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302"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2BD9D-18E6-46A9-BC8E-82EE7DB56059}"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es-ES"/>
        </a:p>
      </dgm:t>
    </dgm:pt>
    <dgm:pt modelId="{E00E4F71-8028-4CDA-9153-D4FBA6D6AFB0}">
      <dgm:prSet phldrT="[Texto]"/>
      <dgm:spPr/>
      <dgm:t>
        <a:bodyPr/>
        <a:lstStyle/>
        <a:p>
          <a:pPr algn="just"/>
          <a:r>
            <a:rPr lang="es-EC" dirty="0"/>
            <a:t>Nace en el año 1966, adquiriendo vida jurídica el 19 de mayo de 1967 según Acuerdo Ministerial No. 9022, siendo Presidente Constitucional Interino Dr. Otto Arosemena Gómez y de Asistencia Social Dr. Suescun Guerrero.</a:t>
          </a:r>
          <a:endParaRPr lang="es-ES" dirty="0"/>
        </a:p>
      </dgm:t>
    </dgm:pt>
    <dgm:pt modelId="{E6020D7F-4C36-40F1-8012-9E44CBF11CC6}" type="parTrans" cxnId="{32C88A71-1BA7-4115-B115-7B6E28C983C8}">
      <dgm:prSet/>
      <dgm:spPr/>
      <dgm:t>
        <a:bodyPr/>
        <a:lstStyle/>
        <a:p>
          <a:endParaRPr lang="es-ES"/>
        </a:p>
      </dgm:t>
    </dgm:pt>
    <dgm:pt modelId="{77A02F93-337E-41C6-AFC4-82DD4172CF05}" type="sibTrans" cxnId="{32C88A71-1BA7-4115-B115-7B6E28C983C8}">
      <dgm:prSet/>
      <dgm:spPr/>
      <dgm:t>
        <a:bodyPr/>
        <a:lstStyle/>
        <a:p>
          <a:endParaRPr lang="es-ES"/>
        </a:p>
      </dgm:t>
    </dgm:pt>
    <dgm:pt modelId="{BD4E0494-B8F3-44D7-A641-3C2FF71BA3F1}">
      <dgm:prSet phldrT="[Texto]"/>
      <dgm:spPr/>
      <dgm:t>
        <a:bodyPr/>
        <a:lstStyle/>
        <a:p>
          <a:pPr algn="just"/>
          <a:r>
            <a:rPr lang="es-EC" dirty="0"/>
            <a:t>El 25 de julio de 2003 de acuerdo a la Resolución SBS-2003-473, obtiene la calificación de la Superintendencia de Bancos;  entidad calificada como ente de intermediación financiera por la Superintendencia de Bancos  y Bancos.</a:t>
          </a:r>
          <a:endParaRPr lang="es-ES" dirty="0"/>
        </a:p>
      </dgm:t>
    </dgm:pt>
    <dgm:pt modelId="{7BC6F400-0BF1-4D4F-97D0-E0B696D89B6E}" type="parTrans" cxnId="{AF1B65D7-B375-4014-9EE2-A518251C37CA}">
      <dgm:prSet/>
      <dgm:spPr/>
      <dgm:t>
        <a:bodyPr/>
        <a:lstStyle/>
        <a:p>
          <a:endParaRPr lang="es-ES"/>
        </a:p>
      </dgm:t>
    </dgm:pt>
    <dgm:pt modelId="{8F8975AD-E63B-4352-BD8F-1FA230A9FC63}" type="sibTrans" cxnId="{AF1B65D7-B375-4014-9EE2-A518251C37CA}">
      <dgm:prSet/>
      <dgm:spPr/>
      <dgm:t>
        <a:bodyPr/>
        <a:lstStyle/>
        <a:p>
          <a:endParaRPr lang="es-ES"/>
        </a:p>
      </dgm:t>
    </dgm:pt>
    <dgm:pt modelId="{C9705297-D098-4CE1-987A-F71367BE9AC5}">
      <dgm:prSet phldrT="[Texto]"/>
      <dgm:spPr/>
      <dgm:t>
        <a:bodyPr/>
        <a:lstStyle/>
        <a:p>
          <a:pPr algn="just"/>
          <a:r>
            <a:rPr lang="es-EC" dirty="0"/>
            <a:t>En la actualidad cuenta con 56 años de vida institucional, siendo una entidad financiera del Sector Popular y Solidario.  </a:t>
          </a:r>
          <a:endParaRPr lang="es-ES" dirty="0"/>
        </a:p>
      </dgm:t>
    </dgm:pt>
    <dgm:pt modelId="{8EBBE216-7D53-4F4D-A5EE-DA8F0CDFE4C9}" type="parTrans" cxnId="{C0EFE645-3556-4670-B0AA-058CA47D0705}">
      <dgm:prSet/>
      <dgm:spPr/>
      <dgm:t>
        <a:bodyPr/>
        <a:lstStyle/>
        <a:p>
          <a:endParaRPr lang="es-ES"/>
        </a:p>
      </dgm:t>
    </dgm:pt>
    <dgm:pt modelId="{F68A8B49-1EC9-4C0B-BD8C-82DEEBC82913}" type="sibTrans" cxnId="{C0EFE645-3556-4670-B0AA-058CA47D0705}">
      <dgm:prSet/>
      <dgm:spPr/>
      <dgm:t>
        <a:bodyPr/>
        <a:lstStyle/>
        <a:p>
          <a:endParaRPr lang="es-ES"/>
        </a:p>
      </dgm:t>
    </dgm:pt>
    <dgm:pt modelId="{E0645379-015D-42E7-B305-C5C19C075143}" type="pres">
      <dgm:prSet presAssocID="{BFA2BD9D-18E6-46A9-BC8E-82EE7DB56059}" presName="linearFlow" presStyleCnt="0">
        <dgm:presLayoutVars>
          <dgm:resizeHandles val="exact"/>
        </dgm:presLayoutVars>
      </dgm:prSet>
      <dgm:spPr/>
    </dgm:pt>
    <dgm:pt modelId="{188DF545-F040-4017-BEC5-85F2E368D31F}" type="pres">
      <dgm:prSet presAssocID="{E00E4F71-8028-4CDA-9153-D4FBA6D6AFB0}" presName="node" presStyleLbl="node1" presStyleIdx="0" presStyleCnt="3" custLinFactNeighborY="-2231">
        <dgm:presLayoutVars>
          <dgm:bulletEnabled val="1"/>
        </dgm:presLayoutVars>
      </dgm:prSet>
      <dgm:spPr/>
    </dgm:pt>
    <dgm:pt modelId="{C2DF2A57-80EC-48DD-9809-7F70BC0F6869}" type="pres">
      <dgm:prSet presAssocID="{77A02F93-337E-41C6-AFC4-82DD4172CF05}" presName="sibTrans" presStyleLbl="sibTrans2D1" presStyleIdx="0" presStyleCnt="2"/>
      <dgm:spPr/>
    </dgm:pt>
    <dgm:pt modelId="{164803EF-E06C-4DB8-B717-450AE46CC4BF}" type="pres">
      <dgm:prSet presAssocID="{77A02F93-337E-41C6-AFC4-82DD4172CF05}" presName="connectorText" presStyleLbl="sibTrans2D1" presStyleIdx="0" presStyleCnt="2"/>
      <dgm:spPr/>
    </dgm:pt>
    <dgm:pt modelId="{9DA2E7AE-2014-4DA2-8690-C60BF1C54963}" type="pres">
      <dgm:prSet presAssocID="{BD4E0494-B8F3-44D7-A641-3C2FF71BA3F1}" presName="node" presStyleLbl="node1" presStyleIdx="1" presStyleCnt="3" custLinFactNeighborY="-13386">
        <dgm:presLayoutVars>
          <dgm:bulletEnabled val="1"/>
        </dgm:presLayoutVars>
      </dgm:prSet>
      <dgm:spPr/>
    </dgm:pt>
    <dgm:pt modelId="{8AE87CDE-D24A-45DC-97BD-C63796EE154B}" type="pres">
      <dgm:prSet presAssocID="{8F8975AD-E63B-4352-BD8F-1FA230A9FC63}" presName="sibTrans" presStyleLbl="sibTrans2D1" presStyleIdx="1" presStyleCnt="2" custAng="9757" custScaleX="95474" custLinFactNeighborY="-4958"/>
      <dgm:spPr/>
    </dgm:pt>
    <dgm:pt modelId="{D24A8A6D-3D2E-41E6-8911-E1FF1E1CCDA0}" type="pres">
      <dgm:prSet presAssocID="{8F8975AD-E63B-4352-BD8F-1FA230A9FC63}" presName="connectorText" presStyleLbl="sibTrans2D1" presStyleIdx="1" presStyleCnt="2"/>
      <dgm:spPr/>
    </dgm:pt>
    <dgm:pt modelId="{36C7CF71-FF95-4117-9701-24FF74E45D0E}" type="pres">
      <dgm:prSet presAssocID="{C9705297-D098-4CE1-987A-F71367BE9AC5}" presName="node" presStyleLbl="node1" presStyleIdx="2" presStyleCnt="3" custLinFactNeighborX="99" custLinFactNeighborY="-38786">
        <dgm:presLayoutVars>
          <dgm:bulletEnabled val="1"/>
        </dgm:presLayoutVars>
      </dgm:prSet>
      <dgm:spPr/>
    </dgm:pt>
  </dgm:ptLst>
  <dgm:cxnLst>
    <dgm:cxn modelId="{26CB7B19-F0EF-43B5-A476-AF9DCCBA8F37}" type="presOf" srcId="{77A02F93-337E-41C6-AFC4-82DD4172CF05}" destId="{164803EF-E06C-4DB8-B717-450AE46CC4BF}" srcOrd="1" destOrd="0" presId="urn:microsoft.com/office/officeart/2005/8/layout/process2"/>
    <dgm:cxn modelId="{B658E32B-FB6B-45BF-90C4-97913126E8B5}" type="presOf" srcId="{BD4E0494-B8F3-44D7-A641-3C2FF71BA3F1}" destId="{9DA2E7AE-2014-4DA2-8690-C60BF1C54963}" srcOrd="0" destOrd="0" presId="urn:microsoft.com/office/officeart/2005/8/layout/process2"/>
    <dgm:cxn modelId="{272B6630-5BD6-44E2-A82B-D7276659C94A}" type="presOf" srcId="{8F8975AD-E63B-4352-BD8F-1FA230A9FC63}" destId="{8AE87CDE-D24A-45DC-97BD-C63796EE154B}" srcOrd="0" destOrd="0" presId="urn:microsoft.com/office/officeart/2005/8/layout/process2"/>
    <dgm:cxn modelId="{C0EFE645-3556-4670-B0AA-058CA47D0705}" srcId="{BFA2BD9D-18E6-46A9-BC8E-82EE7DB56059}" destId="{C9705297-D098-4CE1-987A-F71367BE9AC5}" srcOrd="2" destOrd="0" parTransId="{8EBBE216-7D53-4F4D-A5EE-DA8F0CDFE4C9}" sibTransId="{F68A8B49-1EC9-4C0B-BD8C-82DEEBC82913}"/>
    <dgm:cxn modelId="{0D2F9E4F-2041-446C-9E8B-7904F1CACA04}" type="presOf" srcId="{E00E4F71-8028-4CDA-9153-D4FBA6D6AFB0}" destId="{188DF545-F040-4017-BEC5-85F2E368D31F}" srcOrd="0" destOrd="0" presId="urn:microsoft.com/office/officeart/2005/8/layout/process2"/>
    <dgm:cxn modelId="{32C88A71-1BA7-4115-B115-7B6E28C983C8}" srcId="{BFA2BD9D-18E6-46A9-BC8E-82EE7DB56059}" destId="{E00E4F71-8028-4CDA-9153-D4FBA6D6AFB0}" srcOrd="0" destOrd="0" parTransId="{E6020D7F-4C36-40F1-8012-9E44CBF11CC6}" sibTransId="{77A02F93-337E-41C6-AFC4-82DD4172CF05}"/>
    <dgm:cxn modelId="{E2B130A6-FC1F-4020-BF83-9A58F39AFEBD}" type="presOf" srcId="{77A02F93-337E-41C6-AFC4-82DD4172CF05}" destId="{C2DF2A57-80EC-48DD-9809-7F70BC0F6869}" srcOrd="0" destOrd="0" presId="urn:microsoft.com/office/officeart/2005/8/layout/process2"/>
    <dgm:cxn modelId="{A44C79B6-2577-43F7-8702-E8644541EA7D}" type="presOf" srcId="{8F8975AD-E63B-4352-BD8F-1FA230A9FC63}" destId="{D24A8A6D-3D2E-41E6-8911-E1FF1E1CCDA0}" srcOrd="1" destOrd="0" presId="urn:microsoft.com/office/officeart/2005/8/layout/process2"/>
    <dgm:cxn modelId="{AF1B65D7-B375-4014-9EE2-A518251C37CA}" srcId="{BFA2BD9D-18E6-46A9-BC8E-82EE7DB56059}" destId="{BD4E0494-B8F3-44D7-A641-3C2FF71BA3F1}" srcOrd="1" destOrd="0" parTransId="{7BC6F400-0BF1-4D4F-97D0-E0B696D89B6E}" sibTransId="{8F8975AD-E63B-4352-BD8F-1FA230A9FC63}"/>
    <dgm:cxn modelId="{2580CFF1-658E-4A42-A89E-2EAEBF4D6028}" type="presOf" srcId="{BFA2BD9D-18E6-46A9-BC8E-82EE7DB56059}" destId="{E0645379-015D-42E7-B305-C5C19C075143}" srcOrd="0" destOrd="0" presId="urn:microsoft.com/office/officeart/2005/8/layout/process2"/>
    <dgm:cxn modelId="{9FE573F9-F3D4-4CBA-9F82-B9AFE7517DD7}" type="presOf" srcId="{C9705297-D098-4CE1-987A-F71367BE9AC5}" destId="{36C7CF71-FF95-4117-9701-24FF74E45D0E}" srcOrd="0" destOrd="0" presId="urn:microsoft.com/office/officeart/2005/8/layout/process2"/>
    <dgm:cxn modelId="{837BCC6F-53A5-4328-A85B-65BC98582A8F}" type="presParOf" srcId="{E0645379-015D-42E7-B305-C5C19C075143}" destId="{188DF545-F040-4017-BEC5-85F2E368D31F}" srcOrd="0" destOrd="0" presId="urn:microsoft.com/office/officeart/2005/8/layout/process2"/>
    <dgm:cxn modelId="{E3735D26-BCE8-4492-B040-A0982273B15F}" type="presParOf" srcId="{E0645379-015D-42E7-B305-C5C19C075143}" destId="{C2DF2A57-80EC-48DD-9809-7F70BC0F6869}" srcOrd="1" destOrd="0" presId="urn:microsoft.com/office/officeart/2005/8/layout/process2"/>
    <dgm:cxn modelId="{D4F731F6-E804-43A6-9611-C31F21E7D3D1}" type="presParOf" srcId="{C2DF2A57-80EC-48DD-9809-7F70BC0F6869}" destId="{164803EF-E06C-4DB8-B717-450AE46CC4BF}" srcOrd="0" destOrd="0" presId="urn:microsoft.com/office/officeart/2005/8/layout/process2"/>
    <dgm:cxn modelId="{4FFC39DE-A43F-465D-AD2F-58684ED531B0}" type="presParOf" srcId="{E0645379-015D-42E7-B305-C5C19C075143}" destId="{9DA2E7AE-2014-4DA2-8690-C60BF1C54963}" srcOrd="2" destOrd="0" presId="urn:microsoft.com/office/officeart/2005/8/layout/process2"/>
    <dgm:cxn modelId="{3E39FD59-ED3F-472B-8002-59317DCE8325}" type="presParOf" srcId="{E0645379-015D-42E7-B305-C5C19C075143}" destId="{8AE87CDE-D24A-45DC-97BD-C63796EE154B}" srcOrd="3" destOrd="0" presId="urn:microsoft.com/office/officeart/2005/8/layout/process2"/>
    <dgm:cxn modelId="{2B68FD80-2A94-41A2-B008-F0D5266F4910}" type="presParOf" srcId="{8AE87CDE-D24A-45DC-97BD-C63796EE154B}" destId="{D24A8A6D-3D2E-41E6-8911-E1FF1E1CCDA0}" srcOrd="0" destOrd="0" presId="urn:microsoft.com/office/officeart/2005/8/layout/process2"/>
    <dgm:cxn modelId="{50165319-E0AA-435E-9CDC-411DDD72EF6C}" type="presParOf" srcId="{E0645379-015D-42E7-B305-C5C19C075143}" destId="{36C7CF71-FF95-4117-9701-24FF74E45D0E}"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80E6A3-F774-43E0-ABF6-00A7C7C5669F}"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9C8A13B3-18FF-4776-97C3-A2C58FE391E4}">
      <dgm:prSet phldrT="[Texto]"/>
      <dgm:spPr/>
      <dgm:t>
        <a:bodyPr/>
        <a:lstStyle/>
        <a:p>
          <a:pPr algn="just"/>
          <a:r>
            <a:rPr lang="es-EC" dirty="0">
              <a:latin typeface="Arial" panose="020B0604020202020204" pitchFamily="34" charset="0"/>
              <a:cs typeface="Arial" panose="020B0604020202020204" pitchFamily="34" charset="0"/>
            </a:rPr>
            <a:t>El comportamiento que han tenido las cuentas principales de elementos de balance demuestra que la situación real de la entidad en la búsqueda de alcanzar los objetivos institucionales de crecimiento Los pasivos también han crecido, aunque en menor proporción con relación a los activos, y este incremento por el lado del pasivo se debe a los depósitos a plazo.</a:t>
          </a:r>
          <a:endParaRPr lang="es-ES" dirty="0">
            <a:latin typeface="Arial" panose="020B0604020202020204" pitchFamily="34" charset="0"/>
            <a:cs typeface="Arial" panose="020B0604020202020204" pitchFamily="34" charset="0"/>
          </a:endParaRPr>
        </a:p>
      </dgm:t>
    </dgm:pt>
    <dgm:pt modelId="{3C6D8E7F-B6DF-45BE-98DF-7892CE724CF1}" type="parTrans" cxnId="{57E79C98-3110-4D14-BB1D-7F6562BF3274}">
      <dgm:prSet/>
      <dgm:spPr/>
      <dgm:t>
        <a:bodyPr/>
        <a:lstStyle/>
        <a:p>
          <a:endParaRPr lang="es-ES"/>
        </a:p>
      </dgm:t>
    </dgm:pt>
    <dgm:pt modelId="{E48B7849-6AB8-492C-BF89-423518AA53EE}" type="sibTrans" cxnId="{57E79C98-3110-4D14-BB1D-7F6562BF3274}">
      <dgm:prSet/>
      <dgm:spPr/>
      <dgm:t>
        <a:bodyPr/>
        <a:lstStyle/>
        <a:p>
          <a:endParaRPr lang="es-ES"/>
        </a:p>
      </dgm:t>
    </dgm:pt>
    <dgm:pt modelId="{97ED3D42-9F57-4182-9EE4-2FD54D55EEFF}">
      <dgm:prSet phldrT="[Texto]"/>
      <dgm:spPr/>
      <dgm:t>
        <a:bodyPr/>
        <a:lstStyle/>
        <a:p>
          <a:pPr algn="just"/>
          <a:endParaRPr lang="es-ES" dirty="0">
            <a:latin typeface="Arial" panose="020B0604020202020204" pitchFamily="34" charset="0"/>
            <a:cs typeface="Arial" panose="020B0604020202020204" pitchFamily="34" charset="0"/>
          </a:endParaRPr>
        </a:p>
      </dgm:t>
    </dgm:pt>
    <dgm:pt modelId="{3EE26569-FCE7-4B50-B9B4-41ABEEB9EA09}" type="parTrans" cxnId="{EF0820F9-2687-4BBD-954D-7E2D9D90369F}">
      <dgm:prSet/>
      <dgm:spPr/>
      <dgm:t>
        <a:bodyPr/>
        <a:lstStyle/>
        <a:p>
          <a:endParaRPr lang="es-ES"/>
        </a:p>
      </dgm:t>
    </dgm:pt>
    <dgm:pt modelId="{712C72E7-9E5C-4FCF-91EB-6CDED8A0A84E}" type="sibTrans" cxnId="{EF0820F9-2687-4BBD-954D-7E2D9D90369F}">
      <dgm:prSet/>
      <dgm:spPr/>
      <dgm:t>
        <a:bodyPr/>
        <a:lstStyle/>
        <a:p>
          <a:endParaRPr lang="es-ES"/>
        </a:p>
      </dgm:t>
    </dgm:pt>
    <dgm:pt modelId="{E992AF90-70FD-40E7-A02E-5BA0B316C537}" type="pres">
      <dgm:prSet presAssocID="{5380E6A3-F774-43E0-ABF6-00A7C7C5669F}" presName="outerComposite" presStyleCnt="0">
        <dgm:presLayoutVars>
          <dgm:chMax val="5"/>
          <dgm:dir/>
          <dgm:resizeHandles val="exact"/>
        </dgm:presLayoutVars>
      </dgm:prSet>
      <dgm:spPr/>
    </dgm:pt>
    <dgm:pt modelId="{1FD34560-F7CF-45F5-B368-15A3ECAC4A62}" type="pres">
      <dgm:prSet presAssocID="{5380E6A3-F774-43E0-ABF6-00A7C7C5669F}" presName="dummyMaxCanvas" presStyleCnt="0">
        <dgm:presLayoutVars/>
      </dgm:prSet>
      <dgm:spPr/>
    </dgm:pt>
    <dgm:pt modelId="{33ADDF32-AACC-4B8C-8506-B6AE3742CC9B}" type="pres">
      <dgm:prSet presAssocID="{5380E6A3-F774-43E0-ABF6-00A7C7C5669F}" presName="TwoNodes_1" presStyleLbl="node1" presStyleIdx="0" presStyleCnt="2">
        <dgm:presLayoutVars>
          <dgm:bulletEnabled val="1"/>
        </dgm:presLayoutVars>
      </dgm:prSet>
      <dgm:spPr/>
    </dgm:pt>
    <dgm:pt modelId="{8713AA29-81F1-43F4-8958-C3684F6DAADC}" type="pres">
      <dgm:prSet presAssocID="{5380E6A3-F774-43E0-ABF6-00A7C7C5669F}" presName="TwoNodes_2" presStyleLbl="node1" presStyleIdx="1" presStyleCnt="2" custLinFactNeighborX="-326" custLinFactNeighborY="-9898">
        <dgm:presLayoutVars>
          <dgm:bulletEnabled val="1"/>
        </dgm:presLayoutVars>
      </dgm:prSet>
      <dgm:spPr/>
    </dgm:pt>
    <dgm:pt modelId="{86D251C3-206C-40BC-9194-7FF5A23D180F}" type="pres">
      <dgm:prSet presAssocID="{5380E6A3-F774-43E0-ABF6-00A7C7C5669F}" presName="TwoConn_1-2" presStyleLbl="fgAccFollowNode1" presStyleIdx="0" presStyleCnt="1">
        <dgm:presLayoutVars>
          <dgm:bulletEnabled val="1"/>
        </dgm:presLayoutVars>
      </dgm:prSet>
      <dgm:spPr/>
    </dgm:pt>
    <dgm:pt modelId="{554444D4-A6C3-4E2A-8247-B10A3BC8A6E6}" type="pres">
      <dgm:prSet presAssocID="{5380E6A3-F774-43E0-ABF6-00A7C7C5669F}" presName="TwoNodes_1_text" presStyleLbl="node1" presStyleIdx="1" presStyleCnt="2">
        <dgm:presLayoutVars>
          <dgm:bulletEnabled val="1"/>
        </dgm:presLayoutVars>
      </dgm:prSet>
      <dgm:spPr/>
    </dgm:pt>
    <dgm:pt modelId="{A0A2DEBB-4F5C-4FA2-A7F2-3FD2BFE267A5}" type="pres">
      <dgm:prSet presAssocID="{5380E6A3-F774-43E0-ABF6-00A7C7C5669F}" presName="TwoNodes_2_text" presStyleLbl="node1" presStyleIdx="1" presStyleCnt="2">
        <dgm:presLayoutVars>
          <dgm:bulletEnabled val="1"/>
        </dgm:presLayoutVars>
      </dgm:prSet>
      <dgm:spPr/>
    </dgm:pt>
  </dgm:ptLst>
  <dgm:cxnLst>
    <dgm:cxn modelId="{2ECB2C66-BCBA-45AF-A835-D270A575A07F}" type="presOf" srcId="{5380E6A3-F774-43E0-ABF6-00A7C7C5669F}" destId="{E992AF90-70FD-40E7-A02E-5BA0B316C537}" srcOrd="0" destOrd="0" presId="urn:microsoft.com/office/officeart/2005/8/layout/vProcess5"/>
    <dgm:cxn modelId="{C932846B-6AFB-4422-91FA-536C7FF7CCAB}" type="presOf" srcId="{9C8A13B3-18FF-4776-97C3-A2C58FE391E4}" destId="{554444D4-A6C3-4E2A-8247-B10A3BC8A6E6}" srcOrd="1" destOrd="0" presId="urn:microsoft.com/office/officeart/2005/8/layout/vProcess5"/>
    <dgm:cxn modelId="{8869E26E-C0DB-45C5-BA18-906ACB5C6A33}" type="presOf" srcId="{9C8A13B3-18FF-4776-97C3-A2C58FE391E4}" destId="{33ADDF32-AACC-4B8C-8506-B6AE3742CC9B}" srcOrd="0" destOrd="0" presId="urn:microsoft.com/office/officeart/2005/8/layout/vProcess5"/>
    <dgm:cxn modelId="{57E79C98-3110-4D14-BB1D-7F6562BF3274}" srcId="{5380E6A3-F774-43E0-ABF6-00A7C7C5669F}" destId="{9C8A13B3-18FF-4776-97C3-A2C58FE391E4}" srcOrd="0" destOrd="0" parTransId="{3C6D8E7F-B6DF-45BE-98DF-7892CE724CF1}" sibTransId="{E48B7849-6AB8-492C-BF89-423518AA53EE}"/>
    <dgm:cxn modelId="{969131A7-48BA-46AD-A8AE-04C5F28B0661}" type="presOf" srcId="{97ED3D42-9F57-4182-9EE4-2FD54D55EEFF}" destId="{8713AA29-81F1-43F4-8958-C3684F6DAADC}" srcOrd="0" destOrd="0" presId="urn:microsoft.com/office/officeart/2005/8/layout/vProcess5"/>
    <dgm:cxn modelId="{FDB6D2B3-9E42-4FC4-83D5-475E8338E8F5}" type="presOf" srcId="{E48B7849-6AB8-492C-BF89-423518AA53EE}" destId="{86D251C3-206C-40BC-9194-7FF5A23D180F}" srcOrd="0" destOrd="0" presId="urn:microsoft.com/office/officeart/2005/8/layout/vProcess5"/>
    <dgm:cxn modelId="{3F125ADE-693A-4C76-96A8-2E7ECE277544}" type="presOf" srcId="{97ED3D42-9F57-4182-9EE4-2FD54D55EEFF}" destId="{A0A2DEBB-4F5C-4FA2-A7F2-3FD2BFE267A5}" srcOrd="1" destOrd="0" presId="urn:microsoft.com/office/officeart/2005/8/layout/vProcess5"/>
    <dgm:cxn modelId="{EF0820F9-2687-4BBD-954D-7E2D9D90369F}" srcId="{5380E6A3-F774-43E0-ABF6-00A7C7C5669F}" destId="{97ED3D42-9F57-4182-9EE4-2FD54D55EEFF}" srcOrd="1" destOrd="0" parTransId="{3EE26569-FCE7-4B50-B9B4-41ABEEB9EA09}" sibTransId="{712C72E7-9E5C-4FCF-91EB-6CDED8A0A84E}"/>
    <dgm:cxn modelId="{0B1C3141-8B70-4A40-9DE7-615AE59FA5E1}" type="presParOf" srcId="{E992AF90-70FD-40E7-A02E-5BA0B316C537}" destId="{1FD34560-F7CF-45F5-B368-15A3ECAC4A62}" srcOrd="0" destOrd="0" presId="urn:microsoft.com/office/officeart/2005/8/layout/vProcess5"/>
    <dgm:cxn modelId="{66A02842-5AD2-408E-B8F8-9CF6BFD280DD}" type="presParOf" srcId="{E992AF90-70FD-40E7-A02E-5BA0B316C537}" destId="{33ADDF32-AACC-4B8C-8506-B6AE3742CC9B}" srcOrd="1" destOrd="0" presId="urn:microsoft.com/office/officeart/2005/8/layout/vProcess5"/>
    <dgm:cxn modelId="{99169601-3457-4E77-842F-DF8C55834B97}" type="presParOf" srcId="{E992AF90-70FD-40E7-A02E-5BA0B316C537}" destId="{8713AA29-81F1-43F4-8958-C3684F6DAADC}" srcOrd="2" destOrd="0" presId="urn:microsoft.com/office/officeart/2005/8/layout/vProcess5"/>
    <dgm:cxn modelId="{CE00E159-F18A-4895-ACCD-08095BFE7E23}" type="presParOf" srcId="{E992AF90-70FD-40E7-A02E-5BA0B316C537}" destId="{86D251C3-206C-40BC-9194-7FF5A23D180F}" srcOrd="3" destOrd="0" presId="urn:microsoft.com/office/officeart/2005/8/layout/vProcess5"/>
    <dgm:cxn modelId="{806D1080-08C2-4F30-8664-994ACCB2293A}" type="presParOf" srcId="{E992AF90-70FD-40E7-A02E-5BA0B316C537}" destId="{554444D4-A6C3-4E2A-8247-B10A3BC8A6E6}" srcOrd="4" destOrd="0" presId="urn:microsoft.com/office/officeart/2005/8/layout/vProcess5"/>
    <dgm:cxn modelId="{CAE22985-F71B-4CBD-B96F-66B66BE64134}" type="presParOf" srcId="{E992AF90-70FD-40E7-A02E-5BA0B316C537}" destId="{A0A2DEBB-4F5C-4FA2-A7F2-3FD2BFE267A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B2F8A-042D-4C78-A829-B7B4633103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6BF0C930-2EB3-4456-9092-D8D3FCF24C72}">
      <dgm:prSet phldrT="[Texto]"/>
      <dgm:spPr/>
      <dgm:t>
        <a:bodyPr/>
        <a:lstStyle/>
        <a:p>
          <a:endParaRPr lang="es-EC" dirty="0"/>
        </a:p>
        <a:p>
          <a:endParaRPr lang="es-EC" dirty="0"/>
        </a:p>
        <a:p>
          <a:r>
            <a:rPr lang="es-EC" dirty="0">
              <a:latin typeface="Arial" panose="020B0604020202020204" pitchFamily="34" charset="0"/>
              <a:cs typeface="Arial" panose="020B0604020202020204" pitchFamily="34" charset="0"/>
            </a:rPr>
            <a:t>Objetivo General </a:t>
          </a:r>
          <a:endParaRPr lang="es-ES" dirty="0">
            <a:latin typeface="Arial" panose="020B0604020202020204" pitchFamily="34" charset="0"/>
            <a:cs typeface="Arial" panose="020B0604020202020204" pitchFamily="34" charset="0"/>
          </a:endParaRPr>
        </a:p>
      </dgm:t>
    </dgm:pt>
    <dgm:pt modelId="{9241FA02-217D-48A4-AE97-330A822339FA}" type="parTrans" cxnId="{568FE013-3058-4FAA-B62E-09C3F915DF2E}">
      <dgm:prSet/>
      <dgm:spPr/>
      <dgm:t>
        <a:bodyPr/>
        <a:lstStyle/>
        <a:p>
          <a:endParaRPr lang="es-ES"/>
        </a:p>
      </dgm:t>
    </dgm:pt>
    <dgm:pt modelId="{E7DF69DA-DAF2-4D1C-8172-4F5B2DAA799E}" type="sibTrans" cxnId="{568FE013-3058-4FAA-B62E-09C3F915DF2E}">
      <dgm:prSet/>
      <dgm:spPr/>
      <dgm:t>
        <a:bodyPr/>
        <a:lstStyle/>
        <a:p>
          <a:endParaRPr lang="es-ES"/>
        </a:p>
      </dgm:t>
    </dgm:pt>
    <dgm:pt modelId="{E39F0F8A-0191-4D42-B897-8AFA48A6AF82}">
      <dgm:prSet phldrT="[Texto]" custT="1"/>
      <dgm:spPr/>
      <dgm:t>
        <a:bodyPr/>
        <a:lstStyle/>
        <a:p>
          <a:pPr algn="l"/>
          <a:r>
            <a:rPr lang="es-EC" sz="3600" dirty="0">
              <a:latin typeface="Arial" panose="020B0604020202020204" pitchFamily="34" charset="0"/>
              <a:cs typeface="Arial" panose="020B0604020202020204" pitchFamily="34" charset="0"/>
            </a:rPr>
            <a:t>Identificar el impacto de la fusión por absorción en el modelo financiero de la Cooperativa de Ahorro y Crédito Calceta Ltda. </a:t>
          </a:r>
          <a:endParaRPr lang="es-ES" sz="3600" dirty="0">
            <a:latin typeface="Arial" panose="020B0604020202020204" pitchFamily="34" charset="0"/>
            <a:cs typeface="Arial" panose="020B0604020202020204" pitchFamily="34" charset="0"/>
          </a:endParaRPr>
        </a:p>
      </dgm:t>
    </dgm:pt>
    <dgm:pt modelId="{DC2C32E5-3589-4AE7-A90B-D785810C257A}" type="parTrans" cxnId="{B221A671-7224-46A7-94A5-5E347BEA7787}">
      <dgm:prSet/>
      <dgm:spPr/>
      <dgm:t>
        <a:bodyPr/>
        <a:lstStyle/>
        <a:p>
          <a:endParaRPr lang="es-ES"/>
        </a:p>
      </dgm:t>
    </dgm:pt>
    <dgm:pt modelId="{1CD6281C-30D2-4EDD-B104-6E36B932A54A}" type="sibTrans" cxnId="{B221A671-7224-46A7-94A5-5E347BEA7787}">
      <dgm:prSet/>
      <dgm:spPr/>
      <dgm:t>
        <a:bodyPr/>
        <a:lstStyle/>
        <a:p>
          <a:endParaRPr lang="es-ES"/>
        </a:p>
      </dgm:t>
    </dgm:pt>
    <dgm:pt modelId="{B51D6652-6470-469C-90A4-00ED0469D941}" type="pres">
      <dgm:prSet presAssocID="{05AB2F8A-042D-4C78-A829-B7B4633103D4}" presName="vert0" presStyleCnt="0">
        <dgm:presLayoutVars>
          <dgm:dir/>
          <dgm:animOne val="branch"/>
          <dgm:animLvl val="lvl"/>
        </dgm:presLayoutVars>
      </dgm:prSet>
      <dgm:spPr/>
    </dgm:pt>
    <dgm:pt modelId="{29F81BF0-937B-4A88-A658-56AFB82CF9EB}" type="pres">
      <dgm:prSet presAssocID="{6BF0C930-2EB3-4456-9092-D8D3FCF24C72}" presName="thickLine" presStyleLbl="alignNode1" presStyleIdx="0" presStyleCnt="1"/>
      <dgm:spPr/>
    </dgm:pt>
    <dgm:pt modelId="{0CA4027D-B96E-47BB-A3FB-E7E7FC12DA19}" type="pres">
      <dgm:prSet presAssocID="{6BF0C930-2EB3-4456-9092-D8D3FCF24C72}" presName="horz1" presStyleCnt="0"/>
      <dgm:spPr/>
    </dgm:pt>
    <dgm:pt modelId="{9505849E-5D0E-4631-83A6-0C0EC2E0FE57}" type="pres">
      <dgm:prSet presAssocID="{6BF0C930-2EB3-4456-9092-D8D3FCF24C72}" presName="tx1" presStyleLbl="revTx" presStyleIdx="0" presStyleCnt="2"/>
      <dgm:spPr/>
    </dgm:pt>
    <dgm:pt modelId="{F29884BC-4A43-4121-BAC4-5AE5E2278A8E}" type="pres">
      <dgm:prSet presAssocID="{6BF0C930-2EB3-4456-9092-D8D3FCF24C72}" presName="vert1" presStyleCnt="0"/>
      <dgm:spPr/>
    </dgm:pt>
    <dgm:pt modelId="{0D978A99-C147-4EED-B1AB-871D8F96200B}" type="pres">
      <dgm:prSet presAssocID="{E39F0F8A-0191-4D42-B897-8AFA48A6AF82}" presName="vertSpace2a" presStyleCnt="0"/>
      <dgm:spPr/>
    </dgm:pt>
    <dgm:pt modelId="{3901B365-E0A1-4B49-8EDB-28A90FA83818}" type="pres">
      <dgm:prSet presAssocID="{E39F0F8A-0191-4D42-B897-8AFA48A6AF82}" presName="horz2" presStyleCnt="0"/>
      <dgm:spPr/>
    </dgm:pt>
    <dgm:pt modelId="{2F590739-332E-4E5B-B8F1-741022D90D2A}" type="pres">
      <dgm:prSet presAssocID="{E39F0F8A-0191-4D42-B897-8AFA48A6AF82}" presName="horzSpace2" presStyleCnt="0"/>
      <dgm:spPr/>
    </dgm:pt>
    <dgm:pt modelId="{309700ED-EF76-4C84-B960-E6383A5471F2}" type="pres">
      <dgm:prSet presAssocID="{E39F0F8A-0191-4D42-B897-8AFA48A6AF82}" presName="tx2" presStyleLbl="revTx" presStyleIdx="1" presStyleCnt="2" custScaleY="78659" custLinFactNeighborX="-185" custLinFactNeighborY="15502"/>
      <dgm:spPr/>
    </dgm:pt>
    <dgm:pt modelId="{EEDC2AD9-A0B3-4175-A1C7-095EAEA14B30}" type="pres">
      <dgm:prSet presAssocID="{E39F0F8A-0191-4D42-B897-8AFA48A6AF82}" presName="vert2" presStyleCnt="0"/>
      <dgm:spPr/>
    </dgm:pt>
    <dgm:pt modelId="{0324BE33-9590-4AC0-A8A0-E82B1C5584BF}" type="pres">
      <dgm:prSet presAssocID="{E39F0F8A-0191-4D42-B897-8AFA48A6AF82}" presName="thinLine2b" presStyleLbl="callout" presStyleIdx="0" presStyleCnt="1"/>
      <dgm:spPr/>
    </dgm:pt>
    <dgm:pt modelId="{BDFD9BEC-E5A9-47B4-9F8F-AE181C0D340B}" type="pres">
      <dgm:prSet presAssocID="{E39F0F8A-0191-4D42-B897-8AFA48A6AF82}" presName="vertSpace2b" presStyleCnt="0"/>
      <dgm:spPr/>
    </dgm:pt>
  </dgm:ptLst>
  <dgm:cxnLst>
    <dgm:cxn modelId="{568FE013-3058-4FAA-B62E-09C3F915DF2E}" srcId="{05AB2F8A-042D-4C78-A829-B7B4633103D4}" destId="{6BF0C930-2EB3-4456-9092-D8D3FCF24C72}" srcOrd="0" destOrd="0" parTransId="{9241FA02-217D-48A4-AE97-330A822339FA}" sibTransId="{E7DF69DA-DAF2-4D1C-8172-4F5B2DAA799E}"/>
    <dgm:cxn modelId="{D7074F5D-B4D8-412C-88ED-6A390D24D83B}" type="presOf" srcId="{E39F0F8A-0191-4D42-B897-8AFA48A6AF82}" destId="{309700ED-EF76-4C84-B960-E6383A5471F2}" srcOrd="0" destOrd="0" presId="urn:microsoft.com/office/officeart/2008/layout/LinedList"/>
    <dgm:cxn modelId="{567A9B5D-7AA4-4265-8C37-FF6079BC2126}" type="presOf" srcId="{6BF0C930-2EB3-4456-9092-D8D3FCF24C72}" destId="{9505849E-5D0E-4631-83A6-0C0EC2E0FE57}" srcOrd="0" destOrd="0" presId="urn:microsoft.com/office/officeart/2008/layout/LinedList"/>
    <dgm:cxn modelId="{B221A671-7224-46A7-94A5-5E347BEA7787}" srcId="{6BF0C930-2EB3-4456-9092-D8D3FCF24C72}" destId="{E39F0F8A-0191-4D42-B897-8AFA48A6AF82}" srcOrd="0" destOrd="0" parTransId="{DC2C32E5-3589-4AE7-A90B-D785810C257A}" sibTransId="{1CD6281C-30D2-4EDD-B104-6E36B932A54A}"/>
    <dgm:cxn modelId="{B47F3AE7-F54F-4959-8CCD-B3C202E2A026}" type="presOf" srcId="{05AB2F8A-042D-4C78-A829-B7B4633103D4}" destId="{B51D6652-6470-469C-90A4-00ED0469D941}" srcOrd="0" destOrd="0" presId="urn:microsoft.com/office/officeart/2008/layout/LinedList"/>
    <dgm:cxn modelId="{AFCF8CCD-E390-4E0D-B9C2-B7D8471EB2E0}" type="presParOf" srcId="{B51D6652-6470-469C-90A4-00ED0469D941}" destId="{29F81BF0-937B-4A88-A658-56AFB82CF9EB}" srcOrd="0" destOrd="0" presId="urn:microsoft.com/office/officeart/2008/layout/LinedList"/>
    <dgm:cxn modelId="{8419642D-0C8C-4BC9-A103-D230CDDCD78E}" type="presParOf" srcId="{B51D6652-6470-469C-90A4-00ED0469D941}" destId="{0CA4027D-B96E-47BB-A3FB-E7E7FC12DA19}" srcOrd="1" destOrd="0" presId="urn:microsoft.com/office/officeart/2008/layout/LinedList"/>
    <dgm:cxn modelId="{83751A37-F03D-4552-BECE-C57DEB9F7EDD}" type="presParOf" srcId="{0CA4027D-B96E-47BB-A3FB-E7E7FC12DA19}" destId="{9505849E-5D0E-4631-83A6-0C0EC2E0FE57}" srcOrd="0" destOrd="0" presId="urn:microsoft.com/office/officeart/2008/layout/LinedList"/>
    <dgm:cxn modelId="{DC7F1276-03A0-4196-8A60-D6F0C884AB63}" type="presParOf" srcId="{0CA4027D-B96E-47BB-A3FB-E7E7FC12DA19}" destId="{F29884BC-4A43-4121-BAC4-5AE5E2278A8E}" srcOrd="1" destOrd="0" presId="urn:microsoft.com/office/officeart/2008/layout/LinedList"/>
    <dgm:cxn modelId="{6D99D432-F8D3-4F3A-9590-CAD080FE8069}" type="presParOf" srcId="{F29884BC-4A43-4121-BAC4-5AE5E2278A8E}" destId="{0D978A99-C147-4EED-B1AB-871D8F96200B}" srcOrd="0" destOrd="0" presId="urn:microsoft.com/office/officeart/2008/layout/LinedList"/>
    <dgm:cxn modelId="{E4BCE502-D447-4B26-941A-063B8D48144C}" type="presParOf" srcId="{F29884BC-4A43-4121-BAC4-5AE5E2278A8E}" destId="{3901B365-E0A1-4B49-8EDB-28A90FA83818}" srcOrd="1" destOrd="0" presId="urn:microsoft.com/office/officeart/2008/layout/LinedList"/>
    <dgm:cxn modelId="{10281359-2195-4239-ABFC-07851F3DF2BF}" type="presParOf" srcId="{3901B365-E0A1-4B49-8EDB-28A90FA83818}" destId="{2F590739-332E-4E5B-B8F1-741022D90D2A}" srcOrd="0" destOrd="0" presId="urn:microsoft.com/office/officeart/2008/layout/LinedList"/>
    <dgm:cxn modelId="{5D1D2793-C4C1-48EE-A413-5871E5E1ED90}" type="presParOf" srcId="{3901B365-E0A1-4B49-8EDB-28A90FA83818}" destId="{309700ED-EF76-4C84-B960-E6383A5471F2}" srcOrd="1" destOrd="0" presId="urn:microsoft.com/office/officeart/2008/layout/LinedList"/>
    <dgm:cxn modelId="{9D6A29D9-96EE-46CA-A6CF-CC59C88CEB7E}" type="presParOf" srcId="{3901B365-E0A1-4B49-8EDB-28A90FA83818}" destId="{EEDC2AD9-A0B3-4175-A1C7-095EAEA14B30}" srcOrd="2" destOrd="0" presId="urn:microsoft.com/office/officeart/2008/layout/LinedList"/>
    <dgm:cxn modelId="{CE32D59C-6403-47A4-8390-6A1AA32EAE6A}" type="presParOf" srcId="{F29884BC-4A43-4121-BAC4-5AE5E2278A8E}" destId="{0324BE33-9590-4AC0-A8A0-E82B1C5584BF}" srcOrd="2" destOrd="0" presId="urn:microsoft.com/office/officeart/2008/layout/LinedList"/>
    <dgm:cxn modelId="{4A3EA168-7DCD-4087-ABF9-7F0DB3C1BA7F}" type="presParOf" srcId="{F29884BC-4A43-4121-BAC4-5AE5E2278A8E}" destId="{BDFD9BEC-E5A9-47B4-9F8F-AE181C0D340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F48B8-8C93-4720-AAEE-2F7888334D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DCBA373-3BF7-4EE5-B2FD-35FC255BF851}">
      <dgm:prSet phldrT="[Texto]"/>
      <dgm:spPr/>
      <dgm:t>
        <a:bodyPr/>
        <a:lstStyle/>
        <a:p>
          <a:endParaRPr lang="es-EC" dirty="0"/>
        </a:p>
        <a:p>
          <a:endParaRPr lang="es-EC" dirty="0"/>
        </a:p>
        <a:p>
          <a:endParaRPr lang="es-EC" dirty="0"/>
        </a:p>
        <a:p>
          <a:r>
            <a:rPr lang="es-EC" dirty="0">
              <a:latin typeface="Arial" panose="020B0604020202020204" pitchFamily="34" charset="0"/>
              <a:cs typeface="Arial" panose="020B0604020202020204" pitchFamily="34" charset="0"/>
            </a:rPr>
            <a:t>Objetivos Específicos</a:t>
          </a:r>
          <a:endParaRPr lang="es-ES" dirty="0">
            <a:latin typeface="Arial" panose="020B0604020202020204" pitchFamily="34" charset="0"/>
            <a:cs typeface="Arial" panose="020B0604020202020204" pitchFamily="34" charset="0"/>
          </a:endParaRPr>
        </a:p>
      </dgm:t>
    </dgm:pt>
    <dgm:pt modelId="{1176D622-5678-4838-8464-A8894C11569F}" type="parTrans" cxnId="{425A38AD-8ABA-4099-AB36-8CB5267BD911}">
      <dgm:prSet/>
      <dgm:spPr/>
      <dgm:t>
        <a:bodyPr/>
        <a:lstStyle/>
        <a:p>
          <a:endParaRPr lang="es-ES"/>
        </a:p>
      </dgm:t>
    </dgm:pt>
    <dgm:pt modelId="{F998FC80-4944-4EDD-AAD9-4B060318B720}" type="sibTrans" cxnId="{425A38AD-8ABA-4099-AB36-8CB5267BD911}">
      <dgm:prSet/>
      <dgm:spPr/>
      <dgm:t>
        <a:bodyPr/>
        <a:lstStyle/>
        <a:p>
          <a:endParaRPr lang="es-ES"/>
        </a:p>
      </dgm:t>
    </dgm:pt>
    <dgm:pt modelId="{318979E5-7901-4852-9C3C-C1415EAA6F50}">
      <dgm:prSet phldrT="[Texto]"/>
      <dgm:spPr/>
      <dgm:t>
        <a:bodyPr/>
        <a:lstStyle/>
        <a:p>
          <a:pPr algn="just"/>
          <a:r>
            <a:rPr lang="es-EC" dirty="0">
              <a:latin typeface="Arial" panose="020B0604020202020204" pitchFamily="34" charset="0"/>
              <a:cs typeface="Arial" panose="020B0604020202020204" pitchFamily="34" charset="0"/>
            </a:rPr>
            <a:t>Analizar el nivel de financiamiento de la COAC Calceta Ltda., y su influencia en el modelo financiero de la entidad. </a:t>
          </a:r>
          <a:endParaRPr lang="es-ES" dirty="0">
            <a:latin typeface="Arial" panose="020B0604020202020204" pitchFamily="34" charset="0"/>
            <a:cs typeface="Arial" panose="020B0604020202020204" pitchFamily="34" charset="0"/>
          </a:endParaRPr>
        </a:p>
      </dgm:t>
    </dgm:pt>
    <dgm:pt modelId="{222BD6D2-E02C-4E54-A309-1CD891B4DE71}" type="parTrans" cxnId="{682258F4-EDD0-49F6-9926-59BFBE1C8100}">
      <dgm:prSet/>
      <dgm:spPr/>
      <dgm:t>
        <a:bodyPr/>
        <a:lstStyle/>
        <a:p>
          <a:endParaRPr lang="es-ES"/>
        </a:p>
      </dgm:t>
    </dgm:pt>
    <dgm:pt modelId="{E4148FD8-6547-4D79-9978-03707F7D6EF7}" type="sibTrans" cxnId="{682258F4-EDD0-49F6-9926-59BFBE1C8100}">
      <dgm:prSet/>
      <dgm:spPr/>
      <dgm:t>
        <a:bodyPr/>
        <a:lstStyle/>
        <a:p>
          <a:endParaRPr lang="es-ES"/>
        </a:p>
      </dgm:t>
    </dgm:pt>
    <dgm:pt modelId="{76F0D4CE-71C3-48A1-9E22-A17CE4BA9F76}">
      <dgm:prSet phldrT="[Texto]"/>
      <dgm:spPr/>
      <dgm:t>
        <a:bodyPr/>
        <a:lstStyle/>
        <a:p>
          <a:pPr algn="just"/>
          <a:r>
            <a:rPr lang="es-EC" dirty="0">
              <a:latin typeface="Arial" panose="020B0604020202020204" pitchFamily="34" charset="0"/>
              <a:cs typeface="Arial" panose="020B0604020202020204" pitchFamily="34" charset="0"/>
            </a:rPr>
            <a:t>Determinar la influencia de los indicadores financieros en la coalición empresarial del modelo financiero de la cooperativa.</a:t>
          </a:r>
          <a:endParaRPr lang="es-ES" dirty="0">
            <a:latin typeface="Arial" panose="020B0604020202020204" pitchFamily="34" charset="0"/>
            <a:cs typeface="Arial" panose="020B0604020202020204" pitchFamily="34" charset="0"/>
          </a:endParaRPr>
        </a:p>
      </dgm:t>
    </dgm:pt>
    <dgm:pt modelId="{66910742-E091-4A8F-80D2-9073FAF9BF41}" type="parTrans" cxnId="{6546A819-3446-4D0E-8D08-308C2BC9E53B}">
      <dgm:prSet/>
      <dgm:spPr/>
      <dgm:t>
        <a:bodyPr/>
        <a:lstStyle/>
        <a:p>
          <a:endParaRPr lang="es-ES"/>
        </a:p>
      </dgm:t>
    </dgm:pt>
    <dgm:pt modelId="{9709AFC2-6CCF-4450-930C-A90CF92A2248}" type="sibTrans" cxnId="{6546A819-3446-4D0E-8D08-308C2BC9E53B}">
      <dgm:prSet/>
      <dgm:spPr/>
      <dgm:t>
        <a:bodyPr/>
        <a:lstStyle/>
        <a:p>
          <a:endParaRPr lang="es-ES"/>
        </a:p>
      </dgm:t>
    </dgm:pt>
    <dgm:pt modelId="{E9E30F2C-5890-4C42-BCFE-1FC51A6A32A6}">
      <dgm:prSet phldrT="[Texto]"/>
      <dgm:spPr/>
      <dgm:t>
        <a:bodyPr/>
        <a:lstStyle/>
        <a:p>
          <a:pPr algn="just"/>
          <a:r>
            <a:rPr lang="es-EC" dirty="0">
              <a:latin typeface="Arial" panose="020B0604020202020204" pitchFamily="34" charset="0"/>
              <a:cs typeface="Arial" panose="020B0604020202020204" pitchFamily="34" charset="0"/>
            </a:rPr>
            <a:t>Determinar el impacto en las colocaciones y captaciones después de la fusión por absorción.</a:t>
          </a:r>
          <a:endParaRPr lang="es-ES" dirty="0"/>
        </a:p>
      </dgm:t>
    </dgm:pt>
    <dgm:pt modelId="{A453C459-01E7-493C-A46D-0D419D414F5C}" type="parTrans" cxnId="{5DCD2258-E006-4907-8789-208315F34226}">
      <dgm:prSet/>
      <dgm:spPr/>
      <dgm:t>
        <a:bodyPr/>
        <a:lstStyle/>
        <a:p>
          <a:endParaRPr lang="es-ES"/>
        </a:p>
      </dgm:t>
    </dgm:pt>
    <dgm:pt modelId="{B33BBE7C-CCF1-4DA2-92DF-83B0AE9D08E4}" type="sibTrans" cxnId="{5DCD2258-E006-4907-8789-208315F34226}">
      <dgm:prSet/>
      <dgm:spPr/>
      <dgm:t>
        <a:bodyPr/>
        <a:lstStyle/>
        <a:p>
          <a:endParaRPr lang="es-ES"/>
        </a:p>
      </dgm:t>
    </dgm:pt>
    <dgm:pt modelId="{4E9C590F-B9D9-4832-B4DD-AFE06BC5B61A}" type="pres">
      <dgm:prSet presAssocID="{57DF48B8-8C93-4720-AAEE-2F7888334DDF}" presName="vert0" presStyleCnt="0">
        <dgm:presLayoutVars>
          <dgm:dir/>
          <dgm:animOne val="branch"/>
          <dgm:animLvl val="lvl"/>
        </dgm:presLayoutVars>
      </dgm:prSet>
      <dgm:spPr/>
    </dgm:pt>
    <dgm:pt modelId="{88E86042-2067-4975-8597-E713106CCD9E}" type="pres">
      <dgm:prSet presAssocID="{0DCBA373-3BF7-4EE5-B2FD-35FC255BF851}" presName="thickLine" presStyleLbl="alignNode1" presStyleIdx="0" presStyleCnt="1"/>
      <dgm:spPr/>
    </dgm:pt>
    <dgm:pt modelId="{BC2BC4A9-FBB4-499C-A1CB-B6E02AB05AC2}" type="pres">
      <dgm:prSet presAssocID="{0DCBA373-3BF7-4EE5-B2FD-35FC255BF851}" presName="horz1" presStyleCnt="0"/>
      <dgm:spPr/>
    </dgm:pt>
    <dgm:pt modelId="{E5A1F7E9-4DF6-4199-B5FA-5A48F4FC8381}" type="pres">
      <dgm:prSet presAssocID="{0DCBA373-3BF7-4EE5-B2FD-35FC255BF851}" presName="tx1" presStyleLbl="revTx" presStyleIdx="0" presStyleCnt="4"/>
      <dgm:spPr/>
    </dgm:pt>
    <dgm:pt modelId="{5261E504-FD06-44B5-BDF3-2F714708811C}" type="pres">
      <dgm:prSet presAssocID="{0DCBA373-3BF7-4EE5-B2FD-35FC255BF851}" presName="vert1" presStyleCnt="0"/>
      <dgm:spPr/>
    </dgm:pt>
    <dgm:pt modelId="{8F3B6A54-6C26-489E-961C-CD1B49586598}" type="pres">
      <dgm:prSet presAssocID="{318979E5-7901-4852-9C3C-C1415EAA6F50}" presName="vertSpace2a" presStyleCnt="0"/>
      <dgm:spPr/>
    </dgm:pt>
    <dgm:pt modelId="{4CEBD9BA-838E-4197-833E-ACADE97E7A09}" type="pres">
      <dgm:prSet presAssocID="{318979E5-7901-4852-9C3C-C1415EAA6F50}" presName="horz2" presStyleCnt="0"/>
      <dgm:spPr/>
    </dgm:pt>
    <dgm:pt modelId="{7939A280-1E49-486D-BB4F-4B2914F3C3BF}" type="pres">
      <dgm:prSet presAssocID="{318979E5-7901-4852-9C3C-C1415EAA6F50}" presName="horzSpace2" presStyleCnt="0"/>
      <dgm:spPr/>
    </dgm:pt>
    <dgm:pt modelId="{D198E37B-83A9-4D6D-8DEB-B449B1077C6F}" type="pres">
      <dgm:prSet presAssocID="{318979E5-7901-4852-9C3C-C1415EAA6F50}" presName="tx2" presStyleLbl="revTx" presStyleIdx="1" presStyleCnt="4"/>
      <dgm:spPr/>
    </dgm:pt>
    <dgm:pt modelId="{1FC82188-7D9D-41EA-86DC-E03BD6F3FD72}" type="pres">
      <dgm:prSet presAssocID="{318979E5-7901-4852-9C3C-C1415EAA6F50}" presName="vert2" presStyleCnt="0"/>
      <dgm:spPr/>
    </dgm:pt>
    <dgm:pt modelId="{845BC578-064E-453B-8E1F-1B9EBD9A30D6}" type="pres">
      <dgm:prSet presAssocID="{318979E5-7901-4852-9C3C-C1415EAA6F50}" presName="thinLine2b" presStyleLbl="callout" presStyleIdx="0" presStyleCnt="3"/>
      <dgm:spPr/>
    </dgm:pt>
    <dgm:pt modelId="{6D08F56B-BFC3-4272-A8AF-A6B8386D61BE}" type="pres">
      <dgm:prSet presAssocID="{318979E5-7901-4852-9C3C-C1415EAA6F50}" presName="vertSpace2b" presStyleCnt="0"/>
      <dgm:spPr/>
    </dgm:pt>
    <dgm:pt modelId="{1002DE0D-377B-48E9-BCAC-1FA2EBC5368C}" type="pres">
      <dgm:prSet presAssocID="{76F0D4CE-71C3-48A1-9E22-A17CE4BA9F76}" presName="horz2" presStyleCnt="0"/>
      <dgm:spPr/>
    </dgm:pt>
    <dgm:pt modelId="{B8DDFCAE-9B19-4C98-8F0C-6BE27EDDC0D8}" type="pres">
      <dgm:prSet presAssocID="{76F0D4CE-71C3-48A1-9E22-A17CE4BA9F76}" presName="horzSpace2" presStyleCnt="0"/>
      <dgm:spPr/>
    </dgm:pt>
    <dgm:pt modelId="{F3E1E9BB-76BD-446C-924D-985B5E973647}" type="pres">
      <dgm:prSet presAssocID="{76F0D4CE-71C3-48A1-9E22-A17CE4BA9F76}" presName="tx2" presStyleLbl="revTx" presStyleIdx="2" presStyleCnt="4"/>
      <dgm:spPr/>
    </dgm:pt>
    <dgm:pt modelId="{7CC6F2D9-26A2-47AC-AD26-5A293030575D}" type="pres">
      <dgm:prSet presAssocID="{76F0D4CE-71C3-48A1-9E22-A17CE4BA9F76}" presName="vert2" presStyleCnt="0"/>
      <dgm:spPr/>
    </dgm:pt>
    <dgm:pt modelId="{663C8092-425F-4466-897A-8998012DC5D1}" type="pres">
      <dgm:prSet presAssocID="{76F0D4CE-71C3-48A1-9E22-A17CE4BA9F76}" presName="thinLine2b" presStyleLbl="callout" presStyleIdx="1" presStyleCnt="3"/>
      <dgm:spPr/>
    </dgm:pt>
    <dgm:pt modelId="{8C2B65F2-3509-4965-B552-E0A19CFA8C70}" type="pres">
      <dgm:prSet presAssocID="{76F0D4CE-71C3-48A1-9E22-A17CE4BA9F76}" presName="vertSpace2b" presStyleCnt="0"/>
      <dgm:spPr/>
    </dgm:pt>
    <dgm:pt modelId="{19BE1E40-744D-441D-B667-0B7E30541C4D}" type="pres">
      <dgm:prSet presAssocID="{E9E30F2C-5890-4C42-BCFE-1FC51A6A32A6}" presName="horz2" presStyleCnt="0"/>
      <dgm:spPr/>
    </dgm:pt>
    <dgm:pt modelId="{566A6803-51F2-4742-B314-12D260056115}" type="pres">
      <dgm:prSet presAssocID="{E9E30F2C-5890-4C42-BCFE-1FC51A6A32A6}" presName="horzSpace2" presStyleCnt="0"/>
      <dgm:spPr/>
    </dgm:pt>
    <dgm:pt modelId="{2D6458C4-FE7C-430C-BD5C-4E22E4B2572D}" type="pres">
      <dgm:prSet presAssocID="{E9E30F2C-5890-4C42-BCFE-1FC51A6A32A6}" presName="tx2" presStyleLbl="revTx" presStyleIdx="3" presStyleCnt="4"/>
      <dgm:spPr/>
    </dgm:pt>
    <dgm:pt modelId="{62D2E687-2930-4A62-9365-1C48A92A171B}" type="pres">
      <dgm:prSet presAssocID="{E9E30F2C-5890-4C42-BCFE-1FC51A6A32A6}" presName="vert2" presStyleCnt="0"/>
      <dgm:spPr/>
    </dgm:pt>
    <dgm:pt modelId="{0AED5485-159D-4E59-B401-7DEBBF4486FE}" type="pres">
      <dgm:prSet presAssocID="{E9E30F2C-5890-4C42-BCFE-1FC51A6A32A6}" presName="thinLine2b" presStyleLbl="callout" presStyleIdx="2" presStyleCnt="3"/>
      <dgm:spPr/>
    </dgm:pt>
    <dgm:pt modelId="{53F3E85D-FA58-4DDE-86B4-11310E1D1F38}" type="pres">
      <dgm:prSet presAssocID="{E9E30F2C-5890-4C42-BCFE-1FC51A6A32A6}" presName="vertSpace2b" presStyleCnt="0"/>
      <dgm:spPr/>
    </dgm:pt>
  </dgm:ptLst>
  <dgm:cxnLst>
    <dgm:cxn modelId="{6546A819-3446-4D0E-8D08-308C2BC9E53B}" srcId="{0DCBA373-3BF7-4EE5-B2FD-35FC255BF851}" destId="{76F0D4CE-71C3-48A1-9E22-A17CE4BA9F76}" srcOrd="1" destOrd="0" parTransId="{66910742-E091-4A8F-80D2-9073FAF9BF41}" sibTransId="{9709AFC2-6CCF-4450-930C-A90CF92A2248}"/>
    <dgm:cxn modelId="{62069860-8051-4B52-9DCC-4715C08A8C16}" type="presOf" srcId="{0DCBA373-3BF7-4EE5-B2FD-35FC255BF851}" destId="{E5A1F7E9-4DF6-4199-B5FA-5A48F4FC8381}" srcOrd="0" destOrd="0" presId="urn:microsoft.com/office/officeart/2008/layout/LinedList"/>
    <dgm:cxn modelId="{D2D0494E-7594-4154-BE26-B29918AE948A}" type="presOf" srcId="{E9E30F2C-5890-4C42-BCFE-1FC51A6A32A6}" destId="{2D6458C4-FE7C-430C-BD5C-4E22E4B2572D}" srcOrd="0" destOrd="0" presId="urn:microsoft.com/office/officeart/2008/layout/LinedList"/>
    <dgm:cxn modelId="{B8F11E70-AC77-4EEC-B92D-FA8DEADC73FC}" type="presOf" srcId="{76F0D4CE-71C3-48A1-9E22-A17CE4BA9F76}" destId="{F3E1E9BB-76BD-446C-924D-985B5E973647}" srcOrd="0" destOrd="0" presId="urn:microsoft.com/office/officeart/2008/layout/LinedList"/>
    <dgm:cxn modelId="{5DCD2258-E006-4907-8789-208315F34226}" srcId="{0DCBA373-3BF7-4EE5-B2FD-35FC255BF851}" destId="{E9E30F2C-5890-4C42-BCFE-1FC51A6A32A6}" srcOrd="2" destOrd="0" parTransId="{A453C459-01E7-493C-A46D-0D419D414F5C}" sibTransId="{B33BBE7C-CCF1-4DA2-92DF-83B0AE9D08E4}"/>
    <dgm:cxn modelId="{425A38AD-8ABA-4099-AB36-8CB5267BD911}" srcId="{57DF48B8-8C93-4720-AAEE-2F7888334DDF}" destId="{0DCBA373-3BF7-4EE5-B2FD-35FC255BF851}" srcOrd="0" destOrd="0" parTransId="{1176D622-5678-4838-8464-A8894C11569F}" sibTransId="{F998FC80-4944-4EDD-AAD9-4B060318B720}"/>
    <dgm:cxn modelId="{682258F4-EDD0-49F6-9926-59BFBE1C8100}" srcId="{0DCBA373-3BF7-4EE5-B2FD-35FC255BF851}" destId="{318979E5-7901-4852-9C3C-C1415EAA6F50}" srcOrd="0" destOrd="0" parTransId="{222BD6D2-E02C-4E54-A309-1CD891B4DE71}" sibTransId="{E4148FD8-6547-4D79-9978-03707F7D6EF7}"/>
    <dgm:cxn modelId="{353D9CFC-F2C5-41AE-8772-918A5EF052C4}" type="presOf" srcId="{57DF48B8-8C93-4720-AAEE-2F7888334DDF}" destId="{4E9C590F-B9D9-4832-B4DD-AFE06BC5B61A}" srcOrd="0" destOrd="0" presId="urn:microsoft.com/office/officeart/2008/layout/LinedList"/>
    <dgm:cxn modelId="{DC4E1AFE-BF58-45F1-A1A4-DC937FD898E9}" type="presOf" srcId="{318979E5-7901-4852-9C3C-C1415EAA6F50}" destId="{D198E37B-83A9-4D6D-8DEB-B449B1077C6F}" srcOrd="0" destOrd="0" presId="urn:microsoft.com/office/officeart/2008/layout/LinedList"/>
    <dgm:cxn modelId="{2CCD849B-AD6E-4FAA-A640-0D21ED45DA41}" type="presParOf" srcId="{4E9C590F-B9D9-4832-B4DD-AFE06BC5B61A}" destId="{88E86042-2067-4975-8597-E713106CCD9E}" srcOrd="0" destOrd="0" presId="urn:microsoft.com/office/officeart/2008/layout/LinedList"/>
    <dgm:cxn modelId="{B26DA639-D193-4FF6-B1D6-DD23CABC958D}" type="presParOf" srcId="{4E9C590F-B9D9-4832-B4DD-AFE06BC5B61A}" destId="{BC2BC4A9-FBB4-499C-A1CB-B6E02AB05AC2}" srcOrd="1" destOrd="0" presId="urn:microsoft.com/office/officeart/2008/layout/LinedList"/>
    <dgm:cxn modelId="{BAECE2BA-6B7D-4B21-9D71-F085A71AB024}" type="presParOf" srcId="{BC2BC4A9-FBB4-499C-A1CB-B6E02AB05AC2}" destId="{E5A1F7E9-4DF6-4199-B5FA-5A48F4FC8381}" srcOrd="0" destOrd="0" presId="urn:microsoft.com/office/officeart/2008/layout/LinedList"/>
    <dgm:cxn modelId="{A3AC5053-C73F-4DEE-ACEA-FBB0E2E5EDC6}" type="presParOf" srcId="{BC2BC4A9-FBB4-499C-A1CB-B6E02AB05AC2}" destId="{5261E504-FD06-44B5-BDF3-2F714708811C}" srcOrd="1" destOrd="0" presId="urn:microsoft.com/office/officeart/2008/layout/LinedList"/>
    <dgm:cxn modelId="{3B0B6EFA-0B1C-4B42-ACEA-21684DB0300B}" type="presParOf" srcId="{5261E504-FD06-44B5-BDF3-2F714708811C}" destId="{8F3B6A54-6C26-489E-961C-CD1B49586598}" srcOrd="0" destOrd="0" presId="urn:microsoft.com/office/officeart/2008/layout/LinedList"/>
    <dgm:cxn modelId="{38C8E5BD-D902-4853-9766-815B1FCC7D4F}" type="presParOf" srcId="{5261E504-FD06-44B5-BDF3-2F714708811C}" destId="{4CEBD9BA-838E-4197-833E-ACADE97E7A09}" srcOrd="1" destOrd="0" presId="urn:microsoft.com/office/officeart/2008/layout/LinedList"/>
    <dgm:cxn modelId="{48343457-FEBF-4B48-BF8E-6DBF4B7FF45A}" type="presParOf" srcId="{4CEBD9BA-838E-4197-833E-ACADE97E7A09}" destId="{7939A280-1E49-486D-BB4F-4B2914F3C3BF}" srcOrd="0" destOrd="0" presId="urn:microsoft.com/office/officeart/2008/layout/LinedList"/>
    <dgm:cxn modelId="{3C9318F1-C071-4C38-9EF5-9306DFB47C95}" type="presParOf" srcId="{4CEBD9BA-838E-4197-833E-ACADE97E7A09}" destId="{D198E37B-83A9-4D6D-8DEB-B449B1077C6F}" srcOrd="1" destOrd="0" presId="urn:microsoft.com/office/officeart/2008/layout/LinedList"/>
    <dgm:cxn modelId="{0AC1C004-27F6-4685-8CDC-8C1FA6FE4ECB}" type="presParOf" srcId="{4CEBD9BA-838E-4197-833E-ACADE97E7A09}" destId="{1FC82188-7D9D-41EA-86DC-E03BD6F3FD72}" srcOrd="2" destOrd="0" presId="urn:microsoft.com/office/officeart/2008/layout/LinedList"/>
    <dgm:cxn modelId="{8E6E0438-AFFC-47D5-AB85-362520449F20}" type="presParOf" srcId="{5261E504-FD06-44B5-BDF3-2F714708811C}" destId="{845BC578-064E-453B-8E1F-1B9EBD9A30D6}" srcOrd="2" destOrd="0" presId="urn:microsoft.com/office/officeart/2008/layout/LinedList"/>
    <dgm:cxn modelId="{A28DEDB0-8783-4887-B019-A6F3171F3D97}" type="presParOf" srcId="{5261E504-FD06-44B5-BDF3-2F714708811C}" destId="{6D08F56B-BFC3-4272-A8AF-A6B8386D61BE}" srcOrd="3" destOrd="0" presId="urn:microsoft.com/office/officeart/2008/layout/LinedList"/>
    <dgm:cxn modelId="{0F32E749-7C5F-4012-B80D-EEE4AE4403BA}" type="presParOf" srcId="{5261E504-FD06-44B5-BDF3-2F714708811C}" destId="{1002DE0D-377B-48E9-BCAC-1FA2EBC5368C}" srcOrd="4" destOrd="0" presId="urn:microsoft.com/office/officeart/2008/layout/LinedList"/>
    <dgm:cxn modelId="{2D979859-588A-4291-A2C0-C5C1AAB7132A}" type="presParOf" srcId="{1002DE0D-377B-48E9-BCAC-1FA2EBC5368C}" destId="{B8DDFCAE-9B19-4C98-8F0C-6BE27EDDC0D8}" srcOrd="0" destOrd="0" presId="urn:microsoft.com/office/officeart/2008/layout/LinedList"/>
    <dgm:cxn modelId="{678F94E6-EB57-4D21-B52C-85740D4F0CCB}" type="presParOf" srcId="{1002DE0D-377B-48E9-BCAC-1FA2EBC5368C}" destId="{F3E1E9BB-76BD-446C-924D-985B5E973647}" srcOrd="1" destOrd="0" presId="urn:microsoft.com/office/officeart/2008/layout/LinedList"/>
    <dgm:cxn modelId="{45FFFE1C-3185-47F9-95B4-48BA7B4A2C73}" type="presParOf" srcId="{1002DE0D-377B-48E9-BCAC-1FA2EBC5368C}" destId="{7CC6F2D9-26A2-47AC-AD26-5A293030575D}" srcOrd="2" destOrd="0" presId="urn:microsoft.com/office/officeart/2008/layout/LinedList"/>
    <dgm:cxn modelId="{F43AE2EB-0F45-46CD-BB25-27E2156C2DC3}" type="presParOf" srcId="{5261E504-FD06-44B5-BDF3-2F714708811C}" destId="{663C8092-425F-4466-897A-8998012DC5D1}" srcOrd="5" destOrd="0" presId="urn:microsoft.com/office/officeart/2008/layout/LinedList"/>
    <dgm:cxn modelId="{CE22AEDB-9875-4497-A8B6-23A0BC15FF5F}" type="presParOf" srcId="{5261E504-FD06-44B5-BDF3-2F714708811C}" destId="{8C2B65F2-3509-4965-B552-E0A19CFA8C70}" srcOrd="6" destOrd="0" presId="urn:microsoft.com/office/officeart/2008/layout/LinedList"/>
    <dgm:cxn modelId="{1354561F-6736-436E-AECA-827AF4C73033}" type="presParOf" srcId="{5261E504-FD06-44B5-BDF3-2F714708811C}" destId="{19BE1E40-744D-441D-B667-0B7E30541C4D}" srcOrd="7" destOrd="0" presId="urn:microsoft.com/office/officeart/2008/layout/LinedList"/>
    <dgm:cxn modelId="{15626613-7F2E-4B6F-9EAD-E1DBB3FAD473}" type="presParOf" srcId="{19BE1E40-744D-441D-B667-0B7E30541C4D}" destId="{566A6803-51F2-4742-B314-12D260056115}" srcOrd="0" destOrd="0" presId="urn:microsoft.com/office/officeart/2008/layout/LinedList"/>
    <dgm:cxn modelId="{A182C582-9006-4FDC-A7B2-4D64EE4F3F5C}" type="presParOf" srcId="{19BE1E40-744D-441D-B667-0B7E30541C4D}" destId="{2D6458C4-FE7C-430C-BD5C-4E22E4B2572D}" srcOrd="1" destOrd="0" presId="urn:microsoft.com/office/officeart/2008/layout/LinedList"/>
    <dgm:cxn modelId="{E8B7172F-7E2F-4320-AF2D-650D2F47D48A}" type="presParOf" srcId="{19BE1E40-744D-441D-B667-0B7E30541C4D}" destId="{62D2E687-2930-4A62-9365-1C48A92A171B}" srcOrd="2" destOrd="0" presId="urn:microsoft.com/office/officeart/2008/layout/LinedList"/>
    <dgm:cxn modelId="{8079FAC3-AEA1-40BA-9424-3453119A5C5A}" type="presParOf" srcId="{5261E504-FD06-44B5-BDF3-2F714708811C}" destId="{0AED5485-159D-4E59-B401-7DEBBF4486FE}" srcOrd="8" destOrd="0" presId="urn:microsoft.com/office/officeart/2008/layout/LinedList"/>
    <dgm:cxn modelId="{E348102C-8359-4821-836B-779156645F2F}" type="presParOf" srcId="{5261E504-FD06-44B5-BDF3-2F714708811C}" destId="{53F3E85D-FA58-4DDE-86B4-11310E1D1F3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50F029-10B0-494D-B3D3-A8CC59355E80}" type="doc">
      <dgm:prSet loTypeId="urn:microsoft.com/office/officeart/2008/layout/AlternatingHexagons" loCatId="list" qsTypeId="urn:microsoft.com/office/officeart/2005/8/quickstyle/simple1" qsCatId="simple" csTypeId="urn:microsoft.com/office/officeart/2005/8/colors/accent1_1" csCatId="accent1" phldr="1"/>
      <dgm:spPr/>
      <dgm:t>
        <a:bodyPr/>
        <a:lstStyle/>
        <a:p>
          <a:endParaRPr lang="es-ES"/>
        </a:p>
      </dgm:t>
    </dgm:pt>
    <dgm:pt modelId="{D24ED064-06E1-4A89-B786-F57B9A7788CA}">
      <dgm:prSet phldrT="[Texto]"/>
      <dgm:spPr/>
      <dgm:t>
        <a:bodyPr/>
        <a:lstStyle/>
        <a:p>
          <a:r>
            <a:rPr lang="es-EC" dirty="0">
              <a:latin typeface="Arial" panose="020B0604020202020204" pitchFamily="34" charset="0"/>
              <a:cs typeface="Arial" panose="020B0604020202020204" pitchFamily="34" charset="0"/>
            </a:rPr>
            <a:t>Estados Financieros</a:t>
          </a:r>
        </a:p>
        <a:p>
          <a:r>
            <a:rPr lang="es-EC" dirty="0">
              <a:latin typeface="Arial" panose="020B0604020202020204" pitchFamily="34" charset="0"/>
              <a:cs typeface="Arial" panose="020B0604020202020204" pitchFamily="34" charset="0"/>
            </a:rPr>
            <a:t>Galán</a:t>
          </a:r>
          <a:r>
            <a:rPr lang="es-MX" dirty="0">
              <a:latin typeface="Arial" panose="020B0604020202020204" pitchFamily="34" charset="0"/>
              <a:cs typeface="Arial" panose="020B0604020202020204" pitchFamily="34" charset="0"/>
            </a:rPr>
            <a:t>, Castro y Pérez (2016) </a:t>
          </a:r>
          <a:endParaRPr lang="es-ES" dirty="0">
            <a:latin typeface="Arial" panose="020B0604020202020204" pitchFamily="34" charset="0"/>
            <a:cs typeface="Arial" panose="020B0604020202020204" pitchFamily="34" charset="0"/>
          </a:endParaRPr>
        </a:p>
      </dgm:t>
    </dgm:pt>
    <dgm:pt modelId="{6975F912-7512-493F-AB44-2179CAB86429}" type="parTrans" cxnId="{8D277979-B8F9-4C49-BCF4-C5860F6FE1B1}">
      <dgm:prSet/>
      <dgm:spPr/>
      <dgm:t>
        <a:bodyPr/>
        <a:lstStyle/>
        <a:p>
          <a:endParaRPr lang="es-ES"/>
        </a:p>
      </dgm:t>
    </dgm:pt>
    <dgm:pt modelId="{FCA5EA09-3DC0-4F55-98CE-0FF95C1F672B}" type="sibTrans" cxnId="{8D277979-B8F9-4C49-BCF4-C5860F6FE1B1}">
      <dgm:prSet/>
      <dgm:spPr/>
      <dgm:t>
        <a:bodyPr/>
        <a:lstStyle/>
        <a:p>
          <a:endParaRPr lang="es-ES"/>
        </a:p>
      </dgm:t>
    </dgm:pt>
    <dgm:pt modelId="{D0997D57-E77D-46D0-BB29-5AF313EA935A}">
      <dgm:prSet phldrT="[Texto]"/>
      <dgm:spPr/>
      <dgm:t>
        <a:bodyPr/>
        <a:lstStyle/>
        <a:p>
          <a:pPr algn="ctr"/>
          <a:r>
            <a:rPr lang="es-EC" dirty="0">
              <a:latin typeface="Arial" panose="020B0604020202020204" pitchFamily="34" charset="0"/>
              <a:cs typeface="Arial" panose="020B0604020202020204" pitchFamily="34" charset="0"/>
            </a:rPr>
            <a:t>Flórez (2008) </a:t>
          </a:r>
          <a:endParaRPr lang="es-ES" dirty="0">
            <a:latin typeface="Arial" panose="020B0604020202020204" pitchFamily="34" charset="0"/>
            <a:cs typeface="Arial" panose="020B0604020202020204" pitchFamily="34" charset="0"/>
          </a:endParaRPr>
        </a:p>
      </dgm:t>
    </dgm:pt>
    <dgm:pt modelId="{E876A3C4-718F-471F-AD6B-DEF6A66BD984}" type="parTrans" cxnId="{211D6C63-0596-495D-A09A-FCB95BA545EB}">
      <dgm:prSet/>
      <dgm:spPr/>
      <dgm:t>
        <a:bodyPr/>
        <a:lstStyle/>
        <a:p>
          <a:endParaRPr lang="es-ES"/>
        </a:p>
      </dgm:t>
    </dgm:pt>
    <dgm:pt modelId="{921EFB6C-4F74-4122-83DA-A69CE3E247C2}" type="sibTrans" cxnId="{211D6C63-0596-495D-A09A-FCB95BA545EB}">
      <dgm:prSet/>
      <dgm:spPr/>
      <dgm:t>
        <a:bodyPr/>
        <a:lstStyle/>
        <a:p>
          <a:endParaRPr lang="es-ES"/>
        </a:p>
      </dgm:t>
    </dgm:pt>
    <dgm:pt modelId="{C4845337-4962-4F90-B909-04D49BBC6CB5}">
      <dgm:prSet phldrT="[Texto]"/>
      <dgm:spPr/>
      <dgm:t>
        <a:bodyPr/>
        <a:lstStyle/>
        <a:p>
          <a:r>
            <a:rPr lang="es-EC" dirty="0">
              <a:latin typeface="Arial" panose="020B0604020202020204" pitchFamily="34" charset="0"/>
              <a:cs typeface="Arial" panose="020B0604020202020204" pitchFamily="34" charset="0"/>
            </a:rPr>
            <a:t>Análisis Financiero </a:t>
          </a:r>
        </a:p>
        <a:p>
          <a:r>
            <a:rPr lang="es-MX" dirty="0">
              <a:latin typeface="Arial" panose="020B0604020202020204" pitchFamily="34" charset="0"/>
              <a:cs typeface="Arial" panose="020B0604020202020204" pitchFamily="34" charset="0"/>
            </a:rPr>
            <a:t>Nogueira, Medina, Hernández, Comas y Medina (2017</a:t>
          </a:r>
          <a:endParaRPr lang="es-ES" dirty="0">
            <a:latin typeface="Arial" panose="020B0604020202020204" pitchFamily="34" charset="0"/>
            <a:cs typeface="Arial" panose="020B0604020202020204" pitchFamily="34" charset="0"/>
          </a:endParaRPr>
        </a:p>
      </dgm:t>
    </dgm:pt>
    <dgm:pt modelId="{52931E47-5AB5-4F5D-8F9E-561B6994674E}" type="parTrans" cxnId="{8D761C6E-888F-4504-86DF-7FEE650D4C1A}">
      <dgm:prSet/>
      <dgm:spPr/>
      <dgm:t>
        <a:bodyPr/>
        <a:lstStyle/>
        <a:p>
          <a:endParaRPr lang="es-ES"/>
        </a:p>
      </dgm:t>
    </dgm:pt>
    <dgm:pt modelId="{A11061CB-79F7-4A1A-BA6F-E3088EB00E09}" type="sibTrans" cxnId="{8D761C6E-888F-4504-86DF-7FEE650D4C1A}">
      <dgm:prSet/>
      <dgm:spPr/>
      <dgm:t>
        <a:bodyPr/>
        <a:lstStyle/>
        <a:p>
          <a:endParaRPr lang="es-ES"/>
        </a:p>
      </dgm:t>
    </dgm:pt>
    <dgm:pt modelId="{64A18D5E-6ED8-4793-88FC-539F46FE61F1}">
      <dgm:prSet phldrT="[Texto]" custT="1"/>
      <dgm:spPr/>
      <dgm:t>
        <a:bodyPr/>
        <a:lstStyle/>
        <a:p>
          <a:r>
            <a:rPr lang="es-EC" sz="2800" dirty="0">
              <a:latin typeface="Arial" panose="020B0604020202020204" pitchFamily="34" charset="0"/>
              <a:cs typeface="Arial" panose="020B0604020202020204" pitchFamily="34" charset="0"/>
            </a:rPr>
            <a:t>Marco teórico</a:t>
          </a:r>
          <a:endParaRPr lang="es-ES" sz="2800" dirty="0">
            <a:latin typeface="Arial" panose="020B0604020202020204" pitchFamily="34" charset="0"/>
            <a:cs typeface="Arial" panose="020B0604020202020204" pitchFamily="34" charset="0"/>
          </a:endParaRPr>
        </a:p>
      </dgm:t>
    </dgm:pt>
    <dgm:pt modelId="{A3BEA46B-F111-422D-945A-85757F980BE9}" type="parTrans" cxnId="{B669C37F-3286-4DF7-9F96-1A8BC66FB72A}">
      <dgm:prSet/>
      <dgm:spPr/>
      <dgm:t>
        <a:bodyPr/>
        <a:lstStyle/>
        <a:p>
          <a:endParaRPr lang="es-ES"/>
        </a:p>
      </dgm:t>
    </dgm:pt>
    <dgm:pt modelId="{77D7306E-E194-47C5-9CA6-D0DDC07654A0}" type="sibTrans" cxnId="{B669C37F-3286-4DF7-9F96-1A8BC66FB72A}">
      <dgm:prSet/>
      <dgm:spPr/>
      <dgm:t>
        <a:bodyPr/>
        <a:lstStyle/>
        <a:p>
          <a:endParaRPr lang="es-ES"/>
        </a:p>
      </dgm:t>
    </dgm:pt>
    <dgm:pt modelId="{981F6F9A-D703-48BB-8CB6-6BE74D636B16}">
      <dgm:prSet phldrT="[Texto]" custT="1"/>
      <dgm:spPr/>
      <dgm:t>
        <a:bodyPr/>
        <a:lstStyle/>
        <a:p>
          <a:r>
            <a:rPr lang="es-EC" sz="1500" dirty="0">
              <a:latin typeface="Arial" panose="020B0604020202020204" pitchFamily="34" charset="0"/>
              <a:cs typeface="Arial" panose="020B0604020202020204" pitchFamily="34" charset="0"/>
            </a:rPr>
            <a:t>Indicadores Financieros: Solvencia </a:t>
          </a:r>
        </a:p>
        <a:p>
          <a:r>
            <a:rPr lang="es-EC" sz="1500" dirty="0">
              <a:latin typeface="Arial" panose="020B0604020202020204" pitchFamily="34" charset="0"/>
              <a:cs typeface="Arial" panose="020B0604020202020204" pitchFamily="34" charset="0"/>
            </a:rPr>
            <a:t>Nava (2009)</a:t>
          </a:r>
        </a:p>
        <a:p>
          <a:r>
            <a:rPr lang="es-ES" sz="1500" dirty="0">
              <a:latin typeface="Arial" panose="020B0604020202020204" pitchFamily="34" charset="0"/>
              <a:cs typeface="Arial" panose="020B0604020202020204" pitchFamily="34" charset="0"/>
            </a:rPr>
            <a:t>Rentabilidad </a:t>
          </a:r>
          <a:r>
            <a:rPr lang="es-EC" sz="1500" dirty="0">
              <a:latin typeface="Arial" panose="020B0604020202020204" pitchFamily="34" charset="0"/>
              <a:cs typeface="Arial" panose="020B0604020202020204" pitchFamily="34" charset="0"/>
            </a:rPr>
            <a:t>(Guaraca, 2018)</a:t>
          </a:r>
          <a:endParaRPr lang="es-ES" sz="1500" dirty="0">
            <a:latin typeface="Arial" panose="020B0604020202020204" pitchFamily="34" charset="0"/>
            <a:cs typeface="Arial" panose="020B0604020202020204" pitchFamily="34" charset="0"/>
          </a:endParaRPr>
        </a:p>
      </dgm:t>
    </dgm:pt>
    <dgm:pt modelId="{D93A9682-5515-438B-9BD6-ED390865338B}" type="parTrans" cxnId="{9CCD7927-8E35-4468-8D54-731EBF551CE8}">
      <dgm:prSet/>
      <dgm:spPr/>
      <dgm:t>
        <a:bodyPr/>
        <a:lstStyle/>
        <a:p>
          <a:endParaRPr lang="es-ES"/>
        </a:p>
      </dgm:t>
    </dgm:pt>
    <dgm:pt modelId="{C0293149-EE28-4B8B-9CB1-7358E780BA3C}" type="sibTrans" cxnId="{9CCD7927-8E35-4468-8D54-731EBF551CE8}">
      <dgm:prSet/>
      <dgm:spPr/>
      <dgm:t>
        <a:bodyPr/>
        <a:lstStyle/>
        <a:p>
          <a:endParaRPr lang="es-ES"/>
        </a:p>
      </dgm:t>
    </dgm:pt>
    <dgm:pt modelId="{9BB85979-E9D4-4087-AF44-A2D4B2A03CE6}" type="pres">
      <dgm:prSet presAssocID="{0C50F029-10B0-494D-B3D3-A8CC59355E80}" presName="Name0" presStyleCnt="0">
        <dgm:presLayoutVars>
          <dgm:chMax/>
          <dgm:chPref/>
          <dgm:dir/>
          <dgm:animLvl val="lvl"/>
        </dgm:presLayoutVars>
      </dgm:prSet>
      <dgm:spPr/>
    </dgm:pt>
    <dgm:pt modelId="{0DB48E8D-9716-40CD-A748-56E2F1FBA87D}" type="pres">
      <dgm:prSet presAssocID="{D24ED064-06E1-4A89-B786-F57B9A7788CA}" presName="composite" presStyleCnt="0"/>
      <dgm:spPr/>
    </dgm:pt>
    <dgm:pt modelId="{2D62E627-EC5A-45F1-A1FF-4BB73855091A}" type="pres">
      <dgm:prSet presAssocID="{D24ED064-06E1-4A89-B786-F57B9A7788CA}" presName="Parent1" presStyleLbl="node1" presStyleIdx="0" presStyleCnt="6">
        <dgm:presLayoutVars>
          <dgm:chMax val="1"/>
          <dgm:chPref val="1"/>
          <dgm:bulletEnabled val="1"/>
        </dgm:presLayoutVars>
      </dgm:prSet>
      <dgm:spPr/>
    </dgm:pt>
    <dgm:pt modelId="{A4480FBA-8C78-48E6-BC5A-B12327F10EE2}" type="pres">
      <dgm:prSet presAssocID="{D24ED064-06E1-4A89-B786-F57B9A7788CA}" presName="Childtext1" presStyleLbl="revTx" presStyleIdx="0" presStyleCnt="3" custLinFactNeighborX="6062" custLinFactNeighborY="2126">
        <dgm:presLayoutVars>
          <dgm:chMax val="0"/>
          <dgm:chPref val="0"/>
          <dgm:bulletEnabled val="1"/>
        </dgm:presLayoutVars>
      </dgm:prSet>
      <dgm:spPr/>
    </dgm:pt>
    <dgm:pt modelId="{BA8473C2-2488-40E8-A226-D3C98B9E9137}" type="pres">
      <dgm:prSet presAssocID="{D24ED064-06E1-4A89-B786-F57B9A7788CA}" presName="BalanceSpacing" presStyleCnt="0"/>
      <dgm:spPr/>
    </dgm:pt>
    <dgm:pt modelId="{3AC2614B-2070-407B-AAB0-671F27E255E3}" type="pres">
      <dgm:prSet presAssocID="{D24ED064-06E1-4A89-B786-F57B9A7788CA}" presName="BalanceSpacing1" presStyleCnt="0"/>
      <dgm:spPr/>
    </dgm:pt>
    <dgm:pt modelId="{0164604B-0344-49EF-B3F4-6D6A99778F33}" type="pres">
      <dgm:prSet presAssocID="{FCA5EA09-3DC0-4F55-98CE-0FF95C1F672B}" presName="Accent1Text" presStyleLbl="node1" presStyleIdx="1" presStyleCnt="6"/>
      <dgm:spPr/>
    </dgm:pt>
    <dgm:pt modelId="{7F5C7D48-3067-4346-BDCE-A81F3D49AFFF}" type="pres">
      <dgm:prSet presAssocID="{FCA5EA09-3DC0-4F55-98CE-0FF95C1F672B}" presName="spaceBetweenRectangles" presStyleCnt="0"/>
      <dgm:spPr/>
    </dgm:pt>
    <dgm:pt modelId="{E55999C5-ED7F-4DFC-95C0-A4CCD85C95B1}" type="pres">
      <dgm:prSet presAssocID="{C4845337-4962-4F90-B909-04D49BBC6CB5}" presName="composite" presStyleCnt="0"/>
      <dgm:spPr/>
    </dgm:pt>
    <dgm:pt modelId="{8CD842F4-5B78-4DF0-B8DD-B23A81C1D649}" type="pres">
      <dgm:prSet presAssocID="{C4845337-4962-4F90-B909-04D49BBC6CB5}" presName="Parent1" presStyleLbl="node1" presStyleIdx="2" presStyleCnt="6">
        <dgm:presLayoutVars>
          <dgm:chMax val="1"/>
          <dgm:chPref val="1"/>
          <dgm:bulletEnabled val="1"/>
        </dgm:presLayoutVars>
      </dgm:prSet>
      <dgm:spPr/>
    </dgm:pt>
    <dgm:pt modelId="{16BA928F-3331-4037-BA01-947A3D502867}" type="pres">
      <dgm:prSet presAssocID="{C4845337-4962-4F90-B909-04D49BBC6CB5}" presName="Childtext1" presStyleLbl="revTx" presStyleIdx="1" presStyleCnt="3">
        <dgm:presLayoutVars>
          <dgm:chMax val="0"/>
          <dgm:chPref val="0"/>
          <dgm:bulletEnabled val="1"/>
        </dgm:presLayoutVars>
      </dgm:prSet>
      <dgm:spPr/>
    </dgm:pt>
    <dgm:pt modelId="{291ABBA6-7EF8-4565-9A5C-0B39471B6F78}" type="pres">
      <dgm:prSet presAssocID="{C4845337-4962-4F90-B909-04D49BBC6CB5}" presName="BalanceSpacing" presStyleCnt="0"/>
      <dgm:spPr/>
    </dgm:pt>
    <dgm:pt modelId="{04D9F0C2-2094-462F-8C46-F0F8682842BA}" type="pres">
      <dgm:prSet presAssocID="{C4845337-4962-4F90-B909-04D49BBC6CB5}" presName="BalanceSpacing1" presStyleCnt="0"/>
      <dgm:spPr/>
    </dgm:pt>
    <dgm:pt modelId="{900D117D-1FD8-4054-A471-FC2A6A198FAE}" type="pres">
      <dgm:prSet presAssocID="{A11061CB-79F7-4A1A-BA6F-E3088EB00E09}" presName="Accent1Text" presStyleLbl="node1" presStyleIdx="3" presStyleCnt="6"/>
      <dgm:spPr/>
    </dgm:pt>
    <dgm:pt modelId="{8C8F780B-C142-4121-B151-4E6DE612A220}" type="pres">
      <dgm:prSet presAssocID="{A11061CB-79F7-4A1A-BA6F-E3088EB00E09}" presName="spaceBetweenRectangles" presStyleCnt="0"/>
      <dgm:spPr/>
    </dgm:pt>
    <dgm:pt modelId="{4F3E7BD9-D00C-4D14-B439-32A24554F7A2}" type="pres">
      <dgm:prSet presAssocID="{981F6F9A-D703-48BB-8CB6-6BE74D636B16}" presName="composite" presStyleCnt="0"/>
      <dgm:spPr/>
    </dgm:pt>
    <dgm:pt modelId="{130EEDFB-AA63-4512-902B-A64F2F66C46C}" type="pres">
      <dgm:prSet presAssocID="{981F6F9A-D703-48BB-8CB6-6BE74D636B16}" presName="Parent1" presStyleLbl="node1" presStyleIdx="4" presStyleCnt="6">
        <dgm:presLayoutVars>
          <dgm:chMax val="1"/>
          <dgm:chPref val="1"/>
          <dgm:bulletEnabled val="1"/>
        </dgm:presLayoutVars>
      </dgm:prSet>
      <dgm:spPr/>
    </dgm:pt>
    <dgm:pt modelId="{57F07722-9BD4-4BFB-A85E-C4485CC4B6B5}" type="pres">
      <dgm:prSet presAssocID="{981F6F9A-D703-48BB-8CB6-6BE74D636B16}" presName="Childtext1" presStyleLbl="revTx" presStyleIdx="2" presStyleCnt="3">
        <dgm:presLayoutVars>
          <dgm:chMax val="0"/>
          <dgm:chPref val="0"/>
          <dgm:bulletEnabled val="1"/>
        </dgm:presLayoutVars>
      </dgm:prSet>
      <dgm:spPr/>
    </dgm:pt>
    <dgm:pt modelId="{C8630EA4-7F65-4C1F-A7A3-C072E96605AF}" type="pres">
      <dgm:prSet presAssocID="{981F6F9A-D703-48BB-8CB6-6BE74D636B16}" presName="BalanceSpacing" presStyleCnt="0"/>
      <dgm:spPr/>
    </dgm:pt>
    <dgm:pt modelId="{C398BEE7-9F3D-45C7-8F02-52B8FA518C3F}" type="pres">
      <dgm:prSet presAssocID="{981F6F9A-D703-48BB-8CB6-6BE74D636B16}" presName="BalanceSpacing1" presStyleCnt="0"/>
      <dgm:spPr/>
    </dgm:pt>
    <dgm:pt modelId="{B0E8C901-7707-4495-8F4F-08520859ABF1}" type="pres">
      <dgm:prSet presAssocID="{C0293149-EE28-4B8B-9CB1-7358E780BA3C}" presName="Accent1Text" presStyleLbl="node1" presStyleIdx="5" presStyleCnt="6"/>
      <dgm:spPr/>
    </dgm:pt>
  </dgm:ptLst>
  <dgm:cxnLst>
    <dgm:cxn modelId="{6D37930F-7D01-4776-87C0-A3BFD069B169}" type="presOf" srcId="{A11061CB-79F7-4A1A-BA6F-E3088EB00E09}" destId="{900D117D-1FD8-4054-A471-FC2A6A198FAE}" srcOrd="0" destOrd="0" presId="urn:microsoft.com/office/officeart/2008/layout/AlternatingHexagons"/>
    <dgm:cxn modelId="{B68A2010-4A6F-4128-8A62-F82DBC152F62}" type="presOf" srcId="{C0293149-EE28-4B8B-9CB1-7358E780BA3C}" destId="{B0E8C901-7707-4495-8F4F-08520859ABF1}" srcOrd="0" destOrd="0" presId="urn:microsoft.com/office/officeart/2008/layout/AlternatingHexagons"/>
    <dgm:cxn modelId="{9CCD7927-8E35-4468-8D54-731EBF551CE8}" srcId="{0C50F029-10B0-494D-B3D3-A8CC59355E80}" destId="{981F6F9A-D703-48BB-8CB6-6BE74D636B16}" srcOrd="2" destOrd="0" parTransId="{D93A9682-5515-438B-9BD6-ED390865338B}" sibTransId="{C0293149-EE28-4B8B-9CB1-7358E780BA3C}"/>
    <dgm:cxn modelId="{E4F5072B-9312-47CD-AF2E-0D28CD74E20A}" type="presOf" srcId="{64A18D5E-6ED8-4793-88FC-539F46FE61F1}" destId="{16BA928F-3331-4037-BA01-947A3D502867}" srcOrd="0" destOrd="0" presId="urn:microsoft.com/office/officeart/2008/layout/AlternatingHexagons"/>
    <dgm:cxn modelId="{211D6C63-0596-495D-A09A-FCB95BA545EB}" srcId="{D24ED064-06E1-4A89-B786-F57B9A7788CA}" destId="{D0997D57-E77D-46D0-BB29-5AF313EA935A}" srcOrd="0" destOrd="0" parTransId="{E876A3C4-718F-471F-AD6B-DEF6A66BD984}" sibTransId="{921EFB6C-4F74-4122-83DA-A69CE3E247C2}"/>
    <dgm:cxn modelId="{8D761C6E-888F-4504-86DF-7FEE650D4C1A}" srcId="{0C50F029-10B0-494D-B3D3-A8CC59355E80}" destId="{C4845337-4962-4F90-B909-04D49BBC6CB5}" srcOrd="1" destOrd="0" parTransId="{52931E47-5AB5-4F5D-8F9E-561B6994674E}" sibTransId="{A11061CB-79F7-4A1A-BA6F-E3088EB00E09}"/>
    <dgm:cxn modelId="{664BE84E-755D-4854-9AD4-D737174C2E73}" type="presOf" srcId="{D24ED064-06E1-4A89-B786-F57B9A7788CA}" destId="{2D62E627-EC5A-45F1-A1FF-4BB73855091A}" srcOrd="0" destOrd="0" presId="urn:microsoft.com/office/officeart/2008/layout/AlternatingHexagons"/>
    <dgm:cxn modelId="{5E9E3B56-1DF9-4484-ABC4-32C10B51F689}" type="presOf" srcId="{C4845337-4962-4F90-B909-04D49BBC6CB5}" destId="{8CD842F4-5B78-4DF0-B8DD-B23A81C1D649}" srcOrd="0" destOrd="0" presId="urn:microsoft.com/office/officeart/2008/layout/AlternatingHexagons"/>
    <dgm:cxn modelId="{8D277979-B8F9-4C49-BCF4-C5860F6FE1B1}" srcId="{0C50F029-10B0-494D-B3D3-A8CC59355E80}" destId="{D24ED064-06E1-4A89-B786-F57B9A7788CA}" srcOrd="0" destOrd="0" parTransId="{6975F912-7512-493F-AB44-2179CAB86429}" sibTransId="{FCA5EA09-3DC0-4F55-98CE-0FF95C1F672B}"/>
    <dgm:cxn modelId="{E381C579-D280-4E82-AB4C-C7803E906F46}" type="presOf" srcId="{D0997D57-E77D-46D0-BB29-5AF313EA935A}" destId="{A4480FBA-8C78-48E6-BC5A-B12327F10EE2}" srcOrd="0" destOrd="0" presId="urn:microsoft.com/office/officeart/2008/layout/AlternatingHexagons"/>
    <dgm:cxn modelId="{B669C37F-3286-4DF7-9F96-1A8BC66FB72A}" srcId="{C4845337-4962-4F90-B909-04D49BBC6CB5}" destId="{64A18D5E-6ED8-4793-88FC-539F46FE61F1}" srcOrd="0" destOrd="0" parTransId="{A3BEA46B-F111-422D-945A-85757F980BE9}" sibTransId="{77D7306E-E194-47C5-9CA6-D0DDC07654A0}"/>
    <dgm:cxn modelId="{D10C3794-8EA9-4DF9-AA9C-A651D4152FF3}" type="presOf" srcId="{FCA5EA09-3DC0-4F55-98CE-0FF95C1F672B}" destId="{0164604B-0344-49EF-B3F4-6D6A99778F33}" srcOrd="0" destOrd="0" presId="urn:microsoft.com/office/officeart/2008/layout/AlternatingHexagons"/>
    <dgm:cxn modelId="{055DD19E-23A7-46A0-A43A-9EDF608E987A}" type="presOf" srcId="{0C50F029-10B0-494D-B3D3-A8CC59355E80}" destId="{9BB85979-E9D4-4087-AF44-A2D4B2A03CE6}" srcOrd="0" destOrd="0" presId="urn:microsoft.com/office/officeart/2008/layout/AlternatingHexagons"/>
    <dgm:cxn modelId="{64686BCB-2A9E-4CCD-9015-1142C34C4376}" type="presOf" srcId="{981F6F9A-D703-48BB-8CB6-6BE74D636B16}" destId="{130EEDFB-AA63-4512-902B-A64F2F66C46C}" srcOrd="0" destOrd="0" presId="urn:microsoft.com/office/officeart/2008/layout/AlternatingHexagons"/>
    <dgm:cxn modelId="{2EA3B2C7-77BA-4FED-A221-A4214FDD65C1}" type="presParOf" srcId="{9BB85979-E9D4-4087-AF44-A2D4B2A03CE6}" destId="{0DB48E8D-9716-40CD-A748-56E2F1FBA87D}" srcOrd="0" destOrd="0" presId="urn:microsoft.com/office/officeart/2008/layout/AlternatingHexagons"/>
    <dgm:cxn modelId="{B60A890D-56E7-43C8-857B-917A8AFE5F5D}" type="presParOf" srcId="{0DB48E8D-9716-40CD-A748-56E2F1FBA87D}" destId="{2D62E627-EC5A-45F1-A1FF-4BB73855091A}" srcOrd="0" destOrd="0" presId="urn:microsoft.com/office/officeart/2008/layout/AlternatingHexagons"/>
    <dgm:cxn modelId="{0B0240D1-B4DF-4911-A640-A3D813C429A6}" type="presParOf" srcId="{0DB48E8D-9716-40CD-A748-56E2F1FBA87D}" destId="{A4480FBA-8C78-48E6-BC5A-B12327F10EE2}" srcOrd="1" destOrd="0" presId="urn:microsoft.com/office/officeart/2008/layout/AlternatingHexagons"/>
    <dgm:cxn modelId="{18427798-9BB2-4F08-9529-5531291B0D4D}" type="presParOf" srcId="{0DB48E8D-9716-40CD-A748-56E2F1FBA87D}" destId="{BA8473C2-2488-40E8-A226-D3C98B9E9137}" srcOrd="2" destOrd="0" presId="urn:microsoft.com/office/officeart/2008/layout/AlternatingHexagons"/>
    <dgm:cxn modelId="{36640407-CBF8-449E-B89B-7727F876E737}" type="presParOf" srcId="{0DB48E8D-9716-40CD-A748-56E2F1FBA87D}" destId="{3AC2614B-2070-407B-AAB0-671F27E255E3}" srcOrd="3" destOrd="0" presId="urn:microsoft.com/office/officeart/2008/layout/AlternatingHexagons"/>
    <dgm:cxn modelId="{55178D76-9D15-400A-B398-287C59BB60A2}" type="presParOf" srcId="{0DB48E8D-9716-40CD-A748-56E2F1FBA87D}" destId="{0164604B-0344-49EF-B3F4-6D6A99778F33}" srcOrd="4" destOrd="0" presId="urn:microsoft.com/office/officeart/2008/layout/AlternatingHexagons"/>
    <dgm:cxn modelId="{81D8EA82-0F37-4EAD-9F30-44718454E73F}" type="presParOf" srcId="{9BB85979-E9D4-4087-AF44-A2D4B2A03CE6}" destId="{7F5C7D48-3067-4346-BDCE-A81F3D49AFFF}" srcOrd="1" destOrd="0" presId="urn:microsoft.com/office/officeart/2008/layout/AlternatingHexagons"/>
    <dgm:cxn modelId="{D9DA5531-5A43-4E56-B2EF-F68AE2399773}" type="presParOf" srcId="{9BB85979-E9D4-4087-AF44-A2D4B2A03CE6}" destId="{E55999C5-ED7F-4DFC-95C0-A4CCD85C95B1}" srcOrd="2" destOrd="0" presId="urn:microsoft.com/office/officeart/2008/layout/AlternatingHexagons"/>
    <dgm:cxn modelId="{D03494D7-335C-4345-A926-CE6B915ECC0D}" type="presParOf" srcId="{E55999C5-ED7F-4DFC-95C0-A4CCD85C95B1}" destId="{8CD842F4-5B78-4DF0-B8DD-B23A81C1D649}" srcOrd="0" destOrd="0" presId="urn:microsoft.com/office/officeart/2008/layout/AlternatingHexagons"/>
    <dgm:cxn modelId="{8E6AD972-2749-4E65-A0A3-B35D8866549F}" type="presParOf" srcId="{E55999C5-ED7F-4DFC-95C0-A4CCD85C95B1}" destId="{16BA928F-3331-4037-BA01-947A3D502867}" srcOrd="1" destOrd="0" presId="urn:microsoft.com/office/officeart/2008/layout/AlternatingHexagons"/>
    <dgm:cxn modelId="{2E83EBD7-BEA7-499B-AC68-721EEBC82608}" type="presParOf" srcId="{E55999C5-ED7F-4DFC-95C0-A4CCD85C95B1}" destId="{291ABBA6-7EF8-4565-9A5C-0B39471B6F78}" srcOrd="2" destOrd="0" presId="urn:microsoft.com/office/officeart/2008/layout/AlternatingHexagons"/>
    <dgm:cxn modelId="{38D490F8-3EE3-4AF7-8E6E-2A18DE6B1566}" type="presParOf" srcId="{E55999C5-ED7F-4DFC-95C0-A4CCD85C95B1}" destId="{04D9F0C2-2094-462F-8C46-F0F8682842BA}" srcOrd="3" destOrd="0" presId="urn:microsoft.com/office/officeart/2008/layout/AlternatingHexagons"/>
    <dgm:cxn modelId="{AFAD0343-A198-4A88-A222-7178F4014F5E}" type="presParOf" srcId="{E55999C5-ED7F-4DFC-95C0-A4CCD85C95B1}" destId="{900D117D-1FD8-4054-A471-FC2A6A198FAE}" srcOrd="4" destOrd="0" presId="urn:microsoft.com/office/officeart/2008/layout/AlternatingHexagons"/>
    <dgm:cxn modelId="{7A765C58-A569-4010-8924-4CFA2DB5D97C}" type="presParOf" srcId="{9BB85979-E9D4-4087-AF44-A2D4B2A03CE6}" destId="{8C8F780B-C142-4121-B151-4E6DE612A220}" srcOrd="3" destOrd="0" presId="urn:microsoft.com/office/officeart/2008/layout/AlternatingHexagons"/>
    <dgm:cxn modelId="{1AD0C47A-C190-4B60-B9ED-D6ED562A819F}" type="presParOf" srcId="{9BB85979-E9D4-4087-AF44-A2D4B2A03CE6}" destId="{4F3E7BD9-D00C-4D14-B439-32A24554F7A2}" srcOrd="4" destOrd="0" presId="urn:microsoft.com/office/officeart/2008/layout/AlternatingHexagons"/>
    <dgm:cxn modelId="{3A635B2D-E716-45DE-B3DB-20A255B7E749}" type="presParOf" srcId="{4F3E7BD9-D00C-4D14-B439-32A24554F7A2}" destId="{130EEDFB-AA63-4512-902B-A64F2F66C46C}" srcOrd="0" destOrd="0" presId="urn:microsoft.com/office/officeart/2008/layout/AlternatingHexagons"/>
    <dgm:cxn modelId="{895763BB-B806-482C-BF5C-2817DFB6C60E}" type="presParOf" srcId="{4F3E7BD9-D00C-4D14-B439-32A24554F7A2}" destId="{57F07722-9BD4-4BFB-A85E-C4485CC4B6B5}" srcOrd="1" destOrd="0" presId="urn:microsoft.com/office/officeart/2008/layout/AlternatingHexagons"/>
    <dgm:cxn modelId="{9F98A42A-856B-4C01-B47E-34288D354AD5}" type="presParOf" srcId="{4F3E7BD9-D00C-4D14-B439-32A24554F7A2}" destId="{C8630EA4-7F65-4C1F-A7A3-C072E96605AF}" srcOrd="2" destOrd="0" presId="urn:microsoft.com/office/officeart/2008/layout/AlternatingHexagons"/>
    <dgm:cxn modelId="{89EF666B-983E-4335-90A6-7D8258BEC32C}" type="presParOf" srcId="{4F3E7BD9-D00C-4D14-B439-32A24554F7A2}" destId="{C398BEE7-9F3D-45C7-8F02-52B8FA518C3F}" srcOrd="3" destOrd="0" presId="urn:microsoft.com/office/officeart/2008/layout/AlternatingHexagons"/>
    <dgm:cxn modelId="{BFD9A953-C4A7-4BB1-9D61-98040B5D92DC}" type="presParOf" srcId="{4F3E7BD9-D00C-4D14-B439-32A24554F7A2}" destId="{B0E8C901-7707-4495-8F4F-08520859ABF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50F029-10B0-494D-B3D3-A8CC59355E80}" type="doc">
      <dgm:prSet loTypeId="urn:microsoft.com/office/officeart/2008/layout/AlternatingHexagons" loCatId="list" qsTypeId="urn:microsoft.com/office/officeart/2005/8/quickstyle/simple1" qsCatId="simple" csTypeId="urn:microsoft.com/office/officeart/2005/8/colors/accent1_1" csCatId="accent1" phldr="1"/>
      <dgm:spPr/>
      <dgm:t>
        <a:bodyPr/>
        <a:lstStyle/>
        <a:p>
          <a:endParaRPr lang="es-ES"/>
        </a:p>
      </dgm:t>
    </dgm:pt>
    <dgm:pt modelId="{D24ED064-06E1-4A89-B786-F57B9A7788CA}">
      <dgm:prSet phldrT="[Texto]" custT="1"/>
      <dgm:spPr/>
      <dgm:t>
        <a:bodyPr/>
        <a:lstStyle/>
        <a:p>
          <a:r>
            <a:rPr lang="es-EC" sz="1400" dirty="0">
              <a:latin typeface="Arial" panose="020B0604020202020204" pitchFamily="34" charset="0"/>
              <a:cs typeface="Arial" panose="020B0604020202020204" pitchFamily="34" charset="0"/>
            </a:rPr>
            <a:t>Inversión (Gitman &amp; Joehnk, 2009)</a:t>
          </a:r>
        </a:p>
        <a:p>
          <a:r>
            <a:rPr lang="es-EC" sz="1400" dirty="0">
              <a:latin typeface="Arial" panose="020B0604020202020204" pitchFamily="34" charset="0"/>
              <a:cs typeface="Arial" panose="020B0604020202020204" pitchFamily="34" charset="0"/>
            </a:rPr>
            <a:t>Tecnología (Fanjul y Valdunciel, 2009)</a:t>
          </a:r>
          <a:endParaRPr lang="es-ES" sz="1400" dirty="0">
            <a:latin typeface="Arial" panose="020B0604020202020204" pitchFamily="34" charset="0"/>
            <a:cs typeface="Arial" panose="020B0604020202020204" pitchFamily="34" charset="0"/>
          </a:endParaRPr>
        </a:p>
      </dgm:t>
    </dgm:pt>
    <dgm:pt modelId="{6975F912-7512-493F-AB44-2179CAB86429}" type="parTrans" cxnId="{8D277979-B8F9-4C49-BCF4-C5860F6FE1B1}">
      <dgm:prSet/>
      <dgm:spPr/>
      <dgm:t>
        <a:bodyPr/>
        <a:lstStyle/>
        <a:p>
          <a:endParaRPr lang="es-ES"/>
        </a:p>
      </dgm:t>
    </dgm:pt>
    <dgm:pt modelId="{FCA5EA09-3DC0-4F55-98CE-0FF95C1F672B}" type="sibTrans" cxnId="{8D277979-B8F9-4C49-BCF4-C5860F6FE1B1}">
      <dgm:prSet/>
      <dgm:spPr/>
      <dgm:t>
        <a:bodyPr/>
        <a:lstStyle/>
        <a:p>
          <a:endParaRPr lang="es-ES"/>
        </a:p>
      </dgm:t>
    </dgm:pt>
    <dgm:pt modelId="{D0997D57-E77D-46D0-BB29-5AF313EA935A}">
      <dgm:prSet phldrT="[Texto]" custT="1"/>
      <dgm:spPr/>
      <dgm:t>
        <a:bodyPr/>
        <a:lstStyle/>
        <a:p>
          <a:pPr algn="ctr"/>
          <a:r>
            <a:rPr lang="es-EC" sz="1400" dirty="0">
              <a:latin typeface="Arial" panose="020B0604020202020204" pitchFamily="34" charset="0"/>
              <a:cs typeface="Arial" panose="020B0604020202020204" pitchFamily="34" charset="0"/>
            </a:rPr>
            <a:t>(Gómez et al., 2018)</a:t>
          </a:r>
          <a:endParaRPr lang="es-ES" sz="1400" dirty="0">
            <a:latin typeface="Arial" panose="020B0604020202020204" pitchFamily="34" charset="0"/>
            <a:cs typeface="Arial" panose="020B0604020202020204" pitchFamily="34" charset="0"/>
          </a:endParaRPr>
        </a:p>
      </dgm:t>
    </dgm:pt>
    <dgm:pt modelId="{E876A3C4-718F-471F-AD6B-DEF6A66BD984}" type="parTrans" cxnId="{211D6C63-0596-495D-A09A-FCB95BA545EB}">
      <dgm:prSet/>
      <dgm:spPr/>
      <dgm:t>
        <a:bodyPr/>
        <a:lstStyle/>
        <a:p>
          <a:endParaRPr lang="es-ES"/>
        </a:p>
      </dgm:t>
    </dgm:pt>
    <dgm:pt modelId="{921EFB6C-4F74-4122-83DA-A69CE3E247C2}" type="sibTrans" cxnId="{211D6C63-0596-495D-A09A-FCB95BA545EB}">
      <dgm:prSet/>
      <dgm:spPr/>
      <dgm:t>
        <a:bodyPr/>
        <a:lstStyle/>
        <a:p>
          <a:endParaRPr lang="es-ES"/>
        </a:p>
      </dgm:t>
    </dgm:pt>
    <dgm:pt modelId="{C4845337-4962-4F90-B909-04D49BBC6CB5}">
      <dgm:prSet phldrT="[Texto]" custT="1"/>
      <dgm:spPr/>
      <dgm:t>
        <a:bodyPr/>
        <a:lstStyle/>
        <a:p>
          <a:r>
            <a:rPr lang="es-EC" sz="1000" dirty="0">
              <a:latin typeface="Arial" panose="020B0604020202020204" pitchFamily="34" charset="0"/>
              <a:cs typeface="Arial" panose="020B0604020202020204" pitchFamily="34" charset="0"/>
            </a:rPr>
            <a:t>Cuentas de ahorros: Ahorros para niños y jóvenes, adultos y cuenta de ahorros programado</a:t>
          </a:r>
        </a:p>
        <a:p>
          <a:r>
            <a:rPr lang="es-EC" sz="1000" dirty="0">
              <a:latin typeface="Arial" panose="020B0604020202020204" pitchFamily="34" charset="0"/>
              <a:cs typeface="Arial" panose="020B0604020202020204" pitchFamily="34" charset="0"/>
            </a:rPr>
            <a:t>Vázquez, Montalvo, Amézquita y Arredondo (2017)</a:t>
          </a:r>
          <a:endParaRPr lang="es-ES" sz="1000" dirty="0">
            <a:latin typeface="Arial" panose="020B0604020202020204" pitchFamily="34" charset="0"/>
            <a:cs typeface="Arial" panose="020B0604020202020204" pitchFamily="34" charset="0"/>
          </a:endParaRPr>
        </a:p>
      </dgm:t>
    </dgm:pt>
    <dgm:pt modelId="{52931E47-5AB5-4F5D-8F9E-561B6994674E}" type="parTrans" cxnId="{8D761C6E-888F-4504-86DF-7FEE650D4C1A}">
      <dgm:prSet/>
      <dgm:spPr/>
      <dgm:t>
        <a:bodyPr/>
        <a:lstStyle/>
        <a:p>
          <a:endParaRPr lang="es-ES"/>
        </a:p>
      </dgm:t>
    </dgm:pt>
    <dgm:pt modelId="{A11061CB-79F7-4A1A-BA6F-E3088EB00E09}" type="sibTrans" cxnId="{8D761C6E-888F-4504-86DF-7FEE650D4C1A}">
      <dgm:prSet/>
      <dgm:spPr/>
      <dgm:t>
        <a:bodyPr/>
        <a:lstStyle/>
        <a:p>
          <a:endParaRPr lang="es-ES"/>
        </a:p>
      </dgm:t>
    </dgm:pt>
    <dgm:pt modelId="{64A18D5E-6ED8-4793-88FC-539F46FE61F1}">
      <dgm:prSet phldrT="[Texto]"/>
      <dgm:spPr/>
      <dgm:t>
        <a:bodyPr/>
        <a:lstStyle/>
        <a:p>
          <a:r>
            <a:rPr lang="es-EC" dirty="0">
              <a:latin typeface="Arial" panose="020B0604020202020204" pitchFamily="34" charset="0"/>
              <a:cs typeface="Arial" panose="020B0604020202020204" pitchFamily="34" charset="0"/>
            </a:rPr>
            <a:t>Marco conceptual</a:t>
          </a:r>
          <a:endParaRPr lang="es-ES" dirty="0">
            <a:latin typeface="Arial" panose="020B0604020202020204" pitchFamily="34" charset="0"/>
            <a:cs typeface="Arial" panose="020B0604020202020204" pitchFamily="34" charset="0"/>
          </a:endParaRPr>
        </a:p>
      </dgm:t>
    </dgm:pt>
    <dgm:pt modelId="{A3BEA46B-F111-422D-945A-85757F980BE9}" type="parTrans" cxnId="{B669C37F-3286-4DF7-9F96-1A8BC66FB72A}">
      <dgm:prSet/>
      <dgm:spPr/>
      <dgm:t>
        <a:bodyPr/>
        <a:lstStyle/>
        <a:p>
          <a:endParaRPr lang="es-ES"/>
        </a:p>
      </dgm:t>
    </dgm:pt>
    <dgm:pt modelId="{77D7306E-E194-47C5-9CA6-D0DDC07654A0}" type="sibTrans" cxnId="{B669C37F-3286-4DF7-9F96-1A8BC66FB72A}">
      <dgm:prSet/>
      <dgm:spPr/>
      <dgm:t>
        <a:bodyPr/>
        <a:lstStyle/>
        <a:p>
          <a:endParaRPr lang="es-ES"/>
        </a:p>
      </dgm:t>
    </dgm:pt>
    <dgm:pt modelId="{981F6F9A-D703-48BB-8CB6-6BE74D636B16}">
      <dgm:prSet phldrT="[Texto]" custT="1"/>
      <dgm:spPr/>
      <dgm:t>
        <a:bodyPr/>
        <a:lstStyle/>
        <a:p>
          <a:r>
            <a:rPr lang="es-EC" sz="1400" dirty="0"/>
            <a:t>Cartera de créditos a las microempresas, créditos de consumo, créditos hipotecarios para vivienda </a:t>
          </a:r>
          <a:endParaRPr lang="es-ES" sz="1400" dirty="0"/>
        </a:p>
      </dgm:t>
    </dgm:pt>
    <dgm:pt modelId="{D93A9682-5515-438B-9BD6-ED390865338B}" type="parTrans" cxnId="{9CCD7927-8E35-4468-8D54-731EBF551CE8}">
      <dgm:prSet/>
      <dgm:spPr/>
      <dgm:t>
        <a:bodyPr/>
        <a:lstStyle/>
        <a:p>
          <a:endParaRPr lang="es-ES"/>
        </a:p>
      </dgm:t>
    </dgm:pt>
    <dgm:pt modelId="{C0293149-EE28-4B8B-9CB1-7358E780BA3C}" type="sibTrans" cxnId="{9CCD7927-8E35-4468-8D54-731EBF551CE8}">
      <dgm:prSet/>
      <dgm:spPr/>
      <dgm:t>
        <a:bodyPr/>
        <a:lstStyle/>
        <a:p>
          <a:endParaRPr lang="es-ES"/>
        </a:p>
      </dgm:t>
    </dgm:pt>
    <dgm:pt modelId="{9BB85979-E9D4-4087-AF44-A2D4B2A03CE6}" type="pres">
      <dgm:prSet presAssocID="{0C50F029-10B0-494D-B3D3-A8CC59355E80}" presName="Name0" presStyleCnt="0">
        <dgm:presLayoutVars>
          <dgm:chMax/>
          <dgm:chPref/>
          <dgm:dir/>
          <dgm:animLvl val="lvl"/>
        </dgm:presLayoutVars>
      </dgm:prSet>
      <dgm:spPr/>
    </dgm:pt>
    <dgm:pt modelId="{0DB48E8D-9716-40CD-A748-56E2F1FBA87D}" type="pres">
      <dgm:prSet presAssocID="{D24ED064-06E1-4A89-B786-F57B9A7788CA}" presName="composite" presStyleCnt="0"/>
      <dgm:spPr/>
    </dgm:pt>
    <dgm:pt modelId="{2D62E627-EC5A-45F1-A1FF-4BB73855091A}" type="pres">
      <dgm:prSet presAssocID="{D24ED064-06E1-4A89-B786-F57B9A7788CA}" presName="Parent1" presStyleLbl="node1" presStyleIdx="0" presStyleCnt="6">
        <dgm:presLayoutVars>
          <dgm:chMax val="1"/>
          <dgm:chPref val="1"/>
          <dgm:bulletEnabled val="1"/>
        </dgm:presLayoutVars>
      </dgm:prSet>
      <dgm:spPr/>
    </dgm:pt>
    <dgm:pt modelId="{A4480FBA-8C78-48E6-BC5A-B12327F10EE2}" type="pres">
      <dgm:prSet presAssocID="{D24ED064-06E1-4A89-B786-F57B9A7788CA}" presName="Childtext1" presStyleLbl="revTx" presStyleIdx="0" presStyleCnt="3" custLinFactNeighborX="3498">
        <dgm:presLayoutVars>
          <dgm:chMax val="0"/>
          <dgm:chPref val="0"/>
          <dgm:bulletEnabled val="1"/>
        </dgm:presLayoutVars>
      </dgm:prSet>
      <dgm:spPr/>
    </dgm:pt>
    <dgm:pt modelId="{BA8473C2-2488-40E8-A226-D3C98B9E9137}" type="pres">
      <dgm:prSet presAssocID="{D24ED064-06E1-4A89-B786-F57B9A7788CA}" presName="BalanceSpacing" presStyleCnt="0"/>
      <dgm:spPr/>
    </dgm:pt>
    <dgm:pt modelId="{3AC2614B-2070-407B-AAB0-671F27E255E3}" type="pres">
      <dgm:prSet presAssocID="{D24ED064-06E1-4A89-B786-F57B9A7788CA}" presName="BalanceSpacing1" presStyleCnt="0"/>
      <dgm:spPr/>
    </dgm:pt>
    <dgm:pt modelId="{0164604B-0344-49EF-B3F4-6D6A99778F33}" type="pres">
      <dgm:prSet presAssocID="{FCA5EA09-3DC0-4F55-98CE-0FF95C1F672B}" presName="Accent1Text" presStyleLbl="node1" presStyleIdx="1" presStyleCnt="6"/>
      <dgm:spPr/>
    </dgm:pt>
    <dgm:pt modelId="{7F5C7D48-3067-4346-BDCE-A81F3D49AFFF}" type="pres">
      <dgm:prSet presAssocID="{FCA5EA09-3DC0-4F55-98CE-0FF95C1F672B}" presName="spaceBetweenRectangles" presStyleCnt="0"/>
      <dgm:spPr/>
    </dgm:pt>
    <dgm:pt modelId="{E55999C5-ED7F-4DFC-95C0-A4CCD85C95B1}" type="pres">
      <dgm:prSet presAssocID="{C4845337-4962-4F90-B909-04D49BBC6CB5}" presName="composite" presStyleCnt="0"/>
      <dgm:spPr/>
    </dgm:pt>
    <dgm:pt modelId="{8CD842F4-5B78-4DF0-B8DD-B23A81C1D649}" type="pres">
      <dgm:prSet presAssocID="{C4845337-4962-4F90-B909-04D49BBC6CB5}" presName="Parent1" presStyleLbl="node1" presStyleIdx="2" presStyleCnt="6">
        <dgm:presLayoutVars>
          <dgm:chMax val="1"/>
          <dgm:chPref val="1"/>
          <dgm:bulletEnabled val="1"/>
        </dgm:presLayoutVars>
      </dgm:prSet>
      <dgm:spPr/>
    </dgm:pt>
    <dgm:pt modelId="{16BA928F-3331-4037-BA01-947A3D502867}" type="pres">
      <dgm:prSet presAssocID="{C4845337-4962-4F90-B909-04D49BBC6CB5}" presName="Childtext1" presStyleLbl="revTx" presStyleIdx="1" presStyleCnt="3" custLinFactNeighborX="4816">
        <dgm:presLayoutVars>
          <dgm:chMax val="0"/>
          <dgm:chPref val="0"/>
          <dgm:bulletEnabled val="1"/>
        </dgm:presLayoutVars>
      </dgm:prSet>
      <dgm:spPr/>
    </dgm:pt>
    <dgm:pt modelId="{291ABBA6-7EF8-4565-9A5C-0B39471B6F78}" type="pres">
      <dgm:prSet presAssocID="{C4845337-4962-4F90-B909-04D49BBC6CB5}" presName="BalanceSpacing" presStyleCnt="0"/>
      <dgm:spPr/>
    </dgm:pt>
    <dgm:pt modelId="{04D9F0C2-2094-462F-8C46-F0F8682842BA}" type="pres">
      <dgm:prSet presAssocID="{C4845337-4962-4F90-B909-04D49BBC6CB5}" presName="BalanceSpacing1" presStyleCnt="0"/>
      <dgm:spPr/>
    </dgm:pt>
    <dgm:pt modelId="{900D117D-1FD8-4054-A471-FC2A6A198FAE}" type="pres">
      <dgm:prSet presAssocID="{A11061CB-79F7-4A1A-BA6F-E3088EB00E09}" presName="Accent1Text" presStyleLbl="node1" presStyleIdx="3" presStyleCnt="6"/>
      <dgm:spPr/>
    </dgm:pt>
    <dgm:pt modelId="{8C8F780B-C142-4121-B151-4E6DE612A220}" type="pres">
      <dgm:prSet presAssocID="{A11061CB-79F7-4A1A-BA6F-E3088EB00E09}" presName="spaceBetweenRectangles" presStyleCnt="0"/>
      <dgm:spPr/>
    </dgm:pt>
    <dgm:pt modelId="{4F3E7BD9-D00C-4D14-B439-32A24554F7A2}" type="pres">
      <dgm:prSet presAssocID="{981F6F9A-D703-48BB-8CB6-6BE74D636B16}" presName="composite" presStyleCnt="0"/>
      <dgm:spPr/>
    </dgm:pt>
    <dgm:pt modelId="{130EEDFB-AA63-4512-902B-A64F2F66C46C}" type="pres">
      <dgm:prSet presAssocID="{981F6F9A-D703-48BB-8CB6-6BE74D636B16}" presName="Parent1" presStyleLbl="node1" presStyleIdx="4" presStyleCnt="6">
        <dgm:presLayoutVars>
          <dgm:chMax val="1"/>
          <dgm:chPref val="1"/>
          <dgm:bulletEnabled val="1"/>
        </dgm:presLayoutVars>
      </dgm:prSet>
      <dgm:spPr/>
    </dgm:pt>
    <dgm:pt modelId="{57F07722-9BD4-4BFB-A85E-C4485CC4B6B5}" type="pres">
      <dgm:prSet presAssocID="{981F6F9A-D703-48BB-8CB6-6BE74D636B16}" presName="Childtext1" presStyleLbl="revTx" presStyleIdx="2" presStyleCnt="3">
        <dgm:presLayoutVars>
          <dgm:chMax val="0"/>
          <dgm:chPref val="0"/>
          <dgm:bulletEnabled val="1"/>
        </dgm:presLayoutVars>
      </dgm:prSet>
      <dgm:spPr/>
    </dgm:pt>
    <dgm:pt modelId="{C8630EA4-7F65-4C1F-A7A3-C072E96605AF}" type="pres">
      <dgm:prSet presAssocID="{981F6F9A-D703-48BB-8CB6-6BE74D636B16}" presName="BalanceSpacing" presStyleCnt="0"/>
      <dgm:spPr/>
    </dgm:pt>
    <dgm:pt modelId="{C398BEE7-9F3D-45C7-8F02-52B8FA518C3F}" type="pres">
      <dgm:prSet presAssocID="{981F6F9A-D703-48BB-8CB6-6BE74D636B16}" presName="BalanceSpacing1" presStyleCnt="0"/>
      <dgm:spPr/>
    </dgm:pt>
    <dgm:pt modelId="{B0E8C901-7707-4495-8F4F-08520859ABF1}" type="pres">
      <dgm:prSet presAssocID="{C0293149-EE28-4B8B-9CB1-7358E780BA3C}" presName="Accent1Text" presStyleLbl="node1" presStyleIdx="5" presStyleCnt="6"/>
      <dgm:spPr/>
    </dgm:pt>
  </dgm:ptLst>
  <dgm:cxnLst>
    <dgm:cxn modelId="{6D37930F-7D01-4776-87C0-A3BFD069B169}" type="presOf" srcId="{A11061CB-79F7-4A1A-BA6F-E3088EB00E09}" destId="{900D117D-1FD8-4054-A471-FC2A6A198FAE}" srcOrd="0" destOrd="0" presId="urn:microsoft.com/office/officeart/2008/layout/AlternatingHexagons"/>
    <dgm:cxn modelId="{B68A2010-4A6F-4128-8A62-F82DBC152F62}" type="presOf" srcId="{C0293149-EE28-4B8B-9CB1-7358E780BA3C}" destId="{B0E8C901-7707-4495-8F4F-08520859ABF1}" srcOrd="0" destOrd="0" presId="urn:microsoft.com/office/officeart/2008/layout/AlternatingHexagons"/>
    <dgm:cxn modelId="{9CCD7927-8E35-4468-8D54-731EBF551CE8}" srcId="{0C50F029-10B0-494D-B3D3-A8CC59355E80}" destId="{981F6F9A-D703-48BB-8CB6-6BE74D636B16}" srcOrd="2" destOrd="0" parTransId="{D93A9682-5515-438B-9BD6-ED390865338B}" sibTransId="{C0293149-EE28-4B8B-9CB1-7358E780BA3C}"/>
    <dgm:cxn modelId="{E4F5072B-9312-47CD-AF2E-0D28CD74E20A}" type="presOf" srcId="{64A18D5E-6ED8-4793-88FC-539F46FE61F1}" destId="{16BA928F-3331-4037-BA01-947A3D502867}" srcOrd="0" destOrd="0" presId="urn:microsoft.com/office/officeart/2008/layout/AlternatingHexagons"/>
    <dgm:cxn modelId="{211D6C63-0596-495D-A09A-FCB95BA545EB}" srcId="{D24ED064-06E1-4A89-B786-F57B9A7788CA}" destId="{D0997D57-E77D-46D0-BB29-5AF313EA935A}" srcOrd="0" destOrd="0" parTransId="{E876A3C4-718F-471F-AD6B-DEF6A66BD984}" sibTransId="{921EFB6C-4F74-4122-83DA-A69CE3E247C2}"/>
    <dgm:cxn modelId="{8D761C6E-888F-4504-86DF-7FEE650D4C1A}" srcId="{0C50F029-10B0-494D-B3D3-A8CC59355E80}" destId="{C4845337-4962-4F90-B909-04D49BBC6CB5}" srcOrd="1" destOrd="0" parTransId="{52931E47-5AB5-4F5D-8F9E-561B6994674E}" sibTransId="{A11061CB-79F7-4A1A-BA6F-E3088EB00E09}"/>
    <dgm:cxn modelId="{664BE84E-755D-4854-9AD4-D737174C2E73}" type="presOf" srcId="{D24ED064-06E1-4A89-B786-F57B9A7788CA}" destId="{2D62E627-EC5A-45F1-A1FF-4BB73855091A}" srcOrd="0" destOrd="0" presId="urn:microsoft.com/office/officeart/2008/layout/AlternatingHexagons"/>
    <dgm:cxn modelId="{5E9E3B56-1DF9-4484-ABC4-32C10B51F689}" type="presOf" srcId="{C4845337-4962-4F90-B909-04D49BBC6CB5}" destId="{8CD842F4-5B78-4DF0-B8DD-B23A81C1D649}" srcOrd="0" destOrd="0" presId="urn:microsoft.com/office/officeart/2008/layout/AlternatingHexagons"/>
    <dgm:cxn modelId="{8D277979-B8F9-4C49-BCF4-C5860F6FE1B1}" srcId="{0C50F029-10B0-494D-B3D3-A8CC59355E80}" destId="{D24ED064-06E1-4A89-B786-F57B9A7788CA}" srcOrd="0" destOrd="0" parTransId="{6975F912-7512-493F-AB44-2179CAB86429}" sibTransId="{FCA5EA09-3DC0-4F55-98CE-0FF95C1F672B}"/>
    <dgm:cxn modelId="{E381C579-D280-4E82-AB4C-C7803E906F46}" type="presOf" srcId="{D0997D57-E77D-46D0-BB29-5AF313EA935A}" destId="{A4480FBA-8C78-48E6-BC5A-B12327F10EE2}" srcOrd="0" destOrd="0" presId="urn:microsoft.com/office/officeart/2008/layout/AlternatingHexagons"/>
    <dgm:cxn modelId="{B669C37F-3286-4DF7-9F96-1A8BC66FB72A}" srcId="{C4845337-4962-4F90-B909-04D49BBC6CB5}" destId="{64A18D5E-6ED8-4793-88FC-539F46FE61F1}" srcOrd="0" destOrd="0" parTransId="{A3BEA46B-F111-422D-945A-85757F980BE9}" sibTransId="{77D7306E-E194-47C5-9CA6-D0DDC07654A0}"/>
    <dgm:cxn modelId="{D10C3794-8EA9-4DF9-AA9C-A651D4152FF3}" type="presOf" srcId="{FCA5EA09-3DC0-4F55-98CE-0FF95C1F672B}" destId="{0164604B-0344-49EF-B3F4-6D6A99778F33}" srcOrd="0" destOrd="0" presId="urn:microsoft.com/office/officeart/2008/layout/AlternatingHexagons"/>
    <dgm:cxn modelId="{055DD19E-23A7-46A0-A43A-9EDF608E987A}" type="presOf" srcId="{0C50F029-10B0-494D-B3D3-A8CC59355E80}" destId="{9BB85979-E9D4-4087-AF44-A2D4B2A03CE6}" srcOrd="0" destOrd="0" presId="urn:microsoft.com/office/officeart/2008/layout/AlternatingHexagons"/>
    <dgm:cxn modelId="{64686BCB-2A9E-4CCD-9015-1142C34C4376}" type="presOf" srcId="{981F6F9A-D703-48BB-8CB6-6BE74D636B16}" destId="{130EEDFB-AA63-4512-902B-A64F2F66C46C}" srcOrd="0" destOrd="0" presId="urn:microsoft.com/office/officeart/2008/layout/AlternatingHexagons"/>
    <dgm:cxn modelId="{2EA3B2C7-77BA-4FED-A221-A4214FDD65C1}" type="presParOf" srcId="{9BB85979-E9D4-4087-AF44-A2D4B2A03CE6}" destId="{0DB48E8D-9716-40CD-A748-56E2F1FBA87D}" srcOrd="0" destOrd="0" presId="urn:microsoft.com/office/officeart/2008/layout/AlternatingHexagons"/>
    <dgm:cxn modelId="{B60A890D-56E7-43C8-857B-917A8AFE5F5D}" type="presParOf" srcId="{0DB48E8D-9716-40CD-A748-56E2F1FBA87D}" destId="{2D62E627-EC5A-45F1-A1FF-4BB73855091A}" srcOrd="0" destOrd="0" presId="urn:microsoft.com/office/officeart/2008/layout/AlternatingHexagons"/>
    <dgm:cxn modelId="{0B0240D1-B4DF-4911-A640-A3D813C429A6}" type="presParOf" srcId="{0DB48E8D-9716-40CD-A748-56E2F1FBA87D}" destId="{A4480FBA-8C78-48E6-BC5A-B12327F10EE2}" srcOrd="1" destOrd="0" presId="urn:microsoft.com/office/officeart/2008/layout/AlternatingHexagons"/>
    <dgm:cxn modelId="{18427798-9BB2-4F08-9529-5531291B0D4D}" type="presParOf" srcId="{0DB48E8D-9716-40CD-A748-56E2F1FBA87D}" destId="{BA8473C2-2488-40E8-A226-D3C98B9E9137}" srcOrd="2" destOrd="0" presId="urn:microsoft.com/office/officeart/2008/layout/AlternatingHexagons"/>
    <dgm:cxn modelId="{36640407-CBF8-449E-B89B-7727F876E737}" type="presParOf" srcId="{0DB48E8D-9716-40CD-A748-56E2F1FBA87D}" destId="{3AC2614B-2070-407B-AAB0-671F27E255E3}" srcOrd="3" destOrd="0" presId="urn:microsoft.com/office/officeart/2008/layout/AlternatingHexagons"/>
    <dgm:cxn modelId="{55178D76-9D15-400A-B398-287C59BB60A2}" type="presParOf" srcId="{0DB48E8D-9716-40CD-A748-56E2F1FBA87D}" destId="{0164604B-0344-49EF-B3F4-6D6A99778F33}" srcOrd="4" destOrd="0" presId="urn:microsoft.com/office/officeart/2008/layout/AlternatingHexagons"/>
    <dgm:cxn modelId="{81D8EA82-0F37-4EAD-9F30-44718454E73F}" type="presParOf" srcId="{9BB85979-E9D4-4087-AF44-A2D4B2A03CE6}" destId="{7F5C7D48-3067-4346-BDCE-A81F3D49AFFF}" srcOrd="1" destOrd="0" presId="urn:microsoft.com/office/officeart/2008/layout/AlternatingHexagons"/>
    <dgm:cxn modelId="{D9DA5531-5A43-4E56-B2EF-F68AE2399773}" type="presParOf" srcId="{9BB85979-E9D4-4087-AF44-A2D4B2A03CE6}" destId="{E55999C5-ED7F-4DFC-95C0-A4CCD85C95B1}" srcOrd="2" destOrd="0" presId="urn:microsoft.com/office/officeart/2008/layout/AlternatingHexagons"/>
    <dgm:cxn modelId="{D03494D7-335C-4345-A926-CE6B915ECC0D}" type="presParOf" srcId="{E55999C5-ED7F-4DFC-95C0-A4CCD85C95B1}" destId="{8CD842F4-5B78-4DF0-B8DD-B23A81C1D649}" srcOrd="0" destOrd="0" presId="urn:microsoft.com/office/officeart/2008/layout/AlternatingHexagons"/>
    <dgm:cxn modelId="{8E6AD972-2749-4E65-A0A3-B35D8866549F}" type="presParOf" srcId="{E55999C5-ED7F-4DFC-95C0-A4CCD85C95B1}" destId="{16BA928F-3331-4037-BA01-947A3D502867}" srcOrd="1" destOrd="0" presId="urn:microsoft.com/office/officeart/2008/layout/AlternatingHexagons"/>
    <dgm:cxn modelId="{2E83EBD7-BEA7-499B-AC68-721EEBC82608}" type="presParOf" srcId="{E55999C5-ED7F-4DFC-95C0-A4CCD85C95B1}" destId="{291ABBA6-7EF8-4565-9A5C-0B39471B6F78}" srcOrd="2" destOrd="0" presId="urn:microsoft.com/office/officeart/2008/layout/AlternatingHexagons"/>
    <dgm:cxn modelId="{38D490F8-3EE3-4AF7-8E6E-2A18DE6B1566}" type="presParOf" srcId="{E55999C5-ED7F-4DFC-95C0-A4CCD85C95B1}" destId="{04D9F0C2-2094-462F-8C46-F0F8682842BA}" srcOrd="3" destOrd="0" presId="urn:microsoft.com/office/officeart/2008/layout/AlternatingHexagons"/>
    <dgm:cxn modelId="{AFAD0343-A198-4A88-A222-7178F4014F5E}" type="presParOf" srcId="{E55999C5-ED7F-4DFC-95C0-A4CCD85C95B1}" destId="{900D117D-1FD8-4054-A471-FC2A6A198FAE}" srcOrd="4" destOrd="0" presId="urn:microsoft.com/office/officeart/2008/layout/AlternatingHexagons"/>
    <dgm:cxn modelId="{7A765C58-A569-4010-8924-4CFA2DB5D97C}" type="presParOf" srcId="{9BB85979-E9D4-4087-AF44-A2D4B2A03CE6}" destId="{8C8F780B-C142-4121-B151-4E6DE612A220}" srcOrd="3" destOrd="0" presId="urn:microsoft.com/office/officeart/2008/layout/AlternatingHexagons"/>
    <dgm:cxn modelId="{1AD0C47A-C190-4B60-B9ED-D6ED562A819F}" type="presParOf" srcId="{9BB85979-E9D4-4087-AF44-A2D4B2A03CE6}" destId="{4F3E7BD9-D00C-4D14-B439-32A24554F7A2}" srcOrd="4" destOrd="0" presId="urn:microsoft.com/office/officeart/2008/layout/AlternatingHexagons"/>
    <dgm:cxn modelId="{3A635B2D-E716-45DE-B3DB-20A255B7E749}" type="presParOf" srcId="{4F3E7BD9-D00C-4D14-B439-32A24554F7A2}" destId="{130EEDFB-AA63-4512-902B-A64F2F66C46C}" srcOrd="0" destOrd="0" presId="urn:microsoft.com/office/officeart/2008/layout/AlternatingHexagons"/>
    <dgm:cxn modelId="{895763BB-B806-482C-BF5C-2817DFB6C60E}" type="presParOf" srcId="{4F3E7BD9-D00C-4D14-B439-32A24554F7A2}" destId="{57F07722-9BD4-4BFB-A85E-C4485CC4B6B5}" srcOrd="1" destOrd="0" presId="urn:microsoft.com/office/officeart/2008/layout/AlternatingHexagons"/>
    <dgm:cxn modelId="{9F98A42A-856B-4C01-B47E-34288D354AD5}" type="presParOf" srcId="{4F3E7BD9-D00C-4D14-B439-32A24554F7A2}" destId="{C8630EA4-7F65-4C1F-A7A3-C072E96605AF}" srcOrd="2" destOrd="0" presId="urn:microsoft.com/office/officeart/2008/layout/AlternatingHexagons"/>
    <dgm:cxn modelId="{89EF666B-983E-4335-90A6-7D8258BEC32C}" type="presParOf" srcId="{4F3E7BD9-D00C-4D14-B439-32A24554F7A2}" destId="{C398BEE7-9F3D-45C7-8F02-52B8FA518C3F}" srcOrd="3" destOrd="0" presId="urn:microsoft.com/office/officeart/2008/layout/AlternatingHexagons"/>
    <dgm:cxn modelId="{BFD9A953-C4A7-4BB1-9D61-98040B5D92DC}" type="presParOf" srcId="{4F3E7BD9-D00C-4D14-B439-32A24554F7A2}" destId="{B0E8C901-7707-4495-8F4F-08520859ABF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A3B535-DEA6-4175-9F06-FE03B2299620}"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C5AA2415-31E5-4559-8FDD-8776011276BE}">
      <dgm:prSet phldrT="[Texto]" custT="1"/>
      <dgm:spPr/>
      <dgm:t>
        <a:bodyPr/>
        <a:lstStyle/>
        <a:p>
          <a:pPr algn="just"/>
          <a:r>
            <a:rPr lang="es-EC" sz="1800" dirty="0">
              <a:latin typeface="Arial" panose="020B0604020202020204" pitchFamily="34" charset="0"/>
              <a:cs typeface="Arial" panose="020B0604020202020204" pitchFamily="34" charset="0"/>
            </a:rPr>
            <a:t>La investigación es cuantitativa con enfoque descriptivo, correlacional y no experimental.</a:t>
          </a:r>
          <a:endParaRPr lang="es-ES" sz="1800" dirty="0">
            <a:latin typeface="Arial" panose="020B0604020202020204" pitchFamily="34" charset="0"/>
            <a:cs typeface="Arial" panose="020B0604020202020204" pitchFamily="34" charset="0"/>
          </a:endParaRPr>
        </a:p>
      </dgm:t>
    </dgm:pt>
    <dgm:pt modelId="{6696A699-FE01-42F3-A8C3-2F5708FF5BBD}" type="parTrans" cxnId="{D0BFDEAC-A340-4715-89B7-C6BF7B2213DF}">
      <dgm:prSet/>
      <dgm:spPr/>
      <dgm:t>
        <a:bodyPr/>
        <a:lstStyle/>
        <a:p>
          <a:pPr algn="just"/>
          <a:endParaRPr lang="es-ES" sz="1800">
            <a:latin typeface="Arial" panose="020B0604020202020204" pitchFamily="34" charset="0"/>
            <a:cs typeface="Arial" panose="020B0604020202020204" pitchFamily="34" charset="0"/>
          </a:endParaRPr>
        </a:p>
      </dgm:t>
    </dgm:pt>
    <dgm:pt modelId="{9F2CFAB0-7490-410F-AF23-C0786FBAC5CA}" type="sibTrans" cxnId="{D0BFDEAC-A340-4715-89B7-C6BF7B2213DF}">
      <dgm:prSet/>
      <dgm:spPr/>
      <dgm:t>
        <a:bodyPr/>
        <a:lstStyle/>
        <a:p>
          <a:pPr algn="just"/>
          <a:endParaRPr lang="es-ES" sz="1800">
            <a:latin typeface="Arial" panose="020B0604020202020204" pitchFamily="34" charset="0"/>
            <a:cs typeface="Arial" panose="020B0604020202020204" pitchFamily="34" charset="0"/>
          </a:endParaRPr>
        </a:p>
      </dgm:t>
    </dgm:pt>
    <dgm:pt modelId="{205B9A07-9ABE-4244-BE69-CCAE7F13536D}">
      <dgm:prSet phldrT="[Texto]" custT="1"/>
      <dgm:spPr/>
      <dgm:t>
        <a:bodyPr/>
        <a:lstStyle/>
        <a:p>
          <a:pPr algn="just"/>
          <a:r>
            <a:rPr lang="es-EC" sz="1800" dirty="0">
              <a:latin typeface="Arial" panose="020B0604020202020204" pitchFamily="34" charset="0"/>
              <a:cs typeface="Arial" panose="020B0604020202020204" pitchFamily="34" charset="0"/>
            </a:rPr>
            <a:t>Se utilizan fuentes secundarias a través de estrados financieros de los períodos 2017 y 2018. El procesamiento y análisis de datos se realiza a través del uso de herramientas e indicadores de análisis financiero.</a:t>
          </a:r>
          <a:endParaRPr lang="es-ES" sz="1800" dirty="0">
            <a:latin typeface="Arial" panose="020B0604020202020204" pitchFamily="34" charset="0"/>
            <a:cs typeface="Arial" panose="020B0604020202020204" pitchFamily="34" charset="0"/>
          </a:endParaRPr>
        </a:p>
      </dgm:t>
    </dgm:pt>
    <dgm:pt modelId="{E333D5E4-EA46-4F6F-A246-0CDE20F12793}" type="parTrans" cxnId="{BBA67908-97DF-43F9-8270-8DA3B45EF354}">
      <dgm:prSet/>
      <dgm:spPr/>
      <dgm:t>
        <a:bodyPr/>
        <a:lstStyle/>
        <a:p>
          <a:pPr algn="just"/>
          <a:endParaRPr lang="es-ES" sz="1800">
            <a:latin typeface="Arial" panose="020B0604020202020204" pitchFamily="34" charset="0"/>
            <a:cs typeface="Arial" panose="020B0604020202020204" pitchFamily="34" charset="0"/>
          </a:endParaRPr>
        </a:p>
      </dgm:t>
    </dgm:pt>
    <dgm:pt modelId="{3663F14D-5BC5-4B66-99A6-719CE5847105}" type="sibTrans" cxnId="{BBA67908-97DF-43F9-8270-8DA3B45EF354}">
      <dgm:prSet/>
      <dgm:spPr/>
      <dgm:t>
        <a:bodyPr/>
        <a:lstStyle/>
        <a:p>
          <a:pPr algn="just"/>
          <a:endParaRPr lang="es-ES" sz="1800">
            <a:latin typeface="Arial" panose="020B0604020202020204" pitchFamily="34" charset="0"/>
            <a:cs typeface="Arial" panose="020B0604020202020204" pitchFamily="34" charset="0"/>
          </a:endParaRPr>
        </a:p>
      </dgm:t>
    </dgm:pt>
    <dgm:pt modelId="{67DE7831-3C4D-489C-8286-FAC008C489F6}">
      <dgm:prSet phldrT="[Texto]" custT="1"/>
      <dgm:spPr/>
      <dgm:t>
        <a:bodyPr/>
        <a:lstStyle/>
        <a:p>
          <a:pPr algn="just"/>
          <a:r>
            <a:rPr lang="es-EC" sz="1800" dirty="0">
              <a:latin typeface="Arial" panose="020B0604020202020204" pitchFamily="34" charset="0"/>
              <a:cs typeface="Arial" panose="020B0604020202020204" pitchFamily="34" charset="0"/>
            </a:rPr>
            <a:t>Para la determinación de las relaciones entre las variables de estudio se aplican los coeficientes de correlación. análisis financiero y los coeficientes de correlación. </a:t>
          </a:r>
          <a:endParaRPr lang="es-ES" sz="1800" dirty="0">
            <a:latin typeface="Arial" panose="020B0604020202020204" pitchFamily="34" charset="0"/>
            <a:cs typeface="Arial" panose="020B0604020202020204" pitchFamily="34" charset="0"/>
          </a:endParaRPr>
        </a:p>
      </dgm:t>
    </dgm:pt>
    <dgm:pt modelId="{CE9EDEED-5438-484F-9FBD-1915A9698BDC}" type="parTrans" cxnId="{D6DC849B-D127-4557-8417-97FCE071B336}">
      <dgm:prSet/>
      <dgm:spPr/>
      <dgm:t>
        <a:bodyPr/>
        <a:lstStyle/>
        <a:p>
          <a:pPr algn="just"/>
          <a:endParaRPr lang="es-ES" sz="1800">
            <a:latin typeface="Arial" panose="020B0604020202020204" pitchFamily="34" charset="0"/>
            <a:cs typeface="Arial" panose="020B0604020202020204" pitchFamily="34" charset="0"/>
          </a:endParaRPr>
        </a:p>
      </dgm:t>
    </dgm:pt>
    <dgm:pt modelId="{DA646EC9-C873-4BAC-8387-C27184E881B5}" type="sibTrans" cxnId="{D6DC849B-D127-4557-8417-97FCE071B336}">
      <dgm:prSet/>
      <dgm:spPr/>
      <dgm:t>
        <a:bodyPr/>
        <a:lstStyle/>
        <a:p>
          <a:pPr algn="just"/>
          <a:endParaRPr lang="es-ES" sz="1800">
            <a:latin typeface="Arial" panose="020B0604020202020204" pitchFamily="34" charset="0"/>
            <a:cs typeface="Arial" panose="020B0604020202020204" pitchFamily="34" charset="0"/>
          </a:endParaRPr>
        </a:p>
      </dgm:t>
    </dgm:pt>
    <dgm:pt modelId="{46ECFCB3-2292-4A45-93F3-781BC966F598}" type="pres">
      <dgm:prSet presAssocID="{DAA3B535-DEA6-4175-9F06-FE03B2299620}" presName="linear" presStyleCnt="0">
        <dgm:presLayoutVars>
          <dgm:dir/>
          <dgm:animLvl val="lvl"/>
          <dgm:resizeHandles val="exact"/>
        </dgm:presLayoutVars>
      </dgm:prSet>
      <dgm:spPr/>
    </dgm:pt>
    <dgm:pt modelId="{8CCEC9BC-F9E2-4451-8988-5F3944A2AA68}" type="pres">
      <dgm:prSet presAssocID="{C5AA2415-31E5-4559-8FDD-8776011276BE}" presName="parentLin" presStyleCnt="0"/>
      <dgm:spPr/>
    </dgm:pt>
    <dgm:pt modelId="{1794F47D-3AAB-49E5-A93E-5521B1CE6FD1}" type="pres">
      <dgm:prSet presAssocID="{C5AA2415-31E5-4559-8FDD-8776011276BE}" presName="parentLeftMargin" presStyleLbl="node1" presStyleIdx="0" presStyleCnt="3"/>
      <dgm:spPr/>
    </dgm:pt>
    <dgm:pt modelId="{507A8B87-43FE-4F5C-8391-8E9B01716219}" type="pres">
      <dgm:prSet presAssocID="{C5AA2415-31E5-4559-8FDD-8776011276BE}" presName="parentText" presStyleLbl="node1" presStyleIdx="0" presStyleCnt="3">
        <dgm:presLayoutVars>
          <dgm:chMax val="0"/>
          <dgm:bulletEnabled val="1"/>
        </dgm:presLayoutVars>
      </dgm:prSet>
      <dgm:spPr/>
    </dgm:pt>
    <dgm:pt modelId="{B0D43DDD-D7A9-47F1-89F4-AA8EEDAF06E4}" type="pres">
      <dgm:prSet presAssocID="{C5AA2415-31E5-4559-8FDD-8776011276BE}" presName="negativeSpace" presStyleCnt="0"/>
      <dgm:spPr/>
    </dgm:pt>
    <dgm:pt modelId="{1CDFE80E-FB28-4E02-9A3B-D9742344C145}" type="pres">
      <dgm:prSet presAssocID="{C5AA2415-31E5-4559-8FDD-8776011276BE}" presName="childText" presStyleLbl="conFgAcc1" presStyleIdx="0" presStyleCnt="3">
        <dgm:presLayoutVars>
          <dgm:bulletEnabled val="1"/>
        </dgm:presLayoutVars>
      </dgm:prSet>
      <dgm:spPr/>
    </dgm:pt>
    <dgm:pt modelId="{10615039-0D9B-4F2A-824F-CAF3FC0EBFB7}" type="pres">
      <dgm:prSet presAssocID="{9F2CFAB0-7490-410F-AF23-C0786FBAC5CA}" presName="spaceBetweenRectangles" presStyleCnt="0"/>
      <dgm:spPr/>
    </dgm:pt>
    <dgm:pt modelId="{9F702D9A-EC10-42D6-A43A-EDDC700280D8}" type="pres">
      <dgm:prSet presAssocID="{205B9A07-9ABE-4244-BE69-CCAE7F13536D}" presName="parentLin" presStyleCnt="0"/>
      <dgm:spPr/>
    </dgm:pt>
    <dgm:pt modelId="{0876D65B-2711-452B-A56E-B0181068F5D3}" type="pres">
      <dgm:prSet presAssocID="{205B9A07-9ABE-4244-BE69-CCAE7F13536D}" presName="parentLeftMargin" presStyleLbl="node1" presStyleIdx="0" presStyleCnt="3"/>
      <dgm:spPr/>
    </dgm:pt>
    <dgm:pt modelId="{9FFBB51F-230F-4E51-80F9-74558F511182}" type="pres">
      <dgm:prSet presAssocID="{205B9A07-9ABE-4244-BE69-CCAE7F13536D}" presName="parentText" presStyleLbl="node1" presStyleIdx="1" presStyleCnt="3">
        <dgm:presLayoutVars>
          <dgm:chMax val="0"/>
          <dgm:bulletEnabled val="1"/>
        </dgm:presLayoutVars>
      </dgm:prSet>
      <dgm:spPr/>
    </dgm:pt>
    <dgm:pt modelId="{99D48F68-DB0E-4E88-84E3-77BB2826F089}" type="pres">
      <dgm:prSet presAssocID="{205B9A07-9ABE-4244-BE69-CCAE7F13536D}" presName="negativeSpace" presStyleCnt="0"/>
      <dgm:spPr/>
    </dgm:pt>
    <dgm:pt modelId="{227400D9-F937-4718-885F-2FFEEB846646}" type="pres">
      <dgm:prSet presAssocID="{205B9A07-9ABE-4244-BE69-CCAE7F13536D}" presName="childText" presStyleLbl="conFgAcc1" presStyleIdx="1" presStyleCnt="3">
        <dgm:presLayoutVars>
          <dgm:bulletEnabled val="1"/>
        </dgm:presLayoutVars>
      </dgm:prSet>
      <dgm:spPr/>
    </dgm:pt>
    <dgm:pt modelId="{74C58975-B98D-4207-8A85-601C50D0F15A}" type="pres">
      <dgm:prSet presAssocID="{3663F14D-5BC5-4B66-99A6-719CE5847105}" presName="spaceBetweenRectangles" presStyleCnt="0"/>
      <dgm:spPr/>
    </dgm:pt>
    <dgm:pt modelId="{EDB63492-9E1D-41C6-A9D4-DFC993208087}" type="pres">
      <dgm:prSet presAssocID="{67DE7831-3C4D-489C-8286-FAC008C489F6}" presName="parentLin" presStyleCnt="0"/>
      <dgm:spPr/>
    </dgm:pt>
    <dgm:pt modelId="{20EA52E7-A7EF-4873-992C-F19A1A90C618}" type="pres">
      <dgm:prSet presAssocID="{67DE7831-3C4D-489C-8286-FAC008C489F6}" presName="parentLeftMargin" presStyleLbl="node1" presStyleIdx="1" presStyleCnt="3"/>
      <dgm:spPr/>
    </dgm:pt>
    <dgm:pt modelId="{94E645DE-AC6A-49D5-ACA4-70E3E8095C0E}" type="pres">
      <dgm:prSet presAssocID="{67DE7831-3C4D-489C-8286-FAC008C489F6}" presName="parentText" presStyleLbl="node1" presStyleIdx="2" presStyleCnt="3">
        <dgm:presLayoutVars>
          <dgm:chMax val="0"/>
          <dgm:bulletEnabled val="1"/>
        </dgm:presLayoutVars>
      </dgm:prSet>
      <dgm:spPr/>
    </dgm:pt>
    <dgm:pt modelId="{17CE4016-1EC3-4747-ADEA-69E26AA2AD8A}" type="pres">
      <dgm:prSet presAssocID="{67DE7831-3C4D-489C-8286-FAC008C489F6}" presName="negativeSpace" presStyleCnt="0"/>
      <dgm:spPr/>
    </dgm:pt>
    <dgm:pt modelId="{A2A0DDE4-4807-4B5D-A652-08EF29988663}" type="pres">
      <dgm:prSet presAssocID="{67DE7831-3C4D-489C-8286-FAC008C489F6}" presName="childText" presStyleLbl="conFgAcc1" presStyleIdx="2" presStyleCnt="3">
        <dgm:presLayoutVars>
          <dgm:bulletEnabled val="1"/>
        </dgm:presLayoutVars>
      </dgm:prSet>
      <dgm:spPr/>
    </dgm:pt>
  </dgm:ptLst>
  <dgm:cxnLst>
    <dgm:cxn modelId="{BBA67908-97DF-43F9-8270-8DA3B45EF354}" srcId="{DAA3B535-DEA6-4175-9F06-FE03B2299620}" destId="{205B9A07-9ABE-4244-BE69-CCAE7F13536D}" srcOrd="1" destOrd="0" parTransId="{E333D5E4-EA46-4F6F-A246-0CDE20F12793}" sibTransId="{3663F14D-5BC5-4B66-99A6-719CE5847105}"/>
    <dgm:cxn modelId="{E210690A-9DC8-4449-85D2-9883431418FB}" type="presOf" srcId="{205B9A07-9ABE-4244-BE69-CCAE7F13536D}" destId="{9FFBB51F-230F-4E51-80F9-74558F511182}" srcOrd="1" destOrd="0" presId="urn:microsoft.com/office/officeart/2005/8/layout/list1"/>
    <dgm:cxn modelId="{CE1EBA10-B821-40E0-A314-74AE5F1949A2}" type="presOf" srcId="{C5AA2415-31E5-4559-8FDD-8776011276BE}" destId="{507A8B87-43FE-4F5C-8391-8E9B01716219}" srcOrd="1" destOrd="0" presId="urn:microsoft.com/office/officeart/2005/8/layout/list1"/>
    <dgm:cxn modelId="{4837ED4F-A560-4BA3-B090-A423589C5F2F}" type="presOf" srcId="{205B9A07-9ABE-4244-BE69-CCAE7F13536D}" destId="{0876D65B-2711-452B-A56E-B0181068F5D3}" srcOrd="0" destOrd="0" presId="urn:microsoft.com/office/officeart/2005/8/layout/list1"/>
    <dgm:cxn modelId="{BD3F857A-9033-417E-989F-976738D4B6E3}" type="presOf" srcId="{DAA3B535-DEA6-4175-9F06-FE03B2299620}" destId="{46ECFCB3-2292-4A45-93F3-781BC966F598}" srcOrd="0" destOrd="0" presId="urn:microsoft.com/office/officeart/2005/8/layout/list1"/>
    <dgm:cxn modelId="{F6ADCE9A-0306-4134-BBCF-6972CA4FFF34}" type="presOf" srcId="{67DE7831-3C4D-489C-8286-FAC008C489F6}" destId="{94E645DE-AC6A-49D5-ACA4-70E3E8095C0E}" srcOrd="1" destOrd="0" presId="urn:microsoft.com/office/officeart/2005/8/layout/list1"/>
    <dgm:cxn modelId="{D6DC849B-D127-4557-8417-97FCE071B336}" srcId="{DAA3B535-DEA6-4175-9F06-FE03B2299620}" destId="{67DE7831-3C4D-489C-8286-FAC008C489F6}" srcOrd="2" destOrd="0" parTransId="{CE9EDEED-5438-484F-9FBD-1915A9698BDC}" sibTransId="{DA646EC9-C873-4BAC-8387-C27184E881B5}"/>
    <dgm:cxn modelId="{D0BFDEAC-A340-4715-89B7-C6BF7B2213DF}" srcId="{DAA3B535-DEA6-4175-9F06-FE03B2299620}" destId="{C5AA2415-31E5-4559-8FDD-8776011276BE}" srcOrd="0" destOrd="0" parTransId="{6696A699-FE01-42F3-A8C3-2F5708FF5BBD}" sibTransId="{9F2CFAB0-7490-410F-AF23-C0786FBAC5CA}"/>
    <dgm:cxn modelId="{494311BD-C1B6-4E32-B4AC-1FC4261EB72A}" type="presOf" srcId="{67DE7831-3C4D-489C-8286-FAC008C489F6}" destId="{20EA52E7-A7EF-4873-992C-F19A1A90C618}" srcOrd="0" destOrd="0" presId="urn:microsoft.com/office/officeart/2005/8/layout/list1"/>
    <dgm:cxn modelId="{17D4C0FF-926F-46F5-99AF-8B57C0260C51}" type="presOf" srcId="{C5AA2415-31E5-4559-8FDD-8776011276BE}" destId="{1794F47D-3AAB-49E5-A93E-5521B1CE6FD1}" srcOrd="0" destOrd="0" presId="urn:microsoft.com/office/officeart/2005/8/layout/list1"/>
    <dgm:cxn modelId="{491FAB06-9C24-4AB6-BCED-746E49C68E4A}" type="presParOf" srcId="{46ECFCB3-2292-4A45-93F3-781BC966F598}" destId="{8CCEC9BC-F9E2-4451-8988-5F3944A2AA68}" srcOrd="0" destOrd="0" presId="urn:microsoft.com/office/officeart/2005/8/layout/list1"/>
    <dgm:cxn modelId="{89C9CE01-909B-4E35-854C-779664B07310}" type="presParOf" srcId="{8CCEC9BC-F9E2-4451-8988-5F3944A2AA68}" destId="{1794F47D-3AAB-49E5-A93E-5521B1CE6FD1}" srcOrd="0" destOrd="0" presId="urn:microsoft.com/office/officeart/2005/8/layout/list1"/>
    <dgm:cxn modelId="{36E04797-6206-48E4-B788-3DD9D184730E}" type="presParOf" srcId="{8CCEC9BC-F9E2-4451-8988-5F3944A2AA68}" destId="{507A8B87-43FE-4F5C-8391-8E9B01716219}" srcOrd="1" destOrd="0" presId="urn:microsoft.com/office/officeart/2005/8/layout/list1"/>
    <dgm:cxn modelId="{9E92F988-06E2-494E-BD37-5A3DECEAC31B}" type="presParOf" srcId="{46ECFCB3-2292-4A45-93F3-781BC966F598}" destId="{B0D43DDD-D7A9-47F1-89F4-AA8EEDAF06E4}" srcOrd="1" destOrd="0" presId="urn:microsoft.com/office/officeart/2005/8/layout/list1"/>
    <dgm:cxn modelId="{EB905AD2-D9A7-46AB-B036-4FDAA9964A95}" type="presParOf" srcId="{46ECFCB3-2292-4A45-93F3-781BC966F598}" destId="{1CDFE80E-FB28-4E02-9A3B-D9742344C145}" srcOrd="2" destOrd="0" presId="urn:microsoft.com/office/officeart/2005/8/layout/list1"/>
    <dgm:cxn modelId="{E567FFC7-A4AF-441B-980D-5F473C2348E1}" type="presParOf" srcId="{46ECFCB3-2292-4A45-93F3-781BC966F598}" destId="{10615039-0D9B-4F2A-824F-CAF3FC0EBFB7}" srcOrd="3" destOrd="0" presId="urn:microsoft.com/office/officeart/2005/8/layout/list1"/>
    <dgm:cxn modelId="{7A963155-B372-4C3F-ADE6-A82A984B9A20}" type="presParOf" srcId="{46ECFCB3-2292-4A45-93F3-781BC966F598}" destId="{9F702D9A-EC10-42D6-A43A-EDDC700280D8}" srcOrd="4" destOrd="0" presId="urn:microsoft.com/office/officeart/2005/8/layout/list1"/>
    <dgm:cxn modelId="{5082C913-023F-4CDB-B4E6-D19EB87843A7}" type="presParOf" srcId="{9F702D9A-EC10-42D6-A43A-EDDC700280D8}" destId="{0876D65B-2711-452B-A56E-B0181068F5D3}" srcOrd="0" destOrd="0" presId="urn:microsoft.com/office/officeart/2005/8/layout/list1"/>
    <dgm:cxn modelId="{718B10A1-37A4-4300-B6DB-09B16513B27B}" type="presParOf" srcId="{9F702D9A-EC10-42D6-A43A-EDDC700280D8}" destId="{9FFBB51F-230F-4E51-80F9-74558F511182}" srcOrd="1" destOrd="0" presId="urn:microsoft.com/office/officeart/2005/8/layout/list1"/>
    <dgm:cxn modelId="{93EB6E84-082A-443C-819F-5AC846B9FAD8}" type="presParOf" srcId="{46ECFCB3-2292-4A45-93F3-781BC966F598}" destId="{99D48F68-DB0E-4E88-84E3-77BB2826F089}" srcOrd="5" destOrd="0" presId="urn:microsoft.com/office/officeart/2005/8/layout/list1"/>
    <dgm:cxn modelId="{523ACC4D-A125-4E4B-8E98-03173CC11CB5}" type="presParOf" srcId="{46ECFCB3-2292-4A45-93F3-781BC966F598}" destId="{227400D9-F937-4718-885F-2FFEEB846646}" srcOrd="6" destOrd="0" presId="urn:microsoft.com/office/officeart/2005/8/layout/list1"/>
    <dgm:cxn modelId="{9323017A-A299-490F-AACA-4F48F6DFC769}" type="presParOf" srcId="{46ECFCB3-2292-4A45-93F3-781BC966F598}" destId="{74C58975-B98D-4207-8A85-601C50D0F15A}" srcOrd="7" destOrd="0" presId="urn:microsoft.com/office/officeart/2005/8/layout/list1"/>
    <dgm:cxn modelId="{245B2914-494D-4483-A3D7-F18ED8E9D30F}" type="presParOf" srcId="{46ECFCB3-2292-4A45-93F3-781BC966F598}" destId="{EDB63492-9E1D-41C6-A9D4-DFC993208087}" srcOrd="8" destOrd="0" presId="urn:microsoft.com/office/officeart/2005/8/layout/list1"/>
    <dgm:cxn modelId="{9279C469-16DD-4BCC-9072-13D35409B7C3}" type="presParOf" srcId="{EDB63492-9E1D-41C6-A9D4-DFC993208087}" destId="{20EA52E7-A7EF-4873-992C-F19A1A90C618}" srcOrd="0" destOrd="0" presId="urn:microsoft.com/office/officeart/2005/8/layout/list1"/>
    <dgm:cxn modelId="{6732880F-C90F-42F9-B9C9-DE68B950F385}" type="presParOf" srcId="{EDB63492-9E1D-41C6-A9D4-DFC993208087}" destId="{94E645DE-AC6A-49D5-ACA4-70E3E8095C0E}" srcOrd="1" destOrd="0" presId="urn:microsoft.com/office/officeart/2005/8/layout/list1"/>
    <dgm:cxn modelId="{4219CEB0-5442-4D5F-B268-9265F5307865}" type="presParOf" srcId="{46ECFCB3-2292-4A45-93F3-781BC966F598}" destId="{17CE4016-1EC3-4747-ADEA-69E26AA2AD8A}" srcOrd="9" destOrd="0" presId="urn:microsoft.com/office/officeart/2005/8/layout/list1"/>
    <dgm:cxn modelId="{52DC97BF-EE3F-4164-B1F4-620E986AD140}" type="presParOf" srcId="{46ECFCB3-2292-4A45-93F3-781BC966F598}" destId="{A2A0DDE4-4807-4B5D-A652-08EF2998866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FB05B3-F1CC-48D3-9FAA-C24C23A9658E}" type="doc">
      <dgm:prSet loTypeId="urn:microsoft.com/office/officeart/2005/8/layout/pList2" loCatId="list" qsTypeId="urn:microsoft.com/office/officeart/2005/8/quickstyle/simple2" qsCatId="simple" csTypeId="urn:microsoft.com/office/officeart/2005/8/colors/accent2_1" csCatId="accent2" phldr="1"/>
      <dgm:spPr/>
    </dgm:pt>
    <dgm:pt modelId="{9C6F03EF-9A25-4EFB-B50C-91B8F7E20184}">
      <dgm:prSet phldrT="[Texto]"/>
      <dgm:spPr/>
      <dgm:t>
        <a:bodyPr/>
        <a:lstStyle/>
        <a:p>
          <a:r>
            <a:rPr lang="es-EC" dirty="0"/>
            <a:t>Se procedió con la realización de los indicadores financieros con los balances de la entidad correspondiente a los años 2017 y 2018 detallados de la siguiente manera: 1. Estructura y Calidad de Activos, 2. Capitalización, 3. Liquidez, 4. Rentabilidad, 5. Eficiencia Financiera y 6. Grado de Absorción. </a:t>
          </a:r>
          <a:endParaRPr lang="es-ES" dirty="0"/>
        </a:p>
      </dgm:t>
    </dgm:pt>
    <dgm:pt modelId="{7731231B-22FC-4B35-B7B1-454627EA0C97}" type="parTrans" cxnId="{5CFCD4C4-FA14-49FF-AE11-890E9C4BBDB4}">
      <dgm:prSet/>
      <dgm:spPr/>
      <dgm:t>
        <a:bodyPr/>
        <a:lstStyle/>
        <a:p>
          <a:endParaRPr lang="es-ES"/>
        </a:p>
      </dgm:t>
    </dgm:pt>
    <dgm:pt modelId="{681B2A08-75AE-46F0-9480-BE0A9280F914}" type="sibTrans" cxnId="{5CFCD4C4-FA14-49FF-AE11-890E9C4BBDB4}">
      <dgm:prSet/>
      <dgm:spPr/>
      <dgm:t>
        <a:bodyPr/>
        <a:lstStyle/>
        <a:p>
          <a:endParaRPr lang="es-ES"/>
        </a:p>
      </dgm:t>
    </dgm:pt>
    <dgm:pt modelId="{042C694A-75C7-440D-976D-9CAB372CD1BE}">
      <dgm:prSet phldrT="[Texto]"/>
      <dgm:spPr/>
      <dgm:t>
        <a:bodyPr/>
        <a:lstStyle/>
        <a:p>
          <a:r>
            <a:rPr lang="es-EC" dirty="0"/>
            <a:t>Se realiza el detalle de cada una de las cuentas contables que han generado mayor significancia en los resultados de la entidad una vez presentado la estrategia de fusión empresarial. Al detalle de las cuentas contables con mayor impacto se realizó el análisis correlacional de Pearson en Excel con la aplicación del programa XLSTAT, para determinar la correlación entre las variables que han sido estudiadas. </a:t>
          </a:r>
          <a:endParaRPr lang="es-ES" dirty="0"/>
        </a:p>
      </dgm:t>
    </dgm:pt>
    <dgm:pt modelId="{986B75E3-78EB-4CA1-9991-1B04EBD025EA}" type="parTrans" cxnId="{FD0D7453-A4E0-47C8-83A0-A87C1E8B4C0A}">
      <dgm:prSet/>
      <dgm:spPr/>
      <dgm:t>
        <a:bodyPr/>
        <a:lstStyle/>
        <a:p>
          <a:endParaRPr lang="es-ES"/>
        </a:p>
      </dgm:t>
    </dgm:pt>
    <dgm:pt modelId="{05DF6BFB-E5BC-4734-841B-1AF2C0AF37A0}" type="sibTrans" cxnId="{FD0D7453-A4E0-47C8-83A0-A87C1E8B4C0A}">
      <dgm:prSet/>
      <dgm:spPr/>
      <dgm:t>
        <a:bodyPr/>
        <a:lstStyle/>
        <a:p>
          <a:endParaRPr lang="es-ES"/>
        </a:p>
      </dgm:t>
    </dgm:pt>
    <dgm:pt modelId="{29E9487F-17F6-4256-B52F-D47A587BE557}" type="pres">
      <dgm:prSet presAssocID="{69FB05B3-F1CC-48D3-9FAA-C24C23A9658E}" presName="Name0" presStyleCnt="0">
        <dgm:presLayoutVars>
          <dgm:dir/>
          <dgm:resizeHandles val="exact"/>
        </dgm:presLayoutVars>
      </dgm:prSet>
      <dgm:spPr/>
    </dgm:pt>
    <dgm:pt modelId="{0714BB7B-7EDD-4B7E-9123-9036A2CB8F38}" type="pres">
      <dgm:prSet presAssocID="{69FB05B3-F1CC-48D3-9FAA-C24C23A9658E}" presName="bkgdShp" presStyleLbl="alignAccFollowNode1" presStyleIdx="0" presStyleCnt="1" custLinFactNeighborX="-138" custLinFactNeighborY="1962"/>
      <dgm:spPr/>
    </dgm:pt>
    <dgm:pt modelId="{7C7F9F00-832C-4C9C-81EA-8D61F0B79238}" type="pres">
      <dgm:prSet presAssocID="{69FB05B3-F1CC-48D3-9FAA-C24C23A9658E}" presName="linComp" presStyleCnt="0"/>
      <dgm:spPr/>
    </dgm:pt>
    <dgm:pt modelId="{45A5DA42-99B2-46D4-BACE-45A8148624F3}" type="pres">
      <dgm:prSet presAssocID="{9C6F03EF-9A25-4EFB-B50C-91B8F7E20184}" presName="compNode" presStyleCnt="0"/>
      <dgm:spPr/>
    </dgm:pt>
    <dgm:pt modelId="{CADA5567-382A-46ED-AC8E-714CDA7791C0}" type="pres">
      <dgm:prSet presAssocID="{9C6F03EF-9A25-4EFB-B50C-91B8F7E20184}" presName="node" presStyleLbl="node1" presStyleIdx="0" presStyleCnt="2">
        <dgm:presLayoutVars>
          <dgm:bulletEnabled val="1"/>
        </dgm:presLayoutVars>
      </dgm:prSet>
      <dgm:spPr/>
    </dgm:pt>
    <dgm:pt modelId="{6665714E-18E3-40CD-81EE-86AB9A57CA67}" type="pres">
      <dgm:prSet presAssocID="{9C6F03EF-9A25-4EFB-B50C-91B8F7E20184}" presName="invisiNode" presStyleLbl="node1" presStyleIdx="0" presStyleCnt="2"/>
      <dgm:spPr/>
    </dgm:pt>
    <dgm:pt modelId="{3FEE82BC-80AE-4A3E-86B4-9C01369B3600}" type="pres">
      <dgm:prSet presAssocID="{9C6F03EF-9A25-4EFB-B50C-91B8F7E20184}" presName="imagNode" presStyleLbl="fgImgPlace1" presStyleIdx="0" presStyleCnt="2"/>
      <dgm:spPr/>
    </dgm:pt>
    <dgm:pt modelId="{C021960D-E01D-4A5F-A138-53E381AD938C}" type="pres">
      <dgm:prSet presAssocID="{681B2A08-75AE-46F0-9480-BE0A9280F914}" presName="sibTrans" presStyleLbl="sibTrans2D1" presStyleIdx="0" presStyleCnt="0"/>
      <dgm:spPr/>
    </dgm:pt>
    <dgm:pt modelId="{269D2D66-671E-4ED2-81DB-19B7CEDCE8DA}" type="pres">
      <dgm:prSet presAssocID="{042C694A-75C7-440D-976D-9CAB372CD1BE}" presName="compNode" presStyleCnt="0"/>
      <dgm:spPr/>
    </dgm:pt>
    <dgm:pt modelId="{EC95C505-2E31-45A5-8EFB-8BA16A67BD07}" type="pres">
      <dgm:prSet presAssocID="{042C694A-75C7-440D-976D-9CAB372CD1BE}" presName="node" presStyleLbl="node1" presStyleIdx="1" presStyleCnt="2">
        <dgm:presLayoutVars>
          <dgm:bulletEnabled val="1"/>
        </dgm:presLayoutVars>
      </dgm:prSet>
      <dgm:spPr/>
    </dgm:pt>
    <dgm:pt modelId="{E4E60523-0F31-47B5-8C10-258D1D959041}" type="pres">
      <dgm:prSet presAssocID="{042C694A-75C7-440D-976D-9CAB372CD1BE}" presName="invisiNode" presStyleLbl="node1" presStyleIdx="1" presStyleCnt="2"/>
      <dgm:spPr/>
    </dgm:pt>
    <dgm:pt modelId="{C15E7DDB-E7EF-4E6E-B94C-222C2BEEE1E6}" type="pres">
      <dgm:prSet presAssocID="{042C694A-75C7-440D-976D-9CAB372CD1BE}" presName="imagNode" presStyleLbl="fgImgPlace1" presStyleIdx="1" presStyleCnt="2"/>
      <dgm:spPr/>
    </dgm:pt>
  </dgm:ptLst>
  <dgm:cxnLst>
    <dgm:cxn modelId="{A826322F-3FFA-4840-91CC-5EB085D153C3}" type="presOf" srcId="{681B2A08-75AE-46F0-9480-BE0A9280F914}" destId="{C021960D-E01D-4A5F-A138-53E381AD938C}" srcOrd="0" destOrd="0" presId="urn:microsoft.com/office/officeart/2005/8/layout/pList2"/>
    <dgm:cxn modelId="{E2F2892F-CB9F-4CDC-A359-14653CAF2BD0}" type="presOf" srcId="{042C694A-75C7-440D-976D-9CAB372CD1BE}" destId="{EC95C505-2E31-45A5-8EFB-8BA16A67BD07}" srcOrd="0" destOrd="0" presId="urn:microsoft.com/office/officeart/2005/8/layout/pList2"/>
    <dgm:cxn modelId="{FD0D7453-A4E0-47C8-83A0-A87C1E8B4C0A}" srcId="{69FB05B3-F1CC-48D3-9FAA-C24C23A9658E}" destId="{042C694A-75C7-440D-976D-9CAB372CD1BE}" srcOrd="1" destOrd="0" parTransId="{986B75E3-78EB-4CA1-9991-1B04EBD025EA}" sibTransId="{05DF6BFB-E5BC-4734-841B-1AF2C0AF37A0}"/>
    <dgm:cxn modelId="{6250B974-84C0-433A-80A2-87DAD0EA4F1C}" type="presOf" srcId="{69FB05B3-F1CC-48D3-9FAA-C24C23A9658E}" destId="{29E9487F-17F6-4256-B52F-D47A587BE557}" srcOrd="0" destOrd="0" presId="urn:microsoft.com/office/officeart/2005/8/layout/pList2"/>
    <dgm:cxn modelId="{5CFCD4C4-FA14-49FF-AE11-890E9C4BBDB4}" srcId="{69FB05B3-F1CC-48D3-9FAA-C24C23A9658E}" destId="{9C6F03EF-9A25-4EFB-B50C-91B8F7E20184}" srcOrd="0" destOrd="0" parTransId="{7731231B-22FC-4B35-B7B1-454627EA0C97}" sibTransId="{681B2A08-75AE-46F0-9480-BE0A9280F914}"/>
    <dgm:cxn modelId="{781174D0-0FDA-4B82-8FBC-DC6C234F39B1}" type="presOf" srcId="{9C6F03EF-9A25-4EFB-B50C-91B8F7E20184}" destId="{CADA5567-382A-46ED-AC8E-714CDA7791C0}" srcOrd="0" destOrd="0" presId="urn:microsoft.com/office/officeart/2005/8/layout/pList2"/>
    <dgm:cxn modelId="{B6AC32A9-79EB-4FCE-801D-F89349AFAC40}" type="presParOf" srcId="{29E9487F-17F6-4256-B52F-D47A587BE557}" destId="{0714BB7B-7EDD-4B7E-9123-9036A2CB8F38}" srcOrd="0" destOrd="0" presId="urn:microsoft.com/office/officeart/2005/8/layout/pList2"/>
    <dgm:cxn modelId="{79E4A8C1-0FF3-4223-BEFD-CB29148F439E}" type="presParOf" srcId="{29E9487F-17F6-4256-B52F-D47A587BE557}" destId="{7C7F9F00-832C-4C9C-81EA-8D61F0B79238}" srcOrd="1" destOrd="0" presId="urn:microsoft.com/office/officeart/2005/8/layout/pList2"/>
    <dgm:cxn modelId="{9484D0BD-0285-4E05-9B2E-8B51C71830C4}" type="presParOf" srcId="{7C7F9F00-832C-4C9C-81EA-8D61F0B79238}" destId="{45A5DA42-99B2-46D4-BACE-45A8148624F3}" srcOrd="0" destOrd="0" presId="urn:microsoft.com/office/officeart/2005/8/layout/pList2"/>
    <dgm:cxn modelId="{901DF288-63E1-415A-A638-B05E2BBBC04E}" type="presParOf" srcId="{45A5DA42-99B2-46D4-BACE-45A8148624F3}" destId="{CADA5567-382A-46ED-AC8E-714CDA7791C0}" srcOrd="0" destOrd="0" presId="urn:microsoft.com/office/officeart/2005/8/layout/pList2"/>
    <dgm:cxn modelId="{79D6984C-E9D4-4995-915D-6F34A2C511AF}" type="presParOf" srcId="{45A5DA42-99B2-46D4-BACE-45A8148624F3}" destId="{6665714E-18E3-40CD-81EE-86AB9A57CA67}" srcOrd="1" destOrd="0" presId="urn:microsoft.com/office/officeart/2005/8/layout/pList2"/>
    <dgm:cxn modelId="{DFC07027-C254-4229-80AE-B6CE8FF0AF3F}" type="presParOf" srcId="{45A5DA42-99B2-46D4-BACE-45A8148624F3}" destId="{3FEE82BC-80AE-4A3E-86B4-9C01369B3600}" srcOrd="2" destOrd="0" presId="urn:microsoft.com/office/officeart/2005/8/layout/pList2"/>
    <dgm:cxn modelId="{60811AC1-9F53-4B35-B2F2-7AF9BF901B88}" type="presParOf" srcId="{7C7F9F00-832C-4C9C-81EA-8D61F0B79238}" destId="{C021960D-E01D-4A5F-A138-53E381AD938C}" srcOrd="1" destOrd="0" presId="urn:microsoft.com/office/officeart/2005/8/layout/pList2"/>
    <dgm:cxn modelId="{01A55701-A1BC-4F6F-9F8D-692CEC48BA27}" type="presParOf" srcId="{7C7F9F00-832C-4C9C-81EA-8D61F0B79238}" destId="{269D2D66-671E-4ED2-81DB-19B7CEDCE8DA}" srcOrd="2" destOrd="0" presId="urn:microsoft.com/office/officeart/2005/8/layout/pList2"/>
    <dgm:cxn modelId="{9F13BF5A-476A-4DC0-9454-E68648BA1874}" type="presParOf" srcId="{269D2D66-671E-4ED2-81DB-19B7CEDCE8DA}" destId="{EC95C505-2E31-45A5-8EFB-8BA16A67BD07}" srcOrd="0" destOrd="0" presId="urn:microsoft.com/office/officeart/2005/8/layout/pList2"/>
    <dgm:cxn modelId="{BE236B29-B3B4-42D3-A0C2-D79CB44CAC7B}" type="presParOf" srcId="{269D2D66-671E-4ED2-81DB-19B7CEDCE8DA}" destId="{E4E60523-0F31-47B5-8C10-258D1D959041}" srcOrd="1" destOrd="0" presId="urn:microsoft.com/office/officeart/2005/8/layout/pList2"/>
    <dgm:cxn modelId="{192F602B-0513-4FED-AF44-F45B20CB9754}" type="presParOf" srcId="{269D2D66-671E-4ED2-81DB-19B7CEDCE8DA}" destId="{C15E7DDB-E7EF-4E6E-B94C-222C2BEEE1E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5927C-3C36-4579-BE48-067CACCE1FE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0DDC8B59-2C4B-4752-A9B0-4E9D1BE2C4B6}">
      <dgm:prSet phldrT="[Texto]" custT="1"/>
      <dgm:spPr/>
      <dgm:t>
        <a:bodyPr/>
        <a:lstStyle/>
        <a:p>
          <a:pPr algn="just"/>
          <a:endParaRPr lang="es-EC" sz="1800" dirty="0">
            <a:latin typeface="Arial" panose="020B0604020202020204" pitchFamily="34" charset="0"/>
            <a:cs typeface="Arial" panose="020B0604020202020204" pitchFamily="34" charset="0"/>
          </a:endParaRPr>
        </a:p>
        <a:p>
          <a:pPr algn="just"/>
          <a:endParaRPr lang="es-EC" sz="1800" dirty="0">
            <a:latin typeface="Arial" panose="020B0604020202020204" pitchFamily="34" charset="0"/>
            <a:cs typeface="Arial" panose="020B0604020202020204" pitchFamily="34" charset="0"/>
          </a:endParaRPr>
        </a:p>
        <a:p>
          <a:pPr algn="just"/>
          <a:endParaRPr lang="es-EC" sz="1800" dirty="0">
            <a:latin typeface="Arial" panose="020B0604020202020204" pitchFamily="34" charset="0"/>
            <a:cs typeface="Arial" panose="020B0604020202020204" pitchFamily="34" charset="0"/>
          </a:endParaRPr>
        </a:p>
        <a:p>
          <a:pPr algn="just"/>
          <a:r>
            <a:rPr lang="es-EC" sz="1800" dirty="0">
              <a:latin typeface="Arial" panose="020B0604020202020204" pitchFamily="34" charset="0"/>
              <a:cs typeface="Arial" panose="020B0604020202020204" pitchFamily="34" charset="0"/>
            </a:rPr>
            <a:t>Partiendo del objetivo general de la investigación: </a:t>
          </a:r>
          <a:r>
            <a:rPr lang="es-MX" sz="1800" dirty="0">
              <a:latin typeface="Arial" panose="020B0604020202020204" pitchFamily="34" charset="0"/>
              <a:cs typeface="Arial" panose="020B0604020202020204" pitchFamily="34" charset="0"/>
            </a:rPr>
            <a:t>Identificar el impacto de la fusión por absorción en el modelo financiero de la Cooperativa de Ahorro y Crédito Calceta Ltda. </a:t>
          </a:r>
          <a:endParaRPr lang="es-ES" sz="1800" dirty="0">
            <a:latin typeface="Arial" panose="020B0604020202020204" pitchFamily="34" charset="0"/>
            <a:cs typeface="Arial" panose="020B0604020202020204" pitchFamily="34" charset="0"/>
          </a:endParaRPr>
        </a:p>
        <a:p>
          <a:pPr algn="just"/>
          <a:endParaRPr lang="es-ES" sz="1800" dirty="0"/>
        </a:p>
      </dgm:t>
    </dgm:pt>
    <dgm:pt modelId="{CFBC706A-CC95-411F-9360-56BD4C0EDE40}" type="parTrans" cxnId="{7C0AC71A-B08B-4AB3-AA3C-357BD10AAE37}">
      <dgm:prSet/>
      <dgm:spPr/>
      <dgm:t>
        <a:bodyPr/>
        <a:lstStyle/>
        <a:p>
          <a:endParaRPr lang="es-ES" sz="1800"/>
        </a:p>
      </dgm:t>
    </dgm:pt>
    <dgm:pt modelId="{5EF5C99A-394F-42D3-A106-D2328D9B5211}" type="sibTrans" cxnId="{7C0AC71A-B08B-4AB3-AA3C-357BD10AAE37}">
      <dgm:prSet/>
      <dgm:spPr/>
      <dgm:t>
        <a:bodyPr/>
        <a:lstStyle/>
        <a:p>
          <a:endParaRPr lang="es-ES" sz="1800"/>
        </a:p>
      </dgm:t>
    </dgm:pt>
    <dgm:pt modelId="{2C8EB409-CD28-49A3-BC14-FA4EE3A5F37E}">
      <dgm:prSet phldrT="[Texto]" custT="1"/>
      <dgm:spPr>
        <a:ln>
          <a:noFill/>
        </a:ln>
      </dgm:spPr>
      <dgm:t>
        <a:bodyPr/>
        <a:lstStyle/>
        <a:p>
          <a:pPr algn="just"/>
          <a:r>
            <a:rPr lang="es-EC" sz="1800" dirty="0">
              <a:latin typeface="Arial" panose="020B0604020202020204" pitchFamily="34" charset="0"/>
              <a:cs typeface="Arial" panose="020B0604020202020204" pitchFamily="34" charset="0"/>
            </a:rPr>
            <a:t>Resolución 163-2015-F de la Junta de Política y Regulación Monetaria y Financiera de fecha 16 de diciembre de 2015 - Norma para el Proceso de Fusión Extraordinario de entidades del Sector Financiero Popular y Solidario</a:t>
          </a:r>
          <a:endParaRPr lang="es-ES" sz="1800" dirty="0">
            <a:latin typeface="Arial" panose="020B0604020202020204" pitchFamily="34" charset="0"/>
            <a:cs typeface="Arial" panose="020B0604020202020204" pitchFamily="34" charset="0"/>
          </a:endParaRPr>
        </a:p>
      </dgm:t>
    </dgm:pt>
    <dgm:pt modelId="{DD3430D7-C2A6-4B05-B9CE-C22A79D45D0D}" type="parTrans" cxnId="{B076D81A-9CA3-42FE-890F-E543C37A065E}">
      <dgm:prSet/>
      <dgm:spPr/>
      <dgm:t>
        <a:bodyPr/>
        <a:lstStyle/>
        <a:p>
          <a:endParaRPr lang="es-ES" sz="1800"/>
        </a:p>
      </dgm:t>
    </dgm:pt>
    <dgm:pt modelId="{B8B37481-4C8F-4900-9922-8D471D518B6A}" type="sibTrans" cxnId="{B076D81A-9CA3-42FE-890F-E543C37A065E}">
      <dgm:prSet/>
      <dgm:spPr/>
      <dgm:t>
        <a:bodyPr/>
        <a:lstStyle/>
        <a:p>
          <a:endParaRPr lang="es-ES" sz="1800"/>
        </a:p>
      </dgm:t>
    </dgm:pt>
    <dgm:pt modelId="{03FA5E75-D692-4368-8AEB-FB5DBE59BF12}">
      <dgm:prSet phldrT="[Texto]" custT="1"/>
      <dgm:spPr/>
      <dgm:t>
        <a:bodyPr/>
        <a:lstStyle/>
        <a:p>
          <a:pPr algn="just"/>
          <a:r>
            <a:rPr lang="es-EC" sz="1800" dirty="0">
              <a:latin typeface="Arial" panose="020B0604020202020204" pitchFamily="34" charset="0"/>
              <a:cs typeface="Arial" panose="020B0604020202020204" pitchFamily="34" charset="0"/>
            </a:rPr>
            <a:t>Resolución No. SEPS-IGT-IGJ-IFMR-2017-0045 de fecha 10 de mayo de 2017 Norma del Proceso de Fusión Ordinario de las entidades del Sector Financiero Popular y Solidario, sujetas al control de la Superintendencia de Economía Popular y Solidaria; la Cooperativa de Ahorro y Crédito Calceta Ltda.</a:t>
          </a:r>
          <a:endParaRPr lang="es-ES" sz="1800" dirty="0">
            <a:latin typeface="Arial" panose="020B0604020202020204" pitchFamily="34" charset="0"/>
            <a:cs typeface="Arial" panose="020B0604020202020204" pitchFamily="34" charset="0"/>
          </a:endParaRPr>
        </a:p>
      </dgm:t>
    </dgm:pt>
    <dgm:pt modelId="{CA54132A-85CD-48FA-9333-BB744B7D49FD}" type="parTrans" cxnId="{1C8D75E4-94AC-4B9E-ACA3-8F728832B45C}">
      <dgm:prSet/>
      <dgm:spPr/>
      <dgm:t>
        <a:bodyPr/>
        <a:lstStyle/>
        <a:p>
          <a:endParaRPr lang="es-ES" sz="1800"/>
        </a:p>
      </dgm:t>
    </dgm:pt>
    <dgm:pt modelId="{66F44AE2-F37A-49D7-86D0-AD2EB2D05164}" type="sibTrans" cxnId="{1C8D75E4-94AC-4B9E-ACA3-8F728832B45C}">
      <dgm:prSet/>
      <dgm:spPr/>
      <dgm:t>
        <a:bodyPr/>
        <a:lstStyle/>
        <a:p>
          <a:endParaRPr lang="es-ES" sz="1800"/>
        </a:p>
      </dgm:t>
    </dgm:pt>
    <dgm:pt modelId="{F3093928-BBCC-442B-B0D3-E635C36ABF84}">
      <dgm:prSet phldrT="[Texto]" custT="1"/>
      <dgm:spPr/>
      <dgm:t>
        <a:bodyPr/>
        <a:lstStyle/>
        <a:p>
          <a:endParaRPr lang="es-ES" sz="1800" dirty="0"/>
        </a:p>
      </dgm:t>
    </dgm:pt>
    <dgm:pt modelId="{0BDDD255-4DFD-427B-8F44-DB9925030A79}" type="sibTrans" cxnId="{7B161C3F-0A16-4F66-A2AD-65350B5BA1E7}">
      <dgm:prSet/>
      <dgm:spPr/>
      <dgm:t>
        <a:bodyPr/>
        <a:lstStyle/>
        <a:p>
          <a:endParaRPr lang="es-ES" sz="1800"/>
        </a:p>
      </dgm:t>
    </dgm:pt>
    <dgm:pt modelId="{C456FE6F-4FFE-4058-A603-7D07E4D6DAFB}" type="parTrans" cxnId="{7B161C3F-0A16-4F66-A2AD-65350B5BA1E7}">
      <dgm:prSet/>
      <dgm:spPr/>
      <dgm:t>
        <a:bodyPr/>
        <a:lstStyle/>
        <a:p>
          <a:endParaRPr lang="es-ES" sz="1800"/>
        </a:p>
      </dgm:t>
    </dgm:pt>
    <dgm:pt modelId="{3458D293-54EB-43E5-9EF5-3723D867BCBE}" type="pres">
      <dgm:prSet presAssocID="{0795927C-3C36-4579-BE48-067CACCE1FEF}" presName="Name0" presStyleCnt="0">
        <dgm:presLayoutVars>
          <dgm:chMax/>
          <dgm:chPref/>
          <dgm:dir/>
        </dgm:presLayoutVars>
      </dgm:prSet>
      <dgm:spPr/>
    </dgm:pt>
    <dgm:pt modelId="{0FC3B249-6B61-4823-B938-E52B61981238}" type="pres">
      <dgm:prSet presAssocID="{F3093928-BBCC-442B-B0D3-E635C36ABF84}" presName="parenttextcomposite" presStyleCnt="0"/>
      <dgm:spPr/>
    </dgm:pt>
    <dgm:pt modelId="{51BDEE6D-6AA5-4A18-AEF0-0D1ABCF1AE11}" type="pres">
      <dgm:prSet presAssocID="{F3093928-BBCC-442B-B0D3-E635C36ABF84}" presName="parenttext" presStyleLbl="revTx" presStyleIdx="0" presStyleCnt="3">
        <dgm:presLayoutVars>
          <dgm:chMax/>
          <dgm:chPref val="2"/>
          <dgm:bulletEnabled val="1"/>
        </dgm:presLayoutVars>
      </dgm:prSet>
      <dgm:spPr/>
    </dgm:pt>
    <dgm:pt modelId="{1D7D720D-6A40-4E1D-BCD2-0D7FDF102D68}" type="pres">
      <dgm:prSet presAssocID="{F3093928-BBCC-442B-B0D3-E635C36ABF84}" presName="parallelogramComposite" presStyleCnt="0"/>
      <dgm:spPr/>
    </dgm:pt>
    <dgm:pt modelId="{CBE12163-3F6F-47BE-8C07-4EE093F55437}" type="pres">
      <dgm:prSet presAssocID="{F3093928-BBCC-442B-B0D3-E635C36ABF84}" presName="parallelogram1" presStyleLbl="alignNode1" presStyleIdx="0" presStyleCnt="21"/>
      <dgm:spPr/>
    </dgm:pt>
    <dgm:pt modelId="{AD591037-9C60-43D4-A53C-57A472B60DB5}" type="pres">
      <dgm:prSet presAssocID="{F3093928-BBCC-442B-B0D3-E635C36ABF84}" presName="parallelogram2" presStyleLbl="alignNode1" presStyleIdx="1" presStyleCnt="21"/>
      <dgm:spPr/>
    </dgm:pt>
    <dgm:pt modelId="{84022E79-C698-4E15-ADBD-6686FCB2E33A}" type="pres">
      <dgm:prSet presAssocID="{F3093928-BBCC-442B-B0D3-E635C36ABF84}" presName="parallelogram3" presStyleLbl="alignNode1" presStyleIdx="2" presStyleCnt="21"/>
      <dgm:spPr/>
    </dgm:pt>
    <dgm:pt modelId="{63CF1600-3CDC-4A7A-9036-60C62C08DB48}" type="pres">
      <dgm:prSet presAssocID="{F3093928-BBCC-442B-B0D3-E635C36ABF84}" presName="parallelogram4" presStyleLbl="alignNode1" presStyleIdx="3" presStyleCnt="21"/>
      <dgm:spPr/>
    </dgm:pt>
    <dgm:pt modelId="{63E4022C-33AE-4401-AE41-B3221479D0BF}" type="pres">
      <dgm:prSet presAssocID="{F3093928-BBCC-442B-B0D3-E635C36ABF84}" presName="parallelogram5" presStyleLbl="alignNode1" presStyleIdx="4" presStyleCnt="21"/>
      <dgm:spPr/>
    </dgm:pt>
    <dgm:pt modelId="{14110F7B-C40A-41D4-B7EC-876999759C5B}" type="pres">
      <dgm:prSet presAssocID="{F3093928-BBCC-442B-B0D3-E635C36ABF84}" presName="parallelogram6" presStyleLbl="alignNode1" presStyleIdx="5" presStyleCnt="21"/>
      <dgm:spPr/>
    </dgm:pt>
    <dgm:pt modelId="{A0A35327-2941-4486-9468-4416619381FC}" type="pres">
      <dgm:prSet presAssocID="{F3093928-BBCC-442B-B0D3-E635C36ABF84}" presName="parallelogram7" presStyleLbl="alignNode1" presStyleIdx="6" presStyleCnt="21"/>
      <dgm:spPr/>
    </dgm:pt>
    <dgm:pt modelId="{3DEF546E-BA33-4B32-92BF-2CBF4A31878D}" type="pres">
      <dgm:prSet presAssocID="{0BDDD255-4DFD-427B-8F44-DB9925030A79}" presName="sibTrans" presStyleCnt="0"/>
      <dgm:spPr/>
    </dgm:pt>
    <dgm:pt modelId="{DA4B76C9-5B9F-47DE-80B1-0B3FF5B7B974}" type="pres">
      <dgm:prSet presAssocID="{0DDC8B59-2C4B-4752-A9B0-4E9D1BE2C4B6}" presName="parenttextcomposite" presStyleCnt="0"/>
      <dgm:spPr/>
    </dgm:pt>
    <dgm:pt modelId="{CE3528C5-7463-4A7E-8377-F542997EB2B2}" type="pres">
      <dgm:prSet presAssocID="{0DDC8B59-2C4B-4752-A9B0-4E9D1BE2C4B6}" presName="parenttext" presStyleLbl="revTx" presStyleIdx="1" presStyleCnt="3" custScaleX="101861" custLinFactNeighborX="-372" custLinFactNeighborY="9654">
        <dgm:presLayoutVars>
          <dgm:chMax/>
          <dgm:chPref val="2"/>
          <dgm:bulletEnabled val="1"/>
        </dgm:presLayoutVars>
      </dgm:prSet>
      <dgm:spPr/>
    </dgm:pt>
    <dgm:pt modelId="{6DBC93EE-0D78-431E-8CA2-37762708DE7C}" type="pres">
      <dgm:prSet presAssocID="{0DDC8B59-2C4B-4752-A9B0-4E9D1BE2C4B6}" presName="composite" presStyleCnt="0"/>
      <dgm:spPr/>
    </dgm:pt>
    <dgm:pt modelId="{0C7548C7-895E-41B3-B664-B756014ACB8C}" type="pres">
      <dgm:prSet presAssocID="{0DDC8B59-2C4B-4752-A9B0-4E9D1BE2C4B6}" presName="chevron1" presStyleLbl="alignNode1" presStyleIdx="7" presStyleCnt="21"/>
      <dgm:spPr/>
    </dgm:pt>
    <dgm:pt modelId="{320BFCD3-84CE-4DE3-A25F-0FD1082CAD99}" type="pres">
      <dgm:prSet presAssocID="{0DDC8B59-2C4B-4752-A9B0-4E9D1BE2C4B6}" presName="chevron2" presStyleLbl="alignNode1" presStyleIdx="8" presStyleCnt="21"/>
      <dgm:spPr/>
    </dgm:pt>
    <dgm:pt modelId="{2A496B6C-EA06-4AC2-9BAB-95653977D249}" type="pres">
      <dgm:prSet presAssocID="{0DDC8B59-2C4B-4752-A9B0-4E9D1BE2C4B6}" presName="chevron3" presStyleLbl="alignNode1" presStyleIdx="9" presStyleCnt="21"/>
      <dgm:spPr/>
    </dgm:pt>
    <dgm:pt modelId="{DE33071B-29FD-4221-9DC1-5DEC4A365AF2}" type="pres">
      <dgm:prSet presAssocID="{0DDC8B59-2C4B-4752-A9B0-4E9D1BE2C4B6}" presName="chevron4" presStyleLbl="alignNode1" presStyleIdx="10" presStyleCnt="21"/>
      <dgm:spPr/>
    </dgm:pt>
    <dgm:pt modelId="{1E04F3CC-8CA8-4517-9F20-840BCE8B1E32}" type="pres">
      <dgm:prSet presAssocID="{0DDC8B59-2C4B-4752-A9B0-4E9D1BE2C4B6}" presName="chevron5" presStyleLbl="alignNode1" presStyleIdx="11" presStyleCnt="21"/>
      <dgm:spPr/>
    </dgm:pt>
    <dgm:pt modelId="{20E298B7-67FC-4AB8-B0BF-A5B5B79A2CD9}" type="pres">
      <dgm:prSet presAssocID="{0DDC8B59-2C4B-4752-A9B0-4E9D1BE2C4B6}" presName="chevron6" presStyleLbl="alignNode1" presStyleIdx="12" presStyleCnt="21"/>
      <dgm:spPr/>
    </dgm:pt>
    <dgm:pt modelId="{1ED77286-C604-4B72-9E81-28C8AB7989D1}" type="pres">
      <dgm:prSet presAssocID="{0DDC8B59-2C4B-4752-A9B0-4E9D1BE2C4B6}" presName="chevron7" presStyleLbl="alignNode1" presStyleIdx="13" presStyleCnt="21"/>
      <dgm:spPr/>
    </dgm:pt>
    <dgm:pt modelId="{4283AA47-FCB0-47E6-9E1D-97C5756CB992}" type="pres">
      <dgm:prSet presAssocID="{0DDC8B59-2C4B-4752-A9B0-4E9D1BE2C4B6}" presName="childtext" presStyleLbl="solidFgAcc1" presStyleIdx="0" presStyleCnt="1" custScaleY="73224">
        <dgm:presLayoutVars>
          <dgm:chMax/>
          <dgm:chPref val="0"/>
          <dgm:bulletEnabled val="1"/>
        </dgm:presLayoutVars>
      </dgm:prSet>
      <dgm:spPr/>
    </dgm:pt>
    <dgm:pt modelId="{30D3F6B8-F628-4D9C-B540-424C1A61DE7C}" type="pres">
      <dgm:prSet presAssocID="{5EF5C99A-394F-42D3-A106-D2328D9B5211}" presName="sibTrans" presStyleCnt="0"/>
      <dgm:spPr/>
    </dgm:pt>
    <dgm:pt modelId="{48E92692-4024-4841-9BB8-73F66B05FB01}" type="pres">
      <dgm:prSet presAssocID="{03FA5E75-D692-4368-8AEB-FB5DBE59BF12}" presName="parenttextcomposite" presStyleCnt="0"/>
      <dgm:spPr/>
    </dgm:pt>
    <dgm:pt modelId="{FE8EF6CB-8BF6-470C-BD59-95990E668CFA}" type="pres">
      <dgm:prSet presAssocID="{03FA5E75-D692-4368-8AEB-FB5DBE59BF12}" presName="parenttext" presStyleLbl="revTx" presStyleIdx="2" presStyleCnt="3" custScaleY="120283">
        <dgm:presLayoutVars>
          <dgm:chMax/>
          <dgm:chPref val="2"/>
          <dgm:bulletEnabled val="1"/>
        </dgm:presLayoutVars>
      </dgm:prSet>
      <dgm:spPr/>
    </dgm:pt>
    <dgm:pt modelId="{8905B07D-3995-4C31-A438-2090D02C8597}" type="pres">
      <dgm:prSet presAssocID="{03FA5E75-D692-4368-8AEB-FB5DBE59BF12}" presName="parallelogramComposite" presStyleCnt="0"/>
      <dgm:spPr/>
    </dgm:pt>
    <dgm:pt modelId="{3F6CE2F5-509B-4024-9B40-EB35264A0528}" type="pres">
      <dgm:prSet presAssocID="{03FA5E75-D692-4368-8AEB-FB5DBE59BF12}" presName="parallelogram1" presStyleLbl="alignNode1" presStyleIdx="14" presStyleCnt="21"/>
      <dgm:spPr/>
    </dgm:pt>
    <dgm:pt modelId="{30DA5B9B-AC48-48EC-99B7-AAD0047E2D07}" type="pres">
      <dgm:prSet presAssocID="{03FA5E75-D692-4368-8AEB-FB5DBE59BF12}" presName="parallelogram2" presStyleLbl="alignNode1" presStyleIdx="15" presStyleCnt="21"/>
      <dgm:spPr/>
    </dgm:pt>
    <dgm:pt modelId="{1A04C930-E79C-4B7D-8CB0-2B70684577DF}" type="pres">
      <dgm:prSet presAssocID="{03FA5E75-D692-4368-8AEB-FB5DBE59BF12}" presName="parallelogram3" presStyleLbl="alignNode1" presStyleIdx="16" presStyleCnt="21"/>
      <dgm:spPr/>
    </dgm:pt>
    <dgm:pt modelId="{9D18BCD9-D19E-4837-8B16-BD60B748CE51}" type="pres">
      <dgm:prSet presAssocID="{03FA5E75-D692-4368-8AEB-FB5DBE59BF12}" presName="parallelogram4" presStyleLbl="alignNode1" presStyleIdx="17" presStyleCnt="21"/>
      <dgm:spPr/>
    </dgm:pt>
    <dgm:pt modelId="{092F3276-95F1-4EA8-8C0E-F3B7ABF16A1E}" type="pres">
      <dgm:prSet presAssocID="{03FA5E75-D692-4368-8AEB-FB5DBE59BF12}" presName="parallelogram5" presStyleLbl="alignNode1" presStyleIdx="18" presStyleCnt="21"/>
      <dgm:spPr/>
    </dgm:pt>
    <dgm:pt modelId="{F5A8C9F7-9F97-47E5-8C92-A08D6B9106A5}" type="pres">
      <dgm:prSet presAssocID="{03FA5E75-D692-4368-8AEB-FB5DBE59BF12}" presName="parallelogram6" presStyleLbl="alignNode1" presStyleIdx="19" presStyleCnt="21"/>
      <dgm:spPr/>
    </dgm:pt>
    <dgm:pt modelId="{DC1197DA-9E08-472C-9B06-549E77F5CE9D}" type="pres">
      <dgm:prSet presAssocID="{03FA5E75-D692-4368-8AEB-FB5DBE59BF12}" presName="parallelogram7" presStyleLbl="alignNode1" presStyleIdx="20" presStyleCnt="21"/>
      <dgm:spPr/>
    </dgm:pt>
  </dgm:ptLst>
  <dgm:cxnLst>
    <dgm:cxn modelId="{E92B9B11-E1A6-438E-9F1E-DC8F5F1E10E2}" type="presOf" srcId="{03FA5E75-D692-4368-8AEB-FB5DBE59BF12}" destId="{FE8EF6CB-8BF6-470C-BD59-95990E668CFA}" srcOrd="0" destOrd="0" presId="urn:microsoft.com/office/officeart/2008/layout/VerticalAccentList"/>
    <dgm:cxn modelId="{7C0AC71A-B08B-4AB3-AA3C-357BD10AAE37}" srcId="{0795927C-3C36-4579-BE48-067CACCE1FEF}" destId="{0DDC8B59-2C4B-4752-A9B0-4E9D1BE2C4B6}" srcOrd="1" destOrd="0" parTransId="{CFBC706A-CC95-411F-9360-56BD4C0EDE40}" sibTransId="{5EF5C99A-394F-42D3-A106-D2328D9B5211}"/>
    <dgm:cxn modelId="{B076D81A-9CA3-42FE-890F-E543C37A065E}" srcId="{0DDC8B59-2C4B-4752-A9B0-4E9D1BE2C4B6}" destId="{2C8EB409-CD28-49A3-BC14-FA4EE3A5F37E}" srcOrd="0" destOrd="0" parTransId="{DD3430D7-C2A6-4B05-B9CE-C22A79D45D0D}" sibTransId="{B8B37481-4C8F-4900-9922-8D471D518B6A}"/>
    <dgm:cxn modelId="{39872330-0D4E-49BB-BBB5-1EA67B0BF779}" type="presOf" srcId="{F3093928-BBCC-442B-B0D3-E635C36ABF84}" destId="{51BDEE6D-6AA5-4A18-AEF0-0D1ABCF1AE11}" srcOrd="0" destOrd="0" presId="urn:microsoft.com/office/officeart/2008/layout/VerticalAccentList"/>
    <dgm:cxn modelId="{7B161C3F-0A16-4F66-A2AD-65350B5BA1E7}" srcId="{0795927C-3C36-4579-BE48-067CACCE1FEF}" destId="{F3093928-BBCC-442B-B0D3-E635C36ABF84}" srcOrd="0" destOrd="0" parTransId="{C456FE6F-4FFE-4058-A603-7D07E4D6DAFB}" sibTransId="{0BDDD255-4DFD-427B-8F44-DB9925030A79}"/>
    <dgm:cxn modelId="{9639E688-C9E1-40A0-A711-E56C890A581D}" type="presOf" srcId="{0DDC8B59-2C4B-4752-A9B0-4E9D1BE2C4B6}" destId="{CE3528C5-7463-4A7E-8377-F542997EB2B2}" srcOrd="0" destOrd="0" presId="urn:microsoft.com/office/officeart/2008/layout/VerticalAccentList"/>
    <dgm:cxn modelId="{7B3C9ABF-F18A-4031-8AD4-F074140748DE}" type="presOf" srcId="{2C8EB409-CD28-49A3-BC14-FA4EE3A5F37E}" destId="{4283AA47-FCB0-47E6-9E1D-97C5756CB992}" srcOrd="0" destOrd="0" presId="urn:microsoft.com/office/officeart/2008/layout/VerticalAccentList"/>
    <dgm:cxn modelId="{FFA19AD5-0326-469A-887A-B2461C72D92E}" type="presOf" srcId="{0795927C-3C36-4579-BE48-067CACCE1FEF}" destId="{3458D293-54EB-43E5-9EF5-3723D867BCBE}" srcOrd="0" destOrd="0" presId="urn:microsoft.com/office/officeart/2008/layout/VerticalAccentList"/>
    <dgm:cxn modelId="{1C8D75E4-94AC-4B9E-ACA3-8F728832B45C}" srcId="{0795927C-3C36-4579-BE48-067CACCE1FEF}" destId="{03FA5E75-D692-4368-8AEB-FB5DBE59BF12}" srcOrd="2" destOrd="0" parTransId="{CA54132A-85CD-48FA-9333-BB744B7D49FD}" sibTransId="{66F44AE2-F37A-49D7-86D0-AD2EB2D05164}"/>
    <dgm:cxn modelId="{1DAA2383-1DEF-4D05-8FDF-B1C74B1D42EE}" type="presParOf" srcId="{3458D293-54EB-43E5-9EF5-3723D867BCBE}" destId="{0FC3B249-6B61-4823-B938-E52B61981238}" srcOrd="0" destOrd="0" presId="urn:microsoft.com/office/officeart/2008/layout/VerticalAccentList"/>
    <dgm:cxn modelId="{29C3B9E7-2A98-4562-86B4-545B9235AAF8}" type="presParOf" srcId="{0FC3B249-6B61-4823-B938-E52B61981238}" destId="{51BDEE6D-6AA5-4A18-AEF0-0D1ABCF1AE11}" srcOrd="0" destOrd="0" presId="urn:microsoft.com/office/officeart/2008/layout/VerticalAccentList"/>
    <dgm:cxn modelId="{3DBDE360-ABE1-45CA-8576-CB5508502B36}" type="presParOf" srcId="{3458D293-54EB-43E5-9EF5-3723D867BCBE}" destId="{1D7D720D-6A40-4E1D-BCD2-0D7FDF102D68}" srcOrd="1" destOrd="0" presId="urn:microsoft.com/office/officeart/2008/layout/VerticalAccentList"/>
    <dgm:cxn modelId="{14EBD534-F68A-488E-82E1-497EC552299E}" type="presParOf" srcId="{1D7D720D-6A40-4E1D-BCD2-0D7FDF102D68}" destId="{CBE12163-3F6F-47BE-8C07-4EE093F55437}" srcOrd="0" destOrd="0" presId="urn:microsoft.com/office/officeart/2008/layout/VerticalAccentList"/>
    <dgm:cxn modelId="{6962E3DA-E404-4769-B098-D1ABFEA10278}" type="presParOf" srcId="{1D7D720D-6A40-4E1D-BCD2-0D7FDF102D68}" destId="{AD591037-9C60-43D4-A53C-57A472B60DB5}" srcOrd="1" destOrd="0" presId="urn:microsoft.com/office/officeart/2008/layout/VerticalAccentList"/>
    <dgm:cxn modelId="{844D4139-BD52-4A8F-AC1E-6BB83606715D}" type="presParOf" srcId="{1D7D720D-6A40-4E1D-BCD2-0D7FDF102D68}" destId="{84022E79-C698-4E15-ADBD-6686FCB2E33A}" srcOrd="2" destOrd="0" presId="urn:microsoft.com/office/officeart/2008/layout/VerticalAccentList"/>
    <dgm:cxn modelId="{3D0CF776-81EF-4EC9-B6D7-0A11BD064AEE}" type="presParOf" srcId="{1D7D720D-6A40-4E1D-BCD2-0D7FDF102D68}" destId="{63CF1600-3CDC-4A7A-9036-60C62C08DB48}" srcOrd="3" destOrd="0" presId="urn:microsoft.com/office/officeart/2008/layout/VerticalAccentList"/>
    <dgm:cxn modelId="{5D830D69-D402-42C6-BCE9-F3465656ED6B}" type="presParOf" srcId="{1D7D720D-6A40-4E1D-BCD2-0D7FDF102D68}" destId="{63E4022C-33AE-4401-AE41-B3221479D0BF}" srcOrd="4" destOrd="0" presId="urn:microsoft.com/office/officeart/2008/layout/VerticalAccentList"/>
    <dgm:cxn modelId="{D51D117D-2E55-45D4-BBCB-ABD85FFD6D59}" type="presParOf" srcId="{1D7D720D-6A40-4E1D-BCD2-0D7FDF102D68}" destId="{14110F7B-C40A-41D4-B7EC-876999759C5B}" srcOrd="5" destOrd="0" presId="urn:microsoft.com/office/officeart/2008/layout/VerticalAccentList"/>
    <dgm:cxn modelId="{A0F83DF3-524C-421D-9922-D9FAB41224EB}" type="presParOf" srcId="{1D7D720D-6A40-4E1D-BCD2-0D7FDF102D68}" destId="{A0A35327-2941-4486-9468-4416619381FC}" srcOrd="6" destOrd="0" presId="urn:microsoft.com/office/officeart/2008/layout/VerticalAccentList"/>
    <dgm:cxn modelId="{597D70B7-2839-454B-BFB9-91962EF47E4D}" type="presParOf" srcId="{3458D293-54EB-43E5-9EF5-3723D867BCBE}" destId="{3DEF546E-BA33-4B32-92BF-2CBF4A31878D}" srcOrd="2" destOrd="0" presId="urn:microsoft.com/office/officeart/2008/layout/VerticalAccentList"/>
    <dgm:cxn modelId="{51D7F3C9-90CD-4CDF-97B0-F8730F2BC13F}" type="presParOf" srcId="{3458D293-54EB-43E5-9EF5-3723D867BCBE}" destId="{DA4B76C9-5B9F-47DE-80B1-0B3FF5B7B974}" srcOrd="3" destOrd="0" presId="urn:microsoft.com/office/officeart/2008/layout/VerticalAccentList"/>
    <dgm:cxn modelId="{7F5F3C6B-C19B-42E8-A531-200B49B5072C}" type="presParOf" srcId="{DA4B76C9-5B9F-47DE-80B1-0B3FF5B7B974}" destId="{CE3528C5-7463-4A7E-8377-F542997EB2B2}" srcOrd="0" destOrd="0" presId="urn:microsoft.com/office/officeart/2008/layout/VerticalAccentList"/>
    <dgm:cxn modelId="{3873E518-E771-4EC2-BC0E-D34979CA91D8}" type="presParOf" srcId="{3458D293-54EB-43E5-9EF5-3723D867BCBE}" destId="{6DBC93EE-0D78-431E-8CA2-37762708DE7C}" srcOrd="4" destOrd="0" presId="urn:microsoft.com/office/officeart/2008/layout/VerticalAccentList"/>
    <dgm:cxn modelId="{3A132379-4C63-466E-85D4-93AE6A5D3606}" type="presParOf" srcId="{6DBC93EE-0D78-431E-8CA2-37762708DE7C}" destId="{0C7548C7-895E-41B3-B664-B756014ACB8C}" srcOrd="0" destOrd="0" presId="urn:microsoft.com/office/officeart/2008/layout/VerticalAccentList"/>
    <dgm:cxn modelId="{1534687F-E58B-4FF8-B002-C31F8914D9BB}" type="presParOf" srcId="{6DBC93EE-0D78-431E-8CA2-37762708DE7C}" destId="{320BFCD3-84CE-4DE3-A25F-0FD1082CAD99}" srcOrd="1" destOrd="0" presId="urn:microsoft.com/office/officeart/2008/layout/VerticalAccentList"/>
    <dgm:cxn modelId="{5BA2E118-2EB4-4DFD-A4A5-3CDDCD24EBF4}" type="presParOf" srcId="{6DBC93EE-0D78-431E-8CA2-37762708DE7C}" destId="{2A496B6C-EA06-4AC2-9BAB-95653977D249}" srcOrd="2" destOrd="0" presId="urn:microsoft.com/office/officeart/2008/layout/VerticalAccentList"/>
    <dgm:cxn modelId="{E39C80AF-468A-4FFE-96B9-2822E9B127CC}" type="presParOf" srcId="{6DBC93EE-0D78-431E-8CA2-37762708DE7C}" destId="{DE33071B-29FD-4221-9DC1-5DEC4A365AF2}" srcOrd="3" destOrd="0" presId="urn:microsoft.com/office/officeart/2008/layout/VerticalAccentList"/>
    <dgm:cxn modelId="{E0E05852-58A0-4C09-9D51-B1FE31EA7379}" type="presParOf" srcId="{6DBC93EE-0D78-431E-8CA2-37762708DE7C}" destId="{1E04F3CC-8CA8-4517-9F20-840BCE8B1E32}" srcOrd="4" destOrd="0" presId="urn:microsoft.com/office/officeart/2008/layout/VerticalAccentList"/>
    <dgm:cxn modelId="{AA30B18C-1381-4C25-881C-C44605A68637}" type="presParOf" srcId="{6DBC93EE-0D78-431E-8CA2-37762708DE7C}" destId="{20E298B7-67FC-4AB8-B0BF-A5B5B79A2CD9}" srcOrd="5" destOrd="0" presId="urn:microsoft.com/office/officeart/2008/layout/VerticalAccentList"/>
    <dgm:cxn modelId="{594D7125-BCBE-4C62-9D83-905212784130}" type="presParOf" srcId="{6DBC93EE-0D78-431E-8CA2-37762708DE7C}" destId="{1ED77286-C604-4B72-9E81-28C8AB7989D1}" srcOrd="6" destOrd="0" presId="urn:microsoft.com/office/officeart/2008/layout/VerticalAccentList"/>
    <dgm:cxn modelId="{559D68CD-8930-4D8E-AF47-89718E458696}" type="presParOf" srcId="{6DBC93EE-0D78-431E-8CA2-37762708DE7C}" destId="{4283AA47-FCB0-47E6-9E1D-97C5756CB992}" srcOrd="7" destOrd="0" presId="urn:microsoft.com/office/officeart/2008/layout/VerticalAccentList"/>
    <dgm:cxn modelId="{9D53A480-B9F5-434D-9667-A155D1D4F8DA}" type="presParOf" srcId="{3458D293-54EB-43E5-9EF5-3723D867BCBE}" destId="{30D3F6B8-F628-4D9C-B540-424C1A61DE7C}" srcOrd="5" destOrd="0" presId="urn:microsoft.com/office/officeart/2008/layout/VerticalAccentList"/>
    <dgm:cxn modelId="{5EEF4264-1E6C-489B-BB5B-87EF4065CF5A}" type="presParOf" srcId="{3458D293-54EB-43E5-9EF5-3723D867BCBE}" destId="{48E92692-4024-4841-9BB8-73F66B05FB01}" srcOrd="6" destOrd="0" presId="urn:microsoft.com/office/officeart/2008/layout/VerticalAccentList"/>
    <dgm:cxn modelId="{8F4D0E4A-2636-4614-9672-9E95A16832A4}" type="presParOf" srcId="{48E92692-4024-4841-9BB8-73F66B05FB01}" destId="{FE8EF6CB-8BF6-470C-BD59-95990E668CFA}" srcOrd="0" destOrd="0" presId="urn:microsoft.com/office/officeart/2008/layout/VerticalAccentList"/>
    <dgm:cxn modelId="{EE4E7278-BF8A-4633-8EBA-4F7A7CB842B2}" type="presParOf" srcId="{3458D293-54EB-43E5-9EF5-3723D867BCBE}" destId="{8905B07D-3995-4C31-A438-2090D02C8597}" srcOrd="7" destOrd="0" presId="urn:microsoft.com/office/officeart/2008/layout/VerticalAccentList"/>
    <dgm:cxn modelId="{E7ED6923-E204-46D9-ADB8-01622A729ED5}" type="presParOf" srcId="{8905B07D-3995-4C31-A438-2090D02C8597}" destId="{3F6CE2F5-509B-4024-9B40-EB35264A0528}" srcOrd="0" destOrd="0" presId="urn:microsoft.com/office/officeart/2008/layout/VerticalAccentList"/>
    <dgm:cxn modelId="{ABB7AF53-2296-4B64-9874-4B0B18775AEC}" type="presParOf" srcId="{8905B07D-3995-4C31-A438-2090D02C8597}" destId="{30DA5B9B-AC48-48EC-99B7-AAD0047E2D07}" srcOrd="1" destOrd="0" presId="urn:microsoft.com/office/officeart/2008/layout/VerticalAccentList"/>
    <dgm:cxn modelId="{D6BF1CC7-5636-40F6-A4B9-9AAE6A4324AC}" type="presParOf" srcId="{8905B07D-3995-4C31-A438-2090D02C8597}" destId="{1A04C930-E79C-4B7D-8CB0-2B70684577DF}" srcOrd="2" destOrd="0" presId="urn:microsoft.com/office/officeart/2008/layout/VerticalAccentList"/>
    <dgm:cxn modelId="{E8864A2C-FF52-43B1-8818-EA47C838F866}" type="presParOf" srcId="{8905B07D-3995-4C31-A438-2090D02C8597}" destId="{9D18BCD9-D19E-4837-8B16-BD60B748CE51}" srcOrd="3" destOrd="0" presId="urn:microsoft.com/office/officeart/2008/layout/VerticalAccentList"/>
    <dgm:cxn modelId="{BA58D655-D8DE-4B6B-A41C-DDCBBC7FA63F}" type="presParOf" srcId="{8905B07D-3995-4C31-A438-2090D02C8597}" destId="{092F3276-95F1-4EA8-8C0E-F3B7ABF16A1E}" srcOrd="4" destOrd="0" presId="urn:microsoft.com/office/officeart/2008/layout/VerticalAccentList"/>
    <dgm:cxn modelId="{DAB8569A-D6E7-4A54-A3D4-AB8E867BC5CE}" type="presParOf" srcId="{8905B07D-3995-4C31-A438-2090D02C8597}" destId="{F5A8C9F7-9F97-47E5-8C92-A08D6B9106A5}" srcOrd="5" destOrd="0" presId="urn:microsoft.com/office/officeart/2008/layout/VerticalAccentList"/>
    <dgm:cxn modelId="{353D7475-4C04-4549-816B-FEB0E7ACC8DA}" type="presParOf" srcId="{8905B07D-3995-4C31-A438-2090D02C8597}" destId="{DC1197DA-9E08-472C-9B06-549E77F5CE9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80E6A3-F774-43E0-ABF6-00A7C7C5669F}"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9C8A13B3-18FF-4776-97C3-A2C58FE391E4}">
      <dgm:prSet phldrT="[Texto]"/>
      <dgm:spPr/>
      <dgm:t>
        <a:bodyPr/>
        <a:lstStyle/>
        <a:p>
          <a:pPr algn="just"/>
          <a:r>
            <a:rPr lang="es-EC" dirty="0">
              <a:latin typeface="Arial" panose="020B0604020202020204" pitchFamily="34" charset="0"/>
              <a:cs typeface="Arial" panose="020B0604020202020204" pitchFamily="34" charset="0"/>
            </a:rPr>
            <a:t>De la formulación de la siguiente hipótesis: </a:t>
          </a:r>
          <a:r>
            <a:rPr lang="es-EC" dirty="0">
              <a:latin typeface="Arial" panose="020B0604020202020204" pitchFamily="34" charset="0"/>
              <a:cs typeface="Times New Roman" panose="02020603050405020304" pitchFamily="18" charset="0"/>
            </a:rPr>
            <a:t>¿De qué manera ha impactado en los estados financieros de la Cooperativa de Ahorro y Crédito Calceta Ltda., el aplicar la estrategia de fusión por absorción con entidades del sector financiero popular y solidario?</a:t>
          </a:r>
          <a:endParaRPr lang="es-ES" dirty="0">
            <a:latin typeface="Arial" panose="020B0604020202020204" pitchFamily="34" charset="0"/>
            <a:cs typeface="Arial" panose="020B0604020202020204" pitchFamily="34" charset="0"/>
          </a:endParaRPr>
        </a:p>
      </dgm:t>
    </dgm:pt>
    <dgm:pt modelId="{3C6D8E7F-B6DF-45BE-98DF-7892CE724CF1}" type="parTrans" cxnId="{57E79C98-3110-4D14-BB1D-7F6562BF3274}">
      <dgm:prSet/>
      <dgm:spPr/>
      <dgm:t>
        <a:bodyPr/>
        <a:lstStyle/>
        <a:p>
          <a:endParaRPr lang="es-ES"/>
        </a:p>
      </dgm:t>
    </dgm:pt>
    <dgm:pt modelId="{E48B7849-6AB8-492C-BF89-423518AA53EE}" type="sibTrans" cxnId="{57E79C98-3110-4D14-BB1D-7F6562BF3274}">
      <dgm:prSet/>
      <dgm:spPr/>
      <dgm:t>
        <a:bodyPr/>
        <a:lstStyle/>
        <a:p>
          <a:endParaRPr lang="es-ES"/>
        </a:p>
      </dgm:t>
    </dgm:pt>
    <dgm:pt modelId="{97ED3D42-9F57-4182-9EE4-2FD54D55EEFF}">
      <dgm:prSet phldrT="[Texto]"/>
      <dgm:spPr/>
      <dgm:t>
        <a:bodyPr/>
        <a:lstStyle/>
        <a:p>
          <a:pPr algn="just"/>
          <a:r>
            <a:rPr lang="es-EC" dirty="0">
              <a:effectLst/>
              <a:latin typeface="Arial" panose="020B0604020202020204" pitchFamily="34" charset="0"/>
              <a:ea typeface="Times New Roman" panose="02020603050405020304" pitchFamily="18" charset="0"/>
            </a:rPr>
            <a:t>Coincidiendo con la aportación de los autores (Carrillo, Galarza, &amp; Tipán, 2022) en la que manifiestan que los principales objetivos de las finanzas se enfocan en maximizar la rentabilidad, aumentar el valor de la empresa, disminuir el riesgo, mantener la liquidez adecuada, superar la crisis y aprovechar el cambio.</a:t>
          </a:r>
          <a:endParaRPr lang="es-ES" dirty="0">
            <a:latin typeface="Arial" panose="020B0604020202020204" pitchFamily="34" charset="0"/>
            <a:cs typeface="Arial" panose="020B0604020202020204" pitchFamily="34" charset="0"/>
          </a:endParaRPr>
        </a:p>
      </dgm:t>
    </dgm:pt>
    <dgm:pt modelId="{3EE26569-FCE7-4B50-B9B4-41ABEEB9EA09}" type="parTrans" cxnId="{EF0820F9-2687-4BBD-954D-7E2D9D90369F}">
      <dgm:prSet/>
      <dgm:spPr/>
      <dgm:t>
        <a:bodyPr/>
        <a:lstStyle/>
        <a:p>
          <a:endParaRPr lang="es-ES"/>
        </a:p>
      </dgm:t>
    </dgm:pt>
    <dgm:pt modelId="{712C72E7-9E5C-4FCF-91EB-6CDED8A0A84E}" type="sibTrans" cxnId="{EF0820F9-2687-4BBD-954D-7E2D9D90369F}">
      <dgm:prSet/>
      <dgm:spPr/>
      <dgm:t>
        <a:bodyPr/>
        <a:lstStyle/>
        <a:p>
          <a:endParaRPr lang="es-ES"/>
        </a:p>
      </dgm:t>
    </dgm:pt>
    <dgm:pt modelId="{5622C51C-8971-465C-88DD-7B015539DD1F}">
      <dgm:prSet phldrT="[Texto]"/>
      <dgm:spPr/>
      <dgm:t>
        <a:bodyPr/>
        <a:lstStyle/>
        <a:p>
          <a:pPr algn="just"/>
          <a:r>
            <a:rPr lang="es-EC" dirty="0">
              <a:latin typeface="Arial" panose="020B0604020202020204" pitchFamily="34" charset="0"/>
              <a:cs typeface="Arial" panose="020B0604020202020204" pitchFamily="34" charset="0"/>
            </a:rPr>
            <a:t>Han impactado de manera positiva en cada periodo, siendo el año 2018 en el que se ven reflejados los resultados de la gestión administrativa y financiera; destacando el incremento en los saldos de la cartera de crédito como el principal rubro de los activos que genera continuidad del negocio de las instituciones financieras.</a:t>
          </a:r>
          <a:endParaRPr lang="es-ES" dirty="0">
            <a:latin typeface="Arial" panose="020B0604020202020204" pitchFamily="34" charset="0"/>
            <a:cs typeface="Arial" panose="020B0604020202020204" pitchFamily="34" charset="0"/>
          </a:endParaRPr>
        </a:p>
      </dgm:t>
    </dgm:pt>
    <dgm:pt modelId="{435485DB-7C75-45A7-93DA-80C4EB012D90}" type="parTrans" cxnId="{B7092FEF-027C-4B72-9E36-485FEB34C880}">
      <dgm:prSet/>
      <dgm:spPr/>
      <dgm:t>
        <a:bodyPr/>
        <a:lstStyle/>
        <a:p>
          <a:endParaRPr lang="es-ES"/>
        </a:p>
      </dgm:t>
    </dgm:pt>
    <dgm:pt modelId="{08333B5C-2715-4FBA-BD95-BE358EEB4086}" type="sibTrans" cxnId="{B7092FEF-027C-4B72-9E36-485FEB34C880}">
      <dgm:prSet/>
      <dgm:spPr/>
      <dgm:t>
        <a:bodyPr/>
        <a:lstStyle/>
        <a:p>
          <a:endParaRPr lang="es-ES"/>
        </a:p>
      </dgm:t>
    </dgm:pt>
    <dgm:pt modelId="{E992AF90-70FD-40E7-A02E-5BA0B316C537}" type="pres">
      <dgm:prSet presAssocID="{5380E6A3-F774-43E0-ABF6-00A7C7C5669F}" presName="outerComposite" presStyleCnt="0">
        <dgm:presLayoutVars>
          <dgm:chMax val="5"/>
          <dgm:dir/>
          <dgm:resizeHandles val="exact"/>
        </dgm:presLayoutVars>
      </dgm:prSet>
      <dgm:spPr/>
    </dgm:pt>
    <dgm:pt modelId="{1FD34560-F7CF-45F5-B368-15A3ECAC4A62}" type="pres">
      <dgm:prSet presAssocID="{5380E6A3-F774-43E0-ABF6-00A7C7C5669F}" presName="dummyMaxCanvas" presStyleCnt="0">
        <dgm:presLayoutVars/>
      </dgm:prSet>
      <dgm:spPr/>
    </dgm:pt>
    <dgm:pt modelId="{CE259FB2-B2E3-4FF6-BF7F-A1CB588CAE8E}" type="pres">
      <dgm:prSet presAssocID="{5380E6A3-F774-43E0-ABF6-00A7C7C5669F}" presName="ThreeNodes_1" presStyleLbl="node1" presStyleIdx="0" presStyleCnt="3" custLinFactNeighborX="-6779" custLinFactNeighborY="-4802">
        <dgm:presLayoutVars>
          <dgm:bulletEnabled val="1"/>
        </dgm:presLayoutVars>
      </dgm:prSet>
      <dgm:spPr/>
    </dgm:pt>
    <dgm:pt modelId="{CFCC59F5-24CB-4E16-800E-9A9C4BD85AA2}" type="pres">
      <dgm:prSet presAssocID="{5380E6A3-F774-43E0-ABF6-00A7C7C5669F}" presName="ThreeNodes_2" presStyleLbl="node1" presStyleIdx="1" presStyleCnt="3">
        <dgm:presLayoutVars>
          <dgm:bulletEnabled val="1"/>
        </dgm:presLayoutVars>
      </dgm:prSet>
      <dgm:spPr/>
    </dgm:pt>
    <dgm:pt modelId="{CCFFE02B-4C90-4E90-B1BC-8A7E6565CFA7}" type="pres">
      <dgm:prSet presAssocID="{5380E6A3-F774-43E0-ABF6-00A7C7C5669F}" presName="ThreeNodes_3" presStyleLbl="node1" presStyleIdx="2" presStyleCnt="3">
        <dgm:presLayoutVars>
          <dgm:bulletEnabled val="1"/>
        </dgm:presLayoutVars>
      </dgm:prSet>
      <dgm:spPr/>
    </dgm:pt>
    <dgm:pt modelId="{78D507E4-19D5-497A-AA93-128828DAEB94}" type="pres">
      <dgm:prSet presAssocID="{5380E6A3-F774-43E0-ABF6-00A7C7C5669F}" presName="ThreeConn_1-2" presStyleLbl="fgAccFollowNode1" presStyleIdx="0" presStyleCnt="2">
        <dgm:presLayoutVars>
          <dgm:bulletEnabled val="1"/>
        </dgm:presLayoutVars>
      </dgm:prSet>
      <dgm:spPr/>
    </dgm:pt>
    <dgm:pt modelId="{5C52CA93-3B57-476A-8DBF-D73B1020D3CD}" type="pres">
      <dgm:prSet presAssocID="{5380E6A3-F774-43E0-ABF6-00A7C7C5669F}" presName="ThreeConn_2-3" presStyleLbl="fgAccFollowNode1" presStyleIdx="1" presStyleCnt="2">
        <dgm:presLayoutVars>
          <dgm:bulletEnabled val="1"/>
        </dgm:presLayoutVars>
      </dgm:prSet>
      <dgm:spPr/>
    </dgm:pt>
    <dgm:pt modelId="{AA41DE3C-C6C0-41F5-AC85-0AAB48EC58D9}" type="pres">
      <dgm:prSet presAssocID="{5380E6A3-F774-43E0-ABF6-00A7C7C5669F}" presName="ThreeNodes_1_text" presStyleLbl="node1" presStyleIdx="2" presStyleCnt="3">
        <dgm:presLayoutVars>
          <dgm:bulletEnabled val="1"/>
        </dgm:presLayoutVars>
      </dgm:prSet>
      <dgm:spPr/>
    </dgm:pt>
    <dgm:pt modelId="{58F74F21-1B59-446C-A240-D83F310481A1}" type="pres">
      <dgm:prSet presAssocID="{5380E6A3-F774-43E0-ABF6-00A7C7C5669F}" presName="ThreeNodes_2_text" presStyleLbl="node1" presStyleIdx="2" presStyleCnt="3">
        <dgm:presLayoutVars>
          <dgm:bulletEnabled val="1"/>
        </dgm:presLayoutVars>
      </dgm:prSet>
      <dgm:spPr/>
    </dgm:pt>
    <dgm:pt modelId="{3012A8C7-7CE6-47DA-8382-9749CBFD2A76}" type="pres">
      <dgm:prSet presAssocID="{5380E6A3-F774-43E0-ABF6-00A7C7C5669F}" presName="ThreeNodes_3_text" presStyleLbl="node1" presStyleIdx="2" presStyleCnt="3">
        <dgm:presLayoutVars>
          <dgm:bulletEnabled val="1"/>
        </dgm:presLayoutVars>
      </dgm:prSet>
      <dgm:spPr/>
    </dgm:pt>
  </dgm:ptLst>
  <dgm:cxnLst>
    <dgm:cxn modelId="{1CA65C62-1E2B-4681-A427-53BAF2D9BEF8}" type="presOf" srcId="{9C8A13B3-18FF-4776-97C3-A2C58FE391E4}" destId="{AA41DE3C-C6C0-41F5-AC85-0AAB48EC58D9}" srcOrd="1" destOrd="0" presId="urn:microsoft.com/office/officeart/2005/8/layout/vProcess5"/>
    <dgm:cxn modelId="{2ECB2C66-BCBA-45AF-A835-D270A575A07F}" type="presOf" srcId="{5380E6A3-F774-43E0-ABF6-00A7C7C5669F}" destId="{E992AF90-70FD-40E7-A02E-5BA0B316C537}" srcOrd="0" destOrd="0" presId="urn:microsoft.com/office/officeart/2005/8/layout/vProcess5"/>
    <dgm:cxn modelId="{8BC2924C-C2D3-4E98-8B86-AA8BD05A8FD2}" type="presOf" srcId="{5622C51C-8971-465C-88DD-7B015539DD1F}" destId="{3012A8C7-7CE6-47DA-8382-9749CBFD2A76}" srcOrd="1" destOrd="0" presId="urn:microsoft.com/office/officeart/2005/8/layout/vProcess5"/>
    <dgm:cxn modelId="{47670482-A8A6-475F-8F53-A39F970076A4}" type="presOf" srcId="{97ED3D42-9F57-4182-9EE4-2FD54D55EEFF}" destId="{58F74F21-1B59-446C-A240-D83F310481A1}" srcOrd="1" destOrd="0" presId="urn:microsoft.com/office/officeart/2005/8/layout/vProcess5"/>
    <dgm:cxn modelId="{D7639296-FCBF-4AF6-AAAF-E4E5F21795B4}" type="presOf" srcId="{712C72E7-9E5C-4FCF-91EB-6CDED8A0A84E}" destId="{5C52CA93-3B57-476A-8DBF-D73B1020D3CD}" srcOrd="0" destOrd="0" presId="urn:microsoft.com/office/officeart/2005/8/layout/vProcess5"/>
    <dgm:cxn modelId="{57E79C98-3110-4D14-BB1D-7F6562BF3274}" srcId="{5380E6A3-F774-43E0-ABF6-00A7C7C5669F}" destId="{9C8A13B3-18FF-4776-97C3-A2C58FE391E4}" srcOrd="0" destOrd="0" parTransId="{3C6D8E7F-B6DF-45BE-98DF-7892CE724CF1}" sibTransId="{E48B7849-6AB8-492C-BF89-423518AA53EE}"/>
    <dgm:cxn modelId="{3D9EC5A4-45ED-458C-B084-C134F78F5A55}" type="presOf" srcId="{E48B7849-6AB8-492C-BF89-423518AA53EE}" destId="{78D507E4-19D5-497A-AA93-128828DAEB94}" srcOrd="0" destOrd="0" presId="urn:microsoft.com/office/officeart/2005/8/layout/vProcess5"/>
    <dgm:cxn modelId="{D4FA4AD4-A3F2-471D-98DF-2A152A7AFB67}" type="presOf" srcId="{5622C51C-8971-465C-88DD-7B015539DD1F}" destId="{CCFFE02B-4C90-4E90-B1BC-8A7E6565CFA7}" srcOrd="0" destOrd="0" presId="urn:microsoft.com/office/officeart/2005/8/layout/vProcess5"/>
    <dgm:cxn modelId="{6952A7E9-5058-49F8-A3B6-C23D2779F0C3}" type="presOf" srcId="{97ED3D42-9F57-4182-9EE4-2FD54D55EEFF}" destId="{CFCC59F5-24CB-4E16-800E-9A9C4BD85AA2}" srcOrd="0" destOrd="0" presId="urn:microsoft.com/office/officeart/2005/8/layout/vProcess5"/>
    <dgm:cxn modelId="{B7092FEF-027C-4B72-9E36-485FEB34C880}" srcId="{5380E6A3-F774-43E0-ABF6-00A7C7C5669F}" destId="{5622C51C-8971-465C-88DD-7B015539DD1F}" srcOrd="2" destOrd="0" parTransId="{435485DB-7C75-45A7-93DA-80C4EB012D90}" sibTransId="{08333B5C-2715-4FBA-BD95-BE358EEB4086}"/>
    <dgm:cxn modelId="{7D9B84F1-F389-41CA-A3D2-2ED2EAA3EAE2}" type="presOf" srcId="{9C8A13B3-18FF-4776-97C3-A2C58FE391E4}" destId="{CE259FB2-B2E3-4FF6-BF7F-A1CB588CAE8E}" srcOrd="0" destOrd="0" presId="urn:microsoft.com/office/officeart/2005/8/layout/vProcess5"/>
    <dgm:cxn modelId="{EF0820F9-2687-4BBD-954D-7E2D9D90369F}" srcId="{5380E6A3-F774-43E0-ABF6-00A7C7C5669F}" destId="{97ED3D42-9F57-4182-9EE4-2FD54D55EEFF}" srcOrd="1" destOrd="0" parTransId="{3EE26569-FCE7-4B50-B9B4-41ABEEB9EA09}" sibTransId="{712C72E7-9E5C-4FCF-91EB-6CDED8A0A84E}"/>
    <dgm:cxn modelId="{0B1C3141-8B70-4A40-9DE7-615AE59FA5E1}" type="presParOf" srcId="{E992AF90-70FD-40E7-A02E-5BA0B316C537}" destId="{1FD34560-F7CF-45F5-B368-15A3ECAC4A62}" srcOrd="0" destOrd="0" presId="urn:microsoft.com/office/officeart/2005/8/layout/vProcess5"/>
    <dgm:cxn modelId="{1BCF27F4-D467-44D3-A025-00F0F4874D97}" type="presParOf" srcId="{E992AF90-70FD-40E7-A02E-5BA0B316C537}" destId="{CE259FB2-B2E3-4FF6-BF7F-A1CB588CAE8E}" srcOrd="1" destOrd="0" presId="urn:microsoft.com/office/officeart/2005/8/layout/vProcess5"/>
    <dgm:cxn modelId="{599FD9A8-0CF9-426B-883C-2ADBF75533C6}" type="presParOf" srcId="{E992AF90-70FD-40E7-A02E-5BA0B316C537}" destId="{CFCC59F5-24CB-4E16-800E-9A9C4BD85AA2}" srcOrd="2" destOrd="0" presId="urn:microsoft.com/office/officeart/2005/8/layout/vProcess5"/>
    <dgm:cxn modelId="{5C820A11-B925-4887-9B4A-AE3B8D386170}" type="presParOf" srcId="{E992AF90-70FD-40E7-A02E-5BA0B316C537}" destId="{CCFFE02B-4C90-4E90-B1BC-8A7E6565CFA7}" srcOrd="3" destOrd="0" presId="urn:microsoft.com/office/officeart/2005/8/layout/vProcess5"/>
    <dgm:cxn modelId="{F649E215-B654-4FF0-807B-23A9B254C7B5}" type="presParOf" srcId="{E992AF90-70FD-40E7-A02E-5BA0B316C537}" destId="{78D507E4-19D5-497A-AA93-128828DAEB94}" srcOrd="4" destOrd="0" presId="urn:microsoft.com/office/officeart/2005/8/layout/vProcess5"/>
    <dgm:cxn modelId="{4B350736-BC23-4F33-B7C8-3D7B67AD9030}" type="presParOf" srcId="{E992AF90-70FD-40E7-A02E-5BA0B316C537}" destId="{5C52CA93-3B57-476A-8DBF-D73B1020D3CD}" srcOrd="5" destOrd="0" presId="urn:microsoft.com/office/officeart/2005/8/layout/vProcess5"/>
    <dgm:cxn modelId="{4B8162F5-9742-45D7-A95F-A62105F39860}" type="presParOf" srcId="{E992AF90-70FD-40E7-A02E-5BA0B316C537}" destId="{AA41DE3C-C6C0-41F5-AC85-0AAB48EC58D9}" srcOrd="6" destOrd="0" presId="urn:microsoft.com/office/officeart/2005/8/layout/vProcess5"/>
    <dgm:cxn modelId="{FDA7999F-27B4-4BC1-898F-A4F438DA8E4E}" type="presParOf" srcId="{E992AF90-70FD-40E7-A02E-5BA0B316C537}" destId="{58F74F21-1B59-446C-A240-D83F310481A1}" srcOrd="7" destOrd="0" presId="urn:microsoft.com/office/officeart/2005/8/layout/vProcess5"/>
    <dgm:cxn modelId="{006654FE-D733-4D37-A697-A8344C93ABF9}" type="presParOf" srcId="{E992AF90-70FD-40E7-A02E-5BA0B316C537}" destId="{3012A8C7-7CE6-47DA-8382-9749CBFD2A7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DF545-F040-4017-BEC5-85F2E368D31F}">
      <dsp:nvSpPr>
        <dsp:cNvPr id="0" name=""/>
        <dsp:cNvSpPr/>
      </dsp:nvSpPr>
      <dsp:spPr>
        <a:xfrm>
          <a:off x="903476" y="0"/>
          <a:ext cx="4751479" cy="1187869"/>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C" sz="1500" kern="1200" dirty="0"/>
            <a:t>Nace en el año 1966, adquiriendo vida jurídica el 19 de mayo de 1967 según Acuerdo Ministerial No. 9022, siendo Presidente Constitucional Interino Dr. Otto Arosemena Gómez y de Asistencia Social Dr. Suescun Guerrero.</a:t>
          </a:r>
          <a:endParaRPr lang="es-ES" sz="1500" kern="1200" dirty="0"/>
        </a:p>
      </dsp:txBody>
      <dsp:txXfrm>
        <a:off x="938267" y="34791"/>
        <a:ext cx="4681897" cy="1118287"/>
      </dsp:txXfrm>
    </dsp:sp>
    <dsp:sp modelId="{C2DF2A57-80EC-48DD-9809-7F70BC0F6869}">
      <dsp:nvSpPr>
        <dsp:cNvPr id="0" name=""/>
        <dsp:cNvSpPr/>
      </dsp:nvSpPr>
      <dsp:spPr>
        <a:xfrm rot="5400000">
          <a:off x="3086304" y="1177814"/>
          <a:ext cx="385823" cy="5345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rot="-5400000">
        <a:off x="3118854" y="1252173"/>
        <a:ext cx="320725" cy="270076"/>
      </dsp:txXfrm>
    </dsp:sp>
    <dsp:sp modelId="{9DA2E7AE-2014-4DA2-8690-C60BF1C54963}">
      <dsp:nvSpPr>
        <dsp:cNvPr id="0" name=""/>
        <dsp:cNvSpPr/>
      </dsp:nvSpPr>
      <dsp:spPr>
        <a:xfrm>
          <a:off x="903476" y="1702300"/>
          <a:ext cx="4751479" cy="1187869"/>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C" sz="1500" kern="1200" dirty="0"/>
            <a:t>El 25 de julio de 2003 de acuerdo a la Resolución SBS-2003-473, obtiene la calificación de la Superintendencia de Bancos;  entidad calificada como ente de intermediación financiera por la Superintendencia de Bancos  y Bancos.</a:t>
          </a:r>
          <a:endParaRPr lang="es-ES" sz="1500" kern="1200" dirty="0"/>
        </a:p>
      </dsp:txBody>
      <dsp:txXfrm>
        <a:off x="938267" y="1737091"/>
        <a:ext cx="4681897" cy="1118287"/>
      </dsp:txXfrm>
    </dsp:sp>
    <dsp:sp modelId="{8AE87CDE-D24A-45DC-97BD-C63796EE154B}">
      <dsp:nvSpPr>
        <dsp:cNvPr id="0" name=""/>
        <dsp:cNvSpPr/>
      </dsp:nvSpPr>
      <dsp:spPr>
        <a:xfrm rot="5399842">
          <a:off x="3122934" y="2817934"/>
          <a:ext cx="317267" cy="5345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rot="-5400000">
        <a:off x="3121203" y="2926571"/>
        <a:ext cx="320725" cy="222087"/>
      </dsp:txXfrm>
    </dsp:sp>
    <dsp:sp modelId="{36C7CF71-FF95-4117-9701-24FF74E45D0E}">
      <dsp:nvSpPr>
        <dsp:cNvPr id="0" name=""/>
        <dsp:cNvSpPr/>
      </dsp:nvSpPr>
      <dsp:spPr>
        <a:xfrm>
          <a:off x="908180" y="3333245"/>
          <a:ext cx="4751479" cy="1187869"/>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C" sz="1500" kern="1200" dirty="0"/>
            <a:t>En la actualidad cuenta con 56 años de vida institucional, siendo una entidad financiera del Sector Popular y Solidario.  </a:t>
          </a:r>
          <a:endParaRPr lang="es-ES" sz="1500" kern="1200" dirty="0"/>
        </a:p>
      </dsp:txBody>
      <dsp:txXfrm>
        <a:off x="942971" y="3368036"/>
        <a:ext cx="4681897" cy="11182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DDF32-AACC-4B8C-8506-B6AE3742CC9B}">
      <dsp:nvSpPr>
        <dsp:cNvPr id="0" name=""/>
        <dsp:cNvSpPr/>
      </dsp:nvSpPr>
      <dsp:spPr>
        <a:xfrm>
          <a:off x="0" y="0"/>
          <a:ext cx="8718147" cy="26066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El comportamiento que han tenido las cuentas principales de elementos de balance demuestra que la situación real de la entidad en la búsqueda de alcanzar los objetivos institucionales de crecimiento Los pasivos también han crecido, aunque en menor proporción con relación a los activos, y este incremento por el lado del pasivo se debe a los depósitos a plazo.</a:t>
          </a:r>
          <a:endParaRPr lang="es-ES" sz="2000" kern="1200" dirty="0">
            <a:latin typeface="Arial" panose="020B0604020202020204" pitchFamily="34" charset="0"/>
            <a:cs typeface="Arial" panose="020B0604020202020204" pitchFamily="34" charset="0"/>
          </a:endParaRPr>
        </a:p>
      </dsp:txBody>
      <dsp:txXfrm>
        <a:off x="76347" y="76347"/>
        <a:ext cx="6023929" cy="2453996"/>
      </dsp:txXfrm>
    </dsp:sp>
    <dsp:sp modelId="{8713AA29-81F1-43F4-8958-C3684F6DAADC}">
      <dsp:nvSpPr>
        <dsp:cNvPr id="0" name=""/>
        <dsp:cNvSpPr/>
      </dsp:nvSpPr>
      <dsp:spPr>
        <a:xfrm>
          <a:off x="1510075" y="2927945"/>
          <a:ext cx="8718147" cy="26066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endParaRPr lang="es-ES" sz="2000" kern="1200" dirty="0">
            <a:latin typeface="Arial" panose="020B0604020202020204" pitchFamily="34" charset="0"/>
            <a:cs typeface="Arial" panose="020B0604020202020204" pitchFamily="34" charset="0"/>
          </a:endParaRPr>
        </a:p>
      </dsp:txBody>
      <dsp:txXfrm>
        <a:off x="1586422" y="3004292"/>
        <a:ext cx="5332607" cy="2453996"/>
      </dsp:txXfrm>
    </dsp:sp>
    <dsp:sp modelId="{86D251C3-206C-40BC-9194-7FF5A23D180F}">
      <dsp:nvSpPr>
        <dsp:cNvPr id="0" name=""/>
        <dsp:cNvSpPr/>
      </dsp:nvSpPr>
      <dsp:spPr>
        <a:xfrm>
          <a:off x="7023798" y="2049148"/>
          <a:ext cx="1694348" cy="169434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7405026" y="2049148"/>
        <a:ext cx="931892" cy="1274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1BF0-937B-4A88-A658-56AFB82CF9EB}">
      <dsp:nvSpPr>
        <dsp:cNvPr id="0" name=""/>
        <dsp:cNvSpPr/>
      </dsp:nvSpPr>
      <dsp:spPr>
        <a:xfrm>
          <a:off x="0" y="0"/>
          <a:ext cx="104701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5849E-5D0E-4631-83A6-0C0EC2E0FE57}">
      <dsp:nvSpPr>
        <dsp:cNvPr id="0" name=""/>
        <dsp:cNvSpPr/>
      </dsp:nvSpPr>
      <dsp:spPr>
        <a:xfrm>
          <a:off x="0" y="0"/>
          <a:ext cx="2094028" cy="4227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s-EC" sz="3800" kern="1200" dirty="0"/>
        </a:p>
        <a:p>
          <a:pPr marL="0" lvl="0" indent="0" algn="l" defTabSz="1689100">
            <a:lnSpc>
              <a:spcPct val="90000"/>
            </a:lnSpc>
            <a:spcBef>
              <a:spcPct val="0"/>
            </a:spcBef>
            <a:spcAft>
              <a:spcPct val="35000"/>
            </a:spcAft>
            <a:buNone/>
          </a:pPr>
          <a:endParaRPr lang="es-EC" sz="3800" kern="1200" dirty="0"/>
        </a:p>
        <a:p>
          <a:pPr marL="0" lvl="0" indent="0" algn="l" defTabSz="1689100">
            <a:lnSpc>
              <a:spcPct val="90000"/>
            </a:lnSpc>
            <a:spcBef>
              <a:spcPct val="0"/>
            </a:spcBef>
            <a:spcAft>
              <a:spcPct val="35000"/>
            </a:spcAft>
            <a:buNone/>
          </a:pPr>
          <a:r>
            <a:rPr lang="es-EC" sz="3800" kern="1200" dirty="0">
              <a:latin typeface="Arial" panose="020B0604020202020204" pitchFamily="34" charset="0"/>
              <a:cs typeface="Arial" panose="020B0604020202020204" pitchFamily="34" charset="0"/>
            </a:rPr>
            <a:t>Objetivo General </a:t>
          </a:r>
          <a:endParaRPr lang="es-ES" sz="3800" kern="1200" dirty="0">
            <a:latin typeface="Arial" panose="020B0604020202020204" pitchFamily="34" charset="0"/>
            <a:cs typeface="Arial" panose="020B0604020202020204" pitchFamily="34" charset="0"/>
          </a:endParaRPr>
        </a:p>
      </dsp:txBody>
      <dsp:txXfrm>
        <a:off x="0" y="0"/>
        <a:ext cx="2094028" cy="4227443"/>
      </dsp:txXfrm>
    </dsp:sp>
    <dsp:sp modelId="{309700ED-EF76-4C84-B960-E6383A5471F2}">
      <dsp:nvSpPr>
        <dsp:cNvPr id="0" name=""/>
        <dsp:cNvSpPr/>
      </dsp:nvSpPr>
      <dsp:spPr>
        <a:xfrm>
          <a:off x="2235875" y="866710"/>
          <a:ext cx="8219062" cy="332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C" sz="3600" kern="1200" dirty="0">
              <a:latin typeface="Arial" panose="020B0604020202020204" pitchFamily="34" charset="0"/>
              <a:cs typeface="Arial" panose="020B0604020202020204" pitchFamily="34" charset="0"/>
            </a:rPr>
            <a:t>Identificar el impacto de la fusión por absorción en el modelo financiero de la Cooperativa de Ahorro y Crédito Calceta Ltda. </a:t>
          </a:r>
          <a:endParaRPr lang="es-ES" sz="3600" kern="1200" dirty="0">
            <a:latin typeface="Arial" panose="020B0604020202020204" pitchFamily="34" charset="0"/>
            <a:cs typeface="Arial" panose="020B0604020202020204" pitchFamily="34" charset="0"/>
          </a:endParaRPr>
        </a:p>
      </dsp:txBody>
      <dsp:txXfrm>
        <a:off x="2235875" y="866710"/>
        <a:ext cx="8219062" cy="3325264"/>
      </dsp:txXfrm>
    </dsp:sp>
    <dsp:sp modelId="{0324BE33-9590-4AC0-A8A0-E82B1C5584BF}">
      <dsp:nvSpPr>
        <dsp:cNvPr id="0" name=""/>
        <dsp:cNvSpPr/>
      </dsp:nvSpPr>
      <dsp:spPr>
        <a:xfrm>
          <a:off x="2094028" y="3536636"/>
          <a:ext cx="837611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86042-2067-4975-8597-E713106CCD9E}">
      <dsp:nvSpPr>
        <dsp:cNvPr id="0" name=""/>
        <dsp:cNvSpPr/>
      </dsp:nvSpPr>
      <dsp:spPr>
        <a:xfrm>
          <a:off x="0" y="0"/>
          <a:ext cx="102704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1F7E9-4DF6-4199-B5FA-5A48F4FC8381}">
      <dsp:nvSpPr>
        <dsp:cNvPr id="0" name=""/>
        <dsp:cNvSpPr/>
      </dsp:nvSpPr>
      <dsp:spPr>
        <a:xfrm>
          <a:off x="0" y="0"/>
          <a:ext cx="2054087" cy="4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s-EC" sz="2800" kern="1200" dirty="0"/>
        </a:p>
        <a:p>
          <a:pPr marL="0" lvl="0" indent="0" algn="l" defTabSz="1244600">
            <a:lnSpc>
              <a:spcPct val="90000"/>
            </a:lnSpc>
            <a:spcBef>
              <a:spcPct val="0"/>
            </a:spcBef>
            <a:spcAft>
              <a:spcPct val="35000"/>
            </a:spcAft>
            <a:buNone/>
          </a:pPr>
          <a:endParaRPr lang="es-EC" sz="2800" kern="1200" dirty="0"/>
        </a:p>
        <a:p>
          <a:pPr marL="0" lvl="0" indent="0" algn="l" defTabSz="1244600">
            <a:lnSpc>
              <a:spcPct val="90000"/>
            </a:lnSpc>
            <a:spcBef>
              <a:spcPct val="0"/>
            </a:spcBef>
            <a:spcAft>
              <a:spcPct val="35000"/>
            </a:spcAft>
            <a:buNone/>
          </a:pPr>
          <a:endParaRPr lang="es-EC" sz="2800" kern="1200" dirty="0"/>
        </a:p>
        <a:p>
          <a:pPr marL="0" lvl="0" indent="0" algn="l" defTabSz="1244600">
            <a:lnSpc>
              <a:spcPct val="90000"/>
            </a:lnSpc>
            <a:spcBef>
              <a:spcPct val="0"/>
            </a:spcBef>
            <a:spcAft>
              <a:spcPct val="35000"/>
            </a:spcAft>
            <a:buNone/>
          </a:pPr>
          <a:r>
            <a:rPr lang="es-EC" sz="2800" kern="1200" dirty="0">
              <a:latin typeface="Arial" panose="020B0604020202020204" pitchFamily="34" charset="0"/>
              <a:cs typeface="Arial" panose="020B0604020202020204" pitchFamily="34" charset="0"/>
            </a:rPr>
            <a:t>Objetivos Específicos</a:t>
          </a:r>
          <a:endParaRPr lang="es-ES" sz="2800" kern="1200" dirty="0">
            <a:latin typeface="Arial" panose="020B0604020202020204" pitchFamily="34" charset="0"/>
            <a:cs typeface="Arial" panose="020B0604020202020204" pitchFamily="34" charset="0"/>
          </a:endParaRPr>
        </a:p>
      </dsp:txBody>
      <dsp:txXfrm>
        <a:off x="0" y="0"/>
        <a:ext cx="2054087" cy="4791950"/>
      </dsp:txXfrm>
    </dsp:sp>
    <dsp:sp modelId="{D198E37B-83A9-4D6D-8DEB-B449B1077C6F}">
      <dsp:nvSpPr>
        <dsp:cNvPr id="0" name=""/>
        <dsp:cNvSpPr/>
      </dsp:nvSpPr>
      <dsp:spPr>
        <a:xfrm>
          <a:off x="2208143" y="74874"/>
          <a:ext cx="8062291" cy="149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Analizar el nivel de financiamiento de la COAC Calceta Ltda., y su influencia en el modelo financiero de la entidad. </a:t>
          </a:r>
          <a:endParaRPr lang="es-ES" sz="3100" kern="1200" dirty="0">
            <a:latin typeface="Arial" panose="020B0604020202020204" pitchFamily="34" charset="0"/>
            <a:cs typeface="Arial" panose="020B0604020202020204" pitchFamily="34" charset="0"/>
          </a:endParaRPr>
        </a:p>
      </dsp:txBody>
      <dsp:txXfrm>
        <a:off x="2208143" y="74874"/>
        <a:ext cx="8062291" cy="1497484"/>
      </dsp:txXfrm>
    </dsp:sp>
    <dsp:sp modelId="{845BC578-064E-453B-8E1F-1B9EBD9A30D6}">
      <dsp:nvSpPr>
        <dsp:cNvPr id="0" name=""/>
        <dsp:cNvSpPr/>
      </dsp:nvSpPr>
      <dsp:spPr>
        <a:xfrm>
          <a:off x="2054087" y="1572358"/>
          <a:ext cx="821634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1E9BB-76BD-446C-924D-985B5E973647}">
      <dsp:nvSpPr>
        <dsp:cNvPr id="0" name=""/>
        <dsp:cNvSpPr/>
      </dsp:nvSpPr>
      <dsp:spPr>
        <a:xfrm>
          <a:off x="2208143" y="1647232"/>
          <a:ext cx="8062291" cy="149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Determinar la influencia de los indicadores financieros en la coalición empresarial del modelo financiero de la cooperativa.</a:t>
          </a:r>
          <a:endParaRPr lang="es-ES" sz="3100" kern="1200" dirty="0">
            <a:latin typeface="Arial" panose="020B0604020202020204" pitchFamily="34" charset="0"/>
            <a:cs typeface="Arial" panose="020B0604020202020204" pitchFamily="34" charset="0"/>
          </a:endParaRPr>
        </a:p>
      </dsp:txBody>
      <dsp:txXfrm>
        <a:off x="2208143" y="1647232"/>
        <a:ext cx="8062291" cy="1497484"/>
      </dsp:txXfrm>
    </dsp:sp>
    <dsp:sp modelId="{663C8092-425F-4466-897A-8998012DC5D1}">
      <dsp:nvSpPr>
        <dsp:cNvPr id="0" name=""/>
        <dsp:cNvSpPr/>
      </dsp:nvSpPr>
      <dsp:spPr>
        <a:xfrm>
          <a:off x="2054087" y="3144717"/>
          <a:ext cx="821634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6458C4-FE7C-430C-BD5C-4E22E4B2572D}">
      <dsp:nvSpPr>
        <dsp:cNvPr id="0" name=""/>
        <dsp:cNvSpPr/>
      </dsp:nvSpPr>
      <dsp:spPr>
        <a:xfrm>
          <a:off x="2208143" y="3219591"/>
          <a:ext cx="8062291" cy="149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Determinar el impacto en las colocaciones y captaciones después de la fusión por absorción.</a:t>
          </a:r>
          <a:endParaRPr lang="es-ES" sz="3100" kern="1200" dirty="0"/>
        </a:p>
      </dsp:txBody>
      <dsp:txXfrm>
        <a:off x="2208143" y="3219591"/>
        <a:ext cx="8062291" cy="1497484"/>
      </dsp:txXfrm>
    </dsp:sp>
    <dsp:sp modelId="{0AED5485-159D-4E59-B401-7DEBBF4486FE}">
      <dsp:nvSpPr>
        <dsp:cNvPr id="0" name=""/>
        <dsp:cNvSpPr/>
      </dsp:nvSpPr>
      <dsp:spPr>
        <a:xfrm>
          <a:off x="2054087" y="4717075"/>
          <a:ext cx="821634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2E627-EC5A-45F1-A1FF-4BB73855091A}">
      <dsp:nvSpPr>
        <dsp:cNvPr id="0" name=""/>
        <dsp:cNvSpPr/>
      </dsp:nvSpPr>
      <dsp:spPr>
        <a:xfrm rot="5400000">
          <a:off x="3506806" y="130656"/>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Estados Financieros</a:t>
          </a:r>
        </a:p>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Galán</a:t>
          </a:r>
          <a:r>
            <a:rPr lang="es-MX" sz="1300" kern="1200" dirty="0">
              <a:latin typeface="Arial" panose="020B0604020202020204" pitchFamily="34" charset="0"/>
              <a:cs typeface="Arial" panose="020B0604020202020204" pitchFamily="34" charset="0"/>
            </a:rPr>
            <a:t>, Castro y Pérez (2016) </a:t>
          </a:r>
          <a:endParaRPr lang="es-ES" sz="1300" kern="1200" dirty="0">
            <a:latin typeface="Arial" panose="020B0604020202020204" pitchFamily="34" charset="0"/>
            <a:cs typeface="Arial" panose="020B0604020202020204" pitchFamily="34" charset="0"/>
          </a:endParaRPr>
        </a:p>
      </dsp:txBody>
      <dsp:txXfrm rot="-5400000">
        <a:off x="3909687" y="313106"/>
        <a:ext cx="1202866" cy="1382606"/>
      </dsp:txXfrm>
    </dsp:sp>
    <dsp:sp modelId="{A4480FBA-8C78-48E6-BC5A-B12327F10EE2}">
      <dsp:nvSpPr>
        <dsp:cNvPr id="0" name=""/>
        <dsp:cNvSpPr/>
      </dsp:nvSpPr>
      <dsp:spPr>
        <a:xfrm>
          <a:off x="5573789" y="427443"/>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Flórez (2008) </a:t>
          </a:r>
          <a:endParaRPr lang="es-ES" sz="1300" kern="1200" dirty="0">
            <a:latin typeface="Arial" panose="020B0604020202020204" pitchFamily="34" charset="0"/>
            <a:cs typeface="Arial" panose="020B0604020202020204" pitchFamily="34" charset="0"/>
          </a:endParaRPr>
        </a:p>
      </dsp:txBody>
      <dsp:txXfrm>
        <a:off x="5573789" y="427443"/>
        <a:ext cx="2241629" cy="1205177"/>
      </dsp:txXfrm>
    </dsp:sp>
    <dsp:sp modelId="{0164604B-0344-49EF-B3F4-6D6A99778F33}">
      <dsp:nvSpPr>
        <dsp:cNvPr id="0" name=""/>
        <dsp:cNvSpPr/>
      </dsp:nvSpPr>
      <dsp:spPr>
        <a:xfrm rot="5400000">
          <a:off x="1619499" y="130656"/>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13106"/>
        <a:ext cx="1202866" cy="1382606"/>
      </dsp:txXfrm>
    </dsp:sp>
    <dsp:sp modelId="{8CD842F4-5B78-4DF0-B8DD-B23A81C1D649}">
      <dsp:nvSpPr>
        <dsp:cNvPr id="0" name=""/>
        <dsp:cNvSpPr/>
      </dsp:nvSpPr>
      <dsp:spPr>
        <a:xfrm rot="5400000">
          <a:off x="2559537" y="1835580"/>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Análisis Financiero </a:t>
          </a:r>
        </a:p>
        <a:p>
          <a:pPr marL="0" lvl="0" indent="0" algn="ctr"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Nogueira, Medina, Hernández, Comas y Medina (2017</a:t>
          </a:r>
          <a:endParaRPr lang="es-ES" sz="1300" kern="1200" dirty="0">
            <a:latin typeface="Arial" panose="020B0604020202020204" pitchFamily="34" charset="0"/>
            <a:cs typeface="Arial" panose="020B0604020202020204" pitchFamily="34" charset="0"/>
          </a:endParaRPr>
        </a:p>
      </dsp:txBody>
      <dsp:txXfrm rot="-5400000">
        <a:off x="2962418" y="2018030"/>
        <a:ext cx="1202866" cy="1382606"/>
      </dsp:txXfrm>
    </dsp:sp>
    <dsp:sp modelId="{16BA928F-3331-4037-BA01-947A3D502867}">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s-EC" sz="2800" kern="1200" dirty="0">
              <a:latin typeface="Arial" panose="020B0604020202020204" pitchFamily="34" charset="0"/>
              <a:cs typeface="Arial" panose="020B0604020202020204" pitchFamily="34" charset="0"/>
            </a:rPr>
            <a:t>Marco teórico</a:t>
          </a:r>
          <a:endParaRPr lang="es-ES" sz="2800" kern="1200" dirty="0">
            <a:latin typeface="Arial" panose="020B0604020202020204" pitchFamily="34" charset="0"/>
            <a:cs typeface="Arial" panose="020B0604020202020204" pitchFamily="34" charset="0"/>
          </a:endParaRPr>
        </a:p>
      </dsp:txBody>
      <dsp:txXfrm>
        <a:off x="448468" y="2106744"/>
        <a:ext cx="2169318" cy="1205177"/>
      </dsp:txXfrm>
    </dsp:sp>
    <dsp:sp modelId="{900D117D-1FD8-4054-A471-FC2A6A198FAE}">
      <dsp:nvSpPr>
        <dsp:cNvPr id="0" name=""/>
        <dsp:cNvSpPr/>
      </dsp:nvSpPr>
      <dsp:spPr>
        <a:xfrm rot="5400000">
          <a:off x="4446844" y="1835580"/>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4849725" y="2018030"/>
        <a:ext cx="1202866" cy="1382606"/>
      </dsp:txXfrm>
    </dsp:sp>
    <dsp:sp modelId="{130EEDFB-AA63-4512-902B-A64F2F66C46C}">
      <dsp:nvSpPr>
        <dsp:cNvPr id="0" name=""/>
        <dsp:cNvSpPr/>
      </dsp:nvSpPr>
      <dsp:spPr>
        <a:xfrm rot="5400000">
          <a:off x="3506806" y="3540503"/>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Indicadores Financieros: Solvencia </a:t>
          </a:r>
        </a:p>
        <a:p>
          <a:pPr marL="0" lvl="0" indent="0" algn="ctr"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Nava (2009)</a:t>
          </a:r>
        </a:p>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Rentabilidad </a:t>
          </a:r>
          <a:r>
            <a:rPr lang="es-EC" sz="1500" kern="1200" dirty="0">
              <a:latin typeface="Arial" panose="020B0604020202020204" pitchFamily="34" charset="0"/>
              <a:cs typeface="Arial" panose="020B0604020202020204" pitchFamily="34" charset="0"/>
            </a:rPr>
            <a:t>(Guaraca, 2018)</a:t>
          </a:r>
          <a:endParaRPr lang="es-ES" sz="1500" kern="1200" dirty="0">
            <a:latin typeface="Arial" panose="020B0604020202020204" pitchFamily="34" charset="0"/>
            <a:cs typeface="Arial" panose="020B0604020202020204" pitchFamily="34" charset="0"/>
          </a:endParaRPr>
        </a:p>
      </dsp:txBody>
      <dsp:txXfrm rot="-5400000">
        <a:off x="3909687" y="3722953"/>
        <a:ext cx="1202866" cy="1382606"/>
      </dsp:txXfrm>
    </dsp:sp>
    <dsp:sp modelId="{57F07722-9BD4-4BFB-A85E-C4485CC4B6B5}">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B0E8C901-7707-4495-8F4F-08520859ABF1}">
      <dsp:nvSpPr>
        <dsp:cNvPr id="0" name=""/>
        <dsp:cNvSpPr/>
      </dsp:nvSpPr>
      <dsp:spPr>
        <a:xfrm rot="5400000">
          <a:off x="1619499" y="3540503"/>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722953"/>
        <a:ext cx="1202866" cy="1382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2E627-EC5A-45F1-A1FF-4BB73855091A}">
      <dsp:nvSpPr>
        <dsp:cNvPr id="0" name=""/>
        <dsp:cNvSpPr/>
      </dsp:nvSpPr>
      <dsp:spPr>
        <a:xfrm rot="5400000">
          <a:off x="3506806" y="130656"/>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Inversión (Gitman &amp; Joehnk, 2009)</a:t>
          </a:r>
        </a:p>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Tecnología (Fanjul y Valdunciel, 2009)</a:t>
          </a:r>
          <a:endParaRPr lang="es-ES" sz="1400" kern="1200" dirty="0">
            <a:latin typeface="Arial" panose="020B0604020202020204" pitchFamily="34" charset="0"/>
            <a:cs typeface="Arial" panose="020B0604020202020204" pitchFamily="34" charset="0"/>
          </a:endParaRPr>
        </a:p>
      </dsp:txBody>
      <dsp:txXfrm rot="-5400000">
        <a:off x="3909687" y="313106"/>
        <a:ext cx="1202866" cy="1382606"/>
      </dsp:txXfrm>
    </dsp:sp>
    <dsp:sp modelId="{A4480FBA-8C78-48E6-BC5A-B12327F10EE2}">
      <dsp:nvSpPr>
        <dsp:cNvPr id="0" name=""/>
        <dsp:cNvSpPr/>
      </dsp:nvSpPr>
      <dsp:spPr>
        <a:xfrm>
          <a:off x="5516314"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(Gómez et al., 2018)</a:t>
          </a:r>
          <a:endParaRPr lang="es-ES" sz="1400" kern="1200" dirty="0">
            <a:latin typeface="Arial" panose="020B0604020202020204" pitchFamily="34" charset="0"/>
            <a:cs typeface="Arial" panose="020B0604020202020204" pitchFamily="34" charset="0"/>
          </a:endParaRPr>
        </a:p>
      </dsp:txBody>
      <dsp:txXfrm>
        <a:off x="5516314" y="401821"/>
        <a:ext cx="2241629" cy="1205177"/>
      </dsp:txXfrm>
    </dsp:sp>
    <dsp:sp modelId="{0164604B-0344-49EF-B3F4-6D6A99778F33}">
      <dsp:nvSpPr>
        <dsp:cNvPr id="0" name=""/>
        <dsp:cNvSpPr/>
      </dsp:nvSpPr>
      <dsp:spPr>
        <a:xfrm rot="5400000">
          <a:off x="1619499" y="130656"/>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13106"/>
        <a:ext cx="1202866" cy="1382606"/>
      </dsp:txXfrm>
    </dsp:sp>
    <dsp:sp modelId="{8CD842F4-5B78-4DF0-B8DD-B23A81C1D649}">
      <dsp:nvSpPr>
        <dsp:cNvPr id="0" name=""/>
        <dsp:cNvSpPr/>
      </dsp:nvSpPr>
      <dsp:spPr>
        <a:xfrm rot="5400000">
          <a:off x="2559537" y="1835580"/>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Cuentas de ahorros: Ahorros para niños y jóvenes, adultos y cuenta de ahorros programado</a:t>
          </a:r>
        </a:p>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Vázquez, Montalvo, Amézquita y Arredondo (2017)</a:t>
          </a:r>
          <a:endParaRPr lang="es-ES" sz="1000" kern="1200" dirty="0">
            <a:latin typeface="Arial" panose="020B0604020202020204" pitchFamily="34" charset="0"/>
            <a:cs typeface="Arial" panose="020B0604020202020204" pitchFamily="34" charset="0"/>
          </a:endParaRPr>
        </a:p>
      </dsp:txBody>
      <dsp:txXfrm rot="-5400000">
        <a:off x="2962418" y="2018030"/>
        <a:ext cx="1202866" cy="1382606"/>
      </dsp:txXfrm>
    </dsp:sp>
    <dsp:sp modelId="{16BA928F-3331-4037-BA01-947A3D502867}">
      <dsp:nvSpPr>
        <dsp:cNvPr id="0" name=""/>
        <dsp:cNvSpPr/>
      </dsp:nvSpPr>
      <dsp:spPr>
        <a:xfrm>
          <a:off x="552943"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r"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Marco conceptual</a:t>
          </a:r>
          <a:endParaRPr lang="es-ES" sz="3100" kern="1200" dirty="0">
            <a:latin typeface="Arial" panose="020B0604020202020204" pitchFamily="34" charset="0"/>
            <a:cs typeface="Arial" panose="020B0604020202020204" pitchFamily="34" charset="0"/>
          </a:endParaRPr>
        </a:p>
      </dsp:txBody>
      <dsp:txXfrm>
        <a:off x="552943" y="2106744"/>
        <a:ext cx="2169318" cy="1205177"/>
      </dsp:txXfrm>
    </dsp:sp>
    <dsp:sp modelId="{900D117D-1FD8-4054-A471-FC2A6A198FAE}">
      <dsp:nvSpPr>
        <dsp:cNvPr id="0" name=""/>
        <dsp:cNvSpPr/>
      </dsp:nvSpPr>
      <dsp:spPr>
        <a:xfrm rot="5400000">
          <a:off x="4446844" y="1835580"/>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4849725" y="2018030"/>
        <a:ext cx="1202866" cy="1382606"/>
      </dsp:txXfrm>
    </dsp:sp>
    <dsp:sp modelId="{130EEDFB-AA63-4512-902B-A64F2F66C46C}">
      <dsp:nvSpPr>
        <dsp:cNvPr id="0" name=""/>
        <dsp:cNvSpPr/>
      </dsp:nvSpPr>
      <dsp:spPr>
        <a:xfrm rot="5400000">
          <a:off x="3506806" y="3540503"/>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Cartera de créditos a las microempresas, créditos de consumo, créditos hipotecarios para vivienda </a:t>
          </a:r>
          <a:endParaRPr lang="es-ES" sz="1400" kern="1200" dirty="0"/>
        </a:p>
      </dsp:txBody>
      <dsp:txXfrm rot="-5400000">
        <a:off x="3909687" y="3722953"/>
        <a:ext cx="1202866" cy="1382606"/>
      </dsp:txXfrm>
    </dsp:sp>
    <dsp:sp modelId="{57F07722-9BD4-4BFB-A85E-C4485CC4B6B5}">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B0E8C901-7707-4495-8F4F-08520859ABF1}">
      <dsp:nvSpPr>
        <dsp:cNvPr id="0" name=""/>
        <dsp:cNvSpPr/>
      </dsp:nvSpPr>
      <dsp:spPr>
        <a:xfrm rot="5400000">
          <a:off x="1619499" y="3540503"/>
          <a:ext cx="2008628" cy="1747506"/>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722953"/>
        <a:ext cx="1202866" cy="1382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FE80E-FB28-4E02-9A3B-D9742344C145}">
      <dsp:nvSpPr>
        <dsp:cNvPr id="0" name=""/>
        <dsp:cNvSpPr/>
      </dsp:nvSpPr>
      <dsp:spPr>
        <a:xfrm>
          <a:off x="0" y="605228"/>
          <a:ext cx="7686765" cy="9828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7A8B87-43FE-4F5C-8391-8E9B01716219}">
      <dsp:nvSpPr>
        <dsp:cNvPr id="0" name=""/>
        <dsp:cNvSpPr/>
      </dsp:nvSpPr>
      <dsp:spPr>
        <a:xfrm>
          <a:off x="384338" y="29588"/>
          <a:ext cx="5380735" cy="115128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379" tIns="0" rIns="203379"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La investigación es cuantitativa con enfoque descriptivo, correlacional y no experimental.</a:t>
          </a:r>
          <a:endParaRPr lang="es-ES" sz="1800" kern="1200" dirty="0">
            <a:latin typeface="Arial" panose="020B0604020202020204" pitchFamily="34" charset="0"/>
            <a:cs typeface="Arial" panose="020B0604020202020204" pitchFamily="34" charset="0"/>
          </a:endParaRPr>
        </a:p>
      </dsp:txBody>
      <dsp:txXfrm>
        <a:off x="440539" y="85789"/>
        <a:ext cx="5268333" cy="1038878"/>
      </dsp:txXfrm>
    </dsp:sp>
    <dsp:sp modelId="{227400D9-F937-4718-885F-2FFEEB846646}">
      <dsp:nvSpPr>
        <dsp:cNvPr id="0" name=""/>
        <dsp:cNvSpPr/>
      </dsp:nvSpPr>
      <dsp:spPr>
        <a:xfrm>
          <a:off x="0" y="2374268"/>
          <a:ext cx="7686765" cy="982800"/>
        </a:xfrm>
        <a:prstGeom prst="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FBB51F-230F-4E51-80F9-74558F511182}">
      <dsp:nvSpPr>
        <dsp:cNvPr id="0" name=""/>
        <dsp:cNvSpPr/>
      </dsp:nvSpPr>
      <dsp:spPr>
        <a:xfrm>
          <a:off x="384338" y="1798628"/>
          <a:ext cx="5380735" cy="1151280"/>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379" tIns="0" rIns="203379"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Se utilizan fuentes secundarias a través de estrados financieros de los períodos 2017 y 2018. El procesamiento y análisis de datos se realiza a través del uso de herramientas e indicadores de análisis financiero.</a:t>
          </a:r>
          <a:endParaRPr lang="es-ES" sz="1800" kern="1200" dirty="0">
            <a:latin typeface="Arial" panose="020B0604020202020204" pitchFamily="34" charset="0"/>
            <a:cs typeface="Arial" panose="020B0604020202020204" pitchFamily="34" charset="0"/>
          </a:endParaRPr>
        </a:p>
      </dsp:txBody>
      <dsp:txXfrm>
        <a:off x="440539" y="1854829"/>
        <a:ext cx="5268333" cy="1038878"/>
      </dsp:txXfrm>
    </dsp:sp>
    <dsp:sp modelId="{A2A0DDE4-4807-4B5D-A652-08EF29988663}">
      <dsp:nvSpPr>
        <dsp:cNvPr id="0" name=""/>
        <dsp:cNvSpPr/>
      </dsp:nvSpPr>
      <dsp:spPr>
        <a:xfrm>
          <a:off x="0" y="4143307"/>
          <a:ext cx="7686765" cy="982800"/>
        </a:xfrm>
        <a:prstGeom prst="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E645DE-AC6A-49D5-ACA4-70E3E8095C0E}">
      <dsp:nvSpPr>
        <dsp:cNvPr id="0" name=""/>
        <dsp:cNvSpPr/>
      </dsp:nvSpPr>
      <dsp:spPr>
        <a:xfrm>
          <a:off x="384338" y="3567668"/>
          <a:ext cx="5380735" cy="1151280"/>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379" tIns="0" rIns="203379"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Para la determinación de las relaciones entre las variables de estudio se aplican los coeficientes de correlación. análisis financiero y los coeficientes de correlación. </a:t>
          </a:r>
          <a:endParaRPr lang="es-ES" sz="1800" kern="1200" dirty="0">
            <a:latin typeface="Arial" panose="020B0604020202020204" pitchFamily="34" charset="0"/>
            <a:cs typeface="Arial" panose="020B0604020202020204" pitchFamily="34" charset="0"/>
          </a:endParaRPr>
        </a:p>
      </dsp:txBody>
      <dsp:txXfrm>
        <a:off x="440539" y="3623869"/>
        <a:ext cx="5268333" cy="1038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4BB7B-7EDD-4B7E-9123-9036A2CB8F38}">
      <dsp:nvSpPr>
        <dsp:cNvPr id="0" name=""/>
        <dsp:cNvSpPr/>
      </dsp:nvSpPr>
      <dsp:spPr>
        <a:xfrm>
          <a:off x="0" y="52245"/>
          <a:ext cx="9470571" cy="2662862"/>
        </a:xfrm>
        <a:prstGeom prst="roundRect">
          <a:avLst>
            <a:gd name="adj" fmla="val 1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E82BC-80AE-4A3E-86B4-9C01369B3600}">
      <dsp:nvSpPr>
        <dsp:cNvPr id="0" name=""/>
        <dsp:cNvSpPr/>
      </dsp:nvSpPr>
      <dsp:spPr>
        <a:xfrm>
          <a:off x="285203" y="355048"/>
          <a:ext cx="4238173" cy="1952766"/>
        </a:xfrm>
        <a:prstGeom prst="roundRect">
          <a:avLst>
            <a:gd name="adj" fmla="val 10000"/>
          </a:avLst>
        </a:prstGeom>
        <a:solidFill>
          <a:schemeClr val="accent2">
            <a:tint val="40000"/>
            <a:hueOff val="0"/>
            <a:satOff val="0"/>
            <a:lumOff val="0"/>
            <a:alphaOff val="0"/>
          </a:schemeClr>
        </a:solidFill>
        <a:ln w="53975" cap="flat" cmpd="dbl"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ADA5567-382A-46ED-AC8E-714CDA7791C0}">
      <dsp:nvSpPr>
        <dsp:cNvPr id="0" name=""/>
        <dsp:cNvSpPr/>
      </dsp:nvSpPr>
      <dsp:spPr>
        <a:xfrm rot="10800000">
          <a:off x="285203" y="2662862"/>
          <a:ext cx="4238173" cy="3254610"/>
        </a:xfrm>
        <a:prstGeom prst="round2SameRect">
          <a:avLst>
            <a:gd name="adj1" fmla="val 10500"/>
            <a:gd name="adj2" fmla="val 0"/>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C" sz="1800" kern="1200" dirty="0"/>
            <a:t>Se procedió con la realización de los indicadores financieros con los balances de la entidad correspondiente a los años 2017 y 2018 detallados de la siguiente manera: 1. Estructura y Calidad de Activos, 2. Capitalización, 3. Liquidez, 4. Rentabilidad, 5. Eficiencia Financiera y 6. Grado de Absorción. </a:t>
          </a:r>
          <a:endParaRPr lang="es-ES" sz="1800" kern="1200" dirty="0"/>
        </a:p>
      </dsp:txBody>
      <dsp:txXfrm rot="10800000">
        <a:off x="385293" y="2662862"/>
        <a:ext cx="4037993" cy="3154520"/>
      </dsp:txXfrm>
    </dsp:sp>
    <dsp:sp modelId="{C15E7DDB-E7EF-4E6E-B94C-222C2BEEE1E6}">
      <dsp:nvSpPr>
        <dsp:cNvPr id="0" name=""/>
        <dsp:cNvSpPr/>
      </dsp:nvSpPr>
      <dsp:spPr>
        <a:xfrm>
          <a:off x="4947194" y="355048"/>
          <a:ext cx="4238173" cy="1952766"/>
        </a:xfrm>
        <a:prstGeom prst="roundRect">
          <a:avLst>
            <a:gd name="adj" fmla="val 10000"/>
          </a:avLst>
        </a:prstGeom>
        <a:solidFill>
          <a:schemeClr val="accent2">
            <a:tint val="40000"/>
            <a:hueOff val="0"/>
            <a:satOff val="0"/>
            <a:lumOff val="0"/>
            <a:alphaOff val="0"/>
          </a:schemeClr>
        </a:solidFill>
        <a:ln w="53975" cap="flat" cmpd="dbl"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C95C505-2E31-45A5-8EFB-8BA16A67BD07}">
      <dsp:nvSpPr>
        <dsp:cNvPr id="0" name=""/>
        <dsp:cNvSpPr/>
      </dsp:nvSpPr>
      <dsp:spPr>
        <a:xfrm rot="10800000">
          <a:off x="4947194" y="2662862"/>
          <a:ext cx="4238173" cy="3254610"/>
        </a:xfrm>
        <a:prstGeom prst="round2SameRect">
          <a:avLst>
            <a:gd name="adj1" fmla="val 10500"/>
            <a:gd name="adj2" fmla="val 0"/>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C" sz="1800" kern="1200" dirty="0"/>
            <a:t>Se realiza el detalle de cada una de las cuentas contables que han generado mayor significancia en los resultados de la entidad una vez presentado la estrategia de fusión empresarial. Al detalle de las cuentas contables con mayor impacto se realizó el análisis correlacional de Pearson en Excel con la aplicación del programa XLSTAT, para determinar la correlación entre las variables que han sido estudiadas. </a:t>
          </a:r>
          <a:endParaRPr lang="es-ES" sz="1800" kern="1200" dirty="0"/>
        </a:p>
      </dsp:txBody>
      <dsp:txXfrm rot="10800000">
        <a:off x="5047284" y="2662862"/>
        <a:ext cx="4037993" cy="3154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DEE6D-6AA5-4A18-AEF0-0D1ABCF1AE11}">
      <dsp:nvSpPr>
        <dsp:cNvPr id="0" name=""/>
        <dsp:cNvSpPr/>
      </dsp:nvSpPr>
      <dsp:spPr>
        <a:xfrm>
          <a:off x="166276" y="169665"/>
          <a:ext cx="9630670" cy="87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66276" y="169665"/>
        <a:ext cx="9630670" cy="875515"/>
      </dsp:txXfrm>
    </dsp:sp>
    <dsp:sp modelId="{CBE12163-3F6F-47BE-8C07-4EE093F55437}">
      <dsp:nvSpPr>
        <dsp:cNvPr id="0" name=""/>
        <dsp:cNvSpPr/>
      </dsp:nvSpPr>
      <dsp:spPr>
        <a:xfrm>
          <a:off x="166276"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1037-9C60-43D4-A53C-57A472B60DB5}">
      <dsp:nvSpPr>
        <dsp:cNvPr id="0" name=""/>
        <dsp:cNvSpPr/>
      </dsp:nvSpPr>
      <dsp:spPr>
        <a:xfrm>
          <a:off x="1525270"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22E79-C698-4E15-ADBD-6686FCB2E33A}">
      <dsp:nvSpPr>
        <dsp:cNvPr id="0" name=""/>
        <dsp:cNvSpPr/>
      </dsp:nvSpPr>
      <dsp:spPr>
        <a:xfrm>
          <a:off x="2884265"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F1600-3CDC-4A7A-9036-60C62C08DB48}">
      <dsp:nvSpPr>
        <dsp:cNvPr id="0" name=""/>
        <dsp:cNvSpPr/>
      </dsp:nvSpPr>
      <dsp:spPr>
        <a:xfrm>
          <a:off x="4243260"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4022C-33AE-4401-AE41-B3221479D0BF}">
      <dsp:nvSpPr>
        <dsp:cNvPr id="0" name=""/>
        <dsp:cNvSpPr/>
      </dsp:nvSpPr>
      <dsp:spPr>
        <a:xfrm>
          <a:off x="5602254"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10F7B-C40A-41D4-B7EC-876999759C5B}">
      <dsp:nvSpPr>
        <dsp:cNvPr id="0" name=""/>
        <dsp:cNvSpPr/>
      </dsp:nvSpPr>
      <dsp:spPr>
        <a:xfrm>
          <a:off x="6961249"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35327-2941-4486-9468-4416619381FC}">
      <dsp:nvSpPr>
        <dsp:cNvPr id="0" name=""/>
        <dsp:cNvSpPr/>
      </dsp:nvSpPr>
      <dsp:spPr>
        <a:xfrm>
          <a:off x="8320243" y="104518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528C5-7463-4A7E-8377-F542997EB2B2}">
      <dsp:nvSpPr>
        <dsp:cNvPr id="0" name=""/>
        <dsp:cNvSpPr/>
      </dsp:nvSpPr>
      <dsp:spPr>
        <a:xfrm>
          <a:off x="130450" y="1455165"/>
          <a:ext cx="9809897" cy="87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just" defTabSz="800100">
            <a:lnSpc>
              <a:spcPct val="90000"/>
            </a:lnSpc>
            <a:spcBef>
              <a:spcPct val="0"/>
            </a:spcBef>
            <a:spcAft>
              <a:spcPct val="35000"/>
            </a:spcAft>
            <a:buNone/>
          </a:pPr>
          <a:endParaRPr lang="es-EC"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None/>
          </a:pPr>
          <a:endParaRPr lang="es-EC"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None/>
          </a:pPr>
          <a:endParaRPr lang="es-EC"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Partiendo del objetivo general de la investigación: </a:t>
          </a:r>
          <a:r>
            <a:rPr lang="es-MX" sz="1800" kern="1200" dirty="0">
              <a:latin typeface="Arial" panose="020B0604020202020204" pitchFamily="34" charset="0"/>
              <a:cs typeface="Arial" panose="020B0604020202020204" pitchFamily="34" charset="0"/>
            </a:rPr>
            <a:t>Identificar el impacto de la fusión por absorción en el modelo financiero de la Cooperativa de Ahorro y Crédito Calceta Ltda. </a:t>
          </a:r>
          <a:endParaRPr lang="es-ES"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None/>
          </a:pPr>
          <a:endParaRPr lang="es-ES" sz="1800" kern="1200" dirty="0"/>
        </a:p>
      </dsp:txBody>
      <dsp:txXfrm>
        <a:off x="130450" y="1455165"/>
        <a:ext cx="9809897" cy="875515"/>
      </dsp:txXfrm>
    </dsp:sp>
    <dsp:sp modelId="{0C7548C7-895E-41B3-B664-B756014ACB8C}">
      <dsp:nvSpPr>
        <dsp:cNvPr id="0" name=""/>
        <dsp:cNvSpPr/>
      </dsp:nvSpPr>
      <dsp:spPr>
        <a:xfrm>
          <a:off x="166276"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BFCD3-84CE-4DE3-A25F-0FD1082CAD99}">
      <dsp:nvSpPr>
        <dsp:cNvPr id="0" name=""/>
        <dsp:cNvSpPr/>
      </dsp:nvSpPr>
      <dsp:spPr>
        <a:xfrm>
          <a:off x="1519920"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96B6C-EA06-4AC2-9BAB-95653977D249}">
      <dsp:nvSpPr>
        <dsp:cNvPr id="0" name=""/>
        <dsp:cNvSpPr/>
      </dsp:nvSpPr>
      <dsp:spPr>
        <a:xfrm>
          <a:off x="2874634"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3071B-29FD-4221-9DC1-5DEC4A365AF2}">
      <dsp:nvSpPr>
        <dsp:cNvPr id="0" name=""/>
        <dsp:cNvSpPr/>
      </dsp:nvSpPr>
      <dsp:spPr>
        <a:xfrm>
          <a:off x="4228279"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4F3CC-8CA8-4517-9F20-840BCE8B1E32}">
      <dsp:nvSpPr>
        <dsp:cNvPr id="0" name=""/>
        <dsp:cNvSpPr/>
      </dsp:nvSpPr>
      <dsp:spPr>
        <a:xfrm>
          <a:off x="5582993"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E298B7-67FC-4AB8-B0BF-A5B5B79A2CD9}">
      <dsp:nvSpPr>
        <dsp:cNvPr id="0" name=""/>
        <dsp:cNvSpPr/>
      </dsp:nvSpPr>
      <dsp:spPr>
        <a:xfrm>
          <a:off x="6936637"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77286-C604-4B72-9E81-28C8AB7989D1}">
      <dsp:nvSpPr>
        <dsp:cNvPr id="0" name=""/>
        <dsp:cNvSpPr/>
      </dsp:nvSpPr>
      <dsp:spPr>
        <a:xfrm>
          <a:off x="8291351" y="2246159"/>
          <a:ext cx="2253576" cy="1783457"/>
        </a:xfrm>
        <a:prstGeom prst="chevron">
          <a:avLst>
            <a:gd name="adj" fmla="val 706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3AA47-FCB0-47E6-9E1D-97C5756CB992}">
      <dsp:nvSpPr>
        <dsp:cNvPr id="0" name=""/>
        <dsp:cNvSpPr/>
      </dsp:nvSpPr>
      <dsp:spPr>
        <a:xfrm>
          <a:off x="166276" y="2615520"/>
          <a:ext cx="9755869" cy="1044735"/>
        </a:xfrm>
        <a:prstGeom prst="rect">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Resolución 163-2015-F de la Junta de Política y Regulación Monetaria y Financiera de fecha 16 de diciembre de 2015 - Norma para el Proceso de Fusión Extraordinario de entidades del Sector Financiero Popular y Solidario</a:t>
          </a:r>
          <a:endParaRPr lang="es-ES" sz="1800" kern="1200" dirty="0">
            <a:latin typeface="Arial" panose="020B0604020202020204" pitchFamily="34" charset="0"/>
            <a:cs typeface="Arial" panose="020B0604020202020204" pitchFamily="34" charset="0"/>
          </a:endParaRPr>
        </a:p>
      </dsp:txBody>
      <dsp:txXfrm>
        <a:off x="166276" y="2615520"/>
        <a:ext cx="9755869" cy="1044735"/>
      </dsp:txXfrm>
    </dsp:sp>
    <dsp:sp modelId="{FE8EF6CB-8BF6-470C-BD59-95990E668CFA}">
      <dsp:nvSpPr>
        <dsp:cNvPr id="0" name=""/>
        <dsp:cNvSpPr/>
      </dsp:nvSpPr>
      <dsp:spPr>
        <a:xfrm>
          <a:off x="166276" y="4141064"/>
          <a:ext cx="9630670" cy="105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Resolución No. SEPS-IGT-IGJ-IFMR-2017-0045 de fecha 10 de mayo de 2017 Norma del Proceso de Fusión Ordinario de las entidades del Sector Financiero Popular y Solidario, sujetas al control de la Superintendencia de Economía Popular y Solidaria; la Cooperativa de Ahorro y Crédito Calceta Ltda.</a:t>
          </a:r>
          <a:endParaRPr lang="es-ES" sz="1800" kern="1200" dirty="0">
            <a:latin typeface="Arial" panose="020B0604020202020204" pitchFamily="34" charset="0"/>
            <a:cs typeface="Arial" panose="020B0604020202020204" pitchFamily="34" charset="0"/>
          </a:endParaRPr>
        </a:p>
      </dsp:txBody>
      <dsp:txXfrm>
        <a:off x="166276" y="4141064"/>
        <a:ext cx="9630670" cy="1053096"/>
      </dsp:txXfrm>
    </dsp:sp>
    <dsp:sp modelId="{3F6CE2F5-509B-4024-9B40-EB35264A0528}">
      <dsp:nvSpPr>
        <dsp:cNvPr id="0" name=""/>
        <dsp:cNvSpPr/>
      </dsp:nvSpPr>
      <dsp:spPr>
        <a:xfrm>
          <a:off x="166276"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A5B9B-AC48-48EC-99B7-AAD0047E2D07}">
      <dsp:nvSpPr>
        <dsp:cNvPr id="0" name=""/>
        <dsp:cNvSpPr/>
      </dsp:nvSpPr>
      <dsp:spPr>
        <a:xfrm>
          <a:off x="1525270"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4C930-E79C-4B7D-8CB0-2B70684577DF}">
      <dsp:nvSpPr>
        <dsp:cNvPr id="0" name=""/>
        <dsp:cNvSpPr/>
      </dsp:nvSpPr>
      <dsp:spPr>
        <a:xfrm>
          <a:off x="2884265"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8BCD9-D19E-4837-8B16-BD60B748CE51}">
      <dsp:nvSpPr>
        <dsp:cNvPr id="0" name=""/>
        <dsp:cNvSpPr/>
      </dsp:nvSpPr>
      <dsp:spPr>
        <a:xfrm>
          <a:off x="4243260"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F3276-95F1-4EA8-8C0E-F3B7ABF16A1E}">
      <dsp:nvSpPr>
        <dsp:cNvPr id="0" name=""/>
        <dsp:cNvSpPr/>
      </dsp:nvSpPr>
      <dsp:spPr>
        <a:xfrm>
          <a:off x="5602254"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8C9F7-9F97-47E5-8C92-A08D6B9106A5}">
      <dsp:nvSpPr>
        <dsp:cNvPr id="0" name=""/>
        <dsp:cNvSpPr/>
      </dsp:nvSpPr>
      <dsp:spPr>
        <a:xfrm>
          <a:off x="6961249"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197DA-9E08-472C-9B06-549E77F5CE9D}">
      <dsp:nvSpPr>
        <dsp:cNvPr id="0" name=""/>
        <dsp:cNvSpPr/>
      </dsp:nvSpPr>
      <dsp:spPr>
        <a:xfrm>
          <a:off x="8320243" y="5194160"/>
          <a:ext cx="1284089" cy="214014"/>
        </a:xfrm>
        <a:prstGeom prst="parallelogram">
          <a:avLst>
            <a:gd name="adj" fmla="val 14084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9FB2-B2E3-4FF6-BF7F-A1CB588CAE8E}">
      <dsp:nvSpPr>
        <dsp:cNvPr id="0" name=""/>
        <dsp:cNvSpPr/>
      </dsp:nvSpPr>
      <dsp:spPr>
        <a:xfrm>
          <a:off x="0" y="0"/>
          <a:ext cx="8718147" cy="173779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De la formulación de la siguiente hipótesis: </a:t>
          </a:r>
          <a:r>
            <a:rPr lang="es-EC" sz="1800" kern="1200" dirty="0">
              <a:latin typeface="Arial" panose="020B0604020202020204" pitchFamily="34" charset="0"/>
              <a:cs typeface="Times New Roman" panose="02020603050405020304" pitchFamily="18" charset="0"/>
            </a:rPr>
            <a:t>¿De qué manera ha impactado en los estados financieros de la Cooperativa de Ahorro y Crédito Calceta Ltda., el aplicar la estrategia de fusión por absorción con entidades del sector financiero popular y solidario?</a:t>
          </a:r>
          <a:endParaRPr lang="es-ES" sz="1800" kern="1200" dirty="0">
            <a:latin typeface="Arial" panose="020B0604020202020204" pitchFamily="34" charset="0"/>
            <a:cs typeface="Arial" panose="020B0604020202020204" pitchFamily="34" charset="0"/>
          </a:endParaRPr>
        </a:p>
      </dsp:txBody>
      <dsp:txXfrm>
        <a:off x="50898" y="50898"/>
        <a:ext cx="6842932" cy="1635997"/>
      </dsp:txXfrm>
    </dsp:sp>
    <dsp:sp modelId="{CFCC59F5-24CB-4E16-800E-9A9C4BD85AA2}">
      <dsp:nvSpPr>
        <dsp:cNvPr id="0" name=""/>
        <dsp:cNvSpPr/>
      </dsp:nvSpPr>
      <dsp:spPr>
        <a:xfrm>
          <a:off x="769248" y="2027426"/>
          <a:ext cx="8718147" cy="173779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effectLst/>
              <a:latin typeface="Arial" panose="020B0604020202020204" pitchFamily="34" charset="0"/>
              <a:ea typeface="Times New Roman" panose="02020603050405020304" pitchFamily="18" charset="0"/>
            </a:rPr>
            <a:t>Coincidiendo con la aportación de los autores (Carrillo, Galarza, &amp; Tipán, 2022) en la que manifiestan que los principales objetivos de las finanzas se enfocan en maximizar la rentabilidad, aumentar el valor de la empresa, disminuir el riesgo, mantener la liquidez adecuada, superar la crisis y aprovechar el cambio.</a:t>
          </a:r>
          <a:endParaRPr lang="es-ES" sz="1800" kern="1200" dirty="0">
            <a:latin typeface="Arial" panose="020B0604020202020204" pitchFamily="34" charset="0"/>
            <a:cs typeface="Arial" panose="020B0604020202020204" pitchFamily="34" charset="0"/>
          </a:endParaRPr>
        </a:p>
      </dsp:txBody>
      <dsp:txXfrm>
        <a:off x="820146" y="2078324"/>
        <a:ext cx="6717537" cy="1635997"/>
      </dsp:txXfrm>
    </dsp:sp>
    <dsp:sp modelId="{CCFFE02B-4C90-4E90-B1BC-8A7E6565CFA7}">
      <dsp:nvSpPr>
        <dsp:cNvPr id="0" name=""/>
        <dsp:cNvSpPr/>
      </dsp:nvSpPr>
      <dsp:spPr>
        <a:xfrm>
          <a:off x="1538496" y="4054852"/>
          <a:ext cx="8718147" cy="173779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Han impactado de manera positiva en cada periodo, siendo el año 2018 en el que se ven reflejados los resultados de la gestión administrativa y financiera; destacando el incremento en los saldos de la cartera de crédito como el principal rubro de los activos que genera continuidad del negocio de las instituciones financieras.</a:t>
          </a:r>
          <a:endParaRPr lang="es-ES" sz="1800" kern="1200" dirty="0">
            <a:latin typeface="Arial" panose="020B0604020202020204" pitchFamily="34" charset="0"/>
            <a:cs typeface="Arial" panose="020B0604020202020204" pitchFamily="34" charset="0"/>
          </a:endParaRPr>
        </a:p>
      </dsp:txBody>
      <dsp:txXfrm>
        <a:off x="1589394" y="4105750"/>
        <a:ext cx="6717537" cy="1635997"/>
      </dsp:txXfrm>
    </dsp:sp>
    <dsp:sp modelId="{78D507E4-19D5-497A-AA93-128828DAEB94}">
      <dsp:nvSpPr>
        <dsp:cNvPr id="0" name=""/>
        <dsp:cNvSpPr/>
      </dsp:nvSpPr>
      <dsp:spPr>
        <a:xfrm>
          <a:off x="7588581" y="1317826"/>
          <a:ext cx="1129565" cy="1129565"/>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7842733" y="1317826"/>
        <a:ext cx="621261" cy="849998"/>
      </dsp:txXfrm>
    </dsp:sp>
    <dsp:sp modelId="{5C52CA93-3B57-476A-8DBF-D73B1020D3CD}">
      <dsp:nvSpPr>
        <dsp:cNvPr id="0" name=""/>
        <dsp:cNvSpPr/>
      </dsp:nvSpPr>
      <dsp:spPr>
        <a:xfrm>
          <a:off x="8357829" y="3333667"/>
          <a:ext cx="1129565" cy="1129565"/>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8611981" y="3333667"/>
        <a:ext cx="621261" cy="849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10DD8EA-D650-4E50-811F-A2EAAF60DCFC}" type="datetimeFigureOut">
              <a:rPr lang="es-ES" smtClean="0"/>
              <a:t>12/12/2022</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D06BCE5-5479-44A3-A4D3-EB5B2099DE3F}"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28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0DD8EA-D650-4E50-811F-A2EAAF60DCFC}" type="datetimeFigureOut">
              <a:rPr lang="es-ES" smtClean="0"/>
              <a:t>12/12/2022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213939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0DD8EA-D650-4E50-811F-A2EAAF60DCFC}" type="datetimeFigureOut">
              <a:rPr lang="es-ES" smtClean="0"/>
              <a:t>12/12/2022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22852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0DD8EA-D650-4E50-811F-A2EAAF60DCFC}" type="datetimeFigureOut">
              <a:rPr lang="es-ES" smtClean="0"/>
              <a:t>12/12/2022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16600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10DD8EA-D650-4E50-811F-A2EAAF60DCFC}" type="datetimeFigureOut">
              <a:rPr lang="es-ES" smtClean="0"/>
              <a:t>12/12/2022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06BCE5-5479-44A3-A4D3-EB5B2099DE3F}"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26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0DD8EA-D650-4E50-811F-A2EAAF60DCFC}" type="datetimeFigureOut">
              <a:rPr lang="es-ES" smtClean="0"/>
              <a:t>12/12/2022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1922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0DD8EA-D650-4E50-811F-A2EAAF60DCFC}" type="datetimeFigureOut">
              <a:rPr lang="es-ES" smtClean="0"/>
              <a:t>12/12/2022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157497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0DD8EA-D650-4E50-811F-A2EAAF60DCFC}" type="datetimeFigureOut">
              <a:rPr lang="es-ES" smtClean="0"/>
              <a:t>12/12/2022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5362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DD8EA-D650-4E50-811F-A2EAAF60DCFC}" type="datetimeFigureOut">
              <a:rPr lang="es-ES" smtClean="0"/>
              <a:t>12/12/2022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107493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10DD8EA-D650-4E50-811F-A2EAAF60DCFC}" type="datetimeFigureOut">
              <a:rPr lang="es-ES" smtClean="0"/>
              <a:t>12/12/2022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379849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10DD8EA-D650-4E50-811F-A2EAAF60DCFC}" type="datetimeFigureOut">
              <a:rPr lang="es-ES" smtClean="0"/>
              <a:t>12/12/2022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06BCE5-5479-44A3-A4D3-EB5B2099DE3F}" type="slidenum">
              <a:rPr lang="es-ES" smtClean="0"/>
              <a:t>‹Nº›</a:t>
            </a:fld>
            <a:endParaRPr lang="es-ES"/>
          </a:p>
        </p:txBody>
      </p:sp>
    </p:spTree>
    <p:extLst>
      <p:ext uri="{BB962C8B-B14F-4D97-AF65-F5344CB8AC3E}">
        <p14:creationId xmlns:p14="http://schemas.microsoft.com/office/powerpoint/2010/main" val="189729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10DD8EA-D650-4E50-811F-A2EAAF60DCFC}" type="datetimeFigureOut">
              <a:rPr lang="es-ES" smtClean="0"/>
              <a:t>12/12/2022</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D06BCE5-5479-44A3-A4D3-EB5B2099DE3F}" type="slidenum">
              <a:rPr lang="es-ES" smtClean="0"/>
              <a:t>‹Nº›</a:t>
            </a:fld>
            <a:endParaRPr lang="es-ES"/>
          </a:p>
        </p:txBody>
      </p:sp>
    </p:spTree>
    <p:extLst>
      <p:ext uri="{BB962C8B-B14F-4D97-AF65-F5344CB8AC3E}">
        <p14:creationId xmlns:p14="http://schemas.microsoft.com/office/powerpoint/2010/main" val="18769983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jp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png"/><Relationship Id="rId2"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emf"/><Relationship Id="rId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3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png"/><Relationship Id="rId4" Type="http://schemas.openxmlformats.org/officeDocument/2006/relationships/image" Target="../media/image72.emf"/></Relationships>
</file>

<file path=ppt/slides/_rels/slide3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78.png"/><Relationship Id="rId4" Type="http://schemas.openxmlformats.org/officeDocument/2006/relationships/image" Target="../media/image77.emf"/></Relationships>
</file>

<file path=ppt/slides/_rels/slide3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emf"/></Relationships>
</file>

<file path=ppt/slides/_rels/slide3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emf"/></Relationships>
</file>

<file path=ppt/slides/_rels/slide3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emf"/></Relationships>
</file>

<file path=ppt/slides/_rels/slide36.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emf"/></Relationships>
</file>

<file path=ppt/slides/_rels/slide3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emf"/></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diagramLayout" Target="../diagrams/layout10.xml"/><Relationship Id="rId7" Type="http://schemas.openxmlformats.org/officeDocument/2006/relationships/image" Target="../media/image100.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espe">
            <a:extLst>
              <a:ext uri="{FF2B5EF4-FFF2-40B4-BE49-F238E27FC236}">
                <a16:creationId xmlns:a16="http://schemas.microsoft.com/office/drawing/2014/main" id="{7E92C65F-66E0-0E85-723A-7867BD0872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796" y="497854"/>
            <a:ext cx="4248407" cy="1227904"/>
          </a:xfrm>
          <a:prstGeom prst="rect">
            <a:avLst/>
          </a:prstGeom>
          <a:noFill/>
        </p:spPr>
      </p:pic>
      <p:sp>
        <p:nvSpPr>
          <p:cNvPr id="6" name="CuadroTexto 5">
            <a:extLst>
              <a:ext uri="{FF2B5EF4-FFF2-40B4-BE49-F238E27FC236}">
                <a16:creationId xmlns:a16="http://schemas.microsoft.com/office/drawing/2014/main" id="{86DE4592-AB57-1F5F-A918-6DC27EA53F9C}"/>
              </a:ext>
            </a:extLst>
          </p:cNvPr>
          <p:cNvSpPr txBox="1"/>
          <p:nvPr/>
        </p:nvSpPr>
        <p:spPr>
          <a:xfrm>
            <a:off x="431071" y="1746076"/>
            <a:ext cx="11088915" cy="4801314"/>
          </a:xfrm>
          <a:prstGeom prst="rect">
            <a:avLst/>
          </a:prstGeom>
          <a:noFill/>
        </p:spPr>
        <p:txBody>
          <a:bodyPr wrap="square" rtlCol="0">
            <a:spAutoFit/>
          </a:bodyPr>
          <a:lstStyle/>
          <a:p>
            <a:pPr algn="ctr">
              <a:lnSpc>
                <a:spcPct val="20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Modelo financiero basado en la fusión de la Cooperativa de Ahorro y Crédito Calceta Ltda.</a:t>
            </a: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Villamar Cueva, Evelyn Estefanía</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Vicerrectorado de Investigación, Innovación y Transferencia de Tecnología </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Centro de Posgrados</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Maestría en Finanzas Empresariales  </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Trabajo de titulación, previo a la obtención del título de Magíster en Finanzas Empresariales </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PhD. Galarza Torres, Sandra Patricia</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200000"/>
              </a:lnSpc>
            </a:pPr>
            <a:r>
              <a:rPr lang="es-EC" dirty="0">
                <a:latin typeface="Arial" panose="020B0604020202020204" pitchFamily="34" charset="0"/>
                <a:ea typeface="Calibri" panose="020F0502020204030204" pitchFamily="34" charset="0"/>
                <a:cs typeface="Times New Roman" panose="02020603050405020304" pitchFamily="18" charset="0"/>
              </a:rPr>
              <a:t>13</a:t>
            </a:r>
            <a:r>
              <a:rPr lang="es-EC" sz="1800" dirty="0">
                <a:effectLst/>
                <a:latin typeface="Arial" panose="020B0604020202020204" pitchFamily="34" charset="0"/>
                <a:ea typeface="Calibri" panose="020F0502020204030204" pitchFamily="34" charset="0"/>
                <a:cs typeface="Times New Roman" panose="02020603050405020304" pitchFamily="18" charset="0"/>
              </a:rPr>
              <a:t> de diciembre de 2022</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9985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AB4DD7-D939-FACA-9013-79D6F6196B24}"/>
              </a:ext>
            </a:extLst>
          </p:cNvPr>
          <p:cNvSpPr txBox="1"/>
          <p:nvPr/>
        </p:nvSpPr>
        <p:spPr>
          <a:xfrm>
            <a:off x="885371" y="286956"/>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III</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b="1" kern="0" dirty="0">
                <a:latin typeface="Arial" panose="020B0604020202020204" pitchFamily="34" charset="0"/>
                <a:ea typeface="Times New Roman" panose="02020603050405020304" pitchFamily="18" charset="0"/>
                <a:cs typeface="Times New Roman" panose="02020603050405020304" pitchFamily="18" charset="0"/>
              </a:rPr>
              <a:t>Metodología</a:t>
            </a: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C8A1EE37-DF57-1FA5-FF96-F34291589ABE}"/>
              </a:ext>
            </a:extLst>
          </p:cNvPr>
          <p:cNvSpPr txBox="1"/>
          <p:nvPr/>
        </p:nvSpPr>
        <p:spPr>
          <a:xfrm>
            <a:off x="595423" y="997638"/>
            <a:ext cx="8261194" cy="646331"/>
          </a:xfrm>
          <a:prstGeom prst="rect">
            <a:avLst/>
          </a:prstGeom>
          <a:noFill/>
        </p:spPr>
        <p:txBody>
          <a:bodyPr wrap="square" rtlCol="0">
            <a:spAutoFit/>
          </a:bodyPr>
          <a:lstStyle/>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Métodos, técnicas, herramientas e instrumentos de la investigación </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graphicFrame>
        <p:nvGraphicFramePr>
          <p:cNvPr id="6" name="Diagrama 5">
            <a:extLst>
              <a:ext uri="{FF2B5EF4-FFF2-40B4-BE49-F238E27FC236}">
                <a16:creationId xmlns:a16="http://schemas.microsoft.com/office/drawing/2014/main" id="{FF94FB6D-50A7-DF81-C0D1-CE0D7AC2F245}"/>
              </a:ext>
            </a:extLst>
          </p:cNvPr>
          <p:cNvGraphicFramePr/>
          <p:nvPr>
            <p:extLst>
              <p:ext uri="{D42A27DB-BD31-4B8C-83A1-F6EECF244321}">
                <p14:modId xmlns:p14="http://schemas.microsoft.com/office/powerpoint/2010/main" val="1596127948"/>
              </p:ext>
            </p:extLst>
          </p:nvPr>
        </p:nvGraphicFramePr>
        <p:xfrm>
          <a:off x="474749" y="1384663"/>
          <a:ext cx="7686765" cy="5155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D0FFBCB0-B169-CD4F-CC6D-FB483487C822}"/>
              </a:ext>
            </a:extLst>
          </p:cNvPr>
          <p:cNvSpPr txBox="1"/>
          <p:nvPr/>
        </p:nvSpPr>
        <p:spPr>
          <a:xfrm>
            <a:off x="8146478" y="1839400"/>
            <a:ext cx="3629546" cy="3293209"/>
          </a:xfrm>
          <a:prstGeom prst="rect">
            <a:avLst/>
          </a:prstGeom>
          <a:noFill/>
        </p:spPr>
        <p:txBody>
          <a:bodyPr wrap="square" rtlCol="0">
            <a:spAutoFit/>
          </a:bodyPr>
          <a:lstStyle/>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Código Orgánico Monetario y Financiero.</a:t>
            </a:r>
          </a:p>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Ley Orgánica de Economía Popular y Solidaria y su Reglamento.</a:t>
            </a:r>
          </a:p>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Estatuto Social.</a:t>
            </a:r>
          </a:p>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Reglamentos Internos.</a:t>
            </a:r>
          </a:p>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Resoluciones, regulaciones y disposiciones de control monetario y financiero a lo establecido por los organismos de control y por  </a:t>
            </a:r>
          </a:p>
          <a:p>
            <a:pPr marL="285750" indent="-285750" algn="just">
              <a:buFont typeface="Wingdings" panose="05000000000000000000" pitchFamily="2" charset="2"/>
              <a:buChar char="Ø"/>
            </a:pPr>
            <a:r>
              <a:rPr lang="es-EC" sz="1600" dirty="0">
                <a:effectLst/>
                <a:latin typeface="Arial" panose="020B0604020202020204" pitchFamily="34" charset="0"/>
                <a:ea typeface="Calibri" panose="020F0502020204030204" pitchFamily="34" charset="0"/>
              </a:rPr>
              <a:t> la Superintendencia de Economía Popular y Solidaria.</a:t>
            </a:r>
          </a:p>
        </p:txBody>
      </p:sp>
      <p:pic>
        <p:nvPicPr>
          <p:cNvPr id="8" name="Imagen 7">
            <a:extLst>
              <a:ext uri="{FF2B5EF4-FFF2-40B4-BE49-F238E27FC236}">
                <a16:creationId xmlns:a16="http://schemas.microsoft.com/office/drawing/2014/main" id="{AECCAF63-A58D-399C-8C9C-5EF8353C7A40}"/>
              </a:ext>
            </a:extLst>
          </p:cNvPr>
          <p:cNvPicPr>
            <a:picLocks noChangeAspect="1"/>
          </p:cNvPicPr>
          <p:nvPr/>
        </p:nvPicPr>
        <p:blipFill rotWithShape="1">
          <a:blip r:embed="rId7"/>
          <a:srcRect l="69227" t="34835" r="9846" b="30598"/>
          <a:stretch/>
        </p:blipFill>
        <p:spPr bwMode="auto">
          <a:xfrm>
            <a:off x="10473368" y="5251949"/>
            <a:ext cx="1128395" cy="104838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F0DCF69F-7AC5-3DB5-4C4C-C22410BE4916}"/>
              </a:ext>
            </a:extLst>
          </p:cNvPr>
          <p:cNvPicPr>
            <a:picLocks noChangeAspect="1"/>
          </p:cNvPicPr>
          <p:nvPr/>
        </p:nvPicPr>
        <p:blipFill rotWithShape="1">
          <a:blip r:embed="rId8"/>
          <a:srcRect l="71053" t="39869" r="11013" b="39754"/>
          <a:stretch/>
        </p:blipFill>
        <p:spPr bwMode="auto">
          <a:xfrm>
            <a:off x="8856617" y="5249796"/>
            <a:ext cx="1154107" cy="1036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026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17EB5690-5382-40A9-A5D3-BA3BD8244B0D}"/>
              </a:ext>
            </a:extLst>
          </p:cNvPr>
          <p:cNvPicPr>
            <a:picLocks noChangeAspect="1"/>
          </p:cNvPicPr>
          <p:nvPr/>
        </p:nvPicPr>
        <p:blipFill rotWithShape="1">
          <a:blip r:embed="rId2"/>
          <a:srcRect r="14623"/>
          <a:stretch/>
        </p:blipFill>
        <p:spPr>
          <a:xfrm>
            <a:off x="3433387" y="336042"/>
            <a:ext cx="5090094" cy="6368796"/>
          </a:xfrm>
          <a:prstGeom prst="rect">
            <a:avLst/>
          </a:prstGeom>
        </p:spPr>
      </p:pic>
    </p:spTree>
    <p:extLst>
      <p:ext uri="{BB962C8B-B14F-4D97-AF65-F5344CB8AC3E}">
        <p14:creationId xmlns:p14="http://schemas.microsoft.com/office/powerpoint/2010/main" val="313937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A2262F-102A-554E-9600-17CC6BD9E439}"/>
              </a:ext>
            </a:extLst>
          </p:cNvPr>
          <p:cNvPicPr>
            <a:picLocks noChangeAspect="1"/>
          </p:cNvPicPr>
          <p:nvPr/>
        </p:nvPicPr>
        <p:blipFill>
          <a:blip r:embed="rId2"/>
          <a:stretch>
            <a:fillRect/>
          </a:stretch>
        </p:blipFill>
        <p:spPr>
          <a:xfrm>
            <a:off x="3357153" y="357046"/>
            <a:ext cx="4955177" cy="6143908"/>
          </a:xfrm>
          <a:prstGeom prst="rect">
            <a:avLst/>
          </a:prstGeom>
        </p:spPr>
      </p:pic>
    </p:spTree>
    <p:extLst>
      <p:ext uri="{BB962C8B-B14F-4D97-AF65-F5344CB8AC3E}">
        <p14:creationId xmlns:p14="http://schemas.microsoft.com/office/powerpoint/2010/main" val="221726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37E5320-AE4D-C984-B391-93555B368A9A}"/>
              </a:ext>
            </a:extLst>
          </p:cNvPr>
          <p:cNvGraphicFramePr/>
          <p:nvPr>
            <p:extLst>
              <p:ext uri="{D42A27DB-BD31-4B8C-83A1-F6EECF244321}">
                <p14:modId xmlns:p14="http://schemas.microsoft.com/office/powerpoint/2010/main" val="1461919254"/>
              </p:ext>
            </p:extLst>
          </p:nvPr>
        </p:nvGraphicFramePr>
        <p:xfrm>
          <a:off x="1360714" y="470263"/>
          <a:ext cx="9470571" cy="5917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a:extLst>
              <a:ext uri="{FF2B5EF4-FFF2-40B4-BE49-F238E27FC236}">
                <a16:creationId xmlns:a16="http://schemas.microsoft.com/office/drawing/2014/main" id="{225C8A61-8020-6850-5609-1BE60B1D79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8301" r="90918"/>
                    </a14:imgEffect>
                  </a14:imgLayer>
                </a14:imgProps>
              </a:ext>
              <a:ext uri="{28A0092B-C50C-407E-A947-70E740481C1C}">
                <a14:useLocalDpi xmlns:a14="http://schemas.microsoft.com/office/drawing/2010/main" val="0"/>
              </a:ext>
            </a:extLst>
          </a:blip>
          <a:srcRect l="13483" r="9776" b="3691"/>
          <a:stretch/>
        </p:blipFill>
        <p:spPr>
          <a:xfrm>
            <a:off x="2560320" y="927664"/>
            <a:ext cx="2965267" cy="2093282"/>
          </a:xfrm>
          <a:prstGeom prst="rect">
            <a:avLst/>
          </a:prstGeom>
        </p:spPr>
      </p:pic>
      <p:pic>
        <p:nvPicPr>
          <p:cNvPr id="16" name="Imagen 15">
            <a:extLst>
              <a:ext uri="{FF2B5EF4-FFF2-40B4-BE49-F238E27FC236}">
                <a16:creationId xmlns:a16="http://schemas.microsoft.com/office/drawing/2014/main" id="{F08B40F3-34C9-F8BC-57D5-84DA686F19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1992" y="1228110"/>
            <a:ext cx="3166818" cy="1136267"/>
          </a:xfrm>
          <a:prstGeom prst="rect">
            <a:avLst/>
          </a:prstGeom>
        </p:spPr>
      </p:pic>
    </p:spTree>
    <p:extLst>
      <p:ext uri="{BB962C8B-B14F-4D97-AF65-F5344CB8AC3E}">
        <p14:creationId xmlns:p14="http://schemas.microsoft.com/office/powerpoint/2010/main" val="172607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32D6819-EB4F-298B-4CAE-69162F364167}"/>
              </a:ext>
            </a:extLst>
          </p:cNvPr>
          <p:cNvPicPr>
            <a:picLocks noChangeAspect="1"/>
          </p:cNvPicPr>
          <p:nvPr/>
        </p:nvPicPr>
        <p:blipFill>
          <a:blip r:embed="rId2"/>
          <a:stretch>
            <a:fillRect/>
          </a:stretch>
        </p:blipFill>
        <p:spPr>
          <a:xfrm>
            <a:off x="3683726" y="266906"/>
            <a:ext cx="4641569" cy="6324187"/>
          </a:xfrm>
          <a:prstGeom prst="rect">
            <a:avLst/>
          </a:prstGeom>
        </p:spPr>
      </p:pic>
    </p:spTree>
    <p:extLst>
      <p:ext uri="{BB962C8B-B14F-4D97-AF65-F5344CB8AC3E}">
        <p14:creationId xmlns:p14="http://schemas.microsoft.com/office/powerpoint/2010/main" val="370526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AB4DD7-D939-FACA-9013-79D6F6196B24}"/>
              </a:ext>
            </a:extLst>
          </p:cNvPr>
          <p:cNvSpPr txBox="1"/>
          <p:nvPr/>
        </p:nvSpPr>
        <p:spPr>
          <a:xfrm>
            <a:off x="885371" y="31764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C8A1EE37-DF57-1FA5-FF96-F34291589ABE}"/>
              </a:ext>
            </a:extLst>
          </p:cNvPr>
          <p:cNvSpPr txBox="1"/>
          <p:nvPr/>
        </p:nvSpPr>
        <p:spPr>
          <a:xfrm>
            <a:off x="595423" y="997638"/>
            <a:ext cx="8261194" cy="646331"/>
          </a:xfrm>
          <a:prstGeom prst="rect">
            <a:avLst/>
          </a:prstGeom>
          <a:noFill/>
        </p:spPr>
        <p:txBody>
          <a:bodyPr wrap="square" rtlCol="0">
            <a:spAutoFit/>
          </a:bodyPr>
          <a:lstStyle/>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Antecedentes de la fusión</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graphicFrame>
        <p:nvGraphicFramePr>
          <p:cNvPr id="11" name="Diagrama 10">
            <a:extLst>
              <a:ext uri="{FF2B5EF4-FFF2-40B4-BE49-F238E27FC236}">
                <a16:creationId xmlns:a16="http://schemas.microsoft.com/office/drawing/2014/main" id="{F57F4D09-0B26-AC8E-AF18-AF4C71705488}"/>
              </a:ext>
            </a:extLst>
          </p:cNvPr>
          <p:cNvGraphicFramePr/>
          <p:nvPr>
            <p:extLst>
              <p:ext uri="{D42A27DB-BD31-4B8C-83A1-F6EECF244321}">
                <p14:modId xmlns:p14="http://schemas.microsoft.com/office/powerpoint/2010/main" val="3503602858"/>
              </p:ext>
            </p:extLst>
          </p:nvPr>
        </p:nvGraphicFramePr>
        <p:xfrm>
          <a:off x="885371" y="666205"/>
          <a:ext cx="10711205" cy="557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11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737718-ADDF-6BBA-B32B-CF5075A16CE4}"/>
              </a:ext>
            </a:extLst>
          </p:cNvPr>
          <p:cNvPicPr>
            <a:picLocks noChangeAspect="1"/>
          </p:cNvPicPr>
          <p:nvPr/>
        </p:nvPicPr>
        <p:blipFill>
          <a:blip r:embed="rId2"/>
          <a:stretch>
            <a:fillRect/>
          </a:stretch>
        </p:blipFill>
        <p:spPr>
          <a:xfrm>
            <a:off x="3023181" y="260466"/>
            <a:ext cx="6499642" cy="6317403"/>
          </a:xfrm>
          <a:prstGeom prst="rect">
            <a:avLst/>
          </a:prstGeom>
        </p:spPr>
      </p:pic>
    </p:spTree>
    <p:extLst>
      <p:ext uri="{BB962C8B-B14F-4D97-AF65-F5344CB8AC3E}">
        <p14:creationId xmlns:p14="http://schemas.microsoft.com/office/powerpoint/2010/main" val="170550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0943ABE-8F07-0D4E-7F17-7F709BA384A5}"/>
              </a:ext>
            </a:extLst>
          </p:cNvPr>
          <p:cNvSpPr txBox="1"/>
          <p:nvPr/>
        </p:nvSpPr>
        <p:spPr>
          <a:xfrm>
            <a:off x="885371" y="23589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1A914694-D17C-AC90-C7D3-BE0C84F82807}"/>
              </a:ext>
            </a:extLst>
          </p:cNvPr>
          <p:cNvSpPr txBox="1"/>
          <p:nvPr/>
        </p:nvSpPr>
        <p:spPr>
          <a:xfrm>
            <a:off x="333356" y="882807"/>
            <a:ext cx="11340484" cy="369332"/>
          </a:xfrm>
          <a:prstGeom prst="rect">
            <a:avLst/>
          </a:prstGeom>
          <a:noFill/>
        </p:spPr>
        <p:txBody>
          <a:bodyPr wrap="square" rtlCol="0">
            <a:spAutoFit/>
          </a:bodyPr>
          <a:lstStyle/>
          <a:p>
            <a:r>
              <a:rPr lang="es-MX" b="1" dirty="0">
                <a:latin typeface="Arial" panose="020B0604020202020204" pitchFamily="34" charset="0"/>
                <a:ea typeface="Times New Roman" panose="02020603050405020304" pitchFamily="18" charset="0"/>
                <a:cs typeface="Times New Roman" panose="02020603050405020304" pitchFamily="18" charset="0"/>
              </a:rPr>
              <a:t>4.2.	Financiamiento de la COAC Calceta Ltda. y su influencia en el modelo financiero de la entidad </a:t>
            </a:r>
            <a:endParaRPr lang="es-ES" dirty="0"/>
          </a:p>
        </p:txBody>
      </p:sp>
      <p:pic>
        <p:nvPicPr>
          <p:cNvPr id="9" name="Imagen 8">
            <a:extLst>
              <a:ext uri="{FF2B5EF4-FFF2-40B4-BE49-F238E27FC236}">
                <a16:creationId xmlns:a16="http://schemas.microsoft.com/office/drawing/2014/main" id="{DB4A6246-E81B-1922-3A07-14B66CECAD7A}"/>
              </a:ext>
            </a:extLst>
          </p:cNvPr>
          <p:cNvPicPr>
            <a:picLocks noChangeAspect="1"/>
          </p:cNvPicPr>
          <p:nvPr/>
        </p:nvPicPr>
        <p:blipFill>
          <a:blip r:embed="rId2"/>
          <a:stretch>
            <a:fillRect/>
          </a:stretch>
        </p:blipFill>
        <p:spPr>
          <a:xfrm>
            <a:off x="386577" y="1530336"/>
            <a:ext cx="5681069" cy="5052260"/>
          </a:xfrm>
          <a:prstGeom prst="rect">
            <a:avLst/>
          </a:prstGeom>
        </p:spPr>
      </p:pic>
      <p:sp>
        <p:nvSpPr>
          <p:cNvPr id="11" name="CuadroTexto 10">
            <a:extLst>
              <a:ext uri="{FF2B5EF4-FFF2-40B4-BE49-F238E27FC236}">
                <a16:creationId xmlns:a16="http://schemas.microsoft.com/office/drawing/2014/main" id="{8FEA0F40-BEE0-4409-9065-AB42D8079EE8}"/>
              </a:ext>
            </a:extLst>
          </p:cNvPr>
          <p:cNvSpPr txBox="1"/>
          <p:nvPr/>
        </p:nvSpPr>
        <p:spPr>
          <a:xfrm>
            <a:off x="317486" y="1288600"/>
            <a:ext cx="6093822" cy="215444"/>
          </a:xfrm>
          <a:prstGeom prst="rect">
            <a:avLst/>
          </a:prstGeom>
          <a:noFill/>
        </p:spPr>
        <p:txBody>
          <a:bodyPr wrap="square">
            <a:spAutoFit/>
          </a:bodyPr>
          <a:lstStyle/>
          <a:p>
            <a:pPr>
              <a:spcAft>
                <a:spcPts val="1000"/>
              </a:spcAft>
            </a:pPr>
            <a:r>
              <a:rPr lang="es-EC" sz="800" b="1" i="0" dirty="0">
                <a:effectLst/>
                <a:latin typeface="Arial" panose="020B0604020202020204" pitchFamily="34" charset="0"/>
                <a:ea typeface="Calibri" panose="020F0502020204030204" pitchFamily="34" charset="0"/>
                <a:cs typeface="Times New Roman" panose="02020603050405020304" pitchFamily="18" charset="0"/>
              </a:rPr>
              <a:t>Tabla 5. </a:t>
            </a:r>
            <a:r>
              <a:rPr lang="es-EC" sz="800" i="1" dirty="0">
                <a:effectLst/>
                <a:latin typeface="Arial" panose="020B0604020202020204" pitchFamily="34" charset="0"/>
                <a:ea typeface="Calibri" panose="020F0502020204030204" pitchFamily="34" charset="0"/>
                <a:cs typeface="Times New Roman" panose="02020603050405020304" pitchFamily="18" charset="0"/>
              </a:rPr>
              <a:t>Análisis de estado de situación financiera Año 2017 y 2018 – USD </a:t>
            </a:r>
            <a:endParaRPr lang="es-ES" sz="800" i="1"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E8F61618-8036-B8B2-2E67-41FF8BE574FB}"/>
              </a:ext>
            </a:extLst>
          </p:cNvPr>
          <p:cNvSpPr txBox="1"/>
          <p:nvPr/>
        </p:nvSpPr>
        <p:spPr>
          <a:xfrm>
            <a:off x="317486" y="6262002"/>
            <a:ext cx="3745774" cy="300339"/>
          </a:xfrm>
          <a:prstGeom prst="rect">
            <a:avLst/>
          </a:prstGeom>
          <a:noFill/>
        </p:spPr>
        <p:txBody>
          <a:bodyPr wrap="square">
            <a:spAutoFit/>
          </a:bodyPr>
          <a:lstStyle/>
          <a:p>
            <a:pPr>
              <a:lnSpc>
                <a:spcPct val="200000"/>
              </a:lnSpc>
            </a:pPr>
            <a:r>
              <a:rPr lang="es-EC" sz="800" dirty="0">
                <a:effectLst/>
                <a:latin typeface="Arial" panose="020B0604020202020204" pitchFamily="34" charset="0"/>
                <a:ea typeface="Calibri" panose="020F0502020204030204" pitchFamily="34" charset="0"/>
                <a:cs typeface="Arial" panose="020B0604020202020204" pitchFamily="34" charset="0"/>
              </a:rPr>
              <a:t>Nota: Cooperativa de Ahorro y Crédito Calceta Ltda.</a:t>
            </a:r>
            <a:endParaRPr lang="es-ES"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0BA37E5D-E76E-8BF3-28A2-CF53AAEFFB8A}"/>
              </a:ext>
            </a:extLst>
          </p:cNvPr>
          <p:cNvPicPr>
            <a:picLocks noChangeAspect="1"/>
          </p:cNvPicPr>
          <p:nvPr/>
        </p:nvPicPr>
        <p:blipFill>
          <a:blip r:embed="rId3"/>
          <a:stretch>
            <a:fillRect/>
          </a:stretch>
        </p:blipFill>
        <p:spPr>
          <a:xfrm>
            <a:off x="6136736" y="1483981"/>
            <a:ext cx="2790493" cy="1120140"/>
          </a:xfrm>
          <a:prstGeom prst="rect">
            <a:avLst/>
          </a:prstGeom>
        </p:spPr>
      </p:pic>
      <p:pic>
        <p:nvPicPr>
          <p:cNvPr id="16" name="Imagen 15">
            <a:extLst>
              <a:ext uri="{FF2B5EF4-FFF2-40B4-BE49-F238E27FC236}">
                <a16:creationId xmlns:a16="http://schemas.microsoft.com/office/drawing/2014/main" id="{4E0F675B-F19D-DE85-5E5C-2C83B96E0253}"/>
              </a:ext>
            </a:extLst>
          </p:cNvPr>
          <p:cNvPicPr>
            <a:picLocks noChangeAspect="1"/>
          </p:cNvPicPr>
          <p:nvPr/>
        </p:nvPicPr>
        <p:blipFill>
          <a:blip r:embed="rId4"/>
          <a:stretch>
            <a:fillRect/>
          </a:stretch>
        </p:blipFill>
        <p:spPr>
          <a:xfrm>
            <a:off x="8961097" y="1483981"/>
            <a:ext cx="2844325" cy="1303020"/>
          </a:xfrm>
          <a:prstGeom prst="rect">
            <a:avLst/>
          </a:prstGeom>
        </p:spPr>
      </p:pic>
      <p:pic>
        <p:nvPicPr>
          <p:cNvPr id="17" name="Imagen 16">
            <a:extLst>
              <a:ext uri="{FF2B5EF4-FFF2-40B4-BE49-F238E27FC236}">
                <a16:creationId xmlns:a16="http://schemas.microsoft.com/office/drawing/2014/main" id="{874C6704-F937-BD9A-BEA6-43774E4EB3D4}"/>
              </a:ext>
            </a:extLst>
          </p:cNvPr>
          <p:cNvPicPr>
            <a:picLocks noChangeAspect="1"/>
          </p:cNvPicPr>
          <p:nvPr/>
        </p:nvPicPr>
        <p:blipFill>
          <a:blip r:embed="rId5"/>
          <a:stretch>
            <a:fillRect/>
          </a:stretch>
        </p:blipFill>
        <p:spPr>
          <a:xfrm>
            <a:off x="6102870" y="2950860"/>
            <a:ext cx="2824360" cy="1303020"/>
          </a:xfrm>
          <a:prstGeom prst="rect">
            <a:avLst/>
          </a:prstGeom>
        </p:spPr>
      </p:pic>
      <p:pic>
        <p:nvPicPr>
          <p:cNvPr id="18" name="Imagen 17">
            <a:extLst>
              <a:ext uri="{FF2B5EF4-FFF2-40B4-BE49-F238E27FC236}">
                <a16:creationId xmlns:a16="http://schemas.microsoft.com/office/drawing/2014/main" id="{03878DEE-B9EC-7E9E-D9FA-B90FA96F5537}"/>
              </a:ext>
            </a:extLst>
          </p:cNvPr>
          <p:cNvPicPr>
            <a:picLocks noChangeAspect="1"/>
          </p:cNvPicPr>
          <p:nvPr/>
        </p:nvPicPr>
        <p:blipFill>
          <a:blip r:embed="rId6"/>
          <a:stretch>
            <a:fillRect/>
          </a:stretch>
        </p:blipFill>
        <p:spPr>
          <a:xfrm>
            <a:off x="8961097" y="2950860"/>
            <a:ext cx="2844324" cy="1303020"/>
          </a:xfrm>
          <a:prstGeom prst="rect">
            <a:avLst/>
          </a:prstGeom>
        </p:spPr>
      </p:pic>
      <p:pic>
        <p:nvPicPr>
          <p:cNvPr id="19" name="Imagen 18">
            <a:extLst>
              <a:ext uri="{FF2B5EF4-FFF2-40B4-BE49-F238E27FC236}">
                <a16:creationId xmlns:a16="http://schemas.microsoft.com/office/drawing/2014/main" id="{158AD448-95FB-EB00-C3B8-03BED830DBFA}"/>
              </a:ext>
            </a:extLst>
          </p:cNvPr>
          <p:cNvPicPr>
            <a:picLocks noChangeAspect="1"/>
          </p:cNvPicPr>
          <p:nvPr/>
        </p:nvPicPr>
        <p:blipFill>
          <a:blip r:embed="rId7"/>
          <a:stretch>
            <a:fillRect/>
          </a:stretch>
        </p:blipFill>
        <p:spPr>
          <a:xfrm>
            <a:off x="6119125" y="4417738"/>
            <a:ext cx="2790493" cy="1303020"/>
          </a:xfrm>
          <a:prstGeom prst="rect">
            <a:avLst/>
          </a:prstGeom>
        </p:spPr>
      </p:pic>
      <p:pic>
        <p:nvPicPr>
          <p:cNvPr id="21" name="Imagen 20">
            <a:extLst>
              <a:ext uri="{FF2B5EF4-FFF2-40B4-BE49-F238E27FC236}">
                <a16:creationId xmlns:a16="http://schemas.microsoft.com/office/drawing/2014/main" id="{5C0F4608-699C-7C35-25EC-86496A84FC16}"/>
              </a:ext>
            </a:extLst>
          </p:cNvPr>
          <p:cNvPicPr>
            <a:picLocks noChangeAspect="1"/>
          </p:cNvPicPr>
          <p:nvPr/>
        </p:nvPicPr>
        <p:blipFill>
          <a:blip r:embed="rId8"/>
          <a:stretch>
            <a:fillRect/>
          </a:stretch>
        </p:blipFill>
        <p:spPr>
          <a:xfrm>
            <a:off x="8927229" y="4417738"/>
            <a:ext cx="2878192" cy="1303020"/>
          </a:xfrm>
          <a:prstGeom prst="rect">
            <a:avLst/>
          </a:prstGeom>
        </p:spPr>
      </p:pic>
    </p:spTree>
    <p:extLst>
      <p:ext uri="{BB962C8B-B14F-4D97-AF65-F5344CB8AC3E}">
        <p14:creationId xmlns:p14="http://schemas.microsoft.com/office/powerpoint/2010/main" val="145798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3A2D0DC-D3F8-C6DA-F7DE-A5B63D8E4EC1}"/>
              </a:ext>
            </a:extLst>
          </p:cNvPr>
          <p:cNvPicPr>
            <a:picLocks noChangeAspect="1"/>
          </p:cNvPicPr>
          <p:nvPr/>
        </p:nvPicPr>
        <p:blipFill>
          <a:blip r:embed="rId2"/>
          <a:stretch>
            <a:fillRect/>
          </a:stretch>
        </p:blipFill>
        <p:spPr>
          <a:xfrm>
            <a:off x="676656" y="992124"/>
            <a:ext cx="5961888" cy="1825752"/>
          </a:xfrm>
          <a:prstGeom prst="rect">
            <a:avLst/>
          </a:prstGeom>
        </p:spPr>
      </p:pic>
      <p:sp>
        <p:nvSpPr>
          <p:cNvPr id="5" name="CuadroTexto 4">
            <a:extLst>
              <a:ext uri="{FF2B5EF4-FFF2-40B4-BE49-F238E27FC236}">
                <a16:creationId xmlns:a16="http://schemas.microsoft.com/office/drawing/2014/main" id="{F86D8C63-B238-526D-8CD4-E91072261F6F}"/>
              </a:ext>
            </a:extLst>
          </p:cNvPr>
          <p:cNvSpPr txBox="1"/>
          <p:nvPr/>
        </p:nvSpPr>
        <p:spPr>
          <a:xfrm>
            <a:off x="567300" y="724156"/>
            <a:ext cx="6093822" cy="215444"/>
          </a:xfrm>
          <a:prstGeom prst="rect">
            <a:avLst/>
          </a:prstGeom>
          <a:noFill/>
        </p:spPr>
        <p:txBody>
          <a:bodyPr wrap="square">
            <a:spAutoFit/>
          </a:bodyPr>
          <a:lstStyle/>
          <a:p>
            <a:pPr>
              <a:spcAft>
                <a:spcPts val="1000"/>
              </a:spcAft>
            </a:pPr>
            <a:r>
              <a:rPr lang="es-EC" sz="800" b="1" i="0" dirty="0">
                <a:effectLst/>
                <a:latin typeface="Arial" panose="020B0604020202020204" pitchFamily="34" charset="0"/>
                <a:ea typeface="Calibri" panose="020F0502020204030204" pitchFamily="34" charset="0"/>
                <a:cs typeface="Times New Roman" panose="02020603050405020304" pitchFamily="18" charset="0"/>
              </a:rPr>
              <a:t>Tabla 6. </a:t>
            </a:r>
            <a:r>
              <a:rPr lang="es-EC" sz="800" dirty="0">
                <a:latin typeface="Arial" panose="020B0604020202020204" pitchFamily="34" charset="0"/>
                <a:ea typeface="Calibri" panose="020F0502020204030204" pitchFamily="34" charset="0"/>
                <a:cs typeface="Times New Roman" panose="02020603050405020304" pitchFamily="18" charset="0"/>
              </a:rPr>
              <a:t>Detalle de Obligaciones Financiera Cuenta Contable 26 </a:t>
            </a:r>
            <a:endParaRPr lang="es-ES" sz="800"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esquinas superiores, una redondeada y la otra cortada 7">
            <a:extLst>
              <a:ext uri="{FF2B5EF4-FFF2-40B4-BE49-F238E27FC236}">
                <a16:creationId xmlns:a16="http://schemas.microsoft.com/office/drawing/2014/main" id="{A0C59204-451C-F3A1-5403-3CDE4CF04128}"/>
              </a:ext>
            </a:extLst>
          </p:cNvPr>
          <p:cNvSpPr/>
          <p:nvPr/>
        </p:nvSpPr>
        <p:spPr>
          <a:xfrm>
            <a:off x="6974354" y="646801"/>
            <a:ext cx="4650346" cy="5652399"/>
          </a:xfrm>
          <a:prstGeom prst="snip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a:effectLst/>
                <a:latin typeface="Arial" panose="020B0604020202020204" pitchFamily="34" charset="0"/>
                <a:ea typeface="Calibri" panose="020F0502020204030204" pitchFamily="34" charset="0"/>
                <a:cs typeface="Times New Roman" panose="02020603050405020304" pitchFamily="18" charset="0"/>
              </a:rPr>
              <a:t> Las obligaciones financieras corresponden a créditos externos que la entidad ha realizado con la Corporación Financiera Nacional – CONAFIS y Caja Central FINANCOOP; con el objetivo de obtener mayores recursos para otorgar créditos a los socios en cada una de las zonas urbanas y rurales en la cual la cooperativa tiene presencia territorial.</a:t>
            </a:r>
            <a:endParaRPr lang="es-ES" sz="2400"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es-ES" dirty="0"/>
          </a:p>
        </p:txBody>
      </p:sp>
      <p:pic>
        <p:nvPicPr>
          <p:cNvPr id="10" name="Imagen 9">
            <a:extLst>
              <a:ext uri="{FF2B5EF4-FFF2-40B4-BE49-F238E27FC236}">
                <a16:creationId xmlns:a16="http://schemas.microsoft.com/office/drawing/2014/main" id="{46E36C2A-BE1F-454B-A6A2-E17FBFBCE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0" y="3120834"/>
            <a:ext cx="5566100" cy="1304925"/>
          </a:xfrm>
          <a:prstGeom prst="rect">
            <a:avLst/>
          </a:prstGeom>
        </p:spPr>
      </p:pic>
      <p:pic>
        <p:nvPicPr>
          <p:cNvPr id="14" name="Imagen 13">
            <a:extLst>
              <a:ext uri="{FF2B5EF4-FFF2-40B4-BE49-F238E27FC236}">
                <a16:creationId xmlns:a16="http://schemas.microsoft.com/office/drawing/2014/main" id="{59CF32E3-4615-4107-2E04-20CABA72E546}"/>
              </a:ext>
            </a:extLst>
          </p:cNvPr>
          <p:cNvPicPr>
            <a:picLocks noChangeAspect="1"/>
          </p:cNvPicPr>
          <p:nvPr/>
        </p:nvPicPr>
        <p:blipFill rotWithShape="1">
          <a:blip r:embed="rId4">
            <a:extLst>
              <a:ext uri="{28A0092B-C50C-407E-A947-70E740481C1C}">
                <a14:useLocalDpi xmlns:a14="http://schemas.microsoft.com/office/drawing/2010/main" val="0"/>
              </a:ext>
            </a:extLst>
          </a:blip>
          <a:srcRect l="6482" t="28313" r="6759" b="26255"/>
          <a:stretch/>
        </p:blipFill>
        <p:spPr>
          <a:xfrm>
            <a:off x="676656" y="4851554"/>
            <a:ext cx="5396089" cy="1589456"/>
          </a:xfrm>
          <a:prstGeom prst="rect">
            <a:avLst/>
          </a:prstGeom>
        </p:spPr>
      </p:pic>
    </p:spTree>
    <p:extLst>
      <p:ext uri="{BB962C8B-B14F-4D97-AF65-F5344CB8AC3E}">
        <p14:creationId xmlns:p14="http://schemas.microsoft.com/office/powerpoint/2010/main" val="359257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B1A7F5C-27A7-5DFA-B366-8F92FF21753F}"/>
              </a:ext>
            </a:extLst>
          </p:cNvPr>
          <p:cNvPicPr>
            <a:picLocks noChangeAspect="1"/>
          </p:cNvPicPr>
          <p:nvPr/>
        </p:nvPicPr>
        <p:blipFill>
          <a:blip r:embed="rId2"/>
          <a:stretch>
            <a:fillRect/>
          </a:stretch>
        </p:blipFill>
        <p:spPr>
          <a:xfrm>
            <a:off x="7930899" y="664564"/>
            <a:ext cx="3642360" cy="1303020"/>
          </a:xfrm>
          <a:prstGeom prst="rect">
            <a:avLst/>
          </a:prstGeom>
        </p:spPr>
      </p:pic>
      <p:pic>
        <p:nvPicPr>
          <p:cNvPr id="9" name="Imagen 8">
            <a:extLst>
              <a:ext uri="{FF2B5EF4-FFF2-40B4-BE49-F238E27FC236}">
                <a16:creationId xmlns:a16="http://schemas.microsoft.com/office/drawing/2014/main" id="{0444F2A6-05EF-1C1B-055D-2296D0FC6714}"/>
              </a:ext>
            </a:extLst>
          </p:cNvPr>
          <p:cNvPicPr>
            <a:picLocks noChangeAspect="1"/>
          </p:cNvPicPr>
          <p:nvPr/>
        </p:nvPicPr>
        <p:blipFill>
          <a:blip r:embed="rId3"/>
          <a:stretch>
            <a:fillRect/>
          </a:stretch>
        </p:blipFill>
        <p:spPr>
          <a:xfrm>
            <a:off x="416724" y="664564"/>
            <a:ext cx="7262158" cy="5850536"/>
          </a:xfrm>
          <a:prstGeom prst="rect">
            <a:avLst/>
          </a:prstGeom>
        </p:spPr>
      </p:pic>
      <p:sp>
        <p:nvSpPr>
          <p:cNvPr id="10" name="CuadroTexto 9">
            <a:extLst>
              <a:ext uri="{FF2B5EF4-FFF2-40B4-BE49-F238E27FC236}">
                <a16:creationId xmlns:a16="http://schemas.microsoft.com/office/drawing/2014/main" id="{7B7A15E8-B1AC-5FA8-2977-9E4FEF444370}"/>
              </a:ext>
            </a:extLst>
          </p:cNvPr>
          <p:cNvSpPr txBox="1"/>
          <p:nvPr/>
        </p:nvSpPr>
        <p:spPr>
          <a:xfrm>
            <a:off x="351353" y="449120"/>
            <a:ext cx="6093822" cy="215444"/>
          </a:xfrm>
          <a:prstGeom prst="rect">
            <a:avLst/>
          </a:prstGeom>
          <a:noFill/>
        </p:spPr>
        <p:txBody>
          <a:bodyPr wrap="square">
            <a:spAutoFit/>
          </a:bodyPr>
          <a:lstStyle/>
          <a:p>
            <a:pPr>
              <a:spcAft>
                <a:spcPts val="1000"/>
              </a:spcAft>
            </a:pPr>
            <a:r>
              <a:rPr lang="es-EC" sz="800" b="1" i="0" dirty="0">
                <a:effectLst/>
                <a:latin typeface="Arial" panose="020B0604020202020204" pitchFamily="34" charset="0"/>
                <a:ea typeface="Calibri" panose="020F0502020204030204" pitchFamily="34" charset="0"/>
                <a:cs typeface="Times New Roman" panose="02020603050405020304" pitchFamily="18" charset="0"/>
              </a:rPr>
              <a:t>Tabla </a:t>
            </a:r>
            <a:r>
              <a:rPr lang="es-EC" sz="800" b="1" dirty="0">
                <a:latin typeface="Arial" panose="020B0604020202020204" pitchFamily="34" charset="0"/>
                <a:ea typeface="Calibri" panose="020F0502020204030204" pitchFamily="34" charset="0"/>
                <a:cs typeface="Times New Roman" panose="02020603050405020304" pitchFamily="18" charset="0"/>
              </a:rPr>
              <a:t>7</a:t>
            </a:r>
            <a:r>
              <a:rPr lang="es-EC" sz="800" b="1" i="0" dirty="0">
                <a:effectLst/>
                <a:latin typeface="Arial" panose="020B0604020202020204" pitchFamily="34" charset="0"/>
                <a:ea typeface="Calibri" panose="020F0502020204030204" pitchFamily="34" charset="0"/>
                <a:cs typeface="Times New Roman" panose="02020603050405020304" pitchFamily="18" charset="0"/>
              </a:rPr>
              <a:t>. </a:t>
            </a:r>
            <a:r>
              <a:rPr lang="es-EC" sz="800" dirty="0">
                <a:latin typeface="Arial" panose="020B0604020202020204" pitchFamily="34" charset="0"/>
                <a:ea typeface="Calibri" panose="020F0502020204030204" pitchFamily="34" charset="0"/>
                <a:cs typeface="Times New Roman" panose="02020603050405020304" pitchFamily="18" charset="0"/>
              </a:rPr>
              <a:t>Detalle de Obligaciones con el Público (Cuenta Contable 21)</a:t>
            </a:r>
            <a:endParaRPr lang="es-ES" sz="8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6E2B772F-88A0-6620-5872-3F43CD5EE789}"/>
              </a:ext>
            </a:extLst>
          </p:cNvPr>
          <p:cNvPicPr>
            <a:picLocks noChangeAspect="1"/>
          </p:cNvPicPr>
          <p:nvPr/>
        </p:nvPicPr>
        <p:blipFill>
          <a:blip r:embed="rId4"/>
          <a:stretch>
            <a:fillRect/>
          </a:stretch>
        </p:blipFill>
        <p:spPr>
          <a:xfrm>
            <a:off x="7930899" y="3273150"/>
            <a:ext cx="3642360" cy="854429"/>
          </a:xfrm>
          <a:prstGeom prst="rect">
            <a:avLst/>
          </a:prstGeom>
        </p:spPr>
      </p:pic>
      <p:pic>
        <p:nvPicPr>
          <p:cNvPr id="13" name="Imagen 12">
            <a:extLst>
              <a:ext uri="{FF2B5EF4-FFF2-40B4-BE49-F238E27FC236}">
                <a16:creationId xmlns:a16="http://schemas.microsoft.com/office/drawing/2014/main" id="{4C7DAEFB-3011-6875-C2E7-689FED5B5DB2}"/>
              </a:ext>
            </a:extLst>
          </p:cNvPr>
          <p:cNvPicPr>
            <a:picLocks noChangeAspect="1"/>
          </p:cNvPicPr>
          <p:nvPr/>
        </p:nvPicPr>
        <p:blipFill rotWithShape="1">
          <a:blip r:embed="rId5">
            <a:extLst>
              <a:ext uri="{28A0092B-C50C-407E-A947-70E740481C1C}">
                <a14:useLocalDpi xmlns:a14="http://schemas.microsoft.com/office/drawing/2010/main" val="0"/>
              </a:ext>
            </a:extLst>
          </a:blip>
          <a:srcRect l="10994" t="30303" r="73409" b="28485"/>
          <a:stretch/>
        </p:blipFill>
        <p:spPr>
          <a:xfrm>
            <a:off x="9030118" y="4325688"/>
            <a:ext cx="1651736" cy="2075111"/>
          </a:xfrm>
          <a:prstGeom prst="rect">
            <a:avLst/>
          </a:prstGeom>
        </p:spPr>
      </p:pic>
      <p:pic>
        <p:nvPicPr>
          <p:cNvPr id="14" name="Imagen 13">
            <a:extLst>
              <a:ext uri="{FF2B5EF4-FFF2-40B4-BE49-F238E27FC236}">
                <a16:creationId xmlns:a16="http://schemas.microsoft.com/office/drawing/2014/main" id="{76F77C53-7374-AD55-4698-1949E92BFFF4}"/>
              </a:ext>
            </a:extLst>
          </p:cNvPr>
          <p:cNvPicPr>
            <a:picLocks noChangeAspect="1"/>
          </p:cNvPicPr>
          <p:nvPr/>
        </p:nvPicPr>
        <p:blipFill>
          <a:blip r:embed="rId6"/>
          <a:stretch>
            <a:fillRect/>
          </a:stretch>
        </p:blipFill>
        <p:spPr>
          <a:xfrm>
            <a:off x="7930899" y="2203988"/>
            <a:ext cx="3642360" cy="868900"/>
          </a:xfrm>
          <a:prstGeom prst="rect">
            <a:avLst/>
          </a:prstGeom>
        </p:spPr>
      </p:pic>
    </p:spTree>
    <p:extLst>
      <p:ext uri="{BB962C8B-B14F-4D97-AF65-F5344CB8AC3E}">
        <p14:creationId xmlns:p14="http://schemas.microsoft.com/office/powerpoint/2010/main" val="72536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85A1A0-2C17-D19C-7254-22DFBFEBCC6D}"/>
              </a:ext>
            </a:extLst>
          </p:cNvPr>
          <p:cNvSpPr txBox="1"/>
          <p:nvPr/>
        </p:nvSpPr>
        <p:spPr>
          <a:xfrm>
            <a:off x="885371" y="286956"/>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Diagnóstico de la Cooperativa de Ahorro y Crédito Calceta Ltda.</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18C29C77-D6F0-0945-F0C5-B556C71166B1}"/>
              </a:ext>
            </a:extLst>
          </p:cNvPr>
          <p:cNvSpPr txBox="1"/>
          <p:nvPr/>
        </p:nvSpPr>
        <p:spPr>
          <a:xfrm>
            <a:off x="595423" y="932323"/>
            <a:ext cx="1924493" cy="646331"/>
          </a:xfrm>
          <a:prstGeom prst="rect">
            <a:avLst/>
          </a:prstGeom>
          <a:noFill/>
        </p:spPr>
        <p:txBody>
          <a:bodyPr wrap="square" rtlCol="0">
            <a:spAutoFit/>
          </a:bodyPr>
          <a:lstStyle/>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Antecedentes</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pic>
        <p:nvPicPr>
          <p:cNvPr id="7" name="Imagen 6">
            <a:extLst>
              <a:ext uri="{FF2B5EF4-FFF2-40B4-BE49-F238E27FC236}">
                <a16:creationId xmlns:a16="http://schemas.microsoft.com/office/drawing/2014/main" id="{26AFFB47-56D9-F979-FF8F-1782D0BA71EF}"/>
              </a:ext>
            </a:extLst>
          </p:cNvPr>
          <p:cNvPicPr>
            <a:picLocks noChangeAspect="1"/>
          </p:cNvPicPr>
          <p:nvPr/>
        </p:nvPicPr>
        <p:blipFill rotWithShape="1">
          <a:blip r:embed="rId2"/>
          <a:srcRect l="25117" t="17674" r="25087" b="29923"/>
          <a:stretch/>
        </p:blipFill>
        <p:spPr>
          <a:xfrm>
            <a:off x="6932428" y="1220438"/>
            <a:ext cx="4664148" cy="2102155"/>
          </a:xfrm>
          <a:prstGeom prst="rect">
            <a:avLst/>
          </a:prstGeom>
        </p:spPr>
      </p:pic>
      <p:pic>
        <p:nvPicPr>
          <p:cNvPr id="8" name="Imagen 7">
            <a:extLst>
              <a:ext uri="{FF2B5EF4-FFF2-40B4-BE49-F238E27FC236}">
                <a16:creationId xmlns:a16="http://schemas.microsoft.com/office/drawing/2014/main" id="{1016F331-1867-E2AA-FA9F-D784CC3BD0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3125" l="0" r="100000"/>
                    </a14:imgEffect>
                  </a14:imgLayer>
                </a14:imgProps>
              </a:ext>
              <a:ext uri="{28A0092B-C50C-407E-A947-70E740481C1C}">
                <a14:useLocalDpi xmlns:a14="http://schemas.microsoft.com/office/drawing/2010/main" val="0"/>
              </a:ext>
            </a:extLst>
          </a:blip>
          <a:srcRect b="54657"/>
          <a:stretch/>
        </p:blipFill>
        <p:spPr bwMode="auto">
          <a:xfrm>
            <a:off x="6932428" y="3464381"/>
            <a:ext cx="4664148" cy="2448560"/>
          </a:xfrm>
          <a:prstGeom prst="rect">
            <a:avLst/>
          </a:prstGeom>
          <a:noFill/>
          <a:ln>
            <a:noFill/>
          </a:ln>
          <a:extLst>
            <a:ext uri="{53640926-AAD7-44D8-BBD7-CCE9431645EC}">
              <a14:shadowObscured xmlns:a14="http://schemas.microsoft.com/office/drawing/2010/main"/>
            </a:ext>
          </a:extLst>
        </p:spPr>
      </p:pic>
      <p:graphicFrame>
        <p:nvGraphicFramePr>
          <p:cNvPr id="9" name="Diagrama 8">
            <a:extLst>
              <a:ext uri="{FF2B5EF4-FFF2-40B4-BE49-F238E27FC236}">
                <a16:creationId xmlns:a16="http://schemas.microsoft.com/office/drawing/2014/main" id="{8E9628DC-DBE3-2BB3-C7DB-94B0D9AEA96B}"/>
              </a:ext>
            </a:extLst>
          </p:cNvPr>
          <p:cNvGraphicFramePr/>
          <p:nvPr>
            <p:extLst>
              <p:ext uri="{D42A27DB-BD31-4B8C-83A1-F6EECF244321}">
                <p14:modId xmlns:p14="http://schemas.microsoft.com/office/powerpoint/2010/main" val="4264019137"/>
              </p:ext>
            </p:extLst>
          </p:nvPr>
        </p:nvGraphicFramePr>
        <p:xfrm>
          <a:off x="211111" y="1348253"/>
          <a:ext cx="6558432" cy="47514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0A19CA25-8589-ED6C-EE4C-73A934915DA8}"/>
              </a:ext>
            </a:extLst>
          </p:cNvPr>
          <p:cNvSpPr txBox="1"/>
          <p:nvPr/>
        </p:nvSpPr>
        <p:spPr>
          <a:xfrm>
            <a:off x="477078" y="5914204"/>
            <a:ext cx="11503811" cy="738664"/>
          </a:xfrm>
          <a:prstGeom prst="rect">
            <a:avLst/>
          </a:prstGeom>
          <a:noFill/>
        </p:spPr>
        <p:txBody>
          <a:bodyPr wrap="square" rtlCol="0">
            <a:spAutoFit/>
          </a:bodyPr>
          <a:lstStyle/>
          <a:p>
            <a:pPr algn="just"/>
            <a:r>
              <a:rPr lang="es-EC" sz="1400" dirty="0">
                <a:effectLst/>
                <a:latin typeface="Arial" panose="020B0604020202020204" pitchFamily="34" charset="0"/>
                <a:ea typeface="Calibri" panose="020F0502020204030204" pitchFamily="34" charset="0"/>
              </a:rPr>
              <a:t>Oficinas: Matriz Calceta, Agencia Manta, Agencia 24 de Mayo, Agencia Jama, Agencia Portoviejo, Agencia San Isidro, Agencia Bahía de Caráquez, Agencia Pedro Carbo (Provincia del Guayas), y Ventanillas de Servicios Extendidas: Junín, Membrillo, Canuto, Chone, Convento, Pedernales y Santo Domingo de los Tsáchilas. </a:t>
            </a:r>
            <a:endParaRPr lang="es-ES" sz="1400" dirty="0"/>
          </a:p>
        </p:txBody>
      </p:sp>
    </p:spTree>
    <p:extLst>
      <p:ext uri="{BB962C8B-B14F-4D97-AF65-F5344CB8AC3E}">
        <p14:creationId xmlns:p14="http://schemas.microsoft.com/office/powerpoint/2010/main" val="151023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4BAA7E-EF4D-F98D-8CC9-63D139E65B7A}"/>
              </a:ext>
            </a:extLst>
          </p:cNvPr>
          <p:cNvSpPr txBox="1"/>
          <p:nvPr/>
        </p:nvSpPr>
        <p:spPr>
          <a:xfrm>
            <a:off x="448541" y="488374"/>
            <a:ext cx="11137323" cy="923330"/>
          </a:xfrm>
          <a:prstGeom prst="rect">
            <a:avLst/>
          </a:prstGeom>
          <a:noFill/>
        </p:spPr>
        <p:txBody>
          <a:bodyPr wrap="square" rtlCol="0">
            <a:spAutoFit/>
          </a:bodyPr>
          <a:lstStyle/>
          <a:p>
            <a:pPr algn="just"/>
            <a:r>
              <a:rPr lang="es-EC" sz="1800" dirty="0">
                <a:effectLst/>
                <a:latin typeface="Arial" panose="020B0604020202020204" pitchFamily="34" charset="0"/>
                <a:ea typeface="Calibri" panose="020F0502020204030204" pitchFamily="34" charset="0"/>
              </a:rPr>
              <a:t>En lo que respecta al patrimonio, en este grupo encontramos los aportes de los socios, las capitalizaciones producto de la aplicación de la Resolución 127-2015-F “Norma para el Fortalecimiento de Cooperativas de Ahorro y Crédito” - JPRMF</a:t>
            </a:r>
            <a:endParaRPr lang="es-ES" dirty="0"/>
          </a:p>
        </p:txBody>
      </p:sp>
      <p:sp>
        <p:nvSpPr>
          <p:cNvPr id="6" name="CuadroTexto 5">
            <a:extLst>
              <a:ext uri="{FF2B5EF4-FFF2-40B4-BE49-F238E27FC236}">
                <a16:creationId xmlns:a16="http://schemas.microsoft.com/office/drawing/2014/main" id="{4B7FA7B6-3B8A-8089-17BA-0E731C117638}"/>
              </a:ext>
            </a:extLst>
          </p:cNvPr>
          <p:cNvSpPr txBox="1"/>
          <p:nvPr/>
        </p:nvSpPr>
        <p:spPr>
          <a:xfrm>
            <a:off x="448541" y="2160399"/>
            <a:ext cx="11334749" cy="923330"/>
          </a:xfrm>
          <a:prstGeom prst="rect">
            <a:avLst/>
          </a:prstGeom>
          <a:noFill/>
        </p:spPr>
        <p:txBody>
          <a:bodyPr wrap="square">
            <a:spAutoFit/>
          </a:bodyPr>
          <a:lstStyle/>
          <a:p>
            <a:pPr algn="just"/>
            <a:r>
              <a:rPr lang="es-EC" sz="1800" dirty="0">
                <a:effectLst/>
                <a:latin typeface="Arial" panose="020B0604020202020204" pitchFamily="34" charset="0"/>
                <a:ea typeface="Calibri" panose="020F0502020204030204" pitchFamily="34" charset="0"/>
              </a:rPr>
              <a:t>Las cooperativas de ahorro y crédito, previa aprobación de sus respectivos Consejo de Administración, podrán requerir de sus socios hasta un 3% del monto del crédito desembolsado a su favor, destinado a fortalecer el Fondo Irrepartible de Reserva Legal. </a:t>
            </a:r>
            <a:endParaRPr lang="es-ES" dirty="0"/>
          </a:p>
        </p:txBody>
      </p:sp>
      <p:sp>
        <p:nvSpPr>
          <p:cNvPr id="7" name="Flecha: hacia abajo 6">
            <a:extLst>
              <a:ext uri="{FF2B5EF4-FFF2-40B4-BE49-F238E27FC236}">
                <a16:creationId xmlns:a16="http://schemas.microsoft.com/office/drawing/2014/main" id="{5BAC5DEB-8DDD-8EF0-3170-46AC82BC5723}"/>
              </a:ext>
            </a:extLst>
          </p:cNvPr>
          <p:cNvSpPr/>
          <p:nvPr/>
        </p:nvSpPr>
        <p:spPr>
          <a:xfrm>
            <a:off x="5372965" y="1164333"/>
            <a:ext cx="1080655" cy="92333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pic>
        <p:nvPicPr>
          <p:cNvPr id="8" name="Imagen 7">
            <a:extLst>
              <a:ext uri="{FF2B5EF4-FFF2-40B4-BE49-F238E27FC236}">
                <a16:creationId xmlns:a16="http://schemas.microsoft.com/office/drawing/2014/main" id="{CC8862FE-86F2-9E69-8CDA-093749087662}"/>
              </a:ext>
            </a:extLst>
          </p:cNvPr>
          <p:cNvPicPr>
            <a:picLocks noChangeAspect="1"/>
          </p:cNvPicPr>
          <p:nvPr/>
        </p:nvPicPr>
        <p:blipFill>
          <a:blip r:embed="rId2"/>
          <a:stretch>
            <a:fillRect/>
          </a:stretch>
        </p:blipFill>
        <p:spPr>
          <a:xfrm>
            <a:off x="455468" y="3247852"/>
            <a:ext cx="3177540" cy="1318260"/>
          </a:xfrm>
          <a:prstGeom prst="rect">
            <a:avLst/>
          </a:prstGeom>
        </p:spPr>
      </p:pic>
      <p:pic>
        <p:nvPicPr>
          <p:cNvPr id="12" name="Imagen 11">
            <a:extLst>
              <a:ext uri="{FF2B5EF4-FFF2-40B4-BE49-F238E27FC236}">
                <a16:creationId xmlns:a16="http://schemas.microsoft.com/office/drawing/2014/main" id="{A4B2F7B8-77EE-E334-71CC-CF637FFE2AC3}"/>
              </a:ext>
            </a:extLst>
          </p:cNvPr>
          <p:cNvPicPr>
            <a:picLocks noChangeAspect="1"/>
          </p:cNvPicPr>
          <p:nvPr/>
        </p:nvPicPr>
        <p:blipFill>
          <a:blip r:embed="rId3"/>
          <a:stretch>
            <a:fillRect/>
          </a:stretch>
        </p:blipFill>
        <p:spPr>
          <a:xfrm>
            <a:off x="455468" y="4730235"/>
            <a:ext cx="3177540" cy="1303020"/>
          </a:xfrm>
          <a:prstGeom prst="rect">
            <a:avLst/>
          </a:prstGeom>
        </p:spPr>
      </p:pic>
      <p:pic>
        <p:nvPicPr>
          <p:cNvPr id="13" name="Imagen 12">
            <a:extLst>
              <a:ext uri="{FF2B5EF4-FFF2-40B4-BE49-F238E27FC236}">
                <a16:creationId xmlns:a16="http://schemas.microsoft.com/office/drawing/2014/main" id="{11CE881B-3031-29B6-2221-F0B457987D1D}"/>
              </a:ext>
            </a:extLst>
          </p:cNvPr>
          <p:cNvPicPr>
            <a:picLocks noChangeAspect="1"/>
          </p:cNvPicPr>
          <p:nvPr/>
        </p:nvPicPr>
        <p:blipFill>
          <a:blip r:embed="rId4"/>
          <a:stretch>
            <a:fillRect/>
          </a:stretch>
        </p:blipFill>
        <p:spPr>
          <a:xfrm>
            <a:off x="3939712" y="3986992"/>
            <a:ext cx="3947160" cy="579120"/>
          </a:xfrm>
          <a:prstGeom prst="rect">
            <a:avLst/>
          </a:prstGeom>
        </p:spPr>
      </p:pic>
      <p:pic>
        <p:nvPicPr>
          <p:cNvPr id="14" name="Imagen 13">
            <a:extLst>
              <a:ext uri="{FF2B5EF4-FFF2-40B4-BE49-F238E27FC236}">
                <a16:creationId xmlns:a16="http://schemas.microsoft.com/office/drawing/2014/main" id="{783F8248-7FD1-0FF9-5F7C-2F968F1AAD0A}"/>
              </a:ext>
            </a:extLst>
          </p:cNvPr>
          <p:cNvPicPr>
            <a:picLocks noChangeAspect="1"/>
          </p:cNvPicPr>
          <p:nvPr/>
        </p:nvPicPr>
        <p:blipFill>
          <a:blip r:embed="rId5"/>
          <a:stretch>
            <a:fillRect/>
          </a:stretch>
        </p:blipFill>
        <p:spPr>
          <a:xfrm>
            <a:off x="3939712" y="5461755"/>
            <a:ext cx="3947160" cy="571500"/>
          </a:xfrm>
          <a:prstGeom prst="rect">
            <a:avLst/>
          </a:prstGeom>
        </p:spPr>
      </p:pic>
      <p:sp>
        <p:nvSpPr>
          <p:cNvPr id="15" name="CuadroTexto 14">
            <a:extLst>
              <a:ext uri="{FF2B5EF4-FFF2-40B4-BE49-F238E27FC236}">
                <a16:creationId xmlns:a16="http://schemas.microsoft.com/office/drawing/2014/main" id="{38727914-8B54-115C-2E21-B47B913314A0}"/>
              </a:ext>
            </a:extLst>
          </p:cNvPr>
          <p:cNvSpPr txBox="1"/>
          <p:nvPr/>
        </p:nvSpPr>
        <p:spPr>
          <a:xfrm>
            <a:off x="8120840" y="4001930"/>
            <a:ext cx="3382240" cy="2031325"/>
          </a:xfrm>
          <a:prstGeom prst="rect">
            <a:avLst/>
          </a:prstGeom>
          <a:noFill/>
        </p:spPr>
        <p:txBody>
          <a:bodyPr wrap="square" rtlCol="0">
            <a:spAutoFit/>
          </a:bodyPr>
          <a:lstStyle/>
          <a:p>
            <a:pPr algn="just"/>
            <a:r>
              <a:rPr lang="es-EC" sz="1400" dirty="0">
                <a:effectLst/>
                <a:latin typeface="Arial" panose="020B0604020202020204" pitchFamily="34" charset="0"/>
                <a:ea typeface="Calibri" panose="020F0502020204030204" pitchFamily="34" charset="0"/>
              </a:rPr>
              <a:t>Es importante destacar que la Cooperativa de Ahorro y Crédito Calceta Ltda., para la realización y ejecución del Plan de Cuentas, utiliza el Catálogo Único de Cuentas emitido por la Superintendencia de Economía Popular y Solidaria, acorde a la Resolución No. SEPS-IGT-ISF-ITICA-IG-J-2016-226 del 31 de octubre de 2016. </a:t>
            </a:r>
            <a:endParaRPr lang="es-ES" sz="1400" dirty="0"/>
          </a:p>
        </p:txBody>
      </p:sp>
    </p:spTree>
    <p:extLst>
      <p:ext uri="{BB962C8B-B14F-4D97-AF65-F5344CB8AC3E}">
        <p14:creationId xmlns:p14="http://schemas.microsoft.com/office/powerpoint/2010/main" val="145154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DD3EE5-3929-C55B-4BE1-07FA662E6447}"/>
              </a:ext>
            </a:extLst>
          </p:cNvPr>
          <p:cNvPicPr>
            <a:picLocks noChangeAspect="1"/>
          </p:cNvPicPr>
          <p:nvPr/>
        </p:nvPicPr>
        <p:blipFill>
          <a:blip r:embed="rId2"/>
          <a:stretch>
            <a:fillRect/>
          </a:stretch>
        </p:blipFill>
        <p:spPr>
          <a:xfrm>
            <a:off x="2743351" y="686412"/>
            <a:ext cx="6494318" cy="5722468"/>
          </a:xfrm>
          <a:prstGeom prst="rect">
            <a:avLst/>
          </a:prstGeom>
        </p:spPr>
      </p:pic>
      <p:sp>
        <p:nvSpPr>
          <p:cNvPr id="5" name="CuadroTexto 4">
            <a:extLst>
              <a:ext uri="{FF2B5EF4-FFF2-40B4-BE49-F238E27FC236}">
                <a16:creationId xmlns:a16="http://schemas.microsoft.com/office/drawing/2014/main" id="{66A92FAF-2458-D1A8-8002-6B4E5216977E}"/>
              </a:ext>
            </a:extLst>
          </p:cNvPr>
          <p:cNvSpPr txBox="1"/>
          <p:nvPr/>
        </p:nvSpPr>
        <p:spPr>
          <a:xfrm>
            <a:off x="2743351" y="449120"/>
            <a:ext cx="6093822" cy="215444"/>
          </a:xfrm>
          <a:prstGeom prst="rect">
            <a:avLst/>
          </a:prstGeom>
          <a:noFill/>
        </p:spPr>
        <p:txBody>
          <a:bodyPr wrap="square">
            <a:spAutoFit/>
          </a:bodyPr>
          <a:lstStyle/>
          <a:p>
            <a:pPr>
              <a:spcAft>
                <a:spcPts val="1000"/>
              </a:spcAft>
            </a:pPr>
            <a:r>
              <a:rPr lang="es-EC" sz="800" b="1" i="0" dirty="0">
                <a:effectLst/>
                <a:latin typeface="Arial" panose="020B0604020202020204" pitchFamily="34" charset="0"/>
                <a:ea typeface="Calibri" panose="020F0502020204030204" pitchFamily="34" charset="0"/>
                <a:cs typeface="Times New Roman" panose="02020603050405020304" pitchFamily="18" charset="0"/>
              </a:rPr>
              <a:t>Tabla 8</a:t>
            </a:r>
            <a:r>
              <a:rPr lang="es-EC" sz="800" i="0" dirty="0">
                <a:effectLst/>
                <a:latin typeface="Arial" panose="020B0604020202020204" pitchFamily="34" charset="0"/>
                <a:ea typeface="Calibri" panose="020F0502020204030204" pitchFamily="34" charset="0"/>
                <a:cs typeface="Times New Roman" panose="02020603050405020304" pitchFamily="18" charset="0"/>
              </a:rPr>
              <a:t>. Análisis de estado de resultados año 2017 y 2018</a:t>
            </a:r>
            <a:endParaRPr lang="es-ES" sz="8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92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32221B-58E4-74D4-C62D-B47E9C77008A}"/>
              </a:ext>
            </a:extLst>
          </p:cNvPr>
          <p:cNvPicPr>
            <a:picLocks noChangeAspect="1"/>
          </p:cNvPicPr>
          <p:nvPr/>
        </p:nvPicPr>
        <p:blipFill>
          <a:blip r:embed="rId2"/>
          <a:stretch>
            <a:fillRect/>
          </a:stretch>
        </p:blipFill>
        <p:spPr>
          <a:xfrm>
            <a:off x="768777" y="844892"/>
            <a:ext cx="6479518" cy="1036855"/>
          </a:xfrm>
          <a:prstGeom prst="rect">
            <a:avLst/>
          </a:prstGeom>
        </p:spPr>
      </p:pic>
      <p:sp>
        <p:nvSpPr>
          <p:cNvPr id="5" name="CuadroTexto 4">
            <a:extLst>
              <a:ext uri="{FF2B5EF4-FFF2-40B4-BE49-F238E27FC236}">
                <a16:creationId xmlns:a16="http://schemas.microsoft.com/office/drawing/2014/main" id="{6A6EC9FC-DB0A-AC2D-D3A6-58846D4ABE4C}"/>
              </a:ext>
            </a:extLst>
          </p:cNvPr>
          <p:cNvSpPr txBox="1"/>
          <p:nvPr/>
        </p:nvSpPr>
        <p:spPr>
          <a:xfrm>
            <a:off x="768777" y="528633"/>
            <a:ext cx="6093822" cy="215444"/>
          </a:xfrm>
          <a:prstGeom prst="rect">
            <a:avLst/>
          </a:prstGeom>
          <a:noFill/>
        </p:spPr>
        <p:txBody>
          <a:bodyPr wrap="square">
            <a:spAutoFit/>
          </a:bodyPr>
          <a:lstStyle/>
          <a:p>
            <a:pPr>
              <a:spcAft>
                <a:spcPts val="1000"/>
              </a:spcAft>
            </a:pPr>
            <a:r>
              <a:rPr lang="es-EC" sz="800" b="1" i="0" dirty="0">
                <a:effectLst/>
                <a:latin typeface="Arial" panose="020B0604020202020204" pitchFamily="34" charset="0"/>
                <a:ea typeface="Calibri" panose="020F0502020204030204" pitchFamily="34" charset="0"/>
                <a:cs typeface="Times New Roman" panose="02020603050405020304" pitchFamily="18" charset="0"/>
              </a:rPr>
              <a:t>Tabla </a:t>
            </a:r>
            <a:r>
              <a:rPr lang="es-EC" sz="800" b="1" dirty="0">
                <a:latin typeface="Arial" panose="020B0604020202020204" pitchFamily="34" charset="0"/>
                <a:ea typeface="Calibri" panose="020F0502020204030204" pitchFamily="34" charset="0"/>
                <a:cs typeface="Times New Roman" panose="02020603050405020304" pitchFamily="18" charset="0"/>
              </a:rPr>
              <a:t>9</a:t>
            </a:r>
            <a:r>
              <a:rPr lang="es-EC" sz="800" i="0" dirty="0">
                <a:effectLst/>
                <a:latin typeface="Arial" panose="020B0604020202020204" pitchFamily="34" charset="0"/>
                <a:ea typeface="Calibri" panose="020F0502020204030204" pitchFamily="34" charset="0"/>
                <a:cs typeface="Times New Roman" panose="02020603050405020304" pitchFamily="18" charset="0"/>
              </a:rPr>
              <a:t>. Análisis</a:t>
            </a:r>
            <a:r>
              <a:rPr lang="es-EC" sz="800" dirty="0">
                <a:latin typeface="Arial" panose="020B0604020202020204" pitchFamily="34" charset="0"/>
                <a:ea typeface="Calibri" panose="020F0502020204030204" pitchFamily="34" charset="0"/>
                <a:cs typeface="Times New Roman" panose="02020603050405020304" pitchFamily="18" charset="0"/>
              </a:rPr>
              <a:t> comparativo de resultados año 2017 y 2018</a:t>
            </a:r>
            <a:endParaRPr lang="es-ES" sz="8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8D893D2D-D1D4-0597-0910-5C56F1CCF41D}"/>
              </a:ext>
            </a:extLst>
          </p:cNvPr>
          <p:cNvPicPr>
            <a:picLocks noChangeAspect="1"/>
          </p:cNvPicPr>
          <p:nvPr/>
        </p:nvPicPr>
        <p:blipFill>
          <a:blip r:embed="rId3"/>
          <a:stretch>
            <a:fillRect/>
          </a:stretch>
        </p:blipFill>
        <p:spPr>
          <a:xfrm>
            <a:off x="586426" y="2124932"/>
            <a:ext cx="3715187" cy="1523494"/>
          </a:xfrm>
          <a:prstGeom prst="rect">
            <a:avLst/>
          </a:prstGeom>
        </p:spPr>
      </p:pic>
      <p:pic>
        <p:nvPicPr>
          <p:cNvPr id="9" name="Imagen 8">
            <a:extLst>
              <a:ext uri="{FF2B5EF4-FFF2-40B4-BE49-F238E27FC236}">
                <a16:creationId xmlns:a16="http://schemas.microsoft.com/office/drawing/2014/main" id="{0538B80C-6BE0-1797-E019-018FD0CA562F}"/>
              </a:ext>
            </a:extLst>
          </p:cNvPr>
          <p:cNvPicPr>
            <a:picLocks noChangeAspect="1"/>
          </p:cNvPicPr>
          <p:nvPr/>
        </p:nvPicPr>
        <p:blipFill>
          <a:blip r:embed="rId4"/>
          <a:stretch>
            <a:fillRect/>
          </a:stretch>
        </p:blipFill>
        <p:spPr>
          <a:xfrm>
            <a:off x="586425" y="4377770"/>
            <a:ext cx="3715185" cy="1523493"/>
          </a:xfrm>
          <a:prstGeom prst="rect">
            <a:avLst/>
          </a:prstGeom>
        </p:spPr>
      </p:pic>
      <p:sp>
        <p:nvSpPr>
          <p:cNvPr id="14" name="CuadroTexto 13">
            <a:extLst>
              <a:ext uri="{FF2B5EF4-FFF2-40B4-BE49-F238E27FC236}">
                <a16:creationId xmlns:a16="http://schemas.microsoft.com/office/drawing/2014/main" id="{C77D26CB-CA7B-C745-D483-55E8DF1F29D0}"/>
              </a:ext>
            </a:extLst>
          </p:cNvPr>
          <p:cNvSpPr txBox="1"/>
          <p:nvPr/>
        </p:nvSpPr>
        <p:spPr>
          <a:xfrm>
            <a:off x="4431608" y="2178927"/>
            <a:ext cx="7074592" cy="1523494"/>
          </a:xfrm>
          <a:prstGeom prst="rect">
            <a:avLst/>
          </a:prstGeom>
          <a:noFill/>
        </p:spPr>
        <p:txBody>
          <a:bodyPr wrap="square" rtlCol="0">
            <a:spAutoFit/>
          </a:bodyPr>
          <a:lstStyle/>
          <a:p>
            <a:pPr algn="just"/>
            <a:r>
              <a:rPr lang="es-EC" sz="1500" dirty="0">
                <a:latin typeface="Arial" panose="020B0604020202020204" pitchFamily="34" charset="0"/>
                <a:ea typeface="Calibri" panose="020F0502020204030204" pitchFamily="34" charset="0"/>
                <a:cs typeface="Arial" panose="020B0604020202020204" pitchFamily="34" charset="0"/>
              </a:rPr>
              <a:t>P</a:t>
            </a:r>
            <a:r>
              <a:rPr lang="es-EC" sz="1500" dirty="0">
                <a:effectLst/>
                <a:latin typeface="Arial" panose="020B0604020202020204" pitchFamily="34" charset="0"/>
                <a:ea typeface="Calibri" panose="020F0502020204030204" pitchFamily="34" charset="0"/>
                <a:cs typeface="Arial" panose="020B0604020202020204" pitchFamily="34" charset="0"/>
              </a:rPr>
              <a:t>roducto de los intereses en la colocación de créditos, cabe indicar que fueron cancelados los créditos que se otorgaron como apoyo a los afectados por el terremoto en el año 2016; operaciones de crédito que fueron otorgadas durante el año 2017 con un interés preferencial del 14%, como estrategia de apoyo a los sectores vulnerables de la economía popular y solidaria. </a:t>
            </a:r>
            <a:endParaRPr lang="es-ES" sz="15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p:sp>
        <p:nvSpPr>
          <p:cNvPr id="15" name="CuadroTexto 14">
            <a:extLst>
              <a:ext uri="{FF2B5EF4-FFF2-40B4-BE49-F238E27FC236}">
                <a16:creationId xmlns:a16="http://schemas.microsoft.com/office/drawing/2014/main" id="{AF81EE45-18C9-8013-7275-8956F961D225}"/>
              </a:ext>
            </a:extLst>
          </p:cNvPr>
          <p:cNvSpPr txBox="1"/>
          <p:nvPr/>
        </p:nvSpPr>
        <p:spPr>
          <a:xfrm>
            <a:off x="4530983" y="4489614"/>
            <a:ext cx="7074592" cy="1015663"/>
          </a:xfrm>
          <a:prstGeom prst="rect">
            <a:avLst/>
          </a:prstGeom>
          <a:noFill/>
        </p:spPr>
        <p:txBody>
          <a:bodyPr wrap="square" rtlCol="0">
            <a:spAutoFit/>
          </a:bodyPr>
          <a:lstStyle/>
          <a:p>
            <a:pPr algn="just"/>
            <a:r>
              <a:rPr lang="es-MX" sz="1500" dirty="0">
                <a:latin typeface="Arial" panose="020B0604020202020204" pitchFamily="34" charset="0"/>
                <a:ea typeface="Calibri" panose="020F0502020204030204" pitchFamily="34" charset="0"/>
                <a:cs typeface="Arial" panose="020B0604020202020204" pitchFamily="34" charset="0"/>
              </a:rPr>
              <a:t>Se afecta de manera positiva por la mejora al brindar a los socios los servicios financieros que oferta la entidad, compuesto por las comisiones que se cobra a los socios al momento de cambio de libretas, certificaciones, comisiones en pagos de servicios complementarios y básicos. </a:t>
            </a:r>
            <a:endParaRPr lang="es-ES" dirty="0"/>
          </a:p>
        </p:txBody>
      </p:sp>
    </p:spTree>
    <p:extLst>
      <p:ext uri="{BB962C8B-B14F-4D97-AF65-F5344CB8AC3E}">
        <p14:creationId xmlns:p14="http://schemas.microsoft.com/office/powerpoint/2010/main" val="260061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B3CEA6D-CB9F-FB0D-5A83-6FE8846A7201}"/>
              </a:ext>
            </a:extLst>
          </p:cNvPr>
          <p:cNvPicPr>
            <a:picLocks noChangeAspect="1"/>
          </p:cNvPicPr>
          <p:nvPr/>
        </p:nvPicPr>
        <p:blipFill>
          <a:blip r:embed="rId2"/>
          <a:stretch>
            <a:fillRect/>
          </a:stretch>
        </p:blipFill>
        <p:spPr>
          <a:xfrm>
            <a:off x="633248" y="849575"/>
            <a:ext cx="3607172" cy="1479200"/>
          </a:xfrm>
          <a:prstGeom prst="rect">
            <a:avLst/>
          </a:prstGeom>
        </p:spPr>
      </p:pic>
      <p:pic>
        <p:nvPicPr>
          <p:cNvPr id="7" name="Imagen 6">
            <a:extLst>
              <a:ext uri="{FF2B5EF4-FFF2-40B4-BE49-F238E27FC236}">
                <a16:creationId xmlns:a16="http://schemas.microsoft.com/office/drawing/2014/main" id="{3C0D59B3-21A5-B2D1-8596-9A47EC5BF794}"/>
              </a:ext>
            </a:extLst>
          </p:cNvPr>
          <p:cNvPicPr>
            <a:picLocks noChangeAspect="1"/>
          </p:cNvPicPr>
          <p:nvPr/>
        </p:nvPicPr>
        <p:blipFill>
          <a:blip r:embed="rId3"/>
          <a:stretch>
            <a:fillRect/>
          </a:stretch>
        </p:blipFill>
        <p:spPr>
          <a:xfrm>
            <a:off x="659524" y="2847055"/>
            <a:ext cx="3607172" cy="1479200"/>
          </a:xfrm>
          <a:prstGeom prst="rect">
            <a:avLst/>
          </a:prstGeom>
        </p:spPr>
      </p:pic>
      <p:pic>
        <p:nvPicPr>
          <p:cNvPr id="8" name="Imagen 7">
            <a:extLst>
              <a:ext uri="{FF2B5EF4-FFF2-40B4-BE49-F238E27FC236}">
                <a16:creationId xmlns:a16="http://schemas.microsoft.com/office/drawing/2014/main" id="{B35F3833-DDF8-B3EE-6F7F-17F044C7EFE4}"/>
              </a:ext>
            </a:extLst>
          </p:cNvPr>
          <p:cNvPicPr>
            <a:picLocks noChangeAspect="1"/>
          </p:cNvPicPr>
          <p:nvPr/>
        </p:nvPicPr>
        <p:blipFill>
          <a:blip r:embed="rId4"/>
          <a:stretch>
            <a:fillRect/>
          </a:stretch>
        </p:blipFill>
        <p:spPr>
          <a:xfrm>
            <a:off x="685800" y="4813004"/>
            <a:ext cx="3580896" cy="1085061"/>
          </a:xfrm>
          <a:prstGeom prst="rect">
            <a:avLst/>
          </a:prstGeom>
        </p:spPr>
      </p:pic>
      <p:sp>
        <p:nvSpPr>
          <p:cNvPr id="9" name="CuadroTexto 8">
            <a:extLst>
              <a:ext uri="{FF2B5EF4-FFF2-40B4-BE49-F238E27FC236}">
                <a16:creationId xmlns:a16="http://schemas.microsoft.com/office/drawing/2014/main" id="{B130388D-481A-171E-4933-F1D35A8BAC98}"/>
              </a:ext>
            </a:extLst>
          </p:cNvPr>
          <p:cNvSpPr txBox="1"/>
          <p:nvPr/>
        </p:nvSpPr>
        <p:spPr>
          <a:xfrm>
            <a:off x="4642392" y="989010"/>
            <a:ext cx="7074592" cy="1200329"/>
          </a:xfrm>
          <a:prstGeom prst="rect">
            <a:avLst/>
          </a:prstGeom>
          <a:noFill/>
        </p:spPr>
        <p:txBody>
          <a:bodyPr wrap="square" rtlCol="0">
            <a:spAutoFit/>
          </a:bodyPr>
          <a:lstStyle/>
          <a:p>
            <a:pPr algn="just"/>
            <a:r>
              <a:rPr lang="es-EC" sz="1800" dirty="0">
                <a:effectLst/>
                <a:latin typeface="Arial" panose="020B0604020202020204" pitchFamily="34" charset="0"/>
                <a:ea typeface="Calibri" panose="020F0502020204030204" pitchFamily="34" charset="0"/>
              </a:rPr>
              <a:t>El aumento de la cuenta contable 41 Intereses Causados, es producto de los intereses que la entidad paga a los ahorros de los socios en depósitos a la vista, depósitos a plazo fijo, restringidos, planes futuros, entre otros. </a:t>
            </a:r>
            <a:endParaRPr lang="es-ES" dirty="0"/>
          </a:p>
        </p:txBody>
      </p:sp>
      <p:sp>
        <p:nvSpPr>
          <p:cNvPr id="10" name="CuadroTexto 9">
            <a:extLst>
              <a:ext uri="{FF2B5EF4-FFF2-40B4-BE49-F238E27FC236}">
                <a16:creationId xmlns:a16="http://schemas.microsoft.com/office/drawing/2014/main" id="{6EF0B1D4-AB0C-E25D-8505-CCEFD841A330}"/>
              </a:ext>
            </a:extLst>
          </p:cNvPr>
          <p:cNvSpPr txBox="1"/>
          <p:nvPr/>
        </p:nvSpPr>
        <p:spPr>
          <a:xfrm>
            <a:off x="4642392" y="2841427"/>
            <a:ext cx="7074592" cy="923330"/>
          </a:xfrm>
          <a:prstGeom prst="rect">
            <a:avLst/>
          </a:prstGeom>
          <a:noFill/>
        </p:spPr>
        <p:txBody>
          <a:bodyPr wrap="square" rtlCol="0">
            <a:spAutoFit/>
          </a:bodyPr>
          <a:lstStyle/>
          <a:p>
            <a:pPr algn="just"/>
            <a:r>
              <a:rPr lang="es-EC" dirty="0">
                <a:latin typeface="Arial" panose="020B0604020202020204" pitchFamily="34" charset="0"/>
                <a:ea typeface="Calibri" panose="020F0502020204030204" pitchFamily="34" charset="0"/>
              </a:rPr>
              <a:t>O</a:t>
            </a:r>
            <a:r>
              <a:rPr lang="es-EC" sz="1800" dirty="0">
                <a:effectLst/>
                <a:latin typeface="Arial" panose="020B0604020202020204" pitchFamily="34" charset="0"/>
                <a:ea typeface="Calibri" panose="020F0502020204030204" pitchFamily="34" charset="0"/>
              </a:rPr>
              <a:t>tra cuenta que también se incremento fue la de impuestos, por tener mayor ingreso en el año 2018, se debió provisionar más en impuestos y participación empleados.</a:t>
            </a:r>
            <a:endParaRPr lang="es-ES" dirty="0"/>
          </a:p>
        </p:txBody>
      </p:sp>
      <p:pic>
        <p:nvPicPr>
          <p:cNvPr id="12" name="Imagen 11">
            <a:extLst>
              <a:ext uri="{FF2B5EF4-FFF2-40B4-BE49-F238E27FC236}">
                <a16:creationId xmlns:a16="http://schemas.microsoft.com/office/drawing/2014/main" id="{FB9A7BB4-4CB5-0150-8B0C-ACAC67332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922" y="4039070"/>
            <a:ext cx="3867532" cy="2175487"/>
          </a:xfrm>
          <a:prstGeom prst="rect">
            <a:avLst/>
          </a:prstGeom>
        </p:spPr>
      </p:pic>
    </p:spTree>
    <p:extLst>
      <p:ext uri="{BB962C8B-B14F-4D97-AF65-F5344CB8AC3E}">
        <p14:creationId xmlns:p14="http://schemas.microsoft.com/office/powerpoint/2010/main" val="155590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MX" b="1" dirty="0">
                <a:latin typeface="Arial" panose="020B0604020202020204" pitchFamily="34" charset="0"/>
                <a:ea typeface="Times New Roman" panose="02020603050405020304" pitchFamily="18" charset="0"/>
                <a:cs typeface="Times New Roman" panose="02020603050405020304" pitchFamily="18" charset="0"/>
              </a:rPr>
              <a:t>4.3.	Influencia de los indicadores financieros en la coalición empresarial del modelo financiero de la cooperativa</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pic>
        <p:nvPicPr>
          <p:cNvPr id="6" name="Imagen 5">
            <a:extLst>
              <a:ext uri="{FF2B5EF4-FFF2-40B4-BE49-F238E27FC236}">
                <a16:creationId xmlns:a16="http://schemas.microsoft.com/office/drawing/2014/main" id="{EF652E2A-2A74-154A-C6F6-FCA7B350C0A9}"/>
              </a:ext>
            </a:extLst>
          </p:cNvPr>
          <p:cNvPicPr>
            <a:picLocks noChangeAspect="1"/>
          </p:cNvPicPr>
          <p:nvPr/>
        </p:nvPicPr>
        <p:blipFill>
          <a:blip r:embed="rId2"/>
          <a:stretch>
            <a:fillRect/>
          </a:stretch>
        </p:blipFill>
        <p:spPr>
          <a:xfrm>
            <a:off x="769767" y="1641231"/>
            <a:ext cx="4132106" cy="4935158"/>
          </a:xfrm>
          <a:prstGeom prst="rect">
            <a:avLst/>
          </a:prstGeom>
        </p:spPr>
      </p:pic>
      <p:pic>
        <p:nvPicPr>
          <p:cNvPr id="7" name="Imagen 6">
            <a:extLst>
              <a:ext uri="{FF2B5EF4-FFF2-40B4-BE49-F238E27FC236}">
                <a16:creationId xmlns:a16="http://schemas.microsoft.com/office/drawing/2014/main" id="{C3716170-7EC2-BD69-E889-026C4E16FD1A}"/>
              </a:ext>
            </a:extLst>
          </p:cNvPr>
          <p:cNvPicPr>
            <a:picLocks noChangeAspect="1"/>
          </p:cNvPicPr>
          <p:nvPr/>
        </p:nvPicPr>
        <p:blipFill>
          <a:blip r:embed="rId3"/>
          <a:stretch>
            <a:fillRect/>
          </a:stretch>
        </p:blipFill>
        <p:spPr>
          <a:xfrm>
            <a:off x="5211539" y="1641231"/>
            <a:ext cx="3177540" cy="1120140"/>
          </a:xfrm>
          <a:prstGeom prst="rect">
            <a:avLst/>
          </a:prstGeom>
        </p:spPr>
      </p:pic>
      <p:pic>
        <p:nvPicPr>
          <p:cNvPr id="8" name="Imagen 7">
            <a:extLst>
              <a:ext uri="{FF2B5EF4-FFF2-40B4-BE49-F238E27FC236}">
                <a16:creationId xmlns:a16="http://schemas.microsoft.com/office/drawing/2014/main" id="{AB8E9EA9-C75B-70AE-ECFF-40154EBD6FC8}"/>
              </a:ext>
            </a:extLst>
          </p:cNvPr>
          <p:cNvPicPr>
            <a:picLocks noChangeAspect="1"/>
          </p:cNvPicPr>
          <p:nvPr/>
        </p:nvPicPr>
        <p:blipFill>
          <a:blip r:embed="rId4"/>
          <a:stretch>
            <a:fillRect/>
          </a:stretch>
        </p:blipFill>
        <p:spPr>
          <a:xfrm>
            <a:off x="8698746" y="1641231"/>
            <a:ext cx="2827020" cy="1120140"/>
          </a:xfrm>
          <a:prstGeom prst="rect">
            <a:avLst/>
          </a:prstGeom>
        </p:spPr>
      </p:pic>
      <p:pic>
        <p:nvPicPr>
          <p:cNvPr id="9" name="Imagen 8">
            <a:extLst>
              <a:ext uri="{FF2B5EF4-FFF2-40B4-BE49-F238E27FC236}">
                <a16:creationId xmlns:a16="http://schemas.microsoft.com/office/drawing/2014/main" id="{12367F81-5514-7A03-E577-FA5F671F02C7}"/>
              </a:ext>
            </a:extLst>
          </p:cNvPr>
          <p:cNvPicPr>
            <a:picLocks noChangeAspect="1"/>
          </p:cNvPicPr>
          <p:nvPr/>
        </p:nvPicPr>
        <p:blipFill>
          <a:blip r:embed="rId5"/>
          <a:stretch>
            <a:fillRect/>
          </a:stretch>
        </p:blipFill>
        <p:spPr>
          <a:xfrm>
            <a:off x="5211539" y="3124463"/>
            <a:ext cx="3177540" cy="1120140"/>
          </a:xfrm>
          <a:prstGeom prst="rect">
            <a:avLst/>
          </a:prstGeom>
        </p:spPr>
      </p:pic>
      <p:pic>
        <p:nvPicPr>
          <p:cNvPr id="10" name="Imagen 9">
            <a:extLst>
              <a:ext uri="{FF2B5EF4-FFF2-40B4-BE49-F238E27FC236}">
                <a16:creationId xmlns:a16="http://schemas.microsoft.com/office/drawing/2014/main" id="{7B473B83-7AF2-C203-C7EB-8D2C9253E9DF}"/>
              </a:ext>
            </a:extLst>
          </p:cNvPr>
          <p:cNvPicPr>
            <a:picLocks noChangeAspect="1"/>
          </p:cNvPicPr>
          <p:nvPr/>
        </p:nvPicPr>
        <p:blipFill>
          <a:blip r:embed="rId6"/>
          <a:stretch>
            <a:fillRect/>
          </a:stretch>
        </p:blipFill>
        <p:spPr>
          <a:xfrm>
            <a:off x="8698746" y="3124463"/>
            <a:ext cx="2827020" cy="1120140"/>
          </a:xfrm>
          <a:prstGeom prst="rect">
            <a:avLst/>
          </a:prstGeom>
        </p:spPr>
      </p:pic>
      <p:pic>
        <p:nvPicPr>
          <p:cNvPr id="11" name="Imagen 10">
            <a:extLst>
              <a:ext uri="{FF2B5EF4-FFF2-40B4-BE49-F238E27FC236}">
                <a16:creationId xmlns:a16="http://schemas.microsoft.com/office/drawing/2014/main" id="{410011F3-E1C3-4DA5-F09D-CCE537365D5A}"/>
              </a:ext>
            </a:extLst>
          </p:cNvPr>
          <p:cNvPicPr>
            <a:picLocks noChangeAspect="1"/>
          </p:cNvPicPr>
          <p:nvPr/>
        </p:nvPicPr>
        <p:blipFill>
          <a:blip r:embed="rId7"/>
          <a:stretch>
            <a:fillRect/>
          </a:stretch>
        </p:blipFill>
        <p:spPr>
          <a:xfrm>
            <a:off x="5826368" y="4607695"/>
            <a:ext cx="5326233" cy="1380573"/>
          </a:xfrm>
          <a:prstGeom prst="rect">
            <a:avLst/>
          </a:prstGeom>
        </p:spPr>
      </p:pic>
    </p:spTree>
    <p:extLst>
      <p:ext uri="{BB962C8B-B14F-4D97-AF65-F5344CB8AC3E}">
        <p14:creationId xmlns:p14="http://schemas.microsoft.com/office/powerpoint/2010/main" val="118697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476A6C-9D9C-FF59-C106-9BB943C6EECA}"/>
              </a:ext>
            </a:extLst>
          </p:cNvPr>
          <p:cNvPicPr>
            <a:picLocks noChangeAspect="1"/>
          </p:cNvPicPr>
          <p:nvPr/>
        </p:nvPicPr>
        <p:blipFill>
          <a:blip r:embed="rId2"/>
          <a:stretch>
            <a:fillRect/>
          </a:stretch>
        </p:blipFill>
        <p:spPr>
          <a:xfrm>
            <a:off x="926086" y="842189"/>
            <a:ext cx="4057452" cy="1393564"/>
          </a:xfrm>
          <a:prstGeom prst="rect">
            <a:avLst/>
          </a:prstGeom>
        </p:spPr>
      </p:pic>
      <p:pic>
        <p:nvPicPr>
          <p:cNvPr id="5" name="Imagen 4">
            <a:extLst>
              <a:ext uri="{FF2B5EF4-FFF2-40B4-BE49-F238E27FC236}">
                <a16:creationId xmlns:a16="http://schemas.microsoft.com/office/drawing/2014/main" id="{E76D0C78-3F72-DE51-82B1-B13FD1CA848B}"/>
              </a:ext>
            </a:extLst>
          </p:cNvPr>
          <p:cNvPicPr>
            <a:picLocks noChangeAspect="1"/>
          </p:cNvPicPr>
          <p:nvPr/>
        </p:nvPicPr>
        <p:blipFill>
          <a:blip r:embed="rId3"/>
          <a:stretch>
            <a:fillRect/>
          </a:stretch>
        </p:blipFill>
        <p:spPr>
          <a:xfrm>
            <a:off x="5553635" y="842189"/>
            <a:ext cx="3756654" cy="1398046"/>
          </a:xfrm>
          <a:prstGeom prst="rect">
            <a:avLst/>
          </a:prstGeom>
        </p:spPr>
      </p:pic>
      <p:pic>
        <p:nvPicPr>
          <p:cNvPr id="6" name="Imagen 5">
            <a:extLst>
              <a:ext uri="{FF2B5EF4-FFF2-40B4-BE49-F238E27FC236}">
                <a16:creationId xmlns:a16="http://schemas.microsoft.com/office/drawing/2014/main" id="{E4988801-7C6B-5E44-2EDB-0A38491BDF51}"/>
              </a:ext>
            </a:extLst>
          </p:cNvPr>
          <p:cNvPicPr>
            <a:picLocks noChangeAspect="1"/>
          </p:cNvPicPr>
          <p:nvPr/>
        </p:nvPicPr>
        <p:blipFill>
          <a:blip r:embed="rId4"/>
          <a:stretch>
            <a:fillRect/>
          </a:stretch>
        </p:blipFill>
        <p:spPr>
          <a:xfrm>
            <a:off x="1496183" y="2759067"/>
            <a:ext cx="4057452" cy="1393564"/>
          </a:xfrm>
          <a:prstGeom prst="rect">
            <a:avLst/>
          </a:prstGeom>
        </p:spPr>
      </p:pic>
      <p:pic>
        <p:nvPicPr>
          <p:cNvPr id="7" name="Imagen 6">
            <a:extLst>
              <a:ext uri="{FF2B5EF4-FFF2-40B4-BE49-F238E27FC236}">
                <a16:creationId xmlns:a16="http://schemas.microsoft.com/office/drawing/2014/main" id="{B596FE92-B0E3-0109-C006-ED354AA0482A}"/>
              </a:ext>
            </a:extLst>
          </p:cNvPr>
          <p:cNvPicPr>
            <a:picLocks noChangeAspect="1"/>
          </p:cNvPicPr>
          <p:nvPr/>
        </p:nvPicPr>
        <p:blipFill>
          <a:blip r:embed="rId5"/>
          <a:stretch>
            <a:fillRect/>
          </a:stretch>
        </p:blipFill>
        <p:spPr>
          <a:xfrm>
            <a:off x="5946763" y="2763549"/>
            <a:ext cx="3732567" cy="1389082"/>
          </a:xfrm>
          <a:prstGeom prst="rect">
            <a:avLst/>
          </a:prstGeom>
        </p:spPr>
      </p:pic>
      <p:pic>
        <p:nvPicPr>
          <p:cNvPr id="8" name="Imagen 7">
            <a:extLst>
              <a:ext uri="{FF2B5EF4-FFF2-40B4-BE49-F238E27FC236}">
                <a16:creationId xmlns:a16="http://schemas.microsoft.com/office/drawing/2014/main" id="{60CD74CA-5041-CAA7-B75F-3161B8F11018}"/>
              </a:ext>
            </a:extLst>
          </p:cNvPr>
          <p:cNvPicPr>
            <a:picLocks noChangeAspect="1"/>
          </p:cNvPicPr>
          <p:nvPr/>
        </p:nvPicPr>
        <p:blipFill>
          <a:blip r:embed="rId6"/>
          <a:stretch>
            <a:fillRect/>
          </a:stretch>
        </p:blipFill>
        <p:spPr>
          <a:xfrm>
            <a:off x="3324650" y="4586295"/>
            <a:ext cx="3712643" cy="1804275"/>
          </a:xfrm>
          <a:prstGeom prst="rect">
            <a:avLst/>
          </a:prstGeom>
        </p:spPr>
      </p:pic>
      <p:pic>
        <p:nvPicPr>
          <p:cNvPr id="9" name="Imagen 8">
            <a:extLst>
              <a:ext uri="{FF2B5EF4-FFF2-40B4-BE49-F238E27FC236}">
                <a16:creationId xmlns:a16="http://schemas.microsoft.com/office/drawing/2014/main" id="{166725C4-DAC7-9E84-BBC3-1521A780F295}"/>
              </a:ext>
            </a:extLst>
          </p:cNvPr>
          <p:cNvPicPr>
            <a:picLocks noChangeAspect="1"/>
          </p:cNvPicPr>
          <p:nvPr/>
        </p:nvPicPr>
        <p:blipFill>
          <a:blip r:embed="rId7"/>
          <a:stretch>
            <a:fillRect/>
          </a:stretch>
        </p:blipFill>
        <p:spPr>
          <a:xfrm>
            <a:off x="7276516" y="4612069"/>
            <a:ext cx="3597672" cy="1769536"/>
          </a:xfrm>
          <a:prstGeom prst="rect">
            <a:avLst/>
          </a:prstGeom>
        </p:spPr>
      </p:pic>
    </p:spTree>
    <p:extLst>
      <p:ext uri="{BB962C8B-B14F-4D97-AF65-F5344CB8AC3E}">
        <p14:creationId xmlns:p14="http://schemas.microsoft.com/office/powerpoint/2010/main" val="153785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5D42FBE-D82A-705C-BEE8-B2E80FEABE3E}"/>
              </a:ext>
            </a:extLst>
          </p:cNvPr>
          <p:cNvPicPr>
            <a:picLocks noChangeAspect="1"/>
          </p:cNvPicPr>
          <p:nvPr/>
        </p:nvPicPr>
        <p:blipFill>
          <a:blip r:embed="rId2"/>
          <a:stretch>
            <a:fillRect/>
          </a:stretch>
        </p:blipFill>
        <p:spPr>
          <a:xfrm>
            <a:off x="1453178" y="1031164"/>
            <a:ext cx="4306067" cy="1478953"/>
          </a:xfrm>
          <a:prstGeom prst="rect">
            <a:avLst/>
          </a:prstGeom>
        </p:spPr>
      </p:pic>
      <p:pic>
        <p:nvPicPr>
          <p:cNvPr id="5" name="Imagen 4">
            <a:extLst>
              <a:ext uri="{FF2B5EF4-FFF2-40B4-BE49-F238E27FC236}">
                <a16:creationId xmlns:a16="http://schemas.microsoft.com/office/drawing/2014/main" id="{259546A3-B307-BA05-A0BC-D5912EF3527C}"/>
              </a:ext>
            </a:extLst>
          </p:cNvPr>
          <p:cNvPicPr>
            <a:picLocks noChangeAspect="1"/>
          </p:cNvPicPr>
          <p:nvPr/>
        </p:nvPicPr>
        <p:blipFill>
          <a:blip r:embed="rId3"/>
          <a:stretch>
            <a:fillRect/>
          </a:stretch>
        </p:blipFill>
        <p:spPr>
          <a:xfrm>
            <a:off x="6016437" y="1031164"/>
            <a:ext cx="3974055" cy="1478952"/>
          </a:xfrm>
          <a:prstGeom prst="rect">
            <a:avLst/>
          </a:prstGeom>
        </p:spPr>
      </p:pic>
      <p:pic>
        <p:nvPicPr>
          <p:cNvPr id="6" name="Imagen 5">
            <a:extLst>
              <a:ext uri="{FF2B5EF4-FFF2-40B4-BE49-F238E27FC236}">
                <a16:creationId xmlns:a16="http://schemas.microsoft.com/office/drawing/2014/main" id="{E6AAE9ED-3E52-4D95-FA8F-7977F6342980}"/>
              </a:ext>
            </a:extLst>
          </p:cNvPr>
          <p:cNvPicPr>
            <a:picLocks noChangeAspect="1"/>
          </p:cNvPicPr>
          <p:nvPr/>
        </p:nvPicPr>
        <p:blipFill>
          <a:blip r:embed="rId4"/>
          <a:stretch>
            <a:fillRect/>
          </a:stretch>
        </p:blipFill>
        <p:spPr>
          <a:xfrm>
            <a:off x="1937272" y="3030293"/>
            <a:ext cx="4775889" cy="1640317"/>
          </a:xfrm>
          <a:prstGeom prst="rect">
            <a:avLst/>
          </a:prstGeom>
        </p:spPr>
      </p:pic>
      <p:pic>
        <p:nvPicPr>
          <p:cNvPr id="8" name="Imagen 7">
            <a:extLst>
              <a:ext uri="{FF2B5EF4-FFF2-40B4-BE49-F238E27FC236}">
                <a16:creationId xmlns:a16="http://schemas.microsoft.com/office/drawing/2014/main" id="{4DA2BAF8-2660-58FD-4E66-96C748AD73C9}"/>
              </a:ext>
            </a:extLst>
          </p:cNvPr>
          <p:cNvPicPr>
            <a:picLocks noChangeAspect="1"/>
          </p:cNvPicPr>
          <p:nvPr/>
        </p:nvPicPr>
        <p:blipFill>
          <a:blip r:embed="rId5"/>
          <a:stretch>
            <a:fillRect/>
          </a:stretch>
        </p:blipFill>
        <p:spPr>
          <a:xfrm>
            <a:off x="6886014" y="3030292"/>
            <a:ext cx="4407655" cy="1640317"/>
          </a:xfrm>
          <a:prstGeom prst="rect">
            <a:avLst/>
          </a:prstGeom>
        </p:spPr>
      </p:pic>
      <p:pic>
        <p:nvPicPr>
          <p:cNvPr id="10" name="Imagen 9">
            <a:extLst>
              <a:ext uri="{FF2B5EF4-FFF2-40B4-BE49-F238E27FC236}">
                <a16:creationId xmlns:a16="http://schemas.microsoft.com/office/drawing/2014/main" id="{74086428-4949-CEBD-F1E5-3E68D664EB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8537" y="4780708"/>
            <a:ext cx="2619375" cy="1743075"/>
          </a:xfrm>
          <a:prstGeom prst="rect">
            <a:avLst/>
          </a:prstGeom>
        </p:spPr>
      </p:pic>
      <p:pic>
        <p:nvPicPr>
          <p:cNvPr id="11" name="Imagen 10">
            <a:extLst>
              <a:ext uri="{FF2B5EF4-FFF2-40B4-BE49-F238E27FC236}">
                <a16:creationId xmlns:a16="http://schemas.microsoft.com/office/drawing/2014/main" id="{B1BF422F-981A-5ECC-003E-B5C5D2668D53}"/>
              </a:ext>
            </a:extLst>
          </p:cNvPr>
          <p:cNvPicPr>
            <a:picLocks noChangeAspect="1"/>
          </p:cNvPicPr>
          <p:nvPr/>
        </p:nvPicPr>
        <p:blipFill>
          <a:blip r:embed="rId7"/>
          <a:stretch>
            <a:fillRect/>
          </a:stretch>
        </p:blipFill>
        <p:spPr>
          <a:xfrm>
            <a:off x="6954593" y="4981892"/>
            <a:ext cx="2374528" cy="1340706"/>
          </a:xfrm>
          <a:prstGeom prst="rect">
            <a:avLst/>
          </a:prstGeom>
        </p:spPr>
      </p:pic>
    </p:spTree>
    <p:extLst>
      <p:ext uri="{BB962C8B-B14F-4D97-AF65-F5344CB8AC3E}">
        <p14:creationId xmlns:p14="http://schemas.microsoft.com/office/powerpoint/2010/main" val="93096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369332"/>
          </a:xfrm>
          <a:prstGeom prst="rect">
            <a:avLst/>
          </a:prstGeom>
          <a:noFill/>
        </p:spPr>
        <p:txBody>
          <a:bodyPr wrap="square" rtlCol="0">
            <a:spAutoFit/>
          </a:bodyPr>
          <a:lstStyle/>
          <a:p>
            <a:pPr algn="just"/>
            <a:r>
              <a:rPr lang="es-MX" b="1" dirty="0">
                <a:latin typeface="Arial" panose="020B0604020202020204" pitchFamily="34" charset="0"/>
                <a:ea typeface="Times New Roman" panose="02020603050405020304" pitchFamily="18" charset="0"/>
                <a:cs typeface="Times New Roman" panose="02020603050405020304" pitchFamily="18" charset="0"/>
              </a:rPr>
              <a:t>4.4.	Impacto en las colocaciones y captaciones después de la fusión por absorción</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pic>
        <p:nvPicPr>
          <p:cNvPr id="2" name="Imagen 1">
            <a:extLst>
              <a:ext uri="{FF2B5EF4-FFF2-40B4-BE49-F238E27FC236}">
                <a16:creationId xmlns:a16="http://schemas.microsoft.com/office/drawing/2014/main" id="{4280B3D0-C19A-F540-2F91-1708FF69FA7E}"/>
              </a:ext>
            </a:extLst>
          </p:cNvPr>
          <p:cNvPicPr>
            <a:picLocks noChangeAspect="1"/>
          </p:cNvPicPr>
          <p:nvPr/>
        </p:nvPicPr>
        <p:blipFill>
          <a:blip r:embed="rId2"/>
          <a:stretch>
            <a:fillRect/>
          </a:stretch>
        </p:blipFill>
        <p:spPr>
          <a:xfrm>
            <a:off x="1364480" y="1312652"/>
            <a:ext cx="4313356" cy="5260114"/>
          </a:xfrm>
          <a:prstGeom prst="rect">
            <a:avLst/>
          </a:prstGeom>
        </p:spPr>
      </p:pic>
      <p:pic>
        <p:nvPicPr>
          <p:cNvPr id="3" name="Imagen 2">
            <a:extLst>
              <a:ext uri="{FF2B5EF4-FFF2-40B4-BE49-F238E27FC236}">
                <a16:creationId xmlns:a16="http://schemas.microsoft.com/office/drawing/2014/main" id="{CB498AEC-51DA-4458-49DF-FE2EFAD89A5E}"/>
              </a:ext>
            </a:extLst>
          </p:cNvPr>
          <p:cNvPicPr>
            <a:picLocks noChangeAspect="1"/>
          </p:cNvPicPr>
          <p:nvPr/>
        </p:nvPicPr>
        <p:blipFill>
          <a:blip r:embed="rId3"/>
          <a:stretch>
            <a:fillRect/>
          </a:stretch>
        </p:blipFill>
        <p:spPr>
          <a:xfrm>
            <a:off x="6095999" y="1333132"/>
            <a:ext cx="4607860" cy="5239634"/>
          </a:xfrm>
          <a:prstGeom prst="rect">
            <a:avLst/>
          </a:prstGeom>
        </p:spPr>
      </p:pic>
    </p:spTree>
    <p:extLst>
      <p:ext uri="{BB962C8B-B14F-4D97-AF65-F5344CB8AC3E}">
        <p14:creationId xmlns:p14="http://schemas.microsoft.com/office/powerpoint/2010/main" val="843128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A9FDBC-2DDB-C615-A031-9A4B6188EA72}"/>
              </a:ext>
            </a:extLst>
          </p:cNvPr>
          <p:cNvPicPr>
            <a:picLocks noChangeAspect="1"/>
          </p:cNvPicPr>
          <p:nvPr/>
        </p:nvPicPr>
        <p:blipFill>
          <a:blip r:embed="rId2"/>
          <a:stretch>
            <a:fillRect/>
          </a:stretch>
        </p:blipFill>
        <p:spPr>
          <a:xfrm>
            <a:off x="421617" y="688888"/>
            <a:ext cx="5749435" cy="681990"/>
          </a:xfrm>
          <a:prstGeom prst="rect">
            <a:avLst/>
          </a:prstGeom>
        </p:spPr>
      </p:pic>
      <p:sp>
        <p:nvSpPr>
          <p:cNvPr id="5" name="Rectángulo: esquinas redondeadas 4">
            <a:extLst>
              <a:ext uri="{FF2B5EF4-FFF2-40B4-BE49-F238E27FC236}">
                <a16:creationId xmlns:a16="http://schemas.microsoft.com/office/drawing/2014/main" id="{9EAD80D5-B0E0-4602-2FBA-C9787B832CFE}"/>
              </a:ext>
            </a:extLst>
          </p:cNvPr>
          <p:cNvSpPr/>
          <p:nvPr/>
        </p:nvSpPr>
        <p:spPr>
          <a:xfrm>
            <a:off x="5779380" y="1682732"/>
            <a:ext cx="5625905" cy="12109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C" sz="1400" dirty="0">
                <a:effectLst/>
                <a:latin typeface="Arial" panose="020B0604020202020204" pitchFamily="34" charset="0"/>
                <a:ea typeface="Calibri" panose="020F0502020204030204" pitchFamily="34" charset="0"/>
                <a:cs typeface="Times New Roman" panose="02020603050405020304" pitchFamily="18" charset="0"/>
              </a:rPr>
              <a:t>La Cooperativa de Ahorro y Crédito Calceta Ltda., brinda tres productos financieros en lo que respecta al área de colocaciones: 1402 Créditos de Consumo, 1403 Créditos Inmobiliarios y 1404 Créditos de Microempresa.</a:t>
            </a:r>
            <a:endParaRPr lang="es-ES" sz="1400"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es-ES" dirty="0"/>
          </a:p>
        </p:txBody>
      </p:sp>
      <p:pic>
        <p:nvPicPr>
          <p:cNvPr id="6" name="Imagen 5">
            <a:extLst>
              <a:ext uri="{FF2B5EF4-FFF2-40B4-BE49-F238E27FC236}">
                <a16:creationId xmlns:a16="http://schemas.microsoft.com/office/drawing/2014/main" id="{4E4BA6CB-9F6D-6842-FEBA-23F59F40D8AD}"/>
              </a:ext>
            </a:extLst>
          </p:cNvPr>
          <p:cNvPicPr>
            <a:picLocks noChangeAspect="1"/>
          </p:cNvPicPr>
          <p:nvPr/>
        </p:nvPicPr>
        <p:blipFill>
          <a:blip r:embed="rId3"/>
          <a:stretch>
            <a:fillRect/>
          </a:stretch>
        </p:blipFill>
        <p:spPr>
          <a:xfrm>
            <a:off x="421617" y="3205548"/>
            <a:ext cx="6659880" cy="990600"/>
          </a:xfrm>
          <a:prstGeom prst="rect">
            <a:avLst/>
          </a:prstGeom>
        </p:spPr>
      </p:pic>
      <p:sp>
        <p:nvSpPr>
          <p:cNvPr id="7" name="Rectángulo: esquinas redondeadas 6">
            <a:extLst>
              <a:ext uri="{FF2B5EF4-FFF2-40B4-BE49-F238E27FC236}">
                <a16:creationId xmlns:a16="http://schemas.microsoft.com/office/drawing/2014/main" id="{A521442B-CDF1-CD5B-B28B-BCAA71038258}"/>
              </a:ext>
            </a:extLst>
          </p:cNvPr>
          <p:cNvSpPr/>
          <p:nvPr/>
        </p:nvSpPr>
        <p:spPr>
          <a:xfrm>
            <a:off x="5461687" y="4569787"/>
            <a:ext cx="5799025" cy="12109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a:effectLst/>
                <a:latin typeface="Arial" panose="020B0604020202020204" pitchFamily="34" charset="0"/>
                <a:ea typeface="Calibri" panose="020F0502020204030204" pitchFamily="34" charset="0"/>
              </a:rPr>
              <a:t>La entidad está destinado sus recursos monetarios para atender mediante  productos financieros al sector productivo y microempresarial, llegando a los miembros de la economía popular y solidaria más vulnerables: agricultores, ganaderos, pequeños comerciantes, entre otros.</a:t>
            </a:r>
            <a:endParaRPr lang="es-ES" sz="1400" dirty="0"/>
          </a:p>
        </p:txBody>
      </p:sp>
    </p:spTree>
    <p:extLst>
      <p:ext uri="{BB962C8B-B14F-4D97-AF65-F5344CB8AC3E}">
        <p14:creationId xmlns:p14="http://schemas.microsoft.com/office/powerpoint/2010/main" val="230106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9EAD80D5-B0E0-4602-2FBA-C9787B832CFE}"/>
              </a:ext>
            </a:extLst>
          </p:cNvPr>
          <p:cNvSpPr/>
          <p:nvPr/>
        </p:nvSpPr>
        <p:spPr>
          <a:xfrm>
            <a:off x="5766317" y="1408412"/>
            <a:ext cx="5625905" cy="12109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ste producto financiero está destinado aquellos trabajadores en relación de dependencia de entidades / empresas públicas y privadas</a:t>
            </a:r>
            <a:endParaRPr lang="es-ES" dirty="0"/>
          </a:p>
        </p:txBody>
      </p:sp>
      <p:sp>
        <p:nvSpPr>
          <p:cNvPr id="7" name="Rectángulo: esquinas redondeadas 6">
            <a:extLst>
              <a:ext uri="{FF2B5EF4-FFF2-40B4-BE49-F238E27FC236}">
                <a16:creationId xmlns:a16="http://schemas.microsoft.com/office/drawing/2014/main" id="{A521442B-CDF1-CD5B-B28B-BCAA71038258}"/>
              </a:ext>
            </a:extLst>
          </p:cNvPr>
          <p:cNvSpPr/>
          <p:nvPr/>
        </p:nvSpPr>
        <p:spPr>
          <a:xfrm>
            <a:off x="5593197" y="3891386"/>
            <a:ext cx="5799025" cy="12109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dirty="0">
                <a:latin typeface="Arial" panose="020B0604020202020204" pitchFamily="34" charset="0"/>
                <a:ea typeface="Calibri" panose="020F0502020204030204" pitchFamily="34" charset="0"/>
              </a:rPr>
              <a:t>E</a:t>
            </a:r>
            <a:r>
              <a:rPr lang="es-MX" sz="1400" dirty="0">
                <a:effectLst/>
                <a:latin typeface="Arial" panose="020B0604020202020204" pitchFamily="34" charset="0"/>
                <a:ea typeface="Calibri" panose="020F0502020204030204" pitchFamily="34" charset="0"/>
              </a:rPr>
              <a:t>sta cartera está destinada para aquellos socios que posean fuentes de ingresos, siendo dependientes o independientes y que necesiten financiar la construcción de viviendas o mejorar / adecuar las mismas. </a:t>
            </a:r>
            <a:endParaRPr lang="es-ES" sz="1400" dirty="0"/>
          </a:p>
        </p:txBody>
      </p:sp>
      <p:pic>
        <p:nvPicPr>
          <p:cNvPr id="2" name="Imagen 1">
            <a:extLst>
              <a:ext uri="{FF2B5EF4-FFF2-40B4-BE49-F238E27FC236}">
                <a16:creationId xmlns:a16="http://schemas.microsoft.com/office/drawing/2014/main" id="{712FCE41-741A-BE47-BCF7-D43D2D294C64}"/>
              </a:ext>
            </a:extLst>
          </p:cNvPr>
          <p:cNvPicPr>
            <a:picLocks noChangeAspect="1"/>
          </p:cNvPicPr>
          <p:nvPr/>
        </p:nvPicPr>
        <p:blipFill>
          <a:blip r:embed="rId2"/>
          <a:stretch>
            <a:fillRect/>
          </a:stretch>
        </p:blipFill>
        <p:spPr>
          <a:xfrm>
            <a:off x="748190" y="371658"/>
            <a:ext cx="6659880" cy="990600"/>
          </a:xfrm>
          <a:prstGeom prst="rect">
            <a:avLst/>
          </a:prstGeom>
        </p:spPr>
      </p:pic>
      <p:pic>
        <p:nvPicPr>
          <p:cNvPr id="3" name="Imagen 2">
            <a:extLst>
              <a:ext uri="{FF2B5EF4-FFF2-40B4-BE49-F238E27FC236}">
                <a16:creationId xmlns:a16="http://schemas.microsoft.com/office/drawing/2014/main" id="{F28D1B70-8C69-F7D3-6E9C-5AAD683CDBB5}"/>
              </a:ext>
            </a:extLst>
          </p:cNvPr>
          <p:cNvPicPr>
            <a:picLocks noChangeAspect="1"/>
          </p:cNvPicPr>
          <p:nvPr/>
        </p:nvPicPr>
        <p:blipFill>
          <a:blip r:embed="rId3"/>
          <a:stretch>
            <a:fillRect/>
          </a:stretch>
        </p:blipFill>
        <p:spPr>
          <a:xfrm>
            <a:off x="748190" y="2784928"/>
            <a:ext cx="6659880" cy="990600"/>
          </a:xfrm>
          <a:prstGeom prst="rect">
            <a:avLst/>
          </a:prstGeom>
        </p:spPr>
      </p:pic>
      <p:sp>
        <p:nvSpPr>
          <p:cNvPr id="8" name="Rectángulo: esquinas redondeadas 7">
            <a:extLst>
              <a:ext uri="{FF2B5EF4-FFF2-40B4-BE49-F238E27FC236}">
                <a16:creationId xmlns:a16="http://schemas.microsoft.com/office/drawing/2014/main" id="{DBF28E9B-28E9-04AE-16DA-B4051CD50C91}"/>
              </a:ext>
            </a:extLst>
          </p:cNvPr>
          <p:cNvSpPr/>
          <p:nvPr/>
        </p:nvSpPr>
        <p:spPr>
          <a:xfrm>
            <a:off x="748191" y="5275380"/>
            <a:ext cx="10644032" cy="12109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sz="1600" dirty="0"/>
              <a:t>El impacto de los procesos de fusión en las estrategias empresariales de la institución, se han obtenido resultados significativos mismos que nos indican que la Cooperativa, está llegando aquellos sectores de la economía popular y solidaria, en los cuales han tenido presencia las cooperativas que han sido absorbidas brindándole al socio nuevas alternativas al brindar los servicios y productos financieros que la entidad posee.</a:t>
            </a:r>
            <a:endParaRPr lang="es-ES" sz="1600" dirty="0"/>
          </a:p>
        </p:txBody>
      </p:sp>
    </p:spTree>
    <p:extLst>
      <p:ext uri="{BB962C8B-B14F-4D97-AF65-F5344CB8AC3E}">
        <p14:creationId xmlns:p14="http://schemas.microsoft.com/office/powerpoint/2010/main" val="283137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81FF261-8C6A-8FA6-0BD1-EE7B11EE0B3C}"/>
              </a:ext>
            </a:extLst>
          </p:cNvPr>
          <p:cNvSpPr txBox="1"/>
          <p:nvPr/>
        </p:nvSpPr>
        <p:spPr>
          <a:xfrm>
            <a:off x="502658" y="455246"/>
            <a:ext cx="10470143" cy="923330"/>
          </a:xfrm>
          <a:prstGeom prst="rect">
            <a:avLst/>
          </a:prstGeom>
          <a:noFill/>
        </p:spPr>
        <p:txBody>
          <a:bodyPr wrap="square" rtlCol="0">
            <a:spAutoFit/>
          </a:bodyPr>
          <a:lstStyle/>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Estructura organizacional de la Cooperativa de Ahorro y Crédito Calceta Ltda.</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pic>
        <p:nvPicPr>
          <p:cNvPr id="6" name="Imagen 5">
            <a:extLst>
              <a:ext uri="{FF2B5EF4-FFF2-40B4-BE49-F238E27FC236}">
                <a16:creationId xmlns:a16="http://schemas.microsoft.com/office/drawing/2014/main" id="{BC77E222-AA63-1282-6585-6B65635A554D}"/>
              </a:ext>
            </a:extLst>
          </p:cNvPr>
          <p:cNvPicPr>
            <a:picLocks noChangeAspect="1"/>
          </p:cNvPicPr>
          <p:nvPr/>
        </p:nvPicPr>
        <p:blipFill rotWithShape="1">
          <a:blip r:embed="rId2"/>
          <a:srcRect l="18439" t="14916" r="18344" b="8027"/>
          <a:stretch/>
        </p:blipFill>
        <p:spPr bwMode="auto">
          <a:xfrm>
            <a:off x="855628" y="916911"/>
            <a:ext cx="8341381" cy="5656167"/>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874C01CD-B7DD-7FD2-FFE6-1258EE82235B}"/>
              </a:ext>
            </a:extLst>
          </p:cNvPr>
          <p:cNvSpPr txBox="1"/>
          <p:nvPr/>
        </p:nvSpPr>
        <p:spPr>
          <a:xfrm>
            <a:off x="7103165" y="4648428"/>
            <a:ext cx="4558748" cy="1754326"/>
          </a:xfrm>
          <a:prstGeom prst="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C</a:t>
            </a:r>
            <a:r>
              <a:rPr lang="es-EC" sz="1800" dirty="0">
                <a:effectLst/>
                <a:latin typeface="Arial" panose="020B0604020202020204" pitchFamily="34" charset="0"/>
                <a:ea typeface="Calibri" panose="020F0502020204030204" pitchFamily="34" charset="0"/>
                <a:cs typeface="Times New Roman" panose="02020603050405020304" pitchFamily="18" charset="0"/>
              </a:rPr>
              <a:t>uenta con un equipo de trabajo integrado en cada una de las áreas, predispuesto a lograr los objetivos institucionales que la entidad se ha propuesto para el logro de las metas proyectadas en beneficio del crecimiento institucional. </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1613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666E34-9666-3AA1-CCA7-C37E2E433971}"/>
              </a:ext>
            </a:extLst>
          </p:cNvPr>
          <p:cNvPicPr>
            <a:picLocks noChangeAspect="1"/>
          </p:cNvPicPr>
          <p:nvPr/>
        </p:nvPicPr>
        <p:blipFill>
          <a:blip r:embed="rId2"/>
          <a:stretch>
            <a:fillRect/>
          </a:stretch>
        </p:blipFill>
        <p:spPr>
          <a:xfrm>
            <a:off x="626462" y="444137"/>
            <a:ext cx="5134258" cy="6151357"/>
          </a:xfrm>
          <a:prstGeom prst="rect">
            <a:avLst/>
          </a:prstGeom>
        </p:spPr>
      </p:pic>
      <p:pic>
        <p:nvPicPr>
          <p:cNvPr id="5" name="Imagen 4">
            <a:extLst>
              <a:ext uri="{FF2B5EF4-FFF2-40B4-BE49-F238E27FC236}">
                <a16:creationId xmlns:a16="http://schemas.microsoft.com/office/drawing/2014/main" id="{6D049810-7B95-01E2-5D8A-51C9D4A2CC2F}"/>
              </a:ext>
            </a:extLst>
          </p:cNvPr>
          <p:cNvPicPr>
            <a:picLocks noChangeAspect="1"/>
          </p:cNvPicPr>
          <p:nvPr/>
        </p:nvPicPr>
        <p:blipFill>
          <a:blip r:embed="rId3"/>
          <a:stretch>
            <a:fillRect/>
          </a:stretch>
        </p:blipFill>
        <p:spPr>
          <a:xfrm>
            <a:off x="6096000" y="444137"/>
            <a:ext cx="3162300" cy="1318260"/>
          </a:xfrm>
          <a:prstGeom prst="rect">
            <a:avLst/>
          </a:prstGeom>
        </p:spPr>
      </p:pic>
      <p:pic>
        <p:nvPicPr>
          <p:cNvPr id="6" name="Imagen 5">
            <a:extLst>
              <a:ext uri="{FF2B5EF4-FFF2-40B4-BE49-F238E27FC236}">
                <a16:creationId xmlns:a16="http://schemas.microsoft.com/office/drawing/2014/main" id="{12B6C6B0-C4FB-52EE-A66B-BBA1ED71D898}"/>
              </a:ext>
            </a:extLst>
          </p:cNvPr>
          <p:cNvPicPr>
            <a:picLocks noChangeAspect="1"/>
          </p:cNvPicPr>
          <p:nvPr/>
        </p:nvPicPr>
        <p:blipFill>
          <a:blip r:embed="rId4"/>
          <a:stretch>
            <a:fillRect/>
          </a:stretch>
        </p:blipFill>
        <p:spPr>
          <a:xfrm>
            <a:off x="6096000" y="1959973"/>
            <a:ext cx="3162300" cy="769620"/>
          </a:xfrm>
          <a:prstGeom prst="rect">
            <a:avLst/>
          </a:prstGeom>
        </p:spPr>
      </p:pic>
      <p:pic>
        <p:nvPicPr>
          <p:cNvPr id="10" name="Imagen 9">
            <a:extLst>
              <a:ext uri="{FF2B5EF4-FFF2-40B4-BE49-F238E27FC236}">
                <a16:creationId xmlns:a16="http://schemas.microsoft.com/office/drawing/2014/main" id="{345603B2-03E7-2292-7B29-EB93BC5CDD66}"/>
              </a:ext>
            </a:extLst>
          </p:cNvPr>
          <p:cNvPicPr>
            <a:picLocks noChangeAspect="1"/>
          </p:cNvPicPr>
          <p:nvPr/>
        </p:nvPicPr>
        <p:blipFill>
          <a:blip r:embed="rId5"/>
          <a:stretch>
            <a:fillRect/>
          </a:stretch>
        </p:blipFill>
        <p:spPr>
          <a:xfrm>
            <a:off x="6096000" y="3879125"/>
            <a:ext cx="3162300" cy="754380"/>
          </a:xfrm>
          <a:prstGeom prst="rect">
            <a:avLst/>
          </a:prstGeom>
        </p:spPr>
      </p:pic>
      <p:pic>
        <p:nvPicPr>
          <p:cNvPr id="11" name="Imagen 10">
            <a:extLst>
              <a:ext uri="{FF2B5EF4-FFF2-40B4-BE49-F238E27FC236}">
                <a16:creationId xmlns:a16="http://schemas.microsoft.com/office/drawing/2014/main" id="{55654173-F559-7244-00EF-49EB0C48D649}"/>
              </a:ext>
            </a:extLst>
          </p:cNvPr>
          <p:cNvPicPr>
            <a:picLocks noChangeAspect="1"/>
          </p:cNvPicPr>
          <p:nvPr/>
        </p:nvPicPr>
        <p:blipFill>
          <a:blip r:embed="rId6"/>
          <a:stretch>
            <a:fillRect/>
          </a:stretch>
        </p:blipFill>
        <p:spPr>
          <a:xfrm>
            <a:off x="6096000" y="4881156"/>
            <a:ext cx="3162300" cy="762000"/>
          </a:xfrm>
          <a:prstGeom prst="rect">
            <a:avLst/>
          </a:prstGeom>
        </p:spPr>
      </p:pic>
      <p:sp>
        <p:nvSpPr>
          <p:cNvPr id="12" name="CuadroTexto 11">
            <a:extLst>
              <a:ext uri="{FF2B5EF4-FFF2-40B4-BE49-F238E27FC236}">
                <a16:creationId xmlns:a16="http://schemas.microsoft.com/office/drawing/2014/main" id="{6C7E1DEE-6498-A6FF-90D8-395FCD31FA61}"/>
              </a:ext>
            </a:extLst>
          </p:cNvPr>
          <p:cNvSpPr txBox="1"/>
          <p:nvPr/>
        </p:nvSpPr>
        <p:spPr>
          <a:xfrm>
            <a:off x="9431383" y="715956"/>
            <a:ext cx="2351314" cy="2092881"/>
          </a:xfrm>
          <a:prstGeom prst="rect">
            <a:avLst/>
          </a:prstGeom>
          <a:noFill/>
        </p:spPr>
        <p:txBody>
          <a:bodyPr wrap="square" rtlCol="0">
            <a:spAutoFit/>
          </a:bodyPr>
          <a:lstStyle/>
          <a:p>
            <a:pPr algn="just"/>
            <a:r>
              <a:rPr lang="es-EC" sz="1400" dirty="0">
                <a:latin typeface="Arial" panose="020B0604020202020204" pitchFamily="34" charset="0"/>
                <a:ea typeface="Calibri" panose="020F0502020204030204" pitchFamily="34" charset="0"/>
              </a:rPr>
              <a:t>Retiro de</a:t>
            </a:r>
            <a:r>
              <a:rPr lang="es-EC" sz="1400" dirty="0">
                <a:effectLst/>
                <a:latin typeface="Arial" panose="020B0604020202020204" pitchFamily="34" charset="0"/>
                <a:ea typeface="Calibri" panose="020F0502020204030204" pitchFamily="34" charset="0"/>
              </a:rPr>
              <a:t> ahorros en mayor proporción durante el año 2018 y en otros casos los ahorros que mantenían como dinero a la vista fueron enviados a la cuenta 2103 para convertirse en Depósitos a Plazo</a:t>
            </a:r>
            <a:r>
              <a:rPr lang="es-EC" sz="1800" dirty="0">
                <a:effectLst/>
                <a:latin typeface="Arial" panose="020B0604020202020204" pitchFamily="34" charset="0"/>
                <a:ea typeface="Calibri" panose="020F0502020204030204" pitchFamily="34" charset="0"/>
              </a:rPr>
              <a:t>.</a:t>
            </a:r>
            <a:endParaRPr lang="es-ES" dirty="0"/>
          </a:p>
        </p:txBody>
      </p:sp>
      <p:sp>
        <p:nvSpPr>
          <p:cNvPr id="13" name="CuadroTexto 12">
            <a:extLst>
              <a:ext uri="{FF2B5EF4-FFF2-40B4-BE49-F238E27FC236}">
                <a16:creationId xmlns:a16="http://schemas.microsoft.com/office/drawing/2014/main" id="{2485A8FC-0B4D-7A02-B9E2-509BF2C66081}"/>
              </a:ext>
            </a:extLst>
          </p:cNvPr>
          <p:cNvSpPr txBox="1"/>
          <p:nvPr/>
        </p:nvSpPr>
        <p:spPr>
          <a:xfrm>
            <a:off x="9431383" y="3519815"/>
            <a:ext cx="2351314" cy="1169551"/>
          </a:xfrm>
          <a:prstGeom prst="rect">
            <a:avLst/>
          </a:prstGeom>
          <a:noFill/>
        </p:spPr>
        <p:txBody>
          <a:bodyPr wrap="square" rtlCol="0">
            <a:spAutoFit/>
          </a:bodyPr>
          <a:lstStyle/>
          <a:p>
            <a:pPr algn="just"/>
            <a:r>
              <a:rPr lang="es-EC" sz="1400" dirty="0">
                <a:latin typeface="Arial" panose="020B0604020202020204" pitchFamily="34" charset="0"/>
                <a:ea typeface="Calibri" panose="020F0502020204030204" pitchFamily="34" charset="0"/>
              </a:rPr>
              <a:t>R</a:t>
            </a:r>
            <a:r>
              <a:rPr lang="es-EC" sz="1400" dirty="0">
                <a:effectLst/>
                <a:latin typeface="Arial" panose="020B0604020202020204" pitchFamily="34" charset="0"/>
                <a:ea typeface="Calibri" panose="020F0502020204030204" pitchFamily="34" charset="0"/>
              </a:rPr>
              <a:t>ubros que se encontraban como depósitos a la vista, convirtiéndose en depósitos a plazo fijo.</a:t>
            </a:r>
            <a:endParaRPr lang="es-ES" sz="1400" dirty="0"/>
          </a:p>
        </p:txBody>
      </p:sp>
      <p:sp>
        <p:nvSpPr>
          <p:cNvPr id="14" name="CuadroTexto 13">
            <a:extLst>
              <a:ext uri="{FF2B5EF4-FFF2-40B4-BE49-F238E27FC236}">
                <a16:creationId xmlns:a16="http://schemas.microsoft.com/office/drawing/2014/main" id="{20C8805B-5514-7704-12DE-167F85EF5A69}"/>
              </a:ext>
            </a:extLst>
          </p:cNvPr>
          <p:cNvSpPr txBox="1"/>
          <p:nvPr/>
        </p:nvSpPr>
        <p:spPr>
          <a:xfrm>
            <a:off x="9431383" y="4881156"/>
            <a:ext cx="2351314" cy="1384995"/>
          </a:xfrm>
          <a:prstGeom prst="rect">
            <a:avLst/>
          </a:prstGeom>
          <a:noFill/>
        </p:spPr>
        <p:txBody>
          <a:bodyPr wrap="square" rtlCol="0">
            <a:spAutoFit/>
          </a:bodyPr>
          <a:lstStyle/>
          <a:p>
            <a:pPr algn="just"/>
            <a:r>
              <a:rPr lang="es-EC" sz="1400" dirty="0">
                <a:effectLst/>
                <a:latin typeface="Arial" panose="020B0604020202020204" pitchFamily="34" charset="0"/>
                <a:ea typeface="Calibri" panose="020F0502020204030204" pitchFamily="34" charset="0"/>
              </a:rPr>
              <a:t>Se encuentra todos aquellos rubros que los socios destinan como emergente o encaje, en la otorgación de las operaciones crediticias.</a:t>
            </a:r>
            <a:endParaRPr lang="es-ES" sz="1100" dirty="0"/>
          </a:p>
        </p:txBody>
      </p:sp>
      <p:pic>
        <p:nvPicPr>
          <p:cNvPr id="3" name="Imagen 2">
            <a:extLst>
              <a:ext uri="{FF2B5EF4-FFF2-40B4-BE49-F238E27FC236}">
                <a16:creationId xmlns:a16="http://schemas.microsoft.com/office/drawing/2014/main" id="{BDA6BD11-D7E9-DBC9-90FD-47E5AA395E88}"/>
              </a:ext>
            </a:extLst>
          </p:cNvPr>
          <p:cNvPicPr>
            <a:picLocks noChangeAspect="1"/>
          </p:cNvPicPr>
          <p:nvPr/>
        </p:nvPicPr>
        <p:blipFill>
          <a:blip r:embed="rId7"/>
          <a:stretch>
            <a:fillRect/>
          </a:stretch>
        </p:blipFill>
        <p:spPr>
          <a:xfrm>
            <a:off x="6096000" y="2877094"/>
            <a:ext cx="3162300" cy="754380"/>
          </a:xfrm>
          <a:prstGeom prst="rect">
            <a:avLst/>
          </a:prstGeom>
        </p:spPr>
      </p:pic>
    </p:spTree>
    <p:extLst>
      <p:ext uri="{BB962C8B-B14F-4D97-AF65-F5344CB8AC3E}">
        <p14:creationId xmlns:p14="http://schemas.microsoft.com/office/powerpoint/2010/main" val="2107940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del Balance General </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pic>
        <p:nvPicPr>
          <p:cNvPr id="7" name="Imagen 6">
            <a:extLst>
              <a:ext uri="{FF2B5EF4-FFF2-40B4-BE49-F238E27FC236}">
                <a16:creationId xmlns:a16="http://schemas.microsoft.com/office/drawing/2014/main" id="{6CB0282E-4878-AC03-C345-A1FB5598D53F}"/>
              </a:ext>
            </a:extLst>
          </p:cNvPr>
          <p:cNvPicPr>
            <a:picLocks noChangeAspect="1"/>
          </p:cNvPicPr>
          <p:nvPr/>
        </p:nvPicPr>
        <p:blipFill rotWithShape="1">
          <a:blip r:embed="rId2"/>
          <a:srcRect t="16123"/>
          <a:stretch/>
        </p:blipFill>
        <p:spPr>
          <a:xfrm>
            <a:off x="333356" y="2063493"/>
            <a:ext cx="5983224" cy="1193924"/>
          </a:xfrm>
          <a:prstGeom prst="rect">
            <a:avLst/>
          </a:prstGeom>
        </p:spPr>
      </p:pic>
      <p:pic>
        <p:nvPicPr>
          <p:cNvPr id="9" name="Imagen 8">
            <a:extLst>
              <a:ext uri="{FF2B5EF4-FFF2-40B4-BE49-F238E27FC236}">
                <a16:creationId xmlns:a16="http://schemas.microsoft.com/office/drawing/2014/main" id="{96C7916C-FC68-0828-F6C4-6CBDB09704EE}"/>
              </a:ext>
            </a:extLst>
          </p:cNvPr>
          <p:cNvPicPr>
            <a:picLocks noChangeAspect="1"/>
          </p:cNvPicPr>
          <p:nvPr/>
        </p:nvPicPr>
        <p:blipFill rotWithShape="1">
          <a:blip r:embed="rId3"/>
          <a:srcRect r="55185"/>
          <a:stretch/>
        </p:blipFill>
        <p:spPr>
          <a:xfrm>
            <a:off x="437860" y="3609960"/>
            <a:ext cx="2671790" cy="1071372"/>
          </a:xfrm>
          <a:prstGeom prst="rect">
            <a:avLst/>
          </a:prstGeom>
        </p:spPr>
      </p:pic>
      <p:pic>
        <p:nvPicPr>
          <p:cNvPr id="10" name="Imagen 9">
            <a:extLst>
              <a:ext uri="{FF2B5EF4-FFF2-40B4-BE49-F238E27FC236}">
                <a16:creationId xmlns:a16="http://schemas.microsoft.com/office/drawing/2014/main" id="{A34F1E58-8566-BDD8-889F-BFBD41C88FFA}"/>
              </a:ext>
            </a:extLst>
          </p:cNvPr>
          <p:cNvPicPr>
            <a:picLocks noChangeAspect="1"/>
          </p:cNvPicPr>
          <p:nvPr/>
        </p:nvPicPr>
        <p:blipFill rotWithShape="1">
          <a:blip r:embed="rId4"/>
          <a:srcRect r="56939"/>
          <a:stretch/>
        </p:blipFill>
        <p:spPr>
          <a:xfrm>
            <a:off x="411734" y="5156501"/>
            <a:ext cx="2567287" cy="1178052"/>
          </a:xfrm>
          <a:prstGeom prst="rect">
            <a:avLst/>
          </a:prstGeom>
        </p:spPr>
      </p:pic>
      <p:sp>
        <p:nvSpPr>
          <p:cNvPr id="11" name="CuadroTexto 10">
            <a:extLst>
              <a:ext uri="{FF2B5EF4-FFF2-40B4-BE49-F238E27FC236}">
                <a16:creationId xmlns:a16="http://schemas.microsoft.com/office/drawing/2014/main" id="{5C6AC8DA-A79F-D322-EBDB-1F3EE0CB9EA2}"/>
              </a:ext>
            </a:extLst>
          </p:cNvPr>
          <p:cNvSpPr txBox="1"/>
          <p:nvPr/>
        </p:nvSpPr>
        <p:spPr>
          <a:xfrm>
            <a:off x="333356" y="1801193"/>
            <a:ext cx="3781444"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Balance General</a:t>
            </a:r>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91465" y="3257660"/>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Balance General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333356" y="4866012"/>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Balance General (Pearson)</a:t>
            </a:r>
            <a:endParaRPr lang="es-ES" sz="1200" dirty="0"/>
          </a:p>
        </p:txBody>
      </p:sp>
      <p:pic>
        <p:nvPicPr>
          <p:cNvPr id="15" name="Imagen 14">
            <a:extLst>
              <a:ext uri="{FF2B5EF4-FFF2-40B4-BE49-F238E27FC236}">
                <a16:creationId xmlns:a16="http://schemas.microsoft.com/office/drawing/2014/main" id="{5A866114-2D94-240D-E01A-6E06F6BEC729}"/>
              </a:ext>
            </a:extLst>
          </p:cNvPr>
          <p:cNvPicPr>
            <a:picLocks noChangeAspect="1"/>
          </p:cNvPicPr>
          <p:nvPr/>
        </p:nvPicPr>
        <p:blipFill>
          <a:blip r:embed="rId5"/>
          <a:stretch>
            <a:fillRect/>
          </a:stretch>
        </p:blipFill>
        <p:spPr>
          <a:xfrm>
            <a:off x="6610719" y="1909222"/>
            <a:ext cx="5143421" cy="3095289"/>
          </a:xfrm>
          <a:prstGeom prst="rect">
            <a:avLst/>
          </a:prstGeom>
        </p:spPr>
      </p:pic>
      <p:pic>
        <p:nvPicPr>
          <p:cNvPr id="16" name="Imagen 15">
            <a:extLst>
              <a:ext uri="{FF2B5EF4-FFF2-40B4-BE49-F238E27FC236}">
                <a16:creationId xmlns:a16="http://schemas.microsoft.com/office/drawing/2014/main" id="{73989F3D-CC36-E123-4593-5173328B8E4D}"/>
              </a:ext>
            </a:extLst>
          </p:cNvPr>
          <p:cNvPicPr>
            <a:picLocks noChangeAspect="1"/>
          </p:cNvPicPr>
          <p:nvPr/>
        </p:nvPicPr>
        <p:blipFill>
          <a:blip r:embed="rId6"/>
          <a:stretch>
            <a:fillRect/>
          </a:stretch>
        </p:blipFill>
        <p:spPr>
          <a:xfrm>
            <a:off x="7800937" y="5143011"/>
            <a:ext cx="3086100" cy="571500"/>
          </a:xfrm>
          <a:prstGeom prst="rect">
            <a:avLst/>
          </a:prstGeom>
        </p:spPr>
      </p:pic>
      <p:sp>
        <p:nvSpPr>
          <p:cNvPr id="17" name="CuadroTexto 16">
            <a:extLst>
              <a:ext uri="{FF2B5EF4-FFF2-40B4-BE49-F238E27FC236}">
                <a16:creationId xmlns:a16="http://schemas.microsoft.com/office/drawing/2014/main" id="{5B5212FF-CFD1-7887-0CEF-0659CB417947}"/>
              </a:ext>
            </a:extLst>
          </p:cNvPr>
          <p:cNvSpPr txBox="1"/>
          <p:nvPr/>
        </p:nvSpPr>
        <p:spPr>
          <a:xfrm>
            <a:off x="3531476" y="5809108"/>
            <a:ext cx="8281785" cy="646331"/>
          </a:xfrm>
          <a:prstGeom prst="rect">
            <a:avLst/>
          </a:prstGeom>
          <a:noFill/>
        </p:spPr>
        <p:txBody>
          <a:bodyPr wrap="square" rtlCol="0">
            <a:spAutoFit/>
          </a:bodyPr>
          <a:lstStyle/>
          <a:p>
            <a:pPr algn="just"/>
            <a:r>
              <a:rPr lang="es-EC" dirty="0">
                <a:latin typeface="Arial" panose="020B0604020202020204" pitchFamily="34" charset="0"/>
                <a:ea typeface="Calibri" panose="020F0502020204030204" pitchFamily="34" charset="0"/>
              </a:rPr>
              <a:t>F</a:t>
            </a:r>
            <a:r>
              <a:rPr lang="es-EC" sz="1800" dirty="0">
                <a:effectLst/>
                <a:latin typeface="Arial" panose="020B0604020202020204" pitchFamily="34" charset="0"/>
                <a:ea typeface="Calibri" panose="020F0502020204030204" pitchFamily="34" charset="0"/>
              </a:rPr>
              <a:t>ortalecimiento del Patrimonio de la institución al incrementar los certificados de aportación de cada socio durante la otorgación de operaciones crediticias.</a:t>
            </a:r>
            <a:endParaRPr lang="es-ES" dirty="0"/>
          </a:p>
        </p:txBody>
      </p:sp>
    </p:spTree>
    <p:extLst>
      <p:ext uri="{BB962C8B-B14F-4D97-AF65-F5344CB8AC3E}">
        <p14:creationId xmlns:p14="http://schemas.microsoft.com/office/powerpoint/2010/main" val="277660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del Estado de Resultados </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333356" y="1801193"/>
            <a:ext cx="3781444"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Estado de Resultados</a:t>
            </a:r>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06693" y="3414609"/>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Estado de Resultados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54526" y="4724118"/>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Estado de Resultados (Pearson)</a:t>
            </a:r>
            <a:endParaRPr lang="es-ES" sz="1200" dirty="0"/>
          </a:p>
        </p:txBody>
      </p:sp>
      <p:sp>
        <p:nvSpPr>
          <p:cNvPr id="17" name="CuadroTexto 16">
            <a:extLst>
              <a:ext uri="{FF2B5EF4-FFF2-40B4-BE49-F238E27FC236}">
                <a16:creationId xmlns:a16="http://schemas.microsoft.com/office/drawing/2014/main" id="{5B5212FF-CFD1-7887-0CEF-0659CB417947}"/>
              </a:ext>
            </a:extLst>
          </p:cNvPr>
          <p:cNvSpPr txBox="1"/>
          <p:nvPr/>
        </p:nvSpPr>
        <p:spPr>
          <a:xfrm>
            <a:off x="3828884" y="5163224"/>
            <a:ext cx="7871882" cy="1384995"/>
          </a:xfrm>
          <a:prstGeom prst="rect">
            <a:avLst/>
          </a:prstGeom>
          <a:noFill/>
        </p:spPr>
        <p:txBody>
          <a:bodyPr wrap="square" rtlCol="0">
            <a:spAutoFit/>
          </a:bodyPr>
          <a:lstStyle/>
          <a:p>
            <a:pPr algn="just"/>
            <a:r>
              <a:rPr lang="es-EC" sz="1400" dirty="0">
                <a:latin typeface="Arial" panose="020B0604020202020204" pitchFamily="34" charset="0"/>
                <a:ea typeface="Calibri" panose="020F0502020204030204" pitchFamily="34" charset="0"/>
              </a:rPr>
              <a:t>P</a:t>
            </a:r>
            <a:r>
              <a:rPr lang="es-EC" sz="1400" dirty="0">
                <a:effectLst/>
                <a:latin typeface="Arial" panose="020B0604020202020204" pitchFamily="34" charset="0"/>
                <a:ea typeface="Calibri" panose="020F0502020204030204" pitchFamily="34" charset="0"/>
              </a:rPr>
              <a:t>ara el año 2018 en lo que respecta la cuenta contable 55 esta se ve impacta con una disminución en los saldos totales de la cuenta antes mencionada, esto es debido a las disposiciones emitidas durante el 2018 para la regulación del cobro en los servicios financieros en las entidades reguladas y supervisadas por la Superintendencia de Economía Popular y Solidaria – SEP, a nivel general el total de ingresos han aumentado de manera favorable en los resultados obtenidos por la entidad.</a:t>
            </a:r>
            <a:endParaRPr lang="es-ES" sz="1400" dirty="0"/>
          </a:p>
        </p:txBody>
      </p:sp>
      <p:pic>
        <p:nvPicPr>
          <p:cNvPr id="2" name="Imagen 1">
            <a:extLst>
              <a:ext uri="{FF2B5EF4-FFF2-40B4-BE49-F238E27FC236}">
                <a16:creationId xmlns:a16="http://schemas.microsoft.com/office/drawing/2014/main" id="{576CF568-AB44-AFD9-DCD3-1045EF3B1E9C}"/>
              </a:ext>
            </a:extLst>
          </p:cNvPr>
          <p:cNvPicPr>
            <a:picLocks noChangeAspect="1"/>
          </p:cNvPicPr>
          <p:nvPr/>
        </p:nvPicPr>
        <p:blipFill>
          <a:blip r:embed="rId2"/>
          <a:stretch>
            <a:fillRect/>
          </a:stretch>
        </p:blipFill>
        <p:spPr>
          <a:xfrm>
            <a:off x="437860" y="2009538"/>
            <a:ext cx="5405203" cy="1419462"/>
          </a:xfrm>
          <a:prstGeom prst="rect">
            <a:avLst/>
          </a:prstGeom>
        </p:spPr>
      </p:pic>
      <p:pic>
        <p:nvPicPr>
          <p:cNvPr id="3" name="Imagen 2">
            <a:extLst>
              <a:ext uri="{FF2B5EF4-FFF2-40B4-BE49-F238E27FC236}">
                <a16:creationId xmlns:a16="http://schemas.microsoft.com/office/drawing/2014/main" id="{5EB1FE70-5AF0-A4AC-FE0E-EC91580555B0}"/>
              </a:ext>
            </a:extLst>
          </p:cNvPr>
          <p:cNvPicPr>
            <a:picLocks noChangeAspect="1"/>
          </p:cNvPicPr>
          <p:nvPr/>
        </p:nvPicPr>
        <p:blipFill rotWithShape="1">
          <a:blip r:embed="rId3"/>
          <a:srcRect r="55514" b="9095"/>
          <a:stretch/>
        </p:blipFill>
        <p:spPr>
          <a:xfrm>
            <a:off x="333356" y="3715636"/>
            <a:ext cx="2652183" cy="972549"/>
          </a:xfrm>
          <a:prstGeom prst="rect">
            <a:avLst/>
          </a:prstGeom>
        </p:spPr>
      </p:pic>
      <p:pic>
        <p:nvPicPr>
          <p:cNvPr id="6" name="Imagen 5">
            <a:extLst>
              <a:ext uri="{FF2B5EF4-FFF2-40B4-BE49-F238E27FC236}">
                <a16:creationId xmlns:a16="http://schemas.microsoft.com/office/drawing/2014/main" id="{F96F7625-99A0-5CDB-7D24-40DE1D59C4DA}"/>
              </a:ext>
            </a:extLst>
          </p:cNvPr>
          <p:cNvPicPr>
            <a:picLocks noChangeAspect="1"/>
          </p:cNvPicPr>
          <p:nvPr/>
        </p:nvPicPr>
        <p:blipFill rotWithShape="1">
          <a:blip r:embed="rId4"/>
          <a:srcRect r="54258" b="9430"/>
          <a:stretch/>
        </p:blipFill>
        <p:spPr>
          <a:xfrm>
            <a:off x="378739" y="5053459"/>
            <a:ext cx="2727068" cy="968965"/>
          </a:xfrm>
          <a:prstGeom prst="rect">
            <a:avLst/>
          </a:prstGeom>
        </p:spPr>
      </p:pic>
      <p:pic>
        <p:nvPicPr>
          <p:cNvPr id="8" name="Imagen 7">
            <a:extLst>
              <a:ext uri="{FF2B5EF4-FFF2-40B4-BE49-F238E27FC236}">
                <a16:creationId xmlns:a16="http://schemas.microsoft.com/office/drawing/2014/main" id="{798F0E88-1CAA-A468-9795-8EDDA3F21323}"/>
              </a:ext>
            </a:extLst>
          </p:cNvPr>
          <p:cNvPicPr>
            <a:picLocks noChangeAspect="1"/>
          </p:cNvPicPr>
          <p:nvPr/>
        </p:nvPicPr>
        <p:blipFill>
          <a:blip r:embed="rId5"/>
          <a:stretch>
            <a:fillRect/>
          </a:stretch>
        </p:blipFill>
        <p:spPr>
          <a:xfrm>
            <a:off x="6074230" y="1142915"/>
            <a:ext cx="5489498" cy="3152708"/>
          </a:xfrm>
          <a:prstGeom prst="rect">
            <a:avLst/>
          </a:prstGeom>
        </p:spPr>
      </p:pic>
      <p:pic>
        <p:nvPicPr>
          <p:cNvPr id="14" name="Imagen 13">
            <a:extLst>
              <a:ext uri="{FF2B5EF4-FFF2-40B4-BE49-F238E27FC236}">
                <a16:creationId xmlns:a16="http://schemas.microsoft.com/office/drawing/2014/main" id="{3A345031-CF7F-A924-9EB2-08B0AC80945E}"/>
              </a:ext>
            </a:extLst>
          </p:cNvPr>
          <p:cNvPicPr>
            <a:picLocks noChangeAspect="1"/>
          </p:cNvPicPr>
          <p:nvPr/>
        </p:nvPicPr>
        <p:blipFill>
          <a:blip r:embed="rId6"/>
          <a:stretch>
            <a:fillRect/>
          </a:stretch>
        </p:blipFill>
        <p:spPr>
          <a:xfrm>
            <a:off x="7051659" y="4449051"/>
            <a:ext cx="3534640" cy="654563"/>
          </a:xfrm>
          <a:prstGeom prst="rect">
            <a:avLst/>
          </a:prstGeom>
        </p:spPr>
      </p:pic>
    </p:spTree>
    <p:extLst>
      <p:ext uri="{BB962C8B-B14F-4D97-AF65-F5344CB8AC3E}">
        <p14:creationId xmlns:p14="http://schemas.microsoft.com/office/powerpoint/2010/main" val="204977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de los Indicadores Financieros </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254526" y="1801193"/>
            <a:ext cx="3781444"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Indicadores Financieros </a:t>
            </a:r>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54526" y="3261021"/>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Indicadores Financieros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54526" y="4443850"/>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Indicadores Financieros (Pearson)</a:t>
            </a:r>
            <a:endParaRPr lang="es-ES" sz="1200" dirty="0"/>
          </a:p>
        </p:txBody>
      </p:sp>
      <p:sp>
        <p:nvSpPr>
          <p:cNvPr id="17" name="CuadroTexto 16">
            <a:extLst>
              <a:ext uri="{FF2B5EF4-FFF2-40B4-BE49-F238E27FC236}">
                <a16:creationId xmlns:a16="http://schemas.microsoft.com/office/drawing/2014/main" id="{5B5212FF-CFD1-7887-0CEF-0659CB417947}"/>
              </a:ext>
            </a:extLst>
          </p:cNvPr>
          <p:cNvSpPr txBox="1"/>
          <p:nvPr/>
        </p:nvSpPr>
        <p:spPr>
          <a:xfrm>
            <a:off x="2925221" y="4904462"/>
            <a:ext cx="8718991" cy="923330"/>
          </a:xfrm>
          <a:prstGeom prst="rect">
            <a:avLst/>
          </a:prstGeom>
          <a:noFill/>
        </p:spPr>
        <p:txBody>
          <a:bodyPr wrap="square" rtlCol="0">
            <a:spAutoFit/>
          </a:bodyPr>
          <a:lstStyle/>
          <a:p>
            <a:pPr algn="just"/>
            <a:r>
              <a:rPr lang="es-EC" sz="1800" dirty="0">
                <a:effectLst/>
                <a:latin typeface="Arial" panose="020B0604020202020204" pitchFamily="34" charset="0"/>
                <a:ea typeface="Calibri" panose="020F0502020204030204" pitchFamily="34" charset="0"/>
              </a:rPr>
              <a:t>Otro indicador que se ha visto impactado en los periodos de estudio del análisis de las fusiones por absorción en los cuales ha intervenido la cooperativa es el indicador de Liquidez.</a:t>
            </a:r>
            <a:endParaRPr lang="es-ES" sz="1400" dirty="0"/>
          </a:p>
        </p:txBody>
      </p:sp>
      <p:pic>
        <p:nvPicPr>
          <p:cNvPr id="7" name="Imagen 6">
            <a:extLst>
              <a:ext uri="{FF2B5EF4-FFF2-40B4-BE49-F238E27FC236}">
                <a16:creationId xmlns:a16="http://schemas.microsoft.com/office/drawing/2014/main" id="{1ACE9341-7898-D931-2E37-041609E75D09}"/>
              </a:ext>
            </a:extLst>
          </p:cNvPr>
          <p:cNvPicPr>
            <a:picLocks noChangeAspect="1"/>
          </p:cNvPicPr>
          <p:nvPr/>
        </p:nvPicPr>
        <p:blipFill rotWithShape="1">
          <a:blip r:embed="rId2"/>
          <a:srcRect b="17189"/>
          <a:stretch/>
        </p:blipFill>
        <p:spPr>
          <a:xfrm>
            <a:off x="388495" y="2133882"/>
            <a:ext cx="5392039" cy="849850"/>
          </a:xfrm>
          <a:prstGeom prst="rect">
            <a:avLst/>
          </a:prstGeom>
        </p:spPr>
      </p:pic>
      <p:pic>
        <p:nvPicPr>
          <p:cNvPr id="9" name="Imagen 8">
            <a:extLst>
              <a:ext uri="{FF2B5EF4-FFF2-40B4-BE49-F238E27FC236}">
                <a16:creationId xmlns:a16="http://schemas.microsoft.com/office/drawing/2014/main" id="{85FA577E-EC90-224D-D2C4-921C9D778457}"/>
              </a:ext>
            </a:extLst>
          </p:cNvPr>
          <p:cNvPicPr>
            <a:picLocks noChangeAspect="1"/>
          </p:cNvPicPr>
          <p:nvPr/>
        </p:nvPicPr>
        <p:blipFill rotWithShape="1">
          <a:blip r:embed="rId3"/>
          <a:srcRect r="63927" b="19941"/>
          <a:stretch/>
        </p:blipFill>
        <p:spPr>
          <a:xfrm>
            <a:off x="333356" y="3572672"/>
            <a:ext cx="2150627" cy="730834"/>
          </a:xfrm>
          <a:prstGeom prst="rect">
            <a:avLst/>
          </a:prstGeom>
        </p:spPr>
      </p:pic>
      <p:pic>
        <p:nvPicPr>
          <p:cNvPr id="10" name="Imagen 9">
            <a:extLst>
              <a:ext uri="{FF2B5EF4-FFF2-40B4-BE49-F238E27FC236}">
                <a16:creationId xmlns:a16="http://schemas.microsoft.com/office/drawing/2014/main" id="{0F2574FF-A71A-8CD7-74E8-DACFC20DCE58}"/>
              </a:ext>
            </a:extLst>
          </p:cNvPr>
          <p:cNvPicPr>
            <a:picLocks noChangeAspect="1"/>
          </p:cNvPicPr>
          <p:nvPr/>
        </p:nvPicPr>
        <p:blipFill rotWithShape="1">
          <a:blip r:embed="rId4"/>
          <a:srcRect r="63927" b="19941"/>
          <a:stretch/>
        </p:blipFill>
        <p:spPr>
          <a:xfrm>
            <a:off x="388495" y="4720849"/>
            <a:ext cx="2150627" cy="730834"/>
          </a:xfrm>
          <a:prstGeom prst="rect">
            <a:avLst/>
          </a:prstGeom>
        </p:spPr>
      </p:pic>
      <p:pic>
        <p:nvPicPr>
          <p:cNvPr id="15" name="Imagen 14">
            <a:extLst>
              <a:ext uri="{FF2B5EF4-FFF2-40B4-BE49-F238E27FC236}">
                <a16:creationId xmlns:a16="http://schemas.microsoft.com/office/drawing/2014/main" id="{FB448ED2-B5FF-30B0-93EC-97B4D80D0C3A}"/>
              </a:ext>
            </a:extLst>
          </p:cNvPr>
          <p:cNvPicPr>
            <a:picLocks noChangeAspect="1"/>
          </p:cNvPicPr>
          <p:nvPr/>
        </p:nvPicPr>
        <p:blipFill>
          <a:blip r:embed="rId5"/>
          <a:stretch>
            <a:fillRect/>
          </a:stretch>
        </p:blipFill>
        <p:spPr>
          <a:xfrm>
            <a:off x="6215893" y="1204941"/>
            <a:ext cx="5428319" cy="3561196"/>
          </a:xfrm>
          <a:prstGeom prst="rect">
            <a:avLst/>
          </a:prstGeom>
        </p:spPr>
      </p:pic>
    </p:spTree>
    <p:extLst>
      <p:ext uri="{BB962C8B-B14F-4D97-AF65-F5344CB8AC3E}">
        <p14:creationId xmlns:p14="http://schemas.microsoft.com/office/powerpoint/2010/main" val="1983777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de la Cartera de Crédito (14)</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254526" y="1801193"/>
            <a:ext cx="3781444" cy="461665"/>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Cartera de Crédito </a:t>
            </a:r>
          </a:p>
          <a:p>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54526" y="3261021"/>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Cartera de Crédito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54526" y="4443850"/>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Cartera de Crédito (Pearson)</a:t>
            </a:r>
            <a:endParaRPr lang="es-ES" sz="1200" dirty="0"/>
          </a:p>
        </p:txBody>
      </p:sp>
      <p:sp>
        <p:nvSpPr>
          <p:cNvPr id="17" name="CuadroTexto 16">
            <a:extLst>
              <a:ext uri="{FF2B5EF4-FFF2-40B4-BE49-F238E27FC236}">
                <a16:creationId xmlns:a16="http://schemas.microsoft.com/office/drawing/2014/main" id="{5B5212FF-CFD1-7887-0CEF-0659CB417947}"/>
              </a:ext>
            </a:extLst>
          </p:cNvPr>
          <p:cNvSpPr txBox="1"/>
          <p:nvPr/>
        </p:nvSpPr>
        <p:spPr>
          <a:xfrm>
            <a:off x="2925221" y="5008331"/>
            <a:ext cx="8961979" cy="369332"/>
          </a:xfrm>
          <a:prstGeom prst="rect">
            <a:avLst/>
          </a:prstGeom>
          <a:noFill/>
        </p:spPr>
        <p:txBody>
          <a:bodyPr wrap="square" rtlCol="0">
            <a:spAutoFit/>
          </a:bodyPr>
          <a:lstStyle/>
          <a:p>
            <a:pPr algn="just"/>
            <a:r>
              <a:rPr lang="es-EC" dirty="0">
                <a:latin typeface="Arial" panose="020B0604020202020204" pitchFamily="34" charset="0"/>
                <a:ea typeface="Calibri" panose="020F0502020204030204" pitchFamily="34" charset="0"/>
              </a:rPr>
              <a:t>L</a:t>
            </a:r>
            <a:r>
              <a:rPr lang="es-EC" sz="1800" dirty="0">
                <a:effectLst/>
                <a:latin typeface="Arial" panose="020B0604020202020204" pitchFamily="34" charset="0"/>
                <a:ea typeface="Calibri" panose="020F0502020204030204" pitchFamily="34" charset="0"/>
              </a:rPr>
              <a:t>as operaciones de crédito que benefician al sector productivo y microempresarial. </a:t>
            </a:r>
            <a:endParaRPr lang="es-ES" sz="1400" dirty="0"/>
          </a:p>
        </p:txBody>
      </p:sp>
      <p:pic>
        <p:nvPicPr>
          <p:cNvPr id="2" name="Imagen 1">
            <a:extLst>
              <a:ext uri="{FF2B5EF4-FFF2-40B4-BE49-F238E27FC236}">
                <a16:creationId xmlns:a16="http://schemas.microsoft.com/office/drawing/2014/main" id="{4592D824-B0E0-4239-12C4-A2333783F6BC}"/>
              </a:ext>
            </a:extLst>
          </p:cNvPr>
          <p:cNvPicPr>
            <a:picLocks noChangeAspect="1"/>
          </p:cNvPicPr>
          <p:nvPr/>
        </p:nvPicPr>
        <p:blipFill rotWithShape="1">
          <a:blip r:embed="rId2"/>
          <a:srcRect b="5170"/>
          <a:stretch/>
        </p:blipFill>
        <p:spPr>
          <a:xfrm>
            <a:off x="325431" y="2054665"/>
            <a:ext cx="5019079" cy="1171704"/>
          </a:xfrm>
          <a:prstGeom prst="rect">
            <a:avLst/>
          </a:prstGeom>
        </p:spPr>
      </p:pic>
      <p:pic>
        <p:nvPicPr>
          <p:cNvPr id="3" name="Imagen 2">
            <a:extLst>
              <a:ext uri="{FF2B5EF4-FFF2-40B4-BE49-F238E27FC236}">
                <a16:creationId xmlns:a16="http://schemas.microsoft.com/office/drawing/2014/main" id="{A2FA56CD-DBD6-BD2D-E72E-3B02088A5C72}"/>
              </a:ext>
            </a:extLst>
          </p:cNvPr>
          <p:cNvPicPr>
            <a:picLocks noChangeAspect="1"/>
          </p:cNvPicPr>
          <p:nvPr/>
        </p:nvPicPr>
        <p:blipFill rotWithShape="1">
          <a:blip r:embed="rId3"/>
          <a:srcRect r="63100" b="3771"/>
          <a:stretch/>
        </p:blipFill>
        <p:spPr>
          <a:xfrm>
            <a:off x="339218" y="3572672"/>
            <a:ext cx="2199904" cy="963511"/>
          </a:xfrm>
          <a:prstGeom prst="rect">
            <a:avLst/>
          </a:prstGeom>
        </p:spPr>
      </p:pic>
      <p:pic>
        <p:nvPicPr>
          <p:cNvPr id="6" name="Imagen 5">
            <a:extLst>
              <a:ext uri="{FF2B5EF4-FFF2-40B4-BE49-F238E27FC236}">
                <a16:creationId xmlns:a16="http://schemas.microsoft.com/office/drawing/2014/main" id="{FBE1B6D5-ECAA-4E83-2345-A12B059293AA}"/>
              </a:ext>
            </a:extLst>
          </p:cNvPr>
          <p:cNvPicPr>
            <a:picLocks noChangeAspect="1"/>
          </p:cNvPicPr>
          <p:nvPr/>
        </p:nvPicPr>
        <p:blipFill rotWithShape="1">
          <a:blip r:embed="rId4"/>
          <a:srcRect r="62337" b="17361"/>
          <a:stretch/>
        </p:blipFill>
        <p:spPr>
          <a:xfrm>
            <a:off x="293681" y="4764585"/>
            <a:ext cx="2245441" cy="827442"/>
          </a:xfrm>
          <a:prstGeom prst="rect">
            <a:avLst/>
          </a:prstGeom>
        </p:spPr>
      </p:pic>
      <p:pic>
        <p:nvPicPr>
          <p:cNvPr id="14" name="Imagen 13">
            <a:extLst>
              <a:ext uri="{FF2B5EF4-FFF2-40B4-BE49-F238E27FC236}">
                <a16:creationId xmlns:a16="http://schemas.microsoft.com/office/drawing/2014/main" id="{E08D217B-9367-1086-0AF2-A80D99F269EA}"/>
              </a:ext>
            </a:extLst>
          </p:cNvPr>
          <p:cNvPicPr>
            <a:picLocks noChangeAspect="1"/>
          </p:cNvPicPr>
          <p:nvPr/>
        </p:nvPicPr>
        <p:blipFill>
          <a:blip r:embed="rId5"/>
          <a:stretch>
            <a:fillRect/>
          </a:stretch>
        </p:blipFill>
        <p:spPr>
          <a:xfrm>
            <a:off x="5584354" y="1093356"/>
            <a:ext cx="6059858" cy="3811106"/>
          </a:xfrm>
          <a:prstGeom prst="rect">
            <a:avLst/>
          </a:prstGeom>
        </p:spPr>
      </p:pic>
      <p:sp>
        <p:nvSpPr>
          <p:cNvPr id="16" name="CuadroTexto 15">
            <a:extLst>
              <a:ext uri="{FF2B5EF4-FFF2-40B4-BE49-F238E27FC236}">
                <a16:creationId xmlns:a16="http://schemas.microsoft.com/office/drawing/2014/main" id="{1950167E-1410-69A8-3012-DD68685FF3AA}"/>
              </a:ext>
            </a:extLst>
          </p:cNvPr>
          <p:cNvSpPr txBox="1"/>
          <p:nvPr/>
        </p:nvSpPr>
        <p:spPr>
          <a:xfrm>
            <a:off x="2925220" y="5357450"/>
            <a:ext cx="8718991" cy="1569660"/>
          </a:xfrm>
          <a:prstGeom prst="rect">
            <a:avLst/>
          </a:prstGeom>
          <a:noFill/>
        </p:spPr>
        <p:txBody>
          <a:bodyPr wrap="square" rtlCol="0">
            <a:spAutoFit/>
          </a:bodyPr>
          <a:lstStyle/>
          <a:p>
            <a:pPr algn="just"/>
            <a:r>
              <a:rPr lang="es-EC" sz="1600" dirty="0">
                <a:latin typeface="Arial" panose="020B0604020202020204" pitchFamily="34" charset="0"/>
                <a:ea typeface="Calibri" panose="020F0502020204030204" pitchFamily="34" charset="0"/>
                <a:cs typeface="Times New Roman" panose="02020603050405020304" pitchFamily="18" charset="0"/>
              </a:rPr>
              <a:t>E</a:t>
            </a:r>
            <a:r>
              <a:rPr lang="es-EC" sz="1600" dirty="0">
                <a:effectLst/>
                <a:latin typeface="Arial" panose="020B0604020202020204" pitchFamily="34" charset="0"/>
                <a:ea typeface="Calibri" panose="020F0502020204030204" pitchFamily="34" charset="0"/>
                <a:cs typeface="Times New Roman" panose="02020603050405020304" pitchFamily="18" charset="0"/>
              </a:rPr>
              <a:t>sto indica que los saldos en riesgos que se manejan en las cuentas contables 1426 y 1450, son saldo manejables y que existe una morosidad aceptable dentro del producto crédito de consumo, toda vez su recuperación es inmediata pues son créditos que están destinados a los funcionarios y trabajadores del sector público y privado que se encuentran trabajando bajo la relación de dependencia.</a:t>
            </a:r>
            <a:endParaRPr lang="es-ES" sz="1600" dirty="0">
              <a:effectLst/>
              <a:latin typeface="Verdana" panose="020B0604030504040204" pitchFamily="34" charset="0"/>
              <a:ea typeface="Calibri" panose="020F0502020204030204" pitchFamily="34" charset="0"/>
              <a:cs typeface="Times New Roman" panose="02020603050405020304" pitchFamily="18" charset="0"/>
            </a:endParaRPr>
          </a:p>
          <a:p>
            <a:pPr algn="just"/>
            <a:endParaRPr lang="es-ES" sz="1600" dirty="0"/>
          </a:p>
        </p:txBody>
      </p:sp>
    </p:spTree>
    <p:extLst>
      <p:ext uri="{BB962C8B-B14F-4D97-AF65-F5344CB8AC3E}">
        <p14:creationId xmlns:p14="http://schemas.microsoft.com/office/powerpoint/2010/main" val="1070784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Obligaciones con el Público (21)</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254526" y="1801193"/>
            <a:ext cx="3781444" cy="461665"/>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Obligaciones con el Público </a:t>
            </a:r>
          </a:p>
          <a:p>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46575" y="3261021"/>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Obligaciones con el Público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46575" y="4341002"/>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Obligaciones con el Público (Pearson)</a:t>
            </a:r>
            <a:endParaRPr lang="es-ES" sz="1200" dirty="0"/>
          </a:p>
        </p:txBody>
      </p:sp>
      <p:sp>
        <p:nvSpPr>
          <p:cNvPr id="17" name="CuadroTexto 16">
            <a:extLst>
              <a:ext uri="{FF2B5EF4-FFF2-40B4-BE49-F238E27FC236}">
                <a16:creationId xmlns:a16="http://schemas.microsoft.com/office/drawing/2014/main" id="{5B5212FF-CFD1-7887-0CEF-0659CB417947}"/>
              </a:ext>
            </a:extLst>
          </p:cNvPr>
          <p:cNvSpPr txBox="1"/>
          <p:nvPr/>
        </p:nvSpPr>
        <p:spPr>
          <a:xfrm>
            <a:off x="2539122" y="5091187"/>
            <a:ext cx="8961979" cy="1200329"/>
          </a:xfrm>
          <a:prstGeom prst="rect">
            <a:avLst/>
          </a:prstGeom>
          <a:noFill/>
        </p:spPr>
        <p:txBody>
          <a:bodyPr wrap="square" rtlCol="0">
            <a:spAutoFit/>
          </a:bodyPr>
          <a:lstStyle/>
          <a:p>
            <a:pPr algn="just"/>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ste impacto es significativo toda vez que los procesos de fusión han contribuido al crecimiento y fortalecimiento de los saldos de la cuenta contable 2103, demostrando la confianza de los socios al dejar sus ahorros en certificados de depósitos a plazo fijo. </a:t>
            </a:r>
            <a:endParaRPr lang="es-ES" sz="1400" dirty="0"/>
          </a:p>
        </p:txBody>
      </p:sp>
      <p:pic>
        <p:nvPicPr>
          <p:cNvPr id="7" name="Imagen 6">
            <a:extLst>
              <a:ext uri="{FF2B5EF4-FFF2-40B4-BE49-F238E27FC236}">
                <a16:creationId xmlns:a16="http://schemas.microsoft.com/office/drawing/2014/main" id="{BF6610AD-1308-84CB-6054-16ECB7DA79C3}"/>
              </a:ext>
            </a:extLst>
          </p:cNvPr>
          <p:cNvPicPr>
            <a:picLocks noChangeAspect="1"/>
          </p:cNvPicPr>
          <p:nvPr/>
        </p:nvPicPr>
        <p:blipFill>
          <a:blip r:embed="rId2"/>
          <a:stretch>
            <a:fillRect/>
          </a:stretch>
        </p:blipFill>
        <p:spPr>
          <a:xfrm>
            <a:off x="333356" y="2012098"/>
            <a:ext cx="5008010" cy="1414272"/>
          </a:xfrm>
          <a:prstGeom prst="rect">
            <a:avLst/>
          </a:prstGeom>
        </p:spPr>
      </p:pic>
      <p:pic>
        <p:nvPicPr>
          <p:cNvPr id="8" name="Imagen 7">
            <a:extLst>
              <a:ext uri="{FF2B5EF4-FFF2-40B4-BE49-F238E27FC236}">
                <a16:creationId xmlns:a16="http://schemas.microsoft.com/office/drawing/2014/main" id="{EE5BC1CD-9890-CC00-1099-F6B77099D596}"/>
              </a:ext>
            </a:extLst>
          </p:cNvPr>
          <p:cNvPicPr>
            <a:picLocks noChangeAspect="1"/>
          </p:cNvPicPr>
          <p:nvPr/>
        </p:nvPicPr>
        <p:blipFill rotWithShape="1">
          <a:blip r:embed="rId3"/>
          <a:srcRect t="1" r="63002" b="4107"/>
          <a:stretch/>
        </p:blipFill>
        <p:spPr>
          <a:xfrm>
            <a:off x="333356" y="3592989"/>
            <a:ext cx="2205766" cy="831544"/>
          </a:xfrm>
          <a:prstGeom prst="rect">
            <a:avLst/>
          </a:prstGeom>
        </p:spPr>
      </p:pic>
      <p:pic>
        <p:nvPicPr>
          <p:cNvPr id="9" name="Imagen 8">
            <a:extLst>
              <a:ext uri="{FF2B5EF4-FFF2-40B4-BE49-F238E27FC236}">
                <a16:creationId xmlns:a16="http://schemas.microsoft.com/office/drawing/2014/main" id="{223A9321-70FC-1ACC-E53E-2C9CE55A2937}"/>
              </a:ext>
            </a:extLst>
          </p:cNvPr>
          <p:cNvPicPr>
            <a:picLocks noChangeAspect="1"/>
          </p:cNvPicPr>
          <p:nvPr/>
        </p:nvPicPr>
        <p:blipFill rotWithShape="1">
          <a:blip r:embed="rId4"/>
          <a:srcRect t="-1" r="60123" b="862"/>
          <a:stretch/>
        </p:blipFill>
        <p:spPr>
          <a:xfrm>
            <a:off x="304800" y="4704758"/>
            <a:ext cx="2377431" cy="986594"/>
          </a:xfrm>
          <a:prstGeom prst="rect">
            <a:avLst/>
          </a:prstGeom>
        </p:spPr>
      </p:pic>
      <p:pic>
        <p:nvPicPr>
          <p:cNvPr id="10" name="Imagen 9">
            <a:extLst>
              <a:ext uri="{FF2B5EF4-FFF2-40B4-BE49-F238E27FC236}">
                <a16:creationId xmlns:a16="http://schemas.microsoft.com/office/drawing/2014/main" id="{691D9AF8-9419-90FD-6FE6-3FD190AFC389}"/>
              </a:ext>
            </a:extLst>
          </p:cNvPr>
          <p:cNvPicPr>
            <a:picLocks noChangeAspect="1"/>
          </p:cNvPicPr>
          <p:nvPr/>
        </p:nvPicPr>
        <p:blipFill>
          <a:blip r:embed="rId5"/>
          <a:stretch>
            <a:fillRect/>
          </a:stretch>
        </p:blipFill>
        <p:spPr>
          <a:xfrm>
            <a:off x="5630003" y="1069549"/>
            <a:ext cx="6197108" cy="3849291"/>
          </a:xfrm>
          <a:prstGeom prst="rect">
            <a:avLst/>
          </a:prstGeom>
        </p:spPr>
      </p:pic>
    </p:spTree>
    <p:extLst>
      <p:ext uri="{BB962C8B-B14F-4D97-AF65-F5344CB8AC3E}">
        <p14:creationId xmlns:p14="http://schemas.microsoft.com/office/powerpoint/2010/main" val="1019029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Obligaciones Financieras (26)</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329317"/>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254526" y="1801193"/>
            <a:ext cx="3781444" cy="461665"/>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Obligaciones Financieras</a:t>
            </a:r>
          </a:p>
          <a:p>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46575" y="3261021"/>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Obligaciones Financieras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46575" y="4341002"/>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Obligaciones Financieras (Pearson)</a:t>
            </a:r>
            <a:endParaRPr lang="es-ES" sz="1200" dirty="0"/>
          </a:p>
        </p:txBody>
      </p:sp>
      <p:sp>
        <p:nvSpPr>
          <p:cNvPr id="17" name="CuadroTexto 16">
            <a:extLst>
              <a:ext uri="{FF2B5EF4-FFF2-40B4-BE49-F238E27FC236}">
                <a16:creationId xmlns:a16="http://schemas.microsoft.com/office/drawing/2014/main" id="{5B5212FF-CFD1-7887-0CEF-0659CB417947}"/>
              </a:ext>
            </a:extLst>
          </p:cNvPr>
          <p:cNvSpPr txBox="1"/>
          <p:nvPr/>
        </p:nvSpPr>
        <p:spPr>
          <a:xfrm>
            <a:off x="2386314" y="4984435"/>
            <a:ext cx="9310055" cy="1477328"/>
          </a:xfrm>
          <a:prstGeom prst="rect">
            <a:avLst/>
          </a:prstGeom>
          <a:noFill/>
        </p:spPr>
        <p:txBody>
          <a:bodyPr wrap="square" rtlCol="0">
            <a:spAutoFit/>
          </a:bodyPr>
          <a:lstStyle/>
          <a:p>
            <a:pPr algn="just"/>
            <a:r>
              <a:rPr lang="es-MX" dirty="0">
                <a:latin typeface="Arial" panose="020B0604020202020204" pitchFamily="34" charset="0"/>
                <a:ea typeface="Calibri" panose="020F0502020204030204" pitchFamily="34" charset="0"/>
              </a:rPr>
              <a:t>El incremento se debe a las fuentes de financiamiento (créditos externos) por parte de la Corporación Financiera Nacional – CONAFIS y Caja Central FINANCOOP, mismas que crecieron en el año 2018; brindando la oportunidad de mejorar el indicador de liquidez e incrementar los saldos de la cartera de crédito mediante la otorgación de operaciones crediticias para los socios de la entidad. </a:t>
            </a:r>
            <a:endParaRPr lang="es-ES" sz="1400" dirty="0"/>
          </a:p>
        </p:txBody>
      </p:sp>
      <p:pic>
        <p:nvPicPr>
          <p:cNvPr id="2" name="Imagen 1">
            <a:extLst>
              <a:ext uri="{FF2B5EF4-FFF2-40B4-BE49-F238E27FC236}">
                <a16:creationId xmlns:a16="http://schemas.microsoft.com/office/drawing/2014/main" id="{BE85E05A-DD21-418C-A987-49D05760478D}"/>
              </a:ext>
            </a:extLst>
          </p:cNvPr>
          <p:cNvPicPr>
            <a:picLocks noChangeAspect="1"/>
          </p:cNvPicPr>
          <p:nvPr/>
        </p:nvPicPr>
        <p:blipFill>
          <a:blip r:embed="rId2"/>
          <a:stretch>
            <a:fillRect/>
          </a:stretch>
        </p:blipFill>
        <p:spPr>
          <a:xfrm>
            <a:off x="375670" y="2109004"/>
            <a:ext cx="4935801" cy="1188277"/>
          </a:xfrm>
          <a:prstGeom prst="rect">
            <a:avLst/>
          </a:prstGeom>
        </p:spPr>
      </p:pic>
      <p:pic>
        <p:nvPicPr>
          <p:cNvPr id="3" name="Imagen 2">
            <a:extLst>
              <a:ext uri="{FF2B5EF4-FFF2-40B4-BE49-F238E27FC236}">
                <a16:creationId xmlns:a16="http://schemas.microsoft.com/office/drawing/2014/main" id="{83B67C76-501D-22EC-F441-CBA945B89A1D}"/>
              </a:ext>
            </a:extLst>
          </p:cNvPr>
          <p:cNvPicPr>
            <a:picLocks noChangeAspect="1"/>
          </p:cNvPicPr>
          <p:nvPr/>
        </p:nvPicPr>
        <p:blipFill rotWithShape="1">
          <a:blip r:embed="rId3"/>
          <a:srcRect r="60394" b="11040"/>
          <a:stretch/>
        </p:blipFill>
        <p:spPr>
          <a:xfrm>
            <a:off x="375670" y="3544439"/>
            <a:ext cx="2010644" cy="796563"/>
          </a:xfrm>
          <a:prstGeom prst="rect">
            <a:avLst/>
          </a:prstGeom>
        </p:spPr>
      </p:pic>
      <p:pic>
        <p:nvPicPr>
          <p:cNvPr id="6" name="Imagen 5">
            <a:extLst>
              <a:ext uri="{FF2B5EF4-FFF2-40B4-BE49-F238E27FC236}">
                <a16:creationId xmlns:a16="http://schemas.microsoft.com/office/drawing/2014/main" id="{F848FAA9-8A29-8E75-72BE-259A70A58B47}"/>
              </a:ext>
            </a:extLst>
          </p:cNvPr>
          <p:cNvPicPr>
            <a:picLocks noChangeAspect="1"/>
          </p:cNvPicPr>
          <p:nvPr/>
        </p:nvPicPr>
        <p:blipFill rotWithShape="1">
          <a:blip r:embed="rId4"/>
          <a:srcRect r="61127" b="9708"/>
          <a:stretch/>
        </p:blipFill>
        <p:spPr>
          <a:xfrm>
            <a:off x="375670" y="4693691"/>
            <a:ext cx="2010644" cy="873971"/>
          </a:xfrm>
          <a:prstGeom prst="rect">
            <a:avLst/>
          </a:prstGeom>
        </p:spPr>
      </p:pic>
      <p:pic>
        <p:nvPicPr>
          <p:cNvPr id="14" name="Imagen 13">
            <a:extLst>
              <a:ext uri="{FF2B5EF4-FFF2-40B4-BE49-F238E27FC236}">
                <a16:creationId xmlns:a16="http://schemas.microsoft.com/office/drawing/2014/main" id="{6FE2688E-62F3-CDD2-CF73-69DB5ADF4E15}"/>
              </a:ext>
            </a:extLst>
          </p:cNvPr>
          <p:cNvPicPr>
            <a:picLocks noChangeAspect="1"/>
          </p:cNvPicPr>
          <p:nvPr/>
        </p:nvPicPr>
        <p:blipFill>
          <a:blip r:embed="rId5"/>
          <a:stretch>
            <a:fillRect/>
          </a:stretch>
        </p:blipFill>
        <p:spPr>
          <a:xfrm>
            <a:off x="5599475" y="1214872"/>
            <a:ext cx="6009433" cy="3637839"/>
          </a:xfrm>
          <a:prstGeom prst="rect">
            <a:avLst/>
          </a:prstGeom>
        </p:spPr>
      </p:pic>
    </p:spTree>
    <p:extLst>
      <p:ext uri="{BB962C8B-B14F-4D97-AF65-F5344CB8AC3E}">
        <p14:creationId xmlns:p14="http://schemas.microsoft.com/office/powerpoint/2010/main" val="2169898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D2A258-BF77-7551-6D9F-D793B5976D55}"/>
              </a:ext>
            </a:extLst>
          </p:cNvPr>
          <p:cNvSpPr txBox="1"/>
          <p:nvPr/>
        </p:nvSpPr>
        <p:spPr>
          <a:xfrm>
            <a:off x="333356" y="989487"/>
            <a:ext cx="11553844" cy="64633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Prueba de Correlación</a:t>
            </a:r>
          </a:p>
          <a:p>
            <a:pPr algn="just"/>
            <a:r>
              <a:rPr lang="es-EC" b="1" dirty="0">
                <a:latin typeface="Arial" panose="020B0604020202020204" pitchFamily="34" charset="0"/>
                <a:cs typeface="Times New Roman" panose="02020603050405020304" pitchFamily="18" charset="0"/>
              </a:rPr>
              <a:t>Correlación Patrimonio (3)</a:t>
            </a:r>
            <a:endParaRPr lang="es-ES" dirty="0"/>
          </a:p>
        </p:txBody>
      </p:sp>
      <p:sp>
        <p:nvSpPr>
          <p:cNvPr id="5" name="CuadroTexto 4">
            <a:extLst>
              <a:ext uri="{FF2B5EF4-FFF2-40B4-BE49-F238E27FC236}">
                <a16:creationId xmlns:a16="http://schemas.microsoft.com/office/drawing/2014/main" id="{EFEA3868-C3AC-F20F-8945-6C233CA5CA25}"/>
              </a:ext>
            </a:extLst>
          </p:cNvPr>
          <p:cNvSpPr txBox="1"/>
          <p:nvPr/>
        </p:nvSpPr>
        <p:spPr>
          <a:xfrm>
            <a:off x="885371" y="329317"/>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Resultados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11" name="CuadroTexto 10">
            <a:extLst>
              <a:ext uri="{FF2B5EF4-FFF2-40B4-BE49-F238E27FC236}">
                <a16:creationId xmlns:a16="http://schemas.microsoft.com/office/drawing/2014/main" id="{5C6AC8DA-A79F-D322-EBDB-1F3EE0CB9EA2}"/>
              </a:ext>
            </a:extLst>
          </p:cNvPr>
          <p:cNvSpPr txBox="1"/>
          <p:nvPr/>
        </p:nvSpPr>
        <p:spPr>
          <a:xfrm>
            <a:off x="254526" y="1801193"/>
            <a:ext cx="3781444" cy="461665"/>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Estadísticos descriptivos Patrimonio</a:t>
            </a:r>
          </a:p>
          <a:p>
            <a:endParaRPr lang="es-ES" sz="1200" dirty="0"/>
          </a:p>
        </p:txBody>
      </p:sp>
      <p:sp>
        <p:nvSpPr>
          <p:cNvPr id="12" name="CuadroTexto 11">
            <a:extLst>
              <a:ext uri="{FF2B5EF4-FFF2-40B4-BE49-F238E27FC236}">
                <a16:creationId xmlns:a16="http://schemas.microsoft.com/office/drawing/2014/main" id="{095CF89B-01DA-D5EA-0451-A784706AD9AB}"/>
              </a:ext>
            </a:extLst>
          </p:cNvPr>
          <p:cNvSpPr txBox="1"/>
          <p:nvPr/>
        </p:nvSpPr>
        <p:spPr>
          <a:xfrm>
            <a:off x="246575" y="3261021"/>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Matriz de correlaciones Patrimonio (Pearson)</a:t>
            </a:r>
            <a:endParaRPr lang="es-ES" sz="1200" dirty="0"/>
          </a:p>
        </p:txBody>
      </p:sp>
      <p:sp>
        <p:nvSpPr>
          <p:cNvPr id="13" name="CuadroTexto 12">
            <a:extLst>
              <a:ext uri="{FF2B5EF4-FFF2-40B4-BE49-F238E27FC236}">
                <a16:creationId xmlns:a16="http://schemas.microsoft.com/office/drawing/2014/main" id="{ECDCD4A3-BC29-4EE5-CA35-70A715B919BD}"/>
              </a:ext>
            </a:extLst>
          </p:cNvPr>
          <p:cNvSpPr txBox="1"/>
          <p:nvPr/>
        </p:nvSpPr>
        <p:spPr>
          <a:xfrm>
            <a:off x="246575" y="4341002"/>
            <a:ext cx="5636370"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Coeficientes de determinación Patrimonio (Pearson)</a:t>
            </a:r>
            <a:endParaRPr lang="es-ES" sz="1200" dirty="0"/>
          </a:p>
        </p:txBody>
      </p:sp>
      <p:pic>
        <p:nvPicPr>
          <p:cNvPr id="7" name="Imagen 6">
            <a:extLst>
              <a:ext uri="{FF2B5EF4-FFF2-40B4-BE49-F238E27FC236}">
                <a16:creationId xmlns:a16="http://schemas.microsoft.com/office/drawing/2014/main" id="{9F0BFC1F-1151-0E4B-2DF5-28EFEA655EB4}"/>
              </a:ext>
            </a:extLst>
          </p:cNvPr>
          <p:cNvPicPr>
            <a:picLocks noChangeAspect="1"/>
          </p:cNvPicPr>
          <p:nvPr/>
        </p:nvPicPr>
        <p:blipFill rotWithShape="1">
          <a:blip r:embed="rId2"/>
          <a:srcRect b="6809"/>
          <a:stretch/>
        </p:blipFill>
        <p:spPr>
          <a:xfrm>
            <a:off x="333356" y="2055629"/>
            <a:ext cx="5097288" cy="1266152"/>
          </a:xfrm>
          <a:prstGeom prst="rect">
            <a:avLst/>
          </a:prstGeom>
        </p:spPr>
      </p:pic>
      <p:pic>
        <p:nvPicPr>
          <p:cNvPr id="8" name="Imagen 7">
            <a:extLst>
              <a:ext uri="{FF2B5EF4-FFF2-40B4-BE49-F238E27FC236}">
                <a16:creationId xmlns:a16="http://schemas.microsoft.com/office/drawing/2014/main" id="{33AAF1B7-5ED3-8D58-704A-D70EFE5592F2}"/>
              </a:ext>
            </a:extLst>
          </p:cNvPr>
          <p:cNvPicPr>
            <a:picLocks noChangeAspect="1"/>
          </p:cNvPicPr>
          <p:nvPr/>
        </p:nvPicPr>
        <p:blipFill rotWithShape="1">
          <a:blip r:embed="rId3"/>
          <a:srcRect r="62145" b="9430"/>
          <a:stretch/>
        </p:blipFill>
        <p:spPr>
          <a:xfrm>
            <a:off x="333356" y="3529491"/>
            <a:ext cx="1989257" cy="863795"/>
          </a:xfrm>
          <a:prstGeom prst="rect">
            <a:avLst/>
          </a:prstGeom>
        </p:spPr>
      </p:pic>
      <p:pic>
        <p:nvPicPr>
          <p:cNvPr id="9" name="Imagen 8">
            <a:extLst>
              <a:ext uri="{FF2B5EF4-FFF2-40B4-BE49-F238E27FC236}">
                <a16:creationId xmlns:a16="http://schemas.microsoft.com/office/drawing/2014/main" id="{E3F188E1-C947-A22F-2707-6A3020EB0FD1}"/>
              </a:ext>
            </a:extLst>
          </p:cNvPr>
          <p:cNvPicPr>
            <a:picLocks noChangeAspect="1"/>
          </p:cNvPicPr>
          <p:nvPr/>
        </p:nvPicPr>
        <p:blipFill rotWithShape="1">
          <a:blip r:embed="rId4"/>
          <a:srcRect r="63218" b="11277"/>
          <a:stretch/>
        </p:blipFill>
        <p:spPr>
          <a:xfrm>
            <a:off x="380390" y="4623269"/>
            <a:ext cx="1942223" cy="859965"/>
          </a:xfrm>
          <a:prstGeom prst="rect">
            <a:avLst/>
          </a:prstGeom>
        </p:spPr>
      </p:pic>
      <p:pic>
        <p:nvPicPr>
          <p:cNvPr id="10" name="Imagen 9">
            <a:extLst>
              <a:ext uri="{FF2B5EF4-FFF2-40B4-BE49-F238E27FC236}">
                <a16:creationId xmlns:a16="http://schemas.microsoft.com/office/drawing/2014/main" id="{22A29D38-3E8B-6AA4-7D94-BBA892DDCCEB}"/>
              </a:ext>
            </a:extLst>
          </p:cNvPr>
          <p:cNvPicPr>
            <a:picLocks noChangeAspect="1"/>
          </p:cNvPicPr>
          <p:nvPr/>
        </p:nvPicPr>
        <p:blipFill>
          <a:blip r:embed="rId5"/>
          <a:stretch>
            <a:fillRect/>
          </a:stretch>
        </p:blipFill>
        <p:spPr>
          <a:xfrm>
            <a:off x="5564459" y="2032025"/>
            <a:ext cx="5972725" cy="3859659"/>
          </a:xfrm>
          <a:prstGeom prst="rect">
            <a:avLst/>
          </a:prstGeom>
        </p:spPr>
      </p:pic>
    </p:spTree>
    <p:extLst>
      <p:ext uri="{BB962C8B-B14F-4D97-AF65-F5344CB8AC3E}">
        <p14:creationId xmlns:p14="http://schemas.microsoft.com/office/powerpoint/2010/main" val="2932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23D23E2-BDF5-DDD8-CB56-B81736F76F73}"/>
              </a:ext>
            </a:extLst>
          </p:cNvPr>
          <p:cNvGraphicFramePr/>
          <p:nvPr>
            <p:extLst>
              <p:ext uri="{D42A27DB-BD31-4B8C-83A1-F6EECF244321}">
                <p14:modId xmlns:p14="http://schemas.microsoft.com/office/powerpoint/2010/main" val="268187093"/>
              </p:ext>
            </p:extLst>
          </p:nvPr>
        </p:nvGraphicFramePr>
        <p:xfrm>
          <a:off x="805366" y="552398"/>
          <a:ext cx="10256644" cy="579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59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23D23E2-BDF5-DDD8-CB56-B81736F76F73}"/>
              </a:ext>
            </a:extLst>
          </p:cNvPr>
          <p:cNvGraphicFramePr/>
          <p:nvPr>
            <p:extLst>
              <p:ext uri="{D42A27DB-BD31-4B8C-83A1-F6EECF244321}">
                <p14:modId xmlns:p14="http://schemas.microsoft.com/office/powerpoint/2010/main" val="4121403009"/>
              </p:ext>
            </p:extLst>
          </p:nvPr>
        </p:nvGraphicFramePr>
        <p:xfrm>
          <a:off x="805366" y="552398"/>
          <a:ext cx="10256644" cy="579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1A0DF212-2C19-2208-2822-6E9480993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7184" y="3897686"/>
            <a:ext cx="3531921" cy="1929374"/>
          </a:xfrm>
          <a:prstGeom prst="rect">
            <a:avLst/>
          </a:prstGeom>
        </p:spPr>
      </p:pic>
      <p:pic>
        <p:nvPicPr>
          <p:cNvPr id="8" name="Imagen 7">
            <a:extLst>
              <a:ext uri="{FF2B5EF4-FFF2-40B4-BE49-F238E27FC236}">
                <a16:creationId xmlns:a16="http://schemas.microsoft.com/office/drawing/2014/main" id="{644F13A5-C9A2-0E02-9428-4BD76532B4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0884" y="3897686"/>
            <a:ext cx="1985962" cy="2054880"/>
          </a:xfrm>
          <a:prstGeom prst="rect">
            <a:avLst/>
          </a:prstGeom>
        </p:spPr>
      </p:pic>
    </p:spTree>
    <p:extLst>
      <p:ext uri="{BB962C8B-B14F-4D97-AF65-F5344CB8AC3E}">
        <p14:creationId xmlns:p14="http://schemas.microsoft.com/office/powerpoint/2010/main" val="208785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86C1FA-2A86-59A7-A0D5-54FB11F1D2C6}"/>
              </a:ext>
            </a:extLst>
          </p:cNvPr>
          <p:cNvSpPr txBox="1"/>
          <p:nvPr/>
        </p:nvSpPr>
        <p:spPr>
          <a:xfrm>
            <a:off x="502658" y="486012"/>
            <a:ext cx="10470143" cy="1200329"/>
          </a:xfrm>
          <a:prstGeom prst="rect">
            <a:avLst/>
          </a:prstGeom>
          <a:noFill/>
        </p:spPr>
        <p:txBody>
          <a:bodyPr wrap="square" rtlCol="0">
            <a:spAutoFit/>
          </a:bodyPr>
          <a:lstStyle/>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Planteamiento del Problema</a:t>
            </a:r>
          </a:p>
          <a:p>
            <a:endParaRPr lang="es-EC" b="1" dirty="0">
              <a:latin typeface="Arial" panose="020B0604020202020204" pitchFamily="34" charset="0"/>
              <a:ea typeface="Times New Roman" panose="02020603050405020304" pitchFamily="18" charset="0"/>
              <a:cs typeface="Times New Roman" panose="02020603050405020304" pitchFamily="18" charset="0"/>
            </a:endParaRPr>
          </a:p>
          <a:p>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Descripción del problema</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sp>
        <p:nvSpPr>
          <p:cNvPr id="5" name="Rectángulo: una sola esquina redondeada 4">
            <a:extLst>
              <a:ext uri="{FF2B5EF4-FFF2-40B4-BE49-F238E27FC236}">
                <a16:creationId xmlns:a16="http://schemas.microsoft.com/office/drawing/2014/main" id="{45DC939D-53EF-8AC2-D7B7-42E8CB1FB8D7}"/>
              </a:ext>
            </a:extLst>
          </p:cNvPr>
          <p:cNvSpPr/>
          <p:nvPr/>
        </p:nvSpPr>
        <p:spPr>
          <a:xfrm>
            <a:off x="596348" y="1686340"/>
            <a:ext cx="11092994" cy="1849340"/>
          </a:xfrm>
          <a:prstGeom prst="round1Rect">
            <a:avLst/>
          </a:prstGeom>
          <a:ln w="120650" cmpd="thickThin"/>
        </p:spPr>
        <p:style>
          <a:lnRef idx="2">
            <a:schemeClr val="accent2"/>
          </a:lnRef>
          <a:fillRef idx="1">
            <a:schemeClr val="lt1"/>
          </a:fillRef>
          <a:effectRef idx="0">
            <a:schemeClr val="accent2"/>
          </a:effectRef>
          <a:fontRef idx="minor">
            <a:schemeClr val="dk1"/>
          </a:fontRef>
        </p:style>
        <p:txBody>
          <a:bodyPr rtlCol="0" anchor="ctr"/>
          <a:lstStyle/>
          <a:p>
            <a:pPr algn="just"/>
            <a:r>
              <a:rPr lang="es-EC" sz="2000" dirty="0">
                <a:effectLst/>
                <a:latin typeface="Arial" panose="020B0604020202020204" pitchFamily="34" charset="0"/>
                <a:ea typeface="Times New Roman" panose="02020603050405020304" pitchFamily="18" charset="0"/>
                <a:cs typeface="Times New Roman" panose="02020603050405020304" pitchFamily="18" charset="0"/>
              </a:rPr>
              <a:t>Según Suaste (2020) a partir del año 2015 los procesos de fusión se vienen desarrollando en la Superintendencia de Economía Popular y Solidaria, como una forma de fortalecer al sistema cooperativista y de esta manera evitar el utilizar otros mecanismos de resolución que pueden ser perjudiciales para los socios de estas entidades. </a:t>
            </a:r>
            <a:endParaRPr lang="es-ES" sz="2000"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es-ES" dirty="0"/>
          </a:p>
        </p:txBody>
      </p:sp>
      <p:sp>
        <p:nvSpPr>
          <p:cNvPr id="6" name="Rectángulo: una sola esquina redondeada 5">
            <a:extLst>
              <a:ext uri="{FF2B5EF4-FFF2-40B4-BE49-F238E27FC236}">
                <a16:creationId xmlns:a16="http://schemas.microsoft.com/office/drawing/2014/main" id="{CE61C646-7A82-02B2-6A53-67FBB8E67A36}"/>
              </a:ext>
            </a:extLst>
          </p:cNvPr>
          <p:cNvSpPr/>
          <p:nvPr/>
        </p:nvSpPr>
        <p:spPr>
          <a:xfrm>
            <a:off x="549503" y="3896142"/>
            <a:ext cx="11092993" cy="1986498"/>
          </a:xfrm>
          <a:prstGeom prst="round1Rect">
            <a:avLst/>
          </a:prstGeom>
          <a:ln w="120650" cmpd="thickThin"/>
        </p:spPr>
        <p:style>
          <a:lnRef idx="2">
            <a:schemeClr val="accent2"/>
          </a:lnRef>
          <a:fillRef idx="1">
            <a:schemeClr val="lt1"/>
          </a:fillRef>
          <a:effectRef idx="0">
            <a:schemeClr val="accent2"/>
          </a:effectRef>
          <a:fontRef idx="minor">
            <a:schemeClr val="dk1"/>
          </a:fontRef>
        </p:style>
        <p:txBody>
          <a:bodyPr rtlCol="0" anchor="ctr"/>
          <a:lstStyle/>
          <a:p>
            <a:pPr algn="just"/>
            <a:r>
              <a:rPr lang="es-EC" sz="2000" dirty="0">
                <a:latin typeface="Arial" panose="020B0604020202020204" pitchFamily="34" charset="0"/>
                <a:ea typeface="Times New Roman" panose="02020603050405020304" pitchFamily="18" charset="0"/>
                <a:cs typeface="Arial" panose="020B0604020202020204" pitchFamily="34" charset="0"/>
              </a:rPr>
              <a:t>Para c</a:t>
            </a:r>
            <a:r>
              <a:rPr lang="es-EC" sz="2000" dirty="0">
                <a:effectLst/>
                <a:latin typeface="Arial" panose="020B0604020202020204" pitchFamily="34" charset="0"/>
                <a:ea typeface="Times New Roman" panose="02020603050405020304" pitchFamily="18" charset="0"/>
                <a:cs typeface="Arial" panose="020B0604020202020204" pitchFamily="34" charset="0"/>
              </a:rPr>
              <a:t>onocer el análisis financiero que ha tenido la Cooperativa de Ahorro y Crédito Calceta Ltda., durante los años 2017 y 2018 a través de las dimensiones financieras como los indicadores financieros: rentabilidad, liquidez y solvencia, con la finalidad de conocer el modelo financiero de la entidad una vez efectuado los procesos de fusión por absorción con entidades del sector financiero popular y solidario.</a:t>
            </a:r>
            <a:endParaRPr lang="es-ES" sz="20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ES" dirty="0"/>
          </a:p>
        </p:txBody>
      </p:sp>
    </p:spTree>
    <p:extLst>
      <p:ext uri="{BB962C8B-B14F-4D97-AF65-F5344CB8AC3E}">
        <p14:creationId xmlns:p14="http://schemas.microsoft.com/office/powerpoint/2010/main" val="1087699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biselado 3">
            <a:extLst>
              <a:ext uri="{FF2B5EF4-FFF2-40B4-BE49-F238E27FC236}">
                <a16:creationId xmlns:a16="http://schemas.microsoft.com/office/drawing/2014/main" id="{F647D370-7F84-652E-AFA2-1BE29205E70C}"/>
              </a:ext>
            </a:extLst>
          </p:cNvPr>
          <p:cNvSpPr/>
          <p:nvPr/>
        </p:nvSpPr>
        <p:spPr>
          <a:xfrm>
            <a:off x="1139283" y="646771"/>
            <a:ext cx="9913434" cy="2932771"/>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1800" dirty="0">
                <a:effectLst/>
                <a:latin typeface="Arial" panose="020B0604020202020204" pitchFamily="34" charset="0"/>
                <a:ea typeface="Times New Roman" panose="02020603050405020304" pitchFamily="18" charset="0"/>
                <a:cs typeface="Times New Roman" panose="02020603050405020304" pitchFamily="18" charset="0"/>
              </a:rPr>
              <a:t>Al momento de realizar el proceso de fusiones por absorciones de las Cooperativas de Ahorro y Crédito Campo de Unión y Progreso San Isidro CUPSI Ltda., Agroproductiva Manabí Ltda., y ESPAM MFL; el patrimonio ha mejorado notablemente con el ingreso de nuevos socios y a la vez han fortalecido para mejorar los puntos de atención, </a:t>
            </a:r>
            <a:r>
              <a:rPr lang="es-EC" sz="1800" dirty="0">
                <a:effectLst/>
                <a:latin typeface="Arial" panose="020B0604020202020204" pitchFamily="34" charset="0"/>
                <a:ea typeface="Calibri" panose="020F0502020204030204" pitchFamily="34" charset="0"/>
                <a:cs typeface="Times New Roman" panose="02020603050405020304" pitchFamily="18" charset="0"/>
              </a:rPr>
              <a:t>mejorando la cobertura de la cooperativa dentro de las localidades en las cuales se absorbieron las entidades antes mencionadas; permitiéndose posesionar en la estrategia de mercado dentro de la Provincia de Manabí.</a:t>
            </a:r>
            <a:endParaRPr lang="es-ES" sz="1800"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es-ES" dirty="0"/>
          </a:p>
        </p:txBody>
      </p:sp>
      <p:pic>
        <p:nvPicPr>
          <p:cNvPr id="5" name="Imagen 4">
            <a:extLst>
              <a:ext uri="{FF2B5EF4-FFF2-40B4-BE49-F238E27FC236}">
                <a16:creationId xmlns:a16="http://schemas.microsoft.com/office/drawing/2014/main" id="{224F9C39-7B37-3242-BAD6-F4231BED3675}"/>
              </a:ext>
            </a:extLst>
          </p:cNvPr>
          <p:cNvPicPr>
            <a:picLocks noChangeAspect="1"/>
          </p:cNvPicPr>
          <p:nvPr/>
        </p:nvPicPr>
        <p:blipFill rotWithShape="1">
          <a:blip r:embed="rId2"/>
          <a:srcRect l="17275" t="13898" r="13150" b="3794"/>
          <a:stretch/>
        </p:blipFill>
        <p:spPr>
          <a:xfrm>
            <a:off x="4360127" y="3731208"/>
            <a:ext cx="3724507" cy="2480021"/>
          </a:xfrm>
          <a:prstGeom prst="rect">
            <a:avLst/>
          </a:prstGeom>
        </p:spPr>
      </p:pic>
    </p:spTree>
    <p:extLst>
      <p:ext uri="{BB962C8B-B14F-4D97-AF65-F5344CB8AC3E}">
        <p14:creationId xmlns:p14="http://schemas.microsoft.com/office/powerpoint/2010/main" val="130694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A59AA9-41D0-9448-60E1-2F8D48400D3D}"/>
              </a:ext>
            </a:extLst>
          </p:cNvPr>
          <p:cNvPicPr>
            <a:picLocks noChangeAspect="1"/>
          </p:cNvPicPr>
          <p:nvPr/>
        </p:nvPicPr>
        <p:blipFill rotWithShape="1">
          <a:blip r:embed="rId2"/>
          <a:srcRect l="11799" t="9432" r="12012" b="5690"/>
          <a:stretch/>
        </p:blipFill>
        <p:spPr>
          <a:xfrm>
            <a:off x="1331400" y="356839"/>
            <a:ext cx="9607946" cy="6133171"/>
          </a:xfrm>
          <a:prstGeom prst="rect">
            <a:avLst/>
          </a:prstGeom>
        </p:spPr>
      </p:pic>
    </p:spTree>
    <p:extLst>
      <p:ext uri="{BB962C8B-B14F-4D97-AF65-F5344CB8AC3E}">
        <p14:creationId xmlns:p14="http://schemas.microsoft.com/office/powerpoint/2010/main" val="3561475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5B135DE-E007-4D83-A66B-CE85F66AF3D8}"/>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b="1" kern="0" dirty="0">
                <a:latin typeface="Arial" panose="020B0604020202020204" pitchFamily="34" charset="0"/>
                <a:ea typeface="Times New Roman" panose="02020603050405020304" pitchFamily="18" charset="0"/>
                <a:cs typeface="Times New Roman" panose="02020603050405020304" pitchFamily="18" charset="0"/>
              </a:rPr>
              <a:t>Conclusiones y Recomendaciones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C7495E0E-102E-2E64-952F-474BAB0A4334}"/>
              </a:ext>
            </a:extLst>
          </p:cNvPr>
          <p:cNvSpPr txBox="1"/>
          <p:nvPr/>
        </p:nvSpPr>
        <p:spPr>
          <a:xfrm>
            <a:off x="773504" y="1204941"/>
            <a:ext cx="10712253" cy="313932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Conclusiones </a:t>
            </a:r>
          </a:p>
          <a:p>
            <a:pPr algn="just"/>
            <a:endParaRPr lang="es-EC" b="1" dirty="0">
              <a:latin typeface="Arial" panose="020B0604020202020204" pitchFamily="34" charset="0"/>
              <a:cs typeface="Times New Roman" panose="02020603050405020304" pitchFamily="18" charset="0"/>
            </a:endParaRPr>
          </a:p>
          <a:p>
            <a:pPr marL="285750" indent="-285750" algn="just">
              <a:buFont typeface="Wingdings" panose="05000000000000000000" pitchFamily="2" charset="2"/>
              <a:buChar char="ü"/>
            </a:pPr>
            <a:r>
              <a:rPr lang="es-MX" dirty="0">
                <a:latin typeface="Arial" panose="020B0604020202020204" pitchFamily="34" charset="0"/>
                <a:cs typeface="Times New Roman" panose="02020603050405020304" pitchFamily="18" charset="0"/>
              </a:rPr>
              <a:t>Los procesos de fusión por absorción dentro de una entidad financiera del sector popular y solidario contribuyen a la obtención de beneficios institucionales a favor de los socios de las cooperativas que han sido incluidas en los procesos de fusión, sin perjudicar los ahorros y cumpliendo con las obligaciones con sus asociados. </a:t>
            </a:r>
          </a:p>
          <a:p>
            <a:pPr marL="285750" indent="-285750" algn="just">
              <a:buFont typeface="Wingdings" panose="05000000000000000000" pitchFamily="2" charset="2"/>
              <a:buChar char="ü"/>
            </a:pPr>
            <a:endParaRPr lang="es-MX" dirty="0">
              <a:latin typeface="Arial" panose="020B0604020202020204" pitchFamily="34" charset="0"/>
              <a:cs typeface="Times New Roman" panose="02020603050405020304" pitchFamily="18" charset="0"/>
            </a:endParaRPr>
          </a:p>
          <a:p>
            <a:pPr marL="285750" indent="-285750" algn="just">
              <a:buFont typeface="Wingdings" panose="05000000000000000000" pitchFamily="2" charset="2"/>
              <a:buChar char="ü"/>
            </a:pPr>
            <a:r>
              <a:rPr lang="es-MX" dirty="0">
                <a:latin typeface="Arial" panose="020B0604020202020204" pitchFamily="34" charset="0"/>
                <a:cs typeface="Times New Roman" panose="02020603050405020304" pitchFamily="18" charset="0"/>
              </a:rPr>
              <a:t>Del análisis de la evaluación financiera de la Cooperativa de Ahorro y Crédito Ltda., posterior al proceso de fusión por absorción, se determina que los resultados han sido favorables producto de las decisiones acertadas para el desarrollo de las actividades de intermediación financiera, procurando brindar productos y servicios financieros de calidad para los socios y clientes. </a:t>
            </a:r>
          </a:p>
        </p:txBody>
      </p:sp>
      <p:pic>
        <p:nvPicPr>
          <p:cNvPr id="6" name="Imagen 5">
            <a:extLst>
              <a:ext uri="{FF2B5EF4-FFF2-40B4-BE49-F238E27FC236}">
                <a16:creationId xmlns:a16="http://schemas.microsoft.com/office/drawing/2014/main" id="{DDB3B8E5-4646-4DFC-5CB1-56F9ACB2B8F8}"/>
              </a:ext>
            </a:extLst>
          </p:cNvPr>
          <p:cNvPicPr>
            <a:picLocks noChangeAspect="1"/>
          </p:cNvPicPr>
          <p:nvPr/>
        </p:nvPicPr>
        <p:blipFill>
          <a:blip r:embed="rId2"/>
          <a:stretch>
            <a:fillRect/>
          </a:stretch>
        </p:blipFill>
        <p:spPr>
          <a:xfrm>
            <a:off x="3782120" y="4455774"/>
            <a:ext cx="4627758" cy="1959290"/>
          </a:xfrm>
          <a:prstGeom prst="rect">
            <a:avLst/>
          </a:prstGeom>
        </p:spPr>
      </p:pic>
    </p:spTree>
    <p:extLst>
      <p:ext uri="{BB962C8B-B14F-4D97-AF65-F5344CB8AC3E}">
        <p14:creationId xmlns:p14="http://schemas.microsoft.com/office/powerpoint/2010/main" val="509683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5B135DE-E007-4D83-A66B-CE85F66AF3D8}"/>
              </a:ext>
            </a:extLst>
          </p:cNvPr>
          <p:cNvSpPr txBox="1"/>
          <p:nvPr/>
        </p:nvSpPr>
        <p:spPr>
          <a:xfrm>
            <a:off x="885371" y="281611"/>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V</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b="1" kern="0" dirty="0">
                <a:latin typeface="Arial" panose="020B0604020202020204" pitchFamily="34" charset="0"/>
                <a:ea typeface="Times New Roman" panose="02020603050405020304" pitchFamily="18" charset="0"/>
                <a:cs typeface="Times New Roman" panose="02020603050405020304" pitchFamily="18" charset="0"/>
              </a:rPr>
              <a:t>Conclusiones y Recomendaciones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sp>
        <p:nvSpPr>
          <p:cNvPr id="5" name="CuadroTexto 4">
            <a:extLst>
              <a:ext uri="{FF2B5EF4-FFF2-40B4-BE49-F238E27FC236}">
                <a16:creationId xmlns:a16="http://schemas.microsoft.com/office/drawing/2014/main" id="{C7495E0E-102E-2E64-952F-474BAB0A4334}"/>
              </a:ext>
            </a:extLst>
          </p:cNvPr>
          <p:cNvSpPr txBox="1"/>
          <p:nvPr/>
        </p:nvSpPr>
        <p:spPr>
          <a:xfrm>
            <a:off x="773504" y="1204941"/>
            <a:ext cx="10712253" cy="3139321"/>
          </a:xfrm>
          <a:prstGeom prst="rect">
            <a:avLst/>
          </a:prstGeom>
          <a:noFill/>
        </p:spPr>
        <p:txBody>
          <a:bodyPr wrap="square" rtlCol="0">
            <a:spAutoFit/>
          </a:bodyPr>
          <a:lstStyle/>
          <a:p>
            <a:pPr algn="just"/>
            <a:r>
              <a:rPr lang="es-EC" b="1" dirty="0">
                <a:latin typeface="Arial" panose="020B0604020202020204" pitchFamily="34" charset="0"/>
                <a:cs typeface="Times New Roman" panose="02020603050405020304" pitchFamily="18" charset="0"/>
              </a:rPr>
              <a:t>Recomendaciones</a:t>
            </a:r>
          </a:p>
          <a:p>
            <a:pPr algn="just"/>
            <a:endParaRPr lang="es-EC" b="1" dirty="0">
              <a:latin typeface="Arial" panose="020B0604020202020204" pitchFamily="34" charset="0"/>
              <a:cs typeface="Times New Roman" panose="02020603050405020304" pitchFamily="18" charset="0"/>
            </a:endParaRPr>
          </a:p>
          <a:p>
            <a:pPr marL="285750" indent="-285750" algn="just">
              <a:buFont typeface="Wingdings" panose="05000000000000000000" pitchFamily="2" charset="2"/>
              <a:buChar char="ü"/>
            </a:pPr>
            <a:r>
              <a:rPr lang="es-MX" dirty="0">
                <a:latin typeface="Arial" panose="020B0604020202020204" pitchFamily="34" charset="0"/>
                <a:cs typeface="Times New Roman" panose="02020603050405020304" pitchFamily="18" charset="0"/>
              </a:rPr>
              <a:t>Al efectuar los procesos de fusión por absorción seguir manteniendo el enfoque social y cooperativo que caracteriza a la institución, prevaleciendo el bienestar de los socios al cuidar sus recursos económicos, respondiendo de manera responsable con las obligaciones con el socio. </a:t>
            </a:r>
          </a:p>
          <a:p>
            <a:pPr algn="just"/>
            <a:endParaRPr lang="es-MX" dirty="0">
              <a:latin typeface="Arial" panose="020B0604020202020204" pitchFamily="34" charset="0"/>
              <a:cs typeface="Times New Roman" panose="02020603050405020304" pitchFamily="18" charset="0"/>
            </a:endParaRPr>
          </a:p>
          <a:p>
            <a:pPr marL="285750" indent="-285750" algn="just">
              <a:buFont typeface="Wingdings" panose="05000000000000000000" pitchFamily="2" charset="2"/>
              <a:buChar char="ü"/>
            </a:pPr>
            <a:r>
              <a:rPr lang="es-MX" dirty="0">
                <a:latin typeface="Arial" panose="020B0604020202020204" pitchFamily="34" charset="0"/>
                <a:cs typeface="Times New Roman" panose="02020603050405020304" pitchFamily="18" charset="0"/>
              </a:rPr>
              <a:t>Al realizar procesos de fusión por absorción entre instituciones financieras del sistema financiero popular y solidario, deberán emplearse la aplicación de estudios de mercado para conocer el nivel de impacto que pueden ocasionar en los estados financieros de la entidad absorbente la aplicación de procesos de fusión, mismos que contribuirán a la toma de decisiones oportunas en beneficio de los socios.</a:t>
            </a:r>
          </a:p>
        </p:txBody>
      </p:sp>
      <p:pic>
        <p:nvPicPr>
          <p:cNvPr id="2" name="Imagen 1">
            <a:extLst>
              <a:ext uri="{FF2B5EF4-FFF2-40B4-BE49-F238E27FC236}">
                <a16:creationId xmlns:a16="http://schemas.microsoft.com/office/drawing/2014/main" id="{7657AF96-1B31-7659-1889-C49B3016D5CA}"/>
              </a:ext>
            </a:extLst>
          </p:cNvPr>
          <p:cNvPicPr>
            <a:picLocks noChangeAspect="1"/>
          </p:cNvPicPr>
          <p:nvPr/>
        </p:nvPicPr>
        <p:blipFill>
          <a:blip r:embed="rId2"/>
          <a:stretch>
            <a:fillRect/>
          </a:stretch>
        </p:blipFill>
        <p:spPr>
          <a:xfrm>
            <a:off x="3683035" y="4344262"/>
            <a:ext cx="4624624" cy="1978479"/>
          </a:xfrm>
          <a:prstGeom prst="rect">
            <a:avLst/>
          </a:prstGeom>
        </p:spPr>
      </p:pic>
    </p:spTree>
    <p:extLst>
      <p:ext uri="{BB962C8B-B14F-4D97-AF65-F5344CB8AC3E}">
        <p14:creationId xmlns:p14="http://schemas.microsoft.com/office/powerpoint/2010/main" val="294401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D2C84-D0E1-6311-F738-861BA3370708}"/>
              </a:ext>
            </a:extLst>
          </p:cNvPr>
          <p:cNvSpPr>
            <a:spLocks noGrp="1"/>
          </p:cNvSpPr>
          <p:nvPr>
            <p:ph type="title"/>
          </p:nvPr>
        </p:nvSpPr>
        <p:spPr>
          <a:xfrm>
            <a:off x="807534" y="100361"/>
            <a:ext cx="10576931" cy="1356360"/>
          </a:xfrm>
        </p:spPr>
        <p:txBody>
          <a:bodyPr>
            <a:normAutofit/>
          </a:bodyPr>
          <a:lstStyle/>
          <a:p>
            <a:pPr algn="ctr"/>
            <a:r>
              <a:rPr lang="es-EC" sz="3200" dirty="0">
                <a:latin typeface="Segoe Script" panose="030B0504020000000003" pitchFamily="66" charset="0"/>
              </a:rPr>
              <a:t>¡¡¡MUCHAS GRACIAS POR SU ATENCIÓN!!!</a:t>
            </a:r>
            <a:endParaRPr lang="es-ES" sz="3200" dirty="0">
              <a:latin typeface="Segoe Script" panose="030B0504020000000003" pitchFamily="66" charset="0"/>
            </a:endParaRPr>
          </a:p>
        </p:txBody>
      </p:sp>
      <p:pic>
        <p:nvPicPr>
          <p:cNvPr id="5" name="Imagen 4">
            <a:extLst>
              <a:ext uri="{FF2B5EF4-FFF2-40B4-BE49-F238E27FC236}">
                <a16:creationId xmlns:a16="http://schemas.microsoft.com/office/drawing/2014/main" id="{76BB94E3-8274-A5C0-9F2A-2D5BFA79E00A}"/>
              </a:ext>
            </a:extLst>
          </p:cNvPr>
          <p:cNvPicPr>
            <a:picLocks noChangeAspect="1"/>
          </p:cNvPicPr>
          <p:nvPr/>
        </p:nvPicPr>
        <p:blipFill rotWithShape="1">
          <a:blip r:embed="rId2">
            <a:extLst>
              <a:ext uri="{28A0092B-C50C-407E-A947-70E740481C1C}">
                <a14:useLocalDpi xmlns:a14="http://schemas.microsoft.com/office/drawing/2010/main" val="0"/>
              </a:ext>
            </a:extLst>
          </a:blip>
          <a:srcRect l="1876" t="23415" r="1113" b="10407"/>
          <a:stretch/>
        </p:blipFill>
        <p:spPr>
          <a:xfrm>
            <a:off x="1014762" y="981306"/>
            <a:ext cx="10136458" cy="5186182"/>
          </a:xfrm>
          <a:prstGeom prst="rect">
            <a:avLst/>
          </a:prstGeom>
        </p:spPr>
      </p:pic>
      <p:sp>
        <p:nvSpPr>
          <p:cNvPr id="6" name="CuadroTexto 5">
            <a:extLst>
              <a:ext uri="{FF2B5EF4-FFF2-40B4-BE49-F238E27FC236}">
                <a16:creationId xmlns:a16="http://schemas.microsoft.com/office/drawing/2014/main" id="{BB858347-64EB-DCDD-4710-04F5E74B0CAE}"/>
              </a:ext>
            </a:extLst>
          </p:cNvPr>
          <p:cNvSpPr txBox="1"/>
          <p:nvPr/>
        </p:nvSpPr>
        <p:spPr>
          <a:xfrm>
            <a:off x="1482181" y="6167488"/>
            <a:ext cx="9227635" cy="367990"/>
          </a:xfrm>
          <a:prstGeom prst="rect">
            <a:avLst/>
          </a:prstGeom>
          <a:noFill/>
        </p:spPr>
        <p:txBody>
          <a:bodyPr wrap="square" rtlCol="0">
            <a:spAutoFit/>
          </a:bodyPr>
          <a:lstStyle/>
          <a:p>
            <a:pPr algn="ctr"/>
            <a:r>
              <a:rPr lang="es-EC" dirty="0"/>
              <a:t>Cooperativa de Ahorro y Crédito Calceta Ltda., creciendo junto a Usted.</a:t>
            </a:r>
            <a:endParaRPr lang="es-ES" dirty="0"/>
          </a:p>
        </p:txBody>
      </p:sp>
    </p:spTree>
    <p:extLst>
      <p:ext uri="{BB962C8B-B14F-4D97-AF65-F5344CB8AC3E}">
        <p14:creationId xmlns:p14="http://schemas.microsoft.com/office/powerpoint/2010/main" val="261816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72C0EB3-7D87-7AA5-AD6D-5FB73D4AC111}"/>
              </a:ext>
            </a:extLst>
          </p:cNvPr>
          <p:cNvSpPr txBox="1"/>
          <p:nvPr/>
        </p:nvSpPr>
        <p:spPr>
          <a:xfrm>
            <a:off x="502658" y="486012"/>
            <a:ext cx="10470143" cy="677108"/>
          </a:xfrm>
          <a:prstGeom prst="rect">
            <a:avLst/>
          </a:prstGeom>
          <a:noFill/>
        </p:spPr>
        <p:txBody>
          <a:bodyPr wrap="square" rtlCol="0">
            <a:spAutoFit/>
          </a:bodyPr>
          <a:lstStyle/>
          <a:p>
            <a:r>
              <a:rPr lang="es-EC" sz="2000" b="1" dirty="0">
                <a:latin typeface="Arial" panose="020B0604020202020204" pitchFamily="34" charset="0"/>
                <a:ea typeface="Times New Roman" panose="02020603050405020304" pitchFamily="18" charset="0"/>
                <a:cs typeface="Times New Roman" panose="02020603050405020304" pitchFamily="18" charset="0"/>
              </a:rPr>
              <a:t>Interrogante</a:t>
            </a:r>
            <a:endPar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sp>
        <p:nvSpPr>
          <p:cNvPr id="5" name="Rectángulo: esquinas diagonales redondeadas 4">
            <a:extLst>
              <a:ext uri="{FF2B5EF4-FFF2-40B4-BE49-F238E27FC236}">
                <a16:creationId xmlns:a16="http://schemas.microsoft.com/office/drawing/2014/main" id="{FBAF73CE-1676-305C-45BE-8312879516A8}"/>
              </a:ext>
            </a:extLst>
          </p:cNvPr>
          <p:cNvSpPr/>
          <p:nvPr/>
        </p:nvSpPr>
        <p:spPr>
          <a:xfrm>
            <a:off x="887894" y="1454122"/>
            <a:ext cx="10470143" cy="1577008"/>
          </a:xfrm>
          <a:prstGeom prst="round2Diag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r>
              <a:rPr lang="es-EC" sz="2400" dirty="0">
                <a:effectLst/>
                <a:latin typeface="Arial" panose="020B0604020202020204" pitchFamily="34" charset="0"/>
                <a:ea typeface="Times New Roman" panose="02020603050405020304" pitchFamily="18" charset="0"/>
                <a:cs typeface="Times New Roman" panose="02020603050405020304" pitchFamily="18" charset="0"/>
              </a:rPr>
              <a:t>Se formuló la siguiente hipótesis: </a:t>
            </a:r>
            <a:r>
              <a:rPr lang="es-EC" sz="2400" dirty="0">
                <a:latin typeface="Arial" panose="020B0604020202020204" pitchFamily="34" charset="0"/>
                <a:cs typeface="Times New Roman" panose="02020603050405020304" pitchFamily="18" charset="0"/>
              </a:rPr>
              <a:t>¿De qué manera ha impactado en los estados financieros de la Cooperativa de Ahorro y Crédito Calceta Ltda., el aplicar la estrategia de fusión por absorción con entidades del sector financiero popular y solidario?</a:t>
            </a:r>
            <a:endParaRPr lang="es-ES" sz="2400" dirty="0">
              <a:latin typeface="Arial" panose="020B0604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C6326016-281F-2334-5CB0-168D608DA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716" y="3296890"/>
            <a:ext cx="4762500" cy="2752725"/>
          </a:xfrm>
          <a:prstGeom prst="rect">
            <a:avLst/>
          </a:prstGeom>
        </p:spPr>
      </p:pic>
    </p:spTree>
    <p:extLst>
      <p:ext uri="{BB962C8B-B14F-4D97-AF65-F5344CB8AC3E}">
        <p14:creationId xmlns:p14="http://schemas.microsoft.com/office/powerpoint/2010/main" val="199905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341C83-C519-0559-FED5-0987EC1F6078}"/>
              </a:ext>
            </a:extLst>
          </p:cNvPr>
          <p:cNvSpPr txBox="1"/>
          <p:nvPr/>
        </p:nvSpPr>
        <p:spPr>
          <a:xfrm>
            <a:off x="489406" y="671543"/>
            <a:ext cx="10470143" cy="677108"/>
          </a:xfrm>
          <a:prstGeom prst="rect">
            <a:avLst/>
          </a:prstGeom>
          <a:noFill/>
        </p:spPr>
        <p:txBody>
          <a:bodyPr wrap="square" rtlCol="0">
            <a:spAutoFit/>
          </a:bodyPr>
          <a:lstStyle/>
          <a:p>
            <a:r>
              <a:rPr lang="es-EC" sz="2000" b="1" dirty="0">
                <a:latin typeface="Arial" panose="020B0604020202020204" pitchFamily="34" charset="0"/>
                <a:ea typeface="Times New Roman" panose="02020603050405020304" pitchFamily="18" charset="0"/>
                <a:cs typeface="Times New Roman" panose="02020603050405020304" pitchFamily="18" charset="0"/>
              </a:rPr>
              <a:t>Objetivos</a:t>
            </a:r>
            <a:endPar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dirty="0"/>
          </a:p>
        </p:txBody>
      </p:sp>
      <p:graphicFrame>
        <p:nvGraphicFramePr>
          <p:cNvPr id="5" name="Diagrama 4">
            <a:extLst>
              <a:ext uri="{FF2B5EF4-FFF2-40B4-BE49-F238E27FC236}">
                <a16:creationId xmlns:a16="http://schemas.microsoft.com/office/drawing/2014/main" id="{01A3CF17-FA61-4954-7F93-001A2E3BDC8C}"/>
              </a:ext>
            </a:extLst>
          </p:cNvPr>
          <p:cNvGraphicFramePr/>
          <p:nvPr>
            <p:extLst>
              <p:ext uri="{D42A27DB-BD31-4B8C-83A1-F6EECF244321}">
                <p14:modId xmlns:p14="http://schemas.microsoft.com/office/powerpoint/2010/main" val="3562758342"/>
              </p:ext>
            </p:extLst>
          </p:nvPr>
        </p:nvGraphicFramePr>
        <p:xfrm>
          <a:off x="873719" y="1775790"/>
          <a:ext cx="10470143" cy="422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57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9B9751-AA5B-90FF-F79D-4DD53F1AB7A8}"/>
              </a:ext>
            </a:extLst>
          </p:cNvPr>
          <p:cNvGraphicFramePr/>
          <p:nvPr>
            <p:extLst>
              <p:ext uri="{D42A27DB-BD31-4B8C-83A1-F6EECF244321}">
                <p14:modId xmlns:p14="http://schemas.microsoft.com/office/powerpoint/2010/main" val="3945656468"/>
              </p:ext>
            </p:extLst>
          </p:nvPr>
        </p:nvGraphicFramePr>
        <p:xfrm>
          <a:off x="960782" y="1276865"/>
          <a:ext cx="10270435" cy="479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49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94886DE-F1EB-E378-33B6-050CD68CFA18}"/>
              </a:ext>
            </a:extLst>
          </p:cNvPr>
          <p:cNvSpPr txBox="1"/>
          <p:nvPr/>
        </p:nvSpPr>
        <p:spPr>
          <a:xfrm>
            <a:off x="885371" y="286956"/>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II</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Fundamentación teórica y referencial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graphicFrame>
        <p:nvGraphicFramePr>
          <p:cNvPr id="5" name="Diagrama 4">
            <a:extLst>
              <a:ext uri="{FF2B5EF4-FFF2-40B4-BE49-F238E27FC236}">
                <a16:creationId xmlns:a16="http://schemas.microsoft.com/office/drawing/2014/main" id="{86D4780E-97CE-79D4-4E2B-AD12DF67E2F2}"/>
              </a:ext>
            </a:extLst>
          </p:cNvPr>
          <p:cNvGraphicFramePr/>
          <p:nvPr>
            <p:extLst>
              <p:ext uri="{D42A27DB-BD31-4B8C-83A1-F6EECF244321}">
                <p14:modId xmlns:p14="http://schemas.microsoft.com/office/powerpoint/2010/main" val="1081529728"/>
              </p:ext>
            </p:extLst>
          </p:nvPr>
        </p:nvGraphicFramePr>
        <p:xfrm>
          <a:off x="-445386" y="101737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C6F78C7-8A29-7928-2749-798E4ADFE348}"/>
              </a:ext>
            </a:extLst>
          </p:cNvPr>
          <p:cNvSpPr txBox="1"/>
          <p:nvPr/>
        </p:nvSpPr>
        <p:spPr>
          <a:xfrm>
            <a:off x="4274289" y="3228041"/>
            <a:ext cx="1509823" cy="954107"/>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Fusión empresarial de las Cooperativas</a:t>
            </a:r>
          </a:p>
          <a:p>
            <a:pPr algn="ctr"/>
            <a:r>
              <a:rPr lang="es-EC" sz="1400" dirty="0">
                <a:effectLst/>
                <a:latin typeface="Arial" panose="020B0604020202020204" pitchFamily="34" charset="0"/>
                <a:ea typeface="Calibri" panose="020F0502020204030204" pitchFamily="34" charset="0"/>
              </a:rPr>
              <a:t>Jácome (2018) </a:t>
            </a:r>
            <a:endParaRPr lang="es-ES" sz="1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9AAAB55-FA3F-BB36-F664-07FE3534ABEA}"/>
              </a:ext>
            </a:extLst>
          </p:cNvPr>
          <p:cNvSpPr txBox="1"/>
          <p:nvPr/>
        </p:nvSpPr>
        <p:spPr>
          <a:xfrm>
            <a:off x="1375144" y="1617542"/>
            <a:ext cx="1509823" cy="1138773"/>
          </a:xfrm>
          <a:prstGeom prst="rect">
            <a:avLst/>
          </a:prstGeom>
          <a:noFill/>
        </p:spPr>
        <p:txBody>
          <a:bodyPr wrap="square" rtlCol="0">
            <a:spAutoFit/>
          </a:bodyPr>
          <a:lstStyle/>
          <a:p>
            <a:pPr algn="ctr"/>
            <a:r>
              <a:rPr lang="es-EC" dirty="0">
                <a:latin typeface="Arial" panose="020B0604020202020204" pitchFamily="34" charset="0"/>
                <a:cs typeface="Arial" panose="020B0604020202020204" pitchFamily="34" charset="0"/>
              </a:rPr>
              <a:t>Teoría Financiera</a:t>
            </a:r>
          </a:p>
          <a:p>
            <a:pPr algn="ctr"/>
            <a:r>
              <a:rPr lang="es-EC" sz="1400" dirty="0">
                <a:latin typeface="Arial" panose="020B0604020202020204" pitchFamily="34" charset="0"/>
                <a:cs typeface="Arial" panose="020B0604020202020204" pitchFamily="34" charset="0"/>
              </a:rPr>
              <a:t>Flórez (2008) </a:t>
            </a:r>
            <a:endParaRPr lang="es-ES" sz="1400" dirty="0">
              <a:latin typeface="Arial" panose="020B0604020202020204" pitchFamily="34" charset="0"/>
              <a:cs typeface="Arial" panose="020B0604020202020204" pitchFamily="34" charset="0"/>
            </a:endParaRPr>
          </a:p>
          <a:p>
            <a:pPr algn="ctr"/>
            <a:endParaRPr lang="es-ES"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3276D51-68F9-3DDC-BEBA-59C178C33880}"/>
              </a:ext>
            </a:extLst>
          </p:cNvPr>
          <p:cNvSpPr txBox="1"/>
          <p:nvPr/>
        </p:nvSpPr>
        <p:spPr>
          <a:xfrm>
            <a:off x="1455344" y="4734117"/>
            <a:ext cx="1509823" cy="1384995"/>
          </a:xfrm>
          <a:prstGeom prst="rect">
            <a:avLst/>
          </a:prstGeom>
          <a:noFill/>
        </p:spPr>
        <p:txBody>
          <a:bodyPr wrap="square" rtlCol="0">
            <a:spAutoFit/>
          </a:bodyPr>
          <a:lstStyle/>
          <a:p>
            <a:pPr algn="ctr"/>
            <a:r>
              <a:rPr lang="es-EC" sz="1200" dirty="0">
                <a:latin typeface="Arial" panose="020B0604020202020204" pitchFamily="34" charset="0"/>
                <a:cs typeface="Arial" panose="020B0604020202020204" pitchFamily="34" charset="0"/>
              </a:rPr>
              <a:t>Importancia de la Fusión Empresarial </a:t>
            </a:r>
            <a:r>
              <a:rPr lang="es-EC" sz="1200" dirty="0">
                <a:effectLst/>
                <a:latin typeface="Arial" panose="020B0604020202020204" pitchFamily="34" charset="0"/>
                <a:ea typeface="Calibri" panose="020F0502020204030204" pitchFamily="34" charset="0"/>
              </a:rPr>
              <a:t>Jones y Tarallo (2017) </a:t>
            </a:r>
            <a:endParaRPr lang="es-EC" sz="1200" dirty="0">
              <a:latin typeface="Arial" panose="020B0604020202020204" pitchFamily="34" charset="0"/>
              <a:cs typeface="Arial" panose="020B0604020202020204" pitchFamily="34" charset="0"/>
            </a:endParaRPr>
          </a:p>
          <a:p>
            <a:pPr algn="ctr"/>
            <a:r>
              <a:rPr lang="es-EC" sz="1200" dirty="0">
                <a:latin typeface="Arial" panose="020B0604020202020204" pitchFamily="34" charset="0"/>
                <a:cs typeface="Arial" panose="020B0604020202020204" pitchFamily="34" charset="0"/>
              </a:rPr>
              <a:t>Estrategias de Fusión Empresarial </a:t>
            </a:r>
            <a:r>
              <a:rPr lang="es-EC" sz="1200" dirty="0">
                <a:effectLst/>
                <a:latin typeface="Arial" panose="020B0604020202020204" pitchFamily="34" charset="0"/>
                <a:ea typeface="Calibri" panose="020F0502020204030204" pitchFamily="34" charset="0"/>
              </a:rPr>
              <a:t>Méndez (2017) </a:t>
            </a:r>
            <a:r>
              <a:rPr lang="es-EC" sz="1200" dirty="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p:txBody>
      </p:sp>
      <p:sp>
        <p:nvSpPr>
          <p:cNvPr id="9" name="Rectángulo: biselado 8">
            <a:extLst>
              <a:ext uri="{FF2B5EF4-FFF2-40B4-BE49-F238E27FC236}">
                <a16:creationId xmlns:a16="http://schemas.microsoft.com/office/drawing/2014/main" id="{FFEDD51B-D5E7-4936-7740-0D9C0ACE751E}"/>
              </a:ext>
            </a:extLst>
          </p:cNvPr>
          <p:cNvSpPr/>
          <p:nvPr/>
        </p:nvSpPr>
        <p:spPr>
          <a:xfrm>
            <a:off x="6871063" y="1423850"/>
            <a:ext cx="4833257" cy="4905491"/>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latin typeface="Arial" panose="020B0604020202020204" pitchFamily="34" charset="0"/>
              <a:ea typeface="Calibri" panose="020F0502020204030204" pitchFamily="34" charset="0"/>
            </a:endParaRPr>
          </a:p>
          <a:p>
            <a:pPr algn="ctr"/>
            <a:r>
              <a:rPr lang="es-EC" dirty="0">
                <a:solidFill>
                  <a:schemeClr val="tx1"/>
                </a:solidFill>
                <a:latin typeface="Arial" panose="020B0604020202020204" pitchFamily="34" charset="0"/>
                <a:ea typeface="Calibri" panose="020F0502020204030204" pitchFamily="34" charset="0"/>
              </a:rPr>
              <a:t>E</a:t>
            </a:r>
            <a:r>
              <a:rPr lang="es-EC" sz="1800" dirty="0">
                <a:solidFill>
                  <a:schemeClr val="tx1"/>
                </a:solidFill>
                <a:effectLst/>
                <a:latin typeface="Arial" panose="020B0604020202020204" pitchFamily="34" charset="0"/>
                <a:ea typeface="Calibri" panose="020F0502020204030204" pitchFamily="34" charset="0"/>
              </a:rPr>
              <a:t>n la actualidad, el carácter científico de las finanzas viene dado por su preocupación ante el riesgo y la incertidumbre en un contexto globalizado. </a:t>
            </a:r>
          </a:p>
          <a:p>
            <a:pPr algn="ctr"/>
            <a:endParaRPr lang="es-EC" dirty="0">
              <a:solidFill>
                <a:schemeClr val="tx1"/>
              </a:solidFill>
              <a:latin typeface="Arial" panose="020B0604020202020204" pitchFamily="34" charset="0"/>
              <a:ea typeface="Calibri" panose="020F0502020204030204" pitchFamily="34" charset="0"/>
            </a:endParaRPr>
          </a:p>
          <a:p>
            <a:pPr algn="ctr"/>
            <a:r>
              <a:rPr lang="es-EC" dirty="0">
                <a:solidFill>
                  <a:schemeClr val="tx1"/>
                </a:solidFill>
                <a:latin typeface="Arial" panose="020B0604020202020204" pitchFamily="34" charset="0"/>
                <a:ea typeface="Calibri" panose="020F0502020204030204" pitchFamily="34" charset="0"/>
                <a:cs typeface="Times New Roman" panose="02020603050405020304" pitchFamily="18" charset="0"/>
              </a:rPr>
              <a:t>Es decir</a:t>
            </a:r>
            <a:r>
              <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que el enfoque basado en riesgos contribuye de manera directa en los estados financieros y de resultados, mismos que pueden ser de significancia para la toma de decisiones empresariales.</a:t>
            </a:r>
            <a:endParaRPr lang="es-ES" sz="1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es-ES" dirty="0">
              <a:solidFill>
                <a:schemeClr val="tx1"/>
              </a:solidFill>
            </a:endParaRPr>
          </a:p>
        </p:txBody>
      </p:sp>
    </p:spTree>
    <p:extLst>
      <p:ext uri="{BB962C8B-B14F-4D97-AF65-F5344CB8AC3E}">
        <p14:creationId xmlns:p14="http://schemas.microsoft.com/office/powerpoint/2010/main" val="54299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94886DE-F1EB-E378-33B6-050CD68CFA18}"/>
              </a:ext>
            </a:extLst>
          </p:cNvPr>
          <p:cNvSpPr txBox="1"/>
          <p:nvPr/>
        </p:nvSpPr>
        <p:spPr>
          <a:xfrm>
            <a:off x="885371" y="286956"/>
            <a:ext cx="10421257" cy="923330"/>
          </a:xfrm>
          <a:prstGeom prst="rect">
            <a:avLst/>
          </a:prstGeom>
          <a:noFill/>
        </p:spPr>
        <p:txBody>
          <a:bodyPr wrap="square" rtlCol="0">
            <a:spAutoFit/>
          </a:bodyPr>
          <a:lstStyle/>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CAPÍTULO II</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t>Fundamentación teórica y referencial </a:t>
            </a:r>
            <a:r>
              <a:rPr lang="es-EC"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S" dirty="0"/>
          </a:p>
        </p:txBody>
      </p:sp>
      <p:graphicFrame>
        <p:nvGraphicFramePr>
          <p:cNvPr id="5" name="Diagrama 4">
            <a:extLst>
              <a:ext uri="{FF2B5EF4-FFF2-40B4-BE49-F238E27FC236}">
                <a16:creationId xmlns:a16="http://schemas.microsoft.com/office/drawing/2014/main" id="{86D4780E-97CE-79D4-4E2B-AD12DF67E2F2}"/>
              </a:ext>
            </a:extLst>
          </p:cNvPr>
          <p:cNvGraphicFramePr/>
          <p:nvPr>
            <p:extLst>
              <p:ext uri="{D42A27DB-BD31-4B8C-83A1-F6EECF244321}">
                <p14:modId xmlns:p14="http://schemas.microsoft.com/office/powerpoint/2010/main" val="1062285864"/>
              </p:ext>
            </p:extLst>
          </p:nvPr>
        </p:nvGraphicFramePr>
        <p:xfrm>
          <a:off x="-445386" y="101737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C6F78C7-8A29-7928-2749-798E4ADFE348}"/>
              </a:ext>
            </a:extLst>
          </p:cNvPr>
          <p:cNvSpPr txBox="1"/>
          <p:nvPr/>
        </p:nvSpPr>
        <p:spPr>
          <a:xfrm>
            <a:off x="4274289" y="3228041"/>
            <a:ext cx="1509823" cy="1384995"/>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Depósitos a plazo</a:t>
            </a:r>
          </a:p>
          <a:p>
            <a:pPr algn="ctr"/>
            <a:r>
              <a:rPr lang="es-EC" sz="1400" dirty="0">
                <a:latin typeface="Arial" panose="020B0604020202020204" pitchFamily="34" charset="0"/>
                <a:cs typeface="Arial" panose="020B0604020202020204" pitchFamily="34" charset="0"/>
              </a:rPr>
              <a:t>Depósitos a la vista</a:t>
            </a:r>
          </a:p>
          <a:p>
            <a:pPr algn="ctr"/>
            <a:r>
              <a:rPr lang="es-EC" sz="1400" dirty="0">
                <a:effectLst/>
                <a:latin typeface="Arial" panose="020B0604020202020204" pitchFamily="34" charset="0"/>
                <a:ea typeface="Calibri" panose="020F0502020204030204" pitchFamily="34" charset="0"/>
              </a:rPr>
              <a:t>Gómez et al., (2018)</a:t>
            </a:r>
            <a:endParaRPr lang="es-ES" sz="1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9AAAB55-FA3F-BB36-F664-07FE3534ABEA}"/>
              </a:ext>
            </a:extLst>
          </p:cNvPr>
          <p:cNvSpPr txBox="1"/>
          <p:nvPr/>
        </p:nvSpPr>
        <p:spPr>
          <a:xfrm>
            <a:off x="1375144" y="1617542"/>
            <a:ext cx="1509823" cy="784830"/>
          </a:xfrm>
          <a:prstGeom prst="rect">
            <a:avLst/>
          </a:prstGeom>
          <a:noFill/>
        </p:spPr>
        <p:txBody>
          <a:bodyPr wrap="square" rtlCol="0">
            <a:spAutoFit/>
          </a:bodyPr>
          <a:lstStyle/>
          <a:p>
            <a:pPr algn="ctr"/>
            <a:r>
              <a:rPr lang="es-EC" sz="1500" dirty="0">
                <a:latin typeface="Arial" panose="020B0604020202020204" pitchFamily="34" charset="0"/>
                <a:cs typeface="Arial" panose="020B0604020202020204" pitchFamily="34" charset="0"/>
              </a:rPr>
              <a:t>Estabilidad Financiera</a:t>
            </a:r>
          </a:p>
          <a:p>
            <a:pPr algn="ctr"/>
            <a:r>
              <a:rPr lang="es-EC" sz="1500" dirty="0">
                <a:effectLst/>
                <a:latin typeface="Arial" panose="020B0604020202020204" pitchFamily="34" charset="0"/>
                <a:ea typeface="Calibri" panose="020F0502020204030204" pitchFamily="34" charset="0"/>
              </a:rPr>
              <a:t>(Pessoa, 2016)</a:t>
            </a:r>
            <a:endParaRPr lang="es-ES" sz="15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3276D51-68F9-3DDC-BEBA-59C178C33880}"/>
              </a:ext>
            </a:extLst>
          </p:cNvPr>
          <p:cNvSpPr txBox="1"/>
          <p:nvPr/>
        </p:nvSpPr>
        <p:spPr>
          <a:xfrm>
            <a:off x="1407043" y="4626027"/>
            <a:ext cx="1509823" cy="1815882"/>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Cartera de créditos: créditos vigentes, reestructurados, vencidos, en litigio </a:t>
            </a:r>
            <a:r>
              <a:rPr lang="es-EC" sz="1200" dirty="0">
                <a:effectLst/>
                <a:latin typeface="Arial" panose="020B0604020202020204" pitchFamily="34" charset="0"/>
                <a:ea typeface="Calibri" panose="020F0502020204030204" pitchFamily="34" charset="0"/>
              </a:rPr>
              <a:t>(Díaz, del Valle, 2017)</a:t>
            </a:r>
            <a:endParaRPr lang="es-ES" sz="1200" dirty="0">
              <a:latin typeface="Arial" panose="020B0604020202020204" pitchFamily="34" charset="0"/>
              <a:cs typeface="Arial" panose="020B0604020202020204" pitchFamily="34" charset="0"/>
            </a:endParaRPr>
          </a:p>
        </p:txBody>
      </p:sp>
      <p:sp>
        <p:nvSpPr>
          <p:cNvPr id="2" name="Rectángulo: biselado 1">
            <a:extLst>
              <a:ext uri="{FF2B5EF4-FFF2-40B4-BE49-F238E27FC236}">
                <a16:creationId xmlns:a16="http://schemas.microsoft.com/office/drawing/2014/main" id="{E95400F5-5985-43E2-7EA4-38FB7A5398D6}"/>
              </a:ext>
            </a:extLst>
          </p:cNvPr>
          <p:cNvSpPr/>
          <p:nvPr/>
        </p:nvSpPr>
        <p:spPr>
          <a:xfrm>
            <a:off x="7223760" y="1358537"/>
            <a:ext cx="4428309" cy="465037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tx1"/>
                </a:solidFill>
                <a:effectLst/>
                <a:latin typeface="Arial" panose="020B0604020202020204" pitchFamily="34" charset="0"/>
                <a:ea typeface="Calibri" panose="020F0502020204030204" pitchFamily="34" charset="0"/>
              </a:rPr>
              <a:t>Los depósitos son un rubro esencial e importante en cualquier entidad financiera debido a que constituyen el fondeo mayoritario destinado a ser colocados al sector real de la economía.</a:t>
            </a:r>
            <a:endParaRPr lang="es-ES" dirty="0">
              <a:solidFill>
                <a:schemeClr val="tx1"/>
              </a:solidFill>
            </a:endParaRPr>
          </a:p>
        </p:txBody>
      </p:sp>
    </p:spTree>
    <p:extLst>
      <p:ext uri="{BB962C8B-B14F-4D97-AF65-F5344CB8AC3E}">
        <p14:creationId xmlns:p14="http://schemas.microsoft.com/office/powerpoint/2010/main" val="2930311745"/>
      </p:ext>
    </p:extLst>
  </p:cSld>
  <p:clrMapOvr>
    <a:masterClrMapping/>
  </p:clrMapOvr>
</p:sld>
</file>

<file path=ppt/theme/theme1.xml><?xml version="1.0" encoding="utf-8"?>
<a:theme xmlns:a="http://schemas.openxmlformats.org/drawingml/2006/main" name="Bas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1072</TotalTime>
  <Words>3132</Words>
  <Application>Microsoft Office PowerPoint</Application>
  <PresentationFormat>Panorámica</PresentationFormat>
  <Paragraphs>205</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 Light</vt:lpstr>
      <vt:lpstr>Corbel</vt:lpstr>
      <vt:lpstr>Segoe Script</vt:lpstr>
      <vt:lpstr>Times New Roman</vt:lpstr>
      <vt:lpstr>Verdana</vt:lpstr>
      <vt:lpstr>Wingdings</vt:lpstr>
      <vt:lpstr>Base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SOPORTECNICO</dc:creator>
  <cp:lastModifiedBy>SOPORTECNICO</cp:lastModifiedBy>
  <cp:revision>106</cp:revision>
  <dcterms:created xsi:type="dcterms:W3CDTF">2022-11-27T03:37:32Z</dcterms:created>
  <dcterms:modified xsi:type="dcterms:W3CDTF">2022-12-12T17:53:56Z</dcterms:modified>
</cp:coreProperties>
</file>