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2" r:id="rId14"/>
    <p:sldId id="273" r:id="rId15"/>
    <p:sldId id="275" r:id="rId16"/>
    <p:sldId id="276" r:id="rId17"/>
    <p:sldId id="274"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90" r:id="rId31"/>
    <p:sldId id="289" r:id="rId32"/>
    <p:sldId id="291" r:id="rId33"/>
    <p:sldId id="292" r:id="rId34"/>
    <p:sldId id="293" r:id="rId35"/>
    <p:sldId id="294" r:id="rId36"/>
    <p:sldId id="295" r:id="rId37"/>
    <p:sldId id="296" r:id="rId38"/>
    <p:sldId id="297" r:id="rId3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3F7FB"/>
    <a:srgbClr val="AAC6B5"/>
    <a:srgbClr val="9EB786"/>
    <a:srgbClr val="FFFFCC"/>
    <a:srgbClr val="CC0000"/>
    <a:srgbClr val="336600"/>
  </p:clrMru>
</p:presentationPr>
</file>

<file path=ppt/tableStyles.xml><?xml version="1.0" encoding="utf-8"?>
<a:tblStyleLst xmlns:a="http://schemas.openxmlformats.org/drawingml/2006/main" def="{5C22544A-7EE6-4342-B048-85BDC9FD1C3A}">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00" autoAdjust="0"/>
    <p:restoredTop sz="94660"/>
  </p:normalViewPr>
  <p:slideViewPr>
    <p:cSldViewPr>
      <p:cViewPr>
        <p:scale>
          <a:sx n="70" d="100"/>
          <a:sy n="70" d="100"/>
        </p:scale>
        <p:origin x="-750"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ata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pn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pn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7C07BD-7491-4EFF-A0E0-FF049F08A69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C6BF654B-78BB-4247-AF7A-9EC82184A7BC}">
      <dgm:prSet phldrT="[Texto]" phldr="1"/>
      <dgm:spPr>
        <a:blipFill rotWithShape="0">
          <a:blip xmlns:r="http://schemas.openxmlformats.org/officeDocument/2006/relationships" r:embed="rId1"/>
          <a:stretch>
            <a:fillRect/>
          </a:stretch>
        </a:blipFill>
      </dgm:spPr>
      <dgm:t>
        <a:bodyPr/>
        <a:lstStyle/>
        <a:p>
          <a:endParaRPr lang="es-ES" dirty="0"/>
        </a:p>
      </dgm:t>
    </dgm:pt>
    <dgm:pt modelId="{E26CD0C3-7630-4A90-A312-E340694F8C1B}" type="parTrans" cxnId="{162D8DFC-3DE7-4D33-A5D5-7086686F0106}">
      <dgm:prSet/>
      <dgm:spPr/>
      <dgm:t>
        <a:bodyPr/>
        <a:lstStyle/>
        <a:p>
          <a:endParaRPr lang="es-ES"/>
        </a:p>
      </dgm:t>
    </dgm:pt>
    <dgm:pt modelId="{F1FD6D5E-B116-481A-BC05-9DC581B026C2}" type="sibTrans" cxnId="{162D8DFC-3DE7-4D33-A5D5-7086686F0106}">
      <dgm:prSet/>
      <dgm:spPr/>
      <dgm:t>
        <a:bodyPr/>
        <a:lstStyle/>
        <a:p>
          <a:endParaRPr lang="es-ES"/>
        </a:p>
      </dgm:t>
    </dgm:pt>
    <dgm:pt modelId="{396C69F3-C25B-4675-BC3E-F06340EC3FBD}">
      <dgm:prSet phldrT="[Texto]"/>
      <dgm:spPr/>
      <dgm:t>
        <a:bodyPr/>
        <a:lstStyle/>
        <a:p>
          <a:pPr algn="just"/>
          <a:r>
            <a:rPr lang="es-ES" dirty="0" smtClean="0">
              <a:latin typeface="Times New Roman" pitchFamily="18" charset="0"/>
              <a:cs typeface="Times New Roman" pitchFamily="18" charset="0"/>
            </a:rPr>
            <a:t>En el Ecuador la utilización de la caña de azúcar para la alimentación bovina, ha incrementado gradualmente como:</a:t>
          </a:r>
          <a:endParaRPr lang="es-ES" dirty="0">
            <a:latin typeface="Times New Roman" pitchFamily="18" charset="0"/>
            <a:cs typeface="Times New Roman" pitchFamily="18" charset="0"/>
          </a:endParaRPr>
        </a:p>
      </dgm:t>
    </dgm:pt>
    <dgm:pt modelId="{53237B1A-80D8-478A-A837-1FDD88FAF6AE}" type="parTrans" cxnId="{E45F4ADE-1026-4A8B-8433-1CA5B9DCFC46}">
      <dgm:prSet/>
      <dgm:spPr/>
      <dgm:t>
        <a:bodyPr/>
        <a:lstStyle/>
        <a:p>
          <a:endParaRPr lang="es-ES"/>
        </a:p>
      </dgm:t>
    </dgm:pt>
    <dgm:pt modelId="{0C0E105A-B78A-4E70-88C2-1FBDBBAAEB44}" type="sibTrans" cxnId="{E45F4ADE-1026-4A8B-8433-1CA5B9DCFC46}">
      <dgm:prSet/>
      <dgm:spPr/>
      <dgm:t>
        <a:bodyPr/>
        <a:lstStyle/>
        <a:p>
          <a:endParaRPr lang="es-ES"/>
        </a:p>
      </dgm:t>
    </dgm:pt>
    <dgm:pt modelId="{C344A8E0-7211-423B-A967-1F2EEB001759}">
      <dgm:prSet phldrT="[Texto]" phldr="1"/>
      <dgm:spPr>
        <a:blipFill rotWithShape="0">
          <a:blip xmlns:r="http://schemas.openxmlformats.org/officeDocument/2006/relationships" r:embed="rId2"/>
          <a:stretch>
            <a:fillRect/>
          </a:stretch>
        </a:blipFill>
      </dgm:spPr>
      <dgm:t>
        <a:bodyPr/>
        <a:lstStyle/>
        <a:p>
          <a:endParaRPr lang="es-ES" dirty="0"/>
        </a:p>
      </dgm:t>
    </dgm:pt>
    <dgm:pt modelId="{693C6820-6C37-4493-B1EB-067F7434019B}" type="parTrans" cxnId="{3873F252-DCDD-43C0-9825-A4476512D71D}">
      <dgm:prSet/>
      <dgm:spPr/>
      <dgm:t>
        <a:bodyPr/>
        <a:lstStyle/>
        <a:p>
          <a:endParaRPr lang="es-ES"/>
        </a:p>
      </dgm:t>
    </dgm:pt>
    <dgm:pt modelId="{320AEA8B-D584-4190-A991-F24A8DA20A04}" type="sibTrans" cxnId="{3873F252-DCDD-43C0-9825-A4476512D71D}">
      <dgm:prSet/>
      <dgm:spPr/>
      <dgm:t>
        <a:bodyPr/>
        <a:lstStyle/>
        <a:p>
          <a:endParaRPr lang="es-ES"/>
        </a:p>
      </dgm:t>
    </dgm:pt>
    <dgm:pt modelId="{B9773B16-55A5-46F6-84AD-95E8D7BF84B5}">
      <dgm:prSet phldrT="[Texto]"/>
      <dgm:spPr/>
      <dgm:t>
        <a:bodyPr/>
        <a:lstStyle/>
        <a:p>
          <a:pPr algn="just"/>
          <a:r>
            <a:rPr lang="es-ES" dirty="0" smtClean="0">
              <a:latin typeface="Times New Roman" pitchFamily="18" charset="0"/>
              <a:cs typeface="Times New Roman" pitchFamily="18" charset="0"/>
            </a:rPr>
            <a:t>Cuando se presenta uno de los principales problemas de la ganadería la cual es la falta de forraje sean gramíneas o leguminosas o que sean de baja calidad.</a:t>
          </a:r>
          <a:endParaRPr lang="es-ES" dirty="0">
            <a:latin typeface="Times New Roman" pitchFamily="18" charset="0"/>
            <a:cs typeface="Times New Roman" pitchFamily="18" charset="0"/>
          </a:endParaRPr>
        </a:p>
      </dgm:t>
    </dgm:pt>
    <dgm:pt modelId="{294134EC-EF31-4736-BDAC-DD1DC3D16C20}" type="parTrans" cxnId="{DEFD65C0-A6CC-4E74-9B08-6FE92D3F74E9}">
      <dgm:prSet/>
      <dgm:spPr/>
      <dgm:t>
        <a:bodyPr/>
        <a:lstStyle/>
        <a:p>
          <a:endParaRPr lang="es-ES"/>
        </a:p>
      </dgm:t>
    </dgm:pt>
    <dgm:pt modelId="{EFF815B3-C7DE-40D1-A7FE-9284723A7B60}" type="sibTrans" cxnId="{DEFD65C0-A6CC-4E74-9B08-6FE92D3F74E9}">
      <dgm:prSet/>
      <dgm:spPr/>
      <dgm:t>
        <a:bodyPr/>
        <a:lstStyle/>
        <a:p>
          <a:endParaRPr lang="es-ES"/>
        </a:p>
      </dgm:t>
    </dgm:pt>
    <dgm:pt modelId="{A26818CD-B2DF-498D-9EEA-D345F8F39C42}">
      <dgm:prSet phldrT="[Texto]" phldr="1"/>
      <dgm:spPr>
        <a:blipFill rotWithShape="0">
          <a:blip xmlns:r="http://schemas.openxmlformats.org/officeDocument/2006/relationships" r:embed="rId3"/>
          <a:stretch>
            <a:fillRect/>
          </a:stretch>
        </a:blipFill>
      </dgm:spPr>
      <dgm:t>
        <a:bodyPr/>
        <a:lstStyle/>
        <a:p>
          <a:endParaRPr lang="es-ES" dirty="0"/>
        </a:p>
      </dgm:t>
    </dgm:pt>
    <dgm:pt modelId="{76884F1B-3966-4575-9744-14BF9E5B9B0E}" type="parTrans" cxnId="{73C356FB-F440-4304-8F40-4E548041EA7D}">
      <dgm:prSet/>
      <dgm:spPr/>
      <dgm:t>
        <a:bodyPr/>
        <a:lstStyle/>
        <a:p>
          <a:endParaRPr lang="es-ES"/>
        </a:p>
      </dgm:t>
    </dgm:pt>
    <dgm:pt modelId="{1DA784AC-8B05-4022-943E-06D77F11A601}" type="sibTrans" cxnId="{73C356FB-F440-4304-8F40-4E548041EA7D}">
      <dgm:prSet/>
      <dgm:spPr/>
      <dgm:t>
        <a:bodyPr/>
        <a:lstStyle/>
        <a:p>
          <a:endParaRPr lang="es-ES"/>
        </a:p>
      </dgm:t>
    </dgm:pt>
    <dgm:pt modelId="{3E157B29-D05E-472E-A90D-BC60029393B7}">
      <dgm:prSet phldrT="[Texto]"/>
      <dgm:spPr/>
      <dgm:t>
        <a:bodyPr/>
        <a:lstStyle/>
        <a:p>
          <a:pPr algn="just"/>
          <a:r>
            <a:rPr lang="es-ES" dirty="0" smtClean="0">
              <a:latin typeface="Times New Roman" pitchFamily="18" charset="0"/>
              <a:cs typeface="Times New Roman" pitchFamily="18" charset="0"/>
            </a:rPr>
            <a:t>Por su capacidad de mantener su digestibilidad con la madurez lo cual proporciona una ventaja importante como alimento para los bovinos.</a:t>
          </a:r>
          <a:endParaRPr lang="es-ES" dirty="0">
            <a:latin typeface="Times New Roman" pitchFamily="18" charset="0"/>
            <a:cs typeface="Times New Roman" pitchFamily="18" charset="0"/>
          </a:endParaRPr>
        </a:p>
      </dgm:t>
    </dgm:pt>
    <dgm:pt modelId="{D0EEDBEA-5F2C-4A9C-BCA7-B602B69375FC}" type="parTrans" cxnId="{F9D9B733-DD18-4FF1-ADDC-66AE71D300CE}">
      <dgm:prSet/>
      <dgm:spPr/>
      <dgm:t>
        <a:bodyPr/>
        <a:lstStyle/>
        <a:p>
          <a:endParaRPr lang="es-ES"/>
        </a:p>
      </dgm:t>
    </dgm:pt>
    <dgm:pt modelId="{24BE7BED-2B58-4BC9-990C-8C2433464D5B}" type="sibTrans" cxnId="{F9D9B733-DD18-4FF1-ADDC-66AE71D300CE}">
      <dgm:prSet/>
      <dgm:spPr/>
      <dgm:t>
        <a:bodyPr/>
        <a:lstStyle/>
        <a:p>
          <a:endParaRPr lang="es-ES"/>
        </a:p>
      </dgm:t>
    </dgm:pt>
    <dgm:pt modelId="{0DDB7F07-9D37-4207-BCE7-FCC6318CBF4E}">
      <dgm:prSet phldrT="[Texto]"/>
      <dgm:spPr/>
      <dgm:t>
        <a:bodyPr/>
        <a:lstStyle/>
        <a:p>
          <a:pPr algn="just"/>
          <a:r>
            <a:rPr lang="es-ES" dirty="0" smtClean="0">
              <a:latin typeface="Times New Roman" pitchFamily="18" charset="0"/>
              <a:cs typeface="Times New Roman" pitchFamily="18" charset="0"/>
            </a:rPr>
            <a:t>Complemento en la época seca en los sistemas de pastoreo.</a:t>
          </a:r>
          <a:endParaRPr lang="es-ES" dirty="0">
            <a:latin typeface="Times New Roman" pitchFamily="18" charset="0"/>
            <a:cs typeface="Times New Roman" pitchFamily="18" charset="0"/>
          </a:endParaRPr>
        </a:p>
      </dgm:t>
    </dgm:pt>
    <dgm:pt modelId="{3DD47FA3-A092-449C-8A41-B8BB011EBAFC}" type="parTrans" cxnId="{7699884B-A87B-4DCA-B754-9083D0E2ADD7}">
      <dgm:prSet/>
      <dgm:spPr/>
      <dgm:t>
        <a:bodyPr/>
        <a:lstStyle/>
        <a:p>
          <a:endParaRPr lang="es-ES"/>
        </a:p>
      </dgm:t>
    </dgm:pt>
    <dgm:pt modelId="{036BA5CE-BB56-40C1-933D-78C3B67FCBB8}" type="sibTrans" cxnId="{7699884B-A87B-4DCA-B754-9083D0E2ADD7}">
      <dgm:prSet/>
      <dgm:spPr/>
      <dgm:t>
        <a:bodyPr/>
        <a:lstStyle/>
        <a:p>
          <a:endParaRPr lang="es-ES"/>
        </a:p>
      </dgm:t>
    </dgm:pt>
    <dgm:pt modelId="{3AF76909-6CE7-4A1C-BDAE-E0D5CBFD2F42}" type="pres">
      <dgm:prSet presAssocID="{3A7C07BD-7491-4EFF-A0E0-FF049F08A69B}" presName="linearFlow" presStyleCnt="0">
        <dgm:presLayoutVars>
          <dgm:dir/>
          <dgm:animLvl val="lvl"/>
          <dgm:resizeHandles val="exact"/>
        </dgm:presLayoutVars>
      </dgm:prSet>
      <dgm:spPr/>
      <dgm:t>
        <a:bodyPr/>
        <a:lstStyle/>
        <a:p>
          <a:endParaRPr lang="es-ES"/>
        </a:p>
      </dgm:t>
    </dgm:pt>
    <dgm:pt modelId="{26823715-9088-496D-BBC3-6DEC955E5741}" type="pres">
      <dgm:prSet presAssocID="{C6BF654B-78BB-4247-AF7A-9EC82184A7BC}" presName="composite" presStyleCnt="0"/>
      <dgm:spPr/>
    </dgm:pt>
    <dgm:pt modelId="{54C2873C-2987-42FA-A17E-23542BD1A0A3}" type="pres">
      <dgm:prSet presAssocID="{C6BF654B-78BB-4247-AF7A-9EC82184A7BC}" presName="parentText" presStyleLbl="alignNode1" presStyleIdx="0" presStyleCnt="3">
        <dgm:presLayoutVars>
          <dgm:chMax val="1"/>
          <dgm:bulletEnabled val="1"/>
        </dgm:presLayoutVars>
      </dgm:prSet>
      <dgm:spPr/>
      <dgm:t>
        <a:bodyPr/>
        <a:lstStyle/>
        <a:p>
          <a:endParaRPr lang="es-ES"/>
        </a:p>
      </dgm:t>
    </dgm:pt>
    <dgm:pt modelId="{42A0B248-08D1-444F-96FB-744749B910C7}" type="pres">
      <dgm:prSet presAssocID="{C6BF654B-78BB-4247-AF7A-9EC82184A7BC}" presName="descendantText" presStyleLbl="alignAcc1" presStyleIdx="0" presStyleCnt="3" custLinFactNeighborX="558" custLinFactNeighborY="3984">
        <dgm:presLayoutVars>
          <dgm:bulletEnabled val="1"/>
        </dgm:presLayoutVars>
      </dgm:prSet>
      <dgm:spPr/>
      <dgm:t>
        <a:bodyPr/>
        <a:lstStyle/>
        <a:p>
          <a:endParaRPr lang="es-ES"/>
        </a:p>
      </dgm:t>
    </dgm:pt>
    <dgm:pt modelId="{F38BA3DA-705A-4580-B9A2-C17243293252}" type="pres">
      <dgm:prSet presAssocID="{F1FD6D5E-B116-481A-BC05-9DC581B026C2}" presName="sp" presStyleCnt="0"/>
      <dgm:spPr/>
    </dgm:pt>
    <dgm:pt modelId="{84DB0552-028B-431E-9A65-E8D9CE83FB54}" type="pres">
      <dgm:prSet presAssocID="{C344A8E0-7211-423B-A967-1F2EEB001759}" presName="composite" presStyleCnt="0"/>
      <dgm:spPr/>
    </dgm:pt>
    <dgm:pt modelId="{B32382A5-8F12-49F4-A395-584E0809803F}" type="pres">
      <dgm:prSet presAssocID="{C344A8E0-7211-423B-A967-1F2EEB001759}" presName="parentText" presStyleLbl="alignNode1" presStyleIdx="1" presStyleCnt="3">
        <dgm:presLayoutVars>
          <dgm:chMax val="1"/>
          <dgm:bulletEnabled val="1"/>
        </dgm:presLayoutVars>
      </dgm:prSet>
      <dgm:spPr/>
      <dgm:t>
        <a:bodyPr/>
        <a:lstStyle/>
        <a:p>
          <a:endParaRPr lang="es-ES"/>
        </a:p>
      </dgm:t>
    </dgm:pt>
    <dgm:pt modelId="{61B92BBB-4811-4CAD-AF6E-0C902301A13C}" type="pres">
      <dgm:prSet presAssocID="{C344A8E0-7211-423B-A967-1F2EEB001759}" presName="descendantText" presStyleLbl="alignAcc1" presStyleIdx="1" presStyleCnt="3">
        <dgm:presLayoutVars>
          <dgm:bulletEnabled val="1"/>
        </dgm:presLayoutVars>
      </dgm:prSet>
      <dgm:spPr/>
      <dgm:t>
        <a:bodyPr/>
        <a:lstStyle/>
        <a:p>
          <a:endParaRPr lang="es-ES"/>
        </a:p>
      </dgm:t>
    </dgm:pt>
    <dgm:pt modelId="{0E8F615F-F7F0-4523-B943-5547FD0071A1}" type="pres">
      <dgm:prSet presAssocID="{320AEA8B-D584-4190-A991-F24A8DA20A04}" presName="sp" presStyleCnt="0"/>
      <dgm:spPr/>
    </dgm:pt>
    <dgm:pt modelId="{F181B208-ED72-4462-A954-761CF2627726}" type="pres">
      <dgm:prSet presAssocID="{A26818CD-B2DF-498D-9EEA-D345F8F39C42}" presName="composite" presStyleCnt="0"/>
      <dgm:spPr/>
    </dgm:pt>
    <dgm:pt modelId="{D411EC7D-810E-46E2-A672-BFEA7042FAD1}" type="pres">
      <dgm:prSet presAssocID="{A26818CD-B2DF-498D-9EEA-D345F8F39C42}" presName="parentText" presStyleLbl="alignNode1" presStyleIdx="2" presStyleCnt="3">
        <dgm:presLayoutVars>
          <dgm:chMax val="1"/>
          <dgm:bulletEnabled val="1"/>
        </dgm:presLayoutVars>
      </dgm:prSet>
      <dgm:spPr/>
      <dgm:t>
        <a:bodyPr/>
        <a:lstStyle/>
        <a:p>
          <a:endParaRPr lang="es-ES"/>
        </a:p>
      </dgm:t>
    </dgm:pt>
    <dgm:pt modelId="{5028C416-BB9E-4D2E-A332-6B014DDA863A}" type="pres">
      <dgm:prSet presAssocID="{A26818CD-B2DF-498D-9EEA-D345F8F39C42}" presName="descendantText" presStyleLbl="alignAcc1" presStyleIdx="2" presStyleCnt="3">
        <dgm:presLayoutVars>
          <dgm:bulletEnabled val="1"/>
        </dgm:presLayoutVars>
      </dgm:prSet>
      <dgm:spPr/>
      <dgm:t>
        <a:bodyPr/>
        <a:lstStyle/>
        <a:p>
          <a:endParaRPr lang="es-ES"/>
        </a:p>
      </dgm:t>
    </dgm:pt>
  </dgm:ptLst>
  <dgm:cxnLst>
    <dgm:cxn modelId="{DEFD65C0-A6CC-4E74-9B08-6FE92D3F74E9}" srcId="{C344A8E0-7211-423B-A967-1F2EEB001759}" destId="{B9773B16-55A5-46F6-84AD-95E8D7BF84B5}" srcOrd="0" destOrd="0" parTransId="{294134EC-EF31-4736-BDAC-DD1DC3D16C20}" sibTransId="{EFF815B3-C7DE-40D1-A7FE-9284723A7B60}"/>
    <dgm:cxn modelId="{E45F4ADE-1026-4A8B-8433-1CA5B9DCFC46}" srcId="{C6BF654B-78BB-4247-AF7A-9EC82184A7BC}" destId="{396C69F3-C25B-4675-BC3E-F06340EC3FBD}" srcOrd="0" destOrd="0" parTransId="{53237B1A-80D8-478A-A837-1FDD88FAF6AE}" sibTransId="{0C0E105A-B78A-4E70-88C2-1FBDBBAAEB44}"/>
    <dgm:cxn modelId="{E071E51A-1BCA-42A7-9572-CEADA6DF6EA2}" type="presOf" srcId="{C344A8E0-7211-423B-A967-1F2EEB001759}" destId="{B32382A5-8F12-49F4-A395-584E0809803F}" srcOrd="0" destOrd="0" presId="urn:microsoft.com/office/officeart/2005/8/layout/chevron2"/>
    <dgm:cxn modelId="{27F35368-4B49-4767-B3A6-88697CA67791}" type="presOf" srcId="{A26818CD-B2DF-498D-9EEA-D345F8F39C42}" destId="{D411EC7D-810E-46E2-A672-BFEA7042FAD1}" srcOrd="0" destOrd="0" presId="urn:microsoft.com/office/officeart/2005/8/layout/chevron2"/>
    <dgm:cxn modelId="{26855569-F7B6-46E4-A482-2A794E745C6B}" type="presOf" srcId="{B9773B16-55A5-46F6-84AD-95E8D7BF84B5}" destId="{61B92BBB-4811-4CAD-AF6E-0C902301A13C}" srcOrd="0" destOrd="0" presId="urn:microsoft.com/office/officeart/2005/8/layout/chevron2"/>
    <dgm:cxn modelId="{A10232CF-D218-47AF-B81B-59215DCB8936}" type="presOf" srcId="{396C69F3-C25B-4675-BC3E-F06340EC3FBD}" destId="{42A0B248-08D1-444F-96FB-744749B910C7}" srcOrd="0" destOrd="0" presId="urn:microsoft.com/office/officeart/2005/8/layout/chevron2"/>
    <dgm:cxn modelId="{F9D9B733-DD18-4FF1-ADDC-66AE71D300CE}" srcId="{A26818CD-B2DF-498D-9EEA-D345F8F39C42}" destId="{3E157B29-D05E-472E-A90D-BC60029393B7}" srcOrd="0" destOrd="0" parTransId="{D0EEDBEA-5F2C-4A9C-BCA7-B602B69375FC}" sibTransId="{24BE7BED-2B58-4BC9-990C-8C2433464D5B}"/>
    <dgm:cxn modelId="{7699884B-A87B-4DCA-B754-9083D0E2ADD7}" srcId="{C6BF654B-78BB-4247-AF7A-9EC82184A7BC}" destId="{0DDB7F07-9D37-4207-BCE7-FCC6318CBF4E}" srcOrd="1" destOrd="0" parTransId="{3DD47FA3-A092-449C-8A41-B8BB011EBAFC}" sibTransId="{036BA5CE-BB56-40C1-933D-78C3B67FCBB8}"/>
    <dgm:cxn modelId="{73C356FB-F440-4304-8F40-4E548041EA7D}" srcId="{3A7C07BD-7491-4EFF-A0E0-FF049F08A69B}" destId="{A26818CD-B2DF-498D-9EEA-D345F8F39C42}" srcOrd="2" destOrd="0" parTransId="{76884F1B-3966-4575-9744-14BF9E5B9B0E}" sibTransId="{1DA784AC-8B05-4022-943E-06D77F11A601}"/>
    <dgm:cxn modelId="{8432D5EB-04F5-448B-B2F6-86E9960423B0}" type="presOf" srcId="{C6BF654B-78BB-4247-AF7A-9EC82184A7BC}" destId="{54C2873C-2987-42FA-A17E-23542BD1A0A3}" srcOrd="0" destOrd="0" presId="urn:microsoft.com/office/officeart/2005/8/layout/chevron2"/>
    <dgm:cxn modelId="{5FEDAA4A-CF7F-45A0-8A5A-AB41602E51BA}" type="presOf" srcId="{0DDB7F07-9D37-4207-BCE7-FCC6318CBF4E}" destId="{42A0B248-08D1-444F-96FB-744749B910C7}" srcOrd="0" destOrd="1" presId="urn:microsoft.com/office/officeart/2005/8/layout/chevron2"/>
    <dgm:cxn modelId="{D3E07EA0-4ADA-4E2F-AFDD-49BFC135D907}" type="presOf" srcId="{3A7C07BD-7491-4EFF-A0E0-FF049F08A69B}" destId="{3AF76909-6CE7-4A1C-BDAE-E0D5CBFD2F42}" srcOrd="0" destOrd="0" presId="urn:microsoft.com/office/officeart/2005/8/layout/chevron2"/>
    <dgm:cxn modelId="{162D8DFC-3DE7-4D33-A5D5-7086686F0106}" srcId="{3A7C07BD-7491-4EFF-A0E0-FF049F08A69B}" destId="{C6BF654B-78BB-4247-AF7A-9EC82184A7BC}" srcOrd="0" destOrd="0" parTransId="{E26CD0C3-7630-4A90-A312-E340694F8C1B}" sibTransId="{F1FD6D5E-B116-481A-BC05-9DC581B026C2}"/>
    <dgm:cxn modelId="{74A70CB2-AECC-46C4-9E84-756E6FB4ADB0}" type="presOf" srcId="{3E157B29-D05E-472E-A90D-BC60029393B7}" destId="{5028C416-BB9E-4D2E-A332-6B014DDA863A}" srcOrd="0" destOrd="0" presId="urn:microsoft.com/office/officeart/2005/8/layout/chevron2"/>
    <dgm:cxn modelId="{3873F252-DCDD-43C0-9825-A4476512D71D}" srcId="{3A7C07BD-7491-4EFF-A0E0-FF049F08A69B}" destId="{C344A8E0-7211-423B-A967-1F2EEB001759}" srcOrd="1" destOrd="0" parTransId="{693C6820-6C37-4493-B1EB-067F7434019B}" sibTransId="{320AEA8B-D584-4190-A991-F24A8DA20A04}"/>
    <dgm:cxn modelId="{86FE5602-9A3D-4345-99BD-D82A2843086C}" type="presParOf" srcId="{3AF76909-6CE7-4A1C-BDAE-E0D5CBFD2F42}" destId="{26823715-9088-496D-BBC3-6DEC955E5741}" srcOrd="0" destOrd="0" presId="urn:microsoft.com/office/officeart/2005/8/layout/chevron2"/>
    <dgm:cxn modelId="{61C03743-5D67-4ED8-AA57-1426F1A5DAEB}" type="presParOf" srcId="{26823715-9088-496D-BBC3-6DEC955E5741}" destId="{54C2873C-2987-42FA-A17E-23542BD1A0A3}" srcOrd="0" destOrd="0" presId="urn:microsoft.com/office/officeart/2005/8/layout/chevron2"/>
    <dgm:cxn modelId="{9850A907-B4FE-472C-8F09-6D07BA060113}" type="presParOf" srcId="{26823715-9088-496D-BBC3-6DEC955E5741}" destId="{42A0B248-08D1-444F-96FB-744749B910C7}" srcOrd="1" destOrd="0" presId="urn:microsoft.com/office/officeart/2005/8/layout/chevron2"/>
    <dgm:cxn modelId="{82048AC3-77C0-46BD-86EA-2BF359226F7A}" type="presParOf" srcId="{3AF76909-6CE7-4A1C-BDAE-E0D5CBFD2F42}" destId="{F38BA3DA-705A-4580-B9A2-C17243293252}" srcOrd="1" destOrd="0" presId="urn:microsoft.com/office/officeart/2005/8/layout/chevron2"/>
    <dgm:cxn modelId="{C0B063EA-64F5-4DA0-9C88-02AA78B2284C}" type="presParOf" srcId="{3AF76909-6CE7-4A1C-BDAE-E0D5CBFD2F42}" destId="{84DB0552-028B-431E-9A65-E8D9CE83FB54}" srcOrd="2" destOrd="0" presId="urn:microsoft.com/office/officeart/2005/8/layout/chevron2"/>
    <dgm:cxn modelId="{34301AD3-69EC-437D-8852-316245183202}" type="presParOf" srcId="{84DB0552-028B-431E-9A65-E8D9CE83FB54}" destId="{B32382A5-8F12-49F4-A395-584E0809803F}" srcOrd="0" destOrd="0" presId="urn:microsoft.com/office/officeart/2005/8/layout/chevron2"/>
    <dgm:cxn modelId="{4CA8A3F0-4C85-4B61-9E65-C83599E734FB}" type="presParOf" srcId="{84DB0552-028B-431E-9A65-E8D9CE83FB54}" destId="{61B92BBB-4811-4CAD-AF6E-0C902301A13C}" srcOrd="1" destOrd="0" presId="urn:microsoft.com/office/officeart/2005/8/layout/chevron2"/>
    <dgm:cxn modelId="{28B73948-04C3-4801-9254-1D93203AF82C}" type="presParOf" srcId="{3AF76909-6CE7-4A1C-BDAE-E0D5CBFD2F42}" destId="{0E8F615F-F7F0-4523-B943-5547FD0071A1}" srcOrd="3" destOrd="0" presId="urn:microsoft.com/office/officeart/2005/8/layout/chevron2"/>
    <dgm:cxn modelId="{13F2E6B2-85C4-45AC-80D7-BF7C671A3716}" type="presParOf" srcId="{3AF76909-6CE7-4A1C-BDAE-E0D5CBFD2F42}" destId="{F181B208-ED72-4462-A954-761CF2627726}" srcOrd="4" destOrd="0" presId="urn:microsoft.com/office/officeart/2005/8/layout/chevron2"/>
    <dgm:cxn modelId="{496C24CB-D122-4CA8-88F2-DC1C96548C89}" type="presParOf" srcId="{F181B208-ED72-4462-A954-761CF2627726}" destId="{D411EC7D-810E-46E2-A672-BFEA7042FAD1}" srcOrd="0" destOrd="0" presId="urn:microsoft.com/office/officeart/2005/8/layout/chevron2"/>
    <dgm:cxn modelId="{2F645031-4408-4A4C-9177-297DE0F400D5}" type="presParOf" srcId="{F181B208-ED72-4462-A954-761CF2627726}" destId="{5028C416-BB9E-4D2E-A332-6B014DDA863A}"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97FF1E-D76B-4A86-ADD1-681A88C7595C}" type="doc">
      <dgm:prSet loTypeId="urn:microsoft.com/office/officeart/2005/8/layout/arrow2" loCatId="process" qsTypeId="urn:microsoft.com/office/officeart/2005/8/quickstyle/3d2" qsCatId="3D" csTypeId="urn:microsoft.com/office/officeart/2005/8/colors/accent1_2" csCatId="accent1" phldr="1"/>
      <dgm:spPr/>
    </dgm:pt>
    <dgm:pt modelId="{6FF9E685-CE09-4437-9029-E6DAA86B17E5}">
      <dgm:prSet phldrT="[Texto]"/>
      <dgm:spPr/>
      <dgm:t>
        <a:bodyPr/>
        <a:lstStyle/>
        <a:p>
          <a:r>
            <a:rPr lang="es-ES" dirty="0" smtClean="0"/>
            <a:t>Producción, selección </a:t>
          </a:r>
          <a:endParaRPr lang="es-ES" dirty="0"/>
        </a:p>
      </dgm:t>
    </dgm:pt>
    <dgm:pt modelId="{4CF7D1EE-4C79-4F35-92A5-432D97C87D90}" type="parTrans" cxnId="{B5906089-2C8D-4864-AB49-350F54E4C133}">
      <dgm:prSet/>
      <dgm:spPr/>
      <dgm:t>
        <a:bodyPr/>
        <a:lstStyle/>
        <a:p>
          <a:endParaRPr lang="es-ES"/>
        </a:p>
      </dgm:t>
    </dgm:pt>
    <dgm:pt modelId="{5BFAAAE1-E190-4D8E-A248-CFE323727175}" type="sibTrans" cxnId="{B5906089-2C8D-4864-AB49-350F54E4C133}">
      <dgm:prSet/>
      <dgm:spPr/>
      <dgm:t>
        <a:bodyPr/>
        <a:lstStyle/>
        <a:p>
          <a:endParaRPr lang="es-ES"/>
        </a:p>
      </dgm:t>
    </dgm:pt>
    <dgm:pt modelId="{CE6F5EBB-809A-46C8-A576-802B17BD0775}">
      <dgm:prSet phldrT="[Texto]"/>
      <dgm:spPr/>
      <dgm:t>
        <a:bodyPr/>
        <a:lstStyle/>
        <a:p>
          <a:r>
            <a:rPr lang="es-ES" dirty="0" smtClean="0"/>
            <a:t>Que el porcentaje de animales que se queden sea el óptimo</a:t>
          </a:r>
          <a:endParaRPr lang="es-ES" dirty="0"/>
        </a:p>
      </dgm:t>
    </dgm:pt>
    <dgm:pt modelId="{56A846BF-694B-48D7-94ED-F971782358E5}" type="parTrans" cxnId="{043FB5F2-1D7E-4D19-AAC0-E07C80651156}">
      <dgm:prSet/>
      <dgm:spPr/>
      <dgm:t>
        <a:bodyPr/>
        <a:lstStyle/>
        <a:p>
          <a:endParaRPr lang="es-ES"/>
        </a:p>
      </dgm:t>
    </dgm:pt>
    <dgm:pt modelId="{EFC41F35-9E38-4FBA-88C3-1D994F7D48CA}" type="sibTrans" cxnId="{043FB5F2-1D7E-4D19-AAC0-E07C80651156}">
      <dgm:prSet/>
      <dgm:spPr/>
      <dgm:t>
        <a:bodyPr/>
        <a:lstStyle/>
        <a:p>
          <a:endParaRPr lang="es-ES"/>
        </a:p>
      </dgm:t>
    </dgm:pt>
    <dgm:pt modelId="{2E30A9E8-D9BF-4A78-8E20-4379229EE813}">
      <dgm:prSet phldrT="[Texto]"/>
      <dgm:spPr/>
      <dgm:t>
        <a:bodyPr/>
        <a:lstStyle/>
        <a:p>
          <a:r>
            <a:rPr lang="es-ES" dirty="0" smtClean="0"/>
            <a:t> </a:t>
          </a:r>
          <a:r>
            <a:rPr lang="es-ES" dirty="0" smtClean="0"/>
            <a:t>Obteniendo así mejores novillas para su preñez</a:t>
          </a:r>
          <a:endParaRPr lang="es-ES" dirty="0"/>
        </a:p>
      </dgm:t>
    </dgm:pt>
    <dgm:pt modelId="{1D2D5EBB-1B01-46ED-B0A1-AAE821318AEF}" type="parTrans" cxnId="{D2DB261A-E97F-45DB-A446-623008DA036E}">
      <dgm:prSet/>
      <dgm:spPr/>
      <dgm:t>
        <a:bodyPr/>
        <a:lstStyle/>
        <a:p>
          <a:endParaRPr lang="es-ES"/>
        </a:p>
      </dgm:t>
    </dgm:pt>
    <dgm:pt modelId="{AD1E4EB7-12FA-4D43-B144-6DBCADA48E77}" type="sibTrans" cxnId="{D2DB261A-E97F-45DB-A446-623008DA036E}">
      <dgm:prSet/>
      <dgm:spPr/>
      <dgm:t>
        <a:bodyPr/>
        <a:lstStyle/>
        <a:p>
          <a:endParaRPr lang="es-ES"/>
        </a:p>
      </dgm:t>
    </dgm:pt>
    <dgm:pt modelId="{F8940C2C-23FB-4325-8C32-D817EE3C2783}" type="pres">
      <dgm:prSet presAssocID="{2D97FF1E-D76B-4A86-ADD1-681A88C7595C}" presName="arrowDiagram" presStyleCnt="0">
        <dgm:presLayoutVars>
          <dgm:chMax val="5"/>
          <dgm:dir/>
          <dgm:resizeHandles val="exact"/>
        </dgm:presLayoutVars>
      </dgm:prSet>
      <dgm:spPr/>
    </dgm:pt>
    <dgm:pt modelId="{14D526D4-1B87-48D1-9F4D-7FA39F7ABEDA}" type="pres">
      <dgm:prSet presAssocID="{2D97FF1E-D76B-4A86-ADD1-681A88C7595C}" presName="arrow" presStyleLbl="bgShp" presStyleIdx="0" presStyleCnt="1"/>
      <dgm:spPr/>
    </dgm:pt>
    <dgm:pt modelId="{220E114D-9186-4287-A959-FD5640B3F903}" type="pres">
      <dgm:prSet presAssocID="{2D97FF1E-D76B-4A86-ADD1-681A88C7595C}" presName="arrowDiagram3" presStyleCnt="0"/>
      <dgm:spPr/>
    </dgm:pt>
    <dgm:pt modelId="{90D3CD46-ED72-4B22-966E-6A930B79461A}" type="pres">
      <dgm:prSet presAssocID="{6FF9E685-CE09-4437-9029-E6DAA86B17E5}" presName="bullet3a" presStyleLbl="node1" presStyleIdx="0" presStyleCnt="3"/>
      <dgm:spPr/>
    </dgm:pt>
    <dgm:pt modelId="{B2299A1E-6086-44B7-83AC-7F4AB8E85630}" type="pres">
      <dgm:prSet presAssocID="{6FF9E685-CE09-4437-9029-E6DAA86B17E5}" presName="textBox3a" presStyleLbl="revTx" presStyleIdx="0" presStyleCnt="3">
        <dgm:presLayoutVars>
          <dgm:bulletEnabled val="1"/>
        </dgm:presLayoutVars>
      </dgm:prSet>
      <dgm:spPr/>
      <dgm:t>
        <a:bodyPr/>
        <a:lstStyle/>
        <a:p>
          <a:endParaRPr lang="es-ES"/>
        </a:p>
      </dgm:t>
    </dgm:pt>
    <dgm:pt modelId="{18E7CECA-71E2-47E0-B88D-9AB66ADCAA91}" type="pres">
      <dgm:prSet presAssocID="{CE6F5EBB-809A-46C8-A576-802B17BD0775}" presName="bullet3b" presStyleLbl="node1" presStyleIdx="1" presStyleCnt="3"/>
      <dgm:spPr/>
    </dgm:pt>
    <dgm:pt modelId="{BE0DE72C-FDE0-411A-BE70-D2916C9349CD}" type="pres">
      <dgm:prSet presAssocID="{CE6F5EBB-809A-46C8-A576-802B17BD0775}" presName="textBox3b" presStyleLbl="revTx" presStyleIdx="1" presStyleCnt="3">
        <dgm:presLayoutVars>
          <dgm:bulletEnabled val="1"/>
        </dgm:presLayoutVars>
      </dgm:prSet>
      <dgm:spPr/>
      <dgm:t>
        <a:bodyPr/>
        <a:lstStyle/>
        <a:p>
          <a:endParaRPr lang="es-ES"/>
        </a:p>
      </dgm:t>
    </dgm:pt>
    <dgm:pt modelId="{8F8B0F90-4A4F-48EC-B7F6-D5F923E8AF0F}" type="pres">
      <dgm:prSet presAssocID="{2E30A9E8-D9BF-4A78-8E20-4379229EE813}" presName="bullet3c" presStyleLbl="node1" presStyleIdx="2" presStyleCnt="3"/>
      <dgm:spPr/>
    </dgm:pt>
    <dgm:pt modelId="{4F0E7BAD-605E-4A90-98A1-63D5BE403395}" type="pres">
      <dgm:prSet presAssocID="{2E30A9E8-D9BF-4A78-8E20-4379229EE813}" presName="textBox3c" presStyleLbl="revTx" presStyleIdx="2" presStyleCnt="3">
        <dgm:presLayoutVars>
          <dgm:bulletEnabled val="1"/>
        </dgm:presLayoutVars>
      </dgm:prSet>
      <dgm:spPr/>
      <dgm:t>
        <a:bodyPr/>
        <a:lstStyle/>
        <a:p>
          <a:endParaRPr lang="es-ES"/>
        </a:p>
      </dgm:t>
    </dgm:pt>
  </dgm:ptLst>
  <dgm:cxnLst>
    <dgm:cxn modelId="{B5906089-2C8D-4864-AB49-350F54E4C133}" srcId="{2D97FF1E-D76B-4A86-ADD1-681A88C7595C}" destId="{6FF9E685-CE09-4437-9029-E6DAA86B17E5}" srcOrd="0" destOrd="0" parTransId="{4CF7D1EE-4C79-4F35-92A5-432D97C87D90}" sibTransId="{5BFAAAE1-E190-4D8E-A248-CFE323727175}"/>
    <dgm:cxn modelId="{043FB5F2-1D7E-4D19-AAC0-E07C80651156}" srcId="{2D97FF1E-D76B-4A86-ADD1-681A88C7595C}" destId="{CE6F5EBB-809A-46C8-A576-802B17BD0775}" srcOrd="1" destOrd="0" parTransId="{56A846BF-694B-48D7-94ED-F971782358E5}" sibTransId="{EFC41F35-9E38-4FBA-88C3-1D994F7D48CA}"/>
    <dgm:cxn modelId="{7B37C8BE-C616-4987-91EA-71A6AA8B8186}" type="presOf" srcId="{2E30A9E8-D9BF-4A78-8E20-4379229EE813}" destId="{4F0E7BAD-605E-4A90-98A1-63D5BE403395}" srcOrd="0" destOrd="0" presId="urn:microsoft.com/office/officeart/2005/8/layout/arrow2"/>
    <dgm:cxn modelId="{6680CAA5-B825-4771-A07E-2D07D94BEADB}" type="presOf" srcId="{CE6F5EBB-809A-46C8-A576-802B17BD0775}" destId="{BE0DE72C-FDE0-411A-BE70-D2916C9349CD}" srcOrd="0" destOrd="0" presId="urn:microsoft.com/office/officeart/2005/8/layout/arrow2"/>
    <dgm:cxn modelId="{5B14D97B-55A4-42AE-A8CE-527477FC06C3}" type="presOf" srcId="{6FF9E685-CE09-4437-9029-E6DAA86B17E5}" destId="{B2299A1E-6086-44B7-83AC-7F4AB8E85630}" srcOrd="0" destOrd="0" presId="urn:microsoft.com/office/officeart/2005/8/layout/arrow2"/>
    <dgm:cxn modelId="{543A5017-60FF-4E4A-B1B8-052FA83EFC66}" type="presOf" srcId="{2D97FF1E-D76B-4A86-ADD1-681A88C7595C}" destId="{F8940C2C-23FB-4325-8C32-D817EE3C2783}" srcOrd="0" destOrd="0" presId="urn:microsoft.com/office/officeart/2005/8/layout/arrow2"/>
    <dgm:cxn modelId="{D2DB261A-E97F-45DB-A446-623008DA036E}" srcId="{2D97FF1E-D76B-4A86-ADD1-681A88C7595C}" destId="{2E30A9E8-D9BF-4A78-8E20-4379229EE813}" srcOrd="2" destOrd="0" parTransId="{1D2D5EBB-1B01-46ED-B0A1-AAE821318AEF}" sibTransId="{AD1E4EB7-12FA-4D43-B144-6DBCADA48E77}"/>
    <dgm:cxn modelId="{B08891E3-72CC-4E94-B532-B7E9550A3720}" type="presParOf" srcId="{F8940C2C-23FB-4325-8C32-D817EE3C2783}" destId="{14D526D4-1B87-48D1-9F4D-7FA39F7ABEDA}" srcOrd="0" destOrd="0" presId="urn:microsoft.com/office/officeart/2005/8/layout/arrow2"/>
    <dgm:cxn modelId="{C27F00EB-DBF1-45CC-9E86-879689F06D5E}" type="presParOf" srcId="{F8940C2C-23FB-4325-8C32-D817EE3C2783}" destId="{220E114D-9186-4287-A959-FD5640B3F903}" srcOrd="1" destOrd="0" presId="urn:microsoft.com/office/officeart/2005/8/layout/arrow2"/>
    <dgm:cxn modelId="{A8BEC846-75D6-4E5F-8039-F552AC59B1A5}" type="presParOf" srcId="{220E114D-9186-4287-A959-FD5640B3F903}" destId="{90D3CD46-ED72-4B22-966E-6A930B79461A}" srcOrd="0" destOrd="0" presId="urn:microsoft.com/office/officeart/2005/8/layout/arrow2"/>
    <dgm:cxn modelId="{97FFA852-AC00-48F9-B8BB-99352BB1AD69}" type="presParOf" srcId="{220E114D-9186-4287-A959-FD5640B3F903}" destId="{B2299A1E-6086-44B7-83AC-7F4AB8E85630}" srcOrd="1" destOrd="0" presId="urn:microsoft.com/office/officeart/2005/8/layout/arrow2"/>
    <dgm:cxn modelId="{167216BB-C7D0-4239-AD52-E89B75A911B1}" type="presParOf" srcId="{220E114D-9186-4287-A959-FD5640B3F903}" destId="{18E7CECA-71E2-47E0-B88D-9AB66ADCAA91}" srcOrd="2" destOrd="0" presId="urn:microsoft.com/office/officeart/2005/8/layout/arrow2"/>
    <dgm:cxn modelId="{D9009370-E46C-4FC8-BF65-F466D957E1D1}" type="presParOf" srcId="{220E114D-9186-4287-A959-FD5640B3F903}" destId="{BE0DE72C-FDE0-411A-BE70-D2916C9349CD}" srcOrd="3" destOrd="0" presId="urn:microsoft.com/office/officeart/2005/8/layout/arrow2"/>
    <dgm:cxn modelId="{C3480715-B304-44E0-9837-6690EB405910}" type="presParOf" srcId="{220E114D-9186-4287-A959-FD5640B3F903}" destId="{8F8B0F90-4A4F-48EC-B7F6-D5F923E8AF0F}" srcOrd="4" destOrd="0" presId="urn:microsoft.com/office/officeart/2005/8/layout/arrow2"/>
    <dgm:cxn modelId="{55C28C09-2260-4B92-89EE-30B743F7AEFF}" type="presParOf" srcId="{220E114D-9186-4287-A959-FD5640B3F903}" destId="{4F0E7BAD-605E-4A90-98A1-63D5BE403395}" srcOrd="5"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691F0E-F9AC-4633-8D20-A573C9517F92}" type="doc">
      <dgm:prSet loTypeId="urn:microsoft.com/office/officeart/2005/8/layout/cycle4" loCatId="relationship" qsTypeId="urn:microsoft.com/office/officeart/2005/8/quickstyle/3d2" qsCatId="3D" csTypeId="urn:microsoft.com/office/officeart/2005/8/colors/accent1_2" csCatId="accent1" phldr="1"/>
      <dgm:spPr/>
      <dgm:t>
        <a:bodyPr/>
        <a:lstStyle/>
        <a:p>
          <a:endParaRPr lang="es-ES"/>
        </a:p>
      </dgm:t>
    </dgm:pt>
    <dgm:pt modelId="{142C34CE-A4C9-4867-B3AD-387CE6509539}">
      <dgm:prSet phldrT="[Texto]" custT="1"/>
      <dgm:spPr>
        <a:blipFill rotWithShape="0">
          <a:blip xmlns:r="http://schemas.openxmlformats.org/officeDocument/2006/relationships" r:embed="rId1"/>
          <a:stretch>
            <a:fillRect/>
          </a:stretch>
        </a:blipFill>
      </dgm:spPr>
      <dgm:t>
        <a:bodyPr/>
        <a:lstStyle/>
        <a:p>
          <a:r>
            <a:rPr lang="es-ES" sz="1800" b="1" cap="none" spc="0" smtClean="0">
              <a:ln w="12700">
                <a:prstDash val="solid"/>
              </a:ln>
              <a:effectLst>
                <a:outerShdw blurRad="41275" dist="20320" dir="1800000" algn="tl" rotWithShape="0">
                  <a:srgbClr val="000000">
                    <a:alpha val="40000"/>
                  </a:srgbClr>
                </a:outerShdw>
              </a:effectLst>
            </a:rPr>
            <a:t>LA CAÑA</a:t>
          </a:r>
          <a:endParaRPr lang="es-ES" sz="1800" b="1" cap="none" spc="0" dirty="0">
            <a:ln w="12700">
              <a:prstDash val="solid"/>
            </a:ln>
            <a:effectLst>
              <a:outerShdw blurRad="41275" dist="20320" dir="1800000" algn="tl" rotWithShape="0">
                <a:srgbClr val="000000">
                  <a:alpha val="40000"/>
                </a:srgbClr>
              </a:outerShdw>
            </a:effectLst>
          </a:endParaRPr>
        </a:p>
      </dgm:t>
    </dgm:pt>
    <dgm:pt modelId="{497FAD7E-2637-48BB-B414-B38F8B491161}" type="parTrans" cxnId="{4589F0B4-7974-4A5C-B4ED-9BC549B006E1}">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AAE7CE1E-0B36-492F-884D-58508628F923}" type="sibTrans" cxnId="{4589F0B4-7974-4A5C-B4ED-9BC549B006E1}">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CA779B8F-1C6A-4663-9A28-16D8F6904CD0}">
      <dgm:prSet phldrT="[Texto]" custT="1"/>
      <dgm:spPr/>
      <dgm:t>
        <a:bodyPr/>
        <a:lstStyle/>
        <a:p>
          <a:pPr algn="l"/>
          <a:r>
            <a:rPr lang="es-ES" sz="1600" b="1" cap="none" spc="0" dirty="0" smtClean="0">
              <a:ln w="10541" cmpd="sng">
                <a:prstDash val="solid"/>
              </a:ln>
              <a:effectLst/>
              <a:latin typeface="Times New Roman" pitchFamily="18" charset="0"/>
              <a:cs typeface="Times New Roman" pitchFamily="18" charset="0"/>
            </a:rPr>
            <a:t>Características Productivas de la Caña de Azúcar</a:t>
          </a:r>
          <a:endParaRPr lang="es-ES" sz="1600" b="1" cap="none" spc="0" dirty="0">
            <a:ln w="10541" cmpd="sng">
              <a:prstDash val="solid"/>
            </a:ln>
            <a:effectLst/>
            <a:latin typeface="Times New Roman" pitchFamily="18" charset="0"/>
            <a:cs typeface="Times New Roman" pitchFamily="18" charset="0"/>
          </a:endParaRPr>
        </a:p>
      </dgm:t>
    </dgm:pt>
    <dgm:pt modelId="{A3DC2CDD-077F-48D5-A7F8-9178A130EA7B}" type="parTrans" cxnId="{B3010BB0-CD34-4434-B01C-2BED25621F5C}">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FB259E27-6F92-41F8-A476-FF0667538D07}" type="sibTrans" cxnId="{B3010BB0-CD34-4434-B01C-2BED25621F5C}">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994EB421-7ECE-4664-A26A-D01FAE31DF0F}">
      <dgm:prSet phldrT="[Texto]" custT="1"/>
      <dgm:spPr>
        <a:blipFill rotWithShape="0">
          <a:blip xmlns:r="http://schemas.openxmlformats.org/officeDocument/2006/relationships" r:embed="rId2"/>
          <a:stretch>
            <a:fillRect/>
          </a:stretch>
        </a:blipFill>
      </dgm:spPr>
      <dgm:t>
        <a:bodyPr/>
        <a:lstStyle/>
        <a:p>
          <a:r>
            <a:rPr lang="es-ES" sz="1800" b="1" cap="none" spc="0" smtClean="0">
              <a:ln w="10541" cmpd="sng">
                <a:prstDash val="solid"/>
              </a:ln>
              <a:effectLst/>
            </a:rPr>
            <a:t>DE AZÚCAR </a:t>
          </a:r>
          <a:endParaRPr lang="es-ES" sz="1800" b="1" cap="none" spc="0" dirty="0">
            <a:ln w="10541" cmpd="sng">
              <a:prstDash val="solid"/>
            </a:ln>
            <a:effectLst/>
          </a:endParaRPr>
        </a:p>
      </dgm:t>
    </dgm:pt>
    <dgm:pt modelId="{B5FF0708-C2FE-4CA3-84B8-98068A66EFE6}" type="parTrans" cxnId="{7267848E-FD8F-4946-8E8B-65036D23855A}">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9F15EA40-F56A-45F8-8C99-671DB8B343F7}" type="sibTrans" cxnId="{7267848E-FD8F-4946-8E8B-65036D23855A}">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8DC2B012-28B1-4C6C-99A1-2131AAD3CBBF}">
      <dgm:prSet phldrT="[Texto]"/>
      <dgm:spPr/>
      <dgm:t>
        <a:bodyPr/>
        <a:lstStyle/>
        <a:p>
          <a:r>
            <a:rPr lang="es-ES" b="1" cap="none" spc="0" smtClean="0">
              <a:ln w="10541" cmpd="sng">
                <a:prstDash val="solid"/>
              </a:ln>
              <a:effectLst/>
            </a:rPr>
            <a:t>Valor forrajero</a:t>
          </a:r>
          <a:endParaRPr lang="es-ES" b="1" cap="none" spc="0" dirty="0">
            <a:ln w="10541" cmpd="sng">
              <a:prstDash val="solid"/>
            </a:ln>
            <a:effectLst/>
          </a:endParaRPr>
        </a:p>
      </dgm:t>
    </dgm:pt>
    <dgm:pt modelId="{E62364AE-0750-4F97-B587-27137C855528}" type="parTrans" cxnId="{CA820651-AF55-448E-9AD9-D36EDFDC0015}">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6C7AF242-1442-4503-B1E8-D55376881BF1}" type="sibTrans" cxnId="{CA820651-AF55-448E-9AD9-D36EDFDC0015}">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65620EBF-6AF4-40F5-A449-BB36DA0A1342}">
      <dgm:prSet phldrT="[Texto]"/>
      <dgm:spPr>
        <a:blipFill rotWithShape="0">
          <a:blip xmlns:r="http://schemas.openxmlformats.org/officeDocument/2006/relationships" r:embed="rId3"/>
          <a:stretch>
            <a:fillRect/>
          </a:stretch>
        </a:blipFill>
      </dgm:spPr>
      <dgm:t>
        <a:bodyPr/>
        <a:lstStyle/>
        <a:p>
          <a:r>
            <a:rPr lang="es-ES" b="1" i="1" cap="none" spc="0" dirty="0" err="1" smtClean="0">
              <a:ln w="10541" cmpd="sng">
                <a:prstDash val="solid"/>
              </a:ln>
              <a:solidFill>
                <a:schemeClr val="tx1"/>
              </a:solidFill>
              <a:effectLst/>
            </a:rPr>
            <a:t>officinarum</a:t>
          </a:r>
          <a:r>
            <a:rPr lang="es-ES" b="1" i="1" cap="none" spc="0" dirty="0" smtClean="0">
              <a:ln w="10541" cmpd="sng">
                <a:prstDash val="solid"/>
              </a:ln>
              <a:solidFill>
                <a:schemeClr val="tx1"/>
              </a:solidFill>
              <a:effectLst/>
            </a:rPr>
            <a:t>)</a:t>
          </a:r>
          <a:endParaRPr lang="es-ES" b="1" cap="none" spc="0" dirty="0">
            <a:ln w="10541" cmpd="sng">
              <a:prstDash val="solid"/>
            </a:ln>
            <a:solidFill>
              <a:schemeClr val="tx1"/>
            </a:solidFill>
            <a:effectLst/>
          </a:endParaRPr>
        </a:p>
      </dgm:t>
    </dgm:pt>
    <dgm:pt modelId="{6111E8C9-215C-4F76-B76D-5994DD5EE1AB}" type="parTrans" cxnId="{E9930456-68A1-462E-9AC0-8D8EA76A2F63}">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3AF279D6-8C74-4CF6-B776-ED9E5C0734DE}" type="sibTrans" cxnId="{E9930456-68A1-462E-9AC0-8D8EA76A2F63}">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CFCC2732-2D2C-42EE-978E-2125B4E9BB1F}">
      <dgm:prSet phldrT="[Texto]"/>
      <dgm:spPr/>
      <dgm:t>
        <a:bodyPr/>
        <a:lstStyle/>
        <a:p>
          <a:r>
            <a:rPr lang="es-ES" b="1" cap="none" spc="0" smtClean="0">
              <a:ln w="10541" cmpd="sng">
                <a:prstDash val="solid"/>
              </a:ln>
              <a:effectLst/>
            </a:rPr>
            <a:t>Diversificación de la Caña de Azúcar</a:t>
          </a:r>
          <a:endParaRPr lang="es-ES" b="1" cap="none" spc="0" dirty="0">
            <a:ln w="10541" cmpd="sng">
              <a:prstDash val="solid"/>
            </a:ln>
            <a:effectLst/>
          </a:endParaRPr>
        </a:p>
      </dgm:t>
    </dgm:pt>
    <dgm:pt modelId="{6C462E98-0DB0-4C4D-85AD-5A33A1325264}" type="parTrans" cxnId="{B79DC996-56B0-4C22-BAD0-3C92A8A02318}">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77E9E40F-0432-40C1-9653-CA74C9E4E05A}" type="sibTrans" cxnId="{B79DC996-56B0-4C22-BAD0-3C92A8A02318}">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F6B3B63A-2821-4FC2-BA9F-B515483F41DB}">
      <dgm:prSet phldrT="[Texto]" custT="1"/>
      <dgm:spPr>
        <a:blipFill rotWithShape="0">
          <a:blip xmlns:r="http://schemas.openxmlformats.org/officeDocument/2006/relationships" r:embed="rId4"/>
          <a:stretch>
            <a:fillRect/>
          </a:stretch>
        </a:blipFill>
      </dgm:spPr>
      <dgm:t>
        <a:bodyPr/>
        <a:lstStyle/>
        <a:p>
          <a:r>
            <a:rPr lang="es-ES" sz="1600" b="1" cap="none" spc="0" smtClean="0">
              <a:ln w="10541" cmpd="sng">
                <a:prstDash val="solid"/>
              </a:ln>
              <a:effectLst/>
            </a:rPr>
            <a:t>(</a:t>
          </a:r>
          <a:r>
            <a:rPr lang="es-ES" sz="1600" b="1" i="1" cap="none" spc="0" smtClean="0">
              <a:ln w="10541" cmpd="sng">
                <a:prstDash val="solid"/>
              </a:ln>
              <a:effectLst/>
            </a:rPr>
            <a:t>Saccharum</a:t>
          </a:r>
          <a:endParaRPr lang="es-ES" sz="1600" b="1" cap="none" spc="0" dirty="0">
            <a:ln w="10541" cmpd="sng">
              <a:prstDash val="solid"/>
            </a:ln>
            <a:effectLst/>
          </a:endParaRPr>
        </a:p>
      </dgm:t>
    </dgm:pt>
    <dgm:pt modelId="{F19EFB9B-8345-48F2-A9C8-4A6F984EE423}" type="parTrans" cxnId="{A8824471-32F2-4DC5-AA48-A73EE2CBE869}">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7650CD26-F974-4265-B22A-B12B76D62A6B}" type="sibTrans" cxnId="{A8824471-32F2-4DC5-AA48-A73EE2CBE869}">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53D732DB-A81C-43B0-B7F1-DFACE289AFB7}">
      <dgm:prSet phldrT="[Texto]"/>
      <dgm:spPr/>
      <dgm:t>
        <a:bodyPr/>
        <a:lstStyle/>
        <a:p>
          <a:r>
            <a:rPr lang="es-ES" b="1" cap="none" spc="0" smtClean="0">
              <a:ln w="10541" cmpd="sng">
                <a:prstDash val="solid"/>
              </a:ln>
              <a:effectLst/>
            </a:rPr>
            <a:t>Efecto de la Madurez de la Caña de Azúcar</a:t>
          </a:r>
          <a:endParaRPr lang="es-ES" b="1" cap="none" spc="0" dirty="0">
            <a:ln w="10541" cmpd="sng">
              <a:prstDash val="solid"/>
            </a:ln>
            <a:effectLst/>
          </a:endParaRPr>
        </a:p>
      </dgm:t>
    </dgm:pt>
    <dgm:pt modelId="{DCA276E5-3C8A-4CE1-B99C-531EAB2B1882}" type="parTrans" cxnId="{99A63F44-C4C5-451D-ACF1-6A4091921B96}">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0F06071E-26A0-41F2-9AF5-5E22ABD8F585}" type="sibTrans" cxnId="{99A63F44-C4C5-451D-ACF1-6A4091921B96}">
      <dgm:prSet/>
      <dgm:spPr/>
      <dgm:t>
        <a:bodyPr/>
        <a:lstStyle/>
        <a:p>
          <a:endParaRPr lang="es-ES" b="1" cap="none" spc="0">
            <a:ln w="10541" cmpd="sng">
              <a:solidFill>
                <a:srgbClr val="7D7D7D">
                  <a:tint val="100000"/>
                  <a:shade val="100000"/>
                  <a:satMod val="110000"/>
                </a:srgbClr>
              </a:solidFill>
              <a:prstDash val="solid"/>
            </a:ln>
            <a:solidFill>
              <a:schemeClr val="tx1"/>
            </a:solidFill>
            <a:effectLst/>
          </a:endParaRPr>
        </a:p>
      </dgm:t>
    </dgm:pt>
    <dgm:pt modelId="{B3A67772-2AF9-4E1F-9E97-9B37B99A5302}" type="pres">
      <dgm:prSet presAssocID="{8E691F0E-F9AC-4633-8D20-A573C9517F92}" presName="cycleMatrixDiagram" presStyleCnt="0">
        <dgm:presLayoutVars>
          <dgm:chMax val="1"/>
          <dgm:dir/>
          <dgm:animLvl val="lvl"/>
          <dgm:resizeHandles val="exact"/>
        </dgm:presLayoutVars>
      </dgm:prSet>
      <dgm:spPr/>
      <dgm:t>
        <a:bodyPr/>
        <a:lstStyle/>
        <a:p>
          <a:endParaRPr lang="es-ES"/>
        </a:p>
      </dgm:t>
    </dgm:pt>
    <dgm:pt modelId="{43AC95B8-EEB4-480D-A9FE-3FF7A8F3BF1F}" type="pres">
      <dgm:prSet presAssocID="{8E691F0E-F9AC-4633-8D20-A573C9517F92}" presName="children" presStyleCnt="0"/>
      <dgm:spPr/>
      <dgm:t>
        <a:bodyPr/>
        <a:lstStyle/>
        <a:p>
          <a:endParaRPr lang="es-ES"/>
        </a:p>
      </dgm:t>
    </dgm:pt>
    <dgm:pt modelId="{C47AE77C-1AE2-4044-92E1-1F9BED087A60}" type="pres">
      <dgm:prSet presAssocID="{8E691F0E-F9AC-4633-8D20-A573C9517F92}" presName="child1group" presStyleCnt="0"/>
      <dgm:spPr/>
      <dgm:t>
        <a:bodyPr/>
        <a:lstStyle/>
        <a:p>
          <a:endParaRPr lang="es-ES"/>
        </a:p>
      </dgm:t>
    </dgm:pt>
    <dgm:pt modelId="{D50F57D6-AC28-4AA6-B494-B007B02F11A8}" type="pres">
      <dgm:prSet presAssocID="{8E691F0E-F9AC-4633-8D20-A573C9517F92}" presName="child1" presStyleLbl="bgAcc1" presStyleIdx="0" presStyleCnt="4"/>
      <dgm:spPr/>
      <dgm:t>
        <a:bodyPr/>
        <a:lstStyle/>
        <a:p>
          <a:endParaRPr lang="es-ES"/>
        </a:p>
      </dgm:t>
    </dgm:pt>
    <dgm:pt modelId="{67F744F2-7D94-46F0-8472-7808E4A552F1}" type="pres">
      <dgm:prSet presAssocID="{8E691F0E-F9AC-4633-8D20-A573C9517F92}" presName="child1Text" presStyleLbl="bgAcc1" presStyleIdx="0" presStyleCnt="4">
        <dgm:presLayoutVars>
          <dgm:bulletEnabled val="1"/>
        </dgm:presLayoutVars>
      </dgm:prSet>
      <dgm:spPr/>
      <dgm:t>
        <a:bodyPr/>
        <a:lstStyle/>
        <a:p>
          <a:endParaRPr lang="es-ES"/>
        </a:p>
      </dgm:t>
    </dgm:pt>
    <dgm:pt modelId="{E72A05F9-771E-4628-A402-66FF41A9D0D9}" type="pres">
      <dgm:prSet presAssocID="{8E691F0E-F9AC-4633-8D20-A573C9517F92}" presName="child2group" presStyleCnt="0"/>
      <dgm:spPr/>
      <dgm:t>
        <a:bodyPr/>
        <a:lstStyle/>
        <a:p>
          <a:endParaRPr lang="es-ES"/>
        </a:p>
      </dgm:t>
    </dgm:pt>
    <dgm:pt modelId="{AAE30EE1-FC6C-4F66-BCC6-A879D154EE5F}" type="pres">
      <dgm:prSet presAssocID="{8E691F0E-F9AC-4633-8D20-A573C9517F92}" presName="child2" presStyleLbl="bgAcc1" presStyleIdx="1" presStyleCnt="4"/>
      <dgm:spPr/>
      <dgm:t>
        <a:bodyPr/>
        <a:lstStyle/>
        <a:p>
          <a:endParaRPr lang="es-ES"/>
        </a:p>
      </dgm:t>
    </dgm:pt>
    <dgm:pt modelId="{B6B837E6-6140-4BAF-9215-ACEBFDBDCF10}" type="pres">
      <dgm:prSet presAssocID="{8E691F0E-F9AC-4633-8D20-A573C9517F92}" presName="child2Text" presStyleLbl="bgAcc1" presStyleIdx="1" presStyleCnt="4">
        <dgm:presLayoutVars>
          <dgm:bulletEnabled val="1"/>
        </dgm:presLayoutVars>
      </dgm:prSet>
      <dgm:spPr/>
      <dgm:t>
        <a:bodyPr/>
        <a:lstStyle/>
        <a:p>
          <a:endParaRPr lang="es-ES"/>
        </a:p>
      </dgm:t>
    </dgm:pt>
    <dgm:pt modelId="{97DE98B2-3DE2-4184-9E98-2401387F4D34}" type="pres">
      <dgm:prSet presAssocID="{8E691F0E-F9AC-4633-8D20-A573C9517F92}" presName="child3group" presStyleCnt="0"/>
      <dgm:spPr/>
      <dgm:t>
        <a:bodyPr/>
        <a:lstStyle/>
        <a:p>
          <a:endParaRPr lang="es-ES"/>
        </a:p>
      </dgm:t>
    </dgm:pt>
    <dgm:pt modelId="{E1276837-D923-4BB7-875B-2810A4BC3AE4}" type="pres">
      <dgm:prSet presAssocID="{8E691F0E-F9AC-4633-8D20-A573C9517F92}" presName="child3" presStyleLbl="bgAcc1" presStyleIdx="2" presStyleCnt="4"/>
      <dgm:spPr/>
      <dgm:t>
        <a:bodyPr/>
        <a:lstStyle/>
        <a:p>
          <a:endParaRPr lang="es-ES"/>
        </a:p>
      </dgm:t>
    </dgm:pt>
    <dgm:pt modelId="{CC215F50-D76A-49D6-A576-90FA121D60E5}" type="pres">
      <dgm:prSet presAssocID="{8E691F0E-F9AC-4633-8D20-A573C9517F92}" presName="child3Text" presStyleLbl="bgAcc1" presStyleIdx="2" presStyleCnt="4">
        <dgm:presLayoutVars>
          <dgm:bulletEnabled val="1"/>
        </dgm:presLayoutVars>
      </dgm:prSet>
      <dgm:spPr/>
      <dgm:t>
        <a:bodyPr/>
        <a:lstStyle/>
        <a:p>
          <a:endParaRPr lang="es-ES"/>
        </a:p>
      </dgm:t>
    </dgm:pt>
    <dgm:pt modelId="{F170F4EE-BB1A-4DA9-B7C0-B160B829CD5E}" type="pres">
      <dgm:prSet presAssocID="{8E691F0E-F9AC-4633-8D20-A573C9517F92}" presName="child4group" presStyleCnt="0"/>
      <dgm:spPr/>
      <dgm:t>
        <a:bodyPr/>
        <a:lstStyle/>
        <a:p>
          <a:endParaRPr lang="es-ES"/>
        </a:p>
      </dgm:t>
    </dgm:pt>
    <dgm:pt modelId="{BB7627EB-DB43-4C6C-999E-C96C2546263D}" type="pres">
      <dgm:prSet presAssocID="{8E691F0E-F9AC-4633-8D20-A573C9517F92}" presName="child4" presStyleLbl="bgAcc1" presStyleIdx="3" presStyleCnt="4"/>
      <dgm:spPr/>
      <dgm:t>
        <a:bodyPr/>
        <a:lstStyle/>
        <a:p>
          <a:endParaRPr lang="es-ES"/>
        </a:p>
      </dgm:t>
    </dgm:pt>
    <dgm:pt modelId="{2E1958F0-B6D4-4A4D-BD1C-513754F97D95}" type="pres">
      <dgm:prSet presAssocID="{8E691F0E-F9AC-4633-8D20-A573C9517F92}" presName="child4Text" presStyleLbl="bgAcc1" presStyleIdx="3" presStyleCnt="4">
        <dgm:presLayoutVars>
          <dgm:bulletEnabled val="1"/>
        </dgm:presLayoutVars>
      </dgm:prSet>
      <dgm:spPr/>
      <dgm:t>
        <a:bodyPr/>
        <a:lstStyle/>
        <a:p>
          <a:endParaRPr lang="es-ES"/>
        </a:p>
      </dgm:t>
    </dgm:pt>
    <dgm:pt modelId="{B71F7FB6-1C8D-435B-BBD8-58E56CFE198A}" type="pres">
      <dgm:prSet presAssocID="{8E691F0E-F9AC-4633-8D20-A573C9517F92}" presName="childPlaceholder" presStyleCnt="0"/>
      <dgm:spPr/>
      <dgm:t>
        <a:bodyPr/>
        <a:lstStyle/>
        <a:p>
          <a:endParaRPr lang="es-ES"/>
        </a:p>
      </dgm:t>
    </dgm:pt>
    <dgm:pt modelId="{40093B83-C1F8-49C2-9FC0-E14ED710972D}" type="pres">
      <dgm:prSet presAssocID="{8E691F0E-F9AC-4633-8D20-A573C9517F92}" presName="circle" presStyleCnt="0"/>
      <dgm:spPr/>
      <dgm:t>
        <a:bodyPr/>
        <a:lstStyle/>
        <a:p>
          <a:endParaRPr lang="es-ES"/>
        </a:p>
      </dgm:t>
    </dgm:pt>
    <dgm:pt modelId="{C31D2580-6733-4BDB-97BE-912314515A01}" type="pres">
      <dgm:prSet presAssocID="{8E691F0E-F9AC-4633-8D20-A573C9517F92}" presName="quadrant1" presStyleLbl="node1" presStyleIdx="0" presStyleCnt="4">
        <dgm:presLayoutVars>
          <dgm:chMax val="1"/>
          <dgm:bulletEnabled val="1"/>
        </dgm:presLayoutVars>
      </dgm:prSet>
      <dgm:spPr/>
      <dgm:t>
        <a:bodyPr/>
        <a:lstStyle/>
        <a:p>
          <a:endParaRPr lang="es-ES"/>
        </a:p>
      </dgm:t>
    </dgm:pt>
    <dgm:pt modelId="{73BD2D10-44B5-4591-A769-605046BDB202}" type="pres">
      <dgm:prSet presAssocID="{8E691F0E-F9AC-4633-8D20-A573C9517F92}" presName="quadrant2" presStyleLbl="node1" presStyleIdx="1" presStyleCnt="4">
        <dgm:presLayoutVars>
          <dgm:chMax val="1"/>
          <dgm:bulletEnabled val="1"/>
        </dgm:presLayoutVars>
      </dgm:prSet>
      <dgm:spPr/>
      <dgm:t>
        <a:bodyPr/>
        <a:lstStyle/>
        <a:p>
          <a:endParaRPr lang="es-ES"/>
        </a:p>
      </dgm:t>
    </dgm:pt>
    <dgm:pt modelId="{4DBDFFF9-EF94-4635-BD65-DF460BB94C8E}" type="pres">
      <dgm:prSet presAssocID="{8E691F0E-F9AC-4633-8D20-A573C9517F92}" presName="quadrant3" presStyleLbl="node1" presStyleIdx="2" presStyleCnt="4">
        <dgm:presLayoutVars>
          <dgm:chMax val="1"/>
          <dgm:bulletEnabled val="1"/>
        </dgm:presLayoutVars>
      </dgm:prSet>
      <dgm:spPr/>
      <dgm:t>
        <a:bodyPr/>
        <a:lstStyle/>
        <a:p>
          <a:endParaRPr lang="es-ES"/>
        </a:p>
      </dgm:t>
    </dgm:pt>
    <dgm:pt modelId="{A354073A-6E57-4F8D-92C7-D200BBA23794}" type="pres">
      <dgm:prSet presAssocID="{8E691F0E-F9AC-4633-8D20-A573C9517F92}" presName="quadrant4" presStyleLbl="node1" presStyleIdx="3" presStyleCnt="4">
        <dgm:presLayoutVars>
          <dgm:chMax val="1"/>
          <dgm:bulletEnabled val="1"/>
        </dgm:presLayoutVars>
      </dgm:prSet>
      <dgm:spPr/>
      <dgm:t>
        <a:bodyPr/>
        <a:lstStyle/>
        <a:p>
          <a:endParaRPr lang="es-ES"/>
        </a:p>
      </dgm:t>
    </dgm:pt>
    <dgm:pt modelId="{7013F2B7-BDA6-414E-9869-897EF4209608}" type="pres">
      <dgm:prSet presAssocID="{8E691F0E-F9AC-4633-8D20-A573C9517F92}" presName="quadrantPlaceholder" presStyleCnt="0"/>
      <dgm:spPr/>
      <dgm:t>
        <a:bodyPr/>
        <a:lstStyle/>
        <a:p>
          <a:endParaRPr lang="es-ES"/>
        </a:p>
      </dgm:t>
    </dgm:pt>
    <dgm:pt modelId="{B835CA3F-7B4A-491B-A1C4-0B481FD86BDB}" type="pres">
      <dgm:prSet presAssocID="{8E691F0E-F9AC-4633-8D20-A573C9517F92}" presName="center1" presStyleLbl="fgShp" presStyleIdx="0" presStyleCnt="2"/>
      <dgm:spPr/>
      <dgm:t>
        <a:bodyPr/>
        <a:lstStyle/>
        <a:p>
          <a:endParaRPr lang="es-ES"/>
        </a:p>
      </dgm:t>
    </dgm:pt>
    <dgm:pt modelId="{75256658-B934-4E1B-8259-BADF7ABB825A}" type="pres">
      <dgm:prSet presAssocID="{8E691F0E-F9AC-4633-8D20-A573C9517F92}" presName="center2" presStyleLbl="fgShp" presStyleIdx="1" presStyleCnt="2"/>
      <dgm:spPr/>
      <dgm:t>
        <a:bodyPr/>
        <a:lstStyle/>
        <a:p>
          <a:endParaRPr lang="es-ES"/>
        </a:p>
      </dgm:t>
    </dgm:pt>
  </dgm:ptLst>
  <dgm:cxnLst>
    <dgm:cxn modelId="{D3AB2DC3-7881-4E6A-91DB-E58D2E77502F}" type="presOf" srcId="{65620EBF-6AF4-40F5-A449-BB36DA0A1342}" destId="{4DBDFFF9-EF94-4635-BD65-DF460BB94C8E}" srcOrd="0" destOrd="0" presId="urn:microsoft.com/office/officeart/2005/8/layout/cycle4"/>
    <dgm:cxn modelId="{7267848E-FD8F-4946-8E8B-65036D23855A}" srcId="{8E691F0E-F9AC-4633-8D20-A573C9517F92}" destId="{994EB421-7ECE-4664-A26A-D01FAE31DF0F}" srcOrd="1" destOrd="0" parTransId="{B5FF0708-C2FE-4CA3-84B8-98068A66EFE6}" sibTransId="{9F15EA40-F56A-45F8-8C99-671DB8B343F7}"/>
    <dgm:cxn modelId="{698843F1-7C62-46FB-9D61-05563DCCD4EA}" type="presOf" srcId="{53D732DB-A81C-43B0-B7F1-DFACE289AFB7}" destId="{BB7627EB-DB43-4C6C-999E-C96C2546263D}" srcOrd="0" destOrd="0" presId="urn:microsoft.com/office/officeart/2005/8/layout/cycle4"/>
    <dgm:cxn modelId="{4589F0B4-7974-4A5C-B4ED-9BC549B006E1}" srcId="{8E691F0E-F9AC-4633-8D20-A573C9517F92}" destId="{142C34CE-A4C9-4867-B3AD-387CE6509539}" srcOrd="0" destOrd="0" parTransId="{497FAD7E-2637-48BB-B414-B38F8B491161}" sibTransId="{AAE7CE1E-0B36-492F-884D-58508628F923}"/>
    <dgm:cxn modelId="{B0ED8B6F-C641-48D9-B6F9-A687DCF530ED}" type="presOf" srcId="{994EB421-7ECE-4664-A26A-D01FAE31DF0F}" destId="{73BD2D10-44B5-4591-A769-605046BDB202}" srcOrd="0" destOrd="0" presId="urn:microsoft.com/office/officeart/2005/8/layout/cycle4"/>
    <dgm:cxn modelId="{E1D9F4E7-9DF0-40EC-BF39-022EF33E95FC}" type="presOf" srcId="{CFCC2732-2D2C-42EE-978E-2125B4E9BB1F}" destId="{E1276837-D923-4BB7-875B-2810A4BC3AE4}" srcOrd="0" destOrd="0" presId="urn:microsoft.com/office/officeart/2005/8/layout/cycle4"/>
    <dgm:cxn modelId="{25E71377-0D46-46DD-9182-80442415329D}" type="presOf" srcId="{CFCC2732-2D2C-42EE-978E-2125B4E9BB1F}" destId="{CC215F50-D76A-49D6-A576-90FA121D60E5}" srcOrd="1" destOrd="0" presId="urn:microsoft.com/office/officeart/2005/8/layout/cycle4"/>
    <dgm:cxn modelId="{CA820651-AF55-448E-9AD9-D36EDFDC0015}" srcId="{994EB421-7ECE-4664-A26A-D01FAE31DF0F}" destId="{8DC2B012-28B1-4C6C-99A1-2131AAD3CBBF}" srcOrd="0" destOrd="0" parTransId="{E62364AE-0750-4F97-B587-27137C855528}" sibTransId="{6C7AF242-1442-4503-B1E8-D55376881BF1}"/>
    <dgm:cxn modelId="{E64A5BD6-800D-4040-BFBE-0F654F40E48D}" type="presOf" srcId="{8DC2B012-28B1-4C6C-99A1-2131AAD3CBBF}" destId="{B6B837E6-6140-4BAF-9215-ACEBFDBDCF10}" srcOrd="1" destOrd="0" presId="urn:microsoft.com/office/officeart/2005/8/layout/cycle4"/>
    <dgm:cxn modelId="{B79DC996-56B0-4C22-BAD0-3C92A8A02318}" srcId="{65620EBF-6AF4-40F5-A449-BB36DA0A1342}" destId="{CFCC2732-2D2C-42EE-978E-2125B4E9BB1F}" srcOrd="0" destOrd="0" parTransId="{6C462E98-0DB0-4C4D-85AD-5A33A1325264}" sibTransId="{77E9E40F-0432-40C1-9653-CA74C9E4E05A}"/>
    <dgm:cxn modelId="{E9930456-68A1-462E-9AC0-8D8EA76A2F63}" srcId="{8E691F0E-F9AC-4633-8D20-A573C9517F92}" destId="{65620EBF-6AF4-40F5-A449-BB36DA0A1342}" srcOrd="2" destOrd="0" parTransId="{6111E8C9-215C-4F76-B76D-5994DD5EE1AB}" sibTransId="{3AF279D6-8C74-4CF6-B776-ED9E5C0734DE}"/>
    <dgm:cxn modelId="{38D71BD7-DB21-43EB-926B-52A1090BBF3C}" type="presOf" srcId="{CA779B8F-1C6A-4663-9A28-16D8F6904CD0}" destId="{D50F57D6-AC28-4AA6-B494-B007B02F11A8}" srcOrd="0" destOrd="0" presId="urn:microsoft.com/office/officeart/2005/8/layout/cycle4"/>
    <dgm:cxn modelId="{B3010BB0-CD34-4434-B01C-2BED25621F5C}" srcId="{142C34CE-A4C9-4867-B3AD-387CE6509539}" destId="{CA779B8F-1C6A-4663-9A28-16D8F6904CD0}" srcOrd="0" destOrd="0" parTransId="{A3DC2CDD-077F-48D5-A7F8-9178A130EA7B}" sibTransId="{FB259E27-6F92-41F8-A476-FF0667538D07}"/>
    <dgm:cxn modelId="{AE0CC54F-6853-4ED3-BDE0-16C88532D0D5}" type="presOf" srcId="{8E691F0E-F9AC-4633-8D20-A573C9517F92}" destId="{B3A67772-2AF9-4E1F-9E97-9B37B99A5302}" srcOrd="0" destOrd="0" presId="urn:microsoft.com/office/officeart/2005/8/layout/cycle4"/>
    <dgm:cxn modelId="{99A63F44-C4C5-451D-ACF1-6A4091921B96}" srcId="{F6B3B63A-2821-4FC2-BA9F-B515483F41DB}" destId="{53D732DB-A81C-43B0-B7F1-DFACE289AFB7}" srcOrd="0" destOrd="0" parTransId="{DCA276E5-3C8A-4CE1-B99C-531EAB2B1882}" sibTransId="{0F06071E-26A0-41F2-9AF5-5E22ABD8F585}"/>
    <dgm:cxn modelId="{E429DD22-E345-4114-BF56-F217AC9B06AC}" type="presOf" srcId="{53D732DB-A81C-43B0-B7F1-DFACE289AFB7}" destId="{2E1958F0-B6D4-4A4D-BD1C-513754F97D95}" srcOrd="1" destOrd="0" presId="urn:microsoft.com/office/officeart/2005/8/layout/cycle4"/>
    <dgm:cxn modelId="{4FC53E12-50B3-4FB7-848F-00A02D4ED8F7}" type="presOf" srcId="{8DC2B012-28B1-4C6C-99A1-2131AAD3CBBF}" destId="{AAE30EE1-FC6C-4F66-BCC6-A879D154EE5F}" srcOrd="0" destOrd="0" presId="urn:microsoft.com/office/officeart/2005/8/layout/cycle4"/>
    <dgm:cxn modelId="{4241A11D-C1F8-42CA-B8BB-4267A6F6BA37}" type="presOf" srcId="{142C34CE-A4C9-4867-B3AD-387CE6509539}" destId="{C31D2580-6733-4BDB-97BE-912314515A01}" srcOrd="0" destOrd="0" presId="urn:microsoft.com/office/officeart/2005/8/layout/cycle4"/>
    <dgm:cxn modelId="{D858E6BC-08FD-421F-80A2-00121C322DA8}" type="presOf" srcId="{CA779B8F-1C6A-4663-9A28-16D8F6904CD0}" destId="{67F744F2-7D94-46F0-8472-7808E4A552F1}" srcOrd="1" destOrd="0" presId="urn:microsoft.com/office/officeart/2005/8/layout/cycle4"/>
    <dgm:cxn modelId="{B21C6AD6-A61E-457D-A774-BC28348A5C3B}" type="presOf" srcId="{F6B3B63A-2821-4FC2-BA9F-B515483F41DB}" destId="{A354073A-6E57-4F8D-92C7-D200BBA23794}" srcOrd="0" destOrd="0" presId="urn:microsoft.com/office/officeart/2005/8/layout/cycle4"/>
    <dgm:cxn modelId="{A8824471-32F2-4DC5-AA48-A73EE2CBE869}" srcId="{8E691F0E-F9AC-4633-8D20-A573C9517F92}" destId="{F6B3B63A-2821-4FC2-BA9F-B515483F41DB}" srcOrd="3" destOrd="0" parTransId="{F19EFB9B-8345-48F2-A9C8-4A6F984EE423}" sibTransId="{7650CD26-F974-4265-B22A-B12B76D62A6B}"/>
    <dgm:cxn modelId="{0071C43C-D5F1-4E24-BC08-3A55617BF2BA}" type="presParOf" srcId="{B3A67772-2AF9-4E1F-9E97-9B37B99A5302}" destId="{43AC95B8-EEB4-480D-A9FE-3FF7A8F3BF1F}" srcOrd="0" destOrd="0" presId="urn:microsoft.com/office/officeart/2005/8/layout/cycle4"/>
    <dgm:cxn modelId="{C6153040-61D1-4EC8-B77D-0E0323CD1020}" type="presParOf" srcId="{43AC95B8-EEB4-480D-A9FE-3FF7A8F3BF1F}" destId="{C47AE77C-1AE2-4044-92E1-1F9BED087A60}" srcOrd="0" destOrd="0" presId="urn:microsoft.com/office/officeart/2005/8/layout/cycle4"/>
    <dgm:cxn modelId="{DA523731-8CF5-447A-85B3-A0C305ECA68F}" type="presParOf" srcId="{C47AE77C-1AE2-4044-92E1-1F9BED087A60}" destId="{D50F57D6-AC28-4AA6-B494-B007B02F11A8}" srcOrd="0" destOrd="0" presId="urn:microsoft.com/office/officeart/2005/8/layout/cycle4"/>
    <dgm:cxn modelId="{5B5232C7-9D2F-4FE1-9E61-A63063A9599E}" type="presParOf" srcId="{C47AE77C-1AE2-4044-92E1-1F9BED087A60}" destId="{67F744F2-7D94-46F0-8472-7808E4A552F1}" srcOrd="1" destOrd="0" presId="urn:microsoft.com/office/officeart/2005/8/layout/cycle4"/>
    <dgm:cxn modelId="{2EC24960-F398-4EDA-A48D-442D26DEDCDC}" type="presParOf" srcId="{43AC95B8-EEB4-480D-A9FE-3FF7A8F3BF1F}" destId="{E72A05F9-771E-4628-A402-66FF41A9D0D9}" srcOrd="1" destOrd="0" presId="urn:microsoft.com/office/officeart/2005/8/layout/cycle4"/>
    <dgm:cxn modelId="{254DA676-9536-4FB6-ABDB-2CB9EFF84058}" type="presParOf" srcId="{E72A05F9-771E-4628-A402-66FF41A9D0D9}" destId="{AAE30EE1-FC6C-4F66-BCC6-A879D154EE5F}" srcOrd="0" destOrd="0" presId="urn:microsoft.com/office/officeart/2005/8/layout/cycle4"/>
    <dgm:cxn modelId="{108366DD-96D5-4A10-AF69-1BC847F6D2C5}" type="presParOf" srcId="{E72A05F9-771E-4628-A402-66FF41A9D0D9}" destId="{B6B837E6-6140-4BAF-9215-ACEBFDBDCF10}" srcOrd="1" destOrd="0" presId="urn:microsoft.com/office/officeart/2005/8/layout/cycle4"/>
    <dgm:cxn modelId="{96101A71-6EB5-4EA0-A913-19B66A731114}" type="presParOf" srcId="{43AC95B8-EEB4-480D-A9FE-3FF7A8F3BF1F}" destId="{97DE98B2-3DE2-4184-9E98-2401387F4D34}" srcOrd="2" destOrd="0" presId="urn:microsoft.com/office/officeart/2005/8/layout/cycle4"/>
    <dgm:cxn modelId="{EAD98265-8169-4196-AE5F-5E5D24338646}" type="presParOf" srcId="{97DE98B2-3DE2-4184-9E98-2401387F4D34}" destId="{E1276837-D923-4BB7-875B-2810A4BC3AE4}" srcOrd="0" destOrd="0" presId="urn:microsoft.com/office/officeart/2005/8/layout/cycle4"/>
    <dgm:cxn modelId="{45999A65-5162-4CF9-AC43-D4AD0102AAEA}" type="presParOf" srcId="{97DE98B2-3DE2-4184-9E98-2401387F4D34}" destId="{CC215F50-D76A-49D6-A576-90FA121D60E5}" srcOrd="1" destOrd="0" presId="urn:microsoft.com/office/officeart/2005/8/layout/cycle4"/>
    <dgm:cxn modelId="{95768320-02FA-4356-89D1-7E06742F4BAD}" type="presParOf" srcId="{43AC95B8-EEB4-480D-A9FE-3FF7A8F3BF1F}" destId="{F170F4EE-BB1A-4DA9-B7C0-B160B829CD5E}" srcOrd="3" destOrd="0" presId="urn:microsoft.com/office/officeart/2005/8/layout/cycle4"/>
    <dgm:cxn modelId="{9E0B0D87-2402-4732-916B-9BB40C78197C}" type="presParOf" srcId="{F170F4EE-BB1A-4DA9-B7C0-B160B829CD5E}" destId="{BB7627EB-DB43-4C6C-999E-C96C2546263D}" srcOrd="0" destOrd="0" presId="urn:microsoft.com/office/officeart/2005/8/layout/cycle4"/>
    <dgm:cxn modelId="{D1F79850-DA62-4297-89D9-D6A45437AA11}" type="presParOf" srcId="{F170F4EE-BB1A-4DA9-B7C0-B160B829CD5E}" destId="{2E1958F0-B6D4-4A4D-BD1C-513754F97D95}" srcOrd="1" destOrd="0" presId="urn:microsoft.com/office/officeart/2005/8/layout/cycle4"/>
    <dgm:cxn modelId="{6E8C1493-2E11-4018-9175-CC120F93A264}" type="presParOf" srcId="{43AC95B8-EEB4-480D-A9FE-3FF7A8F3BF1F}" destId="{B71F7FB6-1C8D-435B-BBD8-58E56CFE198A}" srcOrd="4" destOrd="0" presId="urn:microsoft.com/office/officeart/2005/8/layout/cycle4"/>
    <dgm:cxn modelId="{C18B27C9-8E2F-4DDF-B155-5CA4B218AE30}" type="presParOf" srcId="{B3A67772-2AF9-4E1F-9E97-9B37B99A5302}" destId="{40093B83-C1F8-49C2-9FC0-E14ED710972D}" srcOrd="1" destOrd="0" presId="urn:microsoft.com/office/officeart/2005/8/layout/cycle4"/>
    <dgm:cxn modelId="{FA8D8785-1C32-4E2F-9132-7256A02FA90B}" type="presParOf" srcId="{40093B83-C1F8-49C2-9FC0-E14ED710972D}" destId="{C31D2580-6733-4BDB-97BE-912314515A01}" srcOrd="0" destOrd="0" presId="urn:microsoft.com/office/officeart/2005/8/layout/cycle4"/>
    <dgm:cxn modelId="{2ADB6588-65D2-438C-8D59-5794FB8FDABF}" type="presParOf" srcId="{40093B83-C1F8-49C2-9FC0-E14ED710972D}" destId="{73BD2D10-44B5-4591-A769-605046BDB202}" srcOrd="1" destOrd="0" presId="urn:microsoft.com/office/officeart/2005/8/layout/cycle4"/>
    <dgm:cxn modelId="{23EA02CE-6786-4F93-A419-4802BDF65B90}" type="presParOf" srcId="{40093B83-C1F8-49C2-9FC0-E14ED710972D}" destId="{4DBDFFF9-EF94-4635-BD65-DF460BB94C8E}" srcOrd="2" destOrd="0" presId="urn:microsoft.com/office/officeart/2005/8/layout/cycle4"/>
    <dgm:cxn modelId="{A7C0D6C8-4CDD-4566-A13E-C77364BD4489}" type="presParOf" srcId="{40093B83-C1F8-49C2-9FC0-E14ED710972D}" destId="{A354073A-6E57-4F8D-92C7-D200BBA23794}" srcOrd="3" destOrd="0" presId="urn:microsoft.com/office/officeart/2005/8/layout/cycle4"/>
    <dgm:cxn modelId="{3EF00EE9-2B38-49F5-A274-50BBB34EDE33}" type="presParOf" srcId="{40093B83-C1F8-49C2-9FC0-E14ED710972D}" destId="{7013F2B7-BDA6-414E-9869-897EF4209608}" srcOrd="4" destOrd="0" presId="urn:microsoft.com/office/officeart/2005/8/layout/cycle4"/>
    <dgm:cxn modelId="{3CA86692-CC3C-4549-BC4D-3F7564AB58DD}" type="presParOf" srcId="{B3A67772-2AF9-4E1F-9E97-9B37B99A5302}" destId="{B835CA3F-7B4A-491B-A1C4-0B481FD86BDB}" srcOrd="2" destOrd="0" presId="urn:microsoft.com/office/officeart/2005/8/layout/cycle4"/>
    <dgm:cxn modelId="{F3679E61-6BEB-4E61-9273-2D3C922111BE}" type="presParOf" srcId="{B3A67772-2AF9-4E1F-9E97-9B37B99A5302}" destId="{75256658-B934-4E1B-8259-BADF7ABB825A}"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8EFA1A-74BD-4107-9E84-541FD911E52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ES"/>
        </a:p>
      </dgm:t>
    </dgm:pt>
    <dgm:pt modelId="{CCFB2C71-9CDA-4A97-A5F6-AF1D6F14C6C1}">
      <dgm:prSet phldrT="[Texto]" phldr="1"/>
      <dgm:spPr>
        <a:blipFill rotWithShape="0">
          <a:blip xmlns:r="http://schemas.openxmlformats.org/officeDocument/2006/relationships" r:embed="rId1"/>
          <a:stretch>
            <a:fillRect/>
          </a:stretch>
        </a:blipFill>
      </dgm:spPr>
      <dgm:t>
        <a:bodyPr/>
        <a:lstStyle/>
        <a:p>
          <a:endParaRPr lang="es-ES" dirty="0"/>
        </a:p>
      </dgm:t>
    </dgm:pt>
    <dgm:pt modelId="{FE03E66D-53AA-4B6F-B2D8-28E056F72C0D}" type="parTrans" cxnId="{5EA08B98-0B94-423D-9764-20017954F74F}">
      <dgm:prSet/>
      <dgm:spPr/>
      <dgm:t>
        <a:bodyPr/>
        <a:lstStyle/>
        <a:p>
          <a:endParaRPr lang="es-ES"/>
        </a:p>
      </dgm:t>
    </dgm:pt>
    <dgm:pt modelId="{F72203DC-79BB-4475-A74F-2E209ADC5C17}" type="sibTrans" cxnId="{5EA08B98-0B94-423D-9764-20017954F74F}">
      <dgm:prSet/>
      <dgm:spPr/>
      <dgm:t>
        <a:bodyPr/>
        <a:lstStyle/>
        <a:p>
          <a:endParaRPr lang="es-ES"/>
        </a:p>
      </dgm:t>
    </dgm:pt>
    <dgm:pt modelId="{37608C9A-5429-4614-9489-BFA5421D4443}">
      <dgm:prSet phldrT="[Texto]" phldr="1"/>
      <dgm:spPr>
        <a:blipFill rotWithShape="0">
          <a:blip xmlns:r="http://schemas.openxmlformats.org/officeDocument/2006/relationships" r:embed="rId2"/>
          <a:stretch>
            <a:fillRect/>
          </a:stretch>
        </a:blipFill>
      </dgm:spPr>
      <dgm:t>
        <a:bodyPr/>
        <a:lstStyle/>
        <a:p>
          <a:endParaRPr lang="es-ES" dirty="0"/>
        </a:p>
      </dgm:t>
    </dgm:pt>
    <dgm:pt modelId="{E4311DFF-4DF0-4071-986E-57BF24F63F7A}" type="parTrans" cxnId="{66C7EC90-F19C-4FE1-94FC-0DBBB9707C92}">
      <dgm:prSet/>
      <dgm:spPr/>
      <dgm:t>
        <a:bodyPr/>
        <a:lstStyle/>
        <a:p>
          <a:endParaRPr lang="es-ES"/>
        </a:p>
      </dgm:t>
    </dgm:pt>
    <dgm:pt modelId="{EA252056-BDCE-4450-A3DF-C1414218BB72}" type="sibTrans" cxnId="{66C7EC90-F19C-4FE1-94FC-0DBBB9707C92}">
      <dgm:prSet/>
      <dgm:spPr/>
      <dgm:t>
        <a:bodyPr/>
        <a:lstStyle/>
        <a:p>
          <a:endParaRPr lang="es-ES"/>
        </a:p>
      </dgm:t>
    </dgm:pt>
    <dgm:pt modelId="{FD15B1EA-9BF2-4C9B-A2D0-F853414A90E6}">
      <dgm:prSet phldrT="[Texto]" phldr="1"/>
      <dgm:spPr>
        <a:blipFill rotWithShape="0">
          <a:blip xmlns:r="http://schemas.openxmlformats.org/officeDocument/2006/relationships" r:embed="rId3"/>
          <a:stretch>
            <a:fillRect/>
          </a:stretch>
        </a:blipFill>
      </dgm:spPr>
      <dgm:t>
        <a:bodyPr/>
        <a:lstStyle/>
        <a:p>
          <a:endParaRPr lang="es-ES" dirty="0"/>
        </a:p>
      </dgm:t>
    </dgm:pt>
    <dgm:pt modelId="{3DD4FD1B-F3AC-4AEC-9B06-64EDE6779ECC}" type="parTrans" cxnId="{6F31E749-D0AA-4BC0-A25A-3670AEC3E1C5}">
      <dgm:prSet/>
      <dgm:spPr/>
      <dgm:t>
        <a:bodyPr/>
        <a:lstStyle/>
        <a:p>
          <a:endParaRPr lang="es-ES"/>
        </a:p>
      </dgm:t>
    </dgm:pt>
    <dgm:pt modelId="{D70C8502-D45D-4179-B921-B688C60CF057}" type="sibTrans" cxnId="{6F31E749-D0AA-4BC0-A25A-3670AEC3E1C5}">
      <dgm:prSet/>
      <dgm:spPr/>
      <dgm:t>
        <a:bodyPr/>
        <a:lstStyle/>
        <a:p>
          <a:endParaRPr lang="es-ES"/>
        </a:p>
      </dgm:t>
    </dgm:pt>
    <dgm:pt modelId="{E1345329-7E61-4CF7-83DC-903666B5B528}">
      <dgm:prSet phldrT="[Texto]" phldr="1"/>
      <dgm:spPr>
        <a:blipFill rotWithShape="0">
          <a:blip xmlns:r="http://schemas.openxmlformats.org/officeDocument/2006/relationships" r:embed="rId4"/>
          <a:stretch>
            <a:fillRect/>
          </a:stretch>
        </a:blipFill>
      </dgm:spPr>
      <dgm:t>
        <a:bodyPr/>
        <a:lstStyle/>
        <a:p>
          <a:endParaRPr lang="es-ES"/>
        </a:p>
      </dgm:t>
    </dgm:pt>
    <dgm:pt modelId="{16F3D332-73CC-4D2F-9FCD-7F222894FF04}" type="parTrans" cxnId="{A27D592A-35ED-45C9-9AAF-52152E2132C1}">
      <dgm:prSet/>
      <dgm:spPr/>
      <dgm:t>
        <a:bodyPr/>
        <a:lstStyle/>
        <a:p>
          <a:endParaRPr lang="es-ES"/>
        </a:p>
      </dgm:t>
    </dgm:pt>
    <dgm:pt modelId="{89C2FF15-4338-4625-A198-E245CBE6170E}" type="sibTrans" cxnId="{A27D592A-35ED-45C9-9AAF-52152E2132C1}">
      <dgm:prSet/>
      <dgm:spPr/>
      <dgm:t>
        <a:bodyPr/>
        <a:lstStyle/>
        <a:p>
          <a:endParaRPr lang="es-ES"/>
        </a:p>
      </dgm:t>
    </dgm:pt>
    <dgm:pt modelId="{E7B25350-3066-45DB-AE89-6B049A96A0FB}">
      <dgm:prSet phldrT="[Texto]" phldr="1"/>
      <dgm:spPr>
        <a:blipFill rotWithShape="0">
          <a:blip xmlns:r="http://schemas.openxmlformats.org/officeDocument/2006/relationships" r:embed="rId5"/>
          <a:stretch>
            <a:fillRect/>
          </a:stretch>
        </a:blipFill>
      </dgm:spPr>
      <dgm:t>
        <a:bodyPr/>
        <a:lstStyle/>
        <a:p>
          <a:endParaRPr lang="es-ES"/>
        </a:p>
      </dgm:t>
    </dgm:pt>
    <dgm:pt modelId="{3198E2DB-E8AA-49B1-A414-261E0A60286F}" type="parTrans" cxnId="{7DD5AC65-DF8B-49B1-B118-E426A493D0D2}">
      <dgm:prSet/>
      <dgm:spPr/>
      <dgm:t>
        <a:bodyPr/>
        <a:lstStyle/>
        <a:p>
          <a:endParaRPr lang="es-ES"/>
        </a:p>
      </dgm:t>
    </dgm:pt>
    <dgm:pt modelId="{88772ACF-EBC4-43E0-B111-E0CF4D8292A4}" type="sibTrans" cxnId="{7DD5AC65-DF8B-49B1-B118-E426A493D0D2}">
      <dgm:prSet/>
      <dgm:spPr/>
      <dgm:t>
        <a:bodyPr/>
        <a:lstStyle/>
        <a:p>
          <a:endParaRPr lang="es-ES"/>
        </a:p>
      </dgm:t>
    </dgm:pt>
    <dgm:pt modelId="{7A546C03-E4C1-4275-9A94-C33E4765D564}" type="pres">
      <dgm:prSet presAssocID="{588EFA1A-74BD-4107-9E84-541FD911E529}" presName="cycle" presStyleCnt="0">
        <dgm:presLayoutVars>
          <dgm:dir/>
          <dgm:resizeHandles val="exact"/>
        </dgm:presLayoutVars>
      </dgm:prSet>
      <dgm:spPr/>
      <dgm:t>
        <a:bodyPr/>
        <a:lstStyle/>
        <a:p>
          <a:endParaRPr lang="es-ES"/>
        </a:p>
      </dgm:t>
    </dgm:pt>
    <dgm:pt modelId="{95FF6FFA-E9C3-43E9-91A4-D506E3447729}" type="pres">
      <dgm:prSet presAssocID="{CCFB2C71-9CDA-4A97-A5F6-AF1D6F14C6C1}" presName="node" presStyleLbl="node1" presStyleIdx="0" presStyleCnt="5">
        <dgm:presLayoutVars>
          <dgm:bulletEnabled val="1"/>
        </dgm:presLayoutVars>
      </dgm:prSet>
      <dgm:spPr/>
      <dgm:t>
        <a:bodyPr/>
        <a:lstStyle/>
        <a:p>
          <a:endParaRPr lang="es-ES"/>
        </a:p>
      </dgm:t>
    </dgm:pt>
    <dgm:pt modelId="{98D17999-6043-4C80-BDBB-AF50AE7C1DBF}" type="pres">
      <dgm:prSet presAssocID="{F72203DC-79BB-4475-A74F-2E209ADC5C17}" presName="sibTrans" presStyleLbl="sibTrans2D1" presStyleIdx="0" presStyleCnt="5"/>
      <dgm:spPr/>
      <dgm:t>
        <a:bodyPr/>
        <a:lstStyle/>
        <a:p>
          <a:endParaRPr lang="es-ES"/>
        </a:p>
      </dgm:t>
    </dgm:pt>
    <dgm:pt modelId="{8738EB8D-1136-4FF7-A77C-9E7CB8B00153}" type="pres">
      <dgm:prSet presAssocID="{F72203DC-79BB-4475-A74F-2E209ADC5C17}" presName="connectorText" presStyleLbl="sibTrans2D1" presStyleIdx="0" presStyleCnt="5"/>
      <dgm:spPr/>
      <dgm:t>
        <a:bodyPr/>
        <a:lstStyle/>
        <a:p>
          <a:endParaRPr lang="es-ES"/>
        </a:p>
      </dgm:t>
    </dgm:pt>
    <dgm:pt modelId="{4A6CB819-FD3A-44D0-B45D-8E15F46D2AFF}" type="pres">
      <dgm:prSet presAssocID="{37608C9A-5429-4614-9489-BFA5421D4443}" presName="node" presStyleLbl="node1" presStyleIdx="1" presStyleCnt="5">
        <dgm:presLayoutVars>
          <dgm:bulletEnabled val="1"/>
        </dgm:presLayoutVars>
      </dgm:prSet>
      <dgm:spPr/>
      <dgm:t>
        <a:bodyPr/>
        <a:lstStyle/>
        <a:p>
          <a:endParaRPr lang="es-ES"/>
        </a:p>
      </dgm:t>
    </dgm:pt>
    <dgm:pt modelId="{E680E8D4-88DC-4AAC-98C7-301F87B7C559}" type="pres">
      <dgm:prSet presAssocID="{EA252056-BDCE-4450-A3DF-C1414218BB72}" presName="sibTrans" presStyleLbl="sibTrans2D1" presStyleIdx="1" presStyleCnt="5"/>
      <dgm:spPr/>
      <dgm:t>
        <a:bodyPr/>
        <a:lstStyle/>
        <a:p>
          <a:endParaRPr lang="es-ES"/>
        </a:p>
      </dgm:t>
    </dgm:pt>
    <dgm:pt modelId="{CADBCDA3-E96F-4EE8-A05F-439563C99D59}" type="pres">
      <dgm:prSet presAssocID="{EA252056-BDCE-4450-A3DF-C1414218BB72}" presName="connectorText" presStyleLbl="sibTrans2D1" presStyleIdx="1" presStyleCnt="5"/>
      <dgm:spPr/>
      <dgm:t>
        <a:bodyPr/>
        <a:lstStyle/>
        <a:p>
          <a:endParaRPr lang="es-ES"/>
        </a:p>
      </dgm:t>
    </dgm:pt>
    <dgm:pt modelId="{7CCFE9FD-36A8-4B12-A8E9-D9C9CCC31762}" type="pres">
      <dgm:prSet presAssocID="{FD15B1EA-9BF2-4C9B-A2D0-F853414A90E6}" presName="node" presStyleLbl="node1" presStyleIdx="2" presStyleCnt="5">
        <dgm:presLayoutVars>
          <dgm:bulletEnabled val="1"/>
        </dgm:presLayoutVars>
      </dgm:prSet>
      <dgm:spPr/>
      <dgm:t>
        <a:bodyPr/>
        <a:lstStyle/>
        <a:p>
          <a:endParaRPr lang="es-ES"/>
        </a:p>
      </dgm:t>
    </dgm:pt>
    <dgm:pt modelId="{849E5D6D-751D-49B3-8B7A-A5C4AD2610A7}" type="pres">
      <dgm:prSet presAssocID="{D70C8502-D45D-4179-B921-B688C60CF057}" presName="sibTrans" presStyleLbl="sibTrans2D1" presStyleIdx="2" presStyleCnt="5"/>
      <dgm:spPr/>
      <dgm:t>
        <a:bodyPr/>
        <a:lstStyle/>
        <a:p>
          <a:endParaRPr lang="es-ES"/>
        </a:p>
      </dgm:t>
    </dgm:pt>
    <dgm:pt modelId="{11EC54F8-217F-4D43-B797-2780991B05B7}" type="pres">
      <dgm:prSet presAssocID="{D70C8502-D45D-4179-B921-B688C60CF057}" presName="connectorText" presStyleLbl="sibTrans2D1" presStyleIdx="2" presStyleCnt="5"/>
      <dgm:spPr/>
      <dgm:t>
        <a:bodyPr/>
        <a:lstStyle/>
        <a:p>
          <a:endParaRPr lang="es-ES"/>
        </a:p>
      </dgm:t>
    </dgm:pt>
    <dgm:pt modelId="{243411FC-E372-4DD3-978A-BCBF482FB3E5}" type="pres">
      <dgm:prSet presAssocID="{E1345329-7E61-4CF7-83DC-903666B5B528}" presName="node" presStyleLbl="node1" presStyleIdx="3" presStyleCnt="5">
        <dgm:presLayoutVars>
          <dgm:bulletEnabled val="1"/>
        </dgm:presLayoutVars>
      </dgm:prSet>
      <dgm:spPr/>
      <dgm:t>
        <a:bodyPr/>
        <a:lstStyle/>
        <a:p>
          <a:endParaRPr lang="es-ES"/>
        </a:p>
      </dgm:t>
    </dgm:pt>
    <dgm:pt modelId="{CA5C4D84-A61B-4831-AE35-08F946869476}" type="pres">
      <dgm:prSet presAssocID="{89C2FF15-4338-4625-A198-E245CBE6170E}" presName="sibTrans" presStyleLbl="sibTrans2D1" presStyleIdx="3" presStyleCnt="5"/>
      <dgm:spPr/>
      <dgm:t>
        <a:bodyPr/>
        <a:lstStyle/>
        <a:p>
          <a:endParaRPr lang="es-ES"/>
        </a:p>
      </dgm:t>
    </dgm:pt>
    <dgm:pt modelId="{9704F0F7-8C53-44A8-A0F2-103C4540A43D}" type="pres">
      <dgm:prSet presAssocID="{89C2FF15-4338-4625-A198-E245CBE6170E}" presName="connectorText" presStyleLbl="sibTrans2D1" presStyleIdx="3" presStyleCnt="5"/>
      <dgm:spPr/>
      <dgm:t>
        <a:bodyPr/>
        <a:lstStyle/>
        <a:p>
          <a:endParaRPr lang="es-ES"/>
        </a:p>
      </dgm:t>
    </dgm:pt>
    <dgm:pt modelId="{47F6BCA6-4B64-4E31-81C0-940B4AD6AF05}" type="pres">
      <dgm:prSet presAssocID="{E7B25350-3066-45DB-AE89-6B049A96A0FB}" presName="node" presStyleLbl="node1" presStyleIdx="4" presStyleCnt="5">
        <dgm:presLayoutVars>
          <dgm:bulletEnabled val="1"/>
        </dgm:presLayoutVars>
      </dgm:prSet>
      <dgm:spPr/>
      <dgm:t>
        <a:bodyPr/>
        <a:lstStyle/>
        <a:p>
          <a:endParaRPr lang="es-ES"/>
        </a:p>
      </dgm:t>
    </dgm:pt>
    <dgm:pt modelId="{AF630A9C-9CAD-4CE6-AA7D-2B71D1E96BBA}" type="pres">
      <dgm:prSet presAssocID="{88772ACF-EBC4-43E0-B111-E0CF4D8292A4}" presName="sibTrans" presStyleLbl="sibTrans2D1" presStyleIdx="4" presStyleCnt="5"/>
      <dgm:spPr/>
      <dgm:t>
        <a:bodyPr/>
        <a:lstStyle/>
        <a:p>
          <a:endParaRPr lang="es-ES"/>
        </a:p>
      </dgm:t>
    </dgm:pt>
    <dgm:pt modelId="{161A93D1-584B-40B0-AC42-1E85DDDE520F}" type="pres">
      <dgm:prSet presAssocID="{88772ACF-EBC4-43E0-B111-E0CF4D8292A4}" presName="connectorText" presStyleLbl="sibTrans2D1" presStyleIdx="4" presStyleCnt="5"/>
      <dgm:spPr/>
      <dgm:t>
        <a:bodyPr/>
        <a:lstStyle/>
        <a:p>
          <a:endParaRPr lang="es-ES"/>
        </a:p>
      </dgm:t>
    </dgm:pt>
  </dgm:ptLst>
  <dgm:cxnLst>
    <dgm:cxn modelId="{8224FF5D-2E4C-4EAA-A33E-76BC1FAA1D49}" type="presOf" srcId="{89C2FF15-4338-4625-A198-E245CBE6170E}" destId="{9704F0F7-8C53-44A8-A0F2-103C4540A43D}" srcOrd="1" destOrd="0" presId="urn:microsoft.com/office/officeart/2005/8/layout/cycle2"/>
    <dgm:cxn modelId="{00197F7F-15BA-4D7F-BCBB-ED07DDCCAED3}" type="presOf" srcId="{E7B25350-3066-45DB-AE89-6B049A96A0FB}" destId="{47F6BCA6-4B64-4E31-81C0-940B4AD6AF05}" srcOrd="0" destOrd="0" presId="urn:microsoft.com/office/officeart/2005/8/layout/cycle2"/>
    <dgm:cxn modelId="{ABF6C772-389A-4744-AA2E-E370D3D41966}" type="presOf" srcId="{89C2FF15-4338-4625-A198-E245CBE6170E}" destId="{CA5C4D84-A61B-4831-AE35-08F946869476}" srcOrd="0" destOrd="0" presId="urn:microsoft.com/office/officeart/2005/8/layout/cycle2"/>
    <dgm:cxn modelId="{71132FD4-88DD-4CF3-9D7C-5D4BC77415F0}" type="presOf" srcId="{F72203DC-79BB-4475-A74F-2E209ADC5C17}" destId="{98D17999-6043-4C80-BDBB-AF50AE7C1DBF}" srcOrd="0" destOrd="0" presId="urn:microsoft.com/office/officeart/2005/8/layout/cycle2"/>
    <dgm:cxn modelId="{A230DA1A-20FF-4A41-AF31-3F036AC2324A}" type="presOf" srcId="{EA252056-BDCE-4450-A3DF-C1414218BB72}" destId="{CADBCDA3-E96F-4EE8-A05F-439563C99D59}" srcOrd="1" destOrd="0" presId="urn:microsoft.com/office/officeart/2005/8/layout/cycle2"/>
    <dgm:cxn modelId="{D6DB5974-2D47-4217-A2DF-F1036C428614}" type="presOf" srcId="{88772ACF-EBC4-43E0-B111-E0CF4D8292A4}" destId="{161A93D1-584B-40B0-AC42-1E85DDDE520F}" srcOrd="1" destOrd="0" presId="urn:microsoft.com/office/officeart/2005/8/layout/cycle2"/>
    <dgm:cxn modelId="{4C52C8C4-23DB-4157-9E25-3BFB34772386}" type="presOf" srcId="{D70C8502-D45D-4179-B921-B688C60CF057}" destId="{11EC54F8-217F-4D43-B797-2780991B05B7}" srcOrd="1" destOrd="0" presId="urn:microsoft.com/office/officeart/2005/8/layout/cycle2"/>
    <dgm:cxn modelId="{66C7EC90-F19C-4FE1-94FC-0DBBB9707C92}" srcId="{588EFA1A-74BD-4107-9E84-541FD911E529}" destId="{37608C9A-5429-4614-9489-BFA5421D4443}" srcOrd="1" destOrd="0" parTransId="{E4311DFF-4DF0-4071-986E-57BF24F63F7A}" sibTransId="{EA252056-BDCE-4450-A3DF-C1414218BB72}"/>
    <dgm:cxn modelId="{2CD8F5E2-132C-43C7-9365-28A16FAE654F}" type="presOf" srcId="{CCFB2C71-9CDA-4A97-A5F6-AF1D6F14C6C1}" destId="{95FF6FFA-E9C3-43E9-91A4-D506E3447729}" srcOrd="0" destOrd="0" presId="urn:microsoft.com/office/officeart/2005/8/layout/cycle2"/>
    <dgm:cxn modelId="{C44E20F2-0DCB-41D9-8306-9590875CEB89}" type="presOf" srcId="{37608C9A-5429-4614-9489-BFA5421D4443}" destId="{4A6CB819-FD3A-44D0-B45D-8E15F46D2AFF}" srcOrd="0" destOrd="0" presId="urn:microsoft.com/office/officeart/2005/8/layout/cycle2"/>
    <dgm:cxn modelId="{283D951E-E0BD-443C-9F1A-87903658B49D}" type="presOf" srcId="{588EFA1A-74BD-4107-9E84-541FD911E529}" destId="{7A546C03-E4C1-4275-9A94-C33E4765D564}" srcOrd="0" destOrd="0" presId="urn:microsoft.com/office/officeart/2005/8/layout/cycle2"/>
    <dgm:cxn modelId="{51140883-F719-4C5E-BC09-E2035A134161}" type="presOf" srcId="{F72203DC-79BB-4475-A74F-2E209ADC5C17}" destId="{8738EB8D-1136-4FF7-A77C-9E7CB8B00153}" srcOrd="1" destOrd="0" presId="urn:microsoft.com/office/officeart/2005/8/layout/cycle2"/>
    <dgm:cxn modelId="{5EA08B98-0B94-423D-9764-20017954F74F}" srcId="{588EFA1A-74BD-4107-9E84-541FD911E529}" destId="{CCFB2C71-9CDA-4A97-A5F6-AF1D6F14C6C1}" srcOrd="0" destOrd="0" parTransId="{FE03E66D-53AA-4B6F-B2D8-28E056F72C0D}" sibTransId="{F72203DC-79BB-4475-A74F-2E209ADC5C17}"/>
    <dgm:cxn modelId="{52EEA641-C1FD-4ECE-9BFB-3BF38588AC06}" type="presOf" srcId="{FD15B1EA-9BF2-4C9B-A2D0-F853414A90E6}" destId="{7CCFE9FD-36A8-4B12-A8E9-D9C9CCC31762}" srcOrd="0" destOrd="0" presId="urn:microsoft.com/office/officeart/2005/8/layout/cycle2"/>
    <dgm:cxn modelId="{87F394D3-1832-4F38-AAFB-05731D469A28}" type="presOf" srcId="{EA252056-BDCE-4450-A3DF-C1414218BB72}" destId="{E680E8D4-88DC-4AAC-98C7-301F87B7C559}" srcOrd="0" destOrd="0" presId="urn:microsoft.com/office/officeart/2005/8/layout/cycle2"/>
    <dgm:cxn modelId="{A08CE696-7F4E-4E84-B715-69496DB2DDFD}" type="presOf" srcId="{D70C8502-D45D-4179-B921-B688C60CF057}" destId="{849E5D6D-751D-49B3-8B7A-A5C4AD2610A7}" srcOrd="0" destOrd="0" presId="urn:microsoft.com/office/officeart/2005/8/layout/cycle2"/>
    <dgm:cxn modelId="{7DD5AC65-DF8B-49B1-B118-E426A493D0D2}" srcId="{588EFA1A-74BD-4107-9E84-541FD911E529}" destId="{E7B25350-3066-45DB-AE89-6B049A96A0FB}" srcOrd="4" destOrd="0" parTransId="{3198E2DB-E8AA-49B1-A414-261E0A60286F}" sibTransId="{88772ACF-EBC4-43E0-B111-E0CF4D8292A4}"/>
    <dgm:cxn modelId="{A27D592A-35ED-45C9-9AAF-52152E2132C1}" srcId="{588EFA1A-74BD-4107-9E84-541FD911E529}" destId="{E1345329-7E61-4CF7-83DC-903666B5B528}" srcOrd="3" destOrd="0" parTransId="{16F3D332-73CC-4D2F-9FCD-7F222894FF04}" sibTransId="{89C2FF15-4338-4625-A198-E245CBE6170E}"/>
    <dgm:cxn modelId="{C16C2956-7EF5-4EC8-86C5-13968ACEAECE}" type="presOf" srcId="{88772ACF-EBC4-43E0-B111-E0CF4D8292A4}" destId="{AF630A9C-9CAD-4CE6-AA7D-2B71D1E96BBA}" srcOrd="0" destOrd="0" presId="urn:microsoft.com/office/officeart/2005/8/layout/cycle2"/>
    <dgm:cxn modelId="{9748D5B5-BB6F-4070-9F85-E48257058DFF}" type="presOf" srcId="{E1345329-7E61-4CF7-83DC-903666B5B528}" destId="{243411FC-E372-4DD3-978A-BCBF482FB3E5}" srcOrd="0" destOrd="0" presId="urn:microsoft.com/office/officeart/2005/8/layout/cycle2"/>
    <dgm:cxn modelId="{6F31E749-D0AA-4BC0-A25A-3670AEC3E1C5}" srcId="{588EFA1A-74BD-4107-9E84-541FD911E529}" destId="{FD15B1EA-9BF2-4C9B-A2D0-F853414A90E6}" srcOrd="2" destOrd="0" parTransId="{3DD4FD1B-F3AC-4AEC-9B06-64EDE6779ECC}" sibTransId="{D70C8502-D45D-4179-B921-B688C60CF057}"/>
    <dgm:cxn modelId="{B5187D9D-B394-43D3-A2C3-1F228E479FB5}" type="presParOf" srcId="{7A546C03-E4C1-4275-9A94-C33E4765D564}" destId="{95FF6FFA-E9C3-43E9-91A4-D506E3447729}" srcOrd="0" destOrd="0" presId="urn:microsoft.com/office/officeart/2005/8/layout/cycle2"/>
    <dgm:cxn modelId="{0D2D0181-58D3-4A69-9712-942CDA5860E1}" type="presParOf" srcId="{7A546C03-E4C1-4275-9A94-C33E4765D564}" destId="{98D17999-6043-4C80-BDBB-AF50AE7C1DBF}" srcOrd="1" destOrd="0" presId="urn:microsoft.com/office/officeart/2005/8/layout/cycle2"/>
    <dgm:cxn modelId="{1A579E7B-6DE2-43E6-973C-FB91B9CF54E5}" type="presParOf" srcId="{98D17999-6043-4C80-BDBB-AF50AE7C1DBF}" destId="{8738EB8D-1136-4FF7-A77C-9E7CB8B00153}" srcOrd="0" destOrd="0" presId="urn:microsoft.com/office/officeart/2005/8/layout/cycle2"/>
    <dgm:cxn modelId="{4AEBDE08-009A-4D2B-8DE0-85388864A134}" type="presParOf" srcId="{7A546C03-E4C1-4275-9A94-C33E4765D564}" destId="{4A6CB819-FD3A-44D0-B45D-8E15F46D2AFF}" srcOrd="2" destOrd="0" presId="urn:microsoft.com/office/officeart/2005/8/layout/cycle2"/>
    <dgm:cxn modelId="{380A890D-1589-48C8-A725-E99A9804C18B}" type="presParOf" srcId="{7A546C03-E4C1-4275-9A94-C33E4765D564}" destId="{E680E8D4-88DC-4AAC-98C7-301F87B7C559}" srcOrd="3" destOrd="0" presId="urn:microsoft.com/office/officeart/2005/8/layout/cycle2"/>
    <dgm:cxn modelId="{494C26B9-1D1C-4035-BA26-D4A2E97D92C4}" type="presParOf" srcId="{E680E8D4-88DC-4AAC-98C7-301F87B7C559}" destId="{CADBCDA3-E96F-4EE8-A05F-439563C99D59}" srcOrd="0" destOrd="0" presId="urn:microsoft.com/office/officeart/2005/8/layout/cycle2"/>
    <dgm:cxn modelId="{D8C4E50A-46CB-4550-A1A0-DF89E610E126}" type="presParOf" srcId="{7A546C03-E4C1-4275-9A94-C33E4765D564}" destId="{7CCFE9FD-36A8-4B12-A8E9-D9C9CCC31762}" srcOrd="4" destOrd="0" presId="urn:microsoft.com/office/officeart/2005/8/layout/cycle2"/>
    <dgm:cxn modelId="{86E7132F-717A-4D48-9623-2A6A2D4D9A31}" type="presParOf" srcId="{7A546C03-E4C1-4275-9A94-C33E4765D564}" destId="{849E5D6D-751D-49B3-8B7A-A5C4AD2610A7}" srcOrd="5" destOrd="0" presId="urn:microsoft.com/office/officeart/2005/8/layout/cycle2"/>
    <dgm:cxn modelId="{82A86061-3C4D-49EA-A499-DBD13DAF3710}" type="presParOf" srcId="{849E5D6D-751D-49B3-8B7A-A5C4AD2610A7}" destId="{11EC54F8-217F-4D43-B797-2780991B05B7}" srcOrd="0" destOrd="0" presId="urn:microsoft.com/office/officeart/2005/8/layout/cycle2"/>
    <dgm:cxn modelId="{2FB7505C-0AD1-4139-B7E8-635331B11C25}" type="presParOf" srcId="{7A546C03-E4C1-4275-9A94-C33E4765D564}" destId="{243411FC-E372-4DD3-978A-BCBF482FB3E5}" srcOrd="6" destOrd="0" presId="urn:microsoft.com/office/officeart/2005/8/layout/cycle2"/>
    <dgm:cxn modelId="{261A8288-235F-4019-99D4-EB2D3C8D9791}" type="presParOf" srcId="{7A546C03-E4C1-4275-9A94-C33E4765D564}" destId="{CA5C4D84-A61B-4831-AE35-08F946869476}" srcOrd="7" destOrd="0" presId="urn:microsoft.com/office/officeart/2005/8/layout/cycle2"/>
    <dgm:cxn modelId="{D41F8476-34F3-4AFE-A4F1-F5D2AC50409F}" type="presParOf" srcId="{CA5C4D84-A61B-4831-AE35-08F946869476}" destId="{9704F0F7-8C53-44A8-A0F2-103C4540A43D}" srcOrd="0" destOrd="0" presId="urn:microsoft.com/office/officeart/2005/8/layout/cycle2"/>
    <dgm:cxn modelId="{67E4B913-3F9C-4D0B-A441-3D3854D2EB59}" type="presParOf" srcId="{7A546C03-E4C1-4275-9A94-C33E4765D564}" destId="{47F6BCA6-4B64-4E31-81C0-940B4AD6AF05}" srcOrd="8" destOrd="0" presId="urn:microsoft.com/office/officeart/2005/8/layout/cycle2"/>
    <dgm:cxn modelId="{DDAD3520-40C7-47C4-910D-9D76E992FD09}" type="presParOf" srcId="{7A546C03-E4C1-4275-9A94-C33E4765D564}" destId="{AF630A9C-9CAD-4CE6-AA7D-2B71D1E96BBA}" srcOrd="9" destOrd="0" presId="urn:microsoft.com/office/officeart/2005/8/layout/cycle2"/>
    <dgm:cxn modelId="{11C938E9-A9B4-46CC-B32D-2EB4CF9FDF56}" type="presParOf" srcId="{AF630A9C-9CAD-4CE6-AA7D-2B71D1E96BBA}" destId="{161A93D1-584B-40B0-AC42-1E85DDDE520F}" srcOrd="0" destOrd="0" presId="urn:microsoft.com/office/officeart/2005/8/layout/cycle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968942-557B-40BD-9CD3-194DBDEBA142}" type="doc">
      <dgm:prSet loTypeId="urn:microsoft.com/office/officeart/2005/8/layout/bList2" loCatId="list" qsTypeId="urn:microsoft.com/office/officeart/2005/8/quickstyle/simple1" qsCatId="simple" csTypeId="urn:microsoft.com/office/officeart/2005/8/colors/colorful1" csCatId="colorful" phldr="1"/>
      <dgm:spPr/>
    </dgm:pt>
    <dgm:pt modelId="{DF360046-1EE3-4B5E-AE56-FC3B33B5B10E}">
      <dgm:prSet phldrT="[Texto]" custT="1"/>
      <dgm:spPr/>
      <dgm:t>
        <a:bodyPr/>
        <a:lstStyle/>
        <a:p>
          <a:r>
            <a:rPr lang="es-ES" sz="1600" dirty="0" smtClean="0"/>
            <a:t>Tratamiento 1</a:t>
          </a:r>
          <a:endParaRPr lang="es-ES" sz="1600" dirty="0"/>
        </a:p>
      </dgm:t>
    </dgm:pt>
    <dgm:pt modelId="{28E3AAA4-48B9-42AE-BD8C-19DEFE34C4B2}" type="parTrans" cxnId="{EACDCE56-9C39-4AC9-9C7B-59C651B58A2E}">
      <dgm:prSet/>
      <dgm:spPr/>
      <dgm:t>
        <a:bodyPr/>
        <a:lstStyle/>
        <a:p>
          <a:endParaRPr lang="es-ES"/>
        </a:p>
      </dgm:t>
    </dgm:pt>
    <dgm:pt modelId="{0ED38DE6-5326-4536-A817-7C1617AA1FFA}" type="sibTrans" cxnId="{EACDCE56-9C39-4AC9-9C7B-59C651B58A2E}">
      <dgm:prSet/>
      <dgm:spPr/>
      <dgm:t>
        <a:bodyPr/>
        <a:lstStyle/>
        <a:p>
          <a:endParaRPr lang="es-ES"/>
        </a:p>
      </dgm:t>
    </dgm:pt>
    <dgm:pt modelId="{4D4790AA-153E-4743-BD37-BAAC28A08665}">
      <dgm:prSet phldrT="[Texto]" custT="1"/>
      <dgm:spPr>
        <a:solidFill>
          <a:srgbClr val="00B050"/>
        </a:solidFill>
      </dgm:spPr>
      <dgm:t>
        <a:bodyPr/>
        <a:lstStyle/>
        <a:p>
          <a:r>
            <a:rPr lang="es-ES" sz="1600" dirty="0" smtClean="0"/>
            <a:t>Tratamiento 2</a:t>
          </a:r>
          <a:endParaRPr lang="es-ES" sz="1600" dirty="0"/>
        </a:p>
      </dgm:t>
    </dgm:pt>
    <dgm:pt modelId="{0353E8F7-F3C4-4B80-A0EA-BDA207D1B5CE}" type="parTrans" cxnId="{E6581C96-1474-4D82-A583-400E94C00B71}">
      <dgm:prSet/>
      <dgm:spPr/>
      <dgm:t>
        <a:bodyPr/>
        <a:lstStyle/>
        <a:p>
          <a:endParaRPr lang="es-ES"/>
        </a:p>
      </dgm:t>
    </dgm:pt>
    <dgm:pt modelId="{D9E641C9-E1CB-4E2A-BB05-6C316B1930C5}" type="sibTrans" cxnId="{E6581C96-1474-4D82-A583-400E94C00B71}">
      <dgm:prSet/>
      <dgm:spPr/>
      <dgm:t>
        <a:bodyPr/>
        <a:lstStyle/>
        <a:p>
          <a:endParaRPr lang="es-ES"/>
        </a:p>
      </dgm:t>
    </dgm:pt>
    <dgm:pt modelId="{31588852-A707-43C3-B34F-670AFECAB3F1}">
      <dgm:prSet phldrT="[Texto]" custT="1"/>
      <dgm:spPr>
        <a:solidFill>
          <a:srgbClr val="FFC000"/>
        </a:solidFill>
      </dgm:spPr>
      <dgm:t>
        <a:bodyPr/>
        <a:lstStyle/>
        <a:p>
          <a:r>
            <a:rPr lang="es-ES" sz="1600" dirty="0" smtClean="0"/>
            <a:t>Tratamiento 3</a:t>
          </a:r>
          <a:endParaRPr lang="es-ES" sz="1600" dirty="0"/>
        </a:p>
      </dgm:t>
    </dgm:pt>
    <dgm:pt modelId="{CFB05D39-20EF-46C0-B708-2323DE2BA990}" type="parTrans" cxnId="{9325828C-9ED6-43B7-8819-9ACD19FC6510}">
      <dgm:prSet/>
      <dgm:spPr/>
      <dgm:t>
        <a:bodyPr/>
        <a:lstStyle/>
        <a:p>
          <a:endParaRPr lang="es-ES"/>
        </a:p>
      </dgm:t>
    </dgm:pt>
    <dgm:pt modelId="{853C211A-843B-4D91-975B-0D5E5707EED2}" type="sibTrans" cxnId="{9325828C-9ED6-43B7-8819-9ACD19FC6510}">
      <dgm:prSet/>
      <dgm:spPr/>
      <dgm:t>
        <a:bodyPr/>
        <a:lstStyle/>
        <a:p>
          <a:endParaRPr lang="es-ES"/>
        </a:p>
      </dgm:t>
    </dgm:pt>
    <dgm:pt modelId="{06773A00-78EB-4299-9F3B-1B0E69CE8E3E}" type="pres">
      <dgm:prSet presAssocID="{F7968942-557B-40BD-9CD3-194DBDEBA142}" presName="diagram" presStyleCnt="0">
        <dgm:presLayoutVars>
          <dgm:dir/>
          <dgm:animLvl val="lvl"/>
          <dgm:resizeHandles val="exact"/>
        </dgm:presLayoutVars>
      </dgm:prSet>
      <dgm:spPr/>
    </dgm:pt>
    <dgm:pt modelId="{37EBCA24-4AEE-4A69-8D4B-8FB8451DB5F4}" type="pres">
      <dgm:prSet presAssocID="{DF360046-1EE3-4B5E-AE56-FC3B33B5B10E}" presName="compNode" presStyleCnt="0"/>
      <dgm:spPr/>
    </dgm:pt>
    <dgm:pt modelId="{366DEC8B-60BF-4D6A-A285-78825A9645AC}" type="pres">
      <dgm:prSet presAssocID="{DF360046-1EE3-4B5E-AE56-FC3B33B5B10E}" presName="childRect" presStyleLbl="bgAcc1" presStyleIdx="0" presStyleCnt="3" custScaleX="113630" custScaleY="124906">
        <dgm:presLayoutVars>
          <dgm:bulletEnabled val="1"/>
        </dgm:presLayoutVars>
      </dgm:prSet>
      <dgm:spPr>
        <a:blipFill rotWithShape="0">
          <a:blip xmlns:r="http://schemas.openxmlformats.org/officeDocument/2006/relationships" r:embed="rId1"/>
          <a:stretch>
            <a:fillRect/>
          </a:stretch>
        </a:blipFill>
      </dgm:spPr>
    </dgm:pt>
    <dgm:pt modelId="{40535827-9774-466B-8832-4FB20B676461}" type="pres">
      <dgm:prSet presAssocID="{DF360046-1EE3-4B5E-AE56-FC3B33B5B10E}" presName="parentText" presStyleLbl="node1" presStyleIdx="0" presStyleCnt="0">
        <dgm:presLayoutVars>
          <dgm:chMax val="0"/>
          <dgm:bulletEnabled val="1"/>
        </dgm:presLayoutVars>
      </dgm:prSet>
      <dgm:spPr/>
      <dgm:t>
        <a:bodyPr/>
        <a:lstStyle/>
        <a:p>
          <a:endParaRPr lang="es-ES"/>
        </a:p>
      </dgm:t>
    </dgm:pt>
    <dgm:pt modelId="{A49F81D1-4644-49D7-B837-7FA0010C1360}" type="pres">
      <dgm:prSet presAssocID="{DF360046-1EE3-4B5E-AE56-FC3B33B5B10E}" presName="parentRect" presStyleLbl="alignNode1" presStyleIdx="0" presStyleCnt="3" custScaleY="39885"/>
      <dgm:spPr/>
      <dgm:t>
        <a:bodyPr/>
        <a:lstStyle/>
        <a:p>
          <a:endParaRPr lang="es-ES"/>
        </a:p>
      </dgm:t>
    </dgm:pt>
    <dgm:pt modelId="{7125C536-8C79-4BC2-84E6-FB80E62699A3}" type="pres">
      <dgm:prSet presAssocID="{DF360046-1EE3-4B5E-AE56-FC3B33B5B10E}" presName="adorn" presStyleLbl="fgAccFollowNode1" presStyleIdx="0" presStyleCnt="3"/>
      <dgm:spPr>
        <a:blipFill rotWithShape="0">
          <a:blip xmlns:r="http://schemas.openxmlformats.org/officeDocument/2006/relationships" r:embed="rId2"/>
          <a:stretch>
            <a:fillRect/>
          </a:stretch>
        </a:blipFill>
      </dgm:spPr>
    </dgm:pt>
    <dgm:pt modelId="{7CC77908-82E8-46B0-BBD6-D1D81E72D1BE}" type="pres">
      <dgm:prSet presAssocID="{0ED38DE6-5326-4536-A817-7C1617AA1FFA}" presName="sibTrans" presStyleLbl="sibTrans2D1" presStyleIdx="0" presStyleCnt="0"/>
      <dgm:spPr/>
      <dgm:t>
        <a:bodyPr/>
        <a:lstStyle/>
        <a:p>
          <a:endParaRPr lang="es-ES"/>
        </a:p>
      </dgm:t>
    </dgm:pt>
    <dgm:pt modelId="{3917F2DE-3CB9-4594-8A13-8C02A5D51A2B}" type="pres">
      <dgm:prSet presAssocID="{4D4790AA-153E-4743-BD37-BAAC28A08665}" presName="compNode" presStyleCnt="0"/>
      <dgm:spPr/>
    </dgm:pt>
    <dgm:pt modelId="{BC69D33B-FA5B-4D47-AFDC-40D6F007C21B}" type="pres">
      <dgm:prSet presAssocID="{4D4790AA-153E-4743-BD37-BAAC28A08665}" presName="childRect" presStyleLbl="bgAcc1" presStyleIdx="1" presStyleCnt="3" custScaleX="109273" custScaleY="132880">
        <dgm:presLayoutVars>
          <dgm:bulletEnabled val="1"/>
        </dgm:presLayoutVars>
      </dgm:prSet>
      <dgm:spPr>
        <a:blipFill rotWithShape="0">
          <a:blip xmlns:r="http://schemas.openxmlformats.org/officeDocument/2006/relationships" r:embed="rId3"/>
          <a:stretch>
            <a:fillRect/>
          </a:stretch>
        </a:blipFill>
      </dgm:spPr>
    </dgm:pt>
    <dgm:pt modelId="{C5FD863C-5743-41A8-97A8-E7200765435F}" type="pres">
      <dgm:prSet presAssocID="{4D4790AA-153E-4743-BD37-BAAC28A08665}" presName="parentText" presStyleLbl="node1" presStyleIdx="0" presStyleCnt="0">
        <dgm:presLayoutVars>
          <dgm:chMax val="0"/>
          <dgm:bulletEnabled val="1"/>
        </dgm:presLayoutVars>
      </dgm:prSet>
      <dgm:spPr/>
      <dgm:t>
        <a:bodyPr/>
        <a:lstStyle/>
        <a:p>
          <a:endParaRPr lang="es-ES"/>
        </a:p>
      </dgm:t>
    </dgm:pt>
    <dgm:pt modelId="{8BB5B419-3ACA-43DC-82BE-508B5DEDF43D}" type="pres">
      <dgm:prSet presAssocID="{4D4790AA-153E-4743-BD37-BAAC28A08665}" presName="parentRect" presStyleLbl="alignNode1" presStyleIdx="1" presStyleCnt="3" custScaleY="42322"/>
      <dgm:spPr/>
      <dgm:t>
        <a:bodyPr/>
        <a:lstStyle/>
        <a:p>
          <a:endParaRPr lang="es-ES"/>
        </a:p>
      </dgm:t>
    </dgm:pt>
    <dgm:pt modelId="{EA975413-0A56-4E06-9438-8261B6205B63}" type="pres">
      <dgm:prSet presAssocID="{4D4790AA-153E-4743-BD37-BAAC28A08665}" presName="adorn" presStyleLbl="fgAccFollowNode1" presStyleIdx="1" presStyleCnt="3"/>
      <dgm:spPr>
        <a:blipFill rotWithShape="0">
          <a:blip xmlns:r="http://schemas.openxmlformats.org/officeDocument/2006/relationships" r:embed="rId2"/>
          <a:stretch>
            <a:fillRect/>
          </a:stretch>
        </a:blipFill>
      </dgm:spPr>
    </dgm:pt>
    <dgm:pt modelId="{6FED68E9-A773-407F-A6C8-75AF9885FA03}" type="pres">
      <dgm:prSet presAssocID="{D9E641C9-E1CB-4E2A-BB05-6C316B1930C5}" presName="sibTrans" presStyleLbl="sibTrans2D1" presStyleIdx="0" presStyleCnt="0"/>
      <dgm:spPr/>
      <dgm:t>
        <a:bodyPr/>
        <a:lstStyle/>
        <a:p>
          <a:endParaRPr lang="es-ES"/>
        </a:p>
      </dgm:t>
    </dgm:pt>
    <dgm:pt modelId="{EE5E0353-14C4-411F-A689-7C306D4D6505}" type="pres">
      <dgm:prSet presAssocID="{31588852-A707-43C3-B34F-670AFECAB3F1}" presName="compNode" presStyleCnt="0"/>
      <dgm:spPr/>
    </dgm:pt>
    <dgm:pt modelId="{47EF9F1A-5F56-4D5A-8E61-EA983E7E3AD3}" type="pres">
      <dgm:prSet presAssocID="{31588852-A707-43C3-B34F-670AFECAB3F1}" presName="childRect" presStyleLbl="bgAcc1" presStyleIdx="2" presStyleCnt="3" custScaleX="108457" custScaleY="127289">
        <dgm:presLayoutVars>
          <dgm:bulletEnabled val="1"/>
        </dgm:presLayoutVars>
      </dgm:prSet>
      <dgm:spPr>
        <a:blipFill rotWithShape="0">
          <a:blip xmlns:r="http://schemas.openxmlformats.org/officeDocument/2006/relationships" r:embed="rId4"/>
          <a:stretch>
            <a:fillRect/>
          </a:stretch>
        </a:blipFill>
      </dgm:spPr>
    </dgm:pt>
    <dgm:pt modelId="{F7393579-D6E5-4328-8F27-363D08C3A01B}" type="pres">
      <dgm:prSet presAssocID="{31588852-A707-43C3-B34F-670AFECAB3F1}" presName="parentText" presStyleLbl="node1" presStyleIdx="0" presStyleCnt="0">
        <dgm:presLayoutVars>
          <dgm:chMax val="0"/>
          <dgm:bulletEnabled val="1"/>
        </dgm:presLayoutVars>
      </dgm:prSet>
      <dgm:spPr/>
      <dgm:t>
        <a:bodyPr/>
        <a:lstStyle/>
        <a:p>
          <a:endParaRPr lang="es-ES"/>
        </a:p>
      </dgm:t>
    </dgm:pt>
    <dgm:pt modelId="{D8D0E377-D2A2-4283-934F-E64FCC821CD6}" type="pres">
      <dgm:prSet presAssocID="{31588852-A707-43C3-B34F-670AFECAB3F1}" presName="parentRect" presStyleLbl="alignNode1" presStyleIdx="2" presStyleCnt="3" custScaleY="46375"/>
      <dgm:spPr/>
      <dgm:t>
        <a:bodyPr/>
        <a:lstStyle/>
        <a:p>
          <a:endParaRPr lang="es-ES"/>
        </a:p>
      </dgm:t>
    </dgm:pt>
    <dgm:pt modelId="{24725C9A-A43B-4A3A-951F-E735706D6AB1}" type="pres">
      <dgm:prSet presAssocID="{31588852-A707-43C3-B34F-670AFECAB3F1}" presName="adorn" presStyleLbl="fgAccFollowNode1" presStyleIdx="2" presStyleCnt="3"/>
      <dgm:spPr>
        <a:blipFill rotWithShape="0">
          <a:blip xmlns:r="http://schemas.openxmlformats.org/officeDocument/2006/relationships" r:embed="rId2"/>
          <a:stretch>
            <a:fillRect/>
          </a:stretch>
        </a:blipFill>
      </dgm:spPr>
    </dgm:pt>
  </dgm:ptLst>
  <dgm:cxnLst>
    <dgm:cxn modelId="{E43AB636-D051-47EF-BBCC-9F02FBF205F2}" type="presOf" srcId="{DF360046-1EE3-4B5E-AE56-FC3B33B5B10E}" destId="{A49F81D1-4644-49D7-B837-7FA0010C1360}" srcOrd="1" destOrd="0" presId="urn:microsoft.com/office/officeart/2005/8/layout/bList2"/>
    <dgm:cxn modelId="{27C17B8A-1636-4304-8022-C79FC2A81DA1}" type="presOf" srcId="{4D4790AA-153E-4743-BD37-BAAC28A08665}" destId="{C5FD863C-5743-41A8-97A8-E7200765435F}" srcOrd="0" destOrd="0" presId="urn:microsoft.com/office/officeart/2005/8/layout/bList2"/>
    <dgm:cxn modelId="{E3CD93F3-0998-4FC1-83EC-AB9839E91093}" type="presOf" srcId="{4D4790AA-153E-4743-BD37-BAAC28A08665}" destId="{8BB5B419-3ACA-43DC-82BE-508B5DEDF43D}" srcOrd="1" destOrd="0" presId="urn:microsoft.com/office/officeart/2005/8/layout/bList2"/>
    <dgm:cxn modelId="{BA5269D6-E5B2-45F3-9C3C-AC3A4D5ECC3A}" type="presOf" srcId="{DF360046-1EE3-4B5E-AE56-FC3B33B5B10E}" destId="{40535827-9774-466B-8832-4FB20B676461}" srcOrd="0" destOrd="0" presId="urn:microsoft.com/office/officeart/2005/8/layout/bList2"/>
    <dgm:cxn modelId="{C001467E-A686-492B-BAFD-AA0D10326A0F}" type="presOf" srcId="{31588852-A707-43C3-B34F-670AFECAB3F1}" destId="{F7393579-D6E5-4328-8F27-363D08C3A01B}" srcOrd="0" destOrd="0" presId="urn:microsoft.com/office/officeart/2005/8/layout/bList2"/>
    <dgm:cxn modelId="{CA16586D-C51B-47FC-82D8-7106B8477CDC}" type="presOf" srcId="{F7968942-557B-40BD-9CD3-194DBDEBA142}" destId="{06773A00-78EB-4299-9F3B-1B0E69CE8E3E}" srcOrd="0" destOrd="0" presId="urn:microsoft.com/office/officeart/2005/8/layout/bList2"/>
    <dgm:cxn modelId="{EACDCE56-9C39-4AC9-9C7B-59C651B58A2E}" srcId="{F7968942-557B-40BD-9CD3-194DBDEBA142}" destId="{DF360046-1EE3-4B5E-AE56-FC3B33B5B10E}" srcOrd="0" destOrd="0" parTransId="{28E3AAA4-48B9-42AE-BD8C-19DEFE34C4B2}" sibTransId="{0ED38DE6-5326-4536-A817-7C1617AA1FFA}"/>
    <dgm:cxn modelId="{5766ECB3-2012-42B4-9B13-F2628CE6EEAE}" type="presOf" srcId="{0ED38DE6-5326-4536-A817-7C1617AA1FFA}" destId="{7CC77908-82E8-46B0-BBD6-D1D81E72D1BE}" srcOrd="0" destOrd="0" presId="urn:microsoft.com/office/officeart/2005/8/layout/bList2"/>
    <dgm:cxn modelId="{A14DD1A7-5E53-4E55-B02A-2028BB92CCB5}" type="presOf" srcId="{D9E641C9-E1CB-4E2A-BB05-6C316B1930C5}" destId="{6FED68E9-A773-407F-A6C8-75AF9885FA03}" srcOrd="0" destOrd="0" presId="urn:microsoft.com/office/officeart/2005/8/layout/bList2"/>
    <dgm:cxn modelId="{9325828C-9ED6-43B7-8819-9ACD19FC6510}" srcId="{F7968942-557B-40BD-9CD3-194DBDEBA142}" destId="{31588852-A707-43C3-B34F-670AFECAB3F1}" srcOrd="2" destOrd="0" parTransId="{CFB05D39-20EF-46C0-B708-2323DE2BA990}" sibTransId="{853C211A-843B-4D91-975B-0D5E5707EED2}"/>
    <dgm:cxn modelId="{E6581C96-1474-4D82-A583-400E94C00B71}" srcId="{F7968942-557B-40BD-9CD3-194DBDEBA142}" destId="{4D4790AA-153E-4743-BD37-BAAC28A08665}" srcOrd="1" destOrd="0" parTransId="{0353E8F7-F3C4-4B80-A0EA-BDA207D1B5CE}" sibTransId="{D9E641C9-E1CB-4E2A-BB05-6C316B1930C5}"/>
    <dgm:cxn modelId="{4441BC2A-DA2C-487B-88F0-4FB2DF9D225B}" type="presOf" srcId="{31588852-A707-43C3-B34F-670AFECAB3F1}" destId="{D8D0E377-D2A2-4283-934F-E64FCC821CD6}" srcOrd="1" destOrd="0" presId="urn:microsoft.com/office/officeart/2005/8/layout/bList2"/>
    <dgm:cxn modelId="{2D107D79-2616-4EA1-AE6A-CE7F6636E4E1}" type="presParOf" srcId="{06773A00-78EB-4299-9F3B-1B0E69CE8E3E}" destId="{37EBCA24-4AEE-4A69-8D4B-8FB8451DB5F4}" srcOrd="0" destOrd="0" presId="urn:microsoft.com/office/officeart/2005/8/layout/bList2"/>
    <dgm:cxn modelId="{C32CC271-9A58-4478-B6B1-3724FADE72E3}" type="presParOf" srcId="{37EBCA24-4AEE-4A69-8D4B-8FB8451DB5F4}" destId="{366DEC8B-60BF-4D6A-A285-78825A9645AC}" srcOrd="0" destOrd="0" presId="urn:microsoft.com/office/officeart/2005/8/layout/bList2"/>
    <dgm:cxn modelId="{4CEFCE8E-4891-4132-BF64-5619F9DC8C8A}" type="presParOf" srcId="{37EBCA24-4AEE-4A69-8D4B-8FB8451DB5F4}" destId="{40535827-9774-466B-8832-4FB20B676461}" srcOrd="1" destOrd="0" presId="urn:microsoft.com/office/officeart/2005/8/layout/bList2"/>
    <dgm:cxn modelId="{C6894E06-545D-4980-BD98-D5B8FF35239D}" type="presParOf" srcId="{37EBCA24-4AEE-4A69-8D4B-8FB8451DB5F4}" destId="{A49F81D1-4644-49D7-B837-7FA0010C1360}" srcOrd="2" destOrd="0" presId="urn:microsoft.com/office/officeart/2005/8/layout/bList2"/>
    <dgm:cxn modelId="{14CFEE44-7CB2-4C2F-AFF3-833D1E15919E}" type="presParOf" srcId="{37EBCA24-4AEE-4A69-8D4B-8FB8451DB5F4}" destId="{7125C536-8C79-4BC2-84E6-FB80E62699A3}" srcOrd="3" destOrd="0" presId="urn:microsoft.com/office/officeart/2005/8/layout/bList2"/>
    <dgm:cxn modelId="{51201176-C0AC-42EA-BA65-C97324CD1DB4}" type="presParOf" srcId="{06773A00-78EB-4299-9F3B-1B0E69CE8E3E}" destId="{7CC77908-82E8-46B0-BBD6-D1D81E72D1BE}" srcOrd="1" destOrd="0" presId="urn:microsoft.com/office/officeart/2005/8/layout/bList2"/>
    <dgm:cxn modelId="{54D3F4E0-E272-41D4-9335-3091A1E33B38}" type="presParOf" srcId="{06773A00-78EB-4299-9F3B-1B0E69CE8E3E}" destId="{3917F2DE-3CB9-4594-8A13-8C02A5D51A2B}" srcOrd="2" destOrd="0" presId="urn:microsoft.com/office/officeart/2005/8/layout/bList2"/>
    <dgm:cxn modelId="{4A2C8A8D-8EC5-4DC4-8F7A-B5D14A903D80}" type="presParOf" srcId="{3917F2DE-3CB9-4594-8A13-8C02A5D51A2B}" destId="{BC69D33B-FA5B-4D47-AFDC-40D6F007C21B}" srcOrd="0" destOrd="0" presId="urn:microsoft.com/office/officeart/2005/8/layout/bList2"/>
    <dgm:cxn modelId="{114C9349-1643-4679-921A-6B9A377DEC60}" type="presParOf" srcId="{3917F2DE-3CB9-4594-8A13-8C02A5D51A2B}" destId="{C5FD863C-5743-41A8-97A8-E7200765435F}" srcOrd="1" destOrd="0" presId="urn:microsoft.com/office/officeart/2005/8/layout/bList2"/>
    <dgm:cxn modelId="{816D4103-0EA7-4F2E-A3DC-E4F975F0A498}" type="presParOf" srcId="{3917F2DE-3CB9-4594-8A13-8C02A5D51A2B}" destId="{8BB5B419-3ACA-43DC-82BE-508B5DEDF43D}" srcOrd="2" destOrd="0" presId="urn:microsoft.com/office/officeart/2005/8/layout/bList2"/>
    <dgm:cxn modelId="{7AE20C6F-F85C-4FD1-B5F4-9F6EC547A68E}" type="presParOf" srcId="{3917F2DE-3CB9-4594-8A13-8C02A5D51A2B}" destId="{EA975413-0A56-4E06-9438-8261B6205B63}" srcOrd="3" destOrd="0" presId="urn:microsoft.com/office/officeart/2005/8/layout/bList2"/>
    <dgm:cxn modelId="{D6BBB748-7E87-4AA4-8358-761702F57734}" type="presParOf" srcId="{06773A00-78EB-4299-9F3B-1B0E69CE8E3E}" destId="{6FED68E9-A773-407F-A6C8-75AF9885FA03}" srcOrd="3" destOrd="0" presId="urn:microsoft.com/office/officeart/2005/8/layout/bList2"/>
    <dgm:cxn modelId="{B703AB53-E50D-482C-8674-FD8EBBF50FBB}" type="presParOf" srcId="{06773A00-78EB-4299-9F3B-1B0E69CE8E3E}" destId="{EE5E0353-14C4-411F-A689-7C306D4D6505}" srcOrd="4" destOrd="0" presId="urn:microsoft.com/office/officeart/2005/8/layout/bList2"/>
    <dgm:cxn modelId="{9F3744A1-7DD3-4BED-9277-FC96BB5D0D0E}" type="presParOf" srcId="{EE5E0353-14C4-411F-A689-7C306D4D6505}" destId="{47EF9F1A-5F56-4D5A-8E61-EA983E7E3AD3}" srcOrd="0" destOrd="0" presId="urn:microsoft.com/office/officeart/2005/8/layout/bList2"/>
    <dgm:cxn modelId="{B0467189-518D-4646-A97B-55AD9E892999}" type="presParOf" srcId="{EE5E0353-14C4-411F-A689-7C306D4D6505}" destId="{F7393579-D6E5-4328-8F27-363D08C3A01B}" srcOrd="1" destOrd="0" presId="urn:microsoft.com/office/officeart/2005/8/layout/bList2"/>
    <dgm:cxn modelId="{6AABF643-BB38-437E-8346-482BD35742B6}" type="presParOf" srcId="{EE5E0353-14C4-411F-A689-7C306D4D6505}" destId="{D8D0E377-D2A2-4283-934F-E64FCC821CD6}" srcOrd="2" destOrd="0" presId="urn:microsoft.com/office/officeart/2005/8/layout/bList2"/>
    <dgm:cxn modelId="{BF568B50-0135-4861-81FB-4B8AB0271CFA}" type="presParOf" srcId="{EE5E0353-14C4-411F-A689-7C306D4D6505}" destId="{24725C9A-A43B-4A3A-951F-E735706D6AB1}" srcOrd="3" destOrd="0" presId="urn:microsoft.com/office/officeart/2005/8/layout/b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C2873C-2987-42FA-A17E-23542BD1A0A3}">
      <dsp:nvSpPr>
        <dsp:cNvPr id="0" name=""/>
        <dsp:cNvSpPr/>
      </dsp:nvSpPr>
      <dsp:spPr>
        <a:xfrm rot="5400000">
          <a:off x="-245635" y="246082"/>
          <a:ext cx="1637567" cy="1146297"/>
        </a:xfrm>
        <a:prstGeom prst="chevron">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s-ES" sz="2900" kern="1200" dirty="0"/>
        </a:p>
      </dsp:txBody>
      <dsp:txXfrm rot="5400000">
        <a:off x="-245635" y="246082"/>
        <a:ext cx="1637567" cy="1146297"/>
      </dsp:txXfrm>
    </dsp:sp>
    <dsp:sp modelId="{42A0B248-08D1-444F-96FB-744749B910C7}">
      <dsp:nvSpPr>
        <dsp:cNvPr id="0" name=""/>
        <dsp:cNvSpPr/>
      </dsp:nvSpPr>
      <dsp:spPr>
        <a:xfrm rot="5400000">
          <a:off x="4155739" y="-2966587"/>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just" defTabSz="977900">
            <a:lnSpc>
              <a:spcPct val="90000"/>
            </a:lnSpc>
            <a:spcBef>
              <a:spcPct val="0"/>
            </a:spcBef>
            <a:spcAft>
              <a:spcPct val="15000"/>
            </a:spcAft>
            <a:buChar char="••"/>
          </a:pPr>
          <a:r>
            <a:rPr lang="es-ES" sz="2200" kern="1200" dirty="0" smtClean="0">
              <a:latin typeface="Times New Roman" pitchFamily="18" charset="0"/>
              <a:cs typeface="Times New Roman" pitchFamily="18" charset="0"/>
            </a:rPr>
            <a:t>En el Ecuador la utilización de la caña de azúcar para la alimentación bovina, ha incrementado gradualmente como:</a:t>
          </a:r>
          <a:endParaRPr lang="es-ES" sz="2200" kern="1200" dirty="0">
            <a:latin typeface="Times New Roman" pitchFamily="18" charset="0"/>
            <a:cs typeface="Times New Roman" pitchFamily="18" charset="0"/>
          </a:endParaRPr>
        </a:p>
        <a:p>
          <a:pPr marL="228600" lvl="1" indent="-228600" algn="just" defTabSz="977900">
            <a:lnSpc>
              <a:spcPct val="90000"/>
            </a:lnSpc>
            <a:spcBef>
              <a:spcPct val="0"/>
            </a:spcBef>
            <a:spcAft>
              <a:spcPct val="15000"/>
            </a:spcAft>
            <a:buChar char="••"/>
          </a:pPr>
          <a:r>
            <a:rPr lang="es-ES" sz="2200" kern="1200" dirty="0" smtClean="0">
              <a:latin typeface="Times New Roman" pitchFamily="18" charset="0"/>
              <a:cs typeface="Times New Roman" pitchFamily="18" charset="0"/>
            </a:rPr>
            <a:t>Complemento en la época seca en los sistemas de pastoreo.</a:t>
          </a:r>
          <a:endParaRPr lang="es-ES" sz="2200" kern="1200" dirty="0">
            <a:latin typeface="Times New Roman" pitchFamily="18" charset="0"/>
            <a:cs typeface="Times New Roman" pitchFamily="18" charset="0"/>
          </a:endParaRPr>
        </a:p>
      </dsp:txBody>
      <dsp:txXfrm rot="5400000">
        <a:off x="4155739" y="-2966587"/>
        <a:ext cx="1064418" cy="7083302"/>
      </dsp:txXfrm>
    </dsp:sp>
    <dsp:sp modelId="{B32382A5-8F12-49F4-A395-584E0809803F}">
      <dsp:nvSpPr>
        <dsp:cNvPr id="0" name=""/>
        <dsp:cNvSpPr/>
      </dsp:nvSpPr>
      <dsp:spPr>
        <a:xfrm rot="5400000">
          <a:off x="-245635" y="1689832"/>
          <a:ext cx="1637567" cy="1146297"/>
        </a:xfrm>
        <a:prstGeom prst="chevron">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s-ES" sz="2900" kern="1200" dirty="0"/>
        </a:p>
      </dsp:txBody>
      <dsp:txXfrm rot="5400000">
        <a:off x="-245635" y="1689832"/>
        <a:ext cx="1637567" cy="1146297"/>
      </dsp:txXfrm>
    </dsp:sp>
    <dsp:sp modelId="{61B92BBB-4811-4CAD-AF6E-0C902301A13C}">
      <dsp:nvSpPr>
        <dsp:cNvPr id="0" name=""/>
        <dsp:cNvSpPr/>
      </dsp:nvSpPr>
      <dsp:spPr>
        <a:xfrm rot="5400000">
          <a:off x="4155739" y="-156524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just" defTabSz="977900">
            <a:lnSpc>
              <a:spcPct val="90000"/>
            </a:lnSpc>
            <a:spcBef>
              <a:spcPct val="0"/>
            </a:spcBef>
            <a:spcAft>
              <a:spcPct val="15000"/>
            </a:spcAft>
            <a:buChar char="••"/>
          </a:pPr>
          <a:r>
            <a:rPr lang="es-ES" sz="2200" kern="1200" dirty="0" smtClean="0">
              <a:latin typeface="Times New Roman" pitchFamily="18" charset="0"/>
              <a:cs typeface="Times New Roman" pitchFamily="18" charset="0"/>
            </a:rPr>
            <a:t>Cuando se presenta uno de los principales problemas de la ganadería la cual es la falta de forraje sean gramíneas o leguminosas o que sean de baja calidad.</a:t>
          </a:r>
          <a:endParaRPr lang="es-ES" sz="2200" kern="1200" dirty="0">
            <a:latin typeface="Times New Roman" pitchFamily="18" charset="0"/>
            <a:cs typeface="Times New Roman" pitchFamily="18" charset="0"/>
          </a:endParaRPr>
        </a:p>
      </dsp:txBody>
      <dsp:txXfrm rot="5400000">
        <a:off x="4155739" y="-1565244"/>
        <a:ext cx="1064418" cy="7083302"/>
      </dsp:txXfrm>
    </dsp:sp>
    <dsp:sp modelId="{D411EC7D-810E-46E2-A672-BFEA7042FAD1}">
      <dsp:nvSpPr>
        <dsp:cNvPr id="0" name=""/>
        <dsp:cNvSpPr/>
      </dsp:nvSpPr>
      <dsp:spPr>
        <a:xfrm rot="5400000">
          <a:off x="-245635" y="3133582"/>
          <a:ext cx="1637567" cy="1146297"/>
        </a:xfrm>
        <a:prstGeom prst="chevron">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s-ES" sz="2900" kern="1200" dirty="0"/>
        </a:p>
      </dsp:txBody>
      <dsp:txXfrm rot="5400000">
        <a:off x="-245635" y="3133582"/>
        <a:ext cx="1637567" cy="1146297"/>
      </dsp:txXfrm>
    </dsp:sp>
    <dsp:sp modelId="{5028C416-BB9E-4D2E-A332-6B014DDA863A}">
      <dsp:nvSpPr>
        <dsp:cNvPr id="0" name=""/>
        <dsp:cNvSpPr/>
      </dsp:nvSpPr>
      <dsp:spPr>
        <a:xfrm rot="5400000">
          <a:off x="4155739" y="-1214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just" defTabSz="977900">
            <a:lnSpc>
              <a:spcPct val="90000"/>
            </a:lnSpc>
            <a:spcBef>
              <a:spcPct val="0"/>
            </a:spcBef>
            <a:spcAft>
              <a:spcPct val="15000"/>
            </a:spcAft>
            <a:buChar char="••"/>
          </a:pPr>
          <a:r>
            <a:rPr lang="es-ES" sz="2200" kern="1200" dirty="0" smtClean="0">
              <a:latin typeface="Times New Roman" pitchFamily="18" charset="0"/>
              <a:cs typeface="Times New Roman" pitchFamily="18" charset="0"/>
            </a:rPr>
            <a:t>Por su capacidad de mantener su digestibilidad con la madurez lo cual proporciona una ventaja importante como alimento para los bovinos.</a:t>
          </a:r>
          <a:endParaRPr lang="es-ES" sz="2200" kern="1200" dirty="0">
            <a:latin typeface="Times New Roman" pitchFamily="18" charset="0"/>
            <a:cs typeface="Times New Roman" pitchFamily="18" charset="0"/>
          </a:endParaRPr>
        </a:p>
      </dsp:txBody>
      <dsp:txXfrm rot="5400000">
        <a:off x="4155739" y="-121494"/>
        <a:ext cx="1064418" cy="708330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D526D4-1B87-48D1-9F4D-7FA39F7ABEDA}">
      <dsp:nvSpPr>
        <dsp:cNvPr id="0" name=""/>
        <dsp:cNvSpPr/>
      </dsp:nvSpPr>
      <dsp:spPr>
        <a:xfrm>
          <a:off x="0" y="357189"/>
          <a:ext cx="4572032" cy="2857519"/>
        </a:xfrm>
        <a:prstGeom prst="swooshArrow">
          <a:avLst>
            <a:gd name="adj1" fmla="val 25000"/>
            <a:gd name="adj2" fmla="val 2500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0D3CD46-ED72-4B22-966E-6A930B79461A}">
      <dsp:nvSpPr>
        <dsp:cNvPr id="0" name=""/>
        <dsp:cNvSpPr/>
      </dsp:nvSpPr>
      <dsp:spPr>
        <a:xfrm>
          <a:off x="580648" y="2329450"/>
          <a:ext cx="118872" cy="11887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2299A1E-6086-44B7-83AC-7F4AB8E85630}">
      <dsp:nvSpPr>
        <dsp:cNvPr id="0" name=""/>
        <dsp:cNvSpPr/>
      </dsp:nvSpPr>
      <dsp:spPr>
        <a:xfrm>
          <a:off x="640084" y="2388886"/>
          <a:ext cx="1065283" cy="82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88" tIns="0" rIns="0" bIns="0" numCol="1" spcCol="1270" anchor="t" anchorCtr="0">
          <a:noAutofit/>
        </a:bodyPr>
        <a:lstStyle/>
        <a:p>
          <a:pPr lvl="0" algn="l" defTabSz="622300">
            <a:lnSpc>
              <a:spcPct val="90000"/>
            </a:lnSpc>
            <a:spcBef>
              <a:spcPct val="0"/>
            </a:spcBef>
            <a:spcAft>
              <a:spcPct val="35000"/>
            </a:spcAft>
          </a:pPr>
          <a:r>
            <a:rPr lang="es-ES" sz="1400" kern="1200" dirty="0" smtClean="0"/>
            <a:t>Producción, selección </a:t>
          </a:r>
          <a:endParaRPr lang="es-ES" sz="1400" kern="1200" dirty="0"/>
        </a:p>
      </dsp:txBody>
      <dsp:txXfrm>
        <a:off x="640084" y="2388886"/>
        <a:ext cx="1065283" cy="825823"/>
      </dsp:txXfrm>
    </dsp:sp>
    <dsp:sp modelId="{18E7CECA-71E2-47E0-B88D-9AB66ADCAA91}">
      <dsp:nvSpPr>
        <dsp:cNvPr id="0" name=""/>
        <dsp:cNvSpPr/>
      </dsp:nvSpPr>
      <dsp:spPr>
        <a:xfrm>
          <a:off x="1629929" y="1552776"/>
          <a:ext cx="214885" cy="21488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E0DE72C-FDE0-411A-BE70-D2916C9349CD}">
      <dsp:nvSpPr>
        <dsp:cNvPr id="0" name=""/>
        <dsp:cNvSpPr/>
      </dsp:nvSpPr>
      <dsp:spPr>
        <a:xfrm>
          <a:off x="1737372" y="1660219"/>
          <a:ext cx="1097287" cy="1554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63" tIns="0" rIns="0" bIns="0" numCol="1" spcCol="1270" anchor="t" anchorCtr="0">
          <a:noAutofit/>
        </a:bodyPr>
        <a:lstStyle/>
        <a:p>
          <a:pPr lvl="0" algn="l" defTabSz="622300">
            <a:lnSpc>
              <a:spcPct val="90000"/>
            </a:lnSpc>
            <a:spcBef>
              <a:spcPct val="0"/>
            </a:spcBef>
            <a:spcAft>
              <a:spcPct val="35000"/>
            </a:spcAft>
          </a:pPr>
          <a:r>
            <a:rPr lang="es-ES" sz="1400" kern="1200" dirty="0" smtClean="0"/>
            <a:t>Que el porcentaje de animales que se queden sea el óptimo</a:t>
          </a:r>
          <a:endParaRPr lang="es-ES" sz="1400" kern="1200" dirty="0"/>
        </a:p>
      </dsp:txBody>
      <dsp:txXfrm>
        <a:off x="1737372" y="1660219"/>
        <a:ext cx="1097287" cy="1554490"/>
      </dsp:txXfrm>
    </dsp:sp>
    <dsp:sp modelId="{8F8B0F90-4A4F-48EC-B7F6-D5F923E8AF0F}">
      <dsp:nvSpPr>
        <dsp:cNvPr id="0" name=""/>
        <dsp:cNvSpPr/>
      </dsp:nvSpPr>
      <dsp:spPr>
        <a:xfrm>
          <a:off x="2891810" y="1080142"/>
          <a:ext cx="297182" cy="29718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F0E7BAD-605E-4A90-98A1-63D5BE403395}">
      <dsp:nvSpPr>
        <dsp:cNvPr id="0" name=""/>
        <dsp:cNvSpPr/>
      </dsp:nvSpPr>
      <dsp:spPr>
        <a:xfrm>
          <a:off x="3040401" y="1228733"/>
          <a:ext cx="1097287" cy="1985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471" tIns="0" rIns="0" bIns="0" numCol="1" spcCol="1270" anchor="t" anchorCtr="0">
          <a:noAutofit/>
        </a:bodyPr>
        <a:lstStyle/>
        <a:p>
          <a:pPr lvl="0" algn="l" defTabSz="622300">
            <a:lnSpc>
              <a:spcPct val="90000"/>
            </a:lnSpc>
            <a:spcBef>
              <a:spcPct val="0"/>
            </a:spcBef>
            <a:spcAft>
              <a:spcPct val="35000"/>
            </a:spcAft>
          </a:pPr>
          <a:r>
            <a:rPr lang="es-ES" sz="1400" kern="1200" dirty="0" smtClean="0"/>
            <a:t> </a:t>
          </a:r>
          <a:r>
            <a:rPr lang="es-ES" sz="1400" kern="1200" dirty="0" smtClean="0"/>
            <a:t>Obteniendo así mejores novillas para su preñez</a:t>
          </a:r>
          <a:endParaRPr lang="es-ES" sz="1400" kern="1200" dirty="0"/>
        </a:p>
      </dsp:txBody>
      <dsp:txXfrm>
        <a:off x="3040401" y="1228733"/>
        <a:ext cx="1097287" cy="198597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276837-D923-4BB7-875B-2810A4BC3AE4}">
      <dsp:nvSpPr>
        <dsp:cNvPr id="0" name=""/>
        <dsp:cNvSpPr/>
      </dsp:nvSpPr>
      <dsp:spPr>
        <a:xfrm>
          <a:off x="5154208" y="3534295"/>
          <a:ext cx="2567561" cy="16631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es-ES" sz="1500" b="1" kern="1200" cap="none" spc="0" smtClean="0">
              <a:ln w="10541" cmpd="sng">
                <a:prstDash val="solid"/>
              </a:ln>
              <a:effectLst/>
            </a:rPr>
            <a:t>Diversificación de la Caña de Azúcar</a:t>
          </a:r>
          <a:endParaRPr lang="es-ES" sz="1500" b="1" kern="1200" cap="none" spc="0" dirty="0">
            <a:ln w="10541" cmpd="sng">
              <a:prstDash val="solid"/>
            </a:ln>
            <a:effectLst/>
          </a:endParaRPr>
        </a:p>
      </dsp:txBody>
      <dsp:txXfrm>
        <a:off x="5924477" y="3950094"/>
        <a:ext cx="1797293" cy="1247398"/>
      </dsp:txXfrm>
    </dsp:sp>
    <dsp:sp modelId="{BB7627EB-DB43-4C6C-999E-C96C2546263D}">
      <dsp:nvSpPr>
        <dsp:cNvPr id="0" name=""/>
        <dsp:cNvSpPr/>
      </dsp:nvSpPr>
      <dsp:spPr>
        <a:xfrm>
          <a:off x="965029" y="3534295"/>
          <a:ext cx="2567561" cy="16631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es-ES" sz="1500" b="1" kern="1200" cap="none" spc="0" smtClean="0">
              <a:ln w="10541" cmpd="sng">
                <a:prstDash val="solid"/>
              </a:ln>
              <a:effectLst/>
            </a:rPr>
            <a:t>Efecto de la Madurez de la Caña de Azúcar</a:t>
          </a:r>
          <a:endParaRPr lang="es-ES" sz="1500" b="1" kern="1200" cap="none" spc="0" dirty="0">
            <a:ln w="10541" cmpd="sng">
              <a:prstDash val="solid"/>
            </a:ln>
            <a:effectLst/>
          </a:endParaRPr>
        </a:p>
      </dsp:txBody>
      <dsp:txXfrm>
        <a:off x="965029" y="3950094"/>
        <a:ext cx="1797293" cy="1247398"/>
      </dsp:txXfrm>
    </dsp:sp>
    <dsp:sp modelId="{AAE30EE1-FC6C-4F66-BCC6-A879D154EE5F}">
      <dsp:nvSpPr>
        <dsp:cNvPr id="0" name=""/>
        <dsp:cNvSpPr/>
      </dsp:nvSpPr>
      <dsp:spPr>
        <a:xfrm>
          <a:off x="5154208" y="0"/>
          <a:ext cx="2567561" cy="16631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es-ES" sz="1500" b="1" kern="1200" cap="none" spc="0" smtClean="0">
              <a:ln w="10541" cmpd="sng">
                <a:prstDash val="solid"/>
              </a:ln>
              <a:effectLst/>
            </a:rPr>
            <a:t>Valor forrajero</a:t>
          </a:r>
          <a:endParaRPr lang="es-ES" sz="1500" b="1" kern="1200" cap="none" spc="0" dirty="0">
            <a:ln w="10541" cmpd="sng">
              <a:prstDash val="solid"/>
            </a:ln>
            <a:effectLst/>
          </a:endParaRPr>
        </a:p>
      </dsp:txBody>
      <dsp:txXfrm>
        <a:off x="5924477" y="0"/>
        <a:ext cx="1797293" cy="1247398"/>
      </dsp:txXfrm>
    </dsp:sp>
    <dsp:sp modelId="{D50F57D6-AC28-4AA6-B494-B007B02F11A8}">
      <dsp:nvSpPr>
        <dsp:cNvPr id="0" name=""/>
        <dsp:cNvSpPr/>
      </dsp:nvSpPr>
      <dsp:spPr>
        <a:xfrm>
          <a:off x="965029" y="0"/>
          <a:ext cx="2567561" cy="16631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s-ES" sz="1600" b="1" kern="1200" cap="none" spc="0" dirty="0" smtClean="0">
              <a:ln w="10541" cmpd="sng">
                <a:prstDash val="solid"/>
              </a:ln>
              <a:effectLst/>
              <a:latin typeface="Times New Roman" pitchFamily="18" charset="0"/>
              <a:cs typeface="Times New Roman" pitchFamily="18" charset="0"/>
            </a:rPr>
            <a:t>Características Productivas de la Caña de Azúcar</a:t>
          </a:r>
          <a:endParaRPr lang="es-ES" sz="1600" b="1" kern="1200" cap="none" spc="0" dirty="0">
            <a:ln w="10541" cmpd="sng">
              <a:prstDash val="solid"/>
            </a:ln>
            <a:effectLst/>
            <a:latin typeface="Times New Roman" pitchFamily="18" charset="0"/>
            <a:cs typeface="Times New Roman" pitchFamily="18" charset="0"/>
          </a:endParaRPr>
        </a:p>
      </dsp:txBody>
      <dsp:txXfrm>
        <a:off x="965029" y="0"/>
        <a:ext cx="1797293" cy="1247398"/>
      </dsp:txXfrm>
    </dsp:sp>
    <dsp:sp modelId="{C31D2580-6733-4BDB-97BE-912314515A01}">
      <dsp:nvSpPr>
        <dsp:cNvPr id="0" name=""/>
        <dsp:cNvSpPr/>
      </dsp:nvSpPr>
      <dsp:spPr>
        <a:xfrm>
          <a:off x="2040910" y="296257"/>
          <a:ext cx="2250514" cy="2250514"/>
        </a:xfrm>
        <a:prstGeom prst="pieWedg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cap="none" spc="0" smtClean="0">
              <a:ln w="12700">
                <a:prstDash val="solid"/>
              </a:ln>
              <a:effectLst>
                <a:outerShdw blurRad="41275" dist="20320" dir="1800000" algn="tl" rotWithShape="0">
                  <a:srgbClr val="000000">
                    <a:alpha val="40000"/>
                  </a:srgbClr>
                </a:outerShdw>
              </a:effectLst>
            </a:rPr>
            <a:t>LA CAÑA</a:t>
          </a:r>
          <a:endParaRPr lang="es-ES" sz="1800" b="1" kern="1200" cap="none" spc="0" dirty="0">
            <a:ln w="12700">
              <a:prstDash val="solid"/>
            </a:ln>
            <a:effectLst>
              <a:outerShdw blurRad="41275" dist="20320" dir="1800000" algn="tl" rotWithShape="0">
                <a:srgbClr val="000000">
                  <a:alpha val="40000"/>
                </a:srgbClr>
              </a:outerShdw>
            </a:effectLst>
          </a:endParaRPr>
        </a:p>
      </dsp:txBody>
      <dsp:txXfrm>
        <a:off x="2040910" y="296257"/>
        <a:ext cx="2250514" cy="2250514"/>
      </dsp:txXfrm>
    </dsp:sp>
    <dsp:sp modelId="{73BD2D10-44B5-4591-A769-605046BDB202}">
      <dsp:nvSpPr>
        <dsp:cNvPr id="0" name=""/>
        <dsp:cNvSpPr/>
      </dsp:nvSpPr>
      <dsp:spPr>
        <a:xfrm rot="5400000">
          <a:off x="4395374" y="296257"/>
          <a:ext cx="2250514" cy="2250514"/>
        </a:xfrm>
        <a:prstGeom prst="pieWedg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kern="1200" cap="none" spc="0" smtClean="0">
              <a:ln w="10541" cmpd="sng">
                <a:prstDash val="solid"/>
              </a:ln>
              <a:effectLst/>
            </a:rPr>
            <a:t>DE AZÚCAR </a:t>
          </a:r>
          <a:endParaRPr lang="es-ES" sz="1800" b="1" kern="1200" cap="none" spc="0" dirty="0">
            <a:ln w="10541" cmpd="sng">
              <a:prstDash val="solid"/>
            </a:ln>
            <a:effectLst/>
          </a:endParaRPr>
        </a:p>
      </dsp:txBody>
      <dsp:txXfrm rot="5400000">
        <a:off x="4395374" y="296257"/>
        <a:ext cx="2250514" cy="2250514"/>
      </dsp:txXfrm>
    </dsp:sp>
    <dsp:sp modelId="{4DBDFFF9-EF94-4635-BD65-DF460BB94C8E}">
      <dsp:nvSpPr>
        <dsp:cNvPr id="0" name=""/>
        <dsp:cNvSpPr/>
      </dsp:nvSpPr>
      <dsp:spPr>
        <a:xfrm rot="10800000">
          <a:off x="4395374" y="2650721"/>
          <a:ext cx="2250514" cy="2250514"/>
        </a:xfrm>
        <a:prstGeom prst="pieWedg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b="1" i="1" kern="1200" cap="none" spc="0" dirty="0" err="1" smtClean="0">
              <a:ln w="10541" cmpd="sng">
                <a:prstDash val="solid"/>
              </a:ln>
              <a:solidFill>
                <a:schemeClr val="tx1"/>
              </a:solidFill>
              <a:effectLst/>
            </a:rPr>
            <a:t>officinarum</a:t>
          </a:r>
          <a:r>
            <a:rPr lang="es-ES" sz="1800" b="1" i="1" kern="1200" cap="none" spc="0" dirty="0" smtClean="0">
              <a:ln w="10541" cmpd="sng">
                <a:prstDash val="solid"/>
              </a:ln>
              <a:solidFill>
                <a:schemeClr val="tx1"/>
              </a:solidFill>
              <a:effectLst/>
            </a:rPr>
            <a:t>)</a:t>
          </a:r>
          <a:endParaRPr lang="es-ES" sz="1800" b="1" kern="1200" cap="none" spc="0" dirty="0">
            <a:ln w="10541" cmpd="sng">
              <a:prstDash val="solid"/>
            </a:ln>
            <a:solidFill>
              <a:schemeClr val="tx1"/>
            </a:solidFill>
            <a:effectLst/>
          </a:endParaRPr>
        </a:p>
      </dsp:txBody>
      <dsp:txXfrm rot="10800000">
        <a:off x="4395374" y="2650721"/>
        <a:ext cx="2250514" cy="2250514"/>
      </dsp:txXfrm>
    </dsp:sp>
    <dsp:sp modelId="{A354073A-6E57-4F8D-92C7-D200BBA23794}">
      <dsp:nvSpPr>
        <dsp:cNvPr id="0" name=""/>
        <dsp:cNvSpPr/>
      </dsp:nvSpPr>
      <dsp:spPr>
        <a:xfrm rot="16200000">
          <a:off x="2040910" y="2650721"/>
          <a:ext cx="2250514" cy="2250514"/>
        </a:xfrm>
        <a:prstGeom prst="pieWedg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1" kern="1200" cap="none" spc="0" smtClean="0">
              <a:ln w="10541" cmpd="sng">
                <a:prstDash val="solid"/>
              </a:ln>
              <a:effectLst/>
            </a:rPr>
            <a:t>(</a:t>
          </a:r>
          <a:r>
            <a:rPr lang="es-ES" sz="1600" b="1" i="1" kern="1200" cap="none" spc="0" smtClean="0">
              <a:ln w="10541" cmpd="sng">
                <a:prstDash val="solid"/>
              </a:ln>
              <a:effectLst/>
            </a:rPr>
            <a:t>Saccharum</a:t>
          </a:r>
          <a:endParaRPr lang="es-ES" sz="1600" b="1" kern="1200" cap="none" spc="0" dirty="0">
            <a:ln w="10541" cmpd="sng">
              <a:prstDash val="solid"/>
            </a:ln>
            <a:effectLst/>
          </a:endParaRPr>
        </a:p>
      </dsp:txBody>
      <dsp:txXfrm rot="16200000">
        <a:off x="2040910" y="2650721"/>
        <a:ext cx="2250514" cy="2250514"/>
      </dsp:txXfrm>
    </dsp:sp>
    <dsp:sp modelId="{B835CA3F-7B4A-491B-A1C4-0B481FD86BDB}">
      <dsp:nvSpPr>
        <dsp:cNvPr id="0" name=""/>
        <dsp:cNvSpPr/>
      </dsp:nvSpPr>
      <dsp:spPr>
        <a:xfrm>
          <a:off x="3954887" y="2130972"/>
          <a:ext cx="777025" cy="675674"/>
        </a:xfrm>
        <a:prstGeom prst="circular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5256658-B934-4E1B-8259-BADF7ABB825A}">
      <dsp:nvSpPr>
        <dsp:cNvPr id="0" name=""/>
        <dsp:cNvSpPr/>
      </dsp:nvSpPr>
      <dsp:spPr>
        <a:xfrm rot="10800000">
          <a:off x="3954887" y="2390846"/>
          <a:ext cx="777025" cy="675674"/>
        </a:xfrm>
        <a:prstGeom prst="circular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FF6FFA-E9C3-43E9-91A4-D506E3447729}">
      <dsp:nvSpPr>
        <dsp:cNvPr id="0" name=""/>
        <dsp:cNvSpPr/>
      </dsp:nvSpPr>
      <dsp:spPr>
        <a:xfrm>
          <a:off x="3546772" y="390"/>
          <a:ext cx="1764735" cy="1764735"/>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S" sz="3100" kern="1200" dirty="0"/>
        </a:p>
      </dsp:txBody>
      <dsp:txXfrm>
        <a:off x="3546772" y="390"/>
        <a:ext cx="1764735" cy="1764735"/>
      </dsp:txXfrm>
    </dsp:sp>
    <dsp:sp modelId="{98D17999-6043-4C80-BDBB-AF50AE7C1DBF}">
      <dsp:nvSpPr>
        <dsp:cNvPr id="0" name=""/>
        <dsp:cNvSpPr/>
      </dsp:nvSpPr>
      <dsp:spPr>
        <a:xfrm rot="2160000">
          <a:off x="5255500" y="1355411"/>
          <a:ext cx="468152" cy="595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S" sz="2700" kern="1200"/>
        </a:p>
      </dsp:txBody>
      <dsp:txXfrm rot="2160000">
        <a:off x="5255500" y="1355411"/>
        <a:ext cx="468152" cy="595598"/>
      </dsp:txXfrm>
    </dsp:sp>
    <dsp:sp modelId="{4A6CB819-FD3A-44D0-B45D-8E15F46D2AFF}">
      <dsp:nvSpPr>
        <dsp:cNvPr id="0" name=""/>
        <dsp:cNvSpPr/>
      </dsp:nvSpPr>
      <dsp:spPr>
        <a:xfrm>
          <a:off x="5689083" y="1556870"/>
          <a:ext cx="1764735" cy="1764735"/>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S" sz="3100" kern="1200" dirty="0"/>
        </a:p>
      </dsp:txBody>
      <dsp:txXfrm>
        <a:off x="5689083" y="1556870"/>
        <a:ext cx="1764735" cy="1764735"/>
      </dsp:txXfrm>
    </dsp:sp>
    <dsp:sp modelId="{E680E8D4-88DC-4AAC-98C7-301F87B7C559}">
      <dsp:nvSpPr>
        <dsp:cNvPr id="0" name=""/>
        <dsp:cNvSpPr/>
      </dsp:nvSpPr>
      <dsp:spPr>
        <a:xfrm rot="6480000">
          <a:off x="5932324" y="3388057"/>
          <a:ext cx="468152" cy="595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S" sz="2700" kern="1200"/>
        </a:p>
      </dsp:txBody>
      <dsp:txXfrm rot="6480000">
        <a:off x="5932324" y="3388057"/>
        <a:ext cx="468152" cy="595598"/>
      </dsp:txXfrm>
    </dsp:sp>
    <dsp:sp modelId="{7CCFE9FD-36A8-4B12-A8E9-D9C9CCC31762}">
      <dsp:nvSpPr>
        <dsp:cNvPr id="0" name=""/>
        <dsp:cNvSpPr/>
      </dsp:nvSpPr>
      <dsp:spPr>
        <a:xfrm>
          <a:off x="4870793" y="4075309"/>
          <a:ext cx="1764735" cy="1764735"/>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S" sz="3100" kern="1200" dirty="0"/>
        </a:p>
      </dsp:txBody>
      <dsp:txXfrm>
        <a:off x="4870793" y="4075309"/>
        <a:ext cx="1764735" cy="1764735"/>
      </dsp:txXfrm>
    </dsp:sp>
    <dsp:sp modelId="{849E5D6D-751D-49B3-8B7A-A5C4AD2610A7}">
      <dsp:nvSpPr>
        <dsp:cNvPr id="0" name=""/>
        <dsp:cNvSpPr/>
      </dsp:nvSpPr>
      <dsp:spPr>
        <a:xfrm rot="10800000">
          <a:off x="4208313" y="4659877"/>
          <a:ext cx="468152" cy="595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S" sz="2700" kern="1200"/>
        </a:p>
      </dsp:txBody>
      <dsp:txXfrm rot="10800000">
        <a:off x="4208313" y="4659877"/>
        <a:ext cx="468152" cy="595598"/>
      </dsp:txXfrm>
    </dsp:sp>
    <dsp:sp modelId="{243411FC-E372-4DD3-978A-BCBF482FB3E5}">
      <dsp:nvSpPr>
        <dsp:cNvPr id="0" name=""/>
        <dsp:cNvSpPr/>
      </dsp:nvSpPr>
      <dsp:spPr>
        <a:xfrm>
          <a:off x="2222750" y="4075309"/>
          <a:ext cx="1764735" cy="1764735"/>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S" sz="3100" kern="1200"/>
        </a:p>
      </dsp:txBody>
      <dsp:txXfrm>
        <a:off x="2222750" y="4075309"/>
        <a:ext cx="1764735" cy="1764735"/>
      </dsp:txXfrm>
    </dsp:sp>
    <dsp:sp modelId="{CA5C4D84-A61B-4831-AE35-08F946869476}">
      <dsp:nvSpPr>
        <dsp:cNvPr id="0" name=""/>
        <dsp:cNvSpPr/>
      </dsp:nvSpPr>
      <dsp:spPr>
        <a:xfrm rot="15120000">
          <a:off x="2465991" y="3413259"/>
          <a:ext cx="468152" cy="595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S" sz="2700" kern="1200"/>
        </a:p>
      </dsp:txBody>
      <dsp:txXfrm rot="15120000">
        <a:off x="2465991" y="3413259"/>
        <a:ext cx="468152" cy="595598"/>
      </dsp:txXfrm>
    </dsp:sp>
    <dsp:sp modelId="{47F6BCA6-4B64-4E31-81C0-940B4AD6AF05}">
      <dsp:nvSpPr>
        <dsp:cNvPr id="0" name=""/>
        <dsp:cNvSpPr/>
      </dsp:nvSpPr>
      <dsp:spPr>
        <a:xfrm>
          <a:off x="1404460" y="1556870"/>
          <a:ext cx="1764735" cy="1764735"/>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s-ES" sz="3100" kern="1200"/>
        </a:p>
      </dsp:txBody>
      <dsp:txXfrm>
        <a:off x="1404460" y="1556870"/>
        <a:ext cx="1764735" cy="1764735"/>
      </dsp:txXfrm>
    </dsp:sp>
    <dsp:sp modelId="{AF630A9C-9CAD-4CE6-AA7D-2B71D1E96BBA}">
      <dsp:nvSpPr>
        <dsp:cNvPr id="0" name=""/>
        <dsp:cNvSpPr/>
      </dsp:nvSpPr>
      <dsp:spPr>
        <a:xfrm rot="19440000">
          <a:off x="3113188" y="1370987"/>
          <a:ext cx="468152" cy="595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S" sz="2700" kern="1200"/>
        </a:p>
      </dsp:txBody>
      <dsp:txXfrm rot="19440000">
        <a:off x="3113188" y="1370987"/>
        <a:ext cx="468152" cy="59559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6DEC8B-60BF-4D6A-A285-78825A9645AC}">
      <dsp:nvSpPr>
        <dsp:cNvPr id="0" name=""/>
        <dsp:cNvSpPr/>
      </dsp:nvSpPr>
      <dsp:spPr>
        <a:xfrm>
          <a:off x="10075" y="1024928"/>
          <a:ext cx="2752534" cy="2258606"/>
        </a:xfrm>
        <a:prstGeom prst="round2SameRect">
          <a:avLst>
            <a:gd name="adj1" fmla="val 8000"/>
            <a:gd name="adj2" fmla="val 0"/>
          </a:avLst>
        </a:prstGeom>
        <a:blipFill rotWithShape="0">
          <a:blip xmlns:r="http://schemas.openxmlformats.org/officeDocument/2006/relationships" r:embed="rId1"/>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9F81D1-4644-49D7-B837-7FA0010C1360}">
      <dsp:nvSpPr>
        <dsp:cNvPr id="0" name=""/>
        <dsp:cNvSpPr/>
      </dsp:nvSpPr>
      <dsp:spPr>
        <a:xfrm>
          <a:off x="175159" y="3292065"/>
          <a:ext cx="2422366" cy="31012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s-ES" sz="1600" kern="1200" dirty="0" smtClean="0"/>
            <a:t>Tratamiento 1</a:t>
          </a:r>
          <a:endParaRPr lang="es-ES" sz="1600" kern="1200" dirty="0"/>
        </a:p>
      </dsp:txBody>
      <dsp:txXfrm>
        <a:off x="175159" y="3292065"/>
        <a:ext cx="1705891" cy="310123"/>
      </dsp:txXfrm>
    </dsp:sp>
    <dsp:sp modelId="{7125C536-8C79-4BC2-84E6-FB80E62699A3}">
      <dsp:nvSpPr>
        <dsp:cNvPr id="0" name=""/>
        <dsp:cNvSpPr/>
      </dsp:nvSpPr>
      <dsp:spPr>
        <a:xfrm>
          <a:off x="1949576" y="3181860"/>
          <a:ext cx="847828" cy="847828"/>
        </a:xfrm>
        <a:prstGeom prst="ellipse">
          <a:avLst/>
        </a:prstGeom>
        <a:blipFill rotWithShape="0">
          <a:blip xmlns:r="http://schemas.openxmlformats.org/officeDocument/2006/relationships" r:embed="rId2"/>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69D33B-FA5B-4D47-AFDC-40D6F007C21B}">
      <dsp:nvSpPr>
        <dsp:cNvPr id="0" name=""/>
        <dsp:cNvSpPr/>
      </dsp:nvSpPr>
      <dsp:spPr>
        <a:xfrm>
          <a:off x="3007448" y="988881"/>
          <a:ext cx="2646992" cy="2402796"/>
        </a:xfrm>
        <a:prstGeom prst="round2SameRect">
          <a:avLst>
            <a:gd name="adj1" fmla="val 8000"/>
            <a:gd name="adj2" fmla="val 0"/>
          </a:avLst>
        </a:prstGeom>
        <a:blipFill rotWithShape="0">
          <a:blip xmlns:r="http://schemas.openxmlformats.org/officeDocument/2006/relationships" r:embed="rId3"/>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B5B419-3ACA-43DC-82BE-508B5DEDF43D}">
      <dsp:nvSpPr>
        <dsp:cNvPr id="0" name=""/>
        <dsp:cNvSpPr/>
      </dsp:nvSpPr>
      <dsp:spPr>
        <a:xfrm>
          <a:off x="3119761" y="3318638"/>
          <a:ext cx="2422366" cy="329072"/>
        </a:xfrm>
        <a:prstGeom prst="rect">
          <a:avLst/>
        </a:prstGeom>
        <a:solidFill>
          <a:srgbClr val="00B050"/>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s-ES" sz="1600" kern="1200" dirty="0" smtClean="0"/>
            <a:t>Tratamiento 2</a:t>
          </a:r>
          <a:endParaRPr lang="es-ES" sz="1600" kern="1200" dirty="0"/>
        </a:p>
      </dsp:txBody>
      <dsp:txXfrm>
        <a:off x="3119761" y="3318638"/>
        <a:ext cx="1705891" cy="329072"/>
      </dsp:txXfrm>
    </dsp:sp>
    <dsp:sp modelId="{EA975413-0A56-4E06-9438-8261B6205B63}">
      <dsp:nvSpPr>
        <dsp:cNvPr id="0" name=""/>
        <dsp:cNvSpPr/>
      </dsp:nvSpPr>
      <dsp:spPr>
        <a:xfrm>
          <a:off x="4894177" y="3217907"/>
          <a:ext cx="847828" cy="847828"/>
        </a:xfrm>
        <a:prstGeom prst="ellipse">
          <a:avLst/>
        </a:prstGeom>
        <a:blipFill rotWithShape="0">
          <a:blip xmlns:r="http://schemas.openxmlformats.org/officeDocument/2006/relationships" r:embed="rId2"/>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F9F1A-5F56-4D5A-8E61-EA983E7E3AD3}">
      <dsp:nvSpPr>
        <dsp:cNvPr id="0" name=""/>
        <dsp:cNvSpPr/>
      </dsp:nvSpPr>
      <dsp:spPr>
        <a:xfrm>
          <a:off x="5952050" y="1014155"/>
          <a:ext cx="2627225" cy="2301697"/>
        </a:xfrm>
        <a:prstGeom prst="round2SameRect">
          <a:avLst>
            <a:gd name="adj1" fmla="val 8000"/>
            <a:gd name="adj2" fmla="val 0"/>
          </a:avLst>
        </a:prstGeom>
        <a:blipFill rotWithShape="0">
          <a:blip xmlns:r="http://schemas.openxmlformats.org/officeDocument/2006/relationships" r:embed="rId4"/>
          <a:stretch>
            <a:fillRect/>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D0E377-D2A2-4283-934F-E64FCC821CD6}">
      <dsp:nvSpPr>
        <dsp:cNvPr id="0" name=""/>
        <dsp:cNvSpPr/>
      </dsp:nvSpPr>
      <dsp:spPr>
        <a:xfrm>
          <a:off x="6054479" y="3277606"/>
          <a:ext cx="2422366" cy="360586"/>
        </a:xfrm>
        <a:prstGeom prst="rect">
          <a:avLst/>
        </a:prstGeom>
        <a:solidFill>
          <a:srgbClr val="FFC000"/>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s-ES" sz="1600" kern="1200" dirty="0" smtClean="0"/>
            <a:t>Tratamiento 3</a:t>
          </a:r>
          <a:endParaRPr lang="es-ES" sz="1600" kern="1200" dirty="0"/>
        </a:p>
      </dsp:txBody>
      <dsp:txXfrm>
        <a:off x="6054479" y="3277606"/>
        <a:ext cx="1705891" cy="360586"/>
      </dsp:txXfrm>
    </dsp:sp>
    <dsp:sp modelId="{24725C9A-A43B-4A3A-951F-E735706D6AB1}">
      <dsp:nvSpPr>
        <dsp:cNvPr id="0" name=""/>
        <dsp:cNvSpPr/>
      </dsp:nvSpPr>
      <dsp:spPr>
        <a:xfrm>
          <a:off x="7828896" y="3192632"/>
          <a:ext cx="847828" cy="847828"/>
        </a:xfrm>
        <a:prstGeom prst="ellipse">
          <a:avLst/>
        </a:prstGeom>
        <a:blipFill rotWithShape="0">
          <a:blip xmlns:r="http://schemas.openxmlformats.org/officeDocument/2006/relationships" r:embed="rId2"/>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p:oleObj spid="_x0000_s17454" name="CorelDRAW" r:id="rId3" imgW="9151920" imgH="5621400" progId="">
              <p:embed/>
            </p:oleObj>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4"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17457" name="Picture 49" descr="LOGO ESPE ORIGINAL copia"/>
          <p:cNvPicPr>
            <a:picLocks noChangeAspect="1" noChangeArrowheads="1"/>
          </p:cNvPicPr>
          <p:nvPr userDrawn="1"/>
        </p:nvPicPr>
        <p:blipFill>
          <a:blip r:embed="rId5" cstate="print"/>
          <a:srcRect/>
          <a:stretch>
            <a:fillRect/>
          </a:stretch>
        </p:blipFill>
        <p:spPr bwMode="auto">
          <a:xfrm>
            <a:off x="107950" y="115888"/>
            <a:ext cx="3313113" cy="88741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1050" name="Picture 26" descr="LOGO ESPE ORIGINAL copia"/>
          <p:cNvPicPr>
            <a:picLocks noChangeAspect="1" noChangeArrowheads="1"/>
          </p:cNvPicPr>
          <p:nvPr userDrawn="1"/>
        </p:nvPicPr>
        <p:blipFill>
          <a:blip r:embed="rId13" cstate="print"/>
          <a:srcRect l="3070"/>
          <a:stretch>
            <a:fillRect/>
          </a:stretch>
        </p:blipFill>
        <p:spPr bwMode="auto">
          <a:xfrm>
            <a:off x="6732588" y="5949950"/>
            <a:ext cx="2305050" cy="63658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714480" y="1214422"/>
            <a:ext cx="6858048" cy="5232202"/>
          </a:xfrm>
          <a:prstGeom prst="rect">
            <a:avLst/>
          </a:prstGeom>
          <a:noFill/>
        </p:spPr>
        <p:txBody>
          <a:bodyPr wrap="square" rtlCol="0">
            <a:spAutoFit/>
          </a:bodyPr>
          <a:lstStyle/>
          <a:p>
            <a:pPr algn="ctr"/>
            <a:endParaRPr lang="es-ES" sz="2000" b="1" dirty="0" smtClean="0"/>
          </a:p>
          <a:p>
            <a:pPr algn="ctr"/>
            <a:r>
              <a:rPr lang="es-ES" sz="2000" b="1" dirty="0" smtClean="0"/>
              <a:t>“</a:t>
            </a:r>
            <a:r>
              <a:rPr lang="es-ES" sz="2000" b="1" dirty="0">
                <a:latin typeface="Times New Roman" pitchFamily="18" charset="0"/>
                <a:cs typeface="Times New Roman" pitchFamily="18" charset="0"/>
              </a:rPr>
              <a:t>EFECTO DEL SUMINISTRO DE CAÑA DE AZÚCAR (</a:t>
            </a:r>
            <a:r>
              <a:rPr lang="es-ES" sz="2000" b="1" i="1" dirty="0" err="1">
                <a:latin typeface="Times New Roman" pitchFamily="18" charset="0"/>
                <a:cs typeface="Times New Roman" pitchFamily="18" charset="0"/>
              </a:rPr>
              <a:t>Saccharum</a:t>
            </a:r>
            <a:r>
              <a:rPr lang="es-ES" sz="2000" b="1" i="1" dirty="0">
                <a:latin typeface="Times New Roman" pitchFamily="18" charset="0"/>
                <a:cs typeface="Times New Roman" pitchFamily="18" charset="0"/>
              </a:rPr>
              <a:t> </a:t>
            </a:r>
            <a:r>
              <a:rPr lang="es-ES" sz="2000" b="1" i="1" dirty="0" err="1">
                <a:latin typeface="Times New Roman" pitchFamily="18" charset="0"/>
                <a:cs typeface="Times New Roman" pitchFamily="18" charset="0"/>
              </a:rPr>
              <a:t>officinarum</a:t>
            </a:r>
            <a:r>
              <a:rPr lang="es-ES" sz="2000" b="1" i="1" dirty="0">
                <a:latin typeface="Times New Roman" pitchFamily="18" charset="0"/>
                <a:cs typeface="Times New Roman" pitchFamily="18" charset="0"/>
              </a:rPr>
              <a:t>) </a:t>
            </a:r>
            <a:r>
              <a:rPr lang="es-ES" sz="2000" b="1" dirty="0">
                <a:latin typeface="Times New Roman" pitchFamily="18" charset="0"/>
                <a:cs typeface="Times New Roman" pitchFamily="18" charset="0"/>
              </a:rPr>
              <a:t>COSECHADA EN TRES DIFERENTES EDADES  EN EL LEVANTE DE NOVILLAS</a:t>
            </a:r>
            <a:r>
              <a:rPr lang="es-ES" sz="2000" b="1" dirty="0" smtClean="0">
                <a:latin typeface="Times New Roman" pitchFamily="18" charset="0"/>
                <a:cs typeface="Times New Roman" pitchFamily="18" charset="0"/>
              </a:rPr>
              <a:t>”</a:t>
            </a:r>
          </a:p>
          <a:p>
            <a:pPr algn="ctr"/>
            <a:endParaRPr lang="es-ES" sz="2000" b="1" dirty="0" smtClean="0">
              <a:latin typeface="Times New Roman" pitchFamily="18" charset="0"/>
              <a:cs typeface="Times New Roman" pitchFamily="18" charset="0"/>
            </a:endParaRPr>
          </a:p>
          <a:p>
            <a:pPr algn="ctr"/>
            <a:endParaRPr lang="es-ES" sz="2000" b="1" dirty="0">
              <a:latin typeface="Times New Roman" pitchFamily="18" charset="0"/>
              <a:cs typeface="Times New Roman" pitchFamily="18" charset="0"/>
            </a:endParaRPr>
          </a:p>
          <a:p>
            <a:pPr algn="ctr"/>
            <a:r>
              <a:rPr lang="es-ES" sz="2000" b="1" dirty="0" smtClean="0">
                <a:latin typeface="Times New Roman" pitchFamily="18" charset="0"/>
                <a:cs typeface="Times New Roman" pitchFamily="18" charset="0"/>
              </a:rPr>
              <a:t>Byron Daniel Pozo Cevallos</a:t>
            </a:r>
          </a:p>
          <a:p>
            <a:pPr algn="ctr"/>
            <a:endParaRPr lang="es-ES" sz="2000" b="1" dirty="0">
              <a:latin typeface="Times New Roman" pitchFamily="18" charset="0"/>
              <a:cs typeface="Times New Roman" pitchFamily="18" charset="0"/>
            </a:endParaRPr>
          </a:p>
          <a:p>
            <a:pPr algn="ctr"/>
            <a:endParaRPr lang="es-ES" sz="2000" b="1" dirty="0" smtClean="0">
              <a:latin typeface="Times New Roman" pitchFamily="18" charset="0"/>
              <a:cs typeface="Times New Roman" pitchFamily="18" charset="0"/>
            </a:endParaRPr>
          </a:p>
          <a:p>
            <a:pPr algn="ctr"/>
            <a:r>
              <a:rPr lang="es-ES" sz="2000" b="1" dirty="0" err="1" smtClean="0">
                <a:latin typeface="Times New Roman" pitchFamily="18" charset="0"/>
                <a:cs typeface="Times New Roman" pitchFamily="18" charset="0"/>
              </a:rPr>
              <a:t>Sangolquí</a:t>
            </a:r>
            <a:endParaRPr lang="es-ES" sz="2000" b="1" dirty="0" smtClean="0">
              <a:latin typeface="Times New Roman" pitchFamily="18" charset="0"/>
              <a:cs typeface="Times New Roman" pitchFamily="18" charset="0"/>
            </a:endParaRPr>
          </a:p>
          <a:p>
            <a:pPr algn="ctr"/>
            <a:endParaRPr lang="es-ES" sz="2000" b="1" dirty="0">
              <a:latin typeface="Times New Roman" pitchFamily="18" charset="0"/>
              <a:cs typeface="Times New Roman" pitchFamily="18" charset="0"/>
            </a:endParaRPr>
          </a:p>
          <a:p>
            <a:pPr algn="ctr"/>
            <a:endParaRPr lang="es-ES" sz="2000" b="1" dirty="0" smtClean="0">
              <a:latin typeface="Times New Roman" pitchFamily="18" charset="0"/>
              <a:cs typeface="Times New Roman" pitchFamily="18" charset="0"/>
            </a:endParaRPr>
          </a:p>
          <a:p>
            <a:pPr algn="ctr"/>
            <a:r>
              <a:rPr lang="es-ES" sz="2000" b="1" dirty="0" smtClean="0">
                <a:latin typeface="Times New Roman" pitchFamily="18" charset="0"/>
                <a:cs typeface="Times New Roman" pitchFamily="18" charset="0"/>
              </a:rPr>
              <a:t>2011</a:t>
            </a:r>
          </a:p>
          <a:p>
            <a:pPr algn="ctr"/>
            <a:endParaRPr lang="es-ES" b="1" dirty="0">
              <a:latin typeface="Times New Roman" pitchFamily="18" charset="0"/>
              <a:cs typeface="Times New Roman" pitchFamily="18" charset="0"/>
            </a:endParaRPr>
          </a:p>
          <a:p>
            <a:pPr algn="ctr"/>
            <a:endParaRPr lang="es-ES" dirty="0">
              <a:latin typeface="Times New Roman" pitchFamily="18" charset="0"/>
              <a:cs typeface="Times New Roman" pitchFamily="18" charset="0"/>
            </a:endParaRPr>
          </a:p>
          <a:p>
            <a:endParaRPr lang="es-ES" dirty="0"/>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3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latin typeface="Times New Roman" pitchFamily="18" charset="0"/>
                <a:cs typeface="Times New Roman" pitchFamily="18" charset="0"/>
              </a:rPr>
              <a:t>Métodos</a:t>
            </a:r>
            <a:endParaRPr lang="es-ES" sz="4000" dirty="0">
              <a:solidFill>
                <a:schemeClr val="tx1"/>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071546"/>
            <a:ext cx="8229600" cy="5054617"/>
          </a:xfrm>
        </p:spPr>
        <p:txBody>
          <a:bodyPr/>
          <a:lstStyle/>
          <a:p>
            <a:pPr algn="just">
              <a:buNone/>
            </a:pPr>
            <a:r>
              <a:rPr lang="es-ES" dirty="0" smtClean="0">
                <a:solidFill>
                  <a:schemeClr val="tx1"/>
                </a:solidFill>
              </a:rPr>
              <a:t>	Para establecer el efecto de la </a:t>
            </a:r>
            <a:r>
              <a:rPr lang="es-ES" dirty="0" err="1" smtClean="0">
                <a:solidFill>
                  <a:schemeClr val="tx1"/>
                </a:solidFill>
              </a:rPr>
              <a:t>suplementación</a:t>
            </a:r>
            <a:r>
              <a:rPr lang="es-ES" dirty="0" smtClean="0">
                <a:solidFill>
                  <a:schemeClr val="tx1"/>
                </a:solidFill>
              </a:rPr>
              <a:t> de </a:t>
            </a:r>
            <a:r>
              <a:rPr lang="es-ES" i="1" dirty="0" err="1" smtClean="0">
                <a:solidFill>
                  <a:schemeClr val="tx1"/>
                </a:solidFill>
              </a:rPr>
              <a:t>Saccharum</a:t>
            </a:r>
            <a:r>
              <a:rPr lang="es-ES" i="1" dirty="0" smtClean="0">
                <a:solidFill>
                  <a:schemeClr val="tx1"/>
                </a:solidFill>
              </a:rPr>
              <a:t> </a:t>
            </a:r>
            <a:r>
              <a:rPr lang="es-ES" i="1" dirty="0" err="1" smtClean="0">
                <a:solidFill>
                  <a:schemeClr val="tx1"/>
                </a:solidFill>
              </a:rPr>
              <a:t>officinarum</a:t>
            </a:r>
            <a:r>
              <a:rPr lang="es-ES" i="1" dirty="0" smtClean="0">
                <a:solidFill>
                  <a:schemeClr val="tx1"/>
                </a:solidFill>
              </a:rPr>
              <a:t> </a:t>
            </a:r>
            <a:r>
              <a:rPr lang="es-ES" dirty="0" smtClean="0">
                <a:solidFill>
                  <a:schemeClr val="tx1"/>
                </a:solidFill>
              </a:rPr>
              <a:t>en el levante de novillas, nos basamos en dos etapas.</a:t>
            </a:r>
          </a:p>
          <a:p>
            <a:pPr algn="just">
              <a:buNone/>
            </a:pPr>
            <a:endParaRPr lang="es-ES" dirty="0" smtClean="0">
              <a:solidFill>
                <a:schemeClr val="tx1"/>
              </a:solidFill>
            </a:endParaRPr>
          </a:p>
          <a:p>
            <a:pPr algn="just">
              <a:buNone/>
            </a:pPr>
            <a:endParaRPr lang="es-ES" dirty="0" smtClean="0">
              <a:solidFill>
                <a:schemeClr val="tx1"/>
              </a:solidFill>
            </a:endParaRPr>
          </a:p>
          <a:p>
            <a:pPr marL="342900" lvl="2" indent="-342900"/>
            <a:r>
              <a:rPr lang="es-ES" b="1" dirty="0" smtClean="0">
                <a:solidFill>
                  <a:schemeClr val="tx1"/>
                </a:solidFill>
              </a:rPr>
              <a:t>Etapa 1: </a:t>
            </a:r>
            <a:r>
              <a:rPr lang="es-ES" dirty="0" smtClean="0">
                <a:solidFill>
                  <a:schemeClr val="tx1"/>
                </a:solidFill>
              </a:rPr>
              <a:t>Análisis Bromatológico de la Caña de Azúcar</a:t>
            </a:r>
          </a:p>
          <a:p>
            <a:pPr marL="342900" lvl="2" indent="-342900"/>
            <a:endParaRPr lang="es-ES" sz="2000" dirty="0" smtClean="0">
              <a:solidFill>
                <a:schemeClr val="tx1"/>
              </a:solidFill>
            </a:endParaRPr>
          </a:p>
          <a:p>
            <a:pPr marL="342900" lvl="2" indent="-342900"/>
            <a:endParaRPr lang="es-ES" sz="2000" dirty="0" smtClean="0">
              <a:solidFill>
                <a:schemeClr val="tx1"/>
              </a:solidFill>
            </a:endParaRPr>
          </a:p>
          <a:p>
            <a:pPr marL="342900" lvl="2" indent="-342900"/>
            <a:r>
              <a:rPr lang="es-ES" b="1" dirty="0" smtClean="0">
                <a:solidFill>
                  <a:schemeClr val="tx1"/>
                </a:solidFill>
              </a:rPr>
              <a:t>Etapa 2: </a:t>
            </a:r>
            <a:r>
              <a:rPr lang="es-ES" dirty="0" smtClean="0">
                <a:solidFill>
                  <a:schemeClr val="tx1"/>
                </a:solidFill>
              </a:rPr>
              <a:t>Efecto de la edad de la caña de azúcar sobre las variables en estudio de las novillas de levante</a:t>
            </a:r>
            <a:endParaRPr lang="es-ES" sz="2000" dirty="0" smtClean="0">
              <a:solidFill>
                <a:schemeClr val="tx1"/>
              </a:solidFill>
            </a:endParaRP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Etapa 1</a:t>
            </a:r>
            <a:endParaRPr lang="es-ES" sz="4000" dirty="0">
              <a:solidFill>
                <a:schemeClr val="tx1"/>
              </a:solidFill>
            </a:endParaRPr>
          </a:p>
        </p:txBody>
      </p:sp>
      <p:pic>
        <p:nvPicPr>
          <p:cNvPr id="21505" name="Picture 1"/>
          <p:cNvPicPr>
            <a:picLocks noGrp="1" noChangeAspect="1" noChangeArrowheads="1"/>
          </p:cNvPicPr>
          <p:nvPr>
            <p:ph idx="1"/>
          </p:nvPr>
        </p:nvPicPr>
        <p:blipFill>
          <a:blip r:embed="rId2" cstate="print"/>
          <a:srcRect/>
          <a:stretch>
            <a:fillRect/>
          </a:stretch>
        </p:blipFill>
        <p:spPr bwMode="auto">
          <a:xfrm>
            <a:off x="240987" y="2857496"/>
            <a:ext cx="8688731" cy="1285884"/>
          </a:xfrm>
          <a:prstGeom prst="rect">
            <a:avLst/>
          </a:prstGeom>
          <a:noFill/>
          <a:ln w="9525">
            <a:noFill/>
            <a:miter lim="800000"/>
            <a:headEnd/>
            <a:tailEnd/>
          </a:ln>
          <a:effectLst/>
        </p:spPr>
      </p:pic>
      <p:sp>
        <p:nvSpPr>
          <p:cNvPr id="6" name="5 CuadroTexto"/>
          <p:cNvSpPr txBox="1"/>
          <p:nvPr/>
        </p:nvSpPr>
        <p:spPr>
          <a:xfrm>
            <a:off x="785786" y="1000108"/>
            <a:ext cx="7643866" cy="6524863"/>
          </a:xfrm>
          <a:prstGeom prst="rect">
            <a:avLst/>
          </a:prstGeom>
          <a:noFill/>
        </p:spPr>
        <p:txBody>
          <a:bodyPr wrap="square" rtlCol="0">
            <a:spAutoFit/>
          </a:bodyPr>
          <a:lstStyle/>
          <a:p>
            <a:pPr lvl="0" algn="just">
              <a:lnSpc>
                <a:spcPct val="150000"/>
              </a:lnSpc>
            </a:pPr>
            <a:r>
              <a:rPr lang="es-ES" sz="1600" dirty="0" smtClean="0">
                <a:solidFill>
                  <a:srgbClr val="000000"/>
                </a:solidFill>
                <a:latin typeface="Times New Roman" pitchFamily="18" charset="0"/>
                <a:ea typeface="Times New Roman" pitchFamily="18" charset="0"/>
                <a:cs typeface="Times New Roman" pitchFamily="18" charset="0"/>
              </a:rPr>
              <a:t>Recolección de las muestras de cada una de las edades de </a:t>
            </a:r>
            <a:r>
              <a:rPr lang="es-ES" sz="1600" i="1" dirty="0" err="1" smtClean="0">
                <a:solidFill>
                  <a:srgbClr val="000000"/>
                </a:solidFill>
                <a:latin typeface="Times New Roman" pitchFamily="18" charset="0"/>
                <a:ea typeface="Times New Roman" pitchFamily="18" charset="0"/>
                <a:cs typeface="Times New Roman" pitchFamily="18" charset="0"/>
              </a:rPr>
              <a:t>Saccharum</a:t>
            </a:r>
            <a:r>
              <a:rPr lang="es-ES" sz="1600" i="1" dirty="0" smtClean="0">
                <a:solidFill>
                  <a:srgbClr val="000000"/>
                </a:solidFill>
                <a:latin typeface="Times New Roman" pitchFamily="18" charset="0"/>
                <a:ea typeface="Times New Roman" pitchFamily="18" charset="0"/>
                <a:cs typeface="Times New Roman" pitchFamily="18" charset="0"/>
              </a:rPr>
              <a:t>  </a:t>
            </a:r>
            <a:r>
              <a:rPr lang="es-ES" sz="1600" i="1" dirty="0" err="1" smtClean="0">
                <a:solidFill>
                  <a:srgbClr val="000000"/>
                </a:solidFill>
                <a:latin typeface="Times New Roman" pitchFamily="18" charset="0"/>
                <a:ea typeface="Times New Roman" pitchFamily="18" charset="0"/>
                <a:cs typeface="Times New Roman" pitchFamily="18" charset="0"/>
              </a:rPr>
              <a:t>officinarum</a:t>
            </a:r>
            <a:r>
              <a:rPr lang="es-ES" sz="1600" i="1" dirty="0" smtClean="0">
                <a:solidFill>
                  <a:srgbClr val="000000"/>
                </a:solidFill>
                <a:latin typeface="Times New Roman" pitchFamily="18" charset="0"/>
                <a:ea typeface="Times New Roman" pitchFamily="18" charset="0"/>
                <a:cs typeface="Times New Roman" pitchFamily="18" charset="0"/>
              </a:rPr>
              <a:t> </a:t>
            </a:r>
            <a:r>
              <a:rPr lang="es-ES" sz="1600" dirty="0" smtClean="0">
                <a:solidFill>
                  <a:srgbClr val="000000"/>
                </a:solidFill>
                <a:latin typeface="Times New Roman" pitchFamily="18" charset="0"/>
                <a:ea typeface="Times New Roman" pitchFamily="18" charset="0"/>
                <a:cs typeface="Times New Roman" pitchFamily="18" charset="0"/>
              </a:rPr>
              <a:t>en cantidades de 1 Kg de materia verde para enviar al laboratorio en el Instituto de Investigaciones Agropecuarias INIAP.</a:t>
            </a:r>
          </a:p>
          <a:p>
            <a:pPr lvl="0" algn="just">
              <a:lnSpc>
                <a:spcPct val="150000"/>
              </a:lnSpc>
            </a:pPr>
            <a:endParaRPr lang="es-ES" sz="1600" dirty="0" smtClean="0">
              <a:solidFill>
                <a:srgbClr val="000000"/>
              </a:solidFill>
              <a:latin typeface="Times New Roman" pitchFamily="18" charset="0"/>
              <a:ea typeface="Times New Roman" pitchFamily="18" charset="0"/>
              <a:cs typeface="Times New Roman" pitchFamily="18" charset="0"/>
            </a:endParaRPr>
          </a:p>
          <a:p>
            <a:pPr lvl="0" algn="just">
              <a:lnSpc>
                <a:spcPct val="150000"/>
              </a:lnSpc>
            </a:pPr>
            <a:endParaRPr lang="es-ES" sz="1600" dirty="0" smtClean="0">
              <a:solidFill>
                <a:srgbClr val="000000"/>
              </a:solidFill>
              <a:latin typeface="Times New Roman" pitchFamily="18" charset="0"/>
              <a:ea typeface="Times New Roman" pitchFamily="18" charset="0"/>
              <a:cs typeface="Times New Roman" pitchFamily="18" charset="0"/>
            </a:endParaRPr>
          </a:p>
          <a:p>
            <a:pPr lvl="0" algn="just">
              <a:lnSpc>
                <a:spcPct val="150000"/>
              </a:lnSpc>
            </a:pPr>
            <a:endParaRPr lang="es-ES" sz="1600" dirty="0" smtClean="0">
              <a:solidFill>
                <a:srgbClr val="000000"/>
              </a:solidFill>
              <a:latin typeface="Times New Roman" pitchFamily="18" charset="0"/>
              <a:ea typeface="Times New Roman" pitchFamily="18" charset="0"/>
              <a:cs typeface="Times New Roman" pitchFamily="18" charset="0"/>
            </a:endParaRPr>
          </a:p>
          <a:p>
            <a:pPr lvl="0" algn="just">
              <a:lnSpc>
                <a:spcPct val="150000"/>
              </a:lnSpc>
            </a:pPr>
            <a:endParaRPr lang="es-ES" sz="1600" dirty="0" smtClean="0">
              <a:solidFill>
                <a:srgbClr val="000000"/>
              </a:solidFill>
              <a:latin typeface="Times New Roman" pitchFamily="18" charset="0"/>
              <a:ea typeface="Times New Roman" pitchFamily="18" charset="0"/>
              <a:cs typeface="Times New Roman" pitchFamily="18" charset="0"/>
            </a:endParaRPr>
          </a:p>
          <a:p>
            <a:pPr lvl="0" algn="just">
              <a:lnSpc>
                <a:spcPct val="150000"/>
              </a:lnSpc>
            </a:pPr>
            <a:endParaRPr lang="es-ES" sz="1600" dirty="0" smtClean="0">
              <a:solidFill>
                <a:srgbClr val="000000"/>
              </a:solidFill>
              <a:latin typeface="Times New Roman" pitchFamily="18" charset="0"/>
              <a:ea typeface="Times New Roman" pitchFamily="18" charset="0"/>
              <a:cs typeface="Times New Roman" pitchFamily="18" charset="0"/>
            </a:endParaRPr>
          </a:p>
          <a:p>
            <a:pPr lvl="0" algn="just">
              <a:lnSpc>
                <a:spcPct val="150000"/>
              </a:lnSpc>
            </a:pPr>
            <a:endParaRPr lang="es-ES" sz="1600" dirty="0" smtClean="0">
              <a:solidFill>
                <a:srgbClr val="000000"/>
              </a:solidFill>
              <a:latin typeface="Times New Roman" pitchFamily="18" charset="0"/>
              <a:ea typeface="Times New Roman" pitchFamily="18" charset="0"/>
              <a:cs typeface="Times New Roman" pitchFamily="18" charset="0"/>
            </a:endParaRPr>
          </a:p>
          <a:p>
            <a:pPr lvl="0" algn="just">
              <a:lnSpc>
                <a:spcPct val="150000"/>
              </a:lnSpc>
            </a:pPr>
            <a:endParaRPr lang="es-ES" sz="1600" dirty="0" smtClean="0">
              <a:solidFill>
                <a:srgbClr val="000000"/>
              </a:solidFill>
              <a:latin typeface="Times New Roman" pitchFamily="18" charset="0"/>
              <a:ea typeface="Times New Roman" pitchFamily="18" charset="0"/>
              <a:cs typeface="Times New Roman" pitchFamily="18" charset="0"/>
            </a:endParaRPr>
          </a:p>
          <a:p>
            <a:pPr lvl="0" algn="just">
              <a:lnSpc>
                <a:spcPct val="150000"/>
              </a:lnSpc>
            </a:pPr>
            <a:r>
              <a:rPr lang="es-ES" sz="1600" dirty="0" smtClean="0">
                <a:latin typeface="Times New Roman" pitchFamily="18" charset="0"/>
                <a:cs typeface="Times New Roman" pitchFamily="18" charset="0"/>
              </a:rPr>
              <a:t>Con los resultados de laboratorio se escogió la edad con mejores características nutricionales (20 meses de edad), para permitir seguir con la siguiente etapa.</a:t>
            </a:r>
            <a:endParaRPr lang="es-ES" sz="1600" dirty="0" smtClean="0">
              <a:solidFill>
                <a:srgbClr val="000000"/>
              </a:solidFill>
              <a:latin typeface="Times New Roman" pitchFamily="18" charset="0"/>
              <a:ea typeface="Times New Roman" pitchFamily="18" charset="0"/>
              <a:cs typeface="Times New Roman" pitchFamily="18" charset="0"/>
            </a:endParaRPr>
          </a:p>
          <a:p>
            <a:pPr lvl="0" algn="just"/>
            <a:endParaRPr lang="es-ES" sz="2800" dirty="0" smtClean="0">
              <a:solidFill>
                <a:srgbClr val="000000"/>
              </a:solidFill>
              <a:latin typeface="Times New Roman" pitchFamily="18" charset="0"/>
              <a:cs typeface="Times New Roman" pitchFamily="18" charset="0"/>
            </a:endParaRPr>
          </a:p>
          <a:p>
            <a:pPr lvl="0" algn="just"/>
            <a:endParaRPr lang="es-ES" sz="2800" dirty="0" smtClean="0">
              <a:solidFill>
                <a:srgbClr val="000000"/>
              </a:solidFill>
              <a:latin typeface="Times New Roman" pitchFamily="18" charset="0"/>
              <a:cs typeface="Times New Roman" pitchFamily="18" charset="0"/>
            </a:endParaRPr>
          </a:p>
          <a:p>
            <a:pPr lvl="0" algn="just"/>
            <a:endParaRPr lang="es-ES" sz="2800" dirty="0" smtClean="0">
              <a:solidFill>
                <a:srgbClr val="000000"/>
              </a:solidFill>
              <a:latin typeface="Times New Roman" pitchFamily="18" charset="0"/>
              <a:cs typeface="Times New Roman" pitchFamily="18" charset="0"/>
            </a:endParaRPr>
          </a:p>
          <a:p>
            <a:pPr lvl="0" algn="just"/>
            <a:endParaRPr lang="es-ES" sz="2800" dirty="0" smtClean="0">
              <a:latin typeface="Times New Roman" pitchFamily="18" charset="0"/>
              <a:cs typeface="Times New Roman" pitchFamily="18" charset="0"/>
            </a:endParaRP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1505"/>
                                        </p:tgtEl>
                                        <p:attrNameLst>
                                          <p:attrName>style.visibility</p:attrName>
                                        </p:attrNameLst>
                                      </p:cBhvr>
                                      <p:to>
                                        <p:strVal val="visible"/>
                                      </p:to>
                                    </p:set>
                                    <p:animEffect transition="in" filter="checkerboard(across)">
                                      <p:cBhvr>
                                        <p:cTn id="20" dur="500"/>
                                        <p:tgtEl>
                                          <p:spTgt spid="2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Etapa 2</a:t>
            </a:r>
            <a:endParaRPr lang="es-ES" sz="4000" dirty="0">
              <a:solidFill>
                <a:schemeClr val="tx1"/>
              </a:solidFill>
            </a:endParaRPr>
          </a:p>
        </p:txBody>
      </p:sp>
      <p:sp>
        <p:nvSpPr>
          <p:cNvPr id="3" name="2 Marcador de contenido"/>
          <p:cNvSpPr>
            <a:spLocks noGrp="1"/>
          </p:cNvSpPr>
          <p:nvPr>
            <p:ph idx="1"/>
          </p:nvPr>
        </p:nvSpPr>
        <p:spPr>
          <a:xfrm>
            <a:off x="428596" y="1214422"/>
            <a:ext cx="8229600" cy="4525963"/>
          </a:xfrm>
        </p:spPr>
        <p:txBody>
          <a:bodyPr/>
          <a:lstStyle/>
          <a:p>
            <a:pPr algn="just"/>
            <a:r>
              <a:rPr lang="es-ES" dirty="0" smtClean="0">
                <a:solidFill>
                  <a:schemeClr val="tx1"/>
                </a:solidFill>
              </a:rPr>
              <a:t>	</a:t>
            </a:r>
            <a:r>
              <a:rPr lang="es-ES" sz="1800" dirty="0" smtClean="0">
                <a:solidFill>
                  <a:schemeClr val="tx1"/>
                </a:solidFill>
              </a:rPr>
              <a:t>Efecto de la edad de la caña de azúcar sobre las variables en estudio de las novillas de levante</a:t>
            </a:r>
            <a:endParaRPr lang="es-ES" sz="1800" dirty="0">
              <a:solidFill>
                <a:schemeClr val="tx1"/>
              </a:solidFill>
            </a:endParaRPr>
          </a:p>
        </p:txBody>
      </p:sp>
      <p:pic>
        <p:nvPicPr>
          <p:cNvPr id="45057" name="Imagen 1"/>
          <p:cNvPicPr>
            <a:picLocks noChangeAspect="1" noChangeArrowheads="1"/>
          </p:cNvPicPr>
          <p:nvPr/>
        </p:nvPicPr>
        <p:blipFill>
          <a:blip r:embed="rId2" cstate="print"/>
          <a:srcRect/>
          <a:stretch>
            <a:fillRect/>
          </a:stretch>
        </p:blipFill>
        <p:spPr bwMode="auto">
          <a:xfrm>
            <a:off x="357158" y="2071678"/>
            <a:ext cx="5429314" cy="3757613"/>
          </a:xfrm>
          <a:prstGeom prst="rect">
            <a:avLst/>
          </a:prstGeom>
          <a:noFill/>
          <a:ln w="9525">
            <a:noFill/>
            <a:miter lim="800000"/>
            <a:headEnd/>
            <a:tailEnd/>
          </a:ln>
        </p:spPr>
      </p:pic>
      <p:pic>
        <p:nvPicPr>
          <p:cNvPr id="45058" name="Picture 2"/>
          <p:cNvPicPr>
            <a:picLocks noChangeAspect="1" noChangeArrowheads="1"/>
          </p:cNvPicPr>
          <p:nvPr/>
        </p:nvPicPr>
        <p:blipFill>
          <a:blip r:embed="rId3" cstate="print"/>
          <a:srcRect/>
          <a:stretch>
            <a:fillRect/>
          </a:stretch>
        </p:blipFill>
        <p:spPr bwMode="auto">
          <a:xfrm>
            <a:off x="4857752" y="1714519"/>
            <a:ext cx="5314950" cy="45005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5057"/>
                                        </p:tgtEl>
                                        <p:attrNameLst>
                                          <p:attrName>style.visibility</p:attrName>
                                        </p:attrNameLst>
                                      </p:cBhvr>
                                      <p:to>
                                        <p:strVal val="visible"/>
                                      </p:to>
                                    </p:set>
                                    <p:animEffect transition="in" filter="fade">
                                      <p:cBhvr>
                                        <p:cTn id="20" dur="2000"/>
                                        <p:tgtEl>
                                          <p:spTgt spid="4505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5058"/>
                                        </p:tgtEl>
                                        <p:attrNameLst>
                                          <p:attrName>style.visibility</p:attrName>
                                        </p:attrNameLst>
                                      </p:cBhvr>
                                      <p:to>
                                        <p:strVal val="visible"/>
                                      </p:to>
                                    </p:set>
                                    <p:animEffect transition="in" filter="fade">
                                      <p:cBhvr>
                                        <p:cTn id="25" dur="2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Métodos</a:t>
            </a:r>
            <a:endParaRPr lang="es-ES" dirty="0">
              <a:solidFill>
                <a:schemeClr val="tx1"/>
              </a:solidFill>
            </a:endParaRPr>
          </a:p>
        </p:txBody>
      </p:sp>
      <p:graphicFrame>
        <p:nvGraphicFramePr>
          <p:cNvPr id="4" name="3 Marcador de contenido"/>
          <p:cNvGraphicFramePr>
            <a:graphicFrameLocks noGrp="1"/>
          </p:cNvGraphicFramePr>
          <p:nvPr>
            <p:ph idx="1"/>
          </p:nvPr>
        </p:nvGraphicFramePr>
        <p:xfrm>
          <a:off x="0" y="332656"/>
          <a:ext cx="8858280" cy="5840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429256" y="714356"/>
            <a:ext cx="1857388" cy="646331"/>
          </a:xfrm>
          <a:prstGeom prst="rect">
            <a:avLst/>
          </a:prstGeom>
          <a:noFill/>
        </p:spPr>
        <p:txBody>
          <a:bodyPr wrap="square" rtlCol="0">
            <a:spAutoFit/>
          </a:bodyPr>
          <a:lstStyle/>
          <a:p>
            <a:r>
              <a:rPr lang="es-ES" dirty="0" smtClean="0"/>
              <a:t>Cortada de caña de azúcar</a:t>
            </a:r>
            <a:endParaRPr lang="es-ES" dirty="0"/>
          </a:p>
        </p:txBody>
      </p:sp>
      <p:sp>
        <p:nvSpPr>
          <p:cNvPr id="6" name="5 CuadroTexto"/>
          <p:cNvSpPr txBox="1"/>
          <p:nvPr/>
        </p:nvSpPr>
        <p:spPr>
          <a:xfrm>
            <a:off x="7500958" y="2357430"/>
            <a:ext cx="1357322" cy="923330"/>
          </a:xfrm>
          <a:prstGeom prst="rect">
            <a:avLst/>
          </a:prstGeom>
          <a:noFill/>
        </p:spPr>
        <p:txBody>
          <a:bodyPr wrap="square" rtlCol="0">
            <a:spAutoFit/>
          </a:bodyPr>
          <a:lstStyle/>
          <a:p>
            <a:r>
              <a:rPr lang="es-ES" dirty="0" smtClean="0"/>
              <a:t>Acumulada de caña de azúcar</a:t>
            </a:r>
            <a:endParaRPr lang="es-ES" dirty="0"/>
          </a:p>
        </p:txBody>
      </p:sp>
      <p:sp>
        <p:nvSpPr>
          <p:cNvPr id="7" name="6 CuadroTexto"/>
          <p:cNvSpPr txBox="1"/>
          <p:nvPr/>
        </p:nvSpPr>
        <p:spPr>
          <a:xfrm>
            <a:off x="6786578" y="4643446"/>
            <a:ext cx="1571636" cy="923330"/>
          </a:xfrm>
          <a:prstGeom prst="rect">
            <a:avLst/>
          </a:prstGeom>
          <a:noFill/>
        </p:spPr>
        <p:txBody>
          <a:bodyPr wrap="square" rtlCol="0">
            <a:spAutoFit/>
          </a:bodyPr>
          <a:lstStyle/>
          <a:p>
            <a:r>
              <a:rPr lang="es-ES" dirty="0" smtClean="0"/>
              <a:t>Recogida de caña de azúcar</a:t>
            </a:r>
            <a:endParaRPr lang="es-ES" dirty="0"/>
          </a:p>
        </p:txBody>
      </p:sp>
      <p:sp>
        <p:nvSpPr>
          <p:cNvPr id="9" name="8 CuadroTexto"/>
          <p:cNvSpPr txBox="1"/>
          <p:nvPr/>
        </p:nvSpPr>
        <p:spPr>
          <a:xfrm>
            <a:off x="395536" y="4714884"/>
            <a:ext cx="2000264" cy="923330"/>
          </a:xfrm>
          <a:prstGeom prst="rect">
            <a:avLst/>
          </a:prstGeom>
          <a:noFill/>
        </p:spPr>
        <p:txBody>
          <a:bodyPr wrap="square" rtlCol="0">
            <a:spAutoFit/>
          </a:bodyPr>
          <a:lstStyle/>
          <a:p>
            <a:r>
              <a:rPr lang="es-ES" dirty="0" smtClean="0"/>
              <a:t>Colocada de caña de azúcar en carretón</a:t>
            </a:r>
            <a:endParaRPr lang="es-ES" dirty="0"/>
          </a:p>
        </p:txBody>
      </p:sp>
      <p:sp>
        <p:nvSpPr>
          <p:cNvPr id="12" name="11 CuadroTexto"/>
          <p:cNvSpPr txBox="1"/>
          <p:nvPr/>
        </p:nvSpPr>
        <p:spPr>
          <a:xfrm>
            <a:off x="3428992" y="2500306"/>
            <a:ext cx="2286016" cy="1569660"/>
          </a:xfrm>
          <a:prstGeom prst="rect">
            <a:avLst/>
          </a:prstGeom>
          <a:noFill/>
        </p:spPr>
        <p:txBody>
          <a:bodyPr wrap="square" rtlCol="0">
            <a:spAutoFit/>
          </a:bodyPr>
          <a:lstStyle/>
          <a:p>
            <a:pPr algn="ctr"/>
            <a:r>
              <a:rPr lang="es-ES" sz="2400" dirty="0" smtClean="0"/>
              <a:t>Corte y recogida diaria de la Caña de Azúcar</a:t>
            </a:r>
            <a:endParaRPr lang="es-E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DC11086"/>
          <p:cNvPicPr>
            <a:picLocks noChangeAspect="1" noChangeArrowheads="1"/>
          </p:cNvPicPr>
          <p:nvPr/>
        </p:nvPicPr>
        <p:blipFill>
          <a:blip r:embed="rId2" cstate="print"/>
          <a:srcRect/>
          <a:stretch>
            <a:fillRect/>
          </a:stretch>
        </p:blipFill>
        <p:spPr bwMode="auto">
          <a:xfrm>
            <a:off x="3642723" y="928670"/>
            <a:ext cx="1429343" cy="1905050"/>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a:off x="642910" y="1142985"/>
            <a:ext cx="2143140" cy="1624147"/>
          </a:xfrm>
          <a:prstGeom prst="rect">
            <a:avLst/>
          </a:prstGeom>
          <a:noFill/>
          <a:ln w="9525">
            <a:noFill/>
            <a:miter lim="800000"/>
            <a:headEnd/>
            <a:tailEnd/>
          </a:ln>
          <a:effectLst/>
        </p:spPr>
      </p:pic>
      <p:pic>
        <p:nvPicPr>
          <p:cNvPr id="46084" name="Picture 4"/>
          <p:cNvPicPr>
            <a:picLocks noChangeAspect="1" noChangeArrowheads="1"/>
          </p:cNvPicPr>
          <p:nvPr/>
        </p:nvPicPr>
        <p:blipFill>
          <a:blip r:embed="rId4" cstate="print"/>
          <a:srcRect/>
          <a:stretch>
            <a:fillRect/>
          </a:stretch>
        </p:blipFill>
        <p:spPr bwMode="auto">
          <a:xfrm>
            <a:off x="5834071" y="1214423"/>
            <a:ext cx="2095515" cy="1571636"/>
          </a:xfrm>
          <a:prstGeom prst="rect">
            <a:avLst/>
          </a:prstGeom>
          <a:noFill/>
          <a:ln w="9525">
            <a:noFill/>
            <a:miter lim="800000"/>
            <a:headEnd/>
            <a:tailEnd/>
          </a:ln>
          <a:effectLst/>
        </p:spPr>
      </p:pic>
      <p:pic>
        <p:nvPicPr>
          <p:cNvPr id="46085" name="Picture 5" descr="SDC11089"/>
          <p:cNvPicPr>
            <a:picLocks noChangeAspect="1" noChangeArrowheads="1"/>
          </p:cNvPicPr>
          <p:nvPr/>
        </p:nvPicPr>
        <p:blipFill>
          <a:blip r:embed="rId5" cstate="print"/>
          <a:srcRect/>
          <a:stretch>
            <a:fillRect/>
          </a:stretch>
        </p:blipFill>
        <p:spPr bwMode="auto">
          <a:xfrm>
            <a:off x="5603192" y="3643314"/>
            <a:ext cx="2565556" cy="2000264"/>
          </a:xfrm>
          <a:prstGeom prst="rect">
            <a:avLst/>
          </a:prstGeom>
          <a:noFill/>
          <a:ln w="9525">
            <a:noFill/>
            <a:miter lim="800000"/>
            <a:headEnd/>
            <a:tailEnd/>
          </a:ln>
        </p:spPr>
      </p:pic>
      <p:pic>
        <p:nvPicPr>
          <p:cNvPr id="46086" name="Picture 6" descr="SDC11091"/>
          <p:cNvPicPr>
            <a:picLocks noChangeAspect="1" noChangeArrowheads="1"/>
          </p:cNvPicPr>
          <p:nvPr/>
        </p:nvPicPr>
        <p:blipFill>
          <a:blip r:embed="rId6" cstate="print"/>
          <a:srcRect/>
          <a:stretch>
            <a:fillRect/>
          </a:stretch>
        </p:blipFill>
        <p:spPr bwMode="auto">
          <a:xfrm>
            <a:off x="3320830" y="3714752"/>
            <a:ext cx="1608360" cy="2143140"/>
          </a:xfrm>
          <a:prstGeom prst="rect">
            <a:avLst/>
          </a:prstGeom>
          <a:noFill/>
          <a:ln w="9525">
            <a:noFill/>
            <a:miter lim="800000"/>
            <a:headEnd/>
            <a:tailEnd/>
          </a:ln>
        </p:spPr>
      </p:pic>
      <p:pic>
        <p:nvPicPr>
          <p:cNvPr id="46087" name="Picture 7" descr="Foto0010"/>
          <p:cNvPicPr>
            <a:picLocks noChangeAspect="1" noChangeArrowheads="1"/>
          </p:cNvPicPr>
          <p:nvPr/>
        </p:nvPicPr>
        <p:blipFill>
          <a:blip r:embed="rId7" cstate="print"/>
          <a:srcRect/>
          <a:stretch>
            <a:fillRect/>
          </a:stretch>
        </p:blipFill>
        <p:spPr bwMode="auto">
          <a:xfrm>
            <a:off x="785786" y="3643314"/>
            <a:ext cx="1639356" cy="2187573"/>
          </a:xfrm>
          <a:prstGeom prst="rect">
            <a:avLst/>
          </a:prstGeom>
          <a:noFill/>
          <a:ln w="9525">
            <a:noFill/>
            <a:miter lim="800000"/>
            <a:headEnd/>
            <a:tailEnd/>
          </a:ln>
        </p:spPr>
      </p:pic>
      <p:sp>
        <p:nvSpPr>
          <p:cNvPr id="10" name="9 Título"/>
          <p:cNvSpPr>
            <a:spLocks noGrp="1"/>
          </p:cNvSpPr>
          <p:nvPr>
            <p:ph type="title"/>
          </p:nvPr>
        </p:nvSpPr>
        <p:spPr/>
        <p:txBody>
          <a:bodyPr/>
          <a:lstStyle/>
          <a:p>
            <a:r>
              <a:rPr lang="es-ES" dirty="0" smtClean="0">
                <a:solidFill>
                  <a:schemeClr val="tx1"/>
                </a:solidFill>
              </a:rPr>
              <a:t>Picada y dotación de caña de azúcar</a:t>
            </a:r>
            <a:endParaRPr lang="es-ES" dirty="0">
              <a:solidFill>
                <a:schemeClr val="tx1"/>
              </a:solidFill>
            </a:endParaRPr>
          </a:p>
        </p:txBody>
      </p:sp>
      <p:sp>
        <p:nvSpPr>
          <p:cNvPr id="12" name="11 Flecha derecha"/>
          <p:cNvSpPr/>
          <p:nvPr/>
        </p:nvSpPr>
        <p:spPr>
          <a:xfrm>
            <a:off x="2857488" y="1928802"/>
            <a:ext cx="500066" cy="1428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derecha"/>
          <p:cNvSpPr/>
          <p:nvPr/>
        </p:nvSpPr>
        <p:spPr>
          <a:xfrm>
            <a:off x="5143504" y="1857364"/>
            <a:ext cx="571504" cy="1428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derecha"/>
          <p:cNvSpPr/>
          <p:nvPr/>
        </p:nvSpPr>
        <p:spPr>
          <a:xfrm rot="10800000">
            <a:off x="5000628" y="4786322"/>
            <a:ext cx="500066" cy="1428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izquierda"/>
          <p:cNvSpPr/>
          <p:nvPr/>
        </p:nvSpPr>
        <p:spPr>
          <a:xfrm>
            <a:off x="2500298" y="4786322"/>
            <a:ext cx="714380" cy="21431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Flecha curvada hacia la izquierda"/>
          <p:cNvSpPr/>
          <p:nvPr/>
        </p:nvSpPr>
        <p:spPr>
          <a:xfrm>
            <a:off x="8143900" y="2285992"/>
            <a:ext cx="571504" cy="1643074"/>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083"/>
                                        </p:tgtEl>
                                        <p:attrNameLst>
                                          <p:attrName>style.visibility</p:attrName>
                                        </p:attrNameLst>
                                      </p:cBhvr>
                                      <p:to>
                                        <p:strVal val="visible"/>
                                      </p:to>
                                    </p:set>
                                    <p:animEffect transition="in" filter="fade">
                                      <p:cBhvr>
                                        <p:cTn id="14" dur="500"/>
                                        <p:tgtEl>
                                          <p:spTgt spid="4608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6082"/>
                                        </p:tgtEl>
                                        <p:attrNameLst>
                                          <p:attrName>style.visibility</p:attrName>
                                        </p:attrNameLst>
                                      </p:cBhvr>
                                      <p:to>
                                        <p:strVal val="visible"/>
                                      </p:to>
                                    </p:set>
                                    <p:animEffect transition="in" filter="fade">
                                      <p:cBhvr>
                                        <p:cTn id="24" dur="500"/>
                                        <p:tgtEl>
                                          <p:spTgt spid="4608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6084"/>
                                        </p:tgtEl>
                                        <p:attrNameLst>
                                          <p:attrName>style.visibility</p:attrName>
                                        </p:attrNameLst>
                                      </p:cBhvr>
                                      <p:to>
                                        <p:strVal val="visible"/>
                                      </p:to>
                                    </p:set>
                                    <p:animEffect transition="in" filter="fade">
                                      <p:cBhvr>
                                        <p:cTn id="34" dur="500"/>
                                        <p:tgtEl>
                                          <p:spTgt spid="4608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085"/>
                                        </p:tgtEl>
                                        <p:attrNameLst>
                                          <p:attrName>style.visibility</p:attrName>
                                        </p:attrNameLst>
                                      </p:cBhvr>
                                      <p:to>
                                        <p:strVal val="visible"/>
                                      </p:to>
                                    </p:set>
                                    <p:animEffect transition="in" filter="fade">
                                      <p:cBhvr>
                                        <p:cTn id="44" dur="500"/>
                                        <p:tgtEl>
                                          <p:spTgt spid="4608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6086"/>
                                        </p:tgtEl>
                                        <p:attrNameLst>
                                          <p:attrName>style.visibility</p:attrName>
                                        </p:attrNameLst>
                                      </p:cBhvr>
                                      <p:to>
                                        <p:strVal val="visible"/>
                                      </p:to>
                                    </p:set>
                                    <p:animEffect transition="in" filter="fade">
                                      <p:cBhvr>
                                        <p:cTn id="54" dur="500"/>
                                        <p:tgtEl>
                                          <p:spTgt spid="4608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6087"/>
                                        </p:tgtEl>
                                        <p:attrNameLst>
                                          <p:attrName>style.visibility</p:attrName>
                                        </p:attrNameLst>
                                      </p:cBhvr>
                                      <p:to>
                                        <p:strVal val="visible"/>
                                      </p:to>
                                    </p:set>
                                    <p:animEffect transition="in" filter="fade">
                                      <p:cBhvr>
                                        <p:cTn id="64" dur="500"/>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Descripción de los tratamientos</a:t>
            </a:r>
            <a:endParaRPr lang="es-ES" dirty="0">
              <a:solidFill>
                <a:schemeClr val="tx1"/>
              </a:solidFill>
            </a:endParaRPr>
          </a:p>
        </p:txBody>
      </p:sp>
      <p:graphicFrame>
        <p:nvGraphicFramePr>
          <p:cNvPr id="3" name="4 Marcador de contenido"/>
          <p:cNvGraphicFramePr>
            <a:graphicFrameLocks/>
          </p:cNvGraphicFramePr>
          <p:nvPr/>
        </p:nvGraphicFramePr>
        <p:xfrm>
          <a:off x="251520" y="404664"/>
          <a:ext cx="8686800" cy="5054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714348" y="4572008"/>
            <a:ext cx="2071702" cy="646331"/>
          </a:xfrm>
          <a:prstGeom prst="rect">
            <a:avLst/>
          </a:prstGeom>
          <a:noFill/>
        </p:spPr>
        <p:txBody>
          <a:bodyPr wrap="square" rtlCol="0">
            <a:spAutoFit/>
          </a:bodyPr>
          <a:lstStyle/>
          <a:p>
            <a:r>
              <a:rPr lang="es-ES" dirty="0" smtClean="0"/>
              <a:t>35% de Caña de Azúcar (41,03Kg)</a:t>
            </a:r>
            <a:endParaRPr lang="es-ES" dirty="0"/>
          </a:p>
        </p:txBody>
      </p:sp>
      <p:sp>
        <p:nvSpPr>
          <p:cNvPr id="5" name="4 CuadroTexto"/>
          <p:cNvSpPr txBox="1"/>
          <p:nvPr/>
        </p:nvSpPr>
        <p:spPr>
          <a:xfrm>
            <a:off x="3571868" y="4572008"/>
            <a:ext cx="2071702" cy="646331"/>
          </a:xfrm>
          <a:prstGeom prst="rect">
            <a:avLst/>
          </a:prstGeom>
          <a:noFill/>
        </p:spPr>
        <p:txBody>
          <a:bodyPr wrap="square" rtlCol="0">
            <a:spAutoFit/>
          </a:bodyPr>
          <a:lstStyle/>
          <a:p>
            <a:r>
              <a:rPr lang="es-ES" dirty="0" smtClean="0"/>
              <a:t>30% de Caña de Azúcar (35,09Kg)</a:t>
            </a:r>
            <a:endParaRPr lang="es-ES" dirty="0"/>
          </a:p>
        </p:txBody>
      </p:sp>
      <p:sp>
        <p:nvSpPr>
          <p:cNvPr id="6" name="5 CuadroTexto"/>
          <p:cNvSpPr txBox="1"/>
          <p:nvPr/>
        </p:nvSpPr>
        <p:spPr>
          <a:xfrm>
            <a:off x="6357950" y="4572008"/>
            <a:ext cx="2071702" cy="646331"/>
          </a:xfrm>
          <a:prstGeom prst="rect">
            <a:avLst/>
          </a:prstGeom>
          <a:noFill/>
        </p:spPr>
        <p:txBody>
          <a:bodyPr wrap="square" rtlCol="0">
            <a:spAutoFit/>
          </a:bodyPr>
          <a:lstStyle/>
          <a:p>
            <a:r>
              <a:rPr lang="es-ES" dirty="0" smtClean="0"/>
              <a:t>25% de Caña de Azúcar (29,31Kg)</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2000" fill="hold"/>
                                        <p:tgtEl>
                                          <p:spTgt spid="3"/>
                                        </p:tgtEl>
                                        <p:attrNameLst>
                                          <p:attrName>ppt_x</p:attrName>
                                        </p:attrNameLst>
                                      </p:cBhvr>
                                      <p:tavLst>
                                        <p:tav tm="0">
                                          <p:val>
                                            <p:strVal val="#ppt_x"/>
                                          </p:val>
                                        </p:tav>
                                        <p:tav tm="100000">
                                          <p:val>
                                            <p:strVal val="#ppt_x"/>
                                          </p:val>
                                        </p:tav>
                                      </p:tavLst>
                                    </p:anim>
                                    <p:anim calcmode="lin" valueType="num">
                                      <p:cBhvr additive="base">
                                        <p:cTn id="15"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Medición de Variables</a:t>
            </a:r>
            <a:endParaRPr lang="es-ES" dirty="0">
              <a:solidFill>
                <a:schemeClr val="tx1"/>
              </a:solidFill>
            </a:endParaRPr>
          </a:p>
        </p:txBody>
      </p:sp>
      <p:pic>
        <p:nvPicPr>
          <p:cNvPr id="19458" name="Picture 2" descr="SDC11144"/>
          <p:cNvPicPr>
            <a:picLocks noChangeAspect="1" noChangeArrowheads="1"/>
          </p:cNvPicPr>
          <p:nvPr/>
        </p:nvPicPr>
        <p:blipFill>
          <a:blip r:embed="rId2" cstate="print"/>
          <a:srcRect/>
          <a:stretch>
            <a:fillRect/>
          </a:stretch>
        </p:blipFill>
        <p:spPr bwMode="auto">
          <a:xfrm>
            <a:off x="539552" y="1124744"/>
            <a:ext cx="2917825" cy="2189162"/>
          </a:xfrm>
          <a:prstGeom prst="rect">
            <a:avLst/>
          </a:prstGeom>
          <a:noFill/>
          <a:ln w="9525">
            <a:noFill/>
            <a:miter lim="800000"/>
            <a:headEnd/>
            <a:tailEnd/>
          </a:ln>
        </p:spPr>
      </p:pic>
      <p:pic>
        <p:nvPicPr>
          <p:cNvPr id="19459" name="Picture 3" descr="SDC11146"/>
          <p:cNvPicPr>
            <a:picLocks noChangeAspect="1" noChangeArrowheads="1"/>
          </p:cNvPicPr>
          <p:nvPr/>
        </p:nvPicPr>
        <p:blipFill>
          <a:blip r:embed="rId3" cstate="print"/>
          <a:srcRect/>
          <a:stretch>
            <a:fillRect/>
          </a:stretch>
        </p:blipFill>
        <p:spPr bwMode="auto">
          <a:xfrm>
            <a:off x="2123728" y="3501008"/>
            <a:ext cx="2932162" cy="2197394"/>
          </a:xfrm>
          <a:prstGeom prst="rect">
            <a:avLst/>
          </a:prstGeom>
          <a:noFill/>
          <a:ln w="9525">
            <a:noFill/>
            <a:miter lim="800000"/>
            <a:headEnd/>
            <a:tailEnd/>
          </a:ln>
        </p:spPr>
      </p:pic>
      <p:pic>
        <p:nvPicPr>
          <p:cNvPr id="19460" name="Picture 4"/>
          <p:cNvPicPr>
            <a:picLocks noChangeAspect="1" noChangeArrowheads="1"/>
          </p:cNvPicPr>
          <p:nvPr/>
        </p:nvPicPr>
        <p:blipFill>
          <a:blip r:embed="rId4" cstate="print"/>
          <a:srcRect/>
          <a:stretch>
            <a:fillRect/>
          </a:stretch>
        </p:blipFill>
        <p:spPr bwMode="auto">
          <a:xfrm>
            <a:off x="5076056" y="980728"/>
            <a:ext cx="3905498" cy="50300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458"/>
                                        </p:tgtEl>
                                        <p:attrNameLst>
                                          <p:attrName>style.visibility</p:attrName>
                                        </p:attrNameLst>
                                      </p:cBhvr>
                                      <p:to>
                                        <p:strVal val="visible"/>
                                      </p:to>
                                    </p:set>
                                    <p:animEffect transition="in" filter="fade">
                                      <p:cBhvr>
                                        <p:cTn id="14" dur="500"/>
                                        <p:tgtEl>
                                          <p:spTgt spid="1945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459"/>
                                        </p:tgtEl>
                                        <p:attrNameLst>
                                          <p:attrName>style.visibility</p:attrName>
                                        </p:attrNameLst>
                                      </p:cBhvr>
                                      <p:to>
                                        <p:strVal val="visible"/>
                                      </p:to>
                                    </p:set>
                                    <p:animEffect transition="in" filter="fade">
                                      <p:cBhvr>
                                        <p:cTn id="19" dur="500"/>
                                        <p:tgtEl>
                                          <p:spTgt spid="1945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460"/>
                                        </p:tgtEl>
                                        <p:attrNameLst>
                                          <p:attrName>style.visibility</p:attrName>
                                        </p:attrNameLst>
                                      </p:cBhvr>
                                      <p:to>
                                        <p:strVal val="visible"/>
                                      </p:to>
                                    </p:set>
                                    <p:animEffect transition="in" filter="fade">
                                      <p:cBhvr>
                                        <p:cTn id="24"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Resultados</a:t>
            </a:r>
            <a:endParaRPr lang="es-ES" sz="4000" dirty="0">
              <a:solidFill>
                <a:schemeClr val="tx1"/>
              </a:solidFill>
            </a:endParaRPr>
          </a:p>
        </p:txBody>
      </p:sp>
      <p:sp>
        <p:nvSpPr>
          <p:cNvPr id="3" name="2 Marcador de contenido"/>
          <p:cNvSpPr>
            <a:spLocks noGrp="1"/>
          </p:cNvSpPr>
          <p:nvPr>
            <p:ph idx="1"/>
          </p:nvPr>
        </p:nvSpPr>
        <p:spPr>
          <a:xfrm>
            <a:off x="467544" y="1124744"/>
            <a:ext cx="8229600" cy="720079"/>
          </a:xfrm>
        </p:spPr>
        <p:txBody>
          <a:bodyPr/>
          <a:lstStyle/>
          <a:p>
            <a:pPr marL="342900" lvl="1" indent="-342900">
              <a:buFontTx/>
              <a:buChar char="•"/>
            </a:pPr>
            <a:r>
              <a:rPr lang="es-ES" sz="1600" b="1" dirty="0" smtClean="0">
                <a:solidFill>
                  <a:schemeClr val="tx1"/>
                </a:solidFill>
              </a:rPr>
              <a:t>PRIMERA ETAPA (EFECTO DE LA EDAD DE CORTE SOBRE LAS CONDICIONES BROMATOLÓGICAS) </a:t>
            </a:r>
            <a:endParaRPr lang="es-ES" sz="1600" dirty="0" smtClean="0">
              <a:solidFill>
                <a:schemeClr val="tx1"/>
              </a:solidFill>
            </a:endParaRPr>
          </a:p>
          <a:p>
            <a:endParaRPr lang="es-ES" dirty="0"/>
          </a:p>
        </p:txBody>
      </p:sp>
      <p:graphicFrame>
        <p:nvGraphicFramePr>
          <p:cNvPr id="5" name="4 Tabla"/>
          <p:cNvGraphicFramePr>
            <a:graphicFrameLocks noGrp="1"/>
          </p:cNvGraphicFramePr>
          <p:nvPr/>
        </p:nvGraphicFramePr>
        <p:xfrm>
          <a:off x="2915816" y="1916832"/>
          <a:ext cx="3600400" cy="936104"/>
        </p:xfrm>
        <a:graphic>
          <a:graphicData uri="http://schemas.openxmlformats.org/drawingml/2006/table">
            <a:tbl>
              <a:tblPr/>
              <a:tblGrid>
                <a:gridCol w="1104372"/>
                <a:gridCol w="984979"/>
                <a:gridCol w="805892"/>
                <a:gridCol w="705157"/>
              </a:tblGrid>
              <a:tr h="234026">
                <a:tc>
                  <a:txBody>
                    <a:bodyPr/>
                    <a:lstStyle/>
                    <a:p>
                      <a:pPr algn="ctr" fontAlgn="b"/>
                      <a:r>
                        <a:rPr lang="es-ES" sz="1300" b="1" i="0" u="none" strike="noStrike" dirty="0">
                          <a:solidFill>
                            <a:srgbClr val="000000"/>
                          </a:solidFill>
                          <a:latin typeface="Calibri"/>
                        </a:rPr>
                        <a:t>EDAD (meses)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S" sz="1300" b="1" i="0" u="none" strike="noStrike">
                          <a:solidFill>
                            <a:srgbClr val="000000"/>
                          </a:solidFill>
                          <a:latin typeface="Calibri"/>
                        </a:rPr>
                        <a:t>Humedad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S" sz="1300" b="1" i="0" u="none" strike="noStrike">
                          <a:solidFill>
                            <a:srgbClr val="000000"/>
                          </a:solidFill>
                          <a:latin typeface="Calibri"/>
                        </a:rPr>
                        <a:t>Cenizas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S" sz="1300" b="1" i="0" u="none" strike="noStrike">
                          <a:solidFill>
                            <a:srgbClr val="000000"/>
                          </a:solidFill>
                          <a:latin typeface="Calibri"/>
                        </a:rPr>
                        <a:t>E.E.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234026">
                <a:tc>
                  <a:txBody>
                    <a:bodyPr/>
                    <a:lstStyle/>
                    <a:p>
                      <a:pPr algn="ctr" fontAlgn="b"/>
                      <a:r>
                        <a:rPr lang="es-ES" sz="1300" b="0" i="0" u="none" strike="noStrike" dirty="0">
                          <a:solidFill>
                            <a:srgbClr val="000000"/>
                          </a:solidFill>
                          <a:latin typeface="Calibri"/>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300" b="0" i="0" u="none" strike="noStrike" dirty="0">
                          <a:solidFill>
                            <a:srgbClr val="000000"/>
                          </a:solidFill>
                          <a:latin typeface="Calibri"/>
                        </a:rPr>
                        <a:t>74,9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3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300" b="0" i="0" u="none" strike="noStrike">
                          <a:solidFill>
                            <a:srgbClr val="000000"/>
                          </a:solidFill>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026">
                <a:tc>
                  <a:txBody>
                    <a:bodyPr/>
                    <a:lstStyle/>
                    <a:p>
                      <a:pPr algn="ctr" fontAlgn="b"/>
                      <a:r>
                        <a:rPr lang="es-ES" sz="1300" b="1" i="0" u="none" strike="noStrike">
                          <a:solidFill>
                            <a:srgbClr val="FFFFFF"/>
                          </a:solidFill>
                          <a:latin typeface="Calibri"/>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es-ES" sz="1300" b="1" i="0" u="none" strike="noStrike" dirty="0">
                          <a:solidFill>
                            <a:srgbClr val="FFFFFF"/>
                          </a:solidFill>
                          <a:latin typeface="Calibri"/>
                        </a:rPr>
                        <a:t>77,89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es-ES" sz="1300" b="1" i="0" u="none" strike="noStrike" dirty="0">
                          <a:solidFill>
                            <a:srgbClr val="FFFFFF"/>
                          </a:solidFill>
                          <a:latin typeface="Calibri"/>
                        </a:rPr>
                        <a:t>7,48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es-ES" sz="1300" b="1" i="0" u="none" strike="noStrike" dirty="0">
                          <a:solidFill>
                            <a:srgbClr val="FFFFFF"/>
                          </a:solidFill>
                          <a:latin typeface="Calibri"/>
                        </a:rPr>
                        <a:t>3,11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234026">
                <a:tc>
                  <a:txBody>
                    <a:bodyPr/>
                    <a:lstStyle/>
                    <a:p>
                      <a:pPr algn="ctr" fontAlgn="b"/>
                      <a:r>
                        <a:rPr lang="es-ES" sz="1300" b="0" i="0" u="none" strike="noStrike">
                          <a:solidFill>
                            <a:srgbClr val="000000"/>
                          </a:solidFill>
                          <a:latin typeface="Calibri"/>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300" b="0" i="0" u="none" strike="noStrike">
                          <a:solidFill>
                            <a:srgbClr val="000000"/>
                          </a:solidFill>
                          <a:latin typeface="Calibri"/>
                        </a:rPr>
                        <a:t>89,27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300" b="0" i="0" u="none" strike="noStrike" dirty="0">
                          <a:solidFill>
                            <a:srgbClr val="000000"/>
                          </a:solidFill>
                          <a:latin typeface="Calibri"/>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300" b="0" i="0" u="none" strike="noStrike" dirty="0">
                          <a:solidFill>
                            <a:srgbClr val="000000"/>
                          </a:solidFill>
                          <a:latin typeface="Calibri"/>
                        </a:rPr>
                        <a:t>1,15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5601" name="Imagen 1"/>
          <p:cNvPicPr>
            <a:picLocks noChangeAspect="1" noChangeArrowheads="1"/>
          </p:cNvPicPr>
          <p:nvPr/>
        </p:nvPicPr>
        <p:blipFill>
          <a:blip r:embed="rId2" cstate="print"/>
          <a:srcRect/>
          <a:stretch>
            <a:fillRect/>
          </a:stretch>
        </p:blipFill>
        <p:spPr bwMode="auto">
          <a:xfrm>
            <a:off x="179512" y="2636912"/>
            <a:ext cx="2490247" cy="2427238"/>
          </a:xfrm>
          <a:prstGeom prst="rect">
            <a:avLst/>
          </a:prstGeom>
          <a:noFill/>
          <a:ln w="9525">
            <a:noFill/>
            <a:miter lim="800000"/>
            <a:headEnd/>
            <a:tailEnd/>
          </a:ln>
        </p:spPr>
      </p:pic>
      <p:cxnSp>
        <p:nvCxnSpPr>
          <p:cNvPr id="11" name="10 Conector recto de flecha"/>
          <p:cNvCxnSpPr/>
          <p:nvPr/>
        </p:nvCxnSpPr>
        <p:spPr>
          <a:xfrm rot="5400000">
            <a:off x="4716016" y="3068960"/>
            <a:ext cx="648072" cy="5040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5602" name="Imagen 2"/>
          <p:cNvPicPr>
            <a:picLocks noChangeAspect="1" noChangeArrowheads="1"/>
          </p:cNvPicPr>
          <p:nvPr/>
        </p:nvPicPr>
        <p:blipFill>
          <a:blip r:embed="rId3" cstate="print"/>
          <a:srcRect/>
          <a:stretch>
            <a:fillRect/>
          </a:stretch>
        </p:blipFill>
        <p:spPr bwMode="auto">
          <a:xfrm>
            <a:off x="2771800" y="3717032"/>
            <a:ext cx="2410864" cy="2376264"/>
          </a:xfrm>
          <a:prstGeom prst="rect">
            <a:avLst/>
          </a:prstGeom>
          <a:noFill/>
          <a:ln w="9525">
            <a:noFill/>
            <a:miter lim="800000"/>
            <a:headEnd/>
            <a:tailEnd/>
          </a:ln>
        </p:spPr>
      </p:pic>
      <p:cxnSp>
        <p:nvCxnSpPr>
          <p:cNvPr id="14" name="13 Conector recto de flecha"/>
          <p:cNvCxnSpPr/>
          <p:nvPr/>
        </p:nvCxnSpPr>
        <p:spPr>
          <a:xfrm rot="16200000" flipH="1">
            <a:off x="6156176" y="2996952"/>
            <a:ext cx="576064"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5603" name="Gráfico 2"/>
          <p:cNvPicPr>
            <a:picLocks noChangeArrowheads="1"/>
          </p:cNvPicPr>
          <p:nvPr/>
        </p:nvPicPr>
        <p:blipFill>
          <a:blip r:embed="rId4" cstate="print"/>
          <a:srcRect/>
          <a:stretch>
            <a:fillRect/>
          </a:stretch>
        </p:blipFill>
        <p:spPr bwMode="auto">
          <a:xfrm>
            <a:off x="5220072" y="3717032"/>
            <a:ext cx="3779912" cy="1988840"/>
          </a:xfrm>
          <a:prstGeom prst="rect">
            <a:avLst/>
          </a:prstGeom>
          <a:noFill/>
          <a:ln w="9525">
            <a:noFill/>
            <a:miter lim="800000"/>
            <a:headEnd/>
            <a:tailEnd/>
          </a:ln>
        </p:spPr>
      </p:pic>
      <p:cxnSp>
        <p:nvCxnSpPr>
          <p:cNvPr id="8" name="7 Conector recto de flecha"/>
          <p:cNvCxnSpPr/>
          <p:nvPr/>
        </p:nvCxnSpPr>
        <p:spPr>
          <a:xfrm rot="10800000" flipV="1">
            <a:off x="2771800" y="2996952"/>
            <a:ext cx="1512168"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601"/>
                                        </p:tgtEl>
                                        <p:attrNameLst>
                                          <p:attrName>style.visibility</p:attrName>
                                        </p:attrNameLst>
                                      </p:cBhvr>
                                      <p:to>
                                        <p:strVal val="visible"/>
                                      </p:to>
                                    </p:set>
                                    <p:animEffect transition="in" filter="fade">
                                      <p:cBhvr>
                                        <p:cTn id="33" dur="500"/>
                                        <p:tgtEl>
                                          <p:spTgt spid="2560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602"/>
                                        </p:tgtEl>
                                        <p:attrNameLst>
                                          <p:attrName>style.visibility</p:attrName>
                                        </p:attrNameLst>
                                      </p:cBhvr>
                                      <p:to>
                                        <p:strVal val="visible"/>
                                      </p:to>
                                    </p:set>
                                    <p:animEffect transition="in" filter="fade">
                                      <p:cBhvr>
                                        <p:cTn id="44" dur="500"/>
                                        <p:tgtEl>
                                          <p:spTgt spid="2560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603"/>
                                        </p:tgtEl>
                                        <p:attrNameLst>
                                          <p:attrName>style.visibility</p:attrName>
                                        </p:attrNameLst>
                                      </p:cBhvr>
                                      <p:to>
                                        <p:strVal val="visible"/>
                                      </p:to>
                                    </p:set>
                                    <p:animEffect transition="in" filter="fade">
                                      <p:cBhvr>
                                        <p:cTn id="55"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Resultados</a:t>
            </a:r>
            <a:endParaRPr lang="es-ES" sz="4000" dirty="0">
              <a:solidFill>
                <a:schemeClr val="tx1"/>
              </a:solidFill>
            </a:endParaRPr>
          </a:p>
        </p:txBody>
      </p:sp>
      <p:graphicFrame>
        <p:nvGraphicFramePr>
          <p:cNvPr id="4" name="3 Tabla"/>
          <p:cNvGraphicFramePr>
            <a:graphicFrameLocks noGrp="1"/>
          </p:cNvGraphicFramePr>
          <p:nvPr/>
        </p:nvGraphicFramePr>
        <p:xfrm>
          <a:off x="2411760" y="1556792"/>
          <a:ext cx="4104454" cy="1101080"/>
        </p:xfrm>
        <a:graphic>
          <a:graphicData uri="http://schemas.openxmlformats.org/drawingml/2006/table">
            <a:tbl>
              <a:tblPr/>
              <a:tblGrid>
                <a:gridCol w="1163950"/>
                <a:gridCol w="980168"/>
                <a:gridCol w="980168"/>
                <a:gridCol w="980168"/>
              </a:tblGrid>
              <a:tr h="275270">
                <a:tc>
                  <a:txBody>
                    <a:bodyPr/>
                    <a:lstStyle/>
                    <a:p>
                      <a:pPr algn="ctr" fontAlgn="b"/>
                      <a:r>
                        <a:rPr lang="es-ES" sz="1400" b="1" i="0" u="none" strike="noStrike" dirty="0">
                          <a:solidFill>
                            <a:srgbClr val="000000"/>
                          </a:solidFill>
                          <a:latin typeface="Calibri"/>
                        </a:rPr>
                        <a:t>EDAD (meses)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S" sz="1400" b="1" i="0" u="none" strike="noStrike">
                          <a:solidFill>
                            <a:srgbClr val="000000"/>
                          </a:solidFill>
                          <a:latin typeface="Calibri"/>
                        </a:rPr>
                        <a:t>Proteína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S" sz="1400" b="1" i="0" u="none" strike="noStrike">
                          <a:solidFill>
                            <a:srgbClr val="000000"/>
                          </a:solidFill>
                          <a:latin typeface="Calibri"/>
                        </a:rPr>
                        <a:t>Fibra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S" sz="1400" b="1" i="0" u="none" strike="noStrike" dirty="0">
                          <a:solidFill>
                            <a:srgbClr val="000000"/>
                          </a:solidFill>
                          <a:latin typeface="Calibri"/>
                        </a:rPr>
                        <a:t>E.L.N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275270">
                <a:tc>
                  <a:txBody>
                    <a:bodyPr/>
                    <a:lstStyle/>
                    <a:p>
                      <a:pPr algn="ctr" fontAlgn="b"/>
                      <a:r>
                        <a:rPr lang="es-ES" sz="1400" b="0" i="0" u="none" strike="noStrike" dirty="0">
                          <a:solidFill>
                            <a:srgbClr val="000000"/>
                          </a:solidFill>
                          <a:latin typeface="Calibri"/>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latin typeface="Calibri"/>
                        </a:rPr>
                        <a:t>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latin typeface="Calibri"/>
                        </a:rPr>
                        <a:t>36,99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latin typeface="Calibri"/>
                        </a:rPr>
                        <a:t>52,43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270">
                <a:tc>
                  <a:txBody>
                    <a:bodyPr/>
                    <a:lstStyle/>
                    <a:p>
                      <a:pPr algn="ctr" fontAlgn="b"/>
                      <a:r>
                        <a:rPr lang="es-ES" sz="1400" b="1" i="0" u="none" strike="noStrike">
                          <a:solidFill>
                            <a:srgbClr val="FFFFFF"/>
                          </a:solidFill>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es-ES" sz="1400" b="1" i="0" u="none" strike="noStrike">
                          <a:solidFill>
                            <a:srgbClr val="FFFFFF"/>
                          </a:solidFill>
                          <a:latin typeface="Calibri"/>
                        </a:rPr>
                        <a:t>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es-ES" sz="1400" b="1" i="0" u="none" strike="noStrike">
                          <a:solidFill>
                            <a:srgbClr val="FFFFFF"/>
                          </a:solidFill>
                          <a:latin typeface="Calibri"/>
                        </a:rPr>
                        <a:t>37,45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es-ES" sz="1400" b="1" i="0" u="none" strike="noStrike" dirty="0">
                          <a:solidFill>
                            <a:srgbClr val="FFFFFF"/>
                          </a:solidFill>
                          <a:latin typeface="Calibri"/>
                        </a:rPr>
                        <a:t>47,77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275270">
                <a:tc>
                  <a:txBody>
                    <a:bodyPr/>
                    <a:lstStyle/>
                    <a:p>
                      <a:pPr algn="ctr" fontAlgn="b"/>
                      <a:r>
                        <a:rPr lang="es-ES" sz="1400" b="0" i="0" u="none" strike="noStrike">
                          <a:solidFill>
                            <a:srgbClr val="000000"/>
                          </a:solidFill>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latin typeface="Calibri"/>
                        </a:rPr>
                        <a:t>5,07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latin typeface="Calibri"/>
                        </a:rPr>
                        <a:t>39,44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latin typeface="Calibri"/>
                        </a:rPr>
                        <a:t>45,55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6" name="5 Conector recto de flecha"/>
          <p:cNvCxnSpPr/>
          <p:nvPr/>
        </p:nvCxnSpPr>
        <p:spPr>
          <a:xfrm rot="10800000" flipV="1">
            <a:off x="2555776" y="2708920"/>
            <a:ext cx="1512168"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4577" name="Imagen 4"/>
          <p:cNvPicPr>
            <a:picLocks noChangeAspect="1" noChangeArrowheads="1"/>
          </p:cNvPicPr>
          <p:nvPr/>
        </p:nvPicPr>
        <p:blipFill>
          <a:blip r:embed="rId2" cstate="print"/>
          <a:srcRect/>
          <a:stretch>
            <a:fillRect/>
          </a:stretch>
        </p:blipFill>
        <p:spPr bwMode="auto">
          <a:xfrm>
            <a:off x="251520" y="3212976"/>
            <a:ext cx="2592288" cy="2565881"/>
          </a:xfrm>
          <a:prstGeom prst="rect">
            <a:avLst/>
          </a:prstGeom>
          <a:noFill/>
          <a:ln w="9525">
            <a:noFill/>
            <a:miter lim="800000"/>
            <a:headEnd/>
            <a:tailEnd/>
          </a:ln>
        </p:spPr>
      </p:pic>
      <p:pic>
        <p:nvPicPr>
          <p:cNvPr id="24578" name="Imagen 5"/>
          <p:cNvPicPr>
            <a:picLocks noChangeAspect="1" noChangeArrowheads="1"/>
          </p:cNvPicPr>
          <p:nvPr/>
        </p:nvPicPr>
        <p:blipFill>
          <a:blip r:embed="rId3" cstate="print"/>
          <a:srcRect/>
          <a:stretch>
            <a:fillRect/>
          </a:stretch>
        </p:blipFill>
        <p:spPr bwMode="auto">
          <a:xfrm>
            <a:off x="3131840" y="3397094"/>
            <a:ext cx="2581647" cy="2552186"/>
          </a:xfrm>
          <a:prstGeom prst="rect">
            <a:avLst/>
          </a:prstGeom>
          <a:noFill/>
          <a:ln w="9525">
            <a:noFill/>
            <a:miter lim="800000"/>
            <a:headEnd/>
            <a:tailEnd/>
          </a:ln>
        </p:spPr>
      </p:pic>
      <p:pic>
        <p:nvPicPr>
          <p:cNvPr id="24579" name="Imagen 6"/>
          <p:cNvPicPr>
            <a:picLocks noChangeAspect="1" noChangeArrowheads="1"/>
          </p:cNvPicPr>
          <p:nvPr/>
        </p:nvPicPr>
        <p:blipFill>
          <a:blip r:embed="rId4" cstate="print"/>
          <a:srcRect/>
          <a:stretch>
            <a:fillRect/>
          </a:stretch>
        </p:blipFill>
        <p:spPr bwMode="auto">
          <a:xfrm>
            <a:off x="5990193" y="3284984"/>
            <a:ext cx="2758271" cy="2697516"/>
          </a:xfrm>
          <a:prstGeom prst="rect">
            <a:avLst/>
          </a:prstGeom>
          <a:noFill/>
          <a:ln w="9525">
            <a:noFill/>
            <a:miter lim="800000"/>
            <a:headEnd/>
            <a:tailEnd/>
          </a:ln>
        </p:spPr>
      </p:pic>
      <p:cxnSp>
        <p:nvCxnSpPr>
          <p:cNvPr id="11" name="10 Conector recto de flecha"/>
          <p:cNvCxnSpPr/>
          <p:nvPr/>
        </p:nvCxnSpPr>
        <p:spPr>
          <a:xfrm rot="5400000">
            <a:off x="4680012" y="3032956"/>
            <a:ext cx="64807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12 Conector recto de flecha"/>
          <p:cNvCxnSpPr/>
          <p:nvPr/>
        </p:nvCxnSpPr>
        <p:spPr>
          <a:xfrm>
            <a:off x="6084168" y="2708920"/>
            <a:ext cx="864096"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77"/>
                                        </p:tgtEl>
                                        <p:attrNameLst>
                                          <p:attrName>style.visibility</p:attrName>
                                        </p:attrNameLst>
                                      </p:cBhvr>
                                      <p:to>
                                        <p:strVal val="visible"/>
                                      </p:to>
                                    </p:set>
                                    <p:animEffect transition="in" filter="fade">
                                      <p:cBhvr>
                                        <p:cTn id="27" dur="500"/>
                                        <p:tgtEl>
                                          <p:spTgt spid="2457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578"/>
                                        </p:tgtEl>
                                        <p:attrNameLst>
                                          <p:attrName>style.visibility</p:attrName>
                                        </p:attrNameLst>
                                      </p:cBhvr>
                                      <p:to>
                                        <p:strVal val="visible"/>
                                      </p:to>
                                    </p:set>
                                    <p:animEffect transition="in" filter="fade">
                                      <p:cBhvr>
                                        <p:cTn id="38" dur="500"/>
                                        <p:tgtEl>
                                          <p:spTgt spid="2457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579"/>
                                        </p:tgtEl>
                                        <p:attrNameLst>
                                          <p:attrName>style.visibility</p:attrName>
                                        </p:attrNameLst>
                                      </p:cBhvr>
                                      <p:to>
                                        <p:strVal val="visible"/>
                                      </p:to>
                                    </p:set>
                                    <p:animEffect transition="in" filter="fade">
                                      <p:cBhvr>
                                        <p:cTn id="49"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Resultados</a:t>
            </a:r>
            <a:endParaRPr lang="es-ES" sz="4000" dirty="0">
              <a:solidFill>
                <a:schemeClr val="tx1"/>
              </a:solidFill>
            </a:endParaRPr>
          </a:p>
        </p:txBody>
      </p:sp>
      <p:graphicFrame>
        <p:nvGraphicFramePr>
          <p:cNvPr id="4" name="3 Tabla"/>
          <p:cNvGraphicFramePr>
            <a:graphicFrameLocks noGrp="1"/>
          </p:cNvGraphicFramePr>
          <p:nvPr/>
        </p:nvGraphicFramePr>
        <p:xfrm>
          <a:off x="2987824" y="1700808"/>
          <a:ext cx="3229074" cy="957064"/>
        </p:xfrm>
        <a:graphic>
          <a:graphicData uri="http://schemas.openxmlformats.org/drawingml/2006/table">
            <a:tbl>
              <a:tblPr/>
              <a:tblGrid>
                <a:gridCol w="1202988"/>
                <a:gridCol w="1013043"/>
                <a:gridCol w="1013043"/>
              </a:tblGrid>
              <a:tr h="239266">
                <a:tc>
                  <a:txBody>
                    <a:bodyPr/>
                    <a:lstStyle/>
                    <a:p>
                      <a:pPr algn="ctr" fontAlgn="b"/>
                      <a:r>
                        <a:rPr lang="es-ES" sz="1400" b="1" i="0" u="none" strike="noStrike" dirty="0">
                          <a:solidFill>
                            <a:srgbClr val="000000"/>
                          </a:solidFill>
                          <a:latin typeface="Calibri"/>
                        </a:rPr>
                        <a:t>EDAD (meses)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S" sz="1400" b="1" i="0" u="none" strike="noStrike">
                          <a:solidFill>
                            <a:srgbClr val="000000"/>
                          </a:solidFill>
                          <a:latin typeface="Calibri"/>
                        </a:rPr>
                        <a:t>FDN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S" sz="1400" b="1" i="0" u="none" strike="noStrike">
                          <a:solidFill>
                            <a:srgbClr val="000000"/>
                          </a:solidFill>
                          <a:latin typeface="Calibri"/>
                        </a:rPr>
                        <a:t>E.B.(cal/g)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239266">
                <a:tc>
                  <a:txBody>
                    <a:bodyPr/>
                    <a:lstStyle/>
                    <a:p>
                      <a:pPr algn="ctr" fontAlgn="b"/>
                      <a:r>
                        <a:rPr lang="es-ES" sz="1400" b="0" i="0" u="none" strike="noStrike">
                          <a:solidFill>
                            <a:srgbClr val="000000"/>
                          </a:solidFill>
                          <a:latin typeface="Calibri"/>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latin typeface="Calibri"/>
                        </a:rPr>
                        <a:t>56,67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latin typeface="Calibri"/>
                        </a:rPr>
                        <a:t>4206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266">
                <a:tc>
                  <a:txBody>
                    <a:bodyPr/>
                    <a:lstStyle/>
                    <a:p>
                      <a:pPr algn="ctr" fontAlgn="b"/>
                      <a:r>
                        <a:rPr lang="es-ES" sz="1400" b="1" i="0" u="none" strike="noStrike">
                          <a:solidFill>
                            <a:srgbClr val="FFFFFF"/>
                          </a:solidFill>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es-ES" sz="1400" b="1" i="0" u="none" strike="noStrike" dirty="0">
                          <a:solidFill>
                            <a:srgbClr val="FFFFFF"/>
                          </a:solidFill>
                          <a:latin typeface="Calibri"/>
                        </a:rPr>
                        <a:t>61,52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es-ES" sz="1400" b="1" i="0" u="none" strike="noStrike" dirty="0">
                          <a:solidFill>
                            <a:srgbClr val="FFFFFF"/>
                          </a:solidFill>
                          <a:latin typeface="Calibri"/>
                        </a:rPr>
                        <a:t>4259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239266">
                <a:tc>
                  <a:txBody>
                    <a:bodyPr/>
                    <a:lstStyle/>
                    <a:p>
                      <a:pPr algn="ctr" fontAlgn="b"/>
                      <a:r>
                        <a:rPr lang="es-ES" sz="1400" b="0" i="0" u="none" strike="noStrike" dirty="0">
                          <a:solidFill>
                            <a:srgbClr val="000000"/>
                          </a:solidFill>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latin typeface="Calibri"/>
                        </a:rPr>
                        <a:t>65,67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latin typeface="Calibri"/>
                        </a:rPr>
                        <a:t>4113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3553" name="Imagen 7"/>
          <p:cNvPicPr>
            <a:picLocks noChangeAspect="1" noChangeArrowheads="1"/>
          </p:cNvPicPr>
          <p:nvPr/>
        </p:nvPicPr>
        <p:blipFill>
          <a:blip r:embed="rId2" cstate="print"/>
          <a:srcRect/>
          <a:stretch>
            <a:fillRect/>
          </a:stretch>
        </p:blipFill>
        <p:spPr bwMode="auto">
          <a:xfrm>
            <a:off x="1043608" y="3501008"/>
            <a:ext cx="2641600" cy="2579688"/>
          </a:xfrm>
          <a:prstGeom prst="rect">
            <a:avLst/>
          </a:prstGeom>
          <a:noFill/>
          <a:ln w="9525">
            <a:noFill/>
            <a:miter lim="800000"/>
            <a:headEnd/>
            <a:tailEnd/>
          </a:ln>
        </p:spPr>
      </p:pic>
      <p:pic>
        <p:nvPicPr>
          <p:cNvPr id="23554" name="Gráfico 3"/>
          <p:cNvPicPr>
            <a:picLocks noChangeArrowheads="1"/>
          </p:cNvPicPr>
          <p:nvPr/>
        </p:nvPicPr>
        <p:blipFill>
          <a:blip r:embed="rId3" cstate="print"/>
          <a:srcRect/>
          <a:stretch>
            <a:fillRect/>
          </a:stretch>
        </p:blipFill>
        <p:spPr bwMode="auto">
          <a:xfrm>
            <a:off x="4644008" y="3501008"/>
            <a:ext cx="4306193" cy="2466281"/>
          </a:xfrm>
          <a:prstGeom prst="rect">
            <a:avLst/>
          </a:prstGeom>
          <a:noFill/>
          <a:ln w="9525">
            <a:noFill/>
            <a:miter lim="800000"/>
            <a:headEnd/>
            <a:tailEnd/>
          </a:ln>
        </p:spPr>
      </p:pic>
      <p:cxnSp>
        <p:nvCxnSpPr>
          <p:cNvPr id="8" name="7 Conector recto de flecha"/>
          <p:cNvCxnSpPr/>
          <p:nvPr/>
        </p:nvCxnSpPr>
        <p:spPr>
          <a:xfrm rot="10800000" flipV="1">
            <a:off x="3347864" y="2708920"/>
            <a:ext cx="1224136"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9 Conector recto de flecha"/>
          <p:cNvCxnSpPr/>
          <p:nvPr/>
        </p:nvCxnSpPr>
        <p:spPr>
          <a:xfrm>
            <a:off x="5796136" y="2708920"/>
            <a:ext cx="720080"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553"/>
                                        </p:tgtEl>
                                        <p:attrNameLst>
                                          <p:attrName>style.visibility</p:attrName>
                                        </p:attrNameLst>
                                      </p:cBhvr>
                                      <p:to>
                                        <p:strVal val="visible"/>
                                      </p:to>
                                    </p:set>
                                    <p:animEffect transition="in" filter="fade">
                                      <p:cBhvr>
                                        <p:cTn id="27" dur="500"/>
                                        <p:tgtEl>
                                          <p:spTgt spid="2355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554"/>
                                        </p:tgtEl>
                                        <p:attrNameLst>
                                          <p:attrName>style.visibility</p:attrName>
                                        </p:attrNameLst>
                                      </p:cBhvr>
                                      <p:to>
                                        <p:strVal val="visible"/>
                                      </p:to>
                                    </p:set>
                                    <p:animEffect transition="in" filter="fade">
                                      <p:cBhvr>
                                        <p:cTn id="38"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a:solidFill>
                  <a:schemeClr val="tx2"/>
                </a:solidFill>
                <a:latin typeface="Times New Roman" pitchFamily="18" charset="0"/>
                <a:cs typeface="Times New Roman" pitchFamily="18" charset="0"/>
              </a:rPr>
              <a:t>I</a:t>
            </a:r>
            <a:r>
              <a:rPr lang="es-ES" sz="4000" dirty="0" smtClean="0">
                <a:solidFill>
                  <a:schemeClr val="tx2"/>
                </a:solidFill>
                <a:latin typeface="Times New Roman" pitchFamily="18" charset="0"/>
                <a:cs typeface="Times New Roman" pitchFamily="18" charset="0"/>
              </a:rPr>
              <a:t>ntroducción</a:t>
            </a:r>
            <a:endParaRPr lang="es-ES" sz="4000" dirty="0">
              <a:solidFill>
                <a:schemeClr val="tx2"/>
              </a:solidFill>
              <a:latin typeface="Times New Roman" pitchFamily="18" charset="0"/>
              <a:cs typeface="Times New Roman" pitchFamily="18" charset="0"/>
            </a:endParaRPr>
          </a:p>
        </p:txBody>
      </p:sp>
      <p:graphicFrame>
        <p:nvGraphicFramePr>
          <p:cNvPr id="4" name="3 Marcador de contenido"/>
          <p:cNvGraphicFramePr>
            <a:graphicFrameLocks noGrp="1"/>
          </p:cNvGraphicFramePr>
          <p:nvPr>
            <p:ph idx="1"/>
          </p:nvPr>
        </p:nvGraphicFramePr>
        <p:xfrm>
          <a:off x="500034" y="142873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2"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3000" fill="hold"/>
                                        <p:tgtEl>
                                          <p:spTgt spid="4"/>
                                        </p:tgtEl>
                                        <p:attrNameLst>
                                          <p:attrName>ppt_x</p:attrName>
                                        </p:attrNameLst>
                                      </p:cBhvr>
                                      <p:tavLst>
                                        <p:tav tm="0">
                                          <p:val>
                                            <p:strVal val="#ppt_x"/>
                                          </p:val>
                                        </p:tav>
                                        <p:tav tm="100000">
                                          <p:val>
                                            <p:strVal val="#ppt_x"/>
                                          </p:val>
                                        </p:tav>
                                      </p:tavLst>
                                    </p:anim>
                                    <p:anim calcmode="lin" valueType="num">
                                      <p:cBhvr additive="base">
                                        <p:cTn id="15"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2">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Resultados</a:t>
            </a:r>
            <a:endParaRPr lang="es-ES" sz="4000" dirty="0">
              <a:solidFill>
                <a:schemeClr val="tx1"/>
              </a:solidFill>
            </a:endParaRPr>
          </a:p>
        </p:txBody>
      </p:sp>
      <p:sp>
        <p:nvSpPr>
          <p:cNvPr id="3" name="2 Marcador de contenido"/>
          <p:cNvSpPr>
            <a:spLocks noGrp="1"/>
          </p:cNvSpPr>
          <p:nvPr>
            <p:ph idx="1"/>
          </p:nvPr>
        </p:nvSpPr>
        <p:spPr>
          <a:xfrm>
            <a:off x="467544" y="2996952"/>
            <a:ext cx="8229600" cy="1152128"/>
          </a:xfrm>
        </p:spPr>
        <p:txBody>
          <a:bodyPr/>
          <a:lstStyle/>
          <a:p>
            <a:pPr marL="342900" lvl="1" indent="-342900">
              <a:buFontTx/>
              <a:buChar char="•"/>
            </a:pPr>
            <a:r>
              <a:rPr lang="es-ES" sz="1600" b="1" dirty="0" smtClean="0">
                <a:solidFill>
                  <a:schemeClr val="tx1"/>
                </a:solidFill>
              </a:rPr>
              <a:t>SEGUNDA ETAPA (EFECTO DE LA EDAD DE LA CAÑA DE AZUCAR SOBRE LAS VARIABLES EN ESTUDIO DE LAS NOVILLAS DE LEVANTE)</a:t>
            </a:r>
            <a:endParaRPr lang="es-ES" sz="1600" dirty="0" smtClean="0">
              <a:solidFill>
                <a:schemeClr val="tx1"/>
              </a:solidFill>
            </a:endParaRPr>
          </a:p>
          <a:p>
            <a:endParaRPr lang="es-ES" dirty="0" smtClean="0"/>
          </a:p>
          <a:p>
            <a:pPr lvl="1">
              <a:buNone/>
            </a:pPr>
            <a:endParaRPr lang="es-ES" dirty="0" smtClean="0">
              <a:solidFill>
                <a:schemeClr val="tx1"/>
              </a:solidFill>
            </a:endParaRPr>
          </a:p>
          <a:p>
            <a:pPr>
              <a:buFont typeface="Wingdings" pitchFamily="2" charset="2"/>
              <a:buChar char="Ø"/>
            </a:pPr>
            <a:endParaRPr lang="es-E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Resultados</a:t>
            </a:r>
            <a:endParaRPr lang="es-ES" sz="4000" dirty="0">
              <a:solidFill>
                <a:schemeClr val="tx1"/>
              </a:solidFill>
            </a:endParaRPr>
          </a:p>
        </p:txBody>
      </p:sp>
      <p:sp>
        <p:nvSpPr>
          <p:cNvPr id="3" name="2 Marcador de contenido"/>
          <p:cNvSpPr>
            <a:spLocks noGrp="1"/>
          </p:cNvSpPr>
          <p:nvPr>
            <p:ph idx="1"/>
          </p:nvPr>
        </p:nvSpPr>
        <p:spPr>
          <a:xfrm>
            <a:off x="467544" y="980728"/>
            <a:ext cx="8229600" cy="936104"/>
          </a:xfrm>
        </p:spPr>
        <p:txBody>
          <a:bodyPr/>
          <a:lstStyle/>
          <a:p>
            <a:pPr>
              <a:buFont typeface="Wingdings" pitchFamily="2" charset="2"/>
              <a:buChar char="Ø"/>
            </a:pPr>
            <a:r>
              <a:rPr lang="es-ES" dirty="0" smtClean="0">
                <a:solidFill>
                  <a:schemeClr val="tx1"/>
                </a:solidFill>
              </a:rPr>
              <a:t>Peso</a:t>
            </a:r>
            <a:endParaRPr lang="es-ES" dirty="0">
              <a:solidFill>
                <a:schemeClr val="tx1"/>
              </a:solidFill>
            </a:endParaRPr>
          </a:p>
        </p:txBody>
      </p:sp>
      <p:graphicFrame>
        <p:nvGraphicFramePr>
          <p:cNvPr id="4" name="3 Tabla"/>
          <p:cNvGraphicFramePr>
            <a:graphicFrameLocks noGrp="1"/>
          </p:cNvGraphicFramePr>
          <p:nvPr/>
        </p:nvGraphicFramePr>
        <p:xfrm>
          <a:off x="1547664" y="1520323"/>
          <a:ext cx="6408712" cy="4428957"/>
        </p:xfrm>
        <a:graphic>
          <a:graphicData uri="http://schemas.openxmlformats.org/drawingml/2006/table">
            <a:tbl>
              <a:tblPr/>
              <a:tblGrid>
                <a:gridCol w="1021354"/>
                <a:gridCol w="897893"/>
                <a:gridCol w="897893"/>
                <a:gridCol w="897893"/>
                <a:gridCol w="897893"/>
                <a:gridCol w="897893"/>
                <a:gridCol w="897893"/>
              </a:tblGrid>
              <a:tr h="184777">
                <a:tc>
                  <a:txBody>
                    <a:bodyPr/>
                    <a:lstStyle/>
                    <a:p>
                      <a:pPr algn="l">
                        <a:spcAft>
                          <a:spcPts val="0"/>
                        </a:spcAft>
                      </a:pPr>
                      <a:r>
                        <a:rPr lang="es-ES" sz="1200" b="1" dirty="0">
                          <a:solidFill>
                            <a:srgbClr val="000000"/>
                          </a:solidFill>
                          <a:latin typeface="Calibri"/>
                          <a:ea typeface="Times New Roman"/>
                          <a:cs typeface="Times New Roman"/>
                        </a:rPr>
                        <a:t>Tratamientos</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6">
                  <a:txBody>
                    <a:bodyPr/>
                    <a:lstStyle/>
                    <a:p>
                      <a:pPr algn="ctr">
                        <a:spcAft>
                          <a:spcPts val="0"/>
                        </a:spcAft>
                      </a:pPr>
                      <a:r>
                        <a:rPr lang="es-ES" sz="1200" b="1">
                          <a:solidFill>
                            <a:srgbClr val="000000"/>
                          </a:solidFill>
                          <a:latin typeface="Calibri"/>
                          <a:ea typeface="Times New Roman"/>
                          <a:cs typeface="Times New Roman"/>
                        </a:rPr>
                        <a:t>Evaluaciones semanales de peso (kg)</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4777">
                <a:tc>
                  <a:txBody>
                    <a:bodyPr/>
                    <a:lstStyle/>
                    <a:p>
                      <a:endParaRPr lang="es-ES" sz="1200" dirty="0">
                        <a:latin typeface="Calibri"/>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3</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4</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5</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6</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T1 (41,03kg)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172,8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182,6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186,6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186,6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197,8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200,6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T2(35,09kg)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172,4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175,8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181,6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186,2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199,4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207,4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T3(29,31kg)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172,8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177,2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179,2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185,8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191,2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214,4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endParaRPr lang="es-ES" sz="1200" dirty="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rowSpan="2">
                  <a:txBody>
                    <a:bodyPr/>
                    <a:lstStyle/>
                    <a:p>
                      <a:pPr algn="just">
                        <a:spcAft>
                          <a:spcPts val="0"/>
                        </a:spcAft>
                      </a:pPr>
                      <a:r>
                        <a:rPr lang="es-ES" sz="1200" b="1" dirty="0">
                          <a:solidFill>
                            <a:srgbClr val="000000"/>
                          </a:solidFill>
                          <a:latin typeface="Calibri"/>
                          <a:ea typeface="Times New Roman"/>
                          <a:cs typeface="Times New Roman"/>
                        </a:rPr>
                        <a:t>Tratamientos</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es-ES" sz="1200" b="1">
                          <a:solidFill>
                            <a:srgbClr val="000000"/>
                          </a:solidFill>
                          <a:latin typeface="Calibri"/>
                          <a:ea typeface="Times New Roman"/>
                          <a:cs typeface="Times New Roman"/>
                        </a:rPr>
                        <a:t>Evaluaciones semanales de peso (kg)</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4777">
                <a:tc vMerge="1">
                  <a:txBody>
                    <a:bodyPr/>
                    <a:lstStyle/>
                    <a:p>
                      <a:endParaRPr lang="es-ES"/>
                    </a:p>
                  </a:txBody>
                  <a:tcPr/>
                </a:tc>
                <a:tc>
                  <a:txBody>
                    <a:bodyPr/>
                    <a:lstStyle/>
                    <a:p>
                      <a:pPr algn="ctr">
                        <a:spcAft>
                          <a:spcPts val="0"/>
                        </a:spcAft>
                      </a:pPr>
                      <a:r>
                        <a:rPr lang="es-ES" sz="1200" b="1">
                          <a:solidFill>
                            <a:srgbClr val="000000"/>
                          </a:solidFill>
                          <a:latin typeface="Calibri"/>
                          <a:ea typeface="Times New Roman"/>
                          <a:cs typeface="Times New Roman"/>
                        </a:rPr>
                        <a:t>7</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8</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9</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10</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11</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12</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T1 (41,03kg)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205,2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214,4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225,6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224,4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232,8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236,4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979">
                <a:tc>
                  <a:txBody>
                    <a:bodyPr/>
                    <a:lstStyle/>
                    <a:p>
                      <a:pPr algn="l">
                        <a:spcAft>
                          <a:spcPts val="0"/>
                        </a:spcAft>
                      </a:pPr>
                      <a:r>
                        <a:rPr lang="es-ES" sz="1200" b="1" dirty="0">
                          <a:solidFill>
                            <a:srgbClr val="000000"/>
                          </a:solidFill>
                          <a:latin typeface="Calibri"/>
                          <a:ea typeface="Times New Roman"/>
                          <a:cs typeface="Times New Roman"/>
                        </a:rPr>
                        <a:t>T2 (35,09kg)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205,8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209</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217</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217,4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222,4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231,2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T3(29,31kg)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211,8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214,8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219,6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224,2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220,2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222,8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endParaRPr lang="es-ES" sz="1200" dirty="0">
                        <a:latin typeface="Arial"/>
                        <a:ea typeface="Times New Roman"/>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a:noFill/>
                    </a:lnB>
                  </a:tcPr>
                </a:tc>
              </a:tr>
              <a:tr h="184777">
                <a:tc>
                  <a:txBody>
                    <a:bodyPr/>
                    <a:lstStyle/>
                    <a:p>
                      <a:endParaRPr lang="es-ES" sz="1200" dirty="0">
                        <a:latin typeface="Calibri"/>
                        <a:cs typeface="Times New Roman"/>
                      </a:endParaRPr>
                    </a:p>
                  </a:txBody>
                  <a:tcPr marL="37855" marR="378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a:noFill/>
                    </a:lnT>
                    <a:lnB w="12700" cap="flat" cmpd="sng" algn="ctr">
                      <a:solidFill>
                        <a:srgbClr val="000000"/>
                      </a:solidFill>
                      <a:prstDash val="solid"/>
                      <a:round/>
                      <a:headEnd type="none" w="med" len="med"/>
                      <a:tailEnd type="none" w="med" len="med"/>
                    </a:lnB>
                  </a:tcPr>
                </a:tc>
              </a:tr>
              <a:tr h="184777">
                <a:tc rowSpan="2">
                  <a:txBody>
                    <a:bodyPr/>
                    <a:lstStyle/>
                    <a:p>
                      <a:pPr algn="l">
                        <a:spcAft>
                          <a:spcPts val="0"/>
                        </a:spcAft>
                      </a:pPr>
                      <a:r>
                        <a:rPr lang="es-ES" sz="1200" b="1" dirty="0">
                          <a:solidFill>
                            <a:srgbClr val="000000"/>
                          </a:solidFill>
                          <a:latin typeface="Calibri"/>
                          <a:ea typeface="Times New Roman"/>
                          <a:cs typeface="Times New Roman"/>
                        </a:rPr>
                        <a:t>Tratamientos</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es-ES" sz="1200" b="1">
                          <a:solidFill>
                            <a:srgbClr val="000000"/>
                          </a:solidFill>
                          <a:latin typeface="Calibri"/>
                          <a:ea typeface="Times New Roman"/>
                          <a:cs typeface="Times New Roman"/>
                        </a:rPr>
                        <a:t>Evaluaciones semanales de peso (kg)</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4777">
                <a:tc vMerge="1">
                  <a:txBody>
                    <a:bodyPr/>
                    <a:lstStyle/>
                    <a:p>
                      <a:endParaRPr lang="es-ES"/>
                    </a:p>
                  </a:txBody>
                  <a:tcPr/>
                </a:tc>
                <a:tc>
                  <a:txBody>
                    <a:bodyPr/>
                    <a:lstStyle/>
                    <a:p>
                      <a:pPr algn="ctr">
                        <a:spcAft>
                          <a:spcPts val="0"/>
                        </a:spcAft>
                      </a:pPr>
                      <a:r>
                        <a:rPr lang="es-ES" sz="1200" b="1">
                          <a:solidFill>
                            <a:srgbClr val="000000"/>
                          </a:solidFill>
                          <a:latin typeface="Calibri"/>
                          <a:ea typeface="Times New Roman"/>
                          <a:cs typeface="Times New Roman"/>
                        </a:rPr>
                        <a:t>13</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14</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15</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16</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17</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dirty="0">
                          <a:solidFill>
                            <a:srgbClr val="000000"/>
                          </a:solidFill>
                          <a:latin typeface="Calibri"/>
                          <a:ea typeface="Times New Roman"/>
                          <a:cs typeface="Times New Roman"/>
                        </a:rPr>
                        <a:t>18</a:t>
                      </a:r>
                      <a:endParaRPr lang="es-ES" sz="1200" dirty="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T1 (41,03kg)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249,2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250,2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256,4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261,6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270</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288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T2 (35,09kg)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234,8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233</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247,2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252,2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265</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275,8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T3 (29,31kg)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233,2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241,6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253,4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256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260</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269,8</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endParaRPr lang="es-ES" sz="1200" dirty="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sz="1200" dirty="0">
                        <a:latin typeface="Calibri"/>
                        <a:cs typeface="Times New Roman"/>
                      </a:endParaRPr>
                    </a:p>
                  </a:txBody>
                  <a:tcPr marL="37855" marR="3785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979">
                <a:tc>
                  <a:txBody>
                    <a:bodyPr/>
                    <a:lstStyle/>
                    <a:p>
                      <a:endParaRPr lang="es-ES" sz="1200" dirty="0">
                        <a:latin typeface="Calibri"/>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6">
                  <a:txBody>
                    <a:bodyPr/>
                    <a:lstStyle/>
                    <a:p>
                      <a:pPr algn="ctr">
                        <a:spcAft>
                          <a:spcPts val="0"/>
                        </a:spcAft>
                      </a:pPr>
                      <a:r>
                        <a:rPr lang="es-ES" sz="1200" b="1">
                          <a:solidFill>
                            <a:srgbClr val="000000"/>
                          </a:solidFill>
                          <a:latin typeface="Calibri"/>
                          <a:ea typeface="Times New Roman"/>
                          <a:cs typeface="Times New Roman"/>
                        </a:rPr>
                        <a:t>Evaluaciones semanales de peso (kg)</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5979">
                <a:tc>
                  <a:txBody>
                    <a:bodyPr/>
                    <a:lstStyle/>
                    <a:p>
                      <a:pPr algn="l">
                        <a:spcAft>
                          <a:spcPts val="0"/>
                        </a:spcAft>
                      </a:pPr>
                      <a:r>
                        <a:rPr lang="es-ES" sz="1200" b="1" dirty="0">
                          <a:solidFill>
                            <a:srgbClr val="000000"/>
                          </a:solidFill>
                          <a:latin typeface="Calibri"/>
                          <a:ea typeface="Times New Roman"/>
                          <a:cs typeface="Times New Roman"/>
                        </a:rPr>
                        <a:t>Tratamientos</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19</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20</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21</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22</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23</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24</a:t>
                      </a:r>
                      <a:endParaRPr lang="es-ES" sz="1200">
                        <a:latin typeface="Arial"/>
                        <a:ea typeface="Times New Roman"/>
                        <a:cs typeface="Times New Roman"/>
                      </a:endParaRPr>
                    </a:p>
                  </a:txBody>
                  <a:tcPr marL="37855" marR="378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T1 (41,03kg)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291,4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280,75</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286</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292</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295,5</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303</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T2 (35,09kg)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284,4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262,25</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264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274</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276,5</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276,5</a:t>
                      </a:r>
                      <a:endParaRPr lang="es-ES" sz="120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77">
                <a:tc>
                  <a:txBody>
                    <a:bodyPr/>
                    <a:lstStyle/>
                    <a:p>
                      <a:pPr algn="l">
                        <a:spcAft>
                          <a:spcPts val="0"/>
                        </a:spcAft>
                      </a:pPr>
                      <a:r>
                        <a:rPr lang="es-ES" sz="1200" b="1" dirty="0">
                          <a:solidFill>
                            <a:srgbClr val="000000"/>
                          </a:solidFill>
                          <a:latin typeface="Calibri"/>
                          <a:ea typeface="Times New Roman"/>
                          <a:cs typeface="Times New Roman"/>
                        </a:rPr>
                        <a:t>T3 (29,31kg)</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273</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209,67</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225</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226</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295,5</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231,33</a:t>
                      </a:r>
                      <a:endParaRPr lang="es-ES" sz="1200" dirty="0">
                        <a:latin typeface="Arial"/>
                        <a:ea typeface="Times New Roman"/>
                        <a:cs typeface="Times New Roman"/>
                      </a:endParaRPr>
                    </a:p>
                  </a:txBody>
                  <a:tcPr marL="37855" marR="3785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Resultados</a:t>
            </a:r>
            <a:endParaRPr lang="es-ES" sz="4000" dirty="0">
              <a:solidFill>
                <a:schemeClr val="tx1"/>
              </a:solidFill>
            </a:endParaRPr>
          </a:p>
        </p:txBody>
      </p:sp>
      <p:pic>
        <p:nvPicPr>
          <p:cNvPr id="20481" name="Gráfico 5"/>
          <p:cNvPicPr>
            <a:picLocks noChangeArrowheads="1"/>
          </p:cNvPicPr>
          <p:nvPr/>
        </p:nvPicPr>
        <p:blipFill>
          <a:blip r:embed="rId2" cstate="print"/>
          <a:srcRect/>
          <a:stretch>
            <a:fillRect/>
          </a:stretch>
        </p:blipFill>
        <p:spPr bwMode="auto">
          <a:xfrm>
            <a:off x="1370583" y="1543174"/>
            <a:ext cx="6657801" cy="368602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481"/>
                                        </p:tgtEl>
                                        <p:attrNameLst>
                                          <p:attrName>style.visibility</p:attrName>
                                        </p:attrNameLst>
                                      </p:cBhvr>
                                      <p:to>
                                        <p:strVal val="visible"/>
                                      </p:to>
                                    </p:set>
                                    <p:animEffect transition="in" filter="fade">
                                      <p:cBhvr>
                                        <p:cTn id="14" dur="2000"/>
                                        <p:tgtEl>
                                          <p:spTgt spid="2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Resultados</a:t>
            </a:r>
            <a:endParaRPr lang="es-ES" sz="4000" dirty="0">
              <a:solidFill>
                <a:schemeClr val="tx1"/>
              </a:solidFill>
            </a:endParaRPr>
          </a:p>
        </p:txBody>
      </p:sp>
      <p:sp>
        <p:nvSpPr>
          <p:cNvPr id="3" name="2 Marcador de contenido"/>
          <p:cNvSpPr>
            <a:spLocks noGrp="1"/>
          </p:cNvSpPr>
          <p:nvPr>
            <p:ph idx="1"/>
          </p:nvPr>
        </p:nvSpPr>
        <p:spPr>
          <a:xfrm>
            <a:off x="457200" y="1124745"/>
            <a:ext cx="8229600" cy="648072"/>
          </a:xfrm>
        </p:spPr>
        <p:txBody>
          <a:bodyPr/>
          <a:lstStyle/>
          <a:p>
            <a:pPr>
              <a:buFont typeface="Wingdings" pitchFamily="2" charset="2"/>
              <a:buChar char="Ø"/>
            </a:pPr>
            <a:r>
              <a:rPr lang="es-ES" dirty="0" smtClean="0">
                <a:solidFill>
                  <a:schemeClr val="tx1"/>
                </a:solidFill>
              </a:rPr>
              <a:t>Ganancia de Peso Diaria</a:t>
            </a:r>
            <a:endParaRPr lang="es-ES" dirty="0">
              <a:solidFill>
                <a:schemeClr val="tx1"/>
              </a:solidFill>
            </a:endParaRPr>
          </a:p>
        </p:txBody>
      </p:sp>
      <p:graphicFrame>
        <p:nvGraphicFramePr>
          <p:cNvPr id="4" name="3 Tabla"/>
          <p:cNvGraphicFramePr>
            <a:graphicFrameLocks noGrp="1"/>
          </p:cNvGraphicFramePr>
          <p:nvPr/>
        </p:nvGraphicFramePr>
        <p:xfrm>
          <a:off x="899592" y="2708920"/>
          <a:ext cx="2587476" cy="1332725"/>
        </p:xfrm>
        <a:graphic>
          <a:graphicData uri="http://schemas.openxmlformats.org/drawingml/2006/table">
            <a:tbl>
              <a:tblPr/>
              <a:tblGrid>
                <a:gridCol w="1293738"/>
                <a:gridCol w="1293738"/>
              </a:tblGrid>
              <a:tr h="520088">
                <a:tc>
                  <a:txBody>
                    <a:bodyPr/>
                    <a:lstStyle/>
                    <a:p>
                      <a:pPr algn="ctr">
                        <a:spcAft>
                          <a:spcPts val="0"/>
                        </a:spcAft>
                      </a:pPr>
                      <a:r>
                        <a:rPr lang="es-ES" sz="1600" b="1" dirty="0">
                          <a:solidFill>
                            <a:srgbClr val="000000"/>
                          </a:solidFill>
                          <a:latin typeface="Calibri"/>
                          <a:ea typeface="Times New Roman"/>
                          <a:cs typeface="Times New Roman"/>
                        </a:rPr>
                        <a:t>Tratamientos</a:t>
                      </a:r>
                      <a:endParaRPr lang="es-ES" sz="16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s-ES" sz="1600" b="1">
                          <a:solidFill>
                            <a:srgbClr val="000000"/>
                          </a:solidFill>
                          <a:latin typeface="Calibri"/>
                          <a:ea typeface="Times New Roman"/>
                          <a:cs typeface="Times New Roman"/>
                        </a:rPr>
                        <a:t>Ganancia Kg/día</a:t>
                      </a:r>
                      <a:endParaRPr lang="es-ES" sz="16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270879">
                <a:tc>
                  <a:txBody>
                    <a:bodyPr/>
                    <a:lstStyle/>
                    <a:p>
                      <a:pPr algn="l">
                        <a:spcAft>
                          <a:spcPts val="0"/>
                        </a:spcAft>
                      </a:pPr>
                      <a:r>
                        <a:rPr lang="es-ES" sz="1600" b="1" dirty="0">
                          <a:solidFill>
                            <a:srgbClr val="000000"/>
                          </a:solidFill>
                          <a:latin typeface="Calibri"/>
                          <a:ea typeface="Times New Roman"/>
                          <a:cs typeface="Times New Roman"/>
                        </a:rPr>
                        <a:t>T1 (41,03kg)</a:t>
                      </a:r>
                      <a:endParaRPr lang="es-ES" sz="16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solidFill>
                            <a:srgbClr val="000000"/>
                          </a:solidFill>
                          <a:latin typeface="Courier New"/>
                          <a:ea typeface="Times New Roman"/>
                          <a:cs typeface="Times New Roman"/>
                        </a:rPr>
                        <a:t>0,977</a:t>
                      </a:r>
                      <a:endParaRPr lang="es-ES" sz="16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879">
                <a:tc>
                  <a:txBody>
                    <a:bodyPr/>
                    <a:lstStyle/>
                    <a:p>
                      <a:pPr algn="l">
                        <a:spcAft>
                          <a:spcPts val="0"/>
                        </a:spcAft>
                      </a:pPr>
                      <a:r>
                        <a:rPr lang="es-ES" sz="1600" b="1" dirty="0">
                          <a:solidFill>
                            <a:srgbClr val="000000"/>
                          </a:solidFill>
                          <a:latin typeface="Calibri"/>
                          <a:ea typeface="Times New Roman"/>
                          <a:cs typeface="Times New Roman"/>
                        </a:rPr>
                        <a:t>T2 (35,09kg)</a:t>
                      </a:r>
                      <a:endParaRPr lang="es-ES" sz="16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dirty="0">
                          <a:solidFill>
                            <a:srgbClr val="000000"/>
                          </a:solidFill>
                          <a:latin typeface="Courier New"/>
                          <a:ea typeface="Times New Roman"/>
                          <a:cs typeface="Times New Roman"/>
                        </a:rPr>
                        <a:t>0,832</a:t>
                      </a:r>
                      <a:endParaRPr lang="es-ES" sz="16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879">
                <a:tc>
                  <a:txBody>
                    <a:bodyPr/>
                    <a:lstStyle/>
                    <a:p>
                      <a:pPr algn="l">
                        <a:spcAft>
                          <a:spcPts val="0"/>
                        </a:spcAft>
                      </a:pPr>
                      <a:r>
                        <a:rPr lang="es-ES" sz="1600" b="1">
                          <a:solidFill>
                            <a:srgbClr val="000000"/>
                          </a:solidFill>
                          <a:latin typeface="Calibri"/>
                          <a:ea typeface="Times New Roman"/>
                          <a:cs typeface="Times New Roman"/>
                        </a:rPr>
                        <a:t>T3 (29,31kg)</a:t>
                      </a:r>
                      <a:endParaRPr lang="es-ES" sz="16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dirty="0">
                          <a:solidFill>
                            <a:srgbClr val="000000"/>
                          </a:solidFill>
                          <a:latin typeface="Courier New"/>
                          <a:ea typeface="Times New Roman"/>
                          <a:cs typeface="Times New Roman"/>
                        </a:rPr>
                        <a:t>0,815</a:t>
                      </a:r>
                      <a:endParaRPr lang="es-ES" sz="16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5297" name="Gráfico 1"/>
          <p:cNvPicPr>
            <a:picLocks noChangeArrowheads="1"/>
          </p:cNvPicPr>
          <p:nvPr/>
        </p:nvPicPr>
        <p:blipFill>
          <a:blip r:embed="rId2" cstate="print"/>
          <a:srcRect/>
          <a:stretch>
            <a:fillRect/>
          </a:stretch>
        </p:blipFill>
        <p:spPr bwMode="auto">
          <a:xfrm>
            <a:off x="3995936" y="2132856"/>
            <a:ext cx="4680520" cy="28983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5297"/>
                                        </p:tgtEl>
                                        <p:attrNameLst>
                                          <p:attrName>style.visibility</p:attrName>
                                        </p:attrNameLst>
                                      </p:cBhvr>
                                      <p:to>
                                        <p:strVal val="visible"/>
                                      </p:to>
                                    </p:set>
                                    <p:animEffect transition="in" filter="fade">
                                      <p:cBhvr>
                                        <p:cTn id="25" dur="2000"/>
                                        <p:tgtEl>
                                          <p:spTgt spid="55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txBody>
          <a:bodyPr/>
          <a:lstStyle/>
          <a:p>
            <a:r>
              <a:rPr lang="es-ES" sz="4000" dirty="0" smtClean="0">
                <a:solidFill>
                  <a:schemeClr val="tx1"/>
                </a:solidFill>
              </a:rPr>
              <a:t>Resultados</a:t>
            </a:r>
            <a:endParaRPr lang="es-ES" sz="4000" dirty="0">
              <a:solidFill>
                <a:schemeClr val="tx1"/>
              </a:solidFill>
            </a:endParaRPr>
          </a:p>
        </p:txBody>
      </p:sp>
      <p:sp>
        <p:nvSpPr>
          <p:cNvPr id="3" name="2 Marcador de contenido"/>
          <p:cNvSpPr>
            <a:spLocks noGrp="1"/>
          </p:cNvSpPr>
          <p:nvPr>
            <p:ph idx="1"/>
          </p:nvPr>
        </p:nvSpPr>
        <p:spPr>
          <a:xfrm>
            <a:off x="457200" y="908720"/>
            <a:ext cx="8229600" cy="504056"/>
          </a:xfrm>
        </p:spPr>
        <p:txBody>
          <a:bodyPr/>
          <a:lstStyle/>
          <a:p>
            <a:pPr>
              <a:buFont typeface="Wingdings" pitchFamily="2" charset="2"/>
              <a:buChar char="Ø"/>
            </a:pPr>
            <a:r>
              <a:rPr lang="es-ES" sz="2000" dirty="0" smtClean="0">
                <a:solidFill>
                  <a:schemeClr val="tx1"/>
                </a:solidFill>
              </a:rPr>
              <a:t>Altura a la Cruz</a:t>
            </a:r>
            <a:endParaRPr lang="es-ES" sz="2000" dirty="0">
              <a:solidFill>
                <a:schemeClr val="tx1"/>
              </a:solidFill>
            </a:endParaRPr>
          </a:p>
        </p:txBody>
      </p:sp>
      <p:graphicFrame>
        <p:nvGraphicFramePr>
          <p:cNvPr id="4" name="3 Tabla"/>
          <p:cNvGraphicFramePr>
            <a:graphicFrameLocks noGrp="1"/>
          </p:cNvGraphicFramePr>
          <p:nvPr/>
        </p:nvGraphicFramePr>
        <p:xfrm>
          <a:off x="1619672" y="1268760"/>
          <a:ext cx="6480721" cy="4754880"/>
        </p:xfrm>
        <a:graphic>
          <a:graphicData uri="http://schemas.openxmlformats.org/drawingml/2006/table">
            <a:tbl>
              <a:tblPr/>
              <a:tblGrid>
                <a:gridCol w="1032829"/>
                <a:gridCol w="907982"/>
                <a:gridCol w="907982"/>
                <a:gridCol w="907982"/>
                <a:gridCol w="907982"/>
                <a:gridCol w="907982"/>
                <a:gridCol w="907982"/>
              </a:tblGrid>
              <a:tr h="177250">
                <a:tc>
                  <a:txBody>
                    <a:bodyPr/>
                    <a:lstStyle/>
                    <a:p>
                      <a:endParaRPr lang="es-ES" sz="800" dirty="0">
                        <a:latin typeface="Calibri"/>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6">
                  <a:txBody>
                    <a:bodyPr/>
                    <a:lstStyle/>
                    <a:p>
                      <a:pPr algn="ctr">
                        <a:spcAft>
                          <a:spcPts val="0"/>
                        </a:spcAft>
                      </a:pPr>
                      <a:r>
                        <a:rPr lang="es-ES" sz="1200" b="1" dirty="0">
                          <a:solidFill>
                            <a:srgbClr val="000000"/>
                          </a:solidFill>
                          <a:latin typeface="Calibri"/>
                          <a:ea typeface="Times New Roman"/>
                          <a:cs typeface="Times New Roman"/>
                        </a:rPr>
                        <a:t>Evaluaciones semanales de altura a la cruz (cm)</a:t>
                      </a:r>
                      <a:endParaRPr lang="es-ES" sz="1200" dirty="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7250">
                <a:tc>
                  <a:txBody>
                    <a:bodyPr/>
                    <a:lstStyle/>
                    <a:p>
                      <a:pPr algn="l">
                        <a:spcAft>
                          <a:spcPts val="0"/>
                        </a:spcAft>
                      </a:pPr>
                      <a:r>
                        <a:rPr lang="es-ES" sz="1200" b="1" dirty="0">
                          <a:solidFill>
                            <a:srgbClr val="000000"/>
                          </a:solidFill>
                          <a:latin typeface="Calibri"/>
                          <a:ea typeface="Times New Roman"/>
                          <a:cs typeface="Times New Roman"/>
                        </a:rPr>
                        <a:t>Tratamientos</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dirty="0">
                          <a:solidFill>
                            <a:srgbClr val="000000"/>
                          </a:solidFill>
                          <a:latin typeface="Calibri"/>
                          <a:ea typeface="Times New Roman"/>
                          <a:cs typeface="Times New Roman"/>
                        </a:rPr>
                        <a:t> 3</a:t>
                      </a:r>
                      <a:endParaRPr lang="es-ES" sz="1200" dirty="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dirty="0">
                          <a:solidFill>
                            <a:srgbClr val="000000"/>
                          </a:solidFill>
                          <a:latin typeface="Calibri"/>
                          <a:ea typeface="Times New Roman"/>
                          <a:cs typeface="Times New Roman"/>
                        </a:rPr>
                        <a:t> 4</a:t>
                      </a:r>
                      <a:endParaRPr lang="es-ES" sz="1200" dirty="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5</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6</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T1 (41,03kg)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103,8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106</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107,4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108,8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111,8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113,2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T2 (35,09kg)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101,2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102,6</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107,2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107,8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111,4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T3 (29,31kg)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102,4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104,2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107,2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109,8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108,2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endParaRPr lang="es-ES" sz="1200" dirty="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r>
              <a:tr h="177250">
                <a:tc>
                  <a:txBody>
                    <a:bodyPr/>
                    <a:lstStyle/>
                    <a:p>
                      <a:endParaRPr lang="es-ES" sz="1200" dirty="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r>
              <a:tr h="177250">
                <a:tc>
                  <a:txBody>
                    <a:bodyPr/>
                    <a:lstStyle/>
                    <a:p>
                      <a:endParaRPr lang="es-ES" sz="1200" dirty="0">
                        <a:latin typeface="Calibri"/>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6">
                  <a:txBody>
                    <a:bodyPr/>
                    <a:lstStyle/>
                    <a:p>
                      <a:pPr algn="ctr">
                        <a:spcAft>
                          <a:spcPts val="0"/>
                        </a:spcAft>
                      </a:pPr>
                      <a:r>
                        <a:rPr lang="es-ES" sz="1200" b="1">
                          <a:solidFill>
                            <a:srgbClr val="000000"/>
                          </a:solidFill>
                          <a:latin typeface="Calibri"/>
                          <a:ea typeface="Times New Roman"/>
                          <a:cs typeface="Times New Roman"/>
                        </a:rPr>
                        <a:t>Evaluaciones semanales de altura a la cruz (cm)</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7250">
                <a:tc>
                  <a:txBody>
                    <a:bodyPr/>
                    <a:lstStyle/>
                    <a:p>
                      <a:pPr algn="l">
                        <a:spcAft>
                          <a:spcPts val="0"/>
                        </a:spcAft>
                      </a:pPr>
                      <a:r>
                        <a:rPr lang="es-ES" sz="1200" b="1" dirty="0">
                          <a:solidFill>
                            <a:srgbClr val="000000"/>
                          </a:solidFill>
                          <a:latin typeface="Calibri"/>
                          <a:ea typeface="Times New Roman"/>
                          <a:cs typeface="Times New Roman"/>
                        </a:rPr>
                        <a:t>Tratamientos</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7</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8</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9</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10</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11</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12</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T1 (41,03kg)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113,8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115,6</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117</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118,2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118,8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T2 (35,09kg)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110,2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110,8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111,4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112,8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115,4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T3 (29,31kg)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111,6</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113,4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115,4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114,2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113,2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endParaRPr lang="es-ES" sz="1200" dirty="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r>
              <a:tr h="177250">
                <a:tc>
                  <a:txBody>
                    <a:bodyPr/>
                    <a:lstStyle/>
                    <a:p>
                      <a:endParaRPr lang="es-ES" sz="1200" dirty="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r>
              <a:tr h="177250">
                <a:tc>
                  <a:txBody>
                    <a:bodyPr/>
                    <a:lstStyle/>
                    <a:p>
                      <a:endParaRPr lang="es-ES" sz="1200" dirty="0">
                        <a:latin typeface="Calibri"/>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6">
                  <a:txBody>
                    <a:bodyPr/>
                    <a:lstStyle/>
                    <a:p>
                      <a:pPr algn="ctr">
                        <a:spcAft>
                          <a:spcPts val="0"/>
                        </a:spcAft>
                      </a:pPr>
                      <a:r>
                        <a:rPr lang="es-ES" sz="1200" b="1">
                          <a:solidFill>
                            <a:srgbClr val="000000"/>
                          </a:solidFill>
                          <a:latin typeface="Calibri"/>
                          <a:ea typeface="Times New Roman"/>
                          <a:cs typeface="Times New Roman"/>
                        </a:rPr>
                        <a:t>Evaluaciones semanales de altura a la cruz (cm)</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7250">
                <a:tc>
                  <a:txBody>
                    <a:bodyPr/>
                    <a:lstStyle/>
                    <a:p>
                      <a:pPr algn="l">
                        <a:spcAft>
                          <a:spcPts val="0"/>
                        </a:spcAft>
                      </a:pPr>
                      <a:r>
                        <a:rPr lang="es-ES" sz="1200" b="1" dirty="0">
                          <a:solidFill>
                            <a:srgbClr val="000000"/>
                          </a:solidFill>
                          <a:latin typeface="Calibri"/>
                          <a:ea typeface="Times New Roman"/>
                          <a:cs typeface="Times New Roman"/>
                        </a:rPr>
                        <a:t>Tratamientos</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13</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14</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15</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16</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17</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18</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T1 (41,03kg)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118,4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120,8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121,4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122,2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122,6</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T2 (35,09kg)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116,4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116,8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117,8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118,8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121,2</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120,8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T3 (29,31kg)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117</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118,4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118,8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119,6</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121</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121,4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endParaRPr lang="es-ES" sz="1200" dirty="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200">
                        <a:latin typeface="Calibri"/>
                        <a:cs typeface="Times New Roman"/>
                      </a:endParaRPr>
                    </a:p>
                  </a:txBody>
                  <a:tcPr marL="35851" marR="35851" marT="0" marB="0" anchor="b">
                    <a:lnL>
                      <a:noFill/>
                    </a:lnL>
                    <a:lnR>
                      <a:noFill/>
                    </a:lnR>
                    <a:lnT w="12700" cap="flat" cmpd="sng" algn="ctr">
                      <a:solidFill>
                        <a:srgbClr val="000000"/>
                      </a:solidFill>
                      <a:prstDash val="solid"/>
                      <a:round/>
                      <a:headEnd type="none" w="med" len="med"/>
                      <a:tailEnd type="none" w="med" len="med"/>
                    </a:lnT>
                    <a:lnB>
                      <a:noFill/>
                    </a:lnB>
                  </a:tcPr>
                </a:tc>
              </a:tr>
              <a:tr h="177250">
                <a:tc>
                  <a:txBody>
                    <a:bodyPr/>
                    <a:lstStyle/>
                    <a:p>
                      <a:endParaRPr lang="es-ES" sz="1200" dirty="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200">
                        <a:latin typeface="Calibri"/>
                        <a:cs typeface="Times New Roman"/>
                      </a:endParaRPr>
                    </a:p>
                  </a:txBody>
                  <a:tcPr marL="35851" marR="35851" marT="0" marB="0" anchor="b">
                    <a:lnL>
                      <a:noFill/>
                    </a:lnL>
                    <a:lnR>
                      <a:noFill/>
                    </a:lnR>
                    <a:lnT>
                      <a:noFill/>
                    </a:lnT>
                    <a:lnB w="12700" cap="flat" cmpd="sng" algn="ctr">
                      <a:solidFill>
                        <a:srgbClr val="000000"/>
                      </a:solidFill>
                      <a:prstDash val="solid"/>
                      <a:round/>
                      <a:headEnd type="none" w="med" len="med"/>
                      <a:tailEnd type="none" w="med" len="med"/>
                    </a:lnB>
                  </a:tcPr>
                </a:tc>
              </a:tr>
              <a:tr h="177250">
                <a:tc>
                  <a:txBody>
                    <a:bodyPr/>
                    <a:lstStyle/>
                    <a:p>
                      <a:endParaRPr lang="es-ES" sz="1200" dirty="0">
                        <a:latin typeface="Calibri"/>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6">
                  <a:txBody>
                    <a:bodyPr/>
                    <a:lstStyle/>
                    <a:p>
                      <a:pPr algn="ctr">
                        <a:spcAft>
                          <a:spcPts val="0"/>
                        </a:spcAft>
                      </a:pPr>
                      <a:r>
                        <a:rPr lang="es-ES" sz="1200" b="1">
                          <a:solidFill>
                            <a:srgbClr val="000000"/>
                          </a:solidFill>
                          <a:latin typeface="Calibri"/>
                          <a:ea typeface="Times New Roman"/>
                          <a:cs typeface="Times New Roman"/>
                        </a:rPr>
                        <a:t>Evaluaciones semanales de altura a la cruz (cm)</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7250">
                <a:tc>
                  <a:txBody>
                    <a:bodyPr/>
                    <a:lstStyle/>
                    <a:p>
                      <a:pPr algn="l">
                        <a:spcAft>
                          <a:spcPts val="0"/>
                        </a:spcAft>
                      </a:pPr>
                      <a:r>
                        <a:rPr lang="es-ES" sz="1200" b="1" dirty="0">
                          <a:solidFill>
                            <a:srgbClr val="000000"/>
                          </a:solidFill>
                          <a:latin typeface="Calibri"/>
                          <a:ea typeface="Times New Roman"/>
                          <a:cs typeface="Times New Roman"/>
                        </a:rPr>
                        <a:t>Tratamientos</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19</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20</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21</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22</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23</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a:solidFill>
                            <a:srgbClr val="000000"/>
                          </a:solidFill>
                          <a:latin typeface="Calibri"/>
                          <a:ea typeface="Times New Roman"/>
                          <a:cs typeface="Times New Roman"/>
                        </a:rPr>
                        <a:t>24</a:t>
                      </a:r>
                      <a:endParaRPr lang="es-ES" sz="1200">
                        <a:latin typeface="Arial"/>
                        <a:ea typeface="Times New Roman"/>
                        <a:cs typeface="Times New Roman"/>
                      </a:endParaRPr>
                    </a:p>
                  </a:txBody>
                  <a:tcPr marL="35851" marR="35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T1 (41,03kg)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122,8</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122,25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122,75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123,5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124,75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125,25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T2 (35,09kg)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120,4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121,75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122,5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123,25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124</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a:solidFill>
                            <a:srgbClr val="000000"/>
                          </a:solidFill>
                          <a:latin typeface="Calibri"/>
                          <a:ea typeface="Times New Roman"/>
                          <a:cs typeface="Times New Roman"/>
                        </a:rPr>
                        <a:t>124,75</a:t>
                      </a:r>
                      <a:endParaRPr lang="es-ES" sz="120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250">
                <a:tc>
                  <a:txBody>
                    <a:bodyPr/>
                    <a:lstStyle/>
                    <a:p>
                      <a:pPr algn="l">
                        <a:spcAft>
                          <a:spcPts val="0"/>
                        </a:spcAft>
                      </a:pPr>
                      <a:r>
                        <a:rPr lang="es-ES" sz="1200" b="1" dirty="0">
                          <a:solidFill>
                            <a:srgbClr val="000000"/>
                          </a:solidFill>
                          <a:latin typeface="Calibri"/>
                          <a:ea typeface="Times New Roman"/>
                          <a:cs typeface="Times New Roman"/>
                        </a:rPr>
                        <a:t>T3 (29,31kg)</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121,2</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116</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117,33</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119,33</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119,67</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200" dirty="0">
                          <a:solidFill>
                            <a:srgbClr val="000000"/>
                          </a:solidFill>
                          <a:latin typeface="Calibri"/>
                          <a:ea typeface="Times New Roman"/>
                          <a:cs typeface="Times New Roman"/>
                        </a:rPr>
                        <a:t>121,33</a:t>
                      </a:r>
                      <a:endParaRPr lang="es-ES" sz="1200" dirty="0">
                        <a:latin typeface="Arial"/>
                        <a:ea typeface="Times New Roman"/>
                        <a:cs typeface="Times New Roman"/>
                      </a:endParaRPr>
                    </a:p>
                  </a:txBody>
                  <a:tcPr marL="35851" marR="358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Resultados</a:t>
            </a:r>
            <a:endParaRPr lang="es-ES" sz="4000" dirty="0">
              <a:solidFill>
                <a:schemeClr val="tx1"/>
              </a:solidFill>
            </a:endParaRPr>
          </a:p>
        </p:txBody>
      </p:sp>
      <p:pic>
        <p:nvPicPr>
          <p:cNvPr id="53249" name="Gráfico 3"/>
          <p:cNvPicPr>
            <a:picLocks noChangeArrowheads="1"/>
          </p:cNvPicPr>
          <p:nvPr/>
        </p:nvPicPr>
        <p:blipFill>
          <a:blip r:embed="rId2" cstate="print"/>
          <a:srcRect b="-142"/>
          <a:stretch>
            <a:fillRect/>
          </a:stretch>
        </p:blipFill>
        <p:spPr bwMode="auto">
          <a:xfrm>
            <a:off x="1259632" y="1556792"/>
            <a:ext cx="7056784" cy="37444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3249"/>
                                        </p:tgtEl>
                                        <p:attrNameLst>
                                          <p:attrName>style.visibility</p:attrName>
                                        </p:attrNameLst>
                                      </p:cBhvr>
                                      <p:to>
                                        <p:strVal val="visible"/>
                                      </p:to>
                                    </p:set>
                                    <p:animEffect transition="in" filter="fade">
                                      <p:cBhvr>
                                        <p:cTn id="14" dur="2000"/>
                                        <p:tgtEl>
                                          <p:spTgt spid="53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3600" dirty="0" smtClean="0">
                <a:solidFill>
                  <a:schemeClr val="tx1"/>
                </a:solidFill>
              </a:rPr>
              <a:t>Resultados</a:t>
            </a:r>
            <a:endParaRPr lang="es-ES" sz="3600" dirty="0">
              <a:solidFill>
                <a:schemeClr val="tx1"/>
              </a:solidFill>
            </a:endParaRPr>
          </a:p>
        </p:txBody>
      </p:sp>
      <p:sp>
        <p:nvSpPr>
          <p:cNvPr id="3" name="2 Marcador de contenido"/>
          <p:cNvSpPr>
            <a:spLocks noGrp="1"/>
          </p:cNvSpPr>
          <p:nvPr>
            <p:ph idx="1"/>
          </p:nvPr>
        </p:nvSpPr>
        <p:spPr>
          <a:xfrm>
            <a:off x="457200" y="980729"/>
            <a:ext cx="8229600" cy="576064"/>
          </a:xfrm>
        </p:spPr>
        <p:txBody>
          <a:bodyPr/>
          <a:lstStyle/>
          <a:p>
            <a:pPr>
              <a:buFont typeface="Wingdings" pitchFamily="2" charset="2"/>
              <a:buChar char="Ø"/>
            </a:pPr>
            <a:r>
              <a:rPr lang="es-ES" dirty="0" smtClean="0">
                <a:solidFill>
                  <a:schemeClr val="tx1"/>
                </a:solidFill>
              </a:rPr>
              <a:t>Condición Corporal</a:t>
            </a:r>
            <a:endParaRPr lang="es-ES" dirty="0">
              <a:solidFill>
                <a:schemeClr val="tx1"/>
              </a:solidFill>
            </a:endParaRPr>
          </a:p>
        </p:txBody>
      </p:sp>
      <p:graphicFrame>
        <p:nvGraphicFramePr>
          <p:cNvPr id="4" name="3 Tabla"/>
          <p:cNvGraphicFramePr>
            <a:graphicFrameLocks noGrp="1"/>
          </p:cNvGraphicFramePr>
          <p:nvPr/>
        </p:nvGraphicFramePr>
        <p:xfrm>
          <a:off x="1468762" y="2141984"/>
          <a:ext cx="6775645" cy="2655168"/>
        </p:xfrm>
        <a:graphic>
          <a:graphicData uri="http://schemas.openxmlformats.org/drawingml/2006/table">
            <a:tbl>
              <a:tblPr/>
              <a:tblGrid>
                <a:gridCol w="1103227"/>
                <a:gridCol w="841209"/>
                <a:gridCol w="841209"/>
                <a:gridCol w="997500"/>
                <a:gridCol w="997500"/>
                <a:gridCol w="997500"/>
                <a:gridCol w="997500"/>
              </a:tblGrid>
              <a:tr h="221264">
                <a:tc rowSpan="2">
                  <a:txBody>
                    <a:bodyPr/>
                    <a:lstStyle/>
                    <a:p>
                      <a:pPr algn="ctr">
                        <a:spcAft>
                          <a:spcPts val="0"/>
                        </a:spcAft>
                      </a:pPr>
                      <a:r>
                        <a:rPr lang="es-ES" sz="1400" b="1" dirty="0">
                          <a:solidFill>
                            <a:srgbClr val="000000"/>
                          </a:solidFill>
                          <a:latin typeface="Calibri"/>
                          <a:ea typeface="Times New Roman"/>
                          <a:cs typeface="Times New Roman"/>
                        </a:rPr>
                        <a:t>Tratamientos</a:t>
                      </a:r>
                      <a:endParaRPr lang="es-ES" sz="1400" dirty="0">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es-ES" sz="1400" b="1" dirty="0">
                          <a:solidFill>
                            <a:srgbClr val="000000"/>
                          </a:solidFill>
                          <a:latin typeface="Calibri"/>
                          <a:ea typeface="Times New Roman"/>
                          <a:cs typeface="Times New Roman"/>
                        </a:rPr>
                        <a:t>Evaluaciones quincenales de la condición corporal (escala de 5)</a:t>
                      </a:r>
                      <a:endParaRPr lang="es-ES" sz="14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21264">
                <a:tc vMerge="1">
                  <a:txBody>
                    <a:bodyPr/>
                    <a:lstStyle/>
                    <a:p>
                      <a:endParaRPr lang="es-ES"/>
                    </a:p>
                  </a:txBody>
                  <a:tcPr/>
                </a:tc>
                <a:tc>
                  <a:txBody>
                    <a:bodyPr/>
                    <a:lstStyle/>
                    <a:p>
                      <a:pPr algn="ctr">
                        <a:spcAft>
                          <a:spcPts val="0"/>
                        </a:spcAft>
                      </a:pPr>
                      <a:r>
                        <a:rPr lang="es-ES" sz="1400" b="1">
                          <a:solidFill>
                            <a:srgbClr val="000000"/>
                          </a:solidFill>
                          <a:latin typeface="Calibri"/>
                          <a:ea typeface="Times New Roman"/>
                          <a:cs typeface="Times New Roman"/>
                        </a:rPr>
                        <a:t>1</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alibri"/>
                          <a:ea typeface="Times New Roman"/>
                          <a:cs typeface="Times New Roman"/>
                        </a:rPr>
                        <a:t>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alibri"/>
                          <a:ea typeface="Times New Roman"/>
                          <a:cs typeface="Times New Roman"/>
                        </a:rPr>
                        <a:t>3</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alibri"/>
                          <a:ea typeface="Times New Roman"/>
                          <a:cs typeface="Times New Roman"/>
                        </a:rPr>
                        <a:t>4</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alibri"/>
                          <a:ea typeface="Times New Roman"/>
                          <a:cs typeface="Times New Roman"/>
                        </a:rPr>
                        <a:t>5</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alibri"/>
                          <a:ea typeface="Times New Roman"/>
                          <a:cs typeface="Times New Roman"/>
                        </a:rPr>
                        <a:t>6</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264">
                <a:tc>
                  <a:txBody>
                    <a:bodyPr/>
                    <a:lstStyle/>
                    <a:p>
                      <a:pPr algn="l">
                        <a:spcAft>
                          <a:spcPts val="0"/>
                        </a:spcAft>
                      </a:pPr>
                      <a:r>
                        <a:rPr lang="es-ES" sz="1400" b="1">
                          <a:solidFill>
                            <a:srgbClr val="000000"/>
                          </a:solidFill>
                          <a:latin typeface="Calibri"/>
                          <a:ea typeface="Times New Roman"/>
                          <a:cs typeface="Times New Roman"/>
                        </a:rPr>
                        <a:t>T1 (41,03 kg)</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2,58</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2,6</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2,72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2,76</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2,82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2,92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264">
                <a:tc>
                  <a:txBody>
                    <a:bodyPr/>
                    <a:lstStyle/>
                    <a:p>
                      <a:pPr algn="l">
                        <a:spcAft>
                          <a:spcPts val="0"/>
                        </a:spcAft>
                      </a:pPr>
                      <a:r>
                        <a:rPr lang="es-ES" sz="1400" b="1">
                          <a:solidFill>
                            <a:srgbClr val="000000"/>
                          </a:solidFill>
                          <a:latin typeface="Calibri"/>
                          <a:ea typeface="Times New Roman"/>
                          <a:cs typeface="Times New Roman"/>
                        </a:rPr>
                        <a:t>T2 (35,09 kg)</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dirty="0">
                          <a:solidFill>
                            <a:srgbClr val="000000"/>
                          </a:solidFill>
                          <a:latin typeface="Calibri"/>
                          <a:ea typeface="Times New Roman"/>
                          <a:cs typeface="Times New Roman"/>
                        </a:rPr>
                        <a:t>2,76</a:t>
                      </a:r>
                      <a:endParaRPr lang="es-ES" sz="14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2,82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2,96</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3,06</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3,16</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264">
                <a:tc>
                  <a:txBody>
                    <a:bodyPr/>
                    <a:lstStyle/>
                    <a:p>
                      <a:pPr algn="l">
                        <a:spcAft>
                          <a:spcPts val="0"/>
                        </a:spcAft>
                      </a:pPr>
                      <a:r>
                        <a:rPr lang="es-ES" sz="1400" b="1">
                          <a:solidFill>
                            <a:srgbClr val="000000"/>
                          </a:solidFill>
                          <a:latin typeface="Calibri"/>
                          <a:ea typeface="Times New Roman"/>
                          <a:cs typeface="Times New Roman"/>
                        </a:rPr>
                        <a:t>T3 (29,31 kg)</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2,4</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2,48</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2,54</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2,62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2,72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2,74</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264">
                <a:tc>
                  <a:txBody>
                    <a:bodyPr/>
                    <a:lstStyle/>
                    <a:p>
                      <a:endParaRPr lang="es-ES" sz="14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4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4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4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4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4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4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21264">
                <a:tc>
                  <a:txBody>
                    <a:bodyPr/>
                    <a:lstStyle/>
                    <a:p>
                      <a:endParaRPr lang="es-ES" sz="1400">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400">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400">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400">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400">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400">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400">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21264">
                <a:tc rowSpan="2">
                  <a:txBody>
                    <a:bodyPr/>
                    <a:lstStyle/>
                    <a:p>
                      <a:pPr algn="ctr">
                        <a:spcAft>
                          <a:spcPts val="0"/>
                        </a:spcAft>
                      </a:pPr>
                      <a:r>
                        <a:rPr lang="es-ES" sz="1400" b="1">
                          <a:solidFill>
                            <a:srgbClr val="000000"/>
                          </a:solidFill>
                          <a:latin typeface="Calibri"/>
                          <a:ea typeface="Times New Roman"/>
                          <a:cs typeface="Times New Roman"/>
                        </a:rPr>
                        <a:t>Tratamientos</a:t>
                      </a:r>
                      <a:endParaRPr lang="es-ES" sz="1400">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es-ES" sz="1400" b="1">
                          <a:solidFill>
                            <a:srgbClr val="000000"/>
                          </a:solidFill>
                          <a:latin typeface="Calibri"/>
                          <a:ea typeface="Times New Roman"/>
                          <a:cs typeface="Times New Roman"/>
                        </a:rPr>
                        <a:t>Evaluaciones quincenales de la condición corporal (escala de 5)</a:t>
                      </a:r>
                      <a:r>
                        <a:rPr lang="es-ES" sz="1400">
                          <a:solidFill>
                            <a:srgbClr val="000000"/>
                          </a:solidFill>
                          <a:latin typeface="Calibri"/>
                          <a:ea typeface="Times New Roman"/>
                          <a:cs typeface="Times New Roman"/>
                        </a:rPr>
                        <a:t> </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21264">
                <a:tc vMerge="1">
                  <a:txBody>
                    <a:bodyPr/>
                    <a:lstStyle/>
                    <a:p>
                      <a:endParaRPr lang="es-ES"/>
                    </a:p>
                  </a:txBody>
                  <a:tcPr/>
                </a:tc>
                <a:tc>
                  <a:txBody>
                    <a:bodyPr/>
                    <a:lstStyle/>
                    <a:p>
                      <a:pPr algn="ctr">
                        <a:spcAft>
                          <a:spcPts val="0"/>
                        </a:spcAft>
                      </a:pPr>
                      <a:r>
                        <a:rPr lang="es-ES" sz="1400" b="1">
                          <a:solidFill>
                            <a:srgbClr val="000000"/>
                          </a:solidFill>
                          <a:latin typeface="Calibri"/>
                          <a:ea typeface="Times New Roman"/>
                          <a:cs typeface="Times New Roman"/>
                        </a:rPr>
                        <a:t>7</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alibri"/>
                          <a:ea typeface="Times New Roman"/>
                          <a:cs typeface="Times New Roman"/>
                        </a:rPr>
                        <a:t>8</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alibri"/>
                          <a:ea typeface="Times New Roman"/>
                          <a:cs typeface="Times New Roman"/>
                        </a:rPr>
                        <a:t>9</a:t>
                      </a:r>
                      <a:endParaRPr lang="es-ES" sz="14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alibri"/>
                          <a:ea typeface="Times New Roman"/>
                          <a:cs typeface="Times New Roman"/>
                        </a:rPr>
                        <a:t>10</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alibri"/>
                          <a:ea typeface="Times New Roman"/>
                          <a:cs typeface="Times New Roman"/>
                        </a:rPr>
                        <a:t>11</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alibri"/>
                          <a:ea typeface="Times New Roman"/>
                          <a:cs typeface="Times New Roman"/>
                        </a:rPr>
                        <a:t>12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264">
                <a:tc>
                  <a:txBody>
                    <a:bodyPr/>
                    <a:lstStyle/>
                    <a:p>
                      <a:pPr algn="l">
                        <a:spcAft>
                          <a:spcPts val="0"/>
                        </a:spcAft>
                      </a:pPr>
                      <a:r>
                        <a:rPr lang="es-ES" sz="1400" b="1">
                          <a:solidFill>
                            <a:srgbClr val="000000"/>
                          </a:solidFill>
                          <a:latin typeface="Calibri"/>
                          <a:ea typeface="Times New Roman"/>
                          <a:cs typeface="Times New Roman"/>
                        </a:rPr>
                        <a:t>T1 (41,03 kg)</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3,04</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3,06</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3,28</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3,23</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3,23</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264">
                <a:tc>
                  <a:txBody>
                    <a:bodyPr/>
                    <a:lstStyle/>
                    <a:p>
                      <a:pPr algn="l">
                        <a:spcAft>
                          <a:spcPts val="0"/>
                        </a:spcAft>
                      </a:pPr>
                      <a:r>
                        <a:rPr lang="es-ES" sz="1400" b="1">
                          <a:solidFill>
                            <a:srgbClr val="000000"/>
                          </a:solidFill>
                          <a:latin typeface="Calibri"/>
                          <a:ea typeface="Times New Roman"/>
                          <a:cs typeface="Times New Roman"/>
                        </a:rPr>
                        <a:t>T2 (35,09 kg)</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3,3</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3,3</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3,15</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dirty="0">
                          <a:solidFill>
                            <a:srgbClr val="000000"/>
                          </a:solidFill>
                          <a:latin typeface="Calibri"/>
                          <a:ea typeface="Times New Roman"/>
                          <a:cs typeface="Times New Roman"/>
                        </a:rPr>
                        <a:t>3,2</a:t>
                      </a:r>
                      <a:endParaRPr lang="es-ES" sz="14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3,18</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264">
                <a:tc>
                  <a:txBody>
                    <a:bodyPr/>
                    <a:lstStyle/>
                    <a:p>
                      <a:pPr algn="l">
                        <a:spcAft>
                          <a:spcPts val="0"/>
                        </a:spcAft>
                      </a:pPr>
                      <a:r>
                        <a:rPr lang="es-ES" sz="1400" b="1">
                          <a:solidFill>
                            <a:srgbClr val="000000"/>
                          </a:solidFill>
                          <a:latin typeface="Calibri"/>
                          <a:ea typeface="Times New Roman"/>
                          <a:cs typeface="Times New Roman"/>
                        </a:rPr>
                        <a:t>T3 (29,31 kg)</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2,9</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3,02</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3,08</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dirty="0">
                          <a:solidFill>
                            <a:srgbClr val="000000"/>
                          </a:solidFill>
                          <a:latin typeface="Calibri"/>
                          <a:ea typeface="Times New Roman"/>
                          <a:cs typeface="Times New Roman"/>
                        </a:rPr>
                        <a:t>3</a:t>
                      </a:r>
                      <a:endParaRPr lang="es-ES" sz="14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alibri"/>
                          <a:ea typeface="Times New Roman"/>
                          <a:cs typeface="Times New Roman"/>
                        </a:rPr>
                        <a:t>2,97</a:t>
                      </a:r>
                      <a:endParaRPr lang="es-ES" sz="140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dirty="0">
                          <a:solidFill>
                            <a:srgbClr val="000000"/>
                          </a:solidFill>
                          <a:latin typeface="Calibri"/>
                          <a:ea typeface="Times New Roman"/>
                          <a:cs typeface="Times New Roman"/>
                        </a:rPr>
                        <a:t>2,87</a:t>
                      </a:r>
                      <a:endParaRPr lang="es-ES" sz="1400" dirty="0">
                        <a:latin typeface="Arial"/>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1"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Resultados</a:t>
            </a:r>
            <a:endParaRPr lang="es-ES" sz="4000" dirty="0">
              <a:solidFill>
                <a:schemeClr val="tx1"/>
              </a:solidFill>
            </a:endParaRPr>
          </a:p>
        </p:txBody>
      </p:sp>
      <p:pic>
        <p:nvPicPr>
          <p:cNvPr id="56322" name="Gráfico 4"/>
          <p:cNvPicPr>
            <a:picLocks noChangeArrowheads="1"/>
          </p:cNvPicPr>
          <p:nvPr/>
        </p:nvPicPr>
        <p:blipFill>
          <a:blip r:embed="rId2" cstate="print"/>
          <a:srcRect/>
          <a:stretch>
            <a:fillRect/>
          </a:stretch>
        </p:blipFill>
        <p:spPr bwMode="auto">
          <a:xfrm>
            <a:off x="1259632" y="1628800"/>
            <a:ext cx="6696744" cy="37444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6322"/>
                                        </p:tgtEl>
                                        <p:attrNameLst>
                                          <p:attrName>style.visibility</p:attrName>
                                        </p:attrNameLst>
                                      </p:cBhvr>
                                      <p:to>
                                        <p:strVal val="visible"/>
                                      </p:to>
                                    </p:set>
                                    <p:animEffect transition="in" filter="fade">
                                      <p:cBhvr>
                                        <p:cTn id="14" dur="20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Costos</a:t>
            </a:r>
            <a:endParaRPr lang="es-ES" sz="4000" dirty="0">
              <a:solidFill>
                <a:schemeClr val="tx1"/>
              </a:solidFill>
            </a:endParaRPr>
          </a:p>
        </p:txBody>
      </p:sp>
      <p:graphicFrame>
        <p:nvGraphicFramePr>
          <p:cNvPr id="4" name="3 Tabla"/>
          <p:cNvGraphicFramePr>
            <a:graphicFrameLocks noGrp="1"/>
          </p:cNvGraphicFramePr>
          <p:nvPr/>
        </p:nvGraphicFramePr>
        <p:xfrm>
          <a:off x="1619672" y="1988840"/>
          <a:ext cx="5400600" cy="975360"/>
        </p:xfrm>
        <a:graphic>
          <a:graphicData uri="http://schemas.openxmlformats.org/drawingml/2006/table">
            <a:tbl>
              <a:tblPr>
                <a:tableStyleId>{35758FB7-9AC5-4552-8A53-C91805E547FA}</a:tableStyleId>
              </a:tblPr>
              <a:tblGrid>
                <a:gridCol w="1350150"/>
                <a:gridCol w="1350150"/>
                <a:gridCol w="1350150"/>
                <a:gridCol w="1350150"/>
              </a:tblGrid>
              <a:tr h="190500">
                <a:tc>
                  <a:txBody>
                    <a:bodyPr/>
                    <a:lstStyle/>
                    <a:p>
                      <a:pPr algn="l">
                        <a:spcAft>
                          <a:spcPts val="0"/>
                        </a:spcAft>
                      </a:pPr>
                      <a:r>
                        <a:rPr lang="es-ES" sz="1600" b="1" dirty="0">
                          <a:latin typeface="Times New Roman" pitchFamily="18" charset="0"/>
                          <a:cs typeface="Times New Roman" pitchFamily="18" charset="0"/>
                        </a:rPr>
                        <a:t> </a:t>
                      </a:r>
                      <a:r>
                        <a:rPr lang="es-ES" sz="1600" b="1" dirty="0" smtClean="0">
                          <a:latin typeface="Times New Roman" pitchFamily="18" charset="0"/>
                          <a:cs typeface="Times New Roman" pitchFamily="18" charset="0"/>
                        </a:rPr>
                        <a:t>Tratamiento</a:t>
                      </a:r>
                      <a:endParaRPr lang="es-ES" sz="1600" b="1" dirty="0">
                        <a:latin typeface="Times New Roman" pitchFamily="18" charset="0"/>
                        <a:ea typeface="Times New Roman"/>
                        <a:cs typeface="Times New Roman" pitchFamily="18" charset="0"/>
                      </a:endParaRPr>
                    </a:p>
                  </a:txBody>
                  <a:tcPr marL="44450" marR="44450" marT="0" marB="0" anchor="b"/>
                </a:tc>
                <a:tc>
                  <a:txBody>
                    <a:bodyPr/>
                    <a:lstStyle/>
                    <a:p>
                      <a:pPr algn="ctr">
                        <a:spcAft>
                          <a:spcPts val="0"/>
                        </a:spcAft>
                      </a:pPr>
                      <a:r>
                        <a:rPr lang="es-ES" sz="1600" b="1" dirty="0">
                          <a:latin typeface="Times New Roman" pitchFamily="18" charset="0"/>
                          <a:cs typeface="Times New Roman" pitchFamily="18" charset="0"/>
                        </a:rPr>
                        <a:t>Balanceado</a:t>
                      </a:r>
                      <a:endParaRPr lang="es-ES" sz="1600" b="1" dirty="0">
                        <a:latin typeface="Times New Roman" pitchFamily="18" charset="0"/>
                        <a:ea typeface="Times New Roman"/>
                        <a:cs typeface="Times New Roman" pitchFamily="18" charset="0"/>
                      </a:endParaRPr>
                    </a:p>
                  </a:txBody>
                  <a:tcPr marL="44450" marR="44450" marT="0" marB="0" anchor="b"/>
                </a:tc>
                <a:tc>
                  <a:txBody>
                    <a:bodyPr/>
                    <a:lstStyle/>
                    <a:p>
                      <a:pPr algn="ctr">
                        <a:spcAft>
                          <a:spcPts val="0"/>
                        </a:spcAft>
                      </a:pPr>
                      <a:r>
                        <a:rPr lang="es-ES" sz="1600" b="1" dirty="0">
                          <a:latin typeface="Times New Roman" pitchFamily="18" charset="0"/>
                          <a:cs typeface="Times New Roman" pitchFamily="18" charset="0"/>
                        </a:rPr>
                        <a:t>Alfalfa</a:t>
                      </a:r>
                      <a:endParaRPr lang="es-ES" sz="1600" b="1" dirty="0">
                        <a:latin typeface="Times New Roman" pitchFamily="18" charset="0"/>
                        <a:ea typeface="Times New Roman"/>
                        <a:cs typeface="Times New Roman" pitchFamily="18" charset="0"/>
                      </a:endParaRPr>
                    </a:p>
                  </a:txBody>
                  <a:tcPr marL="44450" marR="44450" marT="0" marB="0" anchor="b"/>
                </a:tc>
                <a:tc>
                  <a:txBody>
                    <a:bodyPr/>
                    <a:lstStyle/>
                    <a:p>
                      <a:pPr algn="ctr">
                        <a:spcAft>
                          <a:spcPts val="0"/>
                        </a:spcAft>
                      </a:pPr>
                      <a:r>
                        <a:rPr lang="es-ES" sz="1600" b="1" dirty="0">
                          <a:latin typeface="Times New Roman" pitchFamily="18" charset="0"/>
                          <a:cs typeface="Times New Roman" pitchFamily="18" charset="0"/>
                        </a:rPr>
                        <a:t>Caña</a:t>
                      </a:r>
                      <a:endParaRPr lang="es-ES" sz="1600" b="1" dirty="0">
                        <a:latin typeface="Times New Roman" pitchFamily="18" charset="0"/>
                        <a:ea typeface="Times New Roman"/>
                        <a:cs typeface="Times New Roman" pitchFamily="18" charset="0"/>
                      </a:endParaRPr>
                    </a:p>
                  </a:txBody>
                  <a:tcPr marL="44450" marR="44450" marT="0" marB="0" anchor="b"/>
                </a:tc>
              </a:tr>
              <a:tr h="190500">
                <a:tc>
                  <a:txBody>
                    <a:bodyPr/>
                    <a:lstStyle/>
                    <a:p>
                      <a:pPr algn="ctr">
                        <a:spcAft>
                          <a:spcPts val="0"/>
                        </a:spcAft>
                      </a:pPr>
                      <a:r>
                        <a:rPr lang="es-ES" sz="1600" b="1" dirty="0">
                          <a:latin typeface="Times New Roman" pitchFamily="18" charset="0"/>
                          <a:cs typeface="Times New Roman" pitchFamily="18" charset="0"/>
                        </a:rPr>
                        <a:t>T1</a:t>
                      </a:r>
                      <a:endParaRPr lang="es-ES" sz="1600" b="1" dirty="0">
                        <a:latin typeface="Times New Roman" pitchFamily="18" charset="0"/>
                        <a:ea typeface="Times New Roman"/>
                        <a:cs typeface="Times New Roman" pitchFamily="18" charset="0"/>
                      </a:endParaRPr>
                    </a:p>
                  </a:txBody>
                  <a:tcPr marL="44450" marR="44450" marT="0" marB="0" anchor="b"/>
                </a:tc>
                <a:tc>
                  <a:txBody>
                    <a:bodyPr/>
                    <a:lstStyle/>
                    <a:p>
                      <a:pPr algn="r">
                        <a:spcAft>
                          <a:spcPts val="0"/>
                        </a:spcAft>
                      </a:pPr>
                      <a:r>
                        <a:rPr lang="es-ES" sz="1600" dirty="0">
                          <a:latin typeface="Times New Roman" pitchFamily="18" charset="0"/>
                          <a:cs typeface="Times New Roman" pitchFamily="18" charset="0"/>
                        </a:rPr>
                        <a:t>1,9129</a:t>
                      </a:r>
                      <a:endParaRPr lang="es-ES" sz="1600" dirty="0">
                        <a:latin typeface="Times New Roman" pitchFamily="18" charset="0"/>
                        <a:ea typeface="Times New Roman"/>
                        <a:cs typeface="Times New Roman" pitchFamily="18" charset="0"/>
                      </a:endParaRPr>
                    </a:p>
                  </a:txBody>
                  <a:tcPr marL="44450" marR="44450" marT="0" marB="0" anchor="b"/>
                </a:tc>
                <a:tc>
                  <a:txBody>
                    <a:bodyPr/>
                    <a:lstStyle/>
                    <a:p>
                      <a:pPr algn="r">
                        <a:spcAft>
                          <a:spcPts val="0"/>
                        </a:spcAft>
                      </a:pPr>
                      <a:r>
                        <a:rPr lang="es-ES" sz="1600" dirty="0">
                          <a:latin typeface="Times New Roman" pitchFamily="18" charset="0"/>
                          <a:cs typeface="Times New Roman" pitchFamily="18" charset="0"/>
                        </a:rPr>
                        <a:t>1,3733</a:t>
                      </a:r>
                      <a:endParaRPr lang="es-ES" sz="1600" dirty="0">
                        <a:latin typeface="Times New Roman" pitchFamily="18" charset="0"/>
                        <a:ea typeface="Times New Roman"/>
                        <a:cs typeface="Times New Roman" pitchFamily="18" charset="0"/>
                      </a:endParaRPr>
                    </a:p>
                  </a:txBody>
                  <a:tcPr marL="44450" marR="44450" marT="0" marB="0" anchor="b"/>
                </a:tc>
                <a:tc>
                  <a:txBody>
                    <a:bodyPr/>
                    <a:lstStyle/>
                    <a:p>
                      <a:pPr algn="r">
                        <a:spcAft>
                          <a:spcPts val="0"/>
                        </a:spcAft>
                      </a:pPr>
                      <a:r>
                        <a:rPr lang="es-ES" sz="1600" dirty="0">
                          <a:latin typeface="Times New Roman" pitchFamily="18" charset="0"/>
                          <a:cs typeface="Times New Roman" pitchFamily="18" charset="0"/>
                        </a:rPr>
                        <a:t>0,3956</a:t>
                      </a:r>
                      <a:endParaRPr lang="es-ES" sz="1600" dirty="0">
                        <a:latin typeface="Times New Roman" pitchFamily="18" charset="0"/>
                        <a:ea typeface="Times New Roman"/>
                        <a:cs typeface="Times New Roman" pitchFamily="18" charset="0"/>
                      </a:endParaRPr>
                    </a:p>
                  </a:txBody>
                  <a:tcPr marL="44450" marR="44450" marT="0" marB="0" anchor="b"/>
                </a:tc>
              </a:tr>
              <a:tr h="190500">
                <a:tc>
                  <a:txBody>
                    <a:bodyPr/>
                    <a:lstStyle/>
                    <a:p>
                      <a:pPr algn="ctr">
                        <a:spcAft>
                          <a:spcPts val="0"/>
                        </a:spcAft>
                      </a:pPr>
                      <a:r>
                        <a:rPr lang="es-ES" sz="1600" b="1" dirty="0">
                          <a:latin typeface="Times New Roman" pitchFamily="18" charset="0"/>
                          <a:cs typeface="Times New Roman" pitchFamily="18" charset="0"/>
                        </a:rPr>
                        <a:t>T2</a:t>
                      </a:r>
                      <a:endParaRPr lang="es-ES" sz="1600" b="1" dirty="0">
                        <a:latin typeface="Times New Roman" pitchFamily="18" charset="0"/>
                        <a:ea typeface="Times New Roman"/>
                        <a:cs typeface="Times New Roman" pitchFamily="18" charset="0"/>
                      </a:endParaRPr>
                    </a:p>
                  </a:txBody>
                  <a:tcPr marL="44450" marR="44450" marT="0" marB="0" anchor="b"/>
                </a:tc>
                <a:tc>
                  <a:txBody>
                    <a:bodyPr/>
                    <a:lstStyle/>
                    <a:p>
                      <a:pPr algn="r">
                        <a:spcAft>
                          <a:spcPts val="0"/>
                        </a:spcAft>
                      </a:pPr>
                      <a:r>
                        <a:rPr lang="es-ES" sz="1600">
                          <a:latin typeface="Times New Roman" pitchFamily="18" charset="0"/>
                          <a:cs typeface="Times New Roman" pitchFamily="18" charset="0"/>
                        </a:rPr>
                        <a:t>1,9085</a:t>
                      </a:r>
                      <a:endParaRPr lang="es-ES" sz="1600">
                        <a:latin typeface="Times New Roman" pitchFamily="18" charset="0"/>
                        <a:ea typeface="Times New Roman"/>
                        <a:cs typeface="Times New Roman" pitchFamily="18" charset="0"/>
                      </a:endParaRPr>
                    </a:p>
                  </a:txBody>
                  <a:tcPr marL="44450" marR="44450" marT="0" marB="0" anchor="b"/>
                </a:tc>
                <a:tc>
                  <a:txBody>
                    <a:bodyPr/>
                    <a:lstStyle/>
                    <a:p>
                      <a:pPr algn="r">
                        <a:spcAft>
                          <a:spcPts val="0"/>
                        </a:spcAft>
                      </a:pPr>
                      <a:r>
                        <a:rPr lang="es-ES" sz="1600" dirty="0">
                          <a:latin typeface="Times New Roman" pitchFamily="18" charset="0"/>
                          <a:cs typeface="Times New Roman" pitchFamily="18" charset="0"/>
                        </a:rPr>
                        <a:t>1,3704</a:t>
                      </a:r>
                      <a:endParaRPr lang="es-ES" sz="1600" dirty="0">
                        <a:latin typeface="Times New Roman" pitchFamily="18" charset="0"/>
                        <a:ea typeface="Times New Roman"/>
                        <a:cs typeface="Times New Roman" pitchFamily="18" charset="0"/>
                      </a:endParaRPr>
                    </a:p>
                  </a:txBody>
                  <a:tcPr marL="44450" marR="44450" marT="0" marB="0" anchor="b"/>
                </a:tc>
                <a:tc>
                  <a:txBody>
                    <a:bodyPr/>
                    <a:lstStyle/>
                    <a:p>
                      <a:pPr algn="r">
                        <a:spcAft>
                          <a:spcPts val="0"/>
                        </a:spcAft>
                      </a:pPr>
                      <a:r>
                        <a:rPr lang="es-ES" sz="1600" dirty="0">
                          <a:latin typeface="Times New Roman" pitchFamily="18" charset="0"/>
                          <a:cs typeface="Times New Roman" pitchFamily="18" charset="0"/>
                        </a:rPr>
                        <a:t>0,3383</a:t>
                      </a:r>
                      <a:endParaRPr lang="es-ES" sz="1600" dirty="0">
                        <a:latin typeface="Times New Roman" pitchFamily="18" charset="0"/>
                        <a:ea typeface="Times New Roman"/>
                        <a:cs typeface="Times New Roman" pitchFamily="18" charset="0"/>
                      </a:endParaRPr>
                    </a:p>
                  </a:txBody>
                  <a:tcPr marL="44450" marR="44450" marT="0" marB="0" anchor="b"/>
                </a:tc>
              </a:tr>
              <a:tr h="190500">
                <a:tc>
                  <a:txBody>
                    <a:bodyPr/>
                    <a:lstStyle/>
                    <a:p>
                      <a:pPr algn="ctr">
                        <a:spcAft>
                          <a:spcPts val="0"/>
                        </a:spcAft>
                      </a:pPr>
                      <a:r>
                        <a:rPr lang="es-ES" sz="1600" b="1" dirty="0">
                          <a:latin typeface="Times New Roman" pitchFamily="18" charset="0"/>
                          <a:cs typeface="Times New Roman" pitchFamily="18" charset="0"/>
                        </a:rPr>
                        <a:t>T3</a:t>
                      </a:r>
                      <a:endParaRPr lang="es-ES" sz="1600" b="1" dirty="0">
                        <a:latin typeface="Times New Roman" pitchFamily="18" charset="0"/>
                        <a:ea typeface="Times New Roman"/>
                        <a:cs typeface="Times New Roman" pitchFamily="18" charset="0"/>
                      </a:endParaRPr>
                    </a:p>
                  </a:txBody>
                  <a:tcPr marL="44450" marR="44450" marT="0" marB="0" anchor="b"/>
                </a:tc>
                <a:tc>
                  <a:txBody>
                    <a:bodyPr/>
                    <a:lstStyle/>
                    <a:p>
                      <a:pPr algn="r">
                        <a:spcAft>
                          <a:spcPts val="0"/>
                        </a:spcAft>
                      </a:pPr>
                      <a:r>
                        <a:rPr lang="es-ES" sz="1600">
                          <a:latin typeface="Times New Roman" pitchFamily="18" charset="0"/>
                          <a:cs typeface="Times New Roman" pitchFamily="18" charset="0"/>
                        </a:rPr>
                        <a:t>1,9129</a:t>
                      </a:r>
                      <a:endParaRPr lang="es-ES" sz="1600">
                        <a:latin typeface="Times New Roman" pitchFamily="18" charset="0"/>
                        <a:ea typeface="Times New Roman"/>
                        <a:cs typeface="Times New Roman" pitchFamily="18" charset="0"/>
                      </a:endParaRPr>
                    </a:p>
                  </a:txBody>
                  <a:tcPr marL="44450" marR="44450" marT="0" marB="0" anchor="b"/>
                </a:tc>
                <a:tc>
                  <a:txBody>
                    <a:bodyPr/>
                    <a:lstStyle/>
                    <a:p>
                      <a:pPr algn="r">
                        <a:spcAft>
                          <a:spcPts val="0"/>
                        </a:spcAft>
                      </a:pPr>
                      <a:r>
                        <a:rPr lang="es-ES" sz="1600" dirty="0">
                          <a:latin typeface="Times New Roman" pitchFamily="18" charset="0"/>
                          <a:cs typeface="Times New Roman" pitchFamily="18" charset="0"/>
                        </a:rPr>
                        <a:t>1,3733</a:t>
                      </a:r>
                      <a:endParaRPr lang="es-ES" sz="1600" dirty="0">
                        <a:latin typeface="Times New Roman" pitchFamily="18" charset="0"/>
                        <a:ea typeface="Times New Roman"/>
                        <a:cs typeface="Times New Roman" pitchFamily="18" charset="0"/>
                      </a:endParaRPr>
                    </a:p>
                  </a:txBody>
                  <a:tcPr marL="44450" marR="44450" marT="0" marB="0" anchor="b"/>
                </a:tc>
                <a:tc>
                  <a:txBody>
                    <a:bodyPr/>
                    <a:lstStyle/>
                    <a:p>
                      <a:pPr algn="r">
                        <a:spcAft>
                          <a:spcPts val="0"/>
                        </a:spcAft>
                      </a:pPr>
                      <a:r>
                        <a:rPr lang="es-ES" sz="1600" dirty="0">
                          <a:latin typeface="Times New Roman" pitchFamily="18" charset="0"/>
                          <a:cs typeface="Times New Roman" pitchFamily="18" charset="0"/>
                        </a:rPr>
                        <a:t>0,2826</a:t>
                      </a:r>
                      <a:endParaRPr lang="es-ES" sz="1600" dirty="0">
                        <a:latin typeface="Times New Roman" pitchFamily="18" charset="0"/>
                        <a:ea typeface="Times New Roman"/>
                        <a:cs typeface="Times New Roman" pitchFamily="18" charset="0"/>
                      </a:endParaRPr>
                    </a:p>
                  </a:txBody>
                  <a:tcPr marL="44450" marR="44450" marT="0" marB="0" anchor="b"/>
                </a:tc>
              </a:tr>
            </a:tbl>
          </a:graphicData>
        </a:graphic>
      </p:graphicFrame>
      <p:graphicFrame>
        <p:nvGraphicFramePr>
          <p:cNvPr id="5" name="4 Tabla"/>
          <p:cNvGraphicFramePr>
            <a:graphicFrameLocks noGrp="1"/>
          </p:cNvGraphicFramePr>
          <p:nvPr/>
        </p:nvGraphicFramePr>
        <p:xfrm>
          <a:off x="899593" y="3573016"/>
          <a:ext cx="7272806" cy="1463040"/>
        </p:xfrm>
        <a:graphic>
          <a:graphicData uri="http://schemas.openxmlformats.org/drawingml/2006/table">
            <a:tbl>
              <a:tblPr>
                <a:tableStyleId>{327F97BB-C833-4FB7-BDE5-3F7075034690}</a:tableStyleId>
              </a:tblPr>
              <a:tblGrid>
                <a:gridCol w="1435167"/>
                <a:gridCol w="2482452"/>
                <a:gridCol w="1706684"/>
                <a:gridCol w="1648503"/>
              </a:tblGrid>
              <a:tr h="190500">
                <a:tc>
                  <a:txBody>
                    <a:bodyPr/>
                    <a:lstStyle/>
                    <a:p>
                      <a:pPr algn="ctr">
                        <a:spcAft>
                          <a:spcPts val="0"/>
                        </a:spcAft>
                      </a:pPr>
                      <a:r>
                        <a:rPr lang="es-ES" sz="1600" b="1" dirty="0">
                          <a:solidFill>
                            <a:schemeClr val="tx1"/>
                          </a:solidFill>
                        </a:rPr>
                        <a:t>Tratamientos</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b="1" dirty="0">
                          <a:solidFill>
                            <a:schemeClr val="tx1"/>
                          </a:solidFill>
                        </a:rPr>
                        <a:t>Incremento/día peso (kg)</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b="1" dirty="0">
                          <a:solidFill>
                            <a:schemeClr val="tx1"/>
                          </a:solidFill>
                        </a:rPr>
                        <a:t>Costo/día alimentación.</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b="1" dirty="0">
                          <a:solidFill>
                            <a:schemeClr val="tx1"/>
                          </a:solidFill>
                        </a:rPr>
                        <a:t>Costo/kg de incremento de peso</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a:spcAft>
                          <a:spcPts val="0"/>
                        </a:spcAft>
                      </a:pPr>
                      <a:r>
                        <a:rPr lang="es-ES" sz="1600" dirty="0">
                          <a:solidFill>
                            <a:schemeClr val="tx1"/>
                          </a:solidFill>
                        </a:rPr>
                        <a:t>T1 </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0,98</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3,68</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3,77</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a:spcAft>
                          <a:spcPts val="0"/>
                        </a:spcAft>
                      </a:pPr>
                      <a:r>
                        <a:rPr lang="es-ES" sz="1600" dirty="0">
                          <a:solidFill>
                            <a:schemeClr val="tx1"/>
                          </a:solidFill>
                        </a:rPr>
                        <a:t>T2</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0,83</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3,61</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4,35</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a:spcAft>
                          <a:spcPts val="0"/>
                        </a:spcAft>
                      </a:pPr>
                      <a:r>
                        <a:rPr lang="es-ES" sz="1600" dirty="0">
                          <a:solidFill>
                            <a:schemeClr val="tx1"/>
                          </a:solidFill>
                        </a:rPr>
                        <a:t>T3</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0,82</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3,57</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4,38</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Costos</a:t>
            </a:r>
            <a:endParaRPr lang="es-ES" sz="4000" dirty="0">
              <a:solidFill>
                <a:schemeClr val="tx1"/>
              </a:solidFill>
            </a:endParaRPr>
          </a:p>
        </p:txBody>
      </p:sp>
      <p:graphicFrame>
        <p:nvGraphicFramePr>
          <p:cNvPr id="4" name="3 Tabla"/>
          <p:cNvGraphicFramePr>
            <a:graphicFrameLocks noGrp="1"/>
          </p:cNvGraphicFramePr>
          <p:nvPr/>
        </p:nvGraphicFramePr>
        <p:xfrm>
          <a:off x="971600" y="1340768"/>
          <a:ext cx="7272808" cy="1719786"/>
        </p:xfrm>
        <a:graphic>
          <a:graphicData uri="http://schemas.openxmlformats.org/drawingml/2006/table">
            <a:tbl>
              <a:tblPr>
                <a:tableStyleId>{D113A9D2-9D6B-4929-AA2D-F23B5EE8CBE7}</a:tableStyleId>
              </a:tblPr>
              <a:tblGrid>
                <a:gridCol w="1372145"/>
                <a:gridCol w="1003025"/>
                <a:gridCol w="985490"/>
                <a:gridCol w="1366884"/>
                <a:gridCol w="1499277"/>
                <a:gridCol w="1045987"/>
              </a:tblGrid>
              <a:tr h="632491">
                <a:tc>
                  <a:txBody>
                    <a:bodyPr/>
                    <a:lstStyle/>
                    <a:p>
                      <a:pPr algn="ctr">
                        <a:spcAft>
                          <a:spcPts val="0"/>
                        </a:spcAft>
                      </a:pPr>
                      <a:r>
                        <a:rPr lang="es-ES" sz="1600" b="1" dirty="0">
                          <a:solidFill>
                            <a:schemeClr val="tx1"/>
                          </a:solidFill>
                        </a:rPr>
                        <a:t>Tratamientos</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b="1" dirty="0">
                          <a:solidFill>
                            <a:schemeClr val="tx1"/>
                          </a:solidFill>
                        </a:rPr>
                        <a:t>Peso a los 6 meses</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b="1" dirty="0">
                          <a:solidFill>
                            <a:schemeClr val="tx1"/>
                          </a:solidFill>
                        </a:rPr>
                        <a:t>Kg/día</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b="1" dirty="0">
                          <a:solidFill>
                            <a:schemeClr val="tx1"/>
                          </a:solidFill>
                        </a:rPr>
                        <a:t>Peso a los 15 meses</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b="1" dirty="0">
                          <a:solidFill>
                            <a:schemeClr val="tx1"/>
                          </a:solidFill>
                        </a:rPr>
                        <a:t>Costo/día</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b="1" dirty="0">
                          <a:solidFill>
                            <a:schemeClr val="tx1"/>
                          </a:solidFill>
                        </a:rPr>
                        <a:t>Total</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422">
                <a:tc>
                  <a:txBody>
                    <a:bodyPr/>
                    <a:lstStyle/>
                    <a:p>
                      <a:pPr algn="ctr">
                        <a:spcAft>
                          <a:spcPts val="0"/>
                        </a:spcAft>
                      </a:pPr>
                      <a:r>
                        <a:rPr lang="es-ES" sz="1600" b="1" dirty="0">
                          <a:solidFill>
                            <a:schemeClr val="tx1"/>
                          </a:solidFill>
                        </a:rPr>
                        <a:t>T1</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a:solidFill>
                            <a:schemeClr val="tx1"/>
                          </a:solidFill>
                        </a:rPr>
                        <a:t>150</a:t>
                      </a:r>
                      <a:endParaRPr lang="es-ES" sz="160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a:solidFill>
                            <a:schemeClr val="tx1"/>
                          </a:solidFill>
                        </a:rPr>
                        <a:t>0,977</a:t>
                      </a:r>
                      <a:endParaRPr lang="es-ES" sz="160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413,79</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3,68</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1522,74</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422">
                <a:tc>
                  <a:txBody>
                    <a:bodyPr/>
                    <a:lstStyle/>
                    <a:p>
                      <a:pPr algn="ctr">
                        <a:spcAft>
                          <a:spcPts val="0"/>
                        </a:spcAft>
                      </a:pPr>
                      <a:r>
                        <a:rPr lang="es-ES" sz="1600" b="1" dirty="0">
                          <a:solidFill>
                            <a:schemeClr val="tx1"/>
                          </a:solidFill>
                        </a:rPr>
                        <a:t>T2</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a:solidFill>
                            <a:schemeClr val="tx1"/>
                          </a:solidFill>
                        </a:rPr>
                        <a:t>150</a:t>
                      </a:r>
                      <a:endParaRPr lang="es-ES" sz="160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0,832</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a:solidFill>
                            <a:schemeClr val="tx1"/>
                          </a:solidFill>
                        </a:rPr>
                        <a:t>374,64</a:t>
                      </a:r>
                      <a:endParaRPr lang="es-ES" sz="160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3,61</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1352,45</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422">
                <a:tc>
                  <a:txBody>
                    <a:bodyPr/>
                    <a:lstStyle/>
                    <a:p>
                      <a:pPr algn="ctr">
                        <a:spcAft>
                          <a:spcPts val="0"/>
                        </a:spcAft>
                      </a:pPr>
                      <a:r>
                        <a:rPr lang="es-ES" sz="1600" b="1" dirty="0">
                          <a:solidFill>
                            <a:schemeClr val="tx1"/>
                          </a:solidFill>
                        </a:rPr>
                        <a:t>T3</a:t>
                      </a:r>
                      <a:endParaRPr lang="es-ES" sz="1600" b="1"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a:solidFill>
                            <a:schemeClr val="tx1"/>
                          </a:solidFill>
                        </a:rPr>
                        <a:t>150</a:t>
                      </a:r>
                      <a:endParaRPr lang="es-ES" sz="160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0,815</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370,05</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3,57</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600" dirty="0">
                          <a:solidFill>
                            <a:schemeClr val="tx1"/>
                          </a:solidFill>
                        </a:rPr>
                        <a:t>1321,07</a:t>
                      </a:r>
                      <a:endParaRPr lang="es-ES" sz="1600" dirty="0">
                        <a:solidFill>
                          <a:schemeClr val="tx1"/>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8369" name="Gráfico 3"/>
          <p:cNvPicPr>
            <a:picLocks noChangeArrowheads="1"/>
          </p:cNvPicPr>
          <p:nvPr/>
        </p:nvPicPr>
        <p:blipFill>
          <a:blip r:embed="rId2" cstate="print"/>
          <a:srcRect/>
          <a:stretch>
            <a:fillRect/>
          </a:stretch>
        </p:blipFill>
        <p:spPr bwMode="auto">
          <a:xfrm>
            <a:off x="1907704" y="3212976"/>
            <a:ext cx="4835177" cy="28803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8369"/>
                                        </p:tgtEl>
                                        <p:attrNameLst>
                                          <p:attrName>style.visibility</p:attrName>
                                        </p:attrNameLst>
                                      </p:cBhvr>
                                      <p:to>
                                        <p:strVal val="visible"/>
                                      </p:to>
                                    </p:set>
                                    <p:animEffect transition="in" filter="fade">
                                      <p:cBhvr>
                                        <p:cTn id="19" dur="2000"/>
                                        <p:tgtEl>
                                          <p:spTgt spid="58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s-ES" sz="4000" dirty="0" smtClean="0">
                <a:solidFill>
                  <a:schemeClr val="tx2"/>
                </a:solidFill>
                <a:latin typeface="Times New Roman" pitchFamily="18" charset="0"/>
                <a:cs typeface="Times New Roman" pitchFamily="18" charset="0"/>
              </a:rPr>
              <a:t>Introducción</a:t>
            </a:r>
            <a:endParaRPr lang="es-ES" sz="4000" dirty="0"/>
          </a:p>
        </p:txBody>
      </p:sp>
      <p:grpSp>
        <p:nvGrpSpPr>
          <p:cNvPr id="7" name="6 Grupo"/>
          <p:cNvGrpSpPr/>
          <p:nvPr/>
        </p:nvGrpSpPr>
        <p:grpSpPr>
          <a:xfrm>
            <a:off x="357158" y="1643050"/>
            <a:ext cx="3960217" cy="4469388"/>
            <a:chOff x="277271" y="1671337"/>
            <a:chExt cx="3960217" cy="4469388"/>
          </a:xfrm>
        </p:grpSpPr>
        <p:sp>
          <p:nvSpPr>
            <p:cNvPr id="8" name="7 Elipse"/>
            <p:cNvSpPr/>
            <p:nvPr/>
          </p:nvSpPr>
          <p:spPr>
            <a:xfrm>
              <a:off x="427193" y="1826917"/>
              <a:ext cx="3649057" cy="1267269"/>
            </a:xfrm>
            <a:prstGeom prst="ellipse">
              <a:avLst/>
            </a:prstGeom>
            <a:sp3d z="-152400" prstMaterial="matte"/>
          </p:spPr>
          <p:style>
            <a:lnRef idx="0">
              <a:schemeClr val="accent2">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sp>
          <p:nvSpPr>
            <p:cNvPr id="11" name="10 Forma libre"/>
            <p:cNvSpPr/>
            <p:nvPr/>
          </p:nvSpPr>
          <p:spPr>
            <a:xfrm>
              <a:off x="984452" y="1897635"/>
              <a:ext cx="1980108" cy="1980108"/>
            </a:xfrm>
            <a:custGeom>
              <a:avLst/>
              <a:gdLst>
                <a:gd name="connsiteX0" fmla="*/ 0 w 1980108"/>
                <a:gd name="connsiteY0" fmla="*/ 990054 h 1980108"/>
                <a:gd name="connsiteX1" fmla="*/ 289981 w 1980108"/>
                <a:gd name="connsiteY1" fmla="*/ 289980 h 1980108"/>
                <a:gd name="connsiteX2" fmla="*/ 990056 w 1980108"/>
                <a:gd name="connsiteY2" fmla="*/ 1 h 1980108"/>
                <a:gd name="connsiteX3" fmla="*/ 1690130 w 1980108"/>
                <a:gd name="connsiteY3" fmla="*/ 289982 h 1980108"/>
                <a:gd name="connsiteX4" fmla="*/ 1980109 w 1980108"/>
                <a:gd name="connsiteY4" fmla="*/ 990057 h 1980108"/>
                <a:gd name="connsiteX5" fmla="*/ 1690129 w 1980108"/>
                <a:gd name="connsiteY5" fmla="*/ 1690131 h 1980108"/>
                <a:gd name="connsiteX6" fmla="*/ 990055 w 1980108"/>
                <a:gd name="connsiteY6" fmla="*/ 1980111 h 1980108"/>
                <a:gd name="connsiteX7" fmla="*/ 289981 w 1980108"/>
                <a:gd name="connsiteY7" fmla="*/ 1690130 h 1980108"/>
                <a:gd name="connsiteX8" fmla="*/ 2 w 1980108"/>
                <a:gd name="connsiteY8" fmla="*/ 990056 h 1980108"/>
                <a:gd name="connsiteX9" fmla="*/ 0 w 1980108"/>
                <a:gd name="connsiteY9" fmla="*/ 990054 h 198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0108" h="1980108">
                  <a:moveTo>
                    <a:pt x="0" y="990054"/>
                  </a:moveTo>
                  <a:cubicBezTo>
                    <a:pt x="0" y="727475"/>
                    <a:pt x="104310" y="475651"/>
                    <a:pt x="289981" y="289980"/>
                  </a:cubicBezTo>
                  <a:cubicBezTo>
                    <a:pt x="475652" y="104309"/>
                    <a:pt x="727477" y="0"/>
                    <a:pt x="990056" y="1"/>
                  </a:cubicBezTo>
                  <a:cubicBezTo>
                    <a:pt x="1252635" y="1"/>
                    <a:pt x="1504459" y="104311"/>
                    <a:pt x="1690130" y="289982"/>
                  </a:cubicBezTo>
                  <a:cubicBezTo>
                    <a:pt x="1875801" y="475653"/>
                    <a:pt x="1980110" y="727478"/>
                    <a:pt x="1980109" y="990057"/>
                  </a:cubicBezTo>
                  <a:cubicBezTo>
                    <a:pt x="1980109" y="1252636"/>
                    <a:pt x="1875800" y="1504460"/>
                    <a:pt x="1690129" y="1690131"/>
                  </a:cubicBezTo>
                  <a:cubicBezTo>
                    <a:pt x="1504458" y="1875802"/>
                    <a:pt x="1252633" y="1980111"/>
                    <a:pt x="990055" y="1980111"/>
                  </a:cubicBezTo>
                  <a:cubicBezTo>
                    <a:pt x="727476" y="1980111"/>
                    <a:pt x="475652" y="1875802"/>
                    <a:pt x="289981" y="1690130"/>
                  </a:cubicBezTo>
                  <a:cubicBezTo>
                    <a:pt x="104310" y="1504459"/>
                    <a:pt x="1" y="1252634"/>
                    <a:pt x="2" y="990056"/>
                  </a:cubicBezTo>
                  <a:lnTo>
                    <a:pt x="0" y="990054"/>
                  </a:lnTo>
                  <a:close/>
                </a:path>
              </a:pathLst>
            </a:custGeom>
            <a:scene3d>
              <a:camera prst="orthographicFront"/>
              <a:lightRig rig="threePt" dir="t">
                <a:rot lat="0" lon="0" rev="7500000"/>
              </a:lightRig>
            </a:scene3d>
            <a:sp3d prstMaterial="plastic">
              <a:bevelT w="127000" h="25400" prst="relaxedInset"/>
            </a:sp3d>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306490" tIns="306490" rIns="306490" bIns="306490" numCol="1" spcCol="1270" anchor="ctr" anchorCtr="0">
              <a:noAutofit/>
            </a:bodyPr>
            <a:lstStyle/>
            <a:p>
              <a:pPr lvl="0" algn="ctr" defTabSz="577850" rtl="0">
                <a:lnSpc>
                  <a:spcPct val="90000"/>
                </a:lnSpc>
                <a:spcBef>
                  <a:spcPct val="0"/>
                </a:spcBef>
                <a:spcAft>
                  <a:spcPct val="35000"/>
                </a:spcAft>
              </a:pPr>
              <a:r>
                <a:rPr lang="es-ES" sz="1300" kern="1200" dirty="0" smtClean="0"/>
                <a:t>Con el uso de la caña de azúcar en el levante de novillas, se pretende reducir o eliminar el llamado “cuello de botella”</a:t>
              </a:r>
              <a:endParaRPr lang="es-ES" sz="1300" kern="1200" dirty="0"/>
            </a:p>
          </p:txBody>
        </p:sp>
        <p:sp>
          <p:nvSpPr>
            <p:cNvPr id="9" name="8 Flecha abajo"/>
            <p:cNvSpPr/>
            <p:nvPr/>
          </p:nvSpPr>
          <p:spPr>
            <a:xfrm>
              <a:off x="1903789" y="4930030"/>
              <a:ext cx="707181" cy="452596"/>
            </a:xfrm>
            <a:prstGeom prst="downArrow">
              <a:avLst/>
            </a:prstGeom>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2">
                <a:tint val="60000"/>
                <a:hueOff val="0"/>
                <a:satOff val="0"/>
                <a:lumOff val="0"/>
                <a:alphaOff val="0"/>
              </a:schemeClr>
            </a:fillRef>
            <a:effectRef idx="2">
              <a:schemeClr val="accent2">
                <a:tint val="60000"/>
                <a:hueOff val="0"/>
                <a:satOff val="0"/>
                <a:lumOff val="0"/>
                <a:alphaOff val="0"/>
              </a:schemeClr>
            </a:effectRef>
            <a:fontRef idx="minor">
              <a:schemeClr val="dk1">
                <a:hueOff val="0"/>
                <a:satOff val="0"/>
                <a:lumOff val="0"/>
                <a:alphaOff val="0"/>
              </a:schemeClr>
            </a:fontRef>
          </p:style>
        </p:sp>
        <p:sp>
          <p:nvSpPr>
            <p:cNvPr id="10" name="9 Forma libre"/>
            <p:cNvSpPr/>
            <p:nvPr/>
          </p:nvSpPr>
          <p:spPr>
            <a:xfrm>
              <a:off x="560143" y="5292107"/>
              <a:ext cx="3394472" cy="848618"/>
            </a:xfrm>
            <a:custGeom>
              <a:avLst/>
              <a:gdLst>
                <a:gd name="connsiteX0" fmla="*/ 0 w 3394472"/>
                <a:gd name="connsiteY0" fmla="*/ 0 h 848618"/>
                <a:gd name="connsiteX1" fmla="*/ 3394472 w 3394472"/>
                <a:gd name="connsiteY1" fmla="*/ 0 h 848618"/>
                <a:gd name="connsiteX2" fmla="*/ 3394472 w 3394472"/>
                <a:gd name="connsiteY2" fmla="*/ 848618 h 848618"/>
                <a:gd name="connsiteX3" fmla="*/ 0 w 3394472"/>
                <a:gd name="connsiteY3" fmla="*/ 848618 h 848618"/>
                <a:gd name="connsiteX4" fmla="*/ 0 w 3394472"/>
                <a:gd name="connsiteY4" fmla="*/ 0 h 848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72" h="848618">
                  <a:moveTo>
                    <a:pt x="0" y="0"/>
                  </a:moveTo>
                  <a:lnTo>
                    <a:pt x="3394472" y="0"/>
                  </a:lnTo>
                  <a:lnTo>
                    <a:pt x="3394472" y="848618"/>
                  </a:lnTo>
                  <a:lnTo>
                    <a:pt x="0" y="8486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que afecta el reemplazo del hato, en donde se debe de atender de manera buena y eficaz a los animales ya sea para</a:t>
              </a:r>
              <a:endParaRPr lang="es-ES" sz="1300" kern="1200" dirty="0"/>
            </a:p>
          </p:txBody>
        </p:sp>
        <p:sp>
          <p:nvSpPr>
            <p:cNvPr id="12" name="11 Forma"/>
            <p:cNvSpPr/>
            <p:nvPr/>
          </p:nvSpPr>
          <p:spPr>
            <a:xfrm>
              <a:off x="277271" y="1671337"/>
              <a:ext cx="3960217" cy="3168174"/>
            </a:xfrm>
            <a:prstGeom prst="funnel">
              <a:avLst/>
            </a:prstGeom>
            <a:scene3d>
              <a:camera prst="orthographicFront"/>
              <a:lightRig rig="threePt" dir="t">
                <a:rot lat="0" lon="0" rev="7500000"/>
              </a:lightRig>
            </a:scene3d>
            <a:sp3d prstMaterial="plastic">
              <a:bevelT w="127000" h="35400"/>
            </a:sp3d>
          </p:spPr>
          <p:style>
            <a:lnRef idx="1">
              <a:schemeClr val="accent2">
                <a:hueOff val="0"/>
                <a:satOff val="0"/>
                <a:lumOff val="0"/>
                <a:alphaOff val="0"/>
              </a:schemeClr>
            </a:lnRef>
            <a:fillRef idx="1">
              <a:schemeClr val="accent2">
                <a:alpha val="40000"/>
                <a:tint val="40000"/>
                <a:hueOff val="0"/>
                <a:satOff val="0"/>
                <a:lumOff val="0"/>
                <a:alphaOff val="0"/>
              </a:schemeClr>
            </a:fillRef>
            <a:effectRef idx="2">
              <a:schemeClr val="accent2">
                <a:alpha val="40000"/>
                <a:tint val="40000"/>
                <a:hueOff val="0"/>
                <a:satOff val="0"/>
                <a:lumOff val="0"/>
                <a:alphaOff val="0"/>
              </a:schemeClr>
            </a:effectRef>
            <a:fontRef idx="minor">
              <a:schemeClr val="dk1">
                <a:hueOff val="0"/>
                <a:satOff val="0"/>
                <a:lumOff val="0"/>
                <a:alphaOff val="0"/>
              </a:schemeClr>
            </a:fontRef>
          </p:style>
        </p:sp>
      </p:grpSp>
      <p:graphicFrame>
        <p:nvGraphicFramePr>
          <p:cNvPr id="6" name="5 Diagrama"/>
          <p:cNvGraphicFramePr/>
          <p:nvPr/>
        </p:nvGraphicFramePr>
        <p:xfrm>
          <a:off x="4143372" y="1928802"/>
          <a:ext cx="4572032" cy="3571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2852936"/>
            <a:ext cx="5637312" cy="1143000"/>
          </a:xfrm>
        </p:spPr>
        <p:txBody>
          <a:bodyPr/>
          <a:lstStyle/>
          <a:p>
            <a:r>
              <a:rPr lang="es-ES" sz="4000" dirty="0" smtClean="0">
                <a:solidFill>
                  <a:schemeClr val="tx1"/>
                </a:solidFill>
              </a:rPr>
              <a:t>CONCLUSIONES</a:t>
            </a:r>
            <a:endParaRPr lang="es-ES" sz="4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Conclusiones</a:t>
            </a:r>
            <a:endParaRPr lang="es-ES" sz="4000" dirty="0">
              <a:solidFill>
                <a:schemeClr val="tx1"/>
              </a:solidFill>
            </a:endParaRPr>
          </a:p>
        </p:txBody>
      </p:sp>
      <p:sp>
        <p:nvSpPr>
          <p:cNvPr id="3" name="2 Marcador de contenido"/>
          <p:cNvSpPr>
            <a:spLocks noGrp="1"/>
          </p:cNvSpPr>
          <p:nvPr>
            <p:ph idx="1"/>
          </p:nvPr>
        </p:nvSpPr>
        <p:spPr>
          <a:xfrm>
            <a:off x="457200" y="1628800"/>
            <a:ext cx="8229600" cy="2880320"/>
          </a:xfrm>
        </p:spPr>
        <p:txBody>
          <a:bodyPr/>
          <a:lstStyle/>
          <a:p>
            <a:pPr lvl="0" algn="just">
              <a:buFont typeface="Wingdings" pitchFamily="2" charset="2"/>
              <a:buChar char="ü"/>
            </a:pPr>
            <a:r>
              <a:rPr lang="es-ES" dirty="0" smtClean="0">
                <a:solidFill>
                  <a:schemeClr val="tx1"/>
                </a:solidFill>
                <a:latin typeface="Times New Roman" pitchFamily="18" charset="0"/>
                <a:cs typeface="Times New Roman" pitchFamily="18" charset="0"/>
              </a:rPr>
              <a:t>En base del análisis realizado en la investigación se pudo determinar que la edad adecuada para el corte de caña de azúcar fue de veinte meses, ya que en esta etapa cumplía con el contenido nutricional adecuado: 77,89% de humedad, 7,48% de cenizas, 3,11% de extracto etéreo, 4,18% de proteína, 37,45% de fibra, 47,77% de elementos libres de nitrógeno, 61,52% de FDN, y 4259 cal/g de energía bruta. </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Conclusiones</a:t>
            </a:r>
            <a:endParaRPr lang="es-ES" sz="4000" dirty="0">
              <a:solidFill>
                <a:schemeClr val="tx1"/>
              </a:solidFill>
            </a:endParaRPr>
          </a:p>
        </p:txBody>
      </p:sp>
      <p:sp>
        <p:nvSpPr>
          <p:cNvPr id="3" name="2 Marcador de contenido"/>
          <p:cNvSpPr>
            <a:spLocks noGrp="1"/>
          </p:cNvSpPr>
          <p:nvPr>
            <p:ph idx="1"/>
          </p:nvPr>
        </p:nvSpPr>
        <p:spPr>
          <a:xfrm>
            <a:off x="457200" y="1124744"/>
            <a:ext cx="8229600" cy="5001419"/>
          </a:xfrm>
        </p:spPr>
        <p:txBody>
          <a:bodyPr/>
          <a:lstStyle/>
          <a:p>
            <a:pPr lvl="0" algn="just">
              <a:buFont typeface="Wingdings" pitchFamily="2" charset="2"/>
              <a:buChar char="ü"/>
            </a:pPr>
            <a:r>
              <a:rPr lang="es-ES" dirty="0" smtClean="0">
                <a:solidFill>
                  <a:schemeClr val="tx1"/>
                </a:solidFill>
                <a:latin typeface="Times New Roman" pitchFamily="18" charset="0"/>
                <a:cs typeface="Times New Roman" pitchFamily="18" charset="0"/>
              </a:rPr>
              <a:t>A medida que aumenta la edad de la caña de azúcar aumenta la humedad, cenizas, proteína, fibra, FDN y disminuye el E.L.N.</a:t>
            </a:r>
          </a:p>
          <a:p>
            <a:pPr algn="just"/>
            <a:endParaRPr lang="es-ES" dirty="0" smtClean="0">
              <a:solidFill>
                <a:schemeClr val="tx1"/>
              </a:solidFill>
              <a:latin typeface="Times New Roman" pitchFamily="18" charset="0"/>
              <a:cs typeface="Times New Roman" pitchFamily="18" charset="0"/>
            </a:endParaRPr>
          </a:p>
          <a:p>
            <a:pPr lvl="0" algn="just">
              <a:buFont typeface="Wingdings" pitchFamily="2" charset="2"/>
              <a:buChar char="ü"/>
            </a:pPr>
            <a:r>
              <a:rPr lang="es-ES" dirty="0" smtClean="0">
                <a:solidFill>
                  <a:schemeClr val="tx1"/>
                </a:solidFill>
                <a:latin typeface="Times New Roman" pitchFamily="18" charset="0"/>
                <a:cs typeface="Times New Roman" pitchFamily="18" charset="0"/>
              </a:rPr>
              <a:t>Los componentes bromatológicos que manifiestan la energía como el extracto etéreo y la energía bruta expresan una tendencia cuadrática ya que los mayores contenidos se obtuvo con la edad de 20 meses de la caña de azúcar.</a:t>
            </a:r>
          </a:p>
          <a:p>
            <a:pPr algn="just">
              <a:buNone/>
            </a:pPr>
            <a:r>
              <a:rPr lang="es-ES" dirty="0" smtClean="0">
                <a:solidFill>
                  <a:schemeClr val="tx1"/>
                </a:solidFill>
                <a:latin typeface="Times New Roman" pitchFamily="18" charset="0"/>
                <a:cs typeface="Times New Roman" pitchFamily="18" charset="0"/>
              </a:rPr>
              <a:t> </a:t>
            </a:r>
          </a:p>
          <a:p>
            <a:pPr lvl="0" algn="just">
              <a:buFont typeface="Wingdings" pitchFamily="2" charset="2"/>
              <a:buChar char="ü"/>
            </a:pPr>
            <a:r>
              <a:rPr lang="es-ES" dirty="0" smtClean="0">
                <a:solidFill>
                  <a:schemeClr val="tx1"/>
                </a:solidFill>
                <a:latin typeface="Times New Roman" pitchFamily="18" charset="0"/>
                <a:cs typeface="Times New Roman" pitchFamily="18" charset="0"/>
              </a:rPr>
              <a:t>No se presentaron diferencias estadísticas en relación al incremento de peso en los tratamientos evaluados, estos fueron en promedio 172,67kg en la primera evaluación y 270,56kg a las 24 semanas, es decir 97,89Kg de incremento.  </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Conclusiones</a:t>
            </a:r>
            <a:endParaRPr lang="es-ES" sz="4000" dirty="0">
              <a:solidFill>
                <a:schemeClr val="tx1"/>
              </a:solidFill>
            </a:endParaRPr>
          </a:p>
        </p:txBody>
      </p:sp>
      <p:sp>
        <p:nvSpPr>
          <p:cNvPr id="3" name="2 Marcador de contenido"/>
          <p:cNvSpPr>
            <a:spLocks noGrp="1"/>
          </p:cNvSpPr>
          <p:nvPr>
            <p:ph idx="1"/>
          </p:nvPr>
        </p:nvSpPr>
        <p:spPr>
          <a:xfrm>
            <a:off x="457200" y="1124744"/>
            <a:ext cx="8229600" cy="5001419"/>
          </a:xfrm>
        </p:spPr>
        <p:txBody>
          <a:bodyPr/>
          <a:lstStyle/>
          <a:p>
            <a:pPr lvl="0" algn="just">
              <a:buFont typeface="Wingdings" pitchFamily="2" charset="2"/>
              <a:buChar char="ü"/>
            </a:pPr>
            <a:r>
              <a:rPr lang="es-ES" dirty="0" smtClean="0">
                <a:solidFill>
                  <a:schemeClr val="tx1"/>
                </a:solidFill>
                <a:latin typeface="Times New Roman" pitchFamily="18" charset="0"/>
                <a:cs typeface="Times New Roman" pitchFamily="18" charset="0"/>
              </a:rPr>
              <a:t>De la cuarta semana a la octava semana, los pesos de los animales fueron semejantes, debido a un alto consumo de alfalfa por exceso de precipitaciones.</a:t>
            </a:r>
            <a:r>
              <a:rPr lang="es-ES" b="1" dirty="0" smtClean="0">
                <a:solidFill>
                  <a:schemeClr val="tx1"/>
                </a:solidFill>
                <a:latin typeface="Times New Roman" pitchFamily="18" charset="0"/>
                <a:cs typeface="Times New Roman" pitchFamily="18" charset="0"/>
              </a:rPr>
              <a:t> </a:t>
            </a:r>
            <a:endParaRPr lang="es-ES" b="1" dirty="0" smtClean="0">
              <a:solidFill>
                <a:schemeClr val="tx1"/>
              </a:solidFill>
              <a:latin typeface="Times New Roman" pitchFamily="18" charset="0"/>
              <a:cs typeface="Times New Roman" pitchFamily="18" charset="0"/>
            </a:endParaRPr>
          </a:p>
          <a:p>
            <a:pPr lvl="0" algn="just"/>
            <a:endParaRPr lang="es-ES" dirty="0" smtClean="0">
              <a:solidFill>
                <a:schemeClr val="tx1"/>
              </a:solidFill>
              <a:latin typeface="Times New Roman" pitchFamily="18" charset="0"/>
              <a:cs typeface="Times New Roman" pitchFamily="18" charset="0"/>
            </a:endParaRPr>
          </a:p>
          <a:p>
            <a:pPr lvl="0" algn="just"/>
            <a:endParaRPr lang="es-ES" dirty="0" smtClean="0">
              <a:solidFill>
                <a:schemeClr val="tx1"/>
              </a:solidFill>
              <a:latin typeface="Times New Roman" pitchFamily="18" charset="0"/>
              <a:cs typeface="Times New Roman" pitchFamily="18" charset="0"/>
            </a:endParaRPr>
          </a:p>
          <a:p>
            <a:pPr marL="457200" lvl="0" indent="-457200" algn="just">
              <a:buFont typeface="Wingdings" pitchFamily="2" charset="2"/>
              <a:buChar char="ü"/>
            </a:pPr>
            <a:r>
              <a:rPr lang="es-ES" dirty="0" smtClean="0">
                <a:solidFill>
                  <a:schemeClr val="tx1"/>
                </a:solidFill>
                <a:latin typeface="Times New Roman" pitchFamily="18" charset="0"/>
                <a:cs typeface="Times New Roman" pitchFamily="18" charset="0"/>
              </a:rPr>
              <a:t>En esta investigación el realizar los coeficientes de determinación, se comprobó, que los cambios de peso, en el 40% de las terneras de todos los tratamientos, son atribuidos a los niveles de </a:t>
            </a:r>
            <a:r>
              <a:rPr lang="es-ES" dirty="0" err="1" smtClean="0">
                <a:solidFill>
                  <a:schemeClr val="tx1"/>
                </a:solidFill>
                <a:latin typeface="Times New Roman" pitchFamily="18" charset="0"/>
                <a:cs typeface="Times New Roman" pitchFamily="18" charset="0"/>
              </a:rPr>
              <a:t>suplementación</a:t>
            </a:r>
            <a:r>
              <a:rPr lang="es-ES" dirty="0" smtClean="0">
                <a:solidFill>
                  <a:schemeClr val="tx1"/>
                </a:solidFill>
                <a:latin typeface="Times New Roman" pitchFamily="18" charset="0"/>
                <a:cs typeface="Times New Roman" pitchFamily="18" charset="0"/>
              </a:rPr>
              <a:t> con caña de azúcar, mientras que el 60% corresponde a una alimentación proteica (alfalfa + concentrado), tomando en cuenta que la caña presenta bajo porcentaje de proteína pero un alto porcentaje de fibra y energía.</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Conclusiones</a:t>
            </a:r>
            <a:endParaRPr lang="es-ES" sz="4000" dirty="0">
              <a:solidFill>
                <a:schemeClr val="tx1"/>
              </a:solidFill>
            </a:endParaRPr>
          </a:p>
        </p:txBody>
      </p:sp>
      <p:sp>
        <p:nvSpPr>
          <p:cNvPr id="3" name="2 Marcador de contenido"/>
          <p:cNvSpPr>
            <a:spLocks noGrp="1"/>
          </p:cNvSpPr>
          <p:nvPr>
            <p:ph idx="1"/>
          </p:nvPr>
        </p:nvSpPr>
        <p:spPr>
          <a:xfrm>
            <a:off x="467544" y="764704"/>
            <a:ext cx="8229600" cy="5073427"/>
          </a:xfrm>
        </p:spPr>
        <p:txBody>
          <a:bodyPr/>
          <a:lstStyle/>
          <a:p>
            <a:pPr algn="just"/>
            <a:r>
              <a:rPr lang="es-ES" dirty="0" smtClean="0"/>
              <a:t> </a:t>
            </a:r>
            <a:endParaRPr lang="es-ES" dirty="0" smtClean="0">
              <a:solidFill>
                <a:schemeClr val="tx1"/>
              </a:solidFill>
              <a:latin typeface="Times New Roman" pitchFamily="18" charset="0"/>
              <a:cs typeface="Times New Roman" pitchFamily="18" charset="0"/>
            </a:endParaRPr>
          </a:p>
          <a:p>
            <a:pPr lvl="0" algn="just">
              <a:buFont typeface="Wingdings" pitchFamily="2" charset="2"/>
              <a:buChar char="ü"/>
            </a:pPr>
            <a:r>
              <a:rPr lang="es-ES" dirty="0" smtClean="0">
                <a:solidFill>
                  <a:schemeClr val="tx1"/>
                </a:solidFill>
                <a:latin typeface="Times New Roman" pitchFamily="18" charset="0"/>
                <a:cs typeface="Times New Roman" pitchFamily="18" charset="0"/>
              </a:rPr>
              <a:t>A pesar de no haber diferencia estadística entre los tratamientos se determinó que, para la ganancia de peso diario, el mejor fue el T1 con 0,98 Kg/día, y el sucesor fue el T2 con 0,832 Kg por día.</a:t>
            </a:r>
          </a:p>
          <a:p>
            <a:pPr algn="just"/>
            <a:endParaRPr lang="es-ES" dirty="0" smtClean="0">
              <a:solidFill>
                <a:schemeClr val="tx1"/>
              </a:solidFill>
              <a:latin typeface="Times New Roman" pitchFamily="18" charset="0"/>
              <a:cs typeface="Times New Roman" pitchFamily="18" charset="0"/>
            </a:endParaRPr>
          </a:p>
          <a:p>
            <a:pPr algn="just"/>
            <a:endParaRPr lang="es-ES" dirty="0" smtClean="0">
              <a:solidFill>
                <a:schemeClr val="tx1"/>
              </a:solidFill>
              <a:latin typeface="Times New Roman" pitchFamily="18" charset="0"/>
              <a:cs typeface="Times New Roman" pitchFamily="18" charset="0"/>
            </a:endParaRPr>
          </a:p>
          <a:p>
            <a:pPr lvl="0" algn="just">
              <a:buFont typeface="Wingdings" pitchFamily="2" charset="2"/>
              <a:buChar char="ü"/>
            </a:pPr>
            <a:r>
              <a:rPr lang="es-ES" dirty="0" smtClean="0">
                <a:solidFill>
                  <a:schemeClr val="tx1"/>
                </a:solidFill>
                <a:latin typeface="Times New Roman" pitchFamily="18" charset="0"/>
                <a:cs typeface="Times New Roman" pitchFamily="18" charset="0"/>
              </a:rPr>
              <a:t>Los promedios generales de la altura a la cruz de las novillas fueron: 102,47 cm en la primera evaluación semanal, hasta alcanzar los 123,78cm en la evaluación vigésima cuarta; siendo esto importante ya que los animales obtuvieron un mayor desarrollo muscular y esquelético necesario para los periodos de monta y parto.</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Conclusiones</a:t>
            </a:r>
            <a:endParaRPr lang="es-ES" sz="4000" dirty="0">
              <a:solidFill>
                <a:schemeClr val="tx1"/>
              </a:solidFill>
            </a:endParaRPr>
          </a:p>
        </p:txBody>
      </p:sp>
      <p:sp>
        <p:nvSpPr>
          <p:cNvPr id="3" name="2 Marcador de contenido"/>
          <p:cNvSpPr>
            <a:spLocks noGrp="1"/>
          </p:cNvSpPr>
          <p:nvPr>
            <p:ph idx="1"/>
          </p:nvPr>
        </p:nvSpPr>
        <p:spPr>
          <a:xfrm>
            <a:off x="467544" y="1595933"/>
            <a:ext cx="8229600" cy="5001419"/>
          </a:xfrm>
        </p:spPr>
        <p:txBody>
          <a:bodyPr/>
          <a:lstStyle/>
          <a:p>
            <a:pPr lvl="0" algn="just">
              <a:buFont typeface="Wingdings" pitchFamily="2" charset="2"/>
              <a:buChar char="ü"/>
            </a:pPr>
            <a:r>
              <a:rPr lang="es-ES" dirty="0" smtClean="0">
                <a:solidFill>
                  <a:schemeClr val="tx1"/>
                </a:solidFill>
                <a:latin typeface="Times New Roman" pitchFamily="18" charset="0"/>
                <a:cs typeface="Times New Roman" pitchFamily="18" charset="0"/>
              </a:rPr>
              <a:t>No existió diferencias estadísticas en la evaluación de la CC, pese a esto se determinó que en promedio general el T1 obtuvo mejores resultados con valores de 3,23 en la escala de </a:t>
            </a:r>
            <a:r>
              <a:rPr lang="es-ES" dirty="0" err="1" smtClean="0">
                <a:solidFill>
                  <a:schemeClr val="tx1"/>
                </a:solidFill>
                <a:latin typeface="Times New Roman" pitchFamily="18" charset="0"/>
                <a:cs typeface="Times New Roman" pitchFamily="18" charset="0"/>
              </a:rPr>
              <a:t>Gasque</a:t>
            </a:r>
            <a:r>
              <a:rPr lang="es-ES" dirty="0" smtClean="0">
                <a:solidFill>
                  <a:schemeClr val="tx1"/>
                </a:solidFill>
                <a:latin typeface="Times New Roman" pitchFamily="18" charset="0"/>
                <a:cs typeface="Times New Roman" pitchFamily="18" charset="0"/>
              </a:rPr>
              <a:t> (2008).</a:t>
            </a:r>
          </a:p>
          <a:p>
            <a:pPr algn="just"/>
            <a:endParaRPr lang="es-ES" dirty="0" smtClean="0">
              <a:solidFill>
                <a:schemeClr val="tx1"/>
              </a:solidFill>
              <a:latin typeface="Times New Roman" pitchFamily="18" charset="0"/>
              <a:cs typeface="Times New Roman" pitchFamily="18" charset="0"/>
            </a:endParaRPr>
          </a:p>
          <a:p>
            <a:pPr algn="just"/>
            <a:endParaRPr lang="es-ES" dirty="0" smtClean="0">
              <a:solidFill>
                <a:schemeClr val="tx1"/>
              </a:solidFill>
              <a:latin typeface="Times New Roman" pitchFamily="18" charset="0"/>
              <a:cs typeface="Times New Roman" pitchFamily="18" charset="0"/>
            </a:endParaRPr>
          </a:p>
          <a:p>
            <a:pPr lvl="0" algn="just">
              <a:buFont typeface="Wingdings" pitchFamily="2" charset="2"/>
              <a:buChar char="ü"/>
            </a:pPr>
            <a:r>
              <a:rPr lang="es-ES" dirty="0" smtClean="0">
                <a:solidFill>
                  <a:schemeClr val="tx1"/>
                </a:solidFill>
                <a:latin typeface="Times New Roman" pitchFamily="18" charset="0"/>
                <a:cs typeface="Times New Roman" pitchFamily="18" charset="0"/>
              </a:rPr>
              <a:t>El costo por kilogramo de incremento de peso de las novillas de levante más conveniente lo obtuvo el T1, con un costo de $3,77; atribuido al bajo precio por kilogramo de Caña de Azúcar, en relación a la alfalfa, a diferencia del T2 y T3.</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Conclusiones</a:t>
            </a:r>
            <a:endParaRPr lang="es-ES" sz="4000" dirty="0">
              <a:solidFill>
                <a:schemeClr val="tx1"/>
              </a:solidFill>
            </a:endParaRPr>
          </a:p>
        </p:txBody>
      </p:sp>
      <p:sp>
        <p:nvSpPr>
          <p:cNvPr id="3" name="2 Marcador de contenido"/>
          <p:cNvSpPr>
            <a:spLocks noGrp="1"/>
          </p:cNvSpPr>
          <p:nvPr>
            <p:ph idx="1"/>
          </p:nvPr>
        </p:nvSpPr>
        <p:spPr>
          <a:xfrm>
            <a:off x="467544" y="836712"/>
            <a:ext cx="8229600" cy="4752528"/>
          </a:xfrm>
        </p:spPr>
        <p:txBody>
          <a:bodyPr/>
          <a:lstStyle/>
          <a:p>
            <a:pPr algn="just"/>
            <a:endParaRPr lang="es-ES" dirty="0" smtClean="0">
              <a:solidFill>
                <a:schemeClr val="tx1"/>
              </a:solidFill>
              <a:latin typeface="Times New Roman" pitchFamily="18" charset="0"/>
              <a:cs typeface="Times New Roman" pitchFamily="18" charset="0"/>
            </a:endParaRPr>
          </a:p>
          <a:p>
            <a:pPr lvl="0" algn="just">
              <a:buFont typeface="Wingdings" pitchFamily="2" charset="2"/>
              <a:buChar char="ü"/>
            </a:pPr>
            <a:r>
              <a:rPr lang="es-ES" dirty="0" smtClean="0">
                <a:solidFill>
                  <a:schemeClr val="tx1"/>
                </a:solidFill>
                <a:latin typeface="Times New Roman" pitchFamily="18" charset="0"/>
                <a:cs typeface="Times New Roman" pitchFamily="18" charset="0"/>
              </a:rPr>
              <a:t>Para un mejor aprovechamiento de la caña de azúcar para el ganado, se debe de proporcionar en forma picada con un tamaño de partícula pequeño para facilidad de su palatabilidad. </a:t>
            </a:r>
          </a:p>
          <a:p>
            <a:pPr algn="just"/>
            <a:endParaRPr lang="es-ES" dirty="0" smtClean="0">
              <a:solidFill>
                <a:schemeClr val="tx1"/>
              </a:solidFill>
              <a:latin typeface="Times New Roman" pitchFamily="18" charset="0"/>
              <a:cs typeface="Times New Roman" pitchFamily="18" charset="0"/>
            </a:endParaRPr>
          </a:p>
          <a:p>
            <a:pPr algn="just"/>
            <a:endParaRPr lang="es-ES" dirty="0" smtClean="0">
              <a:solidFill>
                <a:schemeClr val="tx1"/>
              </a:solidFill>
              <a:latin typeface="Times New Roman" pitchFamily="18" charset="0"/>
              <a:cs typeface="Times New Roman" pitchFamily="18" charset="0"/>
            </a:endParaRPr>
          </a:p>
          <a:p>
            <a:pPr lvl="0" algn="just">
              <a:buFont typeface="Wingdings" pitchFamily="2" charset="2"/>
              <a:buChar char="ü"/>
            </a:pPr>
            <a:r>
              <a:rPr lang="es-ES" dirty="0" smtClean="0">
                <a:solidFill>
                  <a:schemeClr val="tx1"/>
                </a:solidFill>
                <a:latin typeface="Times New Roman" pitchFamily="18" charset="0"/>
                <a:cs typeface="Times New Roman" pitchFamily="18" charset="0"/>
              </a:rPr>
              <a:t>Después de la picada de la caña de azúcar se recomienda dotar inmediatamente a los animales ya que la caña picada es expuesta directamente al medio ambiente y esto causa una gran aceleración de su fermentación lo que puede causar malestar y hasta intoxicación del animal.</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rPr>
              <a:t>Recomendaciones</a:t>
            </a:r>
            <a:endParaRPr lang="es-ES" sz="4000" dirty="0">
              <a:solidFill>
                <a:schemeClr val="tx1"/>
              </a:solidFill>
            </a:endParaRPr>
          </a:p>
        </p:txBody>
      </p:sp>
      <p:sp>
        <p:nvSpPr>
          <p:cNvPr id="3" name="2 Marcador de contenido"/>
          <p:cNvSpPr>
            <a:spLocks noGrp="1"/>
          </p:cNvSpPr>
          <p:nvPr>
            <p:ph idx="1"/>
          </p:nvPr>
        </p:nvSpPr>
        <p:spPr>
          <a:xfrm>
            <a:off x="457200" y="1268760"/>
            <a:ext cx="8229600" cy="4857403"/>
          </a:xfrm>
        </p:spPr>
        <p:txBody>
          <a:bodyPr/>
          <a:lstStyle/>
          <a:p>
            <a:pPr lvl="0" algn="just">
              <a:buFont typeface="Wingdings" pitchFamily="2" charset="2"/>
              <a:buChar char="ü"/>
            </a:pPr>
            <a:r>
              <a:rPr lang="es-ES" dirty="0" smtClean="0">
                <a:solidFill>
                  <a:schemeClr val="tx1"/>
                </a:solidFill>
                <a:latin typeface="Times New Roman" pitchFamily="18" charset="0"/>
                <a:cs typeface="Times New Roman" pitchFamily="18" charset="0"/>
              </a:rPr>
              <a:t>Se recomienda utilizar la caña como suplemento a la edad de veinte meses, 35% de caña de azúcar, ya que expresa un más alto contenido energético lo que repercute en una mayor ganancia de peso.</a:t>
            </a:r>
          </a:p>
          <a:p>
            <a:pPr algn="just"/>
            <a:endParaRPr lang="es-ES" dirty="0" smtClean="0">
              <a:solidFill>
                <a:schemeClr val="tx1"/>
              </a:solidFill>
              <a:latin typeface="Times New Roman" pitchFamily="18" charset="0"/>
              <a:cs typeface="Times New Roman" pitchFamily="18" charset="0"/>
            </a:endParaRPr>
          </a:p>
          <a:p>
            <a:pPr algn="just"/>
            <a:endParaRPr lang="es-ES" dirty="0" smtClean="0">
              <a:solidFill>
                <a:schemeClr val="tx1"/>
              </a:solidFill>
              <a:latin typeface="Times New Roman" pitchFamily="18" charset="0"/>
              <a:cs typeface="Times New Roman" pitchFamily="18" charset="0"/>
            </a:endParaRPr>
          </a:p>
          <a:p>
            <a:pPr lvl="0" algn="just">
              <a:buFont typeface="Wingdings" pitchFamily="2" charset="2"/>
              <a:buChar char="ü"/>
            </a:pPr>
            <a:r>
              <a:rPr lang="es-ES" dirty="0" smtClean="0">
                <a:solidFill>
                  <a:schemeClr val="tx1"/>
                </a:solidFill>
                <a:latin typeface="Times New Roman" pitchFamily="18" charset="0"/>
                <a:cs typeface="Times New Roman" pitchFamily="18" charset="0"/>
              </a:rPr>
              <a:t>Se recomienda continuar con las investigaciones en caña de azúcar por su bajo costo y muy buenos resultados en la producción animal, así como por </a:t>
            </a:r>
            <a:r>
              <a:rPr lang="es-ES" dirty="0" smtClean="0">
                <a:solidFill>
                  <a:schemeClr val="tx1"/>
                </a:solidFill>
                <a:latin typeface="Times New Roman" pitchFamily="18" charset="0"/>
                <a:cs typeface="Times New Roman" pitchFamily="18" charset="0"/>
              </a:rPr>
              <a:t>su alta </a:t>
            </a:r>
            <a:r>
              <a:rPr lang="es-ES" dirty="0" smtClean="0">
                <a:solidFill>
                  <a:schemeClr val="tx1"/>
                </a:solidFill>
                <a:latin typeface="Times New Roman" pitchFamily="18" charset="0"/>
                <a:cs typeface="Times New Roman" pitchFamily="18" charset="0"/>
              </a:rPr>
              <a:t>producción de materia seca por hectárea y su capacidad de mantener su potencial energético durante período de verano o época seca.</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03848" y="2852936"/>
            <a:ext cx="2818656" cy="1143000"/>
          </a:xfrm>
        </p:spPr>
        <p:txBody>
          <a:bodyPr/>
          <a:lstStyle/>
          <a:p>
            <a:r>
              <a:rPr lang="es-ES" sz="4000" dirty="0" smtClean="0">
                <a:solidFill>
                  <a:schemeClr val="tx1"/>
                </a:solidFill>
              </a:rPr>
              <a:t>GRACIAS</a:t>
            </a:r>
            <a:endParaRPr lang="es-ES" sz="40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sz="4000" dirty="0" smtClean="0">
                <a:solidFill>
                  <a:schemeClr val="tx2"/>
                </a:solidFill>
                <a:latin typeface="Times New Roman" pitchFamily="18" charset="0"/>
                <a:cs typeface="Times New Roman" pitchFamily="18" charset="0"/>
              </a:rPr>
              <a:t>Objetivos</a:t>
            </a:r>
            <a:endParaRPr lang="es-ES" sz="4000" dirty="0">
              <a:solidFill>
                <a:schemeClr val="tx2"/>
              </a:solidFill>
              <a:latin typeface="Times New Roman" pitchFamily="18" charset="0"/>
              <a:cs typeface="Times New Roman" pitchFamily="18" charset="0"/>
            </a:endParaRPr>
          </a:p>
        </p:txBody>
      </p:sp>
      <p:sp>
        <p:nvSpPr>
          <p:cNvPr id="3" name="2 Marcador de contenido"/>
          <p:cNvSpPr>
            <a:spLocks noGrp="1"/>
          </p:cNvSpPr>
          <p:nvPr>
            <p:ph idx="1"/>
          </p:nvPr>
        </p:nvSpPr>
        <p:spPr>
          <a:xfrm>
            <a:off x="285720" y="857232"/>
            <a:ext cx="8229600" cy="4525963"/>
          </a:xfrm>
        </p:spPr>
        <p:txBody>
          <a:bodyPr/>
          <a:lstStyle/>
          <a:p>
            <a:pPr lvl="1" algn="just">
              <a:buNone/>
            </a:pPr>
            <a:endParaRPr lang="es-ES" sz="1600" b="1" dirty="0" smtClean="0">
              <a:solidFill>
                <a:schemeClr val="tx2"/>
              </a:solidFill>
              <a:latin typeface="+mn-lt"/>
            </a:endParaRPr>
          </a:p>
          <a:p>
            <a:pPr lvl="1" algn="just">
              <a:buFont typeface="Wingdings" pitchFamily="2" charset="2"/>
              <a:buChar char="ü"/>
            </a:pPr>
            <a:r>
              <a:rPr lang="es-ES" sz="1600" b="1" dirty="0" smtClean="0">
                <a:solidFill>
                  <a:schemeClr val="tx2"/>
                </a:solidFill>
                <a:latin typeface="+mn-lt"/>
              </a:rPr>
              <a:t>OBJETIVO GENERAL</a:t>
            </a:r>
            <a:r>
              <a:rPr lang="es-ES" sz="1600" dirty="0">
                <a:solidFill>
                  <a:schemeClr val="tx2"/>
                </a:solidFill>
                <a:latin typeface="+mn-lt"/>
                <a:ea typeface="+mn-ea"/>
                <a:cs typeface="+mn-cs"/>
              </a:rPr>
              <a:t> </a:t>
            </a:r>
          </a:p>
          <a:p>
            <a:pPr algn="just"/>
            <a:r>
              <a:rPr lang="es-ES" sz="1600" dirty="0">
                <a:solidFill>
                  <a:schemeClr val="tx2"/>
                </a:solidFill>
                <a:latin typeface="+mn-lt"/>
                <a:ea typeface="+mn-ea"/>
                <a:cs typeface="+mn-cs"/>
              </a:rPr>
              <a:t>Establecer el efecto de tres niveles de </a:t>
            </a:r>
            <a:r>
              <a:rPr lang="es-ES" sz="1600" dirty="0" err="1">
                <a:solidFill>
                  <a:schemeClr val="tx2"/>
                </a:solidFill>
                <a:latin typeface="+mn-lt"/>
                <a:ea typeface="+mn-ea"/>
                <a:cs typeface="+mn-cs"/>
              </a:rPr>
              <a:t>suplementación</a:t>
            </a:r>
            <a:r>
              <a:rPr lang="es-ES" sz="1600" dirty="0">
                <a:solidFill>
                  <a:schemeClr val="tx2"/>
                </a:solidFill>
                <a:latin typeface="+mn-lt"/>
                <a:ea typeface="+mn-ea"/>
                <a:cs typeface="+mn-cs"/>
              </a:rPr>
              <a:t> con Caña de Azúcar </a:t>
            </a:r>
            <a:r>
              <a:rPr lang="es-ES" sz="1600" dirty="0" smtClean="0">
                <a:solidFill>
                  <a:schemeClr val="tx2"/>
                </a:solidFill>
                <a:latin typeface="+mn-lt"/>
                <a:ea typeface="+mn-ea"/>
                <a:cs typeface="+mn-cs"/>
              </a:rPr>
              <a:t>(</a:t>
            </a:r>
            <a:r>
              <a:rPr lang="es-ES" sz="1600" i="1" dirty="0" err="1">
                <a:solidFill>
                  <a:schemeClr val="tx2"/>
                </a:solidFill>
                <a:latin typeface="+mn-lt"/>
                <a:ea typeface="+mn-ea"/>
                <a:cs typeface="+mn-cs"/>
              </a:rPr>
              <a:t>Saccharum</a:t>
            </a:r>
            <a:r>
              <a:rPr lang="es-ES" sz="1600" i="1" dirty="0">
                <a:solidFill>
                  <a:schemeClr val="tx2"/>
                </a:solidFill>
                <a:latin typeface="+mn-lt"/>
                <a:ea typeface="+mn-ea"/>
                <a:cs typeface="+mn-cs"/>
              </a:rPr>
              <a:t> </a:t>
            </a:r>
            <a:r>
              <a:rPr lang="es-ES" sz="1600" i="1" dirty="0" err="1">
                <a:solidFill>
                  <a:schemeClr val="tx2"/>
                </a:solidFill>
                <a:latin typeface="+mn-lt"/>
                <a:ea typeface="+mn-ea"/>
                <a:cs typeface="+mn-cs"/>
              </a:rPr>
              <a:t>officinarum</a:t>
            </a:r>
            <a:r>
              <a:rPr lang="es-ES" sz="1600" i="1" dirty="0">
                <a:solidFill>
                  <a:schemeClr val="tx2"/>
                </a:solidFill>
                <a:latin typeface="+mn-lt"/>
                <a:ea typeface="+mn-ea"/>
                <a:cs typeface="+mn-cs"/>
              </a:rPr>
              <a:t>) </a:t>
            </a:r>
            <a:r>
              <a:rPr lang="es-ES" sz="1600" dirty="0">
                <a:solidFill>
                  <a:schemeClr val="tx2"/>
                </a:solidFill>
                <a:latin typeface="+mn-lt"/>
                <a:ea typeface="+mn-ea"/>
                <a:cs typeface="+mn-cs"/>
              </a:rPr>
              <a:t>en el levante de novillas.</a:t>
            </a:r>
          </a:p>
          <a:p>
            <a:pPr algn="just"/>
            <a:endParaRPr lang="es-ES" sz="1600" dirty="0" smtClean="0">
              <a:solidFill>
                <a:schemeClr val="tx2"/>
              </a:solidFill>
              <a:latin typeface="+mn-lt"/>
              <a:ea typeface="+mn-ea"/>
              <a:cs typeface="+mn-cs"/>
            </a:endParaRPr>
          </a:p>
          <a:p>
            <a:pPr algn="just"/>
            <a:endParaRPr lang="es-ES" sz="1600" dirty="0">
              <a:solidFill>
                <a:schemeClr val="tx2"/>
              </a:solidFill>
              <a:latin typeface="+mn-lt"/>
              <a:ea typeface="+mn-ea"/>
              <a:cs typeface="+mn-cs"/>
            </a:endParaRPr>
          </a:p>
          <a:p>
            <a:pPr lvl="1" algn="just">
              <a:buFont typeface="Wingdings" pitchFamily="2" charset="2"/>
              <a:buChar char="ü"/>
            </a:pPr>
            <a:r>
              <a:rPr lang="es-ES" sz="1600" b="1" dirty="0">
                <a:solidFill>
                  <a:schemeClr val="tx2"/>
                </a:solidFill>
                <a:latin typeface="+mn-lt"/>
                <a:ea typeface="+mn-ea"/>
                <a:cs typeface="+mn-cs"/>
              </a:rPr>
              <a:t> </a:t>
            </a:r>
            <a:r>
              <a:rPr lang="es-ES" sz="1600" b="1" dirty="0" smtClean="0">
                <a:solidFill>
                  <a:schemeClr val="tx2"/>
                </a:solidFill>
                <a:latin typeface="+mn-lt"/>
              </a:rPr>
              <a:t>OBJETIVOS ESPECÍFICOS</a:t>
            </a:r>
            <a:r>
              <a:rPr lang="es-ES" sz="1600" b="1" dirty="0">
                <a:solidFill>
                  <a:schemeClr val="tx2"/>
                </a:solidFill>
                <a:latin typeface="+mn-lt"/>
                <a:ea typeface="+mn-ea"/>
                <a:cs typeface="+mn-cs"/>
              </a:rPr>
              <a:t> </a:t>
            </a:r>
            <a:endParaRPr lang="es-ES" sz="1600" dirty="0" smtClean="0">
              <a:solidFill>
                <a:schemeClr val="tx2"/>
              </a:solidFill>
              <a:latin typeface="+mn-lt"/>
              <a:ea typeface="+mn-ea"/>
              <a:cs typeface="+mn-cs"/>
            </a:endParaRPr>
          </a:p>
          <a:p>
            <a:pPr lvl="0" algn="just"/>
            <a:r>
              <a:rPr lang="es-ES" sz="1600" dirty="0" smtClean="0">
                <a:solidFill>
                  <a:schemeClr val="tx2"/>
                </a:solidFill>
                <a:latin typeface="+mn-lt"/>
                <a:ea typeface="+mn-ea"/>
                <a:cs typeface="+mn-cs"/>
              </a:rPr>
              <a:t>Determinar la edad más adecuada de maduración para el corte de caña de azúcar (</a:t>
            </a:r>
            <a:r>
              <a:rPr lang="es-ES" sz="1600" i="1" dirty="0" err="1" smtClean="0">
                <a:solidFill>
                  <a:schemeClr val="tx2"/>
                </a:solidFill>
                <a:latin typeface="+mn-lt"/>
                <a:ea typeface="+mn-ea"/>
                <a:cs typeface="+mn-cs"/>
              </a:rPr>
              <a:t>Saccharum</a:t>
            </a:r>
            <a:r>
              <a:rPr lang="es-ES" sz="1600" i="1" dirty="0" smtClean="0">
                <a:solidFill>
                  <a:schemeClr val="tx2"/>
                </a:solidFill>
                <a:latin typeface="+mn-lt"/>
                <a:ea typeface="+mn-ea"/>
                <a:cs typeface="+mn-cs"/>
              </a:rPr>
              <a:t> </a:t>
            </a:r>
            <a:r>
              <a:rPr lang="es-ES" sz="1600" i="1" dirty="0" err="1" smtClean="0">
                <a:solidFill>
                  <a:schemeClr val="tx2"/>
                </a:solidFill>
                <a:latin typeface="+mn-lt"/>
                <a:ea typeface="+mn-ea"/>
                <a:cs typeface="+mn-cs"/>
              </a:rPr>
              <a:t>officinarum</a:t>
            </a:r>
            <a:r>
              <a:rPr lang="es-ES" sz="1600" i="1" dirty="0" smtClean="0">
                <a:solidFill>
                  <a:schemeClr val="tx2"/>
                </a:solidFill>
                <a:latin typeface="+mn-lt"/>
                <a:ea typeface="+mn-ea"/>
                <a:cs typeface="+mn-cs"/>
              </a:rPr>
              <a:t>)</a:t>
            </a:r>
            <a:endParaRPr lang="es-ES" sz="1600" dirty="0" smtClean="0">
              <a:solidFill>
                <a:schemeClr val="tx2"/>
              </a:solidFill>
              <a:latin typeface="+mn-lt"/>
              <a:ea typeface="+mn-ea"/>
              <a:cs typeface="+mn-cs"/>
            </a:endParaRPr>
          </a:p>
          <a:p>
            <a:pPr algn="just">
              <a:buNone/>
            </a:pPr>
            <a:endParaRPr lang="es-ES" sz="1600" dirty="0" smtClean="0">
              <a:solidFill>
                <a:schemeClr val="tx2"/>
              </a:solidFill>
              <a:latin typeface="+mn-lt"/>
              <a:ea typeface="+mn-ea"/>
              <a:cs typeface="+mn-cs"/>
            </a:endParaRPr>
          </a:p>
          <a:p>
            <a:pPr lvl="0" algn="just"/>
            <a:r>
              <a:rPr lang="es-ES" sz="1600" dirty="0" smtClean="0">
                <a:solidFill>
                  <a:schemeClr val="tx2"/>
                </a:solidFill>
                <a:latin typeface="+mn-lt"/>
                <a:ea typeface="+mn-ea"/>
                <a:cs typeface="+mn-cs"/>
              </a:rPr>
              <a:t>Determinar </a:t>
            </a:r>
            <a:r>
              <a:rPr lang="es-ES" sz="1600" dirty="0">
                <a:solidFill>
                  <a:schemeClr val="tx2"/>
                </a:solidFill>
                <a:latin typeface="+mn-lt"/>
                <a:ea typeface="+mn-ea"/>
                <a:cs typeface="+mn-cs"/>
              </a:rPr>
              <a:t>los incrementos de peso por efecto de la </a:t>
            </a:r>
            <a:r>
              <a:rPr lang="es-ES" sz="1600" dirty="0" err="1">
                <a:solidFill>
                  <a:schemeClr val="tx2"/>
                </a:solidFill>
                <a:latin typeface="+mn-lt"/>
                <a:ea typeface="+mn-ea"/>
                <a:cs typeface="+mn-cs"/>
              </a:rPr>
              <a:t>suplementación</a:t>
            </a:r>
            <a:r>
              <a:rPr lang="es-ES" sz="1600" dirty="0">
                <a:solidFill>
                  <a:schemeClr val="tx2"/>
                </a:solidFill>
                <a:latin typeface="+mn-lt"/>
                <a:ea typeface="+mn-ea"/>
                <a:cs typeface="+mn-cs"/>
              </a:rPr>
              <a:t> con Caña de Azúcar.</a:t>
            </a:r>
          </a:p>
          <a:p>
            <a:pPr algn="just">
              <a:buNone/>
            </a:pPr>
            <a:r>
              <a:rPr lang="es-ES" sz="1600" dirty="0">
                <a:solidFill>
                  <a:schemeClr val="tx2"/>
                </a:solidFill>
                <a:latin typeface="+mn-lt"/>
                <a:ea typeface="+mn-ea"/>
                <a:cs typeface="+mn-cs"/>
              </a:rPr>
              <a:t> </a:t>
            </a:r>
          </a:p>
          <a:p>
            <a:pPr lvl="0" algn="just"/>
            <a:r>
              <a:rPr lang="es-ES" sz="1600" dirty="0">
                <a:solidFill>
                  <a:schemeClr val="tx2"/>
                </a:solidFill>
                <a:latin typeface="+mn-lt"/>
                <a:ea typeface="+mn-ea"/>
                <a:cs typeface="+mn-cs"/>
              </a:rPr>
              <a:t>Analizar los efectos de la </a:t>
            </a:r>
            <a:r>
              <a:rPr lang="es-ES" sz="1600" dirty="0" err="1">
                <a:solidFill>
                  <a:schemeClr val="tx2"/>
                </a:solidFill>
                <a:latin typeface="+mn-lt"/>
                <a:ea typeface="+mn-ea"/>
                <a:cs typeface="+mn-cs"/>
              </a:rPr>
              <a:t>suplementación</a:t>
            </a:r>
            <a:r>
              <a:rPr lang="es-ES" sz="1600" dirty="0">
                <a:solidFill>
                  <a:schemeClr val="tx2"/>
                </a:solidFill>
                <a:latin typeface="+mn-lt"/>
                <a:ea typeface="+mn-ea"/>
                <a:cs typeface="+mn-cs"/>
              </a:rPr>
              <a:t> alimenticia con caña de azúcar, en la altura a la cruz y condición corporal en las novillas de levante.</a:t>
            </a:r>
          </a:p>
          <a:p>
            <a:pPr algn="just">
              <a:buNone/>
            </a:pPr>
            <a:endParaRPr lang="es-ES" sz="1600" dirty="0">
              <a:solidFill>
                <a:schemeClr val="tx2"/>
              </a:solidFill>
              <a:latin typeface="+mn-lt"/>
              <a:ea typeface="+mn-ea"/>
              <a:cs typeface="+mn-cs"/>
            </a:endParaRPr>
          </a:p>
          <a:p>
            <a:pPr lvl="0" algn="just"/>
            <a:r>
              <a:rPr lang="es-ES" sz="1600" dirty="0">
                <a:solidFill>
                  <a:schemeClr val="tx2"/>
                </a:solidFill>
                <a:latin typeface="+mn-lt"/>
                <a:ea typeface="+mn-ea"/>
                <a:cs typeface="+mn-cs"/>
              </a:rPr>
              <a:t>Analizar los costos de </a:t>
            </a:r>
            <a:r>
              <a:rPr lang="es-ES" sz="1600" dirty="0" err="1">
                <a:solidFill>
                  <a:schemeClr val="tx2"/>
                </a:solidFill>
                <a:latin typeface="+mn-lt"/>
                <a:ea typeface="+mn-ea"/>
                <a:cs typeface="+mn-cs"/>
              </a:rPr>
              <a:t>suplementación</a:t>
            </a:r>
            <a:r>
              <a:rPr lang="es-ES" sz="1600" dirty="0">
                <a:solidFill>
                  <a:schemeClr val="tx2"/>
                </a:solidFill>
                <a:latin typeface="+mn-lt"/>
                <a:ea typeface="+mn-ea"/>
                <a:cs typeface="+mn-cs"/>
              </a:rPr>
              <a:t> en el levante de novillas</a:t>
            </a:r>
            <a:r>
              <a:rPr lang="es-ES" sz="1600" dirty="0" smtClean="0">
                <a:solidFill>
                  <a:schemeClr val="tx2"/>
                </a:solidFill>
                <a:latin typeface="+mn-lt"/>
                <a:ea typeface="+mn-ea"/>
                <a:cs typeface="+mn-cs"/>
              </a:rPr>
              <a:t>.</a:t>
            </a:r>
          </a:p>
          <a:p>
            <a:pPr lvl="0" algn="just"/>
            <a:endParaRPr lang="es-ES" sz="1600" dirty="0">
              <a:solidFill>
                <a:schemeClr val="tx2"/>
              </a:solidFill>
              <a:latin typeface="+mn-lt"/>
              <a:ea typeface="+mn-ea"/>
              <a:cs typeface="+mn-cs"/>
            </a:endParaRPr>
          </a:p>
          <a:p>
            <a:pPr lvl="0" algn="just"/>
            <a:r>
              <a:rPr lang="es-ES" sz="1600" dirty="0">
                <a:solidFill>
                  <a:schemeClr val="tx2"/>
                </a:solidFill>
                <a:latin typeface="+mn-lt"/>
                <a:ea typeface="+mn-ea"/>
                <a:cs typeface="+mn-cs"/>
              </a:rPr>
              <a:t>Difundir la metodología y resultados producto de esta investigación.</a:t>
            </a:r>
          </a:p>
          <a:p>
            <a:endParaRPr lang="es-E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latin typeface="Times New Roman" pitchFamily="18" charset="0"/>
                <a:cs typeface="Times New Roman" pitchFamily="18" charset="0"/>
              </a:rPr>
              <a:t>Revisión de Literatura</a:t>
            </a:r>
            <a:endParaRPr lang="es-ES" dirty="0">
              <a:solidFill>
                <a:schemeClr val="tx1"/>
              </a:solidFill>
              <a:latin typeface="Times New Roman" pitchFamily="18" charset="0"/>
              <a:cs typeface="Times New Roman" pitchFamily="18" charset="0"/>
            </a:endParaRPr>
          </a:p>
        </p:txBody>
      </p:sp>
      <p:graphicFrame>
        <p:nvGraphicFramePr>
          <p:cNvPr id="4" name="3 Marcador de contenido"/>
          <p:cNvGraphicFramePr>
            <a:graphicFrameLocks noGrp="1"/>
          </p:cNvGraphicFramePr>
          <p:nvPr>
            <p:ph idx="1"/>
          </p:nvPr>
        </p:nvGraphicFramePr>
        <p:xfrm>
          <a:off x="0" y="928670"/>
          <a:ext cx="8686800" cy="5197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1">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latin typeface="Times New Roman" pitchFamily="18" charset="0"/>
                <a:cs typeface="Times New Roman" pitchFamily="18" charset="0"/>
              </a:rPr>
              <a:t>Revisión de Literatura</a:t>
            </a:r>
            <a:endParaRPr lang="es-ES" sz="4000" dirty="0"/>
          </a:p>
        </p:txBody>
      </p:sp>
      <p:sp>
        <p:nvSpPr>
          <p:cNvPr id="3" name="2 Marcador de contenido"/>
          <p:cNvSpPr>
            <a:spLocks noGrp="1"/>
          </p:cNvSpPr>
          <p:nvPr>
            <p:ph idx="1"/>
          </p:nvPr>
        </p:nvSpPr>
        <p:spPr/>
        <p:txBody>
          <a:bodyPr/>
          <a:lstStyle/>
          <a:p>
            <a:pPr algn="just"/>
            <a:r>
              <a:rPr lang="es-ES" dirty="0" smtClean="0">
                <a:solidFill>
                  <a:schemeClr val="tx1"/>
                </a:solidFill>
              </a:rPr>
              <a:t>La caña puede ser utilizada en forma integral, utilizando variedades comerciales de las zonas productoras o aquellas cañas que simplemente nunca llegan al ingenio azucarero producto de las malas políticas del precio del azúcar (Urdaneta 2009).</a:t>
            </a:r>
          </a:p>
          <a:p>
            <a:pPr algn="just"/>
            <a:endParaRPr lang="es-ES" dirty="0" smtClean="0">
              <a:solidFill>
                <a:schemeClr val="tx1"/>
              </a:solidFill>
            </a:endParaRPr>
          </a:p>
          <a:p>
            <a:pPr algn="just"/>
            <a:r>
              <a:rPr lang="es-ES" dirty="0" smtClean="0">
                <a:solidFill>
                  <a:schemeClr val="tx1"/>
                </a:solidFill>
              </a:rPr>
              <a:t>La caña de azúcar es rica en Energía </a:t>
            </a:r>
            <a:r>
              <a:rPr lang="es-ES" dirty="0" err="1" smtClean="0">
                <a:solidFill>
                  <a:schemeClr val="tx1"/>
                </a:solidFill>
              </a:rPr>
              <a:t>Metabolizable</a:t>
            </a:r>
            <a:r>
              <a:rPr lang="es-ES" dirty="0" smtClean="0">
                <a:solidFill>
                  <a:schemeClr val="tx1"/>
                </a:solidFill>
              </a:rPr>
              <a:t> (2,3Mcal/Kg./Ms), proveniente de su alto contenido de azúcares no reductores y reductores (sacarosa, glucosa y otros) que el ganado aprovecha para su alimentación. </a:t>
            </a:r>
            <a:endParaRPr lang="es-ES" dirty="0">
              <a:solidFill>
                <a:schemeClr val="tx1"/>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latin typeface="Times New Roman" pitchFamily="18" charset="0"/>
                <a:cs typeface="Times New Roman" pitchFamily="18" charset="0"/>
              </a:rPr>
              <a:t>Revisión de Literatura</a:t>
            </a:r>
            <a:endParaRPr lang="es-ES" sz="4000" dirty="0"/>
          </a:p>
        </p:txBody>
      </p:sp>
      <p:sp>
        <p:nvSpPr>
          <p:cNvPr id="3" name="2 Marcador de contenido"/>
          <p:cNvSpPr>
            <a:spLocks noGrp="1"/>
          </p:cNvSpPr>
          <p:nvPr>
            <p:ph idx="1"/>
          </p:nvPr>
        </p:nvSpPr>
        <p:spPr/>
        <p:txBody>
          <a:bodyPr/>
          <a:lstStyle/>
          <a:p>
            <a:pPr algn="just"/>
            <a:r>
              <a:rPr lang="es-ES" dirty="0" smtClean="0">
                <a:solidFill>
                  <a:schemeClr val="tx1"/>
                </a:solidFill>
              </a:rPr>
              <a:t>Ofrece grandes posibilidades para ser utilizada como forraje verde en la alimentación del rumiante, además de su gran adaptabilidad a distintas condiciones </a:t>
            </a:r>
            <a:r>
              <a:rPr lang="es-ES" dirty="0" err="1" smtClean="0">
                <a:solidFill>
                  <a:schemeClr val="tx1"/>
                </a:solidFill>
              </a:rPr>
              <a:t>edafoclimáticas</a:t>
            </a:r>
            <a:r>
              <a:rPr lang="es-ES" dirty="0" smtClean="0">
                <a:solidFill>
                  <a:schemeClr val="tx1"/>
                </a:solidFill>
              </a:rPr>
              <a:t> del país y superando a todas las plantas forrajeras conocidas en producción de materia seca por hectárea (MS/ha) y energía </a:t>
            </a:r>
            <a:r>
              <a:rPr lang="es-ES" dirty="0" err="1" smtClean="0">
                <a:solidFill>
                  <a:schemeClr val="tx1"/>
                </a:solidFill>
              </a:rPr>
              <a:t>metabolizable</a:t>
            </a:r>
            <a:r>
              <a:rPr lang="es-ES" dirty="0" smtClean="0">
                <a:solidFill>
                  <a:schemeClr val="tx1"/>
                </a:solidFill>
              </a:rPr>
              <a:t> por hectárea (EM/ha). </a:t>
            </a:r>
          </a:p>
          <a:p>
            <a:pPr algn="just"/>
            <a:endParaRPr lang="es-ES" dirty="0" smtClean="0">
              <a:solidFill>
                <a:schemeClr val="tx1"/>
              </a:solidFill>
            </a:endParaRPr>
          </a:p>
          <a:p>
            <a:pPr algn="just"/>
            <a:r>
              <a:rPr lang="es-ES" dirty="0" smtClean="0">
                <a:solidFill>
                  <a:schemeClr val="tx1"/>
                </a:solidFill>
              </a:rPr>
              <a:t>Es el captador vivo de energía solar más eficiente, y almacena esa energía en una enorme cantidad de biomasa en forma de fibra y azucares fermentables </a:t>
            </a:r>
            <a:endParaRPr lang="es-ES" dirty="0">
              <a:solidFill>
                <a:schemeClr val="tx1"/>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4000" dirty="0" smtClean="0">
                <a:solidFill>
                  <a:schemeClr val="tx1"/>
                </a:solidFill>
                <a:latin typeface="Times New Roman" pitchFamily="18" charset="0"/>
                <a:cs typeface="Times New Roman" pitchFamily="18" charset="0"/>
              </a:rPr>
              <a:t>Materiales y Métodos</a:t>
            </a:r>
            <a:endParaRPr lang="es-ES" sz="4000" dirty="0">
              <a:solidFill>
                <a:schemeClr val="tx1"/>
              </a:solidFill>
              <a:latin typeface="Times New Roman" pitchFamily="18" charset="0"/>
              <a:cs typeface="Times New Roman" pitchFamily="18" charset="0"/>
            </a:endParaRPr>
          </a:p>
        </p:txBody>
      </p:sp>
      <p:sp>
        <p:nvSpPr>
          <p:cNvPr id="3" name="2 Marcador de contenido"/>
          <p:cNvSpPr>
            <a:spLocks noGrp="1"/>
          </p:cNvSpPr>
          <p:nvPr>
            <p:ph idx="1"/>
          </p:nvPr>
        </p:nvSpPr>
        <p:spPr>
          <a:xfrm>
            <a:off x="457200" y="1071546"/>
            <a:ext cx="8229600" cy="5054617"/>
          </a:xfrm>
        </p:spPr>
        <p:txBody>
          <a:bodyPr/>
          <a:lstStyle/>
          <a:p>
            <a:pPr>
              <a:buNone/>
            </a:pPr>
            <a:r>
              <a:rPr lang="es-ES"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800" dirty="0" smtClean="0">
                <a:solidFill>
                  <a:schemeClr val="tx1"/>
                </a:solidFill>
                <a:latin typeface="Times New Roman" pitchFamily="18" charset="0"/>
                <a:cs typeface="Times New Roman" pitchFamily="18" charset="0"/>
              </a:rPr>
              <a:t>Ubicación del lugar de Investigación</a:t>
            </a:r>
          </a:p>
          <a:p>
            <a:pPr>
              <a:buFont typeface="Wingdings" pitchFamily="2" charset="2"/>
              <a:buChar char="Ø"/>
            </a:pPr>
            <a:endParaRPr lang="es-ES"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lvl="2">
              <a:buNone/>
            </a:pPr>
            <a:r>
              <a:rPr lang="es-ES" b="1" u="sng" dirty="0" smtClean="0">
                <a:solidFill>
                  <a:schemeClr val="tx1"/>
                </a:solidFill>
              </a:rPr>
              <a:t>Ubicación Política</a:t>
            </a:r>
            <a:endParaRPr lang="es-ES" sz="2000" dirty="0" smtClean="0">
              <a:solidFill>
                <a:schemeClr val="tx1"/>
              </a:solidFill>
            </a:endParaRPr>
          </a:p>
          <a:p>
            <a:endParaRPr lang="es-ES" dirty="0" smtClean="0">
              <a:solidFill>
                <a:schemeClr val="tx1"/>
              </a:solidFill>
            </a:endParaRPr>
          </a:p>
          <a:p>
            <a:endParaRPr lang="es-ES" dirty="0" smtClean="0">
              <a:solidFill>
                <a:schemeClr val="tx1"/>
              </a:solidFill>
            </a:endParaRPr>
          </a:p>
          <a:p>
            <a:r>
              <a:rPr lang="es-ES" b="1" dirty="0" smtClean="0">
                <a:solidFill>
                  <a:schemeClr val="tx1"/>
                </a:solidFill>
              </a:rPr>
              <a:t>Provincia:</a:t>
            </a:r>
            <a:r>
              <a:rPr lang="es-ES" dirty="0" smtClean="0">
                <a:solidFill>
                  <a:schemeClr val="tx1"/>
                </a:solidFill>
              </a:rPr>
              <a:t>		Imbabura, </a:t>
            </a:r>
          </a:p>
          <a:p>
            <a:r>
              <a:rPr lang="es-ES" b="1" dirty="0" smtClean="0">
                <a:solidFill>
                  <a:schemeClr val="tx1"/>
                </a:solidFill>
              </a:rPr>
              <a:t>Cantón:</a:t>
            </a:r>
            <a:r>
              <a:rPr lang="es-ES" dirty="0" smtClean="0">
                <a:solidFill>
                  <a:schemeClr val="tx1"/>
                </a:solidFill>
              </a:rPr>
              <a:t>		Ibarra, </a:t>
            </a:r>
          </a:p>
          <a:p>
            <a:r>
              <a:rPr lang="es-ES" b="1" dirty="0" smtClean="0">
                <a:solidFill>
                  <a:schemeClr val="tx1"/>
                </a:solidFill>
              </a:rPr>
              <a:t>Parroquia:</a:t>
            </a:r>
            <a:r>
              <a:rPr lang="es-ES" dirty="0" smtClean="0">
                <a:solidFill>
                  <a:schemeClr val="tx1"/>
                </a:solidFill>
              </a:rPr>
              <a:t> 	Salinas </a:t>
            </a:r>
          </a:p>
          <a:p>
            <a:r>
              <a:rPr lang="es-ES" b="1" dirty="0" smtClean="0">
                <a:solidFill>
                  <a:schemeClr val="tx1"/>
                </a:solidFill>
              </a:rPr>
              <a:t>Lugar:</a:t>
            </a:r>
            <a:r>
              <a:rPr lang="es-ES" dirty="0" smtClean="0">
                <a:solidFill>
                  <a:schemeClr val="tx1"/>
                </a:solidFill>
              </a:rPr>
              <a:t>		Hacienda San Luis.</a:t>
            </a:r>
          </a:p>
        </p:txBody>
      </p:sp>
      <p:pic>
        <p:nvPicPr>
          <p:cNvPr id="5" name="Picture 2"/>
          <p:cNvPicPr>
            <a:picLocks noChangeAspect="1" noChangeArrowheads="1"/>
          </p:cNvPicPr>
          <p:nvPr/>
        </p:nvPicPr>
        <p:blipFill>
          <a:blip r:embed="rId2" cstate="print"/>
          <a:srcRect/>
          <a:stretch>
            <a:fillRect/>
          </a:stretch>
        </p:blipFill>
        <p:spPr bwMode="auto">
          <a:xfrm>
            <a:off x="5286380" y="1928802"/>
            <a:ext cx="3338292" cy="250371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142860"/>
            <a:ext cx="8229600" cy="1143000"/>
          </a:xfrm>
        </p:spPr>
        <p:txBody>
          <a:bodyPr/>
          <a:lstStyle/>
          <a:p>
            <a:r>
              <a:rPr lang="es-ES" sz="4000" dirty="0" smtClean="0">
                <a:solidFill>
                  <a:schemeClr val="tx1"/>
                </a:solidFill>
                <a:latin typeface="Times New Roman" pitchFamily="18" charset="0"/>
                <a:cs typeface="Times New Roman" pitchFamily="18" charset="0"/>
              </a:rPr>
              <a:t>Materiales y Equipos</a:t>
            </a:r>
            <a:endParaRPr lang="es-ES" sz="4000" dirty="0">
              <a:solidFill>
                <a:schemeClr val="tx1"/>
              </a:solidFill>
              <a:latin typeface="Times New Roman" pitchFamily="18" charset="0"/>
              <a:cs typeface="Times New Roman" pitchFamily="18" charset="0"/>
            </a:endParaRPr>
          </a:p>
        </p:txBody>
      </p:sp>
      <p:sp>
        <p:nvSpPr>
          <p:cNvPr id="3" name="2 Marcador de contenido"/>
          <p:cNvSpPr>
            <a:spLocks noGrp="1"/>
          </p:cNvSpPr>
          <p:nvPr>
            <p:ph idx="1"/>
          </p:nvPr>
        </p:nvSpPr>
        <p:spPr>
          <a:xfrm>
            <a:off x="428596" y="1231903"/>
            <a:ext cx="2257412" cy="4983179"/>
          </a:xfrm>
        </p:spPr>
        <p:txBody>
          <a:bodyPr/>
          <a:lstStyle/>
          <a:p>
            <a:r>
              <a:rPr lang="es-ES" sz="1800" b="1" dirty="0" smtClean="0">
                <a:solidFill>
                  <a:schemeClr val="tx1"/>
                </a:solidFill>
              </a:rPr>
              <a:t>Materiales de laboratorio y medición</a:t>
            </a:r>
          </a:p>
          <a:p>
            <a:endParaRPr lang="es-ES" sz="1800" dirty="0" smtClean="0">
              <a:solidFill>
                <a:schemeClr val="tx1"/>
              </a:solidFill>
            </a:endParaRPr>
          </a:p>
          <a:p>
            <a:pPr>
              <a:buNone/>
            </a:pPr>
            <a:r>
              <a:rPr lang="es-ES" sz="1800" dirty="0" smtClean="0">
                <a:solidFill>
                  <a:schemeClr val="tx1"/>
                </a:solidFill>
              </a:rPr>
              <a:t>	Análisis bromatológicos de la caña de azúcar</a:t>
            </a:r>
          </a:p>
          <a:p>
            <a:pPr>
              <a:buNone/>
            </a:pPr>
            <a:endParaRPr lang="es-ES" sz="1800" dirty="0" smtClean="0">
              <a:solidFill>
                <a:schemeClr val="tx1"/>
              </a:solidFill>
            </a:endParaRPr>
          </a:p>
          <a:p>
            <a:pPr>
              <a:buNone/>
            </a:pPr>
            <a:r>
              <a:rPr lang="es-ES" sz="1800" dirty="0" smtClean="0">
                <a:solidFill>
                  <a:schemeClr val="tx1"/>
                </a:solidFill>
              </a:rPr>
              <a:t>	Cinta </a:t>
            </a:r>
            <a:r>
              <a:rPr lang="es-ES" sz="1800" dirty="0" err="1" smtClean="0">
                <a:solidFill>
                  <a:schemeClr val="tx1"/>
                </a:solidFill>
              </a:rPr>
              <a:t>bovinométrica</a:t>
            </a:r>
            <a:endParaRPr lang="es-ES" sz="1800" dirty="0" smtClean="0">
              <a:solidFill>
                <a:schemeClr val="tx1"/>
              </a:solidFill>
            </a:endParaRPr>
          </a:p>
          <a:p>
            <a:pPr>
              <a:buNone/>
            </a:pPr>
            <a:endParaRPr lang="es-ES" sz="1800" dirty="0" smtClean="0">
              <a:solidFill>
                <a:schemeClr val="tx1"/>
              </a:solidFill>
            </a:endParaRPr>
          </a:p>
          <a:p>
            <a:pPr>
              <a:buNone/>
            </a:pPr>
            <a:r>
              <a:rPr lang="es-ES" sz="1800" dirty="0" smtClean="0">
                <a:solidFill>
                  <a:schemeClr val="tx1"/>
                </a:solidFill>
              </a:rPr>
              <a:t>	Cinta métrica</a:t>
            </a:r>
          </a:p>
          <a:p>
            <a:pPr>
              <a:buNone/>
            </a:pPr>
            <a:endParaRPr lang="es-ES" sz="1800" dirty="0" smtClean="0">
              <a:solidFill>
                <a:schemeClr val="tx1"/>
              </a:solidFill>
            </a:endParaRPr>
          </a:p>
          <a:p>
            <a:pPr>
              <a:buNone/>
            </a:pPr>
            <a:r>
              <a:rPr lang="es-ES" sz="1800" dirty="0" smtClean="0">
                <a:solidFill>
                  <a:schemeClr val="tx1"/>
                </a:solidFill>
              </a:rPr>
              <a:t>	Escuadra</a:t>
            </a:r>
            <a:endParaRPr lang="es-ES" sz="1800" dirty="0">
              <a:solidFill>
                <a:schemeClr val="tx1"/>
              </a:solidFill>
            </a:endParaRPr>
          </a:p>
        </p:txBody>
      </p:sp>
      <p:sp>
        <p:nvSpPr>
          <p:cNvPr id="5" name="2 Marcador de contenido"/>
          <p:cNvSpPr txBox="1">
            <a:spLocks/>
          </p:cNvSpPr>
          <p:nvPr/>
        </p:nvSpPr>
        <p:spPr>
          <a:xfrm>
            <a:off x="2714612" y="1285860"/>
            <a:ext cx="3257544" cy="4500594"/>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ES" sz="1800" b="1" i="0" u="none" strike="noStrike" kern="0" cap="none" spc="0" normalizeH="0" baseline="0" noProof="0" dirty="0" smtClean="0">
                <a:ln>
                  <a:noFill/>
                </a:ln>
                <a:solidFill>
                  <a:schemeClr val="tx1"/>
                </a:solidFill>
                <a:effectLst/>
                <a:uLnTx/>
                <a:uFillTx/>
                <a:latin typeface="+mn-lt"/>
                <a:ea typeface="+mn-ea"/>
                <a:cs typeface="+mn-cs"/>
              </a:rPr>
              <a:t>Materiales utilizados</a:t>
            </a:r>
          </a:p>
          <a:p>
            <a:r>
              <a:rPr lang="es-ES" dirty="0" smtClean="0"/>
              <a:t> </a:t>
            </a:r>
          </a:p>
          <a:p>
            <a:endParaRPr lang="es-ES" dirty="0" smtClean="0"/>
          </a:p>
          <a:p>
            <a:pPr lvl="0"/>
            <a:r>
              <a:rPr lang="es-ES" dirty="0" smtClean="0"/>
              <a:t>	Tractor, Ford 6600 	con carretón</a:t>
            </a:r>
          </a:p>
          <a:p>
            <a:pPr lvl="0"/>
            <a:endParaRPr lang="es-ES" dirty="0" smtClean="0"/>
          </a:p>
          <a:p>
            <a:pPr lvl="0"/>
            <a:r>
              <a:rPr lang="es-ES" dirty="0" smtClean="0"/>
              <a:t>	Picadora de Caña</a:t>
            </a:r>
          </a:p>
          <a:p>
            <a:pPr lvl="0"/>
            <a:endParaRPr lang="es-ES" dirty="0" smtClean="0"/>
          </a:p>
          <a:p>
            <a:pPr lvl="0"/>
            <a:r>
              <a:rPr lang="es-ES" dirty="0" smtClean="0"/>
              <a:t>	Carretón de 	recibimiento</a:t>
            </a:r>
          </a:p>
          <a:p>
            <a:pPr lvl="0"/>
            <a:endParaRPr lang="es-ES" dirty="0" smtClean="0"/>
          </a:p>
          <a:p>
            <a:pPr lvl="0"/>
            <a:r>
              <a:rPr lang="es-ES" dirty="0" smtClean="0"/>
              <a:t>	Balanza</a:t>
            </a:r>
          </a:p>
          <a:p>
            <a:pPr lvl="0"/>
            <a:endParaRPr lang="es-ES" dirty="0" smtClean="0"/>
          </a:p>
          <a:p>
            <a:pPr lvl="0"/>
            <a:r>
              <a:rPr lang="es-ES" dirty="0" smtClean="0"/>
              <a:t>	Costales</a:t>
            </a:r>
          </a:p>
          <a:p>
            <a:pPr lvl="0"/>
            <a:endParaRPr lang="es-ES" dirty="0" smtClean="0"/>
          </a:p>
          <a:p>
            <a:pPr lvl="0"/>
            <a:r>
              <a:rPr lang="es-ES" dirty="0" smtClean="0"/>
              <a:t>	Trinche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s-ES" sz="18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7" name="2 Marcador de contenido"/>
          <p:cNvSpPr txBox="1">
            <a:spLocks/>
          </p:cNvSpPr>
          <p:nvPr/>
        </p:nvSpPr>
        <p:spPr>
          <a:xfrm>
            <a:off x="6286512" y="1285860"/>
            <a:ext cx="2257412" cy="4983179"/>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ES" sz="1800" b="1" i="0" u="none" strike="noStrike" kern="0" cap="none" spc="0" normalizeH="0" baseline="0" noProof="0" dirty="0" smtClean="0">
                <a:ln>
                  <a:noFill/>
                </a:ln>
                <a:solidFill>
                  <a:schemeClr val="tx1"/>
                </a:solidFill>
                <a:effectLst/>
                <a:uLnTx/>
                <a:uFillTx/>
                <a:latin typeface="+mn-lt"/>
                <a:ea typeface="+mn-ea"/>
                <a:cs typeface="+mn-cs"/>
              </a:rPr>
              <a:t>Materiales de oficina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s-ES" sz="1800" b="0" i="0" u="none" strike="noStrike" kern="0" cap="none" spc="0" normalizeH="0" baseline="0" noProof="0" dirty="0" smtClean="0">
              <a:ln>
                <a:noFill/>
              </a:ln>
              <a:solidFill>
                <a:schemeClr val="tx1"/>
              </a:solidFill>
              <a:effectLst/>
              <a:uLnTx/>
              <a:uFillTx/>
              <a:latin typeface="+mn-lt"/>
              <a:ea typeface="+mn-ea"/>
              <a:cs typeface="+mn-cs"/>
            </a:endParaRPr>
          </a:p>
          <a:p>
            <a:pPr lvl="0"/>
            <a:r>
              <a:rPr lang="es-ES" dirty="0" smtClean="0"/>
              <a:t>Libreta de campo</a:t>
            </a:r>
          </a:p>
          <a:p>
            <a:pPr lvl="0"/>
            <a:endParaRPr lang="es-ES" dirty="0" smtClean="0"/>
          </a:p>
          <a:p>
            <a:pPr lvl="0"/>
            <a:r>
              <a:rPr lang="es-ES" dirty="0" smtClean="0"/>
              <a:t>Impresiones</a:t>
            </a:r>
          </a:p>
          <a:p>
            <a:pPr lvl="0"/>
            <a:endParaRPr lang="es-ES" dirty="0" smtClean="0"/>
          </a:p>
          <a:p>
            <a:pPr lvl="0"/>
            <a:r>
              <a:rPr lang="es-ES" dirty="0" smtClean="0"/>
              <a:t>Cámara fotográfica</a:t>
            </a:r>
          </a:p>
          <a:p>
            <a:pPr lvl="0"/>
            <a:endParaRPr lang="es-ES" dirty="0" smtClean="0"/>
          </a:p>
          <a:p>
            <a:pPr lvl="0"/>
            <a:r>
              <a:rPr lang="es-ES" dirty="0" smtClean="0"/>
              <a:t>Computadora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s-ES" sz="1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 calcmode="lin" valueType="num">
                                      <p:cBhvr additive="base">
                                        <p:cTn id="3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946</TotalTime>
  <Words>1754</Words>
  <Application>Microsoft Office PowerPoint</Application>
  <PresentationFormat>Presentación en pantalla (4:3)</PresentationFormat>
  <Paragraphs>592</Paragraphs>
  <Slides>38</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38</vt:i4>
      </vt:variant>
    </vt:vector>
  </HeadingPairs>
  <TitlesOfParts>
    <vt:vector size="40" baseType="lpstr">
      <vt:lpstr>Diseño predeterminado</vt:lpstr>
      <vt:lpstr>CorelDRAW</vt:lpstr>
      <vt:lpstr>Diapositiva 1</vt:lpstr>
      <vt:lpstr>Introducción</vt:lpstr>
      <vt:lpstr>Introducción</vt:lpstr>
      <vt:lpstr>Objetivos</vt:lpstr>
      <vt:lpstr>Revisión de Literatura</vt:lpstr>
      <vt:lpstr>Revisión de Literatura</vt:lpstr>
      <vt:lpstr>Revisión de Literatura</vt:lpstr>
      <vt:lpstr>Materiales y Métodos</vt:lpstr>
      <vt:lpstr>Materiales y Equipos</vt:lpstr>
      <vt:lpstr>Métodos</vt:lpstr>
      <vt:lpstr>Etapa 1</vt:lpstr>
      <vt:lpstr>Etapa 2</vt:lpstr>
      <vt:lpstr>Métodos</vt:lpstr>
      <vt:lpstr>Picada y dotación de caña de azúcar</vt:lpstr>
      <vt:lpstr>Descripción de los tratamientos</vt:lpstr>
      <vt:lpstr>Medición de Variables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Costos</vt:lpstr>
      <vt:lpstr>Costos</vt:lpstr>
      <vt:lpstr>CONCLUSIONES</vt:lpstr>
      <vt:lpstr>Conclusiones</vt:lpstr>
      <vt:lpstr>Conclusiones</vt:lpstr>
      <vt:lpstr>Conclusiones</vt:lpstr>
      <vt:lpstr>Conclusiones</vt:lpstr>
      <vt:lpstr>Conclusiones</vt:lpstr>
      <vt:lpstr>Conclusiones</vt:lpstr>
      <vt:lpstr>Recomendaciones</vt:lpstr>
      <vt:lpstr>GRACIAS</vt:lpstr>
    </vt:vector>
  </TitlesOfParts>
  <Company>ESPE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Fercho</cp:lastModifiedBy>
  <cp:revision>87</cp:revision>
  <dcterms:created xsi:type="dcterms:W3CDTF">2008-02-13T16:07:44Z</dcterms:created>
  <dcterms:modified xsi:type="dcterms:W3CDTF">2011-06-15T00:20:50Z</dcterms:modified>
</cp:coreProperties>
</file>