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UF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backWall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v>Conteo UFC</c:v>
          </c:tx>
          <c:dPt>
            <c:idx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Hoja1!$B$2:$B$7</c:f>
              <c:strCache>
                <c:ptCount val="6"/>
                <c:pt idx="0">
                  <c:v>Cunas mañana</c:v>
                </c:pt>
                <c:pt idx="1">
                  <c:v>Cunas tarde</c:v>
                </c:pt>
                <c:pt idx="2">
                  <c:v>CF tanque lleno en la mañana</c:v>
                </c:pt>
                <c:pt idx="3">
                  <c:v>CF tanque vacío en la tarde</c:v>
                </c:pt>
                <c:pt idx="4">
                  <c:v>CF tanque relleno en la tarde</c:v>
                </c:pt>
                <c:pt idx="5">
                  <c:v>CF tanque vacío en la madrugada</c:v>
                </c:pt>
              </c:strCache>
            </c:strRef>
          </c:cat>
          <c:val>
            <c:numRef>
              <c:f>Hoja1!$F$2:$F$7</c:f>
              <c:numCache>
                <c:formatCode>0.00</c:formatCode>
                <c:ptCount val="6"/>
                <c:pt idx="0">
                  <c:v>764.66666666666663</c:v>
                </c:pt>
                <c:pt idx="1">
                  <c:v>3407.6666666666451</c:v>
                </c:pt>
                <c:pt idx="2">
                  <c:v>3282.3333333333658</c:v>
                </c:pt>
                <c:pt idx="3">
                  <c:v>30940.333333333296</c:v>
                </c:pt>
                <c:pt idx="4">
                  <c:v>35508.333333333336</c:v>
                </c:pt>
                <c:pt idx="5">
                  <c:v>48880.666666666584</c:v>
                </c:pt>
              </c:numCache>
            </c:numRef>
          </c:val>
        </c:ser>
        <c:shape val="box"/>
        <c:axId val="46738816"/>
        <c:axId val="46752896"/>
        <c:axId val="0"/>
      </c:bar3DChart>
      <c:catAx>
        <c:axId val="46738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46752896"/>
        <c:crosses val="autoZero"/>
        <c:auto val="1"/>
        <c:lblAlgn val="ctr"/>
        <c:lblOffset val="100"/>
      </c:catAx>
      <c:valAx>
        <c:axId val="46752896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4673881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es-E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4A6657-35AC-40A6-B741-6ED68EBF42F3}" type="datetimeFigureOut">
              <a:rPr lang="es-ES" smtClean="0"/>
              <a:pPr/>
              <a:t>20/06/2011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668F6C-E564-4E4B-8B6B-F9D4B0A960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416824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“COMPARACIÓN DE UN SISTEMA DE CRIANZA DE TERNERAS AUTOMÁTICO (DELAVAL CF150), FRENTE AL TRADICIONAL DE CUNAS INDIVIDUALES”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941168"/>
            <a:ext cx="6552056" cy="792088"/>
          </a:xfrm>
        </p:spPr>
        <p:txBody>
          <a:bodyPr/>
          <a:lstStyle/>
          <a:p>
            <a:r>
              <a:rPr lang="es-ES" dirty="0" smtClean="0"/>
              <a:t>DANIEL GUERRA CHAMORRO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Evaluar el desarrollo de los animales en estudio en ambos sistemas de crianza hasta 2 meses después del destete, tomando las variables de ganancia de peso y crecimiento.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Evaluar la calidad biológica de leche suministrada al momento de la ingesta en el sistema tradicional y con el nuevo sistema, a diferentes horas del día.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Establecer semanalmente el consumo individual de alimento (leche, forraje y balanceado) en los animales de los dos sistemas.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r>
              <a:rPr lang="es-ES" dirty="0" smtClean="0"/>
              <a:t>Determinar los costos que implica el proceso de crianza de terneras en ambos sistemas.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MATERIALES Y MÉTODOS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ÁREA DE ESTUDIO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Hacienda San Agustín de </a:t>
            </a:r>
            <a:r>
              <a:rPr lang="es-ES" dirty="0" err="1" smtClean="0"/>
              <a:t>Anchólag</a:t>
            </a:r>
            <a:endParaRPr lang="es-ES" dirty="0" smtClean="0"/>
          </a:p>
          <a:p>
            <a:endParaRPr lang="es-ES" dirty="0" smtClean="0"/>
          </a:p>
          <a:p>
            <a:r>
              <a:rPr lang="es-EC" dirty="0" smtClean="0"/>
              <a:t>3.100 msnm</a:t>
            </a:r>
          </a:p>
          <a:p>
            <a:endParaRPr lang="es-EC" dirty="0" smtClean="0"/>
          </a:p>
          <a:p>
            <a:r>
              <a:rPr lang="es-EC" dirty="0" smtClean="0"/>
              <a:t>Temperatura promedio de 12 °C</a:t>
            </a:r>
          </a:p>
          <a:p>
            <a:endParaRPr lang="es-EC" dirty="0" smtClean="0"/>
          </a:p>
          <a:p>
            <a:r>
              <a:rPr lang="es-EC" dirty="0" smtClean="0"/>
              <a:t>Humedad relativa 80%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is imágenes\Ancholag\War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20 terneras de raza Holstein-</a:t>
            </a:r>
            <a:r>
              <a:rPr lang="es-ES" dirty="0" err="1" smtClean="0"/>
              <a:t>Friesian</a:t>
            </a:r>
            <a:r>
              <a:rPr lang="es-ES" dirty="0" smtClean="0"/>
              <a:t> de 3 días de nacidas y </a:t>
            </a:r>
            <a:r>
              <a:rPr lang="es-ES" dirty="0" err="1" smtClean="0"/>
              <a:t>calostradas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Materiales de identificación y manejo de animales</a:t>
            </a:r>
          </a:p>
          <a:p>
            <a:endParaRPr lang="es-ES" dirty="0" smtClean="0"/>
          </a:p>
          <a:p>
            <a:r>
              <a:rPr lang="es-ES" dirty="0" smtClean="0"/>
              <a:t>Alimento para terneras (Leche, forraje, balanceado y aditivos).</a:t>
            </a:r>
          </a:p>
          <a:p>
            <a:endParaRPr lang="es-ES" dirty="0" smtClean="0"/>
          </a:p>
          <a:p>
            <a:r>
              <a:rPr lang="es-ES" dirty="0" smtClean="0"/>
              <a:t>Materiales de medición y pesaje de animales y alimento</a:t>
            </a:r>
          </a:p>
          <a:p>
            <a:endParaRPr lang="es-ES" dirty="0" smtClean="0"/>
          </a:p>
          <a:p>
            <a:r>
              <a:rPr lang="es-ES" dirty="0" smtClean="0"/>
              <a:t>Materiales para recolección de muestras de leche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CUNAS INDIVIDUALES (T1)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10 cunas en un establo cubierto</a:t>
            </a:r>
          </a:p>
          <a:p>
            <a:endParaRPr lang="es-ES" dirty="0" smtClean="0"/>
          </a:p>
          <a:p>
            <a:r>
              <a:rPr lang="es-ES" dirty="0" smtClean="0"/>
              <a:t>Balanceado y forraje a voluntad</a:t>
            </a:r>
          </a:p>
          <a:p>
            <a:endParaRPr lang="es-ES" dirty="0" smtClean="0"/>
          </a:p>
          <a:p>
            <a:r>
              <a:rPr lang="es-ES" dirty="0" smtClean="0"/>
              <a:t>Leche dosificada mañana y tarde</a:t>
            </a:r>
          </a:p>
          <a:p>
            <a:endParaRPr lang="es-ES" dirty="0" smtClean="0"/>
          </a:p>
          <a:p>
            <a:r>
              <a:rPr lang="es-ES" dirty="0" smtClean="0"/>
              <a:t>Destete a las 12 semanas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:\DCIM\101MSDCF\DSC037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:\DCIM\101MSDCF\DSC036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"/>
            <a:ext cx="39959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ALIMENTADOR DELAVAL CF150 (T2)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2 corrales colectivos (Estaciones)</a:t>
            </a:r>
          </a:p>
          <a:p>
            <a:endParaRPr lang="es-ES" dirty="0" smtClean="0"/>
          </a:p>
          <a:p>
            <a:r>
              <a:rPr lang="es-ES" dirty="0" smtClean="0"/>
              <a:t>Leche en dosis individuales (con aditivo)</a:t>
            </a:r>
          </a:p>
          <a:p>
            <a:pPr lvl="1"/>
            <a:r>
              <a:rPr lang="es-ES" dirty="0" smtClean="0"/>
              <a:t>De 1 a 10 días de edad: 4 litros diarios</a:t>
            </a:r>
          </a:p>
          <a:p>
            <a:pPr lvl="1"/>
            <a:r>
              <a:rPr lang="es-ES" dirty="0" smtClean="0"/>
              <a:t>De 11 a 60 días de edad: 6 litros diarios</a:t>
            </a:r>
          </a:p>
          <a:p>
            <a:pPr lvl="1"/>
            <a:r>
              <a:rPr lang="es-ES" dirty="0" smtClean="0"/>
              <a:t>De 61 a 90 días de edad o al destete: 7 litros diarios</a:t>
            </a:r>
          </a:p>
          <a:p>
            <a:endParaRPr lang="es-ES" dirty="0" smtClean="0"/>
          </a:p>
          <a:p>
            <a:r>
              <a:rPr lang="es-ES" dirty="0" smtClean="0"/>
              <a:t>Balanceado y forraje a voluntad</a:t>
            </a:r>
          </a:p>
          <a:p>
            <a:endParaRPr lang="es-ES" dirty="0" smtClean="0"/>
          </a:p>
          <a:p>
            <a:r>
              <a:rPr lang="es-ES" dirty="0" smtClean="0"/>
              <a:t>Destete según el consumo de balanceado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:\DCIM\101MSDCF\DSC03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471601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:\DCIM\101MSDCF\DSC034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24482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:\DCIM\101MSDCF\DSC034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:\DCIM\101MSDCF\DSC035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MEDICIÓN DE PESO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Cinta </a:t>
            </a:r>
            <a:r>
              <a:rPr lang="es-ES" dirty="0" err="1" smtClean="0"/>
              <a:t>bovinométrica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Quincenalmente</a:t>
            </a:r>
            <a:endParaRPr lang="es-ES" dirty="0"/>
          </a:p>
        </p:txBody>
      </p:sp>
      <p:pic>
        <p:nvPicPr>
          <p:cNvPr id="4" name="3 Imagen" descr="F:\DCIM\101MSDCF\DSC039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INTRODUCCIÓN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MEDICIÓN DE ALTURA A LA CRUZ</a:t>
            </a:r>
            <a:endParaRPr lang="es-ES" dirty="0"/>
          </a:p>
        </p:txBody>
      </p:sp>
      <p:pic>
        <p:nvPicPr>
          <p:cNvPr id="4" name="3 Marcador de contenido" descr="F:\DCIM\101MSDCF\DSC039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MEDICIÓN DE CONDICIÓN CORPORAL</a:t>
            </a:r>
            <a:endParaRPr lang="es-ES" dirty="0"/>
          </a:p>
        </p:txBody>
      </p:sp>
      <p:pic>
        <p:nvPicPr>
          <p:cNvPr id="4" name="5 Imagen" descr="Condición Corporal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064896" cy="38164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CALIDAD BIOLÓGICA DE LA LECHE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Cunas individuales</a:t>
            </a:r>
          </a:p>
          <a:p>
            <a:pPr lvl="1"/>
            <a:r>
              <a:rPr lang="es-ES" dirty="0" smtClean="0"/>
              <a:t>Leche mañana</a:t>
            </a:r>
          </a:p>
          <a:p>
            <a:pPr lvl="1"/>
            <a:r>
              <a:rPr lang="es-ES" dirty="0" smtClean="0"/>
              <a:t>Leche tarde</a:t>
            </a:r>
          </a:p>
          <a:p>
            <a:endParaRPr lang="es-ES" dirty="0" smtClean="0"/>
          </a:p>
          <a:p>
            <a:r>
              <a:rPr lang="es-ES" dirty="0" smtClean="0"/>
              <a:t>Alimentador automático</a:t>
            </a:r>
          </a:p>
          <a:p>
            <a:pPr lvl="1"/>
            <a:r>
              <a:rPr lang="es-ES" dirty="0" smtClean="0"/>
              <a:t>Tanque lleno después de lavado (mañana)</a:t>
            </a:r>
          </a:p>
          <a:p>
            <a:pPr lvl="1"/>
            <a:r>
              <a:rPr lang="es-ES" dirty="0" smtClean="0"/>
              <a:t>Tanque vació en la tarde</a:t>
            </a:r>
          </a:p>
          <a:p>
            <a:pPr lvl="1"/>
            <a:r>
              <a:rPr lang="es-ES" dirty="0" smtClean="0"/>
              <a:t>Tanque rellenado con leche en la tarde</a:t>
            </a:r>
          </a:p>
          <a:p>
            <a:pPr lvl="1"/>
            <a:r>
              <a:rPr lang="es-ES" dirty="0" smtClean="0"/>
              <a:t>Tanque vacío en la madrugada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PESO DE TERNERAS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1772816"/>
          <a:ext cx="8352926" cy="1261872"/>
        </p:xfrm>
        <a:graphic>
          <a:graphicData uri="http://schemas.openxmlformats.org/drawingml/2006/table">
            <a:tbl>
              <a:tblPr/>
              <a:tblGrid>
                <a:gridCol w="2385861"/>
                <a:gridCol w="1193413"/>
                <a:gridCol w="1193413"/>
                <a:gridCol w="1193413"/>
                <a:gridCol w="1193413"/>
                <a:gridCol w="1193413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Peso(kg) - Evaluaciones quincenales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53,06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63,78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75,67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91,56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106,67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53,30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60,55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70,80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84,40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98,80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4509120"/>
          <a:ext cx="8352926" cy="1261872"/>
        </p:xfrm>
        <a:graphic>
          <a:graphicData uri="http://schemas.openxmlformats.org/drawingml/2006/table">
            <a:tbl>
              <a:tblPr/>
              <a:tblGrid>
                <a:gridCol w="2385861"/>
                <a:gridCol w="1193413"/>
                <a:gridCol w="1193413"/>
                <a:gridCol w="1193413"/>
                <a:gridCol w="1193413"/>
                <a:gridCol w="1193413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Peso(kg) - Evaluaciones quincenales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117,67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134,11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152,67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163,67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174,00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115,10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129,70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143,80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152,40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171,83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0078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499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GANANCIA DIARIA DE PESO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55576" y="2204864"/>
          <a:ext cx="6624736" cy="1472184"/>
        </p:xfrm>
        <a:graphic>
          <a:graphicData uri="http://schemas.openxmlformats.org/drawingml/2006/table">
            <a:tbl>
              <a:tblPr/>
              <a:tblGrid>
                <a:gridCol w="4415894"/>
                <a:gridCol w="2208842"/>
              </a:tblGrid>
              <a:tr h="356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Grs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/día</a:t>
                      </a:r>
                      <a:endParaRPr lang="es-E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2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es-E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2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latin typeface="Times New Roman"/>
                          <a:ea typeface="Calibri"/>
                          <a:cs typeface="Times New Roman"/>
                        </a:rPr>
                        <a:t>830</a:t>
                      </a: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9775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ALTURA A LA CRUZ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39552" y="1988840"/>
          <a:ext cx="8136902" cy="1261872"/>
        </p:xfrm>
        <a:graphic>
          <a:graphicData uri="http://schemas.openxmlformats.org/drawingml/2006/table">
            <a:tbl>
              <a:tblPr/>
              <a:tblGrid>
                <a:gridCol w="2324157"/>
                <a:gridCol w="1162549"/>
                <a:gridCol w="1162549"/>
                <a:gridCol w="1162549"/>
                <a:gridCol w="1162549"/>
                <a:gridCol w="1162549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Altura (cm) - Evaluaciones quincenales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79,78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82,33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85,11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88,17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91,83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78,50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80,70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83,35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86,25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89,70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9552" y="4581128"/>
          <a:ext cx="8136903" cy="1261872"/>
        </p:xfrm>
        <a:graphic>
          <a:graphicData uri="http://schemas.openxmlformats.org/drawingml/2006/table">
            <a:tbl>
              <a:tblPr/>
              <a:tblGrid>
                <a:gridCol w="2324158"/>
                <a:gridCol w="1162549"/>
                <a:gridCol w="1162549"/>
                <a:gridCol w="1162549"/>
                <a:gridCol w="1162549"/>
                <a:gridCol w="1162549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Altura (cm) - Evaluaciones quincenales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95,22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98,33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100,22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102,33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104,63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91,50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95,30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98,00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99,90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102,33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CRIANZA DE TERNERAS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Uno de los procesos más importantes en ganadería: Reemplazo del hato</a:t>
            </a:r>
          </a:p>
          <a:p>
            <a:endParaRPr lang="es-ES" dirty="0" smtClean="0"/>
          </a:p>
          <a:p>
            <a:r>
              <a:rPr lang="es-ES" dirty="0" smtClean="0"/>
              <a:t>Se desea mínimo de recursos financieros y menor tiempo</a:t>
            </a:r>
          </a:p>
          <a:p>
            <a:endParaRPr lang="es-ES" dirty="0" smtClean="0"/>
          </a:p>
          <a:p>
            <a:r>
              <a:rPr lang="es-ES" dirty="0" smtClean="0"/>
              <a:t>15-20% Costos totales</a:t>
            </a:r>
          </a:p>
          <a:p>
            <a:endParaRPr lang="es-ES" dirty="0" smtClean="0"/>
          </a:p>
          <a:p>
            <a:r>
              <a:rPr lang="es-ES" dirty="0" smtClean="0"/>
              <a:t>Lactancia adecuada, correcto manejo, alimentación, higiene y habitabilidad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0961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CONDICIÓN CORPORAL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2132856"/>
          <a:ext cx="8280918" cy="1261872"/>
        </p:xfrm>
        <a:graphic>
          <a:graphicData uri="http://schemas.openxmlformats.org/drawingml/2006/table">
            <a:tbl>
              <a:tblPr/>
              <a:tblGrid>
                <a:gridCol w="2365293"/>
                <a:gridCol w="1183125"/>
                <a:gridCol w="1183125"/>
                <a:gridCol w="1183125"/>
                <a:gridCol w="1183125"/>
                <a:gridCol w="1183125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Condición corporal - Evaluaciones quincenales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3,02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3,10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2,98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3,30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3,50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2,85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2,92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2,94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3,03 b 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3,18 b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4221088"/>
          <a:ext cx="8208910" cy="1261872"/>
        </p:xfrm>
        <a:graphic>
          <a:graphicData uri="http://schemas.openxmlformats.org/drawingml/2006/table">
            <a:tbl>
              <a:tblPr/>
              <a:tblGrid>
                <a:gridCol w="2344725"/>
                <a:gridCol w="1172837"/>
                <a:gridCol w="1172837"/>
                <a:gridCol w="1172837"/>
                <a:gridCol w="1172837"/>
                <a:gridCol w="1172837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Condición corporal - Evaluaciones quincenales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3,36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3,47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3,52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3,33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3,16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3,24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3,26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3,24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3,22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3,20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44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844824"/>
          <a:ext cx="8496942" cy="1296144"/>
        </p:xfrm>
        <a:graphic>
          <a:graphicData uri="http://schemas.openxmlformats.org/drawingml/2006/table">
            <a:tbl>
              <a:tblPr/>
              <a:tblGrid>
                <a:gridCol w="2426997"/>
                <a:gridCol w="1213989"/>
                <a:gridCol w="1213989"/>
                <a:gridCol w="1213989"/>
                <a:gridCol w="1213989"/>
                <a:gridCol w="1213989"/>
              </a:tblGrid>
              <a:tr h="3240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Consumo de balanceado (kg) - Evaluaciones semanales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40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0,18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0,79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2,23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3,34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4,86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0,24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1,76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3,32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2,02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3,98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3573016"/>
          <a:ext cx="8496946" cy="1261872"/>
        </p:xfrm>
        <a:graphic>
          <a:graphicData uri="http://schemas.openxmlformats.org/drawingml/2006/table">
            <a:tbl>
              <a:tblPr/>
              <a:tblGrid>
                <a:gridCol w="2426996"/>
                <a:gridCol w="1213990"/>
                <a:gridCol w="1213990"/>
                <a:gridCol w="1213990"/>
                <a:gridCol w="1213990"/>
                <a:gridCol w="121399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Consumo de balanceado (kg) - Evaluaciones semanales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4,27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6,97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7,82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9,14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8,15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6,37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10,99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10,56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11,67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12,02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5301208"/>
          <a:ext cx="8568953" cy="1261872"/>
        </p:xfrm>
        <a:graphic>
          <a:graphicData uri="http://schemas.openxmlformats.org/drawingml/2006/table">
            <a:tbl>
              <a:tblPr/>
              <a:tblGrid>
                <a:gridCol w="2388461"/>
                <a:gridCol w="1152794"/>
                <a:gridCol w="1409486"/>
                <a:gridCol w="1457971"/>
                <a:gridCol w="2160241"/>
              </a:tblGrid>
              <a:tr h="2079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Consumo balanceado (kg) semanal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7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7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11,32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11,69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11,59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82,35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11,21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9,83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10,40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88,13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03" marR="678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CONSUMO DE BALANCEADO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9451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CONSUMO DE LECHE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1484784"/>
          <a:ext cx="8280918" cy="1261872"/>
        </p:xfrm>
        <a:graphic>
          <a:graphicData uri="http://schemas.openxmlformats.org/drawingml/2006/table">
            <a:tbl>
              <a:tblPr/>
              <a:tblGrid>
                <a:gridCol w="2365293"/>
                <a:gridCol w="1183125"/>
                <a:gridCol w="1183125"/>
                <a:gridCol w="1183125"/>
                <a:gridCol w="1183125"/>
                <a:gridCol w="1183125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Consumo de leche (lt) - Evaluaciones semanales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38,50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42,00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32,27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39,87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42,35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41,96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42,03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3284984"/>
          <a:ext cx="8280919" cy="1261872"/>
        </p:xfrm>
        <a:graphic>
          <a:graphicData uri="http://schemas.openxmlformats.org/drawingml/2006/table">
            <a:tbl>
              <a:tblPr/>
              <a:tblGrid>
                <a:gridCol w="2365294"/>
                <a:gridCol w="1183125"/>
                <a:gridCol w="1183125"/>
                <a:gridCol w="1183125"/>
                <a:gridCol w="1183125"/>
                <a:gridCol w="1183125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Consumo de leche (lt) - Evaluaciones semanales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42,00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42,00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42,00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43,37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41,03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36,02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27,69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15,52 b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7544" y="5013176"/>
          <a:ext cx="8280920" cy="1261872"/>
        </p:xfrm>
        <a:graphic>
          <a:graphicData uri="http://schemas.openxmlformats.org/drawingml/2006/table">
            <a:tbl>
              <a:tblPr/>
              <a:tblGrid>
                <a:gridCol w="2206174"/>
                <a:gridCol w="1106194"/>
                <a:gridCol w="1080120"/>
                <a:gridCol w="1440160"/>
                <a:gridCol w="2448272"/>
              </a:tblGrid>
              <a:tr h="2043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Consumo leche (lt) semanal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43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Cunas individuales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42,00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42,00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14,00 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507,50 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 Calf  feeder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15,50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11,00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latin typeface="Times New Roman"/>
                          <a:ea typeface="Calibri"/>
                          <a:cs typeface="Times New Roman"/>
                        </a:rPr>
                        <a:t>3,05 b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Times New Roman"/>
                          <a:ea typeface="Calibri"/>
                          <a:cs typeface="Times New Roman"/>
                        </a:rPr>
                        <a:t>373,77 b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3" marR="66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24744"/>
            <a:ext cx="868909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CALIDAD BIOLÓGICA DE LA LECHE (UFC/</a:t>
            </a:r>
            <a:r>
              <a:rPr lang="es-ES" b="1" dirty="0" err="1" smtClean="0"/>
              <a:t>cc</a:t>
            </a:r>
            <a:r>
              <a:rPr lang="es-ES" b="1" dirty="0" smtClean="0"/>
              <a:t>)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3568" y="2204864"/>
          <a:ext cx="8000682" cy="1962912"/>
        </p:xfrm>
        <a:graphic>
          <a:graphicData uri="http://schemas.openxmlformats.org/drawingml/2006/table">
            <a:tbl>
              <a:tblPr/>
              <a:tblGrid>
                <a:gridCol w="1147762"/>
                <a:gridCol w="2865438"/>
                <a:gridCol w="904240"/>
                <a:gridCol w="904240"/>
                <a:gridCol w="904240"/>
                <a:gridCol w="1274762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MUESTRA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DETALLE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TOMA 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TOMA 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TOMA 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T1M1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Cunas mañana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1853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391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764,67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T1M2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Cunas tarde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9620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534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3407,67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T2M1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CF tanque lleno en la mañana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1291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4699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3857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3282,33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T2M2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CF tanque vacío en la tarde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30918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19276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42627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30940,33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T2M3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CF tanque relleno en la tarde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48586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24015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33924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35508,33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T2M4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CF tanque vacío en la madrugada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23482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69383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53777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48880,67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/>
        </p:nvGraphicFramePr>
        <p:xfrm>
          <a:off x="251520" y="332656"/>
          <a:ext cx="84969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908720"/>
          </a:xfrm>
        </p:spPr>
        <p:txBody>
          <a:bodyPr/>
          <a:lstStyle/>
          <a:p>
            <a:r>
              <a:rPr lang="es-ES" dirty="0" smtClean="0"/>
              <a:t>MORBILIDAD Y MORTALIDAD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836712"/>
          <a:ext cx="7920880" cy="5888736"/>
        </p:xfrm>
        <a:graphic>
          <a:graphicData uri="http://schemas.openxmlformats.org/drawingml/2006/table">
            <a:tbl>
              <a:tblPr/>
              <a:tblGrid>
                <a:gridCol w="2578155"/>
                <a:gridCol w="961442"/>
                <a:gridCol w="994205"/>
                <a:gridCol w="919639"/>
                <a:gridCol w="1030359"/>
                <a:gridCol w="1437080"/>
              </a:tblGrid>
              <a:tr h="169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ENFERMEDAD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CUNAS INDIVIDUALES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7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 DESTETE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POST DESTETE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1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2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3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4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5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Diarrea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Neumonía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Lesiones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Cólico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MORBILIDAD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MUERTES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MORTALIDAD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140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 dirty="0">
                        <a:latin typeface="Calibri"/>
                      </a:endParaRPr>
                    </a:p>
                  </a:txBody>
                  <a:tcPr marL="35868" marR="358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>
                        <a:latin typeface="Calibri"/>
                      </a:endParaRPr>
                    </a:p>
                  </a:txBody>
                  <a:tcPr marL="35868" marR="358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>
                        <a:latin typeface="Calibri"/>
                      </a:endParaRPr>
                    </a:p>
                  </a:txBody>
                  <a:tcPr marL="35868" marR="358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>
                        <a:latin typeface="Calibri"/>
                      </a:endParaRPr>
                    </a:p>
                  </a:txBody>
                  <a:tcPr marL="35868" marR="358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>
                        <a:latin typeface="Calibri"/>
                      </a:endParaRPr>
                    </a:p>
                  </a:txBody>
                  <a:tcPr marL="35868" marR="358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>
                        <a:latin typeface="Calibri"/>
                      </a:endParaRPr>
                    </a:p>
                  </a:txBody>
                  <a:tcPr marL="35868" marR="358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400">
                        <a:latin typeface="Calibri"/>
                      </a:endParaRPr>
                    </a:p>
                  </a:txBody>
                  <a:tcPr marL="35868" marR="358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ENFERMEDAD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CALF FEEDER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7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 DESTETE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POST DESTETE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1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2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3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4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 5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Diarrea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Neumonía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Lesiones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Cólico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MORBILIDAD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MUERTES</a:t>
                      </a:r>
                      <a:endParaRPr lang="es-E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MORTALIDAD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68" marR="358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SISTEMAS DE CRIANZA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mtClean="0"/>
              <a:t>Cría Libre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Cunas individuales</a:t>
            </a:r>
          </a:p>
          <a:p>
            <a:endParaRPr lang="es-ES" dirty="0" smtClean="0"/>
          </a:p>
          <a:p>
            <a:r>
              <a:rPr lang="es-ES" dirty="0" smtClean="0"/>
              <a:t>Corral o jaula portátil</a:t>
            </a:r>
          </a:p>
          <a:p>
            <a:endParaRPr lang="es-ES" dirty="0" smtClean="0"/>
          </a:p>
          <a:p>
            <a:r>
              <a:rPr lang="es-ES" dirty="0" smtClean="0"/>
              <a:t>Por estaca o al sogueo</a:t>
            </a:r>
          </a:p>
          <a:p>
            <a:endParaRPr lang="es-ES" dirty="0" smtClean="0"/>
          </a:p>
          <a:p>
            <a:r>
              <a:rPr lang="es-ES" dirty="0" smtClean="0"/>
              <a:t>Crianza en corrales colectivos</a:t>
            </a:r>
          </a:p>
          <a:p>
            <a:endParaRPr lang="es-ES" dirty="0" smtClean="0"/>
          </a:p>
          <a:p>
            <a:r>
              <a:rPr lang="es-ES" dirty="0" smtClean="0"/>
              <a:t>Crianza con un alimentador automático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/>
          <a:lstStyle/>
          <a:p>
            <a:r>
              <a:rPr lang="es-ES" dirty="0" smtClean="0"/>
              <a:t>COSTOS SISTEMA DE CUNAS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627784" y="1124744"/>
          <a:ext cx="2948716" cy="1261872"/>
        </p:xfrm>
        <a:graphic>
          <a:graphicData uri="http://schemas.openxmlformats.org/drawingml/2006/table">
            <a:tbl>
              <a:tblPr/>
              <a:tblGrid>
                <a:gridCol w="1538288"/>
                <a:gridCol w="1410428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INFRAESTRUCTURA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Depreciación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$ 10,00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Mantenimiento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$ 1,00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$ 11,00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60" y="2636912"/>
          <a:ext cx="7704857" cy="3154680"/>
        </p:xfrm>
        <a:graphic>
          <a:graphicData uri="http://schemas.openxmlformats.org/drawingml/2006/table">
            <a:tbl>
              <a:tblPr/>
              <a:tblGrid>
                <a:gridCol w="1740413"/>
                <a:gridCol w="129356"/>
                <a:gridCol w="1294726"/>
                <a:gridCol w="1074823"/>
                <a:gridCol w="1965021"/>
                <a:gridCol w="1500518"/>
              </a:tblGrid>
              <a:tr h="1905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ALIMENTACIÓN Y MANEJO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Rubro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unitario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Leche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507,50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Litros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$ 0,50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$ 253,75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Concentrado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82,35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$ 0,64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$ 52,70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Campofac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1,37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$ 3,20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$ 4,37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Forraje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34,22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$ 0,25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$ 8,56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obra*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Salarios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$ 300,00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$ 22,50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Medicamentos y biológicos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$ 55,81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Tamo (cama)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273,00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$ 0,20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$ 54,60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SISTEMA CUNAS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$ 452,29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787208" cy="980728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COSTOS CALF FEEDER DELAVAL CF150</a:t>
            </a:r>
            <a:endParaRPr lang="es-ES" sz="36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699792" y="836712"/>
          <a:ext cx="3530600" cy="2523744"/>
        </p:xfrm>
        <a:graphic>
          <a:graphicData uri="http://schemas.openxmlformats.org/drawingml/2006/table">
            <a:tbl>
              <a:tblPr/>
              <a:tblGrid>
                <a:gridCol w="2616200"/>
                <a:gridCol w="91440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INFRAESTRUCTURA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Depreciación CF150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$ 14,29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Mantenimiento equipo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$ 1,29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Reemplazo de partes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$ 4,63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Depreciación obra civil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$ 3,33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Mantenimiento obra civil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$ 1,00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Times New Roman" pitchFamily="18" charset="0"/>
                          <a:cs typeface="Times New Roman" pitchFamily="18" charset="0"/>
                        </a:rPr>
                        <a:t>Limpieza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$ 1,31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Times New Roman" pitchFamily="18" charset="0"/>
                          <a:cs typeface="Times New Roman" pitchFamily="18" charset="0"/>
                        </a:rPr>
                        <a:t>$ 0,86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 pitchFamily="18" charset="0"/>
                          <a:cs typeface="Times New Roman" pitchFamily="18" charset="0"/>
                        </a:rPr>
                        <a:t>$ 26,71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3429000"/>
          <a:ext cx="7992888" cy="3084576"/>
        </p:xfrm>
        <a:graphic>
          <a:graphicData uri="http://schemas.openxmlformats.org/drawingml/2006/table">
            <a:tbl>
              <a:tblPr/>
              <a:tblGrid>
                <a:gridCol w="1861622"/>
                <a:gridCol w="132974"/>
                <a:gridCol w="1330939"/>
                <a:gridCol w="1104886"/>
                <a:gridCol w="2019981"/>
                <a:gridCol w="1542486"/>
              </a:tblGrid>
              <a:tr h="27432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ALIMENTACIÓN Y MANEJO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Rubro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unitario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Leche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373,77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Litros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$ 0,50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$ 186,89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Concentrado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88,13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$ 0,64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$ 56,40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Campofac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1,37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$ 3,20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$ 4,37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Feedtech CMS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0,19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$ 71,43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$ 13,35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Forraje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35,10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$ 0,25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$ 8,78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obra*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$ 300,00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$ 25,71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Medicamentos y biológicos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$ 25,19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Tamo (cama)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124,80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Kg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$ 0,20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$ 24,96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SISTEMA AUTOMÁTICO </a:t>
                      </a:r>
                      <a:endParaRPr lang="es-E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$ 345,64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COSTOS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1916832"/>
          <a:ext cx="8136904" cy="1051560"/>
        </p:xfrm>
        <a:graphic>
          <a:graphicData uri="http://schemas.openxmlformats.org/drawingml/2006/table">
            <a:tbl>
              <a:tblPr/>
              <a:tblGrid>
                <a:gridCol w="6860576"/>
                <a:gridCol w="127632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MANEJO SISTEMA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CUNAS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$ 452,29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INFRAESTRUCTURA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$ 11,00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CRIANZA EN CUNA/TERNERA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$ 463,29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4005064"/>
          <a:ext cx="8064896" cy="1051560"/>
        </p:xfrm>
        <a:graphic>
          <a:graphicData uri="http://schemas.openxmlformats.org/drawingml/2006/table">
            <a:tbl>
              <a:tblPr/>
              <a:tblGrid>
                <a:gridCol w="6811285"/>
                <a:gridCol w="1253611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SISTEMA AUTOMÁTICO DELAVAL CF150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$ 345,64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INFRAESTRUCTURA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$ 26,71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COSTO CRIANZA EN CALF FEEDER/TERNERA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$ 372,36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dirty="0" smtClean="0"/>
              <a:t>La ganancia diaria de peso en ambos sistemas de crianza, fue un valor aceptable para terneras Holstein-</a:t>
            </a:r>
            <a:r>
              <a:rPr lang="es-ES" dirty="0" err="1" smtClean="0"/>
              <a:t>Friesian</a:t>
            </a:r>
            <a:r>
              <a:rPr lang="es-ES" dirty="0" smtClean="0"/>
              <a:t>, a pesar de que en el sistema de cunas individuales fue mayor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lvl="0"/>
            <a:r>
              <a:rPr lang="es-ES" dirty="0" smtClean="0"/>
              <a:t>En cuanto a la altura a la cruz, las terneras del sistema de cunas individuales presentaron mayores valores, diferenciándose estadísticamente a la quinta y sexta quincena</a:t>
            </a:r>
          </a:p>
          <a:p>
            <a:endParaRPr lang="es-ES" dirty="0" smtClean="0"/>
          </a:p>
          <a:p>
            <a:pPr lvl="0"/>
            <a:r>
              <a:rPr lang="es-ES" dirty="0" smtClean="0"/>
              <a:t>La condición corporal de los animales, fue mayor en el sistema de cunas individuales, siendo la condición corporal del sistema automático más cercano a lo ideal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9766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ES" dirty="0" smtClean="0"/>
              <a:t>El consumo de balanceado total no tuvo diferencias estadísticas, pero en el sistema </a:t>
            </a:r>
            <a:r>
              <a:rPr lang="es-ES" dirty="0" err="1" smtClean="0"/>
              <a:t>DeLaval</a:t>
            </a:r>
            <a:r>
              <a:rPr lang="es-ES" dirty="0" smtClean="0"/>
              <a:t> CF150, se indujo a las terneras a un consumo más temprano, teniendo un consumo diario mayor entre las semanas 6 y 7,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Las terneras del sistema automático de crianza desarrollaron más rápido las funciones </a:t>
            </a:r>
            <a:r>
              <a:rPr lang="es-ES" dirty="0" err="1" smtClean="0"/>
              <a:t>ruminales</a:t>
            </a:r>
            <a:r>
              <a:rPr lang="es-ES" dirty="0" smtClean="0"/>
              <a:t> al consumir más temprano forraje y balanceado,  lo que ayudó a un pronto destete.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El consumo total de leche en toda la crianza fue significativamente diferente, siendo mayor en el sistema de cunas individuales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La calidad biológica de la leche, fue mejor en el sistema de cunas individuales.</a:t>
            </a:r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5973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dirty="0" smtClean="0"/>
              <a:t>En el sistema de crianza </a:t>
            </a:r>
            <a:r>
              <a:rPr lang="es-ES" dirty="0" err="1" smtClean="0"/>
              <a:t>DeLaval</a:t>
            </a:r>
            <a:r>
              <a:rPr lang="es-ES" dirty="0" smtClean="0"/>
              <a:t> CF150, la calidad biológica de leche es aceptable luego de la limpieza del equipo, bajando progresivamente a lo largo del día.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La presencia de diarreas fue similar en ambos sistemas, presentando una mayor cantidad de casos antes del destete, para el caso de neumonías fue mayor en el sistema de cunas individuales.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En el sistema de cunas individuales se presentaron 2 muertes. Ambas muertes causadas por neumonías, teniendo a esta enfermedad como principal causa de muertes.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El sistema automático de crianza </a:t>
            </a:r>
            <a:r>
              <a:rPr lang="es-ES" dirty="0" err="1" smtClean="0"/>
              <a:t>Calf</a:t>
            </a:r>
            <a:r>
              <a:rPr lang="es-ES" dirty="0" smtClean="0"/>
              <a:t> </a:t>
            </a:r>
            <a:r>
              <a:rPr lang="es-ES" dirty="0" err="1" smtClean="0"/>
              <a:t>Feeder</a:t>
            </a:r>
            <a:r>
              <a:rPr lang="es-ES" dirty="0" smtClean="0"/>
              <a:t> </a:t>
            </a:r>
            <a:r>
              <a:rPr lang="es-ES" dirty="0" err="1" smtClean="0"/>
              <a:t>DeLaval</a:t>
            </a:r>
            <a:r>
              <a:rPr lang="es-ES" dirty="0" smtClean="0"/>
              <a:t> CF150, resultó ser el más económico, al tener un costo de $372,36 por ternera, en comparación al sistema de cunas individuales, el cual, mostró un costo por ternera de $463,29.</a:t>
            </a:r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s-ES" dirty="0" smtClean="0"/>
              <a:t>Se recomienda la implementación y uso del sistema automático de alimentación </a:t>
            </a:r>
            <a:r>
              <a:rPr lang="es-ES" dirty="0" err="1" smtClean="0"/>
              <a:t>Calf</a:t>
            </a:r>
            <a:r>
              <a:rPr lang="es-ES" dirty="0" smtClean="0"/>
              <a:t> </a:t>
            </a:r>
            <a:r>
              <a:rPr lang="es-ES" dirty="0" err="1" smtClean="0"/>
              <a:t>Feeder</a:t>
            </a:r>
            <a:r>
              <a:rPr lang="es-ES" dirty="0" smtClean="0"/>
              <a:t> </a:t>
            </a:r>
            <a:r>
              <a:rPr lang="es-ES" dirty="0" err="1" smtClean="0"/>
              <a:t>DeLaval</a:t>
            </a:r>
            <a:r>
              <a:rPr lang="es-ES" dirty="0" smtClean="0"/>
              <a:t> CF150 para la crianza de terneras, por los menores costos de crianza.</a:t>
            </a:r>
          </a:p>
          <a:p>
            <a:pPr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 lvl="0"/>
            <a:r>
              <a:rPr lang="es-ES" dirty="0" smtClean="0"/>
              <a:t>Incrementar un segundo lavado del equipo automático de crianza, antes de volverlo a llenar con leche, para disminuir la carga bacteriana (UFC) registrada en horas de la tarde.</a:t>
            </a:r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GRACIAS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html:file://G:\Documentos\Tesis\www_delaval_com_ar%20Desarrollos%20para%20la%20crianza%20de%20terneros.mht!http://www.delaval.com.ar/NR/rdonlyres/D5FC4812-703B-4C1E-B6C8-8E64B56DF266/0/CD20088_w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392488" cy="27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F:\DCIM\101MSDCF\DSC037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764704"/>
            <a:ext cx="37606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ALIMENTACIÓN CONTROLADA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Cantidad y calidad de alimento necesarios, en el momento adecuado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Balanceado y forraje: Importantes en el desarrollo del rumen</a:t>
            </a:r>
          </a:p>
          <a:p>
            <a:endParaRPr lang="es-ES" dirty="0" smtClean="0"/>
          </a:p>
          <a:p>
            <a:r>
              <a:rPr lang="es-ES" dirty="0" smtClean="0"/>
              <a:t>Libre acceso a alimento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AMAMANTADORA DE TERNERAS DELAVAL CF 150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Sistema automático de alimentación eficiente</a:t>
            </a:r>
          </a:p>
          <a:p>
            <a:endParaRPr lang="es-ES" dirty="0" smtClean="0"/>
          </a:p>
          <a:p>
            <a:r>
              <a:rPr lang="es-ES" dirty="0" smtClean="0"/>
              <a:t>Mejor disponibilidad de alimento</a:t>
            </a:r>
          </a:p>
          <a:p>
            <a:endParaRPr lang="es-ES" dirty="0" smtClean="0"/>
          </a:p>
          <a:p>
            <a:r>
              <a:rPr lang="es-ES" dirty="0" smtClean="0"/>
              <a:t>Identificación individual</a:t>
            </a:r>
          </a:p>
          <a:p>
            <a:endParaRPr lang="es-ES" dirty="0" smtClean="0"/>
          </a:p>
          <a:p>
            <a:r>
              <a:rPr lang="es-ES" dirty="0" smtClean="0"/>
              <a:t>Destete en función de la ingesta de concentrado</a:t>
            </a:r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html:file://G:\Documentos\Tesis\www_delaval_es%20Amamantadora%20de%20terneros%20DeLaval%20CF150.mht!http://www.delaval.es/NR/rdonlyres/437C7589-F350-459C-AFB2-36041BE14CC5/0/CF150_335_x_250_w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Comparar la eficiencia de un sistema de crianza de terneras automático (</a:t>
            </a:r>
            <a:r>
              <a:rPr lang="es-ES" dirty="0" err="1" smtClean="0"/>
              <a:t>DeLaval</a:t>
            </a:r>
            <a:r>
              <a:rPr lang="es-ES" dirty="0" smtClean="0"/>
              <a:t> CF150), frente al sistema tradicional de cunas individuales, mediante parámetros zootécnicos y sanitarios.</a:t>
            </a:r>
          </a:p>
          <a:p>
            <a:endParaRPr lang="es-E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394</TotalTime>
  <Words>1568</Words>
  <Application>Microsoft Office PowerPoint</Application>
  <PresentationFormat>Presentación en pantalla (4:3)</PresentationFormat>
  <Paragraphs>650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Técnico</vt:lpstr>
      <vt:lpstr>“COMPARACIÓN DE UN SISTEMA DE CRIANZA DE TERNERAS AUTOMÁTICO (DELAVAL CF150), FRENTE AL TRADICIONAL DE CUNAS INDIVIDUALES” </vt:lpstr>
      <vt:lpstr>INTRODUCCIÓN</vt:lpstr>
      <vt:lpstr>CRIANZA DE TERNERAS</vt:lpstr>
      <vt:lpstr>SISTEMAS DE CRIANZA</vt:lpstr>
      <vt:lpstr>Diapositiva 5</vt:lpstr>
      <vt:lpstr>ALIMENTACIÓN CONTROLADA</vt:lpstr>
      <vt:lpstr>AMAMANTADORA DE TERNERAS DELAVAL CF 150 </vt:lpstr>
      <vt:lpstr>Diapositiva 8</vt:lpstr>
      <vt:lpstr>OBJETIVO GENERAL</vt:lpstr>
      <vt:lpstr>OBJETIVOS ESPECÍFICOS</vt:lpstr>
      <vt:lpstr>MATERIALES Y MÉTODOS</vt:lpstr>
      <vt:lpstr>ÁREA DE ESTUDIO</vt:lpstr>
      <vt:lpstr>Diapositiva 13</vt:lpstr>
      <vt:lpstr>MATERIALES</vt:lpstr>
      <vt:lpstr>CUNAS INDIVIDUALES (T1)</vt:lpstr>
      <vt:lpstr>Diapositiva 16</vt:lpstr>
      <vt:lpstr>ALIMENTADOR DELAVAL CF150 (T2)</vt:lpstr>
      <vt:lpstr>Diapositiva 18</vt:lpstr>
      <vt:lpstr>MEDICIÓN DE PESO</vt:lpstr>
      <vt:lpstr>MEDICIÓN DE ALTURA A LA CRUZ</vt:lpstr>
      <vt:lpstr>MEDICIÓN DE CONDICIÓN CORPORAL</vt:lpstr>
      <vt:lpstr>CALIDAD BIOLÓGICA DE LA LECHE</vt:lpstr>
      <vt:lpstr>RESULTADOS</vt:lpstr>
      <vt:lpstr>PESO DE TERNERAS</vt:lpstr>
      <vt:lpstr>Diapositiva 25</vt:lpstr>
      <vt:lpstr>Diapositiva 26</vt:lpstr>
      <vt:lpstr>GANANCIA DIARIA DE PESO</vt:lpstr>
      <vt:lpstr>Diapositiva 28</vt:lpstr>
      <vt:lpstr>ALTURA A LA CRUZ</vt:lpstr>
      <vt:lpstr>Diapositiva 30</vt:lpstr>
      <vt:lpstr>CONDICIÓN CORPORAL</vt:lpstr>
      <vt:lpstr>Diapositiva 32</vt:lpstr>
      <vt:lpstr>CONSUMO DE BALANCEADO</vt:lpstr>
      <vt:lpstr>Diapositiva 34</vt:lpstr>
      <vt:lpstr>CONSUMO DE LECHE</vt:lpstr>
      <vt:lpstr>Diapositiva 36</vt:lpstr>
      <vt:lpstr>CALIDAD BIOLÓGICA DE LA LECHE (UFC/cc)</vt:lpstr>
      <vt:lpstr>Diapositiva 38</vt:lpstr>
      <vt:lpstr>MORBILIDAD Y MORTALIDAD</vt:lpstr>
      <vt:lpstr>COSTOS SISTEMA DE CUNAS</vt:lpstr>
      <vt:lpstr>COSTOS CALF FEEDER DELAVAL CF150</vt:lpstr>
      <vt:lpstr>RESUMEN COSTOS</vt:lpstr>
      <vt:lpstr>CONCLUSIONES</vt:lpstr>
      <vt:lpstr>Diapositiva 44</vt:lpstr>
      <vt:lpstr>Diapositiva 45</vt:lpstr>
      <vt:lpstr>RECOMENDACIONES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“COMPARACIÓN DE UN SISTEMA DE CRIANZA DE TERNERAS AUTOMÁTICO (DELAVAL CF150), FRENTE AL TRADICIONAL DE CUNAS INDIVIDUALES”</dc:title>
  <dc:creator>WAR</dc:creator>
  <cp:lastModifiedBy>WAR</cp:lastModifiedBy>
  <cp:revision>47</cp:revision>
  <dcterms:created xsi:type="dcterms:W3CDTF">2011-06-12T22:28:02Z</dcterms:created>
  <dcterms:modified xsi:type="dcterms:W3CDTF">2011-06-21T03:53:15Z</dcterms:modified>
</cp:coreProperties>
</file>