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1"/>
  </p:sldMasterIdLst>
  <p:sldIdLst>
    <p:sldId id="264" r:id="rId2"/>
    <p:sldId id="259" r:id="rId3"/>
    <p:sldId id="262" r:id="rId4"/>
    <p:sldId id="260" r:id="rId5"/>
    <p:sldId id="261" r:id="rId6"/>
    <p:sldId id="263" r:id="rId7"/>
    <p:sldId id="265" r:id="rId8"/>
    <p:sldId id="266" r:id="rId9"/>
    <p:sldId id="267" r:id="rId10"/>
    <p:sldId id="268" r:id="rId11"/>
    <p:sldId id="269" r:id="rId12"/>
    <p:sldId id="270" r:id="rId13"/>
    <p:sldId id="272" r:id="rId14"/>
    <p:sldId id="273" r:id="rId15"/>
    <p:sldId id="274" r:id="rId16"/>
    <p:sldId id="275" r:id="rId17"/>
    <p:sldId id="277" r:id="rId18"/>
    <p:sldId id="271"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F2FF"/>
    <a:srgbClr val="2BA010"/>
    <a:srgbClr val="E1F2CE"/>
    <a:srgbClr val="D9F5FF"/>
    <a:srgbClr val="C6E6A2"/>
    <a:srgbClr val="4FEA2A"/>
    <a:srgbClr val="5BF35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420" autoAdjust="0"/>
  </p:normalViewPr>
  <p:slideViewPr>
    <p:cSldViewPr>
      <p:cViewPr>
        <p:scale>
          <a:sx n="69" d="100"/>
          <a:sy n="69" d="100"/>
        </p:scale>
        <p:origin x="-14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itchFamily="34" charset="0"/>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endParaRPr lang="en-US"/>
          </a:p>
        </p:txBody>
      </p:sp>
      <p:sp>
        <p:nvSpPr>
          <p:cNvPr id="6" name="1 Marcador de pie de página"/>
          <p:cNvSpPr>
            <a:spLocks noGrp="1"/>
          </p:cNvSpPr>
          <p:nvPr>
            <p:ph type="ftr" sz="quarter" idx="11"/>
          </p:nvPr>
        </p:nvSpPr>
        <p:spPr/>
        <p:txBody>
          <a:bodyPr/>
          <a:lstStyle>
            <a:lvl1pPr>
              <a:defRPr/>
            </a:lvl1pPr>
          </a:lstStyle>
          <a:p>
            <a:pPr>
              <a:defRPr/>
            </a:pPr>
            <a:endParaRPr lang="en-U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96DAFAFD-7599-459B-AE5A-852E23DE1648}"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endParaRPr lang="en-US"/>
          </a:p>
        </p:txBody>
      </p:sp>
      <p:sp>
        <p:nvSpPr>
          <p:cNvPr id="5" name="27 Marcador de pie de página"/>
          <p:cNvSpPr>
            <a:spLocks noGrp="1"/>
          </p:cNvSpPr>
          <p:nvPr>
            <p:ph type="ftr" sz="quarter" idx="11"/>
          </p:nvPr>
        </p:nvSpPr>
        <p:spPr/>
        <p:txBody>
          <a:bodyPr/>
          <a:lstStyle>
            <a:lvl1pPr>
              <a:defRPr/>
            </a:lvl1pPr>
          </a:lstStyle>
          <a:p>
            <a:pPr>
              <a:defRPr/>
            </a:pPr>
            <a:endParaRPr lang="en-US"/>
          </a:p>
        </p:txBody>
      </p:sp>
      <p:sp>
        <p:nvSpPr>
          <p:cNvPr id="6" name="4 Marcador de número de diapositiva"/>
          <p:cNvSpPr>
            <a:spLocks noGrp="1"/>
          </p:cNvSpPr>
          <p:nvPr>
            <p:ph type="sldNum" sz="quarter" idx="12"/>
          </p:nvPr>
        </p:nvSpPr>
        <p:spPr/>
        <p:txBody>
          <a:bodyPr/>
          <a:lstStyle>
            <a:lvl1pPr>
              <a:defRPr/>
            </a:lvl1pPr>
          </a:lstStyle>
          <a:p>
            <a:pPr>
              <a:defRPr/>
            </a:pPr>
            <a:fld id="{FD5974A4-15CB-4298-9D83-BF2F679B262E}"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EE0DD29F-49A5-45E3-BFB8-0C09540FD5D4}"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endParaRPr lang="en-U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F15E4828-3DEB-4BD6-B45B-F1C343AC4461}"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itchFamily="34" charset="0"/>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endParaRPr lang="en-US"/>
          </a:p>
        </p:txBody>
      </p:sp>
      <p:sp>
        <p:nvSpPr>
          <p:cNvPr id="7" name="10 Marcador de pie de página"/>
          <p:cNvSpPr>
            <a:spLocks noGrp="1"/>
          </p:cNvSpPr>
          <p:nvPr>
            <p:ph type="ftr" sz="quarter" idx="11"/>
          </p:nvPr>
        </p:nvSpPr>
        <p:spPr/>
        <p:txBody>
          <a:bodyPr/>
          <a:lstStyle>
            <a:lvl1pPr>
              <a:defRPr/>
            </a:lvl1pPr>
          </a:lstStyle>
          <a:p>
            <a:pPr>
              <a:defRPr/>
            </a:pPr>
            <a:endParaRPr lang="en-US"/>
          </a:p>
        </p:txBody>
      </p:sp>
      <p:sp>
        <p:nvSpPr>
          <p:cNvPr id="9" name="15 Marcador de número de diapositiva"/>
          <p:cNvSpPr>
            <a:spLocks noGrp="1"/>
          </p:cNvSpPr>
          <p:nvPr>
            <p:ph type="sldNum" sz="quarter" idx="12"/>
          </p:nvPr>
        </p:nvSpPr>
        <p:spPr/>
        <p:txBody>
          <a:bodyPr/>
          <a:lstStyle>
            <a:lvl1pPr>
              <a:defRPr/>
            </a:lvl1pPr>
          </a:lstStyle>
          <a:p>
            <a:pPr>
              <a:defRPr/>
            </a:pPr>
            <a:fld id="{982D447E-8A9D-42D7-A2CC-41586B3960FC}"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endParaRPr lang="en-US"/>
          </a:p>
        </p:txBody>
      </p:sp>
      <p:sp>
        <p:nvSpPr>
          <p:cNvPr id="6" name="27 Marcador de pie de página"/>
          <p:cNvSpPr>
            <a:spLocks noGrp="1"/>
          </p:cNvSpPr>
          <p:nvPr>
            <p:ph type="ftr" sz="quarter" idx="11"/>
          </p:nvPr>
        </p:nvSpPr>
        <p:spPr/>
        <p:txBody>
          <a:bodyPr/>
          <a:lstStyle>
            <a:lvl1pPr>
              <a:defRPr/>
            </a:lvl1pPr>
          </a:lstStyle>
          <a:p>
            <a:pPr>
              <a:defRPr/>
            </a:pPr>
            <a:endParaRPr lang="en-US"/>
          </a:p>
        </p:txBody>
      </p:sp>
      <p:sp>
        <p:nvSpPr>
          <p:cNvPr id="7" name="4 Marcador de número de diapositiva"/>
          <p:cNvSpPr>
            <a:spLocks noGrp="1"/>
          </p:cNvSpPr>
          <p:nvPr>
            <p:ph type="sldNum" sz="quarter" idx="12"/>
          </p:nvPr>
        </p:nvSpPr>
        <p:spPr/>
        <p:txBody>
          <a:bodyPr/>
          <a:lstStyle>
            <a:lvl1pPr>
              <a:defRPr/>
            </a:lvl1pPr>
          </a:lstStyle>
          <a:p>
            <a:pPr>
              <a:defRPr/>
            </a:pPr>
            <a:fld id="{798732FD-0729-4DAE-9651-95F6561CCED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itchFamily="34" charset="0"/>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endParaRPr lang="en-US"/>
          </a:p>
        </p:txBody>
      </p:sp>
      <p:sp>
        <p:nvSpPr>
          <p:cNvPr id="9" name="5 Marcador de pie de página"/>
          <p:cNvSpPr>
            <a:spLocks noGrp="1"/>
          </p:cNvSpPr>
          <p:nvPr>
            <p:ph type="ftr" sz="quarter" idx="11"/>
          </p:nvPr>
        </p:nvSpPr>
        <p:spPr/>
        <p:txBody>
          <a:bodyPr/>
          <a:lstStyle>
            <a:lvl1pPr>
              <a:defRPr/>
            </a:lvl1pPr>
          </a:lstStyle>
          <a:p>
            <a:pPr>
              <a:defRPr/>
            </a:pPr>
            <a:endParaRPr lang="en-U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585AB5B0-3E41-420C-8B56-D224DF89A1C5}"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endParaRPr lang="en-US"/>
          </a:p>
        </p:txBody>
      </p:sp>
      <p:sp>
        <p:nvSpPr>
          <p:cNvPr id="4" name="27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a:lvl1pPr>
          </a:lstStyle>
          <a:p>
            <a:pPr>
              <a:defRPr/>
            </a:pPr>
            <a:fld id="{25A6E2D4-6634-4AED-BB8D-92FB0559242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endParaRPr lang="en-US"/>
          </a:p>
        </p:txBody>
      </p:sp>
      <p:sp>
        <p:nvSpPr>
          <p:cNvPr id="3" name="23 Marcador de pie de página"/>
          <p:cNvSpPr>
            <a:spLocks noGrp="1"/>
          </p:cNvSpPr>
          <p:nvPr>
            <p:ph type="ftr" sz="quarter" idx="11"/>
          </p:nvPr>
        </p:nvSpPr>
        <p:spPr/>
        <p:txBody>
          <a:bodyPr/>
          <a:lstStyle>
            <a:lvl1pPr>
              <a:defRPr/>
            </a:lvl1pPr>
          </a:lstStyle>
          <a:p>
            <a:pPr>
              <a:defRPr/>
            </a:pPr>
            <a:endParaRPr lang="en-US"/>
          </a:p>
        </p:txBody>
      </p:sp>
      <p:sp>
        <p:nvSpPr>
          <p:cNvPr id="4" name="6 Marcador de número de diapositiva"/>
          <p:cNvSpPr>
            <a:spLocks noGrp="1"/>
          </p:cNvSpPr>
          <p:nvPr>
            <p:ph type="sldNum" sz="quarter" idx="12"/>
          </p:nvPr>
        </p:nvSpPr>
        <p:spPr/>
        <p:txBody>
          <a:bodyPr/>
          <a:lstStyle>
            <a:lvl1pPr>
              <a:defRPr/>
            </a:lvl1pPr>
          </a:lstStyle>
          <a:p>
            <a:pPr>
              <a:defRPr/>
            </a:pPr>
            <a:fld id="{881BB6BE-786A-4BB1-98E4-4473868F185F}"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itchFamily="34" charset="0"/>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endParaRPr lang="en-US"/>
          </a:p>
        </p:txBody>
      </p:sp>
      <p:sp>
        <p:nvSpPr>
          <p:cNvPr id="7" name="28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pPr>
              <a:defRPr/>
            </a:pPr>
            <a:fld id="{842AC107-B7E6-4A62-B8D0-278EFEE82CC2}"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30 Marcador de número de diapositiva"/>
          <p:cNvSpPr>
            <a:spLocks noGrp="1"/>
          </p:cNvSpPr>
          <p:nvPr>
            <p:ph type="sldNum" sz="quarter" idx="12"/>
          </p:nvPr>
        </p:nvSpPr>
        <p:spPr/>
        <p:txBody>
          <a:bodyPr/>
          <a:lstStyle>
            <a:lvl1pPr>
              <a:defRPr/>
            </a:lvl1pPr>
          </a:lstStyle>
          <a:p>
            <a:pPr>
              <a:defRPr/>
            </a:pPr>
            <a:fld id="{FDE007D1-19F4-4917-B9D5-F140A6D70EDF}"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itchFamily="34" charset="0"/>
            </a:endParaRPr>
          </a:p>
        </p:txBody>
      </p:sp>
      <p:sp>
        <p:nvSpPr>
          <p:cNvPr id="1029"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pitchFamily="34" charset="0"/>
              </a:defRPr>
            </a:lvl1pPr>
          </a:lstStyle>
          <a:p>
            <a:pPr>
              <a:defRPr/>
            </a:pPr>
            <a:endParaRPr lang="en-U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pitchFamily="34" charset="0"/>
              </a:defRPr>
            </a:lvl1pPr>
          </a:lstStyle>
          <a:p>
            <a:pPr>
              <a:defRPr/>
            </a:pPr>
            <a:endParaRPr lang="en-U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latin typeface="Arial" pitchFamily="34" charset="0"/>
              </a:defRPr>
            </a:lvl1pPr>
          </a:lstStyle>
          <a:p>
            <a:pPr>
              <a:defRPr/>
            </a:pPr>
            <a:fld id="{F24C32E2-A77F-4DCB-9B06-1828DB8BEA0B}" type="slidenum">
              <a:rPr lang="en-US"/>
              <a:pPr>
                <a:defRPr/>
              </a:pPr>
              <a:t>‹Nº›</a:t>
            </a:fld>
            <a:endParaRPr lang="en-U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itchFamily="34" charset="0"/>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25" r:id="rId4"/>
    <p:sldLayoutId id="2147484231" r:id="rId5"/>
    <p:sldLayoutId id="2147484226" r:id="rId6"/>
    <p:sldLayoutId id="2147484232" r:id="rId7"/>
    <p:sldLayoutId id="2147484233" r:id="rId8"/>
    <p:sldLayoutId id="2147484234" r:id="rId9"/>
    <p:sldLayoutId id="2147484227" r:id="rId10"/>
    <p:sldLayoutId id="2147484235" r:id="rId11"/>
  </p:sldLayoutIdLst>
  <p:txStyles>
    <p:titleStyle>
      <a:lvl1pPr algn="l" rtl="0"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itchFamily="34" charset="0"/>
        </a:defRPr>
      </a:lvl2pPr>
      <a:lvl3pPr algn="l" rtl="0" eaLnBrk="1" fontAlgn="base" hangingPunct="1">
        <a:spcBef>
          <a:spcPct val="0"/>
        </a:spcBef>
        <a:spcAft>
          <a:spcPct val="0"/>
        </a:spcAft>
        <a:defRPr sz="3600">
          <a:solidFill>
            <a:schemeClr val="tx2"/>
          </a:solidFill>
          <a:latin typeface="Franklin Gothic Medium" pitchFamily="34" charset="0"/>
        </a:defRPr>
      </a:lvl3pPr>
      <a:lvl4pPr algn="l" rtl="0" eaLnBrk="1" fontAlgn="base" hangingPunct="1">
        <a:spcBef>
          <a:spcPct val="0"/>
        </a:spcBef>
        <a:spcAft>
          <a:spcPct val="0"/>
        </a:spcAft>
        <a:defRPr sz="3600">
          <a:solidFill>
            <a:schemeClr val="tx2"/>
          </a:solidFill>
          <a:latin typeface="Franklin Gothic Medium" pitchFamily="34" charset="0"/>
        </a:defRPr>
      </a:lvl4pPr>
      <a:lvl5pPr algn="l" rtl="0" eaLnBrk="1" fontAlgn="base" hangingPunct="1">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6.png"/><Relationship Id="rId5" Type="http://schemas.openxmlformats.org/officeDocument/2006/relationships/slide" Target="slide7.xml"/><Relationship Id="rId10" Type="http://schemas.openxmlformats.org/officeDocument/2006/relationships/image" Target="../media/image5.png"/><Relationship Id="rId4" Type="http://schemas.openxmlformats.org/officeDocument/2006/relationships/slide" Target="slide6.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1.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8.xml"/><Relationship Id="rId1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1.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8.xml"/><Relationship Id="rId1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1.png"/><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4.xml"/><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slide" Target="slide13.xml"/><Relationship Id="rId12" Type="http://schemas.openxmlformats.org/officeDocument/2006/relationships/slide" Target="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6.xml"/><Relationship Id="rId15" Type="http://schemas.openxmlformats.org/officeDocument/2006/relationships/oleObject" Target="../embeddings/oleObject1.bin"/><Relationship Id="rId10" Type="http://schemas.openxmlformats.org/officeDocument/2006/relationships/slide" Target="slide14.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3.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slide" Target="slide1.xml"/><Relationship Id="rId5" Type="http://schemas.openxmlformats.org/officeDocument/2006/relationships/slide" Target="slide3.xm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1.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1.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sp>
        <p:nvSpPr>
          <p:cNvPr id="25" name="2 Marcador de contenido"/>
          <p:cNvSpPr txBox="1">
            <a:spLocks/>
          </p:cNvSpPr>
          <p:nvPr/>
        </p:nvSpPr>
        <p:spPr>
          <a:xfrm>
            <a:off x="2057400" y="2743200"/>
            <a:ext cx="6629400" cy="2590800"/>
          </a:xfrm>
          <a:prstGeom prst="rect">
            <a:avLst/>
          </a:prstGeom>
        </p:spPr>
        <p:txBody>
          <a:bodyPr anchor="b">
            <a:normAutofit/>
          </a:bodyPr>
          <a:lstStyle/>
          <a:p>
            <a:pPr fontAlgn="auto">
              <a:spcBef>
                <a:spcPct val="20000"/>
              </a:spcBef>
              <a:spcAft>
                <a:spcPts val="0"/>
              </a:spcAft>
              <a:buClr>
                <a:schemeClr val="accent1"/>
              </a:buClr>
              <a:buSzPct val="70000"/>
              <a:buFont typeface="Wingdings 2"/>
              <a:buNone/>
              <a:defRPr/>
            </a:pPr>
            <a:endParaRPr lang="es-EC" sz="2400" dirty="0">
              <a:solidFill>
                <a:schemeClr val="tx2">
                  <a:shade val="75000"/>
                </a:schemeClr>
              </a:solidFill>
              <a:latin typeface="+mn-lt"/>
            </a:endParaRPr>
          </a:p>
        </p:txBody>
      </p:sp>
      <p:sp>
        <p:nvSpPr>
          <p:cNvPr id="28" name="27 Rectángulo"/>
          <p:cNvSpPr/>
          <p:nvPr/>
        </p:nvSpPr>
        <p:spPr>
          <a:xfrm>
            <a:off x="2123728" y="2000240"/>
            <a:ext cx="6408712" cy="4524315"/>
          </a:xfrm>
          <a:prstGeom prst="rect">
            <a:avLst/>
          </a:prstGeom>
        </p:spPr>
        <p:txBody>
          <a:bodyPr wrap="square">
            <a:spAutoFit/>
          </a:bodyPr>
          <a:lstStyle/>
          <a:p>
            <a:pPr algn="ctr"/>
            <a:r>
              <a:rPr lang="es-ES_tradnl" sz="2400" dirty="0" smtClean="0">
                <a:solidFill>
                  <a:schemeClr val="tx2"/>
                </a:solidFill>
                <a:latin typeface="+mn-lt"/>
              </a:rPr>
              <a:t>Desarrollo e implementación de una aplicación web  para la administración, control y seguimiento del proceso de contrataciones del  Cuerpo de Ingenieros </a:t>
            </a:r>
            <a:r>
              <a:rPr lang="es-ES_tradnl" sz="2400" smtClean="0">
                <a:solidFill>
                  <a:schemeClr val="tx2"/>
                </a:solidFill>
                <a:latin typeface="+mn-lt"/>
              </a:rPr>
              <a:t>del Ejército</a:t>
            </a:r>
            <a:r>
              <a:rPr lang="es-ES_tradnl" sz="2400" dirty="0" smtClean="0">
                <a:solidFill>
                  <a:schemeClr val="tx2"/>
                </a:solidFill>
                <a:latin typeface="+mn-lt"/>
              </a:rPr>
              <a:t>.</a:t>
            </a:r>
          </a:p>
          <a:p>
            <a:pPr algn="ctr"/>
            <a:endParaRPr lang="es-ES_tradnl" sz="2400" dirty="0" smtClean="0">
              <a:solidFill>
                <a:schemeClr val="tx2"/>
              </a:solidFill>
              <a:latin typeface="+mn-lt"/>
            </a:endParaRPr>
          </a:p>
          <a:p>
            <a:pPr algn="ctr"/>
            <a:endParaRPr lang="es-ES_tradnl" sz="2400" dirty="0" smtClean="0">
              <a:solidFill>
                <a:schemeClr val="tx2"/>
              </a:solidFill>
              <a:latin typeface="+mn-lt"/>
            </a:endParaRPr>
          </a:p>
          <a:p>
            <a:pPr algn="ctr"/>
            <a:endParaRPr lang="es-ES_tradnl" sz="2400" dirty="0" smtClean="0">
              <a:solidFill>
                <a:schemeClr val="tx2"/>
              </a:solidFill>
              <a:latin typeface="+mn-lt"/>
            </a:endParaRPr>
          </a:p>
          <a:p>
            <a:pPr algn="ctr"/>
            <a:endParaRPr lang="es-ES_tradnl" sz="2400" dirty="0" smtClean="0">
              <a:solidFill>
                <a:schemeClr val="tx2"/>
              </a:solidFill>
              <a:latin typeface="+mn-lt"/>
            </a:endParaRPr>
          </a:p>
          <a:p>
            <a:pPr algn="ctr"/>
            <a:endParaRPr lang="es-ES_tradnl" sz="2400" dirty="0" smtClean="0">
              <a:solidFill>
                <a:schemeClr val="tx2"/>
              </a:solidFill>
              <a:latin typeface="+mn-lt"/>
            </a:endParaRPr>
          </a:p>
          <a:p>
            <a:pPr algn="ctr"/>
            <a:endParaRPr lang="es-ES_tradnl" sz="2400" dirty="0" smtClean="0">
              <a:solidFill>
                <a:schemeClr val="tx2"/>
              </a:solidFill>
              <a:latin typeface="+mn-lt"/>
            </a:endParaRPr>
          </a:p>
          <a:p>
            <a:pPr algn="ctr"/>
            <a:r>
              <a:rPr lang="es-ES_tradnl" sz="2400" dirty="0" smtClean="0">
                <a:solidFill>
                  <a:schemeClr val="tx2"/>
                </a:solidFill>
                <a:latin typeface="+mn-lt"/>
              </a:rPr>
              <a:t>Realizado Por</a:t>
            </a:r>
            <a:r>
              <a:rPr lang="en-US" sz="2400" b="1" dirty="0" smtClean="0">
                <a:solidFill>
                  <a:schemeClr val="tx2"/>
                </a:solidFill>
                <a:latin typeface="+mn-lt"/>
              </a:rPr>
              <a:t>:         José Páez</a:t>
            </a:r>
          </a:p>
          <a:p>
            <a:pPr algn="ctr"/>
            <a:r>
              <a:rPr lang="en-US" sz="2400" b="1" dirty="0" smtClean="0">
                <a:solidFill>
                  <a:schemeClr val="tx2"/>
                </a:solidFill>
                <a:latin typeface="+mn-lt"/>
              </a:rPr>
              <a:t>	                          Jhon Mena	</a:t>
            </a:r>
            <a:endParaRPr lang="es-EC" sz="2400" b="1" dirty="0" smtClean="0">
              <a:solidFill>
                <a:schemeClr val="tx2"/>
              </a:solidFill>
              <a:latin typeface="+mn-lt"/>
            </a:endParaRPr>
          </a:p>
        </p:txBody>
      </p:sp>
      <p:pic>
        <p:nvPicPr>
          <p:cNvPr id="2050" name="Picture 2"/>
          <p:cNvPicPr>
            <a:picLocks noChangeAspect="1" noChangeArrowheads="1"/>
          </p:cNvPicPr>
          <p:nvPr/>
        </p:nvPicPr>
        <p:blipFill>
          <a:blip r:embed="rId9" cstate="print"/>
          <a:srcRect/>
          <a:stretch>
            <a:fillRect/>
          </a:stretch>
        </p:blipFill>
        <p:spPr bwMode="auto">
          <a:xfrm>
            <a:off x="7215206" y="3714752"/>
            <a:ext cx="1219200" cy="1219200"/>
          </a:xfrm>
          <a:prstGeom prst="rect">
            <a:avLst/>
          </a:prstGeom>
          <a:noFill/>
          <a:ln w="9525">
            <a:noFill/>
            <a:miter lim="800000"/>
            <a:headEnd/>
            <a:tailEnd/>
          </a:ln>
          <a:effectLst/>
        </p:spPr>
      </p:pic>
      <p:sp>
        <p:nvSpPr>
          <p:cNvPr id="16" name="15 CuadroTexto"/>
          <p:cNvSpPr txBox="1"/>
          <p:nvPr/>
        </p:nvSpPr>
        <p:spPr>
          <a:xfrm>
            <a:off x="7429520" y="4929198"/>
            <a:ext cx="785818" cy="369332"/>
          </a:xfrm>
          <a:prstGeom prst="rect">
            <a:avLst/>
          </a:prstGeom>
          <a:noFill/>
        </p:spPr>
        <p:txBody>
          <a:bodyPr wrap="square" rtlCol="0">
            <a:spAutoFit/>
          </a:bodyPr>
          <a:lstStyle/>
          <a:p>
            <a:r>
              <a:rPr lang="es-ES" dirty="0" smtClean="0"/>
              <a:t>J2EE</a:t>
            </a:r>
            <a:endParaRPr lang="es-ES" dirty="0"/>
          </a:p>
        </p:txBody>
      </p:sp>
      <p:pic>
        <p:nvPicPr>
          <p:cNvPr id="2051" name="Picture 3"/>
          <p:cNvPicPr>
            <a:picLocks noChangeAspect="1" noChangeArrowheads="1"/>
          </p:cNvPicPr>
          <p:nvPr/>
        </p:nvPicPr>
        <p:blipFill>
          <a:blip r:embed="rId10" cstate="print"/>
          <a:srcRect/>
          <a:stretch>
            <a:fillRect/>
          </a:stretch>
        </p:blipFill>
        <p:spPr bwMode="auto">
          <a:xfrm>
            <a:off x="5429256" y="4143381"/>
            <a:ext cx="1247775" cy="5715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11" cstate="print"/>
          <a:srcRect/>
          <a:stretch>
            <a:fillRect/>
          </a:stretch>
        </p:blipFill>
        <p:spPr bwMode="auto">
          <a:xfrm>
            <a:off x="3286116" y="4286256"/>
            <a:ext cx="1643074" cy="442911"/>
          </a:xfrm>
          <a:prstGeom prst="rect">
            <a:avLst/>
          </a:prstGeom>
          <a:noFill/>
          <a:ln w="9525">
            <a:noFill/>
            <a:miter lim="800000"/>
            <a:headEnd/>
            <a:tailEnd/>
          </a:ln>
          <a:effectLst/>
        </p:spPr>
      </p:pic>
      <p:sp>
        <p:nvSpPr>
          <p:cNvPr id="19" name="18 CuadroTexto"/>
          <p:cNvSpPr txBox="1"/>
          <p:nvPr/>
        </p:nvSpPr>
        <p:spPr>
          <a:xfrm>
            <a:off x="5572132" y="4929198"/>
            <a:ext cx="928694" cy="369332"/>
          </a:xfrm>
          <a:prstGeom prst="rect">
            <a:avLst/>
          </a:prstGeom>
          <a:noFill/>
        </p:spPr>
        <p:txBody>
          <a:bodyPr wrap="square" rtlCol="0">
            <a:spAutoFit/>
          </a:bodyPr>
          <a:lstStyle/>
          <a:p>
            <a:r>
              <a:rPr lang="es-ES" dirty="0" smtClean="0"/>
              <a:t>Spring</a:t>
            </a:r>
            <a:endParaRPr lang="es-ES" dirty="0"/>
          </a:p>
        </p:txBody>
      </p:sp>
      <p:sp>
        <p:nvSpPr>
          <p:cNvPr id="20" name="19 CuadroTexto"/>
          <p:cNvSpPr txBox="1"/>
          <p:nvPr/>
        </p:nvSpPr>
        <p:spPr>
          <a:xfrm>
            <a:off x="3500430" y="4857760"/>
            <a:ext cx="1285884" cy="369332"/>
          </a:xfrm>
          <a:prstGeom prst="rect">
            <a:avLst/>
          </a:prstGeom>
          <a:noFill/>
        </p:spPr>
        <p:txBody>
          <a:bodyPr wrap="square" rtlCol="0">
            <a:spAutoFit/>
          </a:bodyPr>
          <a:lstStyle/>
          <a:p>
            <a:r>
              <a:rPr lang="es-ES" dirty="0" smtClean="0"/>
              <a:t>Hibernate</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0" name="19 Redondear rectángulo de esquina del mismo lado">
            <a:hlinkClick r:id="rId9" action="ppaction://hlinksldjump"/>
          </p:cNvPr>
          <p:cNvSpPr/>
          <p:nvPr/>
        </p:nvSpPr>
        <p:spPr>
          <a:xfrm>
            <a:off x="1691680" y="1340768"/>
            <a:ext cx="1008112" cy="329208"/>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IEEE 830</a:t>
            </a:r>
            <a:endParaRPr lang="es-ES" sz="1200" dirty="0">
              <a:solidFill>
                <a:schemeClr val="tx1"/>
              </a:solidFill>
              <a:latin typeface="Arial" pitchFamily="34" charset="0"/>
              <a:cs typeface="Arial" pitchFamily="34" charset="0"/>
            </a:endParaRPr>
          </a:p>
        </p:txBody>
      </p:sp>
      <p:sp>
        <p:nvSpPr>
          <p:cNvPr id="21" name="20 Redondear rectángulo de esquina del mismo lado">
            <a:hlinkClick r:id="rId10" action="ppaction://hlinksldjump"/>
          </p:cNvPr>
          <p:cNvSpPr/>
          <p:nvPr/>
        </p:nvSpPr>
        <p:spPr>
          <a:xfrm>
            <a:off x="4283968" y="1340768"/>
            <a:ext cx="1440160" cy="335632"/>
          </a:xfrm>
          <a:prstGeom prst="round2SameRect">
            <a:avLst/>
          </a:prstGeom>
          <a:solidFill>
            <a:srgbClr val="C6E6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SECUENCIA</a:t>
            </a:r>
            <a:endParaRPr lang="es-ES" sz="1200" dirty="0">
              <a:solidFill>
                <a:schemeClr val="tx1"/>
              </a:solidFill>
              <a:latin typeface="Arial" pitchFamily="34" charset="0"/>
              <a:cs typeface="Arial" pitchFamily="34" charset="0"/>
            </a:endParaRPr>
          </a:p>
        </p:txBody>
      </p:sp>
      <p:sp>
        <p:nvSpPr>
          <p:cNvPr id="22" name="21 Redondear rectángulo de esquina del mismo lado">
            <a:hlinkClick r:id="rId11" action="ppaction://hlinksldjump"/>
          </p:cNvPr>
          <p:cNvSpPr/>
          <p:nvPr/>
        </p:nvSpPr>
        <p:spPr>
          <a:xfrm>
            <a:off x="5796136" y="1340768"/>
            <a:ext cx="1656184"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COMPONENTES</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2" action="ppaction://hlinksldjump"/>
          </p:cNvPr>
          <p:cNvSpPr/>
          <p:nvPr/>
        </p:nvSpPr>
        <p:spPr>
          <a:xfrm>
            <a:off x="7524328" y="1340768"/>
            <a:ext cx="1440160"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DESPLIEGUE</a:t>
            </a:r>
            <a:endParaRPr lang="es-ES" sz="1200" dirty="0">
              <a:solidFill>
                <a:schemeClr val="tx1"/>
              </a:solidFill>
              <a:latin typeface="Arial" pitchFamily="34" charset="0"/>
              <a:cs typeface="Arial" pitchFamily="34" charset="0"/>
            </a:endParaRPr>
          </a:p>
        </p:txBody>
      </p:sp>
      <p:sp>
        <p:nvSpPr>
          <p:cNvPr id="24" name="23 Redondear rectángulo de esquina del mismo lado">
            <a:hlinkClick r:id="rId13" action="ppaction://hlinksldjump"/>
          </p:cNvPr>
          <p:cNvSpPr/>
          <p:nvPr/>
        </p:nvSpPr>
        <p:spPr>
          <a:xfrm>
            <a:off x="2771800" y="1340768"/>
            <a:ext cx="1440160" cy="329208"/>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CASOS DE USO</a:t>
            </a:r>
            <a:endParaRPr lang="es-ES" sz="1200" dirty="0">
              <a:solidFill>
                <a:schemeClr val="tx1"/>
              </a:solidFill>
              <a:latin typeface="Arial" pitchFamily="34" charset="0"/>
              <a:cs typeface="Arial" pitchFamily="34" charset="0"/>
            </a:endParaRPr>
          </a:p>
        </p:txBody>
      </p:sp>
      <p:pic>
        <p:nvPicPr>
          <p:cNvPr id="26" name="25 Imagen"/>
          <p:cNvPicPr/>
          <p:nvPr/>
        </p:nvPicPr>
        <p:blipFill>
          <a:blip r:embed="rId14" cstate="print"/>
          <a:srcRect/>
          <a:stretch>
            <a:fillRect/>
          </a:stretch>
        </p:blipFill>
        <p:spPr bwMode="auto">
          <a:xfrm>
            <a:off x="1835696" y="1700808"/>
            <a:ext cx="7056784"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305180" cy="6858000"/>
          </a:xfrm>
          <a:prstGeom prst="rect">
            <a:avLst/>
          </a:prstGeom>
          <a:noFill/>
          <a:ln w="9525">
            <a:noFill/>
            <a:miter lim="800000"/>
            <a:headEnd/>
            <a:tailEnd/>
          </a:ln>
          <a:effectLst/>
        </p:spPr>
      </p:pic>
      <p:sp>
        <p:nvSpPr>
          <p:cNvPr id="3" name="2 Flecha derecha">
            <a:hlinkClick r:id="rId3" action="ppaction://hlinksldjump"/>
          </p:cNvPr>
          <p:cNvSpPr/>
          <p:nvPr/>
        </p:nvSpPr>
        <p:spPr>
          <a:xfrm rot="10800000">
            <a:off x="8382000" y="6248400"/>
            <a:ext cx="457200" cy="381000"/>
          </a:xfrm>
          <a:prstGeom prst="rightArrow">
            <a:avLst/>
          </a:prstGeom>
          <a:solidFill>
            <a:srgbClr val="2BA0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0" name="19 Redondear rectángulo de esquina del mismo lado">
            <a:hlinkClick r:id="rId9" action="ppaction://hlinksldjump"/>
          </p:cNvPr>
          <p:cNvSpPr/>
          <p:nvPr/>
        </p:nvSpPr>
        <p:spPr>
          <a:xfrm>
            <a:off x="1691680" y="1340768"/>
            <a:ext cx="1008112" cy="329208"/>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IEEE 830</a:t>
            </a:r>
            <a:endParaRPr lang="es-ES" sz="1200" dirty="0">
              <a:solidFill>
                <a:schemeClr val="tx1"/>
              </a:solidFill>
              <a:latin typeface="Arial" pitchFamily="34" charset="0"/>
              <a:cs typeface="Arial" pitchFamily="34" charset="0"/>
            </a:endParaRPr>
          </a:p>
        </p:txBody>
      </p:sp>
      <p:sp>
        <p:nvSpPr>
          <p:cNvPr id="21" name="20 Redondear rectángulo de esquina del mismo lado">
            <a:hlinkClick r:id="rId10" action="ppaction://hlinksldjump"/>
          </p:cNvPr>
          <p:cNvSpPr/>
          <p:nvPr/>
        </p:nvSpPr>
        <p:spPr>
          <a:xfrm>
            <a:off x="4283968" y="1340768"/>
            <a:ext cx="1440160"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SECUENCIA</a:t>
            </a:r>
            <a:endParaRPr lang="es-ES" sz="1200" dirty="0">
              <a:solidFill>
                <a:schemeClr val="tx1"/>
              </a:solidFill>
              <a:latin typeface="Arial" pitchFamily="34" charset="0"/>
              <a:cs typeface="Arial" pitchFamily="34" charset="0"/>
            </a:endParaRPr>
          </a:p>
        </p:txBody>
      </p:sp>
      <p:sp>
        <p:nvSpPr>
          <p:cNvPr id="22" name="21 Redondear rectángulo de esquina del mismo lado">
            <a:hlinkClick r:id="rId11" action="ppaction://hlinksldjump"/>
          </p:cNvPr>
          <p:cNvSpPr/>
          <p:nvPr/>
        </p:nvSpPr>
        <p:spPr>
          <a:xfrm>
            <a:off x="5796136" y="1340768"/>
            <a:ext cx="1656184"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COMPONENTES</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2" action="ppaction://hlinksldjump"/>
          </p:cNvPr>
          <p:cNvSpPr/>
          <p:nvPr/>
        </p:nvSpPr>
        <p:spPr>
          <a:xfrm>
            <a:off x="7524328" y="1340768"/>
            <a:ext cx="1440160" cy="335632"/>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DESPLIEGUE</a:t>
            </a:r>
            <a:endParaRPr lang="es-ES" sz="1200" dirty="0">
              <a:solidFill>
                <a:schemeClr val="tx1"/>
              </a:solidFill>
              <a:latin typeface="Arial" pitchFamily="34" charset="0"/>
              <a:cs typeface="Arial" pitchFamily="34" charset="0"/>
            </a:endParaRPr>
          </a:p>
        </p:txBody>
      </p:sp>
      <p:sp>
        <p:nvSpPr>
          <p:cNvPr id="24" name="23 Redondear rectángulo de esquina del mismo lado">
            <a:hlinkClick r:id="rId13" action="ppaction://hlinksldjump"/>
          </p:cNvPr>
          <p:cNvSpPr/>
          <p:nvPr/>
        </p:nvSpPr>
        <p:spPr>
          <a:xfrm>
            <a:off x="2771800" y="1340768"/>
            <a:ext cx="1440160" cy="329208"/>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CASOS DE USO</a:t>
            </a:r>
            <a:endParaRPr lang="es-ES" sz="1200" dirty="0">
              <a:solidFill>
                <a:schemeClr val="tx1"/>
              </a:solidFill>
              <a:latin typeface="Arial" pitchFamily="34" charset="0"/>
              <a:cs typeface="Arial" pitchFamily="34" charset="0"/>
            </a:endParaRPr>
          </a:p>
        </p:txBody>
      </p:sp>
      <p:pic>
        <p:nvPicPr>
          <p:cNvPr id="26" name="25 Imagen"/>
          <p:cNvPicPr/>
          <p:nvPr/>
        </p:nvPicPr>
        <p:blipFill>
          <a:blip r:embed="rId14" cstate="print"/>
          <a:srcRect/>
          <a:stretch>
            <a:fillRect/>
          </a:stretch>
        </p:blipFill>
        <p:spPr bwMode="auto">
          <a:xfrm>
            <a:off x="1835696" y="1988840"/>
            <a:ext cx="7056784"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Redondear rectángulo de esquina del mismo lado">
            <a:hlinkClick r:id="rId9" action="ppaction://hlinksldjump"/>
          </p:cNvPr>
          <p:cNvSpPr/>
          <p:nvPr/>
        </p:nvSpPr>
        <p:spPr>
          <a:xfrm>
            <a:off x="4643438" y="1357298"/>
            <a:ext cx="14478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CAPA - MODELO</a:t>
            </a:r>
            <a:endParaRPr lang="es-ES" sz="1200" dirty="0">
              <a:solidFill>
                <a:schemeClr val="tx1"/>
              </a:solidFill>
              <a:latin typeface="Arial" pitchFamily="34" charset="0"/>
              <a:cs typeface="Arial" pitchFamily="34" charset="0"/>
            </a:endParaRPr>
          </a:p>
        </p:txBody>
      </p:sp>
      <p:cxnSp>
        <p:nvCxnSpPr>
          <p:cNvPr id="20" name="19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1"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dirty="0">
                <a:solidFill>
                  <a:srgbClr val="C6E6A2"/>
                </a:solidFill>
              </a:rPr>
              <a:t>   </a:t>
            </a:r>
            <a:r>
              <a:rPr lang="es-ES" dirty="0"/>
              <a:t>Introducción</a:t>
            </a:r>
          </a:p>
        </p:txBody>
      </p:sp>
      <p:sp>
        <p:nvSpPr>
          <p:cNvPr id="22" name="21 Redondear rectángulo de esquina del mismo lado">
            <a:hlinkClick r:id="rId6" action="ppaction://hlinksldjump"/>
          </p:cNvPr>
          <p:cNvSpPr/>
          <p:nvPr/>
        </p:nvSpPr>
        <p:spPr>
          <a:xfrm>
            <a:off x="3143240" y="1357298"/>
            <a:ext cx="1438276" cy="319102"/>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JUSTIFICACIÓN</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0" action="ppaction://hlinksldjump"/>
          </p:cNvPr>
          <p:cNvSpPr/>
          <p:nvPr/>
        </p:nvSpPr>
        <p:spPr>
          <a:xfrm>
            <a:off x="7572396" y="1357298"/>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CAPA - WEB</a:t>
            </a:r>
            <a:endParaRPr lang="es-ES" sz="1200" dirty="0">
              <a:solidFill>
                <a:schemeClr val="tx1"/>
              </a:solidFill>
              <a:latin typeface="Arial" pitchFamily="34" charset="0"/>
              <a:cs typeface="Arial" pitchFamily="34" charset="0"/>
            </a:endParaRPr>
          </a:p>
        </p:txBody>
      </p:sp>
      <p:sp>
        <p:nvSpPr>
          <p:cNvPr id="24" name="1 Título"/>
          <p:cNvSpPr txBox="1">
            <a:spLocks/>
          </p:cNvSpPr>
          <p:nvPr/>
        </p:nvSpPr>
        <p:spPr>
          <a:xfrm>
            <a:off x="2133600" y="1905000"/>
            <a:ext cx="5943600" cy="760383"/>
          </a:xfrm>
          <a:prstGeom prst="rect">
            <a:avLst/>
          </a:prstGeom>
        </p:spPr>
        <p:txBody>
          <a:bodyPr>
            <a:normAutofit fontScale="92500"/>
          </a:bodyPr>
          <a:lstStyle/>
          <a:p>
            <a:pPr fontAlgn="auto">
              <a:spcAft>
                <a:spcPts val="0"/>
              </a:spcAft>
              <a:defRPr/>
            </a:pPr>
            <a:r>
              <a:rPr lang="es-EC" sz="3600" cap="all" dirty="0" smtClean="0">
                <a:solidFill>
                  <a:schemeClr val="tx2"/>
                </a:solidFill>
                <a:effectLst>
                  <a:reflection blurRad="12700" stA="48000" endA="300" endPos="55000" dir="5400000" sy="-90000" algn="bl" rotWithShape="0"/>
                </a:effectLst>
                <a:latin typeface="+mj-lt"/>
                <a:ea typeface="+mj-ea"/>
                <a:cs typeface="+mj-cs"/>
              </a:rPr>
              <a:t>ARQUITECTURA DEL SISTEMA</a:t>
            </a:r>
            <a:endParaRPr lang="es-EC"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25" name="2 Marcador de contenido"/>
          <p:cNvSpPr txBox="1">
            <a:spLocks/>
          </p:cNvSpPr>
          <p:nvPr/>
        </p:nvSpPr>
        <p:spPr>
          <a:xfrm>
            <a:off x="2071670" y="2571744"/>
            <a:ext cx="6629400" cy="3471882"/>
          </a:xfrm>
          <a:prstGeom prst="rect">
            <a:avLst/>
          </a:prstGeom>
        </p:spPr>
        <p:txBody>
          <a:bodyPr anchor="b">
            <a:normAutofit/>
          </a:bodyPr>
          <a:lstStyle/>
          <a:p>
            <a:pPr fontAlgn="auto">
              <a:spcBef>
                <a:spcPct val="20000"/>
              </a:spcBef>
              <a:spcAft>
                <a:spcPts val="0"/>
              </a:spcAft>
              <a:buClr>
                <a:schemeClr val="accent1"/>
              </a:buClr>
              <a:buSzPct val="70000"/>
              <a:buFont typeface="Wingdings" pitchFamily="2" charset="2"/>
              <a:buChar char="ü"/>
              <a:defRPr/>
            </a:pPr>
            <a:endParaRPr lang="es-EC" sz="2400" dirty="0">
              <a:solidFill>
                <a:schemeClr val="tx2">
                  <a:shade val="75000"/>
                </a:schemeClr>
              </a:solidFill>
              <a:latin typeface="+mn-lt"/>
            </a:endParaRPr>
          </a:p>
        </p:txBody>
      </p:sp>
      <p:sp>
        <p:nvSpPr>
          <p:cNvPr id="28" name="2 Marcador de contenido"/>
          <p:cNvSpPr txBox="1">
            <a:spLocks/>
          </p:cNvSpPr>
          <p:nvPr/>
        </p:nvSpPr>
        <p:spPr>
          <a:xfrm>
            <a:off x="2057400" y="2743200"/>
            <a:ext cx="6443690" cy="3543320"/>
          </a:xfrm>
          <a:prstGeom prst="rect">
            <a:avLst/>
          </a:prstGeom>
        </p:spPr>
        <p:txBody>
          <a:bodyPr anchor="b">
            <a:normAutofit fontScale="92500"/>
          </a:bodyPr>
          <a:lstStyle/>
          <a:p>
            <a:pPr algn="just" fontAlgn="auto">
              <a:spcBef>
                <a:spcPct val="20000"/>
              </a:spcBef>
              <a:spcAft>
                <a:spcPts val="0"/>
              </a:spcAft>
              <a:buClr>
                <a:schemeClr val="accent1"/>
              </a:buClr>
              <a:buSzPct val="70000"/>
              <a:buFont typeface="Wingdings" pitchFamily="2" charset="2"/>
              <a:buChar char="ü"/>
              <a:defRPr/>
            </a:pPr>
            <a:endParaRPr lang="es-EC" sz="2400" dirty="0">
              <a:solidFill>
                <a:schemeClr val="tx2">
                  <a:shade val="75000"/>
                </a:schemeClr>
              </a:solidFill>
              <a:latin typeface="+mn-lt"/>
            </a:endParaRPr>
          </a:p>
          <a:p>
            <a:pPr algn="just" fontAlgn="auto">
              <a:spcBef>
                <a:spcPct val="20000"/>
              </a:spcBef>
              <a:spcAft>
                <a:spcPts val="0"/>
              </a:spcAft>
              <a:buClr>
                <a:schemeClr val="accent1"/>
              </a:buClr>
              <a:buSzPct val="70000"/>
              <a:defRPr/>
            </a:pPr>
            <a:r>
              <a:rPr lang="es-EC" sz="2400" dirty="0" smtClean="0">
                <a:solidFill>
                  <a:schemeClr val="tx2">
                    <a:shade val="75000"/>
                  </a:schemeClr>
                </a:solidFill>
                <a:latin typeface="+mn-lt"/>
              </a:rPr>
              <a:t>Para la definición de la arquitectura del sistema se  tomó en cuenta aspectos importantes en la implementación y desarrollo de una aplicación web. </a:t>
            </a:r>
          </a:p>
          <a:p>
            <a:pPr marL="457200" indent="-457200" algn="just" fontAlgn="auto">
              <a:spcBef>
                <a:spcPct val="20000"/>
              </a:spcBef>
              <a:spcAft>
                <a:spcPts val="0"/>
              </a:spcAft>
              <a:buClr>
                <a:schemeClr val="accent1"/>
              </a:buClr>
              <a:buSzPct val="70000"/>
              <a:buFont typeface="Wingdings" pitchFamily="2" charset="2"/>
              <a:buChar char="ü"/>
              <a:defRPr/>
            </a:pPr>
            <a:r>
              <a:rPr lang="es-EC" sz="2400" dirty="0" smtClean="0">
                <a:solidFill>
                  <a:schemeClr val="tx2">
                    <a:shade val="75000"/>
                  </a:schemeClr>
                </a:solidFill>
                <a:latin typeface="+mn-lt"/>
              </a:rPr>
              <a:t>Seguridad.</a:t>
            </a:r>
          </a:p>
          <a:p>
            <a:pPr marL="457200" indent="-457200" algn="just" fontAlgn="auto">
              <a:spcBef>
                <a:spcPct val="20000"/>
              </a:spcBef>
              <a:spcAft>
                <a:spcPts val="0"/>
              </a:spcAft>
              <a:buClr>
                <a:schemeClr val="accent1"/>
              </a:buClr>
              <a:buSzPct val="70000"/>
              <a:buFont typeface="Wingdings" pitchFamily="2" charset="2"/>
              <a:buChar char="ü"/>
              <a:defRPr/>
            </a:pPr>
            <a:r>
              <a:rPr lang="es-EC" sz="2400" dirty="0" smtClean="0">
                <a:solidFill>
                  <a:schemeClr val="tx2">
                    <a:shade val="75000"/>
                  </a:schemeClr>
                </a:solidFill>
                <a:latin typeface="+mn-lt"/>
              </a:rPr>
              <a:t>Escalabilidad.</a:t>
            </a:r>
          </a:p>
          <a:p>
            <a:pPr marL="457200" indent="-457200" algn="just" fontAlgn="auto">
              <a:spcBef>
                <a:spcPct val="20000"/>
              </a:spcBef>
              <a:spcAft>
                <a:spcPts val="0"/>
              </a:spcAft>
              <a:buClr>
                <a:schemeClr val="accent1"/>
              </a:buClr>
              <a:buSzPct val="70000"/>
              <a:buFont typeface="Wingdings" pitchFamily="2" charset="2"/>
              <a:buChar char="ü"/>
              <a:defRPr/>
            </a:pPr>
            <a:r>
              <a:rPr lang="es-EC" sz="2400" dirty="0" smtClean="0">
                <a:solidFill>
                  <a:schemeClr val="tx2">
                    <a:shade val="75000"/>
                  </a:schemeClr>
                </a:solidFill>
                <a:latin typeface="+mn-lt"/>
              </a:rPr>
              <a:t>Concurrencia – Rendimiento.</a:t>
            </a:r>
          </a:p>
          <a:p>
            <a:pPr marL="457200" indent="-457200" algn="just" fontAlgn="auto">
              <a:spcBef>
                <a:spcPct val="20000"/>
              </a:spcBef>
              <a:spcAft>
                <a:spcPts val="0"/>
              </a:spcAft>
              <a:buClr>
                <a:schemeClr val="accent1"/>
              </a:buClr>
              <a:buSzPct val="70000"/>
              <a:buFont typeface="Wingdings" pitchFamily="2" charset="2"/>
              <a:buChar char="ü"/>
              <a:defRPr/>
            </a:pPr>
            <a:r>
              <a:rPr lang="es-EC" sz="2400" dirty="0" smtClean="0">
                <a:solidFill>
                  <a:schemeClr val="tx2">
                    <a:shade val="75000"/>
                  </a:schemeClr>
                </a:solidFill>
                <a:latin typeface="+mn-lt"/>
              </a:rPr>
              <a:t>Mantenimiento.</a:t>
            </a:r>
          </a:p>
          <a:p>
            <a:pPr marL="457200" indent="-457200" algn="just" fontAlgn="auto">
              <a:spcBef>
                <a:spcPct val="20000"/>
              </a:spcBef>
              <a:spcAft>
                <a:spcPts val="0"/>
              </a:spcAft>
              <a:buClr>
                <a:schemeClr val="accent1"/>
              </a:buClr>
              <a:buSzPct val="70000"/>
              <a:buFont typeface="Wingdings" pitchFamily="2" charset="2"/>
              <a:buChar char="ü"/>
              <a:defRPr/>
            </a:pPr>
            <a:r>
              <a:rPr lang="es-EC" sz="2400" dirty="0" smtClean="0">
                <a:solidFill>
                  <a:schemeClr val="tx2">
                    <a:shade val="75000"/>
                  </a:schemeClr>
                </a:solidFill>
                <a:latin typeface="+mn-lt"/>
              </a:rPr>
              <a:t>Open Source.</a:t>
            </a:r>
          </a:p>
          <a:p>
            <a:pPr marL="457200" indent="-457200" algn="just" fontAlgn="auto">
              <a:spcBef>
                <a:spcPct val="20000"/>
              </a:spcBef>
              <a:spcAft>
                <a:spcPts val="0"/>
              </a:spcAft>
              <a:buClr>
                <a:schemeClr val="accent1"/>
              </a:buClr>
              <a:buSzPct val="70000"/>
              <a:buFont typeface="Wingdings" pitchFamily="2" charset="2"/>
              <a:buChar char="ü"/>
              <a:defRPr/>
            </a:pPr>
            <a:endParaRPr lang="es-EC" sz="2400" dirty="0">
              <a:solidFill>
                <a:schemeClr val="tx2">
                  <a:shade val="75000"/>
                </a:schemeClr>
              </a:solidFill>
              <a:latin typeface="+mn-lt"/>
            </a:endParaRPr>
          </a:p>
        </p:txBody>
      </p:sp>
      <p:sp>
        <p:nvSpPr>
          <p:cNvPr id="29" name="28 Redondear rectángulo de esquina del mismo lado">
            <a:hlinkClick r:id="rId11" action="ppaction://hlinksldjump"/>
          </p:cNvPr>
          <p:cNvSpPr/>
          <p:nvPr/>
        </p:nvSpPr>
        <p:spPr>
          <a:xfrm>
            <a:off x="6143636" y="1357298"/>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SERVIDOR</a:t>
            </a:r>
            <a:endParaRPr lang="es-ES" sz="1200"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12" cstate="print"/>
          <a:srcRect/>
          <a:stretch>
            <a:fillRect/>
          </a:stretch>
        </p:blipFill>
        <p:spPr bwMode="auto">
          <a:xfrm>
            <a:off x="7072330" y="4214818"/>
            <a:ext cx="1571636" cy="1571636"/>
          </a:xfrm>
          <a:prstGeom prst="rect">
            <a:avLst/>
          </a:prstGeom>
          <a:noFill/>
          <a:ln w="9525">
            <a:noFill/>
            <a:miter lim="800000"/>
            <a:headEnd/>
            <a:tailEnd/>
          </a:ln>
          <a:effectLst/>
        </p:spPr>
      </p:pic>
      <p:sp>
        <p:nvSpPr>
          <p:cNvPr id="30" name="29 CuadroTexto"/>
          <p:cNvSpPr txBox="1"/>
          <p:nvPr/>
        </p:nvSpPr>
        <p:spPr>
          <a:xfrm>
            <a:off x="7500958" y="5643578"/>
            <a:ext cx="736099" cy="369332"/>
          </a:xfrm>
          <a:prstGeom prst="rect">
            <a:avLst/>
          </a:prstGeom>
          <a:noFill/>
        </p:spPr>
        <p:txBody>
          <a:bodyPr wrap="none" rtlCol="0">
            <a:spAutoFit/>
          </a:bodyPr>
          <a:lstStyle/>
          <a:p>
            <a:r>
              <a:rPr lang="es-ES" dirty="0" smtClean="0"/>
              <a:t>J2EE</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Redondear rectángulo de esquina del mismo lado">
            <a:hlinkClick r:id="rId9" action="ppaction://hlinksldjump"/>
          </p:cNvPr>
          <p:cNvSpPr/>
          <p:nvPr/>
        </p:nvSpPr>
        <p:spPr>
          <a:xfrm>
            <a:off x="4643438" y="1357298"/>
            <a:ext cx="14478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CAPA - MODELO</a:t>
            </a:r>
            <a:endParaRPr lang="es-ES" sz="1200" dirty="0">
              <a:solidFill>
                <a:schemeClr val="tx1"/>
              </a:solidFill>
              <a:latin typeface="Arial" pitchFamily="34" charset="0"/>
              <a:cs typeface="Arial" pitchFamily="34" charset="0"/>
            </a:endParaRPr>
          </a:p>
        </p:txBody>
      </p:sp>
      <p:cxnSp>
        <p:nvCxnSpPr>
          <p:cNvPr id="20" name="19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1"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dirty="0">
                <a:solidFill>
                  <a:srgbClr val="C6E6A2"/>
                </a:solidFill>
              </a:rPr>
              <a:t>   </a:t>
            </a:r>
            <a:r>
              <a:rPr lang="es-ES" dirty="0"/>
              <a:t>Introducción</a:t>
            </a:r>
          </a:p>
        </p:txBody>
      </p:sp>
      <p:sp>
        <p:nvSpPr>
          <p:cNvPr id="22" name="21 Redondear rectángulo de esquina del mismo lado">
            <a:hlinkClick r:id="rId6" action="ppaction://hlinksldjump"/>
          </p:cNvPr>
          <p:cNvSpPr/>
          <p:nvPr/>
        </p:nvSpPr>
        <p:spPr>
          <a:xfrm>
            <a:off x="3143240" y="1357298"/>
            <a:ext cx="1438276" cy="31910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JUSTIFICACIÓN</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0" action="ppaction://hlinksldjump"/>
          </p:cNvPr>
          <p:cNvSpPr/>
          <p:nvPr/>
        </p:nvSpPr>
        <p:spPr>
          <a:xfrm>
            <a:off x="7572396" y="1357298"/>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CAPA - WEB</a:t>
            </a:r>
            <a:endParaRPr lang="es-ES" sz="1200" dirty="0">
              <a:solidFill>
                <a:schemeClr val="tx1"/>
              </a:solidFill>
              <a:latin typeface="Arial" pitchFamily="34" charset="0"/>
              <a:cs typeface="Arial" pitchFamily="34" charset="0"/>
            </a:endParaRPr>
          </a:p>
        </p:txBody>
      </p:sp>
      <p:sp>
        <p:nvSpPr>
          <p:cNvPr id="25" name="2 Marcador de contenido"/>
          <p:cNvSpPr txBox="1">
            <a:spLocks/>
          </p:cNvSpPr>
          <p:nvPr/>
        </p:nvSpPr>
        <p:spPr>
          <a:xfrm>
            <a:off x="2071670" y="2571744"/>
            <a:ext cx="6629400" cy="3471882"/>
          </a:xfrm>
          <a:prstGeom prst="rect">
            <a:avLst/>
          </a:prstGeom>
        </p:spPr>
        <p:txBody>
          <a:bodyPr anchor="b">
            <a:normAutofit/>
          </a:bodyPr>
          <a:lstStyle/>
          <a:p>
            <a:pPr fontAlgn="auto">
              <a:spcBef>
                <a:spcPct val="20000"/>
              </a:spcBef>
              <a:spcAft>
                <a:spcPts val="0"/>
              </a:spcAft>
              <a:buClr>
                <a:schemeClr val="accent1"/>
              </a:buClr>
              <a:buSzPct val="70000"/>
              <a:buFont typeface="Wingdings" pitchFamily="2" charset="2"/>
              <a:buChar char="ü"/>
              <a:defRPr/>
            </a:pPr>
            <a:endParaRPr lang="es-EC" sz="2400" dirty="0">
              <a:solidFill>
                <a:schemeClr val="tx2">
                  <a:shade val="75000"/>
                </a:schemeClr>
              </a:solidFill>
              <a:latin typeface="+mn-lt"/>
            </a:endParaRPr>
          </a:p>
        </p:txBody>
      </p:sp>
      <p:sp>
        <p:nvSpPr>
          <p:cNvPr id="27" name="26 Redondear rectángulo de esquina del mismo lado">
            <a:hlinkClick r:id="rId11" action="ppaction://hlinksldjump"/>
          </p:cNvPr>
          <p:cNvSpPr/>
          <p:nvPr/>
        </p:nvSpPr>
        <p:spPr>
          <a:xfrm>
            <a:off x="6143636" y="1357298"/>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SERVIDOR</a:t>
            </a:r>
            <a:endParaRPr lang="es-ES" sz="1200" dirty="0">
              <a:solidFill>
                <a:schemeClr val="tx1"/>
              </a:solidFill>
              <a:latin typeface="Arial" pitchFamily="34" charset="0"/>
              <a:cs typeface="Arial" pitchFamily="34" charset="0"/>
            </a:endParaRPr>
          </a:p>
        </p:txBody>
      </p:sp>
      <p:pic>
        <p:nvPicPr>
          <p:cNvPr id="3079" name="Picture 7"/>
          <p:cNvPicPr>
            <a:picLocks noChangeAspect="1" noChangeArrowheads="1"/>
          </p:cNvPicPr>
          <p:nvPr/>
        </p:nvPicPr>
        <p:blipFill>
          <a:blip r:embed="rId12" cstate="print"/>
          <a:srcRect/>
          <a:stretch>
            <a:fillRect/>
          </a:stretch>
        </p:blipFill>
        <p:spPr bwMode="auto">
          <a:xfrm>
            <a:off x="1785918" y="1785926"/>
            <a:ext cx="7072362"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Redondear rectángulo de esquina del mismo lado">
            <a:hlinkClick r:id="rId9" action="ppaction://hlinksldjump"/>
          </p:cNvPr>
          <p:cNvSpPr/>
          <p:nvPr/>
        </p:nvSpPr>
        <p:spPr>
          <a:xfrm>
            <a:off x="4643438" y="1357298"/>
            <a:ext cx="14478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CAPA - MODELO</a:t>
            </a:r>
            <a:endParaRPr lang="es-ES" sz="1200" dirty="0">
              <a:solidFill>
                <a:schemeClr val="tx1"/>
              </a:solidFill>
              <a:latin typeface="Arial" pitchFamily="34" charset="0"/>
              <a:cs typeface="Arial" pitchFamily="34" charset="0"/>
            </a:endParaRPr>
          </a:p>
        </p:txBody>
      </p:sp>
      <p:cxnSp>
        <p:nvCxnSpPr>
          <p:cNvPr id="20" name="19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1"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dirty="0">
                <a:solidFill>
                  <a:srgbClr val="C6E6A2"/>
                </a:solidFill>
              </a:rPr>
              <a:t>   </a:t>
            </a:r>
            <a:r>
              <a:rPr lang="es-ES" dirty="0"/>
              <a:t>Introducción</a:t>
            </a:r>
          </a:p>
        </p:txBody>
      </p:sp>
      <p:sp>
        <p:nvSpPr>
          <p:cNvPr id="22" name="21 Redondear rectángulo de esquina del mismo lado">
            <a:hlinkClick r:id="rId6" action="ppaction://hlinksldjump"/>
          </p:cNvPr>
          <p:cNvSpPr/>
          <p:nvPr/>
        </p:nvSpPr>
        <p:spPr>
          <a:xfrm>
            <a:off x="3143240" y="1357298"/>
            <a:ext cx="1438276" cy="31910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JUSTIFICACIÓN</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0" action="ppaction://hlinksldjump"/>
          </p:cNvPr>
          <p:cNvSpPr/>
          <p:nvPr/>
        </p:nvSpPr>
        <p:spPr>
          <a:xfrm>
            <a:off x="7572396" y="1357298"/>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CAPA - WEB</a:t>
            </a:r>
            <a:endParaRPr lang="es-ES" sz="1200" dirty="0">
              <a:solidFill>
                <a:schemeClr val="tx1"/>
              </a:solidFill>
              <a:latin typeface="Arial" pitchFamily="34" charset="0"/>
              <a:cs typeface="Arial" pitchFamily="34" charset="0"/>
            </a:endParaRPr>
          </a:p>
        </p:txBody>
      </p:sp>
      <p:sp>
        <p:nvSpPr>
          <p:cNvPr id="24" name="1 Título"/>
          <p:cNvSpPr txBox="1">
            <a:spLocks/>
          </p:cNvSpPr>
          <p:nvPr/>
        </p:nvSpPr>
        <p:spPr>
          <a:xfrm>
            <a:off x="2133600" y="1905000"/>
            <a:ext cx="5943600" cy="760383"/>
          </a:xfrm>
          <a:prstGeom prst="rect">
            <a:avLst/>
          </a:prstGeom>
        </p:spPr>
        <p:txBody>
          <a:bodyPr>
            <a:normAutofit/>
          </a:bodyPr>
          <a:lstStyle/>
          <a:p>
            <a:pPr fontAlgn="auto">
              <a:spcAft>
                <a:spcPts val="0"/>
              </a:spcAft>
              <a:defRPr/>
            </a:pPr>
            <a:r>
              <a:rPr lang="es-EC" sz="3600" cap="all" dirty="0" smtClean="0">
                <a:solidFill>
                  <a:schemeClr val="tx2"/>
                </a:solidFill>
                <a:effectLst>
                  <a:reflection blurRad="12700" stA="48000" endA="300" endPos="55000" dir="5400000" sy="-90000" algn="bl" rotWithShape="0"/>
                </a:effectLst>
                <a:latin typeface="+mj-lt"/>
                <a:ea typeface="+mj-ea"/>
                <a:cs typeface="+mj-cs"/>
              </a:rPr>
              <a:t>Servidor de aplicaciones</a:t>
            </a:r>
            <a:endParaRPr lang="es-EC"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25" name="2 Marcador de contenido"/>
          <p:cNvSpPr txBox="1">
            <a:spLocks/>
          </p:cNvSpPr>
          <p:nvPr/>
        </p:nvSpPr>
        <p:spPr>
          <a:xfrm>
            <a:off x="2071670" y="2571744"/>
            <a:ext cx="6629400" cy="3471882"/>
          </a:xfrm>
          <a:prstGeom prst="rect">
            <a:avLst/>
          </a:prstGeom>
        </p:spPr>
        <p:txBody>
          <a:bodyPr anchor="b">
            <a:normAutofit/>
          </a:bodyPr>
          <a:lstStyle/>
          <a:p>
            <a:pPr fontAlgn="auto">
              <a:spcBef>
                <a:spcPct val="20000"/>
              </a:spcBef>
              <a:spcAft>
                <a:spcPts val="0"/>
              </a:spcAft>
              <a:buClr>
                <a:schemeClr val="accent1"/>
              </a:buClr>
              <a:buSzPct val="70000"/>
              <a:buFont typeface="Wingdings" pitchFamily="2" charset="2"/>
              <a:buChar char="ü"/>
              <a:defRPr/>
            </a:pPr>
            <a:endParaRPr lang="es-EC" sz="2400" dirty="0">
              <a:solidFill>
                <a:schemeClr val="tx2">
                  <a:shade val="75000"/>
                </a:schemeClr>
              </a:solidFill>
              <a:latin typeface="+mn-lt"/>
            </a:endParaRPr>
          </a:p>
        </p:txBody>
      </p:sp>
      <p:sp>
        <p:nvSpPr>
          <p:cNvPr id="27" name="26 Redondear rectángulo de esquina del mismo lado">
            <a:hlinkClick r:id="rId11" action="ppaction://hlinksldjump"/>
          </p:cNvPr>
          <p:cNvSpPr/>
          <p:nvPr/>
        </p:nvSpPr>
        <p:spPr>
          <a:xfrm>
            <a:off x="6143636" y="1357298"/>
            <a:ext cx="13716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SERVIDOR</a:t>
            </a:r>
            <a:endParaRPr lang="es-ES" sz="1200" dirty="0">
              <a:solidFill>
                <a:schemeClr val="tx1"/>
              </a:solidFill>
              <a:latin typeface="Arial" pitchFamily="34" charset="0"/>
              <a:cs typeface="Arial" pitchFamily="34" charset="0"/>
            </a:endParaRPr>
          </a:p>
        </p:txBody>
      </p:sp>
      <p:sp>
        <p:nvSpPr>
          <p:cNvPr id="30" name="29 CuadroTexto"/>
          <p:cNvSpPr txBox="1"/>
          <p:nvPr/>
        </p:nvSpPr>
        <p:spPr>
          <a:xfrm>
            <a:off x="2214546" y="2714620"/>
            <a:ext cx="6000792" cy="646331"/>
          </a:xfrm>
          <a:prstGeom prst="rect">
            <a:avLst/>
          </a:prstGeom>
          <a:noFill/>
        </p:spPr>
        <p:txBody>
          <a:bodyPr wrap="square" rtlCol="0">
            <a:spAutoFit/>
          </a:bodyPr>
          <a:lstStyle/>
          <a:p>
            <a:pPr marL="457200" indent="-457200" algn="just" fontAlgn="auto">
              <a:spcBef>
                <a:spcPct val="20000"/>
              </a:spcBef>
              <a:spcAft>
                <a:spcPts val="0"/>
              </a:spcAft>
              <a:buClr>
                <a:schemeClr val="accent1"/>
              </a:buClr>
              <a:buSzPct val="70000"/>
              <a:defRPr/>
            </a:pPr>
            <a:r>
              <a:rPr lang="es-EC" dirty="0" smtClean="0">
                <a:solidFill>
                  <a:schemeClr val="tx2">
                    <a:shade val="75000"/>
                  </a:schemeClr>
                </a:solidFill>
              </a:rPr>
              <a:t>El servidor de aplicaciones que mejor se acopló con la arquitectura diseñada es el jboss versión 4.0. </a:t>
            </a:r>
            <a:endParaRPr lang="es-EC" dirty="0">
              <a:solidFill>
                <a:schemeClr val="tx2">
                  <a:shade val="75000"/>
                </a:schemeClr>
              </a:solidFill>
            </a:endParaRPr>
          </a:p>
        </p:txBody>
      </p:sp>
      <p:pic>
        <p:nvPicPr>
          <p:cNvPr id="4098" name="Picture 2"/>
          <p:cNvPicPr>
            <a:picLocks noChangeAspect="1" noChangeArrowheads="1"/>
          </p:cNvPicPr>
          <p:nvPr/>
        </p:nvPicPr>
        <p:blipFill>
          <a:blip r:embed="rId12" cstate="print"/>
          <a:srcRect/>
          <a:stretch>
            <a:fillRect/>
          </a:stretch>
        </p:blipFill>
        <p:spPr bwMode="auto">
          <a:xfrm>
            <a:off x="3857620" y="3857628"/>
            <a:ext cx="1646237" cy="1646237"/>
          </a:xfrm>
          <a:prstGeom prst="rect">
            <a:avLst/>
          </a:prstGeom>
          <a:noFill/>
          <a:ln w="9525">
            <a:noFill/>
            <a:miter lim="800000"/>
            <a:headEnd/>
            <a:tailEnd/>
          </a:ln>
          <a:effectLst/>
        </p:spPr>
      </p:pic>
      <p:sp>
        <p:nvSpPr>
          <p:cNvPr id="37" name="36 Cerrar llave"/>
          <p:cNvSpPr/>
          <p:nvPr/>
        </p:nvSpPr>
        <p:spPr>
          <a:xfrm>
            <a:off x="5429256" y="3929066"/>
            <a:ext cx="428628" cy="1571636"/>
          </a:xfrm>
          <a:prstGeom prst="rightBrace">
            <a:avLst/>
          </a:prstGeom>
          <a:ln w="22733">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4099" name="Picture 3"/>
          <p:cNvPicPr>
            <a:picLocks noChangeAspect="1" noChangeArrowheads="1"/>
          </p:cNvPicPr>
          <p:nvPr/>
        </p:nvPicPr>
        <p:blipFill>
          <a:blip r:embed="rId13" cstate="print"/>
          <a:srcRect/>
          <a:stretch>
            <a:fillRect/>
          </a:stretch>
        </p:blipFill>
        <p:spPr bwMode="auto">
          <a:xfrm>
            <a:off x="6072198" y="3857628"/>
            <a:ext cx="658812" cy="658812"/>
          </a:xfrm>
          <a:prstGeom prst="rect">
            <a:avLst/>
          </a:prstGeom>
          <a:noFill/>
          <a:ln w="9525">
            <a:noFill/>
            <a:miter lim="800000"/>
            <a:headEnd/>
            <a:tailEnd/>
          </a:ln>
          <a:effectLst/>
        </p:spPr>
      </p:pic>
      <p:pic>
        <p:nvPicPr>
          <p:cNvPr id="4106" name="Picture 10"/>
          <p:cNvPicPr>
            <a:picLocks noChangeAspect="1" noChangeArrowheads="1"/>
          </p:cNvPicPr>
          <p:nvPr/>
        </p:nvPicPr>
        <p:blipFill>
          <a:blip r:embed="rId14" cstate="print"/>
          <a:srcRect/>
          <a:stretch>
            <a:fillRect/>
          </a:stretch>
        </p:blipFill>
        <p:spPr bwMode="auto">
          <a:xfrm>
            <a:off x="6143636" y="4929198"/>
            <a:ext cx="571504" cy="566061"/>
          </a:xfrm>
          <a:prstGeom prst="rect">
            <a:avLst/>
          </a:prstGeom>
          <a:noFill/>
          <a:ln w="9525">
            <a:noFill/>
            <a:miter lim="800000"/>
            <a:headEnd/>
            <a:tailEnd/>
          </a:ln>
          <a:effectLst/>
        </p:spPr>
      </p:pic>
      <p:cxnSp>
        <p:nvCxnSpPr>
          <p:cNvPr id="47" name="46 Conector recto de flecha"/>
          <p:cNvCxnSpPr>
            <a:stCxn id="4099" idx="1"/>
          </p:cNvCxnSpPr>
          <p:nvPr/>
        </p:nvCxnSpPr>
        <p:spPr>
          <a:xfrm rot="10800000" flipV="1">
            <a:off x="5715008" y="4187034"/>
            <a:ext cx="357190" cy="170660"/>
          </a:xfrm>
          <a:prstGeom prst="straightConnector1">
            <a:avLst/>
          </a:prstGeom>
          <a:ln w="22733"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stCxn id="4106" idx="1"/>
          </p:cNvCxnSpPr>
          <p:nvPr/>
        </p:nvCxnSpPr>
        <p:spPr>
          <a:xfrm rot="10800000">
            <a:off x="5715008" y="5000637"/>
            <a:ext cx="428628" cy="211593"/>
          </a:xfrm>
          <a:prstGeom prst="straightConnector1">
            <a:avLst/>
          </a:prstGeom>
          <a:ln w="22733"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4214810" y="5429264"/>
            <a:ext cx="1172116" cy="369332"/>
          </a:xfrm>
          <a:prstGeom prst="rect">
            <a:avLst/>
          </a:prstGeom>
          <a:noFill/>
        </p:spPr>
        <p:txBody>
          <a:bodyPr wrap="none" rtlCol="0">
            <a:spAutoFit/>
          </a:bodyPr>
          <a:lstStyle/>
          <a:p>
            <a:r>
              <a:rPr lang="es-ES" dirty="0" smtClean="0"/>
              <a:t>Jboss 4.0</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3"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4"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5"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6"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7"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8"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9"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Redondear rectángulo de esquina del mismo lado">
            <a:hlinkClick r:id="rId10" action="ppaction://hlinksldjump"/>
          </p:cNvPr>
          <p:cNvSpPr/>
          <p:nvPr/>
        </p:nvSpPr>
        <p:spPr>
          <a:xfrm>
            <a:off x="4643438" y="1357298"/>
            <a:ext cx="14478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CAPA - MODELO</a:t>
            </a:r>
            <a:endParaRPr lang="es-ES" sz="1200" dirty="0">
              <a:solidFill>
                <a:schemeClr val="tx1"/>
              </a:solidFill>
              <a:latin typeface="Arial" pitchFamily="34" charset="0"/>
              <a:cs typeface="Arial" pitchFamily="34" charset="0"/>
            </a:endParaRPr>
          </a:p>
        </p:txBody>
      </p:sp>
      <p:cxnSp>
        <p:nvCxnSpPr>
          <p:cNvPr id="20" name="19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1"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dirty="0">
                <a:solidFill>
                  <a:srgbClr val="C6E6A2"/>
                </a:solidFill>
              </a:rPr>
              <a:t>   </a:t>
            </a:r>
            <a:r>
              <a:rPr lang="es-ES" dirty="0"/>
              <a:t>Introducción</a:t>
            </a:r>
          </a:p>
        </p:txBody>
      </p:sp>
      <p:sp>
        <p:nvSpPr>
          <p:cNvPr id="22" name="21 Redondear rectángulo de esquina del mismo lado">
            <a:hlinkClick r:id="rId7" action="ppaction://hlinksldjump"/>
          </p:cNvPr>
          <p:cNvSpPr/>
          <p:nvPr/>
        </p:nvSpPr>
        <p:spPr>
          <a:xfrm>
            <a:off x="3143240" y="1357298"/>
            <a:ext cx="1438276" cy="31910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JUSTIFICACIÓN</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1" action="ppaction://hlinksldjump"/>
          </p:cNvPr>
          <p:cNvSpPr/>
          <p:nvPr/>
        </p:nvSpPr>
        <p:spPr>
          <a:xfrm>
            <a:off x="7572396" y="1357298"/>
            <a:ext cx="13716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CAPA - WEB</a:t>
            </a:r>
            <a:endParaRPr lang="es-ES" sz="1200" dirty="0">
              <a:solidFill>
                <a:schemeClr val="tx1"/>
              </a:solidFill>
              <a:latin typeface="Arial" pitchFamily="34" charset="0"/>
              <a:cs typeface="Arial" pitchFamily="34" charset="0"/>
            </a:endParaRPr>
          </a:p>
        </p:txBody>
      </p:sp>
      <p:sp>
        <p:nvSpPr>
          <p:cNvPr id="24" name="1 Título"/>
          <p:cNvSpPr txBox="1">
            <a:spLocks/>
          </p:cNvSpPr>
          <p:nvPr/>
        </p:nvSpPr>
        <p:spPr>
          <a:xfrm>
            <a:off x="1857356" y="1785926"/>
            <a:ext cx="5943600" cy="760383"/>
          </a:xfrm>
          <a:prstGeom prst="rect">
            <a:avLst/>
          </a:prstGeom>
        </p:spPr>
        <p:txBody>
          <a:bodyPr>
            <a:normAutofit/>
          </a:bodyPr>
          <a:lstStyle/>
          <a:p>
            <a:pPr fontAlgn="auto">
              <a:spcAft>
                <a:spcPts val="0"/>
              </a:spcAft>
              <a:defRPr/>
            </a:pPr>
            <a:r>
              <a:rPr lang="es-EC" sz="3600" cap="all" dirty="0" smtClean="0">
                <a:solidFill>
                  <a:schemeClr val="tx2"/>
                </a:solidFill>
                <a:effectLst>
                  <a:reflection blurRad="12700" stA="48000" endA="300" endPos="55000" dir="5400000" sy="-90000" algn="bl" rotWithShape="0"/>
                </a:effectLst>
                <a:latin typeface="+mj-lt"/>
                <a:ea typeface="+mj-ea"/>
                <a:cs typeface="+mj-cs"/>
              </a:rPr>
              <a:t>Capa web</a:t>
            </a:r>
            <a:endParaRPr lang="es-EC"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25" name="2 Marcador de contenido"/>
          <p:cNvSpPr txBox="1">
            <a:spLocks/>
          </p:cNvSpPr>
          <p:nvPr/>
        </p:nvSpPr>
        <p:spPr>
          <a:xfrm>
            <a:off x="2071670" y="2571744"/>
            <a:ext cx="6629400" cy="3471882"/>
          </a:xfrm>
          <a:prstGeom prst="rect">
            <a:avLst/>
          </a:prstGeom>
        </p:spPr>
        <p:txBody>
          <a:bodyPr anchor="b">
            <a:normAutofit/>
          </a:bodyPr>
          <a:lstStyle/>
          <a:p>
            <a:pPr fontAlgn="auto">
              <a:spcBef>
                <a:spcPct val="20000"/>
              </a:spcBef>
              <a:spcAft>
                <a:spcPts val="0"/>
              </a:spcAft>
              <a:buClr>
                <a:schemeClr val="accent1"/>
              </a:buClr>
              <a:buSzPct val="70000"/>
              <a:buFont typeface="Wingdings" pitchFamily="2" charset="2"/>
              <a:buChar char="ü"/>
              <a:defRPr/>
            </a:pPr>
            <a:endParaRPr lang="es-EC" sz="2400" dirty="0">
              <a:solidFill>
                <a:schemeClr val="tx2">
                  <a:shade val="75000"/>
                </a:schemeClr>
              </a:solidFill>
              <a:latin typeface="+mn-lt"/>
            </a:endParaRPr>
          </a:p>
        </p:txBody>
      </p:sp>
      <p:sp>
        <p:nvSpPr>
          <p:cNvPr id="26" name="25 Redondear rectángulo de esquina del mismo lado">
            <a:hlinkClick r:id="rId12" action="ppaction://hlinksldjump"/>
          </p:cNvPr>
          <p:cNvSpPr/>
          <p:nvPr/>
        </p:nvSpPr>
        <p:spPr>
          <a:xfrm>
            <a:off x="6143636" y="1357298"/>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 SERVIDOR</a:t>
            </a:r>
            <a:endParaRPr lang="es-ES" sz="1200"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13" cstate="print"/>
          <a:srcRect/>
          <a:stretch>
            <a:fillRect/>
          </a:stretch>
        </p:blipFill>
        <p:spPr bwMode="auto">
          <a:xfrm>
            <a:off x="2143108" y="3143248"/>
            <a:ext cx="1114433" cy="928694"/>
          </a:xfrm>
          <a:prstGeom prst="rect">
            <a:avLst/>
          </a:prstGeom>
          <a:noFill/>
          <a:ln w="9525">
            <a:noFill/>
            <a:miter lim="800000"/>
            <a:headEnd/>
            <a:tailEnd/>
          </a:ln>
          <a:effectLst/>
        </p:spPr>
      </p:pic>
      <p:cxnSp>
        <p:nvCxnSpPr>
          <p:cNvPr id="37" name="36 Conector recto"/>
          <p:cNvCxnSpPr/>
          <p:nvPr/>
        </p:nvCxnSpPr>
        <p:spPr>
          <a:xfrm rot="5400000">
            <a:off x="2894001" y="4464057"/>
            <a:ext cx="3071834" cy="1588"/>
          </a:xfrm>
          <a:prstGeom prst="line">
            <a:avLst/>
          </a:prstGeom>
          <a:ln w="22733">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5430050" y="4428338"/>
            <a:ext cx="3143272" cy="1588"/>
          </a:xfrm>
          <a:prstGeom prst="line">
            <a:avLst/>
          </a:prstGeom>
          <a:ln w="22733">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p:nvPicPr>
        <p:blipFill>
          <a:blip r:embed="rId13" cstate="print"/>
          <a:srcRect/>
          <a:stretch>
            <a:fillRect/>
          </a:stretch>
        </p:blipFill>
        <p:spPr bwMode="auto">
          <a:xfrm>
            <a:off x="2071670" y="4071942"/>
            <a:ext cx="1114433" cy="928694"/>
          </a:xfrm>
          <a:prstGeom prst="rect">
            <a:avLst/>
          </a:prstGeom>
          <a:noFill/>
          <a:ln w="9525">
            <a:noFill/>
            <a:miter lim="800000"/>
            <a:headEnd/>
            <a:tailEnd/>
          </a:ln>
          <a:effectLst/>
        </p:spPr>
      </p:pic>
      <p:pic>
        <p:nvPicPr>
          <p:cNvPr id="43" name="Picture 2"/>
          <p:cNvPicPr>
            <a:picLocks noChangeAspect="1" noChangeArrowheads="1"/>
          </p:cNvPicPr>
          <p:nvPr/>
        </p:nvPicPr>
        <p:blipFill>
          <a:blip r:embed="rId13" cstate="print"/>
          <a:srcRect/>
          <a:stretch>
            <a:fillRect/>
          </a:stretch>
        </p:blipFill>
        <p:spPr bwMode="auto">
          <a:xfrm>
            <a:off x="2071670" y="5000636"/>
            <a:ext cx="1114433" cy="928694"/>
          </a:xfrm>
          <a:prstGeom prst="rect">
            <a:avLst/>
          </a:prstGeom>
          <a:noFill/>
          <a:ln w="9525">
            <a:noFill/>
            <a:miter lim="800000"/>
            <a:headEnd/>
            <a:tailEnd/>
          </a:ln>
          <a:effectLst/>
        </p:spPr>
      </p:pic>
      <p:cxnSp>
        <p:nvCxnSpPr>
          <p:cNvPr id="46" name="45 Conector recto"/>
          <p:cNvCxnSpPr/>
          <p:nvPr/>
        </p:nvCxnSpPr>
        <p:spPr>
          <a:xfrm rot="5400000">
            <a:off x="892943" y="4464851"/>
            <a:ext cx="2071702" cy="1588"/>
          </a:xfrm>
          <a:prstGeom prst="line">
            <a:avLst/>
          </a:prstGeom>
          <a:ln w="22733">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1928794" y="3429000"/>
            <a:ext cx="285752" cy="1588"/>
          </a:xfrm>
          <a:prstGeom prst="line">
            <a:avLst/>
          </a:prstGeom>
          <a:ln w="22733">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1928794" y="4572008"/>
            <a:ext cx="285752" cy="1588"/>
          </a:xfrm>
          <a:prstGeom prst="line">
            <a:avLst/>
          </a:prstGeom>
          <a:ln w="22733">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1928794" y="5500702"/>
            <a:ext cx="285752" cy="1588"/>
          </a:xfrm>
          <a:prstGeom prst="line">
            <a:avLst/>
          </a:prstGeom>
          <a:ln w="22733">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58 Elipse"/>
          <p:cNvSpPr/>
          <p:nvPr/>
        </p:nvSpPr>
        <p:spPr>
          <a:xfrm>
            <a:off x="2143108" y="2786058"/>
            <a:ext cx="1000132" cy="285752"/>
          </a:xfrm>
          <a:prstGeom prst="ellipse">
            <a:avLst/>
          </a:prstGeom>
          <a:solidFill>
            <a:srgbClr val="C6E6A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view</a:t>
            </a:r>
            <a:endParaRPr lang="es-ES" dirty="0">
              <a:solidFill>
                <a:schemeClr val="tx1"/>
              </a:solidFill>
            </a:endParaRPr>
          </a:p>
        </p:txBody>
      </p:sp>
      <p:sp>
        <p:nvSpPr>
          <p:cNvPr id="60" name="59 Elipse"/>
          <p:cNvSpPr/>
          <p:nvPr/>
        </p:nvSpPr>
        <p:spPr>
          <a:xfrm>
            <a:off x="4643438" y="2786058"/>
            <a:ext cx="1571636" cy="285752"/>
          </a:xfrm>
          <a:prstGeom prst="ellipse">
            <a:avLst/>
          </a:prstGeom>
          <a:solidFill>
            <a:srgbClr val="C6E6A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controller</a:t>
            </a:r>
            <a:endParaRPr lang="es-ES" dirty="0">
              <a:solidFill>
                <a:schemeClr val="tx1"/>
              </a:solidFill>
            </a:endParaRPr>
          </a:p>
        </p:txBody>
      </p:sp>
      <p:sp>
        <p:nvSpPr>
          <p:cNvPr id="61" name="60 Elipse"/>
          <p:cNvSpPr/>
          <p:nvPr/>
        </p:nvSpPr>
        <p:spPr>
          <a:xfrm>
            <a:off x="7215206" y="2857496"/>
            <a:ext cx="1571636" cy="285752"/>
          </a:xfrm>
          <a:prstGeom prst="ellipse">
            <a:avLst/>
          </a:prstGeom>
          <a:solidFill>
            <a:srgbClr val="C6E6A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Model</a:t>
            </a:r>
            <a:endParaRPr lang="es-ES" dirty="0">
              <a:solidFill>
                <a:schemeClr val="tx1"/>
              </a:solidFill>
            </a:endParaRPr>
          </a:p>
        </p:txBody>
      </p:sp>
      <p:sp>
        <p:nvSpPr>
          <p:cNvPr id="62" name="61 Rectángulo"/>
          <p:cNvSpPr/>
          <p:nvPr/>
        </p:nvSpPr>
        <p:spPr>
          <a:xfrm>
            <a:off x="3500430" y="3643314"/>
            <a:ext cx="785818" cy="1500198"/>
          </a:xfrm>
          <a:prstGeom prst="rect">
            <a:avLst/>
          </a:prstGeom>
          <a:solidFill>
            <a:srgbClr val="D9F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62 CuadroTexto"/>
          <p:cNvSpPr txBox="1"/>
          <p:nvPr/>
        </p:nvSpPr>
        <p:spPr>
          <a:xfrm>
            <a:off x="3428992" y="3357562"/>
            <a:ext cx="931665" cy="307777"/>
          </a:xfrm>
          <a:prstGeom prst="rect">
            <a:avLst/>
          </a:prstGeom>
          <a:noFill/>
        </p:spPr>
        <p:txBody>
          <a:bodyPr wrap="none" rtlCol="0">
            <a:spAutoFit/>
          </a:bodyPr>
          <a:lstStyle/>
          <a:p>
            <a:r>
              <a:rPr lang="es-ES" sz="1400" dirty="0" smtClean="0"/>
              <a:t>Browsers</a:t>
            </a:r>
            <a:endParaRPr lang="es-ES" sz="1400" dirty="0"/>
          </a:p>
        </p:txBody>
      </p:sp>
      <p:sp>
        <p:nvSpPr>
          <p:cNvPr id="64" name="63 Rectángulo"/>
          <p:cNvSpPr/>
          <p:nvPr/>
        </p:nvSpPr>
        <p:spPr>
          <a:xfrm>
            <a:off x="3571868" y="3857628"/>
            <a:ext cx="64294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JSP</a:t>
            </a:r>
          </a:p>
          <a:p>
            <a:pPr algn="ctr"/>
            <a:r>
              <a:rPr lang="es-ES" sz="1400" b="1" dirty="0" smtClean="0">
                <a:solidFill>
                  <a:schemeClr val="tx1"/>
                </a:solidFill>
              </a:rPr>
              <a:t>HTML</a:t>
            </a:r>
          </a:p>
          <a:p>
            <a:pPr algn="ctr"/>
            <a:r>
              <a:rPr lang="es-ES" sz="1400" b="1" dirty="0" smtClean="0">
                <a:solidFill>
                  <a:schemeClr val="tx1"/>
                </a:solidFill>
              </a:rPr>
              <a:t>TAGS</a:t>
            </a:r>
            <a:endParaRPr lang="es-ES" sz="1400" b="1" dirty="0">
              <a:solidFill>
                <a:schemeClr val="tx1"/>
              </a:solidFill>
            </a:endParaRPr>
          </a:p>
        </p:txBody>
      </p:sp>
      <p:cxnSp>
        <p:nvCxnSpPr>
          <p:cNvPr id="68" name="67 Conector recto de flecha"/>
          <p:cNvCxnSpPr/>
          <p:nvPr/>
        </p:nvCxnSpPr>
        <p:spPr>
          <a:xfrm>
            <a:off x="3071802" y="3714752"/>
            <a:ext cx="571504" cy="357190"/>
          </a:xfrm>
          <a:prstGeom prst="straightConnector1">
            <a:avLst/>
          </a:prstGeom>
          <a:ln w="22733"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p:nvPr/>
        </p:nvCxnSpPr>
        <p:spPr>
          <a:xfrm flipV="1">
            <a:off x="3000364" y="4429132"/>
            <a:ext cx="642942" cy="214314"/>
          </a:xfrm>
          <a:prstGeom prst="straightConnector1">
            <a:avLst/>
          </a:prstGeom>
          <a:ln w="22733"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rot="5400000" flipH="1" flipV="1">
            <a:off x="2964645" y="4750603"/>
            <a:ext cx="785818" cy="571504"/>
          </a:xfrm>
          <a:prstGeom prst="straightConnector1">
            <a:avLst/>
          </a:prstGeom>
          <a:ln w="22733"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Rectangle 8"/>
          <p:cNvSpPr>
            <a:spLocks noChangeArrowheads="1"/>
          </p:cNvSpPr>
          <p:nvPr/>
        </p:nvSpPr>
        <p:spPr bwMode="auto">
          <a:xfrm>
            <a:off x="4572000" y="3429000"/>
            <a:ext cx="1000132" cy="64294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s-ES" sz="1600" b="1" dirty="0" smtClean="0"/>
          </a:p>
          <a:p>
            <a:r>
              <a:rPr lang="es-ES" sz="1600" b="1" dirty="0" smtClean="0"/>
              <a:t>STRUTS</a:t>
            </a:r>
          </a:p>
          <a:p>
            <a:endParaRPr lang="en-US" dirty="0"/>
          </a:p>
        </p:txBody>
      </p:sp>
      <p:sp>
        <p:nvSpPr>
          <p:cNvPr id="75" name="74 Rectángulo"/>
          <p:cNvSpPr/>
          <p:nvPr/>
        </p:nvSpPr>
        <p:spPr>
          <a:xfrm>
            <a:off x="6000760" y="3286124"/>
            <a:ext cx="928694" cy="7143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rPr>
              <a:t>Struts-config.xml</a:t>
            </a:r>
            <a:endParaRPr lang="es-ES" sz="1000" b="1" dirty="0">
              <a:solidFill>
                <a:schemeClr val="tx1"/>
              </a:solidFill>
            </a:endParaRPr>
          </a:p>
        </p:txBody>
      </p:sp>
      <p:sp>
        <p:nvSpPr>
          <p:cNvPr id="76" name="75 Rectángulo"/>
          <p:cNvSpPr/>
          <p:nvPr/>
        </p:nvSpPr>
        <p:spPr>
          <a:xfrm>
            <a:off x="4643438" y="4357694"/>
            <a:ext cx="1214446" cy="571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pitchFamily="34" charset="0"/>
                <a:cs typeface="Arial" pitchFamily="34" charset="0"/>
              </a:rPr>
              <a:t>Struts Action</a:t>
            </a:r>
            <a:endParaRPr lang="es-ES" sz="1200" b="1" dirty="0">
              <a:solidFill>
                <a:schemeClr val="tx1"/>
              </a:solidFill>
              <a:latin typeface="Arial" pitchFamily="34" charset="0"/>
              <a:cs typeface="Arial" pitchFamily="34" charset="0"/>
            </a:endParaRPr>
          </a:p>
        </p:txBody>
      </p:sp>
      <p:sp>
        <p:nvSpPr>
          <p:cNvPr id="77" name="76 Rectángulo"/>
          <p:cNvSpPr/>
          <p:nvPr/>
        </p:nvSpPr>
        <p:spPr>
          <a:xfrm>
            <a:off x="4643438" y="5357826"/>
            <a:ext cx="1214446" cy="5715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pitchFamily="34" charset="0"/>
                <a:cs typeface="Arial" pitchFamily="34" charset="0"/>
              </a:rPr>
              <a:t>Struts Action-</a:t>
            </a:r>
            <a:r>
              <a:rPr lang="es-ES" sz="1200" b="1" dirty="0" err="1" smtClean="0">
                <a:solidFill>
                  <a:schemeClr val="tx1"/>
                </a:solidFill>
                <a:latin typeface="Arial" pitchFamily="34" charset="0"/>
                <a:cs typeface="Arial" pitchFamily="34" charset="0"/>
              </a:rPr>
              <a:t>Form</a:t>
            </a:r>
            <a:endParaRPr lang="es-ES" sz="1200" b="1" dirty="0">
              <a:solidFill>
                <a:schemeClr val="tx1"/>
              </a:solidFill>
              <a:latin typeface="Arial" pitchFamily="34" charset="0"/>
              <a:cs typeface="Arial" pitchFamily="34" charset="0"/>
            </a:endParaRPr>
          </a:p>
        </p:txBody>
      </p:sp>
      <p:cxnSp>
        <p:nvCxnSpPr>
          <p:cNvPr id="89" name="88 Conector recto de flecha"/>
          <p:cNvCxnSpPr/>
          <p:nvPr/>
        </p:nvCxnSpPr>
        <p:spPr>
          <a:xfrm flipV="1">
            <a:off x="4143372" y="3929066"/>
            <a:ext cx="714380" cy="142876"/>
          </a:xfrm>
          <a:prstGeom prst="straightConnector1">
            <a:avLst/>
          </a:prstGeom>
          <a:ln w="22733">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a:stCxn id="73" idx="2"/>
          </p:cNvCxnSpPr>
          <p:nvPr/>
        </p:nvCxnSpPr>
        <p:spPr>
          <a:xfrm rot="5400000">
            <a:off x="4857752" y="4286256"/>
            <a:ext cx="428628" cy="1588"/>
          </a:xfrm>
          <a:prstGeom prst="straightConnector1">
            <a:avLst/>
          </a:prstGeom>
          <a:ln w="22733">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rot="5400000">
            <a:off x="4786314" y="5143512"/>
            <a:ext cx="571504" cy="1588"/>
          </a:xfrm>
          <a:prstGeom prst="line">
            <a:avLst/>
          </a:prstGeom>
          <a:ln w="22733">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p:nvPr/>
        </p:nvCxnSpPr>
        <p:spPr>
          <a:xfrm rot="16200000" flipH="1">
            <a:off x="4036215" y="4679165"/>
            <a:ext cx="857256" cy="642942"/>
          </a:xfrm>
          <a:prstGeom prst="straightConnector1">
            <a:avLst/>
          </a:prstGeom>
          <a:ln w="22733">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1" name="100 Conector recto de flecha"/>
          <p:cNvCxnSpPr/>
          <p:nvPr/>
        </p:nvCxnSpPr>
        <p:spPr>
          <a:xfrm>
            <a:off x="5715008" y="3643314"/>
            <a:ext cx="428628" cy="1588"/>
          </a:xfrm>
          <a:prstGeom prst="straightConnector1">
            <a:avLst/>
          </a:prstGeom>
          <a:ln w="22733">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 name="Picture 2"/>
          <p:cNvPicPr>
            <a:picLocks noChangeAspect="1" noChangeArrowheads="1"/>
          </p:cNvPicPr>
          <p:nvPr/>
        </p:nvPicPr>
        <p:blipFill>
          <a:blip r:embed="rId14" cstate="print"/>
          <a:srcRect/>
          <a:stretch>
            <a:fillRect/>
          </a:stretch>
        </p:blipFill>
        <p:spPr bwMode="auto">
          <a:xfrm>
            <a:off x="7500958" y="4714884"/>
            <a:ext cx="1071570" cy="1000132"/>
          </a:xfrm>
          <a:prstGeom prst="rect">
            <a:avLst/>
          </a:prstGeom>
          <a:noFill/>
          <a:ln w="9525">
            <a:noFill/>
            <a:miter lim="800000"/>
            <a:headEnd/>
            <a:tailEnd/>
          </a:ln>
          <a:effectLst/>
        </p:spPr>
      </p:pic>
      <p:cxnSp>
        <p:nvCxnSpPr>
          <p:cNvPr id="104" name="103 Conector recto de flecha"/>
          <p:cNvCxnSpPr>
            <a:endCxn id="102" idx="1"/>
          </p:cNvCxnSpPr>
          <p:nvPr/>
        </p:nvCxnSpPr>
        <p:spPr>
          <a:xfrm>
            <a:off x="5715008" y="4714884"/>
            <a:ext cx="1785950" cy="500066"/>
          </a:xfrm>
          <a:prstGeom prst="straightConnector1">
            <a:avLst/>
          </a:prstGeom>
          <a:ln w="22733">
            <a:solidFill>
              <a:srgbClr val="2BA01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23" name="Object 3"/>
          <p:cNvGraphicFramePr>
            <a:graphicFrameLocks noChangeAspect="1"/>
          </p:cNvGraphicFramePr>
          <p:nvPr/>
        </p:nvGraphicFramePr>
        <p:xfrm>
          <a:off x="7429520" y="3429000"/>
          <a:ext cx="714380" cy="714380"/>
        </p:xfrm>
        <a:graphic>
          <a:graphicData uri="http://schemas.openxmlformats.org/presentationml/2006/ole">
            <p:oleObj spid="_x0000_s5123" name="Visio" r:id="rId15" imgW="998220" imgH="998220" progId="">
              <p:embed/>
            </p:oleObj>
          </a:graphicData>
        </a:graphic>
      </p:graphicFrame>
      <p:cxnSp>
        <p:nvCxnSpPr>
          <p:cNvPr id="107" name="106 Conector recto de flecha"/>
          <p:cNvCxnSpPr/>
          <p:nvPr/>
        </p:nvCxnSpPr>
        <p:spPr>
          <a:xfrm rot="5400000" flipH="1" flipV="1">
            <a:off x="7358876" y="4356900"/>
            <a:ext cx="857256" cy="1588"/>
          </a:xfrm>
          <a:prstGeom prst="straightConnector1">
            <a:avLst/>
          </a:prstGeom>
          <a:ln w="22733">
            <a:solidFill>
              <a:srgbClr val="2BA01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08" name="107 CuadroTexto"/>
          <p:cNvSpPr txBox="1"/>
          <p:nvPr/>
        </p:nvSpPr>
        <p:spPr>
          <a:xfrm>
            <a:off x="7929586" y="5643578"/>
            <a:ext cx="921984" cy="307777"/>
          </a:xfrm>
          <a:prstGeom prst="rect">
            <a:avLst/>
          </a:prstGeom>
          <a:noFill/>
        </p:spPr>
        <p:txBody>
          <a:bodyPr wrap="none" rtlCol="0">
            <a:spAutoFit/>
          </a:bodyPr>
          <a:lstStyle/>
          <a:p>
            <a:r>
              <a:rPr lang="es-ES" sz="1400" b="1" dirty="0" smtClean="0"/>
              <a:t>SERVER</a:t>
            </a:r>
            <a:endParaRPr lang="es-ES" sz="1400" b="1" dirty="0"/>
          </a:p>
        </p:txBody>
      </p:sp>
      <p:sp>
        <p:nvSpPr>
          <p:cNvPr id="113" name="112 CuadroTexto"/>
          <p:cNvSpPr txBox="1"/>
          <p:nvPr/>
        </p:nvSpPr>
        <p:spPr>
          <a:xfrm>
            <a:off x="7858148" y="3929066"/>
            <a:ext cx="1071538" cy="523220"/>
          </a:xfrm>
          <a:prstGeom prst="rect">
            <a:avLst/>
          </a:prstGeom>
          <a:noFill/>
        </p:spPr>
        <p:txBody>
          <a:bodyPr wrap="square" rtlCol="0">
            <a:spAutoFit/>
          </a:bodyPr>
          <a:lstStyle/>
          <a:p>
            <a:r>
              <a:rPr lang="es-ES" sz="1400" b="1" dirty="0" smtClean="0"/>
              <a:t>  BD.</a:t>
            </a:r>
          </a:p>
          <a:p>
            <a:r>
              <a:rPr lang="es-ES" sz="1400" b="1" dirty="0" smtClean="0"/>
              <a:t>ORACLE</a:t>
            </a:r>
            <a:endParaRPr lang="es-E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1"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dirty="0">
                <a:solidFill>
                  <a:srgbClr val="C6E6A2"/>
                </a:solidFill>
              </a:rPr>
              <a:t>   </a:t>
            </a:r>
            <a:r>
              <a:rPr lang="es-ES" dirty="0"/>
              <a:t>Introducción</a:t>
            </a:r>
          </a:p>
        </p:txBody>
      </p:sp>
      <p:sp>
        <p:nvSpPr>
          <p:cNvPr id="24" name="1 Título"/>
          <p:cNvSpPr txBox="1">
            <a:spLocks/>
          </p:cNvSpPr>
          <p:nvPr/>
        </p:nvSpPr>
        <p:spPr>
          <a:xfrm>
            <a:off x="2071670" y="2214554"/>
            <a:ext cx="6643734" cy="1095372"/>
          </a:xfrm>
          <a:prstGeom prst="rect">
            <a:avLst/>
          </a:prstGeom>
        </p:spPr>
        <p:txBody>
          <a:bodyPr>
            <a:normAutofit fontScale="92500" lnSpcReduction="10000"/>
          </a:bodyPr>
          <a:lstStyle/>
          <a:p>
            <a:pPr algn="ctr" fontAlgn="auto">
              <a:spcAft>
                <a:spcPts val="0"/>
              </a:spcAft>
              <a:defRPr/>
            </a:pPr>
            <a:r>
              <a:rPr lang="es-EC" sz="3600" cap="all" dirty="0" smtClean="0">
                <a:solidFill>
                  <a:schemeClr val="tx2"/>
                </a:solidFill>
                <a:effectLst>
                  <a:reflection blurRad="12700" stA="48000" endA="300" endPos="55000" dir="5400000" sy="-90000" algn="bl" rotWithShape="0"/>
                </a:effectLst>
                <a:latin typeface="+mj-lt"/>
                <a:ea typeface="+mj-ea"/>
                <a:cs typeface="+mj-cs"/>
              </a:rPr>
              <a:t>PRESENTACIÓN DE LA APLICACIÓN WEB.</a:t>
            </a:r>
            <a:endParaRPr lang="es-EC"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25" name="2 Marcador de contenido"/>
          <p:cNvSpPr txBox="1">
            <a:spLocks/>
          </p:cNvSpPr>
          <p:nvPr/>
        </p:nvSpPr>
        <p:spPr>
          <a:xfrm>
            <a:off x="2071670" y="2571744"/>
            <a:ext cx="6629400" cy="3471882"/>
          </a:xfrm>
          <a:prstGeom prst="rect">
            <a:avLst/>
          </a:prstGeom>
        </p:spPr>
        <p:txBody>
          <a:bodyPr anchor="b">
            <a:normAutofit/>
          </a:bodyPr>
          <a:lstStyle/>
          <a:p>
            <a:pPr fontAlgn="auto">
              <a:spcBef>
                <a:spcPct val="20000"/>
              </a:spcBef>
              <a:spcAft>
                <a:spcPts val="0"/>
              </a:spcAft>
              <a:buClr>
                <a:schemeClr val="accent1"/>
              </a:buClr>
              <a:buSzPct val="70000"/>
              <a:buFont typeface="Wingdings" pitchFamily="2" charset="2"/>
              <a:buChar char="ü"/>
              <a:defRPr/>
            </a:pPr>
            <a:endParaRPr lang="es-EC" sz="2400" dirty="0">
              <a:solidFill>
                <a:schemeClr val="tx2">
                  <a:shade val="75000"/>
                </a:schemeClr>
              </a:solidFill>
              <a:latin typeface="+mn-lt"/>
            </a:endParaRPr>
          </a:p>
        </p:txBody>
      </p:sp>
      <p:sp>
        <p:nvSpPr>
          <p:cNvPr id="26" name="25 Redondear rectángulo de esquina del mismo lado">
            <a:hlinkClick r:id="rId7" action="ppaction://hlinksldjump"/>
          </p:cNvPr>
          <p:cNvSpPr/>
          <p:nvPr/>
        </p:nvSpPr>
        <p:spPr>
          <a:xfrm>
            <a:off x="7500958" y="1357298"/>
            <a:ext cx="13716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SISTEMA</a:t>
            </a:r>
            <a:endParaRPr lang="es-ES" sz="1200" dirty="0">
              <a:solidFill>
                <a:schemeClr val="tx1"/>
              </a:solidFill>
              <a:latin typeface="Arial" pitchFamily="34" charset="0"/>
              <a:cs typeface="Arial" pitchFamily="34" charset="0"/>
            </a:endParaRPr>
          </a:p>
        </p:txBody>
      </p:sp>
      <p:sp>
        <p:nvSpPr>
          <p:cNvPr id="27" name="26 CuadroTexto"/>
          <p:cNvSpPr txBox="1"/>
          <p:nvPr/>
        </p:nvSpPr>
        <p:spPr>
          <a:xfrm>
            <a:off x="1928794" y="3857628"/>
            <a:ext cx="6929486" cy="430887"/>
          </a:xfrm>
          <a:prstGeom prst="rect">
            <a:avLst/>
          </a:prstGeom>
          <a:noFill/>
        </p:spPr>
        <p:txBody>
          <a:bodyPr wrap="square" rtlCol="0">
            <a:spAutoFit/>
          </a:bodyPr>
          <a:lstStyle/>
          <a:p>
            <a:pPr marL="457200" indent="-457200" algn="ctr" fontAlgn="auto">
              <a:spcBef>
                <a:spcPct val="20000"/>
              </a:spcBef>
              <a:spcAft>
                <a:spcPts val="0"/>
              </a:spcAft>
              <a:buClr>
                <a:schemeClr val="accent1"/>
              </a:buClr>
              <a:buSzPct val="70000"/>
              <a:defRPr/>
            </a:pPr>
            <a:r>
              <a:rPr lang="es-EC" sz="2200" dirty="0" smtClean="0">
                <a:solidFill>
                  <a:schemeClr val="tx2">
                    <a:shade val="75000"/>
                  </a:schemeClr>
                </a:solidFill>
              </a:rPr>
              <a:t>Video presentación del Sistema</a:t>
            </a:r>
            <a:endParaRPr lang="es-EC" sz="2200" dirty="0">
              <a:solidFill>
                <a:schemeClr val="tx2">
                  <a:shade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6"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7" name="6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8"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9" name="8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10"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1"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2"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3"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4"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5"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6" name="15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4" name="23 Redondear rectángulo de esquina del mismo lado">
            <a:hlinkClick r:id="rId9" action="ppaction://hlinksldjump"/>
          </p:cNvPr>
          <p:cNvSpPr/>
          <p:nvPr/>
        </p:nvSpPr>
        <p:spPr>
          <a:xfrm>
            <a:off x="7164288" y="1340768"/>
            <a:ext cx="1800200"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RECOMENDACIONES</a:t>
            </a:r>
            <a:endParaRPr lang="es-ES" sz="1200" dirty="0">
              <a:solidFill>
                <a:schemeClr val="tx1"/>
              </a:solidFill>
              <a:latin typeface="Arial" pitchFamily="34" charset="0"/>
              <a:cs typeface="Arial" pitchFamily="34" charset="0"/>
            </a:endParaRPr>
          </a:p>
        </p:txBody>
      </p:sp>
      <p:sp>
        <p:nvSpPr>
          <p:cNvPr id="25" name="24 Redondear rectángulo de esquina del mismo lado">
            <a:hlinkClick r:id="rId8" action="ppaction://hlinksldjump"/>
          </p:cNvPr>
          <p:cNvSpPr/>
          <p:nvPr/>
        </p:nvSpPr>
        <p:spPr>
          <a:xfrm>
            <a:off x="5580112" y="1340768"/>
            <a:ext cx="1440160" cy="329208"/>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CONCLUSIONES</a:t>
            </a:r>
            <a:endParaRPr lang="es-ES" sz="1200" dirty="0">
              <a:solidFill>
                <a:schemeClr val="tx1"/>
              </a:solidFill>
              <a:latin typeface="Arial" pitchFamily="34" charset="0"/>
              <a:cs typeface="Arial" pitchFamily="34" charset="0"/>
            </a:endParaRPr>
          </a:p>
        </p:txBody>
      </p:sp>
      <p:sp>
        <p:nvSpPr>
          <p:cNvPr id="27" name="26 Rectángulo"/>
          <p:cNvSpPr/>
          <p:nvPr/>
        </p:nvSpPr>
        <p:spPr>
          <a:xfrm>
            <a:off x="1763688" y="1700808"/>
            <a:ext cx="7056784" cy="4401205"/>
          </a:xfrm>
          <a:prstGeom prst="rect">
            <a:avLst/>
          </a:prstGeom>
        </p:spPr>
        <p:txBody>
          <a:bodyPr wrap="square">
            <a:spAutoFit/>
          </a:bodyPr>
          <a:lstStyle/>
          <a:p>
            <a:pPr lvl="0" algn="just">
              <a:buFont typeface="Arial" pitchFamily="34" charset="0"/>
              <a:buChar char="•"/>
            </a:pPr>
            <a:r>
              <a:rPr lang="es-EC" sz="2000" dirty="0" smtClean="0">
                <a:solidFill>
                  <a:schemeClr val="tx2"/>
                </a:solidFill>
                <a:latin typeface="+mn-lt"/>
              </a:rPr>
              <a:t>Con la culminación de este proyecto se logró obtener un historial que registra cada una de las etapas por las cuales pasó un requerimiento, así mismo, el tiempo que se demoró en cada instancia, logrando con esto evitar que los grupos de trabajo tengan que acudir al cuerpo de ingenieros para saber en qué estado se encuentra su requerimiento, accediendo a través  de la intranet a la aplicación web realizada.  </a:t>
            </a:r>
          </a:p>
          <a:p>
            <a:pPr lvl="0" algn="just">
              <a:buFont typeface="Arial" pitchFamily="34" charset="0"/>
              <a:buChar char="•"/>
            </a:pPr>
            <a:r>
              <a:rPr lang="es-ES" sz="2000" dirty="0" smtClean="0">
                <a:solidFill>
                  <a:schemeClr val="tx2"/>
                </a:solidFill>
                <a:latin typeface="+mn-lt"/>
              </a:rPr>
              <a:t>La aplicación web desarrollada ayudará para saber el tiempo que se demora, desde la creación de un requerimiento hasta la elaboración de un contrato, y tomar acciones si la necesidad tiene algún tipo de retraso para que se agilite el proceso.     </a:t>
            </a:r>
          </a:p>
          <a:p>
            <a:pPr algn="just">
              <a:buFont typeface="Arial" pitchFamily="34" charset="0"/>
              <a:buChar char="•"/>
            </a:pPr>
            <a:r>
              <a:rPr lang="es-ES" sz="2000" dirty="0" smtClean="0">
                <a:solidFill>
                  <a:schemeClr val="tx2"/>
                </a:solidFill>
                <a:latin typeface="+mn-lt"/>
              </a:rPr>
              <a:t>La aplicación de la metodología RUP y la norma IEEE 830 ayudo a la fácil ejecución del proceso de desarrollo de este sistema web.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0" name="19 Redondear rectángulo de esquina del mismo lado">
            <a:hlinkClick r:id="rId9" action="ppaction://hlinksldjump"/>
          </p:cNvPr>
          <p:cNvSpPr/>
          <p:nvPr/>
        </p:nvSpPr>
        <p:spPr>
          <a:xfrm>
            <a:off x="7164288" y="1340768"/>
            <a:ext cx="1800200" cy="335632"/>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RECOMENDACIONES</a:t>
            </a:r>
            <a:endParaRPr lang="es-ES" sz="1200" dirty="0">
              <a:solidFill>
                <a:schemeClr val="tx1"/>
              </a:solidFill>
              <a:latin typeface="Arial" pitchFamily="34" charset="0"/>
              <a:cs typeface="Arial" pitchFamily="34" charset="0"/>
            </a:endParaRPr>
          </a:p>
        </p:txBody>
      </p:sp>
      <p:sp>
        <p:nvSpPr>
          <p:cNvPr id="21" name="20 Redondear rectángulo de esquina del mismo lado">
            <a:hlinkClick r:id="rId8" action="ppaction://hlinksldjump"/>
          </p:cNvPr>
          <p:cNvSpPr/>
          <p:nvPr/>
        </p:nvSpPr>
        <p:spPr>
          <a:xfrm>
            <a:off x="5580112" y="1340768"/>
            <a:ext cx="1440160" cy="329208"/>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CONCLUSIONES</a:t>
            </a:r>
            <a:endParaRPr lang="es-ES" sz="1200" dirty="0">
              <a:solidFill>
                <a:schemeClr val="tx1"/>
              </a:solidFill>
              <a:latin typeface="Arial" pitchFamily="34" charset="0"/>
              <a:cs typeface="Arial" pitchFamily="34" charset="0"/>
            </a:endParaRPr>
          </a:p>
        </p:txBody>
      </p:sp>
      <p:sp>
        <p:nvSpPr>
          <p:cNvPr id="22" name="21 Rectángulo"/>
          <p:cNvSpPr/>
          <p:nvPr/>
        </p:nvSpPr>
        <p:spPr>
          <a:xfrm>
            <a:off x="1763688" y="1700808"/>
            <a:ext cx="7056784" cy="7786747"/>
          </a:xfrm>
          <a:prstGeom prst="rect">
            <a:avLst/>
          </a:prstGeom>
        </p:spPr>
        <p:txBody>
          <a:bodyPr wrap="square">
            <a:spAutoFit/>
          </a:bodyPr>
          <a:lstStyle/>
          <a:p>
            <a:pPr algn="just">
              <a:buFont typeface="Arial" pitchFamily="34" charset="0"/>
              <a:buChar char="•"/>
            </a:pPr>
            <a:r>
              <a:rPr lang="es-ES" sz="2000" dirty="0" smtClean="0">
                <a:solidFill>
                  <a:schemeClr val="tx2"/>
                </a:solidFill>
                <a:latin typeface="+mn-lt"/>
              </a:rPr>
              <a:t>Se </a:t>
            </a:r>
            <a:r>
              <a:rPr lang="es-ES" sz="2000" dirty="0" smtClean="0">
                <a:solidFill>
                  <a:schemeClr val="tx2"/>
                </a:solidFill>
                <a:latin typeface="+mn-lt"/>
              </a:rPr>
              <a:t>debe tener mucho cuidado con la seguridad del sistema, porque cualquier persona, podría acceder a la información, por lo que es importante recomendar una persona que sea jefe del departamento o de grupo de trabajo, el que pueda acceder al sistema para crear requerimientos.    </a:t>
            </a:r>
            <a:endParaRPr lang="es-ES" sz="2000" dirty="0" smtClean="0">
              <a:solidFill>
                <a:schemeClr val="tx2"/>
              </a:solidFill>
              <a:latin typeface="+mn-lt"/>
            </a:endParaRPr>
          </a:p>
          <a:p>
            <a:pPr lvl="0" algn="just">
              <a:buFont typeface="Arial" pitchFamily="34" charset="0"/>
              <a:buChar char="•"/>
            </a:pPr>
            <a:r>
              <a:rPr lang="es-ES" sz="2000" dirty="0" smtClean="0">
                <a:solidFill>
                  <a:schemeClr val="tx2"/>
                </a:solidFill>
                <a:latin typeface="+mn-lt"/>
              </a:rPr>
              <a:t>Es recomendable utilizar JAVA porque es seguro, portable es decir se puede utilizar en diferentes sistemas operativos como </a:t>
            </a:r>
            <a:r>
              <a:rPr lang="es-ES" sz="2000" dirty="0" err="1" smtClean="0">
                <a:solidFill>
                  <a:schemeClr val="tx2"/>
                </a:solidFill>
                <a:latin typeface="+mn-lt"/>
              </a:rPr>
              <a:t>linux</a:t>
            </a:r>
            <a:r>
              <a:rPr lang="es-ES" sz="2000" dirty="0" smtClean="0">
                <a:solidFill>
                  <a:schemeClr val="tx2"/>
                </a:solidFill>
                <a:latin typeface="+mn-lt"/>
              </a:rPr>
              <a:t>, </a:t>
            </a:r>
            <a:r>
              <a:rPr lang="es-ES" sz="2000" dirty="0" err="1" smtClean="0">
                <a:solidFill>
                  <a:schemeClr val="tx2"/>
                </a:solidFill>
                <a:latin typeface="+mn-lt"/>
              </a:rPr>
              <a:t>windows</a:t>
            </a:r>
            <a:r>
              <a:rPr lang="es-ES" sz="2000" dirty="0" smtClean="0">
                <a:solidFill>
                  <a:schemeClr val="tx2"/>
                </a:solidFill>
                <a:latin typeface="+mn-lt"/>
              </a:rPr>
              <a:t>, Mac, y principalmente el desarrollo de aplicaciones en JAVA son 100% gratuitas.  </a:t>
            </a:r>
            <a:endParaRPr lang="es-ES" sz="2000" dirty="0" smtClean="0">
              <a:solidFill>
                <a:schemeClr val="tx2"/>
              </a:solidFill>
              <a:latin typeface="+mn-lt"/>
            </a:endParaRPr>
          </a:p>
          <a:p>
            <a:pPr algn="just">
              <a:buFont typeface="Arial" pitchFamily="34" charset="0"/>
              <a:buChar char="•"/>
            </a:pPr>
            <a:r>
              <a:rPr lang="es-ES" sz="2000" dirty="0" smtClean="0">
                <a:solidFill>
                  <a:schemeClr val="tx2"/>
                </a:solidFill>
                <a:latin typeface="+mn-lt"/>
              </a:rPr>
              <a:t>Es importante separar las reglas de negocio de la capa WEB, por lo que es significativo, definir una arquitectura solida,  flexible y que aplique patrones como  modelo - vista - Controlador.</a:t>
            </a:r>
            <a:endParaRPr lang="es-EC" sz="2000" dirty="0" smtClean="0">
              <a:solidFill>
                <a:schemeClr val="tx2"/>
              </a:solidFill>
              <a:latin typeface="+mn-lt"/>
            </a:endParaRPr>
          </a:p>
          <a:p>
            <a:pPr lvl="0" algn="just">
              <a:buFont typeface="Arial" pitchFamily="34" charset="0"/>
              <a:buChar char="•"/>
            </a:pPr>
            <a:endParaRPr lang="es-EC"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a:p>
            <a:pPr algn="just">
              <a:buFont typeface="Arial" pitchFamily="34" charset="0"/>
              <a:buChar char="•"/>
            </a:pPr>
            <a:endParaRPr lang="es-ES" sz="2000" dirty="0" smtClean="0">
              <a:solidFill>
                <a:schemeClr val="tx2"/>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10243"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25" name="24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10245"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30" name="29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38"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39"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40"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41"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42"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43"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45" name="4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72 Redondear rectángulo de esquina del mismo lado">
            <a:hlinkClick r:id="rId9" action="ppaction://hlinksldjump"/>
          </p:cNvPr>
          <p:cNvSpPr/>
          <p:nvPr/>
        </p:nvSpPr>
        <p:spPr>
          <a:xfrm>
            <a:off x="5943600" y="1371600"/>
            <a:ext cx="14478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ANTECEDENTES</a:t>
            </a:r>
          </a:p>
        </p:txBody>
      </p:sp>
      <p:cxnSp>
        <p:nvCxnSpPr>
          <p:cNvPr id="82" name="81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10259"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a:solidFill>
                  <a:srgbClr val="C6E6A2"/>
                </a:solidFill>
              </a:rPr>
              <a:t>   </a:t>
            </a:r>
            <a:r>
              <a:rPr lang="es-ES"/>
              <a:t>Introducción</a:t>
            </a:r>
          </a:p>
        </p:txBody>
      </p:sp>
      <p:sp>
        <p:nvSpPr>
          <p:cNvPr id="23" name="22 Redondear rectángulo de esquina del mismo lado">
            <a:hlinkClick r:id="rId3" action="ppaction://hlinksldjump"/>
          </p:cNvPr>
          <p:cNvSpPr/>
          <p:nvPr/>
        </p:nvSpPr>
        <p:spPr>
          <a:xfrm>
            <a:off x="4724400" y="1371600"/>
            <a:ext cx="11430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OBJETIVO</a:t>
            </a:r>
          </a:p>
        </p:txBody>
      </p:sp>
      <p:sp>
        <p:nvSpPr>
          <p:cNvPr id="24" name="23 Redondear rectángulo de esquina del mismo lado">
            <a:hlinkClick r:id="rId10" action="ppaction://hlinksldjump"/>
          </p:cNvPr>
          <p:cNvSpPr/>
          <p:nvPr/>
        </p:nvSpPr>
        <p:spPr>
          <a:xfrm>
            <a:off x="7467600" y="1371600"/>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JUSTIFICACION</a:t>
            </a:r>
          </a:p>
        </p:txBody>
      </p:sp>
      <p:sp>
        <p:nvSpPr>
          <p:cNvPr id="27" name="1 Título"/>
          <p:cNvSpPr txBox="1">
            <a:spLocks/>
          </p:cNvSpPr>
          <p:nvPr/>
        </p:nvSpPr>
        <p:spPr>
          <a:xfrm>
            <a:off x="2133600" y="1905000"/>
            <a:ext cx="5943600" cy="760383"/>
          </a:xfrm>
          <a:prstGeom prst="rect">
            <a:avLst/>
          </a:prstGeom>
        </p:spPr>
        <p:txBody>
          <a:bodyPr>
            <a:normAutofit/>
          </a:bodyPr>
          <a:lstStyle/>
          <a:p>
            <a:pPr fontAlgn="auto">
              <a:spcAft>
                <a:spcPts val="0"/>
              </a:spcAft>
              <a:defRPr/>
            </a:pPr>
            <a:r>
              <a:rPr lang="es-EC" sz="3600" cap="all" dirty="0">
                <a:solidFill>
                  <a:schemeClr val="tx2"/>
                </a:solidFill>
                <a:effectLst>
                  <a:reflection blurRad="12700" stA="48000" endA="300" endPos="55000" dir="5400000" sy="-90000" algn="bl" rotWithShape="0"/>
                </a:effectLst>
                <a:latin typeface="+mj-lt"/>
                <a:ea typeface="+mj-ea"/>
                <a:cs typeface="+mj-cs"/>
              </a:rPr>
              <a:t>Objetivo General</a:t>
            </a:r>
          </a:p>
        </p:txBody>
      </p:sp>
      <p:sp>
        <p:nvSpPr>
          <p:cNvPr id="28" name="2 Marcador de contenido"/>
          <p:cNvSpPr txBox="1">
            <a:spLocks/>
          </p:cNvSpPr>
          <p:nvPr/>
        </p:nvSpPr>
        <p:spPr>
          <a:xfrm>
            <a:off x="2057400" y="2743200"/>
            <a:ext cx="6629400" cy="2590800"/>
          </a:xfrm>
          <a:prstGeom prst="rect">
            <a:avLst/>
          </a:prstGeom>
        </p:spPr>
        <p:txBody>
          <a:bodyPr anchor="b">
            <a:normAutofit/>
          </a:bodyPr>
          <a:lstStyle/>
          <a:p>
            <a:pPr algn="just" fontAlgn="auto">
              <a:spcBef>
                <a:spcPct val="20000"/>
              </a:spcBef>
              <a:spcAft>
                <a:spcPts val="0"/>
              </a:spcAft>
              <a:buClr>
                <a:schemeClr val="accent1"/>
              </a:buClr>
              <a:buSzPct val="70000"/>
              <a:buFont typeface="Wingdings 2"/>
              <a:buNone/>
              <a:defRPr/>
            </a:pPr>
            <a:r>
              <a:rPr lang="es-ES" sz="2400" dirty="0">
                <a:solidFill>
                  <a:schemeClr val="tx2">
                    <a:shade val="75000"/>
                  </a:schemeClr>
                </a:solidFill>
                <a:latin typeface="+mn-lt"/>
              </a:rPr>
              <a:t>Desarrollar una Aplicación web  que sirva de apoyo en la Administración, Control y Seguimiento  de los contratos que realiza el Cuerpo de Ingenieros del Ejército.</a:t>
            </a:r>
            <a:endParaRPr lang="es-EC" sz="2400" dirty="0">
              <a:solidFill>
                <a:schemeClr val="tx2">
                  <a:shade val="75000"/>
                </a:schemeClr>
              </a:solidFill>
              <a:latin typeface="+mn-lt"/>
            </a:endParaRPr>
          </a:p>
          <a:p>
            <a:pPr fontAlgn="auto">
              <a:spcBef>
                <a:spcPct val="20000"/>
              </a:spcBef>
              <a:spcAft>
                <a:spcPts val="0"/>
              </a:spcAft>
              <a:buClr>
                <a:schemeClr val="accent1"/>
              </a:buClr>
              <a:buSzPct val="70000"/>
              <a:buFont typeface="Wingdings 2"/>
              <a:buNone/>
              <a:defRPr/>
            </a:pPr>
            <a:endParaRPr lang="es-EC" sz="2400" dirty="0">
              <a:solidFill>
                <a:schemeClr val="tx2">
                  <a:shade val="75000"/>
                </a:schemeClr>
              </a:solidFill>
              <a:latin typeface="+mn-lt"/>
            </a:endParaRPr>
          </a:p>
        </p:txBody>
      </p:sp>
      <p:sp>
        <p:nvSpPr>
          <p:cNvPr id="29" name="28 Flecha derecha">
            <a:hlinkClick r:id="rId11" action="ppaction://hlinksldjump"/>
          </p:cNvPr>
          <p:cNvSpPr/>
          <p:nvPr/>
        </p:nvSpPr>
        <p:spPr>
          <a:xfrm>
            <a:off x="8305800" y="6096000"/>
            <a:ext cx="457200" cy="381000"/>
          </a:xfrm>
          <a:prstGeom prst="rightArrow">
            <a:avLst/>
          </a:prstGeom>
          <a:solidFill>
            <a:srgbClr val="2BA0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265" name="30 CuadroTexto"/>
          <p:cNvSpPr txBox="1">
            <a:spLocks noChangeArrowheads="1"/>
          </p:cNvSpPr>
          <p:nvPr/>
        </p:nvSpPr>
        <p:spPr bwMode="auto">
          <a:xfrm>
            <a:off x="8229600" y="6400800"/>
            <a:ext cx="465138" cy="261938"/>
          </a:xfrm>
          <a:prstGeom prst="rect">
            <a:avLst/>
          </a:prstGeom>
          <a:noFill/>
          <a:ln w="9525">
            <a:noFill/>
            <a:miter lim="800000"/>
            <a:headEnd/>
            <a:tailEnd/>
          </a:ln>
        </p:spPr>
        <p:txBody>
          <a:bodyPr wrap="none">
            <a:spAutoFit/>
          </a:bodyPr>
          <a:lstStyle/>
          <a:p>
            <a:r>
              <a:rPr lang="es-ES" sz="1100"/>
              <a:t>SIG.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11267"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25" name="24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11269"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30" name="29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38"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39"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40"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41"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42"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43"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45" name="4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72 Redondear rectángulo de esquina del mismo lado">
            <a:hlinkClick r:id="rId9" action="ppaction://hlinksldjump"/>
          </p:cNvPr>
          <p:cNvSpPr/>
          <p:nvPr/>
        </p:nvSpPr>
        <p:spPr>
          <a:xfrm>
            <a:off x="5943600" y="1371600"/>
            <a:ext cx="14478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ANTECEDENTES</a:t>
            </a:r>
          </a:p>
        </p:txBody>
      </p:sp>
      <p:cxnSp>
        <p:nvCxnSpPr>
          <p:cNvPr id="82" name="81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11283"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a:solidFill>
                  <a:srgbClr val="C6E6A2"/>
                </a:solidFill>
              </a:rPr>
              <a:t>   </a:t>
            </a:r>
            <a:r>
              <a:rPr lang="es-ES"/>
              <a:t>Introducción</a:t>
            </a:r>
          </a:p>
        </p:txBody>
      </p:sp>
      <p:sp>
        <p:nvSpPr>
          <p:cNvPr id="23" name="22 Redondear rectángulo de esquina del mismo lado"/>
          <p:cNvSpPr/>
          <p:nvPr/>
        </p:nvSpPr>
        <p:spPr>
          <a:xfrm>
            <a:off x="4724400" y="1371600"/>
            <a:ext cx="11430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OBJETIVO</a:t>
            </a:r>
          </a:p>
        </p:txBody>
      </p:sp>
      <p:sp>
        <p:nvSpPr>
          <p:cNvPr id="24" name="23 Redondear rectángulo de esquina del mismo lado">
            <a:hlinkClick r:id="rId10" action="ppaction://hlinksldjump"/>
          </p:cNvPr>
          <p:cNvSpPr/>
          <p:nvPr/>
        </p:nvSpPr>
        <p:spPr>
          <a:xfrm>
            <a:off x="7467600" y="1371600"/>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JUSTIFICACION</a:t>
            </a:r>
          </a:p>
        </p:txBody>
      </p:sp>
      <p:sp>
        <p:nvSpPr>
          <p:cNvPr id="27" name="1 Título"/>
          <p:cNvSpPr txBox="1">
            <a:spLocks/>
          </p:cNvSpPr>
          <p:nvPr/>
        </p:nvSpPr>
        <p:spPr>
          <a:xfrm>
            <a:off x="2133600" y="1600200"/>
            <a:ext cx="5943600" cy="760383"/>
          </a:xfrm>
          <a:prstGeom prst="rect">
            <a:avLst/>
          </a:prstGeom>
        </p:spPr>
        <p:txBody>
          <a:bodyPr>
            <a:normAutofit/>
          </a:bodyPr>
          <a:lstStyle/>
          <a:p>
            <a:pPr fontAlgn="auto">
              <a:spcAft>
                <a:spcPts val="0"/>
              </a:spcAft>
              <a:defRPr/>
            </a:pPr>
            <a:r>
              <a:rPr lang="es-EC" sz="3600" cap="all" dirty="0">
                <a:solidFill>
                  <a:schemeClr val="tx2"/>
                </a:solidFill>
                <a:effectLst>
                  <a:reflection blurRad="12700" stA="48000" endA="300" endPos="55000" dir="5400000" sy="-90000" algn="bl" rotWithShape="0"/>
                </a:effectLst>
                <a:latin typeface="+mj-lt"/>
                <a:ea typeface="+mj-ea"/>
                <a:cs typeface="+mj-cs"/>
              </a:rPr>
              <a:t>Objetivos Específicos</a:t>
            </a:r>
          </a:p>
        </p:txBody>
      </p:sp>
      <p:sp>
        <p:nvSpPr>
          <p:cNvPr id="28" name="2 Marcador de contenido"/>
          <p:cNvSpPr txBox="1">
            <a:spLocks/>
          </p:cNvSpPr>
          <p:nvPr/>
        </p:nvSpPr>
        <p:spPr>
          <a:xfrm>
            <a:off x="2057400" y="2743200"/>
            <a:ext cx="6629400" cy="3733800"/>
          </a:xfrm>
          <a:prstGeom prst="rect">
            <a:avLst/>
          </a:prstGeom>
        </p:spPr>
        <p:txBody>
          <a:bodyPr anchor="b">
            <a:normAutofit lnSpcReduction="10000"/>
          </a:bodyPr>
          <a:lstStyle/>
          <a:p>
            <a:pPr algn="just" fontAlgn="auto">
              <a:spcBef>
                <a:spcPct val="20000"/>
              </a:spcBef>
              <a:spcAft>
                <a:spcPts val="0"/>
              </a:spcAft>
              <a:buClr>
                <a:schemeClr val="accent1"/>
              </a:buClr>
              <a:buSzPct val="70000"/>
              <a:buFont typeface="Wingdings" pitchFamily="2" charset="2"/>
              <a:buChar char="ü"/>
              <a:defRPr/>
            </a:pPr>
            <a:r>
              <a:rPr lang="es-ES" sz="2400" dirty="0">
                <a:solidFill>
                  <a:schemeClr val="tx2">
                    <a:shade val="75000"/>
                  </a:schemeClr>
                </a:solidFill>
                <a:latin typeface="+mn-lt"/>
              </a:rPr>
              <a:t>Elaborar la especificación de requerimientos en base a los procesos que se ejecutan para la elaboración y ejecución de los contratos.</a:t>
            </a:r>
          </a:p>
          <a:p>
            <a:pPr algn="just" fontAlgn="auto">
              <a:spcBef>
                <a:spcPct val="20000"/>
              </a:spcBef>
              <a:spcAft>
                <a:spcPts val="0"/>
              </a:spcAft>
              <a:buClr>
                <a:schemeClr val="accent1"/>
              </a:buClr>
              <a:buSzPct val="70000"/>
              <a:buFont typeface="Wingdings" pitchFamily="2" charset="2"/>
              <a:buChar char="ü"/>
              <a:defRPr/>
            </a:pPr>
            <a:r>
              <a:rPr lang="es-ES" sz="2400" dirty="0">
                <a:solidFill>
                  <a:schemeClr val="tx2">
                    <a:shade val="75000"/>
                  </a:schemeClr>
                </a:solidFill>
                <a:latin typeface="+mn-lt"/>
              </a:rPr>
              <a:t>Determinar el Software y Hardware que se utilizarán para el desarrollo de la aplicación.</a:t>
            </a:r>
          </a:p>
          <a:p>
            <a:pPr algn="just" fontAlgn="auto">
              <a:spcBef>
                <a:spcPct val="20000"/>
              </a:spcBef>
              <a:spcAft>
                <a:spcPts val="0"/>
              </a:spcAft>
              <a:buClr>
                <a:schemeClr val="accent1"/>
              </a:buClr>
              <a:buSzPct val="70000"/>
              <a:buFont typeface="Wingdings" pitchFamily="2" charset="2"/>
              <a:buChar char="ü"/>
              <a:defRPr/>
            </a:pPr>
            <a:r>
              <a:rPr lang="es-ES" sz="2400" dirty="0">
                <a:solidFill>
                  <a:schemeClr val="tx2">
                    <a:shade val="75000"/>
                  </a:schemeClr>
                </a:solidFill>
                <a:latin typeface="+mn-lt"/>
              </a:rPr>
              <a:t>Realizar el análisis y diseño de la aplicación. </a:t>
            </a:r>
          </a:p>
          <a:p>
            <a:pPr algn="just" fontAlgn="auto">
              <a:spcBef>
                <a:spcPct val="20000"/>
              </a:spcBef>
              <a:spcAft>
                <a:spcPts val="0"/>
              </a:spcAft>
              <a:buClr>
                <a:schemeClr val="accent1"/>
              </a:buClr>
              <a:buSzPct val="70000"/>
              <a:buFont typeface="Wingdings" pitchFamily="2" charset="2"/>
              <a:buChar char="ü"/>
              <a:defRPr/>
            </a:pPr>
            <a:r>
              <a:rPr lang="es-ES" sz="2400" dirty="0">
                <a:solidFill>
                  <a:schemeClr val="tx2">
                    <a:shade val="75000"/>
                  </a:schemeClr>
                </a:solidFill>
                <a:latin typeface="+mn-lt"/>
              </a:rPr>
              <a:t>Realizar la construcción de la aplicación en base de una metodología y estándares determinados. </a:t>
            </a:r>
          </a:p>
          <a:p>
            <a:pPr algn="just" fontAlgn="auto">
              <a:spcBef>
                <a:spcPct val="20000"/>
              </a:spcBef>
              <a:spcAft>
                <a:spcPts val="0"/>
              </a:spcAft>
              <a:buClr>
                <a:schemeClr val="accent1"/>
              </a:buClr>
              <a:buSzPct val="70000"/>
              <a:buFont typeface="Wingdings" pitchFamily="2" charset="2"/>
              <a:buChar char="ü"/>
              <a:defRPr/>
            </a:pPr>
            <a:r>
              <a:rPr lang="es-ES" sz="2400" dirty="0">
                <a:solidFill>
                  <a:schemeClr val="tx2">
                    <a:shade val="75000"/>
                  </a:schemeClr>
                </a:solidFill>
                <a:latin typeface="+mn-lt"/>
              </a:rPr>
              <a:t>Realizar pruebas a la Aplicación  web construida, con datos proporcionados por el CEE.</a:t>
            </a:r>
          </a:p>
          <a:p>
            <a:pPr fontAlgn="auto">
              <a:spcBef>
                <a:spcPct val="20000"/>
              </a:spcBef>
              <a:spcAft>
                <a:spcPts val="0"/>
              </a:spcAft>
              <a:buClr>
                <a:schemeClr val="accent1"/>
              </a:buClr>
              <a:buSzPct val="70000"/>
              <a:buFont typeface="Wingdings 2"/>
              <a:buNone/>
              <a:defRPr/>
            </a:pPr>
            <a:endParaRPr lang="es-EC" sz="2400" dirty="0">
              <a:solidFill>
                <a:schemeClr val="tx2">
                  <a:shade val="75000"/>
                </a:schemeClr>
              </a:solidFill>
              <a:latin typeface="+mn-lt"/>
            </a:endParaRPr>
          </a:p>
        </p:txBody>
      </p:sp>
      <p:sp>
        <p:nvSpPr>
          <p:cNvPr id="29" name="28 Flecha derecha">
            <a:hlinkClick r:id="rId3" action="ppaction://hlinksldjump"/>
          </p:cNvPr>
          <p:cNvSpPr/>
          <p:nvPr/>
        </p:nvSpPr>
        <p:spPr>
          <a:xfrm rot="10800000">
            <a:off x="8305800" y="6096000"/>
            <a:ext cx="457200" cy="381000"/>
          </a:xfrm>
          <a:prstGeom prst="rightArrow">
            <a:avLst/>
          </a:prstGeom>
          <a:solidFill>
            <a:srgbClr val="2BA0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289" name="31 CuadroTexto"/>
          <p:cNvSpPr txBox="1">
            <a:spLocks noChangeArrowheads="1"/>
          </p:cNvSpPr>
          <p:nvPr/>
        </p:nvSpPr>
        <p:spPr bwMode="auto">
          <a:xfrm>
            <a:off x="8305800" y="6400800"/>
            <a:ext cx="657225" cy="261938"/>
          </a:xfrm>
          <a:prstGeom prst="rect">
            <a:avLst/>
          </a:prstGeom>
          <a:noFill/>
          <a:ln w="9525">
            <a:noFill/>
            <a:miter lim="800000"/>
            <a:headEnd/>
            <a:tailEnd/>
          </a:ln>
        </p:spPr>
        <p:txBody>
          <a:bodyPr wrap="none">
            <a:spAutoFit/>
          </a:bodyPr>
          <a:lstStyle/>
          <a:p>
            <a:r>
              <a:rPr lang="es-ES" sz="1100"/>
              <a:t>ATRAS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12291"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25" name="24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12293"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a:t>ESCUELA  POLITECNICA DEL EJERCITO</a:t>
            </a:r>
          </a:p>
        </p:txBody>
      </p:sp>
      <p:cxnSp>
        <p:nvCxnSpPr>
          <p:cNvPr id="30" name="29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38"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smtClean="0">
                <a:solidFill>
                  <a:schemeClr val="tx1">
                    <a:lumMod val="95000"/>
                    <a:lumOff val="5000"/>
                  </a:schemeClr>
                </a:solidFill>
                <a:latin typeface="Arial" pitchFamily="34" charset="0"/>
              </a:rPr>
              <a:t>INTRODUCCIÓN</a:t>
            </a:r>
            <a:endParaRPr lang="en-US" sz="1000" b="1" dirty="0">
              <a:solidFill>
                <a:schemeClr val="tx1">
                  <a:lumMod val="95000"/>
                  <a:lumOff val="5000"/>
                </a:schemeClr>
              </a:solidFill>
              <a:latin typeface="Arial" pitchFamily="34" charset="0"/>
            </a:endParaRPr>
          </a:p>
        </p:txBody>
      </p:sp>
      <p:sp>
        <p:nvSpPr>
          <p:cNvPr id="39"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40"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41"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42"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43"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45" name="4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12306"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a:solidFill>
                  <a:srgbClr val="C6E6A2"/>
                </a:solidFill>
              </a:rPr>
              <a:t>   </a:t>
            </a:r>
            <a:r>
              <a:rPr lang="es-ES"/>
              <a:t>Introducción</a:t>
            </a:r>
          </a:p>
        </p:txBody>
      </p:sp>
      <p:sp>
        <p:nvSpPr>
          <p:cNvPr id="23" name="22 Redondear rectángulo de esquina del mismo lado">
            <a:hlinkClick r:id="rId9" action="ppaction://hlinksldjump"/>
          </p:cNvPr>
          <p:cNvSpPr/>
          <p:nvPr/>
        </p:nvSpPr>
        <p:spPr>
          <a:xfrm>
            <a:off x="5943600" y="1371600"/>
            <a:ext cx="14478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ANTECEDENTES</a:t>
            </a:r>
          </a:p>
        </p:txBody>
      </p:sp>
      <p:sp>
        <p:nvSpPr>
          <p:cNvPr id="24" name="23 Redondear rectángulo de esquina del mismo lado">
            <a:hlinkClick r:id="rId3" action="ppaction://hlinksldjump"/>
          </p:cNvPr>
          <p:cNvSpPr/>
          <p:nvPr/>
        </p:nvSpPr>
        <p:spPr>
          <a:xfrm>
            <a:off x="4724400" y="1371600"/>
            <a:ext cx="11430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OBJETIVO</a:t>
            </a:r>
          </a:p>
        </p:txBody>
      </p:sp>
      <p:sp>
        <p:nvSpPr>
          <p:cNvPr id="27" name="26 Redondear rectángulo de esquina del mismo lado">
            <a:hlinkClick r:id="rId10" action="ppaction://hlinksldjump"/>
          </p:cNvPr>
          <p:cNvSpPr/>
          <p:nvPr/>
        </p:nvSpPr>
        <p:spPr>
          <a:xfrm>
            <a:off x="7467600" y="1371600"/>
            <a:ext cx="13716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JUSTIFICACION</a:t>
            </a:r>
          </a:p>
        </p:txBody>
      </p:sp>
      <p:sp>
        <p:nvSpPr>
          <p:cNvPr id="22" name="21 Rectángulo"/>
          <p:cNvSpPr/>
          <p:nvPr/>
        </p:nvSpPr>
        <p:spPr>
          <a:xfrm>
            <a:off x="2123728" y="1997839"/>
            <a:ext cx="6624736" cy="3785652"/>
          </a:xfrm>
          <a:prstGeom prst="rect">
            <a:avLst/>
          </a:prstGeom>
        </p:spPr>
        <p:txBody>
          <a:bodyPr wrap="square">
            <a:spAutoFit/>
          </a:bodyPr>
          <a:lstStyle/>
          <a:p>
            <a:pPr algn="just">
              <a:buNone/>
            </a:pPr>
            <a:r>
              <a:rPr lang="es-ES" sz="2400" dirty="0" smtClean="0">
                <a:solidFill>
                  <a:schemeClr val="tx2"/>
                </a:solidFill>
                <a:latin typeface="+mn-lt"/>
              </a:rPr>
              <a:t>El Departamento de contrataciones demanda una gestión eficaz y reducción de tiempo en el proceso de contratación y en la verificación de la documentación, así como un adecuado seguimiento, control y evaluación de los contratos realizados.</a:t>
            </a:r>
          </a:p>
          <a:p>
            <a:pPr algn="just">
              <a:buNone/>
            </a:pPr>
            <a:r>
              <a:rPr lang="es-ES" sz="2400" dirty="0" smtClean="0">
                <a:solidFill>
                  <a:schemeClr val="tx2"/>
                </a:solidFill>
                <a:latin typeface="+mn-lt"/>
              </a:rPr>
              <a:t>Asegurar el menor tiempo posible y garantizar el cumplimiento de las bases y especificaciones técnicas en los diferentes procesos de contratación</a:t>
            </a:r>
            <a:r>
              <a:rPr lang="es-ES" sz="2400" dirty="0" smtClean="0"/>
              <a:t>. </a:t>
            </a:r>
            <a:endParaRPr lang="es-EC"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1331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25" name="24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1331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30" name="29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38"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39"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40"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41"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42"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43"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45" name="4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13330" name="82 CuadroTexto"/>
          <p:cNvSpPr txBox="1">
            <a:spLocks noChangeArrowheads="1"/>
          </p:cNvSpPr>
          <p:nvPr/>
        </p:nvSpPr>
        <p:spPr bwMode="auto">
          <a:xfrm>
            <a:off x="7315200" y="609600"/>
            <a:ext cx="1633538" cy="369888"/>
          </a:xfrm>
          <a:prstGeom prst="rect">
            <a:avLst/>
          </a:prstGeom>
          <a:noFill/>
          <a:ln w="9525">
            <a:noFill/>
            <a:miter lim="800000"/>
            <a:headEnd/>
            <a:tailEnd/>
          </a:ln>
        </p:spPr>
        <p:txBody>
          <a:bodyPr wrap="none">
            <a:spAutoFit/>
          </a:bodyPr>
          <a:lstStyle/>
          <a:p>
            <a:r>
              <a:rPr lang="es-ES">
                <a:solidFill>
                  <a:srgbClr val="C6E6A2"/>
                </a:solidFill>
              </a:rPr>
              <a:t>   </a:t>
            </a:r>
            <a:r>
              <a:rPr lang="es-ES"/>
              <a:t>Introducción</a:t>
            </a:r>
          </a:p>
        </p:txBody>
      </p:sp>
      <p:sp>
        <p:nvSpPr>
          <p:cNvPr id="23" name="22 Redondear rectángulo de esquina del mismo lado">
            <a:hlinkClick r:id="rId9" action="ppaction://hlinksldjump"/>
          </p:cNvPr>
          <p:cNvSpPr/>
          <p:nvPr/>
        </p:nvSpPr>
        <p:spPr>
          <a:xfrm>
            <a:off x="5943600" y="1371600"/>
            <a:ext cx="14478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ANTECEDENTES</a:t>
            </a:r>
          </a:p>
        </p:txBody>
      </p:sp>
      <p:sp>
        <p:nvSpPr>
          <p:cNvPr id="24" name="23 Redondear rectángulo de esquina del mismo lado">
            <a:hlinkClick r:id="rId3" action="ppaction://hlinksldjump"/>
          </p:cNvPr>
          <p:cNvSpPr/>
          <p:nvPr/>
        </p:nvSpPr>
        <p:spPr>
          <a:xfrm>
            <a:off x="4724400" y="1371600"/>
            <a:ext cx="1143000" cy="304800"/>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OBJETIVO</a:t>
            </a:r>
          </a:p>
        </p:txBody>
      </p:sp>
      <p:sp>
        <p:nvSpPr>
          <p:cNvPr id="27" name="26 Redondear rectángulo de esquina del mismo lado">
            <a:hlinkClick r:id="rId10" action="ppaction://hlinksldjump"/>
          </p:cNvPr>
          <p:cNvSpPr/>
          <p:nvPr/>
        </p:nvSpPr>
        <p:spPr>
          <a:xfrm>
            <a:off x="7467600" y="1371600"/>
            <a:ext cx="1371600" cy="304800"/>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latin typeface="Arial" pitchFamily="34" charset="0"/>
                <a:cs typeface="Arial" pitchFamily="34" charset="0"/>
              </a:rPr>
              <a:t>JUSTIFICACIÓN</a:t>
            </a:r>
          </a:p>
        </p:txBody>
      </p:sp>
      <p:sp>
        <p:nvSpPr>
          <p:cNvPr id="28" name="1 Título"/>
          <p:cNvSpPr txBox="1">
            <a:spLocks/>
          </p:cNvSpPr>
          <p:nvPr/>
        </p:nvSpPr>
        <p:spPr>
          <a:xfrm>
            <a:off x="2133600" y="1752600"/>
            <a:ext cx="6553200" cy="810084"/>
          </a:xfrm>
          <a:prstGeom prst="rect">
            <a:avLst/>
          </a:prstGeom>
        </p:spPr>
        <p:txBody>
          <a:bodyPr>
            <a:normAutofit/>
          </a:bodyPr>
          <a:lstStyle/>
          <a:p>
            <a:pPr fontAlgn="auto">
              <a:spcAft>
                <a:spcPts val="0"/>
              </a:spcAft>
              <a:defRPr/>
            </a:pPr>
            <a:r>
              <a:rPr lang="en-US" sz="3600" cap="all" dirty="0">
                <a:solidFill>
                  <a:schemeClr val="tx2"/>
                </a:solidFill>
                <a:effectLst>
                  <a:reflection blurRad="12700" stA="48000" endA="300" endPos="55000" dir="5400000" sy="-90000" algn="bl" rotWithShape="0"/>
                </a:effectLst>
                <a:latin typeface="+mj-lt"/>
                <a:ea typeface="+mj-ea"/>
                <a:cs typeface="+mj-cs"/>
              </a:rPr>
              <a:t>Justificación</a:t>
            </a:r>
            <a:endParaRPr lang="es-EC"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29" name="2 Marcador de contenido"/>
          <p:cNvSpPr txBox="1">
            <a:spLocks/>
          </p:cNvSpPr>
          <p:nvPr/>
        </p:nvSpPr>
        <p:spPr>
          <a:xfrm>
            <a:off x="2133600" y="2971800"/>
            <a:ext cx="6553200" cy="3581400"/>
          </a:xfrm>
          <a:prstGeom prst="rect">
            <a:avLst/>
          </a:prstGeom>
        </p:spPr>
        <p:txBody>
          <a:bodyPr anchor="b">
            <a:normAutofit fontScale="92500" lnSpcReduction="10000"/>
          </a:bodyPr>
          <a:lstStyle/>
          <a:p>
            <a:pPr algn="just" fontAlgn="auto">
              <a:spcBef>
                <a:spcPct val="20000"/>
              </a:spcBef>
              <a:spcAft>
                <a:spcPts val="0"/>
              </a:spcAft>
              <a:buClr>
                <a:schemeClr val="accent1"/>
              </a:buClr>
              <a:buSzPct val="70000"/>
              <a:buFont typeface="Wingdings 2"/>
              <a:buNone/>
              <a:defRPr/>
            </a:pPr>
            <a:r>
              <a:rPr lang="es-ES" sz="2000" dirty="0">
                <a:solidFill>
                  <a:schemeClr val="tx2">
                    <a:shade val="75000"/>
                  </a:schemeClr>
                </a:solidFill>
                <a:latin typeface="+mn-lt"/>
              </a:rPr>
              <a:t>En la actualidad la administración, control y seguimiento del proceso del departamento de contrataciones se efectúa de manera manual, toda la información se registra en una hoja de Excel, por lo que es necesario que el sistema:</a:t>
            </a:r>
          </a:p>
          <a:p>
            <a:pPr algn="just" fontAlgn="auto">
              <a:spcBef>
                <a:spcPct val="20000"/>
              </a:spcBef>
              <a:spcAft>
                <a:spcPts val="0"/>
              </a:spcAft>
              <a:buClr>
                <a:schemeClr val="accent1"/>
              </a:buClr>
              <a:buSzPct val="70000"/>
              <a:buFont typeface="Wingdings 2"/>
              <a:buNone/>
              <a:defRPr/>
            </a:pPr>
            <a:r>
              <a:rPr lang="es-ES" sz="2000" dirty="0">
                <a:solidFill>
                  <a:schemeClr val="tx2">
                    <a:shade val="75000"/>
                  </a:schemeClr>
                </a:solidFill>
                <a:latin typeface="+mn-lt"/>
              </a:rPr>
              <a:t>Permita administrar, Controlar y  realizar un seguimiento del proceso de contrataciones.</a:t>
            </a:r>
          </a:p>
          <a:p>
            <a:pPr algn="just" fontAlgn="auto">
              <a:spcBef>
                <a:spcPct val="20000"/>
              </a:spcBef>
              <a:spcAft>
                <a:spcPts val="0"/>
              </a:spcAft>
              <a:buClr>
                <a:schemeClr val="accent1"/>
              </a:buClr>
              <a:buSzPct val="70000"/>
              <a:buFont typeface="Wingdings 2"/>
              <a:buNone/>
              <a:defRPr/>
            </a:pPr>
            <a:r>
              <a:rPr lang="es-ES" sz="2000" dirty="0">
                <a:solidFill>
                  <a:schemeClr val="tx2">
                    <a:shade val="75000"/>
                  </a:schemeClr>
                </a:solidFill>
                <a:latin typeface="+mn-lt"/>
              </a:rPr>
              <a:t>Permita disminuir tiempos,  optimizar recursos, y un eficiente y eficaz  control y seguimiento del proceso.</a:t>
            </a:r>
          </a:p>
          <a:p>
            <a:pPr algn="just" fontAlgn="auto">
              <a:spcBef>
                <a:spcPct val="20000"/>
              </a:spcBef>
              <a:spcAft>
                <a:spcPts val="0"/>
              </a:spcAft>
              <a:buClr>
                <a:schemeClr val="accent1"/>
              </a:buClr>
              <a:buSzPct val="70000"/>
              <a:buFont typeface="Wingdings 2"/>
              <a:buNone/>
              <a:defRPr/>
            </a:pPr>
            <a:r>
              <a:rPr lang="es-ES" sz="2000" dirty="0">
                <a:solidFill>
                  <a:schemeClr val="tx2">
                    <a:shade val="75000"/>
                  </a:schemeClr>
                </a:solidFill>
                <a:latin typeface="+mn-lt"/>
              </a:rPr>
              <a:t>Permita informar a departamentos, grupos de trabajo y unidades militares en que instancia se encuentra su proceso. </a:t>
            </a:r>
          </a:p>
          <a:p>
            <a:pPr algn="just" fontAlgn="auto">
              <a:spcBef>
                <a:spcPct val="20000"/>
              </a:spcBef>
              <a:spcAft>
                <a:spcPts val="0"/>
              </a:spcAft>
              <a:buClr>
                <a:schemeClr val="accent1"/>
              </a:buClr>
              <a:buSzPct val="70000"/>
              <a:buFont typeface="Wingdings 2"/>
              <a:buNone/>
              <a:defRPr/>
            </a:pPr>
            <a:r>
              <a:rPr lang="es-ES" sz="2000" dirty="0">
                <a:solidFill>
                  <a:schemeClr val="tx2">
                    <a:shade val="75000"/>
                  </a:schemeClr>
                </a:solidFill>
                <a:latin typeface="+mn-lt"/>
              </a:rPr>
              <a:t>Permita calcular el tiempo desde que se inicia un requerimiento hasta la elaboración de un contrato.</a:t>
            </a:r>
            <a:endParaRPr lang="es-EC" sz="2000" dirty="0">
              <a:solidFill>
                <a:schemeClr val="tx2">
                  <a:shade val="75000"/>
                </a:schemeClr>
              </a:solidFill>
              <a:latin typeface="+mn-lt"/>
            </a:endParaRPr>
          </a:p>
          <a:p>
            <a:pPr algn="just" fontAlgn="auto">
              <a:spcBef>
                <a:spcPct val="20000"/>
              </a:spcBef>
              <a:spcAft>
                <a:spcPts val="0"/>
              </a:spcAft>
              <a:buClr>
                <a:schemeClr val="accent1"/>
              </a:buClr>
              <a:buSzPct val="70000"/>
              <a:buFont typeface="Wingdings 2"/>
              <a:buNone/>
              <a:defRPr/>
            </a:pPr>
            <a:endParaRPr lang="es-ES" sz="1600" dirty="0">
              <a:solidFill>
                <a:schemeClr val="tx2">
                  <a:shade val="75000"/>
                </a:schemeClr>
              </a:solidFill>
              <a:latin typeface="+mn-lt"/>
            </a:endParaRPr>
          </a:p>
          <a:p>
            <a:pPr algn="just" fontAlgn="auto">
              <a:spcBef>
                <a:spcPct val="20000"/>
              </a:spcBef>
              <a:spcAft>
                <a:spcPts val="0"/>
              </a:spcAft>
              <a:buClr>
                <a:schemeClr val="accent1"/>
              </a:buClr>
              <a:buSzPct val="70000"/>
              <a:buFont typeface="Wingdings 2"/>
              <a:buNone/>
              <a:defRPr/>
            </a:pPr>
            <a:endParaRPr lang="es-EC" sz="2400" dirty="0">
              <a:solidFill>
                <a:schemeClr val="tx2">
                  <a:shade val="75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4"/>
          <p:cNvSpPr>
            <a:spLocks noChangeShapeType="1"/>
          </p:cNvSpPr>
          <p:nvPr/>
        </p:nvSpPr>
        <p:spPr bwMode="auto">
          <a:xfrm>
            <a:off x="71438" y="2493963"/>
            <a:ext cx="8964612" cy="0"/>
          </a:xfrm>
          <a:prstGeom prst="line">
            <a:avLst/>
          </a:prstGeom>
          <a:noFill/>
          <a:ln w="28575">
            <a:solidFill>
              <a:schemeClr val="tx1"/>
            </a:solidFill>
            <a:prstDash val="lgDash"/>
            <a:round/>
            <a:headEnd/>
            <a:tailEnd/>
          </a:ln>
        </p:spPr>
        <p:txBody>
          <a:bodyPr/>
          <a:lstStyle/>
          <a:p>
            <a:endParaRPr lang="es-EC"/>
          </a:p>
        </p:txBody>
      </p:sp>
      <p:sp>
        <p:nvSpPr>
          <p:cNvPr id="14339" name="Line 5"/>
          <p:cNvSpPr>
            <a:spLocks noChangeShapeType="1"/>
          </p:cNvSpPr>
          <p:nvPr/>
        </p:nvSpPr>
        <p:spPr bwMode="auto">
          <a:xfrm>
            <a:off x="71438" y="3357563"/>
            <a:ext cx="8964612" cy="0"/>
          </a:xfrm>
          <a:prstGeom prst="line">
            <a:avLst/>
          </a:prstGeom>
          <a:noFill/>
          <a:ln w="28575">
            <a:solidFill>
              <a:schemeClr val="tx1"/>
            </a:solidFill>
            <a:prstDash val="lgDash"/>
            <a:round/>
            <a:headEnd/>
            <a:tailEnd/>
          </a:ln>
        </p:spPr>
        <p:txBody>
          <a:bodyPr/>
          <a:lstStyle/>
          <a:p>
            <a:endParaRPr lang="es-EC"/>
          </a:p>
        </p:txBody>
      </p:sp>
      <p:sp>
        <p:nvSpPr>
          <p:cNvPr id="14340" name="Line 7"/>
          <p:cNvSpPr>
            <a:spLocks noChangeShapeType="1"/>
          </p:cNvSpPr>
          <p:nvPr/>
        </p:nvSpPr>
        <p:spPr bwMode="auto">
          <a:xfrm>
            <a:off x="71438" y="4221163"/>
            <a:ext cx="8964612" cy="0"/>
          </a:xfrm>
          <a:prstGeom prst="line">
            <a:avLst/>
          </a:prstGeom>
          <a:noFill/>
          <a:ln w="28575">
            <a:solidFill>
              <a:schemeClr val="tx1"/>
            </a:solidFill>
            <a:prstDash val="lgDash"/>
            <a:round/>
            <a:headEnd/>
            <a:tailEnd/>
          </a:ln>
        </p:spPr>
        <p:txBody>
          <a:bodyPr/>
          <a:lstStyle/>
          <a:p>
            <a:endParaRPr lang="es-EC"/>
          </a:p>
        </p:txBody>
      </p:sp>
      <p:sp>
        <p:nvSpPr>
          <p:cNvPr id="14341" name="Line 9"/>
          <p:cNvSpPr>
            <a:spLocks noChangeShapeType="1"/>
          </p:cNvSpPr>
          <p:nvPr/>
        </p:nvSpPr>
        <p:spPr bwMode="auto">
          <a:xfrm>
            <a:off x="71438" y="5086350"/>
            <a:ext cx="8964612" cy="0"/>
          </a:xfrm>
          <a:prstGeom prst="line">
            <a:avLst/>
          </a:prstGeom>
          <a:noFill/>
          <a:ln w="28575">
            <a:solidFill>
              <a:schemeClr val="tx1"/>
            </a:solidFill>
            <a:prstDash val="lgDash"/>
            <a:round/>
            <a:headEnd/>
            <a:tailEnd/>
          </a:ln>
        </p:spPr>
        <p:txBody>
          <a:bodyPr/>
          <a:lstStyle/>
          <a:p>
            <a:endParaRPr lang="es-EC"/>
          </a:p>
        </p:txBody>
      </p:sp>
      <p:sp>
        <p:nvSpPr>
          <p:cNvPr id="14342" name="Line 11"/>
          <p:cNvSpPr>
            <a:spLocks noChangeShapeType="1"/>
          </p:cNvSpPr>
          <p:nvPr/>
        </p:nvSpPr>
        <p:spPr bwMode="auto">
          <a:xfrm>
            <a:off x="71438" y="5949950"/>
            <a:ext cx="8964612" cy="0"/>
          </a:xfrm>
          <a:prstGeom prst="line">
            <a:avLst/>
          </a:prstGeom>
          <a:noFill/>
          <a:ln w="28575">
            <a:solidFill>
              <a:schemeClr val="tx1"/>
            </a:solidFill>
            <a:prstDash val="lgDash"/>
            <a:round/>
            <a:headEnd/>
            <a:tailEnd/>
          </a:ln>
        </p:spPr>
        <p:txBody>
          <a:bodyPr/>
          <a:lstStyle/>
          <a:p>
            <a:endParaRPr lang="es-EC"/>
          </a:p>
        </p:txBody>
      </p:sp>
      <p:sp>
        <p:nvSpPr>
          <p:cNvPr id="14343" name="Line 14"/>
          <p:cNvSpPr>
            <a:spLocks noChangeShapeType="1"/>
          </p:cNvSpPr>
          <p:nvPr/>
        </p:nvSpPr>
        <p:spPr bwMode="auto">
          <a:xfrm flipH="1">
            <a:off x="684213" y="1628775"/>
            <a:ext cx="0" cy="5229225"/>
          </a:xfrm>
          <a:prstGeom prst="line">
            <a:avLst/>
          </a:prstGeom>
          <a:noFill/>
          <a:ln w="28575">
            <a:solidFill>
              <a:schemeClr val="tx1"/>
            </a:solidFill>
            <a:prstDash val="lgDash"/>
            <a:round/>
            <a:headEnd/>
            <a:tailEnd/>
          </a:ln>
        </p:spPr>
        <p:txBody>
          <a:bodyPr/>
          <a:lstStyle/>
          <a:p>
            <a:endParaRPr lang="es-EC"/>
          </a:p>
        </p:txBody>
      </p:sp>
      <p:sp>
        <p:nvSpPr>
          <p:cNvPr id="14344" name="Line 15"/>
          <p:cNvSpPr>
            <a:spLocks noChangeShapeType="1"/>
          </p:cNvSpPr>
          <p:nvPr/>
        </p:nvSpPr>
        <p:spPr bwMode="auto">
          <a:xfrm>
            <a:off x="71438" y="1628775"/>
            <a:ext cx="8964612" cy="0"/>
          </a:xfrm>
          <a:prstGeom prst="line">
            <a:avLst/>
          </a:prstGeom>
          <a:noFill/>
          <a:ln w="28575">
            <a:solidFill>
              <a:schemeClr val="tx1"/>
            </a:solidFill>
            <a:prstDash val="lgDash"/>
            <a:round/>
            <a:headEnd/>
            <a:tailEnd/>
          </a:ln>
        </p:spPr>
        <p:txBody>
          <a:bodyPr/>
          <a:lstStyle/>
          <a:p>
            <a:endParaRPr lang="es-EC"/>
          </a:p>
        </p:txBody>
      </p:sp>
      <p:sp>
        <p:nvSpPr>
          <p:cNvPr id="14345" name="Text Box 20"/>
          <p:cNvSpPr txBox="1">
            <a:spLocks noChangeArrowheads="1"/>
          </p:cNvSpPr>
          <p:nvPr/>
        </p:nvSpPr>
        <p:spPr bwMode="auto">
          <a:xfrm>
            <a:off x="-36513" y="3806825"/>
            <a:ext cx="803276" cy="230188"/>
          </a:xfrm>
          <a:prstGeom prst="rect">
            <a:avLst/>
          </a:prstGeom>
          <a:noFill/>
          <a:ln w="9525">
            <a:noFill/>
            <a:miter lim="800000"/>
            <a:headEnd/>
            <a:tailEnd/>
          </a:ln>
        </p:spPr>
        <p:txBody>
          <a:bodyPr wrap="none">
            <a:spAutoFit/>
          </a:bodyPr>
          <a:lstStyle/>
          <a:p>
            <a:r>
              <a:rPr lang="es-ES" sz="900" b="1"/>
              <a:t>Comandante</a:t>
            </a:r>
          </a:p>
        </p:txBody>
      </p:sp>
      <p:pic>
        <p:nvPicPr>
          <p:cNvPr id="14346" name="Picture 21" descr="XP icon user accounts"/>
          <p:cNvPicPr>
            <a:picLocks noChangeAspect="1" noChangeArrowheads="1"/>
          </p:cNvPicPr>
          <p:nvPr/>
        </p:nvPicPr>
        <p:blipFill>
          <a:blip r:embed="rId2" cstate="print"/>
          <a:srcRect/>
          <a:stretch>
            <a:fillRect/>
          </a:stretch>
        </p:blipFill>
        <p:spPr bwMode="auto">
          <a:xfrm>
            <a:off x="34925" y="3503613"/>
            <a:ext cx="360363" cy="285750"/>
          </a:xfrm>
          <a:prstGeom prst="rect">
            <a:avLst/>
          </a:prstGeom>
          <a:noFill/>
          <a:ln w="9525">
            <a:noFill/>
            <a:miter lim="800000"/>
            <a:headEnd/>
            <a:tailEnd/>
          </a:ln>
        </p:spPr>
      </p:pic>
      <p:pic>
        <p:nvPicPr>
          <p:cNvPr id="14347" name="Picture 22" descr="People: Professional"/>
          <p:cNvPicPr>
            <a:picLocks noChangeAspect="1" noChangeArrowheads="1"/>
          </p:cNvPicPr>
          <p:nvPr/>
        </p:nvPicPr>
        <p:blipFill>
          <a:blip r:embed="rId3" cstate="print"/>
          <a:srcRect/>
          <a:stretch>
            <a:fillRect/>
          </a:stretch>
        </p:blipFill>
        <p:spPr bwMode="auto">
          <a:xfrm>
            <a:off x="74613" y="5157788"/>
            <a:ext cx="209550" cy="431800"/>
          </a:xfrm>
          <a:prstGeom prst="rect">
            <a:avLst/>
          </a:prstGeom>
          <a:noFill/>
          <a:ln w="9525">
            <a:noFill/>
            <a:miter lim="800000"/>
            <a:headEnd/>
            <a:tailEnd/>
          </a:ln>
        </p:spPr>
      </p:pic>
      <p:sp>
        <p:nvSpPr>
          <p:cNvPr id="14348" name="Text Box 23"/>
          <p:cNvSpPr txBox="1">
            <a:spLocks noChangeArrowheads="1"/>
          </p:cNvSpPr>
          <p:nvPr/>
        </p:nvSpPr>
        <p:spPr bwMode="auto">
          <a:xfrm>
            <a:off x="179388" y="5445125"/>
            <a:ext cx="631825" cy="508000"/>
          </a:xfrm>
          <a:prstGeom prst="rect">
            <a:avLst/>
          </a:prstGeom>
          <a:noFill/>
          <a:ln w="9525">
            <a:noFill/>
            <a:miter lim="800000"/>
            <a:headEnd/>
            <a:tailEnd/>
          </a:ln>
        </p:spPr>
        <p:txBody>
          <a:bodyPr wrap="none">
            <a:spAutoFit/>
          </a:bodyPr>
          <a:lstStyle/>
          <a:p>
            <a:r>
              <a:rPr lang="es-ES" sz="900" b="1"/>
              <a:t>Sub</a:t>
            </a:r>
          </a:p>
          <a:p>
            <a:r>
              <a:rPr lang="es-ES" sz="900" b="1"/>
              <a:t>Comisión</a:t>
            </a:r>
          </a:p>
          <a:p>
            <a:r>
              <a:rPr lang="es-ES" sz="900" b="1"/>
              <a:t>Apoyo</a:t>
            </a:r>
          </a:p>
        </p:txBody>
      </p:sp>
      <p:sp>
        <p:nvSpPr>
          <p:cNvPr id="14349" name="Text Box 24"/>
          <p:cNvSpPr txBox="1">
            <a:spLocks noChangeArrowheads="1"/>
          </p:cNvSpPr>
          <p:nvPr/>
        </p:nvSpPr>
        <p:spPr bwMode="auto">
          <a:xfrm>
            <a:off x="0" y="4724400"/>
            <a:ext cx="657225" cy="369888"/>
          </a:xfrm>
          <a:prstGeom prst="rect">
            <a:avLst/>
          </a:prstGeom>
          <a:noFill/>
          <a:ln w="9525">
            <a:noFill/>
            <a:miter lim="800000"/>
            <a:headEnd/>
            <a:tailEnd/>
          </a:ln>
        </p:spPr>
        <p:txBody>
          <a:bodyPr wrap="none">
            <a:spAutoFit/>
          </a:bodyPr>
          <a:lstStyle/>
          <a:p>
            <a:r>
              <a:rPr lang="es-ES" sz="900" b="1"/>
              <a:t>Comisión </a:t>
            </a:r>
          </a:p>
          <a:p>
            <a:r>
              <a:rPr lang="es-ES" sz="900" b="1"/>
              <a:t>Técnica.</a:t>
            </a:r>
          </a:p>
        </p:txBody>
      </p:sp>
      <p:pic>
        <p:nvPicPr>
          <p:cNvPr id="14350" name="Picture 41" descr="XP icon user accounts"/>
          <p:cNvPicPr>
            <a:picLocks noChangeAspect="1" noChangeArrowheads="1"/>
          </p:cNvPicPr>
          <p:nvPr/>
        </p:nvPicPr>
        <p:blipFill>
          <a:blip r:embed="rId2" cstate="print"/>
          <a:srcRect/>
          <a:stretch>
            <a:fillRect/>
          </a:stretch>
        </p:blipFill>
        <p:spPr bwMode="auto">
          <a:xfrm>
            <a:off x="34925" y="1751013"/>
            <a:ext cx="360363" cy="285750"/>
          </a:xfrm>
          <a:prstGeom prst="rect">
            <a:avLst/>
          </a:prstGeom>
          <a:noFill/>
          <a:ln w="9525">
            <a:noFill/>
            <a:miter lim="800000"/>
            <a:headEnd/>
            <a:tailEnd/>
          </a:ln>
        </p:spPr>
      </p:pic>
      <p:sp>
        <p:nvSpPr>
          <p:cNvPr id="14351" name="Text Box 42"/>
          <p:cNvSpPr txBox="1">
            <a:spLocks noChangeArrowheads="1"/>
          </p:cNvSpPr>
          <p:nvPr/>
        </p:nvSpPr>
        <p:spPr bwMode="auto">
          <a:xfrm>
            <a:off x="85725" y="1989138"/>
            <a:ext cx="454025" cy="508000"/>
          </a:xfrm>
          <a:prstGeom prst="rect">
            <a:avLst/>
          </a:prstGeom>
          <a:noFill/>
          <a:ln w="9525">
            <a:noFill/>
            <a:miter lim="800000"/>
            <a:headEnd/>
            <a:tailEnd/>
          </a:ln>
        </p:spPr>
        <p:txBody>
          <a:bodyPr wrap="none">
            <a:spAutoFit/>
          </a:bodyPr>
          <a:lstStyle/>
          <a:p>
            <a:r>
              <a:rPr lang="es-ES" sz="900" b="1"/>
              <a:t>GT, </a:t>
            </a:r>
          </a:p>
          <a:p>
            <a:r>
              <a:rPr lang="es-ES" sz="900" b="1"/>
              <a:t>UM, </a:t>
            </a:r>
          </a:p>
          <a:p>
            <a:r>
              <a:rPr lang="es-ES" sz="900" b="1"/>
              <a:t>DPTO</a:t>
            </a:r>
          </a:p>
        </p:txBody>
      </p:sp>
      <p:pic>
        <p:nvPicPr>
          <p:cNvPr id="14352" name="Picture 43"/>
          <p:cNvPicPr>
            <a:picLocks noChangeAspect="1" noChangeArrowheads="1"/>
          </p:cNvPicPr>
          <p:nvPr/>
        </p:nvPicPr>
        <p:blipFill>
          <a:blip r:embed="rId4" cstate="print"/>
          <a:srcRect/>
          <a:stretch>
            <a:fillRect/>
          </a:stretch>
        </p:blipFill>
        <p:spPr bwMode="auto">
          <a:xfrm>
            <a:off x="742950" y="1801813"/>
            <a:ext cx="142875" cy="133350"/>
          </a:xfrm>
          <a:prstGeom prst="rect">
            <a:avLst/>
          </a:prstGeom>
          <a:noFill/>
          <a:ln w="38100">
            <a:solidFill>
              <a:srgbClr val="00FF00"/>
            </a:solidFill>
            <a:miter lim="800000"/>
            <a:headEnd/>
            <a:tailEnd/>
          </a:ln>
        </p:spPr>
      </p:pic>
      <p:sp>
        <p:nvSpPr>
          <p:cNvPr id="14353" name="Text Box 44"/>
          <p:cNvSpPr txBox="1">
            <a:spLocks noChangeArrowheads="1"/>
          </p:cNvSpPr>
          <p:nvPr/>
        </p:nvSpPr>
        <p:spPr bwMode="auto">
          <a:xfrm>
            <a:off x="611188" y="1935163"/>
            <a:ext cx="417512" cy="198437"/>
          </a:xfrm>
          <a:prstGeom prst="rect">
            <a:avLst/>
          </a:prstGeom>
          <a:noFill/>
          <a:ln w="9525">
            <a:noFill/>
            <a:miter lim="800000"/>
            <a:headEnd/>
            <a:tailEnd/>
          </a:ln>
        </p:spPr>
        <p:txBody>
          <a:bodyPr wrap="none">
            <a:spAutoFit/>
          </a:bodyPr>
          <a:lstStyle/>
          <a:p>
            <a:r>
              <a:rPr lang="es-ES" sz="700" b="1"/>
              <a:t>Inicio</a:t>
            </a:r>
          </a:p>
        </p:txBody>
      </p:sp>
      <p:pic>
        <p:nvPicPr>
          <p:cNvPr id="14354" name="Picture 45">
            <a:hlinkClick r:id="rId5" action="ppaction://hlinksldjump"/>
          </p:cNvPr>
          <p:cNvPicPr>
            <a:picLocks noChangeAspect="1" noChangeArrowheads="1"/>
          </p:cNvPicPr>
          <p:nvPr/>
        </p:nvPicPr>
        <p:blipFill>
          <a:blip r:embed="rId6" cstate="print"/>
          <a:srcRect/>
          <a:stretch>
            <a:fillRect/>
          </a:stretch>
        </p:blipFill>
        <p:spPr bwMode="auto">
          <a:xfrm>
            <a:off x="1176338" y="1790700"/>
            <a:ext cx="360362" cy="269875"/>
          </a:xfrm>
          <a:prstGeom prst="rect">
            <a:avLst/>
          </a:prstGeom>
          <a:noFill/>
          <a:ln w="9525">
            <a:noFill/>
            <a:miter lim="800000"/>
            <a:headEnd/>
            <a:tailEnd/>
          </a:ln>
        </p:spPr>
      </p:pic>
      <p:sp>
        <p:nvSpPr>
          <p:cNvPr id="14355" name="Text Box 46"/>
          <p:cNvSpPr txBox="1">
            <a:spLocks noChangeArrowheads="1"/>
          </p:cNvSpPr>
          <p:nvPr/>
        </p:nvSpPr>
        <p:spPr bwMode="auto">
          <a:xfrm>
            <a:off x="958850" y="2060575"/>
            <a:ext cx="468313" cy="400050"/>
          </a:xfrm>
          <a:prstGeom prst="rect">
            <a:avLst/>
          </a:prstGeom>
          <a:noFill/>
          <a:ln w="9525">
            <a:noFill/>
            <a:miter lim="800000"/>
            <a:headEnd/>
            <a:tailEnd/>
          </a:ln>
        </p:spPr>
        <p:txBody>
          <a:bodyPr wrap="none">
            <a:spAutoFit/>
          </a:bodyPr>
          <a:lstStyle/>
          <a:p>
            <a:r>
              <a:rPr lang="es-ES" sz="1000" b="1"/>
              <a:t>Crear</a:t>
            </a:r>
          </a:p>
          <a:p>
            <a:r>
              <a:rPr lang="es-ES" sz="1000" b="1"/>
              <a:t>Caso</a:t>
            </a:r>
          </a:p>
        </p:txBody>
      </p:sp>
      <p:sp>
        <p:nvSpPr>
          <p:cNvPr id="14356" name="Text Box 50"/>
          <p:cNvSpPr txBox="1">
            <a:spLocks noChangeArrowheads="1"/>
          </p:cNvSpPr>
          <p:nvPr/>
        </p:nvSpPr>
        <p:spPr bwMode="auto">
          <a:xfrm>
            <a:off x="-36513" y="3014663"/>
            <a:ext cx="657226" cy="369887"/>
          </a:xfrm>
          <a:prstGeom prst="rect">
            <a:avLst/>
          </a:prstGeom>
          <a:noFill/>
          <a:ln w="9525">
            <a:noFill/>
            <a:miter lim="800000"/>
            <a:headEnd/>
            <a:tailEnd/>
          </a:ln>
        </p:spPr>
        <p:txBody>
          <a:bodyPr wrap="none">
            <a:spAutoFit/>
          </a:bodyPr>
          <a:lstStyle/>
          <a:p>
            <a:r>
              <a:rPr lang="es-ES" sz="900" b="1"/>
              <a:t>Dpto.</a:t>
            </a:r>
          </a:p>
          <a:p>
            <a:r>
              <a:rPr lang="es-ES" sz="900" b="1"/>
              <a:t> Contrata</a:t>
            </a:r>
            <a:r>
              <a:rPr lang="es-ES" sz="700" b="1"/>
              <a:t>.</a:t>
            </a:r>
          </a:p>
        </p:txBody>
      </p:sp>
      <p:pic>
        <p:nvPicPr>
          <p:cNvPr id="14357" name="Picture 51"/>
          <p:cNvPicPr>
            <a:picLocks noChangeAspect="1" noChangeArrowheads="1"/>
          </p:cNvPicPr>
          <p:nvPr/>
        </p:nvPicPr>
        <p:blipFill>
          <a:blip r:embed="rId6" cstate="print"/>
          <a:srcRect/>
          <a:stretch>
            <a:fillRect/>
          </a:stretch>
        </p:blipFill>
        <p:spPr bwMode="auto">
          <a:xfrm>
            <a:off x="1028700" y="2636838"/>
            <a:ext cx="385763" cy="287337"/>
          </a:xfrm>
          <a:prstGeom prst="rect">
            <a:avLst/>
          </a:prstGeom>
          <a:noFill/>
          <a:ln w="12700">
            <a:solidFill>
              <a:srgbClr val="00FF00"/>
            </a:solidFill>
            <a:miter lim="800000"/>
            <a:headEnd/>
            <a:tailEnd/>
          </a:ln>
        </p:spPr>
      </p:pic>
      <p:sp>
        <p:nvSpPr>
          <p:cNvPr id="14358" name="Text Box 52"/>
          <p:cNvSpPr txBox="1">
            <a:spLocks noChangeArrowheads="1"/>
          </p:cNvSpPr>
          <p:nvPr/>
        </p:nvSpPr>
        <p:spPr bwMode="auto">
          <a:xfrm>
            <a:off x="1042988" y="2924175"/>
            <a:ext cx="581025" cy="401638"/>
          </a:xfrm>
          <a:prstGeom prst="rect">
            <a:avLst/>
          </a:prstGeom>
          <a:noFill/>
          <a:ln w="9525">
            <a:noFill/>
            <a:miter lim="800000"/>
            <a:headEnd/>
            <a:tailEnd/>
          </a:ln>
        </p:spPr>
        <p:txBody>
          <a:bodyPr wrap="none">
            <a:spAutoFit/>
          </a:bodyPr>
          <a:lstStyle/>
          <a:p>
            <a:r>
              <a:rPr lang="es-EC" sz="1000" b="1"/>
              <a:t>Control</a:t>
            </a:r>
          </a:p>
          <a:p>
            <a:r>
              <a:rPr lang="es-EC" sz="1000" b="1"/>
              <a:t>Previo</a:t>
            </a:r>
            <a:endParaRPr lang="es-ES" sz="1000" b="1"/>
          </a:p>
        </p:txBody>
      </p:sp>
      <p:sp>
        <p:nvSpPr>
          <p:cNvPr id="14359" name="Line 53"/>
          <p:cNvSpPr>
            <a:spLocks noChangeShapeType="1"/>
          </p:cNvSpPr>
          <p:nvPr/>
        </p:nvSpPr>
        <p:spPr bwMode="auto">
          <a:xfrm>
            <a:off x="1331913" y="1989138"/>
            <a:ext cx="0" cy="647700"/>
          </a:xfrm>
          <a:prstGeom prst="line">
            <a:avLst/>
          </a:prstGeom>
          <a:noFill/>
          <a:ln w="9525">
            <a:solidFill>
              <a:schemeClr val="tx1"/>
            </a:solidFill>
            <a:round/>
            <a:headEnd/>
            <a:tailEnd type="triangle" w="med" len="med"/>
          </a:ln>
        </p:spPr>
        <p:txBody>
          <a:bodyPr/>
          <a:lstStyle/>
          <a:p>
            <a:endParaRPr lang="es-EC"/>
          </a:p>
        </p:txBody>
      </p:sp>
      <p:pic>
        <p:nvPicPr>
          <p:cNvPr id="14360" name="Picture 60"/>
          <p:cNvPicPr>
            <a:picLocks noChangeAspect="1" noChangeArrowheads="1"/>
          </p:cNvPicPr>
          <p:nvPr/>
        </p:nvPicPr>
        <p:blipFill>
          <a:blip r:embed="rId7" cstate="print"/>
          <a:srcRect/>
          <a:stretch>
            <a:fillRect/>
          </a:stretch>
        </p:blipFill>
        <p:spPr bwMode="auto">
          <a:xfrm>
            <a:off x="1979613" y="3644900"/>
            <a:ext cx="360362" cy="269875"/>
          </a:xfrm>
          <a:prstGeom prst="rect">
            <a:avLst/>
          </a:prstGeom>
          <a:noFill/>
          <a:ln w="9525">
            <a:noFill/>
            <a:miter lim="800000"/>
            <a:headEnd/>
            <a:tailEnd/>
          </a:ln>
        </p:spPr>
      </p:pic>
      <p:sp>
        <p:nvSpPr>
          <p:cNvPr id="14361" name="Text Box 113"/>
          <p:cNvSpPr txBox="1">
            <a:spLocks noChangeArrowheads="1"/>
          </p:cNvSpPr>
          <p:nvPr/>
        </p:nvSpPr>
        <p:spPr bwMode="auto">
          <a:xfrm>
            <a:off x="3203575" y="981075"/>
            <a:ext cx="2849563" cy="368300"/>
          </a:xfrm>
          <a:prstGeom prst="rect">
            <a:avLst/>
          </a:prstGeom>
          <a:noFill/>
          <a:ln w="9525">
            <a:noFill/>
            <a:miter lim="800000"/>
            <a:headEnd/>
            <a:tailEnd/>
          </a:ln>
        </p:spPr>
        <p:txBody>
          <a:bodyPr wrap="none">
            <a:spAutoFit/>
          </a:bodyPr>
          <a:lstStyle/>
          <a:p>
            <a:pPr algn="ctr"/>
            <a:r>
              <a:rPr lang="es-EC"/>
              <a:t>Workflow de Contrataciones</a:t>
            </a:r>
            <a:endParaRPr lang="es-ES"/>
          </a:p>
        </p:txBody>
      </p:sp>
      <p:sp>
        <p:nvSpPr>
          <p:cNvPr id="14362" name="Line 158"/>
          <p:cNvSpPr>
            <a:spLocks noChangeShapeType="1"/>
          </p:cNvSpPr>
          <p:nvPr/>
        </p:nvSpPr>
        <p:spPr bwMode="auto">
          <a:xfrm flipV="1">
            <a:off x="1331913" y="1628775"/>
            <a:ext cx="0" cy="144463"/>
          </a:xfrm>
          <a:prstGeom prst="line">
            <a:avLst/>
          </a:prstGeom>
          <a:noFill/>
          <a:ln w="9525">
            <a:solidFill>
              <a:srgbClr val="CC3300"/>
            </a:solidFill>
            <a:prstDash val="dash"/>
            <a:round/>
            <a:headEnd/>
            <a:tailEnd type="triangle" w="med" len="med"/>
          </a:ln>
        </p:spPr>
        <p:txBody>
          <a:bodyPr/>
          <a:lstStyle/>
          <a:p>
            <a:endParaRPr lang="es-EC"/>
          </a:p>
        </p:txBody>
      </p:sp>
      <p:sp>
        <p:nvSpPr>
          <p:cNvPr id="14363" name="Line 188"/>
          <p:cNvSpPr>
            <a:spLocks noChangeShapeType="1"/>
          </p:cNvSpPr>
          <p:nvPr/>
        </p:nvSpPr>
        <p:spPr bwMode="auto">
          <a:xfrm>
            <a:off x="971550" y="1844675"/>
            <a:ext cx="215900" cy="0"/>
          </a:xfrm>
          <a:prstGeom prst="line">
            <a:avLst/>
          </a:prstGeom>
          <a:noFill/>
          <a:ln w="9525">
            <a:solidFill>
              <a:schemeClr val="tx1"/>
            </a:solidFill>
            <a:round/>
            <a:headEnd/>
            <a:tailEnd type="triangle" w="med" len="med"/>
          </a:ln>
        </p:spPr>
        <p:txBody>
          <a:bodyPr/>
          <a:lstStyle/>
          <a:p>
            <a:endParaRPr lang="es-EC"/>
          </a:p>
        </p:txBody>
      </p:sp>
      <p:sp>
        <p:nvSpPr>
          <p:cNvPr id="14364" name="295 Rectángulo"/>
          <p:cNvSpPr>
            <a:spLocks noChangeArrowheads="1"/>
          </p:cNvSpPr>
          <p:nvPr/>
        </p:nvSpPr>
        <p:spPr bwMode="auto">
          <a:xfrm>
            <a:off x="1476375" y="3789363"/>
            <a:ext cx="1038225" cy="400050"/>
          </a:xfrm>
          <a:prstGeom prst="rect">
            <a:avLst/>
          </a:prstGeom>
          <a:noFill/>
          <a:ln w="9525">
            <a:noFill/>
            <a:miter lim="800000"/>
            <a:headEnd/>
            <a:tailEnd/>
          </a:ln>
        </p:spPr>
        <p:txBody>
          <a:bodyPr>
            <a:spAutoFit/>
          </a:bodyPr>
          <a:lstStyle/>
          <a:p>
            <a:r>
              <a:rPr lang="es-EC" sz="1000" b="1"/>
              <a:t>Revisión</a:t>
            </a:r>
          </a:p>
          <a:p>
            <a:r>
              <a:rPr lang="es-EC" sz="1000" b="1"/>
              <a:t>Comandante</a:t>
            </a:r>
            <a:endParaRPr lang="es-ES" sz="1000" b="1"/>
          </a:p>
        </p:txBody>
      </p:sp>
      <p:sp>
        <p:nvSpPr>
          <p:cNvPr id="14365" name="AutoShape 108"/>
          <p:cNvSpPr>
            <a:spLocks noChangeArrowheads="1"/>
          </p:cNvSpPr>
          <p:nvPr/>
        </p:nvSpPr>
        <p:spPr bwMode="auto">
          <a:xfrm>
            <a:off x="1692275" y="3068638"/>
            <a:ext cx="142875" cy="144462"/>
          </a:xfrm>
          <a:prstGeom prst="diamond">
            <a:avLst/>
          </a:prstGeom>
          <a:solidFill>
            <a:schemeClr val="accent1"/>
          </a:solidFill>
          <a:ln w="9525">
            <a:solidFill>
              <a:schemeClr val="tx1"/>
            </a:solidFill>
            <a:miter lim="800000"/>
            <a:headEnd/>
            <a:tailEnd/>
          </a:ln>
        </p:spPr>
        <p:txBody>
          <a:bodyPr wrap="none" anchor="ctr"/>
          <a:lstStyle/>
          <a:p>
            <a:endParaRPr lang="es-EC"/>
          </a:p>
        </p:txBody>
      </p:sp>
      <p:cxnSp>
        <p:nvCxnSpPr>
          <p:cNvPr id="298" name="297 Forma"/>
          <p:cNvCxnSpPr>
            <a:stCxn id="289" idx="3"/>
            <a:endCxn id="14365" idx="0"/>
          </p:cNvCxnSpPr>
          <p:nvPr/>
        </p:nvCxnSpPr>
        <p:spPr>
          <a:xfrm>
            <a:off x="1414463" y="2781300"/>
            <a:ext cx="349250" cy="28733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99" name="298 Conector angular"/>
          <p:cNvCxnSpPr>
            <a:stCxn id="14365" idx="2"/>
            <a:endCxn id="292" idx="0"/>
          </p:cNvCxnSpPr>
          <p:nvPr/>
        </p:nvCxnSpPr>
        <p:spPr>
          <a:xfrm rot="16200000" flipH="1">
            <a:off x="1745457" y="3231356"/>
            <a:ext cx="431800" cy="39528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4368" name="299 Rectángulo"/>
          <p:cNvSpPr>
            <a:spLocks noChangeArrowheads="1"/>
          </p:cNvSpPr>
          <p:nvPr/>
        </p:nvSpPr>
        <p:spPr bwMode="auto">
          <a:xfrm>
            <a:off x="900113" y="3481388"/>
            <a:ext cx="1008062" cy="400050"/>
          </a:xfrm>
          <a:prstGeom prst="rect">
            <a:avLst/>
          </a:prstGeom>
          <a:noFill/>
          <a:ln w="9525">
            <a:noFill/>
            <a:miter lim="800000"/>
            <a:headEnd/>
            <a:tailEnd/>
          </a:ln>
        </p:spPr>
        <p:txBody>
          <a:bodyPr>
            <a:spAutoFit/>
          </a:bodyPr>
          <a:lstStyle/>
          <a:p>
            <a:r>
              <a:rPr lang="es-EC" sz="1000" b="1">
                <a:solidFill>
                  <a:srgbClr val="0000CC"/>
                </a:solidFill>
              </a:rPr>
              <a:t>SI  aprueba </a:t>
            </a:r>
          </a:p>
          <a:p>
            <a:r>
              <a:rPr lang="es-EC" sz="1000" b="1">
                <a:solidFill>
                  <a:srgbClr val="0000CC"/>
                </a:solidFill>
              </a:rPr>
              <a:t>Control previo</a:t>
            </a:r>
          </a:p>
        </p:txBody>
      </p:sp>
      <p:cxnSp>
        <p:nvCxnSpPr>
          <p:cNvPr id="301" name="300 Conector angular"/>
          <p:cNvCxnSpPr>
            <a:stCxn id="14365" idx="3"/>
            <a:endCxn id="286" idx="3"/>
          </p:cNvCxnSpPr>
          <p:nvPr/>
        </p:nvCxnSpPr>
        <p:spPr>
          <a:xfrm flipH="1" flipV="1">
            <a:off x="1536700" y="1925638"/>
            <a:ext cx="298450" cy="1216025"/>
          </a:xfrm>
          <a:prstGeom prst="bentConnector3">
            <a:avLst>
              <a:gd name="adj1" fmla="val -76923"/>
            </a:avLst>
          </a:prstGeom>
          <a:ln>
            <a:tailEnd type="arrow"/>
          </a:ln>
        </p:spPr>
        <p:style>
          <a:lnRef idx="1">
            <a:schemeClr val="dk1"/>
          </a:lnRef>
          <a:fillRef idx="0">
            <a:schemeClr val="dk1"/>
          </a:fillRef>
          <a:effectRef idx="0">
            <a:schemeClr val="dk1"/>
          </a:effectRef>
          <a:fontRef idx="minor">
            <a:schemeClr val="tx1"/>
          </a:fontRef>
        </p:style>
      </p:cxnSp>
      <p:sp>
        <p:nvSpPr>
          <p:cNvPr id="14370" name="301 Rectángulo"/>
          <p:cNvSpPr>
            <a:spLocks noChangeArrowheads="1"/>
          </p:cNvSpPr>
          <p:nvPr/>
        </p:nvSpPr>
        <p:spPr bwMode="auto">
          <a:xfrm>
            <a:off x="2124075" y="2708275"/>
            <a:ext cx="1008063" cy="400050"/>
          </a:xfrm>
          <a:prstGeom prst="rect">
            <a:avLst/>
          </a:prstGeom>
          <a:noFill/>
          <a:ln w="9525">
            <a:noFill/>
            <a:miter lim="800000"/>
            <a:headEnd/>
            <a:tailEnd/>
          </a:ln>
        </p:spPr>
        <p:txBody>
          <a:bodyPr>
            <a:spAutoFit/>
          </a:bodyPr>
          <a:lstStyle/>
          <a:p>
            <a:r>
              <a:rPr lang="es-EC" sz="1000" b="1">
                <a:solidFill>
                  <a:srgbClr val="0000CC"/>
                </a:solidFill>
              </a:rPr>
              <a:t>NO  aprueba </a:t>
            </a:r>
          </a:p>
          <a:p>
            <a:r>
              <a:rPr lang="es-EC" sz="1000" b="1">
                <a:solidFill>
                  <a:srgbClr val="0000CC"/>
                </a:solidFill>
              </a:rPr>
              <a:t>Control previo</a:t>
            </a:r>
          </a:p>
        </p:txBody>
      </p:sp>
      <p:pic>
        <p:nvPicPr>
          <p:cNvPr id="14371" name="Picture 60"/>
          <p:cNvPicPr>
            <a:picLocks noChangeAspect="1" noChangeArrowheads="1"/>
          </p:cNvPicPr>
          <p:nvPr/>
        </p:nvPicPr>
        <p:blipFill>
          <a:blip r:embed="rId7" cstate="print"/>
          <a:srcRect/>
          <a:stretch>
            <a:fillRect/>
          </a:stretch>
        </p:blipFill>
        <p:spPr bwMode="auto">
          <a:xfrm>
            <a:off x="3492500" y="2673350"/>
            <a:ext cx="431800" cy="323850"/>
          </a:xfrm>
          <a:prstGeom prst="rect">
            <a:avLst/>
          </a:prstGeom>
          <a:noFill/>
          <a:ln w="9525">
            <a:noFill/>
            <a:miter lim="800000"/>
            <a:headEnd/>
            <a:tailEnd/>
          </a:ln>
        </p:spPr>
      </p:pic>
      <p:sp>
        <p:nvSpPr>
          <p:cNvPr id="14372" name="303 Rectángulo"/>
          <p:cNvSpPr>
            <a:spLocks noChangeArrowheads="1"/>
          </p:cNvSpPr>
          <p:nvPr/>
        </p:nvSpPr>
        <p:spPr bwMode="auto">
          <a:xfrm>
            <a:off x="3348038" y="2997200"/>
            <a:ext cx="1147762" cy="400050"/>
          </a:xfrm>
          <a:prstGeom prst="rect">
            <a:avLst/>
          </a:prstGeom>
          <a:noFill/>
          <a:ln w="9525">
            <a:noFill/>
            <a:miter lim="800000"/>
            <a:headEnd/>
            <a:tailEnd/>
          </a:ln>
        </p:spPr>
        <p:txBody>
          <a:bodyPr>
            <a:spAutoFit/>
          </a:bodyPr>
          <a:lstStyle/>
          <a:p>
            <a:r>
              <a:rPr lang="es-EC" sz="1000" b="1"/>
              <a:t>Apertura</a:t>
            </a:r>
          </a:p>
          <a:p>
            <a:r>
              <a:rPr lang="es-EC" sz="1000" b="1"/>
              <a:t>Expediente</a:t>
            </a:r>
            <a:endParaRPr lang="es-ES" sz="1000" b="1"/>
          </a:p>
        </p:txBody>
      </p:sp>
      <p:sp>
        <p:nvSpPr>
          <p:cNvPr id="14373" name="AutoShape 108"/>
          <p:cNvSpPr>
            <a:spLocks noChangeArrowheads="1"/>
          </p:cNvSpPr>
          <p:nvPr/>
        </p:nvSpPr>
        <p:spPr bwMode="auto">
          <a:xfrm>
            <a:off x="2627313" y="3644900"/>
            <a:ext cx="142875" cy="144463"/>
          </a:xfrm>
          <a:prstGeom prst="diamond">
            <a:avLst/>
          </a:prstGeom>
          <a:solidFill>
            <a:schemeClr val="accent1"/>
          </a:solidFill>
          <a:ln w="9525">
            <a:solidFill>
              <a:schemeClr val="tx1"/>
            </a:solidFill>
            <a:miter lim="800000"/>
            <a:headEnd/>
            <a:tailEnd/>
          </a:ln>
        </p:spPr>
        <p:txBody>
          <a:bodyPr wrap="none" anchor="ctr"/>
          <a:lstStyle/>
          <a:p>
            <a:endParaRPr lang="es-EC"/>
          </a:p>
        </p:txBody>
      </p:sp>
      <p:cxnSp>
        <p:nvCxnSpPr>
          <p:cNvPr id="306" name="305 Forma"/>
          <p:cNvCxnSpPr>
            <a:stCxn id="292" idx="3"/>
            <a:endCxn id="14373" idx="0"/>
          </p:cNvCxnSpPr>
          <p:nvPr/>
        </p:nvCxnSpPr>
        <p:spPr>
          <a:xfrm flipV="1">
            <a:off x="2339975" y="3644900"/>
            <a:ext cx="358775" cy="134938"/>
          </a:xfrm>
          <a:prstGeom prst="bentConnector4">
            <a:avLst>
              <a:gd name="adj1" fmla="val 40063"/>
              <a:gd name="adj2" fmla="val 269711"/>
            </a:avLst>
          </a:prstGeom>
          <a:ln>
            <a:tailEnd type="arrow"/>
          </a:ln>
        </p:spPr>
        <p:style>
          <a:lnRef idx="1">
            <a:schemeClr val="dk1"/>
          </a:lnRef>
          <a:fillRef idx="0">
            <a:schemeClr val="dk1"/>
          </a:fillRef>
          <a:effectRef idx="0">
            <a:schemeClr val="dk1"/>
          </a:effectRef>
          <a:fontRef idx="minor">
            <a:schemeClr val="tx1"/>
          </a:fontRef>
        </p:style>
      </p:cxnSp>
      <p:cxnSp>
        <p:nvCxnSpPr>
          <p:cNvPr id="307" name="306 Conector angular"/>
          <p:cNvCxnSpPr>
            <a:stCxn id="14373" idx="3"/>
            <a:endCxn id="286" idx="3"/>
          </p:cNvCxnSpPr>
          <p:nvPr/>
        </p:nvCxnSpPr>
        <p:spPr>
          <a:xfrm flipH="1" flipV="1">
            <a:off x="1536700" y="1925638"/>
            <a:ext cx="1233488" cy="1792287"/>
          </a:xfrm>
          <a:prstGeom prst="bentConnector3">
            <a:avLst>
              <a:gd name="adj1" fmla="val -18536"/>
            </a:avLst>
          </a:prstGeom>
          <a:ln>
            <a:tailEnd type="arrow"/>
          </a:ln>
        </p:spPr>
        <p:style>
          <a:lnRef idx="1">
            <a:schemeClr val="dk1"/>
          </a:lnRef>
          <a:fillRef idx="0">
            <a:schemeClr val="dk1"/>
          </a:fillRef>
          <a:effectRef idx="0">
            <a:schemeClr val="dk1"/>
          </a:effectRef>
          <a:fontRef idx="minor">
            <a:schemeClr val="tx1"/>
          </a:fontRef>
        </p:style>
      </p:cxnSp>
      <p:cxnSp>
        <p:nvCxnSpPr>
          <p:cNvPr id="308" name="206 Conector angular"/>
          <p:cNvCxnSpPr>
            <a:stCxn id="14373" idx="2"/>
            <a:endCxn id="303" idx="0"/>
          </p:cNvCxnSpPr>
          <p:nvPr/>
        </p:nvCxnSpPr>
        <p:spPr>
          <a:xfrm rot="5400000" flipH="1" flipV="1">
            <a:off x="2645568" y="2726532"/>
            <a:ext cx="1116013" cy="1009650"/>
          </a:xfrm>
          <a:prstGeom prst="bentConnector5">
            <a:avLst>
              <a:gd name="adj1" fmla="val -20478"/>
              <a:gd name="adj2" fmla="val 42819"/>
              <a:gd name="adj3" fmla="val 120478"/>
            </a:avLst>
          </a:prstGeom>
          <a:ln>
            <a:tailEnd type="arrow"/>
          </a:ln>
        </p:spPr>
        <p:style>
          <a:lnRef idx="1">
            <a:schemeClr val="dk1"/>
          </a:lnRef>
          <a:fillRef idx="0">
            <a:schemeClr val="dk1"/>
          </a:fillRef>
          <a:effectRef idx="0">
            <a:schemeClr val="dk1"/>
          </a:effectRef>
          <a:fontRef idx="minor">
            <a:schemeClr val="tx1"/>
          </a:fontRef>
        </p:style>
      </p:cxnSp>
      <p:sp>
        <p:nvSpPr>
          <p:cNvPr id="14377" name="308 Rectángulo"/>
          <p:cNvSpPr>
            <a:spLocks noChangeArrowheads="1"/>
          </p:cNvSpPr>
          <p:nvPr/>
        </p:nvSpPr>
        <p:spPr bwMode="auto">
          <a:xfrm>
            <a:off x="3276600" y="3716338"/>
            <a:ext cx="1066800" cy="400050"/>
          </a:xfrm>
          <a:prstGeom prst="rect">
            <a:avLst/>
          </a:prstGeom>
          <a:noFill/>
          <a:ln w="9525">
            <a:noFill/>
            <a:miter lim="800000"/>
            <a:headEnd/>
            <a:tailEnd/>
          </a:ln>
        </p:spPr>
        <p:txBody>
          <a:bodyPr>
            <a:spAutoFit/>
          </a:bodyPr>
          <a:lstStyle/>
          <a:p>
            <a:r>
              <a:rPr lang="es-EC" sz="1000" b="1">
                <a:solidFill>
                  <a:srgbClr val="0000CC"/>
                </a:solidFill>
              </a:rPr>
              <a:t>SI  aprueba </a:t>
            </a:r>
          </a:p>
          <a:p>
            <a:r>
              <a:rPr lang="es-EC" sz="1000" b="1">
                <a:solidFill>
                  <a:srgbClr val="0000CC"/>
                </a:solidFill>
              </a:rPr>
              <a:t>Comandante</a:t>
            </a:r>
          </a:p>
        </p:txBody>
      </p:sp>
      <p:sp>
        <p:nvSpPr>
          <p:cNvPr id="14378" name="309 Rectángulo"/>
          <p:cNvSpPr>
            <a:spLocks noChangeArrowheads="1"/>
          </p:cNvSpPr>
          <p:nvPr/>
        </p:nvSpPr>
        <p:spPr bwMode="auto">
          <a:xfrm>
            <a:off x="3048000" y="1905000"/>
            <a:ext cx="1143000" cy="400050"/>
          </a:xfrm>
          <a:prstGeom prst="rect">
            <a:avLst/>
          </a:prstGeom>
          <a:noFill/>
          <a:ln w="9525">
            <a:noFill/>
            <a:miter lim="800000"/>
            <a:headEnd/>
            <a:tailEnd/>
          </a:ln>
        </p:spPr>
        <p:txBody>
          <a:bodyPr>
            <a:spAutoFit/>
          </a:bodyPr>
          <a:lstStyle/>
          <a:p>
            <a:r>
              <a:rPr lang="es-EC" sz="1000" b="1">
                <a:solidFill>
                  <a:srgbClr val="0000CC"/>
                </a:solidFill>
              </a:rPr>
              <a:t>NO  aprueba </a:t>
            </a:r>
          </a:p>
          <a:p>
            <a:r>
              <a:rPr lang="es-EC" sz="1000" b="1">
                <a:solidFill>
                  <a:srgbClr val="0000CC"/>
                </a:solidFill>
              </a:rPr>
              <a:t>Comandante</a:t>
            </a:r>
          </a:p>
        </p:txBody>
      </p:sp>
      <p:pic>
        <p:nvPicPr>
          <p:cNvPr id="14379" name="Picture 60"/>
          <p:cNvPicPr>
            <a:picLocks noChangeAspect="1" noChangeArrowheads="1"/>
          </p:cNvPicPr>
          <p:nvPr/>
        </p:nvPicPr>
        <p:blipFill>
          <a:blip r:embed="rId7" cstate="print"/>
          <a:srcRect/>
          <a:stretch>
            <a:fillRect/>
          </a:stretch>
        </p:blipFill>
        <p:spPr bwMode="auto">
          <a:xfrm>
            <a:off x="4356100" y="2708275"/>
            <a:ext cx="288925" cy="288925"/>
          </a:xfrm>
          <a:prstGeom prst="rect">
            <a:avLst/>
          </a:prstGeom>
          <a:noFill/>
          <a:ln w="9525">
            <a:noFill/>
            <a:miter lim="800000"/>
            <a:headEnd/>
            <a:tailEnd/>
          </a:ln>
        </p:spPr>
      </p:pic>
      <p:cxnSp>
        <p:nvCxnSpPr>
          <p:cNvPr id="312" name="311 Conector recto de flecha"/>
          <p:cNvCxnSpPr>
            <a:stCxn id="303" idx="3"/>
            <a:endCxn id="311" idx="1"/>
          </p:cNvCxnSpPr>
          <p:nvPr/>
        </p:nvCxnSpPr>
        <p:spPr>
          <a:xfrm>
            <a:off x="3924300" y="2835275"/>
            <a:ext cx="431800" cy="17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381" name="312 Rectángulo"/>
          <p:cNvSpPr>
            <a:spLocks noChangeArrowheads="1"/>
          </p:cNvSpPr>
          <p:nvPr/>
        </p:nvSpPr>
        <p:spPr bwMode="auto">
          <a:xfrm>
            <a:off x="4643438" y="2708275"/>
            <a:ext cx="919162" cy="554038"/>
          </a:xfrm>
          <a:prstGeom prst="rect">
            <a:avLst/>
          </a:prstGeom>
          <a:noFill/>
          <a:ln w="9525">
            <a:noFill/>
            <a:miter lim="800000"/>
            <a:headEnd/>
            <a:tailEnd/>
          </a:ln>
        </p:spPr>
        <p:txBody>
          <a:bodyPr>
            <a:spAutoFit/>
          </a:bodyPr>
          <a:lstStyle/>
          <a:p>
            <a:r>
              <a:rPr lang="es-EC" sz="1000" b="1"/>
              <a:t>Asignación</a:t>
            </a:r>
          </a:p>
          <a:p>
            <a:r>
              <a:rPr lang="es-EC" sz="1000" b="1"/>
              <a:t>Comisión Técnica</a:t>
            </a:r>
            <a:endParaRPr lang="es-ES" sz="1000" b="1"/>
          </a:p>
        </p:txBody>
      </p:sp>
      <p:pic>
        <p:nvPicPr>
          <p:cNvPr id="14382" name="Picture 60"/>
          <p:cNvPicPr>
            <a:picLocks noChangeAspect="1" noChangeArrowheads="1"/>
          </p:cNvPicPr>
          <p:nvPr/>
        </p:nvPicPr>
        <p:blipFill>
          <a:blip r:embed="rId7" cstate="print"/>
          <a:srcRect/>
          <a:stretch>
            <a:fillRect/>
          </a:stretch>
        </p:blipFill>
        <p:spPr bwMode="auto">
          <a:xfrm>
            <a:off x="4284663" y="4508500"/>
            <a:ext cx="358775" cy="288925"/>
          </a:xfrm>
          <a:prstGeom prst="rect">
            <a:avLst/>
          </a:prstGeom>
          <a:noFill/>
          <a:ln w="9525">
            <a:noFill/>
            <a:miter lim="800000"/>
            <a:headEnd/>
            <a:tailEnd/>
          </a:ln>
        </p:spPr>
      </p:pic>
      <p:cxnSp>
        <p:nvCxnSpPr>
          <p:cNvPr id="315" name="314 Conector angular"/>
          <p:cNvCxnSpPr>
            <a:stCxn id="311" idx="2"/>
            <a:endCxn id="314" idx="0"/>
          </p:cNvCxnSpPr>
          <p:nvPr/>
        </p:nvCxnSpPr>
        <p:spPr>
          <a:xfrm rot="5400000">
            <a:off x="3726657" y="3734593"/>
            <a:ext cx="1511300" cy="3651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4384" name="315 Rectángulo"/>
          <p:cNvSpPr>
            <a:spLocks noChangeArrowheads="1"/>
          </p:cNvSpPr>
          <p:nvPr/>
        </p:nvSpPr>
        <p:spPr bwMode="auto">
          <a:xfrm>
            <a:off x="3352800" y="4437063"/>
            <a:ext cx="1003300" cy="400050"/>
          </a:xfrm>
          <a:prstGeom prst="rect">
            <a:avLst/>
          </a:prstGeom>
          <a:noFill/>
          <a:ln w="9525">
            <a:noFill/>
            <a:miter lim="800000"/>
            <a:headEnd/>
            <a:tailEnd/>
          </a:ln>
        </p:spPr>
        <p:txBody>
          <a:bodyPr>
            <a:spAutoFit/>
          </a:bodyPr>
          <a:lstStyle/>
          <a:p>
            <a:r>
              <a:rPr lang="es-EC" sz="1000" b="1"/>
              <a:t>Revisión</a:t>
            </a:r>
          </a:p>
          <a:p>
            <a:r>
              <a:rPr lang="es-EC" sz="1000" b="1"/>
              <a:t>Comisión</a:t>
            </a:r>
            <a:endParaRPr lang="es-ES" sz="1000" b="1"/>
          </a:p>
        </p:txBody>
      </p:sp>
      <p:sp>
        <p:nvSpPr>
          <p:cNvPr id="14385" name="AutoShape 108"/>
          <p:cNvSpPr>
            <a:spLocks noChangeArrowheads="1"/>
          </p:cNvSpPr>
          <p:nvPr/>
        </p:nvSpPr>
        <p:spPr bwMode="auto">
          <a:xfrm>
            <a:off x="5148263" y="4508500"/>
            <a:ext cx="142875" cy="144463"/>
          </a:xfrm>
          <a:prstGeom prst="diamond">
            <a:avLst/>
          </a:prstGeom>
          <a:solidFill>
            <a:schemeClr val="accent1"/>
          </a:solidFill>
          <a:ln w="9525">
            <a:solidFill>
              <a:schemeClr val="tx1"/>
            </a:solidFill>
            <a:miter lim="800000"/>
            <a:headEnd/>
            <a:tailEnd/>
          </a:ln>
        </p:spPr>
        <p:txBody>
          <a:bodyPr wrap="none" anchor="ctr"/>
          <a:lstStyle/>
          <a:p>
            <a:endParaRPr lang="es-EC"/>
          </a:p>
        </p:txBody>
      </p:sp>
      <p:cxnSp>
        <p:nvCxnSpPr>
          <p:cNvPr id="318" name="317 Conector angular"/>
          <p:cNvCxnSpPr>
            <a:stCxn id="314" idx="3"/>
            <a:endCxn id="14385" idx="1"/>
          </p:cNvCxnSpPr>
          <p:nvPr/>
        </p:nvCxnSpPr>
        <p:spPr>
          <a:xfrm flipV="1">
            <a:off x="4643438" y="4581525"/>
            <a:ext cx="504825" cy="7143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14387" name="Picture 60"/>
          <p:cNvPicPr>
            <a:picLocks noChangeAspect="1" noChangeArrowheads="1"/>
          </p:cNvPicPr>
          <p:nvPr/>
        </p:nvPicPr>
        <p:blipFill>
          <a:blip r:embed="rId7" cstate="print"/>
          <a:srcRect/>
          <a:stretch>
            <a:fillRect/>
          </a:stretch>
        </p:blipFill>
        <p:spPr bwMode="auto">
          <a:xfrm>
            <a:off x="5556250" y="2708275"/>
            <a:ext cx="384175" cy="288925"/>
          </a:xfrm>
          <a:prstGeom prst="rect">
            <a:avLst/>
          </a:prstGeom>
          <a:noFill/>
          <a:ln w="9525">
            <a:noFill/>
            <a:miter lim="800000"/>
            <a:headEnd/>
            <a:tailEnd/>
          </a:ln>
        </p:spPr>
      </p:pic>
      <p:cxnSp>
        <p:nvCxnSpPr>
          <p:cNvPr id="320" name="319 Forma"/>
          <p:cNvCxnSpPr>
            <a:stCxn id="14385" idx="3"/>
            <a:endCxn id="319" idx="0"/>
          </p:cNvCxnSpPr>
          <p:nvPr/>
        </p:nvCxnSpPr>
        <p:spPr>
          <a:xfrm flipV="1">
            <a:off x="5291138" y="2708275"/>
            <a:ext cx="457200" cy="1873250"/>
          </a:xfrm>
          <a:prstGeom prst="bentConnector4">
            <a:avLst>
              <a:gd name="adj1" fmla="val 28961"/>
              <a:gd name="adj2" fmla="val 112209"/>
            </a:avLst>
          </a:prstGeom>
          <a:ln>
            <a:tailEnd type="arrow"/>
          </a:ln>
        </p:spPr>
        <p:style>
          <a:lnRef idx="1">
            <a:schemeClr val="dk1"/>
          </a:lnRef>
          <a:fillRef idx="0">
            <a:schemeClr val="dk1"/>
          </a:fillRef>
          <a:effectRef idx="0">
            <a:schemeClr val="dk1"/>
          </a:effectRef>
          <a:fontRef idx="minor">
            <a:schemeClr val="tx1"/>
          </a:fontRef>
        </p:style>
      </p:cxnSp>
      <p:cxnSp>
        <p:nvCxnSpPr>
          <p:cNvPr id="321" name="320 Conector angular"/>
          <p:cNvCxnSpPr>
            <a:stCxn id="14385" idx="0"/>
            <a:endCxn id="14362" idx="0"/>
          </p:cNvCxnSpPr>
          <p:nvPr/>
        </p:nvCxnSpPr>
        <p:spPr>
          <a:xfrm rot="16200000" flipV="1">
            <a:off x="1908176" y="1196975"/>
            <a:ext cx="2735262" cy="3887787"/>
          </a:xfrm>
          <a:prstGeom prst="bentConnector3">
            <a:avLst>
              <a:gd name="adj1" fmla="val 113636"/>
            </a:avLst>
          </a:prstGeom>
          <a:ln>
            <a:tailEnd type="arrow"/>
          </a:ln>
        </p:spPr>
        <p:style>
          <a:lnRef idx="1">
            <a:schemeClr val="dk1"/>
          </a:lnRef>
          <a:fillRef idx="0">
            <a:schemeClr val="dk1"/>
          </a:fillRef>
          <a:effectRef idx="0">
            <a:schemeClr val="dk1"/>
          </a:effectRef>
          <a:fontRef idx="minor">
            <a:schemeClr val="tx1"/>
          </a:fontRef>
        </p:style>
      </p:cxnSp>
      <p:sp>
        <p:nvSpPr>
          <p:cNvPr id="14390" name="321 Rectángulo"/>
          <p:cNvSpPr>
            <a:spLocks noChangeArrowheads="1"/>
          </p:cNvSpPr>
          <p:nvPr/>
        </p:nvSpPr>
        <p:spPr bwMode="auto">
          <a:xfrm>
            <a:off x="5410200" y="2997200"/>
            <a:ext cx="990600" cy="246063"/>
          </a:xfrm>
          <a:prstGeom prst="rect">
            <a:avLst/>
          </a:prstGeom>
          <a:noFill/>
          <a:ln w="9525">
            <a:noFill/>
            <a:miter lim="800000"/>
            <a:headEnd/>
            <a:tailEnd/>
          </a:ln>
        </p:spPr>
        <p:txBody>
          <a:bodyPr>
            <a:spAutoFit/>
          </a:bodyPr>
          <a:lstStyle/>
          <a:p>
            <a:r>
              <a:rPr lang="es-EC" sz="1000" b="1"/>
              <a:t>Publicación</a:t>
            </a:r>
            <a:endParaRPr lang="es-ES" sz="1000" b="1"/>
          </a:p>
        </p:txBody>
      </p:sp>
      <p:sp>
        <p:nvSpPr>
          <p:cNvPr id="14391" name="322 Rectángulo"/>
          <p:cNvSpPr>
            <a:spLocks noChangeArrowheads="1"/>
          </p:cNvSpPr>
          <p:nvPr/>
        </p:nvSpPr>
        <p:spPr bwMode="auto">
          <a:xfrm>
            <a:off x="4953000" y="4572000"/>
            <a:ext cx="792163" cy="400050"/>
          </a:xfrm>
          <a:prstGeom prst="rect">
            <a:avLst/>
          </a:prstGeom>
          <a:noFill/>
          <a:ln w="9525">
            <a:noFill/>
            <a:miter lim="800000"/>
            <a:headEnd/>
            <a:tailEnd/>
          </a:ln>
        </p:spPr>
        <p:txBody>
          <a:bodyPr>
            <a:spAutoFit/>
          </a:bodyPr>
          <a:lstStyle/>
          <a:p>
            <a:r>
              <a:rPr lang="es-EC" sz="1000" b="1">
                <a:solidFill>
                  <a:srgbClr val="0000CC"/>
                </a:solidFill>
              </a:rPr>
              <a:t>SI  aprueba </a:t>
            </a:r>
          </a:p>
          <a:p>
            <a:r>
              <a:rPr lang="es-EC" sz="1000" b="1">
                <a:solidFill>
                  <a:srgbClr val="0000CC"/>
                </a:solidFill>
              </a:rPr>
              <a:t>Revisión</a:t>
            </a:r>
          </a:p>
        </p:txBody>
      </p:sp>
      <p:sp>
        <p:nvSpPr>
          <p:cNvPr id="14392" name="323 Rectángulo"/>
          <p:cNvSpPr>
            <a:spLocks noChangeArrowheads="1"/>
          </p:cNvSpPr>
          <p:nvPr/>
        </p:nvSpPr>
        <p:spPr bwMode="auto">
          <a:xfrm>
            <a:off x="4495800" y="3733800"/>
            <a:ext cx="863600" cy="400050"/>
          </a:xfrm>
          <a:prstGeom prst="rect">
            <a:avLst/>
          </a:prstGeom>
          <a:noFill/>
          <a:ln w="9525">
            <a:noFill/>
            <a:miter lim="800000"/>
            <a:headEnd/>
            <a:tailEnd/>
          </a:ln>
        </p:spPr>
        <p:txBody>
          <a:bodyPr>
            <a:spAutoFit/>
          </a:bodyPr>
          <a:lstStyle/>
          <a:p>
            <a:r>
              <a:rPr lang="es-EC" sz="1000" b="1">
                <a:solidFill>
                  <a:srgbClr val="0000CC"/>
                </a:solidFill>
              </a:rPr>
              <a:t>NO  aprueba </a:t>
            </a:r>
          </a:p>
          <a:p>
            <a:r>
              <a:rPr lang="es-EC" sz="1000" b="1">
                <a:solidFill>
                  <a:srgbClr val="0000CC"/>
                </a:solidFill>
              </a:rPr>
              <a:t>Revisión</a:t>
            </a:r>
          </a:p>
        </p:txBody>
      </p:sp>
      <p:pic>
        <p:nvPicPr>
          <p:cNvPr id="14393" name="Picture 60"/>
          <p:cNvPicPr>
            <a:picLocks noChangeAspect="1" noChangeArrowheads="1"/>
          </p:cNvPicPr>
          <p:nvPr/>
        </p:nvPicPr>
        <p:blipFill>
          <a:blip r:embed="rId7" cstate="print"/>
          <a:srcRect/>
          <a:stretch>
            <a:fillRect/>
          </a:stretch>
        </p:blipFill>
        <p:spPr bwMode="auto">
          <a:xfrm>
            <a:off x="6203950" y="2708275"/>
            <a:ext cx="384175" cy="288925"/>
          </a:xfrm>
          <a:prstGeom prst="rect">
            <a:avLst/>
          </a:prstGeom>
          <a:noFill/>
          <a:ln w="9525">
            <a:noFill/>
            <a:miter lim="800000"/>
            <a:headEnd/>
            <a:tailEnd/>
          </a:ln>
        </p:spPr>
      </p:pic>
      <p:pic>
        <p:nvPicPr>
          <p:cNvPr id="14394" name="Picture 60"/>
          <p:cNvPicPr>
            <a:picLocks noChangeAspect="1" noChangeArrowheads="1"/>
          </p:cNvPicPr>
          <p:nvPr/>
        </p:nvPicPr>
        <p:blipFill>
          <a:blip r:embed="rId7" cstate="print"/>
          <a:srcRect/>
          <a:stretch>
            <a:fillRect/>
          </a:stretch>
        </p:blipFill>
        <p:spPr bwMode="auto">
          <a:xfrm>
            <a:off x="6851650" y="2636838"/>
            <a:ext cx="385763" cy="360362"/>
          </a:xfrm>
          <a:prstGeom prst="rect">
            <a:avLst/>
          </a:prstGeom>
          <a:noFill/>
          <a:ln w="9525">
            <a:noFill/>
            <a:miter lim="800000"/>
            <a:headEnd/>
            <a:tailEnd/>
          </a:ln>
        </p:spPr>
      </p:pic>
      <p:sp>
        <p:nvSpPr>
          <p:cNvPr id="14395" name="326 Rectángulo"/>
          <p:cNvSpPr>
            <a:spLocks noChangeArrowheads="1"/>
          </p:cNvSpPr>
          <p:nvPr/>
        </p:nvSpPr>
        <p:spPr bwMode="auto">
          <a:xfrm>
            <a:off x="6227763" y="3068638"/>
            <a:ext cx="720725" cy="246062"/>
          </a:xfrm>
          <a:prstGeom prst="rect">
            <a:avLst/>
          </a:prstGeom>
          <a:noFill/>
          <a:ln w="9525">
            <a:noFill/>
            <a:miter lim="800000"/>
            <a:headEnd/>
            <a:tailEnd/>
          </a:ln>
        </p:spPr>
        <p:txBody>
          <a:bodyPr>
            <a:spAutoFit/>
          </a:bodyPr>
          <a:lstStyle/>
          <a:p>
            <a:r>
              <a:rPr lang="es-EC" sz="1000" b="1"/>
              <a:t>Oferente</a:t>
            </a:r>
            <a:endParaRPr lang="es-ES" sz="1000" b="1"/>
          </a:p>
        </p:txBody>
      </p:sp>
      <p:sp>
        <p:nvSpPr>
          <p:cNvPr id="14396" name="327 Rectángulo"/>
          <p:cNvSpPr>
            <a:spLocks noChangeArrowheads="1"/>
          </p:cNvSpPr>
          <p:nvPr/>
        </p:nvSpPr>
        <p:spPr bwMode="auto">
          <a:xfrm>
            <a:off x="6875463" y="2997200"/>
            <a:ext cx="896937" cy="400050"/>
          </a:xfrm>
          <a:prstGeom prst="rect">
            <a:avLst/>
          </a:prstGeom>
          <a:noFill/>
          <a:ln w="9525">
            <a:noFill/>
            <a:miter lim="800000"/>
            <a:headEnd/>
            <a:tailEnd/>
          </a:ln>
        </p:spPr>
        <p:txBody>
          <a:bodyPr>
            <a:spAutoFit/>
          </a:bodyPr>
          <a:lstStyle/>
          <a:p>
            <a:r>
              <a:rPr lang="es-EC" sz="1000" b="1"/>
              <a:t>Aplicación Oferta</a:t>
            </a:r>
            <a:endParaRPr lang="es-ES" sz="1000" b="1"/>
          </a:p>
        </p:txBody>
      </p:sp>
      <p:cxnSp>
        <p:nvCxnSpPr>
          <p:cNvPr id="329" name="328 Conector angular"/>
          <p:cNvCxnSpPr>
            <a:stCxn id="319" idx="3"/>
            <a:endCxn id="325" idx="1"/>
          </p:cNvCxnSpPr>
          <p:nvPr/>
        </p:nvCxnSpPr>
        <p:spPr>
          <a:xfrm>
            <a:off x="5940425" y="2852738"/>
            <a:ext cx="263525" cy="158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30" name="329 Conector angular"/>
          <p:cNvCxnSpPr>
            <a:stCxn id="325" idx="3"/>
            <a:endCxn id="326" idx="1"/>
          </p:cNvCxnSpPr>
          <p:nvPr/>
        </p:nvCxnSpPr>
        <p:spPr>
          <a:xfrm flipV="1">
            <a:off x="6588125" y="2816225"/>
            <a:ext cx="263525" cy="3651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14399" name="Picture 60"/>
          <p:cNvPicPr>
            <a:picLocks noChangeAspect="1" noChangeArrowheads="1"/>
          </p:cNvPicPr>
          <p:nvPr/>
        </p:nvPicPr>
        <p:blipFill>
          <a:blip r:embed="rId7" cstate="print"/>
          <a:srcRect/>
          <a:stretch>
            <a:fillRect/>
          </a:stretch>
        </p:blipFill>
        <p:spPr bwMode="auto">
          <a:xfrm>
            <a:off x="6948488" y="5300663"/>
            <a:ext cx="431800" cy="323850"/>
          </a:xfrm>
          <a:prstGeom prst="rect">
            <a:avLst/>
          </a:prstGeom>
          <a:noFill/>
          <a:ln w="9525">
            <a:noFill/>
            <a:miter lim="800000"/>
            <a:headEnd/>
            <a:tailEnd/>
          </a:ln>
        </p:spPr>
      </p:pic>
      <p:cxnSp>
        <p:nvCxnSpPr>
          <p:cNvPr id="332" name="331 Conector angular"/>
          <p:cNvCxnSpPr>
            <a:stCxn id="326" idx="2"/>
            <a:endCxn id="331" idx="0"/>
          </p:cNvCxnSpPr>
          <p:nvPr/>
        </p:nvCxnSpPr>
        <p:spPr>
          <a:xfrm rot="16200000" flipH="1">
            <a:off x="5952331" y="4088607"/>
            <a:ext cx="2303463" cy="12065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4401" name="332 Rectángulo"/>
          <p:cNvSpPr>
            <a:spLocks noChangeArrowheads="1"/>
          </p:cNvSpPr>
          <p:nvPr/>
        </p:nvSpPr>
        <p:spPr bwMode="auto">
          <a:xfrm>
            <a:off x="5867400" y="5300663"/>
            <a:ext cx="1081088" cy="369887"/>
          </a:xfrm>
          <a:prstGeom prst="rect">
            <a:avLst/>
          </a:prstGeom>
          <a:noFill/>
          <a:ln w="9525">
            <a:noFill/>
            <a:miter lim="800000"/>
            <a:headEnd/>
            <a:tailEnd/>
          </a:ln>
        </p:spPr>
        <p:txBody>
          <a:bodyPr>
            <a:spAutoFit/>
          </a:bodyPr>
          <a:lstStyle/>
          <a:p>
            <a:r>
              <a:rPr lang="es-EC" sz="1000" b="1"/>
              <a:t>Calificación</a:t>
            </a:r>
          </a:p>
          <a:p>
            <a:endParaRPr lang="es-ES" sz="800" b="1"/>
          </a:p>
        </p:txBody>
      </p:sp>
      <p:pic>
        <p:nvPicPr>
          <p:cNvPr id="14402" name="Picture 60"/>
          <p:cNvPicPr>
            <a:picLocks noChangeAspect="1" noChangeArrowheads="1"/>
          </p:cNvPicPr>
          <p:nvPr/>
        </p:nvPicPr>
        <p:blipFill>
          <a:blip r:embed="rId7" cstate="print"/>
          <a:srcRect/>
          <a:stretch>
            <a:fillRect/>
          </a:stretch>
        </p:blipFill>
        <p:spPr bwMode="auto">
          <a:xfrm>
            <a:off x="7667625" y="4652963"/>
            <a:ext cx="385763" cy="288925"/>
          </a:xfrm>
          <a:prstGeom prst="rect">
            <a:avLst/>
          </a:prstGeom>
          <a:noFill/>
          <a:ln w="9525">
            <a:noFill/>
            <a:miter lim="800000"/>
            <a:headEnd/>
            <a:tailEnd/>
          </a:ln>
        </p:spPr>
      </p:pic>
      <p:sp>
        <p:nvSpPr>
          <p:cNvPr id="14403" name="334 Rectángulo"/>
          <p:cNvSpPr>
            <a:spLocks noChangeArrowheads="1"/>
          </p:cNvSpPr>
          <p:nvPr/>
        </p:nvSpPr>
        <p:spPr bwMode="auto">
          <a:xfrm>
            <a:off x="8077200" y="4437063"/>
            <a:ext cx="1066800" cy="523875"/>
          </a:xfrm>
          <a:prstGeom prst="rect">
            <a:avLst/>
          </a:prstGeom>
          <a:noFill/>
          <a:ln w="9525">
            <a:noFill/>
            <a:miter lim="800000"/>
            <a:headEnd/>
            <a:tailEnd/>
          </a:ln>
        </p:spPr>
        <p:txBody>
          <a:bodyPr>
            <a:spAutoFit/>
          </a:bodyPr>
          <a:lstStyle/>
          <a:p>
            <a:r>
              <a:rPr lang="es-EC" sz="1000" b="1"/>
              <a:t>Recom.</a:t>
            </a:r>
          </a:p>
          <a:p>
            <a:r>
              <a:rPr lang="es-EC" sz="1000" b="1"/>
              <a:t>Adjudicación.</a:t>
            </a:r>
          </a:p>
          <a:p>
            <a:endParaRPr lang="es-ES" sz="800" b="1"/>
          </a:p>
        </p:txBody>
      </p:sp>
      <p:cxnSp>
        <p:nvCxnSpPr>
          <p:cNvPr id="336" name="335 Conector angular"/>
          <p:cNvCxnSpPr>
            <a:stCxn id="331" idx="3"/>
            <a:endCxn id="334" idx="1"/>
          </p:cNvCxnSpPr>
          <p:nvPr/>
        </p:nvCxnSpPr>
        <p:spPr>
          <a:xfrm flipV="1">
            <a:off x="7380288" y="4797425"/>
            <a:ext cx="287337" cy="66516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14405" name="Picture 60"/>
          <p:cNvPicPr>
            <a:picLocks noChangeAspect="1" noChangeArrowheads="1"/>
          </p:cNvPicPr>
          <p:nvPr/>
        </p:nvPicPr>
        <p:blipFill>
          <a:blip r:embed="rId7" cstate="print"/>
          <a:srcRect/>
          <a:stretch>
            <a:fillRect/>
          </a:stretch>
        </p:blipFill>
        <p:spPr bwMode="auto">
          <a:xfrm>
            <a:off x="7451725" y="3644900"/>
            <a:ext cx="433388" cy="323850"/>
          </a:xfrm>
          <a:prstGeom prst="rect">
            <a:avLst/>
          </a:prstGeom>
          <a:noFill/>
          <a:ln w="9525">
            <a:noFill/>
            <a:miter lim="800000"/>
            <a:headEnd/>
            <a:tailEnd/>
          </a:ln>
        </p:spPr>
      </p:pic>
      <p:cxnSp>
        <p:nvCxnSpPr>
          <p:cNvPr id="338" name="337 Conector angular"/>
          <p:cNvCxnSpPr>
            <a:stCxn id="334" idx="0"/>
            <a:endCxn id="337" idx="2"/>
          </p:cNvCxnSpPr>
          <p:nvPr/>
        </p:nvCxnSpPr>
        <p:spPr>
          <a:xfrm rot="16200000" flipV="1">
            <a:off x="7423150" y="4214813"/>
            <a:ext cx="684213" cy="19208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4407" name="338 Rectángulo"/>
          <p:cNvSpPr>
            <a:spLocks noChangeArrowheads="1"/>
          </p:cNvSpPr>
          <p:nvPr/>
        </p:nvSpPr>
        <p:spPr bwMode="auto">
          <a:xfrm>
            <a:off x="8027988" y="3860800"/>
            <a:ext cx="1116012" cy="254000"/>
          </a:xfrm>
          <a:prstGeom prst="rect">
            <a:avLst/>
          </a:prstGeom>
          <a:noFill/>
          <a:ln w="9525">
            <a:noFill/>
            <a:miter lim="800000"/>
            <a:headEnd/>
            <a:tailEnd/>
          </a:ln>
        </p:spPr>
        <p:txBody>
          <a:bodyPr>
            <a:spAutoFit/>
          </a:bodyPr>
          <a:lstStyle/>
          <a:p>
            <a:r>
              <a:rPr lang="es-EC" sz="1000" b="1"/>
              <a:t>Adjudicació</a:t>
            </a:r>
            <a:r>
              <a:rPr lang="es-EC" sz="900" b="1"/>
              <a:t>n</a:t>
            </a:r>
            <a:endParaRPr lang="es-ES" sz="900" b="1"/>
          </a:p>
        </p:txBody>
      </p:sp>
      <p:pic>
        <p:nvPicPr>
          <p:cNvPr id="14408" name="Picture 60"/>
          <p:cNvPicPr>
            <a:picLocks noChangeAspect="1" noChangeArrowheads="1"/>
          </p:cNvPicPr>
          <p:nvPr/>
        </p:nvPicPr>
        <p:blipFill>
          <a:blip r:embed="rId7" cstate="print"/>
          <a:srcRect/>
          <a:stretch>
            <a:fillRect/>
          </a:stretch>
        </p:blipFill>
        <p:spPr bwMode="auto">
          <a:xfrm>
            <a:off x="8364538" y="2781300"/>
            <a:ext cx="384175" cy="287338"/>
          </a:xfrm>
          <a:prstGeom prst="rect">
            <a:avLst/>
          </a:prstGeom>
          <a:noFill/>
          <a:ln w="9525">
            <a:noFill/>
            <a:miter lim="800000"/>
            <a:headEnd/>
            <a:tailEnd/>
          </a:ln>
        </p:spPr>
      </p:pic>
      <p:cxnSp>
        <p:nvCxnSpPr>
          <p:cNvPr id="341" name="340 Conector angular"/>
          <p:cNvCxnSpPr>
            <a:stCxn id="337" idx="3"/>
            <a:endCxn id="340" idx="1"/>
          </p:cNvCxnSpPr>
          <p:nvPr/>
        </p:nvCxnSpPr>
        <p:spPr>
          <a:xfrm flipV="1">
            <a:off x="7885113" y="2924175"/>
            <a:ext cx="479425" cy="88265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4410" name="341 Rectángulo"/>
          <p:cNvSpPr>
            <a:spLocks noChangeArrowheads="1"/>
          </p:cNvSpPr>
          <p:nvPr/>
        </p:nvSpPr>
        <p:spPr bwMode="auto">
          <a:xfrm>
            <a:off x="8351838" y="2565400"/>
            <a:ext cx="792162" cy="246063"/>
          </a:xfrm>
          <a:prstGeom prst="rect">
            <a:avLst/>
          </a:prstGeom>
          <a:noFill/>
          <a:ln w="9525">
            <a:noFill/>
            <a:miter lim="800000"/>
            <a:headEnd/>
            <a:tailEnd/>
          </a:ln>
        </p:spPr>
        <p:txBody>
          <a:bodyPr>
            <a:spAutoFit/>
          </a:bodyPr>
          <a:lstStyle/>
          <a:p>
            <a:r>
              <a:rPr lang="es-EC" sz="1000" b="1"/>
              <a:t>Contrato</a:t>
            </a:r>
            <a:endParaRPr lang="es-ES" sz="1000" b="1"/>
          </a:p>
        </p:txBody>
      </p:sp>
      <p:pic>
        <p:nvPicPr>
          <p:cNvPr id="14411" name="Picture 2" descr="C:\Users\Jose\Downloads\Contrataciones.png"/>
          <p:cNvPicPr>
            <a:picLocks noChangeAspect="1" noChangeArrowheads="1"/>
          </p:cNvPicPr>
          <p:nvPr/>
        </p:nvPicPr>
        <p:blipFill>
          <a:blip r:embed="rId8" cstate="print"/>
          <a:srcRect/>
          <a:stretch>
            <a:fillRect/>
          </a:stretch>
        </p:blipFill>
        <p:spPr bwMode="auto">
          <a:xfrm>
            <a:off x="107950" y="2636838"/>
            <a:ext cx="406400" cy="406400"/>
          </a:xfrm>
          <a:prstGeom prst="rect">
            <a:avLst/>
          </a:prstGeom>
          <a:noFill/>
          <a:ln w="9525">
            <a:noFill/>
            <a:miter lim="800000"/>
            <a:headEnd/>
            <a:tailEnd/>
          </a:ln>
        </p:spPr>
      </p:pic>
      <p:pic>
        <p:nvPicPr>
          <p:cNvPr id="14412" name="Picture 3" descr="C:\Users\Jose\Downloads\comision tecnica.png"/>
          <p:cNvPicPr>
            <a:picLocks noChangeAspect="1" noChangeArrowheads="1"/>
          </p:cNvPicPr>
          <p:nvPr/>
        </p:nvPicPr>
        <p:blipFill>
          <a:blip r:embed="rId9" cstate="print"/>
          <a:srcRect/>
          <a:stretch>
            <a:fillRect/>
          </a:stretch>
        </p:blipFill>
        <p:spPr bwMode="auto">
          <a:xfrm>
            <a:off x="107950" y="4365625"/>
            <a:ext cx="393700" cy="393700"/>
          </a:xfrm>
          <a:prstGeom prst="rect">
            <a:avLst/>
          </a:prstGeom>
          <a:noFill/>
          <a:ln w="9525">
            <a:noFill/>
            <a:miter lim="800000"/>
            <a:headEnd/>
            <a:tailEnd/>
          </a:ln>
        </p:spPr>
      </p:pic>
      <p:pic>
        <p:nvPicPr>
          <p:cNvPr id="14413" name="Picture 2"/>
          <p:cNvPicPr>
            <a:picLocks noChangeAspect="1" noChangeArrowheads="1"/>
          </p:cNvPicPr>
          <p:nvPr/>
        </p:nvPicPr>
        <p:blipFill>
          <a:blip r:embed="rId10" cstate="print"/>
          <a:srcRect/>
          <a:stretch>
            <a:fillRect/>
          </a:stretch>
        </p:blipFill>
        <p:spPr bwMode="auto">
          <a:xfrm>
            <a:off x="0" y="188913"/>
            <a:ext cx="9144000" cy="792162"/>
          </a:xfrm>
          <a:prstGeom prst="rect">
            <a:avLst/>
          </a:prstGeom>
          <a:noFill/>
          <a:ln w="9525">
            <a:noFill/>
            <a:miter lim="800000"/>
            <a:headEnd/>
            <a:tailEnd/>
          </a:ln>
        </p:spPr>
      </p:pic>
      <p:sp>
        <p:nvSpPr>
          <p:cNvPr id="346" name="345 Flecha derecha">
            <a:hlinkClick r:id="rId11" action="ppaction://hlinksldjump"/>
          </p:cNvPr>
          <p:cNvSpPr/>
          <p:nvPr/>
        </p:nvSpPr>
        <p:spPr>
          <a:xfrm rot="10800000">
            <a:off x="8382000" y="6248400"/>
            <a:ext cx="457200" cy="381000"/>
          </a:xfrm>
          <a:prstGeom prst="rightArrow">
            <a:avLst/>
          </a:prstGeom>
          <a:solidFill>
            <a:srgbClr val="2BA0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415" name="346 CuadroTexto"/>
          <p:cNvSpPr txBox="1">
            <a:spLocks noChangeArrowheads="1"/>
          </p:cNvSpPr>
          <p:nvPr/>
        </p:nvSpPr>
        <p:spPr bwMode="auto">
          <a:xfrm>
            <a:off x="8382000" y="6596063"/>
            <a:ext cx="601663" cy="261937"/>
          </a:xfrm>
          <a:prstGeom prst="rect">
            <a:avLst/>
          </a:prstGeom>
          <a:noFill/>
          <a:ln w="9525">
            <a:noFill/>
            <a:miter lim="800000"/>
            <a:headEnd/>
            <a:tailEnd/>
          </a:ln>
        </p:spPr>
        <p:txBody>
          <a:bodyPr wrap="none">
            <a:spAutoFit/>
          </a:bodyPr>
          <a:lstStyle/>
          <a:p>
            <a:r>
              <a:rPr lang="es-ES" sz="1100"/>
              <a:t>MENU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28"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29" name="28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30"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31" name="30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32"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33"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34"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35"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36"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37" name="Rectangle 9"/>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38" name="37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50" name="49 Rectángulo"/>
          <p:cNvSpPr/>
          <p:nvPr/>
        </p:nvSpPr>
        <p:spPr>
          <a:xfrm>
            <a:off x="1907704" y="1844824"/>
            <a:ext cx="6840760" cy="3416320"/>
          </a:xfrm>
          <a:prstGeom prst="rect">
            <a:avLst/>
          </a:prstGeom>
        </p:spPr>
        <p:txBody>
          <a:bodyPr wrap="square">
            <a:spAutoFit/>
          </a:bodyPr>
          <a:lstStyle/>
          <a:p>
            <a:pPr algn="just"/>
            <a:r>
              <a:rPr lang="es-ES" sz="2400" b="1" dirty="0" smtClean="0">
                <a:solidFill>
                  <a:schemeClr val="tx2"/>
                </a:solidFill>
                <a:latin typeface="+mn-lt"/>
              </a:rPr>
              <a:t>Dirigido por Casos de Uso: </a:t>
            </a:r>
            <a:r>
              <a:rPr lang="es-ES" sz="2400" dirty="0" smtClean="0">
                <a:solidFill>
                  <a:schemeClr val="tx2"/>
                </a:solidFill>
                <a:latin typeface="+mn-lt"/>
              </a:rPr>
              <a:t>Constituyen un fragmento de funcionalidad orientado a determinar los requerimientos funcionales del sistema</a:t>
            </a:r>
          </a:p>
          <a:p>
            <a:pPr algn="just"/>
            <a:endParaRPr lang="es-ES" sz="2400" dirty="0" smtClean="0">
              <a:solidFill>
                <a:schemeClr val="tx2"/>
              </a:solidFill>
              <a:latin typeface="+mn-lt"/>
            </a:endParaRPr>
          </a:p>
          <a:p>
            <a:pPr algn="just"/>
            <a:r>
              <a:rPr lang="es-ES" sz="2400" b="1" dirty="0" smtClean="0">
                <a:solidFill>
                  <a:schemeClr val="tx2"/>
                </a:solidFill>
                <a:latin typeface="+mn-lt"/>
              </a:rPr>
              <a:t>Centrado en la Arquitectura: </a:t>
            </a:r>
            <a:r>
              <a:rPr lang="es-ES" sz="2400" dirty="0" smtClean="0">
                <a:solidFill>
                  <a:schemeClr val="tx2"/>
                </a:solidFill>
                <a:latin typeface="+mn-lt"/>
              </a:rPr>
              <a:t>Comprender el sistema, organizar el desarrollo.</a:t>
            </a:r>
          </a:p>
          <a:p>
            <a:pPr algn="just"/>
            <a:endParaRPr lang="es-ES" sz="2400" dirty="0" smtClean="0">
              <a:solidFill>
                <a:schemeClr val="tx2"/>
              </a:solidFill>
              <a:latin typeface="+mn-lt"/>
            </a:endParaRPr>
          </a:p>
          <a:p>
            <a:pPr algn="just"/>
            <a:r>
              <a:rPr lang="es-ES" sz="2400" b="1" dirty="0" smtClean="0">
                <a:solidFill>
                  <a:schemeClr val="tx2"/>
                </a:solidFill>
                <a:latin typeface="+mn-lt"/>
              </a:rPr>
              <a:t>Interactivo e Incremental: </a:t>
            </a:r>
            <a:r>
              <a:rPr lang="es-ES" sz="2400" dirty="0" smtClean="0">
                <a:solidFill>
                  <a:schemeClr val="tx2"/>
                </a:solidFill>
                <a:latin typeface="+mn-lt"/>
              </a:rPr>
              <a:t>Divide al Proyecto en mini proyectos, para de esta forma reducir los riesgos.</a:t>
            </a:r>
            <a:endParaRPr lang="es-EC" sz="2400" dirty="0" smtClean="0">
              <a:solidFill>
                <a:schemeClr val="tx2"/>
              </a:solidFill>
              <a:latin typeface="+mn-lt"/>
            </a:endParaRPr>
          </a:p>
        </p:txBody>
      </p:sp>
      <p:sp>
        <p:nvSpPr>
          <p:cNvPr id="56" name="55 Redondear rectángulo de esquina del mismo lado"/>
          <p:cNvSpPr/>
          <p:nvPr/>
        </p:nvSpPr>
        <p:spPr>
          <a:xfrm>
            <a:off x="3923928" y="1340768"/>
            <a:ext cx="2667744" cy="329208"/>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ASPECTOS CLAVES DE RUP</a:t>
            </a:r>
            <a:endParaRPr lang="es-ES" sz="1200" dirty="0">
              <a:solidFill>
                <a:schemeClr val="tx1"/>
              </a:solidFill>
              <a:latin typeface="Arial" pitchFamily="34" charset="0"/>
              <a:cs typeface="Arial" pitchFamily="34" charset="0"/>
            </a:endParaRPr>
          </a:p>
        </p:txBody>
      </p:sp>
      <p:sp>
        <p:nvSpPr>
          <p:cNvPr id="57" name="56 Redondear rectángulo de esquina del mismo lado">
            <a:hlinkClick r:id="rId8" action="ppaction://hlinksldjump"/>
          </p:cNvPr>
          <p:cNvSpPr/>
          <p:nvPr/>
        </p:nvSpPr>
        <p:spPr>
          <a:xfrm>
            <a:off x="6660232" y="1340768"/>
            <a:ext cx="2239888"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ANALISIS Y DISEÑO</a:t>
            </a:r>
            <a:endParaRPr lang="es-E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0" name="19 Rectángulo"/>
          <p:cNvSpPr/>
          <p:nvPr/>
        </p:nvSpPr>
        <p:spPr>
          <a:xfrm>
            <a:off x="1907704" y="1844824"/>
            <a:ext cx="6840760" cy="3046988"/>
          </a:xfrm>
          <a:prstGeom prst="rect">
            <a:avLst/>
          </a:prstGeom>
        </p:spPr>
        <p:txBody>
          <a:bodyPr wrap="square">
            <a:spAutoFit/>
          </a:bodyPr>
          <a:lstStyle/>
          <a:p>
            <a:pPr algn="just">
              <a:buNone/>
            </a:pPr>
            <a:r>
              <a:rPr lang="es-EC" sz="2400" dirty="0" smtClean="0">
                <a:solidFill>
                  <a:schemeClr val="tx2"/>
                </a:solidFill>
                <a:latin typeface="+mn-lt"/>
              </a:rPr>
              <a:t>El cliente participa activamente en la especificación de requisitos, ya que éste tiene una visión mucho más detallada de los procesos que se llevan a cabo. Así mismo, el cliente se siente partícipe del propio desarrollo.</a:t>
            </a:r>
          </a:p>
          <a:p>
            <a:pPr algn="just">
              <a:buNone/>
            </a:pPr>
            <a:r>
              <a:rPr lang="es-EC" sz="2400" dirty="0" smtClean="0">
                <a:solidFill>
                  <a:schemeClr val="tx2"/>
                </a:solidFill>
                <a:latin typeface="+mn-lt"/>
              </a:rPr>
              <a:t>Nos ayudó a entender que quiere exactamente el cliente. </a:t>
            </a:r>
          </a:p>
          <a:p>
            <a:pPr algn="just"/>
            <a:endParaRPr lang="es-EC" sz="2400" dirty="0" smtClean="0">
              <a:solidFill>
                <a:schemeClr val="tx2"/>
              </a:solidFill>
              <a:latin typeface="+mn-lt"/>
            </a:endParaRPr>
          </a:p>
        </p:txBody>
      </p:sp>
      <p:sp>
        <p:nvSpPr>
          <p:cNvPr id="21" name="20 Redondear rectángulo de esquina del mismo lado">
            <a:hlinkClick r:id="rId9" action="ppaction://hlinksldjump"/>
          </p:cNvPr>
          <p:cNvSpPr/>
          <p:nvPr/>
        </p:nvSpPr>
        <p:spPr>
          <a:xfrm>
            <a:off x="1691680" y="1340768"/>
            <a:ext cx="1008112" cy="329208"/>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IEEE 830</a:t>
            </a:r>
            <a:endParaRPr lang="es-ES" sz="1200" dirty="0">
              <a:solidFill>
                <a:schemeClr val="tx1"/>
              </a:solidFill>
              <a:latin typeface="Arial" pitchFamily="34" charset="0"/>
              <a:cs typeface="Arial" pitchFamily="34" charset="0"/>
            </a:endParaRPr>
          </a:p>
        </p:txBody>
      </p:sp>
      <p:sp>
        <p:nvSpPr>
          <p:cNvPr id="22" name="21 Redondear rectángulo de esquina del mismo lado">
            <a:hlinkClick r:id="rId10" action="ppaction://hlinksldjump"/>
          </p:cNvPr>
          <p:cNvSpPr/>
          <p:nvPr/>
        </p:nvSpPr>
        <p:spPr>
          <a:xfrm>
            <a:off x="4283968" y="1340768"/>
            <a:ext cx="1440160"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SECUENCIA</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1" action="ppaction://hlinksldjump"/>
          </p:cNvPr>
          <p:cNvSpPr/>
          <p:nvPr/>
        </p:nvSpPr>
        <p:spPr>
          <a:xfrm>
            <a:off x="5796136" y="1340768"/>
            <a:ext cx="1656184"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COMPONENTES</a:t>
            </a:r>
            <a:endParaRPr lang="es-ES" sz="1200" dirty="0">
              <a:solidFill>
                <a:schemeClr val="tx1"/>
              </a:solidFill>
              <a:latin typeface="Arial" pitchFamily="34" charset="0"/>
              <a:cs typeface="Arial" pitchFamily="34" charset="0"/>
            </a:endParaRPr>
          </a:p>
        </p:txBody>
      </p:sp>
      <p:sp>
        <p:nvSpPr>
          <p:cNvPr id="24" name="23 Redondear rectángulo de esquina del mismo lado">
            <a:hlinkClick r:id="rId12" action="ppaction://hlinksldjump"/>
          </p:cNvPr>
          <p:cNvSpPr/>
          <p:nvPr/>
        </p:nvSpPr>
        <p:spPr>
          <a:xfrm>
            <a:off x="7524328" y="1340768"/>
            <a:ext cx="1440160"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DESPLIEGUE</a:t>
            </a:r>
            <a:endParaRPr lang="es-ES" sz="1200" dirty="0">
              <a:solidFill>
                <a:schemeClr val="tx1"/>
              </a:solidFill>
              <a:latin typeface="Arial" pitchFamily="34" charset="0"/>
              <a:cs typeface="Arial" pitchFamily="34" charset="0"/>
            </a:endParaRPr>
          </a:p>
        </p:txBody>
      </p:sp>
      <p:sp>
        <p:nvSpPr>
          <p:cNvPr id="25" name="24 Redondear rectángulo de esquina del mismo lado">
            <a:hlinkClick r:id="rId13" action="ppaction://hlinksldjump"/>
          </p:cNvPr>
          <p:cNvSpPr/>
          <p:nvPr/>
        </p:nvSpPr>
        <p:spPr>
          <a:xfrm>
            <a:off x="2771800" y="1340768"/>
            <a:ext cx="1440160" cy="329208"/>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CASOS DE USO</a:t>
            </a:r>
            <a:endParaRPr lang="es-E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1676400" y="152400"/>
            <a:ext cx="3657600" cy="708025"/>
          </a:xfrm>
          <a:prstGeom prst="rect">
            <a:avLst/>
          </a:prstGeom>
          <a:noFill/>
          <a:ln w="9525">
            <a:noFill/>
            <a:miter lim="800000"/>
            <a:headEnd/>
            <a:tailEnd/>
          </a:ln>
        </p:spPr>
        <p:txBody>
          <a:bodyPr anchor="ctr">
            <a:spAutoFit/>
          </a:bodyPr>
          <a:lstStyle/>
          <a:p>
            <a:pPr algn="just"/>
            <a:r>
              <a:rPr lang="es-ES" sz="4000" b="1">
                <a:solidFill>
                  <a:srgbClr val="2BA010"/>
                </a:solidFill>
              </a:rPr>
              <a:t>E     S     P     E</a:t>
            </a:r>
          </a:p>
        </p:txBody>
      </p:sp>
      <p:pic>
        <p:nvPicPr>
          <p:cNvPr id="5" name="Picture 13"/>
          <p:cNvPicPr>
            <a:picLocks noChangeAspect="1" noChangeArrowheads="1"/>
          </p:cNvPicPr>
          <p:nvPr/>
        </p:nvPicPr>
        <p:blipFill>
          <a:blip r:embed="rId2" cstate="print"/>
          <a:srcRect/>
          <a:stretch>
            <a:fillRect/>
          </a:stretch>
        </p:blipFill>
        <p:spPr bwMode="auto">
          <a:xfrm>
            <a:off x="228600" y="152400"/>
            <a:ext cx="914400" cy="914400"/>
          </a:xfrm>
          <a:prstGeom prst="rect">
            <a:avLst/>
          </a:prstGeom>
          <a:noFill/>
          <a:ln w="9525">
            <a:noFill/>
            <a:miter lim="800000"/>
            <a:headEnd/>
            <a:tailEnd/>
          </a:ln>
        </p:spPr>
      </p:pic>
      <p:cxnSp>
        <p:nvCxnSpPr>
          <p:cNvPr id="6" name="5 Conector recto"/>
          <p:cNvCxnSpPr/>
          <p:nvPr/>
        </p:nvCxnSpPr>
        <p:spPr>
          <a:xfrm>
            <a:off x="0" y="1219200"/>
            <a:ext cx="9144000" cy="1588"/>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7" name="25 CuadroTexto"/>
          <p:cNvSpPr txBox="1">
            <a:spLocks noChangeArrowheads="1"/>
          </p:cNvSpPr>
          <p:nvPr/>
        </p:nvSpPr>
        <p:spPr bwMode="auto">
          <a:xfrm>
            <a:off x="1676400" y="685800"/>
            <a:ext cx="3771900" cy="304800"/>
          </a:xfrm>
          <a:prstGeom prst="rect">
            <a:avLst/>
          </a:prstGeom>
          <a:noFill/>
          <a:ln w="9525">
            <a:noFill/>
            <a:miter lim="800000"/>
            <a:headEnd/>
            <a:tailEnd/>
          </a:ln>
        </p:spPr>
        <p:txBody>
          <a:bodyPr>
            <a:spAutoFit/>
          </a:bodyPr>
          <a:lstStyle/>
          <a:p>
            <a:r>
              <a:rPr lang="es-ES" sz="1400" b="1" dirty="0"/>
              <a:t>ESCUELA  POLITECNICA DEL EJERCITO</a:t>
            </a:r>
          </a:p>
        </p:txBody>
      </p:sp>
      <p:cxnSp>
        <p:nvCxnSpPr>
          <p:cNvPr id="8" name="7 Conector recto"/>
          <p:cNvCxnSpPr/>
          <p:nvPr/>
        </p:nvCxnSpPr>
        <p:spPr>
          <a:xfrm rot="5400000">
            <a:off x="-1906587" y="3429000"/>
            <a:ext cx="6859588" cy="1587"/>
          </a:xfrm>
          <a:prstGeom prst="line">
            <a:avLst/>
          </a:prstGeom>
          <a:ln w="34925">
            <a:solidFill>
              <a:srgbClr val="2BA010"/>
            </a:solidFill>
          </a:ln>
        </p:spPr>
        <p:style>
          <a:lnRef idx="1">
            <a:schemeClr val="accent1"/>
          </a:lnRef>
          <a:fillRef idx="0">
            <a:schemeClr val="accent1"/>
          </a:fillRef>
          <a:effectRef idx="0">
            <a:schemeClr val="accent1"/>
          </a:effectRef>
          <a:fontRef idx="minor">
            <a:schemeClr val="tx1"/>
          </a:fontRef>
        </p:style>
      </p:cxnSp>
      <p:sp>
        <p:nvSpPr>
          <p:cNvPr id="9" name="Rectangle 9">
            <a:hlinkClick r:id="rId3" action="ppaction://hlinksldjump"/>
          </p:cNvPr>
          <p:cNvSpPr>
            <a:spLocks noChangeArrowheads="1"/>
          </p:cNvSpPr>
          <p:nvPr/>
        </p:nvSpPr>
        <p:spPr bwMode="auto">
          <a:xfrm>
            <a:off x="152400" y="1981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INTRODUCCIÓN</a:t>
            </a:r>
          </a:p>
        </p:txBody>
      </p:sp>
      <p:sp>
        <p:nvSpPr>
          <p:cNvPr id="10" name="Rectangle 9">
            <a:hlinkClick r:id="rId4" action="ppaction://hlinksldjump"/>
          </p:cNvPr>
          <p:cNvSpPr>
            <a:spLocks noChangeArrowheads="1"/>
          </p:cNvSpPr>
          <p:nvPr/>
        </p:nvSpPr>
        <p:spPr bwMode="auto">
          <a:xfrm>
            <a:off x="152400" y="25908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PROCESO</a:t>
            </a:r>
          </a:p>
        </p:txBody>
      </p:sp>
      <p:sp>
        <p:nvSpPr>
          <p:cNvPr id="11" name="Rectangle 9">
            <a:hlinkClick r:id="rId5" action="ppaction://hlinksldjump"/>
          </p:cNvPr>
          <p:cNvSpPr>
            <a:spLocks noChangeArrowheads="1"/>
          </p:cNvSpPr>
          <p:nvPr/>
        </p:nvSpPr>
        <p:spPr bwMode="auto">
          <a:xfrm>
            <a:off x="152400" y="32004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    </a:t>
            </a:r>
          </a:p>
          <a:p>
            <a:pPr algn="ctr">
              <a:defRPr/>
            </a:pPr>
            <a:r>
              <a:rPr lang="en-US" sz="1000" b="1" dirty="0">
                <a:solidFill>
                  <a:schemeClr val="tx1">
                    <a:lumMod val="95000"/>
                    <a:lumOff val="5000"/>
                  </a:schemeClr>
                </a:solidFill>
                <a:latin typeface="Arial" pitchFamily="34" charset="0"/>
              </a:rPr>
              <a:t>METODOLOGÍA</a:t>
            </a:r>
          </a:p>
          <a:p>
            <a:pPr algn="ctr">
              <a:defRPr/>
            </a:pPr>
            <a:endParaRPr lang="en-US" sz="1000" b="1" dirty="0">
              <a:solidFill>
                <a:schemeClr val="tx1">
                  <a:lumMod val="95000"/>
                  <a:lumOff val="5000"/>
                </a:schemeClr>
              </a:solidFill>
              <a:latin typeface="Arial" pitchFamily="34" charset="0"/>
            </a:endParaRPr>
          </a:p>
        </p:txBody>
      </p:sp>
      <p:sp>
        <p:nvSpPr>
          <p:cNvPr id="12" name="Rectangle 9">
            <a:hlinkClick r:id="rId6" action="ppaction://hlinksldjump"/>
          </p:cNvPr>
          <p:cNvSpPr>
            <a:spLocks noChangeArrowheads="1"/>
          </p:cNvSpPr>
          <p:nvPr/>
        </p:nvSpPr>
        <p:spPr bwMode="auto">
          <a:xfrm>
            <a:off x="152400" y="38100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IMPLEMENTACIÓN</a:t>
            </a:r>
          </a:p>
        </p:txBody>
      </p:sp>
      <p:sp>
        <p:nvSpPr>
          <p:cNvPr id="13" name="Rectangle 9">
            <a:hlinkClick r:id="rId7" action="ppaction://hlinksldjump"/>
          </p:cNvPr>
          <p:cNvSpPr>
            <a:spLocks noChangeArrowheads="1"/>
          </p:cNvSpPr>
          <p:nvPr/>
        </p:nvSpPr>
        <p:spPr bwMode="auto">
          <a:xfrm>
            <a:off x="152400" y="44196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SISTEMA</a:t>
            </a:r>
          </a:p>
        </p:txBody>
      </p:sp>
      <p:sp>
        <p:nvSpPr>
          <p:cNvPr id="14" name="Rectangle 9">
            <a:hlinkClick r:id="rId8" action="ppaction://hlinksldjump"/>
          </p:cNvPr>
          <p:cNvSpPr>
            <a:spLocks noChangeArrowheads="1"/>
          </p:cNvSpPr>
          <p:nvPr/>
        </p:nvSpPr>
        <p:spPr bwMode="auto">
          <a:xfrm>
            <a:off x="152400" y="5029200"/>
            <a:ext cx="1143000" cy="381000"/>
          </a:xfrm>
          <a:prstGeom prst="rect">
            <a:avLst/>
          </a:prstGeom>
          <a:gradFill>
            <a:gsLst>
              <a:gs pos="0">
                <a:srgbClr val="DDEBCF"/>
              </a:gs>
              <a:gs pos="50000">
                <a:srgbClr val="9CB86E"/>
              </a:gs>
              <a:gs pos="100000">
                <a:srgbClr val="156B13"/>
              </a:gs>
            </a:gsLst>
            <a:lin ang="5400000" scaled="0"/>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2D050"/>
            </a:extrusionClr>
          </a:sp3d>
        </p:spPr>
        <p:txBody>
          <a:bodyPr wrap="none" anchor="ctr">
            <a:flatTx/>
          </a:bodyPr>
          <a:lstStyle/>
          <a:p>
            <a:pPr algn="ctr">
              <a:defRPr/>
            </a:pPr>
            <a:r>
              <a:rPr lang="en-US" sz="1000" b="1" dirty="0">
                <a:solidFill>
                  <a:schemeClr val="tx1">
                    <a:lumMod val="95000"/>
                    <a:lumOff val="5000"/>
                  </a:schemeClr>
                </a:solidFill>
                <a:latin typeface="Arial" pitchFamily="34" charset="0"/>
              </a:rPr>
              <a:t>CONCLUSIONES </a:t>
            </a:r>
          </a:p>
          <a:p>
            <a:pPr algn="ctr">
              <a:defRPr/>
            </a:pPr>
            <a:r>
              <a:rPr lang="en-US" sz="1000" b="1" dirty="0">
                <a:solidFill>
                  <a:schemeClr val="tx1">
                    <a:lumMod val="95000"/>
                    <a:lumOff val="5000"/>
                  </a:schemeClr>
                </a:solidFill>
                <a:latin typeface="Arial" pitchFamily="34" charset="0"/>
              </a:rPr>
              <a:t>RECOMENDA.</a:t>
            </a:r>
          </a:p>
        </p:txBody>
      </p:sp>
      <p:cxnSp>
        <p:nvCxnSpPr>
          <p:cNvPr id="15" name="14 Conector recto"/>
          <p:cNvCxnSpPr/>
          <p:nvPr/>
        </p:nvCxnSpPr>
        <p:spPr>
          <a:xfrm>
            <a:off x="1752600" y="1676400"/>
            <a:ext cx="7162800" cy="158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761999" y="4191000"/>
            <a:ext cx="5029200" cy="317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752600" y="6705600"/>
            <a:ext cx="7162800"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flipH="1" flipV="1">
            <a:off x="6399213" y="4191000"/>
            <a:ext cx="50307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477000" y="990600"/>
            <a:ext cx="2438400" cy="1588"/>
          </a:xfrm>
          <a:prstGeom prst="line">
            <a:avLst/>
          </a:prstGeom>
          <a:ln w="12700"/>
        </p:spPr>
        <p:style>
          <a:lnRef idx="2">
            <a:schemeClr val="accent3"/>
          </a:lnRef>
          <a:fillRef idx="0">
            <a:schemeClr val="accent3"/>
          </a:fillRef>
          <a:effectRef idx="1">
            <a:schemeClr val="accent3"/>
          </a:effectRef>
          <a:fontRef idx="minor">
            <a:schemeClr val="tx1"/>
          </a:fontRef>
        </p:style>
      </p:cxnSp>
      <p:sp>
        <p:nvSpPr>
          <p:cNvPr id="21" name="20 Redondear rectángulo de esquina del mismo lado">
            <a:hlinkClick r:id="rId9" action="ppaction://hlinksldjump"/>
          </p:cNvPr>
          <p:cNvSpPr/>
          <p:nvPr/>
        </p:nvSpPr>
        <p:spPr>
          <a:xfrm>
            <a:off x="1691680" y="1340768"/>
            <a:ext cx="1008112" cy="329208"/>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IEEE 830</a:t>
            </a:r>
            <a:endParaRPr lang="es-ES" sz="1200" dirty="0">
              <a:solidFill>
                <a:schemeClr val="tx1"/>
              </a:solidFill>
              <a:latin typeface="Arial" pitchFamily="34" charset="0"/>
              <a:cs typeface="Arial" pitchFamily="34" charset="0"/>
            </a:endParaRPr>
          </a:p>
        </p:txBody>
      </p:sp>
      <p:sp>
        <p:nvSpPr>
          <p:cNvPr id="22" name="21 Redondear rectángulo de esquina del mismo lado">
            <a:hlinkClick r:id="rId10" action="ppaction://hlinksldjump"/>
          </p:cNvPr>
          <p:cNvSpPr/>
          <p:nvPr/>
        </p:nvSpPr>
        <p:spPr>
          <a:xfrm>
            <a:off x="4283968" y="1340768"/>
            <a:ext cx="1440160"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SECUENCIA</a:t>
            </a:r>
            <a:endParaRPr lang="es-ES" sz="1200" dirty="0">
              <a:solidFill>
                <a:schemeClr val="tx1"/>
              </a:solidFill>
              <a:latin typeface="Arial" pitchFamily="34" charset="0"/>
              <a:cs typeface="Arial" pitchFamily="34" charset="0"/>
            </a:endParaRPr>
          </a:p>
        </p:txBody>
      </p:sp>
      <p:sp>
        <p:nvSpPr>
          <p:cNvPr id="23" name="22 Redondear rectángulo de esquina del mismo lado">
            <a:hlinkClick r:id="rId11" action="ppaction://hlinksldjump"/>
          </p:cNvPr>
          <p:cNvSpPr/>
          <p:nvPr/>
        </p:nvSpPr>
        <p:spPr>
          <a:xfrm>
            <a:off x="5796136" y="1340768"/>
            <a:ext cx="1656184"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COMPONENTES</a:t>
            </a:r>
            <a:endParaRPr lang="es-ES" sz="1200" dirty="0">
              <a:solidFill>
                <a:schemeClr val="tx1"/>
              </a:solidFill>
              <a:latin typeface="Arial" pitchFamily="34" charset="0"/>
              <a:cs typeface="Arial" pitchFamily="34" charset="0"/>
            </a:endParaRPr>
          </a:p>
        </p:txBody>
      </p:sp>
      <p:sp>
        <p:nvSpPr>
          <p:cNvPr id="24" name="23 Redondear rectángulo de esquina del mismo lado">
            <a:hlinkClick r:id="rId12" action="ppaction://hlinksldjump"/>
          </p:cNvPr>
          <p:cNvSpPr/>
          <p:nvPr/>
        </p:nvSpPr>
        <p:spPr>
          <a:xfrm>
            <a:off x="7524328" y="1340768"/>
            <a:ext cx="1440160" cy="335632"/>
          </a:xfrm>
          <a:prstGeom prst="round2Same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D. DESPLIEGUE</a:t>
            </a:r>
            <a:endParaRPr lang="es-ES" sz="1200" dirty="0">
              <a:solidFill>
                <a:schemeClr val="tx1"/>
              </a:solidFill>
              <a:latin typeface="Arial" pitchFamily="34" charset="0"/>
              <a:cs typeface="Arial" pitchFamily="34" charset="0"/>
            </a:endParaRPr>
          </a:p>
        </p:txBody>
      </p:sp>
      <p:sp>
        <p:nvSpPr>
          <p:cNvPr id="25" name="24 Redondear rectángulo de esquina del mismo lado">
            <a:hlinkClick r:id="rId13" action="ppaction://hlinksldjump"/>
          </p:cNvPr>
          <p:cNvSpPr/>
          <p:nvPr/>
        </p:nvSpPr>
        <p:spPr>
          <a:xfrm>
            <a:off x="2771800" y="1340768"/>
            <a:ext cx="1440160" cy="329208"/>
          </a:xfrm>
          <a:prstGeom prst="round2SameRect">
            <a:avLst/>
          </a:pr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chemeClr val="tx1"/>
                </a:solidFill>
                <a:latin typeface="Arial" pitchFamily="34" charset="0"/>
                <a:cs typeface="Arial" pitchFamily="34" charset="0"/>
              </a:rPr>
              <a:t>CASOS DE USO</a:t>
            </a:r>
            <a:endParaRPr lang="es-ES" sz="1200" dirty="0">
              <a:solidFill>
                <a:schemeClr val="tx1"/>
              </a:solidFill>
              <a:latin typeface="Arial" pitchFamily="34" charset="0"/>
              <a:cs typeface="Arial" pitchFamily="34" charset="0"/>
            </a:endParaRPr>
          </a:p>
        </p:txBody>
      </p:sp>
      <p:graphicFrame>
        <p:nvGraphicFramePr>
          <p:cNvPr id="29" name="28 Tabla"/>
          <p:cNvGraphicFramePr>
            <a:graphicFrameLocks noGrp="1"/>
          </p:cNvGraphicFramePr>
          <p:nvPr/>
        </p:nvGraphicFramePr>
        <p:xfrm>
          <a:off x="1835696" y="1772816"/>
          <a:ext cx="6912768" cy="4824536"/>
        </p:xfrm>
        <a:graphic>
          <a:graphicData uri="http://schemas.openxmlformats.org/drawingml/2006/table">
            <a:tbl>
              <a:tblPr/>
              <a:tblGrid>
                <a:gridCol w="1787369"/>
                <a:gridCol w="5125399"/>
              </a:tblGrid>
              <a:tr h="137902">
                <a:tc>
                  <a:txBody>
                    <a:bodyPr/>
                    <a:lstStyle/>
                    <a:p>
                      <a:pPr>
                        <a:spcAft>
                          <a:spcPts val="0"/>
                        </a:spcAft>
                      </a:pPr>
                      <a:r>
                        <a:rPr lang="es-ES" sz="900" dirty="0" smtClean="0">
                          <a:solidFill>
                            <a:schemeClr val="tx2"/>
                          </a:solidFill>
                          <a:latin typeface="+mn-lt"/>
                          <a:ea typeface="Times New Roman"/>
                          <a:cs typeface="Times New Roman"/>
                        </a:rPr>
                        <a:t>Caso</a:t>
                      </a:r>
                      <a:r>
                        <a:rPr lang="es-ES" sz="900" baseline="0" dirty="0" smtClean="0">
                          <a:solidFill>
                            <a:schemeClr val="tx2"/>
                          </a:solidFill>
                          <a:latin typeface="+mn-lt"/>
                          <a:ea typeface="Times New Roman"/>
                          <a:cs typeface="Times New Roman"/>
                        </a:rPr>
                        <a:t> Uso</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dirty="0">
                          <a:solidFill>
                            <a:schemeClr val="tx2"/>
                          </a:solidFill>
                          <a:latin typeface="+mn-lt"/>
                          <a:ea typeface="Times New Roman"/>
                          <a:cs typeface="Times New Roman"/>
                        </a:rPr>
                        <a:t>Publicaciones</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02">
                <a:tc>
                  <a:txBody>
                    <a:bodyPr/>
                    <a:lstStyle/>
                    <a:p>
                      <a:pPr>
                        <a:spcAft>
                          <a:spcPts val="0"/>
                        </a:spcAft>
                      </a:pPr>
                      <a:r>
                        <a:rPr lang="es-ES" sz="900">
                          <a:solidFill>
                            <a:schemeClr val="tx2"/>
                          </a:solidFill>
                          <a:latin typeface="+mn-lt"/>
                          <a:ea typeface="Times New Roman"/>
                          <a:cs typeface="Times New Roman"/>
                        </a:rPr>
                        <a:t>Actor </a:t>
                      </a:r>
                      <a:endParaRPr lang="es-EC" sz="90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dirty="0">
                          <a:solidFill>
                            <a:schemeClr val="tx2"/>
                          </a:solidFill>
                          <a:latin typeface="+mn-lt"/>
                          <a:ea typeface="Times New Roman"/>
                          <a:cs typeface="Times New Roman"/>
                        </a:rPr>
                        <a:t>Secretario del departamento de Contrataciones</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706">
                <a:tc>
                  <a:txBody>
                    <a:bodyPr/>
                    <a:lstStyle/>
                    <a:p>
                      <a:pPr>
                        <a:spcAft>
                          <a:spcPts val="0"/>
                        </a:spcAft>
                      </a:pPr>
                      <a:r>
                        <a:rPr lang="es-ES" sz="900">
                          <a:solidFill>
                            <a:schemeClr val="tx2"/>
                          </a:solidFill>
                          <a:latin typeface="+mn-lt"/>
                          <a:ea typeface="Times New Roman"/>
                          <a:cs typeface="Times New Roman"/>
                        </a:rPr>
                        <a:t>Descripción</a:t>
                      </a:r>
                      <a:endParaRPr lang="es-EC" sz="90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dirty="0">
                          <a:solidFill>
                            <a:schemeClr val="tx2"/>
                          </a:solidFill>
                          <a:latin typeface="+mn-lt"/>
                          <a:ea typeface="Times New Roman"/>
                          <a:cs typeface="Times New Roman"/>
                        </a:rPr>
                        <a:t>Se utiliza para realizar publicaciones para que oferentes puedan aplicar a ofertas, para lo cual,  en el caso de que se trate de una nueva publicación puede acceder a ingresar,  o puede efectuar una búsqueda de expedientes si lo requiere. </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288">
                <a:tc>
                  <a:txBody>
                    <a:bodyPr/>
                    <a:lstStyle/>
                    <a:p>
                      <a:pPr>
                        <a:spcAft>
                          <a:spcPts val="0"/>
                        </a:spcAft>
                      </a:pPr>
                      <a:r>
                        <a:rPr lang="es-ES" sz="900">
                          <a:solidFill>
                            <a:schemeClr val="tx2"/>
                          </a:solidFill>
                          <a:latin typeface="+mn-lt"/>
                          <a:ea typeface="Times New Roman"/>
                          <a:cs typeface="Times New Roman"/>
                        </a:rPr>
                        <a:t>Precondición</a:t>
                      </a:r>
                      <a:endParaRPr lang="es-EC" sz="90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dirty="0">
                          <a:solidFill>
                            <a:schemeClr val="tx2"/>
                          </a:solidFill>
                          <a:latin typeface="+mn-lt"/>
                          <a:ea typeface="Times New Roman"/>
                          <a:cs typeface="Times New Roman"/>
                        </a:rPr>
                        <a:t>El secretario del departamento de contrataciones ha realizado correctamente el registro en el sistema</a:t>
                      </a:r>
                      <a:endParaRPr lang="es-EC" sz="900" dirty="0">
                        <a:solidFill>
                          <a:schemeClr val="tx2"/>
                        </a:solidFill>
                        <a:latin typeface="+mn-lt"/>
                        <a:ea typeface="Times New Roman"/>
                        <a:cs typeface="Times New Roman"/>
                      </a:endParaRPr>
                    </a:p>
                    <a:p>
                      <a:pPr algn="just">
                        <a:spcAft>
                          <a:spcPts val="0"/>
                        </a:spcAft>
                      </a:pPr>
                      <a:r>
                        <a:rPr lang="es-ES" sz="900" dirty="0">
                          <a:solidFill>
                            <a:schemeClr val="tx2"/>
                          </a:solidFill>
                          <a:latin typeface="+mn-lt"/>
                          <a:ea typeface="Times New Roman"/>
                          <a:cs typeface="Times New Roman"/>
                        </a:rPr>
                        <a:t>El secretario del departamento de contrataciones se ha identificado, de esta manera puede acceder a una pantalla para proceder a la selección de la publicación, insertar, y buscar expedientes.</a:t>
                      </a:r>
                      <a:endParaRPr lang="es-EC" sz="900" dirty="0">
                        <a:solidFill>
                          <a:schemeClr val="tx2"/>
                        </a:solidFill>
                        <a:latin typeface="+mn-lt"/>
                        <a:ea typeface="Times New Roman"/>
                        <a:cs typeface="Times New Roman"/>
                      </a:endParaRPr>
                    </a:p>
                    <a:p>
                      <a:pPr algn="just">
                        <a:spcAft>
                          <a:spcPts val="0"/>
                        </a:spcAft>
                      </a:pPr>
                      <a:r>
                        <a:rPr lang="es-ES" sz="900" dirty="0">
                          <a:solidFill>
                            <a:schemeClr val="tx2"/>
                          </a:solidFill>
                          <a:latin typeface="+mn-lt"/>
                          <a:ea typeface="Times New Roman"/>
                          <a:cs typeface="Times New Roman"/>
                        </a:rPr>
                        <a:t>El secretario comprueba que se ha realizado una revisión del expediente, y esta aprobado para poder realizar una publicación.</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2862">
                <a:tc>
                  <a:txBody>
                    <a:bodyPr/>
                    <a:lstStyle/>
                    <a:p>
                      <a:pPr>
                        <a:spcAft>
                          <a:spcPts val="0"/>
                        </a:spcAft>
                      </a:pPr>
                      <a:r>
                        <a:rPr lang="es-ES" sz="900">
                          <a:solidFill>
                            <a:schemeClr val="tx2"/>
                          </a:solidFill>
                          <a:latin typeface="+mn-lt"/>
                          <a:ea typeface="Times New Roman"/>
                          <a:cs typeface="Times New Roman"/>
                        </a:rPr>
                        <a:t> Secuencia Normal </a:t>
                      </a:r>
                      <a:endParaRPr lang="es-EC" sz="90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pPr>
                      <a:r>
                        <a:rPr lang="es-ES" sz="900" dirty="0">
                          <a:solidFill>
                            <a:schemeClr val="tx2"/>
                          </a:solidFill>
                          <a:latin typeface="+mn-lt"/>
                          <a:ea typeface="Calibri"/>
                          <a:cs typeface="Times New Roman"/>
                        </a:rPr>
                        <a:t>El secretario del departamento de contrataciones puede registrar una nueva publicación, pasar al punto 2; </a:t>
                      </a:r>
                      <a:endParaRPr lang="es-EC" sz="900" dirty="0">
                        <a:solidFill>
                          <a:schemeClr val="tx2"/>
                        </a:solidFill>
                        <a:latin typeface="+mn-lt"/>
                        <a:ea typeface="Calibri"/>
                        <a:cs typeface="Times New Roman"/>
                      </a:endParaRPr>
                    </a:p>
                    <a:p>
                      <a:pPr marL="342900" lvl="0" indent="-342900" algn="just">
                        <a:lnSpc>
                          <a:spcPct val="115000"/>
                        </a:lnSpc>
                        <a:spcAft>
                          <a:spcPts val="0"/>
                        </a:spcAft>
                        <a:buFont typeface="+mj-lt"/>
                        <a:buAutoNum type="arabicPeriod"/>
                      </a:pPr>
                      <a:r>
                        <a:rPr lang="es-ES" sz="900" dirty="0">
                          <a:solidFill>
                            <a:schemeClr val="tx2"/>
                          </a:solidFill>
                          <a:latin typeface="+mn-lt"/>
                          <a:ea typeface="Calibri"/>
                          <a:cs typeface="Times New Roman"/>
                        </a:rPr>
                        <a:t>El secretario del departamento de contrataciones solicita registrar una nueva Publicación.</a:t>
                      </a:r>
                      <a:endParaRPr lang="es-EC" sz="900" dirty="0">
                        <a:solidFill>
                          <a:schemeClr val="tx2"/>
                        </a:solidFill>
                        <a:latin typeface="+mn-lt"/>
                        <a:ea typeface="Calibri"/>
                        <a:cs typeface="Times New Roman"/>
                      </a:endParaRPr>
                    </a:p>
                    <a:p>
                      <a:pPr marL="742950" lvl="1" indent="-285750" algn="just">
                        <a:lnSpc>
                          <a:spcPct val="115000"/>
                        </a:lnSpc>
                        <a:spcAft>
                          <a:spcPts val="0"/>
                        </a:spcAft>
                        <a:buFont typeface="+mj-lt"/>
                        <a:buNone/>
                      </a:pPr>
                      <a:r>
                        <a:rPr lang="es-ES" sz="900" dirty="0" smtClean="0">
                          <a:solidFill>
                            <a:schemeClr val="tx2"/>
                          </a:solidFill>
                          <a:latin typeface="+mn-lt"/>
                          <a:ea typeface="Calibri"/>
                          <a:cs typeface="Times New Roman"/>
                        </a:rPr>
                        <a:t>2.1 El sistema muestra los campos de  datos necesarios a introducir, los campos a rellenar son: </a:t>
                      </a:r>
                      <a:r>
                        <a:rPr lang="es-EC" sz="900" dirty="0" smtClean="0">
                          <a:solidFill>
                            <a:schemeClr val="tx2"/>
                          </a:solidFill>
                          <a:latin typeface="+mn-lt"/>
                          <a:ea typeface="Calibri"/>
                          <a:cs typeface="Times New Roman"/>
                        </a:rPr>
                        <a:t>Código, fecha de publicación, fecha límite de aceptación de proveedor, fecha límite de preguntas, fecha límite de respuestas, fecha de apertura de ofertas, fecha estimada de adjudicación.</a:t>
                      </a:r>
                    </a:p>
                    <a:p>
                      <a:pPr marL="742950" lvl="1" indent="-285750" algn="just">
                        <a:lnSpc>
                          <a:spcPct val="115000"/>
                        </a:lnSpc>
                        <a:spcAft>
                          <a:spcPts val="0"/>
                        </a:spcAft>
                        <a:buFont typeface="+mj-lt"/>
                        <a:buNone/>
                      </a:pPr>
                      <a:r>
                        <a:rPr lang="es-EC" sz="900" dirty="0" smtClean="0">
                          <a:solidFill>
                            <a:schemeClr val="tx2"/>
                          </a:solidFill>
                          <a:latin typeface="+mn-lt"/>
                          <a:ea typeface="Calibri"/>
                          <a:cs typeface="Times New Roman"/>
                        </a:rPr>
                        <a:t>2.2 El </a:t>
                      </a:r>
                      <a:r>
                        <a:rPr lang="es-ES" sz="900" dirty="0">
                          <a:solidFill>
                            <a:schemeClr val="tx2"/>
                          </a:solidFill>
                          <a:latin typeface="+mn-lt"/>
                          <a:ea typeface="Calibri"/>
                          <a:cs typeface="Times New Roman"/>
                        </a:rPr>
                        <a:t>secretario del departamento de contrataciones</a:t>
                      </a:r>
                      <a:r>
                        <a:rPr lang="es-EC" sz="900" dirty="0">
                          <a:solidFill>
                            <a:schemeClr val="tx2"/>
                          </a:solidFill>
                          <a:latin typeface="+mn-lt"/>
                          <a:ea typeface="Calibri"/>
                          <a:cs typeface="Times New Roman"/>
                        </a:rPr>
                        <a:t> introduce los datos de una nueva Publicación.</a:t>
                      </a:r>
                    </a:p>
                    <a:p>
                      <a:pPr marL="742950" lvl="1" indent="-285750" algn="just">
                        <a:lnSpc>
                          <a:spcPct val="115000"/>
                        </a:lnSpc>
                        <a:spcAft>
                          <a:spcPts val="0"/>
                        </a:spcAft>
                        <a:buFont typeface="+mj-lt"/>
                        <a:buNone/>
                      </a:pPr>
                      <a:r>
                        <a:rPr lang="es-ES" sz="900" dirty="0" smtClean="0">
                          <a:solidFill>
                            <a:schemeClr val="tx2"/>
                          </a:solidFill>
                          <a:latin typeface="+mn-lt"/>
                          <a:ea typeface="Calibri"/>
                          <a:cs typeface="Times New Roman"/>
                        </a:rPr>
                        <a:t>2.3 El </a:t>
                      </a:r>
                      <a:r>
                        <a:rPr lang="es-ES" sz="900" dirty="0">
                          <a:solidFill>
                            <a:schemeClr val="tx2"/>
                          </a:solidFill>
                          <a:latin typeface="+mn-lt"/>
                          <a:ea typeface="Calibri"/>
                          <a:cs typeface="Times New Roman"/>
                        </a:rPr>
                        <a:t>secretario del departamento de contrataciones pulsa el botón grabar.</a:t>
                      </a:r>
                      <a:endParaRPr lang="es-EC" sz="900" dirty="0">
                        <a:solidFill>
                          <a:schemeClr val="tx2"/>
                        </a:solidFill>
                        <a:latin typeface="+mn-lt"/>
                        <a:ea typeface="Calibri"/>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804">
                <a:tc>
                  <a:txBody>
                    <a:bodyPr/>
                    <a:lstStyle/>
                    <a:p>
                      <a:pPr>
                        <a:spcAft>
                          <a:spcPts val="0"/>
                        </a:spcAft>
                      </a:pPr>
                      <a:r>
                        <a:rPr lang="es-ES" sz="900" dirty="0">
                          <a:solidFill>
                            <a:schemeClr val="tx2"/>
                          </a:solidFill>
                          <a:latin typeface="+mn-lt"/>
                          <a:ea typeface="Times New Roman"/>
                          <a:cs typeface="Times New Roman"/>
                        </a:rPr>
                        <a:t>Pos condiciones</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dirty="0">
                          <a:solidFill>
                            <a:schemeClr val="tx2"/>
                          </a:solidFill>
                          <a:latin typeface="+mn-lt"/>
                          <a:ea typeface="Times New Roman"/>
                          <a:cs typeface="Times New Roman"/>
                        </a:rPr>
                        <a:t>En caso de haberse realizado un ingreso de los datos de una Publicaciones, los datos de la publicación quedan almacenados en la base de datos.</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021">
                <a:tc>
                  <a:txBody>
                    <a:bodyPr/>
                    <a:lstStyle/>
                    <a:p>
                      <a:pPr>
                        <a:spcAft>
                          <a:spcPts val="0"/>
                        </a:spcAft>
                      </a:pPr>
                      <a:r>
                        <a:rPr lang="es-ES" sz="900" dirty="0">
                          <a:solidFill>
                            <a:schemeClr val="tx2"/>
                          </a:solidFill>
                          <a:latin typeface="+mn-lt"/>
                          <a:ea typeface="Times New Roman"/>
                          <a:cs typeface="Times New Roman"/>
                        </a:rPr>
                        <a:t>Excepciones</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900" b="1" dirty="0">
                          <a:solidFill>
                            <a:schemeClr val="tx2"/>
                          </a:solidFill>
                          <a:latin typeface="+mn-lt"/>
                          <a:ea typeface="Times New Roman"/>
                          <a:cs typeface="Times New Roman"/>
                        </a:rPr>
                        <a:t>En el punto 2.3 </a:t>
                      </a:r>
                      <a:endParaRPr lang="es-EC" sz="900" dirty="0">
                        <a:solidFill>
                          <a:schemeClr val="tx2"/>
                        </a:solidFill>
                        <a:latin typeface="+mn-lt"/>
                        <a:ea typeface="Times New Roman"/>
                        <a:cs typeface="Times New Roman"/>
                      </a:endParaRPr>
                    </a:p>
                    <a:p>
                      <a:pPr algn="just">
                        <a:spcAft>
                          <a:spcPts val="0"/>
                        </a:spcAft>
                      </a:pPr>
                      <a:r>
                        <a:rPr lang="es-ES" sz="900" dirty="0">
                          <a:solidFill>
                            <a:schemeClr val="tx2"/>
                          </a:solidFill>
                          <a:latin typeface="+mn-lt"/>
                          <a:ea typeface="Times New Roman"/>
                          <a:cs typeface="Times New Roman"/>
                        </a:rPr>
                        <a:t>El sistema comprueba que el código de la publicación no  corresponda con ninguna otra publicación de la base de datos. En caso afirmativo, generará un mensaje de error comunicando que dicha asignación ya está registrada. El sistema comprueba que se han introducido todos los datos, en caso de que no se hayan introducido datos en los campos </a:t>
                      </a:r>
                      <a:r>
                        <a:rPr lang="es-EC" sz="900" dirty="0">
                          <a:solidFill>
                            <a:schemeClr val="tx2"/>
                          </a:solidFill>
                          <a:latin typeface="+mn-lt"/>
                          <a:ea typeface="Times New Roman"/>
                          <a:cs typeface="Times New Roman"/>
                        </a:rPr>
                        <a:t>Código,  fecha de publicación, fecha límite de aceptación de proveedor, fecha límite de preguntas, fecha límite de respuestas, fecha de apertura de ofertas,  fecha estimada de adjudicación, </a:t>
                      </a:r>
                      <a:r>
                        <a:rPr lang="es-ES" sz="900" dirty="0">
                          <a:solidFill>
                            <a:schemeClr val="tx2"/>
                          </a:solidFill>
                          <a:latin typeface="+mn-lt"/>
                          <a:ea typeface="Times New Roman"/>
                          <a:cs typeface="Times New Roman"/>
                        </a:rPr>
                        <a:t>el sistema generará un mensaje de error comunicando que faltan datos  necesarios de la publicación</a:t>
                      </a:r>
                      <a:endParaRPr lang="es-EC" sz="900" dirty="0">
                        <a:solidFill>
                          <a:schemeClr val="tx2"/>
                        </a:solidFill>
                        <a:latin typeface="+mn-lt"/>
                        <a:ea typeface="Times New Roman"/>
                        <a:cs typeface="Times New Roman"/>
                      </a:endParaRPr>
                    </a:p>
                    <a:p>
                      <a:pPr algn="just">
                        <a:spcAft>
                          <a:spcPts val="0"/>
                        </a:spcAft>
                      </a:pPr>
                      <a:r>
                        <a:rPr lang="es-ES" sz="900" dirty="0">
                          <a:solidFill>
                            <a:schemeClr val="tx2"/>
                          </a:solidFill>
                          <a:latin typeface="+mn-lt"/>
                          <a:ea typeface="Times New Roman"/>
                          <a:cs typeface="Times New Roman"/>
                        </a:rPr>
                        <a:t>En el punto 2.3</a:t>
                      </a:r>
                      <a:endParaRPr lang="es-EC" sz="900" dirty="0">
                        <a:solidFill>
                          <a:schemeClr val="tx2"/>
                        </a:solidFill>
                        <a:latin typeface="+mn-lt"/>
                        <a:ea typeface="Times New Roman"/>
                        <a:cs typeface="Times New Roman"/>
                      </a:endParaRPr>
                    </a:p>
                    <a:p>
                      <a:pPr algn="just">
                        <a:spcAft>
                          <a:spcPts val="0"/>
                        </a:spcAft>
                      </a:pPr>
                      <a:r>
                        <a:rPr lang="es-ES" sz="900" dirty="0">
                          <a:solidFill>
                            <a:schemeClr val="tx2"/>
                          </a:solidFill>
                          <a:latin typeface="+mn-lt"/>
                          <a:ea typeface="Times New Roman"/>
                          <a:cs typeface="Times New Roman"/>
                        </a:rPr>
                        <a:t> Si se ha generado mensaje de error, el sistema vuelve a mostrar la interfaz gráfica.</a:t>
                      </a:r>
                      <a:endParaRPr lang="es-EC" sz="900" dirty="0">
                        <a:solidFill>
                          <a:schemeClr val="tx2"/>
                        </a:solidFill>
                        <a:latin typeface="+mn-lt"/>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51">
                <a:tc>
                  <a:txBody>
                    <a:bodyPr/>
                    <a:lstStyle/>
                    <a:p>
                      <a:pPr>
                        <a:spcAft>
                          <a:spcPts val="0"/>
                        </a:spcAft>
                      </a:pPr>
                      <a:r>
                        <a:rPr lang="es-ES" sz="700" dirty="0">
                          <a:latin typeface="Times New Roman"/>
                          <a:ea typeface="Times New Roman"/>
                          <a:cs typeface="Times New Roman"/>
                        </a:rPr>
                        <a:t> Importancia</a:t>
                      </a:r>
                      <a:endParaRPr lang="es-EC" sz="900" dirty="0">
                        <a:latin typeface="Book Antiqua"/>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Times New Roman"/>
                          <a:ea typeface="Times New Roman"/>
                          <a:cs typeface="Times New Roman"/>
                        </a:rPr>
                        <a:t>Baja</a:t>
                      </a:r>
                      <a:endParaRPr lang="es-EC" sz="900" dirty="0">
                        <a:latin typeface="Book Antiqua"/>
                        <a:ea typeface="Times New Roman"/>
                        <a:cs typeface="Times New Roman"/>
                      </a:endParaRPr>
                    </a:p>
                  </a:txBody>
                  <a:tcPr marL="49621" marR="49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FINALCEE">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PRE-FINALCEE</Template>
  <TotalTime>409</TotalTime>
  <Words>1671</Words>
  <Application>Microsoft Office PowerPoint</Application>
  <PresentationFormat>Presentación en pantalla (4:3)</PresentationFormat>
  <Paragraphs>388</Paragraphs>
  <Slides>19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PRE-FINALCEE</vt:lpstr>
      <vt:lpstr>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dc:creator>
  <cp:lastModifiedBy>Jose</cp:lastModifiedBy>
  <cp:revision>169</cp:revision>
  <dcterms:created xsi:type="dcterms:W3CDTF">2011-07-30T22:59:32Z</dcterms:created>
  <dcterms:modified xsi:type="dcterms:W3CDTF">2011-08-23T18:30:58Z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