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03" r:id="rId3"/>
    <p:sldId id="306" r:id="rId4"/>
    <p:sldId id="307" r:id="rId5"/>
    <p:sldId id="257" r:id="rId6"/>
    <p:sldId id="292" r:id="rId7"/>
    <p:sldId id="300" r:id="rId8"/>
    <p:sldId id="258" r:id="rId9"/>
    <p:sldId id="282" r:id="rId10"/>
    <p:sldId id="259" r:id="rId11"/>
    <p:sldId id="260" r:id="rId12"/>
    <p:sldId id="301" r:id="rId13"/>
    <p:sldId id="283" r:id="rId14"/>
    <p:sldId id="261" r:id="rId15"/>
    <p:sldId id="284" r:id="rId16"/>
    <p:sldId id="302" r:id="rId17"/>
    <p:sldId id="272" r:id="rId18"/>
    <p:sldId id="286" r:id="rId19"/>
    <p:sldId id="285" r:id="rId20"/>
    <p:sldId id="273" r:id="rId21"/>
    <p:sldId id="274" r:id="rId22"/>
    <p:sldId id="275" r:id="rId23"/>
    <p:sldId id="295" r:id="rId24"/>
    <p:sldId id="276" r:id="rId25"/>
    <p:sldId id="281" r:id="rId26"/>
    <p:sldId id="299" r:id="rId27"/>
    <p:sldId id="296" r:id="rId28"/>
    <p:sldId id="298" r:id="rId29"/>
    <p:sldId id="280" r:id="rId30"/>
    <p:sldId id="277" r:id="rId31"/>
    <p:sldId id="278" r:id="rId32"/>
    <p:sldId id="304" r:id="rId33"/>
    <p:sldId id="279" r:id="rId34"/>
    <p:sldId id="262" r:id="rId35"/>
    <p:sldId id="263" r:id="rId36"/>
    <p:sldId id="264" r:id="rId37"/>
    <p:sldId id="265" r:id="rId38"/>
    <p:sldId id="287" r:id="rId39"/>
    <p:sldId id="290" r:id="rId40"/>
    <p:sldId id="289" r:id="rId41"/>
    <p:sldId id="266" r:id="rId42"/>
    <p:sldId id="267" r:id="rId43"/>
    <p:sldId id="268" r:id="rId44"/>
    <p:sldId id="269" r:id="rId45"/>
    <p:sldId id="270" r:id="rId46"/>
    <p:sldId id="308" r:id="rId47"/>
    <p:sldId id="309" r:id="rId48"/>
    <p:sldId id="313" r:id="rId49"/>
    <p:sldId id="314" r:id="rId50"/>
    <p:sldId id="311" r:id="rId51"/>
    <p:sldId id="310" r:id="rId52"/>
    <p:sldId id="312" r:id="rId53"/>
    <p:sldId id="315" r:id="rId54"/>
    <p:sldId id="293" r:id="rId55"/>
    <p:sldId id="294"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99FF"/>
    <a:srgbClr val="3366FF"/>
    <a:srgbClr val="FF6600"/>
    <a:srgbClr val="FF9933"/>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p:scale>
          <a:sx n="75" d="100"/>
          <a:sy n="75" d="100"/>
        </p:scale>
        <p:origin x="-113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DD1C4-5D19-4B09-917D-43B4B6270C27}" type="doc">
      <dgm:prSet loTypeId="urn:microsoft.com/office/officeart/2005/8/layout/pyramid1" loCatId="pyramid" qsTypeId="urn:microsoft.com/office/officeart/2005/8/quickstyle/simple1" qsCatId="simple" csTypeId="urn:microsoft.com/office/officeart/2005/8/colors/accent1_2" csCatId="accent1" phldr="1"/>
      <dgm:spPr/>
    </dgm:pt>
    <dgm:pt modelId="{D4BE84A0-3B68-4B52-9165-78351E93C8FA}">
      <dgm:prSet phldrT="[Texto]" phldr="1"/>
      <dgm:spPr>
        <a:solidFill>
          <a:srgbClr val="3399FF"/>
        </a:solidFill>
      </dgm:spPr>
      <dgm:t>
        <a:bodyPr/>
        <a:lstStyle/>
        <a:p>
          <a:endParaRPr lang="es-EC" dirty="0"/>
        </a:p>
      </dgm:t>
    </dgm:pt>
    <dgm:pt modelId="{11AC7D43-9CC3-4582-A594-3F74118CA943}" type="parTrans" cxnId="{0B3C532B-E6D6-4B41-9234-44BB82E97D53}">
      <dgm:prSet/>
      <dgm:spPr/>
      <dgm:t>
        <a:bodyPr/>
        <a:lstStyle/>
        <a:p>
          <a:endParaRPr lang="es-EC"/>
        </a:p>
      </dgm:t>
    </dgm:pt>
    <dgm:pt modelId="{03599623-C2F4-42B2-ADC7-A1B26BA96C38}" type="sibTrans" cxnId="{0B3C532B-E6D6-4B41-9234-44BB82E97D53}">
      <dgm:prSet/>
      <dgm:spPr/>
      <dgm:t>
        <a:bodyPr/>
        <a:lstStyle/>
        <a:p>
          <a:endParaRPr lang="es-EC"/>
        </a:p>
      </dgm:t>
    </dgm:pt>
    <dgm:pt modelId="{5DF2EB88-2BA1-4F53-8818-AD0054D83071}">
      <dgm:prSet phldrT="[Texto]" phldr="1"/>
      <dgm:spPr>
        <a:solidFill>
          <a:srgbClr val="99CCFF"/>
        </a:solidFill>
      </dgm:spPr>
      <dgm:t>
        <a:bodyPr/>
        <a:lstStyle/>
        <a:p>
          <a:endParaRPr lang="es-EC"/>
        </a:p>
      </dgm:t>
    </dgm:pt>
    <dgm:pt modelId="{2F48539E-4BDE-4C70-AE1E-09FA47E16458}" type="parTrans" cxnId="{F4BBFC48-F355-431A-B7D2-4D94ABFA3B74}">
      <dgm:prSet/>
      <dgm:spPr/>
      <dgm:t>
        <a:bodyPr/>
        <a:lstStyle/>
        <a:p>
          <a:endParaRPr lang="es-EC"/>
        </a:p>
      </dgm:t>
    </dgm:pt>
    <dgm:pt modelId="{A0BBAA00-7DB4-4EAA-8136-2DD823DCCE94}" type="sibTrans" cxnId="{F4BBFC48-F355-431A-B7D2-4D94ABFA3B74}">
      <dgm:prSet/>
      <dgm:spPr/>
      <dgm:t>
        <a:bodyPr/>
        <a:lstStyle/>
        <a:p>
          <a:endParaRPr lang="es-EC"/>
        </a:p>
      </dgm:t>
    </dgm:pt>
    <dgm:pt modelId="{D91B7C6D-4763-4B4D-82BF-34A0166B06CF}">
      <dgm:prSet phldrT="[Texto]" phldr="1"/>
      <dgm:spPr>
        <a:solidFill>
          <a:srgbClr val="3366FF"/>
        </a:solidFill>
      </dgm:spPr>
      <dgm:t>
        <a:bodyPr/>
        <a:lstStyle/>
        <a:p>
          <a:endParaRPr lang="es-EC" dirty="0"/>
        </a:p>
      </dgm:t>
    </dgm:pt>
    <dgm:pt modelId="{846D1E46-A536-42D2-97D1-AD40294E5431}" type="sibTrans" cxnId="{2EBA35CF-CF34-4C7C-9A82-B835FEA4F5D3}">
      <dgm:prSet/>
      <dgm:spPr/>
      <dgm:t>
        <a:bodyPr/>
        <a:lstStyle/>
        <a:p>
          <a:endParaRPr lang="es-EC"/>
        </a:p>
      </dgm:t>
    </dgm:pt>
    <dgm:pt modelId="{DEEED5DF-C1F3-4485-B629-57FBE225CE89}" type="parTrans" cxnId="{2EBA35CF-CF34-4C7C-9A82-B835FEA4F5D3}">
      <dgm:prSet/>
      <dgm:spPr/>
      <dgm:t>
        <a:bodyPr/>
        <a:lstStyle/>
        <a:p>
          <a:endParaRPr lang="es-EC"/>
        </a:p>
      </dgm:t>
    </dgm:pt>
    <dgm:pt modelId="{1C3A56DF-196D-4113-96E7-05880F2A38BC}" type="pres">
      <dgm:prSet presAssocID="{089DD1C4-5D19-4B09-917D-43B4B6270C27}" presName="Name0" presStyleCnt="0">
        <dgm:presLayoutVars>
          <dgm:dir/>
          <dgm:animLvl val="lvl"/>
          <dgm:resizeHandles val="exact"/>
        </dgm:presLayoutVars>
      </dgm:prSet>
      <dgm:spPr/>
    </dgm:pt>
    <dgm:pt modelId="{9A982E25-28C7-4E66-A575-E2999CA5AF2B}" type="pres">
      <dgm:prSet presAssocID="{D91B7C6D-4763-4B4D-82BF-34A0166B06CF}" presName="Name8" presStyleCnt="0"/>
      <dgm:spPr/>
    </dgm:pt>
    <dgm:pt modelId="{EF4EC6B1-B7B0-4E3D-B6D0-AB01151B4C20}" type="pres">
      <dgm:prSet presAssocID="{D91B7C6D-4763-4B4D-82BF-34A0166B06CF}" presName="level" presStyleLbl="node1" presStyleIdx="0" presStyleCnt="3">
        <dgm:presLayoutVars>
          <dgm:chMax val="1"/>
          <dgm:bulletEnabled val="1"/>
        </dgm:presLayoutVars>
      </dgm:prSet>
      <dgm:spPr/>
      <dgm:t>
        <a:bodyPr/>
        <a:lstStyle/>
        <a:p>
          <a:endParaRPr lang="es-EC"/>
        </a:p>
      </dgm:t>
    </dgm:pt>
    <dgm:pt modelId="{D473963E-970F-49D8-83A4-F3B3D2D6F37D}" type="pres">
      <dgm:prSet presAssocID="{D91B7C6D-4763-4B4D-82BF-34A0166B06CF}" presName="levelTx" presStyleLbl="revTx" presStyleIdx="0" presStyleCnt="0">
        <dgm:presLayoutVars>
          <dgm:chMax val="1"/>
          <dgm:bulletEnabled val="1"/>
        </dgm:presLayoutVars>
      </dgm:prSet>
      <dgm:spPr/>
      <dgm:t>
        <a:bodyPr/>
        <a:lstStyle/>
        <a:p>
          <a:endParaRPr lang="es-EC"/>
        </a:p>
      </dgm:t>
    </dgm:pt>
    <dgm:pt modelId="{D821C6E3-39B9-4E03-8262-C36D23C43050}" type="pres">
      <dgm:prSet presAssocID="{D4BE84A0-3B68-4B52-9165-78351E93C8FA}" presName="Name8" presStyleCnt="0"/>
      <dgm:spPr/>
    </dgm:pt>
    <dgm:pt modelId="{20BE18A9-590B-47C3-82F2-2E7704FFA6CA}" type="pres">
      <dgm:prSet presAssocID="{D4BE84A0-3B68-4B52-9165-78351E93C8FA}" presName="level" presStyleLbl="node1" presStyleIdx="1" presStyleCnt="3">
        <dgm:presLayoutVars>
          <dgm:chMax val="1"/>
          <dgm:bulletEnabled val="1"/>
        </dgm:presLayoutVars>
      </dgm:prSet>
      <dgm:spPr/>
    </dgm:pt>
    <dgm:pt modelId="{545401B4-B9D3-4EA9-9CDC-97D8D876DD48}" type="pres">
      <dgm:prSet presAssocID="{D4BE84A0-3B68-4B52-9165-78351E93C8FA}" presName="levelTx" presStyleLbl="revTx" presStyleIdx="0" presStyleCnt="0">
        <dgm:presLayoutVars>
          <dgm:chMax val="1"/>
          <dgm:bulletEnabled val="1"/>
        </dgm:presLayoutVars>
      </dgm:prSet>
      <dgm:spPr/>
    </dgm:pt>
    <dgm:pt modelId="{FE98B5DE-1091-4E6C-BB7F-FE8BA6A5DD5B}" type="pres">
      <dgm:prSet presAssocID="{5DF2EB88-2BA1-4F53-8818-AD0054D83071}" presName="Name8" presStyleCnt="0"/>
      <dgm:spPr/>
    </dgm:pt>
    <dgm:pt modelId="{EBB1462D-3A2F-4B2F-A8E9-F174FC278FFA}" type="pres">
      <dgm:prSet presAssocID="{5DF2EB88-2BA1-4F53-8818-AD0054D83071}" presName="level" presStyleLbl="node1" presStyleIdx="2" presStyleCnt="3">
        <dgm:presLayoutVars>
          <dgm:chMax val="1"/>
          <dgm:bulletEnabled val="1"/>
        </dgm:presLayoutVars>
      </dgm:prSet>
      <dgm:spPr/>
    </dgm:pt>
    <dgm:pt modelId="{3157B5CB-E52E-4A1D-AEB2-D20E2905E73D}" type="pres">
      <dgm:prSet presAssocID="{5DF2EB88-2BA1-4F53-8818-AD0054D83071}" presName="levelTx" presStyleLbl="revTx" presStyleIdx="0" presStyleCnt="0">
        <dgm:presLayoutVars>
          <dgm:chMax val="1"/>
          <dgm:bulletEnabled val="1"/>
        </dgm:presLayoutVars>
      </dgm:prSet>
      <dgm:spPr/>
    </dgm:pt>
  </dgm:ptLst>
  <dgm:cxnLst>
    <dgm:cxn modelId="{0B3C532B-E6D6-4B41-9234-44BB82E97D53}" srcId="{089DD1C4-5D19-4B09-917D-43B4B6270C27}" destId="{D4BE84A0-3B68-4B52-9165-78351E93C8FA}" srcOrd="1" destOrd="0" parTransId="{11AC7D43-9CC3-4582-A594-3F74118CA943}" sibTransId="{03599623-C2F4-42B2-ADC7-A1B26BA96C38}"/>
    <dgm:cxn modelId="{259904EE-36DC-499D-A218-AB249C564E13}" type="presOf" srcId="{5DF2EB88-2BA1-4F53-8818-AD0054D83071}" destId="{EBB1462D-3A2F-4B2F-A8E9-F174FC278FFA}" srcOrd="0" destOrd="0" presId="urn:microsoft.com/office/officeart/2005/8/layout/pyramid1"/>
    <dgm:cxn modelId="{AF540B3B-85AE-4E31-B573-149EA1C974F1}" type="presOf" srcId="{D4BE84A0-3B68-4B52-9165-78351E93C8FA}" destId="{20BE18A9-590B-47C3-82F2-2E7704FFA6CA}" srcOrd="0" destOrd="0" presId="urn:microsoft.com/office/officeart/2005/8/layout/pyramid1"/>
    <dgm:cxn modelId="{408CEF67-72F1-4560-B24E-25EBE56C6999}" type="presOf" srcId="{5DF2EB88-2BA1-4F53-8818-AD0054D83071}" destId="{3157B5CB-E52E-4A1D-AEB2-D20E2905E73D}" srcOrd="1" destOrd="0" presId="urn:microsoft.com/office/officeart/2005/8/layout/pyramid1"/>
    <dgm:cxn modelId="{0AE2D079-76D4-4BB8-A1A3-52D3DD69ED96}" type="presOf" srcId="{D91B7C6D-4763-4B4D-82BF-34A0166B06CF}" destId="{D473963E-970F-49D8-83A4-F3B3D2D6F37D}" srcOrd="1" destOrd="0" presId="urn:microsoft.com/office/officeart/2005/8/layout/pyramid1"/>
    <dgm:cxn modelId="{F4BBFC48-F355-431A-B7D2-4D94ABFA3B74}" srcId="{089DD1C4-5D19-4B09-917D-43B4B6270C27}" destId="{5DF2EB88-2BA1-4F53-8818-AD0054D83071}" srcOrd="2" destOrd="0" parTransId="{2F48539E-4BDE-4C70-AE1E-09FA47E16458}" sibTransId="{A0BBAA00-7DB4-4EAA-8136-2DD823DCCE94}"/>
    <dgm:cxn modelId="{0A81DCC9-1E3D-46AE-A27D-385EDDDFBFEF}" type="presOf" srcId="{D4BE84A0-3B68-4B52-9165-78351E93C8FA}" destId="{545401B4-B9D3-4EA9-9CDC-97D8D876DD48}" srcOrd="1" destOrd="0" presId="urn:microsoft.com/office/officeart/2005/8/layout/pyramid1"/>
    <dgm:cxn modelId="{2EBA35CF-CF34-4C7C-9A82-B835FEA4F5D3}" srcId="{089DD1C4-5D19-4B09-917D-43B4B6270C27}" destId="{D91B7C6D-4763-4B4D-82BF-34A0166B06CF}" srcOrd="0" destOrd="0" parTransId="{DEEED5DF-C1F3-4485-B629-57FBE225CE89}" sibTransId="{846D1E46-A536-42D2-97D1-AD40294E5431}"/>
    <dgm:cxn modelId="{778432CE-FC2D-4B76-A1B7-CD4202937CBA}" type="presOf" srcId="{089DD1C4-5D19-4B09-917D-43B4B6270C27}" destId="{1C3A56DF-196D-4113-96E7-05880F2A38BC}" srcOrd="0" destOrd="0" presId="urn:microsoft.com/office/officeart/2005/8/layout/pyramid1"/>
    <dgm:cxn modelId="{93796584-5ACD-4CA5-99DB-62F49D10A5FF}" type="presOf" srcId="{D91B7C6D-4763-4B4D-82BF-34A0166B06CF}" destId="{EF4EC6B1-B7B0-4E3D-B6D0-AB01151B4C20}" srcOrd="0" destOrd="0" presId="urn:microsoft.com/office/officeart/2005/8/layout/pyramid1"/>
    <dgm:cxn modelId="{5C4C51D9-39F0-4472-A7FC-8523906F4844}" type="presParOf" srcId="{1C3A56DF-196D-4113-96E7-05880F2A38BC}" destId="{9A982E25-28C7-4E66-A575-E2999CA5AF2B}" srcOrd="0" destOrd="0" presId="urn:microsoft.com/office/officeart/2005/8/layout/pyramid1"/>
    <dgm:cxn modelId="{820FE017-783F-4D77-B97C-F8550990DE0E}" type="presParOf" srcId="{9A982E25-28C7-4E66-A575-E2999CA5AF2B}" destId="{EF4EC6B1-B7B0-4E3D-B6D0-AB01151B4C20}" srcOrd="0" destOrd="0" presId="urn:microsoft.com/office/officeart/2005/8/layout/pyramid1"/>
    <dgm:cxn modelId="{58CE76C2-E91D-4D82-B8DB-721EE9835548}" type="presParOf" srcId="{9A982E25-28C7-4E66-A575-E2999CA5AF2B}" destId="{D473963E-970F-49D8-83A4-F3B3D2D6F37D}" srcOrd="1" destOrd="0" presId="urn:microsoft.com/office/officeart/2005/8/layout/pyramid1"/>
    <dgm:cxn modelId="{09ED4D31-22A7-464B-BAFE-5A225EC0942E}" type="presParOf" srcId="{1C3A56DF-196D-4113-96E7-05880F2A38BC}" destId="{D821C6E3-39B9-4E03-8262-C36D23C43050}" srcOrd="1" destOrd="0" presId="urn:microsoft.com/office/officeart/2005/8/layout/pyramid1"/>
    <dgm:cxn modelId="{2474896F-B7F0-4B0F-9B52-9D00595BAF5A}" type="presParOf" srcId="{D821C6E3-39B9-4E03-8262-C36D23C43050}" destId="{20BE18A9-590B-47C3-82F2-2E7704FFA6CA}" srcOrd="0" destOrd="0" presId="urn:microsoft.com/office/officeart/2005/8/layout/pyramid1"/>
    <dgm:cxn modelId="{086A4991-72AD-4140-A54D-F3E58D1AF293}" type="presParOf" srcId="{D821C6E3-39B9-4E03-8262-C36D23C43050}" destId="{545401B4-B9D3-4EA9-9CDC-97D8D876DD48}" srcOrd="1" destOrd="0" presId="urn:microsoft.com/office/officeart/2005/8/layout/pyramid1"/>
    <dgm:cxn modelId="{658F7E20-4371-4567-8621-EA16EA7AF859}" type="presParOf" srcId="{1C3A56DF-196D-4113-96E7-05880F2A38BC}" destId="{FE98B5DE-1091-4E6C-BB7F-FE8BA6A5DD5B}" srcOrd="2" destOrd="0" presId="urn:microsoft.com/office/officeart/2005/8/layout/pyramid1"/>
    <dgm:cxn modelId="{7894FBF7-2054-4F9E-8EBC-159115558FCF}" type="presParOf" srcId="{FE98B5DE-1091-4E6C-BB7F-FE8BA6A5DD5B}" destId="{EBB1462D-3A2F-4B2F-A8E9-F174FC278FFA}" srcOrd="0" destOrd="0" presId="urn:microsoft.com/office/officeart/2005/8/layout/pyramid1"/>
    <dgm:cxn modelId="{6E9A95A4-E7FF-460E-807E-DE2CFABE5170}" type="presParOf" srcId="{FE98B5DE-1091-4E6C-BB7F-FE8BA6A5DD5B}" destId="{3157B5CB-E52E-4A1D-AEB2-D20E2905E73D}"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84A38A-DD9E-4132-9893-4EE0B429BBB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C"/>
        </a:p>
      </dgm:t>
    </dgm:pt>
    <dgm:pt modelId="{70D32B79-F977-4C91-A6F9-6042AED49CDE}">
      <dgm:prSet phldrT="[Texto]" custT="1"/>
      <dgm:spPr>
        <a:solidFill>
          <a:srgbClr val="0070C0">
            <a:alpha val="90000"/>
          </a:srgbClr>
        </a:solidFill>
      </dgm:spPr>
      <dgm:t>
        <a:bodyPr/>
        <a:lstStyle/>
        <a:p>
          <a:r>
            <a:rPr lang="es-ES" sz="1600" dirty="0" smtClean="0">
              <a:latin typeface="Arial Black" pitchFamily="34" charset="0"/>
            </a:rPr>
            <a:t>Electrónica</a:t>
          </a:r>
          <a:endParaRPr lang="es-EC" sz="1600" dirty="0">
            <a:latin typeface="Arial Black" pitchFamily="34" charset="0"/>
          </a:endParaRPr>
        </a:p>
      </dgm:t>
    </dgm:pt>
    <dgm:pt modelId="{590DF421-00AA-4B44-B111-2AE3DA856953}" type="parTrans" cxnId="{3185F4DD-DF2C-4BFC-BBA6-EFDBF2F6545B}">
      <dgm:prSet/>
      <dgm:spPr/>
      <dgm:t>
        <a:bodyPr/>
        <a:lstStyle/>
        <a:p>
          <a:endParaRPr lang="es-EC" sz="1600"/>
        </a:p>
      </dgm:t>
    </dgm:pt>
    <dgm:pt modelId="{BA6724EF-C989-45DE-AF46-340A9C200034}" type="sibTrans" cxnId="{3185F4DD-DF2C-4BFC-BBA6-EFDBF2F6545B}">
      <dgm:prSet/>
      <dgm:spPr/>
      <dgm:t>
        <a:bodyPr/>
        <a:lstStyle/>
        <a:p>
          <a:endParaRPr lang="es-EC" sz="1600"/>
        </a:p>
      </dgm:t>
    </dgm:pt>
    <dgm:pt modelId="{CF84DFE0-EFE9-4774-AD8B-FE154290FB19}">
      <dgm:prSet phldrT="[Texto]" custT="1"/>
      <dgm:spPr>
        <a:solidFill>
          <a:srgbClr val="99CCFF"/>
        </a:solidFill>
      </dgm:spPr>
      <dgm:t>
        <a:bodyPr/>
        <a:lstStyle/>
        <a:p>
          <a:r>
            <a:rPr lang="es-ES" sz="1600" dirty="0" smtClean="0"/>
            <a:t>Costos altos</a:t>
          </a:r>
          <a:endParaRPr lang="es-EC" sz="1600" dirty="0"/>
        </a:p>
      </dgm:t>
    </dgm:pt>
    <dgm:pt modelId="{034290B1-12FA-457F-91FC-8B3CA31B449E}" type="parTrans" cxnId="{870203A2-15BB-41C0-A660-D1C06C71F161}">
      <dgm:prSet/>
      <dgm:spPr/>
      <dgm:t>
        <a:bodyPr/>
        <a:lstStyle/>
        <a:p>
          <a:endParaRPr lang="es-EC" sz="1600"/>
        </a:p>
      </dgm:t>
    </dgm:pt>
    <dgm:pt modelId="{3C11E1AE-0BFD-4697-86D5-B3A17492B4F5}" type="sibTrans" cxnId="{870203A2-15BB-41C0-A660-D1C06C71F161}">
      <dgm:prSet/>
      <dgm:spPr/>
      <dgm:t>
        <a:bodyPr/>
        <a:lstStyle/>
        <a:p>
          <a:endParaRPr lang="es-EC" sz="1600"/>
        </a:p>
      </dgm:t>
    </dgm:pt>
    <dgm:pt modelId="{E7876C91-BBE1-405A-8530-DC93BA8EC7F1}">
      <dgm:prSet phldrT="[Texto]" custT="1"/>
      <dgm:spPr>
        <a:solidFill>
          <a:srgbClr val="3399FF"/>
        </a:solidFill>
      </dgm:spPr>
      <dgm:t>
        <a:bodyPr/>
        <a:lstStyle/>
        <a:p>
          <a:r>
            <a:rPr lang="es-ES" sz="1600" dirty="0" smtClean="0"/>
            <a:t>Mayor grado de madurez tecnológica</a:t>
          </a:r>
          <a:endParaRPr lang="es-EC" sz="1600" dirty="0"/>
        </a:p>
      </dgm:t>
    </dgm:pt>
    <dgm:pt modelId="{49650D0D-3AA7-4838-B456-443E30AD9668}" type="parTrans" cxnId="{FF4A6C76-D119-4828-A9F3-A844692620BA}">
      <dgm:prSet/>
      <dgm:spPr/>
      <dgm:t>
        <a:bodyPr/>
        <a:lstStyle/>
        <a:p>
          <a:endParaRPr lang="es-EC" sz="1600"/>
        </a:p>
      </dgm:t>
    </dgm:pt>
    <dgm:pt modelId="{18ED2A07-076C-4055-ADBD-9E84FC3F5E1F}" type="sibTrans" cxnId="{FF4A6C76-D119-4828-A9F3-A844692620BA}">
      <dgm:prSet/>
      <dgm:spPr/>
      <dgm:t>
        <a:bodyPr/>
        <a:lstStyle/>
        <a:p>
          <a:endParaRPr lang="es-EC" sz="1600"/>
        </a:p>
      </dgm:t>
    </dgm:pt>
    <dgm:pt modelId="{642FDA36-C80A-4903-A797-240E7CBCA090}">
      <dgm:prSet phldrT="[Texto]" custT="1"/>
      <dgm:spPr>
        <a:solidFill>
          <a:srgbClr val="C00000">
            <a:alpha val="90000"/>
          </a:srgbClr>
        </a:solidFill>
      </dgm:spPr>
      <dgm:t>
        <a:bodyPr/>
        <a:lstStyle/>
        <a:p>
          <a:r>
            <a:rPr lang="es-ES" sz="1600" dirty="0" smtClean="0">
              <a:latin typeface="Arial Black" pitchFamily="34" charset="0"/>
            </a:rPr>
            <a:t>Óptica</a:t>
          </a:r>
          <a:endParaRPr lang="es-EC" sz="1600" dirty="0">
            <a:latin typeface="Arial Black" pitchFamily="34" charset="0"/>
          </a:endParaRPr>
        </a:p>
      </dgm:t>
    </dgm:pt>
    <dgm:pt modelId="{06BB77E7-4382-465D-B1E4-AD9AA0DF35D6}" type="parTrans" cxnId="{BA7C9482-FC34-4792-BCBB-E3ACF1D4F36C}">
      <dgm:prSet/>
      <dgm:spPr/>
      <dgm:t>
        <a:bodyPr/>
        <a:lstStyle/>
        <a:p>
          <a:endParaRPr lang="es-EC" sz="1600"/>
        </a:p>
      </dgm:t>
    </dgm:pt>
    <dgm:pt modelId="{D58E63E5-998C-4366-89C3-FFD479AC08D7}" type="sibTrans" cxnId="{BA7C9482-FC34-4792-BCBB-E3ACF1D4F36C}">
      <dgm:prSet/>
      <dgm:spPr/>
      <dgm:t>
        <a:bodyPr/>
        <a:lstStyle/>
        <a:p>
          <a:endParaRPr lang="es-EC" sz="1600"/>
        </a:p>
      </dgm:t>
    </dgm:pt>
    <dgm:pt modelId="{B20F4F95-6167-47F2-89F8-41268622ABFA}">
      <dgm:prSet phldrT="[Texto]" custT="1"/>
      <dgm:spPr>
        <a:solidFill>
          <a:srgbClr val="CC3300"/>
        </a:solidFill>
      </dgm:spPr>
      <dgm:t>
        <a:bodyPr/>
        <a:lstStyle/>
        <a:p>
          <a:r>
            <a:rPr lang="es-ES" sz="1600" dirty="0" smtClean="0"/>
            <a:t>Económica</a:t>
          </a:r>
          <a:endParaRPr lang="es-EC" sz="1600" dirty="0"/>
        </a:p>
      </dgm:t>
    </dgm:pt>
    <dgm:pt modelId="{61F782C7-A69A-4222-B250-50DD6A87B621}" type="parTrans" cxnId="{F5CDC2B7-6818-4F5A-8D02-20004F61F80E}">
      <dgm:prSet/>
      <dgm:spPr/>
      <dgm:t>
        <a:bodyPr/>
        <a:lstStyle/>
        <a:p>
          <a:endParaRPr lang="es-EC" sz="1600"/>
        </a:p>
      </dgm:t>
    </dgm:pt>
    <dgm:pt modelId="{44570BF3-3082-40E4-A9B7-C38B814AAF0D}" type="sibTrans" cxnId="{F5CDC2B7-6818-4F5A-8D02-20004F61F80E}">
      <dgm:prSet/>
      <dgm:spPr/>
      <dgm:t>
        <a:bodyPr/>
        <a:lstStyle/>
        <a:p>
          <a:endParaRPr lang="es-EC" sz="1600"/>
        </a:p>
      </dgm:t>
    </dgm:pt>
    <dgm:pt modelId="{03789FDC-BB43-4F2D-B5DB-8F75AC07811D}">
      <dgm:prSet phldrT="[Texto]" custT="1"/>
      <dgm:spPr>
        <a:solidFill>
          <a:srgbClr val="FF6600"/>
        </a:solidFill>
      </dgm:spPr>
      <dgm:t>
        <a:bodyPr/>
        <a:lstStyle/>
        <a:p>
          <a:r>
            <a:rPr lang="es-ES" sz="1600" dirty="0" smtClean="0"/>
            <a:t>Gran ancho de banda</a:t>
          </a:r>
          <a:endParaRPr lang="es-EC" sz="1600" dirty="0"/>
        </a:p>
      </dgm:t>
    </dgm:pt>
    <dgm:pt modelId="{6498C837-6762-4E59-AD39-45255925853D}" type="parTrans" cxnId="{C6357154-E655-43B4-8E03-AA35B34C5985}">
      <dgm:prSet/>
      <dgm:spPr/>
      <dgm:t>
        <a:bodyPr/>
        <a:lstStyle/>
        <a:p>
          <a:endParaRPr lang="es-EC" sz="1600"/>
        </a:p>
      </dgm:t>
    </dgm:pt>
    <dgm:pt modelId="{41BDB584-D132-477D-8618-A2A87FCFE43E}" type="sibTrans" cxnId="{C6357154-E655-43B4-8E03-AA35B34C5985}">
      <dgm:prSet/>
      <dgm:spPr/>
      <dgm:t>
        <a:bodyPr/>
        <a:lstStyle/>
        <a:p>
          <a:endParaRPr lang="es-EC" sz="1600"/>
        </a:p>
      </dgm:t>
    </dgm:pt>
    <dgm:pt modelId="{12398F95-D926-4810-9C9A-3467D241FEE4}">
      <dgm:prSet phldrT="[Texto]" custT="1"/>
      <dgm:spPr>
        <a:solidFill>
          <a:srgbClr val="FF9933"/>
        </a:solidFill>
      </dgm:spPr>
      <dgm:t>
        <a:bodyPr/>
        <a:lstStyle/>
        <a:p>
          <a:r>
            <a:rPr lang="es-ES" sz="1600" dirty="0" smtClean="0"/>
            <a:t>Baja atenuación</a:t>
          </a:r>
          <a:endParaRPr lang="es-EC" sz="1600" dirty="0"/>
        </a:p>
      </dgm:t>
    </dgm:pt>
    <dgm:pt modelId="{F9A0C478-FD2E-4E09-9178-FA9830982631}" type="parTrans" cxnId="{0A522C57-6EA3-41E7-B55B-0C7F9E08C67B}">
      <dgm:prSet/>
      <dgm:spPr/>
      <dgm:t>
        <a:bodyPr/>
        <a:lstStyle/>
        <a:p>
          <a:endParaRPr lang="es-EC" sz="1600"/>
        </a:p>
      </dgm:t>
    </dgm:pt>
    <dgm:pt modelId="{C97C3821-66FE-40E7-9E4C-7832E550451F}" type="sibTrans" cxnId="{0A522C57-6EA3-41E7-B55B-0C7F9E08C67B}">
      <dgm:prSet/>
      <dgm:spPr/>
      <dgm:t>
        <a:bodyPr/>
        <a:lstStyle/>
        <a:p>
          <a:endParaRPr lang="es-EC" sz="1600"/>
        </a:p>
      </dgm:t>
    </dgm:pt>
    <dgm:pt modelId="{CC3D3488-424E-43B7-A4EA-5E5DF92CEC3E}" type="pres">
      <dgm:prSet presAssocID="{EE84A38A-DD9E-4132-9893-4EE0B429BBBE}" presName="outerComposite" presStyleCnt="0">
        <dgm:presLayoutVars>
          <dgm:chMax val="2"/>
          <dgm:animLvl val="lvl"/>
          <dgm:resizeHandles val="exact"/>
        </dgm:presLayoutVars>
      </dgm:prSet>
      <dgm:spPr/>
    </dgm:pt>
    <dgm:pt modelId="{713C7440-74B1-4003-998E-004C8FC930A2}" type="pres">
      <dgm:prSet presAssocID="{EE84A38A-DD9E-4132-9893-4EE0B429BBBE}" presName="dummyMaxCanvas" presStyleCnt="0"/>
      <dgm:spPr/>
    </dgm:pt>
    <dgm:pt modelId="{54FB1A4A-047E-4ED2-B256-1B95BCBE9BE5}" type="pres">
      <dgm:prSet presAssocID="{EE84A38A-DD9E-4132-9893-4EE0B429BBBE}" presName="parentComposite" presStyleCnt="0"/>
      <dgm:spPr/>
    </dgm:pt>
    <dgm:pt modelId="{8762315C-92F6-4030-8100-9DCDED17F585}" type="pres">
      <dgm:prSet presAssocID="{EE84A38A-DD9E-4132-9893-4EE0B429BBBE}" presName="parent1" presStyleLbl="alignAccFollowNode1" presStyleIdx="0" presStyleCnt="4" custLinFactNeighborX="-60526">
        <dgm:presLayoutVars>
          <dgm:chMax val="4"/>
        </dgm:presLayoutVars>
      </dgm:prSet>
      <dgm:spPr/>
      <dgm:t>
        <a:bodyPr/>
        <a:lstStyle/>
        <a:p>
          <a:endParaRPr lang="es-EC"/>
        </a:p>
      </dgm:t>
    </dgm:pt>
    <dgm:pt modelId="{62952509-7CAD-4852-8743-139EF54CC375}" type="pres">
      <dgm:prSet presAssocID="{EE84A38A-DD9E-4132-9893-4EE0B429BBBE}" presName="parent2" presStyleLbl="alignAccFollowNode1" presStyleIdx="1" presStyleCnt="4">
        <dgm:presLayoutVars>
          <dgm:chMax val="4"/>
        </dgm:presLayoutVars>
      </dgm:prSet>
      <dgm:spPr/>
    </dgm:pt>
    <dgm:pt modelId="{84D3685E-2292-4344-8A79-86DE67E23EC6}" type="pres">
      <dgm:prSet presAssocID="{EE84A38A-DD9E-4132-9893-4EE0B429BBBE}" presName="childrenComposite" presStyleCnt="0"/>
      <dgm:spPr/>
    </dgm:pt>
    <dgm:pt modelId="{6F0FA0AF-E7EB-4061-9E3B-761AC4F8A395}" type="pres">
      <dgm:prSet presAssocID="{EE84A38A-DD9E-4132-9893-4EE0B429BBBE}" presName="dummyMaxCanvas_ChildArea" presStyleCnt="0"/>
      <dgm:spPr/>
    </dgm:pt>
    <dgm:pt modelId="{C778753A-3728-47DE-B976-9030CEAADD3C}" type="pres">
      <dgm:prSet presAssocID="{EE84A38A-DD9E-4132-9893-4EE0B429BBBE}" presName="fulcrum" presStyleLbl="alignAccFollowNode1" presStyleIdx="2" presStyleCnt="4"/>
      <dgm:spPr>
        <a:solidFill>
          <a:schemeClr val="accent1">
            <a:lumMod val="10000"/>
            <a:alpha val="90000"/>
          </a:schemeClr>
        </a:solidFill>
      </dgm:spPr>
    </dgm:pt>
    <dgm:pt modelId="{2AAEC5EB-B680-4914-BC63-FB8CDF7C939E}" type="pres">
      <dgm:prSet presAssocID="{EE84A38A-DD9E-4132-9893-4EE0B429BBBE}" presName="balance_23" presStyleLbl="alignAccFollowNode1" presStyleIdx="3" presStyleCnt="4">
        <dgm:presLayoutVars>
          <dgm:bulletEnabled val="1"/>
        </dgm:presLayoutVars>
      </dgm:prSet>
      <dgm:spPr>
        <a:solidFill>
          <a:schemeClr val="accent6">
            <a:lumMod val="60000"/>
            <a:lumOff val="40000"/>
            <a:alpha val="90000"/>
          </a:schemeClr>
        </a:solidFill>
      </dgm:spPr>
    </dgm:pt>
    <dgm:pt modelId="{8AA6EB94-1D7B-4D10-8A44-96B7F65F0F9D}" type="pres">
      <dgm:prSet presAssocID="{EE84A38A-DD9E-4132-9893-4EE0B429BBBE}" presName="right_23_1" presStyleLbl="node1" presStyleIdx="0" presStyleCnt="5">
        <dgm:presLayoutVars>
          <dgm:bulletEnabled val="1"/>
        </dgm:presLayoutVars>
      </dgm:prSet>
      <dgm:spPr/>
    </dgm:pt>
    <dgm:pt modelId="{C2828C81-0830-4697-986D-6D2B41300111}" type="pres">
      <dgm:prSet presAssocID="{EE84A38A-DD9E-4132-9893-4EE0B429BBBE}" presName="right_23_2" presStyleLbl="node1" presStyleIdx="1" presStyleCnt="5">
        <dgm:presLayoutVars>
          <dgm:bulletEnabled val="1"/>
        </dgm:presLayoutVars>
      </dgm:prSet>
      <dgm:spPr/>
    </dgm:pt>
    <dgm:pt modelId="{ADDC8F68-DC60-420C-95EB-7B10904CEAE1}" type="pres">
      <dgm:prSet presAssocID="{EE84A38A-DD9E-4132-9893-4EE0B429BBBE}" presName="right_23_3" presStyleLbl="node1" presStyleIdx="2" presStyleCnt="5">
        <dgm:presLayoutVars>
          <dgm:bulletEnabled val="1"/>
        </dgm:presLayoutVars>
      </dgm:prSet>
      <dgm:spPr/>
      <dgm:t>
        <a:bodyPr/>
        <a:lstStyle/>
        <a:p>
          <a:endParaRPr lang="es-EC"/>
        </a:p>
      </dgm:t>
    </dgm:pt>
    <dgm:pt modelId="{251A5535-829C-43CC-A18D-7A33A3A568E4}" type="pres">
      <dgm:prSet presAssocID="{EE84A38A-DD9E-4132-9893-4EE0B429BBBE}" presName="left_23_1" presStyleLbl="node1" presStyleIdx="3" presStyleCnt="5" custLinFactNeighborX="-66761" custLinFactNeighborY="-9174">
        <dgm:presLayoutVars>
          <dgm:bulletEnabled val="1"/>
        </dgm:presLayoutVars>
      </dgm:prSet>
      <dgm:spPr/>
      <dgm:t>
        <a:bodyPr/>
        <a:lstStyle/>
        <a:p>
          <a:endParaRPr lang="es-EC"/>
        </a:p>
      </dgm:t>
    </dgm:pt>
    <dgm:pt modelId="{C51BBC05-1234-4617-A19C-17CA27277862}" type="pres">
      <dgm:prSet presAssocID="{EE84A38A-DD9E-4132-9893-4EE0B429BBBE}" presName="left_23_2" presStyleLbl="node1" presStyleIdx="4" presStyleCnt="5" custLinFactNeighborX="-65533" custLinFactNeighborY="-16447">
        <dgm:presLayoutVars>
          <dgm:bulletEnabled val="1"/>
        </dgm:presLayoutVars>
      </dgm:prSet>
      <dgm:spPr/>
      <dgm:t>
        <a:bodyPr/>
        <a:lstStyle/>
        <a:p>
          <a:endParaRPr lang="es-EC"/>
        </a:p>
      </dgm:t>
    </dgm:pt>
  </dgm:ptLst>
  <dgm:cxnLst>
    <dgm:cxn modelId="{3185F4DD-DF2C-4BFC-BBA6-EFDBF2F6545B}" srcId="{EE84A38A-DD9E-4132-9893-4EE0B429BBBE}" destId="{70D32B79-F977-4C91-A6F9-6042AED49CDE}" srcOrd="0" destOrd="0" parTransId="{590DF421-00AA-4B44-B111-2AE3DA856953}" sibTransId="{BA6724EF-C989-45DE-AF46-340A9C200034}"/>
    <dgm:cxn modelId="{5E572615-69C0-4A4A-A727-AFB8D799C404}" type="presOf" srcId="{E7876C91-BBE1-405A-8530-DC93BA8EC7F1}" destId="{C51BBC05-1234-4617-A19C-17CA27277862}" srcOrd="0" destOrd="0" presId="urn:microsoft.com/office/officeart/2005/8/layout/balance1"/>
    <dgm:cxn modelId="{0A522C57-6EA3-41E7-B55B-0C7F9E08C67B}" srcId="{642FDA36-C80A-4903-A797-240E7CBCA090}" destId="{12398F95-D926-4810-9C9A-3467D241FEE4}" srcOrd="2" destOrd="0" parTransId="{F9A0C478-FD2E-4E09-9178-FA9830982631}" sibTransId="{C97C3821-66FE-40E7-9E4C-7832E550451F}"/>
    <dgm:cxn modelId="{861B5CD1-E80A-4C6D-A667-BB7EACC12EC9}" type="presOf" srcId="{12398F95-D926-4810-9C9A-3467D241FEE4}" destId="{ADDC8F68-DC60-420C-95EB-7B10904CEAE1}" srcOrd="0" destOrd="0" presId="urn:microsoft.com/office/officeart/2005/8/layout/balance1"/>
    <dgm:cxn modelId="{0F9ED43C-8041-428A-963B-E84F239D7EB6}" type="presOf" srcId="{70D32B79-F977-4C91-A6F9-6042AED49CDE}" destId="{8762315C-92F6-4030-8100-9DCDED17F585}" srcOrd="0" destOrd="0" presId="urn:microsoft.com/office/officeart/2005/8/layout/balance1"/>
    <dgm:cxn modelId="{9E6A1405-AE6D-4617-890E-B66105805787}" type="presOf" srcId="{EE84A38A-DD9E-4132-9893-4EE0B429BBBE}" destId="{CC3D3488-424E-43B7-A4EA-5E5DF92CEC3E}" srcOrd="0" destOrd="0" presId="urn:microsoft.com/office/officeart/2005/8/layout/balance1"/>
    <dgm:cxn modelId="{FF4A6C76-D119-4828-A9F3-A844692620BA}" srcId="{70D32B79-F977-4C91-A6F9-6042AED49CDE}" destId="{E7876C91-BBE1-405A-8530-DC93BA8EC7F1}" srcOrd="1" destOrd="0" parTransId="{49650D0D-3AA7-4838-B456-443E30AD9668}" sibTransId="{18ED2A07-076C-4055-ADBD-9E84FC3F5E1F}"/>
    <dgm:cxn modelId="{BA7C9482-FC34-4792-BCBB-E3ACF1D4F36C}" srcId="{EE84A38A-DD9E-4132-9893-4EE0B429BBBE}" destId="{642FDA36-C80A-4903-A797-240E7CBCA090}" srcOrd="1" destOrd="0" parTransId="{06BB77E7-4382-465D-B1E4-AD9AA0DF35D6}" sibTransId="{D58E63E5-998C-4366-89C3-FFD479AC08D7}"/>
    <dgm:cxn modelId="{26B0DA1C-345E-472E-8873-D402B54FD6B2}" type="presOf" srcId="{03789FDC-BB43-4F2D-B5DB-8F75AC07811D}" destId="{C2828C81-0830-4697-986D-6D2B41300111}" srcOrd="0" destOrd="0" presId="urn:microsoft.com/office/officeart/2005/8/layout/balance1"/>
    <dgm:cxn modelId="{01D60EFB-D48E-414A-BA20-E70AC4244B4F}" type="presOf" srcId="{642FDA36-C80A-4903-A797-240E7CBCA090}" destId="{62952509-7CAD-4852-8743-139EF54CC375}" srcOrd="0" destOrd="0" presId="urn:microsoft.com/office/officeart/2005/8/layout/balance1"/>
    <dgm:cxn modelId="{F5CDC2B7-6818-4F5A-8D02-20004F61F80E}" srcId="{642FDA36-C80A-4903-A797-240E7CBCA090}" destId="{B20F4F95-6167-47F2-89F8-41268622ABFA}" srcOrd="0" destOrd="0" parTransId="{61F782C7-A69A-4222-B250-50DD6A87B621}" sibTransId="{44570BF3-3082-40E4-A9B7-C38B814AAF0D}"/>
    <dgm:cxn modelId="{99F6E118-5EFD-422C-B76E-0FA86D6F4DBE}" type="presOf" srcId="{CF84DFE0-EFE9-4774-AD8B-FE154290FB19}" destId="{251A5535-829C-43CC-A18D-7A33A3A568E4}" srcOrd="0" destOrd="0" presId="urn:microsoft.com/office/officeart/2005/8/layout/balance1"/>
    <dgm:cxn modelId="{C6357154-E655-43B4-8E03-AA35B34C5985}" srcId="{642FDA36-C80A-4903-A797-240E7CBCA090}" destId="{03789FDC-BB43-4F2D-B5DB-8F75AC07811D}" srcOrd="1" destOrd="0" parTransId="{6498C837-6762-4E59-AD39-45255925853D}" sibTransId="{41BDB584-D132-477D-8618-A2A87FCFE43E}"/>
    <dgm:cxn modelId="{885A5626-4F89-4F91-9263-D0E361C786EB}" type="presOf" srcId="{B20F4F95-6167-47F2-89F8-41268622ABFA}" destId="{8AA6EB94-1D7B-4D10-8A44-96B7F65F0F9D}" srcOrd="0" destOrd="0" presId="urn:microsoft.com/office/officeart/2005/8/layout/balance1"/>
    <dgm:cxn modelId="{870203A2-15BB-41C0-A660-D1C06C71F161}" srcId="{70D32B79-F977-4C91-A6F9-6042AED49CDE}" destId="{CF84DFE0-EFE9-4774-AD8B-FE154290FB19}" srcOrd="0" destOrd="0" parTransId="{034290B1-12FA-457F-91FC-8B3CA31B449E}" sibTransId="{3C11E1AE-0BFD-4697-86D5-B3A17492B4F5}"/>
    <dgm:cxn modelId="{65C98006-7F2D-4ECE-8E9B-F221E28FA937}" type="presParOf" srcId="{CC3D3488-424E-43B7-A4EA-5E5DF92CEC3E}" destId="{713C7440-74B1-4003-998E-004C8FC930A2}" srcOrd="0" destOrd="0" presId="urn:microsoft.com/office/officeart/2005/8/layout/balance1"/>
    <dgm:cxn modelId="{EE2441CA-6C2B-4A00-B1B8-B8297F4B71F7}" type="presParOf" srcId="{CC3D3488-424E-43B7-A4EA-5E5DF92CEC3E}" destId="{54FB1A4A-047E-4ED2-B256-1B95BCBE9BE5}" srcOrd="1" destOrd="0" presId="urn:microsoft.com/office/officeart/2005/8/layout/balance1"/>
    <dgm:cxn modelId="{29BB06CA-D698-4291-B5DC-F1DAFBCED0A1}" type="presParOf" srcId="{54FB1A4A-047E-4ED2-B256-1B95BCBE9BE5}" destId="{8762315C-92F6-4030-8100-9DCDED17F585}" srcOrd="0" destOrd="0" presId="urn:microsoft.com/office/officeart/2005/8/layout/balance1"/>
    <dgm:cxn modelId="{630DB28F-A844-4C6D-8CD2-AE65ABC3B7E9}" type="presParOf" srcId="{54FB1A4A-047E-4ED2-B256-1B95BCBE9BE5}" destId="{62952509-7CAD-4852-8743-139EF54CC375}" srcOrd="1" destOrd="0" presId="urn:microsoft.com/office/officeart/2005/8/layout/balance1"/>
    <dgm:cxn modelId="{837130F8-6875-4B64-A2FD-0D19438C1728}" type="presParOf" srcId="{CC3D3488-424E-43B7-A4EA-5E5DF92CEC3E}" destId="{84D3685E-2292-4344-8A79-86DE67E23EC6}" srcOrd="2" destOrd="0" presId="urn:microsoft.com/office/officeart/2005/8/layout/balance1"/>
    <dgm:cxn modelId="{E5ADDF41-D05C-4DFA-A2BF-8CC2708D2A89}" type="presParOf" srcId="{84D3685E-2292-4344-8A79-86DE67E23EC6}" destId="{6F0FA0AF-E7EB-4061-9E3B-761AC4F8A395}" srcOrd="0" destOrd="0" presId="urn:microsoft.com/office/officeart/2005/8/layout/balance1"/>
    <dgm:cxn modelId="{4141A83C-A719-475D-8BF3-B6512692B8EC}" type="presParOf" srcId="{84D3685E-2292-4344-8A79-86DE67E23EC6}" destId="{C778753A-3728-47DE-B976-9030CEAADD3C}" srcOrd="1" destOrd="0" presId="urn:microsoft.com/office/officeart/2005/8/layout/balance1"/>
    <dgm:cxn modelId="{0D480941-3510-4107-867C-75D5F4B0D288}" type="presParOf" srcId="{84D3685E-2292-4344-8A79-86DE67E23EC6}" destId="{2AAEC5EB-B680-4914-BC63-FB8CDF7C939E}" srcOrd="2" destOrd="0" presId="urn:microsoft.com/office/officeart/2005/8/layout/balance1"/>
    <dgm:cxn modelId="{D1672BEF-2242-4078-836C-5FEA614CBF57}" type="presParOf" srcId="{84D3685E-2292-4344-8A79-86DE67E23EC6}" destId="{8AA6EB94-1D7B-4D10-8A44-96B7F65F0F9D}" srcOrd="3" destOrd="0" presId="urn:microsoft.com/office/officeart/2005/8/layout/balance1"/>
    <dgm:cxn modelId="{3F30CB4F-3B39-4C77-A9B0-A46FF3206472}" type="presParOf" srcId="{84D3685E-2292-4344-8A79-86DE67E23EC6}" destId="{C2828C81-0830-4697-986D-6D2B41300111}" srcOrd="4" destOrd="0" presId="urn:microsoft.com/office/officeart/2005/8/layout/balance1"/>
    <dgm:cxn modelId="{35A647C3-D8DA-4491-B516-1EF5DBCA054B}" type="presParOf" srcId="{84D3685E-2292-4344-8A79-86DE67E23EC6}" destId="{ADDC8F68-DC60-420C-95EB-7B10904CEAE1}" srcOrd="5" destOrd="0" presId="urn:microsoft.com/office/officeart/2005/8/layout/balance1"/>
    <dgm:cxn modelId="{95BDCEE8-9D0D-4C6B-88A4-FF1A3ACBEDC3}" type="presParOf" srcId="{84D3685E-2292-4344-8A79-86DE67E23EC6}" destId="{251A5535-829C-43CC-A18D-7A33A3A568E4}" srcOrd="6" destOrd="0" presId="urn:microsoft.com/office/officeart/2005/8/layout/balance1"/>
    <dgm:cxn modelId="{4C649B28-8CD8-48CB-B711-6D2936512AAB}" type="presParOf" srcId="{84D3685E-2292-4344-8A79-86DE67E23EC6}" destId="{C51BBC05-1234-4617-A19C-17CA27277862}"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4EC6B1-B7B0-4E3D-B6D0-AB01151B4C20}">
      <dsp:nvSpPr>
        <dsp:cNvPr id="0" name=""/>
        <dsp:cNvSpPr/>
      </dsp:nvSpPr>
      <dsp:spPr>
        <a:xfrm>
          <a:off x="1174733" y="0"/>
          <a:ext cx="1174733" cy="1355510"/>
        </a:xfrm>
        <a:prstGeom prst="trapezoid">
          <a:avLst>
            <a:gd name="adj" fmla="val 50000"/>
          </a:avLst>
        </a:prstGeom>
        <a:solidFill>
          <a:srgbClr val="33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dirty="0"/>
        </a:p>
      </dsp:txBody>
      <dsp:txXfrm>
        <a:off x="1174733" y="0"/>
        <a:ext cx="1174733" cy="1355510"/>
      </dsp:txXfrm>
    </dsp:sp>
    <dsp:sp modelId="{20BE18A9-590B-47C3-82F2-2E7704FFA6CA}">
      <dsp:nvSpPr>
        <dsp:cNvPr id="0" name=""/>
        <dsp:cNvSpPr/>
      </dsp:nvSpPr>
      <dsp:spPr>
        <a:xfrm>
          <a:off x="587366" y="1355510"/>
          <a:ext cx="2349466" cy="1355510"/>
        </a:xfrm>
        <a:prstGeom prst="trapezoid">
          <a:avLst>
            <a:gd name="adj" fmla="val 43332"/>
          </a:avLst>
        </a:prstGeom>
        <a:solidFill>
          <a:srgbClr val="33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a:p>
      </dsp:txBody>
      <dsp:txXfrm>
        <a:off x="998523" y="1355510"/>
        <a:ext cx="1527153" cy="1355510"/>
      </dsp:txXfrm>
    </dsp:sp>
    <dsp:sp modelId="{EBB1462D-3A2F-4B2F-A8E9-F174FC278FFA}">
      <dsp:nvSpPr>
        <dsp:cNvPr id="0" name=""/>
        <dsp:cNvSpPr/>
      </dsp:nvSpPr>
      <dsp:spPr>
        <a:xfrm>
          <a:off x="0" y="2711020"/>
          <a:ext cx="3524200" cy="1355510"/>
        </a:xfrm>
        <a:prstGeom prst="trapezoid">
          <a:avLst>
            <a:gd name="adj" fmla="val 43332"/>
          </a:avLst>
        </a:prstGeom>
        <a:solidFill>
          <a:srgbClr val="99CC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es-EC" sz="5200" kern="1200"/>
        </a:p>
      </dsp:txBody>
      <dsp:txXfrm>
        <a:off x="616734" y="2711020"/>
        <a:ext cx="2290730" cy="13555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62315C-92F6-4030-8100-9DCDED17F585}">
      <dsp:nvSpPr>
        <dsp:cNvPr id="0" name=""/>
        <dsp:cNvSpPr/>
      </dsp:nvSpPr>
      <dsp:spPr>
        <a:xfrm>
          <a:off x="1476168" y="0"/>
          <a:ext cx="1477604" cy="820891"/>
        </a:xfrm>
        <a:prstGeom prst="roundRect">
          <a:avLst>
            <a:gd name="adj" fmla="val 10000"/>
          </a:avLst>
        </a:prstGeom>
        <a:solidFill>
          <a:srgbClr val="0070C0">
            <a:alpha val="90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Black" pitchFamily="34" charset="0"/>
            </a:rPr>
            <a:t>Electrónica</a:t>
          </a:r>
          <a:endParaRPr lang="es-EC" sz="1600" kern="1200" dirty="0">
            <a:latin typeface="Arial Black" pitchFamily="34" charset="0"/>
          </a:endParaRPr>
        </a:p>
      </dsp:txBody>
      <dsp:txXfrm>
        <a:off x="1476168" y="0"/>
        <a:ext cx="1477604" cy="820891"/>
      </dsp:txXfrm>
    </dsp:sp>
    <dsp:sp modelId="{62952509-7CAD-4852-8743-139EF54CC375}">
      <dsp:nvSpPr>
        <dsp:cNvPr id="0" name=""/>
        <dsp:cNvSpPr/>
      </dsp:nvSpPr>
      <dsp:spPr>
        <a:xfrm>
          <a:off x="4504820" y="0"/>
          <a:ext cx="1477604" cy="820891"/>
        </a:xfrm>
        <a:prstGeom prst="roundRect">
          <a:avLst>
            <a:gd name="adj" fmla="val 10000"/>
          </a:avLst>
        </a:prstGeom>
        <a:solidFill>
          <a:srgbClr val="C00000">
            <a:alpha val="90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Black" pitchFamily="34" charset="0"/>
            </a:rPr>
            <a:t>Óptica</a:t>
          </a:r>
          <a:endParaRPr lang="es-EC" sz="1600" kern="1200" dirty="0">
            <a:latin typeface="Arial Black" pitchFamily="34" charset="0"/>
          </a:endParaRPr>
        </a:p>
      </dsp:txBody>
      <dsp:txXfrm>
        <a:off x="4504820" y="0"/>
        <a:ext cx="1477604" cy="820891"/>
      </dsp:txXfrm>
    </dsp:sp>
    <dsp:sp modelId="{C778753A-3728-47DE-B976-9030CEAADD3C}">
      <dsp:nvSpPr>
        <dsp:cNvPr id="0" name=""/>
        <dsp:cNvSpPr/>
      </dsp:nvSpPr>
      <dsp:spPr>
        <a:xfrm>
          <a:off x="3868629" y="3488787"/>
          <a:ext cx="615668" cy="615668"/>
        </a:xfrm>
        <a:prstGeom prst="triangle">
          <a:avLst/>
        </a:prstGeom>
        <a:solidFill>
          <a:schemeClr val="accent1">
            <a:lumMod val="1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EC5EB-B680-4914-BC63-FB8CDF7C939E}">
      <dsp:nvSpPr>
        <dsp:cNvPr id="0" name=""/>
        <dsp:cNvSpPr/>
      </dsp:nvSpPr>
      <dsp:spPr>
        <a:xfrm rot="240000">
          <a:off x="2328894" y="3224966"/>
          <a:ext cx="3695138" cy="258389"/>
        </a:xfrm>
        <a:prstGeom prst="rect">
          <a:avLst/>
        </a:prstGeom>
        <a:solidFill>
          <a:schemeClr val="accent6">
            <a:lumMod val="60000"/>
            <a:lumOff val="4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6EB94-1D7B-4D10-8A44-96B7F65F0F9D}">
      <dsp:nvSpPr>
        <dsp:cNvPr id="0" name=""/>
        <dsp:cNvSpPr/>
      </dsp:nvSpPr>
      <dsp:spPr>
        <a:xfrm rot="240000">
          <a:off x="4547504" y="2578930"/>
          <a:ext cx="1474325" cy="686885"/>
        </a:xfrm>
        <a:prstGeom prst="roundRect">
          <a:avLst/>
        </a:prstGeom>
        <a:solidFill>
          <a:srgbClr val="CC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Económica</a:t>
          </a:r>
          <a:endParaRPr lang="es-EC" sz="1600" kern="1200" dirty="0"/>
        </a:p>
      </dsp:txBody>
      <dsp:txXfrm rot="240000">
        <a:off x="4547504" y="2578930"/>
        <a:ext cx="1474325" cy="686885"/>
      </dsp:txXfrm>
    </dsp:sp>
    <dsp:sp modelId="{C2828C81-0830-4697-986D-6D2B41300111}">
      <dsp:nvSpPr>
        <dsp:cNvPr id="0" name=""/>
        <dsp:cNvSpPr/>
      </dsp:nvSpPr>
      <dsp:spPr>
        <a:xfrm rot="240000">
          <a:off x="4600862" y="1840128"/>
          <a:ext cx="1474325" cy="686885"/>
        </a:xfrm>
        <a:prstGeom prst="roundRect">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Gran ancho de banda</a:t>
          </a:r>
          <a:endParaRPr lang="es-EC" sz="1600" kern="1200" dirty="0"/>
        </a:p>
      </dsp:txBody>
      <dsp:txXfrm rot="240000">
        <a:off x="4600862" y="1840128"/>
        <a:ext cx="1474325" cy="686885"/>
      </dsp:txXfrm>
    </dsp:sp>
    <dsp:sp modelId="{ADDC8F68-DC60-420C-95EB-7B10904CEAE1}">
      <dsp:nvSpPr>
        <dsp:cNvPr id="0" name=""/>
        <dsp:cNvSpPr/>
      </dsp:nvSpPr>
      <dsp:spPr>
        <a:xfrm rot="240000">
          <a:off x="4654220" y="1117743"/>
          <a:ext cx="1474325" cy="686885"/>
        </a:xfrm>
        <a:prstGeom prst="roundRect">
          <a:avLst/>
        </a:prstGeom>
        <a:solidFill>
          <a:srgbClr val="FF99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Baja atenuación</a:t>
          </a:r>
          <a:endParaRPr lang="es-EC" sz="1600" kern="1200" dirty="0"/>
        </a:p>
      </dsp:txBody>
      <dsp:txXfrm rot="240000">
        <a:off x="4654220" y="1117743"/>
        <a:ext cx="1474325" cy="686885"/>
      </dsp:txXfrm>
    </dsp:sp>
    <dsp:sp modelId="{251A5535-829C-43CC-A18D-7A33A3A568E4}">
      <dsp:nvSpPr>
        <dsp:cNvPr id="0" name=""/>
        <dsp:cNvSpPr/>
      </dsp:nvSpPr>
      <dsp:spPr>
        <a:xfrm rot="240000">
          <a:off x="1419844" y="2358873"/>
          <a:ext cx="1474325" cy="686885"/>
        </a:xfrm>
        <a:prstGeom prst="roundRect">
          <a:avLst/>
        </a:prstGeom>
        <a:solidFill>
          <a:srgbClr val="99CC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Costos altos</a:t>
          </a:r>
          <a:endParaRPr lang="es-EC" sz="1600" kern="1200" dirty="0"/>
        </a:p>
      </dsp:txBody>
      <dsp:txXfrm rot="240000">
        <a:off x="1419844" y="2358873"/>
        <a:ext cx="1474325" cy="686885"/>
      </dsp:txXfrm>
    </dsp:sp>
    <dsp:sp modelId="{C51BBC05-1234-4617-A19C-17CA27277862}">
      <dsp:nvSpPr>
        <dsp:cNvPr id="0" name=""/>
        <dsp:cNvSpPr/>
      </dsp:nvSpPr>
      <dsp:spPr>
        <a:xfrm rot="240000">
          <a:off x="1491851" y="1562756"/>
          <a:ext cx="1474325" cy="686885"/>
        </a:xfrm>
        <a:prstGeom prst="roundRect">
          <a:avLst/>
        </a:prstGeom>
        <a:solidFill>
          <a:srgbClr val="33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Mayor grado de madurez tecnológica</a:t>
          </a:r>
          <a:endParaRPr lang="es-EC" sz="1600" kern="1200" dirty="0"/>
        </a:p>
      </dsp:txBody>
      <dsp:txXfrm rot="240000">
        <a:off x="1491851" y="1562756"/>
        <a:ext cx="1474325" cy="6868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ACDF6120-F1F0-4C60-9FE9-39AC71A9C79D}" type="datetimeFigureOut">
              <a:rPr lang="en-US" smtClean="0"/>
              <a:pPr/>
              <a:t>6/6/2011</a:t>
            </a:fld>
            <a:endParaRPr lang="en-US" sz="1600" dirty="0"/>
          </a:p>
        </p:txBody>
      </p:sp>
      <p:sp>
        <p:nvSpPr>
          <p:cNvPr id="17" name="16 Marcador de pie de página"/>
          <p:cNvSpPr>
            <a:spLocks noGrp="1"/>
          </p:cNvSpPr>
          <p:nvPr>
            <p:ph type="ftr" sz="quarter" idx="11"/>
          </p:nvPr>
        </p:nvSpPr>
        <p:spPr>
          <a:xfrm>
            <a:off x="5410200" y="4205288"/>
            <a:ext cx="1295400" cy="457200"/>
          </a:xfrm>
        </p:spPr>
        <p:txBody>
          <a:bodyPr/>
          <a:lstStyle/>
          <a:p>
            <a:endParaRPr kumimoji="0" lang="en-U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A7C8D44-3667-46F6-9772-CC52308E2A7F}" type="slidenum">
              <a:rPr kumimoji="0" lang="en-US" smtClean="0"/>
              <a:pPr/>
              <a:t>‹Nº›</a:t>
            </a:fld>
            <a:endParaRPr kumimoji="0"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6/6/2011</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CDF6120-F1F0-4C60-9FE9-39AC71A9C79D}" type="datetimeFigureOut">
              <a:rPr lang="en-US" smtClean="0"/>
              <a:pPr/>
              <a:t>6/6/2011</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ACDF6120-F1F0-4C60-9FE9-39AC71A9C79D}" type="datetimeFigureOut">
              <a:rPr lang="en-US" smtClean="0"/>
              <a:pPr/>
              <a:t>6/6/2011</a:t>
            </a:fld>
            <a:endParaRPr lang="en-US"/>
          </a:p>
        </p:txBody>
      </p:sp>
      <p:sp>
        <p:nvSpPr>
          <p:cNvPr id="27" name="26 Marcador de número de diapositiva"/>
          <p:cNvSpPr>
            <a:spLocks noGrp="1"/>
          </p:cNvSpPr>
          <p:nvPr>
            <p:ph type="sldNum" sz="quarter" idx="11"/>
          </p:nvPr>
        </p:nvSpPr>
        <p:spPr/>
        <p:txBody>
          <a:bodyPr rtlCol="0"/>
          <a:lstStyle/>
          <a:p>
            <a:fld id="{EA7C8D44-3667-46F6-9772-CC52308E2A7F}" type="slidenum">
              <a:rPr kumimoji="0" lang="en-US" smtClean="0"/>
              <a:pPr/>
              <a:t>‹Nº›</a:t>
            </a:fld>
            <a:endParaRPr kumimoji="0" lang="en-US"/>
          </a:p>
        </p:txBody>
      </p:sp>
      <p:sp>
        <p:nvSpPr>
          <p:cNvPr id="28" name="27 Marcador de pie de página"/>
          <p:cNvSpPr>
            <a:spLocks noGrp="1"/>
          </p:cNvSpPr>
          <p:nvPr>
            <p:ph type="ftr" sz="quarter" idx="12"/>
          </p:nvPr>
        </p:nvSpPr>
        <p:spPr/>
        <p:txBody>
          <a:bodyPr rtlCol="0"/>
          <a:lstStyle/>
          <a:p>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ACDF6120-F1F0-4C60-9FE9-39AC71A9C79D}" type="datetimeFigureOut">
              <a:rPr lang="en-US" smtClean="0"/>
              <a:pPr/>
              <a:t>6/6/2011</a:t>
            </a:fld>
            <a:endParaRPr lang="en-US"/>
          </a:p>
        </p:txBody>
      </p:sp>
      <p:sp>
        <p:nvSpPr>
          <p:cNvPr id="4" name="3 Marcador de pie de página"/>
          <p:cNvSpPr>
            <a:spLocks noGrp="1"/>
          </p:cNvSpPr>
          <p:nvPr>
            <p:ph type="ftr" sz="quarter" idx="11"/>
          </p:nvPr>
        </p:nvSpPr>
        <p:spPr>
          <a:xfrm>
            <a:off x="5257800" y="612648"/>
            <a:ext cx="1325880" cy="457200"/>
          </a:xfrm>
        </p:spPr>
        <p:txBody>
          <a:bodyPr/>
          <a:lstStyle/>
          <a:p>
            <a:endParaRPr kumimoji="0" lang="en-US"/>
          </a:p>
        </p:txBody>
      </p:sp>
      <p:sp>
        <p:nvSpPr>
          <p:cNvPr id="5" name="4 Marcador de número de diapositiva"/>
          <p:cNvSpPr>
            <a:spLocks noGrp="1"/>
          </p:cNvSpPr>
          <p:nvPr>
            <p:ph type="sldNum" sz="quarter" idx="12"/>
          </p:nvPr>
        </p:nvSpPr>
        <p:spPr>
          <a:xfrm>
            <a:off x="8174736" y="2272"/>
            <a:ext cx="762000" cy="365760"/>
          </a:xfrm>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6/6/2011</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CDF6120-F1F0-4C60-9FE9-39AC71A9C79D}" type="datetimeFigureOut">
              <a:rPr lang="en-US" smtClean="0"/>
              <a:pPr/>
              <a:t>6/6/2011</a:t>
            </a:fld>
            <a:endParaRPr lang="en-US" sz="1400" dirty="0">
              <a:solidFill>
                <a:schemeClr val="tx2"/>
              </a:solidFill>
            </a:endParaRPr>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1400" dirty="0">
              <a:solidFill>
                <a:schemeClr val="tx2"/>
              </a:solidFill>
            </a:endParaRPr>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4.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620688"/>
            <a:ext cx="8458200" cy="2478137"/>
          </a:xfrm>
        </p:spPr>
        <p:txBody>
          <a:bodyPr>
            <a:normAutofit fontScale="90000"/>
          </a:bodyPr>
          <a:lstStyle/>
          <a:p>
            <a:pPr algn="ctr"/>
            <a:r>
              <a:rPr lang="es-ES" dirty="0" smtClean="0"/>
              <a:t>Estudio de la tecnología de conmutación óptica por ráfagas OBS y migración de redes ópticas pasivas a esta tecnología</a:t>
            </a:r>
            <a:endParaRPr lang="es-EC" dirty="0"/>
          </a:p>
        </p:txBody>
      </p:sp>
      <p:sp>
        <p:nvSpPr>
          <p:cNvPr id="3" name="2 Subtítulo"/>
          <p:cNvSpPr>
            <a:spLocks noGrp="1"/>
          </p:cNvSpPr>
          <p:nvPr>
            <p:ph type="subTitle" idx="1"/>
          </p:nvPr>
        </p:nvSpPr>
        <p:spPr>
          <a:xfrm>
            <a:off x="467544" y="4149080"/>
            <a:ext cx="4953000" cy="1719482"/>
          </a:xfrm>
        </p:spPr>
        <p:txBody>
          <a:bodyPr/>
          <a:lstStyle/>
          <a:p>
            <a:r>
              <a:rPr lang="es-ES" dirty="0" smtClean="0">
                <a:latin typeface="Arial" pitchFamily="34" charset="0"/>
                <a:cs typeface="Arial" pitchFamily="34" charset="0"/>
              </a:rPr>
              <a:t>Autor: Germán Jaramillo Andrade</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latin typeface="Arial" pitchFamily="34" charset="0"/>
                <a:cs typeface="Arial" pitchFamily="34" charset="0"/>
              </a:rPr>
              <a:t>OCS: Conmutación Óptica de Circuitos</a:t>
            </a:r>
            <a:endParaRPr lang="es-EC" sz="3200" b="1" dirty="0">
              <a:latin typeface="Arial" pitchFamily="34" charset="0"/>
              <a:cs typeface="Arial" pitchFamily="34" charset="0"/>
            </a:endParaRPr>
          </a:p>
        </p:txBody>
      </p:sp>
      <p:sp>
        <p:nvSpPr>
          <p:cNvPr id="3" name="2 Marcador de contenido"/>
          <p:cNvSpPr>
            <a:spLocks noGrp="1"/>
          </p:cNvSpPr>
          <p:nvPr>
            <p:ph sz="half" idx="1"/>
          </p:nvPr>
        </p:nvSpPr>
        <p:spPr>
          <a:xfrm>
            <a:off x="457200" y="2276872"/>
            <a:ext cx="4038600" cy="4104456"/>
          </a:xfrm>
        </p:spPr>
        <p:txBody>
          <a:bodyPr>
            <a:noAutofit/>
          </a:bodyPr>
          <a:lstStyle/>
          <a:p>
            <a:pPr algn="ctr">
              <a:buNone/>
            </a:pPr>
            <a:r>
              <a:rPr lang="es-ES" sz="2400" dirty="0" smtClean="0">
                <a:latin typeface="Arial" pitchFamily="34" charset="0"/>
                <a:cs typeface="Arial" pitchFamily="34" charset="0"/>
              </a:rPr>
              <a:t>Ventajas:</a:t>
            </a:r>
          </a:p>
          <a:p>
            <a:pPr algn="ct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Implementación y operación sencilla.</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Ideal para grandes volúmenes de tráfico.</a:t>
            </a:r>
          </a:p>
        </p:txBody>
      </p:sp>
      <p:sp>
        <p:nvSpPr>
          <p:cNvPr id="4" name="3 Marcador de contenido"/>
          <p:cNvSpPr>
            <a:spLocks noGrp="1"/>
          </p:cNvSpPr>
          <p:nvPr>
            <p:ph sz="half" idx="2"/>
          </p:nvPr>
        </p:nvSpPr>
        <p:spPr>
          <a:xfrm>
            <a:off x="4648200" y="2276872"/>
            <a:ext cx="4038600" cy="4104456"/>
          </a:xfrm>
        </p:spPr>
        <p:txBody>
          <a:bodyPr>
            <a:noAutofit/>
          </a:bodyPr>
          <a:lstStyle/>
          <a:p>
            <a:pPr algn="ctr">
              <a:buNone/>
            </a:pPr>
            <a:r>
              <a:rPr lang="es-ES" sz="2400" dirty="0" smtClean="0">
                <a:latin typeface="Arial" pitchFamily="34" charset="0"/>
                <a:cs typeface="Arial" pitchFamily="34" charset="0"/>
              </a:rPr>
              <a:t>Desventajas:</a:t>
            </a:r>
          </a:p>
          <a:p>
            <a:pPr algn="ct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Asignación estática del ancho de banda y las rutas.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Modelo poco flexible no apto para tráfico en forma de ráfagas.</a:t>
            </a:r>
            <a:endParaRPr lang="es-EC" sz="24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latin typeface="Arial" pitchFamily="34" charset="0"/>
                <a:cs typeface="Arial" pitchFamily="34" charset="0"/>
              </a:rPr>
              <a:t>OPS: Conmutación Óptica de Paquetes</a:t>
            </a:r>
            <a:endParaRPr lang="es-EC" sz="32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r>
              <a:rPr lang="es-ES" sz="2400" dirty="0" smtClean="0">
                <a:latin typeface="Arial" pitchFamily="34" charset="0"/>
                <a:cs typeface="Arial" pitchFamily="34" charset="0"/>
              </a:rPr>
              <a:t>La información es segmentada en paquetes, se genera una cabecera con toda la información necesaria para la transferencia del paquete y este es enviado.</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La cabecera es procesada en cada nodo mientras la carga útil del paquete se almacena.</a:t>
            </a:r>
            <a:endParaRPr lang="es-EC" sz="24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627784" y="1255496"/>
            <a:ext cx="3528392" cy="5515433"/>
          </a:xfrm>
          <a:prstGeom prst="rect">
            <a:avLst/>
          </a:prstGeom>
          <a:noFill/>
          <a:ln w="9525">
            <a:noFill/>
            <a:miter lim="800000"/>
            <a:headEnd/>
            <a:tailEnd/>
          </a:ln>
        </p:spPr>
      </p:pic>
      <p:sp>
        <p:nvSpPr>
          <p:cNvPr id="5" name="4 CuadroTexto"/>
          <p:cNvSpPr txBox="1"/>
          <p:nvPr/>
        </p:nvSpPr>
        <p:spPr>
          <a:xfrm>
            <a:off x="467544" y="467961"/>
            <a:ext cx="4680520" cy="584775"/>
          </a:xfrm>
          <a:prstGeom prst="rect">
            <a:avLst/>
          </a:prstGeom>
          <a:noFill/>
        </p:spPr>
        <p:txBody>
          <a:bodyPr wrap="square" rtlCol="0">
            <a:spAutoFit/>
          </a:bodyPr>
          <a:lstStyle/>
          <a:p>
            <a:r>
              <a:rPr lang="es-ES" sz="3200" b="1" dirty="0" smtClean="0">
                <a:latin typeface="Arial" pitchFamily="34" charset="0"/>
                <a:cs typeface="Arial" pitchFamily="34" charset="0"/>
              </a:rPr>
              <a:t>OPS: Funcionamiento</a:t>
            </a:r>
            <a:endParaRPr lang="es-EC" sz="32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249424"/>
            <a:ext cx="4038600" cy="4203911"/>
          </a:xfrm>
        </p:spPr>
        <p:txBody>
          <a:bodyPr>
            <a:normAutofit/>
          </a:bodyPr>
          <a:lstStyle/>
          <a:p>
            <a:pPr algn="ctr">
              <a:buNone/>
            </a:pPr>
            <a:r>
              <a:rPr lang="es-ES" sz="2400" dirty="0" smtClean="0">
                <a:latin typeface="Arial" pitchFamily="34" charset="0"/>
                <a:cs typeface="Arial" pitchFamily="34" charset="0"/>
              </a:rPr>
              <a:t>Ventajas:</a:t>
            </a:r>
          </a:p>
          <a:p>
            <a:pPr algn="ct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Modelo de conmutación extremadamente flexible, permite la multiplexación estocástica del tráfico.</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Uso eficiente del ancho de banda.</a:t>
            </a:r>
            <a:endParaRPr lang="es-EC" sz="2400" dirty="0">
              <a:latin typeface="Arial" pitchFamily="34" charset="0"/>
              <a:cs typeface="Arial" pitchFamily="34" charset="0"/>
            </a:endParaRPr>
          </a:p>
        </p:txBody>
      </p:sp>
      <p:sp>
        <p:nvSpPr>
          <p:cNvPr id="4" name="3 Marcador de contenido"/>
          <p:cNvSpPr>
            <a:spLocks noGrp="1"/>
          </p:cNvSpPr>
          <p:nvPr>
            <p:ph sz="half" idx="2"/>
          </p:nvPr>
        </p:nvSpPr>
        <p:spPr>
          <a:xfrm>
            <a:off x="4648200" y="2249424"/>
            <a:ext cx="4038600" cy="3915879"/>
          </a:xfrm>
        </p:spPr>
        <p:txBody>
          <a:bodyPr>
            <a:normAutofit/>
          </a:bodyPr>
          <a:lstStyle/>
          <a:p>
            <a:pPr algn="ctr">
              <a:buNone/>
            </a:pPr>
            <a:r>
              <a:rPr lang="es-ES" sz="2400" dirty="0" smtClean="0">
                <a:latin typeface="Arial" pitchFamily="34" charset="0"/>
                <a:cs typeface="Arial" pitchFamily="34" charset="0"/>
              </a:rPr>
              <a:t>Desventajas:</a:t>
            </a:r>
          </a:p>
          <a:p>
            <a:pP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Disponibilidad inexistente de memorias y circuitos de lógica óptica.</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Necesita de procesadores más veloces y complejos.</a:t>
            </a:r>
          </a:p>
        </p:txBody>
      </p:sp>
      <p:sp>
        <p:nvSpPr>
          <p:cNvPr id="5" name="1 Título"/>
          <p:cNvSpPr>
            <a:spLocks noGrp="1"/>
          </p:cNvSpPr>
          <p:nvPr>
            <p:ph type="title"/>
          </p:nvPr>
        </p:nvSpPr>
        <p:spPr/>
        <p:txBody>
          <a:bodyPr>
            <a:normAutofit/>
          </a:bodyPr>
          <a:lstStyle/>
          <a:p>
            <a:r>
              <a:rPr lang="es-ES" sz="3200" b="1" dirty="0" smtClean="0">
                <a:latin typeface="Arial" pitchFamily="34" charset="0"/>
                <a:cs typeface="Arial" pitchFamily="34" charset="0"/>
              </a:rPr>
              <a:t>OPS: Conmutación Óptica de Paquetes</a:t>
            </a:r>
            <a:endParaRPr lang="es-EC" sz="3200" b="1" dirty="0">
              <a:latin typeface="Arial" pitchFamily="34" charset="0"/>
              <a:cs typeface="Arial" pitchFamily="34" charset="0"/>
            </a:endParaRPr>
          </a:p>
        </p:txBody>
      </p:sp>
      <p:sp>
        <p:nvSpPr>
          <p:cNvPr id="6" name="5 Flecha arriba">
            <a:hlinkClick r:id="rId2"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OBS: lo mejor de la conmutación de circuitos y paquetes</a:t>
            </a:r>
            <a:endParaRPr lang="es-EC" dirty="0"/>
          </a:p>
        </p:txBody>
      </p:sp>
      <p:sp>
        <p:nvSpPr>
          <p:cNvPr id="3" name="2 Marcador de contenido"/>
          <p:cNvSpPr>
            <a:spLocks noGrp="1"/>
          </p:cNvSpPr>
          <p:nvPr>
            <p:ph idx="1"/>
          </p:nvPr>
        </p:nvSpPr>
        <p:spPr>
          <a:xfrm>
            <a:off x="457200" y="2564904"/>
            <a:ext cx="8229600" cy="4009632"/>
          </a:xfrm>
        </p:spPr>
        <p:txBody>
          <a:bodyPr>
            <a:normAutofit fontScale="92500" lnSpcReduction="20000"/>
          </a:bodyPr>
          <a:lstStyle/>
          <a:p>
            <a:r>
              <a:rPr lang="es-ES" dirty="0" smtClean="0">
                <a:latin typeface="Arial" pitchFamily="34" charset="0"/>
                <a:cs typeface="Arial" pitchFamily="34" charset="0"/>
              </a:rPr>
              <a:t>OBS combina las mejores características de OPS y OCS, evadiendo sus limitaciones.</a:t>
            </a:r>
          </a:p>
          <a:p>
            <a:endParaRPr lang="es-EC"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Al ingresar a una red OBS paquetes con destinos iguales se agrupados en una ráfaga, se genera un paquete de control conteniendo la información de enrutamiento.</a:t>
            </a:r>
          </a:p>
          <a:p>
            <a:pPr>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El paquete de control es enviado primero y reserva los recursos a lo largo de la red, la ráfaga se envía vencido el tiempo de </a:t>
            </a:r>
            <a:r>
              <a:rPr lang="es-ES" i="1" dirty="0" smtClean="0">
                <a:latin typeface="Arial" pitchFamily="34" charset="0"/>
                <a:cs typeface="Arial" pitchFamily="34" charset="0"/>
              </a:rPr>
              <a:t>offset</a:t>
            </a:r>
            <a:r>
              <a:rPr lang="es-ES" dirty="0" smtClean="0">
                <a:latin typeface="Arial" pitchFamily="34" charset="0"/>
                <a:cs typeface="Arial" pitchFamily="34" charset="0"/>
              </a:rPr>
              <a:t>.</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8229600" cy="5017744"/>
          </a:xfrm>
        </p:spPr>
        <p:txBody>
          <a:bodyPr/>
          <a:lstStyle/>
          <a:p>
            <a:r>
              <a:rPr lang="es-ES" dirty="0" smtClean="0">
                <a:latin typeface="Arial" pitchFamily="34" charset="0"/>
                <a:cs typeface="Arial" pitchFamily="34" charset="0"/>
              </a:rPr>
              <a:t>Una red OBS incluye en su arquitectura dos elementos fundamentales: nodos de núcleo y nodos de borde.</a:t>
            </a:r>
            <a:endParaRPr lang="es-EC"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tretch>
            <a:fillRect/>
          </a:stretch>
        </p:blipFill>
        <p:spPr bwMode="auto">
          <a:xfrm>
            <a:off x="2195736" y="3612586"/>
            <a:ext cx="4824536" cy="28512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OBS RED COMPLETA.jpg"/>
          <p:cNvPicPr>
            <a:picLocks noChangeAspect="1"/>
          </p:cNvPicPr>
          <p:nvPr/>
        </p:nvPicPr>
        <p:blipFill>
          <a:blip r:embed="rId2" cstate="print"/>
          <a:stretch>
            <a:fillRect/>
          </a:stretch>
        </p:blipFill>
        <p:spPr>
          <a:xfrm>
            <a:off x="90487" y="1556792"/>
            <a:ext cx="8963025" cy="5124450"/>
          </a:xfrm>
          <a:prstGeom prst="rect">
            <a:avLst/>
          </a:prstGeom>
        </p:spPr>
      </p:pic>
      <p:sp>
        <p:nvSpPr>
          <p:cNvPr id="3" name="2 Título"/>
          <p:cNvSpPr>
            <a:spLocks noGrp="1"/>
          </p:cNvSpPr>
          <p:nvPr>
            <p:ph type="title"/>
          </p:nvPr>
        </p:nvSpPr>
        <p:spPr>
          <a:xfrm>
            <a:off x="230832" y="404664"/>
            <a:ext cx="8229600" cy="1069848"/>
          </a:xfrm>
        </p:spPr>
        <p:txBody>
          <a:bodyPr/>
          <a:lstStyle/>
          <a:p>
            <a:r>
              <a:rPr lang="es-ES" dirty="0" smtClean="0">
                <a:latin typeface="Arial" pitchFamily="34" charset="0"/>
                <a:cs typeface="Arial" pitchFamily="34" charset="0"/>
              </a:rPr>
              <a:t>OBS: Funcionamiento</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Nodos de Borde</a:t>
            </a:r>
            <a:endParaRPr lang="es-EC" dirty="0"/>
          </a:p>
        </p:txBody>
      </p:sp>
      <p:sp>
        <p:nvSpPr>
          <p:cNvPr id="5" name="4 Marcador de contenido"/>
          <p:cNvSpPr>
            <a:spLocks noGrp="1"/>
          </p:cNvSpPr>
          <p:nvPr>
            <p:ph idx="1"/>
          </p:nvPr>
        </p:nvSpPr>
        <p:spPr/>
        <p:txBody>
          <a:bodyPr>
            <a:normAutofit fontScale="92500" lnSpcReduction="10000"/>
          </a:bodyPr>
          <a:lstStyle/>
          <a:p>
            <a:pPr>
              <a:buNone/>
            </a:pPr>
            <a:r>
              <a:rPr lang="es-ES" dirty="0" smtClean="0">
                <a:latin typeface="Arial" pitchFamily="34" charset="0"/>
                <a:cs typeface="Arial" pitchFamily="34" charset="0"/>
              </a:rPr>
              <a:t>Funciones:</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Encapsulamiento de paquetes/celdas en ráfagas.</a:t>
            </a:r>
          </a:p>
          <a:p>
            <a:r>
              <a:rPr lang="es-ES" dirty="0" smtClean="0">
                <a:latin typeface="Arial" pitchFamily="34" charset="0"/>
                <a:cs typeface="Arial" pitchFamily="34" charset="0"/>
              </a:rPr>
              <a:t>Separación de la ráfaga en </a:t>
            </a:r>
            <a:r>
              <a:rPr lang="es-ES" dirty="0" err="1" smtClean="0">
                <a:latin typeface="Arial" pitchFamily="34" charset="0"/>
                <a:cs typeface="Arial" pitchFamily="34" charset="0"/>
              </a:rPr>
              <a:t>PDU’s</a:t>
            </a:r>
            <a:r>
              <a:rPr lang="es-ES" dirty="0" smtClean="0">
                <a:latin typeface="Arial" pitchFamily="34" charset="0"/>
                <a:cs typeface="Arial" pitchFamily="34" charset="0"/>
              </a:rPr>
              <a:t> de capas superiores.</a:t>
            </a:r>
          </a:p>
          <a:p>
            <a:r>
              <a:rPr lang="es-ES" dirty="0" smtClean="0">
                <a:latin typeface="Arial" pitchFamily="34" charset="0"/>
                <a:cs typeface="Arial" pitchFamily="34" charset="0"/>
              </a:rPr>
              <a:t>Reconocimiento de características como dirección de destino, calidad de servicio.</a:t>
            </a:r>
          </a:p>
          <a:p>
            <a:r>
              <a:rPr lang="es-ES" dirty="0" smtClean="0">
                <a:latin typeface="Arial" pitchFamily="34" charset="0"/>
                <a:cs typeface="Arial" pitchFamily="34" charset="0"/>
              </a:rPr>
              <a:t>Traducción de direcciones de capas superiores en direcciones OBS.</a:t>
            </a:r>
          </a:p>
          <a:p>
            <a:r>
              <a:rPr lang="es-ES" dirty="0" smtClean="0">
                <a:latin typeface="Arial" pitchFamily="34" charset="0"/>
                <a:cs typeface="Arial" pitchFamily="34" charset="0"/>
              </a:rPr>
              <a:t>Asignación del tiempo de offset</a:t>
            </a:r>
          </a:p>
          <a:p>
            <a:r>
              <a:rPr lang="es-ES" dirty="0" smtClean="0">
                <a:latin typeface="Arial" pitchFamily="34" charset="0"/>
                <a:cs typeface="Arial" pitchFamily="34" charset="0"/>
              </a:rPr>
              <a:t>Señalización.</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r>
              <a:rPr lang="es-ES" dirty="0" smtClean="0"/>
              <a:t>Nodos de Borde: Estructura</a:t>
            </a:r>
            <a:endParaRPr lang="es-EC" dirty="0"/>
          </a:p>
        </p:txBody>
      </p:sp>
      <p:pic>
        <p:nvPicPr>
          <p:cNvPr id="4" name="3 Marcador de contenido" descr="Edge_Router.jpg"/>
          <p:cNvPicPr>
            <a:picLocks noGrp="1" noChangeAspect="1"/>
          </p:cNvPicPr>
          <p:nvPr>
            <p:ph idx="1"/>
          </p:nvPr>
        </p:nvPicPr>
        <p:blipFill>
          <a:blip r:embed="rId2" cstate="print"/>
          <a:stretch>
            <a:fillRect/>
          </a:stretch>
        </p:blipFill>
        <p:spPr>
          <a:xfrm>
            <a:off x="1428948" y="1359272"/>
            <a:ext cx="6239396" cy="5185991"/>
          </a:xfrm>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Nodos de Núcleo</a:t>
            </a:r>
            <a:endParaRPr lang="es-EC" dirty="0"/>
          </a:p>
        </p:txBody>
      </p:sp>
      <p:sp>
        <p:nvSpPr>
          <p:cNvPr id="5" name="4 Marcador de contenido"/>
          <p:cNvSpPr>
            <a:spLocks noGrp="1"/>
          </p:cNvSpPr>
          <p:nvPr>
            <p:ph idx="1"/>
          </p:nvPr>
        </p:nvSpPr>
        <p:spPr/>
        <p:txBody>
          <a:bodyPr/>
          <a:lstStyle/>
          <a:p>
            <a:pPr>
              <a:buNone/>
            </a:pPr>
            <a:r>
              <a:rPr lang="es-ES" dirty="0" smtClean="0">
                <a:latin typeface="Arial" pitchFamily="34" charset="0"/>
                <a:cs typeface="Arial" pitchFamily="34" charset="0"/>
              </a:rPr>
              <a:t>Funciones:</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Asignación de recursos.</a:t>
            </a:r>
          </a:p>
          <a:p>
            <a:r>
              <a:rPr lang="es-ES" dirty="0" smtClean="0">
                <a:latin typeface="Arial" pitchFamily="34" charset="0"/>
                <a:cs typeface="Arial" pitchFamily="34" charset="0"/>
              </a:rPr>
              <a:t>Configuración de las estructuras de conmutación.</a:t>
            </a:r>
          </a:p>
          <a:p>
            <a:r>
              <a:rPr lang="es-ES" dirty="0" smtClean="0">
                <a:latin typeface="Arial" pitchFamily="34" charset="0"/>
                <a:cs typeface="Arial" pitchFamily="34" charset="0"/>
              </a:rPr>
              <a:t>Resolución de contenciones.</a:t>
            </a:r>
          </a:p>
          <a:p>
            <a:r>
              <a:rPr lang="es-ES" dirty="0" smtClean="0">
                <a:latin typeface="Arial" pitchFamily="34" charset="0"/>
                <a:cs typeface="Arial" pitchFamily="34" charset="0"/>
              </a:rPr>
              <a:t>Diferenciación de servicio.</a:t>
            </a:r>
          </a:p>
          <a:p>
            <a:r>
              <a:rPr lang="es-ES" dirty="0" smtClean="0">
                <a:latin typeface="Arial" pitchFamily="34" charset="0"/>
                <a:cs typeface="Arial" pitchFamily="34" charset="0"/>
              </a:rPr>
              <a:t>Señalización.</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a:t>
            </a:r>
            <a:endParaRPr lang="es-EC" dirty="0"/>
          </a:p>
        </p:txBody>
      </p:sp>
      <p:sp>
        <p:nvSpPr>
          <p:cNvPr id="3" name="2 Marcador de contenido"/>
          <p:cNvSpPr>
            <a:spLocks noGrp="1"/>
          </p:cNvSpPr>
          <p:nvPr>
            <p:ph idx="1"/>
          </p:nvPr>
        </p:nvSpPr>
        <p:spPr/>
        <p:txBody>
          <a:bodyPr>
            <a:normAutofit lnSpcReduction="10000"/>
          </a:bodyPr>
          <a:lstStyle/>
          <a:p>
            <a:r>
              <a:rPr lang="es-ES" dirty="0" smtClean="0">
                <a:latin typeface="Arial" pitchFamily="34" charset="0"/>
                <a:cs typeface="Arial" pitchFamily="34" charset="0"/>
                <a:hlinkClick r:id="rId2" action="ppaction://hlinksldjump"/>
              </a:rPr>
              <a:t>Objetivos</a:t>
            </a: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hlinkClick r:id="rId3" action="ppaction://hlinksldjump"/>
              </a:rPr>
              <a:t>Introducción</a:t>
            </a: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hlinkClick r:id="rId4" action="ppaction://hlinksldjump"/>
              </a:rPr>
              <a:t>Estudio de la tecnología de conmutación óptica por ráfagas</a:t>
            </a: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hlinkClick r:id="rId5" action="ppaction://hlinksldjump"/>
              </a:rPr>
              <a:t>Estrategia de migración hacia redes OBS</a:t>
            </a: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hlinkClick r:id="rId6" action="ppaction://hlinksldjump"/>
              </a:rPr>
              <a:t>Conclusiones y recomendaciones</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562000"/>
            <a:ext cx="8229600" cy="1066800"/>
          </a:xfrm>
        </p:spPr>
        <p:txBody>
          <a:bodyPr/>
          <a:lstStyle/>
          <a:p>
            <a:r>
              <a:rPr lang="es-ES" dirty="0" smtClean="0"/>
              <a:t>Nodos de Núcleo: Estructura</a:t>
            </a:r>
            <a:endParaRPr lang="es-EC" dirty="0"/>
          </a:p>
        </p:txBody>
      </p:sp>
      <p:pic>
        <p:nvPicPr>
          <p:cNvPr id="5" name="4 Marcador de contenido" descr="Core_Router.jpg"/>
          <p:cNvPicPr>
            <a:picLocks noGrp="1" noChangeAspect="1"/>
          </p:cNvPicPr>
          <p:nvPr>
            <p:ph idx="1"/>
          </p:nvPr>
        </p:nvPicPr>
        <p:blipFill>
          <a:blip r:embed="rId2" cstate="print"/>
          <a:stretch>
            <a:fillRect/>
          </a:stretch>
        </p:blipFill>
        <p:spPr>
          <a:xfrm>
            <a:off x="251520" y="2110273"/>
            <a:ext cx="8678182" cy="3658702"/>
          </a:xfrm>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Establecimiento de la Ruta</a:t>
            </a:r>
            <a:endParaRPr lang="es-EC" dirty="0"/>
          </a:p>
        </p:txBody>
      </p:sp>
      <p:sp>
        <p:nvSpPr>
          <p:cNvPr id="5" name="4 Marcador de contenido"/>
          <p:cNvSpPr>
            <a:spLocks noGrp="1"/>
          </p:cNvSpPr>
          <p:nvPr>
            <p:ph idx="1"/>
          </p:nvPr>
        </p:nvSpPr>
        <p:spPr/>
        <p:txBody>
          <a:bodyPr/>
          <a:lstStyle/>
          <a:p>
            <a:pPr>
              <a:buNone/>
            </a:pPr>
            <a:r>
              <a:rPr lang="es-ES" dirty="0" smtClean="0">
                <a:latin typeface="Arial" pitchFamily="34" charset="0"/>
                <a:cs typeface="Arial" pitchFamily="34" charset="0"/>
              </a:rPr>
              <a:t>En una red OBS puede ser hecho de dos formas:</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Por medio del intercambio de información sobre la topología de red.</a:t>
            </a:r>
          </a:p>
          <a:p>
            <a:endParaRPr lang="es-ES" dirty="0" smtClean="0">
              <a:latin typeface="Arial" pitchFamily="34" charset="0"/>
              <a:cs typeface="Arial" pitchFamily="34" charset="0"/>
            </a:endParaRPr>
          </a:p>
          <a:p>
            <a:r>
              <a:rPr lang="es-ES" dirty="0" smtClean="0">
                <a:latin typeface="Arial" pitchFamily="34" charset="0"/>
                <a:cs typeface="Arial" pitchFamily="34" charset="0"/>
              </a:rPr>
              <a:t>Haciendo uso de protocolos de enrutamiento basados en GMPLS.</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Creación de la Ráfaga</a:t>
            </a:r>
            <a:endParaRPr lang="es-EC" dirty="0"/>
          </a:p>
        </p:txBody>
      </p:sp>
      <p:sp>
        <p:nvSpPr>
          <p:cNvPr id="5" name="4 Marcador de contenido"/>
          <p:cNvSpPr>
            <a:spLocks noGrp="1"/>
          </p:cNvSpPr>
          <p:nvPr>
            <p:ph idx="1"/>
          </p:nvPr>
        </p:nvSpPr>
        <p:spPr/>
        <p:txBody>
          <a:bodyPr/>
          <a:lstStyle/>
          <a:p>
            <a:r>
              <a:rPr lang="es-ES" dirty="0" smtClean="0">
                <a:latin typeface="Arial" pitchFamily="34" charset="0"/>
                <a:cs typeface="Arial" pitchFamily="34" charset="0"/>
              </a:rPr>
              <a:t>Paquetes con una misma dirección OBS de destino son agrupados en ráfagas.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Otro parámetro a ser considerado son los requerimientos de calidad de servicio.</a:t>
            </a:r>
          </a:p>
          <a:p>
            <a:endParaRPr lang="es-ES" dirty="0" smtClean="0">
              <a:latin typeface="Arial" pitchFamily="34" charset="0"/>
              <a:cs typeface="Arial" pitchFamily="34" charset="0"/>
            </a:endParaRPr>
          </a:p>
          <a:p>
            <a:r>
              <a:rPr lang="es-ES" dirty="0" smtClean="0">
                <a:latin typeface="Arial" pitchFamily="34" charset="0"/>
                <a:cs typeface="Arial" pitchFamily="34" charset="0"/>
              </a:rPr>
              <a:t>Los algoritmos de ensamblaje toman en cuenta dos criterios: tamaño de la ráfaga y el tiempo que esta lleva en espera.</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2040"/>
            <a:ext cx="8229600" cy="1066800"/>
          </a:xfrm>
        </p:spPr>
        <p:txBody>
          <a:bodyPr>
            <a:normAutofit fontScale="90000"/>
          </a:bodyPr>
          <a:lstStyle/>
          <a:p>
            <a:r>
              <a:rPr lang="es-ES" dirty="0" smtClean="0"/>
              <a:t>Creación de la Ráfaga: Forward Resource Reservation</a:t>
            </a:r>
            <a:endParaRPr lang="es-EC" dirty="0"/>
          </a:p>
        </p:txBody>
      </p:sp>
      <p:sp>
        <p:nvSpPr>
          <p:cNvPr id="3" name="2 Marcador de contenido"/>
          <p:cNvSpPr>
            <a:spLocks noGrp="1"/>
          </p:cNvSpPr>
          <p:nvPr>
            <p:ph idx="1"/>
          </p:nvPr>
        </p:nvSpPr>
        <p:spPr/>
        <p:txBody>
          <a:bodyPr>
            <a:normAutofit fontScale="92500"/>
          </a:bodyPr>
          <a:lstStyle/>
          <a:p>
            <a:r>
              <a:rPr lang="es-ES" dirty="0" smtClean="0">
                <a:latin typeface="Arial" pitchFamily="34" charset="0"/>
                <a:cs typeface="Arial" pitchFamily="34" charset="0"/>
              </a:rPr>
              <a:t>Algoritmo predictivo para la creación de ráfagas.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Predice el tamaño de la ráfaga basándose en la información de ráfagas anteriores.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Si el tamaño predicho es menor igual al tamaño real la ráfaga es enviada.</a:t>
            </a:r>
          </a:p>
          <a:p>
            <a:endParaRPr lang="es-ES" dirty="0" smtClean="0">
              <a:latin typeface="Arial" pitchFamily="34" charset="0"/>
              <a:cs typeface="Arial" pitchFamily="34" charset="0"/>
            </a:endParaRPr>
          </a:p>
          <a:p>
            <a:r>
              <a:rPr lang="es-ES" dirty="0" smtClean="0">
                <a:latin typeface="Arial" pitchFamily="34" charset="0"/>
                <a:cs typeface="Arial" pitchFamily="34" charset="0"/>
              </a:rPr>
              <a:t>Si el tamaño predicho es mayor se reenvía el paquete de control con la información actualizada.</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Paquete de Control y Offset</a:t>
            </a:r>
            <a:endParaRPr lang="es-EC" dirty="0"/>
          </a:p>
        </p:txBody>
      </p:sp>
      <p:sp>
        <p:nvSpPr>
          <p:cNvPr id="4" name="3 Marcador de contenido"/>
          <p:cNvSpPr>
            <a:spLocks noGrp="1"/>
          </p:cNvSpPr>
          <p:nvPr>
            <p:ph idx="1"/>
          </p:nvPr>
        </p:nvSpPr>
        <p:spPr/>
        <p:txBody>
          <a:bodyPr/>
          <a:lstStyle/>
          <a:p>
            <a:r>
              <a:rPr lang="es-ES" dirty="0" smtClean="0">
                <a:latin typeface="Arial" pitchFamily="34" charset="0"/>
                <a:cs typeface="Arial" pitchFamily="34" charset="0"/>
              </a:rPr>
              <a:t>El paquete de control es creado en los nodos de borde y contiene información sobre la dirección OBS de destino, tiempo de offset, requerimientos de calidad de servicio.</a:t>
            </a:r>
          </a:p>
          <a:p>
            <a:endParaRPr lang="es-ES" dirty="0" smtClean="0">
              <a:latin typeface="Arial" pitchFamily="34" charset="0"/>
              <a:cs typeface="Arial" pitchFamily="34" charset="0"/>
            </a:endParaRPr>
          </a:p>
          <a:p>
            <a:r>
              <a:rPr lang="es-ES" dirty="0" smtClean="0">
                <a:latin typeface="Arial" pitchFamily="34" charset="0"/>
                <a:cs typeface="Arial" pitchFamily="34" charset="0"/>
              </a:rPr>
              <a:t>El tiempo de offset es el tiempo necesario para que el paquete de control reserve los recursos necesarios a lo largo de la ruta de su respectiva ráfaga.</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Programación de las ráfagas</a:t>
            </a:r>
            <a:endParaRPr lang="es-EC" dirty="0"/>
          </a:p>
        </p:txBody>
      </p:sp>
      <p:sp>
        <p:nvSpPr>
          <p:cNvPr id="5" name="4 Marcador de contenido"/>
          <p:cNvSpPr>
            <a:spLocks noGrp="1"/>
          </p:cNvSpPr>
          <p:nvPr>
            <p:ph idx="1"/>
          </p:nvPr>
        </p:nvSpPr>
        <p:spPr>
          <a:xfrm>
            <a:off x="457200" y="2681472"/>
            <a:ext cx="8229600" cy="3915880"/>
          </a:xfrm>
        </p:spPr>
        <p:txBody>
          <a:bodyPr/>
          <a:lstStyle/>
          <a:p>
            <a:r>
              <a:rPr lang="es-ES" dirty="0" smtClean="0">
                <a:latin typeface="Arial" pitchFamily="34" charset="0"/>
                <a:cs typeface="Arial" pitchFamily="34" charset="0"/>
              </a:rPr>
              <a:t>El establecimiento de un programa u horario de tráfico en una red OBS, implica que cada nodo debe tener conocimiento acerca de los tiempos de llegada de las ráfagas en cada canal (longitud de onda); a fin de disponer de los recursos que dichas ráfagas necesitan de una forma eficiente.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Algoritmos de Programación</a:t>
            </a:r>
            <a:endParaRPr lang="es-EC" dirty="0"/>
          </a:p>
        </p:txBody>
      </p:sp>
      <p:sp>
        <p:nvSpPr>
          <p:cNvPr id="3" name="2 Marcador de contenido"/>
          <p:cNvSpPr>
            <a:spLocks noGrp="1"/>
          </p:cNvSpPr>
          <p:nvPr>
            <p:ph idx="1"/>
          </p:nvPr>
        </p:nvSpPr>
        <p:spPr>
          <a:xfrm>
            <a:off x="457200" y="2249424"/>
            <a:ext cx="8229600" cy="3699856"/>
          </a:xfrm>
        </p:spPr>
        <p:txBody>
          <a:bodyPr>
            <a:normAutofit fontScale="92500" lnSpcReduction="10000"/>
          </a:bodyPr>
          <a:lstStyle/>
          <a:p>
            <a:r>
              <a:rPr lang="es-ES" dirty="0" smtClean="0">
                <a:latin typeface="Arial" pitchFamily="34" charset="0"/>
                <a:cs typeface="Arial" pitchFamily="34" charset="0"/>
              </a:rPr>
              <a:t>A los algoritmos de programación se los clasifica en base a su funcionamiento en dos grupos: sin relleno de vacíos y con relleno de vacíos.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Estos algoritmos son usados únicamente en redes OBS con capacidad de conversión de longitud de onda, de otra forma se usaría un protocolo de señalización como JET para la reservación de recursos</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76064"/>
          </a:xfrm>
        </p:spPr>
        <p:txBody>
          <a:bodyPr>
            <a:noAutofit/>
          </a:bodyPr>
          <a:lstStyle/>
          <a:p>
            <a:r>
              <a:rPr lang="es-ES" sz="3200" dirty="0" smtClean="0"/>
              <a:t>Algoritmos sin relleno de vacios: HORIZON</a:t>
            </a:r>
            <a:endParaRPr lang="es-EC" sz="3200" dirty="0"/>
          </a:p>
        </p:txBody>
      </p:sp>
      <p:pic>
        <p:nvPicPr>
          <p:cNvPr id="4" name="3 Marcador de contenido" descr="HORIZON.jpg"/>
          <p:cNvPicPr>
            <a:picLocks noGrp="1" noChangeAspect="1"/>
          </p:cNvPicPr>
          <p:nvPr>
            <p:ph idx="1"/>
          </p:nvPr>
        </p:nvPicPr>
        <p:blipFill>
          <a:blip r:embed="rId2" cstate="print"/>
          <a:stretch>
            <a:fillRect/>
          </a:stretch>
        </p:blipFill>
        <p:spPr>
          <a:xfrm>
            <a:off x="2483768" y="1700808"/>
            <a:ext cx="4032448" cy="4343931"/>
          </a:xfrm>
        </p:spPr>
      </p:pic>
      <p:sp>
        <p:nvSpPr>
          <p:cNvPr id="6" name="5 CuadroTexto"/>
          <p:cNvSpPr txBox="1"/>
          <p:nvPr/>
        </p:nvSpPr>
        <p:spPr>
          <a:xfrm>
            <a:off x="2267744" y="6237312"/>
            <a:ext cx="4464496" cy="369332"/>
          </a:xfrm>
          <a:prstGeom prst="rect">
            <a:avLst/>
          </a:prstGeom>
          <a:noFill/>
        </p:spPr>
        <p:txBody>
          <a:bodyPr wrap="square" rtlCol="0">
            <a:spAutoFit/>
          </a:bodyPr>
          <a:lstStyle/>
          <a:p>
            <a:r>
              <a:rPr lang="es-ES" dirty="0" smtClean="0"/>
              <a:t>Funcionamiento del algoritmo HORIZON</a:t>
            </a:r>
            <a:endParaRPr lang="es-EC"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76064"/>
          </a:xfrm>
        </p:spPr>
        <p:txBody>
          <a:bodyPr>
            <a:noAutofit/>
          </a:bodyPr>
          <a:lstStyle/>
          <a:p>
            <a:r>
              <a:rPr lang="es-ES" sz="3200" dirty="0" smtClean="0"/>
              <a:t>Algoritmos con relleno de vacios: LAUC-VF</a:t>
            </a:r>
            <a:endParaRPr lang="es-EC" sz="3200" dirty="0"/>
          </a:p>
        </p:txBody>
      </p:sp>
      <p:pic>
        <p:nvPicPr>
          <p:cNvPr id="4" name="3 Marcador de contenido" descr="HORIZON.jpg"/>
          <p:cNvPicPr>
            <a:picLocks noGrp="1" noChangeAspect="1"/>
          </p:cNvPicPr>
          <p:nvPr>
            <p:ph idx="1"/>
          </p:nvPr>
        </p:nvPicPr>
        <p:blipFill>
          <a:blip r:embed="rId2" cstate="print"/>
          <a:stretch>
            <a:fillRect/>
          </a:stretch>
        </p:blipFill>
        <p:spPr>
          <a:xfrm>
            <a:off x="2483768" y="1700808"/>
            <a:ext cx="4032447" cy="4343931"/>
          </a:xfrm>
        </p:spPr>
      </p:pic>
      <p:sp>
        <p:nvSpPr>
          <p:cNvPr id="6" name="5 CuadroTexto"/>
          <p:cNvSpPr txBox="1"/>
          <p:nvPr/>
        </p:nvSpPr>
        <p:spPr>
          <a:xfrm>
            <a:off x="2267744" y="6237312"/>
            <a:ext cx="4464496" cy="369332"/>
          </a:xfrm>
          <a:prstGeom prst="rect">
            <a:avLst/>
          </a:prstGeom>
          <a:noFill/>
        </p:spPr>
        <p:txBody>
          <a:bodyPr wrap="square" rtlCol="0">
            <a:spAutoFit/>
          </a:bodyPr>
          <a:lstStyle/>
          <a:p>
            <a:r>
              <a:rPr lang="es-ES" dirty="0" smtClean="0"/>
              <a:t>Funcionamiento del algoritmo LAUC-VF</a:t>
            </a:r>
            <a:endParaRPr lang="es-EC"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Plano de Control</a:t>
            </a:r>
            <a:endParaRPr lang="es-EC" dirty="0"/>
          </a:p>
        </p:txBody>
      </p:sp>
      <p:sp>
        <p:nvSpPr>
          <p:cNvPr id="3" name="2 Marcador de contenido"/>
          <p:cNvSpPr>
            <a:spLocks noGrp="1"/>
          </p:cNvSpPr>
          <p:nvPr>
            <p:ph idx="1"/>
          </p:nvPr>
        </p:nvSpPr>
        <p:spPr/>
        <p:txBody>
          <a:bodyPr>
            <a:normAutofit fontScale="85000" lnSpcReduction="20000"/>
          </a:bodyPr>
          <a:lstStyle/>
          <a:p>
            <a:pPr marL="88900" indent="0">
              <a:buNone/>
            </a:pPr>
            <a:r>
              <a:rPr lang="es-ES" dirty="0" smtClean="0">
                <a:latin typeface="Arial" pitchFamily="34" charset="0"/>
                <a:cs typeface="Arial" pitchFamily="34" charset="0"/>
              </a:rPr>
              <a:t>Una de las opciones más atractivas es GMPLS (Generalized MPLS), GMPLS se presenta como la evolución de MPLS, protocolo diseñado para integrar redes opacas y redes completamente ópticas.</a:t>
            </a:r>
          </a:p>
          <a:p>
            <a:pPr marL="88900" indent="0">
              <a:buNone/>
            </a:pPr>
            <a:endParaRPr lang="es-ES" dirty="0" smtClean="0">
              <a:latin typeface="Arial" pitchFamily="34" charset="0"/>
              <a:cs typeface="Arial" pitchFamily="34" charset="0"/>
            </a:endParaRPr>
          </a:p>
          <a:p>
            <a:pPr marL="88900" indent="0">
              <a:buNone/>
            </a:pPr>
            <a:r>
              <a:rPr lang="es-ES" dirty="0" smtClean="0">
                <a:latin typeface="Arial" pitchFamily="34" charset="0"/>
                <a:cs typeface="Arial" pitchFamily="34" charset="0"/>
              </a:rPr>
              <a:t>Cambios relevantes sobre MPLS:</a:t>
            </a:r>
          </a:p>
          <a:p>
            <a:pPr marL="88900" indent="0">
              <a:buNone/>
            </a:pPr>
            <a:endParaRPr lang="es-ES" dirty="0" smtClean="0">
              <a:latin typeface="Arial" pitchFamily="34" charset="0"/>
              <a:cs typeface="Arial" pitchFamily="34" charset="0"/>
            </a:endParaRPr>
          </a:p>
          <a:p>
            <a:pPr marL="88900" indent="0"/>
            <a:r>
              <a:rPr lang="es-ES" dirty="0" smtClean="0">
                <a:latin typeface="Arial" pitchFamily="34" charset="0"/>
                <a:cs typeface="Arial" pitchFamily="34" charset="0"/>
              </a:rPr>
              <a:t> Etiquetas de longitud variable y conteniendo la información de conmutación.</a:t>
            </a:r>
          </a:p>
          <a:p>
            <a:pPr marL="88900" indent="0"/>
            <a:endParaRPr lang="es-ES" dirty="0" smtClean="0">
              <a:latin typeface="Arial" pitchFamily="34" charset="0"/>
              <a:cs typeface="Arial" pitchFamily="34" charset="0"/>
            </a:endParaRPr>
          </a:p>
          <a:p>
            <a:pPr marL="88900" indent="0"/>
            <a:r>
              <a:rPr lang="es-ES" dirty="0" smtClean="0">
                <a:latin typeface="Arial" pitchFamily="34" charset="0"/>
                <a:cs typeface="Arial" pitchFamily="34" charset="0"/>
              </a:rPr>
              <a:t>Los </a:t>
            </a:r>
            <a:r>
              <a:rPr lang="es-ES" dirty="0" err="1" smtClean="0">
                <a:latin typeface="Arial" pitchFamily="34" charset="0"/>
                <a:cs typeface="Arial" pitchFamily="34" charset="0"/>
              </a:rPr>
              <a:t>LSP’s</a:t>
            </a:r>
            <a:r>
              <a:rPr lang="es-ES" dirty="0" smtClean="0">
                <a:latin typeface="Arial" pitchFamily="34" charset="0"/>
                <a:cs typeface="Arial" pitchFamily="34" charset="0"/>
              </a:rPr>
              <a:t> ahora incluyen información acerca del tipo de conmutación a ser usada, el ancho de banda necesario y la codificación del mismo.</a:t>
            </a:r>
          </a:p>
          <a:p>
            <a:pPr marL="88900" indent="0"/>
            <a:endParaRPr lang="es-ES" dirty="0" smtClean="0">
              <a:latin typeface="Arial" pitchFamily="34" charset="0"/>
              <a:cs typeface="Arial" pitchFamily="34" charset="0"/>
            </a:endParaRPr>
          </a:p>
          <a:p>
            <a:pPr marL="88900" indent="0">
              <a:buNone/>
            </a:pPr>
            <a:endParaRPr lang="es-ES" dirty="0" smtClean="0">
              <a:latin typeface="Arial" pitchFamily="34" charset="0"/>
              <a:cs typeface="Arial" pitchFamily="34" charset="0"/>
            </a:endParaRPr>
          </a:p>
          <a:p>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General</a:t>
            </a:r>
            <a:endParaRPr lang="es-EC" dirty="0"/>
          </a:p>
        </p:txBody>
      </p:sp>
      <p:sp>
        <p:nvSpPr>
          <p:cNvPr id="3" name="2 Marcador de contenido"/>
          <p:cNvSpPr>
            <a:spLocks noGrp="1"/>
          </p:cNvSpPr>
          <p:nvPr>
            <p:ph idx="1"/>
          </p:nvPr>
        </p:nvSpPr>
        <p:spPr/>
        <p:txBody>
          <a:bodyPr/>
          <a:lstStyle/>
          <a:p>
            <a:r>
              <a:rPr lang="es-ES" dirty="0" smtClean="0">
                <a:latin typeface="Arial" pitchFamily="34" charset="0"/>
                <a:cs typeface="Arial" pitchFamily="34" charset="0"/>
              </a:rPr>
              <a:t>Estudiar los aspectos más importantes de la tecnología de conmutación óptica por ráfagas – </a:t>
            </a:r>
            <a:r>
              <a:rPr lang="es-ES" dirty="0" err="1" smtClean="0">
                <a:latin typeface="Arial" pitchFamily="34" charset="0"/>
                <a:cs typeface="Arial" pitchFamily="34" charset="0"/>
              </a:rPr>
              <a:t>Optical</a:t>
            </a:r>
            <a:r>
              <a:rPr lang="es-ES" dirty="0" smtClean="0">
                <a:latin typeface="Arial" pitchFamily="34" charset="0"/>
                <a:cs typeface="Arial" pitchFamily="34" charset="0"/>
              </a:rPr>
              <a:t> </a:t>
            </a:r>
            <a:r>
              <a:rPr lang="es-ES" dirty="0" err="1" smtClean="0">
                <a:latin typeface="Arial" pitchFamily="34" charset="0"/>
                <a:cs typeface="Arial" pitchFamily="34" charset="0"/>
              </a:rPr>
              <a:t>Burst</a:t>
            </a:r>
            <a:r>
              <a:rPr lang="es-ES" dirty="0" smtClean="0">
                <a:latin typeface="Arial" pitchFamily="34" charset="0"/>
                <a:cs typeface="Arial" pitchFamily="34" charset="0"/>
              </a:rPr>
              <a:t> </a:t>
            </a:r>
            <a:r>
              <a:rPr lang="es-ES" dirty="0" err="1" smtClean="0">
                <a:latin typeface="Arial" pitchFamily="34" charset="0"/>
                <a:cs typeface="Arial" pitchFamily="34" charset="0"/>
              </a:rPr>
              <a:t>Switching</a:t>
            </a:r>
            <a:r>
              <a:rPr lang="es-ES" dirty="0" smtClean="0">
                <a:latin typeface="Arial" pitchFamily="34" charset="0"/>
                <a:cs typeface="Arial" pitchFamily="34" charset="0"/>
              </a:rPr>
              <a:t> (OBS), a fin de determinar los principios, técnicas, protocolos que requiere su funcionamiento; así como también los cambios a los que están sujetos las redes ópticas pasivas actuales para migrar a esta tecnología.</a:t>
            </a:r>
            <a:endParaRPr lang="es-EC" dirty="0" smtClean="0">
              <a:latin typeface="Arial" pitchFamily="34" charset="0"/>
              <a:cs typeface="Arial" pitchFamily="34" charset="0"/>
            </a:endParaRPr>
          </a:p>
          <a:p>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Mecanismos de Contención</a:t>
            </a:r>
            <a:endParaRPr lang="es-EC" dirty="0">
              <a:latin typeface="Arial" pitchFamily="34" charset="0"/>
              <a:cs typeface="Arial" pitchFamily="34" charset="0"/>
            </a:endParaRPr>
          </a:p>
        </p:txBody>
      </p:sp>
      <p:sp>
        <p:nvSpPr>
          <p:cNvPr id="5" name="4 Marcador de contenido"/>
          <p:cNvSpPr>
            <a:spLocks noGrp="1"/>
          </p:cNvSpPr>
          <p:nvPr>
            <p:ph idx="1"/>
          </p:nvPr>
        </p:nvSpPr>
        <p:spPr/>
        <p:txBody>
          <a:bodyPr>
            <a:normAutofit/>
          </a:bodyPr>
          <a:lstStyle/>
          <a:p>
            <a:r>
              <a:rPr lang="es-ES" sz="3600" dirty="0" smtClean="0">
                <a:latin typeface="Arial" pitchFamily="34" charset="0"/>
                <a:cs typeface="Arial" pitchFamily="34" charset="0"/>
              </a:rPr>
              <a:t>Líneas de retardo.</a:t>
            </a:r>
          </a:p>
          <a:p>
            <a:endParaRPr lang="es-ES" sz="3600" dirty="0" smtClean="0">
              <a:latin typeface="Arial" pitchFamily="34" charset="0"/>
              <a:cs typeface="Arial" pitchFamily="34" charset="0"/>
            </a:endParaRPr>
          </a:p>
          <a:p>
            <a:r>
              <a:rPr lang="es-ES" sz="3600" dirty="0" smtClean="0">
                <a:latin typeface="Arial" pitchFamily="34" charset="0"/>
                <a:cs typeface="Arial" pitchFamily="34" charset="0"/>
              </a:rPr>
              <a:t>Segmentación de la ráfaga.</a:t>
            </a:r>
          </a:p>
          <a:p>
            <a:endParaRPr lang="es-ES" sz="3600" dirty="0" smtClean="0">
              <a:latin typeface="Arial" pitchFamily="34" charset="0"/>
              <a:cs typeface="Arial" pitchFamily="34" charset="0"/>
            </a:endParaRPr>
          </a:p>
          <a:p>
            <a:r>
              <a:rPr lang="es-ES" sz="3600" dirty="0" smtClean="0">
                <a:latin typeface="Arial" pitchFamily="34" charset="0"/>
                <a:cs typeface="Arial" pitchFamily="34" charset="0"/>
              </a:rPr>
              <a:t>Desviación por enrutamiento.</a:t>
            </a:r>
          </a:p>
          <a:p>
            <a:endParaRPr lang="es-ES" sz="3600" dirty="0" smtClean="0">
              <a:latin typeface="Arial" pitchFamily="34" charset="0"/>
              <a:cs typeface="Arial" pitchFamily="34" charset="0"/>
            </a:endParaRPr>
          </a:p>
          <a:p>
            <a:r>
              <a:rPr lang="es-ES" sz="3600" dirty="0" smtClean="0">
                <a:latin typeface="Arial" pitchFamily="34" charset="0"/>
                <a:cs typeface="Arial" pitchFamily="34" charset="0"/>
              </a:rPr>
              <a:t>Conversión de longitud de onda.</a:t>
            </a:r>
            <a:endParaRPr lang="es-EC" sz="3600" dirty="0">
              <a:latin typeface="Arial" pitchFamily="34" charset="0"/>
              <a:cs typeface="Arial" pitchFamily="34" charset="0"/>
            </a:endParaRPr>
          </a:p>
        </p:txBody>
      </p:sp>
      <p:sp>
        <p:nvSpPr>
          <p:cNvPr id="4" name="3 Flecha derecha">
            <a:hlinkClick r:id="rId2" action="ppaction://hlinksldjump"/>
          </p:cNvPr>
          <p:cNvSpPr/>
          <p:nvPr/>
        </p:nvSpPr>
        <p:spPr>
          <a:xfrm>
            <a:off x="6588224" y="357301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Señalización</a:t>
            </a:r>
            <a:endParaRPr lang="es-EC" dirty="0">
              <a:latin typeface="Arial" pitchFamily="34" charset="0"/>
              <a:cs typeface="Arial" pitchFamily="34" charset="0"/>
            </a:endParaRPr>
          </a:p>
        </p:txBody>
      </p:sp>
      <p:sp>
        <p:nvSpPr>
          <p:cNvPr id="5" name="4 Marcador de contenido"/>
          <p:cNvSpPr>
            <a:spLocks noGrp="1"/>
          </p:cNvSpPr>
          <p:nvPr>
            <p:ph idx="1"/>
          </p:nvPr>
        </p:nvSpPr>
        <p:spPr/>
        <p:txBody>
          <a:bodyPr>
            <a:normAutofit lnSpcReduction="10000"/>
          </a:bodyPr>
          <a:lstStyle/>
          <a:p>
            <a:pPr marL="88900" indent="0">
              <a:buNone/>
            </a:pPr>
            <a:r>
              <a:rPr lang="es-ES" dirty="0" smtClean="0">
                <a:latin typeface="Arial" pitchFamily="34" charset="0"/>
                <a:cs typeface="Arial" pitchFamily="34" charset="0"/>
              </a:rPr>
              <a:t>El protocolo de señalización de mayor consideración para su implementación en OBS es </a:t>
            </a:r>
            <a:r>
              <a:rPr lang="es-ES" dirty="0" err="1" smtClean="0">
                <a:latin typeface="Arial" pitchFamily="34" charset="0"/>
                <a:cs typeface="Arial" pitchFamily="34" charset="0"/>
              </a:rPr>
              <a:t>Just</a:t>
            </a:r>
            <a:r>
              <a:rPr lang="es-ES" dirty="0" smtClean="0">
                <a:latin typeface="Arial" pitchFamily="34" charset="0"/>
                <a:cs typeface="Arial" pitchFamily="34" charset="0"/>
              </a:rPr>
              <a:t> </a:t>
            </a:r>
            <a:r>
              <a:rPr lang="es-ES" dirty="0" err="1" smtClean="0">
                <a:latin typeface="Arial" pitchFamily="34" charset="0"/>
                <a:cs typeface="Arial" pitchFamily="34" charset="0"/>
              </a:rPr>
              <a:t>Enough</a:t>
            </a:r>
            <a:r>
              <a:rPr lang="es-ES" dirty="0" smtClean="0">
                <a:latin typeface="Arial" pitchFamily="34" charset="0"/>
                <a:cs typeface="Arial" pitchFamily="34" charset="0"/>
              </a:rPr>
              <a:t> Time – JET.</a:t>
            </a:r>
          </a:p>
          <a:p>
            <a:pPr marL="88900" indent="0">
              <a:buNone/>
            </a:pPr>
            <a:endParaRPr lang="es-ES" dirty="0" smtClean="0">
              <a:latin typeface="Arial" pitchFamily="34" charset="0"/>
              <a:cs typeface="Arial" pitchFamily="34" charset="0"/>
            </a:endParaRPr>
          </a:p>
          <a:p>
            <a:pPr marL="88900" indent="0">
              <a:buNone/>
            </a:pPr>
            <a:r>
              <a:rPr lang="es-ES" dirty="0" smtClean="0">
                <a:latin typeface="Arial" pitchFamily="34" charset="0"/>
                <a:cs typeface="Arial" pitchFamily="34" charset="0"/>
              </a:rPr>
              <a:t>Características:</a:t>
            </a:r>
          </a:p>
          <a:p>
            <a:pPr marL="88900" indent="0">
              <a:buNone/>
            </a:pPr>
            <a:endParaRPr lang="es-ES" dirty="0" smtClean="0">
              <a:latin typeface="Arial" pitchFamily="34" charset="0"/>
              <a:cs typeface="Arial" pitchFamily="34" charset="0"/>
            </a:endParaRPr>
          </a:p>
          <a:p>
            <a:pPr marL="88900" indent="0"/>
            <a:r>
              <a:rPr lang="es-ES" dirty="0" smtClean="0">
                <a:latin typeface="Arial" pitchFamily="34" charset="0"/>
                <a:cs typeface="Arial" pitchFamily="34" charset="0"/>
              </a:rPr>
              <a:t> Hace uso de la información del tiempo de offset y tamaño de la ráfaga.</a:t>
            </a:r>
          </a:p>
          <a:p>
            <a:pPr marL="88900" indent="0"/>
            <a:endParaRPr lang="es-ES" dirty="0" smtClean="0">
              <a:latin typeface="Arial" pitchFamily="34" charset="0"/>
              <a:cs typeface="Arial" pitchFamily="34" charset="0"/>
            </a:endParaRPr>
          </a:p>
          <a:p>
            <a:pPr marL="88900" indent="0"/>
            <a:r>
              <a:rPr lang="es-ES" dirty="0" smtClean="0">
                <a:latin typeface="Arial" pitchFamily="34" charset="0"/>
                <a:cs typeface="Arial" pitchFamily="34" charset="0"/>
              </a:rPr>
              <a:t> </a:t>
            </a:r>
            <a:r>
              <a:rPr lang="es-ES" dirty="0" smtClean="0">
                <a:latin typeface="Arial" pitchFamily="34" charset="0"/>
                <a:cs typeface="Arial" pitchFamily="34" charset="0"/>
              </a:rPr>
              <a:t>Reservación cerrada y reservación atrasada.</a:t>
            </a:r>
          </a:p>
          <a:p>
            <a:pPr marL="88900" indent="0"/>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JET: Funcionamiento</a:t>
            </a:r>
            <a:endParaRPr lang="es-EC"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25543" y="2191548"/>
            <a:ext cx="7906897" cy="43189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Calidad de Servicio</a:t>
            </a:r>
            <a:endParaRPr lang="es-EC" dirty="0"/>
          </a:p>
        </p:txBody>
      </p:sp>
      <p:sp>
        <p:nvSpPr>
          <p:cNvPr id="3" name="2 Marcador de contenido"/>
          <p:cNvSpPr>
            <a:spLocks noGrp="1"/>
          </p:cNvSpPr>
          <p:nvPr>
            <p:ph sz="half" idx="1"/>
          </p:nvPr>
        </p:nvSpPr>
        <p:spPr>
          <a:xfrm>
            <a:off x="457200" y="2249425"/>
            <a:ext cx="8219256" cy="819535"/>
          </a:xfrm>
        </p:spPr>
        <p:txBody>
          <a:bodyPr>
            <a:noAutofit/>
          </a:bodyPr>
          <a:lstStyle/>
          <a:p>
            <a:r>
              <a:rPr lang="es-ES" sz="2400" dirty="0" smtClean="0">
                <a:latin typeface="Arial" pitchFamily="34" charset="0"/>
                <a:cs typeface="Arial" pitchFamily="34" charset="0"/>
              </a:rPr>
              <a:t>Distintos métodos para brindar calidad de servicio pueden ser implementados tanto en las estructuras de borde como de núcleo.</a:t>
            </a:r>
          </a:p>
          <a:p>
            <a:pPr>
              <a:buNone/>
            </a:pPr>
            <a:endParaRPr lang="es-EC" sz="2400" dirty="0">
              <a:latin typeface="Arial" pitchFamily="34" charset="0"/>
              <a:cs typeface="Arial" pitchFamily="34" charset="0"/>
            </a:endParaRPr>
          </a:p>
        </p:txBody>
      </p:sp>
      <p:sp>
        <p:nvSpPr>
          <p:cNvPr id="4" name="3 Marcador de contenido"/>
          <p:cNvSpPr>
            <a:spLocks noGrp="1"/>
          </p:cNvSpPr>
          <p:nvPr>
            <p:ph sz="half" idx="2"/>
          </p:nvPr>
        </p:nvSpPr>
        <p:spPr>
          <a:xfrm>
            <a:off x="4648200" y="3789040"/>
            <a:ext cx="4038600" cy="2986347"/>
          </a:xfrm>
        </p:spPr>
        <p:txBody>
          <a:bodyPr/>
          <a:lstStyle/>
          <a:p>
            <a:pPr>
              <a:buNone/>
            </a:pPr>
            <a:r>
              <a:rPr lang="es-ES" dirty="0" smtClean="0">
                <a:latin typeface="Arial" pitchFamily="34" charset="0"/>
                <a:cs typeface="Arial" pitchFamily="34" charset="0"/>
              </a:rPr>
              <a:t>Nodos de Núcleo:</a:t>
            </a:r>
          </a:p>
          <a:p>
            <a:r>
              <a:rPr lang="es-ES" dirty="0" smtClean="0">
                <a:latin typeface="Arial" pitchFamily="34" charset="0"/>
                <a:cs typeface="Arial" pitchFamily="34" charset="0"/>
              </a:rPr>
              <a:t>Métodos de contención.</a:t>
            </a:r>
          </a:p>
          <a:p>
            <a:r>
              <a:rPr lang="es-ES" dirty="0" smtClean="0">
                <a:latin typeface="Arial" pitchFamily="34" charset="0"/>
                <a:cs typeface="Arial" pitchFamily="34" charset="0"/>
              </a:rPr>
              <a:t>Reserva de recursos con tendencia a favorecer a tráfico de alta prioridad</a:t>
            </a:r>
            <a:endParaRPr lang="es-EC" dirty="0">
              <a:latin typeface="Arial" pitchFamily="34" charset="0"/>
              <a:cs typeface="Arial" pitchFamily="34" charset="0"/>
            </a:endParaRPr>
          </a:p>
        </p:txBody>
      </p:sp>
      <p:sp>
        <p:nvSpPr>
          <p:cNvPr id="5" name="3 Marcador de contenido"/>
          <p:cNvSpPr txBox="1">
            <a:spLocks/>
          </p:cNvSpPr>
          <p:nvPr/>
        </p:nvSpPr>
        <p:spPr>
          <a:xfrm>
            <a:off x="539552" y="3789040"/>
            <a:ext cx="4038600" cy="2986347"/>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Nodos de Borde: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s-ES" sz="2000" dirty="0" smtClean="0">
                <a:latin typeface="Arial" pitchFamily="34" charset="0"/>
                <a:cs typeface="Arial" pitchFamily="34" charset="0"/>
              </a:rPr>
              <a:t>Incremento en el tiempo de Offset</a:t>
            </a:r>
            <a:r>
              <a:rPr kumimoji="0" lang="es-E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s-E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Prevención de longitud de onda</a:t>
            </a:r>
            <a:endParaRPr kumimoji="0" lang="es-EC"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5 Flecha arriba">
            <a:hlinkClick r:id="rId2"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421904"/>
          </a:xfrm>
        </p:spPr>
        <p:txBody>
          <a:bodyPr>
            <a:normAutofit/>
          </a:bodyPr>
          <a:lstStyle/>
          <a:p>
            <a:r>
              <a:rPr lang="es-ES" dirty="0" smtClean="0">
                <a:latin typeface="Arial Black" pitchFamily="34" charset="0"/>
              </a:rPr>
              <a:t>Migración: Introducción de una nueva tecnología</a:t>
            </a:r>
            <a:endParaRPr lang="es-EC" dirty="0">
              <a:latin typeface="Arial Black" pitchFamily="34" charset="0"/>
            </a:endParaRPr>
          </a:p>
        </p:txBody>
      </p:sp>
      <p:sp>
        <p:nvSpPr>
          <p:cNvPr id="3" name="2 Marcador de contenido"/>
          <p:cNvSpPr>
            <a:spLocks noGrp="1"/>
          </p:cNvSpPr>
          <p:nvPr>
            <p:ph sz="half" idx="1"/>
          </p:nvPr>
        </p:nvSpPr>
        <p:spPr>
          <a:xfrm>
            <a:off x="467544" y="2996952"/>
            <a:ext cx="4402832" cy="3240360"/>
          </a:xfrm>
        </p:spPr>
        <p:txBody>
          <a:bodyPr>
            <a:noAutofit/>
          </a:bodyPr>
          <a:lstStyle/>
          <a:p>
            <a:pPr>
              <a:buNone/>
            </a:pPr>
            <a:r>
              <a:rPr lang="es-ES" dirty="0" smtClean="0">
                <a:latin typeface="Arial" pitchFamily="34" charset="0"/>
                <a:cs typeface="Arial" pitchFamily="34" charset="0"/>
              </a:rPr>
              <a:t>La estrategia de migración debe tener en cuenta:</a:t>
            </a:r>
          </a:p>
          <a:p>
            <a:endParaRPr lang="es-ES" dirty="0" smtClean="0">
              <a:latin typeface="Arial" pitchFamily="34" charset="0"/>
              <a:cs typeface="Arial" pitchFamily="34" charset="0"/>
            </a:endParaRPr>
          </a:p>
          <a:p>
            <a:r>
              <a:rPr lang="es-ES" dirty="0" smtClean="0">
                <a:latin typeface="Arial" pitchFamily="34" charset="0"/>
                <a:cs typeface="Arial" pitchFamily="34" charset="0"/>
              </a:rPr>
              <a:t>El punto de vista económico.</a:t>
            </a:r>
          </a:p>
          <a:p>
            <a:endParaRPr lang="es-ES" dirty="0" smtClean="0">
              <a:latin typeface="Arial" pitchFamily="34" charset="0"/>
              <a:cs typeface="Arial" pitchFamily="34" charset="0"/>
            </a:endParaRPr>
          </a:p>
          <a:p>
            <a:r>
              <a:rPr lang="es-ES" dirty="0" smtClean="0">
                <a:latin typeface="Arial" pitchFamily="34" charset="0"/>
                <a:cs typeface="Arial" pitchFamily="34" charset="0"/>
              </a:rPr>
              <a:t>Interoperabilidad,  entre tecnologías.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Futuras migraciones.</a:t>
            </a:r>
          </a:p>
          <a:p>
            <a:endParaRPr lang="es-ES" dirty="0" smtClean="0">
              <a:latin typeface="Arial" pitchFamily="34" charset="0"/>
              <a:cs typeface="Arial" pitchFamily="34" charset="0"/>
            </a:endParaRPr>
          </a:p>
          <a:p>
            <a:endParaRPr lang="es-EC" dirty="0">
              <a:latin typeface="Arial" pitchFamily="34" charset="0"/>
              <a:cs typeface="Arial" pitchFamily="34" charset="0"/>
            </a:endParaRPr>
          </a:p>
        </p:txBody>
      </p:sp>
      <p:pic>
        <p:nvPicPr>
          <p:cNvPr id="15362" name="Picture 2" descr="http://www.gruposaytel.com.mx/productos/7.jpg"/>
          <p:cNvPicPr>
            <a:picLocks noChangeAspect="1" noChangeArrowheads="1"/>
          </p:cNvPicPr>
          <p:nvPr/>
        </p:nvPicPr>
        <p:blipFill>
          <a:blip r:embed="rId2" cstate="print"/>
          <a:srcRect/>
          <a:stretch>
            <a:fillRect/>
          </a:stretch>
        </p:blipFill>
        <p:spPr bwMode="auto">
          <a:xfrm>
            <a:off x="5148064" y="2996952"/>
            <a:ext cx="3389417" cy="254583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Redes Ópticas Pasivas y OBS</a:t>
            </a:r>
            <a:endParaRPr lang="es-EC" dirty="0"/>
          </a:p>
        </p:txBody>
      </p:sp>
      <p:sp>
        <p:nvSpPr>
          <p:cNvPr id="5" name="4 Marcador de contenido"/>
          <p:cNvSpPr>
            <a:spLocks noGrp="1"/>
          </p:cNvSpPr>
          <p:nvPr>
            <p:ph idx="1"/>
          </p:nvPr>
        </p:nvSpPr>
        <p:spPr/>
        <p:txBody>
          <a:bodyPr/>
          <a:lstStyle/>
          <a:p>
            <a:r>
              <a:rPr lang="es-ES" dirty="0" smtClean="0">
                <a:latin typeface="Arial" pitchFamily="34" charset="0"/>
                <a:cs typeface="Arial" pitchFamily="34" charset="0"/>
              </a:rPr>
              <a:t>La integración es posible, pero también compleja, costosa y supone perder las ventajas que promete una red óptica activa ya sea q esta este conmutada por ráfagas, paquetes o circuitos.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A mediano plazo las tecnologías ópticas pasivas se limitarán a redes de acceso solamente.</a:t>
            </a:r>
            <a:endParaRPr lang="es-EC"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clave para una migración exitosa es hacerla de forma gradual</a:t>
            </a:r>
            <a:endParaRPr lang="es-EC" dirty="0"/>
          </a:p>
        </p:txBody>
      </p:sp>
      <p:sp>
        <p:nvSpPr>
          <p:cNvPr id="3" name="2 Marcador de contenido"/>
          <p:cNvSpPr>
            <a:spLocks noGrp="1"/>
          </p:cNvSpPr>
          <p:nvPr>
            <p:ph sz="half" idx="1"/>
          </p:nvPr>
        </p:nvSpPr>
        <p:spPr/>
        <p:txBody>
          <a:bodyPr/>
          <a:lstStyle/>
          <a:p>
            <a:r>
              <a:rPr lang="es-ES" dirty="0" smtClean="0">
                <a:latin typeface="Arial" pitchFamily="34" charset="0"/>
                <a:cs typeface="Arial" pitchFamily="34" charset="0"/>
              </a:rPr>
              <a:t>El negocio de las comunicaciones funciona siempre de forma ininterrumpida, por esta razón es que una red cualquiera no puede permanecer demasiado tiempo inoperativa.</a:t>
            </a:r>
          </a:p>
          <a:p>
            <a:endParaRPr lang="es-ES" dirty="0" smtClean="0">
              <a:latin typeface="Arial" pitchFamily="34" charset="0"/>
              <a:cs typeface="Arial" pitchFamily="34" charset="0"/>
            </a:endParaRPr>
          </a:p>
          <a:p>
            <a:r>
              <a:rPr lang="es-ES" dirty="0" smtClean="0">
                <a:latin typeface="Arial" pitchFamily="34" charset="0"/>
                <a:cs typeface="Arial" pitchFamily="34" charset="0"/>
              </a:rPr>
              <a:t>Cualquier estrategia de migración debe basarse en la idea de hacerla de forma gradual, manteniendo los tiempos de corte mínimos.</a:t>
            </a:r>
            <a:endParaRPr lang="es-EC" dirty="0">
              <a:latin typeface="Arial" pitchFamily="34" charset="0"/>
              <a:cs typeface="Arial" pitchFamily="34" charset="0"/>
            </a:endParaRPr>
          </a:p>
        </p:txBody>
      </p:sp>
      <p:graphicFrame>
        <p:nvGraphicFramePr>
          <p:cNvPr id="5" name="4 Marcador de contenido"/>
          <p:cNvGraphicFramePr>
            <a:graphicFrameLocks noGrp="1"/>
          </p:cNvGraphicFramePr>
          <p:nvPr>
            <p:ph sz="half" idx="2"/>
          </p:nvPr>
        </p:nvGraphicFramePr>
        <p:xfrm>
          <a:off x="4788024" y="2420888"/>
          <a:ext cx="3524200" cy="4066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Migración: Estrategia</a:t>
            </a:r>
            <a:endParaRPr lang="es-EC" dirty="0"/>
          </a:p>
        </p:txBody>
      </p:sp>
      <p:sp>
        <p:nvSpPr>
          <p:cNvPr id="5" name="4 Marcador de contenido"/>
          <p:cNvSpPr>
            <a:spLocks noGrp="1"/>
          </p:cNvSpPr>
          <p:nvPr>
            <p:ph idx="1"/>
          </p:nvPr>
        </p:nvSpPr>
        <p:spPr/>
        <p:txBody>
          <a:bodyPr/>
          <a:lstStyle/>
          <a:p>
            <a:pPr>
              <a:buNone/>
            </a:pPr>
            <a:r>
              <a:rPr lang="es-ES" dirty="0" smtClean="0">
                <a:latin typeface="Arial" pitchFamily="34" charset="0"/>
                <a:cs typeface="Arial" pitchFamily="34" charset="0"/>
              </a:rPr>
              <a:t>La red original sufre dos cambios importantes:</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Los </a:t>
            </a:r>
            <a:r>
              <a:rPr lang="es-ES" dirty="0" err="1" smtClean="0">
                <a:latin typeface="Arial" pitchFamily="34" charset="0"/>
                <a:cs typeface="Arial" pitchFamily="34" charset="0"/>
              </a:rPr>
              <a:t>OXC’s</a:t>
            </a:r>
            <a:r>
              <a:rPr lang="es-ES" dirty="0" smtClean="0">
                <a:latin typeface="Arial" pitchFamily="34" charset="0"/>
                <a:cs typeface="Arial" pitchFamily="34" charset="0"/>
              </a:rPr>
              <a:t> que componen el área de núcleo son reemplazados por conmutadores OBS.</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En los dispositivos de borde se agregan módulos que van a cumplir las funciones de un nodo OBS de borde.</a:t>
            </a:r>
            <a:endParaRPr lang="es-EC"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20080"/>
          </a:xfrm>
        </p:spPr>
        <p:txBody>
          <a:bodyPr>
            <a:normAutofit/>
          </a:bodyPr>
          <a:lstStyle/>
          <a:p>
            <a:r>
              <a:rPr lang="es-ES" sz="3600" dirty="0" smtClean="0"/>
              <a:t>Red Original</a:t>
            </a:r>
            <a:endParaRPr lang="es-EC" sz="3600" dirty="0"/>
          </a:p>
        </p:txBody>
      </p:sp>
      <p:pic>
        <p:nvPicPr>
          <p:cNvPr id="4" name="3 Marcador de contenido" descr="migracion_red_original.jpg"/>
          <p:cNvPicPr>
            <a:picLocks noGrp="1" noChangeAspect="1"/>
          </p:cNvPicPr>
          <p:nvPr>
            <p:ph idx="1"/>
          </p:nvPr>
        </p:nvPicPr>
        <p:blipFill>
          <a:blip r:embed="rId2" cstate="print"/>
          <a:stretch>
            <a:fillRect/>
          </a:stretch>
        </p:blipFill>
        <p:spPr>
          <a:xfrm>
            <a:off x="683568" y="1578592"/>
            <a:ext cx="7848872" cy="5142364"/>
          </a:xfrm>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648072"/>
          </a:xfrm>
        </p:spPr>
        <p:txBody>
          <a:bodyPr>
            <a:normAutofit fontScale="90000"/>
          </a:bodyPr>
          <a:lstStyle/>
          <a:p>
            <a:r>
              <a:rPr lang="es-ES" dirty="0" smtClean="0"/>
              <a:t>Adición de un único conmutador OBS</a:t>
            </a:r>
            <a:endParaRPr lang="es-EC" dirty="0"/>
          </a:p>
        </p:txBody>
      </p:sp>
      <p:pic>
        <p:nvPicPr>
          <p:cNvPr id="4" name="3 Marcador de contenido" descr="migracion_red_original.jpg"/>
          <p:cNvPicPr>
            <a:picLocks noGrp="1" noChangeAspect="1"/>
          </p:cNvPicPr>
          <p:nvPr>
            <p:ph idx="1"/>
          </p:nvPr>
        </p:nvPicPr>
        <p:blipFill>
          <a:blip r:embed="rId2" cstate="print"/>
          <a:stretch>
            <a:fillRect/>
          </a:stretch>
        </p:blipFill>
        <p:spPr>
          <a:xfrm>
            <a:off x="683568" y="1593801"/>
            <a:ext cx="7848872" cy="5111945"/>
          </a:xfr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EC" dirty="0"/>
          </a:p>
        </p:txBody>
      </p:sp>
      <p:sp>
        <p:nvSpPr>
          <p:cNvPr id="3" name="2 Marcador de contenido"/>
          <p:cNvSpPr>
            <a:spLocks noGrp="1"/>
          </p:cNvSpPr>
          <p:nvPr>
            <p:ph idx="1"/>
          </p:nvPr>
        </p:nvSpPr>
        <p:spPr/>
        <p:txBody>
          <a:bodyPr/>
          <a:lstStyle/>
          <a:p>
            <a:pPr marL="200025" lvl="3" indent="-200025"/>
            <a:r>
              <a:rPr lang="es-ES" sz="2400" dirty="0" smtClean="0">
                <a:solidFill>
                  <a:schemeClr val="tx1"/>
                </a:solidFill>
                <a:latin typeface="Arial" pitchFamily="34" charset="0"/>
                <a:cs typeface="Arial" pitchFamily="34" charset="0"/>
              </a:rPr>
              <a:t>Definir la arquitectura de una red OBS.</a:t>
            </a:r>
            <a:endParaRPr lang="es-EC" sz="2400" dirty="0" smtClean="0">
              <a:solidFill>
                <a:schemeClr val="tx1"/>
              </a:solidFill>
              <a:latin typeface="Arial" pitchFamily="34" charset="0"/>
              <a:cs typeface="Arial" pitchFamily="34" charset="0"/>
            </a:endParaRPr>
          </a:p>
          <a:p>
            <a:pPr marL="200025" lvl="3" indent="-200025"/>
            <a:r>
              <a:rPr lang="es-ES" sz="2400" dirty="0" smtClean="0">
                <a:solidFill>
                  <a:schemeClr val="tx1"/>
                </a:solidFill>
                <a:latin typeface="Arial" pitchFamily="34" charset="0"/>
                <a:cs typeface="Arial" pitchFamily="34" charset="0"/>
              </a:rPr>
              <a:t>Definir los mecanismos de control dentro de una red OBS.</a:t>
            </a:r>
            <a:endParaRPr lang="es-EC" sz="2400" dirty="0" smtClean="0">
              <a:solidFill>
                <a:schemeClr val="tx1"/>
              </a:solidFill>
              <a:latin typeface="Arial" pitchFamily="34" charset="0"/>
              <a:cs typeface="Arial" pitchFamily="34" charset="0"/>
            </a:endParaRPr>
          </a:p>
          <a:p>
            <a:pPr marL="200025" lvl="3" indent="-200025"/>
            <a:r>
              <a:rPr lang="es-ES" sz="2400" dirty="0" smtClean="0">
                <a:solidFill>
                  <a:schemeClr val="tx1"/>
                </a:solidFill>
                <a:latin typeface="Arial" pitchFamily="34" charset="0"/>
                <a:cs typeface="Arial" pitchFamily="34" charset="0"/>
              </a:rPr>
              <a:t>Determinar la estructura y elementos de una red OBS.</a:t>
            </a:r>
            <a:endParaRPr lang="es-EC" sz="2400" dirty="0" smtClean="0">
              <a:solidFill>
                <a:schemeClr val="tx1"/>
              </a:solidFill>
              <a:latin typeface="Arial" pitchFamily="34" charset="0"/>
              <a:cs typeface="Arial" pitchFamily="34" charset="0"/>
            </a:endParaRPr>
          </a:p>
          <a:p>
            <a:pPr marL="200025" lvl="3" indent="-200025"/>
            <a:r>
              <a:rPr lang="es-ES" sz="2400" dirty="0" smtClean="0">
                <a:solidFill>
                  <a:schemeClr val="tx1"/>
                </a:solidFill>
                <a:latin typeface="Arial" pitchFamily="34" charset="0"/>
                <a:cs typeface="Arial" pitchFamily="34" charset="0"/>
              </a:rPr>
              <a:t>Determinar los requerimientos para la migración de redes actuales a redes OBS.</a:t>
            </a:r>
            <a:endParaRPr lang="es-EC" sz="2400" dirty="0" smtClean="0">
              <a:solidFill>
                <a:schemeClr val="tx1"/>
              </a:solidFill>
              <a:latin typeface="Arial" pitchFamily="34" charset="0"/>
              <a:cs typeface="Arial" pitchFamily="34" charset="0"/>
            </a:endParaRPr>
          </a:p>
          <a:p>
            <a:pPr marL="200025" lvl="3" indent="-200025"/>
            <a:r>
              <a:rPr lang="es-ES" sz="2400" dirty="0" smtClean="0">
                <a:solidFill>
                  <a:schemeClr val="tx1"/>
                </a:solidFill>
                <a:latin typeface="Arial" pitchFamily="34" charset="0"/>
                <a:cs typeface="Arial" pitchFamily="34" charset="0"/>
              </a:rPr>
              <a:t>Exponer las ventajas a nivel tecnológico de OBS.</a:t>
            </a:r>
            <a:endParaRPr lang="es-EC" sz="2400" dirty="0" smtClean="0">
              <a:solidFill>
                <a:schemeClr val="tx1"/>
              </a:solidFill>
              <a:latin typeface="Arial" pitchFamily="34" charset="0"/>
              <a:cs typeface="Arial" pitchFamily="34" charset="0"/>
            </a:endParaRPr>
          </a:p>
          <a:p>
            <a:pPr marL="200025" lvl="3" indent="-200025"/>
            <a:r>
              <a:rPr lang="es-ES" sz="2400" dirty="0" smtClean="0">
                <a:solidFill>
                  <a:schemeClr val="tx1"/>
                </a:solidFill>
                <a:latin typeface="Arial" pitchFamily="34" charset="0"/>
                <a:cs typeface="Arial" pitchFamily="34" charset="0"/>
              </a:rPr>
              <a:t>Comparar la conmutación óptica por ráfagas, paquetes y circuitos.</a:t>
            </a:r>
            <a:endParaRPr lang="es-EC" sz="2400" dirty="0" smtClean="0">
              <a:solidFill>
                <a:schemeClr val="tx1"/>
              </a:solidFill>
              <a:latin typeface="Arial" pitchFamily="34" charset="0"/>
              <a:cs typeface="Arial" pitchFamily="34" charset="0"/>
            </a:endParaRPr>
          </a:p>
          <a:p>
            <a:pPr marL="200025" indent="-200025"/>
            <a:endParaRPr lang="es-EC" dirty="0"/>
          </a:p>
        </p:txBody>
      </p:sp>
      <p:sp>
        <p:nvSpPr>
          <p:cNvPr id="4" name="3 Flecha arriba">
            <a:hlinkClick r:id="rId2"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20080"/>
          </a:xfrm>
        </p:spPr>
        <p:txBody>
          <a:bodyPr>
            <a:normAutofit/>
          </a:bodyPr>
          <a:lstStyle/>
          <a:p>
            <a:r>
              <a:rPr lang="es-ES" sz="3600" dirty="0" smtClean="0"/>
              <a:t>Red Final</a:t>
            </a:r>
            <a:endParaRPr lang="es-EC" sz="3600" dirty="0"/>
          </a:p>
        </p:txBody>
      </p:sp>
      <p:pic>
        <p:nvPicPr>
          <p:cNvPr id="4" name="3 Marcador de contenido" descr="migracion_red_original.jpg"/>
          <p:cNvPicPr>
            <a:picLocks noGrp="1" noChangeAspect="1"/>
          </p:cNvPicPr>
          <p:nvPr>
            <p:ph idx="1"/>
          </p:nvPr>
        </p:nvPicPr>
        <p:blipFill>
          <a:blip r:embed="rId2" cstate="print"/>
          <a:stretch>
            <a:fillRect/>
          </a:stretch>
        </p:blipFill>
        <p:spPr>
          <a:xfrm>
            <a:off x="683568" y="1623700"/>
            <a:ext cx="7848872" cy="5052147"/>
          </a:xfrm>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OBS a nivel metropolitano</a:t>
            </a:r>
            <a:endParaRPr lang="es-EC" dirty="0"/>
          </a:p>
        </p:txBody>
      </p:sp>
      <p:sp>
        <p:nvSpPr>
          <p:cNvPr id="3" name="2 Marcador de contenido"/>
          <p:cNvSpPr>
            <a:spLocks noGrp="1"/>
          </p:cNvSpPr>
          <p:nvPr>
            <p:ph sz="half" idx="1"/>
          </p:nvPr>
        </p:nvSpPr>
        <p:spPr/>
        <p:txBody>
          <a:bodyPr/>
          <a:lstStyle/>
          <a:p>
            <a:r>
              <a:rPr lang="es-ES" dirty="0" smtClean="0">
                <a:latin typeface="Arial" pitchFamily="34" charset="0"/>
                <a:cs typeface="Arial" pitchFamily="34" charset="0"/>
              </a:rPr>
              <a:t>A nivel metropolitano una red OBS hereda la topología física existente.</a:t>
            </a:r>
          </a:p>
          <a:p>
            <a:r>
              <a:rPr lang="es-ES" dirty="0" smtClean="0">
                <a:latin typeface="Arial" pitchFamily="34" charset="0"/>
                <a:cs typeface="Arial" pitchFamily="34" charset="0"/>
              </a:rPr>
              <a:t>Pueden implementarse topologías lógicas en anillo o malla parcial.</a:t>
            </a:r>
          </a:p>
          <a:p>
            <a:r>
              <a:rPr lang="es-ES" dirty="0" smtClean="0">
                <a:latin typeface="Arial" pitchFamily="34" charset="0"/>
                <a:cs typeface="Arial" pitchFamily="34" charset="0"/>
              </a:rPr>
              <a:t>Un nodo geográfico bien puede incluir las funciones de acceso, borde y núcleo.</a:t>
            </a:r>
            <a:endParaRPr lang="es-EC" dirty="0">
              <a:latin typeface="Arial" pitchFamily="34" charset="0"/>
              <a:cs typeface="Arial" pitchFamily="34" charset="0"/>
            </a:endParaRPr>
          </a:p>
        </p:txBody>
      </p:sp>
      <p:pic>
        <p:nvPicPr>
          <p:cNvPr id="10242" name="Picture 2" descr="http://www.macrontele.com/images/wire_line_network.jpg"/>
          <p:cNvPicPr>
            <a:picLocks noChangeAspect="1" noChangeArrowheads="1"/>
          </p:cNvPicPr>
          <p:nvPr/>
        </p:nvPicPr>
        <p:blipFill>
          <a:blip r:embed="rId2" cstate="print"/>
          <a:srcRect/>
          <a:stretch>
            <a:fillRect/>
          </a:stretch>
        </p:blipFill>
        <p:spPr bwMode="auto">
          <a:xfrm>
            <a:off x="4644008" y="2492896"/>
            <a:ext cx="4054815" cy="2088232"/>
          </a:xfrm>
          <a:prstGeom prst="rect">
            <a:avLst/>
          </a:prstGeom>
          <a:noFill/>
        </p:spPr>
      </p:pic>
      <p:sp>
        <p:nvSpPr>
          <p:cNvPr id="6" name="5 Flecha arriba">
            <a:hlinkClick r:id="rId3"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OCS vs. OBS vs. OPS ¿cuál es mejor?</a:t>
            </a:r>
            <a:endParaRPr lang="es-EC" dirty="0"/>
          </a:p>
        </p:txBody>
      </p:sp>
      <p:graphicFrame>
        <p:nvGraphicFramePr>
          <p:cNvPr id="5" name="4 Tabla"/>
          <p:cNvGraphicFramePr>
            <a:graphicFrameLocks noGrp="1"/>
          </p:cNvGraphicFramePr>
          <p:nvPr/>
        </p:nvGraphicFramePr>
        <p:xfrm>
          <a:off x="251521" y="2780928"/>
          <a:ext cx="8640959" cy="2678694"/>
        </p:xfrm>
        <a:graphic>
          <a:graphicData uri="http://schemas.openxmlformats.org/drawingml/2006/table">
            <a:tbl>
              <a:tblPr/>
              <a:tblGrid>
                <a:gridCol w="1296144"/>
                <a:gridCol w="1079600"/>
                <a:gridCol w="912408"/>
                <a:gridCol w="1464376"/>
                <a:gridCol w="1368151"/>
                <a:gridCol w="1348625"/>
                <a:gridCol w="1171655"/>
              </a:tblGrid>
              <a:tr h="864096">
                <a:tc>
                  <a:txBody>
                    <a:bodyPr/>
                    <a:lstStyle/>
                    <a:p>
                      <a:pPr algn="ctr" fontAlgn="b"/>
                      <a:r>
                        <a:rPr lang="es-EC" sz="1400" b="1" i="0" u="none" strike="noStrike" dirty="0">
                          <a:solidFill>
                            <a:srgbClr val="000000"/>
                          </a:solidFill>
                          <a:latin typeface="Arial"/>
                        </a:rPr>
                        <a:t>Conmutación Óptica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latin typeface="Arial"/>
                        </a:rPr>
                        <a:t>Utilización de Ancho de Banda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Arial"/>
                        </a:rPr>
                        <a:t>Latencia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Arial"/>
                        </a:rPr>
                        <a:t>Almacenamiento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latin typeface="Arial"/>
                        </a:rPr>
                        <a:t>Procesamiento de cabecera (por unidad de datos)</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Arial"/>
                        </a:rPr>
                        <a:t>Adaptabilidad</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latin typeface="Arial"/>
                        </a:rPr>
                        <a:t>Flexibilidad</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6">
                <a:tc>
                  <a:txBody>
                    <a:bodyPr/>
                    <a:lstStyle/>
                    <a:p>
                      <a:pPr algn="ctr" fontAlgn="b"/>
                      <a:r>
                        <a:rPr lang="es-EC" sz="1600" b="0" i="0" u="none" strike="noStrike">
                          <a:solidFill>
                            <a:srgbClr val="000000"/>
                          </a:solidFill>
                          <a:latin typeface="Arial"/>
                        </a:rPr>
                        <a:t>Circuitos</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No es necesario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6">
                <a:tc>
                  <a:txBody>
                    <a:bodyPr/>
                    <a:lstStyle/>
                    <a:p>
                      <a:pPr algn="ctr" fontAlgn="b"/>
                      <a:r>
                        <a:rPr lang="es-EC" sz="1600" b="0" i="0" u="none" strike="noStrike">
                          <a:solidFill>
                            <a:srgbClr val="000000"/>
                          </a:solidFill>
                          <a:latin typeface="Arial"/>
                        </a:rPr>
                        <a:t>Paquetes</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Necesario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6">
                <a:tc>
                  <a:txBody>
                    <a:bodyPr/>
                    <a:lstStyle/>
                    <a:p>
                      <a:pPr algn="ctr" fontAlgn="b"/>
                      <a:r>
                        <a:rPr lang="es-EC" sz="1600" b="0" i="0" u="none" strike="noStrike">
                          <a:solidFill>
                            <a:srgbClr val="000000"/>
                          </a:solidFill>
                          <a:latin typeface="Arial"/>
                        </a:rPr>
                        <a:t>Ráfagas</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Arial"/>
                        </a:rPr>
                        <a:t>Alto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Baja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No es necesario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Medio</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Arial"/>
                        </a:rPr>
                        <a:t>Alta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Arial"/>
                        </a:rPr>
                        <a:t>Media</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Dominio Electrónico y El Dominio Óptico</a:t>
            </a:r>
            <a:endParaRPr lang="es-EC" dirty="0"/>
          </a:p>
        </p:txBody>
      </p:sp>
      <p:graphicFrame>
        <p:nvGraphicFramePr>
          <p:cNvPr id="9" name="8 Marcador de contenido"/>
          <p:cNvGraphicFramePr>
            <a:graphicFrameLocks noGrp="1"/>
          </p:cNvGraphicFramePr>
          <p:nvPr>
            <p:ph sz="quarter" idx="2"/>
          </p:nvPr>
        </p:nvGraphicFramePr>
        <p:xfrm>
          <a:off x="467544" y="2564904"/>
          <a:ext cx="83529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 OBS viable?</a:t>
            </a:r>
            <a:endParaRPr lang="es-EC" dirty="0"/>
          </a:p>
        </p:txBody>
      </p:sp>
      <p:sp>
        <p:nvSpPr>
          <p:cNvPr id="5" name="4 Marcador de contenido"/>
          <p:cNvSpPr>
            <a:spLocks noGrp="1"/>
          </p:cNvSpPr>
          <p:nvPr>
            <p:ph idx="1"/>
          </p:nvPr>
        </p:nvSpPr>
        <p:spPr/>
        <p:txBody>
          <a:bodyPr/>
          <a:lstStyle/>
          <a:p>
            <a:r>
              <a:rPr lang="es-ES" dirty="0" smtClean="0">
                <a:latin typeface="Arial" pitchFamily="34" charset="0"/>
                <a:cs typeface="Arial" pitchFamily="34" charset="0"/>
              </a:rPr>
              <a:t>Integración del plano de control.</a:t>
            </a:r>
          </a:p>
          <a:p>
            <a:r>
              <a:rPr lang="es-ES" dirty="0" smtClean="0">
                <a:latin typeface="Arial" pitchFamily="34" charset="0"/>
                <a:cs typeface="Arial" pitchFamily="34" charset="0"/>
              </a:rPr>
              <a:t>Conmutadores ópticos espaciales con tiempos de conmutación adecuados.</a:t>
            </a:r>
          </a:p>
          <a:p>
            <a:r>
              <a:rPr lang="es-ES" dirty="0" smtClean="0">
                <a:latin typeface="Arial" pitchFamily="34" charset="0"/>
                <a:cs typeface="Arial" pitchFamily="34" charset="0"/>
              </a:rPr>
              <a:t>No hay necesidad de usar dispositivos de almacenamiento ni lógica óptica.</a:t>
            </a:r>
          </a:p>
          <a:p>
            <a:r>
              <a:rPr lang="es-ES" dirty="0" smtClean="0">
                <a:latin typeface="Arial" pitchFamily="34" charset="0"/>
                <a:cs typeface="Arial" pitchFamily="34" charset="0"/>
              </a:rPr>
              <a:t>Supone la siguiente generación de redes ópticas de transporte.</a:t>
            </a:r>
          </a:p>
          <a:p>
            <a:r>
              <a:rPr lang="es-ES" dirty="0" smtClean="0">
                <a:latin typeface="Arial" pitchFamily="34" charset="0"/>
                <a:cs typeface="Arial" pitchFamily="34" charset="0"/>
              </a:rPr>
              <a:t>OBS es tecnológicamente viable.</a:t>
            </a:r>
          </a:p>
          <a:p>
            <a:endParaRPr lang="es-EC" dirty="0">
              <a:latin typeface="Arial" pitchFamily="34" charset="0"/>
              <a:cs typeface="Arial" pitchFamily="34" charset="0"/>
            </a:endParaRPr>
          </a:p>
        </p:txBody>
      </p:sp>
      <p:sp>
        <p:nvSpPr>
          <p:cNvPr id="4" name="3 Flecha arriba">
            <a:hlinkClick r:id="rId2"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5" name="4 Marcador de contenido"/>
          <p:cNvSpPr>
            <a:spLocks noGrp="1"/>
          </p:cNvSpPr>
          <p:nvPr>
            <p:ph idx="1"/>
          </p:nvPr>
        </p:nvSpPr>
        <p:spPr/>
        <p:txBody>
          <a:bodyPr>
            <a:normAutofit fontScale="62500" lnSpcReduction="20000"/>
          </a:bodyPr>
          <a:lstStyle/>
          <a:p>
            <a:pPr lvl="0"/>
            <a:r>
              <a:rPr lang="es-ES" dirty="0" smtClean="0">
                <a:latin typeface="Arial" pitchFamily="34" charset="0"/>
                <a:cs typeface="Arial" pitchFamily="34" charset="0"/>
              </a:rPr>
              <a:t>El paradigma de conmutación óptica de ráfagas es tecnológicamente viable, ya que su operación relega las funciones de control al plano electrónico y trabaja bajo un esquema en donde no se necesita que los nodos almacenen la información. Por lo tanto la carencia de memorias y procesadores ópticos deja de ser un problema, haciendo realizable la implementación de OBS.</a:t>
            </a:r>
            <a:endParaRPr lang="es-EC" dirty="0" smtClean="0">
              <a:latin typeface="Arial" pitchFamily="34" charset="0"/>
              <a:cs typeface="Arial" pitchFamily="34" charset="0"/>
            </a:endParaRPr>
          </a:p>
          <a:p>
            <a:pPr>
              <a:buNone/>
            </a:pPr>
            <a:endParaRPr lang="es-EC" dirty="0" smtClean="0">
              <a:latin typeface="Arial" pitchFamily="34" charset="0"/>
              <a:cs typeface="Arial" pitchFamily="34" charset="0"/>
            </a:endParaRPr>
          </a:p>
          <a:p>
            <a:pPr lvl="0"/>
            <a:r>
              <a:rPr lang="es-ES" dirty="0" smtClean="0">
                <a:latin typeface="Arial" pitchFamily="34" charset="0"/>
                <a:cs typeface="Arial" pitchFamily="34" charset="0"/>
              </a:rPr>
              <a:t>La transparencia inherente a una red completamente óptica (como es el caso de OBS) implica que los datos son transferidos independientemente del formato, protocolo y tasa de transmisión, lo cual conlleva ventajas como una reducción en el retardo de procesamiento, simplificación en la interfaz con otras redes que operan sobre otras tecnologías, reducción en los costos de operación y mantenimiento de la red. Pero por otro lado una completa transparencia también significa que los datos transportados no pueden ser monitoreados, por lo que la operación del plano de control en este tipo de redes es crítica en comparación a otras tecnologías</a:t>
            </a:r>
            <a:r>
              <a:rPr lang="es-ES" dirty="0" smtClean="0">
                <a:latin typeface="Arial" pitchFamily="34" charset="0"/>
                <a:cs typeface="Arial" pitchFamily="34" charset="0"/>
              </a:rPr>
              <a:t>.</a:t>
            </a:r>
            <a:endParaRPr lang="es-EC"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5" name="4 Marcador de contenido"/>
          <p:cNvSpPr>
            <a:spLocks noGrp="1"/>
          </p:cNvSpPr>
          <p:nvPr>
            <p:ph idx="1"/>
          </p:nvPr>
        </p:nvSpPr>
        <p:spPr>
          <a:xfrm>
            <a:off x="457200" y="2249424"/>
            <a:ext cx="8229600" cy="4608576"/>
          </a:xfrm>
        </p:spPr>
        <p:txBody>
          <a:bodyPr>
            <a:noAutofit/>
          </a:bodyPr>
          <a:lstStyle/>
          <a:p>
            <a:pPr lvl="0"/>
            <a:r>
              <a:rPr lang="es-ES" sz="1600" dirty="0" smtClean="0">
                <a:latin typeface="Arial" pitchFamily="34" charset="0"/>
                <a:cs typeface="Arial" pitchFamily="34" charset="0"/>
              </a:rPr>
              <a:t>Un </a:t>
            </a:r>
            <a:r>
              <a:rPr lang="es-ES" sz="1600" dirty="0" smtClean="0">
                <a:latin typeface="Arial" pitchFamily="34" charset="0"/>
                <a:cs typeface="Arial" pitchFamily="34" charset="0"/>
              </a:rPr>
              <a:t>nodo OBS no dispone de unidades de almacenamiento, </a:t>
            </a:r>
            <a:r>
              <a:rPr lang="es-ES" sz="1600" dirty="0" smtClean="0">
                <a:latin typeface="Arial" pitchFamily="34" charset="0"/>
                <a:cs typeface="Arial" pitchFamily="34" charset="0"/>
              </a:rPr>
              <a:t>pero si de </a:t>
            </a:r>
            <a:r>
              <a:rPr lang="es-ES" sz="1600" dirty="0" smtClean="0">
                <a:latin typeface="Arial" pitchFamily="34" charset="0"/>
                <a:cs typeface="Arial" pitchFamily="34" charset="0"/>
              </a:rPr>
              <a:t>un sistema </a:t>
            </a:r>
            <a:r>
              <a:rPr lang="es-ES" sz="1600" dirty="0" smtClean="0">
                <a:latin typeface="Arial" pitchFamily="34" charset="0"/>
                <a:cs typeface="Arial" pitchFamily="34" charset="0"/>
              </a:rPr>
              <a:t>de </a:t>
            </a:r>
            <a:r>
              <a:rPr lang="es-ES" sz="1600" dirty="0" smtClean="0">
                <a:latin typeface="Arial" pitchFamily="34" charset="0"/>
                <a:cs typeface="Arial" pitchFamily="34" charset="0"/>
              </a:rPr>
              <a:t>contención. Sin la inclusión de un sistema de contención se tendría un porcentaje de pérdida de ráfagas demasiado alto, considerando que siempre existe la posibilidad que una ráfaga no disponga de los recursos necesarios para su transmisión en cualquiera de los nodos de núcleo que componen una red OBS.</a:t>
            </a:r>
            <a:endParaRPr lang="es-EC"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r>
              <a:rPr lang="es-ES" sz="1600" dirty="0" smtClean="0">
                <a:latin typeface="Arial" pitchFamily="34" charset="0"/>
                <a:cs typeface="Arial" pitchFamily="34" charset="0"/>
              </a:rPr>
              <a:t>La </a:t>
            </a:r>
            <a:r>
              <a:rPr lang="es-ES" sz="1600" dirty="0" smtClean="0">
                <a:latin typeface="Arial" pitchFamily="34" charset="0"/>
                <a:cs typeface="Arial" pitchFamily="34" charset="0"/>
              </a:rPr>
              <a:t>inclusión de líneas de retardo puede ser hecha de forma modular. Es decir el equipamiento OBS puede diseñarse de tal forma que contemple la inclusión de líneas de retardo en los nodos de núcleo como un módulo o unidad individual. Por lo tanto se tiene cierta flexibilidad al momento de decidir el retardo que se desea agregar por nodo, esto es importante ya que el tiempo de retardo necesario va a variar de nodo a nodo, en función del tráfico de red y la topología de esta. Además que método de líneas de retardo es adaptable a cualquier otro método de contención y la posibilidad de elegir arbitrariamente el tiempo total de retardo aumenta esta adaptabilidad</a:t>
            </a:r>
            <a:r>
              <a:rPr lang="es-ES" sz="1600" dirty="0" smtClean="0">
                <a:latin typeface="Arial" pitchFamily="34" charset="0"/>
                <a:cs typeface="Arial" pitchFamily="34" charset="0"/>
              </a:rPr>
              <a:t>.</a:t>
            </a:r>
            <a:endParaRPr lang="es-EC" sz="16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5" name="4 Marcador de contenido"/>
          <p:cNvSpPr>
            <a:spLocks noGrp="1"/>
          </p:cNvSpPr>
          <p:nvPr>
            <p:ph idx="1"/>
          </p:nvPr>
        </p:nvSpPr>
        <p:spPr>
          <a:xfrm>
            <a:off x="457200" y="2249424"/>
            <a:ext cx="8229600" cy="4608576"/>
          </a:xfrm>
        </p:spPr>
        <p:txBody>
          <a:bodyPr>
            <a:normAutofit/>
          </a:bodyPr>
          <a:lstStyle/>
          <a:p>
            <a:pPr lvl="0"/>
            <a:r>
              <a:rPr lang="es-ES" sz="1800" dirty="0" smtClean="0">
                <a:latin typeface="Arial" pitchFamily="34" charset="0"/>
                <a:cs typeface="Arial" pitchFamily="34" charset="0"/>
              </a:rPr>
              <a:t>Dentro de los distintos métodos de contención mencionados, la conversión de longitud de onda es una alternativa atractiva. Debido a su concepto sencillo: el de enviar una ráfaga que no tiene disponibles recursos para su transmisión por una longitud de onda diferente que se encuentre libre en ese momento; en consecuencia no se agrega retardo alguno a las ráfagas. Este método puede ser combinado con cualquiera de los métodos de contención estudiados para lograr reducir aún más la probabilidad de pérdida de ráfagas.</a:t>
            </a: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lvl="0"/>
            <a:r>
              <a:rPr lang="es-ES" sz="1800" dirty="0" smtClean="0">
                <a:latin typeface="Arial" pitchFamily="34" charset="0"/>
                <a:cs typeface="Arial" pitchFamily="34" charset="0"/>
              </a:rPr>
              <a:t>La implementación de JET como protocolo de señalización supone una mejor utilización de ancho de banda en comparación a otras alternativas. El esquema de reservación atrasada y reservación cerrada hacen un uso más eficiente de los recursos reservándolos solo momentos antes del arribo de la ráfaga y liberándolos solo momentos después que esta ha salido del nodo.</a:t>
            </a:r>
          </a:p>
          <a:p>
            <a:pPr lvl="0"/>
            <a:endParaRPr lang="es-ES" sz="1800" dirty="0" smtClean="0">
              <a:latin typeface="Arial" pitchFamily="34" charset="0"/>
              <a:cs typeface="Arial" pitchFamily="34" charset="0"/>
            </a:endParaRPr>
          </a:p>
          <a:p>
            <a:pPr lvl="0"/>
            <a:endParaRPr lang="es-ES" sz="18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5" name="4 Marcador de contenido"/>
          <p:cNvSpPr>
            <a:spLocks noGrp="1"/>
          </p:cNvSpPr>
          <p:nvPr>
            <p:ph idx="1"/>
          </p:nvPr>
        </p:nvSpPr>
        <p:spPr>
          <a:xfrm>
            <a:off x="457200" y="2249424"/>
            <a:ext cx="8229600" cy="4608576"/>
          </a:xfrm>
        </p:spPr>
        <p:txBody>
          <a:bodyPr>
            <a:normAutofit fontScale="62500" lnSpcReduction="20000"/>
          </a:bodyPr>
          <a:lstStyle/>
          <a:p>
            <a:pPr lvl="0"/>
            <a:r>
              <a:rPr lang="es-ES" dirty="0" smtClean="0">
                <a:latin typeface="Arial" pitchFamily="34" charset="0"/>
                <a:cs typeface="Arial" pitchFamily="34" charset="0"/>
              </a:rPr>
              <a:t>La diferenciación de servicio se logra haciendo uso de los recursos existentes dentro de la red OBS, esto facilita la implementación de mecanismos de contención y también reduce el costo computacional de esta. Ejemplo de esto es el mecanismo de segmentación de la ráfaga o la técnica de prevención de longitud de onda.</a:t>
            </a:r>
          </a:p>
          <a:p>
            <a:pPr>
              <a:buNone/>
            </a:pPr>
            <a:endParaRPr lang="es-EC" dirty="0" smtClean="0">
              <a:latin typeface="Arial" pitchFamily="34" charset="0"/>
              <a:cs typeface="Arial" pitchFamily="34" charset="0"/>
            </a:endParaRPr>
          </a:p>
          <a:p>
            <a:pPr lvl="0"/>
            <a:r>
              <a:rPr lang="es-ES" dirty="0" smtClean="0">
                <a:latin typeface="Arial" pitchFamily="34" charset="0"/>
                <a:cs typeface="Arial" pitchFamily="34" charset="0"/>
              </a:rPr>
              <a:t>A nivel de transporte, sin lugar a dudas, las tecnologías de comunicación ópticas dominarán el panorama general. Ya que las redes ópticas poseen claras ventajas frente a otros medios de comunicación en la actualidad; el transporte óptico de la información es la clave para satisfacer las necesidades de ancho de banda a largo plazo.</a:t>
            </a:r>
            <a:endParaRPr lang="es-EC" dirty="0" smtClean="0">
              <a:latin typeface="Arial" pitchFamily="34" charset="0"/>
              <a:cs typeface="Arial" pitchFamily="34" charset="0"/>
            </a:endParaRPr>
          </a:p>
          <a:p>
            <a:pPr>
              <a:buNone/>
            </a:pPr>
            <a:endParaRPr lang="es-EC" dirty="0" smtClean="0">
              <a:latin typeface="Arial" pitchFamily="34" charset="0"/>
              <a:cs typeface="Arial" pitchFamily="34" charset="0"/>
            </a:endParaRPr>
          </a:p>
          <a:p>
            <a:pPr lvl="0"/>
            <a:r>
              <a:rPr lang="es-ES" dirty="0" smtClean="0">
                <a:latin typeface="Arial" pitchFamily="34" charset="0"/>
                <a:cs typeface="Arial" pitchFamily="34" charset="0"/>
              </a:rPr>
              <a:t>Incluso con una introducción a largo plazo de OPS, el esquema de conmutación de ráfagas se puede mantener en redes con una alta carga de tráfico, dado su bajo retardo de procesamiento y al hecho que las ráfagas pasan a través de la red sin ser almacenadas en nodos intermedios.</a:t>
            </a:r>
          </a:p>
          <a:p>
            <a:pPr lvl="0"/>
            <a:endParaRPr lang="es-ES"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5" name="4 Marcador de contenido"/>
          <p:cNvSpPr>
            <a:spLocks noGrp="1"/>
          </p:cNvSpPr>
          <p:nvPr>
            <p:ph idx="1"/>
          </p:nvPr>
        </p:nvSpPr>
        <p:spPr>
          <a:xfrm>
            <a:off x="457200" y="2249424"/>
            <a:ext cx="8229600" cy="4608576"/>
          </a:xfrm>
        </p:spPr>
        <p:txBody>
          <a:bodyPr>
            <a:normAutofit/>
          </a:bodyPr>
          <a:lstStyle/>
          <a:p>
            <a:pPr lvl="0"/>
            <a:r>
              <a:rPr lang="es-ES" sz="1800" dirty="0" smtClean="0">
                <a:latin typeface="Arial" pitchFamily="34" charset="0"/>
                <a:cs typeface="Arial" pitchFamily="34" charset="0"/>
              </a:rPr>
              <a:t>La clave para una exitosa migración a una red OBS consiste en un plan que pueda ser llevado a cabo de forma gradual, por lo tanto una correcta integración entre OBS y cualquier tecnología de transporte óptico es esencial para alcanzar este objetivo. Sabiendo que en la actualidad tecnologías ópticas de vanguardia son: OCS con una arquitectura basada en </a:t>
            </a:r>
            <a:r>
              <a:rPr lang="es-ES" sz="1800" dirty="0" err="1" smtClean="0">
                <a:latin typeface="Arial" pitchFamily="34" charset="0"/>
                <a:cs typeface="Arial" pitchFamily="34" charset="0"/>
              </a:rPr>
              <a:t>OXC’s</a:t>
            </a:r>
            <a:r>
              <a:rPr lang="es-ES" sz="1800" dirty="0" smtClean="0">
                <a:latin typeface="Arial" pitchFamily="34" charset="0"/>
                <a:cs typeface="Arial" pitchFamily="34" charset="0"/>
              </a:rPr>
              <a:t> y OCS con arquitecturas basadas en </a:t>
            </a:r>
            <a:r>
              <a:rPr lang="es-ES" sz="1800" dirty="0" err="1" smtClean="0">
                <a:latin typeface="Arial" pitchFamily="34" charset="0"/>
                <a:cs typeface="Arial" pitchFamily="34" charset="0"/>
              </a:rPr>
              <a:t>ROADM’s</a:t>
            </a:r>
            <a:r>
              <a:rPr lang="es-ES" sz="1800" dirty="0" smtClean="0">
                <a:latin typeface="Arial" pitchFamily="34" charset="0"/>
                <a:cs typeface="Arial" pitchFamily="34" charset="0"/>
              </a:rPr>
              <a:t>. La migración puede hacerse en el primer caso dada la transparencia inherente a una red compuesta por </a:t>
            </a:r>
            <a:r>
              <a:rPr lang="es-ES" sz="1800" dirty="0" err="1" smtClean="0">
                <a:latin typeface="Arial" pitchFamily="34" charset="0"/>
                <a:cs typeface="Arial" pitchFamily="34" charset="0"/>
              </a:rPr>
              <a:t>OXC’s</a:t>
            </a:r>
            <a:r>
              <a:rPr lang="es-ES" sz="1800" dirty="0" smtClean="0">
                <a:latin typeface="Arial" pitchFamily="34" charset="0"/>
                <a:cs typeface="Arial" pitchFamily="34" charset="0"/>
              </a:rPr>
              <a:t>, lo que permite la adición de conmutadores OBS y en el segundo caso el protocolo GMPLS o similares serán la clave para la estandarización e interoperabilidad entre tecnologías de conmutación automáticas.</a:t>
            </a:r>
            <a:endParaRPr lang="es-EC" sz="1800" dirty="0" smtClean="0">
              <a:latin typeface="Arial" pitchFamily="34" charset="0"/>
              <a:cs typeface="Arial" pitchFamily="34" charset="0"/>
            </a:endParaRPr>
          </a:p>
          <a:p>
            <a:pPr lvl="0">
              <a:buNone/>
            </a:pPr>
            <a:endParaRPr lang="es-ES" sz="18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Fibra Óptica: el mejor medio de transmisión</a:t>
            </a:r>
            <a:endParaRPr lang="es-EC" dirty="0"/>
          </a:p>
        </p:txBody>
      </p:sp>
      <p:sp>
        <p:nvSpPr>
          <p:cNvPr id="3" name="2 Marcador de contenido"/>
          <p:cNvSpPr>
            <a:spLocks noGrp="1"/>
          </p:cNvSpPr>
          <p:nvPr>
            <p:ph sz="half" idx="1"/>
          </p:nvPr>
        </p:nvSpPr>
        <p:spPr>
          <a:xfrm>
            <a:off x="539552" y="2564904"/>
            <a:ext cx="4041648" cy="3456384"/>
          </a:xfrm>
        </p:spPr>
        <p:txBody>
          <a:bodyPr>
            <a:normAutofit/>
          </a:bodyPr>
          <a:lstStyle/>
          <a:p>
            <a:r>
              <a:rPr lang="es-ES" sz="2400" dirty="0" smtClean="0">
                <a:latin typeface="Arial" pitchFamily="34" charset="0"/>
                <a:cs typeface="Arial" pitchFamily="34" charset="0"/>
              </a:rPr>
              <a:t>Mayor ancho de banda.</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Baja atenuación.</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Gran cobertura.</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Inmune a interferencia electromagnética.</a:t>
            </a:r>
          </a:p>
        </p:txBody>
      </p:sp>
      <p:pic>
        <p:nvPicPr>
          <p:cNvPr id="5" name="4 Marcador de contenido" descr="fiber-optic-wire.jpg"/>
          <p:cNvPicPr>
            <a:picLocks noGrp="1" noChangeAspect="1"/>
          </p:cNvPicPr>
          <p:nvPr>
            <p:ph sz="half" idx="2"/>
          </p:nvPr>
        </p:nvPicPr>
        <p:blipFill>
          <a:blip r:embed="rId2" cstate="print"/>
          <a:stretch>
            <a:fillRect/>
          </a:stretch>
        </p:blipFill>
        <p:spPr>
          <a:xfrm>
            <a:off x="4709864" y="2636912"/>
            <a:ext cx="4038600" cy="2782353"/>
          </a:xfrm>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5" name="4 Marcador de contenido"/>
          <p:cNvSpPr>
            <a:spLocks noGrp="1"/>
          </p:cNvSpPr>
          <p:nvPr>
            <p:ph idx="1"/>
          </p:nvPr>
        </p:nvSpPr>
        <p:spPr>
          <a:xfrm>
            <a:off x="457200" y="2249424"/>
            <a:ext cx="8229600" cy="4275920"/>
          </a:xfrm>
        </p:spPr>
        <p:txBody>
          <a:bodyPr>
            <a:normAutofit/>
          </a:bodyPr>
          <a:lstStyle/>
          <a:p>
            <a:pPr lvl="0"/>
            <a:r>
              <a:rPr lang="es-ES" sz="1800" dirty="0" smtClean="0">
                <a:latin typeface="Arial" pitchFamily="34" charset="0"/>
                <a:cs typeface="Arial" pitchFamily="34" charset="0"/>
              </a:rPr>
              <a:t>Se debe evaluar la inclusión de conceptos básicos y avanzados sobre comunicaciones ópticas dentro de programa de estudios para la especialidad de telecomunicaciones, ya que como he señalado las redes de transporte de próxima generación estarán constituidas en su gran mayoría por tecnologías de comunicación ópticas (tecnologías completamente ópticas).</a:t>
            </a: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lvl="0"/>
            <a:r>
              <a:rPr lang="es-ES" sz="1800" dirty="0" smtClean="0">
                <a:latin typeface="Arial" pitchFamily="34" charset="0"/>
                <a:cs typeface="Arial" pitchFamily="34" charset="0"/>
              </a:rPr>
              <a:t>Sobre el punto anterior cabe recalcar que siempre se debe obedecer las necesidades a nivel nacional. No tiene sentido preparar profesionales con conocimientos sobre tecnologías inexistentes en el país. Pero sí siempre dotar de los conocimientos fundamentales para que el individuo pueda desenvolverse cómodamente ante la inminente comercialización de tecnologías como OBS</a:t>
            </a:r>
            <a:r>
              <a:rPr lang="es-ES" sz="1800" dirty="0" smtClean="0">
                <a:latin typeface="Arial" pitchFamily="34" charset="0"/>
                <a:cs typeface="Arial" pitchFamily="34" charset="0"/>
              </a:rPr>
              <a:t>.</a:t>
            </a:r>
            <a:endParaRPr lang="es-EC" sz="18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5" name="4 Marcador de contenido"/>
          <p:cNvSpPr>
            <a:spLocks noGrp="1"/>
          </p:cNvSpPr>
          <p:nvPr>
            <p:ph idx="1"/>
          </p:nvPr>
        </p:nvSpPr>
        <p:spPr>
          <a:xfrm>
            <a:off x="457200" y="2249424"/>
            <a:ext cx="8229600" cy="4419936"/>
          </a:xfrm>
        </p:spPr>
        <p:txBody>
          <a:bodyPr>
            <a:normAutofit fontScale="62500" lnSpcReduction="20000"/>
          </a:bodyPr>
          <a:lstStyle/>
          <a:p>
            <a:pPr lvl="0"/>
            <a:r>
              <a:rPr lang="es-ES" dirty="0" smtClean="0">
                <a:latin typeface="Arial" pitchFamily="34" charset="0"/>
                <a:cs typeface="Arial" pitchFamily="34" charset="0"/>
              </a:rPr>
              <a:t>Siempre es recomendable que el salto de una tecnología a otra sea hecho de forma gradual, por una simple razón: una red de comunicaciones debe operar todo el tiempo evitando cortes innecesarios; caso contrario la entidad que lucra de dicha red va a tener pérdidas económicas. Dentro del panorama nacional muchas compañías se encuentran en el punto de cambio de tecnologías de transporte electrónicas a tecnologías ópticas. Este cambio debería contemplar la modernización del mismo hacia tecnologías de conmutación completamente ópticas, siempre teniendo en cuenta que la migración debe ser hecha de forma gradual.</a:t>
            </a:r>
            <a:endParaRPr lang="es-EC" dirty="0" smtClean="0">
              <a:latin typeface="Arial" pitchFamily="34" charset="0"/>
              <a:cs typeface="Arial" pitchFamily="34" charset="0"/>
            </a:endParaRPr>
          </a:p>
          <a:p>
            <a:pPr>
              <a:buNone/>
            </a:pPr>
            <a:endParaRPr lang="es-EC" dirty="0" smtClean="0">
              <a:latin typeface="Arial" pitchFamily="34" charset="0"/>
              <a:cs typeface="Arial" pitchFamily="34" charset="0"/>
            </a:endParaRPr>
          </a:p>
          <a:p>
            <a:pPr lvl="0"/>
            <a:r>
              <a:rPr lang="es-ES" dirty="0" smtClean="0">
                <a:latin typeface="Arial" pitchFamily="34" charset="0"/>
                <a:cs typeface="Arial" pitchFamily="34" charset="0"/>
              </a:rPr>
              <a:t>El resto de entidades que cuentan ya con infraestructuras ópticas, deben considerar cual será su siguiente salto de generación. Evaluando en función de la capacidad actual de transporte de la red y la capacidad necesaria a futuro. En la totalidad de los casos a nivel nacional las redes de vanguardia no son completamente ópticas e incluyen en sus estructuras </a:t>
            </a:r>
            <a:r>
              <a:rPr lang="es-ES" dirty="0" err="1" smtClean="0">
                <a:latin typeface="Arial" pitchFamily="34" charset="0"/>
                <a:cs typeface="Arial" pitchFamily="34" charset="0"/>
              </a:rPr>
              <a:t>ADM’s</a:t>
            </a:r>
            <a:r>
              <a:rPr lang="es-ES" dirty="0" smtClean="0">
                <a:latin typeface="Arial" pitchFamily="34" charset="0"/>
                <a:cs typeface="Arial" pitchFamily="34" charset="0"/>
              </a:rPr>
              <a:t> y/o </a:t>
            </a:r>
            <a:r>
              <a:rPr lang="es-ES" dirty="0" err="1" smtClean="0">
                <a:latin typeface="Arial" pitchFamily="34" charset="0"/>
                <a:cs typeface="Arial" pitchFamily="34" charset="0"/>
              </a:rPr>
              <a:t>DXC’s</a:t>
            </a:r>
            <a:r>
              <a:rPr lang="es-ES" dirty="0" smtClean="0">
                <a:latin typeface="Arial" pitchFamily="34" charset="0"/>
                <a:cs typeface="Arial" pitchFamily="34" charset="0"/>
              </a:rPr>
              <a:t>, por lo que se recomienda que el siguiente escalamiento tecnológico se oriente hacia una red conmutada por circuitos ópticos.</a:t>
            </a:r>
            <a:endParaRPr lang="es-EC" dirty="0" smtClean="0">
              <a:latin typeface="Arial" pitchFamily="34" charset="0"/>
              <a:cs typeface="Arial" pitchFamily="34" charset="0"/>
            </a:endParaRPr>
          </a:p>
          <a:p>
            <a:pPr lvl="0"/>
            <a:endParaRPr lang="es-EC"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C" dirty="0"/>
          </a:p>
        </p:txBody>
      </p:sp>
      <p:sp>
        <p:nvSpPr>
          <p:cNvPr id="5" name="4 Marcador de contenido"/>
          <p:cNvSpPr>
            <a:spLocks noGrp="1"/>
          </p:cNvSpPr>
          <p:nvPr>
            <p:ph idx="1"/>
          </p:nvPr>
        </p:nvSpPr>
        <p:spPr>
          <a:xfrm>
            <a:off x="457200" y="2249424"/>
            <a:ext cx="8229600" cy="4275920"/>
          </a:xfrm>
        </p:spPr>
        <p:txBody>
          <a:bodyPr>
            <a:normAutofit/>
          </a:bodyPr>
          <a:lstStyle/>
          <a:p>
            <a:pPr lvl="0"/>
            <a:r>
              <a:rPr lang="es-ES" sz="1800" dirty="0" smtClean="0">
                <a:latin typeface="Arial" pitchFamily="34" charset="0"/>
                <a:cs typeface="Arial" pitchFamily="34" charset="0"/>
              </a:rPr>
              <a:t>Futuros proyectos de titulación pueden orientarse en expandir cualquiera de los temas abordados en este trabajo, como: señalización, calidad de servicio, contención, diseño de algoritmos, evaluaciones de desempeño; solo por nombrar algunos. La simulación ahora es una opción viable y atractiva para evaluar los distintos mecanismos que operan sobre una red óptica conmutada por ráfagas. </a:t>
            </a:r>
            <a:endParaRPr lang="es-EC" sz="18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3212976"/>
            <a:ext cx="8229600" cy="1069848"/>
          </a:xfrm>
        </p:spPr>
        <p:txBody>
          <a:bodyPr/>
          <a:lstStyle/>
          <a:p>
            <a:pPr algn="ctr"/>
            <a:r>
              <a:rPr lang="es-ES" dirty="0" smtClean="0"/>
              <a:t>“Gracias por su atención”</a:t>
            </a:r>
            <a:endParaRPr lang="es-EC" dirty="0"/>
          </a:p>
        </p:txBody>
      </p:sp>
      <p:sp>
        <p:nvSpPr>
          <p:cNvPr id="7" name="6 Flecha arriba">
            <a:hlinkClick r:id="rId2"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Segmentación de la ráfaga: </a:t>
            </a:r>
            <a:r>
              <a:rPr lang="es-ES" i="1" dirty="0" smtClean="0"/>
              <a:t>Tail </a:t>
            </a:r>
            <a:r>
              <a:rPr lang="es-ES" i="1" dirty="0" err="1" smtClean="0"/>
              <a:t>Dropping</a:t>
            </a:r>
            <a:endParaRPr lang="es-EC" i="1" dirty="0"/>
          </a:p>
        </p:txBody>
      </p:sp>
      <p:pic>
        <p:nvPicPr>
          <p:cNvPr id="7" name="6 Marcador de contenido" descr="burst_segmentation_tail_dropping.jpg"/>
          <p:cNvPicPr>
            <a:picLocks noGrp="1" noChangeAspect="1"/>
          </p:cNvPicPr>
          <p:nvPr>
            <p:ph idx="1"/>
          </p:nvPr>
        </p:nvPicPr>
        <p:blipFill>
          <a:blip r:embed="rId2" cstate="print"/>
          <a:stretch>
            <a:fillRect/>
          </a:stretch>
        </p:blipFill>
        <p:spPr>
          <a:xfrm>
            <a:off x="1001793" y="2708920"/>
            <a:ext cx="6882575" cy="3492000"/>
          </a:xfrm>
        </p:spPr>
      </p:pic>
      <p:sp>
        <p:nvSpPr>
          <p:cNvPr id="10" name="9 Flecha arriba">
            <a:hlinkClick r:id="rId3"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Segmentación de la ráfaga: </a:t>
            </a:r>
            <a:r>
              <a:rPr lang="es-ES" i="1" dirty="0" smtClean="0"/>
              <a:t>Head </a:t>
            </a:r>
            <a:r>
              <a:rPr lang="es-ES" i="1" dirty="0" err="1" smtClean="0"/>
              <a:t>Dropping</a:t>
            </a:r>
            <a:endParaRPr lang="es-EC" i="1" dirty="0"/>
          </a:p>
        </p:txBody>
      </p:sp>
      <p:pic>
        <p:nvPicPr>
          <p:cNvPr id="4" name="3 Marcador de contenido" descr="burst_segmentation_head_dropping.jpg"/>
          <p:cNvPicPr>
            <a:picLocks noGrp="1" noChangeAspect="1"/>
          </p:cNvPicPr>
          <p:nvPr>
            <p:ph idx="1"/>
          </p:nvPr>
        </p:nvPicPr>
        <p:blipFill>
          <a:blip r:embed="rId2" cstate="print"/>
          <a:stretch>
            <a:fillRect/>
          </a:stretch>
        </p:blipFill>
        <p:spPr>
          <a:xfrm>
            <a:off x="991881" y="2708920"/>
            <a:ext cx="7180519" cy="3492000"/>
          </a:xfrm>
        </p:spPr>
      </p:pic>
      <p:sp>
        <p:nvSpPr>
          <p:cNvPr id="5" name="4 Flecha arriba">
            <a:hlinkClick r:id="rId3" action="ppaction://hlinksldjump"/>
          </p:cNvPr>
          <p:cNvSpPr/>
          <p:nvPr/>
        </p:nvSpPr>
        <p:spPr>
          <a:xfrm>
            <a:off x="8460432" y="6309320"/>
            <a:ext cx="28803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lalaguna.mx/wp-content/uploads/2011/01/videojuegos.jpg"/>
          <p:cNvPicPr>
            <a:picLocks noChangeAspect="1" noChangeArrowheads="1"/>
          </p:cNvPicPr>
          <p:nvPr/>
        </p:nvPicPr>
        <p:blipFill>
          <a:blip r:embed="rId2" cstate="print"/>
          <a:srcRect/>
          <a:stretch>
            <a:fillRect/>
          </a:stretch>
        </p:blipFill>
        <p:spPr bwMode="auto">
          <a:xfrm>
            <a:off x="683568" y="980728"/>
            <a:ext cx="2036798" cy="1584176"/>
          </a:xfrm>
          <a:prstGeom prst="rect">
            <a:avLst/>
          </a:prstGeom>
          <a:ln>
            <a:noFill/>
          </a:ln>
          <a:effectLst>
            <a:softEdge rad="112500"/>
          </a:effectLst>
        </p:spPr>
      </p:pic>
      <p:pic>
        <p:nvPicPr>
          <p:cNvPr id="1026" name="Picture 2" descr="http://technogadgets.blog.com/files/2010/07/smartphones.jpg"/>
          <p:cNvPicPr>
            <a:picLocks noChangeAspect="1" noChangeArrowheads="1"/>
          </p:cNvPicPr>
          <p:nvPr/>
        </p:nvPicPr>
        <p:blipFill>
          <a:blip r:embed="rId3" cstate="print"/>
          <a:srcRect/>
          <a:stretch>
            <a:fillRect/>
          </a:stretch>
        </p:blipFill>
        <p:spPr bwMode="auto">
          <a:xfrm>
            <a:off x="683568" y="4293096"/>
            <a:ext cx="2160240" cy="2214757"/>
          </a:xfrm>
          <a:prstGeom prst="rect">
            <a:avLst/>
          </a:prstGeom>
          <a:noFill/>
        </p:spPr>
      </p:pic>
      <p:pic>
        <p:nvPicPr>
          <p:cNvPr id="2" name="Picture 2"/>
          <p:cNvPicPr>
            <a:picLocks noChangeAspect="1" noChangeArrowheads="1"/>
          </p:cNvPicPr>
          <p:nvPr/>
        </p:nvPicPr>
        <p:blipFill>
          <a:blip r:embed="rId4" cstate="print"/>
          <a:srcRect/>
          <a:stretch>
            <a:fillRect/>
          </a:stretch>
        </p:blipFill>
        <p:spPr bwMode="auto">
          <a:xfrm>
            <a:off x="2627784" y="2492896"/>
            <a:ext cx="3744416" cy="2289877"/>
          </a:xfrm>
          <a:prstGeom prst="rect">
            <a:avLst/>
          </a:prstGeom>
          <a:noFill/>
          <a:ln w="9525">
            <a:noFill/>
            <a:miter lim="800000"/>
            <a:headEnd/>
            <a:tailEnd/>
          </a:ln>
        </p:spPr>
      </p:pic>
      <p:pic>
        <p:nvPicPr>
          <p:cNvPr id="1034" name="Picture 10" descr="http://mpeg2gr5.files.wordpress.com/2010/07/hdtv.jpg"/>
          <p:cNvPicPr>
            <a:picLocks noChangeAspect="1" noChangeArrowheads="1"/>
          </p:cNvPicPr>
          <p:nvPr/>
        </p:nvPicPr>
        <p:blipFill>
          <a:blip r:embed="rId5" cstate="print"/>
          <a:srcRect/>
          <a:stretch>
            <a:fillRect/>
          </a:stretch>
        </p:blipFill>
        <p:spPr bwMode="auto">
          <a:xfrm>
            <a:off x="5292080" y="908720"/>
            <a:ext cx="1801311" cy="1304950"/>
          </a:xfrm>
          <a:prstGeom prst="rect">
            <a:avLst/>
          </a:prstGeom>
          <a:noFill/>
        </p:spPr>
      </p:pic>
      <p:pic>
        <p:nvPicPr>
          <p:cNvPr id="1036" name="Picture 12" descr="http://elproyectomatriz.files.wordpress.com/2009/04/internet6.jpg"/>
          <p:cNvPicPr>
            <a:picLocks noChangeAspect="1" noChangeArrowheads="1"/>
          </p:cNvPicPr>
          <p:nvPr/>
        </p:nvPicPr>
        <p:blipFill>
          <a:blip r:embed="rId6" cstate="print"/>
          <a:srcRect/>
          <a:stretch>
            <a:fillRect/>
          </a:stretch>
        </p:blipFill>
        <p:spPr bwMode="auto">
          <a:xfrm>
            <a:off x="6804248" y="2276872"/>
            <a:ext cx="1752195" cy="1314146"/>
          </a:xfrm>
          <a:prstGeom prst="rect">
            <a:avLst/>
          </a:prstGeom>
          <a:noFill/>
        </p:spPr>
      </p:pic>
      <p:pic>
        <p:nvPicPr>
          <p:cNvPr id="1038" name="Picture 14" descr="http://fernandotellado.com/wp-content/uploads/2008/03/videoconference.jpg"/>
          <p:cNvPicPr>
            <a:picLocks noChangeAspect="1" noChangeArrowheads="1"/>
          </p:cNvPicPr>
          <p:nvPr/>
        </p:nvPicPr>
        <p:blipFill>
          <a:blip r:embed="rId7" cstate="print"/>
          <a:srcRect/>
          <a:stretch>
            <a:fillRect/>
          </a:stretch>
        </p:blipFill>
        <p:spPr bwMode="auto">
          <a:xfrm>
            <a:off x="4499992" y="5013176"/>
            <a:ext cx="1450101" cy="1463825"/>
          </a:xfrm>
          <a:prstGeom prst="rect">
            <a:avLst/>
          </a:prstGeom>
          <a:noFill/>
        </p:spPr>
      </p:pic>
      <p:sp>
        <p:nvSpPr>
          <p:cNvPr id="7" name="6 Título"/>
          <p:cNvSpPr>
            <a:spLocks noGrp="1"/>
          </p:cNvSpPr>
          <p:nvPr>
            <p:ph type="title"/>
          </p:nvPr>
        </p:nvSpPr>
        <p:spPr>
          <a:xfrm>
            <a:off x="2843808" y="2708920"/>
            <a:ext cx="3312368" cy="1728192"/>
          </a:xfrm>
        </p:spPr>
        <p:txBody>
          <a:bodyPr>
            <a:normAutofit fontScale="90000"/>
          </a:bodyPr>
          <a:lstStyle/>
          <a:p>
            <a:pPr algn="ctr"/>
            <a:r>
              <a:rPr lang="es-ES" sz="2800" dirty="0" smtClean="0">
                <a:solidFill>
                  <a:srgbClr val="C00000"/>
                </a:solidFill>
              </a:rPr>
              <a:t>El usuario final y su incesante demanda por más ancho de banda</a:t>
            </a:r>
            <a:endParaRPr lang="es-EC" sz="2800" dirty="0">
              <a:solidFill>
                <a:srgbClr val="C00000"/>
              </a:solidFill>
            </a:endParaRPr>
          </a:p>
        </p:txBody>
      </p:sp>
      <p:pic>
        <p:nvPicPr>
          <p:cNvPr id="1028" name="Picture 4" descr="http://1.bp.blogspot.com/-2iQ4O9y_Oxk/TdaUaVXe6iI/AAAAAAAAACg/8zp8mdMI2GA/s1600/anchobanda.jpg"/>
          <p:cNvPicPr>
            <a:picLocks noChangeAspect="1" noChangeArrowheads="1"/>
          </p:cNvPicPr>
          <p:nvPr/>
        </p:nvPicPr>
        <p:blipFill>
          <a:blip r:embed="rId8" cstate="print"/>
          <a:srcRect/>
          <a:stretch>
            <a:fillRect/>
          </a:stretch>
        </p:blipFill>
        <p:spPr bwMode="auto">
          <a:xfrm>
            <a:off x="6732240" y="4077072"/>
            <a:ext cx="1960774" cy="164423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5496" y="2708920"/>
            <a:ext cx="8930585" cy="1384995"/>
          </a:xfrm>
          <a:prstGeom prst="rect">
            <a:avLst/>
          </a:prstGeom>
          <a:noFill/>
        </p:spPr>
        <p:txBody>
          <a:bodyPr wrap="square" lIns="91440" tIns="45720" rIns="91440" bIns="45720">
            <a:spAutoFit/>
          </a:bodyPr>
          <a:lstStyle/>
          <a:p>
            <a:pPr algn="ctr"/>
            <a:r>
              <a:rPr lang="es-EC"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2,095,006,005 Usuarios de Internet a nivel Mundial</a:t>
            </a:r>
          </a:p>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(marzo 2011)</a:t>
            </a:r>
            <a:endParaRPr lang="es-EC"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539552" y="1304653"/>
            <a:ext cx="7992888" cy="4500611"/>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323528" y="1124744"/>
            <a:ext cx="8417304" cy="5145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dirty="0" smtClean="0">
                <a:latin typeface="Berlin Sans FB Demi" pitchFamily="34" charset="0"/>
                <a:cs typeface="Aharoni" pitchFamily="2" charset="-79"/>
              </a:rPr>
              <a:t>Redes Ópticas Activas: el futuro de las comunicaciones ópticas</a:t>
            </a:r>
            <a:endParaRPr lang="es-EC" sz="2800" dirty="0">
              <a:latin typeface="Berlin Sans FB Demi" pitchFamily="34" charset="0"/>
              <a:cs typeface="Aharoni" pitchFamily="2" charset="-79"/>
            </a:endParaRPr>
          </a:p>
        </p:txBody>
      </p:sp>
      <p:sp>
        <p:nvSpPr>
          <p:cNvPr id="3" name="2 Marcador de contenido"/>
          <p:cNvSpPr>
            <a:spLocks noGrp="1"/>
          </p:cNvSpPr>
          <p:nvPr>
            <p:ph sz="half" idx="1"/>
          </p:nvPr>
        </p:nvSpPr>
        <p:spPr>
          <a:xfrm>
            <a:off x="457200" y="2564904"/>
            <a:ext cx="8147248" cy="4210483"/>
          </a:xfrm>
        </p:spPr>
        <p:txBody>
          <a:bodyPr>
            <a:normAutofit fontScale="92500" lnSpcReduction="10000"/>
          </a:bodyPr>
          <a:lstStyle/>
          <a:p>
            <a:pPr>
              <a:buFont typeface="Arial" pitchFamily="34" charset="0"/>
              <a:buChar char="•"/>
            </a:pPr>
            <a:r>
              <a:rPr lang="es-ES" dirty="0" smtClean="0">
                <a:latin typeface="Arial" pitchFamily="34" charset="0"/>
                <a:cs typeface="Arial" pitchFamily="34" charset="0"/>
              </a:rPr>
              <a:t>Una red óptica activa es una red en la cual los datos permanecen en el dominio óptico, no existen conversiones óptica-eléctrica-óptica.</a:t>
            </a:r>
          </a:p>
          <a:p>
            <a:pPr>
              <a:buNone/>
            </a:pPr>
            <a:endParaRPr lang="es-ES" dirty="0" smtClean="0">
              <a:latin typeface="Arial" pitchFamily="34" charset="0"/>
              <a:cs typeface="Arial" pitchFamily="34" charset="0"/>
            </a:endParaRPr>
          </a:p>
          <a:p>
            <a:r>
              <a:rPr lang="es-ES" dirty="0" smtClean="0">
                <a:latin typeface="Arial" pitchFamily="34" charset="0"/>
                <a:cs typeface="Arial" pitchFamily="34" charset="0"/>
              </a:rPr>
              <a:t>Este tipo de red es transparente, los datos son transportados independientemente de su formato, protocolo, tasa de transmisión y sin ser necesario su extracción o empaquetamiento.</a:t>
            </a:r>
          </a:p>
          <a:p>
            <a:endParaRPr lang="es-ES" dirty="0" smtClean="0">
              <a:latin typeface="Arial" pitchFamily="34" charset="0"/>
              <a:cs typeface="Arial" pitchFamily="34" charset="0"/>
            </a:endParaRPr>
          </a:p>
          <a:p>
            <a:r>
              <a:rPr lang="es-ES" dirty="0" smtClean="0">
                <a:latin typeface="Arial" pitchFamily="34" charset="0"/>
                <a:cs typeface="Arial" pitchFamily="34" charset="0"/>
              </a:rPr>
              <a:t>Este tipo de redes son las primeras que lograrán explotar en su totalidad el ancho de banda que es capaz de ofrecer un hilo de fibra óptica.</a:t>
            </a:r>
          </a:p>
          <a:p>
            <a:endParaRPr lang="es-ES" dirty="0" smtClean="0">
              <a:latin typeface="Arial" pitchFamily="34" charset="0"/>
              <a:cs typeface="Arial" pitchFamily="34" charset="0"/>
            </a:endParaRPr>
          </a:p>
          <a:p>
            <a:r>
              <a:rPr lang="es-ES" dirty="0" smtClean="0">
                <a:latin typeface="Arial" pitchFamily="34" charset="0"/>
                <a:cs typeface="Arial" pitchFamily="34" charset="0"/>
              </a:rPr>
              <a:t>En cuanto a conmutación se refiere existen tres tecnologías que dominarán el panorama a largo plazo: OCS (circuitos ópticos), OPS (paquetes ópticos) y OBS (ráfagas ópticas).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249424"/>
            <a:ext cx="4038600" cy="3627847"/>
          </a:xfrm>
        </p:spPr>
        <p:txBody>
          <a:bodyPr>
            <a:normAutofit/>
          </a:bodyPr>
          <a:lstStyle/>
          <a:p>
            <a:r>
              <a:rPr lang="es-ES" sz="2400" dirty="0" smtClean="0">
                <a:latin typeface="Arial" pitchFamily="34" charset="0"/>
                <a:cs typeface="Arial" pitchFamily="34" charset="0"/>
              </a:rPr>
              <a:t>Consiste en establecer un camino de luz o </a:t>
            </a:r>
            <a:r>
              <a:rPr lang="es-ES" sz="2400" i="1" dirty="0" smtClean="0">
                <a:latin typeface="Arial" pitchFamily="34" charset="0"/>
                <a:cs typeface="Arial" pitchFamily="34" charset="0"/>
              </a:rPr>
              <a:t>lightpath </a:t>
            </a:r>
            <a:r>
              <a:rPr lang="es-ES" sz="2400" dirty="0" smtClean="0">
                <a:latin typeface="Arial" pitchFamily="34" charset="0"/>
                <a:cs typeface="Arial" pitchFamily="34" charset="0"/>
              </a:rPr>
              <a:t>en una longitud de onda determinada entre dos nodos.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Problema de asignación de rutas y longitudes de onda.</a:t>
            </a:r>
            <a:endParaRPr lang="es-EC" sz="2400" dirty="0">
              <a:latin typeface="Arial" pitchFamily="34" charset="0"/>
              <a:cs typeface="Arial" pitchFamily="34" charset="0"/>
            </a:endParaRPr>
          </a:p>
        </p:txBody>
      </p:sp>
      <p:pic>
        <p:nvPicPr>
          <p:cNvPr id="6" name="5 Marcador de contenido" descr="OCS.jpg"/>
          <p:cNvPicPr>
            <a:picLocks noGrp="1" noChangeAspect="1"/>
          </p:cNvPicPr>
          <p:nvPr>
            <p:ph sz="half" idx="2"/>
          </p:nvPr>
        </p:nvPicPr>
        <p:blipFill>
          <a:blip r:embed="rId2" cstate="print"/>
          <a:stretch>
            <a:fillRect/>
          </a:stretch>
        </p:blipFill>
        <p:spPr>
          <a:xfrm>
            <a:off x="4852987" y="2783681"/>
            <a:ext cx="3629025" cy="3457575"/>
          </a:xfrm>
        </p:spPr>
      </p:pic>
      <p:sp>
        <p:nvSpPr>
          <p:cNvPr id="5" name="1 Título"/>
          <p:cNvSpPr>
            <a:spLocks noGrp="1"/>
          </p:cNvSpPr>
          <p:nvPr>
            <p:ph type="title"/>
          </p:nvPr>
        </p:nvSpPr>
        <p:spPr>
          <a:xfrm>
            <a:off x="457200" y="1138064"/>
            <a:ext cx="8229600" cy="1066800"/>
          </a:xfrm>
        </p:spPr>
        <p:txBody>
          <a:bodyPr>
            <a:normAutofit/>
          </a:bodyPr>
          <a:lstStyle/>
          <a:p>
            <a:r>
              <a:rPr lang="es-ES" sz="3200" b="1" dirty="0" smtClean="0">
                <a:latin typeface="Arial" pitchFamily="34" charset="0"/>
                <a:cs typeface="Arial" pitchFamily="34" charset="0"/>
              </a:rPr>
              <a:t>OCS: Conmutación Óptica de Circuitos</a:t>
            </a:r>
            <a:endParaRPr lang="es-EC" sz="32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699</TotalTime>
  <Words>2827</Words>
  <Application>Microsoft Office PowerPoint</Application>
  <PresentationFormat>Presentación en pantalla (4:3)</PresentationFormat>
  <Paragraphs>271</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Urbano</vt:lpstr>
      <vt:lpstr>Estudio de la tecnología de conmutación óptica por ráfagas OBS y migración de redes ópticas pasivas a esta tecnología</vt:lpstr>
      <vt:lpstr>Contenido</vt:lpstr>
      <vt:lpstr>Objetivo General</vt:lpstr>
      <vt:lpstr>Objetivos Específicos</vt:lpstr>
      <vt:lpstr>Fibra Óptica: el mejor medio de transmisión</vt:lpstr>
      <vt:lpstr>El usuario final y su incesante demanda por más ancho de banda</vt:lpstr>
      <vt:lpstr>Diapositiva 7</vt:lpstr>
      <vt:lpstr>Redes Ópticas Activas: el futuro de las comunicaciones ópticas</vt:lpstr>
      <vt:lpstr>OCS: Conmutación Óptica de Circuitos</vt:lpstr>
      <vt:lpstr>OCS: Conmutación Óptica de Circuitos</vt:lpstr>
      <vt:lpstr>OPS: Conmutación Óptica de Paquetes</vt:lpstr>
      <vt:lpstr>Diapositiva 12</vt:lpstr>
      <vt:lpstr>OPS: Conmutación Óptica de Paquetes</vt:lpstr>
      <vt:lpstr>OBS: lo mejor de la conmutación de circuitos y paquetes</vt:lpstr>
      <vt:lpstr>Diapositiva 15</vt:lpstr>
      <vt:lpstr>OBS: Funcionamiento</vt:lpstr>
      <vt:lpstr>Nodos de Borde</vt:lpstr>
      <vt:lpstr>Nodos de Borde: Estructura</vt:lpstr>
      <vt:lpstr>Nodos de Núcleo</vt:lpstr>
      <vt:lpstr>Nodos de Núcleo: Estructura</vt:lpstr>
      <vt:lpstr>Establecimiento de la Ruta</vt:lpstr>
      <vt:lpstr>Creación de la Ráfaga</vt:lpstr>
      <vt:lpstr>Creación de la Ráfaga: Forward Resource Reservation</vt:lpstr>
      <vt:lpstr>Paquete de Control y Offset</vt:lpstr>
      <vt:lpstr>Programación de las ráfagas</vt:lpstr>
      <vt:lpstr>Algoritmos de Programación</vt:lpstr>
      <vt:lpstr>Algoritmos sin relleno de vacios: HORIZON</vt:lpstr>
      <vt:lpstr>Algoritmos con relleno de vacios: LAUC-VF</vt:lpstr>
      <vt:lpstr>El Plano de Control</vt:lpstr>
      <vt:lpstr>Mecanismos de Contención</vt:lpstr>
      <vt:lpstr>Señalización</vt:lpstr>
      <vt:lpstr>JET: Funcionamiento</vt:lpstr>
      <vt:lpstr>Calidad de Servicio</vt:lpstr>
      <vt:lpstr>Migración: Introducción de una nueva tecnología</vt:lpstr>
      <vt:lpstr>Redes Ópticas Pasivas y OBS</vt:lpstr>
      <vt:lpstr>La clave para una migración exitosa es hacerla de forma gradual</vt:lpstr>
      <vt:lpstr>Migración: Estrategia</vt:lpstr>
      <vt:lpstr>Red Original</vt:lpstr>
      <vt:lpstr>Adición de un único conmutador OBS</vt:lpstr>
      <vt:lpstr>Red Final</vt:lpstr>
      <vt:lpstr>OBS a nivel metropolitano</vt:lpstr>
      <vt:lpstr>OCS vs. OBS vs. OPS ¿cuál es mejor?</vt:lpstr>
      <vt:lpstr>El Dominio Electrónico y El Dominio Óptico</vt:lpstr>
      <vt:lpstr>¿Es OBS viable?</vt:lpstr>
      <vt:lpstr>Conclusiones</vt:lpstr>
      <vt:lpstr>Conclusiones</vt:lpstr>
      <vt:lpstr>Conclusiones</vt:lpstr>
      <vt:lpstr>Conclusiones</vt:lpstr>
      <vt:lpstr>Conclusiones</vt:lpstr>
      <vt:lpstr>Recomendaciones</vt:lpstr>
      <vt:lpstr>Recomendaciones</vt:lpstr>
      <vt:lpstr>Recomendaciones</vt:lpstr>
      <vt:lpstr>“Gracias por su atención”</vt:lpstr>
      <vt:lpstr>Segmentación de la ráfaga: Tail Dropping</vt:lpstr>
      <vt:lpstr>Segmentación de la ráfaga: Head Dropping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PERSONAL</cp:lastModifiedBy>
  <cp:revision>79</cp:revision>
  <dcterms:created xsi:type="dcterms:W3CDTF">2011-02-07T21:45:46Z</dcterms:created>
  <dcterms:modified xsi:type="dcterms:W3CDTF">2011-06-07T03:01:23Z</dcterms:modified>
</cp:coreProperties>
</file>