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4"/>
  </p:notesMasterIdLst>
  <p:sldIdLst>
    <p:sldId id="256" r:id="rId2"/>
    <p:sldId id="257" r:id="rId3"/>
    <p:sldId id="264" r:id="rId4"/>
    <p:sldId id="260" r:id="rId5"/>
    <p:sldId id="416" r:id="rId6"/>
    <p:sldId id="265" r:id="rId7"/>
    <p:sldId id="267" r:id="rId8"/>
    <p:sldId id="268" r:id="rId9"/>
    <p:sldId id="394" r:id="rId10"/>
    <p:sldId id="266" r:id="rId11"/>
    <p:sldId id="269" r:id="rId12"/>
    <p:sldId id="270" r:id="rId13"/>
    <p:sldId id="387" r:id="rId14"/>
    <p:sldId id="271" r:id="rId15"/>
    <p:sldId id="272" r:id="rId16"/>
    <p:sldId id="273" r:id="rId17"/>
    <p:sldId id="274" r:id="rId18"/>
    <p:sldId id="275" r:id="rId19"/>
    <p:sldId id="388" r:id="rId20"/>
    <p:sldId id="277" r:id="rId21"/>
    <p:sldId id="276" r:id="rId22"/>
    <p:sldId id="278" r:id="rId23"/>
    <p:sldId id="279" r:id="rId24"/>
    <p:sldId id="280" r:id="rId25"/>
    <p:sldId id="281" r:id="rId26"/>
    <p:sldId id="319" r:id="rId27"/>
    <p:sldId id="320" r:id="rId28"/>
    <p:sldId id="321" r:id="rId29"/>
    <p:sldId id="322" r:id="rId30"/>
    <p:sldId id="323" r:id="rId31"/>
    <p:sldId id="324" r:id="rId32"/>
    <p:sldId id="325" r:id="rId33"/>
    <p:sldId id="389" r:id="rId34"/>
    <p:sldId id="282" r:id="rId35"/>
    <p:sldId id="283" r:id="rId36"/>
    <p:sldId id="284" r:id="rId37"/>
    <p:sldId id="285" r:id="rId38"/>
    <p:sldId id="390" r:id="rId39"/>
    <p:sldId id="286" r:id="rId40"/>
    <p:sldId id="287" r:id="rId41"/>
    <p:sldId id="393" r:id="rId42"/>
    <p:sldId id="288" r:id="rId43"/>
    <p:sldId id="289" r:id="rId44"/>
    <p:sldId id="326" r:id="rId45"/>
    <p:sldId id="329" r:id="rId46"/>
    <p:sldId id="330" r:id="rId47"/>
    <p:sldId id="331" r:id="rId48"/>
    <p:sldId id="332" r:id="rId49"/>
    <p:sldId id="333" r:id="rId50"/>
    <p:sldId id="334" r:id="rId51"/>
    <p:sldId id="335" r:id="rId52"/>
    <p:sldId id="336" r:id="rId53"/>
    <p:sldId id="337" r:id="rId54"/>
    <p:sldId id="338" r:id="rId55"/>
    <p:sldId id="339" r:id="rId56"/>
    <p:sldId id="340" r:id="rId57"/>
    <p:sldId id="341" r:id="rId58"/>
    <p:sldId id="342" r:id="rId59"/>
    <p:sldId id="343" r:id="rId60"/>
    <p:sldId id="344" r:id="rId61"/>
    <p:sldId id="345" r:id="rId62"/>
    <p:sldId id="346" r:id="rId63"/>
    <p:sldId id="347" r:id="rId64"/>
    <p:sldId id="348" r:id="rId65"/>
    <p:sldId id="349" r:id="rId66"/>
    <p:sldId id="350" r:id="rId67"/>
    <p:sldId id="290" r:id="rId68"/>
    <p:sldId id="391" r:id="rId69"/>
    <p:sldId id="318" r:id="rId70"/>
    <p:sldId id="291" r:id="rId71"/>
    <p:sldId id="317" r:id="rId72"/>
    <p:sldId id="392" r:id="rId73"/>
    <p:sldId id="351" r:id="rId74"/>
    <p:sldId id="352" r:id="rId75"/>
    <p:sldId id="353" r:id="rId76"/>
    <p:sldId id="354" r:id="rId77"/>
    <p:sldId id="355" r:id="rId78"/>
    <p:sldId id="356" r:id="rId79"/>
    <p:sldId id="357" r:id="rId80"/>
    <p:sldId id="358" r:id="rId81"/>
    <p:sldId id="359" r:id="rId82"/>
    <p:sldId id="360" r:id="rId83"/>
    <p:sldId id="361" r:id="rId84"/>
    <p:sldId id="362" r:id="rId85"/>
    <p:sldId id="363" r:id="rId86"/>
    <p:sldId id="364" r:id="rId87"/>
    <p:sldId id="365" r:id="rId88"/>
    <p:sldId id="292" r:id="rId89"/>
    <p:sldId id="417" r:id="rId90"/>
    <p:sldId id="418" r:id="rId91"/>
    <p:sldId id="295" r:id="rId92"/>
    <p:sldId id="296" r:id="rId93"/>
    <p:sldId id="297" r:id="rId94"/>
    <p:sldId id="298" r:id="rId95"/>
    <p:sldId id="299" r:id="rId96"/>
    <p:sldId id="300" r:id="rId97"/>
    <p:sldId id="301" r:id="rId98"/>
    <p:sldId id="302" r:id="rId99"/>
    <p:sldId id="303" r:id="rId100"/>
    <p:sldId id="304" r:id="rId101"/>
    <p:sldId id="305" r:id="rId102"/>
    <p:sldId id="306" r:id="rId103"/>
    <p:sldId id="307" r:id="rId104"/>
    <p:sldId id="308" r:id="rId105"/>
    <p:sldId id="309" r:id="rId106"/>
    <p:sldId id="310" r:id="rId107"/>
    <p:sldId id="311" r:id="rId108"/>
    <p:sldId id="419" r:id="rId109"/>
    <p:sldId id="313" r:id="rId110"/>
    <p:sldId id="420" r:id="rId111"/>
    <p:sldId id="421"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407" r:id="rId125"/>
    <p:sldId id="408" r:id="rId126"/>
    <p:sldId id="409" r:id="rId127"/>
    <p:sldId id="378" r:id="rId128"/>
    <p:sldId id="379" r:id="rId129"/>
    <p:sldId id="395" r:id="rId130"/>
    <p:sldId id="403" r:id="rId131"/>
    <p:sldId id="396" r:id="rId132"/>
    <p:sldId id="406" r:id="rId133"/>
    <p:sldId id="397" r:id="rId134"/>
    <p:sldId id="399" r:id="rId135"/>
    <p:sldId id="400" r:id="rId136"/>
    <p:sldId id="402" r:id="rId137"/>
    <p:sldId id="410" r:id="rId138"/>
    <p:sldId id="411" r:id="rId139"/>
    <p:sldId id="412" r:id="rId140"/>
    <p:sldId id="422" r:id="rId141"/>
    <p:sldId id="423" r:id="rId142"/>
    <p:sldId id="415" r:id="rId143"/>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04D"/>
    <a:srgbClr val="4BACC6"/>
    <a:srgbClr val="9BBB59"/>
    <a:srgbClr val="8064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739" autoAdjust="0"/>
  </p:normalViewPr>
  <p:slideViewPr>
    <p:cSldViewPr>
      <p:cViewPr>
        <p:scale>
          <a:sx n="78" d="100"/>
          <a:sy n="78" d="100"/>
        </p:scale>
        <p:origin x="-924" y="-132"/>
      </p:cViewPr>
      <p:guideLst>
        <p:guide orient="horz" pos="2160"/>
        <p:guide pos="2880"/>
      </p:guideLst>
    </p:cSldViewPr>
  </p:slideViewPr>
  <p:notesTextViewPr>
    <p:cViewPr>
      <p:scale>
        <a:sx n="1" d="1"/>
        <a:sy n="1" d="1"/>
      </p:scale>
      <p:origin x="0" y="0"/>
    </p:cViewPr>
  </p:notesTextViewPr>
  <p:sorterViewPr>
    <p:cViewPr>
      <p:scale>
        <a:sx n="100" d="100"/>
        <a:sy n="100" d="100"/>
      </p:scale>
      <p:origin x="0" y="1335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charts/_rels/chart1.xml.rels><?xml version="1.0" encoding="UTF-8" standalone="yes"?>
<Relationships xmlns="http://schemas.openxmlformats.org/package/2006/relationships"><Relationship Id="rId1" Type="http://schemas.openxmlformats.org/officeDocument/2006/relationships/oleObject" Target="file:///D:\Documentos\Tesis\proyeccion%20poblacion%20alausi.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lang="es-EC"/>
            </a:pPr>
            <a:r>
              <a:rPr lang="en-US" sz="1100" b="0">
                <a:latin typeface="Arial" pitchFamily="34" charset="0"/>
                <a:cs typeface="Arial" pitchFamily="34" charset="0"/>
              </a:rPr>
              <a:t>TIPOS</a:t>
            </a:r>
            <a:r>
              <a:rPr lang="en-US" sz="1100" b="0" baseline="0">
                <a:latin typeface="Arial" pitchFamily="34" charset="0"/>
                <a:cs typeface="Arial" pitchFamily="34" charset="0"/>
              </a:rPr>
              <a:t> DE ABASTECIMIENTO DE AGUA CANTÓN ALAUSÍ</a:t>
            </a:r>
            <a:endParaRPr lang="en-US" sz="1100" b="0">
              <a:latin typeface="Arial" pitchFamily="34" charset="0"/>
              <a:cs typeface="Arial" pitchFamily="34" charset="0"/>
            </a:endParaRPr>
          </a:p>
        </c:rich>
      </c:tx>
      <c:layout/>
      <c:overlay val="0"/>
      <c:spPr>
        <a:ln>
          <a:solidFill>
            <a:schemeClr val="accent1"/>
          </a:solidFill>
        </a:ln>
        <a:effectLst>
          <a:outerShdw blurRad="50800" dist="38100" dir="2700000" algn="tl" rotWithShape="0">
            <a:prstClr val="black">
              <a:alpha val="40000"/>
            </a:prstClr>
          </a:outerShdw>
        </a:effectLst>
      </c:spPr>
    </c:title>
    <c:autoTitleDeleted val="0"/>
    <c:plotArea>
      <c:layout/>
      <c:pieChart>
        <c:varyColors val="1"/>
        <c:ser>
          <c:idx val="0"/>
          <c:order val="0"/>
          <c:tx>
            <c:strRef>
              <c:f>Hoja1!$B$16</c:f>
              <c:strCache>
                <c:ptCount val="1"/>
                <c:pt idx="0">
                  <c:v>PORCENTAJE</c:v>
                </c:pt>
              </c:strCache>
            </c:strRef>
          </c:tx>
          <c:explosion val="25"/>
          <c:cat>
            <c:strRef>
              <c:f>Hoja1!$A$17:$A$20</c:f>
              <c:strCache>
                <c:ptCount val="4"/>
                <c:pt idx="0">
                  <c:v>RED PÚBLICA</c:v>
                </c:pt>
                <c:pt idx="1">
                  <c:v>POZO</c:v>
                </c:pt>
                <c:pt idx="2">
                  <c:v>RIO O VERTIENTE</c:v>
                </c:pt>
                <c:pt idx="3">
                  <c:v>OTRO</c:v>
                </c:pt>
              </c:strCache>
            </c:strRef>
          </c:cat>
          <c:val>
            <c:numRef>
              <c:f>Hoja1!$B$17:$B$20</c:f>
              <c:numCache>
                <c:formatCode>General</c:formatCode>
                <c:ptCount val="4"/>
                <c:pt idx="0">
                  <c:v>46.5</c:v>
                </c:pt>
                <c:pt idx="1">
                  <c:v>11.3</c:v>
                </c:pt>
                <c:pt idx="2">
                  <c:v>40.300000000000004</c:v>
                </c:pt>
                <c:pt idx="3">
                  <c:v>1.8</c:v>
                </c:pt>
              </c:numCache>
            </c:numRef>
          </c:val>
        </c:ser>
        <c:dLbls>
          <c:showLegendKey val="0"/>
          <c:showVal val="0"/>
          <c:showCatName val="0"/>
          <c:showSerName val="0"/>
          <c:showPercent val="1"/>
          <c:showBubbleSize val="0"/>
          <c:showLeaderLines val="0"/>
        </c:dLbls>
        <c:firstSliceAng val="0"/>
      </c:pieChart>
    </c:plotArea>
    <c:legend>
      <c:legendPos val="r"/>
      <c:layout/>
      <c:overlay val="0"/>
      <c:txPr>
        <a:bodyPr/>
        <a:lstStyle/>
        <a:p>
          <a:pPr>
            <a:defRPr lang="es-EC"/>
          </a:pPr>
          <a:endParaRPr lang="es-EC"/>
        </a:p>
      </c:txPr>
    </c:legend>
    <c:plotVisOnly val="1"/>
    <c:dispBlanksAs val="zero"/>
    <c:showDLblsOverMax val="0"/>
  </c:chart>
  <c:spPr>
    <a:ln w="12700">
      <a:solidFill>
        <a:schemeClr val="tx2">
          <a:lumMod val="60000"/>
          <a:lumOff val="40000"/>
        </a:schemeClr>
      </a:solidFill>
    </a:ln>
    <a:effectLst>
      <a:outerShdw blurRad="50800" dist="38100" dir="2700000" algn="tl" rotWithShape="0">
        <a:prstClr val="black">
          <a:alpha val="40000"/>
        </a:prstClr>
      </a:outerShdw>
    </a:effectLst>
  </c:spPr>
  <c:externalData r:id="rId1">
    <c:autoUpdate val="0"/>
  </c:externalData>
</c:chartSpace>
</file>

<file path=ppt/diagrams/_rels/data14.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 Target="../slides/slide130.xml"/></Relationships>
</file>

<file path=ppt/diagrams/_rels/data15.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 Target="../slides/slide132.xml"/></Relationships>
</file>

<file path=ppt/diagrams/_rels/data16.xml.rels><?xml version="1.0" encoding="UTF-8" standalone="yes"?>
<Relationships xmlns="http://schemas.openxmlformats.org/package/2006/relationships"><Relationship Id="rId3" Type="http://schemas.openxmlformats.org/officeDocument/2006/relationships/slide" Target="../slides/slide136.xml"/><Relationship Id="rId2" Type="http://schemas.openxmlformats.org/officeDocument/2006/relationships/slide" Target="../slides/slide135.xml"/><Relationship Id="rId1" Type="http://schemas.openxmlformats.org/officeDocument/2006/relationships/slide" Target="../slides/slide134.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s>
</file>

<file path=ppt/diagrams/_rels/data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image" Target="../media/image96.png"/><Relationship Id="rId4" Type="http://schemas.openxmlformats.org/officeDocument/2006/relationships/image" Target="../media/image99.png"/></Relationships>
</file>

<file path=ppt/diagrams/_rels/drawing14.xml.rels><?xml version="1.0" encoding="UTF-8" standalone="yes"?>
<Relationships xmlns="http://schemas.openxmlformats.org/package/2006/relationships"><Relationship Id="rId1" Type="http://schemas.openxmlformats.org/officeDocument/2006/relationships/image" Target="../media/image220.png"/></Relationships>
</file>

<file path=ppt/diagrams/_rels/drawing15.xml.rels><?xml version="1.0" encoding="UTF-8" standalone="yes"?>
<Relationships xmlns="http://schemas.openxmlformats.org/package/2006/relationships"><Relationship Id="rId1" Type="http://schemas.openxmlformats.org/officeDocument/2006/relationships/image" Target="../media/image224.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image" Target="../media/image22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image" Target="../media/image99.png"/><Relationship Id="rId4" Type="http://schemas.openxmlformats.org/officeDocument/2006/relationships/image" Target="../media/image98.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ECFE9B-CD04-44AD-BCD1-163D0344CCC8}"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s-EC"/>
        </a:p>
      </dgm:t>
    </dgm:pt>
    <dgm:pt modelId="{F46FF4BA-0361-4C3A-9E61-67AA18699CDF}">
      <dgm:prSet phldrT="[Texto]" custT="1"/>
      <dgm:spPr>
        <a:xfrm>
          <a:off x="2245779" y="1242457"/>
          <a:ext cx="1485620" cy="1485620"/>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s-EC" sz="1400" b="1" dirty="0">
              <a:solidFill>
                <a:sysClr val="window" lastClr="FFFFFF"/>
              </a:solidFill>
              <a:latin typeface="+mj-lt"/>
              <a:ea typeface="+mn-ea"/>
              <a:cs typeface="+mn-cs"/>
            </a:rPr>
            <a:t>BIENESTAR</a:t>
          </a:r>
        </a:p>
      </dgm:t>
    </dgm:pt>
    <dgm:pt modelId="{76F802FF-8046-4763-8FD1-803BFFCFB39C}" type="parTrans" cxnId="{55D8D3AB-41C7-48F4-A988-D0FE963066A7}">
      <dgm:prSet/>
      <dgm:spPr/>
      <dgm:t>
        <a:bodyPr/>
        <a:lstStyle/>
        <a:p>
          <a:endParaRPr lang="es-EC"/>
        </a:p>
      </dgm:t>
    </dgm:pt>
    <dgm:pt modelId="{2B34C428-74EA-4B53-A880-568FF6D0FF2B}" type="sibTrans" cxnId="{55D8D3AB-41C7-48F4-A988-D0FE963066A7}">
      <dgm:prSet/>
      <dgm:spPr/>
      <dgm:t>
        <a:bodyPr/>
        <a:lstStyle/>
        <a:p>
          <a:endParaRPr lang="es-EC"/>
        </a:p>
      </dgm:t>
    </dgm:pt>
    <dgm:pt modelId="{0D72F1AB-F737-4DBF-A30D-051A662C858D}">
      <dgm:prSet phldrT="[Texto]" custT="1"/>
      <dgm:spPr>
        <a:xfrm>
          <a:off x="2296428" y="2252"/>
          <a:ext cx="1308102" cy="103993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s-EC" sz="1400" dirty="0" smtClean="0">
              <a:solidFill>
                <a:sysClr val="window" lastClr="FFFFFF"/>
              </a:solidFill>
              <a:latin typeface="Century Gothic" pitchFamily="34" charset="0"/>
              <a:ea typeface="+mn-ea"/>
              <a:cs typeface="+mn-cs"/>
            </a:rPr>
            <a:t>ABIOTICO</a:t>
          </a:r>
          <a:endParaRPr lang="es-EC" sz="1400" dirty="0">
            <a:solidFill>
              <a:sysClr val="window" lastClr="FFFFFF"/>
            </a:solidFill>
            <a:latin typeface="Century Gothic" pitchFamily="34" charset="0"/>
            <a:ea typeface="+mn-ea"/>
            <a:cs typeface="+mn-cs"/>
          </a:endParaRPr>
        </a:p>
      </dgm:t>
    </dgm:pt>
    <dgm:pt modelId="{7526ADE1-A315-4259-8587-1C230849934E}" type="parTrans" cxnId="{01F5708D-258E-453B-AEDD-1983CD33BDA8}">
      <dgm:prSet/>
      <dgm:spPr/>
      <dgm:t>
        <a:bodyPr/>
        <a:lstStyle/>
        <a:p>
          <a:endParaRPr lang="es-EC"/>
        </a:p>
      </dgm:t>
    </dgm:pt>
    <dgm:pt modelId="{A38673E4-7FE3-4810-B19A-59A35A10A892}" type="sibTrans" cxnId="{01F5708D-258E-453B-AEDD-1983CD33BDA8}">
      <dgm:prSet/>
      <dgm:spPr>
        <a:xfrm>
          <a:off x="1335666" y="484782"/>
          <a:ext cx="3229626" cy="3229626"/>
        </a:xfrm>
        <a:prstGeom prst="blockArc">
          <a:avLst>
            <a:gd name="adj1" fmla="val 16200000"/>
            <a:gd name="adj2" fmla="val 1800000"/>
            <a:gd name="adj3" fmla="val 4637"/>
          </a:avLst>
        </a:prstGeom>
        <a:solidFill>
          <a:srgbClr val="C0504D">
            <a:hueOff val="0"/>
            <a:satOff val="0"/>
            <a:lumOff val="0"/>
            <a:alphaOff val="0"/>
          </a:srgbClr>
        </a:solidFill>
        <a:ln>
          <a:noFill/>
        </a:ln>
        <a:effectLst/>
      </dgm:spPr>
      <dgm:t>
        <a:bodyPr/>
        <a:lstStyle/>
        <a:p>
          <a:endParaRPr lang="es-EC"/>
        </a:p>
      </dgm:t>
    </dgm:pt>
    <dgm:pt modelId="{2B1C26B8-E792-45D6-8C6C-472A9B436BB2}">
      <dgm:prSet phldrT="[Texto]" custT="1"/>
      <dgm:spPr>
        <a:xfrm>
          <a:off x="3351338" y="2368316"/>
          <a:ext cx="1930378" cy="103993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s-EC" sz="1400" dirty="0">
              <a:solidFill>
                <a:sysClr val="window" lastClr="FFFFFF"/>
              </a:solidFill>
              <a:latin typeface="Century Gothic" pitchFamily="34" charset="0"/>
              <a:ea typeface="+mn-ea"/>
              <a:cs typeface="+mn-cs"/>
            </a:rPr>
            <a:t>SOCIO ECONOMICO</a:t>
          </a:r>
        </a:p>
      </dgm:t>
    </dgm:pt>
    <dgm:pt modelId="{41BBA419-FA7E-42EC-8DF6-34F1C81B8C4E}" type="parTrans" cxnId="{30B696A0-3F1C-4FF6-8183-20405CF5505D}">
      <dgm:prSet/>
      <dgm:spPr/>
      <dgm:t>
        <a:bodyPr/>
        <a:lstStyle/>
        <a:p>
          <a:endParaRPr lang="es-EC"/>
        </a:p>
      </dgm:t>
    </dgm:pt>
    <dgm:pt modelId="{1E164748-CC2C-492D-9A7A-C1B3A26E2486}" type="sibTrans" cxnId="{30B696A0-3F1C-4FF6-8183-20405CF5505D}">
      <dgm:prSet/>
      <dgm:spPr>
        <a:xfrm>
          <a:off x="1335666" y="484782"/>
          <a:ext cx="3229626" cy="3229626"/>
        </a:xfrm>
        <a:prstGeom prst="blockArc">
          <a:avLst>
            <a:gd name="adj1" fmla="val 1800000"/>
            <a:gd name="adj2" fmla="val 9000000"/>
            <a:gd name="adj3" fmla="val 4637"/>
          </a:avLst>
        </a:prstGeom>
        <a:solidFill>
          <a:srgbClr val="9BBB59">
            <a:hueOff val="0"/>
            <a:satOff val="0"/>
            <a:lumOff val="0"/>
            <a:alphaOff val="0"/>
          </a:srgbClr>
        </a:solidFill>
        <a:ln>
          <a:noFill/>
        </a:ln>
        <a:effectLst/>
      </dgm:spPr>
      <dgm:t>
        <a:bodyPr/>
        <a:lstStyle/>
        <a:p>
          <a:endParaRPr lang="es-EC"/>
        </a:p>
      </dgm:t>
    </dgm:pt>
    <dgm:pt modelId="{7A9A129E-7766-4C47-B254-4B29D256119E}">
      <dgm:prSet phldrT="[Texto]" custT="1"/>
      <dgm:spPr>
        <a:xfrm>
          <a:off x="649183" y="2368316"/>
          <a:ext cx="1870499" cy="103993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s-EC" sz="1400" dirty="0" smtClean="0">
              <a:solidFill>
                <a:sysClr val="window" lastClr="FFFFFF"/>
              </a:solidFill>
              <a:latin typeface="Century Gothic" pitchFamily="34" charset="0"/>
              <a:ea typeface="+mn-ea"/>
              <a:cs typeface="+mn-cs"/>
            </a:rPr>
            <a:t>BIOTICO</a:t>
          </a:r>
          <a:endParaRPr lang="es-EC" sz="1400" dirty="0">
            <a:solidFill>
              <a:sysClr val="window" lastClr="FFFFFF"/>
            </a:solidFill>
            <a:latin typeface="Century Gothic" pitchFamily="34" charset="0"/>
            <a:ea typeface="+mn-ea"/>
            <a:cs typeface="+mn-cs"/>
          </a:endParaRPr>
        </a:p>
      </dgm:t>
    </dgm:pt>
    <dgm:pt modelId="{D5599D97-B889-4B82-9610-61DBCE621BAB}" type="parTrans" cxnId="{55C9B689-DA10-4E87-A423-C9EFB4F37B9D}">
      <dgm:prSet/>
      <dgm:spPr/>
      <dgm:t>
        <a:bodyPr/>
        <a:lstStyle/>
        <a:p>
          <a:endParaRPr lang="es-EC"/>
        </a:p>
      </dgm:t>
    </dgm:pt>
    <dgm:pt modelId="{F304D660-8205-47CD-8A42-AEFE94390927}" type="sibTrans" cxnId="{55C9B689-DA10-4E87-A423-C9EFB4F37B9D}">
      <dgm:prSet/>
      <dgm:spPr>
        <a:xfrm>
          <a:off x="1335666" y="484782"/>
          <a:ext cx="3229626" cy="3229626"/>
        </a:xfrm>
        <a:prstGeom prst="blockArc">
          <a:avLst>
            <a:gd name="adj1" fmla="val 9000000"/>
            <a:gd name="adj2" fmla="val 16200000"/>
            <a:gd name="adj3" fmla="val 4637"/>
          </a:avLst>
        </a:prstGeom>
        <a:solidFill>
          <a:srgbClr val="8064A2">
            <a:hueOff val="0"/>
            <a:satOff val="0"/>
            <a:lumOff val="0"/>
            <a:alphaOff val="0"/>
          </a:srgbClr>
        </a:solidFill>
        <a:ln>
          <a:noFill/>
        </a:ln>
        <a:effectLst/>
      </dgm:spPr>
      <dgm:t>
        <a:bodyPr/>
        <a:lstStyle/>
        <a:p>
          <a:endParaRPr lang="es-EC"/>
        </a:p>
      </dgm:t>
    </dgm:pt>
    <dgm:pt modelId="{0622360A-D4E2-4341-8D78-EF653F03C9D5}" type="pres">
      <dgm:prSet presAssocID="{70ECFE9B-CD04-44AD-BCD1-163D0344CCC8}" presName="Name0" presStyleCnt="0">
        <dgm:presLayoutVars>
          <dgm:chMax val="1"/>
          <dgm:dir/>
          <dgm:animLvl val="ctr"/>
          <dgm:resizeHandles val="exact"/>
        </dgm:presLayoutVars>
      </dgm:prSet>
      <dgm:spPr/>
      <dgm:t>
        <a:bodyPr/>
        <a:lstStyle/>
        <a:p>
          <a:endParaRPr lang="es-EC"/>
        </a:p>
      </dgm:t>
    </dgm:pt>
    <dgm:pt modelId="{7D1569E7-D778-4AFB-9101-AD4C6F40633F}" type="pres">
      <dgm:prSet presAssocID="{F46FF4BA-0361-4C3A-9E61-67AA18699CDF}" presName="centerShape" presStyleLbl="node0" presStyleIdx="0" presStyleCnt="1" custScaleX="122160" custLinFactNeighborX="1208" custLinFactNeighborY="-7078"/>
      <dgm:spPr/>
      <dgm:t>
        <a:bodyPr/>
        <a:lstStyle/>
        <a:p>
          <a:endParaRPr lang="es-EC"/>
        </a:p>
      </dgm:t>
    </dgm:pt>
    <dgm:pt modelId="{68DC0483-067D-48A1-8FBC-93A78B772BAF}" type="pres">
      <dgm:prSet presAssocID="{0D72F1AB-F737-4DBF-A30D-051A662C858D}" presName="node" presStyleLbl="node1" presStyleIdx="0" presStyleCnt="3" custScaleX="165095">
        <dgm:presLayoutVars>
          <dgm:bulletEnabled val="1"/>
        </dgm:presLayoutVars>
      </dgm:prSet>
      <dgm:spPr/>
      <dgm:t>
        <a:bodyPr/>
        <a:lstStyle/>
        <a:p>
          <a:endParaRPr lang="es-EC"/>
        </a:p>
      </dgm:t>
    </dgm:pt>
    <dgm:pt modelId="{BF640C87-EEB9-4969-B32E-25AA538EB60B}" type="pres">
      <dgm:prSet presAssocID="{0D72F1AB-F737-4DBF-A30D-051A662C858D}" presName="dummy" presStyleCnt="0"/>
      <dgm:spPr/>
    </dgm:pt>
    <dgm:pt modelId="{15E6DFAE-26C1-478F-9A58-F0A6B0CE0421}" type="pres">
      <dgm:prSet presAssocID="{A38673E4-7FE3-4810-B19A-59A35A10A892}" presName="sibTrans" presStyleLbl="sibTrans2D1" presStyleIdx="0" presStyleCnt="3"/>
      <dgm:spPr/>
      <dgm:t>
        <a:bodyPr/>
        <a:lstStyle/>
        <a:p>
          <a:endParaRPr lang="es-EC"/>
        </a:p>
      </dgm:t>
    </dgm:pt>
    <dgm:pt modelId="{EA6533ED-F5C6-455E-AD59-F545F1E73B44}" type="pres">
      <dgm:prSet presAssocID="{2B1C26B8-E792-45D6-8C6C-472A9B436BB2}" presName="node" presStyleLbl="node1" presStyleIdx="1" presStyleCnt="3" custScaleX="204965">
        <dgm:presLayoutVars>
          <dgm:bulletEnabled val="1"/>
        </dgm:presLayoutVars>
      </dgm:prSet>
      <dgm:spPr/>
      <dgm:t>
        <a:bodyPr/>
        <a:lstStyle/>
        <a:p>
          <a:endParaRPr lang="es-EC"/>
        </a:p>
      </dgm:t>
    </dgm:pt>
    <dgm:pt modelId="{E8314993-61CC-422D-ABB0-4D7AAAAAC602}" type="pres">
      <dgm:prSet presAssocID="{2B1C26B8-E792-45D6-8C6C-472A9B436BB2}" presName="dummy" presStyleCnt="0"/>
      <dgm:spPr/>
    </dgm:pt>
    <dgm:pt modelId="{78A1917D-A1CB-416B-9893-FC499FDC162D}" type="pres">
      <dgm:prSet presAssocID="{1E164748-CC2C-492D-9A7A-C1B3A26E2486}" presName="sibTrans" presStyleLbl="sibTrans2D1" presStyleIdx="1" presStyleCnt="3"/>
      <dgm:spPr/>
      <dgm:t>
        <a:bodyPr/>
        <a:lstStyle/>
        <a:p>
          <a:endParaRPr lang="es-EC"/>
        </a:p>
      </dgm:t>
    </dgm:pt>
    <dgm:pt modelId="{AFAE76A7-4E15-41C6-951F-EB897B07C0A8}" type="pres">
      <dgm:prSet presAssocID="{7A9A129E-7766-4C47-B254-4B29D256119E}" presName="node" presStyleLbl="node1" presStyleIdx="2" presStyleCnt="3" custScaleX="179867">
        <dgm:presLayoutVars>
          <dgm:bulletEnabled val="1"/>
        </dgm:presLayoutVars>
      </dgm:prSet>
      <dgm:spPr/>
      <dgm:t>
        <a:bodyPr/>
        <a:lstStyle/>
        <a:p>
          <a:endParaRPr lang="es-EC"/>
        </a:p>
      </dgm:t>
    </dgm:pt>
    <dgm:pt modelId="{C7BA5B70-CDE2-451D-9644-3E7DFEE7CBCE}" type="pres">
      <dgm:prSet presAssocID="{7A9A129E-7766-4C47-B254-4B29D256119E}" presName="dummy" presStyleCnt="0"/>
      <dgm:spPr/>
    </dgm:pt>
    <dgm:pt modelId="{0A47A497-6F14-4254-AE2A-C9096B40E006}" type="pres">
      <dgm:prSet presAssocID="{F304D660-8205-47CD-8A42-AEFE94390927}" presName="sibTrans" presStyleLbl="sibTrans2D1" presStyleIdx="2" presStyleCnt="3"/>
      <dgm:spPr/>
      <dgm:t>
        <a:bodyPr/>
        <a:lstStyle/>
        <a:p>
          <a:endParaRPr lang="es-EC"/>
        </a:p>
      </dgm:t>
    </dgm:pt>
  </dgm:ptLst>
  <dgm:cxnLst>
    <dgm:cxn modelId="{0E16F07A-4934-4637-AEBB-2EDE9FD61A69}" type="presOf" srcId="{7A9A129E-7766-4C47-B254-4B29D256119E}" destId="{AFAE76A7-4E15-41C6-951F-EB897B07C0A8}" srcOrd="0" destOrd="0" presId="urn:microsoft.com/office/officeart/2005/8/layout/radial6"/>
    <dgm:cxn modelId="{A0727520-4F39-4CC1-A36E-2065C944F95A}" type="presOf" srcId="{F304D660-8205-47CD-8A42-AEFE94390927}" destId="{0A47A497-6F14-4254-AE2A-C9096B40E006}" srcOrd="0" destOrd="0" presId="urn:microsoft.com/office/officeart/2005/8/layout/radial6"/>
    <dgm:cxn modelId="{036A9D8D-BF5C-4664-8C11-FE46F569E07A}" type="presOf" srcId="{2B1C26B8-E792-45D6-8C6C-472A9B436BB2}" destId="{EA6533ED-F5C6-455E-AD59-F545F1E73B44}" srcOrd="0" destOrd="0" presId="urn:microsoft.com/office/officeart/2005/8/layout/radial6"/>
    <dgm:cxn modelId="{53A717B8-3200-4D08-BD20-09E39A6446D0}" type="presOf" srcId="{70ECFE9B-CD04-44AD-BCD1-163D0344CCC8}" destId="{0622360A-D4E2-4341-8D78-EF653F03C9D5}" srcOrd="0" destOrd="0" presId="urn:microsoft.com/office/officeart/2005/8/layout/radial6"/>
    <dgm:cxn modelId="{55D8D3AB-41C7-48F4-A988-D0FE963066A7}" srcId="{70ECFE9B-CD04-44AD-BCD1-163D0344CCC8}" destId="{F46FF4BA-0361-4C3A-9E61-67AA18699CDF}" srcOrd="0" destOrd="0" parTransId="{76F802FF-8046-4763-8FD1-803BFFCFB39C}" sibTransId="{2B34C428-74EA-4B53-A880-568FF6D0FF2B}"/>
    <dgm:cxn modelId="{6CC3CED8-CC94-4C5F-83A2-83E51F8212DF}" type="presOf" srcId="{0D72F1AB-F737-4DBF-A30D-051A662C858D}" destId="{68DC0483-067D-48A1-8FBC-93A78B772BAF}" srcOrd="0" destOrd="0" presId="urn:microsoft.com/office/officeart/2005/8/layout/radial6"/>
    <dgm:cxn modelId="{B00227D4-944A-4E51-B9E5-B66808855DB6}" type="presOf" srcId="{F46FF4BA-0361-4C3A-9E61-67AA18699CDF}" destId="{7D1569E7-D778-4AFB-9101-AD4C6F40633F}" srcOrd="0" destOrd="0" presId="urn:microsoft.com/office/officeart/2005/8/layout/radial6"/>
    <dgm:cxn modelId="{55C9B689-DA10-4E87-A423-C9EFB4F37B9D}" srcId="{F46FF4BA-0361-4C3A-9E61-67AA18699CDF}" destId="{7A9A129E-7766-4C47-B254-4B29D256119E}" srcOrd="2" destOrd="0" parTransId="{D5599D97-B889-4B82-9610-61DBCE621BAB}" sibTransId="{F304D660-8205-47CD-8A42-AEFE94390927}"/>
    <dgm:cxn modelId="{01F5708D-258E-453B-AEDD-1983CD33BDA8}" srcId="{F46FF4BA-0361-4C3A-9E61-67AA18699CDF}" destId="{0D72F1AB-F737-4DBF-A30D-051A662C858D}" srcOrd="0" destOrd="0" parTransId="{7526ADE1-A315-4259-8587-1C230849934E}" sibTransId="{A38673E4-7FE3-4810-B19A-59A35A10A892}"/>
    <dgm:cxn modelId="{512941D7-FCD3-45DA-B0A3-71238CD23F36}" type="presOf" srcId="{1E164748-CC2C-492D-9A7A-C1B3A26E2486}" destId="{78A1917D-A1CB-416B-9893-FC499FDC162D}" srcOrd="0" destOrd="0" presId="urn:microsoft.com/office/officeart/2005/8/layout/radial6"/>
    <dgm:cxn modelId="{30B696A0-3F1C-4FF6-8183-20405CF5505D}" srcId="{F46FF4BA-0361-4C3A-9E61-67AA18699CDF}" destId="{2B1C26B8-E792-45D6-8C6C-472A9B436BB2}" srcOrd="1" destOrd="0" parTransId="{41BBA419-FA7E-42EC-8DF6-34F1C81B8C4E}" sibTransId="{1E164748-CC2C-492D-9A7A-C1B3A26E2486}"/>
    <dgm:cxn modelId="{DF5B5D8E-F7FA-4D68-941B-7103136C5AF5}" type="presOf" srcId="{A38673E4-7FE3-4810-B19A-59A35A10A892}" destId="{15E6DFAE-26C1-478F-9A58-F0A6B0CE0421}" srcOrd="0" destOrd="0" presId="urn:microsoft.com/office/officeart/2005/8/layout/radial6"/>
    <dgm:cxn modelId="{247B292A-D283-4E24-86BC-264A12EF6CA2}" type="presParOf" srcId="{0622360A-D4E2-4341-8D78-EF653F03C9D5}" destId="{7D1569E7-D778-4AFB-9101-AD4C6F40633F}" srcOrd="0" destOrd="0" presId="urn:microsoft.com/office/officeart/2005/8/layout/radial6"/>
    <dgm:cxn modelId="{4B853DE2-9B63-47E5-A638-9984EA1F8094}" type="presParOf" srcId="{0622360A-D4E2-4341-8D78-EF653F03C9D5}" destId="{68DC0483-067D-48A1-8FBC-93A78B772BAF}" srcOrd="1" destOrd="0" presId="urn:microsoft.com/office/officeart/2005/8/layout/radial6"/>
    <dgm:cxn modelId="{6150B953-0005-4273-AEF9-6EEFFB81C98B}" type="presParOf" srcId="{0622360A-D4E2-4341-8D78-EF653F03C9D5}" destId="{BF640C87-EEB9-4969-B32E-25AA538EB60B}" srcOrd="2" destOrd="0" presId="urn:microsoft.com/office/officeart/2005/8/layout/radial6"/>
    <dgm:cxn modelId="{A162E318-7B3C-429F-A6D5-46964CA04856}" type="presParOf" srcId="{0622360A-D4E2-4341-8D78-EF653F03C9D5}" destId="{15E6DFAE-26C1-478F-9A58-F0A6B0CE0421}" srcOrd="3" destOrd="0" presId="urn:microsoft.com/office/officeart/2005/8/layout/radial6"/>
    <dgm:cxn modelId="{AF590116-8379-4C2D-B987-485F44751B67}" type="presParOf" srcId="{0622360A-D4E2-4341-8D78-EF653F03C9D5}" destId="{EA6533ED-F5C6-455E-AD59-F545F1E73B44}" srcOrd="4" destOrd="0" presId="urn:microsoft.com/office/officeart/2005/8/layout/radial6"/>
    <dgm:cxn modelId="{EC05E0F3-C402-4F83-98CA-663007BE4DCF}" type="presParOf" srcId="{0622360A-D4E2-4341-8D78-EF653F03C9D5}" destId="{E8314993-61CC-422D-ABB0-4D7AAAAAC602}" srcOrd="5" destOrd="0" presId="urn:microsoft.com/office/officeart/2005/8/layout/radial6"/>
    <dgm:cxn modelId="{84D9144E-69C8-4CBB-9D8C-CA58633973D6}" type="presParOf" srcId="{0622360A-D4E2-4341-8D78-EF653F03C9D5}" destId="{78A1917D-A1CB-416B-9893-FC499FDC162D}" srcOrd="6" destOrd="0" presId="urn:microsoft.com/office/officeart/2005/8/layout/radial6"/>
    <dgm:cxn modelId="{25E94857-4BE6-494D-B3D1-34144D5766E6}" type="presParOf" srcId="{0622360A-D4E2-4341-8D78-EF653F03C9D5}" destId="{AFAE76A7-4E15-41C6-951F-EB897B07C0A8}" srcOrd="7" destOrd="0" presId="urn:microsoft.com/office/officeart/2005/8/layout/radial6"/>
    <dgm:cxn modelId="{5371D869-34A4-467B-A653-9A345A456697}" type="presParOf" srcId="{0622360A-D4E2-4341-8D78-EF653F03C9D5}" destId="{C7BA5B70-CDE2-451D-9644-3E7DFEE7CBCE}" srcOrd="8" destOrd="0" presId="urn:microsoft.com/office/officeart/2005/8/layout/radial6"/>
    <dgm:cxn modelId="{E5B6F830-4012-43CB-82D1-14085E535794}" type="presParOf" srcId="{0622360A-D4E2-4341-8D78-EF653F03C9D5}" destId="{0A47A497-6F14-4254-AE2A-C9096B40E006}" srcOrd="9" destOrd="0" presId="urn:microsoft.com/office/officeart/2005/8/layout/radial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2C6BF9F-DFD6-47F4-8EF1-5B52CCED06FB}" type="doc">
      <dgm:prSet loTypeId="urn:microsoft.com/office/officeart/2005/8/layout/default" loCatId="list" qsTypeId="urn:microsoft.com/office/officeart/2005/8/quickstyle/simple3" qsCatId="simple" csTypeId="urn:microsoft.com/office/officeart/2005/8/colors/accent5_5" csCatId="accent5" phldr="1"/>
      <dgm:spPr/>
      <dgm:t>
        <a:bodyPr/>
        <a:lstStyle/>
        <a:p>
          <a:endParaRPr lang="es-ES"/>
        </a:p>
      </dgm:t>
    </dgm:pt>
    <dgm:pt modelId="{67EC8EFA-1150-43CD-B37D-EB7BDF17F1A8}">
      <dgm:prSet phldrT="[Texto]"/>
      <dgm:spPr/>
      <dgm:t>
        <a:bodyPr/>
        <a:lstStyle/>
        <a:p>
          <a:r>
            <a:rPr lang="es-ES" dirty="0" smtClean="0"/>
            <a:t>FORMULACIÓN DE LA MISIÓN</a:t>
          </a:r>
          <a:endParaRPr lang="es-ES" dirty="0"/>
        </a:p>
      </dgm:t>
    </dgm:pt>
    <dgm:pt modelId="{F7497B08-48F4-455C-8B5B-E874DA0F4935}" type="parTrans" cxnId="{6D19BDBB-1E04-4731-B7F0-01ACB32F7B5D}">
      <dgm:prSet/>
      <dgm:spPr/>
      <dgm:t>
        <a:bodyPr/>
        <a:lstStyle/>
        <a:p>
          <a:endParaRPr lang="es-ES"/>
        </a:p>
      </dgm:t>
    </dgm:pt>
    <dgm:pt modelId="{447A6DB2-2A74-4AA4-9B2D-C0F62E27AFC8}" type="sibTrans" cxnId="{6D19BDBB-1E04-4731-B7F0-01ACB32F7B5D}">
      <dgm:prSet/>
      <dgm:spPr/>
      <dgm:t>
        <a:bodyPr/>
        <a:lstStyle/>
        <a:p>
          <a:endParaRPr lang="es-ES"/>
        </a:p>
      </dgm:t>
    </dgm:pt>
    <dgm:pt modelId="{6FF23395-2FBE-4C21-9A9F-A946A8C7756B}">
      <dgm:prSet phldrT="[Texto]"/>
      <dgm:spPr/>
      <dgm:t>
        <a:bodyPr/>
        <a:lstStyle/>
        <a:p>
          <a:r>
            <a:rPr lang="es-ES" dirty="0" smtClean="0"/>
            <a:t>FORMULACIÓN DE LA VISIÓN</a:t>
          </a:r>
          <a:endParaRPr lang="es-ES" dirty="0"/>
        </a:p>
      </dgm:t>
    </dgm:pt>
    <dgm:pt modelId="{94C78339-F557-4F2D-B446-9D2BF7DD44C0}" type="parTrans" cxnId="{E3629D1F-4235-48F6-8C88-5ADC64EB55D4}">
      <dgm:prSet/>
      <dgm:spPr/>
      <dgm:t>
        <a:bodyPr/>
        <a:lstStyle/>
        <a:p>
          <a:endParaRPr lang="es-ES"/>
        </a:p>
      </dgm:t>
    </dgm:pt>
    <dgm:pt modelId="{AE170AC5-625A-4E27-9CA2-A45847594FE9}" type="sibTrans" cxnId="{E3629D1F-4235-48F6-8C88-5ADC64EB55D4}">
      <dgm:prSet/>
      <dgm:spPr/>
      <dgm:t>
        <a:bodyPr/>
        <a:lstStyle/>
        <a:p>
          <a:endParaRPr lang="es-ES"/>
        </a:p>
      </dgm:t>
    </dgm:pt>
    <dgm:pt modelId="{5DE117A3-B091-4844-BBBE-44BC10CAE68A}">
      <dgm:prSet phldrT="[Texto]"/>
      <dgm:spPr/>
      <dgm:t>
        <a:bodyPr/>
        <a:lstStyle/>
        <a:p>
          <a:r>
            <a:rPr lang="es-ES" dirty="0" smtClean="0"/>
            <a:t>MAPA ESTRATÉGICO</a:t>
          </a:r>
          <a:endParaRPr lang="es-ES" dirty="0"/>
        </a:p>
      </dgm:t>
    </dgm:pt>
    <dgm:pt modelId="{2203243E-71F4-4B2E-916B-5A909C3EAAFB}" type="parTrans" cxnId="{41D240E0-9F13-4170-A4CC-0E0BB8F1692A}">
      <dgm:prSet/>
      <dgm:spPr/>
      <dgm:t>
        <a:bodyPr/>
        <a:lstStyle/>
        <a:p>
          <a:endParaRPr lang="es-ES"/>
        </a:p>
      </dgm:t>
    </dgm:pt>
    <dgm:pt modelId="{592B0FF9-D03A-48A1-90C1-FE6BF3A07CBD}" type="sibTrans" cxnId="{41D240E0-9F13-4170-A4CC-0E0BB8F1692A}">
      <dgm:prSet/>
      <dgm:spPr/>
      <dgm:t>
        <a:bodyPr/>
        <a:lstStyle/>
        <a:p>
          <a:endParaRPr lang="es-ES"/>
        </a:p>
      </dgm:t>
    </dgm:pt>
    <dgm:pt modelId="{AA8E7809-0D28-4E59-90F5-F573108AC958}">
      <dgm:prSet phldrT="[Texto]"/>
      <dgm:spPr/>
      <dgm:t>
        <a:bodyPr/>
        <a:lstStyle/>
        <a:p>
          <a:r>
            <a:rPr lang="es-ES" dirty="0" smtClean="0"/>
            <a:t>LÍNEAS DE ACCIÓN ESTRATÉGICAS</a:t>
          </a:r>
          <a:endParaRPr lang="es-ES" dirty="0"/>
        </a:p>
      </dgm:t>
    </dgm:pt>
    <dgm:pt modelId="{2C0800D5-21DA-4A86-B2C5-9E962DF6B9C9}" type="parTrans" cxnId="{D656837A-CE7E-4993-B093-5DA78EAE5954}">
      <dgm:prSet/>
      <dgm:spPr/>
      <dgm:t>
        <a:bodyPr/>
        <a:lstStyle/>
        <a:p>
          <a:endParaRPr lang="es-ES"/>
        </a:p>
      </dgm:t>
    </dgm:pt>
    <dgm:pt modelId="{F7B0E166-EABF-41A0-B54C-6A515C21D231}" type="sibTrans" cxnId="{D656837A-CE7E-4993-B093-5DA78EAE5954}">
      <dgm:prSet/>
      <dgm:spPr/>
      <dgm:t>
        <a:bodyPr/>
        <a:lstStyle/>
        <a:p>
          <a:endParaRPr lang="es-ES"/>
        </a:p>
      </dgm:t>
    </dgm:pt>
    <dgm:pt modelId="{8A628F57-89FF-4844-9232-D16DAD1A646F}" type="pres">
      <dgm:prSet presAssocID="{52C6BF9F-DFD6-47F4-8EF1-5B52CCED06FB}" presName="diagram" presStyleCnt="0">
        <dgm:presLayoutVars>
          <dgm:dir/>
          <dgm:resizeHandles val="exact"/>
        </dgm:presLayoutVars>
      </dgm:prSet>
      <dgm:spPr/>
      <dgm:t>
        <a:bodyPr/>
        <a:lstStyle/>
        <a:p>
          <a:endParaRPr lang="es-ES"/>
        </a:p>
      </dgm:t>
    </dgm:pt>
    <dgm:pt modelId="{B07C4A8F-81DD-4F93-BBBE-7B748446C5D9}" type="pres">
      <dgm:prSet presAssocID="{67EC8EFA-1150-43CD-B37D-EB7BDF17F1A8}" presName="node" presStyleLbl="node1" presStyleIdx="0" presStyleCnt="4">
        <dgm:presLayoutVars>
          <dgm:bulletEnabled val="1"/>
        </dgm:presLayoutVars>
      </dgm:prSet>
      <dgm:spPr/>
      <dgm:t>
        <a:bodyPr/>
        <a:lstStyle/>
        <a:p>
          <a:endParaRPr lang="es-ES"/>
        </a:p>
      </dgm:t>
    </dgm:pt>
    <dgm:pt modelId="{C095817A-1A80-436A-A4AF-AE9B598B7DFE}" type="pres">
      <dgm:prSet presAssocID="{447A6DB2-2A74-4AA4-9B2D-C0F62E27AFC8}" presName="sibTrans" presStyleCnt="0"/>
      <dgm:spPr/>
    </dgm:pt>
    <dgm:pt modelId="{69B430DA-3A61-4AD5-B55F-549E18002F44}" type="pres">
      <dgm:prSet presAssocID="{6FF23395-2FBE-4C21-9A9F-A946A8C7756B}" presName="node" presStyleLbl="node1" presStyleIdx="1" presStyleCnt="4">
        <dgm:presLayoutVars>
          <dgm:bulletEnabled val="1"/>
        </dgm:presLayoutVars>
      </dgm:prSet>
      <dgm:spPr/>
      <dgm:t>
        <a:bodyPr/>
        <a:lstStyle/>
        <a:p>
          <a:endParaRPr lang="es-ES"/>
        </a:p>
      </dgm:t>
    </dgm:pt>
    <dgm:pt modelId="{3D25EA04-3A57-4AA8-8A6F-133517ED82B0}" type="pres">
      <dgm:prSet presAssocID="{AE170AC5-625A-4E27-9CA2-A45847594FE9}" presName="sibTrans" presStyleCnt="0"/>
      <dgm:spPr/>
    </dgm:pt>
    <dgm:pt modelId="{B12134DD-B2D2-405C-90AF-EE0F6A2CFAB8}" type="pres">
      <dgm:prSet presAssocID="{5DE117A3-B091-4844-BBBE-44BC10CAE68A}" presName="node" presStyleLbl="node1" presStyleIdx="2" presStyleCnt="4">
        <dgm:presLayoutVars>
          <dgm:bulletEnabled val="1"/>
        </dgm:presLayoutVars>
      </dgm:prSet>
      <dgm:spPr/>
      <dgm:t>
        <a:bodyPr/>
        <a:lstStyle/>
        <a:p>
          <a:endParaRPr lang="es-ES"/>
        </a:p>
      </dgm:t>
    </dgm:pt>
    <dgm:pt modelId="{2E310C11-4133-4A5E-A2DE-5650B8971E55}" type="pres">
      <dgm:prSet presAssocID="{592B0FF9-D03A-48A1-90C1-FE6BF3A07CBD}" presName="sibTrans" presStyleCnt="0"/>
      <dgm:spPr/>
    </dgm:pt>
    <dgm:pt modelId="{64FF91E1-3185-4235-8CCD-EC0C61B9C394}" type="pres">
      <dgm:prSet presAssocID="{AA8E7809-0D28-4E59-90F5-F573108AC958}" presName="node" presStyleLbl="node1" presStyleIdx="3" presStyleCnt="4">
        <dgm:presLayoutVars>
          <dgm:bulletEnabled val="1"/>
        </dgm:presLayoutVars>
      </dgm:prSet>
      <dgm:spPr/>
      <dgm:t>
        <a:bodyPr/>
        <a:lstStyle/>
        <a:p>
          <a:endParaRPr lang="es-ES"/>
        </a:p>
      </dgm:t>
    </dgm:pt>
  </dgm:ptLst>
  <dgm:cxnLst>
    <dgm:cxn modelId="{E3629D1F-4235-48F6-8C88-5ADC64EB55D4}" srcId="{52C6BF9F-DFD6-47F4-8EF1-5B52CCED06FB}" destId="{6FF23395-2FBE-4C21-9A9F-A946A8C7756B}" srcOrd="1" destOrd="0" parTransId="{94C78339-F557-4F2D-B446-9D2BF7DD44C0}" sibTransId="{AE170AC5-625A-4E27-9CA2-A45847594FE9}"/>
    <dgm:cxn modelId="{C51C41E8-2C47-49FD-B44B-26E64139B793}" type="presOf" srcId="{AA8E7809-0D28-4E59-90F5-F573108AC958}" destId="{64FF91E1-3185-4235-8CCD-EC0C61B9C394}" srcOrd="0" destOrd="0" presId="urn:microsoft.com/office/officeart/2005/8/layout/default"/>
    <dgm:cxn modelId="{DBB3F72C-EC4C-437D-8963-00092AB0D234}" type="presOf" srcId="{52C6BF9F-DFD6-47F4-8EF1-5B52CCED06FB}" destId="{8A628F57-89FF-4844-9232-D16DAD1A646F}" srcOrd="0" destOrd="0" presId="urn:microsoft.com/office/officeart/2005/8/layout/default"/>
    <dgm:cxn modelId="{BAEE3E53-5088-4290-AD68-BFBE7C443486}" type="presOf" srcId="{67EC8EFA-1150-43CD-B37D-EB7BDF17F1A8}" destId="{B07C4A8F-81DD-4F93-BBBE-7B748446C5D9}" srcOrd="0" destOrd="0" presId="urn:microsoft.com/office/officeart/2005/8/layout/default"/>
    <dgm:cxn modelId="{6D19BDBB-1E04-4731-B7F0-01ACB32F7B5D}" srcId="{52C6BF9F-DFD6-47F4-8EF1-5B52CCED06FB}" destId="{67EC8EFA-1150-43CD-B37D-EB7BDF17F1A8}" srcOrd="0" destOrd="0" parTransId="{F7497B08-48F4-455C-8B5B-E874DA0F4935}" sibTransId="{447A6DB2-2A74-4AA4-9B2D-C0F62E27AFC8}"/>
    <dgm:cxn modelId="{41D240E0-9F13-4170-A4CC-0E0BB8F1692A}" srcId="{52C6BF9F-DFD6-47F4-8EF1-5B52CCED06FB}" destId="{5DE117A3-B091-4844-BBBE-44BC10CAE68A}" srcOrd="2" destOrd="0" parTransId="{2203243E-71F4-4B2E-916B-5A909C3EAAFB}" sibTransId="{592B0FF9-D03A-48A1-90C1-FE6BF3A07CBD}"/>
    <dgm:cxn modelId="{9373ACC1-D506-4AF1-8BF0-1D1FE8AC1CED}" type="presOf" srcId="{6FF23395-2FBE-4C21-9A9F-A946A8C7756B}" destId="{69B430DA-3A61-4AD5-B55F-549E18002F44}" srcOrd="0" destOrd="0" presId="urn:microsoft.com/office/officeart/2005/8/layout/default"/>
    <dgm:cxn modelId="{D42F3E24-EB63-4E49-81C9-768900B4A6EF}" type="presOf" srcId="{5DE117A3-B091-4844-BBBE-44BC10CAE68A}" destId="{B12134DD-B2D2-405C-90AF-EE0F6A2CFAB8}" srcOrd="0" destOrd="0" presId="urn:microsoft.com/office/officeart/2005/8/layout/default"/>
    <dgm:cxn modelId="{D656837A-CE7E-4993-B093-5DA78EAE5954}" srcId="{52C6BF9F-DFD6-47F4-8EF1-5B52CCED06FB}" destId="{AA8E7809-0D28-4E59-90F5-F573108AC958}" srcOrd="3" destOrd="0" parTransId="{2C0800D5-21DA-4A86-B2C5-9E962DF6B9C9}" sibTransId="{F7B0E166-EABF-41A0-B54C-6A515C21D231}"/>
    <dgm:cxn modelId="{7278AAFD-3619-4A8E-938F-E0457BDE3D91}" type="presParOf" srcId="{8A628F57-89FF-4844-9232-D16DAD1A646F}" destId="{B07C4A8F-81DD-4F93-BBBE-7B748446C5D9}" srcOrd="0" destOrd="0" presId="urn:microsoft.com/office/officeart/2005/8/layout/default"/>
    <dgm:cxn modelId="{5C451409-7CC9-4570-A893-DD8F13B1E249}" type="presParOf" srcId="{8A628F57-89FF-4844-9232-D16DAD1A646F}" destId="{C095817A-1A80-436A-A4AF-AE9B598B7DFE}" srcOrd="1" destOrd="0" presId="urn:microsoft.com/office/officeart/2005/8/layout/default"/>
    <dgm:cxn modelId="{27181594-8F88-4D99-A602-AA8AE6949EB4}" type="presParOf" srcId="{8A628F57-89FF-4844-9232-D16DAD1A646F}" destId="{69B430DA-3A61-4AD5-B55F-549E18002F44}" srcOrd="2" destOrd="0" presId="urn:microsoft.com/office/officeart/2005/8/layout/default"/>
    <dgm:cxn modelId="{96E332B4-989E-4822-8719-917C60A2F9CE}" type="presParOf" srcId="{8A628F57-89FF-4844-9232-D16DAD1A646F}" destId="{3D25EA04-3A57-4AA8-8A6F-133517ED82B0}" srcOrd="3" destOrd="0" presId="urn:microsoft.com/office/officeart/2005/8/layout/default"/>
    <dgm:cxn modelId="{B06E6823-91FD-4D2D-87DC-966DA085182D}" type="presParOf" srcId="{8A628F57-89FF-4844-9232-D16DAD1A646F}" destId="{B12134DD-B2D2-405C-90AF-EE0F6A2CFAB8}" srcOrd="4" destOrd="0" presId="urn:microsoft.com/office/officeart/2005/8/layout/default"/>
    <dgm:cxn modelId="{D1DAB0C8-0511-4BBB-A9E9-DDE630BC4F0F}" type="presParOf" srcId="{8A628F57-89FF-4844-9232-D16DAD1A646F}" destId="{2E310C11-4133-4A5E-A2DE-5650B8971E55}" srcOrd="5" destOrd="0" presId="urn:microsoft.com/office/officeart/2005/8/layout/default"/>
    <dgm:cxn modelId="{9C2D114F-39E4-4732-A24E-CFEBC003EEF2}" type="presParOf" srcId="{8A628F57-89FF-4844-9232-D16DAD1A646F}" destId="{64FF91E1-3185-4235-8CCD-EC0C61B9C394}"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7102896-A79E-45FD-8FF4-26F7D1C32B56}" type="doc">
      <dgm:prSet loTypeId="urn:microsoft.com/office/officeart/2005/8/layout/hList9" loCatId="list" qsTypeId="urn:microsoft.com/office/officeart/2005/8/quickstyle/3d2" qsCatId="3D" csTypeId="urn:microsoft.com/office/officeart/2005/8/colors/accent4_2" csCatId="accent4" phldr="1"/>
      <dgm:spPr/>
      <dgm:t>
        <a:bodyPr/>
        <a:lstStyle/>
        <a:p>
          <a:endParaRPr lang="es-ES"/>
        </a:p>
      </dgm:t>
    </dgm:pt>
    <dgm:pt modelId="{6CE9C1F6-63AC-4D6C-AE63-5A24A4A629B2}">
      <dgm:prSet phldrT="[Texto]"/>
      <dgm:spPr/>
      <dgm:t>
        <a:bodyPr/>
        <a:lstStyle/>
        <a:p>
          <a:r>
            <a:rPr lang="es-ES" dirty="0" smtClean="0"/>
            <a:t>MISIÓN</a:t>
          </a:r>
          <a:endParaRPr lang="es-ES" dirty="0"/>
        </a:p>
      </dgm:t>
    </dgm:pt>
    <dgm:pt modelId="{C6DA8033-CEB2-471F-A7B7-CEE24D240811}" type="parTrans" cxnId="{5EE0A19A-FB57-45B4-8B4F-752AF38DF703}">
      <dgm:prSet/>
      <dgm:spPr/>
      <dgm:t>
        <a:bodyPr/>
        <a:lstStyle/>
        <a:p>
          <a:endParaRPr lang="es-ES"/>
        </a:p>
      </dgm:t>
    </dgm:pt>
    <dgm:pt modelId="{63EA1A2A-962B-4343-B1FD-A847295553CD}" type="sibTrans" cxnId="{5EE0A19A-FB57-45B4-8B4F-752AF38DF703}">
      <dgm:prSet/>
      <dgm:spPr/>
      <dgm:t>
        <a:bodyPr/>
        <a:lstStyle/>
        <a:p>
          <a:endParaRPr lang="es-ES"/>
        </a:p>
      </dgm:t>
    </dgm:pt>
    <dgm:pt modelId="{0B234AF6-38C4-40D7-B1DD-9A157FFD2E74}">
      <dgm:prSet phldrT="[Texto]" custT="1">
        <dgm:style>
          <a:lnRef idx="2">
            <a:schemeClr val="accent1"/>
          </a:lnRef>
          <a:fillRef idx="1">
            <a:schemeClr val="lt1"/>
          </a:fillRef>
          <a:effectRef idx="0">
            <a:schemeClr val="accent1"/>
          </a:effectRef>
          <a:fontRef idx="minor">
            <a:schemeClr val="dk1"/>
          </a:fontRef>
        </dgm:style>
      </dgm:prSet>
      <dgm:spPr>
        <a:noFill/>
        <a:ln>
          <a:noFill/>
        </a:ln>
      </dgm:spPr>
      <dgm:t>
        <a:bodyPr/>
        <a:lstStyle/>
        <a:p>
          <a:pPr algn="ctr">
            <a:lnSpc>
              <a:spcPct val="100000"/>
            </a:lnSpc>
          </a:pPr>
          <a:endParaRPr lang="es-EC" sz="1900" dirty="0" smtClean="0">
            <a:latin typeface="+mj-lt"/>
            <a:cs typeface="Calibri" pitchFamily="34" charset="0"/>
          </a:endParaRPr>
        </a:p>
        <a:p>
          <a:pPr algn="ctr">
            <a:lnSpc>
              <a:spcPct val="100000"/>
            </a:lnSpc>
          </a:pPr>
          <a:r>
            <a:rPr lang="es-EC" sz="1900" b="1" dirty="0" smtClean="0">
              <a:solidFill>
                <a:schemeClr val="accent1">
                  <a:lumMod val="50000"/>
                </a:schemeClr>
              </a:solidFill>
              <a:latin typeface="+mj-lt"/>
              <a:cs typeface="Calibri" pitchFamily="34" charset="0"/>
            </a:rPr>
            <a:t>MANTENER EL EQUILIBRIO Y CAUDAL ECOLÓGICO DE LAS CUENCAS HIDROGRÁFICAS BAJAS DE LA ZONA Y SATISFACER LAS NECESIDADES DE ABASTECIMIENTO DEL RECURSO AGUA A LOS POBLADORES DEL SECTOR</a:t>
          </a:r>
        </a:p>
        <a:p>
          <a:pPr algn="ctr">
            <a:lnSpc>
              <a:spcPct val="100000"/>
            </a:lnSpc>
          </a:pPr>
          <a:endParaRPr lang="es-ES" sz="1900" dirty="0">
            <a:solidFill>
              <a:schemeClr val="accent1">
                <a:lumMod val="50000"/>
              </a:schemeClr>
            </a:solidFill>
            <a:latin typeface="+mj-lt"/>
            <a:cs typeface="Calibri" pitchFamily="34" charset="0"/>
          </a:endParaRPr>
        </a:p>
      </dgm:t>
    </dgm:pt>
    <dgm:pt modelId="{9A6CEA70-EDB8-45B1-BC21-6FFC49A76C0A}" type="parTrans" cxnId="{5D1801F4-C343-4D62-9D59-A66302ABCC37}">
      <dgm:prSet/>
      <dgm:spPr/>
      <dgm:t>
        <a:bodyPr/>
        <a:lstStyle/>
        <a:p>
          <a:endParaRPr lang="es-ES"/>
        </a:p>
      </dgm:t>
    </dgm:pt>
    <dgm:pt modelId="{E84F499B-A26E-4CB4-B83C-B391EB61BC02}" type="sibTrans" cxnId="{5D1801F4-C343-4D62-9D59-A66302ABCC37}">
      <dgm:prSet/>
      <dgm:spPr/>
      <dgm:t>
        <a:bodyPr/>
        <a:lstStyle/>
        <a:p>
          <a:endParaRPr lang="es-ES"/>
        </a:p>
      </dgm:t>
    </dgm:pt>
    <dgm:pt modelId="{0A1E6EBC-D0A1-408D-978D-37E478A0DADE}">
      <dgm:prSet phldrT="[Texto]"/>
      <dgm:spPr/>
      <dgm:t>
        <a:bodyPr/>
        <a:lstStyle/>
        <a:p>
          <a:r>
            <a:rPr lang="es-ES" dirty="0" smtClean="0"/>
            <a:t>VISIÓN</a:t>
          </a:r>
          <a:endParaRPr lang="es-ES" dirty="0"/>
        </a:p>
      </dgm:t>
    </dgm:pt>
    <dgm:pt modelId="{43B2217F-9FF8-472C-8898-40D1983127DB}" type="parTrans" cxnId="{9BDC5386-D9BA-46F8-B45E-7913784D94EB}">
      <dgm:prSet/>
      <dgm:spPr/>
      <dgm:t>
        <a:bodyPr/>
        <a:lstStyle/>
        <a:p>
          <a:endParaRPr lang="es-ES"/>
        </a:p>
      </dgm:t>
    </dgm:pt>
    <dgm:pt modelId="{05C10152-1F56-42DA-83E6-A66D14F64495}" type="sibTrans" cxnId="{9BDC5386-D9BA-46F8-B45E-7913784D94EB}">
      <dgm:prSet/>
      <dgm:spPr/>
      <dgm:t>
        <a:bodyPr/>
        <a:lstStyle/>
        <a:p>
          <a:endParaRPr lang="es-ES"/>
        </a:p>
      </dgm:t>
    </dgm:pt>
    <dgm:pt modelId="{2DEA17C9-21E6-41B3-92EB-4DB49FF1B5CB}">
      <dgm:prSet phldrT="[Texto]" custT="1"/>
      <dgm:spPr>
        <a:noFill/>
        <a:ln>
          <a:noFill/>
        </a:ln>
      </dgm:spPr>
      <dgm:t>
        <a:bodyPr/>
        <a:lstStyle/>
        <a:p>
          <a:pPr algn="ctr">
            <a:lnSpc>
              <a:spcPct val="100000"/>
            </a:lnSpc>
          </a:pPr>
          <a:r>
            <a:rPr lang="es-EC" sz="1900" b="1" dirty="0" smtClean="0">
              <a:solidFill>
                <a:schemeClr val="accent1">
                  <a:lumMod val="50000"/>
                </a:schemeClr>
              </a:solidFill>
              <a:latin typeface="+mj-lt"/>
              <a:cs typeface="Calibri" pitchFamily="34" charset="0"/>
            </a:rPr>
            <a:t>EL TERRITORIO DE LA MICRO CUENCA DEL RÍO SAUCAY SE PROYECTA HACIA UN DESARROLLO SUSTENTABLE, APROVECHANDO SUS POTENCIALIDADES FÍSICAS, CULTURALES Y AMBIENTALES</a:t>
          </a:r>
          <a:endParaRPr lang="es-ES" sz="1900" b="1" dirty="0">
            <a:solidFill>
              <a:schemeClr val="accent1">
                <a:lumMod val="50000"/>
              </a:schemeClr>
            </a:solidFill>
            <a:latin typeface="+mj-lt"/>
            <a:cs typeface="Calibri" pitchFamily="34" charset="0"/>
          </a:endParaRPr>
        </a:p>
      </dgm:t>
    </dgm:pt>
    <dgm:pt modelId="{B004819E-E13A-4FA7-9C4B-8566CD04FB63}" type="parTrans" cxnId="{61F325E7-1014-4FEA-AFC2-E7749F64542D}">
      <dgm:prSet/>
      <dgm:spPr/>
      <dgm:t>
        <a:bodyPr/>
        <a:lstStyle/>
        <a:p>
          <a:endParaRPr lang="es-ES"/>
        </a:p>
      </dgm:t>
    </dgm:pt>
    <dgm:pt modelId="{15731345-9AA9-4078-9A07-E0BE1B3376CE}" type="sibTrans" cxnId="{61F325E7-1014-4FEA-AFC2-E7749F64542D}">
      <dgm:prSet/>
      <dgm:spPr/>
      <dgm:t>
        <a:bodyPr/>
        <a:lstStyle/>
        <a:p>
          <a:endParaRPr lang="es-ES"/>
        </a:p>
      </dgm:t>
    </dgm:pt>
    <dgm:pt modelId="{82693059-9EB2-4F56-85AD-B43D26CC45E9}" type="pres">
      <dgm:prSet presAssocID="{E7102896-A79E-45FD-8FF4-26F7D1C32B56}" presName="list" presStyleCnt="0">
        <dgm:presLayoutVars>
          <dgm:dir/>
          <dgm:animLvl val="lvl"/>
        </dgm:presLayoutVars>
      </dgm:prSet>
      <dgm:spPr/>
      <dgm:t>
        <a:bodyPr/>
        <a:lstStyle/>
        <a:p>
          <a:endParaRPr lang="es-ES"/>
        </a:p>
      </dgm:t>
    </dgm:pt>
    <dgm:pt modelId="{6EA575D7-D4D1-41D2-B29B-A224681342A7}" type="pres">
      <dgm:prSet presAssocID="{6CE9C1F6-63AC-4D6C-AE63-5A24A4A629B2}" presName="posSpace" presStyleCnt="0"/>
      <dgm:spPr/>
      <dgm:t>
        <a:bodyPr/>
        <a:lstStyle/>
        <a:p>
          <a:endParaRPr lang="es-ES"/>
        </a:p>
      </dgm:t>
    </dgm:pt>
    <dgm:pt modelId="{1C51C898-BE66-4F7A-BBD3-80B57F8F48B1}" type="pres">
      <dgm:prSet presAssocID="{6CE9C1F6-63AC-4D6C-AE63-5A24A4A629B2}" presName="vertFlow" presStyleCnt="0"/>
      <dgm:spPr/>
      <dgm:t>
        <a:bodyPr/>
        <a:lstStyle/>
        <a:p>
          <a:endParaRPr lang="es-ES"/>
        </a:p>
      </dgm:t>
    </dgm:pt>
    <dgm:pt modelId="{D9436336-B86A-4387-A9B4-41C50AA54021}" type="pres">
      <dgm:prSet presAssocID="{6CE9C1F6-63AC-4D6C-AE63-5A24A4A629B2}" presName="topSpace" presStyleCnt="0"/>
      <dgm:spPr/>
      <dgm:t>
        <a:bodyPr/>
        <a:lstStyle/>
        <a:p>
          <a:endParaRPr lang="es-ES"/>
        </a:p>
      </dgm:t>
    </dgm:pt>
    <dgm:pt modelId="{09611510-FD19-4FF2-B337-A1A15643C497}" type="pres">
      <dgm:prSet presAssocID="{6CE9C1F6-63AC-4D6C-AE63-5A24A4A629B2}" presName="firstComp" presStyleCnt="0"/>
      <dgm:spPr/>
      <dgm:t>
        <a:bodyPr/>
        <a:lstStyle/>
        <a:p>
          <a:endParaRPr lang="es-ES"/>
        </a:p>
      </dgm:t>
    </dgm:pt>
    <dgm:pt modelId="{6B7C9073-FB68-4F1D-8A6F-36EE763F57FF}" type="pres">
      <dgm:prSet presAssocID="{6CE9C1F6-63AC-4D6C-AE63-5A24A4A629B2}" presName="firstChild" presStyleLbl="bgAccFollowNode1" presStyleIdx="0" presStyleCnt="2" custScaleX="234415" custScaleY="285789" custLinFactX="24190" custLinFactY="-80229" custLinFactNeighborX="100000" custLinFactNeighborY="-100000"/>
      <dgm:spPr/>
      <dgm:t>
        <a:bodyPr/>
        <a:lstStyle/>
        <a:p>
          <a:endParaRPr lang="es-ES"/>
        </a:p>
      </dgm:t>
    </dgm:pt>
    <dgm:pt modelId="{778DF2C2-03F2-4652-87E0-E2690C3EE641}" type="pres">
      <dgm:prSet presAssocID="{6CE9C1F6-63AC-4D6C-AE63-5A24A4A629B2}" presName="firstChildTx" presStyleLbl="bgAccFollowNode1" presStyleIdx="0" presStyleCnt="2">
        <dgm:presLayoutVars>
          <dgm:bulletEnabled val="1"/>
        </dgm:presLayoutVars>
      </dgm:prSet>
      <dgm:spPr/>
      <dgm:t>
        <a:bodyPr/>
        <a:lstStyle/>
        <a:p>
          <a:endParaRPr lang="es-ES"/>
        </a:p>
      </dgm:t>
    </dgm:pt>
    <dgm:pt modelId="{AFCFC696-556A-429D-AFE5-3A940421D619}" type="pres">
      <dgm:prSet presAssocID="{6CE9C1F6-63AC-4D6C-AE63-5A24A4A629B2}" presName="negSpace" presStyleCnt="0"/>
      <dgm:spPr/>
      <dgm:t>
        <a:bodyPr/>
        <a:lstStyle/>
        <a:p>
          <a:endParaRPr lang="es-ES"/>
        </a:p>
      </dgm:t>
    </dgm:pt>
    <dgm:pt modelId="{499E1A74-83DD-4D01-90D5-999A1A804851}" type="pres">
      <dgm:prSet presAssocID="{6CE9C1F6-63AC-4D6C-AE63-5A24A4A629B2}" presName="circle" presStyleLbl="node1" presStyleIdx="0" presStyleCnt="2" custScaleX="221509" custScaleY="110929" custLinFactX="-100000" custLinFactY="-58512" custLinFactNeighborX="-110300" custLinFactNeighborY="-100000"/>
      <dgm:spPr/>
      <dgm:t>
        <a:bodyPr/>
        <a:lstStyle/>
        <a:p>
          <a:endParaRPr lang="es-ES"/>
        </a:p>
      </dgm:t>
    </dgm:pt>
    <dgm:pt modelId="{AD472B45-7215-410F-B7D4-7A5ED04E15B3}" type="pres">
      <dgm:prSet presAssocID="{63EA1A2A-962B-4343-B1FD-A847295553CD}" presName="transSpace" presStyleCnt="0"/>
      <dgm:spPr/>
      <dgm:t>
        <a:bodyPr/>
        <a:lstStyle/>
        <a:p>
          <a:endParaRPr lang="es-ES"/>
        </a:p>
      </dgm:t>
    </dgm:pt>
    <dgm:pt modelId="{45F6107B-5AA1-4004-BD11-8A02AF2185B6}" type="pres">
      <dgm:prSet presAssocID="{0A1E6EBC-D0A1-408D-978D-37E478A0DADE}" presName="posSpace" presStyleCnt="0"/>
      <dgm:spPr/>
      <dgm:t>
        <a:bodyPr/>
        <a:lstStyle/>
        <a:p>
          <a:endParaRPr lang="es-ES"/>
        </a:p>
      </dgm:t>
    </dgm:pt>
    <dgm:pt modelId="{0D3BE37B-560D-40FA-A3B0-8696D635B0ED}" type="pres">
      <dgm:prSet presAssocID="{0A1E6EBC-D0A1-408D-978D-37E478A0DADE}" presName="vertFlow" presStyleCnt="0"/>
      <dgm:spPr/>
      <dgm:t>
        <a:bodyPr/>
        <a:lstStyle/>
        <a:p>
          <a:endParaRPr lang="es-ES"/>
        </a:p>
      </dgm:t>
    </dgm:pt>
    <dgm:pt modelId="{5693A2F3-7440-4C76-89BA-3DE31397DF29}" type="pres">
      <dgm:prSet presAssocID="{0A1E6EBC-D0A1-408D-978D-37E478A0DADE}" presName="topSpace" presStyleCnt="0"/>
      <dgm:spPr/>
      <dgm:t>
        <a:bodyPr/>
        <a:lstStyle/>
        <a:p>
          <a:endParaRPr lang="es-ES"/>
        </a:p>
      </dgm:t>
    </dgm:pt>
    <dgm:pt modelId="{AB48E12C-1E84-4F02-A276-B41EBFF5B4EE}" type="pres">
      <dgm:prSet presAssocID="{0A1E6EBC-D0A1-408D-978D-37E478A0DADE}" presName="firstComp" presStyleCnt="0"/>
      <dgm:spPr/>
      <dgm:t>
        <a:bodyPr/>
        <a:lstStyle/>
        <a:p>
          <a:endParaRPr lang="es-ES"/>
        </a:p>
      </dgm:t>
    </dgm:pt>
    <dgm:pt modelId="{A765D6B6-D703-44CD-A2DB-1C6B4F2A4E48}" type="pres">
      <dgm:prSet presAssocID="{0A1E6EBC-D0A1-408D-978D-37E478A0DADE}" presName="firstChild" presStyleLbl="bgAccFollowNode1" presStyleIdx="1" presStyleCnt="2" custScaleX="211261" custScaleY="229501" custLinFactX="-67852" custLinFactY="69111" custLinFactNeighborX="-100000" custLinFactNeighborY="100000"/>
      <dgm:spPr/>
      <dgm:t>
        <a:bodyPr/>
        <a:lstStyle/>
        <a:p>
          <a:endParaRPr lang="es-ES"/>
        </a:p>
      </dgm:t>
    </dgm:pt>
    <dgm:pt modelId="{F91020CF-EC4C-42AF-A498-5F6AF79CD402}" type="pres">
      <dgm:prSet presAssocID="{0A1E6EBC-D0A1-408D-978D-37E478A0DADE}" presName="firstChildTx" presStyleLbl="bgAccFollowNode1" presStyleIdx="1" presStyleCnt="2">
        <dgm:presLayoutVars>
          <dgm:bulletEnabled val="1"/>
        </dgm:presLayoutVars>
      </dgm:prSet>
      <dgm:spPr/>
      <dgm:t>
        <a:bodyPr/>
        <a:lstStyle/>
        <a:p>
          <a:endParaRPr lang="es-ES"/>
        </a:p>
      </dgm:t>
    </dgm:pt>
    <dgm:pt modelId="{6F544872-AF93-4C1E-9655-6E40EBEECDE6}" type="pres">
      <dgm:prSet presAssocID="{0A1E6EBC-D0A1-408D-978D-37E478A0DADE}" presName="negSpace" presStyleCnt="0"/>
      <dgm:spPr/>
      <dgm:t>
        <a:bodyPr/>
        <a:lstStyle/>
        <a:p>
          <a:endParaRPr lang="es-ES"/>
        </a:p>
      </dgm:t>
    </dgm:pt>
    <dgm:pt modelId="{ED3351D1-061F-4A58-AF89-5734134D2B2A}" type="pres">
      <dgm:prSet presAssocID="{0A1E6EBC-D0A1-408D-978D-37E478A0DADE}" presName="circle" presStyleLbl="node1" presStyleIdx="1" presStyleCnt="2" custScaleX="199367" custScaleY="107468" custLinFactX="-300000" custLinFactY="94186" custLinFactNeighborX="-361347" custLinFactNeighborY="100000"/>
      <dgm:spPr/>
      <dgm:t>
        <a:bodyPr/>
        <a:lstStyle/>
        <a:p>
          <a:endParaRPr lang="es-ES"/>
        </a:p>
      </dgm:t>
    </dgm:pt>
  </dgm:ptLst>
  <dgm:cxnLst>
    <dgm:cxn modelId="{7F37E105-B551-4193-BCF6-416FA846B2D6}" type="presOf" srcId="{0A1E6EBC-D0A1-408D-978D-37E478A0DADE}" destId="{ED3351D1-061F-4A58-AF89-5734134D2B2A}" srcOrd="0" destOrd="0" presId="urn:microsoft.com/office/officeart/2005/8/layout/hList9"/>
    <dgm:cxn modelId="{61F325E7-1014-4FEA-AFC2-E7749F64542D}" srcId="{0A1E6EBC-D0A1-408D-978D-37E478A0DADE}" destId="{2DEA17C9-21E6-41B3-92EB-4DB49FF1B5CB}" srcOrd="0" destOrd="0" parTransId="{B004819E-E13A-4FA7-9C4B-8566CD04FB63}" sibTransId="{15731345-9AA9-4078-9A07-E0BE1B3376CE}"/>
    <dgm:cxn modelId="{970C8797-E77B-4501-A1AA-770AF92FE5B7}" type="presOf" srcId="{2DEA17C9-21E6-41B3-92EB-4DB49FF1B5CB}" destId="{F91020CF-EC4C-42AF-A498-5F6AF79CD402}" srcOrd="1" destOrd="0" presId="urn:microsoft.com/office/officeart/2005/8/layout/hList9"/>
    <dgm:cxn modelId="{5EE0A19A-FB57-45B4-8B4F-752AF38DF703}" srcId="{E7102896-A79E-45FD-8FF4-26F7D1C32B56}" destId="{6CE9C1F6-63AC-4D6C-AE63-5A24A4A629B2}" srcOrd="0" destOrd="0" parTransId="{C6DA8033-CEB2-471F-A7B7-CEE24D240811}" sibTransId="{63EA1A2A-962B-4343-B1FD-A847295553CD}"/>
    <dgm:cxn modelId="{5D1801F4-C343-4D62-9D59-A66302ABCC37}" srcId="{6CE9C1F6-63AC-4D6C-AE63-5A24A4A629B2}" destId="{0B234AF6-38C4-40D7-B1DD-9A157FFD2E74}" srcOrd="0" destOrd="0" parTransId="{9A6CEA70-EDB8-45B1-BC21-6FFC49A76C0A}" sibTransId="{E84F499B-A26E-4CB4-B83C-B391EB61BC02}"/>
    <dgm:cxn modelId="{29D1F3AE-B3C8-40C9-9603-EC1A6D4DD333}" type="presOf" srcId="{6CE9C1F6-63AC-4D6C-AE63-5A24A4A629B2}" destId="{499E1A74-83DD-4D01-90D5-999A1A804851}" srcOrd="0" destOrd="0" presId="urn:microsoft.com/office/officeart/2005/8/layout/hList9"/>
    <dgm:cxn modelId="{C4FAF995-22D3-4264-A0F3-034541CCE036}" type="presOf" srcId="{E7102896-A79E-45FD-8FF4-26F7D1C32B56}" destId="{82693059-9EB2-4F56-85AD-B43D26CC45E9}" srcOrd="0" destOrd="0" presId="urn:microsoft.com/office/officeart/2005/8/layout/hList9"/>
    <dgm:cxn modelId="{05F40D99-06A8-4147-B98A-719B87A097BC}" type="presOf" srcId="{2DEA17C9-21E6-41B3-92EB-4DB49FF1B5CB}" destId="{A765D6B6-D703-44CD-A2DB-1C6B4F2A4E48}" srcOrd="0" destOrd="0" presId="urn:microsoft.com/office/officeart/2005/8/layout/hList9"/>
    <dgm:cxn modelId="{9BDC5386-D9BA-46F8-B45E-7913784D94EB}" srcId="{E7102896-A79E-45FD-8FF4-26F7D1C32B56}" destId="{0A1E6EBC-D0A1-408D-978D-37E478A0DADE}" srcOrd="1" destOrd="0" parTransId="{43B2217F-9FF8-472C-8898-40D1983127DB}" sibTransId="{05C10152-1F56-42DA-83E6-A66D14F64495}"/>
    <dgm:cxn modelId="{1534947B-C800-494D-B4BE-AF39B1AE8ABB}" type="presOf" srcId="{0B234AF6-38C4-40D7-B1DD-9A157FFD2E74}" destId="{6B7C9073-FB68-4F1D-8A6F-36EE763F57FF}" srcOrd="0" destOrd="0" presId="urn:microsoft.com/office/officeart/2005/8/layout/hList9"/>
    <dgm:cxn modelId="{67FBF5B3-CB12-430D-858D-A721D8CE48EA}" type="presOf" srcId="{0B234AF6-38C4-40D7-B1DD-9A157FFD2E74}" destId="{778DF2C2-03F2-4652-87E0-E2690C3EE641}" srcOrd="1" destOrd="0" presId="urn:microsoft.com/office/officeart/2005/8/layout/hList9"/>
    <dgm:cxn modelId="{9F49108F-78A8-4D9F-8E43-D5BC7C5C6DFA}" type="presParOf" srcId="{82693059-9EB2-4F56-85AD-B43D26CC45E9}" destId="{6EA575D7-D4D1-41D2-B29B-A224681342A7}" srcOrd="0" destOrd="0" presId="urn:microsoft.com/office/officeart/2005/8/layout/hList9"/>
    <dgm:cxn modelId="{DD276393-F500-4EB6-A3D2-A75B88889874}" type="presParOf" srcId="{82693059-9EB2-4F56-85AD-B43D26CC45E9}" destId="{1C51C898-BE66-4F7A-BBD3-80B57F8F48B1}" srcOrd="1" destOrd="0" presId="urn:microsoft.com/office/officeart/2005/8/layout/hList9"/>
    <dgm:cxn modelId="{917882FC-58A2-4FE2-A885-830509A1BA02}" type="presParOf" srcId="{1C51C898-BE66-4F7A-BBD3-80B57F8F48B1}" destId="{D9436336-B86A-4387-A9B4-41C50AA54021}" srcOrd="0" destOrd="0" presId="urn:microsoft.com/office/officeart/2005/8/layout/hList9"/>
    <dgm:cxn modelId="{A751E8E1-371A-4DFB-B390-511C393A9D4C}" type="presParOf" srcId="{1C51C898-BE66-4F7A-BBD3-80B57F8F48B1}" destId="{09611510-FD19-4FF2-B337-A1A15643C497}" srcOrd="1" destOrd="0" presId="urn:microsoft.com/office/officeart/2005/8/layout/hList9"/>
    <dgm:cxn modelId="{5FD7BE70-DDF7-4558-B082-BC3145AE64D8}" type="presParOf" srcId="{09611510-FD19-4FF2-B337-A1A15643C497}" destId="{6B7C9073-FB68-4F1D-8A6F-36EE763F57FF}" srcOrd="0" destOrd="0" presId="urn:microsoft.com/office/officeart/2005/8/layout/hList9"/>
    <dgm:cxn modelId="{EEAD3C06-97DA-407B-BFB2-8729015F8DF1}" type="presParOf" srcId="{09611510-FD19-4FF2-B337-A1A15643C497}" destId="{778DF2C2-03F2-4652-87E0-E2690C3EE641}" srcOrd="1" destOrd="0" presId="urn:microsoft.com/office/officeart/2005/8/layout/hList9"/>
    <dgm:cxn modelId="{F5541DBD-3C41-4F3D-BA50-0F6FD5B2C53E}" type="presParOf" srcId="{82693059-9EB2-4F56-85AD-B43D26CC45E9}" destId="{AFCFC696-556A-429D-AFE5-3A940421D619}" srcOrd="2" destOrd="0" presId="urn:microsoft.com/office/officeart/2005/8/layout/hList9"/>
    <dgm:cxn modelId="{28DF1849-E356-453D-A5C1-08568F6594E9}" type="presParOf" srcId="{82693059-9EB2-4F56-85AD-B43D26CC45E9}" destId="{499E1A74-83DD-4D01-90D5-999A1A804851}" srcOrd="3" destOrd="0" presId="urn:microsoft.com/office/officeart/2005/8/layout/hList9"/>
    <dgm:cxn modelId="{9F1C85FB-218D-49FA-815D-B69C6BF792AD}" type="presParOf" srcId="{82693059-9EB2-4F56-85AD-B43D26CC45E9}" destId="{AD472B45-7215-410F-B7D4-7A5ED04E15B3}" srcOrd="4" destOrd="0" presId="urn:microsoft.com/office/officeart/2005/8/layout/hList9"/>
    <dgm:cxn modelId="{CC910995-69B4-4344-BFA1-9404C97B075C}" type="presParOf" srcId="{82693059-9EB2-4F56-85AD-B43D26CC45E9}" destId="{45F6107B-5AA1-4004-BD11-8A02AF2185B6}" srcOrd="5" destOrd="0" presId="urn:microsoft.com/office/officeart/2005/8/layout/hList9"/>
    <dgm:cxn modelId="{6FF2D19F-9B29-48FF-A44B-67565A0F1F37}" type="presParOf" srcId="{82693059-9EB2-4F56-85AD-B43D26CC45E9}" destId="{0D3BE37B-560D-40FA-A3B0-8696D635B0ED}" srcOrd="6" destOrd="0" presId="urn:microsoft.com/office/officeart/2005/8/layout/hList9"/>
    <dgm:cxn modelId="{5D663B7C-289F-4949-8C20-56892E2D322C}" type="presParOf" srcId="{0D3BE37B-560D-40FA-A3B0-8696D635B0ED}" destId="{5693A2F3-7440-4C76-89BA-3DE31397DF29}" srcOrd="0" destOrd="0" presId="urn:microsoft.com/office/officeart/2005/8/layout/hList9"/>
    <dgm:cxn modelId="{CE33E776-AD06-4A11-9C93-CE131B5C5B2E}" type="presParOf" srcId="{0D3BE37B-560D-40FA-A3B0-8696D635B0ED}" destId="{AB48E12C-1E84-4F02-A276-B41EBFF5B4EE}" srcOrd="1" destOrd="0" presId="urn:microsoft.com/office/officeart/2005/8/layout/hList9"/>
    <dgm:cxn modelId="{F847B392-44E2-4CD5-AC72-526FC544F9DE}" type="presParOf" srcId="{AB48E12C-1E84-4F02-A276-B41EBFF5B4EE}" destId="{A765D6B6-D703-44CD-A2DB-1C6B4F2A4E48}" srcOrd="0" destOrd="0" presId="urn:microsoft.com/office/officeart/2005/8/layout/hList9"/>
    <dgm:cxn modelId="{835BA1E2-E83E-42CD-A469-C2E0E975F579}" type="presParOf" srcId="{AB48E12C-1E84-4F02-A276-B41EBFF5B4EE}" destId="{F91020CF-EC4C-42AF-A498-5F6AF79CD402}" srcOrd="1" destOrd="0" presId="urn:microsoft.com/office/officeart/2005/8/layout/hList9"/>
    <dgm:cxn modelId="{EDE36630-994C-4A55-91E6-7191AD58044E}" type="presParOf" srcId="{82693059-9EB2-4F56-85AD-B43D26CC45E9}" destId="{6F544872-AF93-4C1E-9655-6E40EBEECDE6}" srcOrd="7" destOrd="0" presId="urn:microsoft.com/office/officeart/2005/8/layout/hList9"/>
    <dgm:cxn modelId="{C9031D5F-9039-4BD7-A336-E630E7C1C256}" type="presParOf" srcId="{82693059-9EB2-4F56-85AD-B43D26CC45E9}" destId="{ED3351D1-061F-4A58-AF89-5734134D2B2A}" srcOrd="8" destOrd="0" presId="urn:microsoft.com/office/officeart/2005/8/layout/hList9"/>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EEDCB61-E160-4C7B-9B0A-A49F02C2732D}" type="doc">
      <dgm:prSet loTypeId="urn:microsoft.com/office/officeart/2005/8/layout/vList6" loCatId="list" qsTypeId="urn:microsoft.com/office/officeart/2005/8/quickstyle/simple1" qsCatId="simple" csTypeId="urn:microsoft.com/office/officeart/2005/8/colors/accent4_2" csCatId="accent4" phldr="1"/>
      <dgm:spPr/>
      <dgm:t>
        <a:bodyPr/>
        <a:lstStyle/>
        <a:p>
          <a:endParaRPr lang="es-ES"/>
        </a:p>
      </dgm:t>
    </dgm:pt>
    <dgm:pt modelId="{EC197FB1-BDD6-4BA7-A10E-E252C523AA30}">
      <dgm:prSet phldrT="[Texto]"/>
      <dgm:spPr/>
      <dgm:t>
        <a:bodyPr/>
        <a:lstStyle/>
        <a:p>
          <a:r>
            <a:rPr lang="es-ES" dirty="0" smtClean="0"/>
            <a:t>MANEJAR LOS RECURSOS HÍDRICOS CON ENFOQUE A LA CUENCA HIDROGRÁFICA</a:t>
          </a:r>
          <a:endParaRPr lang="es-ES" dirty="0"/>
        </a:p>
      </dgm:t>
    </dgm:pt>
    <dgm:pt modelId="{5C58CD70-DF92-4850-91AF-7FD9BF765C5A}" type="parTrans" cxnId="{36F6E6BD-A03C-45D0-B4F8-020E118F9E9E}">
      <dgm:prSet/>
      <dgm:spPr/>
      <dgm:t>
        <a:bodyPr/>
        <a:lstStyle/>
        <a:p>
          <a:endParaRPr lang="es-ES"/>
        </a:p>
      </dgm:t>
    </dgm:pt>
    <dgm:pt modelId="{E79D684B-2C68-413D-A9EB-727ED86B21F9}" type="sibTrans" cxnId="{36F6E6BD-A03C-45D0-B4F8-020E118F9E9E}">
      <dgm:prSet/>
      <dgm:spPr/>
      <dgm:t>
        <a:bodyPr/>
        <a:lstStyle/>
        <a:p>
          <a:endParaRPr lang="es-ES"/>
        </a:p>
      </dgm:t>
    </dgm:pt>
    <dgm:pt modelId="{FBF4A329-9E6B-44B5-A257-7E51E15C0AA7}">
      <dgm:prSet phldrT="[Texto]"/>
      <dgm:spPr/>
      <dgm:t>
        <a:bodyPr/>
        <a:lstStyle/>
        <a:p>
          <a:r>
            <a:rPr lang="es-ES" dirty="0" smtClean="0"/>
            <a:t>Políticas públicas integrales</a:t>
          </a:r>
          <a:endParaRPr lang="es-ES" dirty="0"/>
        </a:p>
      </dgm:t>
    </dgm:pt>
    <dgm:pt modelId="{6D69F8FF-C25F-48A4-98E5-D83060BB1EBA}" type="parTrans" cxnId="{8C93F502-BE38-4845-B950-65D8BB4F5378}">
      <dgm:prSet/>
      <dgm:spPr/>
      <dgm:t>
        <a:bodyPr/>
        <a:lstStyle/>
        <a:p>
          <a:endParaRPr lang="es-ES"/>
        </a:p>
      </dgm:t>
    </dgm:pt>
    <dgm:pt modelId="{43EEEDA6-97BC-4B1C-AAC5-6B7B33BEC047}" type="sibTrans" cxnId="{8C93F502-BE38-4845-B950-65D8BB4F5378}">
      <dgm:prSet/>
      <dgm:spPr/>
      <dgm:t>
        <a:bodyPr/>
        <a:lstStyle/>
        <a:p>
          <a:endParaRPr lang="es-ES"/>
        </a:p>
      </dgm:t>
    </dgm:pt>
    <dgm:pt modelId="{F5F01F8C-55C8-488E-AA85-028AAA17D934}">
      <dgm:prSet phldrT="[Texto]"/>
      <dgm:spPr/>
      <dgm:t>
        <a:bodyPr/>
        <a:lstStyle/>
        <a:p>
          <a:r>
            <a:rPr lang="es-ES" dirty="0" smtClean="0"/>
            <a:t>Marco legal </a:t>
          </a:r>
          <a:endParaRPr lang="es-ES" dirty="0"/>
        </a:p>
      </dgm:t>
    </dgm:pt>
    <dgm:pt modelId="{B3C545B4-0ACE-4A31-BD4C-7356FE3A29EE}" type="parTrans" cxnId="{D8A53EB1-ECC1-49BC-A34F-DED038B33249}">
      <dgm:prSet/>
      <dgm:spPr/>
      <dgm:t>
        <a:bodyPr/>
        <a:lstStyle/>
        <a:p>
          <a:endParaRPr lang="es-ES"/>
        </a:p>
      </dgm:t>
    </dgm:pt>
    <dgm:pt modelId="{BF0087EF-9244-4C27-A63F-EC0E1E7A472B}" type="sibTrans" cxnId="{D8A53EB1-ECC1-49BC-A34F-DED038B33249}">
      <dgm:prSet/>
      <dgm:spPr/>
      <dgm:t>
        <a:bodyPr/>
        <a:lstStyle/>
        <a:p>
          <a:endParaRPr lang="es-ES"/>
        </a:p>
      </dgm:t>
    </dgm:pt>
    <dgm:pt modelId="{8CC13901-EEF7-4B35-8AE2-1878E96FEC53}">
      <dgm:prSet phldrT="[Texto]"/>
      <dgm:spPr/>
      <dgm:t>
        <a:bodyPr/>
        <a:lstStyle/>
        <a:p>
          <a:r>
            <a:rPr lang="es-ES" dirty="0" smtClean="0"/>
            <a:t>PROMOVER DESARROLLO LOCAL PARTICIPATIVO Y DESARROLLO TERRITORIAL EQUILIBRADO</a:t>
          </a:r>
          <a:endParaRPr lang="es-ES" dirty="0"/>
        </a:p>
      </dgm:t>
    </dgm:pt>
    <dgm:pt modelId="{39EEB66C-3480-4003-9A26-2E67181BD5E6}" type="parTrans" cxnId="{20126C1B-BE0E-4C75-9215-EFCEC66D3955}">
      <dgm:prSet/>
      <dgm:spPr/>
      <dgm:t>
        <a:bodyPr/>
        <a:lstStyle/>
        <a:p>
          <a:endParaRPr lang="es-ES"/>
        </a:p>
      </dgm:t>
    </dgm:pt>
    <dgm:pt modelId="{E09D0897-3145-41B1-8991-248577B8A209}" type="sibTrans" cxnId="{20126C1B-BE0E-4C75-9215-EFCEC66D3955}">
      <dgm:prSet/>
      <dgm:spPr/>
      <dgm:t>
        <a:bodyPr/>
        <a:lstStyle/>
        <a:p>
          <a:endParaRPr lang="es-ES"/>
        </a:p>
      </dgm:t>
    </dgm:pt>
    <dgm:pt modelId="{5BCEDB6B-4AE5-42DF-B68E-08B59EBB0F51}">
      <dgm:prSet phldrT="[Texto]"/>
      <dgm:spPr/>
      <dgm:t>
        <a:bodyPr/>
        <a:lstStyle/>
        <a:p>
          <a:r>
            <a:rPr lang="es-ES" dirty="0" smtClean="0"/>
            <a:t>Apoyar Planes de Desarrollo Local</a:t>
          </a:r>
          <a:endParaRPr lang="es-ES" dirty="0"/>
        </a:p>
      </dgm:t>
    </dgm:pt>
    <dgm:pt modelId="{D2AA7B75-29F3-4C60-B193-E7305C960400}" type="parTrans" cxnId="{D2456FC0-DE28-41D3-B43E-336992B08339}">
      <dgm:prSet/>
      <dgm:spPr/>
      <dgm:t>
        <a:bodyPr/>
        <a:lstStyle/>
        <a:p>
          <a:endParaRPr lang="es-ES"/>
        </a:p>
      </dgm:t>
    </dgm:pt>
    <dgm:pt modelId="{930C0F81-B275-4B34-9856-D540AFCC4A20}" type="sibTrans" cxnId="{D2456FC0-DE28-41D3-B43E-336992B08339}">
      <dgm:prSet/>
      <dgm:spPr/>
      <dgm:t>
        <a:bodyPr/>
        <a:lstStyle/>
        <a:p>
          <a:endParaRPr lang="es-ES"/>
        </a:p>
      </dgm:t>
    </dgm:pt>
    <dgm:pt modelId="{A2EFF2E8-D4FC-40D7-BA30-C3CAE6498B7E}">
      <dgm:prSet phldrT="[Texto]"/>
      <dgm:spPr/>
      <dgm:t>
        <a:bodyPr/>
        <a:lstStyle/>
        <a:p>
          <a:r>
            <a:rPr lang="es-ES" dirty="0" smtClean="0"/>
            <a:t>Autonomía gobiernos locales y organizaciones sociales</a:t>
          </a:r>
          <a:endParaRPr lang="es-ES" dirty="0"/>
        </a:p>
      </dgm:t>
    </dgm:pt>
    <dgm:pt modelId="{96201CB9-7341-401A-825A-06C203AAE918}" type="parTrans" cxnId="{775E1265-FB63-434B-9EAD-C1ADEBDB87BF}">
      <dgm:prSet/>
      <dgm:spPr/>
      <dgm:t>
        <a:bodyPr/>
        <a:lstStyle/>
        <a:p>
          <a:endParaRPr lang="es-ES"/>
        </a:p>
      </dgm:t>
    </dgm:pt>
    <dgm:pt modelId="{CD5F3DB6-5C56-40DE-A81F-B5E8EBDF3D01}" type="sibTrans" cxnId="{775E1265-FB63-434B-9EAD-C1ADEBDB87BF}">
      <dgm:prSet/>
      <dgm:spPr/>
      <dgm:t>
        <a:bodyPr/>
        <a:lstStyle/>
        <a:p>
          <a:endParaRPr lang="es-ES"/>
        </a:p>
      </dgm:t>
    </dgm:pt>
    <dgm:pt modelId="{D7AB39FF-6189-496B-9F8E-A426FD717BC3}">
      <dgm:prSet phldrT="[Texto]"/>
      <dgm:spPr/>
      <dgm:t>
        <a:bodyPr/>
        <a:lstStyle/>
        <a:p>
          <a:r>
            <a:rPr lang="es-ES" dirty="0" smtClean="0"/>
            <a:t>CAPACITAR DE MANERA CONTINUA A LA FUERZA DE TRABAJO</a:t>
          </a:r>
          <a:endParaRPr lang="es-ES" dirty="0"/>
        </a:p>
      </dgm:t>
    </dgm:pt>
    <dgm:pt modelId="{111950A9-A681-4321-A5F0-D1F4AE5588F0}" type="parTrans" cxnId="{E0365ADA-D555-4287-8B2C-71550906E47F}">
      <dgm:prSet/>
      <dgm:spPr/>
      <dgm:t>
        <a:bodyPr/>
        <a:lstStyle/>
        <a:p>
          <a:endParaRPr lang="es-ES"/>
        </a:p>
      </dgm:t>
    </dgm:pt>
    <dgm:pt modelId="{F4707059-CE7E-48F7-98B8-F96704818DF0}" type="sibTrans" cxnId="{E0365ADA-D555-4287-8B2C-71550906E47F}">
      <dgm:prSet/>
      <dgm:spPr/>
      <dgm:t>
        <a:bodyPr/>
        <a:lstStyle/>
        <a:p>
          <a:endParaRPr lang="es-ES"/>
        </a:p>
      </dgm:t>
    </dgm:pt>
    <dgm:pt modelId="{2A85E968-9CCB-4DB8-9105-64EA9AFB7913}">
      <dgm:prSet phldrT="[Texto]"/>
      <dgm:spPr/>
      <dgm:t>
        <a:bodyPr/>
        <a:lstStyle/>
        <a:p>
          <a:r>
            <a:rPr lang="es-ES" dirty="0" smtClean="0"/>
            <a:t>IMPULSAR LA INNOVACIÓN INSTITUCIONAL PARA L A GOBERNANZA PARTICIPATIVA</a:t>
          </a:r>
          <a:endParaRPr lang="es-ES" dirty="0"/>
        </a:p>
      </dgm:t>
    </dgm:pt>
    <dgm:pt modelId="{9E6FF4DB-760D-4A61-8E9D-B78C839B2837}" type="parTrans" cxnId="{E1A8E0BE-0893-4AAC-944D-3BF435075523}">
      <dgm:prSet/>
      <dgm:spPr/>
      <dgm:t>
        <a:bodyPr/>
        <a:lstStyle/>
        <a:p>
          <a:endParaRPr lang="es-ES"/>
        </a:p>
      </dgm:t>
    </dgm:pt>
    <dgm:pt modelId="{0A08035A-CE0A-42E9-8158-91C8C4FEF0AC}" type="sibTrans" cxnId="{E1A8E0BE-0893-4AAC-944D-3BF435075523}">
      <dgm:prSet/>
      <dgm:spPr/>
      <dgm:t>
        <a:bodyPr/>
        <a:lstStyle/>
        <a:p>
          <a:endParaRPr lang="es-ES"/>
        </a:p>
      </dgm:t>
    </dgm:pt>
    <dgm:pt modelId="{B95E3BD8-BF6A-447A-8AA3-75D7B584C682}">
      <dgm:prSet/>
      <dgm:spPr/>
      <dgm:t>
        <a:bodyPr/>
        <a:lstStyle/>
        <a:p>
          <a:r>
            <a:rPr lang="es-ES" dirty="0" smtClean="0"/>
            <a:t>Veedurías ciudadanas</a:t>
          </a:r>
          <a:endParaRPr lang="es-ES" dirty="0"/>
        </a:p>
      </dgm:t>
    </dgm:pt>
    <dgm:pt modelId="{6F2498D9-D7FA-4CCD-A8F2-79A278C1F530}" type="parTrans" cxnId="{CDF0D475-3166-4DA4-8166-63DD49C51CB6}">
      <dgm:prSet/>
      <dgm:spPr/>
      <dgm:t>
        <a:bodyPr/>
        <a:lstStyle/>
        <a:p>
          <a:endParaRPr lang="es-ES"/>
        </a:p>
      </dgm:t>
    </dgm:pt>
    <dgm:pt modelId="{87894F99-2038-4007-B966-44AAF54DB6F8}" type="sibTrans" cxnId="{CDF0D475-3166-4DA4-8166-63DD49C51CB6}">
      <dgm:prSet/>
      <dgm:spPr/>
      <dgm:t>
        <a:bodyPr/>
        <a:lstStyle/>
        <a:p>
          <a:endParaRPr lang="es-ES"/>
        </a:p>
      </dgm:t>
    </dgm:pt>
    <dgm:pt modelId="{79A12255-6B01-452E-9AFC-D50911020021}">
      <dgm:prSet/>
      <dgm:spPr/>
      <dgm:t>
        <a:bodyPr/>
        <a:lstStyle/>
        <a:p>
          <a:r>
            <a:rPr lang="es-ES" dirty="0" smtClean="0"/>
            <a:t>Mecanismos de cogestión y control participativo del territorio</a:t>
          </a:r>
          <a:endParaRPr lang="es-ES" dirty="0"/>
        </a:p>
      </dgm:t>
    </dgm:pt>
    <dgm:pt modelId="{AB91F7C0-82E8-4A97-8141-FAF3C35ECD74}" type="parTrans" cxnId="{8B7F90BB-1FFA-4D6F-B466-1193C0D6A80C}">
      <dgm:prSet/>
      <dgm:spPr/>
      <dgm:t>
        <a:bodyPr/>
        <a:lstStyle/>
        <a:p>
          <a:endParaRPr lang="es-ES"/>
        </a:p>
      </dgm:t>
    </dgm:pt>
    <dgm:pt modelId="{DB098E5E-9B0C-414B-B2FE-9E6D96B5EF86}" type="sibTrans" cxnId="{8B7F90BB-1FFA-4D6F-B466-1193C0D6A80C}">
      <dgm:prSet/>
      <dgm:spPr/>
      <dgm:t>
        <a:bodyPr/>
        <a:lstStyle/>
        <a:p>
          <a:endParaRPr lang="es-ES"/>
        </a:p>
      </dgm:t>
    </dgm:pt>
    <dgm:pt modelId="{A303A23D-6250-4CF7-923C-B1DB1AE903C7}">
      <dgm:prSet/>
      <dgm:spPr/>
      <dgm:t>
        <a:bodyPr/>
        <a:lstStyle/>
        <a:p>
          <a:r>
            <a:rPr lang="es-ES" dirty="0" smtClean="0"/>
            <a:t>Aproximar la oferta a la demanda en el sector productivo</a:t>
          </a:r>
          <a:endParaRPr lang="es-ES" dirty="0"/>
        </a:p>
      </dgm:t>
    </dgm:pt>
    <dgm:pt modelId="{E82E3D70-02FD-4671-8C7A-A2632E92FDD3}" type="parTrans" cxnId="{20E47B1F-D1A3-46E9-9C3C-06254A86F338}">
      <dgm:prSet/>
      <dgm:spPr/>
      <dgm:t>
        <a:bodyPr/>
        <a:lstStyle/>
        <a:p>
          <a:endParaRPr lang="es-ES"/>
        </a:p>
      </dgm:t>
    </dgm:pt>
    <dgm:pt modelId="{52D34A4E-3A68-4A9B-A263-093AAB9DC91E}" type="sibTrans" cxnId="{20E47B1F-D1A3-46E9-9C3C-06254A86F338}">
      <dgm:prSet/>
      <dgm:spPr/>
      <dgm:t>
        <a:bodyPr/>
        <a:lstStyle/>
        <a:p>
          <a:endParaRPr lang="es-ES"/>
        </a:p>
      </dgm:t>
    </dgm:pt>
    <dgm:pt modelId="{2D2B9B5F-B3B7-43E3-9243-6E87E230F4F4}" type="pres">
      <dgm:prSet presAssocID="{2EEDCB61-E160-4C7B-9B0A-A49F02C2732D}" presName="Name0" presStyleCnt="0">
        <dgm:presLayoutVars>
          <dgm:dir/>
          <dgm:animLvl val="lvl"/>
          <dgm:resizeHandles/>
        </dgm:presLayoutVars>
      </dgm:prSet>
      <dgm:spPr/>
      <dgm:t>
        <a:bodyPr/>
        <a:lstStyle/>
        <a:p>
          <a:endParaRPr lang="es-ES"/>
        </a:p>
      </dgm:t>
    </dgm:pt>
    <dgm:pt modelId="{988874E2-0803-472E-B89E-F89EBDC3D9A5}" type="pres">
      <dgm:prSet presAssocID="{EC197FB1-BDD6-4BA7-A10E-E252C523AA30}" presName="linNode" presStyleCnt="0"/>
      <dgm:spPr/>
    </dgm:pt>
    <dgm:pt modelId="{C0D5B2C9-66B0-4808-8C50-8A174801DE3C}" type="pres">
      <dgm:prSet presAssocID="{EC197FB1-BDD6-4BA7-A10E-E252C523AA30}" presName="parentShp" presStyleLbl="node1" presStyleIdx="0" presStyleCnt="4">
        <dgm:presLayoutVars>
          <dgm:bulletEnabled val="1"/>
        </dgm:presLayoutVars>
      </dgm:prSet>
      <dgm:spPr/>
      <dgm:t>
        <a:bodyPr/>
        <a:lstStyle/>
        <a:p>
          <a:endParaRPr lang="es-ES"/>
        </a:p>
      </dgm:t>
    </dgm:pt>
    <dgm:pt modelId="{C7D9EA30-7C32-45DB-8D02-9233AC6B9C25}" type="pres">
      <dgm:prSet presAssocID="{EC197FB1-BDD6-4BA7-A10E-E252C523AA30}" presName="childShp" presStyleLbl="bgAccFollowNode1" presStyleIdx="0" presStyleCnt="4">
        <dgm:presLayoutVars>
          <dgm:bulletEnabled val="1"/>
        </dgm:presLayoutVars>
      </dgm:prSet>
      <dgm:spPr/>
      <dgm:t>
        <a:bodyPr/>
        <a:lstStyle/>
        <a:p>
          <a:endParaRPr lang="es-ES"/>
        </a:p>
      </dgm:t>
    </dgm:pt>
    <dgm:pt modelId="{E9DFF4AA-A617-45AB-8644-E716E66DFC13}" type="pres">
      <dgm:prSet presAssocID="{E79D684B-2C68-413D-A9EB-727ED86B21F9}" presName="spacing" presStyleCnt="0"/>
      <dgm:spPr/>
    </dgm:pt>
    <dgm:pt modelId="{7463226F-C96B-4A65-9BE3-BBF415C77BAC}" type="pres">
      <dgm:prSet presAssocID="{8CC13901-EEF7-4B35-8AE2-1878E96FEC53}" presName="linNode" presStyleCnt="0"/>
      <dgm:spPr/>
    </dgm:pt>
    <dgm:pt modelId="{FE4116B9-0F4B-4038-9F7D-1DD172EE1008}" type="pres">
      <dgm:prSet presAssocID="{8CC13901-EEF7-4B35-8AE2-1878E96FEC53}" presName="parentShp" presStyleLbl="node1" presStyleIdx="1" presStyleCnt="4">
        <dgm:presLayoutVars>
          <dgm:bulletEnabled val="1"/>
        </dgm:presLayoutVars>
      </dgm:prSet>
      <dgm:spPr/>
      <dgm:t>
        <a:bodyPr/>
        <a:lstStyle/>
        <a:p>
          <a:endParaRPr lang="es-ES"/>
        </a:p>
      </dgm:t>
    </dgm:pt>
    <dgm:pt modelId="{3C006637-D98D-4932-A801-9B06D6EAE896}" type="pres">
      <dgm:prSet presAssocID="{8CC13901-EEF7-4B35-8AE2-1878E96FEC53}" presName="childShp" presStyleLbl="bgAccFollowNode1" presStyleIdx="1" presStyleCnt="4">
        <dgm:presLayoutVars>
          <dgm:bulletEnabled val="1"/>
        </dgm:presLayoutVars>
      </dgm:prSet>
      <dgm:spPr/>
      <dgm:t>
        <a:bodyPr/>
        <a:lstStyle/>
        <a:p>
          <a:endParaRPr lang="es-ES"/>
        </a:p>
      </dgm:t>
    </dgm:pt>
    <dgm:pt modelId="{6AFB469F-C9B7-446B-9E46-640603DF5E39}" type="pres">
      <dgm:prSet presAssocID="{E09D0897-3145-41B1-8991-248577B8A209}" presName="spacing" presStyleCnt="0"/>
      <dgm:spPr/>
    </dgm:pt>
    <dgm:pt modelId="{FBF82420-7CAE-4DC6-8157-669D0E49B42B}" type="pres">
      <dgm:prSet presAssocID="{2A85E968-9CCB-4DB8-9105-64EA9AFB7913}" presName="linNode" presStyleCnt="0"/>
      <dgm:spPr/>
    </dgm:pt>
    <dgm:pt modelId="{23069A2C-616C-4B05-A51B-27C76E133578}" type="pres">
      <dgm:prSet presAssocID="{2A85E968-9CCB-4DB8-9105-64EA9AFB7913}" presName="parentShp" presStyleLbl="node1" presStyleIdx="2" presStyleCnt="4">
        <dgm:presLayoutVars>
          <dgm:bulletEnabled val="1"/>
        </dgm:presLayoutVars>
      </dgm:prSet>
      <dgm:spPr/>
      <dgm:t>
        <a:bodyPr/>
        <a:lstStyle/>
        <a:p>
          <a:endParaRPr lang="es-ES"/>
        </a:p>
      </dgm:t>
    </dgm:pt>
    <dgm:pt modelId="{8D6CDFC1-2E28-45D0-849E-9A42D1E5C1EF}" type="pres">
      <dgm:prSet presAssocID="{2A85E968-9CCB-4DB8-9105-64EA9AFB7913}" presName="childShp" presStyleLbl="bgAccFollowNode1" presStyleIdx="2" presStyleCnt="4">
        <dgm:presLayoutVars>
          <dgm:bulletEnabled val="1"/>
        </dgm:presLayoutVars>
      </dgm:prSet>
      <dgm:spPr/>
      <dgm:t>
        <a:bodyPr/>
        <a:lstStyle/>
        <a:p>
          <a:endParaRPr lang="es-ES"/>
        </a:p>
      </dgm:t>
    </dgm:pt>
    <dgm:pt modelId="{D38802DB-49E9-4EA7-8E1A-1C20FF9FAF42}" type="pres">
      <dgm:prSet presAssocID="{0A08035A-CE0A-42E9-8158-91C8C4FEF0AC}" presName="spacing" presStyleCnt="0"/>
      <dgm:spPr/>
    </dgm:pt>
    <dgm:pt modelId="{71771A2D-5D95-4C3E-BE45-C27A05992C9F}" type="pres">
      <dgm:prSet presAssocID="{D7AB39FF-6189-496B-9F8E-A426FD717BC3}" presName="linNode" presStyleCnt="0"/>
      <dgm:spPr/>
    </dgm:pt>
    <dgm:pt modelId="{6D704DFE-4807-4816-A35B-8EAB064A7476}" type="pres">
      <dgm:prSet presAssocID="{D7AB39FF-6189-496B-9F8E-A426FD717BC3}" presName="parentShp" presStyleLbl="node1" presStyleIdx="3" presStyleCnt="4">
        <dgm:presLayoutVars>
          <dgm:bulletEnabled val="1"/>
        </dgm:presLayoutVars>
      </dgm:prSet>
      <dgm:spPr/>
      <dgm:t>
        <a:bodyPr/>
        <a:lstStyle/>
        <a:p>
          <a:endParaRPr lang="es-ES"/>
        </a:p>
      </dgm:t>
    </dgm:pt>
    <dgm:pt modelId="{B5A823B2-A1F4-448C-B2C7-6FD2AB61CA7D}" type="pres">
      <dgm:prSet presAssocID="{D7AB39FF-6189-496B-9F8E-A426FD717BC3}" presName="childShp" presStyleLbl="bgAccFollowNode1" presStyleIdx="3" presStyleCnt="4">
        <dgm:presLayoutVars>
          <dgm:bulletEnabled val="1"/>
        </dgm:presLayoutVars>
      </dgm:prSet>
      <dgm:spPr/>
      <dgm:t>
        <a:bodyPr/>
        <a:lstStyle/>
        <a:p>
          <a:endParaRPr lang="es-ES"/>
        </a:p>
      </dgm:t>
    </dgm:pt>
  </dgm:ptLst>
  <dgm:cxnLst>
    <dgm:cxn modelId="{2B21167B-AED9-4F7B-B871-A7796B0E2F7D}" type="presOf" srcId="{F5F01F8C-55C8-488E-AA85-028AAA17D934}" destId="{C7D9EA30-7C32-45DB-8D02-9233AC6B9C25}" srcOrd="0" destOrd="1" presId="urn:microsoft.com/office/officeart/2005/8/layout/vList6"/>
    <dgm:cxn modelId="{A53F7CCB-5346-4534-9A1F-F6B43F402045}" type="presOf" srcId="{A2EFF2E8-D4FC-40D7-BA30-C3CAE6498B7E}" destId="{3C006637-D98D-4932-A801-9B06D6EAE896}" srcOrd="0" destOrd="1" presId="urn:microsoft.com/office/officeart/2005/8/layout/vList6"/>
    <dgm:cxn modelId="{19DEE1E7-82D8-4B5E-B0C7-ED05B286B624}" type="presOf" srcId="{79A12255-6B01-452E-9AFC-D50911020021}" destId="{8D6CDFC1-2E28-45D0-849E-9A42D1E5C1EF}" srcOrd="0" destOrd="1" presId="urn:microsoft.com/office/officeart/2005/8/layout/vList6"/>
    <dgm:cxn modelId="{775E1265-FB63-434B-9EAD-C1ADEBDB87BF}" srcId="{8CC13901-EEF7-4B35-8AE2-1878E96FEC53}" destId="{A2EFF2E8-D4FC-40D7-BA30-C3CAE6498B7E}" srcOrd="1" destOrd="0" parTransId="{96201CB9-7341-401A-825A-06C203AAE918}" sibTransId="{CD5F3DB6-5C56-40DE-A81F-B5E8EBDF3D01}"/>
    <dgm:cxn modelId="{E1A8E0BE-0893-4AAC-944D-3BF435075523}" srcId="{2EEDCB61-E160-4C7B-9B0A-A49F02C2732D}" destId="{2A85E968-9CCB-4DB8-9105-64EA9AFB7913}" srcOrd="2" destOrd="0" parTransId="{9E6FF4DB-760D-4A61-8E9D-B78C839B2837}" sibTransId="{0A08035A-CE0A-42E9-8158-91C8C4FEF0AC}"/>
    <dgm:cxn modelId="{20E47B1F-D1A3-46E9-9C3C-06254A86F338}" srcId="{D7AB39FF-6189-496B-9F8E-A426FD717BC3}" destId="{A303A23D-6250-4CF7-923C-B1DB1AE903C7}" srcOrd="0" destOrd="0" parTransId="{E82E3D70-02FD-4671-8C7A-A2632E92FDD3}" sibTransId="{52D34A4E-3A68-4A9B-A263-093AAB9DC91E}"/>
    <dgm:cxn modelId="{8D44C8BA-FBFE-4518-9337-2A978995B84E}" type="presOf" srcId="{D7AB39FF-6189-496B-9F8E-A426FD717BC3}" destId="{6D704DFE-4807-4816-A35B-8EAB064A7476}" srcOrd="0" destOrd="0" presId="urn:microsoft.com/office/officeart/2005/8/layout/vList6"/>
    <dgm:cxn modelId="{D2456FC0-DE28-41D3-B43E-336992B08339}" srcId="{8CC13901-EEF7-4B35-8AE2-1878E96FEC53}" destId="{5BCEDB6B-4AE5-42DF-B68E-08B59EBB0F51}" srcOrd="0" destOrd="0" parTransId="{D2AA7B75-29F3-4C60-B193-E7305C960400}" sibTransId="{930C0F81-B275-4B34-9856-D540AFCC4A20}"/>
    <dgm:cxn modelId="{36F6E6BD-A03C-45D0-B4F8-020E118F9E9E}" srcId="{2EEDCB61-E160-4C7B-9B0A-A49F02C2732D}" destId="{EC197FB1-BDD6-4BA7-A10E-E252C523AA30}" srcOrd="0" destOrd="0" parTransId="{5C58CD70-DF92-4850-91AF-7FD9BF765C5A}" sibTransId="{E79D684B-2C68-413D-A9EB-727ED86B21F9}"/>
    <dgm:cxn modelId="{8AFA34DF-1C5F-4CED-8548-55BBBA079FB6}" type="presOf" srcId="{2EEDCB61-E160-4C7B-9B0A-A49F02C2732D}" destId="{2D2B9B5F-B3B7-43E3-9243-6E87E230F4F4}" srcOrd="0" destOrd="0" presId="urn:microsoft.com/office/officeart/2005/8/layout/vList6"/>
    <dgm:cxn modelId="{5FF99B50-354F-4AAE-86D2-A22870784D14}" type="presOf" srcId="{EC197FB1-BDD6-4BA7-A10E-E252C523AA30}" destId="{C0D5B2C9-66B0-4808-8C50-8A174801DE3C}" srcOrd="0" destOrd="0" presId="urn:microsoft.com/office/officeart/2005/8/layout/vList6"/>
    <dgm:cxn modelId="{068B1CC8-46D6-4D23-BE24-A4F37D126292}" type="presOf" srcId="{8CC13901-EEF7-4B35-8AE2-1878E96FEC53}" destId="{FE4116B9-0F4B-4038-9F7D-1DD172EE1008}" srcOrd="0" destOrd="0" presId="urn:microsoft.com/office/officeart/2005/8/layout/vList6"/>
    <dgm:cxn modelId="{E36EFA93-E747-4E6B-9510-09FDFF149FC1}" type="presOf" srcId="{2A85E968-9CCB-4DB8-9105-64EA9AFB7913}" destId="{23069A2C-616C-4B05-A51B-27C76E133578}" srcOrd="0" destOrd="0" presId="urn:microsoft.com/office/officeart/2005/8/layout/vList6"/>
    <dgm:cxn modelId="{E0365ADA-D555-4287-8B2C-71550906E47F}" srcId="{2EEDCB61-E160-4C7B-9B0A-A49F02C2732D}" destId="{D7AB39FF-6189-496B-9F8E-A426FD717BC3}" srcOrd="3" destOrd="0" parTransId="{111950A9-A681-4321-A5F0-D1F4AE5588F0}" sibTransId="{F4707059-CE7E-48F7-98B8-F96704818DF0}"/>
    <dgm:cxn modelId="{E6FD83D7-EA25-4988-81B4-5D19E4C1AFE1}" type="presOf" srcId="{B95E3BD8-BF6A-447A-8AA3-75D7B584C682}" destId="{8D6CDFC1-2E28-45D0-849E-9A42D1E5C1EF}" srcOrd="0" destOrd="0" presId="urn:microsoft.com/office/officeart/2005/8/layout/vList6"/>
    <dgm:cxn modelId="{0B0EF8E8-C501-49F6-AB29-8ED58ACCF023}" type="presOf" srcId="{FBF4A329-9E6B-44B5-A257-7E51E15C0AA7}" destId="{C7D9EA30-7C32-45DB-8D02-9233AC6B9C25}" srcOrd="0" destOrd="0" presId="urn:microsoft.com/office/officeart/2005/8/layout/vList6"/>
    <dgm:cxn modelId="{8B7F90BB-1FFA-4D6F-B466-1193C0D6A80C}" srcId="{2A85E968-9CCB-4DB8-9105-64EA9AFB7913}" destId="{79A12255-6B01-452E-9AFC-D50911020021}" srcOrd="1" destOrd="0" parTransId="{AB91F7C0-82E8-4A97-8141-FAF3C35ECD74}" sibTransId="{DB098E5E-9B0C-414B-B2FE-9E6D96B5EF86}"/>
    <dgm:cxn modelId="{AF88B992-F381-4FC8-BE57-1C88E7B89F2D}" type="presOf" srcId="{5BCEDB6B-4AE5-42DF-B68E-08B59EBB0F51}" destId="{3C006637-D98D-4932-A801-9B06D6EAE896}" srcOrd="0" destOrd="0" presId="urn:microsoft.com/office/officeart/2005/8/layout/vList6"/>
    <dgm:cxn modelId="{D8EADD84-5F04-4DAF-B83C-2B83004159D9}" type="presOf" srcId="{A303A23D-6250-4CF7-923C-B1DB1AE903C7}" destId="{B5A823B2-A1F4-448C-B2C7-6FD2AB61CA7D}" srcOrd="0" destOrd="0" presId="urn:microsoft.com/office/officeart/2005/8/layout/vList6"/>
    <dgm:cxn modelId="{CDF0D475-3166-4DA4-8166-63DD49C51CB6}" srcId="{2A85E968-9CCB-4DB8-9105-64EA9AFB7913}" destId="{B95E3BD8-BF6A-447A-8AA3-75D7B584C682}" srcOrd="0" destOrd="0" parTransId="{6F2498D9-D7FA-4CCD-A8F2-79A278C1F530}" sibTransId="{87894F99-2038-4007-B966-44AAF54DB6F8}"/>
    <dgm:cxn modelId="{D8A53EB1-ECC1-49BC-A34F-DED038B33249}" srcId="{EC197FB1-BDD6-4BA7-A10E-E252C523AA30}" destId="{F5F01F8C-55C8-488E-AA85-028AAA17D934}" srcOrd="1" destOrd="0" parTransId="{B3C545B4-0ACE-4A31-BD4C-7356FE3A29EE}" sibTransId="{BF0087EF-9244-4C27-A63F-EC0E1E7A472B}"/>
    <dgm:cxn modelId="{8C93F502-BE38-4845-B950-65D8BB4F5378}" srcId="{EC197FB1-BDD6-4BA7-A10E-E252C523AA30}" destId="{FBF4A329-9E6B-44B5-A257-7E51E15C0AA7}" srcOrd="0" destOrd="0" parTransId="{6D69F8FF-C25F-48A4-98E5-D83060BB1EBA}" sibTransId="{43EEEDA6-97BC-4B1C-AAC5-6B7B33BEC047}"/>
    <dgm:cxn modelId="{20126C1B-BE0E-4C75-9215-EFCEC66D3955}" srcId="{2EEDCB61-E160-4C7B-9B0A-A49F02C2732D}" destId="{8CC13901-EEF7-4B35-8AE2-1878E96FEC53}" srcOrd="1" destOrd="0" parTransId="{39EEB66C-3480-4003-9A26-2E67181BD5E6}" sibTransId="{E09D0897-3145-41B1-8991-248577B8A209}"/>
    <dgm:cxn modelId="{800D66EE-287A-47F5-8BB1-1FDA000D71A7}" type="presParOf" srcId="{2D2B9B5F-B3B7-43E3-9243-6E87E230F4F4}" destId="{988874E2-0803-472E-B89E-F89EBDC3D9A5}" srcOrd="0" destOrd="0" presId="urn:microsoft.com/office/officeart/2005/8/layout/vList6"/>
    <dgm:cxn modelId="{7A70DF99-9B14-4ED4-9252-8584AF23FC09}" type="presParOf" srcId="{988874E2-0803-472E-B89E-F89EBDC3D9A5}" destId="{C0D5B2C9-66B0-4808-8C50-8A174801DE3C}" srcOrd="0" destOrd="0" presId="urn:microsoft.com/office/officeart/2005/8/layout/vList6"/>
    <dgm:cxn modelId="{15DBDCBA-6627-4685-B397-D784CE17A25C}" type="presParOf" srcId="{988874E2-0803-472E-B89E-F89EBDC3D9A5}" destId="{C7D9EA30-7C32-45DB-8D02-9233AC6B9C25}" srcOrd="1" destOrd="0" presId="urn:microsoft.com/office/officeart/2005/8/layout/vList6"/>
    <dgm:cxn modelId="{967C833A-FFA2-421B-9F9F-866373372E67}" type="presParOf" srcId="{2D2B9B5F-B3B7-43E3-9243-6E87E230F4F4}" destId="{E9DFF4AA-A617-45AB-8644-E716E66DFC13}" srcOrd="1" destOrd="0" presId="urn:microsoft.com/office/officeart/2005/8/layout/vList6"/>
    <dgm:cxn modelId="{8CB77182-129F-49B5-948E-BB76A2060C19}" type="presParOf" srcId="{2D2B9B5F-B3B7-43E3-9243-6E87E230F4F4}" destId="{7463226F-C96B-4A65-9BE3-BBF415C77BAC}" srcOrd="2" destOrd="0" presId="urn:microsoft.com/office/officeart/2005/8/layout/vList6"/>
    <dgm:cxn modelId="{8F6D4248-2EC3-4CBB-87DD-4E805D985FE3}" type="presParOf" srcId="{7463226F-C96B-4A65-9BE3-BBF415C77BAC}" destId="{FE4116B9-0F4B-4038-9F7D-1DD172EE1008}" srcOrd="0" destOrd="0" presId="urn:microsoft.com/office/officeart/2005/8/layout/vList6"/>
    <dgm:cxn modelId="{2DEA0584-46EF-4823-AAFC-4AAFF2525977}" type="presParOf" srcId="{7463226F-C96B-4A65-9BE3-BBF415C77BAC}" destId="{3C006637-D98D-4932-A801-9B06D6EAE896}" srcOrd="1" destOrd="0" presId="urn:microsoft.com/office/officeart/2005/8/layout/vList6"/>
    <dgm:cxn modelId="{BCFE8600-5742-4637-A910-B8C54F65AD81}" type="presParOf" srcId="{2D2B9B5F-B3B7-43E3-9243-6E87E230F4F4}" destId="{6AFB469F-C9B7-446B-9E46-640603DF5E39}" srcOrd="3" destOrd="0" presId="urn:microsoft.com/office/officeart/2005/8/layout/vList6"/>
    <dgm:cxn modelId="{56945971-7701-4677-8127-01B345D28209}" type="presParOf" srcId="{2D2B9B5F-B3B7-43E3-9243-6E87E230F4F4}" destId="{FBF82420-7CAE-4DC6-8157-669D0E49B42B}" srcOrd="4" destOrd="0" presId="urn:microsoft.com/office/officeart/2005/8/layout/vList6"/>
    <dgm:cxn modelId="{4379D096-97F0-4CA1-807C-70A8E7DAD32B}" type="presParOf" srcId="{FBF82420-7CAE-4DC6-8157-669D0E49B42B}" destId="{23069A2C-616C-4B05-A51B-27C76E133578}" srcOrd="0" destOrd="0" presId="urn:microsoft.com/office/officeart/2005/8/layout/vList6"/>
    <dgm:cxn modelId="{64807747-C6EC-42EB-879F-C434405FC15F}" type="presParOf" srcId="{FBF82420-7CAE-4DC6-8157-669D0E49B42B}" destId="{8D6CDFC1-2E28-45D0-849E-9A42D1E5C1EF}" srcOrd="1" destOrd="0" presId="urn:microsoft.com/office/officeart/2005/8/layout/vList6"/>
    <dgm:cxn modelId="{E91548D5-9A8A-49F5-B888-25F6CC3B30AA}" type="presParOf" srcId="{2D2B9B5F-B3B7-43E3-9243-6E87E230F4F4}" destId="{D38802DB-49E9-4EA7-8E1A-1C20FF9FAF42}" srcOrd="5" destOrd="0" presId="urn:microsoft.com/office/officeart/2005/8/layout/vList6"/>
    <dgm:cxn modelId="{ECC0647A-C6C1-4FD6-96C6-14D357171D82}" type="presParOf" srcId="{2D2B9B5F-B3B7-43E3-9243-6E87E230F4F4}" destId="{71771A2D-5D95-4C3E-BE45-C27A05992C9F}" srcOrd="6" destOrd="0" presId="urn:microsoft.com/office/officeart/2005/8/layout/vList6"/>
    <dgm:cxn modelId="{34F3D381-9C5E-4D7C-AA7B-82D5C5D8DE14}" type="presParOf" srcId="{71771A2D-5D95-4C3E-BE45-C27A05992C9F}" destId="{6D704DFE-4807-4816-A35B-8EAB064A7476}" srcOrd="0" destOrd="0" presId="urn:microsoft.com/office/officeart/2005/8/layout/vList6"/>
    <dgm:cxn modelId="{7A959321-924F-47F3-9EFE-518C458595D0}" type="presParOf" srcId="{71771A2D-5D95-4C3E-BE45-C27A05992C9F}" destId="{B5A823B2-A1F4-448C-B2C7-6FD2AB61CA7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F4CF23D-5C86-49E5-B33C-E8D0A2BB14D1}" type="doc">
      <dgm:prSet loTypeId="urn:microsoft.com/office/officeart/2005/8/layout/arrow2" loCatId="process" qsTypeId="urn:microsoft.com/office/officeart/2005/8/quickstyle/3d2" qsCatId="3D" csTypeId="urn:microsoft.com/office/officeart/2005/8/colors/accent1_2" csCatId="accent1" phldr="1"/>
      <dgm:spPr/>
    </dgm:pt>
    <dgm:pt modelId="{11E4FD6C-96A3-4830-9FD8-74054C05E5E5}">
      <dgm:prSet phldrT="[Texto]"/>
      <dgm:spPr/>
      <dgm:t>
        <a:bodyPr/>
        <a:lstStyle/>
        <a:p>
          <a:r>
            <a:rPr lang="es-ES" b="1" dirty="0" smtClean="0"/>
            <a:t>ZONIFICACIÓN ECOLÓGICA ECONÓMICA</a:t>
          </a:r>
          <a:endParaRPr lang="es-ES" b="1" dirty="0"/>
        </a:p>
      </dgm:t>
    </dgm:pt>
    <dgm:pt modelId="{4F36E4E3-D64A-4408-8483-CF5B38DA5AA8}" type="parTrans" cxnId="{AE06D556-0D0E-4A6D-B97F-ECCA281DB68F}">
      <dgm:prSet/>
      <dgm:spPr/>
      <dgm:t>
        <a:bodyPr/>
        <a:lstStyle/>
        <a:p>
          <a:endParaRPr lang="es-ES"/>
        </a:p>
      </dgm:t>
    </dgm:pt>
    <dgm:pt modelId="{E9DAF44B-A2D7-49BF-A11E-F33D34E8DE4C}" type="sibTrans" cxnId="{AE06D556-0D0E-4A6D-B97F-ECCA281DB68F}">
      <dgm:prSet/>
      <dgm:spPr/>
      <dgm:t>
        <a:bodyPr/>
        <a:lstStyle/>
        <a:p>
          <a:endParaRPr lang="es-ES"/>
        </a:p>
      </dgm:t>
    </dgm:pt>
    <dgm:pt modelId="{207F2BCC-DBAB-45C3-B7F0-7A53872BFFA7}">
      <dgm:prSet phldrT="[Texto]"/>
      <dgm:spPr/>
      <dgm:t>
        <a:bodyPr/>
        <a:lstStyle/>
        <a:p>
          <a:r>
            <a:rPr lang="es-ES" b="1" dirty="0" smtClean="0"/>
            <a:t>PLAN DE MANEJO DE LA MICRO CUENCA DEL RÍO SAUCAY</a:t>
          </a:r>
          <a:endParaRPr lang="es-ES" b="1" dirty="0"/>
        </a:p>
      </dgm:t>
    </dgm:pt>
    <dgm:pt modelId="{59D07E27-B929-4197-B156-710454007899}" type="parTrans" cxnId="{4CD9DA04-D05E-42A6-A9B8-17E11348E44A}">
      <dgm:prSet/>
      <dgm:spPr/>
      <dgm:t>
        <a:bodyPr/>
        <a:lstStyle/>
        <a:p>
          <a:endParaRPr lang="es-ES"/>
        </a:p>
      </dgm:t>
    </dgm:pt>
    <dgm:pt modelId="{7F4F9122-049D-43FC-8AAE-577D6F02EEA8}" type="sibTrans" cxnId="{4CD9DA04-D05E-42A6-A9B8-17E11348E44A}">
      <dgm:prSet/>
      <dgm:spPr/>
      <dgm:t>
        <a:bodyPr/>
        <a:lstStyle/>
        <a:p>
          <a:endParaRPr lang="es-ES"/>
        </a:p>
      </dgm:t>
    </dgm:pt>
    <dgm:pt modelId="{0608B431-A544-4AAB-9B25-A2C6AA5EF017}" type="pres">
      <dgm:prSet presAssocID="{FF4CF23D-5C86-49E5-B33C-E8D0A2BB14D1}" presName="arrowDiagram" presStyleCnt="0">
        <dgm:presLayoutVars>
          <dgm:chMax val="5"/>
          <dgm:dir/>
          <dgm:resizeHandles val="exact"/>
        </dgm:presLayoutVars>
      </dgm:prSet>
      <dgm:spPr/>
    </dgm:pt>
    <dgm:pt modelId="{8E8F7BF8-CC89-45BB-8532-E0FC5195AB17}" type="pres">
      <dgm:prSet presAssocID="{FF4CF23D-5C86-49E5-B33C-E8D0A2BB14D1}" presName="arrow" presStyleLbl="bgShp" presStyleIdx="0" presStyleCnt="1" custLinFactNeighborX="13813" custLinFactNeighborY="-25853"/>
      <dgm:spPr/>
    </dgm:pt>
    <dgm:pt modelId="{C8B4C450-501C-4A49-9EC9-12E9542744FB}" type="pres">
      <dgm:prSet presAssocID="{FF4CF23D-5C86-49E5-B33C-E8D0A2BB14D1}" presName="arrowDiagram2" presStyleCnt="0"/>
      <dgm:spPr/>
    </dgm:pt>
    <dgm:pt modelId="{BDBB4731-9F23-4FDB-B7A5-80348E6E1D21}" type="pres">
      <dgm:prSet presAssocID="{11E4FD6C-96A3-4830-9FD8-74054C05E5E5}" presName="bullet2a" presStyleLbl="node1" presStyleIdx="0" presStyleCnt="2" custLinFactX="-47939" custLinFactY="11234" custLinFactNeighborX="-100000" custLinFactNeighborY="100000"/>
      <dgm:spPr/>
    </dgm:pt>
    <dgm:pt modelId="{713E652A-57BE-433C-A9CB-1D8E9519480F}" type="pres">
      <dgm:prSet presAssocID="{11E4FD6C-96A3-4830-9FD8-74054C05E5E5}" presName="textBox2a" presStyleLbl="revTx" presStyleIdx="0" presStyleCnt="2" custLinFactNeighborX="-8239" custLinFactNeighborY="15993">
        <dgm:presLayoutVars>
          <dgm:bulletEnabled val="1"/>
        </dgm:presLayoutVars>
      </dgm:prSet>
      <dgm:spPr/>
      <dgm:t>
        <a:bodyPr/>
        <a:lstStyle/>
        <a:p>
          <a:endParaRPr lang="es-ES"/>
        </a:p>
      </dgm:t>
    </dgm:pt>
    <dgm:pt modelId="{3D2A8057-7D96-430F-992C-A6CCBCBCD150}" type="pres">
      <dgm:prSet presAssocID="{207F2BCC-DBAB-45C3-B7F0-7A53872BFFA7}" presName="bullet2b" presStyleLbl="node1" presStyleIdx="1" presStyleCnt="2"/>
      <dgm:spPr/>
    </dgm:pt>
    <dgm:pt modelId="{C529BBA5-FBCD-485F-9CD5-39A461EAF058}" type="pres">
      <dgm:prSet presAssocID="{207F2BCC-DBAB-45C3-B7F0-7A53872BFFA7}" presName="textBox2b" presStyleLbl="revTx" presStyleIdx="1" presStyleCnt="2" custLinFactNeighborX="9649" custLinFactNeighborY="-2978">
        <dgm:presLayoutVars>
          <dgm:bulletEnabled val="1"/>
        </dgm:presLayoutVars>
      </dgm:prSet>
      <dgm:spPr/>
      <dgm:t>
        <a:bodyPr/>
        <a:lstStyle/>
        <a:p>
          <a:endParaRPr lang="es-ES"/>
        </a:p>
      </dgm:t>
    </dgm:pt>
  </dgm:ptLst>
  <dgm:cxnLst>
    <dgm:cxn modelId="{4CD9DA04-D05E-42A6-A9B8-17E11348E44A}" srcId="{FF4CF23D-5C86-49E5-B33C-E8D0A2BB14D1}" destId="{207F2BCC-DBAB-45C3-B7F0-7A53872BFFA7}" srcOrd="1" destOrd="0" parTransId="{59D07E27-B929-4197-B156-710454007899}" sibTransId="{7F4F9122-049D-43FC-8AAE-577D6F02EEA8}"/>
    <dgm:cxn modelId="{FC137B7C-8A1E-4356-B24A-AA91497D1B9B}" type="presOf" srcId="{207F2BCC-DBAB-45C3-B7F0-7A53872BFFA7}" destId="{C529BBA5-FBCD-485F-9CD5-39A461EAF058}" srcOrd="0" destOrd="0" presId="urn:microsoft.com/office/officeart/2005/8/layout/arrow2"/>
    <dgm:cxn modelId="{F61A4DDC-C908-4C2F-BED8-1268D5DE75AB}" type="presOf" srcId="{FF4CF23D-5C86-49E5-B33C-E8D0A2BB14D1}" destId="{0608B431-A544-4AAB-9B25-A2C6AA5EF017}" srcOrd="0" destOrd="0" presId="urn:microsoft.com/office/officeart/2005/8/layout/arrow2"/>
    <dgm:cxn modelId="{AE06D556-0D0E-4A6D-B97F-ECCA281DB68F}" srcId="{FF4CF23D-5C86-49E5-B33C-E8D0A2BB14D1}" destId="{11E4FD6C-96A3-4830-9FD8-74054C05E5E5}" srcOrd="0" destOrd="0" parTransId="{4F36E4E3-D64A-4408-8483-CF5B38DA5AA8}" sibTransId="{E9DAF44B-A2D7-49BF-A11E-F33D34E8DE4C}"/>
    <dgm:cxn modelId="{AAC07A79-2269-4F92-A9CA-FB68A51AD664}" type="presOf" srcId="{11E4FD6C-96A3-4830-9FD8-74054C05E5E5}" destId="{713E652A-57BE-433C-A9CB-1D8E9519480F}" srcOrd="0" destOrd="0" presId="urn:microsoft.com/office/officeart/2005/8/layout/arrow2"/>
    <dgm:cxn modelId="{E55E4515-3347-412F-8D86-3E2D1B416708}" type="presParOf" srcId="{0608B431-A544-4AAB-9B25-A2C6AA5EF017}" destId="{8E8F7BF8-CC89-45BB-8532-E0FC5195AB17}" srcOrd="0" destOrd="0" presId="urn:microsoft.com/office/officeart/2005/8/layout/arrow2"/>
    <dgm:cxn modelId="{8BFA2BC3-526C-4B9C-9E7E-F469949B8657}" type="presParOf" srcId="{0608B431-A544-4AAB-9B25-A2C6AA5EF017}" destId="{C8B4C450-501C-4A49-9EC9-12E9542744FB}" srcOrd="1" destOrd="0" presId="urn:microsoft.com/office/officeart/2005/8/layout/arrow2"/>
    <dgm:cxn modelId="{0AC31490-1E6A-4D77-8BDB-2134570E7902}" type="presParOf" srcId="{C8B4C450-501C-4A49-9EC9-12E9542744FB}" destId="{BDBB4731-9F23-4FDB-B7A5-80348E6E1D21}" srcOrd="0" destOrd="0" presId="urn:microsoft.com/office/officeart/2005/8/layout/arrow2"/>
    <dgm:cxn modelId="{80124845-A87A-47EB-8ACF-F532FA2DE24B}" type="presParOf" srcId="{C8B4C450-501C-4A49-9EC9-12E9542744FB}" destId="{713E652A-57BE-433C-A9CB-1D8E9519480F}" srcOrd="1" destOrd="0" presId="urn:microsoft.com/office/officeart/2005/8/layout/arrow2"/>
    <dgm:cxn modelId="{F25465C6-6ACA-4EDB-B5DE-7D02AE001605}" type="presParOf" srcId="{C8B4C450-501C-4A49-9EC9-12E9542744FB}" destId="{3D2A8057-7D96-430F-992C-A6CCBCBCD150}" srcOrd="2" destOrd="0" presId="urn:microsoft.com/office/officeart/2005/8/layout/arrow2"/>
    <dgm:cxn modelId="{BFEDFC69-2951-45FD-83A4-472A1658CFC5}" type="presParOf" srcId="{C8B4C450-501C-4A49-9EC9-12E9542744FB}" destId="{C529BBA5-FBCD-485F-9CD5-39A461EAF058}" srcOrd="3"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F15BF02-F992-4BC4-A9B6-FC5CE5B59E07}"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C"/>
        </a:p>
      </dgm:t>
    </dgm:pt>
    <dgm:pt modelId="{E879D342-AEF0-4321-BF57-26761A7FC6D6}">
      <dgm:prSet phldrT="[Texto]" custT="1"/>
      <dgm:spPr>
        <a:solidFill>
          <a:srgbClr val="4BACC6"/>
        </a:solidFill>
      </dgm:spPr>
      <dgm:t>
        <a:bodyPr/>
        <a:lstStyle/>
        <a:p>
          <a:pPr algn="l"/>
          <a:r>
            <a:rPr lang="es-EC" sz="2000" b="1" dirty="0" smtClean="0"/>
            <a:t>PROYECTO:</a:t>
          </a:r>
        </a:p>
        <a:p>
          <a:pPr algn="ctr"/>
          <a:r>
            <a:rPr lang="es-EC" sz="2000" dirty="0" smtClean="0"/>
            <a:t>Implementación de Sistemas Sostenibles de Producción</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A0FF40ED-D98B-4667-A58C-9EA336308042}" type="parTrans" cxnId="{E3BD10F7-BC46-474F-8002-37B912BD68ED}">
      <dgm:prSet/>
      <dgm:spPr/>
      <dgm:t>
        <a:bodyPr/>
        <a:lstStyle/>
        <a:p>
          <a:endParaRPr lang="es-EC"/>
        </a:p>
      </dgm:t>
    </dgm:pt>
    <dgm:pt modelId="{93D3B067-588F-4BF4-811E-CF19702DF56B}" type="sibTrans" cxnId="{E3BD10F7-BC46-474F-8002-37B912BD68ED}">
      <dgm:prSet/>
      <dgm:spPr/>
      <dgm:t>
        <a:bodyPr/>
        <a:lstStyle/>
        <a:p>
          <a:endParaRPr lang="es-EC"/>
        </a:p>
      </dgm:t>
    </dgm:pt>
    <dgm:pt modelId="{F08448D9-DD22-49FB-AD64-3F724E31DCD3}" type="pres">
      <dgm:prSet presAssocID="{8F15BF02-F992-4BC4-A9B6-FC5CE5B59E07}" presName="linear" presStyleCnt="0">
        <dgm:presLayoutVars>
          <dgm:dir/>
          <dgm:resizeHandles val="exact"/>
        </dgm:presLayoutVars>
      </dgm:prSet>
      <dgm:spPr/>
      <dgm:t>
        <a:bodyPr/>
        <a:lstStyle/>
        <a:p>
          <a:endParaRPr lang="es-EC"/>
        </a:p>
      </dgm:t>
    </dgm:pt>
    <dgm:pt modelId="{6512A0CF-2B0A-474A-B8FB-23E9DB876BE8}" type="pres">
      <dgm:prSet presAssocID="{E879D342-AEF0-4321-BF57-26761A7FC6D6}" presName="comp" presStyleCnt="0"/>
      <dgm:spPr/>
    </dgm:pt>
    <dgm:pt modelId="{B502499E-91F6-4231-8A85-46C0FE05C519}" type="pres">
      <dgm:prSet presAssocID="{E879D342-AEF0-4321-BF57-26761A7FC6D6}" presName="box" presStyleLbl="node1" presStyleIdx="0" presStyleCnt="1"/>
      <dgm:spPr/>
      <dgm:t>
        <a:bodyPr/>
        <a:lstStyle/>
        <a:p>
          <a:endParaRPr lang="es-EC"/>
        </a:p>
      </dgm:t>
    </dgm:pt>
    <dgm:pt modelId="{48BC369D-53D6-4D16-A8F8-49C50A78EF57}" type="pres">
      <dgm:prSet presAssocID="{E879D342-AEF0-4321-BF57-26761A7FC6D6}" presName="img" presStyleLbl="fgImgPlace1" presStyleIdx="0" presStyleCnt="1" custScaleX="109254"/>
      <dgm:spPr>
        <a:blipFill rotWithShape="1">
          <a:blip xmlns:r="http://schemas.openxmlformats.org/officeDocument/2006/relationships" r:embed="rId2"/>
          <a:stretch>
            <a:fillRect/>
          </a:stretch>
        </a:blipFill>
      </dgm:spPr>
      <dgm:t>
        <a:bodyPr/>
        <a:lstStyle/>
        <a:p>
          <a:endParaRPr lang="es-EC"/>
        </a:p>
      </dgm:t>
    </dgm:pt>
    <dgm:pt modelId="{127F8446-567C-4CF1-85D3-0AFDF89C4B62}" type="pres">
      <dgm:prSet presAssocID="{E879D342-AEF0-4321-BF57-26761A7FC6D6}" presName="text" presStyleLbl="node1" presStyleIdx="0" presStyleCnt="1">
        <dgm:presLayoutVars>
          <dgm:bulletEnabled val="1"/>
        </dgm:presLayoutVars>
      </dgm:prSet>
      <dgm:spPr/>
      <dgm:t>
        <a:bodyPr/>
        <a:lstStyle/>
        <a:p>
          <a:endParaRPr lang="es-EC"/>
        </a:p>
      </dgm:t>
    </dgm:pt>
  </dgm:ptLst>
  <dgm:cxnLst>
    <dgm:cxn modelId="{B90EF35C-2F60-4DF0-B137-6F59C02F39F5}" type="presOf" srcId="{E879D342-AEF0-4321-BF57-26761A7FC6D6}" destId="{B502499E-91F6-4231-8A85-46C0FE05C519}" srcOrd="0" destOrd="0" presId="urn:microsoft.com/office/officeart/2005/8/layout/vList4"/>
    <dgm:cxn modelId="{EF106521-ED09-4C21-B43F-F5FF3729A592}" type="presOf" srcId="{E879D342-AEF0-4321-BF57-26761A7FC6D6}" destId="{127F8446-567C-4CF1-85D3-0AFDF89C4B62}" srcOrd="1" destOrd="0" presId="urn:microsoft.com/office/officeart/2005/8/layout/vList4"/>
    <dgm:cxn modelId="{B5015CA9-2AAE-4119-860B-3090A175F4F2}" type="presOf" srcId="{8F15BF02-F992-4BC4-A9B6-FC5CE5B59E07}" destId="{F08448D9-DD22-49FB-AD64-3F724E31DCD3}" srcOrd="0" destOrd="0" presId="urn:microsoft.com/office/officeart/2005/8/layout/vList4"/>
    <dgm:cxn modelId="{E3BD10F7-BC46-474F-8002-37B912BD68ED}" srcId="{8F15BF02-F992-4BC4-A9B6-FC5CE5B59E07}" destId="{E879D342-AEF0-4321-BF57-26761A7FC6D6}" srcOrd="0" destOrd="0" parTransId="{A0FF40ED-D98B-4667-A58C-9EA336308042}" sibTransId="{93D3B067-588F-4BF4-811E-CF19702DF56B}"/>
    <dgm:cxn modelId="{BD47DB5D-2A1B-43F9-ADDE-38B1DBF77F57}" type="presParOf" srcId="{F08448D9-DD22-49FB-AD64-3F724E31DCD3}" destId="{6512A0CF-2B0A-474A-B8FB-23E9DB876BE8}" srcOrd="0" destOrd="0" presId="urn:microsoft.com/office/officeart/2005/8/layout/vList4"/>
    <dgm:cxn modelId="{CC71C188-4F2B-4892-9267-086760440681}" type="presParOf" srcId="{6512A0CF-2B0A-474A-B8FB-23E9DB876BE8}" destId="{B502499E-91F6-4231-8A85-46C0FE05C519}" srcOrd="0" destOrd="0" presId="urn:microsoft.com/office/officeart/2005/8/layout/vList4"/>
    <dgm:cxn modelId="{A4D2C67E-B558-41B1-9E46-4E0D3945C80B}" type="presParOf" srcId="{6512A0CF-2B0A-474A-B8FB-23E9DB876BE8}" destId="{48BC369D-53D6-4D16-A8F8-49C50A78EF57}" srcOrd="1" destOrd="0" presId="urn:microsoft.com/office/officeart/2005/8/layout/vList4"/>
    <dgm:cxn modelId="{5CEFA6C0-4E9D-4AA4-A006-1E0EA4ECCF4C}" type="presParOf" srcId="{6512A0CF-2B0A-474A-B8FB-23E9DB876BE8}" destId="{127F8446-567C-4CF1-85D3-0AFDF89C4B6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F15BF02-F992-4BC4-A9B6-FC5CE5B59E07}"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C"/>
        </a:p>
      </dgm:t>
    </dgm:pt>
    <dgm:pt modelId="{E879D342-AEF0-4321-BF57-26761A7FC6D6}">
      <dgm:prSet phldrT="[Texto]" custT="1"/>
      <dgm:spPr>
        <a:solidFill>
          <a:srgbClr val="4BACC6"/>
        </a:solidFill>
      </dgm:spPr>
      <dgm:t>
        <a:bodyPr/>
        <a:lstStyle/>
        <a:p>
          <a:pPr algn="l"/>
          <a:r>
            <a:rPr lang="es-EC" sz="2000" b="1" u="none" dirty="0" smtClean="0"/>
            <a:t>PROYECTO:</a:t>
          </a:r>
        </a:p>
        <a:p>
          <a:pPr algn="ctr"/>
          <a:r>
            <a:rPr lang="es-EC" sz="2000" u="none" dirty="0" smtClean="0"/>
            <a:t>Restauración de Humedales</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A0FF40ED-D98B-4667-A58C-9EA336308042}" type="parTrans" cxnId="{E3BD10F7-BC46-474F-8002-37B912BD68ED}">
      <dgm:prSet/>
      <dgm:spPr/>
      <dgm:t>
        <a:bodyPr/>
        <a:lstStyle/>
        <a:p>
          <a:endParaRPr lang="es-EC"/>
        </a:p>
      </dgm:t>
    </dgm:pt>
    <dgm:pt modelId="{93D3B067-588F-4BF4-811E-CF19702DF56B}" type="sibTrans" cxnId="{E3BD10F7-BC46-474F-8002-37B912BD68ED}">
      <dgm:prSet/>
      <dgm:spPr/>
      <dgm:t>
        <a:bodyPr/>
        <a:lstStyle/>
        <a:p>
          <a:endParaRPr lang="es-EC"/>
        </a:p>
      </dgm:t>
    </dgm:pt>
    <dgm:pt modelId="{F08448D9-DD22-49FB-AD64-3F724E31DCD3}" type="pres">
      <dgm:prSet presAssocID="{8F15BF02-F992-4BC4-A9B6-FC5CE5B59E07}" presName="linear" presStyleCnt="0">
        <dgm:presLayoutVars>
          <dgm:dir/>
          <dgm:resizeHandles val="exact"/>
        </dgm:presLayoutVars>
      </dgm:prSet>
      <dgm:spPr/>
      <dgm:t>
        <a:bodyPr/>
        <a:lstStyle/>
        <a:p>
          <a:endParaRPr lang="es-EC"/>
        </a:p>
      </dgm:t>
    </dgm:pt>
    <dgm:pt modelId="{6512A0CF-2B0A-474A-B8FB-23E9DB876BE8}" type="pres">
      <dgm:prSet presAssocID="{E879D342-AEF0-4321-BF57-26761A7FC6D6}" presName="comp" presStyleCnt="0"/>
      <dgm:spPr/>
    </dgm:pt>
    <dgm:pt modelId="{B502499E-91F6-4231-8A85-46C0FE05C519}" type="pres">
      <dgm:prSet presAssocID="{E879D342-AEF0-4321-BF57-26761A7FC6D6}" presName="box" presStyleLbl="node1" presStyleIdx="0" presStyleCnt="1" custScaleY="41667" custLinFactNeighborY="2083"/>
      <dgm:spPr/>
      <dgm:t>
        <a:bodyPr/>
        <a:lstStyle/>
        <a:p>
          <a:endParaRPr lang="es-EC"/>
        </a:p>
      </dgm:t>
    </dgm:pt>
    <dgm:pt modelId="{48BC369D-53D6-4D16-A8F8-49C50A78EF57}" type="pres">
      <dgm:prSet presAssocID="{E879D342-AEF0-4321-BF57-26761A7FC6D6}" presName="img" presStyleLbl="fgImgPlace1" presStyleIdx="0" presStyleCnt="1" custScaleY="47917" custLinFactNeighborX="-4725" custLinFactNeighborY="3125"/>
      <dgm:spPr>
        <a:blipFill rotWithShape="1">
          <a:blip xmlns:r="http://schemas.openxmlformats.org/officeDocument/2006/relationships" r:embed="rId2"/>
          <a:stretch>
            <a:fillRect/>
          </a:stretch>
        </a:blipFill>
      </dgm:spPr>
      <dgm:t>
        <a:bodyPr/>
        <a:lstStyle/>
        <a:p>
          <a:endParaRPr lang="es-EC"/>
        </a:p>
      </dgm:t>
    </dgm:pt>
    <dgm:pt modelId="{127F8446-567C-4CF1-85D3-0AFDF89C4B62}" type="pres">
      <dgm:prSet presAssocID="{E879D342-AEF0-4321-BF57-26761A7FC6D6}" presName="text" presStyleLbl="node1" presStyleIdx="0" presStyleCnt="1">
        <dgm:presLayoutVars>
          <dgm:bulletEnabled val="1"/>
        </dgm:presLayoutVars>
      </dgm:prSet>
      <dgm:spPr/>
      <dgm:t>
        <a:bodyPr/>
        <a:lstStyle/>
        <a:p>
          <a:endParaRPr lang="es-EC"/>
        </a:p>
      </dgm:t>
    </dgm:pt>
  </dgm:ptLst>
  <dgm:cxnLst>
    <dgm:cxn modelId="{A41E74B4-6864-4C93-A813-2AC932BA9A05}" type="presOf" srcId="{8F15BF02-F992-4BC4-A9B6-FC5CE5B59E07}" destId="{F08448D9-DD22-49FB-AD64-3F724E31DCD3}" srcOrd="0" destOrd="0" presId="urn:microsoft.com/office/officeart/2005/8/layout/vList4"/>
    <dgm:cxn modelId="{3EB3CCC1-8125-42A1-8DAD-C12EE138FD4F}" type="presOf" srcId="{E879D342-AEF0-4321-BF57-26761A7FC6D6}" destId="{B502499E-91F6-4231-8A85-46C0FE05C519}" srcOrd="0" destOrd="0" presId="urn:microsoft.com/office/officeart/2005/8/layout/vList4"/>
    <dgm:cxn modelId="{1739900D-A75B-48D5-ADCC-233C354F9F31}" type="presOf" srcId="{E879D342-AEF0-4321-BF57-26761A7FC6D6}" destId="{127F8446-567C-4CF1-85D3-0AFDF89C4B62}" srcOrd="1" destOrd="0" presId="urn:microsoft.com/office/officeart/2005/8/layout/vList4"/>
    <dgm:cxn modelId="{E3BD10F7-BC46-474F-8002-37B912BD68ED}" srcId="{8F15BF02-F992-4BC4-A9B6-FC5CE5B59E07}" destId="{E879D342-AEF0-4321-BF57-26761A7FC6D6}" srcOrd="0" destOrd="0" parTransId="{A0FF40ED-D98B-4667-A58C-9EA336308042}" sibTransId="{93D3B067-588F-4BF4-811E-CF19702DF56B}"/>
    <dgm:cxn modelId="{1F4B07C5-689C-4427-9C7F-1A0910D24B0C}" type="presParOf" srcId="{F08448D9-DD22-49FB-AD64-3F724E31DCD3}" destId="{6512A0CF-2B0A-474A-B8FB-23E9DB876BE8}" srcOrd="0" destOrd="0" presId="urn:microsoft.com/office/officeart/2005/8/layout/vList4"/>
    <dgm:cxn modelId="{EE464B4E-E2F4-484F-8DBD-8B74E7F4747D}" type="presParOf" srcId="{6512A0CF-2B0A-474A-B8FB-23E9DB876BE8}" destId="{B502499E-91F6-4231-8A85-46C0FE05C519}" srcOrd="0" destOrd="0" presId="urn:microsoft.com/office/officeart/2005/8/layout/vList4"/>
    <dgm:cxn modelId="{045EA81C-B61B-442F-A5EC-5B6F6C0048FA}" type="presParOf" srcId="{6512A0CF-2B0A-474A-B8FB-23E9DB876BE8}" destId="{48BC369D-53D6-4D16-A8F8-49C50A78EF57}" srcOrd="1" destOrd="0" presId="urn:microsoft.com/office/officeart/2005/8/layout/vList4"/>
    <dgm:cxn modelId="{A3315240-F401-421F-ACD0-00764CEC0BFB}" type="presParOf" srcId="{6512A0CF-2B0A-474A-B8FB-23E9DB876BE8}" destId="{127F8446-567C-4CF1-85D3-0AFDF89C4B62}"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F15BF02-F992-4BC4-A9B6-FC5CE5B59E07}"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C"/>
        </a:p>
      </dgm:t>
    </dgm:pt>
    <dgm:pt modelId="{E879D342-AEF0-4321-BF57-26761A7FC6D6}">
      <dgm:prSet phldrT="[Texto]" custT="1"/>
      <dgm:spPr>
        <a:solidFill>
          <a:srgbClr val="4BACC6"/>
        </a:solidFill>
      </dgm:spPr>
      <dgm:t>
        <a:bodyPr/>
        <a:lstStyle/>
        <a:p>
          <a:pPr algn="l"/>
          <a:r>
            <a:rPr lang="es-EC" sz="2000" b="1" dirty="0" smtClean="0"/>
            <a:t>PROYECTO:</a:t>
          </a:r>
        </a:p>
        <a:p>
          <a:pPr algn="ctr"/>
          <a:r>
            <a:rPr lang="es-EC" sz="2000" b="0" dirty="0" smtClean="0"/>
            <a:t>Conservación de Suelos</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A0FF40ED-D98B-4667-A58C-9EA336308042}" type="parTrans" cxnId="{E3BD10F7-BC46-474F-8002-37B912BD68ED}">
      <dgm:prSet/>
      <dgm:spPr/>
      <dgm:t>
        <a:bodyPr/>
        <a:lstStyle/>
        <a:p>
          <a:endParaRPr lang="es-EC"/>
        </a:p>
      </dgm:t>
    </dgm:pt>
    <dgm:pt modelId="{93D3B067-588F-4BF4-811E-CF19702DF56B}" type="sibTrans" cxnId="{E3BD10F7-BC46-474F-8002-37B912BD68ED}">
      <dgm:prSet/>
      <dgm:spPr/>
      <dgm:t>
        <a:bodyPr/>
        <a:lstStyle/>
        <a:p>
          <a:endParaRPr lang="es-EC"/>
        </a:p>
      </dgm:t>
    </dgm:pt>
    <dgm:pt modelId="{F177A223-E3B7-4482-8DDC-3ED78E35263F}">
      <dgm:prSet phldrT="[Texto]" custT="1"/>
      <dgm:spPr>
        <a:solidFill>
          <a:srgbClr val="4BACC6"/>
        </a:solidFill>
      </dgm:spPr>
      <dgm:t>
        <a:bodyPr/>
        <a:lstStyle/>
        <a:p>
          <a:pPr algn="l"/>
          <a:r>
            <a:rPr lang="es-EC" sz="2000" b="1" dirty="0" smtClean="0"/>
            <a:t>PROYECTO:</a:t>
          </a:r>
        </a:p>
        <a:p>
          <a:pPr algn="ctr"/>
          <a:r>
            <a:rPr lang="es-EC" sz="2000" dirty="0" smtClean="0"/>
            <a:t>Compensación por Servicios Ambientales</a:t>
          </a:r>
          <a:endParaRPr lang="es-EC" sz="2000"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135B4409-DE43-4C14-9A0D-682CFF081055}" type="sibTrans" cxnId="{516C81AB-D9AC-478A-A9F3-48BEC3CB3310}">
      <dgm:prSet/>
      <dgm:spPr/>
      <dgm:t>
        <a:bodyPr/>
        <a:lstStyle/>
        <a:p>
          <a:endParaRPr lang="es-EC"/>
        </a:p>
      </dgm:t>
    </dgm:pt>
    <dgm:pt modelId="{6CC4F4E6-E6F8-4C1D-9C79-B6BAA1B7AE21}" type="parTrans" cxnId="{516C81AB-D9AC-478A-A9F3-48BEC3CB3310}">
      <dgm:prSet/>
      <dgm:spPr/>
      <dgm:t>
        <a:bodyPr/>
        <a:lstStyle/>
        <a:p>
          <a:endParaRPr lang="es-EC"/>
        </a:p>
      </dgm:t>
    </dgm:pt>
    <dgm:pt modelId="{648E203C-B4D6-4237-A961-9CBDBC00AC8C}">
      <dgm:prSet phldrT="[Texto]" custT="1"/>
      <dgm:spPr>
        <a:solidFill>
          <a:srgbClr val="4BACC6"/>
        </a:solidFill>
      </dgm:spPr>
      <dgm:t>
        <a:bodyPr/>
        <a:lstStyle/>
        <a:p>
          <a:pPr algn="l"/>
          <a:r>
            <a:rPr lang="es-EC" sz="2000" b="1" dirty="0" smtClean="0"/>
            <a:t>PROYECTO:</a:t>
          </a:r>
        </a:p>
        <a:p>
          <a:pPr algn="l"/>
          <a:r>
            <a:rPr lang="es-EC" sz="2000" dirty="0" smtClean="0"/>
            <a:t>Monitoreo de la Calidad del Agua</a:t>
          </a:r>
          <a:endParaRPr lang="es-EC" sz="2000"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40477AC4-0A83-4EF7-8DF9-2372395DF8E8}" type="parTrans" cxnId="{49D74986-7817-4B0F-8A1B-D7628C88B7FE}">
      <dgm:prSet/>
      <dgm:spPr/>
      <dgm:t>
        <a:bodyPr/>
        <a:lstStyle/>
        <a:p>
          <a:endParaRPr lang="es-EC"/>
        </a:p>
      </dgm:t>
    </dgm:pt>
    <dgm:pt modelId="{34246858-CD28-4C0A-83A8-7D73CA801E8B}" type="sibTrans" cxnId="{49D74986-7817-4B0F-8A1B-D7628C88B7FE}">
      <dgm:prSet/>
      <dgm:spPr/>
      <dgm:t>
        <a:bodyPr/>
        <a:lstStyle/>
        <a:p>
          <a:endParaRPr lang="es-EC"/>
        </a:p>
      </dgm:t>
    </dgm:pt>
    <dgm:pt modelId="{F08448D9-DD22-49FB-AD64-3F724E31DCD3}" type="pres">
      <dgm:prSet presAssocID="{8F15BF02-F992-4BC4-A9B6-FC5CE5B59E07}" presName="linear" presStyleCnt="0">
        <dgm:presLayoutVars>
          <dgm:dir/>
          <dgm:resizeHandles val="exact"/>
        </dgm:presLayoutVars>
      </dgm:prSet>
      <dgm:spPr/>
      <dgm:t>
        <a:bodyPr/>
        <a:lstStyle/>
        <a:p>
          <a:endParaRPr lang="es-EC"/>
        </a:p>
      </dgm:t>
    </dgm:pt>
    <dgm:pt modelId="{6512A0CF-2B0A-474A-B8FB-23E9DB876BE8}" type="pres">
      <dgm:prSet presAssocID="{E879D342-AEF0-4321-BF57-26761A7FC6D6}" presName="comp" presStyleCnt="0"/>
      <dgm:spPr/>
    </dgm:pt>
    <dgm:pt modelId="{B502499E-91F6-4231-8A85-46C0FE05C519}" type="pres">
      <dgm:prSet presAssocID="{E879D342-AEF0-4321-BF57-26761A7FC6D6}" presName="box" presStyleLbl="node1" presStyleIdx="0" presStyleCnt="3"/>
      <dgm:spPr/>
      <dgm:t>
        <a:bodyPr/>
        <a:lstStyle/>
        <a:p>
          <a:endParaRPr lang="es-EC"/>
        </a:p>
      </dgm:t>
    </dgm:pt>
    <dgm:pt modelId="{48BC369D-53D6-4D16-A8F8-49C50A78EF57}" type="pres">
      <dgm:prSet presAssocID="{E879D342-AEF0-4321-BF57-26761A7FC6D6}" presName="img" presStyleLbl="fgImgPlace1" presStyleIdx="0" presStyleCnt="3"/>
      <dgm:spPr>
        <a:blipFill rotWithShape="1">
          <a:blip xmlns:r="http://schemas.openxmlformats.org/officeDocument/2006/relationships" r:embed="rId4"/>
          <a:stretch>
            <a:fillRect/>
          </a:stretch>
        </a:blipFill>
      </dgm:spPr>
      <dgm:t>
        <a:bodyPr/>
        <a:lstStyle/>
        <a:p>
          <a:endParaRPr lang="es-EC"/>
        </a:p>
      </dgm:t>
    </dgm:pt>
    <dgm:pt modelId="{127F8446-567C-4CF1-85D3-0AFDF89C4B62}" type="pres">
      <dgm:prSet presAssocID="{E879D342-AEF0-4321-BF57-26761A7FC6D6}" presName="text" presStyleLbl="node1" presStyleIdx="0" presStyleCnt="3">
        <dgm:presLayoutVars>
          <dgm:bulletEnabled val="1"/>
        </dgm:presLayoutVars>
      </dgm:prSet>
      <dgm:spPr/>
      <dgm:t>
        <a:bodyPr/>
        <a:lstStyle/>
        <a:p>
          <a:endParaRPr lang="es-EC"/>
        </a:p>
      </dgm:t>
    </dgm:pt>
    <dgm:pt modelId="{C3ADE61B-9612-4E2E-92F3-CF8D3C231343}" type="pres">
      <dgm:prSet presAssocID="{93D3B067-588F-4BF4-811E-CF19702DF56B}" presName="spacer" presStyleCnt="0"/>
      <dgm:spPr/>
    </dgm:pt>
    <dgm:pt modelId="{96093994-5C7A-4AA5-B674-A239F192D39D}" type="pres">
      <dgm:prSet presAssocID="{F177A223-E3B7-4482-8DDC-3ED78E35263F}" presName="comp" presStyleCnt="0"/>
      <dgm:spPr/>
    </dgm:pt>
    <dgm:pt modelId="{07853E8E-2F04-47ED-8CCD-61E6014C0683}" type="pres">
      <dgm:prSet presAssocID="{F177A223-E3B7-4482-8DDC-3ED78E35263F}" presName="box" presStyleLbl="node1" presStyleIdx="1" presStyleCnt="3" custLinFactNeighborY="3333"/>
      <dgm:spPr/>
      <dgm:t>
        <a:bodyPr/>
        <a:lstStyle/>
        <a:p>
          <a:endParaRPr lang="es-EC"/>
        </a:p>
      </dgm:t>
    </dgm:pt>
    <dgm:pt modelId="{0A99E37C-F9D9-4A47-A0B8-DA79D1A33BDB}" type="pres">
      <dgm:prSet presAssocID="{F177A223-E3B7-4482-8DDC-3ED78E35263F}" presName="img" presStyleLbl="fgImgPlace1" presStyleIdx="1" presStyleCnt="3"/>
      <dgm:spPr>
        <a:blipFill rotWithShape="1">
          <a:blip xmlns:r="http://schemas.openxmlformats.org/officeDocument/2006/relationships" r:embed="rId5"/>
          <a:stretch>
            <a:fillRect/>
          </a:stretch>
        </a:blipFill>
      </dgm:spPr>
      <dgm:t>
        <a:bodyPr/>
        <a:lstStyle/>
        <a:p>
          <a:endParaRPr lang="es-EC"/>
        </a:p>
      </dgm:t>
    </dgm:pt>
    <dgm:pt modelId="{64927CCE-E3BF-4D22-BB2F-EFF102346A31}" type="pres">
      <dgm:prSet presAssocID="{F177A223-E3B7-4482-8DDC-3ED78E35263F}" presName="text" presStyleLbl="node1" presStyleIdx="1" presStyleCnt="3">
        <dgm:presLayoutVars>
          <dgm:bulletEnabled val="1"/>
        </dgm:presLayoutVars>
      </dgm:prSet>
      <dgm:spPr/>
      <dgm:t>
        <a:bodyPr/>
        <a:lstStyle/>
        <a:p>
          <a:endParaRPr lang="es-EC"/>
        </a:p>
      </dgm:t>
    </dgm:pt>
    <dgm:pt modelId="{4D5E689E-664F-43EC-9710-AE989948398B}" type="pres">
      <dgm:prSet presAssocID="{135B4409-DE43-4C14-9A0D-682CFF081055}" presName="spacer" presStyleCnt="0"/>
      <dgm:spPr/>
    </dgm:pt>
    <dgm:pt modelId="{F977E8C1-0045-4570-A270-346A35496CD6}" type="pres">
      <dgm:prSet presAssocID="{648E203C-B4D6-4237-A961-9CBDBC00AC8C}" presName="comp" presStyleCnt="0"/>
      <dgm:spPr/>
    </dgm:pt>
    <dgm:pt modelId="{7BBD836D-51B3-4EE2-B1EB-E276C2179909}" type="pres">
      <dgm:prSet presAssocID="{648E203C-B4D6-4237-A961-9CBDBC00AC8C}" presName="box" presStyleLbl="node1" presStyleIdx="2" presStyleCnt="3"/>
      <dgm:spPr/>
      <dgm:t>
        <a:bodyPr/>
        <a:lstStyle/>
        <a:p>
          <a:endParaRPr lang="es-EC"/>
        </a:p>
      </dgm:t>
    </dgm:pt>
    <dgm:pt modelId="{D7B57754-E2FB-442D-AE62-80386C39DA49}" type="pres">
      <dgm:prSet presAssocID="{648E203C-B4D6-4237-A961-9CBDBC00AC8C}" presName="img" presStyleLbl="fgImgPlace1" presStyleIdx="2" presStyleCnt="3"/>
      <dgm:spPr>
        <a:blipFill rotWithShape="1">
          <a:blip xmlns:r="http://schemas.openxmlformats.org/officeDocument/2006/relationships" r:embed="rId6"/>
          <a:stretch>
            <a:fillRect/>
          </a:stretch>
        </a:blipFill>
      </dgm:spPr>
      <dgm:t>
        <a:bodyPr/>
        <a:lstStyle/>
        <a:p>
          <a:endParaRPr lang="es-EC"/>
        </a:p>
      </dgm:t>
    </dgm:pt>
    <dgm:pt modelId="{68CC8DC0-52E6-4661-8ADD-22C54D018F0E}" type="pres">
      <dgm:prSet presAssocID="{648E203C-B4D6-4237-A961-9CBDBC00AC8C}" presName="text" presStyleLbl="node1" presStyleIdx="2" presStyleCnt="3">
        <dgm:presLayoutVars>
          <dgm:bulletEnabled val="1"/>
        </dgm:presLayoutVars>
      </dgm:prSet>
      <dgm:spPr/>
      <dgm:t>
        <a:bodyPr/>
        <a:lstStyle/>
        <a:p>
          <a:endParaRPr lang="es-EC"/>
        </a:p>
      </dgm:t>
    </dgm:pt>
  </dgm:ptLst>
  <dgm:cxnLst>
    <dgm:cxn modelId="{69E4D25E-8213-439F-806F-D148EE3149CA}" type="presOf" srcId="{F177A223-E3B7-4482-8DDC-3ED78E35263F}" destId="{64927CCE-E3BF-4D22-BB2F-EFF102346A31}" srcOrd="1" destOrd="0" presId="urn:microsoft.com/office/officeart/2005/8/layout/vList4"/>
    <dgm:cxn modelId="{2C6ABE36-D364-4101-A06D-E4349B437C3E}" type="presOf" srcId="{E879D342-AEF0-4321-BF57-26761A7FC6D6}" destId="{B502499E-91F6-4231-8A85-46C0FE05C519}" srcOrd="0" destOrd="0" presId="urn:microsoft.com/office/officeart/2005/8/layout/vList4"/>
    <dgm:cxn modelId="{49D74986-7817-4B0F-8A1B-D7628C88B7FE}" srcId="{8F15BF02-F992-4BC4-A9B6-FC5CE5B59E07}" destId="{648E203C-B4D6-4237-A961-9CBDBC00AC8C}" srcOrd="2" destOrd="0" parTransId="{40477AC4-0A83-4EF7-8DF9-2372395DF8E8}" sibTransId="{34246858-CD28-4C0A-83A8-7D73CA801E8B}"/>
    <dgm:cxn modelId="{FA4CB226-D051-4487-9FF6-60414129B067}" type="presOf" srcId="{F177A223-E3B7-4482-8DDC-3ED78E35263F}" destId="{07853E8E-2F04-47ED-8CCD-61E6014C0683}" srcOrd="0" destOrd="0" presId="urn:microsoft.com/office/officeart/2005/8/layout/vList4"/>
    <dgm:cxn modelId="{E3BD10F7-BC46-474F-8002-37B912BD68ED}" srcId="{8F15BF02-F992-4BC4-A9B6-FC5CE5B59E07}" destId="{E879D342-AEF0-4321-BF57-26761A7FC6D6}" srcOrd="0" destOrd="0" parTransId="{A0FF40ED-D98B-4667-A58C-9EA336308042}" sibTransId="{93D3B067-588F-4BF4-811E-CF19702DF56B}"/>
    <dgm:cxn modelId="{26941B83-9A9C-40B7-BBE4-66C6511149CC}" type="presOf" srcId="{8F15BF02-F992-4BC4-A9B6-FC5CE5B59E07}" destId="{F08448D9-DD22-49FB-AD64-3F724E31DCD3}" srcOrd="0" destOrd="0" presId="urn:microsoft.com/office/officeart/2005/8/layout/vList4"/>
    <dgm:cxn modelId="{66C9D67F-3F31-4B9E-8474-688505CDF8F1}" type="presOf" srcId="{E879D342-AEF0-4321-BF57-26761A7FC6D6}" destId="{127F8446-567C-4CF1-85D3-0AFDF89C4B62}" srcOrd="1" destOrd="0" presId="urn:microsoft.com/office/officeart/2005/8/layout/vList4"/>
    <dgm:cxn modelId="{FE2844E9-F2D0-4EE4-928E-A810C746C443}" type="presOf" srcId="{648E203C-B4D6-4237-A961-9CBDBC00AC8C}" destId="{7BBD836D-51B3-4EE2-B1EB-E276C2179909}" srcOrd="0" destOrd="0" presId="urn:microsoft.com/office/officeart/2005/8/layout/vList4"/>
    <dgm:cxn modelId="{1092522C-DE8A-40E8-ABD3-5FAC2E725132}" type="presOf" srcId="{648E203C-B4D6-4237-A961-9CBDBC00AC8C}" destId="{68CC8DC0-52E6-4661-8ADD-22C54D018F0E}" srcOrd="1" destOrd="0" presId="urn:microsoft.com/office/officeart/2005/8/layout/vList4"/>
    <dgm:cxn modelId="{516C81AB-D9AC-478A-A9F3-48BEC3CB3310}" srcId="{8F15BF02-F992-4BC4-A9B6-FC5CE5B59E07}" destId="{F177A223-E3B7-4482-8DDC-3ED78E35263F}" srcOrd="1" destOrd="0" parTransId="{6CC4F4E6-E6F8-4C1D-9C79-B6BAA1B7AE21}" sibTransId="{135B4409-DE43-4C14-9A0D-682CFF081055}"/>
    <dgm:cxn modelId="{F73B7CD3-8CDE-4C04-9489-C1EC136C3D28}" type="presParOf" srcId="{F08448D9-DD22-49FB-AD64-3F724E31DCD3}" destId="{6512A0CF-2B0A-474A-B8FB-23E9DB876BE8}" srcOrd="0" destOrd="0" presId="urn:microsoft.com/office/officeart/2005/8/layout/vList4"/>
    <dgm:cxn modelId="{9F28A0EF-650F-47C8-A0DF-087CA3B47785}" type="presParOf" srcId="{6512A0CF-2B0A-474A-B8FB-23E9DB876BE8}" destId="{B502499E-91F6-4231-8A85-46C0FE05C519}" srcOrd="0" destOrd="0" presId="urn:microsoft.com/office/officeart/2005/8/layout/vList4"/>
    <dgm:cxn modelId="{53106CB1-0468-447E-9299-09A6086AD202}" type="presParOf" srcId="{6512A0CF-2B0A-474A-B8FB-23E9DB876BE8}" destId="{48BC369D-53D6-4D16-A8F8-49C50A78EF57}" srcOrd="1" destOrd="0" presId="urn:microsoft.com/office/officeart/2005/8/layout/vList4"/>
    <dgm:cxn modelId="{84A6981A-31D5-4BF9-BF96-DD74969A7AD7}" type="presParOf" srcId="{6512A0CF-2B0A-474A-B8FB-23E9DB876BE8}" destId="{127F8446-567C-4CF1-85D3-0AFDF89C4B62}" srcOrd="2" destOrd="0" presId="urn:microsoft.com/office/officeart/2005/8/layout/vList4"/>
    <dgm:cxn modelId="{8933D725-A61B-4BA8-8FAF-D9132FF0498C}" type="presParOf" srcId="{F08448D9-DD22-49FB-AD64-3F724E31DCD3}" destId="{C3ADE61B-9612-4E2E-92F3-CF8D3C231343}" srcOrd="1" destOrd="0" presId="urn:microsoft.com/office/officeart/2005/8/layout/vList4"/>
    <dgm:cxn modelId="{6887E7E0-B53D-4911-9B48-C453F735D48E}" type="presParOf" srcId="{F08448D9-DD22-49FB-AD64-3F724E31DCD3}" destId="{96093994-5C7A-4AA5-B674-A239F192D39D}" srcOrd="2" destOrd="0" presId="urn:microsoft.com/office/officeart/2005/8/layout/vList4"/>
    <dgm:cxn modelId="{FD499B0B-DF66-461E-9459-415A7B6D8B47}" type="presParOf" srcId="{96093994-5C7A-4AA5-B674-A239F192D39D}" destId="{07853E8E-2F04-47ED-8CCD-61E6014C0683}" srcOrd="0" destOrd="0" presId="urn:microsoft.com/office/officeart/2005/8/layout/vList4"/>
    <dgm:cxn modelId="{8BE67AA3-6F86-4DA9-8434-3DE96D7C095A}" type="presParOf" srcId="{96093994-5C7A-4AA5-B674-A239F192D39D}" destId="{0A99E37C-F9D9-4A47-A0B8-DA79D1A33BDB}" srcOrd="1" destOrd="0" presId="urn:microsoft.com/office/officeart/2005/8/layout/vList4"/>
    <dgm:cxn modelId="{6D64B5EE-494A-496D-9C2A-5B4D9C650D0D}" type="presParOf" srcId="{96093994-5C7A-4AA5-B674-A239F192D39D}" destId="{64927CCE-E3BF-4D22-BB2F-EFF102346A31}" srcOrd="2" destOrd="0" presId="urn:microsoft.com/office/officeart/2005/8/layout/vList4"/>
    <dgm:cxn modelId="{8D5119F0-2512-4AE5-B02A-C4AE7B6D1E3C}" type="presParOf" srcId="{F08448D9-DD22-49FB-AD64-3F724E31DCD3}" destId="{4D5E689E-664F-43EC-9710-AE989948398B}" srcOrd="3" destOrd="0" presId="urn:microsoft.com/office/officeart/2005/8/layout/vList4"/>
    <dgm:cxn modelId="{EBE79A50-ECDB-44E5-BF1D-CB8CE1E3287D}" type="presParOf" srcId="{F08448D9-DD22-49FB-AD64-3F724E31DCD3}" destId="{F977E8C1-0045-4570-A270-346A35496CD6}" srcOrd="4" destOrd="0" presId="urn:microsoft.com/office/officeart/2005/8/layout/vList4"/>
    <dgm:cxn modelId="{B7FABDB8-A8EB-4A82-AABB-06C904FF8366}" type="presParOf" srcId="{F977E8C1-0045-4570-A270-346A35496CD6}" destId="{7BBD836D-51B3-4EE2-B1EB-E276C2179909}" srcOrd="0" destOrd="0" presId="urn:microsoft.com/office/officeart/2005/8/layout/vList4"/>
    <dgm:cxn modelId="{F01D7CD8-3430-406C-BBFC-ECE207DEF158}" type="presParOf" srcId="{F977E8C1-0045-4570-A270-346A35496CD6}" destId="{D7B57754-E2FB-442D-AE62-80386C39DA49}" srcOrd="1" destOrd="0" presId="urn:microsoft.com/office/officeart/2005/8/layout/vList4"/>
    <dgm:cxn modelId="{ADF1C7E9-1E6C-44EA-A210-BEF653C96B67}" type="presParOf" srcId="{F977E8C1-0045-4570-A270-346A35496CD6}" destId="{68CC8DC0-52E6-4661-8ADD-22C54D018F0E}"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AB32F4-304D-4CE2-B4EA-6EA3F4B9DD7F}" type="doc">
      <dgm:prSet loTypeId="urn:microsoft.com/office/officeart/2005/8/layout/process1" loCatId="process" qsTypeId="urn:microsoft.com/office/officeart/2005/8/quickstyle/simple1" qsCatId="simple" csTypeId="urn:microsoft.com/office/officeart/2005/8/colors/accent1_2" csCatId="accent1" phldr="1"/>
      <dgm:spPr/>
    </dgm:pt>
    <dgm:pt modelId="{B760C779-BDDB-4036-8086-9C00058374FB}">
      <dgm:prSet phldrT="[Texto]"/>
      <dgm:spPr/>
      <dgm:t>
        <a:bodyPr/>
        <a:lstStyle/>
        <a:p>
          <a:r>
            <a:rPr lang="es-EC" dirty="0" smtClean="0"/>
            <a:t>SECAR </a:t>
          </a:r>
          <a:endParaRPr lang="es-EC" dirty="0"/>
        </a:p>
      </dgm:t>
    </dgm:pt>
    <dgm:pt modelId="{D9F6395F-56D9-4D31-9888-861E4BB05897}" type="parTrans" cxnId="{65C9B5A2-43B5-47C5-A4EE-DC258E65F0E5}">
      <dgm:prSet/>
      <dgm:spPr/>
      <dgm:t>
        <a:bodyPr/>
        <a:lstStyle/>
        <a:p>
          <a:endParaRPr lang="es-EC"/>
        </a:p>
      </dgm:t>
    </dgm:pt>
    <dgm:pt modelId="{31C78705-944B-46C6-AEF9-52927D9A922A}" type="sibTrans" cxnId="{65C9B5A2-43B5-47C5-A4EE-DC258E65F0E5}">
      <dgm:prSet/>
      <dgm:spPr/>
      <dgm:t>
        <a:bodyPr/>
        <a:lstStyle/>
        <a:p>
          <a:endParaRPr lang="es-EC"/>
        </a:p>
      </dgm:t>
    </dgm:pt>
    <dgm:pt modelId="{95FC600C-C9FB-431D-8DC4-25B2FA29E6D1}">
      <dgm:prSet phldrT="[Texto]"/>
      <dgm:spPr/>
      <dgm:t>
        <a:bodyPr/>
        <a:lstStyle/>
        <a:p>
          <a:r>
            <a:rPr lang="es-EC" dirty="0" smtClean="0"/>
            <a:t>PESAR </a:t>
          </a:r>
          <a:endParaRPr lang="es-EC" dirty="0"/>
        </a:p>
      </dgm:t>
    </dgm:pt>
    <dgm:pt modelId="{FFCB5B5A-A36F-4524-BAC4-79494A578C25}" type="parTrans" cxnId="{E4E1900E-768D-46DE-88B7-F79D58CA9404}">
      <dgm:prSet/>
      <dgm:spPr/>
      <dgm:t>
        <a:bodyPr/>
        <a:lstStyle/>
        <a:p>
          <a:endParaRPr lang="es-EC"/>
        </a:p>
      </dgm:t>
    </dgm:pt>
    <dgm:pt modelId="{4DA99E33-6F11-4E00-83D1-00C1F2825837}" type="sibTrans" cxnId="{E4E1900E-768D-46DE-88B7-F79D58CA9404}">
      <dgm:prSet/>
      <dgm:spPr/>
      <dgm:t>
        <a:bodyPr/>
        <a:lstStyle/>
        <a:p>
          <a:endParaRPr lang="es-EC"/>
        </a:p>
      </dgm:t>
    </dgm:pt>
    <dgm:pt modelId="{6EAE760C-11CC-4260-B783-DAB61C075677}">
      <dgm:prSet phldrT="[Texto]"/>
      <dgm:spPr/>
      <dgm:t>
        <a:bodyPr/>
        <a:lstStyle/>
        <a:p>
          <a:r>
            <a:rPr lang="es-EC" dirty="0" smtClean="0"/>
            <a:t>DIGESTAR</a:t>
          </a:r>
          <a:endParaRPr lang="es-EC" dirty="0"/>
        </a:p>
      </dgm:t>
    </dgm:pt>
    <dgm:pt modelId="{AFE27250-4CC9-41C8-B0D1-831B0805AA2E}" type="parTrans" cxnId="{9FAF0A21-2DAC-4C56-BEED-9AADA44D595F}">
      <dgm:prSet/>
      <dgm:spPr/>
      <dgm:t>
        <a:bodyPr/>
        <a:lstStyle/>
        <a:p>
          <a:endParaRPr lang="es-EC"/>
        </a:p>
      </dgm:t>
    </dgm:pt>
    <dgm:pt modelId="{74D39A09-5BD5-4FE9-BC34-A584A1EE00B7}" type="sibTrans" cxnId="{9FAF0A21-2DAC-4C56-BEED-9AADA44D595F}">
      <dgm:prSet/>
      <dgm:spPr/>
      <dgm:t>
        <a:bodyPr/>
        <a:lstStyle/>
        <a:p>
          <a:endParaRPr lang="es-EC"/>
        </a:p>
      </dgm:t>
    </dgm:pt>
    <dgm:pt modelId="{3ED3E84C-C46A-4CB3-B083-E7C39C869E6C}" type="pres">
      <dgm:prSet presAssocID="{70AB32F4-304D-4CE2-B4EA-6EA3F4B9DD7F}" presName="Name0" presStyleCnt="0">
        <dgm:presLayoutVars>
          <dgm:dir/>
          <dgm:resizeHandles val="exact"/>
        </dgm:presLayoutVars>
      </dgm:prSet>
      <dgm:spPr/>
    </dgm:pt>
    <dgm:pt modelId="{4A67D402-40DE-4517-AA8A-E1F0819390D1}" type="pres">
      <dgm:prSet presAssocID="{B760C779-BDDB-4036-8086-9C00058374FB}" presName="node" presStyleLbl="node1" presStyleIdx="0" presStyleCnt="3">
        <dgm:presLayoutVars>
          <dgm:bulletEnabled val="1"/>
        </dgm:presLayoutVars>
      </dgm:prSet>
      <dgm:spPr/>
      <dgm:t>
        <a:bodyPr/>
        <a:lstStyle/>
        <a:p>
          <a:endParaRPr lang="es-EC"/>
        </a:p>
      </dgm:t>
    </dgm:pt>
    <dgm:pt modelId="{4AA1F334-DD90-44A1-A91C-C47240C5632C}" type="pres">
      <dgm:prSet presAssocID="{31C78705-944B-46C6-AEF9-52927D9A922A}" presName="sibTrans" presStyleLbl="sibTrans2D1" presStyleIdx="0" presStyleCnt="2"/>
      <dgm:spPr/>
      <dgm:t>
        <a:bodyPr/>
        <a:lstStyle/>
        <a:p>
          <a:endParaRPr lang="es-EC"/>
        </a:p>
      </dgm:t>
    </dgm:pt>
    <dgm:pt modelId="{D4FCB9B9-507A-4673-93A8-BA98C734F3EE}" type="pres">
      <dgm:prSet presAssocID="{31C78705-944B-46C6-AEF9-52927D9A922A}" presName="connectorText" presStyleLbl="sibTrans2D1" presStyleIdx="0" presStyleCnt="2"/>
      <dgm:spPr/>
      <dgm:t>
        <a:bodyPr/>
        <a:lstStyle/>
        <a:p>
          <a:endParaRPr lang="es-EC"/>
        </a:p>
      </dgm:t>
    </dgm:pt>
    <dgm:pt modelId="{E90822E0-B8D4-432C-90E3-9ED123679498}" type="pres">
      <dgm:prSet presAssocID="{95FC600C-C9FB-431D-8DC4-25B2FA29E6D1}" presName="node" presStyleLbl="node1" presStyleIdx="1" presStyleCnt="3">
        <dgm:presLayoutVars>
          <dgm:bulletEnabled val="1"/>
        </dgm:presLayoutVars>
      </dgm:prSet>
      <dgm:spPr/>
      <dgm:t>
        <a:bodyPr/>
        <a:lstStyle/>
        <a:p>
          <a:endParaRPr lang="es-EC"/>
        </a:p>
      </dgm:t>
    </dgm:pt>
    <dgm:pt modelId="{AFAB8F75-F7B5-4DF0-8A56-957CC388FE2F}" type="pres">
      <dgm:prSet presAssocID="{4DA99E33-6F11-4E00-83D1-00C1F2825837}" presName="sibTrans" presStyleLbl="sibTrans2D1" presStyleIdx="1" presStyleCnt="2"/>
      <dgm:spPr/>
      <dgm:t>
        <a:bodyPr/>
        <a:lstStyle/>
        <a:p>
          <a:endParaRPr lang="es-EC"/>
        </a:p>
      </dgm:t>
    </dgm:pt>
    <dgm:pt modelId="{187D32E0-DF86-4C90-A350-E14520270247}" type="pres">
      <dgm:prSet presAssocID="{4DA99E33-6F11-4E00-83D1-00C1F2825837}" presName="connectorText" presStyleLbl="sibTrans2D1" presStyleIdx="1" presStyleCnt="2"/>
      <dgm:spPr/>
      <dgm:t>
        <a:bodyPr/>
        <a:lstStyle/>
        <a:p>
          <a:endParaRPr lang="es-EC"/>
        </a:p>
      </dgm:t>
    </dgm:pt>
    <dgm:pt modelId="{6962CA76-B1BE-430D-B636-62A3156FC299}" type="pres">
      <dgm:prSet presAssocID="{6EAE760C-11CC-4260-B783-DAB61C075677}" presName="node" presStyleLbl="node1" presStyleIdx="2" presStyleCnt="3">
        <dgm:presLayoutVars>
          <dgm:bulletEnabled val="1"/>
        </dgm:presLayoutVars>
      </dgm:prSet>
      <dgm:spPr/>
      <dgm:t>
        <a:bodyPr/>
        <a:lstStyle/>
        <a:p>
          <a:endParaRPr lang="es-EC"/>
        </a:p>
      </dgm:t>
    </dgm:pt>
  </dgm:ptLst>
  <dgm:cxnLst>
    <dgm:cxn modelId="{64347F48-33B9-43E7-AF08-19A8F4571FE2}" type="presOf" srcId="{4DA99E33-6F11-4E00-83D1-00C1F2825837}" destId="{AFAB8F75-F7B5-4DF0-8A56-957CC388FE2F}" srcOrd="0" destOrd="0" presId="urn:microsoft.com/office/officeart/2005/8/layout/process1"/>
    <dgm:cxn modelId="{9FAF0A21-2DAC-4C56-BEED-9AADA44D595F}" srcId="{70AB32F4-304D-4CE2-B4EA-6EA3F4B9DD7F}" destId="{6EAE760C-11CC-4260-B783-DAB61C075677}" srcOrd="2" destOrd="0" parTransId="{AFE27250-4CC9-41C8-B0D1-831B0805AA2E}" sibTransId="{74D39A09-5BD5-4FE9-BC34-A584A1EE00B7}"/>
    <dgm:cxn modelId="{E4E1900E-768D-46DE-88B7-F79D58CA9404}" srcId="{70AB32F4-304D-4CE2-B4EA-6EA3F4B9DD7F}" destId="{95FC600C-C9FB-431D-8DC4-25B2FA29E6D1}" srcOrd="1" destOrd="0" parTransId="{FFCB5B5A-A36F-4524-BAC4-79494A578C25}" sibTransId="{4DA99E33-6F11-4E00-83D1-00C1F2825837}"/>
    <dgm:cxn modelId="{0278E98D-A809-4ECC-928F-80C4AD3CCA04}" type="presOf" srcId="{31C78705-944B-46C6-AEF9-52927D9A922A}" destId="{D4FCB9B9-507A-4673-93A8-BA98C734F3EE}" srcOrd="1" destOrd="0" presId="urn:microsoft.com/office/officeart/2005/8/layout/process1"/>
    <dgm:cxn modelId="{65C9B5A2-43B5-47C5-A4EE-DC258E65F0E5}" srcId="{70AB32F4-304D-4CE2-B4EA-6EA3F4B9DD7F}" destId="{B760C779-BDDB-4036-8086-9C00058374FB}" srcOrd="0" destOrd="0" parTransId="{D9F6395F-56D9-4D31-9888-861E4BB05897}" sibTransId="{31C78705-944B-46C6-AEF9-52927D9A922A}"/>
    <dgm:cxn modelId="{17B719A6-D54E-41FC-B542-AB1B1DCF0793}" type="presOf" srcId="{70AB32F4-304D-4CE2-B4EA-6EA3F4B9DD7F}" destId="{3ED3E84C-C46A-4CB3-B083-E7C39C869E6C}" srcOrd="0" destOrd="0" presId="urn:microsoft.com/office/officeart/2005/8/layout/process1"/>
    <dgm:cxn modelId="{28FA04FF-874D-4701-92AF-80FE8A8DDF3D}" type="presOf" srcId="{4DA99E33-6F11-4E00-83D1-00C1F2825837}" destId="{187D32E0-DF86-4C90-A350-E14520270247}" srcOrd="1" destOrd="0" presId="urn:microsoft.com/office/officeart/2005/8/layout/process1"/>
    <dgm:cxn modelId="{1A042FB7-57D6-4D6E-8934-379111AD4E98}" type="presOf" srcId="{31C78705-944B-46C6-AEF9-52927D9A922A}" destId="{4AA1F334-DD90-44A1-A91C-C47240C5632C}" srcOrd="0" destOrd="0" presId="urn:microsoft.com/office/officeart/2005/8/layout/process1"/>
    <dgm:cxn modelId="{4240662B-3B6D-464B-9555-BCE8EF032128}" type="presOf" srcId="{6EAE760C-11CC-4260-B783-DAB61C075677}" destId="{6962CA76-B1BE-430D-B636-62A3156FC299}" srcOrd="0" destOrd="0" presId="urn:microsoft.com/office/officeart/2005/8/layout/process1"/>
    <dgm:cxn modelId="{A0FA0218-21EB-4F4B-B5C8-F7CC135A50C2}" type="presOf" srcId="{95FC600C-C9FB-431D-8DC4-25B2FA29E6D1}" destId="{E90822E0-B8D4-432C-90E3-9ED123679498}" srcOrd="0" destOrd="0" presId="urn:microsoft.com/office/officeart/2005/8/layout/process1"/>
    <dgm:cxn modelId="{CD3AC9DA-BEF8-451C-9EFA-5BA3D9CF0935}" type="presOf" srcId="{B760C779-BDDB-4036-8086-9C00058374FB}" destId="{4A67D402-40DE-4517-AA8A-E1F0819390D1}" srcOrd="0" destOrd="0" presId="urn:microsoft.com/office/officeart/2005/8/layout/process1"/>
    <dgm:cxn modelId="{97C9A187-EAF6-4717-A52E-22E75D243D5B}" type="presParOf" srcId="{3ED3E84C-C46A-4CB3-B083-E7C39C869E6C}" destId="{4A67D402-40DE-4517-AA8A-E1F0819390D1}" srcOrd="0" destOrd="0" presId="urn:microsoft.com/office/officeart/2005/8/layout/process1"/>
    <dgm:cxn modelId="{94253731-9197-4CD6-9452-EC36756592E4}" type="presParOf" srcId="{3ED3E84C-C46A-4CB3-B083-E7C39C869E6C}" destId="{4AA1F334-DD90-44A1-A91C-C47240C5632C}" srcOrd="1" destOrd="0" presId="urn:microsoft.com/office/officeart/2005/8/layout/process1"/>
    <dgm:cxn modelId="{2E7363E5-CBE8-4002-AF6D-EC3185010E9D}" type="presParOf" srcId="{4AA1F334-DD90-44A1-A91C-C47240C5632C}" destId="{D4FCB9B9-507A-4673-93A8-BA98C734F3EE}" srcOrd="0" destOrd="0" presId="urn:microsoft.com/office/officeart/2005/8/layout/process1"/>
    <dgm:cxn modelId="{ED6EE708-F4DE-4348-97A7-A9EAEF2FC125}" type="presParOf" srcId="{3ED3E84C-C46A-4CB3-B083-E7C39C869E6C}" destId="{E90822E0-B8D4-432C-90E3-9ED123679498}" srcOrd="2" destOrd="0" presId="urn:microsoft.com/office/officeart/2005/8/layout/process1"/>
    <dgm:cxn modelId="{CC95BC13-E7FE-4E80-B306-210C5AF35331}" type="presParOf" srcId="{3ED3E84C-C46A-4CB3-B083-E7C39C869E6C}" destId="{AFAB8F75-F7B5-4DF0-8A56-957CC388FE2F}" srcOrd="3" destOrd="0" presId="urn:microsoft.com/office/officeart/2005/8/layout/process1"/>
    <dgm:cxn modelId="{7FC8C3EE-91C4-4707-A64F-D04B78C7F708}" type="presParOf" srcId="{AFAB8F75-F7B5-4DF0-8A56-957CC388FE2F}" destId="{187D32E0-DF86-4C90-A350-E14520270247}" srcOrd="0" destOrd="0" presId="urn:microsoft.com/office/officeart/2005/8/layout/process1"/>
    <dgm:cxn modelId="{03E2654D-6F9F-4FCB-B24C-98F88F45ABC0}" type="presParOf" srcId="{3ED3E84C-C46A-4CB3-B083-E7C39C869E6C}" destId="{6962CA76-B1BE-430D-B636-62A3156FC299}"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AB32F4-304D-4CE2-B4EA-6EA3F4B9DD7F}" type="doc">
      <dgm:prSet loTypeId="urn:microsoft.com/office/officeart/2005/8/layout/process1" loCatId="process" qsTypeId="urn:microsoft.com/office/officeart/2005/8/quickstyle/simple1" qsCatId="simple" csTypeId="urn:microsoft.com/office/officeart/2005/8/colors/accent1_2" csCatId="accent1" phldr="1"/>
      <dgm:spPr/>
    </dgm:pt>
    <dgm:pt modelId="{3013CF4F-2DB5-4E52-9E25-63483BD5E55B}">
      <dgm:prSet phldrT="[Texto]" custT="1"/>
      <dgm:spPr/>
      <dgm:t>
        <a:bodyPr/>
        <a:lstStyle/>
        <a:p>
          <a:r>
            <a:rPr lang="es-EC" sz="3000" b="0" dirty="0" smtClean="0"/>
            <a:t>ENVASAR</a:t>
          </a:r>
          <a:endParaRPr lang="es-EC" sz="3000" b="0" dirty="0"/>
        </a:p>
      </dgm:t>
    </dgm:pt>
    <dgm:pt modelId="{B94925E8-1F59-4901-9DEE-F69D4035A66A}" type="parTrans" cxnId="{0D211C3B-D1B7-45B0-82F7-67BBF64232A8}">
      <dgm:prSet/>
      <dgm:spPr/>
      <dgm:t>
        <a:bodyPr/>
        <a:lstStyle/>
        <a:p>
          <a:endParaRPr lang="es-EC" sz="2400" b="0"/>
        </a:p>
      </dgm:t>
    </dgm:pt>
    <dgm:pt modelId="{1213FAA6-E3D7-4F82-AF38-EAEABDC8BCD1}" type="sibTrans" cxnId="{0D211C3B-D1B7-45B0-82F7-67BBF64232A8}">
      <dgm:prSet custT="1"/>
      <dgm:spPr/>
      <dgm:t>
        <a:bodyPr/>
        <a:lstStyle/>
        <a:p>
          <a:endParaRPr lang="es-EC" sz="2800" b="0"/>
        </a:p>
      </dgm:t>
    </dgm:pt>
    <dgm:pt modelId="{E0CFA7B0-E2D0-4844-B6A9-CB4A60485B58}">
      <dgm:prSet phldrT="[Texto]" custT="1"/>
      <dgm:spPr/>
      <dgm:t>
        <a:bodyPr/>
        <a:lstStyle/>
        <a:p>
          <a:r>
            <a:rPr lang="es-EC" sz="2000" b="0" dirty="0" smtClean="0"/>
            <a:t>CENTRIFUGAR</a:t>
          </a:r>
          <a:endParaRPr lang="es-EC" sz="2000" b="0" dirty="0"/>
        </a:p>
      </dgm:t>
    </dgm:pt>
    <dgm:pt modelId="{E01B7C14-E731-4C8F-A894-497762BA459C}" type="parTrans" cxnId="{83EA8E85-EDD2-4C83-A15B-51AACB0F4BA6}">
      <dgm:prSet/>
      <dgm:spPr/>
      <dgm:t>
        <a:bodyPr/>
        <a:lstStyle/>
        <a:p>
          <a:endParaRPr lang="es-EC" sz="2400" b="0"/>
        </a:p>
      </dgm:t>
    </dgm:pt>
    <dgm:pt modelId="{72D6DEBF-1F01-43ED-80FB-035D6781D976}" type="sibTrans" cxnId="{83EA8E85-EDD2-4C83-A15B-51AACB0F4BA6}">
      <dgm:prSet custT="1"/>
      <dgm:spPr/>
      <dgm:t>
        <a:bodyPr/>
        <a:lstStyle/>
        <a:p>
          <a:endParaRPr lang="es-EC" sz="2800" b="0"/>
        </a:p>
      </dgm:t>
    </dgm:pt>
    <dgm:pt modelId="{5A22ECE9-E7E3-4F2A-B779-611F05C863E3}">
      <dgm:prSet phldrT="[Texto]" custT="1"/>
      <dgm:spPr/>
      <dgm:t>
        <a:bodyPr/>
        <a:lstStyle/>
        <a:p>
          <a:r>
            <a:rPr lang="es-EC" sz="3000" b="0" dirty="0" smtClean="0"/>
            <a:t>MEDIR</a:t>
          </a:r>
          <a:endParaRPr lang="es-EC" sz="3000" b="0" dirty="0"/>
        </a:p>
      </dgm:t>
    </dgm:pt>
    <dgm:pt modelId="{73F7D3B3-35BC-4BDC-93D8-BCEE9644074C}" type="parTrans" cxnId="{694FE903-87F8-4AD2-8E9E-4175F8C0AAF9}">
      <dgm:prSet/>
      <dgm:spPr/>
      <dgm:t>
        <a:bodyPr/>
        <a:lstStyle/>
        <a:p>
          <a:endParaRPr lang="es-EC" sz="2400" b="0"/>
        </a:p>
      </dgm:t>
    </dgm:pt>
    <dgm:pt modelId="{4493B6C7-933A-4200-955E-B674ACD76752}" type="sibTrans" cxnId="{694FE903-87F8-4AD2-8E9E-4175F8C0AAF9}">
      <dgm:prSet/>
      <dgm:spPr/>
      <dgm:t>
        <a:bodyPr/>
        <a:lstStyle/>
        <a:p>
          <a:endParaRPr lang="es-EC" sz="2400" b="0"/>
        </a:p>
      </dgm:t>
    </dgm:pt>
    <dgm:pt modelId="{3ED3E84C-C46A-4CB3-B083-E7C39C869E6C}" type="pres">
      <dgm:prSet presAssocID="{70AB32F4-304D-4CE2-B4EA-6EA3F4B9DD7F}" presName="Name0" presStyleCnt="0">
        <dgm:presLayoutVars>
          <dgm:dir/>
          <dgm:resizeHandles val="exact"/>
        </dgm:presLayoutVars>
      </dgm:prSet>
      <dgm:spPr/>
    </dgm:pt>
    <dgm:pt modelId="{8E464B95-19C4-4B23-91C4-156C78872611}" type="pres">
      <dgm:prSet presAssocID="{E0CFA7B0-E2D0-4844-B6A9-CB4A60485B58}" presName="node" presStyleLbl="node1" presStyleIdx="0" presStyleCnt="3">
        <dgm:presLayoutVars>
          <dgm:bulletEnabled val="1"/>
        </dgm:presLayoutVars>
      </dgm:prSet>
      <dgm:spPr/>
      <dgm:t>
        <a:bodyPr/>
        <a:lstStyle/>
        <a:p>
          <a:endParaRPr lang="es-EC"/>
        </a:p>
      </dgm:t>
    </dgm:pt>
    <dgm:pt modelId="{2434AD1D-6C07-438A-BF84-864D77F3C415}" type="pres">
      <dgm:prSet presAssocID="{72D6DEBF-1F01-43ED-80FB-035D6781D976}" presName="sibTrans" presStyleLbl="sibTrans2D1" presStyleIdx="0" presStyleCnt="2"/>
      <dgm:spPr/>
      <dgm:t>
        <a:bodyPr/>
        <a:lstStyle/>
        <a:p>
          <a:endParaRPr lang="es-EC"/>
        </a:p>
      </dgm:t>
    </dgm:pt>
    <dgm:pt modelId="{A6E2572B-2811-42E3-A772-E528429D0897}" type="pres">
      <dgm:prSet presAssocID="{72D6DEBF-1F01-43ED-80FB-035D6781D976}" presName="connectorText" presStyleLbl="sibTrans2D1" presStyleIdx="0" presStyleCnt="2"/>
      <dgm:spPr/>
      <dgm:t>
        <a:bodyPr/>
        <a:lstStyle/>
        <a:p>
          <a:endParaRPr lang="es-EC"/>
        </a:p>
      </dgm:t>
    </dgm:pt>
    <dgm:pt modelId="{81F9C859-DD56-4CD3-A4E7-315E20DB63CB}" type="pres">
      <dgm:prSet presAssocID="{3013CF4F-2DB5-4E52-9E25-63483BD5E55B}" presName="node" presStyleLbl="node1" presStyleIdx="1" presStyleCnt="3">
        <dgm:presLayoutVars>
          <dgm:bulletEnabled val="1"/>
        </dgm:presLayoutVars>
      </dgm:prSet>
      <dgm:spPr/>
      <dgm:t>
        <a:bodyPr/>
        <a:lstStyle/>
        <a:p>
          <a:endParaRPr lang="es-EC"/>
        </a:p>
      </dgm:t>
    </dgm:pt>
    <dgm:pt modelId="{BF01A8D3-A0B2-48A1-9DFB-36D2AB59B4E8}" type="pres">
      <dgm:prSet presAssocID="{1213FAA6-E3D7-4F82-AF38-EAEABDC8BCD1}" presName="sibTrans" presStyleLbl="sibTrans2D1" presStyleIdx="1" presStyleCnt="2"/>
      <dgm:spPr/>
      <dgm:t>
        <a:bodyPr/>
        <a:lstStyle/>
        <a:p>
          <a:endParaRPr lang="es-EC"/>
        </a:p>
      </dgm:t>
    </dgm:pt>
    <dgm:pt modelId="{F5F5B8EF-1DEB-4735-BDBD-1BA894D51079}" type="pres">
      <dgm:prSet presAssocID="{1213FAA6-E3D7-4F82-AF38-EAEABDC8BCD1}" presName="connectorText" presStyleLbl="sibTrans2D1" presStyleIdx="1" presStyleCnt="2"/>
      <dgm:spPr/>
      <dgm:t>
        <a:bodyPr/>
        <a:lstStyle/>
        <a:p>
          <a:endParaRPr lang="es-EC"/>
        </a:p>
      </dgm:t>
    </dgm:pt>
    <dgm:pt modelId="{ABEC7DCF-8603-4E28-B067-A0B3847CD6DA}" type="pres">
      <dgm:prSet presAssocID="{5A22ECE9-E7E3-4F2A-B779-611F05C863E3}" presName="node" presStyleLbl="node1" presStyleIdx="2" presStyleCnt="3">
        <dgm:presLayoutVars>
          <dgm:bulletEnabled val="1"/>
        </dgm:presLayoutVars>
      </dgm:prSet>
      <dgm:spPr/>
      <dgm:t>
        <a:bodyPr/>
        <a:lstStyle/>
        <a:p>
          <a:endParaRPr lang="es-EC"/>
        </a:p>
      </dgm:t>
    </dgm:pt>
  </dgm:ptLst>
  <dgm:cxnLst>
    <dgm:cxn modelId="{CC20F9DF-05DA-43BC-A68D-346244BCC063}" type="presOf" srcId="{5A22ECE9-E7E3-4F2A-B779-611F05C863E3}" destId="{ABEC7DCF-8603-4E28-B067-A0B3847CD6DA}" srcOrd="0" destOrd="0" presId="urn:microsoft.com/office/officeart/2005/8/layout/process1"/>
    <dgm:cxn modelId="{83EA8E85-EDD2-4C83-A15B-51AACB0F4BA6}" srcId="{70AB32F4-304D-4CE2-B4EA-6EA3F4B9DD7F}" destId="{E0CFA7B0-E2D0-4844-B6A9-CB4A60485B58}" srcOrd="0" destOrd="0" parTransId="{E01B7C14-E731-4C8F-A894-497762BA459C}" sibTransId="{72D6DEBF-1F01-43ED-80FB-035D6781D976}"/>
    <dgm:cxn modelId="{9DC79EFA-64CD-42EB-8A48-6DC8921AA7B3}" type="presOf" srcId="{1213FAA6-E3D7-4F82-AF38-EAEABDC8BCD1}" destId="{BF01A8D3-A0B2-48A1-9DFB-36D2AB59B4E8}" srcOrd="0" destOrd="0" presId="urn:microsoft.com/office/officeart/2005/8/layout/process1"/>
    <dgm:cxn modelId="{694FE903-87F8-4AD2-8E9E-4175F8C0AAF9}" srcId="{70AB32F4-304D-4CE2-B4EA-6EA3F4B9DD7F}" destId="{5A22ECE9-E7E3-4F2A-B779-611F05C863E3}" srcOrd="2" destOrd="0" parTransId="{73F7D3B3-35BC-4BDC-93D8-BCEE9644074C}" sibTransId="{4493B6C7-933A-4200-955E-B674ACD76752}"/>
    <dgm:cxn modelId="{CAA5A8AA-A34F-4A29-8508-809C47274A85}" type="presOf" srcId="{1213FAA6-E3D7-4F82-AF38-EAEABDC8BCD1}" destId="{F5F5B8EF-1DEB-4735-BDBD-1BA894D51079}" srcOrd="1" destOrd="0" presId="urn:microsoft.com/office/officeart/2005/8/layout/process1"/>
    <dgm:cxn modelId="{18138C31-186B-4BBE-B3D8-0AC1EE529126}" type="presOf" srcId="{E0CFA7B0-E2D0-4844-B6A9-CB4A60485B58}" destId="{8E464B95-19C4-4B23-91C4-156C78872611}" srcOrd="0" destOrd="0" presId="urn:microsoft.com/office/officeart/2005/8/layout/process1"/>
    <dgm:cxn modelId="{A21B5F37-8CA0-4025-A0E9-C5E427AEF8B2}" type="presOf" srcId="{3013CF4F-2DB5-4E52-9E25-63483BD5E55B}" destId="{81F9C859-DD56-4CD3-A4E7-315E20DB63CB}" srcOrd="0" destOrd="0" presId="urn:microsoft.com/office/officeart/2005/8/layout/process1"/>
    <dgm:cxn modelId="{D844F749-C555-40A0-8D5A-7607D6EDB5C2}" type="presOf" srcId="{72D6DEBF-1F01-43ED-80FB-035D6781D976}" destId="{2434AD1D-6C07-438A-BF84-864D77F3C415}" srcOrd="0" destOrd="0" presId="urn:microsoft.com/office/officeart/2005/8/layout/process1"/>
    <dgm:cxn modelId="{0D211C3B-D1B7-45B0-82F7-67BBF64232A8}" srcId="{70AB32F4-304D-4CE2-B4EA-6EA3F4B9DD7F}" destId="{3013CF4F-2DB5-4E52-9E25-63483BD5E55B}" srcOrd="1" destOrd="0" parTransId="{B94925E8-1F59-4901-9DEE-F69D4035A66A}" sibTransId="{1213FAA6-E3D7-4F82-AF38-EAEABDC8BCD1}"/>
    <dgm:cxn modelId="{9A88BE91-5C26-4025-9BF7-6EE2418C9753}" type="presOf" srcId="{70AB32F4-304D-4CE2-B4EA-6EA3F4B9DD7F}" destId="{3ED3E84C-C46A-4CB3-B083-E7C39C869E6C}" srcOrd="0" destOrd="0" presId="urn:microsoft.com/office/officeart/2005/8/layout/process1"/>
    <dgm:cxn modelId="{23B121C5-C4EE-438F-A800-26B683C3603B}" type="presOf" srcId="{72D6DEBF-1F01-43ED-80FB-035D6781D976}" destId="{A6E2572B-2811-42E3-A772-E528429D0897}" srcOrd="1" destOrd="0" presId="urn:microsoft.com/office/officeart/2005/8/layout/process1"/>
    <dgm:cxn modelId="{4B6DBD86-B344-4E55-8D15-7909E8F73F26}" type="presParOf" srcId="{3ED3E84C-C46A-4CB3-B083-E7C39C869E6C}" destId="{8E464B95-19C4-4B23-91C4-156C78872611}" srcOrd="0" destOrd="0" presId="urn:microsoft.com/office/officeart/2005/8/layout/process1"/>
    <dgm:cxn modelId="{55EBD0DE-CF18-470D-918E-44420C078C3C}" type="presParOf" srcId="{3ED3E84C-C46A-4CB3-B083-E7C39C869E6C}" destId="{2434AD1D-6C07-438A-BF84-864D77F3C415}" srcOrd="1" destOrd="0" presId="urn:microsoft.com/office/officeart/2005/8/layout/process1"/>
    <dgm:cxn modelId="{198C623B-B383-4EB3-BE27-DCDC2ED5E195}" type="presParOf" srcId="{2434AD1D-6C07-438A-BF84-864D77F3C415}" destId="{A6E2572B-2811-42E3-A772-E528429D0897}" srcOrd="0" destOrd="0" presId="urn:microsoft.com/office/officeart/2005/8/layout/process1"/>
    <dgm:cxn modelId="{AA6A6897-00FF-446F-AD41-7232EF58CEDB}" type="presParOf" srcId="{3ED3E84C-C46A-4CB3-B083-E7C39C869E6C}" destId="{81F9C859-DD56-4CD3-A4E7-315E20DB63CB}" srcOrd="2" destOrd="0" presId="urn:microsoft.com/office/officeart/2005/8/layout/process1"/>
    <dgm:cxn modelId="{0C9CC49B-71B8-4A53-BBAA-ADAA46C190C1}" type="presParOf" srcId="{3ED3E84C-C46A-4CB3-B083-E7C39C869E6C}" destId="{BF01A8D3-A0B2-48A1-9DFB-36D2AB59B4E8}" srcOrd="3" destOrd="0" presId="urn:microsoft.com/office/officeart/2005/8/layout/process1"/>
    <dgm:cxn modelId="{77BFA8CC-8631-4E4D-879D-C5D19E42BD59}" type="presParOf" srcId="{BF01A8D3-A0B2-48A1-9DFB-36D2AB59B4E8}" destId="{F5F5B8EF-1DEB-4735-BDBD-1BA894D51079}" srcOrd="0" destOrd="0" presId="urn:microsoft.com/office/officeart/2005/8/layout/process1"/>
    <dgm:cxn modelId="{745BBD7C-0070-484F-B958-90A6E062E0CB}" type="presParOf" srcId="{3ED3E84C-C46A-4CB3-B083-E7C39C869E6C}" destId="{ABEC7DCF-8603-4E28-B067-A0B3847CD6DA}" srcOrd="4" destOrd="0" presId="urn:microsoft.com/office/officeart/2005/8/layout/process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798557-DE48-40FE-B512-32477FAA103D}" type="doc">
      <dgm:prSet loTypeId="urn:microsoft.com/office/officeart/2005/8/layout/default#1" loCatId="list" qsTypeId="urn:microsoft.com/office/officeart/2005/8/quickstyle/simple3" qsCatId="simple" csTypeId="urn:microsoft.com/office/officeart/2005/8/colors/colorful4" csCatId="colorful" phldr="1"/>
      <dgm:spPr/>
      <dgm:t>
        <a:bodyPr/>
        <a:lstStyle/>
        <a:p>
          <a:endParaRPr lang="es-ES"/>
        </a:p>
      </dgm:t>
    </dgm:pt>
    <dgm:pt modelId="{D326C5A3-28B3-41B9-B066-09062A636012}">
      <dgm:prSet phldrT="[Texto]"/>
      <dgm:spPr>
        <a:blipFill rotWithShape="0">
          <a:blip xmlns:r="http://schemas.openxmlformats.org/officeDocument/2006/relationships" r:embed="rId1"/>
          <a:stretch>
            <a:fillRect/>
          </a:stretch>
        </a:blipFill>
      </dgm:spPr>
      <dgm:t>
        <a:bodyPr/>
        <a:lstStyle/>
        <a:p>
          <a:endParaRPr lang="es-ES" dirty="0"/>
        </a:p>
      </dgm:t>
    </dgm:pt>
    <dgm:pt modelId="{634E9C98-16D8-44C1-80CC-4F03D2647587}" type="parTrans" cxnId="{98CE7400-7FB8-44DD-8085-F618C60D6441}">
      <dgm:prSet/>
      <dgm:spPr/>
      <dgm:t>
        <a:bodyPr/>
        <a:lstStyle/>
        <a:p>
          <a:endParaRPr lang="es-ES"/>
        </a:p>
      </dgm:t>
    </dgm:pt>
    <dgm:pt modelId="{2FCD753E-3304-4845-9B7F-F84BE8262DBC}" type="sibTrans" cxnId="{98CE7400-7FB8-44DD-8085-F618C60D6441}">
      <dgm:prSet/>
      <dgm:spPr/>
      <dgm:t>
        <a:bodyPr/>
        <a:lstStyle/>
        <a:p>
          <a:endParaRPr lang="es-ES"/>
        </a:p>
      </dgm:t>
    </dgm:pt>
    <dgm:pt modelId="{FDF9D38F-E0A9-494B-8DAA-3730A52341F0}">
      <dgm:prSet phldrT="[Texto]"/>
      <dgm:spPr>
        <a:blipFill rotWithShape="0">
          <a:blip xmlns:r="http://schemas.openxmlformats.org/officeDocument/2006/relationships" r:embed="rId2"/>
          <a:stretch>
            <a:fillRect/>
          </a:stretch>
        </a:blipFill>
      </dgm:spPr>
      <dgm:t>
        <a:bodyPr/>
        <a:lstStyle/>
        <a:p>
          <a:endParaRPr lang="es-ES" dirty="0"/>
        </a:p>
      </dgm:t>
    </dgm:pt>
    <dgm:pt modelId="{FE43919E-9528-4677-97A0-0E483F9BFDC1}" type="parTrans" cxnId="{4F6D28EA-553A-4EB0-A496-2376BEF66AD1}">
      <dgm:prSet/>
      <dgm:spPr/>
      <dgm:t>
        <a:bodyPr/>
        <a:lstStyle/>
        <a:p>
          <a:endParaRPr lang="es-ES"/>
        </a:p>
      </dgm:t>
    </dgm:pt>
    <dgm:pt modelId="{2EA7C163-69BD-43EB-9531-B8F6CEA5BE07}" type="sibTrans" cxnId="{4F6D28EA-553A-4EB0-A496-2376BEF66AD1}">
      <dgm:prSet/>
      <dgm:spPr/>
      <dgm:t>
        <a:bodyPr/>
        <a:lstStyle/>
        <a:p>
          <a:endParaRPr lang="es-ES"/>
        </a:p>
      </dgm:t>
    </dgm:pt>
    <dgm:pt modelId="{31F8299B-F1E5-4E85-856C-69C8C87E18C0}">
      <dgm:prSet phldrT="[Texto]"/>
      <dgm:spPr>
        <a:blipFill rotWithShape="0">
          <a:blip xmlns:r="http://schemas.openxmlformats.org/officeDocument/2006/relationships" r:embed="rId3"/>
          <a:stretch>
            <a:fillRect/>
          </a:stretch>
        </a:blipFill>
      </dgm:spPr>
      <dgm:t>
        <a:bodyPr/>
        <a:lstStyle/>
        <a:p>
          <a:endParaRPr lang="es-ES" dirty="0"/>
        </a:p>
      </dgm:t>
    </dgm:pt>
    <dgm:pt modelId="{3103F779-E556-48A1-B0E2-A7552F9F0AA9}" type="parTrans" cxnId="{543AEA93-8303-411F-AD9A-A5D025DE437A}">
      <dgm:prSet/>
      <dgm:spPr/>
      <dgm:t>
        <a:bodyPr/>
        <a:lstStyle/>
        <a:p>
          <a:endParaRPr lang="es-ES"/>
        </a:p>
      </dgm:t>
    </dgm:pt>
    <dgm:pt modelId="{876485C1-3B4B-4411-B586-47155ABB698C}" type="sibTrans" cxnId="{543AEA93-8303-411F-AD9A-A5D025DE437A}">
      <dgm:prSet/>
      <dgm:spPr/>
      <dgm:t>
        <a:bodyPr/>
        <a:lstStyle/>
        <a:p>
          <a:endParaRPr lang="es-ES"/>
        </a:p>
      </dgm:t>
    </dgm:pt>
    <dgm:pt modelId="{815010E9-7609-4E44-A95D-98731634739B}">
      <dgm:prSet phldrT="[Texto]"/>
      <dgm:spPr>
        <a:blipFill rotWithShape="0">
          <a:blip xmlns:r="http://schemas.openxmlformats.org/officeDocument/2006/relationships" r:embed="rId4"/>
          <a:stretch>
            <a:fillRect/>
          </a:stretch>
        </a:blipFill>
      </dgm:spPr>
      <dgm:t>
        <a:bodyPr/>
        <a:lstStyle/>
        <a:p>
          <a:endParaRPr lang="es-ES" dirty="0"/>
        </a:p>
      </dgm:t>
    </dgm:pt>
    <dgm:pt modelId="{A159BA13-65AE-41C4-A098-DBCD3356E5C9}" type="sibTrans" cxnId="{2A7280B3-2759-46F5-B45E-570500D971AB}">
      <dgm:prSet/>
      <dgm:spPr/>
      <dgm:t>
        <a:bodyPr/>
        <a:lstStyle/>
        <a:p>
          <a:endParaRPr lang="es-ES"/>
        </a:p>
      </dgm:t>
    </dgm:pt>
    <dgm:pt modelId="{AE340002-386A-4DC7-9348-4201435B7871}" type="parTrans" cxnId="{2A7280B3-2759-46F5-B45E-570500D971AB}">
      <dgm:prSet/>
      <dgm:spPr/>
      <dgm:t>
        <a:bodyPr/>
        <a:lstStyle/>
        <a:p>
          <a:endParaRPr lang="es-ES"/>
        </a:p>
      </dgm:t>
    </dgm:pt>
    <dgm:pt modelId="{28ED3A90-1BAD-4C25-B04F-62055E4D6A19}" type="pres">
      <dgm:prSet presAssocID="{A9798557-DE48-40FE-B512-32477FAA103D}" presName="diagram" presStyleCnt="0">
        <dgm:presLayoutVars>
          <dgm:dir/>
          <dgm:resizeHandles val="exact"/>
        </dgm:presLayoutVars>
      </dgm:prSet>
      <dgm:spPr/>
      <dgm:t>
        <a:bodyPr/>
        <a:lstStyle/>
        <a:p>
          <a:endParaRPr lang="es-ES"/>
        </a:p>
      </dgm:t>
    </dgm:pt>
    <dgm:pt modelId="{FFBBBA05-8AE7-40F7-BE0C-C8D12DFC7D5D}" type="pres">
      <dgm:prSet presAssocID="{815010E9-7609-4E44-A95D-98731634739B}" presName="node" presStyleLbl="node1" presStyleIdx="0" presStyleCnt="4">
        <dgm:presLayoutVars>
          <dgm:bulletEnabled val="1"/>
        </dgm:presLayoutVars>
      </dgm:prSet>
      <dgm:spPr/>
      <dgm:t>
        <a:bodyPr/>
        <a:lstStyle/>
        <a:p>
          <a:endParaRPr lang="es-ES"/>
        </a:p>
      </dgm:t>
    </dgm:pt>
    <dgm:pt modelId="{64CB5D7D-A5C5-4E18-8CAD-2843B2E2E121}" type="pres">
      <dgm:prSet presAssocID="{A159BA13-65AE-41C4-A098-DBCD3356E5C9}" presName="sibTrans" presStyleCnt="0"/>
      <dgm:spPr/>
    </dgm:pt>
    <dgm:pt modelId="{EE0B5322-B41B-48CB-AAD2-D8B9DF71A936}" type="pres">
      <dgm:prSet presAssocID="{D326C5A3-28B3-41B9-B066-09062A636012}" presName="node" presStyleLbl="node1" presStyleIdx="1" presStyleCnt="4" custLinFactNeighborX="6328" custLinFactNeighborY="719">
        <dgm:presLayoutVars>
          <dgm:bulletEnabled val="1"/>
        </dgm:presLayoutVars>
      </dgm:prSet>
      <dgm:spPr/>
      <dgm:t>
        <a:bodyPr/>
        <a:lstStyle/>
        <a:p>
          <a:endParaRPr lang="es-ES"/>
        </a:p>
      </dgm:t>
    </dgm:pt>
    <dgm:pt modelId="{8C96CF0B-BA39-4314-931C-34E63B21279D}" type="pres">
      <dgm:prSet presAssocID="{2FCD753E-3304-4845-9B7F-F84BE8262DBC}" presName="sibTrans" presStyleCnt="0"/>
      <dgm:spPr/>
    </dgm:pt>
    <dgm:pt modelId="{32BCE3AD-D312-49F0-B812-7CE3129B8FFC}" type="pres">
      <dgm:prSet presAssocID="{FDF9D38F-E0A9-494B-8DAA-3730A52341F0}" presName="node" presStyleLbl="node1" presStyleIdx="2" presStyleCnt="4">
        <dgm:presLayoutVars>
          <dgm:bulletEnabled val="1"/>
        </dgm:presLayoutVars>
      </dgm:prSet>
      <dgm:spPr/>
      <dgm:t>
        <a:bodyPr/>
        <a:lstStyle/>
        <a:p>
          <a:endParaRPr lang="es-ES"/>
        </a:p>
      </dgm:t>
    </dgm:pt>
    <dgm:pt modelId="{CEEABD8A-5363-4948-9216-25C6A63D50E8}" type="pres">
      <dgm:prSet presAssocID="{2EA7C163-69BD-43EB-9531-B8F6CEA5BE07}" presName="sibTrans" presStyleCnt="0"/>
      <dgm:spPr/>
    </dgm:pt>
    <dgm:pt modelId="{7B965C72-D325-40C2-A872-9B5CE7601804}" type="pres">
      <dgm:prSet presAssocID="{31F8299B-F1E5-4E85-856C-69C8C87E18C0}" presName="node" presStyleLbl="node1" presStyleIdx="3" presStyleCnt="4">
        <dgm:presLayoutVars>
          <dgm:bulletEnabled val="1"/>
        </dgm:presLayoutVars>
      </dgm:prSet>
      <dgm:spPr/>
      <dgm:t>
        <a:bodyPr/>
        <a:lstStyle/>
        <a:p>
          <a:endParaRPr lang="es-ES"/>
        </a:p>
      </dgm:t>
    </dgm:pt>
  </dgm:ptLst>
  <dgm:cxnLst>
    <dgm:cxn modelId="{2A7280B3-2759-46F5-B45E-570500D971AB}" srcId="{A9798557-DE48-40FE-B512-32477FAA103D}" destId="{815010E9-7609-4E44-A95D-98731634739B}" srcOrd="0" destOrd="0" parTransId="{AE340002-386A-4DC7-9348-4201435B7871}" sibTransId="{A159BA13-65AE-41C4-A098-DBCD3356E5C9}"/>
    <dgm:cxn modelId="{18A49625-A917-4982-92AB-E2602562F934}" type="presOf" srcId="{A9798557-DE48-40FE-B512-32477FAA103D}" destId="{28ED3A90-1BAD-4C25-B04F-62055E4D6A19}" srcOrd="0" destOrd="0" presId="urn:microsoft.com/office/officeart/2005/8/layout/default#1"/>
    <dgm:cxn modelId="{98CE7400-7FB8-44DD-8085-F618C60D6441}" srcId="{A9798557-DE48-40FE-B512-32477FAA103D}" destId="{D326C5A3-28B3-41B9-B066-09062A636012}" srcOrd="1" destOrd="0" parTransId="{634E9C98-16D8-44C1-80CC-4F03D2647587}" sibTransId="{2FCD753E-3304-4845-9B7F-F84BE8262DBC}"/>
    <dgm:cxn modelId="{984D81A2-779C-4197-9BC0-BB7E6B4B839E}" type="presOf" srcId="{D326C5A3-28B3-41B9-B066-09062A636012}" destId="{EE0B5322-B41B-48CB-AAD2-D8B9DF71A936}" srcOrd="0" destOrd="0" presId="urn:microsoft.com/office/officeart/2005/8/layout/default#1"/>
    <dgm:cxn modelId="{4F6D28EA-553A-4EB0-A496-2376BEF66AD1}" srcId="{A9798557-DE48-40FE-B512-32477FAA103D}" destId="{FDF9D38F-E0A9-494B-8DAA-3730A52341F0}" srcOrd="2" destOrd="0" parTransId="{FE43919E-9528-4677-97A0-0E483F9BFDC1}" sibTransId="{2EA7C163-69BD-43EB-9531-B8F6CEA5BE07}"/>
    <dgm:cxn modelId="{543AEA93-8303-411F-AD9A-A5D025DE437A}" srcId="{A9798557-DE48-40FE-B512-32477FAA103D}" destId="{31F8299B-F1E5-4E85-856C-69C8C87E18C0}" srcOrd="3" destOrd="0" parTransId="{3103F779-E556-48A1-B0E2-A7552F9F0AA9}" sibTransId="{876485C1-3B4B-4411-B586-47155ABB698C}"/>
    <dgm:cxn modelId="{74918804-E388-4953-949A-8A3CBFBE6E93}" type="presOf" srcId="{31F8299B-F1E5-4E85-856C-69C8C87E18C0}" destId="{7B965C72-D325-40C2-A872-9B5CE7601804}" srcOrd="0" destOrd="0" presId="urn:microsoft.com/office/officeart/2005/8/layout/default#1"/>
    <dgm:cxn modelId="{7EB66648-8458-4747-8829-C2188941C043}" type="presOf" srcId="{815010E9-7609-4E44-A95D-98731634739B}" destId="{FFBBBA05-8AE7-40F7-BE0C-C8D12DFC7D5D}" srcOrd="0" destOrd="0" presId="urn:microsoft.com/office/officeart/2005/8/layout/default#1"/>
    <dgm:cxn modelId="{09418BF8-2DFC-423B-A388-5EF686FF49AA}" type="presOf" srcId="{FDF9D38F-E0A9-494B-8DAA-3730A52341F0}" destId="{32BCE3AD-D312-49F0-B812-7CE3129B8FFC}" srcOrd="0" destOrd="0" presId="urn:microsoft.com/office/officeart/2005/8/layout/default#1"/>
    <dgm:cxn modelId="{E60FC0CC-E9F4-4B11-A7CD-156ACEAE2442}" type="presParOf" srcId="{28ED3A90-1BAD-4C25-B04F-62055E4D6A19}" destId="{FFBBBA05-8AE7-40F7-BE0C-C8D12DFC7D5D}" srcOrd="0" destOrd="0" presId="urn:microsoft.com/office/officeart/2005/8/layout/default#1"/>
    <dgm:cxn modelId="{C96B6F8F-4CD3-45CA-8A54-216598FF362D}" type="presParOf" srcId="{28ED3A90-1BAD-4C25-B04F-62055E4D6A19}" destId="{64CB5D7D-A5C5-4E18-8CAD-2843B2E2E121}" srcOrd="1" destOrd="0" presId="urn:microsoft.com/office/officeart/2005/8/layout/default#1"/>
    <dgm:cxn modelId="{CD9E3B5C-F771-4361-960E-D8F08EF77289}" type="presParOf" srcId="{28ED3A90-1BAD-4C25-B04F-62055E4D6A19}" destId="{EE0B5322-B41B-48CB-AAD2-D8B9DF71A936}" srcOrd="2" destOrd="0" presId="urn:microsoft.com/office/officeart/2005/8/layout/default#1"/>
    <dgm:cxn modelId="{34223CF1-4A04-4A57-9F40-A8499DC65592}" type="presParOf" srcId="{28ED3A90-1BAD-4C25-B04F-62055E4D6A19}" destId="{8C96CF0B-BA39-4314-931C-34E63B21279D}" srcOrd="3" destOrd="0" presId="urn:microsoft.com/office/officeart/2005/8/layout/default#1"/>
    <dgm:cxn modelId="{EC1BB459-D1D4-43C1-8BFF-EB5A06C5A908}" type="presParOf" srcId="{28ED3A90-1BAD-4C25-B04F-62055E4D6A19}" destId="{32BCE3AD-D312-49F0-B812-7CE3129B8FFC}" srcOrd="4" destOrd="0" presId="urn:microsoft.com/office/officeart/2005/8/layout/default#1"/>
    <dgm:cxn modelId="{3D1C9068-1A6E-4A33-8559-D4068825BC4A}" type="presParOf" srcId="{28ED3A90-1BAD-4C25-B04F-62055E4D6A19}" destId="{CEEABD8A-5363-4948-9216-25C6A63D50E8}" srcOrd="5" destOrd="0" presId="urn:microsoft.com/office/officeart/2005/8/layout/default#1"/>
    <dgm:cxn modelId="{58A8402A-BE00-4DF3-9C7D-A2E698E96CCC}" type="presParOf" srcId="{28ED3A90-1BAD-4C25-B04F-62055E4D6A19}" destId="{7B965C72-D325-40C2-A872-9B5CE7601804}" srcOrd="6"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8C66C20-8BB7-41B5-BAF0-1D2E9A02561A}" type="doc">
      <dgm:prSet loTypeId="urn:microsoft.com/office/officeart/2008/layout/HorizontalMultiLevelHierarchy" loCatId="hierarchy" qsTypeId="urn:microsoft.com/office/officeart/2005/8/quickstyle/simple3" qsCatId="simple" csTypeId="urn:microsoft.com/office/officeart/2005/8/colors/accent1_2" csCatId="accent1" phldr="1"/>
      <dgm:spPr/>
      <dgm:t>
        <a:bodyPr/>
        <a:lstStyle/>
        <a:p>
          <a:endParaRPr lang="es-ES"/>
        </a:p>
      </dgm:t>
    </dgm:pt>
    <dgm:pt modelId="{34633DBE-3C4D-46F8-8368-F27F481E4579}">
      <dgm:prSet phldrT="[Texto]" custT="1"/>
      <dgm:spPr/>
      <dgm:t>
        <a:bodyPr/>
        <a:lstStyle/>
        <a:p>
          <a:r>
            <a:rPr lang="es-ES" sz="2000" b="1" dirty="0" smtClean="0"/>
            <a:t>CLASIFICACIÓN</a:t>
          </a:r>
          <a:endParaRPr lang="es-ES" sz="2000" b="1" dirty="0"/>
        </a:p>
      </dgm:t>
    </dgm:pt>
    <dgm:pt modelId="{E0B831BE-3A77-4A60-B815-51A7FD7A650C}" type="parTrans" cxnId="{EF1A9FC2-F178-468D-9429-72EF0C0CA50D}">
      <dgm:prSet/>
      <dgm:spPr/>
      <dgm:t>
        <a:bodyPr/>
        <a:lstStyle/>
        <a:p>
          <a:endParaRPr lang="es-ES"/>
        </a:p>
      </dgm:t>
    </dgm:pt>
    <dgm:pt modelId="{32E1B25C-FB24-4CBB-8ECF-79BEF46B0E08}" type="sibTrans" cxnId="{EF1A9FC2-F178-468D-9429-72EF0C0CA50D}">
      <dgm:prSet/>
      <dgm:spPr/>
      <dgm:t>
        <a:bodyPr/>
        <a:lstStyle/>
        <a:p>
          <a:endParaRPr lang="es-ES"/>
        </a:p>
      </dgm:t>
    </dgm:pt>
    <dgm:pt modelId="{47384D94-17BF-4CB0-94CA-DE6667936AC2}">
      <dgm:prSet phldrT="[Texto]"/>
      <dgm:spPr/>
      <dgm:t>
        <a:bodyPr/>
        <a:lstStyle/>
        <a:p>
          <a:r>
            <a:rPr lang="es-ES" b="1" smtClean="0"/>
            <a:t>PREFERENCIA DE HABITAT</a:t>
          </a:r>
          <a:endParaRPr lang="es-ES" b="1" dirty="0"/>
        </a:p>
      </dgm:t>
    </dgm:pt>
    <dgm:pt modelId="{2E576E5E-E839-4B3E-9343-152FDF1011AF}" type="parTrans" cxnId="{5D934EFC-33B4-4A65-8C2F-6D7E3216732A}">
      <dgm:prSet/>
      <dgm:spPr/>
      <dgm:t>
        <a:bodyPr/>
        <a:lstStyle/>
        <a:p>
          <a:endParaRPr lang="es-ES"/>
        </a:p>
      </dgm:t>
    </dgm:pt>
    <dgm:pt modelId="{3D7CC46F-F5F4-4AA2-9EC3-F2EFF86F2598}" type="sibTrans" cxnId="{5D934EFC-33B4-4A65-8C2F-6D7E3216732A}">
      <dgm:prSet/>
      <dgm:spPr/>
      <dgm:t>
        <a:bodyPr/>
        <a:lstStyle/>
        <a:p>
          <a:endParaRPr lang="es-ES"/>
        </a:p>
      </dgm:t>
    </dgm:pt>
    <dgm:pt modelId="{D3410CBC-FEDC-49AD-A6B3-F5282528A793}">
      <dgm:prSet phldrT="[Texto]"/>
      <dgm:spPr/>
      <dgm:t>
        <a:bodyPr/>
        <a:lstStyle/>
        <a:p>
          <a:r>
            <a:rPr lang="es-ES" b="1" smtClean="0"/>
            <a:t>ENDEMISMO</a:t>
          </a:r>
          <a:endParaRPr lang="es-ES" b="1" dirty="0"/>
        </a:p>
      </dgm:t>
    </dgm:pt>
    <dgm:pt modelId="{EB160F70-1E6E-46A6-BFCE-8DD3021B6854}" type="parTrans" cxnId="{0E9985EE-2EBF-43EF-9A3C-C6FF8A116127}">
      <dgm:prSet/>
      <dgm:spPr/>
      <dgm:t>
        <a:bodyPr/>
        <a:lstStyle/>
        <a:p>
          <a:endParaRPr lang="es-ES"/>
        </a:p>
      </dgm:t>
    </dgm:pt>
    <dgm:pt modelId="{98482EF8-B762-4CE3-BF3F-AC1131FB0506}" type="sibTrans" cxnId="{0E9985EE-2EBF-43EF-9A3C-C6FF8A116127}">
      <dgm:prSet/>
      <dgm:spPr/>
      <dgm:t>
        <a:bodyPr/>
        <a:lstStyle/>
        <a:p>
          <a:endParaRPr lang="es-ES"/>
        </a:p>
      </dgm:t>
    </dgm:pt>
    <dgm:pt modelId="{8CCEF3D2-6BA7-423D-A76C-FC7A6C68153E}">
      <dgm:prSet phldrT="[Texto]"/>
      <dgm:spPr/>
      <dgm:t>
        <a:bodyPr/>
        <a:lstStyle/>
        <a:p>
          <a:r>
            <a:rPr lang="es-ES" b="1" smtClean="0"/>
            <a:t>ESTATUS DE CONSERVACIÓN</a:t>
          </a:r>
          <a:endParaRPr lang="es-ES" b="1" dirty="0"/>
        </a:p>
      </dgm:t>
    </dgm:pt>
    <dgm:pt modelId="{C11A715A-119F-4EAF-A138-6D4B883DB86A}" type="parTrans" cxnId="{AACE062D-1744-474F-BDC4-A97BE14ED572}">
      <dgm:prSet/>
      <dgm:spPr/>
      <dgm:t>
        <a:bodyPr/>
        <a:lstStyle/>
        <a:p>
          <a:endParaRPr lang="es-ES"/>
        </a:p>
      </dgm:t>
    </dgm:pt>
    <dgm:pt modelId="{FDE7C086-D9C8-4557-AEAD-135F3082097C}" type="sibTrans" cxnId="{AACE062D-1744-474F-BDC4-A97BE14ED572}">
      <dgm:prSet/>
      <dgm:spPr/>
      <dgm:t>
        <a:bodyPr/>
        <a:lstStyle/>
        <a:p>
          <a:endParaRPr lang="es-ES"/>
        </a:p>
      </dgm:t>
    </dgm:pt>
    <dgm:pt modelId="{0E851EC1-72D3-43D2-AA3C-FBB467BD3C65}" type="pres">
      <dgm:prSet presAssocID="{88C66C20-8BB7-41B5-BAF0-1D2E9A02561A}" presName="Name0" presStyleCnt="0">
        <dgm:presLayoutVars>
          <dgm:chPref val="1"/>
          <dgm:dir/>
          <dgm:animOne val="branch"/>
          <dgm:animLvl val="lvl"/>
          <dgm:resizeHandles val="exact"/>
        </dgm:presLayoutVars>
      </dgm:prSet>
      <dgm:spPr/>
      <dgm:t>
        <a:bodyPr/>
        <a:lstStyle/>
        <a:p>
          <a:endParaRPr lang="es-ES"/>
        </a:p>
      </dgm:t>
    </dgm:pt>
    <dgm:pt modelId="{A6F482BE-E66D-495E-BDDB-F90414B3EC3A}" type="pres">
      <dgm:prSet presAssocID="{34633DBE-3C4D-46F8-8368-F27F481E4579}" presName="root1" presStyleCnt="0"/>
      <dgm:spPr/>
    </dgm:pt>
    <dgm:pt modelId="{7187D772-07B2-44CD-A6BF-658D77FFE8D7}" type="pres">
      <dgm:prSet presAssocID="{34633DBE-3C4D-46F8-8368-F27F481E4579}" presName="LevelOneTextNode" presStyleLbl="node0" presStyleIdx="0" presStyleCnt="1" custAng="5400000" custScaleY="98370" custLinFactX="-100000" custLinFactNeighborX="-120629" custLinFactNeighborY="487">
        <dgm:presLayoutVars>
          <dgm:chPref val="3"/>
        </dgm:presLayoutVars>
      </dgm:prSet>
      <dgm:spPr/>
      <dgm:t>
        <a:bodyPr/>
        <a:lstStyle/>
        <a:p>
          <a:endParaRPr lang="es-ES"/>
        </a:p>
      </dgm:t>
    </dgm:pt>
    <dgm:pt modelId="{E5E1F178-F3ED-4ABC-955B-89913A289A11}" type="pres">
      <dgm:prSet presAssocID="{34633DBE-3C4D-46F8-8368-F27F481E4579}" presName="level2hierChild" presStyleCnt="0"/>
      <dgm:spPr/>
    </dgm:pt>
    <dgm:pt modelId="{758510D3-0E16-4993-9816-848BC880FCA1}" type="pres">
      <dgm:prSet presAssocID="{2E576E5E-E839-4B3E-9343-152FDF1011AF}" presName="conn2-1" presStyleLbl="parChTrans1D2" presStyleIdx="0" presStyleCnt="3"/>
      <dgm:spPr/>
      <dgm:t>
        <a:bodyPr/>
        <a:lstStyle/>
        <a:p>
          <a:endParaRPr lang="es-ES"/>
        </a:p>
      </dgm:t>
    </dgm:pt>
    <dgm:pt modelId="{34D54ADD-6CEA-462A-8E05-3A00E8C59242}" type="pres">
      <dgm:prSet presAssocID="{2E576E5E-E839-4B3E-9343-152FDF1011AF}" presName="connTx" presStyleLbl="parChTrans1D2" presStyleIdx="0" presStyleCnt="3"/>
      <dgm:spPr/>
      <dgm:t>
        <a:bodyPr/>
        <a:lstStyle/>
        <a:p>
          <a:endParaRPr lang="es-ES"/>
        </a:p>
      </dgm:t>
    </dgm:pt>
    <dgm:pt modelId="{0CA43FD1-359B-40E4-839B-224BB4D27CCF}" type="pres">
      <dgm:prSet presAssocID="{47384D94-17BF-4CB0-94CA-DE6667936AC2}" presName="root2" presStyleCnt="0"/>
      <dgm:spPr/>
    </dgm:pt>
    <dgm:pt modelId="{6D2B99BA-A1CA-4728-A4FE-D220ADEF8599}" type="pres">
      <dgm:prSet presAssocID="{47384D94-17BF-4CB0-94CA-DE6667936AC2}" presName="LevelTwoTextNode" presStyleLbl="node2" presStyleIdx="0" presStyleCnt="3" custLinFactNeighborX="79277" custLinFactNeighborY="-5428">
        <dgm:presLayoutVars>
          <dgm:chPref val="3"/>
        </dgm:presLayoutVars>
      </dgm:prSet>
      <dgm:spPr/>
      <dgm:t>
        <a:bodyPr/>
        <a:lstStyle/>
        <a:p>
          <a:endParaRPr lang="es-ES"/>
        </a:p>
      </dgm:t>
    </dgm:pt>
    <dgm:pt modelId="{09446E36-C98B-4E0A-9B4B-002464C31C74}" type="pres">
      <dgm:prSet presAssocID="{47384D94-17BF-4CB0-94CA-DE6667936AC2}" presName="level3hierChild" presStyleCnt="0"/>
      <dgm:spPr/>
    </dgm:pt>
    <dgm:pt modelId="{D9083C32-F10D-4FA4-88A2-9FC351CFA3CA}" type="pres">
      <dgm:prSet presAssocID="{EB160F70-1E6E-46A6-BFCE-8DD3021B6854}" presName="conn2-1" presStyleLbl="parChTrans1D2" presStyleIdx="1" presStyleCnt="3"/>
      <dgm:spPr/>
      <dgm:t>
        <a:bodyPr/>
        <a:lstStyle/>
        <a:p>
          <a:endParaRPr lang="es-ES"/>
        </a:p>
      </dgm:t>
    </dgm:pt>
    <dgm:pt modelId="{C054044F-3415-48FF-B399-6CFAAD1C260A}" type="pres">
      <dgm:prSet presAssocID="{EB160F70-1E6E-46A6-BFCE-8DD3021B6854}" presName="connTx" presStyleLbl="parChTrans1D2" presStyleIdx="1" presStyleCnt="3"/>
      <dgm:spPr/>
      <dgm:t>
        <a:bodyPr/>
        <a:lstStyle/>
        <a:p>
          <a:endParaRPr lang="es-ES"/>
        </a:p>
      </dgm:t>
    </dgm:pt>
    <dgm:pt modelId="{8399BC9B-AEA7-4E08-964A-3CBE7578F130}" type="pres">
      <dgm:prSet presAssocID="{D3410CBC-FEDC-49AD-A6B3-F5282528A793}" presName="root2" presStyleCnt="0"/>
      <dgm:spPr/>
    </dgm:pt>
    <dgm:pt modelId="{18E8A1AE-54F4-41D9-ACD0-6C13B22D878E}" type="pres">
      <dgm:prSet presAssocID="{D3410CBC-FEDC-49AD-A6B3-F5282528A793}" presName="LevelTwoTextNode" presStyleLbl="node2" presStyleIdx="1" presStyleCnt="3" custScaleX="100000" custLinFactNeighborX="77238" custLinFactNeighborY="-1480">
        <dgm:presLayoutVars>
          <dgm:chPref val="3"/>
        </dgm:presLayoutVars>
      </dgm:prSet>
      <dgm:spPr/>
      <dgm:t>
        <a:bodyPr/>
        <a:lstStyle/>
        <a:p>
          <a:endParaRPr lang="es-ES"/>
        </a:p>
      </dgm:t>
    </dgm:pt>
    <dgm:pt modelId="{9F7F8736-5410-4635-84B0-89540A389E5F}" type="pres">
      <dgm:prSet presAssocID="{D3410CBC-FEDC-49AD-A6B3-F5282528A793}" presName="level3hierChild" presStyleCnt="0"/>
      <dgm:spPr/>
    </dgm:pt>
    <dgm:pt modelId="{023EEF64-0345-4F26-82AC-7454974D0B66}" type="pres">
      <dgm:prSet presAssocID="{C11A715A-119F-4EAF-A138-6D4B883DB86A}" presName="conn2-1" presStyleLbl="parChTrans1D2" presStyleIdx="2" presStyleCnt="3"/>
      <dgm:spPr/>
      <dgm:t>
        <a:bodyPr/>
        <a:lstStyle/>
        <a:p>
          <a:endParaRPr lang="es-ES"/>
        </a:p>
      </dgm:t>
    </dgm:pt>
    <dgm:pt modelId="{CF8E2316-2C84-45B2-9760-61652590A1FB}" type="pres">
      <dgm:prSet presAssocID="{C11A715A-119F-4EAF-A138-6D4B883DB86A}" presName="connTx" presStyleLbl="parChTrans1D2" presStyleIdx="2" presStyleCnt="3"/>
      <dgm:spPr/>
      <dgm:t>
        <a:bodyPr/>
        <a:lstStyle/>
        <a:p>
          <a:endParaRPr lang="es-ES"/>
        </a:p>
      </dgm:t>
    </dgm:pt>
    <dgm:pt modelId="{851FE63E-A8D8-4282-9A37-AD51693DDC29}" type="pres">
      <dgm:prSet presAssocID="{8CCEF3D2-6BA7-423D-A76C-FC7A6C68153E}" presName="root2" presStyleCnt="0"/>
      <dgm:spPr/>
    </dgm:pt>
    <dgm:pt modelId="{944D7F77-AF2C-433B-97F4-56E829B402DA}" type="pres">
      <dgm:prSet presAssocID="{8CCEF3D2-6BA7-423D-A76C-FC7A6C68153E}" presName="LevelTwoTextNode" presStyleLbl="node2" presStyleIdx="2" presStyleCnt="3" custLinFactNeighborX="78194" custLinFactNeighborY="2138">
        <dgm:presLayoutVars>
          <dgm:chPref val="3"/>
        </dgm:presLayoutVars>
      </dgm:prSet>
      <dgm:spPr/>
      <dgm:t>
        <a:bodyPr/>
        <a:lstStyle/>
        <a:p>
          <a:endParaRPr lang="es-ES"/>
        </a:p>
      </dgm:t>
    </dgm:pt>
    <dgm:pt modelId="{3D08E322-6D5F-49FC-AA42-DE47519A7963}" type="pres">
      <dgm:prSet presAssocID="{8CCEF3D2-6BA7-423D-A76C-FC7A6C68153E}" presName="level3hierChild" presStyleCnt="0"/>
      <dgm:spPr/>
    </dgm:pt>
  </dgm:ptLst>
  <dgm:cxnLst>
    <dgm:cxn modelId="{DA40B5D9-11A5-4137-AE10-140ED925AB5F}" type="presOf" srcId="{88C66C20-8BB7-41B5-BAF0-1D2E9A02561A}" destId="{0E851EC1-72D3-43D2-AA3C-FBB467BD3C65}" srcOrd="0" destOrd="0" presId="urn:microsoft.com/office/officeart/2008/layout/HorizontalMultiLevelHierarchy"/>
    <dgm:cxn modelId="{EF1A9FC2-F178-468D-9429-72EF0C0CA50D}" srcId="{88C66C20-8BB7-41B5-BAF0-1D2E9A02561A}" destId="{34633DBE-3C4D-46F8-8368-F27F481E4579}" srcOrd="0" destOrd="0" parTransId="{E0B831BE-3A77-4A60-B815-51A7FD7A650C}" sibTransId="{32E1B25C-FB24-4CBB-8ECF-79BEF46B0E08}"/>
    <dgm:cxn modelId="{1F445645-F55E-4D21-A93C-BB390D3BA4EE}" type="presOf" srcId="{D3410CBC-FEDC-49AD-A6B3-F5282528A793}" destId="{18E8A1AE-54F4-41D9-ACD0-6C13B22D878E}" srcOrd="0" destOrd="0" presId="urn:microsoft.com/office/officeart/2008/layout/HorizontalMultiLevelHierarchy"/>
    <dgm:cxn modelId="{E2303287-D162-41EE-A3D5-6E2695256ED3}" type="presOf" srcId="{2E576E5E-E839-4B3E-9343-152FDF1011AF}" destId="{34D54ADD-6CEA-462A-8E05-3A00E8C59242}" srcOrd="1" destOrd="0" presId="urn:microsoft.com/office/officeart/2008/layout/HorizontalMultiLevelHierarchy"/>
    <dgm:cxn modelId="{AACE062D-1744-474F-BDC4-A97BE14ED572}" srcId="{34633DBE-3C4D-46F8-8368-F27F481E4579}" destId="{8CCEF3D2-6BA7-423D-A76C-FC7A6C68153E}" srcOrd="2" destOrd="0" parTransId="{C11A715A-119F-4EAF-A138-6D4B883DB86A}" sibTransId="{FDE7C086-D9C8-4557-AEAD-135F3082097C}"/>
    <dgm:cxn modelId="{E8C1A48D-11C0-480A-9EE6-091A3A416204}" type="presOf" srcId="{EB160F70-1E6E-46A6-BFCE-8DD3021B6854}" destId="{D9083C32-F10D-4FA4-88A2-9FC351CFA3CA}" srcOrd="0" destOrd="0" presId="urn:microsoft.com/office/officeart/2008/layout/HorizontalMultiLevelHierarchy"/>
    <dgm:cxn modelId="{0B5C3971-5B8F-48CE-B020-CB9BB963552F}" type="presOf" srcId="{C11A715A-119F-4EAF-A138-6D4B883DB86A}" destId="{023EEF64-0345-4F26-82AC-7454974D0B66}" srcOrd="0" destOrd="0" presId="urn:microsoft.com/office/officeart/2008/layout/HorizontalMultiLevelHierarchy"/>
    <dgm:cxn modelId="{C28BC322-9082-4A5C-9A10-7F1C180CE832}" type="presOf" srcId="{8CCEF3D2-6BA7-423D-A76C-FC7A6C68153E}" destId="{944D7F77-AF2C-433B-97F4-56E829B402DA}" srcOrd="0" destOrd="0" presId="urn:microsoft.com/office/officeart/2008/layout/HorizontalMultiLevelHierarchy"/>
    <dgm:cxn modelId="{5D934EFC-33B4-4A65-8C2F-6D7E3216732A}" srcId="{34633DBE-3C4D-46F8-8368-F27F481E4579}" destId="{47384D94-17BF-4CB0-94CA-DE6667936AC2}" srcOrd="0" destOrd="0" parTransId="{2E576E5E-E839-4B3E-9343-152FDF1011AF}" sibTransId="{3D7CC46F-F5F4-4AA2-9EC3-F2EFF86F2598}"/>
    <dgm:cxn modelId="{9DA29B29-AA82-400A-AD91-43B95B656594}" type="presOf" srcId="{EB160F70-1E6E-46A6-BFCE-8DD3021B6854}" destId="{C054044F-3415-48FF-B399-6CFAAD1C260A}" srcOrd="1" destOrd="0" presId="urn:microsoft.com/office/officeart/2008/layout/HorizontalMultiLevelHierarchy"/>
    <dgm:cxn modelId="{96285B2D-1210-4631-8D0D-0051CF9322FA}" type="presOf" srcId="{34633DBE-3C4D-46F8-8368-F27F481E4579}" destId="{7187D772-07B2-44CD-A6BF-658D77FFE8D7}" srcOrd="0" destOrd="0" presId="urn:microsoft.com/office/officeart/2008/layout/HorizontalMultiLevelHierarchy"/>
    <dgm:cxn modelId="{E5830D49-9DE9-466F-8C42-C2F0E42ABBBB}" type="presOf" srcId="{2E576E5E-E839-4B3E-9343-152FDF1011AF}" destId="{758510D3-0E16-4993-9816-848BC880FCA1}" srcOrd="0" destOrd="0" presId="urn:microsoft.com/office/officeart/2008/layout/HorizontalMultiLevelHierarchy"/>
    <dgm:cxn modelId="{E13ABE59-1364-4E40-8B31-0227727FCD09}" type="presOf" srcId="{47384D94-17BF-4CB0-94CA-DE6667936AC2}" destId="{6D2B99BA-A1CA-4728-A4FE-D220ADEF8599}" srcOrd="0" destOrd="0" presId="urn:microsoft.com/office/officeart/2008/layout/HorizontalMultiLevelHierarchy"/>
    <dgm:cxn modelId="{E6130912-C991-4A18-A8DA-23E6D0B614CF}" type="presOf" srcId="{C11A715A-119F-4EAF-A138-6D4B883DB86A}" destId="{CF8E2316-2C84-45B2-9760-61652590A1FB}" srcOrd="1" destOrd="0" presId="urn:microsoft.com/office/officeart/2008/layout/HorizontalMultiLevelHierarchy"/>
    <dgm:cxn modelId="{0E9985EE-2EBF-43EF-9A3C-C6FF8A116127}" srcId="{34633DBE-3C4D-46F8-8368-F27F481E4579}" destId="{D3410CBC-FEDC-49AD-A6B3-F5282528A793}" srcOrd="1" destOrd="0" parTransId="{EB160F70-1E6E-46A6-BFCE-8DD3021B6854}" sibTransId="{98482EF8-B762-4CE3-BF3F-AC1131FB0506}"/>
    <dgm:cxn modelId="{ECFAE962-AB72-4F58-BCC8-8AAAAA12AF6F}" type="presParOf" srcId="{0E851EC1-72D3-43D2-AA3C-FBB467BD3C65}" destId="{A6F482BE-E66D-495E-BDDB-F90414B3EC3A}" srcOrd="0" destOrd="0" presId="urn:microsoft.com/office/officeart/2008/layout/HorizontalMultiLevelHierarchy"/>
    <dgm:cxn modelId="{1B32AE3E-559D-4B9F-A26E-165C071817F6}" type="presParOf" srcId="{A6F482BE-E66D-495E-BDDB-F90414B3EC3A}" destId="{7187D772-07B2-44CD-A6BF-658D77FFE8D7}" srcOrd="0" destOrd="0" presId="urn:microsoft.com/office/officeart/2008/layout/HorizontalMultiLevelHierarchy"/>
    <dgm:cxn modelId="{CCAF79CD-A8A5-45BC-8103-0B7F6C5BFA87}" type="presParOf" srcId="{A6F482BE-E66D-495E-BDDB-F90414B3EC3A}" destId="{E5E1F178-F3ED-4ABC-955B-89913A289A11}" srcOrd="1" destOrd="0" presId="urn:microsoft.com/office/officeart/2008/layout/HorizontalMultiLevelHierarchy"/>
    <dgm:cxn modelId="{F2997189-B6F1-4BB3-A547-AF79B66DE810}" type="presParOf" srcId="{E5E1F178-F3ED-4ABC-955B-89913A289A11}" destId="{758510D3-0E16-4993-9816-848BC880FCA1}" srcOrd="0" destOrd="0" presId="urn:microsoft.com/office/officeart/2008/layout/HorizontalMultiLevelHierarchy"/>
    <dgm:cxn modelId="{307070F0-54C0-4D69-9EF5-D63E9BB1D35D}" type="presParOf" srcId="{758510D3-0E16-4993-9816-848BC880FCA1}" destId="{34D54ADD-6CEA-462A-8E05-3A00E8C59242}" srcOrd="0" destOrd="0" presId="urn:microsoft.com/office/officeart/2008/layout/HorizontalMultiLevelHierarchy"/>
    <dgm:cxn modelId="{3C573F9E-934A-4914-AB3E-4B5184B086AC}" type="presParOf" srcId="{E5E1F178-F3ED-4ABC-955B-89913A289A11}" destId="{0CA43FD1-359B-40E4-839B-224BB4D27CCF}" srcOrd="1" destOrd="0" presId="urn:microsoft.com/office/officeart/2008/layout/HorizontalMultiLevelHierarchy"/>
    <dgm:cxn modelId="{CEC0886F-6848-4080-90C1-5C21D002C024}" type="presParOf" srcId="{0CA43FD1-359B-40E4-839B-224BB4D27CCF}" destId="{6D2B99BA-A1CA-4728-A4FE-D220ADEF8599}" srcOrd="0" destOrd="0" presId="urn:microsoft.com/office/officeart/2008/layout/HorizontalMultiLevelHierarchy"/>
    <dgm:cxn modelId="{825CA647-A51E-4EA9-97FB-F814BF148310}" type="presParOf" srcId="{0CA43FD1-359B-40E4-839B-224BB4D27CCF}" destId="{09446E36-C98B-4E0A-9B4B-002464C31C74}" srcOrd="1" destOrd="0" presId="urn:microsoft.com/office/officeart/2008/layout/HorizontalMultiLevelHierarchy"/>
    <dgm:cxn modelId="{85D3165F-FAEE-4B61-A795-B738D7F9342F}" type="presParOf" srcId="{E5E1F178-F3ED-4ABC-955B-89913A289A11}" destId="{D9083C32-F10D-4FA4-88A2-9FC351CFA3CA}" srcOrd="2" destOrd="0" presId="urn:microsoft.com/office/officeart/2008/layout/HorizontalMultiLevelHierarchy"/>
    <dgm:cxn modelId="{13F1EB6D-7DFA-461D-A8C9-E3D435390E0B}" type="presParOf" srcId="{D9083C32-F10D-4FA4-88A2-9FC351CFA3CA}" destId="{C054044F-3415-48FF-B399-6CFAAD1C260A}" srcOrd="0" destOrd="0" presId="urn:microsoft.com/office/officeart/2008/layout/HorizontalMultiLevelHierarchy"/>
    <dgm:cxn modelId="{9D37BE20-5B96-4EA6-9155-F6EF3D70F5D6}" type="presParOf" srcId="{E5E1F178-F3ED-4ABC-955B-89913A289A11}" destId="{8399BC9B-AEA7-4E08-964A-3CBE7578F130}" srcOrd="3" destOrd="0" presId="urn:microsoft.com/office/officeart/2008/layout/HorizontalMultiLevelHierarchy"/>
    <dgm:cxn modelId="{AA82564B-5C6B-460F-A83C-61F6EB92970D}" type="presParOf" srcId="{8399BC9B-AEA7-4E08-964A-3CBE7578F130}" destId="{18E8A1AE-54F4-41D9-ACD0-6C13B22D878E}" srcOrd="0" destOrd="0" presId="urn:microsoft.com/office/officeart/2008/layout/HorizontalMultiLevelHierarchy"/>
    <dgm:cxn modelId="{A4D77A5D-E3A5-441D-90ED-8D24CC9D941F}" type="presParOf" srcId="{8399BC9B-AEA7-4E08-964A-3CBE7578F130}" destId="{9F7F8736-5410-4635-84B0-89540A389E5F}" srcOrd="1" destOrd="0" presId="urn:microsoft.com/office/officeart/2008/layout/HorizontalMultiLevelHierarchy"/>
    <dgm:cxn modelId="{ED742C8B-9F95-4CF2-841E-3BC27AE06880}" type="presParOf" srcId="{E5E1F178-F3ED-4ABC-955B-89913A289A11}" destId="{023EEF64-0345-4F26-82AC-7454974D0B66}" srcOrd="4" destOrd="0" presId="urn:microsoft.com/office/officeart/2008/layout/HorizontalMultiLevelHierarchy"/>
    <dgm:cxn modelId="{A1CE79FC-9716-4772-A781-6F81FCC979E0}" type="presParOf" srcId="{023EEF64-0345-4F26-82AC-7454974D0B66}" destId="{CF8E2316-2C84-45B2-9760-61652590A1FB}" srcOrd="0" destOrd="0" presId="urn:microsoft.com/office/officeart/2008/layout/HorizontalMultiLevelHierarchy"/>
    <dgm:cxn modelId="{4A2651D9-64F9-4BE3-896C-5F26D0F16DD7}" type="presParOf" srcId="{E5E1F178-F3ED-4ABC-955B-89913A289A11}" destId="{851FE63E-A8D8-4282-9A37-AD51693DDC29}" srcOrd="5" destOrd="0" presId="urn:microsoft.com/office/officeart/2008/layout/HorizontalMultiLevelHierarchy"/>
    <dgm:cxn modelId="{0C565352-C43B-4E78-855B-5BC8A5995838}" type="presParOf" srcId="{851FE63E-A8D8-4282-9A37-AD51693DDC29}" destId="{944D7F77-AF2C-433B-97F4-56E829B402DA}" srcOrd="0" destOrd="0" presId="urn:microsoft.com/office/officeart/2008/layout/HorizontalMultiLevelHierarchy"/>
    <dgm:cxn modelId="{4B9611B9-2C96-4517-A507-7D945387D4EC}" type="presParOf" srcId="{851FE63E-A8D8-4282-9A37-AD51693DDC29}" destId="{3D08E322-6D5F-49FC-AA42-DE47519A7963}"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8C66C20-8BB7-41B5-BAF0-1D2E9A02561A}" type="doc">
      <dgm:prSet loTypeId="urn:microsoft.com/office/officeart/2008/layout/HorizontalMultiLevelHierarchy" loCatId="hierarchy" qsTypeId="urn:microsoft.com/office/officeart/2005/8/quickstyle/simple3" qsCatId="simple" csTypeId="urn:microsoft.com/office/officeart/2005/8/colors/accent2_5" csCatId="accent2" phldr="1"/>
      <dgm:spPr/>
      <dgm:t>
        <a:bodyPr/>
        <a:lstStyle/>
        <a:p>
          <a:endParaRPr lang="es-ES"/>
        </a:p>
      </dgm:t>
    </dgm:pt>
    <dgm:pt modelId="{34633DBE-3C4D-46F8-8368-F27F481E4579}">
      <dgm:prSet phldrT="[Texto]" custT="1"/>
      <dgm:spPr/>
      <dgm:t>
        <a:bodyPr/>
        <a:lstStyle/>
        <a:p>
          <a:r>
            <a:rPr lang="es-ES" sz="2000" b="1" smtClean="0"/>
            <a:t>HABITATS</a:t>
          </a:r>
          <a:endParaRPr lang="es-ES" sz="2000" b="1" dirty="0"/>
        </a:p>
      </dgm:t>
    </dgm:pt>
    <dgm:pt modelId="{E0B831BE-3A77-4A60-B815-51A7FD7A650C}" type="parTrans" cxnId="{EF1A9FC2-F178-468D-9429-72EF0C0CA50D}">
      <dgm:prSet/>
      <dgm:spPr/>
      <dgm:t>
        <a:bodyPr/>
        <a:lstStyle/>
        <a:p>
          <a:endParaRPr lang="es-ES"/>
        </a:p>
      </dgm:t>
    </dgm:pt>
    <dgm:pt modelId="{32E1B25C-FB24-4CBB-8ECF-79BEF46B0E08}" type="sibTrans" cxnId="{EF1A9FC2-F178-468D-9429-72EF0C0CA50D}">
      <dgm:prSet/>
      <dgm:spPr/>
      <dgm:t>
        <a:bodyPr/>
        <a:lstStyle/>
        <a:p>
          <a:endParaRPr lang="es-ES"/>
        </a:p>
      </dgm:t>
    </dgm:pt>
    <dgm:pt modelId="{47384D94-17BF-4CB0-94CA-DE6667936AC2}">
      <dgm:prSet phldrT="[Texto]"/>
      <dgm:spPr/>
      <dgm:t>
        <a:bodyPr/>
        <a:lstStyle/>
        <a:p>
          <a:r>
            <a:rPr lang="es-ES" b="1" dirty="0" smtClean="0"/>
            <a:t>PÁRAMO (</a:t>
          </a:r>
          <a:r>
            <a:rPr lang="es-ES" b="1" dirty="0" err="1" smtClean="0"/>
            <a:t>Pa</a:t>
          </a:r>
          <a:r>
            <a:rPr lang="es-ES" b="1" dirty="0" smtClean="0"/>
            <a:t>)</a:t>
          </a:r>
          <a:endParaRPr lang="es-ES" b="1" dirty="0"/>
        </a:p>
      </dgm:t>
    </dgm:pt>
    <dgm:pt modelId="{2E576E5E-E839-4B3E-9343-152FDF1011AF}" type="parTrans" cxnId="{5D934EFC-33B4-4A65-8C2F-6D7E3216732A}">
      <dgm:prSet/>
      <dgm:spPr/>
      <dgm:t>
        <a:bodyPr/>
        <a:lstStyle/>
        <a:p>
          <a:endParaRPr lang="es-ES"/>
        </a:p>
      </dgm:t>
    </dgm:pt>
    <dgm:pt modelId="{3D7CC46F-F5F4-4AA2-9EC3-F2EFF86F2598}" type="sibTrans" cxnId="{5D934EFC-33B4-4A65-8C2F-6D7E3216732A}">
      <dgm:prSet/>
      <dgm:spPr/>
      <dgm:t>
        <a:bodyPr/>
        <a:lstStyle/>
        <a:p>
          <a:endParaRPr lang="es-ES"/>
        </a:p>
      </dgm:t>
    </dgm:pt>
    <dgm:pt modelId="{D3410CBC-FEDC-49AD-A6B3-F5282528A793}">
      <dgm:prSet phldrT="[Texto]"/>
      <dgm:spPr/>
      <dgm:t>
        <a:bodyPr/>
        <a:lstStyle/>
        <a:p>
          <a:r>
            <a:rPr lang="es-ES" b="1" dirty="0" smtClean="0"/>
            <a:t>LÍNEA DE ACCIÓN ANTRÓPICA (</a:t>
          </a:r>
          <a:r>
            <a:rPr lang="es-ES" b="1" dirty="0" err="1" smtClean="0"/>
            <a:t>An</a:t>
          </a:r>
          <a:r>
            <a:rPr lang="es-ES" b="1" dirty="0" smtClean="0"/>
            <a:t>)</a:t>
          </a:r>
          <a:endParaRPr lang="es-ES" b="1" dirty="0"/>
        </a:p>
      </dgm:t>
    </dgm:pt>
    <dgm:pt modelId="{EB160F70-1E6E-46A6-BFCE-8DD3021B6854}" type="parTrans" cxnId="{0E9985EE-2EBF-43EF-9A3C-C6FF8A116127}">
      <dgm:prSet/>
      <dgm:spPr/>
      <dgm:t>
        <a:bodyPr/>
        <a:lstStyle/>
        <a:p>
          <a:endParaRPr lang="es-ES"/>
        </a:p>
      </dgm:t>
    </dgm:pt>
    <dgm:pt modelId="{98482EF8-B762-4CE3-BF3F-AC1131FB0506}" type="sibTrans" cxnId="{0E9985EE-2EBF-43EF-9A3C-C6FF8A116127}">
      <dgm:prSet/>
      <dgm:spPr/>
      <dgm:t>
        <a:bodyPr/>
        <a:lstStyle/>
        <a:p>
          <a:endParaRPr lang="es-ES"/>
        </a:p>
      </dgm:t>
    </dgm:pt>
    <dgm:pt modelId="{8CCEF3D2-6BA7-423D-A76C-FC7A6C68153E}">
      <dgm:prSet phldrT="[Texto]"/>
      <dgm:spPr/>
      <dgm:t>
        <a:bodyPr/>
        <a:lstStyle/>
        <a:p>
          <a:r>
            <a:rPr lang="es-ES" b="1" dirty="0" smtClean="0"/>
            <a:t>LAGUNAS</a:t>
          </a:r>
          <a:r>
            <a:rPr lang="es-ES" b="1" baseline="0" dirty="0" smtClean="0"/>
            <a:t> Y RÍOS (</a:t>
          </a:r>
          <a:r>
            <a:rPr lang="es-ES" b="1" baseline="0" dirty="0" err="1" smtClean="0"/>
            <a:t>Ln</a:t>
          </a:r>
          <a:r>
            <a:rPr lang="es-ES" b="1" baseline="0" dirty="0" smtClean="0"/>
            <a:t>)</a:t>
          </a:r>
          <a:endParaRPr lang="es-ES" b="1" dirty="0"/>
        </a:p>
      </dgm:t>
    </dgm:pt>
    <dgm:pt modelId="{C11A715A-119F-4EAF-A138-6D4B883DB86A}" type="parTrans" cxnId="{AACE062D-1744-474F-BDC4-A97BE14ED572}">
      <dgm:prSet/>
      <dgm:spPr/>
      <dgm:t>
        <a:bodyPr/>
        <a:lstStyle/>
        <a:p>
          <a:endParaRPr lang="es-ES"/>
        </a:p>
      </dgm:t>
    </dgm:pt>
    <dgm:pt modelId="{FDE7C086-D9C8-4557-AEAD-135F3082097C}" type="sibTrans" cxnId="{AACE062D-1744-474F-BDC4-A97BE14ED572}">
      <dgm:prSet/>
      <dgm:spPr/>
      <dgm:t>
        <a:bodyPr/>
        <a:lstStyle/>
        <a:p>
          <a:endParaRPr lang="es-ES"/>
        </a:p>
      </dgm:t>
    </dgm:pt>
    <dgm:pt modelId="{E46AE2A3-1A92-4C12-B12A-E9B5F038824A}">
      <dgm:prSet phldrT="[Texto]"/>
      <dgm:spPr/>
      <dgm:t>
        <a:bodyPr/>
        <a:lstStyle/>
        <a:p>
          <a:r>
            <a:rPr lang="es-ES" b="1" dirty="0" smtClean="0"/>
            <a:t>BOSQUES (Bs)</a:t>
          </a:r>
          <a:endParaRPr lang="es-ES" b="1" dirty="0"/>
        </a:p>
      </dgm:t>
    </dgm:pt>
    <dgm:pt modelId="{84408685-076C-42D6-A0D5-311D4AA8C7F8}" type="parTrans" cxnId="{987926D7-D47B-4168-B852-CCCA1086BF07}">
      <dgm:prSet/>
      <dgm:spPr/>
      <dgm:t>
        <a:bodyPr/>
        <a:lstStyle/>
        <a:p>
          <a:endParaRPr lang="es-ES"/>
        </a:p>
      </dgm:t>
    </dgm:pt>
    <dgm:pt modelId="{60FE8854-224B-4D1A-BBD3-44C872C1BD62}" type="sibTrans" cxnId="{987926D7-D47B-4168-B852-CCCA1086BF07}">
      <dgm:prSet/>
      <dgm:spPr/>
      <dgm:t>
        <a:bodyPr/>
        <a:lstStyle/>
        <a:p>
          <a:endParaRPr lang="es-ES"/>
        </a:p>
      </dgm:t>
    </dgm:pt>
    <dgm:pt modelId="{0E851EC1-72D3-43D2-AA3C-FBB467BD3C65}" type="pres">
      <dgm:prSet presAssocID="{88C66C20-8BB7-41B5-BAF0-1D2E9A02561A}" presName="Name0" presStyleCnt="0">
        <dgm:presLayoutVars>
          <dgm:chPref val="1"/>
          <dgm:dir/>
          <dgm:animOne val="branch"/>
          <dgm:animLvl val="lvl"/>
          <dgm:resizeHandles val="exact"/>
        </dgm:presLayoutVars>
      </dgm:prSet>
      <dgm:spPr/>
      <dgm:t>
        <a:bodyPr/>
        <a:lstStyle/>
        <a:p>
          <a:endParaRPr lang="es-ES"/>
        </a:p>
      </dgm:t>
    </dgm:pt>
    <dgm:pt modelId="{A6F482BE-E66D-495E-BDDB-F90414B3EC3A}" type="pres">
      <dgm:prSet presAssocID="{34633DBE-3C4D-46F8-8368-F27F481E4579}" presName="root1" presStyleCnt="0"/>
      <dgm:spPr/>
    </dgm:pt>
    <dgm:pt modelId="{7187D772-07B2-44CD-A6BF-658D77FFE8D7}" type="pres">
      <dgm:prSet presAssocID="{34633DBE-3C4D-46F8-8368-F27F481E4579}" presName="LevelOneTextNode" presStyleLbl="node0" presStyleIdx="0" presStyleCnt="1" custAng="5400000" custScaleY="74258" custLinFactX="-100000" custLinFactNeighborX="-120629" custLinFactNeighborY="487">
        <dgm:presLayoutVars>
          <dgm:chPref val="3"/>
        </dgm:presLayoutVars>
      </dgm:prSet>
      <dgm:spPr/>
      <dgm:t>
        <a:bodyPr/>
        <a:lstStyle/>
        <a:p>
          <a:endParaRPr lang="es-ES"/>
        </a:p>
      </dgm:t>
    </dgm:pt>
    <dgm:pt modelId="{E5E1F178-F3ED-4ABC-955B-89913A289A11}" type="pres">
      <dgm:prSet presAssocID="{34633DBE-3C4D-46F8-8368-F27F481E4579}" presName="level2hierChild" presStyleCnt="0"/>
      <dgm:spPr/>
    </dgm:pt>
    <dgm:pt modelId="{758510D3-0E16-4993-9816-848BC880FCA1}" type="pres">
      <dgm:prSet presAssocID="{2E576E5E-E839-4B3E-9343-152FDF1011AF}" presName="conn2-1" presStyleLbl="parChTrans1D2" presStyleIdx="0" presStyleCnt="4"/>
      <dgm:spPr/>
      <dgm:t>
        <a:bodyPr/>
        <a:lstStyle/>
        <a:p>
          <a:endParaRPr lang="es-ES"/>
        </a:p>
      </dgm:t>
    </dgm:pt>
    <dgm:pt modelId="{34D54ADD-6CEA-462A-8E05-3A00E8C59242}" type="pres">
      <dgm:prSet presAssocID="{2E576E5E-E839-4B3E-9343-152FDF1011AF}" presName="connTx" presStyleLbl="parChTrans1D2" presStyleIdx="0" presStyleCnt="4"/>
      <dgm:spPr/>
      <dgm:t>
        <a:bodyPr/>
        <a:lstStyle/>
        <a:p>
          <a:endParaRPr lang="es-ES"/>
        </a:p>
      </dgm:t>
    </dgm:pt>
    <dgm:pt modelId="{0CA43FD1-359B-40E4-839B-224BB4D27CCF}" type="pres">
      <dgm:prSet presAssocID="{47384D94-17BF-4CB0-94CA-DE6667936AC2}" presName="root2" presStyleCnt="0"/>
      <dgm:spPr/>
    </dgm:pt>
    <dgm:pt modelId="{6D2B99BA-A1CA-4728-A4FE-D220ADEF8599}" type="pres">
      <dgm:prSet presAssocID="{47384D94-17BF-4CB0-94CA-DE6667936AC2}" presName="LevelTwoTextNode" presStyleLbl="node2" presStyleIdx="0" presStyleCnt="4" custScaleX="121865" custLinFactNeighborX="79277" custLinFactNeighborY="-5428">
        <dgm:presLayoutVars>
          <dgm:chPref val="3"/>
        </dgm:presLayoutVars>
      </dgm:prSet>
      <dgm:spPr/>
      <dgm:t>
        <a:bodyPr/>
        <a:lstStyle/>
        <a:p>
          <a:endParaRPr lang="es-ES"/>
        </a:p>
      </dgm:t>
    </dgm:pt>
    <dgm:pt modelId="{09446E36-C98B-4E0A-9B4B-002464C31C74}" type="pres">
      <dgm:prSet presAssocID="{47384D94-17BF-4CB0-94CA-DE6667936AC2}" presName="level3hierChild" presStyleCnt="0"/>
      <dgm:spPr/>
    </dgm:pt>
    <dgm:pt modelId="{D9083C32-F10D-4FA4-88A2-9FC351CFA3CA}" type="pres">
      <dgm:prSet presAssocID="{EB160F70-1E6E-46A6-BFCE-8DD3021B6854}" presName="conn2-1" presStyleLbl="parChTrans1D2" presStyleIdx="1" presStyleCnt="4"/>
      <dgm:spPr/>
      <dgm:t>
        <a:bodyPr/>
        <a:lstStyle/>
        <a:p>
          <a:endParaRPr lang="es-ES"/>
        </a:p>
      </dgm:t>
    </dgm:pt>
    <dgm:pt modelId="{C054044F-3415-48FF-B399-6CFAAD1C260A}" type="pres">
      <dgm:prSet presAssocID="{EB160F70-1E6E-46A6-BFCE-8DD3021B6854}" presName="connTx" presStyleLbl="parChTrans1D2" presStyleIdx="1" presStyleCnt="4"/>
      <dgm:spPr/>
      <dgm:t>
        <a:bodyPr/>
        <a:lstStyle/>
        <a:p>
          <a:endParaRPr lang="es-ES"/>
        </a:p>
      </dgm:t>
    </dgm:pt>
    <dgm:pt modelId="{8399BC9B-AEA7-4E08-964A-3CBE7578F130}" type="pres">
      <dgm:prSet presAssocID="{D3410CBC-FEDC-49AD-A6B3-F5282528A793}" presName="root2" presStyleCnt="0"/>
      <dgm:spPr/>
    </dgm:pt>
    <dgm:pt modelId="{18E8A1AE-54F4-41D9-ACD0-6C13B22D878E}" type="pres">
      <dgm:prSet presAssocID="{D3410CBC-FEDC-49AD-A6B3-F5282528A793}" presName="LevelTwoTextNode" presStyleLbl="node2" presStyleIdx="1" presStyleCnt="4" custScaleX="121865" custLinFactNeighborX="77238" custLinFactNeighborY="-1480">
        <dgm:presLayoutVars>
          <dgm:chPref val="3"/>
        </dgm:presLayoutVars>
      </dgm:prSet>
      <dgm:spPr/>
      <dgm:t>
        <a:bodyPr/>
        <a:lstStyle/>
        <a:p>
          <a:endParaRPr lang="es-ES"/>
        </a:p>
      </dgm:t>
    </dgm:pt>
    <dgm:pt modelId="{9F7F8736-5410-4635-84B0-89540A389E5F}" type="pres">
      <dgm:prSet presAssocID="{D3410CBC-FEDC-49AD-A6B3-F5282528A793}" presName="level3hierChild" presStyleCnt="0"/>
      <dgm:spPr/>
    </dgm:pt>
    <dgm:pt modelId="{023EEF64-0345-4F26-82AC-7454974D0B66}" type="pres">
      <dgm:prSet presAssocID="{C11A715A-119F-4EAF-A138-6D4B883DB86A}" presName="conn2-1" presStyleLbl="parChTrans1D2" presStyleIdx="2" presStyleCnt="4"/>
      <dgm:spPr/>
      <dgm:t>
        <a:bodyPr/>
        <a:lstStyle/>
        <a:p>
          <a:endParaRPr lang="es-ES"/>
        </a:p>
      </dgm:t>
    </dgm:pt>
    <dgm:pt modelId="{CF8E2316-2C84-45B2-9760-61652590A1FB}" type="pres">
      <dgm:prSet presAssocID="{C11A715A-119F-4EAF-A138-6D4B883DB86A}" presName="connTx" presStyleLbl="parChTrans1D2" presStyleIdx="2" presStyleCnt="4"/>
      <dgm:spPr/>
      <dgm:t>
        <a:bodyPr/>
        <a:lstStyle/>
        <a:p>
          <a:endParaRPr lang="es-ES"/>
        </a:p>
      </dgm:t>
    </dgm:pt>
    <dgm:pt modelId="{851FE63E-A8D8-4282-9A37-AD51693DDC29}" type="pres">
      <dgm:prSet presAssocID="{8CCEF3D2-6BA7-423D-A76C-FC7A6C68153E}" presName="root2" presStyleCnt="0"/>
      <dgm:spPr/>
    </dgm:pt>
    <dgm:pt modelId="{944D7F77-AF2C-433B-97F4-56E829B402DA}" type="pres">
      <dgm:prSet presAssocID="{8CCEF3D2-6BA7-423D-A76C-FC7A6C68153E}" presName="LevelTwoTextNode" presStyleLbl="node2" presStyleIdx="2" presStyleCnt="4" custScaleX="119953" custLinFactNeighborX="78194" custLinFactNeighborY="2138">
        <dgm:presLayoutVars>
          <dgm:chPref val="3"/>
        </dgm:presLayoutVars>
      </dgm:prSet>
      <dgm:spPr/>
      <dgm:t>
        <a:bodyPr/>
        <a:lstStyle/>
        <a:p>
          <a:endParaRPr lang="es-ES"/>
        </a:p>
      </dgm:t>
    </dgm:pt>
    <dgm:pt modelId="{3D08E322-6D5F-49FC-AA42-DE47519A7963}" type="pres">
      <dgm:prSet presAssocID="{8CCEF3D2-6BA7-423D-A76C-FC7A6C68153E}" presName="level3hierChild" presStyleCnt="0"/>
      <dgm:spPr/>
    </dgm:pt>
    <dgm:pt modelId="{4D4C5456-B3FA-4E8F-BB8C-269792C8B58B}" type="pres">
      <dgm:prSet presAssocID="{84408685-076C-42D6-A0D5-311D4AA8C7F8}" presName="conn2-1" presStyleLbl="parChTrans1D2" presStyleIdx="3" presStyleCnt="4"/>
      <dgm:spPr/>
      <dgm:t>
        <a:bodyPr/>
        <a:lstStyle/>
        <a:p>
          <a:endParaRPr lang="es-ES"/>
        </a:p>
      </dgm:t>
    </dgm:pt>
    <dgm:pt modelId="{F9D93B7E-C6DF-45AB-9A7F-B255FB806C7F}" type="pres">
      <dgm:prSet presAssocID="{84408685-076C-42D6-A0D5-311D4AA8C7F8}" presName="connTx" presStyleLbl="parChTrans1D2" presStyleIdx="3" presStyleCnt="4"/>
      <dgm:spPr/>
      <dgm:t>
        <a:bodyPr/>
        <a:lstStyle/>
        <a:p>
          <a:endParaRPr lang="es-ES"/>
        </a:p>
      </dgm:t>
    </dgm:pt>
    <dgm:pt modelId="{D87BE1A3-15F3-4BF2-B039-0C58537E05DA}" type="pres">
      <dgm:prSet presAssocID="{E46AE2A3-1A92-4C12-B12A-E9B5F038824A}" presName="root2" presStyleCnt="0"/>
      <dgm:spPr/>
    </dgm:pt>
    <dgm:pt modelId="{3863CB89-80C7-4759-9F78-3CE2084FBFA3}" type="pres">
      <dgm:prSet presAssocID="{E46AE2A3-1A92-4C12-B12A-E9B5F038824A}" presName="LevelTwoTextNode" presStyleLbl="node2" presStyleIdx="3" presStyleCnt="4" custScaleX="125145" custLinFactNeighborX="77238" custLinFactNeighborY="9612">
        <dgm:presLayoutVars>
          <dgm:chPref val="3"/>
        </dgm:presLayoutVars>
      </dgm:prSet>
      <dgm:spPr/>
      <dgm:t>
        <a:bodyPr/>
        <a:lstStyle/>
        <a:p>
          <a:endParaRPr lang="es-ES"/>
        </a:p>
      </dgm:t>
    </dgm:pt>
    <dgm:pt modelId="{BE939640-89CD-4EEA-83EE-859C4970271B}" type="pres">
      <dgm:prSet presAssocID="{E46AE2A3-1A92-4C12-B12A-E9B5F038824A}" presName="level3hierChild" presStyleCnt="0"/>
      <dgm:spPr/>
    </dgm:pt>
  </dgm:ptLst>
  <dgm:cxnLst>
    <dgm:cxn modelId="{E823E9FA-97C8-4F39-A186-D28B37F33512}" type="presOf" srcId="{EB160F70-1E6E-46A6-BFCE-8DD3021B6854}" destId="{C054044F-3415-48FF-B399-6CFAAD1C260A}" srcOrd="1" destOrd="0" presId="urn:microsoft.com/office/officeart/2008/layout/HorizontalMultiLevelHierarchy"/>
    <dgm:cxn modelId="{B9B3E7B8-53BD-4F75-9696-6ECBDD4FA0D9}" type="presOf" srcId="{47384D94-17BF-4CB0-94CA-DE6667936AC2}" destId="{6D2B99BA-A1CA-4728-A4FE-D220ADEF8599}" srcOrd="0" destOrd="0" presId="urn:microsoft.com/office/officeart/2008/layout/HorizontalMultiLevelHierarchy"/>
    <dgm:cxn modelId="{EF1A9FC2-F178-468D-9429-72EF0C0CA50D}" srcId="{88C66C20-8BB7-41B5-BAF0-1D2E9A02561A}" destId="{34633DBE-3C4D-46F8-8368-F27F481E4579}" srcOrd="0" destOrd="0" parTransId="{E0B831BE-3A77-4A60-B815-51A7FD7A650C}" sibTransId="{32E1B25C-FB24-4CBB-8ECF-79BEF46B0E08}"/>
    <dgm:cxn modelId="{A736DFBE-686A-4E13-81A7-BD584559E788}" type="presOf" srcId="{EB160F70-1E6E-46A6-BFCE-8DD3021B6854}" destId="{D9083C32-F10D-4FA4-88A2-9FC351CFA3CA}" srcOrd="0" destOrd="0" presId="urn:microsoft.com/office/officeart/2008/layout/HorizontalMultiLevelHierarchy"/>
    <dgm:cxn modelId="{5D934EFC-33B4-4A65-8C2F-6D7E3216732A}" srcId="{34633DBE-3C4D-46F8-8368-F27F481E4579}" destId="{47384D94-17BF-4CB0-94CA-DE6667936AC2}" srcOrd="0" destOrd="0" parTransId="{2E576E5E-E839-4B3E-9343-152FDF1011AF}" sibTransId="{3D7CC46F-F5F4-4AA2-9EC3-F2EFF86F2598}"/>
    <dgm:cxn modelId="{AACE062D-1744-474F-BDC4-A97BE14ED572}" srcId="{34633DBE-3C4D-46F8-8368-F27F481E4579}" destId="{8CCEF3D2-6BA7-423D-A76C-FC7A6C68153E}" srcOrd="2" destOrd="0" parTransId="{C11A715A-119F-4EAF-A138-6D4B883DB86A}" sibTransId="{FDE7C086-D9C8-4557-AEAD-135F3082097C}"/>
    <dgm:cxn modelId="{C8E3D8BF-D613-431F-974F-8E0F63143EFF}" type="presOf" srcId="{84408685-076C-42D6-A0D5-311D4AA8C7F8}" destId="{4D4C5456-B3FA-4E8F-BB8C-269792C8B58B}" srcOrd="0" destOrd="0" presId="urn:microsoft.com/office/officeart/2008/layout/HorizontalMultiLevelHierarchy"/>
    <dgm:cxn modelId="{114C0940-9319-4043-8904-C27758A764EC}" type="presOf" srcId="{E46AE2A3-1A92-4C12-B12A-E9B5F038824A}" destId="{3863CB89-80C7-4759-9F78-3CE2084FBFA3}" srcOrd="0" destOrd="0" presId="urn:microsoft.com/office/officeart/2008/layout/HorizontalMultiLevelHierarchy"/>
    <dgm:cxn modelId="{AD8F2D33-DCE9-4089-BA59-6EA786C33891}" type="presOf" srcId="{84408685-076C-42D6-A0D5-311D4AA8C7F8}" destId="{F9D93B7E-C6DF-45AB-9A7F-B255FB806C7F}" srcOrd="1" destOrd="0" presId="urn:microsoft.com/office/officeart/2008/layout/HorizontalMultiLevelHierarchy"/>
    <dgm:cxn modelId="{2770D1A8-B1CA-453E-B799-25F656176BE7}" type="presOf" srcId="{8CCEF3D2-6BA7-423D-A76C-FC7A6C68153E}" destId="{944D7F77-AF2C-433B-97F4-56E829B402DA}" srcOrd="0" destOrd="0" presId="urn:microsoft.com/office/officeart/2008/layout/HorizontalMultiLevelHierarchy"/>
    <dgm:cxn modelId="{DBB0608B-FE5D-4114-898F-443DA6D4F066}" type="presOf" srcId="{C11A715A-119F-4EAF-A138-6D4B883DB86A}" destId="{023EEF64-0345-4F26-82AC-7454974D0B66}" srcOrd="0" destOrd="0" presId="urn:microsoft.com/office/officeart/2008/layout/HorizontalMultiLevelHierarchy"/>
    <dgm:cxn modelId="{FD84D89F-EF71-4542-B476-01FAC07CC8F8}" type="presOf" srcId="{88C66C20-8BB7-41B5-BAF0-1D2E9A02561A}" destId="{0E851EC1-72D3-43D2-AA3C-FBB467BD3C65}" srcOrd="0" destOrd="0" presId="urn:microsoft.com/office/officeart/2008/layout/HorizontalMultiLevelHierarchy"/>
    <dgm:cxn modelId="{AA6FF925-235E-4D16-A644-3C1D554A288D}" type="presOf" srcId="{D3410CBC-FEDC-49AD-A6B3-F5282528A793}" destId="{18E8A1AE-54F4-41D9-ACD0-6C13B22D878E}" srcOrd="0" destOrd="0" presId="urn:microsoft.com/office/officeart/2008/layout/HorizontalMultiLevelHierarchy"/>
    <dgm:cxn modelId="{C2448961-5451-4DD9-A49C-30D16D02320F}" type="presOf" srcId="{2E576E5E-E839-4B3E-9343-152FDF1011AF}" destId="{34D54ADD-6CEA-462A-8E05-3A00E8C59242}" srcOrd="1" destOrd="0" presId="urn:microsoft.com/office/officeart/2008/layout/HorizontalMultiLevelHierarchy"/>
    <dgm:cxn modelId="{0CAB3983-9757-408F-AA2C-E9EFBB50A45F}" type="presOf" srcId="{2E576E5E-E839-4B3E-9343-152FDF1011AF}" destId="{758510D3-0E16-4993-9816-848BC880FCA1}" srcOrd="0" destOrd="0" presId="urn:microsoft.com/office/officeart/2008/layout/HorizontalMultiLevelHierarchy"/>
    <dgm:cxn modelId="{0E9985EE-2EBF-43EF-9A3C-C6FF8A116127}" srcId="{34633DBE-3C4D-46F8-8368-F27F481E4579}" destId="{D3410CBC-FEDC-49AD-A6B3-F5282528A793}" srcOrd="1" destOrd="0" parTransId="{EB160F70-1E6E-46A6-BFCE-8DD3021B6854}" sibTransId="{98482EF8-B762-4CE3-BF3F-AC1131FB0506}"/>
    <dgm:cxn modelId="{7134978B-15E8-4A2F-AC1E-B2F738044526}" type="presOf" srcId="{34633DBE-3C4D-46F8-8368-F27F481E4579}" destId="{7187D772-07B2-44CD-A6BF-658D77FFE8D7}" srcOrd="0" destOrd="0" presId="urn:microsoft.com/office/officeart/2008/layout/HorizontalMultiLevelHierarchy"/>
    <dgm:cxn modelId="{5BD3E0E6-E2D5-4E5B-9E8C-B45FD1FB0599}" type="presOf" srcId="{C11A715A-119F-4EAF-A138-6D4B883DB86A}" destId="{CF8E2316-2C84-45B2-9760-61652590A1FB}" srcOrd="1" destOrd="0" presId="urn:microsoft.com/office/officeart/2008/layout/HorizontalMultiLevelHierarchy"/>
    <dgm:cxn modelId="{987926D7-D47B-4168-B852-CCCA1086BF07}" srcId="{34633DBE-3C4D-46F8-8368-F27F481E4579}" destId="{E46AE2A3-1A92-4C12-B12A-E9B5F038824A}" srcOrd="3" destOrd="0" parTransId="{84408685-076C-42D6-A0D5-311D4AA8C7F8}" sibTransId="{60FE8854-224B-4D1A-BBD3-44C872C1BD62}"/>
    <dgm:cxn modelId="{38640C62-781A-4567-AF82-2DF996567157}" type="presParOf" srcId="{0E851EC1-72D3-43D2-AA3C-FBB467BD3C65}" destId="{A6F482BE-E66D-495E-BDDB-F90414B3EC3A}" srcOrd="0" destOrd="0" presId="urn:microsoft.com/office/officeart/2008/layout/HorizontalMultiLevelHierarchy"/>
    <dgm:cxn modelId="{E421FED1-676D-4686-B11E-3EA277579A61}" type="presParOf" srcId="{A6F482BE-E66D-495E-BDDB-F90414B3EC3A}" destId="{7187D772-07B2-44CD-A6BF-658D77FFE8D7}" srcOrd="0" destOrd="0" presId="urn:microsoft.com/office/officeart/2008/layout/HorizontalMultiLevelHierarchy"/>
    <dgm:cxn modelId="{0932DF5B-BBB3-4A98-8E67-AEDD033C7EBA}" type="presParOf" srcId="{A6F482BE-E66D-495E-BDDB-F90414B3EC3A}" destId="{E5E1F178-F3ED-4ABC-955B-89913A289A11}" srcOrd="1" destOrd="0" presId="urn:microsoft.com/office/officeart/2008/layout/HorizontalMultiLevelHierarchy"/>
    <dgm:cxn modelId="{4B7970C7-1370-4C66-9931-853E2ED63F5A}" type="presParOf" srcId="{E5E1F178-F3ED-4ABC-955B-89913A289A11}" destId="{758510D3-0E16-4993-9816-848BC880FCA1}" srcOrd="0" destOrd="0" presId="urn:microsoft.com/office/officeart/2008/layout/HorizontalMultiLevelHierarchy"/>
    <dgm:cxn modelId="{178B60D1-4B28-4D0E-89ED-04352A57DCE1}" type="presParOf" srcId="{758510D3-0E16-4993-9816-848BC880FCA1}" destId="{34D54ADD-6CEA-462A-8E05-3A00E8C59242}" srcOrd="0" destOrd="0" presId="urn:microsoft.com/office/officeart/2008/layout/HorizontalMultiLevelHierarchy"/>
    <dgm:cxn modelId="{85805004-5939-4873-A75C-7EC744ECE29D}" type="presParOf" srcId="{E5E1F178-F3ED-4ABC-955B-89913A289A11}" destId="{0CA43FD1-359B-40E4-839B-224BB4D27CCF}" srcOrd="1" destOrd="0" presId="urn:microsoft.com/office/officeart/2008/layout/HorizontalMultiLevelHierarchy"/>
    <dgm:cxn modelId="{6736F512-01BB-457A-BC06-7A31BB72ACDA}" type="presParOf" srcId="{0CA43FD1-359B-40E4-839B-224BB4D27CCF}" destId="{6D2B99BA-A1CA-4728-A4FE-D220ADEF8599}" srcOrd="0" destOrd="0" presId="urn:microsoft.com/office/officeart/2008/layout/HorizontalMultiLevelHierarchy"/>
    <dgm:cxn modelId="{A303DD23-11B1-4E33-A3C1-AC605D7C9869}" type="presParOf" srcId="{0CA43FD1-359B-40E4-839B-224BB4D27CCF}" destId="{09446E36-C98B-4E0A-9B4B-002464C31C74}" srcOrd="1" destOrd="0" presId="urn:microsoft.com/office/officeart/2008/layout/HorizontalMultiLevelHierarchy"/>
    <dgm:cxn modelId="{493FE5D6-9DE9-4211-875F-1F2B8E098D23}" type="presParOf" srcId="{E5E1F178-F3ED-4ABC-955B-89913A289A11}" destId="{D9083C32-F10D-4FA4-88A2-9FC351CFA3CA}" srcOrd="2" destOrd="0" presId="urn:microsoft.com/office/officeart/2008/layout/HorizontalMultiLevelHierarchy"/>
    <dgm:cxn modelId="{E6A86A29-4D70-4DDA-BCFB-1403ED2AF63F}" type="presParOf" srcId="{D9083C32-F10D-4FA4-88A2-9FC351CFA3CA}" destId="{C054044F-3415-48FF-B399-6CFAAD1C260A}" srcOrd="0" destOrd="0" presId="urn:microsoft.com/office/officeart/2008/layout/HorizontalMultiLevelHierarchy"/>
    <dgm:cxn modelId="{1F21107B-3568-46DE-90F8-B1300F225014}" type="presParOf" srcId="{E5E1F178-F3ED-4ABC-955B-89913A289A11}" destId="{8399BC9B-AEA7-4E08-964A-3CBE7578F130}" srcOrd="3" destOrd="0" presId="urn:microsoft.com/office/officeart/2008/layout/HorizontalMultiLevelHierarchy"/>
    <dgm:cxn modelId="{75D22B88-6081-4812-BB52-0787EC887DDB}" type="presParOf" srcId="{8399BC9B-AEA7-4E08-964A-3CBE7578F130}" destId="{18E8A1AE-54F4-41D9-ACD0-6C13B22D878E}" srcOrd="0" destOrd="0" presId="urn:microsoft.com/office/officeart/2008/layout/HorizontalMultiLevelHierarchy"/>
    <dgm:cxn modelId="{D47573FB-80DC-46CF-A9EE-6798C57FC45A}" type="presParOf" srcId="{8399BC9B-AEA7-4E08-964A-3CBE7578F130}" destId="{9F7F8736-5410-4635-84B0-89540A389E5F}" srcOrd="1" destOrd="0" presId="urn:microsoft.com/office/officeart/2008/layout/HorizontalMultiLevelHierarchy"/>
    <dgm:cxn modelId="{7E596921-BDFF-4A65-9B85-7BC5690983F3}" type="presParOf" srcId="{E5E1F178-F3ED-4ABC-955B-89913A289A11}" destId="{023EEF64-0345-4F26-82AC-7454974D0B66}" srcOrd="4" destOrd="0" presId="urn:microsoft.com/office/officeart/2008/layout/HorizontalMultiLevelHierarchy"/>
    <dgm:cxn modelId="{1ECA29F0-F32C-4A7A-9F8B-5F8C986E1BD6}" type="presParOf" srcId="{023EEF64-0345-4F26-82AC-7454974D0B66}" destId="{CF8E2316-2C84-45B2-9760-61652590A1FB}" srcOrd="0" destOrd="0" presId="urn:microsoft.com/office/officeart/2008/layout/HorizontalMultiLevelHierarchy"/>
    <dgm:cxn modelId="{860B8FC9-AA72-4FB1-AE16-2A52847E0085}" type="presParOf" srcId="{E5E1F178-F3ED-4ABC-955B-89913A289A11}" destId="{851FE63E-A8D8-4282-9A37-AD51693DDC29}" srcOrd="5" destOrd="0" presId="urn:microsoft.com/office/officeart/2008/layout/HorizontalMultiLevelHierarchy"/>
    <dgm:cxn modelId="{12513ABF-A834-4DD9-BB2A-2BF41765BE48}" type="presParOf" srcId="{851FE63E-A8D8-4282-9A37-AD51693DDC29}" destId="{944D7F77-AF2C-433B-97F4-56E829B402DA}" srcOrd="0" destOrd="0" presId="urn:microsoft.com/office/officeart/2008/layout/HorizontalMultiLevelHierarchy"/>
    <dgm:cxn modelId="{3D83555F-92E4-4F72-B67A-3C398EADB479}" type="presParOf" srcId="{851FE63E-A8D8-4282-9A37-AD51693DDC29}" destId="{3D08E322-6D5F-49FC-AA42-DE47519A7963}" srcOrd="1" destOrd="0" presId="urn:microsoft.com/office/officeart/2008/layout/HorizontalMultiLevelHierarchy"/>
    <dgm:cxn modelId="{5F65C3B6-6F4C-436C-8311-409B0828E1A1}" type="presParOf" srcId="{E5E1F178-F3ED-4ABC-955B-89913A289A11}" destId="{4D4C5456-B3FA-4E8F-BB8C-269792C8B58B}" srcOrd="6" destOrd="0" presId="urn:microsoft.com/office/officeart/2008/layout/HorizontalMultiLevelHierarchy"/>
    <dgm:cxn modelId="{16840BC4-0AC7-4418-BC43-99065BDB1652}" type="presParOf" srcId="{4D4C5456-B3FA-4E8F-BB8C-269792C8B58B}" destId="{F9D93B7E-C6DF-45AB-9A7F-B255FB806C7F}" srcOrd="0" destOrd="0" presId="urn:microsoft.com/office/officeart/2008/layout/HorizontalMultiLevelHierarchy"/>
    <dgm:cxn modelId="{F1A0A367-3F6A-41B5-895F-30D2E470C4E3}" type="presParOf" srcId="{E5E1F178-F3ED-4ABC-955B-89913A289A11}" destId="{D87BE1A3-15F3-4BF2-B039-0C58537E05DA}" srcOrd="7" destOrd="0" presId="urn:microsoft.com/office/officeart/2008/layout/HorizontalMultiLevelHierarchy"/>
    <dgm:cxn modelId="{3B05FB55-177D-4632-ADC4-FEF88A830B7D}" type="presParOf" srcId="{D87BE1A3-15F3-4BF2-B039-0C58537E05DA}" destId="{3863CB89-80C7-4759-9F78-3CE2084FBFA3}" srcOrd="0" destOrd="0" presId="urn:microsoft.com/office/officeart/2008/layout/HorizontalMultiLevelHierarchy"/>
    <dgm:cxn modelId="{4695616B-4190-425C-B625-B9556F662B5A}" type="presParOf" srcId="{D87BE1A3-15F3-4BF2-B039-0C58537E05DA}" destId="{BE939640-89CD-4EEA-83EE-859C4970271B}" srcOrd="1" destOrd="0" presId="urn:microsoft.com/office/officeart/2008/layout/HorizontalMultiLevelHierarchy"/>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1F8F6BF-5EA6-49E2-A0AC-C75E0E6A3D7A}"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s-ES"/>
        </a:p>
      </dgm:t>
    </dgm:pt>
    <dgm:pt modelId="{7D8C1E7D-07AF-4BF8-93D5-E1B26FA740F1}">
      <dgm:prSet phldrT="[Texto]" custT="1"/>
      <dgm:spPr/>
      <dgm:t>
        <a:bodyPr/>
        <a:lstStyle/>
        <a:p>
          <a:pPr algn="ctr"/>
          <a:r>
            <a:rPr lang="es-ES" sz="2400" b="1" dirty="0" smtClean="0"/>
            <a:t>MOMENTO EXPLICATIVO</a:t>
          </a:r>
        </a:p>
        <a:p>
          <a:pPr algn="ctr"/>
          <a:r>
            <a:rPr lang="es-ES" sz="2400" i="1" dirty="0" smtClean="0"/>
            <a:t>¿Lo q vemos es?</a:t>
          </a:r>
          <a:endParaRPr lang="es-ES" sz="2400" i="1" dirty="0"/>
        </a:p>
      </dgm:t>
    </dgm:pt>
    <dgm:pt modelId="{2C548776-229A-48FB-B329-00C01DB5903B}" type="parTrans" cxnId="{0F0EBAAB-C67A-4434-85A4-2FE4678759D0}">
      <dgm:prSet/>
      <dgm:spPr/>
      <dgm:t>
        <a:bodyPr/>
        <a:lstStyle/>
        <a:p>
          <a:pPr algn="ctr"/>
          <a:endParaRPr lang="es-ES"/>
        </a:p>
      </dgm:t>
    </dgm:pt>
    <dgm:pt modelId="{608A62C0-2C97-4ADF-A2AE-F876FCE0BF76}" type="sibTrans" cxnId="{0F0EBAAB-C67A-4434-85A4-2FE4678759D0}">
      <dgm:prSet/>
      <dgm:spPr/>
      <dgm:t>
        <a:bodyPr/>
        <a:lstStyle/>
        <a:p>
          <a:pPr algn="ctr"/>
          <a:endParaRPr lang="es-ES"/>
        </a:p>
      </dgm:t>
    </dgm:pt>
    <dgm:pt modelId="{35C32A1B-375C-4B6D-9865-069EB64B5F4F}">
      <dgm:prSet phldrT="[Texto]"/>
      <dgm:spPr/>
      <dgm:t>
        <a:bodyPr/>
        <a:lstStyle/>
        <a:p>
          <a:pPr algn="ctr"/>
          <a:r>
            <a:rPr lang="es-ES" b="1" dirty="0" smtClean="0"/>
            <a:t>MOMENTO NORMATIVO</a:t>
          </a:r>
        </a:p>
        <a:p>
          <a:pPr algn="ctr"/>
          <a:r>
            <a:rPr lang="es-ES" i="1" dirty="0" smtClean="0"/>
            <a:t>Producción y Análisis de la Información</a:t>
          </a:r>
          <a:endParaRPr lang="es-ES" i="1" dirty="0"/>
        </a:p>
      </dgm:t>
    </dgm:pt>
    <dgm:pt modelId="{625B53B5-DDBD-4383-972B-A9EC0138ABD6}" type="parTrans" cxnId="{1C4B241F-F719-4020-9ABC-544B3B3B1B48}">
      <dgm:prSet/>
      <dgm:spPr/>
      <dgm:t>
        <a:bodyPr/>
        <a:lstStyle/>
        <a:p>
          <a:pPr algn="ctr"/>
          <a:endParaRPr lang="es-ES"/>
        </a:p>
      </dgm:t>
    </dgm:pt>
    <dgm:pt modelId="{AECF2108-3F2D-433B-81D5-58A60D5511A1}" type="sibTrans" cxnId="{1C4B241F-F719-4020-9ABC-544B3B3B1B48}">
      <dgm:prSet/>
      <dgm:spPr/>
      <dgm:t>
        <a:bodyPr/>
        <a:lstStyle/>
        <a:p>
          <a:pPr algn="ctr"/>
          <a:endParaRPr lang="es-ES"/>
        </a:p>
      </dgm:t>
    </dgm:pt>
    <dgm:pt modelId="{B0EEFA73-FF54-43FC-B609-D47765979590}">
      <dgm:prSet phldrT="[Texto]"/>
      <dgm:spPr/>
      <dgm:t>
        <a:bodyPr/>
        <a:lstStyle/>
        <a:p>
          <a:pPr algn="ctr"/>
          <a:r>
            <a:rPr lang="es-ES" b="1" dirty="0" smtClean="0"/>
            <a:t>MOMENTO ESTRATÉGICO</a:t>
          </a:r>
        </a:p>
        <a:p>
          <a:pPr algn="ctr"/>
          <a:r>
            <a:rPr lang="es-ES" i="1" dirty="0" smtClean="0"/>
            <a:t>Generación de alternativas</a:t>
          </a:r>
          <a:endParaRPr lang="es-ES" i="1" dirty="0"/>
        </a:p>
      </dgm:t>
    </dgm:pt>
    <dgm:pt modelId="{38A084C7-B70A-4D92-B693-C173B687A8B1}" type="parTrans" cxnId="{6EE5B6C2-5405-4BE3-BF23-703ACFB3B466}">
      <dgm:prSet/>
      <dgm:spPr/>
      <dgm:t>
        <a:bodyPr/>
        <a:lstStyle/>
        <a:p>
          <a:pPr algn="ctr"/>
          <a:endParaRPr lang="es-ES"/>
        </a:p>
      </dgm:t>
    </dgm:pt>
    <dgm:pt modelId="{A5D8B1B1-B725-4C59-A471-46EB003BCCDB}" type="sibTrans" cxnId="{6EE5B6C2-5405-4BE3-BF23-703ACFB3B466}">
      <dgm:prSet/>
      <dgm:spPr/>
      <dgm:t>
        <a:bodyPr/>
        <a:lstStyle/>
        <a:p>
          <a:pPr algn="ctr"/>
          <a:endParaRPr lang="es-ES"/>
        </a:p>
      </dgm:t>
    </dgm:pt>
    <dgm:pt modelId="{F3B0A57B-EFD6-4A0B-9204-F32E3BA37415}">
      <dgm:prSet phldrT="[Texto]"/>
      <dgm:spPr/>
      <dgm:t>
        <a:bodyPr/>
        <a:lstStyle/>
        <a:p>
          <a:pPr algn="ctr"/>
          <a:r>
            <a:rPr lang="es-ES" b="1" i="0" dirty="0" smtClean="0"/>
            <a:t>MOMENTO OPERATIVO</a:t>
          </a:r>
        </a:p>
        <a:p>
          <a:pPr algn="ctr"/>
          <a:r>
            <a:rPr lang="es-ES" b="0" i="1" dirty="0" err="1" smtClean="0"/>
            <a:t>Acciones</a:t>
          </a:r>
          <a:r>
            <a:rPr lang="es-ES" b="0" i="1" dirty="0" err="1" smtClean="0">
              <a:latin typeface="Times New Roman"/>
              <a:cs typeface="Times New Roman"/>
            </a:rPr>
            <a:t>→</a:t>
          </a:r>
          <a:r>
            <a:rPr lang="es-ES" b="0" i="1" dirty="0" err="1" smtClean="0"/>
            <a:t>Objetivos</a:t>
          </a:r>
          <a:endParaRPr lang="es-ES" b="0" i="1" dirty="0"/>
        </a:p>
      </dgm:t>
    </dgm:pt>
    <dgm:pt modelId="{3A9CDF43-7B63-4CCF-8BD6-D5E2B2B4F606}" type="parTrans" cxnId="{B32135D0-6E15-4447-8436-4B0209C402D5}">
      <dgm:prSet/>
      <dgm:spPr/>
      <dgm:t>
        <a:bodyPr/>
        <a:lstStyle/>
        <a:p>
          <a:pPr algn="ctr"/>
          <a:endParaRPr lang="es-ES"/>
        </a:p>
      </dgm:t>
    </dgm:pt>
    <dgm:pt modelId="{5135CE2E-1391-4E27-ABF2-E681D46A8379}" type="sibTrans" cxnId="{B32135D0-6E15-4447-8436-4B0209C402D5}">
      <dgm:prSet/>
      <dgm:spPr/>
      <dgm:t>
        <a:bodyPr/>
        <a:lstStyle/>
        <a:p>
          <a:pPr algn="ctr"/>
          <a:endParaRPr lang="es-ES"/>
        </a:p>
      </dgm:t>
    </dgm:pt>
    <dgm:pt modelId="{D7DB3741-D51A-4954-9DEB-A7852F120E57}" type="pres">
      <dgm:prSet presAssocID="{41F8F6BF-5EA6-49E2-A0AC-C75E0E6A3D7A}" presName="diagram" presStyleCnt="0">
        <dgm:presLayoutVars>
          <dgm:dir/>
          <dgm:resizeHandles val="exact"/>
        </dgm:presLayoutVars>
      </dgm:prSet>
      <dgm:spPr/>
      <dgm:t>
        <a:bodyPr/>
        <a:lstStyle/>
        <a:p>
          <a:endParaRPr lang="es-ES"/>
        </a:p>
      </dgm:t>
    </dgm:pt>
    <dgm:pt modelId="{7EF3796A-94FF-4A5C-8241-49328C33B260}" type="pres">
      <dgm:prSet presAssocID="{7D8C1E7D-07AF-4BF8-93D5-E1B26FA740F1}" presName="node" presStyleLbl="node1" presStyleIdx="0" presStyleCnt="4" custLinFactNeighborX="2706" custLinFactNeighborY="2714">
        <dgm:presLayoutVars>
          <dgm:bulletEnabled val="1"/>
        </dgm:presLayoutVars>
      </dgm:prSet>
      <dgm:spPr/>
      <dgm:t>
        <a:bodyPr/>
        <a:lstStyle/>
        <a:p>
          <a:endParaRPr lang="es-ES"/>
        </a:p>
      </dgm:t>
    </dgm:pt>
    <dgm:pt modelId="{B60100EC-38BF-4039-AE7A-A32F631FFF75}" type="pres">
      <dgm:prSet presAssocID="{608A62C0-2C97-4ADF-A2AE-F876FCE0BF76}" presName="sibTrans" presStyleCnt="0"/>
      <dgm:spPr/>
      <dgm:t>
        <a:bodyPr/>
        <a:lstStyle/>
        <a:p>
          <a:endParaRPr lang="es-ES"/>
        </a:p>
      </dgm:t>
    </dgm:pt>
    <dgm:pt modelId="{3DCDAF79-7AAC-4AAA-A2D2-969037732B2D}" type="pres">
      <dgm:prSet presAssocID="{35C32A1B-375C-4B6D-9865-069EB64B5F4F}" presName="node" presStyleLbl="node1" presStyleIdx="1" presStyleCnt="4" custLinFactNeighborX="-528" custLinFactNeighborY="2508">
        <dgm:presLayoutVars>
          <dgm:bulletEnabled val="1"/>
        </dgm:presLayoutVars>
      </dgm:prSet>
      <dgm:spPr/>
      <dgm:t>
        <a:bodyPr/>
        <a:lstStyle/>
        <a:p>
          <a:endParaRPr lang="es-ES"/>
        </a:p>
      </dgm:t>
    </dgm:pt>
    <dgm:pt modelId="{198D2DC6-183C-4E90-9EBA-8FF0F33142A8}" type="pres">
      <dgm:prSet presAssocID="{AECF2108-3F2D-433B-81D5-58A60D5511A1}" presName="sibTrans" presStyleCnt="0"/>
      <dgm:spPr/>
      <dgm:t>
        <a:bodyPr/>
        <a:lstStyle/>
        <a:p>
          <a:endParaRPr lang="es-ES"/>
        </a:p>
      </dgm:t>
    </dgm:pt>
    <dgm:pt modelId="{47D4BD3F-F2F5-4BCF-8ED2-2DD2F23ED112}" type="pres">
      <dgm:prSet presAssocID="{B0EEFA73-FF54-43FC-B609-D47765979590}" presName="node" presStyleLbl="node1" presStyleIdx="2" presStyleCnt="4">
        <dgm:presLayoutVars>
          <dgm:bulletEnabled val="1"/>
        </dgm:presLayoutVars>
      </dgm:prSet>
      <dgm:spPr/>
      <dgm:t>
        <a:bodyPr/>
        <a:lstStyle/>
        <a:p>
          <a:endParaRPr lang="es-ES"/>
        </a:p>
      </dgm:t>
    </dgm:pt>
    <dgm:pt modelId="{3A5A36E4-33AD-4460-9D1E-EE9127F59FCA}" type="pres">
      <dgm:prSet presAssocID="{A5D8B1B1-B725-4C59-A471-46EB003BCCDB}" presName="sibTrans" presStyleCnt="0"/>
      <dgm:spPr/>
      <dgm:t>
        <a:bodyPr/>
        <a:lstStyle/>
        <a:p>
          <a:endParaRPr lang="es-ES"/>
        </a:p>
      </dgm:t>
    </dgm:pt>
    <dgm:pt modelId="{3D1EEC53-3067-41C9-AB0A-481304555FDC}" type="pres">
      <dgm:prSet presAssocID="{F3B0A57B-EFD6-4A0B-9204-F32E3BA37415}" presName="node" presStyleLbl="node1" presStyleIdx="3" presStyleCnt="4">
        <dgm:presLayoutVars>
          <dgm:bulletEnabled val="1"/>
        </dgm:presLayoutVars>
      </dgm:prSet>
      <dgm:spPr/>
      <dgm:t>
        <a:bodyPr/>
        <a:lstStyle/>
        <a:p>
          <a:endParaRPr lang="es-ES"/>
        </a:p>
      </dgm:t>
    </dgm:pt>
  </dgm:ptLst>
  <dgm:cxnLst>
    <dgm:cxn modelId="{0F0EBAAB-C67A-4434-85A4-2FE4678759D0}" srcId="{41F8F6BF-5EA6-49E2-A0AC-C75E0E6A3D7A}" destId="{7D8C1E7D-07AF-4BF8-93D5-E1B26FA740F1}" srcOrd="0" destOrd="0" parTransId="{2C548776-229A-48FB-B329-00C01DB5903B}" sibTransId="{608A62C0-2C97-4ADF-A2AE-F876FCE0BF76}"/>
    <dgm:cxn modelId="{9ABC5E99-29E9-4525-917F-7FFF7F60083E}" type="presOf" srcId="{B0EEFA73-FF54-43FC-B609-D47765979590}" destId="{47D4BD3F-F2F5-4BCF-8ED2-2DD2F23ED112}" srcOrd="0" destOrd="0" presId="urn:microsoft.com/office/officeart/2005/8/layout/default"/>
    <dgm:cxn modelId="{0389AA49-9785-46E4-9609-3346E7AA1D4E}" type="presOf" srcId="{35C32A1B-375C-4B6D-9865-069EB64B5F4F}" destId="{3DCDAF79-7AAC-4AAA-A2D2-969037732B2D}" srcOrd="0" destOrd="0" presId="urn:microsoft.com/office/officeart/2005/8/layout/default"/>
    <dgm:cxn modelId="{A3396B0E-CF50-4CAF-9460-2FFA2F4C4F10}" type="presOf" srcId="{7D8C1E7D-07AF-4BF8-93D5-E1B26FA740F1}" destId="{7EF3796A-94FF-4A5C-8241-49328C33B260}" srcOrd="0" destOrd="0" presId="urn:microsoft.com/office/officeart/2005/8/layout/default"/>
    <dgm:cxn modelId="{6EE5B6C2-5405-4BE3-BF23-703ACFB3B466}" srcId="{41F8F6BF-5EA6-49E2-A0AC-C75E0E6A3D7A}" destId="{B0EEFA73-FF54-43FC-B609-D47765979590}" srcOrd="2" destOrd="0" parTransId="{38A084C7-B70A-4D92-B693-C173B687A8B1}" sibTransId="{A5D8B1B1-B725-4C59-A471-46EB003BCCDB}"/>
    <dgm:cxn modelId="{B90BD3CB-180E-4940-9B5B-388AD9F9AD19}" type="presOf" srcId="{41F8F6BF-5EA6-49E2-A0AC-C75E0E6A3D7A}" destId="{D7DB3741-D51A-4954-9DEB-A7852F120E57}" srcOrd="0" destOrd="0" presId="urn:microsoft.com/office/officeart/2005/8/layout/default"/>
    <dgm:cxn modelId="{144A74D2-DB6B-412D-A859-59B5A535F573}" type="presOf" srcId="{F3B0A57B-EFD6-4A0B-9204-F32E3BA37415}" destId="{3D1EEC53-3067-41C9-AB0A-481304555FDC}" srcOrd="0" destOrd="0" presId="urn:microsoft.com/office/officeart/2005/8/layout/default"/>
    <dgm:cxn modelId="{1C4B241F-F719-4020-9ABC-544B3B3B1B48}" srcId="{41F8F6BF-5EA6-49E2-A0AC-C75E0E6A3D7A}" destId="{35C32A1B-375C-4B6D-9865-069EB64B5F4F}" srcOrd="1" destOrd="0" parTransId="{625B53B5-DDBD-4383-972B-A9EC0138ABD6}" sibTransId="{AECF2108-3F2D-433B-81D5-58A60D5511A1}"/>
    <dgm:cxn modelId="{B32135D0-6E15-4447-8436-4B0209C402D5}" srcId="{41F8F6BF-5EA6-49E2-A0AC-C75E0E6A3D7A}" destId="{F3B0A57B-EFD6-4A0B-9204-F32E3BA37415}" srcOrd="3" destOrd="0" parTransId="{3A9CDF43-7B63-4CCF-8BD6-D5E2B2B4F606}" sibTransId="{5135CE2E-1391-4E27-ABF2-E681D46A8379}"/>
    <dgm:cxn modelId="{A1DEE7A7-31CE-416E-A05D-3F9D23FD6B86}" type="presParOf" srcId="{D7DB3741-D51A-4954-9DEB-A7852F120E57}" destId="{7EF3796A-94FF-4A5C-8241-49328C33B260}" srcOrd="0" destOrd="0" presId="urn:microsoft.com/office/officeart/2005/8/layout/default"/>
    <dgm:cxn modelId="{18BCA5C0-7A88-4E46-8D62-DD1694BEC0D2}" type="presParOf" srcId="{D7DB3741-D51A-4954-9DEB-A7852F120E57}" destId="{B60100EC-38BF-4039-AE7A-A32F631FFF75}" srcOrd="1" destOrd="0" presId="urn:microsoft.com/office/officeart/2005/8/layout/default"/>
    <dgm:cxn modelId="{F6BEF9F2-6744-4093-A23B-06DA8D9E300B}" type="presParOf" srcId="{D7DB3741-D51A-4954-9DEB-A7852F120E57}" destId="{3DCDAF79-7AAC-4AAA-A2D2-969037732B2D}" srcOrd="2" destOrd="0" presId="urn:microsoft.com/office/officeart/2005/8/layout/default"/>
    <dgm:cxn modelId="{9FE0501F-673C-4EBE-82C9-BDF966D74F24}" type="presParOf" srcId="{D7DB3741-D51A-4954-9DEB-A7852F120E57}" destId="{198D2DC6-183C-4E90-9EBA-8FF0F33142A8}" srcOrd="3" destOrd="0" presId="urn:microsoft.com/office/officeart/2005/8/layout/default"/>
    <dgm:cxn modelId="{1510D1E3-453F-401C-BA20-BA41B7BE010A}" type="presParOf" srcId="{D7DB3741-D51A-4954-9DEB-A7852F120E57}" destId="{47D4BD3F-F2F5-4BCF-8ED2-2DD2F23ED112}" srcOrd="4" destOrd="0" presId="urn:microsoft.com/office/officeart/2005/8/layout/default"/>
    <dgm:cxn modelId="{E7082AC4-B99F-410D-8429-21CCC8B2CAB8}" type="presParOf" srcId="{D7DB3741-D51A-4954-9DEB-A7852F120E57}" destId="{3A5A36E4-33AD-4460-9D1E-EE9127F59FCA}" srcOrd="5" destOrd="0" presId="urn:microsoft.com/office/officeart/2005/8/layout/default"/>
    <dgm:cxn modelId="{55E3D2E8-E94F-4BCE-ABCE-A4C2A55B441F}" type="presParOf" srcId="{D7DB3741-D51A-4954-9DEB-A7852F120E57}" destId="{3D1EEC53-3067-41C9-AB0A-481304555FDC}"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DA4EBC4-803D-478F-9472-747A676E861C}" type="doc">
      <dgm:prSet loTypeId="urn:microsoft.com/office/officeart/2005/8/layout/default" loCatId="list" qsTypeId="urn:microsoft.com/office/officeart/2005/8/quickstyle/simple4" qsCatId="simple" csTypeId="urn:microsoft.com/office/officeart/2005/8/colors/accent4_5" csCatId="accent4" phldr="1"/>
      <dgm:spPr/>
      <dgm:t>
        <a:bodyPr/>
        <a:lstStyle/>
        <a:p>
          <a:endParaRPr lang="es-ES"/>
        </a:p>
      </dgm:t>
    </dgm:pt>
    <dgm:pt modelId="{C79C6930-B09F-412D-AF60-BBD402AB2AEB}">
      <dgm:prSet phldrT="[Texto]" custT="1"/>
      <dgm:spPr>
        <a:noFill/>
        <a:ln>
          <a:noFill/>
        </a:ln>
      </dgm:spPr>
      <dgm:t>
        <a:bodyPr/>
        <a:lstStyle/>
        <a:p>
          <a:r>
            <a:rPr lang="es-ES" sz="2000" b="1" dirty="0" smtClean="0">
              <a:solidFill>
                <a:srgbClr val="0070C0"/>
              </a:solidFill>
            </a:rPr>
            <a:t>DESLIZAMIENTOS</a:t>
          </a:r>
        </a:p>
        <a:p>
          <a:r>
            <a:rPr lang="es-ES" sz="1600" b="1" dirty="0" smtClean="0">
              <a:solidFill>
                <a:srgbClr val="0070C0"/>
              </a:solidFill>
            </a:rPr>
            <a:t>(Pendientes fuertes)</a:t>
          </a:r>
          <a:endParaRPr lang="es-ES" sz="1600" b="1" dirty="0">
            <a:solidFill>
              <a:srgbClr val="0070C0"/>
            </a:solidFill>
          </a:endParaRPr>
        </a:p>
      </dgm:t>
    </dgm:pt>
    <dgm:pt modelId="{7A245696-C817-44F1-A4F9-96D248826665}" type="parTrans" cxnId="{9A187087-D679-468D-BAE1-04441A52E31B}">
      <dgm:prSet/>
      <dgm:spPr/>
      <dgm:t>
        <a:bodyPr/>
        <a:lstStyle/>
        <a:p>
          <a:endParaRPr lang="es-ES">
            <a:solidFill>
              <a:schemeClr val="tx1"/>
            </a:solidFill>
          </a:endParaRPr>
        </a:p>
      </dgm:t>
    </dgm:pt>
    <dgm:pt modelId="{D73817A3-A66D-4BB9-825D-BAB900CFE753}" type="sibTrans" cxnId="{9A187087-D679-468D-BAE1-04441A52E31B}">
      <dgm:prSet/>
      <dgm:spPr/>
      <dgm:t>
        <a:bodyPr/>
        <a:lstStyle/>
        <a:p>
          <a:endParaRPr lang="es-ES">
            <a:solidFill>
              <a:schemeClr val="tx1"/>
            </a:solidFill>
          </a:endParaRPr>
        </a:p>
      </dgm:t>
    </dgm:pt>
    <dgm:pt modelId="{4D2FDC7A-B687-4EBE-89C1-1EF99E9EFD20}">
      <dgm:prSet phldrT="[Texto]" custT="1"/>
      <dgm:spPr>
        <a:noFill/>
        <a:ln>
          <a:noFill/>
        </a:ln>
      </dgm:spPr>
      <dgm:t>
        <a:bodyPr/>
        <a:lstStyle/>
        <a:p>
          <a:r>
            <a:rPr lang="es-ES" sz="2000" b="1" dirty="0" smtClean="0">
              <a:solidFill>
                <a:srgbClr val="C00000"/>
              </a:solidFill>
            </a:rPr>
            <a:t>RIESGO VOLCÁNICO</a:t>
          </a:r>
        </a:p>
        <a:p>
          <a:r>
            <a:rPr lang="es-ES" sz="1600" b="1" dirty="0" smtClean="0">
              <a:solidFill>
                <a:srgbClr val="C00000"/>
              </a:solidFill>
            </a:rPr>
            <a:t>(Volcán </a:t>
          </a:r>
          <a:r>
            <a:rPr lang="es-ES" sz="1600" b="1" dirty="0" err="1" smtClean="0">
              <a:solidFill>
                <a:srgbClr val="C00000"/>
              </a:solidFill>
            </a:rPr>
            <a:t>Sangay</a:t>
          </a:r>
          <a:r>
            <a:rPr lang="es-ES" sz="1600" b="1" dirty="0" smtClean="0">
              <a:solidFill>
                <a:srgbClr val="C00000"/>
              </a:solidFill>
            </a:rPr>
            <a:t>)</a:t>
          </a:r>
          <a:endParaRPr lang="es-ES" sz="1600" b="1" dirty="0">
            <a:solidFill>
              <a:srgbClr val="C00000"/>
            </a:solidFill>
          </a:endParaRPr>
        </a:p>
      </dgm:t>
    </dgm:pt>
    <dgm:pt modelId="{5B8B6051-8DEE-4E33-8541-DDE8F95378CD}" type="parTrans" cxnId="{D3A85B18-4324-48D9-9878-83875690E185}">
      <dgm:prSet/>
      <dgm:spPr/>
      <dgm:t>
        <a:bodyPr/>
        <a:lstStyle/>
        <a:p>
          <a:endParaRPr lang="es-ES">
            <a:solidFill>
              <a:schemeClr val="tx1"/>
            </a:solidFill>
          </a:endParaRPr>
        </a:p>
      </dgm:t>
    </dgm:pt>
    <dgm:pt modelId="{A40FE986-A699-4C94-A942-3AB8A4BE9B94}" type="sibTrans" cxnId="{D3A85B18-4324-48D9-9878-83875690E185}">
      <dgm:prSet/>
      <dgm:spPr/>
      <dgm:t>
        <a:bodyPr/>
        <a:lstStyle/>
        <a:p>
          <a:endParaRPr lang="es-ES">
            <a:solidFill>
              <a:schemeClr val="tx1"/>
            </a:solidFill>
          </a:endParaRPr>
        </a:p>
      </dgm:t>
    </dgm:pt>
    <dgm:pt modelId="{49F35C51-38E7-432C-BC7C-239312C4E13C}">
      <dgm:prSet phldrT="[Texto]" custT="1"/>
      <dgm:spPr>
        <a:noFill/>
        <a:ln>
          <a:noFill/>
        </a:ln>
      </dgm:spPr>
      <dgm:t>
        <a:bodyPr/>
        <a:lstStyle/>
        <a:p>
          <a:r>
            <a:rPr lang="es-ES" sz="2000" b="1" dirty="0" smtClean="0">
              <a:solidFill>
                <a:srgbClr val="00B050"/>
              </a:solidFill>
            </a:rPr>
            <a:t>EROSIÓN Y DESERTIFICACIÓN </a:t>
          </a:r>
        </a:p>
        <a:p>
          <a:r>
            <a:rPr lang="es-ES" sz="1600" b="1" dirty="0" smtClean="0">
              <a:solidFill>
                <a:srgbClr val="00B050"/>
              </a:solidFill>
            </a:rPr>
            <a:t> (Sobrepastoreo y avance frontera agrícola</a:t>
          </a:r>
          <a:r>
            <a:rPr lang="es-ES" sz="1800" b="1" dirty="0" smtClean="0">
              <a:solidFill>
                <a:srgbClr val="00B050"/>
              </a:solidFill>
            </a:rPr>
            <a:t>)</a:t>
          </a:r>
          <a:endParaRPr lang="es-ES" sz="1800" b="1" dirty="0">
            <a:solidFill>
              <a:srgbClr val="00B050"/>
            </a:solidFill>
          </a:endParaRPr>
        </a:p>
      </dgm:t>
    </dgm:pt>
    <dgm:pt modelId="{0BB355AB-927F-4E74-8F1C-F04C1366CE43}" type="parTrans" cxnId="{1833F61A-1DEC-4414-AF6A-35592F1DA5A8}">
      <dgm:prSet/>
      <dgm:spPr/>
      <dgm:t>
        <a:bodyPr/>
        <a:lstStyle/>
        <a:p>
          <a:endParaRPr lang="es-ES">
            <a:solidFill>
              <a:schemeClr val="tx1"/>
            </a:solidFill>
          </a:endParaRPr>
        </a:p>
      </dgm:t>
    </dgm:pt>
    <dgm:pt modelId="{3E6AB879-6FB1-49AD-975F-3143622066B5}" type="sibTrans" cxnId="{1833F61A-1DEC-4414-AF6A-35592F1DA5A8}">
      <dgm:prSet/>
      <dgm:spPr/>
      <dgm:t>
        <a:bodyPr/>
        <a:lstStyle/>
        <a:p>
          <a:endParaRPr lang="es-ES">
            <a:solidFill>
              <a:schemeClr val="tx1"/>
            </a:solidFill>
          </a:endParaRPr>
        </a:p>
      </dgm:t>
    </dgm:pt>
    <dgm:pt modelId="{8C100F10-3F69-433D-8F18-07000377F306}">
      <dgm:prSet phldrT="[Texto]" custT="1"/>
      <dgm:spPr>
        <a:noFill/>
        <a:ln>
          <a:noFill/>
        </a:ln>
      </dgm:spPr>
      <dgm:t>
        <a:bodyPr/>
        <a:lstStyle/>
        <a:p>
          <a:r>
            <a:rPr lang="es-ES" sz="2000" b="1" dirty="0" smtClean="0">
              <a:solidFill>
                <a:schemeClr val="tx1"/>
              </a:solidFill>
              <a:latin typeface="+mj-lt"/>
              <a:cs typeface="Calibri" pitchFamily="34" charset="0"/>
            </a:rPr>
            <a:t>CONFLICTO LIMÍTROFE </a:t>
          </a:r>
        </a:p>
        <a:p>
          <a:r>
            <a:rPr lang="es-ES" sz="1600" b="1" dirty="0" smtClean="0">
              <a:solidFill>
                <a:schemeClr val="tx1"/>
              </a:solidFill>
              <a:latin typeface="+mj-lt"/>
              <a:cs typeface="Calibri" pitchFamily="34" charset="0"/>
            </a:rPr>
            <a:t>(Nivel provincial)</a:t>
          </a:r>
          <a:endParaRPr lang="es-ES" sz="1600" b="1" dirty="0">
            <a:solidFill>
              <a:schemeClr val="tx1"/>
            </a:solidFill>
            <a:latin typeface="+mj-lt"/>
            <a:cs typeface="Calibri" pitchFamily="34" charset="0"/>
          </a:endParaRPr>
        </a:p>
      </dgm:t>
    </dgm:pt>
    <dgm:pt modelId="{1603695E-AF64-4CF9-B54D-1B846DE2013C}" type="parTrans" cxnId="{0A0B2B35-38A6-4860-B841-E00D7BF381B8}">
      <dgm:prSet/>
      <dgm:spPr/>
      <dgm:t>
        <a:bodyPr/>
        <a:lstStyle/>
        <a:p>
          <a:endParaRPr lang="es-ES">
            <a:solidFill>
              <a:schemeClr val="tx1"/>
            </a:solidFill>
          </a:endParaRPr>
        </a:p>
      </dgm:t>
    </dgm:pt>
    <dgm:pt modelId="{152C3E1E-AC66-4FCF-9CEA-FC326C526A1B}" type="sibTrans" cxnId="{0A0B2B35-38A6-4860-B841-E00D7BF381B8}">
      <dgm:prSet/>
      <dgm:spPr/>
      <dgm:t>
        <a:bodyPr/>
        <a:lstStyle/>
        <a:p>
          <a:endParaRPr lang="es-ES">
            <a:solidFill>
              <a:schemeClr val="tx1"/>
            </a:solidFill>
          </a:endParaRPr>
        </a:p>
      </dgm:t>
    </dgm:pt>
    <dgm:pt modelId="{465F582F-FC5B-4902-925A-096182C4443B}">
      <dgm:prSet phldrT="[Texto]" custT="1"/>
      <dgm:spPr>
        <a:noFill/>
        <a:ln>
          <a:noFill/>
        </a:ln>
      </dgm:spPr>
      <dgm:t>
        <a:bodyPr/>
        <a:lstStyle/>
        <a:p>
          <a:r>
            <a:rPr lang="es-ES" sz="2000" b="1" dirty="0" smtClean="0">
              <a:solidFill>
                <a:srgbClr val="7030A0"/>
              </a:solidFill>
            </a:rPr>
            <a:t>MARGINACIÓN</a:t>
          </a:r>
        </a:p>
        <a:p>
          <a:r>
            <a:rPr lang="es-ES" sz="1600" b="1" dirty="0" smtClean="0">
              <a:solidFill>
                <a:srgbClr val="7030A0"/>
              </a:solidFill>
            </a:rPr>
            <a:t>(Comunicación hacia el exterior)</a:t>
          </a:r>
          <a:endParaRPr lang="es-ES" sz="1600" b="1" dirty="0">
            <a:solidFill>
              <a:srgbClr val="7030A0"/>
            </a:solidFill>
          </a:endParaRPr>
        </a:p>
      </dgm:t>
    </dgm:pt>
    <dgm:pt modelId="{94E12C38-9C39-4790-8CC3-E962C9E55F7B}" type="parTrans" cxnId="{6BF7553E-A99E-4799-B2A6-2F450E96A00E}">
      <dgm:prSet/>
      <dgm:spPr/>
      <dgm:t>
        <a:bodyPr/>
        <a:lstStyle/>
        <a:p>
          <a:endParaRPr lang="es-ES">
            <a:solidFill>
              <a:schemeClr val="tx1"/>
            </a:solidFill>
          </a:endParaRPr>
        </a:p>
      </dgm:t>
    </dgm:pt>
    <dgm:pt modelId="{CD3222C9-CB21-4AFD-85EF-57E62E4F42FC}" type="sibTrans" cxnId="{6BF7553E-A99E-4799-B2A6-2F450E96A00E}">
      <dgm:prSet/>
      <dgm:spPr/>
      <dgm:t>
        <a:bodyPr/>
        <a:lstStyle/>
        <a:p>
          <a:endParaRPr lang="es-ES">
            <a:solidFill>
              <a:schemeClr val="tx1"/>
            </a:solidFill>
          </a:endParaRPr>
        </a:p>
      </dgm:t>
    </dgm:pt>
    <dgm:pt modelId="{EB937E42-0E2C-4DB2-8B44-10915BCCA3ED}" type="pres">
      <dgm:prSet presAssocID="{ADA4EBC4-803D-478F-9472-747A676E861C}" presName="diagram" presStyleCnt="0">
        <dgm:presLayoutVars>
          <dgm:dir/>
          <dgm:resizeHandles val="exact"/>
        </dgm:presLayoutVars>
      </dgm:prSet>
      <dgm:spPr/>
      <dgm:t>
        <a:bodyPr/>
        <a:lstStyle/>
        <a:p>
          <a:endParaRPr lang="es-ES"/>
        </a:p>
      </dgm:t>
    </dgm:pt>
    <dgm:pt modelId="{2FAA39A7-3D39-45ED-A891-C30BFCAFB28E}" type="pres">
      <dgm:prSet presAssocID="{C79C6930-B09F-412D-AF60-BBD402AB2AEB}" presName="node" presStyleLbl="node1" presStyleIdx="0" presStyleCnt="5" custScaleX="104947" custScaleY="54136" custLinFactY="90546" custLinFactNeighborX="-14042" custLinFactNeighborY="100000">
        <dgm:presLayoutVars>
          <dgm:bulletEnabled val="1"/>
        </dgm:presLayoutVars>
      </dgm:prSet>
      <dgm:spPr/>
      <dgm:t>
        <a:bodyPr/>
        <a:lstStyle/>
        <a:p>
          <a:endParaRPr lang="es-ES"/>
        </a:p>
      </dgm:t>
    </dgm:pt>
    <dgm:pt modelId="{BBFFA82C-725B-4A1F-AD06-71000AF037D8}" type="pres">
      <dgm:prSet presAssocID="{D73817A3-A66D-4BB9-825D-BAB900CFE753}" presName="sibTrans" presStyleCnt="0"/>
      <dgm:spPr/>
      <dgm:t>
        <a:bodyPr/>
        <a:lstStyle/>
        <a:p>
          <a:endParaRPr lang="es-ES"/>
        </a:p>
      </dgm:t>
    </dgm:pt>
    <dgm:pt modelId="{D50E4B6C-0E41-475E-AEBE-694926D1E25D}" type="pres">
      <dgm:prSet presAssocID="{4D2FDC7A-B687-4EBE-89C1-1EF99E9EFD20}" presName="node" presStyleLbl="node1" presStyleIdx="1" presStyleCnt="5" custScaleX="113524" custScaleY="65134" custLinFactNeighborX="-15941" custLinFactNeighborY="-65881">
        <dgm:presLayoutVars>
          <dgm:bulletEnabled val="1"/>
        </dgm:presLayoutVars>
      </dgm:prSet>
      <dgm:spPr/>
      <dgm:t>
        <a:bodyPr/>
        <a:lstStyle/>
        <a:p>
          <a:endParaRPr lang="es-ES"/>
        </a:p>
      </dgm:t>
    </dgm:pt>
    <dgm:pt modelId="{5704B598-3C71-47E6-A94D-AF60786849BA}" type="pres">
      <dgm:prSet presAssocID="{A40FE986-A699-4C94-A942-3AB8A4BE9B94}" presName="sibTrans" presStyleCnt="0"/>
      <dgm:spPr/>
      <dgm:t>
        <a:bodyPr/>
        <a:lstStyle/>
        <a:p>
          <a:endParaRPr lang="es-ES"/>
        </a:p>
      </dgm:t>
    </dgm:pt>
    <dgm:pt modelId="{A35A341F-E9BD-4C22-8D69-67106E6C9C8D}" type="pres">
      <dgm:prSet presAssocID="{49F35C51-38E7-432C-BC7C-239312C4E13C}" presName="node" presStyleLbl="node1" presStyleIdx="2" presStyleCnt="5" custScaleX="135576" custScaleY="79937" custLinFactNeighborX="-11103" custLinFactNeighborY="-60026">
        <dgm:presLayoutVars>
          <dgm:bulletEnabled val="1"/>
        </dgm:presLayoutVars>
      </dgm:prSet>
      <dgm:spPr/>
      <dgm:t>
        <a:bodyPr/>
        <a:lstStyle/>
        <a:p>
          <a:endParaRPr lang="es-ES"/>
        </a:p>
      </dgm:t>
    </dgm:pt>
    <dgm:pt modelId="{72212176-DB4D-45A2-8D70-A02DA926CB3C}" type="pres">
      <dgm:prSet presAssocID="{3E6AB879-6FB1-49AD-975F-3143622066B5}" presName="sibTrans" presStyleCnt="0"/>
      <dgm:spPr/>
      <dgm:t>
        <a:bodyPr/>
        <a:lstStyle/>
        <a:p>
          <a:endParaRPr lang="es-ES"/>
        </a:p>
      </dgm:t>
    </dgm:pt>
    <dgm:pt modelId="{4D52098E-039D-419A-9B04-B4B3624BF282}" type="pres">
      <dgm:prSet presAssocID="{8C100F10-3F69-433D-8F18-07000377F306}" presName="node" presStyleLbl="node1" presStyleIdx="3" presStyleCnt="5" custScaleX="119907" custScaleY="71122" custLinFactNeighborX="-12750" custLinFactNeighborY="3214">
        <dgm:presLayoutVars>
          <dgm:bulletEnabled val="1"/>
        </dgm:presLayoutVars>
      </dgm:prSet>
      <dgm:spPr/>
      <dgm:t>
        <a:bodyPr/>
        <a:lstStyle/>
        <a:p>
          <a:endParaRPr lang="es-ES"/>
        </a:p>
      </dgm:t>
    </dgm:pt>
    <dgm:pt modelId="{D199708A-D475-406A-B86D-CC72E4D20E51}" type="pres">
      <dgm:prSet presAssocID="{152C3E1E-AC66-4FCF-9CEA-FC326C526A1B}" presName="sibTrans" presStyleCnt="0"/>
      <dgm:spPr/>
      <dgm:t>
        <a:bodyPr/>
        <a:lstStyle/>
        <a:p>
          <a:endParaRPr lang="es-ES"/>
        </a:p>
      </dgm:t>
    </dgm:pt>
    <dgm:pt modelId="{72B48407-E181-4005-B4EA-82C730118193}" type="pres">
      <dgm:prSet presAssocID="{465F582F-FC5B-4902-925A-096182C4443B}" presName="node" presStyleLbl="node1" presStyleIdx="4" presStyleCnt="5" custScaleX="108713" custScaleY="69878" custLinFactNeighborX="-17672" custLinFactNeighborY="-2074">
        <dgm:presLayoutVars>
          <dgm:bulletEnabled val="1"/>
        </dgm:presLayoutVars>
      </dgm:prSet>
      <dgm:spPr/>
      <dgm:t>
        <a:bodyPr/>
        <a:lstStyle/>
        <a:p>
          <a:endParaRPr lang="es-ES"/>
        </a:p>
      </dgm:t>
    </dgm:pt>
  </dgm:ptLst>
  <dgm:cxnLst>
    <dgm:cxn modelId="{E3AAD46A-D6C8-46C8-9B87-2377222A407D}" type="presOf" srcId="{ADA4EBC4-803D-478F-9472-747A676E861C}" destId="{EB937E42-0E2C-4DB2-8B44-10915BCCA3ED}" srcOrd="0" destOrd="0" presId="urn:microsoft.com/office/officeart/2005/8/layout/default"/>
    <dgm:cxn modelId="{2903FABB-9D8C-401D-B47C-6A19664C28B1}" type="presOf" srcId="{465F582F-FC5B-4902-925A-096182C4443B}" destId="{72B48407-E181-4005-B4EA-82C730118193}" srcOrd="0" destOrd="0" presId="urn:microsoft.com/office/officeart/2005/8/layout/default"/>
    <dgm:cxn modelId="{0A0B2B35-38A6-4860-B841-E00D7BF381B8}" srcId="{ADA4EBC4-803D-478F-9472-747A676E861C}" destId="{8C100F10-3F69-433D-8F18-07000377F306}" srcOrd="3" destOrd="0" parTransId="{1603695E-AF64-4CF9-B54D-1B846DE2013C}" sibTransId="{152C3E1E-AC66-4FCF-9CEA-FC326C526A1B}"/>
    <dgm:cxn modelId="{1833F61A-1DEC-4414-AF6A-35592F1DA5A8}" srcId="{ADA4EBC4-803D-478F-9472-747A676E861C}" destId="{49F35C51-38E7-432C-BC7C-239312C4E13C}" srcOrd="2" destOrd="0" parTransId="{0BB355AB-927F-4E74-8F1C-F04C1366CE43}" sibTransId="{3E6AB879-6FB1-49AD-975F-3143622066B5}"/>
    <dgm:cxn modelId="{9A187087-D679-468D-BAE1-04441A52E31B}" srcId="{ADA4EBC4-803D-478F-9472-747A676E861C}" destId="{C79C6930-B09F-412D-AF60-BBD402AB2AEB}" srcOrd="0" destOrd="0" parTransId="{7A245696-C817-44F1-A4F9-96D248826665}" sibTransId="{D73817A3-A66D-4BB9-825D-BAB900CFE753}"/>
    <dgm:cxn modelId="{6BF7553E-A99E-4799-B2A6-2F450E96A00E}" srcId="{ADA4EBC4-803D-478F-9472-747A676E861C}" destId="{465F582F-FC5B-4902-925A-096182C4443B}" srcOrd="4" destOrd="0" parTransId="{94E12C38-9C39-4790-8CC3-E962C9E55F7B}" sibTransId="{CD3222C9-CB21-4AFD-85EF-57E62E4F42FC}"/>
    <dgm:cxn modelId="{9C75CE37-2F1B-4289-8440-CEFBF8837CC8}" type="presOf" srcId="{C79C6930-B09F-412D-AF60-BBD402AB2AEB}" destId="{2FAA39A7-3D39-45ED-A891-C30BFCAFB28E}" srcOrd="0" destOrd="0" presId="urn:microsoft.com/office/officeart/2005/8/layout/default"/>
    <dgm:cxn modelId="{256EAA60-F24B-4B0A-B788-AEA3DEB4CC91}" type="presOf" srcId="{49F35C51-38E7-432C-BC7C-239312C4E13C}" destId="{A35A341F-E9BD-4C22-8D69-67106E6C9C8D}" srcOrd="0" destOrd="0" presId="urn:microsoft.com/office/officeart/2005/8/layout/default"/>
    <dgm:cxn modelId="{7BC13D94-8FE2-4A7D-92E1-CC119A91C558}" type="presOf" srcId="{8C100F10-3F69-433D-8F18-07000377F306}" destId="{4D52098E-039D-419A-9B04-B4B3624BF282}" srcOrd="0" destOrd="0" presId="urn:microsoft.com/office/officeart/2005/8/layout/default"/>
    <dgm:cxn modelId="{D3A85B18-4324-48D9-9878-83875690E185}" srcId="{ADA4EBC4-803D-478F-9472-747A676E861C}" destId="{4D2FDC7A-B687-4EBE-89C1-1EF99E9EFD20}" srcOrd="1" destOrd="0" parTransId="{5B8B6051-8DEE-4E33-8541-DDE8F95378CD}" sibTransId="{A40FE986-A699-4C94-A942-3AB8A4BE9B94}"/>
    <dgm:cxn modelId="{FD1AC99F-5E42-4504-B12E-74E622E0BF7F}" type="presOf" srcId="{4D2FDC7A-B687-4EBE-89C1-1EF99E9EFD20}" destId="{D50E4B6C-0E41-475E-AEBE-694926D1E25D}" srcOrd="0" destOrd="0" presId="urn:microsoft.com/office/officeart/2005/8/layout/default"/>
    <dgm:cxn modelId="{DCC01FBE-8BF1-4EDA-AF0E-C966EFDB3080}" type="presParOf" srcId="{EB937E42-0E2C-4DB2-8B44-10915BCCA3ED}" destId="{2FAA39A7-3D39-45ED-A891-C30BFCAFB28E}" srcOrd="0" destOrd="0" presId="urn:microsoft.com/office/officeart/2005/8/layout/default"/>
    <dgm:cxn modelId="{0EA8E531-E0C6-4EBF-9251-9C6AC27BE355}" type="presParOf" srcId="{EB937E42-0E2C-4DB2-8B44-10915BCCA3ED}" destId="{BBFFA82C-725B-4A1F-AD06-71000AF037D8}" srcOrd="1" destOrd="0" presId="urn:microsoft.com/office/officeart/2005/8/layout/default"/>
    <dgm:cxn modelId="{2C232DD8-042A-4528-9C20-EAB03833BB46}" type="presParOf" srcId="{EB937E42-0E2C-4DB2-8B44-10915BCCA3ED}" destId="{D50E4B6C-0E41-475E-AEBE-694926D1E25D}" srcOrd="2" destOrd="0" presId="urn:microsoft.com/office/officeart/2005/8/layout/default"/>
    <dgm:cxn modelId="{6BBD6969-7161-4CD7-A97D-4F9CCB91327E}" type="presParOf" srcId="{EB937E42-0E2C-4DB2-8B44-10915BCCA3ED}" destId="{5704B598-3C71-47E6-A94D-AF60786849BA}" srcOrd="3" destOrd="0" presId="urn:microsoft.com/office/officeart/2005/8/layout/default"/>
    <dgm:cxn modelId="{3299CA37-370B-4E59-98B3-708ED84A0A3E}" type="presParOf" srcId="{EB937E42-0E2C-4DB2-8B44-10915BCCA3ED}" destId="{A35A341F-E9BD-4C22-8D69-67106E6C9C8D}" srcOrd="4" destOrd="0" presId="urn:microsoft.com/office/officeart/2005/8/layout/default"/>
    <dgm:cxn modelId="{85019529-2471-455B-865C-16C2A9FADAF3}" type="presParOf" srcId="{EB937E42-0E2C-4DB2-8B44-10915BCCA3ED}" destId="{72212176-DB4D-45A2-8D70-A02DA926CB3C}" srcOrd="5" destOrd="0" presId="urn:microsoft.com/office/officeart/2005/8/layout/default"/>
    <dgm:cxn modelId="{4E54062A-D223-4725-A658-1FCE98041EF6}" type="presParOf" srcId="{EB937E42-0E2C-4DB2-8B44-10915BCCA3ED}" destId="{4D52098E-039D-419A-9B04-B4B3624BF282}" srcOrd="6" destOrd="0" presId="urn:microsoft.com/office/officeart/2005/8/layout/default"/>
    <dgm:cxn modelId="{EFBEA304-6640-4534-AC41-877D0FC817C4}" type="presParOf" srcId="{EB937E42-0E2C-4DB2-8B44-10915BCCA3ED}" destId="{D199708A-D475-406A-B86D-CC72E4D20E51}" srcOrd="7" destOrd="0" presId="urn:microsoft.com/office/officeart/2005/8/layout/default"/>
    <dgm:cxn modelId="{5483242A-8222-4E2E-B108-F74CCFFDB30E}" type="presParOf" srcId="{EB937E42-0E2C-4DB2-8B44-10915BCCA3ED}" destId="{72B48407-E181-4005-B4EA-82C730118193}" srcOrd="8"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45AE32E-AA0C-4E48-BD37-58A36DE6786E}" type="doc">
      <dgm:prSet loTypeId="urn:microsoft.com/office/officeart/2005/8/layout/default" loCatId="list" qsTypeId="urn:microsoft.com/office/officeart/2005/8/quickstyle/simple4" qsCatId="simple" csTypeId="urn:microsoft.com/office/officeart/2005/8/colors/accent5_4" csCatId="accent5" phldr="1"/>
      <dgm:spPr/>
      <dgm:t>
        <a:bodyPr/>
        <a:lstStyle/>
        <a:p>
          <a:endParaRPr lang="es-ES"/>
        </a:p>
      </dgm:t>
    </dgm:pt>
    <dgm:pt modelId="{F3609627-1FA6-4667-99BD-DE3181C2EDB8}">
      <dgm:prSet phldrT="[Texto]" custT="1"/>
      <dgm:spPr>
        <a:noFill/>
        <a:ln>
          <a:noFill/>
        </a:ln>
      </dgm:spPr>
      <dgm:t>
        <a:bodyPr/>
        <a:lstStyle/>
        <a:p>
          <a:r>
            <a:rPr lang="es-ES" sz="2000" b="1" dirty="0" smtClean="0">
              <a:solidFill>
                <a:schemeClr val="accent5">
                  <a:lumMod val="75000"/>
                </a:schemeClr>
              </a:solidFill>
            </a:rPr>
            <a:t>CAPAC ÑAN</a:t>
          </a:r>
        </a:p>
        <a:p>
          <a:r>
            <a:rPr lang="es-ES" sz="1600" b="1" dirty="0" smtClean="0">
              <a:solidFill>
                <a:schemeClr val="accent5">
                  <a:lumMod val="75000"/>
                </a:schemeClr>
              </a:solidFill>
            </a:rPr>
            <a:t>(Cultura y Turismo)</a:t>
          </a:r>
          <a:endParaRPr lang="es-ES" sz="1600" b="1" dirty="0">
            <a:solidFill>
              <a:schemeClr val="accent5">
                <a:lumMod val="75000"/>
              </a:schemeClr>
            </a:solidFill>
          </a:endParaRPr>
        </a:p>
      </dgm:t>
    </dgm:pt>
    <dgm:pt modelId="{A6ECE327-BD1B-4BB0-BBA9-BD3F7AF56B54}" type="parTrans" cxnId="{4917E0A6-BDD4-45DF-B651-C0CA3EB7B1C7}">
      <dgm:prSet/>
      <dgm:spPr/>
      <dgm:t>
        <a:bodyPr/>
        <a:lstStyle/>
        <a:p>
          <a:endParaRPr lang="es-ES">
            <a:solidFill>
              <a:schemeClr val="tx1"/>
            </a:solidFill>
          </a:endParaRPr>
        </a:p>
      </dgm:t>
    </dgm:pt>
    <dgm:pt modelId="{3BDDD3C2-24F5-4F4C-9397-FAD096004474}" type="sibTrans" cxnId="{4917E0A6-BDD4-45DF-B651-C0CA3EB7B1C7}">
      <dgm:prSet/>
      <dgm:spPr/>
      <dgm:t>
        <a:bodyPr/>
        <a:lstStyle/>
        <a:p>
          <a:endParaRPr lang="es-ES">
            <a:solidFill>
              <a:schemeClr val="tx1"/>
            </a:solidFill>
          </a:endParaRPr>
        </a:p>
      </dgm:t>
    </dgm:pt>
    <dgm:pt modelId="{B66FE874-572B-4A55-B272-2F30CCD2E2AE}">
      <dgm:prSet phldrT="[Texto]" custT="1"/>
      <dgm:spPr>
        <a:noFill/>
        <a:ln>
          <a:noFill/>
        </a:ln>
      </dgm:spPr>
      <dgm:t>
        <a:bodyPr/>
        <a:lstStyle/>
        <a:p>
          <a:r>
            <a:rPr lang="es-ES" sz="2000" b="1" dirty="0" smtClean="0">
              <a:solidFill>
                <a:srgbClr val="0070C0"/>
              </a:solidFill>
            </a:rPr>
            <a:t>RECURSO HÍDRICO </a:t>
          </a:r>
        </a:p>
        <a:p>
          <a:r>
            <a:rPr lang="es-ES" sz="1600" b="1" dirty="0" smtClean="0">
              <a:solidFill>
                <a:srgbClr val="0070C0"/>
              </a:solidFill>
            </a:rPr>
            <a:t> (Mini proyectos hidroeléctricos)</a:t>
          </a:r>
          <a:endParaRPr lang="es-ES" sz="1600" b="1" dirty="0">
            <a:solidFill>
              <a:srgbClr val="0070C0"/>
            </a:solidFill>
          </a:endParaRPr>
        </a:p>
      </dgm:t>
    </dgm:pt>
    <dgm:pt modelId="{C690641D-61C5-4B4C-B5F0-F7D2E17BE675}" type="parTrans" cxnId="{E1C85EE2-76C3-4270-8501-3FE1D5241987}">
      <dgm:prSet/>
      <dgm:spPr/>
      <dgm:t>
        <a:bodyPr/>
        <a:lstStyle/>
        <a:p>
          <a:endParaRPr lang="es-ES">
            <a:solidFill>
              <a:schemeClr val="tx1"/>
            </a:solidFill>
          </a:endParaRPr>
        </a:p>
      </dgm:t>
    </dgm:pt>
    <dgm:pt modelId="{6DCAD0EE-EC72-4504-9BD7-648967669000}" type="sibTrans" cxnId="{E1C85EE2-76C3-4270-8501-3FE1D5241987}">
      <dgm:prSet/>
      <dgm:spPr/>
      <dgm:t>
        <a:bodyPr/>
        <a:lstStyle/>
        <a:p>
          <a:endParaRPr lang="es-ES">
            <a:solidFill>
              <a:schemeClr val="tx1"/>
            </a:solidFill>
          </a:endParaRPr>
        </a:p>
      </dgm:t>
    </dgm:pt>
    <dgm:pt modelId="{E82DCF18-CCAF-44DE-8D4A-73A1D5E3AE4A}">
      <dgm:prSet phldrT="[Texto]" custT="1"/>
      <dgm:spPr>
        <a:noFill/>
        <a:ln>
          <a:noFill/>
        </a:ln>
      </dgm:spPr>
      <dgm:t>
        <a:bodyPr/>
        <a:lstStyle/>
        <a:p>
          <a:r>
            <a:rPr lang="es-ES" sz="2000" b="1" dirty="0" smtClean="0">
              <a:solidFill>
                <a:schemeClr val="accent3">
                  <a:lumMod val="60000"/>
                  <a:lumOff val="40000"/>
                </a:schemeClr>
              </a:solidFill>
            </a:rPr>
            <a:t>POTENCIAL HUMANO</a:t>
          </a:r>
        </a:p>
        <a:p>
          <a:r>
            <a:rPr lang="es-ES" sz="1600" b="1" dirty="0" smtClean="0">
              <a:solidFill>
                <a:schemeClr val="accent3">
                  <a:lumMod val="60000"/>
                  <a:lumOff val="40000"/>
                </a:schemeClr>
              </a:solidFill>
            </a:rPr>
            <a:t>(Educación y Trabajo)</a:t>
          </a:r>
          <a:endParaRPr lang="es-ES" sz="1600" b="1" dirty="0">
            <a:solidFill>
              <a:schemeClr val="accent3">
                <a:lumMod val="60000"/>
                <a:lumOff val="40000"/>
              </a:schemeClr>
            </a:solidFill>
          </a:endParaRPr>
        </a:p>
      </dgm:t>
    </dgm:pt>
    <dgm:pt modelId="{9CBB60F5-C784-4135-A81C-2F6C7DB16501}" type="parTrans" cxnId="{69A90415-4A4A-44A0-942C-FFEEC6DCA03E}">
      <dgm:prSet/>
      <dgm:spPr/>
      <dgm:t>
        <a:bodyPr/>
        <a:lstStyle/>
        <a:p>
          <a:endParaRPr lang="es-ES">
            <a:solidFill>
              <a:schemeClr val="tx1"/>
            </a:solidFill>
          </a:endParaRPr>
        </a:p>
      </dgm:t>
    </dgm:pt>
    <dgm:pt modelId="{117CF19A-24BD-4FB8-8AB1-7E5D87F7C8A6}" type="sibTrans" cxnId="{69A90415-4A4A-44A0-942C-FFEEC6DCA03E}">
      <dgm:prSet/>
      <dgm:spPr/>
      <dgm:t>
        <a:bodyPr/>
        <a:lstStyle/>
        <a:p>
          <a:endParaRPr lang="es-ES">
            <a:solidFill>
              <a:schemeClr val="tx1"/>
            </a:solidFill>
          </a:endParaRPr>
        </a:p>
      </dgm:t>
    </dgm:pt>
    <dgm:pt modelId="{6BAF7F82-22A1-425E-A7A4-12DE9596B894}">
      <dgm:prSet phldrT="[Texto]" custT="1"/>
      <dgm:spPr>
        <a:noFill/>
        <a:ln>
          <a:noFill/>
        </a:ln>
      </dgm:spPr>
      <dgm:t>
        <a:bodyPr/>
        <a:lstStyle/>
        <a:p>
          <a:r>
            <a:rPr lang="es-ES" sz="2000" b="1" dirty="0" smtClean="0">
              <a:solidFill>
                <a:srgbClr val="00B050"/>
              </a:solidFill>
            </a:rPr>
            <a:t>DIVERSIDAD BIOLÓGICA</a:t>
          </a:r>
        </a:p>
        <a:p>
          <a:r>
            <a:rPr lang="es-ES" sz="1600" b="1" dirty="0" smtClean="0">
              <a:solidFill>
                <a:srgbClr val="00B050"/>
              </a:solidFill>
            </a:rPr>
            <a:t>(Conservación y Beneficios)</a:t>
          </a:r>
          <a:endParaRPr lang="es-ES" sz="1600" b="1" dirty="0">
            <a:solidFill>
              <a:srgbClr val="00B050"/>
            </a:solidFill>
          </a:endParaRPr>
        </a:p>
      </dgm:t>
    </dgm:pt>
    <dgm:pt modelId="{252778AF-AA8A-455F-A72C-0629A9BBC18B}" type="parTrans" cxnId="{3185367B-09D8-454A-BE73-1BDED8CB8D31}">
      <dgm:prSet/>
      <dgm:spPr/>
      <dgm:t>
        <a:bodyPr/>
        <a:lstStyle/>
        <a:p>
          <a:endParaRPr lang="es-ES">
            <a:solidFill>
              <a:schemeClr val="tx1"/>
            </a:solidFill>
          </a:endParaRPr>
        </a:p>
      </dgm:t>
    </dgm:pt>
    <dgm:pt modelId="{6EFF0D69-B8A2-4011-9AE5-88C7D91B6BEB}" type="sibTrans" cxnId="{3185367B-09D8-454A-BE73-1BDED8CB8D31}">
      <dgm:prSet/>
      <dgm:spPr/>
      <dgm:t>
        <a:bodyPr/>
        <a:lstStyle/>
        <a:p>
          <a:endParaRPr lang="es-ES">
            <a:solidFill>
              <a:schemeClr val="tx1"/>
            </a:solidFill>
          </a:endParaRPr>
        </a:p>
      </dgm:t>
    </dgm:pt>
    <dgm:pt modelId="{20928727-352E-4D34-9103-1E08164B2970}">
      <dgm:prSet phldrT="[Texto]" custT="1"/>
      <dgm:spPr>
        <a:noFill/>
        <a:ln>
          <a:noFill/>
        </a:ln>
      </dgm:spPr>
      <dgm:t>
        <a:bodyPr/>
        <a:lstStyle/>
        <a:p>
          <a:r>
            <a:rPr lang="es-ES" sz="2000" b="1" dirty="0" smtClean="0">
              <a:solidFill>
                <a:srgbClr val="C00000"/>
              </a:solidFill>
            </a:rPr>
            <a:t>PRODUCCIÓN AGRÍCOLA</a:t>
          </a:r>
        </a:p>
        <a:p>
          <a:r>
            <a:rPr lang="es-ES" sz="1600" b="1" dirty="0" smtClean="0">
              <a:solidFill>
                <a:srgbClr val="C00000"/>
              </a:solidFill>
            </a:rPr>
            <a:t>(Sostenible)</a:t>
          </a:r>
          <a:endParaRPr lang="es-ES" sz="1600" b="1" dirty="0">
            <a:solidFill>
              <a:srgbClr val="C00000"/>
            </a:solidFill>
          </a:endParaRPr>
        </a:p>
      </dgm:t>
    </dgm:pt>
    <dgm:pt modelId="{995D409F-A298-49B6-A411-01BE1714DC0A}" type="parTrans" cxnId="{817E9F88-B806-45A0-A3AB-5DFA1ECD76FB}">
      <dgm:prSet/>
      <dgm:spPr/>
      <dgm:t>
        <a:bodyPr/>
        <a:lstStyle/>
        <a:p>
          <a:endParaRPr lang="es-ES">
            <a:solidFill>
              <a:schemeClr val="tx1"/>
            </a:solidFill>
          </a:endParaRPr>
        </a:p>
      </dgm:t>
    </dgm:pt>
    <dgm:pt modelId="{2562F6C4-5DC0-4869-B517-1DB9D491230F}" type="sibTrans" cxnId="{817E9F88-B806-45A0-A3AB-5DFA1ECD76FB}">
      <dgm:prSet/>
      <dgm:spPr/>
      <dgm:t>
        <a:bodyPr/>
        <a:lstStyle/>
        <a:p>
          <a:endParaRPr lang="es-ES">
            <a:solidFill>
              <a:schemeClr val="tx1"/>
            </a:solidFill>
          </a:endParaRPr>
        </a:p>
      </dgm:t>
    </dgm:pt>
    <dgm:pt modelId="{0FB6EFAA-E3FB-48E5-8706-D6D9403F8903}" type="pres">
      <dgm:prSet presAssocID="{245AE32E-AA0C-4E48-BD37-58A36DE6786E}" presName="diagram" presStyleCnt="0">
        <dgm:presLayoutVars>
          <dgm:dir/>
          <dgm:resizeHandles val="exact"/>
        </dgm:presLayoutVars>
      </dgm:prSet>
      <dgm:spPr/>
      <dgm:t>
        <a:bodyPr/>
        <a:lstStyle/>
        <a:p>
          <a:endParaRPr lang="es-ES"/>
        </a:p>
      </dgm:t>
    </dgm:pt>
    <dgm:pt modelId="{85BEF0F9-4DF1-425F-82FD-67BE88631E36}" type="pres">
      <dgm:prSet presAssocID="{F3609627-1FA6-4667-99BD-DE3181C2EDB8}" presName="node" presStyleLbl="node1" presStyleIdx="0" presStyleCnt="5" custScaleX="186373" custLinFactNeighborX="-401" custLinFactNeighborY="-209">
        <dgm:presLayoutVars>
          <dgm:bulletEnabled val="1"/>
        </dgm:presLayoutVars>
      </dgm:prSet>
      <dgm:spPr/>
      <dgm:t>
        <a:bodyPr/>
        <a:lstStyle/>
        <a:p>
          <a:endParaRPr lang="es-ES"/>
        </a:p>
      </dgm:t>
    </dgm:pt>
    <dgm:pt modelId="{2937867A-B4FD-437A-8F65-A36137519AB5}" type="pres">
      <dgm:prSet presAssocID="{3BDDD3C2-24F5-4F4C-9397-FAD096004474}" presName="sibTrans" presStyleCnt="0"/>
      <dgm:spPr/>
      <dgm:t>
        <a:bodyPr/>
        <a:lstStyle/>
        <a:p>
          <a:endParaRPr lang="es-ES"/>
        </a:p>
      </dgm:t>
    </dgm:pt>
    <dgm:pt modelId="{A55CA715-66BF-4E14-8F4B-5881CB368228}" type="pres">
      <dgm:prSet presAssocID="{B66FE874-572B-4A55-B272-2F30CCD2E2AE}" presName="node" presStyleLbl="node1" presStyleIdx="1" presStyleCnt="5" custScaleX="168231" custLinFactNeighborX="3288" custLinFactNeighborY="-10548">
        <dgm:presLayoutVars>
          <dgm:bulletEnabled val="1"/>
        </dgm:presLayoutVars>
      </dgm:prSet>
      <dgm:spPr/>
      <dgm:t>
        <a:bodyPr/>
        <a:lstStyle/>
        <a:p>
          <a:endParaRPr lang="es-ES"/>
        </a:p>
      </dgm:t>
    </dgm:pt>
    <dgm:pt modelId="{C81CE12A-3B18-4411-9657-E8B0DF5D74AB}" type="pres">
      <dgm:prSet presAssocID="{6DCAD0EE-EC72-4504-9BD7-648967669000}" presName="sibTrans" presStyleCnt="0"/>
      <dgm:spPr/>
      <dgm:t>
        <a:bodyPr/>
        <a:lstStyle/>
        <a:p>
          <a:endParaRPr lang="es-ES"/>
        </a:p>
      </dgm:t>
    </dgm:pt>
    <dgm:pt modelId="{CF146176-C805-4CF9-A332-2E0A87EDABCB}" type="pres">
      <dgm:prSet presAssocID="{E82DCF18-CCAF-44DE-8D4A-73A1D5E3AE4A}" presName="node" presStyleLbl="node1" presStyleIdx="2" presStyleCnt="5" custScaleX="160074" custLinFactNeighborX="-791" custLinFactNeighborY="-13797">
        <dgm:presLayoutVars>
          <dgm:bulletEnabled val="1"/>
        </dgm:presLayoutVars>
      </dgm:prSet>
      <dgm:spPr/>
      <dgm:t>
        <a:bodyPr/>
        <a:lstStyle/>
        <a:p>
          <a:endParaRPr lang="es-ES"/>
        </a:p>
      </dgm:t>
    </dgm:pt>
    <dgm:pt modelId="{9FB2BA5C-B895-4030-A31B-777C26984E8E}" type="pres">
      <dgm:prSet presAssocID="{117CF19A-24BD-4FB8-8AB1-7E5D87F7C8A6}" presName="sibTrans" presStyleCnt="0"/>
      <dgm:spPr/>
      <dgm:t>
        <a:bodyPr/>
        <a:lstStyle/>
        <a:p>
          <a:endParaRPr lang="es-ES"/>
        </a:p>
      </dgm:t>
    </dgm:pt>
    <dgm:pt modelId="{71A7A0FB-CD73-485C-9CD6-77FCD6B6C56A}" type="pres">
      <dgm:prSet presAssocID="{6BAF7F82-22A1-425E-A7A4-12DE9596B894}" presName="node" presStyleLbl="node1" presStyleIdx="3" presStyleCnt="5" custScaleX="170885" custLinFactNeighborX="361" custLinFactNeighborY="-9958">
        <dgm:presLayoutVars>
          <dgm:bulletEnabled val="1"/>
        </dgm:presLayoutVars>
      </dgm:prSet>
      <dgm:spPr/>
      <dgm:t>
        <a:bodyPr/>
        <a:lstStyle/>
        <a:p>
          <a:endParaRPr lang="es-ES"/>
        </a:p>
      </dgm:t>
    </dgm:pt>
    <dgm:pt modelId="{089013D4-7AE3-4694-AB05-3EFB3D252955}" type="pres">
      <dgm:prSet presAssocID="{6EFF0D69-B8A2-4011-9AE5-88C7D91B6BEB}" presName="sibTrans" presStyleCnt="0"/>
      <dgm:spPr/>
      <dgm:t>
        <a:bodyPr/>
        <a:lstStyle/>
        <a:p>
          <a:endParaRPr lang="es-ES"/>
        </a:p>
      </dgm:t>
    </dgm:pt>
    <dgm:pt modelId="{3EB920C0-E8A9-41DA-80F3-62518638A4D1}" type="pres">
      <dgm:prSet presAssocID="{20928727-352E-4D34-9103-1E08164B2970}" presName="node" presStyleLbl="node1" presStyleIdx="4" presStyleCnt="5" custScaleX="189214" custLinFactNeighborX="-3234" custLinFactNeighborY="970">
        <dgm:presLayoutVars>
          <dgm:bulletEnabled val="1"/>
        </dgm:presLayoutVars>
      </dgm:prSet>
      <dgm:spPr/>
      <dgm:t>
        <a:bodyPr/>
        <a:lstStyle/>
        <a:p>
          <a:endParaRPr lang="es-ES"/>
        </a:p>
      </dgm:t>
    </dgm:pt>
  </dgm:ptLst>
  <dgm:cxnLst>
    <dgm:cxn modelId="{4917E0A6-BDD4-45DF-B651-C0CA3EB7B1C7}" srcId="{245AE32E-AA0C-4E48-BD37-58A36DE6786E}" destId="{F3609627-1FA6-4667-99BD-DE3181C2EDB8}" srcOrd="0" destOrd="0" parTransId="{A6ECE327-BD1B-4BB0-BBA9-BD3F7AF56B54}" sibTransId="{3BDDD3C2-24F5-4F4C-9397-FAD096004474}"/>
    <dgm:cxn modelId="{B64B90FC-B0A5-48B9-ADB0-2A18311C6570}" type="presOf" srcId="{E82DCF18-CCAF-44DE-8D4A-73A1D5E3AE4A}" destId="{CF146176-C805-4CF9-A332-2E0A87EDABCB}" srcOrd="0" destOrd="0" presId="urn:microsoft.com/office/officeart/2005/8/layout/default"/>
    <dgm:cxn modelId="{F868AC4C-A850-473F-AB16-39CBAEAE977F}" type="presOf" srcId="{B66FE874-572B-4A55-B272-2F30CCD2E2AE}" destId="{A55CA715-66BF-4E14-8F4B-5881CB368228}" srcOrd="0" destOrd="0" presId="urn:microsoft.com/office/officeart/2005/8/layout/default"/>
    <dgm:cxn modelId="{08E216FE-C1C3-48E3-8A3D-D897167ED78D}" type="presOf" srcId="{F3609627-1FA6-4667-99BD-DE3181C2EDB8}" destId="{85BEF0F9-4DF1-425F-82FD-67BE88631E36}" srcOrd="0" destOrd="0" presId="urn:microsoft.com/office/officeart/2005/8/layout/default"/>
    <dgm:cxn modelId="{69A90415-4A4A-44A0-942C-FFEEC6DCA03E}" srcId="{245AE32E-AA0C-4E48-BD37-58A36DE6786E}" destId="{E82DCF18-CCAF-44DE-8D4A-73A1D5E3AE4A}" srcOrd="2" destOrd="0" parTransId="{9CBB60F5-C784-4135-A81C-2F6C7DB16501}" sibTransId="{117CF19A-24BD-4FB8-8AB1-7E5D87F7C8A6}"/>
    <dgm:cxn modelId="{817E9F88-B806-45A0-A3AB-5DFA1ECD76FB}" srcId="{245AE32E-AA0C-4E48-BD37-58A36DE6786E}" destId="{20928727-352E-4D34-9103-1E08164B2970}" srcOrd="4" destOrd="0" parTransId="{995D409F-A298-49B6-A411-01BE1714DC0A}" sibTransId="{2562F6C4-5DC0-4869-B517-1DB9D491230F}"/>
    <dgm:cxn modelId="{3185367B-09D8-454A-BE73-1BDED8CB8D31}" srcId="{245AE32E-AA0C-4E48-BD37-58A36DE6786E}" destId="{6BAF7F82-22A1-425E-A7A4-12DE9596B894}" srcOrd="3" destOrd="0" parTransId="{252778AF-AA8A-455F-A72C-0629A9BBC18B}" sibTransId="{6EFF0D69-B8A2-4011-9AE5-88C7D91B6BEB}"/>
    <dgm:cxn modelId="{E1C85EE2-76C3-4270-8501-3FE1D5241987}" srcId="{245AE32E-AA0C-4E48-BD37-58A36DE6786E}" destId="{B66FE874-572B-4A55-B272-2F30CCD2E2AE}" srcOrd="1" destOrd="0" parTransId="{C690641D-61C5-4B4C-B5F0-F7D2E17BE675}" sibTransId="{6DCAD0EE-EC72-4504-9BD7-648967669000}"/>
    <dgm:cxn modelId="{16424EE3-6F8B-4A85-A374-36AB85CFEEA4}" type="presOf" srcId="{20928727-352E-4D34-9103-1E08164B2970}" destId="{3EB920C0-E8A9-41DA-80F3-62518638A4D1}" srcOrd="0" destOrd="0" presId="urn:microsoft.com/office/officeart/2005/8/layout/default"/>
    <dgm:cxn modelId="{049B1EEA-B01A-4421-9379-38BDF66AA855}" type="presOf" srcId="{245AE32E-AA0C-4E48-BD37-58A36DE6786E}" destId="{0FB6EFAA-E3FB-48E5-8706-D6D9403F8903}" srcOrd="0" destOrd="0" presId="urn:microsoft.com/office/officeart/2005/8/layout/default"/>
    <dgm:cxn modelId="{1A6A3D76-5AE3-4A07-9292-143B05654B37}" type="presOf" srcId="{6BAF7F82-22A1-425E-A7A4-12DE9596B894}" destId="{71A7A0FB-CD73-485C-9CD6-77FCD6B6C56A}" srcOrd="0" destOrd="0" presId="urn:microsoft.com/office/officeart/2005/8/layout/default"/>
    <dgm:cxn modelId="{1836E716-3F20-4677-BA54-E7D643AB77E7}" type="presParOf" srcId="{0FB6EFAA-E3FB-48E5-8706-D6D9403F8903}" destId="{85BEF0F9-4DF1-425F-82FD-67BE88631E36}" srcOrd="0" destOrd="0" presId="urn:microsoft.com/office/officeart/2005/8/layout/default"/>
    <dgm:cxn modelId="{7C4EA0CC-1AFD-4FB4-B8D6-D22338A4FA40}" type="presParOf" srcId="{0FB6EFAA-E3FB-48E5-8706-D6D9403F8903}" destId="{2937867A-B4FD-437A-8F65-A36137519AB5}" srcOrd="1" destOrd="0" presId="urn:microsoft.com/office/officeart/2005/8/layout/default"/>
    <dgm:cxn modelId="{A4948138-B1C3-48B8-85C8-D81C86961EB7}" type="presParOf" srcId="{0FB6EFAA-E3FB-48E5-8706-D6D9403F8903}" destId="{A55CA715-66BF-4E14-8F4B-5881CB368228}" srcOrd="2" destOrd="0" presId="urn:microsoft.com/office/officeart/2005/8/layout/default"/>
    <dgm:cxn modelId="{8946652A-0B1C-4296-A99E-7AD4378F648F}" type="presParOf" srcId="{0FB6EFAA-E3FB-48E5-8706-D6D9403F8903}" destId="{C81CE12A-3B18-4411-9657-E8B0DF5D74AB}" srcOrd="3" destOrd="0" presId="urn:microsoft.com/office/officeart/2005/8/layout/default"/>
    <dgm:cxn modelId="{4C4AF514-D748-43AF-BB17-5DC6085E5795}" type="presParOf" srcId="{0FB6EFAA-E3FB-48E5-8706-D6D9403F8903}" destId="{CF146176-C805-4CF9-A332-2E0A87EDABCB}" srcOrd="4" destOrd="0" presId="urn:microsoft.com/office/officeart/2005/8/layout/default"/>
    <dgm:cxn modelId="{0CF33001-EB5B-4DBB-9DE3-49C606DDDB71}" type="presParOf" srcId="{0FB6EFAA-E3FB-48E5-8706-D6D9403F8903}" destId="{9FB2BA5C-B895-4030-A31B-777C26984E8E}" srcOrd="5" destOrd="0" presId="urn:microsoft.com/office/officeart/2005/8/layout/default"/>
    <dgm:cxn modelId="{22357AC5-EF90-47D5-B599-351C9E70F104}" type="presParOf" srcId="{0FB6EFAA-E3FB-48E5-8706-D6D9403F8903}" destId="{71A7A0FB-CD73-485C-9CD6-77FCD6B6C56A}" srcOrd="6" destOrd="0" presId="urn:microsoft.com/office/officeart/2005/8/layout/default"/>
    <dgm:cxn modelId="{118FF3AB-7CF0-4464-A6EB-C19B64DB1054}" type="presParOf" srcId="{0FB6EFAA-E3FB-48E5-8706-D6D9403F8903}" destId="{089013D4-7AE3-4694-AB05-3EFB3D252955}" srcOrd="7" destOrd="0" presId="urn:microsoft.com/office/officeart/2005/8/layout/default"/>
    <dgm:cxn modelId="{C1CD2FE7-7419-4549-971A-6950B39FC0D3}" type="presParOf" srcId="{0FB6EFAA-E3FB-48E5-8706-D6D9403F8903}" destId="{3EB920C0-E8A9-41DA-80F3-62518638A4D1}"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7A497-6F14-4254-AE2A-C9096B40E006}">
      <dsp:nvSpPr>
        <dsp:cNvPr id="0" name=""/>
        <dsp:cNvSpPr/>
      </dsp:nvSpPr>
      <dsp:spPr>
        <a:xfrm>
          <a:off x="411533" y="400383"/>
          <a:ext cx="2669386" cy="2669386"/>
        </a:xfrm>
        <a:prstGeom prst="blockArc">
          <a:avLst>
            <a:gd name="adj1" fmla="val 9000000"/>
            <a:gd name="adj2" fmla="val 16200000"/>
            <a:gd name="adj3" fmla="val 4637"/>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78A1917D-A1CB-416B-9893-FC499FDC162D}">
      <dsp:nvSpPr>
        <dsp:cNvPr id="0" name=""/>
        <dsp:cNvSpPr/>
      </dsp:nvSpPr>
      <dsp:spPr>
        <a:xfrm>
          <a:off x="411533" y="400383"/>
          <a:ext cx="2669386" cy="2669386"/>
        </a:xfrm>
        <a:prstGeom prst="blockArc">
          <a:avLst>
            <a:gd name="adj1" fmla="val 1800000"/>
            <a:gd name="adj2" fmla="val 9000000"/>
            <a:gd name="adj3" fmla="val 4637"/>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15E6DFAE-26C1-478F-9A58-F0A6B0CE0421}">
      <dsp:nvSpPr>
        <dsp:cNvPr id="0" name=""/>
        <dsp:cNvSpPr/>
      </dsp:nvSpPr>
      <dsp:spPr>
        <a:xfrm>
          <a:off x="411533" y="400383"/>
          <a:ext cx="2669386" cy="2669386"/>
        </a:xfrm>
        <a:prstGeom prst="blockArc">
          <a:avLst>
            <a:gd name="adj1" fmla="val 16200000"/>
            <a:gd name="adj2" fmla="val 1800000"/>
            <a:gd name="adj3" fmla="val 4637"/>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7D1569E7-D778-4AFB-9101-AD4C6F40633F}">
      <dsp:nvSpPr>
        <dsp:cNvPr id="0" name=""/>
        <dsp:cNvSpPr/>
      </dsp:nvSpPr>
      <dsp:spPr>
        <a:xfrm>
          <a:off x="1027145" y="936097"/>
          <a:ext cx="1501160" cy="1228847"/>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b="1" kern="1200" dirty="0">
              <a:solidFill>
                <a:sysClr val="window" lastClr="FFFFFF"/>
              </a:solidFill>
              <a:latin typeface="+mj-lt"/>
              <a:ea typeface="+mn-ea"/>
              <a:cs typeface="+mn-cs"/>
            </a:rPr>
            <a:t>BIENESTAR</a:t>
          </a:r>
        </a:p>
      </dsp:txBody>
      <dsp:txXfrm>
        <a:off x="1246985" y="1116057"/>
        <a:ext cx="1061480" cy="868927"/>
      </dsp:txXfrm>
    </dsp:sp>
    <dsp:sp modelId="{68DC0483-067D-48A1-8FBC-93A78B772BAF}">
      <dsp:nvSpPr>
        <dsp:cNvPr id="0" name=""/>
        <dsp:cNvSpPr/>
      </dsp:nvSpPr>
      <dsp:spPr>
        <a:xfrm>
          <a:off x="1036159" y="1253"/>
          <a:ext cx="1420136" cy="86019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dirty="0" smtClean="0">
              <a:solidFill>
                <a:sysClr val="window" lastClr="FFFFFF"/>
              </a:solidFill>
              <a:latin typeface="Century Gothic" pitchFamily="34" charset="0"/>
              <a:ea typeface="+mn-ea"/>
              <a:cs typeface="+mn-cs"/>
            </a:rPr>
            <a:t>ABIOTICO</a:t>
          </a:r>
          <a:endParaRPr lang="es-EC" sz="1400" kern="1200" dirty="0">
            <a:solidFill>
              <a:sysClr val="window" lastClr="FFFFFF"/>
            </a:solidFill>
            <a:latin typeface="Century Gothic" pitchFamily="34" charset="0"/>
            <a:ea typeface="+mn-ea"/>
            <a:cs typeface="+mn-cs"/>
          </a:endParaRPr>
        </a:p>
      </dsp:txBody>
      <dsp:txXfrm>
        <a:off x="1244133" y="127225"/>
        <a:ext cx="1004188" cy="608249"/>
      </dsp:txXfrm>
    </dsp:sp>
    <dsp:sp modelId="{EA6533ED-F5C6-455E-AD59-F545F1E73B44}">
      <dsp:nvSpPr>
        <dsp:cNvPr id="0" name=""/>
        <dsp:cNvSpPr/>
      </dsp:nvSpPr>
      <dsp:spPr>
        <a:xfrm>
          <a:off x="1993739" y="1956843"/>
          <a:ext cx="1763095" cy="86019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dirty="0">
              <a:solidFill>
                <a:sysClr val="window" lastClr="FFFFFF"/>
              </a:solidFill>
              <a:latin typeface="Century Gothic" pitchFamily="34" charset="0"/>
              <a:ea typeface="+mn-ea"/>
              <a:cs typeface="+mn-cs"/>
            </a:rPr>
            <a:t>SOCIO ECONOMICO</a:t>
          </a:r>
        </a:p>
      </dsp:txBody>
      <dsp:txXfrm>
        <a:off x="2251938" y="2082815"/>
        <a:ext cx="1246697" cy="608249"/>
      </dsp:txXfrm>
    </dsp:sp>
    <dsp:sp modelId="{AFAE76A7-4E15-41C6-951F-EB897B07C0A8}">
      <dsp:nvSpPr>
        <dsp:cNvPr id="0" name=""/>
        <dsp:cNvSpPr/>
      </dsp:nvSpPr>
      <dsp:spPr>
        <a:xfrm>
          <a:off x="-156434" y="1956843"/>
          <a:ext cx="1547203" cy="86019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dirty="0" smtClean="0">
              <a:solidFill>
                <a:sysClr val="window" lastClr="FFFFFF"/>
              </a:solidFill>
              <a:latin typeface="Century Gothic" pitchFamily="34" charset="0"/>
              <a:ea typeface="+mn-ea"/>
              <a:cs typeface="+mn-cs"/>
            </a:rPr>
            <a:t>BIOTICO</a:t>
          </a:r>
          <a:endParaRPr lang="es-EC" sz="1400" kern="1200" dirty="0">
            <a:solidFill>
              <a:sysClr val="window" lastClr="FFFFFF"/>
            </a:solidFill>
            <a:latin typeface="Century Gothic" pitchFamily="34" charset="0"/>
            <a:ea typeface="+mn-ea"/>
            <a:cs typeface="+mn-cs"/>
          </a:endParaRPr>
        </a:p>
      </dsp:txBody>
      <dsp:txXfrm>
        <a:off x="70149" y="2082815"/>
        <a:ext cx="1094037" cy="6082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7C4A8F-81DD-4F93-BBBE-7B748446C5D9}">
      <dsp:nvSpPr>
        <dsp:cNvPr id="0" name=""/>
        <dsp:cNvSpPr/>
      </dsp:nvSpPr>
      <dsp:spPr>
        <a:xfrm>
          <a:off x="744" y="145603"/>
          <a:ext cx="2902148" cy="1741289"/>
        </a:xfrm>
        <a:prstGeom prst="rect">
          <a:avLst/>
        </a:prstGeom>
        <a:gradFill rotWithShape="0">
          <a:gsLst>
            <a:gs pos="0">
              <a:schemeClr val="accent5">
                <a:alpha val="90000"/>
                <a:hueOff val="0"/>
                <a:satOff val="0"/>
                <a:lumOff val="0"/>
                <a:alphaOff val="0"/>
                <a:tint val="20000"/>
                <a:satMod val="180000"/>
                <a:lumMod val="98000"/>
              </a:schemeClr>
            </a:gs>
            <a:gs pos="40000">
              <a:schemeClr val="accent5">
                <a:alpha val="90000"/>
                <a:hueOff val="0"/>
                <a:satOff val="0"/>
                <a:lumOff val="0"/>
                <a:alphaOff val="0"/>
                <a:tint val="30000"/>
                <a:satMod val="260000"/>
                <a:lumMod val="84000"/>
              </a:schemeClr>
            </a:gs>
            <a:gs pos="100000">
              <a:schemeClr val="accent5">
                <a:alpha val="90000"/>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S" sz="2800" kern="1200" dirty="0" smtClean="0"/>
            <a:t>FORMULACIÓN DE LA MISIÓN</a:t>
          </a:r>
          <a:endParaRPr lang="es-ES" sz="2800" kern="1200" dirty="0"/>
        </a:p>
      </dsp:txBody>
      <dsp:txXfrm>
        <a:off x="744" y="145603"/>
        <a:ext cx="2902148" cy="1741289"/>
      </dsp:txXfrm>
    </dsp:sp>
    <dsp:sp modelId="{69B430DA-3A61-4AD5-B55F-549E18002F44}">
      <dsp:nvSpPr>
        <dsp:cNvPr id="0" name=""/>
        <dsp:cNvSpPr/>
      </dsp:nvSpPr>
      <dsp:spPr>
        <a:xfrm>
          <a:off x="3193107" y="145603"/>
          <a:ext cx="2902148" cy="1741289"/>
        </a:xfrm>
        <a:prstGeom prst="rect">
          <a:avLst/>
        </a:prstGeom>
        <a:gradFill rotWithShape="0">
          <a:gsLst>
            <a:gs pos="0">
              <a:schemeClr val="accent5">
                <a:alpha val="90000"/>
                <a:hueOff val="0"/>
                <a:satOff val="0"/>
                <a:lumOff val="0"/>
                <a:alphaOff val="-13333"/>
                <a:tint val="20000"/>
                <a:satMod val="180000"/>
                <a:lumMod val="98000"/>
              </a:schemeClr>
            </a:gs>
            <a:gs pos="40000">
              <a:schemeClr val="accent5">
                <a:alpha val="90000"/>
                <a:hueOff val="0"/>
                <a:satOff val="0"/>
                <a:lumOff val="0"/>
                <a:alphaOff val="-13333"/>
                <a:tint val="30000"/>
                <a:satMod val="260000"/>
                <a:lumMod val="84000"/>
              </a:schemeClr>
            </a:gs>
            <a:gs pos="100000">
              <a:schemeClr val="accent5">
                <a:alpha val="90000"/>
                <a:hueOff val="0"/>
                <a:satOff val="0"/>
                <a:lumOff val="0"/>
                <a:alphaOff val="-13333"/>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S" sz="2800" kern="1200" dirty="0" smtClean="0"/>
            <a:t>FORMULACIÓN DE LA VISIÓN</a:t>
          </a:r>
          <a:endParaRPr lang="es-ES" sz="2800" kern="1200" dirty="0"/>
        </a:p>
      </dsp:txBody>
      <dsp:txXfrm>
        <a:off x="3193107" y="145603"/>
        <a:ext cx="2902148" cy="1741289"/>
      </dsp:txXfrm>
    </dsp:sp>
    <dsp:sp modelId="{B12134DD-B2D2-405C-90AF-EE0F6A2CFAB8}">
      <dsp:nvSpPr>
        <dsp:cNvPr id="0" name=""/>
        <dsp:cNvSpPr/>
      </dsp:nvSpPr>
      <dsp:spPr>
        <a:xfrm>
          <a:off x="744" y="2177107"/>
          <a:ext cx="2902148" cy="1741289"/>
        </a:xfrm>
        <a:prstGeom prst="rect">
          <a:avLst/>
        </a:prstGeom>
        <a:gradFill rotWithShape="0">
          <a:gsLst>
            <a:gs pos="0">
              <a:schemeClr val="accent5">
                <a:alpha val="90000"/>
                <a:hueOff val="0"/>
                <a:satOff val="0"/>
                <a:lumOff val="0"/>
                <a:alphaOff val="-26667"/>
                <a:tint val="20000"/>
                <a:satMod val="180000"/>
                <a:lumMod val="98000"/>
              </a:schemeClr>
            </a:gs>
            <a:gs pos="40000">
              <a:schemeClr val="accent5">
                <a:alpha val="90000"/>
                <a:hueOff val="0"/>
                <a:satOff val="0"/>
                <a:lumOff val="0"/>
                <a:alphaOff val="-26667"/>
                <a:tint val="30000"/>
                <a:satMod val="260000"/>
                <a:lumMod val="84000"/>
              </a:schemeClr>
            </a:gs>
            <a:gs pos="100000">
              <a:schemeClr val="accent5">
                <a:alpha val="90000"/>
                <a:hueOff val="0"/>
                <a:satOff val="0"/>
                <a:lumOff val="0"/>
                <a:alphaOff val="-26667"/>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S" sz="2800" kern="1200" dirty="0" smtClean="0"/>
            <a:t>MAPA ESTRATÉGICO</a:t>
          </a:r>
          <a:endParaRPr lang="es-ES" sz="2800" kern="1200" dirty="0"/>
        </a:p>
      </dsp:txBody>
      <dsp:txXfrm>
        <a:off x="744" y="2177107"/>
        <a:ext cx="2902148" cy="1741289"/>
      </dsp:txXfrm>
    </dsp:sp>
    <dsp:sp modelId="{64FF91E1-3185-4235-8CCD-EC0C61B9C394}">
      <dsp:nvSpPr>
        <dsp:cNvPr id="0" name=""/>
        <dsp:cNvSpPr/>
      </dsp:nvSpPr>
      <dsp:spPr>
        <a:xfrm>
          <a:off x="3193107" y="2177107"/>
          <a:ext cx="2902148" cy="1741289"/>
        </a:xfrm>
        <a:prstGeom prst="rect">
          <a:avLst/>
        </a:prstGeom>
        <a:gradFill rotWithShape="0">
          <a:gsLst>
            <a:gs pos="0">
              <a:schemeClr val="accent5">
                <a:alpha val="90000"/>
                <a:hueOff val="0"/>
                <a:satOff val="0"/>
                <a:lumOff val="0"/>
                <a:alphaOff val="-40000"/>
                <a:tint val="20000"/>
                <a:satMod val="180000"/>
                <a:lumMod val="98000"/>
              </a:schemeClr>
            </a:gs>
            <a:gs pos="40000">
              <a:schemeClr val="accent5">
                <a:alpha val="90000"/>
                <a:hueOff val="0"/>
                <a:satOff val="0"/>
                <a:lumOff val="0"/>
                <a:alphaOff val="-40000"/>
                <a:tint val="30000"/>
                <a:satMod val="260000"/>
                <a:lumMod val="84000"/>
              </a:schemeClr>
            </a:gs>
            <a:gs pos="100000">
              <a:schemeClr val="accent5">
                <a:alpha val="90000"/>
                <a:hueOff val="0"/>
                <a:satOff val="0"/>
                <a:lumOff val="0"/>
                <a:alphaOff val="-4000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S" sz="2800" kern="1200" dirty="0" smtClean="0"/>
            <a:t>LÍNEAS DE ACCIÓN ESTRATÉGICAS</a:t>
          </a:r>
          <a:endParaRPr lang="es-ES" sz="2800" kern="1200" dirty="0"/>
        </a:p>
      </dsp:txBody>
      <dsp:txXfrm>
        <a:off x="3193107" y="2177107"/>
        <a:ext cx="2902148" cy="174128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7C9073-FB68-4F1D-8A6F-36EE763F57FF}">
      <dsp:nvSpPr>
        <dsp:cNvPr id="0" name=""/>
        <dsp:cNvSpPr/>
      </dsp:nvSpPr>
      <dsp:spPr>
        <a:xfrm>
          <a:off x="894970" y="105219"/>
          <a:ext cx="7067872" cy="2451823"/>
        </a:xfrm>
        <a:prstGeom prst="rect">
          <a:avLst/>
        </a:prstGeom>
        <a:noFill/>
        <a:ln w="15875" cap="flat" cmpd="sng" algn="ctr">
          <a:noFill/>
          <a:prstDash val="solid"/>
        </a:ln>
        <a:effectLst/>
        <a:scene3d>
          <a:camera prst="orthographicFront"/>
          <a:lightRig rig="threePt" dir="t">
            <a:rot lat="0" lon="0" rev="7500000"/>
          </a:lightRig>
        </a:scene3d>
        <a:sp3d z="-152400" extrusionH="63500"/>
      </dsp:spPr>
      <dsp:style>
        <a:lnRef idx="2">
          <a:schemeClr val="accent1"/>
        </a:lnRef>
        <a:fillRef idx="1">
          <a:schemeClr val="lt1"/>
        </a:fillRef>
        <a:effectRef idx="0">
          <a:schemeClr val="accent1"/>
        </a:effectRef>
        <a:fontRef idx="minor">
          <a:schemeClr val="dk1"/>
        </a:fontRef>
      </dsp:style>
      <dsp:txBody>
        <a:bodyPr spcFirstLastPara="0" vert="horz" wrap="square" lIns="0" tIns="135128" rIns="135128" bIns="135128" numCol="1" spcCol="1270" anchor="ctr" anchorCtr="0">
          <a:noAutofit/>
        </a:bodyPr>
        <a:lstStyle/>
        <a:p>
          <a:pPr lvl="0" algn="ctr" defTabSz="844550">
            <a:lnSpc>
              <a:spcPct val="100000"/>
            </a:lnSpc>
            <a:spcBef>
              <a:spcPct val="0"/>
            </a:spcBef>
            <a:spcAft>
              <a:spcPct val="35000"/>
            </a:spcAft>
          </a:pPr>
          <a:endParaRPr lang="es-EC" sz="1900" kern="1200" dirty="0" smtClean="0">
            <a:latin typeface="+mj-lt"/>
            <a:cs typeface="Calibri" pitchFamily="34" charset="0"/>
          </a:endParaRPr>
        </a:p>
        <a:p>
          <a:pPr lvl="0" algn="ctr" defTabSz="844550">
            <a:lnSpc>
              <a:spcPct val="100000"/>
            </a:lnSpc>
            <a:spcBef>
              <a:spcPct val="0"/>
            </a:spcBef>
            <a:spcAft>
              <a:spcPct val="35000"/>
            </a:spcAft>
          </a:pPr>
          <a:r>
            <a:rPr lang="es-EC" sz="1900" b="1" kern="1200" dirty="0" smtClean="0">
              <a:solidFill>
                <a:schemeClr val="accent1">
                  <a:lumMod val="50000"/>
                </a:schemeClr>
              </a:solidFill>
              <a:latin typeface="+mj-lt"/>
              <a:cs typeface="Calibri" pitchFamily="34" charset="0"/>
            </a:rPr>
            <a:t>MANTENER EL EQUILIBRIO Y CAUDAL ECOLÓGICO DE LAS CUENCAS HIDROGRÁFICAS BAJAS DE LA ZONA Y SATISFACER LAS NECESIDADES DE ABASTECIMIENTO DEL RECURSO AGUA A LOS POBLADORES DEL SECTOR</a:t>
          </a:r>
        </a:p>
        <a:p>
          <a:pPr lvl="0" algn="ctr" defTabSz="844550">
            <a:lnSpc>
              <a:spcPct val="100000"/>
            </a:lnSpc>
            <a:spcBef>
              <a:spcPct val="0"/>
            </a:spcBef>
            <a:spcAft>
              <a:spcPct val="35000"/>
            </a:spcAft>
          </a:pPr>
          <a:endParaRPr lang="es-ES" sz="1900" kern="1200" dirty="0">
            <a:solidFill>
              <a:schemeClr val="accent1">
                <a:lumMod val="50000"/>
              </a:schemeClr>
            </a:solidFill>
            <a:latin typeface="+mj-lt"/>
            <a:cs typeface="Calibri" pitchFamily="34" charset="0"/>
          </a:endParaRPr>
        </a:p>
      </dsp:txBody>
      <dsp:txXfrm>
        <a:off x="2025830" y="105219"/>
        <a:ext cx="5937012" cy="2451823"/>
      </dsp:txXfrm>
    </dsp:sp>
    <dsp:sp modelId="{499E1A74-83DD-4D01-90D5-999A1A804851}">
      <dsp:nvSpPr>
        <dsp:cNvPr id="0" name=""/>
        <dsp:cNvSpPr/>
      </dsp:nvSpPr>
      <dsp:spPr>
        <a:xfrm>
          <a:off x="0" y="0"/>
          <a:ext cx="1899407" cy="951199"/>
        </a:xfrm>
        <a:prstGeom prst="ellipse">
          <a:avLst/>
        </a:prstGeom>
        <a:gradFill rotWithShape="0">
          <a:gsLst>
            <a:gs pos="0">
              <a:schemeClr val="accent4">
                <a:hueOff val="0"/>
                <a:satOff val="0"/>
                <a:lumOff val="0"/>
                <a:alphaOff val="0"/>
              </a:schemeClr>
            </a:gs>
            <a:gs pos="100000">
              <a:schemeClr val="accent4">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es-ES" sz="2900" kern="1200" dirty="0" smtClean="0"/>
            <a:t>MISIÓN</a:t>
          </a:r>
          <a:endParaRPr lang="es-ES" sz="2900" kern="1200" dirty="0"/>
        </a:p>
      </dsp:txBody>
      <dsp:txXfrm>
        <a:off x="278162" y="139300"/>
        <a:ext cx="1343083" cy="672599"/>
      </dsp:txXfrm>
    </dsp:sp>
    <dsp:sp modelId="{A765D6B6-D703-44CD-A2DB-1C6B4F2A4E48}">
      <dsp:nvSpPr>
        <dsp:cNvPr id="0" name=""/>
        <dsp:cNvSpPr/>
      </dsp:nvSpPr>
      <dsp:spPr>
        <a:xfrm>
          <a:off x="1556744" y="3102256"/>
          <a:ext cx="5740590" cy="1968921"/>
        </a:xfrm>
        <a:prstGeom prst="rect">
          <a:avLst/>
        </a:prstGeom>
        <a:noFill/>
        <a:ln w="9525" cap="flat" cmpd="sng" algn="ctr">
          <a:noFill/>
          <a:prstDash val="solid"/>
        </a:ln>
        <a:effectLst>
          <a:outerShdw blurRad="50800" dist="25400" dir="5400000" rotWithShape="0">
            <a:srgbClr val="000000">
              <a:alpha val="28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135128" rIns="135128" bIns="135128" numCol="1" spcCol="1270" anchor="ctr" anchorCtr="0">
          <a:noAutofit/>
        </a:bodyPr>
        <a:lstStyle/>
        <a:p>
          <a:pPr lvl="0" algn="ctr" defTabSz="844550">
            <a:lnSpc>
              <a:spcPct val="100000"/>
            </a:lnSpc>
            <a:spcBef>
              <a:spcPct val="0"/>
            </a:spcBef>
            <a:spcAft>
              <a:spcPct val="35000"/>
            </a:spcAft>
          </a:pPr>
          <a:r>
            <a:rPr lang="es-EC" sz="1900" b="1" kern="1200" dirty="0" smtClean="0">
              <a:solidFill>
                <a:schemeClr val="accent1">
                  <a:lumMod val="50000"/>
                </a:schemeClr>
              </a:solidFill>
              <a:latin typeface="+mj-lt"/>
              <a:cs typeface="Calibri" pitchFamily="34" charset="0"/>
            </a:rPr>
            <a:t>EL TERRITORIO DE LA MICRO CUENCA DEL RÍO SAUCAY SE PROYECTA HACIA UN DESARROLLO SUSTENTABLE, APROVECHANDO SUS POTENCIALIDADES FÍSICAS, CULTURALES Y AMBIENTALES</a:t>
          </a:r>
          <a:endParaRPr lang="es-ES" sz="1900" b="1" kern="1200" dirty="0">
            <a:solidFill>
              <a:schemeClr val="accent1">
                <a:lumMod val="50000"/>
              </a:schemeClr>
            </a:solidFill>
            <a:latin typeface="+mj-lt"/>
            <a:cs typeface="Calibri" pitchFamily="34" charset="0"/>
          </a:endParaRPr>
        </a:p>
      </dsp:txBody>
      <dsp:txXfrm>
        <a:off x="2475239" y="3102256"/>
        <a:ext cx="4822096" cy="1968921"/>
      </dsp:txXfrm>
    </dsp:sp>
    <dsp:sp modelId="{ED3351D1-061F-4A58-AF89-5734134D2B2A}">
      <dsp:nvSpPr>
        <dsp:cNvPr id="0" name=""/>
        <dsp:cNvSpPr/>
      </dsp:nvSpPr>
      <dsp:spPr>
        <a:xfrm>
          <a:off x="187158" y="2973551"/>
          <a:ext cx="1709542" cy="921522"/>
        </a:xfrm>
        <a:prstGeom prst="ellipse">
          <a:avLst/>
        </a:prstGeom>
        <a:gradFill rotWithShape="0">
          <a:gsLst>
            <a:gs pos="0">
              <a:schemeClr val="accent4">
                <a:hueOff val="0"/>
                <a:satOff val="0"/>
                <a:lumOff val="0"/>
                <a:alphaOff val="0"/>
              </a:schemeClr>
            </a:gs>
            <a:gs pos="100000">
              <a:schemeClr val="accent4">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es-ES" sz="2900" kern="1200" dirty="0" smtClean="0"/>
            <a:t>VISIÓN</a:t>
          </a:r>
          <a:endParaRPr lang="es-ES" sz="2900" kern="1200" dirty="0"/>
        </a:p>
      </dsp:txBody>
      <dsp:txXfrm>
        <a:off x="437515" y="3108505"/>
        <a:ext cx="1208828" cy="65161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D9EA30-7C32-45DB-8D02-9233AC6B9C25}">
      <dsp:nvSpPr>
        <dsp:cNvPr id="0" name=""/>
        <dsp:cNvSpPr/>
      </dsp:nvSpPr>
      <dsp:spPr>
        <a:xfrm>
          <a:off x="3139439" y="1421"/>
          <a:ext cx="4709160" cy="1127571"/>
        </a:xfrm>
        <a:prstGeom prst="rightArrow">
          <a:avLst>
            <a:gd name="adj1" fmla="val 75000"/>
            <a:gd name="adj2" fmla="val 50000"/>
          </a:avLst>
        </a:prstGeom>
        <a:solidFill>
          <a:schemeClr val="accent4">
            <a:alpha val="90000"/>
            <a:tint val="40000"/>
            <a:hueOff val="0"/>
            <a:satOff val="0"/>
            <a:lumOff val="0"/>
            <a:alphaOff val="0"/>
          </a:schemeClr>
        </a:solidFill>
        <a:ln w="15875"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s-ES" sz="1800" kern="1200" dirty="0" smtClean="0"/>
            <a:t>Políticas públicas integrales</a:t>
          </a:r>
          <a:endParaRPr lang="es-ES" sz="1800" kern="1200" dirty="0"/>
        </a:p>
        <a:p>
          <a:pPr marL="171450" lvl="1" indent="-171450" algn="l" defTabSz="800100">
            <a:lnSpc>
              <a:spcPct val="90000"/>
            </a:lnSpc>
            <a:spcBef>
              <a:spcPct val="0"/>
            </a:spcBef>
            <a:spcAft>
              <a:spcPct val="15000"/>
            </a:spcAft>
            <a:buChar char="••"/>
          </a:pPr>
          <a:r>
            <a:rPr lang="es-ES" sz="1800" kern="1200" dirty="0" smtClean="0"/>
            <a:t>Marco legal </a:t>
          </a:r>
          <a:endParaRPr lang="es-ES" sz="1800" kern="1200" dirty="0"/>
        </a:p>
      </dsp:txBody>
      <dsp:txXfrm>
        <a:off x="3139439" y="142367"/>
        <a:ext cx="4286321" cy="845679"/>
      </dsp:txXfrm>
    </dsp:sp>
    <dsp:sp modelId="{C0D5B2C9-66B0-4808-8C50-8A174801DE3C}">
      <dsp:nvSpPr>
        <dsp:cNvPr id="0" name=""/>
        <dsp:cNvSpPr/>
      </dsp:nvSpPr>
      <dsp:spPr>
        <a:xfrm>
          <a:off x="0" y="1421"/>
          <a:ext cx="3139440" cy="1127571"/>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s-ES" sz="1600" kern="1200" dirty="0" smtClean="0"/>
            <a:t>MANEJAR LOS RECURSOS HÍDRICOS CON ENFOQUE A LA CUENCA HIDROGRÁFICA</a:t>
          </a:r>
          <a:endParaRPr lang="es-ES" sz="1600" kern="1200" dirty="0"/>
        </a:p>
      </dsp:txBody>
      <dsp:txXfrm>
        <a:off x="55043" y="56464"/>
        <a:ext cx="3029354" cy="1017485"/>
      </dsp:txXfrm>
    </dsp:sp>
    <dsp:sp modelId="{3C006637-D98D-4932-A801-9B06D6EAE896}">
      <dsp:nvSpPr>
        <dsp:cNvPr id="0" name=""/>
        <dsp:cNvSpPr/>
      </dsp:nvSpPr>
      <dsp:spPr>
        <a:xfrm>
          <a:off x="3139439" y="1241749"/>
          <a:ext cx="4709160" cy="1127571"/>
        </a:xfrm>
        <a:prstGeom prst="rightArrow">
          <a:avLst>
            <a:gd name="adj1" fmla="val 75000"/>
            <a:gd name="adj2" fmla="val 50000"/>
          </a:avLst>
        </a:prstGeom>
        <a:solidFill>
          <a:schemeClr val="accent4">
            <a:alpha val="90000"/>
            <a:tint val="40000"/>
            <a:hueOff val="0"/>
            <a:satOff val="0"/>
            <a:lumOff val="0"/>
            <a:alphaOff val="0"/>
          </a:schemeClr>
        </a:solidFill>
        <a:ln w="15875"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s-ES" sz="1800" kern="1200" dirty="0" smtClean="0"/>
            <a:t>Apoyar Planes de Desarrollo Local</a:t>
          </a:r>
          <a:endParaRPr lang="es-ES" sz="1800" kern="1200" dirty="0"/>
        </a:p>
        <a:p>
          <a:pPr marL="171450" lvl="1" indent="-171450" algn="l" defTabSz="800100">
            <a:lnSpc>
              <a:spcPct val="90000"/>
            </a:lnSpc>
            <a:spcBef>
              <a:spcPct val="0"/>
            </a:spcBef>
            <a:spcAft>
              <a:spcPct val="15000"/>
            </a:spcAft>
            <a:buChar char="••"/>
          </a:pPr>
          <a:r>
            <a:rPr lang="es-ES" sz="1800" kern="1200" dirty="0" smtClean="0"/>
            <a:t>Autonomía gobiernos locales y organizaciones sociales</a:t>
          </a:r>
          <a:endParaRPr lang="es-ES" sz="1800" kern="1200" dirty="0"/>
        </a:p>
      </dsp:txBody>
      <dsp:txXfrm>
        <a:off x="3139439" y="1382695"/>
        <a:ext cx="4286321" cy="845679"/>
      </dsp:txXfrm>
    </dsp:sp>
    <dsp:sp modelId="{FE4116B9-0F4B-4038-9F7D-1DD172EE1008}">
      <dsp:nvSpPr>
        <dsp:cNvPr id="0" name=""/>
        <dsp:cNvSpPr/>
      </dsp:nvSpPr>
      <dsp:spPr>
        <a:xfrm>
          <a:off x="0" y="1241749"/>
          <a:ext cx="3139440" cy="1127571"/>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s-ES" sz="1600" kern="1200" dirty="0" smtClean="0"/>
            <a:t>PROMOVER DESARROLLO LOCAL PARTICIPATIVO Y DESARROLLO TERRITORIAL EQUILIBRADO</a:t>
          </a:r>
          <a:endParaRPr lang="es-ES" sz="1600" kern="1200" dirty="0"/>
        </a:p>
      </dsp:txBody>
      <dsp:txXfrm>
        <a:off x="55043" y="1296792"/>
        <a:ext cx="3029354" cy="1017485"/>
      </dsp:txXfrm>
    </dsp:sp>
    <dsp:sp modelId="{8D6CDFC1-2E28-45D0-849E-9A42D1E5C1EF}">
      <dsp:nvSpPr>
        <dsp:cNvPr id="0" name=""/>
        <dsp:cNvSpPr/>
      </dsp:nvSpPr>
      <dsp:spPr>
        <a:xfrm>
          <a:off x="3139439" y="2482078"/>
          <a:ext cx="4709160" cy="1127571"/>
        </a:xfrm>
        <a:prstGeom prst="rightArrow">
          <a:avLst>
            <a:gd name="adj1" fmla="val 75000"/>
            <a:gd name="adj2" fmla="val 50000"/>
          </a:avLst>
        </a:prstGeom>
        <a:solidFill>
          <a:schemeClr val="accent4">
            <a:alpha val="90000"/>
            <a:tint val="40000"/>
            <a:hueOff val="0"/>
            <a:satOff val="0"/>
            <a:lumOff val="0"/>
            <a:alphaOff val="0"/>
          </a:schemeClr>
        </a:solidFill>
        <a:ln w="15875"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s-ES" sz="1800" kern="1200" dirty="0" smtClean="0"/>
            <a:t>Veedurías ciudadanas</a:t>
          </a:r>
          <a:endParaRPr lang="es-ES" sz="1800" kern="1200" dirty="0"/>
        </a:p>
        <a:p>
          <a:pPr marL="171450" lvl="1" indent="-171450" algn="l" defTabSz="800100">
            <a:lnSpc>
              <a:spcPct val="90000"/>
            </a:lnSpc>
            <a:spcBef>
              <a:spcPct val="0"/>
            </a:spcBef>
            <a:spcAft>
              <a:spcPct val="15000"/>
            </a:spcAft>
            <a:buChar char="••"/>
          </a:pPr>
          <a:r>
            <a:rPr lang="es-ES" sz="1800" kern="1200" dirty="0" smtClean="0"/>
            <a:t>Mecanismos de cogestión y control participativo del territorio</a:t>
          </a:r>
          <a:endParaRPr lang="es-ES" sz="1800" kern="1200" dirty="0"/>
        </a:p>
      </dsp:txBody>
      <dsp:txXfrm>
        <a:off x="3139439" y="2623024"/>
        <a:ext cx="4286321" cy="845679"/>
      </dsp:txXfrm>
    </dsp:sp>
    <dsp:sp modelId="{23069A2C-616C-4B05-A51B-27C76E133578}">
      <dsp:nvSpPr>
        <dsp:cNvPr id="0" name=""/>
        <dsp:cNvSpPr/>
      </dsp:nvSpPr>
      <dsp:spPr>
        <a:xfrm>
          <a:off x="0" y="2482078"/>
          <a:ext cx="3139440" cy="1127571"/>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s-ES" sz="1600" kern="1200" dirty="0" smtClean="0"/>
            <a:t>IMPULSAR LA INNOVACIÓN INSTITUCIONAL PARA L A GOBERNANZA PARTICIPATIVA</a:t>
          </a:r>
          <a:endParaRPr lang="es-ES" sz="1600" kern="1200" dirty="0"/>
        </a:p>
      </dsp:txBody>
      <dsp:txXfrm>
        <a:off x="55043" y="2537121"/>
        <a:ext cx="3029354" cy="1017485"/>
      </dsp:txXfrm>
    </dsp:sp>
    <dsp:sp modelId="{B5A823B2-A1F4-448C-B2C7-6FD2AB61CA7D}">
      <dsp:nvSpPr>
        <dsp:cNvPr id="0" name=""/>
        <dsp:cNvSpPr/>
      </dsp:nvSpPr>
      <dsp:spPr>
        <a:xfrm>
          <a:off x="3139439" y="3722407"/>
          <a:ext cx="4709160" cy="1127571"/>
        </a:xfrm>
        <a:prstGeom prst="rightArrow">
          <a:avLst>
            <a:gd name="adj1" fmla="val 75000"/>
            <a:gd name="adj2" fmla="val 50000"/>
          </a:avLst>
        </a:prstGeom>
        <a:solidFill>
          <a:schemeClr val="accent4">
            <a:alpha val="90000"/>
            <a:tint val="40000"/>
            <a:hueOff val="0"/>
            <a:satOff val="0"/>
            <a:lumOff val="0"/>
            <a:alphaOff val="0"/>
          </a:schemeClr>
        </a:solidFill>
        <a:ln w="15875"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s-ES" sz="1800" kern="1200" dirty="0" smtClean="0"/>
            <a:t>Aproximar la oferta a la demanda en el sector productivo</a:t>
          </a:r>
          <a:endParaRPr lang="es-ES" sz="1800" kern="1200" dirty="0"/>
        </a:p>
      </dsp:txBody>
      <dsp:txXfrm>
        <a:off x="3139439" y="3863353"/>
        <a:ext cx="4286321" cy="845679"/>
      </dsp:txXfrm>
    </dsp:sp>
    <dsp:sp modelId="{6D704DFE-4807-4816-A35B-8EAB064A7476}">
      <dsp:nvSpPr>
        <dsp:cNvPr id="0" name=""/>
        <dsp:cNvSpPr/>
      </dsp:nvSpPr>
      <dsp:spPr>
        <a:xfrm>
          <a:off x="0" y="3722407"/>
          <a:ext cx="3139440" cy="1127571"/>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s-ES" sz="1600" kern="1200" dirty="0" smtClean="0"/>
            <a:t>CAPACITAR DE MANERA CONTINUA A LA FUERZA DE TRABAJO</a:t>
          </a:r>
          <a:endParaRPr lang="es-ES" sz="1600" kern="1200" dirty="0"/>
        </a:p>
      </dsp:txBody>
      <dsp:txXfrm>
        <a:off x="55043" y="3777450"/>
        <a:ext cx="3029354" cy="101748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8F7BF8-CC89-45BB-8532-E0FC5195AB17}">
      <dsp:nvSpPr>
        <dsp:cNvPr id="0" name=""/>
        <dsp:cNvSpPr/>
      </dsp:nvSpPr>
      <dsp:spPr>
        <a:xfrm>
          <a:off x="0" y="0"/>
          <a:ext cx="6777037" cy="4235648"/>
        </a:xfrm>
        <a:prstGeom prst="swooshArrow">
          <a:avLst>
            <a:gd name="adj1" fmla="val 25000"/>
            <a:gd name="adj2" fmla="val 25000"/>
          </a:avLst>
        </a:prstGeom>
        <a:gradFill rotWithShape="0">
          <a:gsLst>
            <a:gs pos="0">
              <a:schemeClr val="accent1">
                <a:tint val="40000"/>
                <a:hueOff val="0"/>
                <a:satOff val="0"/>
                <a:lumOff val="0"/>
                <a:alphaOff val="0"/>
              </a:schemeClr>
            </a:gs>
            <a:gs pos="100000">
              <a:schemeClr val="accent1">
                <a:tint val="40000"/>
                <a:hueOff val="0"/>
                <a:satOff val="0"/>
                <a:lumOff val="0"/>
                <a:alphaOff val="0"/>
                <a:shade val="75000"/>
                <a:satMod val="120000"/>
                <a:lumMod val="90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BDBB4731-9F23-4FDB-B7A5-80348E6E1D21}">
      <dsp:nvSpPr>
        <dsp:cNvPr id="0" name=""/>
        <dsp:cNvSpPr/>
      </dsp:nvSpPr>
      <dsp:spPr>
        <a:xfrm>
          <a:off x="1224755" y="2592288"/>
          <a:ext cx="237196" cy="237196"/>
        </a:xfrm>
        <a:prstGeom prst="ellipse">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13E652A-57BE-433C-A9CB-1D8E9519480F}">
      <dsp:nvSpPr>
        <dsp:cNvPr id="0" name=""/>
        <dsp:cNvSpPr/>
      </dsp:nvSpPr>
      <dsp:spPr>
        <a:xfrm>
          <a:off x="1512792" y="2467061"/>
          <a:ext cx="2202537" cy="1808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685" tIns="0" rIns="0" bIns="0" numCol="1" spcCol="1270" anchor="t" anchorCtr="0">
          <a:noAutofit/>
        </a:bodyPr>
        <a:lstStyle/>
        <a:p>
          <a:pPr lvl="0" algn="l" defTabSz="977900">
            <a:lnSpc>
              <a:spcPct val="90000"/>
            </a:lnSpc>
            <a:spcBef>
              <a:spcPct val="0"/>
            </a:spcBef>
            <a:spcAft>
              <a:spcPct val="35000"/>
            </a:spcAft>
          </a:pPr>
          <a:r>
            <a:rPr lang="es-ES" sz="2200" b="1" kern="1200" dirty="0" smtClean="0"/>
            <a:t>ZONIFICACIÓN ECOLÓGICA ECONÓMICA</a:t>
          </a:r>
          <a:endParaRPr lang="es-ES" sz="2200" b="1" kern="1200" dirty="0"/>
        </a:p>
      </dsp:txBody>
      <dsp:txXfrm>
        <a:off x="1512792" y="2467061"/>
        <a:ext cx="2202537" cy="1808621"/>
      </dsp:txXfrm>
    </dsp:sp>
    <dsp:sp modelId="{3D2A8057-7D96-430F-992C-A6CCBCBCD150}">
      <dsp:nvSpPr>
        <dsp:cNvPr id="0" name=""/>
        <dsp:cNvSpPr/>
      </dsp:nvSpPr>
      <dsp:spPr>
        <a:xfrm>
          <a:off x="3761255" y="1248355"/>
          <a:ext cx="406622" cy="406622"/>
        </a:xfrm>
        <a:prstGeom prst="ellipse">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529BBA5-FBCD-485F-9CD5-39A461EAF058}">
      <dsp:nvSpPr>
        <dsp:cNvPr id="0" name=""/>
        <dsp:cNvSpPr/>
      </dsp:nvSpPr>
      <dsp:spPr>
        <a:xfrm>
          <a:off x="4177089" y="1368163"/>
          <a:ext cx="2202537" cy="2803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461" tIns="0" rIns="0" bIns="0" numCol="1" spcCol="1270" anchor="t" anchorCtr="0">
          <a:noAutofit/>
        </a:bodyPr>
        <a:lstStyle/>
        <a:p>
          <a:pPr lvl="0" algn="l" defTabSz="977900">
            <a:lnSpc>
              <a:spcPct val="90000"/>
            </a:lnSpc>
            <a:spcBef>
              <a:spcPct val="0"/>
            </a:spcBef>
            <a:spcAft>
              <a:spcPct val="35000"/>
            </a:spcAft>
          </a:pPr>
          <a:r>
            <a:rPr lang="es-ES" sz="2200" b="1" kern="1200" dirty="0" smtClean="0"/>
            <a:t>PLAN DE MANEJO DE LA MICRO CUENCA DEL RÍO SAUCAY</a:t>
          </a:r>
          <a:endParaRPr lang="es-ES" sz="2200" b="1" kern="1200" dirty="0"/>
        </a:p>
      </dsp:txBody>
      <dsp:txXfrm>
        <a:off x="4177089" y="1368163"/>
        <a:ext cx="2202537" cy="280399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02499E-91F6-4231-8A85-46C0FE05C519}">
      <dsp:nvSpPr>
        <dsp:cNvPr id="0" name=""/>
        <dsp:cNvSpPr/>
      </dsp:nvSpPr>
      <dsp:spPr>
        <a:xfrm>
          <a:off x="0" y="0"/>
          <a:ext cx="6096000" cy="1872208"/>
        </a:xfrm>
        <a:prstGeom prst="roundRect">
          <a:avLst>
            <a:gd name="adj" fmla="val 10000"/>
          </a:avLst>
        </a:prstGeom>
        <a:solidFill>
          <a:srgbClr val="4BACC6"/>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b="1" kern="1200" dirty="0" smtClean="0"/>
            <a:t>PROYECTO:</a:t>
          </a:r>
        </a:p>
        <a:p>
          <a:pPr lvl="0" algn="ctr" defTabSz="889000">
            <a:lnSpc>
              <a:spcPct val="90000"/>
            </a:lnSpc>
            <a:spcBef>
              <a:spcPct val="0"/>
            </a:spcBef>
            <a:spcAft>
              <a:spcPct val="35000"/>
            </a:spcAft>
          </a:pPr>
          <a:r>
            <a:rPr lang="es-EC" sz="2000" kern="1200" dirty="0" smtClean="0"/>
            <a:t>Implementación de Sistemas Sostenibles de Producción</a:t>
          </a:r>
        </a:p>
      </dsp:txBody>
      <dsp:txXfrm>
        <a:off x="1406420" y="0"/>
        <a:ext cx="4689579" cy="1872208"/>
      </dsp:txXfrm>
    </dsp:sp>
    <dsp:sp modelId="{48BC369D-53D6-4D16-A8F8-49C50A78EF57}">
      <dsp:nvSpPr>
        <dsp:cNvPr id="0" name=""/>
        <dsp:cNvSpPr/>
      </dsp:nvSpPr>
      <dsp:spPr>
        <a:xfrm>
          <a:off x="130808" y="187220"/>
          <a:ext cx="1332024" cy="1497766"/>
        </a:xfrm>
        <a:prstGeom prst="roundRect">
          <a:avLst>
            <a:gd name="adj" fmla="val 10000"/>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02499E-91F6-4231-8A85-46C0FE05C519}">
      <dsp:nvSpPr>
        <dsp:cNvPr id="0" name=""/>
        <dsp:cNvSpPr/>
      </dsp:nvSpPr>
      <dsp:spPr>
        <a:xfrm>
          <a:off x="0" y="71996"/>
          <a:ext cx="6096000" cy="1440171"/>
        </a:xfrm>
        <a:prstGeom prst="roundRect">
          <a:avLst>
            <a:gd name="adj" fmla="val 10000"/>
          </a:avLst>
        </a:prstGeom>
        <a:solidFill>
          <a:srgbClr val="4BACC6"/>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b="1" u="none" kern="1200" dirty="0" smtClean="0"/>
            <a:t>PROYECTO:</a:t>
          </a:r>
        </a:p>
        <a:p>
          <a:pPr lvl="0" algn="ctr" defTabSz="889000">
            <a:lnSpc>
              <a:spcPct val="90000"/>
            </a:lnSpc>
            <a:spcBef>
              <a:spcPct val="0"/>
            </a:spcBef>
            <a:spcAft>
              <a:spcPct val="35000"/>
            </a:spcAft>
          </a:pPr>
          <a:r>
            <a:rPr lang="es-EC" sz="2000" u="none" kern="1200" dirty="0" smtClean="0"/>
            <a:t>Restauración de Humedales</a:t>
          </a:r>
        </a:p>
      </dsp:txBody>
      <dsp:txXfrm>
        <a:off x="1564838" y="71996"/>
        <a:ext cx="4531161" cy="1440171"/>
      </dsp:txXfrm>
    </dsp:sp>
    <dsp:sp modelId="{48BC369D-53D6-4D16-A8F8-49C50A78EF57}">
      <dsp:nvSpPr>
        <dsp:cNvPr id="0" name=""/>
        <dsp:cNvSpPr/>
      </dsp:nvSpPr>
      <dsp:spPr>
        <a:xfrm>
          <a:off x="288031" y="144017"/>
          <a:ext cx="1219200" cy="1324956"/>
        </a:xfrm>
        <a:prstGeom prst="roundRect">
          <a:avLst>
            <a:gd name="adj" fmla="val 10000"/>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02499E-91F6-4231-8A85-46C0FE05C519}">
      <dsp:nvSpPr>
        <dsp:cNvPr id="0" name=""/>
        <dsp:cNvSpPr/>
      </dsp:nvSpPr>
      <dsp:spPr>
        <a:xfrm>
          <a:off x="0" y="0"/>
          <a:ext cx="6096000" cy="1080119"/>
        </a:xfrm>
        <a:prstGeom prst="roundRect">
          <a:avLst>
            <a:gd name="adj" fmla="val 10000"/>
          </a:avLst>
        </a:prstGeom>
        <a:solidFill>
          <a:srgbClr val="4BACC6"/>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b="1" kern="1200" dirty="0" smtClean="0"/>
            <a:t>PROYECTO:</a:t>
          </a:r>
        </a:p>
        <a:p>
          <a:pPr lvl="0" algn="ctr" defTabSz="889000">
            <a:lnSpc>
              <a:spcPct val="90000"/>
            </a:lnSpc>
            <a:spcBef>
              <a:spcPct val="0"/>
            </a:spcBef>
            <a:spcAft>
              <a:spcPct val="35000"/>
            </a:spcAft>
          </a:pPr>
          <a:r>
            <a:rPr lang="es-EC" sz="2000" b="0" kern="1200" dirty="0" smtClean="0"/>
            <a:t>Conservación de Suelos</a:t>
          </a:r>
        </a:p>
      </dsp:txBody>
      <dsp:txXfrm>
        <a:off x="1327211" y="0"/>
        <a:ext cx="4768788" cy="1080119"/>
      </dsp:txXfrm>
    </dsp:sp>
    <dsp:sp modelId="{48BC369D-53D6-4D16-A8F8-49C50A78EF57}">
      <dsp:nvSpPr>
        <dsp:cNvPr id="0" name=""/>
        <dsp:cNvSpPr/>
      </dsp:nvSpPr>
      <dsp:spPr>
        <a:xfrm>
          <a:off x="108011" y="108011"/>
          <a:ext cx="1219200" cy="864095"/>
        </a:xfrm>
        <a:prstGeom prst="roundRect">
          <a:avLst>
            <a:gd name="adj" fmla="val 10000"/>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853E8E-2F04-47ED-8CCD-61E6014C0683}">
      <dsp:nvSpPr>
        <dsp:cNvPr id="0" name=""/>
        <dsp:cNvSpPr/>
      </dsp:nvSpPr>
      <dsp:spPr>
        <a:xfrm>
          <a:off x="0" y="1224132"/>
          <a:ext cx="6096000" cy="1080119"/>
        </a:xfrm>
        <a:prstGeom prst="roundRect">
          <a:avLst>
            <a:gd name="adj" fmla="val 10000"/>
          </a:avLst>
        </a:prstGeom>
        <a:solidFill>
          <a:srgbClr val="4BACC6"/>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b="1" kern="1200" dirty="0" smtClean="0"/>
            <a:t>PROYECTO:</a:t>
          </a:r>
        </a:p>
        <a:p>
          <a:pPr lvl="0" algn="ctr" defTabSz="889000">
            <a:lnSpc>
              <a:spcPct val="90000"/>
            </a:lnSpc>
            <a:spcBef>
              <a:spcPct val="0"/>
            </a:spcBef>
            <a:spcAft>
              <a:spcPct val="35000"/>
            </a:spcAft>
          </a:pPr>
          <a:r>
            <a:rPr lang="es-EC" sz="2000" kern="1200" dirty="0" smtClean="0"/>
            <a:t>Compensación por Servicios Ambientales</a:t>
          </a:r>
          <a:endParaRPr lang="es-EC" sz="2000" kern="1200" dirty="0"/>
        </a:p>
      </dsp:txBody>
      <dsp:txXfrm>
        <a:off x="1327211" y="1224132"/>
        <a:ext cx="4768788" cy="1080119"/>
      </dsp:txXfrm>
    </dsp:sp>
    <dsp:sp modelId="{0A99E37C-F9D9-4A47-A0B8-DA79D1A33BDB}">
      <dsp:nvSpPr>
        <dsp:cNvPr id="0" name=""/>
        <dsp:cNvSpPr/>
      </dsp:nvSpPr>
      <dsp:spPr>
        <a:xfrm>
          <a:off x="108011" y="1296143"/>
          <a:ext cx="1219200" cy="864095"/>
        </a:xfrm>
        <a:prstGeom prst="roundRect">
          <a:avLst>
            <a:gd name="adj" fmla="val 10000"/>
          </a:avLst>
        </a:prstGeom>
        <a:blipFill rotWithShape="1">
          <a:blip xmlns:r="http://schemas.openxmlformats.org/officeDocument/2006/relationships" r:embed="rId2"/>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BD836D-51B3-4EE2-B1EB-E276C2179909}">
      <dsp:nvSpPr>
        <dsp:cNvPr id="0" name=""/>
        <dsp:cNvSpPr/>
      </dsp:nvSpPr>
      <dsp:spPr>
        <a:xfrm>
          <a:off x="0" y="2376263"/>
          <a:ext cx="6096000" cy="1080119"/>
        </a:xfrm>
        <a:prstGeom prst="roundRect">
          <a:avLst>
            <a:gd name="adj" fmla="val 10000"/>
          </a:avLst>
        </a:prstGeom>
        <a:solidFill>
          <a:srgbClr val="4BACC6"/>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b="1" kern="1200" dirty="0" smtClean="0"/>
            <a:t>PROYECTO:</a:t>
          </a:r>
        </a:p>
        <a:p>
          <a:pPr lvl="0" algn="l" defTabSz="889000">
            <a:lnSpc>
              <a:spcPct val="90000"/>
            </a:lnSpc>
            <a:spcBef>
              <a:spcPct val="0"/>
            </a:spcBef>
            <a:spcAft>
              <a:spcPct val="35000"/>
            </a:spcAft>
          </a:pPr>
          <a:r>
            <a:rPr lang="es-EC" sz="2000" kern="1200" dirty="0" smtClean="0"/>
            <a:t>Monitoreo de la Calidad del Agua</a:t>
          </a:r>
          <a:endParaRPr lang="es-EC" sz="2000" kern="1200" dirty="0"/>
        </a:p>
      </dsp:txBody>
      <dsp:txXfrm>
        <a:off x="1327211" y="2376263"/>
        <a:ext cx="4768788" cy="1080119"/>
      </dsp:txXfrm>
    </dsp:sp>
    <dsp:sp modelId="{D7B57754-E2FB-442D-AE62-80386C39DA49}">
      <dsp:nvSpPr>
        <dsp:cNvPr id="0" name=""/>
        <dsp:cNvSpPr/>
      </dsp:nvSpPr>
      <dsp:spPr>
        <a:xfrm>
          <a:off x="108011" y="2484275"/>
          <a:ext cx="1219200" cy="864095"/>
        </a:xfrm>
        <a:prstGeom prst="roundRect">
          <a:avLst>
            <a:gd name="adj" fmla="val 10000"/>
          </a:avLst>
        </a:prstGeom>
        <a:blipFill rotWithShape="1">
          <a:blip xmlns:r="http://schemas.openxmlformats.org/officeDocument/2006/relationships" r:embed="rId3"/>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67D402-40DE-4517-AA8A-E1F0819390D1}">
      <dsp:nvSpPr>
        <dsp:cNvPr id="0" name=""/>
        <dsp:cNvSpPr/>
      </dsp:nvSpPr>
      <dsp:spPr>
        <a:xfrm>
          <a:off x="7088" y="0"/>
          <a:ext cx="2118610" cy="79208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s-EC" sz="3100" kern="1200" dirty="0" smtClean="0"/>
            <a:t>SECAR </a:t>
          </a:r>
          <a:endParaRPr lang="es-EC" sz="3100" kern="1200" dirty="0"/>
        </a:p>
      </dsp:txBody>
      <dsp:txXfrm>
        <a:off x="30287" y="23199"/>
        <a:ext cx="2072212" cy="745689"/>
      </dsp:txXfrm>
    </dsp:sp>
    <dsp:sp modelId="{4AA1F334-DD90-44A1-A91C-C47240C5632C}">
      <dsp:nvSpPr>
        <dsp:cNvPr id="0" name=""/>
        <dsp:cNvSpPr/>
      </dsp:nvSpPr>
      <dsp:spPr>
        <a:xfrm>
          <a:off x="2337559" y="133336"/>
          <a:ext cx="449145" cy="5254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EC" sz="2200" kern="1200"/>
        </a:p>
      </dsp:txBody>
      <dsp:txXfrm>
        <a:off x="2337559" y="238419"/>
        <a:ext cx="314402" cy="315249"/>
      </dsp:txXfrm>
    </dsp:sp>
    <dsp:sp modelId="{E90822E0-B8D4-432C-90E3-9ED123679498}">
      <dsp:nvSpPr>
        <dsp:cNvPr id="0" name=""/>
        <dsp:cNvSpPr/>
      </dsp:nvSpPr>
      <dsp:spPr>
        <a:xfrm>
          <a:off x="2973142" y="0"/>
          <a:ext cx="2118610" cy="79208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s-EC" sz="3100" kern="1200" dirty="0" smtClean="0"/>
            <a:t>PESAR </a:t>
          </a:r>
          <a:endParaRPr lang="es-EC" sz="3100" kern="1200" dirty="0"/>
        </a:p>
      </dsp:txBody>
      <dsp:txXfrm>
        <a:off x="2996341" y="23199"/>
        <a:ext cx="2072212" cy="745689"/>
      </dsp:txXfrm>
    </dsp:sp>
    <dsp:sp modelId="{AFAB8F75-F7B5-4DF0-8A56-957CC388FE2F}">
      <dsp:nvSpPr>
        <dsp:cNvPr id="0" name=""/>
        <dsp:cNvSpPr/>
      </dsp:nvSpPr>
      <dsp:spPr>
        <a:xfrm>
          <a:off x="5303614" y="133336"/>
          <a:ext cx="449145" cy="5254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EC" sz="2200" kern="1200"/>
        </a:p>
      </dsp:txBody>
      <dsp:txXfrm>
        <a:off x="5303614" y="238419"/>
        <a:ext cx="314402" cy="315249"/>
      </dsp:txXfrm>
    </dsp:sp>
    <dsp:sp modelId="{6962CA76-B1BE-430D-B636-62A3156FC299}">
      <dsp:nvSpPr>
        <dsp:cNvPr id="0" name=""/>
        <dsp:cNvSpPr/>
      </dsp:nvSpPr>
      <dsp:spPr>
        <a:xfrm>
          <a:off x="5939197" y="0"/>
          <a:ext cx="2118610" cy="79208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s-EC" sz="3100" kern="1200" dirty="0" smtClean="0"/>
            <a:t>DIGESTAR</a:t>
          </a:r>
          <a:endParaRPr lang="es-EC" sz="3100" kern="1200" dirty="0"/>
        </a:p>
      </dsp:txBody>
      <dsp:txXfrm>
        <a:off x="5962396" y="23199"/>
        <a:ext cx="2072212" cy="7456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464B95-19C4-4B23-91C4-156C78872611}">
      <dsp:nvSpPr>
        <dsp:cNvPr id="0" name=""/>
        <dsp:cNvSpPr/>
      </dsp:nvSpPr>
      <dsp:spPr>
        <a:xfrm>
          <a:off x="7088" y="0"/>
          <a:ext cx="2118610" cy="86409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b="0" kern="1200" dirty="0" smtClean="0"/>
            <a:t>CENTRIFUGAR</a:t>
          </a:r>
          <a:endParaRPr lang="es-EC" sz="2000" b="0" kern="1200" dirty="0"/>
        </a:p>
      </dsp:txBody>
      <dsp:txXfrm>
        <a:off x="32397" y="25309"/>
        <a:ext cx="2067992" cy="813478"/>
      </dsp:txXfrm>
    </dsp:sp>
    <dsp:sp modelId="{2434AD1D-6C07-438A-BF84-864D77F3C415}">
      <dsp:nvSpPr>
        <dsp:cNvPr id="0" name=""/>
        <dsp:cNvSpPr/>
      </dsp:nvSpPr>
      <dsp:spPr>
        <a:xfrm>
          <a:off x="2337559" y="169340"/>
          <a:ext cx="449145" cy="5254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s-EC" sz="2800" b="0" kern="1200"/>
        </a:p>
      </dsp:txBody>
      <dsp:txXfrm>
        <a:off x="2337559" y="274423"/>
        <a:ext cx="314402" cy="315249"/>
      </dsp:txXfrm>
    </dsp:sp>
    <dsp:sp modelId="{81F9C859-DD56-4CD3-A4E7-315E20DB63CB}">
      <dsp:nvSpPr>
        <dsp:cNvPr id="0" name=""/>
        <dsp:cNvSpPr/>
      </dsp:nvSpPr>
      <dsp:spPr>
        <a:xfrm>
          <a:off x="2973142" y="0"/>
          <a:ext cx="2118610" cy="86409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s-EC" sz="3000" b="0" kern="1200" dirty="0" smtClean="0"/>
            <a:t>ENVASAR</a:t>
          </a:r>
          <a:endParaRPr lang="es-EC" sz="3000" b="0" kern="1200" dirty="0"/>
        </a:p>
      </dsp:txBody>
      <dsp:txXfrm>
        <a:off x="2998451" y="25309"/>
        <a:ext cx="2067992" cy="813478"/>
      </dsp:txXfrm>
    </dsp:sp>
    <dsp:sp modelId="{BF01A8D3-A0B2-48A1-9DFB-36D2AB59B4E8}">
      <dsp:nvSpPr>
        <dsp:cNvPr id="0" name=""/>
        <dsp:cNvSpPr/>
      </dsp:nvSpPr>
      <dsp:spPr>
        <a:xfrm>
          <a:off x="5303614" y="169340"/>
          <a:ext cx="449145" cy="5254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s-EC" sz="2800" b="0" kern="1200"/>
        </a:p>
      </dsp:txBody>
      <dsp:txXfrm>
        <a:off x="5303614" y="274423"/>
        <a:ext cx="314402" cy="315249"/>
      </dsp:txXfrm>
    </dsp:sp>
    <dsp:sp modelId="{ABEC7DCF-8603-4E28-B067-A0B3847CD6DA}">
      <dsp:nvSpPr>
        <dsp:cNvPr id="0" name=""/>
        <dsp:cNvSpPr/>
      </dsp:nvSpPr>
      <dsp:spPr>
        <a:xfrm>
          <a:off x="5939197" y="0"/>
          <a:ext cx="2118610" cy="86409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s-EC" sz="3000" b="0" kern="1200" dirty="0" smtClean="0"/>
            <a:t>MEDIR</a:t>
          </a:r>
          <a:endParaRPr lang="es-EC" sz="3000" b="0" kern="1200" dirty="0"/>
        </a:p>
      </dsp:txBody>
      <dsp:txXfrm>
        <a:off x="5964506" y="25309"/>
        <a:ext cx="2067992" cy="8134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BBBA05-8AE7-40F7-BE0C-C8D12DFC7D5D}">
      <dsp:nvSpPr>
        <dsp:cNvPr id="0" name=""/>
        <dsp:cNvSpPr/>
      </dsp:nvSpPr>
      <dsp:spPr>
        <a:xfrm>
          <a:off x="37167" y="182"/>
          <a:ext cx="2090552" cy="1254331"/>
        </a:xfrm>
        <a:prstGeom prst="rect">
          <a:avLst/>
        </a:prstGeom>
        <a:blipFill rotWithShape="0">
          <a:blip xmlns:r="http://schemas.openxmlformats.org/officeDocument/2006/relationships" r:embed="rId1"/>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170" tIns="217170" rIns="217170" bIns="217170" numCol="1" spcCol="1270" anchor="ctr" anchorCtr="0">
          <a:noAutofit/>
        </a:bodyPr>
        <a:lstStyle/>
        <a:p>
          <a:pPr lvl="0" algn="ctr" defTabSz="2533650">
            <a:lnSpc>
              <a:spcPct val="90000"/>
            </a:lnSpc>
            <a:spcBef>
              <a:spcPct val="0"/>
            </a:spcBef>
            <a:spcAft>
              <a:spcPct val="35000"/>
            </a:spcAft>
          </a:pPr>
          <a:endParaRPr lang="es-ES" sz="5700" kern="1200" dirty="0"/>
        </a:p>
      </dsp:txBody>
      <dsp:txXfrm>
        <a:off x="37167" y="182"/>
        <a:ext cx="2090552" cy="1254331"/>
      </dsp:txXfrm>
    </dsp:sp>
    <dsp:sp modelId="{EE0B5322-B41B-48CB-AAD2-D8B9DF71A936}">
      <dsp:nvSpPr>
        <dsp:cNvPr id="0" name=""/>
        <dsp:cNvSpPr/>
      </dsp:nvSpPr>
      <dsp:spPr>
        <a:xfrm>
          <a:off x="2373943" y="9201"/>
          <a:ext cx="2090552" cy="1254331"/>
        </a:xfrm>
        <a:prstGeom prst="rect">
          <a:avLst/>
        </a:prstGeom>
        <a:blipFill rotWithShape="0">
          <a:blip xmlns:r="http://schemas.openxmlformats.org/officeDocument/2006/relationships" r:embed="rId2"/>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170" tIns="217170" rIns="217170" bIns="217170" numCol="1" spcCol="1270" anchor="ctr" anchorCtr="0">
          <a:noAutofit/>
        </a:bodyPr>
        <a:lstStyle/>
        <a:p>
          <a:pPr lvl="0" algn="ctr" defTabSz="2533650">
            <a:lnSpc>
              <a:spcPct val="90000"/>
            </a:lnSpc>
            <a:spcBef>
              <a:spcPct val="0"/>
            </a:spcBef>
            <a:spcAft>
              <a:spcPct val="35000"/>
            </a:spcAft>
          </a:pPr>
          <a:endParaRPr lang="es-ES" sz="5700" kern="1200" dirty="0"/>
        </a:p>
      </dsp:txBody>
      <dsp:txXfrm>
        <a:off x="2373943" y="9201"/>
        <a:ext cx="2090552" cy="1254331"/>
      </dsp:txXfrm>
    </dsp:sp>
    <dsp:sp modelId="{32BCE3AD-D312-49F0-B812-7CE3129B8FFC}">
      <dsp:nvSpPr>
        <dsp:cNvPr id="0" name=""/>
        <dsp:cNvSpPr/>
      </dsp:nvSpPr>
      <dsp:spPr>
        <a:xfrm>
          <a:off x="37167" y="1463569"/>
          <a:ext cx="2090552" cy="1254331"/>
        </a:xfrm>
        <a:prstGeom prst="rect">
          <a:avLst/>
        </a:prstGeom>
        <a:blipFill rotWithShape="0">
          <a:blip xmlns:r="http://schemas.openxmlformats.org/officeDocument/2006/relationships" r:embed="rId3"/>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170" tIns="217170" rIns="217170" bIns="217170" numCol="1" spcCol="1270" anchor="ctr" anchorCtr="0">
          <a:noAutofit/>
        </a:bodyPr>
        <a:lstStyle/>
        <a:p>
          <a:pPr lvl="0" algn="ctr" defTabSz="2533650">
            <a:lnSpc>
              <a:spcPct val="90000"/>
            </a:lnSpc>
            <a:spcBef>
              <a:spcPct val="0"/>
            </a:spcBef>
            <a:spcAft>
              <a:spcPct val="35000"/>
            </a:spcAft>
          </a:pPr>
          <a:endParaRPr lang="es-ES" sz="5700" kern="1200" dirty="0"/>
        </a:p>
      </dsp:txBody>
      <dsp:txXfrm>
        <a:off x="37167" y="1463569"/>
        <a:ext cx="2090552" cy="1254331"/>
      </dsp:txXfrm>
    </dsp:sp>
    <dsp:sp modelId="{7B965C72-D325-40C2-A872-9B5CE7601804}">
      <dsp:nvSpPr>
        <dsp:cNvPr id="0" name=""/>
        <dsp:cNvSpPr/>
      </dsp:nvSpPr>
      <dsp:spPr>
        <a:xfrm>
          <a:off x="2336775" y="1463569"/>
          <a:ext cx="2090552" cy="1254331"/>
        </a:xfrm>
        <a:prstGeom prst="rect">
          <a:avLst/>
        </a:prstGeom>
        <a:blipFill rotWithShape="0">
          <a:blip xmlns:r="http://schemas.openxmlformats.org/officeDocument/2006/relationships" r:embed="rId4"/>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170" tIns="217170" rIns="217170" bIns="217170" numCol="1" spcCol="1270" anchor="ctr" anchorCtr="0">
          <a:noAutofit/>
        </a:bodyPr>
        <a:lstStyle/>
        <a:p>
          <a:pPr lvl="0" algn="ctr" defTabSz="2533650">
            <a:lnSpc>
              <a:spcPct val="90000"/>
            </a:lnSpc>
            <a:spcBef>
              <a:spcPct val="0"/>
            </a:spcBef>
            <a:spcAft>
              <a:spcPct val="35000"/>
            </a:spcAft>
          </a:pPr>
          <a:endParaRPr lang="es-ES" sz="5700" kern="1200" dirty="0"/>
        </a:p>
      </dsp:txBody>
      <dsp:txXfrm>
        <a:off x="2336775" y="1463569"/>
        <a:ext cx="2090552" cy="12543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3EEF64-0345-4F26-82AC-7454974D0B66}">
      <dsp:nvSpPr>
        <dsp:cNvPr id="0" name=""/>
        <dsp:cNvSpPr/>
      </dsp:nvSpPr>
      <dsp:spPr>
        <a:xfrm>
          <a:off x="1595037" y="1337183"/>
          <a:ext cx="2731046" cy="626895"/>
        </a:xfrm>
        <a:custGeom>
          <a:avLst/>
          <a:gdLst/>
          <a:ahLst/>
          <a:cxnLst/>
          <a:rect l="0" t="0" r="0" b="0"/>
          <a:pathLst>
            <a:path>
              <a:moveTo>
                <a:pt x="0" y="0"/>
              </a:moveTo>
              <a:lnTo>
                <a:pt x="1365523" y="0"/>
              </a:lnTo>
              <a:lnTo>
                <a:pt x="1365523" y="626895"/>
              </a:lnTo>
              <a:lnTo>
                <a:pt x="2731046" y="62689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S" sz="1000" kern="1200"/>
        </a:p>
      </dsp:txBody>
      <dsp:txXfrm>
        <a:off x="2890508" y="1580579"/>
        <a:ext cx="140103" cy="140103"/>
      </dsp:txXfrm>
    </dsp:sp>
    <dsp:sp modelId="{D9083C32-F10D-4FA4-88A2-9FC351CFA3CA}">
      <dsp:nvSpPr>
        <dsp:cNvPr id="0" name=""/>
        <dsp:cNvSpPr/>
      </dsp:nvSpPr>
      <dsp:spPr>
        <a:xfrm>
          <a:off x="1595037" y="1271117"/>
          <a:ext cx="2715267" cy="91440"/>
        </a:xfrm>
        <a:custGeom>
          <a:avLst/>
          <a:gdLst/>
          <a:ahLst/>
          <a:cxnLst/>
          <a:rect l="0" t="0" r="0" b="0"/>
          <a:pathLst>
            <a:path>
              <a:moveTo>
                <a:pt x="0" y="66066"/>
              </a:moveTo>
              <a:lnTo>
                <a:pt x="1357633" y="66066"/>
              </a:lnTo>
              <a:lnTo>
                <a:pt x="1357633" y="45720"/>
              </a:lnTo>
              <a:lnTo>
                <a:pt x="2715267" y="4572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ES" sz="900" kern="1200"/>
        </a:p>
      </dsp:txBody>
      <dsp:txXfrm>
        <a:off x="2884787" y="1248953"/>
        <a:ext cx="135767" cy="135767"/>
      </dsp:txXfrm>
    </dsp:sp>
    <dsp:sp modelId="{758510D3-0E16-4993-9816-848BC880FCA1}">
      <dsp:nvSpPr>
        <dsp:cNvPr id="0" name=""/>
        <dsp:cNvSpPr/>
      </dsp:nvSpPr>
      <dsp:spPr>
        <a:xfrm>
          <a:off x="1595037" y="667934"/>
          <a:ext cx="2748922" cy="669249"/>
        </a:xfrm>
        <a:custGeom>
          <a:avLst/>
          <a:gdLst/>
          <a:ahLst/>
          <a:cxnLst/>
          <a:rect l="0" t="0" r="0" b="0"/>
          <a:pathLst>
            <a:path>
              <a:moveTo>
                <a:pt x="0" y="669249"/>
              </a:moveTo>
              <a:lnTo>
                <a:pt x="1374461" y="669249"/>
              </a:lnTo>
              <a:lnTo>
                <a:pt x="1374461" y="0"/>
              </a:lnTo>
              <a:lnTo>
                <a:pt x="2748922"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S" sz="1000" kern="1200"/>
        </a:p>
      </dsp:txBody>
      <dsp:txXfrm>
        <a:off x="2898768" y="931828"/>
        <a:ext cx="141460" cy="141460"/>
      </dsp:txXfrm>
    </dsp:sp>
    <dsp:sp modelId="{7187D772-07B2-44CD-A6BF-658D77FFE8D7}">
      <dsp:nvSpPr>
        <dsp:cNvPr id="0" name=""/>
        <dsp:cNvSpPr/>
      </dsp:nvSpPr>
      <dsp:spPr>
        <a:xfrm>
          <a:off x="40723" y="1085569"/>
          <a:ext cx="2605398" cy="503228"/>
        </a:xfrm>
        <a:prstGeom prst="rect">
          <a:avLst/>
        </a:prstGeom>
        <a:gradFill rotWithShape="0">
          <a:gsLst>
            <a:gs pos="0">
              <a:schemeClr val="accent1">
                <a:hueOff val="0"/>
                <a:satOff val="0"/>
                <a:lumOff val="0"/>
                <a:alphaOff val="0"/>
                <a:tint val="20000"/>
                <a:satMod val="180000"/>
                <a:lumMod val="98000"/>
              </a:schemeClr>
            </a:gs>
            <a:gs pos="40000">
              <a:schemeClr val="accent1">
                <a:hueOff val="0"/>
                <a:satOff val="0"/>
                <a:lumOff val="0"/>
                <a:alphaOff val="0"/>
                <a:tint val="30000"/>
                <a:satMod val="260000"/>
                <a:lumMod val="84000"/>
              </a:schemeClr>
            </a:gs>
            <a:gs pos="100000">
              <a:schemeClr val="accent1">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kern="1200" dirty="0" smtClean="0"/>
            <a:t>CLASIFICACIÓN</a:t>
          </a:r>
          <a:endParaRPr lang="es-ES" sz="2000" b="1" kern="1200" dirty="0"/>
        </a:p>
      </dsp:txBody>
      <dsp:txXfrm>
        <a:off x="40723" y="1085569"/>
        <a:ext cx="2605398" cy="503228"/>
      </dsp:txXfrm>
    </dsp:sp>
    <dsp:sp modelId="{6D2B99BA-A1CA-4728-A4FE-D220ADEF8599}">
      <dsp:nvSpPr>
        <dsp:cNvPr id="0" name=""/>
        <dsp:cNvSpPr/>
      </dsp:nvSpPr>
      <dsp:spPr>
        <a:xfrm>
          <a:off x="4343959" y="416320"/>
          <a:ext cx="1650588" cy="503228"/>
        </a:xfrm>
        <a:prstGeom prst="rect">
          <a:avLst/>
        </a:prstGeom>
        <a:gradFill rotWithShape="0">
          <a:gsLst>
            <a:gs pos="0">
              <a:schemeClr val="accent1">
                <a:hueOff val="0"/>
                <a:satOff val="0"/>
                <a:lumOff val="0"/>
                <a:alphaOff val="0"/>
                <a:tint val="20000"/>
                <a:satMod val="180000"/>
                <a:lumMod val="98000"/>
              </a:schemeClr>
            </a:gs>
            <a:gs pos="40000">
              <a:schemeClr val="accent1">
                <a:hueOff val="0"/>
                <a:satOff val="0"/>
                <a:lumOff val="0"/>
                <a:alphaOff val="0"/>
                <a:tint val="30000"/>
                <a:satMod val="260000"/>
                <a:lumMod val="84000"/>
              </a:schemeClr>
            </a:gs>
            <a:gs pos="100000">
              <a:schemeClr val="accent1">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S" sz="1500" b="1" kern="1200" smtClean="0"/>
            <a:t>PREFERENCIA DE HABITAT</a:t>
          </a:r>
          <a:endParaRPr lang="es-ES" sz="1500" b="1" kern="1200" dirty="0"/>
        </a:p>
      </dsp:txBody>
      <dsp:txXfrm>
        <a:off x="4343959" y="416320"/>
        <a:ext cx="1650588" cy="503228"/>
      </dsp:txXfrm>
    </dsp:sp>
    <dsp:sp modelId="{18E8A1AE-54F4-41D9-ACD0-6C13B22D878E}">
      <dsp:nvSpPr>
        <dsp:cNvPr id="0" name=""/>
        <dsp:cNvSpPr/>
      </dsp:nvSpPr>
      <dsp:spPr>
        <a:xfrm>
          <a:off x="4310304" y="1065223"/>
          <a:ext cx="1650588" cy="503228"/>
        </a:xfrm>
        <a:prstGeom prst="rect">
          <a:avLst/>
        </a:prstGeom>
        <a:gradFill rotWithShape="0">
          <a:gsLst>
            <a:gs pos="0">
              <a:schemeClr val="accent1">
                <a:hueOff val="0"/>
                <a:satOff val="0"/>
                <a:lumOff val="0"/>
                <a:alphaOff val="0"/>
                <a:tint val="20000"/>
                <a:satMod val="180000"/>
                <a:lumMod val="98000"/>
              </a:schemeClr>
            </a:gs>
            <a:gs pos="40000">
              <a:schemeClr val="accent1">
                <a:hueOff val="0"/>
                <a:satOff val="0"/>
                <a:lumOff val="0"/>
                <a:alphaOff val="0"/>
                <a:tint val="30000"/>
                <a:satMod val="260000"/>
                <a:lumMod val="84000"/>
              </a:schemeClr>
            </a:gs>
            <a:gs pos="100000">
              <a:schemeClr val="accent1">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S" sz="1500" b="1" kern="1200" smtClean="0"/>
            <a:t>ENDEMISMO</a:t>
          </a:r>
          <a:endParaRPr lang="es-ES" sz="1500" b="1" kern="1200" dirty="0"/>
        </a:p>
      </dsp:txBody>
      <dsp:txXfrm>
        <a:off x="4310304" y="1065223"/>
        <a:ext cx="1650588" cy="503228"/>
      </dsp:txXfrm>
    </dsp:sp>
    <dsp:sp modelId="{944D7F77-AF2C-433B-97F4-56E829B402DA}">
      <dsp:nvSpPr>
        <dsp:cNvPr id="0" name=""/>
        <dsp:cNvSpPr/>
      </dsp:nvSpPr>
      <dsp:spPr>
        <a:xfrm>
          <a:off x="4326084" y="1712465"/>
          <a:ext cx="1650588" cy="503228"/>
        </a:xfrm>
        <a:prstGeom prst="rect">
          <a:avLst/>
        </a:prstGeom>
        <a:gradFill rotWithShape="0">
          <a:gsLst>
            <a:gs pos="0">
              <a:schemeClr val="accent1">
                <a:hueOff val="0"/>
                <a:satOff val="0"/>
                <a:lumOff val="0"/>
                <a:alphaOff val="0"/>
                <a:tint val="20000"/>
                <a:satMod val="180000"/>
                <a:lumMod val="98000"/>
              </a:schemeClr>
            </a:gs>
            <a:gs pos="40000">
              <a:schemeClr val="accent1">
                <a:hueOff val="0"/>
                <a:satOff val="0"/>
                <a:lumOff val="0"/>
                <a:alphaOff val="0"/>
                <a:tint val="30000"/>
                <a:satMod val="260000"/>
                <a:lumMod val="84000"/>
              </a:schemeClr>
            </a:gs>
            <a:gs pos="100000">
              <a:schemeClr val="accent1">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S" sz="1500" b="1" kern="1200" smtClean="0"/>
            <a:t>ESTATUS DE CONSERVACIÓN</a:t>
          </a:r>
          <a:endParaRPr lang="es-ES" sz="1500" b="1" kern="1200" dirty="0"/>
        </a:p>
      </dsp:txBody>
      <dsp:txXfrm>
        <a:off x="4326084" y="1712465"/>
        <a:ext cx="1650588" cy="5032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C5456-B3FA-4E8F-BB8C-269792C8B58B}">
      <dsp:nvSpPr>
        <dsp:cNvPr id="0" name=""/>
        <dsp:cNvSpPr/>
      </dsp:nvSpPr>
      <dsp:spPr>
        <a:xfrm>
          <a:off x="1513073" y="1255545"/>
          <a:ext cx="2549493" cy="919252"/>
        </a:xfrm>
        <a:custGeom>
          <a:avLst/>
          <a:gdLst/>
          <a:ahLst/>
          <a:cxnLst/>
          <a:rect l="0" t="0" r="0" b="0"/>
          <a:pathLst>
            <a:path>
              <a:moveTo>
                <a:pt x="0" y="0"/>
              </a:moveTo>
              <a:lnTo>
                <a:pt x="1274746" y="0"/>
              </a:lnTo>
              <a:lnTo>
                <a:pt x="1274746" y="919252"/>
              </a:lnTo>
              <a:lnTo>
                <a:pt x="2549493" y="919252"/>
              </a:lnTo>
            </a:path>
          </a:pathLst>
        </a:custGeom>
        <a:noFill/>
        <a:ln w="15875"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ES" sz="900" kern="1200"/>
        </a:p>
      </dsp:txBody>
      <dsp:txXfrm>
        <a:off x="2720065" y="1647417"/>
        <a:ext cx="135507" cy="135507"/>
      </dsp:txXfrm>
    </dsp:sp>
    <dsp:sp modelId="{023EEF64-0345-4F26-82AC-7454974D0B66}">
      <dsp:nvSpPr>
        <dsp:cNvPr id="0" name=""/>
        <dsp:cNvSpPr/>
      </dsp:nvSpPr>
      <dsp:spPr>
        <a:xfrm>
          <a:off x="1513073" y="1255545"/>
          <a:ext cx="2564309" cy="293306"/>
        </a:xfrm>
        <a:custGeom>
          <a:avLst/>
          <a:gdLst/>
          <a:ahLst/>
          <a:cxnLst/>
          <a:rect l="0" t="0" r="0" b="0"/>
          <a:pathLst>
            <a:path>
              <a:moveTo>
                <a:pt x="0" y="0"/>
              </a:moveTo>
              <a:lnTo>
                <a:pt x="1282154" y="0"/>
              </a:lnTo>
              <a:lnTo>
                <a:pt x="1282154" y="293306"/>
              </a:lnTo>
              <a:lnTo>
                <a:pt x="2564309" y="293306"/>
              </a:lnTo>
            </a:path>
          </a:pathLst>
        </a:custGeom>
        <a:noFill/>
        <a:ln w="15875"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ES" sz="900" kern="1200"/>
        </a:p>
      </dsp:txBody>
      <dsp:txXfrm>
        <a:off x="2730702" y="1337672"/>
        <a:ext cx="129051" cy="129051"/>
      </dsp:txXfrm>
    </dsp:sp>
    <dsp:sp modelId="{D9083C32-F10D-4FA4-88A2-9FC351CFA3CA}">
      <dsp:nvSpPr>
        <dsp:cNvPr id="0" name=""/>
        <dsp:cNvSpPr/>
      </dsp:nvSpPr>
      <dsp:spPr>
        <a:xfrm>
          <a:off x="1513073" y="941125"/>
          <a:ext cx="2549493" cy="314419"/>
        </a:xfrm>
        <a:custGeom>
          <a:avLst/>
          <a:gdLst/>
          <a:ahLst/>
          <a:cxnLst/>
          <a:rect l="0" t="0" r="0" b="0"/>
          <a:pathLst>
            <a:path>
              <a:moveTo>
                <a:pt x="0" y="314419"/>
              </a:moveTo>
              <a:lnTo>
                <a:pt x="1274746" y="314419"/>
              </a:lnTo>
              <a:lnTo>
                <a:pt x="1274746" y="0"/>
              </a:lnTo>
              <a:lnTo>
                <a:pt x="2549493" y="0"/>
              </a:lnTo>
            </a:path>
          </a:pathLst>
        </a:custGeom>
        <a:noFill/>
        <a:ln w="15875"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ES" sz="900" kern="1200"/>
        </a:p>
      </dsp:txBody>
      <dsp:txXfrm>
        <a:off x="2723599" y="1034114"/>
        <a:ext cx="128440" cy="128440"/>
      </dsp:txXfrm>
    </dsp:sp>
    <dsp:sp modelId="{758510D3-0E16-4993-9816-848BC880FCA1}">
      <dsp:nvSpPr>
        <dsp:cNvPr id="0" name=""/>
        <dsp:cNvSpPr/>
      </dsp:nvSpPr>
      <dsp:spPr>
        <a:xfrm>
          <a:off x="1513073" y="331839"/>
          <a:ext cx="2581093" cy="923705"/>
        </a:xfrm>
        <a:custGeom>
          <a:avLst/>
          <a:gdLst/>
          <a:ahLst/>
          <a:cxnLst/>
          <a:rect l="0" t="0" r="0" b="0"/>
          <a:pathLst>
            <a:path>
              <a:moveTo>
                <a:pt x="0" y="923705"/>
              </a:moveTo>
              <a:lnTo>
                <a:pt x="1290546" y="923705"/>
              </a:lnTo>
              <a:lnTo>
                <a:pt x="1290546" y="0"/>
              </a:lnTo>
              <a:lnTo>
                <a:pt x="2581093" y="0"/>
              </a:lnTo>
            </a:path>
          </a:pathLst>
        </a:custGeom>
        <a:noFill/>
        <a:ln w="15875"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ES" sz="900" kern="1200"/>
        </a:p>
      </dsp:txBody>
      <dsp:txXfrm>
        <a:off x="2735085" y="725157"/>
        <a:ext cx="137070" cy="137070"/>
      </dsp:txXfrm>
    </dsp:sp>
    <dsp:sp modelId="{7187D772-07B2-44CD-A6BF-658D77FFE8D7}">
      <dsp:nvSpPr>
        <dsp:cNvPr id="0" name=""/>
        <dsp:cNvSpPr/>
      </dsp:nvSpPr>
      <dsp:spPr>
        <a:xfrm>
          <a:off x="353471" y="1019292"/>
          <a:ext cx="1846698" cy="472504"/>
        </a:xfrm>
        <a:prstGeom prst="rect">
          <a:avLst/>
        </a:prstGeom>
        <a:gradFill rotWithShape="0">
          <a:gsLst>
            <a:gs pos="0">
              <a:schemeClr val="accent2">
                <a:alpha val="80000"/>
                <a:hueOff val="0"/>
                <a:satOff val="0"/>
                <a:lumOff val="0"/>
                <a:alphaOff val="0"/>
                <a:tint val="20000"/>
                <a:satMod val="180000"/>
                <a:lumMod val="98000"/>
              </a:schemeClr>
            </a:gs>
            <a:gs pos="40000">
              <a:schemeClr val="accent2">
                <a:alpha val="80000"/>
                <a:hueOff val="0"/>
                <a:satOff val="0"/>
                <a:lumOff val="0"/>
                <a:alphaOff val="0"/>
                <a:tint val="30000"/>
                <a:satMod val="260000"/>
                <a:lumMod val="84000"/>
              </a:schemeClr>
            </a:gs>
            <a:gs pos="100000">
              <a:schemeClr val="accent2">
                <a:alpha val="80000"/>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kern="1200" smtClean="0"/>
            <a:t>HABITATS</a:t>
          </a:r>
          <a:endParaRPr lang="es-ES" sz="2000" b="1" kern="1200" dirty="0"/>
        </a:p>
      </dsp:txBody>
      <dsp:txXfrm>
        <a:off x="353471" y="1019292"/>
        <a:ext cx="1846698" cy="472504"/>
      </dsp:txXfrm>
    </dsp:sp>
    <dsp:sp modelId="{6D2B99BA-A1CA-4728-A4FE-D220ADEF8599}">
      <dsp:nvSpPr>
        <dsp:cNvPr id="0" name=""/>
        <dsp:cNvSpPr/>
      </dsp:nvSpPr>
      <dsp:spPr>
        <a:xfrm>
          <a:off x="4094167" y="95587"/>
          <a:ext cx="1888683" cy="472504"/>
        </a:xfrm>
        <a:prstGeom prst="rect">
          <a:avLst/>
        </a:prstGeom>
        <a:gradFill rotWithShape="0">
          <a:gsLst>
            <a:gs pos="0">
              <a:schemeClr val="accent2">
                <a:alpha val="70000"/>
                <a:hueOff val="0"/>
                <a:satOff val="0"/>
                <a:lumOff val="0"/>
                <a:alphaOff val="0"/>
                <a:tint val="20000"/>
                <a:satMod val="180000"/>
                <a:lumMod val="98000"/>
              </a:schemeClr>
            </a:gs>
            <a:gs pos="40000">
              <a:schemeClr val="accent2">
                <a:alpha val="70000"/>
                <a:hueOff val="0"/>
                <a:satOff val="0"/>
                <a:lumOff val="0"/>
                <a:alphaOff val="0"/>
                <a:tint val="30000"/>
                <a:satMod val="260000"/>
                <a:lumMod val="84000"/>
              </a:schemeClr>
            </a:gs>
            <a:gs pos="100000">
              <a:schemeClr val="accent2">
                <a:alpha val="70000"/>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S" sz="1500" b="1" kern="1200" dirty="0" smtClean="0"/>
            <a:t>PÁRAMO (</a:t>
          </a:r>
          <a:r>
            <a:rPr lang="es-ES" sz="1500" b="1" kern="1200" dirty="0" err="1" smtClean="0"/>
            <a:t>Pa</a:t>
          </a:r>
          <a:r>
            <a:rPr lang="es-ES" sz="1500" b="1" kern="1200" dirty="0" smtClean="0"/>
            <a:t>)</a:t>
          </a:r>
          <a:endParaRPr lang="es-ES" sz="1500" b="1" kern="1200" dirty="0"/>
        </a:p>
      </dsp:txBody>
      <dsp:txXfrm>
        <a:off x="4094167" y="95587"/>
        <a:ext cx="1888683" cy="472504"/>
      </dsp:txXfrm>
    </dsp:sp>
    <dsp:sp modelId="{18E8A1AE-54F4-41D9-ACD0-6C13B22D878E}">
      <dsp:nvSpPr>
        <dsp:cNvPr id="0" name=""/>
        <dsp:cNvSpPr/>
      </dsp:nvSpPr>
      <dsp:spPr>
        <a:xfrm>
          <a:off x="4062566" y="704872"/>
          <a:ext cx="1888683" cy="472504"/>
        </a:xfrm>
        <a:prstGeom prst="rect">
          <a:avLst/>
        </a:prstGeom>
        <a:gradFill rotWithShape="0">
          <a:gsLst>
            <a:gs pos="0">
              <a:schemeClr val="accent2">
                <a:alpha val="70000"/>
                <a:hueOff val="0"/>
                <a:satOff val="0"/>
                <a:lumOff val="0"/>
                <a:alphaOff val="0"/>
                <a:tint val="20000"/>
                <a:satMod val="180000"/>
                <a:lumMod val="98000"/>
              </a:schemeClr>
            </a:gs>
            <a:gs pos="40000">
              <a:schemeClr val="accent2">
                <a:alpha val="70000"/>
                <a:hueOff val="0"/>
                <a:satOff val="0"/>
                <a:lumOff val="0"/>
                <a:alphaOff val="0"/>
                <a:tint val="30000"/>
                <a:satMod val="260000"/>
                <a:lumMod val="84000"/>
              </a:schemeClr>
            </a:gs>
            <a:gs pos="100000">
              <a:schemeClr val="accent2">
                <a:alpha val="70000"/>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S" sz="1500" b="1" kern="1200" dirty="0" smtClean="0"/>
            <a:t>LÍNEA DE ACCIÓN ANTRÓPICA (</a:t>
          </a:r>
          <a:r>
            <a:rPr lang="es-ES" sz="1500" b="1" kern="1200" dirty="0" err="1" smtClean="0"/>
            <a:t>An</a:t>
          </a:r>
          <a:r>
            <a:rPr lang="es-ES" sz="1500" b="1" kern="1200" dirty="0" smtClean="0"/>
            <a:t>)</a:t>
          </a:r>
          <a:endParaRPr lang="es-ES" sz="1500" b="1" kern="1200" dirty="0"/>
        </a:p>
      </dsp:txBody>
      <dsp:txXfrm>
        <a:off x="4062566" y="704872"/>
        <a:ext cx="1888683" cy="472504"/>
      </dsp:txXfrm>
    </dsp:sp>
    <dsp:sp modelId="{944D7F77-AF2C-433B-97F4-56E829B402DA}">
      <dsp:nvSpPr>
        <dsp:cNvPr id="0" name=""/>
        <dsp:cNvSpPr/>
      </dsp:nvSpPr>
      <dsp:spPr>
        <a:xfrm>
          <a:off x="4077382" y="1312599"/>
          <a:ext cx="1859050" cy="472504"/>
        </a:xfrm>
        <a:prstGeom prst="rect">
          <a:avLst/>
        </a:prstGeom>
        <a:gradFill rotWithShape="0">
          <a:gsLst>
            <a:gs pos="0">
              <a:schemeClr val="accent2">
                <a:alpha val="70000"/>
                <a:hueOff val="0"/>
                <a:satOff val="0"/>
                <a:lumOff val="0"/>
                <a:alphaOff val="0"/>
                <a:tint val="20000"/>
                <a:satMod val="180000"/>
                <a:lumMod val="98000"/>
              </a:schemeClr>
            </a:gs>
            <a:gs pos="40000">
              <a:schemeClr val="accent2">
                <a:alpha val="70000"/>
                <a:hueOff val="0"/>
                <a:satOff val="0"/>
                <a:lumOff val="0"/>
                <a:alphaOff val="0"/>
                <a:tint val="30000"/>
                <a:satMod val="260000"/>
                <a:lumMod val="84000"/>
              </a:schemeClr>
            </a:gs>
            <a:gs pos="100000">
              <a:schemeClr val="accent2">
                <a:alpha val="70000"/>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S" sz="1500" b="1" kern="1200" dirty="0" smtClean="0"/>
            <a:t>LAGUNAS</a:t>
          </a:r>
          <a:r>
            <a:rPr lang="es-ES" sz="1500" b="1" kern="1200" baseline="0" dirty="0" smtClean="0"/>
            <a:t> Y RÍOS (</a:t>
          </a:r>
          <a:r>
            <a:rPr lang="es-ES" sz="1500" b="1" kern="1200" baseline="0" dirty="0" err="1" smtClean="0"/>
            <a:t>Ln</a:t>
          </a:r>
          <a:r>
            <a:rPr lang="es-ES" sz="1500" b="1" kern="1200" baseline="0" dirty="0" smtClean="0"/>
            <a:t>)</a:t>
          </a:r>
          <a:endParaRPr lang="es-ES" sz="1500" b="1" kern="1200" dirty="0"/>
        </a:p>
      </dsp:txBody>
      <dsp:txXfrm>
        <a:off x="4077382" y="1312599"/>
        <a:ext cx="1859050" cy="472504"/>
      </dsp:txXfrm>
    </dsp:sp>
    <dsp:sp modelId="{3863CB89-80C7-4759-9F78-3CE2084FBFA3}">
      <dsp:nvSpPr>
        <dsp:cNvPr id="0" name=""/>
        <dsp:cNvSpPr/>
      </dsp:nvSpPr>
      <dsp:spPr>
        <a:xfrm>
          <a:off x="4062566" y="1938545"/>
          <a:ext cx="1939517" cy="472504"/>
        </a:xfrm>
        <a:prstGeom prst="rect">
          <a:avLst/>
        </a:prstGeom>
        <a:gradFill rotWithShape="0">
          <a:gsLst>
            <a:gs pos="0">
              <a:schemeClr val="accent2">
                <a:alpha val="70000"/>
                <a:hueOff val="0"/>
                <a:satOff val="0"/>
                <a:lumOff val="0"/>
                <a:alphaOff val="0"/>
                <a:tint val="20000"/>
                <a:satMod val="180000"/>
                <a:lumMod val="98000"/>
              </a:schemeClr>
            </a:gs>
            <a:gs pos="40000">
              <a:schemeClr val="accent2">
                <a:alpha val="70000"/>
                <a:hueOff val="0"/>
                <a:satOff val="0"/>
                <a:lumOff val="0"/>
                <a:alphaOff val="0"/>
                <a:tint val="30000"/>
                <a:satMod val="260000"/>
                <a:lumMod val="84000"/>
              </a:schemeClr>
            </a:gs>
            <a:gs pos="100000">
              <a:schemeClr val="accent2">
                <a:alpha val="70000"/>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S" sz="1500" b="1" kern="1200" dirty="0" smtClean="0"/>
            <a:t>BOSQUES (Bs)</a:t>
          </a:r>
          <a:endParaRPr lang="es-ES" sz="1500" b="1" kern="1200" dirty="0"/>
        </a:p>
      </dsp:txBody>
      <dsp:txXfrm>
        <a:off x="4062566" y="1938545"/>
        <a:ext cx="1939517" cy="4725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F3796A-94FF-4A5C-8241-49328C33B260}">
      <dsp:nvSpPr>
        <dsp:cNvPr id="0" name=""/>
        <dsp:cNvSpPr/>
      </dsp:nvSpPr>
      <dsp:spPr>
        <a:xfrm>
          <a:off x="91905" y="244140"/>
          <a:ext cx="3364477" cy="201868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b="1" kern="1200" dirty="0" smtClean="0"/>
            <a:t>MOMENTO EXPLICATIVO</a:t>
          </a:r>
        </a:p>
        <a:p>
          <a:pPr lvl="0" algn="ctr" defTabSz="1066800">
            <a:lnSpc>
              <a:spcPct val="90000"/>
            </a:lnSpc>
            <a:spcBef>
              <a:spcPct val="0"/>
            </a:spcBef>
            <a:spcAft>
              <a:spcPct val="35000"/>
            </a:spcAft>
          </a:pPr>
          <a:r>
            <a:rPr lang="es-ES" sz="2400" i="1" kern="1200" dirty="0" smtClean="0"/>
            <a:t>¿Lo q vemos es?</a:t>
          </a:r>
          <a:endParaRPr lang="es-ES" sz="2400" i="1" kern="1200" dirty="0"/>
        </a:p>
      </dsp:txBody>
      <dsp:txXfrm>
        <a:off x="91905" y="244140"/>
        <a:ext cx="3364477" cy="2018686"/>
      </dsp:txXfrm>
    </dsp:sp>
    <dsp:sp modelId="{3DCDAF79-7AAC-4AAA-A2D2-969037732B2D}">
      <dsp:nvSpPr>
        <dsp:cNvPr id="0" name=""/>
        <dsp:cNvSpPr/>
      </dsp:nvSpPr>
      <dsp:spPr>
        <a:xfrm>
          <a:off x="3684023" y="239982"/>
          <a:ext cx="3364477" cy="2018686"/>
        </a:xfrm>
        <a:prstGeom prst="rect">
          <a:avLst/>
        </a:prstGeom>
        <a:solidFill>
          <a:schemeClr val="accent4">
            <a:hueOff val="-716787"/>
            <a:satOff val="6362"/>
            <a:lumOff val="-215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b="1" kern="1200" dirty="0" smtClean="0"/>
            <a:t>MOMENTO NORMATIVO</a:t>
          </a:r>
        </a:p>
        <a:p>
          <a:pPr lvl="0" algn="ctr" defTabSz="1066800">
            <a:lnSpc>
              <a:spcPct val="90000"/>
            </a:lnSpc>
            <a:spcBef>
              <a:spcPct val="0"/>
            </a:spcBef>
            <a:spcAft>
              <a:spcPct val="35000"/>
            </a:spcAft>
          </a:pPr>
          <a:r>
            <a:rPr lang="es-ES" sz="2400" i="1" kern="1200" dirty="0" smtClean="0"/>
            <a:t>Producción y Análisis de la Información</a:t>
          </a:r>
          <a:endParaRPr lang="es-ES" sz="2400" i="1" kern="1200" dirty="0"/>
        </a:p>
      </dsp:txBody>
      <dsp:txXfrm>
        <a:off x="3684023" y="239982"/>
        <a:ext cx="3364477" cy="2018686"/>
      </dsp:txXfrm>
    </dsp:sp>
    <dsp:sp modelId="{47D4BD3F-F2F5-4BCF-8ED2-2DD2F23ED112}">
      <dsp:nvSpPr>
        <dsp:cNvPr id="0" name=""/>
        <dsp:cNvSpPr/>
      </dsp:nvSpPr>
      <dsp:spPr>
        <a:xfrm>
          <a:off x="862" y="2544487"/>
          <a:ext cx="3364477" cy="2018686"/>
        </a:xfrm>
        <a:prstGeom prst="rect">
          <a:avLst/>
        </a:prstGeom>
        <a:solidFill>
          <a:schemeClr val="accent4">
            <a:hueOff val="-1433573"/>
            <a:satOff val="12725"/>
            <a:lumOff val="-431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b="1" kern="1200" dirty="0" smtClean="0"/>
            <a:t>MOMENTO ESTRATÉGICO</a:t>
          </a:r>
        </a:p>
        <a:p>
          <a:pPr lvl="0" algn="ctr" defTabSz="1066800">
            <a:lnSpc>
              <a:spcPct val="90000"/>
            </a:lnSpc>
            <a:spcBef>
              <a:spcPct val="0"/>
            </a:spcBef>
            <a:spcAft>
              <a:spcPct val="35000"/>
            </a:spcAft>
          </a:pPr>
          <a:r>
            <a:rPr lang="es-ES" sz="2400" i="1" kern="1200" dirty="0" smtClean="0"/>
            <a:t>Generación de alternativas</a:t>
          </a:r>
          <a:endParaRPr lang="es-ES" sz="2400" i="1" kern="1200" dirty="0"/>
        </a:p>
      </dsp:txBody>
      <dsp:txXfrm>
        <a:off x="862" y="2544487"/>
        <a:ext cx="3364477" cy="2018686"/>
      </dsp:txXfrm>
    </dsp:sp>
    <dsp:sp modelId="{3D1EEC53-3067-41C9-AB0A-481304555FDC}">
      <dsp:nvSpPr>
        <dsp:cNvPr id="0" name=""/>
        <dsp:cNvSpPr/>
      </dsp:nvSpPr>
      <dsp:spPr>
        <a:xfrm>
          <a:off x="3701787" y="2544487"/>
          <a:ext cx="3364477" cy="2018686"/>
        </a:xfrm>
        <a:prstGeom prst="rect">
          <a:avLst/>
        </a:prstGeom>
        <a:solidFill>
          <a:schemeClr val="accent4">
            <a:hueOff val="-2150360"/>
            <a:satOff val="19087"/>
            <a:lumOff val="-647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b="1" i="0" kern="1200" dirty="0" smtClean="0"/>
            <a:t>MOMENTO OPERATIVO</a:t>
          </a:r>
        </a:p>
        <a:p>
          <a:pPr lvl="0" algn="ctr" defTabSz="1066800">
            <a:lnSpc>
              <a:spcPct val="90000"/>
            </a:lnSpc>
            <a:spcBef>
              <a:spcPct val="0"/>
            </a:spcBef>
            <a:spcAft>
              <a:spcPct val="35000"/>
            </a:spcAft>
          </a:pPr>
          <a:r>
            <a:rPr lang="es-ES" sz="2400" b="0" i="1" kern="1200" dirty="0" err="1" smtClean="0"/>
            <a:t>Acciones</a:t>
          </a:r>
          <a:r>
            <a:rPr lang="es-ES" sz="2400" b="0" i="1" kern="1200" dirty="0" err="1" smtClean="0">
              <a:latin typeface="Times New Roman"/>
              <a:cs typeface="Times New Roman"/>
            </a:rPr>
            <a:t>→</a:t>
          </a:r>
          <a:r>
            <a:rPr lang="es-ES" sz="2400" b="0" i="1" kern="1200" dirty="0" err="1" smtClean="0"/>
            <a:t>Objetivos</a:t>
          </a:r>
          <a:endParaRPr lang="es-ES" sz="2400" b="0" i="1" kern="1200" dirty="0"/>
        </a:p>
      </dsp:txBody>
      <dsp:txXfrm>
        <a:off x="3701787" y="2544487"/>
        <a:ext cx="3364477" cy="20186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AA39A7-3D39-45ED-A891-C30BFCAFB28E}">
      <dsp:nvSpPr>
        <dsp:cNvPr id="0" name=""/>
        <dsp:cNvSpPr/>
      </dsp:nvSpPr>
      <dsp:spPr>
        <a:xfrm>
          <a:off x="576066" y="2664293"/>
          <a:ext cx="2442675" cy="756019"/>
        </a:xfrm>
        <a:prstGeom prst="rect">
          <a:avLst/>
        </a:prstGeom>
        <a:no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kern="1200" dirty="0" smtClean="0">
              <a:solidFill>
                <a:srgbClr val="0070C0"/>
              </a:solidFill>
            </a:rPr>
            <a:t>DESLIZAMIENTOS</a:t>
          </a:r>
        </a:p>
        <a:p>
          <a:pPr lvl="0" algn="ctr" defTabSz="889000">
            <a:lnSpc>
              <a:spcPct val="90000"/>
            </a:lnSpc>
            <a:spcBef>
              <a:spcPct val="0"/>
            </a:spcBef>
            <a:spcAft>
              <a:spcPct val="35000"/>
            </a:spcAft>
          </a:pPr>
          <a:r>
            <a:rPr lang="es-ES" sz="1600" b="1" kern="1200" dirty="0" smtClean="0">
              <a:solidFill>
                <a:srgbClr val="0070C0"/>
              </a:solidFill>
            </a:rPr>
            <a:t>(Pendientes fuertes)</a:t>
          </a:r>
          <a:endParaRPr lang="es-ES" sz="1600" b="1" kern="1200" dirty="0">
            <a:solidFill>
              <a:srgbClr val="0070C0"/>
            </a:solidFill>
          </a:endParaRPr>
        </a:p>
      </dsp:txBody>
      <dsp:txXfrm>
        <a:off x="576066" y="2664293"/>
        <a:ext cx="2442675" cy="756019"/>
      </dsp:txXfrm>
    </dsp:sp>
    <dsp:sp modelId="{D50E4B6C-0E41-475E-AEBE-694926D1E25D}">
      <dsp:nvSpPr>
        <dsp:cNvPr id="0" name=""/>
        <dsp:cNvSpPr/>
      </dsp:nvSpPr>
      <dsp:spPr>
        <a:xfrm>
          <a:off x="432050" y="72013"/>
          <a:ext cx="2642307" cy="909608"/>
        </a:xfrm>
        <a:prstGeom prst="rect">
          <a:avLst/>
        </a:prstGeom>
        <a:no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kern="1200" dirty="0" smtClean="0">
              <a:solidFill>
                <a:srgbClr val="C00000"/>
              </a:solidFill>
            </a:rPr>
            <a:t>RIESGO VOLCÁNICO</a:t>
          </a:r>
        </a:p>
        <a:p>
          <a:pPr lvl="0" algn="ctr" defTabSz="889000">
            <a:lnSpc>
              <a:spcPct val="90000"/>
            </a:lnSpc>
            <a:spcBef>
              <a:spcPct val="0"/>
            </a:spcBef>
            <a:spcAft>
              <a:spcPct val="35000"/>
            </a:spcAft>
          </a:pPr>
          <a:r>
            <a:rPr lang="es-ES" sz="1600" b="1" kern="1200" dirty="0" smtClean="0">
              <a:solidFill>
                <a:srgbClr val="C00000"/>
              </a:solidFill>
            </a:rPr>
            <a:t>(Volcán </a:t>
          </a:r>
          <a:r>
            <a:rPr lang="es-ES" sz="1600" b="1" kern="1200" dirty="0" err="1" smtClean="0">
              <a:solidFill>
                <a:srgbClr val="C00000"/>
              </a:solidFill>
            </a:rPr>
            <a:t>Sangay</a:t>
          </a:r>
          <a:r>
            <a:rPr lang="es-ES" sz="1600" b="1" kern="1200" dirty="0" smtClean="0">
              <a:solidFill>
                <a:srgbClr val="C00000"/>
              </a:solidFill>
            </a:rPr>
            <a:t>)</a:t>
          </a:r>
          <a:endParaRPr lang="es-ES" sz="1600" b="1" kern="1200" dirty="0">
            <a:solidFill>
              <a:srgbClr val="C00000"/>
            </a:solidFill>
          </a:endParaRPr>
        </a:p>
      </dsp:txBody>
      <dsp:txXfrm>
        <a:off x="432050" y="72013"/>
        <a:ext cx="2642307" cy="909608"/>
      </dsp:txXfrm>
    </dsp:sp>
    <dsp:sp modelId="{A35A341F-E9BD-4C22-8D69-67106E6C9C8D}">
      <dsp:nvSpPr>
        <dsp:cNvPr id="0" name=""/>
        <dsp:cNvSpPr/>
      </dsp:nvSpPr>
      <dsp:spPr>
        <a:xfrm>
          <a:off x="288022" y="1296141"/>
          <a:ext cx="3155574" cy="1116335"/>
        </a:xfrm>
        <a:prstGeom prst="rect">
          <a:avLst/>
        </a:prstGeom>
        <a:no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kern="1200" dirty="0" smtClean="0">
              <a:solidFill>
                <a:srgbClr val="00B050"/>
              </a:solidFill>
            </a:rPr>
            <a:t>EROSIÓN Y DESERTIFICACIÓN </a:t>
          </a:r>
        </a:p>
        <a:p>
          <a:pPr lvl="0" algn="ctr" defTabSz="889000">
            <a:lnSpc>
              <a:spcPct val="90000"/>
            </a:lnSpc>
            <a:spcBef>
              <a:spcPct val="0"/>
            </a:spcBef>
            <a:spcAft>
              <a:spcPct val="35000"/>
            </a:spcAft>
          </a:pPr>
          <a:r>
            <a:rPr lang="es-ES" sz="1600" b="1" kern="1200" dirty="0" smtClean="0">
              <a:solidFill>
                <a:srgbClr val="00B050"/>
              </a:solidFill>
            </a:rPr>
            <a:t> (Sobrepastoreo y avance frontera agrícola</a:t>
          </a:r>
          <a:r>
            <a:rPr lang="es-ES" sz="1800" b="1" kern="1200" dirty="0" smtClean="0">
              <a:solidFill>
                <a:srgbClr val="00B050"/>
              </a:solidFill>
            </a:rPr>
            <a:t>)</a:t>
          </a:r>
          <a:endParaRPr lang="es-ES" sz="1800" b="1" kern="1200" dirty="0">
            <a:solidFill>
              <a:srgbClr val="00B050"/>
            </a:solidFill>
          </a:endParaRPr>
        </a:p>
      </dsp:txBody>
      <dsp:txXfrm>
        <a:off x="288022" y="1296141"/>
        <a:ext cx="3155574" cy="1116335"/>
      </dsp:txXfrm>
    </dsp:sp>
    <dsp:sp modelId="{4D52098E-039D-419A-9B04-B4B3624BF282}">
      <dsp:nvSpPr>
        <dsp:cNvPr id="0" name=""/>
        <dsp:cNvSpPr/>
      </dsp:nvSpPr>
      <dsp:spPr>
        <a:xfrm>
          <a:off x="432038" y="3528389"/>
          <a:ext cx="2790873" cy="993232"/>
        </a:xfrm>
        <a:prstGeom prst="rect">
          <a:avLst/>
        </a:prstGeom>
        <a:no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kern="1200" dirty="0" smtClean="0">
              <a:solidFill>
                <a:schemeClr val="tx1"/>
              </a:solidFill>
              <a:latin typeface="+mj-lt"/>
              <a:cs typeface="Calibri" pitchFamily="34" charset="0"/>
            </a:rPr>
            <a:t>CONFLICTO LIMÍTROFE </a:t>
          </a:r>
        </a:p>
        <a:p>
          <a:pPr lvl="0" algn="ctr" defTabSz="889000">
            <a:lnSpc>
              <a:spcPct val="90000"/>
            </a:lnSpc>
            <a:spcBef>
              <a:spcPct val="0"/>
            </a:spcBef>
            <a:spcAft>
              <a:spcPct val="35000"/>
            </a:spcAft>
          </a:pPr>
          <a:r>
            <a:rPr lang="es-ES" sz="1600" b="1" kern="1200" dirty="0" smtClean="0">
              <a:solidFill>
                <a:schemeClr val="tx1"/>
              </a:solidFill>
              <a:latin typeface="+mj-lt"/>
              <a:cs typeface="Calibri" pitchFamily="34" charset="0"/>
            </a:rPr>
            <a:t>(Nivel provincial)</a:t>
          </a:r>
          <a:endParaRPr lang="es-ES" sz="1600" b="1" kern="1200" dirty="0">
            <a:solidFill>
              <a:schemeClr val="tx1"/>
            </a:solidFill>
            <a:latin typeface="+mj-lt"/>
            <a:cs typeface="Calibri" pitchFamily="34" charset="0"/>
          </a:endParaRPr>
        </a:p>
      </dsp:txBody>
      <dsp:txXfrm>
        <a:off x="432038" y="3528389"/>
        <a:ext cx="2790873" cy="993232"/>
      </dsp:txXfrm>
    </dsp:sp>
    <dsp:sp modelId="{72B48407-E181-4005-B4EA-82C730118193}">
      <dsp:nvSpPr>
        <dsp:cNvPr id="0" name=""/>
        <dsp:cNvSpPr/>
      </dsp:nvSpPr>
      <dsp:spPr>
        <a:xfrm>
          <a:off x="576066" y="4680526"/>
          <a:ext cx="2530329" cy="975859"/>
        </a:xfrm>
        <a:prstGeom prst="rect">
          <a:avLst/>
        </a:prstGeom>
        <a:no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kern="1200" dirty="0" smtClean="0">
              <a:solidFill>
                <a:srgbClr val="7030A0"/>
              </a:solidFill>
            </a:rPr>
            <a:t>MARGINACIÓN</a:t>
          </a:r>
        </a:p>
        <a:p>
          <a:pPr lvl="0" algn="ctr" defTabSz="889000">
            <a:lnSpc>
              <a:spcPct val="90000"/>
            </a:lnSpc>
            <a:spcBef>
              <a:spcPct val="0"/>
            </a:spcBef>
            <a:spcAft>
              <a:spcPct val="35000"/>
            </a:spcAft>
          </a:pPr>
          <a:r>
            <a:rPr lang="es-ES" sz="1600" b="1" kern="1200" dirty="0" smtClean="0">
              <a:solidFill>
                <a:srgbClr val="7030A0"/>
              </a:solidFill>
            </a:rPr>
            <a:t>(Comunicación hacia el exterior)</a:t>
          </a:r>
          <a:endParaRPr lang="es-ES" sz="1600" b="1" kern="1200" dirty="0">
            <a:solidFill>
              <a:srgbClr val="7030A0"/>
            </a:solidFill>
          </a:endParaRPr>
        </a:p>
      </dsp:txBody>
      <dsp:txXfrm>
        <a:off x="576066" y="4680526"/>
        <a:ext cx="2530329" cy="9758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BEF0F9-4DF1-425F-82FD-67BE88631E36}">
      <dsp:nvSpPr>
        <dsp:cNvPr id="0" name=""/>
        <dsp:cNvSpPr/>
      </dsp:nvSpPr>
      <dsp:spPr>
        <a:xfrm>
          <a:off x="144014" y="4"/>
          <a:ext cx="3155395" cy="1015832"/>
        </a:xfrm>
        <a:prstGeom prst="rect">
          <a:avLst/>
        </a:prstGeom>
        <a:no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kern="1200" dirty="0" smtClean="0">
              <a:solidFill>
                <a:schemeClr val="accent5">
                  <a:lumMod val="75000"/>
                </a:schemeClr>
              </a:solidFill>
            </a:rPr>
            <a:t>CAPAC ÑAN</a:t>
          </a:r>
        </a:p>
        <a:p>
          <a:pPr lvl="0" algn="ctr" defTabSz="889000">
            <a:lnSpc>
              <a:spcPct val="90000"/>
            </a:lnSpc>
            <a:spcBef>
              <a:spcPct val="0"/>
            </a:spcBef>
            <a:spcAft>
              <a:spcPct val="35000"/>
            </a:spcAft>
          </a:pPr>
          <a:r>
            <a:rPr lang="es-ES" sz="1600" b="1" kern="1200" dirty="0" smtClean="0">
              <a:solidFill>
                <a:schemeClr val="accent5">
                  <a:lumMod val="75000"/>
                </a:schemeClr>
              </a:solidFill>
            </a:rPr>
            <a:t>(Cultura y Turismo)</a:t>
          </a:r>
          <a:endParaRPr lang="es-ES" sz="1600" b="1" kern="1200" dirty="0">
            <a:solidFill>
              <a:schemeClr val="accent5">
                <a:lumMod val="75000"/>
              </a:schemeClr>
            </a:solidFill>
          </a:endParaRPr>
        </a:p>
      </dsp:txBody>
      <dsp:txXfrm>
        <a:off x="144014" y="4"/>
        <a:ext cx="3155395" cy="1015832"/>
      </dsp:txXfrm>
    </dsp:sp>
    <dsp:sp modelId="{A55CA715-66BF-4E14-8F4B-5881CB368228}">
      <dsp:nvSpPr>
        <dsp:cNvPr id="0" name=""/>
        <dsp:cNvSpPr/>
      </dsp:nvSpPr>
      <dsp:spPr>
        <a:xfrm>
          <a:off x="360048" y="1080115"/>
          <a:ext cx="2848242" cy="1015832"/>
        </a:xfrm>
        <a:prstGeom prst="rect">
          <a:avLst/>
        </a:prstGeom>
        <a:no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kern="1200" dirty="0" smtClean="0">
              <a:solidFill>
                <a:srgbClr val="0070C0"/>
              </a:solidFill>
            </a:rPr>
            <a:t>RECURSO HÍDRICO </a:t>
          </a:r>
        </a:p>
        <a:p>
          <a:pPr lvl="0" algn="ctr" defTabSz="889000">
            <a:lnSpc>
              <a:spcPct val="90000"/>
            </a:lnSpc>
            <a:spcBef>
              <a:spcPct val="0"/>
            </a:spcBef>
            <a:spcAft>
              <a:spcPct val="35000"/>
            </a:spcAft>
          </a:pPr>
          <a:r>
            <a:rPr lang="es-ES" sz="1600" b="1" kern="1200" dirty="0" smtClean="0">
              <a:solidFill>
                <a:srgbClr val="0070C0"/>
              </a:solidFill>
            </a:rPr>
            <a:t> (Mini proyectos hidroeléctricos)</a:t>
          </a:r>
          <a:endParaRPr lang="es-ES" sz="1600" b="1" kern="1200" dirty="0">
            <a:solidFill>
              <a:srgbClr val="0070C0"/>
            </a:solidFill>
          </a:endParaRPr>
        </a:p>
      </dsp:txBody>
      <dsp:txXfrm>
        <a:off x="360048" y="1080115"/>
        <a:ext cx="2848242" cy="1015832"/>
      </dsp:txXfrm>
    </dsp:sp>
    <dsp:sp modelId="{CF146176-C805-4CF9-A332-2E0A87EDABCB}">
      <dsp:nvSpPr>
        <dsp:cNvPr id="0" name=""/>
        <dsp:cNvSpPr/>
      </dsp:nvSpPr>
      <dsp:spPr>
        <a:xfrm>
          <a:off x="360040" y="2232249"/>
          <a:ext cx="2710139" cy="1015832"/>
        </a:xfrm>
        <a:prstGeom prst="rect">
          <a:avLst/>
        </a:prstGeom>
        <a:no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kern="1200" dirty="0" smtClean="0">
              <a:solidFill>
                <a:schemeClr val="accent3">
                  <a:lumMod val="60000"/>
                  <a:lumOff val="40000"/>
                </a:schemeClr>
              </a:solidFill>
            </a:rPr>
            <a:t>POTENCIAL HUMANO</a:t>
          </a:r>
        </a:p>
        <a:p>
          <a:pPr lvl="0" algn="ctr" defTabSz="889000">
            <a:lnSpc>
              <a:spcPct val="90000"/>
            </a:lnSpc>
            <a:spcBef>
              <a:spcPct val="0"/>
            </a:spcBef>
            <a:spcAft>
              <a:spcPct val="35000"/>
            </a:spcAft>
          </a:pPr>
          <a:r>
            <a:rPr lang="es-ES" sz="1600" b="1" kern="1200" dirty="0" smtClean="0">
              <a:solidFill>
                <a:schemeClr val="accent3">
                  <a:lumMod val="60000"/>
                  <a:lumOff val="40000"/>
                </a:schemeClr>
              </a:solidFill>
            </a:rPr>
            <a:t>(Educación y Trabajo)</a:t>
          </a:r>
          <a:endParaRPr lang="es-ES" sz="1600" b="1" kern="1200" dirty="0">
            <a:solidFill>
              <a:schemeClr val="accent3">
                <a:lumMod val="60000"/>
                <a:lumOff val="40000"/>
              </a:schemeClr>
            </a:solidFill>
          </a:endParaRPr>
        </a:p>
      </dsp:txBody>
      <dsp:txXfrm>
        <a:off x="360040" y="2232249"/>
        <a:ext cx="2710139" cy="1015832"/>
      </dsp:txXfrm>
    </dsp:sp>
    <dsp:sp modelId="{71A7A0FB-CD73-485C-9CD6-77FCD6B6C56A}">
      <dsp:nvSpPr>
        <dsp:cNvPr id="0" name=""/>
        <dsp:cNvSpPr/>
      </dsp:nvSpPr>
      <dsp:spPr>
        <a:xfrm>
          <a:off x="288026" y="3456385"/>
          <a:ext cx="2893175" cy="1015832"/>
        </a:xfrm>
        <a:prstGeom prst="rect">
          <a:avLst/>
        </a:prstGeom>
        <a:no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kern="1200" dirty="0" smtClean="0">
              <a:solidFill>
                <a:srgbClr val="00B050"/>
              </a:solidFill>
            </a:rPr>
            <a:t>DIVERSIDAD BIOLÓGICA</a:t>
          </a:r>
        </a:p>
        <a:p>
          <a:pPr lvl="0" algn="ctr" defTabSz="889000">
            <a:lnSpc>
              <a:spcPct val="90000"/>
            </a:lnSpc>
            <a:spcBef>
              <a:spcPct val="0"/>
            </a:spcBef>
            <a:spcAft>
              <a:spcPct val="35000"/>
            </a:spcAft>
          </a:pPr>
          <a:r>
            <a:rPr lang="es-ES" sz="1600" b="1" kern="1200" dirty="0" smtClean="0">
              <a:solidFill>
                <a:srgbClr val="00B050"/>
              </a:solidFill>
            </a:rPr>
            <a:t>(Conservación y Beneficios)</a:t>
          </a:r>
          <a:endParaRPr lang="es-ES" sz="1600" b="1" kern="1200" dirty="0">
            <a:solidFill>
              <a:srgbClr val="00B050"/>
            </a:solidFill>
          </a:endParaRPr>
        </a:p>
      </dsp:txBody>
      <dsp:txXfrm>
        <a:off x="288026" y="3456385"/>
        <a:ext cx="2893175" cy="1015832"/>
      </dsp:txXfrm>
    </dsp:sp>
    <dsp:sp modelId="{3EB920C0-E8A9-41DA-80F3-62518638A4D1}">
      <dsp:nvSpPr>
        <dsp:cNvPr id="0" name=""/>
        <dsp:cNvSpPr/>
      </dsp:nvSpPr>
      <dsp:spPr>
        <a:xfrm>
          <a:off x="72000" y="4744807"/>
          <a:ext cx="3203495" cy="1015832"/>
        </a:xfrm>
        <a:prstGeom prst="rect">
          <a:avLst/>
        </a:prstGeom>
        <a:no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kern="1200" dirty="0" smtClean="0">
              <a:solidFill>
                <a:srgbClr val="C00000"/>
              </a:solidFill>
            </a:rPr>
            <a:t>PRODUCCIÓN AGRÍCOLA</a:t>
          </a:r>
        </a:p>
        <a:p>
          <a:pPr lvl="0" algn="ctr" defTabSz="889000">
            <a:lnSpc>
              <a:spcPct val="90000"/>
            </a:lnSpc>
            <a:spcBef>
              <a:spcPct val="0"/>
            </a:spcBef>
            <a:spcAft>
              <a:spcPct val="35000"/>
            </a:spcAft>
          </a:pPr>
          <a:r>
            <a:rPr lang="es-ES" sz="1600" b="1" kern="1200" dirty="0" smtClean="0">
              <a:solidFill>
                <a:srgbClr val="C00000"/>
              </a:solidFill>
            </a:rPr>
            <a:t>(Sostenible)</a:t>
          </a:r>
          <a:endParaRPr lang="es-ES" sz="1600" b="1" kern="1200" dirty="0">
            <a:solidFill>
              <a:srgbClr val="C00000"/>
            </a:solidFill>
          </a:endParaRPr>
        </a:p>
      </dsp:txBody>
      <dsp:txXfrm>
        <a:off x="72000" y="4744807"/>
        <a:ext cx="3203495" cy="1015832"/>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8.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81.emf"/><Relationship Id="rId1" Type="http://schemas.openxmlformats.org/officeDocument/2006/relationships/image" Target="../media/image18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13DB28-91B5-46AF-B69D-C9270002DCC3}" type="datetimeFigureOut">
              <a:rPr lang="es-EC" smtClean="0"/>
              <a:t>05/07/2011</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EAA0CB-F611-43AA-94BA-AB25A3942BF7}" type="slidenum">
              <a:rPr lang="es-EC" smtClean="0"/>
              <a:t>‹Nº›</a:t>
            </a:fld>
            <a:endParaRPr lang="es-EC"/>
          </a:p>
        </p:txBody>
      </p:sp>
    </p:spTree>
    <p:extLst>
      <p:ext uri="{BB962C8B-B14F-4D97-AF65-F5344CB8AC3E}">
        <p14:creationId xmlns:p14="http://schemas.microsoft.com/office/powerpoint/2010/main" val="2257443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es.wikipedia.org/wiki/Roca_detr%C3%ADtica" TargetMode="External"/><Relationship Id="rId3" Type="http://schemas.openxmlformats.org/officeDocument/2006/relationships/hyperlink" Target="http://es.wikipedia.org/wiki/Roca_sedimentaria" TargetMode="External"/><Relationship Id="rId7" Type="http://schemas.openxmlformats.org/officeDocument/2006/relationships/hyperlink" Target="http://es.wikipedia.org/wiki/Cuarzo" TargetMode="External"/><Relationship Id="rId12" Type="http://schemas.openxmlformats.org/officeDocument/2006/relationships/hyperlink" Target="http://es.wikipedia.org/wiki/Limo"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es.wikipedia.org/w/index.php?title=Sericita&amp;action=edit&amp;redlink=1" TargetMode="External"/><Relationship Id="rId11" Type="http://schemas.openxmlformats.org/officeDocument/2006/relationships/hyperlink" Target="http://es.wikipedia.org/wiki/Detrito" TargetMode="External"/><Relationship Id="rId5" Type="http://schemas.openxmlformats.org/officeDocument/2006/relationships/hyperlink" Target="http://es.wikipedia.org/wiki/Mica" TargetMode="External"/><Relationship Id="rId10" Type="http://schemas.openxmlformats.org/officeDocument/2006/relationships/hyperlink" Target="http://es.wikipedia.org/wiki/Arena" TargetMode="External"/><Relationship Id="rId4" Type="http://schemas.openxmlformats.org/officeDocument/2006/relationships/hyperlink" Target="http://es.wikipedia.org/wiki/Arcilla" TargetMode="External"/><Relationship Id="rId9" Type="http://schemas.openxmlformats.org/officeDocument/2006/relationships/hyperlink" Target="http://es.wikipedia.org/wiki/Clasto"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es.wikipedia.org/wiki/Tama%C3%B1o" TargetMode="External"/><Relationship Id="rId3" Type="http://schemas.openxmlformats.org/officeDocument/2006/relationships/hyperlink" Target="http://es.wikipedia.org/wiki/Magma" TargetMode="External"/><Relationship Id="rId7" Type="http://schemas.openxmlformats.org/officeDocument/2006/relationships/hyperlink" Target="http://es.wikipedia.org/wiki/Forma"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es.wikipedia.org/wiki/Lava" TargetMode="External"/><Relationship Id="rId11" Type="http://schemas.openxmlformats.org/officeDocument/2006/relationships/hyperlink" Target="http://es.wikipedia.org/wiki/Piroclasto" TargetMode="External"/><Relationship Id="rId5" Type="http://schemas.openxmlformats.org/officeDocument/2006/relationships/hyperlink" Target="http://es.wikipedia.org/wiki/Roca_volc%C3%A1nica" TargetMode="External"/><Relationship Id="rId10" Type="http://schemas.openxmlformats.org/officeDocument/2006/relationships/hyperlink" Target="http://es.wikipedia.org/wiki/Volc%C3%A1n" TargetMode="External"/><Relationship Id="rId4" Type="http://schemas.openxmlformats.org/officeDocument/2006/relationships/hyperlink" Target="http://es.wikipedia.org/wiki/Roca_%C3%ADgnea" TargetMode="External"/><Relationship Id="rId9" Type="http://schemas.openxmlformats.org/officeDocument/2006/relationships/hyperlink" Target="http://es.wikipedia.org/wiki/Colada_de_lava"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De  aquí la importancia que radica en planes de manejo que se enfoquen en la conservación y protección de dichos caudales, los cuales con un aprovechamiento sostenido, van a garantizar no solo el recurso implícito como es el agua, sino también de energía hidroeléctrica al país.</a:t>
            </a:r>
          </a:p>
          <a:p>
            <a:r>
              <a:rPr lang="es-EC" sz="1200" kern="1200" dirty="0" smtClean="0">
                <a:solidFill>
                  <a:schemeClr val="tx1"/>
                </a:solidFill>
                <a:effectLst/>
                <a:latin typeface="+mn-lt"/>
                <a:ea typeface="+mn-ea"/>
                <a:cs typeface="+mn-cs"/>
              </a:rPr>
              <a:t> </a:t>
            </a:r>
            <a:endParaRPr lang="es-EC" dirty="0" smtClean="0">
              <a:effectLst/>
            </a:endParaRPr>
          </a:p>
          <a:p>
            <a:r>
              <a:rPr lang="es-EC" sz="1200" kern="1200" dirty="0" smtClean="0">
                <a:solidFill>
                  <a:schemeClr val="tx1"/>
                </a:solidFill>
                <a:effectLst/>
                <a:latin typeface="+mn-lt"/>
                <a:ea typeface="+mn-ea"/>
                <a:cs typeface="+mn-cs"/>
              </a:rPr>
              <a:t>Además la región a donde está enfocado el presente estudio es rica en ecosistemas de humedales y páramos, los cuales necesitan un debido estudio tanto de sus factores físicos, biológicos y socio-culturales, para conocer la situación actual. </a:t>
            </a:r>
            <a:endParaRPr lang="es-EC" dirty="0"/>
          </a:p>
        </p:txBody>
      </p:sp>
      <p:sp>
        <p:nvSpPr>
          <p:cNvPr id="4" name="3 Marcador de número de diapositiva"/>
          <p:cNvSpPr>
            <a:spLocks noGrp="1"/>
          </p:cNvSpPr>
          <p:nvPr>
            <p:ph type="sldNum" sz="quarter" idx="10"/>
          </p:nvPr>
        </p:nvSpPr>
        <p:spPr/>
        <p:txBody>
          <a:bodyPr/>
          <a:lstStyle/>
          <a:p>
            <a:fld id="{50EAA0CB-F611-43AA-94BA-AB25A3942BF7}" type="slidenum">
              <a:rPr lang="es-EC" smtClean="0"/>
              <a:t>2</a:t>
            </a:fld>
            <a:endParaRPr lang="es-EC"/>
          </a:p>
        </p:txBody>
      </p:sp>
    </p:spTree>
    <p:extLst>
      <p:ext uri="{BB962C8B-B14F-4D97-AF65-F5344CB8AC3E}">
        <p14:creationId xmlns:p14="http://schemas.microsoft.com/office/powerpoint/2010/main" val="2777162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La </a:t>
            </a:r>
            <a:r>
              <a:rPr lang="es-EC" b="1" dirty="0" err="1" smtClean="0"/>
              <a:t>argilita</a:t>
            </a:r>
            <a:r>
              <a:rPr lang="es-EC" dirty="0" smtClean="0"/>
              <a:t> es una </a:t>
            </a:r>
            <a:r>
              <a:rPr lang="es-EC" dirty="0" smtClean="0">
                <a:hlinkClick r:id="rId3" action="ppaction://hlinkfile" tooltip="Roca sedimentaria"/>
              </a:rPr>
              <a:t>roca sedimentaria</a:t>
            </a:r>
            <a:r>
              <a:rPr lang="es-EC" dirty="0" smtClean="0"/>
              <a:t> </a:t>
            </a:r>
            <a:r>
              <a:rPr lang="es-EC" dirty="0" smtClean="0">
                <a:hlinkClick r:id="rId4" action="ppaction://hlinkfile" tooltip="Arcilla"/>
              </a:rPr>
              <a:t>arcillosa</a:t>
            </a:r>
            <a:r>
              <a:rPr lang="es-EC" dirty="0" smtClean="0"/>
              <a:t> usualmente compuesta por </a:t>
            </a:r>
            <a:r>
              <a:rPr lang="es-EC" dirty="0" smtClean="0">
                <a:hlinkClick r:id="rId5" action="ppaction://hlinkfile" tooltip="Mica"/>
              </a:rPr>
              <a:t>mica</a:t>
            </a:r>
            <a:r>
              <a:rPr lang="es-EC" dirty="0" smtClean="0"/>
              <a:t> </a:t>
            </a:r>
            <a:r>
              <a:rPr lang="es-EC" sz="1200" kern="1200" dirty="0" err="1" smtClean="0">
                <a:solidFill>
                  <a:schemeClr val="tx1"/>
                </a:solidFill>
                <a:effectLst/>
                <a:latin typeface="+mn-lt"/>
                <a:ea typeface="+mn-ea"/>
                <a:cs typeface="+mn-cs"/>
                <a:hlinkClick r:id="rId6" action="ppaction://hlinkfile" tooltip="Sericita (aún no redactado)"/>
              </a:rPr>
              <a:t>sericita</a:t>
            </a:r>
            <a:r>
              <a:rPr lang="es-EC" dirty="0" smtClean="0"/>
              <a:t> y </a:t>
            </a:r>
            <a:r>
              <a:rPr lang="es-EC" dirty="0" smtClean="0">
                <a:hlinkClick r:id="rId7" action="ppaction://hlinkfile" tooltip="Cuarzo"/>
              </a:rPr>
              <a:t>cuarzo</a:t>
            </a:r>
            <a:r>
              <a:rPr lang="es-EC" dirty="0" smtClean="0"/>
              <a:t>.</a:t>
            </a:r>
          </a:p>
          <a:p>
            <a:r>
              <a:rPr lang="es-EC" dirty="0" smtClean="0"/>
              <a:t>La </a:t>
            </a:r>
            <a:r>
              <a:rPr lang="es-EC" b="1" dirty="0" smtClean="0"/>
              <a:t>arenisca</a:t>
            </a:r>
            <a:r>
              <a:rPr lang="es-EC" b="0" baseline="0" dirty="0" smtClean="0"/>
              <a:t> </a:t>
            </a:r>
            <a:r>
              <a:rPr lang="es-EC" dirty="0" smtClean="0"/>
              <a:t>es una </a:t>
            </a:r>
            <a:r>
              <a:rPr lang="es-EC" dirty="0" smtClean="0">
                <a:hlinkClick r:id="rId3" action="ppaction://hlinkfile" tooltip="Roca sedimentaria"/>
              </a:rPr>
              <a:t>roca sedimentaria</a:t>
            </a:r>
            <a:r>
              <a:rPr lang="es-EC" dirty="0" smtClean="0"/>
              <a:t> de tipo </a:t>
            </a:r>
            <a:r>
              <a:rPr lang="es-EC" dirty="0" smtClean="0">
                <a:hlinkClick r:id="rId8" action="ppaction://hlinkfile" tooltip="Roca detrítica"/>
              </a:rPr>
              <a:t>detrítico</a:t>
            </a:r>
            <a:r>
              <a:rPr lang="es-EC" dirty="0" smtClean="0"/>
              <a:t>, de color variable, que contiene </a:t>
            </a:r>
            <a:r>
              <a:rPr lang="es-EC" dirty="0" smtClean="0">
                <a:hlinkClick r:id="rId9" action="ppaction://hlinkfile" tooltip="Clasto"/>
              </a:rPr>
              <a:t>clastos</a:t>
            </a:r>
            <a:r>
              <a:rPr lang="es-EC" dirty="0" smtClean="0"/>
              <a:t> (Cuando una roca es atacada por la meteorización física o química se transforma en partículas de tamaños diverso denominadas clastos) de tamaño </a:t>
            </a:r>
            <a:r>
              <a:rPr lang="es-EC" dirty="0" smtClean="0">
                <a:hlinkClick r:id="rId10" action="ppaction://hlinkfile" tooltip="Arena"/>
              </a:rPr>
              <a:t>arena</a:t>
            </a:r>
            <a:r>
              <a:rPr lang="es-EC" dirty="0" smtClean="0"/>
              <a:t>.</a:t>
            </a:r>
          </a:p>
          <a:p>
            <a:r>
              <a:rPr lang="es-EC" dirty="0" smtClean="0"/>
              <a:t>La </a:t>
            </a:r>
            <a:r>
              <a:rPr lang="es-EC" b="1" dirty="0" err="1" smtClean="0"/>
              <a:t>lutita</a:t>
            </a:r>
            <a:r>
              <a:rPr lang="es-EC" dirty="0" smtClean="0"/>
              <a:t> es una </a:t>
            </a:r>
            <a:r>
              <a:rPr lang="es-EC" dirty="0" smtClean="0">
                <a:hlinkClick r:id="rId3" action="ppaction://hlinkfile" tooltip="Roca sedimentaria"/>
              </a:rPr>
              <a:t>roca sedimentaria</a:t>
            </a:r>
            <a:r>
              <a:rPr lang="es-EC" dirty="0" smtClean="0"/>
              <a:t> </a:t>
            </a:r>
            <a:r>
              <a:rPr lang="es-EC" dirty="0" smtClean="0">
                <a:hlinkClick r:id="rId8" action="ppaction://hlinkfile" tooltip="Roca detrítica"/>
              </a:rPr>
              <a:t>detrítica</a:t>
            </a:r>
            <a:r>
              <a:rPr lang="es-EC" dirty="0" smtClean="0"/>
              <a:t>, es decir, formada por </a:t>
            </a:r>
            <a:r>
              <a:rPr lang="es-EC" dirty="0" smtClean="0">
                <a:hlinkClick r:id="rId11" action="ppaction://hlinkfile" tooltip="Detrito"/>
              </a:rPr>
              <a:t>detritos</a:t>
            </a:r>
            <a:r>
              <a:rPr lang="es-EC" dirty="0" smtClean="0"/>
              <a:t>, que está integrada por partículas del tamaño de la </a:t>
            </a:r>
            <a:r>
              <a:rPr lang="es-EC" dirty="0" smtClean="0">
                <a:hlinkClick r:id="rId4" action="ppaction://hlinkfile" tooltip="Arcilla"/>
              </a:rPr>
              <a:t>arcilla</a:t>
            </a:r>
            <a:r>
              <a:rPr lang="es-EC" dirty="0" smtClean="0"/>
              <a:t> y del </a:t>
            </a:r>
            <a:r>
              <a:rPr lang="es-EC" dirty="0" smtClean="0">
                <a:hlinkClick r:id="rId12" action="ppaction://hlinkfile" tooltip="Limo"/>
              </a:rPr>
              <a:t>limo</a:t>
            </a:r>
            <a:endParaRPr lang="es-EC" dirty="0" smtClean="0"/>
          </a:p>
          <a:p>
            <a:endParaRPr lang="es-EC" dirty="0" smtClean="0"/>
          </a:p>
          <a:p>
            <a:endParaRPr lang="es-EC" dirty="0"/>
          </a:p>
        </p:txBody>
      </p:sp>
      <p:sp>
        <p:nvSpPr>
          <p:cNvPr id="4" name="3 Marcador de número de diapositiva"/>
          <p:cNvSpPr>
            <a:spLocks noGrp="1"/>
          </p:cNvSpPr>
          <p:nvPr>
            <p:ph type="sldNum" sz="quarter" idx="10"/>
          </p:nvPr>
        </p:nvSpPr>
        <p:spPr/>
        <p:txBody>
          <a:bodyPr/>
          <a:lstStyle/>
          <a:p>
            <a:fld id="{50EAA0CB-F611-43AA-94BA-AB25A3942BF7}" type="slidenum">
              <a:rPr lang="es-EC" smtClean="0"/>
              <a:t>17</a:t>
            </a:fld>
            <a:endParaRPr lang="es-EC"/>
          </a:p>
        </p:txBody>
      </p:sp>
    </p:spTree>
    <p:extLst>
      <p:ext uri="{BB962C8B-B14F-4D97-AF65-F5344CB8AC3E}">
        <p14:creationId xmlns:p14="http://schemas.microsoft.com/office/powerpoint/2010/main" val="2543590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Las </a:t>
            </a:r>
            <a:r>
              <a:rPr lang="es-EC" i="1" dirty="0" smtClean="0"/>
              <a:t>tillitas son c</a:t>
            </a:r>
            <a:r>
              <a:rPr lang="es-EC" dirty="0" smtClean="0"/>
              <a:t>onglomerado de origen glacial constituido por clastos</a:t>
            </a:r>
            <a:r>
              <a:rPr lang="es-EC" baseline="0" dirty="0" smtClean="0"/>
              <a:t> de tamaños diferentes</a:t>
            </a:r>
            <a:r>
              <a:rPr lang="es-EC" dirty="0" smtClean="0"/>
              <a:t> y unidos por una matriz arcillo-arenosa.</a:t>
            </a:r>
          </a:p>
          <a:p>
            <a:endParaRPr lang="es-EC" dirty="0"/>
          </a:p>
        </p:txBody>
      </p:sp>
      <p:sp>
        <p:nvSpPr>
          <p:cNvPr id="4" name="3 Marcador de número de diapositiva"/>
          <p:cNvSpPr>
            <a:spLocks noGrp="1"/>
          </p:cNvSpPr>
          <p:nvPr>
            <p:ph type="sldNum" sz="quarter" idx="10"/>
          </p:nvPr>
        </p:nvSpPr>
        <p:spPr/>
        <p:txBody>
          <a:bodyPr/>
          <a:lstStyle/>
          <a:p>
            <a:fld id="{50EAA0CB-F611-43AA-94BA-AB25A3942BF7}" type="slidenum">
              <a:rPr lang="es-EC" smtClean="0"/>
              <a:t>18</a:t>
            </a:fld>
            <a:endParaRPr lang="es-EC"/>
          </a:p>
        </p:txBody>
      </p:sp>
    </p:spTree>
    <p:extLst>
      <p:ext uri="{BB962C8B-B14F-4D97-AF65-F5344CB8AC3E}">
        <p14:creationId xmlns:p14="http://schemas.microsoft.com/office/powerpoint/2010/main" val="3442180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Las formas glaciares, que se identifican en la zona son: los valles en forma de u, circos, depósitos glaciares, las aristas y los </a:t>
            </a:r>
            <a:r>
              <a:rPr lang="es-EC" sz="1200" kern="1200" dirty="0" err="1" smtClean="0">
                <a:solidFill>
                  <a:schemeClr val="tx1"/>
                </a:solidFill>
                <a:effectLst/>
                <a:latin typeface="+mn-lt"/>
                <a:ea typeface="+mn-ea"/>
                <a:cs typeface="+mn-cs"/>
              </a:rPr>
              <a:t>horns</a:t>
            </a:r>
            <a:endParaRPr lang="es-EC" dirty="0"/>
          </a:p>
        </p:txBody>
      </p:sp>
      <p:sp>
        <p:nvSpPr>
          <p:cNvPr id="4" name="3 Marcador de número de diapositiva"/>
          <p:cNvSpPr>
            <a:spLocks noGrp="1"/>
          </p:cNvSpPr>
          <p:nvPr>
            <p:ph type="sldNum" sz="quarter" idx="10"/>
          </p:nvPr>
        </p:nvSpPr>
        <p:spPr/>
        <p:txBody>
          <a:bodyPr/>
          <a:lstStyle/>
          <a:p>
            <a:fld id="{50EAA0CB-F611-43AA-94BA-AB25A3942BF7}" type="slidenum">
              <a:rPr lang="es-EC" smtClean="0"/>
              <a:t>25</a:t>
            </a:fld>
            <a:endParaRPr lang="es-EC"/>
          </a:p>
        </p:txBody>
      </p:sp>
    </p:spTree>
    <p:extLst>
      <p:ext uri="{BB962C8B-B14F-4D97-AF65-F5344CB8AC3E}">
        <p14:creationId xmlns:p14="http://schemas.microsoft.com/office/powerpoint/2010/main" val="2226041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Manual de Procedimiento-Visual: </a:t>
            </a:r>
            <a:r>
              <a:rPr lang="es-EC" sz="1200" i="1" kern="1200" dirty="0" smtClean="0">
                <a:solidFill>
                  <a:schemeClr val="tx1"/>
                </a:solidFill>
                <a:effectLst/>
                <a:latin typeface="+mn-lt"/>
                <a:ea typeface="+mn-ea"/>
                <a:cs typeface="+mn-cs"/>
              </a:rPr>
              <a:t>ASTM D2488-00:</a:t>
            </a:r>
            <a:r>
              <a:rPr lang="es-EC" sz="1200" kern="1200" dirty="0" smtClean="0">
                <a:solidFill>
                  <a:schemeClr val="tx1"/>
                </a:solidFill>
                <a:effectLst/>
                <a:latin typeface="+mn-lt"/>
                <a:ea typeface="+mn-ea"/>
                <a:cs typeface="+mn-cs"/>
              </a:rPr>
              <a:t> Práctica Estándar para la Descripción e Identificación de Suelos</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Clasificación Taxonómica de acuerdo al Sistema Norteamericano SOIL TAXONOMY (USDA, 1975) y FAO-UNESCO (1993)</a:t>
            </a:r>
            <a:endParaRPr lang="es-EC" dirty="0"/>
          </a:p>
        </p:txBody>
      </p:sp>
      <p:sp>
        <p:nvSpPr>
          <p:cNvPr id="4" name="3 Marcador de número de diapositiva"/>
          <p:cNvSpPr>
            <a:spLocks noGrp="1"/>
          </p:cNvSpPr>
          <p:nvPr>
            <p:ph type="sldNum" sz="quarter" idx="10"/>
          </p:nvPr>
        </p:nvSpPr>
        <p:spPr/>
        <p:txBody>
          <a:bodyPr/>
          <a:lstStyle/>
          <a:p>
            <a:fld id="{50EAA0CB-F611-43AA-94BA-AB25A3942BF7}" type="slidenum">
              <a:rPr lang="es-EC" smtClean="0"/>
              <a:t>34</a:t>
            </a:fld>
            <a:endParaRPr lang="es-EC"/>
          </a:p>
        </p:txBody>
      </p:sp>
    </p:spTree>
    <p:extLst>
      <p:ext uri="{BB962C8B-B14F-4D97-AF65-F5344CB8AC3E}">
        <p14:creationId xmlns:p14="http://schemas.microsoft.com/office/powerpoint/2010/main" val="2317841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estructura de los estratos del suelo hace que en su perfil predomine el horizonte “C” o la roca madre (</a:t>
            </a:r>
            <a:r>
              <a:rPr lang="es-EC" sz="1200" kern="1200" dirty="0" err="1" smtClean="0">
                <a:solidFill>
                  <a:schemeClr val="tx1"/>
                </a:solidFill>
                <a:effectLst/>
                <a:latin typeface="+mn-lt"/>
                <a:ea typeface="+mn-ea"/>
                <a:cs typeface="+mn-cs"/>
              </a:rPr>
              <a:t>argilitas</a:t>
            </a:r>
            <a:r>
              <a:rPr lang="es-EC" sz="1200" kern="1200" dirty="0" smtClean="0">
                <a:solidFill>
                  <a:schemeClr val="tx1"/>
                </a:solidFill>
                <a:effectLst/>
                <a:latin typeface="+mn-lt"/>
                <a:ea typeface="+mn-ea"/>
                <a:cs typeface="+mn-cs"/>
              </a:rPr>
              <a:t>, sílice) más o menos disgregada; junto al horizonte “A”, mientras que el horizonte “B” es de muy poco espesor.  </a:t>
            </a:r>
          </a:p>
          <a:p>
            <a:endParaRPr lang="es-EC" dirty="0"/>
          </a:p>
        </p:txBody>
      </p:sp>
      <p:sp>
        <p:nvSpPr>
          <p:cNvPr id="4" name="3 Marcador de número de diapositiva"/>
          <p:cNvSpPr>
            <a:spLocks noGrp="1"/>
          </p:cNvSpPr>
          <p:nvPr>
            <p:ph type="sldNum" sz="quarter" idx="10"/>
          </p:nvPr>
        </p:nvSpPr>
        <p:spPr/>
        <p:txBody>
          <a:bodyPr/>
          <a:lstStyle/>
          <a:p>
            <a:fld id="{50EAA0CB-F611-43AA-94BA-AB25A3942BF7}" type="slidenum">
              <a:rPr lang="es-EC" smtClean="0"/>
              <a:t>35</a:t>
            </a:fld>
            <a:endParaRPr lang="es-EC"/>
          </a:p>
        </p:txBody>
      </p:sp>
    </p:spTree>
    <p:extLst>
      <p:ext uri="{BB962C8B-B14F-4D97-AF65-F5344CB8AC3E}">
        <p14:creationId xmlns:p14="http://schemas.microsoft.com/office/powerpoint/2010/main" val="2712576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50EAA0CB-F611-43AA-94BA-AB25A3942BF7}" type="slidenum">
              <a:rPr lang="es-EC" smtClean="0"/>
              <a:t>37</a:t>
            </a:fld>
            <a:endParaRPr lang="es-EC"/>
          </a:p>
        </p:txBody>
      </p:sp>
    </p:spTree>
    <p:extLst>
      <p:ext uri="{BB962C8B-B14F-4D97-AF65-F5344CB8AC3E}">
        <p14:creationId xmlns:p14="http://schemas.microsoft.com/office/powerpoint/2010/main" val="2076380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La</a:t>
            </a:r>
            <a:r>
              <a:rPr lang="es-EC" sz="1200" kern="1200" baseline="0" dirty="0" smtClean="0">
                <a:solidFill>
                  <a:schemeClr val="tx1"/>
                </a:solidFill>
                <a:effectLst/>
                <a:latin typeface="+mn-lt"/>
                <a:ea typeface="+mn-ea"/>
                <a:cs typeface="+mn-cs"/>
              </a:rPr>
              <a:t> </a:t>
            </a:r>
            <a:r>
              <a:rPr lang="es-EC" sz="1200" kern="1200" baseline="0" dirty="0" err="1" smtClean="0">
                <a:solidFill>
                  <a:schemeClr val="tx1"/>
                </a:solidFill>
                <a:effectLst/>
                <a:latin typeface="+mn-lt"/>
                <a:ea typeface="+mn-ea"/>
                <a:cs typeface="+mn-cs"/>
              </a:rPr>
              <a:t>microcuenca</a:t>
            </a:r>
            <a:r>
              <a:rPr lang="es-EC" sz="1200" kern="1200" baseline="0" dirty="0" smtClean="0">
                <a:solidFill>
                  <a:schemeClr val="tx1"/>
                </a:solidFill>
                <a:effectLst/>
                <a:latin typeface="+mn-lt"/>
                <a:ea typeface="+mn-ea"/>
                <a:cs typeface="+mn-cs"/>
              </a:rPr>
              <a:t> del Río Saucay </a:t>
            </a:r>
            <a:r>
              <a:rPr lang="es-EC" sz="1200" kern="1200" dirty="0" smtClean="0">
                <a:solidFill>
                  <a:schemeClr val="tx1"/>
                </a:solidFill>
                <a:effectLst/>
                <a:latin typeface="+mn-lt"/>
                <a:ea typeface="+mn-ea"/>
                <a:cs typeface="+mn-cs"/>
              </a:rPr>
              <a:t>pertenece a la </a:t>
            </a:r>
            <a:r>
              <a:rPr lang="es-EC" sz="1200" kern="1200" dirty="0" err="1" smtClean="0">
                <a:solidFill>
                  <a:schemeClr val="tx1"/>
                </a:solidFill>
                <a:effectLst/>
                <a:latin typeface="+mn-lt"/>
                <a:ea typeface="+mn-ea"/>
                <a:cs typeface="+mn-cs"/>
              </a:rPr>
              <a:t>subcuenca</a:t>
            </a:r>
            <a:r>
              <a:rPr lang="es-EC" sz="1200" kern="1200" dirty="0" smtClean="0">
                <a:solidFill>
                  <a:schemeClr val="tx1"/>
                </a:solidFill>
                <a:effectLst/>
                <a:latin typeface="+mn-lt"/>
                <a:ea typeface="+mn-ea"/>
                <a:cs typeface="+mn-cs"/>
              </a:rPr>
              <a:t> del Río </a:t>
            </a:r>
            <a:r>
              <a:rPr lang="es-EC" sz="1200" kern="1200" dirty="0" err="1" smtClean="0">
                <a:solidFill>
                  <a:schemeClr val="tx1"/>
                </a:solidFill>
                <a:effectLst/>
                <a:latin typeface="+mn-lt"/>
                <a:ea typeface="+mn-ea"/>
                <a:cs typeface="+mn-cs"/>
              </a:rPr>
              <a:t>Juval</a:t>
            </a:r>
            <a:r>
              <a:rPr lang="es-EC" sz="1200" kern="1200" baseline="0" dirty="0" smtClean="0">
                <a:solidFill>
                  <a:schemeClr val="tx1"/>
                </a:solidFill>
                <a:effectLst/>
                <a:latin typeface="+mn-lt"/>
                <a:ea typeface="+mn-ea"/>
                <a:cs typeface="+mn-cs"/>
              </a:rPr>
              <a:t> la misma que conforma</a:t>
            </a:r>
            <a:r>
              <a:rPr lang="es-EC" sz="1200" kern="1200" dirty="0" smtClean="0">
                <a:solidFill>
                  <a:schemeClr val="tx1"/>
                </a:solidFill>
                <a:effectLst/>
                <a:latin typeface="+mn-lt"/>
                <a:ea typeface="+mn-ea"/>
                <a:cs typeface="+mn-cs"/>
              </a:rPr>
              <a:t> el</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sistema hidrográfico Santiago-</a:t>
            </a:r>
            <a:r>
              <a:rPr lang="es-EC" sz="1200" kern="1200" dirty="0" err="1" smtClean="0">
                <a:solidFill>
                  <a:schemeClr val="tx1"/>
                </a:solidFill>
                <a:effectLst/>
                <a:latin typeface="+mn-lt"/>
                <a:ea typeface="+mn-ea"/>
                <a:cs typeface="+mn-cs"/>
              </a:rPr>
              <a:t>Marañon</a:t>
            </a:r>
            <a:r>
              <a:rPr lang="es-EC" sz="1200" kern="1200" dirty="0" smtClean="0">
                <a:solidFill>
                  <a:schemeClr val="tx1"/>
                </a:solidFill>
                <a:effectLst/>
                <a:latin typeface="+mn-lt"/>
                <a:ea typeface="+mn-ea"/>
                <a:cs typeface="+mn-cs"/>
              </a:rPr>
              <a:t>-Amazonas.</a:t>
            </a:r>
            <a:endParaRPr lang="es-EC" dirty="0"/>
          </a:p>
        </p:txBody>
      </p:sp>
      <p:sp>
        <p:nvSpPr>
          <p:cNvPr id="4" name="3 Marcador de número de diapositiva"/>
          <p:cNvSpPr>
            <a:spLocks noGrp="1"/>
          </p:cNvSpPr>
          <p:nvPr>
            <p:ph type="sldNum" sz="quarter" idx="10"/>
          </p:nvPr>
        </p:nvSpPr>
        <p:spPr/>
        <p:txBody>
          <a:bodyPr/>
          <a:lstStyle/>
          <a:p>
            <a:fld id="{50EAA0CB-F611-43AA-94BA-AB25A3942BF7}" type="slidenum">
              <a:rPr lang="es-EC" smtClean="0"/>
              <a:t>42</a:t>
            </a:fld>
            <a:endParaRPr lang="es-EC"/>
          </a:p>
        </p:txBody>
      </p:sp>
    </p:spTree>
    <p:extLst>
      <p:ext uri="{BB962C8B-B14F-4D97-AF65-F5344CB8AC3E}">
        <p14:creationId xmlns:p14="http://schemas.microsoft.com/office/powerpoint/2010/main" val="381428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La </a:t>
            </a:r>
            <a:r>
              <a:rPr lang="es-EC" b="1" dirty="0" smtClean="0"/>
              <a:t>abundancia cortical</a:t>
            </a:r>
            <a:r>
              <a:rPr lang="es-EC" dirty="0" smtClean="0"/>
              <a:t> es el porcentaje medio de un elemento en la corteza terrestre. En hidrología la abundancia es la cantidad de agua que lleva un río en un punto concreto, se llama módulo y se mide en m</a:t>
            </a:r>
            <a:r>
              <a:rPr lang="es-EC" baseline="30000" dirty="0" smtClean="0"/>
              <a:t>3</a:t>
            </a:r>
            <a:r>
              <a:rPr lang="es-EC" dirty="0" smtClean="0"/>
              <a:t>/s (módulo absoluto). El módulo es la media aritmética de los caudales observados en un período determinado, por lo general, con un lapso mínimo de 30 años. En realidad módulo y caudal son sinónimos.</a:t>
            </a:r>
          </a:p>
          <a:p>
            <a:r>
              <a:rPr lang="es-EC" dirty="0" smtClean="0"/>
              <a:t>El </a:t>
            </a:r>
            <a:r>
              <a:rPr lang="es-EC" b="1" dirty="0" smtClean="0"/>
              <a:t>módulo relativo, o específico</a:t>
            </a:r>
            <a:r>
              <a:rPr lang="es-EC" dirty="0" smtClean="0"/>
              <a:t>, es la relación existente entre el módulo absoluto y la superficie de la cuenca, y se expresa en m</a:t>
            </a:r>
            <a:r>
              <a:rPr lang="es-EC" baseline="30000" dirty="0" smtClean="0"/>
              <a:t>3</a:t>
            </a:r>
            <a:r>
              <a:rPr lang="es-EC" dirty="0" smtClean="0"/>
              <a:t>/s/km</a:t>
            </a:r>
            <a:r>
              <a:rPr lang="es-EC" baseline="30000" dirty="0" smtClean="0"/>
              <a:t>2</a:t>
            </a:r>
            <a:r>
              <a:rPr lang="es-EC" dirty="0" smtClean="0"/>
              <a:t> o l/s/km</a:t>
            </a:r>
            <a:r>
              <a:rPr lang="es-EC" baseline="30000" dirty="0" smtClean="0"/>
              <a:t>2</a:t>
            </a:r>
            <a:r>
              <a:rPr lang="es-EC" dirty="0" smtClean="0"/>
              <a:t>.</a:t>
            </a:r>
          </a:p>
          <a:p>
            <a:r>
              <a:rPr lang="es-EC" dirty="0" err="1" smtClean="0"/>
              <a:t>Mr</a:t>
            </a:r>
            <a:r>
              <a:rPr lang="es-EC" dirty="0" smtClean="0"/>
              <a:t> = Módulo </a:t>
            </a:r>
            <a:r>
              <a:rPr lang="es-EC" dirty="0" err="1" smtClean="0"/>
              <a:t>relativoM</a:t>
            </a:r>
            <a:r>
              <a:rPr lang="es-EC" dirty="0" smtClean="0"/>
              <a:t> = Módulo en m</a:t>
            </a:r>
            <a:r>
              <a:rPr lang="es-EC" baseline="30000" dirty="0" smtClean="0"/>
              <a:t>2</a:t>
            </a:r>
            <a:r>
              <a:rPr lang="es-EC" dirty="0" smtClean="0"/>
              <a:t>/s o l/</a:t>
            </a:r>
            <a:r>
              <a:rPr lang="es-EC" dirty="0" err="1" smtClean="0"/>
              <a:t>sS</a:t>
            </a:r>
            <a:r>
              <a:rPr lang="es-EC" dirty="0" smtClean="0"/>
              <a:t> = Superficie de la cuenca en km</a:t>
            </a:r>
            <a:r>
              <a:rPr lang="es-EC" baseline="30000" dirty="0" smtClean="0"/>
              <a:t>2</a:t>
            </a:r>
            <a:r>
              <a:rPr lang="es-EC" dirty="0" smtClean="0"/>
              <a:t>Se considera que si el módulo relativo es inferior a 5 m</a:t>
            </a:r>
            <a:r>
              <a:rPr lang="es-EC" baseline="30000" dirty="0" smtClean="0"/>
              <a:t>3</a:t>
            </a:r>
            <a:r>
              <a:rPr lang="es-EC" dirty="0" smtClean="0"/>
              <a:t>/s/km</a:t>
            </a:r>
            <a:r>
              <a:rPr lang="es-EC" baseline="30000" dirty="0" smtClean="0"/>
              <a:t>2</a:t>
            </a:r>
            <a:r>
              <a:rPr lang="es-EC" dirty="0" smtClean="0"/>
              <a:t> hay escasez, si está entre 5 y 15 m</a:t>
            </a:r>
            <a:r>
              <a:rPr lang="es-EC" baseline="30000" dirty="0" smtClean="0"/>
              <a:t>3</a:t>
            </a:r>
            <a:r>
              <a:rPr lang="es-EC" dirty="0" smtClean="0"/>
              <a:t>/s/km</a:t>
            </a:r>
            <a:r>
              <a:rPr lang="es-EC" baseline="30000" dirty="0" smtClean="0"/>
              <a:t>2</a:t>
            </a:r>
            <a:r>
              <a:rPr lang="es-EC" dirty="0" smtClean="0"/>
              <a:t> son los valores medios y por encima de 15 m</a:t>
            </a:r>
            <a:r>
              <a:rPr lang="es-EC" baseline="30000" dirty="0" smtClean="0"/>
              <a:t>2</a:t>
            </a:r>
            <a:r>
              <a:rPr lang="es-EC" dirty="0" smtClean="0"/>
              <a:t>/s/km</a:t>
            </a:r>
            <a:r>
              <a:rPr lang="es-EC" baseline="30000" dirty="0" smtClean="0"/>
              <a:t>2</a:t>
            </a:r>
            <a:r>
              <a:rPr lang="es-EC" dirty="0" smtClean="0"/>
              <a:t> son valores elevados.</a:t>
            </a:r>
          </a:p>
          <a:p>
            <a:r>
              <a:rPr lang="es-EC" dirty="0" smtClean="0"/>
              <a:t>Para hacer las operaciones siguientes es preferible usar el módulo expresado en litros por segundo (l/s) para lo cual hay que multiplicar por 1000 los metros cúbicos: 3 m</a:t>
            </a:r>
            <a:r>
              <a:rPr lang="es-EC" baseline="30000" dirty="0" smtClean="0"/>
              <a:t>3</a:t>
            </a:r>
            <a:r>
              <a:rPr lang="es-EC" dirty="0" smtClean="0"/>
              <a:t>/s = 3000 l/s</a:t>
            </a:r>
          </a:p>
          <a:p>
            <a:endParaRPr lang="es-EC" dirty="0"/>
          </a:p>
        </p:txBody>
      </p:sp>
      <p:sp>
        <p:nvSpPr>
          <p:cNvPr id="4" name="3 Marcador de número de diapositiva"/>
          <p:cNvSpPr>
            <a:spLocks noGrp="1"/>
          </p:cNvSpPr>
          <p:nvPr>
            <p:ph type="sldNum" sz="quarter" idx="10"/>
          </p:nvPr>
        </p:nvSpPr>
        <p:spPr/>
        <p:txBody>
          <a:bodyPr/>
          <a:lstStyle/>
          <a:p>
            <a:fld id="{50EAA0CB-F611-43AA-94BA-AB25A3942BF7}" type="slidenum">
              <a:rPr lang="es-EC" smtClean="0"/>
              <a:t>43</a:t>
            </a:fld>
            <a:endParaRPr lang="es-EC"/>
          </a:p>
        </p:txBody>
      </p:sp>
    </p:spTree>
    <p:extLst>
      <p:ext uri="{BB962C8B-B14F-4D97-AF65-F5344CB8AC3E}">
        <p14:creationId xmlns:p14="http://schemas.microsoft.com/office/powerpoint/2010/main" val="2847408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50EAA0CB-F611-43AA-94BA-AB25A3942BF7}" type="slidenum">
              <a:rPr lang="es-EC" smtClean="0"/>
              <a:t>70</a:t>
            </a:fld>
            <a:endParaRPr lang="es-EC"/>
          </a:p>
        </p:txBody>
      </p:sp>
    </p:spTree>
    <p:extLst>
      <p:ext uri="{BB962C8B-B14F-4D97-AF65-F5344CB8AC3E}">
        <p14:creationId xmlns:p14="http://schemas.microsoft.com/office/powerpoint/2010/main" val="744293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Unidades Ecológicas Económicas (UEE) las cuales son definidas como espacios geográficos relativamente homogéneos que presenten las mismas características físicas, biológicas y socioeconómicas.</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b="1" kern="1200" dirty="0" smtClean="0">
                <a:solidFill>
                  <a:schemeClr val="tx1"/>
                </a:solidFill>
                <a:effectLst/>
                <a:latin typeface="+mn-lt"/>
                <a:ea typeface="+mn-ea"/>
                <a:cs typeface="+mn-cs"/>
              </a:rPr>
              <a:t>OBJETIVO: </a:t>
            </a:r>
            <a:r>
              <a:rPr lang="es-EC" sz="1200" kern="1200" dirty="0" smtClean="0">
                <a:solidFill>
                  <a:schemeClr val="tx1"/>
                </a:solidFill>
                <a:effectLst/>
                <a:latin typeface="+mn-lt"/>
                <a:ea typeface="+mn-ea"/>
                <a:cs typeface="+mn-cs"/>
              </a:rPr>
              <a:t>Contar con una herramienta flexible y accesible que servirá de base al diseño y formulación de políticas, planes, programas y proyectos orientados al desarrollo sostenible de la micro cuenca. </a:t>
            </a:r>
          </a:p>
        </p:txBody>
      </p:sp>
      <p:sp>
        <p:nvSpPr>
          <p:cNvPr id="4" name="3 Marcador de número de diapositiva"/>
          <p:cNvSpPr>
            <a:spLocks noGrp="1"/>
          </p:cNvSpPr>
          <p:nvPr>
            <p:ph type="sldNum" sz="quarter" idx="10"/>
          </p:nvPr>
        </p:nvSpPr>
        <p:spPr/>
        <p:txBody>
          <a:bodyPr/>
          <a:lstStyle/>
          <a:p>
            <a:fld id="{50EAA0CB-F611-43AA-94BA-AB25A3942BF7}" type="slidenum">
              <a:rPr lang="es-EC" smtClean="0"/>
              <a:t>89</a:t>
            </a:fld>
            <a:endParaRPr lang="es-EC"/>
          </a:p>
        </p:txBody>
      </p:sp>
    </p:spTree>
    <p:extLst>
      <p:ext uri="{BB962C8B-B14F-4D97-AF65-F5344CB8AC3E}">
        <p14:creationId xmlns:p14="http://schemas.microsoft.com/office/powerpoint/2010/main" val="727597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50EAA0CB-F611-43AA-94BA-AB25A3942BF7}" type="slidenum">
              <a:rPr lang="es-EC" smtClean="0"/>
              <a:t>3</a:t>
            </a:fld>
            <a:endParaRPr lang="es-EC"/>
          </a:p>
        </p:txBody>
      </p:sp>
    </p:spTree>
    <p:extLst>
      <p:ext uri="{BB962C8B-B14F-4D97-AF65-F5344CB8AC3E}">
        <p14:creationId xmlns:p14="http://schemas.microsoft.com/office/powerpoint/2010/main" val="1234223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50EAA0CB-F611-43AA-94BA-AB25A3942BF7}" type="slidenum">
              <a:rPr lang="es-EC" smtClean="0"/>
              <a:t>90</a:t>
            </a:fld>
            <a:endParaRPr lang="es-EC"/>
          </a:p>
        </p:txBody>
      </p:sp>
    </p:spTree>
    <p:extLst>
      <p:ext uri="{BB962C8B-B14F-4D97-AF65-F5344CB8AC3E}">
        <p14:creationId xmlns:p14="http://schemas.microsoft.com/office/powerpoint/2010/main" val="3168214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50EAA0CB-F611-43AA-94BA-AB25A3942BF7}" type="slidenum">
              <a:rPr lang="es-EC" smtClean="0"/>
              <a:t>108</a:t>
            </a:fld>
            <a:endParaRPr lang="es-EC"/>
          </a:p>
        </p:txBody>
      </p:sp>
    </p:spTree>
    <p:extLst>
      <p:ext uri="{BB962C8B-B14F-4D97-AF65-F5344CB8AC3E}">
        <p14:creationId xmlns:p14="http://schemas.microsoft.com/office/powerpoint/2010/main" val="2244819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ATRIBUTOS:</a:t>
            </a:r>
            <a:r>
              <a:rPr lang="es-EC" baseline="0" dirty="0" smtClean="0"/>
              <a:t> </a:t>
            </a:r>
            <a:r>
              <a:rPr lang="es-EC" sz="1200" kern="1200" dirty="0" smtClean="0">
                <a:solidFill>
                  <a:schemeClr val="tx1"/>
                </a:solidFill>
                <a:effectLst/>
                <a:latin typeface="+mn-lt"/>
                <a:ea typeface="+mn-ea"/>
                <a:cs typeface="+mn-cs"/>
              </a:rPr>
              <a:t>Representan aquellas propiedades más relevantes que tiene cada objeto</a:t>
            </a:r>
            <a:endParaRPr lang="es-EC"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DOMINIOS:</a:t>
            </a:r>
            <a:r>
              <a:rPr lang="es-EC" baseline="0" dirty="0" smtClean="0"/>
              <a:t> </a:t>
            </a:r>
            <a:r>
              <a:rPr lang="es-ES_tradnl" sz="1200" kern="1200" dirty="0" smtClean="0">
                <a:solidFill>
                  <a:schemeClr val="tx1"/>
                </a:solidFill>
                <a:effectLst/>
                <a:latin typeface="+mn-lt"/>
                <a:ea typeface="+mn-ea"/>
                <a:cs typeface="+mn-cs"/>
              </a:rPr>
              <a:t>Especifica un rango de valores numéricos o calificativos, válidos para cada atributo.</a:t>
            </a:r>
            <a:endParaRPr lang="es-EC" sz="1200" kern="1200" dirty="0" smtClean="0">
              <a:solidFill>
                <a:schemeClr val="tx1"/>
              </a:solidFill>
              <a:effectLst/>
              <a:latin typeface="+mn-lt"/>
              <a:ea typeface="+mn-ea"/>
              <a:cs typeface="+mn-cs"/>
            </a:endParaRPr>
          </a:p>
          <a:p>
            <a:endParaRPr lang="es-EC" dirty="0"/>
          </a:p>
        </p:txBody>
      </p:sp>
      <p:sp>
        <p:nvSpPr>
          <p:cNvPr id="4" name="3 Marcador de número de diapositiva"/>
          <p:cNvSpPr>
            <a:spLocks noGrp="1"/>
          </p:cNvSpPr>
          <p:nvPr>
            <p:ph type="sldNum" sz="quarter" idx="10"/>
          </p:nvPr>
        </p:nvSpPr>
        <p:spPr/>
        <p:txBody>
          <a:bodyPr/>
          <a:lstStyle/>
          <a:p>
            <a:fld id="{50EAA0CB-F611-43AA-94BA-AB25A3942BF7}" type="slidenum">
              <a:rPr lang="es-EC" smtClean="0"/>
              <a:t>110</a:t>
            </a:fld>
            <a:endParaRPr lang="es-EC"/>
          </a:p>
        </p:txBody>
      </p:sp>
    </p:spTree>
    <p:extLst>
      <p:ext uri="{BB962C8B-B14F-4D97-AF65-F5344CB8AC3E}">
        <p14:creationId xmlns:p14="http://schemas.microsoft.com/office/powerpoint/2010/main" val="19117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La </a:t>
            </a:r>
            <a:r>
              <a:rPr lang="es-EC" sz="1200" kern="1200" dirty="0" err="1" smtClean="0">
                <a:solidFill>
                  <a:schemeClr val="tx1"/>
                </a:solidFill>
                <a:effectLst/>
                <a:latin typeface="+mn-lt"/>
                <a:ea typeface="+mn-ea"/>
                <a:cs typeface="+mn-cs"/>
              </a:rPr>
              <a:t>Geodatabase</a:t>
            </a:r>
            <a:r>
              <a:rPr lang="es-EC" sz="1200" kern="1200" dirty="0" smtClean="0">
                <a:solidFill>
                  <a:schemeClr val="tx1"/>
                </a:solidFill>
                <a:effectLst/>
                <a:latin typeface="+mn-lt"/>
                <a:ea typeface="+mn-ea"/>
                <a:cs typeface="+mn-cs"/>
              </a:rPr>
              <a:t>, es un modelo que permite el almacenamiento físico de la información geográfica como datos vectoriales, </a:t>
            </a:r>
            <a:r>
              <a:rPr lang="es-EC" sz="1200" kern="1200" dirty="0" err="1" smtClean="0">
                <a:solidFill>
                  <a:schemeClr val="tx1"/>
                </a:solidFill>
                <a:effectLst/>
                <a:latin typeface="+mn-lt"/>
                <a:ea typeface="+mn-ea"/>
                <a:cs typeface="+mn-cs"/>
              </a:rPr>
              <a:t>raster</a:t>
            </a:r>
            <a:r>
              <a:rPr lang="es-EC" sz="1200" kern="1200" dirty="0" smtClean="0">
                <a:solidFill>
                  <a:schemeClr val="tx1"/>
                </a:solidFill>
                <a:effectLst/>
                <a:latin typeface="+mn-lt"/>
                <a:ea typeface="+mn-ea"/>
                <a:cs typeface="+mn-cs"/>
              </a:rPr>
              <a:t>, CAD, topología y tablas</a:t>
            </a:r>
            <a:endParaRPr lang="es-EC" dirty="0"/>
          </a:p>
        </p:txBody>
      </p:sp>
      <p:sp>
        <p:nvSpPr>
          <p:cNvPr id="4" name="3 Marcador de número de diapositiva"/>
          <p:cNvSpPr>
            <a:spLocks noGrp="1"/>
          </p:cNvSpPr>
          <p:nvPr>
            <p:ph type="sldNum" sz="quarter" idx="10"/>
          </p:nvPr>
        </p:nvSpPr>
        <p:spPr/>
        <p:txBody>
          <a:bodyPr/>
          <a:lstStyle/>
          <a:p>
            <a:fld id="{50EAA0CB-F611-43AA-94BA-AB25A3942BF7}" type="slidenum">
              <a:rPr lang="es-EC" smtClean="0"/>
              <a:t>111</a:t>
            </a:fld>
            <a:endParaRPr lang="es-EC"/>
          </a:p>
        </p:txBody>
      </p:sp>
    </p:spTree>
    <p:extLst>
      <p:ext uri="{BB962C8B-B14F-4D97-AF65-F5344CB8AC3E}">
        <p14:creationId xmlns:p14="http://schemas.microsoft.com/office/powerpoint/2010/main" val="1559104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942FEFBF-74EE-4451-982B-010451FFFC6E}" type="slidenum">
              <a:rPr lang="es-ES" smtClean="0"/>
              <a:t>118</a:t>
            </a:fld>
            <a:endParaRPr lang="es-ES"/>
          </a:p>
        </p:txBody>
      </p:sp>
    </p:spTree>
    <p:extLst>
      <p:ext uri="{BB962C8B-B14F-4D97-AF65-F5344CB8AC3E}">
        <p14:creationId xmlns:p14="http://schemas.microsoft.com/office/powerpoint/2010/main" val="30213611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b="1" dirty="0" smtClean="0"/>
              <a:t>RECURSOS</a:t>
            </a:r>
            <a:r>
              <a:rPr lang="es-EC" b="1" baseline="0" dirty="0" smtClean="0"/>
              <a:t>: </a:t>
            </a:r>
            <a:r>
              <a:rPr lang="es-EC" baseline="0" dirty="0" smtClean="0"/>
              <a:t>PROPUESTA TECNICA PARA EL PRESUPUESTO</a:t>
            </a:r>
          </a:p>
          <a:p>
            <a:r>
              <a:rPr lang="es-EC" b="1" baseline="0" dirty="0" smtClean="0"/>
              <a:t>GOBERNABILIDAD: </a:t>
            </a:r>
            <a:r>
              <a:rPr lang="es-EC" baseline="0" dirty="0" smtClean="0"/>
              <a:t>ACCIONES QUE DEBEN TOMAR LAS AUTORIDADES LOCALES</a:t>
            </a:r>
          </a:p>
          <a:p>
            <a:r>
              <a:rPr lang="es-EC" b="1" baseline="0" dirty="0" smtClean="0"/>
              <a:t>SOCIEDAD: </a:t>
            </a:r>
            <a:r>
              <a:rPr lang="es-EC" baseline="0" dirty="0" smtClean="0"/>
              <a:t>DERECHOS Y DEBERES QUE TIENEN LAS COMUNIDADES</a:t>
            </a:r>
          </a:p>
          <a:p>
            <a:r>
              <a:rPr lang="es-EC" b="1" baseline="0" dirty="0" smtClean="0"/>
              <a:t>RESULTADO: CALIDAD DE VIDA SUSTENTABLE: </a:t>
            </a:r>
            <a:r>
              <a:rPr lang="es-EC" baseline="0" dirty="0" smtClean="0"/>
              <a:t>PROPOSITO QUE SE DEBE ALCANZAR</a:t>
            </a:r>
            <a:endParaRPr lang="es-EC" dirty="0"/>
          </a:p>
        </p:txBody>
      </p:sp>
      <p:sp>
        <p:nvSpPr>
          <p:cNvPr id="4" name="3 Marcador de número de diapositiva"/>
          <p:cNvSpPr>
            <a:spLocks noGrp="1"/>
          </p:cNvSpPr>
          <p:nvPr>
            <p:ph type="sldNum" sz="quarter" idx="10"/>
          </p:nvPr>
        </p:nvSpPr>
        <p:spPr/>
        <p:txBody>
          <a:bodyPr/>
          <a:lstStyle/>
          <a:p>
            <a:fld id="{50EAA0CB-F611-43AA-94BA-AB25A3942BF7}" type="slidenum">
              <a:rPr lang="es-EC" smtClean="0"/>
              <a:t>122</a:t>
            </a:fld>
            <a:endParaRPr lang="es-EC"/>
          </a:p>
        </p:txBody>
      </p:sp>
    </p:spTree>
    <p:extLst>
      <p:ext uri="{BB962C8B-B14F-4D97-AF65-F5344CB8AC3E}">
        <p14:creationId xmlns:p14="http://schemas.microsoft.com/office/powerpoint/2010/main" val="1442626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942FEFBF-74EE-4451-982B-010451FFFC6E}" type="slidenum">
              <a:rPr lang="es-ES" smtClean="0"/>
              <a:t>128</a:t>
            </a:fld>
            <a:endParaRPr lang="es-ES"/>
          </a:p>
        </p:txBody>
      </p:sp>
    </p:spTree>
    <p:extLst>
      <p:ext uri="{BB962C8B-B14F-4D97-AF65-F5344CB8AC3E}">
        <p14:creationId xmlns:p14="http://schemas.microsoft.com/office/powerpoint/2010/main" val="3065843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50EAA0CB-F611-43AA-94BA-AB25A3942BF7}" type="slidenum">
              <a:rPr lang="es-EC" smtClean="0"/>
              <a:t>131</a:t>
            </a:fld>
            <a:endParaRPr lang="es-EC"/>
          </a:p>
        </p:txBody>
      </p:sp>
    </p:spTree>
    <p:extLst>
      <p:ext uri="{BB962C8B-B14F-4D97-AF65-F5344CB8AC3E}">
        <p14:creationId xmlns:p14="http://schemas.microsoft.com/office/powerpoint/2010/main" val="1606469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50EAA0CB-F611-43AA-94BA-AB25A3942BF7}" type="slidenum">
              <a:rPr lang="es-EC" smtClean="0"/>
              <a:t>134</a:t>
            </a:fld>
            <a:endParaRPr lang="es-EC"/>
          </a:p>
        </p:txBody>
      </p:sp>
    </p:spTree>
    <p:extLst>
      <p:ext uri="{BB962C8B-B14F-4D97-AF65-F5344CB8AC3E}">
        <p14:creationId xmlns:p14="http://schemas.microsoft.com/office/powerpoint/2010/main" val="1372941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50EAA0CB-F611-43AA-94BA-AB25A3942BF7}" type="slidenum">
              <a:rPr lang="es-EC" smtClean="0"/>
              <a:t>4</a:t>
            </a:fld>
            <a:endParaRPr lang="es-EC"/>
          </a:p>
        </p:txBody>
      </p:sp>
    </p:spTree>
    <p:extLst>
      <p:ext uri="{BB962C8B-B14F-4D97-AF65-F5344CB8AC3E}">
        <p14:creationId xmlns:p14="http://schemas.microsoft.com/office/powerpoint/2010/main" val="1356011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50EAA0CB-F611-43AA-94BA-AB25A3942BF7}" type="slidenum">
              <a:rPr lang="es-EC" smtClean="0"/>
              <a:t>5</a:t>
            </a:fld>
            <a:endParaRPr lang="es-EC"/>
          </a:p>
        </p:txBody>
      </p:sp>
    </p:spTree>
    <p:extLst>
      <p:ext uri="{BB962C8B-B14F-4D97-AF65-F5344CB8AC3E}">
        <p14:creationId xmlns:p14="http://schemas.microsoft.com/office/powerpoint/2010/main" val="3953210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En la cuenca hidrográfica se encuentran los recursos naturales y la infraestructura creada por las personas, en las cuales desarrollan sus actividades económicas y sociales generando diferentes efectos favorables y no favorables </a:t>
            </a:r>
            <a:endParaRPr lang="es-EC" dirty="0"/>
          </a:p>
        </p:txBody>
      </p:sp>
      <p:sp>
        <p:nvSpPr>
          <p:cNvPr id="4" name="3 Marcador de número de diapositiva"/>
          <p:cNvSpPr>
            <a:spLocks noGrp="1"/>
          </p:cNvSpPr>
          <p:nvPr>
            <p:ph type="sldNum" sz="quarter" idx="10"/>
          </p:nvPr>
        </p:nvSpPr>
        <p:spPr/>
        <p:txBody>
          <a:bodyPr/>
          <a:lstStyle/>
          <a:p>
            <a:fld id="{50EAA0CB-F611-43AA-94BA-AB25A3942BF7}" type="slidenum">
              <a:rPr lang="es-EC" smtClean="0"/>
              <a:t>6</a:t>
            </a:fld>
            <a:endParaRPr lang="es-EC"/>
          </a:p>
        </p:txBody>
      </p:sp>
    </p:spTree>
    <p:extLst>
      <p:ext uri="{BB962C8B-B14F-4D97-AF65-F5344CB8AC3E}">
        <p14:creationId xmlns:p14="http://schemas.microsoft.com/office/powerpoint/2010/main" val="3390464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ES" sz="1200" b="1" kern="1200" dirty="0" smtClean="0">
                <a:solidFill>
                  <a:schemeClr val="tx1"/>
                </a:solidFill>
                <a:effectLst/>
                <a:latin typeface="+mn-lt"/>
                <a:ea typeface="+mn-ea"/>
                <a:cs typeface="+mn-cs"/>
              </a:rPr>
              <a:t>Parte Alta o Cuenca de recepción</a:t>
            </a:r>
            <a:endParaRPr lang="es-EC" sz="1200"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Zona de mayor concentración de agua</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Zona productora de agua</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Es la zona que mayor atención necesita</a:t>
            </a:r>
            <a:endParaRPr lang="es-EC" sz="1200" kern="1200" dirty="0" smtClean="0">
              <a:solidFill>
                <a:schemeClr val="tx1"/>
              </a:solidFill>
              <a:effectLst/>
              <a:latin typeface="+mn-lt"/>
              <a:ea typeface="+mn-ea"/>
              <a:cs typeface="+mn-cs"/>
            </a:endParaRPr>
          </a:p>
          <a:p>
            <a:pPr lvl="0"/>
            <a:r>
              <a:rPr lang="es-ES" sz="1200" b="1" kern="1200" dirty="0" smtClean="0">
                <a:solidFill>
                  <a:schemeClr val="tx1"/>
                </a:solidFill>
                <a:effectLst/>
                <a:latin typeface="+mn-lt"/>
                <a:ea typeface="+mn-ea"/>
                <a:cs typeface="+mn-cs"/>
              </a:rPr>
              <a:t>Parte Media o Garganta o canal de desagüe</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Produce mayores procesos de erosión</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Zona de mayor transporte de sedimentos</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Zona de mayor protección</a:t>
            </a:r>
            <a:endParaRPr lang="es-EC" sz="1200" kern="1200" dirty="0" smtClean="0">
              <a:solidFill>
                <a:schemeClr val="tx1"/>
              </a:solidFill>
              <a:effectLst/>
              <a:latin typeface="+mn-lt"/>
              <a:ea typeface="+mn-ea"/>
              <a:cs typeface="+mn-cs"/>
            </a:endParaRPr>
          </a:p>
          <a:p>
            <a:pPr lvl="0"/>
            <a:r>
              <a:rPr lang="es-ES" sz="1200" b="1" kern="1200" dirty="0" smtClean="0">
                <a:solidFill>
                  <a:schemeClr val="tx1"/>
                </a:solidFill>
                <a:effectLst/>
                <a:latin typeface="+mn-lt"/>
                <a:ea typeface="+mn-ea"/>
                <a:cs typeface="+mn-cs"/>
              </a:rPr>
              <a:t>Parte Baja o Lecho o cono de deyección</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Formación o zona de depósitos</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Formación de pendientes planas</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Variación del curso de agua</a:t>
            </a:r>
            <a:endParaRPr lang="es-EC" sz="1200" kern="1200" dirty="0" smtClean="0">
              <a:solidFill>
                <a:schemeClr val="tx1"/>
              </a:solidFill>
              <a:effectLst/>
              <a:latin typeface="+mn-lt"/>
              <a:ea typeface="+mn-ea"/>
              <a:cs typeface="+mn-cs"/>
            </a:endParaRPr>
          </a:p>
          <a:p>
            <a:endParaRPr lang="es-EC" dirty="0"/>
          </a:p>
        </p:txBody>
      </p:sp>
      <p:sp>
        <p:nvSpPr>
          <p:cNvPr id="4" name="3 Marcador de número de diapositiva"/>
          <p:cNvSpPr>
            <a:spLocks noGrp="1"/>
          </p:cNvSpPr>
          <p:nvPr>
            <p:ph type="sldNum" sz="quarter" idx="10"/>
          </p:nvPr>
        </p:nvSpPr>
        <p:spPr/>
        <p:txBody>
          <a:bodyPr/>
          <a:lstStyle/>
          <a:p>
            <a:fld id="{50EAA0CB-F611-43AA-94BA-AB25A3942BF7}" type="slidenum">
              <a:rPr lang="es-EC" smtClean="0"/>
              <a:t>7</a:t>
            </a:fld>
            <a:endParaRPr lang="es-EC"/>
          </a:p>
        </p:txBody>
      </p:sp>
    </p:spTree>
    <p:extLst>
      <p:ext uri="{BB962C8B-B14F-4D97-AF65-F5344CB8AC3E}">
        <p14:creationId xmlns:p14="http://schemas.microsoft.com/office/powerpoint/2010/main" val="3390464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Los componentes principales que determinan el funcionamiento de una cuenca</a:t>
            </a:r>
            <a:r>
              <a:rPr lang="es-EC" sz="1200" kern="1200" baseline="0" dirty="0" smtClean="0">
                <a:solidFill>
                  <a:schemeClr val="tx1"/>
                </a:solidFill>
                <a:effectLst/>
                <a:latin typeface="+mn-lt"/>
                <a:ea typeface="+mn-ea"/>
                <a:cs typeface="+mn-cs"/>
              </a:rPr>
              <a:t> son: los componentes bióticos (flora y fauna), componentes abióticos como (agua, suelo, clima, paisaje , </a:t>
            </a:r>
            <a:r>
              <a:rPr lang="es-EC" sz="1200" kern="1200" baseline="0" dirty="0" err="1" smtClean="0">
                <a:solidFill>
                  <a:schemeClr val="tx1"/>
                </a:solidFill>
                <a:effectLst/>
                <a:latin typeface="+mn-lt"/>
                <a:ea typeface="+mn-ea"/>
                <a:cs typeface="+mn-cs"/>
              </a:rPr>
              <a:t>etc</a:t>
            </a:r>
            <a:r>
              <a:rPr lang="es-EC" sz="1200" kern="1200" baseline="0" dirty="0" smtClean="0">
                <a:solidFill>
                  <a:schemeClr val="tx1"/>
                </a:solidFill>
                <a:effectLst/>
                <a:latin typeface="+mn-lt"/>
                <a:ea typeface="+mn-ea"/>
                <a:cs typeface="+mn-cs"/>
              </a:rPr>
              <a:t>), en la cual el ser humano</a:t>
            </a:r>
            <a:r>
              <a:rPr lang="es-EC" sz="1200" kern="1200" dirty="0" smtClean="0">
                <a:solidFill>
                  <a:schemeClr val="tx1"/>
                </a:solidFill>
                <a:effectLst/>
                <a:latin typeface="+mn-lt"/>
                <a:ea typeface="+mn-ea"/>
                <a:cs typeface="+mn-cs"/>
              </a:rPr>
              <a:t> desarrollan actividades económicas y sociales generando diferentes efectos favorables y no favorables.</a:t>
            </a:r>
            <a:endParaRPr lang="es-EC" dirty="0"/>
          </a:p>
        </p:txBody>
      </p:sp>
      <p:sp>
        <p:nvSpPr>
          <p:cNvPr id="4" name="3 Marcador de número de diapositiva"/>
          <p:cNvSpPr>
            <a:spLocks noGrp="1"/>
          </p:cNvSpPr>
          <p:nvPr>
            <p:ph type="sldNum" sz="quarter" idx="10"/>
          </p:nvPr>
        </p:nvSpPr>
        <p:spPr/>
        <p:txBody>
          <a:bodyPr/>
          <a:lstStyle/>
          <a:p>
            <a:fld id="{50EAA0CB-F611-43AA-94BA-AB25A3942BF7}" type="slidenum">
              <a:rPr lang="es-EC" smtClean="0"/>
              <a:t>8</a:t>
            </a:fld>
            <a:endParaRPr lang="es-EC"/>
          </a:p>
        </p:txBody>
      </p:sp>
    </p:spTree>
    <p:extLst>
      <p:ext uri="{BB962C8B-B14F-4D97-AF65-F5344CB8AC3E}">
        <p14:creationId xmlns:p14="http://schemas.microsoft.com/office/powerpoint/2010/main" val="3390464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morfometría de cuencas permite establecer parámetros de evaluación del funcionamiento del sistema hidrológico de una región, lo cual se constituye en un elemento útil para la planificación ambiental</a:t>
            </a:r>
            <a:endParaRPr lang="es-EC" dirty="0"/>
          </a:p>
        </p:txBody>
      </p:sp>
      <p:sp>
        <p:nvSpPr>
          <p:cNvPr id="4" name="3 Marcador de número de diapositiva"/>
          <p:cNvSpPr>
            <a:spLocks noGrp="1"/>
          </p:cNvSpPr>
          <p:nvPr>
            <p:ph type="sldNum" sz="quarter" idx="10"/>
          </p:nvPr>
        </p:nvSpPr>
        <p:spPr/>
        <p:txBody>
          <a:bodyPr/>
          <a:lstStyle/>
          <a:p>
            <a:fld id="{50EAA0CB-F611-43AA-94BA-AB25A3942BF7}" type="slidenum">
              <a:rPr lang="es-EC" smtClean="0"/>
              <a:t>10</a:t>
            </a:fld>
            <a:endParaRPr lang="es-EC"/>
          </a:p>
        </p:txBody>
      </p:sp>
    </p:spTree>
    <p:extLst>
      <p:ext uri="{BB962C8B-B14F-4D97-AF65-F5344CB8AC3E}">
        <p14:creationId xmlns:p14="http://schemas.microsoft.com/office/powerpoint/2010/main" val="2843924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Las rocas de esta formación son fundamentalmente rocas</a:t>
            </a:r>
            <a:r>
              <a:rPr lang="es-EC" sz="1200" kern="1200" baseline="0" dirty="0" smtClean="0">
                <a:solidFill>
                  <a:schemeClr val="tx1"/>
                </a:solidFill>
                <a:effectLst/>
                <a:latin typeface="+mn-lt"/>
                <a:ea typeface="+mn-ea"/>
                <a:cs typeface="+mn-cs"/>
              </a:rPr>
              <a:t> ígneas: l</a:t>
            </a:r>
            <a:r>
              <a:rPr lang="es-EC" dirty="0" smtClean="0"/>
              <a:t>as </a:t>
            </a:r>
            <a:r>
              <a:rPr lang="es-EC" b="1" dirty="0" smtClean="0"/>
              <a:t>rocas ígneas</a:t>
            </a:r>
            <a:r>
              <a:rPr lang="es-EC" b="0" baseline="0" dirty="0" smtClean="0"/>
              <a:t> </a:t>
            </a:r>
            <a:r>
              <a:rPr lang="es-EC" dirty="0" smtClean="0"/>
              <a:t>se forman cuando el </a:t>
            </a:r>
            <a:r>
              <a:rPr lang="es-EC" dirty="0" smtClean="0">
                <a:hlinkClick r:id="rId3" action="ppaction://hlinkfile" tooltip="Magma"/>
              </a:rPr>
              <a:t>magma</a:t>
            </a:r>
            <a:r>
              <a:rPr lang="es-EC" dirty="0" smtClean="0"/>
              <a:t> (roca fundida) se enfría y se solidifica.</a:t>
            </a:r>
          </a:p>
          <a:p>
            <a:r>
              <a:rPr lang="es-EC" b="1" dirty="0" smtClean="0"/>
              <a:t>Aglomerado</a:t>
            </a:r>
            <a:r>
              <a:rPr lang="es-EC" dirty="0" smtClean="0"/>
              <a:t> es una </a:t>
            </a:r>
            <a:r>
              <a:rPr lang="es-EC" dirty="0" smtClean="0">
                <a:hlinkClick r:id="rId4" action="ppaction://hlinkfile" tooltip="Roca ígnea"/>
              </a:rPr>
              <a:t>roca ígnea</a:t>
            </a:r>
            <a:r>
              <a:rPr lang="es-EC" dirty="0" smtClean="0"/>
              <a:t> </a:t>
            </a:r>
            <a:r>
              <a:rPr lang="es-EC" dirty="0" smtClean="0">
                <a:hlinkClick r:id="rId5" action="ppaction://hlinkfile" tooltip="Roca volcánica"/>
              </a:rPr>
              <a:t>volcánica</a:t>
            </a:r>
            <a:r>
              <a:rPr lang="es-EC" dirty="0" smtClean="0"/>
              <a:t> formada casi totalmente de trozos angulares o redondeados de </a:t>
            </a:r>
            <a:r>
              <a:rPr lang="es-EC" dirty="0" smtClean="0">
                <a:hlinkClick r:id="rId6" action="ppaction://hlinkfile" tooltip="Lava"/>
              </a:rPr>
              <a:t>lava</a:t>
            </a:r>
            <a:r>
              <a:rPr lang="es-EC" dirty="0" smtClean="0"/>
              <a:t>, de variadas </a:t>
            </a:r>
            <a:r>
              <a:rPr lang="es-EC" dirty="0" smtClean="0">
                <a:hlinkClick r:id="rId7" action="ppaction://hlinkfile" tooltip="Forma"/>
              </a:rPr>
              <a:t>formas</a:t>
            </a:r>
            <a:r>
              <a:rPr lang="es-EC" dirty="0" smtClean="0"/>
              <a:t> y </a:t>
            </a:r>
            <a:r>
              <a:rPr lang="es-EC" dirty="0" smtClean="0">
                <a:hlinkClick r:id="rId8" action="ppaction://hlinkfile" tooltip="Tamaño"/>
              </a:rPr>
              <a:t>tamaños</a:t>
            </a:r>
            <a:r>
              <a:rPr lang="es-EC" dirty="0" smtClean="0"/>
              <a:t>; están asociados con los </a:t>
            </a:r>
            <a:r>
              <a:rPr lang="es-EC" dirty="0" smtClean="0">
                <a:hlinkClick r:id="rId9" action="ppaction://hlinkfile" tooltip="Colada de lava"/>
              </a:rPr>
              <a:t>flujos de lava</a:t>
            </a:r>
            <a:r>
              <a:rPr lang="es-EC" dirty="0" smtClean="0"/>
              <a:t> que son expulsados durante las erupciones </a:t>
            </a:r>
            <a:r>
              <a:rPr lang="es-EC" dirty="0" smtClean="0">
                <a:hlinkClick r:id="rId10" action="ppaction://hlinkfile" tooltip="Volcán"/>
              </a:rPr>
              <a:t>volcánicas</a:t>
            </a:r>
            <a:r>
              <a:rPr lang="es-EC" dirty="0" smtClean="0"/>
              <a:t>.</a:t>
            </a:r>
          </a:p>
          <a:p>
            <a:r>
              <a:rPr lang="es-EC" b="1" dirty="0" smtClean="0"/>
              <a:t>Toba volcánica</a:t>
            </a:r>
            <a:r>
              <a:rPr lang="es-EC" dirty="0" smtClean="0"/>
              <a:t> o </a:t>
            </a:r>
            <a:r>
              <a:rPr lang="es-EC" b="1" dirty="0" smtClean="0"/>
              <a:t>tufo volcánico</a:t>
            </a:r>
            <a:r>
              <a:rPr lang="es-EC" dirty="0" smtClean="0"/>
              <a:t> es un tipo de </a:t>
            </a:r>
            <a:r>
              <a:rPr lang="es-EC" dirty="0" smtClean="0">
                <a:hlinkClick r:id="rId4" action="ppaction://hlinkfile" tooltip="Roca ígnea"/>
              </a:rPr>
              <a:t>roca ígnea</a:t>
            </a:r>
            <a:r>
              <a:rPr lang="es-EC" dirty="0" smtClean="0"/>
              <a:t> </a:t>
            </a:r>
            <a:r>
              <a:rPr lang="es-EC" dirty="0" smtClean="0">
                <a:hlinkClick r:id="rId5" action="ppaction://hlinkfile" tooltip="Roca volcánica"/>
              </a:rPr>
              <a:t>volcánica</a:t>
            </a:r>
            <a:r>
              <a:rPr lang="es-EC" dirty="0" smtClean="0"/>
              <a:t>, ligera, de consistencia porosa, formada por la acumulación de cenizas u otros </a:t>
            </a:r>
            <a:r>
              <a:rPr lang="es-EC" dirty="0" smtClean="0">
                <a:hlinkClick r:id="rId11" action="ppaction://hlinkfile" tooltip="Piroclasto"/>
              </a:rPr>
              <a:t>elementos volcánicos</a:t>
            </a:r>
            <a:r>
              <a:rPr lang="es-EC" dirty="0" smtClean="0"/>
              <a:t> muy pequeños expelidos por los respiraderos durante una erupción volcánica.</a:t>
            </a:r>
          </a:p>
          <a:p>
            <a:endParaRPr lang="es-EC" dirty="0" smtClean="0"/>
          </a:p>
          <a:p>
            <a:endParaRPr lang="es-EC" dirty="0" smtClean="0"/>
          </a:p>
          <a:p>
            <a:endParaRPr lang="es-EC" dirty="0"/>
          </a:p>
        </p:txBody>
      </p:sp>
      <p:sp>
        <p:nvSpPr>
          <p:cNvPr id="4" name="3 Marcador de número de diapositiva"/>
          <p:cNvSpPr>
            <a:spLocks noGrp="1"/>
          </p:cNvSpPr>
          <p:nvPr>
            <p:ph type="sldNum" sz="quarter" idx="10"/>
          </p:nvPr>
        </p:nvSpPr>
        <p:spPr/>
        <p:txBody>
          <a:bodyPr/>
          <a:lstStyle/>
          <a:p>
            <a:fld id="{50EAA0CB-F611-43AA-94BA-AB25A3942BF7}" type="slidenum">
              <a:rPr lang="es-EC" smtClean="0"/>
              <a:t>16</a:t>
            </a:fld>
            <a:endParaRPr lang="es-EC"/>
          </a:p>
        </p:txBody>
      </p:sp>
    </p:spTree>
    <p:extLst>
      <p:ext uri="{BB962C8B-B14F-4D97-AF65-F5344CB8AC3E}">
        <p14:creationId xmlns:p14="http://schemas.microsoft.com/office/powerpoint/2010/main" val="2524270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CD8CEA36-DD0C-4F13-971B-E59B34F0C0C8}" type="datetimeFigureOut">
              <a:rPr lang="es-EC" smtClean="0"/>
              <a:t>05/07/2011</a:t>
            </a:fld>
            <a:endParaRPr lang="es-EC"/>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s-EC"/>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D6B21FD-BC9D-4A2B-8D85-6536F0E7B685}" type="slidenum">
              <a:rPr lang="es-EC" smtClean="0"/>
              <a:t>‹Nº›</a:t>
            </a:fld>
            <a:endParaRPr lang="es-EC"/>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CD8CEA36-DD0C-4F13-971B-E59B34F0C0C8}" type="datetimeFigureOut">
              <a:rPr lang="es-EC" smtClean="0"/>
              <a:t>05/07/2011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D6B21FD-BC9D-4A2B-8D85-6536F0E7B685}"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CD8CEA36-DD0C-4F13-971B-E59B34F0C0C8}" type="datetimeFigureOut">
              <a:rPr lang="es-EC" smtClean="0"/>
              <a:t>05/07/2011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D6B21FD-BC9D-4A2B-8D85-6536F0E7B685}" type="slidenum">
              <a:rPr lang="es-EC" smtClean="0"/>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D8CEA36-DD0C-4F13-971B-E59B34F0C0C8}" type="datetimeFigureOut">
              <a:rPr lang="es-EC" smtClean="0"/>
              <a:t>05/07/2011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D6B21FD-BC9D-4A2B-8D85-6536F0E7B685}" type="slidenum">
              <a:rPr lang="es-EC" smtClean="0"/>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CD8CEA36-DD0C-4F13-971B-E59B34F0C0C8}" type="datetimeFigureOut">
              <a:rPr lang="es-EC" smtClean="0"/>
              <a:t>05/07/2011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D6B21FD-BC9D-4A2B-8D85-6536F0E7B685}" type="slidenum">
              <a:rPr lang="es-EC" smtClean="0"/>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CD8CEA36-DD0C-4F13-971B-E59B34F0C0C8}" type="datetimeFigureOut">
              <a:rPr lang="es-EC" smtClean="0"/>
              <a:t>05/07/2011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D6B21FD-BC9D-4A2B-8D85-6536F0E7B685}" type="slidenum">
              <a:rPr lang="es-EC" smtClean="0"/>
              <a:t>‹Nº›</a:t>
            </a:fld>
            <a:endParaRPr lang="es-EC"/>
          </a:p>
        </p:txBody>
      </p:sp>
      <p:sp>
        <p:nvSpPr>
          <p:cNvPr id="9" name="Content Placeholder 8"/>
          <p:cNvSpPr>
            <a:spLocks noGrp="1"/>
          </p:cNvSpPr>
          <p:nvPr>
            <p:ph sz="quarter" idx="13"/>
          </p:nvPr>
        </p:nvSpPr>
        <p:spPr>
          <a:xfrm>
            <a:off x="1042416" y="2313432"/>
            <a:ext cx="3419856" cy="34930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CD8CEA36-DD0C-4F13-971B-E59B34F0C0C8}" type="datetimeFigureOut">
              <a:rPr lang="es-EC" smtClean="0"/>
              <a:t>05/07/2011</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BD6B21FD-BC9D-4A2B-8D85-6536F0E7B685}" type="slidenum">
              <a:rPr lang="es-EC" smtClean="0"/>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CD8CEA36-DD0C-4F13-971B-E59B34F0C0C8}" type="datetimeFigureOut">
              <a:rPr lang="es-EC" smtClean="0"/>
              <a:t>05/07/2011</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BD6B21FD-BC9D-4A2B-8D85-6536F0E7B685}" type="slidenum">
              <a:rPr lang="es-EC" smtClean="0"/>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8CEA36-DD0C-4F13-971B-E59B34F0C0C8}" type="datetimeFigureOut">
              <a:rPr lang="es-EC" smtClean="0"/>
              <a:t>05/07/2011</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BD6B21FD-BC9D-4A2B-8D85-6536F0E7B685}" type="slidenum">
              <a:rPr lang="es-EC" smtClean="0"/>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CD8CEA36-DD0C-4F13-971B-E59B34F0C0C8}" type="datetimeFigureOut">
              <a:rPr lang="es-EC" smtClean="0"/>
              <a:t>05/07/2011</a:t>
            </a:fld>
            <a:endParaRPr lang="es-EC"/>
          </a:p>
        </p:txBody>
      </p:sp>
      <p:sp>
        <p:nvSpPr>
          <p:cNvPr id="7" name="Slide Number Placeholder 6"/>
          <p:cNvSpPr>
            <a:spLocks noGrp="1"/>
          </p:cNvSpPr>
          <p:nvPr>
            <p:ph type="sldNum" sz="quarter" idx="12"/>
          </p:nvPr>
        </p:nvSpPr>
        <p:spPr/>
        <p:txBody>
          <a:bodyPr/>
          <a:lstStyle/>
          <a:p>
            <a:fld id="{BD6B21FD-BC9D-4A2B-8D85-6536F0E7B685}" type="slidenum">
              <a:rPr lang="es-EC" smtClean="0"/>
              <a:t>‹Nº›</a:t>
            </a:fld>
            <a:endParaRPr lang="es-EC"/>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s-EC"/>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s-ES" smtClean="0"/>
              <a:t>Haga clic para modificar el estilo de título del patrón</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CD8CEA36-DD0C-4F13-971B-E59B34F0C0C8}" type="datetimeFigureOut">
              <a:rPr lang="es-EC" smtClean="0"/>
              <a:t>05/07/2011</a:t>
            </a:fld>
            <a:endParaRPr lang="es-EC"/>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s-EC"/>
          </a:p>
        </p:txBody>
      </p:sp>
      <p:sp>
        <p:nvSpPr>
          <p:cNvPr id="7" name="Slide Number Placeholder 6"/>
          <p:cNvSpPr>
            <a:spLocks noGrp="1"/>
          </p:cNvSpPr>
          <p:nvPr>
            <p:ph type="sldNum" sz="quarter" idx="12"/>
          </p:nvPr>
        </p:nvSpPr>
        <p:spPr/>
        <p:txBody>
          <a:bodyPr/>
          <a:lstStyle/>
          <a:p>
            <a:fld id="{BD6B21FD-BC9D-4A2B-8D85-6536F0E7B685}" type="slidenum">
              <a:rPr lang="es-EC" smtClean="0"/>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CD8CEA36-DD0C-4F13-971B-E59B34F0C0C8}" type="datetimeFigureOut">
              <a:rPr lang="es-EC" smtClean="0"/>
              <a:t>05/07/2011</a:t>
            </a:fld>
            <a:endParaRPr lang="es-EC"/>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s-EC"/>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BD6B21FD-BC9D-4A2B-8D85-6536F0E7B685}" type="slidenum">
              <a:rPr lang="es-EC" smtClean="0"/>
              <a:t>‹Nº›</a:t>
            </a:fld>
            <a:endParaRPr lang="es-EC"/>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package" Target="../embeddings/Documento_de_Microsoft_Word10.docx"/><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189.emf"/></Relationships>
</file>

<file path=ppt/slides/_rels/slide102.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package" Target="../embeddings/Documento_de_Microsoft_Word11.docx"/><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192.emf"/></Relationships>
</file>

<file path=ppt/slides/_rels/slide106.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98.png"/><Relationship Id="rId4" Type="http://schemas.openxmlformats.org/officeDocument/2006/relationships/image" Target="../media/image197.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99.jpeg"/><Relationship Id="rId1" Type="http://schemas.openxmlformats.org/officeDocument/2006/relationships/slideLayout" Target="../slideLayouts/slideLayout2.xml"/><Relationship Id="rId6" Type="http://schemas.openxmlformats.org/officeDocument/2006/relationships/image" Target="../media/image202.jpeg"/><Relationship Id="rId5" Type="http://schemas.openxmlformats.org/officeDocument/2006/relationships/image" Target="../media/image201.jpeg"/><Relationship Id="rId4" Type="http://schemas.openxmlformats.org/officeDocument/2006/relationships/image" Target="../media/image200.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03.jpeg"/><Relationship Id="rId7" Type="http://schemas.openxmlformats.org/officeDocument/2006/relationships/diagramColors" Target="../diagrams/colors8.xml"/><Relationship Id="rId12" Type="http://schemas.openxmlformats.org/officeDocument/2006/relationships/image" Target="../media/image206.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8.xml"/><Relationship Id="rId11" Type="http://schemas.openxmlformats.org/officeDocument/2006/relationships/image" Target="../media/image163.png"/><Relationship Id="rId5" Type="http://schemas.openxmlformats.org/officeDocument/2006/relationships/diagramLayout" Target="../diagrams/layout8.xml"/><Relationship Id="rId10" Type="http://schemas.openxmlformats.org/officeDocument/2006/relationships/image" Target="../media/image205.jpeg"/><Relationship Id="rId4" Type="http://schemas.openxmlformats.org/officeDocument/2006/relationships/diagramData" Target="../diagrams/data8.xml"/><Relationship Id="rId9" Type="http://schemas.openxmlformats.org/officeDocument/2006/relationships/image" Target="../media/image204.jpeg"/></Relationships>
</file>

<file path=ppt/slides/_rels/slide119.xml.rels><?xml version="1.0" encoding="UTF-8" standalone="yes"?>
<Relationships xmlns="http://schemas.openxmlformats.org/package/2006/relationships"><Relationship Id="rId8" Type="http://schemas.openxmlformats.org/officeDocument/2006/relationships/image" Target="../media/image208.jpeg"/><Relationship Id="rId3" Type="http://schemas.openxmlformats.org/officeDocument/2006/relationships/diagramLayout" Target="../diagrams/layout9.xml"/><Relationship Id="rId7" Type="http://schemas.openxmlformats.org/officeDocument/2006/relationships/image" Target="../media/image207.jpeg"/><Relationship Id="rId12" Type="http://schemas.openxmlformats.org/officeDocument/2006/relationships/image" Target="../media/image212.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openxmlformats.org/officeDocument/2006/relationships/image" Target="../media/image211.jpeg"/><Relationship Id="rId5" Type="http://schemas.openxmlformats.org/officeDocument/2006/relationships/diagramColors" Target="../diagrams/colors9.xml"/><Relationship Id="rId10" Type="http://schemas.openxmlformats.org/officeDocument/2006/relationships/image" Target="../media/image210.jpeg"/><Relationship Id="rId4" Type="http://schemas.openxmlformats.org/officeDocument/2006/relationships/diagramQuickStyle" Target="../diagrams/quickStyle9.xml"/><Relationship Id="rId9" Type="http://schemas.openxmlformats.org/officeDocument/2006/relationships/image" Target="../media/image20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21.xml.rels><?xml version="1.0" encoding="UTF-8" standalone="yes"?>
<Relationships xmlns="http://schemas.openxmlformats.org/package/2006/relationships"><Relationship Id="rId8" Type="http://schemas.microsoft.com/office/2007/relationships/diagramDrawing" Target="../diagrams/drawing11.xml"/><Relationship Id="rId3" Type="http://schemas.microsoft.com/office/2007/relationships/hdphoto" Target="../media/hdphoto4.wdp"/><Relationship Id="rId7" Type="http://schemas.openxmlformats.org/officeDocument/2006/relationships/diagramColors" Target="../diagrams/colors11.xml"/><Relationship Id="rId2" Type="http://schemas.openxmlformats.org/officeDocument/2006/relationships/image" Target="../media/image213.jpeg"/><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122.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5.png"/></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28.xml.rels><?xml version="1.0" encoding="UTF-8" standalone="yes"?>
<Relationships xmlns="http://schemas.openxmlformats.org/package/2006/relationships"><Relationship Id="rId8" Type="http://schemas.openxmlformats.org/officeDocument/2006/relationships/image" Target="../media/image218.jpeg"/><Relationship Id="rId3" Type="http://schemas.openxmlformats.org/officeDocument/2006/relationships/slide" Target="slide129.xml"/><Relationship Id="rId7" Type="http://schemas.openxmlformats.org/officeDocument/2006/relationships/image" Target="../media/image217.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16.jpeg"/><Relationship Id="rId5" Type="http://schemas.openxmlformats.org/officeDocument/2006/relationships/slide" Target="slide133.xml"/><Relationship Id="rId4" Type="http://schemas.openxmlformats.org/officeDocument/2006/relationships/slide" Target="slide131.xml"/></Relationships>
</file>

<file path=ppt/slides/_rels/slide12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219.pn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223.png"/><Relationship Id="rId7" Type="http://schemas.openxmlformats.org/officeDocument/2006/relationships/diagramColors" Target="../diagrams/colors15.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132.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219.pn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34.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2.xml"/><Relationship Id="rId4" Type="http://schemas.openxmlformats.org/officeDocument/2006/relationships/image" Target="../media/image231.jpeg"/></Relationships>
</file>

<file path=ppt/slides/_rels/slide136.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jpeg"/><Relationship Id="rId4" Type="http://schemas.microsoft.com/office/2007/relationships/hdphoto" Target="../media/hdphoto2.wdp"/></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slide" Target="slide18.xml"/><Relationship Id="rId4" Type="http://schemas.openxmlformats.org/officeDocument/2006/relationships/slide" Target="slide1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slide" Target="slide15.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package" Target="../embeddings/Documento_de_Microsoft_Word1.docx"/><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slide" Target="slide15.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0.emf"/><Relationship Id="rId5" Type="http://schemas.openxmlformats.org/officeDocument/2006/relationships/package" Target="../embeddings/Documento_de_Microsoft_Word2.docx"/><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notesSlide" Target="../notesSlides/notesSlide11.xml"/><Relationship Id="rId7" Type="http://schemas.openxmlformats.org/officeDocument/2006/relationships/image" Target="../media/image21.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package" Target="../embeddings/Documento_de_Microsoft_Word3.docx"/><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5.png"/><Relationship Id="rId7" Type="http://schemas.openxmlformats.org/officeDocument/2006/relationships/image" Target="../media/image26.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slide" Target="slide24.xml"/><Relationship Id="rId5" Type="http://schemas.openxmlformats.org/officeDocument/2006/relationships/slide" Target="slide22.xml"/><Relationship Id="rId4" Type="http://schemas.openxmlformats.org/officeDocument/2006/relationships/slide" Target="slide23.xml"/></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tiff"/><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7.tiff"/><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gif"/></Relationships>
</file>

<file path=ppt/slides/_rels/slide4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6.jpe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5.jpeg"/><Relationship Id="rId5" Type="http://schemas.openxmlformats.org/officeDocument/2006/relationships/image" Target="../media/image70.png"/><Relationship Id="rId10" Type="http://schemas.openxmlformats.org/officeDocument/2006/relationships/image" Target="../media/image74.jpeg"/><Relationship Id="rId4" Type="http://schemas.openxmlformats.org/officeDocument/2006/relationships/image" Target="../media/image69.png"/><Relationship Id="rId9" Type="http://schemas.openxmlformats.org/officeDocument/2006/relationships/slide" Target="slide49.xml"/></Relationships>
</file>

<file path=ppt/slides/_rels/slide4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7.png"/><Relationship Id="rId7" Type="http://schemas.openxmlformats.org/officeDocument/2006/relationships/slide" Target="slide49.xml"/><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69.png"/><Relationship Id="rId4" Type="http://schemas.openxmlformats.org/officeDocument/2006/relationships/image" Target="../media/image78.png"/><Relationship Id="rId9"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slide" Target="slide5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slide" Target="slide5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55.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diagramColors" Target="../diagrams/colors3.xml"/><Relationship Id="rId3" Type="http://schemas.openxmlformats.org/officeDocument/2006/relationships/diagramLayout" Target="../diagrams/layout2.xml"/><Relationship Id="rId7" Type="http://schemas.openxmlformats.org/officeDocument/2006/relationships/image" Target="../media/image90.jpeg"/><Relationship Id="rId12" Type="http://schemas.openxmlformats.org/officeDocument/2006/relationships/diagramQuickStyle" Target="../diagrams/quickStyle3.xml"/><Relationship Id="rId17" Type="http://schemas.openxmlformats.org/officeDocument/2006/relationships/image" Target="../media/image95.jpeg"/><Relationship Id="rId2" Type="http://schemas.openxmlformats.org/officeDocument/2006/relationships/diagramData" Target="../diagrams/data2.xml"/><Relationship Id="rId16" Type="http://schemas.openxmlformats.org/officeDocument/2006/relationships/image" Target="../media/image94.jpeg"/><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diagramLayout" Target="../diagrams/layout3.xml"/><Relationship Id="rId5" Type="http://schemas.openxmlformats.org/officeDocument/2006/relationships/diagramColors" Target="../diagrams/colors2.xml"/><Relationship Id="rId15" Type="http://schemas.openxmlformats.org/officeDocument/2006/relationships/image" Target="../media/image93.jpeg"/><Relationship Id="rId10" Type="http://schemas.openxmlformats.org/officeDocument/2006/relationships/diagramData" Target="../diagrams/data3.xml"/><Relationship Id="rId4" Type="http://schemas.openxmlformats.org/officeDocument/2006/relationships/diagramQuickStyle" Target="../diagrams/quickStyle2.xml"/><Relationship Id="rId9" Type="http://schemas.openxmlformats.org/officeDocument/2006/relationships/image" Target="../media/image92.jpeg"/><Relationship Id="rId14" Type="http://schemas.microsoft.com/office/2007/relationships/diagramDrawing" Target="../diagrams/drawing3.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slide" Target="slide61.xml"/><Relationship Id="rId7" Type="http://schemas.openxmlformats.org/officeDocument/2006/relationships/image" Target="../media/image103.jpeg"/><Relationship Id="rId2"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slide" Target="slide63.xml"/><Relationship Id="rId5" Type="http://schemas.openxmlformats.org/officeDocument/2006/relationships/image" Target="../media/image102.png"/><Relationship Id="rId4" Type="http://schemas.openxmlformats.org/officeDocument/2006/relationships/slide" Target="slide62.xml"/></Relationships>
</file>

<file path=ppt/slides/_rels/slide61.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6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6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6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7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image" Target="../media/image12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 Id="rId5" Type="http://schemas.openxmlformats.org/officeDocument/2006/relationships/image" Target="../media/image133.jpeg"/><Relationship Id="rId4" Type="http://schemas.openxmlformats.org/officeDocument/2006/relationships/image" Target="../media/image132.jpeg"/></Relationships>
</file>

<file path=ppt/slides/_rels/slide74.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135.jpe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image" Target="../media/image134.jpeg"/><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75.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image" Target="../media/image136.jpeg"/><Relationship Id="rId1" Type="http://schemas.openxmlformats.org/officeDocument/2006/relationships/slideLayout" Target="../slideLayouts/slideLayout2.xml"/><Relationship Id="rId6" Type="http://schemas.openxmlformats.org/officeDocument/2006/relationships/image" Target="../media/image140.jpeg"/><Relationship Id="rId11" Type="http://schemas.openxmlformats.org/officeDocument/2006/relationships/image" Target="../media/image145.jpeg"/><Relationship Id="rId5" Type="http://schemas.openxmlformats.org/officeDocument/2006/relationships/image" Target="../media/image139.jpeg"/><Relationship Id="rId10" Type="http://schemas.openxmlformats.org/officeDocument/2006/relationships/image" Target="../media/image144.jpeg"/><Relationship Id="rId4" Type="http://schemas.openxmlformats.org/officeDocument/2006/relationships/image" Target="../media/image138.jpeg"/><Relationship Id="rId9" Type="http://schemas.openxmlformats.org/officeDocument/2006/relationships/image" Target="../media/image143.jpeg"/></Relationships>
</file>

<file path=ppt/slides/_rels/slide76.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147.jpeg"/><Relationship Id="rId7" Type="http://schemas.openxmlformats.org/officeDocument/2006/relationships/image" Target="../media/image151.jpeg"/><Relationship Id="rId2" Type="http://schemas.openxmlformats.org/officeDocument/2006/relationships/image" Target="../media/image146.jpeg"/><Relationship Id="rId1" Type="http://schemas.openxmlformats.org/officeDocument/2006/relationships/slideLayout" Target="../slideLayouts/slideLayout2.xml"/><Relationship Id="rId6" Type="http://schemas.openxmlformats.org/officeDocument/2006/relationships/image" Target="../media/image150.jpeg"/><Relationship Id="rId5" Type="http://schemas.openxmlformats.org/officeDocument/2006/relationships/image" Target="../media/image149.jpeg"/><Relationship Id="rId10" Type="http://schemas.openxmlformats.org/officeDocument/2006/relationships/image" Target="../media/image154.jpeg"/><Relationship Id="rId4" Type="http://schemas.openxmlformats.org/officeDocument/2006/relationships/image" Target="../media/image148.jpeg"/><Relationship Id="rId9" Type="http://schemas.openxmlformats.org/officeDocument/2006/relationships/image" Target="../media/image153.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jpeg"/><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 Id="rId9" Type="http://schemas.openxmlformats.org/officeDocument/2006/relationships/image" Target="../media/image162.png"/></Relationships>
</file>

<file path=ppt/slides/_rels/slide7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2.jpeg"/><Relationship Id="rId7" Type="http://schemas.openxmlformats.org/officeDocument/2006/relationships/diagramData" Target="../diagrams/data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jpeg"/><Relationship Id="rId11" Type="http://schemas.microsoft.com/office/2007/relationships/diagramDrawing" Target="../diagrams/drawing1.xml"/><Relationship Id="rId5" Type="http://schemas.openxmlformats.org/officeDocument/2006/relationships/image" Target="../media/image11.jpeg"/><Relationship Id="rId10" Type="http://schemas.openxmlformats.org/officeDocument/2006/relationships/diagramColors" Target="../diagrams/colors1.xml"/><Relationship Id="rId4" Type="http://schemas.openxmlformats.org/officeDocument/2006/relationships/image" Target="../media/image10.jpeg"/><Relationship Id="rId9"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png"/><Relationship Id="rId1" Type="http://schemas.openxmlformats.org/officeDocument/2006/relationships/slideLayout" Target="../slideLayouts/slideLayout2.xml"/><Relationship Id="rId4" Type="http://schemas.openxmlformats.org/officeDocument/2006/relationships/image" Target="../media/image173.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91.xml.rels><?xml version="1.0" encoding="UTF-8" standalone="yes"?>
<Relationships xmlns="http://schemas.openxmlformats.org/package/2006/relationships"><Relationship Id="rId3" Type="http://schemas.openxmlformats.org/officeDocument/2006/relationships/package" Target="../embeddings/Documento_de_Microsoft_Word4.docx"/><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78.emf"/></Relationships>
</file>

<file path=ppt/slides/_rels/slide92.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package" Target="../embeddings/Documento_de_Microsoft_Word5.docx"/><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81.emf"/><Relationship Id="rId5" Type="http://schemas.openxmlformats.org/officeDocument/2006/relationships/package" Target="../embeddings/Documento_de_Microsoft_Word6.docx"/><Relationship Id="rId4" Type="http://schemas.openxmlformats.org/officeDocument/2006/relationships/image" Target="../media/image180.emf"/></Relationships>
</file>

<file path=ppt/slides/_rels/slide94.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package" Target="../embeddings/Documento_de_Microsoft_Word7.docx"/><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83.emf"/></Relationships>
</file>

<file path=ppt/slides/_rels/slide96.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package" Target="../embeddings/Documento_de_Microsoft_Word8.docx"/><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85.emf"/></Relationships>
</file>

<file path=ppt/slides/_rels/slide98.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package" Target="../embeddings/Documento_de_Microsoft_Word9.docx"/><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18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863"/>
          <a:stretch/>
        </p:blipFill>
        <p:spPr bwMode="auto">
          <a:xfrm>
            <a:off x="0" y="1988840"/>
            <a:ext cx="8244408"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print"/>
          <a:srcRect/>
          <a:stretch>
            <a:fillRect/>
          </a:stretch>
        </p:blipFill>
        <p:spPr bwMode="auto">
          <a:xfrm>
            <a:off x="5564088" y="172616"/>
            <a:ext cx="1600200" cy="1600200"/>
          </a:xfrm>
          <a:prstGeom prst="ellipse">
            <a:avLst/>
          </a:prstGeom>
          <a:noFill/>
          <a:ln w="9525">
            <a:noFill/>
            <a:miter lim="800000"/>
            <a:headEnd/>
            <a:tailEnd/>
          </a:ln>
          <a:effectLst>
            <a:glow rad="228600">
              <a:schemeClr val="accent3">
                <a:satMod val="175000"/>
                <a:alpha val="40000"/>
              </a:schemeClr>
            </a:glow>
          </a:effectLst>
        </p:spPr>
      </p:pic>
      <p:sp>
        <p:nvSpPr>
          <p:cNvPr id="6" name="8 CuadroTexto"/>
          <p:cNvSpPr txBox="1">
            <a:spLocks noChangeArrowheads="1"/>
          </p:cNvSpPr>
          <p:nvPr/>
        </p:nvSpPr>
        <p:spPr bwMode="auto">
          <a:xfrm>
            <a:off x="107504" y="202063"/>
            <a:ext cx="43924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s-MX" sz="2000" b="1" dirty="0">
                <a:solidFill>
                  <a:schemeClr val="tx1">
                    <a:lumMod val="50000"/>
                    <a:lumOff val="50000"/>
                  </a:schemeClr>
                </a:solidFill>
                <a:latin typeface="+mn-lt"/>
              </a:rPr>
              <a:t>DEPARTAMENTO DE CIENCIAS DE LA TIERRA Y LA CONSTRUCCIÓN</a:t>
            </a:r>
          </a:p>
        </p:txBody>
      </p:sp>
      <p:sp>
        <p:nvSpPr>
          <p:cNvPr id="4" name="3 Rectángulo"/>
          <p:cNvSpPr/>
          <p:nvPr/>
        </p:nvSpPr>
        <p:spPr>
          <a:xfrm>
            <a:off x="71683" y="1166848"/>
            <a:ext cx="4572000" cy="707886"/>
          </a:xfrm>
          <a:prstGeom prst="rect">
            <a:avLst/>
          </a:prstGeom>
        </p:spPr>
        <p:txBody>
          <a:bodyPr>
            <a:spAutoFit/>
          </a:bodyPr>
          <a:lstStyle/>
          <a:p>
            <a:pPr algn="ctr"/>
            <a:r>
              <a:rPr lang="es-MX" sz="2000" b="1" dirty="0" smtClean="0">
                <a:solidFill>
                  <a:schemeClr val="accent5"/>
                </a:solidFill>
              </a:rPr>
              <a:t>CARRERA DE INGENIERÍA GEOGRÁFICA Y MEDIO AMBIENTE</a:t>
            </a:r>
            <a:endParaRPr lang="es-MX" sz="2000" b="1" dirty="0">
              <a:solidFill>
                <a:schemeClr val="accent5"/>
              </a:solidFill>
            </a:endParaRPr>
          </a:p>
        </p:txBody>
      </p:sp>
      <p:sp>
        <p:nvSpPr>
          <p:cNvPr id="8" name="1 Título"/>
          <p:cNvSpPr>
            <a:spLocks noGrp="1"/>
          </p:cNvSpPr>
          <p:nvPr>
            <p:ph type="ctrTitle"/>
          </p:nvPr>
        </p:nvSpPr>
        <p:spPr>
          <a:xfrm>
            <a:off x="157422" y="2852936"/>
            <a:ext cx="7929563" cy="2000250"/>
          </a:xfrm>
          <a:prstGeom prst="rect">
            <a:avLst/>
          </a:prstGeom>
        </p:spPr>
        <p:txBody>
          <a:bodyPr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dirty="0" smtClean="0">
                <a:ln>
                  <a:noFill/>
                </a:ln>
                <a:solidFill>
                  <a:srgbClr val="FFC000"/>
                </a:solidFill>
                <a:effectLst/>
                <a:uLnTx/>
                <a:uFillTx/>
              </a:rPr>
              <a:t>LEVANTAMIENTO DE LA  LINEA BASE AMBIENTAL DE LA MICROCUENCA DEL RIO SAUCAY, CANTÓN ALAUSÍ, PROVINCIA DE CHIMBORAZO PARA LA PROPUESTA DE PLAN DE MANEJO, UTILIZANDO HERRAMIENTAS  SIG</a:t>
            </a:r>
            <a:endParaRPr kumimoji="0" lang="es-MX" sz="2400" b="1" i="0" u="none" strike="noStrike" kern="0" cap="none" spc="0" normalizeH="0" baseline="0" noProof="0" dirty="0">
              <a:ln>
                <a:noFill/>
              </a:ln>
              <a:solidFill>
                <a:srgbClr val="FFC000"/>
              </a:solidFill>
              <a:effectLst/>
              <a:uLnTx/>
              <a:uFillTx/>
            </a:endParaRPr>
          </a:p>
        </p:txBody>
      </p:sp>
      <p:sp>
        <p:nvSpPr>
          <p:cNvPr id="7" name="6 Rectángulo"/>
          <p:cNvSpPr/>
          <p:nvPr/>
        </p:nvSpPr>
        <p:spPr>
          <a:xfrm>
            <a:off x="5904656" y="5301208"/>
            <a:ext cx="3131840" cy="136815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smtClean="0">
                <a:ln w="18415" cmpd="sng">
                  <a:solidFill>
                    <a:schemeClr val="tx1"/>
                  </a:solidFill>
                  <a:prstDash val="solid"/>
                </a:ln>
                <a:solidFill>
                  <a:srgbClr val="FFFFFF"/>
                </a:solidFill>
                <a:effectLst>
                  <a:outerShdw blurRad="63500" dir="3600000" algn="tl" rotWithShape="0">
                    <a:srgbClr val="000000">
                      <a:alpha val="70000"/>
                    </a:srgbClr>
                  </a:outerShdw>
                </a:effectLst>
              </a:rPr>
              <a:t>KRISLEN BASTIDAS MAFLA</a:t>
            </a:r>
          </a:p>
          <a:p>
            <a:pPr algn="ctr"/>
            <a:endParaRPr lang="es-EC" dirty="0" smtClean="0">
              <a:ln w="18415" cmpd="sng">
                <a:solidFill>
                  <a:schemeClr val="tx1"/>
                </a:solidFill>
                <a:prstDash val="solid"/>
              </a:ln>
              <a:solidFill>
                <a:srgbClr val="FFFFFF"/>
              </a:solidFill>
              <a:effectLst>
                <a:outerShdw blurRad="63500" dir="3600000" algn="tl" rotWithShape="0">
                  <a:srgbClr val="000000">
                    <a:alpha val="70000"/>
                  </a:srgbClr>
                </a:outerShdw>
              </a:effectLst>
            </a:endParaRPr>
          </a:p>
          <a:p>
            <a:pPr algn="ctr"/>
            <a:r>
              <a:rPr lang="es-EC" dirty="0" smtClean="0">
                <a:ln w="18415" cmpd="sng">
                  <a:solidFill>
                    <a:schemeClr val="tx1"/>
                  </a:solidFill>
                  <a:prstDash val="solid"/>
                </a:ln>
                <a:solidFill>
                  <a:srgbClr val="FFFFFF"/>
                </a:solidFill>
                <a:effectLst>
                  <a:outerShdw blurRad="63500" dir="3600000" algn="tl" rotWithShape="0">
                    <a:srgbClr val="000000">
                      <a:alpha val="70000"/>
                    </a:srgbClr>
                  </a:outerShdw>
                </a:effectLst>
              </a:rPr>
              <a:t>CYNTHIA TERAN TORRES</a:t>
            </a:r>
            <a:endParaRPr lang="es-EC" dirty="0">
              <a:ln w="18415" cmpd="sng">
                <a:solidFill>
                  <a:schemeClr val="tx1"/>
                </a:solidFill>
                <a:prstDash val="solid"/>
              </a:ln>
              <a:solidFill>
                <a:srgbClr val="FFFFFF"/>
              </a:solidFill>
              <a:effectLst>
                <a:outerShdw blurRad="63500" dir="3600000" algn="tl" rotWithShape="0">
                  <a:srgbClr val="000000">
                    <a:alpha val="70000"/>
                  </a:srgbClr>
                </a:outerShdw>
              </a:effectLst>
            </a:endParaRPr>
          </a:p>
        </p:txBody>
      </p:sp>
      <p:sp>
        <p:nvSpPr>
          <p:cNvPr id="11" name="10 CuadroTexto"/>
          <p:cNvSpPr txBox="1">
            <a:spLocks noChangeArrowheads="1"/>
          </p:cNvSpPr>
          <p:nvPr/>
        </p:nvSpPr>
        <p:spPr bwMode="auto">
          <a:xfrm>
            <a:off x="381000" y="5464175"/>
            <a:ext cx="476706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s-EC" sz="2200" b="1" dirty="0" smtClean="0">
                <a:solidFill>
                  <a:srgbClr val="FFC000"/>
                </a:solidFill>
                <a:latin typeface="Calibri" pitchFamily="34" charset="0"/>
              </a:rPr>
              <a:t>DIRECTOR: Ing. Mario Cruz</a:t>
            </a:r>
            <a:endParaRPr lang="es-EC" sz="2200" b="1" dirty="0">
              <a:solidFill>
                <a:srgbClr val="FFC000"/>
              </a:solidFill>
              <a:latin typeface="Calibri" pitchFamily="34" charset="0"/>
            </a:endParaRPr>
          </a:p>
          <a:p>
            <a:pPr eaLnBrk="1" hangingPunct="1"/>
            <a:r>
              <a:rPr lang="es-EC" sz="2200" b="1" dirty="0" smtClean="0">
                <a:solidFill>
                  <a:srgbClr val="FFC000"/>
                </a:solidFill>
                <a:latin typeface="Calibri" pitchFamily="34" charset="0"/>
              </a:rPr>
              <a:t>CODIRECTOR: Quim. Erika Murgueitio</a:t>
            </a:r>
            <a:endParaRPr lang="es-EC" sz="2200" b="1" dirty="0">
              <a:solidFill>
                <a:srgbClr val="FFC000"/>
              </a:solidFill>
              <a:latin typeface="Calibri" pitchFamily="34" charset="0"/>
            </a:endParaRPr>
          </a:p>
        </p:txBody>
      </p:sp>
    </p:spTree>
    <p:extLst>
      <p:ext uri="{BB962C8B-B14F-4D97-AF65-F5344CB8AC3E}">
        <p14:creationId xmlns:p14="http://schemas.microsoft.com/office/powerpoint/2010/main" val="26791186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644008" y="0"/>
            <a:ext cx="3528392" cy="541864"/>
          </a:xfrm>
          <a:prstGeom prst="rect">
            <a:avLst/>
          </a:prstGeom>
        </p:spPr>
        <p:txBody>
          <a:bodyPr vert="horz" lIns="91440" tIns="45720" rIns="91440" bIns="45720" rtlCol="0" anchor="b">
            <a:normAutofit fontScale="97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3200" b="1" dirty="0" smtClean="0"/>
              <a:t>PARÁMETROS</a:t>
            </a:r>
            <a:endParaRPr lang="es-EC" sz="3200" b="1" dirty="0"/>
          </a:p>
        </p:txBody>
      </p:sp>
      <p:graphicFrame>
        <p:nvGraphicFramePr>
          <p:cNvPr id="7" name="6 Tabla"/>
          <p:cNvGraphicFramePr>
            <a:graphicFrameLocks noGrp="1"/>
          </p:cNvGraphicFramePr>
          <p:nvPr>
            <p:extLst>
              <p:ext uri="{D42A27DB-BD31-4B8C-83A1-F6EECF244321}">
                <p14:modId xmlns:p14="http://schemas.microsoft.com/office/powerpoint/2010/main" val="2383298265"/>
              </p:ext>
            </p:extLst>
          </p:nvPr>
        </p:nvGraphicFramePr>
        <p:xfrm>
          <a:off x="4640284" y="908720"/>
          <a:ext cx="3888432" cy="5405120"/>
        </p:xfrm>
        <a:graphic>
          <a:graphicData uri="http://schemas.openxmlformats.org/drawingml/2006/table">
            <a:tbl>
              <a:tblPr firstRow="1" bandRow="1">
                <a:tableStyleId>{5C22544A-7EE6-4342-B048-85BDC9FD1C3A}</a:tableStyleId>
              </a:tblPr>
              <a:tblGrid>
                <a:gridCol w="1872208"/>
                <a:gridCol w="2016224"/>
              </a:tblGrid>
              <a:tr h="370840">
                <a:tc>
                  <a:txBody>
                    <a:bodyPr/>
                    <a:lstStyle/>
                    <a:p>
                      <a:pPr algn="ctr"/>
                      <a:r>
                        <a:rPr lang="es-EC" sz="1200" dirty="0" smtClean="0"/>
                        <a:t>PARAMETRO </a:t>
                      </a:r>
                      <a:endParaRPr lang="es-EC" sz="1200" dirty="0"/>
                    </a:p>
                  </a:txBody>
                  <a:tcPr/>
                </a:tc>
                <a:tc>
                  <a:txBody>
                    <a:bodyPr/>
                    <a:lstStyle/>
                    <a:p>
                      <a:pPr algn="ctr"/>
                      <a:r>
                        <a:rPr lang="es-EC" sz="1200" dirty="0" smtClean="0"/>
                        <a:t>INTERPRETACIÓN</a:t>
                      </a:r>
                      <a:endParaRPr lang="es-EC" sz="1200" dirty="0"/>
                    </a:p>
                  </a:txBody>
                  <a:tcPr/>
                </a:tc>
              </a:tr>
              <a:tr h="370840">
                <a:tc>
                  <a:txBody>
                    <a:bodyPr/>
                    <a:lstStyle/>
                    <a:p>
                      <a:pPr algn="l"/>
                      <a:r>
                        <a:rPr lang="es-EC" sz="1200" b="1" dirty="0" smtClean="0"/>
                        <a:t>AREA :  </a:t>
                      </a:r>
                      <a:r>
                        <a:rPr lang="es-EC" sz="1200" b="0" dirty="0" smtClean="0"/>
                        <a:t>91,13</a:t>
                      </a:r>
                      <a:r>
                        <a:rPr lang="es-EC" sz="1200" b="0" baseline="0" dirty="0" smtClean="0"/>
                        <a:t> km 2</a:t>
                      </a:r>
                      <a:endParaRPr lang="es-EC" sz="1200" b="1" dirty="0"/>
                    </a:p>
                  </a:txBody>
                  <a:tcPr anchor="ctr"/>
                </a:tc>
                <a:tc>
                  <a:txBody>
                    <a:bodyPr/>
                    <a:lstStyle/>
                    <a:p>
                      <a:pPr algn="ctr"/>
                      <a:r>
                        <a:rPr lang="es-EC" sz="1200" baseline="0" dirty="0" smtClean="0"/>
                        <a:t>MICROCUENCA MEDIANA</a:t>
                      </a:r>
                      <a:endParaRPr lang="es-EC" sz="1200" dirty="0"/>
                    </a:p>
                  </a:txBody>
                  <a:tcPr anchor="ctr"/>
                </a:tc>
              </a:tr>
              <a:tr h="370840">
                <a:tc>
                  <a:txBody>
                    <a:bodyPr/>
                    <a:lstStyle/>
                    <a:p>
                      <a:pPr algn="l"/>
                      <a:r>
                        <a:rPr lang="es-EC" sz="1200" b="1" dirty="0" smtClean="0"/>
                        <a:t>PERIMETRO: </a:t>
                      </a:r>
                      <a:r>
                        <a:rPr lang="es-EC" sz="1200" b="0" dirty="0" smtClean="0"/>
                        <a:t>47,72</a:t>
                      </a:r>
                      <a:r>
                        <a:rPr lang="es-EC" sz="1200" b="0" baseline="0" dirty="0" smtClean="0"/>
                        <a:t> km</a:t>
                      </a:r>
                      <a:endParaRPr lang="es-EC" sz="1200" b="1" dirty="0"/>
                    </a:p>
                  </a:txBody>
                  <a:tcPr anchor="ctr"/>
                </a:tc>
                <a:tc>
                  <a:txBody>
                    <a:bodyPr/>
                    <a:lstStyle/>
                    <a:p>
                      <a:pPr algn="ctr"/>
                      <a:endParaRPr lang="es-EC" sz="1200" dirty="0"/>
                    </a:p>
                  </a:txBody>
                  <a:tcPr anchor="ctr"/>
                </a:tc>
              </a:tr>
              <a:tr h="370840">
                <a:tc>
                  <a:txBody>
                    <a:bodyPr/>
                    <a:lstStyle/>
                    <a:p>
                      <a:pPr algn="l"/>
                      <a:r>
                        <a:rPr lang="es-EC" sz="1200" b="1" dirty="0" smtClean="0"/>
                        <a:t>LONGITUD </a:t>
                      </a:r>
                    </a:p>
                    <a:p>
                      <a:pPr algn="l"/>
                      <a:r>
                        <a:rPr lang="es-EC" sz="1200" b="1" dirty="0" smtClean="0"/>
                        <a:t>AXIAL:   </a:t>
                      </a:r>
                      <a:r>
                        <a:rPr lang="es-EC" sz="1200" b="0" dirty="0" smtClean="0"/>
                        <a:t>20,</a:t>
                      </a:r>
                      <a:r>
                        <a:rPr lang="es-EC" sz="1200" b="0" baseline="0" dirty="0" smtClean="0"/>
                        <a:t>6 km</a:t>
                      </a:r>
                      <a:endParaRPr lang="es-EC" sz="1200" b="1" dirty="0"/>
                    </a:p>
                  </a:txBody>
                  <a:tcPr anchor="ctr"/>
                </a:tc>
                <a:tc>
                  <a:txBody>
                    <a:bodyPr/>
                    <a:lstStyle/>
                    <a:p>
                      <a:pPr algn="ctr"/>
                      <a:r>
                        <a:rPr lang="es-EC" sz="1200" dirty="0" smtClean="0"/>
                        <a:t>RIO</a:t>
                      </a:r>
                      <a:r>
                        <a:rPr lang="es-EC" sz="1200" baseline="0" dirty="0" smtClean="0"/>
                        <a:t> PRINCIPAL EXTENSO</a:t>
                      </a:r>
                      <a:endParaRPr lang="es-EC" sz="1200" dirty="0"/>
                    </a:p>
                  </a:txBody>
                  <a:tcPr anchor="ctr"/>
                </a:tc>
              </a:tr>
              <a:tr h="370840">
                <a:tc>
                  <a:txBody>
                    <a:bodyPr/>
                    <a:lstStyle/>
                    <a:p>
                      <a:pPr algn="l"/>
                      <a:r>
                        <a:rPr lang="es-EC" sz="1200" b="1" dirty="0" smtClean="0"/>
                        <a:t>ANCHO </a:t>
                      </a:r>
                    </a:p>
                    <a:p>
                      <a:pPr algn="l"/>
                      <a:r>
                        <a:rPr lang="es-EC" sz="1200" b="1" dirty="0" smtClean="0"/>
                        <a:t>PROMEDIO:  </a:t>
                      </a:r>
                      <a:r>
                        <a:rPr lang="es-EC" sz="1200" b="0" dirty="0" smtClean="0"/>
                        <a:t>4,42</a:t>
                      </a:r>
                      <a:r>
                        <a:rPr lang="es-EC" sz="1200" b="0" baseline="0" dirty="0" smtClean="0"/>
                        <a:t> km</a:t>
                      </a:r>
                      <a:endParaRPr lang="es-EC" sz="1200" b="1" dirty="0"/>
                    </a:p>
                  </a:txBody>
                  <a:tcPr anchor="ctr"/>
                </a:tc>
                <a:tc>
                  <a:txBody>
                    <a:bodyPr/>
                    <a:lstStyle/>
                    <a:p>
                      <a:pPr algn="ctr"/>
                      <a:r>
                        <a:rPr lang="es-EC" sz="1200" dirty="0" smtClean="0"/>
                        <a:t>CUENCA ALARGADA</a:t>
                      </a:r>
                      <a:endParaRPr lang="es-EC" sz="1200" dirty="0"/>
                    </a:p>
                  </a:txBody>
                  <a:tcPr anchor="ctr"/>
                </a:tc>
              </a:tr>
              <a:tr h="370840">
                <a:tc>
                  <a:txBody>
                    <a:bodyPr/>
                    <a:lstStyle/>
                    <a:p>
                      <a:pPr algn="l"/>
                      <a:r>
                        <a:rPr lang="es-EC" sz="1200" b="1" dirty="0" smtClean="0"/>
                        <a:t>FACTOR FORMA: </a:t>
                      </a:r>
                      <a:r>
                        <a:rPr lang="es-EC" sz="1200" b="0" dirty="0" smtClean="0"/>
                        <a:t>0,21</a:t>
                      </a:r>
                      <a:endParaRPr lang="es-EC" sz="1200" b="1" dirty="0"/>
                    </a:p>
                  </a:txBody>
                  <a:tcPr anchor="ctr"/>
                </a:tc>
                <a:tc>
                  <a:txBody>
                    <a:bodyPr/>
                    <a:lstStyle/>
                    <a:p>
                      <a:pPr algn="ctr"/>
                      <a:r>
                        <a:rPr lang="es-EC" sz="1200" dirty="0" smtClean="0"/>
                        <a:t>NO TIENDE A CRECER EN LLUVIAS EXTENSAS</a:t>
                      </a:r>
                      <a:endParaRPr lang="es-EC" sz="1200" dirty="0"/>
                    </a:p>
                  </a:txBody>
                  <a:tcPr anchor="ctr"/>
                </a:tc>
              </a:tr>
              <a:tr h="370840">
                <a:tc>
                  <a:txBody>
                    <a:bodyPr/>
                    <a:lstStyle/>
                    <a:p>
                      <a:pPr algn="l"/>
                      <a:r>
                        <a:rPr lang="es-EC" sz="1200" b="1" dirty="0" smtClean="0"/>
                        <a:t>COEFICIENTE DE</a:t>
                      </a:r>
                    </a:p>
                    <a:p>
                      <a:pPr algn="l"/>
                      <a:r>
                        <a:rPr lang="es-EC" sz="1200" b="1" dirty="0" smtClean="0"/>
                        <a:t>COMPACIDAD: </a:t>
                      </a:r>
                      <a:r>
                        <a:rPr lang="es-EC" sz="1200" b="0" dirty="0" smtClean="0"/>
                        <a:t>1,41</a:t>
                      </a:r>
                      <a:endParaRPr lang="es-EC" sz="1200" b="1" dirty="0"/>
                    </a:p>
                  </a:txBody>
                  <a:tcPr anchor="ctr"/>
                </a:tc>
                <a:tc>
                  <a:txBody>
                    <a:bodyPr/>
                    <a:lstStyle/>
                    <a:p>
                      <a:pPr algn="ctr"/>
                      <a:r>
                        <a:rPr lang="es-EC" sz="1200" dirty="0" smtClean="0"/>
                        <a:t>OBAL REDONDA</a:t>
                      </a:r>
                      <a:endParaRPr lang="es-EC" sz="1200" dirty="0"/>
                    </a:p>
                  </a:txBody>
                  <a:tcPr anchor="ctr"/>
                </a:tc>
              </a:tr>
              <a:tr h="370840">
                <a:tc>
                  <a:txBody>
                    <a:bodyPr/>
                    <a:lstStyle/>
                    <a:p>
                      <a:pPr algn="l"/>
                      <a:r>
                        <a:rPr lang="es-EC" sz="1200" b="1" dirty="0" smtClean="0"/>
                        <a:t>ALTITUD</a:t>
                      </a:r>
                    </a:p>
                    <a:p>
                      <a:pPr algn="l"/>
                      <a:r>
                        <a:rPr lang="es-EC" sz="1200" b="1" dirty="0" smtClean="0"/>
                        <a:t>MEDIA:  </a:t>
                      </a:r>
                      <a:r>
                        <a:rPr lang="es-EC" sz="1200" b="0" dirty="0" smtClean="0"/>
                        <a:t>3941,74</a:t>
                      </a:r>
                      <a:r>
                        <a:rPr lang="es-EC" sz="1200" b="0" baseline="0" dirty="0" smtClean="0"/>
                        <a:t> msnm</a:t>
                      </a:r>
                      <a:endParaRPr lang="es-EC" sz="1200" b="1" dirty="0"/>
                    </a:p>
                  </a:txBody>
                  <a:tcPr anchor="ctr"/>
                </a:tc>
                <a:tc>
                  <a:txBody>
                    <a:bodyPr/>
                    <a:lstStyle/>
                    <a:p>
                      <a:pPr algn="ctr"/>
                      <a:endParaRPr lang="es-EC" sz="1200" dirty="0"/>
                    </a:p>
                  </a:txBody>
                  <a:tcPr anchor="ctr"/>
                </a:tc>
              </a:tr>
              <a:tr h="370840">
                <a:tc>
                  <a:txBody>
                    <a:bodyPr/>
                    <a:lstStyle/>
                    <a:p>
                      <a:pPr algn="l"/>
                      <a:r>
                        <a:rPr lang="es-EC" sz="1200" b="1" dirty="0" smtClean="0"/>
                        <a:t>ORDEN</a:t>
                      </a:r>
                    </a:p>
                    <a:p>
                      <a:pPr algn="l"/>
                      <a:r>
                        <a:rPr lang="es-EC" sz="1200" b="1" dirty="0" smtClean="0"/>
                        <a:t>DE CAUCE: </a:t>
                      </a:r>
                      <a:endParaRPr lang="es-EC" sz="1200" b="1" dirty="0"/>
                    </a:p>
                  </a:txBody>
                  <a:tcPr anchor="ctr"/>
                </a:tc>
                <a:tc>
                  <a:txBody>
                    <a:bodyPr/>
                    <a:lstStyle/>
                    <a:p>
                      <a:pPr algn="ctr"/>
                      <a:r>
                        <a:rPr lang="es-EC" sz="1200" dirty="0" smtClean="0"/>
                        <a:t>SE ABASTECE CON AGUAS PLUVIALES DE LAS ZONAS ALTAS Y AGUAS DE ESCORRENTIA</a:t>
                      </a:r>
                      <a:endParaRPr lang="es-EC" sz="1200" dirty="0"/>
                    </a:p>
                  </a:txBody>
                  <a:tcPr anchor="ctr"/>
                </a:tc>
              </a:tr>
              <a:tr h="370840">
                <a:tc>
                  <a:txBody>
                    <a:bodyPr/>
                    <a:lstStyle/>
                    <a:p>
                      <a:pPr algn="l"/>
                      <a:r>
                        <a:rPr lang="es-EC" sz="1200" b="1" dirty="0" smtClean="0"/>
                        <a:t>DENSIDAD </a:t>
                      </a:r>
                    </a:p>
                    <a:p>
                      <a:pPr algn="l"/>
                      <a:r>
                        <a:rPr lang="es-EC" sz="1200" b="1" dirty="0" smtClean="0"/>
                        <a:t>DRENAJE: </a:t>
                      </a:r>
                      <a:r>
                        <a:rPr lang="es-EC" sz="1200" b="0" dirty="0" smtClean="0"/>
                        <a:t>1,22</a:t>
                      </a:r>
                      <a:endParaRPr lang="es-EC" sz="1200" b="0" dirty="0"/>
                    </a:p>
                  </a:txBody>
                  <a:tcPr anchor="ctr"/>
                </a:tc>
                <a:tc>
                  <a:txBody>
                    <a:bodyPr/>
                    <a:lstStyle/>
                    <a:p>
                      <a:pPr algn="ctr"/>
                      <a:r>
                        <a:rPr lang="es-EC" sz="1200" dirty="0" smtClean="0"/>
                        <a:t>MODERADAMENTE DRENADA</a:t>
                      </a:r>
                      <a:endParaRPr lang="es-EC" sz="1200" dirty="0"/>
                    </a:p>
                  </a:txBody>
                  <a:tcPr anchor="ctr"/>
                </a:tc>
              </a:tr>
              <a:tr h="370840">
                <a:tc>
                  <a:txBody>
                    <a:bodyPr/>
                    <a:lstStyle/>
                    <a:p>
                      <a:pPr algn="l"/>
                      <a:r>
                        <a:rPr lang="es-EC" sz="1200" b="1" dirty="0" smtClean="0"/>
                        <a:t>PATRON</a:t>
                      </a:r>
                    </a:p>
                    <a:p>
                      <a:pPr algn="l"/>
                      <a:r>
                        <a:rPr lang="es-EC" sz="1200" b="1" dirty="0" smtClean="0"/>
                        <a:t>DRENAJE:  </a:t>
                      </a:r>
                      <a:r>
                        <a:rPr lang="es-EC" sz="1200" b="0" dirty="0" smtClean="0"/>
                        <a:t>ANGULAR</a:t>
                      </a:r>
                      <a:endParaRPr lang="es-EC" sz="1200" b="1" dirty="0"/>
                    </a:p>
                  </a:txBody>
                  <a:tcPr anchor="ctr"/>
                </a:tc>
                <a:tc>
                  <a:txBody>
                    <a:bodyPr/>
                    <a:lstStyle/>
                    <a:p>
                      <a:pPr algn="ctr"/>
                      <a:r>
                        <a:rPr lang="es-EC" sz="1200" dirty="0" smtClean="0"/>
                        <a:t>SE PRESENTA SOBRE FLUJOS DE LAVAS</a:t>
                      </a:r>
                      <a:r>
                        <a:rPr lang="es-EC" sz="1200" baseline="0" dirty="0" smtClean="0"/>
                        <a:t> FRACTURADAS</a:t>
                      </a:r>
                      <a:endParaRPr lang="es-EC" sz="1200" dirty="0"/>
                    </a:p>
                  </a:txBody>
                  <a:tcPr anchor="ctr"/>
                </a:tc>
              </a:tr>
            </a:tbl>
          </a:graphicData>
        </a:graphic>
      </p:graphicFrame>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881" t="22095" r="15476" b="15619"/>
          <a:stretch/>
        </p:blipFill>
        <p:spPr bwMode="auto">
          <a:xfrm>
            <a:off x="539552" y="3284984"/>
            <a:ext cx="3943188" cy="2723353"/>
          </a:xfrm>
          <a:prstGeom prst="rect">
            <a:avLst/>
          </a:prstGeom>
          <a:noFill/>
          <a:ln w="19050">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2500" t="21510" r="12689" b="13283"/>
          <a:stretch/>
        </p:blipFill>
        <p:spPr bwMode="auto">
          <a:xfrm>
            <a:off x="539552" y="476672"/>
            <a:ext cx="3924000" cy="246749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9" name="8 CuadroTexto"/>
          <p:cNvSpPr txBox="1"/>
          <p:nvPr/>
        </p:nvSpPr>
        <p:spPr>
          <a:xfrm>
            <a:off x="575520" y="2924944"/>
            <a:ext cx="3924472" cy="323165"/>
          </a:xfrm>
          <a:prstGeom prst="rect">
            <a:avLst/>
          </a:prstGeom>
          <a:noFill/>
        </p:spPr>
        <p:txBody>
          <a:bodyPr wrap="none" rtlCol="0">
            <a:spAutoFit/>
          </a:bodyPr>
          <a:lstStyle/>
          <a:p>
            <a:r>
              <a:rPr lang="es-EC" sz="1500" dirty="0" smtClean="0"/>
              <a:t>IMAGEN SATELITAL LANDSAT </a:t>
            </a:r>
            <a:r>
              <a:rPr lang="es-EC" sz="1500" dirty="0"/>
              <a:t>ETM</a:t>
            </a:r>
            <a:r>
              <a:rPr lang="es-EC" sz="1500" dirty="0" smtClean="0"/>
              <a:t>+ (2001)</a:t>
            </a:r>
            <a:endParaRPr lang="es-EC" sz="1500" dirty="0"/>
          </a:p>
        </p:txBody>
      </p:sp>
      <p:sp>
        <p:nvSpPr>
          <p:cNvPr id="11" name="10 CuadroTexto"/>
          <p:cNvSpPr txBox="1"/>
          <p:nvPr/>
        </p:nvSpPr>
        <p:spPr>
          <a:xfrm>
            <a:off x="949528" y="6084004"/>
            <a:ext cx="3060453" cy="323165"/>
          </a:xfrm>
          <a:prstGeom prst="rect">
            <a:avLst/>
          </a:prstGeom>
          <a:noFill/>
        </p:spPr>
        <p:txBody>
          <a:bodyPr wrap="none" rtlCol="0">
            <a:spAutoFit/>
          </a:bodyPr>
          <a:lstStyle/>
          <a:p>
            <a:r>
              <a:rPr lang="es-EC" sz="1500" dirty="0" smtClean="0"/>
              <a:t>MODELO DIGITAL DEL TERRENO</a:t>
            </a:r>
            <a:endParaRPr lang="es-EC" sz="1500" dirty="0"/>
          </a:p>
        </p:txBody>
      </p:sp>
    </p:spTree>
    <p:extLst>
      <p:ext uri="{BB962C8B-B14F-4D97-AF65-F5344CB8AC3E}">
        <p14:creationId xmlns:p14="http://schemas.microsoft.com/office/powerpoint/2010/main" val="416681011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Llamada de flecha hacia abajo"/>
          <p:cNvSpPr/>
          <p:nvPr/>
        </p:nvSpPr>
        <p:spPr>
          <a:xfrm>
            <a:off x="2051720" y="404664"/>
            <a:ext cx="5040560" cy="648072"/>
          </a:xfrm>
          <a:prstGeom prst="downArrowCallout">
            <a:avLst/>
          </a:prstGeom>
          <a:solidFill>
            <a:srgbClr val="8064A2"/>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b="1" i="1" dirty="0" smtClean="0"/>
          </a:p>
          <a:p>
            <a:pPr algn="ctr"/>
            <a:r>
              <a:rPr lang="es-EC" b="1" i="1" dirty="0" smtClean="0"/>
              <a:t>MODELO CARTOGRAFICO</a:t>
            </a:r>
            <a:endParaRPr lang="es-EC" b="1" dirty="0"/>
          </a:p>
          <a:p>
            <a:pPr algn="ctr"/>
            <a:endParaRPr lang="es-EC"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738" y="1052736"/>
            <a:ext cx="7754937" cy="553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339590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187624" y="476672"/>
            <a:ext cx="1763624" cy="400110"/>
          </a:xfrm>
          <a:prstGeom prst="rect">
            <a:avLst/>
          </a:prstGeom>
          <a:noFill/>
        </p:spPr>
        <p:txBody>
          <a:bodyPr wrap="none" rtlCol="0">
            <a:spAutoFit/>
          </a:bodyPr>
          <a:lstStyle/>
          <a:p>
            <a:r>
              <a:rPr lang="es-EC" sz="2000" b="1" dirty="0" smtClean="0">
                <a:solidFill>
                  <a:srgbClr val="FEA022">
                    <a:lumMod val="75000"/>
                  </a:srgbClr>
                </a:solidFill>
              </a:rPr>
              <a:t>RESULTADOS</a:t>
            </a:r>
            <a:r>
              <a:rPr lang="es-EC" dirty="0" smtClean="0">
                <a:solidFill>
                  <a:prstClr val="black"/>
                </a:solidFill>
              </a:rPr>
              <a:t> </a:t>
            </a:r>
            <a:endParaRPr lang="es-EC" dirty="0">
              <a:solidFill>
                <a:prstClr val="black"/>
              </a:solidFill>
            </a:endParaRPr>
          </a:p>
        </p:txBody>
      </p:sp>
      <p:sp>
        <p:nvSpPr>
          <p:cNvPr id="7" name="6 Elipse"/>
          <p:cNvSpPr/>
          <p:nvPr/>
        </p:nvSpPr>
        <p:spPr>
          <a:xfrm>
            <a:off x="3059832" y="764704"/>
            <a:ext cx="3384376" cy="1101962"/>
          </a:xfrm>
          <a:prstGeom prst="ellipse">
            <a:avLst/>
          </a:prstGeom>
          <a:solidFill>
            <a:srgbClr val="8064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i="1" dirty="0"/>
              <a:t>Niveles de </a:t>
            </a:r>
            <a:r>
              <a:rPr lang="es-EC" sz="1600" b="1" i="1" dirty="0" smtClean="0"/>
              <a:t>Vulnerabilidad de </a:t>
            </a:r>
            <a:r>
              <a:rPr lang="es-EC" sz="1600" b="1" i="1" dirty="0"/>
              <a:t>la </a:t>
            </a:r>
            <a:r>
              <a:rPr lang="es-EC" sz="1600" b="1" i="1" dirty="0" smtClean="0"/>
              <a:t>Micro </a:t>
            </a:r>
            <a:r>
              <a:rPr lang="es-EC" sz="1600" b="1" i="1" dirty="0"/>
              <a:t>cuenca del Río Saucay</a:t>
            </a:r>
            <a:endParaRPr lang="es-EC" sz="1600" b="1" dirty="0"/>
          </a:p>
        </p:txBody>
      </p:sp>
      <p:graphicFrame>
        <p:nvGraphicFramePr>
          <p:cNvPr id="4" name="3 Objeto"/>
          <p:cNvGraphicFramePr>
            <a:graphicFrameLocks noChangeAspect="1"/>
          </p:cNvGraphicFramePr>
          <p:nvPr>
            <p:extLst>
              <p:ext uri="{D42A27DB-BD31-4B8C-83A1-F6EECF244321}">
                <p14:modId xmlns:p14="http://schemas.microsoft.com/office/powerpoint/2010/main" val="3814314186"/>
              </p:ext>
            </p:extLst>
          </p:nvPr>
        </p:nvGraphicFramePr>
        <p:xfrm>
          <a:off x="1041400" y="2209800"/>
          <a:ext cx="7124700" cy="5854700"/>
        </p:xfrm>
        <a:graphic>
          <a:graphicData uri="http://schemas.openxmlformats.org/presentationml/2006/ole">
            <mc:AlternateContent xmlns:mc="http://schemas.openxmlformats.org/markup-compatibility/2006">
              <mc:Choice xmlns:v="urn:schemas-microsoft-com:vml" Requires="v">
                <p:oleObj spid="_x0000_s8249" name="Documento" r:id="rId3" imgW="5741623" imgH="4720061" progId="Word.Document.12">
                  <p:embed/>
                </p:oleObj>
              </mc:Choice>
              <mc:Fallback>
                <p:oleObj name="Documento" r:id="rId3" imgW="5741623" imgH="4720061" progId="Word.Document.12">
                  <p:embed/>
                  <p:pic>
                    <p:nvPicPr>
                      <p:cNvPr id="0" name=""/>
                      <p:cNvPicPr/>
                      <p:nvPr/>
                    </p:nvPicPr>
                    <p:blipFill>
                      <a:blip r:embed="rId4"/>
                      <a:stretch>
                        <a:fillRect/>
                      </a:stretch>
                    </p:blipFill>
                    <p:spPr>
                      <a:xfrm>
                        <a:off x="1041400" y="2209800"/>
                        <a:ext cx="7124700" cy="5854700"/>
                      </a:xfrm>
                      <a:prstGeom prst="rect">
                        <a:avLst/>
                      </a:prstGeom>
                    </p:spPr>
                  </p:pic>
                </p:oleObj>
              </mc:Fallback>
            </mc:AlternateContent>
          </a:graphicData>
        </a:graphic>
      </p:graphicFrame>
    </p:spTree>
    <p:extLst>
      <p:ext uri="{BB962C8B-B14F-4D97-AF65-F5344CB8AC3E}">
        <p14:creationId xmlns:p14="http://schemas.microsoft.com/office/powerpoint/2010/main" val="304063929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024181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txBox="1">
            <a:spLocks/>
          </p:cNvSpPr>
          <p:nvPr/>
        </p:nvSpPr>
        <p:spPr>
          <a:xfrm>
            <a:off x="4644008" y="0"/>
            <a:ext cx="3528392" cy="541864"/>
          </a:xfrm>
          <a:prstGeom prst="rect">
            <a:avLst/>
          </a:prstGeom>
        </p:spPr>
        <p:txBody>
          <a:bodyPr vert="horz" lIns="91440" tIns="45720" rIns="91440" bIns="45720" rtlCol="0" anchor="b">
            <a:normAutofit fontScale="6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3200" b="1" dirty="0" smtClean="0">
                <a:solidFill>
                  <a:srgbClr val="94C600"/>
                </a:solidFill>
              </a:rPr>
              <a:t>CONFLICTOS AMBIENTALES</a:t>
            </a:r>
            <a:endParaRPr lang="es-EC" sz="3200" b="1" dirty="0">
              <a:solidFill>
                <a:srgbClr val="94C600"/>
              </a:solidFill>
            </a:endParaRPr>
          </a:p>
        </p:txBody>
      </p:sp>
      <p:sp>
        <p:nvSpPr>
          <p:cNvPr id="13" name="12 CuadroTexto"/>
          <p:cNvSpPr txBox="1"/>
          <p:nvPr/>
        </p:nvSpPr>
        <p:spPr>
          <a:xfrm>
            <a:off x="1187624" y="404664"/>
            <a:ext cx="2180405" cy="400110"/>
          </a:xfrm>
          <a:prstGeom prst="rect">
            <a:avLst/>
          </a:prstGeom>
          <a:noFill/>
        </p:spPr>
        <p:txBody>
          <a:bodyPr wrap="none" rtlCol="0">
            <a:spAutoFit/>
          </a:bodyPr>
          <a:lstStyle/>
          <a:p>
            <a:r>
              <a:rPr lang="es-EC" sz="2000" b="1" dirty="0" smtClean="0">
                <a:solidFill>
                  <a:srgbClr val="FEA022">
                    <a:lumMod val="75000"/>
                  </a:srgbClr>
                </a:solidFill>
              </a:rPr>
              <a:t>METODOLOGÍA</a:t>
            </a:r>
            <a:r>
              <a:rPr lang="es-EC" dirty="0" smtClean="0">
                <a:solidFill>
                  <a:prstClr val="black"/>
                </a:solidFill>
              </a:rPr>
              <a:t> </a:t>
            </a:r>
            <a:endParaRPr lang="es-EC" dirty="0">
              <a:solidFill>
                <a:prstClr val="black"/>
              </a:solidFill>
            </a:endParaRPr>
          </a:p>
        </p:txBody>
      </p:sp>
      <p:sp>
        <p:nvSpPr>
          <p:cNvPr id="17" name="16 Llamada de flecha hacia abajo"/>
          <p:cNvSpPr/>
          <p:nvPr/>
        </p:nvSpPr>
        <p:spPr>
          <a:xfrm>
            <a:off x="1403648" y="1124744"/>
            <a:ext cx="6408712" cy="648072"/>
          </a:xfrm>
          <a:prstGeom prst="downArrowCallout">
            <a:avLst/>
          </a:prstGeom>
          <a:solidFill>
            <a:srgbClr val="4BAC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b="1" i="1" dirty="0" smtClean="0"/>
          </a:p>
          <a:p>
            <a:pPr algn="ctr"/>
            <a:r>
              <a:rPr lang="es-EC" b="1" i="1" dirty="0" smtClean="0"/>
              <a:t>Matriz </a:t>
            </a:r>
            <a:r>
              <a:rPr lang="es-EC" b="1" i="1" dirty="0"/>
              <a:t>para Evaluar </a:t>
            </a:r>
            <a:r>
              <a:rPr lang="es-EC" b="1" i="1" dirty="0" smtClean="0"/>
              <a:t>Conflictos Ambientales</a:t>
            </a:r>
            <a:endParaRPr lang="es-EC" b="1" dirty="0"/>
          </a:p>
          <a:p>
            <a:pPr algn="ct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2079487111"/>
              </p:ext>
            </p:extLst>
          </p:nvPr>
        </p:nvGraphicFramePr>
        <p:xfrm>
          <a:off x="1181645" y="1988840"/>
          <a:ext cx="6846739" cy="4041648"/>
        </p:xfrm>
        <a:graphic>
          <a:graphicData uri="http://schemas.openxmlformats.org/drawingml/2006/table">
            <a:tbl>
              <a:tblPr firstRow="1" firstCol="1" bandRow="1"/>
              <a:tblGrid>
                <a:gridCol w="1711685"/>
                <a:gridCol w="1714424"/>
                <a:gridCol w="1793845"/>
                <a:gridCol w="1626785"/>
              </a:tblGrid>
              <a:tr h="774611">
                <a:tc>
                  <a:txBody>
                    <a:bodyPr/>
                    <a:lstStyle/>
                    <a:p>
                      <a:pPr algn="r">
                        <a:lnSpc>
                          <a:spcPct val="115000"/>
                        </a:lnSpc>
                        <a:spcAft>
                          <a:spcPts val="0"/>
                        </a:spcAft>
                      </a:pPr>
                      <a:r>
                        <a:rPr lang="es-EC" sz="1200" dirty="0">
                          <a:solidFill>
                            <a:srgbClr val="000000"/>
                          </a:solidFill>
                          <a:effectLst/>
                          <a:latin typeface="Arial"/>
                          <a:ea typeface="Times New Roman"/>
                          <a:cs typeface="Times New Roman"/>
                        </a:rPr>
                        <a:t>    </a:t>
                      </a:r>
                      <a:r>
                        <a:rPr lang="es-EC" sz="1200" dirty="0" smtClean="0">
                          <a:solidFill>
                            <a:srgbClr val="000000"/>
                          </a:solidFill>
                          <a:effectLst/>
                          <a:latin typeface="Arial"/>
                          <a:ea typeface="Times New Roman"/>
                          <a:cs typeface="Times New Roman"/>
                        </a:rPr>
                        <a:t>  </a:t>
                      </a:r>
                      <a:r>
                        <a:rPr lang="es-EC" sz="1200" b="1" dirty="0" smtClean="0">
                          <a:solidFill>
                            <a:srgbClr val="000000"/>
                          </a:solidFill>
                          <a:effectLst/>
                          <a:latin typeface="Arial"/>
                          <a:ea typeface="Times New Roman"/>
                          <a:cs typeface="Times New Roman"/>
                        </a:rPr>
                        <a:t>USO                         POTENCIAL</a:t>
                      </a:r>
                      <a:endParaRPr lang="es-EC" sz="1200" dirty="0">
                        <a:solidFill>
                          <a:srgbClr val="000000"/>
                        </a:solidFill>
                        <a:effectLst/>
                        <a:latin typeface="Calibri"/>
                        <a:ea typeface="Calibri"/>
                        <a:cs typeface="Times New Roman"/>
                      </a:endParaRPr>
                    </a:p>
                    <a:p>
                      <a:pPr>
                        <a:lnSpc>
                          <a:spcPct val="115000"/>
                        </a:lnSpc>
                        <a:spcAft>
                          <a:spcPts val="0"/>
                        </a:spcAft>
                      </a:pPr>
                      <a:r>
                        <a:rPr lang="es-EC" sz="1200" b="1" dirty="0" smtClean="0">
                          <a:solidFill>
                            <a:srgbClr val="000000"/>
                          </a:solidFill>
                          <a:effectLst/>
                          <a:latin typeface="Arial"/>
                          <a:ea typeface="Times New Roman"/>
                          <a:cs typeface="Times New Roman"/>
                        </a:rPr>
                        <a:t>USO</a:t>
                      </a:r>
                    </a:p>
                    <a:p>
                      <a:pPr>
                        <a:lnSpc>
                          <a:spcPct val="115000"/>
                        </a:lnSpc>
                        <a:spcAft>
                          <a:spcPts val="0"/>
                        </a:spcAft>
                      </a:pPr>
                      <a:r>
                        <a:rPr lang="es-EC" sz="1200" b="1" dirty="0" smtClean="0">
                          <a:solidFill>
                            <a:srgbClr val="000000"/>
                          </a:solidFill>
                          <a:effectLst/>
                          <a:latin typeface="Arial"/>
                          <a:ea typeface="Times New Roman"/>
                          <a:cs typeface="Times New Roman"/>
                        </a:rPr>
                        <a:t>ACTUAL</a:t>
                      </a:r>
                      <a:endParaRPr lang="es-EC" sz="1200" dirty="0">
                        <a:solidFill>
                          <a:srgbClr val="00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9050" cap="flat" cmpd="sng" algn="ctr">
                      <a:solidFill>
                        <a:srgbClr val="000000"/>
                      </a:solidFill>
                      <a:prstDash val="solid"/>
                      <a:round/>
                      <a:headEnd type="none" w="med" len="med"/>
                      <a:tailEnd type="none" w="med" len="med"/>
                    </a:lnTlToBr>
                  </a:tcPr>
                </a:tc>
                <a:tc>
                  <a:txBody>
                    <a:bodyPr/>
                    <a:lstStyle/>
                    <a:p>
                      <a:pPr algn="ctr">
                        <a:lnSpc>
                          <a:spcPct val="150000"/>
                        </a:lnSpc>
                        <a:spcAft>
                          <a:spcPts val="0"/>
                        </a:spcAft>
                      </a:pPr>
                      <a:r>
                        <a:rPr lang="es-EC" sz="1200" b="1" dirty="0">
                          <a:solidFill>
                            <a:srgbClr val="000000"/>
                          </a:solidFill>
                          <a:effectLst/>
                          <a:latin typeface="Arial"/>
                          <a:ea typeface="Times New Roman"/>
                          <a:cs typeface="Times New Roman"/>
                        </a:rPr>
                        <a:t>Agricultura y Ganadería</a:t>
                      </a:r>
                      <a:endParaRPr lang="es-EC" sz="1200" dirty="0">
                        <a:solidFill>
                          <a:srgbClr val="00000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BFD399"/>
                      </a:bgClr>
                    </a:pattFill>
                  </a:tcPr>
                </a:tc>
                <a:tc>
                  <a:txBody>
                    <a:bodyPr/>
                    <a:lstStyle/>
                    <a:p>
                      <a:pPr algn="ctr">
                        <a:lnSpc>
                          <a:spcPct val="150000"/>
                        </a:lnSpc>
                        <a:spcAft>
                          <a:spcPts val="0"/>
                        </a:spcAft>
                      </a:pPr>
                      <a:r>
                        <a:rPr lang="es-EC" sz="1200" b="1" dirty="0">
                          <a:solidFill>
                            <a:srgbClr val="000000"/>
                          </a:solidFill>
                          <a:effectLst/>
                          <a:latin typeface="Arial"/>
                          <a:ea typeface="Times New Roman"/>
                          <a:cs typeface="Times New Roman"/>
                        </a:rPr>
                        <a:t>Cobertura Natural</a:t>
                      </a:r>
                      <a:endParaRPr lang="es-EC" sz="1200" dirty="0">
                        <a:solidFill>
                          <a:srgbClr val="00000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BFD399"/>
                      </a:bgClr>
                    </a:pattFill>
                  </a:tcPr>
                </a:tc>
                <a:tc>
                  <a:txBody>
                    <a:bodyPr/>
                    <a:lstStyle/>
                    <a:p>
                      <a:pPr algn="ctr">
                        <a:lnSpc>
                          <a:spcPct val="150000"/>
                        </a:lnSpc>
                        <a:spcAft>
                          <a:spcPts val="0"/>
                        </a:spcAft>
                      </a:pPr>
                      <a:r>
                        <a:rPr lang="es-EC" sz="1200" b="1" dirty="0">
                          <a:solidFill>
                            <a:srgbClr val="000000"/>
                          </a:solidFill>
                          <a:effectLst/>
                          <a:latin typeface="Arial"/>
                          <a:ea typeface="Times New Roman"/>
                          <a:cs typeface="Times New Roman"/>
                        </a:rPr>
                        <a:t>Protección y Conservación</a:t>
                      </a:r>
                      <a:endParaRPr lang="es-EC" sz="1200" dirty="0">
                        <a:solidFill>
                          <a:srgbClr val="00000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BFD399"/>
                      </a:bgClr>
                    </a:pattFill>
                  </a:tcPr>
                </a:tc>
              </a:tr>
              <a:tr h="364095">
                <a:tc>
                  <a:txBody>
                    <a:bodyPr/>
                    <a:lstStyle/>
                    <a:p>
                      <a:pPr algn="ctr">
                        <a:lnSpc>
                          <a:spcPct val="200000"/>
                        </a:lnSpc>
                        <a:spcAft>
                          <a:spcPts val="0"/>
                        </a:spcAft>
                      </a:pPr>
                      <a:r>
                        <a:rPr lang="es-EC" sz="1200" b="1">
                          <a:solidFill>
                            <a:srgbClr val="000000"/>
                          </a:solidFill>
                          <a:effectLst/>
                          <a:latin typeface="Arial"/>
                          <a:ea typeface="Times New Roman"/>
                          <a:cs typeface="Times New Roman"/>
                        </a:rPr>
                        <a:t>100% Páramo</a:t>
                      </a:r>
                      <a:endParaRPr lang="es-EC" sz="1200">
                        <a:solidFill>
                          <a:srgbClr val="00000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BFD399"/>
                      </a:bgClr>
                    </a:pattFill>
                  </a:tcPr>
                </a:tc>
                <a:tc>
                  <a:txBody>
                    <a:bodyPr/>
                    <a:lstStyle/>
                    <a:p>
                      <a:pPr algn="ctr">
                        <a:lnSpc>
                          <a:spcPct val="200000"/>
                        </a:lnSpc>
                        <a:spcAft>
                          <a:spcPts val="0"/>
                        </a:spcAft>
                      </a:pPr>
                      <a:r>
                        <a:rPr lang="es-EC" sz="1200">
                          <a:solidFill>
                            <a:srgbClr val="000000"/>
                          </a:solidFill>
                          <a:effectLst/>
                          <a:latin typeface="Arial"/>
                          <a:ea typeface="Times New Roman"/>
                          <a:cs typeface="Times New Roman"/>
                        </a:rPr>
                        <a:t>MAL</a:t>
                      </a:r>
                      <a:endParaRPr lang="es-EC" sz="1200">
                        <a:solidFill>
                          <a:srgbClr val="00000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s-EC" sz="1200" dirty="0">
                          <a:solidFill>
                            <a:srgbClr val="000000"/>
                          </a:solidFill>
                          <a:effectLst/>
                          <a:latin typeface="Arial"/>
                          <a:ea typeface="Times New Roman"/>
                          <a:cs typeface="Times New Roman"/>
                        </a:rPr>
                        <a:t>BIEN</a:t>
                      </a:r>
                      <a:endParaRPr lang="es-EC" sz="1200" dirty="0">
                        <a:solidFill>
                          <a:srgbClr val="00000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s-EC" sz="1200">
                          <a:solidFill>
                            <a:srgbClr val="000000"/>
                          </a:solidFill>
                          <a:effectLst/>
                          <a:latin typeface="Arial"/>
                          <a:ea typeface="Times New Roman"/>
                          <a:cs typeface="Times New Roman"/>
                        </a:rPr>
                        <a:t>BIEN</a:t>
                      </a:r>
                      <a:endParaRPr lang="es-EC" sz="1200">
                        <a:solidFill>
                          <a:srgbClr val="00000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6142">
                <a:tc>
                  <a:txBody>
                    <a:bodyPr/>
                    <a:lstStyle/>
                    <a:p>
                      <a:pPr algn="ctr">
                        <a:lnSpc>
                          <a:spcPct val="150000"/>
                        </a:lnSpc>
                        <a:spcAft>
                          <a:spcPts val="0"/>
                        </a:spcAft>
                      </a:pPr>
                      <a:r>
                        <a:rPr lang="es-EC" sz="1200" b="1">
                          <a:solidFill>
                            <a:srgbClr val="000000"/>
                          </a:solidFill>
                          <a:effectLst/>
                          <a:latin typeface="Arial"/>
                          <a:ea typeface="Times New Roman"/>
                          <a:cs typeface="Times New Roman"/>
                        </a:rPr>
                        <a:t>70% Páramo con 30% Cultivos Ciclo Corto</a:t>
                      </a:r>
                      <a:endParaRPr lang="es-EC" sz="1200">
                        <a:solidFill>
                          <a:srgbClr val="00000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BFD399"/>
                      </a:bgClr>
                    </a:pattFill>
                  </a:tcPr>
                </a:tc>
                <a:tc>
                  <a:txBody>
                    <a:bodyPr/>
                    <a:lstStyle/>
                    <a:p>
                      <a:pPr algn="ctr">
                        <a:lnSpc>
                          <a:spcPct val="200000"/>
                        </a:lnSpc>
                        <a:spcAft>
                          <a:spcPts val="0"/>
                        </a:spcAft>
                      </a:pPr>
                      <a:r>
                        <a:rPr lang="es-EC" sz="1200">
                          <a:solidFill>
                            <a:srgbClr val="000000"/>
                          </a:solidFill>
                          <a:effectLst/>
                          <a:latin typeface="Arial"/>
                          <a:ea typeface="Times New Roman"/>
                          <a:cs typeface="Times New Roman"/>
                        </a:rPr>
                        <a:t>SOBRE</a:t>
                      </a:r>
                      <a:endParaRPr lang="es-EC" sz="1200">
                        <a:solidFill>
                          <a:srgbClr val="00000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s-EC" sz="1200" dirty="0">
                          <a:solidFill>
                            <a:srgbClr val="000000"/>
                          </a:solidFill>
                          <a:effectLst/>
                          <a:latin typeface="Arial"/>
                          <a:ea typeface="Times New Roman"/>
                          <a:cs typeface="Times New Roman"/>
                        </a:rPr>
                        <a:t>BIEN</a:t>
                      </a:r>
                      <a:endParaRPr lang="es-EC" sz="1200" dirty="0">
                        <a:solidFill>
                          <a:srgbClr val="00000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s-EC" sz="1200" dirty="0">
                          <a:solidFill>
                            <a:srgbClr val="000000"/>
                          </a:solidFill>
                          <a:effectLst/>
                          <a:latin typeface="Arial"/>
                          <a:ea typeface="Times New Roman"/>
                          <a:cs typeface="Times New Roman"/>
                        </a:rPr>
                        <a:t>BIEN</a:t>
                      </a:r>
                      <a:endParaRPr lang="es-EC" sz="1200" dirty="0">
                        <a:solidFill>
                          <a:srgbClr val="00000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6142">
                <a:tc>
                  <a:txBody>
                    <a:bodyPr/>
                    <a:lstStyle/>
                    <a:p>
                      <a:pPr algn="ctr">
                        <a:lnSpc>
                          <a:spcPct val="150000"/>
                        </a:lnSpc>
                        <a:spcAft>
                          <a:spcPts val="0"/>
                        </a:spcAft>
                      </a:pPr>
                      <a:r>
                        <a:rPr lang="es-EC" sz="1200" b="1">
                          <a:solidFill>
                            <a:srgbClr val="000000"/>
                          </a:solidFill>
                          <a:effectLst/>
                          <a:latin typeface="Arial"/>
                          <a:ea typeface="Times New Roman"/>
                          <a:cs typeface="Times New Roman"/>
                        </a:rPr>
                        <a:t>100% Vegetación Arbustiva</a:t>
                      </a:r>
                      <a:endParaRPr lang="es-EC" sz="1200">
                        <a:solidFill>
                          <a:srgbClr val="00000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BFD399"/>
                      </a:bgClr>
                    </a:pattFill>
                  </a:tcPr>
                </a:tc>
                <a:tc>
                  <a:txBody>
                    <a:bodyPr/>
                    <a:lstStyle/>
                    <a:p>
                      <a:pPr algn="ctr">
                        <a:lnSpc>
                          <a:spcPct val="200000"/>
                        </a:lnSpc>
                        <a:spcAft>
                          <a:spcPts val="0"/>
                        </a:spcAft>
                      </a:pPr>
                      <a:r>
                        <a:rPr lang="es-EC" sz="1200">
                          <a:solidFill>
                            <a:srgbClr val="000000"/>
                          </a:solidFill>
                          <a:effectLst/>
                          <a:latin typeface="Arial"/>
                          <a:ea typeface="Times New Roman"/>
                          <a:cs typeface="Times New Roman"/>
                        </a:rPr>
                        <a:t>MAL</a:t>
                      </a:r>
                      <a:endParaRPr lang="es-EC" sz="1200">
                        <a:solidFill>
                          <a:srgbClr val="00000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s-EC" sz="1200">
                          <a:solidFill>
                            <a:srgbClr val="000000"/>
                          </a:solidFill>
                          <a:effectLst/>
                          <a:latin typeface="Arial"/>
                          <a:ea typeface="Times New Roman"/>
                          <a:cs typeface="Times New Roman"/>
                        </a:rPr>
                        <a:t>BIEN</a:t>
                      </a:r>
                      <a:endParaRPr lang="es-EC" sz="1200">
                        <a:solidFill>
                          <a:srgbClr val="00000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s-EC" sz="1200" dirty="0">
                          <a:solidFill>
                            <a:srgbClr val="000000"/>
                          </a:solidFill>
                          <a:effectLst/>
                          <a:latin typeface="Arial"/>
                          <a:ea typeface="Times New Roman"/>
                          <a:cs typeface="Times New Roman"/>
                        </a:rPr>
                        <a:t>BIEN</a:t>
                      </a:r>
                      <a:endParaRPr lang="es-EC" sz="1200" dirty="0">
                        <a:solidFill>
                          <a:srgbClr val="00000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6142">
                <a:tc>
                  <a:txBody>
                    <a:bodyPr/>
                    <a:lstStyle/>
                    <a:p>
                      <a:pPr algn="ctr">
                        <a:lnSpc>
                          <a:spcPct val="150000"/>
                        </a:lnSpc>
                        <a:spcAft>
                          <a:spcPts val="0"/>
                        </a:spcAft>
                      </a:pPr>
                      <a:r>
                        <a:rPr lang="es-EC" sz="1200" b="1">
                          <a:solidFill>
                            <a:srgbClr val="000000"/>
                          </a:solidFill>
                          <a:effectLst/>
                          <a:latin typeface="Arial"/>
                          <a:ea typeface="Times New Roman"/>
                          <a:cs typeface="Times New Roman"/>
                        </a:rPr>
                        <a:t>100% Cultivos Ciclo Corto</a:t>
                      </a:r>
                      <a:endParaRPr lang="es-EC" sz="1200">
                        <a:solidFill>
                          <a:srgbClr val="00000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BFD399"/>
                      </a:bgClr>
                    </a:pattFill>
                  </a:tcPr>
                </a:tc>
                <a:tc>
                  <a:txBody>
                    <a:bodyPr/>
                    <a:lstStyle/>
                    <a:p>
                      <a:pPr algn="ctr">
                        <a:lnSpc>
                          <a:spcPct val="200000"/>
                        </a:lnSpc>
                        <a:spcAft>
                          <a:spcPts val="0"/>
                        </a:spcAft>
                      </a:pPr>
                      <a:r>
                        <a:rPr lang="es-EC" sz="1200">
                          <a:solidFill>
                            <a:srgbClr val="000000"/>
                          </a:solidFill>
                          <a:effectLst/>
                          <a:latin typeface="Arial"/>
                          <a:ea typeface="Times New Roman"/>
                          <a:cs typeface="Times New Roman"/>
                        </a:rPr>
                        <a:t>SOBRE</a:t>
                      </a:r>
                      <a:endParaRPr lang="es-EC" sz="1200">
                        <a:solidFill>
                          <a:srgbClr val="00000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s-EC" sz="1200">
                          <a:solidFill>
                            <a:srgbClr val="000000"/>
                          </a:solidFill>
                          <a:effectLst/>
                          <a:latin typeface="Arial"/>
                          <a:ea typeface="Times New Roman"/>
                          <a:cs typeface="Times New Roman"/>
                        </a:rPr>
                        <a:t>SUB</a:t>
                      </a:r>
                      <a:endParaRPr lang="es-EC" sz="1200">
                        <a:solidFill>
                          <a:srgbClr val="00000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s-EC" sz="1200" dirty="0">
                          <a:solidFill>
                            <a:srgbClr val="000000"/>
                          </a:solidFill>
                          <a:effectLst/>
                          <a:latin typeface="Arial"/>
                          <a:ea typeface="Times New Roman"/>
                          <a:cs typeface="Times New Roman"/>
                        </a:rPr>
                        <a:t>BIEN</a:t>
                      </a:r>
                      <a:endParaRPr lang="es-EC" sz="1200" dirty="0">
                        <a:solidFill>
                          <a:srgbClr val="00000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9213">
                <a:tc>
                  <a:txBody>
                    <a:bodyPr/>
                    <a:lstStyle/>
                    <a:p>
                      <a:pPr algn="ctr">
                        <a:lnSpc>
                          <a:spcPct val="150000"/>
                        </a:lnSpc>
                        <a:spcAft>
                          <a:spcPts val="0"/>
                        </a:spcAft>
                      </a:pPr>
                      <a:r>
                        <a:rPr lang="es-EC" sz="1200" b="1">
                          <a:solidFill>
                            <a:srgbClr val="000000"/>
                          </a:solidFill>
                          <a:effectLst/>
                          <a:latin typeface="Arial"/>
                          <a:ea typeface="Times New Roman"/>
                          <a:cs typeface="Times New Roman"/>
                        </a:rPr>
                        <a:t>70% Cultivos Ciclo Corto con 30% Pasto Natural</a:t>
                      </a:r>
                      <a:endParaRPr lang="es-EC" sz="1200">
                        <a:solidFill>
                          <a:srgbClr val="00000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BFD399"/>
                      </a:bgClr>
                    </a:pattFill>
                  </a:tcPr>
                </a:tc>
                <a:tc>
                  <a:txBody>
                    <a:bodyPr/>
                    <a:lstStyle/>
                    <a:p>
                      <a:pPr algn="ctr">
                        <a:lnSpc>
                          <a:spcPct val="200000"/>
                        </a:lnSpc>
                        <a:spcAft>
                          <a:spcPts val="0"/>
                        </a:spcAft>
                      </a:pPr>
                      <a:r>
                        <a:rPr lang="es-EC" sz="1200">
                          <a:solidFill>
                            <a:srgbClr val="000000"/>
                          </a:solidFill>
                          <a:effectLst/>
                          <a:latin typeface="Arial"/>
                          <a:ea typeface="Times New Roman"/>
                          <a:cs typeface="Times New Roman"/>
                        </a:rPr>
                        <a:t>SOBRE</a:t>
                      </a:r>
                      <a:endParaRPr lang="es-EC" sz="1200">
                        <a:solidFill>
                          <a:srgbClr val="00000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s-EC" sz="1200">
                          <a:solidFill>
                            <a:srgbClr val="000000"/>
                          </a:solidFill>
                          <a:effectLst/>
                          <a:latin typeface="Arial"/>
                          <a:ea typeface="Times New Roman"/>
                          <a:cs typeface="Times New Roman"/>
                        </a:rPr>
                        <a:t>SUB</a:t>
                      </a:r>
                      <a:endParaRPr lang="es-EC" sz="1200">
                        <a:solidFill>
                          <a:srgbClr val="00000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s-EC" sz="1200" dirty="0">
                          <a:solidFill>
                            <a:srgbClr val="000000"/>
                          </a:solidFill>
                          <a:effectLst/>
                          <a:latin typeface="Arial"/>
                          <a:ea typeface="Times New Roman"/>
                          <a:cs typeface="Times New Roman"/>
                        </a:rPr>
                        <a:t>BIEN</a:t>
                      </a:r>
                      <a:endParaRPr lang="es-EC" sz="1200" dirty="0">
                        <a:solidFill>
                          <a:srgbClr val="00000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4095">
                <a:tc>
                  <a:txBody>
                    <a:bodyPr/>
                    <a:lstStyle/>
                    <a:p>
                      <a:pPr algn="ctr">
                        <a:lnSpc>
                          <a:spcPct val="150000"/>
                        </a:lnSpc>
                        <a:spcAft>
                          <a:spcPts val="0"/>
                        </a:spcAft>
                      </a:pPr>
                      <a:r>
                        <a:rPr lang="es-EC" sz="1200" b="1">
                          <a:solidFill>
                            <a:srgbClr val="000000"/>
                          </a:solidFill>
                          <a:effectLst/>
                          <a:latin typeface="Arial"/>
                          <a:ea typeface="Times New Roman"/>
                          <a:cs typeface="Times New Roman"/>
                        </a:rPr>
                        <a:t>100% Nieve y Hielo</a:t>
                      </a:r>
                      <a:endParaRPr lang="es-EC" sz="1200">
                        <a:solidFill>
                          <a:srgbClr val="00000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BFD399"/>
                      </a:bgClr>
                    </a:pattFill>
                  </a:tcPr>
                </a:tc>
                <a:tc>
                  <a:txBody>
                    <a:bodyPr/>
                    <a:lstStyle/>
                    <a:p>
                      <a:pPr algn="ctr">
                        <a:lnSpc>
                          <a:spcPct val="200000"/>
                        </a:lnSpc>
                        <a:spcAft>
                          <a:spcPts val="0"/>
                        </a:spcAft>
                      </a:pPr>
                      <a:r>
                        <a:rPr lang="es-EC" sz="1200" dirty="0">
                          <a:solidFill>
                            <a:srgbClr val="000000"/>
                          </a:solidFill>
                          <a:effectLst/>
                          <a:latin typeface="Arial"/>
                          <a:ea typeface="Times New Roman"/>
                          <a:cs typeface="Times New Roman"/>
                        </a:rPr>
                        <a:t>MAL</a:t>
                      </a:r>
                      <a:endParaRPr lang="es-EC" sz="1200" dirty="0">
                        <a:solidFill>
                          <a:srgbClr val="00000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s-EC" sz="1200">
                          <a:solidFill>
                            <a:srgbClr val="000000"/>
                          </a:solidFill>
                          <a:effectLst/>
                          <a:latin typeface="Arial"/>
                          <a:ea typeface="Times New Roman"/>
                          <a:cs typeface="Times New Roman"/>
                        </a:rPr>
                        <a:t>BIEN</a:t>
                      </a:r>
                      <a:endParaRPr lang="es-EC" sz="1200">
                        <a:solidFill>
                          <a:srgbClr val="00000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s-EC" sz="1200" dirty="0">
                          <a:solidFill>
                            <a:srgbClr val="000000"/>
                          </a:solidFill>
                          <a:effectLst/>
                          <a:latin typeface="Arial"/>
                          <a:ea typeface="Times New Roman"/>
                          <a:cs typeface="Times New Roman"/>
                        </a:rPr>
                        <a:t>BIEN</a:t>
                      </a:r>
                      <a:endParaRPr lang="es-EC" sz="1200" dirty="0">
                        <a:solidFill>
                          <a:srgbClr val="00000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91411529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Llamada de flecha hacia abajo"/>
          <p:cNvSpPr/>
          <p:nvPr/>
        </p:nvSpPr>
        <p:spPr>
          <a:xfrm>
            <a:off x="-756592" y="3104170"/>
            <a:ext cx="5040560" cy="648072"/>
          </a:xfrm>
          <a:prstGeom prst="downArrowCallout">
            <a:avLst/>
          </a:prstGeom>
          <a:solidFill>
            <a:srgbClr val="4BACC6"/>
          </a:solidFill>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b="1" i="1" dirty="0" smtClean="0"/>
          </a:p>
          <a:p>
            <a:pPr algn="ctr"/>
            <a:r>
              <a:rPr lang="es-EC" b="1" i="1" dirty="0" smtClean="0"/>
              <a:t>MODELO CARTOGRAFICO</a:t>
            </a:r>
            <a:endParaRPr lang="es-EC" b="1" dirty="0"/>
          </a:p>
          <a:p>
            <a:pPr algn="ctr"/>
            <a:endParaRPr lang="es-EC" dirty="0"/>
          </a:p>
        </p:txBody>
      </p:sp>
      <p:pic>
        <p:nvPicPr>
          <p:cNvPr id="1126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6817" y="895350"/>
            <a:ext cx="5743575" cy="506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205014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187624" y="1084674"/>
            <a:ext cx="1763624" cy="400110"/>
          </a:xfrm>
          <a:prstGeom prst="rect">
            <a:avLst/>
          </a:prstGeom>
          <a:noFill/>
        </p:spPr>
        <p:txBody>
          <a:bodyPr wrap="none" rtlCol="0">
            <a:spAutoFit/>
          </a:bodyPr>
          <a:lstStyle/>
          <a:p>
            <a:r>
              <a:rPr lang="es-EC" sz="2000" b="1" dirty="0" smtClean="0">
                <a:solidFill>
                  <a:srgbClr val="FEA022">
                    <a:lumMod val="75000"/>
                  </a:srgbClr>
                </a:solidFill>
              </a:rPr>
              <a:t>RESULTADOS</a:t>
            </a:r>
            <a:r>
              <a:rPr lang="es-EC" dirty="0" smtClean="0">
                <a:solidFill>
                  <a:prstClr val="black"/>
                </a:solidFill>
              </a:rPr>
              <a:t> </a:t>
            </a:r>
            <a:endParaRPr lang="es-EC" dirty="0">
              <a:solidFill>
                <a:prstClr val="black"/>
              </a:solidFill>
            </a:endParaRPr>
          </a:p>
        </p:txBody>
      </p:sp>
      <p:sp>
        <p:nvSpPr>
          <p:cNvPr id="6" name="5 Elipse"/>
          <p:cNvSpPr/>
          <p:nvPr/>
        </p:nvSpPr>
        <p:spPr>
          <a:xfrm>
            <a:off x="2051720" y="3501008"/>
            <a:ext cx="3384376" cy="1512168"/>
          </a:xfrm>
          <a:prstGeom prst="ellipse">
            <a:avLst/>
          </a:prstGeom>
          <a:solidFill>
            <a:srgbClr val="4BAC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t>Conflictos de Uso del Suelo en la </a:t>
            </a:r>
            <a:r>
              <a:rPr lang="es-EC" b="1" dirty="0" smtClean="0"/>
              <a:t>Micro </a:t>
            </a:r>
            <a:r>
              <a:rPr lang="es-EC" b="1" dirty="0"/>
              <a:t>cuenca del Río Saucay</a:t>
            </a:r>
          </a:p>
        </p:txBody>
      </p:sp>
      <p:graphicFrame>
        <p:nvGraphicFramePr>
          <p:cNvPr id="4" name="3 Objeto"/>
          <p:cNvGraphicFramePr>
            <a:graphicFrameLocks noChangeAspect="1"/>
          </p:cNvGraphicFramePr>
          <p:nvPr>
            <p:extLst>
              <p:ext uri="{D42A27DB-BD31-4B8C-83A1-F6EECF244321}">
                <p14:modId xmlns:p14="http://schemas.microsoft.com/office/powerpoint/2010/main" val="914485621"/>
              </p:ext>
            </p:extLst>
          </p:nvPr>
        </p:nvGraphicFramePr>
        <p:xfrm>
          <a:off x="755576" y="2132856"/>
          <a:ext cx="7348649" cy="1944216"/>
        </p:xfrm>
        <a:graphic>
          <a:graphicData uri="http://schemas.openxmlformats.org/presentationml/2006/ole">
            <mc:AlternateContent xmlns:mc="http://schemas.openxmlformats.org/markup-compatibility/2006">
              <mc:Choice xmlns:v="urn:schemas-microsoft-com:vml" Requires="v">
                <p:oleObj spid="_x0000_s10297" name="Documento" r:id="rId3" imgW="5748087" imgH="1520757" progId="Word.Document.12">
                  <p:embed/>
                </p:oleObj>
              </mc:Choice>
              <mc:Fallback>
                <p:oleObj name="Documento" r:id="rId3" imgW="5748087" imgH="1520757" progId="Word.Document.12">
                  <p:embed/>
                  <p:pic>
                    <p:nvPicPr>
                      <p:cNvPr id="0" name=""/>
                      <p:cNvPicPr/>
                      <p:nvPr/>
                    </p:nvPicPr>
                    <p:blipFill>
                      <a:blip r:embed="rId4"/>
                      <a:stretch>
                        <a:fillRect/>
                      </a:stretch>
                    </p:blipFill>
                    <p:spPr>
                      <a:xfrm>
                        <a:off x="755576" y="2132856"/>
                        <a:ext cx="7348649" cy="1944216"/>
                      </a:xfrm>
                      <a:prstGeom prst="rect">
                        <a:avLst/>
                      </a:prstGeom>
                    </p:spPr>
                  </p:pic>
                </p:oleObj>
              </mc:Fallback>
            </mc:AlternateContent>
          </a:graphicData>
        </a:graphic>
      </p:graphicFrame>
    </p:spTree>
    <p:extLst>
      <p:ext uri="{BB962C8B-B14F-4D97-AF65-F5344CB8AC3E}">
        <p14:creationId xmlns:p14="http://schemas.microsoft.com/office/powerpoint/2010/main" val="101059763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04" y="332656"/>
            <a:ext cx="9000000" cy="6361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457044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739833" y="2829943"/>
            <a:ext cx="3304572" cy="1463153"/>
          </a:xfrm>
        </p:spPr>
        <p:txBody>
          <a:bodyPr>
            <a:noAutofit/>
          </a:bodyPr>
          <a:lstStyle/>
          <a:p>
            <a:pPr algn="ctr"/>
            <a:r>
              <a:rPr lang="es-EC" sz="3200" b="1" dirty="0" smtClean="0"/>
              <a:t>MAPA DE ZONIFICACIÓN ECOLOGICA ECONOMICO</a:t>
            </a:r>
            <a:endParaRPr lang="es-EC" sz="3200" b="1" dirty="0"/>
          </a:p>
        </p:txBody>
      </p:sp>
    </p:spTree>
    <p:extLst>
      <p:ext uri="{BB962C8B-B14F-4D97-AF65-F5344CB8AC3E}">
        <p14:creationId xmlns:p14="http://schemas.microsoft.com/office/powerpoint/2010/main" val="197362800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Llamada rectangular redondeada"/>
          <p:cNvSpPr/>
          <p:nvPr/>
        </p:nvSpPr>
        <p:spPr>
          <a:xfrm>
            <a:off x="3995936" y="692696"/>
            <a:ext cx="2376264" cy="1008112"/>
          </a:xfrm>
          <a:prstGeom prst="wedgeRoundRectCallout">
            <a:avLst>
              <a:gd name="adj1" fmla="val 66951"/>
              <a:gd name="adj2" fmla="val 7383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200" dirty="0" smtClean="0">
                <a:solidFill>
                  <a:schemeClr val="tx1"/>
                </a:solidFill>
              </a:rPr>
              <a:t>Áreas que podrán ser dedicadas a actividades productivas teniendo como premisa el buen uso y manejo del suelo</a:t>
            </a:r>
            <a:endParaRPr lang="es-EC" sz="1200" dirty="0">
              <a:solidFill>
                <a:schemeClr val="tx1"/>
              </a:solidFill>
            </a:endParaRPr>
          </a:p>
        </p:txBody>
      </p:sp>
      <p:sp>
        <p:nvSpPr>
          <p:cNvPr id="4" name="3 Llamada rectangular redondeada"/>
          <p:cNvSpPr/>
          <p:nvPr/>
        </p:nvSpPr>
        <p:spPr>
          <a:xfrm>
            <a:off x="3995936" y="1196752"/>
            <a:ext cx="2376264" cy="1008112"/>
          </a:xfrm>
          <a:prstGeom prst="wedgeRoundRectCallout">
            <a:avLst>
              <a:gd name="adj1" fmla="val 66951"/>
              <a:gd name="adj2" fmla="val 73838"/>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1200" dirty="0" smtClean="0">
                <a:solidFill>
                  <a:schemeClr val="tx1"/>
                </a:solidFill>
              </a:rPr>
              <a:t>Áreas que han sido alteradas por actividades antrópicas y tienen especial importancia ecológica</a:t>
            </a:r>
            <a:endParaRPr lang="es-EC" sz="1200" dirty="0">
              <a:solidFill>
                <a:schemeClr val="tx1"/>
              </a:solidFill>
            </a:endParaRPr>
          </a:p>
        </p:txBody>
      </p:sp>
      <p:sp>
        <p:nvSpPr>
          <p:cNvPr id="5" name="4 Llamada rectangular redondeada"/>
          <p:cNvSpPr/>
          <p:nvPr/>
        </p:nvSpPr>
        <p:spPr>
          <a:xfrm>
            <a:off x="3995936" y="1556792"/>
            <a:ext cx="2376264" cy="1008112"/>
          </a:xfrm>
          <a:prstGeom prst="wedgeRoundRectCallout">
            <a:avLst>
              <a:gd name="adj1" fmla="val 66951"/>
              <a:gd name="adj2" fmla="val 73838"/>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200" dirty="0" smtClean="0">
                <a:solidFill>
                  <a:schemeClr val="tx1"/>
                </a:solidFill>
              </a:rPr>
              <a:t>Zonas de importancia ambiental y muestran fragilidad ecológica y deben orientarse a la conservación</a:t>
            </a:r>
            <a:endParaRPr lang="es-EC" sz="1200" dirty="0">
              <a:solidFill>
                <a:schemeClr val="tx1"/>
              </a:solidFill>
            </a:endParaRPr>
          </a:p>
        </p:txBody>
      </p:sp>
    </p:spTree>
    <p:extLst>
      <p:ext uri="{BB962C8B-B14F-4D97-AF65-F5344CB8AC3E}">
        <p14:creationId xmlns:p14="http://schemas.microsoft.com/office/powerpoint/2010/main" val="75316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499992" y="3167000"/>
            <a:ext cx="3799075" cy="1702160"/>
          </a:xfrm>
        </p:spPr>
        <p:txBody>
          <a:bodyPr>
            <a:normAutofit fontScale="90000"/>
          </a:bodyPr>
          <a:lstStyle/>
          <a:p>
            <a:pPr algn="ctr"/>
            <a:r>
              <a:rPr lang="es-EC" b="1" dirty="0" smtClean="0"/>
              <a:t>DISEÑO Y ESTRUCTURACION DE SIG PARA LA ZEE</a:t>
            </a:r>
            <a:endParaRPr lang="es-EC" b="1" dirty="0"/>
          </a:p>
        </p:txBody>
      </p:sp>
    </p:spTree>
    <p:extLst>
      <p:ext uri="{BB962C8B-B14F-4D97-AF65-F5344CB8AC3E}">
        <p14:creationId xmlns:p14="http://schemas.microsoft.com/office/powerpoint/2010/main" val="35278912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39833" y="2397895"/>
            <a:ext cx="3304572" cy="1463153"/>
          </a:xfrm>
        </p:spPr>
        <p:txBody>
          <a:bodyPr/>
          <a:lstStyle/>
          <a:p>
            <a:pPr algn="ctr"/>
            <a:r>
              <a:rPr lang="es-EC" b="1" dirty="0" smtClean="0"/>
              <a:t>LEVANTAMIENTO DE LA LINEA BASE AMBIENTAL</a:t>
            </a:r>
            <a:endParaRPr lang="es-EC" b="1" dirty="0"/>
          </a:p>
        </p:txBody>
      </p:sp>
    </p:spTree>
    <p:extLst>
      <p:ext uri="{BB962C8B-B14F-4D97-AF65-F5344CB8AC3E}">
        <p14:creationId xmlns:p14="http://schemas.microsoft.com/office/powerpoint/2010/main" val="235335346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644008" y="0"/>
            <a:ext cx="3528392" cy="541864"/>
          </a:xfrm>
          <a:prstGeom prst="rect">
            <a:avLst/>
          </a:prstGeom>
        </p:spPr>
        <p:txBody>
          <a:bodyPr vert="horz" lIns="91440" tIns="45720" rIns="91440" bIns="45720" rtlCol="0" anchor="b">
            <a:normAutofit fontScale="6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3200" b="1" dirty="0" smtClean="0">
                <a:solidFill>
                  <a:srgbClr val="94C600"/>
                </a:solidFill>
              </a:rPr>
              <a:t>CATALOGO DE OBJETOS</a:t>
            </a:r>
            <a:endParaRPr lang="es-EC" sz="3200" b="1" dirty="0">
              <a:solidFill>
                <a:srgbClr val="94C600"/>
              </a:solidFill>
            </a:endParaRPr>
          </a:p>
        </p:txBody>
      </p:sp>
      <p:pic>
        <p:nvPicPr>
          <p:cNvPr id="2150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125" t="22333" r="11667" b="15834"/>
          <a:stretch/>
        </p:blipFill>
        <p:spPr bwMode="auto">
          <a:xfrm>
            <a:off x="-849963" y="1628800"/>
            <a:ext cx="7942243" cy="3764384"/>
          </a:xfrm>
          <a:prstGeom prst="rect">
            <a:avLst/>
          </a:prstGeom>
          <a:noFill/>
          <a:ln w="19050">
            <a:solidFill>
              <a:schemeClr val="tx1"/>
            </a:solidFill>
            <a:miter lim="800000"/>
            <a:headEnd/>
            <a:tailEnd/>
          </a:ln>
          <a:effectLst>
            <a:outerShdw blurRad="50800" dist="38100" dir="10800000" algn="r" rotWithShape="0">
              <a:prstClr val="black">
                <a:alpha val="40000"/>
              </a:prstClr>
            </a:outerShdw>
          </a:effectLst>
          <a:scene3d>
            <a:camera prst="isometricOffAxis2Right">
              <a:rot lat="1080000" lon="18600000" rev="0"/>
            </a:camera>
            <a:lightRig rig="threePt" dir="t"/>
          </a:scene3d>
          <a:extLst>
            <a:ext uri="{909E8E84-426E-40DD-AFC4-6F175D3DCCD1}">
              <a14:hiddenFill xmlns:a14="http://schemas.microsoft.com/office/drawing/2010/main">
                <a:solidFill>
                  <a:schemeClr val="accent1"/>
                </a:solidFill>
              </a14:hiddenFill>
            </a:ext>
          </a:extLst>
        </p:spPr>
      </p:pic>
      <p:grpSp>
        <p:nvGrpSpPr>
          <p:cNvPr id="13" name="12 Grupo"/>
          <p:cNvGrpSpPr/>
          <p:nvPr/>
        </p:nvGrpSpPr>
        <p:grpSpPr>
          <a:xfrm>
            <a:off x="1104167" y="830166"/>
            <a:ext cx="1839660" cy="798634"/>
            <a:chOff x="1104167" y="830166"/>
            <a:chExt cx="1839660" cy="798634"/>
          </a:xfrm>
        </p:grpSpPr>
        <p:sp>
          <p:nvSpPr>
            <p:cNvPr id="4" name="3 Rectángulo"/>
            <p:cNvSpPr/>
            <p:nvPr/>
          </p:nvSpPr>
          <p:spPr>
            <a:xfrm>
              <a:off x="1187624" y="830166"/>
              <a:ext cx="1756203" cy="654618"/>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Rectángulo"/>
            <p:cNvSpPr/>
            <p:nvPr/>
          </p:nvSpPr>
          <p:spPr>
            <a:xfrm>
              <a:off x="1104167" y="889431"/>
              <a:ext cx="1756203" cy="7393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1"/>
                  </a:solidFill>
                </a:rPr>
                <a:t>ID de cada Mapa Temático</a:t>
              </a:r>
              <a:endParaRPr lang="es-EC" sz="1400" dirty="0">
                <a:solidFill>
                  <a:schemeClr val="tx1"/>
                </a:solidFill>
              </a:endParaRPr>
            </a:p>
          </p:txBody>
        </p:sp>
      </p:grpSp>
      <p:grpSp>
        <p:nvGrpSpPr>
          <p:cNvPr id="16" name="15 Grupo"/>
          <p:cNvGrpSpPr/>
          <p:nvPr/>
        </p:nvGrpSpPr>
        <p:grpSpPr>
          <a:xfrm>
            <a:off x="5868144" y="889430"/>
            <a:ext cx="2592288" cy="1027401"/>
            <a:chOff x="1104167" y="830166"/>
            <a:chExt cx="1839660" cy="798634"/>
          </a:xfrm>
        </p:grpSpPr>
        <p:sp>
          <p:nvSpPr>
            <p:cNvPr id="17" name="16 Rectángulo"/>
            <p:cNvSpPr/>
            <p:nvPr/>
          </p:nvSpPr>
          <p:spPr>
            <a:xfrm>
              <a:off x="1187624" y="830166"/>
              <a:ext cx="1756203" cy="654618"/>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17 Rectángulo"/>
            <p:cNvSpPr/>
            <p:nvPr/>
          </p:nvSpPr>
          <p:spPr>
            <a:xfrm>
              <a:off x="1104167" y="889431"/>
              <a:ext cx="1756203" cy="7393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1"/>
                  </a:solidFill>
                </a:rPr>
                <a:t>Ordena en forma general los elementos que fueron modelados en cada Mapa</a:t>
              </a:r>
              <a:endParaRPr lang="es-EC" sz="1400" dirty="0">
                <a:solidFill>
                  <a:schemeClr val="tx1"/>
                </a:solidFill>
              </a:endParaRPr>
            </a:p>
          </p:txBody>
        </p:sp>
      </p:grpSp>
      <p:grpSp>
        <p:nvGrpSpPr>
          <p:cNvPr id="22" name="21 Grupo"/>
          <p:cNvGrpSpPr/>
          <p:nvPr/>
        </p:nvGrpSpPr>
        <p:grpSpPr>
          <a:xfrm>
            <a:off x="5868144" y="2031561"/>
            <a:ext cx="2592288" cy="1027401"/>
            <a:chOff x="1104167" y="830166"/>
            <a:chExt cx="1839660" cy="798634"/>
          </a:xfrm>
        </p:grpSpPr>
        <p:sp>
          <p:nvSpPr>
            <p:cNvPr id="23" name="22 Rectángulo"/>
            <p:cNvSpPr/>
            <p:nvPr/>
          </p:nvSpPr>
          <p:spPr>
            <a:xfrm>
              <a:off x="1187624" y="830166"/>
              <a:ext cx="1756203" cy="654618"/>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23 Rectángulo"/>
            <p:cNvSpPr/>
            <p:nvPr/>
          </p:nvSpPr>
          <p:spPr>
            <a:xfrm>
              <a:off x="1104167" y="889431"/>
              <a:ext cx="1756203" cy="7393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1"/>
                  </a:solidFill>
                </a:rPr>
                <a:t>Subconjunto de la CATEGORIA que tienen características similares</a:t>
              </a:r>
              <a:endParaRPr lang="es-EC" sz="1400" dirty="0">
                <a:solidFill>
                  <a:schemeClr val="tx1"/>
                </a:solidFill>
              </a:endParaRPr>
            </a:p>
          </p:txBody>
        </p:sp>
      </p:grpSp>
      <p:grpSp>
        <p:nvGrpSpPr>
          <p:cNvPr id="26" name="25 Grupo"/>
          <p:cNvGrpSpPr/>
          <p:nvPr/>
        </p:nvGrpSpPr>
        <p:grpSpPr>
          <a:xfrm>
            <a:off x="5868144" y="3265695"/>
            <a:ext cx="2592288" cy="1315433"/>
            <a:chOff x="1104167" y="830166"/>
            <a:chExt cx="1839660" cy="798634"/>
          </a:xfrm>
        </p:grpSpPr>
        <p:sp>
          <p:nvSpPr>
            <p:cNvPr id="27" name="26 Rectángulo"/>
            <p:cNvSpPr/>
            <p:nvPr/>
          </p:nvSpPr>
          <p:spPr>
            <a:xfrm>
              <a:off x="1187624" y="830166"/>
              <a:ext cx="1756203" cy="654618"/>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27 Rectángulo"/>
            <p:cNvSpPr/>
            <p:nvPr/>
          </p:nvSpPr>
          <p:spPr>
            <a:xfrm>
              <a:off x="1104167" y="889431"/>
              <a:ext cx="1756203" cy="7393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1"/>
                  </a:solidFill>
                </a:rPr>
                <a:t>Unidad fundamental de la información geografía y se refiere a la forma en que es abstraída la realidad</a:t>
              </a:r>
              <a:endParaRPr lang="es-EC" sz="1400" dirty="0">
                <a:solidFill>
                  <a:schemeClr val="tx1"/>
                </a:solidFill>
              </a:endParaRPr>
            </a:p>
          </p:txBody>
        </p:sp>
      </p:grpSp>
      <p:grpSp>
        <p:nvGrpSpPr>
          <p:cNvPr id="31" name="30 Grupo"/>
          <p:cNvGrpSpPr/>
          <p:nvPr/>
        </p:nvGrpSpPr>
        <p:grpSpPr>
          <a:xfrm>
            <a:off x="5724128" y="4849871"/>
            <a:ext cx="2808312" cy="1315433"/>
            <a:chOff x="1104167" y="830166"/>
            <a:chExt cx="1839660" cy="798634"/>
          </a:xfrm>
        </p:grpSpPr>
        <p:sp>
          <p:nvSpPr>
            <p:cNvPr id="32" name="31 Rectángulo"/>
            <p:cNvSpPr/>
            <p:nvPr/>
          </p:nvSpPr>
          <p:spPr>
            <a:xfrm>
              <a:off x="1187624" y="830166"/>
              <a:ext cx="1756203" cy="654618"/>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32 Rectángulo"/>
            <p:cNvSpPr/>
            <p:nvPr/>
          </p:nvSpPr>
          <p:spPr>
            <a:xfrm>
              <a:off x="1104167" y="889431"/>
              <a:ext cx="1756203" cy="7393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400" dirty="0" smtClean="0">
                  <a:solidFill>
                    <a:schemeClr val="tx1"/>
                  </a:solidFill>
                </a:rPr>
                <a:t>_P para cobertura punto</a:t>
              </a:r>
            </a:p>
            <a:p>
              <a:r>
                <a:rPr lang="es-EC" sz="1400" dirty="0" smtClean="0">
                  <a:solidFill>
                    <a:schemeClr val="tx1"/>
                  </a:solidFill>
                </a:rPr>
                <a:t>_L para cobertura línea</a:t>
              </a:r>
            </a:p>
            <a:p>
              <a:r>
                <a:rPr lang="es-EC" sz="1400" dirty="0" smtClean="0">
                  <a:solidFill>
                    <a:schemeClr val="tx1"/>
                  </a:solidFill>
                </a:rPr>
                <a:t>_A para cobertura polígono</a:t>
              </a:r>
              <a:endParaRPr lang="es-EC" sz="1400" dirty="0">
                <a:solidFill>
                  <a:schemeClr val="tx1"/>
                </a:solidFill>
              </a:endParaRPr>
            </a:p>
          </p:txBody>
        </p:sp>
      </p:grpSp>
      <p:sp>
        <p:nvSpPr>
          <p:cNvPr id="29" name="28 Flecha curvada hacia la derecha"/>
          <p:cNvSpPr/>
          <p:nvPr/>
        </p:nvSpPr>
        <p:spPr>
          <a:xfrm>
            <a:off x="623009" y="1268760"/>
            <a:ext cx="420599" cy="1748466"/>
          </a:xfrm>
          <a:prstGeom prst="curvedRightArrow">
            <a:avLst/>
          </a:prstGeom>
          <a:solidFill>
            <a:srgbClr val="C00000"/>
          </a:solidFill>
          <a:ln>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30" name="29 Flecha curvada hacia abajo"/>
          <p:cNvSpPr/>
          <p:nvPr/>
        </p:nvSpPr>
        <p:spPr>
          <a:xfrm>
            <a:off x="3491880" y="1546901"/>
            <a:ext cx="2520280" cy="441939"/>
          </a:xfrm>
          <a:prstGeom prst="curvedDownArrow">
            <a:avLst/>
          </a:prstGeom>
          <a:solidFill>
            <a:srgbClr val="C0504D"/>
          </a:solidFill>
          <a:ln>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36" name="35 Flecha curvada hacia abajo"/>
          <p:cNvSpPr/>
          <p:nvPr/>
        </p:nvSpPr>
        <p:spPr>
          <a:xfrm>
            <a:off x="3491880" y="2050957"/>
            <a:ext cx="2520280" cy="441939"/>
          </a:xfrm>
          <a:prstGeom prst="curvedDownArrow">
            <a:avLst/>
          </a:prstGeom>
          <a:solidFill>
            <a:srgbClr val="C0504D"/>
          </a:solidFill>
          <a:ln>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21505" name="21504 Flecha derecha"/>
          <p:cNvSpPr/>
          <p:nvPr/>
        </p:nvSpPr>
        <p:spPr>
          <a:xfrm rot="428742">
            <a:off x="3563830" y="3035841"/>
            <a:ext cx="2952328" cy="185269"/>
          </a:xfrm>
          <a:prstGeom prst="rightArrow">
            <a:avLst/>
          </a:prstGeom>
          <a:solidFill>
            <a:srgbClr val="C0504D"/>
          </a:solidFill>
          <a:ln>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508" name="21507 Flecha curvada hacia abajo"/>
          <p:cNvSpPr/>
          <p:nvPr/>
        </p:nvSpPr>
        <p:spPr>
          <a:xfrm>
            <a:off x="3445194" y="3759861"/>
            <a:ext cx="3287046" cy="461227"/>
          </a:xfrm>
          <a:prstGeom prst="curvedDownArrow">
            <a:avLst/>
          </a:prstGeom>
          <a:solidFill>
            <a:srgbClr val="C0504D"/>
          </a:solidFill>
          <a:ln>
            <a:solidFill>
              <a:srgbClr val="C0504D"/>
            </a:solidFill>
          </a:ln>
          <a:scene3d>
            <a:camera prst="orthographicFront">
              <a:rot lat="0" lon="0" rev="19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314641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1000" fill="hold"/>
                                        <p:tgtEl>
                                          <p:spTgt spid="16"/>
                                        </p:tgtEl>
                                        <p:attrNameLst>
                                          <p:attrName>ppt_w</p:attrName>
                                        </p:attrNameLst>
                                      </p:cBhvr>
                                      <p:tavLst>
                                        <p:tav tm="0">
                                          <p:val>
                                            <p:strVal val="#ppt_w*0.70"/>
                                          </p:val>
                                        </p:tav>
                                        <p:tav tm="100000">
                                          <p:val>
                                            <p:strVal val="#ppt_w"/>
                                          </p:val>
                                        </p:tav>
                                      </p:tavLst>
                                    </p:anim>
                                    <p:anim calcmode="lin" valueType="num">
                                      <p:cBhvr>
                                        <p:cTn id="25" dur="1000" fill="hold"/>
                                        <p:tgtEl>
                                          <p:spTgt spid="16"/>
                                        </p:tgtEl>
                                        <p:attrNameLst>
                                          <p:attrName>ppt_h</p:attrName>
                                        </p:attrNameLst>
                                      </p:cBhvr>
                                      <p:tavLst>
                                        <p:tav tm="0">
                                          <p:val>
                                            <p:strVal val="#ppt_h"/>
                                          </p:val>
                                        </p:tav>
                                        <p:tav tm="100000">
                                          <p:val>
                                            <p:strVal val="#ppt_h"/>
                                          </p:val>
                                        </p:tav>
                                      </p:tavLst>
                                    </p:anim>
                                    <p:animEffect transition="in" filter="fade">
                                      <p:cBhvr>
                                        <p:cTn id="26" dur="1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down)">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1000" fill="hold"/>
                                        <p:tgtEl>
                                          <p:spTgt spid="22"/>
                                        </p:tgtEl>
                                        <p:attrNameLst>
                                          <p:attrName>ppt_w</p:attrName>
                                        </p:attrNameLst>
                                      </p:cBhvr>
                                      <p:tavLst>
                                        <p:tav tm="0">
                                          <p:val>
                                            <p:strVal val="#ppt_w*0.70"/>
                                          </p:val>
                                        </p:tav>
                                        <p:tav tm="100000">
                                          <p:val>
                                            <p:strVal val="#ppt_w"/>
                                          </p:val>
                                        </p:tav>
                                      </p:tavLst>
                                    </p:anim>
                                    <p:anim calcmode="lin" valueType="num">
                                      <p:cBhvr>
                                        <p:cTn id="37" dur="1000" fill="hold"/>
                                        <p:tgtEl>
                                          <p:spTgt spid="22"/>
                                        </p:tgtEl>
                                        <p:attrNameLst>
                                          <p:attrName>ppt_h</p:attrName>
                                        </p:attrNameLst>
                                      </p:cBhvr>
                                      <p:tavLst>
                                        <p:tav tm="0">
                                          <p:val>
                                            <p:strVal val="#ppt_h"/>
                                          </p:val>
                                        </p:tav>
                                        <p:tav tm="100000">
                                          <p:val>
                                            <p:strVal val="#ppt_h"/>
                                          </p:val>
                                        </p:tav>
                                      </p:tavLst>
                                    </p:anim>
                                    <p:animEffect transition="in" filter="fade">
                                      <p:cBhvr>
                                        <p:cTn id="38" dur="10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1505"/>
                                        </p:tgtEl>
                                        <p:attrNameLst>
                                          <p:attrName>style.visibility</p:attrName>
                                        </p:attrNameLst>
                                      </p:cBhvr>
                                      <p:to>
                                        <p:strVal val="visible"/>
                                      </p:to>
                                    </p:set>
                                    <p:animEffect transition="in" filter="wipe(down)">
                                      <p:cBhvr>
                                        <p:cTn id="43" dur="500"/>
                                        <p:tgtEl>
                                          <p:spTgt spid="21505"/>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p:cTn id="48" dur="1000" fill="hold"/>
                                        <p:tgtEl>
                                          <p:spTgt spid="26"/>
                                        </p:tgtEl>
                                        <p:attrNameLst>
                                          <p:attrName>ppt_w</p:attrName>
                                        </p:attrNameLst>
                                      </p:cBhvr>
                                      <p:tavLst>
                                        <p:tav tm="0">
                                          <p:val>
                                            <p:strVal val="#ppt_w*0.70"/>
                                          </p:val>
                                        </p:tav>
                                        <p:tav tm="100000">
                                          <p:val>
                                            <p:strVal val="#ppt_w"/>
                                          </p:val>
                                        </p:tav>
                                      </p:tavLst>
                                    </p:anim>
                                    <p:anim calcmode="lin" valueType="num">
                                      <p:cBhvr>
                                        <p:cTn id="49" dur="1000" fill="hold"/>
                                        <p:tgtEl>
                                          <p:spTgt spid="26"/>
                                        </p:tgtEl>
                                        <p:attrNameLst>
                                          <p:attrName>ppt_h</p:attrName>
                                        </p:attrNameLst>
                                      </p:cBhvr>
                                      <p:tavLst>
                                        <p:tav tm="0">
                                          <p:val>
                                            <p:strVal val="#ppt_h"/>
                                          </p:val>
                                        </p:tav>
                                        <p:tav tm="100000">
                                          <p:val>
                                            <p:strVal val="#ppt_h"/>
                                          </p:val>
                                        </p:tav>
                                      </p:tavLst>
                                    </p:anim>
                                    <p:animEffect transition="in" filter="fade">
                                      <p:cBhvr>
                                        <p:cTn id="50" dur="10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1508"/>
                                        </p:tgtEl>
                                        <p:attrNameLst>
                                          <p:attrName>style.visibility</p:attrName>
                                        </p:attrNameLst>
                                      </p:cBhvr>
                                      <p:to>
                                        <p:strVal val="visible"/>
                                      </p:to>
                                    </p:set>
                                    <p:animEffect transition="in" filter="wipe(down)">
                                      <p:cBhvr>
                                        <p:cTn id="55" dur="500"/>
                                        <p:tgtEl>
                                          <p:spTgt spid="21508"/>
                                        </p:tgtEl>
                                      </p:cBhvr>
                                    </p:animEffect>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1000" fill="hold"/>
                                        <p:tgtEl>
                                          <p:spTgt spid="31"/>
                                        </p:tgtEl>
                                        <p:attrNameLst>
                                          <p:attrName>ppt_w</p:attrName>
                                        </p:attrNameLst>
                                      </p:cBhvr>
                                      <p:tavLst>
                                        <p:tav tm="0">
                                          <p:val>
                                            <p:strVal val="#ppt_w*0.70"/>
                                          </p:val>
                                        </p:tav>
                                        <p:tav tm="100000">
                                          <p:val>
                                            <p:strVal val="#ppt_w"/>
                                          </p:val>
                                        </p:tav>
                                      </p:tavLst>
                                    </p:anim>
                                    <p:anim calcmode="lin" valueType="num">
                                      <p:cBhvr>
                                        <p:cTn id="61" dur="1000" fill="hold"/>
                                        <p:tgtEl>
                                          <p:spTgt spid="31"/>
                                        </p:tgtEl>
                                        <p:attrNameLst>
                                          <p:attrName>ppt_h</p:attrName>
                                        </p:attrNameLst>
                                      </p:cBhvr>
                                      <p:tavLst>
                                        <p:tav tm="0">
                                          <p:val>
                                            <p:strVal val="#ppt_h"/>
                                          </p:val>
                                        </p:tav>
                                        <p:tav tm="100000">
                                          <p:val>
                                            <p:strVal val="#ppt_h"/>
                                          </p:val>
                                        </p:tav>
                                      </p:tavLst>
                                    </p:anim>
                                    <p:animEffect transition="in" filter="fade">
                                      <p:cBhvr>
                                        <p:cTn id="6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6" grpId="0" animBg="1"/>
      <p:bldP spid="21505" grpId="0" animBg="1"/>
      <p:bldP spid="21508"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644008" y="0"/>
            <a:ext cx="3528392" cy="541864"/>
          </a:xfrm>
          <a:prstGeom prst="rect">
            <a:avLst/>
          </a:prstGeom>
        </p:spPr>
        <p:txBody>
          <a:bodyPr vert="horz" lIns="91440" tIns="45720" rIns="91440" bIns="45720" rtlCol="0" anchor="b">
            <a:normAutofit fontScale="97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3200" b="1" dirty="0" smtClean="0">
                <a:solidFill>
                  <a:srgbClr val="94C600"/>
                </a:solidFill>
              </a:rPr>
              <a:t>GEODATABASE</a:t>
            </a:r>
            <a:endParaRPr lang="es-EC" sz="3200" b="1" dirty="0">
              <a:solidFill>
                <a:srgbClr val="94C600"/>
              </a:solidFill>
            </a:endParaRPr>
          </a:p>
        </p:txBody>
      </p:sp>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083" t="25000" r="5105" b="31500"/>
          <a:stretch/>
        </p:blipFill>
        <p:spPr bwMode="auto">
          <a:xfrm>
            <a:off x="2093932" y="836712"/>
            <a:ext cx="6942564" cy="2592288"/>
          </a:xfrm>
          <a:prstGeom prst="rect">
            <a:avLst/>
          </a:prstGeom>
          <a:noFill/>
          <a:ln>
            <a:noFill/>
          </a:ln>
          <a:effectLst/>
          <a:scene3d>
            <a:camera prst="perspectiveContrastingLeftFacing"/>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Elipse"/>
          <p:cNvSpPr/>
          <p:nvPr/>
        </p:nvSpPr>
        <p:spPr>
          <a:xfrm>
            <a:off x="899592" y="548680"/>
            <a:ext cx="2520280" cy="990600"/>
          </a:xfrm>
          <a:prstGeom prst="ellipse">
            <a:avLst/>
          </a:prstGeom>
          <a:solidFill>
            <a:srgbClr val="4BACC6"/>
          </a:solidFill>
          <a:scene3d>
            <a:camera prst="perspectiveContrasting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C" sz="1600" b="1" cap="all" dirty="0"/>
              <a:t>Base de Datos Alfanumérica</a:t>
            </a:r>
            <a:endParaRPr lang="en-US" sz="1600" b="1" dirty="0"/>
          </a:p>
        </p:txBody>
      </p:sp>
      <p:pic>
        <p:nvPicPr>
          <p:cNvPr id="22531" name="Picture 3" descr="C:\Users\Carolina\Desktop\CAPITULOS_FINAL\MAPAS_JPG\MapaGeologico_SAUCA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2440" y="2132856"/>
            <a:ext cx="7200000" cy="3145652"/>
          </a:xfrm>
          <a:prstGeom prst="rect">
            <a:avLst/>
          </a:prstGeom>
          <a:noFill/>
          <a:scene3d>
            <a:camera prst="perspectiveContrastingLeftFacing"/>
            <a:lightRig rig="threePt" dir="t"/>
          </a:scene3d>
          <a:extLst>
            <a:ext uri="{909E8E84-426E-40DD-AFC4-6F175D3DCCD1}">
              <a14:hiddenFill xmlns:a14="http://schemas.microsoft.com/office/drawing/2010/main">
                <a:solidFill>
                  <a:srgbClr val="FFFFFF"/>
                </a:solidFill>
              </a14:hiddenFill>
            </a:ext>
          </a:extLst>
        </p:spPr>
      </p:pic>
      <p:sp>
        <p:nvSpPr>
          <p:cNvPr id="7" name="6 Elipse"/>
          <p:cNvSpPr/>
          <p:nvPr/>
        </p:nvSpPr>
        <p:spPr>
          <a:xfrm>
            <a:off x="-36512" y="3429000"/>
            <a:ext cx="2520280" cy="990600"/>
          </a:xfrm>
          <a:prstGeom prst="ellipse">
            <a:avLst/>
          </a:prstGeom>
          <a:solidFill>
            <a:srgbClr val="4BACC6"/>
          </a:solidFill>
          <a:scene3d>
            <a:camera prst="perspectiveContrasting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C" sz="1600" b="1" cap="all" dirty="0" smtClean="0"/>
              <a:t>GEODATABASE</a:t>
            </a:r>
            <a:endParaRPr lang="en-US" sz="1600" b="1" dirty="0"/>
          </a:p>
        </p:txBody>
      </p:sp>
      <p:pic>
        <p:nvPicPr>
          <p:cNvPr id="8" name="7 Imagen"/>
          <p:cNvPicPr/>
          <p:nvPr/>
        </p:nvPicPr>
        <p:blipFill rotWithShape="1">
          <a:blip r:embed="rId5">
            <a:extLst>
              <a:ext uri="{28A0092B-C50C-407E-A947-70E740481C1C}">
                <a14:useLocalDpi xmlns:a14="http://schemas.microsoft.com/office/drawing/2010/main" val="0"/>
              </a:ext>
            </a:extLst>
          </a:blip>
          <a:srcRect l="4586" t="22010" r="63144" b="45653"/>
          <a:stretch/>
        </p:blipFill>
        <p:spPr bwMode="auto">
          <a:xfrm>
            <a:off x="827584" y="3420616"/>
            <a:ext cx="7200000" cy="2381250"/>
          </a:xfrm>
          <a:prstGeom prst="rect">
            <a:avLst/>
          </a:prstGeom>
          <a:ln w="12700">
            <a:solidFill>
              <a:schemeClr val="accent1"/>
            </a:solidFill>
          </a:ln>
          <a:effectLst>
            <a:outerShdw blurRad="50800" dist="38100" dir="2700000" algn="tl" rotWithShape="0">
              <a:prstClr val="black">
                <a:alpha val="40000"/>
              </a:prstClr>
            </a:outerShdw>
          </a:effectLst>
          <a:scene3d>
            <a:camera prst="perspectiveContrastingLeftFacing"/>
            <a:lightRig rig="threePt" dir="t"/>
          </a:scene3d>
          <a:extLst>
            <a:ext uri="{53640926-AAD7-44D8-BBD7-CCE9431645EC}">
              <a14:shadowObscured xmlns:a14="http://schemas.microsoft.com/office/drawing/2010/main"/>
            </a:ext>
          </a:extLst>
        </p:spPr>
      </p:pic>
      <p:sp>
        <p:nvSpPr>
          <p:cNvPr id="9" name="8 Elipse"/>
          <p:cNvSpPr/>
          <p:nvPr/>
        </p:nvSpPr>
        <p:spPr>
          <a:xfrm>
            <a:off x="395536" y="1844824"/>
            <a:ext cx="2520280" cy="990600"/>
          </a:xfrm>
          <a:prstGeom prst="ellipse">
            <a:avLst/>
          </a:prstGeom>
          <a:solidFill>
            <a:srgbClr val="4BACC6"/>
          </a:solidFill>
          <a:scene3d>
            <a:camera prst="perspectiveContrasting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C" sz="1600" b="1" cap="all" dirty="0"/>
              <a:t>Base de Datos </a:t>
            </a:r>
            <a:r>
              <a:rPr lang="es-EC" sz="1600" b="1" cap="all" dirty="0" smtClean="0"/>
              <a:t>GRAFICA</a:t>
            </a:r>
            <a:endParaRPr lang="en-US" sz="1600" b="1" dirty="0"/>
          </a:p>
        </p:txBody>
      </p:sp>
      <p:sp>
        <p:nvSpPr>
          <p:cNvPr id="3" name="2 Más"/>
          <p:cNvSpPr/>
          <p:nvPr/>
        </p:nvSpPr>
        <p:spPr>
          <a:xfrm>
            <a:off x="1799692" y="1539280"/>
            <a:ext cx="324036" cy="305544"/>
          </a:xfrm>
          <a:prstGeom prst="mathPlus">
            <a:avLst/>
          </a:prstGeom>
          <a:scene3d>
            <a:camera prst="perspectiveContrasting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4 Igual que"/>
          <p:cNvSpPr/>
          <p:nvPr/>
        </p:nvSpPr>
        <p:spPr>
          <a:xfrm>
            <a:off x="1331640" y="2924944"/>
            <a:ext cx="438256" cy="457200"/>
          </a:xfrm>
          <a:prstGeom prst="mathEqual">
            <a:avLst/>
          </a:prstGeom>
          <a:scene3d>
            <a:camera prst="perspectiveContrasting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176289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22530"/>
                                        </p:tgtEl>
                                        <p:attrNameLst>
                                          <p:attrName>style.visibility</p:attrName>
                                        </p:attrNameLst>
                                      </p:cBhvr>
                                      <p:to>
                                        <p:strVal val="visible"/>
                                      </p:to>
                                    </p:set>
                                    <p:animEffect transition="in" filter="fade">
                                      <p:cBhvr>
                                        <p:cTn id="10" dur="1000"/>
                                        <p:tgtEl>
                                          <p:spTgt spid="22530"/>
                                        </p:tgtEl>
                                      </p:cBhvr>
                                    </p:animEffect>
                                    <p:anim calcmode="lin" valueType="num">
                                      <p:cBhvr>
                                        <p:cTn id="11" dur="1000" fill="hold"/>
                                        <p:tgtEl>
                                          <p:spTgt spid="22530"/>
                                        </p:tgtEl>
                                        <p:attrNameLst>
                                          <p:attrName>ppt_x</p:attrName>
                                        </p:attrNameLst>
                                      </p:cBhvr>
                                      <p:tavLst>
                                        <p:tav tm="0">
                                          <p:val>
                                            <p:strVal val="#ppt_x"/>
                                          </p:val>
                                        </p:tav>
                                        <p:tav tm="100000">
                                          <p:val>
                                            <p:strVal val="#ppt_x"/>
                                          </p:val>
                                        </p:tav>
                                      </p:tavLst>
                                    </p:anim>
                                    <p:anim calcmode="lin" valueType="num">
                                      <p:cBhvr>
                                        <p:cTn id="12" dur="1000" fill="hold"/>
                                        <p:tgtEl>
                                          <p:spTgt spid="225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42" presetClass="entr" presetSubtype="0" fill="hold" nodeType="withEffect">
                                  <p:stCondLst>
                                    <p:cond delay="0"/>
                                  </p:stCondLst>
                                  <p:childTnLst>
                                    <p:set>
                                      <p:cBhvr>
                                        <p:cTn id="24" dur="1" fill="hold">
                                          <p:stCondLst>
                                            <p:cond delay="0"/>
                                          </p:stCondLst>
                                        </p:cTn>
                                        <p:tgtEl>
                                          <p:spTgt spid="22531"/>
                                        </p:tgtEl>
                                        <p:attrNameLst>
                                          <p:attrName>style.visibility</p:attrName>
                                        </p:attrNameLst>
                                      </p:cBhvr>
                                      <p:to>
                                        <p:strVal val="visible"/>
                                      </p:to>
                                    </p:set>
                                    <p:animEffect transition="in" filter="fade">
                                      <p:cBhvr>
                                        <p:cTn id="25" dur="1000"/>
                                        <p:tgtEl>
                                          <p:spTgt spid="22531"/>
                                        </p:tgtEl>
                                      </p:cBhvr>
                                    </p:animEffect>
                                    <p:anim calcmode="lin" valueType="num">
                                      <p:cBhvr>
                                        <p:cTn id="26" dur="1000" fill="hold"/>
                                        <p:tgtEl>
                                          <p:spTgt spid="22531"/>
                                        </p:tgtEl>
                                        <p:attrNameLst>
                                          <p:attrName>ppt_x</p:attrName>
                                        </p:attrNameLst>
                                      </p:cBhvr>
                                      <p:tavLst>
                                        <p:tav tm="0">
                                          <p:val>
                                            <p:strVal val="#ppt_x"/>
                                          </p:val>
                                        </p:tav>
                                        <p:tav tm="100000">
                                          <p:val>
                                            <p:strVal val="#ppt_x"/>
                                          </p:val>
                                        </p:tav>
                                      </p:tavLst>
                                    </p:anim>
                                    <p:anim calcmode="lin" valueType="num">
                                      <p:cBhvr>
                                        <p:cTn id="27" dur="1000" fill="hold"/>
                                        <p:tgtEl>
                                          <p:spTgt spid="2253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par>
                                <p:cTn id="38" presetID="2" presetClass="entr" presetSubtype="4"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3" grpId="0" animBg="1"/>
      <p:bldP spid="5"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427984" y="2348880"/>
            <a:ext cx="3960440" cy="2192264"/>
          </a:xfrm>
        </p:spPr>
        <p:txBody>
          <a:bodyPr>
            <a:noAutofit/>
          </a:bodyPr>
          <a:lstStyle/>
          <a:p>
            <a:pPr algn="ctr"/>
            <a:r>
              <a:rPr lang="es-ES" sz="4400" b="1" dirty="0" smtClean="0"/>
              <a:t>PROPUESTA DE PLAN DE MANEJO</a:t>
            </a:r>
            <a:endParaRPr lang="es-ES" sz="4400" b="1" dirty="0"/>
          </a:p>
        </p:txBody>
      </p:sp>
      <p:sp>
        <p:nvSpPr>
          <p:cNvPr id="3" name="2 Subtítulo"/>
          <p:cNvSpPr>
            <a:spLocks noGrp="1"/>
          </p:cNvSpPr>
          <p:nvPr>
            <p:ph type="subTitle" idx="1"/>
          </p:nvPr>
        </p:nvSpPr>
        <p:spPr>
          <a:xfrm>
            <a:off x="4932040" y="4869160"/>
            <a:ext cx="3024336" cy="1032520"/>
          </a:xfrm>
        </p:spPr>
        <p:txBody>
          <a:bodyPr/>
          <a:lstStyle/>
          <a:p>
            <a:pPr algn="r"/>
            <a:r>
              <a:rPr lang="es-ES" dirty="0" smtClean="0"/>
              <a:t>MICRO CUENCA </a:t>
            </a:r>
          </a:p>
          <a:p>
            <a:pPr algn="r"/>
            <a:r>
              <a:rPr lang="es-ES" dirty="0" smtClean="0"/>
              <a:t>DEL RÍO SAUCAY</a:t>
            </a:r>
            <a:endParaRPr lang="es-ES" dirty="0"/>
          </a:p>
        </p:txBody>
      </p:sp>
    </p:spTree>
    <p:extLst>
      <p:ext uri="{BB962C8B-B14F-4D97-AF65-F5344CB8AC3E}">
        <p14:creationId xmlns:p14="http://schemas.microsoft.com/office/powerpoint/2010/main" val="37899199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481716623"/>
              </p:ext>
            </p:extLst>
          </p:nvPr>
        </p:nvGraphicFramePr>
        <p:xfrm>
          <a:off x="899592" y="908720"/>
          <a:ext cx="7067128"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CuadroTexto"/>
          <p:cNvSpPr txBox="1"/>
          <p:nvPr/>
        </p:nvSpPr>
        <p:spPr>
          <a:xfrm>
            <a:off x="4644008" y="0"/>
            <a:ext cx="3600400" cy="646331"/>
          </a:xfrm>
          <a:prstGeom prst="rect">
            <a:avLst/>
          </a:prstGeom>
          <a:noFill/>
        </p:spPr>
        <p:txBody>
          <a:bodyPr wrap="square" rtlCol="0">
            <a:spAutoFit/>
          </a:bodyPr>
          <a:lstStyle/>
          <a:p>
            <a:pPr algn="ctr"/>
            <a:r>
              <a:rPr lang="es-ES" b="1" dirty="0" smtClean="0">
                <a:solidFill>
                  <a:schemeClr val="bg2">
                    <a:lumMod val="75000"/>
                  </a:schemeClr>
                </a:solidFill>
              </a:rPr>
              <a:t>PROPUESTA DE PLAN</a:t>
            </a:r>
          </a:p>
          <a:p>
            <a:pPr algn="ctr"/>
            <a:r>
              <a:rPr lang="es-ES" b="1" dirty="0" smtClean="0">
                <a:solidFill>
                  <a:schemeClr val="bg2">
                    <a:lumMod val="75000"/>
                  </a:schemeClr>
                </a:solidFill>
              </a:rPr>
              <a:t> DE MANEJO</a:t>
            </a:r>
            <a:endParaRPr lang="es-ES" b="1" dirty="0">
              <a:solidFill>
                <a:schemeClr val="bg2">
                  <a:lumMod val="75000"/>
                </a:schemeClr>
              </a:solidFill>
            </a:endParaRPr>
          </a:p>
        </p:txBody>
      </p:sp>
    </p:spTree>
    <p:extLst>
      <p:ext uri="{BB962C8B-B14F-4D97-AF65-F5344CB8AC3E}">
        <p14:creationId xmlns:p14="http://schemas.microsoft.com/office/powerpoint/2010/main" val="37329378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692696"/>
            <a:ext cx="8290168" cy="792088"/>
          </a:xfrm>
        </p:spPr>
        <p:txBody>
          <a:bodyPr>
            <a:noAutofit/>
          </a:bodyPr>
          <a:lstStyle/>
          <a:p>
            <a:pPr algn="ctr"/>
            <a:r>
              <a:rPr lang="es-ES" sz="3600" b="1" i="1" dirty="0" smtClean="0"/>
              <a:t>MOMENTO EXPLICATIVO</a:t>
            </a:r>
            <a:endParaRPr lang="es-ES" sz="3600" b="1" i="1" dirty="0"/>
          </a:p>
        </p:txBody>
      </p:sp>
      <p:sp>
        <p:nvSpPr>
          <p:cNvPr id="3" name="2 CuadroTexto"/>
          <p:cNvSpPr txBox="1"/>
          <p:nvPr/>
        </p:nvSpPr>
        <p:spPr>
          <a:xfrm>
            <a:off x="1043608" y="1570642"/>
            <a:ext cx="6784471" cy="400110"/>
          </a:xfrm>
          <a:prstGeom prst="rect">
            <a:avLst/>
          </a:prstGeom>
          <a:noFill/>
        </p:spPr>
        <p:txBody>
          <a:bodyPr wrap="square" rtlCol="0">
            <a:spAutoFit/>
          </a:bodyPr>
          <a:lstStyle/>
          <a:p>
            <a:pPr algn="ctr"/>
            <a:r>
              <a:rPr lang="es-ES" sz="2000" b="1" dirty="0" smtClean="0"/>
              <a:t>ANÁLISIS DE COMPONENTES</a:t>
            </a:r>
            <a:endParaRPr lang="es-ES" b="1" dirty="0"/>
          </a:p>
        </p:txBody>
      </p:sp>
      <p:sp>
        <p:nvSpPr>
          <p:cNvPr id="6" name="5 CuadroTexto"/>
          <p:cNvSpPr txBox="1"/>
          <p:nvPr/>
        </p:nvSpPr>
        <p:spPr>
          <a:xfrm>
            <a:off x="827584" y="4006159"/>
            <a:ext cx="3528392" cy="369332"/>
          </a:xfrm>
          <a:prstGeom prst="rect">
            <a:avLst/>
          </a:prstGeom>
          <a:noFill/>
        </p:spPr>
        <p:txBody>
          <a:bodyPr wrap="square" rtlCol="0">
            <a:spAutoFit/>
          </a:bodyPr>
          <a:lstStyle/>
          <a:p>
            <a:r>
              <a:rPr lang="es-ES" b="1" dirty="0" smtClean="0"/>
              <a:t>DEFINICIÓN DE CONFLICTOS</a:t>
            </a:r>
            <a:endParaRPr lang="es-ES" b="1" dirty="0"/>
          </a:p>
        </p:txBody>
      </p:sp>
      <p:sp>
        <p:nvSpPr>
          <p:cNvPr id="7" name="6 CuadroTexto"/>
          <p:cNvSpPr txBox="1"/>
          <p:nvPr/>
        </p:nvSpPr>
        <p:spPr>
          <a:xfrm>
            <a:off x="4572000" y="4006159"/>
            <a:ext cx="3672408" cy="369332"/>
          </a:xfrm>
          <a:prstGeom prst="rect">
            <a:avLst/>
          </a:prstGeom>
          <a:noFill/>
        </p:spPr>
        <p:txBody>
          <a:bodyPr wrap="square" rtlCol="0">
            <a:spAutoFit/>
          </a:bodyPr>
          <a:lstStyle/>
          <a:p>
            <a:r>
              <a:rPr lang="es-ES" b="1" dirty="0" smtClean="0"/>
              <a:t>DEFINICIÓN DE CAPACIDADES</a:t>
            </a:r>
            <a:endParaRPr lang="es-ES" b="1" dirty="0"/>
          </a:p>
        </p:txBody>
      </p:sp>
      <p:pic>
        <p:nvPicPr>
          <p:cNvPr id="23" name="22 Imagen" descr="G:\FOTOS SALIDA\SDC1064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8" y="2070487"/>
            <a:ext cx="2016224" cy="1646544"/>
          </a:xfrm>
          <a:prstGeom prst="rect">
            <a:avLst/>
          </a:prstGeom>
          <a:noFill/>
          <a:ln>
            <a:solidFill>
              <a:schemeClr val="accent1"/>
            </a:solidFill>
          </a:ln>
          <a:effectLst>
            <a:outerShdw blurRad="50800" dist="38100" dir="2700000" algn="tl" rotWithShape="0">
              <a:prstClr val="black">
                <a:alpha val="40000"/>
              </a:prstClr>
            </a:outerShdw>
          </a:effectLst>
        </p:spPr>
      </p:pic>
      <p:pic>
        <p:nvPicPr>
          <p:cNvPr id="24" name="19 Imagen" descr="C:\Users\user\AppData\Local\Microsoft\Windows\Temporary Internet Files\Content.Word\DSC02528.jpg"/>
          <p:cNvPicPr/>
          <p:nvPr/>
        </p:nvPicPr>
        <p:blipFill rotWithShape="1">
          <a:blip r:embed="rId3" cstate="print"/>
          <a:srcRect l="4905" r="5660" b="13038"/>
          <a:stretch/>
        </p:blipFill>
        <p:spPr bwMode="auto">
          <a:xfrm>
            <a:off x="1043608" y="2070488"/>
            <a:ext cx="2007106" cy="1646543"/>
          </a:xfrm>
          <a:prstGeom prst="rect">
            <a:avLst/>
          </a:prstGeom>
          <a:noFill/>
          <a:ln w="9525" cap="flat" cmpd="sng" algn="ctr">
            <a:solidFill>
              <a:srgbClr val="4F81BD"/>
            </a:solidFill>
            <a:prstDash val="solid"/>
            <a:miter lim="800000"/>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25" name="24 Imagen" descr="G:\FOTOS SALIDA\SDC10613.JPG"/>
          <p:cNvPicPr/>
          <p:nvPr/>
        </p:nvPicPr>
        <p:blipFill rotWithShape="1">
          <a:blip r:embed="rId4" cstate="print">
            <a:extLst>
              <a:ext uri="{28A0092B-C50C-407E-A947-70E740481C1C}">
                <a14:useLocalDpi xmlns:a14="http://schemas.microsoft.com/office/drawing/2010/main" val="0"/>
              </a:ext>
            </a:extLst>
          </a:blip>
          <a:srcRect l="13525" r="13934" b="21312"/>
          <a:stretch/>
        </p:blipFill>
        <p:spPr bwMode="auto">
          <a:xfrm>
            <a:off x="5955870" y="2069612"/>
            <a:ext cx="2000506" cy="1647419"/>
          </a:xfrm>
          <a:prstGeom prst="rect">
            <a:avLst/>
          </a:prstGeom>
          <a:noFill/>
          <a:ln>
            <a:solidFill>
              <a:srgbClr val="4F81BD"/>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26" name="25 Imagen" descr="C:\Users\Kris\AppData\Local\Microsoft\Windows\Temporary Internet Files\Content.Word\cambio_uso_suelo_rt_69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9040" y="4532220"/>
            <a:ext cx="2013431" cy="1693262"/>
          </a:xfrm>
          <a:prstGeom prst="rect">
            <a:avLst/>
          </a:prstGeom>
          <a:noFill/>
          <a:ln>
            <a:solidFill>
              <a:schemeClr val="accent1"/>
            </a:solidFill>
          </a:ln>
          <a:effectLst>
            <a:outerShdw blurRad="50800" dist="38100" dir="2700000" algn="tl" rotWithShape="0">
              <a:prstClr val="black">
                <a:alpha val="40000"/>
              </a:prstClr>
            </a:outerShdw>
          </a:effectLst>
        </p:spPr>
      </p:pic>
      <p:pic>
        <p:nvPicPr>
          <p:cNvPr id="27" name="26 Imagen" descr="G:\FOTOS SALIDA\vista_arriba_rt_713.JPG"/>
          <p:cNvPicPr/>
          <p:nvPr/>
        </p:nvPicPr>
        <p:blipFill rotWithShape="1">
          <a:blip r:embed="rId6" cstate="print">
            <a:extLst>
              <a:ext uri="{28A0092B-C50C-407E-A947-70E740481C1C}">
                <a14:useLocalDpi xmlns:a14="http://schemas.microsoft.com/office/drawing/2010/main" val="0"/>
              </a:ext>
            </a:extLst>
          </a:blip>
          <a:srcRect t="11275" b="13124"/>
          <a:stretch/>
        </p:blipFill>
        <p:spPr bwMode="auto">
          <a:xfrm>
            <a:off x="5451788" y="4532220"/>
            <a:ext cx="1912831" cy="1693262"/>
          </a:xfrm>
          <a:prstGeom prst="rect">
            <a:avLst/>
          </a:prstGeom>
          <a:noFill/>
          <a:ln>
            <a:solidFill>
              <a:srgbClr val="4F81BD"/>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45436938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116632"/>
            <a:ext cx="7498080" cy="1143000"/>
          </a:xfrm>
        </p:spPr>
        <p:txBody>
          <a:bodyPr>
            <a:normAutofit/>
          </a:bodyPr>
          <a:lstStyle/>
          <a:p>
            <a:pPr algn="ctr"/>
            <a:r>
              <a:rPr lang="es-ES" sz="3600" b="1" dirty="0" smtClean="0">
                <a:solidFill>
                  <a:schemeClr val="bg2">
                    <a:lumMod val="75000"/>
                  </a:schemeClr>
                </a:solidFill>
              </a:rPr>
              <a:t>ANÁLISIS DE COMPONENTES</a:t>
            </a:r>
            <a:endParaRPr lang="es-ES" sz="3600" b="1" dirty="0">
              <a:solidFill>
                <a:schemeClr val="bg2">
                  <a:lumMod val="75000"/>
                </a:schemeClr>
              </a:solidFill>
            </a:endParaRP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3411071763"/>
              </p:ext>
            </p:extLst>
          </p:nvPr>
        </p:nvGraphicFramePr>
        <p:xfrm>
          <a:off x="3923928" y="1268760"/>
          <a:ext cx="4176464" cy="465306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801612"/>
                <a:gridCol w="2374852"/>
              </a:tblGrid>
              <a:tr h="648072">
                <a:tc>
                  <a:txBody>
                    <a:bodyPr/>
                    <a:lstStyle/>
                    <a:p>
                      <a:pPr algn="ctr"/>
                      <a:r>
                        <a:rPr lang="es-ES" sz="1800" dirty="0" smtClean="0">
                          <a:solidFill>
                            <a:schemeClr val="tx1"/>
                          </a:solidFill>
                          <a:latin typeface="+mj-lt"/>
                          <a:cs typeface="Calibri" pitchFamily="34" charset="0"/>
                        </a:rPr>
                        <a:t>VARIABLES</a:t>
                      </a:r>
                      <a:endParaRPr lang="es-ES" sz="1800" dirty="0">
                        <a:solidFill>
                          <a:schemeClr val="tx1"/>
                        </a:solidFill>
                        <a:latin typeface="+mj-lt"/>
                        <a:cs typeface="Calibri" pitchFamily="34" charset="0"/>
                      </a:endParaRPr>
                    </a:p>
                  </a:txBody>
                  <a:tcPr>
                    <a:solidFill>
                      <a:srgbClr val="92D050"/>
                    </a:solidFill>
                  </a:tcPr>
                </a:tc>
                <a:tc>
                  <a:txBody>
                    <a:bodyPr/>
                    <a:lstStyle/>
                    <a:p>
                      <a:pPr algn="ctr"/>
                      <a:r>
                        <a:rPr lang="es-ES" sz="1800" dirty="0" smtClean="0">
                          <a:solidFill>
                            <a:schemeClr val="tx1"/>
                          </a:solidFill>
                          <a:latin typeface="+mj-lt"/>
                          <a:cs typeface="Calibri" pitchFamily="34" charset="0"/>
                        </a:rPr>
                        <a:t>INDICADOR</a:t>
                      </a:r>
                      <a:endParaRPr lang="es-ES" sz="1800" dirty="0">
                        <a:solidFill>
                          <a:schemeClr val="tx1"/>
                        </a:solidFill>
                        <a:latin typeface="+mj-lt"/>
                        <a:cs typeface="Calibri" pitchFamily="34" charset="0"/>
                      </a:endParaRPr>
                    </a:p>
                  </a:txBody>
                  <a:tcPr>
                    <a:solidFill>
                      <a:schemeClr val="bg2">
                        <a:lumMod val="60000"/>
                        <a:lumOff val="40000"/>
                      </a:schemeClr>
                    </a:solidFill>
                  </a:tcPr>
                </a:tc>
              </a:tr>
              <a:tr h="713156">
                <a:tc>
                  <a:txBody>
                    <a:bodyPr/>
                    <a:lstStyle/>
                    <a:p>
                      <a:r>
                        <a:rPr lang="es-ES" sz="1600" b="1" dirty="0" smtClean="0">
                          <a:latin typeface="+mj-lt"/>
                          <a:cs typeface="Calibri" pitchFamily="34" charset="0"/>
                        </a:rPr>
                        <a:t>Hidrología</a:t>
                      </a:r>
                      <a:endParaRPr lang="es-ES" sz="1600" b="1" dirty="0">
                        <a:latin typeface="+mj-lt"/>
                        <a:cs typeface="Calibri" pitchFamily="34" charset="0"/>
                      </a:endParaRPr>
                    </a:p>
                  </a:txBody>
                  <a:tcPr>
                    <a:solidFill>
                      <a:srgbClr val="92D050"/>
                    </a:solidFill>
                  </a:tcPr>
                </a:tc>
                <a:tc>
                  <a:txBody>
                    <a:bodyPr/>
                    <a:lstStyle/>
                    <a:p>
                      <a:r>
                        <a:rPr lang="es-ES" sz="1600" dirty="0" smtClean="0">
                          <a:latin typeface="+mj-lt"/>
                          <a:cs typeface="Calibri" pitchFamily="34" charset="0"/>
                        </a:rPr>
                        <a:t>Caudal</a:t>
                      </a:r>
                      <a:endParaRPr lang="es-ES" sz="1600" dirty="0">
                        <a:latin typeface="+mj-lt"/>
                        <a:cs typeface="Calibri" pitchFamily="34" charset="0"/>
                      </a:endParaRPr>
                    </a:p>
                  </a:txBody>
                  <a:tcPr>
                    <a:solidFill>
                      <a:schemeClr val="bg2">
                        <a:lumMod val="60000"/>
                        <a:lumOff val="40000"/>
                      </a:schemeClr>
                    </a:solidFill>
                  </a:tcPr>
                </a:tc>
              </a:tr>
              <a:tr h="806667">
                <a:tc>
                  <a:txBody>
                    <a:bodyPr/>
                    <a:lstStyle/>
                    <a:p>
                      <a:endParaRPr lang="es-ES" sz="1600" b="1" dirty="0" smtClean="0">
                        <a:latin typeface="+mj-lt"/>
                        <a:cs typeface="Calibri" pitchFamily="34" charset="0"/>
                      </a:endParaRPr>
                    </a:p>
                    <a:p>
                      <a:r>
                        <a:rPr lang="es-ES" sz="1600" b="1" dirty="0" smtClean="0">
                          <a:latin typeface="+mj-lt"/>
                          <a:cs typeface="Calibri" pitchFamily="34" charset="0"/>
                        </a:rPr>
                        <a:t>Suelo</a:t>
                      </a:r>
                      <a:endParaRPr lang="es-ES" sz="1600" b="1" dirty="0">
                        <a:latin typeface="+mj-lt"/>
                        <a:cs typeface="Calibri" pitchFamily="34" charset="0"/>
                      </a:endParaRPr>
                    </a:p>
                  </a:txBody>
                  <a:tcPr>
                    <a:solidFill>
                      <a:srgbClr val="92D050"/>
                    </a:solidFill>
                  </a:tcPr>
                </a:tc>
                <a:tc>
                  <a:txBody>
                    <a:bodyPr/>
                    <a:lstStyle/>
                    <a:p>
                      <a:pPr>
                        <a:lnSpc>
                          <a:spcPct val="150000"/>
                        </a:lnSpc>
                      </a:pPr>
                      <a:r>
                        <a:rPr lang="es-ES" sz="1600" dirty="0" smtClean="0">
                          <a:latin typeface="+mj-lt"/>
                          <a:cs typeface="Calibri" pitchFamily="34" charset="0"/>
                        </a:rPr>
                        <a:t>-Superficie</a:t>
                      </a:r>
                      <a:r>
                        <a:rPr lang="es-ES" sz="1600" baseline="0" dirty="0" smtClean="0">
                          <a:latin typeface="+mj-lt"/>
                          <a:cs typeface="Calibri" pitchFamily="34" charset="0"/>
                        </a:rPr>
                        <a:t> protegida</a:t>
                      </a:r>
                    </a:p>
                    <a:p>
                      <a:pPr>
                        <a:lnSpc>
                          <a:spcPct val="150000"/>
                        </a:lnSpc>
                      </a:pPr>
                      <a:r>
                        <a:rPr lang="es-ES" sz="1600" baseline="0" dirty="0" smtClean="0">
                          <a:latin typeface="+mj-lt"/>
                          <a:cs typeface="Calibri" pitchFamily="34" charset="0"/>
                        </a:rPr>
                        <a:t>-Fertilidad</a:t>
                      </a:r>
                      <a:endParaRPr lang="es-ES" sz="1600" dirty="0">
                        <a:latin typeface="+mj-lt"/>
                        <a:cs typeface="Calibri" pitchFamily="34" charset="0"/>
                      </a:endParaRPr>
                    </a:p>
                  </a:txBody>
                  <a:tcPr>
                    <a:solidFill>
                      <a:schemeClr val="bg2">
                        <a:lumMod val="60000"/>
                        <a:lumOff val="40000"/>
                      </a:schemeClr>
                    </a:solidFill>
                  </a:tcPr>
                </a:tc>
              </a:tr>
              <a:tr h="806667">
                <a:tc>
                  <a:txBody>
                    <a:bodyPr/>
                    <a:lstStyle/>
                    <a:p>
                      <a:endParaRPr lang="es-ES" sz="1600" b="1" dirty="0" smtClean="0">
                        <a:latin typeface="+mj-lt"/>
                        <a:cs typeface="Calibri" pitchFamily="34" charset="0"/>
                      </a:endParaRPr>
                    </a:p>
                    <a:p>
                      <a:r>
                        <a:rPr lang="es-ES" sz="1600" b="1" dirty="0" smtClean="0">
                          <a:latin typeface="+mj-lt"/>
                          <a:cs typeface="Calibri" pitchFamily="34" charset="0"/>
                        </a:rPr>
                        <a:t>Paisaje</a:t>
                      </a:r>
                      <a:endParaRPr lang="es-ES" sz="1600" b="1" dirty="0">
                        <a:latin typeface="+mj-lt"/>
                        <a:cs typeface="Calibri" pitchFamily="34" charset="0"/>
                      </a:endParaRPr>
                    </a:p>
                  </a:txBody>
                  <a:tcPr>
                    <a:solidFill>
                      <a:srgbClr val="92D050"/>
                    </a:solidFill>
                  </a:tcPr>
                </a:tc>
                <a:tc>
                  <a:txBody>
                    <a:bodyPr/>
                    <a:lstStyle/>
                    <a:p>
                      <a:pPr>
                        <a:lnSpc>
                          <a:spcPct val="150000"/>
                        </a:lnSpc>
                      </a:pPr>
                      <a:r>
                        <a:rPr lang="es-ES" sz="1600" dirty="0" smtClean="0">
                          <a:latin typeface="+mj-lt"/>
                          <a:cs typeface="Calibri" pitchFamily="34" charset="0"/>
                        </a:rPr>
                        <a:t>-Fragilidad</a:t>
                      </a:r>
                    </a:p>
                    <a:p>
                      <a:pPr>
                        <a:lnSpc>
                          <a:spcPct val="150000"/>
                        </a:lnSpc>
                      </a:pPr>
                      <a:r>
                        <a:rPr lang="es-ES" sz="1600" dirty="0" smtClean="0">
                          <a:latin typeface="+mj-lt"/>
                          <a:cs typeface="Calibri" pitchFamily="34" charset="0"/>
                        </a:rPr>
                        <a:t>-Naturalidad</a:t>
                      </a:r>
                      <a:endParaRPr lang="es-ES" sz="1600" dirty="0">
                        <a:latin typeface="+mj-lt"/>
                        <a:cs typeface="Calibri" pitchFamily="34" charset="0"/>
                      </a:endParaRPr>
                    </a:p>
                  </a:txBody>
                  <a:tcPr>
                    <a:solidFill>
                      <a:schemeClr val="bg2">
                        <a:lumMod val="60000"/>
                        <a:lumOff val="40000"/>
                      </a:schemeClr>
                    </a:solidFill>
                  </a:tcPr>
                </a:tc>
              </a:tr>
              <a:tr h="807761">
                <a:tc>
                  <a:txBody>
                    <a:bodyPr/>
                    <a:lstStyle/>
                    <a:p>
                      <a:r>
                        <a:rPr lang="es-ES" sz="1600" b="1" dirty="0" smtClean="0">
                          <a:latin typeface="+mj-lt"/>
                          <a:cs typeface="Calibri" pitchFamily="34" charset="0"/>
                        </a:rPr>
                        <a:t>Calidad del Agua</a:t>
                      </a:r>
                      <a:endParaRPr lang="es-ES" sz="1600" b="1" dirty="0">
                        <a:latin typeface="+mj-lt"/>
                        <a:cs typeface="Calibri" pitchFamily="34" charset="0"/>
                      </a:endParaRPr>
                    </a:p>
                  </a:txBody>
                  <a:tcPr>
                    <a:solidFill>
                      <a:srgbClr val="92D050"/>
                    </a:solidFill>
                  </a:tcPr>
                </a:tc>
                <a:tc>
                  <a:txBody>
                    <a:bodyPr/>
                    <a:lstStyle/>
                    <a:p>
                      <a:pPr>
                        <a:lnSpc>
                          <a:spcPct val="150000"/>
                        </a:lnSpc>
                      </a:pPr>
                      <a:r>
                        <a:rPr lang="es-ES" sz="1600" dirty="0" smtClean="0">
                          <a:latin typeface="+mj-lt"/>
                          <a:cs typeface="Calibri" pitchFamily="34" charset="0"/>
                        </a:rPr>
                        <a:t>-Macro invertebrados</a:t>
                      </a:r>
                    </a:p>
                    <a:p>
                      <a:pPr>
                        <a:lnSpc>
                          <a:spcPct val="150000"/>
                        </a:lnSpc>
                      </a:pPr>
                      <a:r>
                        <a:rPr lang="es-ES" sz="1600" dirty="0" smtClean="0">
                          <a:latin typeface="+mj-lt"/>
                          <a:cs typeface="Calibri" pitchFamily="34" charset="0"/>
                        </a:rPr>
                        <a:t>-Oxíge</a:t>
                      </a:r>
                      <a:r>
                        <a:rPr lang="es-ES" sz="1600" baseline="0" dirty="0" smtClean="0">
                          <a:latin typeface="+mj-lt"/>
                          <a:cs typeface="Calibri" pitchFamily="34" charset="0"/>
                        </a:rPr>
                        <a:t>no Disuelto</a:t>
                      </a:r>
                      <a:endParaRPr lang="es-ES" sz="1600" dirty="0">
                        <a:latin typeface="+mj-lt"/>
                        <a:cs typeface="Calibri" pitchFamily="34" charset="0"/>
                      </a:endParaRPr>
                    </a:p>
                  </a:txBody>
                  <a:tcPr>
                    <a:solidFill>
                      <a:schemeClr val="bg2">
                        <a:lumMod val="60000"/>
                        <a:lumOff val="40000"/>
                      </a:schemeClr>
                    </a:solidFill>
                  </a:tcPr>
                </a:tc>
              </a:tr>
              <a:tr h="806667">
                <a:tc>
                  <a:txBody>
                    <a:bodyPr/>
                    <a:lstStyle/>
                    <a:p>
                      <a:endParaRPr lang="es-ES" sz="1600" b="1" dirty="0" smtClean="0">
                        <a:latin typeface="+mj-lt"/>
                        <a:cs typeface="Calibri" pitchFamily="34" charset="0"/>
                      </a:endParaRPr>
                    </a:p>
                    <a:p>
                      <a:r>
                        <a:rPr lang="es-ES" sz="1600" b="1" dirty="0" smtClean="0">
                          <a:latin typeface="+mj-lt"/>
                          <a:cs typeface="Calibri" pitchFamily="34" charset="0"/>
                        </a:rPr>
                        <a:t>Producción</a:t>
                      </a:r>
                      <a:endParaRPr lang="es-ES" sz="1600" b="1" dirty="0">
                        <a:latin typeface="+mj-lt"/>
                        <a:cs typeface="Calibri" pitchFamily="34" charset="0"/>
                      </a:endParaRPr>
                    </a:p>
                  </a:txBody>
                  <a:tcPr>
                    <a:solidFill>
                      <a:srgbClr val="92D050"/>
                    </a:solidFill>
                  </a:tcPr>
                </a:tc>
                <a:tc>
                  <a:txBody>
                    <a:bodyPr/>
                    <a:lstStyle/>
                    <a:p>
                      <a:pPr>
                        <a:lnSpc>
                          <a:spcPct val="150000"/>
                        </a:lnSpc>
                      </a:pPr>
                      <a:r>
                        <a:rPr lang="es-ES" sz="1600" dirty="0" smtClean="0">
                          <a:latin typeface="+mj-lt"/>
                          <a:cs typeface="Calibri" pitchFamily="34" charset="0"/>
                        </a:rPr>
                        <a:t>-Agrícola</a:t>
                      </a:r>
                    </a:p>
                    <a:p>
                      <a:pPr>
                        <a:lnSpc>
                          <a:spcPct val="150000"/>
                        </a:lnSpc>
                      </a:pPr>
                      <a:r>
                        <a:rPr lang="es-ES" sz="1600" dirty="0" smtClean="0">
                          <a:latin typeface="+mj-lt"/>
                          <a:cs typeface="Calibri" pitchFamily="34" charset="0"/>
                        </a:rPr>
                        <a:t>-Ganadería</a:t>
                      </a:r>
                      <a:endParaRPr lang="es-ES" sz="1600" dirty="0">
                        <a:latin typeface="+mj-lt"/>
                        <a:cs typeface="Calibri" pitchFamily="34" charset="0"/>
                      </a:endParaRPr>
                    </a:p>
                  </a:txBody>
                  <a:tcPr>
                    <a:solidFill>
                      <a:schemeClr val="bg2">
                        <a:lumMod val="60000"/>
                        <a:lumOff val="40000"/>
                      </a:schemeClr>
                    </a:solidFill>
                  </a:tcPr>
                </a:tc>
              </a:tr>
            </a:tbl>
          </a:graphicData>
        </a:graphic>
      </p:graphicFrame>
      <p:grpSp>
        <p:nvGrpSpPr>
          <p:cNvPr id="6" name="Group 2"/>
          <p:cNvGrpSpPr>
            <a:grpSpLocks/>
          </p:cNvGrpSpPr>
          <p:nvPr/>
        </p:nvGrpSpPr>
        <p:grpSpPr bwMode="auto">
          <a:xfrm>
            <a:off x="2004273" y="1700808"/>
            <a:ext cx="864096" cy="1692188"/>
            <a:chOff x="9227" y="10779"/>
            <a:chExt cx="330" cy="780"/>
          </a:xfrm>
          <a:effectLst>
            <a:outerShdw blurRad="50800" dist="38100" dir="2700000" algn="tl" rotWithShape="0">
              <a:prstClr val="black">
                <a:alpha val="40000"/>
              </a:prstClr>
            </a:outerShdw>
          </a:effectLst>
        </p:grpSpPr>
        <p:sp>
          <p:nvSpPr>
            <p:cNvPr id="7" name="Rectangle 616"/>
            <p:cNvSpPr>
              <a:spLocks noChangeArrowheads="1"/>
            </p:cNvSpPr>
            <p:nvPr/>
          </p:nvSpPr>
          <p:spPr bwMode="auto">
            <a:xfrm>
              <a:off x="9227" y="10779"/>
              <a:ext cx="330" cy="780"/>
            </a:xfrm>
            <a:prstGeom prst="rect">
              <a:avLst/>
            </a:prstGeom>
            <a:solidFill>
              <a:srgbClr val="FFFFFF"/>
            </a:solidFill>
            <a:ln w="9525">
              <a:solidFill>
                <a:srgbClr val="000000"/>
              </a:solidFill>
              <a:miter lim="800000"/>
              <a:headEnd/>
              <a:tailEnd/>
            </a:ln>
            <a:effectLst>
              <a:outerShdw dist="35921"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s-ES"/>
            </a:p>
          </p:txBody>
        </p:sp>
        <p:sp>
          <p:nvSpPr>
            <p:cNvPr id="8" name="Oval 617"/>
            <p:cNvSpPr>
              <a:spLocks noChangeArrowheads="1"/>
            </p:cNvSpPr>
            <p:nvPr/>
          </p:nvSpPr>
          <p:spPr bwMode="auto">
            <a:xfrm>
              <a:off x="9296" y="11309"/>
              <a:ext cx="210" cy="210"/>
            </a:xfrm>
            <a:prstGeom prst="ellipse">
              <a:avLst/>
            </a:prstGeom>
            <a:solidFill>
              <a:srgbClr val="00B05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ES"/>
            </a:p>
          </p:txBody>
        </p:sp>
        <p:sp>
          <p:nvSpPr>
            <p:cNvPr id="9" name="Oval 618" descr="Descripción: Cuadrícula pequeña"/>
            <p:cNvSpPr>
              <a:spLocks noChangeArrowheads="1"/>
            </p:cNvSpPr>
            <p:nvPr/>
          </p:nvSpPr>
          <p:spPr bwMode="auto">
            <a:xfrm>
              <a:off x="9296" y="11059"/>
              <a:ext cx="210" cy="210"/>
            </a:xfrm>
            <a:prstGeom prst="ellipse">
              <a:avLst/>
            </a:prstGeom>
            <a:pattFill prst="smGrid">
              <a:fgClr>
                <a:srgbClr val="FFFF99"/>
              </a:fgClr>
              <a:bgClr>
                <a:srgbClr val="FFFFFF"/>
              </a:bgClr>
            </a:patt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ES"/>
            </a:p>
          </p:txBody>
        </p:sp>
        <p:sp>
          <p:nvSpPr>
            <p:cNvPr id="10" name="Oval 619" descr="Descripción: Cuadrícula pequeña"/>
            <p:cNvSpPr>
              <a:spLocks noChangeArrowheads="1"/>
            </p:cNvSpPr>
            <p:nvPr/>
          </p:nvSpPr>
          <p:spPr bwMode="auto">
            <a:xfrm>
              <a:off x="9296" y="10819"/>
              <a:ext cx="210" cy="210"/>
            </a:xfrm>
            <a:prstGeom prst="ellipse">
              <a:avLst/>
            </a:prstGeom>
            <a:pattFill prst="smGrid">
              <a:fgClr>
                <a:srgbClr val="FFB9B9"/>
              </a:fgClr>
              <a:bgClr>
                <a:srgbClr val="FFFFFF"/>
              </a:bgClr>
            </a:patt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ES"/>
            </a:p>
          </p:txBody>
        </p:sp>
      </p:grpSp>
      <p:sp>
        <p:nvSpPr>
          <p:cNvPr id="11" name="10 CuadroTexto"/>
          <p:cNvSpPr txBox="1"/>
          <p:nvPr/>
        </p:nvSpPr>
        <p:spPr>
          <a:xfrm>
            <a:off x="1068169" y="4221088"/>
            <a:ext cx="2736304" cy="1477328"/>
          </a:xfrm>
          <a:prstGeom prst="rect">
            <a:avLst/>
          </a:prstGeom>
          <a:noFill/>
        </p:spPr>
        <p:txBody>
          <a:bodyPr wrap="square" rtlCol="0">
            <a:spAutoFit/>
          </a:bodyPr>
          <a:lstStyle/>
          <a:p>
            <a:pPr algn="ctr"/>
            <a:r>
              <a:rPr lang="es-ES" dirty="0" smtClean="0"/>
              <a:t>EL INDICADOR MUESTRA QUE LA VARIABLE SE ENCUENTRA EN BUENAS CONDICIONES</a:t>
            </a:r>
            <a:endParaRPr lang="es-ES" dirty="0"/>
          </a:p>
        </p:txBody>
      </p:sp>
      <p:sp>
        <p:nvSpPr>
          <p:cNvPr id="3" name="2 CuadroTexto"/>
          <p:cNvSpPr txBox="1"/>
          <p:nvPr/>
        </p:nvSpPr>
        <p:spPr>
          <a:xfrm>
            <a:off x="4788024" y="150968"/>
            <a:ext cx="3240360" cy="369332"/>
          </a:xfrm>
          <a:prstGeom prst="rect">
            <a:avLst/>
          </a:prstGeom>
          <a:noFill/>
        </p:spPr>
        <p:txBody>
          <a:bodyPr wrap="square" rtlCol="0">
            <a:spAutoFit/>
          </a:bodyPr>
          <a:lstStyle/>
          <a:p>
            <a:pPr algn="ctr"/>
            <a:r>
              <a:rPr lang="es-ES" b="1" dirty="0" smtClean="0">
                <a:solidFill>
                  <a:schemeClr val="bg2">
                    <a:lumMod val="75000"/>
                  </a:schemeClr>
                </a:solidFill>
              </a:rPr>
              <a:t>MOMENTO EXPLICATIVO</a:t>
            </a:r>
            <a:endParaRPr lang="es-ES" b="1" dirty="0">
              <a:solidFill>
                <a:schemeClr val="bg2">
                  <a:lumMod val="75000"/>
                </a:schemeClr>
              </a:solidFill>
            </a:endParaRPr>
          </a:p>
        </p:txBody>
      </p:sp>
    </p:spTree>
    <p:extLst>
      <p:ext uri="{BB962C8B-B14F-4D97-AF65-F5344CB8AC3E}">
        <p14:creationId xmlns:p14="http://schemas.microsoft.com/office/powerpoint/2010/main" val="321122979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233200327"/>
              </p:ext>
            </p:extLst>
          </p:nvPr>
        </p:nvGraphicFramePr>
        <p:xfrm>
          <a:off x="1187624" y="1128021"/>
          <a:ext cx="4094476" cy="508089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915176"/>
                <a:gridCol w="2179300"/>
              </a:tblGrid>
              <a:tr h="644795">
                <a:tc>
                  <a:txBody>
                    <a:bodyPr/>
                    <a:lstStyle/>
                    <a:p>
                      <a:pPr algn="ctr"/>
                      <a:r>
                        <a:rPr lang="es-ES" sz="2000" dirty="0" smtClean="0">
                          <a:solidFill>
                            <a:schemeClr val="tx1"/>
                          </a:solidFill>
                          <a:latin typeface="+mj-lt"/>
                          <a:cs typeface="Calibri" pitchFamily="34" charset="0"/>
                        </a:rPr>
                        <a:t>VARIABLE</a:t>
                      </a:r>
                      <a:endParaRPr lang="es-ES" sz="2000" dirty="0">
                        <a:solidFill>
                          <a:schemeClr val="tx1"/>
                        </a:solidFill>
                        <a:latin typeface="+mj-lt"/>
                        <a:cs typeface="Calibri" pitchFamily="34" charset="0"/>
                      </a:endParaRPr>
                    </a:p>
                  </a:txBody>
                  <a:tcPr>
                    <a:solidFill>
                      <a:schemeClr val="accent5">
                        <a:lumMod val="60000"/>
                        <a:lumOff val="40000"/>
                      </a:schemeClr>
                    </a:solidFill>
                  </a:tcPr>
                </a:tc>
                <a:tc>
                  <a:txBody>
                    <a:bodyPr/>
                    <a:lstStyle/>
                    <a:p>
                      <a:pPr algn="ctr"/>
                      <a:r>
                        <a:rPr lang="es-ES" sz="2000" dirty="0" smtClean="0">
                          <a:solidFill>
                            <a:schemeClr val="tx1"/>
                          </a:solidFill>
                          <a:latin typeface="+mj-lt"/>
                          <a:cs typeface="Calibri" pitchFamily="34" charset="0"/>
                        </a:rPr>
                        <a:t>INDICADOR</a:t>
                      </a:r>
                      <a:endParaRPr lang="es-ES" sz="2000" dirty="0">
                        <a:solidFill>
                          <a:schemeClr val="tx1"/>
                        </a:solidFill>
                        <a:latin typeface="+mj-lt"/>
                        <a:cs typeface="Calibri" pitchFamily="34" charset="0"/>
                      </a:endParaRPr>
                    </a:p>
                  </a:txBody>
                  <a:tcPr>
                    <a:solidFill>
                      <a:schemeClr val="accent5">
                        <a:lumMod val="40000"/>
                        <a:lumOff val="60000"/>
                      </a:schemeClr>
                    </a:solidFill>
                  </a:tcPr>
                </a:tc>
              </a:tr>
              <a:tr h="1464295">
                <a:tc>
                  <a:txBody>
                    <a:bodyPr/>
                    <a:lstStyle/>
                    <a:p>
                      <a:pPr algn="l">
                        <a:lnSpc>
                          <a:spcPct val="150000"/>
                        </a:lnSpc>
                        <a:spcAft>
                          <a:spcPts val="0"/>
                        </a:spcAft>
                      </a:pPr>
                      <a:r>
                        <a:rPr lang="es-EC" sz="1800" b="1" dirty="0">
                          <a:solidFill>
                            <a:srgbClr val="000000"/>
                          </a:solidFill>
                          <a:effectLst/>
                          <a:latin typeface="+mj-lt"/>
                          <a:ea typeface="Calibri"/>
                          <a:cs typeface="Calibri" pitchFamily="34" charset="0"/>
                        </a:rPr>
                        <a:t> </a:t>
                      </a:r>
                      <a:endParaRPr lang="es-ES" sz="1800" b="1" dirty="0">
                        <a:solidFill>
                          <a:srgbClr val="000000"/>
                        </a:solidFill>
                        <a:effectLst/>
                        <a:latin typeface="+mj-lt"/>
                        <a:ea typeface="Calibri"/>
                        <a:cs typeface="Calibri" pitchFamily="34" charset="0"/>
                      </a:endParaRPr>
                    </a:p>
                    <a:p>
                      <a:pPr algn="l">
                        <a:lnSpc>
                          <a:spcPct val="150000"/>
                        </a:lnSpc>
                        <a:spcAft>
                          <a:spcPts val="0"/>
                        </a:spcAft>
                      </a:pPr>
                      <a:r>
                        <a:rPr lang="es-EC" sz="1800" b="1" dirty="0">
                          <a:solidFill>
                            <a:srgbClr val="000000"/>
                          </a:solidFill>
                          <a:effectLst/>
                          <a:latin typeface="+mj-lt"/>
                          <a:ea typeface="Calibri"/>
                          <a:cs typeface="Calibri" pitchFamily="34" charset="0"/>
                        </a:rPr>
                        <a:t>Geomorfología</a:t>
                      </a:r>
                      <a:endParaRPr lang="es-ES" sz="1800" b="1" dirty="0">
                        <a:solidFill>
                          <a:srgbClr val="000000"/>
                        </a:solidFill>
                        <a:effectLst/>
                        <a:latin typeface="+mj-lt"/>
                        <a:ea typeface="Calibri"/>
                        <a:cs typeface="Calibri" pitchFamily="34" charset="0"/>
                      </a:endParaRPr>
                    </a:p>
                  </a:txBody>
                  <a:tcPr marL="68580" marR="68580" marT="0" marB="0">
                    <a:solidFill>
                      <a:schemeClr val="accent5">
                        <a:lumMod val="60000"/>
                        <a:lumOff val="40000"/>
                      </a:schemeClr>
                    </a:solidFill>
                  </a:tcPr>
                </a:tc>
                <a:tc>
                  <a:txBody>
                    <a:bodyPr/>
                    <a:lstStyle/>
                    <a:p>
                      <a:pPr algn="l">
                        <a:lnSpc>
                          <a:spcPct val="150000"/>
                        </a:lnSpc>
                        <a:spcAft>
                          <a:spcPts val="0"/>
                        </a:spcAft>
                      </a:pPr>
                      <a:r>
                        <a:rPr lang="es-EC" sz="1800" dirty="0">
                          <a:solidFill>
                            <a:srgbClr val="000000"/>
                          </a:solidFill>
                          <a:effectLst/>
                          <a:latin typeface="+mj-lt"/>
                          <a:ea typeface="Calibri"/>
                          <a:cs typeface="Calibri" pitchFamily="34" charset="0"/>
                        </a:rPr>
                        <a:t> </a:t>
                      </a:r>
                      <a:endParaRPr lang="es-ES" sz="1800" dirty="0">
                        <a:solidFill>
                          <a:srgbClr val="000000"/>
                        </a:solidFill>
                        <a:effectLst/>
                        <a:latin typeface="+mj-lt"/>
                        <a:ea typeface="Calibri"/>
                        <a:cs typeface="Calibri" pitchFamily="34" charset="0"/>
                      </a:endParaRPr>
                    </a:p>
                    <a:p>
                      <a:pPr algn="l">
                        <a:lnSpc>
                          <a:spcPct val="150000"/>
                        </a:lnSpc>
                        <a:spcAft>
                          <a:spcPts val="0"/>
                        </a:spcAft>
                      </a:pPr>
                      <a:r>
                        <a:rPr lang="es-EC" sz="1800" dirty="0">
                          <a:solidFill>
                            <a:srgbClr val="000000"/>
                          </a:solidFill>
                          <a:effectLst/>
                          <a:latin typeface="+mj-lt"/>
                          <a:ea typeface="Calibri"/>
                          <a:cs typeface="Calibri" pitchFamily="34" charset="0"/>
                        </a:rPr>
                        <a:t>Meteorización  de las rocas</a:t>
                      </a:r>
                      <a:endParaRPr lang="es-ES" sz="1800" dirty="0">
                        <a:solidFill>
                          <a:srgbClr val="000000"/>
                        </a:solidFill>
                        <a:effectLst/>
                        <a:latin typeface="+mj-lt"/>
                        <a:ea typeface="Calibri"/>
                        <a:cs typeface="Calibri" pitchFamily="34" charset="0"/>
                      </a:endParaRPr>
                    </a:p>
                  </a:txBody>
                  <a:tcPr marL="68580" marR="68580" marT="0" marB="0">
                    <a:solidFill>
                      <a:schemeClr val="accent5">
                        <a:lumMod val="40000"/>
                        <a:lumOff val="60000"/>
                      </a:schemeClr>
                    </a:solidFill>
                  </a:tcPr>
                </a:tc>
              </a:tr>
              <a:tr h="925730">
                <a:tc>
                  <a:txBody>
                    <a:bodyPr/>
                    <a:lstStyle/>
                    <a:p>
                      <a:endParaRPr lang="es-ES" sz="1800" b="1" dirty="0" smtClean="0">
                        <a:latin typeface="+mj-lt"/>
                        <a:cs typeface="Calibri" pitchFamily="34" charset="0"/>
                      </a:endParaRPr>
                    </a:p>
                    <a:p>
                      <a:r>
                        <a:rPr lang="es-ES" sz="1800" b="1" dirty="0" smtClean="0">
                          <a:latin typeface="+mj-lt"/>
                          <a:cs typeface="Calibri" pitchFamily="34" charset="0"/>
                        </a:rPr>
                        <a:t>Demografía</a:t>
                      </a:r>
                      <a:endParaRPr lang="es-ES" sz="1800" b="1" dirty="0">
                        <a:latin typeface="+mj-lt"/>
                        <a:cs typeface="Calibri" pitchFamily="34" charset="0"/>
                      </a:endParaRPr>
                    </a:p>
                  </a:txBody>
                  <a:tcPr>
                    <a:solidFill>
                      <a:schemeClr val="accent5">
                        <a:lumMod val="60000"/>
                        <a:lumOff val="40000"/>
                      </a:schemeClr>
                    </a:solidFill>
                  </a:tcPr>
                </a:tc>
                <a:tc>
                  <a:txBody>
                    <a:bodyPr/>
                    <a:lstStyle/>
                    <a:p>
                      <a:pPr algn="l">
                        <a:lnSpc>
                          <a:spcPct val="150000"/>
                        </a:lnSpc>
                        <a:spcAft>
                          <a:spcPts val="0"/>
                        </a:spcAft>
                      </a:pPr>
                      <a:r>
                        <a:rPr lang="es-EC" sz="1800" dirty="0" smtClean="0">
                          <a:solidFill>
                            <a:srgbClr val="000000"/>
                          </a:solidFill>
                          <a:effectLst/>
                          <a:latin typeface="+mj-lt"/>
                          <a:ea typeface="Calibri"/>
                          <a:cs typeface="Calibri" pitchFamily="34" charset="0"/>
                        </a:rPr>
                        <a:t>Tasa </a:t>
                      </a:r>
                      <a:r>
                        <a:rPr lang="es-EC" sz="1800" dirty="0">
                          <a:solidFill>
                            <a:srgbClr val="000000"/>
                          </a:solidFill>
                          <a:effectLst/>
                          <a:latin typeface="+mj-lt"/>
                          <a:ea typeface="Calibri"/>
                          <a:cs typeface="Calibri" pitchFamily="34" charset="0"/>
                        </a:rPr>
                        <a:t>de crecimiento demográfico</a:t>
                      </a:r>
                      <a:endParaRPr lang="es-ES" sz="1800" dirty="0">
                        <a:solidFill>
                          <a:srgbClr val="000000"/>
                        </a:solidFill>
                        <a:effectLst/>
                        <a:latin typeface="+mj-lt"/>
                        <a:ea typeface="Calibri"/>
                        <a:cs typeface="Calibri" pitchFamily="34" charset="0"/>
                      </a:endParaRPr>
                    </a:p>
                  </a:txBody>
                  <a:tcPr marL="68580" marR="68580" marT="0" marB="0">
                    <a:solidFill>
                      <a:schemeClr val="accent5">
                        <a:lumMod val="40000"/>
                        <a:lumOff val="60000"/>
                      </a:schemeClr>
                    </a:solidFill>
                  </a:tcPr>
                </a:tc>
              </a:tr>
              <a:tr h="875708">
                <a:tc>
                  <a:txBody>
                    <a:bodyPr/>
                    <a:lstStyle/>
                    <a:p>
                      <a:endParaRPr lang="es-ES" sz="1800" b="1" dirty="0" smtClean="0">
                        <a:latin typeface="+mj-lt"/>
                        <a:cs typeface="Calibri" pitchFamily="34" charset="0"/>
                      </a:endParaRPr>
                    </a:p>
                    <a:p>
                      <a:r>
                        <a:rPr lang="es-ES" sz="1800" b="1" dirty="0" smtClean="0">
                          <a:latin typeface="+mj-lt"/>
                          <a:cs typeface="Calibri" pitchFamily="34" charset="0"/>
                        </a:rPr>
                        <a:t>Servicios</a:t>
                      </a:r>
                      <a:r>
                        <a:rPr lang="es-ES" sz="1800" b="1" baseline="0" dirty="0" smtClean="0">
                          <a:latin typeface="+mj-lt"/>
                          <a:cs typeface="Calibri" pitchFamily="34" charset="0"/>
                        </a:rPr>
                        <a:t> Básicos</a:t>
                      </a:r>
                      <a:endParaRPr lang="es-ES" sz="1800" b="1" dirty="0">
                        <a:latin typeface="+mj-lt"/>
                        <a:cs typeface="Calibri" pitchFamily="34" charset="0"/>
                      </a:endParaRPr>
                    </a:p>
                  </a:txBody>
                  <a:tcPr>
                    <a:solidFill>
                      <a:schemeClr val="accent5">
                        <a:lumMod val="60000"/>
                        <a:lumOff val="40000"/>
                      </a:schemeClr>
                    </a:solidFill>
                  </a:tcPr>
                </a:tc>
                <a:tc>
                  <a:txBody>
                    <a:bodyPr/>
                    <a:lstStyle/>
                    <a:p>
                      <a:pPr>
                        <a:lnSpc>
                          <a:spcPct val="150000"/>
                        </a:lnSpc>
                      </a:pPr>
                      <a:r>
                        <a:rPr kumimoji="0" lang="es-EC" sz="1800" kern="1200" dirty="0" smtClean="0">
                          <a:solidFill>
                            <a:schemeClr val="dk1"/>
                          </a:solidFill>
                          <a:effectLst/>
                          <a:latin typeface="+mj-lt"/>
                          <a:ea typeface="+mn-ea"/>
                          <a:cs typeface="Calibri" pitchFamily="34" charset="0"/>
                        </a:rPr>
                        <a:t>Hogares con acceso a luz eléctrica</a:t>
                      </a:r>
                    </a:p>
                    <a:p>
                      <a:pPr>
                        <a:lnSpc>
                          <a:spcPct val="150000"/>
                        </a:lnSpc>
                      </a:pPr>
                      <a:endParaRPr lang="es-ES" sz="1800" dirty="0">
                        <a:latin typeface="+mj-lt"/>
                        <a:cs typeface="Calibri" pitchFamily="34" charset="0"/>
                      </a:endParaRPr>
                    </a:p>
                  </a:txBody>
                  <a:tcPr>
                    <a:solidFill>
                      <a:schemeClr val="accent5">
                        <a:lumMod val="40000"/>
                        <a:lumOff val="60000"/>
                      </a:schemeClr>
                    </a:solidFill>
                  </a:tcPr>
                </a:tc>
              </a:tr>
            </a:tbl>
          </a:graphicData>
        </a:graphic>
      </p:graphicFrame>
      <p:grpSp>
        <p:nvGrpSpPr>
          <p:cNvPr id="5" name="Group 2"/>
          <p:cNvGrpSpPr>
            <a:grpSpLocks/>
          </p:cNvGrpSpPr>
          <p:nvPr/>
        </p:nvGrpSpPr>
        <p:grpSpPr bwMode="auto">
          <a:xfrm>
            <a:off x="6458044" y="1696192"/>
            <a:ext cx="842350" cy="1706363"/>
            <a:chOff x="9227" y="9747"/>
            <a:chExt cx="330" cy="780"/>
          </a:xfrm>
        </p:grpSpPr>
        <p:sp>
          <p:nvSpPr>
            <p:cNvPr id="6" name="Rectangle 612"/>
            <p:cNvSpPr>
              <a:spLocks noChangeArrowheads="1"/>
            </p:cNvSpPr>
            <p:nvPr/>
          </p:nvSpPr>
          <p:spPr bwMode="auto">
            <a:xfrm>
              <a:off x="9227" y="9747"/>
              <a:ext cx="330" cy="780"/>
            </a:xfrm>
            <a:prstGeom prst="rect">
              <a:avLst/>
            </a:prstGeom>
            <a:solidFill>
              <a:srgbClr val="FFFFFF"/>
            </a:solidFill>
            <a:ln w="9525">
              <a:solidFill>
                <a:srgbClr val="000000"/>
              </a:solidFill>
              <a:miter lim="800000"/>
              <a:headEnd/>
              <a:tailEnd/>
            </a:ln>
            <a:effectLst>
              <a:outerShdw dist="35921"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s-ES"/>
            </a:p>
          </p:txBody>
        </p:sp>
        <p:sp>
          <p:nvSpPr>
            <p:cNvPr id="7" name="Oval 613" descr="Descripción: Cuadrícula pequeña"/>
            <p:cNvSpPr>
              <a:spLocks noChangeArrowheads="1"/>
            </p:cNvSpPr>
            <p:nvPr/>
          </p:nvSpPr>
          <p:spPr bwMode="auto">
            <a:xfrm>
              <a:off x="9296" y="10277"/>
              <a:ext cx="210" cy="210"/>
            </a:xfrm>
            <a:prstGeom prst="ellipse">
              <a:avLst/>
            </a:prstGeom>
            <a:pattFill prst="smGrid">
              <a:fgClr>
                <a:srgbClr val="DEFDBF"/>
              </a:fgClr>
              <a:bgClr>
                <a:srgbClr val="FFFFFF"/>
              </a:bgClr>
            </a:patt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ES"/>
            </a:p>
          </p:txBody>
        </p:sp>
        <p:sp>
          <p:nvSpPr>
            <p:cNvPr id="8" name="Oval 614"/>
            <p:cNvSpPr>
              <a:spLocks noChangeArrowheads="1"/>
            </p:cNvSpPr>
            <p:nvPr/>
          </p:nvSpPr>
          <p:spPr bwMode="auto">
            <a:xfrm>
              <a:off x="9296" y="10027"/>
              <a:ext cx="210" cy="210"/>
            </a:xfrm>
            <a:prstGeom prst="ellipse">
              <a:avLst/>
            </a:prstGeom>
            <a:solidFill>
              <a:srgbClr val="FFFF19"/>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ES"/>
            </a:p>
          </p:txBody>
        </p:sp>
        <p:sp>
          <p:nvSpPr>
            <p:cNvPr id="9" name="Oval 615" descr="Descripción: Cuadrícula pequeña"/>
            <p:cNvSpPr>
              <a:spLocks noChangeArrowheads="1"/>
            </p:cNvSpPr>
            <p:nvPr/>
          </p:nvSpPr>
          <p:spPr bwMode="auto">
            <a:xfrm>
              <a:off x="9296" y="9787"/>
              <a:ext cx="210" cy="210"/>
            </a:xfrm>
            <a:prstGeom prst="ellipse">
              <a:avLst/>
            </a:prstGeom>
            <a:pattFill prst="smGrid">
              <a:fgClr>
                <a:srgbClr val="FFB9B9"/>
              </a:fgClr>
              <a:bgClr>
                <a:srgbClr val="FFFFFF"/>
              </a:bgClr>
            </a:patt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ES"/>
            </a:p>
          </p:txBody>
        </p:sp>
      </p:grpSp>
      <p:sp>
        <p:nvSpPr>
          <p:cNvPr id="20" name="19 CuadroTexto"/>
          <p:cNvSpPr txBox="1"/>
          <p:nvPr/>
        </p:nvSpPr>
        <p:spPr>
          <a:xfrm>
            <a:off x="5436096" y="3789040"/>
            <a:ext cx="2964429" cy="1200329"/>
          </a:xfrm>
          <a:prstGeom prst="rect">
            <a:avLst/>
          </a:prstGeom>
          <a:noFill/>
        </p:spPr>
        <p:txBody>
          <a:bodyPr wrap="square" rtlCol="0">
            <a:spAutoFit/>
          </a:bodyPr>
          <a:lstStyle/>
          <a:p>
            <a:pPr algn="ctr"/>
            <a:r>
              <a:rPr lang="es-ES" dirty="0" smtClean="0"/>
              <a:t>EL INDICADOR MUESTRA QUE LA VARIABLE SE ENCUENTRA EN CONDICIONES ESTABLES</a:t>
            </a:r>
            <a:endParaRPr lang="es-ES" dirty="0"/>
          </a:p>
        </p:txBody>
      </p:sp>
      <p:sp>
        <p:nvSpPr>
          <p:cNvPr id="10" name="9 CuadroTexto"/>
          <p:cNvSpPr txBox="1"/>
          <p:nvPr/>
        </p:nvSpPr>
        <p:spPr>
          <a:xfrm>
            <a:off x="4788024" y="150968"/>
            <a:ext cx="3240360" cy="369332"/>
          </a:xfrm>
          <a:prstGeom prst="rect">
            <a:avLst/>
          </a:prstGeom>
          <a:noFill/>
        </p:spPr>
        <p:txBody>
          <a:bodyPr wrap="square" rtlCol="0">
            <a:spAutoFit/>
          </a:bodyPr>
          <a:lstStyle/>
          <a:p>
            <a:pPr algn="ctr"/>
            <a:r>
              <a:rPr lang="es-ES" b="1" dirty="0" smtClean="0">
                <a:solidFill>
                  <a:schemeClr val="bg2">
                    <a:lumMod val="75000"/>
                  </a:schemeClr>
                </a:solidFill>
              </a:rPr>
              <a:t>MOMENTO EXPLICATIVO</a:t>
            </a:r>
            <a:endParaRPr lang="es-ES" b="1" dirty="0">
              <a:solidFill>
                <a:schemeClr val="bg2">
                  <a:lumMod val="75000"/>
                </a:schemeClr>
              </a:solidFill>
            </a:endParaRPr>
          </a:p>
        </p:txBody>
      </p:sp>
    </p:spTree>
    <p:extLst>
      <p:ext uri="{BB962C8B-B14F-4D97-AF65-F5344CB8AC3E}">
        <p14:creationId xmlns:p14="http://schemas.microsoft.com/office/powerpoint/2010/main" val="328031105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457841618"/>
              </p:ext>
            </p:extLst>
          </p:nvPr>
        </p:nvGraphicFramePr>
        <p:xfrm>
          <a:off x="625270" y="692696"/>
          <a:ext cx="4450785" cy="563976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14796"/>
                <a:gridCol w="2735989"/>
              </a:tblGrid>
              <a:tr h="524156">
                <a:tc>
                  <a:txBody>
                    <a:bodyPr/>
                    <a:lstStyle/>
                    <a:p>
                      <a:pPr algn="ctr"/>
                      <a:r>
                        <a:rPr lang="es-ES" sz="1600" dirty="0" smtClean="0">
                          <a:solidFill>
                            <a:schemeClr val="tx1"/>
                          </a:solidFill>
                          <a:latin typeface="+mj-lt"/>
                          <a:cs typeface="Calibri" pitchFamily="34" charset="0"/>
                        </a:rPr>
                        <a:t>VARIABLE</a:t>
                      </a:r>
                      <a:endParaRPr lang="es-ES" sz="1600" dirty="0">
                        <a:solidFill>
                          <a:schemeClr val="tx1"/>
                        </a:solidFill>
                        <a:latin typeface="+mj-lt"/>
                        <a:cs typeface="Calibri" pitchFamily="34" charset="0"/>
                      </a:endParaRPr>
                    </a:p>
                  </a:txBody>
                  <a:tcPr>
                    <a:solidFill>
                      <a:srgbClr val="FFCCCC"/>
                    </a:solidFill>
                  </a:tcPr>
                </a:tc>
                <a:tc>
                  <a:txBody>
                    <a:bodyPr/>
                    <a:lstStyle/>
                    <a:p>
                      <a:pPr algn="ctr"/>
                      <a:r>
                        <a:rPr lang="es-ES" sz="1600" dirty="0" smtClean="0">
                          <a:solidFill>
                            <a:schemeClr val="tx1"/>
                          </a:solidFill>
                          <a:latin typeface="+mj-lt"/>
                          <a:cs typeface="Calibri" pitchFamily="34" charset="0"/>
                        </a:rPr>
                        <a:t>INDICADOR</a:t>
                      </a:r>
                      <a:endParaRPr lang="es-ES" sz="1600" dirty="0">
                        <a:solidFill>
                          <a:schemeClr val="tx1"/>
                        </a:solidFill>
                        <a:latin typeface="+mj-lt"/>
                        <a:cs typeface="Calibri" pitchFamily="34" charset="0"/>
                      </a:endParaRPr>
                    </a:p>
                  </a:txBody>
                  <a:tcPr>
                    <a:solidFill>
                      <a:schemeClr val="accent5">
                        <a:lumMod val="40000"/>
                        <a:lumOff val="60000"/>
                      </a:schemeClr>
                    </a:solidFill>
                  </a:tcPr>
                </a:tc>
              </a:tr>
              <a:tr h="703581">
                <a:tc>
                  <a:txBody>
                    <a:bodyPr/>
                    <a:lstStyle/>
                    <a:p>
                      <a:pPr algn="l">
                        <a:lnSpc>
                          <a:spcPct val="150000"/>
                        </a:lnSpc>
                        <a:spcAft>
                          <a:spcPts val="0"/>
                        </a:spcAft>
                      </a:pPr>
                      <a:r>
                        <a:rPr lang="es-EC" sz="1400" b="1" dirty="0">
                          <a:solidFill>
                            <a:srgbClr val="000000"/>
                          </a:solidFill>
                          <a:effectLst/>
                          <a:latin typeface="+mj-lt"/>
                          <a:ea typeface="Calibri"/>
                          <a:cs typeface="Calibri" pitchFamily="34" charset="0"/>
                        </a:rPr>
                        <a:t> </a:t>
                      </a:r>
                      <a:r>
                        <a:rPr lang="es-EC" sz="1400" b="1" dirty="0" smtClean="0">
                          <a:solidFill>
                            <a:srgbClr val="000000"/>
                          </a:solidFill>
                          <a:effectLst/>
                          <a:latin typeface="+mj-lt"/>
                          <a:ea typeface="Calibri"/>
                          <a:cs typeface="Calibri" pitchFamily="34" charset="0"/>
                        </a:rPr>
                        <a:t>Clima</a:t>
                      </a:r>
                      <a:endParaRPr lang="es-ES" sz="1400" b="1" dirty="0">
                        <a:solidFill>
                          <a:srgbClr val="000000"/>
                        </a:solidFill>
                        <a:effectLst/>
                        <a:latin typeface="+mj-lt"/>
                        <a:ea typeface="Calibri"/>
                        <a:cs typeface="Calibri" pitchFamily="34" charset="0"/>
                      </a:endParaRPr>
                    </a:p>
                  </a:txBody>
                  <a:tcPr marL="68580" marR="68580" marT="0" marB="0">
                    <a:solidFill>
                      <a:srgbClr val="FFCCCC"/>
                    </a:solidFill>
                  </a:tcPr>
                </a:tc>
                <a:tc>
                  <a:txBody>
                    <a:bodyPr/>
                    <a:lstStyle/>
                    <a:p>
                      <a:pPr algn="l">
                        <a:lnSpc>
                          <a:spcPct val="100000"/>
                        </a:lnSpc>
                        <a:spcAft>
                          <a:spcPts val="0"/>
                        </a:spcAft>
                      </a:pPr>
                      <a:r>
                        <a:rPr lang="es-EC" sz="1200" dirty="0">
                          <a:solidFill>
                            <a:srgbClr val="000000"/>
                          </a:solidFill>
                          <a:effectLst/>
                          <a:latin typeface="+mj-lt"/>
                          <a:ea typeface="Calibri"/>
                          <a:cs typeface="Calibri" pitchFamily="34" charset="0"/>
                        </a:rPr>
                        <a:t> </a:t>
                      </a:r>
                      <a:r>
                        <a:rPr lang="es-EC" sz="1200" dirty="0" smtClean="0">
                          <a:solidFill>
                            <a:srgbClr val="000000"/>
                          </a:solidFill>
                          <a:effectLst/>
                          <a:latin typeface="+mj-lt"/>
                          <a:ea typeface="Calibri"/>
                          <a:cs typeface="Calibri" pitchFamily="34" charset="0"/>
                        </a:rPr>
                        <a:t>-</a:t>
                      </a:r>
                      <a:r>
                        <a:rPr lang="es-EC" sz="1200" baseline="0" dirty="0" smtClean="0">
                          <a:solidFill>
                            <a:srgbClr val="000000"/>
                          </a:solidFill>
                          <a:effectLst/>
                          <a:latin typeface="+mj-lt"/>
                          <a:ea typeface="Calibri"/>
                          <a:cs typeface="Calibri" pitchFamily="34" charset="0"/>
                        </a:rPr>
                        <a:t> </a:t>
                      </a:r>
                      <a:r>
                        <a:rPr lang="es-EC" sz="1400" dirty="0" smtClean="0">
                          <a:solidFill>
                            <a:srgbClr val="000000"/>
                          </a:solidFill>
                          <a:effectLst/>
                          <a:latin typeface="+mj-lt"/>
                          <a:ea typeface="Calibri"/>
                          <a:cs typeface="Calibri" pitchFamily="34" charset="0"/>
                        </a:rPr>
                        <a:t>Temperatura</a:t>
                      </a:r>
                    </a:p>
                    <a:p>
                      <a:pPr algn="l">
                        <a:lnSpc>
                          <a:spcPct val="100000"/>
                        </a:lnSpc>
                        <a:spcAft>
                          <a:spcPts val="0"/>
                        </a:spcAft>
                      </a:pPr>
                      <a:r>
                        <a:rPr lang="es-EC" sz="1400" dirty="0" smtClean="0">
                          <a:solidFill>
                            <a:srgbClr val="000000"/>
                          </a:solidFill>
                          <a:effectLst/>
                          <a:latin typeface="+mj-lt"/>
                          <a:ea typeface="Calibri"/>
                          <a:cs typeface="Calibri" pitchFamily="34" charset="0"/>
                        </a:rPr>
                        <a:t>- Precipitación</a:t>
                      </a:r>
                      <a:endParaRPr lang="es-ES" sz="1400" dirty="0">
                        <a:solidFill>
                          <a:srgbClr val="000000"/>
                        </a:solidFill>
                        <a:effectLst/>
                        <a:latin typeface="+mj-lt"/>
                        <a:ea typeface="Calibri"/>
                        <a:cs typeface="Calibri" pitchFamily="34" charset="0"/>
                      </a:endParaRPr>
                    </a:p>
                  </a:txBody>
                  <a:tcPr marL="68580" marR="68580" marT="0" marB="0">
                    <a:solidFill>
                      <a:schemeClr val="accent5">
                        <a:lumMod val="40000"/>
                        <a:lumOff val="60000"/>
                      </a:schemeClr>
                    </a:solidFill>
                  </a:tcPr>
                </a:tc>
              </a:tr>
              <a:tr h="482355">
                <a:tc>
                  <a:txBody>
                    <a:bodyPr/>
                    <a:lstStyle/>
                    <a:p>
                      <a:r>
                        <a:rPr lang="es-ES" sz="1400" b="1" dirty="0" smtClean="0">
                          <a:latin typeface="+mj-lt"/>
                          <a:cs typeface="Calibri" pitchFamily="34" charset="0"/>
                        </a:rPr>
                        <a:t>Demografía</a:t>
                      </a:r>
                      <a:endParaRPr lang="es-ES" sz="1400" b="1" dirty="0">
                        <a:latin typeface="+mj-lt"/>
                        <a:cs typeface="Calibri" pitchFamily="34" charset="0"/>
                      </a:endParaRPr>
                    </a:p>
                  </a:txBody>
                  <a:tcPr>
                    <a:solidFill>
                      <a:srgbClr val="FFCCCC"/>
                    </a:solidFill>
                  </a:tcPr>
                </a:tc>
                <a:tc>
                  <a:txBody>
                    <a:bodyPr/>
                    <a:lstStyle/>
                    <a:p>
                      <a:r>
                        <a:rPr kumimoji="0" lang="es-EC" sz="1400" kern="1200" dirty="0" smtClean="0">
                          <a:solidFill>
                            <a:schemeClr val="dk1"/>
                          </a:solidFill>
                          <a:effectLst/>
                          <a:latin typeface="+mj-lt"/>
                          <a:ea typeface="+mn-ea"/>
                          <a:cs typeface="Calibri" pitchFamily="34" charset="0"/>
                        </a:rPr>
                        <a:t>Tasa de migración</a:t>
                      </a:r>
                      <a:endParaRPr lang="es-ES" sz="1400" dirty="0">
                        <a:latin typeface="+mj-lt"/>
                        <a:cs typeface="Calibri" pitchFamily="34" charset="0"/>
                      </a:endParaRPr>
                    </a:p>
                  </a:txBody>
                  <a:tcPr>
                    <a:solidFill>
                      <a:schemeClr val="accent5">
                        <a:lumMod val="40000"/>
                        <a:lumOff val="60000"/>
                      </a:schemeClr>
                    </a:solidFill>
                  </a:tcPr>
                </a:tc>
              </a:tr>
              <a:tr h="703581">
                <a:tc>
                  <a:txBody>
                    <a:bodyPr/>
                    <a:lstStyle/>
                    <a:p>
                      <a:pPr algn="l">
                        <a:lnSpc>
                          <a:spcPct val="150000"/>
                        </a:lnSpc>
                        <a:spcAft>
                          <a:spcPts val="0"/>
                        </a:spcAft>
                      </a:pPr>
                      <a:r>
                        <a:rPr lang="es-EC" sz="1400" b="1" dirty="0" smtClean="0">
                          <a:solidFill>
                            <a:srgbClr val="000000"/>
                          </a:solidFill>
                          <a:effectLst/>
                          <a:latin typeface="+mj-lt"/>
                          <a:ea typeface="Calibri"/>
                          <a:cs typeface="Calibri" pitchFamily="34" charset="0"/>
                        </a:rPr>
                        <a:t>Salud</a:t>
                      </a:r>
                      <a:endParaRPr lang="es-ES" sz="1200" b="1" dirty="0">
                        <a:solidFill>
                          <a:srgbClr val="000000"/>
                        </a:solidFill>
                        <a:effectLst/>
                        <a:latin typeface="+mj-lt"/>
                        <a:ea typeface="Calibri"/>
                        <a:cs typeface="Calibri" pitchFamily="34" charset="0"/>
                      </a:endParaRPr>
                    </a:p>
                  </a:txBody>
                  <a:tcPr marL="68580" marR="68580" marT="0" marB="0">
                    <a:solidFill>
                      <a:srgbClr val="FFCCCC"/>
                    </a:solidFill>
                  </a:tcPr>
                </a:tc>
                <a:tc>
                  <a:txBody>
                    <a:bodyPr/>
                    <a:lstStyle/>
                    <a:p>
                      <a:pPr algn="l">
                        <a:lnSpc>
                          <a:spcPct val="100000"/>
                        </a:lnSpc>
                        <a:spcAft>
                          <a:spcPts val="0"/>
                        </a:spcAft>
                      </a:pPr>
                      <a:r>
                        <a:rPr lang="es-EC" sz="1400" dirty="0" smtClean="0">
                          <a:solidFill>
                            <a:srgbClr val="000000"/>
                          </a:solidFill>
                          <a:effectLst/>
                          <a:latin typeface="+mj-lt"/>
                          <a:ea typeface="Calibri"/>
                          <a:cs typeface="Calibri" pitchFamily="34" charset="0"/>
                        </a:rPr>
                        <a:t>- Centros </a:t>
                      </a:r>
                      <a:r>
                        <a:rPr lang="es-EC" sz="1400" dirty="0">
                          <a:solidFill>
                            <a:srgbClr val="000000"/>
                          </a:solidFill>
                          <a:effectLst/>
                          <a:latin typeface="+mj-lt"/>
                          <a:ea typeface="Calibri"/>
                          <a:cs typeface="Calibri" pitchFamily="34" charset="0"/>
                        </a:rPr>
                        <a:t>de </a:t>
                      </a:r>
                      <a:r>
                        <a:rPr lang="es-EC" sz="1400" dirty="0" smtClean="0">
                          <a:solidFill>
                            <a:srgbClr val="000000"/>
                          </a:solidFill>
                          <a:effectLst/>
                          <a:latin typeface="+mj-lt"/>
                          <a:ea typeface="Calibri"/>
                          <a:cs typeface="Calibri" pitchFamily="34" charset="0"/>
                        </a:rPr>
                        <a:t>salud</a:t>
                      </a:r>
                    </a:p>
                    <a:p>
                      <a:pPr algn="l">
                        <a:lnSpc>
                          <a:spcPct val="100000"/>
                        </a:lnSpc>
                        <a:spcAft>
                          <a:spcPts val="0"/>
                        </a:spcAft>
                      </a:pPr>
                      <a:r>
                        <a:rPr lang="es-EC" sz="1400" dirty="0" smtClean="0">
                          <a:solidFill>
                            <a:srgbClr val="000000"/>
                          </a:solidFill>
                          <a:effectLst/>
                          <a:latin typeface="+mj-lt"/>
                          <a:ea typeface="Calibri"/>
                          <a:cs typeface="Calibri" pitchFamily="34" charset="0"/>
                        </a:rPr>
                        <a:t>- Ofertas de salud</a:t>
                      </a:r>
                      <a:endParaRPr lang="es-ES" sz="1400" dirty="0">
                        <a:solidFill>
                          <a:srgbClr val="000000"/>
                        </a:solidFill>
                        <a:effectLst/>
                        <a:latin typeface="+mj-lt"/>
                        <a:ea typeface="Calibri"/>
                        <a:cs typeface="Calibri" pitchFamily="34" charset="0"/>
                      </a:endParaRPr>
                    </a:p>
                  </a:txBody>
                  <a:tcPr marL="68580" marR="68580" marT="0" marB="0">
                    <a:solidFill>
                      <a:schemeClr val="accent5">
                        <a:lumMod val="40000"/>
                        <a:lumOff val="60000"/>
                      </a:schemeClr>
                    </a:solidFill>
                  </a:tcPr>
                </a:tc>
              </a:tr>
              <a:tr h="703581">
                <a:tc>
                  <a:txBody>
                    <a:bodyPr/>
                    <a:lstStyle/>
                    <a:p>
                      <a:pPr algn="l">
                        <a:lnSpc>
                          <a:spcPct val="150000"/>
                        </a:lnSpc>
                        <a:spcAft>
                          <a:spcPts val="0"/>
                        </a:spcAft>
                      </a:pPr>
                      <a:r>
                        <a:rPr lang="es-EC" sz="1400" b="1" dirty="0" smtClean="0">
                          <a:solidFill>
                            <a:srgbClr val="000000"/>
                          </a:solidFill>
                          <a:effectLst/>
                          <a:latin typeface="+mj-lt"/>
                          <a:ea typeface="Calibri"/>
                          <a:cs typeface="Calibri" pitchFamily="34" charset="0"/>
                        </a:rPr>
                        <a:t>Vivienda</a:t>
                      </a:r>
                      <a:endParaRPr lang="es-ES" sz="1400" b="1" dirty="0">
                        <a:solidFill>
                          <a:srgbClr val="000000"/>
                        </a:solidFill>
                        <a:effectLst/>
                        <a:latin typeface="+mj-lt"/>
                        <a:ea typeface="Calibri"/>
                        <a:cs typeface="Calibri" pitchFamily="34" charset="0"/>
                      </a:endParaRPr>
                    </a:p>
                  </a:txBody>
                  <a:tcPr marL="68580" marR="68580" marT="0" marB="0">
                    <a:solidFill>
                      <a:srgbClr val="FFCCCC"/>
                    </a:solidFill>
                  </a:tcPr>
                </a:tc>
                <a:tc>
                  <a:txBody>
                    <a:bodyPr/>
                    <a:lstStyle/>
                    <a:p>
                      <a:pPr algn="l">
                        <a:lnSpc>
                          <a:spcPct val="100000"/>
                        </a:lnSpc>
                        <a:spcAft>
                          <a:spcPts val="0"/>
                        </a:spcAft>
                      </a:pPr>
                      <a:r>
                        <a:rPr lang="es-EC" sz="1200" dirty="0">
                          <a:solidFill>
                            <a:srgbClr val="000000"/>
                          </a:solidFill>
                          <a:effectLst/>
                          <a:latin typeface="+mj-lt"/>
                          <a:ea typeface="Calibri"/>
                          <a:cs typeface="Calibri" pitchFamily="34" charset="0"/>
                        </a:rPr>
                        <a:t> </a:t>
                      </a:r>
                      <a:r>
                        <a:rPr lang="es-EC" sz="1200" dirty="0" smtClean="0">
                          <a:solidFill>
                            <a:srgbClr val="000000"/>
                          </a:solidFill>
                          <a:effectLst/>
                          <a:latin typeface="+mj-lt"/>
                          <a:ea typeface="Calibri"/>
                          <a:cs typeface="Calibri" pitchFamily="34" charset="0"/>
                        </a:rPr>
                        <a:t>-</a:t>
                      </a:r>
                      <a:r>
                        <a:rPr lang="es-EC" sz="1400" dirty="0" smtClean="0">
                          <a:solidFill>
                            <a:srgbClr val="000000"/>
                          </a:solidFill>
                          <a:effectLst/>
                          <a:latin typeface="+mj-lt"/>
                          <a:ea typeface="Calibri"/>
                          <a:cs typeface="Calibri" pitchFamily="34" charset="0"/>
                        </a:rPr>
                        <a:t>Necesidades </a:t>
                      </a:r>
                      <a:r>
                        <a:rPr lang="es-EC" sz="1400" dirty="0">
                          <a:solidFill>
                            <a:srgbClr val="000000"/>
                          </a:solidFill>
                          <a:effectLst/>
                          <a:latin typeface="+mj-lt"/>
                          <a:ea typeface="Calibri"/>
                          <a:cs typeface="Calibri" pitchFamily="34" charset="0"/>
                        </a:rPr>
                        <a:t>Básicas </a:t>
                      </a:r>
                      <a:endParaRPr lang="es-EC" sz="1400" dirty="0" smtClean="0">
                        <a:solidFill>
                          <a:srgbClr val="000000"/>
                        </a:solidFill>
                        <a:effectLst/>
                        <a:latin typeface="+mj-lt"/>
                        <a:ea typeface="Calibri"/>
                        <a:cs typeface="Calibri" pitchFamily="34" charset="0"/>
                      </a:endParaRPr>
                    </a:p>
                    <a:p>
                      <a:pPr algn="l">
                        <a:lnSpc>
                          <a:spcPct val="100000"/>
                        </a:lnSpc>
                        <a:spcAft>
                          <a:spcPts val="0"/>
                        </a:spcAft>
                      </a:pPr>
                      <a:r>
                        <a:rPr lang="es-EC" sz="1400" dirty="0" smtClean="0">
                          <a:solidFill>
                            <a:srgbClr val="000000"/>
                          </a:solidFill>
                          <a:effectLst/>
                          <a:latin typeface="+mj-lt"/>
                          <a:ea typeface="Calibri"/>
                          <a:cs typeface="Calibri" pitchFamily="34" charset="0"/>
                        </a:rPr>
                        <a:t>-</a:t>
                      </a:r>
                      <a:r>
                        <a:rPr lang="es-EC" sz="1400" baseline="0" dirty="0" smtClean="0">
                          <a:solidFill>
                            <a:srgbClr val="000000"/>
                          </a:solidFill>
                          <a:effectLst/>
                          <a:latin typeface="+mj-lt"/>
                          <a:ea typeface="Calibri"/>
                          <a:cs typeface="Calibri" pitchFamily="34" charset="0"/>
                        </a:rPr>
                        <a:t> </a:t>
                      </a:r>
                      <a:r>
                        <a:rPr lang="es-EC" sz="1400" dirty="0" smtClean="0">
                          <a:solidFill>
                            <a:srgbClr val="000000"/>
                          </a:solidFill>
                          <a:effectLst/>
                          <a:latin typeface="+mj-lt"/>
                          <a:ea typeface="Calibri"/>
                          <a:cs typeface="Calibri" pitchFamily="34" charset="0"/>
                        </a:rPr>
                        <a:t>Insatisfechas</a:t>
                      </a:r>
                      <a:endParaRPr lang="es-ES" sz="1400" dirty="0">
                        <a:solidFill>
                          <a:srgbClr val="000000"/>
                        </a:solidFill>
                        <a:effectLst/>
                        <a:latin typeface="+mj-lt"/>
                        <a:ea typeface="Calibri"/>
                        <a:cs typeface="Calibri" pitchFamily="34" charset="0"/>
                      </a:endParaRPr>
                    </a:p>
                  </a:txBody>
                  <a:tcPr marL="68580" marR="68580" marT="0" marB="0">
                    <a:solidFill>
                      <a:schemeClr val="accent5">
                        <a:lumMod val="40000"/>
                        <a:lumOff val="60000"/>
                      </a:schemeClr>
                    </a:solidFill>
                  </a:tcPr>
                </a:tc>
              </a:tr>
              <a:tr h="1073243">
                <a:tc>
                  <a:txBody>
                    <a:bodyPr/>
                    <a:lstStyle/>
                    <a:p>
                      <a:pPr algn="l">
                        <a:lnSpc>
                          <a:spcPct val="150000"/>
                        </a:lnSpc>
                        <a:spcAft>
                          <a:spcPts val="0"/>
                        </a:spcAft>
                      </a:pPr>
                      <a:r>
                        <a:rPr lang="es-EC" sz="1400" b="1" dirty="0">
                          <a:solidFill>
                            <a:srgbClr val="000000"/>
                          </a:solidFill>
                          <a:effectLst/>
                          <a:latin typeface="+mj-lt"/>
                          <a:ea typeface="Calibri"/>
                          <a:cs typeface="Calibri" pitchFamily="34" charset="0"/>
                        </a:rPr>
                        <a:t> </a:t>
                      </a:r>
                      <a:endParaRPr lang="es-ES" sz="1400" b="1" dirty="0">
                        <a:solidFill>
                          <a:srgbClr val="000000"/>
                        </a:solidFill>
                        <a:effectLst/>
                        <a:latin typeface="+mj-lt"/>
                        <a:ea typeface="Calibri"/>
                        <a:cs typeface="Calibri" pitchFamily="34" charset="0"/>
                      </a:endParaRPr>
                    </a:p>
                    <a:p>
                      <a:pPr algn="l">
                        <a:lnSpc>
                          <a:spcPct val="150000"/>
                        </a:lnSpc>
                        <a:spcAft>
                          <a:spcPts val="0"/>
                        </a:spcAft>
                      </a:pPr>
                      <a:r>
                        <a:rPr lang="es-EC" sz="1400" b="1" dirty="0" smtClean="0">
                          <a:solidFill>
                            <a:srgbClr val="000000"/>
                          </a:solidFill>
                          <a:effectLst/>
                          <a:latin typeface="+mj-lt"/>
                          <a:ea typeface="Calibri"/>
                          <a:cs typeface="Calibri" pitchFamily="34" charset="0"/>
                        </a:rPr>
                        <a:t>Servicios </a:t>
                      </a:r>
                      <a:r>
                        <a:rPr lang="es-EC" sz="1400" b="1" dirty="0">
                          <a:solidFill>
                            <a:srgbClr val="000000"/>
                          </a:solidFill>
                          <a:effectLst/>
                          <a:latin typeface="+mj-lt"/>
                          <a:ea typeface="Calibri"/>
                          <a:cs typeface="Calibri" pitchFamily="34" charset="0"/>
                        </a:rPr>
                        <a:t>Básicos</a:t>
                      </a:r>
                      <a:endParaRPr lang="es-ES" sz="1400" b="1" dirty="0">
                        <a:solidFill>
                          <a:srgbClr val="000000"/>
                        </a:solidFill>
                        <a:effectLst/>
                        <a:latin typeface="+mj-lt"/>
                        <a:ea typeface="Calibri"/>
                        <a:cs typeface="Calibri" pitchFamily="34" charset="0"/>
                      </a:endParaRPr>
                    </a:p>
                    <a:p>
                      <a:pPr algn="l">
                        <a:lnSpc>
                          <a:spcPct val="150000"/>
                        </a:lnSpc>
                        <a:spcAft>
                          <a:spcPts val="0"/>
                        </a:spcAft>
                      </a:pPr>
                      <a:r>
                        <a:rPr lang="es-EC" sz="1400" b="1" dirty="0">
                          <a:solidFill>
                            <a:srgbClr val="000000"/>
                          </a:solidFill>
                          <a:effectLst/>
                          <a:latin typeface="+mj-lt"/>
                          <a:ea typeface="Calibri"/>
                          <a:cs typeface="Calibri" pitchFamily="34" charset="0"/>
                        </a:rPr>
                        <a:t> </a:t>
                      </a:r>
                      <a:endParaRPr lang="es-ES" sz="1400" b="1" dirty="0">
                        <a:solidFill>
                          <a:srgbClr val="000000"/>
                        </a:solidFill>
                        <a:effectLst/>
                        <a:latin typeface="+mj-lt"/>
                        <a:ea typeface="Calibri"/>
                        <a:cs typeface="Calibri" pitchFamily="34" charset="0"/>
                      </a:endParaRPr>
                    </a:p>
                  </a:txBody>
                  <a:tcPr marL="68580" marR="68580" marT="0" marB="0">
                    <a:solidFill>
                      <a:srgbClr val="FFCCCC"/>
                    </a:solidFill>
                  </a:tcPr>
                </a:tc>
                <a:tc>
                  <a:txBody>
                    <a:bodyPr/>
                    <a:lstStyle/>
                    <a:p>
                      <a:pPr algn="l">
                        <a:lnSpc>
                          <a:spcPct val="100000"/>
                        </a:lnSpc>
                        <a:spcAft>
                          <a:spcPts val="0"/>
                        </a:spcAft>
                      </a:pPr>
                      <a:r>
                        <a:rPr lang="es-EC" sz="1200" dirty="0">
                          <a:solidFill>
                            <a:srgbClr val="000000"/>
                          </a:solidFill>
                          <a:effectLst/>
                          <a:latin typeface="+mj-lt"/>
                          <a:ea typeface="Calibri"/>
                          <a:cs typeface="Calibri" pitchFamily="34" charset="0"/>
                        </a:rPr>
                        <a:t> </a:t>
                      </a:r>
                      <a:r>
                        <a:rPr lang="es-EC" sz="1400" dirty="0" smtClean="0">
                          <a:solidFill>
                            <a:srgbClr val="000000"/>
                          </a:solidFill>
                          <a:effectLst/>
                          <a:latin typeface="+mj-lt"/>
                          <a:ea typeface="Calibri"/>
                          <a:cs typeface="Calibri" pitchFamily="34" charset="0"/>
                        </a:rPr>
                        <a:t>-Hogares </a:t>
                      </a:r>
                      <a:r>
                        <a:rPr lang="es-EC" sz="1400" dirty="0">
                          <a:solidFill>
                            <a:srgbClr val="000000"/>
                          </a:solidFill>
                          <a:effectLst/>
                          <a:latin typeface="+mj-lt"/>
                          <a:ea typeface="Calibri"/>
                          <a:cs typeface="Calibri" pitchFamily="34" charset="0"/>
                        </a:rPr>
                        <a:t>con acceso </a:t>
                      </a:r>
                      <a:endParaRPr lang="es-EC" sz="1400" dirty="0" smtClean="0">
                        <a:solidFill>
                          <a:srgbClr val="000000"/>
                        </a:solidFill>
                        <a:effectLst/>
                        <a:latin typeface="+mj-lt"/>
                        <a:ea typeface="Calibri"/>
                        <a:cs typeface="Calibri" pitchFamily="34" charset="0"/>
                      </a:endParaRPr>
                    </a:p>
                    <a:p>
                      <a:pPr algn="l">
                        <a:lnSpc>
                          <a:spcPct val="100000"/>
                        </a:lnSpc>
                        <a:spcAft>
                          <a:spcPts val="0"/>
                        </a:spcAft>
                      </a:pPr>
                      <a:r>
                        <a:rPr lang="es-EC" sz="1400" dirty="0" smtClean="0">
                          <a:solidFill>
                            <a:srgbClr val="000000"/>
                          </a:solidFill>
                          <a:effectLst/>
                          <a:latin typeface="+mj-lt"/>
                          <a:ea typeface="Calibri"/>
                          <a:cs typeface="Calibri" pitchFamily="34" charset="0"/>
                        </a:rPr>
                        <a:t>  alcantarillado</a:t>
                      </a:r>
                    </a:p>
                    <a:p>
                      <a:pPr algn="l">
                        <a:lnSpc>
                          <a:spcPct val="100000"/>
                        </a:lnSpc>
                        <a:spcAft>
                          <a:spcPts val="0"/>
                        </a:spcAft>
                      </a:pPr>
                      <a:r>
                        <a:rPr kumimoji="0" lang="es-EC" sz="1400" kern="1200" dirty="0" smtClean="0">
                          <a:solidFill>
                            <a:schemeClr val="dk1"/>
                          </a:solidFill>
                          <a:effectLst/>
                          <a:latin typeface="+mj-lt"/>
                          <a:ea typeface="+mn-ea"/>
                          <a:cs typeface="Calibri" pitchFamily="34" charset="0"/>
                        </a:rPr>
                        <a:t>-Hogares con acceso agua </a:t>
                      </a:r>
                    </a:p>
                    <a:p>
                      <a:pPr algn="l">
                        <a:lnSpc>
                          <a:spcPct val="100000"/>
                        </a:lnSpc>
                        <a:spcAft>
                          <a:spcPts val="0"/>
                        </a:spcAft>
                      </a:pPr>
                      <a:r>
                        <a:rPr kumimoji="0" lang="es-EC" sz="1400" kern="1200" dirty="0" smtClean="0">
                          <a:solidFill>
                            <a:schemeClr val="dk1"/>
                          </a:solidFill>
                          <a:effectLst/>
                          <a:latin typeface="+mj-lt"/>
                          <a:ea typeface="+mn-ea"/>
                          <a:cs typeface="Calibri" pitchFamily="34" charset="0"/>
                        </a:rPr>
                        <a:t>  potable</a:t>
                      </a:r>
                      <a:endParaRPr lang="es-ES" sz="1400" dirty="0">
                        <a:solidFill>
                          <a:srgbClr val="000000"/>
                        </a:solidFill>
                        <a:effectLst/>
                        <a:latin typeface="+mj-lt"/>
                        <a:ea typeface="Calibri"/>
                        <a:cs typeface="Calibri" pitchFamily="34" charset="0"/>
                      </a:endParaRPr>
                    </a:p>
                  </a:txBody>
                  <a:tcPr marL="68580" marR="68580" marT="0" marB="0">
                    <a:solidFill>
                      <a:schemeClr val="accent5">
                        <a:lumMod val="40000"/>
                        <a:lumOff val="60000"/>
                      </a:schemeClr>
                    </a:solidFill>
                  </a:tcPr>
                </a:tc>
              </a:tr>
              <a:tr h="657179">
                <a:tc>
                  <a:txBody>
                    <a:bodyPr/>
                    <a:lstStyle/>
                    <a:p>
                      <a:pPr algn="l">
                        <a:lnSpc>
                          <a:spcPct val="150000"/>
                        </a:lnSpc>
                        <a:spcAft>
                          <a:spcPts val="0"/>
                        </a:spcAft>
                      </a:pPr>
                      <a:r>
                        <a:rPr lang="es-EC" sz="1400" b="1" dirty="0">
                          <a:solidFill>
                            <a:srgbClr val="000000"/>
                          </a:solidFill>
                          <a:effectLst/>
                          <a:latin typeface="+mj-lt"/>
                          <a:ea typeface="Calibri"/>
                          <a:cs typeface="Calibri" pitchFamily="34" charset="0"/>
                        </a:rPr>
                        <a:t> </a:t>
                      </a:r>
                      <a:r>
                        <a:rPr lang="es-EC" sz="1400" b="1" dirty="0" smtClean="0">
                          <a:solidFill>
                            <a:srgbClr val="000000"/>
                          </a:solidFill>
                          <a:effectLst/>
                          <a:latin typeface="+mj-lt"/>
                          <a:ea typeface="Calibri"/>
                          <a:cs typeface="Calibri" pitchFamily="34" charset="0"/>
                        </a:rPr>
                        <a:t>Educación</a:t>
                      </a:r>
                      <a:endParaRPr lang="es-ES" sz="1400" b="1" dirty="0">
                        <a:solidFill>
                          <a:srgbClr val="000000"/>
                        </a:solidFill>
                        <a:effectLst/>
                        <a:latin typeface="+mj-lt"/>
                        <a:ea typeface="Calibri"/>
                        <a:cs typeface="Calibri" pitchFamily="34" charset="0"/>
                      </a:endParaRPr>
                    </a:p>
                  </a:txBody>
                  <a:tcPr marL="68580" marR="68580" marT="0" marB="0">
                    <a:solidFill>
                      <a:srgbClr val="FFCCCC"/>
                    </a:solidFill>
                  </a:tcPr>
                </a:tc>
                <a:tc>
                  <a:txBody>
                    <a:bodyPr/>
                    <a:lstStyle/>
                    <a:p>
                      <a:pPr algn="l">
                        <a:lnSpc>
                          <a:spcPct val="100000"/>
                        </a:lnSpc>
                        <a:spcAft>
                          <a:spcPts val="0"/>
                        </a:spcAft>
                      </a:pPr>
                      <a:r>
                        <a:rPr lang="es-EC" sz="1400" dirty="0" smtClean="0">
                          <a:solidFill>
                            <a:srgbClr val="000000"/>
                          </a:solidFill>
                          <a:effectLst/>
                          <a:latin typeface="+mj-lt"/>
                          <a:ea typeface="Calibri"/>
                          <a:cs typeface="Calibri" pitchFamily="34" charset="0"/>
                        </a:rPr>
                        <a:t>- Analfabetismo</a:t>
                      </a:r>
                    </a:p>
                    <a:p>
                      <a:pPr algn="l">
                        <a:lnSpc>
                          <a:spcPct val="100000"/>
                        </a:lnSpc>
                        <a:spcAft>
                          <a:spcPts val="0"/>
                        </a:spcAft>
                      </a:pPr>
                      <a:r>
                        <a:rPr lang="es-ES" sz="1400" dirty="0" smtClean="0">
                          <a:solidFill>
                            <a:srgbClr val="000000"/>
                          </a:solidFill>
                          <a:effectLst/>
                          <a:latin typeface="+mj-lt"/>
                          <a:ea typeface="Calibri"/>
                          <a:cs typeface="Calibri" pitchFamily="34" charset="0"/>
                        </a:rPr>
                        <a:t>- Escolaridad</a:t>
                      </a:r>
                      <a:endParaRPr lang="es-ES" sz="1400" dirty="0">
                        <a:solidFill>
                          <a:srgbClr val="000000"/>
                        </a:solidFill>
                        <a:effectLst/>
                        <a:latin typeface="+mj-lt"/>
                        <a:ea typeface="Calibri"/>
                        <a:cs typeface="Calibri" pitchFamily="34" charset="0"/>
                      </a:endParaRPr>
                    </a:p>
                  </a:txBody>
                  <a:tcPr marL="68580" marR="68580" marT="0" marB="0">
                    <a:solidFill>
                      <a:schemeClr val="accent5">
                        <a:lumMod val="40000"/>
                        <a:lumOff val="60000"/>
                      </a:schemeClr>
                    </a:solidFill>
                  </a:tcPr>
                </a:tc>
              </a:tr>
              <a:tr h="792088">
                <a:tc>
                  <a:txBody>
                    <a:bodyPr/>
                    <a:lstStyle/>
                    <a:p>
                      <a:pPr algn="l">
                        <a:lnSpc>
                          <a:spcPct val="150000"/>
                        </a:lnSpc>
                        <a:spcAft>
                          <a:spcPts val="0"/>
                        </a:spcAft>
                      </a:pPr>
                      <a:r>
                        <a:rPr lang="es-EC" sz="1400" b="1" dirty="0">
                          <a:solidFill>
                            <a:srgbClr val="000000"/>
                          </a:solidFill>
                          <a:effectLst/>
                          <a:latin typeface="+mj-lt"/>
                          <a:ea typeface="Calibri"/>
                          <a:cs typeface="Calibri" pitchFamily="34" charset="0"/>
                        </a:rPr>
                        <a:t> </a:t>
                      </a:r>
                      <a:r>
                        <a:rPr lang="es-EC" sz="1400" b="1" dirty="0" smtClean="0">
                          <a:solidFill>
                            <a:srgbClr val="000000"/>
                          </a:solidFill>
                          <a:effectLst/>
                          <a:latin typeface="+mj-lt"/>
                          <a:ea typeface="Calibri"/>
                          <a:cs typeface="Calibri" pitchFamily="34" charset="0"/>
                        </a:rPr>
                        <a:t>Comunicación</a:t>
                      </a:r>
                      <a:endParaRPr lang="es-ES" sz="1400" b="1" dirty="0">
                        <a:solidFill>
                          <a:srgbClr val="000000"/>
                        </a:solidFill>
                        <a:effectLst/>
                        <a:latin typeface="+mj-lt"/>
                        <a:ea typeface="Calibri"/>
                        <a:cs typeface="Calibri" pitchFamily="34" charset="0"/>
                      </a:endParaRPr>
                    </a:p>
                  </a:txBody>
                  <a:tcPr marL="68580" marR="68580" marT="0" marB="0">
                    <a:solidFill>
                      <a:srgbClr val="FFCCCC"/>
                    </a:solidFill>
                  </a:tcPr>
                </a:tc>
                <a:tc>
                  <a:txBody>
                    <a:bodyPr/>
                    <a:lstStyle/>
                    <a:p>
                      <a:pPr algn="l">
                        <a:lnSpc>
                          <a:spcPct val="100000"/>
                        </a:lnSpc>
                        <a:spcAft>
                          <a:spcPts val="0"/>
                        </a:spcAft>
                      </a:pPr>
                      <a:r>
                        <a:rPr lang="es-EC" sz="1400" dirty="0">
                          <a:solidFill>
                            <a:srgbClr val="000000"/>
                          </a:solidFill>
                          <a:effectLst/>
                          <a:latin typeface="+mj-lt"/>
                          <a:ea typeface="Calibri"/>
                          <a:cs typeface="Calibri" pitchFamily="34" charset="0"/>
                        </a:rPr>
                        <a:t> </a:t>
                      </a:r>
                      <a:r>
                        <a:rPr lang="es-EC" sz="1400" dirty="0" smtClean="0">
                          <a:solidFill>
                            <a:srgbClr val="000000"/>
                          </a:solidFill>
                          <a:effectLst/>
                          <a:latin typeface="+mj-lt"/>
                          <a:ea typeface="Calibri"/>
                          <a:cs typeface="Calibri" pitchFamily="34" charset="0"/>
                        </a:rPr>
                        <a:t>- Vías </a:t>
                      </a:r>
                      <a:r>
                        <a:rPr lang="es-EC" sz="1400" dirty="0">
                          <a:solidFill>
                            <a:srgbClr val="000000"/>
                          </a:solidFill>
                          <a:effectLst/>
                          <a:latin typeface="+mj-lt"/>
                          <a:ea typeface="Calibri"/>
                          <a:cs typeface="Calibri" pitchFamily="34" charset="0"/>
                        </a:rPr>
                        <a:t>de </a:t>
                      </a:r>
                      <a:r>
                        <a:rPr lang="es-EC" sz="1400" dirty="0" smtClean="0">
                          <a:solidFill>
                            <a:srgbClr val="000000"/>
                          </a:solidFill>
                          <a:effectLst/>
                          <a:latin typeface="+mj-lt"/>
                          <a:ea typeface="Calibri"/>
                          <a:cs typeface="Calibri" pitchFamily="34" charset="0"/>
                        </a:rPr>
                        <a:t>acceso</a:t>
                      </a:r>
                    </a:p>
                    <a:p>
                      <a:pPr algn="l">
                        <a:lnSpc>
                          <a:spcPct val="100000"/>
                        </a:lnSpc>
                        <a:spcAft>
                          <a:spcPts val="0"/>
                        </a:spcAft>
                      </a:pPr>
                      <a:r>
                        <a:rPr lang="es-EC" sz="1400" dirty="0" smtClean="0">
                          <a:solidFill>
                            <a:srgbClr val="000000"/>
                          </a:solidFill>
                          <a:effectLst/>
                          <a:latin typeface="+mj-lt"/>
                          <a:ea typeface="Calibri"/>
                          <a:cs typeface="Calibri" pitchFamily="34" charset="0"/>
                        </a:rPr>
                        <a:t>- Transporte público</a:t>
                      </a:r>
                      <a:endParaRPr lang="es-ES" sz="1400" dirty="0">
                        <a:solidFill>
                          <a:srgbClr val="000000"/>
                        </a:solidFill>
                        <a:effectLst/>
                        <a:latin typeface="+mj-lt"/>
                        <a:ea typeface="Calibri"/>
                        <a:cs typeface="Calibri" pitchFamily="34" charset="0"/>
                      </a:endParaRPr>
                    </a:p>
                  </a:txBody>
                  <a:tcPr marL="68580" marR="68580" marT="0" marB="0">
                    <a:solidFill>
                      <a:schemeClr val="accent5">
                        <a:lumMod val="40000"/>
                        <a:lumOff val="60000"/>
                      </a:schemeClr>
                    </a:solidFill>
                  </a:tcPr>
                </a:tc>
              </a:tr>
            </a:tbl>
          </a:graphicData>
        </a:graphic>
      </p:graphicFrame>
      <p:grpSp>
        <p:nvGrpSpPr>
          <p:cNvPr id="6" name="Group 2"/>
          <p:cNvGrpSpPr>
            <a:grpSpLocks/>
          </p:cNvGrpSpPr>
          <p:nvPr/>
        </p:nvGrpSpPr>
        <p:grpSpPr bwMode="auto">
          <a:xfrm>
            <a:off x="6458044" y="1239334"/>
            <a:ext cx="825249" cy="1728192"/>
            <a:chOff x="9347" y="13141"/>
            <a:chExt cx="330" cy="780"/>
          </a:xfrm>
        </p:grpSpPr>
        <p:sp>
          <p:nvSpPr>
            <p:cNvPr id="7" name="Rectangle 676"/>
            <p:cNvSpPr>
              <a:spLocks noChangeArrowheads="1"/>
            </p:cNvSpPr>
            <p:nvPr/>
          </p:nvSpPr>
          <p:spPr bwMode="auto">
            <a:xfrm>
              <a:off x="9347" y="13141"/>
              <a:ext cx="330" cy="780"/>
            </a:xfrm>
            <a:prstGeom prst="rect">
              <a:avLst/>
            </a:prstGeom>
            <a:solidFill>
              <a:srgbClr val="FFFFFF"/>
            </a:solidFill>
            <a:ln w="9525">
              <a:solidFill>
                <a:srgbClr val="000000"/>
              </a:solidFill>
              <a:miter lim="800000"/>
              <a:headEnd/>
              <a:tailEnd/>
            </a:ln>
            <a:effectLst>
              <a:outerShdw dist="35921"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s-ES"/>
            </a:p>
          </p:txBody>
        </p:sp>
        <p:sp>
          <p:nvSpPr>
            <p:cNvPr id="8" name="Oval 677" descr="Descripción: Cuadrícula grande"/>
            <p:cNvSpPr>
              <a:spLocks noChangeArrowheads="1"/>
            </p:cNvSpPr>
            <p:nvPr/>
          </p:nvSpPr>
          <p:spPr bwMode="auto">
            <a:xfrm>
              <a:off x="9416" y="13671"/>
              <a:ext cx="210" cy="210"/>
            </a:xfrm>
            <a:prstGeom prst="ellipse">
              <a:avLst/>
            </a:prstGeom>
            <a:pattFill prst="lgGrid">
              <a:fgClr>
                <a:srgbClr val="DEFDBF"/>
              </a:fgClr>
              <a:bgClr>
                <a:srgbClr val="F9FFF3"/>
              </a:bgClr>
            </a:patt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ES"/>
            </a:p>
          </p:txBody>
        </p:sp>
        <p:sp>
          <p:nvSpPr>
            <p:cNvPr id="9" name="Oval 678" descr="Descripción: Cuadrícula pequeña"/>
            <p:cNvSpPr>
              <a:spLocks noChangeArrowheads="1"/>
            </p:cNvSpPr>
            <p:nvPr/>
          </p:nvSpPr>
          <p:spPr bwMode="auto">
            <a:xfrm>
              <a:off x="9416" y="13421"/>
              <a:ext cx="210" cy="210"/>
            </a:xfrm>
            <a:prstGeom prst="ellipse">
              <a:avLst/>
            </a:prstGeom>
            <a:pattFill prst="smGrid">
              <a:fgClr>
                <a:srgbClr val="FCFEB0"/>
              </a:fgClr>
              <a:bgClr>
                <a:srgbClr val="FFFFF0"/>
              </a:bgClr>
            </a:patt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ES"/>
            </a:p>
          </p:txBody>
        </p:sp>
        <p:sp>
          <p:nvSpPr>
            <p:cNvPr id="10" name="Oval 679"/>
            <p:cNvSpPr>
              <a:spLocks noChangeArrowheads="1"/>
            </p:cNvSpPr>
            <p:nvPr/>
          </p:nvSpPr>
          <p:spPr bwMode="auto">
            <a:xfrm>
              <a:off x="9416" y="13181"/>
              <a:ext cx="210" cy="210"/>
            </a:xfrm>
            <a:prstGeom prst="ellipse">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ES"/>
            </a:p>
          </p:txBody>
        </p:sp>
      </p:grpSp>
      <p:sp>
        <p:nvSpPr>
          <p:cNvPr id="11" name="10 CuadroTexto"/>
          <p:cNvSpPr txBox="1"/>
          <p:nvPr/>
        </p:nvSpPr>
        <p:spPr>
          <a:xfrm>
            <a:off x="5410960" y="3429000"/>
            <a:ext cx="2964429" cy="1200329"/>
          </a:xfrm>
          <a:prstGeom prst="rect">
            <a:avLst/>
          </a:prstGeom>
          <a:noFill/>
        </p:spPr>
        <p:txBody>
          <a:bodyPr wrap="square" rtlCol="0">
            <a:spAutoFit/>
          </a:bodyPr>
          <a:lstStyle/>
          <a:p>
            <a:pPr algn="ctr"/>
            <a:r>
              <a:rPr lang="es-ES" dirty="0" smtClean="0"/>
              <a:t>EL INDICADOR MUESTRA QUE LA VARIABLE SE ENCUENTRA EN MALAS CONDICIONES</a:t>
            </a:r>
            <a:endParaRPr lang="es-ES" dirty="0"/>
          </a:p>
        </p:txBody>
      </p:sp>
      <p:sp>
        <p:nvSpPr>
          <p:cNvPr id="12" name="11 CuadroTexto"/>
          <p:cNvSpPr txBox="1"/>
          <p:nvPr/>
        </p:nvSpPr>
        <p:spPr>
          <a:xfrm>
            <a:off x="4729852" y="16036"/>
            <a:ext cx="3456384" cy="369332"/>
          </a:xfrm>
          <a:prstGeom prst="rect">
            <a:avLst/>
          </a:prstGeom>
          <a:noFill/>
        </p:spPr>
        <p:txBody>
          <a:bodyPr wrap="square" rtlCol="0">
            <a:spAutoFit/>
          </a:bodyPr>
          <a:lstStyle/>
          <a:p>
            <a:r>
              <a:rPr lang="es-ES" b="1" dirty="0" smtClean="0">
                <a:solidFill>
                  <a:schemeClr val="bg2">
                    <a:lumMod val="75000"/>
                  </a:schemeClr>
                </a:solidFill>
              </a:rPr>
              <a:t>ANÁLISIS DE COMPONENTES</a:t>
            </a:r>
            <a:endParaRPr lang="es-ES" b="1" dirty="0">
              <a:solidFill>
                <a:schemeClr val="bg2">
                  <a:lumMod val="75000"/>
                </a:schemeClr>
              </a:solidFill>
            </a:endParaRPr>
          </a:p>
        </p:txBody>
      </p:sp>
    </p:spTree>
    <p:extLst>
      <p:ext uri="{BB962C8B-B14F-4D97-AF65-F5344CB8AC3E}">
        <p14:creationId xmlns:p14="http://schemas.microsoft.com/office/powerpoint/2010/main" val="337174199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ecuadorciencia.org/images/volcanes/sangay05-2001-09-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988840"/>
            <a:ext cx="3829050" cy="2581276"/>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932040" y="-99392"/>
            <a:ext cx="3312368" cy="673144"/>
          </a:xfrm>
        </p:spPr>
        <p:txBody>
          <a:bodyPr>
            <a:normAutofit fontScale="90000"/>
          </a:bodyPr>
          <a:lstStyle/>
          <a:p>
            <a:r>
              <a:rPr lang="es-ES" b="1" dirty="0" smtClean="0"/>
              <a:t>CONFLICTOS</a:t>
            </a:r>
            <a:endParaRPr lang="es-ES" b="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875864848"/>
              </p:ext>
            </p:extLst>
          </p:nvPr>
        </p:nvGraphicFramePr>
        <p:xfrm>
          <a:off x="755576" y="548680"/>
          <a:ext cx="4248472" cy="56886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9 Imagen" descr="G:\FOTOS SALIDA\CVRS1\670.JPG"/>
          <p:cNvPicPr/>
          <p:nvPr/>
        </p:nvPicPr>
        <p:blipFill rotWithShape="1">
          <a:blip r:embed="rId9" cstate="print">
            <a:extLst>
              <a:ext uri="{28A0092B-C50C-407E-A947-70E740481C1C}">
                <a14:useLocalDpi xmlns:a14="http://schemas.microsoft.com/office/drawing/2010/main" val="0"/>
              </a:ext>
            </a:extLst>
          </a:blip>
          <a:srcRect r="14088" b="16599"/>
          <a:stretch/>
        </p:blipFill>
        <p:spPr bwMode="auto">
          <a:xfrm>
            <a:off x="4355976" y="1988840"/>
            <a:ext cx="3829050" cy="2581276"/>
          </a:xfrm>
          <a:prstGeom prst="rect">
            <a:avLst/>
          </a:prstGeom>
          <a:noFill/>
          <a:ln>
            <a:solidFill>
              <a:srgbClr val="00B050"/>
            </a:solidFill>
          </a:ln>
          <a:extLst>
            <a:ext uri="{53640926-AAD7-44D8-BBD7-CCE9431645EC}">
              <a14:shadowObscured xmlns:a14="http://schemas.microsoft.com/office/drawing/2010/main"/>
            </a:ext>
          </a:extLst>
        </p:spPr>
      </p:pic>
      <p:pic>
        <p:nvPicPr>
          <p:cNvPr id="11" name="10 Imagen" descr="C:\Users\Kris\AppData\Local\Microsoft\Windows\Temporary Internet Files\Content.Word\817.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55976" y="1988840"/>
            <a:ext cx="3829050" cy="2581276"/>
          </a:xfrm>
          <a:prstGeom prst="rect">
            <a:avLst/>
          </a:prstGeom>
          <a:noFill/>
          <a:ln>
            <a:solidFill>
              <a:srgbClr val="0070C0"/>
            </a:solidFill>
          </a:ln>
        </p:spPr>
      </p:pic>
      <p:pic>
        <p:nvPicPr>
          <p:cNvPr id="12" name="11 Imagen"/>
          <p:cNvPicPr/>
          <p:nvPr/>
        </p:nvPicPr>
        <p:blipFill rotWithShape="1">
          <a:blip r:embed="rId11"/>
          <a:srcRect l="44974" t="22380" r="7220" b="20396"/>
          <a:stretch/>
        </p:blipFill>
        <p:spPr bwMode="auto">
          <a:xfrm>
            <a:off x="4355976" y="1966779"/>
            <a:ext cx="3829050" cy="2603337"/>
          </a:xfrm>
          <a:prstGeom prst="rect">
            <a:avLst/>
          </a:prstGeom>
          <a:ln>
            <a:solidFill>
              <a:schemeClr val="tx1"/>
            </a:solidFill>
          </a:ln>
          <a:effectLst>
            <a:outerShdw blurRad="50800" dist="38100" dir="2700000" algn="tl" rotWithShape="0">
              <a:schemeClr val="tx2">
                <a:lumMod val="60000"/>
                <a:lumOff val="40000"/>
                <a:alpha val="40000"/>
              </a:schemeClr>
            </a:outerShdw>
          </a:effectLst>
          <a:extLst>
            <a:ext uri="{53640926-AAD7-44D8-BBD7-CCE9431645EC}">
              <a14:shadowObscured xmlns:a14="http://schemas.microsoft.com/office/drawing/2010/main"/>
            </a:ext>
          </a:extLst>
        </p:spPr>
      </p:pic>
      <p:pic>
        <p:nvPicPr>
          <p:cNvPr id="13" name="12 Imagen" descr="G:\SALIDA2\DSCN1479.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32968" y="1951345"/>
            <a:ext cx="3852058" cy="2618771"/>
          </a:xfrm>
          <a:prstGeom prst="rect">
            <a:avLst/>
          </a:prstGeom>
          <a:noFill/>
          <a:ln>
            <a:solidFill>
              <a:srgbClr val="7030A0"/>
            </a:solidFill>
          </a:ln>
        </p:spPr>
      </p:pic>
    </p:spTree>
    <p:extLst>
      <p:ext uri="{BB962C8B-B14F-4D97-AF65-F5344CB8AC3E}">
        <p14:creationId xmlns:p14="http://schemas.microsoft.com/office/powerpoint/2010/main" val="277718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860032" y="-99392"/>
            <a:ext cx="3096344" cy="623474"/>
          </a:xfrm>
        </p:spPr>
        <p:txBody>
          <a:bodyPr>
            <a:normAutofit/>
          </a:bodyPr>
          <a:lstStyle/>
          <a:p>
            <a:r>
              <a:rPr lang="es-ES" sz="3200" b="1" dirty="0" smtClean="0"/>
              <a:t>CAPACIDADES</a:t>
            </a:r>
            <a:endParaRPr lang="es-ES" sz="3200" b="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892917662"/>
              </p:ext>
            </p:extLst>
          </p:nvPr>
        </p:nvGraphicFramePr>
        <p:xfrm>
          <a:off x="827584" y="548680"/>
          <a:ext cx="3457004" cy="576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4 Imagen" descr="http://www.portalinca.com/caminoinca/picture-12.jpg"/>
          <p:cNvPicPr/>
          <p:nvPr/>
        </p:nvPicPr>
        <p:blipFill>
          <a:blip r:embed="rId7">
            <a:extLst>
              <a:ext uri="{28A0092B-C50C-407E-A947-70E740481C1C}">
                <a14:useLocalDpi xmlns:a14="http://schemas.microsoft.com/office/drawing/2010/main" val="0"/>
              </a:ext>
            </a:extLst>
          </a:blip>
          <a:srcRect/>
          <a:stretch>
            <a:fillRect/>
          </a:stretch>
        </p:blipFill>
        <p:spPr bwMode="auto">
          <a:xfrm>
            <a:off x="4067944" y="1990305"/>
            <a:ext cx="4283968" cy="2806847"/>
          </a:xfrm>
          <a:prstGeom prst="rect">
            <a:avLst/>
          </a:prstGeom>
          <a:noFill/>
          <a:ln>
            <a:solidFill>
              <a:schemeClr val="accent5">
                <a:lumMod val="75000"/>
              </a:schemeClr>
            </a:solidFill>
          </a:ln>
        </p:spPr>
      </p:pic>
      <p:pic>
        <p:nvPicPr>
          <p:cNvPr id="6" name="5 Imagen" descr="G:\FOTOS SALIDA\vista_abajo_XXX.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67944" y="1990305"/>
            <a:ext cx="4283968" cy="2806847"/>
          </a:xfrm>
          <a:prstGeom prst="rect">
            <a:avLst/>
          </a:prstGeom>
          <a:noFill/>
          <a:ln>
            <a:solidFill>
              <a:srgbClr val="0070C0"/>
            </a:solidFill>
          </a:ln>
        </p:spPr>
      </p:pic>
      <p:pic>
        <p:nvPicPr>
          <p:cNvPr id="7" name="6 Imagen" descr="G:\SALIDA2\DSCN1473.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67944" y="1990304"/>
            <a:ext cx="4283968" cy="2806847"/>
          </a:xfrm>
          <a:prstGeom prst="rect">
            <a:avLst/>
          </a:prstGeom>
          <a:noFill/>
          <a:ln>
            <a:solidFill>
              <a:srgbClr val="C00000"/>
            </a:solidFill>
          </a:ln>
        </p:spPr>
      </p:pic>
      <p:pic>
        <p:nvPicPr>
          <p:cNvPr id="8" name="7 Imagen" descr="C:\Users\Kris\AppData\Local\Microsoft\Windows\Temporary Internet Files\Content.Word\DSCN1525.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88219" y="1990304"/>
            <a:ext cx="4263693" cy="2806847"/>
          </a:xfrm>
          <a:prstGeom prst="rect">
            <a:avLst/>
          </a:prstGeom>
          <a:noFill/>
          <a:ln>
            <a:noFill/>
          </a:ln>
        </p:spPr>
      </p:pic>
      <p:pic>
        <p:nvPicPr>
          <p:cNvPr id="10" name="9 Imagen" descr="G:\FOTOS SALIDA\SDC10644.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67944" y="1990304"/>
            <a:ext cx="4283968" cy="2806848"/>
          </a:xfrm>
          <a:prstGeom prst="rect">
            <a:avLst/>
          </a:prstGeom>
          <a:noFill/>
          <a:ln>
            <a:solidFill>
              <a:schemeClr val="accent1"/>
            </a:solidFill>
          </a:ln>
          <a:effectLst>
            <a:outerShdw blurRad="50800" dist="38100" dir="2700000" algn="tl" rotWithShape="0">
              <a:prstClr val="black">
                <a:alpha val="40000"/>
              </a:prstClr>
            </a:outerShdw>
          </a:effectLst>
        </p:spPr>
      </p:pic>
      <p:pic>
        <p:nvPicPr>
          <p:cNvPr id="11" name="10 Imagen" descr="G:\SALIDA2\DSCN1482.JPG"/>
          <p:cNvPicPr/>
          <p:nvPr/>
        </p:nvPicPr>
        <p:blipFill rotWithShape="1">
          <a:blip r:embed="rId12" cstate="print">
            <a:extLst>
              <a:ext uri="{28A0092B-C50C-407E-A947-70E740481C1C}">
                <a14:useLocalDpi xmlns:a14="http://schemas.microsoft.com/office/drawing/2010/main" val="0"/>
              </a:ext>
            </a:extLst>
          </a:blip>
          <a:srcRect t="40983" r="6462"/>
          <a:stretch/>
        </p:blipFill>
        <p:spPr bwMode="auto">
          <a:xfrm>
            <a:off x="4088219" y="1990305"/>
            <a:ext cx="4270838" cy="2806847"/>
          </a:xfrm>
          <a:prstGeom prst="rect">
            <a:avLst/>
          </a:prstGeom>
          <a:noFill/>
          <a:ln>
            <a:solidFill>
              <a:srgbClr val="C0000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679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ctrTitle"/>
          </p:nvPr>
        </p:nvSpPr>
        <p:spPr>
          <a:xfrm>
            <a:off x="4733365" y="3094992"/>
            <a:ext cx="3313355" cy="1702160"/>
          </a:xfrm>
        </p:spPr>
        <p:txBody>
          <a:bodyPr>
            <a:normAutofit/>
          </a:bodyPr>
          <a:lstStyle/>
          <a:p>
            <a:pPr algn="ctr"/>
            <a:r>
              <a:rPr lang="es-EC" sz="4400" b="1" dirty="0" smtClean="0"/>
              <a:t>FACTORES</a:t>
            </a:r>
            <a:br>
              <a:rPr lang="es-EC" sz="4400" b="1" dirty="0" smtClean="0"/>
            </a:br>
            <a:r>
              <a:rPr lang="es-EC" sz="4400" b="1" dirty="0" smtClean="0"/>
              <a:t>ABIOTICOS</a:t>
            </a:r>
            <a:endParaRPr lang="es-EC" sz="4400" b="1" dirty="0"/>
          </a:p>
        </p:txBody>
      </p:sp>
    </p:spTree>
    <p:extLst>
      <p:ext uri="{BB962C8B-B14F-4D97-AF65-F5344CB8AC3E}">
        <p14:creationId xmlns:p14="http://schemas.microsoft.com/office/powerpoint/2010/main" val="256365646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620688"/>
            <a:ext cx="7498080" cy="926976"/>
          </a:xfrm>
        </p:spPr>
        <p:txBody>
          <a:bodyPr>
            <a:normAutofit/>
          </a:bodyPr>
          <a:lstStyle/>
          <a:p>
            <a:pPr algn="ctr"/>
            <a:r>
              <a:rPr lang="es-ES" sz="3600" b="1" i="1" dirty="0" smtClean="0"/>
              <a:t>MOMENTO NORMATIVO</a:t>
            </a:r>
            <a:endParaRPr lang="es-ES" sz="3600" b="1" i="1" dirty="0"/>
          </a:p>
        </p:txBody>
      </p:sp>
      <p:graphicFrame>
        <p:nvGraphicFramePr>
          <p:cNvPr id="8" name="7 Diagrama"/>
          <p:cNvGraphicFramePr/>
          <p:nvPr>
            <p:extLst>
              <p:ext uri="{D42A27DB-BD31-4B8C-83A1-F6EECF244321}">
                <p14:modId xmlns:p14="http://schemas.microsoft.com/office/powerpoint/2010/main" val="2611876209"/>
              </p:ext>
            </p:extLst>
          </p:nvPr>
        </p:nvGraphicFramePr>
        <p:xfrm>
          <a:off x="1547664" y="191683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8 Estrella de 6 puntas"/>
          <p:cNvSpPr/>
          <p:nvPr/>
        </p:nvSpPr>
        <p:spPr>
          <a:xfrm>
            <a:off x="4211960" y="3463995"/>
            <a:ext cx="792088" cy="864096"/>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27006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C:\Users\user\AppData\Local\Microsoft\Windows\Temporary Internet Files\Content.Word\Ubicacion_SAUCAY.JPG"/>
          <p:cNvPicPr/>
          <p:nvPr/>
        </p:nvPicPr>
        <p:blipFill>
          <a:blip r:embed="rId2" cstate="print">
            <a:extLst>
              <a:ext uri="{BEBA8EAE-BF5A-486C-A8C5-ECC9F3942E4B}">
                <a14:imgProps xmlns:a14="http://schemas.microsoft.com/office/drawing/2010/main">
                  <a14:imgLayer r:embed="rId3">
                    <a14:imgEffect>
                      <a14:artisticCrisscrossEtching/>
                    </a14:imgEffect>
                    <a14:imgEffect>
                      <a14:brightnessContrast bright="40000" contrast="-40000"/>
                    </a14:imgEffect>
                  </a14:imgLayer>
                </a14:imgProps>
              </a:ext>
            </a:extLst>
          </a:blip>
          <a:srcRect l="17883" t="26101" r="23193" b="19847"/>
          <a:stretch>
            <a:fillRect/>
          </a:stretch>
        </p:blipFill>
        <p:spPr bwMode="auto">
          <a:xfrm>
            <a:off x="539552" y="445314"/>
            <a:ext cx="8064896" cy="5864005"/>
          </a:xfrm>
          <a:prstGeom prst="rect">
            <a:avLst/>
          </a:prstGeom>
          <a:ln w="9525">
            <a:noFill/>
            <a:miter lim="800000"/>
            <a:headEnd/>
            <a:tailEnd/>
          </a:ln>
          <a:effectLst>
            <a:glow rad="127000">
              <a:schemeClr val="accent1">
                <a:alpha val="34000"/>
              </a:schemeClr>
            </a:glow>
            <a:outerShdw blurRad="50800" dist="50800" dir="5400000" algn="ctr" rotWithShape="0">
              <a:srgbClr val="000000">
                <a:alpha val="43000"/>
              </a:srgbClr>
            </a:outerShdw>
            <a:reflection stA="7000" endPos="65000" dist="50800" dir="5400000" sy="-100000" algn="bl" rotWithShape="0"/>
          </a:effectLst>
        </p:spPr>
      </p:pic>
      <p:graphicFrame>
        <p:nvGraphicFramePr>
          <p:cNvPr id="4" name="3 Marcador de contenido"/>
          <p:cNvGraphicFramePr>
            <a:graphicFrameLocks noGrp="1"/>
          </p:cNvGraphicFramePr>
          <p:nvPr>
            <p:ph idx="1"/>
            <p:extLst>
              <p:ext uri="{D42A27DB-BD31-4B8C-83A1-F6EECF244321}">
                <p14:modId xmlns:p14="http://schemas.microsoft.com/office/powerpoint/2010/main" val="2598668059"/>
              </p:ext>
            </p:extLst>
          </p:nvPr>
        </p:nvGraphicFramePr>
        <p:xfrm>
          <a:off x="353566" y="671472"/>
          <a:ext cx="8322890" cy="5411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1 CuadroTexto"/>
          <p:cNvSpPr txBox="1"/>
          <p:nvPr/>
        </p:nvSpPr>
        <p:spPr>
          <a:xfrm>
            <a:off x="4725626" y="104618"/>
            <a:ext cx="3312368" cy="369332"/>
          </a:xfrm>
          <a:prstGeom prst="rect">
            <a:avLst/>
          </a:prstGeom>
          <a:noFill/>
        </p:spPr>
        <p:txBody>
          <a:bodyPr wrap="square" rtlCol="0">
            <a:spAutoFit/>
          </a:bodyPr>
          <a:lstStyle/>
          <a:p>
            <a:pPr algn="ctr"/>
            <a:r>
              <a:rPr lang="es-ES" b="1" dirty="0" smtClean="0">
                <a:solidFill>
                  <a:schemeClr val="accent1">
                    <a:lumMod val="60000"/>
                    <a:lumOff val="40000"/>
                  </a:schemeClr>
                </a:solidFill>
              </a:rPr>
              <a:t>MOMENTO NORMATIVO</a:t>
            </a:r>
            <a:endParaRPr lang="es-ES" b="1" dirty="0">
              <a:solidFill>
                <a:schemeClr val="accent1">
                  <a:lumMod val="60000"/>
                  <a:lumOff val="40000"/>
                </a:schemeClr>
              </a:solidFill>
            </a:endParaRPr>
          </a:p>
        </p:txBody>
      </p:sp>
    </p:spTree>
    <p:extLst>
      <p:ext uri="{BB962C8B-B14F-4D97-AF65-F5344CB8AC3E}">
        <p14:creationId xmlns:p14="http://schemas.microsoft.com/office/powerpoint/2010/main" val="426110978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654" t="28615" r="27538" b="55603"/>
          <a:stretch/>
        </p:blipFill>
        <p:spPr bwMode="auto">
          <a:xfrm>
            <a:off x="528369" y="719546"/>
            <a:ext cx="8136904" cy="176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755576" y="1196752"/>
            <a:ext cx="1944216"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S" b="1" dirty="0" smtClean="0">
                <a:solidFill>
                  <a:schemeClr val="bg2">
                    <a:lumMod val="50000"/>
                  </a:schemeClr>
                </a:solidFill>
              </a:rPr>
              <a:t>VISIÓN DE FUTURO</a:t>
            </a:r>
            <a:endParaRPr lang="es-ES" b="1" dirty="0">
              <a:solidFill>
                <a:schemeClr val="bg2">
                  <a:lumMod val="50000"/>
                </a:schemeClr>
              </a:solidFill>
            </a:endParaRPr>
          </a:p>
        </p:txBody>
      </p:sp>
      <p:sp>
        <p:nvSpPr>
          <p:cNvPr id="8" name="7 CuadroTexto"/>
          <p:cNvSpPr txBox="1"/>
          <p:nvPr/>
        </p:nvSpPr>
        <p:spPr>
          <a:xfrm>
            <a:off x="2771800" y="919753"/>
            <a:ext cx="3024336" cy="1077218"/>
          </a:xfrm>
          <a:prstGeom prst="rect">
            <a:avLst/>
          </a:prstGeom>
          <a:solidFill>
            <a:schemeClr val="bg1"/>
          </a:solidFill>
        </p:spPr>
        <p:txBody>
          <a:bodyPr wrap="square" rtlCol="0">
            <a:spAutoFit/>
          </a:bodyPr>
          <a:lstStyle/>
          <a:p>
            <a:pPr algn="ctr"/>
            <a:r>
              <a:rPr lang="es-EC" sz="1600" i="1" dirty="0" smtClean="0"/>
              <a:t>Desarrollo sustentablemente </a:t>
            </a:r>
            <a:r>
              <a:rPr lang="es-EC" sz="1600" i="1" dirty="0"/>
              <a:t>a través de sus potencialidades físicas, culturales y ambientales</a:t>
            </a:r>
            <a:r>
              <a:rPr lang="es-EC" sz="1600" i="1" dirty="0" smtClean="0"/>
              <a:t>.</a:t>
            </a:r>
            <a:endParaRPr lang="es-ES" sz="1600" dirty="0"/>
          </a:p>
        </p:txBody>
      </p:sp>
      <p:sp>
        <p:nvSpPr>
          <p:cNvPr id="9" name="8 CuadroTexto"/>
          <p:cNvSpPr txBox="1"/>
          <p:nvPr/>
        </p:nvSpPr>
        <p:spPr>
          <a:xfrm>
            <a:off x="4788024" y="116632"/>
            <a:ext cx="3312368" cy="461665"/>
          </a:xfrm>
          <a:prstGeom prst="rect">
            <a:avLst/>
          </a:prstGeom>
          <a:noFill/>
        </p:spPr>
        <p:txBody>
          <a:bodyPr wrap="square" rtlCol="0">
            <a:spAutoFit/>
          </a:bodyPr>
          <a:lstStyle/>
          <a:p>
            <a:pPr algn="ctr"/>
            <a:r>
              <a:rPr lang="es-ES" sz="2400" b="1" dirty="0" smtClean="0">
                <a:solidFill>
                  <a:schemeClr val="bg2">
                    <a:lumMod val="75000"/>
                  </a:schemeClr>
                </a:solidFill>
              </a:rPr>
              <a:t>MAPA ESTRATÉGICO</a:t>
            </a:r>
            <a:endParaRPr lang="es-ES" sz="2400" b="1" dirty="0">
              <a:solidFill>
                <a:schemeClr val="bg2">
                  <a:lumMod val="75000"/>
                </a:schemeClr>
              </a:solidFill>
            </a:endParaRPr>
          </a:p>
        </p:txBody>
      </p:sp>
      <p:pic>
        <p:nvPicPr>
          <p:cNvPr id="13" name="12 Imagen"/>
          <p:cNvPicPr/>
          <p:nvPr/>
        </p:nvPicPr>
        <p:blipFill rotWithShape="1">
          <a:blip r:embed="rId4"/>
          <a:srcRect l="28537" t="42971" r="26859" b="22785"/>
          <a:stretch/>
        </p:blipFill>
        <p:spPr bwMode="auto">
          <a:xfrm>
            <a:off x="528369" y="2489412"/>
            <a:ext cx="8136904" cy="40615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147065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Marcador de contenido"/>
          <p:cNvGraphicFramePr>
            <a:graphicFrameLocks noGrp="1"/>
          </p:cNvGraphicFramePr>
          <p:nvPr>
            <p:ph idx="1"/>
            <p:extLst>
              <p:ext uri="{D42A27DB-BD31-4B8C-83A1-F6EECF244321}">
                <p14:modId xmlns:p14="http://schemas.microsoft.com/office/powerpoint/2010/main" val="1450617728"/>
              </p:ext>
            </p:extLst>
          </p:nvPr>
        </p:nvGraphicFramePr>
        <p:xfrm>
          <a:off x="611188" y="981075"/>
          <a:ext cx="7848600" cy="485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CuadroTexto"/>
          <p:cNvSpPr txBox="1"/>
          <p:nvPr/>
        </p:nvSpPr>
        <p:spPr>
          <a:xfrm>
            <a:off x="4644008" y="116632"/>
            <a:ext cx="3384376" cy="400110"/>
          </a:xfrm>
          <a:prstGeom prst="rect">
            <a:avLst/>
          </a:prstGeom>
          <a:noFill/>
        </p:spPr>
        <p:txBody>
          <a:bodyPr wrap="square" rtlCol="0">
            <a:spAutoFit/>
          </a:bodyPr>
          <a:lstStyle/>
          <a:p>
            <a:pPr algn="ctr"/>
            <a:r>
              <a:rPr lang="es-ES" sz="2000" b="1" dirty="0" smtClean="0">
                <a:solidFill>
                  <a:schemeClr val="bg2">
                    <a:lumMod val="75000"/>
                  </a:schemeClr>
                </a:solidFill>
              </a:rPr>
              <a:t>POLÍTICAS Y ESTRATEGIAS</a:t>
            </a:r>
            <a:endParaRPr lang="es-ES" sz="2000" b="1" dirty="0">
              <a:solidFill>
                <a:schemeClr val="bg2">
                  <a:lumMod val="75000"/>
                </a:schemeClr>
              </a:solidFill>
            </a:endParaRPr>
          </a:p>
        </p:txBody>
      </p:sp>
    </p:spTree>
    <p:extLst>
      <p:ext uri="{BB962C8B-B14F-4D97-AF65-F5344CB8AC3E}">
        <p14:creationId xmlns:p14="http://schemas.microsoft.com/office/powerpoint/2010/main" val="259025677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Flecha derecha"/>
          <p:cNvSpPr/>
          <p:nvPr/>
        </p:nvSpPr>
        <p:spPr>
          <a:xfrm>
            <a:off x="1388568" y="4506175"/>
            <a:ext cx="2793380" cy="1366782"/>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dirty="0"/>
          </a:p>
        </p:txBody>
      </p:sp>
      <p:sp>
        <p:nvSpPr>
          <p:cNvPr id="2" name="1 Título"/>
          <p:cNvSpPr>
            <a:spLocks noGrp="1"/>
          </p:cNvSpPr>
          <p:nvPr>
            <p:ph type="title"/>
          </p:nvPr>
        </p:nvSpPr>
        <p:spPr>
          <a:xfrm>
            <a:off x="1041248" y="476672"/>
            <a:ext cx="7024744" cy="1143000"/>
          </a:xfrm>
        </p:spPr>
        <p:txBody>
          <a:bodyPr/>
          <a:lstStyle/>
          <a:p>
            <a:pPr algn="ctr"/>
            <a:r>
              <a:rPr lang="es-ES" b="1" i="1" dirty="0" smtClean="0"/>
              <a:t>MOMENTO ESTRATÉGICO</a:t>
            </a:r>
            <a:endParaRPr lang="es-ES" b="1" i="1" dirty="0"/>
          </a:p>
        </p:txBody>
      </p:sp>
      <p:sp>
        <p:nvSpPr>
          <p:cNvPr id="6" name="5 CuadroTexto"/>
          <p:cNvSpPr txBox="1"/>
          <p:nvPr/>
        </p:nvSpPr>
        <p:spPr>
          <a:xfrm>
            <a:off x="1290068" y="4927956"/>
            <a:ext cx="2690936" cy="523220"/>
          </a:xfrm>
          <a:prstGeom prst="rect">
            <a:avLst/>
          </a:prstGeom>
          <a:noFill/>
        </p:spPr>
        <p:txBody>
          <a:bodyPr wrap="square" rtlCol="0">
            <a:spAutoFit/>
          </a:bodyPr>
          <a:lstStyle/>
          <a:p>
            <a:pPr algn="ctr"/>
            <a:r>
              <a:rPr lang="es-EC" sz="2800" dirty="0" smtClean="0">
                <a:solidFill>
                  <a:srgbClr val="7030A0"/>
                </a:solidFill>
                <a:effectLst>
                  <a:outerShdw blurRad="38100" dist="38100" dir="2700000" algn="tl">
                    <a:srgbClr val="000000">
                      <a:alpha val="43137"/>
                    </a:srgbClr>
                  </a:outerShdw>
                </a:effectLst>
              </a:rPr>
              <a:t>METAS</a:t>
            </a:r>
            <a:endParaRPr lang="es-ES" sz="2400" dirty="0">
              <a:solidFill>
                <a:srgbClr val="7030A0"/>
              </a:solidFill>
              <a:effectLst>
                <a:outerShdw blurRad="38100" dist="38100" dir="2700000" algn="tl">
                  <a:srgbClr val="000000">
                    <a:alpha val="43137"/>
                  </a:srgbClr>
                </a:outerShdw>
              </a:effectLst>
            </a:endParaRPr>
          </a:p>
        </p:txBody>
      </p:sp>
      <p:sp>
        <p:nvSpPr>
          <p:cNvPr id="7" name="6 Flecha derecha"/>
          <p:cNvSpPr/>
          <p:nvPr/>
        </p:nvSpPr>
        <p:spPr>
          <a:xfrm>
            <a:off x="1428776" y="1988840"/>
            <a:ext cx="2793380" cy="1366782"/>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dirty="0"/>
          </a:p>
        </p:txBody>
      </p:sp>
      <p:sp>
        <p:nvSpPr>
          <p:cNvPr id="8" name="7 CuadroTexto"/>
          <p:cNvSpPr txBox="1"/>
          <p:nvPr/>
        </p:nvSpPr>
        <p:spPr>
          <a:xfrm>
            <a:off x="4716016" y="1988840"/>
            <a:ext cx="3456384" cy="1508105"/>
          </a:xfrm>
          <a:prstGeom prst="rect">
            <a:avLst/>
          </a:prstGeom>
          <a:gradFill flip="none" rotWithShape="1">
            <a:gsLst>
              <a:gs pos="0">
                <a:schemeClr val="lt2">
                  <a:shade val="94000"/>
                  <a:satMod val="114000"/>
                  <a:lumMod val="96000"/>
                  <a:tint val="66000"/>
                  <a:satMod val="160000"/>
                </a:schemeClr>
              </a:gs>
              <a:gs pos="50000">
                <a:schemeClr val="lt2">
                  <a:shade val="94000"/>
                  <a:satMod val="114000"/>
                  <a:lumMod val="96000"/>
                  <a:tint val="44500"/>
                  <a:satMod val="160000"/>
                </a:schemeClr>
              </a:gs>
              <a:gs pos="100000">
                <a:schemeClr val="lt2">
                  <a:shade val="94000"/>
                  <a:satMod val="114000"/>
                  <a:lumMod val="96000"/>
                  <a:tint val="23500"/>
                  <a:satMod val="160000"/>
                </a:schemeClr>
              </a:gs>
            </a:gsLst>
            <a:lin ang="13500000" scaled="1"/>
            <a:tileRect/>
          </a:gradFill>
          <a:effectLst>
            <a:innerShdw blurRad="114300">
              <a:prstClr val="black"/>
            </a:innerShdw>
          </a:effectLst>
        </p:spPr>
        <p:style>
          <a:lnRef idx="2">
            <a:schemeClr val="accent2"/>
          </a:lnRef>
          <a:fillRef idx="1002">
            <a:schemeClr val="lt2"/>
          </a:fillRef>
          <a:effectRef idx="0">
            <a:schemeClr val="accent2"/>
          </a:effectRef>
          <a:fontRef idx="minor">
            <a:schemeClr val="dk1"/>
          </a:fontRef>
        </p:style>
        <p:txBody>
          <a:bodyPr wrap="square" rtlCol="0">
            <a:spAutoFit/>
          </a:bodyPr>
          <a:lstStyle/>
          <a:p>
            <a:pPr algn="ctr"/>
            <a:r>
              <a:rPr lang="es-ES" b="1" dirty="0" smtClean="0"/>
              <a:t>SUB COMPONENTE </a:t>
            </a:r>
          </a:p>
          <a:p>
            <a:pPr algn="ctr"/>
            <a:r>
              <a:rPr lang="es-ES" b="1" dirty="0" smtClean="0"/>
              <a:t>O  VARIABLE</a:t>
            </a:r>
          </a:p>
          <a:p>
            <a:pPr algn="ctr"/>
            <a:endParaRPr lang="es-ES" dirty="0" smtClean="0"/>
          </a:p>
          <a:p>
            <a:pPr algn="ctr"/>
            <a:endParaRPr lang="es-ES" dirty="0"/>
          </a:p>
          <a:p>
            <a:pPr algn="ctr"/>
            <a:r>
              <a:rPr lang="es-ES" sz="2000" b="1" dirty="0" smtClean="0"/>
              <a:t>ESTRATEGIA</a:t>
            </a:r>
            <a:endParaRPr lang="es-ES" sz="2000" b="1" dirty="0"/>
          </a:p>
        </p:txBody>
      </p:sp>
      <p:sp>
        <p:nvSpPr>
          <p:cNvPr id="10" name="9 CuadroTexto"/>
          <p:cNvSpPr txBox="1"/>
          <p:nvPr/>
        </p:nvSpPr>
        <p:spPr>
          <a:xfrm>
            <a:off x="4860032" y="4648199"/>
            <a:ext cx="3312368" cy="120032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effectLst>
            <a:innerShdw blurRad="114300">
              <a:prstClr val="black"/>
            </a:innerShdw>
          </a:effectLst>
        </p:spPr>
        <p:txBody>
          <a:bodyPr wrap="square" rtlCol="0">
            <a:spAutoFit/>
          </a:bodyPr>
          <a:lstStyle/>
          <a:p>
            <a:pPr algn="ctr"/>
            <a:r>
              <a:rPr lang="es-ES" b="1" dirty="0" smtClean="0"/>
              <a:t>INDICADOR</a:t>
            </a:r>
          </a:p>
          <a:p>
            <a:pPr algn="ctr"/>
            <a:endParaRPr lang="es-ES" b="1" dirty="0" smtClean="0"/>
          </a:p>
          <a:p>
            <a:pPr algn="ctr"/>
            <a:endParaRPr lang="es-ES" b="1" dirty="0"/>
          </a:p>
          <a:p>
            <a:pPr algn="ctr"/>
            <a:r>
              <a:rPr lang="es-ES" b="1" dirty="0" smtClean="0"/>
              <a:t>META</a:t>
            </a:r>
            <a:endParaRPr lang="es-ES" b="1" dirty="0"/>
          </a:p>
        </p:txBody>
      </p:sp>
      <p:sp>
        <p:nvSpPr>
          <p:cNvPr id="11" name="10 Flecha abajo"/>
          <p:cNvSpPr/>
          <p:nvPr/>
        </p:nvSpPr>
        <p:spPr>
          <a:xfrm>
            <a:off x="6300192" y="5045550"/>
            <a:ext cx="360040" cy="405626"/>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p>
        </p:txBody>
      </p:sp>
      <p:sp>
        <p:nvSpPr>
          <p:cNvPr id="12" name="11 Flecha abajo"/>
          <p:cNvSpPr/>
          <p:nvPr/>
        </p:nvSpPr>
        <p:spPr>
          <a:xfrm>
            <a:off x="6300192" y="2616378"/>
            <a:ext cx="360040" cy="405626"/>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p>
        </p:txBody>
      </p:sp>
      <p:sp>
        <p:nvSpPr>
          <p:cNvPr id="13" name="12 CuadroTexto"/>
          <p:cNvSpPr txBox="1"/>
          <p:nvPr/>
        </p:nvSpPr>
        <p:spPr>
          <a:xfrm>
            <a:off x="1423220" y="2410621"/>
            <a:ext cx="2520280" cy="523220"/>
          </a:xfrm>
          <a:prstGeom prst="rect">
            <a:avLst/>
          </a:prstGeom>
          <a:noFill/>
        </p:spPr>
        <p:txBody>
          <a:bodyPr wrap="square" rtlCol="0">
            <a:spAutoFit/>
          </a:bodyPr>
          <a:lstStyle/>
          <a:p>
            <a:pPr algn="ctr"/>
            <a:r>
              <a:rPr lang="es-EC" sz="2800" dirty="0" smtClean="0">
                <a:solidFill>
                  <a:srgbClr val="7030A0"/>
                </a:solidFill>
                <a:effectLst>
                  <a:outerShdw blurRad="38100" dist="38100" dir="2700000" algn="tl">
                    <a:srgbClr val="000000">
                      <a:alpha val="43137"/>
                    </a:srgbClr>
                  </a:outerShdw>
                </a:effectLst>
              </a:rPr>
              <a:t>ESTRATEGIAS</a:t>
            </a:r>
            <a:endParaRPr lang="es-ES" sz="2400" dirty="0">
              <a:solidFill>
                <a:srgbClr val="7030A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5866986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932040" y="0"/>
            <a:ext cx="2880320" cy="523220"/>
          </a:xfrm>
          <a:prstGeom prst="rect">
            <a:avLst/>
          </a:prstGeom>
          <a:noFill/>
        </p:spPr>
        <p:txBody>
          <a:bodyPr wrap="square" rtlCol="0">
            <a:spAutoFit/>
          </a:bodyPr>
          <a:lstStyle/>
          <a:p>
            <a:pPr algn="ctr"/>
            <a:r>
              <a:rPr lang="es-ES" sz="2800" b="1" dirty="0" smtClean="0">
                <a:solidFill>
                  <a:schemeClr val="bg2">
                    <a:lumMod val="75000"/>
                  </a:schemeClr>
                </a:solidFill>
              </a:rPr>
              <a:t>ESTRATEGÍAS</a:t>
            </a:r>
            <a:endParaRPr lang="es-ES" sz="2800" b="1" dirty="0">
              <a:solidFill>
                <a:schemeClr val="bg2">
                  <a:lumMod val="75000"/>
                </a:schemeClr>
              </a:solidFill>
            </a:endParaRPr>
          </a:p>
        </p:txBody>
      </p:sp>
      <p:graphicFrame>
        <p:nvGraphicFramePr>
          <p:cNvPr id="5" name="4 Tabla"/>
          <p:cNvGraphicFramePr>
            <a:graphicFrameLocks noGrp="1"/>
          </p:cNvGraphicFramePr>
          <p:nvPr>
            <p:extLst>
              <p:ext uri="{D42A27DB-BD31-4B8C-83A1-F6EECF244321}">
                <p14:modId xmlns:p14="http://schemas.microsoft.com/office/powerpoint/2010/main" val="1327509408"/>
              </p:ext>
            </p:extLst>
          </p:nvPr>
        </p:nvGraphicFramePr>
        <p:xfrm>
          <a:off x="899592" y="980728"/>
          <a:ext cx="7488832" cy="4776592"/>
        </p:xfrm>
        <a:graphic>
          <a:graphicData uri="http://schemas.openxmlformats.org/drawingml/2006/table">
            <a:tbl>
              <a:tblPr firstRow="1" firstCol="1" bandRow="1">
                <a:tableStyleId>{17292A2E-F333-43FB-9621-5CBBE7FDCDCB}</a:tableStyleId>
              </a:tblPr>
              <a:tblGrid>
                <a:gridCol w="1132867"/>
                <a:gridCol w="1731690"/>
                <a:gridCol w="4624275"/>
              </a:tblGrid>
              <a:tr h="360040">
                <a:tc>
                  <a:txBody>
                    <a:bodyPr/>
                    <a:lstStyle/>
                    <a:p>
                      <a:pPr algn="ctr">
                        <a:lnSpc>
                          <a:spcPct val="115000"/>
                        </a:lnSpc>
                        <a:spcAft>
                          <a:spcPts val="1000"/>
                        </a:spcAft>
                      </a:pPr>
                      <a:r>
                        <a:rPr lang="es-EC" sz="1050" dirty="0">
                          <a:effectLst/>
                        </a:rPr>
                        <a:t>COMPONENTE</a:t>
                      </a:r>
                      <a:endParaRPr lang="es-ES" sz="1100" dirty="0">
                        <a:solidFill>
                          <a:srgbClr val="000000"/>
                        </a:solidFill>
                        <a:effectLst/>
                        <a:latin typeface="Arial"/>
                        <a:ea typeface="Calibri"/>
                      </a:endParaRPr>
                    </a:p>
                  </a:txBody>
                  <a:tcPr marL="57043" marR="57043" marT="0" marB="0" anchor="ctr"/>
                </a:tc>
                <a:tc>
                  <a:txBody>
                    <a:bodyPr/>
                    <a:lstStyle/>
                    <a:p>
                      <a:pPr algn="ctr">
                        <a:lnSpc>
                          <a:spcPct val="115000"/>
                        </a:lnSpc>
                        <a:spcAft>
                          <a:spcPts val="1000"/>
                        </a:spcAft>
                      </a:pPr>
                      <a:r>
                        <a:rPr lang="es-EC" sz="1050" dirty="0">
                          <a:effectLst/>
                        </a:rPr>
                        <a:t>SUB COMPONENTE</a:t>
                      </a:r>
                      <a:endParaRPr lang="es-ES" sz="1100" dirty="0">
                        <a:solidFill>
                          <a:srgbClr val="000000"/>
                        </a:solidFill>
                        <a:effectLst/>
                        <a:latin typeface="Arial"/>
                        <a:ea typeface="Calibri"/>
                      </a:endParaRPr>
                    </a:p>
                  </a:txBody>
                  <a:tcPr marL="57043" marR="57043" marT="0" marB="0" anchor="ctr"/>
                </a:tc>
                <a:tc>
                  <a:txBody>
                    <a:bodyPr/>
                    <a:lstStyle/>
                    <a:p>
                      <a:pPr algn="ctr">
                        <a:lnSpc>
                          <a:spcPct val="115000"/>
                        </a:lnSpc>
                        <a:spcAft>
                          <a:spcPts val="1000"/>
                        </a:spcAft>
                      </a:pPr>
                      <a:r>
                        <a:rPr lang="es-EC" sz="1050" dirty="0">
                          <a:effectLst/>
                        </a:rPr>
                        <a:t>ESTRATEGIAS</a:t>
                      </a:r>
                      <a:endParaRPr lang="es-ES" sz="1100" dirty="0">
                        <a:solidFill>
                          <a:srgbClr val="000000"/>
                        </a:solidFill>
                        <a:effectLst/>
                        <a:latin typeface="Arial"/>
                        <a:ea typeface="Calibri"/>
                      </a:endParaRPr>
                    </a:p>
                  </a:txBody>
                  <a:tcPr marL="57043" marR="57043" marT="0" marB="0" anchor="ctr"/>
                </a:tc>
              </a:tr>
              <a:tr h="583107">
                <a:tc rowSpan="4">
                  <a:txBody>
                    <a:bodyPr/>
                    <a:lstStyle/>
                    <a:p>
                      <a:pPr algn="l">
                        <a:lnSpc>
                          <a:spcPct val="115000"/>
                        </a:lnSpc>
                        <a:spcAft>
                          <a:spcPts val="1000"/>
                        </a:spcAft>
                      </a:pPr>
                      <a:r>
                        <a:rPr lang="es-EC" sz="1400" dirty="0">
                          <a:effectLst/>
                        </a:rPr>
                        <a:t> </a:t>
                      </a:r>
                      <a:endParaRPr lang="es-ES" sz="1600" dirty="0">
                        <a:effectLst/>
                      </a:endParaRPr>
                    </a:p>
                    <a:p>
                      <a:pPr algn="l">
                        <a:lnSpc>
                          <a:spcPct val="115000"/>
                        </a:lnSpc>
                        <a:spcAft>
                          <a:spcPts val="1000"/>
                        </a:spcAft>
                      </a:pPr>
                      <a:r>
                        <a:rPr lang="es-EC" sz="1400" dirty="0">
                          <a:effectLst/>
                        </a:rPr>
                        <a:t> </a:t>
                      </a:r>
                      <a:endParaRPr lang="es-ES" sz="1600" dirty="0">
                        <a:effectLst/>
                      </a:endParaRPr>
                    </a:p>
                    <a:p>
                      <a:pPr algn="l">
                        <a:lnSpc>
                          <a:spcPct val="115000"/>
                        </a:lnSpc>
                        <a:spcAft>
                          <a:spcPts val="1000"/>
                        </a:spcAft>
                      </a:pPr>
                      <a:r>
                        <a:rPr lang="es-EC" sz="1400" dirty="0">
                          <a:effectLst/>
                        </a:rPr>
                        <a:t> </a:t>
                      </a:r>
                      <a:endParaRPr lang="es-ES" sz="1600" dirty="0">
                        <a:effectLst/>
                      </a:endParaRPr>
                    </a:p>
                    <a:p>
                      <a:pPr algn="l">
                        <a:lnSpc>
                          <a:spcPct val="115000"/>
                        </a:lnSpc>
                        <a:spcAft>
                          <a:spcPts val="1000"/>
                        </a:spcAft>
                      </a:pPr>
                      <a:r>
                        <a:rPr lang="es-EC" sz="1400" dirty="0">
                          <a:effectLst/>
                        </a:rPr>
                        <a:t> </a:t>
                      </a:r>
                      <a:endParaRPr lang="es-ES" sz="1600" dirty="0">
                        <a:effectLst/>
                      </a:endParaRPr>
                    </a:p>
                    <a:p>
                      <a:pPr algn="l">
                        <a:lnSpc>
                          <a:spcPct val="115000"/>
                        </a:lnSpc>
                        <a:spcAft>
                          <a:spcPts val="1000"/>
                        </a:spcAft>
                      </a:pPr>
                      <a:r>
                        <a:rPr lang="es-EC" sz="1400" dirty="0">
                          <a:effectLst/>
                        </a:rPr>
                        <a:t> </a:t>
                      </a:r>
                      <a:endParaRPr lang="es-ES" sz="1600" dirty="0">
                        <a:effectLst/>
                      </a:endParaRPr>
                    </a:p>
                    <a:p>
                      <a:pPr algn="l">
                        <a:lnSpc>
                          <a:spcPct val="115000"/>
                        </a:lnSpc>
                        <a:spcAft>
                          <a:spcPts val="1000"/>
                        </a:spcAft>
                      </a:pPr>
                      <a:r>
                        <a:rPr lang="es-EC" sz="1400" dirty="0">
                          <a:effectLst/>
                        </a:rPr>
                        <a:t>ABIÓTICO</a:t>
                      </a:r>
                      <a:endParaRPr lang="es-ES" sz="1600" dirty="0">
                        <a:effectLst/>
                      </a:endParaRPr>
                    </a:p>
                    <a:p>
                      <a:pPr algn="l">
                        <a:lnSpc>
                          <a:spcPct val="115000"/>
                        </a:lnSpc>
                        <a:spcAft>
                          <a:spcPts val="1000"/>
                        </a:spcAft>
                      </a:pPr>
                      <a:r>
                        <a:rPr lang="es-EC" sz="1400" dirty="0">
                          <a:effectLst/>
                        </a:rPr>
                        <a:t> </a:t>
                      </a:r>
                      <a:endParaRPr lang="es-ES" sz="1600" dirty="0">
                        <a:effectLst/>
                      </a:endParaRPr>
                    </a:p>
                    <a:p>
                      <a:pPr algn="l">
                        <a:lnSpc>
                          <a:spcPct val="115000"/>
                        </a:lnSpc>
                        <a:spcAft>
                          <a:spcPts val="1000"/>
                        </a:spcAft>
                      </a:pPr>
                      <a:r>
                        <a:rPr lang="es-EC" sz="1400" dirty="0">
                          <a:effectLst/>
                        </a:rPr>
                        <a:t> </a:t>
                      </a:r>
                      <a:endParaRPr lang="es-ES" sz="1600" dirty="0">
                        <a:effectLst/>
                      </a:endParaRPr>
                    </a:p>
                    <a:p>
                      <a:pPr algn="l">
                        <a:lnSpc>
                          <a:spcPct val="115000"/>
                        </a:lnSpc>
                        <a:spcAft>
                          <a:spcPts val="1000"/>
                        </a:spcAft>
                      </a:pPr>
                      <a:r>
                        <a:rPr lang="es-EC" sz="1400" dirty="0">
                          <a:effectLst/>
                        </a:rPr>
                        <a:t> </a:t>
                      </a:r>
                      <a:endParaRPr lang="es-ES" sz="1600" dirty="0">
                        <a:solidFill>
                          <a:srgbClr val="000000"/>
                        </a:solidFill>
                        <a:effectLst/>
                        <a:latin typeface="Arial"/>
                        <a:ea typeface="Calibri"/>
                      </a:endParaRPr>
                    </a:p>
                  </a:txBody>
                  <a:tcPr marL="57043" marR="57043" marT="0" marB="0"/>
                </a:tc>
                <a:tc>
                  <a:txBody>
                    <a:bodyPr/>
                    <a:lstStyle/>
                    <a:p>
                      <a:pPr algn="l">
                        <a:lnSpc>
                          <a:spcPct val="115000"/>
                        </a:lnSpc>
                        <a:spcAft>
                          <a:spcPts val="1000"/>
                        </a:spcAft>
                      </a:pPr>
                      <a:r>
                        <a:rPr lang="es-EC" sz="1400" dirty="0">
                          <a:effectLst/>
                        </a:rPr>
                        <a:t> </a:t>
                      </a:r>
                      <a:endParaRPr lang="es-ES" sz="1600" dirty="0">
                        <a:effectLst/>
                      </a:endParaRPr>
                    </a:p>
                    <a:p>
                      <a:pPr algn="l">
                        <a:lnSpc>
                          <a:spcPct val="115000"/>
                        </a:lnSpc>
                        <a:spcAft>
                          <a:spcPts val="1000"/>
                        </a:spcAft>
                      </a:pPr>
                      <a:r>
                        <a:rPr lang="es-EC" sz="1400" dirty="0">
                          <a:effectLst/>
                        </a:rPr>
                        <a:t>Geología</a:t>
                      </a:r>
                      <a:endParaRPr lang="es-ES" sz="1600" dirty="0">
                        <a:solidFill>
                          <a:srgbClr val="000000"/>
                        </a:solidFill>
                        <a:effectLst/>
                        <a:latin typeface="Arial"/>
                        <a:ea typeface="Calibri"/>
                      </a:endParaRPr>
                    </a:p>
                  </a:txBody>
                  <a:tcPr marL="57043" marR="57043" marT="0" marB="0"/>
                </a:tc>
                <a:tc>
                  <a:txBody>
                    <a:bodyPr/>
                    <a:lstStyle/>
                    <a:p>
                      <a:pPr algn="just">
                        <a:lnSpc>
                          <a:spcPct val="115000"/>
                        </a:lnSpc>
                        <a:spcAft>
                          <a:spcPts val="1000"/>
                        </a:spcAft>
                      </a:pPr>
                      <a:r>
                        <a:rPr lang="es-EC" sz="1400" dirty="0">
                          <a:effectLst/>
                        </a:rPr>
                        <a:t>Fortalecimiento de la investigación geológica del centro oriente del país, mediante el presente estudio y que sea un punto de partida y una buena fuente de consulta para futuras investigaciones</a:t>
                      </a:r>
                      <a:r>
                        <a:rPr lang="es-EC" sz="1400" dirty="0" smtClean="0">
                          <a:effectLst/>
                        </a:rPr>
                        <a:t>.</a:t>
                      </a:r>
                    </a:p>
                  </a:txBody>
                  <a:tcPr marL="57043" marR="57043" marT="0" marB="0"/>
                </a:tc>
              </a:tr>
              <a:tr h="583107">
                <a:tc vMerge="1">
                  <a:txBody>
                    <a:bodyPr/>
                    <a:lstStyle/>
                    <a:p>
                      <a:endParaRPr lang="es-ES"/>
                    </a:p>
                  </a:txBody>
                  <a:tcPr/>
                </a:tc>
                <a:tc>
                  <a:txBody>
                    <a:bodyPr/>
                    <a:lstStyle/>
                    <a:p>
                      <a:pPr algn="l">
                        <a:lnSpc>
                          <a:spcPct val="115000"/>
                        </a:lnSpc>
                        <a:spcAft>
                          <a:spcPts val="1000"/>
                        </a:spcAft>
                      </a:pPr>
                      <a:r>
                        <a:rPr lang="es-EC" sz="1400">
                          <a:effectLst/>
                        </a:rPr>
                        <a:t> </a:t>
                      </a:r>
                      <a:endParaRPr lang="es-ES" sz="1600">
                        <a:effectLst/>
                      </a:endParaRPr>
                    </a:p>
                    <a:p>
                      <a:pPr algn="l">
                        <a:lnSpc>
                          <a:spcPct val="115000"/>
                        </a:lnSpc>
                        <a:spcAft>
                          <a:spcPts val="1000"/>
                        </a:spcAft>
                      </a:pPr>
                      <a:r>
                        <a:rPr lang="es-EC" sz="1400">
                          <a:effectLst/>
                        </a:rPr>
                        <a:t>Geomorfología</a:t>
                      </a:r>
                      <a:endParaRPr lang="es-ES" sz="1600">
                        <a:solidFill>
                          <a:srgbClr val="000000"/>
                        </a:solidFill>
                        <a:effectLst/>
                        <a:latin typeface="Arial"/>
                        <a:ea typeface="Calibri"/>
                      </a:endParaRPr>
                    </a:p>
                  </a:txBody>
                  <a:tcPr marL="57043" marR="57043" marT="0" marB="0"/>
                </a:tc>
                <a:tc>
                  <a:txBody>
                    <a:bodyPr/>
                    <a:lstStyle/>
                    <a:p>
                      <a:pPr algn="just">
                        <a:lnSpc>
                          <a:spcPct val="115000"/>
                        </a:lnSpc>
                        <a:spcAft>
                          <a:spcPts val="1000"/>
                        </a:spcAft>
                      </a:pPr>
                      <a:r>
                        <a:rPr lang="es-EC" sz="1400">
                          <a:effectLst/>
                        </a:rPr>
                        <a:t>Desarrollo de la investigación de la geomorfología del centro oriente del país, mediante el presente estudio y que sea un punto de partida y una buena fuente de consulta para futuras investigaciones.</a:t>
                      </a:r>
                      <a:endParaRPr lang="es-ES" sz="1600">
                        <a:solidFill>
                          <a:srgbClr val="000000"/>
                        </a:solidFill>
                        <a:effectLst/>
                        <a:latin typeface="Arial"/>
                        <a:ea typeface="Calibri"/>
                      </a:endParaRPr>
                    </a:p>
                  </a:txBody>
                  <a:tcPr marL="57043" marR="57043" marT="0" marB="0"/>
                </a:tc>
              </a:tr>
              <a:tr h="583107">
                <a:tc vMerge="1">
                  <a:txBody>
                    <a:bodyPr/>
                    <a:lstStyle/>
                    <a:p>
                      <a:endParaRPr lang="es-ES"/>
                    </a:p>
                  </a:txBody>
                  <a:tcPr/>
                </a:tc>
                <a:tc>
                  <a:txBody>
                    <a:bodyPr/>
                    <a:lstStyle/>
                    <a:p>
                      <a:pPr algn="l">
                        <a:lnSpc>
                          <a:spcPct val="115000"/>
                        </a:lnSpc>
                        <a:spcAft>
                          <a:spcPts val="1000"/>
                        </a:spcAft>
                      </a:pPr>
                      <a:r>
                        <a:rPr lang="es-EC" sz="1400">
                          <a:effectLst/>
                        </a:rPr>
                        <a:t> </a:t>
                      </a:r>
                      <a:endParaRPr lang="es-ES" sz="1600">
                        <a:effectLst/>
                      </a:endParaRPr>
                    </a:p>
                    <a:p>
                      <a:pPr algn="l">
                        <a:lnSpc>
                          <a:spcPct val="115000"/>
                        </a:lnSpc>
                        <a:spcAft>
                          <a:spcPts val="1000"/>
                        </a:spcAft>
                      </a:pPr>
                      <a:r>
                        <a:rPr lang="es-EC" sz="1400">
                          <a:effectLst/>
                        </a:rPr>
                        <a:t>Hidrología</a:t>
                      </a:r>
                      <a:endParaRPr lang="es-ES" sz="1600">
                        <a:solidFill>
                          <a:srgbClr val="000000"/>
                        </a:solidFill>
                        <a:effectLst/>
                        <a:latin typeface="Arial"/>
                        <a:ea typeface="Calibri"/>
                      </a:endParaRPr>
                    </a:p>
                  </a:txBody>
                  <a:tcPr marL="57043" marR="57043" marT="0" marB="0"/>
                </a:tc>
                <a:tc>
                  <a:txBody>
                    <a:bodyPr/>
                    <a:lstStyle/>
                    <a:p>
                      <a:pPr algn="just">
                        <a:lnSpc>
                          <a:spcPct val="115000"/>
                        </a:lnSpc>
                        <a:spcAft>
                          <a:spcPts val="1000"/>
                        </a:spcAft>
                      </a:pPr>
                      <a:r>
                        <a:rPr lang="es-EC" sz="1400">
                          <a:effectLst/>
                        </a:rPr>
                        <a:t>Apoyo a la política estatal de protección del recurso agua y conservación del ecosistema proveedor de agua en las zonas altas de los páramos del sur este de la provincia de Chimborazo.</a:t>
                      </a:r>
                      <a:endParaRPr lang="es-ES" sz="1600">
                        <a:solidFill>
                          <a:srgbClr val="000000"/>
                        </a:solidFill>
                        <a:effectLst/>
                        <a:latin typeface="Arial"/>
                        <a:ea typeface="Calibri"/>
                      </a:endParaRPr>
                    </a:p>
                  </a:txBody>
                  <a:tcPr marL="57043" marR="57043" marT="0" marB="0"/>
                </a:tc>
              </a:tr>
              <a:tr h="583107">
                <a:tc vMerge="1">
                  <a:txBody>
                    <a:bodyPr/>
                    <a:lstStyle/>
                    <a:p>
                      <a:endParaRPr lang="es-ES"/>
                    </a:p>
                  </a:txBody>
                  <a:tcPr/>
                </a:tc>
                <a:tc>
                  <a:txBody>
                    <a:bodyPr/>
                    <a:lstStyle/>
                    <a:p>
                      <a:pPr algn="l">
                        <a:lnSpc>
                          <a:spcPct val="115000"/>
                        </a:lnSpc>
                        <a:spcAft>
                          <a:spcPts val="1000"/>
                        </a:spcAft>
                      </a:pPr>
                      <a:r>
                        <a:rPr lang="es-EC" sz="1400">
                          <a:effectLst/>
                        </a:rPr>
                        <a:t> </a:t>
                      </a:r>
                      <a:endParaRPr lang="es-ES" sz="1600">
                        <a:effectLst/>
                      </a:endParaRPr>
                    </a:p>
                    <a:p>
                      <a:pPr algn="l">
                        <a:lnSpc>
                          <a:spcPct val="115000"/>
                        </a:lnSpc>
                        <a:spcAft>
                          <a:spcPts val="1000"/>
                        </a:spcAft>
                      </a:pPr>
                      <a:r>
                        <a:rPr lang="es-EC" sz="1400">
                          <a:effectLst/>
                        </a:rPr>
                        <a:t>Clima</a:t>
                      </a:r>
                      <a:endParaRPr lang="es-ES" sz="1600">
                        <a:solidFill>
                          <a:srgbClr val="000000"/>
                        </a:solidFill>
                        <a:effectLst/>
                        <a:latin typeface="Arial"/>
                        <a:ea typeface="Calibri"/>
                      </a:endParaRPr>
                    </a:p>
                  </a:txBody>
                  <a:tcPr marL="57043" marR="57043" marT="0" marB="0"/>
                </a:tc>
                <a:tc>
                  <a:txBody>
                    <a:bodyPr/>
                    <a:lstStyle/>
                    <a:p>
                      <a:pPr algn="just">
                        <a:lnSpc>
                          <a:spcPct val="115000"/>
                        </a:lnSpc>
                        <a:spcAft>
                          <a:spcPts val="1000"/>
                        </a:spcAft>
                      </a:pPr>
                      <a:r>
                        <a:rPr lang="es-EC" sz="1400" dirty="0">
                          <a:effectLst/>
                        </a:rPr>
                        <a:t>Fortalecimiento a la red de monitoreo climático que posee el INAMI, mediante la localización de nuevas estaciones en la  zona sur este de la provincia de Chimborazo, que reflejen la realidad climatológica de la zona.</a:t>
                      </a:r>
                      <a:endParaRPr lang="es-ES" sz="1600" dirty="0">
                        <a:solidFill>
                          <a:srgbClr val="000000"/>
                        </a:solidFill>
                        <a:effectLst/>
                        <a:latin typeface="Arial"/>
                        <a:ea typeface="Calibri"/>
                      </a:endParaRPr>
                    </a:p>
                  </a:txBody>
                  <a:tcPr marL="57043" marR="57043" marT="0" marB="0"/>
                </a:tc>
              </a:tr>
            </a:tbl>
          </a:graphicData>
        </a:graphic>
      </p:graphicFrame>
    </p:spTree>
    <p:extLst>
      <p:ext uri="{BB962C8B-B14F-4D97-AF65-F5344CB8AC3E}">
        <p14:creationId xmlns:p14="http://schemas.microsoft.com/office/powerpoint/2010/main" val="323086006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860032" y="27732"/>
            <a:ext cx="2808312" cy="523220"/>
          </a:xfrm>
          <a:prstGeom prst="rect">
            <a:avLst/>
          </a:prstGeom>
          <a:noFill/>
        </p:spPr>
        <p:txBody>
          <a:bodyPr wrap="square" rtlCol="0">
            <a:spAutoFit/>
          </a:bodyPr>
          <a:lstStyle/>
          <a:p>
            <a:pPr algn="ctr"/>
            <a:r>
              <a:rPr lang="es-ES" sz="2800" b="1" dirty="0" smtClean="0">
                <a:solidFill>
                  <a:schemeClr val="bg2">
                    <a:lumMod val="75000"/>
                  </a:schemeClr>
                </a:solidFill>
              </a:rPr>
              <a:t>METAS</a:t>
            </a:r>
            <a:endParaRPr lang="es-ES" sz="2800" b="1" dirty="0">
              <a:solidFill>
                <a:schemeClr val="bg2">
                  <a:lumMod val="75000"/>
                </a:schemeClr>
              </a:solidFill>
            </a:endParaRPr>
          </a:p>
        </p:txBody>
      </p:sp>
      <p:graphicFrame>
        <p:nvGraphicFramePr>
          <p:cNvPr id="6" name="5 Tabla"/>
          <p:cNvGraphicFramePr>
            <a:graphicFrameLocks noGrp="1"/>
          </p:cNvGraphicFramePr>
          <p:nvPr>
            <p:extLst>
              <p:ext uri="{D42A27DB-BD31-4B8C-83A1-F6EECF244321}">
                <p14:modId xmlns:p14="http://schemas.microsoft.com/office/powerpoint/2010/main" val="442646794"/>
              </p:ext>
            </p:extLst>
          </p:nvPr>
        </p:nvGraphicFramePr>
        <p:xfrm>
          <a:off x="683568" y="1124744"/>
          <a:ext cx="7848872" cy="4507828"/>
        </p:xfrm>
        <a:graphic>
          <a:graphicData uri="http://schemas.openxmlformats.org/drawingml/2006/table">
            <a:tbl>
              <a:tblPr firstRow="1" firstCol="1" bandRow="1">
                <a:tableStyleId>{5A111915-BE36-4E01-A7E5-04B1672EAD32}</a:tableStyleId>
              </a:tblPr>
              <a:tblGrid>
                <a:gridCol w="1080120"/>
                <a:gridCol w="1224136"/>
                <a:gridCol w="1584176"/>
                <a:gridCol w="3960440"/>
              </a:tblGrid>
              <a:tr h="328294">
                <a:tc>
                  <a:txBody>
                    <a:bodyPr/>
                    <a:lstStyle/>
                    <a:p>
                      <a:pPr algn="ctr">
                        <a:lnSpc>
                          <a:spcPct val="115000"/>
                        </a:lnSpc>
                        <a:spcAft>
                          <a:spcPts val="1000"/>
                        </a:spcAft>
                      </a:pPr>
                      <a:r>
                        <a:rPr lang="es-EC" sz="1050" dirty="0">
                          <a:effectLst/>
                        </a:rPr>
                        <a:t>COMPONENTE</a:t>
                      </a:r>
                      <a:endParaRPr lang="es-ES" sz="1200" dirty="0">
                        <a:solidFill>
                          <a:srgbClr val="000000"/>
                        </a:solidFill>
                        <a:effectLst/>
                        <a:latin typeface="Arial"/>
                        <a:ea typeface="Calibri"/>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15000"/>
                        </a:lnSpc>
                        <a:spcAft>
                          <a:spcPts val="1000"/>
                        </a:spcAft>
                      </a:pPr>
                      <a:r>
                        <a:rPr lang="es-EC" sz="1050" dirty="0">
                          <a:effectLst/>
                        </a:rPr>
                        <a:t>SUB COMPONENTE</a:t>
                      </a:r>
                      <a:endParaRPr lang="es-ES" sz="1200" dirty="0">
                        <a:solidFill>
                          <a:srgbClr val="000000"/>
                        </a:solidFill>
                        <a:effectLst/>
                        <a:latin typeface="Arial"/>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1000"/>
                        </a:spcAft>
                      </a:pPr>
                      <a:r>
                        <a:rPr lang="es-EC" sz="1050" dirty="0">
                          <a:effectLst/>
                        </a:rPr>
                        <a:t>INDICADORES</a:t>
                      </a:r>
                      <a:endParaRPr lang="es-ES" sz="1200" dirty="0">
                        <a:solidFill>
                          <a:srgbClr val="000000"/>
                        </a:solidFill>
                        <a:effectLst/>
                        <a:latin typeface="Arial"/>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1000"/>
                        </a:spcAft>
                      </a:pPr>
                      <a:r>
                        <a:rPr lang="es-EC" sz="1050" dirty="0">
                          <a:effectLst/>
                        </a:rPr>
                        <a:t>METAS</a:t>
                      </a:r>
                      <a:endParaRPr lang="es-ES" sz="1200" dirty="0">
                        <a:solidFill>
                          <a:srgbClr val="000000"/>
                        </a:solidFill>
                        <a:effectLst/>
                        <a:latin typeface="Arial"/>
                        <a:ea typeface="Calibri"/>
                      </a:endParaRPr>
                    </a:p>
                  </a:txBody>
                  <a:tcPr marL="68580" marR="68580" marT="0" marB="0" anchor="ctr">
                    <a:lnL w="12700" cap="flat" cmpd="sng" algn="ctr">
                      <a:solidFill>
                        <a:schemeClr val="tx1"/>
                      </a:solidFill>
                      <a:prstDash val="solid"/>
                      <a:round/>
                      <a:headEnd type="none" w="med" len="med"/>
                      <a:tailEnd type="none" w="med" len="med"/>
                    </a:lnL>
                  </a:tcPr>
                </a:tc>
              </a:tr>
              <a:tr h="479317">
                <a:tc rowSpan="6">
                  <a:txBody>
                    <a:bodyPr/>
                    <a:lstStyle/>
                    <a:p>
                      <a:pPr algn="ctr">
                        <a:lnSpc>
                          <a:spcPct val="115000"/>
                        </a:lnSpc>
                        <a:spcAft>
                          <a:spcPts val="1000"/>
                        </a:spcAft>
                      </a:pPr>
                      <a:endParaRPr lang="es-EC" sz="1400" dirty="0" smtClean="0">
                        <a:effectLst/>
                      </a:endParaRPr>
                    </a:p>
                    <a:p>
                      <a:pPr algn="ctr">
                        <a:lnSpc>
                          <a:spcPct val="115000"/>
                        </a:lnSpc>
                        <a:spcAft>
                          <a:spcPts val="1000"/>
                        </a:spcAft>
                      </a:pPr>
                      <a:endParaRPr lang="es-EC" sz="1400" dirty="0" smtClean="0">
                        <a:effectLst/>
                      </a:endParaRPr>
                    </a:p>
                    <a:p>
                      <a:pPr algn="ctr">
                        <a:lnSpc>
                          <a:spcPct val="115000"/>
                        </a:lnSpc>
                        <a:spcAft>
                          <a:spcPts val="1000"/>
                        </a:spcAft>
                      </a:pPr>
                      <a:endParaRPr lang="es-ES" sz="1800" dirty="0">
                        <a:effectLst/>
                      </a:endParaRPr>
                    </a:p>
                    <a:p>
                      <a:pPr algn="ctr">
                        <a:lnSpc>
                          <a:spcPct val="115000"/>
                        </a:lnSpc>
                        <a:spcAft>
                          <a:spcPts val="1000"/>
                        </a:spcAft>
                      </a:pPr>
                      <a:r>
                        <a:rPr lang="es-EC" sz="1400" dirty="0">
                          <a:effectLst/>
                        </a:rPr>
                        <a:t> </a:t>
                      </a:r>
                      <a:endParaRPr lang="es-ES" sz="1800" dirty="0">
                        <a:effectLst/>
                      </a:endParaRPr>
                    </a:p>
                    <a:p>
                      <a:pPr algn="ctr">
                        <a:lnSpc>
                          <a:spcPct val="115000"/>
                        </a:lnSpc>
                        <a:spcAft>
                          <a:spcPts val="1000"/>
                        </a:spcAft>
                      </a:pPr>
                      <a:r>
                        <a:rPr lang="es-EC" sz="1400" dirty="0">
                          <a:effectLst/>
                        </a:rPr>
                        <a:t>SOCIO ECONÓMICO CULTURAL</a:t>
                      </a:r>
                      <a:endParaRPr lang="es-ES" sz="1800" dirty="0">
                        <a:solidFill>
                          <a:srgbClr val="000000"/>
                        </a:solidFill>
                        <a:effectLst/>
                        <a:latin typeface="Arial"/>
                        <a:ea typeface="Calibri"/>
                      </a:endParaRPr>
                    </a:p>
                  </a:txBody>
                  <a:tcPr marL="66082" marR="66082" marT="0" marB="0">
                    <a:lnR w="12700" cap="flat" cmpd="sng" algn="ctr">
                      <a:noFill/>
                      <a:prstDash val="solid"/>
                      <a:round/>
                      <a:headEnd type="none" w="med" len="med"/>
                      <a:tailEnd type="none" w="med" len="med"/>
                    </a:lnR>
                  </a:tcPr>
                </a:tc>
                <a:tc rowSpan="2">
                  <a:txBody>
                    <a:bodyPr/>
                    <a:lstStyle/>
                    <a:p>
                      <a:pPr algn="ctr">
                        <a:lnSpc>
                          <a:spcPct val="115000"/>
                        </a:lnSpc>
                        <a:spcAft>
                          <a:spcPts val="1000"/>
                        </a:spcAft>
                      </a:pPr>
                      <a:r>
                        <a:rPr lang="es-EC" sz="1400" dirty="0">
                          <a:effectLst/>
                        </a:rPr>
                        <a:t> </a:t>
                      </a:r>
                      <a:endParaRPr lang="es-ES" sz="1800" dirty="0">
                        <a:effectLst/>
                      </a:endParaRPr>
                    </a:p>
                    <a:p>
                      <a:pPr algn="ctr">
                        <a:lnSpc>
                          <a:spcPct val="115000"/>
                        </a:lnSpc>
                        <a:spcAft>
                          <a:spcPts val="1000"/>
                        </a:spcAft>
                      </a:pPr>
                      <a:r>
                        <a:rPr lang="es-EC" sz="1400" dirty="0">
                          <a:effectLst/>
                        </a:rPr>
                        <a:t> </a:t>
                      </a:r>
                      <a:endParaRPr lang="es-ES" sz="1800" dirty="0">
                        <a:effectLst/>
                      </a:endParaRPr>
                    </a:p>
                    <a:p>
                      <a:pPr algn="ctr">
                        <a:lnSpc>
                          <a:spcPct val="115000"/>
                        </a:lnSpc>
                        <a:spcAft>
                          <a:spcPts val="1000"/>
                        </a:spcAft>
                      </a:pPr>
                      <a:r>
                        <a:rPr lang="es-EC" sz="1400" dirty="0">
                          <a:effectLst/>
                        </a:rPr>
                        <a:t>Demografía</a:t>
                      </a:r>
                      <a:endParaRPr lang="es-ES" sz="1800" dirty="0">
                        <a:solidFill>
                          <a:srgbClr val="000000"/>
                        </a:solidFill>
                        <a:effectLst/>
                        <a:latin typeface="Arial"/>
                        <a:ea typeface="Calibri"/>
                      </a:endParaRPr>
                    </a:p>
                  </a:txBody>
                  <a:tcPr marL="66082" marR="66082"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s-EC" sz="1400" dirty="0">
                          <a:effectLst/>
                        </a:rPr>
                        <a:t>Tasa de crecimiento demográfico</a:t>
                      </a:r>
                      <a:endParaRPr lang="es-ES" sz="1800" dirty="0">
                        <a:solidFill>
                          <a:srgbClr val="000000"/>
                        </a:solidFill>
                        <a:effectLst/>
                        <a:latin typeface="Arial"/>
                        <a:ea typeface="Calibri"/>
                      </a:endParaRPr>
                    </a:p>
                  </a:txBody>
                  <a:tcPr marL="66082" marR="660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r>
                        <a:rPr lang="es-EC" sz="1400" dirty="0">
                          <a:effectLst/>
                        </a:rPr>
                        <a:t>Reducir en un 5% la tasa de crecimiento demográfico en un periodo de diez años.</a:t>
                      </a:r>
                      <a:endParaRPr lang="es-ES" sz="1800" dirty="0">
                        <a:solidFill>
                          <a:srgbClr val="000000"/>
                        </a:solidFill>
                        <a:effectLst/>
                        <a:latin typeface="Arial"/>
                        <a:ea typeface="Calibri"/>
                      </a:endParaRPr>
                    </a:p>
                  </a:txBody>
                  <a:tcPr marL="66082" marR="66082" marT="0" marB="0">
                    <a:lnL w="12700" cap="flat" cmpd="sng" algn="ctr">
                      <a:solidFill>
                        <a:schemeClr val="tx1"/>
                      </a:solidFill>
                      <a:prstDash val="solid"/>
                      <a:round/>
                      <a:headEnd type="none" w="med" len="med"/>
                      <a:tailEnd type="none" w="med" len="med"/>
                    </a:lnL>
                  </a:tcPr>
                </a:tc>
              </a:tr>
              <a:tr h="377070">
                <a:tc vMerge="1">
                  <a:txBody>
                    <a:bodyPr/>
                    <a:lstStyle/>
                    <a:p>
                      <a:endParaRPr lang="es-ES"/>
                    </a:p>
                  </a:txBody>
                  <a:tcPr/>
                </a:tc>
                <a:tc vMerge="1">
                  <a:txBody>
                    <a:bodyPr/>
                    <a:lstStyle/>
                    <a:p>
                      <a:endParaRPr lang="es-ES"/>
                    </a:p>
                  </a:txBody>
                  <a:tcPr/>
                </a:tc>
                <a:tc>
                  <a:txBody>
                    <a:bodyPr/>
                    <a:lstStyle/>
                    <a:p>
                      <a:pPr algn="ctr">
                        <a:lnSpc>
                          <a:spcPct val="115000"/>
                        </a:lnSpc>
                        <a:spcAft>
                          <a:spcPts val="1000"/>
                        </a:spcAft>
                      </a:pPr>
                      <a:r>
                        <a:rPr lang="es-EC" sz="1400" dirty="0">
                          <a:effectLst/>
                        </a:rPr>
                        <a:t>Tasa de migración</a:t>
                      </a:r>
                      <a:endParaRPr lang="es-ES" sz="1800" dirty="0">
                        <a:solidFill>
                          <a:srgbClr val="000000"/>
                        </a:solidFill>
                        <a:effectLst/>
                        <a:latin typeface="Arial"/>
                        <a:ea typeface="Calibri"/>
                      </a:endParaRPr>
                    </a:p>
                  </a:txBody>
                  <a:tcPr marL="66082" marR="660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r>
                        <a:rPr lang="es-EC" sz="1400" dirty="0">
                          <a:effectLst/>
                        </a:rPr>
                        <a:t>Reducir en un 30% la tasa de migración en un periodo de diez años.</a:t>
                      </a:r>
                      <a:endParaRPr lang="es-ES" sz="1800" dirty="0">
                        <a:solidFill>
                          <a:srgbClr val="000000"/>
                        </a:solidFill>
                        <a:effectLst/>
                        <a:latin typeface="Arial"/>
                        <a:ea typeface="Calibri"/>
                      </a:endParaRPr>
                    </a:p>
                  </a:txBody>
                  <a:tcPr marL="66082" marR="66082" marT="0" marB="0">
                    <a:lnL w="12700" cap="flat" cmpd="sng" algn="ctr">
                      <a:solidFill>
                        <a:schemeClr val="tx1"/>
                      </a:solidFill>
                      <a:prstDash val="solid"/>
                      <a:round/>
                      <a:headEnd type="none" w="med" len="med"/>
                      <a:tailEnd type="none" w="med" len="med"/>
                    </a:lnL>
                  </a:tcPr>
                </a:tc>
              </a:tr>
              <a:tr h="479317">
                <a:tc vMerge="1">
                  <a:txBody>
                    <a:bodyPr/>
                    <a:lstStyle/>
                    <a:p>
                      <a:endParaRPr lang="es-ES"/>
                    </a:p>
                  </a:txBody>
                  <a:tcPr/>
                </a:tc>
                <a:tc rowSpan="2">
                  <a:txBody>
                    <a:bodyPr/>
                    <a:lstStyle/>
                    <a:p>
                      <a:pPr algn="ctr">
                        <a:lnSpc>
                          <a:spcPct val="115000"/>
                        </a:lnSpc>
                        <a:spcAft>
                          <a:spcPts val="1000"/>
                        </a:spcAft>
                      </a:pPr>
                      <a:r>
                        <a:rPr lang="es-EC" sz="1400" dirty="0">
                          <a:effectLst/>
                        </a:rPr>
                        <a:t> </a:t>
                      </a:r>
                      <a:endParaRPr lang="es-ES" sz="1800" dirty="0">
                        <a:effectLst/>
                      </a:endParaRPr>
                    </a:p>
                    <a:p>
                      <a:pPr algn="ctr">
                        <a:lnSpc>
                          <a:spcPct val="115000"/>
                        </a:lnSpc>
                        <a:spcAft>
                          <a:spcPts val="1000"/>
                        </a:spcAft>
                      </a:pPr>
                      <a:r>
                        <a:rPr lang="es-EC" sz="1400" dirty="0">
                          <a:effectLst/>
                        </a:rPr>
                        <a:t> </a:t>
                      </a:r>
                      <a:endParaRPr lang="es-ES" sz="1800" dirty="0">
                        <a:effectLst/>
                      </a:endParaRPr>
                    </a:p>
                    <a:p>
                      <a:pPr algn="ctr">
                        <a:lnSpc>
                          <a:spcPct val="115000"/>
                        </a:lnSpc>
                        <a:spcAft>
                          <a:spcPts val="1000"/>
                        </a:spcAft>
                      </a:pPr>
                      <a:r>
                        <a:rPr lang="es-EC" sz="1400" dirty="0">
                          <a:effectLst/>
                        </a:rPr>
                        <a:t>Salud</a:t>
                      </a:r>
                      <a:endParaRPr lang="es-ES" sz="1800" dirty="0">
                        <a:solidFill>
                          <a:srgbClr val="000000"/>
                        </a:solidFill>
                        <a:effectLst/>
                        <a:latin typeface="Arial"/>
                        <a:ea typeface="Calibri"/>
                      </a:endParaRPr>
                    </a:p>
                  </a:txBody>
                  <a:tcPr marL="66082" marR="66082"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s-EC" sz="1400" dirty="0">
                          <a:effectLst/>
                        </a:rPr>
                        <a:t>Centros de Salud</a:t>
                      </a:r>
                      <a:endParaRPr lang="es-ES" sz="1800" dirty="0">
                        <a:solidFill>
                          <a:srgbClr val="000000"/>
                        </a:solidFill>
                        <a:effectLst/>
                        <a:latin typeface="Arial"/>
                        <a:ea typeface="Calibri"/>
                      </a:endParaRPr>
                    </a:p>
                  </a:txBody>
                  <a:tcPr marL="66082" marR="660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r>
                        <a:rPr lang="es-EC" sz="1400">
                          <a:effectLst/>
                        </a:rPr>
                        <a:t>Aumentar en un 30% los centros de salud aledaños a la micro cuenca en un periodo de tres años.</a:t>
                      </a:r>
                      <a:endParaRPr lang="es-ES" sz="1800">
                        <a:solidFill>
                          <a:srgbClr val="000000"/>
                        </a:solidFill>
                        <a:effectLst/>
                        <a:latin typeface="Arial"/>
                        <a:ea typeface="Calibri"/>
                      </a:endParaRPr>
                    </a:p>
                  </a:txBody>
                  <a:tcPr marL="66082" marR="66082" marT="0" marB="0">
                    <a:lnL w="12700" cap="flat" cmpd="sng" algn="ctr">
                      <a:solidFill>
                        <a:schemeClr val="tx1"/>
                      </a:solidFill>
                      <a:prstDash val="solid"/>
                      <a:round/>
                      <a:headEnd type="none" w="med" len="med"/>
                      <a:tailEnd type="none" w="med" len="med"/>
                    </a:lnL>
                  </a:tcPr>
                </a:tc>
              </a:tr>
              <a:tr h="576670">
                <a:tc vMerge="1">
                  <a:txBody>
                    <a:bodyPr/>
                    <a:lstStyle/>
                    <a:p>
                      <a:endParaRPr lang="es-ES"/>
                    </a:p>
                  </a:txBody>
                  <a:tcPr/>
                </a:tc>
                <a:tc vMerge="1">
                  <a:txBody>
                    <a:bodyPr/>
                    <a:lstStyle/>
                    <a:p>
                      <a:endParaRPr lang="es-ES"/>
                    </a:p>
                  </a:txBody>
                  <a:tcPr/>
                </a:tc>
                <a:tc>
                  <a:txBody>
                    <a:bodyPr/>
                    <a:lstStyle/>
                    <a:p>
                      <a:pPr algn="ctr">
                        <a:lnSpc>
                          <a:spcPct val="115000"/>
                        </a:lnSpc>
                        <a:spcAft>
                          <a:spcPts val="1000"/>
                        </a:spcAft>
                      </a:pPr>
                      <a:r>
                        <a:rPr lang="es-EC" sz="1400" dirty="0" smtClean="0">
                          <a:effectLst/>
                        </a:rPr>
                        <a:t>Oferta  </a:t>
                      </a:r>
                      <a:r>
                        <a:rPr lang="es-EC" sz="1400" dirty="0">
                          <a:effectLst/>
                        </a:rPr>
                        <a:t>de Salud</a:t>
                      </a:r>
                      <a:endParaRPr lang="es-ES" sz="1800" dirty="0">
                        <a:solidFill>
                          <a:srgbClr val="000000"/>
                        </a:solidFill>
                        <a:effectLst/>
                        <a:latin typeface="Arial"/>
                        <a:ea typeface="Calibri"/>
                      </a:endParaRPr>
                    </a:p>
                  </a:txBody>
                  <a:tcPr marL="66082" marR="660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r>
                        <a:rPr lang="es-EC" sz="1400" dirty="0">
                          <a:effectLst/>
                        </a:rPr>
                        <a:t> </a:t>
                      </a:r>
                      <a:r>
                        <a:rPr lang="es-EC" sz="1400" dirty="0" smtClean="0">
                          <a:effectLst/>
                        </a:rPr>
                        <a:t>Aumentar </a:t>
                      </a:r>
                      <a:r>
                        <a:rPr lang="es-EC" sz="1400" dirty="0">
                          <a:effectLst/>
                        </a:rPr>
                        <a:t>en un 50% la oferta de salud pública en un periodo de tres años</a:t>
                      </a:r>
                      <a:r>
                        <a:rPr lang="es-EC" sz="1400" dirty="0" smtClean="0">
                          <a:effectLst/>
                        </a:rPr>
                        <a:t>.</a:t>
                      </a:r>
                      <a:endParaRPr lang="es-ES" sz="1800" dirty="0">
                        <a:effectLst/>
                      </a:endParaRPr>
                    </a:p>
                  </a:txBody>
                  <a:tcPr marL="66082" marR="66082" marT="0" marB="0">
                    <a:lnL w="12700" cap="flat" cmpd="sng" algn="ctr">
                      <a:solidFill>
                        <a:schemeClr val="tx1"/>
                      </a:solidFill>
                      <a:prstDash val="solid"/>
                      <a:round/>
                      <a:headEnd type="none" w="med" len="med"/>
                      <a:tailEnd type="none" w="med" len="med"/>
                    </a:lnL>
                  </a:tcPr>
                </a:tc>
              </a:tr>
              <a:tr h="656447">
                <a:tc vMerge="1">
                  <a:txBody>
                    <a:bodyPr/>
                    <a:lstStyle/>
                    <a:p>
                      <a:pPr algn="ctr">
                        <a:lnSpc>
                          <a:spcPct val="115000"/>
                        </a:lnSpc>
                        <a:spcAft>
                          <a:spcPts val="1000"/>
                        </a:spcAft>
                      </a:pPr>
                      <a:endParaRPr lang="es-ES" sz="1100" dirty="0">
                        <a:solidFill>
                          <a:srgbClr val="000000"/>
                        </a:solidFill>
                        <a:effectLst/>
                        <a:latin typeface="Arial"/>
                        <a:ea typeface="Calibri"/>
                      </a:endParaRPr>
                    </a:p>
                  </a:txBody>
                  <a:tcPr marL="66082" marR="66082" marT="0" marB="0"/>
                </a:tc>
                <a:tc rowSpan="2">
                  <a:txBody>
                    <a:bodyPr/>
                    <a:lstStyle/>
                    <a:p>
                      <a:pPr algn="ctr">
                        <a:lnSpc>
                          <a:spcPct val="150000"/>
                        </a:lnSpc>
                        <a:spcAft>
                          <a:spcPts val="0"/>
                        </a:spcAft>
                      </a:pPr>
                      <a:r>
                        <a:rPr lang="es-EC" sz="1400" dirty="0">
                          <a:effectLst/>
                        </a:rPr>
                        <a:t> </a:t>
                      </a:r>
                      <a:endParaRPr lang="es-ES" sz="1800" dirty="0">
                        <a:effectLst/>
                      </a:endParaRPr>
                    </a:p>
                    <a:p>
                      <a:pPr algn="ctr">
                        <a:lnSpc>
                          <a:spcPct val="150000"/>
                        </a:lnSpc>
                        <a:spcAft>
                          <a:spcPts val="0"/>
                        </a:spcAft>
                      </a:pPr>
                      <a:r>
                        <a:rPr lang="es-EC" sz="1400" dirty="0">
                          <a:effectLst/>
                        </a:rPr>
                        <a:t> </a:t>
                      </a:r>
                      <a:endParaRPr lang="es-ES" sz="1800" dirty="0">
                        <a:effectLst/>
                      </a:endParaRPr>
                    </a:p>
                    <a:p>
                      <a:pPr algn="ctr">
                        <a:lnSpc>
                          <a:spcPct val="150000"/>
                        </a:lnSpc>
                        <a:spcAft>
                          <a:spcPts val="0"/>
                        </a:spcAft>
                      </a:pPr>
                      <a:r>
                        <a:rPr lang="es-EC" sz="1400" dirty="0">
                          <a:effectLst/>
                        </a:rPr>
                        <a:t>Servicios Básicos</a:t>
                      </a:r>
                      <a:endParaRPr lang="es-ES" sz="1800" dirty="0">
                        <a:effectLst/>
                      </a:endParaRPr>
                    </a:p>
                    <a:p>
                      <a:pPr algn="ctr">
                        <a:lnSpc>
                          <a:spcPct val="150000"/>
                        </a:lnSpc>
                        <a:spcAft>
                          <a:spcPts val="0"/>
                        </a:spcAft>
                      </a:pPr>
                      <a:r>
                        <a:rPr lang="es-EC" sz="1400" dirty="0">
                          <a:effectLst/>
                        </a:rPr>
                        <a:t> </a:t>
                      </a:r>
                      <a:endParaRPr lang="es-ES" sz="1800" dirty="0">
                        <a:solidFill>
                          <a:srgbClr val="000000"/>
                        </a:solidFill>
                        <a:effectLst/>
                        <a:latin typeface="Calibri"/>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lnSpc>
                          <a:spcPct val="150000"/>
                        </a:lnSpc>
                        <a:spcAft>
                          <a:spcPts val="0"/>
                        </a:spcAft>
                      </a:pPr>
                      <a:r>
                        <a:rPr lang="es-EC" sz="1400" dirty="0">
                          <a:effectLst/>
                        </a:rPr>
                        <a:t>Hogares con </a:t>
                      </a:r>
                      <a:r>
                        <a:rPr lang="es-EC" sz="1400" dirty="0" smtClean="0">
                          <a:effectLst/>
                        </a:rPr>
                        <a:t>alcantarillado</a:t>
                      </a:r>
                      <a:endParaRPr lang="es-ES" sz="1800" dirty="0">
                        <a:solidFill>
                          <a:srgbClr val="000000"/>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r>
                        <a:rPr lang="es-EC" sz="1400">
                          <a:effectLst/>
                        </a:rPr>
                        <a:t>Aumentar en un 30% los hogares con alcantarillado en un plazo de dos años.</a:t>
                      </a:r>
                      <a:endParaRPr lang="es-ES" sz="1800">
                        <a:solidFill>
                          <a:srgbClr val="000000"/>
                        </a:solidFill>
                        <a:effectLst/>
                        <a:latin typeface="Arial"/>
                        <a:ea typeface="Calibri"/>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r>
              <a:tr h="838926">
                <a:tc vMerge="1">
                  <a:txBody>
                    <a:bodyPr/>
                    <a:lstStyle/>
                    <a:p>
                      <a:pPr algn="ctr">
                        <a:lnSpc>
                          <a:spcPct val="115000"/>
                        </a:lnSpc>
                        <a:spcAft>
                          <a:spcPts val="1000"/>
                        </a:spcAft>
                      </a:pPr>
                      <a:endParaRPr lang="es-ES" sz="1100" dirty="0">
                        <a:solidFill>
                          <a:srgbClr val="000000"/>
                        </a:solidFill>
                        <a:effectLst/>
                        <a:latin typeface="Arial"/>
                        <a:ea typeface="Calibri"/>
                      </a:endParaRPr>
                    </a:p>
                  </a:txBody>
                  <a:tcPr marL="66082" marR="66082" marT="0" marB="0"/>
                </a:tc>
                <a:tc vMerge="1">
                  <a:txBody>
                    <a:bodyPr/>
                    <a:lstStyle/>
                    <a:p>
                      <a:endParaRPr lang="es-ES"/>
                    </a:p>
                  </a:txBody>
                  <a:tcPr/>
                </a:tc>
                <a:tc>
                  <a:txBody>
                    <a:bodyPr/>
                    <a:lstStyle/>
                    <a:p>
                      <a:pPr algn="ctr">
                        <a:lnSpc>
                          <a:spcPct val="150000"/>
                        </a:lnSpc>
                        <a:spcAft>
                          <a:spcPts val="0"/>
                        </a:spcAft>
                      </a:pPr>
                      <a:r>
                        <a:rPr lang="es-EC" sz="1400" dirty="0">
                          <a:effectLst/>
                        </a:rPr>
                        <a:t>Hogares con </a:t>
                      </a:r>
                      <a:r>
                        <a:rPr lang="es-EC" sz="1400" dirty="0" smtClean="0">
                          <a:effectLst/>
                        </a:rPr>
                        <a:t>agua </a:t>
                      </a:r>
                      <a:r>
                        <a:rPr lang="es-EC" sz="1400" dirty="0">
                          <a:effectLst/>
                        </a:rPr>
                        <a:t>potable</a:t>
                      </a:r>
                      <a:endParaRPr lang="es-ES" sz="1800" dirty="0">
                        <a:solidFill>
                          <a:srgbClr val="000000"/>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just">
                        <a:lnSpc>
                          <a:spcPct val="115000"/>
                        </a:lnSpc>
                        <a:spcAft>
                          <a:spcPts val="1000"/>
                        </a:spcAft>
                      </a:pPr>
                      <a:r>
                        <a:rPr lang="es-EC" sz="1400" dirty="0">
                          <a:effectLst/>
                        </a:rPr>
                        <a:t>Aumentar en un 30% los hogares con acceso a agua potable en un plazo de dos años.</a:t>
                      </a:r>
                      <a:endParaRPr lang="es-ES" sz="1800" dirty="0">
                        <a:solidFill>
                          <a:srgbClr val="000000"/>
                        </a:solidFill>
                        <a:effectLst/>
                        <a:latin typeface="Arial"/>
                        <a:ea typeface="Calibri"/>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228127414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692696"/>
            <a:ext cx="7024744" cy="757888"/>
          </a:xfrm>
        </p:spPr>
        <p:txBody>
          <a:bodyPr>
            <a:normAutofit/>
          </a:bodyPr>
          <a:lstStyle/>
          <a:p>
            <a:pPr algn="ctr"/>
            <a:r>
              <a:rPr lang="es-ES" sz="3600" b="1" i="1" dirty="0" smtClean="0"/>
              <a:t>MOMENTO OPERATIVO</a:t>
            </a:r>
            <a:endParaRPr lang="es-ES" sz="3600" b="1" i="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095898662"/>
              </p:ext>
            </p:extLst>
          </p:nvPr>
        </p:nvGraphicFramePr>
        <p:xfrm>
          <a:off x="1259632" y="1628800"/>
          <a:ext cx="6777037" cy="42756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909539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788024" y="116632"/>
            <a:ext cx="3240360" cy="400110"/>
          </a:xfrm>
          <a:prstGeom prst="rect">
            <a:avLst/>
          </a:prstGeom>
          <a:noFill/>
        </p:spPr>
        <p:txBody>
          <a:bodyPr wrap="square" rtlCol="0">
            <a:spAutoFit/>
          </a:bodyPr>
          <a:lstStyle/>
          <a:p>
            <a:pPr algn="ctr"/>
            <a:r>
              <a:rPr lang="es-ES" sz="2000" b="1" dirty="0" smtClean="0">
                <a:solidFill>
                  <a:schemeClr val="bg2">
                    <a:lumMod val="75000"/>
                  </a:schemeClr>
                </a:solidFill>
              </a:rPr>
              <a:t>MOMENTO OPERATIVO</a:t>
            </a:r>
            <a:endParaRPr lang="es-ES" sz="2000" b="1" dirty="0">
              <a:solidFill>
                <a:schemeClr val="bg2">
                  <a:lumMod val="75000"/>
                </a:schemeClr>
              </a:solidFill>
            </a:endParaRPr>
          </a:p>
        </p:txBody>
      </p:sp>
      <p:sp>
        <p:nvSpPr>
          <p:cNvPr id="6" name="5 CuadroTexto"/>
          <p:cNvSpPr txBox="1"/>
          <p:nvPr/>
        </p:nvSpPr>
        <p:spPr>
          <a:xfrm>
            <a:off x="1691680" y="1268760"/>
            <a:ext cx="5616624"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sz="2000" b="1" dirty="0" smtClean="0"/>
              <a:t>ZONIFICACIÓN ECOLÓGICA ECONÓMICA</a:t>
            </a:r>
            <a:endParaRPr lang="es-ES" sz="2000" b="1" dirty="0"/>
          </a:p>
        </p:txBody>
      </p:sp>
      <p:sp>
        <p:nvSpPr>
          <p:cNvPr id="8" name="7 Flecha abajo">
            <a:hlinkClick r:id="rId3" action="ppaction://hlinksldjump"/>
          </p:cNvPr>
          <p:cNvSpPr/>
          <p:nvPr/>
        </p:nvSpPr>
        <p:spPr>
          <a:xfrm>
            <a:off x="1413019" y="1844824"/>
            <a:ext cx="927520" cy="648072"/>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p>
        </p:txBody>
      </p:sp>
      <p:sp>
        <p:nvSpPr>
          <p:cNvPr id="9" name="8 Flecha abajo">
            <a:hlinkClick r:id="rId4" action="ppaction://hlinksldjump"/>
          </p:cNvPr>
          <p:cNvSpPr/>
          <p:nvPr/>
        </p:nvSpPr>
        <p:spPr>
          <a:xfrm>
            <a:off x="4036232" y="1844824"/>
            <a:ext cx="927520" cy="648072"/>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p>
        </p:txBody>
      </p:sp>
      <p:sp>
        <p:nvSpPr>
          <p:cNvPr id="10" name="9 Flecha abajo">
            <a:hlinkClick r:id="rId5" action="ppaction://hlinksldjump"/>
          </p:cNvPr>
          <p:cNvSpPr/>
          <p:nvPr/>
        </p:nvSpPr>
        <p:spPr>
          <a:xfrm>
            <a:off x="6588224" y="1844824"/>
            <a:ext cx="927520" cy="648072"/>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p>
        </p:txBody>
      </p:sp>
      <p:sp>
        <p:nvSpPr>
          <p:cNvPr id="11" name="10 CuadroTexto"/>
          <p:cNvSpPr txBox="1"/>
          <p:nvPr/>
        </p:nvSpPr>
        <p:spPr>
          <a:xfrm>
            <a:off x="827584" y="2496861"/>
            <a:ext cx="2088232" cy="707886"/>
          </a:xfrm>
          <a:prstGeom prst="rect">
            <a:avLst/>
          </a:prstGeom>
          <a:noFill/>
        </p:spPr>
        <p:txBody>
          <a:bodyPr wrap="square" rtlCol="0">
            <a:spAutoFit/>
          </a:bodyPr>
          <a:lstStyle/>
          <a:p>
            <a:pPr algn="ctr"/>
            <a:r>
              <a:rPr lang="es-ES" sz="2000" b="1" dirty="0" smtClean="0">
                <a:solidFill>
                  <a:srgbClr val="00B050"/>
                </a:solidFill>
              </a:rPr>
              <a:t>ZONA PRODUCTIVA</a:t>
            </a:r>
            <a:endParaRPr lang="es-ES" sz="2000" b="1" dirty="0">
              <a:solidFill>
                <a:srgbClr val="00B050"/>
              </a:solidFill>
            </a:endParaRPr>
          </a:p>
        </p:txBody>
      </p:sp>
      <p:sp>
        <p:nvSpPr>
          <p:cNvPr id="12" name="11 CuadroTexto"/>
          <p:cNvSpPr txBox="1"/>
          <p:nvPr/>
        </p:nvSpPr>
        <p:spPr>
          <a:xfrm>
            <a:off x="3606260" y="2514474"/>
            <a:ext cx="1800200" cy="707886"/>
          </a:xfrm>
          <a:prstGeom prst="rect">
            <a:avLst/>
          </a:prstGeom>
          <a:noFill/>
        </p:spPr>
        <p:txBody>
          <a:bodyPr wrap="square" rtlCol="0">
            <a:spAutoFit/>
          </a:bodyPr>
          <a:lstStyle/>
          <a:p>
            <a:pPr algn="ctr"/>
            <a:r>
              <a:rPr lang="es-ES" sz="2000" b="1" dirty="0" smtClean="0">
                <a:solidFill>
                  <a:schemeClr val="accent5">
                    <a:lumMod val="60000"/>
                    <a:lumOff val="40000"/>
                  </a:schemeClr>
                </a:solidFill>
              </a:rPr>
              <a:t>ZONA CRÍTICA</a:t>
            </a:r>
            <a:endParaRPr lang="es-ES" sz="2000" b="1" dirty="0">
              <a:solidFill>
                <a:schemeClr val="accent5">
                  <a:lumMod val="60000"/>
                  <a:lumOff val="40000"/>
                </a:schemeClr>
              </a:solidFill>
            </a:endParaRPr>
          </a:p>
        </p:txBody>
      </p:sp>
      <p:sp>
        <p:nvSpPr>
          <p:cNvPr id="13" name="12 CuadroTexto"/>
          <p:cNvSpPr txBox="1"/>
          <p:nvPr/>
        </p:nvSpPr>
        <p:spPr>
          <a:xfrm>
            <a:off x="6241894" y="2514474"/>
            <a:ext cx="1620180" cy="707886"/>
          </a:xfrm>
          <a:prstGeom prst="rect">
            <a:avLst/>
          </a:prstGeom>
          <a:noFill/>
        </p:spPr>
        <p:txBody>
          <a:bodyPr wrap="square" rtlCol="0">
            <a:spAutoFit/>
          </a:bodyPr>
          <a:lstStyle/>
          <a:p>
            <a:pPr algn="ctr"/>
            <a:r>
              <a:rPr lang="es-ES" sz="2000" b="1" dirty="0" smtClean="0">
                <a:solidFill>
                  <a:schemeClr val="accent6">
                    <a:lumMod val="75000"/>
                  </a:schemeClr>
                </a:solidFill>
              </a:rPr>
              <a:t>ZONA ESPECIAL</a:t>
            </a:r>
            <a:endParaRPr lang="es-ES" sz="2000" b="1" dirty="0">
              <a:solidFill>
                <a:schemeClr val="accent6">
                  <a:lumMod val="75000"/>
                </a:schemeClr>
              </a:solidFill>
            </a:endParaRPr>
          </a:p>
        </p:txBody>
      </p:sp>
      <p:pic>
        <p:nvPicPr>
          <p:cNvPr id="14" name="13 Imagen" descr="D:\Documentos\Tesis\CUENCAS VISUALES SAUCAY JUVAL\CUENCA_VISUALES\CUENCA VISUALES\cv40.jpg"/>
          <p:cNvPicPr/>
          <p:nvPr/>
        </p:nvPicPr>
        <p:blipFill rotWithShape="1">
          <a:blip r:embed="rId6" cstate="print"/>
          <a:srcRect l="14265" r="38761"/>
          <a:stretch/>
        </p:blipFill>
        <p:spPr bwMode="auto">
          <a:xfrm>
            <a:off x="5848848" y="3717032"/>
            <a:ext cx="2562225" cy="1815465"/>
          </a:xfrm>
          <a:prstGeom prst="rect">
            <a:avLst/>
          </a:prstGeom>
          <a:noFill/>
          <a:ln w="19050" cap="flat" cmpd="sng" algn="ctr">
            <a:solidFill>
              <a:srgbClr val="4F81BD"/>
            </a:solidFill>
            <a:prstDash val="solid"/>
            <a:miter lim="800000"/>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15" name="14 Imagen" descr="G:\SALIDA2\DSCN144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30601" y="3429000"/>
            <a:ext cx="2351517" cy="1671449"/>
          </a:xfrm>
          <a:prstGeom prst="rect">
            <a:avLst/>
          </a:prstGeom>
          <a:noFill/>
          <a:ln>
            <a:solidFill>
              <a:schemeClr val="accent1"/>
            </a:solidFill>
          </a:ln>
          <a:effectLst>
            <a:outerShdw blurRad="50800" dist="38100" dir="2700000" algn="tl" rotWithShape="0">
              <a:prstClr val="black">
                <a:alpha val="40000"/>
              </a:prstClr>
            </a:outerShdw>
          </a:effectLst>
        </p:spPr>
      </p:pic>
      <p:pic>
        <p:nvPicPr>
          <p:cNvPr id="17" name="16 Imagen" descr="G:\SALIDA2\DSCN1483.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560" y="3717030"/>
            <a:ext cx="2520279" cy="1815465"/>
          </a:xfrm>
          <a:prstGeom prst="rect">
            <a:avLst/>
          </a:prstGeom>
          <a:noFill/>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0689919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3672408" cy="251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6 Diagrama"/>
          <p:cNvGraphicFramePr/>
          <p:nvPr>
            <p:extLst>
              <p:ext uri="{D42A27DB-BD31-4B8C-83A1-F6EECF244321}">
                <p14:modId xmlns:p14="http://schemas.microsoft.com/office/powerpoint/2010/main" val="2400780194"/>
              </p:ext>
            </p:extLst>
          </p:nvPr>
        </p:nvGraphicFramePr>
        <p:xfrm>
          <a:off x="1835696" y="3284984"/>
          <a:ext cx="6096000" cy="18722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CuadroTexto"/>
          <p:cNvSpPr txBox="1"/>
          <p:nvPr/>
        </p:nvSpPr>
        <p:spPr>
          <a:xfrm>
            <a:off x="424142" y="332656"/>
            <a:ext cx="547458" cy="6259791"/>
          </a:xfrm>
          <a:prstGeom prst="rect">
            <a:avLst/>
          </a:prstGeom>
          <a:noFill/>
        </p:spPr>
        <p:txBody>
          <a:bodyPr vert="wordArtVert" wrap="none" rtlCol="0">
            <a:spAutoFit/>
          </a:bodyPr>
          <a:lstStyle/>
          <a:p>
            <a:r>
              <a:rPr lang="es-EC" sz="2000" b="1" dirty="0" smtClean="0">
                <a:solidFill>
                  <a:srgbClr val="00B050"/>
                </a:solidFill>
              </a:rPr>
              <a:t>ZONAS PRODUCTIVAS</a:t>
            </a:r>
            <a:endParaRPr lang="es-EC" sz="2000" b="1" dirty="0">
              <a:solidFill>
                <a:srgbClr val="00B050"/>
              </a:solidFill>
            </a:endParaRPr>
          </a:p>
        </p:txBody>
      </p:sp>
      <p:sp>
        <p:nvSpPr>
          <p:cNvPr id="3" name="2 Elipse"/>
          <p:cNvSpPr/>
          <p:nvPr/>
        </p:nvSpPr>
        <p:spPr>
          <a:xfrm>
            <a:off x="1043608" y="513495"/>
            <a:ext cx="3456384" cy="1968835"/>
          </a:xfrm>
          <a:prstGeom prst="ellipse">
            <a:avLst/>
          </a:prstGeom>
          <a:effectLst>
            <a:outerShdw blurRad="50800" dist="38100" dir="2700000" algn="tl" rotWithShape="0">
              <a:prstClr val="black">
                <a:alpha val="40000"/>
              </a:prstClr>
            </a:outerShd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dirty="0"/>
              <a:t>PROGRAMA DE ADECUACIÓN E IMPLEMENTACIÓN DE ACTIVIDADES PRODUCTIVAS</a:t>
            </a:r>
            <a:endParaRPr lang="es-EC" sz="2000" dirty="0"/>
          </a:p>
        </p:txBody>
      </p:sp>
    </p:spTree>
    <p:extLst>
      <p:ext uri="{BB962C8B-B14F-4D97-AF65-F5344CB8AC3E}">
        <p14:creationId xmlns:p14="http://schemas.microsoft.com/office/powerpoint/2010/main" val="6352618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ctrTitle"/>
          </p:nvPr>
        </p:nvSpPr>
        <p:spPr/>
        <p:txBody>
          <a:bodyPr>
            <a:normAutofit/>
          </a:bodyPr>
          <a:lstStyle/>
          <a:p>
            <a:pPr algn="ctr"/>
            <a:r>
              <a:rPr lang="es-ES" sz="4400" b="1" dirty="0" smtClean="0"/>
              <a:t>GEOLOGÍA</a:t>
            </a:r>
            <a:endParaRPr lang="es-ES" sz="4400" b="1" dirty="0"/>
          </a:p>
        </p:txBody>
      </p:sp>
      <p:sp>
        <p:nvSpPr>
          <p:cNvPr id="7" name="2 Subtítulo"/>
          <p:cNvSpPr>
            <a:spLocks noGrp="1"/>
          </p:cNvSpPr>
          <p:nvPr>
            <p:ph type="subTitle" idx="1"/>
          </p:nvPr>
        </p:nvSpPr>
        <p:spPr/>
        <p:txBody>
          <a:bodyPr>
            <a:normAutofit lnSpcReduction="10000"/>
          </a:bodyPr>
          <a:lstStyle/>
          <a:p>
            <a:endParaRPr lang="es-ES" dirty="0" smtClean="0"/>
          </a:p>
          <a:p>
            <a:endParaRPr lang="es-ES" dirty="0"/>
          </a:p>
          <a:p>
            <a:pPr algn="r"/>
            <a:r>
              <a:rPr lang="es-ES" dirty="0" smtClean="0"/>
              <a:t>MICRO CUENCA DEL </a:t>
            </a:r>
          </a:p>
          <a:p>
            <a:pPr algn="r"/>
            <a:r>
              <a:rPr lang="es-ES" dirty="0" smtClean="0"/>
              <a:t>RÍO SAUCAY</a:t>
            </a:r>
            <a:endParaRPr lang="es-ES" dirty="0"/>
          </a:p>
        </p:txBody>
      </p:sp>
    </p:spTree>
    <p:extLst>
      <p:ext uri="{BB962C8B-B14F-4D97-AF65-F5344CB8AC3E}">
        <p14:creationId xmlns:p14="http://schemas.microsoft.com/office/powerpoint/2010/main" val="218167445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Tabla"/>
          <p:cNvGraphicFramePr>
            <a:graphicFrameLocks noGrp="1"/>
          </p:cNvGraphicFramePr>
          <p:nvPr>
            <p:extLst>
              <p:ext uri="{D42A27DB-BD31-4B8C-83A1-F6EECF244321}">
                <p14:modId xmlns:p14="http://schemas.microsoft.com/office/powerpoint/2010/main" val="4185461063"/>
              </p:ext>
            </p:extLst>
          </p:nvPr>
        </p:nvGraphicFramePr>
        <p:xfrm>
          <a:off x="3995936" y="44624"/>
          <a:ext cx="4502556" cy="731520"/>
        </p:xfrm>
        <a:graphic>
          <a:graphicData uri="http://schemas.openxmlformats.org/drawingml/2006/table">
            <a:tbl>
              <a:tblPr firstRow="1" bandRow="1">
                <a:tableStyleId>{5C22544A-7EE6-4342-B048-85BDC9FD1C3A}</a:tableStyleId>
              </a:tblPr>
              <a:tblGrid>
                <a:gridCol w="1800200"/>
                <a:gridCol w="2702356"/>
              </a:tblGrid>
              <a:tr h="370840">
                <a:tc>
                  <a:txBody>
                    <a:bodyPr/>
                    <a:lstStyle/>
                    <a:p>
                      <a:pPr algn="ctr"/>
                      <a:endParaRPr lang="es-EC" sz="1600" dirty="0" smtClean="0"/>
                    </a:p>
                    <a:p>
                      <a:pPr algn="ctr"/>
                      <a:r>
                        <a:rPr lang="es-EC" sz="1600" dirty="0" smtClean="0"/>
                        <a:t>PROYECTO:</a:t>
                      </a:r>
                      <a:endParaRPr lang="es-EC" sz="1600" dirty="0"/>
                    </a:p>
                  </a:txBody>
                  <a:tcPr>
                    <a:solidFill>
                      <a:srgbClr val="9BBB59"/>
                    </a:solidFill>
                  </a:tcPr>
                </a:tc>
                <a:tc>
                  <a:txBody>
                    <a:bodyPr/>
                    <a:lstStyle/>
                    <a:p>
                      <a:pPr algn="ctr"/>
                      <a:r>
                        <a:rPr lang="es-EC" sz="1400" b="0" kern="1200" dirty="0" smtClean="0">
                          <a:solidFill>
                            <a:schemeClr val="tx1"/>
                          </a:solidFill>
                          <a:effectLst/>
                          <a:latin typeface="+mn-lt"/>
                          <a:ea typeface="+mn-ea"/>
                          <a:cs typeface="+mn-cs"/>
                        </a:rPr>
                        <a:t>IMPLEMENTACIÓN DE SISTEMAS SOSTENIBLES DE PRODUCCIÓN</a:t>
                      </a:r>
                      <a:endParaRPr lang="es-EC" sz="1400" b="0" dirty="0">
                        <a:solidFill>
                          <a:schemeClr val="tx1"/>
                        </a:solidFill>
                      </a:endParaRPr>
                    </a:p>
                  </a:txBody>
                  <a:tcPr>
                    <a:solidFill>
                      <a:schemeClr val="accent4">
                        <a:lumMod val="20000"/>
                        <a:lumOff val="80000"/>
                      </a:schemeClr>
                    </a:solidFill>
                  </a:tcPr>
                </a:tc>
              </a:tr>
            </a:tbl>
          </a:graphicData>
        </a:graphic>
      </p:graphicFrame>
      <p:graphicFrame>
        <p:nvGraphicFramePr>
          <p:cNvPr id="11" name="10 Tabla"/>
          <p:cNvGraphicFramePr>
            <a:graphicFrameLocks noGrp="1"/>
          </p:cNvGraphicFramePr>
          <p:nvPr>
            <p:extLst>
              <p:ext uri="{D42A27DB-BD31-4B8C-83A1-F6EECF244321}">
                <p14:modId xmlns:p14="http://schemas.microsoft.com/office/powerpoint/2010/main" val="594802034"/>
              </p:ext>
            </p:extLst>
          </p:nvPr>
        </p:nvGraphicFramePr>
        <p:xfrm>
          <a:off x="3995936" y="836712"/>
          <a:ext cx="4536504" cy="731520"/>
        </p:xfrm>
        <a:graphic>
          <a:graphicData uri="http://schemas.openxmlformats.org/drawingml/2006/table">
            <a:tbl>
              <a:tblPr firstRow="1" bandRow="1">
                <a:tableStyleId>{5C22544A-7EE6-4342-B048-85BDC9FD1C3A}</a:tableStyleId>
              </a:tblPr>
              <a:tblGrid>
                <a:gridCol w="1800200"/>
                <a:gridCol w="2736304"/>
              </a:tblGrid>
              <a:tr h="370840">
                <a:tc>
                  <a:txBody>
                    <a:bodyPr/>
                    <a:lstStyle/>
                    <a:p>
                      <a:endParaRPr lang="es-EC" sz="1600" dirty="0" smtClean="0"/>
                    </a:p>
                    <a:p>
                      <a:r>
                        <a:rPr lang="es-EC" sz="1600" dirty="0" smtClean="0"/>
                        <a:t>LOCALIZACION:</a:t>
                      </a:r>
                      <a:endParaRPr lang="es-EC" sz="1600" dirty="0"/>
                    </a:p>
                  </a:txBody>
                  <a:tcPr>
                    <a:solidFill>
                      <a:srgbClr val="9BBB59"/>
                    </a:solidFill>
                  </a:tcPr>
                </a:tc>
                <a:tc>
                  <a:txBody>
                    <a:bodyPr/>
                    <a:lstStyle/>
                    <a:p>
                      <a:pPr algn="ctr"/>
                      <a:r>
                        <a:rPr lang="es-EC" sz="1400" b="0" kern="1200" dirty="0" smtClean="0">
                          <a:solidFill>
                            <a:schemeClr val="tx1"/>
                          </a:solidFill>
                          <a:effectLst/>
                          <a:latin typeface="+mn-lt"/>
                          <a:ea typeface="+mn-ea"/>
                          <a:cs typeface="+mn-cs"/>
                        </a:rPr>
                        <a:t>Sectores ubicados en la ZEE como ” Zona de producción agrícola y pecuaria”</a:t>
                      </a:r>
                      <a:endParaRPr lang="es-EC" sz="1400" b="0" dirty="0">
                        <a:solidFill>
                          <a:schemeClr val="tx1"/>
                        </a:solidFill>
                      </a:endParaRPr>
                    </a:p>
                  </a:txBody>
                  <a:tcPr>
                    <a:solidFill>
                      <a:schemeClr val="accent4">
                        <a:lumMod val="20000"/>
                        <a:lumOff val="80000"/>
                      </a:schemeClr>
                    </a:solidFill>
                  </a:tcPr>
                </a:tc>
              </a:tr>
            </a:tbl>
          </a:graphicData>
        </a:graphic>
      </p:graphicFrame>
      <p:graphicFrame>
        <p:nvGraphicFramePr>
          <p:cNvPr id="13" name="12 Tabla"/>
          <p:cNvGraphicFramePr>
            <a:graphicFrameLocks noGrp="1"/>
          </p:cNvGraphicFramePr>
          <p:nvPr>
            <p:extLst>
              <p:ext uri="{D42A27DB-BD31-4B8C-83A1-F6EECF244321}">
                <p14:modId xmlns:p14="http://schemas.microsoft.com/office/powerpoint/2010/main" val="2067499123"/>
              </p:ext>
            </p:extLst>
          </p:nvPr>
        </p:nvGraphicFramePr>
        <p:xfrm>
          <a:off x="3995936" y="1628800"/>
          <a:ext cx="4536504" cy="370840"/>
        </p:xfrm>
        <a:graphic>
          <a:graphicData uri="http://schemas.openxmlformats.org/drawingml/2006/table">
            <a:tbl>
              <a:tblPr firstRow="1" bandRow="1">
                <a:tableStyleId>{5C22544A-7EE6-4342-B048-85BDC9FD1C3A}</a:tableStyleId>
              </a:tblPr>
              <a:tblGrid>
                <a:gridCol w="1800200"/>
                <a:gridCol w="2736304"/>
              </a:tblGrid>
              <a:tr h="370840">
                <a:tc>
                  <a:txBody>
                    <a:bodyPr/>
                    <a:lstStyle/>
                    <a:p>
                      <a:pPr algn="ctr"/>
                      <a:r>
                        <a:rPr lang="es-EC" sz="1600" dirty="0" smtClean="0"/>
                        <a:t>TIEMPO:</a:t>
                      </a:r>
                      <a:endParaRPr lang="es-EC" sz="1600" dirty="0"/>
                    </a:p>
                  </a:txBody>
                  <a:tcPr>
                    <a:solidFill>
                      <a:srgbClr val="9BBB59"/>
                    </a:solidFill>
                  </a:tcPr>
                </a:tc>
                <a:tc>
                  <a:txBody>
                    <a:bodyPr/>
                    <a:lstStyle/>
                    <a:p>
                      <a:pPr algn="ctr"/>
                      <a:r>
                        <a:rPr lang="es-EC" sz="1600" b="0" kern="1200" baseline="0" dirty="0" smtClean="0">
                          <a:solidFill>
                            <a:schemeClr val="tx1"/>
                          </a:solidFill>
                          <a:effectLst/>
                          <a:latin typeface="+mn-lt"/>
                          <a:ea typeface="+mn-ea"/>
                          <a:cs typeface="+mn-cs"/>
                        </a:rPr>
                        <a:t>Largo Plazo (10 años)</a:t>
                      </a:r>
                      <a:endParaRPr lang="es-EC" sz="1600" b="0" dirty="0">
                        <a:solidFill>
                          <a:schemeClr val="tx1"/>
                        </a:solidFill>
                      </a:endParaRPr>
                    </a:p>
                  </a:txBody>
                  <a:tcPr>
                    <a:solidFill>
                      <a:schemeClr val="accent4">
                        <a:lumMod val="20000"/>
                        <a:lumOff val="80000"/>
                      </a:schemeClr>
                    </a:solidFill>
                  </a:tcPr>
                </a:tc>
              </a:tr>
            </a:tbl>
          </a:graphicData>
        </a:graphic>
      </p:graphicFrame>
      <p:graphicFrame>
        <p:nvGraphicFramePr>
          <p:cNvPr id="14" name="13 Tabla"/>
          <p:cNvGraphicFramePr>
            <a:graphicFrameLocks noGrp="1"/>
          </p:cNvGraphicFramePr>
          <p:nvPr>
            <p:extLst>
              <p:ext uri="{D42A27DB-BD31-4B8C-83A1-F6EECF244321}">
                <p14:modId xmlns:p14="http://schemas.microsoft.com/office/powerpoint/2010/main" val="3409356978"/>
              </p:ext>
            </p:extLst>
          </p:nvPr>
        </p:nvGraphicFramePr>
        <p:xfrm>
          <a:off x="3995936" y="2060848"/>
          <a:ext cx="4536504" cy="2595880"/>
        </p:xfrm>
        <a:graphic>
          <a:graphicData uri="http://schemas.openxmlformats.org/drawingml/2006/table">
            <a:tbl>
              <a:tblPr firstRow="1" bandRow="1">
                <a:tableStyleId>{5C22544A-7EE6-4342-B048-85BDC9FD1C3A}</a:tableStyleId>
              </a:tblPr>
              <a:tblGrid>
                <a:gridCol w="1800200"/>
                <a:gridCol w="2736304"/>
              </a:tblGrid>
              <a:tr h="370840">
                <a:tc>
                  <a:txBody>
                    <a:bodyPr/>
                    <a:lstStyle/>
                    <a:p>
                      <a:pPr algn="ctr"/>
                      <a:r>
                        <a:rPr lang="es-EC" sz="1600" dirty="0" smtClean="0"/>
                        <a:t>OBJETIVOS:</a:t>
                      </a:r>
                      <a:endParaRPr lang="es-EC" sz="1600" dirty="0"/>
                    </a:p>
                  </a:txBody>
                  <a:tcPr>
                    <a:solidFill>
                      <a:srgbClr val="9BBB59"/>
                    </a:solidFill>
                  </a:tcPr>
                </a:tc>
                <a:tc>
                  <a:txBody>
                    <a:bodyPr/>
                    <a:lstStyle/>
                    <a:p>
                      <a:pPr algn="ctr"/>
                      <a:endParaRPr lang="es-EC" sz="1600" b="0" dirty="0"/>
                    </a:p>
                  </a:txBody>
                  <a:tcPr>
                    <a:solidFill>
                      <a:schemeClr val="accent4">
                        <a:lumMod val="20000"/>
                        <a:lumOff val="80000"/>
                      </a:schemeClr>
                    </a:solidFill>
                  </a:tcPr>
                </a:tc>
              </a:tr>
              <a:tr h="370840">
                <a:tc gridSpan="2">
                  <a:txBody>
                    <a:bodyPr/>
                    <a:lstStyle/>
                    <a:p>
                      <a:pPr algn="just"/>
                      <a:r>
                        <a:rPr lang="es-EC" sz="1600" kern="1200" dirty="0" smtClean="0">
                          <a:solidFill>
                            <a:schemeClr val="dk1"/>
                          </a:solidFill>
                          <a:effectLst/>
                          <a:latin typeface="+mn-lt"/>
                          <a:ea typeface="+mn-ea"/>
                          <a:cs typeface="+mn-cs"/>
                        </a:rPr>
                        <a:t>Capacitar a los propietarios sobre el manejo adecuado del suelo.</a:t>
                      </a:r>
                      <a:endParaRPr lang="es-EC" sz="1600" b="0" dirty="0"/>
                    </a:p>
                  </a:txBody>
                  <a:tcPr/>
                </a:tc>
                <a:tc hMerge="1">
                  <a:txBody>
                    <a:bodyPr/>
                    <a:lstStyle/>
                    <a:p>
                      <a:pPr algn="just"/>
                      <a:endParaRPr lang="es-EC" sz="1400" b="0" dirty="0"/>
                    </a:p>
                  </a:txBody>
                  <a:tcPr/>
                </a:tc>
              </a:tr>
              <a:tr h="370840">
                <a:tc gridSpan="2">
                  <a:txBody>
                    <a:bodyPr/>
                    <a:lstStyle/>
                    <a:p>
                      <a:pPr algn="just"/>
                      <a:r>
                        <a:rPr lang="es-EC" sz="1600" kern="1200" dirty="0" smtClean="0">
                          <a:solidFill>
                            <a:schemeClr val="dk1"/>
                          </a:solidFill>
                          <a:effectLst/>
                          <a:latin typeface="+mn-lt"/>
                          <a:ea typeface="+mn-ea"/>
                          <a:cs typeface="+mn-cs"/>
                        </a:rPr>
                        <a:t>Reconversión de los sistemas agrícolas y pecuarios para que sean compatibles con el entorno natural. </a:t>
                      </a:r>
                      <a:endParaRPr lang="es-EC" sz="1600" b="0" dirty="0"/>
                    </a:p>
                  </a:txBody>
                  <a:tcPr/>
                </a:tc>
                <a:tc hMerge="1">
                  <a:txBody>
                    <a:bodyPr/>
                    <a:lstStyle/>
                    <a:p>
                      <a:pPr algn="just"/>
                      <a:endParaRPr lang="es-EC" sz="1400" b="0" dirty="0"/>
                    </a:p>
                  </a:txBody>
                  <a:tcPr/>
                </a:tc>
              </a:tr>
              <a:tr h="370840">
                <a:tc gridSpan="2">
                  <a:txBody>
                    <a:bodyPr/>
                    <a:lstStyle/>
                    <a:p>
                      <a:pPr algn="just"/>
                      <a:r>
                        <a:rPr lang="es-EC" sz="1600" kern="1200" dirty="0" smtClean="0">
                          <a:solidFill>
                            <a:schemeClr val="dk1"/>
                          </a:solidFill>
                          <a:effectLst/>
                          <a:latin typeface="+mn-lt"/>
                          <a:ea typeface="+mn-ea"/>
                          <a:cs typeface="+mn-cs"/>
                        </a:rPr>
                        <a:t>Contribuir a la conservación de los valores naturales que posee la micro cuenca del río Saucay.</a:t>
                      </a:r>
                      <a:endParaRPr lang="es-EC" sz="1600" b="0" dirty="0"/>
                    </a:p>
                  </a:txBody>
                  <a:tcPr/>
                </a:tc>
                <a:tc hMerge="1">
                  <a:txBody>
                    <a:bodyPr/>
                    <a:lstStyle/>
                    <a:p>
                      <a:pPr algn="just"/>
                      <a:endParaRPr lang="es-EC" sz="1400" b="0" dirty="0"/>
                    </a:p>
                  </a:txBody>
                  <a:tcPr/>
                </a:tc>
              </a:tr>
            </a:tbl>
          </a:graphicData>
        </a:graphic>
      </p:graphicFrame>
      <p:pic>
        <p:nvPicPr>
          <p:cNvPr id="21506" name="Picture 2" descr="http://nhe.ec/ovejas.jpg"/>
          <p:cNvPicPr>
            <a:picLocks noChangeAspect="1" noChangeArrowheads="1"/>
          </p:cNvPicPr>
          <p:nvPr/>
        </p:nvPicPr>
        <p:blipFill rotWithShape="1">
          <a:blip r:embed="rId2">
            <a:extLst>
              <a:ext uri="{28A0092B-C50C-407E-A947-70E740481C1C}">
                <a14:useLocalDpi xmlns:a14="http://schemas.microsoft.com/office/drawing/2010/main" val="0"/>
              </a:ext>
            </a:extLst>
          </a:blip>
          <a:srcRect b="27842"/>
          <a:stretch/>
        </p:blipFill>
        <p:spPr bwMode="auto">
          <a:xfrm>
            <a:off x="600075" y="1340768"/>
            <a:ext cx="3179837" cy="1656184"/>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067946" y="3121223"/>
            <a:ext cx="2351926" cy="307777"/>
          </a:xfrm>
          <a:prstGeom prst="rect">
            <a:avLst/>
          </a:prstGeom>
          <a:noFill/>
        </p:spPr>
        <p:txBody>
          <a:bodyPr wrap="none" rtlCol="0">
            <a:spAutoFit/>
          </a:bodyPr>
          <a:lstStyle/>
          <a:p>
            <a:r>
              <a:rPr lang="es-EC" sz="1400" dirty="0" smtClean="0"/>
              <a:t>ACTIVIDADES PECUARIAS</a:t>
            </a:r>
            <a:endParaRPr lang="es-EC" sz="1400" dirty="0"/>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 y="3453000"/>
            <a:ext cx="3179837"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17 CuadroTexto"/>
          <p:cNvSpPr txBox="1"/>
          <p:nvPr/>
        </p:nvSpPr>
        <p:spPr>
          <a:xfrm>
            <a:off x="1067946" y="5733256"/>
            <a:ext cx="2428870" cy="307777"/>
          </a:xfrm>
          <a:prstGeom prst="rect">
            <a:avLst/>
          </a:prstGeom>
          <a:noFill/>
        </p:spPr>
        <p:txBody>
          <a:bodyPr wrap="none" rtlCol="0">
            <a:spAutoFit/>
          </a:bodyPr>
          <a:lstStyle/>
          <a:p>
            <a:r>
              <a:rPr lang="es-EC" sz="1400" dirty="0" smtClean="0"/>
              <a:t>ACTIVIDADES AGRICOLAS</a:t>
            </a:r>
            <a:endParaRPr lang="es-EC" sz="1400" dirty="0"/>
          </a:p>
        </p:txBody>
      </p:sp>
      <p:graphicFrame>
        <p:nvGraphicFramePr>
          <p:cNvPr id="3" name="2 Tabla"/>
          <p:cNvGraphicFramePr>
            <a:graphicFrameLocks noGrp="1"/>
          </p:cNvGraphicFramePr>
          <p:nvPr>
            <p:extLst>
              <p:ext uri="{D42A27DB-BD31-4B8C-83A1-F6EECF244321}">
                <p14:modId xmlns:p14="http://schemas.microsoft.com/office/powerpoint/2010/main" val="1931963411"/>
              </p:ext>
            </p:extLst>
          </p:nvPr>
        </p:nvGraphicFramePr>
        <p:xfrm>
          <a:off x="3995936" y="4725144"/>
          <a:ext cx="4536504" cy="1925320"/>
        </p:xfrm>
        <a:graphic>
          <a:graphicData uri="http://schemas.openxmlformats.org/drawingml/2006/table">
            <a:tbl>
              <a:tblPr firstRow="1" bandRow="1">
                <a:tableStyleId>{5C22544A-7EE6-4342-B048-85BDC9FD1C3A}</a:tableStyleId>
              </a:tblPr>
              <a:tblGrid>
                <a:gridCol w="4536504"/>
              </a:tblGrid>
              <a:tr h="370840">
                <a:tc>
                  <a:txBody>
                    <a:bodyPr/>
                    <a:lstStyle/>
                    <a:p>
                      <a:r>
                        <a:rPr lang="es-EC" sz="1600" dirty="0" smtClean="0"/>
                        <a:t>ACCIONES</a:t>
                      </a:r>
                      <a:endParaRPr lang="es-EC" sz="1600" dirty="0"/>
                    </a:p>
                  </a:txBody>
                  <a:tcPr>
                    <a:solidFill>
                      <a:srgbClr val="9BBB59"/>
                    </a:solidFill>
                  </a:tcPr>
                </a:tc>
              </a:tr>
              <a:tr h="370840">
                <a:tc>
                  <a:txBody>
                    <a:bodyPr/>
                    <a:lstStyle/>
                    <a:p>
                      <a:pPr marL="285750" indent="-285750" algn="just">
                        <a:buFont typeface="Wingdings" pitchFamily="2" charset="2"/>
                        <a:buChar char="ü"/>
                      </a:pPr>
                      <a:r>
                        <a:rPr lang="es-EC" sz="1600" dirty="0" smtClean="0"/>
                        <a:t>Capacitar a los pobladores mediante</a:t>
                      </a:r>
                      <a:r>
                        <a:rPr lang="es-EC" sz="1600" baseline="0" dirty="0" smtClean="0"/>
                        <a:t> talleres con la colaboración de especialistas Agrónomos </a:t>
                      </a:r>
                      <a:r>
                        <a:rPr lang="es-EC" sz="1600" kern="1200" dirty="0" smtClean="0"/>
                        <a:t>que tengan conocimiento sobre las técnicas apropiadas de producción agrícolas y pecuarias.</a:t>
                      </a:r>
                      <a:endParaRPr lang="es-EC" sz="1600" dirty="0"/>
                    </a:p>
                  </a:txBody>
                  <a:tcPr/>
                </a:tc>
              </a:tr>
            </a:tbl>
          </a:graphicData>
        </a:graphic>
      </p:graphicFrame>
    </p:spTree>
    <p:extLst>
      <p:ext uri="{BB962C8B-B14F-4D97-AF65-F5344CB8AC3E}">
        <p14:creationId xmlns:p14="http://schemas.microsoft.com/office/powerpoint/2010/main" val="143185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27384"/>
            <a:ext cx="3924000" cy="2470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424142" y="332656"/>
            <a:ext cx="620042" cy="6187591"/>
          </a:xfrm>
          <a:prstGeom prst="rect">
            <a:avLst/>
          </a:prstGeom>
          <a:noFill/>
        </p:spPr>
        <p:txBody>
          <a:bodyPr vert="wordArtVert" wrap="none" rtlCol="0">
            <a:spAutoFit/>
          </a:bodyPr>
          <a:lstStyle/>
          <a:p>
            <a:r>
              <a:rPr lang="es-EC" sz="2400" b="1" dirty="0" smtClean="0">
                <a:solidFill>
                  <a:schemeClr val="accent5">
                    <a:lumMod val="60000"/>
                    <a:lumOff val="40000"/>
                  </a:schemeClr>
                </a:solidFill>
              </a:rPr>
              <a:t>ZONAS CRITICAS</a:t>
            </a:r>
            <a:endParaRPr lang="es-EC" sz="2400" b="1" dirty="0">
              <a:solidFill>
                <a:schemeClr val="accent5">
                  <a:lumMod val="60000"/>
                  <a:lumOff val="40000"/>
                </a:schemeClr>
              </a:solidFill>
            </a:endParaRPr>
          </a:p>
        </p:txBody>
      </p:sp>
      <p:sp>
        <p:nvSpPr>
          <p:cNvPr id="6" name="5 Elipse"/>
          <p:cNvSpPr/>
          <p:nvPr/>
        </p:nvSpPr>
        <p:spPr>
          <a:xfrm>
            <a:off x="971600" y="908720"/>
            <a:ext cx="3456384" cy="2149674"/>
          </a:xfrm>
          <a:prstGeom prst="ellipse">
            <a:avLst/>
          </a:prstGeom>
          <a:solidFill>
            <a:schemeClr val="accent5">
              <a:lumMod val="60000"/>
              <a:lumOff val="40000"/>
            </a:schemeClr>
          </a:solidFill>
          <a:ln>
            <a:solidFill>
              <a:schemeClr val="accent5">
                <a:lumMod val="75000"/>
              </a:schemeClr>
            </a:solidFill>
          </a:ln>
          <a:effectLst>
            <a:outerShdw blurRad="50800" dist="38100" dir="2700000" algn="tl" rotWithShape="0">
              <a:prstClr val="black">
                <a:alpha val="40000"/>
              </a:prstClr>
            </a:outerShd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dirty="0"/>
              <a:t>PROGRAMA DE RECUPERACIÓN Y REHABILITACIÓN DE ZONAS CON CONFLICTOS  AMBIENTALES</a:t>
            </a:r>
            <a:endParaRPr lang="es-EC" sz="2000" dirty="0"/>
          </a:p>
        </p:txBody>
      </p:sp>
      <p:graphicFrame>
        <p:nvGraphicFramePr>
          <p:cNvPr id="7" name="6 Diagrama"/>
          <p:cNvGraphicFramePr/>
          <p:nvPr>
            <p:extLst>
              <p:ext uri="{D42A27DB-BD31-4B8C-83A1-F6EECF244321}">
                <p14:modId xmlns:p14="http://schemas.microsoft.com/office/powerpoint/2010/main" val="2366207305"/>
              </p:ext>
            </p:extLst>
          </p:nvPr>
        </p:nvGraphicFramePr>
        <p:xfrm>
          <a:off x="1835696" y="3933056"/>
          <a:ext cx="6096000" cy="34563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4670373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Tabla"/>
          <p:cNvGraphicFramePr>
            <a:graphicFrameLocks noGrp="1"/>
          </p:cNvGraphicFramePr>
          <p:nvPr>
            <p:extLst>
              <p:ext uri="{D42A27DB-BD31-4B8C-83A1-F6EECF244321}">
                <p14:modId xmlns:p14="http://schemas.microsoft.com/office/powerpoint/2010/main" val="1298574644"/>
              </p:ext>
            </p:extLst>
          </p:nvPr>
        </p:nvGraphicFramePr>
        <p:xfrm>
          <a:off x="3995936" y="692696"/>
          <a:ext cx="4502556" cy="579120"/>
        </p:xfrm>
        <a:graphic>
          <a:graphicData uri="http://schemas.openxmlformats.org/drawingml/2006/table">
            <a:tbl>
              <a:tblPr firstRow="1" bandRow="1">
                <a:tableStyleId>{5C22544A-7EE6-4342-B048-85BDC9FD1C3A}</a:tableStyleId>
              </a:tblPr>
              <a:tblGrid>
                <a:gridCol w="1800200"/>
                <a:gridCol w="2702356"/>
              </a:tblGrid>
              <a:tr h="370840">
                <a:tc>
                  <a:txBody>
                    <a:bodyPr/>
                    <a:lstStyle/>
                    <a:p>
                      <a:pPr algn="ctr"/>
                      <a:endParaRPr lang="es-EC" sz="1600" dirty="0" smtClean="0"/>
                    </a:p>
                    <a:p>
                      <a:pPr algn="ctr"/>
                      <a:r>
                        <a:rPr lang="es-EC" sz="1600" dirty="0" smtClean="0"/>
                        <a:t>PROYECTO:</a:t>
                      </a:r>
                      <a:endParaRPr lang="es-EC" sz="1600" dirty="0"/>
                    </a:p>
                  </a:txBody>
                  <a:tcPr>
                    <a:solidFill>
                      <a:schemeClr val="accent5">
                        <a:lumMod val="60000"/>
                        <a:lumOff val="40000"/>
                      </a:schemeClr>
                    </a:solidFill>
                  </a:tcPr>
                </a:tc>
                <a:tc>
                  <a:txBody>
                    <a:bodyPr/>
                    <a:lstStyle/>
                    <a:p>
                      <a:pPr algn="ctr"/>
                      <a:r>
                        <a:rPr lang="es-EC" sz="1400" b="0" kern="1200" dirty="0" smtClean="0">
                          <a:solidFill>
                            <a:schemeClr val="tx1"/>
                          </a:solidFill>
                          <a:effectLst/>
                          <a:latin typeface="+mn-lt"/>
                          <a:ea typeface="+mn-ea"/>
                          <a:cs typeface="+mn-cs"/>
                        </a:rPr>
                        <a:t>RESTAURACION</a:t>
                      </a:r>
                      <a:r>
                        <a:rPr lang="es-EC" sz="1400" b="0" kern="1200" baseline="0" dirty="0" smtClean="0">
                          <a:solidFill>
                            <a:schemeClr val="tx1"/>
                          </a:solidFill>
                          <a:effectLst/>
                          <a:latin typeface="+mn-lt"/>
                          <a:ea typeface="+mn-ea"/>
                          <a:cs typeface="+mn-cs"/>
                        </a:rPr>
                        <a:t> DE HUMEDALES</a:t>
                      </a:r>
                      <a:endParaRPr lang="es-EC" sz="1400" b="0" dirty="0">
                        <a:solidFill>
                          <a:schemeClr val="tx1"/>
                        </a:solidFill>
                      </a:endParaRPr>
                    </a:p>
                  </a:txBody>
                  <a:tcPr>
                    <a:solidFill>
                      <a:schemeClr val="accent4">
                        <a:lumMod val="20000"/>
                        <a:lumOff val="80000"/>
                      </a:schemeClr>
                    </a:solidFill>
                  </a:tcPr>
                </a:tc>
              </a:tr>
            </a:tbl>
          </a:graphicData>
        </a:graphic>
      </p:graphicFrame>
      <p:graphicFrame>
        <p:nvGraphicFramePr>
          <p:cNvPr id="11" name="10 Tabla"/>
          <p:cNvGraphicFramePr>
            <a:graphicFrameLocks noGrp="1"/>
          </p:cNvGraphicFramePr>
          <p:nvPr>
            <p:extLst>
              <p:ext uri="{D42A27DB-BD31-4B8C-83A1-F6EECF244321}">
                <p14:modId xmlns:p14="http://schemas.microsoft.com/office/powerpoint/2010/main" val="2831537549"/>
              </p:ext>
            </p:extLst>
          </p:nvPr>
        </p:nvGraphicFramePr>
        <p:xfrm>
          <a:off x="3995936" y="1268760"/>
          <a:ext cx="4536504" cy="579120"/>
        </p:xfrm>
        <a:graphic>
          <a:graphicData uri="http://schemas.openxmlformats.org/drawingml/2006/table">
            <a:tbl>
              <a:tblPr firstRow="1" bandRow="1">
                <a:tableStyleId>{5C22544A-7EE6-4342-B048-85BDC9FD1C3A}</a:tableStyleId>
              </a:tblPr>
              <a:tblGrid>
                <a:gridCol w="1800200"/>
                <a:gridCol w="2736304"/>
              </a:tblGrid>
              <a:tr h="370840">
                <a:tc>
                  <a:txBody>
                    <a:bodyPr/>
                    <a:lstStyle/>
                    <a:p>
                      <a:endParaRPr lang="es-EC" sz="1600" dirty="0" smtClean="0"/>
                    </a:p>
                    <a:p>
                      <a:r>
                        <a:rPr lang="es-EC" sz="1600" dirty="0" smtClean="0"/>
                        <a:t>LOCALIZACION:</a:t>
                      </a:r>
                      <a:endParaRPr lang="es-EC" sz="1600" dirty="0"/>
                    </a:p>
                  </a:txBody>
                  <a:tcPr>
                    <a:solidFill>
                      <a:schemeClr val="accent5">
                        <a:lumMod val="60000"/>
                        <a:lumOff val="40000"/>
                      </a:schemeClr>
                    </a:solidFill>
                  </a:tcPr>
                </a:tc>
                <a:tc>
                  <a:txBody>
                    <a:bodyPr/>
                    <a:lstStyle/>
                    <a:p>
                      <a:pPr algn="ctr"/>
                      <a:r>
                        <a:rPr lang="es-EC" sz="1400" b="0" kern="1200" dirty="0" smtClean="0">
                          <a:solidFill>
                            <a:schemeClr val="tx1"/>
                          </a:solidFill>
                          <a:effectLst/>
                          <a:latin typeface="+mn-lt"/>
                          <a:ea typeface="+mn-ea"/>
                          <a:cs typeface="+mn-cs"/>
                        </a:rPr>
                        <a:t>” Zona de Recuperación y Rehabilitación”</a:t>
                      </a:r>
                      <a:endParaRPr lang="es-EC" sz="1400" b="0" dirty="0">
                        <a:solidFill>
                          <a:schemeClr val="tx1"/>
                        </a:solidFill>
                      </a:endParaRPr>
                    </a:p>
                  </a:txBody>
                  <a:tcPr>
                    <a:solidFill>
                      <a:schemeClr val="accent4">
                        <a:lumMod val="20000"/>
                        <a:lumOff val="80000"/>
                      </a:schemeClr>
                    </a:solidFill>
                  </a:tcPr>
                </a:tc>
              </a:tr>
            </a:tbl>
          </a:graphicData>
        </a:graphic>
      </p:graphicFrame>
      <p:graphicFrame>
        <p:nvGraphicFramePr>
          <p:cNvPr id="13" name="12 Tabla"/>
          <p:cNvGraphicFramePr>
            <a:graphicFrameLocks noGrp="1"/>
          </p:cNvGraphicFramePr>
          <p:nvPr>
            <p:extLst>
              <p:ext uri="{D42A27DB-BD31-4B8C-83A1-F6EECF244321}">
                <p14:modId xmlns:p14="http://schemas.microsoft.com/office/powerpoint/2010/main" val="4200989330"/>
              </p:ext>
            </p:extLst>
          </p:nvPr>
        </p:nvGraphicFramePr>
        <p:xfrm>
          <a:off x="3995936" y="1844824"/>
          <a:ext cx="4536504" cy="370840"/>
        </p:xfrm>
        <a:graphic>
          <a:graphicData uri="http://schemas.openxmlformats.org/drawingml/2006/table">
            <a:tbl>
              <a:tblPr firstRow="1" bandRow="1">
                <a:tableStyleId>{5C22544A-7EE6-4342-B048-85BDC9FD1C3A}</a:tableStyleId>
              </a:tblPr>
              <a:tblGrid>
                <a:gridCol w="1800200"/>
                <a:gridCol w="2736304"/>
              </a:tblGrid>
              <a:tr h="370840">
                <a:tc>
                  <a:txBody>
                    <a:bodyPr/>
                    <a:lstStyle/>
                    <a:p>
                      <a:pPr algn="ctr"/>
                      <a:r>
                        <a:rPr lang="es-EC" sz="1600" dirty="0" smtClean="0"/>
                        <a:t>TIEMPO:</a:t>
                      </a:r>
                      <a:endParaRPr lang="es-EC" sz="1600" dirty="0"/>
                    </a:p>
                  </a:txBody>
                  <a:tcPr>
                    <a:solidFill>
                      <a:schemeClr val="accent5">
                        <a:lumMod val="60000"/>
                        <a:lumOff val="40000"/>
                      </a:schemeClr>
                    </a:solidFill>
                  </a:tcPr>
                </a:tc>
                <a:tc>
                  <a:txBody>
                    <a:bodyPr/>
                    <a:lstStyle/>
                    <a:p>
                      <a:pPr algn="ctr"/>
                      <a:r>
                        <a:rPr lang="es-EC" sz="1600" b="0" kern="1200" baseline="0" dirty="0" smtClean="0">
                          <a:solidFill>
                            <a:schemeClr val="tx1"/>
                          </a:solidFill>
                          <a:effectLst/>
                          <a:latin typeface="+mn-lt"/>
                          <a:ea typeface="+mn-ea"/>
                          <a:cs typeface="+mn-cs"/>
                        </a:rPr>
                        <a:t>Mediano Plazo (5 años)</a:t>
                      </a:r>
                      <a:endParaRPr lang="es-EC" sz="1600" b="0" dirty="0">
                        <a:solidFill>
                          <a:schemeClr val="tx1"/>
                        </a:solidFill>
                      </a:endParaRPr>
                    </a:p>
                  </a:txBody>
                  <a:tcPr>
                    <a:solidFill>
                      <a:schemeClr val="accent4">
                        <a:lumMod val="20000"/>
                        <a:lumOff val="80000"/>
                      </a:schemeClr>
                    </a:solidFill>
                  </a:tcPr>
                </a:tc>
              </a:tr>
            </a:tbl>
          </a:graphicData>
        </a:graphic>
      </p:graphicFrame>
      <p:graphicFrame>
        <p:nvGraphicFramePr>
          <p:cNvPr id="14" name="13 Tabla"/>
          <p:cNvGraphicFramePr>
            <a:graphicFrameLocks noGrp="1"/>
          </p:cNvGraphicFramePr>
          <p:nvPr>
            <p:extLst>
              <p:ext uri="{D42A27DB-BD31-4B8C-83A1-F6EECF244321}">
                <p14:modId xmlns:p14="http://schemas.microsoft.com/office/powerpoint/2010/main" val="3543809180"/>
              </p:ext>
            </p:extLst>
          </p:nvPr>
        </p:nvGraphicFramePr>
        <p:xfrm>
          <a:off x="3995936" y="2204864"/>
          <a:ext cx="4536504" cy="1529080"/>
        </p:xfrm>
        <a:graphic>
          <a:graphicData uri="http://schemas.openxmlformats.org/drawingml/2006/table">
            <a:tbl>
              <a:tblPr firstRow="1" bandRow="1">
                <a:tableStyleId>{5C22544A-7EE6-4342-B048-85BDC9FD1C3A}</a:tableStyleId>
              </a:tblPr>
              <a:tblGrid>
                <a:gridCol w="1800200"/>
                <a:gridCol w="2736304"/>
              </a:tblGrid>
              <a:tr h="370840">
                <a:tc>
                  <a:txBody>
                    <a:bodyPr/>
                    <a:lstStyle/>
                    <a:p>
                      <a:pPr algn="ctr"/>
                      <a:r>
                        <a:rPr lang="es-EC" sz="1600" dirty="0" smtClean="0"/>
                        <a:t>OBJETIVOS:</a:t>
                      </a:r>
                      <a:endParaRPr lang="es-EC" sz="1600" dirty="0"/>
                    </a:p>
                  </a:txBody>
                  <a:tcPr>
                    <a:solidFill>
                      <a:schemeClr val="accent5">
                        <a:lumMod val="60000"/>
                        <a:lumOff val="40000"/>
                      </a:schemeClr>
                    </a:solidFill>
                  </a:tcPr>
                </a:tc>
                <a:tc>
                  <a:txBody>
                    <a:bodyPr/>
                    <a:lstStyle/>
                    <a:p>
                      <a:pPr algn="ctr"/>
                      <a:endParaRPr lang="es-EC" sz="1600" b="0" dirty="0"/>
                    </a:p>
                  </a:txBody>
                  <a:tcPr>
                    <a:solidFill>
                      <a:schemeClr val="accent4">
                        <a:lumMod val="20000"/>
                        <a:lumOff val="80000"/>
                      </a:schemeClr>
                    </a:solidFill>
                  </a:tcPr>
                </a:tc>
              </a:tr>
              <a:tr h="370840">
                <a:tc gridSpan="2">
                  <a:txBody>
                    <a:bodyPr/>
                    <a:lstStyle/>
                    <a:p>
                      <a:pPr lvl="0"/>
                      <a:r>
                        <a:rPr lang="es-EC" sz="1600" kern="1200" dirty="0" smtClean="0">
                          <a:solidFill>
                            <a:schemeClr val="dk1"/>
                          </a:solidFill>
                          <a:effectLst/>
                          <a:latin typeface="+mn-lt"/>
                          <a:ea typeface="+mn-ea"/>
                          <a:cs typeface="+mn-cs"/>
                        </a:rPr>
                        <a:t>Identificar y caracterizar los humedales que existan en la micro cuenca del río Saucay</a:t>
                      </a:r>
                      <a:r>
                        <a:rPr lang="es-EC" sz="1600" kern="1200" dirty="0" smtClean="0">
                          <a:solidFill>
                            <a:schemeClr val="dk1"/>
                          </a:solidFill>
                          <a:effectLst/>
                          <a:latin typeface="+mn-lt"/>
                          <a:ea typeface="+mn-ea"/>
                          <a:cs typeface="+mn-cs"/>
                        </a:rPr>
                        <a:t>.</a:t>
                      </a:r>
                      <a:endParaRPr lang="es-EC" sz="1600" dirty="0">
                        <a:effectLst/>
                      </a:endParaRPr>
                    </a:p>
                  </a:txBody>
                  <a:tcPr/>
                </a:tc>
                <a:tc hMerge="1">
                  <a:txBody>
                    <a:bodyPr/>
                    <a:lstStyle/>
                    <a:p>
                      <a:pPr lvl="0"/>
                      <a:endParaRPr lang="es-EC" sz="1400" dirty="0">
                        <a:effectLst/>
                      </a:endParaRPr>
                    </a:p>
                  </a:txBody>
                  <a:tcPr/>
                </a:tc>
              </a:tr>
              <a:tr h="370840">
                <a:tc gridSpan="2">
                  <a:txBody>
                    <a:bodyPr/>
                    <a:lstStyle/>
                    <a:p>
                      <a:pPr algn="just"/>
                      <a:r>
                        <a:rPr lang="es-EC" sz="1600" kern="1200" dirty="0" smtClean="0">
                          <a:solidFill>
                            <a:schemeClr val="dk1"/>
                          </a:solidFill>
                          <a:effectLst/>
                          <a:latin typeface="+mn-lt"/>
                          <a:ea typeface="+mn-ea"/>
                          <a:cs typeface="+mn-cs"/>
                        </a:rPr>
                        <a:t>Contribuir a la protección y restauración de los </a:t>
                      </a:r>
                      <a:r>
                        <a:rPr lang="es-EC" sz="1600" kern="1200" dirty="0" smtClean="0">
                          <a:solidFill>
                            <a:schemeClr val="dk1"/>
                          </a:solidFill>
                          <a:effectLst/>
                          <a:latin typeface="+mn-lt"/>
                          <a:ea typeface="+mn-ea"/>
                          <a:cs typeface="+mn-cs"/>
                        </a:rPr>
                        <a:t>humedales</a:t>
                      </a:r>
                      <a:endParaRPr lang="es-EC" sz="1600" b="0" dirty="0"/>
                    </a:p>
                  </a:txBody>
                  <a:tcPr/>
                </a:tc>
                <a:tc hMerge="1">
                  <a:txBody>
                    <a:bodyPr/>
                    <a:lstStyle/>
                    <a:p>
                      <a:pPr algn="just"/>
                      <a:endParaRPr lang="es-EC" sz="1400" b="0" dirty="0"/>
                    </a:p>
                  </a:txBody>
                  <a:tcPr/>
                </a:tc>
              </a:tr>
            </a:tbl>
          </a:graphicData>
        </a:graphic>
      </p:graphicFrame>
      <p:pic>
        <p:nvPicPr>
          <p:cNvPr id="18" name="17 Imagen" descr="D:\Documentos\Tesis\CUENCAS VISUALES SAUCAY JUVAL\CUENCA_VISUALES\CUENCA VISUALES\cv39.jpg"/>
          <p:cNvPicPr/>
          <p:nvPr/>
        </p:nvPicPr>
        <p:blipFill rotWithShape="1">
          <a:blip r:embed="rId2" cstate="print"/>
          <a:srcRect l="11793" r="42878" b="20765"/>
          <a:stretch/>
        </p:blipFill>
        <p:spPr bwMode="auto">
          <a:xfrm>
            <a:off x="755576" y="1052736"/>
            <a:ext cx="3024336" cy="1381125"/>
          </a:xfrm>
          <a:prstGeom prst="rect">
            <a:avLst/>
          </a:prstGeom>
          <a:noFill/>
          <a:ln w="19050" cap="flat" cmpd="sng" algn="ctr">
            <a:solidFill>
              <a:srgbClr val="4F81BD"/>
            </a:solidFill>
            <a:prstDash val="solid"/>
            <a:miter lim="800000"/>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2" name="1 Rectángulo"/>
          <p:cNvSpPr/>
          <p:nvPr/>
        </p:nvSpPr>
        <p:spPr>
          <a:xfrm>
            <a:off x="816495" y="2636912"/>
            <a:ext cx="2819401" cy="830997"/>
          </a:xfrm>
          <a:prstGeom prst="rect">
            <a:avLst/>
          </a:prstGeom>
        </p:spPr>
        <p:txBody>
          <a:bodyPr wrap="square">
            <a:spAutoFit/>
          </a:bodyPr>
          <a:lstStyle/>
          <a:p>
            <a:pPr algn="ctr"/>
            <a:r>
              <a:rPr lang="es-EC" sz="1200" dirty="0"/>
              <a:t>PÁRAMO QUEMADO EN LA ZONA </a:t>
            </a:r>
            <a:r>
              <a:rPr lang="es-EC" sz="1200" dirty="0" smtClean="0"/>
              <a:t>ALTA</a:t>
            </a:r>
            <a:endParaRPr lang="es-EC" sz="1200" dirty="0" smtClean="0"/>
          </a:p>
          <a:p>
            <a:pPr algn="ctr"/>
            <a:r>
              <a:rPr lang="es-EC" sz="1200" dirty="0" smtClean="0"/>
              <a:t> </a:t>
            </a:r>
            <a:r>
              <a:rPr lang="es-EC" sz="1200" dirty="0"/>
              <a:t>DE LA MICRO CUENCA DEL RÍO SAUCAY</a:t>
            </a:r>
          </a:p>
        </p:txBody>
      </p:sp>
      <p:pic>
        <p:nvPicPr>
          <p:cNvPr id="19" name="18 Imagen" descr="D:\Documentos\Tesis\CUENCAS VISUALES SAUCAY JUVAL\CUENCA_VISUALES\CUENCA VISUALES\cv40.jpg"/>
          <p:cNvPicPr/>
          <p:nvPr/>
        </p:nvPicPr>
        <p:blipFill rotWithShape="1">
          <a:blip r:embed="rId3" cstate="print"/>
          <a:srcRect l="14265" r="38761"/>
          <a:stretch/>
        </p:blipFill>
        <p:spPr bwMode="auto">
          <a:xfrm>
            <a:off x="755577" y="3645024"/>
            <a:ext cx="3024336" cy="1815465"/>
          </a:xfrm>
          <a:prstGeom prst="rect">
            <a:avLst/>
          </a:prstGeom>
          <a:noFill/>
          <a:ln w="19050" cap="flat" cmpd="sng" algn="ctr">
            <a:solidFill>
              <a:srgbClr val="4F81BD"/>
            </a:solidFill>
            <a:prstDash val="solid"/>
            <a:miter lim="800000"/>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graphicFrame>
        <p:nvGraphicFramePr>
          <p:cNvPr id="3" name="2 Tabla"/>
          <p:cNvGraphicFramePr>
            <a:graphicFrameLocks noGrp="1"/>
          </p:cNvGraphicFramePr>
          <p:nvPr>
            <p:extLst>
              <p:ext uri="{D42A27DB-BD31-4B8C-83A1-F6EECF244321}">
                <p14:modId xmlns:p14="http://schemas.microsoft.com/office/powerpoint/2010/main" val="4141429772"/>
              </p:ext>
            </p:extLst>
          </p:nvPr>
        </p:nvGraphicFramePr>
        <p:xfrm>
          <a:off x="3995936" y="4077072"/>
          <a:ext cx="4536504" cy="2059897"/>
        </p:xfrm>
        <a:graphic>
          <a:graphicData uri="http://schemas.openxmlformats.org/drawingml/2006/table">
            <a:tbl>
              <a:tblPr firstRow="1" bandRow="1">
                <a:tableStyleId>{5C22544A-7EE6-4342-B048-85BDC9FD1C3A}</a:tableStyleId>
              </a:tblPr>
              <a:tblGrid>
                <a:gridCol w="4536504"/>
              </a:tblGrid>
              <a:tr h="505417">
                <a:tc>
                  <a:txBody>
                    <a:bodyPr/>
                    <a:lstStyle/>
                    <a:p>
                      <a:r>
                        <a:rPr lang="es-EC" sz="1400" b="1" dirty="0" smtClean="0"/>
                        <a:t>ACCIONES:</a:t>
                      </a:r>
                      <a:endParaRPr lang="es-EC" sz="1400" b="1" dirty="0"/>
                    </a:p>
                  </a:txBody>
                  <a:tcPr>
                    <a:solidFill>
                      <a:schemeClr val="accent5">
                        <a:lumMod val="60000"/>
                        <a:lumOff val="40000"/>
                      </a:schemeClr>
                    </a:solidFill>
                  </a:tcPr>
                </a:tc>
              </a:tr>
              <a:tr h="505417">
                <a:tc>
                  <a:txBody>
                    <a:bodyPr/>
                    <a:lstStyle/>
                    <a:p>
                      <a:pPr marL="285750" indent="-285750" algn="just">
                        <a:buFont typeface="Wingdings" pitchFamily="2" charset="2"/>
                        <a:buChar char="ü"/>
                      </a:pPr>
                      <a:r>
                        <a:rPr lang="es-EC" sz="1600" dirty="0" smtClean="0"/>
                        <a:t>Realizar un inventario </a:t>
                      </a:r>
                      <a:r>
                        <a:rPr lang="es-EC" sz="1600" dirty="0" err="1" smtClean="0"/>
                        <a:t>georeferenciado</a:t>
                      </a:r>
                      <a:r>
                        <a:rPr lang="es-EC" sz="1600" dirty="0" smtClean="0"/>
                        <a:t> de humedales</a:t>
                      </a:r>
                      <a:r>
                        <a:rPr lang="es-EC" sz="1600" baseline="0" dirty="0" smtClean="0"/>
                        <a:t> y estado en el que se encuentran. </a:t>
                      </a:r>
                    </a:p>
                    <a:p>
                      <a:pPr marL="285750" indent="-285750" algn="just">
                        <a:buFont typeface="Wingdings" pitchFamily="2" charset="2"/>
                        <a:buChar char="ü"/>
                      </a:pPr>
                      <a:r>
                        <a:rPr lang="es-EC" sz="1600" baseline="0" dirty="0" smtClean="0"/>
                        <a:t>Restringir el acceso mediante senderos ecológicos que no atraviesen zonas sensibles. </a:t>
                      </a:r>
                      <a:endParaRPr lang="es-EC" sz="1600" dirty="0"/>
                    </a:p>
                  </a:txBody>
                  <a:tcPr/>
                </a:tc>
              </a:tr>
            </a:tbl>
          </a:graphicData>
        </a:graphic>
      </p:graphicFrame>
    </p:spTree>
    <p:extLst>
      <p:ext uri="{BB962C8B-B14F-4D97-AF65-F5344CB8AC3E}">
        <p14:creationId xmlns:p14="http://schemas.microsoft.com/office/powerpoint/2010/main" val="321525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3672408" cy="251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6 Diagrama"/>
          <p:cNvGraphicFramePr/>
          <p:nvPr>
            <p:extLst>
              <p:ext uri="{D42A27DB-BD31-4B8C-83A1-F6EECF244321}">
                <p14:modId xmlns:p14="http://schemas.microsoft.com/office/powerpoint/2010/main" val="943937188"/>
              </p:ext>
            </p:extLst>
          </p:nvPr>
        </p:nvGraphicFramePr>
        <p:xfrm>
          <a:off x="1835696" y="2852936"/>
          <a:ext cx="6096000" cy="3456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CuadroTexto"/>
          <p:cNvSpPr txBox="1"/>
          <p:nvPr/>
        </p:nvSpPr>
        <p:spPr>
          <a:xfrm>
            <a:off x="424142" y="188640"/>
            <a:ext cx="583750" cy="6477671"/>
          </a:xfrm>
          <a:prstGeom prst="rect">
            <a:avLst/>
          </a:prstGeom>
          <a:noFill/>
        </p:spPr>
        <p:txBody>
          <a:bodyPr vert="wordArtVert" wrap="none" rtlCol="0">
            <a:spAutoFit/>
          </a:bodyPr>
          <a:lstStyle/>
          <a:p>
            <a:r>
              <a:rPr lang="es-EC" sz="2200" b="1" dirty="0" smtClean="0">
                <a:solidFill>
                  <a:srgbClr val="C0504D"/>
                </a:solidFill>
              </a:rPr>
              <a:t>ZONAS ESPECIALES</a:t>
            </a:r>
            <a:endParaRPr lang="es-EC" sz="2200" b="1" dirty="0">
              <a:solidFill>
                <a:srgbClr val="C0504D"/>
              </a:solidFill>
            </a:endParaRPr>
          </a:p>
        </p:txBody>
      </p:sp>
      <p:sp>
        <p:nvSpPr>
          <p:cNvPr id="3" name="2 Elipse"/>
          <p:cNvSpPr/>
          <p:nvPr/>
        </p:nvSpPr>
        <p:spPr>
          <a:xfrm>
            <a:off x="1043608" y="513495"/>
            <a:ext cx="3456384" cy="1968835"/>
          </a:xfrm>
          <a:prstGeom prst="ellipse">
            <a:avLst/>
          </a:prstGeom>
          <a:solidFill>
            <a:srgbClr val="C0504D"/>
          </a:solidFill>
          <a:ln>
            <a:solidFill>
              <a:srgbClr val="C0504D"/>
            </a:solidFill>
          </a:ln>
          <a:effectLst>
            <a:outerShdw blurRad="50800" dist="38100" dir="2700000" algn="tl" rotWithShape="0">
              <a:prstClr val="black">
                <a:alpha val="40000"/>
              </a:prstClr>
            </a:outerShd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dirty="0"/>
              <a:t>PROGRAMA DE PROTECCIÓN Y MANEJO DE LOS RECURSOS NATURALES</a:t>
            </a:r>
            <a:endParaRPr lang="es-EC" sz="2000" dirty="0"/>
          </a:p>
        </p:txBody>
      </p:sp>
    </p:spTree>
    <p:extLst>
      <p:ext uri="{BB962C8B-B14F-4D97-AF65-F5344CB8AC3E}">
        <p14:creationId xmlns:p14="http://schemas.microsoft.com/office/powerpoint/2010/main" val="236236882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C:\CYNTHIA\TESIS UNACH\INFORMACION SALIDA DE CAMPO\FOTOS SALIDA\pen_desnudas_741.JPG"/>
          <p:cNvPicPr/>
          <p:nvPr/>
        </p:nvPicPr>
        <p:blipFill>
          <a:blip r:embed="rId3" cstate="print"/>
          <a:srcRect/>
          <a:stretch>
            <a:fillRect/>
          </a:stretch>
        </p:blipFill>
        <p:spPr bwMode="auto">
          <a:xfrm>
            <a:off x="899592" y="1802879"/>
            <a:ext cx="2842260" cy="2562225"/>
          </a:xfrm>
          <a:prstGeom prst="rect">
            <a:avLst/>
          </a:prstGeom>
          <a:noFill/>
          <a:ln w="19050">
            <a:solidFill>
              <a:srgbClr val="4F81BD"/>
            </a:solidFill>
            <a:miter lim="800000"/>
            <a:headEnd/>
            <a:tailEnd/>
          </a:ln>
          <a:effectLst>
            <a:outerShdw blurRad="50800" dist="38100" dir="2700000" algn="tl" rotWithShape="0">
              <a:prstClr val="black">
                <a:alpha val="40000"/>
              </a:prstClr>
            </a:outerShdw>
          </a:effectLst>
        </p:spPr>
      </p:pic>
      <p:sp>
        <p:nvSpPr>
          <p:cNvPr id="9" name="8 Rectángulo"/>
          <p:cNvSpPr/>
          <p:nvPr/>
        </p:nvSpPr>
        <p:spPr>
          <a:xfrm>
            <a:off x="721628" y="4707141"/>
            <a:ext cx="3058284" cy="954107"/>
          </a:xfrm>
          <a:prstGeom prst="rect">
            <a:avLst/>
          </a:prstGeom>
        </p:spPr>
        <p:txBody>
          <a:bodyPr wrap="square">
            <a:spAutoFit/>
          </a:bodyPr>
          <a:lstStyle/>
          <a:p>
            <a:pPr algn="ctr"/>
            <a:r>
              <a:rPr lang="es-EC" sz="1400" dirty="0"/>
              <a:t>EROSION GENERADA POR PROPIEDADES DEL SUELO, PENDIENTES FUERTES Y DESCUBIERTAS</a:t>
            </a:r>
          </a:p>
        </p:txBody>
      </p:sp>
      <p:graphicFrame>
        <p:nvGraphicFramePr>
          <p:cNvPr id="10" name="9 Tabla"/>
          <p:cNvGraphicFramePr>
            <a:graphicFrameLocks noGrp="1"/>
          </p:cNvGraphicFramePr>
          <p:nvPr>
            <p:extLst>
              <p:ext uri="{D42A27DB-BD31-4B8C-83A1-F6EECF244321}">
                <p14:modId xmlns:p14="http://schemas.microsoft.com/office/powerpoint/2010/main" val="1606549986"/>
              </p:ext>
            </p:extLst>
          </p:nvPr>
        </p:nvGraphicFramePr>
        <p:xfrm>
          <a:off x="3995936" y="404664"/>
          <a:ext cx="4502556" cy="579120"/>
        </p:xfrm>
        <a:graphic>
          <a:graphicData uri="http://schemas.openxmlformats.org/drawingml/2006/table">
            <a:tbl>
              <a:tblPr firstRow="1" bandRow="1">
                <a:tableStyleId>{5C22544A-7EE6-4342-B048-85BDC9FD1C3A}</a:tableStyleId>
              </a:tblPr>
              <a:tblGrid>
                <a:gridCol w="1800200"/>
                <a:gridCol w="2702356"/>
              </a:tblGrid>
              <a:tr h="370840">
                <a:tc>
                  <a:txBody>
                    <a:bodyPr/>
                    <a:lstStyle/>
                    <a:p>
                      <a:pPr algn="ctr"/>
                      <a:r>
                        <a:rPr lang="es-EC" sz="1600" dirty="0" smtClean="0"/>
                        <a:t>PROYECTO:</a:t>
                      </a:r>
                      <a:endParaRPr lang="es-EC" sz="1600" dirty="0"/>
                    </a:p>
                  </a:txBody>
                  <a:tcPr>
                    <a:solidFill>
                      <a:srgbClr val="C0504D"/>
                    </a:solidFill>
                  </a:tcPr>
                </a:tc>
                <a:tc>
                  <a:txBody>
                    <a:bodyPr/>
                    <a:lstStyle/>
                    <a:p>
                      <a:pPr algn="ctr"/>
                      <a:r>
                        <a:rPr lang="es-EC" sz="1600" b="0" dirty="0" smtClean="0">
                          <a:solidFill>
                            <a:schemeClr val="tx1"/>
                          </a:solidFill>
                        </a:rPr>
                        <a:t>CONSERVACION</a:t>
                      </a:r>
                      <a:r>
                        <a:rPr lang="es-EC" sz="1600" b="0" baseline="0" dirty="0" smtClean="0">
                          <a:solidFill>
                            <a:schemeClr val="tx1"/>
                          </a:solidFill>
                        </a:rPr>
                        <a:t> DEL SUELO</a:t>
                      </a:r>
                      <a:endParaRPr lang="es-EC" sz="1600" b="0" dirty="0">
                        <a:solidFill>
                          <a:schemeClr val="tx1"/>
                        </a:solidFill>
                      </a:endParaRPr>
                    </a:p>
                  </a:txBody>
                  <a:tcPr>
                    <a:solidFill>
                      <a:schemeClr val="accent4">
                        <a:lumMod val="20000"/>
                        <a:lumOff val="80000"/>
                      </a:schemeClr>
                    </a:solidFill>
                  </a:tcPr>
                </a:tc>
              </a:tr>
            </a:tbl>
          </a:graphicData>
        </a:graphic>
      </p:graphicFrame>
      <p:graphicFrame>
        <p:nvGraphicFramePr>
          <p:cNvPr id="11" name="10 Tabla"/>
          <p:cNvGraphicFramePr>
            <a:graphicFrameLocks noGrp="1"/>
          </p:cNvGraphicFramePr>
          <p:nvPr>
            <p:extLst>
              <p:ext uri="{D42A27DB-BD31-4B8C-83A1-F6EECF244321}">
                <p14:modId xmlns:p14="http://schemas.microsoft.com/office/powerpoint/2010/main" val="3304037712"/>
              </p:ext>
            </p:extLst>
          </p:nvPr>
        </p:nvGraphicFramePr>
        <p:xfrm>
          <a:off x="3995936" y="1052736"/>
          <a:ext cx="4536504" cy="822960"/>
        </p:xfrm>
        <a:graphic>
          <a:graphicData uri="http://schemas.openxmlformats.org/drawingml/2006/table">
            <a:tbl>
              <a:tblPr firstRow="1" bandRow="1">
                <a:tableStyleId>{5C22544A-7EE6-4342-B048-85BDC9FD1C3A}</a:tableStyleId>
              </a:tblPr>
              <a:tblGrid>
                <a:gridCol w="1800200"/>
                <a:gridCol w="2736304"/>
              </a:tblGrid>
              <a:tr h="370840">
                <a:tc>
                  <a:txBody>
                    <a:bodyPr/>
                    <a:lstStyle/>
                    <a:p>
                      <a:endParaRPr lang="es-EC" sz="1600" dirty="0" smtClean="0"/>
                    </a:p>
                    <a:p>
                      <a:r>
                        <a:rPr lang="es-EC" sz="1600" dirty="0" smtClean="0"/>
                        <a:t>LOCALIZACION:</a:t>
                      </a:r>
                      <a:endParaRPr lang="es-EC" sz="1600" dirty="0"/>
                    </a:p>
                  </a:txBody>
                  <a:tcPr>
                    <a:solidFill>
                      <a:srgbClr val="C0504D"/>
                    </a:solidFill>
                  </a:tcPr>
                </a:tc>
                <a:tc>
                  <a:txBody>
                    <a:bodyPr/>
                    <a:lstStyle/>
                    <a:p>
                      <a:pPr algn="ctr"/>
                      <a:r>
                        <a:rPr lang="es-EC" sz="1600" b="0" kern="1200" dirty="0" smtClean="0">
                          <a:solidFill>
                            <a:schemeClr val="tx1"/>
                          </a:solidFill>
                          <a:effectLst/>
                          <a:latin typeface="+mn-lt"/>
                          <a:ea typeface="+mn-ea"/>
                          <a:cs typeface="+mn-cs"/>
                        </a:rPr>
                        <a:t>Sectores ubicados en la ZEE como ”Zonas Especiales”</a:t>
                      </a:r>
                      <a:endParaRPr lang="es-EC" sz="1600" b="0" dirty="0">
                        <a:solidFill>
                          <a:schemeClr val="tx1"/>
                        </a:solidFill>
                      </a:endParaRPr>
                    </a:p>
                  </a:txBody>
                  <a:tcPr>
                    <a:solidFill>
                      <a:schemeClr val="accent4">
                        <a:lumMod val="20000"/>
                        <a:lumOff val="80000"/>
                      </a:schemeClr>
                    </a:solidFill>
                  </a:tcPr>
                </a:tc>
              </a:tr>
            </a:tbl>
          </a:graphicData>
        </a:graphic>
      </p:graphicFrame>
      <p:graphicFrame>
        <p:nvGraphicFramePr>
          <p:cNvPr id="13" name="12 Tabla"/>
          <p:cNvGraphicFramePr>
            <a:graphicFrameLocks noGrp="1"/>
          </p:cNvGraphicFramePr>
          <p:nvPr>
            <p:extLst>
              <p:ext uri="{D42A27DB-BD31-4B8C-83A1-F6EECF244321}">
                <p14:modId xmlns:p14="http://schemas.microsoft.com/office/powerpoint/2010/main" val="2418801919"/>
              </p:ext>
            </p:extLst>
          </p:nvPr>
        </p:nvGraphicFramePr>
        <p:xfrm>
          <a:off x="3995936" y="1988840"/>
          <a:ext cx="4536504" cy="370840"/>
        </p:xfrm>
        <a:graphic>
          <a:graphicData uri="http://schemas.openxmlformats.org/drawingml/2006/table">
            <a:tbl>
              <a:tblPr firstRow="1" bandRow="1">
                <a:tableStyleId>{5C22544A-7EE6-4342-B048-85BDC9FD1C3A}</a:tableStyleId>
              </a:tblPr>
              <a:tblGrid>
                <a:gridCol w="1800200"/>
                <a:gridCol w="2736304"/>
              </a:tblGrid>
              <a:tr h="370840">
                <a:tc>
                  <a:txBody>
                    <a:bodyPr/>
                    <a:lstStyle/>
                    <a:p>
                      <a:pPr algn="ctr"/>
                      <a:r>
                        <a:rPr lang="es-EC" sz="1600" dirty="0" smtClean="0"/>
                        <a:t>TIEMPO:</a:t>
                      </a:r>
                      <a:endParaRPr lang="es-EC" sz="1600" dirty="0"/>
                    </a:p>
                  </a:txBody>
                  <a:tcPr>
                    <a:solidFill>
                      <a:srgbClr val="C0504D"/>
                    </a:solidFill>
                  </a:tcPr>
                </a:tc>
                <a:tc>
                  <a:txBody>
                    <a:bodyPr/>
                    <a:lstStyle/>
                    <a:p>
                      <a:pPr algn="ctr"/>
                      <a:r>
                        <a:rPr lang="es-EC" sz="1600" b="0" kern="1200" dirty="0" smtClean="0">
                          <a:solidFill>
                            <a:schemeClr val="tx1"/>
                          </a:solidFill>
                          <a:effectLst/>
                          <a:latin typeface="+mn-lt"/>
                          <a:ea typeface="+mn-ea"/>
                          <a:cs typeface="+mn-cs"/>
                        </a:rPr>
                        <a:t>Corto</a:t>
                      </a:r>
                      <a:r>
                        <a:rPr lang="es-EC" sz="1600" b="0" kern="1200" baseline="0" dirty="0" smtClean="0">
                          <a:solidFill>
                            <a:schemeClr val="tx1"/>
                          </a:solidFill>
                          <a:effectLst/>
                          <a:latin typeface="+mn-lt"/>
                          <a:ea typeface="+mn-ea"/>
                          <a:cs typeface="+mn-cs"/>
                        </a:rPr>
                        <a:t> Plazo (2 años)</a:t>
                      </a:r>
                      <a:endParaRPr lang="es-EC" sz="1600" b="0" dirty="0">
                        <a:solidFill>
                          <a:schemeClr val="tx1"/>
                        </a:solidFill>
                      </a:endParaRPr>
                    </a:p>
                  </a:txBody>
                  <a:tcPr>
                    <a:solidFill>
                      <a:schemeClr val="accent4">
                        <a:lumMod val="20000"/>
                        <a:lumOff val="80000"/>
                      </a:schemeClr>
                    </a:solidFill>
                  </a:tcPr>
                </a:tc>
              </a:tr>
            </a:tbl>
          </a:graphicData>
        </a:graphic>
      </p:graphicFrame>
      <p:graphicFrame>
        <p:nvGraphicFramePr>
          <p:cNvPr id="14" name="13 Tabla"/>
          <p:cNvGraphicFramePr>
            <a:graphicFrameLocks noGrp="1"/>
          </p:cNvGraphicFramePr>
          <p:nvPr>
            <p:extLst>
              <p:ext uri="{D42A27DB-BD31-4B8C-83A1-F6EECF244321}">
                <p14:modId xmlns:p14="http://schemas.microsoft.com/office/powerpoint/2010/main" val="3387240225"/>
              </p:ext>
            </p:extLst>
          </p:nvPr>
        </p:nvGraphicFramePr>
        <p:xfrm>
          <a:off x="3995936" y="2492896"/>
          <a:ext cx="4536504" cy="1529080"/>
        </p:xfrm>
        <a:graphic>
          <a:graphicData uri="http://schemas.openxmlformats.org/drawingml/2006/table">
            <a:tbl>
              <a:tblPr firstRow="1" bandRow="1">
                <a:tableStyleId>{5C22544A-7EE6-4342-B048-85BDC9FD1C3A}</a:tableStyleId>
              </a:tblPr>
              <a:tblGrid>
                <a:gridCol w="1800200"/>
                <a:gridCol w="2736304"/>
              </a:tblGrid>
              <a:tr h="370840">
                <a:tc>
                  <a:txBody>
                    <a:bodyPr/>
                    <a:lstStyle/>
                    <a:p>
                      <a:pPr algn="ctr"/>
                      <a:r>
                        <a:rPr lang="es-EC" sz="1600" dirty="0" smtClean="0"/>
                        <a:t>OBJETIVOS:</a:t>
                      </a:r>
                      <a:endParaRPr lang="es-EC" sz="1600" dirty="0"/>
                    </a:p>
                  </a:txBody>
                  <a:tcPr>
                    <a:solidFill>
                      <a:srgbClr val="C0504D"/>
                    </a:solidFill>
                  </a:tcPr>
                </a:tc>
                <a:tc>
                  <a:txBody>
                    <a:bodyPr/>
                    <a:lstStyle/>
                    <a:p>
                      <a:pPr algn="ctr"/>
                      <a:endParaRPr lang="es-EC" sz="1600" b="0" dirty="0"/>
                    </a:p>
                  </a:txBody>
                  <a:tcPr>
                    <a:solidFill>
                      <a:schemeClr val="accent4">
                        <a:lumMod val="20000"/>
                        <a:lumOff val="80000"/>
                      </a:schemeClr>
                    </a:solidFill>
                  </a:tcPr>
                </a:tc>
              </a:tr>
              <a:tr h="370840">
                <a:tc gridSpan="2">
                  <a:txBody>
                    <a:bodyPr/>
                    <a:lstStyle/>
                    <a:p>
                      <a:pPr algn="just"/>
                      <a:r>
                        <a:rPr lang="es-EC" sz="1600" kern="1200" dirty="0" smtClean="0">
                          <a:solidFill>
                            <a:schemeClr val="dk1"/>
                          </a:solidFill>
                          <a:effectLst/>
                          <a:latin typeface="+mn-lt"/>
                          <a:ea typeface="+mn-ea"/>
                          <a:cs typeface="+mn-cs"/>
                        </a:rPr>
                        <a:t>Recuperación de sectores afectados por procesos erosivos y deslizamientos.</a:t>
                      </a:r>
                      <a:endParaRPr lang="es-EC" sz="1600" b="0" dirty="0"/>
                    </a:p>
                  </a:txBody>
                  <a:tcPr/>
                </a:tc>
                <a:tc hMerge="1">
                  <a:txBody>
                    <a:bodyPr/>
                    <a:lstStyle/>
                    <a:p>
                      <a:pPr algn="just"/>
                      <a:endParaRPr lang="es-EC" sz="1400" b="0" dirty="0"/>
                    </a:p>
                  </a:txBody>
                  <a:tcPr/>
                </a:tc>
              </a:tr>
              <a:tr h="370840">
                <a:tc gridSpan="2">
                  <a:txBody>
                    <a:bodyPr/>
                    <a:lstStyle/>
                    <a:p>
                      <a:pPr algn="just"/>
                      <a:r>
                        <a:rPr lang="es-EC" sz="1600" kern="1200" dirty="0" smtClean="0">
                          <a:solidFill>
                            <a:schemeClr val="dk1"/>
                          </a:solidFill>
                          <a:effectLst/>
                          <a:latin typeface="+mn-lt"/>
                          <a:ea typeface="+mn-ea"/>
                          <a:cs typeface="+mn-cs"/>
                        </a:rPr>
                        <a:t>Controlar la expansión de las áreas afectadas por erosión.</a:t>
                      </a:r>
                      <a:endParaRPr lang="es-EC" sz="1600" b="0" dirty="0"/>
                    </a:p>
                  </a:txBody>
                  <a:tcPr/>
                </a:tc>
                <a:tc hMerge="1">
                  <a:txBody>
                    <a:bodyPr/>
                    <a:lstStyle/>
                    <a:p>
                      <a:pPr algn="just"/>
                      <a:endParaRPr lang="es-EC" sz="1400" b="0" dirty="0"/>
                    </a:p>
                  </a:txBody>
                  <a:tcPr/>
                </a:tc>
              </a:tr>
            </a:tbl>
          </a:graphicData>
        </a:graphic>
      </p:graphicFrame>
      <p:graphicFrame>
        <p:nvGraphicFramePr>
          <p:cNvPr id="2" name="1 Tabla"/>
          <p:cNvGraphicFramePr>
            <a:graphicFrameLocks noGrp="1"/>
          </p:cNvGraphicFramePr>
          <p:nvPr>
            <p:extLst>
              <p:ext uri="{D42A27DB-BD31-4B8C-83A1-F6EECF244321}">
                <p14:modId xmlns:p14="http://schemas.microsoft.com/office/powerpoint/2010/main" val="2460676731"/>
              </p:ext>
            </p:extLst>
          </p:nvPr>
        </p:nvGraphicFramePr>
        <p:xfrm>
          <a:off x="3995936" y="4221088"/>
          <a:ext cx="4608512" cy="2160240"/>
        </p:xfrm>
        <a:graphic>
          <a:graphicData uri="http://schemas.openxmlformats.org/drawingml/2006/table">
            <a:tbl>
              <a:tblPr firstRow="1" bandRow="1">
                <a:tableStyleId>{5C22544A-7EE6-4342-B048-85BDC9FD1C3A}</a:tableStyleId>
              </a:tblPr>
              <a:tblGrid>
                <a:gridCol w="4608512"/>
              </a:tblGrid>
              <a:tr h="364197">
                <a:tc>
                  <a:txBody>
                    <a:bodyPr/>
                    <a:lstStyle/>
                    <a:p>
                      <a:r>
                        <a:rPr lang="es-EC" sz="1600" dirty="0" smtClean="0"/>
                        <a:t>ACCIONES:</a:t>
                      </a:r>
                      <a:endParaRPr lang="es-EC" sz="1600" dirty="0"/>
                    </a:p>
                  </a:txBody>
                  <a:tcPr>
                    <a:solidFill>
                      <a:srgbClr val="C0504D"/>
                    </a:solidFill>
                  </a:tcPr>
                </a:tc>
              </a:tr>
              <a:tr h="1796043">
                <a:tc>
                  <a:txBody>
                    <a:bodyPr/>
                    <a:lstStyle/>
                    <a:p>
                      <a:pPr marL="285750" indent="-285750" algn="just">
                        <a:buFont typeface="Wingdings" pitchFamily="2" charset="2"/>
                        <a:buChar char="ü"/>
                      </a:pPr>
                      <a:r>
                        <a:rPr lang="es-EC" sz="1600" baseline="0" dirty="0" smtClean="0"/>
                        <a:t>Reforestación con especies nativas en pendientes desnudas de vegetación.</a:t>
                      </a:r>
                    </a:p>
                    <a:p>
                      <a:pPr marL="0" indent="0" algn="just">
                        <a:buFont typeface="Wingdings" pitchFamily="2" charset="2"/>
                        <a:buNone/>
                      </a:pPr>
                      <a:endParaRPr lang="es-EC" sz="1600" baseline="0" dirty="0" smtClean="0"/>
                    </a:p>
                    <a:p>
                      <a:pPr marL="285750" indent="-285750">
                        <a:buFont typeface="Wingdings" pitchFamily="2" charset="2"/>
                        <a:buChar char="ü"/>
                      </a:pPr>
                      <a:r>
                        <a:rPr lang="es-EC" sz="1600" dirty="0" smtClean="0"/>
                        <a:t>Controlar</a:t>
                      </a:r>
                      <a:r>
                        <a:rPr lang="es-EC" sz="1600" baseline="0" dirty="0" smtClean="0"/>
                        <a:t> los flujos de agua que colaboren con los deslizamientos en las pendientes</a:t>
                      </a:r>
                      <a:endParaRPr lang="es-EC" sz="1600" dirty="0"/>
                    </a:p>
                  </a:txBody>
                  <a:tcPr/>
                </a:tc>
              </a:tr>
            </a:tbl>
          </a:graphicData>
        </a:graphic>
      </p:graphicFrame>
    </p:spTree>
    <p:extLst>
      <p:ext uri="{BB962C8B-B14F-4D97-AF65-F5344CB8AC3E}">
        <p14:creationId xmlns:p14="http://schemas.microsoft.com/office/powerpoint/2010/main" val="275784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Tabla"/>
          <p:cNvGraphicFramePr>
            <a:graphicFrameLocks noGrp="1"/>
          </p:cNvGraphicFramePr>
          <p:nvPr>
            <p:extLst>
              <p:ext uri="{D42A27DB-BD31-4B8C-83A1-F6EECF244321}">
                <p14:modId xmlns:p14="http://schemas.microsoft.com/office/powerpoint/2010/main" val="2842297635"/>
              </p:ext>
            </p:extLst>
          </p:nvPr>
        </p:nvGraphicFramePr>
        <p:xfrm>
          <a:off x="3995936" y="332656"/>
          <a:ext cx="4502556" cy="579120"/>
        </p:xfrm>
        <a:graphic>
          <a:graphicData uri="http://schemas.openxmlformats.org/drawingml/2006/table">
            <a:tbl>
              <a:tblPr firstRow="1" bandRow="1">
                <a:tableStyleId>{5C22544A-7EE6-4342-B048-85BDC9FD1C3A}</a:tableStyleId>
              </a:tblPr>
              <a:tblGrid>
                <a:gridCol w="1800200"/>
                <a:gridCol w="2702356"/>
              </a:tblGrid>
              <a:tr h="370840">
                <a:tc>
                  <a:txBody>
                    <a:bodyPr/>
                    <a:lstStyle/>
                    <a:p>
                      <a:pPr algn="ctr"/>
                      <a:r>
                        <a:rPr lang="es-EC" sz="1600" dirty="0" smtClean="0"/>
                        <a:t>PROYECTO:</a:t>
                      </a:r>
                      <a:endParaRPr lang="es-EC" sz="1600" dirty="0"/>
                    </a:p>
                  </a:txBody>
                  <a:tcPr>
                    <a:solidFill>
                      <a:srgbClr val="C0504D"/>
                    </a:solidFill>
                  </a:tcPr>
                </a:tc>
                <a:tc>
                  <a:txBody>
                    <a:bodyPr/>
                    <a:lstStyle/>
                    <a:p>
                      <a:pPr algn="ctr"/>
                      <a:r>
                        <a:rPr lang="es-EC" sz="1600" b="0" dirty="0" smtClean="0">
                          <a:solidFill>
                            <a:schemeClr val="tx1"/>
                          </a:solidFill>
                        </a:rPr>
                        <a:t>COMPENSACION</a:t>
                      </a:r>
                      <a:r>
                        <a:rPr lang="es-EC" sz="1600" b="0" baseline="0" dirty="0" smtClean="0">
                          <a:solidFill>
                            <a:schemeClr val="tx1"/>
                          </a:solidFill>
                        </a:rPr>
                        <a:t> POR SERVICIOS AMBIENTALES</a:t>
                      </a:r>
                      <a:endParaRPr lang="es-EC" sz="1600" b="0" dirty="0">
                        <a:solidFill>
                          <a:schemeClr val="tx1"/>
                        </a:solidFill>
                      </a:endParaRPr>
                    </a:p>
                  </a:txBody>
                  <a:tcPr>
                    <a:solidFill>
                      <a:schemeClr val="accent4">
                        <a:lumMod val="20000"/>
                        <a:lumOff val="80000"/>
                      </a:schemeClr>
                    </a:solidFill>
                  </a:tcPr>
                </a:tc>
              </a:tr>
            </a:tbl>
          </a:graphicData>
        </a:graphic>
      </p:graphicFrame>
      <p:graphicFrame>
        <p:nvGraphicFramePr>
          <p:cNvPr id="11" name="10 Tabla"/>
          <p:cNvGraphicFramePr>
            <a:graphicFrameLocks noGrp="1"/>
          </p:cNvGraphicFramePr>
          <p:nvPr>
            <p:extLst>
              <p:ext uri="{D42A27DB-BD31-4B8C-83A1-F6EECF244321}">
                <p14:modId xmlns:p14="http://schemas.microsoft.com/office/powerpoint/2010/main" val="3959632932"/>
              </p:ext>
            </p:extLst>
          </p:nvPr>
        </p:nvGraphicFramePr>
        <p:xfrm>
          <a:off x="3995936" y="980728"/>
          <a:ext cx="4536504" cy="579120"/>
        </p:xfrm>
        <a:graphic>
          <a:graphicData uri="http://schemas.openxmlformats.org/drawingml/2006/table">
            <a:tbl>
              <a:tblPr firstRow="1" bandRow="1">
                <a:tableStyleId>{5C22544A-7EE6-4342-B048-85BDC9FD1C3A}</a:tableStyleId>
              </a:tblPr>
              <a:tblGrid>
                <a:gridCol w="1800200"/>
                <a:gridCol w="2736304"/>
              </a:tblGrid>
              <a:tr h="370840">
                <a:tc>
                  <a:txBody>
                    <a:bodyPr/>
                    <a:lstStyle/>
                    <a:p>
                      <a:endParaRPr lang="es-EC" sz="1600" dirty="0" smtClean="0"/>
                    </a:p>
                    <a:p>
                      <a:r>
                        <a:rPr lang="es-EC" sz="1600" dirty="0" smtClean="0"/>
                        <a:t>LOCALIZACION:</a:t>
                      </a:r>
                      <a:endParaRPr lang="es-EC" sz="1600" dirty="0"/>
                    </a:p>
                  </a:txBody>
                  <a:tcPr>
                    <a:solidFill>
                      <a:srgbClr val="C0504D"/>
                    </a:solidFill>
                  </a:tcPr>
                </a:tc>
                <a:tc>
                  <a:txBody>
                    <a:bodyPr/>
                    <a:lstStyle/>
                    <a:p>
                      <a:pPr algn="ctr"/>
                      <a:r>
                        <a:rPr lang="es-EC" sz="1600" b="0" dirty="0" smtClean="0">
                          <a:solidFill>
                            <a:schemeClr val="tx1"/>
                          </a:solidFill>
                        </a:rPr>
                        <a:t>Zona</a:t>
                      </a:r>
                      <a:r>
                        <a:rPr lang="es-EC" sz="1600" b="0" baseline="0" dirty="0" smtClean="0">
                          <a:solidFill>
                            <a:schemeClr val="tx1"/>
                          </a:solidFill>
                        </a:rPr>
                        <a:t> alta de la Micro cuenca del Rio Saucay</a:t>
                      </a:r>
                      <a:endParaRPr lang="es-EC" sz="1600" b="0" dirty="0">
                        <a:solidFill>
                          <a:schemeClr val="tx1"/>
                        </a:solidFill>
                      </a:endParaRPr>
                    </a:p>
                  </a:txBody>
                  <a:tcPr>
                    <a:solidFill>
                      <a:schemeClr val="accent4">
                        <a:lumMod val="20000"/>
                        <a:lumOff val="80000"/>
                      </a:schemeClr>
                    </a:solidFill>
                  </a:tcPr>
                </a:tc>
              </a:tr>
            </a:tbl>
          </a:graphicData>
        </a:graphic>
      </p:graphicFrame>
      <p:graphicFrame>
        <p:nvGraphicFramePr>
          <p:cNvPr id="13" name="12 Tabla"/>
          <p:cNvGraphicFramePr>
            <a:graphicFrameLocks noGrp="1"/>
          </p:cNvGraphicFramePr>
          <p:nvPr>
            <p:extLst>
              <p:ext uri="{D42A27DB-BD31-4B8C-83A1-F6EECF244321}">
                <p14:modId xmlns:p14="http://schemas.microsoft.com/office/powerpoint/2010/main" val="1367582183"/>
              </p:ext>
            </p:extLst>
          </p:nvPr>
        </p:nvGraphicFramePr>
        <p:xfrm>
          <a:off x="3995936" y="1628800"/>
          <a:ext cx="4536504" cy="370840"/>
        </p:xfrm>
        <a:graphic>
          <a:graphicData uri="http://schemas.openxmlformats.org/drawingml/2006/table">
            <a:tbl>
              <a:tblPr firstRow="1" bandRow="1">
                <a:tableStyleId>{5C22544A-7EE6-4342-B048-85BDC9FD1C3A}</a:tableStyleId>
              </a:tblPr>
              <a:tblGrid>
                <a:gridCol w="1800200"/>
                <a:gridCol w="2736304"/>
              </a:tblGrid>
              <a:tr h="370840">
                <a:tc>
                  <a:txBody>
                    <a:bodyPr/>
                    <a:lstStyle/>
                    <a:p>
                      <a:pPr algn="ctr"/>
                      <a:r>
                        <a:rPr lang="es-EC" sz="1600" dirty="0" smtClean="0"/>
                        <a:t>TIEMPO:</a:t>
                      </a:r>
                      <a:endParaRPr lang="es-EC" sz="1600" dirty="0"/>
                    </a:p>
                  </a:txBody>
                  <a:tcPr>
                    <a:solidFill>
                      <a:srgbClr val="C0504D"/>
                    </a:solidFill>
                  </a:tcPr>
                </a:tc>
                <a:tc>
                  <a:txBody>
                    <a:bodyPr/>
                    <a:lstStyle/>
                    <a:p>
                      <a:pPr algn="ctr"/>
                      <a:r>
                        <a:rPr lang="es-EC" sz="1600" b="0" kern="1200" baseline="0" dirty="0" smtClean="0">
                          <a:solidFill>
                            <a:schemeClr val="tx1"/>
                          </a:solidFill>
                          <a:effectLst/>
                          <a:latin typeface="+mn-lt"/>
                          <a:ea typeface="+mn-ea"/>
                          <a:cs typeface="+mn-cs"/>
                        </a:rPr>
                        <a:t>Largo Plazo (10 años)</a:t>
                      </a:r>
                      <a:endParaRPr lang="es-EC" sz="1600" b="0" dirty="0">
                        <a:solidFill>
                          <a:schemeClr val="tx1"/>
                        </a:solidFill>
                      </a:endParaRPr>
                    </a:p>
                  </a:txBody>
                  <a:tcPr>
                    <a:solidFill>
                      <a:schemeClr val="accent4">
                        <a:lumMod val="20000"/>
                        <a:lumOff val="80000"/>
                      </a:schemeClr>
                    </a:solidFill>
                  </a:tcPr>
                </a:tc>
              </a:tr>
            </a:tbl>
          </a:graphicData>
        </a:graphic>
      </p:graphicFrame>
      <p:graphicFrame>
        <p:nvGraphicFramePr>
          <p:cNvPr id="14" name="13 Tabla"/>
          <p:cNvGraphicFramePr>
            <a:graphicFrameLocks noGrp="1"/>
          </p:cNvGraphicFramePr>
          <p:nvPr>
            <p:extLst>
              <p:ext uri="{D42A27DB-BD31-4B8C-83A1-F6EECF244321}">
                <p14:modId xmlns:p14="http://schemas.microsoft.com/office/powerpoint/2010/main" val="4181366676"/>
              </p:ext>
            </p:extLst>
          </p:nvPr>
        </p:nvGraphicFramePr>
        <p:xfrm>
          <a:off x="3995936" y="2060848"/>
          <a:ext cx="4536504" cy="2352040"/>
        </p:xfrm>
        <a:graphic>
          <a:graphicData uri="http://schemas.openxmlformats.org/drawingml/2006/table">
            <a:tbl>
              <a:tblPr firstRow="1" bandRow="1">
                <a:tableStyleId>{5C22544A-7EE6-4342-B048-85BDC9FD1C3A}</a:tableStyleId>
              </a:tblPr>
              <a:tblGrid>
                <a:gridCol w="1800200"/>
                <a:gridCol w="2736304"/>
              </a:tblGrid>
              <a:tr h="370840">
                <a:tc>
                  <a:txBody>
                    <a:bodyPr/>
                    <a:lstStyle/>
                    <a:p>
                      <a:pPr algn="ctr"/>
                      <a:r>
                        <a:rPr lang="es-EC" sz="1600" dirty="0" smtClean="0"/>
                        <a:t>OBJETIVOS:</a:t>
                      </a:r>
                      <a:endParaRPr lang="es-EC" sz="1600" dirty="0"/>
                    </a:p>
                  </a:txBody>
                  <a:tcPr>
                    <a:solidFill>
                      <a:srgbClr val="C0504D"/>
                    </a:solidFill>
                  </a:tcPr>
                </a:tc>
                <a:tc>
                  <a:txBody>
                    <a:bodyPr/>
                    <a:lstStyle/>
                    <a:p>
                      <a:pPr algn="ctr"/>
                      <a:endParaRPr lang="es-EC" sz="1600" b="0" dirty="0"/>
                    </a:p>
                  </a:txBody>
                  <a:tcPr>
                    <a:solidFill>
                      <a:schemeClr val="accent4">
                        <a:lumMod val="20000"/>
                        <a:lumOff val="80000"/>
                      </a:schemeClr>
                    </a:solidFill>
                  </a:tcPr>
                </a:tc>
              </a:tr>
              <a:tr h="370840">
                <a:tc gridSpan="2">
                  <a:txBody>
                    <a:bodyPr/>
                    <a:lstStyle/>
                    <a:p>
                      <a:pPr algn="l"/>
                      <a:r>
                        <a:rPr lang="es-EC" sz="1600" kern="1200" dirty="0" smtClean="0">
                          <a:solidFill>
                            <a:schemeClr val="dk1"/>
                          </a:solidFill>
                          <a:effectLst/>
                          <a:latin typeface="+mn-lt"/>
                          <a:ea typeface="+mn-ea"/>
                          <a:cs typeface="+mn-cs"/>
                        </a:rPr>
                        <a:t>Contribuir al mantenimiento y recuperación</a:t>
                      </a:r>
                      <a:r>
                        <a:rPr lang="es-EC" sz="1600" kern="1200" baseline="0" dirty="0" smtClean="0">
                          <a:solidFill>
                            <a:schemeClr val="dk1"/>
                          </a:solidFill>
                          <a:effectLst/>
                          <a:latin typeface="+mn-lt"/>
                          <a:ea typeface="+mn-ea"/>
                          <a:cs typeface="+mn-cs"/>
                        </a:rPr>
                        <a:t> </a:t>
                      </a:r>
                      <a:r>
                        <a:rPr lang="es-EC" sz="1600" kern="1200" dirty="0" smtClean="0">
                          <a:solidFill>
                            <a:schemeClr val="dk1"/>
                          </a:solidFill>
                          <a:effectLst/>
                          <a:latin typeface="+mn-lt"/>
                          <a:ea typeface="+mn-ea"/>
                          <a:cs typeface="+mn-cs"/>
                        </a:rPr>
                        <a:t>de la cobertura vegetal natural .</a:t>
                      </a:r>
                      <a:endParaRPr lang="es-EC" sz="1600" b="0" dirty="0"/>
                    </a:p>
                  </a:txBody>
                  <a:tcPr/>
                </a:tc>
                <a:tc hMerge="1">
                  <a:txBody>
                    <a:bodyPr/>
                    <a:lstStyle/>
                    <a:p>
                      <a:pPr algn="l"/>
                      <a:endParaRPr lang="es-EC" sz="1400" b="0" dirty="0"/>
                    </a:p>
                  </a:txBody>
                  <a:tcPr/>
                </a:tc>
              </a:tr>
              <a:tr h="370840">
                <a:tc gridSpan="2">
                  <a:txBody>
                    <a:bodyPr/>
                    <a:lstStyle/>
                    <a:p>
                      <a:pPr algn="l"/>
                      <a:r>
                        <a:rPr lang="es-EC" sz="1600" kern="1200" dirty="0" smtClean="0">
                          <a:solidFill>
                            <a:schemeClr val="dk1"/>
                          </a:solidFill>
                          <a:effectLst/>
                          <a:latin typeface="+mn-lt"/>
                          <a:ea typeface="+mn-ea"/>
                          <a:cs typeface="+mn-cs"/>
                        </a:rPr>
                        <a:t>Implementar un mecanismo de pago por servicios ambientales.</a:t>
                      </a:r>
                      <a:endParaRPr lang="es-EC" sz="1600" b="0" dirty="0"/>
                    </a:p>
                  </a:txBody>
                  <a:tcPr/>
                </a:tc>
                <a:tc hMerge="1">
                  <a:txBody>
                    <a:bodyPr/>
                    <a:lstStyle/>
                    <a:p>
                      <a:pPr algn="l"/>
                      <a:endParaRPr lang="es-EC" sz="1400" b="0" dirty="0"/>
                    </a:p>
                  </a:txBody>
                  <a:tcPr/>
                </a:tc>
              </a:tr>
              <a:tr h="370840">
                <a:tc gridSpan="2">
                  <a:txBody>
                    <a:bodyPr/>
                    <a:lstStyle/>
                    <a:p>
                      <a:pPr algn="just"/>
                      <a:r>
                        <a:rPr lang="es-EC" sz="1600" kern="1200" dirty="0" smtClean="0">
                          <a:solidFill>
                            <a:schemeClr val="dk1"/>
                          </a:solidFill>
                          <a:effectLst/>
                          <a:latin typeface="+mn-lt"/>
                          <a:ea typeface="+mn-ea"/>
                          <a:cs typeface="+mn-cs"/>
                        </a:rPr>
                        <a:t>Sensibilizar a los propietarios sobre la necesidad de mantener la cobertura vegetal.</a:t>
                      </a:r>
                      <a:endParaRPr lang="es-EC" sz="1600" b="0" dirty="0"/>
                    </a:p>
                  </a:txBody>
                  <a:tcPr/>
                </a:tc>
                <a:tc hMerge="1">
                  <a:txBody>
                    <a:bodyPr/>
                    <a:lstStyle/>
                    <a:p>
                      <a:pPr algn="just"/>
                      <a:endParaRPr lang="es-EC" sz="1400" b="0" dirty="0"/>
                    </a:p>
                  </a:txBody>
                  <a:tcPr/>
                </a:tc>
              </a:tr>
            </a:tbl>
          </a:graphicData>
        </a:graphic>
      </p:graphicFrame>
      <p:pic>
        <p:nvPicPr>
          <p:cNvPr id="12" name="11 Imagen" descr="C:\CYNTHIA\TESIS UNACH\INFORMACION SALIDA DE CAMPO\SALIDA CAMPO\CUENCA VISUALES\cv41.jpg"/>
          <p:cNvPicPr/>
          <p:nvPr/>
        </p:nvPicPr>
        <p:blipFill>
          <a:blip r:embed="rId2"/>
          <a:srcRect l="3968" t="9735" r="6084" b="7965"/>
          <a:stretch>
            <a:fillRect/>
          </a:stretch>
        </p:blipFill>
        <p:spPr bwMode="auto">
          <a:xfrm>
            <a:off x="519386" y="692696"/>
            <a:ext cx="3371850" cy="1552575"/>
          </a:xfrm>
          <a:prstGeom prst="rect">
            <a:avLst/>
          </a:prstGeom>
          <a:noFill/>
          <a:ln w="19050">
            <a:solidFill>
              <a:srgbClr val="4F81BD"/>
            </a:solidFill>
            <a:miter lim="800000"/>
            <a:headEnd/>
            <a:tailEnd/>
          </a:ln>
          <a:effectLst>
            <a:outerShdw blurRad="50800" dist="38100" dir="2700000" algn="tl" rotWithShape="0">
              <a:prstClr val="black">
                <a:alpha val="40000"/>
              </a:prstClr>
            </a:outerShdw>
          </a:effectLst>
        </p:spPr>
      </p:pic>
      <p:pic>
        <p:nvPicPr>
          <p:cNvPr id="18" name="17 Imagen" descr="C:\CYNTHIA\TESIS UNACH\INFORMACION SALIDA DE CAMPO\SALIDA CAMPO\SALIDA2\DSCN1429.JPG"/>
          <p:cNvPicPr/>
          <p:nvPr/>
        </p:nvPicPr>
        <p:blipFill>
          <a:blip r:embed="rId3" cstate="print"/>
          <a:srcRect/>
          <a:stretch>
            <a:fillRect/>
          </a:stretch>
        </p:blipFill>
        <p:spPr bwMode="auto">
          <a:xfrm>
            <a:off x="528911" y="2492896"/>
            <a:ext cx="3362325" cy="1743075"/>
          </a:xfrm>
          <a:prstGeom prst="rect">
            <a:avLst/>
          </a:prstGeom>
          <a:noFill/>
          <a:ln w="19050">
            <a:solidFill>
              <a:srgbClr val="4F81BD"/>
            </a:solidFill>
            <a:miter lim="800000"/>
            <a:headEnd/>
            <a:tailEnd/>
          </a:ln>
          <a:effectLst>
            <a:outerShdw blurRad="50800" dist="38100" dir="2700000" algn="tl" rotWithShape="0">
              <a:srgbClr val="4F81BD">
                <a:alpha val="40000"/>
              </a:srgbClr>
            </a:outerShdw>
          </a:effectLst>
        </p:spPr>
      </p:pic>
      <p:pic>
        <p:nvPicPr>
          <p:cNvPr id="19" name="18 Imagen" descr="C:\CYNTHIA\TESIS UNACH\INFORMACION SALIDA DE CAMPO\FOTOS SALIDA\cultivo_rt_729.JPG"/>
          <p:cNvPicPr/>
          <p:nvPr/>
        </p:nvPicPr>
        <p:blipFill>
          <a:blip r:embed="rId4" cstate="print"/>
          <a:srcRect/>
          <a:stretch>
            <a:fillRect/>
          </a:stretch>
        </p:blipFill>
        <p:spPr bwMode="auto">
          <a:xfrm>
            <a:off x="528911" y="4437112"/>
            <a:ext cx="3362325" cy="1728000"/>
          </a:xfrm>
          <a:prstGeom prst="rect">
            <a:avLst/>
          </a:prstGeom>
          <a:noFill/>
          <a:ln w="19050">
            <a:solidFill>
              <a:srgbClr val="4F81BD"/>
            </a:solidFill>
            <a:miter lim="800000"/>
            <a:headEnd/>
            <a:tailEnd/>
          </a:ln>
          <a:effectLst>
            <a:outerShdw blurRad="50800" dist="38100" dir="2700000" algn="tl" rotWithShape="0">
              <a:prstClr val="black">
                <a:alpha val="40000"/>
              </a:prstClr>
            </a:outerShdw>
          </a:effectLst>
        </p:spPr>
      </p:pic>
      <p:graphicFrame>
        <p:nvGraphicFramePr>
          <p:cNvPr id="2" name="1 Tabla"/>
          <p:cNvGraphicFramePr>
            <a:graphicFrameLocks noGrp="1"/>
          </p:cNvGraphicFramePr>
          <p:nvPr>
            <p:extLst>
              <p:ext uri="{D42A27DB-BD31-4B8C-83A1-F6EECF244321}">
                <p14:modId xmlns:p14="http://schemas.microsoft.com/office/powerpoint/2010/main" val="2530020778"/>
              </p:ext>
            </p:extLst>
          </p:nvPr>
        </p:nvGraphicFramePr>
        <p:xfrm>
          <a:off x="4067944" y="4437112"/>
          <a:ext cx="4464496" cy="1872208"/>
        </p:xfrm>
        <a:graphic>
          <a:graphicData uri="http://schemas.openxmlformats.org/drawingml/2006/table">
            <a:tbl>
              <a:tblPr firstRow="1" bandRow="1">
                <a:tableStyleId>{5C22544A-7EE6-4342-B048-85BDC9FD1C3A}</a:tableStyleId>
              </a:tblPr>
              <a:tblGrid>
                <a:gridCol w="2232248"/>
                <a:gridCol w="2232248"/>
              </a:tblGrid>
              <a:tr h="412904">
                <a:tc>
                  <a:txBody>
                    <a:bodyPr/>
                    <a:lstStyle/>
                    <a:p>
                      <a:r>
                        <a:rPr lang="es-EC" sz="1600" dirty="0" smtClean="0"/>
                        <a:t>ACCIONES:</a:t>
                      </a:r>
                      <a:endParaRPr lang="es-EC" sz="1600" dirty="0"/>
                    </a:p>
                  </a:txBody>
                  <a:tcPr>
                    <a:solidFill>
                      <a:srgbClr val="C0504D"/>
                    </a:solidFill>
                  </a:tcPr>
                </a:tc>
                <a:tc>
                  <a:txBody>
                    <a:bodyPr/>
                    <a:lstStyle/>
                    <a:p>
                      <a:endParaRPr lang="es-EC" sz="1600" dirty="0"/>
                    </a:p>
                  </a:txBody>
                  <a:tcPr>
                    <a:solidFill>
                      <a:srgbClr val="C0504D"/>
                    </a:solidFill>
                  </a:tcPr>
                </a:tc>
              </a:tr>
              <a:tr h="1459304">
                <a:tc gridSpan="2">
                  <a:txBody>
                    <a:bodyPr/>
                    <a:lstStyle/>
                    <a:p>
                      <a:pPr marL="285750" indent="-285750" algn="just">
                        <a:buFont typeface="Wingdings" pitchFamily="2" charset="2"/>
                        <a:buChar char="ü"/>
                      </a:pPr>
                      <a:r>
                        <a:rPr lang="es-EC" sz="1600" dirty="0" smtClean="0"/>
                        <a:t>Realizar</a:t>
                      </a:r>
                      <a:r>
                        <a:rPr lang="es-EC" sz="1600" baseline="0" dirty="0" smtClean="0"/>
                        <a:t> un catastro de tierras y analizar su vocación.</a:t>
                      </a:r>
                    </a:p>
                    <a:p>
                      <a:pPr marL="285750" indent="-285750" algn="just">
                        <a:buFont typeface="Wingdings" pitchFamily="2" charset="2"/>
                        <a:buChar char="ü"/>
                      </a:pPr>
                      <a:r>
                        <a:rPr lang="es-EC" sz="1600" baseline="0" dirty="0" smtClean="0"/>
                        <a:t>Desarrollar una formula para recompensar con valores económicos, la conservación de los predios.</a:t>
                      </a:r>
                      <a:endParaRPr lang="es-EC" sz="1600" dirty="0"/>
                    </a:p>
                  </a:txBody>
                  <a:tcPr/>
                </a:tc>
                <a:tc hMerge="1">
                  <a:txBody>
                    <a:bodyPr/>
                    <a:lstStyle/>
                    <a:p>
                      <a:endParaRPr lang="es-EC" dirty="0"/>
                    </a:p>
                  </a:txBody>
                  <a:tcPr/>
                </a:tc>
              </a:tr>
            </a:tbl>
          </a:graphicData>
        </a:graphic>
      </p:graphicFrame>
    </p:spTree>
    <p:extLst>
      <p:ext uri="{BB962C8B-B14F-4D97-AF65-F5344CB8AC3E}">
        <p14:creationId xmlns:p14="http://schemas.microsoft.com/office/powerpoint/2010/main" val="72154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Tabla"/>
          <p:cNvGraphicFramePr>
            <a:graphicFrameLocks noGrp="1"/>
          </p:cNvGraphicFramePr>
          <p:nvPr>
            <p:extLst>
              <p:ext uri="{D42A27DB-BD31-4B8C-83A1-F6EECF244321}">
                <p14:modId xmlns:p14="http://schemas.microsoft.com/office/powerpoint/2010/main" val="404923957"/>
              </p:ext>
            </p:extLst>
          </p:nvPr>
        </p:nvGraphicFramePr>
        <p:xfrm>
          <a:off x="3995936" y="404664"/>
          <a:ext cx="4502556" cy="579120"/>
        </p:xfrm>
        <a:graphic>
          <a:graphicData uri="http://schemas.openxmlformats.org/drawingml/2006/table">
            <a:tbl>
              <a:tblPr firstRow="1" bandRow="1">
                <a:tableStyleId>{5C22544A-7EE6-4342-B048-85BDC9FD1C3A}</a:tableStyleId>
              </a:tblPr>
              <a:tblGrid>
                <a:gridCol w="1800200"/>
                <a:gridCol w="2702356"/>
              </a:tblGrid>
              <a:tr h="370840">
                <a:tc>
                  <a:txBody>
                    <a:bodyPr/>
                    <a:lstStyle/>
                    <a:p>
                      <a:pPr algn="ctr"/>
                      <a:r>
                        <a:rPr lang="es-EC" sz="1600" dirty="0" smtClean="0"/>
                        <a:t>PROYECTO:</a:t>
                      </a:r>
                      <a:endParaRPr lang="es-EC" sz="1600" dirty="0"/>
                    </a:p>
                  </a:txBody>
                  <a:tcPr>
                    <a:solidFill>
                      <a:srgbClr val="C0504D"/>
                    </a:solidFill>
                  </a:tcPr>
                </a:tc>
                <a:tc>
                  <a:txBody>
                    <a:bodyPr/>
                    <a:lstStyle/>
                    <a:p>
                      <a:pPr algn="ctr"/>
                      <a:r>
                        <a:rPr lang="es-EC" sz="1600" b="0" dirty="0" smtClean="0">
                          <a:solidFill>
                            <a:schemeClr val="tx1"/>
                          </a:solidFill>
                        </a:rPr>
                        <a:t>MONITOREO</a:t>
                      </a:r>
                      <a:r>
                        <a:rPr lang="es-EC" sz="1600" b="0" baseline="0" dirty="0" smtClean="0">
                          <a:solidFill>
                            <a:schemeClr val="tx1"/>
                          </a:solidFill>
                        </a:rPr>
                        <a:t> DE LA CALIDAD DEL AGUA</a:t>
                      </a:r>
                      <a:endParaRPr lang="es-EC" sz="1600" b="0" dirty="0">
                        <a:solidFill>
                          <a:schemeClr val="tx1"/>
                        </a:solidFill>
                      </a:endParaRPr>
                    </a:p>
                  </a:txBody>
                  <a:tcPr>
                    <a:solidFill>
                      <a:schemeClr val="accent4">
                        <a:lumMod val="20000"/>
                        <a:lumOff val="80000"/>
                      </a:schemeClr>
                    </a:solidFill>
                  </a:tcPr>
                </a:tc>
              </a:tr>
            </a:tbl>
          </a:graphicData>
        </a:graphic>
      </p:graphicFrame>
      <p:graphicFrame>
        <p:nvGraphicFramePr>
          <p:cNvPr id="11" name="10 Tabla"/>
          <p:cNvGraphicFramePr>
            <a:graphicFrameLocks noGrp="1"/>
          </p:cNvGraphicFramePr>
          <p:nvPr>
            <p:extLst>
              <p:ext uri="{D42A27DB-BD31-4B8C-83A1-F6EECF244321}">
                <p14:modId xmlns:p14="http://schemas.microsoft.com/office/powerpoint/2010/main" val="961564553"/>
              </p:ext>
            </p:extLst>
          </p:nvPr>
        </p:nvGraphicFramePr>
        <p:xfrm>
          <a:off x="3995936" y="1052736"/>
          <a:ext cx="4536504" cy="822960"/>
        </p:xfrm>
        <a:graphic>
          <a:graphicData uri="http://schemas.openxmlformats.org/drawingml/2006/table">
            <a:tbl>
              <a:tblPr firstRow="1" bandRow="1">
                <a:tableStyleId>{5C22544A-7EE6-4342-B048-85BDC9FD1C3A}</a:tableStyleId>
              </a:tblPr>
              <a:tblGrid>
                <a:gridCol w="1800200"/>
                <a:gridCol w="2736304"/>
              </a:tblGrid>
              <a:tr h="370840">
                <a:tc>
                  <a:txBody>
                    <a:bodyPr/>
                    <a:lstStyle/>
                    <a:p>
                      <a:endParaRPr lang="es-EC" sz="1600" dirty="0" smtClean="0"/>
                    </a:p>
                    <a:p>
                      <a:r>
                        <a:rPr lang="es-EC" sz="1600" dirty="0" smtClean="0"/>
                        <a:t>LOCALIZACION:</a:t>
                      </a:r>
                      <a:endParaRPr lang="es-EC" sz="1600" dirty="0"/>
                    </a:p>
                  </a:txBody>
                  <a:tcPr>
                    <a:solidFill>
                      <a:srgbClr val="C0504D"/>
                    </a:solidFill>
                  </a:tcPr>
                </a:tc>
                <a:tc>
                  <a:txBody>
                    <a:bodyPr/>
                    <a:lstStyle/>
                    <a:p>
                      <a:pPr algn="ctr"/>
                      <a:r>
                        <a:rPr lang="es-EC" sz="1600" b="0" dirty="0" smtClean="0">
                          <a:solidFill>
                            <a:schemeClr val="tx1"/>
                          </a:solidFill>
                        </a:rPr>
                        <a:t>Laguna</a:t>
                      </a:r>
                      <a:r>
                        <a:rPr lang="es-EC" sz="1600" b="0" baseline="0" dirty="0" smtClean="0">
                          <a:solidFill>
                            <a:schemeClr val="tx1"/>
                          </a:solidFill>
                        </a:rPr>
                        <a:t> Yanacocha</a:t>
                      </a:r>
                    </a:p>
                    <a:p>
                      <a:pPr algn="ctr"/>
                      <a:r>
                        <a:rPr lang="es-EC" sz="1600" b="0" baseline="0" dirty="0" smtClean="0">
                          <a:solidFill>
                            <a:schemeClr val="tx1"/>
                          </a:solidFill>
                        </a:rPr>
                        <a:t>Río Saucay</a:t>
                      </a:r>
                    </a:p>
                    <a:p>
                      <a:pPr algn="ctr"/>
                      <a:r>
                        <a:rPr lang="es-EC" sz="1600" b="0" baseline="0" dirty="0" smtClean="0">
                          <a:solidFill>
                            <a:schemeClr val="tx1"/>
                          </a:solidFill>
                        </a:rPr>
                        <a:t>Rio Tamuscay</a:t>
                      </a:r>
                      <a:endParaRPr lang="es-EC" sz="1600" b="0" dirty="0">
                        <a:solidFill>
                          <a:schemeClr val="tx1"/>
                        </a:solidFill>
                      </a:endParaRPr>
                    </a:p>
                  </a:txBody>
                  <a:tcPr>
                    <a:solidFill>
                      <a:schemeClr val="accent4">
                        <a:lumMod val="20000"/>
                        <a:lumOff val="80000"/>
                      </a:schemeClr>
                    </a:solidFill>
                  </a:tcPr>
                </a:tc>
              </a:tr>
            </a:tbl>
          </a:graphicData>
        </a:graphic>
      </p:graphicFrame>
      <p:graphicFrame>
        <p:nvGraphicFramePr>
          <p:cNvPr id="13" name="12 Tabla"/>
          <p:cNvGraphicFramePr>
            <a:graphicFrameLocks noGrp="1"/>
          </p:cNvGraphicFramePr>
          <p:nvPr>
            <p:extLst>
              <p:ext uri="{D42A27DB-BD31-4B8C-83A1-F6EECF244321}">
                <p14:modId xmlns:p14="http://schemas.microsoft.com/office/powerpoint/2010/main" val="506742774"/>
              </p:ext>
            </p:extLst>
          </p:nvPr>
        </p:nvGraphicFramePr>
        <p:xfrm>
          <a:off x="3995936" y="1988840"/>
          <a:ext cx="4536504" cy="370840"/>
        </p:xfrm>
        <a:graphic>
          <a:graphicData uri="http://schemas.openxmlformats.org/drawingml/2006/table">
            <a:tbl>
              <a:tblPr firstRow="1" bandRow="1">
                <a:tableStyleId>{5C22544A-7EE6-4342-B048-85BDC9FD1C3A}</a:tableStyleId>
              </a:tblPr>
              <a:tblGrid>
                <a:gridCol w="1800200"/>
                <a:gridCol w="2736304"/>
              </a:tblGrid>
              <a:tr h="370840">
                <a:tc>
                  <a:txBody>
                    <a:bodyPr/>
                    <a:lstStyle/>
                    <a:p>
                      <a:pPr algn="ctr"/>
                      <a:r>
                        <a:rPr lang="es-EC" sz="1600" dirty="0" smtClean="0"/>
                        <a:t>TIEMPO:</a:t>
                      </a:r>
                      <a:endParaRPr lang="es-EC" sz="1600" dirty="0"/>
                    </a:p>
                  </a:txBody>
                  <a:tcPr>
                    <a:solidFill>
                      <a:srgbClr val="C0504D"/>
                    </a:solidFill>
                  </a:tcPr>
                </a:tc>
                <a:tc>
                  <a:txBody>
                    <a:bodyPr/>
                    <a:lstStyle/>
                    <a:p>
                      <a:pPr algn="ctr"/>
                      <a:r>
                        <a:rPr lang="es-EC" sz="1600" b="0" kern="1200" baseline="0" dirty="0" smtClean="0">
                          <a:solidFill>
                            <a:schemeClr val="tx1"/>
                          </a:solidFill>
                          <a:effectLst/>
                          <a:latin typeface="+mn-lt"/>
                          <a:ea typeface="+mn-ea"/>
                          <a:cs typeface="+mn-cs"/>
                        </a:rPr>
                        <a:t>Mediano Plazo (4 años)</a:t>
                      </a:r>
                      <a:endParaRPr lang="es-EC" sz="1600" b="0" dirty="0">
                        <a:solidFill>
                          <a:schemeClr val="tx1"/>
                        </a:solidFill>
                      </a:endParaRPr>
                    </a:p>
                  </a:txBody>
                  <a:tcPr>
                    <a:solidFill>
                      <a:schemeClr val="accent4">
                        <a:lumMod val="20000"/>
                        <a:lumOff val="80000"/>
                      </a:schemeClr>
                    </a:solidFill>
                  </a:tcPr>
                </a:tc>
              </a:tr>
            </a:tbl>
          </a:graphicData>
        </a:graphic>
      </p:graphicFrame>
      <p:graphicFrame>
        <p:nvGraphicFramePr>
          <p:cNvPr id="14" name="13 Tabla"/>
          <p:cNvGraphicFramePr>
            <a:graphicFrameLocks noGrp="1"/>
          </p:cNvGraphicFramePr>
          <p:nvPr>
            <p:extLst>
              <p:ext uri="{D42A27DB-BD31-4B8C-83A1-F6EECF244321}">
                <p14:modId xmlns:p14="http://schemas.microsoft.com/office/powerpoint/2010/main" val="147161263"/>
              </p:ext>
            </p:extLst>
          </p:nvPr>
        </p:nvGraphicFramePr>
        <p:xfrm>
          <a:off x="3995936" y="2420888"/>
          <a:ext cx="4536504" cy="2595880"/>
        </p:xfrm>
        <a:graphic>
          <a:graphicData uri="http://schemas.openxmlformats.org/drawingml/2006/table">
            <a:tbl>
              <a:tblPr firstRow="1" bandRow="1">
                <a:tableStyleId>{5C22544A-7EE6-4342-B048-85BDC9FD1C3A}</a:tableStyleId>
              </a:tblPr>
              <a:tblGrid>
                <a:gridCol w="1800200"/>
                <a:gridCol w="2736304"/>
              </a:tblGrid>
              <a:tr h="370840">
                <a:tc>
                  <a:txBody>
                    <a:bodyPr/>
                    <a:lstStyle/>
                    <a:p>
                      <a:pPr algn="ctr"/>
                      <a:r>
                        <a:rPr lang="es-EC" sz="1600" dirty="0" smtClean="0"/>
                        <a:t>OBJETIVOS:</a:t>
                      </a:r>
                      <a:endParaRPr lang="es-EC" sz="1600" dirty="0"/>
                    </a:p>
                  </a:txBody>
                  <a:tcPr>
                    <a:solidFill>
                      <a:srgbClr val="C0504D"/>
                    </a:solidFill>
                  </a:tcPr>
                </a:tc>
                <a:tc>
                  <a:txBody>
                    <a:bodyPr/>
                    <a:lstStyle/>
                    <a:p>
                      <a:pPr algn="ctr"/>
                      <a:endParaRPr lang="es-EC" sz="1600" b="0" dirty="0"/>
                    </a:p>
                  </a:txBody>
                  <a:tcPr>
                    <a:solidFill>
                      <a:schemeClr val="accent4">
                        <a:lumMod val="20000"/>
                        <a:lumOff val="80000"/>
                      </a:schemeClr>
                    </a:solidFill>
                  </a:tcPr>
                </a:tc>
              </a:tr>
              <a:tr h="370840">
                <a:tc gridSpan="2">
                  <a:txBody>
                    <a:bodyPr/>
                    <a:lstStyle/>
                    <a:p>
                      <a:pPr algn="l"/>
                      <a:r>
                        <a:rPr lang="es-EC" sz="1600" kern="1200" dirty="0" smtClean="0">
                          <a:solidFill>
                            <a:schemeClr val="dk1"/>
                          </a:solidFill>
                          <a:effectLst/>
                          <a:latin typeface="+mn-lt"/>
                          <a:ea typeface="+mn-ea"/>
                          <a:cs typeface="+mn-cs"/>
                        </a:rPr>
                        <a:t>Conocer en detalle la calidad del agua de las corrientes hídricas del área de estudio</a:t>
                      </a:r>
                      <a:endParaRPr lang="es-EC" sz="1600" b="0" dirty="0"/>
                    </a:p>
                  </a:txBody>
                  <a:tcPr/>
                </a:tc>
                <a:tc hMerge="1">
                  <a:txBody>
                    <a:bodyPr/>
                    <a:lstStyle/>
                    <a:p>
                      <a:pPr algn="l"/>
                      <a:endParaRPr lang="es-EC" sz="1400" b="0" dirty="0"/>
                    </a:p>
                  </a:txBody>
                  <a:tcPr/>
                </a:tc>
              </a:tr>
              <a:tr h="370840">
                <a:tc gridSpan="2">
                  <a:txBody>
                    <a:bodyPr/>
                    <a:lstStyle/>
                    <a:p>
                      <a:pPr algn="l"/>
                      <a:r>
                        <a:rPr lang="es-EC" sz="1600" b="0" kern="1200" dirty="0" smtClean="0">
                          <a:solidFill>
                            <a:schemeClr val="dk1"/>
                          </a:solidFill>
                          <a:effectLst/>
                          <a:latin typeface="+mn-lt"/>
                          <a:ea typeface="+mn-ea"/>
                          <a:cs typeface="+mn-cs"/>
                        </a:rPr>
                        <a:t>Establecer relaciones entre la calidad del recurso hídrico y las actividades productivas desarrolladas en la micro cuenca</a:t>
                      </a:r>
                      <a:endParaRPr lang="es-EC" sz="1600" b="0" dirty="0"/>
                    </a:p>
                  </a:txBody>
                  <a:tcPr/>
                </a:tc>
                <a:tc hMerge="1">
                  <a:txBody>
                    <a:bodyPr/>
                    <a:lstStyle/>
                    <a:p>
                      <a:pPr algn="l"/>
                      <a:endParaRPr lang="es-EC" sz="1400" b="0" dirty="0"/>
                    </a:p>
                  </a:txBody>
                  <a:tcPr/>
                </a:tc>
              </a:tr>
              <a:tr h="370840">
                <a:tc gridSpan="2">
                  <a:txBody>
                    <a:bodyPr/>
                    <a:lstStyle/>
                    <a:p>
                      <a:pPr algn="l"/>
                      <a:r>
                        <a:rPr lang="es-EC" sz="1600" kern="1200" dirty="0" smtClean="0">
                          <a:solidFill>
                            <a:schemeClr val="dk1"/>
                          </a:solidFill>
                          <a:effectLst/>
                          <a:latin typeface="+mn-lt"/>
                          <a:ea typeface="+mn-ea"/>
                          <a:cs typeface="+mn-cs"/>
                        </a:rPr>
                        <a:t>Disponer de una herramientas</a:t>
                      </a:r>
                      <a:r>
                        <a:rPr lang="es-EC" sz="1600" kern="1200" baseline="0" dirty="0" smtClean="0">
                          <a:solidFill>
                            <a:schemeClr val="dk1"/>
                          </a:solidFill>
                          <a:effectLst/>
                          <a:latin typeface="+mn-lt"/>
                          <a:ea typeface="+mn-ea"/>
                          <a:cs typeface="+mn-cs"/>
                        </a:rPr>
                        <a:t> </a:t>
                      </a:r>
                      <a:r>
                        <a:rPr lang="es-EC" sz="1600" kern="1200" dirty="0" smtClean="0">
                          <a:solidFill>
                            <a:schemeClr val="dk1"/>
                          </a:solidFill>
                          <a:effectLst/>
                          <a:latin typeface="+mn-lt"/>
                          <a:ea typeface="+mn-ea"/>
                          <a:cs typeface="+mn-cs"/>
                        </a:rPr>
                        <a:t>para evaluar y adecuar las acciones de manejo.</a:t>
                      </a:r>
                      <a:endParaRPr lang="es-EC" sz="1600" b="0" dirty="0"/>
                    </a:p>
                  </a:txBody>
                  <a:tcPr/>
                </a:tc>
                <a:tc hMerge="1">
                  <a:txBody>
                    <a:bodyPr/>
                    <a:lstStyle/>
                    <a:p>
                      <a:pPr algn="l"/>
                      <a:endParaRPr lang="es-EC" sz="1400" b="0" dirty="0"/>
                    </a:p>
                  </a:txBody>
                  <a:tcPr/>
                </a:tc>
              </a:tr>
            </a:tbl>
          </a:graphicData>
        </a:graphic>
      </p:graphicFrame>
      <p:pic>
        <p:nvPicPr>
          <p:cNvPr id="12" name="11 Imagen" descr="C:\CYNTHIA\TESIS UNACH\FLASH 2G\FOTOS_CVISUALES\39_b.JPG"/>
          <p:cNvPicPr/>
          <p:nvPr/>
        </p:nvPicPr>
        <p:blipFill>
          <a:blip r:embed="rId2" cstate="print"/>
          <a:srcRect b="34353"/>
          <a:stretch>
            <a:fillRect/>
          </a:stretch>
        </p:blipFill>
        <p:spPr bwMode="auto">
          <a:xfrm>
            <a:off x="611560" y="693301"/>
            <a:ext cx="3200400" cy="2159635"/>
          </a:xfrm>
          <a:prstGeom prst="rect">
            <a:avLst/>
          </a:prstGeom>
          <a:noFill/>
          <a:ln w="9525">
            <a:solidFill>
              <a:srgbClr val="4F81BD"/>
            </a:solidFill>
            <a:miter lim="800000"/>
            <a:headEnd/>
            <a:tailEnd/>
          </a:ln>
        </p:spPr>
      </p:pic>
      <p:sp>
        <p:nvSpPr>
          <p:cNvPr id="2" name="1 CuadroTexto"/>
          <p:cNvSpPr txBox="1"/>
          <p:nvPr/>
        </p:nvSpPr>
        <p:spPr>
          <a:xfrm>
            <a:off x="1220231" y="2987660"/>
            <a:ext cx="2199641" cy="307777"/>
          </a:xfrm>
          <a:prstGeom prst="rect">
            <a:avLst/>
          </a:prstGeom>
          <a:noFill/>
        </p:spPr>
        <p:txBody>
          <a:bodyPr wrap="none" rtlCol="0">
            <a:spAutoFit/>
          </a:bodyPr>
          <a:lstStyle/>
          <a:p>
            <a:r>
              <a:rPr lang="es-EC" sz="1400" dirty="0" smtClean="0"/>
              <a:t>LAGUNA YANACOCHA</a:t>
            </a:r>
            <a:endParaRPr lang="es-EC" sz="1400" dirty="0"/>
          </a:p>
        </p:txBody>
      </p:sp>
      <p:pic>
        <p:nvPicPr>
          <p:cNvPr id="18" name="17 Imagen" descr="C:\CYNTHIA\TESIS UNACH\INFORMACION SALIDA DE CAMPO\FOTOS SALIDA\RS1.JPG"/>
          <p:cNvPicPr/>
          <p:nvPr/>
        </p:nvPicPr>
        <p:blipFill>
          <a:blip r:embed="rId3" cstate="print"/>
          <a:srcRect/>
          <a:stretch>
            <a:fillRect/>
          </a:stretch>
        </p:blipFill>
        <p:spPr bwMode="auto">
          <a:xfrm>
            <a:off x="611560" y="3644746"/>
            <a:ext cx="3200400" cy="1728470"/>
          </a:xfrm>
          <a:prstGeom prst="rect">
            <a:avLst/>
          </a:prstGeom>
          <a:noFill/>
          <a:ln w="9525">
            <a:solidFill>
              <a:srgbClr val="4F81BD"/>
            </a:solidFill>
            <a:miter lim="800000"/>
            <a:headEnd/>
            <a:tailEnd/>
          </a:ln>
        </p:spPr>
      </p:pic>
      <p:sp>
        <p:nvSpPr>
          <p:cNvPr id="19" name="18 CuadroTexto"/>
          <p:cNvSpPr txBox="1"/>
          <p:nvPr/>
        </p:nvSpPr>
        <p:spPr>
          <a:xfrm>
            <a:off x="1508313" y="5569495"/>
            <a:ext cx="1263487" cy="307777"/>
          </a:xfrm>
          <a:prstGeom prst="rect">
            <a:avLst/>
          </a:prstGeom>
          <a:noFill/>
        </p:spPr>
        <p:txBody>
          <a:bodyPr wrap="none" rtlCol="0">
            <a:spAutoFit/>
          </a:bodyPr>
          <a:lstStyle/>
          <a:p>
            <a:r>
              <a:rPr lang="es-EC" sz="1400" dirty="0" smtClean="0"/>
              <a:t>RIO SAUCAY</a:t>
            </a:r>
            <a:endParaRPr lang="es-EC" sz="1400" dirty="0"/>
          </a:p>
        </p:txBody>
      </p:sp>
      <p:graphicFrame>
        <p:nvGraphicFramePr>
          <p:cNvPr id="3" name="2 Tabla"/>
          <p:cNvGraphicFramePr>
            <a:graphicFrameLocks noGrp="1"/>
          </p:cNvGraphicFramePr>
          <p:nvPr>
            <p:extLst>
              <p:ext uri="{D42A27DB-BD31-4B8C-83A1-F6EECF244321}">
                <p14:modId xmlns:p14="http://schemas.microsoft.com/office/powerpoint/2010/main" val="3691596552"/>
              </p:ext>
            </p:extLst>
          </p:nvPr>
        </p:nvGraphicFramePr>
        <p:xfrm>
          <a:off x="3995936" y="5135592"/>
          <a:ext cx="4536504" cy="1193800"/>
        </p:xfrm>
        <a:graphic>
          <a:graphicData uri="http://schemas.openxmlformats.org/drawingml/2006/table">
            <a:tbl>
              <a:tblPr firstRow="1" bandRow="1">
                <a:tableStyleId>{5C22544A-7EE6-4342-B048-85BDC9FD1C3A}</a:tableStyleId>
              </a:tblPr>
              <a:tblGrid>
                <a:gridCol w="4536504"/>
              </a:tblGrid>
              <a:tr h="370840">
                <a:tc>
                  <a:txBody>
                    <a:bodyPr/>
                    <a:lstStyle/>
                    <a:p>
                      <a:r>
                        <a:rPr lang="es-EC" sz="1600" dirty="0" smtClean="0"/>
                        <a:t>ACCIONES:</a:t>
                      </a:r>
                      <a:endParaRPr lang="es-EC" sz="1600" dirty="0"/>
                    </a:p>
                  </a:txBody>
                  <a:tcPr>
                    <a:solidFill>
                      <a:srgbClr val="C0504D"/>
                    </a:solidFill>
                  </a:tcPr>
                </a:tc>
              </a:tr>
              <a:tr h="370840">
                <a:tc>
                  <a:txBody>
                    <a:bodyPr/>
                    <a:lstStyle/>
                    <a:p>
                      <a:pPr marL="285750" indent="-285750">
                        <a:buFont typeface="Wingdings" pitchFamily="2" charset="2"/>
                        <a:buChar char="ü"/>
                      </a:pPr>
                      <a:r>
                        <a:rPr lang="es-EC" sz="1600" dirty="0" smtClean="0"/>
                        <a:t>Realizar</a:t>
                      </a:r>
                      <a:r>
                        <a:rPr lang="es-EC" sz="1600" baseline="0" dirty="0" smtClean="0"/>
                        <a:t> el monitoreo de la calidad del agua dos veces por año para disponer de una herramienta de evaluación</a:t>
                      </a:r>
                      <a:endParaRPr lang="es-EC" sz="1600" dirty="0"/>
                    </a:p>
                  </a:txBody>
                  <a:tcPr/>
                </a:tc>
              </a:tr>
            </a:tbl>
          </a:graphicData>
        </a:graphic>
      </p:graphicFrame>
    </p:spTree>
    <p:extLst>
      <p:ext uri="{BB962C8B-B14F-4D97-AF65-F5344CB8AC3E}">
        <p14:creationId xmlns:p14="http://schemas.microsoft.com/office/powerpoint/2010/main" val="279722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1204" y="1916832"/>
            <a:ext cx="4770864" cy="1774168"/>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CONCLUSIONES</a:t>
            </a:r>
            <a:endParaRPr lang="es-E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15559036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90216" y="3717032"/>
            <a:ext cx="6716116" cy="246221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just"/>
            <a:r>
              <a:rPr lang="es-ES" sz="2200" dirty="0">
                <a:solidFill>
                  <a:schemeClr val="tx1"/>
                </a:solidFill>
              </a:rPr>
              <a:t>La Zonificación Ecológica Económica ha sido importante para determinar las unidades geográficas homogéneas existentes en la zona </a:t>
            </a:r>
            <a:r>
              <a:rPr lang="es-ES" sz="2200" dirty="0" smtClean="0">
                <a:solidFill>
                  <a:schemeClr val="tx1"/>
                </a:solidFill>
              </a:rPr>
              <a:t>y mediante programas </a:t>
            </a:r>
            <a:r>
              <a:rPr lang="es-ES" sz="2200" dirty="0">
                <a:solidFill>
                  <a:schemeClr val="tx1"/>
                </a:solidFill>
              </a:rPr>
              <a:t>y proyectos </a:t>
            </a:r>
            <a:r>
              <a:rPr lang="es-ES" sz="2200" dirty="0" smtClean="0">
                <a:solidFill>
                  <a:schemeClr val="tx1"/>
                </a:solidFill>
              </a:rPr>
              <a:t>usados como </a:t>
            </a:r>
            <a:r>
              <a:rPr lang="es-ES" sz="2200" dirty="0">
                <a:solidFill>
                  <a:schemeClr val="tx1"/>
                </a:solidFill>
              </a:rPr>
              <a:t>herramienta de gestión </a:t>
            </a:r>
            <a:r>
              <a:rPr lang="es-ES" sz="2200" dirty="0" smtClean="0">
                <a:solidFill>
                  <a:schemeClr val="tx1"/>
                </a:solidFill>
              </a:rPr>
              <a:t>territorial y ambiental,  asegurar un desarrollo sostenible de la misma.</a:t>
            </a:r>
            <a:endParaRPr lang="es-ES" sz="2200" dirty="0">
              <a:solidFill>
                <a:schemeClr val="tx1"/>
              </a:solidFill>
            </a:endParaRPr>
          </a:p>
        </p:txBody>
      </p:sp>
      <p:sp>
        <p:nvSpPr>
          <p:cNvPr id="5" name="4 CuadroTexto"/>
          <p:cNvSpPr txBox="1"/>
          <p:nvPr/>
        </p:nvSpPr>
        <p:spPr>
          <a:xfrm>
            <a:off x="1475656" y="1124744"/>
            <a:ext cx="6931767" cy="178510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s-ES" sz="2200" dirty="0" smtClean="0">
                <a:solidFill>
                  <a:schemeClr val="tx1"/>
                </a:solidFill>
              </a:rPr>
              <a:t>La realización de la Línea </a:t>
            </a:r>
            <a:r>
              <a:rPr lang="es-ES" sz="2200" dirty="0">
                <a:solidFill>
                  <a:schemeClr val="tx1"/>
                </a:solidFill>
              </a:rPr>
              <a:t>B</a:t>
            </a:r>
            <a:r>
              <a:rPr lang="es-ES" sz="2200" dirty="0" smtClean="0">
                <a:solidFill>
                  <a:schemeClr val="tx1"/>
                </a:solidFill>
              </a:rPr>
              <a:t>ase Ambiental de la micro cuenca del río </a:t>
            </a:r>
            <a:r>
              <a:rPr lang="es-ES" sz="2200" dirty="0" err="1" smtClean="0">
                <a:solidFill>
                  <a:schemeClr val="tx1"/>
                </a:solidFill>
              </a:rPr>
              <a:t>Saucay</a:t>
            </a:r>
            <a:r>
              <a:rPr lang="es-ES" sz="2200" dirty="0" smtClean="0">
                <a:solidFill>
                  <a:schemeClr val="tx1"/>
                </a:solidFill>
              </a:rPr>
              <a:t>, nos han llevado a concluir que se trata de un territorio poco intervenido, bien conservado y rico en recursos naturales.</a:t>
            </a:r>
          </a:p>
        </p:txBody>
      </p:sp>
      <p:sp>
        <p:nvSpPr>
          <p:cNvPr id="2" name="1 Estrella de 5 puntas"/>
          <p:cNvSpPr/>
          <p:nvPr/>
        </p:nvSpPr>
        <p:spPr>
          <a:xfrm>
            <a:off x="690216" y="1556792"/>
            <a:ext cx="576064" cy="576064"/>
          </a:xfrm>
          <a:prstGeom prst="star5">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Estrella de 5 puntas"/>
          <p:cNvSpPr/>
          <p:nvPr/>
        </p:nvSpPr>
        <p:spPr>
          <a:xfrm>
            <a:off x="7740352" y="4621212"/>
            <a:ext cx="576064" cy="576064"/>
          </a:xfrm>
          <a:prstGeom prst="star5">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76215024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51520" y="2348880"/>
            <a:ext cx="5778976" cy="1702160"/>
          </a:xfrm>
        </p:spPr>
        <p:txBody>
          <a:bodyPr>
            <a:normAutofit/>
          </a:bodyPr>
          <a:lstStyle/>
          <a:p>
            <a:pPr algn="ctr"/>
            <a:r>
              <a:rPr lang="es-E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RECOMENDACIONES</a:t>
            </a:r>
            <a:endParaRPr lang="es-E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2 Subtítulo"/>
          <p:cNvSpPr>
            <a:spLocks noGrp="1"/>
          </p:cNvSpPr>
          <p:nvPr>
            <p:ph type="subTitle" idx="1"/>
          </p:nvPr>
        </p:nvSpPr>
        <p:spPr/>
        <p:txBody>
          <a:bodyPr/>
          <a:lstStyle/>
          <a:p>
            <a:endParaRPr lang="es-ES"/>
          </a:p>
        </p:txBody>
      </p:sp>
    </p:spTree>
    <p:extLst>
      <p:ext uri="{BB962C8B-B14F-4D97-AF65-F5344CB8AC3E}">
        <p14:creationId xmlns:p14="http://schemas.microsoft.com/office/powerpoint/2010/main" val="27225877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44008" y="0"/>
            <a:ext cx="3528392" cy="541864"/>
          </a:xfrm>
          <a:prstGeom prst="rect">
            <a:avLst/>
          </a:prstGeom>
        </p:spPr>
        <p:txBody>
          <a:bodyPr vert="horz" lIns="91440" tIns="45720" rIns="91440" bIns="45720" rtlCol="0" anchor="b">
            <a:normAutofit fontScale="97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3200" b="1" dirty="0" smtClean="0"/>
              <a:t>METODOLOGÍA</a:t>
            </a:r>
            <a:endParaRPr lang="es-EC" sz="3200" b="1" dirty="0"/>
          </a:p>
        </p:txBody>
      </p:sp>
      <p:grpSp>
        <p:nvGrpSpPr>
          <p:cNvPr id="6" name="5 Grupo"/>
          <p:cNvGrpSpPr/>
          <p:nvPr/>
        </p:nvGrpSpPr>
        <p:grpSpPr>
          <a:xfrm>
            <a:off x="539552" y="1871049"/>
            <a:ext cx="4230248" cy="1701967"/>
            <a:chOff x="989824" y="1511009"/>
            <a:chExt cx="5777984" cy="2467499"/>
          </a:xfrm>
        </p:grpSpPr>
        <p:pic>
          <p:nvPicPr>
            <p:cNvPr id="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500" t="21510" r="12689" b="13283"/>
            <a:stretch/>
          </p:blipFill>
          <p:spPr bwMode="auto">
            <a:xfrm>
              <a:off x="2843808" y="1511009"/>
              <a:ext cx="3924000" cy="2467499"/>
            </a:xfrm>
            <a:prstGeom prst="rect">
              <a:avLst/>
            </a:prstGeom>
            <a:noFill/>
            <a:ln w="12700">
              <a:solidFill>
                <a:schemeClr val="accent5"/>
              </a:solidFill>
              <a:miter lim="800000"/>
              <a:headEnd/>
              <a:tailEnd/>
            </a:ln>
            <a:effectLst>
              <a:outerShdw blurRad="50800" dist="38100" dir="2700000" algn="tl" rotWithShape="0">
                <a:prstClr val="black">
                  <a:alpha val="40000"/>
                </a:prstClr>
              </a:outerShdw>
            </a:effectLst>
            <a:scene3d>
              <a:camera prst="perspectiveContrastingLeftFacing"/>
              <a:lightRig rig="threePt" dir="t"/>
            </a:scene3d>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4000" contrast="13000"/>
                      </a14:imgEffect>
                    </a14:imgLayer>
                  </a14:imgProps>
                </a:ext>
                <a:ext uri="{28A0092B-C50C-407E-A947-70E740481C1C}">
                  <a14:useLocalDpi xmlns:a14="http://schemas.microsoft.com/office/drawing/2010/main" val="0"/>
                </a:ext>
              </a:extLst>
            </a:blip>
            <a:srcRect l="7316" t="22695" r="6008" b="16456"/>
            <a:stretch/>
          </p:blipFill>
          <p:spPr bwMode="auto">
            <a:xfrm>
              <a:off x="989824" y="1534779"/>
              <a:ext cx="3960000" cy="2254261"/>
            </a:xfrm>
            <a:prstGeom prst="rect">
              <a:avLst/>
            </a:prstGeom>
            <a:noFill/>
            <a:ln w="12700">
              <a:solidFill>
                <a:schemeClr val="accent5"/>
              </a:solidFill>
              <a:miter lim="800000"/>
              <a:headEnd/>
              <a:tailEnd/>
            </a:ln>
            <a:effectLst/>
            <a:scene3d>
              <a:camera prst="perspectiveContrastingLeftFacing"/>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 name="9 Imagen" descr="C:\Users\user\AppData\Local\Microsoft\Windows\Temporary Internet Files\Content.Word\DSC02528.jpg"/>
          <p:cNvPicPr/>
          <p:nvPr/>
        </p:nvPicPr>
        <p:blipFill>
          <a:blip r:embed="rId5" cstate="print"/>
          <a:srcRect l="4906" r="5660"/>
          <a:stretch>
            <a:fillRect/>
          </a:stretch>
        </p:blipFill>
        <p:spPr bwMode="auto">
          <a:xfrm>
            <a:off x="5580112" y="1943057"/>
            <a:ext cx="2636143" cy="1773975"/>
          </a:xfrm>
          <a:prstGeom prst="rect">
            <a:avLst/>
          </a:prstGeom>
          <a:noFill/>
          <a:ln w="9525">
            <a:solidFill>
              <a:srgbClr val="4F81BD"/>
            </a:solidFill>
            <a:miter lim="800000"/>
            <a:headEnd/>
            <a:tailEnd/>
          </a:ln>
          <a:effectLst>
            <a:outerShdw blurRad="50800" dist="38100" dir="2700000" algn="tl" rotWithShape="0">
              <a:prstClr val="black">
                <a:alpha val="40000"/>
              </a:prstClr>
            </a:outerShdw>
          </a:effectLst>
        </p:spPr>
      </p:pic>
      <p:sp>
        <p:nvSpPr>
          <p:cNvPr id="12" name="11 Llamada de flecha hacia abajo"/>
          <p:cNvSpPr/>
          <p:nvPr/>
        </p:nvSpPr>
        <p:spPr>
          <a:xfrm>
            <a:off x="1403648" y="1268760"/>
            <a:ext cx="2880320" cy="360040"/>
          </a:xfrm>
          <a:prstGeom prst="downArrow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400" dirty="0" smtClean="0"/>
              <a:t>Recopilación de Información</a:t>
            </a:r>
            <a:endParaRPr lang="es-EC" sz="1400" dirty="0"/>
          </a:p>
        </p:txBody>
      </p:sp>
      <p:sp>
        <p:nvSpPr>
          <p:cNvPr id="18" name="17 Llamada de flecha hacia abajo"/>
          <p:cNvSpPr/>
          <p:nvPr/>
        </p:nvSpPr>
        <p:spPr>
          <a:xfrm>
            <a:off x="5335935" y="1268760"/>
            <a:ext cx="2880320" cy="360040"/>
          </a:xfrm>
          <a:prstGeom prst="downArrow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400" dirty="0" smtClean="0"/>
              <a:t>Trabajo de Campo y Análisis</a:t>
            </a:r>
            <a:endParaRPr lang="es-EC" sz="1400" dirty="0"/>
          </a:p>
        </p:txBody>
      </p:sp>
      <p:sp>
        <p:nvSpPr>
          <p:cNvPr id="13" name="12 CuadroTexto"/>
          <p:cNvSpPr txBox="1"/>
          <p:nvPr/>
        </p:nvSpPr>
        <p:spPr>
          <a:xfrm>
            <a:off x="395536" y="4252445"/>
            <a:ext cx="4698296" cy="523220"/>
          </a:xfrm>
          <a:prstGeom prst="rect">
            <a:avLst/>
          </a:prstGeom>
          <a:noFill/>
        </p:spPr>
        <p:txBody>
          <a:bodyPr wrap="square" rtlCol="0">
            <a:spAutoFit/>
          </a:bodyPr>
          <a:lstStyle/>
          <a:p>
            <a:pPr algn="ctr"/>
            <a:r>
              <a:rPr lang="es-EC" sz="1400" dirty="0"/>
              <a:t>H</a:t>
            </a:r>
            <a:r>
              <a:rPr lang="es-EC" sz="1400" dirty="0" smtClean="0"/>
              <a:t>ojas </a:t>
            </a:r>
            <a:r>
              <a:rPr lang="es-EC" sz="1400" dirty="0"/>
              <a:t>G</a:t>
            </a:r>
            <a:r>
              <a:rPr lang="es-EC" sz="1400" dirty="0" smtClean="0"/>
              <a:t>eológicas </a:t>
            </a:r>
            <a:r>
              <a:rPr lang="es-EC" sz="1400" dirty="0"/>
              <a:t>Alausí (Hoja 71) y Cañar (Hoja </a:t>
            </a:r>
            <a:r>
              <a:rPr lang="es-EC" sz="1400" dirty="0" smtClean="0"/>
              <a:t>72)</a:t>
            </a:r>
          </a:p>
          <a:p>
            <a:pPr algn="ctr"/>
            <a:r>
              <a:rPr lang="es-EC" sz="1400" dirty="0" smtClean="0"/>
              <a:t>Escala </a:t>
            </a:r>
            <a:r>
              <a:rPr lang="es-EC" sz="1400" dirty="0"/>
              <a:t>1: 100 </a:t>
            </a:r>
            <a:r>
              <a:rPr lang="es-EC" sz="1400" dirty="0" smtClean="0"/>
              <a:t>000 – DINAGE - </a:t>
            </a:r>
            <a:r>
              <a:rPr lang="es-EC" sz="1400" dirty="0"/>
              <a:t>Año 1972-1973</a:t>
            </a:r>
          </a:p>
        </p:txBody>
      </p:sp>
      <p:sp>
        <p:nvSpPr>
          <p:cNvPr id="20" name="19 CuadroTexto"/>
          <p:cNvSpPr txBox="1"/>
          <p:nvPr/>
        </p:nvSpPr>
        <p:spPr>
          <a:xfrm>
            <a:off x="395536" y="5013176"/>
            <a:ext cx="4706738" cy="523220"/>
          </a:xfrm>
          <a:prstGeom prst="rect">
            <a:avLst/>
          </a:prstGeom>
          <a:noFill/>
        </p:spPr>
        <p:txBody>
          <a:bodyPr wrap="none" rtlCol="0">
            <a:spAutoFit/>
          </a:bodyPr>
          <a:lstStyle/>
          <a:p>
            <a:pPr algn="ctr"/>
            <a:r>
              <a:rPr lang="es-EC" sz="1400" dirty="0" smtClean="0"/>
              <a:t>Interpretación de la Imagen Satelital LANDSAT ETM+</a:t>
            </a:r>
          </a:p>
          <a:p>
            <a:pPr algn="ctr"/>
            <a:r>
              <a:rPr lang="es-EC" sz="1400" dirty="0" smtClean="0"/>
              <a:t>Combinación (4,5,3) </a:t>
            </a:r>
            <a:endParaRPr lang="es-EC" sz="1400" dirty="0"/>
          </a:p>
        </p:txBody>
      </p:sp>
      <p:sp>
        <p:nvSpPr>
          <p:cNvPr id="14" name="13 Rectángulo"/>
          <p:cNvSpPr/>
          <p:nvPr/>
        </p:nvSpPr>
        <p:spPr>
          <a:xfrm>
            <a:off x="5580112" y="4320678"/>
            <a:ext cx="2736304" cy="1077218"/>
          </a:xfrm>
          <a:prstGeom prst="rect">
            <a:avLst/>
          </a:prstGeom>
        </p:spPr>
        <p:txBody>
          <a:bodyPr wrap="square">
            <a:spAutoFit/>
          </a:bodyPr>
          <a:lstStyle/>
          <a:p>
            <a:pPr algn="ctr"/>
            <a:r>
              <a:rPr lang="es-EC" sz="1600" dirty="0" smtClean="0">
                <a:ea typeface="Times New Roman"/>
              </a:rPr>
              <a:t>Identificación de </a:t>
            </a:r>
            <a:r>
              <a:rPr lang="es-EC" sz="1600" dirty="0">
                <a:ea typeface="Times New Roman"/>
              </a:rPr>
              <a:t>las formaciones </a:t>
            </a:r>
            <a:r>
              <a:rPr lang="es-EC" sz="1600" dirty="0" smtClean="0">
                <a:ea typeface="Times New Roman"/>
              </a:rPr>
              <a:t>geológicas mediante </a:t>
            </a:r>
            <a:r>
              <a:rPr lang="es-EC" sz="1600" dirty="0">
                <a:ea typeface="Times New Roman"/>
              </a:rPr>
              <a:t>la recolección de muestras de rocas</a:t>
            </a:r>
            <a:endParaRPr lang="es-EC" sz="1600" dirty="0"/>
          </a:p>
        </p:txBody>
      </p:sp>
      <p:sp>
        <p:nvSpPr>
          <p:cNvPr id="17" name="16 Flecha derecha"/>
          <p:cNvSpPr/>
          <p:nvPr/>
        </p:nvSpPr>
        <p:spPr>
          <a:xfrm>
            <a:off x="4851729" y="2830044"/>
            <a:ext cx="484206" cy="238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22 Flecha derecha"/>
          <p:cNvSpPr/>
          <p:nvPr/>
        </p:nvSpPr>
        <p:spPr>
          <a:xfrm>
            <a:off x="4851729" y="4524385"/>
            <a:ext cx="484206" cy="238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56796627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331640" y="1124744"/>
            <a:ext cx="7204124" cy="1800200"/>
          </a:xfrm>
        </p:spPr>
        <p:style>
          <a:lnRef idx="0">
            <a:schemeClr val="accent4"/>
          </a:lnRef>
          <a:fillRef idx="3">
            <a:schemeClr val="accent4"/>
          </a:fillRef>
          <a:effectRef idx="3">
            <a:schemeClr val="accent4"/>
          </a:effectRef>
          <a:fontRef idx="minor">
            <a:schemeClr val="lt1"/>
          </a:fontRef>
        </p:style>
        <p:txBody>
          <a:bodyPr>
            <a:normAutofit lnSpcReduction="10000"/>
          </a:bodyPr>
          <a:lstStyle/>
          <a:p>
            <a:pPr marL="68580" indent="0" algn="ctr">
              <a:buNone/>
            </a:pPr>
            <a:r>
              <a:rPr lang="es-ES" dirty="0">
                <a:solidFill>
                  <a:schemeClr val="tx1"/>
                </a:solidFill>
              </a:rPr>
              <a:t>Es de vital importancia que el Gobierno Cantonal de </a:t>
            </a:r>
            <a:r>
              <a:rPr lang="es-ES" dirty="0" smtClean="0">
                <a:solidFill>
                  <a:schemeClr val="tx1"/>
                </a:solidFill>
              </a:rPr>
              <a:t>Alausí, </a:t>
            </a:r>
            <a:r>
              <a:rPr lang="es-ES" dirty="0">
                <a:solidFill>
                  <a:schemeClr val="tx1"/>
                </a:solidFill>
              </a:rPr>
              <a:t>asegure la ampliación progresiva de servicios que atiendan a la garantía de derechos tales como salud y educación de las zonas </a:t>
            </a:r>
            <a:r>
              <a:rPr lang="es-ES" dirty="0" smtClean="0">
                <a:solidFill>
                  <a:schemeClr val="tx1"/>
                </a:solidFill>
              </a:rPr>
              <a:t>rurales</a:t>
            </a:r>
            <a:r>
              <a:rPr lang="es-ES" dirty="0" smtClean="0"/>
              <a:t>.</a:t>
            </a:r>
            <a:endParaRPr lang="es-ES" sz="2000" b="1" dirty="0" smtClean="0"/>
          </a:p>
          <a:p>
            <a:pPr marL="68580" indent="0" algn="just">
              <a:buNone/>
            </a:pPr>
            <a:endParaRPr lang="es-ES" sz="2600" b="1" dirty="0" smtClean="0"/>
          </a:p>
          <a:p>
            <a:pPr algn="just"/>
            <a:endParaRPr lang="es-ES" sz="2000" b="1" dirty="0" smtClean="0"/>
          </a:p>
          <a:p>
            <a:pPr algn="just"/>
            <a:endParaRPr lang="es-ES" sz="2000" b="1" dirty="0"/>
          </a:p>
        </p:txBody>
      </p:sp>
      <p:sp>
        <p:nvSpPr>
          <p:cNvPr id="4" name="3 CuadroTexto"/>
          <p:cNvSpPr txBox="1"/>
          <p:nvPr/>
        </p:nvSpPr>
        <p:spPr>
          <a:xfrm>
            <a:off x="611560" y="3650248"/>
            <a:ext cx="6984776" cy="267765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lvl="0" algn="ctr"/>
            <a:r>
              <a:rPr lang="es-ES" sz="2400" dirty="0" smtClean="0">
                <a:solidFill>
                  <a:schemeClr val="tx1"/>
                </a:solidFill>
              </a:rPr>
              <a:t>Para realizar el levantamiento de la línea base ambiental, es necesario la participación de un equipo multidisciplinario </a:t>
            </a:r>
            <a:r>
              <a:rPr lang="es-ES" sz="2400" dirty="0" smtClean="0">
                <a:solidFill>
                  <a:schemeClr val="tx1"/>
                </a:solidFill>
              </a:rPr>
              <a:t>elegido por la Universidad Nacional de Chimborazo (UNACH) experto </a:t>
            </a:r>
            <a:r>
              <a:rPr lang="es-ES" sz="2400" dirty="0" smtClean="0">
                <a:solidFill>
                  <a:schemeClr val="tx1"/>
                </a:solidFill>
              </a:rPr>
              <a:t>en el análisis de cada variable de los componentes ambientales y sociales.  </a:t>
            </a:r>
            <a:endParaRPr lang="es-ES" sz="2400" dirty="0">
              <a:solidFill>
                <a:schemeClr val="tx1"/>
              </a:solidFill>
            </a:endParaRPr>
          </a:p>
        </p:txBody>
      </p:sp>
      <p:sp>
        <p:nvSpPr>
          <p:cNvPr id="5" name="4 Estrella de 5 puntas"/>
          <p:cNvSpPr/>
          <p:nvPr/>
        </p:nvSpPr>
        <p:spPr>
          <a:xfrm>
            <a:off x="611560" y="1700808"/>
            <a:ext cx="504056" cy="43204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Estrella de 5 puntas"/>
          <p:cNvSpPr/>
          <p:nvPr/>
        </p:nvSpPr>
        <p:spPr>
          <a:xfrm>
            <a:off x="7884368" y="4365104"/>
            <a:ext cx="504056" cy="43204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8336942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691680" y="3426673"/>
            <a:ext cx="6840760" cy="295465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lvl="0" algn="just"/>
            <a:r>
              <a:rPr lang="es-ES" sz="2400" dirty="0">
                <a:solidFill>
                  <a:schemeClr val="tx1"/>
                </a:solidFill>
              </a:rPr>
              <a:t>Es </a:t>
            </a:r>
            <a:r>
              <a:rPr lang="es-ES" sz="2400" dirty="0" smtClean="0">
                <a:solidFill>
                  <a:schemeClr val="tx1"/>
                </a:solidFill>
              </a:rPr>
              <a:t>importante que </a:t>
            </a:r>
            <a:r>
              <a:rPr lang="es-ES" sz="2400" dirty="0">
                <a:solidFill>
                  <a:schemeClr val="tx1"/>
                </a:solidFill>
              </a:rPr>
              <a:t>la Universidad Nacional de Chimborazo (UNACH), </a:t>
            </a:r>
            <a:r>
              <a:rPr lang="es-ES" sz="2400" dirty="0" smtClean="0">
                <a:solidFill>
                  <a:schemeClr val="tx1"/>
                </a:solidFill>
              </a:rPr>
              <a:t>ponga en marcha la implementación de la  propuesta de </a:t>
            </a:r>
            <a:r>
              <a:rPr lang="es-ES" sz="2400" dirty="0">
                <a:solidFill>
                  <a:schemeClr val="tx1"/>
                </a:solidFill>
              </a:rPr>
              <a:t>Plan de Manejo de la micro cuenca del río </a:t>
            </a:r>
            <a:r>
              <a:rPr lang="es-ES" sz="2400" dirty="0" smtClean="0">
                <a:solidFill>
                  <a:schemeClr val="tx1"/>
                </a:solidFill>
              </a:rPr>
              <a:t>Saucay recomendada, con la finalidad de asegurar un desarrollo sostenible del territorio y sus recursos.</a:t>
            </a:r>
          </a:p>
          <a:p>
            <a:endParaRPr lang="es-ES" dirty="0"/>
          </a:p>
        </p:txBody>
      </p:sp>
      <p:sp>
        <p:nvSpPr>
          <p:cNvPr id="6" name="5 Estrella de 5 puntas"/>
          <p:cNvSpPr/>
          <p:nvPr/>
        </p:nvSpPr>
        <p:spPr>
          <a:xfrm>
            <a:off x="877020" y="4581128"/>
            <a:ext cx="504056" cy="43204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CuadroTexto"/>
          <p:cNvSpPr txBox="1"/>
          <p:nvPr/>
        </p:nvSpPr>
        <p:spPr>
          <a:xfrm>
            <a:off x="627216" y="980728"/>
            <a:ext cx="6984776" cy="193899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lvl="0" algn="ctr"/>
            <a:r>
              <a:rPr lang="es-ES" sz="2400" dirty="0" smtClean="0">
                <a:solidFill>
                  <a:schemeClr val="tx1"/>
                </a:solidFill>
              </a:rPr>
              <a:t>Implementar una estación meteorológica por parte del Instituto Nacional de Meteorología e Hidrología (INAMHI), en la zona de estudio, para obtener registros de datos climáticos que representen la realidad del sector</a:t>
            </a:r>
            <a:r>
              <a:rPr lang="es-ES" sz="2400" dirty="0" smtClean="0"/>
              <a:t>.</a:t>
            </a:r>
            <a:endParaRPr lang="es-ES" dirty="0"/>
          </a:p>
        </p:txBody>
      </p:sp>
      <p:sp>
        <p:nvSpPr>
          <p:cNvPr id="11" name="10 Estrella de 5 puntas"/>
          <p:cNvSpPr/>
          <p:nvPr/>
        </p:nvSpPr>
        <p:spPr>
          <a:xfrm>
            <a:off x="7884368" y="1734200"/>
            <a:ext cx="504056" cy="43204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3731732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type="subTitle" idx="1"/>
          </p:nvPr>
        </p:nvSpPr>
        <p:spPr>
          <a:xfrm>
            <a:off x="4733365" y="3429000"/>
            <a:ext cx="3309803" cy="1260629"/>
          </a:xfrm>
        </p:spPr>
        <p:txBody>
          <a:bodyPr>
            <a:normAutofit fontScale="92500"/>
          </a:bodyPr>
          <a:lstStyle/>
          <a:p>
            <a:pPr marL="68580" indent="0" algn="ctr">
              <a:buNone/>
            </a:pPr>
            <a:r>
              <a:rPr lang="es-ES" sz="5400" b="1" dirty="0" smtClean="0"/>
              <a:t>GRACIAS</a:t>
            </a:r>
            <a:endParaRPr lang="es-ES" sz="5400" b="1" dirty="0"/>
          </a:p>
        </p:txBody>
      </p:sp>
    </p:spTree>
    <p:extLst>
      <p:ext uri="{BB962C8B-B14F-4D97-AF65-F5344CB8AC3E}">
        <p14:creationId xmlns:p14="http://schemas.microsoft.com/office/powerpoint/2010/main" val="11534642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rotWithShape="1">
          <a:blip r:embed="rId2" cstate="print">
            <a:extLst>
              <a:ext uri="{28A0092B-C50C-407E-A947-70E740481C1C}">
                <a14:useLocalDpi xmlns:a14="http://schemas.microsoft.com/office/drawing/2010/main" val="0"/>
              </a:ext>
            </a:extLst>
          </a:blip>
          <a:srcRect r="26667"/>
          <a:stretch/>
        </p:blipFill>
        <p:spPr>
          <a:xfrm>
            <a:off x="971600" y="620688"/>
            <a:ext cx="7200800" cy="5843393"/>
          </a:xfrm>
          <a:prstGeom prst="rect">
            <a:avLst/>
          </a:prstGeom>
        </p:spPr>
      </p:pic>
      <p:sp>
        <p:nvSpPr>
          <p:cNvPr id="7" name="6 Y">
            <a:hlinkClick r:id="rId3" action="ppaction://hlinksldjump"/>
          </p:cNvPr>
          <p:cNvSpPr/>
          <p:nvPr/>
        </p:nvSpPr>
        <p:spPr>
          <a:xfrm>
            <a:off x="4788024" y="3068960"/>
            <a:ext cx="144016" cy="144016"/>
          </a:xfrm>
          <a:prstGeom prst="flowChartSummingJuncti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
        <p:nvSpPr>
          <p:cNvPr id="8" name="7 Y">
            <a:hlinkClick r:id="rId4" action="ppaction://hlinksldjump"/>
          </p:cNvPr>
          <p:cNvSpPr/>
          <p:nvPr/>
        </p:nvSpPr>
        <p:spPr>
          <a:xfrm>
            <a:off x="6948264" y="4221088"/>
            <a:ext cx="144016" cy="144016"/>
          </a:xfrm>
          <a:prstGeom prst="flowChartSummingJuncti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
        <p:nvSpPr>
          <p:cNvPr id="9" name="8 Y">
            <a:hlinkClick r:id="rId5" action="ppaction://hlinksldjump"/>
          </p:cNvPr>
          <p:cNvSpPr/>
          <p:nvPr/>
        </p:nvSpPr>
        <p:spPr>
          <a:xfrm>
            <a:off x="2267744" y="3645621"/>
            <a:ext cx="144016" cy="144016"/>
          </a:xfrm>
          <a:prstGeom prst="flowChartSummingJuncti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
        <p:nvSpPr>
          <p:cNvPr id="11" name="1 Título"/>
          <p:cNvSpPr txBox="1">
            <a:spLocks/>
          </p:cNvSpPr>
          <p:nvPr/>
        </p:nvSpPr>
        <p:spPr>
          <a:xfrm>
            <a:off x="4644008" y="0"/>
            <a:ext cx="3528392" cy="541864"/>
          </a:xfrm>
          <a:prstGeom prst="rect">
            <a:avLst/>
          </a:prstGeom>
        </p:spPr>
        <p:txBody>
          <a:bodyPr vert="horz" lIns="91440" tIns="45720" rIns="91440" bIns="45720" rtlCol="0" anchor="b">
            <a:normAutofit fontScale="97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3200" b="1" dirty="0" smtClean="0"/>
              <a:t>RESULTADO</a:t>
            </a:r>
            <a:endParaRPr lang="es-EC" sz="3200" b="1" dirty="0"/>
          </a:p>
        </p:txBody>
      </p:sp>
    </p:spTree>
    <p:extLst>
      <p:ext uri="{BB962C8B-B14F-4D97-AF65-F5344CB8AC3E}">
        <p14:creationId xmlns:p14="http://schemas.microsoft.com/office/powerpoint/2010/main" val="2000926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726896"/>
            <a:ext cx="3528392" cy="397848"/>
          </a:xfrm>
        </p:spPr>
        <p:txBody>
          <a:bodyPr>
            <a:normAutofit/>
          </a:bodyPr>
          <a:lstStyle/>
          <a:p>
            <a:r>
              <a:rPr lang="es-EC" sz="2000" b="1" dirty="0" smtClean="0"/>
              <a:t>FORMACION TARQUI - PT</a:t>
            </a:r>
            <a:endParaRPr lang="es-EC" sz="2000" b="1"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728" y="1628801"/>
            <a:ext cx="6105616"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9 Objeto"/>
          <p:cNvGraphicFramePr>
            <a:graphicFrameLocks noChangeAspect="1"/>
          </p:cNvGraphicFramePr>
          <p:nvPr>
            <p:extLst>
              <p:ext uri="{D42A27DB-BD31-4B8C-83A1-F6EECF244321}">
                <p14:modId xmlns:p14="http://schemas.microsoft.com/office/powerpoint/2010/main" val="1211237999"/>
              </p:ext>
            </p:extLst>
          </p:nvPr>
        </p:nvGraphicFramePr>
        <p:xfrm>
          <a:off x="1704975" y="4567758"/>
          <a:ext cx="5753100" cy="2533650"/>
        </p:xfrm>
        <a:graphic>
          <a:graphicData uri="http://schemas.openxmlformats.org/presentationml/2006/ole">
            <mc:AlternateContent xmlns:mc="http://schemas.openxmlformats.org/markup-compatibility/2006">
              <mc:Choice xmlns:v="urn:schemas-microsoft-com:vml" Requires="v">
                <p:oleObj spid="_x0000_s3166" name="Documento" r:id="rId5" imgW="5741623" imgH="2529682" progId="Word.Document.12">
                  <p:embed/>
                </p:oleObj>
              </mc:Choice>
              <mc:Fallback>
                <p:oleObj name="Documento" r:id="rId5" imgW="5741623" imgH="2529682" progId="Word.Document.12">
                  <p:embed/>
                  <p:pic>
                    <p:nvPicPr>
                      <p:cNvPr id="0" name=""/>
                      <p:cNvPicPr/>
                      <p:nvPr/>
                    </p:nvPicPr>
                    <p:blipFill>
                      <a:blip r:embed="rId6"/>
                      <a:stretch>
                        <a:fillRect/>
                      </a:stretch>
                    </p:blipFill>
                    <p:spPr>
                      <a:xfrm>
                        <a:off x="1704975" y="4567758"/>
                        <a:ext cx="5753100" cy="2533650"/>
                      </a:xfrm>
                      <a:prstGeom prst="rect">
                        <a:avLst/>
                      </a:prstGeom>
                    </p:spPr>
                  </p:pic>
                </p:oleObj>
              </mc:Fallback>
            </mc:AlternateContent>
          </a:graphicData>
        </a:graphic>
      </p:graphicFrame>
      <p:sp>
        <p:nvSpPr>
          <p:cNvPr id="7" name="6 Flecha derecha">
            <a:hlinkClick r:id="rId7" action="ppaction://hlinksldjump"/>
          </p:cNvPr>
          <p:cNvSpPr/>
          <p:nvPr/>
        </p:nvSpPr>
        <p:spPr>
          <a:xfrm>
            <a:off x="7974403" y="5229200"/>
            <a:ext cx="43204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2 CuadroTexto"/>
          <p:cNvSpPr txBox="1"/>
          <p:nvPr/>
        </p:nvSpPr>
        <p:spPr>
          <a:xfrm>
            <a:off x="1043608" y="1196752"/>
            <a:ext cx="6989414" cy="369332"/>
          </a:xfrm>
          <a:prstGeom prst="rect">
            <a:avLst/>
          </a:prstGeom>
          <a:noFill/>
        </p:spPr>
        <p:txBody>
          <a:bodyPr wrap="none" rtlCol="0">
            <a:spAutoFit/>
          </a:bodyPr>
          <a:lstStyle/>
          <a:p>
            <a:r>
              <a:rPr lang="es-EC" dirty="0" smtClean="0"/>
              <a:t>Las rocas de esta formación son fundamentalmente ígneas:</a:t>
            </a:r>
            <a:endParaRPr lang="es-EC" dirty="0"/>
          </a:p>
        </p:txBody>
      </p:sp>
    </p:spTree>
    <p:extLst>
      <p:ext uri="{BB962C8B-B14F-4D97-AF65-F5344CB8AC3E}">
        <p14:creationId xmlns:p14="http://schemas.microsoft.com/office/powerpoint/2010/main" val="20372446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755576" y="620688"/>
            <a:ext cx="3528392" cy="397848"/>
          </a:xfrm>
        </p:spPr>
        <p:txBody>
          <a:bodyPr>
            <a:normAutofit fontScale="90000"/>
          </a:bodyPr>
          <a:lstStyle/>
          <a:p>
            <a:r>
              <a:rPr lang="es-EC" sz="2000" b="1" dirty="0" smtClean="0"/>
              <a:t>FORMACION YUNGUILLA – K7</a:t>
            </a:r>
            <a:endParaRPr lang="es-EC" sz="2000" b="1" dirty="0"/>
          </a:p>
        </p:txBody>
      </p:sp>
      <p:pic>
        <p:nvPicPr>
          <p:cNvPr id="5" name="4 Imagen" descr="C:\Users\user\AppData\Local\Microsoft\Windows\Temporary Internet Files\Content.Word\DSC02528.jpg"/>
          <p:cNvPicPr/>
          <p:nvPr/>
        </p:nvPicPr>
        <p:blipFill>
          <a:blip r:embed="rId4" cstate="print"/>
          <a:srcRect l="4906" r="5660"/>
          <a:stretch>
            <a:fillRect/>
          </a:stretch>
        </p:blipFill>
        <p:spPr bwMode="auto">
          <a:xfrm>
            <a:off x="899592" y="1552575"/>
            <a:ext cx="3000375" cy="1876425"/>
          </a:xfrm>
          <a:prstGeom prst="rect">
            <a:avLst/>
          </a:prstGeom>
          <a:noFill/>
          <a:ln w="9525">
            <a:solidFill>
              <a:srgbClr val="4F81BD"/>
            </a:solidFill>
            <a:miter lim="800000"/>
            <a:headEnd/>
            <a:tailEnd/>
          </a:ln>
          <a:effectLst>
            <a:outerShdw blurRad="50800" dist="38100" dir="2700000" algn="tl" rotWithShape="0">
              <a:prstClr val="black">
                <a:alpha val="40000"/>
              </a:prstClr>
            </a:outerShdw>
          </a:effectLst>
        </p:spPr>
      </p:pic>
      <p:graphicFrame>
        <p:nvGraphicFramePr>
          <p:cNvPr id="6" name="5 Objeto"/>
          <p:cNvGraphicFramePr>
            <a:graphicFrameLocks noChangeAspect="1"/>
          </p:cNvGraphicFramePr>
          <p:nvPr>
            <p:extLst>
              <p:ext uri="{D42A27DB-BD31-4B8C-83A1-F6EECF244321}">
                <p14:modId xmlns:p14="http://schemas.microsoft.com/office/powerpoint/2010/main" val="3362522553"/>
              </p:ext>
            </p:extLst>
          </p:nvPr>
        </p:nvGraphicFramePr>
        <p:xfrm>
          <a:off x="1552575" y="4423742"/>
          <a:ext cx="5753100" cy="2533650"/>
        </p:xfrm>
        <a:graphic>
          <a:graphicData uri="http://schemas.openxmlformats.org/presentationml/2006/ole">
            <mc:AlternateContent xmlns:mc="http://schemas.openxmlformats.org/markup-compatibility/2006">
              <mc:Choice xmlns:v="urn:schemas-microsoft-com:vml" Requires="v">
                <p:oleObj spid="_x0000_s4183" name="Documento" r:id="rId5" imgW="5741623" imgH="2521775" progId="Word.Document.12">
                  <p:embed/>
                </p:oleObj>
              </mc:Choice>
              <mc:Fallback>
                <p:oleObj name="Documento" r:id="rId5" imgW="5741623" imgH="2521775" progId="Word.Document.12">
                  <p:embed/>
                  <p:pic>
                    <p:nvPicPr>
                      <p:cNvPr id="0" name=""/>
                      <p:cNvPicPr/>
                      <p:nvPr/>
                    </p:nvPicPr>
                    <p:blipFill>
                      <a:blip r:embed="rId6"/>
                      <a:stretch>
                        <a:fillRect/>
                      </a:stretch>
                    </p:blipFill>
                    <p:spPr>
                      <a:xfrm>
                        <a:off x="1552575" y="4423742"/>
                        <a:ext cx="5753100" cy="2533650"/>
                      </a:xfrm>
                      <a:prstGeom prst="rect">
                        <a:avLst/>
                      </a:prstGeom>
                    </p:spPr>
                  </p:pic>
                </p:oleObj>
              </mc:Fallback>
            </mc:AlternateContent>
          </a:graphicData>
        </a:graphic>
      </p:graphicFrame>
      <p:sp>
        <p:nvSpPr>
          <p:cNvPr id="8" name="7 Rectángulo"/>
          <p:cNvSpPr/>
          <p:nvPr/>
        </p:nvSpPr>
        <p:spPr>
          <a:xfrm>
            <a:off x="4067944" y="1090910"/>
            <a:ext cx="4464496" cy="2062103"/>
          </a:xfrm>
          <a:prstGeom prst="rect">
            <a:avLst/>
          </a:prstGeom>
        </p:spPr>
        <p:txBody>
          <a:bodyPr wrap="square">
            <a:spAutoFit/>
          </a:bodyPr>
          <a:lstStyle/>
          <a:p>
            <a:pPr marL="285750" indent="-285750">
              <a:buFont typeface="Arial" pitchFamily="34" charset="0"/>
              <a:buChar char="•"/>
            </a:pPr>
            <a:r>
              <a:rPr lang="es-EC" sz="1600" dirty="0" smtClean="0"/>
              <a:t>Es una </a:t>
            </a:r>
            <a:r>
              <a:rPr lang="es-EC" sz="1600" dirty="0"/>
              <a:t>formación sedimentaria de origen </a:t>
            </a:r>
            <a:r>
              <a:rPr lang="es-EC" sz="1600" dirty="0" smtClean="0"/>
              <a:t>marino.</a:t>
            </a:r>
          </a:p>
          <a:p>
            <a:endParaRPr lang="es-EC" sz="1600" dirty="0" smtClean="0"/>
          </a:p>
          <a:p>
            <a:endParaRPr lang="es-EC" sz="1600" dirty="0" smtClean="0"/>
          </a:p>
          <a:p>
            <a:pPr marL="285750" indent="-285750">
              <a:buFont typeface="Arial" pitchFamily="34" charset="0"/>
              <a:buChar char="•"/>
            </a:pPr>
            <a:r>
              <a:rPr lang="es-EC" sz="1600" dirty="0"/>
              <a:t>E</a:t>
            </a:r>
            <a:r>
              <a:rPr lang="es-EC" sz="1600" dirty="0" smtClean="0"/>
              <a:t>stas </a:t>
            </a:r>
            <a:r>
              <a:rPr lang="es-EC" sz="1600" dirty="0"/>
              <a:t>rocas se presentan intensamente deformadas y </a:t>
            </a:r>
            <a:r>
              <a:rPr lang="es-EC" sz="1600" dirty="0" smtClean="0"/>
              <a:t>fracturadas, </a:t>
            </a:r>
            <a:r>
              <a:rPr lang="es-EC" sz="1600" dirty="0"/>
              <a:t>razón por la cual son muy susceptibles a la erosión </a:t>
            </a:r>
            <a:r>
              <a:rPr lang="es-EC" sz="1600" dirty="0" smtClean="0"/>
              <a:t>fluvial.</a:t>
            </a:r>
            <a:endParaRPr lang="es-EC" sz="1600" dirty="0"/>
          </a:p>
        </p:txBody>
      </p:sp>
      <p:sp>
        <p:nvSpPr>
          <p:cNvPr id="9" name="8 Flecha derecha">
            <a:hlinkClick r:id="rId7" action="ppaction://hlinksldjump"/>
          </p:cNvPr>
          <p:cNvSpPr/>
          <p:nvPr/>
        </p:nvSpPr>
        <p:spPr>
          <a:xfrm>
            <a:off x="7754884" y="5373216"/>
            <a:ext cx="43204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9509925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755576" y="476672"/>
            <a:ext cx="3528392" cy="397848"/>
          </a:xfrm>
        </p:spPr>
        <p:txBody>
          <a:bodyPr>
            <a:normAutofit/>
          </a:bodyPr>
          <a:lstStyle/>
          <a:p>
            <a:r>
              <a:rPr lang="es-EC" sz="2000" b="1" dirty="0" smtClean="0"/>
              <a:t>Depósitos Glaciares- dg</a:t>
            </a:r>
            <a:endParaRPr lang="es-EC" sz="2000" b="1" dirty="0"/>
          </a:p>
        </p:txBody>
      </p:sp>
      <p:grpSp>
        <p:nvGrpSpPr>
          <p:cNvPr id="5" name="4 Grupo"/>
          <p:cNvGrpSpPr/>
          <p:nvPr/>
        </p:nvGrpSpPr>
        <p:grpSpPr>
          <a:xfrm>
            <a:off x="1858963" y="980728"/>
            <a:ext cx="5426075" cy="2517775"/>
            <a:chOff x="1858963" y="1617663"/>
            <a:chExt cx="5426075" cy="2517775"/>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8963" y="1617663"/>
              <a:ext cx="5426075"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2930" y="2764532"/>
              <a:ext cx="241935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5 Rectángulo"/>
          <p:cNvSpPr/>
          <p:nvPr/>
        </p:nvSpPr>
        <p:spPr>
          <a:xfrm>
            <a:off x="1403648" y="3573016"/>
            <a:ext cx="6264696" cy="1200329"/>
          </a:xfrm>
          <a:prstGeom prst="rect">
            <a:avLst/>
          </a:prstGeom>
        </p:spPr>
        <p:txBody>
          <a:bodyPr wrap="square">
            <a:spAutoFit/>
          </a:bodyPr>
          <a:lstStyle/>
          <a:p>
            <a:pPr algn="ctr"/>
            <a:r>
              <a:rPr lang="es-EC" dirty="0"/>
              <a:t>Los depósitos de tilita se encuentra en todos los valles, característicamente ondulados en el piso de los valles en forma de U. Son comunes y prominentes en las morrenas laterales y mediales.</a:t>
            </a:r>
          </a:p>
        </p:txBody>
      </p:sp>
      <p:graphicFrame>
        <p:nvGraphicFramePr>
          <p:cNvPr id="7" name="6 Objeto"/>
          <p:cNvGraphicFramePr>
            <a:graphicFrameLocks noChangeAspect="1"/>
          </p:cNvGraphicFramePr>
          <p:nvPr>
            <p:extLst>
              <p:ext uri="{D42A27DB-BD31-4B8C-83A1-F6EECF244321}">
                <p14:modId xmlns:p14="http://schemas.microsoft.com/office/powerpoint/2010/main" val="795130781"/>
              </p:ext>
            </p:extLst>
          </p:nvPr>
        </p:nvGraphicFramePr>
        <p:xfrm>
          <a:off x="1691680" y="4941168"/>
          <a:ext cx="5753100" cy="2390775"/>
        </p:xfrm>
        <a:graphic>
          <a:graphicData uri="http://schemas.openxmlformats.org/presentationml/2006/ole">
            <mc:AlternateContent xmlns:mc="http://schemas.openxmlformats.org/markup-compatibility/2006">
              <mc:Choice xmlns:v="urn:schemas-microsoft-com:vml" Requires="v">
                <p:oleObj spid="_x0000_s5207" name="Documento" r:id="rId6" imgW="5741623" imgH="2391660" progId="Word.Document.12">
                  <p:embed/>
                </p:oleObj>
              </mc:Choice>
              <mc:Fallback>
                <p:oleObj name="Documento" r:id="rId6" imgW="5741623" imgH="2391660" progId="Word.Document.12">
                  <p:embed/>
                  <p:pic>
                    <p:nvPicPr>
                      <p:cNvPr id="0" name=""/>
                      <p:cNvPicPr/>
                      <p:nvPr/>
                    </p:nvPicPr>
                    <p:blipFill>
                      <a:blip r:embed="rId7"/>
                      <a:stretch>
                        <a:fillRect/>
                      </a:stretch>
                    </p:blipFill>
                    <p:spPr>
                      <a:xfrm>
                        <a:off x="1691680" y="4941168"/>
                        <a:ext cx="5753100" cy="2390775"/>
                      </a:xfrm>
                      <a:prstGeom prst="rect">
                        <a:avLst/>
                      </a:prstGeom>
                    </p:spPr>
                  </p:pic>
                </p:oleObj>
              </mc:Fallback>
            </mc:AlternateContent>
          </a:graphicData>
        </a:graphic>
      </p:graphicFrame>
      <p:sp>
        <p:nvSpPr>
          <p:cNvPr id="10" name="9 Flecha derecha">
            <a:hlinkClick r:id="rId8" action="ppaction://hlinksldjump"/>
          </p:cNvPr>
          <p:cNvSpPr/>
          <p:nvPr/>
        </p:nvSpPr>
        <p:spPr>
          <a:xfrm>
            <a:off x="8100392" y="5805264"/>
            <a:ext cx="43204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3640483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normAutofit/>
          </a:bodyPr>
          <a:lstStyle/>
          <a:p>
            <a:pPr algn="ctr"/>
            <a:r>
              <a:rPr lang="es-EC" sz="2600" b="1" dirty="0" smtClean="0"/>
              <a:t>GEOMORFOLOGIA</a:t>
            </a:r>
            <a:endParaRPr lang="es-EC" sz="2600" b="1" dirty="0"/>
          </a:p>
        </p:txBody>
      </p:sp>
      <p:sp>
        <p:nvSpPr>
          <p:cNvPr id="6" name="2 Subtítulo"/>
          <p:cNvSpPr txBox="1">
            <a:spLocks/>
          </p:cNvSpPr>
          <p:nvPr/>
        </p:nvSpPr>
        <p:spPr>
          <a:xfrm>
            <a:off x="4716016" y="4688651"/>
            <a:ext cx="3309803" cy="1260629"/>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endParaRPr lang="es-ES" dirty="0" smtClean="0"/>
          </a:p>
          <a:p>
            <a:endParaRPr lang="es-ES" dirty="0" smtClean="0"/>
          </a:p>
          <a:p>
            <a:pPr algn="r"/>
            <a:r>
              <a:rPr lang="es-ES" dirty="0" smtClean="0"/>
              <a:t>MICRO CUENCA DEL </a:t>
            </a:r>
          </a:p>
          <a:p>
            <a:pPr algn="r"/>
            <a:r>
              <a:rPr lang="es-ES" dirty="0" smtClean="0"/>
              <a:t>RÍO SAUCAY</a:t>
            </a:r>
            <a:endParaRPr lang="es-ES" dirty="0"/>
          </a:p>
        </p:txBody>
      </p:sp>
    </p:spTree>
    <p:extLst>
      <p:ext uri="{BB962C8B-B14F-4D97-AF65-F5344CB8AC3E}">
        <p14:creationId xmlns:p14="http://schemas.microsoft.com/office/powerpoint/2010/main" val="38768186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67544" y="836712"/>
            <a:ext cx="8280920" cy="5688632"/>
          </a:xfrm>
          <a:prstGeom prst="rect">
            <a:avLst/>
          </a:prstGeom>
          <a:noFill/>
          <a:ln>
            <a:noFill/>
          </a:ln>
          <a:effectLst>
            <a:glow>
              <a:schemeClr val="accent1"/>
            </a:glow>
            <a:reflection endPos="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Título"/>
          <p:cNvSpPr>
            <a:spLocks noGrp="1"/>
          </p:cNvSpPr>
          <p:nvPr>
            <p:ph type="title"/>
          </p:nvPr>
        </p:nvSpPr>
        <p:spPr>
          <a:xfrm>
            <a:off x="4860032" y="0"/>
            <a:ext cx="3168470" cy="541864"/>
          </a:xfrm>
        </p:spPr>
        <p:txBody>
          <a:bodyPr>
            <a:normAutofit fontScale="90000"/>
          </a:bodyPr>
          <a:lstStyle/>
          <a:p>
            <a:pPr algn="ctr"/>
            <a:r>
              <a:rPr lang="es-EC" sz="3200" b="1" dirty="0" smtClean="0"/>
              <a:t>JUSTIFICACION</a:t>
            </a:r>
            <a:endParaRPr lang="es-EC" sz="3200" b="1" dirty="0"/>
          </a:p>
        </p:txBody>
      </p:sp>
      <p:sp>
        <p:nvSpPr>
          <p:cNvPr id="6" name="5 Rectángulo redondeado"/>
          <p:cNvSpPr/>
          <p:nvPr/>
        </p:nvSpPr>
        <p:spPr>
          <a:xfrm>
            <a:off x="1043608" y="1268760"/>
            <a:ext cx="7272808" cy="1512168"/>
          </a:xfrm>
          <a:prstGeom prst="roundRect">
            <a:avLst/>
          </a:prstGeom>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r>
              <a:rPr lang="es-EC" sz="2000" b="1" dirty="0" smtClean="0">
                <a:effectLst/>
                <a:ea typeface="Calibri"/>
              </a:rPr>
              <a:t>No se han realizado estudios que muestren las condiciones reales de los procesos de degradación  de los ecosistemas de humedales y  páramos de la provincia de Chimborazo</a:t>
            </a:r>
            <a:endParaRPr lang="es-EC" b="1" dirty="0"/>
          </a:p>
        </p:txBody>
      </p:sp>
      <p:sp>
        <p:nvSpPr>
          <p:cNvPr id="8" name="7 Rectángulo redondeado"/>
          <p:cNvSpPr/>
          <p:nvPr/>
        </p:nvSpPr>
        <p:spPr>
          <a:xfrm>
            <a:off x="1115616" y="3681028"/>
            <a:ext cx="7272808" cy="2016224"/>
          </a:xfrm>
          <a:prstGeom prst="roundRect">
            <a:avLst/>
          </a:prstGeom>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r>
              <a:rPr lang="es-EC" sz="2000" b="1" dirty="0"/>
              <a:t>La micro cuenca del Río Saucay, forma parte de la cuenca alta del río </a:t>
            </a:r>
            <a:r>
              <a:rPr lang="es-EC" sz="2000" b="1" dirty="0" smtClean="0"/>
              <a:t>Paute el mismo que abastece a la central hidroeléctrica del mismo nombre, que constituye un recurso estratégico para el Estado; </a:t>
            </a:r>
            <a:r>
              <a:rPr lang="es-EC" sz="2000" b="1" dirty="0"/>
              <a:t>en consecuencia, la degradación de los recursos va a influir directamente en las regiones </a:t>
            </a:r>
            <a:r>
              <a:rPr lang="es-EC" sz="2000" b="1" dirty="0" smtClean="0"/>
              <a:t>bajas</a:t>
            </a:r>
            <a:endParaRPr lang="es-EC" sz="2000" b="1" dirty="0"/>
          </a:p>
        </p:txBody>
      </p:sp>
    </p:spTree>
    <p:extLst>
      <p:ext uri="{BB962C8B-B14F-4D97-AF65-F5344CB8AC3E}">
        <p14:creationId xmlns:p14="http://schemas.microsoft.com/office/powerpoint/2010/main" val="20483445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44008" y="0"/>
            <a:ext cx="3528392" cy="541864"/>
          </a:xfrm>
          <a:prstGeom prst="rect">
            <a:avLst/>
          </a:prstGeom>
        </p:spPr>
        <p:txBody>
          <a:bodyPr vert="horz" lIns="91440" tIns="45720" rIns="91440" bIns="45720" rtlCol="0" anchor="b">
            <a:normAutofit fontScale="97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3200" b="1" dirty="0" smtClean="0">
                <a:solidFill>
                  <a:srgbClr val="94C600"/>
                </a:solidFill>
              </a:rPr>
              <a:t>METODOLOGÍA</a:t>
            </a:r>
            <a:endParaRPr lang="es-EC" sz="3200" b="1" dirty="0">
              <a:solidFill>
                <a:srgbClr val="94C600"/>
              </a:solidFill>
            </a:endParaRPr>
          </a:p>
        </p:txBody>
      </p:sp>
      <p:pic>
        <p:nvPicPr>
          <p:cNvPr id="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500" t="21510" r="12689" b="13283"/>
          <a:stretch/>
        </p:blipFill>
        <p:spPr bwMode="auto">
          <a:xfrm>
            <a:off x="1896913" y="1871049"/>
            <a:ext cx="2872887" cy="1701967"/>
          </a:xfrm>
          <a:prstGeom prst="rect">
            <a:avLst/>
          </a:prstGeom>
          <a:noFill/>
          <a:ln w="12700">
            <a:solidFill>
              <a:schemeClr val="accent5"/>
            </a:solidFill>
            <a:miter lim="800000"/>
            <a:headEnd/>
            <a:tailEnd/>
          </a:ln>
          <a:effectLst>
            <a:outerShdw blurRad="50800" dist="38100" dir="2700000" algn="tl" rotWithShape="0">
              <a:prstClr val="black">
                <a:alpha val="40000"/>
              </a:prstClr>
            </a:outerShdw>
          </a:effectLst>
          <a:scene3d>
            <a:camera prst="perspectiveContrastingLeftFacing"/>
            <a:lightRig rig="threePt" dir="t"/>
          </a:scene3d>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4000" contrast="13000"/>
                    </a14:imgEffect>
                  </a14:imgLayer>
                </a14:imgProps>
              </a:ext>
              <a:ext uri="{28A0092B-C50C-407E-A947-70E740481C1C}">
                <a14:useLocalDpi xmlns:a14="http://schemas.microsoft.com/office/drawing/2010/main" val="0"/>
              </a:ext>
            </a:extLst>
          </a:blip>
          <a:srcRect l="7316" t="22695" r="6008" b="16456"/>
          <a:stretch/>
        </p:blipFill>
        <p:spPr bwMode="auto">
          <a:xfrm>
            <a:off x="539552" y="1887444"/>
            <a:ext cx="2899243" cy="1554885"/>
          </a:xfrm>
          <a:prstGeom prst="rect">
            <a:avLst/>
          </a:prstGeom>
          <a:noFill/>
          <a:ln w="12700">
            <a:solidFill>
              <a:schemeClr val="accent5"/>
            </a:solidFill>
            <a:miter lim="800000"/>
            <a:headEnd/>
            <a:tailEnd/>
          </a:ln>
          <a:effectLst/>
          <a:scene3d>
            <a:camera prst="perspectiveContrastingLeftFacing"/>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1 Llamada de flecha hacia abajo"/>
          <p:cNvSpPr/>
          <p:nvPr/>
        </p:nvSpPr>
        <p:spPr>
          <a:xfrm>
            <a:off x="1403648" y="1268760"/>
            <a:ext cx="2880320" cy="360040"/>
          </a:xfrm>
          <a:prstGeom prst="downArrow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400" dirty="0" smtClean="0">
                <a:solidFill>
                  <a:prstClr val="black"/>
                </a:solidFill>
              </a:rPr>
              <a:t>Recopilación de Información</a:t>
            </a:r>
            <a:endParaRPr lang="es-EC" sz="1400" dirty="0">
              <a:solidFill>
                <a:prstClr val="black"/>
              </a:solidFill>
            </a:endParaRPr>
          </a:p>
        </p:txBody>
      </p:sp>
      <p:sp>
        <p:nvSpPr>
          <p:cNvPr id="13" name="12 CuadroTexto"/>
          <p:cNvSpPr txBox="1"/>
          <p:nvPr/>
        </p:nvSpPr>
        <p:spPr>
          <a:xfrm>
            <a:off x="542188" y="4252445"/>
            <a:ext cx="4677884" cy="738664"/>
          </a:xfrm>
          <a:prstGeom prst="rect">
            <a:avLst/>
          </a:prstGeom>
          <a:noFill/>
        </p:spPr>
        <p:txBody>
          <a:bodyPr wrap="none" rtlCol="0">
            <a:spAutoFit/>
          </a:bodyPr>
          <a:lstStyle/>
          <a:p>
            <a:pPr algn="ctr"/>
            <a:r>
              <a:rPr lang="es-EC" sz="1400" dirty="0">
                <a:solidFill>
                  <a:prstClr val="black"/>
                </a:solidFill>
              </a:rPr>
              <a:t>H</a:t>
            </a:r>
            <a:r>
              <a:rPr lang="es-EC" sz="1400" dirty="0" smtClean="0">
                <a:solidFill>
                  <a:prstClr val="black"/>
                </a:solidFill>
              </a:rPr>
              <a:t>ojas </a:t>
            </a:r>
            <a:r>
              <a:rPr lang="es-EC" sz="1400" dirty="0">
                <a:solidFill>
                  <a:prstClr val="black"/>
                </a:solidFill>
              </a:rPr>
              <a:t>G</a:t>
            </a:r>
            <a:r>
              <a:rPr lang="es-EC" sz="1400" dirty="0" smtClean="0">
                <a:solidFill>
                  <a:prstClr val="black"/>
                </a:solidFill>
              </a:rPr>
              <a:t>eológicas </a:t>
            </a:r>
            <a:r>
              <a:rPr lang="es-EC" sz="1400" dirty="0">
                <a:solidFill>
                  <a:prstClr val="black"/>
                </a:solidFill>
              </a:rPr>
              <a:t>Alausí (Hoja 71) y Cañar (Hoja 72</a:t>
            </a:r>
            <a:r>
              <a:rPr lang="es-EC" sz="1400" dirty="0" smtClean="0">
                <a:solidFill>
                  <a:prstClr val="black"/>
                </a:solidFill>
              </a:rPr>
              <a:t>)</a:t>
            </a:r>
          </a:p>
          <a:p>
            <a:pPr algn="ctr"/>
            <a:r>
              <a:rPr lang="es-EC" sz="1400" dirty="0" smtClean="0">
                <a:solidFill>
                  <a:prstClr val="black"/>
                </a:solidFill>
              </a:rPr>
              <a:t>Escala </a:t>
            </a:r>
            <a:r>
              <a:rPr lang="es-EC" sz="1400" dirty="0">
                <a:solidFill>
                  <a:prstClr val="black"/>
                </a:solidFill>
              </a:rPr>
              <a:t>1: 100 </a:t>
            </a:r>
            <a:r>
              <a:rPr lang="es-EC" sz="1400" dirty="0" smtClean="0">
                <a:solidFill>
                  <a:prstClr val="black"/>
                </a:solidFill>
              </a:rPr>
              <a:t>000 - </a:t>
            </a:r>
            <a:r>
              <a:rPr lang="es-EC" sz="1400" dirty="0" smtClean="0"/>
              <a:t>DINAGE </a:t>
            </a:r>
            <a:r>
              <a:rPr lang="es-EC" sz="1400" dirty="0"/>
              <a:t>- Año 1972-1973</a:t>
            </a:r>
          </a:p>
          <a:p>
            <a:pPr algn="ctr"/>
            <a:endParaRPr lang="es-EC" sz="1400" dirty="0">
              <a:solidFill>
                <a:prstClr val="black"/>
              </a:solidFill>
            </a:endParaRPr>
          </a:p>
        </p:txBody>
      </p:sp>
      <p:sp>
        <p:nvSpPr>
          <p:cNvPr id="20" name="19 CuadroTexto"/>
          <p:cNvSpPr txBox="1"/>
          <p:nvPr/>
        </p:nvSpPr>
        <p:spPr>
          <a:xfrm>
            <a:off x="513334" y="5013176"/>
            <a:ext cx="4706738" cy="523220"/>
          </a:xfrm>
          <a:prstGeom prst="rect">
            <a:avLst/>
          </a:prstGeom>
          <a:noFill/>
        </p:spPr>
        <p:txBody>
          <a:bodyPr wrap="none" rtlCol="0">
            <a:spAutoFit/>
          </a:bodyPr>
          <a:lstStyle/>
          <a:p>
            <a:pPr algn="ctr"/>
            <a:r>
              <a:rPr lang="es-EC" sz="1400" dirty="0" smtClean="0">
                <a:solidFill>
                  <a:prstClr val="black"/>
                </a:solidFill>
              </a:rPr>
              <a:t>Interpretación de la Imagen Satelital LANDSAT ETM+</a:t>
            </a:r>
          </a:p>
          <a:p>
            <a:pPr algn="ctr"/>
            <a:r>
              <a:rPr lang="es-EC" sz="1400" dirty="0" smtClean="0">
                <a:solidFill>
                  <a:prstClr val="black"/>
                </a:solidFill>
              </a:rPr>
              <a:t>Combinación (4,5,3) </a:t>
            </a:r>
            <a:endParaRPr lang="es-EC" sz="1400" dirty="0">
              <a:solidFill>
                <a:prstClr val="black"/>
              </a:solidFill>
            </a:endParaRPr>
          </a:p>
        </p:txBody>
      </p:sp>
      <p:sp>
        <p:nvSpPr>
          <p:cNvPr id="17" name="16 Flecha derecha"/>
          <p:cNvSpPr/>
          <p:nvPr/>
        </p:nvSpPr>
        <p:spPr>
          <a:xfrm>
            <a:off x="4851729" y="2830044"/>
            <a:ext cx="484206" cy="238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pic>
        <p:nvPicPr>
          <p:cNvPr id="15" name="14 Imagen" descr="C:\CYNTHIA\TESIS UNACH\INFORMACION SALIDA DE CAMPO\SALIDA CAMPO\SALIDA2\DSCN1422.JPG"/>
          <p:cNvPicPr/>
          <p:nvPr/>
        </p:nvPicPr>
        <p:blipFill>
          <a:blip r:embed="rId5" cstate="print"/>
          <a:srcRect t="10824" b="28000"/>
          <a:stretch>
            <a:fillRect/>
          </a:stretch>
        </p:blipFill>
        <p:spPr bwMode="auto">
          <a:xfrm>
            <a:off x="5580392" y="896668"/>
            <a:ext cx="2520000" cy="1080000"/>
          </a:xfrm>
          <a:prstGeom prst="rect">
            <a:avLst/>
          </a:prstGeom>
          <a:noFill/>
          <a:ln w="9525">
            <a:solidFill>
              <a:srgbClr val="4F81BD"/>
            </a:solidFill>
            <a:miter lim="800000"/>
            <a:headEnd/>
            <a:tailEnd/>
          </a:ln>
          <a:effectLst>
            <a:outerShdw blurRad="50800" dist="38100" dir="2700000" algn="tl" rotWithShape="0">
              <a:prstClr val="black">
                <a:alpha val="40000"/>
              </a:prstClr>
            </a:outerShdw>
          </a:effectLst>
        </p:spPr>
      </p:pic>
      <p:pic>
        <p:nvPicPr>
          <p:cNvPr id="16" name="15 Imagen" descr="C:\Users\user\AppData\Local\Microsoft\Windows\Temporary Internet Files\Content.Word\relieve_montañoso.jpg"/>
          <p:cNvPicPr/>
          <p:nvPr/>
        </p:nvPicPr>
        <p:blipFill>
          <a:blip r:embed="rId6" cstate="print"/>
          <a:srcRect l="3749" r="28761"/>
          <a:stretch>
            <a:fillRect/>
          </a:stretch>
        </p:blipFill>
        <p:spPr bwMode="auto">
          <a:xfrm>
            <a:off x="5652400" y="2182032"/>
            <a:ext cx="2520000" cy="1080000"/>
          </a:xfrm>
          <a:prstGeom prst="rect">
            <a:avLst/>
          </a:prstGeom>
          <a:solidFill>
            <a:srgbClr val="4F81BD"/>
          </a:solidFill>
          <a:ln w="9525">
            <a:solidFill>
              <a:srgbClr val="4F81BD"/>
            </a:solidFill>
            <a:miter lim="800000"/>
            <a:headEnd/>
            <a:tailEnd/>
          </a:ln>
          <a:effectLst>
            <a:outerShdw blurRad="50800" dist="38100" dir="2700000" algn="tl" rotWithShape="0">
              <a:prstClr val="black">
                <a:alpha val="40000"/>
              </a:prstClr>
            </a:outerShdw>
          </a:effectLst>
        </p:spPr>
      </p:pic>
      <p:pic>
        <p:nvPicPr>
          <p:cNvPr id="19" name="18 Imagen" descr="C:\CYNTHIA\TESIS UNACH\INFORMACION SALIDA DE CAMPO\FOTOS SALIDA\geomorfologia_rj_756.JPG"/>
          <p:cNvPicPr/>
          <p:nvPr/>
        </p:nvPicPr>
        <p:blipFill>
          <a:blip r:embed="rId7" cstate="print"/>
          <a:srcRect b="46948"/>
          <a:stretch>
            <a:fillRect/>
          </a:stretch>
        </p:blipFill>
        <p:spPr bwMode="auto">
          <a:xfrm>
            <a:off x="5652400" y="3508603"/>
            <a:ext cx="2520000" cy="1080000"/>
          </a:xfrm>
          <a:prstGeom prst="rect">
            <a:avLst/>
          </a:prstGeom>
          <a:noFill/>
          <a:ln w="9525">
            <a:solidFill>
              <a:srgbClr val="4F81BD">
                <a:lumMod val="75000"/>
              </a:srgbClr>
            </a:solidFill>
            <a:miter lim="800000"/>
            <a:headEnd/>
            <a:tailEnd/>
          </a:ln>
          <a:effectLst>
            <a:outerShdw blurRad="50800" dist="38100" dir="2700000" algn="tl" rotWithShape="0">
              <a:prstClr val="black">
                <a:alpha val="40000"/>
              </a:prstClr>
            </a:outerShdw>
          </a:effectLst>
        </p:spPr>
      </p:pic>
      <p:pic>
        <p:nvPicPr>
          <p:cNvPr id="21" name="20 Imagen" descr="C:\CYNTHIA\TESIS UNACH\INFORMACION SALIDA DE CAMPO\SALIDA CAMPO\CUENCA VISUALES\cv38.jpg"/>
          <p:cNvPicPr/>
          <p:nvPr/>
        </p:nvPicPr>
        <p:blipFill>
          <a:blip r:embed="rId8"/>
          <a:srcRect l="2862" t="6044" r="21549" b="12637"/>
          <a:stretch>
            <a:fillRect/>
          </a:stretch>
        </p:blipFill>
        <p:spPr bwMode="auto">
          <a:xfrm>
            <a:off x="5694787" y="4934841"/>
            <a:ext cx="2520000" cy="1080000"/>
          </a:xfrm>
          <a:prstGeom prst="rect">
            <a:avLst/>
          </a:prstGeom>
          <a:noFill/>
          <a:ln w="9525">
            <a:solidFill>
              <a:srgbClr val="4F81BD"/>
            </a:solidFill>
            <a:miter lim="800000"/>
            <a:headEnd/>
            <a:tailEnd/>
          </a:ln>
          <a:effectLst>
            <a:outerShdw blurRad="50800" dist="38100" dir="2700000" algn="tl" rotWithShape="0">
              <a:prstClr val="black">
                <a:alpha val="40000"/>
              </a:prstClr>
            </a:outerShdw>
          </a:effectLst>
        </p:spPr>
      </p:pic>
      <p:sp>
        <p:nvSpPr>
          <p:cNvPr id="3" name="2 Rectángulo"/>
          <p:cNvSpPr/>
          <p:nvPr/>
        </p:nvSpPr>
        <p:spPr>
          <a:xfrm>
            <a:off x="8316416" y="1196752"/>
            <a:ext cx="288032" cy="381642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400" dirty="0" smtClean="0"/>
              <a:t>Cuencas</a:t>
            </a:r>
          </a:p>
          <a:p>
            <a:pPr algn="ctr"/>
            <a:r>
              <a:rPr lang="es-EC" sz="1400" dirty="0" smtClean="0"/>
              <a:t> Vi</a:t>
            </a:r>
          </a:p>
          <a:p>
            <a:pPr algn="ctr"/>
            <a:r>
              <a:rPr lang="es-EC" sz="1400" dirty="0" err="1" smtClean="0"/>
              <a:t>suales</a:t>
            </a:r>
            <a:endParaRPr lang="es-EC" sz="1400" dirty="0"/>
          </a:p>
        </p:txBody>
      </p:sp>
    </p:spTree>
    <p:extLst>
      <p:ext uri="{BB962C8B-B14F-4D97-AF65-F5344CB8AC3E}">
        <p14:creationId xmlns:p14="http://schemas.microsoft.com/office/powerpoint/2010/main" val="526887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971600" y="292586"/>
            <a:ext cx="1763624" cy="400110"/>
          </a:xfrm>
          <a:prstGeom prst="rect">
            <a:avLst/>
          </a:prstGeom>
          <a:noFill/>
        </p:spPr>
        <p:txBody>
          <a:bodyPr wrap="none" rtlCol="0">
            <a:spAutoFit/>
          </a:bodyPr>
          <a:lstStyle/>
          <a:p>
            <a:r>
              <a:rPr lang="es-EC" sz="2000" b="1" dirty="0" smtClean="0">
                <a:solidFill>
                  <a:schemeClr val="accent6">
                    <a:lumMod val="75000"/>
                  </a:schemeClr>
                </a:solidFill>
              </a:rPr>
              <a:t>RESULTADOS</a:t>
            </a:r>
            <a:r>
              <a:rPr lang="es-EC" dirty="0" smtClean="0"/>
              <a:t> </a:t>
            </a:r>
            <a:endParaRPr lang="es-EC" dirty="0"/>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6181"/>
          <a:stretch/>
        </p:blipFill>
        <p:spPr bwMode="auto">
          <a:xfrm>
            <a:off x="899592" y="709572"/>
            <a:ext cx="7416000" cy="5743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Y">
            <a:hlinkClick r:id="rId3" action="ppaction://hlinksldjump"/>
          </p:cNvPr>
          <p:cNvSpPr/>
          <p:nvPr/>
        </p:nvSpPr>
        <p:spPr>
          <a:xfrm>
            <a:off x="2555776" y="3717032"/>
            <a:ext cx="144000" cy="144000"/>
          </a:xfrm>
          <a:prstGeom prst="flowChartSummingJunct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C"/>
          </a:p>
        </p:txBody>
      </p:sp>
      <p:sp>
        <p:nvSpPr>
          <p:cNvPr id="8" name="7 Y">
            <a:hlinkClick r:id="rId4" action="ppaction://hlinksldjump"/>
          </p:cNvPr>
          <p:cNvSpPr/>
          <p:nvPr/>
        </p:nvSpPr>
        <p:spPr>
          <a:xfrm>
            <a:off x="6156192" y="2996952"/>
            <a:ext cx="144000" cy="144000"/>
          </a:xfrm>
          <a:prstGeom prst="flowChartSummingJunct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C"/>
          </a:p>
        </p:txBody>
      </p:sp>
      <p:sp>
        <p:nvSpPr>
          <p:cNvPr id="9" name="8 Y">
            <a:hlinkClick r:id="rId5" action="ppaction://hlinksldjump"/>
          </p:cNvPr>
          <p:cNvSpPr/>
          <p:nvPr/>
        </p:nvSpPr>
        <p:spPr>
          <a:xfrm>
            <a:off x="4355992" y="3429000"/>
            <a:ext cx="144000" cy="144000"/>
          </a:xfrm>
          <a:prstGeom prst="flowChartSummingJunct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C"/>
          </a:p>
        </p:txBody>
      </p:sp>
      <p:sp>
        <p:nvSpPr>
          <p:cNvPr id="10" name="9 Y">
            <a:hlinkClick r:id="rId6" action="ppaction://hlinksldjump"/>
          </p:cNvPr>
          <p:cNvSpPr/>
          <p:nvPr/>
        </p:nvSpPr>
        <p:spPr>
          <a:xfrm>
            <a:off x="4283984" y="2276872"/>
            <a:ext cx="144000" cy="144000"/>
          </a:xfrm>
          <a:prstGeom prst="flowChartSummingJunct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2738174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755576" y="620688"/>
            <a:ext cx="3528392" cy="397848"/>
          </a:xfrm>
        </p:spPr>
        <p:txBody>
          <a:bodyPr>
            <a:normAutofit/>
          </a:bodyPr>
          <a:lstStyle/>
          <a:p>
            <a:r>
              <a:rPr lang="es-EC" sz="2000" b="1" dirty="0" smtClean="0"/>
              <a:t>RELIEVE COLINADO ALTO</a:t>
            </a:r>
            <a:endParaRPr lang="es-EC" sz="2000" b="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268760"/>
            <a:ext cx="7332109"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8 Tabla"/>
          <p:cNvGraphicFramePr>
            <a:graphicFrameLocks noGrp="1"/>
          </p:cNvGraphicFramePr>
          <p:nvPr>
            <p:extLst>
              <p:ext uri="{D42A27DB-BD31-4B8C-83A1-F6EECF244321}">
                <p14:modId xmlns:p14="http://schemas.microsoft.com/office/powerpoint/2010/main" val="4034491734"/>
              </p:ext>
            </p:extLst>
          </p:nvPr>
        </p:nvGraphicFramePr>
        <p:xfrm>
          <a:off x="1249135" y="4941168"/>
          <a:ext cx="6777037" cy="1051560"/>
        </p:xfrm>
        <a:graphic>
          <a:graphicData uri="http://schemas.openxmlformats.org/drawingml/2006/table">
            <a:tbl>
              <a:tblPr firstRow="1" firstCol="1" bandRow="1">
                <a:tableStyleId>{5C22544A-7EE6-4342-B048-85BDC9FD1C3A}</a:tableStyleId>
              </a:tblPr>
              <a:tblGrid>
                <a:gridCol w="855262"/>
                <a:gridCol w="1322878"/>
                <a:gridCol w="1061284"/>
                <a:gridCol w="1077549"/>
                <a:gridCol w="946074"/>
                <a:gridCol w="1513990"/>
              </a:tblGrid>
              <a:tr h="200025">
                <a:tc>
                  <a:txBody>
                    <a:bodyPr/>
                    <a:lstStyle/>
                    <a:p>
                      <a:pPr algn="ctr">
                        <a:lnSpc>
                          <a:spcPct val="115000"/>
                        </a:lnSpc>
                        <a:spcAft>
                          <a:spcPts val="0"/>
                        </a:spcAft>
                      </a:pPr>
                      <a:r>
                        <a:rPr lang="es-EC" sz="1000">
                          <a:effectLst/>
                        </a:rPr>
                        <a:t> </a:t>
                      </a:r>
                      <a:endParaRPr lang="es-EC" sz="1100">
                        <a:effectLst/>
                      </a:endParaRPr>
                    </a:p>
                    <a:p>
                      <a:pPr algn="ctr">
                        <a:lnSpc>
                          <a:spcPct val="115000"/>
                        </a:lnSpc>
                        <a:spcAft>
                          <a:spcPts val="0"/>
                        </a:spcAft>
                      </a:pPr>
                      <a:r>
                        <a:rPr lang="es-EC" sz="1000">
                          <a:effectLst/>
                        </a:rPr>
                        <a:t>COD</a:t>
                      </a:r>
                      <a:endParaRPr lang="es-EC" sz="11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a:effectLst/>
                        </a:rPr>
                        <a:t>DESCRIPCIÓN</a:t>
                      </a:r>
                      <a:endParaRPr lang="es-EC" sz="11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a:effectLst/>
                        </a:rPr>
                        <a:t>PENDIENTE</a:t>
                      </a:r>
                      <a:endParaRPr lang="es-EC" sz="11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a:effectLst/>
                        </a:rPr>
                        <a:t>CIMA</a:t>
                      </a:r>
                      <a:endParaRPr lang="es-EC" sz="11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a:effectLst/>
                        </a:rPr>
                        <a:t>FLANCOS</a:t>
                      </a:r>
                      <a:endParaRPr lang="es-EC" sz="11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a:effectLst/>
                        </a:rPr>
                        <a:t>S</a:t>
                      </a:r>
                      <a:r>
                        <a:rPr lang="es-EC" sz="900">
                          <a:effectLst/>
                        </a:rPr>
                        <a:t>USCEPTIBILIDAD</a:t>
                      </a:r>
                      <a:endParaRPr lang="es-EC" sz="1100">
                        <a:solidFill>
                          <a:srgbClr val="000000"/>
                        </a:solidFill>
                        <a:effectLst/>
                        <a:latin typeface="Calibri"/>
                        <a:ea typeface="Calibri"/>
                        <a:cs typeface="Times New Roman"/>
                      </a:endParaRPr>
                    </a:p>
                  </a:txBody>
                  <a:tcPr marL="68580" marR="68580" marT="0" marB="0" anchor="ctr"/>
                </a:tc>
              </a:tr>
              <a:tr h="190500">
                <a:tc>
                  <a:txBody>
                    <a:bodyPr/>
                    <a:lstStyle/>
                    <a:p>
                      <a:pPr algn="ctr">
                        <a:lnSpc>
                          <a:spcPct val="115000"/>
                        </a:lnSpc>
                        <a:spcAft>
                          <a:spcPts val="0"/>
                        </a:spcAft>
                      </a:pPr>
                      <a:r>
                        <a:rPr lang="es-EC" sz="1000">
                          <a:effectLst/>
                        </a:rPr>
                        <a:t>Rc1pcx</a:t>
                      </a:r>
                      <a:endParaRPr lang="es-EC" sz="11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a:effectLst/>
                        </a:rPr>
                        <a:t>Relieve Colinado</a:t>
                      </a:r>
                      <a:endParaRPr lang="es-EC" sz="11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a:effectLst/>
                        </a:rPr>
                        <a:t> </a:t>
                      </a:r>
                      <a:endParaRPr lang="es-EC" sz="1100">
                        <a:effectLst/>
                      </a:endParaRPr>
                    </a:p>
                    <a:p>
                      <a:pPr algn="ctr">
                        <a:lnSpc>
                          <a:spcPct val="115000"/>
                        </a:lnSpc>
                        <a:spcAft>
                          <a:spcPts val="0"/>
                        </a:spcAft>
                      </a:pPr>
                      <a:r>
                        <a:rPr lang="es-EC" sz="1000">
                          <a:effectLst/>
                        </a:rPr>
                        <a:t>Pendiente Baja</a:t>
                      </a:r>
                      <a:endParaRPr lang="es-EC" sz="1100">
                        <a:effectLst/>
                      </a:endParaRPr>
                    </a:p>
                    <a:p>
                      <a:pPr algn="ctr">
                        <a:lnSpc>
                          <a:spcPct val="115000"/>
                        </a:lnSpc>
                        <a:spcAft>
                          <a:spcPts val="0"/>
                        </a:spcAft>
                      </a:pPr>
                      <a:r>
                        <a:rPr lang="es-EC" sz="1000">
                          <a:effectLst/>
                        </a:rPr>
                        <a:t>(0 – 30) %</a:t>
                      </a:r>
                      <a:endParaRPr lang="es-EC" sz="11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a:effectLst/>
                        </a:rPr>
                        <a:t>Planas</a:t>
                      </a:r>
                      <a:endParaRPr lang="es-EC" sz="11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a:effectLst/>
                        </a:rPr>
                        <a:t>convexo</a:t>
                      </a:r>
                      <a:endParaRPr lang="es-EC" sz="11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dirty="0">
                          <a:effectLst/>
                        </a:rPr>
                        <a:t>MEDIA</a:t>
                      </a:r>
                      <a:endParaRPr lang="es-EC" sz="1100" dirty="0">
                        <a:effectLst/>
                      </a:endParaRPr>
                    </a:p>
                    <a:p>
                      <a:pPr algn="ctr">
                        <a:lnSpc>
                          <a:spcPct val="115000"/>
                        </a:lnSpc>
                        <a:spcAft>
                          <a:spcPts val="0"/>
                        </a:spcAft>
                      </a:pPr>
                      <a:r>
                        <a:rPr lang="es-EC" sz="1000" dirty="0">
                          <a:effectLst/>
                        </a:rPr>
                        <a:t> </a:t>
                      </a:r>
                      <a:endParaRPr lang="es-EC" sz="1100" dirty="0">
                        <a:solidFill>
                          <a:srgbClr val="000000"/>
                        </a:solidFill>
                        <a:effectLst/>
                        <a:latin typeface="Calibri"/>
                        <a:ea typeface="Calibri"/>
                        <a:cs typeface="Times New Roman"/>
                      </a:endParaRPr>
                    </a:p>
                  </a:txBody>
                  <a:tcPr marL="68580" marR="68580" marT="0" marB="0" anchor="ctr"/>
                </a:tc>
              </a:tr>
            </a:tbl>
          </a:graphicData>
        </a:graphic>
      </p:graphicFrame>
      <p:sp>
        <p:nvSpPr>
          <p:cNvPr id="11" name="10 Flecha derecha">
            <a:hlinkClick r:id="rId3" action="ppaction://hlinksldjump"/>
          </p:cNvPr>
          <p:cNvSpPr/>
          <p:nvPr/>
        </p:nvSpPr>
        <p:spPr>
          <a:xfrm>
            <a:off x="8105819" y="5985284"/>
            <a:ext cx="43204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2098026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Users\user\AppData\Local\Microsoft\Windows\Temporary Internet Files\Content.Word\relieve_montañoso.jpg"/>
          <p:cNvPicPr/>
          <p:nvPr/>
        </p:nvPicPr>
        <p:blipFill>
          <a:blip r:embed="rId2" cstate="print"/>
          <a:srcRect l="3749" r="28761"/>
          <a:stretch>
            <a:fillRect/>
          </a:stretch>
        </p:blipFill>
        <p:spPr bwMode="auto">
          <a:xfrm>
            <a:off x="899592" y="1340768"/>
            <a:ext cx="7333200" cy="2552298"/>
          </a:xfrm>
          <a:prstGeom prst="rect">
            <a:avLst/>
          </a:prstGeom>
          <a:solidFill>
            <a:srgbClr val="4F81BD"/>
          </a:solidFill>
          <a:ln w="9525">
            <a:solidFill>
              <a:srgbClr val="4F81BD"/>
            </a:solidFill>
            <a:miter lim="800000"/>
            <a:headEnd/>
            <a:tailEnd/>
          </a:ln>
          <a:effectLst>
            <a:outerShdw blurRad="50800" dist="38100" dir="2700000" algn="tl" rotWithShape="0">
              <a:prstClr val="black">
                <a:alpha val="40000"/>
              </a:prstClr>
            </a:outerShdw>
          </a:effectLst>
        </p:spPr>
      </p:pic>
      <p:sp>
        <p:nvSpPr>
          <p:cNvPr id="3" name="1 Título"/>
          <p:cNvSpPr txBox="1">
            <a:spLocks/>
          </p:cNvSpPr>
          <p:nvPr/>
        </p:nvSpPr>
        <p:spPr>
          <a:xfrm>
            <a:off x="755576" y="620688"/>
            <a:ext cx="3528392" cy="397848"/>
          </a:xfrm>
          <a:prstGeom prst="rect">
            <a:avLst/>
          </a:prstGeom>
        </p:spPr>
        <p:txBody>
          <a:bodyPr>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smtClean="0"/>
              <a:t>RELIEVE MONTAÑOSO</a:t>
            </a:r>
            <a:endParaRPr lang="es-EC" sz="2000" b="1" dirty="0"/>
          </a:p>
        </p:txBody>
      </p:sp>
      <p:graphicFrame>
        <p:nvGraphicFramePr>
          <p:cNvPr id="5" name="4 Tabla"/>
          <p:cNvGraphicFramePr>
            <a:graphicFrameLocks noGrp="1"/>
          </p:cNvGraphicFramePr>
          <p:nvPr>
            <p:extLst>
              <p:ext uri="{D42A27DB-BD31-4B8C-83A1-F6EECF244321}">
                <p14:modId xmlns:p14="http://schemas.microsoft.com/office/powerpoint/2010/main" val="1408274500"/>
              </p:ext>
            </p:extLst>
          </p:nvPr>
        </p:nvGraphicFramePr>
        <p:xfrm>
          <a:off x="1043608" y="4365104"/>
          <a:ext cx="7189185" cy="1296144"/>
        </p:xfrm>
        <a:graphic>
          <a:graphicData uri="http://schemas.openxmlformats.org/drawingml/2006/table">
            <a:tbl>
              <a:tblPr firstRow="1" firstCol="1" bandRow="1">
                <a:tableStyleId>{5C22544A-7EE6-4342-B048-85BDC9FD1C3A}</a:tableStyleId>
              </a:tblPr>
              <a:tblGrid>
                <a:gridCol w="907275"/>
                <a:gridCol w="1403329"/>
                <a:gridCol w="1125826"/>
                <a:gridCol w="1143081"/>
                <a:gridCol w="1003610"/>
                <a:gridCol w="1606064"/>
              </a:tblGrid>
              <a:tr h="432048">
                <a:tc>
                  <a:txBody>
                    <a:bodyPr/>
                    <a:lstStyle/>
                    <a:p>
                      <a:pPr algn="ctr">
                        <a:lnSpc>
                          <a:spcPct val="115000"/>
                        </a:lnSpc>
                        <a:spcAft>
                          <a:spcPts val="0"/>
                        </a:spcAft>
                      </a:pPr>
                      <a:r>
                        <a:rPr lang="es-EC" sz="1000" dirty="0">
                          <a:effectLst/>
                        </a:rPr>
                        <a:t> </a:t>
                      </a:r>
                      <a:endParaRPr lang="es-EC" sz="1100" dirty="0">
                        <a:effectLst/>
                      </a:endParaRPr>
                    </a:p>
                    <a:p>
                      <a:pPr algn="ctr">
                        <a:lnSpc>
                          <a:spcPct val="115000"/>
                        </a:lnSpc>
                        <a:spcAft>
                          <a:spcPts val="0"/>
                        </a:spcAft>
                      </a:pPr>
                      <a:r>
                        <a:rPr lang="es-EC" sz="1000" dirty="0">
                          <a:effectLst/>
                        </a:rPr>
                        <a:t>COD</a:t>
                      </a:r>
                      <a:endParaRPr lang="es-EC" sz="11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a:effectLst/>
                        </a:rPr>
                        <a:t>DESCRIPCIÓN</a:t>
                      </a:r>
                      <a:endParaRPr lang="es-EC" sz="11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a:effectLst/>
                        </a:rPr>
                        <a:t>PENDIENTE</a:t>
                      </a:r>
                      <a:endParaRPr lang="es-EC" sz="11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a:effectLst/>
                        </a:rPr>
                        <a:t>CIMA</a:t>
                      </a:r>
                      <a:endParaRPr lang="es-EC" sz="11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a:effectLst/>
                        </a:rPr>
                        <a:t>FLANCOS</a:t>
                      </a:r>
                      <a:endParaRPr lang="es-EC" sz="11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a:effectLst/>
                        </a:rPr>
                        <a:t>S</a:t>
                      </a:r>
                      <a:r>
                        <a:rPr lang="es-EC" sz="900">
                          <a:effectLst/>
                        </a:rPr>
                        <a:t>USCEPTIBILIDAD</a:t>
                      </a:r>
                      <a:endParaRPr lang="es-EC" sz="1100">
                        <a:solidFill>
                          <a:srgbClr val="000000"/>
                        </a:solidFill>
                        <a:effectLst/>
                        <a:latin typeface="Calibri"/>
                        <a:ea typeface="Calibri"/>
                        <a:cs typeface="Times New Roman"/>
                      </a:endParaRPr>
                    </a:p>
                  </a:txBody>
                  <a:tcPr marL="68580" marR="68580" marT="0" marB="0" anchor="ctr"/>
                </a:tc>
              </a:tr>
              <a:tr h="864096">
                <a:tc>
                  <a:txBody>
                    <a:bodyPr/>
                    <a:lstStyle/>
                    <a:p>
                      <a:pPr algn="ctr">
                        <a:lnSpc>
                          <a:spcPct val="115000"/>
                        </a:lnSpc>
                        <a:spcAft>
                          <a:spcPts val="0"/>
                        </a:spcAft>
                      </a:pPr>
                      <a:r>
                        <a:rPr lang="es-EC" sz="1000" dirty="0">
                          <a:effectLst/>
                        </a:rPr>
                        <a:t>Rm2scx</a:t>
                      </a:r>
                      <a:endParaRPr lang="es-EC" sz="11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a:effectLst/>
                        </a:rPr>
                        <a:t>Relieve Montañoso</a:t>
                      </a:r>
                      <a:endParaRPr lang="es-EC" sz="11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a:effectLst/>
                        </a:rPr>
                        <a:t> </a:t>
                      </a:r>
                      <a:endParaRPr lang="es-EC" sz="1100">
                        <a:effectLst/>
                      </a:endParaRPr>
                    </a:p>
                    <a:p>
                      <a:pPr algn="ctr">
                        <a:lnSpc>
                          <a:spcPct val="115000"/>
                        </a:lnSpc>
                        <a:spcAft>
                          <a:spcPts val="0"/>
                        </a:spcAft>
                      </a:pPr>
                      <a:r>
                        <a:rPr lang="es-EC" sz="1000">
                          <a:effectLst/>
                        </a:rPr>
                        <a:t>Pendiente Media</a:t>
                      </a:r>
                      <a:endParaRPr lang="es-EC" sz="1100">
                        <a:effectLst/>
                      </a:endParaRPr>
                    </a:p>
                    <a:p>
                      <a:pPr algn="ctr">
                        <a:lnSpc>
                          <a:spcPct val="115000"/>
                        </a:lnSpc>
                        <a:spcAft>
                          <a:spcPts val="0"/>
                        </a:spcAft>
                      </a:pPr>
                      <a:r>
                        <a:rPr lang="es-EC" sz="1000">
                          <a:effectLst/>
                        </a:rPr>
                        <a:t>(30 – 60) %</a:t>
                      </a:r>
                      <a:endParaRPr lang="es-EC" sz="11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dirty="0">
                          <a:effectLst/>
                        </a:rPr>
                        <a:t>Sub - agudas</a:t>
                      </a:r>
                      <a:endParaRPr lang="es-EC" sz="11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dirty="0">
                          <a:effectLst/>
                        </a:rPr>
                        <a:t>convexo</a:t>
                      </a:r>
                      <a:endParaRPr lang="es-EC" sz="11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dirty="0">
                          <a:effectLst/>
                        </a:rPr>
                        <a:t>MEDIA A ALTA</a:t>
                      </a:r>
                      <a:endParaRPr lang="es-EC" sz="1100" dirty="0">
                        <a:effectLst/>
                      </a:endParaRPr>
                    </a:p>
                    <a:p>
                      <a:pPr algn="ctr">
                        <a:lnSpc>
                          <a:spcPct val="115000"/>
                        </a:lnSpc>
                        <a:spcAft>
                          <a:spcPts val="0"/>
                        </a:spcAft>
                      </a:pPr>
                      <a:r>
                        <a:rPr lang="es-EC" sz="1000" dirty="0">
                          <a:effectLst/>
                        </a:rPr>
                        <a:t> </a:t>
                      </a:r>
                      <a:endParaRPr lang="es-EC" sz="1100" dirty="0">
                        <a:solidFill>
                          <a:srgbClr val="000000"/>
                        </a:solidFill>
                        <a:effectLst/>
                        <a:latin typeface="Calibri"/>
                        <a:ea typeface="Calibri"/>
                        <a:cs typeface="Times New Roman"/>
                      </a:endParaRPr>
                    </a:p>
                  </a:txBody>
                  <a:tcPr marL="68580" marR="68580" marT="0" marB="0" anchor="ctr"/>
                </a:tc>
              </a:tr>
            </a:tbl>
          </a:graphicData>
        </a:graphic>
      </p:graphicFrame>
      <p:sp>
        <p:nvSpPr>
          <p:cNvPr id="6" name="5 Flecha derecha">
            <a:hlinkClick r:id="rId3" action="ppaction://hlinksldjump"/>
          </p:cNvPr>
          <p:cNvSpPr/>
          <p:nvPr/>
        </p:nvSpPr>
        <p:spPr>
          <a:xfrm>
            <a:off x="8232792" y="6057870"/>
            <a:ext cx="43204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7493540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755576" y="620688"/>
            <a:ext cx="3528392" cy="397848"/>
          </a:xfrm>
          <a:prstGeom prst="rect">
            <a:avLst/>
          </a:prstGeom>
        </p:spPr>
        <p:txBody>
          <a:bodyPr>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smtClean="0"/>
              <a:t>RELIEVE ESCARPADO</a:t>
            </a:r>
            <a:endParaRPr lang="es-EC" sz="2000" b="1"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206750"/>
            <a:ext cx="7333200" cy="30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3 Tabla"/>
          <p:cNvGraphicFramePr>
            <a:graphicFrameLocks noGrp="1"/>
          </p:cNvGraphicFramePr>
          <p:nvPr>
            <p:extLst>
              <p:ext uri="{D42A27DB-BD31-4B8C-83A1-F6EECF244321}">
                <p14:modId xmlns:p14="http://schemas.microsoft.com/office/powerpoint/2010/main" val="1564675226"/>
              </p:ext>
            </p:extLst>
          </p:nvPr>
        </p:nvGraphicFramePr>
        <p:xfrm>
          <a:off x="1333305" y="4653136"/>
          <a:ext cx="6777037" cy="1051560"/>
        </p:xfrm>
        <a:graphic>
          <a:graphicData uri="http://schemas.openxmlformats.org/drawingml/2006/table">
            <a:tbl>
              <a:tblPr firstRow="1" firstCol="1" bandRow="1">
                <a:tableStyleId>{5C22544A-7EE6-4342-B048-85BDC9FD1C3A}</a:tableStyleId>
              </a:tblPr>
              <a:tblGrid>
                <a:gridCol w="855262"/>
                <a:gridCol w="1322878"/>
                <a:gridCol w="1061284"/>
                <a:gridCol w="1077549"/>
                <a:gridCol w="946074"/>
                <a:gridCol w="1513990"/>
              </a:tblGrid>
              <a:tr h="200025">
                <a:tc>
                  <a:txBody>
                    <a:bodyPr/>
                    <a:lstStyle/>
                    <a:p>
                      <a:pPr algn="ctr">
                        <a:lnSpc>
                          <a:spcPct val="115000"/>
                        </a:lnSpc>
                        <a:spcAft>
                          <a:spcPts val="0"/>
                        </a:spcAft>
                      </a:pPr>
                      <a:r>
                        <a:rPr lang="es-EC" sz="1000" dirty="0">
                          <a:effectLst/>
                        </a:rPr>
                        <a:t> </a:t>
                      </a:r>
                      <a:endParaRPr lang="es-EC" sz="1100" dirty="0">
                        <a:effectLst/>
                      </a:endParaRPr>
                    </a:p>
                    <a:p>
                      <a:pPr algn="ctr">
                        <a:lnSpc>
                          <a:spcPct val="115000"/>
                        </a:lnSpc>
                        <a:spcAft>
                          <a:spcPts val="0"/>
                        </a:spcAft>
                      </a:pPr>
                      <a:r>
                        <a:rPr lang="es-EC" sz="1000" dirty="0">
                          <a:effectLst/>
                        </a:rPr>
                        <a:t>COD</a:t>
                      </a:r>
                      <a:endParaRPr lang="es-EC" sz="11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a:effectLst/>
                        </a:rPr>
                        <a:t>DESCRIPCIÓN</a:t>
                      </a:r>
                      <a:endParaRPr lang="es-EC" sz="11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a:effectLst/>
                        </a:rPr>
                        <a:t>PENDIENTE</a:t>
                      </a:r>
                      <a:endParaRPr lang="es-EC" sz="11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a:effectLst/>
                        </a:rPr>
                        <a:t>CIMA</a:t>
                      </a:r>
                      <a:endParaRPr lang="es-EC" sz="11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a:effectLst/>
                        </a:rPr>
                        <a:t>FLANCOS</a:t>
                      </a:r>
                      <a:endParaRPr lang="es-EC" sz="11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dirty="0">
                          <a:effectLst/>
                        </a:rPr>
                        <a:t>S</a:t>
                      </a:r>
                      <a:r>
                        <a:rPr lang="es-EC" sz="900" dirty="0">
                          <a:effectLst/>
                        </a:rPr>
                        <a:t>USCEPTIBILIDAD</a:t>
                      </a:r>
                      <a:endParaRPr lang="es-EC" sz="1100" dirty="0">
                        <a:solidFill>
                          <a:srgbClr val="000000"/>
                        </a:solidFill>
                        <a:effectLst/>
                        <a:latin typeface="Calibri"/>
                        <a:ea typeface="Calibri"/>
                        <a:cs typeface="Times New Roman"/>
                      </a:endParaRPr>
                    </a:p>
                  </a:txBody>
                  <a:tcPr marL="68580" marR="68580" marT="0" marB="0" anchor="ctr"/>
                </a:tc>
              </a:tr>
              <a:tr h="190500">
                <a:tc>
                  <a:txBody>
                    <a:bodyPr/>
                    <a:lstStyle/>
                    <a:p>
                      <a:pPr algn="ctr">
                        <a:lnSpc>
                          <a:spcPct val="115000"/>
                        </a:lnSpc>
                        <a:spcAft>
                          <a:spcPts val="0"/>
                        </a:spcAft>
                      </a:pPr>
                      <a:r>
                        <a:rPr lang="es-EC" sz="1000" dirty="0">
                          <a:effectLst/>
                        </a:rPr>
                        <a:t>Re3al</a:t>
                      </a:r>
                      <a:endParaRPr lang="es-EC" sz="11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a:effectLst/>
                        </a:rPr>
                        <a:t>Relieve Escarpado</a:t>
                      </a:r>
                      <a:endParaRPr lang="es-EC" sz="11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a:effectLst/>
                        </a:rPr>
                        <a:t> </a:t>
                      </a:r>
                      <a:endParaRPr lang="es-EC" sz="1100">
                        <a:effectLst/>
                      </a:endParaRPr>
                    </a:p>
                    <a:p>
                      <a:pPr algn="ctr">
                        <a:lnSpc>
                          <a:spcPct val="115000"/>
                        </a:lnSpc>
                        <a:spcAft>
                          <a:spcPts val="0"/>
                        </a:spcAft>
                      </a:pPr>
                      <a:r>
                        <a:rPr lang="es-EC" sz="1000">
                          <a:effectLst/>
                        </a:rPr>
                        <a:t>Pendiente Fuerte</a:t>
                      </a:r>
                      <a:endParaRPr lang="es-EC" sz="1100">
                        <a:effectLst/>
                      </a:endParaRPr>
                    </a:p>
                    <a:p>
                      <a:pPr algn="ctr">
                        <a:lnSpc>
                          <a:spcPct val="115000"/>
                        </a:lnSpc>
                        <a:spcAft>
                          <a:spcPts val="0"/>
                        </a:spcAft>
                      </a:pPr>
                      <a:r>
                        <a:rPr lang="es-EC" sz="1000">
                          <a:effectLst/>
                        </a:rPr>
                        <a:t>(Mayor 60%)</a:t>
                      </a:r>
                      <a:endParaRPr lang="es-EC" sz="11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a:effectLst/>
                        </a:rPr>
                        <a:t>Agudas</a:t>
                      </a:r>
                      <a:endParaRPr lang="es-EC" sz="11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a:effectLst/>
                        </a:rPr>
                        <a:t>rectilíneo</a:t>
                      </a:r>
                      <a:endParaRPr lang="es-EC" sz="11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dirty="0">
                          <a:effectLst/>
                        </a:rPr>
                        <a:t>ALTA</a:t>
                      </a:r>
                      <a:endParaRPr lang="es-EC" sz="1100" dirty="0">
                        <a:effectLst/>
                      </a:endParaRPr>
                    </a:p>
                    <a:p>
                      <a:pPr algn="ctr">
                        <a:lnSpc>
                          <a:spcPct val="115000"/>
                        </a:lnSpc>
                        <a:spcAft>
                          <a:spcPts val="0"/>
                        </a:spcAft>
                      </a:pPr>
                      <a:r>
                        <a:rPr lang="es-EC" sz="1000" dirty="0">
                          <a:effectLst/>
                        </a:rPr>
                        <a:t> </a:t>
                      </a:r>
                      <a:endParaRPr lang="es-EC" sz="1100" dirty="0">
                        <a:solidFill>
                          <a:srgbClr val="000000"/>
                        </a:solidFill>
                        <a:effectLst/>
                        <a:latin typeface="Calibri"/>
                        <a:ea typeface="Calibri"/>
                        <a:cs typeface="Times New Roman"/>
                      </a:endParaRPr>
                    </a:p>
                  </a:txBody>
                  <a:tcPr marL="68580" marR="68580" marT="0" marB="0" anchor="ctr"/>
                </a:tc>
              </a:tr>
            </a:tbl>
          </a:graphicData>
        </a:graphic>
      </p:graphicFrame>
      <p:sp>
        <p:nvSpPr>
          <p:cNvPr id="6" name="5 Flecha derecha">
            <a:hlinkClick r:id="rId3" action="ppaction://hlinksldjump"/>
          </p:cNvPr>
          <p:cNvSpPr/>
          <p:nvPr/>
        </p:nvSpPr>
        <p:spPr>
          <a:xfrm>
            <a:off x="8244408" y="6021288"/>
            <a:ext cx="43204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6953473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755576" y="476672"/>
            <a:ext cx="3528392" cy="397848"/>
          </a:xfrm>
          <a:prstGeom prst="rect">
            <a:avLst/>
          </a:prstGeom>
        </p:spPr>
        <p:txBody>
          <a:bodyPr>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smtClean="0"/>
              <a:t>MODELAMIENTO GLACIAR</a:t>
            </a:r>
            <a:endParaRPr lang="es-EC" sz="2000" b="1"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980728"/>
            <a:ext cx="6048672"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8 Imagen" descr="C:\CYNTHIA\TESIS UNACH\INFORMACION SALIDA DE CAMPO\SALIDA CAMPO\CUENCA VISUALES\cv39.jpg"/>
          <p:cNvPicPr/>
          <p:nvPr/>
        </p:nvPicPr>
        <p:blipFill>
          <a:blip r:embed="rId4"/>
          <a:srcRect t="7979" b="22872"/>
          <a:stretch>
            <a:fillRect/>
          </a:stretch>
        </p:blipFill>
        <p:spPr bwMode="auto">
          <a:xfrm>
            <a:off x="1619672" y="3573016"/>
            <a:ext cx="5976664" cy="2524125"/>
          </a:xfrm>
          <a:prstGeom prst="rect">
            <a:avLst/>
          </a:prstGeom>
          <a:noFill/>
          <a:ln w="9525">
            <a:solidFill>
              <a:srgbClr val="4F81BD"/>
            </a:solidFill>
            <a:miter lim="800000"/>
            <a:headEnd/>
            <a:tailEnd/>
          </a:ln>
          <a:effectLst>
            <a:outerShdw blurRad="50800" dist="38100" dir="2700000" algn="tl" rotWithShape="0">
              <a:prstClr val="black">
                <a:alpha val="40000"/>
              </a:prstClr>
            </a:outerShdw>
          </a:effectLst>
        </p:spPr>
      </p:pic>
      <p:grpSp>
        <p:nvGrpSpPr>
          <p:cNvPr id="18" name="17 Grupo"/>
          <p:cNvGrpSpPr/>
          <p:nvPr/>
        </p:nvGrpSpPr>
        <p:grpSpPr>
          <a:xfrm>
            <a:off x="2616185" y="3284984"/>
            <a:ext cx="5988263" cy="2448272"/>
            <a:chOff x="2616185" y="3284984"/>
            <a:chExt cx="5988263" cy="2448272"/>
          </a:xfrm>
        </p:grpSpPr>
        <p:grpSp>
          <p:nvGrpSpPr>
            <p:cNvPr id="10" name="9 Grupo"/>
            <p:cNvGrpSpPr>
              <a:grpSpLocks/>
            </p:cNvGrpSpPr>
            <p:nvPr/>
          </p:nvGrpSpPr>
          <p:grpSpPr bwMode="auto">
            <a:xfrm>
              <a:off x="2616185" y="3616166"/>
              <a:ext cx="3035935" cy="2117090"/>
              <a:chOff x="3228" y="1571"/>
              <a:chExt cx="4781" cy="3334"/>
            </a:xfrm>
          </p:grpSpPr>
          <p:sp>
            <p:nvSpPr>
              <p:cNvPr id="11" name="Freeform 33"/>
              <p:cNvSpPr>
                <a:spLocks/>
              </p:cNvSpPr>
              <p:nvPr/>
            </p:nvSpPr>
            <p:spPr bwMode="auto">
              <a:xfrm>
                <a:off x="5235" y="2438"/>
                <a:ext cx="2160" cy="285"/>
              </a:xfrm>
              <a:custGeom>
                <a:avLst/>
                <a:gdLst>
                  <a:gd name="T0" fmla="*/ 0 w 2160"/>
                  <a:gd name="T1" fmla="*/ 0 h 285"/>
                  <a:gd name="T2" fmla="*/ 113 w 2160"/>
                  <a:gd name="T3" fmla="*/ 150 h 285"/>
                  <a:gd name="T4" fmla="*/ 308 w 2160"/>
                  <a:gd name="T5" fmla="*/ 232 h 285"/>
                  <a:gd name="T6" fmla="*/ 488 w 2160"/>
                  <a:gd name="T7" fmla="*/ 285 h 285"/>
                  <a:gd name="T8" fmla="*/ 585 w 2160"/>
                  <a:gd name="T9" fmla="*/ 277 h 285"/>
                  <a:gd name="T10" fmla="*/ 675 w 2160"/>
                  <a:gd name="T11" fmla="*/ 210 h 285"/>
                  <a:gd name="T12" fmla="*/ 743 w 2160"/>
                  <a:gd name="T13" fmla="*/ 180 h 285"/>
                  <a:gd name="T14" fmla="*/ 968 w 2160"/>
                  <a:gd name="T15" fmla="*/ 180 h 285"/>
                  <a:gd name="T16" fmla="*/ 1343 w 2160"/>
                  <a:gd name="T17" fmla="*/ 172 h 285"/>
                  <a:gd name="T18" fmla="*/ 2160 w 2160"/>
                  <a:gd name="T19" fmla="*/ 232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0" h="285">
                    <a:moveTo>
                      <a:pt x="0" y="0"/>
                    </a:moveTo>
                    <a:cubicBezTo>
                      <a:pt x="12" y="68"/>
                      <a:pt x="43" y="126"/>
                      <a:pt x="113" y="150"/>
                    </a:cubicBezTo>
                    <a:cubicBezTo>
                      <a:pt x="164" y="201"/>
                      <a:pt x="240" y="211"/>
                      <a:pt x="308" y="232"/>
                    </a:cubicBezTo>
                    <a:cubicBezTo>
                      <a:pt x="361" y="268"/>
                      <a:pt x="426" y="277"/>
                      <a:pt x="488" y="285"/>
                    </a:cubicBezTo>
                    <a:cubicBezTo>
                      <a:pt x="520" y="282"/>
                      <a:pt x="554" y="285"/>
                      <a:pt x="585" y="277"/>
                    </a:cubicBezTo>
                    <a:cubicBezTo>
                      <a:pt x="623" y="267"/>
                      <a:pt x="645" y="230"/>
                      <a:pt x="675" y="210"/>
                    </a:cubicBezTo>
                    <a:cubicBezTo>
                      <a:pt x="693" y="198"/>
                      <a:pt x="722" y="186"/>
                      <a:pt x="743" y="180"/>
                    </a:cubicBezTo>
                    <a:cubicBezTo>
                      <a:pt x="804" y="138"/>
                      <a:pt x="897" y="172"/>
                      <a:pt x="968" y="180"/>
                    </a:cubicBezTo>
                    <a:cubicBezTo>
                      <a:pt x="1101" y="170"/>
                      <a:pt x="1206" y="167"/>
                      <a:pt x="1343" y="172"/>
                    </a:cubicBezTo>
                    <a:cubicBezTo>
                      <a:pt x="1615" y="199"/>
                      <a:pt x="1886" y="232"/>
                      <a:pt x="2160" y="232"/>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s-EC"/>
              </a:p>
            </p:txBody>
          </p:sp>
          <p:sp>
            <p:nvSpPr>
              <p:cNvPr id="12" name="Freeform 34"/>
              <p:cNvSpPr>
                <a:spLocks/>
              </p:cNvSpPr>
              <p:nvPr/>
            </p:nvSpPr>
            <p:spPr bwMode="auto">
              <a:xfrm>
                <a:off x="3803" y="1946"/>
                <a:ext cx="922" cy="285"/>
              </a:xfrm>
              <a:custGeom>
                <a:avLst/>
                <a:gdLst>
                  <a:gd name="T0" fmla="*/ 172 w 922"/>
                  <a:gd name="T1" fmla="*/ 139 h 285"/>
                  <a:gd name="T2" fmla="*/ 0 w 922"/>
                  <a:gd name="T3" fmla="*/ 187 h 285"/>
                  <a:gd name="T4" fmla="*/ 45 w 922"/>
                  <a:gd name="T5" fmla="*/ 172 h 285"/>
                  <a:gd name="T6" fmla="*/ 67 w 922"/>
                  <a:gd name="T7" fmla="*/ 165 h 285"/>
                  <a:gd name="T8" fmla="*/ 172 w 922"/>
                  <a:gd name="T9" fmla="*/ 142 h 285"/>
                  <a:gd name="T10" fmla="*/ 225 w 922"/>
                  <a:gd name="T11" fmla="*/ 105 h 285"/>
                  <a:gd name="T12" fmla="*/ 292 w 922"/>
                  <a:gd name="T13" fmla="*/ 112 h 285"/>
                  <a:gd name="T14" fmla="*/ 360 w 922"/>
                  <a:gd name="T15" fmla="*/ 150 h 285"/>
                  <a:gd name="T16" fmla="*/ 555 w 922"/>
                  <a:gd name="T17" fmla="*/ 7 h 285"/>
                  <a:gd name="T18" fmla="*/ 585 w 922"/>
                  <a:gd name="T19" fmla="*/ 45 h 285"/>
                  <a:gd name="T20" fmla="*/ 675 w 922"/>
                  <a:gd name="T21" fmla="*/ 105 h 285"/>
                  <a:gd name="T22" fmla="*/ 772 w 922"/>
                  <a:gd name="T23" fmla="*/ 165 h 285"/>
                  <a:gd name="T24" fmla="*/ 795 w 922"/>
                  <a:gd name="T25" fmla="*/ 187 h 285"/>
                  <a:gd name="T26" fmla="*/ 817 w 922"/>
                  <a:gd name="T27" fmla="*/ 195 h 285"/>
                  <a:gd name="T28" fmla="*/ 922 w 922"/>
                  <a:gd name="T29"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2" h="285">
                    <a:moveTo>
                      <a:pt x="172" y="139"/>
                    </a:moveTo>
                    <a:cubicBezTo>
                      <a:pt x="143" y="147"/>
                      <a:pt x="21" y="182"/>
                      <a:pt x="0" y="187"/>
                    </a:cubicBezTo>
                    <a:cubicBezTo>
                      <a:pt x="15" y="182"/>
                      <a:pt x="30" y="177"/>
                      <a:pt x="45" y="172"/>
                    </a:cubicBezTo>
                    <a:cubicBezTo>
                      <a:pt x="52" y="170"/>
                      <a:pt x="67" y="165"/>
                      <a:pt x="67" y="165"/>
                    </a:cubicBezTo>
                    <a:cubicBezTo>
                      <a:pt x="122" y="129"/>
                      <a:pt x="55" y="168"/>
                      <a:pt x="172" y="142"/>
                    </a:cubicBezTo>
                    <a:cubicBezTo>
                      <a:pt x="193" y="137"/>
                      <a:pt x="208" y="118"/>
                      <a:pt x="225" y="105"/>
                    </a:cubicBezTo>
                    <a:cubicBezTo>
                      <a:pt x="247" y="107"/>
                      <a:pt x="271" y="105"/>
                      <a:pt x="292" y="112"/>
                    </a:cubicBezTo>
                    <a:cubicBezTo>
                      <a:pt x="317" y="120"/>
                      <a:pt x="335" y="141"/>
                      <a:pt x="360" y="150"/>
                    </a:cubicBezTo>
                    <a:cubicBezTo>
                      <a:pt x="449" y="131"/>
                      <a:pt x="480" y="45"/>
                      <a:pt x="555" y="7"/>
                    </a:cubicBezTo>
                    <a:cubicBezTo>
                      <a:pt x="602" y="24"/>
                      <a:pt x="555" y="0"/>
                      <a:pt x="585" y="45"/>
                    </a:cubicBezTo>
                    <a:cubicBezTo>
                      <a:pt x="597" y="63"/>
                      <a:pt x="653" y="97"/>
                      <a:pt x="675" y="105"/>
                    </a:cubicBezTo>
                    <a:cubicBezTo>
                      <a:pt x="701" y="131"/>
                      <a:pt x="737" y="152"/>
                      <a:pt x="772" y="165"/>
                    </a:cubicBezTo>
                    <a:cubicBezTo>
                      <a:pt x="780" y="172"/>
                      <a:pt x="786" y="181"/>
                      <a:pt x="795" y="187"/>
                    </a:cubicBezTo>
                    <a:cubicBezTo>
                      <a:pt x="801" y="191"/>
                      <a:pt x="811" y="190"/>
                      <a:pt x="817" y="195"/>
                    </a:cubicBezTo>
                    <a:cubicBezTo>
                      <a:pt x="838" y="211"/>
                      <a:pt x="905" y="270"/>
                      <a:pt x="922" y="285"/>
                    </a:cubicBezTo>
                  </a:path>
                </a:pathLst>
              </a:custGeom>
              <a:noFill/>
              <a:ln w="19050">
                <a:solidFill>
                  <a:srgbClr val="00B05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s-EC"/>
              </a:p>
            </p:txBody>
          </p:sp>
          <p:sp>
            <p:nvSpPr>
              <p:cNvPr id="13" name="Freeform 35"/>
              <p:cNvSpPr>
                <a:spLocks/>
              </p:cNvSpPr>
              <p:nvPr/>
            </p:nvSpPr>
            <p:spPr bwMode="auto">
              <a:xfrm>
                <a:off x="4502" y="3438"/>
                <a:ext cx="3507" cy="1467"/>
              </a:xfrm>
              <a:custGeom>
                <a:avLst/>
                <a:gdLst>
                  <a:gd name="T0" fmla="*/ 328 w 3507"/>
                  <a:gd name="T1" fmla="*/ 1377 h 1467"/>
                  <a:gd name="T2" fmla="*/ 103 w 3507"/>
                  <a:gd name="T3" fmla="*/ 515 h 1467"/>
                  <a:gd name="T4" fmla="*/ 943 w 3507"/>
                  <a:gd name="T5" fmla="*/ 80 h 1467"/>
                  <a:gd name="T6" fmla="*/ 2871 w 3507"/>
                  <a:gd name="T7" fmla="*/ 102 h 1467"/>
                  <a:gd name="T8" fmla="*/ 3486 w 3507"/>
                  <a:gd name="T9" fmla="*/ 695 h 1467"/>
                  <a:gd name="T10" fmla="*/ 2998 w 3507"/>
                  <a:gd name="T11" fmla="*/ 1467 h 1467"/>
                </a:gdLst>
                <a:ahLst/>
                <a:cxnLst>
                  <a:cxn ang="0">
                    <a:pos x="T0" y="T1"/>
                  </a:cxn>
                  <a:cxn ang="0">
                    <a:pos x="T2" y="T3"/>
                  </a:cxn>
                  <a:cxn ang="0">
                    <a:pos x="T4" y="T5"/>
                  </a:cxn>
                  <a:cxn ang="0">
                    <a:pos x="T6" y="T7"/>
                  </a:cxn>
                  <a:cxn ang="0">
                    <a:pos x="T8" y="T9"/>
                  </a:cxn>
                  <a:cxn ang="0">
                    <a:pos x="T10" y="T11"/>
                  </a:cxn>
                </a:cxnLst>
                <a:rect l="0" t="0" r="r" b="b"/>
                <a:pathLst>
                  <a:path w="3507" h="1467">
                    <a:moveTo>
                      <a:pt x="328" y="1377"/>
                    </a:moveTo>
                    <a:cubicBezTo>
                      <a:pt x="164" y="1054"/>
                      <a:pt x="0" y="731"/>
                      <a:pt x="103" y="515"/>
                    </a:cubicBezTo>
                    <a:cubicBezTo>
                      <a:pt x="206" y="299"/>
                      <a:pt x="482" y="149"/>
                      <a:pt x="943" y="80"/>
                    </a:cubicBezTo>
                    <a:cubicBezTo>
                      <a:pt x="1404" y="11"/>
                      <a:pt x="2447" y="0"/>
                      <a:pt x="2871" y="102"/>
                    </a:cubicBezTo>
                    <a:cubicBezTo>
                      <a:pt x="3295" y="204"/>
                      <a:pt x="3465" y="468"/>
                      <a:pt x="3486" y="695"/>
                    </a:cubicBezTo>
                    <a:cubicBezTo>
                      <a:pt x="3507" y="922"/>
                      <a:pt x="3252" y="1194"/>
                      <a:pt x="2998" y="1467"/>
                    </a:cubicBezTo>
                  </a:path>
                </a:pathLst>
              </a:custGeom>
              <a:noFill/>
              <a:ln w="19050">
                <a:solidFill>
                  <a:srgbClr val="FFC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s-EC"/>
              </a:p>
            </p:txBody>
          </p:sp>
          <p:sp>
            <p:nvSpPr>
              <p:cNvPr id="14" name="Text Box 36"/>
              <p:cNvSpPr txBox="1">
                <a:spLocks noChangeArrowheads="1"/>
              </p:cNvSpPr>
              <p:nvPr/>
            </p:nvSpPr>
            <p:spPr bwMode="auto">
              <a:xfrm>
                <a:off x="5250" y="3915"/>
                <a:ext cx="2138"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lnSpc>
                    <a:spcPct val="115000"/>
                  </a:lnSpc>
                  <a:spcAft>
                    <a:spcPts val="1000"/>
                  </a:spcAft>
                </a:pPr>
                <a:r>
                  <a:rPr lang="es-EC" sz="1100" b="1">
                    <a:solidFill>
                      <a:srgbClr val="FFC000"/>
                    </a:solidFill>
                    <a:effectLst/>
                    <a:latin typeface="Arial"/>
                    <a:ea typeface="Calibri"/>
                    <a:cs typeface="Times New Roman"/>
                  </a:rPr>
                  <a:t>Circos Glaciares</a:t>
                </a:r>
                <a:endParaRPr lang="es-EC" sz="1100">
                  <a:solidFill>
                    <a:srgbClr val="000000"/>
                  </a:solidFill>
                  <a:effectLst/>
                  <a:latin typeface="Calibri"/>
                  <a:ea typeface="Calibri"/>
                  <a:cs typeface="Times New Roman"/>
                </a:endParaRPr>
              </a:p>
            </p:txBody>
          </p:sp>
          <p:sp>
            <p:nvSpPr>
              <p:cNvPr id="15" name="Text Box 37"/>
              <p:cNvSpPr txBox="1">
                <a:spLocks noChangeArrowheads="1"/>
              </p:cNvSpPr>
              <p:nvPr/>
            </p:nvSpPr>
            <p:spPr bwMode="auto">
              <a:xfrm>
                <a:off x="5419" y="2175"/>
                <a:ext cx="2138"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lnSpc>
                    <a:spcPct val="115000"/>
                  </a:lnSpc>
                  <a:spcAft>
                    <a:spcPts val="1000"/>
                  </a:spcAft>
                </a:pPr>
                <a:r>
                  <a:rPr lang="es-EC" sz="1100" b="1">
                    <a:solidFill>
                      <a:srgbClr val="FF0000"/>
                    </a:solidFill>
                    <a:effectLst/>
                    <a:latin typeface="Arial"/>
                    <a:ea typeface="Calibri"/>
                    <a:cs typeface="Times New Roman"/>
                  </a:rPr>
                  <a:t>Aristas</a:t>
                </a:r>
                <a:endParaRPr lang="es-EC" sz="1100">
                  <a:solidFill>
                    <a:srgbClr val="000000"/>
                  </a:solidFill>
                  <a:effectLst/>
                  <a:latin typeface="Calibri"/>
                  <a:ea typeface="Calibri"/>
                  <a:cs typeface="Times New Roman"/>
                </a:endParaRPr>
              </a:p>
            </p:txBody>
          </p:sp>
          <p:sp>
            <p:nvSpPr>
              <p:cNvPr id="16" name="Text Box 38"/>
              <p:cNvSpPr txBox="1">
                <a:spLocks noChangeArrowheads="1"/>
              </p:cNvSpPr>
              <p:nvPr/>
            </p:nvSpPr>
            <p:spPr bwMode="auto">
              <a:xfrm>
                <a:off x="3228" y="1571"/>
                <a:ext cx="2138"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lnSpc>
                    <a:spcPct val="115000"/>
                  </a:lnSpc>
                  <a:spcAft>
                    <a:spcPts val="1000"/>
                  </a:spcAft>
                </a:pPr>
                <a:r>
                  <a:rPr lang="es-EC" sz="1100" b="1">
                    <a:solidFill>
                      <a:srgbClr val="00B050"/>
                    </a:solidFill>
                    <a:effectLst/>
                    <a:latin typeface="Arial"/>
                    <a:ea typeface="Calibri"/>
                    <a:cs typeface="Times New Roman"/>
                  </a:rPr>
                  <a:t>Horns</a:t>
                </a:r>
                <a:endParaRPr lang="es-EC" sz="1100">
                  <a:solidFill>
                    <a:srgbClr val="000000"/>
                  </a:solidFill>
                  <a:effectLst/>
                  <a:latin typeface="Calibri"/>
                  <a:ea typeface="Calibri"/>
                  <a:cs typeface="Times New Roman"/>
                </a:endParaRPr>
              </a:p>
            </p:txBody>
          </p:sp>
        </p:grpSp>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2595" y="3284984"/>
              <a:ext cx="2561853" cy="1482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16 Conector recto de flecha"/>
            <p:cNvCxnSpPr/>
            <p:nvPr/>
          </p:nvCxnSpPr>
          <p:spPr>
            <a:xfrm flipV="1">
              <a:off x="6042595" y="4437112"/>
              <a:ext cx="833661" cy="934194"/>
            </a:xfrm>
            <a:prstGeom prst="straightConnector1">
              <a:avLst/>
            </a:prstGeom>
            <a:ln w="19050">
              <a:solidFill>
                <a:srgbClr val="FF0000"/>
              </a:solidFill>
              <a:tailEnd type="arrow"/>
            </a:ln>
          </p:spPr>
          <p:style>
            <a:lnRef idx="2">
              <a:schemeClr val="accent3"/>
            </a:lnRef>
            <a:fillRef idx="0">
              <a:schemeClr val="accent3"/>
            </a:fillRef>
            <a:effectRef idx="1">
              <a:schemeClr val="accent3"/>
            </a:effectRef>
            <a:fontRef idx="minor">
              <a:schemeClr val="tx1"/>
            </a:fontRef>
          </p:style>
        </p:cxnSp>
      </p:grpSp>
    </p:spTree>
    <p:extLst>
      <p:ext uri="{BB962C8B-B14F-4D97-AF65-F5344CB8AC3E}">
        <p14:creationId xmlns:p14="http://schemas.microsoft.com/office/powerpoint/2010/main" val="34585805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716016" y="1988840"/>
            <a:ext cx="3313355" cy="1702160"/>
          </a:xfrm>
        </p:spPr>
        <p:txBody>
          <a:bodyPr>
            <a:normAutofit/>
          </a:bodyPr>
          <a:lstStyle/>
          <a:p>
            <a:pPr algn="ctr"/>
            <a:r>
              <a:rPr lang="es-ES" sz="4400" b="1" dirty="0" smtClean="0"/>
              <a:t>CLIMA</a:t>
            </a:r>
            <a:endParaRPr lang="es-ES" sz="4400" b="1" dirty="0"/>
          </a:p>
        </p:txBody>
      </p:sp>
      <p:sp>
        <p:nvSpPr>
          <p:cNvPr id="3" name="2 Subtítulo"/>
          <p:cNvSpPr>
            <a:spLocks noGrp="1"/>
          </p:cNvSpPr>
          <p:nvPr>
            <p:ph type="subTitle" idx="1"/>
          </p:nvPr>
        </p:nvSpPr>
        <p:spPr/>
        <p:txBody>
          <a:bodyPr>
            <a:normAutofit lnSpcReduction="10000"/>
          </a:bodyPr>
          <a:lstStyle/>
          <a:p>
            <a:endParaRPr lang="es-ES" dirty="0" smtClean="0"/>
          </a:p>
          <a:p>
            <a:endParaRPr lang="es-ES" dirty="0"/>
          </a:p>
          <a:p>
            <a:pPr algn="r"/>
            <a:r>
              <a:rPr lang="es-ES" dirty="0" smtClean="0"/>
              <a:t>MICRO CUENCA DEL </a:t>
            </a:r>
          </a:p>
          <a:p>
            <a:pPr algn="r"/>
            <a:r>
              <a:rPr lang="es-ES" dirty="0" smtClean="0"/>
              <a:t>RÍO SAUCAY</a:t>
            </a:r>
            <a:endParaRPr lang="es-ES" dirty="0"/>
          </a:p>
        </p:txBody>
      </p:sp>
    </p:spTree>
    <p:extLst>
      <p:ext uri="{BB962C8B-B14F-4D97-AF65-F5344CB8AC3E}">
        <p14:creationId xmlns:p14="http://schemas.microsoft.com/office/powerpoint/2010/main" val="28107574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5.static.flickr.com/4106/5148616621_392f8ab8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78730"/>
            <a:ext cx="2209800" cy="129540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74" t="5437" r="12933" b="5868"/>
          <a:stretch/>
        </p:blipFill>
        <p:spPr bwMode="auto">
          <a:xfrm>
            <a:off x="395536" y="1647777"/>
            <a:ext cx="5923869" cy="3868340"/>
          </a:xfrm>
          <a:prstGeom prst="rect">
            <a:avLst/>
          </a:prstGeom>
          <a:noFill/>
          <a:ln w="9525">
            <a:solidFill>
              <a:schemeClr val="tx1"/>
            </a:solidFill>
            <a:miter lim="800000"/>
            <a:headEnd/>
            <a:tailEnd/>
          </a:ln>
          <a:effectLst>
            <a:outerShdw dist="35921" dir="2700000" algn="ctr" rotWithShape="0">
              <a:schemeClr val="bg2"/>
            </a:outerShdw>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Lst>
        </p:spPr>
      </p:pic>
      <p:sp>
        <p:nvSpPr>
          <p:cNvPr id="4" name="3 Flecha derecha"/>
          <p:cNvSpPr/>
          <p:nvPr/>
        </p:nvSpPr>
        <p:spPr>
          <a:xfrm>
            <a:off x="5364087" y="1019039"/>
            <a:ext cx="648074" cy="6290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7 Flecha derecha"/>
          <p:cNvSpPr/>
          <p:nvPr/>
        </p:nvSpPr>
        <p:spPr>
          <a:xfrm>
            <a:off x="4886426" y="5805264"/>
            <a:ext cx="955317" cy="629095"/>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8 Flecha derecha"/>
          <p:cNvSpPr/>
          <p:nvPr/>
        </p:nvSpPr>
        <p:spPr>
          <a:xfrm>
            <a:off x="4900862" y="4930134"/>
            <a:ext cx="955317" cy="629095"/>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4 CuadroTexto"/>
          <p:cNvSpPr txBox="1"/>
          <p:nvPr/>
        </p:nvSpPr>
        <p:spPr>
          <a:xfrm>
            <a:off x="6084168" y="1026431"/>
            <a:ext cx="2448272" cy="2400657"/>
          </a:xfrm>
          <a:prstGeom prst="rect">
            <a:avLst/>
          </a:prstGeom>
          <a:noFill/>
        </p:spPr>
        <p:txBody>
          <a:bodyPr wrap="square" rtlCol="0">
            <a:spAutoFit/>
          </a:bodyPr>
          <a:lstStyle/>
          <a:p>
            <a:pPr marL="285750" indent="-285750">
              <a:lnSpc>
                <a:spcPct val="150000"/>
              </a:lnSpc>
              <a:buFont typeface="Arial" pitchFamily="34" charset="0"/>
              <a:buChar char="•"/>
            </a:pPr>
            <a:r>
              <a:rPr lang="es-ES" sz="2000" b="1" dirty="0" smtClean="0"/>
              <a:t>NOMBRE ESTACIÓN</a:t>
            </a:r>
          </a:p>
          <a:p>
            <a:pPr marL="285750" indent="-285750">
              <a:lnSpc>
                <a:spcPct val="150000"/>
              </a:lnSpc>
              <a:buFont typeface="Arial" pitchFamily="34" charset="0"/>
              <a:buChar char="•"/>
            </a:pPr>
            <a:r>
              <a:rPr lang="es-ES" sz="2000" b="1" dirty="0" smtClean="0"/>
              <a:t>TIPO DE ESTACIÓN</a:t>
            </a:r>
          </a:p>
          <a:p>
            <a:pPr marL="285750" indent="-285750">
              <a:lnSpc>
                <a:spcPct val="150000"/>
              </a:lnSpc>
              <a:buFont typeface="Arial" pitchFamily="34" charset="0"/>
              <a:buChar char="•"/>
            </a:pPr>
            <a:r>
              <a:rPr lang="es-ES" sz="2000" b="1" dirty="0" smtClean="0"/>
              <a:t>COORDENADAS</a:t>
            </a:r>
            <a:endParaRPr lang="es-ES" sz="2000" b="1" dirty="0"/>
          </a:p>
        </p:txBody>
      </p:sp>
      <p:sp>
        <p:nvSpPr>
          <p:cNvPr id="7" name="6 CuadroTexto"/>
          <p:cNvSpPr txBox="1"/>
          <p:nvPr/>
        </p:nvSpPr>
        <p:spPr>
          <a:xfrm>
            <a:off x="5953172" y="5013848"/>
            <a:ext cx="2376263" cy="461665"/>
          </a:xfrm>
          <a:prstGeom prst="rect">
            <a:avLst/>
          </a:prstGeom>
          <a:noFill/>
        </p:spPr>
        <p:txBody>
          <a:bodyPr wrap="square" rtlCol="0">
            <a:spAutoFit/>
          </a:bodyPr>
          <a:lstStyle/>
          <a:p>
            <a:pPr algn="ctr"/>
            <a:r>
              <a:rPr lang="es-ES" sz="2400" b="1" dirty="0" smtClean="0"/>
              <a:t>TEMPERATURA</a:t>
            </a:r>
            <a:endParaRPr lang="es-ES" sz="2000" b="1" dirty="0"/>
          </a:p>
        </p:txBody>
      </p:sp>
      <p:sp>
        <p:nvSpPr>
          <p:cNvPr id="10" name="9 CuadroTexto"/>
          <p:cNvSpPr txBox="1"/>
          <p:nvPr/>
        </p:nvSpPr>
        <p:spPr>
          <a:xfrm>
            <a:off x="5905149" y="5888978"/>
            <a:ext cx="2472311" cy="461665"/>
          </a:xfrm>
          <a:prstGeom prst="rect">
            <a:avLst/>
          </a:prstGeom>
          <a:noFill/>
        </p:spPr>
        <p:txBody>
          <a:bodyPr wrap="square" rtlCol="0">
            <a:spAutoFit/>
          </a:bodyPr>
          <a:lstStyle/>
          <a:p>
            <a:pPr algn="ctr"/>
            <a:r>
              <a:rPr lang="es-ES" sz="2400" b="1" dirty="0" smtClean="0"/>
              <a:t>PRECIPITACIÓN</a:t>
            </a:r>
            <a:endParaRPr lang="es-ES" b="1" dirty="0"/>
          </a:p>
        </p:txBody>
      </p:sp>
    </p:spTree>
    <p:extLst>
      <p:ext uri="{BB962C8B-B14F-4D97-AF65-F5344CB8AC3E}">
        <p14:creationId xmlns:p14="http://schemas.microsoft.com/office/powerpoint/2010/main" val="128400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2700910822"/>
              </p:ext>
            </p:extLst>
          </p:nvPr>
        </p:nvGraphicFramePr>
        <p:xfrm>
          <a:off x="611560" y="1958329"/>
          <a:ext cx="3744418" cy="3373390"/>
        </p:xfrm>
        <a:graphic>
          <a:graphicData uri="http://schemas.openxmlformats.org/drawingml/2006/table">
            <a:tbl>
              <a:tblPr firstRow="1" firstCol="1" bandRow="1">
                <a:effectLst>
                  <a:outerShdw blurRad="50800" dist="38100" dir="2700000" algn="tl" rotWithShape="0">
                    <a:prstClr val="black">
                      <a:alpha val="40000"/>
                    </a:prstClr>
                  </a:outerShdw>
                </a:effectLst>
                <a:tableStyleId>{3B4B98B0-60AC-42C2-AFA5-B58CD77FA1E5}</a:tableStyleId>
              </a:tblPr>
              <a:tblGrid>
                <a:gridCol w="1273101"/>
                <a:gridCol w="1872209"/>
                <a:gridCol w="599108"/>
              </a:tblGrid>
              <a:tr h="298151">
                <a:tc>
                  <a:txBody>
                    <a:bodyPr/>
                    <a:lstStyle/>
                    <a:p>
                      <a:pPr algn="ctr">
                        <a:spcAft>
                          <a:spcPts val="0"/>
                        </a:spcAft>
                      </a:pPr>
                      <a:r>
                        <a:rPr lang="es-EC" sz="1600" dirty="0" smtClean="0">
                          <a:effectLst/>
                        </a:rPr>
                        <a:t>NOMBRE</a:t>
                      </a:r>
                      <a:endParaRPr lang="es-ES" sz="2000" dirty="0">
                        <a:effectLst/>
                        <a:latin typeface="+mj-lt"/>
                        <a:ea typeface="Calibri"/>
                        <a:cs typeface="Times New Roman"/>
                      </a:endParaRPr>
                    </a:p>
                  </a:txBody>
                  <a:tcPr marL="68580" marR="68580" marT="0" marB="0"/>
                </a:tc>
                <a:tc>
                  <a:txBody>
                    <a:bodyPr/>
                    <a:lstStyle/>
                    <a:p>
                      <a:pPr algn="ctr">
                        <a:spcAft>
                          <a:spcPts val="0"/>
                        </a:spcAft>
                      </a:pPr>
                      <a:r>
                        <a:rPr lang="es-EC" sz="1600" dirty="0">
                          <a:effectLst/>
                        </a:rPr>
                        <a:t> </a:t>
                      </a:r>
                      <a:r>
                        <a:rPr lang="es-EC" sz="1600" dirty="0" smtClean="0">
                          <a:effectLst/>
                        </a:rPr>
                        <a:t>TIPO </a:t>
                      </a:r>
                      <a:endParaRPr lang="es-ES" sz="2000" dirty="0">
                        <a:effectLst/>
                        <a:latin typeface="+mj-lt"/>
                        <a:ea typeface="Calibri"/>
                        <a:cs typeface="Times New Roman"/>
                      </a:endParaRPr>
                    </a:p>
                  </a:txBody>
                  <a:tcPr marL="68580" marR="68580" marT="0" marB="0"/>
                </a:tc>
                <a:tc>
                  <a:txBody>
                    <a:bodyPr/>
                    <a:lstStyle/>
                    <a:p>
                      <a:pPr algn="ctr">
                        <a:spcAft>
                          <a:spcPts val="0"/>
                        </a:spcAft>
                      </a:pPr>
                      <a:endParaRPr lang="es-ES" sz="2000" dirty="0">
                        <a:effectLst/>
                        <a:latin typeface="+mj-lt"/>
                        <a:ea typeface="Calibri"/>
                        <a:cs typeface="Times New Roman"/>
                      </a:endParaRPr>
                    </a:p>
                  </a:txBody>
                  <a:tcPr marL="68580" marR="68580" marT="0" marB="0"/>
                </a:tc>
              </a:tr>
              <a:tr h="298151">
                <a:tc>
                  <a:txBody>
                    <a:bodyPr/>
                    <a:lstStyle/>
                    <a:p>
                      <a:pPr algn="l">
                        <a:spcAft>
                          <a:spcPts val="0"/>
                        </a:spcAft>
                      </a:pPr>
                      <a:r>
                        <a:rPr lang="es-EC" sz="1400" dirty="0">
                          <a:effectLst/>
                        </a:rPr>
                        <a:t>GUALACEO</a:t>
                      </a:r>
                      <a:endParaRPr lang="es-ES" sz="1800" dirty="0">
                        <a:effectLst/>
                        <a:latin typeface="+mj-lt"/>
                        <a:ea typeface="Calibri"/>
                        <a:cs typeface="Times New Roman"/>
                      </a:endParaRPr>
                    </a:p>
                  </a:txBody>
                  <a:tcPr marL="68580" marR="68580" marT="0" marB="0"/>
                </a:tc>
                <a:tc>
                  <a:txBody>
                    <a:bodyPr/>
                    <a:lstStyle/>
                    <a:p>
                      <a:pPr algn="ctr">
                        <a:spcAft>
                          <a:spcPts val="0"/>
                        </a:spcAft>
                      </a:pPr>
                      <a:r>
                        <a:rPr lang="es-EC" sz="1400" dirty="0" smtClean="0">
                          <a:effectLst/>
                        </a:rPr>
                        <a:t>CO: Climatológica</a:t>
                      </a:r>
                      <a:r>
                        <a:rPr lang="es-EC" sz="1400" baseline="0" dirty="0" smtClean="0">
                          <a:effectLst/>
                        </a:rPr>
                        <a:t> Ordinaria</a:t>
                      </a:r>
                      <a:endParaRPr lang="es-ES" sz="1800" dirty="0">
                        <a:effectLst/>
                        <a:latin typeface="+mj-lt"/>
                        <a:ea typeface="Calibri"/>
                        <a:cs typeface="Times New Roman"/>
                      </a:endParaRPr>
                    </a:p>
                  </a:txBody>
                  <a:tcPr marL="68580" marR="68580" marT="0" marB="0"/>
                </a:tc>
                <a:tc>
                  <a:txBody>
                    <a:bodyPr/>
                    <a:lstStyle/>
                    <a:p>
                      <a:pPr marL="0" indent="0" algn="ctr">
                        <a:spcAft>
                          <a:spcPts val="0"/>
                        </a:spcAft>
                        <a:buFont typeface="Arial" pitchFamily="34" charset="0"/>
                        <a:buNone/>
                      </a:pPr>
                      <a:endParaRPr lang="es-ES" sz="1800" dirty="0">
                        <a:effectLst/>
                        <a:latin typeface="+mj-lt"/>
                        <a:ea typeface="Calibri"/>
                        <a:cs typeface="Times New Roman"/>
                      </a:endParaRPr>
                    </a:p>
                  </a:txBody>
                  <a:tcPr marL="68580" marR="68580" marT="0" marB="0"/>
                </a:tc>
              </a:tr>
              <a:tr h="298151">
                <a:tc>
                  <a:txBody>
                    <a:bodyPr/>
                    <a:lstStyle/>
                    <a:p>
                      <a:pPr algn="l">
                        <a:spcAft>
                          <a:spcPts val="0"/>
                        </a:spcAft>
                      </a:pPr>
                      <a:r>
                        <a:rPr lang="es-EC" sz="1400" dirty="0">
                          <a:effectLst/>
                        </a:rPr>
                        <a:t>PAUTE</a:t>
                      </a:r>
                      <a:endParaRPr lang="es-ES" sz="1800" dirty="0">
                        <a:effectLst/>
                        <a:latin typeface="+mj-lt"/>
                        <a:ea typeface="Calibri"/>
                        <a:cs typeface="Times New Roman"/>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1400" dirty="0" smtClean="0">
                          <a:effectLst/>
                        </a:rPr>
                        <a:t>CO</a:t>
                      </a:r>
                      <a:r>
                        <a:rPr lang="es-EC" sz="1100" dirty="0" smtClean="0">
                          <a:effectLst/>
                        </a:rPr>
                        <a:t>: </a:t>
                      </a:r>
                      <a:r>
                        <a:rPr lang="es-EC" sz="1400" dirty="0" smtClean="0">
                          <a:effectLst/>
                        </a:rPr>
                        <a:t>Climatológica</a:t>
                      </a:r>
                      <a:r>
                        <a:rPr lang="es-EC" sz="1400" baseline="0" dirty="0" smtClean="0">
                          <a:effectLst/>
                        </a:rPr>
                        <a:t> Ordinaria</a:t>
                      </a:r>
                      <a:endParaRPr lang="es-ES" sz="1800" dirty="0" smtClean="0">
                        <a:effectLst/>
                        <a:latin typeface="+mj-lt"/>
                        <a:ea typeface="Calibri"/>
                        <a:cs typeface="Times New Roman"/>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1800" dirty="0" smtClean="0">
                        <a:effectLst/>
                        <a:latin typeface="+mj-lt"/>
                        <a:ea typeface="Calibri"/>
                        <a:cs typeface="Times New Roman"/>
                      </a:endParaRPr>
                    </a:p>
                  </a:txBody>
                  <a:tcPr marL="68580" marR="68580" marT="0" marB="0"/>
                </a:tc>
              </a:tr>
              <a:tr h="298151">
                <a:tc>
                  <a:txBody>
                    <a:bodyPr/>
                    <a:lstStyle/>
                    <a:p>
                      <a:pPr algn="l">
                        <a:spcAft>
                          <a:spcPts val="0"/>
                        </a:spcAft>
                      </a:pPr>
                      <a:r>
                        <a:rPr lang="es-EC" sz="1400" dirty="0">
                          <a:effectLst/>
                        </a:rPr>
                        <a:t>CHUNCHI</a:t>
                      </a:r>
                      <a:endParaRPr lang="es-ES" sz="1800" dirty="0">
                        <a:effectLst/>
                        <a:latin typeface="+mj-lt"/>
                        <a:ea typeface="Calibri"/>
                        <a:cs typeface="Times New Roman"/>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1400" dirty="0" smtClean="0">
                          <a:effectLst/>
                        </a:rPr>
                        <a:t>CO: Climatológica</a:t>
                      </a:r>
                      <a:r>
                        <a:rPr lang="es-EC" sz="1400" baseline="0" dirty="0" smtClean="0">
                          <a:effectLst/>
                        </a:rPr>
                        <a:t> Ordinaria</a:t>
                      </a:r>
                      <a:endParaRPr lang="es-ES" sz="1800" dirty="0" smtClean="0">
                        <a:effectLst/>
                        <a:latin typeface="+mj-lt"/>
                        <a:ea typeface="Calibri"/>
                        <a:cs typeface="Times New Roman"/>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1800" dirty="0" smtClean="0">
                        <a:effectLst/>
                        <a:latin typeface="+mj-lt"/>
                        <a:ea typeface="Calibri"/>
                        <a:cs typeface="Times New Roman"/>
                      </a:endParaRPr>
                    </a:p>
                  </a:txBody>
                  <a:tcPr marL="68580" marR="68580" marT="0" marB="0"/>
                </a:tc>
              </a:tr>
              <a:tr h="298151">
                <a:tc>
                  <a:txBody>
                    <a:bodyPr/>
                    <a:lstStyle/>
                    <a:p>
                      <a:pPr algn="l">
                        <a:spcAft>
                          <a:spcPts val="0"/>
                        </a:spcAft>
                      </a:pPr>
                      <a:r>
                        <a:rPr lang="es-EC" sz="1400" dirty="0">
                          <a:effectLst/>
                        </a:rPr>
                        <a:t>PALMAS</a:t>
                      </a:r>
                      <a:endParaRPr lang="es-ES" sz="1800" dirty="0">
                        <a:effectLst/>
                        <a:latin typeface="+mj-lt"/>
                        <a:ea typeface="Calibri"/>
                        <a:cs typeface="Times New Roman"/>
                      </a:endParaRPr>
                    </a:p>
                  </a:txBody>
                  <a:tcPr marL="68580" marR="68580" marT="0" marB="0"/>
                </a:tc>
                <a:tc>
                  <a:txBody>
                    <a:bodyPr/>
                    <a:lstStyle/>
                    <a:p>
                      <a:pPr algn="ctr">
                        <a:spcAft>
                          <a:spcPts val="0"/>
                        </a:spcAft>
                      </a:pPr>
                      <a:r>
                        <a:rPr lang="es-EC" sz="1400" dirty="0" smtClean="0">
                          <a:effectLst/>
                        </a:rPr>
                        <a:t>CP: Climatológica Principal</a:t>
                      </a:r>
                      <a:endParaRPr lang="es-ES" sz="1800" dirty="0">
                        <a:effectLst/>
                        <a:latin typeface="+mj-lt"/>
                        <a:ea typeface="Calibri"/>
                        <a:cs typeface="Times New Roman"/>
                      </a:endParaRPr>
                    </a:p>
                  </a:txBody>
                  <a:tcPr marL="68580" marR="68580" marT="0" marB="0"/>
                </a:tc>
                <a:tc>
                  <a:txBody>
                    <a:bodyPr/>
                    <a:lstStyle/>
                    <a:p>
                      <a:pPr algn="ctr">
                        <a:spcAft>
                          <a:spcPts val="0"/>
                        </a:spcAft>
                      </a:pPr>
                      <a:endParaRPr lang="es-ES" sz="1800" dirty="0">
                        <a:effectLst/>
                        <a:latin typeface="+mj-lt"/>
                        <a:ea typeface="Calibri"/>
                        <a:cs typeface="Times New Roman"/>
                      </a:endParaRPr>
                    </a:p>
                  </a:txBody>
                  <a:tcPr marL="68580" marR="68580" marT="0" marB="0"/>
                </a:tc>
              </a:tr>
              <a:tr h="298151">
                <a:tc>
                  <a:txBody>
                    <a:bodyPr/>
                    <a:lstStyle/>
                    <a:p>
                      <a:pPr algn="l">
                        <a:spcAft>
                          <a:spcPts val="0"/>
                        </a:spcAft>
                      </a:pPr>
                      <a:r>
                        <a:rPr lang="es-EC" sz="1400" dirty="0">
                          <a:effectLst/>
                        </a:rPr>
                        <a:t>CAÑAR</a:t>
                      </a:r>
                      <a:endParaRPr lang="es-ES" sz="1800" dirty="0">
                        <a:effectLst/>
                        <a:latin typeface="+mj-lt"/>
                        <a:ea typeface="Calibri"/>
                        <a:cs typeface="Times New Roman"/>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1400" dirty="0" smtClean="0">
                          <a:effectLst/>
                        </a:rPr>
                        <a:t>CP: Climatológica Principal</a:t>
                      </a:r>
                      <a:endParaRPr lang="es-ES" sz="1800" dirty="0" smtClean="0">
                        <a:effectLst/>
                        <a:latin typeface="+mj-lt"/>
                        <a:ea typeface="Calibri"/>
                        <a:cs typeface="Times New Roman"/>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1800" dirty="0" smtClean="0">
                        <a:effectLst/>
                        <a:latin typeface="+mj-lt"/>
                        <a:ea typeface="Calibri"/>
                        <a:cs typeface="Times New Roman"/>
                      </a:endParaRPr>
                    </a:p>
                  </a:txBody>
                  <a:tcPr marL="68580" marR="68580" marT="0" marB="0"/>
                </a:tc>
              </a:tr>
              <a:tr h="298151">
                <a:tc>
                  <a:txBody>
                    <a:bodyPr/>
                    <a:lstStyle/>
                    <a:p>
                      <a:pPr algn="l">
                        <a:spcAft>
                          <a:spcPts val="0"/>
                        </a:spcAft>
                      </a:pPr>
                      <a:r>
                        <a:rPr lang="es-EC" sz="1400" dirty="0">
                          <a:effectLst/>
                        </a:rPr>
                        <a:t>ACHUPALLAS</a:t>
                      </a:r>
                      <a:endParaRPr lang="es-ES" sz="1800" dirty="0">
                        <a:effectLst/>
                        <a:latin typeface="+mj-lt"/>
                        <a:ea typeface="Calibri"/>
                        <a:cs typeface="Times New Roman"/>
                      </a:endParaRPr>
                    </a:p>
                  </a:txBody>
                  <a:tcPr marL="68580" marR="68580" marT="0" marB="0"/>
                </a:tc>
                <a:tc>
                  <a:txBody>
                    <a:bodyPr/>
                    <a:lstStyle/>
                    <a:p>
                      <a:pPr algn="ctr">
                        <a:spcAft>
                          <a:spcPts val="0"/>
                        </a:spcAft>
                      </a:pPr>
                      <a:r>
                        <a:rPr lang="es-EC" sz="1400" dirty="0" smtClean="0">
                          <a:effectLst/>
                        </a:rPr>
                        <a:t>PV: </a:t>
                      </a:r>
                      <a:r>
                        <a:rPr lang="es-EC" sz="1400" dirty="0" err="1" smtClean="0">
                          <a:effectLst/>
                        </a:rPr>
                        <a:t>Pluviográfica</a:t>
                      </a:r>
                      <a:endParaRPr lang="es-EC" sz="1400" dirty="0" smtClean="0">
                        <a:effectLst/>
                      </a:endParaRPr>
                    </a:p>
                  </a:txBody>
                  <a:tcPr marL="68580" marR="68580" marT="0" marB="0"/>
                </a:tc>
                <a:tc>
                  <a:txBody>
                    <a:bodyPr/>
                    <a:lstStyle/>
                    <a:p>
                      <a:pPr algn="ctr">
                        <a:spcAft>
                          <a:spcPts val="0"/>
                        </a:spcAft>
                      </a:pPr>
                      <a:endParaRPr lang="es-ES" sz="1800" dirty="0">
                        <a:effectLst/>
                        <a:latin typeface="+mj-lt"/>
                        <a:ea typeface="Calibri"/>
                        <a:cs typeface="Times New Roman"/>
                      </a:endParaRPr>
                    </a:p>
                  </a:txBody>
                  <a:tcPr marL="68580" marR="68580" marT="0" marB="0"/>
                </a:tc>
              </a:tr>
              <a:tr h="287786">
                <a:tc>
                  <a:txBody>
                    <a:bodyPr/>
                    <a:lstStyle/>
                    <a:p>
                      <a:pPr algn="l">
                        <a:spcAft>
                          <a:spcPts val="0"/>
                        </a:spcAft>
                      </a:pPr>
                      <a:r>
                        <a:rPr lang="es-EC" sz="1400" dirty="0" smtClean="0">
                          <a:effectLst/>
                        </a:rPr>
                        <a:t>ALAUSÍ</a:t>
                      </a:r>
                      <a:endParaRPr lang="es-ES" sz="1800" dirty="0">
                        <a:effectLst/>
                        <a:latin typeface="+mj-lt"/>
                        <a:ea typeface="Calibri"/>
                        <a:cs typeface="Times New Roman"/>
                      </a:endParaRPr>
                    </a:p>
                  </a:txBody>
                  <a:tcPr marL="68580" marR="68580" marT="0" marB="0"/>
                </a:tc>
                <a:tc>
                  <a:txBody>
                    <a:bodyPr/>
                    <a:lstStyle/>
                    <a:p>
                      <a:pPr algn="ctr">
                        <a:spcAft>
                          <a:spcPts val="0"/>
                        </a:spcAft>
                      </a:pPr>
                      <a:r>
                        <a:rPr lang="es-EC" sz="1400" dirty="0" smtClean="0">
                          <a:effectLst/>
                        </a:rPr>
                        <a:t>PV: </a:t>
                      </a:r>
                      <a:r>
                        <a:rPr lang="es-EC" sz="1400" dirty="0" err="1" smtClean="0">
                          <a:effectLst/>
                        </a:rPr>
                        <a:t>Pluviográfica</a:t>
                      </a:r>
                      <a:endParaRPr lang="es-EC" sz="1400" dirty="0" smtClean="0">
                        <a:effectLst/>
                      </a:endParaRPr>
                    </a:p>
                  </a:txBody>
                  <a:tcPr marL="68580" marR="68580" marT="0" marB="0"/>
                </a:tc>
                <a:tc>
                  <a:txBody>
                    <a:bodyPr/>
                    <a:lstStyle/>
                    <a:p>
                      <a:pPr algn="ctr">
                        <a:spcAft>
                          <a:spcPts val="0"/>
                        </a:spcAft>
                      </a:pPr>
                      <a:endParaRPr lang="es-ES" sz="1400" dirty="0">
                        <a:effectLst/>
                        <a:latin typeface="+mj-lt"/>
                        <a:ea typeface="Calibri"/>
                        <a:cs typeface="Times New Roman"/>
                      </a:endParaRPr>
                    </a:p>
                  </a:txBody>
                  <a:tcPr marL="68580" marR="68580" marT="0" marB="0"/>
                </a:tc>
              </a:tr>
              <a:tr h="349053">
                <a:tc>
                  <a:txBody>
                    <a:bodyPr/>
                    <a:lstStyle/>
                    <a:p>
                      <a:pPr algn="l">
                        <a:spcAft>
                          <a:spcPts val="0"/>
                        </a:spcAft>
                      </a:pPr>
                      <a:r>
                        <a:rPr lang="es-EC" sz="1400" dirty="0">
                          <a:effectLst/>
                        </a:rPr>
                        <a:t>GUASUNTOS</a:t>
                      </a:r>
                      <a:endParaRPr lang="es-ES" sz="1800" dirty="0">
                        <a:effectLst/>
                        <a:latin typeface="+mj-lt"/>
                        <a:ea typeface="Calibri"/>
                        <a:cs typeface="Times New Roman"/>
                      </a:endParaRPr>
                    </a:p>
                  </a:txBody>
                  <a:tcPr marL="68580" marR="68580" marT="0" marB="0"/>
                </a:tc>
                <a:tc>
                  <a:txBody>
                    <a:bodyPr/>
                    <a:lstStyle/>
                    <a:p>
                      <a:pPr algn="ctr">
                        <a:spcAft>
                          <a:spcPts val="0"/>
                        </a:spcAft>
                      </a:pPr>
                      <a:r>
                        <a:rPr lang="es-EC" sz="1400" dirty="0" smtClean="0">
                          <a:effectLst/>
                        </a:rPr>
                        <a:t>PV:</a:t>
                      </a:r>
                      <a:r>
                        <a:rPr lang="es-EC" sz="1800" baseline="0" dirty="0" smtClean="0">
                          <a:effectLst/>
                        </a:rPr>
                        <a:t> </a:t>
                      </a:r>
                      <a:r>
                        <a:rPr lang="es-EC" sz="1400" dirty="0" err="1" smtClean="0">
                          <a:effectLst/>
                        </a:rPr>
                        <a:t>Pluviográfica</a:t>
                      </a:r>
                      <a:endParaRPr lang="es-EC" sz="1400" dirty="0" smtClean="0">
                        <a:effectLst/>
                      </a:endParaRPr>
                    </a:p>
                  </a:txBody>
                  <a:tcPr marL="68580" marR="68580" marT="0" marB="0"/>
                </a:tc>
                <a:tc>
                  <a:txBody>
                    <a:bodyPr/>
                    <a:lstStyle/>
                    <a:p>
                      <a:pPr algn="ctr">
                        <a:spcAft>
                          <a:spcPts val="0"/>
                        </a:spcAft>
                      </a:pPr>
                      <a:endParaRPr lang="es-ES" sz="1400" dirty="0">
                        <a:effectLst/>
                        <a:latin typeface="+mj-lt"/>
                        <a:ea typeface="Calibri"/>
                        <a:cs typeface="Times New Roman"/>
                      </a:endParaRPr>
                    </a:p>
                  </a:txBody>
                  <a:tcPr marL="68580" marR="68580" marT="0" marB="0"/>
                </a:tc>
              </a:tr>
            </a:tbl>
          </a:graphicData>
        </a:graphic>
      </p:graphicFrame>
      <p:grpSp>
        <p:nvGrpSpPr>
          <p:cNvPr id="15" name="14 Grupo"/>
          <p:cNvGrpSpPr/>
          <p:nvPr/>
        </p:nvGrpSpPr>
        <p:grpSpPr>
          <a:xfrm>
            <a:off x="3919364" y="2384884"/>
            <a:ext cx="148580" cy="2808312"/>
            <a:chOff x="3919364" y="1484784"/>
            <a:chExt cx="148580" cy="2808312"/>
          </a:xfrm>
        </p:grpSpPr>
        <p:grpSp>
          <p:nvGrpSpPr>
            <p:cNvPr id="14" name="13 Grupo"/>
            <p:cNvGrpSpPr/>
            <p:nvPr/>
          </p:nvGrpSpPr>
          <p:grpSpPr>
            <a:xfrm>
              <a:off x="3919364" y="1484784"/>
              <a:ext cx="148580" cy="576064"/>
              <a:chOff x="3919364" y="1484784"/>
              <a:chExt cx="148580" cy="576064"/>
            </a:xfrm>
          </p:grpSpPr>
          <p:sp>
            <p:nvSpPr>
              <p:cNvPr id="6" name="5 Elipse"/>
              <p:cNvSpPr/>
              <p:nvPr/>
            </p:nvSpPr>
            <p:spPr>
              <a:xfrm>
                <a:off x="3923928" y="1484784"/>
                <a:ext cx="144016"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Elipse"/>
              <p:cNvSpPr/>
              <p:nvPr/>
            </p:nvSpPr>
            <p:spPr>
              <a:xfrm>
                <a:off x="3919364" y="1916832"/>
                <a:ext cx="144016" cy="14401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8" name="7 Elipse"/>
            <p:cNvSpPr/>
            <p:nvPr/>
          </p:nvSpPr>
          <p:spPr>
            <a:xfrm>
              <a:off x="3923928" y="2348880"/>
              <a:ext cx="144016"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3923928" y="2780928"/>
              <a:ext cx="144016" cy="1440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3923928" y="3212976"/>
              <a:ext cx="144016" cy="14401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a:off x="3923928" y="3573016"/>
              <a:ext cx="144016" cy="14401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lipse"/>
            <p:cNvSpPr/>
            <p:nvPr/>
          </p:nvSpPr>
          <p:spPr>
            <a:xfrm>
              <a:off x="3919364" y="3861048"/>
              <a:ext cx="144016" cy="1440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Elipse"/>
            <p:cNvSpPr/>
            <p:nvPr/>
          </p:nvSpPr>
          <p:spPr>
            <a:xfrm>
              <a:off x="3923928" y="4149080"/>
              <a:ext cx="144016" cy="144016"/>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6" name="15 CuadroTexto"/>
          <p:cNvSpPr txBox="1"/>
          <p:nvPr/>
        </p:nvSpPr>
        <p:spPr>
          <a:xfrm>
            <a:off x="755576" y="1268760"/>
            <a:ext cx="345638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b="1" dirty="0" smtClean="0"/>
              <a:t>ESTACIONES ANALIZADAS</a:t>
            </a:r>
            <a:endParaRPr lang="es-ES" b="1" dirty="0"/>
          </a:p>
        </p:txBody>
      </p:sp>
      <p:grpSp>
        <p:nvGrpSpPr>
          <p:cNvPr id="27" name="26 Grupo"/>
          <p:cNvGrpSpPr/>
          <p:nvPr/>
        </p:nvGrpSpPr>
        <p:grpSpPr>
          <a:xfrm>
            <a:off x="4788024" y="1737610"/>
            <a:ext cx="3600450" cy="3886835"/>
            <a:chOff x="4788024" y="1737610"/>
            <a:chExt cx="3600450" cy="3886835"/>
          </a:xfrm>
          <a:effectLst>
            <a:outerShdw blurRad="50800" dist="38100" dir="2700000" algn="tl" rotWithShape="0">
              <a:prstClr val="black">
                <a:alpha val="40000"/>
              </a:prstClr>
            </a:outerShdw>
          </a:effectLst>
        </p:grpSpPr>
        <p:pic>
          <p:nvPicPr>
            <p:cNvPr id="17" name="16 Imagen"/>
            <p:cNvPicPr/>
            <p:nvPr/>
          </p:nvPicPr>
          <p:blipFill rotWithShape="1">
            <a:blip r:embed="rId2"/>
            <a:srcRect l="45348" t="27446" r="24759" b="20924"/>
            <a:stretch/>
          </p:blipFill>
          <p:spPr bwMode="auto">
            <a:xfrm>
              <a:off x="4788024" y="1737610"/>
              <a:ext cx="3600450" cy="3886835"/>
            </a:xfrm>
            <a:prstGeom prst="rect">
              <a:avLst/>
            </a:prstGeom>
            <a:ln>
              <a:noFill/>
            </a:ln>
            <a:extLst>
              <a:ext uri="{53640926-AAD7-44D8-BBD7-CCE9431645EC}">
                <a14:shadowObscured xmlns:a14="http://schemas.microsoft.com/office/drawing/2010/main"/>
              </a:ext>
            </a:extLst>
          </p:spPr>
        </p:pic>
        <p:sp>
          <p:nvSpPr>
            <p:cNvPr id="19" name="18 Elipse"/>
            <p:cNvSpPr/>
            <p:nvPr/>
          </p:nvSpPr>
          <p:spPr>
            <a:xfrm>
              <a:off x="7007826" y="3053284"/>
              <a:ext cx="156462" cy="14401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Elipse"/>
            <p:cNvSpPr/>
            <p:nvPr/>
          </p:nvSpPr>
          <p:spPr>
            <a:xfrm>
              <a:off x="6510018" y="3102744"/>
              <a:ext cx="156462" cy="14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Elipse"/>
            <p:cNvSpPr/>
            <p:nvPr/>
          </p:nvSpPr>
          <p:spPr>
            <a:xfrm>
              <a:off x="7403014" y="4401108"/>
              <a:ext cx="156462" cy="1440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Elipse"/>
            <p:cNvSpPr/>
            <p:nvPr/>
          </p:nvSpPr>
          <p:spPr>
            <a:xfrm>
              <a:off x="7031508" y="4545124"/>
              <a:ext cx="156462" cy="144016"/>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Elipse"/>
            <p:cNvSpPr/>
            <p:nvPr/>
          </p:nvSpPr>
          <p:spPr>
            <a:xfrm>
              <a:off x="6953820" y="4906256"/>
              <a:ext cx="156462"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23 Elipse"/>
            <p:cNvSpPr/>
            <p:nvPr/>
          </p:nvSpPr>
          <p:spPr>
            <a:xfrm>
              <a:off x="6694738" y="2816932"/>
              <a:ext cx="156462" cy="1440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5" name="24 Elipse"/>
            <p:cNvSpPr/>
            <p:nvPr/>
          </p:nvSpPr>
          <p:spPr>
            <a:xfrm>
              <a:off x="6875589" y="2888940"/>
              <a:ext cx="156462" cy="144016"/>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25 Elipse"/>
            <p:cNvSpPr/>
            <p:nvPr/>
          </p:nvSpPr>
          <p:spPr>
            <a:xfrm>
              <a:off x="6509475" y="3969060"/>
              <a:ext cx="156462" cy="14401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37338491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Gráfico 2"/>
          <p:cNvPicPr>
            <a:picLocks noChangeArrowheads="1"/>
          </p:cNvPicPr>
          <p:nvPr/>
        </p:nvPicPr>
        <p:blipFill rotWithShape="1">
          <a:blip r:embed="rId2">
            <a:extLst>
              <a:ext uri="{28A0092B-C50C-407E-A947-70E740481C1C}">
                <a14:useLocalDpi xmlns:a14="http://schemas.microsoft.com/office/drawing/2010/main" val="0"/>
              </a:ext>
            </a:extLst>
          </a:blip>
          <a:srcRect t="15885" r="-70"/>
          <a:stretch/>
        </p:blipFill>
        <p:spPr bwMode="auto">
          <a:xfrm>
            <a:off x="4644008" y="2311400"/>
            <a:ext cx="3960440" cy="3925912"/>
          </a:xfrm>
          <a:prstGeom prst="rect">
            <a:avLst/>
          </a:prstGeom>
          <a:noFill/>
          <a:ln w="9525">
            <a:solidFill>
              <a:srgbClr val="4F81BD"/>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5" name="Gráfico 6"/>
          <p:cNvPicPr>
            <a:picLocks noChangeArrowheads="1"/>
          </p:cNvPicPr>
          <p:nvPr/>
        </p:nvPicPr>
        <p:blipFill rotWithShape="1">
          <a:blip r:embed="rId3">
            <a:extLst>
              <a:ext uri="{28A0092B-C50C-407E-A947-70E740481C1C}">
                <a14:useLocalDpi xmlns:a14="http://schemas.microsoft.com/office/drawing/2010/main" val="0"/>
              </a:ext>
            </a:extLst>
          </a:blip>
          <a:srcRect t="17747" r="-72"/>
          <a:stretch/>
        </p:blipFill>
        <p:spPr bwMode="auto">
          <a:xfrm>
            <a:off x="467545" y="2311400"/>
            <a:ext cx="4032448" cy="3925912"/>
          </a:xfrm>
          <a:prstGeom prst="rect">
            <a:avLst/>
          </a:prstGeom>
          <a:noFill/>
          <a:ln w="9525">
            <a:solidFill>
              <a:srgbClr val="4F81BD"/>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5004048" y="60276"/>
            <a:ext cx="2808312" cy="461665"/>
          </a:xfrm>
          <a:prstGeom prst="rect">
            <a:avLst/>
          </a:prstGeom>
          <a:noFill/>
        </p:spPr>
        <p:txBody>
          <a:bodyPr wrap="square" rtlCol="0">
            <a:spAutoFit/>
          </a:bodyPr>
          <a:lstStyle/>
          <a:p>
            <a:pPr algn="ctr"/>
            <a:r>
              <a:rPr lang="es-ES" sz="2400" b="1" dirty="0" smtClean="0">
                <a:solidFill>
                  <a:schemeClr val="bg2">
                    <a:lumMod val="75000"/>
                  </a:schemeClr>
                </a:solidFill>
              </a:rPr>
              <a:t>CLIMA</a:t>
            </a:r>
            <a:endParaRPr lang="es-ES" sz="2400" b="1" dirty="0">
              <a:solidFill>
                <a:schemeClr val="bg2">
                  <a:lumMod val="75000"/>
                </a:schemeClr>
              </a:solidFill>
            </a:endParaRPr>
          </a:p>
        </p:txBody>
      </p:sp>
      <p:sp>
        <p:nvSpPr>
          <p:cNvPr id="4" name="3 CuadroTexto"/>
          <p:cNvSpPr txBox="1"/>
          <p:nvPr/>
        </p:nvSpPr>
        <p:spPr>
          <a:xfrm>
            <a:off x="755576" y="1340768"/>
            <a:ext cx="3528392" cy="461665"/>
          </a:xfrm>
          <a:prstGeom prst="rect">
            <a:avLst/>
          </a:prstGeom>
          <a:noFill/>
        </p:spPr>
        <p:txBody>
          <a:bodyPr wrap="square" rtlCol="0">
            <a:spAutoFit/>
          </a:bodyPr>
          <a:lstStyle/>
          <a:p>
            <a:pPr algn="ctr"/>
            <a:r>
              <a:rPr lang="es-ES" sz="2400" b="1" dirty="0" smtClean="0">
                <a:solidFill>
                  <a:schemeClr val="accent5">
                    <a:lumMod val="60000"/>
                    <a:lumOff val="40000"/>
                  </a:schemeClr>
                </a:solidFill>
              </a:rPr>
              <a:t>TEMPERATURA</a:t>
            </a:r>
            <a:endParaRPr lang="es-ES" sz="2400" b="1" dirty="0">
              <a:solidFill>
                <a:schemeClr val="accent5">
                  <a:lumMod val="60000"/>
                  <a:lumOff val="40000"/>
                </a:schemeClr>
              </a:solidFill>
            </a:endParaRPr>
          </a:p>
        </p:txBody>
      </p:sp>
      <p:sp>
        <p:nvSpPr>
          <p:cNvPr id="8" name="7 CuadroTexto"/>
          <p:cNvSpPr txBox="1"/>
          <p:nvPr/>
        </p:nvSpPr>
        <p:spPr>
          <a:xfrm>
            <a:off x="4716016" y="1340768"/>
            <a:ext cx="3528392" cy="461665"/>
          </a:xfrm>
          <a:prstGeom prst="rect">
            <a:avLst/>
          </a:prstGeom>
          <a:noFill/>
        </p:spPr>
        <p:txBody>
          <a:bodyPr wrap="square" rtlCol="0">
            <a:spAutoFit/>
          </a:bodyPr>
          <a:lstStyle/>
          <a:p>
            <a:pPr algn="ctr"/>
            <a:r>
              <a:rPr lang="es-ES" sz="2400" b="1" dirty="0" smtClean="0">
                <a:solidFill>
                  <a:schemeClr val="accent5">
                    <a:lumMod val="60000"/>
                    <a:lumOff val="40000"/>
                  </a:schemeClr>
                </a:solidFill>
              </a:rPr>
              <a:t>PRECIPITACIÓN</a:t>
            </a:r>
            <a:endParaRPr lang="es-ES" sz="2400" b="1" dirty="0">
              <a:solidFill>
                <a:schemeClr val="accent5">
                  <a:lumMod val="60000"/>
                  <a:lumOff val="40000"/>
                </a:schemeClr>
              </a:solidFill>
            </a:endParaRPr>
          </a:p>
        </p:txBody>
      </p:sp>
    </p:spTree>
    <p:extLst>
      <p:ext uri="{BB962C8B-B14F-4D97-AF65-F5344CB8AC3E}">
        <p14:creationId xmlns:p14="http://schemas.microsoft.com/office/powerpoint/2010/main" val="351657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ipe(down)">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9256" t="26527" r="26292" b="14023"/>
          <a:stretch/>
        </p:blipFill>
        <p:spPr bwMode="auto">
          <a:xfrm>
            <a:off x="711200" y="764704"/>
            <a:ext cx="5080000" cy="4621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4253" t="23607" r="15032" b="15440"/>
          <a:stretch/>
        </p:blipFill>
        <p:spPr bwMode="auto">
          <a:xfrm>
            <a:off x="5652120" y="2348880"/>
            <a:ext cx="2926298" cy="2198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4167" t="23717" r="25833" b="16474"/>
          <a:stretch/>
        </p:blipFill>
        <p:spPr bwMode="auto">
          <a:xfrm>
            <a:off x="3995936" y="3717032"/>
            <a:ext cx="2078361" cy="2589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Flecha circular"/>
          <p:cNvSpPr/>
          <p:nvPr/>
        </p:nvSpPr>
        <p:spPr>
          <a:xfrm>
            <a:off x="539552" y="3208484"/>
            <a:ext cx="4248472" cy="3606797"/>
          </a:xfrm>
          <a:prstGeom prst="circularArrow">
            <a:avLst>
              <a:gd name="adj1" fmla="val 2175"/>
              <a:gd name="adj2" fmla="val 512075"/>
              <a:gd name="adj3" fmla="val 20694935"/>
              <a:gd name="adj4" fmla="val 16214610"/>
              <a:gd name="adj5" fmla="val 2544"/>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solidFill>
                <a:schemeClr val="tx1"/>
              </a:solidFill>
            </a:endParaRPr>
          </a:p>
        </p:txBody>
      </p:sp>
      <p:sp>
        <p:nvSpPr>
          <p:cNvPr id="9" name="8 Flecha circular"/>
          <p:cNvSpPr/>
          <p:nvPr/>
        </p:nvSpPr>
        <p:spPr>
          <a:xfrm flipV="1">
            <a:off x="3419872" y="908720"/>
            <a:ext cx="4032448" cy="5184576"/>
          </a:xfrm>
          <a:prstGeom prst="circularArrow">
            <a:avLst>
              <a:gd name="adj1" fmla="val 2175"/>
              <a:gd name="adj2" fmla="val 512075"/>
              <a:gd name="adj3" fmla="val 20694935"/>
              <a:gd name="adj4" fmla="val 16214610"/>
              <a:gd name="adj5" fmla="val 2544"/>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solidFill>
                <a:schemeClr val="tx1"/>
              </a:solidFill>
            </a:endParaRPr>
          </a:p>
        </p:txBody>
      </p:sp>
      <p:pic>
        <p:nvPicPr>
          <p:cNvPr id="12"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31513" t="25261" r="13278" b="13715"/>
          <a:stretch/>
        </p:blipFill>
        <p:spPr bwMode="auto">
          <a:xfrm>
            <a:off x="539552" y="764704"/>
            <a:ext cx="8064896" cy="5735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1 Título"/>
          <p:cNvSpPr txBox="1">
            <a:spLocks/>
          </p:cNvSpPr>
          <p:nvPr/>
        </p:nvSpPr>
        <p:spPr>
          <a:xfrm>
            <a:off x="4860032" y="0"/>
            <a:ext cx="3168470" cy="541864"/>
          </a:xfrm>
          <a:prstGeom prst="rect">
            <a:avLst/>
          </a:prstGeom>
        </p:spPr>
        <p:txBody>
          <a:bodyPr vert="horz" lIns="91440" tIns="45720" rIns="91440" bIns="45720" rtlCol="0" anchor="b">
            <a:normAutofit fontScale="97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3200" b="1" dirty="0" smtClean="0"/>
              <a:t>UBICACION</a:t>
            </a:r>
            <a:endParaRPr lang="es-EC" sz="3200" b="1" dirty="0"/>
          </a:p>
        </p:txBody>
      </p:sp>
    </p:spTree>
    <p:extLst>
      <p:ext uri="{BB962C8B-B14F-4D97-AF65-F5344CB8AC3E}">
        <p14:creationId xmlns:p14="http://schemas.microsoft.com/office/powerpoint/2010/main" val="360695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anim calcmode="lin" valueType="num">
                                      <p:cBhvr>
                                        <p:cTn id="33" dur="2000" fill="hold"/>
                                        <p:tgtEl>
                                          <p:spTgt spid="6"/>
                                        </p:tgtEl>
                                        <p:attrNameLst>
                                          <p:attrName>ppt_w</p:attrName>
                                        </p:attrNameLst>
                                      </p:cBhvr>
                                      <p:tavLst>
                                        <p:tav tm="0" fmla="#ppt_w*sin(2.5*pi*$)">
                                          <p:val>
                                            <p:fltVal val="0"/>
                                          </p:val>
                                        </p:tav>
                                        <p:tav tm="100000">
                                          <p:val>
                                            <p:fltVal val="1"/>
                                          </p:val>
                                        </p:tav>
                                      </p:tavLst>
                                    </p:anim>
                                    <p:anim calcmode="lin" valueType="num">
                                      <p:cBhvr>
                                        <p:cTn id="34"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ppt_x"/>
                                          </p:val>
                                        </p:tav>
                                        <p:tav tm="100000">
                                          <p:val>
                                            <p:strVal val="#ppt_x"/>
                                          </p:val>
                                        </p:tav>
                                      </p:tavLst>
                                    </p:anim>
                                    <p:anim calcmode="lin" valueType="num">
                                      <p:cBhvr additive="base">
                                        <p:cTn id="4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1000" fill="hold"/>
                                        <p:tgtEl>
                                          <p:spTgt spid="12"/>
                                        </p:tgtEl>
                                        <p:attrNameLst>
                                          <p:attrName>ppt_w</p:attrName>
                                        </p:attrNameLst>
                                      </p:cBhvr>
                                      <p:tavLst>
                                        <p:tav tm="0">
                                          <p:val>
                                            <p:fltVal val="0"/>
                                          </p:val>
                                        </p:tav>
                                        <p:tav tm="100000">
                                          <p:val>
                                            <p:strVal val="#ppt_w"/>
                                          </p:val>
                                        </p:tav>
                                      </p:tavLst>
                                    </p:anim>
                                    <p:anim calcmode="lin" valueType="num">
                                      <p:cBhvr>
                                        <p:cTn id="51" dur="1000" fill="hold"/>
                                        <p:tgtEl>
                                          <p:spTgt spid="12"/>
                                        </p:tgtEl>
                                        <p:attrNameLst>
                                          <p:attrName>ppt_h</p:attrName>
                                        </p:attrNameLst>
                                      </p:cBhvr>
                                      <p:tavLst>
                                        <p:tav tm="0">
                                          <p:val>
                                            <p:fltVal val="0"/>
                                          </p:val>
                                        </p:tav>
                                        <p:tav tm="100000">
                                          <p:val>
                                            <p:strVal val="#ppt_h"/>
                                          </p:val>
                                        </p:tav>
                                      </p:tavLst>
                                    </p:anim>
                                    <p:anim calcmode="lin" valueType="num">
                                      <p:cBhvr>
                                        <p:cTn id="52" dur="1000" fill="hold"/>
                                        <p:tgtEl>
                                          <p:spTgt spid="12"/>
                                        </p:tgtEl>
                                        <p:attrNameLst>
                                          <p:attrName>style.rotation</p:attrName>
                                        </p:attrNameLst>
                                      </p:cBhvr>
                                      <p:tavLst>
                                        <p:tav tm="0">
                                          <p:val>
                                            <p:fltVal val="90"/>
                                          </p:val>
                                        </p:tav>
                                        <p:tav tm="100000">
                                          <p:val>
                                            <p:fltVal val="0"/>
                                          </p:val>
                                        </p:tav>
                                      </p:tavLst>
                                    </p:anim>
                                    <p:animEffect transition="in" filter="fade">
                                      <p:cBhvr>
                                        <p:cTn id="5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Imagen 2" descr="Descripción: D:\Documentos\Tesis\ISOTERMAS.jpg"/>
          <p:cNvPicPr>
            <a:picLocks noChangeAspect="1" noChangeArrowheads="1"/>
          </p:cNvPicPr>
          <p:nvPr/>
        </p:nvPicPr>
        <p:blipFill rotWithShape="1">
          <a:blip r:embed="rId2">
            <a:extLst>
              <a:ext uri="{28A0092B-C50C-407E-A947-70E740481C1C}">
                <a14:useLocalDpi xmlns:a14="http://schemas.microsoft.com/office/drawing/2010/main" val="0"/>
              </a:ext>
            </a:extLst>
          </a:blip>
          <a:srcRect l="5174" t="2323" r="60837" b="3819"/>
          <a:stretch/>
        </p:blipFill>
        <p:spPr bwMode="auto">
          <a:xfrm>
            <a:off x="611560" y="538128"/>
            <a:ext cx="3630240" cy="5448301"/>
          </a:xfrm>
          <a:prstGeom prst="rect">
            <a:avLst/>
          </a:prstGeom>
          <a:noFill/>
          <a:ln>
            <a:noFill/>
          </a:ln>
          <a:effectLst>
            <a:outerShdw blurRad="50800" dist="38100" dir="8100000" algn="tr" rotWithShape="0">
              <a:prstClr val="black">
                <a:alpha val="40000"/>
              </a:prstClr>
            </a:outerShdw>
          </a:effectLst>
          <a:scene3d>
            <a:camera prst="perspectiveContrastingRightFacing"/>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CuadroTexto"/>
          <p:cNvSpPr txBox="1"/>
          <p:nvPr/>
        </p:nvSpPr>
        <p:spPr>
          <a:xfrm>
            <a:off x="4788024" y="15032"/>
            <a:ext cx="3312368" cy="523220"/>
          </a:xfrm>
          <a:prstGeom prst="rect">
            <a:avLst/>
          </a:prstGeom>
          <a:noFill/>
        </p:spPr>
        <p:txBody>
          <a:bodyPr wrap="square" rtlCol="0">
            <a:spAutoFit/>
          </a:bodyPr>
          <a:lstStyle/>
          <a:p>
            <a:pPr algn="ctr"/>
            <a:r>
              <a:rPr lang="es-ES" sz="2800" b="1" dirty="0" smtClean="0">
                <a:solidFill>
                  <a:schemeClr val="bg2">
                    <a:lumMod val="75000"/>
                  </a:schemeClr>
                </a:solidFill>
              </a:rPr>
              <a:t>ISOTERMAS</a:t>
            </a:r>
            <a:endParaRPr lang="es-ES" sz="2800" b="1" dirty="0">
              <a:solidFill>
                <a:schemeClr val="bg2">
                  <a:lumMod val="75000"/>
                </a:schemeClr>
              </a:solidFill>
            </a:endParaRPr>
          </a:p>
        </p:txBody>
      </p:sp>
      <p:pic>
        <p:nvPicPr>
          <p:cNvPr id="4100" name="Imagen 2" descr="Descripción: D:\Documentos\Tesis\ISOTERMAS.jpg"/>
          <p:cNvPicPr>
            <a:picLocks noChangeAspect="1" noChangeArrowheads="1"/>
          </p:cNvPicPr>
          <p:nvPr/>
        </p:nvPicPr>
        <p:blipFill rotWithShape="1">
          <a:blip r:embed="rId2">
            <a:extLst>
              <a:ext uri="{28A0092B-C50C-407E-A947-70E740481C1C}">
                <a14:useLocalDpi xmlns:a14="http://schemas.microsoft.com/office/drawing/2010/main" val="0"/>
              </a:ext>
            </a:extLst>
          </a:blip>
          <a:srcRect l="38943" r="28862" b="66076"/>
          <a:stretch/>
        </p:blipFill>
        <p:spPr bwMode="auto">
          <a:xfrm>
            <a:off x="4355976" y="1268760"/>
            <a:ext cx="3558927" cy="2448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Imagen 2" descr="Descripción: D:\Documentos\Tesis\ISOTERMAS.jpg"/>
          <p:cNvPicPr>
            <a:picLocks noChangeAspect="1" noChangeArrowheads="1"/>
          </p:cNvPicPr>
          <p:nvPr/>
        </p:nvPicPr>
        <p:blipFill rotWithShape="1">
          <a:blip r:embed="rId2">
            <a:extLst>
              <a:ext uri="{28A0092B-C50C-407E-A947-70E740481C1C}">
                <a14:useLocalDpi xmlns:a14="http://schemas.microsoft.com/office/drawing/2010/main" val="0"/>
              </a:ext>
            </a:extLst>
          </a:blip>
          <a:srcRect l="39084" t="63814" r="28862"/>
          <a:stretch/>
        </p:blipFill>
        <p:spPr bwMode="auto">
          <a:xfrm>
            <a:off x="4947307" y="3933054"/>
            <a:ext cx="2376264" cy="1834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44815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788024" y="15032"/>
            <a:ext cx="3312368" cy="523220"/>
          </a:xfrm>
          <a:prstGeom prst="rect">
            <a:avLst/>
          </a:prstGeom>
          <a:noFill/>
        </p:spPr>
        <p:txBody>
          <a:bodyPr wrap="square" rtlCol="0">
            <a:spAutoFit/>
          </a:bodyPr>
          <a:lstStyle/>
          <a:p>
            <a:pPr algn="ctr"/>
            <a:r>
              <a:rPr lang="es-ES" sz="2800" b="1" dirty="0" smtClean="0">
                <a:solidFill>
                  <a:schemeClr val="bg2">
                    <a:lumMod val="75000"/>
                  </a:schemeClr>
                </a:solidFill>
              </a:rPr>
              <a:t>ISOYETAS</a:t>
            </a:r>
            <a:endParaRPr lang="es-ES" sz="2800" b="1" dirty="0">
              <a:solidFill>
                <a:schemeClr val="bg2">
                  <a:lumMod val="75000"/>
                </a:schemeClr>
              </a:solidFill>
            </a:endParaRPr>
          </a:p>
        </p:txBody>
      </p:sp>
      <p:pic>
        <p:nvPicPr>
          <p:cNvPr id="5122" name="Imagen 1" descr="Descripción: D:\Documentos\Tesis\ISOYETAS.jpg"/>
          <p:cNvPicPr>
            <a:picLocks noChangeAspect="1" noChangeArrowheads="1"/>
          </p:cNvPicPr>
          <p:nvPr/>
        </p:nvPicPr>
        <p:blipFill rotWithShape="1">
          <a:blip r:embed="rId2">
            <a:extLst>
              <a:ext uri="{28A0092B-C50C-407E-A947-70E740481C1C}">
                <a14:useLocalDpi xmlns:a14="http://schemas.microsoft.com/office/drawing/2010/main" val="0"/>
              </a:ext>
            </a:extLst>
          </a:blip>
          <a:srcRect l="5260" t="1635" r="60451" b="2084"/>
          <a:stretch/>
        </p:blipFill>
        <p:spPr bwMode="auto">
          <a:xfrm>
            <a:off x="611559" y="538252"/>
            <a:ext cx="3600401" cy="5483036"/>
          </a:xfrm>
          <a:prstGeom prst="rect">
            <a:avLst/>
          </a:prstGeom>
          <a:noFill/>
          <a:ln>
            <a:noFill/>
          </a:ln>
          <a:effectLst>
            <a:outerShdw blurRad="50800" dist="38100" dir="8100000" algn="tr" rotWithShape="0">
              <a:prstClr val="black">
                <a:alpha val="40000"/>
              </a:prstClr>
            </a:outerShdw>
          </a:effectLst>
          <a:scene3d>
            <a:camera prst="perspectiveContrastingRightFacing"/>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Imagen 1" descr="Descripción: D:\Documentos\Tesis\ISOYETAS.jpg"/>
          <p:cNvPicPr>
            <a:picLocks noChangeAspect="1" noChangeArrowheads="1"/>
          </p:cNvPicPr>
          <p:nvPr/>
        </p:nvPicPr>
        <p:blipFill rotWithShape="1">
          <a:blip r:embed="rId2">
            <a:extLst>
              <a:ext uri="{28A0092B-C50C-407E-A947-70E740481C1C}">
                <a14:useLocalDpi xmlns:a14="http://schemas.microsoft.com/office/drawing/2010/main" val="0"/>
              </a:ext>
            </a:extLst>
          </a:blip>
          <a:srcRect l="39719" r="27652" b="68094"/>
          <a:stretch/>
        </p:blipFill>
        <p:spPr bwMode="auto">
          <a:xfrm>
            <a:off x="4597399" y="1124744"/>
            <a:ext cx="3498739" cy="2325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Imagen 1" descr="Descripción: D:\Documentos\Tesis\ISOYETAS.jpg"/>
          <p:cNvPicPr>
            <a:picLocks noChangeAspect="1" noChangeArrowheads="1"/>
          </p:cNvPicPr>
          <p:nvPr/>
        </p:nvPicPr>
        <p:blipFill rotWithShape="1">
          <a:blip r:embed="rId2">
            <a:extLst>
              <a:ext uri="{28A0092B-C50C-407E-A947-70E740481C1C}">
                <a14:useLocalDpi xmlns:a14="http://schemas.microsoft.com/office/drawing/2010/main" val="0"/>
              </a:ext>
            </a:extLst>
          </a:blip>
          <a:srcRect l="38805" t="66746" r="29293" b="2559"/>
          <a:stretch/>
        </p:blipFill>
        <p:spPr bwMode="auto">
          <a:xfrm>
            <a:off x="5076056" y="3861047"/>
            <a:ext cx="2233697" cy="1521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39860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C:\Users\user\AppData\Local\Microsoft\Windows\Temporary Internet Files\Content.Word\Ubicacion_SAUCAY.JPG"/>
          <p:cNvPicPr/>
          <p:nvPr/>
        </p:nvPicPr>
        <p:blipFill>
          <a:blip r:embed="rId2" cstate="print"/>
          <a:srcRect l="17883" t="26101" r="23193" b="19847"/>
          <a:stretch>
            <a:fillRect/>
          </a:stretch>
        </p:blipFill>
        <p:spPr bwMode="auto">
          <a:xfrm>
            <a:off x="467544" y="692696"/>
            <a:ext cx="5796215" cy="3939852"/>
          </a:xfrm>
          <a:prstGeom prst="rect">
            <a:avLst/>
          </a:prstGeom>
          <a:noFill/>
          <a:ln w="9525">
            <a:noFill/>
            <a:miter lim="800000"/>
            <a:headEnd/>
            <a:tailEnd/>
          </a:ln>
        </p:spPr>
      </p:pic>
      <p:sp>
        <p:nvSpPr>
          <p:cNvPr id="5" name="4 CuadroTexto"/>
          <p:cNvSpPr txBox="1"/>
          <p:nvPr/>
        </p:nvSpPr>
        <p:spPr>
          <a:xfrm>
            <a:off x="683568" y="4797152"/>
            <a:ext cx="3312368" cy="1477328"/>
          </a:xfrm>
          <a:prstGeom prst="rect">
            <a:avLst/>
          </a:prstGeom>
          <a:noFill/>
        </p:spPr>
        <p:txBody>
          <a:bodyPr wrap="square" rtlCol="0">
            <a:spAutoFit/>
          </a:bodyPr>
          <a:lstStyle/>
          <a:p>
            <a:pPr algn="ctr"/>
            <a:r>
              <a:rPr lang="es-ES" sz="2000" b="1" dirty="0" smtClean="0"/>
              <a:t>PÁRAMO PLUVIAL SUB ALPINO</a:t>
            </a:r>
          </a:p>
          <a:p>
            <a:pPr algn="ctr"/>
            <a:endParaRPr lang="es-ES" b="1" dirty="0"/>
          </a:p>
          <a:p>
            <a:pPr algn="ctr"/>
            <a:r>
              <a:rPr lang="es-ES" sz="1600" b="1" dirty="0" smtClean="0"/>
              <a:t>Precipitación: 250-500mm</a:t>
            </a:r>
          </a:p>
          <a:p>
            <a:pPr algn="ctr"/>
            <a:r>
              <a:rPr lang="es-ES" sz="1600" b="1" dirty="0" smtClean="0"/>
              <a:t>Temperatura: 3 a 6ºC</a:t>
            </a:r>
            <a:endParaRPr lang="es-ES" sz="1600" b="1" dirty="0"/>
          </a:p>
        </p:txBody>
      </p:sp>
      <p:sp>
        <p:nvSpPr>
          <p:cNvPr id="6" name="5 CuadroTexto"/>
          <p:cNvSpPr txBox="1"/>
          <p:nvPr/>
        </p:nvSpPr>
        <p:spPr>
          <a:xfrm>
            <a:off x="6256615" y="1196752"/>
            <a:ext cx="2376264" cy="1938992"/>
          </a:xfrm>
          <a:prstGeom prst="rect">
            <a:avLst/>
          </a:prstGeom>
          <a:noFill/>
        </p:spPr>
        <p:txBody>
          <a:bodyPr wrap="square" rtlCol="0">
            <a:spAutoFit/>
          </a:bodyPr>
          <a:lstStyle/>
          <a:p>
            <a:pPr algn="ctr"/>
            <a:r>
              <a:rPr lang="es-ES" sz="2000" b="1" dirty="0" smtClean="0"/>
              <a:t>BOSQUE PLUVIAL MONTANO</a:t>
            </a:r>
          </a:p>
          <a:p>
            <a:pPr algn="ctr"/>
            <a:endParaRPr lang="es-ES" sz="1600" b="1" dirty="0" smtClean="0"/>
          </a:p>
          <a:p>
            <a:pPr algn="ctr"/>
            <a:endParaRPr lang="es-ES" sz="1600" b="1" dirty="0" smtClean="0"/>
          </a:p>
          <a:p>
            <a:pPr algn="ctr"/>
            <a:r>
              <a:rPr lang="es-ES" sz="1600" b="1" dirty="0" smtClean="0"/>
              <a:t>Precipitación: 1000-2000mm</a:t>
            </a:r>
          </a:p>
          <a:p>
            <a:pPr algn="ctr"/>
            <a:r>
              <a:rPr lang="es-ES" sz="1600" b="1" dirty="0" smtClean="0"/>
              <a:t>Temperatura: 6 a 12ºC</a:t>
            </a:r>
            <a:endParaRPr lang="es-ES" sz="1600" b="1" dirty="0"/>
          </a:p>
        </p:txBody>
      </p:sp>
      <p:sp>
        <p:nvSpPr>
          <p:cNvPr id="7" name="6 Rectángulo"/>
          <p:cNvSpPr/>
          <p:nvPr/>
        </p:nvSpPr>
        <p:spPr>
          <a:xfrm>
            <a:off x="539552" y="980728"/>
            <a:ext cx="3456384" cy="3651819"/>
          </a:xfrm>
          <a:prstGeom prst="rect">
            <a:avLst/>
          </a:prstGeom>
          <a:noFill/>
          <a:ln w="28575"/>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8" name="7 Rectángulo"/>
          <p:cNvSpPr/>
          <p:nvPr/>
        </p:nvSpPr>
        <p:spPr>
          <a:xfrm>
            <a:off x="4139952" y="1628800"/>
            <a:ext cx="2123807" cy="3003747"/>
          </a:xfrm>
          <a:prstGeom prst="rect">
            <a:avLst/>
          </a:prstGeom>
          <a:noFill/>
          <a:ln w="28575"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Flecha izquierda"/>
          <p:cNvSpPr/>
          <p:nvPr/>
        </p:nvSpPr>
        <p:spPr>
          <a:xfrm>
            <a:off x="6084168" y="1843083"/>
            <a:ext cx="360040" cy="36178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Flecha arriba"/>
          <p:cNvSpPr/>
          <p:nvPr/>
        </p:nvSpPr>
        <p:spPr>
          <a:xfrm>
            <a:off x="1043608" y="4509120"/>
            <a:ext cx="432048" cy="2880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146" name="Picture 2" descr="DSCN146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3284984"/>
            <a:ext cx="4256820" cy="319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il_fi" descr="paramo-stream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452822"/>
            <a:ext cx="4265442" cy="319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0 CuadroTexto"/>
          <p:cNvSpPr txBox="1"/>
          <p:nvPr/>
        </p:nvSpPr>
        <p:spPr>
          <a:xfrm>
            <a:off x="5004048" y="60276"/>
            <a:ext cx="2808312" cy="461665"/>
          </a:xfrm>
          <a:prstGeom prst="rect">
            <a:avLst/>
          </a:prstGeom>
          <a:noFill/>
        </p:spPr>
        <p:txBody>
          <a:bodyPr wrap="square" rtlCol="0">
            <a:spAutoFit/>
          </a:bodyPr>
          <a:lstStyle/>
          <a:p>
            <a:pPr algn="ctr"/>
            <a:r>
              <a:rPr lang="es-ES" sz="2400" b="1" dirty="0" smtClean="0">
                <a:solidFill>
                  <a:schemeClr val="bg2">
                    <a:lumMod val="75000"/>
                  </a:schemeClr>
                </a:solidFill>
              </a:rPr>
              <a:t>CLIMA</a:t>
            </a:r>
            <a:endParaRPr lang="es-ES" sz="2400" b="1" dirty="0">
              <a:solidFill>
                <a:schemeClr val="bg2">
                  <a:lumMod val="75000"/>
                </a:schemeClr>
              </a:solidFill>
            </a:endParaRPr>
          </a:p>
        </p:txBody>
      </p:sp>
    </p:spTree>
    <p:extLst>
      <p:ext uri="{BB962C8B-B14F-4D97-AF65-F5344CB8AC3E}">
        <p14:creationId xmlns:p14="http://schemas.microsoft.com/office/powerpoint/2010/main" val="75911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normAutofit/>
          </a:bodyPr>
          <a:lstStyle/>
          <a:p>
            <a:pPr algn="ctr"/>
            <a:r>
              <a:rPr lang="es-EC" sz="4400" b="1" dirty="0" smtClean="0"/>
              <a:t>TIPOS DE SUELO </a:t>
            </a:r>
            <a:endParaRPr lang="es-EC" sz="4400" b="1" dirty="0"/>
          </a:p>
        </p:txBody>
      </p:sp>
      <p:sp>
        <p:nvSpPr>
          <p:cNvPr id="7" name="2 Subtítulo"/>
          <p:cNvSpPr>
            <a:spLocks noGrp="1"/>
          </p:cNvSpPr>
          <p:nvPr>
            <p:ph type="subTitle" idx="1"/>
          </p:nvPr>
        </p:nvSpPr>
        <p:spPr/>
        <p:txBody>
          <a:bodyPr>
            <a:normAutofit lnSpcReduction="10000"/>
          </a:bodyPr>
          <a:lstStyle/>
          <a:p>
            <a:endParaRPr lang="es-ES" dirty="0" smtClean="0"/>
          </a:p>
          <a:p>
            <a:endParaRPr lang="es-ES" dirty="0"/>
          </a:p>
          <a:p>
            <a:pPr algn="r"/>
            <a:r>
              <a:rPr lang="es-ES" dirty="0" smtClean="0"/>
              <a:t>MICRO CUENCA DEL </a:t>
            </a:r>
          </a:p>
          <a:p>
            <a:pPr algn="r"/>
            <a:r>
              <a:rPr lang="es-ES" dirty="0" smtClean="0"/>
              <a:t>RÍO SAUCAY</a:t>
            </a:r>
            <a:endParaRPr lang="es-ES" dirty="0"/>
          </a:p>
        </p:txBody>
      </p:sp>
    </p:spTree>
    <p:extLst>
      <p:ext uri="{BB962C8B-B14F-4D97-AF65-F5344CB8AC3E}">
        <p14:creationId xmlns:p14="http://schemas.microsoft.com/office/powerpoint/2010/main" val="3340522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644008" y="0"/>
            <a:ext cx="3528392" cy="541864"/>
          </a:xfrm>
          <a:prstGeom prst="rect">
            <a:avLst/>
          </a:prstGeom>
        </p:spPr>
        <p:txBody>
          <a:bodyPr vert="horz" lIns="91440" tIns="45720" rIns="91440" bIns="45720" rtlCol="0" anchor="b">
            <a:normAutofit fontScale="97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3200" b="1" dirty="0" smtClean="0">
                <a:solidFill>
                  <a:srgbClr val="94C600"/>
                </a:solidFill>
              </a:rPr>
              <a:t>METODOLOGÍA</a:t>
            </a:r>
            <a:endParaRPr lang="es-EC" sz="3200" b="1" dirty="0">
              <a:solidFill>
                <a:srgbClr val="94C600"/>
              </a:solidFill>
            </a:endParaRPr>
          </a:p>
        </p:txBody>
      </p:sp>
      <p:grpSp>
        <p:nvGrpSpPr>
          <p:cNvPr id="4" name="3 Grupo"/>
          <p:cNvGrpSpPr/>
          <p:nvPr/>
        </p:nvGrpSpPr>
        <p:grpSpPr>
          <a:xfrm>
            <a:off x="323528" y="1988840"/>
            <a:ext cx="5436125" cy="2405127"/>
            <a:chOff x="755575" y="1124744"/>
            <a:chExt cx="5436125" cy="2405127"/>
          </a:xfrm>
        </p:grpSpPr>
        <p:pic>
          <p:nvPicPr>
            <p:cNvPr id="1126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1774" t="23367" r="21837" b="26184"/>
            <a:stretch/>
          </p:blipFill>
          <p:spPr bwMode="auto">
            <a:xfrm>
              <a:off x="3311700" y="1124744"/>
              <a:ext cx="2880000" cy="1957507"/>
            </a:xfrm>
            <a:prstGeom prst="rect">
              <a:avLst/>
            </a:prstGeom>
            <a:noFill/>
            <a:ln w="12700">
              <a:solidFill>
                <a:schemeClr val="tx1"/>
              </a:solidFill>
              <a:miter lim="800000"/>
              <a:headEnd/>
              <a:tailEnd/>
            </a:ln>
            <a:effectLst>
              <a:outerShdw dist="35921" dir="2700000" algn="ctr" rotWithShape="0">
                <a:schemeClr val="bg2"/>
              </a:outerShdw>
            </a:effectLst>
            <a:scene3d>
              <a:camera prst="perspectiveContrastingLeftFacing"/>
              <a:lightRig rig="threePt" dir="t"/>
            </a:scene3d>
            <a:extLst>
              <a:ext uri="{909E8E84-426E-40DD-AFC4-6F175D3DCCD1}">
                <a14:hiddenFill xmlns:a14="http://schemas.microsoft.com/office/drawing/2010/main">
                  <a:solidFill>
                    <a:schemeClr val="accent1"/>
                  </a:solidFill>
                </a14:hiddenFill>
              </a:ext>
            </a:extLst>
          </p:spPr>
        </p:pic>
        <p:pic>
          <p:nvPicPr>
            <p:cNvPr id="1126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601" t="23999" r="12144" b="15267"/>
            <a:stretch/>
          </p:blipFill>
          <p:spPr bwMode="auto">
            <a:xfrm>
              <a:off x="2015876" y="1196752"/>
              <a:ext cx="2880000" cy="1978504"/>
            </a:xfrm>
            <a:prstGeom prst="rect">
              <a:avLst/>
            </a:prstGeom>
            <a:noFill/>
            <a:ln>
              <a:noFill/>
            </a:ln>
            <a:effectLst/>
            <a:scene3d>
              <a:camera prst="perspectiveContrastingLeftFacing"/>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descr="C:\Users\Carolina\Documents\CYNTHIA\TESIS UNACH\LIMITE_CYNTHIA\ALAUSI1.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575" y="1435489"/>
              <a:ext cx="2880000" cy="2094382"/>
            </a:xfrm>
            <a:prstGeom prst="rect">
              <a:avLst/>
            </a:prstGeom>
            <a:noFill/>
            <a:scene3d>
              <a:camera prst="perspectiveContrastingLeftFacing"/>
              <a:lightRig rig="threePt" dir="t"/>
            </a:scene3d>
            <a:extLst>
              <a:ext uri="{909E8E84-426E-40DD-AFC4-6F175D3DCCD1}">
                <a14:hiddenFill xmlns:a14="http://schemas.microsoft.com/office/drawing/2010/main">
                  <a:solidFill>
                    <a:srgbClr val="FFFFFF"/>
                  </a:solidFill>
                </a14:hiddenFill>
              </a:ext>
            </a:extLst>
          </p:spPr>
        </p:pic>
      </p:grpSp>
      <p:sp>
        <p:nvSpPr>
          <p:cNvPr id="8" name="7 Llamada de flecha hacia abajo"/>
          <p:cNvSpPr/>
          <p:nvPr/>
        </p:nvSpPr>
        <p:spPr>
          <a:xfrm>
            <a:off x="1230053" y="1052736"/>
            <a:ext cx="3134932" cy="504056"/>
          </a:xfrm>
          <a:prstGeom prst="downArrow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400" dirty="0" smtClean="0">
                <a:solidFill>
                  <a:prstClr val="black"/>
                </a:solidFill>
              </a:rPr>
              <a:t>Recopilación de Información</a:t>
            </a:r>
            <a:endParaRPr lang="es-EC" sz="1400" dirty="0">
              <a:solidFill>
                <a:prstClr val="black"/>
              </a:solidFill>
            </a:endParaRPr>
          </a:p>
        </p:txBody>
      </p:sp>
      <p:sp>
        <p:nvSpPr>
          <p:cNvPr id="5" name="4 CuadroTexto"/>
          <p:cNvSpPr txBox="1"/>
          <p:nvPr/>
        </p:nvSpPr>
        <p:spPr>
          <a:xfrm>
            <a:off x="1525680" y="4869160"/>
            <a:ext cx="2435282" cy="523220"/>
          </a:xfrm>
          <a:prstGeom prst="rect">
            <a:avLst/>
          </a:prstGeom>
          <a:noFill/>
        </p:spPr>
        <p:txBody>
          <a:bodyPr wrap="none" rtlCol="0">
            <a:spAutoFit/>
          </a:bodyPr>
          <a:lstStyle/>
          <a:p>
            <a:pPr algn="ctr"/>
            <a:r>
              <a:rPr lang="es-EC" sz="1400" dirty="0" smtClean="0"/>
              <a:t>MAPA DE SUELOS-MAGAP</a:t>
            </a:r>
          </a:p>
          <a:p>
            <a:pPr algn="ctr"/>
            <a:r>
              <a:rPr lang="es-EC" sz="1400" dirty="0" smtClean="0"/>
              <a:t>1:50 000 (Alausí)</a:t>
            </a:r>
            <a:endParaRPr lang="es-EC" sz="1400" dirty="0"/>
          </a:p>
        </p:txBody>
      </p:sp>
      <p:sp>
        <p:nvSpPr>
          <p:cNvPr id="10" name="9 CuadroTexto"/>
          <p:cNvSpPr txBox="1"/>
          <p:nvPr/>
        </p:nvSpPr>
        <p:spPr>
          <a:xfrm>
            <a:off x="1230053" y="5651956"/>
            <a:ext cx="2981907" cy="307777"/>
          </a:xfrm>
          <a:prstGeom prst="rect">
            <a:avLst/>
          </a:prstGeom>
          <a:noFill/>
        </p:spPr>
        <p:txBody>
          <a:bodyPr wrap="none" rtlCol="0">
            <a:spAutoFit/>
          </a:bodyPr>
          <a:lstStyle/>
          <a:p>
            <a:r>
              <a:rPr lang="es-EC" sz="1400" dirty="0" smtClean="0"/>
              <a:t>INFORMACION CLIRSEN-MAGAP</a:t>
            </a:r>
            <a:endParaRPr lang="es-EC" sz="1400" dirty="0"/>
          </a:p>
        </p:txBody>
      </p:sp>
      <p:sp>
        <p:nvSpPr>
          <p:cNvPr id="11" name="10 Llamada de flecha hacia abajo"/>
          <p:cNvSpPr/>
          <p:nvPr/>
        </p:nvSpPr>
        <p:spPr>
          <a:xfrm>
            <a:off x="5292080" y="1052736"/>
            <a:ext cx="3096344" cy="504056"/>
          </a:xfrm>
          <a:prstGeom prst="downArrow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400" dirty="0" smtClean="0">
                <a:solidFill>
                  <a:prstClr val="black"/>
                </a:solidFill>
              </a:rPr>
              <a:t>Trabajo de Campo y Análisis</a:t>
            </a:r>
            <a:endParaRPr lang="es-EC" sz="1400" dirty="0">
              <a:solidFill>
                <a:prstClr val="black"/>
              </a:solidFill>
            </a:endParaRPr>
          </a:p>
        </p:txBody>
      </p:sp>
      <p:pic>
        <p:nvPicPr>
          <p:cNvPr id="12" name="11 Imagen" descr="C:\Users\user\AppData\Local\Microsoft\Windows\Temporary Internet Files\Content.Word\DSC02538.jpg"/>
          <p:cNvPicPr/>
          <p:nvPr/>
        </p:nvPicPr>
        <p:blipFill>
          <a:blip r:embed="rId6" cstate="print"/>
          <a:srcRect/>
          <a:stretch>
            <a:fillRect/>
          </a:stretch>
        </p:blipFill>
        <p:spPr bwMode="auto">
          <a:xfrm>
            <a:off x="6444208" y="3284984"/>
            <a:ext cx="1796415" cy="1399540"/>
          </a:xfrm>
          <a:prstGeom prst="rect">
            <a:avLst/>
          </a:prstGeom>
          <a:noFill/>
          <a:ln w="9525">
            <a:solidFill>
              <a:srgbClr val="4F81BD"/>
            </a:solidFill>
            <a:miter lim="800000"/>
            <a:headEnd/>
            <a:tailEnd/>
          </a:ln>
        </p:spPr>
      </p:pic>
      <p:pic>
        <p:nvPicPr>
          <p:cNvPr id="11269"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8961"/>
          <a:stretch/>
        </p:blipFill>
        <p:spPr bwMode="auto">
          <a:xfrm>
            <a:off x="6573625" y="1628800"/>
            <a:ext cx="1382751" cy="1494088"/>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6" name="5 Flecha derecha"/>
          <p:cNvSpPr/>
          <p:nvPr/>
        </p:nvSpPr>
        <p:spPr>
          <a:xfrm>
            <a:off x="5759653" y="2967593"/>
            <a:ext cx="468531" cy="3791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2 CuadroTexto"/>
          <p:cNvSpPr txBox="1"/>
          <p:nvPr/>
        </p:nvSpPr>
        <p:spPr>
          <a:xfrm>
            <a:off x="6090326" y="4870901"/>
            <a:ext cx="2106666" cy="584775"/>
          </a:xfrm>
          <a:prstGeom prst="rect">
            <a:avLst/>
          </a:prstGeom>
          <a:noFill/>
        </p:spPr>
        <p:txBody>
          <a:bodyPr wrap="none" rtlCol="0">
            <a:spAutoFit/>
          </a:bodyPr>
          <a:lstStyle/>
          <a:p>
            <a:pPr algn="ctr"/>
            <a:r>
              <a:rPr lang="es-EC" sz="1600" dirty="0" smtClean="0"/>
              <a:t>De acuerdo a sus </a:t>
            </a:r>
          </a:p>
          <a:p>
            <a:pPr algn="ctr"/>
            <a:r>
              <a:rPr lang="es-EC" sz="1600" dirty="0" smtClean="0"/>
              <a:t>propiedades físicas</a:t>
            </a:r>
            <a:endParaRPr lang="es-EC" sz="1600" dirty="0"/>
          </a:p>
        </p:txBody>
      </p:sp>
      <p:sp>
        <p:nvSpPr>
          <p:cNvPr id="13" name="12 Rectángulo"/>
          <p:cNvSpPr/>
          <p:nvPr/>
        </p:nvSpPr>
        <p:spPr>
          <a:xfrm>
            <a:off x="5710960" y="5517232"/>
            <a:ext cx="2749472" cy="584775"/>
          </a:xfrm>
          <a:prstGeom prst="rect">
            <a:avLst/>
          </a:prstGeom>
        </p:spPr>
        <p:txBody>
          <a:bodyPr wrap="none">
            <a:spAutoFit/>
          </a:bodyPr>
          <a:lstStyle/>
          <a:p>
            <a:pPr lvl="0" algn="ctr"/>
            <a:r>
              <a:rPr lang="es-EC" sz="1600" dirty="0">
                <a:solidFill>
                  <a:prstClr val="black"/>
                </a:solidFill>
              </a:rPr>
              <a:t>De acuerdo a la </a:t>
            </a:r>
            <a:endParaRPr lang="es-EC" sz="1600" dirty="0" smtClean="0">
              <a:solidFill>
                <a:prstClr val="black"/>
              </a:solidFill>
            </a:endParaRPr>
          </a:p>
          <a:p>
            <a:pPr lvl="0" algn="ctr"/>
            <a:r>
              <a:rPr lang="es-EC" sz="1600" dirty="0" smtClean="0">
                <a:solidFill>
                  <a:prstClr val="black"/>
                </a:solidFill>
              </a:rPr>
              <a:t>Clasificación </a:t>
            </a:r>
            <a:r>
              <a:rPr lang="es-EC" sz="1600" dirty="0">
                <a:solidFill>
                  <a:prstClr val="black"/>
                </a:solidFill>
              </a:rPr>
              <a:t>Taxonómica</a:t>
            </a:r>
          </a:p>
        </p:txBody>
      </p:sp>
    </p:spTree>
    <p:extLst>
      <p:ext uri="{BB962C8B-B14F-4D97-AF65-F5344CB8AC3E}">
        <p14:creationId xmlns:p14="http://schemas.microsoft.com/office/powerpoint/2010/main" val="15010424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2411760" y="1196752"/>
            <a:ext cx="4680520" cy="576064"/>
          </a:xfrm>
          <a:prstGeom prst="rect">
            <a:avLst/>
          </a:prstGeom>
        </p:spPr>
        <p:txBody>
          <a:bodyPr>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smtClean="0"/>
              <a:t>DESCRIPCION DEL PERFIL DEL SUELO</a:t>
            </a:r>
            <a:endParaRPr lang="es-EC" sz="2000" b="1" dirty="0"/>
          </a:p>
        </p:txBody>
      </p:sp>
      <p:grpSp>
        <p:nvGrpSpPr>
          <p:cNvPr id="15" name="296 Grupo"/>
          <p:cNvGrpSpPr/>
          <p:nvPr/>
        </p:nvGrpSpPr>
        <p:grpSpPr>
          <a:xfrm>
            <a:off x="1763688" y="1988840"/>
            <a:ext cx="6264680" cy="3783424"/>
            <a:chOff x="0" y="0"/>
            <a:chExt cx="5893150" cy="2967135"/>
          </a:xfrm>
        </p:grpSpPr>
        <p:pic>
          <p:nvPicPr>
            <p:cNvPr id="17" name="16 Imagen" descr="C:\CYNTHIA\TESIS UNACH\INFORMACION SALIDA DE CAMPO\SALIDA CAMPO\CUENCA VISUALES\PES1.JPG"/>
            <p:cNvPicPr>
              <a:picLocks noChangeAspect="1"/>
            </p:cNvPicPr>
            <p:nvPr/>
          </p:nvPicPr>
          <p:blipFill>
            <a:blip r:embed="rId3" cstate="print"/>
            <a:srcRect l="13228" t="17647" r="31217" b="17358"/>
            <a:stretch>
              <a:fillRect/>
            </a:stretch>
          </p:blipFill>
          <p:spPr bwMode="auto">
            <a:xfrm>
              <a:off x="0" y="0"/>
              <a:ext cx="2780522" cy="2967135"/>
            </a:xfrm>
            <a:prstGeom prst="rect">
              <a:avLst/>
            </a:prstGeom>
            <a:noFill/>
            <a:ln w="9525">
              <a:noFill/>
              <a:miter lim="800000"/>
              <a:headEnd/>
              <a:tailEnd/>
            </a:ln>
          </p:spPr>
        </p:pic>
        <p:grpSp>
          <p:nvGrpSpPr>
            <p:cNvPr id="18" name="Group 32"/>
            <p:cNvGrpSpPr>
              <a:grpSpLocks/>
            </p:cNvGrpSpPr>
            <p:nvPr/>
          </p:nvGrpSpPr>
          <p:grpSpPr bwMode="auto">
            <a:xfrm>
              <a:off x="2817845" y="550502"/>
              <a:ext cx="3075305" cy="2392043"/>
              <a:chOff x="6525" y="7776"/>
              <a:chExt cx="4843" cy="4200"/>
            </a:xfrm>
          </p:grpSpPr>
          <p:sp>
            <p:nvSpPr>
              <p:cNvPr id="19" name="AutoShape 18"/>
              <p:cNvSpPr>
                <a:spLocks/>
              </p:cNvSpPr>
              <p:nvPr/>
            </p:nvSpPr>
            <p:spPr bwMode="auto">
              <a:xfrm>
                <a:off x="6525" y="8211"/>
                <a:ext cx="143" cy="975"/>
              </a:xfrm>
              <a:prstGeom prst="rightBracket">
                <a:avLst>
                  <a:gd name="adj" fmla="val 0"/>
                </a:avLst>
              </a:prstGeom>
              <a:solidFill>
                <a:sysClr val="window" lastClr="FFFFFF">
                  <a:lumMod val="100000"/>
                  <a:lumOff val="0"/>
                </a:sysClr>
              </a:solidFill>
              <a:ln w="31750">
                <a:solidFill>
                  <a:srgbClr val="9BBB59">
                    <a:lumMod val="100000"/>
                    <a:lumOff val="0"/>
                  </a:srgbClr>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s-EC"/>
              </a:p>
            </p:txBody>
          </p:sp>
          <p:sp>
            <p:nvSpPr>
              <p:cNvPr id="20" name="AutoShape 20"/>
              <p:cNvSpPr>
                <a:spLocks/>
              </p:cNvSpPr>
              <p:nvPr/>
            </p:nvSpPr>
            <p:spPr bwMode="auto">
              <a:xfrm>
                <a:off x="6525" y="9351"/>
                <a:ext cx="143" cy="270"/>
              </a:xfrm>
              <a:prstGeom prst="rightBracket">
                <a:avLst>
                  <a:gd name="adj" fmla="val 0"/>
                </a:avLst>
              </a:prstGeom>
              <a:solidFill>
                <a:sysClr val="window" lastClr="FFFFFF">
                  <a:lumMod val="100000"/>
                  <a:lumOff val="0"/>
                </a:sysClr>
              </a:solidFill>
              <a:ln w="31750">
                <a:solidFill>
                  <a:srgbClr val="4BACC6">
                    <a:lumMod val="100000"/>
                    <a:lumOff val="0"/>
                  </a:srgbClr>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s-EC"/>
              </a:p>
            </p:txBody>
          </p:sp>
          <p:sp>
            <p:nvSpPr>
              <p:cNvPr id="21" name="AutoShape 21"/>
              <p:cNvSpPr>
                <a:spLocks/>
              </p:cNvSpPr>
              <p:nvPr/>
            </p:nvSpPr>
            <p:spPr bwMode="auto">
              <a:xfrm>
                <a:off x="6525" y="9741"/>
                <a:ext cx="143" cy="2235"/>
              </a:xfrm>
              <a:prstGeom prst="rightBracket">
                <a:avLst>
                  <a:gd name="adj" fmla="val 0"/>
                </a:avLst>
              </a:prstGeom>
              <a:solidFill>
                <a:sysClr val="window" lastClr="FFFFFF">
                  <a:lumMod val="100000"/>
                  <a:lumOff val="0"/>
                </a:sysClr>
              </a:solidFill>
              <a:ln w="31750">
                <a:solidFill>
                  <a:srgbClr val="F79646">
                    <a:lumMod val="100000"/>
                    <a:lumOff val="0"/>
                  </a:srgbClr>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s-EC"/>
              </a:p>
            </p:txBody>
          </p:sp>
          <p:sp>
            <p:nvSpPr>
              <p:cNvPr id="22" name="AutoShape 22"/>
              <p:cNvSpPr>
                <a:spLocks/>
              </p:cNvSpPr>
              <p:nvPr/>
            </p:nvSpPr>
            <p:spPr bwMode="auto">
              <a:xfrm>
                <a:off x="6525" y="7836"/>
                <a:ext cx="143" cy="270"/>
              </a:xfrm>
              <a:prstGeom prst="rightBracket">
                <a:avLst>
                  <a:gd name="adj" fmla="val 0"/>
                </a:avLst>
              </a:prstGeom>
              <a:solidFill>
                <a:sysClr val="window" lastClr="FFFFFF">
                  <a:lumMod val="100000"/>
                  <a:lumOff val="0"/>
                </a:sysClr>
              </a:solidFill>
              <a:ln w="31750">
                <a:solidFill>
                  <a:srgbClr val="9BBB59">
                    <a:lumMod val="100000"/>
                    <a:lumOff val="0"/>
                  </a:srgbClr>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s-EC"/>
              </a:p>
            </p:txBody>
          </p:sp>
          <p:grpSp>
            <p:nvGrpSpPr>
              <p:cNvPr id="23" name="Group 31"/>
              <p:cNvGrpSpPr>
                <a:grpSpLocks/>
              </p:cNvGrpSpPr>
              <p:nvPr/>
            </p:nvGrpSpPr>
            <p:grpSpPr bwMode="auto">
              <a:xfrm>
                <a:off x="6704" y="7776"/>
                <a:ext cx="4664" cy="3793"/>
                <a:chOff x="6704" y="7776"/>
                <a:chExt cx="4664" cy="3793"/>
              </a:xfrm>
            </p:grpSpPr>
            <p:sp>
              <p:nvSpPr>
                <p:cNvPr id="24" name="Text Box 24"/>
                <p:cNvSpPr txBox="1">
                  <a:spLocks noChangeArrowheads="1"/>
                </p:cNvSpPr>
                <p:nvPr/>
              </p:nvSpPr>
              <p:spPr bwMode="auto">
                <a:xfrm>
                  <a:off x="6705" y="7776"/>
                  <a:ext cx="3570" cy="5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es-EC" sz="1400" dirty="0">
                      <a:solidFill>
                        <a:srgbClr val="000000"/>
                      </a:solidFill>
                      <a:effectLst/>
                      <a:latin typeface="Calibri"/>
                      <a:ea typeface="Calibri"/>
                      <a:cs typeface="Times New Roman"/>
                    </a:rPr>
                    <a:t>10 cm      A0: Materia Orgánica    </a:t>
                  </a:r>
                </a:p>
              </p:txBody>
            </p:sp>
            <p:sp>
              <p:nvSpPr>
                <p:cNvPr id="25" name="Text Box 25"/>
                <p:cNvSpPr txBox="1">
                  <a:spLocks noChangeArrowheads="1"/>
                </p:cNvSpPr>
                <p:nvPr/>
              </p:nvSpPr>
              <p:spPr bwMode="auto">
                <a:xfrm>
                  <a:off x="6704" y="8541"/>
                  <a:ext cx="3571" cy="6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es-EC" sz="1400" dirty="0">
                      <a:solidFill>
                        <a:srgbClr val="000000"/>
                      </a:solidFill>
                      <a:effectLst/>
                      <a:latin typeface="Calibri"/>
                      <a:ea typeface="Calibri"/>
                      <a:cs typeface="Times New Roman"/>
                    </a:rPr>
                    <a:t>90 cm      A: Humus</a:t>
                  </a:r>
                </a:p>
              </p:txBody>
            </p:sp>
            <p:sp>
              <p:nvSpPr>
                <p:cNvPr id="26" name="Text Box 26"/>
                <p:cNvSpPr txBox="1">
                  <a:spLocks noChangeArrowheads="1"/>
                </p:cNvSpPr>
                <p:nvPr/>
              </p:nvSpPr>
              <p:spPr bwMode="auto">
                <a:xfrm>
                  <a:off x="6704" y="9139"/>
                  <a:ext cx="4664" cy="12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1000"/>
                    </a:spcAft>
                  </a:pPr>
                  <a:r>
                    <a:rPr lang="es-EC" sz="1400" dirty="0">
                      <a:solidFill>
                        <a:srgbClr val="000000"/>
                      </a:solidFill>
                      <a:effectLst/>
                      <a:latin typeface="Calibri"/>
                      <a:ea typeface="Calibri"/>
                      <a:cs typeface="Times New Roman"/>
                    </a:rPr>
                    <a:t>20 cm      B: Acumulación de los </a:t>
                  </a:r>
                  <a:endParaRPr lang="es-EC" sz="1400" dirty="0" smtClean="0">
                    <a:solidFill>
                      <a:srgbClr val="000000"/>
                    </a:solidFill>
                    <a:effectLst/>
                    <a:latin typeface="Calibri"/>
                    <a:ea typeface="Calibri"/>
                    <a:cs typeface="Times New Roman"/>
                  </a:endParaRPr>
                </a:p>
                <a:p>
                  <a:pPr>
                    <a:spcAft>
                      <a:spcPts val="1000"/>
                    </a:spcAft>
                  </a:pPr>
                  <a:r>
                    <a:rPr lang="es-EC" sz="1400" dirty="0">
                      <a:solidFill>
                        <a:srgbClr val="000000"/>
                      </a:solidFill>
                      <a:latin typeface="Calibri"/>
                      <a:ea typeface="Calibri"/>
                      <a:cs typeface="Times New Roman"/>
                    </a:rPr>
                    <a:t> </a:t>
                  </a:r>
                  <a:r>
                    <a:rPr lang="es-EC" sz="1400" dirty="0" smtClean="0">
                      <a:solidFill>
                        <a:srgbClr val="000000"/>
                      </a:solidFill>
                      <a:latin typeface="Calibri"/>
                      <a:ea typeface="Calibri"/>
                      <a:cs typeface="Times New Roman"/>
                    </a:rPr>
                    <a:t>                </a:t>
                  </a:r>
                  <a:r>
                    <a:rPr lang="es-EC" sz="1400" dirty="0" smtClean="0">
                      <a:solidFill>
                        <a:srgbClr val="000000"/>
                      </a:solidFill>
                      <a:effectLst/>
                      <a:latin typeface="Calibri"/>
                      <a:ea typeface="Calibri"/>
                      <a:cs typeface="Times New Roman"/>
                    </a:rPr>
                    <a:t>materiales procedentes del</a:t>
                  </a:r>
                </a:p>
                <a:p>
                  <a:pPr>
                    <a:spcAft>
                      <a:spcPts val="1000"/>
                    </a:spcAft>
                  </a:pPr>
                  <a:r>
                    <a:rPr lang="es-EC" sz="1400" dirty="0">
                      <a:solidFill>
                        <a:srgbClr val="000000"/>
                      </a:solidFill>
                      <a:latin typeface="Calibri"/>
                      <a:ea typeface="Calibri"/>
                      <a:cs typeface="Times New Roman"/>
                    </a:rPr>
                    <a:t> </a:t>
                  </a:r>
                  <a:r>
                    <a:rPr lang="es-EC" sz="1400" dirty="0" smtClean="0">
                      <a:solidFill>
                        <a:srgbClr val="000000"/>
                      </a:solidFill>
                      <a:latin typeface="Calibri"/>
                      <a:ea typeface="Calibri"/>
                      <a:cs typeface="Times New Roman"/>
                    </a:rPr>
                    <a:t>                </a:t>
                  </a:r>
                  <a:r>
                    <a:rPr lang="es-EC" sz="1400" dirty="0" smtClean="0">
                      <a:solidFill>
                        <a:srgbClr val="000000"/>
                      </a:solidFill>
                      <a:effectLst/>
                      <a:latin typeface="Calibri"/>
                      <a:ea typeface="Calibri"/>
                      <a:cs typeface="Times New Roman"/>
                    </a:rPr>
                    <a:t>horizonte </a:t>
                  </a:r>
                  <a:r>
                    <a:rPr lang="es-EC" sz="1400" dirty="0">
                      <a:solidFill>
                        <a:srgbClr val="000000"/>
                      </a:solidFill>
                      <a:effectLst/>
                      <a:latin typeface="Calibri"/>
                      <a:ea typeface="Calibri"/>
                      <a:cs typeface="Times New Roman"/>
                    </a:rPr>
                    <a:t>A    </a:t>
                  </a:r>
                </a:p>
              </p:txBody>
            </p:sp>
            <p:sp>
              <p:nvSpPr>
                <p:cNvPr id="27" name="Text Box 27"/>
                <p:cNvSpPr txBox="1">
                  <a:spLocks noChangeArrowheads="1"/>
                </p:cNvSpPr>
                <p:nvPr/>
              </p:nvSpPr>
              <p:spPr bwMode="auto">
                <a:xfrm>
                  <a:off x="6787" y="10861"/>
                  <a:ext cx="3923" cy="7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es-EC" sz="1400" dirty="0">
                      <a:solidFill>
                        <a:srgbClr val="000000"/>
                      </a:solidFill>
                      <a:effectLst/>
                      <a:latin typeface="Calibri"/>
                      <a:ea typeface="Calibri"/>
                      <a:cs typeface="Times New Roman"/>
                    </a:rPr>
                    <a:t>1,70 cm   C: Roca madre más </a:t>
                  </a:r>
                  <a:r>
                    <a:rPr lang="es-EC" sz="1400" dirty="0" smtClean="0">
                      <a:solidFill>
                        <a:srgbClr val="000000"/>
                      </a:solidFill>
                      <a:effectLst/>
                      <a:latin typeface="Calibri"/>
                      <a:ea typeface="Calibri"/>
                      <a:cs typeface="Times New Roman"/>
                    </a:rPr>
                    <a:t>o</a:t>
                  </a:r>
                </a:p>
                <a:p>
                  <a:pPr>
                    <a:lnSpc>
                      <a:spcPct val="115000"/>
                    </a:lnSpc>
                    <a:spcAft>
                      <a:spcPts val="1000"/>
                    </a:spcAft>
                  </a:pPr>
                  <a:r>
                    <a:rPr lang="es-EC" sz="1400" dirty="0">
                      <a:solidFill>
                        <a:srgbClr val="000000"/>
                      </a:solidFill>
                      <a:latin typeface="Calibri"/>
                      <a:ea typeface="Calibri"/>
                      <a:cs typeface="Times New Roman"/>
                    </a:rPr>
                    <a:t> </a:t>
                  </a:r>
                  <a:r>
                    <a:rPr lang="es-EC" sz="1400" dirty="0" smtClean="0">
                      <a:solidFill>
                        <a:srgbClr val="000000"/>
                      </a:solidFill>
                      <a:latin typeface="Calibri"/>
                      <a:ea typeface="Calibri"/>
                      <a:cs typeface="Times New Roman"/>
                    </a:rPr>
                    <a:t>                 </a:t>
                  </a:r>
                  <a:r>
                    <a:rPr lang="es-EC" sz="1400" dirty="0" smtClean="0">
                      <a:solidFill>
                        <a:srgbClr val="000000"/>
                      </a:solidFill>
                      <a:effectLst/>
                      <a:latin typeface="Calibri"/>
                      <a:ea typeface="Calibri"/>
                      <a:cs typeface="Times New Roman"/>
                    </a:rPr>
                    <a:t> menos disgregada</a:t>
                  </a:r>
                  <a:endParaRPr lang="es-EC" sz="1400" dirty="0">
                    <a:solidFill>
                      <a:srgbClr val="000000"/>
                    </a:solidFill>
                    <a:effectLst/>
                    <a:latin typeface="Calibri"/>
                    <a:ea typeface="Calibri"/>
                    <a:cs typeface="Times New Roman"/>
                  </a:endParaRPr>
                </a:p>
              </p:txBody>
            </p:sp>
          </p:grpSp>
        </p:grpSp>
      </p:grpSp>
      <p:sp>
        <p:nvSpPr>
          <p:cNvPr id="28" name="27 Rectángulo redondeado"/>
          <p:cNvSpPr/>
          <p:nvPr/>
        </p:nvSpPr>
        <p:spPr>
          <a:xfrm>
            <a:off x="1187624" y="1772816"/>
            <a:ext cx="6984776" cy="4248472"/>
          </a:xfrm>
          <a:prstGeom prst="round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0868103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71600" y="508610"/>
            <a:ext cx="1763624" cy="400110"/>
          </a:xfrm>
          <a:prstGeom prst="rect">
            <a:avLst/>
          </a:prstGeom>
          <a:noFill/>
        </p:spPr>
        <p:txBody>
          <a:bodyPr wrap="none" rtlCol="0">
            <a:spAutoFit/>
          </a:bodyPr>
          <a:lstStyle/>
          <a:p>
            <a:r>
              <a:rPr lang="es-EC" sz="2000" b="1" dirty="0" smtClean="0">
                <a:solidFill>
                  <a:schemeClr val="accent6">
                    <a:lumMod val="75000"/>
                  </a:schemeClr>
                </a:solidFill>
              </a:rPr>
              <a:t>RESULTADOS</a:t>
            </a:r>
            <a:r>
              <a:rPr lang="es-EC" dirty="0" smtClean="0"/>
              <a:t> </a:t>
            </a:r>
            <a:endParaRPr lang="es-EC" dirty="0"/>
          </a:p>
        </p:txBody>
      </p:sp>
      <p:pic>
        <p:nvPicPr>
          <p:cNvPr id="1229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6339"/>
          <a:stretch/>
        </p:blipFill>
        <p:spPr bwMode="auto">
          <a:xfrm>
            <a:off x="971600" y="908720"/>
            <a:ext cx="7272808"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Y">
            <a:hlinkClick r:id="rId3" action="ppaction://hlinksldjump"/>
          </p:cNvPr>
          <p:cNvSpPr/>
          <p:nvPr/>
        </p:nvSpPr>
        <p:spPr>
          <a:xfrm>
            <a:off x="4464424" y="3284984"/>
            <a:ext cx="144000" cy="144016"/>
          </a:xfrm>
          <a:prstGeom prst="flowChartSummingJuncti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sp>
        <p:nvSpPr>
          <p:cNvPr id="5" name="4 Y">
            <a:hlinkClick r:id="rId3" action="ppaction://hlinksldjump"/>
          </p:cNvPr>
          <p:cNvSpPr/>
          <p:nvPr/>
        </p:nvSpPr>
        <p:spPr>
          <a:xfrm>
            <a:off x="2339768" y="3861048"/>
            <a:ext cx="144000" cy="144016"/>
          </a:xfrm>
          <a:prstGeom prst="flowChartSummingJuncti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4455990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2 Conector recto"/>
          <p:cNvCxnSpPr/>
          <p:nvPr/>
        </p:nvCxnSpPr>
        <p:spPr>
          <a:xfrm>
            <a:off x="4572000" y="332656"/>
            <a:ext cx="0" cy="61926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 name="6 Tabla"/>
          <p:cNvGraphicFramePr>
            <a:graphicFrameLocks noGrp="1"/>
          </p:cNvGraphicFramePr>
          <p:nvPr>
            <p:extLst>
              <p:ext uri="{D42A27DB-BD31-4B8C-83A1-F6EECF244321}">
                <p14:modId xmlns:p14="http://schemas.microsoft.com/office/powerpoint/2010/main" val="3564154630"/>
              </p:ext>
            </p:extLst>
          </p:nvPr>
        </p:nvGraphicFramePr>
        <p:xfrm>
          <a:off x="359532" y="1988840"/>
          <a:ext cx="4140460" cy="1211580"/>
        </p:xfrm>
        <a:graphic>
          <a:graphicData uri="http://schemas.openxmlformats.org/drawingml/2006/table">
            <a:tbl>
              <a:tblPr firstRow="1" firstCol="1" bandRow="1">
                <a:tableStyleId>{7DF18680-E054-41AD-8BC1-D1AEF772440D}</a:tableStyleId>
              </a:tblPr>
              <a:tblGrid>
                <a:gridCol w="740570"/>
                <a:gridCol w="673246"/>
                <a:gridCol w="807895"/>
                <a:gridCol w="942544"/>
                <a:gridCol w="976205"/>
              </a:tblGrid>
              <a:tr h="432048">
                <a:tc>
                  <a:txBody>
                    <a:bodyPr/>
                    <a:lstStyle/>
                    <a:p>
                      <a:pPr>
                        <a:lnSpc>
                          <a:spcPct val="150000"/>
                        </a:lnSpc>
                        <a:spcAft>
                          <a:spcPts val="0"/>
                        </a:spcAft>
                      </a:pPr>
                      <a:r>
                        <a:rPr lang="es-EC" sz="1100" dirty="0">
                          <a:effectLst/>
                          <a:latin typeface="+mn-lt"/>
                        </a:rPr>
                        <a:t>MUESTRA</a:t>
                      </a:r>
                      <a:endParaRPr lang="es-EC" sz="1100" dirty="0">
                        <a:solidFill>
                          <a:srgbClr val="000000"/>
                        </a:solidFill>
                        <a:effectLst/>
                        <a:latin typeface="+mn-lt"/>
                        <a:ea typeface="Calibri"/>
                        <a:cs typeface="Times New Roman"/>
                      </a:endParaRPr>
                    </a:p>
                  </a:txBody>
                  <a:tcPr marL="68580" marR="68580" marT="0" marB="0" anchor="ctr"/>
                </a:tc>
                <a:tc>
                  <a:txBody>
                    <a:bodyPr/>
                    <a:lstStyle/>
                    <a:p>
                      <a:pPr algn="ctr">
                        <a:lnSpc>
                          <a:spcPct val="150000"/>
                        </a:lnSpc>
                        <a:spcAft>
                          <a:spcPts val="0"/>
                        </a:spcAft>
                      </a:pPr>
                      <a:r>
                        <a:rPr lang="es-EC" sz="1100" dirty="0">
                          <a:effectLst/>
                          <a:latin typeface="+mn-lt"/>
                        </a:rPr>
                        <a:t>COLOR</a:t>
                      </a:r>
                      <a:endParaRPr lang="es-EC" sz="1100" dirty="0">
                        <a:solidFill>
                          <a:srgbClr val="000000"/>
                        </a:solidFill>
                        <a:effectLst/>
                        <a:latin typeface="+mn-lt"/>
                        <a:ea typeface="Calibri"/>
                        <a:cs typeface="Times New Roman"/>
                      </a:endParaRPr>
                    </a:p>
                  </a:txBody>
                  <a:tcPr marL="68580" marR="68580" marT="0" marB="0" anchor="ctr"/>
                </a:tc>
                <a:tc>
                  <a:txBody>
                    <a:bodyPr/>
                    <a:lstStyle/>
                    <a:p>
                      <a:pPr algn="ctr">
                        <a:lnSpc>
                          <a:spcPct val="150000"/>
                        </a:lnSpc>
                        <a:spcAft>
                          <a:spcPts val="0"/>
                        </a:spcAft>
                      </a:pPr>
                      <a:r>
                        <a:rPr lang="es-EC" sz="1100">
                          <a:effectLst/>
                          <a:latin typeface="+mn-lt"/>
                        </a:rPr>
                        <a:t>TEXTURA</a:t>
                      </a:r>
                      <a:endParaRPr lang="es-EC" sz="1100">
                        <a:solidFill>
                          <a:srgbClr val="000000"/>
                        </a:solidFill>
                        <a:effectLst/>
                        <a:latin typeface="+mn-lt"/>
                        <a:ea typeface="Calibri"/>
                        <a:cs typeface="Times New Roman"/>
                      </a:endParaRPr>
                    </a:p>
                  </a:txBody>
                  <a:tcPr marL="68580" marR="68580" marT="0" marB="0" anchor="ctr"/>
                </a:tc>
                <a:tc>
                  <a:txBody>
                    <a:bodyPr/>
                    <a:lstStyle/>
                    <a:p>
                      <a:pPr algn="ctr">
                        <a:lnSpc>
                          <a:spcPct val="150000"/>
                        </a:lnSpc>
                        <a:spcAft>
                          <a:spcPts val="0"/>
                        </a:spcAft>
                      </a:pPr>
                      <a:r>
                        <a:rPr lang="es-EC" sz="1100" dirty="0">
                          <a:effectLst/>
                          <a:latin typeface="+mn-lt"/>
                        </a:rPr>
                        <a:t>MATERIA ORGANICA</a:t>
                      </a:r>
                      <a:endParaRPr lang="es-EC" sz="1100" dirty="0">
                        <a:solidFill>
                          <a:srgbClr val="000000"/>
                        </a:solidFill>
                        <a:effectLst/>
                        <a:latin typeface="+mn-lt"/>
                        <a:ea typeface="Calibri"/>
                        <a:cs typeface="Times New Roman"/>
                      </a:endParaRPr>
                    </a:p>
                  </a:txBody>
                  <a:tcPr marL="68580" marR="68580" marT="0" marB="0" anchor="ctr"/>
                </a:tc>
                <a:tc>
                  <a:txBody>
                    <a:bodyPr/>
                    <a:lstStyle/>
                    <a:p>
                      <a:pPr algn="ctr">
                        <a:lnSpc>
                          <a:spcPct val="150000"/>
                        </a:lnSpc>
                        <a:spcAft>
                          <a:spcPts val="0"/>
                        </a:spcAft>
                      </a:pPr>
                      <a:r>
                        <a:rPr lang="es-EC" sz="1100" dirty="0">
                          <a:effectLst/>
                          <a:latin typeface="+mn-lt"/>
                        </a:rPr>
                        <a:t>pH</a:t>
                      </a:r>
                      <a:endParaRPr lang="es-EC" sz="1100" dirty="0">
                        <a:solidFill>
                          <a:srgbClr val="000000"/>
                        </a:solidFill>
                        <a:effectLst/>
                        <a:latin typeface="+mn-lt"/>
                        <a:ea typeface="Calibri"/>
                        <a:cs typeface="Times New Roman"/>
                      </a:endParaRPr>
                    </a:p>
                  </a:txBody>
                  <a:tcPr marL="68580" marR="68580" marT="0" marB="0" anchor="ctr"/>
                </a:tc>
              </a:tr>
              <a:tr h="648072">
                <a:tc>
                  <a:txBody>
                    <a:bodyPr/>
                    <a:lstStyle/>
                    <a:p>
                      <a:pPr algn="ctr">
                        <a:lnSpc>
                          <a:spcPct val="150000"/>
                        </a:lnSpc>
                        <a:spcAft>
                          <a:spcPts val="0"/>
                        </a:spcAft>
                      </a:pPr>
                      <a:r>
                        <a:rPr lang="es-EC" sz="1100" dirty="0">
                          <a:effectLst/>
                          <a:latin typeface="+mn-lt"/>
                        </a:rPr>
                        <a:t>S01</a:t>
                      </a:r>
                      <a:endParaRPr lang="es-EC" sz="1100" dirty="0">
                        <a:solidFill>
                          <a:srgbClr val="000000"/>
                        </a:solidFill>
                        <a:effectLst/>
                        <a:latin typeface="+mn-lt"/>
                        <a:ea typeface="Calibri"/>
                        <a:cs typeface="Times New Roman"/>
                      </a:endParaRPr>
                    </a:p>
                  </a:txBody>
                  <a:tcPr marL="68580" marR="68580" marT="0" marB="0" anchor="ctr"/>
                </a:tc>
                <a:tc>
                  <a:txBody>
                    <a:bodyPr/>
                    <a:lstStyle/>
                    <a:p>
                      <a:pPr algn="ctr">
                        <a:lnSpc>
                          <a:spcPct val="150000"/>
                        </a:lnSpc>
                        <a:spcAft>
                          <a:spcPts val="0"/>
                        </a:spcAft>
                      </a:pPr>
                      <a:r>
                        <a:rPr lang="es-EC" sz="1100">
                          <a:effectLst/>
                          <a:latin typeface="+mn-lt"/>
                        </a:rPr>
                        <a:t>Suelo Negro</a:t>
                      </a:r>
                      <a:endParaRPr lang="es-EC" sz="1100">
                        <a:solidFill>
                          <a:srgbClr val="000000"/>
                        </a:solidFill>
                        <a:effectLst/>
                        <a:latin typeface="+mn-lt"/>
                        <a:ea typeface="Calibri"/>
                        <a:cs typeface="Times New Roman"/>
                      </a:endParaRPr>
                    </a:p>
                  </a:txBody>
                  <a:tcPr marL="68580" marR="68580" marT="0" marB="0" anchor="ctr"/>
                </a:tc>
                <a:tc>
                  <a:txBody>
                    <a:bodyPr/>
                    <a:lstStyle/>
                    <a:p>
                      <a:pPr algn="ctr">
                        <a:lnSpc>
                          <a:spcPct val="150000"/>
                        </a:lnSpc>
                        <a:spcAft>
                          <a:spcPts val="0"/>
                        </a:spcAft>
                      </a:pPr>
                      <a:r>
                        <a:rPr lang="es-EC" sz="1100" dirty="0" err="1">
                          <a:effectLst/>
                          <a:latin typeface="+mn-lt"/>
                        </a:rPr>
                        <a:t>Pseudo</a:t>
                      </a:r>
                      <a:r>
                        <a:rPr lang="es-EC" sz="1100" dirty="0">
                          <a:effectLst/>
                          <a:latin typeface="+mn-lt"/>
                        </a:rPr>
                        <a:t> Limoso</a:t>
                      </a:r>
                      <a:endParaRPr lang="es-EC" sz="1100" dirty="0">
                        <a:solidFill>
                          <a:srgbClr val="000000"/>
                        </a:solidFill>
                        <a:effectLst/>
                        <a:latin typeface="+mn-lt"/>
                        <a:ea typeface="Calibri"/>
                        <a:cs typeface="Times New Roman"/>
                      </a:endParaRPr>
                    </a:p>
                  </a:txBody>
                  <a:tcPr marL="68580" marR="68580" marT="0" marB="0" anchor="ctr"/>
                </a:tc>
                <a:tc>
                  <a:txBody>
                    <a:bodyPr/>
                    <a:lstStyle/>
                    <a:p>
                      <a:pPr algn="ctr">
                        <a:lnSpc>
                          <a:spcPct val="150000"/>
                        </a:lnSpc>
                        <a:spcAft>
                          <a:spcPts val="0"/>
                        </a:spcAft>
                      </a:pPr>
                      <a:r>
                        <a:rPr lang="es-EC" sz="1100" dirty="0">
                          <a:effectLst/>
                          <a:latin typeface="+mn-lt"/>
                        </a:rPr>
                        <a:t>Alta</a:t>
                      </a:r>
                      <a:endParaRPr lang="es-EC" sz="1100" dirty="0">
                        <a:solidFill>
                          <a:srgbClr val="000000"/>
                        </a:solidFill>
                        <a:effectLst/>
                        <a:latin typeface="+mn-lt"/>
                        <a:ea typeface="Calibri"/>
                        <a:cs typeface="Times New Roman"/>
                      </a:endParaRPr>
                    </a:p>
                  </a:txBody>
                  <a:tcPr marL="68580" marR="68580" marT="0" marB="0" anchor="ctr"/>
                </a:tc>
                <a:tc>
                  <a:txBody>
                    <a:bodyPr/>
                    <a:lstStyle/>
                    <a:p>
                      <a:pPr algn="ctr">
                        <a:lnSpc>
                          <a:spcPct val="150000"/>
                        </a:lnSpc>
                        <a:spcAft>
                          <a:spcPts val="0"/>
                        </a:spcAft>
                      </a:pPr>
                      <a:r>
                        <a:rPr lang="es-EC" sz="1100" dirty="0">
                          <a:effectLst/>
                          <a:latin typeface="+mn-lt"/>
                        </a:rPr>
                        <a:t>6</a:t>
                      </a:r>
                    </a:p>
                    <a:p>
                      <a:pPr algn="ctr">
                        <a:lnSpc>
                          <a:spcPct val="150000"/>
                        </a:lnSpc>
                        <a:spcAft>
                          <a:spcPts val="0"/>
                        </a:spcAft>
                      </a:pPr>
                      <a:r>
                        <a:rPr lang="es-EC" sz="1000" dirty="0">
                          <a:effectLst/>
                          <a:latin typeface="+mn-lt"/>
                        </a:rPr>
                        <a:t>Ligeramente Acido</a:t>
                      </a:r>
                      <a:endParaRPr lang="es-EC" sz="1000" dirty="0">
                        <a:solidFill>
                          <a:srgbClr val="000000"/>
                        </a:solidFill>
                        <a:effectLst/>
                        <a:latin typeface="+mn-lt"/>
                        <a:ea typeface="Calibri"/>
                        <a:cs typeface="Times New Roman"/>
                      </a:endParaRPr>
                    </a:p>
                  </a:txBody>
                  <a:tcPr marL="68580" marR="68580" marT="0" marB="0" anchor="ctr"/>
                </a:tc>
              </a:tr>
            </a:tbl>
          </a:graphicData>
        </a:graphic>
      </p:graphicFrame>
      <p:sp>
        <p:nvSpPr>
          <p:cNvPr id="8" name="7 CuadroTexto"/>
          <p:cNvSpPr txBox="1"/>
          <p:nvPr/>
        </p:nvSpPr>
        <p:spPr>
          <a:xfrm>
            <a:off x="1691680" y="755412"/>
            <a:ext cx="1630575" cy="369332"/>
          </a:xfrm>
          <a:prstGeom prst="rect">
            <a:avLst/>
          </a:prstGeom>
          <a:noFill/>
        </p:spPr>
        <p:txBody>
          <a:bodyPr wrap="none" rtlCol="0">
            <a:spAutoFit/>
          </a:bodyPr>
          <a:lstStyle/>
          <a:p>
            <a:r>
              <a:rPr lang="es-EC" dirty="0" smtClean="0"/>
              <a:t>MUESTRA S01</a:t>
            </a:r>
            <a:endParaRPr lang="es-EC" dirty="0"/>
          </a:p>
        </p:txBody>
      </p:sp>
      <p:sp>
        <p:nvSpPr>
          <p:cNvPr id="11" name="10 CuadroTexto"/>
          <p:cNvSpPr txBox="1"/>
          <p:nvPr/>
        </p:nvSpPr>
        <p:spPr>
          <a:xfrm>
            <a:off x="5628920" y="764704"/>
            <a:ext cx="1630575" cy="369332"/>
          </a:xfrm>
          <a:prstGeom prst="rect">
            <a:avLst/>
          </a:prstGeom>
          <a:noFill/>
        </p:spPr>
        <p:txBody>
          <a:bodyPr wrap="none" rtlCol="0">
            <a:spAutoFit/>
          </a:bodyPr>
          <a:lstStyle/>
          <a:p>
            <a:r>
              <a:rPr lang="es-EC" dirty="0" smtClean="0"/>
              <a:t>MUESTRA S02</a:t>
            </a:r>
            <a:endParaRPr lang="es-EC" dirty="0"/>
          </a:p>
        </p:txBody>
      </p:sp>
      <p:sp>
        <p:nvSpPr>
          <p:cNvPr id="12" name="11 Rectángulo redondeado"/>
          <p:cNvSpPr/>
          <p:nvPr/>
        </p:nvSpPr>
        <p:spPr>
          <a:xfrm>
            <a:off x="2339752" y="1340768"/>
            <a:ext cx="4536504" cy="3600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400" dirty="0" smtClean="0"/>
              <a:t>De acuerdo a las Propiedades Físicas</a:t>
            </a:r>
            <a:endParaRPr lang="es-EC" sz="1400" dirty="0"/>
          </a:p>
        </p:txBody>
      </p:sp>
      <p:graphicFrame>
        <p:nvGraphicFramePr>
          <p:cNvPr id="13" name="12 Tabla"/>
          <p:cNvGraphicFramePr>
            <a:graphicFrameLocks noGrp="1"/>
          </p:cNvGraphicFramePr>
          <p:nvPr>
            <p:extLst>
              <p:ext uri="{D42A27DB-BD31-4B8C-83A1-F6EECF244321}">
                <p14:modId xmlns:p14="http://schemas.microsoft.com/office/powerpoint/2010/main" val="3280555933"/>
              </p:ext>
            </p:extLst>
          </p:nvPr>
        </p:nvGraphicFramePr>
        <p:xfrm>
          <a:off x="4644008" y="1955676"/>
          <a:ext cx="4085760" cy="1257300"/>
        </p:xfrm>
        <a:graphic>
          <a:graphicData uri="http://schemas.openxmlformats.org/drawingml/2006/table">
            <a:tbl>
              <a:tblPr firstRow="1" firstCol="1" bandRow="1">
                <a:tableStyleId>{5C22544A-7EE6-4342-B048-85BDC9FD1C3A}</a:tableStyleId>
              </a:tblPr>
              <a:tblGrid>
                <a:gridCol w="773393"/>
                <a:gridCol w="676393"/>
                <a:gridCol w="790792"/>
                <a:gridCol w="922591"/>
                <a:gridCol w="922591"/>
              </a:tblGrid>
              <a:tr h="460851">
                <a:tc>
                  <a:txBody>
                    <a:bodyPr/>
                    <a:lstStyle/>
                    <a:p>
                      <a:pPr>
                        <a:lnSpc>
                          <a:spcPct val="150000"/>
                        </a:lnSpc>
                        <a:spcAft>
                          <a:spcPts val="0"/>
                        </a:spcAft>
                      </a:pPr>
                      <a:r>
                        <a:rPr lang="es-EC" sz="1100" dirty="0">
                          <a:effectLst/>
                        </a:rPr>
                        <a:t>MUESTRA</a:t>
                      </a:r>
                      <a:endParaRPr lang="es-EC" sz="1100" dirty="0">
                        <a:solidFill>
                          <a:srgbClr val="000000"/>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effectLst/>
                        </a:rPr>
                        <a:t>COLOR</a:t>
                      </a:r>
                      <a:endParaRPr lang="es-EC" sz="1100" dirty="0">
                        <a:solidFill>
                          <a:srgbClr val="000000"/>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effectLst/>
                        </a:rPr>
                        <a:t>TEXTURA</a:t>
                      </a:r>
                      <a:endParaRPr lang="es-EC" sz="1100" dirty="0">
                        <a:solidFill>
                          <a:srgbClr val="000000"/>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effectLst/>
                        </a:rPr>
                        <a:t>MATERIA ORGANICA</a:t>
                      </a:r>
                      <a:endParaRPr lang="es-EC" sz="1100" dirty="0">
                        <a:solidFill>
                          <a:srgbClr val="000000"/>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effectLst/>
                        </a:rPr>
                        <a:t>pH</a:t>
                      </a:r>
                      <a:endParaRPr lang="es-EC" sz="1100" dirty="0">
                        <a:solidFill>
                          <a:srgbClr val="000000"/>
                        </a:solidFill>
                        <a:effectLst/>
                        <a:latin typeface="Calibri"/>
                        <a:ea typeface="Calibri"/>
                        <a:cs typeface="Times New Roman"/>
                      </a:endParaRPr>
                    </a:p>
                  </a:txBody>
                  <a:tcPr marL="68580" marR="68580" marT="0" marB="0" anchor="ctr"/>
                </a:tc>
              </a:tr>
              <a:tr h="691277">
                <a:tc>
                  <a:txBody>
                    <a:bodyPr/>
                    <a:lstStyle/>
                    <a:p>
                      <a:pPr algn="ctr">
                        <a:lnSpc>
                          <a:spcPct val="150000"/>
                        </a:lnSpc>
                        <a:spcAft>
                          <a:spcPts val="0"/>
                        </a:spcAft>
                      </a:pPr>
                      <a:r>
                        <a:rPr lang="es-EC" sz="1100" dirty="0">
                          <a:effectLst/>
                        </a:rPr>
                        <a:t>S02</a:t>
                      </a:r>
                      <a:endParaRPr lang="es-EC" sz="1100" dirty="0">
                        <a:solidFill>
                          <a:srgbClr val="000000"/>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effectLst/>
                        </a:rPr>
                        <a:t>Suelo Café Pardo</a:t>
                      </a:r>
                      <a:endParaRPr lang="es-EC" sz="1100" dirty="0">
                        <a:solidFill>
                          <a:srgbClr val="000000"/>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Limo Arcilloso</a:t>
                      </a:r>
                      <a:endParaRPr lang="es-EC" sz="1100">
                        <a:solidFill>
                          <a:srgbClr val="000000"/>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effectLst/>
                        </a:rPr>
                        <a:t>Alta</a:t>
                      </a:r>
                      <a:endParaRPr lang="es-EC" sz="1100" dirty="0">
                        <a:solidFill>
                          <a:srgbClr val="000000"/>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effectLst/>
                        </a:rPr>
                        <a:t>6,1</a:t>
                      </a:r>
                    </a:p>
                    <a:p>
                      <a:pPr algn="ctr">
                        <a:lnSpc>
                          <a:spcPct val="150000"/>
                        </a:lnSpc>
                        <a:spcAft>
                          <a:spcPts val="0"/>
                        </a:spcAft>
                      </a:pPr>
                      <a:r>
                        <a:rPr lang="es-EC" sz="1000" dirty="0">
                          <a:effectLst/>
                        </a:rPr>
                        <a:t>Ligeramente Acido</a:t>
                      </a:r>
                      <a:endParaRPr lang="es-EC" sz="1000" dirty="0">
                        <a:solidFill>
                          <a:srgbClr val="000000"/>
                        </a:solidFill>
                        <a:effectLst/>
                        <a:latin typeface="Calibri"/>
                        <a:ea typeface="Calibri"/>
                        <a:cs typeface="Times New Roman"/>
                      </a:endParaRPr>
                    </a:p>
                  </a:txBody>
                  <a:tcPr marL="68580" marR="68580" marT="0" marB="0" anchor="ctr"/>
                </a:tc>
              </a:tr>
            </a:tbl>
          </a:graphicData>
        </a:graphic>
      </p:graphicFrame>
      <p:sp>
        <p:nvSpPr>
          <p:cNvPr id="14" name="13 Rectángulo redondeado"/>
          <p:cNvSpPr/>
          <p:nvPr/>
        </p:nvSpPr>
        <p:spPr>
          <a:xfrm>
            <a:off x="2339752" y="3501008"/>
            <a:ext cx="4536504" cy="3600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400" dirty="0" smtClean="0"/>
              <a:t>De acuerdo a la Clasificación Taxonómica</a:t>
            </a:r>
            <a:endParaRPr lang="es-EC" sz="1400" dirty="0"/>
          </a:p>
        </p:txBody>
      </p:sp>
      <p:graphicFrame>
        <p:nvGraphicFramePr>
          <p:cNvPr id="15" name="14 Tabla"/>
          <p:cNvGraphicFramePr>
            <a:graphicFrameLocks noGrp="1"/>
          </p:cNvGraphicFramePr>
          <p:nvPr>
            <p:extLst>
              <p:ext uri="{D42A27DB-BD31-4B8C-83A1-F6EECF244321}">
                <p14:modId xmlns:p14="http://schemas.microsoft.com/office/powerpoint/2010/main" val="2378584559"/>
              </p:ext>
            </p:extLst>
          </p:nvPr>
        </p:nvGraphicFramePr>
        <p:xfrm>
          <a:off x="323528" y="4261068"/>
          <a:ext cx="4176464" cy="1760220"/>
        </p:xfrm>
        <a:graphic>
          <a:graphicData uri="http://schemas.openxmlformats.org/drawingml/2006/table">
            <a:tbl>
              <a:tblPr firstRow="1" firstCol="1" bandRow="1">
                <a:tableStyleId>{7DF18680-E054-41AD-8BC1-D1AEF772440D}</a:tableStyleId>
              </a:tblPr>
              <a:tblGrid>
                <a:gridCol w="1300040"/>
                <a:gridCol w="2876424"/>
              </a:tblGrid>
              <a:tr h="0">
                <a:tc>
                  <a:txBody>
                    <a:bodyPr/>
                    <a:lstStyle/>
                    <a:p>
                      <a:pPr algn="ctr">
                        <a:lnSpc>
                          <a:spcPct val="150000"/>
                        </a:lnSpc>
                        <a:spcAft>
                          <a:spcPts val="0"/>
                        </a:spcAft>
                      </a:pPr>
                      <a:r>
                        <a:rPr lang="es-EC" sz="1100" dirty="0">
                          <a:effectLst/>
                        </a:rPr>
                        <a:t>ORDEN</a:t>
                      </a:r>
                      <a:endParaRPr lang="es-EC" sz="1100" dirty="0">
                        <a:solidFill>
                          <a:srgbClr val="000000"/>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smtClean="0">
                          <a:effectLst/>
                        </a:rPr>
                        <a:t>DESCRIPCION</a:t>
                      </a:r>
                      <a:endParaRPr lang="es-EC" sz="1100" dirty="0">
                        <a:solidFill>
                          <a:srgbClr val="000000"/>
                        </a:solidFill>
                        <a:effectLst/>
                        <a:latin typeface="Calibri"/>
                        <a:ea typeface="Calibri"/>
                        <a:cs typeface="Times New Roman"/>
                      </a:endParaRPr>
                    </a:p>
                  </a:txBody>
                  <a:tcPr marL="68580" marR="68580" marT="0" marB="0" anchor="ctr"/>
                </a:tc>
              </a:tr>
              <a:tr h="0">
                <a:tc>
                  <a:txBody>
                    <a:bodyPr/>
                    <a:lstStyle/>
                    <a:p>
                      <a:pPr algn="ctr">
                        <a:lnSpc>
                          <a:spcPct val="150000"/>
                        </a:lnSpc>
                        <a:spcAft>
                          <a:spcPts val="0"/>
                        </a:spcAft>
                      </a:pPr>
                      <a:r>
                        <a:rPr lang="es-EC" sz="1100" dirty="0">
                          <a:effectLst/>
                        </a:rPr>
                        <a:t>INCEPTISOL</a:t>
                      </a:r>
                      <a:endParaRPr lang="es-EC" sz="1100" dirty="0">
                        <a:solidFill>
                          <a:srgbClr val="000000"/>
                        </a:solidFill>
                        <a:effectLst/>
                        <a:latin typeface="Calibri"/>
                        <a:ea typeface="Calibri"/>
                        <a:cs typeface="Times New Roman"/>
                      </a:endParaRPr>
                    </a:p>
                  </a:txBody>
                  <a:tcPr marL="68580" marR="68580" marT="0" marB="0" anchor="ctr"/>
                </a:tc>
                <a:tc>
                  <a:txBody>
                    <a:bodyPr/>
                    <a:lstStyle/>
                    <a:p>
                      <a:pPr marL="171450" indent="-171450" algn="l">
                        <a:lnSpc>
                          <a:spcPct val="150000"/>
                        </a:lnSpc>
                        <a:spcAft>
                          <a:spcPts val="0"/>
                        </a:spcAft>
                        <a:buFont typeface="Arial" pitchFamily="34" charset="0"/>
                        <a:buChar char="•"/>
                      </a:pPr>
                      <a:r>
                        <a:rPr lang="es-EC" sz="1100" kern="1200" dirty="0" smtClean="0">
                          <a:effectLst/>
                        </a:rPr>
                        <a:t>Suelos con escaso desarrollo de horizontes.</a:t>
                      </a:r>
                    </a:p>
                    <a:p>
                      <a:pPr marL="171450" indent="-171450" algn="l">
                        <a:lnSpc>
                          <a:spcPct val="150000"/>
                        </a:lnSpc>
                        <a:spcAft>
                          <a:spcPts val="0"/>
                        </a:spcAft>
                        <a:buFont typeface="Arial" pitchFamily="34" charset="0"/>
                        <a:buChar char="•"/>
                      </a:pPr>
                      <a:r>
                        <a:rPr lang="es-EC" sz="1100" kern="1200" dirty="0" smtClean="0">
                          <a:effectLst/>
                        </a:rPr>
                        <a:t>Bajas temperaturas (clima frio)</a:t>
                      </a:r>
                    </a:p>
                    <a:p>
                      <a:pPr marL="171450" indent="-171450" algn="l">
                        <a:lnSpc>
                          <a:spcPct val="150000"/>
                        </a:lnSpc>
                        <a:spcAft>
                          <a:spcPts val="0"/>
                        </a:spcAft>
                        <a:buFont typeface="Arial" pitchFamily="34" charset="0"/>
                        <a:buChar char="•"/>
                      </a:pPr>
                      <a:r>
                        <a:rPr lang="es-EC" sz="1100" kern="1200" dirty="0" smtClean="0">
                          <a:effectLst/>
                        </a:rPr>
                        <a:t>Alto contenido de materia orgánica</a:t>
                      </a:r>
                    </a:p>
                    <a:p>
                      <a:pPr marL="171450" indent="-171450" algn="l">
                        <a:lnSpc>
                          <a:spcPct val="150000"/>
                        </a:lnSpc>
                        <a:spcAft>
                          <a:spcPts val="0"/>
                        </a:spcAft>
                        <a:buFont typeface="Arial" pitchFamily="34" charset="0"/>
                        <a:buChar char="•"/>
                      </a:pPr>
                      <a:r>
                        <a:rPr lang="es-EC" sz="1100" kern="1200" dirty="0" smtClean="0">
                          <a:effectLst/>
                        </a:rPr>
                        <a:t>Bien drenados con alto contenido de agua</a:t>
                      </a:r>
                      <a:endParaRPr lang="es-EC" sz="1100" dirty="0">
                        <a:solidFill>
                          <a:srgbClr val="000000"/>
                        </a:solidFill>
                        <a:effectLst/>
                        <a:latin typeface="Calibri"/>
                        <a:ea typeface="Calibri"/>
                        <a:cs typeface="Times New Roman"/>
                      </a:endParaRPr>
                    </a:p>
                  </a:txBody>
                  <a:tcPr marL="68580" marR="68580" marT="0" marB="0" anchor="ctr"/>
                </a:tc>
              </a:tr>
            </a:tbl>
          </a:graphicData>
        </a:graphic>
      </p:graphicFrame>
      <p:graphicFrame>
        <p:nvGraphicFramePr>
          <p:cNvPr id="16" name="15 Tabla"/>
          <p:cNvGraphicFramePr>
            <a:graphicFrameLocks noGrp="1"/>
          </p:cNvGraphicFramePr>
          <p:nvPr>
            <p:extLst>
              <p:ext uri="{D42A27DB-BD31-4B8C-83A1-F6EECF244321}">
                <p14:modId xmlns:p14="http://schemas.microsoft.com/office/powerpoint/2010/main" val="2278536477"/>
              </p:ext>
            </p:extLst>
          </p:nvPr>
        </p:nvGraphicFramePr>
        <p:xfrm>
          <a:off x="4644008" y="4267481"/>
          <a:ext cx="4176464" cy="1793748"/>
        </p:xfrm>
        <a:graphic>
          <a:graphicData uri="http://schemas.openxmlformats.org/drawingml/2006/table">
            <a:tbl>
              <a:tblPr firstRow="1" firstCol="1" bandRow="1">
                <a:tableStyleId>{5C22544A-7EE6-4342-B048-85BDC9FD1C3A}</a:tableStyleId>
              </a:tblPr>
              <a:tblGrid>
                <a:gridCol w="1300040"/>
                <a:gridCol w="2876424"/>
              </a:tblGrid>
              <a:tr h="0">
                <a:tc>
                  <a:txBody>
                    <a:bodyPr/>
                    <a:lstStyle/>
                    <a:p>
                      <a:pPr algn="ctr">
                        <a:lnSpc>
                          <a:spcPct val="150000"/>
                        </a:lnSpc>
                        <a:spcAft>
                          <a:spcPts val="0"/>
                        </a:spcAft>
                      </a:pPr>
                      <a:r>
                        <a:rPr lang="es-EC" sz="1100" dirty="0">
                          <a:effectLst/>
                        </a:rPr>
                        <a:t>ORDEN</a:t>
                      </a:r>
                      <a:endParaRPr lang="es-EC" sz="1100" dirty="0">
                        <a:solidFill>
                          <a:srgbClr val="000000"/>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smtClean="0">
                          <a:effectLst/>
                        </a:rPr>
                        <a:t>DESCRIPCION</a:t>
                      </a:r>
                      <a:endParaRPr lang="es-EC" sz="1100" dirty="0">
                        <a:solidFill>
                          <a:srgbClr val="000000"/>
                        </a:solidFill>
                        <a:effectLst/>
                        <a:latin typeface="Calibri"/>
                        <a:ea typeface="Calibri"/>
                        <a:cs typeface="Times New Roman"/>
                      </a:endParaRPr>
                    </a:p>
                  </a:txBody>
                  <a:tcPr marL="68580" marR="68580" marT="0" marB="0" anchor="ctr"/>
                </a:tc>
              </a:tr>
              <a:tr h="0">
                <a:tc>
                  <a:txBody>
                    <a:bodyPr/>
                    <a:lstStyle/>
                    <a:p>
                      <a:pPr algn="ctr">
                        <a:lnSpc>
                          <a:spcPct val="115000"/>
                        </a:lnSpc>
                        <a:spcAft>
                          <a:spcPts val="0"/>
                        </a:spcAft>
                      </a:pPr>
                      <a:r>
                        <a:rPr lang="es-EC" sz="1100" dirty="0">
                          <a:effectLst/>
                        </a:rPr>
                        <a:t>INCEPTISOL</a:t>
                      </a:r>
                    </a:p>
                    <a:p>
                      <a:pPr algn="ctr">
                        <a:lnSpc>
                          <a:spcPct val="115000"/>
                        </a:lnSpc>
                        <a:spcAft>
                          <a:spcPts val="0"/>
                        </a:spcAft>
                      </a:pPr>
                      <a:r>
                        <a:rPr lang="es-EC" sz="1100" dirty="0">
                          <a:effectLst/>
                        </a:rPr>
                        <a:t>+</a:t>
                      </a:r>
                    </a:p>
                    <a:p>
                      <a:pPr algn="ctr">
                        <a:lnSpc>
                          <a:spcPct val="115000"/>
                        </a:lnSpc>
                        <a:spcAft>
                          <a:spcPts val="0"/>
                        </a:spcAft>
                      </a:pPr>
                      <a:r>
                        <a:rPr lang="es-EC" sz="1100" dirty="0">
                          <a:effectLst/>
                        </a:rPr>
                        <a:t>ENTISOL</a:t>
                      </a:r>
                      <a:endParaRPr lang="es-EC" sz="1100" dirty="0">
                        <a:solidFill>
                          <a:srgbClr val="000000"/>
                        </a:solidFill>
                        <a:effectLst/>
                        <a:latin typeface="Calibri"/>
                        <a:ea typeface="Calibri"/>
                        <a:cs typeface="Times New Roman"/>
                      </a:endParaRPr>
                    </a:p>
                  </a:txBody>
                  <a:tcPr marL="68580" marR="68580" marT="0" marB="0" anchor="ctr"/>
                </a:tc>
                <a:tc>
                  <a:txBody>
                    <a:bodyPr/>
                    <a:lstStyle/>
                    <a:p>
                      <a:pPr marL="171450" indent="-171450" algn="l">
                        <a:lnSpc>
                          <a:spcPct val="115000"/>
                        </a:lnSpc>
                        <a:spcAft>
                          <a:spcPts val="0"/>
                        </a:spcAft>
                        <a:buFont typeface="Arial" pitchFamily="34" charset="0"/>
                        <a:buChar char="•"/>
                      </a:pPr>
                      <a:r>
                        <a:rPr lang="es-EC" sz="1100" kern="1200" dirty="0" smtClean="0">
                          <a:effectLst/>
                        </a:rPr>
                        <a:t>Presentan un escaso desarrollo y por tanto poco espesor y generalmente contienen material grueso, tipo grava y arena.</a:t>
                      </a:r>
                    </a:p>
                    <a:p>
                      <a:pPr marL="0" indent="0" algn="l">
                        <a:lnSpc>
                          <a:spcPct val="115000"/>
                        </a:lnSpc>
                        <a:spcAft>
                          <a:spcPts val="0"/>
                        </a:spcAft>
                        <a:buFont typeface="Arial" pitchFamily="34" charset="0"/>
                        <a:buNone/>
                      </a:pPr>
                      <a:endParaRPr lang="es-EC" sz="1100" kern="1200" dirty="0" smtClean="0">
                        <a:effectLst/>
                      </a:endParaRPr>
                    </a:p>
                    <a:p>
                      <a:pPr marL="171450" indent="-171450" algn="l">
                        <a:lnSpc>
                          <a:spcPct val="115000"/>
                        </a:lnSpc>
                        <a:spcAft>
                          <a:spcPts val="0"/>
                        </a:spcAft>
                        <a:buFont typeface="Arial" pitchFamily="34" charset="0"/>
                        <a:buChar char="•"/>
                      </a:pPr>
                      <a:r>
                        <a:rPr lang="es-EC" sz="1100" kern="1200" dirty="0" smtClean="0">
                          <a:effectLst/>
                        </a:rPr>
                        <a:t>Tienen su origen en materiales volcánicos como cenizas y tobas poco consolidadas.</a:t>
                      </a:r>
                      <a:endParaRPr lang="es-EC" sz="1100" dirty="0">
                        <a:solidFill>
                          <a:srgbClr val="000000"/>
                        </a:solidFill>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17326764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733365" y="3094992"/>
            <a:ext cx="3313355" cy="1702160"/>
          </a:xfrm>
        </p:spPr>
        <p:txBody>
          <a:bodyPr>
            <a:normAutofit fontScale="90000"/>
          </a:bodyPr>
          <a:lstStyle/>
          <a:p>
            <a:pPr algn="ctr"/>
            <a:r>
              <a:rPr lang="es-EC" sz="4400" b="1" dirty="0" smtClean="0"/>
              <a:t>USOS DEL SUELO Y COBERTURA VEGETAL</a:t>
            </a:r>
            <a:endParaRPr lang="es-EC" sz="4400" b="1" dirty="0"/>
          </a:p>
        </p:txBody>
      </p:sp>
      <p:sp>
        <p:nvSpPr>
          <p:cNvPr id="4" name="2 Subtítulo"/>
          <p:cNvSpPr>
            <a:spLocks noGrp="1"/>
          </p:cNvSpPr>
          <p:nvPr>
            <p:ph type="subTitle" idx="1"/>
          </p:nvPr>
        </p:nvSpPr>
        <p:spPr/>
        <p:txBody>
          <a:bodyPr>
            <a:normAutofit lnSpcReduction="10000"/>
          </a:bodyPr>
          <a:lstStyle/>
          <a:p>
            <a:endParaRPr lang="es-ES" dirty="0" smtClean="0"/>
          </a:p>
          <a:p>
            <a:endParaRPr lang="es-ES" dirty="0"/>
          </a:p>
          <a:p>
            <a:pPr algn="r"/>
            <a:r>
              <a:rPr lang="es-ES" dirty="0" smtClean="0"/>
              <a:t>MICRO CUENCA DEL </a:t>
            </a:r>
          </a:p>
          <a:p>
            <a:pPr algn="r"/>
            <a:r>
              <a:rPr lang="es-ES" dirty="0" smtClean="0"/>
              <a:t>RÍO SAUCAY</a:t>
            </a:r>
            <a:endParaRPr lang="es-ES" dirty="0"/>
          </a:p>
        </p:txBody>
      </p:sp>
    </p:spTree>
    <p:extLst>
      <p:ext uri="{BB962C8B-B14F-4D97-AF65-F5344CB8AC3E}">
        <p14:creationId xmlns:p14="http://schemas.microsoft.com/office/powerpoint/2010/main" val="22250998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644008" y="0"/>
            <a:ext cx="3528392" cy="541864"/>
          </a:xfrm>
          <a:prstGeom prst="rect">
            <a:avLst/>
          </a:prstGeom>
        </p:spPr>
        <p:txBody>
          <a:bodyPr vert="horz" lIns="91440" tIns="45720" rIns="91440" bIns="45720" rtlCol="0" anchor="b">
            <a:normAutofit fontScale="97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3200" b="1" dirty="0" smtClean="0">
                <a:solidFill>
                  <a:srgbClr val="94C600"/>
                </a:solidFill>
              </a:rPr>
              <a:t>USOS DEL SUELO</a:t>
            </a:r>
            <a:endParaRPr lang="es-EC" sz="3200" b="1" dirty="0">
              <a:solidFill>
                <a:srgbClr val="94C600"/>
              </a:solidFill>
            </a:endParaRPr>
          </a:p>
        </p:txBody>
      </p:sp>
      <p:sp>
        <p:nvSpPr>
          <p:cNvPr id="4" name="3 Llamada de flecha hacia abajo"/>
          <p:cNvSpPr/>
          <p:nvPr/>
        </p:nvSpPr>
        <p:spPr>
          <a:xfrm>
            <a:off x="1259632" y="1340768"/>
            <a:ext cx="2880320" cy="360040"/>
          </a:xfrm>
          <a:prstGeom prst="downArrow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400" dirty="0" smtClean="0">
                <a:solidFill>
                  <a:prstClr val="black"/>
                </a:solidFill>
              </a:rPr>
              <a:t>Recopilación de Información</a:t>
            </a:r>
            <a:endParaRPr lang="es-EC" sz="1400" dirty="0">
              <a:solidFill>
                <a:prstClr val="black"/>
              </a:solidFill>
            </a:endParaRPr>
          </a:p>
        </p:txBody>
      </p:sp>
      <p:sp>
        <p:nvSpPr>
          <p:cNvPr id="5" name="4 CuadroTexto"/>
          <p:cNvSpPr txBox="1"/>
          <p:nvPr/>
        </p:nvSpPr>
        <p:spPr>
          <a:xfrm>
            <a:off x="1187624" y="548680"/>
            <a:ext cx="2180405" cy="400110"/>
          </a:xfrm>
          <a:prstGeom prst="rect">
            <a:avLst/>
          </a:prstGeom>
          <a:noFill/>
        </p:spPr>
        <p:txBody>
          <a:bodyPr wrap="none" rtlCol="0">
            <a:spAutoFit/>
          </a:bodyPr>
          <a:lstStyle/>
          <a:p>
            <a:r>
              <a:rPr lang="es-EC" sz="2000" b="1" dirty="0" smtClean="0">
                <a:solidFill>
                  <a:srgbClr val="FEA022">
                    <a:lumMod val="75000"/>
                  </a:srgbClr>
                </a:solidFill>
              </a:rPr>
              <a:t>METODOLOGÍA</a:t>
            </a:r>
            <a:r>
              <a:rPr lang="es-EC" dirty="0" smtClean="0">
                <a:solidFill>
                  <a:prstClr val="black"/>
                </a:solidFill>
              </a:rPr>
              <a:t> </a:t>
            </a:r>
            <a:endParaRPr lang="es-EC" dirty="0">
              <a:solidFill>
                <a:prstClr val="black"/>
              </a:solidFill>
            </a:endParaRPr>
          </a:p>
        </p:txBody>
      </p:sp>
      <p:grpSp>
        <p:nvGrpSpPr>
          <p:cNvPr id="6" name="5 Grupo"/>
          <p:cNvGrpSpPr/>
          <p:nvPr/>
        </p:nvGrpSpPr>
        <p:grpSpPr>
          <a:xfrm>
            <a:off x="251520" y="2143126"/>
            <a:ext cx="4608192" cy="1793374"/>
            <a:chOff x="683568" y="2143126"/>
            <a:chExt cx="4608192" cy="1793374"/>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766" t="28126" r="24297" b="21124"/>
            <a:stretch/>
          </p:blipFill>
          <p:spPr bwMode="auto">
            <a:xfrm>
              <a:off x="2411760" y="2143126"/>
              <a:ext cx="2880000" cy="179337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scene3d>
              <a:camera prst="perspectiveContrastingLeftFacing"/>
              <a:lightRig rig="threePt" dir="t"/>
            </a:scene3d>
            <a:extLst>
              <a:ext uri="{909E8E84-426E-40DD-AFC4-6F175D3DCCD1}">
                <a14:hiddenFill xmlns:a14="http://schemas.microsoft.com/office/drawing/2010/main">
                  <a:solidFill>
                    <a:schemeClr val="accent1"/>
                  </a:solidFill>
                </a14:hiddenFill>
              </a:ext>
            </a:extLst>
          </p:spPr>
        </p:pic>
        <p:pic>
          <p:nvPicPr>
            <p:cNvPr id="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500" t="21510" r="12689" b="13283"/>
            <a:stretch/>
          </p:blipFill>
          <p:spPr bwMode="auto">
            <a:xfrm>
              <a:off x="683568" y="2159081"/>
              <a:ext cx="2872887" cy="1701967"/>
            </a:xfrm>
            <a:prstGeom prst="rect">
              <a:avLst/>
            </a:prstGeom>
            <a:noFill/>
            <a:ln w="12700">
              <a:solidFill>
                <a:schemeClr val="accent5"/>
              </a:solidFill>
              <a:miter lim="800000"/>
              <a:headEnd/>
              <a:tailEnd/>
            </a:ln>
            <a:effectLst>
              <a:outerShdw blurRad="50800" dist="38100" dir="2700000" algn="tl" rotWithShape="0">
                <a:prstClr val="black">
                  <a:alpha val="40000"/>
                </a:prstClr>
              </a:outerShdw>
            </a:effectLst>
            <a:scene3d>
              <a:camera prst="perspectiveContrastingLeftFacing"/>
              <a:lightRig rig="threePt" dir="t"/>
            </a:scene3d>
            <a:extLst>
              <a:ext uri="{909E8E84-426E-40DD-AFC4-6F175D3DCCD1}">
                <a14:hiddenFill xmlns:a14="http://schemas.microsoft.com/office/drawing/2010/main">
                  <a:solidFill>
                    <a:schemeClr val="accent1"/>
                  </a:solidFill>
                </a14:hiddenFill>
              </a:ext>
            </a:extLst>
          </p:spPr>
        </p:pic>
      </p:grpSp>
      <p:pic>
        <p:nvPicPr>
          <p:cNvPr id="7" name="73 Imagen" descr="cv36.jpg"/>
          <p:cNvPicPr/>
          <p:nvPr/>
        </p:nvPicPr>
        <p:blipFill>
          <a:blip r:embed="rId4" cstate="print">
            <a:extLst>
              <a:ext uri="{28A0092B-C50C-407E-A947-70E740481C1C}">
                <a14:useLocalDpi xmlns:a14="http://schemas.microsoft.com/office/drawing/2010/main" val="0"/>
              </a:ext>
            </a:extLst>
          </a:blip>
          <a:srcRect l="3041" t="12088" r="2027" b="8791"/>
          <a:stretch>
            <a:fillRect/>
          </a:stretch>
        </p:blipFill>
        <p:spPr>
          <a:xfrm>
            <a:off x="5796416" y="1988960"/>
            <a:ext cx="2520000" cy="1080000"/>
          </a:xfrm>
          <a:prstGeom prst="rect">
            <a:avLst/>
          </a:prstGeom>
          <a:ln w="6350" cap="sq">
            <a:solidFill>
              <a:srgbClr val="4BACC6">
                <a:lumMod val="75000"/>
              </a:srgbClr>
            </a:solidFill>
            <a:prstDash val="solid"/>
            <a:miter lim="800000"/>
          </a:ln>
          <a:effectLst>
            <a:outerShdw blurRad="50800" dist="38100" dir="2700000" algn="tl" rotWithShape="0">
              <a:prstClr val="black">
                <a:alpha val="40000"/>
              </a:prstClr>
            </a:outerShdw>
          </a:effectLst>
        </p:spPr>
      </p:pic>
      <p:pic>
        <p:nvPicPr>
          <p:cNvPr id="9" name="8 Imagen" descr="C:\CYNTHIA\TESIS UNACH\INFORMACION SALIDA DE CAMPO\FOTOS SALIDA\veg_nativa_738.JPG"/>
          <p:cNvPicPr/>
          <p:nvPr/>
        </p:nvPicPr>
        <p:blipFill>
          <a:blip r:embed="rId5" cstate="print">
            <a:extLst>
              <a:ext uri="{28A0092B-C50C-407E-A947-70E740481C1C}">
                <a14:useLocalDpi xmlns:a14="http://schemas.microsoft.com/office/drawing/2010/main" val="0"/>
              </a:ext>
            </a:extLst>
          </a:blip>
          <a:srcRect t="7432"/>
          <a:stretch>
            <a:fillRect/>
          </a:stretch>
        </p:blipFill>
        <p:spPr bwMode="auto">
          <a:xfrm>
            <a:off x="5821965" y="3357112"/>
            <a:ext cx="2520000" cy="1080000"/>
          </a:xfrm>
          <a:prstGeom prst="rect">
            <a:avLst/>
          </a:prstGeom>
          <a:noFill/>
          <a:ln w="9525">
            <a:solidFill>
              <a:srgbClr val="4BACC6">
                <a:lumMod val="75000"/>
              </a:srgbClr>
            </a:solidFill>
            <a:miter lim="800000"/>
            <a:headEnd/>
            <a:tailEnd/>
          </a:ln>
          <a:effectLst>
            <a:outerShdw blurRad="50800" dist="38100" dir="2700000" algn="tl" rotWithShape="0">
              <a:prstClr val="black">
                <a:alpha val="40000"/>
              </a:prstClr>
            </a:outerShdw>
          </a:effectLst>
        </p:spPr>
      </p:pic>
      <p:pic>
        <p:nvPicPr>
          <p:cNvPr id="10" name="9 Imagen" descr="C:\CYNTHIA\TESIS UNACH\INFORMACION SALIDA DE CAMPO\FOTOS SALIDA\cultivo_aba_rj_826.JPG"/>
          <p:cNvPicPr/>
          <p:nvPr/>
        </p:nvPicPr>
        <p:blipFill>
          <a:blip r:embed="rId6" cstate="print">
            <a:extLst>
              <a:ext uri="{28A0092B-C50C-407E-A947-70E740481C1C}">
                <a14:useLocalDpi xmlns:a14="http://schemas.microsoft.com/office/drawing/2010/main" val="0"/>
              </a:ext>
            </a:extLst>
          </a:blip>
          <a:srcRect t="4316" b="32981"/>
          <a:stretch>
            <a:fillRect/>
          </a:stretch>
        </p:blipFill>
        <p:spPr bwMode="auto">
          <a:xfrm>
            <a:off x="5868424" y="4725264"/>
            <a:ext cx="2520000" cy="1080000"/>
          </a:xfrm>
          <a:prstGeom prst="rect">
            <a:avLst/>
          </a:prstGeom>
          <a:noFill/>
          <a:ln w="9525">
            <a:solidFill>
              <a:srgbClr val="4BACC6">
                <a:lumMod val="75000"/>
              </a:srgbClr>
            </a:solidFill>
            <a:miter lim="800000"/>
            <a:headEnd/>
            <a:tailEnd/>
          </a:ln>
          <a:effectLst>
            <a:outerShdw blurRad="50800" dist="38100" dir="2700000" algn="tl" rotWithShape="0">
              <a:prstClr val="black">
                <a:alpha val="40000"/>
              </a:prstClr>
            </a:outerShdw>
          </a:effectLst>
        </p:spPr>
      </p:pic>
      <p:sp>
        <p:nvSpPr>
          <p:cNvPr id="11" name="10 Llamada de flecha hacia abajo"/>
          <p:cNvSpPr/>
          <p:nvPr/>
        </p:nvSpPr>
        <p:spPr>
          <a:xfrm>
            <a:off x="5508104" y="1340768"/>
            <a:ext cx="2880320" cy="360040"/>
          </a:xfrm>
          <a:prstGeom prst="downArrow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400" dirty="0" smtClean="0">
                <a:solidFill>
                  <a:prstClr val="black"/>
                </a:solidFill>
              </a:rPr>
              <a:t>Trabajo de Campo y Análisis</a:t>
            </a:r>
            <a:endParaRPr lang="es-EC" sz="1400" dirty="0">
              <a:solidFill>
                <a:prstClr val="black"/>
              </a:solidFill>
            </a:endParaRPr>
          </a:p>
        </p:txBody>
      </p:sp>
      <p:sp>
        <p:nvSpPr>
          <p:cNvPr id="8" name="7 Flecha derecha"/>
          <p:cNvSpPr/>
          <p:nvPr/>
        </p:nvSpPr>
        <p:spPr>
          <a:xfrm>
            <a:off x="4859712" y="3573016"/>
            <a:ext cx="576384" cy="324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CuadroTexto"/>
          <p:cNvSpPr txBox="1"/>
          <p:nvPr/>
        </p:nvSpPr>
        <p:spPr>
          <a:xfrm>
            <a:off x="513334" y="4581128"/>
            <a:ext cx="4706738" cy="523220"/>
          </a:xfrm>
          <a:prstGeom prst="rect">
            <a:avLst/>
          </a:prstGeom>
          <a:noFill/>
        </p:spPr>
        <p:txBody>
          <a:bodyPr wrap="none" rtlCol="0">
            <a:spAutoFit/>
          </a:bodyPr>
          <a:lstStyle/>
          <a:p>
            <a:pPr algn="ctr"/>
            <a:r>
              <a:rPr lang="es-EC" sz="1400" dirty="0" smtClean="0">
                <a:solidFill>
                  <a:prstClr val="black"/>
                </a:solidFill>
              </a:rPr>
              <a:t>Interpretación de la Imagen Satelital LANDSAT ETM+</a:t>
            </a:r>
          </a:p>
          <a:p>
            <a:pPr algn="ctr"/>
            <a:r>
              <a:rPr lang="es-EC" sz="1400" dirty="0" smtClean="0">
                <a:solidFill>
                  <a:prstClr val="black"/>
                </a:solidFill>
              </a:rPr>
              <a:t>Combinación (4,5,3) </a:t>
            </a:r>
            <a:endParaRPr lang="es-EC" sz="1400" dirty="0">
              <a:solidFill>
                <a:prstClr val="black"/>
              </a:solidFill>
            </a:endParaRPr>
          </a:p>
        </p:txBody>
      </p:sp>
      <p:sp>
        <p:nvSpPr>
          <p:cNvPr id="14" name="13 CuadroTexto"/>
          <p:cNvSpPr txBox="1"/>
          <p:nvPr/>
        </p:nvSpPr>
        <p:spPr>
          <a:xfrm>
            <a:off x="1408413" y="5304152"/>
            <a:ext cx="2981907" cy="307777"/>
          </a:xfrm>
          <a:prstGeom prst="rect">
            <a:avLst/>
          </a:prstGeom>
          <a:noFill/>
        </p:spPr>
        <p:txBody>
          <a:bodyPr wrap="none" rtlCol="0">
            <a:spAutoFit/>
          </a:bodyPr>
          <a:lstStyle/>
          <a:p>
            <a:r>
              <a:rPr lang="es-EC" sz="1400" dirty="0" smtClean="0"/>
              <a:t>INFORMACION CLIRSEN-MAGAP</a:t>
            </a:r>
            <a:endParaRPr lang="es-EC" sz="1400" dirty="0"/>
          </a:p>
        </p:txBody>
      </p:sp>
    </p:spTree>
    <p:extLst>
      <p:ext uri="{BB962C8B-B14F-4D97-AF65-F5344CB8AC3E}">
        <p14:creationId xmlns:p14="http://schemas.microsoft.com/office/powerpoint/2010/main" val="25642547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860032" y="0"/>
            <a:ext cx="3168470" cy="541864"/>
          </a:xfrm>
          <a:prstGeom prst="rect">
            <a:avLst/>
          </a:prstGeom>
        </p:spPr>
        <p:txBody>
          <a:bodyPr vert="horz" lIns="91440" tIns="45720" rIns="91440" bIns="45720" rtlCol="0" anchor="b">
            <a:normAutofit fontScale="97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3200" b="1" dirty="0" smtClean="0"/>
              <a:t>OBJETIVOS</a:t>
            </a:r>
            <a:endParaRPr lang="es-EC" sz="3200" b="1" dirty="0"/>
          </a:p>
        </p:txBody>
      </p:sp>
      <p:sp>
        <p:nvSpPr>
          <p:cNvPr id="4" name="1 Título"/>
          <p:cNvSpPr txBox="1">
            <a:spLocks/>
          </p:cNvSpPr>
          <p:nvPr/>
        </p:nvSpPr>
        <p:spPr>
          <a:xfrm>
            <a:off x="755576" y="404664"/>
            <a:ext cx="3384376" cy="541864"/>
          </a:xfrm>
          <a:prstGeom prst="rect">
            <a:avLst/>
          </a:prstGeom>
        </p:spPr>
        <p:txBody>
          <a:bodyPr vert="horz" lIns="91440" tIns="45720" rIns="91440" bIns="45720" rtlCol="0" anchor="b">
            <a:normAutofit fontScale="75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3200" b="1" dirty="0" smtClean="0"/>
              <a:t>OBJETIVO GENERAL :</a:t>
            </a:r>
            <a:endParaRPr lang="es-EC" sz="3200" b="1" dirty="0"/>
          </a:p>
        </p:txBody>
      </p:sp>
      <p:sp>
        <p:nvSpPr>
          <p:cNvPr id="5" name="4 Rectángulo redondeado"/>
          <p:cNvSpPr/>
          <p:nvPr/>
        </p:nvSpPr>
        <p:spPr>
          <a:xfrm>
            <a:off x="827584" y="980728"/>
            <a:ext cx="7416824" cy="165618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s-EC" sz="2000" dirty="0"/>
              <a:t>R</a:t>
            </a:r>
            <a:r>
              <a:rPr lang="es-EC" sz="2000" dirty="0" smtClean="0"/>
              <a:t>ealizar </a:t>
            </a:r>
            <a:r>
              <a:rPr lang="es-EC" sz="2000" dirty="0"/>
              <a:t>la Línea Base Ambiental de la Micro cuenca del Rio Saucay, Cantón Alausí, Provincia de Chimborazo y la Propuesta del Plan de Manejo; mediante la utilización de herramientas SIG</a:t>
            </a:r>
          </a:p>
        </p:txBody>
      </p:sp>
      <p:sp>
        <p:nvSpPr>
          <p:cNvPr id="6" name="1 Título"/>
          <p:cNvSpPr txBox="1">
            <a:spLocks/>
          </p:cNvSpPr>
          <p:nvPr/>
        </p:nvSpPr>
        <p:spPr>
          <a:xfrm>
            <a:off x="838853" y="2708920"/>
            <a:ext cx="3877164" cy="541864"/>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400" b="1" dirty="0" smtClean="0"/>
              <a:t>OBJETIVOS ESPECIFICOS :</a:t>
            </a:r>
            <a:endParaRPr lang="es-EC" sz="2400" b="1" dirty="0"/>
          </a:p>
        </p:txBody>
      </p:sp>
      <p:sp>
        <p:nvSpPr>
          <p:cNvPr id="7" name="6 Rectángulo redondeado"/>
          <p:cNvSpPr/>
          <p:nvPr/>
        </p:nvSpPr>
        <p:spPr>
          <a:xfrm>
            <a:off x="611560" y="3356992"/>
            <a:ext cx="6984776" cy="864096"/>
          </a:xfrm>
          <a:prstGeom prst="roundRect">
            <a:avLst/>
          </a:prstGeom>
          <a:ln w="25400"/>
        </p:spPr>
        <p:style>
          <a:lnRef idx="2">
            <a:schemeClr val="accent1"/>
          </a:lnRef>
          <a:fillRef idx="1">
            <a:schemeClr val="lt1"/>
          </a:fillRef>
          <a:effectRef idx="0">
            <a:schemeClr val="accent1"/>
          </a:effectRef>
          <a:fontRef idx="minor">
            <a:schemeClr val="dk1"/>
          </a:fontRef>
        </p:style>
        <p:txBody>
          <a:bodyPr rtlCol="0" anchor="ctr"/>
          <a:lstStyle/>
          <a:p>
            <a:pPr algn="ctr"/>
            <a:r>
              <a:rPr lang="es-EC" sz="2000" dirty="0"/>
              <a:t>Realizar un diagnóstico de los componentes ambientales a través de una línea base</a:t>
            </a:r>
          </a:p>
        </p:txBody>
      </p:sp>
      <p:sp>
        <p:nvSpPr>
          <p:cNvPr id="8" name="7 Rectángulo redondeado"/>
          <p:cNvSpPr/>
          <p:nvPr/>
        </p:nvSpPr>
        <p:spPr>
          <a:xfrm>
            <a:off x="1187624" y="4365104"/>
            <a:ext cx="6984776" cy="864096"/>
          </a:xfrm>
          <a:prstGeom prst="roundRect">
            <a:avLst/>
          </a:prstGeom>
          <a:ln w="25400"/>
        </p:spPr>
        <p:style>
          <a:lnRef idx="2">
            <a:schemeClr val="accent3"/>
          </a:lnRef>
          <a:fillRef idx="1">
            <a:schemeClr val="lt1"/>
          </a:fillRef>
          <a:effectRef idx="0">
            <a:schemeClr val="accent3"/>
          </a:effectRef>
          <a:fontRef idx="minor">
            <a:schemeClr val="dk1"/>
          </a:fontRef>
        </p:style>
        <p:txBody>
          <a:bodyPr rtlCol="0" anchor="ctr"/>
          <a:lstStyle/>
          <a:p>
            <a:pPr algn="ctr"/>
            <a:r>
              <a:rPr lang="es-EC" sz="1900" dirty="0"/>
              <a:t>Diseñar y estructurar un Sistema de Información Geográfica SIG para la Zonificación Ecológica Económica en la micro cuenca del Río Saucay</a:t>
            </a:r>
          </a:p>
        </p:txBody>
      </p:sp>
      <p:sp>
        <p:nvSpPr>
          <p:cNvPr id="9" name="8 Rectángulo redondeado"/>
          <p:cNvSpPr/>
          <p:nvPr/>
        </p:nvSpPr>
        <p:spPr>
          <a:xfrm>
            <a:off x="1619672" y="5445224"/>
            <a:ext cx="6984776" cy="864096"/>
          </a:xfrm>
          <a:prstGeom prst="roundRect">
            <a:avLst/>
          </a:prstGeom>
          <a:ln w="25400"/>
        </p:spPr>
        <p:style>
          <a:lnRef idx="2">
            <a:schemeClr val="accent5"/>
          </a:lnRef>
          <a:fillRef idx="1">
            <a:schemeClr val="lt1"/>
          </a:fillRef>
          <a:effectRef idx="0">
            <a:schemeClr val="accent5"/>
          </a:effectRef>
          <a:fontRef idx="minor">
            <a:schemeClr val="dk1"/>
          </a:fontRef>
        </p:style>
        <p:txBody>
          <a:bodyPr rtlCol="0" anchor="ctr"/>
          <a:lstStyle/>
          <a:p>
            <a:pPr lvl="0" algn="ctr"/>
            <a:r>
              <a:rPr lang="es-EC" sz="1900" dirty="0"/>
              <a:t>Formular una propuesta de Plan de Manejo de la zona de estudio, </a:t>
            </a:r>
            <a:r>
              <a:rPr lang="es-EC" sz="1900" dirty="0" smtClean="0"/>
              <a:t>para desarrollo </a:t>
            </a:r>
            <a:r>
              <a:rPr lang="es-EC" sz="1900" dirty="0"/>
              <a:t>sostenible de la región</a:t>
            </a:r>
            <a:r>
              <a:rPr lang="es-EC" sz="1900" dirty="0" smtClean="0"/>
              <a:t>.</a:t>
            </a:r>
            <a:endParaRPr lang="es-EC" sz="1900" dirty="0"/>
          </a:p>
        </p:txBody>
      </p:sp>
    </p:spTree>
    <p:extLst>
      <p:ext uri="{BB962C8B-B14F-4D97-AF65-F5344CB8AC3E}">
        <p14:creationId xmlns:p14="http://schemas.microsoft.com/office/powerpoint/2010/main" val="35259522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71600" y="508610"/>
            <a:ext cx="1763624" cy="400110"/>
          </a:xfrm>
          <a:prstGeom prst="rect">
            <a:avLst/>
          </a:prstGeom>
          <a:noFill/>
        </p:spPr>
        <p:txBody>
          <a:bodyPr wrap="none" rtlCol="0">
            <a:spAutoFit/>
          </a:bodyPr>
          <a:lstStyle/>
          <a:p>
            <a:r>
              <a:rPr lang="es-EC" sz="2000" b="1" dirty="0" smtClean="0">
                <a:solidFill>
                  <a:schemeClr val="accent6">
                    <a:lumMod val="75000"/>
                  </a:schemeClr>
                </a:solidFill>
              </a:rPr>
              <a:t>RESULTADOS</a:t>
            </a:r>
            <a:r>
              <a:rPr lang="es-EC" dirty="0" smtClean="0"/>
              <a:t> </a:t>
            </a:r>
            <a:endParaRPr lang="es-EC" dirty="0"/>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360" y="1004475"/>
            <a:ext cx="7848072" cy="5376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2 Tabla"/>
          <p:cNvGraphicFramePr>
            <a:graphicFrameLocks noGrp="1"/>
          </p:cNvGraphicFramePr>
          <p:nvPr>
            <p:extLst>
              <p:ext uri="{D42A27DB-BD31-4B8C-83A1-F6EECF244321}">
                <p14:modId xmlns:p14="http://schemas.microsoft.com/office/powerpoint/2010/main" val="2396120157"/>
              </p:ext>
            </p:extLst>
          </p:nvPr>
        </p:nvGraphicFramePr>
        <p:xfrm>
          <a:off x="6372200" y="1916832"/>
          <a:ext cx="1872208" cy="3716098"/>
        </p:xfrm>
        <a:graphic>
          <a:graphicData uri="http://schemas.openxmlformats.org/drawingml/2006/table">
            <a:tbl>
              <a:tblPr firstRow="1" firstCol="1" bandRow="1"/>
              <a:tblGrid>
                <a:gridCol w="785596"/>
                <a:gridCol w="1086612"/>
              </a:tblGrid>
              <a:tr h="337827">
                <a:tc>
                  <a:txBody>
                    <a:bodyPr/>
                    <a:lstStyle/>
                    <a:p>
                      <a:pPr algn="ctr">
                        <a:lnSpc>
                          <a:spcPct val="150000"/>
                        </a:lnSpc>
                        <a:spcAft>
                          <a:spcPts val="0"/>
                        </a:spcAft>
                      </a:pPr>
                      <a:r>
                        <a:rPr lang="es-EC" sz="700" b="1" cap="all" dirty="0">
                          <a:solidFill>
                            <a:srgbClr val="000000"/>
                          </a:solidFill>
                          <a:effectLst/>
                          <a:latin typeface="Arial"/>
                          <a:ea typeface="Times New Roman"/>
                          <a:cs typeface="Times New Roman"/>
                        </a:rPr>
                        <a:t>USO DEL SUELO</a:t>
                      </a:r>
                      <a:endParaRPr lang="es-EC" sz="700" dirty="0">
                        <a:solidFill>
                          <a:srgbClr val="000000"/>
                        </a:solidFill>
                        <a:effectLst/>
                        <a:latin typeface="Calibri"/>
                        <a:ea typeface="Calibri"/>
                        <a:cs typeface="Times New Roman"/>
                      </a:endParaRPr>
                    </a:p>
                  </a:txBody>
                  <a:tcPr marL="45761" marR="457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algn="ctr">
                        <a:lnSpc>
                          <a:spcPct val="150000"/>
                        </a:lnSpc>
                        <a:spcAft>
                          <a:spcPts val="0"/>
                        </a:spcAft>
                        <a:tabLst>
                          <a:tab pos="865505" algn="ctr"/>
                          <a:tab pos="1731010" algn="r"/>
                        </a:tabLst>
                      </a:pPr>
                      <a:r>
                        <a:rPr lang="es-EC" sz="700" b="1" cap="all" dirty="0">
                          <a:solidFill>
                            <a:srgbClr val="000000"/>
                          </a:solidFill>
                          <a:effectLst/>
                          <a:latin typeface="Arial"/>
                          <a:ea typeface="Times New Roman"/>
                          <a:cs typeface="Times New Roman"/>
                        </a:rPr>
                        <a:t>OBSERVACIONES</a:t>
                      </a:r>
                      <a:endParaRPr lang="es-EC" sz="700" dirty="0">
                        <a:solidFill>
                          <a:srgbClr val="000000"/>
                        </a:solidFill>
                        <a:effectLst/>
                        <a:latin typeface="Calibri"/>
                        <a:ea typeface="Calibri"/>
                        <a:cs typeface="Times New Roman"/>
                      </a:endParaRPr>
                    </a:p>
                  </a:txBody>
                  <a:tcPr marL="45761" marR="457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r>
              <a:tr h="844568">
                <a:tc>
                  <a:txBody>
                    <a:bodyPr/>
                    <a:lstStyle/>
                    <a:p>
                      <a:pPr algn="ctr">
                        <a:lnSpc>
                          <a:spcPct val="150000"/>
                        </a:lnSpc>
                        <a:spcAft>
                          <a:spcPts val="0"/>
                        </a:spcAft>
                      </a:pPr>
                      <a:r>
                        <a:rPr lang="es-EC" sz="700" b="1" dirty="0" err="1" smtClean="0">
                          <a:solidFill>
                            <a:srgbClr val="000000"/>
                          </a:solidFill>
                          <a:effectLst/>
                          <a:latin typeface="Arial"/>
                          <a:ea typeface="Times New Roman"/>
                          <a:cs typeface="Times New Roman"/>
                        </a:rPr>
                        <a:t>Cc</a:t>
                      </a:r>
                      <a:r>
                        <a:rPr lang="es-EC" sz="700" b="1" dirty="0" smtClean="0">
                          <a:solidFill>
                            <a:srgbClr val="000000"/>
                          </a:solidFill>
                          <a:effectLst/>
                          <a:latin typeface="Arial"/>
                          <a:ea typeface="Times New Roman"/>
                          <a:cs typeface="Times New Roman"/>
                        </a:rPr>
                        <a:t>/Pc</a:t>
                      </a:r>
                      <a:r>
                        <a:rPr lang="es-EC" sz="700" b="1" dirty="0">
                          <a:solidFill>
                            <a:srgbClr val="000000"/>
                          </a:solidFill>
                          <a:effectLst/>
                          <a:latin typeface="Arial"/>
                          <a:ea typeface="Times New Roman"/>
                          <a:cs typeface="Times New Roman"/>
                        </a:rPr>
                        <a:t> </a:t>
                      </a:r>
                      <a:endParaRPr lang="es-EC" sz="700" b="1" dirty="0">
                        <a:solidFill>
                          <a:srgbClr val="000000"/>
                        </a:solidFill>
                        <a:effectLst/>
                        <a:latin typeface="Calibri"/>
                        <a:ea typeface="Calibri"/>
                        <a:cs typeface="Times New Roman"/>
                      </a:endParaRPr>
                    </a:p>
                    <a:p>
                      <a:pPr algn="ctr">
                        <a:lnSpc>
                          <a:spcPct val="150000"/>
                        </a:lnSpc>
                        <a:spcAft>
                          <a:spcPts val="0"/>
                        </a:spcAft>
                      </a:pPr>
                      <a:r>
                        <a:rPr lang="es-EC" sz="700" dirty="0">
                          <a:solidFill>
                            <a:srgbClr val="000000"/>
                          </a:solidFill>
                          <a:effectLst/>
                          <a:latin typeface="Arial"/>
                          <a:ea typeface="Times New Roman"/>
                          <a:cs typeface="Times New Roman"/>
                        </a:rPr>
                        <a:t>70% Cultivos de ciclo corto con 30% Pasto cultivado</a:t>
                      </a:r>
                      <a:endParaRPr lang="es-EC" sz="700" dirty="0">
                        <a:solidFill>
                          <a:srgbClr val="000000"/>
                        </a:solidFill>
                        <a:effectLst/>
                        <a:latin typeface="Calibri"/>
                        <a:ea typeface="Calibri"/>
                        <a:cs typeface="Times New Roman"/>
                      </a:endParaRPr>
                    </a:p>
                  </a:txBody>
                  <a:tcPr marL="45761" marR="457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a:ea typeface="Times New Roman"/>
                          <a:cs typeface="Times New Roman"/>
                        </a:rPr>
                        <a:t>Cultivos: arroz, maíz, cebada, papas, habas, mellocos, ocas.</a:t>
                      </a:r>
                      <a:endParaRPr lang="es-EC" sz="700">
                        <a:solidFill>
                          <a:srgbClr val="000000"/>
                        </a:solidFill>
                        <a:effectLst/>
                        <a:latin typeface="Calibri"/>
                        <a:ea typeface="Calibri"/>
                        <a:cs typeface="Times New Roman"/>
                      </a:endParaRPr>
                    </a:p>
                  </a:txBody>
                  <a:tcPr marL="45761" marR="457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6741">
                <a:tc>
                  <a:txBody>
                    <a:bodyPr/>
                    <a:lstStyle/>
                    <a:p>
                      <a:pPr algn="ctr">
                        <a:lnSpc>
                          <a:spcPct val="150000"/>
                        </a:lnSpc>
                        <a:spcAft>
                          <a:spcPts val="0"/>
                        </a:spcAft>
                      </a:pPr>
                      <a:r>
                        <a:rPr lang="es-EC" sz="700" b="1" dirty="0">
                          <a:solidFill>
                            <a:srgbClr val="000000"/>
                          </a:solidFill>
                          <a:effectLst/>
                          <a:latin typeface="Arial"/>
                          <a:ea typeface="Times New Roman"/>
                          <a:cs typeface="Times New Roman"/>
                        </a:rPr>
                        <a:t> </a:t>
                      </a:r>
                      <a:r>
                        <a:rPr lang="es-EC" sz="700" b="1" dirty="0" err="1" smtClean="0">
                          <a:solidFill>
                            <a:srgbClr val="000000"/>
                          </a:solidFill>
                          <a:effectLst/>
                          <a:latin typeface="Arial"/>
                          <a:ea typeface="Times New Roman"/>
                          <a:cs typeface="Times New Roman"/>
                        </a:rPr>
                        <a:t>On</a:t>
                      </a:r>
                      <a:endParaRPr lang="es-EC" sz="700" b="1" dirty="0">
                        <a:solidFill>
                          <a:srgbClr val="000000"/>
                        </a:solidFill>
                        <a:effectLst/>
                        <a:latin typeface="Calibri"/>
                        <a:ea typeface="Calibri"/>
                        <a:cs typeface="Times New Roman"/>
                      </a:endParaRPr>
                    </a:p>
                    <a:p>
                      <a:pPr algn="ctr">
                        <a:lnSpc>
                          <a:spcPct val="150000"/>
                        </a:lnSpc>
                        <a:spcAft>
                          <a:spcPts val="0"/>
                        </a:spcAft>
                      </a:pPr>
                      <a:r>
                        <a:rPr lang="es-EC" sz="700" dirty="0">
                          <a:solidFill>
                            <a:srgbClr val="000000"/>
                          </a:solidFill>
                          <a:effectLst/>
                          <a:latin typeface="Arial"/>
                          <a:ea typeface="Times New Roman"/>
                          <a:cs typeface="Times New Roman"/>
                        </a:rPr>
                        <a:t>100% Nieve y hielo</a:t>
                      </a:r>
                      <a:endParaRPr lang="es-EC" sz="700" dirty="0">
                        <a:solidFill>
                          <a:srgbClr val="000000"/>
                        </a:solidFill>
                        <a:effectLst/>
                        <a:latin typeface="Calibri"/>
                        <a:ea typeface="Calibri"/>
                        <a:cs typeface="Times New Roman"/>
                      </a:endParaRPr>
                    </a:p>
                  </a:txBody>
                  <a:tcPr marL="45761" marR="457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a:ea typeface="Times New Roman"/>
                          <a:cs typeface="Times New Roman"/>
                        </a:rPr>
                        <a:t> </a:t>
                      </a:r>
                      <a:endParaRPr lang="es-EC" sz="700">
                        <a:solidFill>
                          <a:srgbClr val="000000"/>
                        </a:solidFill>
                        <a:effectLst/>
                        <a:latin typeface="Calibri"/>
                        <a:ea typeface="Calibri"/>
                        <a:cs typeface="Times New Roman"/>
                      </a:endParaRPr>
                    </a:p>
                  </a:txBody>
                  <a:tcPr marL="45761" marR="457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5654">
                <a:tc>
                  <a:txBody>
                    <a:bodyPr/>
                    <a:lstStyle/>
                    <a:p>
                      <a:pPr algn="ctr">
                        <a:lnSpc>
                          <a:spcPct val="150000"/>
                        </a:lnSpc>
                        <a:spcAft>
                          <a:spcPts val="0"/>
                        </a:spcAft>
                      </a:pPr>
                      <a:r>
                        <a:rPr lang="es-EC" sz="700" b="1" dirty="0" smtClean="0">
                          <a:solidFill>
                            <a:srgbClr val="000000"/>
                          </a:solidFill>
                          <a:effectLst/>
                          <a:latin typeface="Arial"/>
                          <a:ea typeface="Times New Roman"/>
                          <a:cs typeface="Times New Roman"/>
                        </a:rPr>
                        <a:t>Pr/Pc</a:t>
                      </a:r>
                      <a:r>
                        <a:rPr lang="es-EC" sz="700" b="1" dirty="0">
                          <a:solidFill>
                            <a:srgbClr val="000000"/>
                          </a:solidFill>
                          <a:effectLst/>
                          <a:latin typeface="Arial"/>
                          <a:ea typeface="Times New Roman"/>
                          <a:cs typeface="Times New Roman"/>
                        </a:rPr>
                        <a:t> </a:t>
                      </a:r>
                      <a:endParaRPr lang="es-EC" sz="700" b="1" dirty="0">
                        <a:solidFill>
                          <a:srgbClr val="000000"/>
                        </a:solidFill>
                        <a:effectLst/>
                        <a:latin typeface="Calibri"/>
                        <a:ea typeface="Calibri"/>
                        <a:cs typeface="Times New Roman"/>
                      </a:endParaRPr>
                    </a:p>
                    <a:p>
                      <a:pPr algn="ctr">
                        <a:lnSpc>
                          <a:spcPct val="150000"/>
                        </a:lnSpc>
                        <a:spcAft>
                          <a:spcPts val="0"/>
                        </a:spcAft>
                      </a:pPr>
                      <a:r>
                        <a:rPr lang="es-EC" sz="700" dirty="0">
                          <a:solidFill>
                            <a:srgbClr val="000000"/>
                          </a:solidFill>
                          <a:effectLst/>
                          <a:latin typeface="Arial"/>
                          <a:ea typeface="Times New Roman"/>
                          <a:cs typeface="Times New Roman"/>
                        </a:rPr>
                        <a:t>70% Páramo con 30% Pasto cultivado</a:t>
                      </a:r>
                      <a:endParaRPr lang="es-EC" sz="700" dirty="0">
                        <a:solidFill>
                          <a:srgbClr val="000000"/>
                        </a:solidFill>
                        <a:effectLst/>
                        <a:latin typeface="Calibri"/>
                        <a:ea typeface="Calibri"/>
                        <a:cs typeface="Times New Roman"/>
                      </a:endParaRPr>
                    </a:p>
                  </a:txBody>
                  <a:tcPr marL="45761" marR="457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a:ea typeface="Times New Roman"/>
                          <a:cs typeface="Times New Roman"/>
                        </a:rPr>
                        <a:t>Pastoreo: Vacuno, bovino, mular, equino.</a:t>
                      </a:r>
                      <a:endParaRPr lang="es-EC" sz="700">
                        <a:solidFill>
                          <a:srgbClr val="000000"/>
                        </a:solidFill>
                        <a:effectLst/>
                        <a:latin typeface="Calibri"/>
                        <a:ea typeface="Calibri"/>
                        <a:cs typeface="Times New Roman"/>
                      </a:endParaRPr>
                    </a:p>
                  </a:txBody>
                  <a:tcPr marL="45761" marR="457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5654">
                <a:tc>
                  <a:txBody>
                    <a:bodyPr/>
                    <a:lstStyle/>
                    <a:p>
                      <a:pPr algn="ctr">
                        <a:lnSpc>
                          <a:spcPct val="150000"/>
                        </a:lnSpc>
                        <a:spcAft>
                          <a:spcPts val="0"/>
                        </a:spcAft>
                      </a:pPr>
                      <a:r>
                        <a:rPr lang="es-EC" sz="700" b="1" dirty="0" smtClean="0">
                          <a:solidFill>
                            <a:srgbClr val="000000"/>
                          </a:solidFill>
                          <a:effectLst/>
                          <a:latin typeface="Arial"/>
                          <a:ea typeface="Times New Roman"/>
                          <a:cs typeface="Times New Roman"/>
                        </a:rPr>
                        <a:t>Va</a:t>
                      </a:r>
                      <a:r>
                        <a:rPr lang="es-EC" sz="700" b="1" dirty="0">
                          <a:solidFill>
                            <a:srgbClr val="000000"/>
                          </a:solidFill>
                          <a:effectLst/>
                          <a:latin typeface="Arial"/>
                          <a:ea typeface="Times New Roman"/>
                          <a:cs typeface="Times New Roman"/>
                        </a:rPr>
                        <a:t> </a:t>
                      </a:r>
                      <a:endParaRPr lang="es-EC" sz="700" b="1" dirty="0">
                        <a:solidFill>
                          <a:srgbClr val="000000"/>
                        </a:solidFill>
                        <a:effectLst/>
                        <a:latin typeface="Calibri"/>
                        <a:ea typeface="Calibri"/>
                        <a:cs typeface="Times New Roman"/>
                      </a:endParaRPr>
                    </a:p>
                    <a:p>
                      <a:pPr algn="ctr">
                        <a:lnSpc>
                          <a:spcPct val="150000"/>
                        </a:lnSpc>
                        <a:spcAft>
                          <a:spcPts val="0"/>
                        </a:spcAft>
                      </a:pPr>
                      <a:r>
                        <a:rPr lang="es-EC" sz="700" dirty="0" smtClean="0">
                          <a:solidFill>
                            <a:srgbClr val="000000"/>
                          </a:solidFill>
                          <a:effectLst/>
                          <a:latin typeface="Arial"/>
                          <a:ea typeface="Times New Roman"/>
                          <a:cs typeface="Times New Roman"/>
                        </a:rPr>
                        <a:t>100% </a:t>
                      </a:r>
                      <a:r>
                        <a:rPr lang="es-EC" sz="700" dirty="0">
                          <a:solidFill>
                            <a:srgbClr val="000000"/>
                          </a:solidFill>
                          <a:effectLst/>
                          <a:latin typeface="Arial"/>
                          <a:ea typeface="Times New Roman"/>
                          <a:cs typeface="Times New Roman"/>
                        </a:rPr>
                        <a:t>Vegetación arbustiva</a:t>
                      </a:r>
                      <a:endParaRPr lang="es-EC" sz="700" dirty="0">
                        <a:solidFill>
                          <a:srgbClr val="000000"/>
                        </a:solidFill>
                        <a:effectLst/>
                        <a:latin typeface="Calibri"/>
                        <a:ea typeface="Calibri"/>
                        <a:cs typeface="Times New Roman"/>
                      </a:endParaRPr>
                    </a:p>
                  </a:txBody>
                  <a:tcPr marL="45761" marR="457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dirty="0" smtClean="0">
                          <a:solidFill>
                            <a:srgbClr val="000000"/>
                          </a:solidFill>
                          <a:effectLst/>
                          <a:latin typeface="Arial" pitchFamily="34" charset="0"/>
                          <a:ea typeface="Calibri"/>
                          <a:cs typeface="Arial" pitchFamily="34" charset="0"/>
                        </a:rPr>
                        <a:t>Encontramos principalmente en los alrededores del cauce del Río</a:t>
                      </a:r>
                      <a:r>
                        <a:rPr lang="es-EC" sz="700" baseline="0" dirty="0" smtClean="0">
                          <a:solidFill>
                            <a:srgbClr val="000000"/>
                          </a:solidFill>
                          <a:effectLst/>
                          <a:latin typeface="Arial" pitchFamily="34" charset="0"/>
                          <a:ea typeface="Calibri"/>
                          <a:cs typeface="Arial" pitchFamily="34" charset="0"/>
                        </a:rPr>
                        <a:t> Saucay</a:t>
                      </a:r>
                      <a:endParaRPr lang="es-EC" sz="700" dirty="0">
                        <a:solidFill>
                          <a:srgbClr val="000000"/>
                        </a:solidFill>
                        <a:effectLst/>
                        <a:latin typeface="Arial" pitchFamily="34" charset="0"/>
                        <a:ea typeface="Calibri"/>
                        <a:cs typeface="Arial" pitchFamily="34" charset="0"/>
                      </a:endParaRPr>
                    </a:p>
                  </a:txBody>
                  <a:tcPr marL="45761" marR="457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5654">
                <a:tc>
                  <a:txBody>
                    <a:bodyPr/>
                    <a:lstStyle/>
                    <a:p>
                      <a:pPr algn="ctr">
                        <a:lnSpc>
                          <a:spcPct val="150000"/>
                        </a:lnSpc>
                        <a:spcAft>
                          <a:spcPts val="0"/>
                        </a:spcAft>
                      </a:pPr>
                      <a:r>
                        <a:rPr lang="es-EC" sz="700" b="1" dirty="0" smtClean="0">
                          <a:solidFill>
                            <a:srgbClr val="000000"/>
                          </a:solidFill>
                          <a:effectLst/>
                          <a:latin typeface="Arial"/>
                          <a:ea typeface="Times New Roman"/>
                          <a:cs typeface="Times New Roman"/>
                        </a:rPr>
                        <a:t>Pr</a:t>
                      </a:r>
                    </a:p>
                    <a:p>
                      <a:pPr algn="ctr">
                        <a:lnSpc>
                          <a:spcPct val="150000"/>
                        </a:lnSpc>
                        <a:spcAft>
                          <a:spcPts val="0"/>
                        </a:spcAft>
                      </a:pPr>
                      <a:r>
                        <a:rPr lang="es-EC" sz="700" dirty="0" smtClean="0">
                          <a:solidFill>
                            <a:srgbClr val="000000"/>
                          </a:solidFill>
                          <a:effectLst/>
                          <a:latin typeface="Arial"/>
                          <a:ea typeface="Times New Roman"/>
                          <a:cs typeface="Times New Roman"/>
                        </a:rPr>
                        <a:t>100</a:t>
                      </a:r>
                      <a:r>
                        <a:rPr lang="es-EC" sz="700" dirty="0">
                          <a:solidFill>
                            <a:srgbClr val="000000"/>
                          </a:solidFill>
                          <a:effectLst/>
                          <a:latin typeface="Arial"/>
                          <a:ea typeface="Times New Roman"/>
                          <a:cs typeface="Times New Roman"/>
                        </a:rPr>
                        <a:t>% Páramo</a:t>
                      </a:r>
                      <a:endParaRPr lang="es-EC" sz="700" dirty="0">
                        <a:solidFill>
                          <a:srgbClr val="000000"/>
                        </a:solidFill>
                        <a:effectLst/>
                        <a:latin typeface="Calibri"/>
                        <a:ea typeface="Calibri"/>
                        <a:cs typeface="Times New Roman"/>
                      </a:endParaRPr>
                    </a:p>
                  </a:txBody>
                  <a:tcPr marL="45761" marR="457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dirty="0">
                          <a:solidFill>
                            <a:srgbClr val="000000"/>
                          </a:solidFill>
                          <a:effectLst/>
                          <a:latin typeface="Arial"/>
                          <a:ea typeface="Times New Roman"/>
                          <a:cs typeface="Times New Roman"/>
                        </a:rPr>
                        <a:t>El más extenso en la zona, son extensiones cubiertas por pajonal de varios géneros.</a:t>
                      </a:r>
                      <a:endParaRPr lang="es-EC" sz="700" dirty="0">
                        <a:solidFill>
                          <a:srgbClr val="000000"/>
                        </a:solidFill>
                        <a:effectLst/>
                        <a:latin typeface="Calibri"/>
                        <a:ea typeface="Calibri"/>
                        <a:cs typeface="Times New Roman"/>
                      </a:endParaRPr>
                    </a:p>
                  </a:txBody>
                  <a:tcPr marL="45761" marR="457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0342564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733365" y="2708476"/>
            <a:ext cx="3439035" cy="1702160"/>
          </a:xfrm>
        </p:spPr>
        <p:txBody>
          <a:bodyPr>
            <a:normAutofit/>
          </a:bodyPr>
          <a:lstStyle/>
          <a:p>
            <a:pPr algn="ctr"/>
            <a:r>
              <a:rPr lang="es-EC" sz="4000" b="1" dirty="0" smtClean="0"/>
              <a:t>HIDROLOGÍA</a:t>
            </a:r>
            <a:endParaRPr lang="es-EC" sz="4000" b="1" dirty="0"/>
          </a:p>
        </p:txBody>
      </p:sp>
      <p:sp>
        <p:nvSpPr>
          <p:cNvPr id="4" name="2 Subtítulo"/>
          <p:cNvSpPr txBox="1">
            <a:spLocks/>
          </p:cNvSpPr>
          <p:nvPr/>
        </p:nvSpPr>
        <p:spPr>
          <a:xfrm>
            <a:off x="4885765" y="4573480"/>
            <a:ext cx="3309803" cy="1260629"/>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endParaRPr lang="es-ES" dirty="0" smtClean="0"/>
          </a:p>
          <a:p>
            <a:endParaRPr lang="es-ES" dirty="0" smtClean="0"/>
          </a:p>
          <a:p>
            <a:pPr algn="r"/>
            <a:r>
              <a:rPr lang="es-ES" dirty="0" smtClean="0"/>
              <a:t>MICRO CUENCA DEL </a:t>
            </a:r>
          </a:p>
          <a:p>
            <a:pPr algn="r"/>
            <a:r>
              <a:rPr lang="es-ES" dirty="0" smtClean="0"/>
              <a:t>RÍO SAUCAY</a:t>
            </a:r>
            <a:endParaRPr lang="es-ES" dirty="0"/>
          </a:p>
        </p:txBody>
      </p:sp>
    </p:spTree>
    <p:extLst>
      <p:ext uri="{BB962C8B-B14F-4D97-AF65-F5344CB8AC3E}">
        <p14:creationId xmlns:p14="http://schemas.microsoft.com/office/powerpoint/2010/main" val="22223934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4644008" y="0"/>
            <a:ext cx="3528392" cy="541864"/>
          </a:xfrm>
          <a:prstGeom prst="rect">
            <a:avLst/>
          </a:prstGeom>
        </p:spPr>
        <p:txBody>
          <a:bodyPr vert="horz" lIns="91440" tIns="45720" rIns="91440" bIns="45720" rtlCol="0" anchor="b">
            <a:normAutofit fontScale="97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3200" b="1" dirty="0" smtClean="0">
                <a:solidFill>
                  <a:srgbClr val="94C600"/>
                </a:solidFill>
              </a:rPr>
              <a:t>HIDROLOGÍA</a:t>
            </a:r>
            <a:endParaRPr lang="es-EC" sz="3200" b="1" dirty="0">
              <a:solidFill>
                <a:srgbClr val="94C600"/>
              </a:solidFill>
            </a:endParaRPr>
          </a:p>
        </p:txBody>
      </p:sp>
      <p:sp>
        <p:nvSpPr>
          <p:cNvPr id="4" name="3 CuadroTexto"/>
          <p:cNvSpPr txBox="1"/>
          <p:nvPr/>
        </p:nvSpPr>
        <p:spPr>
          <a:xfrm>
            <a:off x="1187624" y="548680"/>
            <a:ext cx="2180405" cy="400110"/>
          </a:xfrm>
          <a:prstGeom prst="rect">
            <a:avLst/>
          </a:prstGeom>
          <a:noFill/>
        </p:spPr>
        <p:txBody>
          <a:bodyPr wrap="none" rtlCol="0">
            <a:spAutoFit/>
          </a:bodyPr>
          <a:lstStyle/>
          <a:p>
            <a:r>
              <a:rPr lang="es-EC" sz="2000" b="1" dirty="0" smtClean="0">
                <a:solidFill>
                  <a:srgbClr val="FEA022">
                    <a:lumMod val="75000"/>
                  </a:srgbClr>
                </a:solidFill>
              </a:rPr>
              <a:t>METODOLOGÍA</a:t>
            </a:r>
            <a:r>
              <a:rPr lang="es-EC" dirty="0" smtClean="0">
                <a:solidFill>
                  <a:prstClr val="black"/>
                </a:solidFill>
              </a:rPr>
              <a:t> </a:t>
            </a:r>
            <a:endParaRPr lang="es-EC" dirty="0">
              <a:solidFill>
                <a:prstClr val="black"/>
              </a:solidFill>
            </a:endParaRPr>
          </a:p>
        </p:txBody>
      </p:sp>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2240" y="1844824"/>
            <a:ext cx="3360000" cy="2520000"/>
          </a:xfrm>
          <a:prstGeom prst="rect">
            <a:avLst/>
          </a:prstGeom>
          <a:noFill/>
          <a:ln>
            <a:noFill/>
          </a:ln>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19 Grupo"/>
          <p:cNvGrpSpPr>
            <a:grpSpLocks/>
          </p:cNvGrpSpPr>
          <p:nvPr/>
        </p:nvGrpSpPr>
        <p:grpSpPr bwMode="auto">
          <a:xfrm>
            <a:off x="5670418" y="3140968"/>
            <a:ext cx="2645998" cy="1400511"/>
            <a:chOff x="5257800" y="3048000"/>
            <a:chExt cx="3576637" cy="1869444"/>
          </a:xfrm>
          <a:scene3d>
            <a:camera prst="perspectiveContrastingRightFacing"/>
            <a:lightRig rig="threePt" dir="t"/>
          </a:scene3d>
        </p:grpSpPr>
        <p:grpSp>
          <p:nvGrpSpPr>
            <p:cNvPr id="8" name="Group 2"/>
            <p:cNvGrpSpPr>
              <a:grpSpLocks/>
            </p:cNvGrpSpPr>
            <p:nvPr/>
          </p:nvGrpSpPr>
          <p:grpSpPr bwMode="auto">
            <a:xfrm>
              <a:off x="5257800" y="3048000"/>
              <a:ext cx="3576637" cy="1869444"/>
              <a:chOff x="3623" y="1390"/>
              <a:chExt cx="5632" cy="2943"/>
            </a:xfrm>
          </p:grpSpPr>
          <p:grpSp>
            <p:nvGrpSpPr>
              <p:cNvPr id="10" name="Group 3"/>
              <p:cNvGrpSpPr>
                <a:grpSpLocks/>
              </p:cNvGrpSpPr>
              <p:nvPr/>
            </p:nvGrpSpPr>
            <p:grpSpPr bwMode="auto">
              <a:xfrm>
                <a:off x="3782" y="1390"/>
                <a:ext cx="4971" cy="2392"/>
                <a:chOff x="3782" y="1390"/>
                <a:chExt cx="4971" cy="2392"/>
              </a:xfrm>
            </p:grpSpPr>
            <p:sp>
              <p:nvSpPr>
                <p:cNvPr id="12" name="Rectangle 4"/>
                <p:cNvSpPr>
                  <a:spLocks noChangeArrowheads="1"/>
                </p:cNvSpPr>
                <p:nvPr/>
              </p:nvSpPr>
              <p:spPr bwMode="auto">
                <a:xfrm>
                  <a:off x="3782" y="1390"/>
                  <a:ext cx="4971" cy="2392"/>
                </a:xfrm>
                <a:prstGeom prst="rect">
                  <a:avLst/>
                </a:prstGeom>
                <a:solidFill>
                  <a:srgbClr val="FFFFFF"/>
                </a:solidFill>
                <a:ln w="9525">
                  <a:solidFill>
                    <a:srgbClr val="000000"/>
                  </a:solidFill>
                  <a:miter lim="800000"/>
                  <a:headEnd/>
                  <a:tailEnd/>
                </a:ln>
              </p:spPr>
              <p:txBody>
                <a:bodyPr/>
                <a:lstStyle/>
                <a:p>
                  <a:endParaRPr lang="es-ES">
                    <a:latin typeface="Calibri" pitchFamily="34" charset="0"/>
                  </a:endParaRPr>
                </a:p>
              </p:txBody>
            </p:sp>
            <p:grpSp>
              <p:nvGrpSpPr>
                <p:cNvPr id="13" name="Group 5"/>
                <p:cNvGrpSpPr>
                  <a:grpSpLocks/>
                </p:cNvGrpSpPr>
                <p:nvPr/>
              </p:nvGrpSpPr>
              <p:grpSpPr bwMode="auto">
                <a:xfrm>
                  <a:off x="4526" y="1892"/>
                  <a:ext cx="3675" cy="1575"/>
                  <a:chOff x="7030" y="2176"/>
                  <a:chExt cx="3675" cy="1575"/>
                </a:xfrm>
              </p:grpSpPr>
              <p:grpSp>
                <p:nvGrpSpPr>
                  <p:cNvPr id="14" name="Group 6"/>
                  <p:cNvGrpSpPr>
                    <a:grpSpLocks/>
                  </p:cNvGrpSpPr>
                  <p:nvPr/>
                </p:nvGrpSpPr>
                <p:grpSpPr bwMode="auto">
                  <a:xfrm>
                    <a:off x="7030" y="2176"/>
                    <a:ext cx="3675" cy="1575"/>
                    <a:chOff x="7030" y="2176"/>
                    <a:chExt cx="3675" cy="1575"/>
                  </a:xfrm>
                </p:grpSpPr>
                <p:pic>
                  <p:nvPicPr>
                    <p:cNvPr id="18" name="Picture 7" descr="Perfil rio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0" y="2176"/>
                      <a:ext cx="3675" cy="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8"/>
                    <p:cNvSpPr txBox="1">
                      <a:spLocks noChangeArrowheads="1"/>
                    </p:cNvSpPr>
                    <p:nvPr/>
                  </p:nvSpPr>
                  <p:spPr bwMode="auto">
                    <a:xfrm>
                      <a:off x="7899" y="2915"/>
                      <a:ext cx="478" cy="3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Aft>
                          <a:spcPts val="1000"/>
                        </a:spcAft>
                      </a:pPr>
                      <a:r>
                        <a:rPr lang="es-ES" sz="800" dirty="0"/>
                        <a:t>h11</a:t>
                      </a:r>
                      <a:endParaRPr lang="en-US" dirty="0"/>
                    </a:p>
                  </p:txBody>
                </p:sp>
                <p:sp>
                  <p:nvSpPr>
                    <p:cNvPr id="20" name="Text Box 9"/>
                    <p:cNvSpPr txBox="1">
                      <a:spLocks noChangeArrowheads="1"/>
                    </p:cNvSpPr>
                    <p:nvPr/>
                  </p:nvSpPr>
                  <p:spPr bwMode="auto">
                    <a:xfrm>
                      <a:off x="8805" y="2902"/>
                      <a:ext cx="478" cy="3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Aft>
                          <a:spcPts val="1000"/>
                        </a:spcAft>
                      </a:pPr>
                      <a:r>
                        <a:rPr lang="es-ES" sz="800"/>
                        <a:t>h21</a:t>
                      </a:r>
                      <a:endParaRPr lang="en-US"/>
                    </a:p>
                  </p:txBody>
                </p:sp>
                <p:sp>
                  <p:nvSpPr>
                    <p:cNvPr id="21" name="Text Box 10"/>
                    <p:cNvSpPr txBox="1">
                      <a:spLocks noChangeArrowheads="1"/>
                    </p:cNvSpPr>
                    <p:nvPr/>
                  </p:nvSpPr>
                  <p:spPr bwMode="auto">
                    <a:xfrm>
                      <a:off x="9721" y="2789"/>
                      <a:ext cx="478" cy="3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Aft>
                          <a:spcPts val="1000"/>
                        </a:spcAft>
                      </a:pPr>
                      <a:r>
                        <a:rPr lang="es-ES" sz="800"/>
                        <a:t>h31</a:t>
                      </a:r>
                      <a:endParaRPr lang="en-US"/>
                    </a:p>
                  </p:txBody>
                </p:sp>
              </p:grpSp>
              <p:sp>
                <p:nvSpPr>
                  <p:cNvPr id="15" name="Text Box 11"/>
                  <p:cNvSpPr txBox="1">
                    <a:spLocks noChangeArrowheads="1"/>
                  </p:cNvSpPr>
                  <p:nvPr/>
                </p:nvSpPr>
                <p:spPr bwMode="auto">
                  <a:xfrm>
                    <a:off x="7643" y="2185"/>
                    <a:ext cx="635" cy="366"/>
                  </a:xfrm>
                  <a:prstGeom prst="rect">
                    <a:avLst/>
                  </a:prstGeom>
                  <a:solidFill>
                    <a:srgbClr val="FFFFFF"/>
                  </a:solidFill>
                  <a:ln w="9525">
                    <a:solidFill>
                      <a:srgbClr val="FFFFFF"/>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Aft>
                        <a:spcPts val="1000"/>
                      </a:spcAft>
                    </a:pPr>
                    <a:r>
                      <a:rPr lang="es-ES" sz="900" b="1"/>
                      <a:t>P1</a:t>
                    </a:r>
                    <a:endParaRPr lang="en-US"/>
                  </a:p>
                </p:txBody>
              </p:sp>
              <p:sp>
                <p:nvSpPr>
                  <p:cNvPr id="16" name="Text Box 12"/>
                  <p:cNvSpPr txBox="1">
                    <a:spLocks noChangeArrowheads="1"/>
                  </p:cNvSpPr>
                  <p:nvPr/>
                </p:nvSpPr>
                <p:spPr bwMode="auto">
                  <a:xfrm>
                    <a:off x="8576" y="2194"/>
                    <a:ext cx="635" cy="366"/>
                  </a:xfrm>
                  <a:prstGeom prst="rect">
                    <a:avLst/>
                  </a:prstGeom>
                  <a:solidFill>
                    <a:srgbClr val="FFFFFF"/>
                  </a:solidFill>
                  <a:ln w="9525">
                    <a:solidFill>
                      <a:srgbClr val="FFFFFF"/>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Aft>
                        <a:spcPts val="1000"/>
                      </a:spcAft>
                    </a:pPr>
                    <a:r>
                      <a:rPr lang="es-ES" sz="900" b="1"/>
                      <a:t>P2</a:t>
                    </a:r>
                    <a:endParaRPr lang="en-US"/>
                  </a:p>
                </p:txBody>
              </p:sp>
              <p:sp>
                <p:nvSpPr>
                  <p:cNvPr id="17" name="Text Box 13"/>
                  <p:cNvSpPr txBox="1">
                    <a:spLocks noChangeArrowheads="1"/>
                  </p:cNvSpPr>
                  <p:nvPr/>
                </p:nvSpPr>
                <p:spPr bwMode="auto">
                  <a:xfrm>
                    <a:off x="9454" y="2212"/>
                    <a:ext cx="635" cy="366"/>
                  </a:xfrm>
                  <a:prstGeom prst="rect">
                    <a:avLst/>
                  </a:prstGeom>
                  <a:solidFill>
                    <a:srgbClr val="FFFFFF"/>
                  </a:solidFill>
                  <a:ln w="9525">
                    <a:solidFill>
                      <a:srgbClr val="FFFFFF"/>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Aft>
                        <a:spcPts val="1000"/>
                      </a:spcAft>
                    </a:pPr>
                    <a:r>
                      <a:rPr lang="es-ES" sz="900" b="1"/>
                      <a:t>P3</a:t>
                    </a:r>
                    <a:endParaRPr lang="en-US"/>
                  </a:p>
                </p:txBody>
              </p:sp>
            </p:grpSp>
          </p:grpSp>
          <p:sp>
            <p:nvSpPr>
              <p:cNvPr id="11" name="Text Box 14"/>
              <p:cNvSpPr txBox="1">
                <a:spLocks noChangeArrowheads="1"/>
              </p:cNvSpPr>
              <p:nvPr/>
            </p:nvSpPr>
            <p:spPr bwMode="auto">
              <a:xfrm>
                <a:off x="3623" y="3945"/>
                <a:ext cx="5632" cy="3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Aft>
                    <a:spcPts val="1000"/>
                  </a:spcAft>
                </a:pPr>
                <a:r>
                  <a:rPr lang="es-ES" sz="1000"/>
                  <a:t>Perfil de río, medición para calculo de caudal</a:t>
                </a:r>
                <a:endParaRPr lang="en-US"/>
              </a:p>
            </p:txBody>
          </p:sp>
        </p:grpSp>
        <p:cxnSp>
          <p:nvCxnSpPr>
            <p:cNvPr id="9" name="8 Conector recto de flecha"/>
            <p:cNvCxnSpPr/>
            <p:nvPr/>
          </p:nvCxnSpPr>
          <p:spPr>
            <a:xfrm>
              <a:off x="5866729" y="3277305"/>
              <a:ext cx="2135119"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pic>
        <p:nvPicPr>
          <p:cNvPr id="1741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59" t="5415" r="1565"/>
          <a:stretch/>
        </p:blipFill>
        <p:spPr bwMode="auto">
          <a:xfrm>
            <a:off x="972000" y="1196752"/>
            <a:ext cx="3600000" cy="2404443"/>
          </a:xfrm>
          <a:prstGeom prst="rect">
            <a:avLst/>
          </a:prstGeom>
          <a:noFill/>
          <a:ln>
            <a:noFill/>
          </a:ln>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Flecha curvada hacia abajo"/>
          <p:cNvSpPr/>
          <p:nvPr/>
        </p:nvSpPr>
        <p:spPr>
          <a:xfrm>
            <a:off x="3635896" y="1196752"/>
            <a:ext cx="1008112" cy="504056"/>
          </a:xfrm>
          <a:prstGeom prst="curved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23" name="22 Flecha curvada hacia abajo"/>
          <p:cNvSpPr/>
          <p:nvPr/>
        </p:nvSpPr>
        <p:spPr>
          <a:xfrm>
            <a:off x="5861288" y="2399385"/>
            <a:ext cx="1008112" cy="504056"/>
          </a:xfrm>
          <a:prstGeom prst="curved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6" name="5 Rectángulo redondeado"/>
          <p:cNvSpPr/>
          <p:nvPr/>
        </p:nvSpPr>
        <p:spPr>
          <a:xfrm>
            <a:off x="1225202" y="4077072"/>
            <a:ext cx="1892373" cy="412111"/>
          </a:xfrm>
          <a:prstGeom prst="roundRect">
            <a:avLst/>
          </a:prstGeom>
          <a:scene3d>
            <a:camera prst="perspectiveContrastingRightFacing"/>
            <a:lightRig rig="threePt" dir="tl">
              <a:rot lat="0" lon="0" rev="20400000"/>
            </a:lightRig>
          </a:scene3d>
          <a:sp3d contourW="15875" prstMaterial="metal">
            <a:bevelT w="101600" h="25400" prst="softRound"/>
            <a:contourClr>
              <a:schemeClr val="accent4">
                <a:shade val="30000"/>
              </a:schemeClr>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s-EC" sz="1400" b="1" dirty="0" smtClean="0"/>
              <a:t>PLANIFICACIÓN</a:t>
            </a:r>
            <a:endParaRPr lang="es-EC" sz="1400" b="1" dirty="0"/>
          </a:p>
        </p:txBody>
      </p:sp>
      <p:sp>
        <p:nvSpPr>
          <p:cNvPr id="25" name="24 Rectángulo redondeado"/>
          <p:cNvSpPr/>
          <p:nvPr/>
        </p:nvSpPr>
        <p:spPr>
          <a:xfrm>
            <a:off x="3759747" y="4653136"/>
            <a:ext cx="1892373" cy="412111"/>
          </a:xfrm>
          <a:prstGeom prst="roundRect">
            <a:avLst/>
          </a:prstGeom>
          <a:scene3d>
            <a:camera prst="perspectiveContrastingRightFacing"/>
            <a:lightRig rig="threePt" dir="tl">
              <a:rot lat="0" lon="0" rev="20400000"/>
            </a:lightRig>
          </a:scene3d>
          <a:sp3d contourW="15875" prstMaterial="metal">
            <a:bevelT w="101600" h="25400" prst="softRound"/>
            <a:contourClr>
              <a:schemeClr val="accent4">
                <a:shade val="30000"/>
              </a:schemeClr>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s-EC" sz="1400" b="1" dirty="0" smtClean="0"/>
              <a:t>TRABAJO DE CAMPO</a:t>
            </a:r>
            <a:endParaRPr lang="es-EC" sz="1400" b="1" dirty="0"/>
          </a:p>
        </p:txBody>
      </p:sp>
      <p:sp>
        <p:nvSpPr>
          <p:cNvPr id="26" name="25 Rectángulo redondeado"/>
          <p:cNvSpPr/>
          <p:nvPr/>
        </p:nvSpPr>
        <p:spPr>
          <a:xfrm>
            <a:off x="6352035" y="4869160"/>
            <a:ext cx="1892373" cy="412111"/>
          </a:xfrm>
          <a:prstGeom prst="roundRect">
            <a:avLst/>
          </a:prstGeom>
          <a:scene3d>
            <a:camera prst="perspectiveContrastingRightFacing"/>
            <a:lightRig rig="threePt" dir="tl">
              <a:rot lat="0" lon="0" rev="20400000"/>
            </a:lightRig>
          </a:scene3d>
          <a:sp3d>
            <a:bevelT w="50800" h="12700" prst="softRound"/>
          </a:sp3d>
        </p:spPr>
        <p:style>
          <a:lnRef idx="1">
            <a:schemeClr val="accent4"/>
          </a:lnRef>
          <a:fillRef idx="3">
            <a:schemeClr val="accent4"/>
          </a:fillRef>
          <a:effectRef idx="2">
            <a:schemeClr val="accent4"/>
          </a:effectRef>
          <a:fontRef idx="minor">
            <a:schemeClr val="lt1"/>
          </a:fontRef>
        </p:style>
        <p:txBody>
          <a:bodyPr rtlCol="0" anchor="ctr"/>
          <a:lstStyle/>
          <a:p>
            <a:pPr algn="ctr"/>
            <a:r>
              <a:rPr lang="es-EC" sz="1400" b="1" dirty="0" smtClean="0"/>
              <a:t>ANALISIS DATOS</a:t>
            </a:r>
            <a:endParaRPr lang="es-EC" sz="1400" b="1" dirty="0"/>
          </a:p>
        </p:txBody>
      </p:sp>
      <p:grpSp>
        <p:nvGrpSpPr>
          <p:cNvPr id="27" name="26 Grupo"/>
          <p:cNvGrpSpPr/>
          <p:nvPr/>
        </p:nvGrpSpPr>
        <p:grpSpPr>
          <a:xfrm>
            <a:off x="1198260" y="4725992"/>
            <a:ext cx="2293620" cy="1151280"/>
            <a:chOff x="163830" y="42540"/>
            <a:chExt cx="2293620" cy="1151280"/>
          </a:xfrm>
          <a:scene3d>
            <a:camera prst="perspectiveContrastingRightFacing"/>
            <a:lightRig rig="threePt" dir="t"/>
          </a:scene3d>
        </p:grpSpPr>
        <p:sp>
          <p:nvSpPr>
            <p:cNvPr id="28" name="27 Rectángulo redondeado"/>
            <p:cNvSpPr/>
            <p:nvPr/>
          </p:nvSpPr>
          <p:spPr>
            <a:xfrm>
              <a:off x="163830" y="42540"/>
              <a:ext cx="2293620" cy="1151280"/>
            </a:xfrm>
            <a:prstGeom prst="roundRect">
              <a:avLst/>
            </a:prstGeom>
          </p:spPr>
          <p:style>
            <a:lnRef idx="3">
              <a:schemeClr val="accent5">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29" name="28 Rectángulo"/>
            <p:cNvSpPr/>
            <p:nvPr/>
          </p:nvSpPr>
          <p:spPr>
            <a:xfrm>
              <a:off x="220031" y="98741"/>
              <a:ext cx="2181218" cy="10388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6693" tIns="0" rIns="86693" bIns="0" numCol="1" spcCol="1270" anchor="ctr" anchorCtr="0">
              <a:noAutofit/>
            </a:bodyPr>
            <a:lstStyle/>
            <a:p>
              <a:pPr lvl="0" algn="ctr" defTabSz="488950">
                <a:lnSpc>
                  <a:spcPct val="90000"/>
                </a:lnSpc>
                <a:spcBef>
                  <a:spcPct val="0"/>
                </a:spcBef>
                <a:spcAft>
                  <a:spcPct val="35000"/>
                </a:spcAft>
              </a:pPr>
              <a:r>
                <a:rPr lang="es-EC" sz="1200" kern="1200" cap="all" dirty="0" smtClean="0"/>
                <a:t>ESTABLECER PUNTOS DE MUESTREO EN LA PLANIFICACION PREVIA A LA SALIDA DE CAMPO</a:t>
              </a:r>
              <a:r>
                <a:rPr lang="es-EC" sz="1100" kern="1200" cap="all" dirty="0" smtClean="0"/>
                <a:t>.</a:t>
              </a:r>
              <a:endParaRPr lang="en-US" sz="1100" kern="1200" dirty="0"/>
            </a:p>
          </p:txBody>
        </p:sp>
      </p:grpSp>
      <p:grpSp>
        <p:nvGrpSpPr>
          <p:cNvPr id="30" name="29 Grupo"/>
          <p:cNvGrpSpPr/>
          <p:nvPr/>
        </p:nvGrpSpPr>
        <p:grpSpPr>
          <a:xfrm>
            <a:off x="4644008" y="5085184"/>
            <a:ext cx="1708027" cy="1151280"/>
            <a:chOff x="163830" y="1811580"/>
            <a:chExt cx="2293620" cy="1151280"/>
          </a:xfrm>
          <a:scene3d>
            <a:camera prst="perspectiveContrastingRightFacing"/>
            <a:lightRig rig="threePt" dir="t"/>
          </a:scene3d>
        </p:grpSpPr>
        <p:sp>
          <p:nvSpPr>
            <p:cNvPr id="31" name="30 Rectángulo redondeado"/>
            <p:cNvSpPr/>
            <p:nvPr/>
          </p:nvSpPr>
          <p:spPr>
            <a:xfrm>
              <a:off x="163830" y="1811580"/>
              <a:ext cx="2293620" cy="1151280"/>
            </a:xfrm>
            <a:prstGeom prst="roundRect">
              <a:avLst/>
            </a:prstGeom>
          </p:spPr>
          <p:style>
            <a:lnRef idx="3">
              <a:schemeClr val="accent5">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32" name="31 Rectángulo"/>
            <p:cNvSpPr/>
            <p:nvPr/>
          </p:nvSpPr>
          <p:spPr>
            <a:xfrm>
              <a:off x="220031" y="1867781"/>
              <a:ext cx="2181218" cy="10388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6693" tIns="0" rIns="86693" bIns="0" numCol="1" spcCol="1270" anchor="ctr" anchorCtr="0">
              <a:noAutofit/>
            </a:bodyPr>
            <a:lstStyle/>
            <a:p>
              <a:pPr lvl="0" algn="ctr" defTabSz="488950">
                <a:lnSpc>
                  <a:spcPct val="90000"/>
                </a:lnSpc>
                <a:spcBef>
                  <a:spcPct val="0"/>
                </a:spcBef>
                <a:spcAft>
                  <a:spcPct val="35000"/>
                </a:spcAft>
              </a:pPr>
              <a:r>
                <a:rPr lang="es-EC" sz="1400" kern="1200" cap="all" dirty="0" smtClean="0"/>
                <a:t>Toma de datos de caudales en campo </a:t>
              </a:r>
              <a:endParaRPr lang="en-US" sz="1400" kern="1200" dirty="0"/>
            </a:p>
          </p:txBody>
        </p:sp>
      </p:grpSp>
    </p:spTree>
    <p:extLst>
      <p:ext uri="{BB962C8B-B14F-4D97-AF65-F5344CB8AC3E}">
        <p14:creationId xmlns:p14="http://schemas.microsoft.com/office/powerpoint/2010/main" val="9370417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27584" y="436602"/>
            <a:ext cx="1763624" cy="400110"/>
          </a:xfrm>
          <a:prstGeom prst="rect">
            <a:avLst/>
          </a:prstGeom>
          <a:noFill/>
        </p:spPr>
        <p:txBody>
          <a:bodyPr wrap="none" rtlCol="0">
            <a:spAutoFit/>
          </a:bodyPr>
          <a:lstStyle/>
          <a:p>
            <a:r>
              <a:rPr lang="es-EC" sz="2000" b="1" dirty="0" smtClean="0">
                <a:solidFill>
                  <a:schemeClr val="accent6">
                    <a:lumMod val="75000"/>
                  </a:schemeClr>
                </a:solidFill>
              </a:rPr>
              <a:t>RESULTADOS</a:t>
            </a:r>
            <a:r>
              <a:rPr lang="es-EC" dirty="0" smtClean="0"/>
              <a:t> </a:t>
            </a:r>
            <a:endParaRPr lang="es-EC" dirty="0"/>
          </a:p>
        </p:txBody>
      </p:sp>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958" t="23666" r="7083" b="14000"/>
          <a:stretch/>
        </p:blipFill>
        <p:spPr bwMode="auto">
          <a:xfrm>
            <a:off x="2051720" y="1484784"/>
            <a:ext cx="5184576" cy="3158031"/>
          </a:xfrm>
          <a:prstGeom prst="rect">
            <a:avLst/>
          </a:prstGeom>
          <a:noFill/>
          <a:ln w="15875">
            <a:solidFill>
              <a:schemeClr val="tx1"/>
            </a:solidFill>
            <a:miter lim="800000"/>
            <a:headEnd/>
            <a:tailEnd/>
          </a:ln>
          <a:effectLst>
            <a:outerShdw dist="35921" dir="2700000" algn="ctr" rotWithShape="0">
              <a:schemeClr val="bg2">
                <a:lumMod val="50000"/>
              </a:schemeClr>
            </a:outerShdw>
          </a:effectLst>
          <a:extLst>
            <a:ext uri="{909E8E84-426E-40DD-AFC4-6F175D3DCCD1}">
              <a14:hiddenFill xmlns:a14="http://schemas.microsoft.com/office/drawing/2010/main">
                <a:solidFill>
                  <a:schemeClr val="accent1"/>
                </a:solidFill>
              </a14:hiddenFill>
            </a:ext>
          </a:extLst>
        </p:spPr>
      </p:pic>
      <p:sp>
        <p:nvSpPr>
          <p:cNvPr id="4" name="3 Llamada rectangular redondeada"/>
          <p:cNvSpPr/>
          <p:nvPr/>
        </p:nvSpPr>
        <p:spPr>
          <a:xfrm>
            <a:off x="6156176" y="836712"/>
            <a:ext cx="2088232" cy="2545703"/>
          </a:xfrm>
          <a:prstGeom prst="wedgeRoundRectCallout">
            <a:avLst>
              <a:gd name="adj1" fmla="val -50633"/>
              <a:gd name="adj2" fmla="val 61503"/>
              <a:gd name="adj3" fmla="val 16667"/>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es-EC"/>
          </a:p>
        </p:txBody>
      </p:sp>
      <p:sp>
        <p:nvSpPr>
          <p:cNvPr id="5" name="4 Llamada rectangular redondeada"/>
          <p:cNvSpPr/>
          <p:nvPr/>
        </p:nvSpPr>
        <p:spPr>
          <a:xfrm>
            <a:off x="899592" y="4581128"/>
            <a:ext cx="3888432" cy="1584176"/>
          </a:xfrm>
          <a:prstGeom prst="wedgeRoundRectCallout">
            <a:avLst>
              <a:gd name="adj1" fmla="val 93482"/>
              <a:gd name="adj2" fmla="val -63364"/>
              <a:gd name="adj3" fmla="val 16667"/>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es-EC"/>
          </a:p>
        </p:txBody>
      </p:sp>
      <p:sp>
        <p:nvSpPr>
          <p:cNvPr id="8" name="7 Llamada rectangular redondeada"/>
          <p:cNvSpPr/>
          <p:nvPr/>
        </p:nvSpPr>
        <p:spPr>
          <a:xfrm>
            <a:off x="611560" y="933027"/>
            <a:ext cx="1979648" cy="2592288"/>
          </a:xfrm>
          <a:prstGeom prst="wedgeRoundRectCallout">
            <a:avLst>
              <a:gd name="adj1" fmla="val 49094"/>
              <a:gd name="adj2" fmla="val 70560"/>
              <a:gd name="adj3" fmla="val 16667"/>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es-EC" sz="1200" dirty="0"/>
          </a:p>
        </p:txBody>
      </p:sp>
      <p:pic>
        <p:nvPicPr>
          <p:cNvPr id="12" name="11 Imagen" descr="C:\CYNTHIA\TESIS UNACH\FLASH 2G\FOTOS_CVISUALES\40_c.JPG"/>
          <p:cNvPicPr/>
          <p:nvPr/>
        </p:nvPicPr>
        <p:blipFill>
          <a:blip r:embed="rId4" cstate="print"/>
          <a:srcRect/>
          <a:stretch>
            <a:fillRect/>
          </a:stretch>
        </p:blipFill>
        <p:spPr bwMode="auto">
          <a:xfrm>
            <a:off x="701384" y="1196872"/>
            <a:ext cx="1800000" cy="1080000"/>
          </a:xfrm>
          <a:prstGeom prst="rect">
            <a:avLst/>
          </a:prstGeom>
          <a:noFill/>
          <a:ln w="9525">
            <a:solidFill>
              <a:srgbClr val="4F81BD"/>
            </a:solidFill>
            <a:miter lim="800000"/>
            <a:headEnd/>
            <a:tailEnd/>
          </a:ln>
        </p:spPr>
      </p:pic>
      <p:pic>
        <p:nvPicPr>
          <p:cNvPr id="13" name="12 Imagen" descr="C:\CYNTHIA\TESIS UNACH\INFORMACION SALIDA DE CAMPO\FOTOS SALIDA\RS1.JPG"/>
          <p:cNvPicPr/>
          <p:nvPr/>
        </p:nvPicPr>
        <p:blipFill>
          <a:blip r:embed="rId5" cstate="print"/>
          <a:srcRect/>
          <a:stretch>
            <a:fillRect/>
          </a:stretch>
        </p:blipFill>
        <p:spPr bwMode="auto">
          <a:xfrm>
            <a:off x="6300192" y="977456"/>
            <a:ext cx="1800000" cy="1080000"/>
          </a:xfrm>
          <a:prstGeom prst="rect">
            <a:avLst/>
          </a:prstGeom>
          <a:noFill/>
          <a:ln w="9525">
            <a:solidFill>
              <a:srgbClr val="4F81BD"/>
            </a:solidFill>
            <a:miter lim="800000"/>
            <a:headEnd/>
            <a:tailEnd/>
          </a:ln>
        </p:spPr>
      </p:pic>
      <p:pic>
        <p:nvPicPr>
          <p:cNvPr id="14" name="13 Imagen" descr="C:\Users\user\AppData\Local\Microsoft\Windows\Temporary Internet Files\Content.Word\vista_arriba_rt_713.jpg"/>
          <p:cNvPicPr/>
          <p:nvPr/>
        </p:nvPicPr>
        <p:blipFill>
          <a:blip r:embed="rId6" cstate="print"/>
          <a:srcRect/>
          <a:stretch>
            <a:fillRect/>
          </a:stretch>
        </p:blipFill>
        <p:spPr bwMode="auto">
          <a:xfrm>
            <a:off x="1114854" y="4642814"/>
            <a:ext cx="1189084" cy="1450481"/>
          </a:xfrm>
          <a:prstGeom prst="rect">
            <a:avLst/>
          </a:prstGeom>
          <a:noFill/>
          <a:ln w="9525">
            <a:solidFill>
              <a:srgbClr val="4F81BD"/>
            </a:solidFill>
            <a:miter lim="800000"/>
            <a:headEnd/>
            <a:tailEnd/>
          </a:ln>
        </p:spPr>
      </p:pic>
      <p:sp>
        <p:nvSpPr>
          <p:cNvPr id="11" name="10 CuadroTexto"/>
          <p:cNvSpPr txBox="1"/>
          <p:nvPr/>
        </p:nvSpPr>
        <p:spPr>
          <a:xfrm>
            <a:off x="701383" y="2341329"/>
            <a:ext cx="1800001" cy="1015663"/>
          </a:xfrm>
          <a:prstGeom prst="rect">
            <a:avLst/>
          </a:prstGeom>
          <a:noFill/>
        </p:spPr>
        <p:txBody>
          <a:bodyPr wrap="square" rtlCol="0">
            <a:spAutoFit/>
          </a:bodyPr>
          <a:lstStyle/>
          <a:p>
            <a:r>
              <a:rPr lang="es-EC" sz="1200" b="1" dirty="0" smtClean="0"/>
              <a:t>LUGAR: </a:t>
            </a:r>
            <a:r>
              <a:rPr lang="es-EC" sz="1200" dirty="0" smtClean="0"/>
              <a:t>YANACOCHA</a:t>
            </a:r>
          </a:p>
          <a:p>
            <a:endParaRPr lang="es-EC" sz="1200" dirty="0" smtClean="0"/>
          </a:p>
          <a:p>
            <a:r>
              <a:rPr lang="es-EC" sz="1200" b="1" dirty="0" smtClean="0"/>
              <a:t>CAUDAL</a:t>
            </a:r>
            <a:r>
              <a:rPr lang="es-EC" sz="1200" dirty="0" smtClean="0"/>
              <a:t>: 0,029 m3/s</a:t>
            </a:r>
          </a:p>
          <a:p>
            <a:r>
              <a:rPr lang="es-EC" sz="1200" dirty="0" smtClean="0"/>
              <a:t> </a:t>
            </a:r>
          </a:p>
          <a:p>
            <a:r>
              <a:rPr lang="es-EC" sz="1200" b="1" dirty="0" smtClean="0"/>
              <a:t>TIPO CAUDAL</a:t>
            </a:r>
            <a:r>
              <a:rPr lang="es-EC" sz="1200" dirty="0" smtClean="0"/>
              <a:t>: BAJO</a:t>
            </a:r>
            <a:endParaRPr lang="es-EC" sz="1200" dirty="0"/>
          </a:p>
        </p:txBody>
      </p:sp>
      <p:sp>
        <p:nvSpPr>
          <p:cNvPr id="16" name="15 CuadroTexto"/>
          <p:cNvSpPr txBox="1"/>
          <p:nvPr/>
        </p:nvSpPr>
        <p:spPr>
          <a:xfrm>
            <a:off x="6300191" y="2204864"/>
            <a:ext cx="1800001" cy="1015663"/>
          </a:xfrm>
          <a:prstGeom prst="rect">
            <a:avLst/>
          </a:prstGeom>
          <a:noFill/>
        </p:spPr>
        <p:txBody>
          <a:bodyPr wrap="square" rtlCol="0">
            <a:spAutoFit/>
          </a:bodyPr>
          <a:lstStyle/>
          <a:p>
            <a:r>
              <a:rPr lang="es-EC" sz="1200" b="1" dirty="0" smtClean="0"/>
              <a:t>LUGAR: </a:t>
            </a:r>
            <a:r>
              <a:rPr lang="es-EC" sz="1200" dirty="0" smtClean="0"/>
              <a:t>RIO SAUCAY</a:t>
            </a:r>
          </a:p>
          <a:p>
            <a:endParaRPr lang="es-EC" sz="1200" dirty="0" smtClean="0"/>
          </a:p>
          <a:p>
            <a:r>
              <a:rPr lang="es-EC" sz="1200" b="1" dirty="0" smtClean="0"/>
              <a:t>CAUDAL</a:t>
            </a:r>
            <a:r>
              <a:rPr lang="es-EC" sz="1200" dirty="0" smtClean="0"/>
              <a:t>: 1,38 m3/s</a:t>
            </a:r>
          </a:p>
          <a:p>
            <a:r>
              <a:rPr lang="es-EC" sz="1200" dirty="0" smtClean="0"/>
              <a:t> </a:t>
            </a:r>
          </a:p>
          <a:p>
            <a:r>
              <a:rPr lang="es-EC" sz="1200" b="1" dirty="0" smtClean="0"/>
              <a:t>TIPO CAUDAL</a:t>
            </a:r>
            <a:r>
              <a:rPr lang="es-EC" sz="1200" dirty="0" smtClean="0"/>
              <a:t>: ALTO</a:t>
            </a:r>
            <a:endParaRPr lang="es-EC" sz="1200" dirty="0"/>
          </a:p>
        </p:txBody>
      </p:sp>
      <p:sp>
        <p:nvSpPr>
          <p:cNvPr id="17" name="16 CuadroTexto"/>
          <p:cNvSpPr txBox="1"/>
          <p:nvPr/>
        </p:nvSpPr>
        <p:spPr>
          <a:xfrm>
            <a:off x="2626356" y="4865384"/>
            <a:ext cx="2017652" cy="1015663"/>
          </a:xfrm>
          <a:prstGeom prst="rect">
            <a:avLst/>
          </a:prstGeom>
          <a:noFill/>
        </p:spPr>
        <p:txBody>
          <a:bodyPr wrap="square" rtlCol="0">
            <a:spAutoFit/>
          </a:bodyPr>
          <a:lstStyle/>
          <a:p>
            <a:r>
              <a:rPr lang="es-EC" sz="1200" b="1" dirty="0" smtClean="0"/>
              <a:t>LUGAR: </a:t>
            </a:r>
            <a:r>
              <a:rPr lang="es-EC" sz="1200" dirty="0" smtClean="0"/>
              <a:t>RIO TAMUSCAY</a:t>
            </a:r>
          </a:p>
          <a:p>
            <a:endParaRPr lang="es-EC" sz="1200" dirty="0" smtClean="0"/>
          </a:p>
          <a:p>
            <a:r>
              <a:rPr lang="es-EC" sz="1200" b="1" dirty="0" smtClean="0"/>
              <a:t>CAUDAL</a:t>
            </a:r>
            <a:r>
              <a:rPr lang="es-EC" sz="1200" dirty="0" smtClean="0"/>
              <a:t>: 0,90  m3/s</a:t>
            </a:r>
          </a:p>
          <a:p>
            <a:r>
              <a:rPr lang="es-EC" sz="1200" dirty="0" smtClean="0"/>
              <a:t> </a:t>
            </a:r>
          </a:p>
          <a:p>
            <a:r>
              <a:rPr lang="es-EC" sz="1200" b="1" dirty="0" smtClean="0"/>
              <a:t>TIPO CAUDAL</a:t>
            </a:r>
            <a:r>
              <a:rPr lang="es-EC" sz="1200" dirty="0" smtClean="0"/>
              <a:t>: MEDIO</a:t>
            </a:r>
            <a:endParaRPr lang="es-EC" sz="1200" dirty="0"/>
          </a:p>
        </p:txBody>
      </p:sp>
      <p:sp>
        <p:nvSpPr>
          <p:cNvPr id="18" name="17 Llamada rectangular redondeada"/>
          <p:cNvSpPr/>
          <p:nvPr/>
        </p:nvSpPr>
        <p:spPr>
          <a:xfrm>
            <a:off x="6300192" y="5085184"/>
            <a:ext cx="2232248" cy="1080120"/>
          </a:xfrm>
          <a:prstGeom prst="wedgeRoundRectCallout">
            <a:avLst>
              <a:gd name="adj1" fmla="val -29245"/>
              <a:gd name="adj2" fmla="val -102111"/>
              <a:gd name="adj3" fmla="val 16667"/>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es-EC"/>
          </a:p>
        </p:txBody>
      </p:sp>
      <p:sp>
        <p:nvSpPr>
          <p:cNvPr id="20" name="19 CuadroTexto"/>
          <p:cNvSpPr txBox="1"/>
          <p:nvPr/>
        </p:nvSpPr>
        <p:spPr>
          <a:xfrm>
            <a:off x="6516315" y="5117412"/>
            <a:ext cx="1800001" cy="1015663"/>
          </a:xfrm>
          <a:prstGeom prst="rect">
            <a:avLst/>
          </a:prstGeom>
          <a:noFill/>
        </p:spPr>
        <p:txBody>
          <a:bodyPr wrap="square" rtlCol="0">
            <a:spAutoFit/>
          </a:bodyPr>
          <a:lstStyle/>
          <a:p>
            <a:r>
              <a:rPr lang="es-EC" sz="1200" b="1" dirty="0" smtClean="0"/>
              <a:t>LUGAR: </a:t>
            </a:r>
            <a:r>
              <a:rPr lang="es-EC" sz="1200" dirty="0" smtClean="0"/>
              <a:t>UNION RIOS</a:t>
            </a:r>
          </a:p>
          <a:p>
            <a:endParaRPr lang="es-EC" sz="1200" dirty="0" smtClean="0"/>
          </a:p>
          <a:p>
            <a:r>
              <a:rPr lang="es-EC" sz="1200" b="1" dirty="0" smtClean="0"/>
              <a:t>CAUDAL</a:t>
            </a:r>
            <a:r>
              <a:rPr lang="es-EC" sz="1200" dirty="0" smtClean="0"/>
              <a:t>: 1,60  m3/s</a:t>
            </a:r>
          </a:p>
          <a:p>
            <a:r>
              <a:rPr lang="es-EC" sz="1200" dirty="0" smtClean="0"/>
              <a:t> </a:t>
            </a:r>
          </a:p>
          <a:p>
            <a:r>
              <a:rPr lang="es-EC" sz="1200" b="1" dirty="0" smtClean="0"/>
              <a:t>ESTADO</a:t>
            </a:r>
            <a:r>
              <a:rPr lang="es-EC" sz="1200" dirty="0" smtClean="0"/>
              <a:t>: ALTO</a:t>
            </a:r>
            <a:endParaRPr lang="es-EC" sz="1200" dirty="0"/>
          </a:p>
        </p:txBody>
      </p:sp>
    </p:spTree>
    <p:extLst>
      <p:ext uri="{BB962C8B-B14F-4D97-AF65-F5344CB8AC3E}">
        <p14:creationId xmlns:p14="http://schemas.microsoft.com/office/powerpoint/2010/main" val="40642415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normAutofit/>
          </a:bodyPr>
          <a:lstStyle/>
          <a:p>
            <a:pPr algn="ctr"/>
            <a:r>
              <a:rPr lang="es-ES" sz="4400" b="1" dirty="0" smtClean="0"/>
              <a:t>CALIDAD DE AGUA</a:t>
            </a:r>
            <a:endParaRPr lang="es-ES" sz="4400" b="1" dirty="0"/>
          </a:p>
        </p:txBody>
      </p:sp>
      <p:sp>
        <p:nvSpPr>
          <p:cNvPr id="5" name="4 Subtítulo"/>
          <p:cNvSpPr>
            <a:spLocks noGrp="1"/>
          </p:cNvSpPr>
          <p:nvPr>
            <p:ph type="subTitle" idx="1"/>
          </p:nvPr>
        </p:nvSpPr>
        <p:spPr/>
        <p:txBody>
          <a:bodyPr>
            <a:normAutofit lnSpcReduction="10000"/>
          </a:bodyPr>
          <a:lstStyle/>
          <a:p>
            <a:endParaRPr lang="es-ES" dirty="0" smtClean="0"/>
          </a:p>
          <a:p>
            <a:endParaRPr lang="es-ES" dirty="0"/>
          </a:p>
          <a:p>
            <a:pPr algn="r"/>
            <a:r>
              <a:rPr lang="es-ES" dirty="0" smtClean="0"/>
              <a:t>MICRO CUENCA</a:t>
            </a:r>
          </a:p>
          <a:p>
            <a:pPr algn="r"/>
            <a:r>
              <a:rPr lang="es-ES" dirty="0" smtClean="0"/>
              <a:t> DEL RÍO SAUCAY</a:t>
            </a:r>
            <a:endParaRPr lang="es-ES" dirty="0"/>
          </a:p>
        </p:txBody>
      </p:sp>
    </p:spTree>
    <p:extLst>
      <p:ext uri="{BB962C8B-B14F-4D97-AF65-F5344CB8AC3E}">
        <p14:creationId xmlns:p14="http://schemas.microsoft.com/office/powerpoint/2010/main" val="11132378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44008" y="116632"/>
            <a:ext cx="3528392" cy="461665"/>
          </a:xfrm>
          <a:prstGeom prst="rect">
            <a:avLst/>
          </a:prstGeom>
          <a:noFill/>
        </p:spPr>
        <p:txBody>
          <a:bodyPr wrap="square" rtlCol="0">
            <a:spAutoFit/>
          </a:bodyPr>
          <a:lstStyle/>
          <a:p>
            <a:pPr algn="ctr"/>
            <a:r>
              <a:rPr lang="es-ES" sz="2400" b="1" dirty="0" smtClean="0">
                <a:solidFill>
                  <a:schemeClr val="bg2">
                    <a:lumMod val="75000"/>
                  </a:schemeClr>
                </a:solidFill>
              </a:rPr>
              <a:t>COMPARACIÓN TULAS</a:t>
            </a:r>
            <a:endParaRPr lang="es-ES" sz="2400" b="1" dirty="0">
              <a:solidFill>
                <a:schemeClr val="bg2">
                  <a:lumMod val="75000"/>
                </a:schemeClr>
              </a:solidFill>
            </a:endParaRPr>
          </a:p>
        </p:txBody>
      </p:sp>
      <p:graphicFrame>
        <p:nvGraphicFramePr>
          <p:cNvPr id="5" name="4 Tabla"/>
          <p:cNvGraphicFramePr>
            <a:graphicFrameLocks noGrp="1"/>
          </p:cNvGraphicFramePr>
          <p:nvPr>
            <p:extLst>
              <p:ext uri="{D42A27DB-BD31-4B8C-83A1-F6EECF244321}">
                <p14:modId xmlns:p14="http://schemas.microsoft.com/office/powerpoint/2010/main" val="3777071721"/>
              </p:ext>
            </p:extLst>
          </p:nvPr>
        </p:nvGraphicFramePr>
        <p:xfrm>
          <a:off x="611560" y="1196752"/>
          <a:ext cx="4896544" cy="4745910"/>
        </p:xfrm>
        <a:graphic>
          <a:graphicData uri="http://schemas.openxmlformats.org/drawingml/2006/table">
            <a:tbl>
              <a:tblPr firstRow="1" firstCol="1" bandRow="1">
                <a:effectLst>
                  <a:outerShdw blurRad="50800" dist="38100" dir="2700000" algn="tl" rotWithShape="0">
                    <a:prstClr val="black">
                      <a:alpha val="40000"/>
                    </a:prstClr>
                  </a:outerShdw>
                </a:effectLst>
                <a:tableStyleId>{5C22544A-7EE6-4342-B048-85BDC9FD1C3A}</a:tableStyleId>
              </a:tblPr>
              <a:tblGrid>
                <a:gridCol w="936104"/>
                <a:gridCol w="504056"/>
                <a:gridCol w="504056"/>
                <a:gridCol w="504056"/>
                <a:gridCol w="936104"/>
                <a:gridCol w="504056"/>
                <a:gridCol w="504056"/>
                <a:gridCol w="504056"/>
              </a:tblGrid>
              <a:tr h="539670">
                <a:tc>
                  <a:txBody>
                    <a:bodyPr/>
                    <a:lstStyle/>
                    <a:p>
                      <a:pPr algn="ctr">
                        <a:lnSpc>
                          <a:spcPct val="115000"/>
                        </a:lnSpc>
                        <a:spcAft>
                          <a:spcPts val="0"/>
                        </a:spcAft>
                      </a:pPr>
                      <a:endParaRPr lang="es-ES" sz="1000" dirty="0">
                        <a:solidFill>
                          <a:schemeClr val="tx1"/>
                        </a:solidFill>
                        <a:effectLst/>
                        <a:latin typeface="+mj-lt"/>
                      </a:endParaRPr>
                    </a:p>
                    <a:p>
                      <a:pPr algn="ctr"/>
                      <a:r>
                        <a:rPr lang="es-ES" sz="1000" dirty="0" smtClean="0">
                          <a:solidFill>
                            <a:schemeClr val="tx1"/>
                          </a:solidFill>
                          <a:effectLst/>
                          <a:latin typeface="+mj-lt"/>
                        </a:rPr>
                        <a:t>PARÁMETROS </a:t>
                      </a:r>
                      <a:endParaRPr lang="es-ES" sz="1000" dirty="0">
                        <a:solidFill>
                          <a:schemeClr val="tx1"/>
                        </a:solidFill>
                        <a:effectLst/>
                        <a:latin typeface="+mj-lt"/>
                        <a:ea typeface="SimSun"/>
                      </a:endParaRPr>
                    </a:p>
                  </a:txBody>
                  <a:tcPr marL="42249" marR="42249" marT="0" marB="0" anchor="ctr">
                    <a:solidFill>
                      <a:schemeClr val="accent4">
                        <a:lumMod val="40000"/>
                        <a:lumOff val="60000"/>
                      </a:schemeClr>
                    </a:solidFill>
                  </a:tcPr>
                </a:tc>
                <a:tc>
                  <a:txBody>
                    <a:bodyPr/>
                    <a:lstStyle/>
                    <a:p>
                      <a:pPr algn="ctr">
                        <a:lnSpc>
                          <a:spcPct val="115000"/>
                        </a:lnSpc>
                        <a:spcAft>
                          <a:spcPts val="0"/>
                        </a:spcAft>
                      </a:pPr>
                      <a:endParaRPr lang="es-ES" sz="1000" dirty="0">
                        <a:solidFill>
                          <a:schemeClr val="tx1"/>
                        </a:solidFill>
                        <a:effectLst/>
                        <a:latin typeface="+mj-lt"/>
                      </a:endParaRPr>
                    </a:p>
                    <a:p>
                      <a:pPr algn="ctr">
                        <a:lnSpc>
                          <a:spcPct val="115000"/>
                        </a:lnSpc>
                        <a:spcAft>
                          <a:spcPts val="0"/>
                        </a:spcAft>
                      </a:pPr>
                      <a:r>
                        <a:rPr lang="es-ES" sz="1000" dirty="0">
                          <a:solidFill>
                            <a:schemeClr val="tx1"/>
                          </a:solidFill>
                          <a:effectLst/>
                          <a:latin typeface="+mj-lt"/>
                        </a:rPr>
                        <a:t> </a:t>
                      </a:r>
                      <a:r>
                        <a:rPr lang="es-ES" sz="1000" i="0" dirty="0" smtClean="0">
                          <a:solidFill>
                            <a:schemeClr val="tx1"/>
                          </a:solidFill>
                          <a:effectLst/>
                          <a:latin typeface="+mj-lt"/>
                          <a:ea typeface="+mn-ea"/>
                          <a:cs typeface="+mn-cs"/>
                        </a:rPr>
                        <a:t>SA</a:t>
                      </a:r>
                      <a:endParaRPr lang="es-ES" sz="1000" i="1" dirty="0">
                        <a:solidFill>
                          <a:schemeClr val="tx1"/>
                        </a:solidFill>
                        <a:effectLst/>
                        <a:latin typeface="+mj-lt"/>
                        <a:ea typeface="Calibri"/>
                        <a:cs typeface="Times New Roman"/>
                      </a:endParaRPr>
                    </a:p>
                  </a:txBody>
                  <a:tcPr marL="42249" marR="42249" marT="0" marB="0" anchor="ctr">
                    <a:solidFill>
                      <a:schemeClr val="accent4">
                        <a:lumMod val="40000"/>
                        <a:lumOff val="60000"/>
                      </a:schemeClr>
                    </a:solidFill>
                  </a:tcPr>
                </a:tc>
                <a:tc>
                  <a:txBody>
                    <a:bodyPr/>
                    <a:lstStyle/>
                    <a:p>
                      <a:pPr algn="ctr">
                        <a:lnSpc>
                          <a:spcPct val="115000"/>
                        </a:lnSpc>
                        <a:spcAft>
                          <a:spcPts val="0"/>
                        </a:spcAft>
                      </a:pPr>
                      <a:r>
                        <a:rPr lang="es-ES" sz="1000" dirty="0">
                          <a:solidFill>
                            <a:schemeClr val="tx1"/>
                          </a:solidFill>
                          <a:effectLst/>
                          <a:latin typeface="+mj-lt"/>
                        </a:rPr>
                        <a:t> </a:t>
                      </a:r>
                    </a:p>
                    <a:p>
                      <a:pPr algn="ctr">
                        <a:lnSpc>
                          <a:spcPct val="115000"/>
                        </a:lnSpc>
                        <a:spcAft>
                          <a:spcPts val="0"/>
                        </a:spcAft>
                      </a:pPr>
                      <a:r>
                        <a:rPr lang="es-ES" sz="1000" dirty="0">
                          <a:solidFill>
                            <a:schemeClr val="tx1"/>
                          </a:solidFill>
                          <a:effectLst/>
                          <a:latin typeface="+mj-lt"/>
                        </a:rPr>
                        <a:t> </a:t>
                      </a:r>
                      <a:r>
                        <a:rPr lang="es-ES" sz="1000" dirty="0" smtClean="0">
                          <a:solidFill>
                            <a:schemeClr val="tx1"/>
                          </a:solidFill>
                          <a:effectLst/>
                          <a:latin typeface="+mj-lt"/>
                        </a:rPr>
                        <a:t>TA</a:t>
                      </a:r>
                      <a:endParaRPr lang="es-ES" sz="1000" i="1" dirty="0">
                        <a:solidFill>
                          <a:schemeClr val="tx1"/>
                        </a:solidFill>
                        <a:effectLst/>
                        <a:latin typeface="+mj-lt"/>
                        <a:ea typeface="Calibri"/>
                        <a:cs typeface="Times New Roman"/>
                      </a:endParaRPr>
                    </a:p>
                  </a:txBody>
                  <a:tcPr marL="42249" marR="42249" marT="0" marB="0" anchor="ctr">
                    <a:solidFill>
                      <a:schemeClr val="accent4">
                        <a:lumMod val="40000"/>
                        <a:lumOff val="60000"/>
                      </a:schemeClr>
                    </a:solidFill>
                  </a:tcPr>
                </a:tc>
                <a:tc>
                  <a:txBody>
                    <a:bodyPr/>
                    <a:lstStyle/>
                    <a:p>
                      <a:pPr algn="ctr">
                        <a:lnSpc>
                          <a:spcPct val="115000"/>
                        </a:lnSpc>
                        <a:spcAft>
                          <a:spcPts val="0"/>
                        </a:spcAft>
                      </a:pPr>
                      <a:endParaRPr lang="es-ES" sz="1000" dirty="0">
                        <a:solidFill>
                          <a:schemeClr val="tx1"/>
                        </a:solidFill>
                        <a:effectLst/>
                        <a:latin typeface="+mj-lt"/>
                      </a:endParaRPr>
                    </a:p>
                    <a:p>
                      <a:pPr algn="ctr">
                        <a:lnSpc>
                          <a:spcPct val="115000"/>
                        </a:lnSpc>
                        <a:spcAft>
                          <a:spcPts val="0"/>
                        </a:spcAft>
                      </a:pPr>
                      <a:r>
                        <a:rPr lang="es-ES" sz="1000" dirty="0">
                          <a:solidFill>
                            <a:schemeClr val="tx1"/>
                          </a:solidFill>
                          <a:effectLst/>
                          <a:latin typeface="+mj-lt"/>
                        </a:rPr>
                        <a:t> </a:t>
                      </a:r>
                      <a:r>
                        <a:rPr lang="es-ES" sz="1000" dirty="0" smtClean="0">
                          <a:solidFill>
                            <a:schemeClr val="tx1"/>
                          </a:solidFill>
                          <a:effectLst/>
                          <a:latin typeface="+mj-lt"/>
                        </a:rPr>
                        <a:t>YA</a:t>
                      </a:r>
                      <a:endParaRPr lang="es-ES" sz="1000" i="1" dirty="0">
                        <a:solidFill>
                          <a:schemeClr val="tx1"/>
                        </a:solidFill>
                        <a:effectLst/>
                        <a:latin typeface="+mj-lt"/>
                        <a:ea typeface="Calibri"/>
                        <a:cs typeface="Times New Roman"/>
                      </a:endParaRPr>
                    </a:p>
                  </a:txBody>
                  <a:tcPr marL="42249" marR="42249" marT="0" marB="0" anchor="ctr">
                    <a:solidFill>
                      <a:schemeClr val="accent4">
                        <a:lumMod val="40000"/>
                        <a:lumOff val="60000"/>
                      </a:schemeClr>
                    </a:solidFill>
                  </a:tcPr>
                </a:tc>
                <a:tc>
                  <a:txBody>
                    <a:bodyPr/>
                    <a:lstStyle/>
                    <a:p>
                      <a:pPr algn="l"/>
                      <a:endParaRPr lang="es-ES" sz="1000" dirty="0" smtClean="0">
                        <a:solidFill>
                          <a:schemeClr val="tx1"/>
                        </a:solidFill>
                        <a:effectLst/>
                        <a:latin typeface="+mj-lt"/>
                      </a:endParaRPr>
                    </a:p>
                    <a:p>
                      <a:pPr algn="ctr"/>
                      <a:r>
                        <a:rPr lang="es-ES" sz="1000" dirty="0" smtClean="0">
                          <a:solidFill>
                            <a:schemeClr val="tx1"/>
                          </a:solidFill>
                          <a:effectLst/>
                          <a:latin typeface="+mj-lt"/>
                        </a:rPr>
                        <a:t> PARÁMETROS </a:t>
                      </a:r>
                      <a:endParaRPr lang="es-ES" sz="1000" dirty="0">
                        <a:solidFill>
                          <a:schemeClr val="tx1"/>
                        </a:solidFill>
                        <a:effectLst/>
                        <a:latin typeface="+mj-lt"/>
                        <a:ea typeface="SimSun"/>
                      </a:endParaRPr>
                    </a:p>
                  </a:txBody>
                  <a:tcPr marL="42249" marR="42249" marT="0" marB="0" anchor="ctr">
                    <a:solidFill>
                      <a:schemeClr val="accent4">
                        <a:lumMod val="40000"/>
                        <a:lumOff val="60000"/>
                      </a:schemeClr>
                    </a:solidFill>
                  </a:tcPr>
                </a:tc>
                <a:tc>
                  <a:txBody>
                    <a:bodyPr/>
                    <a:lstStyle/>
                    <a:p>
                      <a:pPr algn="ctr">
                        <a:lnSpc>
                          <a:spcPct val="115000"/>
                        </a:lnSpc>
                        <a:spcAft>
                          <a:spcPts val="0"/>
                        </a:spcAft>
                      </a:pPr>
                      <a:endParaRPr lang="es-ES" sz="1000" dirty="0">
                        <a:solidFill>
                          <a:schemeClr val="tx1"/>
                        </a:solidFill>
                        <a:effectLst/>
                        <a:latin typeface="+mj-lt"/>
                      </a:endParaRPr>
                    </a:p>
                    <a:p>
                      <a:pPr algn="ctr">
                        <a:lnSpc>
                          <a:spcPct val="115000"/>
                        </a:lnSpc>
                        <a:spcAft>
                          <a:spcPts val="0"/>
                        </a:spcAft>
                      </a:pPr>
                      <a:r>
                        <a:rPr lang="es-ES" sz="1000" dirty="0">
                          <a:solidFill>
                            <a:schemeClr val="tx1"/>
                          </a:solidFill>
                          <a:effectLst/>
                          <a:latin typeface="+mj-lt"/>
                        </a:rPr>
                        <a:t> </a:t>
                      </a:r>
                      <a:r>
                        <a:rPr lang="es-ES" sz="1000" i="0" dirty="0" smtClean="0">
                          <a:solidFill>
                            <a:schemeClr val="tx1"/>
                          </a:solidFill>
                          <a:effectLst/>
                          <a:latin typeface="+mj-lt"/>
                          <a:ea typeface="+mn-ea"/>
                          <a:cs typeface="+mn-cs"/>
                        </a:rPr>
                        <a:t>SA</a:t>
                      </a:r>
                      <a:endParaRPr lang="es-ES" sz="1000" i="1" dirty="0">
                        <a:solidFill>
                          <a:schemeClr val="tx1"/>
                        </a:solidFill>
                        <a:effectLst/>
                        <a:latin typeface="+mj-lt"/>
                        <a:ea typeface="Calibri"/>
                        <a:cs typeface="Times New Roman"/>
                      </a:endParaRPr>
                    </a:p>
                  </a:txBody>
                  <a:tcPr marL="42249" marR="42249" marT="0" marB="0" anchor="ctr">
                    <a:solidFill>
                      <a:schemeClr val="accent4">
                        <a:lumMod val="40000"/>
                        <a:lumOff val="60000"/>
                      </a:schemeClr>
                    </a:solidFill>
                  </a:tcPr>
                </a:tc>
                <a:tc>
                  <a:txBody>
                    <a:bodyPr/>
                    <a:lstStyle/>
                    <a:p>
                      <a:pPr algn="ctr">
                        <a:lnSpc>
                          <a:spcPct val="115000"/>
                        </a:lnSpc>
                        <a:spcAft>
                          <a:spcPts val="0"/>
                        </a:spcAft>
                      </a:pPr>
                      <a:r>
                        <a:rPr lang="es-ES" sz="1000" dirty="0">
                          <a:solidFill>
                            <a:schemeClr val="tx1"/>
                          </a:solidFill>
                          <a:effectLst/>
                          <a:latin typeface="+mj-lt"/>
                        </a:rPr>
                        <a:t> </a:t>
                      </a:r>
                    </a:p>
                    <a:p>
                      <a:pPr algn="ctr">
                        <a:lnSpc>
                          <a:spcPct val="115000"/>
                        </a:lnSpc>
                        <a:spcAft>
                          <a:spcPts val="0"/>
                        </a:spcAft>
                      </a:pPr>
                      <a:r>
                        <a:rPr lang="es-ES" sz="1000" dirty="0">
                          <a:solidFill>
                            <a:schemeClr val="tx1"/>
                          </a:solidFill>
                          <a:effectLst/>
                          <a:latin typeface="+mj-lt"/>
                        </a:rPr>
                        <a:t> </a:t>
                      </a:r>
                      <a:r>
                        <a:rPr lang="es-ES" sz="1000" dirty="0" smtClean="0">
                          <a:solidFill>
                            <a:schemeClr val="tx1"/>
                          </a:solidFill>
                          <a:effectLst/>
                          <a:latin typeface="+mj-lt"/>
                        </a:rPr>
                        <a:t>TA</a:t>
                      </a:r>
                      <a:endParaRPr lang="es-ES" sz="1000" i="1" dirty="0">
                        <a:solidFill>
                          <a:schemeClr val="tx1"/>
                        </a:solidFill>
                        <a:effectLst/>
                        <a:latin typeface="+mj-lt"/>
                        <a:ea typeface="Calibri"/>
                        <a:cs typeface="Times New Roman"/>
                      </a:endParaRPr>
                    </a:p>
                  </a:txBody>
                  <a:tcPr marL="42249" marR="42249" marT="0" marB="0" anchor="ctr">
                    <a:solidFill>
                      <a:schemeClr val="accent4">
                        <a:lumMod val="40000"/>
                        <a:lumOff val="60000"/>
                      </a:schemeClr>
                    </a:solidFill>
                  </a:tcPr>
                </a:tc>
                <a:tc>
                  <a:txBody>
                    <a:bodyPr/>
                    <a:lstStyle/>
                    <a:p>
                      <a:pPr algn="ctr">
                        <a:lnSpc>
                          <a:spcPct val="115000"/>
                        </a:lnSpc>
                        <a:spcAft>
                          <a:spcPts val="0"/>
                        </a:spcAft>
                      </a:pPr>
                      <a:endParaRPr lang="es-ES" sz="1000" dirty="0">
                        <a:solidFill>
                          <a:schemeClr val="tx1"/>
                        </a:solidFill>
                        <a:effectLst/>
                        <a:latin typeface="+mj-lt"/>
                      </a:endParaRPr>
                    </a:p>
                    <a:p>
                      <a:pPr algn="ctr">
                        <a:lnSpc>
                          <a:spcPct val="115000"/>
                        </a:lnSpc>
                        <a:spcAft>
                          <a:spcPts val="0"/>
                        </a:spcAft>
                      </a:pPr>
                      <a:r>
                        <a:rPr lang="es-ES" sz="1000" dirty="0">
                          <a:solidFill>
                            <a:schemeClr val="tx1"/>
                          </a:solidFill>
                          <a:effectLst/>
                          <a:latin typeface="+mj-lt"/>
                        </a:rPr>
                        <a:t> </a:t>
                      </a:r>
                      <a:r>
                        <a:rPr lang="es-ES" sz="1000" dirty="0" smtClean="0">
                          <a:solidFill>
                            <a:schemeClr val="tx1"/>
                          </a:solidFill>
                          <a:effectLst/>
                          <a:latin typeface="+mj-lt"/>
                        </a:rPr>
                        <a:t>YA</a:t>
                      </a:r>
                      <a:endParaRPr lang="es-ES" sz="1000" i="1" dirty="0">
                        <a:solidFill>
                          <a:schemeClr val="tx1"/>
                        </a:solidFill>
                        <a:effectLst/>
                        <a:latin typeface="+mj-lt"/>
                        <a:ea typeface="Calibri"/>
                        <a:cs typeface="Times New Roman"/>
                      </a:endParaRPr>
                    </a:p>
                  </a:txBody>
                  <a:tcPr marL="42249" marR="42249" marT="0" marB="0" anchor="ctr">
                    <a:solidFill>
                      <a:schemeClr val="accent4">
                        <a:lumMod val="40000"/>
                        <a:lumOff val="60000"/>
                      </a:schemeClr>
                    </a:solidFill>
                  </a:tcPr>
                </a:tc>
              </a:tr>
              <a:tr h="446157">
                <a:tc>
                  <a:txBody>
                    <a:bodyPr/>
                    <a:lstStyle/>
                    <a:p>
                      <a:pPr algn="ctr">
                        <a:lnSpc>
                          <a:spcPct val="115000"/>
                        </a:lnSpc>
                        <a:spcAft>
                          <a:spcPts val="0"/>
                        </a:spcAft>
                      </a:pPr>
                      <a:r>
                        <a:rPr lang="es-ES" sz="1000" dirty="0" smtClean="0">
                          <a:solidFill>
                            <a:schemeClr val="tx1"/>
                          </a:solidFill>
                          <a:effectLst/>
                          <a:latin typeface="+mj-lt"/>
                        </a:rPr>
                        <a:t>pH</a:t>
                      </a:r>
                      <a:endParaRPr lang="es-ES" sz="1000" dirty="0">
                        <a:solidFill>
                          <a:schemeClr val="tx1"/>
                        </a:solidFill>
                        <a:effectLst/>
                        <a:latin typeface="+mj-lt"/>
                      </a:endParaRPr>
                    </a:p>
                    <a:p>
                      <a:pPr algn="ctr">
                        <a:lnSpc>
                          <a:spcPct val="115000"/>
                        </a:lnSpc>
                        <a:spcAft>
                          <a:spcPts val="0"/>
                        </a:spcAft>
                      </a:pPr>
                      <a:r>
                        <a:rPr lang="es-ES" sz="1000" dirty="0">
                          <a:solidFill>
                            <a:schemeClr val="tx1"/>
                          </a:solidFill>
                          <a:effectLst/>
                          <a:latin typeface="+mj-lt"/>
                        </a:rPr>
                        <a:t> </a:t>
                      </a:r>
                      <a:endParaRPr lang="es-ES" sz="1000" dirty="0">
                        <a:solidFill>
                          <a:schemeClr val="tx1"/>
                        </a:solidFill>
                        <a:effectLst/>
                        <a:latin typeface="+mj-lt"/>
                        <a:ea typeface="Calibri"/>
                        <a:cs typeface="Times New Roman"/>
                      </a:endParaRPr>
                    </a:p>
                  </a:txBody>
                  <a:tcPr marL="42249" marR="42249" marT="0" marB="0" anchor="ctr">
                    <a:solidFill>
                      <a:srgbClr val="00B0F0"/>
                    </a:solidFill>
                  </a:tcPr>
                </a:tc>
                <a:tc>
                  <a:txBody>
                    <a:bodyPr/>
                    <a:lstStyle/>
                    <a:p>
                      <a:pPr algn="ctr">
                        <a:lnSpc>
                          <a:spcPct val="115000"/>
                        </a:lnSpc>
                        <a:spcAft>
                          <a:spcPts val="0"/>
                        </a:spcAft>
                      </a:pPr>
                      <a:r>
                        <a:rPr lang="es-ES" sz="1000" spc="15" dirty="0">
                          <a:solidFill>
                            <a:schemeClr val="tx1"/>
                          </a:solidFill>
                          <a:effectLst/>
                          <a:latin typeface="+mj-lt"/>
                        </a:rPr>
                        <a:t>7,92</a:t>
                      </a:r>
                      <a:endParaRPr lang="es-ES" sz="1000" dirty="0">
                        <a:solidFill>
                          <a:schemeClr val="tx1"/>
                        </a:solidFill>
                        <a:effectLst/>
                        <a:latin typeface="+mj-lt"/>
                        <a:ea typeface="Calibri"/>
                        <a:cs typeface="Times New Roman"/>
                      </a:endParaRPr>
                    </a:p>
                  </a:txBody>
                  <a:tcPr marL="42249" marR="42249" marT="0" marB="0" anchor="ctr"/>
                </a:tc>
                <a:tc>
                  <a:txBody>
                    <a:bodyPr/>
                    <a:lstStyle/>
                    <a:p>
                      <a:pPr algn="ctr">
                        <a:lnSpc>
                          <a:spcPct val="115000"/>
                        </a:lnSpc>
                        <a:spcAft>
                          <a:spcPts val="0"/>
                        </a:spcAft>
                      </a:pPr>
                      <a:r>
                        <a:rPr lang="es-ES" sz="1000" spc="15" dirty="0">
                          <a:solidFill>
                            <a:schemeClr val="tx1"/>
                          </a:solidFill>
                          <a:effectLst/>
                          <a:latin typeface="+mj-lt"/>
                        </a:rPr>
                        <a:t>7,81</a:t>
                      </a:r>
                      <a:endParaRPr lang="es-ES" sz="1000" dirty="0">
                        <a:solidFill>
                          <a:schemeClr val="tx1"/>
                        </a:solidFill>
                        <a:effectLst/>
                        <a:latin typeface="+mj-lt"/>
                        <a:ea typeface="Calibri"/>
                        <a:cs typeface="Times New Roman"/>
                      </a:endParaRPr>
                    </a:p>
                  </a:txBody>
                  <a:tcPr marL="42249" marR="42249" marT="0" marB="0" anchor="ctr"/>
                </a:tc>
                <a:tc>
                  <a:txBody>
                    <a:bodyPr/>
                    <a:lstStyle/>
                    <a:p>
                      <a:pPr algn="ctr">
                        <a:lnSpc>
                          <a:spcPct val="115000"/>
                        </a:lnSpc>
                        <a:spcAft>
                          <a:spcPts val="0"/>
                        </a:spcAft>
                      </a:pPr>
                      <a:r>
                        <a:rPr lang="es-ES" sz="1000" spc="15" dirty="0">
                          <a:solidFill>
                            <a:schemeClr val="tx1"/>
                          </a:solidFill>
                          <a:effectLst/>
                          <a:latin typeface="+mj-lt"/>
                        </a:rPr>
                        <a:t>8,2</a:t>
                      </a:r>
                      <a:endParaRPr lang="es-ES" sz="1000" dirty="0">
                        <a:solidFill>
                          <a:schemeClr val="tx1"/>
                        </a:solidFill>
                        <a:effectLst/>
                        <a:latin typeface="+mj-lt"/>
                        <a:ea typeface="Calibri"/>
                        <a:cs typeface="Times New Roman"/>
                      </a:endParaRPr>
                    </a:p>
                  </a:txBody>
                  <a:tcPr marL="42249" marR="42249" marT="0" marB="0" anchor="ctr"/>
                </a:tc>
                <a:tc>
                  <a:txBody>
                    <a:bodyPr/>
                    <a:lstStyle/>
                    <a:p>
                      <a:pPr algn="ctr">
                        <a:lnSpc>
                          <a:spcPct val="115000"/>
                        </a:lnSpc>
                        <a:spcAft>
                          <a:spcPts val="0"/>
                        </a:spcAft>
                      </a:pPr>
                      <a:r>
                        <a:rPr lang="es-ES" sz="1000" b="1" i="0" dirty="0">
                          <a:solidFill>
                            <a:schemeClr val="tx1"/>
                          </a:solidFill>
                          <a:effectLst/>
                          <a:latin typeface="+mj-lt"/>
                          <a:ea typeface="Calibri"/>
                          <a:cs typeface="Times New Roman"/>
                        </a:rPr>
                        <a:t>Sólidos </a:t>
                      </a:r>
                      <a:r>
                        <a:rPr lang="es-ES" sz="1000" b="1" i="0" dirty="0" smtClean="0">
                          <a:solidFill>
                            <a:schemeClr val="tx1"/>
                          </a:solidFill>
                          <a:effectLst/>
                          <a:latin typeface="+mj-lt"/>
                          <a:ea typeface="Calibri"/>
                          <a:cs typeface="Times New Roman"/>
                        </a:rPr>
                        <a:t>suspendido</a:t>
                      </a:r>
                      <a:endParaRPr lang="es-ES" sz="1000" b="1" i="1" dirty="0">
                        <a:solidFill>
                          <a:schemeClr val="tx1"/>
                        </a:solidFill>
                        <a:effectLst/>
                        <a:latin typeface="+mj-lt"/>
                        <a:ea typeface="Calibri"/>
                        <a:cs typeface="Times New Roman"/>
                      </a:endParaRPr>
                    </a:p>
                  </a:txBody>
                  <a:tcPr marL="68580" marR="68580" marT="0" marB="0" anchor="ctr">
                    <a:solidFill>
                      <a:schemeClr val="bg2"/>
                    </a:solidFill>
                  </a:tcPr>
                </a:tc>
                <a:tc>
                  <a:txBody>
                    <a:bodyPr/>
                    <a:lstStyle/>
                    <a:p>
                      <a:pPr algn="ctr">
                        <a:lnSpc>
                          <a:spcPct val="115000"/>
                        </a:lnSpc>
                        <a:spcAft>
                          <a:spcPts val="0"/>
                        </a:spcAft>
                      </a:pPr>
                      <a:r>
                        <a:rPr lang="es-ES" sz="1000" i="0" spc="15">
                          <a:solidFill>
                            <a:schemeClr val="tx1"/>
                          </a:solidFill>
                          <a:effectLst/>
                          <a:latin typeface="+mj-lt"/>
                          <a:ea typeface="Times New Roman"/>
                          <a:cs typeface="Times New Roman"/>
                        </a:rPr>
                        <a:t>3,00</a:t>
                      </a:r>
                      <a:endParaRPr lang="es-ES" sz="1000" i="1">
                        <a:solidFill>
                          <a:schemeClr val="tx1"/>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1000" spc="15">
                          <a:solidFill>
                            <a:schemeClr val="tx1"/>
                          </a:solidFill>
                          <a:effectLst/>
                          <a:latin typeface="+mj-lt"/>
                          <a:ea typeface="Times New Roman"/>
                          <a:cs typeface="Times New Roman"/>
                        </a:rPr>
                        <a:t> </a:t>
                      </a:r>
                      <a:endParaRPr lang="es-ES" sz="1000">
                        <a:solidFill>
                          <a:schemeClr val="tx1"/>
                        </a:solidFill>
                        <a:effectLst/>
                        <a:latin typeface="+mj-lt"/>
                        <a:ea typeface="Calibri"/>
                        <a:cs typeface="Times New Roman"/>
                      </a:endParaRPr>
                    </a:p>
                    <a:p>
                      <a:pPr algn="ctr">
                        <a:lnSpc>
                          <a:spcPct val="115000"/>
                        </a:lnSpc>
                        <a:spcAft>
                          <a:spcPts val="0"/>
                        </a:spcAft>
                      </a:pPr>
                      <a:r>
                        <a:rPr lang="es-ES" sz="1000" spc="15">
                          <a:solidFill>
                            <a:schemeClr val="tx1"/>
                          </a:solidFill>
                          <a:effectLst/>
                          <a:latin typeface="+mj-lt"/>
                          <a:ea typeface="Times New Roman"/>
                          <a:cs typeface="Times New Roman"/>
                        </a:rPr>
                        <a:t>4 00</a:t>
                      </a:r>
                      <a:endParaRPr lang="es-ES" sz="1000">
                        <a:solidFill>
                          <a:schemeClr val="tx1"/>
                        </a:solidFill>
                        <a:effectLst/>
                        <a:latin typeface="+mj-lt"/>
                        <a:ea typeface="Calibri"/>
                        <a:cs typeface="Times New Roman"/>
                      </a:endParaRPr>
                    </a:p>
                    <a:p>
                      <a:pPr algn="ctr">
                        <a:lnSpc>
                          <a:spcPct val="115000"/>
                        </a:lnSpc>
                        <a:spcAft>
                          <a:spcPts val="0"/>
                        </a:spcAft>
                      </a:pPr>
                      <a:r>
                        <a:rPr lang="en-US" sz="1000" i="0">
                          <a:solidFill>
                            <a:schemeClr val="tx1"/>
                          </a:solidFill>
                          <a:effectLst/>
                          <a:latin typeface="+mj-lt"/>
                          <a:ea typeface="Calibri"/>
                          <a:cs typeface="Times New Roman"/>
                        </a:rPr>
                        <a:t> </a:t>
                      </a:r>
                      <a:endParaRPr lang="es-ES" sz="1000" i="1">
                        <a:solidFill>
                          <a:schemeClr val="tx1"/>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n-US" sz="1000" dirty="0">
                          <a:solidFill>
                            <a:schemeClr val="tx1"/>
                          </a:solidFill>
                          <a:effectLst/>
                          <a:latin typeface="+mj-lt"/>
                          <a:ea typeface="Calibri"/>
                          <a:cs typeface="Times New Roman"/>
                        </a:rPr>
                        <a:t> </a:t>
                      </a:r>
                      <a:r>
                        <a:rPr lang="en-US" sz="1000" dirty="0" smtClean="0">
                          <a:solidFill>
                            <a:schemeClr val="tx1"/>
                          </a:solidFill>
                          <a:effectLst/>
                          <a:latin typeface="+mj-lt"/>
                          <a:ea typeface="Calibri"/>
                          <a:cs typeface="Times New Roman"/>
                        </a:rPr>
                        <a:t>-</a:t>
                      </a:r>
                      <a:endParaRPr lang="es-ES" sz="1000" dirty="0">
                        <a:solidFill>
                          <a:schemeClr val="tx1"/>
                        </a:solidFill>
                        <a:effectLst/>
                        <a:latin typeface="+mj-lt"/>
                        <a:ea typeface="Calibri"/>
                        <a:cs typeface="Times New Roman"/>
                      </a:endParaRPr>
                    </a:p>
                  </a:txBody>
                  <a:tcPr marL="68580" marR="68580" marT="0" marB="0" anchor="ctr"/>
                </a:tc>
              </a:tr>
              <a:tr h="446157">
                <a:tc>
                  <a:txBody>
                    <a:bodyPr/>
                    <a:lstStyle/>
                    <a:p>
                      <a:pPr algn="ctr">
                        <a:lnSpc>
                          <a:spcPct val="115000"/>
                        </a:lnSpc>
                        <a:spcAft>
                          <a:spcPts val="0"/>
                        </a:spcAft>
                      </a:pPr>
                      <a:r>
                        <a:rPr lang="es-ES" sz="1000" dirty="0" smtClean="0">
                          <a:solidFill>
                            <a:schemeClr val="tx1"/>
                          </a:solidFill>
                          <a:effectLst/>
                          <a:latin typeface="+mj-lt"/>
                        </a:rPr>
                        <a:t>Temperatura</a:t>
                      </a:r>
                      <a:endParaRPr lang="es-ES" sz="1000" dirty="0">
                        <a:solidFill>
                          <a:schemeClr val="tx1"/>
                        </a:solidFill>
                        <a:effectLst/>
                        <a:latin typeface="+mj-lt"/>
                      </a:endParaRPr>
                    </a:p>
                    <a:p>
                      <a:pPr algn="ctr">
                        <a:lnSpc>
                          <a:spcPct val="115000"/>
                        </a:lnSpc>
                        <a:spcAft>
                          <a:spcPts val="0"/>
                        </a:spcAft>
                      </a:pPr>
                      <a:r>
                        <a:rPr lang="es-ES" sz="1000" dirty="0">
                          <a:solidFill>
                            <a:schemeClr val="tx1"/>
                          </a:solidFill>
                          <a:effectLst/>
                          <a:latin typeface="+mj-lt"/>
                        </a:rPr>
                        <a:t> </a:t>
                      </a:r>
                      <a:endParaRPr lang="es-ES" sz="1000" dirty="0">
                        <a:solidFill>
                          <a:schemeClr val="tx1"/>
                        </a:solidFill>
                        <a:effectLst/>
                        <a:latin typeface="+mj-lt"/>
                        <a:ea typeface="Calibri"/>
                        <a:cs typeface="Times New Roman"/>
                      </a:endParaRPr>
                    </a:p>
                  </a:txBody>
                  <a:tcPr marL="42249" marR="42249" marT="0" marB="0" anchor="ctr">
                    <a:solidFill>
                      <a:srgbClr val="00B0F0"/>
                    </a:solidFill>
                  </a:tcPr>
                </a:tc>
                <a:tc>
                  <a:txBody>
                    <a:bodyPr/>
                    <a:lstStyle/>
                    <a:p>
                      <a:pPr algn="ctr">
                        <a:lnSpc>
                          <a:spcPct val="115000"/>
                        </a:lnSpc>
                        <a:spcAft>
                          <a:spcPts val="0"/>
                        </a:spcAft>
                      </a:pPr>
                      <a:r>
                        <a:rPr lang="es-ES" sz="1000" spc="15">
                          <a:solidFill>
                            <a:schemeClr val="tx1"/>
                          </a:solidFill>
                          <a:effectLst/>
                          <a:latin typeface="+mj-lt"/>
                        </a:rPr>
                        <a:t>12,3</a:t>
                      </a:r>
                      <a:endParaRPr lang="es-ES" sz="1000">
                        <a:solidFill>
                          <a:schemeClr val="tx1"/>
                        </a:solidFill>
                        <a:effectLst/>
                        <a:latin typeface="+mj-lt"/>
                        <a:ea typeface="Calibri"/>
                        <a:cs typeface="Times New Roman"/>
                      </a:endParaRPr>
                    </a:p>
                  </a:txBody>
                  <a:tcPr marL="42249" marR="42249" marT="0" marB="0" anchor="ctr"/>
                </a:tc>
                <a:tc>
                  <a:txBody>
                    <a:bodyPr/>
                    <a:lstStyle/>
                    <a:p>
                      <a:pPr algn="ctr">
                        <a:lnSpc>
                          <a:spcPct val="115000"/>
                        </a:lnSpc>
                        <a:spcAft>
                          <a:spcPts val="0"/>
                        </a:spcAft>
                      </a:pPr>
                      <a:r>
                        <a:rPr lang="es-ES" sz="1000" spc="15">
                          <a:solidFill>
                            <a:schemeClr val="tx1"/>
                          </a:solidFill>
                          <a:effectLst/>
                          <a:latin typeface="+mj-lt"/>
                        </a:rPr>
                        <a:t>10,9</a:t>
                      </a:r>
                      <a:endParaRPr lang="es-ES" sz="1000">
                        <a:solidFill>
                          <a:schemeClr val="tx1"/>
                        </a:solidFill>
                        <a:effectLst/>
                        <a:latin typeface="+mj-lt"/>
                        <a:ea typeface="Calibri"/>
                        <a:cs typeface="Times New Roman"/>
                      </a:endParaRPr>
                    </a:p>
                  </a:txBody>
                  <a:tcPr marL="42249" marR="42249" marT="0" marB="0" anchor="ctr"/>
                </a:tc>
                <a:tc>
                  <a:txBody>
                    <a:bodyPr/>
                    <a:lstStyle/>
                    <a:p>
                      <a:pPr algn="ctr">
                        <a:lnSpc>
                          <a:spcPct val="115000"/>
                        </a:lnSpc>
                        <a:spcAft>
                          <a:spcPts val="0"/>
                        </a:spcAft>
                      </a:pPr>
                      <a:r>
                        <a:rPr lang="es-ES" sz="1000" spc="15" dirty="0">
                          <a:solidFill>
                            <a:schemeClr val="tx1"/>
                          </a:solidFill>
                          <a:effectLst/>
                          <a:latin typeface="+mj-lt"/>
                        </a:rPr>
                        <a:t>11,6</a:t>
                      </a:r>
                      <a:endParaRPr lang="es-ES" sz="1000" dirty="0">
                        <a:solidFill>
                          <a:schemeClr val="tx1"/>
                        </a:solidFill>
                        <a:effectLst/>
                        <a:latin typeface="+mj-lt"/>
                        <a:ea typeface="Calibri"/>
                        <a:cs typeface="Times New Roman"/>
                      </a:endParaRPr>
                    </a:p>
                  </a:txBody>
                  <a:tcPr marL="42249" marR="42249" marT="0" marB="0" anchor="ctr"/>
                </a:tc>
                <a:tc>
                  <a:txBody>
                    <a:bodyPr/>
                    <a:lstStyle/>
                    <a:p>
                      <a:pPr algn="ctr">
                        <a:lnSpc>
                          <a:spcPct val="115000"/>
                        </a:lnSpc>
                        <a:spcAft>
                          <a:spcPts val="0"/>
                        </a:spcAft>
                      </a:pPr>
                      <a:r>
                        <a:rPr lang="es-ES" sz="1000" b="1" i="0" dirty="0">
                          <a:solidFill>
                            <a:schemeClr val="tx1"/>
                          </a:solidFill>
                          <a:effectLst/>
                          <a:latin typeface="+mj-lt"/>
                          <a:ea typeface="Calibri"/>
                          <a:cs typeface="Times New Roman"/>
                        </a:rPr>
                        <a:t> </a:t>
                      </a:r>
                      <a:r>
                        <a:rPr lang="es-ES" sz="1000" b="1" i="0" dirty="0" smtClean="0">
                          <a:solidFill>
                            <a:schemeClr val="tx1"/>
                          </a:solidFill>
                          <a:effectLst/>
                          <a:latin typeface="+mj-lt"/>
                          <a:ea typeface="Calibri"/>
                          <a:cs typeface="Times New Roman"/>
                        </a:rPr>
                        <a:t>Sulfatos</a:t>
                      </a:r>
                    </a:p>
                  </a:txBody>
                  <a:tcPr marL="68580" marR="68580" marT="0" marB="0" anchor="ctr">
                    <a:solidFill>
                      <a:schemeClr val="bg2"/>
                    </a:solidFill>
                  </a:tcPr>
                </a:tc>
                <a:tc>
                  <a:txBody>
                    <a:bodyPr/>
                    <a:lstStyle/>
                    <a:p>
                      <a:pPr algn="ctr">
                        <a:lnSpc>
                          <a:spcPct val="115000"/>
                        </a:lnSpc>
                        <a:spcAft>
                          <a:spcPts val="0"/>
                        </a:spcAft>
                      </a:pPr>
                      <a:r>
                        <a:rPr lang="es-ES" sz="1000" spc="15" dirty="0">
                          <a:solidFill>
                            <a:schemeClr val="tx1"/>
                          </a:solidFill>
                          <a:effectLst/>
                          <a:latin typeface="+mj-lt"/>
                          <a:ea typeface="Times New Roman"/>
                          <a:cs typeface="Times New Roman"/>
                        </a:rPr>
                        <a:t> </a:t>
                      </a:r>
                      <a:endParaRPr lang="es-ES" sz="1000" dirty="0">
                        <a:solidFill>
                          <a:schemeClr val="tx1"/>
                        </a:solidFill>
                        <a:effectLst/>
                        <a:latin typeface="+mj-lt"/>
                        <a:ea typeface="Calibri"/>
                        <a:cs typeface="Times New Roman"/>
                      </a:endParaRPr>
                    </a:p>
                    <a:p>
                      <a:pPr algn="ctr">
                        <a:lnSpc>
                          <a:spcPct val="115000"/>
                        </a:lnSpc>
                        <a:spcAft>
                          <a:spcPts val="0"/>
                        </a:spcAft>
                      </a:pPr>
                      <a:r>
                        <a:rPr lang="es-ES" sz="1000" spc="15" dirty="0">
                          <a:solidFill>
                            <a:schemeClr val="tx1"/>
                          </a:solidFill>
                          <a:effectLst/>
                          <a:latin typeface="+mj-lt"/>
                          <a:ea typeface="Times New Roman"/>
                          <a:cs typeface="Times New Roman"/>
                        </a:rPr>
                        <a:t>4,00</a:t>
                      </a:r>
                      <a:endParaRPr lang="es-ES" sz="1000" dirty="0">
                        <a:solidFill>
                          <a:schemeClr val="tx1"/>
                        </a:solidFill>
                        <a:effectLst/>
                        <a:latin typeface="+mj-lt"/>
                        <a:ea typeface="Calibri"/>
                        <a:cs typeface="Times New Roman"/>
                      </a:endParaRPr>
                    </a:p>
                    <a:p>
                      <a:pPr algn="ctr">
                        <a:lnSpc>
                          <a:spcPct val="115000"/>
                        </a:lnSpc>
                        <a:spcAft>
                          <a:spcPts val="0"/>
                        </a:spcAft>
                      </a:pPr>
                      <a:r>
                        <a:rPr lang="en-US" sz="1000" i="0" dirty="0">
                          <a:solidFill>
                            <a:schemeClr val="tx1"/>
                          </a:solidFill>
                          <a:effectLst/>
                          <a:latin typeface="+mj-lt"/>
                          <a:ea typeface="Calibri"/>
                          <a:cs typeface="Times New Roman"/>
                        </a:rPr>
                        <a:t> </a:t>
                      </a:r>
                      <a:endParaRPr lang="es-ES" sz="1000" i="1" dirty="0">
                        <a:solidFill>
                          <a:schemeClr val="tx1"/>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1000" spc="15" dirty="0">
                          <a:solidFill>
                            <a:schemeClr val="tx1"/>
                          </a:solidFill>
                          <a:effectLst/>
                          <a:latin typeface="+mj-lt"/>
                          <a:ea typeface="Times New Roman"/>
                          <a:cs typeface="Times New Roman"/>
                        </a:rPr>
                        <a:t> </a:t>
                      </a:r>
                      <a:endParaRPr lang="es-ES" sz="1000" dirty="0">
                        <a:solidFill>
                          <a:schemeClr val="tx1"/>
                        </a:solidFill>
                        <a:effectLst/>
                        <a:latin typeface="+mj-lt"/>
                        <a:ea typeface="Calibri"/>
                        <a:cs typeface="Times New Roman"/>
                      </a:endParaRPr>
                    </a:p>
                    <a:p>
                      <a:pPr algn="ctr">
                        <a:lnSpc>
                          <a:spcPct val="115000"/>
                        </a:lnSpc>
                        <a:spcAft>
                          <a:spcPts val="0"/>
                        </a:spcAft>
                      </a:pPr>
                      <a:r>
                        <a:rPr lang="es-ES" sz="1000" spc="15" dirty="0">
                          <a:solidFill>
                            <a:schemeClr val="tx1"/>
                          </a:solidFill>
                          <a:effectLst/>
                          <a:latin typeface="+mj-lt"/>
                          <a:ea typeface="Times New Roman"/>
                          <a:cs typeface="Times New Roman"/>
                        </a:rPr>
                        <a:t>3,00</a:t>
                      </a:r>
                      <a:endParaRPr lang="es-ES" sz="1000" dirty="0">
                        <a:solidFill>
                          <a:schemeClr val="tx1"/>
                        </a:solidFill>
                        <a:effectLst/>
                        <a:latin typeface="+mj-lt"/>
                        <a:ea typeface="Calibri"/>
                        <a:cs typeface="Times New Roman"/>
                      </a:endParaRPr>
                    </a:p>
                    <a:p>
                      <a:pPr algn="ctr">
                        <a:lnSpc>
                          <a:spcPct val="115000"/>
                        </a:lnSpc>
                        <a:spcAft>
                          <a:spcPts val="0"/>
                        </a:spcAft>
                      </a:pPr>
                      <a:r>
                        <a:rPr lang="en-US" sz="1000" i="0" dirty="0">
                          <a:solidFill>
                            <a:schemeClr val="tx1"/>
                          </a:solidFill>
                          <a:effectLst/>
                          <a:latin typeface="+mj-lt"/>
                          <a:ea typeface="Calibri"/>
                          <a:cs typeface="Times New Roman"/>
                        </a:rPr>
                        <a:t> </a:t>
                      </a:r>
                      <a:endParaRPr lang="es-ES" sz="1000" i="1" dirty="0">
                        <a:solidFill>
                          <a:schemeClr val="tx1"/>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1000" spc="15" dirty="0">
                          <a:solidFill>
                            <a:schemeClr val="tx1"/>
                          </a:solidFill>
                          <a:effectLst/>
                          <a:latin typeface="+mj-lt"/>
                          <a:ea typeface="Times New Roman"/>
                          <a:cs typeface="Times New Roman"/>
                        </a:rPr>
                        <a:t> </a:t>
                      </a:r>
                      <a:endParaRPr lang="es-ES" sz="1000" dirty="0">
                        <a:solidFill>
                          <a:schemeClr val="tx1"/>
                        </a:solidFill>
                        <a:effectLst/>
                        <a:latin typeface="+mj-lt"/>
                        <a:ea typeface="Calibri"/>
                        <a:cs typeface="Times New Roman"/>
                      </a:endParaRPr>
                    </a:p>
                    <a:p>
                      <a:pPr algn="ctr">
                        <a:lnSpc>
                          <a:spcPct val="115000"/>
                        </a:lnSpc>
                        <a:spcAft>
                          <a:spcPts val="0"/>
                        </a:spcAft>
                      </a:pPr>
                      <a:r>
                        <a:rPr lang="es-ES" sz="1000" spc="15" dirty="0">
                          <a:solidFill>
                            <a:schemeClr val="tx1"/>
                          </a:solidFill>
                          <a:effectLst/>
                          <a:latin typeface="+mj-lt"/>
                          <a:ea typeface="Times New Roman"/>
                          <a:cs typeface="Times New Roman"/>
                        </a:rPr>
                        <a:t>3,00</a:t>
                      </a:r>
                      <a:endParaRPr lang="es-ES" sz="1000" dirty="0">
                        <a:solidFill>
                          <a:schemeClr val="tx1"/>
                        </a:solidFill>
                        <a:effectLst/>
                        <a:latin typeface="+mj-lt"/>
                        <a:ea typeface="Calibri"/>
                        <a:cs typeface="Times New Roman"/>
                      </a:endParaRPr>
                    </a:p>
                    <a:p>
                      <a:pPr algn="ctr">
                        <a:lnSpc>
                          <a:spcPct val="115000"/>
                        </a:lnSpc>
                        <a:spcAft>
                          <a:spcPts val="0"/>
                        </a:spcAft>
                      </a:pPr>
                      <a:r>
                        <a:rPr lang="en-US" sz="1000" i="0" dirty="0">
                          <a:solidFill>
                            <a:schemeClr val="tx1"/>
                          </a:solidFill>
                          <a:effectLst/>
                          <a:latin typeface="+mj-lt"/>
                          <a:ea typeface="Calibri"/>
                          <a:cs typeface="Times New Roman"/>
                        </a:rPr>
                        <a:t> </a:t>
                      </a:r>
                      <a:endParaRPr lang="es-ES" sz="1000" i="1" dirty="0">
                        <a:solidFill>
                          <a:schemeClr val="tx1"/>
                        </a:solidFill>
                        <a:effectLst/>
                        <a:latin typeface="+mj-lt"/>
                        <a:ea typeface="Calibri"/>
                        <a:cs typeface="Times New Roman"/>
                      </a:endParaRPr>
                    </a:p>
                  </a:txBody>
                  <a:tcPr marL="68580" marR="68580" marT="0" marB="0" anchor="ctr"/>
                </a:tc>
              </a:tr>
              <a:tr h="446157">
                <a:tc>
                  <a:txBody>
                    <a:bodyPr/>
                    <a:lstStyle/>
                    <a:p>
                      <a:pPr algn="ctr">
                        <a:lnSpc>
                          <a:spcPct val="115000"/>
                        </a:lnSpc>
                        <a:spcAft>
                          <a:spcPts val="0"/>
                        </a:spcAft>
                      </a:pPr>
                      <a:r>
                        <a:rPr lang="es-ES" sz="1000" dirty="0" smtClean="0">
                          <a:solidFill>
                            <a:schemeClr val="tx1"/>
                          </a:solidFill>
                          <a:effectLst/>
                          <a:latin typeface="+mj-lt"/>
                        </a:rPr>
                        <a:t>Conductivida</a:t>
                      </a:r>
                      <a:endParaRPr lang="es-ES" sz="1000" dirty="0">
                        <a:solidFill>
                          <a:schemeClr val="tx1"/>
                        </a:solidFill>
                        <a:effectLst/>
                        <a:latin typeface="+mj-lt"/>
                      </a:endParaRPr>
                    </a:p>
                  </a:txBody>
                  <a:tcPr marL="42249" marR="42249" marT="0" marB="0" anchor="ctr">
                    <a:solidFill>
                      <a:schemeClr val="bg2"/>
                    </a:solidFill>
                  </a:tcPr>
                </a:tc>
                <a:tc>
                  <a:txBody>
                    <a:bodyPr/>
                    <a:lstStyle/>
                    <a:p>
                      <a:pPr algn="ctr">
                        <a:lnSpc>
                          <a:spcPct val="115000"/>
                        </a:lnSpc>
                        <a:spcAft>
                          <a:spcPts val="0"/>
                        </a:spcAft>
                      </a:pPr>
                      <a:r>
                        <a:rPr lang="es-ES" sz="1000" spc="15" dirty="0">
                          <a:solidFill>
                            <a:schemeClr val="tx1"/>
                          </a:solidFill>
                          <a:effectLst/>
                          <a:latin typeface="+mj-lt"/>
                        </a:rPr>
                        <a:t>185,00</a:t>
                      </a:r>
                      <a:endParaRPr lang="es-ES" sz="1000" i="1" dirty="0">
                        <a:solidFill>
                          <a:schemeClr val="tx1"/>
                        </a:solidFill>
                        <a:effectLst/>
                        <a:latin typeface="+mj-lt"/>
                        <a:ea typeface="Calibri"/>
                        <a:cs typeface="Times New Roman"/>
                      </a:endParaRPr>
                    </a:p>
                  </a:txBody>
                  <a:tcPr marL="42249" marR="42249" marT="0" marB="0" anchor="ctr"/>
                </a:tc>
                <a:tc>
                  <a:txBody>
                    <a:bodyPr/>
                    <a:lstStyle/>
                    <a:p>
                      <a:pPr algn="ctr">
                        <a:lnSpc>
                          <a:spcPct val="115000"/>
                        </a:lnSpc>
                        <a:spcAft>
                          <a:spcPts val="0"/>
                        </a:spcAft>
                      </a:pPr>
                      <a:r>
                        <a:rPr lang="es-ES" sz="1000" spc="15">
                          <a:solidFill>
                            <a:schemeClr val="tx1"/>
                          </a:solidFill>
                          <a:effectLst/>
                          <a:latin typeface="+mj-lt"/>
                        </a:rPr>
                        <a:t> </a:t>
                      </a:r>
                      <a:endParaRPr lang="es-ES" sz="1000">
                        <a:solidFill>
                          <a:schemeClr val="tx1"/>
                        </a:solidFill>
                        <a:effectLst/>
                        <a:latin typeface="+mj-lt"/>
                      </a:endParaRPr>
                    </a:p>
                    <a:p>
                      <a:pPr algn="ctr">
                        <a:lnSpc>
                          <a:spcPct val="115000"/>
                        </a:lnSpc>
                        <a:spcAft>
                          <a:spcPts val="0"/>
                        </a:spcAft>
                      </a:pPr>
                      <a:r>
                        <a:rPr lang="es-ES" sz="1000" spc="15">
                          <a:solidFill>
                            <a:schemeClr val="tx1"/>
                          </a:solidFill>
                          <a:effectLst/>
                          <a:latin typeface="+mj-lt"/>
                        </a:rPr>
                        <a:t>204,00</a:t>
                      </a:r>
                      <a:endParaRPr lang="es-ES" sz="1000">
                        <a:solidFill>
                          <a:schemeClr val="tx1"/>
                        </a:solidFill>
                        <a:effectLst/>
                        <a:latin typeface="+mj-lt"/>
                      </a:endParaRPr>
                    </a:p>
                    <a:p>
                      <a:pPr algn="ctr">
                        <a:lnSpc>
                          <a:spcPct val="115000"/>
                        </a:lnSpc>
                        <a:spcAft>
                          <a:spcPts val="0"/>
                        </a:spcAft>
                      </a:pPr>
                      <a:r>
                        <a:rPr lang="es-ES" sz="1000">
                          <a:solidFill>
                            <a:schemeClr val="tx1"/>
                          </a:solidFill>
                          <a:effectLst/>
                          <a:latin typeface="+mj-lt"/>
                        </a:rPr>
                        <a:t> </a:t>
                      </a:r>
                      <a:endParaRPr lang="es-ES" sz="1000" i="1">
                        <a:solidFill>
                          <a:schemeClr val="tx1"/>
                        </a:solidFill>
                        <a:effectLst/>
                        <a:latin typeface="+mj-lt"/>
                        <a:ea typeface="Calibri"/>
                        <a:cs typeface="Times New Roman"/>
                      </a:endParaRPr>
                    </a:p>
                  </a:txBody>
                  <a:tcPr marL="42249" marR="42249" marT="0" marB="0" anchor="ctr"/>
                </a:tc>
                <a:tc>
                  <a:txBody>
                    <a:bodyPr/>
                    <a:lstStyle/>
                    <a:p>
                      <a:pPr algn="ctr">
                        <a:lnSpc>
                          <a:spcPct val="115000"/>
                        </a:lnSpc>
                        <a:spcAft>
                          <a:spcPts val="0"/>
                        </a:spcAft>
                      </a:pPr>
                      <a:r>
                        <a:rPr lang="es-ES" sz="1000" spc="15">
                          <a:solidFill>
                            <a:schemeClr val="tx1"/>
                          </a:solidFill>
                          <a:effectLst/>
                          <a:latin typeface="+mj-lt"/>
                        </a:rPr>
                        <a:t> </a:t>
                      </a:r>
                      <a:endParaRPr lang="es-ES" sz="1000">
                        <a:solidFill>
                          <a:schemeClr val="tx1"/>
                        </a:solidFill>
                        <a:effectLst/>
                        <a:latin typeface="+mj-lt"/>
                      </a:endParaRPr>
                    </a:p>
                    <a:p>
                      <a:pPr algn="ctr">
                        <a:lnSpc>
                          <a:spcPct val="115000"/>
                        </a:lnSpc>
                        <a:spcAft>
                          <a:spcPts val="0"/>
                        </a:spcAft>
                      </a:pPr>
                      <a:r>
                        <a:rPr lang="es-ES" sz="1000" spc="15">
                          <a:solidFill>
                            <a:schemeClr val="tx1"/>
                          </a:solidFill>
                          <a:effectLst/>
                          <a:latin typeface="+mj-lt"/>
                        </a:rPr>
                        <a:t>52</a:t>
                      </a:r>
                      <a:endParaRPr lang="es-ES" sz="1000">
                        <a:solidFill>
                          <a:schemeClr val="tx1"/>
                        </a:solidFill>
                        <a:effectLst/>
                        <a:latin typeface="+mj-lt"/>
                      </a:endParaRPr>
                    </a:p>
                    <a:p>
                      <a:pPr algn="ctr">
                        <a:lnSpc>
                          <a:spcPct val="115000"/>
                        </a:lnSpc>
                        <a:spcAft>
                          <a:spcPts val="0"/>
                        </a:spcAft>
                      </a:pPr>
                      <a:r>
                        <a:rPr lang="es-ES" sz="1000">
                          <a:solidFill>
                            <a:schemeClr val="tx1"/>
                          </a:solidFill>
                          <a:effectLst/>
                          <a:latin typeface="+mj-lt"/>
                        </a:rPr>
                        <a:t> </a:t>
                      </a:r>
                      <a:endParaRPr lang="es-ES" sz="1000" i="1">
                        <a:solidFill>
                          <a:schemeClr val="tx1"/>
                        </a:solidFill>
                        <a:effectLst/>
                        <a:latin typeface="+mj-lt"/>
                        <a:ea typeface="Calibri"/>
                        <a:cs typeface="Times New Roman"/>
                      </a:endParaRPr>
                    </a:p>
                  </a:txBody>
                  <a:tcPr marL="42249" marR="42249" marT="0" marB="0" anchor="ctr"/>
                </a:tc>
                <a:tc>
                  <a:txBody>
                    <a:bodyPr/>
                    <a:lstStyle/>
                    <a:p>
                      <a:pPr algn="ctr">
                        <a:lnSpc>
                          <a:spcPct val="115000"/>
                        </a:lnSpc>
                        <a:spcAft>
                          <a:spcPts val="0"/>
                        </a:spcAft>
                      </a:pPr>
                      <a:r>
                        <a:rPr lang="es-ES" sz="1000" b="1" i="0" dirty="0">
                          <a:solidFill>
                            <a:schemeClr val="tx1"/>
                          </a:solidFill>
                          <a:effectLst/>
                          <a:latin typeface="+mj-lt"/>
                          <a:ea typeface="Calibri"/>
                          <a:cs typeface="Times New Roman"/>
                        </a:rPr>
                        <a:t> </a:t>
                      </a:r>
                      <a:r>
                        <a:rPr lang="es-ES" sz="1000" b="1" i="0" dirty="0" smtClean="0">
                          <a:solidFill>
                            <a:schemeClr val="tx1"/>
                          </a:solidFill>
                          <a:effectLst/>
                          <a:latin typeface="+mj-lt"/>
                          <a:ea typeface="Calibri"/>
                          <a:cs typeface="Times New Roman"/>
                        </a:rPr>
                        <a:t>Fosfatos</a:t>
                      </a:r>
                      <a:endParaRPr lang="es-ES" sz="1000" b="1" i="1" dirty="0">
                        <a:solidFill>
                          <a:schemeClr val="tx1"/>
                        </a:solidFill>
                        <a:effectLst/>
                        <a:latin typeface="+mj-lt"/>
                        <a:ea typeface="Calibri"/>
                        <a:cs typeface="Times New Roman"/>
                      </a:endParaRPr>
                    </a:p>
                  </a:txBody>
                  <a:tcPr marL="68580" marR="68580" marT="0" marB="0" anchor="ctr">
                    <a:solidFill>
                      <a:schemeClr val="bg2"/>
                    </a:solidFill>
                  </a:tcPr>
                </a:tc>
                <a:tc>
                  <a:txBody>
                    <a:bodyPr/>
                    <a:lstStyle/>
                    <a:p>
                      <a:pPr algn="ctr">
                        <a:lnSpc>
                          <a:spcPct val="115000"/>
                        </a:lnSpc>
                        <a:spcAft>
                          <a:spcPts val="0"/>
                        </a:spcAft>
                      </a:pPr>
                      <a:r>
                        <a:rPr lang="es-ES" sz="1000" spc="15">
                          <a:solidFill>
                            <a:schemeClr val="tx1"/>
                          </a:solidFill>
                          <a:effectLst/>
                          <a:latin typeface="+mj-lt"/>
                          <a:ea typeface="Times New Roman"/>
                          <a:cs typeface="Times New Roman"/>
                        </a:rPr>
                        <a:t> </a:t>
                      </a:r>
                      <a:endParaRPr lang="es-ES" sz="1000">
                        <a:solidFill>
                          <a:schemeClr val="tx1"/>
                        </a:solidFill>
                        <a:effectLst/>
                        <a:latin typeface="+mj-lt"/>
                        <a:ea typeface="Calibri"/>
                        <a:cs typeface="Times New Roman"/>
                      </a:endParaRPr>
                    </a:p>
                    <a:p>
                      <a:pPr algn="ctr">
                        <a:lnSpc>
                          <a:spcPct val="115000"/>
                        </a:lnSpc>
                        <a:spcAft>
                          <a:spcPts val="0"/>
                        </a:spcAft>
                      </a:pPr>
                      <a:r>
                        <a:rPr lang="es-ES" sz="1000" spc="15">
                          <a:solidFill>
                            <a:schemeClr val="tx1"/>
                          </a:solidFill>
                          <a:effectLst/>
                          <a:latin typeface="+mj-lt"/>
                          <a:ea typeface="Times New Roman"/>
                          <a:cs typeface="Times New Roman"/>
                        </a:rPr>
                        <a:t>0,23</a:t>
                      </a:r>
                      <a:endParaRPr lang="es-ES" sz="1000">
                        <a:solidFill>
                          <a:schemeClr val="tx1"/>
                        </a:solidFill>
                        <a:effectLst/>
                        <a:latin typeface="+mj-lt"/>
                        <a:ea typeface="Calibri"/>
                        <a:cs typeface="Times New Roman"/>
                      </a:endParaRPr>
                    </a:p>
                    <a:p>
                      <a:pPr algn="ctr">
                        <a:lnSpc>
                          <a:spcPct val="115000"/>
                        </a:lnSpc>
                        <a:spcAft>
                          <a:spcPts val="0"/>
                        </a:spcAft>
                      </a:pPr>
                      <a:r>
                        <a:rPr lang="en-US" sz="1000" i="0">
                          <a:solidFill>
                            <a:schemeClr val="tx1"/>
                          </a:solidFill>
                          <a:effectLst/>
                          <a:latin typeface="+mj-lt"/>
                          <a:ea typeface="Calibri"/>
                          <a:cs typeface="Times New Roman"/>
                        </a:rPr>
                        <a:t> </a:t>
                      </a:r>
                      <a:endParaRPr lang="es-ES" sz="1000" i="1">
                        <a:solidFill>
                          <a:schemeClr val="tx1"/>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1000" spc="15" dirty="0">
                          <a:solidFill>
                            <a:schemeClr val="tx1"/>
                          </a:solidFill>
                          <a:effectLst/>
                          <a:latin typeface="+mj-lt"/>
                          <a:ea typeface="Times New Roman"/>
                          <a:cs typeface="Times New Roman"/>
                        </a:rPr>
                        <a:t> </a:t>
                      </a:r>
                      <a:endParaRPr lang="es-ES" sz="1000" dirty="0">
                        <a:solidFill>
                          <a:schemeClr val="tx1"/>
                        </a:solidFill>
                        <a:effectLst/>
                        <a:latin typeface="+mj-lt"/>
                        <a:ea typeface="Calibri"/>
                        <a:cs typeface="Times New Roman"/>
                      </a:endParaRPr>
                    </a:p>
                    <a:p>
                      <a:pPr algn="ctr">
                        <a:lnSpc>
                          <a:spcPct val="115000"/>
                        </a:lnSpc>
                        <a:spcAft>
                          <a:spcPts val="0"/>
                        </a:spcAft>
                      </a:pPr>
                      <a:r>
                        <a:rPr lang="es-ES" sz="1000" spc="15" dirty="0">
                          <a:solidFill>
                            <a:schemeClr val="tx1"/>
                          </a:solidFill>
                          <a:effectLst/>
                          <a:latin typeface="+mj-lt"/>
                          <a:ea typeface="Times New Roman"/>
                          <a:cs typeface="Times New Roman"/>
                        </a:rPr>
                        <a:t>0,26</a:t>
                      </a:r>
                      <a:endParaRPr lang="es-ES" sz="1000" dirty="0">
                        <a:solidFill>
                          <a:schemeClr val="tx1"/>
                        </a:solidFill>
                        <a:effectLst/>
                        <a:latin typeface="+mj-lt"/>
                        <a:ea typeface="Calibri"/>
                        <a:cs typeface="Times New Roman"/>
                      </a:endParaRPr>
                    </a:p>
                    <a:p>
                      <a:pPr algn="ctr">
                        <a:lnSpc>
                          <a:spcPct val="115000"/>
                        </a:lnSpc>
                        <a:spcAft>
                          <a:spcPts val="0"/>
                        </a:spcAft>
                      </a:pPr>
                      <a:r>
                        <a:rPr lang="en-US" sz="1000" i="0" dirty="0">
                          <a:solidFill>
                            <a:schemeClr val="tx1"/>
                          </a:solidFill>
                          <a:effectLst/>
                          <a:latin typeface="+mj-lt"/>
                          <a:ea typeface="Calibri"/>
                          <a:cs typeface="Times New Roman"/>
                        </a:rPr>
                        <a:t> </a:t>
                      </a:r>
                      <a:endParaRPr lang="es-ES" sz="1000" i="1" dirty="0">
                        <a:solidFill>
                          <a:schemeClr val="tx1"/>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1000" spc="15" dirty="0">
                          <a:solidFill>
                            <a:schemeClr val="tx1"/>
                          </a:solidFill>
                          <a:effectLst/>
                          <a:latin typeface="+mj-lt"/>
                          <a:ea typeface="Times New Roman"/>
                          <a:cs typeface="Times New Roman"/>
                        </a:rPr>
                        <a:t> </a:t>
                      </a:r>
                      <a:endParaRPr lang="es-ES" sz="1000" dirty="0">
                        <a:solidFill>
                          <a:schemeClr val="tx1"/>
                        </a:solidFill>
                        <a:effectLst/>
                        <a:latin typeface="+mj-lt"/>
                        <a:ea typeface="Calibri"/>
                        <a:cs typeface="Times New Roman"/>
                      </a:endParaRPr>
                    </a:p>
                    <a:p>
                      <a:pPr algn="ctr">
                        <a:lnSpc>
                          <a:spcPct val="115000"/>
                        </a:lnSpc>
                        <a:spcAft>
                          <a:spcPts val="0"/>
                        </a:spcAft>
                      </a:pPr>
                      <a:r>
                        <a:rPr lang="es-ES" sz="1000" spc="15" dirty="0">
                          <a:solidFill>
                            <a:schemeClr val="tx1"/>
                          </a:solidFill>
                          <a:effectLst/>
                          <a:latin typeface="+mj-lt"/>
                          <a:ea typeface="Times New Roman"/>
                          <a:cs typeface="Times New Roman"/>
                        </a:rPr>
                        <a:t>30</a:t>
                      </a:r>
                      <a:endParaRPr lang="es-ES" sz="1000" dirty="0">
                        <a:solidFill>
                          <a:schemeClr val="tx1"/>
                        </a:solidFill>
                        <a:effectLst/>
                        <a:latin typeface="+mj-lt"/>
                        <a:ea typeface="Calibri"/>
                        <a:cs typeface="Times New Roman"/>
                      </a:endParaRPr>
                    </a:p>
                    <a:p>
                      <a:pPr algn="ctr">
                        <a:lnSpc>
                          <a:spcPct val="115000"/>
                        </a:lnSpc>
                        <a:spcAft>
                          <a:spcPts val="0"/>
                        </a:spcAft>
                      </a:pPr>
                      <a:r>
                        <a:rPr lang="en-US" sz="1000" i="0" dirty="0">
                          <a:solidFill>
                            <a:schemeClr val="tx1"/>
                          </a:solidFill>
                          <a:effectLst/>
                          <a:latin typeface="+mj-lt"/>
                          <a:ea typeface="Calibri"/>
                          <a:cs typeface="Times New Roman"/>
                        </a:rPr>
                        <a:t> </a:t>
                      </a:r>
                      <a:endParaRPr lang="es-ES" sz="1000" i="1" dirty="0">
                        <a:solidFill>
                          <a:schemeClr val="tx1"/>
                        </a:solidFill>
                        <a:effectLst/>
                        <a:latin typeface="+mj-lt"/>
                        <a:ea typeface="Calibri"/>
                        <a:cs typeface="Times New Roman"/>
                      </a:endParaRPr>
                    </a:p>
                  </a:txBody>
                  <a:tcPr marL="68580" marR="68580" marT="0" marB="0" anchor="ctr"/>
                </a:tc>
              </a:tr>
              <a:tr h="446157">
                <a:tc>
                  <a:txBody>
                    <a:bodyPr/>
                    <a:lstStyle/>
                    <a:p>
                      <a:pPr algn="ctr">
                        <a:lnSpc>
                          <a:spcPct val="115000"/>
                        </a:lnSpc>
                        <a:spcAft>
                          <a:spcPts val="0"/>
                        </a:spcAft>
                      </a:pPr>
                      <a:r>
                        <a:rPr lang="es-ES" sz="1000" dirty="0" smtClean="0">
                          <a:solidFill>
                            <a:schemeClr val="tx1"/>
                          </a:solidFill>
                          <a:effectLst/>
                          <a:latin typeface="+mj-lt"/>
                        </a:rPr>
                        <a:t>Turbidez</a:t>
                      </a:r>
                      <a:endParaRPr lang="es-ES" sz="1000" dirty="0">
                        <a:solidFill>
                          <a:schemeClr val="tx1"/>
                        </a:solidFill>
                        <a:effectLst/>
                        <a:latin typeface="+mj-lt"/>
                      </a:endParaRPr>
                    </a:p>
                  </a:txBody>
                  <a:tcPr marL="42249" marR="42249" marT="0" marB="0" anchor="ctr">
                    <a:solidFill>
                      <a:srgbClr val="00B0F0"/>
                    </a:solidFill>
                  </a:tcPr>
                </a:tc>
                <a:tc>
                  <a:txBody>
                    <a:bodyPr/>
                    <a:lstStyle/>
                    <a:p>
                      <a:pPr algn="ctr">
                        <a:lnSpc>
                          <a:spcPct val="115000"/>
                        </a:lnSpc>
                        <a:spcAft>
                          <a:spcPts val="0"/>
                        </a:spcAft>
                      </a:pPr>
                      <a:r>
                        <a:rPr lang="es-ES" sz="1000" spc="15">
                          <a:solidFill>
                            <a:schemeClr val="tx1"/>
                          </a:solidFill>
                          <a:effectLst/>
                          <a:latin typeface="+mj-lt"/>
                        </a:rPr>
                        <a:t> </a:t>
                      </a:r>
                      <a:endParaRPr lang="es-ES" sz="1000">
                        <a:solidFill>
                          <a:schemeClr val="tx1"/>
                        </a:solidFill>
                        <a:effectLst/>
                        <a:latin typeface="+mj-lt"/>
                      </a:endParaRPr>
                    </a:p>
                    <a:p>
                      <a:pPr algn="ctr">
                        <a:lnSpc>
                          <a:spcPct val="115000"/>
                        </a:lnSpc>
                        <a:spcAft>
                          <a:spcPts val="0"/>
                        </a:spcAft>
                      </a:pPr>
                      <a:r>
                        <a:rPr lang="es-ES" sz="1000" spc="15">
                          <a:solidFill>
                            <a:schemeClr val="tx1"/>
                          </a:solidFill>
                          <a:effectLst/>
                          <a:latin typeface="+mj-lt"/>
                        </a:rPr>
                        <a:t>0,89</a:t>
                      </a:r>
                      <a:endParaRPr lang="es-ES" sz="1000">
                        <a:solidFill>
                          <a:schemeClr val="tx1"/>
                        </a:solidFill>
                        <a:effectLst/>
                        <a:latin typeface="+mj-lt"/>
                      </a:endParaRPr>
                    </a:p>
                    <a:p>
                      <a:pPr algn="ctr">
                        <a:lnSpc>
                          <a:spcPct val="115000"/>
                        </a:lnSpc>
                        <a:spcAft>
                          <a:spcPts val="0"/>
                        </a:spcAft>
                      </a:pPr>
                      <a:r>
                        <a:rPr lang="en-US" sz="1000">
                          <a:solidFill>
                            <a:schemeClr val="tx1"/>
                          </a:solidFill>
                          <a:effectLst/>
                          <a:latin typeface="+mj-lt"/>
                        </a:rPr>
                        <a:t> </a:t>
                      </a:r>
                      <a:endParaRPr lang="es-ES" sz="1000" i="1">
                        <a:solidFill>
                          <a:schemeClr val="tx1"/>
                        </a:solidFill>
                        <a:effectLst/>
                        <a:latin typeface="+mj-lt"/>
                        <a:ea typeface="Calibri"/>
                        <a:cs typeface="Times New Roman"/>
                      </a:endParaRPr>
                    </a:p>
                  </a:txBody>
                  <a:tcPr marL="42249" marR="42249" marT="0" marB="0" anchor="ctr"/>
                </a:tc>
                <a:tc>
                  <a:txBody>
                    <a:bodyPr/>
                    <a:lstStyle/>
                    <a:p>
                      <a:pPr algn="ctr">
                        <a:lnSpc>
                          <a:spcPct val="115000"/>
                        </a:lnSpc>
                        <a:spcAft>
                          <a:spcPts val="0"/>
                        </a:spcAft>
                      </a:pPr>
                      <a:r>
                        <a:rPr lang="es-ES" sz="1000" spc="15">
                          <a:solidFill>
                            <a:schemeClr val="tx1"/>
                          </a:solidFill>
                          <a:effectLst/>
                          <a:latin typeface="+mj-lt"/>
                        </a:rPr>
                        <a:t> </a:t>
                      </a:r>
                      <a:endParaRPr lang="es-ES" sz="1000">
                        <a:solidFill>
                          <a:schemeClr val="tx1"/>
                        </a:solidFill>
                        <a:effectLst/>
                        <a:latin typeface="+mj-lt"/>
                      </a:endParaRPr>
                    </a:p>
                    <a:p>
                      <a:pPr algn="ctr">
                        <a:lnSpc>
                          <a:spcPct val="115000"/>
                        </a:lnSpc>
                        <a:spcAft>
                          <a:spcPts val="0"/>
                        </a:spcAft>
                      </a:pPr>
                      <a:r>
                        <a:rPr lang="es-ES" sz="1000" spc="15">
                          <a:solidFill>
                            <a:schemeClr val="tx1"/>
                          </a:solidFill>
                          <a:effectLst/>
                          <a:latin typeface="+mj-lt"/>
                        </a:rPr>
                        <a:t>1,17</a:t>
                      </a:r>
                      <a:endParaRPr lang="es-ES" sz="1000">
                        <a:solidFill>
                          <a:schemeClr val="tx1"/>
                        </a:solidFill>
                        <a:effectLst/>
                        <a:latin typeface="+mj-lt"/>
                      </a:endParaRPr>
                    </a:p>
                    <a:p>
                      <a:pPr algn="ctr">
                        <a:lnSpc>
                          <a:spcPct val="115000"/>
                        </a:lnSpc>
                        <a:spcAft>
                          <a:spcPts val="0"/>
                        </a:spcAft>
                      </a:pPr>
                      <a:r>
                        <a:rPr lang="en-US" sz="1000">
                          <a:solidFill>
                            <a:schemeClr val="tx1"/>
                          </a:solidFill>
                          <a:effectLst/>
                          <a:latin typeface="+mj-lt"/>
                        </a:rPr>
                        <a:t> </a:t>
                      </a:r>
                      <a:endParaRPr lang="es-ES" sz="1000" i="1">
                        <a:solidFill>
                          <a:schemeClr val="tx1"/>
                        </a:solidFill>
                        <a:effectLst/>
                        <a:latin typeface="+mj-lt"/>
                        <a:ea typeface="Calibri"/>
                        <a:cs typeface="Times New Roman"/>
                      </a:endParaRPr>
                    </a:p>
                  </a:txBody>
                  <a:tcPr marL="42249" marR="42249" marT="0" marB="0" anchor="ctr"/>
                </a:tc>
                <a:tc>
                  <a:txBody>
                    <a:bodyPr/>
                    <a:lstStyle/>
                    <a:p>
                      <a:pPr algn="ctr">
                        <a:lnSpc>
                          <a:spcPct val="115000"/>
                        </a:lnSpc>
                        <a:spcAft>
                          <a:spcPts val="0"/>
                        </a:spcAft>
                      </a:pPr>
                      <a:endParaRPr lang="es-ES" sz="1000" spc="15" dirty="0" smtClean="0">
                        <a:solidFill>
                          <a:schemeClr val="tx1"/>
                        </a:solidFill>
                        <a:effectLst/>
                        <a:latin typeface="+mj-lt"/>
                      </a:endParaRPr>
                    </a:p>
                    <a:p>
                      <a:pPr algn="ctr">
                        <a:lnSpc>
                          <a:spcPct val="115000"/>
                        </a:lnSpc>
                        <a:spcAft>
                          <a:spcPts val="0"/>
                        </a:spcAft>
                      </a:pPr>
                      <a:r>
                        <a:rPr lang="es-ES" sz="1000" spc="15" dirty="0" smtClean="0">
                          <a:solidFill>
                            <a:schemeClr val="tx1"/>
                          </a:solidFill>
                          <a:effectLst/>
                          <a:latin typeface="+mj-lt"/>
                        </a:rPr>
                        <a:t>0</a:t>
                      </a:r>
                      <a:endParaRPr lang="es-ES" sz="1000" dirty="0">
                        <a:solidFill>
                          <a:schemeClr val="tx1"/>
                        </a:solidFill>
                        <a:effectLst/>
                        <a:latin typeface="+mj-lt"/>
                      </a:endParaRPr>
                    </a:p>
                    <a:p>
                      <a:pPr algn="ctr">
                        <a:lnSpc>
                          <a:spcPct val="115000"/>
                        </a:lnSpc>
                        <a:spcAft>
                          <a:spcPts val="0"/>
                        </a:spcAft>
                      </a:pPr>
                      <a:r>
                        <a:rPr lang="en-US" sz="1000" dirty="0">
                          <a:solidFill>
                            <a:schemeClr val="tx1"/>
                          </a:solidFill>
                          <a:effectLst/>
                          <a:latin typeface="+mj-lt"/>
                        </a:rPr>
                        <a:t> </a:t>
                      </a:r>
                      <a:endParaRPr lang="es-ES" sz="1000" i="1" dirty="0">
                        <a:solidFill>
                          <a:schemeClr val="tx1"/>
                        </a:solidFill>
                        <a:effectLst/>
                        <a:latin typeface="+mj-lt"/>
                        <a:ea typeface="Calibri"/>
                        <a:cs typeface="Times New Roman"/>
                      </a:endParaRPr>
                    </a:p>
                  </a:txBody>
                  <a:tcPr marL="42249" marR="42249" marT="0" marB="0" anchor="ctr"/>
                </a:tc>
                <a:tc>
                  <a:txBody>
                    <a:bodyPr/>
                    <a:lstStyle/>
                    <a:p>
                      <a:pPr algn="ctr">
                        <a:lnSpc>
                          <a:spcPct val="115000"/>
                        </a:lnSpc>
                        <a:spcAft>
                          <a:spcPts val="0"/>
                        </a:spcAft>
                      </a:pPr>
                      <a:r>
                        <a:rPr lang="es-ES" sz="1000" b="1" i="0" dirty="0" smtClean="0">
                          <a:solidFill>
                            <a:schemeClr val="tx1"/>
                          </a:solidFill>
                          <a:effectLst/>
                          <a:latin typeface="+mj-lt"/>
                          <a:ea typeface="Calibri"/>
                          <a:cs typeface="Times New Roman"/>
                        </a:rPr>
                        <a:t>Nitratos</a:t>
                      </a:r>
                      <a:endParaRPr lang="es-ES" sz="1000" b="1" i="1" dirty="0">
                        <a:solidFill>
                          <a:schemeClr val="tx1"/>
                        </a:solidFill>
                        <a:effectLst/>
                        <a:latin typeface="+mj-lt"/>
                        <a:ea typeface="Calibri"/>
                        <a:cs typeface="Times New Roman"/>
                      </a:endParaRPr>
                    </a:p>
                  </a:txBody>
                  <a:tcPr marL="68580" marR="68580" marT="0" marB="0" anchor="ctr">
                    <a:solidFill>
                      <a:schemeClr val="bg2"/>
                    </a:solidFill>
                  </a:tcPr>
                </a:tc>
                <a:tc>
                  <a:txBody>
                    <a:bodyPr/>
                    <a:lstStyle/>
                    <a:p>
                      <a:pPr algn="ctr">
                        <a:lnSpc>
                          <a:spcPct val="115000"/>
                        </a:lnSpc>
                        <a:spcAft>
                          <a:spcPts val="0"/>
                        </a:spcAft>
                      </a:pPr>
                      <a:r>
                        <a:rPr lang="es-ES" sz="1000" i="0" spc="15" dirty="0">
                          <a:solidFill>
                            <a:schemeClr val="tx1"/>
                          </a:solidFill>
                          <a:effectLst/>
                          <a:latin typeface="+mj-lt"/>
                          <a:ea typeface="Times New Roman"/>
                          <a:cs typeface="Times New Roman"/>
                        </a:rPr>
                        <a:t>0,01</a:t>
                      </a:r>
                      <a:endParaRPr lang="es-ES" sz="1000" i="1" dirty="0">
                        <a:solidFill>
                          <a:schemeClr val="tx1"/>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1000" spc="15">
                          <a:solidFill>
                            <a:schemeClr val="tx1"/>
                          </a:solidFill>
                          <a:effectLst/>
                          <a:latin typeface="+mj-lt"/>
                          <a:ea typeface="Times New Roman"/>
                          <a:cs typeface="Times New Roman"/>
                        </a:rPr>
                        <a:t> </a:t>
                      </a:r>
                      <a:endParaRPr lang="es-ES" sz="1000">
                        <a:solidFill>
                          <a:schemeClr val="tx1"/>
                        </a:solidFill>
                        <a:effectLst/>
                        <a:latin typeface="+mj-lt"/>
                        <a:ea typeface="Calibri"/>
                        <a:cs typeface="Times New Roman"/>
                      </a:endParaRPr>
                    </a:p>
                    <a:p>
                      <a:pPr algn="ctr">
                        <a:lnSpc>
                          <a:spcPct val="115000"/>
                        </a:lnSpc>
                        <a:spcAft>
                          <a:spcPts val="0"/>
                        </a:spcAft>
                      </a:pPr>
                      <a:r>
                        <a:rPr lang="es-ES" sz="1000" spc="15">
                          <a:solidFill>
                            <a:schemeClr val="tx1"/>
                          </a:solidFill>
                          <a:effectLst/>
                          <a:latin typeface="+mj-lt"/>
                          <a:ea typeface="Times New Roman"/>
                          <a:cs typeface="Times New Roman"/>
                        </a:rPr>
                        <a:t>0,01</a:t>
                      </a:r>
                      <a:endParaRPr lang="es-ES" sz="1000">
                        <a:solidFill>
                          <a:schemeClr val="tx1"/>
                        </a:solidFill>
                        <a:effectLst/>
                        <a:latin typeface="+mj-lt"/>
                        <a:ea typeface="Calibri"/>
                        <a:cs typeface="Times New Roman"/>
                      </a:endParaRPr>
                    </a:p>
                    <a:p>
                      <a:pPr algn="ctr">
                        <a:lnSpc>
                          <a:spcPct val="115000"/>
                        </a:lnSpc>
                        <a:spcAft>
                          <a:spcPts val="0"/>
                        </a:spcAft>
                      </a:pPr>
                      <a:r>
                        <a:rPr lang="en-US" sz="1000" i="0">
                          <a:solidFill>
                            <a:schemeClr val="tx1"/>
                          </a:solidFill>
                          <a:effectLst/>
                          <a:latin typeface="+mj-lt"/>
                          <a:ea typeface="Calibri"/>
                          <a:cs typeface="Times New Roman"/>
                        </a:rPr>
                        <a:t> </a:t>
                      </a:r>
                      <a:endParaRPr lang="es-ES" sz="1000" i="1">
                        <a:solidFill>
                          <a:schemeClr val="tx1"/>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1000" spc="15" dirty="0">
                          <a:solidFill>
                            <a:schemeClr val="tx1"/>
                          </a:solidFill>
                          <a:effectLst/>
                          <a:latin typeface="+mj-lt"/>
                          <a:ea typeface="Times New Roman"/>
                          <a:cs typeface="Times New Roman"/>
                        </a:rPr>
                        <a:t> </a:t>
                      </a:r>
                      <a:endParaRPr lang="es-ES" sz="1000" dirty="0">
                        <a:solidFill>
                          <a:schemeClr val="tx1"/>
                        </a:solidFill>
                        <a:effectLst/>
                        <a:latin typeface="+mj-lt"/>
                        <a:ea typeface="Calibri"/>
                        <a:cs typeface="Times New Roman"/>
                      </a:endParaRPr>
                    </a:p>
                    <a:p>
                      <a:pPr algn="ctr">
                        <a:lnSpc>
                          <a:spcPct val="115000"/>
                        </a:lnSpc>
                        <a:spcAft>
                          <a:spcPts val="0"/>
                        </a:spcAft>
                      </a:pPr>
                      <a:r>
                        <a:rPr lang="es-ES" sz="1000" spc="15" dirty="0">
                          <a:solidFill>
                            <a:schemeClr val="tx1"/>
                          </a:solidFill>
                          <a:effectLst/>
                          <a:latin typeface="+mj-lt"/>
                          <a:ea typeface="Times New Roman"/>
                          <a:cs typeface="Times New Roman"/>
                        </a:rPr>
                        <a:t>-</a:t>
                      </a:r>
                      <a:endParaRPr lang="es-ES" sz="1000" dirty="0">
                        <a:solidFill>
                          <a:schemeClr val="tx1"/>
                        </a:solidFill>
                        <a:effectLst/>
                        <a:latin typeface="+mj-lt"/>
                        <a:ea typeface="Calibri"/>
                        <a:cs typeface="Times New Roman"/>
                      </a:endParaRPr>
                    </a:p>
                  </a:txBody>
                  <a:tcPr marL="68580" marR="68580" marT="0" marB="0" anchor="ctr"/>
                </a:tc>
              </a:tr>
              <a:tr h="446157">
                <a:tc>
                  <a:txBody>
                    <a:bodyPr/>
                    <a:lstStyle/>
                    <a:p>
                      <a:pPr algn="ctr">
                        <a:lnSpc>
                          <a:spcPct val="115000"/>
                        </a:lnSpc>
                        <a:spcAft>
                          <a:spcPts val="0"/>
                        </a:spcAft>
                      </a:pPr>
                      <a:r>
                        <a:rPr lang="es-ES" sz="1000" dirty="0" smtClean="0">
                          <a:solidFill>
                            <a:schemeClr val="tx1"/>
                          </a:solidFill>
                          <a:effectLst/>
                          <a:latin typeface="+mj-lt"/>
                        </a:rPr>
                        <a:t>Color</a:t>
                      </a:r>
                      <a:endParaRPr lang="es-ES" sz="1000" dirty="0">
                        <a:solidFill>
                          <a:schemeClr val="tx1"/>
                        </a:solidFill>
                        <a:effectLst/>
                        <a:latin typeface="+mj-lt"/>
                      </a:endParaRPr>
                    </a:p>
                  </a:txBody>
                  <a:tcPr marL="42249" marR="42249" marT="0" marB="0" anchor="ctr">
                    <a:solidFill>
                      <a:schemeClr val="bg2"/>
                    </a:solidFill>
                  </a:tcPr>
                </a:tc>
                <a:tc>
                  <a:txBody>
                    <a:bodyPr/>
                    <a:lstStyle/>
                    <a:p>
                      <a:pPr algn="ctr">
                        <a:lnSpc>
                          <a:spcPct val="115000"/>
                        </a:lnSpc>
                        <a:spcAft>
                          <a:spcPts val="0"/>
                        </a:spcAft>
                      </a:pPr>
                      <a:r>
                        <a:rPr lang="es-ES" sz="1000" spc="15">
                          <a:solidFill>
                            <a:schemeClr val="tx1"/>
                          </a:solidFill>
                          <a:effectLst/>
                          <a:latin typeface="+mj-lt"/>
                        </a:rPr>
                        <a:t>4,00</a:t>
                      </a:r>
                      <a:endParaRPr lang="es-ES" sz="1000">
                        <a:solidFill>
                          <a:schemeClr val="tx1"/>
                        </a:solidFill>
                        <a:effectLst/>
                        <a:latin typeface="+mj-lt"/>
                      </a:endParaRPr>
                    </a:p>
                    <a:p>
                      <a:pPr algn="ctr">
                        <a:lnSpc>
                          <a:spcPct val="115000"/>
                        </a:lnSpc>
                        <a:spcAft>
                          <a:spcPts val="0"/>
                        </a:spcAft>
                      </a:pPr>
                      <a:r>
                        <a:rPr lang="en-US" sz="1000">
                          <a:solidFill>
                            <a:schemeClr val="tx1"/>
                          </a:solidFill>
                          <a:effectLst/>
                          <a:latin typeface="+mj-lt"/>
                        </a:rPr>
                        <a:t> </a:t>
                      </a:r>
                      <a:endParaRPr lang="es-ES" sz="1000">
                        <a:solidFill>
                          <a:schemeClr val="tx1"/>
                        </a:solidFill>
                        <a:effectLst/>
                        <a:latin typeface="+mj-lt"/>
                        <a:ea typeface="Calibri"/>
                        <a:cs typeface="Times New Roman"/>
                      </a:endParaRPr>
                    </a:p>
                  </a:txBody>
                  <a:tcPr marL="42249" marR="42249" marT="0" marB="0" anchor="ctr"/>
                </a:tc>
                <a:tc>
                  <a:txBody>
                    <a:bodyPr/>
                    <a:lstStyle/>
                    <a:p>
                      <a:pPr algn="ctr">
                        <a:lnSpc>
                          <a:spcPct val="115000"/>
                        </a:lnSpc>
                        <a:spcAft>
                          <a:spcPts val="0"/>
                        </a:spcAft>
                      </a:pPr>
                      <a:r>
                        <a:rPr lang="es-ES" sz="1000" spc="15">
                          <a:solidFill>
                            <a:schemeClr val="tx1"/>
                          </a:solidFill>
                          <a:effectLst/>
                          <a:latin typeface="+mj-lt"/>
                        </a:rPr>
                        <a:t>10,00</a:t>
                      </a:r>
                      <a:endParaRPr lang="es-ES" sz="1000">
                        <a:solidFill>
                          <a:schemeClr val="tx1"/>
                        </a:solidFill>
                        <a:effectLst/>
                        <a:latin typeface="+mj-lt"/>
                      </a:endParaRPr>
                    </a:p>
                    <a:p>
                      <a:pPr algn="ctr">
                        <a:lnSpc>
                          <a:spcPct val="115000"/>
                        </a:lnSpc>
                        <a:spcAft>
                          <a:spcPts val="0"/>
                        </a:spcAft>
                      </a:pPr>
                      <a:r>
                        <a:rPr lang="en-US" sz="1000">
                          <a:solidFill>
                            <a:schemeClr val="tx1"/>
                          </a:solidFill>
                          <a:effectLst/>
                          <a:latin typeface="+mj-lt"/>
                        </a:rPr>
                        <a:t> </a:t>
                      </a:r>
                      <a:endParaRPr lang="es-ES" sz="1000">
                        <a:solidFill>
                          <a:schemeClr val="tx1"/>
                        </a:solidFill>
                        <a:effectLst/>
                        <a:latin typeface="+mj-lt"/>
                        <a:ea typeface="Calibri"/>
                        <a:cs typeface="Times New Roman"/>
                      </a:endParaRPr>
                    </a:p>
                  </a:txBody>
                  <a:tcPr marL="42249" marR="42249" marT="0" marB="0" anchor="ctr"/>
                </a:tc>
                <a:tc>
                  <a:txBody>
                    <a:bodyPr/>
                    <a:lstStyle/>
                    <a:p>
                      <a:pPr algn="ctr">
                        <a:lnSpc>
                          <a:spcPct val="115000"/>
                        </a:lnSpc>
                        <a:spcAft>
                          <a:spcPts val="0"/>
                        </a:spcAft>
                      </a:pPr>
                      <a:r>
                        <a:rPr lang="es-ES" sz="1000" spc="15">
                          <a:solidFill>
                            <a:schemeClr val="tx1"/>
                          </a:solidFill>
                          <a:effectLst/>
                          <a:latin typeface="+mj-lt"/>
                        </a:rPr>
                        <a:t>128</a:t>
                      </a:r>
                      <a:endParaRPr lang="es-ES" sz="1000">
                        <a:solidFill>
                          <a:schemeClr val="tx1"/>
                        </a:solidFill>
                        <a:effectLst/>
                        <a:latin typeface="+mj-lt"/>
                      </a:endParaRPr>
                    </a:p>
                    <a:p>
                      <a:pPr algn="ctr">
                        <a:lnSpc>
                          <a:spcPct val="115000"/>
                        </a:lnSpc>
                        <a:spcAft>
                          <a:spcPts val="0"/>
                        </a:spcAft>
                      </a:pPr>
                      <a:r>
                        <a:rPr lang="en-US" sz="1000">
                          <a:solidFill>
                            <a:schemeClr val="tx1"/>
                          </a:solidFill>
                          <a:effectLst/>
                          <a:latin typeface="+mj-lt"/>
                        </a:rPr>
                        <a:t> </a:t>
                      </a:r>
                      <a:endParaRPr lang="es-ES" sz="1000">
                        <a:solidFill>
                          <a:schemeClr val="tx1"/>
                        </a:solidFill>
                        <a:effectLst/>
                        <a:latin typeface="+mj-lt"/>
                        <a:ea typeface="Calibri"/>
                        <a:cs typeface="Times New Roman"/>
                      </a:endParaRPr>
                    </a:p>
                  </a:txBody>
                  <a:tcPr marL="42249" marR="42249" marT="0" marB="0" anchor="ctr"/>
                </a:tc>
                <a:tc>
                  <a:txBody>
                    <a:bodyPr/>
                    <a:lstStyle/>
                    <a:p>
                      <a:pPr algn="ctr">
                        <a:lnSpc>
                          <a:spcPct val="115000"/>
                        </a:lnSpc>
                        <a:spcAft>
                          <a:spcPts val="0"/>
                        </a:spcAft>
                      </a:pPr>
                      <a:r>
                        <a:rPr lang="es-ES" sz="1000" b="1" i="0" dirty="0">
                          <a:solidFill>
                            <a:schemeClr val="tx1"/>
                          </a:solidFill>
                          <a:effectLst/>
                          <a:latin typeface="+mj-lt"/>
                          <a:ea typeface="Calibri"/>
                          <a:cs typeface="Times New Roman"/>
                        </a:rPr>
                        <a:t>Nitritos</a:t>
                      </a:r>
                      <a:endParaRPr lang="es-ES" sz="1000" b="1" i="1" dirty="0">
                        <a:solidFill>
                          <a:schemeClr val="tx1"/>
                        </a:solidFill>
                        <a:effectLst/>
                        <a:latin typeface="+mj-lt"/>
                        <a:ea typeface="Calibri"/>
                        <a:cs typeface="Times New Roman"/>
                      </a:endParaRPr>
                    </a:p>
                  </a:txBody>
                  <a:tcPr marL="68580" marR="68580" marT="0" marB="0" anchor="ctr">
                    <a:solidFill>
                      <a:schemeClr val="bg2"/>
                    </a:solidFill>
                  </a:tcPr>
                </a:tc>
                <a:tc>
                  <a:txBody>
                    <a:bodyPr/>
                    <a:lstStyle/>
                    <a:p>
                      <a:pPr algn="ctr">
                        <a:lnSpc>
                          <a:spcPct val="115000"/>
                        </a:lnSpc>
                        <a:spcAft>
                          <a:spcPts val="0"/>
                        </a:spcAft>
                      </a:pPr>
                      <a:r>
                        <a:rPr lang="es-ES" sz="1000" spc="15">
                          <a:solidFill>
                            <a:schemeClr val="tx1"/>
                          </a:solidFill>
                          <a:effectLst/>
                          <a:latin typeface="+mj-lt"/>
                          <a:ea typeface="Times New Roman"/>
                          <a:cs typeface="Times New Roman"/>
                        </a:rPr>
                        <a:t> </a:t>
                      </a:r>
                      <a:endParaRPr lang="es-ES" sz="1000">
                        <a:solidFill>
                          <a:schemeClr val="tx1"/>
                        </a:solidFill>
                        <a:effectLst/>
                        <a:latin typeface="+mj-lt"/>
                        <a:ea typeface="Calibri"/>
                        <a:cs typeface="Times New Roman"/>
                      </a:endParaRPr>
                    </a:p>
                    <a:p>
                      <a:pPr algn="ctr">
                        <a:lnSpc>
                          <a:spcPct val="115000"/>
                        </a:lnSpc>
                        <a:spcAft>
                          <a:spcPts val="0"/>
                        </a:spcAft>
                      </a:pPr>
                      <a:r>
                        <a:rPr lang="es-ES" sz="1000" spc="15">
                          <a:solidFill>
                            <a:schemeClr val="tx1"/>
                          </a:solidFill>
                          <a:effectLst/>
                          <a:latin typeface="+mj-lt"/>
                          <a:ea typeface="Times New Roman"/>
                          <a:cs typeface="Times New Roman"/>
                        </a:rPr>
                        <a:t>0,003</a:t>
                      </a:r>
                      <a:endParaRPr lang="es-ES" sz="1000">
                        <a:solidFill>
                          <a:schemeClr val="tx1"/>
                        </a:solidFill>
                        <a:effectLst/>
                        <a:latin typeface="+mj-lt"/>
                        <a:ea typeface="Calibri"/>
                        <a:cs typeface="Times New Roman"/>
                      </a:endParaRPr>
                    </a:p>
                    <a:p>
                      <a:pPr algn="ctr">
                        <a:lnSpc>
                          <a:spcPct val="115000"/>
                        </a:lnSpc>
                        <a:spcAft>
                          <a:spcPts val="0"/>
                        </a:spcAft>
                      </a:pPr>
                      <a:r>
                        <a:rPr lang="en-US" sz="1000" i="0">
                          <a:solidFill>
                            <a:schemeClr val="tx1"/>
                          </a:solidFill>
                          <a:effectLst/>
                          <a:latin typeface="+mj-lt"/>
                          <a:ea typeface="Calibri"/>
                          <a:cs typeface="Times New Roman"/>
                        </a:rPr>
                        <a:t> </a:t>
                      </a:r>
                      <a:endParaRPr lang="es-ES" sz="1000" i="1">
                        <a:solidFill>
                          <a:schemeClr val="tx1"/>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1000" spc="15">
                          <a:solidFill>
                            <a:schemeClr val="tx1"/>
                          </a:solidFill>
                          <a:effectLst/>
                          <a:latin typeface="+mj-lt"/>
                          <a:ea typeface="Times New Roman"/>
                          <a:cs typeface="Times New Roman"/>
                        </a:rPr>
                        <a:t> </a:t>
                      </a:r>
                      <a:endParaRPr lang="es-ES" sz="1000">
                        <a:solidFill>
                          <a:schemeClr val="tx1"/>
                        </a:solidFill>
                        <a:effectLst/>
                        <a:latin typeface="+mj-lt"/>
                        <a:ea typeface="Calibri"/>
                        <a:cs typeface="Times New Roman"/>
                      </a:endParaRPr>
                    </a:p>
                    <a:p>
                      <a:pPr algn="ctr">
                        <a:lnSpc>
                          <a:spcPct val="115000"/>
                        </a:lnSpc>
                        <a:spcAft>
                          <a:spcPts val="0"/>
                        </a:spcAft>
                      </a:pPr>
                      <a:r>
                        <a:rPr lang="es-ES" sz="1000" spc="15">
                          <a:solidFill>
                            <a:schemeClr val="tx1"/>
                          </a:solidFill>
                          <a:effectLst/>
                          <a:latin typeface="+mj-lt"/>
                          <a:ea typeface="Times New Roman"/>
                          <a:cs typeface="Times New Roman"/>
                        </a:rPr>
                        <a:t>0,002</a:t>
                      </a:r>
                      <a:endParaRPr lang="es-ES" sz="1000">
                        <a:solidFill>
                          <a:schemeClr val="tx1"/>
                        </a:solidFill>
                        <a:effectLst/>
                        <a:latin typeface="+mj-lt"/>
                        <a:ea typeface="Calibri"/>
                        <a:cs typeface="Times New Roman"/>
                      </a:endParaRPr>
                    </a:p>
                    <a:p>
                      <a:pPr algn="ctr">
                        <a:lnSpc>
                          <a:spcPct val="115000"/>
                        </a:lnSpc>
                        <a:spcAft>
                          <a:spcPts val="0"/>
                        </a:spcAft>
                      </a:pPr>
                      <a:r>
                        <a:rPr lang="en-US" sz="1000" i="0">
                          <a:solidFill>
                            <a:schemeClr val="tx1"/>
                          </a:solidFill>
                          <a:effectLst/>
                          <a:latin typeface="+mj-lt"/>
                          <a:ea typeface="Calibri"/>
                          <a:cs typeface="Times New Roman"/>
                        </a:rPr>
                        <a:t> </a:t>
                      </a:r>
                      <a:endParaRPr lang="es-ES" sz="1000" i="1">
                        <a:solidFill>
                          <a:schemeClr val="tx1"/>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n-US" sz="1000" dirty="0">
                          <a:solidFill>
                            <a:schemeClr val="tx1"/>
                          </a:solidFill>
                          <a:effectLst/>
                          <a:latin typeface="+mj-lt"/>
                          <a:ea typeface="Calibri"/>
                          <a:cs typeface="Times New Roman"/>
                        </a:rPr>
                        <a:t> </a:t>
                      </a:r>
                      <a:endParaRPr lang="es-ES" sz="1000" dirty="0">
                        <a:solidFill>
                          <a:schemeClr val="tx1"/>
                        </a:solidFill>
                        <a:effectLst/>
                        <a:latin typeface="+mj-lt"/>
                        <a:ea typeface="Calibri"/>
                        <a:cs typeface="Times New Roman"/>
                      </a:endParaRPr>
                    </a:p>
                    <a:p>
                      <a:pPr algn="ctr">
                        <a:lnSpc>
                          <a:spcPct val="115000"/>
                        </a:lnSpc>
                        <a:spcAft>
                          <a:spcPts val="0"/>
                        </a:spcAft>
                      </a:pPr>
                      <a:r>
                        <a:rPr lang="en-US" sz="1000" dirty="0">
                          <a:solidFill>
                            <a:schemeClr val="tx1"/>
                          </a:solidFill>
                          <a:effectLst/>
                          <a:latin typeface="+mj-lt"/>
                          <a:ea typeface="Calibri"/>
                          <a:cs typeface="Times New Roman"/>
                        </a:rPr>
                        <a:t>-</a:t>
                      </a:r>
                      <a:endParaRPr lang="es-ES" sz="1000" dirty="0">
                        <a:solidFill>
                          <a:schemeClr val="tx1"/>
                        </a:solidFill>
                        <a:effectLst/>
                        <a:latin typeface="+mj-lt"/>
                        <a:ea typeface="Calibri"/>
                        <a:cs typeface="Times New Roman"/>
                      </a:endParaRPr>
                    </a:p>
                  </a:txBody>
                  <a:tcPr marL="68580" marR="68580" marT="0" marB="0" anchor="ctr"/>
                </a:tc>
              </a:tr>
              <a:tr h="446157">
                <a:tc>
                  <a:txBody>
                    <a:bodyPr/>
                    <a:lstStyle/>
                    <a:p>
                      <a:pPr algn="ctr">
                        <a:lnSpc>
                          <a:spcPct val="115000"/>
                        </a:lnSpc>
                        <a:spcAft>
                          <a:spcPts val="0"/>
                        </a:spcAft>
                      </a:pPr>
                      <a:r>
                        <a:rPr lang="es-ES" sz="1000" dirty="0">
                          <a:solidFill>
                            <a:schemeClr val="tx1"/>
                          </a:solidFill>
                          <a:effectLst/>
                          <a:latin typeface="+mj-lt"/>
                        </a:rPr>
                        <a:t>Sólidos Totales</a:t>
                      </a:r>
                      <a:endParaRPr lang="es-ES" sz="1000" i="1" dirty="0">
                        <a:solidFill>
                          <a:schemeClr val="tx1"/>
                        </a:solidFill>
                        <a:effectLst/>
                        <a:latin typeface="+mj-lt"/>
                        <a:ea typeface="Calibri"/>
                        <a:cs typeface="Times New Roman"/>
                      </a:endParaRPr>
                    </a:p>
                  </a:txBody>
                  <a:tcPr marL="42249" marR="42249" marT="0" marB="0" anchor="ctr">
                    <a:solidFill>
                      <a:schemeClr val="bg2"/>
                    </a:solidFill>
                  </a:tcPr>
                </a:tc>
                <a:tc>
                  <a:txBody>
                    <a:bodyPr/>
                    <a:lstStyle/>
                    <a:p>
                      <a:pPr algn="ctr">
                        <a:lnSpc>
                          <a:spcPct val="115000"/>
                        </a:lnSpc>
                        <a:spcAft>
                          <a:spcPts val="0"/>
                        </a:spcAft>
                      </a:pPr>
                      <a:r>
                        <a:rPr lang="es-ES" sz="1000" spc="15">
                          <a:solidFill>
                            <a:schemeClr val="tx1"/>
                          </a:solidFill>
                          <a:effectLst/>
                          <a:latin typeface="+mj-lt"/>
                        </a:rPr>
                        <a:t> </a:t>
                      </a:r>
                      <a:endParaRPr lang="es-ES" sz="1000">
                        <a:solidFill>
                          <a:schemeClr val="tx1"/>
                        </a:solidFill>
                        <a:effectLst/>
                        <a:latin typeface="+mj-lt"/>
                      </a:endParaRPr>
                    </a:p>
                    <a:p>
                      <a:pPr algn="ctr">
                        <a:lnSpc>
                          <a:spcPct val="115000"/>
                        </a:lnSpc>
                        <a:spcAft>
                          <a:spcPts val="0"/>
                        </a:spcAft>
                      </a:pPr>
                      <a:r>
                        <a:rPr lang="es-ES" sz="1000" spc="15">
                          <a:solidFill>
                            <a:schemeClr val="tx1"/>
                          </a:solidFill>
                          <a:effectLst/>
                          <a:latin typeface="+mj-lt"/>
                        </a:rPr>
                        <a:t>120,00</a:t>
                      </a:r>
                      <a:endParaRPr lang="es-ES" sz="1000">
                        <a:solidFill>
                          <a:schemeClr val="tx1"/>
                        </a:solidFill>
                        <a:effectLst/>
                        <a:latin typeface="+mj-lt"/>
                      </a:endParaRPr>
                    </a:p>
                    <a:p>
                      <a:pPr algn="ctr">
                        <a:lnSpc>
                          <a:spcPct val="115000"/>
                        </a:lnSpc>
                        <a:spcAft>
                          <a:spcPts val="0"/>
                        </a:spcAft>
                      </a:pPr>
                      <a:r>
                        <a:rPr lang="es-ES" sz="1000">
                          <a:solidFill>
                            <a:schemeClr val="tx1"/>
                          </a:solidFill>
                          <a:effectLst/>
                          <a:latin typeface="+mj-lt"/>
                        </a:rPr>
                        <a:t> </a:t>
                      </a:r>
                      <a:endParaRPr lang="es-ES" sz="1000" i="1">
                        <a:solidFill>
                          <a:schemeClr val="tx1"/>
                        </a:solidFill>
                        <a:effectLst/>
                        <a:latin typeface="+mj-lt"/>
                        <a:ea typeface="Calibri"/>
                        <a:cs typeface="Times New Roman"/>
                      </a:endParaRPr>
                    </a:p>
                  </a:txBody>
                  <a:tcPr marL="42249" marR="42249" marT="0" marB="0" anchor="ctr"/>
                </a:tc>
                <a:tc>
                  <a:txBody>
                    <a:bodyPr/>
                    <a:lstStyle/>
                    <a:p>
                      <a:pPr algn="ctr">
                        <a:lnSpc>
                          <a:spcPct val="115000"/>
                        </a:lnSpc>
                        <a:spcAft>
                          <a:spcPts val="0"/>
                        </a:spcAft>
                      </a:pPr>
                      <a:r>
                        <a:rPr lang="es-ES" sz="1000" spc="15" dirty="0" smtClean="0">
                          <a:solidFill>
                            <a:schemeClr val="tx1"/>
                          </a:solidFill>
                          <a:effectLst/>
                          <a:latin typeface="+mj-lt"/>
                        </a:rPr>
                        <a:t>3139,9</a:t>
                      </a:r>
                      <a:endParaRPr lang="es-ES" sz="1000" dirty="0">
                        <a:solidFill>
                          <a:schemeClr val="tx1"/>
                        </a:solidFill>
                        <a:effectLst/>
                        <a:latin typeface="+mj-lt"/>
                        <a:ea typeface="Calibri"/>
                        <a:cs typeface="Times New Roman"/>
                      </a:endParaRPr>
                    </a:p>
                  </a:txBody>
                  <a:tcPr marL="42249" marR="42249" marT="0" marB="0" anchor="ctr"/>
                </a:tc>
                <a:tc>
                  <a:txBody>
                    <a:bodyPr/>
                    <a:lstStyle/>
                    <a:p>
                      <a:pPr algn="ctr">
                        <a:lnSpc>
                          <a:spcPct val="115000"/>
                        </a:lnSpc>
                        <a:spcAft>
                          <a:spcPts val="0"/>
                        </a:spcAft>
                      </a:pPr>
                      <a:r>
                        <a:rPr lang="en-US" sz="1000">
                          <a:solidFill>
                            <a:schemeClr val="tx1"/>
                          </a:solidFill>
                          <a:effectLst/>
                          <a:latin typeface="+mj-lt"/>
                        </a:rPr>
                        <a:t>-</a:t>
                      </a:r>
                      <a:endParaRPr lang="es-ES" sz="1000">
                        <a:solidFill>
                          <a:schemeClr val="tx1"/>
                        </a:solidFill>
                        <a:effectLst/>
                        <a:latin typeface="+mj-lt"/>
                        <a:ea typeface="Calibri"/>
                        <a:cs typeface="Times New Roman"/>
                      </a:endParaRPr>
                    </a:p>
                  </a:txBody>
                  <a:tcPr marL="42249" marR="42249" marT="0" marB="0" anchor="ctr"/>
                </a:tc>
                <a:tc>
                  <a:txBody>
                    <a:bodyPr/>
                    <a:lstStyle/>
                    <a:p>
                      <a:pPr algn="ctr">
                        <a:lnSpc>
                          <a:spcPct val="115000"/>
                        </a:lnSpc>
                        <a:spcAft>
                          <a:spcPts val="0"/>
                        </a:spcAft>
                      </a:pPr>
                      <a:r>
                        <a:rPr lang="es-ES" sz="1000" b="1" i="0" dirty="0">
                          <a:solidFill>
                            <a:schemeClr val="tx1"/>
                          </a:solidFill>
                          <a:effectLst/>
                          <a:latin typeface="+mj-lt"/>
                          <a:ea typeface="Calibri"/>
                          <a:cs typeface="Times New Roman"/>
                        </a:rPr>
                        <a:t> </a:t>
                      </a:r>
                      <a:r>
                        <a:rPr lang="es-ES" sz="1000" b="1" i="0" dirty="0" smtClean="0">
                          <a:solidFill>
                            <a:schemeClr val="tx1"/>
                          </a:solidFill>
                          <a:effectLst/>
                          <a:latin typeface="+mj-lt"/>
                          <a:ea typeface="Calibri"/>
                          <a:cs typeface="Times New Roman"/>
                        </a:rPr>
                        <a:t>OD</a:t>
                      </a:r>
                      <a:endParaRPr lang="es-ES" sz="1000" b="1" i="1" dirty="0">
                        <a:solidFill>
                          <a:schemeClr val="tx1"/>
                        </a:solidFill>
                        <a:effectLst/>
                        <a:latin typeface="+mj-lt"/>
                        <a:ea typeface="Calibri"/>
                        <a:cs typeface="Times New Roman"/>
                      </a:endParaRPr>
                    </a:p>
                  </a:txBody>
                  <a:tcPr marL="68580" marR="68580" marT="0" marB="0" anchor="ctr">
                    <a:solidFill>
                      <a:srgbClr val="00B0F0"/>
                    </a:solidFill>
                  </a:tcPr>
                </a:tc>
                <a:tc>
                  <a:txBody>
                    <a:bodyPr/>
                    <a:lstStyle/>
                    <a:p>
                      <a:pPr algn="ctr">
                        <a:lnSpc>
                          <a:spcPct val="115000"/>
                        </a:lnSpc>
                        <a:spcAft>
                          <a:spcPts val="0"/>
                        </a:spcAft>
                      </a:pPr>
                      <a:r>
                        <a:rPr lang="es-ES" sz="1000" spc="15">
                          <a:solidFill>
                            <a:schemeClr val="tx1"/>
                          </a:solidFill>
                          <a:effectLst/>
                          <a:latin typeface="+mj-lt"/>
                          <a:ea typeface="Times New Roman"/>
                          <a:cs typeface="Times New Roman"/>
                        </a:rPr>
                        <a:t>8,43</a:t>
                      </a:r>
                      <a:endParaRPr lang="es-ES" sz="1000">
                        <a:solidFill>
                          <a:schemeClr val="tx1"/>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1000" spc="15" dirty="0">
                          <a:solidFill>
                            <a:schemeClr val="tx1"/>
                          </a:solidFill>
                          <a:effectLst/>
                          <a:latin typeface="+mj-lt"/>
                          <a:ea typeface="Times New Roman"/>
                          <a:cs typeface="Times New Roman"/>
                        </a:rPr>
                        <a:t> </a:t>
                      </a:r>
                      <a:r>
                        <a:rPr lang="es-ES" sz="1000" spc="15" dirty="0" smtClean="0">
                          <a:solidFill>
                            <a:schemeClr val="tx1"/>
                          </a:solidFill>
                          <a:effectLst/>
                          <a:latin typeface="+mj-lt"/>
                          <a:ea typeface="Times New Roman"/>
                          <a:cs typeface="Times New Roman"/>
                        </a:rPr>
                        <a:t>8,38</a:t>
                      </a:r>
                      <a:endParaRPr lang="es-ES" sz="1000" dirty="0">
                        <a:solidFill>
                          <a:schemeClr val="tx1"/>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1000" spc="15" dirty="0">
                          <a:solidFill>
                            <a:schemeClr val="tx1"/>
                          </a:solidFill>
                          <a:effectLst/>
                          <a:latin typeface="+mj-lt"/>
                          <a:ea typeface="Times New Roman"/>
                          <a:cs typeface="Times New Roman"/>
                        </a:rPr>
                        <a:t> </a:t>
                      </a:r>
                      <a:r>
                        <a:rPr lang="es-ES" sz="1000" spc="15" dirty="0" smtClean="0">
                          <a:solidFill>
                            <a:schemeClr val="tx1"/>
                          </a:solidFill>
                          <a:effectLst/>
                          <a:latin typeface="+mj-lt"/>
                          <a:ea typeface="Times New Roman"/>
                          <a:cs typeface="Times New Roman"/>
                        </a:rPr>
                        <a:t>10,57</a:t>
                      </a:r>
                      <a:endParaRPr lang="es-ES" sz="1000" dirty="0">
                        <a:solidFill>
                          <a:schemeClr val="tx1"/>
                        </a:solidFill>
                        <a:effectLst/>
                        <a:latin typeface="+mj-lt"/>
                        <a:ea typeface="Calibri"/>
                        <a:cs typeface="Times New Roman"/>
                      </a:endParaRPr>
                    </a:p>
                  </a:txBody>
                  <a:tcPr marL="68580" marR="68580" marT="0" marB="0" anchor="ctr"/>
                </a:tc>
              </a:tr>
              <a:tr h="446157">
                <a:tc>
                  <a:txBody>
                    <a:bodyPr/>
                    <a:lstStyle/>
                    <a:p>
                      <a:pPr algn="ctr">
                        <a:lnSpc>
                          <a:spcPct val="115000"/>
                        </a:lnSpc>
                        <a:spcAft>
                          <a:spcPts val="0"/>
                        </a:spcAft>
                      </a:pPr>
                      <a:r>
                        <a:rPr lang="es-ES" sz="1000" dirty="0" smtClean="0">
                          <a:solidFill>
                            <a:schemeClr val="tx1"/>
                          </a:solidFill>
                          <a:effectLst/>
                          <a:latin typeface="+mj-lt"/>
                        </a:rPr>
                        <a:t>Sólidos </a:t>
                      </a:r>
                      <a:r>
                        <a:rPr lang="es-ES" sz="1000" dirty="0">
                          <a:solidFill>
                            <a:schemeClr val="tx1"/>
                          </a:solidFill>
                          <a:effectLst/>
                          <a:latin typeface="+mj-lt"/>
                        </a:rPr>
                        <a:t>Totales </a:t>
                      </a:r>
                      <a:r>
                        <a:rPr lang="es-ES" sz="1000" dirty="0" smtClean="0">
                          <a:solidFill>
                            <a:schemeClr val="tx1"/>
                          </a:solidFill>
                          <a:effectLst/>
                          <a:latin typeface="+mj-lt"/>
                        </a:rPr>
                        <a:t>Disueltos</a:t>
                      </a:r>
                      <a:endParaRPr lang="es-ES" sz="1000" dirty="0">
                        <a:solidFill>
                          <a:schemeClr val="tx1"/>
                        </a:solidFill>
                        <a:effectLst/>
                        <a:latin typeface="+mj-lt"/>
                      </a:endParaRPr>
                    </a:p>
                  </a:txBody>
                  <a:tcPr marL="42249" marR="42249" marT="0" marB="0" anchor="ctr">
                    <a:solidFill>
                      <a:schemeClr val="bg2"/>
                    </a:solidFill>
                  </a:tcPr>
                </a:tc>
                <a:tc>
                  <a:txBody>
                    <a:bodyPr/>
                    <a:lstStyle/>
                    <a:p>
                      <a:pPr algn="ctr">
                        <a:lnSpc>
                          <a:spcPct val="115000"/>
                        </a:lnSpc>
                        <a:spcAft>
                          <a:spcPts val="0"/>
                        </a:spcAft>
                      </a:pPr>
                      <a:r>
                        <a:rPr lang="es-ES" sz="1000" spc="15" dirty="0">
                          <a:solidFill>
                            <a:schemeClr val="tx1"/>
                          </a:solidFill>
                          <a:effectLst/>
                          <a:latin typeface="+mj-lt"/>
                        </a:rPr>
                        <a:t> </a:t>
                      </a:r>
                      <a:endParaRPr lang="es-ES" sz="1000" dirty="0">
                        <a:solidFill>
                          <a:schemeClr val="tx1"/>
                        </a:solidFill>
                        <a:effectLst/>
                        <a:latin typeface="+mj-lt"/>
                      </a:endParaRPr>
                    </a:p>
                    <a:p>
                      <a:pPr algn="ctr">
                        <a:lnSpc>
                          <a:spcPct val="115000"/>
                        </a:lnSpc>
                        <a:spcAft>
                          <a:spcPts val="0"/>
                        </a:spcAft>
                      </a:pPr>
                      <a:r>
                        <a:rPr lang="es-ES" sz="1000" spc="15" dirty="0">
                          <a:solidFill>
                            <a:schemeClr val="tx1"/>
                          </a:solidFill>
                          <a:effectLst/>
                          <a:latin typeface="+mj-lt"/>
                        </a:rPr>
                        <a:t>90,70</a:t>
                      </a:r>
                      <a:endParaRPr lang="es-ES" sz="1000" dirty="0">
                        <a:solidFill>
                          <a:schemeClr val="tx1"/>
                        </a:solidFill>
                        <a:effectLst/>
                        <a:latin typeface="+mj-lt"/>
                      </a:endParaRPr>
                    </a:p>
                    <a:p>
                      <a:pPr algn="ctr">
                        <a:lnSpc>
                          <a:spcPct val="115000"/>
                        </a:lnSpc>
                        <a:spcAft>
                          <a:spcPts val="0"/>
                        </a:spcAft>
                      </a:pPr>
                      <a:r>
                        <a:rPr lang="es-EC" sz="1000" dirty="0">
                          <a:solidFill>
                            <a:schemeClr val="tx1"/>
                          </a:solidFill>
                          <a:effectLst/>
                          <a:latin typeface="+mj-lt"/>
                        </a:rPr>
                        <a:t> </a:t>
                      </a:r>
                      <a:endParaRPr lang="es-ES" sz="1000" i="1" dirty="0">
                        <a:solidFill>
                          <a:schemeClr val="tx1"/>
                        </a:solidFill>
                        <a:effectLst/>
                        <a:latin typeface="+mj-lt"/>
                        <a:ea typeface="Calibri"/>
                        <a:cs typeface="Times New Roman"/>
                      </a:endParaRPr>
                    </a:p>
                  </a:txBody>
                  <a:tcPr marL="42249" marR="42249" marT="0" marB="0" anchor="ctr"/>
                </a:tc>
                <a:tc>
                  <a:txBody>
                    <a:bodyPr/>
                    <a:lstStyle/>
                    <a:p>
                      <a:pPr algn="ctr">
                        <a:lnSpc>
                          <a:spcPct val="115000"/>
                        </a:lnSpc>
                        <a:spcAft>
                          <a:spcPts val="0"/>
                        </a:spcAft>
                      </a:pPr>
                      <a:r>
                        <a:rPr lang="es-ES" sz="1000" spc="15" dirty="0">
                          <a:solidFill>
                            <a:schemeClr val="tx1"/>
                          </a:solidFill>
                          <a:effectLst/>
                          <a:latin typeface="+mj-lt"/>
                        </a:rPr>
                        <a:t> </a:t>
                      </a:r>
                      <a:endParaRPr lang="es-ES" sz="1000" dirty="0">
                        <a:solidFill>
                          <a:schemeClr val="tx1"/>
                        </a:solidFill>
                        <a:effectLst/>
                        <a:latin typeface="+mj-lt"/>
                      </a:endParaRPr>
                    </a:p>
                    <a:p>
                      <a:pPr algn="ctr">
                        <a:lnSpc>
                          <a:spcPct val="115000"/>
                        </a:lnSpc>
                        <a:spcAft>
                          <a:spcPts val="0"/>
                        </a:spcAft>
                      </a:pPr>
                      <a:r>
                        <a:rPr lang="es-ES" sz="1000" spc="15" dirty="0">
                          <a:solidFill>
                            <a:schemeClr val="tx1"/>
                          </a:solidFill>
                          <a:effectLst/>
                          <a:latin typeface="+mj-lt"/>
                        </a:rPr>
                        <a:t>147,00</a:t>
                      </a:r>
                      <a:endParaRPr lang="es-ES" sz="1000" dirty="0">
                        <a:solidFill>
                          <a:schemeClr val="tx1"/>
                        </a:solidFill>
                        <a:effectLst/>
                        <a:latin typeface="+mj-lt"/>
                      </a:endParaRPr>
                    </a:p>
                    <a:p>
                      <a:pPr algn="ctr">
                        <a:lnSpc>
                          <a:spcPct val="115000"/>
                        </a:lnSpc>
                        <a:spcAft>
                          <a:spcPts val="0"/>
                        </a:spcAft>
                      </a:pPr>
                      <a:r>
                        <a:rPr lang="es-EC" sz="1000" dirty="0">
                          <a:solidFill>
                            <a:schemeClr val="tx1"/>
                          </a:solidFill>
                          <a:effectLst/>
                          <a:latin typeface="+mj-lt"/>
                        </a:rPr>
                        <a:t> </a:t>
                      </a:r>
                      <a:endParaRPr lang="es-ES" sz="1000" i="1" dirty="0">
                        <a:solidFill>
                          <a:schemeClr val="tx1"/>
                        </a:solidFill>
                        <a:effectLst/>
                        <a:latin typeface="+mj-lt"/>
                        <a:ea typeface="Calibri"/>
                        <a:cs typeface="Times New Roman"/>
                      </a:endParaRPr>
                    </a:p>
                  </a:txBody>
                  <a:tcPr marL="42249" marR="42249" marT="0" marB="0" anchor="ctr"/>
                </a:tc>
                <a:tc>
                  <a:txBody>
                    <a:bodyPr/>
                    <a:lstStyle/>
                    <a:p>
                      <a:pPr algn="ctr">
                        <a:lnSpc>
                          <a:spcPct val="115000"/>
                        </a:lnSpc>
                        <a:spcAft>
                          <a:spcPts val="0"/>
                        </a:spcAft>
                      </a:pPr>
                      <a:r>
                        <a:rPr lang="en-US" sz="1000" dirty="0">
                          <a:solidFill>
                            <a:schemeClr val="tx1"/>
                          </a:solidFill>
                          <a:effectLst/>
                          <a:latin typeface="+mj-lt"/>
                        </a:rPr>
                        <a:t> </a:t>
                      </a:r>
                      <a:r>
                        <a:rPr lang="en-US" sz="1000" dirty="0" smtClean="0">
                          <a:solidFill>
                            <a:schemeClr val="tx1"/>
                          </a:solidFill>
                          <a:effectLst/>
                          <a:latin typeface="+mj-lt"/>
                        </a:rPr>
                        <a:t>-</a:t>
                      </a:r>
                      <a:endParaRPr lang="es-ES" sz="1000" dirty="0">
                        <a:solidFill>
                          <a:schemeClr val="tx1"/>
                        </a:solidFill>
                        <a:effectLst/>
                        <a:latin typeface="+mj-lt"/>
                        <a:ea typeface="Calibri"/>
                        <a:cs typeface="Times New Roman"/>
                      </a:endParaRPr>
                    </a:p>
                  </a:txBody>
                  <a:tcPr marL="42249" marR="42249" marT="0" marB="0" anchor="ctr"/>
                </a:tc>
                <a:tc>
                  <a:txBody>
                    <a:bodyPr/>
                    <a:lstStyle/>
                    <a:p>
                      <a:pPr algn="ctr">
                        <a:lnSpc>
                          <a:spcPct val="115000"/>
                        </a:lnSpc>
                        <a:spcAft>
                          <a:spcPts val="0"/>
                        </a:spcAft>
                      </a:pPr>
                      <a:r>
                        <a:rPr lang="es-ES" sz="1000" b="1" i="0" dirty="0">
                          <a:solidFill>
                            <a:schemeClr val="tx1"/>
                          </a:solidFill>
                          <a:effectLst/>
                          <a:latin typeface="+mj-lt"/>
                          <a:ea typeface="Calibri"/>
                          <a:cs typeface="Times New Roman"/>
                        </a:rPr>
                        <a:t> </a:t>
                      </a:r>
                      <a:endParaRPr lang="es-ES" sz="1000" b="1" i="1" dirty="0">
                        <a:solidFill>
                          <a:schemeClr val="tx1"/>
                        </a:solidFill>
                        <a:effectLst/>
                        <a:latin typeface="+mj-lt"/>
                        <a:ea typeface="Calibri"/>
                        <a:cs typeface="Times New Roman"/>
                      </a:endParaRPr>
                    </a:p>
                    <a:p>
                      <a:pPr algn="ctr">
                        <a:lnSpc>
                          <a:spcPct val="115000"/>
                        </a:lnSpc>
                        <a:spcAft>
                          <a:spcPts val="0"/>
                        </a:spcAft>
                      </a:pPr>
                      <a:r>
                        <a:rPr lang="es-ES" sz="1000" b="1" i="0" dirty="0" smtClean="0">
                          <a:solidFill>
                            <a:schemeClr val="tx1"/>
                          </a:solidFill>
                          <a:effectLst/>
                          <a:latin typeface="+mj-lt"/>
                          <a:ea typeface="Calibri"/>
                          <a:cs typeface="Times New Roman"/>
                        </a:rPr>
                        <a:t>DBO</a:t>
                      </a:r>
                      <a:r>
                        <a:rPr lang="es-ES" sz="1000" b="1" i="0" baseline="-25000" dirty="0" smtClean="0">
                          <a:solidFill>
                            <a:schemeClr val="tx1"/>
                          </a:solidFill>
                          <a:effectLst/>
                          <a:latin typeface="+mj-lt"/>
                          <a:ea typeface="Calibri"/>
                          <a:cs typeface="Times New Roman"/>
                        </a:rPr>
                        <a:t>5</a:t>
                      </a:r>
                      <a:endParaRPr lang="es-ES" sz="1000" b="1" i="1" dirty="0">
                        <a:solidFill>
                          <a:schemeClr val="tx1"/>
                        </a:solidFill>
                        <a:effectLst/>
                        <a:latin typeface="+mj-lt"/>
                        <a:ea typeface="Calibri"/>
                        <a:cs typeface="Times New Roman"/>
                      </a:endParaRPr>
                    </a:p>
                  </a:txBody>
                  <a:tcPr marL="68580" marR="68580" marT="0" marB="0" anchor="ctr">
                    <a:solidFill>
                      <a:schemeClr val="bg2"/>
                    </a:solidFill>
                  </a:tcPr>
                </a:tc>
                <a:tc>
                  <a:txBody>
                    <a:bodyPr/>
                    <a:lstStyle/>
                    <a:p>
                      <a:pPr algn="ctr">
                        <a:lnSpc>
                          <a:spcPct val="115000"/>
                        </a:lnSpc>
                        <a:spcAft>
                          <a:spcPts val="0"/>
                        </a:spcAft>
                      </a:pPr>
                      <a:r>
                        <a:rPr lang="es-ES" sz="1000" i="0" spc="15">
                          <a:solidFill>
                            <a:schemeClr val="tx1"/>
                          </a:solidFill>
                          <a:effectLst/>
                          <a:latin typeface="+mj-lt"/>
                          <a:ea typeface="Times New Roman"/>
                          <a:cs typeface="Times New Roman"/>
                        </a:rPr>
                        <a:t>1,30</a:t>
                      </a:r>
                      <a:endParaRPr lang="es-ES" sz="1000" i="1">
                        <a:solidFill>
                          <a:schemeClr val="tx1"/>
                        </a:solidFill>
                        <a:effectLst/>
                        <a:latin typeface="+mj-lt"/>
                        <a:ea typeface="Calibri"/>
                        <a:cs typeface="Times New Roman"/>
                      </a:endParaRPr>
                    </a:p>
                  </a:txBody>
                  <a:tcPr marL="68580" marR="68580" marT="0" marB="0" anchor="ctr"/>
                </a:tc>
                <a:tc>
                  <a:txBody>
                    <a:bodyPr/>
                    <a:lstStyle/>
                    <a:p>
                      <a:pPr algn="ctr">
                        <a:lnSpc>
                          <a:spcPct val="115000"/>
                        </a:lnSpc>
                        <a:spcAft>
                          <a:spcPts val="0"/>
                        </a:spcAft>
                      </a:pPr>
                      <a:endParaRPr lang="es-ES" sz="1000" i="1" dirty="0">
                        <a:solidFill>
                          <a:schemeClr val="tx1"/>
                        </a:solidFill>
                        <a:effectLst/>
                        <a:latin typeface="+mj-lt"/>
                        <a:ea typeface="Calibri"/>
                        <a:cs typeface="Times New Roman"/>
                      </a:endParaRPr>
                    </a:p>
                    <a:p>
                      <a:pPr algn="ctr"/>
                      <a:r>
                        <a:rPr lang="es-ES" sz="1000" i="0" spc="15" dirty="0" smtClean="0">
                          <a:solidFill>
                            <a:schemeClr val="tx1"/>
                          </a:solidFill>
                          <a:effectLst/>
                          <a:latin typeface="+mj-lt"/>
                          <a:ea typeface="Times New Roman"/>
                        </a:rPr>
                        <a:t>1,60</a:t>
                      </a:r>
                      <a:r>
                        <a:rPr lang="es-ES" sz="1000" dirty="0" smtClean="0">
                          <a:solidFill>
                            <a:schemeClr val="tx1"/>
                          </a:solidFill>
                          <a:effectLst/>
                          <a:latin typeface="+mj-lt"/>
                          <a:ea typeface="SimSun"/>
                        </a:rPr>
                        <a:t> </a:t>
                      </a:r>
                      <a:endParaRPr lang="es-ES" sz="1000" dirty="0">
                        <a:solidFill>
                          <a:schemeClr val="tx1"/>
                        </a:solidFill>
                        <a:effectLst/>
                        <a:latin typeface="+mj-lt"/>
                        <a:ea typeface="SimSun"/>
                      </a:endParaRPr>
                    </a:p>
                  </a:txBody>
                  <a:tcPr marL="68580" marR="68580" marT="0" marB="0" anchor="ctr"/>
                </a:tc>
                <a:tc>
                  <a:txBody>
                    <a:bodyPr/>
                    <a:lstStyle/>
                    <a:p>
                      <a:pPr algn="ctr">
                        <a:lnSpc>
                          <a:spcPct val="115000"/>
                        </a:lnSpc>
                        <a:spcAft>
                          <a:spcPts val="0"/>
                        </a:spcAft>
                      </a:pPr>
                      <a:r>
                        <a:rPr lang="en-US" sz="1000" i="0" dirty="0">
                          <a:solidFill>
                            <a:schemeClr val="tx1"/>
                          </a:solidFill>
                          <a:effectLst/>
                          <a:latin typeface="+mj-lt"/>
                          <a:ea typeface="Calibri"/>
                          <a:cs typeface="Times New Roman"/>
                        </a:rPr>
                        <a:t> </a:t>
                      </a:r>
                      <a:endParaRPr lang="es-ES" sz="1000" i="1" dirty="0">
                        <a:solidFill>
                          <a:schemeClr val="tx1"/>
                        </a:solidFill>
                        <a:effectLst/>
                        <a:latin typeface="+mj-lt"/>
                        <a:ea typeface="Calibri"/>
                        <a:cs typeface="Times New Roman"/>
                      </a:endParaRPr>
                    </a:p>
                    <a:p>
                      <a:pPr algn="ctr">
                        <a:lnSpc>
                          <a:spcPct val="115000"/>
                        </a:lnSpc>
                        <a:spcAft>
                          <a:spcPts val="0"/>
                        </a:spcAft>
                      </a:pPr>
                      <a:r>
                        <a:rPr lang="en-US" sz="1000" i="0" dirty="0">
                          <a:solidFill>
                            <a:schemeClr val="tx1"/>
                          </a:solidFill>
                          <a:effectLst/>
                          <a:latin typeface="+mj-lt"/>
                          <a:ea typeface="Calibri"/>
                          <a:cs typeface="Times New Roman"/>
                        </a:rPr>
                        <a:t>-</a:t>
                      </a:r>
                      <a:endParaRPr lang="es-ES" sz="1000" i="1" dirty="0">
                        <a:solidFill>
                          <a:schemeClr val="tx1"/>
                        </a:solidFill>
                        <a:effectLst/>
                        <a:latin typeface="+mj-lt"/>
                        <a:ea typeface="Calibri"/>
                        <a:cs typeface="Times New Roman"/>
                      </a:endParaRPr>
                    </a:p>
                  </a:txBody>
                  <a:tcPr marL="68580" marR="68580" marT="0" marB="0" anchor="ctr"/>
                </a:tc>
              </a:tr>
              <a:tr h="446157">
                <a:tc>
                  <a:txBody>
                    <a:bodyPr/>
                    <a:lstStyle/>
                    <a:p>
                      <a:pPr algn="ctr">
                        <a:lnSpc>
                          <a:spcPct val="115000"/>
                        </a:lnSpc>
                        <a:spcAft>
                          <a:spcPts val="0"/>
                        </a:spcAft>
                      </a:pPr>
                      <a:r>
                        <a:rPr lang="es-ES" sz="1000" i="0" dirty="0" err="1">
                          <a:solidFill>
                            <a:schemeClr val="tx1"/>
                          </a:solidFill>
                          <a:effectLst/>
                          <a:latin typeface="+mj-lt"/>
                          <a:ea typeface="Calibri"/>
                          <a:cs typeface="Times New Roman"/>
                        </a:rPr>
                        <a:t>Coliformes</a:t>
                      </a:r>
                      <a:r>
                        <a:rPr lang="es-ES" sz="1000" i="0" dirty="0">
                          <a:solidFill>
                            <a:schemeClr val="tx1"/>
                          </a:solidFill>
                          <a:effectLst/>
                          <a:latin typeface="+mj-lt"/>
                          <a:ea typeface="Calibri"/>
                          <a:cs typeface="Times New Roman"/>
                        </a:rPr>
                        <a:t> </a:t>
                      </a:r>
                      <a:r>
                        <a:rPr lang="es-ES" sz="1000" i="0" dirty="0" smtClean="0">
                          <a:solidFill>
                            <a:schemeClr val="tx1"/>
                          </a:solidFill>
                          <a:effectLst/>
                          <a:latin typeface="+mj-lt"/>
                          <a:ea typeface="Calibri"/>
                          <a:cs typeface="Times New Roman"/>
                        </a:rPr>
                        <a:t>Totales</a:t>
                      </a:r>
                      <a:endParaRPr lang="es-ES" sz="1000" i="1" dirty="0">
                        <a:solidFill>
                          <a:schemeClr val="tx1"/>
                        </a:solidFill>
                        <a:effectLst/>
                        <a:latin typeface="+mj-lt"/>
                        <a:ea typeface="Calibri"/>
                        <a:cs typeface="Times New Roman"/>
                      </a:endParaRPr>
                    </a:p>
                  </a:txBody>
                  <a:tcPr marL="68580" marR="68580" marT="0" marB="0" anchor="ctr">
                    <a:solidFill>
                      <a:schemeClr val="bg2"/>
                    </a:solidFill>
                  </a:tcPr>
                </a:tc>
                <a:tc>
                  <a:txBody>
                    <a:bodyPr/>
                    <a:lstStyle/>
                    <a:p>
                      <a:pPr algn="ctr">
                        <a:lnSpc>
                          <a:spcPct val="115000"/>
                        </a:lnSpc>
                        <a:spcAft>
                          <a:spcPts val="0"/>
                        </a:spcAft>
                      </a:pPr>
                      <a:endParaRPr lang="es-ES" sz="1000" spc="15" dirty="0" smtClean="0">
                        <a:solidFill>
                          <a:schemeClr val="tx1"/>
                        </a:solidFill>
                        <a:effectLst/>
                        <a:latin typeface="+mj-lt"/>
                        <a:ea typeface="Times New Roman"/>
                        <a:cs typeface="Times New Roman"/>
                      </a:endParaRPr>
                    </a:p>
                    <a:p>
                      <a:pPr algn="ctr">
                        <a:lnSpc>
                          <a:spcPct val="115000"/>
                        </a:lnSpc>
                        <a:spcAft>
                          <a:spcPts val="0"/>
                        </a:spcAft>
                      </a:pPr>
                      <a:r>
                        <a:rPr lang="es-ES" sz="1000" spc="15" dirty="0" smtClean="0">
                          <a:solidFill>
                            <a:schemeClr val="tx1"/>
                          </a:solidFill>
                          <a:effectLst/>
                          <a:latin typeface="+mj-lt"/>
                          <a:ea typeface="Times New Roman"/>
                          <a:cs typeface="Times New Roman"/>
                        </a:rPr>
                        <a:t>0,00</a:t>
                      </a:r>
                      <a:endParaRPr lang="es-ES" sz="1000" dirty="0">
                        <a:solidFill>
                          <a:schemeClr val="tx1"/>
                        </a:solidFill>
                        <a:effectLst/>
                        <a:latin typeface="+mj-lt"/>
                        <a:ea typeface="Calibri"/>
                        <a:cs typeface="Times New Roman"/>
                      </a:endParaRPr>
                    </a:p>
                    <a:p>
                      <a:pPr algn="ctr">
                        <a:lnSpc>
                          <a:spcPct val="115000"/>
                        </a:lnSpc>
                        <a:spcAft>
                          <a:spcPts val="0"/>
                        </a:spcAft>
                      </a:pPr>
                      <a:r>
                        <a:rPr lang="en-US" sz="1000" i="0" dirty="0">
                          <a:solidFill>
                            <a:schemeClr val="tx1"/>
                          </a:solidFill>
                          <a:effectLst/>
                          <a:latin typeface="+mj-lt"/>
                          <a:ea typeface="Calibri"/>
                          <a:cs typeface="Times New Roman"/>
                        </a:rPr>
                        <a:t> </a:t>
                      </a:r>
                      <a:endParaRPr lang="es-ES" sz="1000" i="1" dirty="0">
                        <a:solidFill>
                          <a:schemeClr val="tx1"/>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1000" spc="15" dirty="0">
                          <a:solidFill>
                            <a:schemeClr val="tx1"/>
                          </a:solidFill>
                          <a:effectLst/>
                          <a:latin typeface="+mj-lt"/>
                          <a:ea typeface="Times New Roman"/>
                          <a:cs typeface="Times New Roman"/>
                        </a:rPr>
                        <a:t> </a:t>
                      </a:r>
                      <a:endParaRPr lang="es-ES" sz="1000" dirty="0">
                        <a:solidFill>
                          <a:schemeClr val="tx1"/>
                        </a:solidFill>
                        <a:effectLst/>
                        <a:latin typeface="+mj-lt"/>
                        <a:ea typeface="Calibri"/>
                        <a:cs typeface="Times New Roman"/>
                      </a:endParaRPr>
                    </a:p>
                    <a:p>
                      <a:pPr algn="ctr">
                        <a:lnSpc>
                          <a:spcPct val="115000"/>
                        </a:lnSpc>
                        <a:spcAft>
                          <a:spcPts val="0"/>
                        </a:spcAft>
                      </a:pPr>
                      <a:r>
                        <a:rPr lang="es-ES" sz="1000" spc="15" dirty="0">
                          <a:solidFill>
                            <a:schemeClr val="tx1"/>
                          </a:solidFill>
                          <a:effectLst/>
                          <a:latin typeface="+mj-lt"/>
                          <a:ea typeface="Times New Roman"/>
                          <a:cs typeface="Times New Roman"/>
                        </a:rPr>
                        <a:t>0,00</a:t>
                      </a:r>
                      <a:endParaRPr lang="es-ES" sz="1000" dirty="0">
                        <a:solidFill>
                          <a:schemeClr val="tx1"/>
                        </a:solidFill>
                        <a:effectLst/>
                        <a:latin typeface="+mj-lt"/>
                        <a:ea typeface="Calibri"/>
                        <a:cs typeface="Times New Roman"/>
                      </a:endParaRPr>
                    </a:p>
                    <a:p>
                      <a:pPr algn="ctr">
                        <a:lnSpc>
                          <a:spcPct val="115000"/>
                        </a:lnSpc>
                        <a:spcAft>
                          <a:spcPts val="0"/>
                        </a:spcAft>
                      </a:pPr>
                      <a:r>
                        <a:rPr lang="en-US" sz="1000" i="0" dirty="0">
                          <a:solidFill>
                            <a:schemeClr val="tx1"/>
                          </a:solidFill>
                          <a:effectLst/>
                          <a:latin typeface="+mj-lt"/>
                          <a:ea typeface="Calibri"/>
                          <a:cs typeface="Times New Roman"/>
                        </a:rPr>
                        <a:t> </a:t>
                      </a:r>
                      <a:endParaRPr lang="es-ES" sz="1000" i="1" dirty="0">
                        <a:solidFill>
                          <a:schemeClr val="tx1"/>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n-US" sz="1000" dirty="0" smtClean="0">
                          <a:solidFill>
                            <a:schemeClr val="tx1"/>
                          </a:solidFill>
                          <a:effectLst/>
                          <a:latin typeface="+mj-lt"/>
                          <a:ea typeface="Calibri"/>
                          <a:cs typeface="Times New Roman"/>
                        </a:rPr>
                        <a:t>-</a:t>
                      </a:r>
                      <a:endParaRPr lang="es-ES" sz="1000" dirty="0">
                        <a:solidFill>
                          <a:schemeClr val="tx1"/>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1000" b="1" i="0" dirty="0">
                          <a:solidFill>
                            <a:schemeClr val="tx1"/>
                          </a:solidFill>
                          <a:effectLst/>
                          <a:latin typeface="+mj-lt"/>
                          <a:ea typeface="Calibri"/>
                          <a:cs typeface="Times New Roman"/>
                        </a:rPr>
                        <a:t>DQO</a:t>
                      </a:r>
                      <a:endParaRPr lang="es-ES" sz="1000" b="1" i="1" dirty="0">
                        <a:solidFill>
                          <a:schemeClr val="tx1"/>
                        </a:solidFill>
                        <a:effectLst/>
                        <a:latin typeface="+mj-lt"/>
                        <a:ea typeface="Calibri"/>
                        <a:cs typeface="Times New Roman"/>
                      </a:endParaRPr>
                    </a:p>
                  </a:txBody>
                  <a:tcPr marL="68580" marR="68580" marT="0" marB="0" anchor="ctr">
                    <a:solidFill>
                      <a:schemeClr val="bg2"/>
                    </a:solidFill>
                  </a:tcPr>
                </a:tc>
                <a:tc>
                  <a:txBody>
                    <a:bodyPr/>
                    <a:lstStyle/>
                    <a:p>
                      <a:pPr algn="ctr">
                        <a:lnSpc>
                          <a:spcPct val="115000"/>
                        </a:lnSpc>
                        <a:spcAft>
                          <a:spcPts val="0"/>
                        </a:spcAft>
                      </a:pPr>
                      <a:r>
                        <a:rPr lang="es-ES" sz="1000" i="0" spc="15" dirty="0">
                          <a:solidFill>
                            <a:schemeClr val="tx1"/>
                          </a:solidFill>
                          <a:effectLst/>
                          <a:latin typeface="+mj-lt"/>
                          <a:ea typeface="Times New Roman"/>
                          <a:cs typeface="Times New Roman"/>
                        </a:rPr>
                        <a:t>&lt;1</a:t>
                      </a:r>
                      <a:endParaRPr lang="es-ES" sz="1000" i="1" dirty="0">
                        <a:solidFill>
                          <a:schemeClr val="tx1"/>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1000" i="0" spc="15" dirty="0">
                          <a:solidFill>
                            <a:schemeClr val="tx1"/>
                          </a:solidFill>
                          <a:effectLst/>
                          <a:latin typeface="+mj-lt"/>
                          <a:ea typeface="Times New Roman"/>
                          <a:cs typeface="Times New Roman"/>
                        </a:rPr>
                        <a:t> </a:t>
                      </a:r>
                      <a:r>
                        <a:rPr lang="es-ES" sz="1000" i="0" spc="15" dirty="0" smtClean="0">
                          <a:solidFill>
                            <a:schemeClr val="tx1"/>
                          </a:solidFill>
                          <a:effectLst/>
                          <a:latin typeface="+mj-lt"/>
                          <a:ea typeface="Times New Roman"/>
                          <a:cs typeface="Times New Roman"/>
                        </a:rPr>
                        <a:t>&lt;</a:t>
                      </a:r>
                      <a:r>
                        <a:rPr lang="es-ES" sz="1000" i="0" spc="15" dirty="0">
                          <a:solidFill>
                            <a:schemeClr val="tx1"/>
                          </a:solidFill>
                          <a:effectLst/>
                          <a:latin typeface="+mj-lt"/>
                          <a:ea typeface="Times New Roman"/>
                          <a:cs typeface="Times New Roman"/>
                        </a:rPr>
                        <a:t>1</a:t>
                      </a:r>
                      <a:endParaRPr lang="es-ES" sz="1000" i="1" dirty="0">
                        <a:solidFill>
                          <a:schemeClr val="tx1"/>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n-US" sz="1000" i="0" dirty="0">
                          <a:solidFill>
                            <a:schemeClr val="tx1"/>
                          </a:solidFill>
                          <a:effectLst/>
                          <a:latin typeface="+mj-lt"/>
                          <a:ea typeface="Calibri"/>
                          <a:cs typeface="Times New Roman"/>
                        </a:rPr>
                        <a:t> </a:t>
                      </a:r>
                      <a:r>
                        <a:rPr lang="en-US" sz="1000" i="0" dirty="0" smtClean="0">
                          <a:solidFill>
                            <a:schemeClr val="tx1"/>
                          </a:solidFill>
                          <a:effectLst/>
                          <a:latin typeface="+mj-lt"/>
                          <a:ea typeface="Calibri"/>
                          <a:cs typeface="Times New Roman"/>
                        </a:rPr>
                        <a:t>-</a:t>
                      </a:r>
                      <a:endParaRPr lang="es-ES" sz="1000" i="1" dirty="0">
                        <a:solidFill>
                          <a:schemeClr val="tx1"/>
                        </a:solidFill>
                        <a:effectLst/>
                        <a:latin typeface="+mj-lt"/>
                        <a:ea typeface="Calibri"/>
                        <a:cs typeface="Times New Roman"/>
                      </a:endParaRPr>
                    </a:p>
                  </a:txBody>
                  <a:tcPr marL="68580" marR="68580" marT="0" marB="0" anchor="ctr"/>
                </a:tc>
              </a:tr>
            </a:tbl>
          </a:graphicData>
        </a:graphic>
      </p:graphicFrame>
      <p:sp>
        <p:nvSpPr>
          <p:cNvPr id="7" name="6 Rectángulo"/>
          <p:cNvSpPr/>
          <p:nvPr/>
        </p:nvSpPr>
        <p:spPr>
          <a:xfrm>
            <a:off x="1547664" y="1772816"/>
            <a:ext cx="1512168" cy="432048"/>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1547664" y="2339380"/>
            <a:ext cx="1512168" cy="432048"/>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1542480" y="3356992"/>
            <a:ext cx="1512168" cy="432048"/>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Rectángulo"/>
          <p:cNvSpPr/>
          <p:nvPr/>
        </p:nvSpPr>
        <p:spPr>
          <a:xfrm>
            <a:off x="3995936" y="4437112"/>
            <a:ext cx="1512168" cy="432048"/>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12" name="11 Tabla"/>
          <p:cNvGraphicFramePr>
            <a:graphicFrameLocks noGrp="1"/>
          </p:cNvGraphicFramePr>
          <p:nvPr>
            <p:extLst>
              <p:ext uri="{D42A27DB-BD31-4B8C-83A1-F6EECF244321}">
                <p14:modId xmlns:p14="http://schemas.microsoft.com/office/powerpoint/2010/main" val="1256338286"/>
              </p:ext>
            </p:extLst>
          </p:nvPr>
        </p:nvGraphicFramePr>
        <p:xfrm>
          <a:off x="5724128" y="2080220"/>
          <a:ext cx="2808312" cy="2449990"/>
        </p:xfrm>
        <a:graphic>
          <a:graphicData uri="http://schemas.openxmlformats.org/drawingml/2006/table">
            <a:tbl>
              <a:tblPr firstRow="1" bandRow="1">
                <a:effectLst>
                  <a:outerShdw blurRad="50800" dist="38100" dir="2700000" algn="tl" rotWithShape="0">
                    <a:schemeClr val="tx1">
                      <a:lumMod val="65000"/>
                      <a:lumOff val="35000"/>
                      <a:alpha val="40000"/>
                    </a:schemeClr>
                  </a:outerShdw>
                </a:effectLst>
                <a:tableStyleId>{5C22544A-7EE6-4342-B048-85BDC9FD1C3A}</a:tableStyleId>
              </a:tblPr>
              <a:tblGrid>
                <a:gridCol w="936104"/>
                <a:gridCol w="936104"/>
                <a:gridCol w="936104"/>
              </a:tblGrid>
              <a:tr h="489998">
                <a:tc>
                  <a:txBody>
                    <a:bodyPr/>
                    <a:lstStyle/>
                    <a:p>
                      <a:r>
                        <a:rPr lang="es-ES" sz="1000" dirty="0" smtClean="0"/>
                        <a:t>PARÁMETRO</a:t>
                      </a:r>
                      <a:endParaRPr lang="es-ES" sz="1000" dirty="0"/>
                    </a:p>
                  </a:txBody>
                  <a:tcPr/>
                </a:tc>
                <a:tc>
                  <a:txBody>
                    <a:bodyPr/>
                    <a:lstStyle/>
                    <a:p>
                      <a:pPr algn="ctr"/>
                      <a:r>
                        <a:rPr lang="es-ES" dirty="0" smtClean="0"/>
                        <a:t>TULAS</a:t>
                      </a:r>
                      <a:endParaRPr lang="es-ES" dirty="0"/>
                    </a:p>
                  </a:txBody>
                  <a:tcPr/>
                </a:tc>
                <a:tc>
                  <a:txBody>
                    <a:bodyPr/>
                    <a:lstStyle/>
                    <a:p>
                      <a:pPr algn="ctr"/>
                      <a:r>
                        <a:rPr lang="es-ES" sz="1050" dirty="0" smtClean="0"/>
                        <a:t>RESULTADO</a:t>
                      </a:r>
                      <a:endParaRPr lang="es-ES" sz="1050" dirty="0"/>
                    </a:p>
                  </a:txBody>
                  <a:tcPr/>
                </a:tc>
              </a:tr>
              <a:tr h="489998">
                <a:tc>
                  <a:txBody>
                    <a:bodyPr/>
                    <a:lstStyle/>
                    <a:p>
                      <a:r>
                        <a:rPr lang="es-ES" dirty="0" smtClean="0"/>
                        <a:t>pH</a:t>
                      </a:r>
                      <a:endParaRPr lang="es-ES" dirty="0"/>
                    </a:p>
                  </a:txBody>
                  <a:tcPr/>
                </a:tc>
                <a:tc>
                  <a:txBody>
                    <a:bodyPr/>
                    <a:lstStyle/>
                    <a:p>
                      <a:pPr algn="ctr"/>
                      <a:r>
                        <a:rPr lang="es-ES" dirty="0" smtClean="0"/>
                        <a:t> 6,5 - 9</a:t>
                      </a:r>
                      <a:endParaRPr lang="es-ES" dirty="0"/>
                    </a:p>
                  </a:txBody>
                  <a:tcPr/>
                </a:tc>
                <a:tc>
                  <a:txBody>
                    <a:bodyPr/>
                    <a:lstStyle/>
                    <a:p>
                      <a:pPr algn="ctr"/>
                      <a:endParaRPr lang="es-ES" sz="2000" dirty="0"/>
                    </a:p>
                  </a:txBody>
                  <a:tcPr>
                    <a:noFill/>
                  </a:tcPr>
                </a:tc>
              </a:tr>
              <a:tr h="489998">
                <a:tc>
                  <a:txBody>
                    <a:bodyPr/>
                    <a:lstStyle/>
                    <a:p>
                      <a:r>
                        <a:rPr lang="es-ES" dirty="0" err="1" smtClean="0"/>
                        <a:t>ºC</a:t>
                      </a:r>
                      <a:endParaRPr lang="es-ES" dirty="0"/>
                    </a:p>
                  </a:txBody>
                  <a:tcPr/>
                </a:tc>
                <a:tc>
                  <a:txBody>
                    <a:bodyPr/>
                    <a:lstStyle/>
                    <a:p>
                      <a:pPr algn="ctr"/>
                      <a:r>
                        <a:rPr lang="es-ES" dirty="0" smtClean="0"/>
                        <a:t>  3 - 20</a:t>
                      </a:r>
                      <a:endParaRPr lang="es-ES" dirty="0"/>
                    </a:p>
                  </a:txBody>
                  <a:tcPr/>
                </a:tc>
                <a:tc>
                  <a:txBody>
                    <a:bodyPr/>
                    <a:lstStyle/>
                    <a:p>
                      <a:endParaRPr lang="es-ES" dirty="0"/>
                    </a:p>
                  </a:txBody>
                  <a:tcPr>
                    <a:noFill/>
                  </a:tcPr>
                </a:tc>
              </a:tr>
              <a:tr h="489998">
                <a:tc>
                  <a:txBody>
                    <a:bodyPr/>
                    <a:lstStyle/>
                    <a:p>
                      <a:r>
                        <a:rPr lang="es-ES" dirty="0" smtClean="0"/>
                        <a:t>NTU</a:t>
                      </a:r>
                      <a:endParaRPr lang="es-ES" dirty="0"/>
                    </a:p>
                  </a:txBody>
                  <a:tcPr/>
                </a:tc>
                <a:tc>
                  <a:txBody>
                    <a:bodyPr/>
                    <a:lstStyle/>
                    <a:p>
                      <a:pPr algn="ctr"/>
                      <a:r>
                        <a:rPr lang="es-ES" dirty="0" smtClean="0"/>
                        <a:t>0-50%</a:t>
                      </a:r>
                      <a:endParaRPr lang="es-ES" dirty="0"/>
                    </a:p>
                  </a:txBody>
                  <a:tcPr/>
                </a:tc>
                <a:tc>
                  <a:txBody>
                    <a:bodyPr/>
                    <a:lstStyle/>
                    <a:p>
                      <a:endParaRPr lang="es-ES" dirty="0"/>
                    </a:p>
                  </a:txBody>
                  <a:tcPr>
                    <a:noFill/>
                  </a:tcPr>
                </a:tc>
              </a:tr>
              <a:tr h="489998">
                <a:tc>
                  <a:txBody>
                    <a:bodyPr/>
                    <a:lstStyle/>
                    <a:p>
                      <a:r>
                        <a:rPr lang="es-ES" dirty="0" smtClean="0"/>
                        <a:t>mg/L</a:t>
                      </a:r>
                      <a:endParaRPr lang="es-ES" dirty="0"/>
                    </a:p>
                  </a:txBody>
                  <a:tcPr/>
                </a:tc>
                <a:tc>
                  <a:txBody>
                    <a:bodyPr/>
                    <a:lstStyle/>
                    <a:p>
                      <a:r>
                        <a:rPr lang="es-ES" dirty="0" smtClean="0"/>
                        <a:t>No &lt;</a:t>
                      </a:r>
                      <a:r>
                        <a:rPr lang="es-ES" baseline="0" dirty="0" smtClean="0"/>
                        <a:t> 6</a:t>
                      </a:r>
                      <a:endParaRPr lang="es-ES" dirty="0"/>
                    </a:p>
                  </a:txBody>
                  <a:tcPr/>
                </a:tc>
                <a:tc>
                  <a:txBody>
                    <a:bodyPr/>
                    <a:lstStyle/>
                    <a:p>
                      <a:endParaRPr lang="es-ES" dirty="0"/>
                    </a:p>
                  </a:txBody>
                  <a:tcPr>
                    <a:noFill/>
                  </a:tcPr>
                </a:tc>
              </a:tr>
            </a:tbl>
          </a:graphicData>
        </a:graphic>
      </p:graphicFrame>
      <p:pic>
        <p:nvPicPr>
          <p:cNvPr id="13" name="12 Imagen" descr="Visto Buen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4254" y="2628180"/>
            <a:ext cx="614170" cy="444178"/>
          </a:xfrm>
          <a:prstGeom prst="rect">
            <a:avLst/>
          </a:prstGeom>
          <a:noFill/>
          <a:ln>
            <a:noFill/>
          </a:ln>
        </p:spPr>
      </p:pic>
      <p:pic>
        <p:nvPicPr>
          <p:cNvPr id="14" name="13 Imagen" descr="Visto Buen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4254" y="3107630"/>
            <a:ext cx="614170" cy="444178"/>
          </a:xfrm>
          <a:prstGeom prst="rect">
            <a:avLst/>
          </a:prstGeom>
          <a:noFill/>
          <a:ln>
            <a:noFill/>
          </a:ln>
        </p:spPr>
      </p:pic>
      <p:pic>
        <p:nvPicPr>
          <p:cNvPr id="15" name="14 Imagen" descr="Visto Buen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4254" y="3606719"/>
            <a:ext cx="614170" cy="444178"/>
          </a:xfrm>
          <a:prstGeom prst="rect">
            <a:avLst/>
          </a:prstGeom>
          <a:noFill/>
          <a:ln>
            <a:noFill/>
          </a:ln>
        </p:spPr>
      </p:pic>
      <p:pic>
        <p:nvPicPr>
          <p:cNvPr id="16" name="15 Imagen" descr="Visto Buen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4254" y="4091769"/>
            <a:ext cx="614170" cy="444178"/>
          </a:xfrm>
          <a:prstGeom prst="rect">
            <a:avLst/>
          </a:prstGeom>
          <a:noFill/>
          <a:ln>
            <a:noFill/>
          </a:ln>
        </p:spPr>
      </p:pic>
    </p:spTree>
    <p:extLst>
      <p:ext uri="{BB962C8B-B14F-4D97-AF65-F5344CB8AC3E}">
        <p14:creationId xmlns:p14="http://schemas.microsoft.com/office/powerpoint/2010/main" val="411764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44008" y="116632"/>
            <a:ext cx="3600400" cy="430887"/>
          </a:xfrm>
          <a:prstGeom prst="rect">
            <a:avLst/>
          </a:prstGeom>
          <a:noFill/>
        </p:spPr>
        <p:txBody>
          <a:bodyPr wrap="square" rtlCol="0">
            <a:spAutoFit/>
          </a:bodyPr>
          <a:lstStyle/>
          <a:p>
            <a:pPr algn="ctr"/>
            <a:r>
              <a:rPr lang="es-ES" sz="2200" b="1" dirty="0" smtClean="0">
                <a:solidFill>
                  <a:schemeClr val="bg2">
                    <a:lumMod val="75000"/>
                  </a:schemeClr>
                </a:solidFill>
              </a:rPr>
              <a:t>MACRO INVERTEBRADOS</a:t>
            </a:r>
            <a:endParaRPr lang="es-ES" sz="2200" b="1" dirty="0">
              <a:solidFill>
                <a:schemeClr val="bg2">
                  <a:lumMod val="75000"/>
                </a:schemeClr>
              </a:solidFill>
            </a:endParaRPr>
          </a:p>
        </p:txBody>
      </p:sp>
      <p:pic>
        <p:nvPicPr>
          <p:cNvPr id="3074" name="Picture 2" descr="http://www.ecociencia.org/images/content/large/imagen635479-091116.jpg"/>
          <p:cNvPicPr>
            <a:picLocks noChangeAspect="1" noChangeArrowheads="1"/>
          </p:cNvPicPr>
          <p:nvPr/>
        </p:nvPicPr>
        <p:blipFill rotWithShape="1">
          <a:blip r:embed="rId2">
            <a:extLst>
              <a:ext uri="{28A0092B-C50C-407E-A947-70E740481C1C}">
                <a14:useLocalDpi xmlns:a14="http://schemas.microsoft.com/office/drawing/2010/main" val="0"/>
              </a:ext>
            </a:extLst>
          </a:blip>
          <a:srcRect r="15760"/>
          <a:stretch/>
        </p:blipFill>
        <p:spPr bwMode="auto">
          <a:xfrm>
            <a:off x="683569" y="908721"/>
            <a:ext cx="2567631" cy="20193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5 Flecha derecha"/>
          <p:cNvSpPr/>
          <p:nvPr/>
        </p:nvSpPr>
        <p:spPr>
          <a:xfrm>
            <a:off x="3310012" y="1616771"/>
            <a:ext cx="576064" cy="6601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076" name="Picture 4" descr="http://4.bp.blogspot.com/_lZoQK5h731Y/SPi8c4Lq95I/AAAAAAAAAXY/9nEa--IfeOs/s320/Macroinvertebrado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824681"/>
            <a:ext cx="1836203" cy="24482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umass.edu/tei/mwwp/Images/petribugs.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1268760"/>
            <a:ext cx="1901968" cy="1873368"/>
          </a:xfrm>
          <a:prstGeom prst="rect">
            <a:avLst/>
          </a:prstGeom>
          <a:noFill/>
          <a:extLst>
            <a:ext uri="{909E8E84-426E-40DD-AFC4-6F175D3DCCD1}">
              <a14:hiddenFill xmlns:a14="http://schemas.microsoft.com/office/drawing/2010/main">
                <a:solidFill>
                  <a:srgbClr val="FFFFFF"/>
                </a:solidFill>
              </a14:hiddenFill>
            </a:ext>
          </a:extLst>
        </p:spPr>
      </p:pic>
      <p:sp>
        <p:nvSpPr>
          <p:cNvPr id="10" name="9 Flecha derecha"/>
          <p:cNvSpPr/>
          <p:nvPr/>
        </p:nvSpPr>
        <p:spPr>
          <a:xfrm>
            <a:off x="5989723" y="1718765"/>
            <a:ext cx="576064" cy="6601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10 Imagen"/>
          <p:cNvPicPr/>
          <p:nvPr/>
        </p:nvPicPr>
        <p:blipFill>
          <a:blip r:embed="rId5" cstate="print"/>
          <a:srcRect l="29158" t="29484" r="28747" b="16708"/>
          <a:stretch>
            <a:fillRect/>
          </a:stretch>
        </p:blipFill>
        <p:spPr bwMode="auto">
          <a:xfrm>
            <a:off x="683569" y="3429000"/>
            <a:ext cx="6336703" cy="2952328"/>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
        <p:nvSpPr>
          <p:cNvPr id="7" name="6 CuadroTexto"/>
          <p:cNvSpPr txBox="1"/>
          <p:nvPr/>
        </p:nvSpPr>
        <p:spPr>
          <a:xfrm>
            <a:off x="7092280" y="4410320"/>
            <a:ext cx="1368152" cy="523220"/>
          </a:xfrm>
          <a:prstGeom prst="rect">
            <a:avLst/>
          </a:prstGeom>
          <a:noFill/>
        </p:spPr>
        <p:txBody>
          <a:bodyPr wrap="square" rtlCol="0">
            <a:spAutoFit/>
          </a:bodyPr>
          <a:lstStyle/>
          <a:p>
            <a:pPr algn="ctr"/>
            <a:r>
              <a:rPr lang="es-ES" sz="2800" b="1" dirty="0" smtClean="0">
                <a:solidFill>
                  <a:schemeClr val="accent5">
                    <a:lumMod val="50000"/>
                  </a:schemeClr>
                </a:solidFill>
              </a:rPr>
              <a:t>BMWP</a:t>
            </a:r>
            <a:endParaRPr lang="es-ES" sz="2800" b="1" dirty="0">
              <a:solidFill>
                <a:schemeClr val="accent5">
                  <a:lumMod val="50000"/>
                </a:schemeClr>
              </a:solidFill>
            </a:endParaRPr>
          </a:p>
        </p:txBody>
      </p:sp>
      <p:sp>
        <p:nvSpPr>
          <p:cNvPr id="8" name="7 CuadroTexto"/>
          <p:cNvSpPr txBox="1"/>
          <p:nvPr/>
        </p:nvSpPr>
        <p:spPr>
          <a:xfrm>
            <a:off x="7092280" y="5085184"/>
            <a:ext cx="1469920" cy="338554"/>
          </a:xfrm>
          <a:prstGeom prst="rect">
            <a:avLst/>
          </a:prstGeom>
          <a:noFill/>
        </p:spPr>
        <p:txBody>
          <a:bodyPr wrap="square" rtlCol="0">
            <a:spAutoFit/>
          </a:bodyPr>
          <a:lstStyle/>
          <a:p>
            <a:pPr algn="ctr"/>
            <a:r>
              <a:rPr lang="es-ES" sz="1600" dirty="0" smtClean="0"/>
              <a:t>Roldán 2003</a:t>
            </a:r>
            <a:endParaRPr lang="es-ES" sz="1600" dirty="0"/>
          </a:p>
        </p:txBody>
      </p:sp>
    </p:spTree>
    <p:extLst>
      <p:ext uri="{BB962C8B-B14F-4D97-AF65-F5344CB8AC3E}">
        <p14:creationId xmlns:p14="http://schemas.microsoft.com/office/powerpoint/2010/main" val="1008690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860032" y="116632"/>
            <a:ext cx="3096344" cy="461665"/>
          </a:xfrm>
          <a:prstGeom prst="rect">
            <a:avLst/>
          </a:prstGeom>
          <a:noFill/>
        </p:spPr>
        <p:txBody>
          <a:bodyPr wrap="square" rtlCol="0">
            <a:spAutoFit/>
          </a:bodyPr>
          <a:lstStyle/>
          <a:p>
            <a:pPr algn="ctr"/>
            <a:r>
              <a:rPr lang="es-ES" sz="2400" b="1" dirty="0" smtClean="0">
                <a:solidFill>
                  <a:schemeClr val="bg2">
                    <a:lumMod val="75000"/>
                  </a:schemeClr>
                </a:solidFill>
              </a:rPr>
              <a:t>RÍO SAUCAY</a:t>
            </a:r>
            <a:endParaRPr lang="es-ES" sz="2400" b="1" dirty="0">
              <a:solidFill>
                <a:schemeClr val="bg2">
                  <a:lumMod val="75000"/>
                </a:schemeClr>
              </a:solidFill>
            </a:endParaRPr>
          </a:p>
        </p:txBody>
      </p:sp>
      <p:graphicFrame>
        <p:nvGraphicFramePr>
          <p:cNvPr id="7" name="6 Tabla"/>
          <p:cNvGraphicFramePr>
            <a:graphicFrameLocks noGrp="1"/>
          </p:cNvGraphicFramePr>
          <p:nvPr>
            <p:extLst>
              <p:ext uri="{D42A27DB-BD31-4B8C-83A1-F6EECF244321}">
                <p14:modId xmlns:p14="http://schemas.microsoft.com/office/powerpoint/2010/main" val="3315862549"/>
              </p:ext>
            </p:extLst>
          </p:nvPr>
        </p:nvGraphicFramePr>
        <p:xfrm>
          <a:off x="539552" y="836713"/>
          <a:ext cx="7992890" cy="2244077"/>
        </p:xfrm>
        <a:graphic>
          <a:graphicData uri="http://schemas.openxmlformats.org/drawingml/2006/table">
            <a:tbl>
              <a:tblPr firstRow="1" bandRow="1">
                <a:tableStyleId>{5C22544A-7EE6-4342-B048-85BDC9FD1C3A}</a:tableStyleId>
              </a:tblPr>
              <a:tblGrid>
                <a:gridCol w="1598578"/>
                <a:gridCol w="1598578"/>
                <a:gridCol w="1598578"/>
                <a:gridCol w="1598578"/>
                <a:gridCol w="1598578"/>
              </a:tblGrid>
              <a:tr h="1075955">
                <a:tc>
                  <a:txBody>
                    <a:bodyPr/>
                    <a:lstStyle/>
                    <a:p>
                      <a:endParaRPr lang="es-ES" dirty="0"/>
                    </a:p>
                  </a:txBody>
                  <a:tcPr/>
                </a:tc>
                <a:tc>
                  <a:txBody>
                    <a:bodyPr/>
                    <a:lstStyle/>
                    <a:p>
                      <a:endParaRPr lang="es-ES" dirty="0"/>
                    </a:p>
                  </a:txBody>
                  <a:tcPr/>
                </a:tc>
                <a:tc>
                  <a:txBody>
                    <a:bodyPr/>
                    <a:lstStyle/>
                    <a:p>
                      <a:endParaRPr lang="es-ES" dirty="0" smtClean="0"/>
                    </a:p>
                    <a:p>
                      <a:endParaRPr lang="es-ES" dirty="0" smtClean="0"/>
                    </a:p>
                    <a:p>
                      <a:endParaRPr lang="es-ES" dirty="0" smtClean="0"/>
                    </a:p>
                    <a:p>
                      <a:endParaRPr lang="es-ES" dirty="0"/>
                    </a:p>
                  </a:txBody>
                  <a:tcPr/>
                </a:tc>
                <a:tc>
                  <a:txBody>
                    <a:bodyPr/>
                    <a:lstStyle/>
                    <a:p>
                      <a:endParaRPr lang="es-ES" dirty="0"/>
                    </a:p>
                  </a:txBody>
                  <a:tcPr/>
                </a:tc>
                <a:tc>
                  <a:txBody>
                    <a:bodyPr/>
                    <a:lstStyle/>
                    <a:p>
                      <a:endParaRPr lang="es-ES" dirty="0"/>
                    </a:p>
                  </a:txBody>
                  <a:tcPr/>
                </a:tc>
              </a:tr>
              <a:tr h="331063">
                <a:tc>
                  <a:txBody>
                    <a:bodyPr/>
                    <a:lstStyle/>
                    <a:p>
                      <a:r>
                        <a:rPr lang="es-ES" sz="1400" dirty="0" smtClean="0"/>
                        <a:t>Larva de mosca</a:t>
                      </a:r>
                      <a:r>
                        <a:rPr lang="es-ES" sz="1400" baseline="0" dirty="0" smtClean="0"/>
                        <a:t> (</a:t>
                      </a:r>
                      <a:r>
                        <a:rPr lang="es-ES" sz="1400" baseline="0" dirty="0" err="1" smtClean="0"/>
                        <a:t>Chironomidae</a:t>
                      </a:r>
                      <a:r>
                        <a:rPr lang="es-ES" sz="1400" baseline="0" dirty="0" smtClean="0"/>
                        <a:t>)</a:t>
                      </a:r>
                      <a:endParaRPr lang="es-ES" sz="1400" dirty="0"/>
                    </a:p>
                  </a:txBody>
                  <a:tcPr/>
                </a:tc>
                <a:tc>
                  <a:txBody>
                    <a:bodyPr/>
                    <a:lstStyle/>
                    <a:p>
                      <a:r>
                        <a:rPr lang="es-ES" sz="1400" dirty="0" smtClean="0"/>
                        <a:t>Larva de mosca</a:t>
                      </a:r>
                    </a:p>
                    <a:p>
                      <a:r>
                        <a:rPr lang="es-ES" sz="1400" dirty="0" smtClean="0"/>
                        <a:t>(</a:t>
                      </a:r>
                      <a:r>
                        <a:rPr lang="es-ES" sz="1400" dirty="0" err="1" smtClean="0"/>
                        <a:t>Tipulidae</a:t>
                      </a:r>
                      <a:r>
                        <a:rPr lang="es-ES" sz="1400" dirty="0" smtClean="0"/>
                        <a:t>)</a:t>
                      </a:r>
                      <a:endParaRPr lang="es-ES" sz="1400" dirty="0"/>
                    </a:p>
                  </a:txBody>
                  <a:tcPr/>
                </a:tc>
                <a:tc>
                  <a:txBody>
                    <a:bodyPr/>
                    <a:lstStyle/>
                    <a:p>
                      <a:pPr algn="ctr"/>
                      <a:r>
                        <a:rPr lang="es-ES" sz="1400" dirty="0" smtClean="0"/>
                        <a:t>Mosca de mayo</a:t>
                      </a:r>
                      <a:endParaRPr lang="es-ES" sz="1400" dirty="0"/>
                    </a:p>
                  </a:txBody>
                  <a:tcPr/>
                </a:tc>
                <a:tc>
                  <a:txBody>
                    <a:bodyPr/>
                    <a:lstStyle/>
                    <a:p>
                      <a:pPr algn="l"/>
                      <a:endParaRPr lang="es-ES" sz="1400" dirty="0" smtClean="0"/>
                    </a:p>
                    <a:p>
                      <a:pPr algn="l"/>
                      <a:r>
                        <a:rPr lang="es-ES" sz="1400" dirty="0" smtClean="0"/>
                        <a:t>(</a:t>
                      </a:r>
                      <a:r>
                        <a:rPr lang="es-ES" sz="1400" dirty="0" err="1" smtClean="0"/>
                        <a:t>Atanatólica</a:t>
                      </a:r>
                      <a:r>
                        <a:rPr lang="es-ES" sz="1400" dirty="0" smtClean="0"/>
                        <a:t>)</a:t>
                      </a:r>
                      <a:endParaRPr lang="es-ES" sz="1400" dirty="0"/>
                    </a:p>
                  </a:txBody>
                  <a:tcPr/>
                </a:tc>
                <a:tc>
                  <a:txBody>
                    <a:bodyPr/>
                    <a:lstStyle/>
                    <a:p>
                      <a:pPr algn="ctr"/>
                      <a:r>
                        <a:rPr lang="es-ES" sz="1400" dirty="0" smtClean="0"/>
                        <a:t>Escarabajo</a:t>
                      </a:r>
                      <a:endParaRPr lang="es-ES" sz="1400" dirty="0"/>
                    </a:p>
                  </a:txBody>
                  <a:tcPr/>
                </a:tc>
              </a:tr>
              <a:tr h="537197">
                <a:tc>
                  <a:txBody>
                    <a:bodyPr/>
                    <a:lstStyle/>
                    <a:p>
                      <a:pPr algn="ctr"/>
                      <a:r>
                        <a:rPr lang="es-ES" dirty="0" smtClean="0"/>
                        <a:t>2</a:t>
                      </a:r>
                      <a:endParaRPr lang="es-ES" dirty="0"/>
                    </a:p>
                  </a:txBody>
                  <a:tcPr/>
                </a:tc>
                <a:tc>
                  <a:txBody>
                    <a:bodyPr/>
                    <a:lstStyle/>
                    <a:p>
                      <a:pPr algn="ctr"/>
                      <a:r>
                        <a:rPr lang="es-ES" dirty="0" smtClean="0"/>
                        <a:t>3</a:t>
                      </a:r>
                      <a:endParaRPr lang="es-ES" dirty="0"/>
                    </a:p>
                  </a:txBody>
                  <a:tcPr/>
                </a:tc>
                <a:tc>
                  <a:txBody>
                    <a:bodyPr/>
                    <a:lstStyle/>
                    <a:p>
                      <a:pPr algn="ctr"/>
                      <a:r>
                        <a:rPr lang="es-ES" dirty="0" smtClean="0"/>
                        <a:t>7</a:t>
                      </a:r>
                      <a:endParaRPr lang="es-ES" dirty="0"/>
                    </a:p>
                  </a:txBody>
                  <a:tcPr/>
                </a:tc>
                <a:tc>
                  <a:txBody>
                    <a:bodyPr/>
                    <a:lstStyle/>
                    <a:p>
                      <a:pPr algn="ctr"/>
                      <a:r>
                        <a:rPr lang="es-ES" dirty="0" smtClean="0"/>
                        <a:t>8</a:t>
                      </a:r>
                      <a:endParaRPr lang="es-ES" dirty="0"/>
                    </a:p>
                  </a:txBody>
                  <a:tcPr/>
                </a:tc>
                <a:tc>
                  <a:txBody>
                    <a:bodyPr/>
                    <a:lstStyle/>
                    <a:p>
                      <a:pPr algn="ctr"/>
                      <a:r>
                        <a:rPr lang="es-ES" dirty="0" smtClean="0"/>
                        <a:t>10</a:t>
                      </a:r>
                      <a:endParaRPr lang="es-ES" dirty="0"/>
                    </a:p>
                  </a:txBody>
                  <a:tcPr/>
                </a:tc>
              </a:tr>
            </a:tbl>
          </a:graphicData>
        </a:graphic>
      </p:graphicFrame>
      <p:graphicFrame>
        <p:nvGraphicFramePr>
          <p:cNvPr id="8" name="7 Tabla"/>
          <p:cNvGraphicFramePr>
            <a:graphicFrameLocks noGrp="1"/>
          </p:cNvGraphicFramePr>
          <p:nvPr>
            <p:extLst>
              <p:ext uri="{D42A27DB-BD31-4B8C-83A1-F6EECF244321}">
                <p14:modId xmlns:p14="http://schemas.microsoft.com/office/powerpoint/2010/main" val="1137119529"/>
              </p:ext>
            </p:extLst>
          </p:nvPr>
        </p:nvGraphicFramePr>
        <p:xfrm>
          <a:off x="539552" y="3212977"/>
          <a:ext cx="7992890" cy="2195348"/>
        </p:xfrm>
        <a:graphic>
          <a:graphicData uri="http://schemas.openxmlformats.org/drawingml/2006/table">
            <a:tbl>
              <a:tblPr firstRow="1" bandRow="1">
                <a:tableStyleId>{5C22544A-7EE6-4342-B048-85BDC9FD1C3A}</a:tableStyleId>
              </a:tblPr>
              <a:tblGrid>
                <a:gridCol w="1598578"/>
                <a:gridCol w="1598578"/>
                <a:gridCol w="1598578"/>
                <a:gridCol w="1598578"/>
                <a:gridCol w="1598578"/>
              </a:tblGrid>
              <a:tr h="1058153">
                <a:tc>
                  <a:txBody>
                    <a:bodyPr/>
                    <a:lstStyle/>
                    <a:p>
                      <a:endParaRPr lang="es-ES" dirty="0"/>
                    </a:p>
                  </a:txBody>
                  <a:tcPr/>
                </a:tc>
                <a:tc>
                  <a:txBody>
                    <a:bodyPr/>
                    <a:lstStyle/>
                    <a:p>
                      <a:endParaRPr lang="es-ES" dirty="0"/>
                    </a:p>
                  </a:txBody>
                  <a:tcPr/>
                </a:tc>
                <a:tc>
                  <a:txBody>
                    <a:bodyPr/>
                    <a:lstStyle/>
                    <a:p>
                      <a:endParaRPr lang="es-ES" dirty="0" smtClean="0"/>
                    </a:p>
                    <a:p>
                      <a:endParaRPr lang="es-ES" dirty="0" smtClean="0"/>
                    </a:p>
                    <a:p>
                      <a:endParaRPr lang="es-ES" dirty="0" smtClean="0"/>
                    </a:p>
                    <a:p>
                      <a:endParaRPr lang="es-ES" dirty="0"/>
                    </a:p>
                  </a:txBody>
                  <a:tcPr/>
                </a:tc>
                <a:tc>
                  <a:txBody>
                    <a:bodyPr/>
                    <a:lstStyle/>
                    <a:p>
                      <a:endParaRPr lang="es-ES" dirty="0"/>
                    </a:p>
                  </a:txBody>
                  <a:tcPr/>
                </a:tc>
                <a:tc>
                  <a:txBody>
                    <a:bodyPr/>
                    <a:lstStyle/>
                    <a:p>
                      <a:endParaRPr lang="es-ES" dirty="0"/>
                    </a:p>
                  </a:txBody>
                  <a:tcPr/>
                </a:tc>
              </a:tr>
              <a:tr h="325586">
                <a:tc>
                  <a:txBody>
                    <a:bodyPr/>
                    <a:lstStyle/>
                    <a:p>
                      <a:pPr algn="ctr"/>
                      <a:r>
                        <a:rPr lang="es-ES" sz="1400" dirty="0" smtClean="0"/>
                        <a:t>Lombriz acuática</a:t>
                      </a:r>
                      <a:endParaRPr lang="es-ES" sz="1400" dirty="0"/>
                    </a:p>
                  </a:txBody>
                  <a:tcPr/>
                </a:tc>
                <a:tc>
                  <a:txBody>
                    <a:bodyPr/>
                    <a:lstStyle/>
                    <a:p>
                      <a:r>
                        <a:rPr lang="es-ES" sz="1400" dirty="0" smtClean="0"/>
                        <a:t>Casa de hojas</a:t>
                      </a:r>
                      <a:endParaRPr lang="es-ES" sz="1400" dirty="0"/>
                    </a:p>
                  </a:txBody>
                  <a:tcPr/>
                </a:tc>
                <a:tc>
                  <a:txBody>
                    <a:bodyPr/>
                    <a:lstStyle/>
                    <a:p>
                      <a:pPr algn="ctr"/>
                      <a:r>
                        <a:rPr lang="es-ES" sz="1400" dirty="0" smtClean="0"/>
                        <a:t>Escarabajo</a:t>
                      </a:r>
                    </a:p>
                    <a:p>
                      <a:pPr algn="l"/>
                      <a:r>
                        <a:rPr lang="es-ES" sz="1400" dirty="0" smtClean="0"/>
                        <a:t>(</a:t>
                      </a:r>
                      <a:r>
                        <a:rPr lang="es-ES" sz="1400" dirty="0" err="1" smtClean="0"/>
                        <a:t>Disersus</a:t>
                      </a:r>
                      <a:r>
                        <a:rPr lang="es-ES" sz="1400" dirty="0" smtClean="0"/>
                        <a:t>)</a:t>
                      </a:r>
                      <a:endParaRPr lang="es-ES" sz="1400" dirty="0"/>
                    </a:p>
                  </a:txBody>
                  <a:tcPr/>
                </a:tc>
                <a:tc>
                  <a:txBody>
                    <a:bodyPr/>
                    <a:lstStyle/>
                    <a:p>
                      <a:pPr algn="l"/>
                      <a:endParaRPr lang="es-ES" sz="1400" dirty="0" smtClean="0"/>
                    </a:p>
                    <a:p>
                      <a:pPr algn="l"/>
                      <a:r>
                        <a:rPr lang="es-ES" sz="1400" dirty="0" smtClean="0"/>
                        <a:t>(Chimarra)</a:t>
                      </a:r>
                      <a:endParaRPr lang="es-ES" sz="1400" dirty="0"/>
                    </a:p>
                  </a:txBody>
                  <a:tcPr/>
                </a:tc>
                <a:tc>
                  <a:txBody>
                    <a:bodyPr/>
                    <a:lstStyle/>
                    <a:p>
                      <a:pPr algn="ctr"/>
                      <a:r>
                        <a:rPr lang="es-ES" sz="1400" dirty="0" smtClean="0"/>
                        <a:t>Moscas</a:t>
                      </a:r>
                      <a:r>
                        <a:rPr lang="es-ES" sz="1400" baseline="0" dirty="0" smtClean="0"/>
                        <a:t> de Piedra</a:t>
                      </a:r>
                      <a:endParaRPr lang="es-ES" sz="1600" dirty="0" smtClean="0"/>
                    </a:p>
                  </a:txBody>
                  <a:tcPr/>
                </a:tc>
              </a:tr>
              <a:tr h="488468">
                <a:tc>
                  <a:txBody>
                    <a:bodyPr/>
                    <a:lstStyle/>
                    <a:p>
                      <a:pPr algn="ctr"/>
                      <a:r>
                        <a:rPr lang="es-ES" dirty="0" smtClean="0"/>
                        <a:t>1</a:t>
                      </a:r>
                      <a:endParaRPr lang="es-ES" dirty="0"/>
                    </a:p>
                  </a:txBody>
                  <a:tcPr/>
                </a:tc>
                <a:tc>
                  <a:txBody>
                    <a:bodyPr/>
                    <a:lstStyle/>
                    <a:p>
                      <a:pPr algn="ctr"/>
                      <a:r>
                        <a:rPr lang="es-ES" dirty="0" smtClean="0"/>
                        <a:t>10</a:t>
                      </a:r>
                      <a:endParaRPr lang="es-ES" dirty="0"/>
                    </a:p>
                  </a:txBody>
                  <a:tcPr/>
                </a:tc>
                <a:tc>
                  <a:txBody>
                    <a:bodyPr/>
                    <a:lstStyle/>
                    <a:p>
                      <a:pPr algn="ctr"/>
                      <a:r>
                        <a:rPr lang="es-ES" dirty="0" smtClean="0"/>
                        <a:t>6</a:t>
                      </a:r>
                      <a:endParaRPr lang="es-ES" dirty="0"/>
                    </a:p>
                  </a:txBody>
                  <a:tcPr/>
                </a:tc>
                <a:tc>
                  <a:txBody>
                    <a:bodyPr/>
                    <a:lstStyle/>
                    <a:p>
                      <a:pPr algn="ctr"/>
                      <a:r>
                        <a:rPr lang="es-ES" dirty="0" smtClean="0"/>
                        <a:t>9</a:t>
                      </a:r>
                      <a:endParaRPr lang="es-ES" dirty="0"/>
                    </a:p>
                  </a:txBody>
                  <a:tcPr/>
                </a:tc>
                <a:tc>
                  <a:txBody>
                    <a:bodyPr/>
                    <a:lstStyle/>
                    <a:p>
                      <a:pPr algn="ctr"/>
                      <a:r>
                        <a:rPr lang="es-ES" dirty="0" smtClean="0"/>
                        <a:t>10</a:t>
                      </a:r>
                      <a:endParaRPr lang="es-ES" dirty="0"/>
                    </a:p>
                  </a:txBody>
                  <a:tcPr/>
                </a:tc>
              </a:tr>
            </a:tbl>
          </a:graphicData>
        </a:graphic>
      </p:graphicFrame>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980728"/>
            <a:ext cx="127635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980728"/>
            <a:ext cx="125730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1001689"/>
            <a:ext cx="1308315" cy="843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1014389"/>
            <a:ext cx="1381125"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1510" y="3369919"/>
            <a:ext cx="1228725"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6095" y="3369919"/>
            <a:ext cx="1381125"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5037" y="3341115"/>
            <a:ext cx="1022310" cy="906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CuadroTexto"/>
          <p:cNvSpPr txBox="1"/>
          <p:nvPr/>
        </p:nvSpPr>
        <p:spPr>
          <a:xfrm>
            <a:off x="1043608" y="5805264"/>
            <a:ext cx="2448272" cy="369332"/>
          </a:xfrm>
          <a:prstGeom prst="rect">
            <a:avLst/>
          </a:prstGeom>
          <a:noFill/>
        </p:spPr>
        <p:txBody>
          <a:bodyPr wrap="square" rtlCol="0">
            <a:spAutoFit/>
          </a:bodyPr>
          <a:lstStyle/>
          <a:p>
            <a:r>
              <a:rPr lang="es-ES" dirty="0" smtClean="0"/>
              <a:t>TOTAL BMWP = 66</a:t>
            </a:r>
            <a:endParaRPr lang="es-ES" dirty="0"/>
          </a:p>
        </p:txBody>
      </p:sp>
      <p:sp>
        <p:nvSpPr>
          <p:cNvPr id="10" name="9 CuadroTexto">
            <a:hlinkClick r:id="rId9" action="ppaction://hlinksldjump"/>
          </p:cNvPr>
          <p:cNvSpPr txBox="1"/>
          <p:nvPr/>
        </p:nvSpPr>
        <p:spPr>
          <a:xfrm>
            <a:off x="4067944" y="5661248"/>
            <a:ext cx="3911409" cy="830997"/>
          </a:xfrm>
          <a:prstGeom prst="rect">
            <a:avLst/>
          </a:prstGeom>
          <a:noFill/>
        </p:spPr>
        <p:txBody>
          <a:bodyPr wrap="square" rtlCol="0">
            <a:spAutoFit/>
          </a:bodyPr>
          <a:lstStyle/>
          <a:p>
            <a:r>
              <a:rPr lang="es-ES" sz="2400" b="1" dirty="0" smtClean="0">
                <a:solidFill>
                  <a:srgbClr val="0070C0"/>
                </a:solidFill>
              </a:rPr>
              <a:t>ASPT =  BMWP/familias</a:t>
            </a:r>
          </a:p>
          <a:p>
            <a:r>
              <a:rPr lang="es-ES" sz="2400" b="1" dirty="0" smtClean="0">
                <a:solidFill>
                  <a:srgbClr val="0070C0"/>
                </a:solidFill>
              </a:rPr>
              <a:t>ASPT =  6,6</a:t>
            </a:r>
            <a:endParaRPr lang="es-ES" sz="2400" b="1" dirty="0">
              <a:solidFill>
                <a:srgbClr val="0070C0"/>
              </a:solidFill>
            </a:endParaRPr>
          </a:p>
        </p:txBody>
      </p:sp>
      <p:pic>
        <p:nvPicPr>
          <p:cNvPr id="17" name="Picture 2" descr="http://www.sciencepics.org/fotos/15035-macroinvertebrados_Javier%20Alba-Tercedor.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6134" r="19576"/>
          <a:stretch/>
        </p:blipFill>
        <p:spPr bwMode="auto">
          <a:xfrm>
            <a:off x="7468198" y="919138"/>
            <a:ext cx="511155" cy="10001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www.naturamediterraneo.com/Public/data7/geppe/rIMG_7865.JPG_20104621112_rIMG_7865.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7898" t="14011" r="12452" b="19031"/>
          <a:stretch/>
        </p:blipFill>
        <p:spPr bwMode="auto">
          <a:xfrm>
            <a:off x="683568" y="3348835"/>
            <a:ext cx="1349462" cy="9276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edagogica.edu.co/proyectos/galeriab/imagen.php?archivo=../admin/biologia/docs/galerias/28.jpg&amp;ancho=400&amp;alto=30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72916" y="3379040"/>
            <a:ext cx="1224136" cy="918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9126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673221728"/>
              </p:ext>
            </p:extLst>
          </p:nvPr>
        </p:nvGraphicFramePr>
        <p:xfrm>
          <a:off x="611560" y="724794"/>
          <a:ext cx="7992890" cy="2244077"/>
        </p:xfrm>
        <a:graphic>
          <a:graphicData uri="http://schemas.openxmlformats.org/drawingml/2006/table">
            <a:tbl>
              <a:tblPr firstRow="1" bandRow="1">
                <a:tableStyleId>{5C22544A-7EE6-4342-B048-85BDC9FD1C3A}</a:tableStyleId>
              </a:tblPr>
              <a:tblGrid>
                <a:gridCol w="1598578"/>
                <a:gridCol w="1598578"/>
                <a:gridCol w="1598578"/>
                <a:gridCol w="1598578"/>
                <a:gridCol w="1598578"/>
              </a:tblGrid>
              <a:tr h="1075955">
                <a:tc>
                  <a:txBody>
                    <a:bodyPr/>
                    <a:lstStyle/>
                    <a:p>
                      <a:endParaRPr lang="es-ES" dirty="0"/>
                    </a:p>
                  </a:txBody>
                  <a:tcPr/>
                </a:tc>
                <a:tc>
                  <a:txBody>
                    <a:bodyPr/>
                    <a:lstStyle/>
                    <a:p>
                      <a:endParaRPr lang="es-ES" dirty="0"/>
                    </a:p>
                  </a:txBody>
                  <a:tcPr/>
                </a:tc>
                <a:tc>
                  <a:txBody>
                    <a:bodyPr/>
                    <a:lstStyle/>
                    <a:p>
                      <a:endParaRPr lang="es-ES" dirty="0" smtClean="0"/>
                    </a:p>
                    <a:p>
                      <a:endParaRPr lang="es-ES" dirty="0" smtClean="0"/>
                    </a:p>
                    <a:p>
                      <a:endParaRPr lang="es-ES" dirty="0" smtClean="0"/>
                    </a:p>
                    <a:p>
                      <a:endParaRPr lang="es-ES" dirty="0"/>
                    </a:p>
                  </a:txBody>
                  <a:tcPr/>
                </a:tc>
                <a:tc>
                  <a:txBody>
                    <a:bodyPr/>
                    <a:lstStyle/>
                    <a:p>
                      <a:endParaRPr lang="es-ES" dirty="0"/>
                    </a:p>
                  </a:txBody>
                  <a:tcPr/>
                </a:tc>
                <a:tc>
                  <a:txBody>
                    <a:bodyPr/>
                    <a:lstStyle/>
                    <a:p>
                      <a:endParaRPr lang="es-ES" dirty="0"/>
                    </a:p>
                  </a:txBody>
                  <a:tcPr/>
                </a:tc>
              </a:tr>
              <a:tr h="331063">
                <a:tc>
                  <a:txBody>
                    <a:bodyPr/>
                    <a:lstStyle/>
                    <a:p>
                      <a:r>
                        <a:rPr lang="es-ES" sz="1400" dirty="0" smtClean="0"/>
                        <a:t>Larva de mosca</a:t>
                      </a:r>
                      <a:r>
                        <a:rPr lang="es-ES" sz="1400" baseline="0" dirty="0" smtClean="0"/>
                        <a:t> (</a:t>
                      </a:r>
                      <a:r>
                        <a:rPr lang="es-ES" sz="1400" baseline="0" dirty="0" err="1" smtClean="0"/>
                        <a:t>Chironomidae</a:t>
                      </a:r>
                      <a:r>
                        <a:rPr lang="es-ES" sz="1400" baseline="0" dirty="0" smtClean="0"/>
                        <a:t>)</a:t>
                      </a:r>
                      <a:endParaRPr lang="es-ES" sz="1400" dirty="0"/>
                    </a:p>
                  </a:txBody>
                  <a:tcPr/>
                </a:tc>
                <a:tc>
                  <a:txBody>
                    <a:bodyPr/>
                    <a:lstStyle/>
                    <a:p>
                      <a:r>
                        <a:rPr lang="es-ES" sz="1400" dirty="0" smtClean="0"/>
                        <a:t>Larva de mosca</a:t>
                      </a:r>
                    </a:p>
                    <a:p>
                      <a:r>
                        <a:rPr lang="es-ES" sz="1200" dirty="0" smtClean="0"/>
                        <a:t>(</a:t>
                      </a:r>
                      <a:r>
                        <a:rPr lang="es-ES" sz="1200" dirty="0" err="1" smtClean="0"/>
                        <a:t>Hemerodromia</a:t>
                      </a:r>
                      <a:r>
                        <a:rPr lang="es-ES" sz="1200" dirty="0" smtClean="0"/>
                        <a:t>)</a:t>
                      </a:r>
                      <a:endParaRPr lang="es-ES" sz="1200" dirty="0"/>
                    </a:p>
                  </a:txBody>
                  <a:tcPr/>
                </a:tc>
                <a:tc>
                  <a:txBody>
                    <a:bodyPr/>
                    <a:lstStyle/>
                    <a:p>
                      <a:pPr algn="ctr"/>
                      <a:r>
                        <a:rPr lang="es-ES" sz="1400" dirty="0" smtClean="0"/>
                        <a:t>Mosca de mayo</a:t>
                      </a:r>
                      <a:endParaRPr lang="es-ES" sz="1400" dirty="0"/>
                    </a:p>
                  </a:txBody>
                  <a:tcPr/>
                </a:tc>
                <a:tc>
                  <a:txBody>
                    <a:bodyPr/>
                    <a:lstStyle/>
                    <a:p>
                      <a:pPr algn="l"/>
                      <a:endParaRPr lang="es-ES" sz="1400" dirty="0" smtClean="0"/>
                    </a:p>
                    <a:p>
                      <a:pPr algn="l"/>
                      <a:r>
                        <a:rPr lang="es-ES" sz="1400" dirty="0" smtClean="0"/>
                        <a:t>(Chimarra)</a:t>
                      </a:r>
                    </a:p>
                  </a:txBody>
                  <a:tcPr/>
                </a:tc>
                <a:tc>
                  <a:txBody>
                    <a:bodyPr/>
                    <a:lstStyle/>
                    <a:p>
                      <a:pPr algn="ctr"/>
                      <a:r>
                        <a:rPr lang="es-ES" sz="1400" dirty="0" smtClean="0"/>
                        <a:t>Mosca</a:t>
                      </a:r>
                      <a:r>
                        <a:rPr lang="es-ES" sz="1400" baseline="0" dirty="0" smtClean="0"/>
                        <a:t> de Piedra</a:t>
                      </a:r>
                      <a:endParaRPr lang="es-ES" sz="1400" dirty="0"/>
                    </a:p>
                  </a:txBody>
                  <a:tcPr/>
                </a:tc>
              </a:tr>
              <a:tr h="537197">
                <a:tc>
                  <a:txBody>
                    <a:bodyPr/>
                    <a:lstStyle/>
                    <a:p>
                      <a:pPr algn="ctr"/>
                      <a:r>
                        <a:rPr lang="es-ES" dirty="0" smtClean="0"/>
                        <a:t>2</a:t>
                      </a:r>
                      <a:endParaRPr lang="es-ES" dirty="0"/>
                    </a:p>
                  </a:txBody>
                  <a:tcPr/>
                </a:tc>
                <a:tc>
                  <a:txBody>
                    <a:bodyPr/>
                    <a:lstStyle/>
                    <a:p>
                      <a:pPr algn="ctr"/>
                      <a:r>
                        <a:rPr lang="es-ES" dirty="0" smtClean="0"/>
                        <a:t>4</a:t>
                      </a:r>
                      <a:endParaRPr lang="es-ES" dirty="0"/>
                    </a:p>
                  </a:txBody>
                  <a:tcPr/>
                </a:tc>
                <a:tc>
                  <a:txBody>
                    <a:bodyPr/>
                    <a:lstStyle/>
                    <a:p>
                      <a:pPr algn="ctr"/>
                      <a:r>
                        <a:rPr lang="es-ES" dirty="0" smtClean="0"/>
                        <a:t>7</a:t>
                      </a:r>
                      <a:endParaRPr lang="es-ES" dirty="0"/>
                    </a:p>
                  </a:txBody>
                  <a:tcPr/>
                </a:tc>
                <a:tc>
                  <a:txBody>
                    <a:bodyPr/>
                    <a:lstStyle/>
                    <a:p>
                      <a:pPr algn="ctr"/>
                      <a:r>
                        <a:rPr lang="es-ES" dirty="0" smtClean="0"/>
                        <a:t>9</a:t>
                      </a:r>
                      <a:endParaRPr lang="es-ES" dirty="0"/>
                    </a:p>
                  </a:txBody>
                  <a:tcPr/>
                </a:tc>
                <a:tc>
                  <a:txBody>
                    <a:bodyPr/>
                    <a:lstStyle/>
                    <a:p>
                      <a:pPr algn="ctr"/>
                      <a:r>
                        <a:rPr lang="es-ES" dirty="0" smtClean="0"/>
                        <a:t>10</a:t>
                      </a:r>
                      <a:endParaRPr lang="es-ES" dirty="0"/>
                    </a:p>
                  </a:txBody>
                  <a:tcPr/>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3762328417"/>
              </p:ext>
            </p:extLst>
          </p:nvPr>
        </p:nvGraphicFramePr>
        <p:xfrm>
          <a:off x="636340" y="4105021"/>
          <a:ext cx="4795734" cy="2244077"/>
        </p:xfrm>
        <a:graphic>
          <a:graphicData uri="http://schemas.openxmlformats.org/drawingml/2006/table">
            <a:tbl>
              <a:tblPr firstRow="1" bandRow="1">
                <a:tableStyleId>{5C22544A-7EE6-4342-B048-85BDC9FD1C3A}</a:tableStyleId>
              </a:tblPr>
              <a:tblGrid>
                <a:gridCol w="1598578"/>
                <a:gridCol w="1598578"/>
                <a:gridCol w="1598578"/>
              </a:tblGrid>
              <a:tr h="1075955">
                <a:tc>
                  <a:txBody>
                    <a:bodyPr/>
                    <a:lstStyle/>
                    <a:p>
                      <a:endParaRPr lang="es-ES" dirty="0"/>
                    </a:p>
                  </a:txBody>
                  <a:tcPr/>
                </a:tc>
                <a:tc>
                  <a:txBody>
                    <a:bodyPr/>
                    <a:lstStyle/>
                    <a:p>
                      <a:endParaRPr lang="es-ES" dirty="0"/>
                    </a:p>
                  </a:txBody>
                  <a:tcPr/>
                </a:tc>
                <a:tc>
                  <a:txBody>
                    <a:bodyPr/>
                    <a:lstStyle/>
                    <a:p>
                      <a:endParaRPr lang="es-ES" dirty="0" smtClean="0"/>
                    </a:p>
                    <a:p>
                      <a:endParaRPr lang="es-ES" dirty="0" smtClean="0"/>
                    </a:p>
                    <a:p>
                      <a:endParaRPr lang="es-ES" dirty="0" smtClean="0"/>
                    </a:p>
                    <a:p>
                      <a:endParaRPr lang="es-ES" dirty="0"/>
                    </a:p>
                  </a:txBody>
                  <a:tcPr/>
                </a:tc>
              </a:tr>
              <a:tr h="331063">
                <a:tc>
                  <a:txBody>
                    <a:bodyPr/>
                    <a:lstStyle/>
                    <a:p>
                      <a:r>
                        <a:rPr lang="es-ES" sz="1400" dirty="0" smtClean="0"/>
                        <a:t>Camarón</a:t>
                      </a:r>
                      <a:r>
                        <a:rPr lang="es-ES" sz="1400" baseline="0" dirty="0" smtClean="0"/>
                        <a:t> de río</a:t>
                      </a:r>
                      <a:endParaRPr lang="es-ES" sz="1400" dirty="0"/>
                    </a:p>
                  </a:txBody>
                  <a:tcPr/>
                </a:tc>
                <a:tc>
                  <a:txBody>
                    <a:bodyPr/>
                    <a:lstStyle/>
                    <a:p>
                      <a:endParaRPr lang="es-ES" sz="1400" dirty="0" smtClean="0"/>
                    </a:p>
                    <a:p>
                      <a:r>
                        <a:rPr lang="es-ES" sz="1400" dirty="0" smtClean="0"/>
                        <a:t>(</a:t>
                      </a:r>
                      <a:r>
                        <a:rPr lang="es-ES" sz="1400" dirty="0" err="1" smtClean="0"/>
                        <a:t>Hydroptilidae</a:t>
                      </a:r>
                      <a:r>
                        <a:rPr lang="es-ES" sz="1400" dirty="0" smtClean="0"/>
                        <a:t>)</a:t>
                      </a:r>
                      <a:endParaRPr lang="es-ES" sz="1400" dirty="0"/>
                    </a:p>
                  </a:txBody>
                  <a:tcPr/>
                </a:tc>
                <a:tc>
                  <a:txBody>
                    <a:bodyPr/>
                    <a:lstStyle/>
                    <a:p>
                      <a:pPr algn="ctr"/>
                      <a:r>
                        <a:rPr lang="es-ES" sz="1400" dirty="0" smtClean="0"/>
                        <a:t>Mosca de mayo</a:t>
                      </a:r>
                      <a:endParaRPr lang="es-ES" sz="1400" dirty="0"/>
                    </a:p>
                  </a:txBody>
                  <a:tcPr/>
                </a:tc>
              </a:tr>
              <a:tr h="537197">
                <a:tc>
                  <a:txBody>
                    <a:bodyPr/>
                    <a:lstStyle/>
                    <a:p>
                      <a:pPr algn="ctr"/>
                      <a:r>
                        <a:rPr lang="es-ES" dirty="0" smtClean="0"/>
                        <a:t>8</a:t>
                      </a:r>
                      <a:endParaRPr lang="es-ES" dirty="0"/>
                    </a:p>
                  </a:txBody>
                  <a:tcPr/>
                </a:tc>
                <a:tc>
                  <a:txBody>
                    <a:bodyPr/>
                    <a:lstStyle/>
                    <a:p>
                      <a:pPr algn="ctr"/>
                      <a:r>
                        <a:rPr lang="es-ES" dirty="0" smtClean="0"/>
                        <a:t>8</a:t>
                      </a:r>
                      <a:endParaRPr lang="es-ES" dirty="0"/>
                    </a:p>
                  </a:txBody>
                  <a:tcPr/>
                </a:tc>
                <a:tc>
                  <a:txBody>
                    <a:bodyPr/>
                    <a:lstStyle/>
                    <a:p>
                      <a:pPr algn="ctr"/>
                      <a:r>
                        <a:rPr lang="es-ES" dirty="0" smtClean="0"/>
                        <a:t>9</a:t>
                      </a:r>
                      <a:endParaRPr lang="es-ES" dirty="0"/>
                    </a:p>
                  </a:txBody>
                  <a:tcPr/>
                </a:tc>
              </a:tr>
            </a:tbl>
          </a:graphicData>
        </a:graphic>
      </p:graphicFrame>
      <p:sp>
        <p:nvSpPr>
          <p:cNvPr id="6" name="5 CuadroTexto"/>
          <p:cNvSpPr txBox="1"/>
          <p:nvPr/>
        </p:nvSpPr>
        <p:spPr>
          <a:xfrm>
            <a:off x="4788024" y="116632"/>
            <a:ext cx="3096344" cy="369332"/>
          </a:xfrm>
          <a:prstGeom prst="rect">
            <a:avLst/>
          </a:prstGeom>
          <a:noFill/>
        </p:spPr>
        <p:txBody>
          <a:bodyPr wrap="square" rtlCol="0">
            <a:spAutoFit/>
          </a:bodyPr>
          <a:lstStyle/>
          <a:p>
            <a:pPr algn="ctr"/>
            <a:r>
              <a:rPr lang="es-ES" b="1" dirty="0" smtClean="0">
                <a:solidFill>
                  <a:schemeClr val="bg2">
                    <a:lumMod val="75000"/>
                  </a:schemeClr>
                </a:solidFill>
              </a:rPr>
              <a:t>MACRO INVERTEBRADOS</a:t>
            </a:r>
            <a:endParaRPr lang="es-ES" b="1" dirty="0">
              <a:solidFill>
                <a:schemeClr val="bg2">
                  <a:lumMod val="75000"/>
                </a:schemeClr>
              </a:solidFill>
            </a:endParaRPr>
          </a:p>
        </p:txBody>
      </p:sp>
      <p:sp>
        <p:nvSpPr>
          <p:cNvPr id="7" name="6 CuadroTexto"/>
          <p:cNvSpPr txBox="1"/>
          <p:nvPr/>
        </p:nvSpPr>
        <p:spPr>
          <a:xfrm>
            <a:off x="611560" y="355462"/>
            <a:ext cx="3744416" cy="369332"/>
          </a:xfrm>
          <a:prstGeom prst="rect">
            <a:avLst/>
          </a:prstGeom>
          <a:noFill/>
        </p:spPr>
        <p:txBody>
          <a:bodyPr wrap="square" rtlCol="0">
            <a:spAutoFit/>
          </a:bodyPr>
          <a:lstStyle/>
          <a:p>
            <a:r>
              <a:rPr lang="es-ES" b="1" dirty="0" smtClean="0"/>
              <a:t>RÍO TAMUSCAY</a:t>
            </a:r>
            <a:endParaRPr lang="es-ES" b="1" dirty="0"/>
          </a:p>
        </p:txBody>
      </p:sp>
      <p:sp>
        <p:nvSpPr>
          <p:cNvPr id="8" name="7 CuadroTexto"/>
          <p:cNvSpPr txBox="1"/>
          <p:nvPr/>
        </p:nvSpPr>
        <p:spPr>
          <a:xfrm>
            <a:off x="5568776" y="4105021"/>
            <a:ext cx="3240360" cy="369332"/>
          </a:xfrm>
          <a:prstGeom prst="rect">
            <a:avLst/>
          </a:prstGeom>
          <a:noFill/>
        </p:spPr>
        <p:txBody>
          <a:bodyPr wrap="square" rtlCol="0">
            <a:spAutoFit/>
          </a:bodyPr>
          <a:lstStyle/>
          <a:p>
            <a:r>
              <a:rPr lang="es-ES" b="1" dirty="0" smtClean="0"/>
              <a:t>LAGUNA YANACOCHA</a:t>
            </a:r>
            <a:endParaRPr lang="es-ES" b="1" dirty="0"/>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836712"/>
            <a:ext cx="127635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836712"/>
            <a:ext cx="1296144" cy="972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936" y="836712"/>
            <a:ext cx="1274895" cy="972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836712"/>
            <a:ext cx="1255065"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5828" y="902243"/>
            <a:ext cx="1192595" cy="906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14 CuadroTexto"/>
          <p:cNvSpPr txBox="1"/>
          <p:nvPr/>
        </p:nvSpPr>
        <p:spPr>
          <a:xfrm>
            <a:off x="1115616" y="3259434"/>
            <a:ext cx="2448272" cy="369332"/>
          </a:xfrm>
          <a:prstGeom prst="rect">
            <a:avLst/>
          </a:prstGeom>
          <a:noFill/>
        </p:spPr>
        <p:txBody>
          <a:bodyPr wrap="square" rtlCol="0">
            <a:spAutoFit/>
          </a:bodyPr>
          <a:lstStyle/>
          <a:p>
            <a:r>
              <a:rPr lang="es-ES" dirty="0" smtClean="0"/>
              <a:t>TOTAL BMWP = 32</a:t>
            </a:r>
            <a:endParaRPr lang="es-ES" dirty="0"/>
          </a:p>
        </p:txBody>
      </p:sp>
      <p:sp>
        <p:nvSpPr>
          <p:cNvPr id="16" name="15 CuadroTexto"/>
          <p:cNvSpPr txBox="1"/>
          <p:nvPr/>
        </p:nvSpPr>
        <p:spPr>
          <a:xfrm>
            <a:off x="5508104" y="4684494"/>
            <a:ext cx="2448272" cy="369332"/>
          </a:xfrm>
          <a:prstGeom prst="rect">
            <a:avLst/>
          </a:prstGeom>
          <a:noFill/>
        </p:spPr>
        <p:txBody>
          <a:bodyPr wrap="square" rtlCol="0">
            <a:spAutoFit/>
          </a:bodyPr>
          <a:lstStyle/>
          <a:p>
            <a:r>
              <a:rPr lang="es-ES" dirty="0" smtClean="0"/>
              <a:t>TOTAL BMWP = 25</a:t>
            </a:r>
            <a:endParaRPr lang="es-ES" dirty="0"/>
          </a:p>
        </p:txBody>
      </p:sp>
      <p:sp>
        <p:nvSpPr>
          <p:cNvPr id="17" name="16 CuadroTexto">
            <a:hlinkClick r:id="rId7" action="ppaction://hlinksldjump"/>
          </p:cNvPr>
          <p:cNvSpPr txBox="1"/>
          <p:nvPr/>
        </p:nvSpPr>
        <p:spPr>
          <a:xfrm>
            <a:off x="4668407" y="3059667"/>
            <a:ext cx="3911409" cy="830997"/>
          </a:xfrm>
          <a:prstGeom prst="rect">
            <a:avLst/>
          </a:prstGeom>
          <a:noFill/>
        </p:spPr>
        <p:txBody>
          <a:bodyPr wrap="square" rtlCol="0">
            <a:spAutoFit/>
          </a:bodyPr>
          <a:lstStyle/>
          <a:p>
            <a:r>
              <a:rPr lang="es-ES" sz="2400" b="1" dirty="0">
                <a:solidFill>
                  <a:srgbClr val="0070C0"/>
                </a:solidFill>
              </a:rPr>
              <a:t>ASPT =  BMWP/familias</a:t>
            </a:r>
          </a:p>
          <a:p>
            <a:r>
              <a:rPr lang="es-ES" sz="2400" b="1" dirty="0" smtClean="0">
                <a:solidFill>
                  <a:srgbClr val="0070C0"/>
                </a:solidFill>
              </a:rPr>
              <a:t>ASPT =  6,4</a:t>
            </a:r>
            <a:endParaRPr lang="es-ES" sz="2400" b="1" dirty="0">
              <a:solidFill>
                <a:srgbClr val="0070C0"/>
              </a:solidFill>
            </a:endParaRPr>
          </a:p>
        </p:txBody>
      </p:sp>
      <p:pic>
        <p:nvPicPr>
          <p:cNvPr id="614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8127" y="4274074"/>
            <a:ext cx="1335807" cy="936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9753" y="4248302"/>
            <a:ext cx="1296144" cy="961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2516" y="4248302"/>
            <a:ext cx="1308315" cy="843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20 CuadroTexto">
            <a:hlinkClick r:id="rId7" action="ppaction://hlinksldjump"/>
          </p:cNvPr>
          <p:cNvSpPr txBox="1"/>
          <p:nvPr/>
        </p:nvSpPr>
        <p:spPr>
          <a:xfrm>
            <a:off x="5450480" y="5373216"/>
            <a:ext cx="3490696" cy="830997"/>
          </a:xfrm>
          <a:prstGeom prst="rect">
            <a:avLst/>
          </a:prstGeom>
          <a:noFill/>
        </p:spPr>
        <p:txBody>
          <a:bodyPr wrap="square" rtlCol="0">
            <a:spAutoFit/>
          </a:bodyPr>
          <a:lstStyle/>
          <a:p>
            <a:r>
              <a:rPr lang="es-ES" sz="2400" b="1" dirty="0">
                <a:solidFill>
                  <a:srgbClr val="0070C0"/>
                </a:solidFill>
              </a:rPr>
              <a:t>ASPT = </a:t>
            </a:r>
            <a:r>
              <a:rPr lang="es-ES" sz="2000" b="1" dirty="0" smtClean="0">
                <a:solidFill>
                  <a:srgbClr val="0070C0"/>
                </a:solidFill>
              </a:rPr>
              <a:t>BMWP/familias</a:t>
            </a:r>
            <a:endParaRPr lang="es-ES" sz="2000" b="1" dirty="0">
              <a:solidFill>
                <a:srgbClr val="0070C0"/>
              </a:solidFill>
            </a:endParaRPr>
          </a:p>
          <a:p>
            <a:r>
              <a:rPr lang="es-ES" sz="2400" b="1" dirty="0" smtClean="0">
                <a:solidFill>
                  <a:srgbClr val="0070C0"/>
                </a:solidFill>
              </a:rPr>
              <a:t>ASPT =  8,33</a:t>
            </a:r>
            <a:endParaRPr lang="es-ES" sz="2400" b="1" dirty="0">
              <a:solidFill>
                <a:srgbClr val="0070C0"/>
              </a:solidFill>
            </a:endParaRPr>
          </a:p>
        </p:txBody>
      </p:sp>
    </p:spTree>
    <p:extLst>
      <p:ext uri="{BB962C8B-B14F-4D97-AF65-F5344CB8AC3E}">
        <p14:creationId xmlns:p14="http://schemas.microsoft.com/office/powerpoint/2010/main" val="35564300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00138"/>
            <a:ext cx="5191125" cy="465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1122165" y="2924943"/>
            <a:ext cx="5112568" cy="64807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CuadroTexto"/>
          <p:cNvSpPr txBox="1"/>
          <p:nvPr/>
        </p:nvSpPr>
        <p:spPr>
          <a:xfrm>
            <a:off x="6444208" y="3018147"/>
            <a:ext cx="2088232" cy="461665"/>
          </a:xfrm>
          <a:prstGeom prst="rect">
            <a:avLst/>
          </a:prstGeom>
          <a:noFill/>
        </p:spPr>
        <p:txBody>
          <a:bodyPr wrap="square" rtlCol="0">
            <a:spAutoFit/>
          </a:bodyPr>
          <a:lstStyle/>
          <a:p>
            <a:r>
              <a:rPr lang="es-ES" sz="2400" b="1" dirty="0" smtClean="0">
                <a:solidFill>
                  <a:srgbClr val="C00000"/>
                </a:solidFill>
              </a:rPr>
              <a:t>RÍO SAUCAY</a:t>
            </a:r>
            <a:endParaRPr lang="es-ES" sz="2400" b="1" dirty="0">
              <a:solidFill>
                <a:srgbClr val="C00000"/>
              </a:solidFill>
            </a:endParaRPr>
          </a:p>
        </p:txBody>
      </p:sp>
      <p:sp>
        <p:nvSpPr>
          <p:cNvPr id="9" name="8 Rectángulo"/>
          <p:cNvSpPr/>
          <p:nvPr/>
        </p:nvSpPr>
        <p:spPr>
          <a:xfrm>
            <a:off x="1122165" y="3645024"/>
            <a:ext cx="5112568" cy="792088"/>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CuadroTexto"/>
          <p:cNvSpPr txBox="1"/>
          <p:nvPr/>
        </p:nvSpPr>
        <p:spPr>
          <a:xfrm>
            <a:off x="6588224" y="3662164"/>
            <a:ext cx="2376264" cy="830997"/>
          </a:xfrm>
          <a:prstGeom prst="rect">
            <a:avLst/>
          </a:prstGeom>
          <a:noFill/>
        </p:spPr>
        <p:txBody>
          <a:bodyPr wrap="square" rtlCol="0">
            <a:spAutoFit/>
          </a:bodyPr>
          <a:lstStyle/>
          <a:p>
            <a:r>
              <a:rPr lang="es-ES" sz="2400" b="1" dirty="0" smtClean="0">
                <a:ln>
                  <a:solidFill>
                    <a:schemeClr val="tx1"/>
                  </a:solidFill>
                </a:ln>
                <a:solidFill>
                  <a:srgbClr val="FFFF00"/>
                </a:solidFill>
              </a:rPr>
              <a:t>RÍO TAMUSCAY</a:t>
            </a:r>
            <a:endParaRPr lang="es-ES" sz="2400" b="1" dirty="0">
              <a:ln>
                <a:solidFill>
                  <a:schemeClr val="tx1"/>
                </a:solidFill>
              </a:ln>
              <a:solidFill>
                <a:srgbClr val="FFFF00"/>
              </a:solidFill>
            </a:endParaRPr>
          </a:p>
        </p:txBody>
      </p:sp>
      <p:sp>
        <p:nvSpPr>
          <p:cNvPr id="11" name="10 Rectángulo"/>
          <p:cNvSpPr/>
          <p:nvPr/>
        </p:nvSpPr>
        <p:spPr>
          <a:xfrm>
            <a:off x="2699792" y="2492896"/>
            <a:ext cx="3534941" cy="432047"/>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CuadroTexto"/>
          <p:cNvSpPr txBox="1"/>
          <p:nvPr/>
        </p:nvSpPr>
        <p:spPr>
          <a:xfrm>
            <a:off x="6454452" y="2496592"/>
            <a:ext cx="2297707" cy="461665"/>
          </a:xfrm>
          <a:prstGeom prst="rect">
            <a:avLst/>
          </a:prstGeom>
          <a:noFill/>
        </p:spPr>
        <p:txBody>
          <a:bodyPr wrap="square" rtlCol="0">
            <a:spAutoFit/>
          </a:bodyPr>
          <a:lstStyle/>
          <a:p>
            <a:pPr algn="ctr"/>
            <a:r>
              <a:rPr lang="es-ES" sz="2400" b="1" dirty="0" smtClean="0">
                <a:solidFill>
                  <a:schemeClr val="accent6"/>
                </a:solidFill>
              </a:rPr>
              <a:t>YANACOCHA</a:t>
            </a:r>
            <a:endParaRPr lang="es-ES" sz="2400" b="1" dirty="0">
              <a:solidFill>
                <a:schemeClr val="accent6"/>
              </a:solidFill>
            </a:endParaRPr>
          </a:p>
        </p:txBody>
      </p:sp>
      <p:sp>
        <p:nvSpPr>
          <p:cNvPr id="13" name="12 Flecha derecha">
            <a:hlinkClick r:id="rId3" action="ppaction://hlinksldjump"/>
          </p:cNvPr>
          <p:cNvSpPr/>
          <p:nvPr/>
        </p:nvSpPr>
        <p:spPr>
          <a:xfrm>
            <a:off x="7488324" y="4941168"/>
            <a:ext cx="1044116"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Flecha abajo">
            <a:hlinkClick r:id="rId4" action="ppaction://hlinksldjump"/>
          </p:cNvPr>
          <p:cNvSpPr/>
          <p:nvPr/>
        </p:nvSpPr>
        <p:spPr>
          <a:xfrm>
            <a:off x="7776356" y="5757863"/>
            <a:ext cx="756084" cy="551457"/>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CuadroTexto"/>
          <p:cNvSpPr txBox="1"/>
          <p:nvPr/>
        </p:nvSpPr>
        <p:spPr>
          <a:xfrm>
            <a:off x="4860032" y="133866"/>
            <a:ext cx="3024336" cy="461665"/>
          </a:xfrm>
          <a:prstGeom prst="rect">
            <a:avLst/>
          </a:prstGeom>
          <a:noFill/>
        </p:spPr>
        <p:txBody>
          <a:bodyPr wrap="square" rtlCol="0">
            <a:spAutoFit/>
          </a:bodyPr>
          <a:lstStyle/>
          <a:p>
            <a:pPr algn="ctr"/>
            <a:r>
              <a:rPr lang="es-ES" sz="2400" b="1" dirty="0" smtClean="0">
                <a:solidFill>
                  <a:schemeClr val="bg2">
                    <a:lumMod val="75000"/>
                  </a:schemeClr>
                </a:solidFill>
              </a:rPr>
              <a:t>RESULTADOS</a:t>
            </a:r>
            <a:endParaRPr lang="es-ES" sz="2400" b="1" dirty="0">
              <a:solidFill>
                <a:schemeClr val="bg2">
                  <a:lumMod val="75000"/>
                </a:schemeClr>
              </a:solidFill>
            </a:endParaRPr>
          </a:p>
        </p:txBody>
      </p:sp>
    </p:spTree>
    <p:extLst>
      <p:ext uri="{BB962C8B-B14F-4D97-AF65-F5344CB8AC3E}">
        <p14:creationId xmlns:p14="http://schemas.microsoft.com/office/powerpoint/2010/main" val="358734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860032" y="0"/>
            <a:ext cx="3168470" cy="541864"/>
          </a:xfrm>
          <a:prstGeom prst="rect">
            <a:avLst/>
          </a:prstGeom>
        </p:spPr>
        <p:txBody>
          <a:bodyPr vert="horz" lIns="91440" tIns="45720" rIns="91440" bIns="45720" rtlCol="0" anchor="b">
            <a:normAutofit fontScale="97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3200" b="1" dirty="0" smtClean="0"/>
              <a:t>METAS</a:t>
            </a:r>
            <a:endParaRPr lang="es-EC" sz="3200" b="1" dirty="0"/>
          </a:p>
        </p:txBody>
      </p:sp>
      <p:sp>
        <p:nvSpPr>
          <p:cNvPr id="4" name="3 Llamada de flecha hacia abajo"/>
          <p:cNvSpPr/>
          <p:nvPr/>
        </p:nvSpPr>
        <p:spPr>
          <a:xfrm>
            <a:off x="1479448" y="764704"/>
            <a:ext cx="6480720" cy="1512168"/>
          </a:xfrm>
          <a:prstGeom prst="downArrowCallout">
            <a:avLst>
              <a:gd name="adj1" fmla="val 25000"/>
              <a:gd name="adj2" fmla="val 25000"/>
              <a:gd name="adj3" fmla="val 14442"/>
              <a:gd name="adj4" fmla="val 64977"/>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Elaboración de 14 mapas, a escala 1:50.000 con proyección WGS 84 UTM Zona 17S</a:t>
            </a:r>
          </a:p>
        </p:txBody>
      </p:sp>
      <p:sp>
        <p:nvSpPr>
          <p:cNvPr id="5" name="4 Llamada de flecha hacia abajo"/>
          <p:cNvSpPr/>
          <p:nvPr/>
        </p:nvSpPr>
        <p:spPr>
          <a:xfrm>
            <a:off x="1475656" y="2276872"/>
            <a:ext cx="6480720" cy="1512168"/>
          </a:xfrm>
          <a:prstGeom prst="downArrowCallout">
            <a:avLst>
              <a:gd name="adj1" fmla="val 25000"/>
              <a:gd name="adj2" fmla="val 25000"/>
              <a:gd name="adj3" fmla="val 14442"/>
              <a:gd name="adj4" fmla="val 6497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Una matriz de índice de la calidad de agua</a:t>
            </a:r>
            <a:endParaRPr lang="es-EC" dirty="0">
              <a:solidFill>
                <a:schemeClr val="tx1"/>
              </a:solidFill>
            </a:endParaRPr>
          </a:p>
        </p:txBody>
      </p:sp>
      <p:sp>
        <p:nvSpPr>
          <p:cNvPr id="7" name="6 Llamada de flecha hacia abajo"/>
          <p:cNvSpPr/>
          <p:nvPr/>
        </p:nvSpPr>
        <p:spPr>
          <a:xfrm>
            <a:off x="1475656" y="3789040"/>
            <a:ext cx="6480720" cy="1512168"/>
          </a:xfrm>
          <a:prstGeom prst="downArrowCallou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Una base de datos gráfica y alfanumérica que contenga toda la información básica extraída de la micro cuenca</a:t>
            </a:r>
          </a:p>
        </p:txBody>
      </p:sp>
      <p:sp>
        <p:nvSpPr>
          <p:cNvPr id="9" name="8 Rectángulo"/>
          <p:cNvSpPr/>
          <p:nvPr/>
        </p:nvSpPr>
        <p:spPr>
          <a:xfrm>
            <a:off x="1475656" y="5315407"/>
            <a:ext cx="6480720" cy="1008112"/>
          </a:xfrm>
          <a:prstGeom prst="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Propuesta de </a:t>
            </a:r>
            <a:r>
              <a:rPr lang="es-EC" dirty="0">
                <a:solidFill>
                  <a:schemeClr val="tx1"/>
                </a:solidFill>
              </a:rPr>
              <a:t>Plan de Manejo </a:t>
            </a:r>
            <a:r>
              <a:rPr lang="es-EC" dirty="0" smtClean="0">
                <a:solidFill>
                  <a:schemeClr val="tx1"/>
                </a:solidFill>
              </a:rPr>
              <a:t>de la Microcuenca</a:t>
            </a:r>
            <a:endParaRPr lang="es-EC" dirty="0">
              <a:solidFill>
                <a:schemeClr val="tx1"/>
              </a:solidFill>
            </a:endParaRPr>
          </a:p>
        </p:txBody>
      </p:sp>
    </p:spTree>
    <p:extLst>
      <p:ext uri="{BB962C8B-B14F-4D97-AF65-F5344CB8AC3E}">
        <p14:creationId xmlns:p14="http://schemas.microsoft.com/office/powerpoint/2010/main" val="315607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trips(down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trips(down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orange.wateratlas.usf.edu/images/images_standard/bigicon_wqi.gif"/>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5000"/>
                    </a14:imgEffect>
                  </a14:imgLayer>
                </a14:imgProps>
              </a:ext>
              <a:ext uri="{28A0092B-C50C-407E-A947-70E740481C1C}">
                <a14:useLocalDpi xmlns:a14="http://schemas.microsoft.com/office/drawing/2010/main" val="0"/>
              </a:ext>
            </a:extLst>
          </a:blip>
          <a:srcRect/>
          <a:stretch>
            <a:fillRect/>
          </a:stretch>
        </p:blipFill>
        <p:spPr bwMode="auto">
          <a:xfrm>
            <a:off x="539552" y="611927"/>
            <a:ext cx="8136904" cy="5642581"/>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4644008" y="0"/>
            <a:ext cx="3528392" cy="646331"/>
          </a:xfrm>
          <a:prstGeom prst="rect">
            <a:avLst/>
          </a:prstGeom>
          <a:noFill/>
        </p:spPr>
        <p:txBody>
          <a:bodyPr wrap="square" rtlCol="0">
            <a:spAutoFit/>
          </a:bodyPr>
          <a:lstStyle/>
          <a:p>
            <a:pPr algn="ctr"/>
            <a:r>
              <a:rPr lang="es-ES" b="1" dirty="0" smtClean="0">
                <a:solidFill>
                  <a:schemeClr val="bg2">
                    <a:lumMod val="75000"/>
                  </a:schemeClr>
                </a:solidFill>
              </a:rPr>
              <a:t>ÍNDICE DE CALIDAD DEL AGUA</a:t>
            </a:r>
            <a:endParaRPr lang="es-ES" b="1" dirty="0">
              <a:solidFill>
                <a:schemeClr val="bg2">
                  <a:lumMod val="75000"/>
                </a:schemeClr>
              </a:solidFill>
            </a:endParaRPr>
          </a:p>
        </p:txBody>
      </p:sp>
      <p:pic>
        <p:nvPicPr>
          <p:cNvPr id="5" name="4 Imagen"/>
          <p:cNvPicPr/>
          <p:nvPr/>
        </p:nvPicPr>
        <p:blipFill rotWithShape="1">
          <a:blip r:embed="rId4"/>
          <a:srcRect l="46259" t="79661" r="41029" b="9887"/>
          <a:stretch/>
        </p:blipFill>
        <p:spPr bwMode="auto">
          <a:xfrm>
            <a:off x="971599" y="1124744"/>
            <a:ext cx="2600273" cy="1368152"/>
          </a:xfrm>
          <a:prstGeom prst="rect">
            <a:avLst/>
          </a:prstGeom>
          <a:ln>
            <a:solidFill>
              <a:srgbClr val="00B0F0"/>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6" name="5 CuadroTexto"/>
          <p:cNvSpPr txBox="1"/>
          <p:nvPr/>
        </p:nvSpPr>
        <p:spPr>
          <a:xfrm>
            <a:off x="1081819" y="3140968"/>
            <a:ext cx="1512168" cy="584775"/>
          </a:xfrm>
          <a:prstGeom prst="rect">
            <a:avLst/>
          </a:prstGeom>
          <a:noFill/>
        </p:spPr>
        <p:txBody>
          <a:bodyPr wrap="square" rtlCol="0">
            <a:spAutoFit/>
          </a:bodyPr>
          <a:lstStyle/>
          <a:p>
            <a:r>
              <a:rPr lang="es-ES" sz="3200" b="1" dirty="0" smtClean="0"/>
              <a:t>Ci</a:t>
            </a:r>
            <a:endParaRPr lang="es-ES" sz="3200" b="1" dirty="0"/>
          </a:p>
        </p:txBody>
      </p:sp>
      <p:sp>
        <p:nvSpPr>
          <p:cNvPr id="7" name="6 Flecha derecha"/>
          <p:cNvSpPr/>
          <p:nvPr/>
        </p:nvSpPr>
        <p:spPr>
          <a:xfrm>
            <a:off x="1713673" y="3271773"/>
            <a:ext cx="1116124" cy="2616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CuadroTexto"/>
          <p:cNvSpPr txBox="1"/>
          <p:nvPr/>
        </p:nvSpPr>
        <p:spPr>
          <a:xfrm>
            <a:off x="1081819" y="4441180"/>
            <a:ext cx="720080" cy="584775"/>
          </a:xfrm>
          <a:prstGeom prst="rect">
            <a:avLst/>
          </a:prstGeom>
          <a:noFill/>
        </p:spPr>
        <p:txBody>
          <a:bodyPr wrap="square" rtlCol="0">
            <a:spAutoFit/>
          </a:bodyPr>
          <a:lstStyle/>
          <a:p>
            <a:r>
              <a:rPr lang="es-ES" sz="3200" b="1" dirty="0" smtClean="0"/>
              <a:t>Pi</a:t>
            </a:r>
            <a:endParaRPr lang="es-ES" sz="3200" b="1" dirty="0"/>
          </a:p>
        </p:txBody>
      </p:sp>
      <p:sp>
        <p:nvSpPr>
          <p:cNvPr id="9" name="8 Flecha derecha"/>
          <p:cNvSpPr/>
          <p:nvPr/>
        </p:nvSpPr>
        <p:spPr>
          <a:xfrm>
            <a:off x="1691680" y="4602762"/>
            <a:ext cx="1116124" cy="2616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CuadroTexto"/>
          <p:cNvSpPr txBox="1"/>
          <p:nvPr/>
        </p:nvSpPr>
        <p:spPr>
          <a:xfrm>
            <a:off x="1115616" y="5238072"/>
            <a:ext cx="864096" cy="584775"/>
          </a:xfrm>
          <a:prstGeom prst="rect">
            <a:avLst/>
          </a:prstGeom>
          <a:noFill/>
        </p:spPr>
        <p:txBody>
          <a:bodyPr wrap="square" rtlCol="0">
            <a:spAutoFit/>
          </a:bodyPr>
          <a:lstStyle/>
          <a:p>
            <a:r>
              <a:rPr lang="es-ES" sz="3200" b="1" dirty="0" smtClean="0"/>
              <a:t>K</a:t>
            </a:r>
            <a:endParaRPr lang="es-ES" sz="3200" b="1" dirty="0"/>
          </a:p>
        </p:txBody>
      </p:sp>
      <p:sp>
        <p:nvSpPr>
          <p:cNvPr id="11" name="10 Flecha derecha"/>
          <p:cNvSpPr/>
          <p:nvPr/>
        </p:nvSpPr>
        <p:spPr>
          <a:xfrm>
            <a:off x="1691680" y="5379159"/>
            <a:ext cx="1116124" cy="2616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73" y="2712053"/>
            <a:ext cx="2368277" cy="1381049"/>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2" name="11 CuadroTexto"/>
          <p:cNvSpPr txBox="1"/>
          <p:nvPr/>
        </p:nvSpPr>
        <p:spPr>
          <a:xfrm>
            <a:off x="6084168" y="2132856"/>
            <a:ext cx="2088232" cy="2308324"/>
          </a:xfrm>
          <a:prstGeom prst="rect">
            <a:avLst/>
          </a:prstGeom>
          <a:noFill/>
        </p:spPr>
        <p:txBody>
          <a:bodyPr wrap="square" rtlCol="0">
            <a:spAutoFit/>
          </a:bodyPr>
          <a:lstStyle/>
          <a:p>
            <a:pPr marL="285750" indent="-285750">
              <a:buFont typeface="Arial" pitchFamily="34" charset="0"/>
              <a:buChar char="•"/>
            </a:pPr>
            <a:r>
              <a:rPr lang="es-EC" sz="1600" b="1" dirty="0" smtClean="0">
                <a:solidFill>
                  <a:schemeClr val="tx1">
                    <a:lumMod val="95000"/>
                    <a:lumOff val="5000"/>
                  </a:schemeClr>
                </a:solidFill>
              </a:rPr>
              <a:t>COLIFORMES</a:t>
            </a:r>
          </a:p>
          <a:p>
            <a:pPr marL="285750" indent="-285750">
              <a:buFont typeface="Arial" pitchFamily="34" charset="0"/>
              <a:buChar char="•"/>
            </a:pPr>
            <a:r>
              <a:rPr lang="es-EC" sz="1600" b="1" dirty="0">
                <a:solidFill>
                  <a:schemeClr val="tx1">
                    <a:lumMod val="95000"/>
                    <a:lumOff val="5000"/>
                  </a:schemeClr>
                </a:solidFill>
              </a:rPr>
              <a:t>p</a:t>
            </a:r>
            <a:r>
              <a:rPr lang="es-EC" sz="1600" b="1" dirty="0" smtClean="0">
                <a:solidFill>
                  <a:schemeClr val="tx1">
                    <a:lumMod val="95000"/>
                    <a:lumOff val="5000"/>
                  </a:schemeClr>
                </a:solidFill>
              </a:rPr>
              <a:t>H</a:t>
            </a:r>
          </a:p>
          <a:p>
            <a:pPr marL="285750" indent="-285750">
              <a:buFont typeface="Arial" pitchFamily="34" charset="0"/>
              <a:buChar char="•"/>
            </a:pPr>
            <a:r>
              <a:rPr lang="es-EC" sz="1600" b="1" dirty="0" smtClean="0">
                <a:solidFill>
                  <a:schemeClr val="tx1">
                    <a:lumMod val="95000"/>
                    <a:lumOff val="5000"/>
                  </a:schemeClr>
                </a:solidFill>
              </a:rPr>
              <a:t>DBO5</a:t>
            </a:r>
          </a:p>
          <a:p>
            <a:pPr marL="285750" indent="-285750">
              <a:buFont typeface="Arial" pitchFamily="34" charset="0"/>
              <a:buChar char="•"/>
            </a:pPr>
            <a:r>
              <a:rPr lang="es-EC" sz="1600" b="1" dirty="0" smtClean="0">
                <a:solidFill>
                  <a:schemeClr val="tx1">
                    <a:lumMod val="95000"/>
                    <a:lumOff val="5000"/>
                  </a:schemeClr>
                </a:solidFill>
              </a:rPr>
              <a:t>NITRATOS</a:t>
            </a:r>
          </a:p>
          <a:p>
            <a:pPr marL="285750" indent="-285750">
              <a:buFont typeface="Arial" pitchFamily="34" charset="0"/>
              <a:buChar char="•"/>
            </a:pPr>
            <a:r>
              <a:rPr lang="es-EC" sz="1600" b="1" dirty="0" smtClean="0">
                <a:solidFill>
                  <a:schemeClr val="tx1">
                    <a:lumMod val="95000"/>
                    <a:lumOff val="5000"/>
                  </a:schemeClr>
                </a:solidFill>
              </a:rPr>
              <a:t>FOSFATOS</a:t>
            </a:r>
          </a:p>
          <a:p>
            <a:pPr marL="285750" indent="-285750">
              <a:buFont typeface="Arial" pitchFamily="34" charset="0"/>
              <a:buChar char="•"/>
            </a:pPr>
            <a:r>
              <a:rPr lang="es-EC" sz="1600" b="1" dirty="0" smtClean="0">
                <a:solidFill>
                  <a:schemeClr val="tx1">
                    <a:lumMod val="95000"/>
                    <a:lumOff val="5000"/>
                  </a:schemeClr>
                </a:solidFill>
              </a:rPr>
              <a:t>TEMPERATURA</a:t>
            </a:r>
          </a:p>
          <a:p>
            <a:pPr marL="285750" indent="-285750">
              <a:buFont typeface="Arial" pitchFamily="34" charset="0"/>
              <a:buChar char="•"/>
            </a:pPr>
            <a:r>
              <a:rPr lang="es-EC" sz="1600" b="1" dirty="0" smtClean="0">
                <a:solidFill>
                  <a:schemeClr val="tx1">
                    <a:lumMod val="95000"/>
                    <a:lumOff val="5000"/>
                  </a:schemeClr>
                </a:solidFill>
              </a:rPr>
              <a:t>TURBIDEZ</a:t>
            </a:r>
          </a:p>
          <a:p>
            <a:pPr marL="285750" indent="-285750">
              <a:buFont typeface="Arial" pitchFamily="34" charset="0"/>
              <a:buChar char="•"/>
            </a:pPr>
            <a:r>
              <a:rPr lang="es-EC" sz="1600" b="1" dirty="0" smtClean="0">
                <a:solidFill>
                  <a:schemeClr val="tx1">
                    <a:lumMod val="95000"/>
                    <a:lumOff val="5000"/>
                  </a:schemeClr>
                </a:solidFill>
              </a:rPr>
              <a:t>STD</a:t>
            </a:r>
          </a:p>
          <a:p>
            <a:pPr marL="285750" indent="-285750">
              <a:buFont typeface="Arial" pitchFamily="34" charset="0"/>
              <a:buChar char="•"/>
            </a:pPr>
            <a:r>
              <a:rPr lang="es-EC" sz="1600" b="1" dirty="0" smtClean="0">
                <a:solidFill>
                  <a:schemeClr val="tx1">
                    <a:lumMod val="95000"/>
                    <a:lumOff val="5000"/>
                  </a:schemeClr>
                </a:solidFill>
              </a:rPr>
              <a:t>OD</a:t>
            </a:r>
            <a:endParaRPr lang="es-ES" sz="1600" b="1" dirty="0">
              <a:solidFill>
                <a:schemeClr val="tx1">
                  <a:lumMod val="95000"/>
                  <a:lumOff val="5000"/>
                </a:schemeClr>
              </a:solidFill>
            </a:endParaRPr>
          </a:p>
        </p:txBody>
      </p:sp>
      <p:sp>
        <p:nvSpPr>
          <p:cNvPr id="13" name="12 CuadroTexto"/>
          <p:cNvSpPr txBox="1"/>
          <p:nvPr/>
        </p:nvSpPr>
        <p:spPr>
          <a:xfrm>
            <a:off x="4139952" y="4502734"/>
            <a:ext cx="1584176" cy="461665"/>
          </a:xfrm>
          <a:prstGeom prst="rect">
            <a:avLst/>
          </a:prstGeom>
          <a:noFill/>
        </p:spPr>
        <p:txBody>
          <a:bodyPr wrap="square" rtlCol="0">
            <a:spAutoFit/>
          </a:bodyPr>
          <a:lstStyle/>
          <a:p>
            <a:r>
              <a:rPr lang="es-ES" sz="2400" b="1" dirty="0" smtClean="0">
                <a:latin typeface="Times New Roman"/>
                <a:cs typeface="Times New Roman"/>
              </a:rPr>
              <a:t>∑</a:t>
            </a:r>
            <a:r>
              <a:rPr lang="es-ES" sz="2400" b="1" dirty="0" smtClean="0">
                <a:solidFill>
                  <a:schemeClr val="tx1">
                    <a:lumMod val="95000"/>
                    <a:lumOff val="5000"/>
                  </a:schemeClr>
                </a:solidFill>
                <a:latin typeface="Times New Roman"/>
                <a:cs typeface="Times New Roman"/>
              </a:rPr>
              <a:t> = 1</a:t>
            </a:r>
            <a:endParaRPr lang="es-ES" sz="2400" b="1" dirty="0">
              <a:solidFill>
                <a:schemeClr val="tx1">
                  <a:lumMod val="95000"/>
                  <a:lumOff val="5000"/>
                </a:schemeClr>
              </a:solidFill>
            </a:endParaRPr>
          </a:p>
        </p:txBody>
      </p:sp>
      <p:sp>
        <p:nvSpPr>
          <p:cNvPr id="14" name="13 CuadroTexto"/>
          <p:cNvSpPr txBox="1"/>
          <p:nvPr/>
        </p:nvSpPr>
        <p:spPr>
          <a:xfrm>
            <a:off x="3347864" y="5148326"/>
            <a:ext cx="4392488" cy="984885"/>
          </a:xfrm>
          <a:prstGeom prst="rect">
            <a:avLst/>
          </a:prstGeom>
          <a:noFill/>
        </p:spPr>
        <p:txBody>
          <a:bodyPr wrap="square" rtlCol="0">
            <a:spAutoFit/>
          </a:bodyPr>
          <a:lstStyle/>
          <a:p>
            <a:r>
              <a:rPr lang="es-ES" sz="2000" b="1" dirty="0"/>
              <a:t>1,00 para aguas claras </a:t>
            </a:r>
            <a:r>
              <a:rPr lang="es-ES" sz="2000" b="1" dirty="0" smtClean="0"/>
              <a:t>sin aparente </a:t>
            </a:r>
            <a:r>
              <a:rPr lang="es-ES" sz="2000" b="1" dirty="0"/>
              <a:t>contaminación</a:t>
            </a:r>
          </a:p>
          <a:p>
            <a:endParaRPr lang="es-ES" dirty="0"/>
          </a:p>
        </p:txBody>
      </p:sp>
    </p:spTree>
    <p:extLst>
      <p:ext uri="{BB962C8B-B14F-4D97-AF65-F5344CB8AC3E}">
        <p14:creationId xmlns:p14="http://schemas.microsoft.com/office/powerpoint/2010/main" val="39207993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980728"/>
            <a:ext cx="4848225" cy="446449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 name="5 CuadroTexto"/>
          <p:cNvSpPr txBox="1"/>
          <p:nvPr/>
        </p:nvSpPr>
        <p:spPr>
          <a:xfrm>
            <a:off x="4860032" y="116632"/>
            <a:ext cx="2952328" cy="461665"/>
          </a:xfrm>
          <a:prstGeom prst="rect">
            <a:avLst/>
          </a:prstGeom>
          <a:noFill/>
        </p:spPr>
        <p:txBody>
          <a:bodyPr wrap="square" rtlCol="0">
            <a:spAutoFit/>
          </a:bodyPr>
          <a:lstStyle/>
          <a:p>
            <a:pPr algn="ctr"/>
            <a:r>
              <a:rPr lang="es-ES" sz="2400" b="1" dirty="0" smtClean="0">
                <a:solidFill>
                  <a:schemeClr val="bg2">
                    <a:lumMod val="75000"/>
                  </a:schemeClr>
                </a:solidFill>
              </a:rPr>
              <a:t>CÁLCULOS</a:t>
            </a:r>
            <a:endParaRPr lang="es-ES" sz="2400" b="1" dirty="0">
              <a:solidFill>
                <a:schemeClr val="bg2">
                  <a:lumMod val="75000"/>
                </a:schemeClr>
              </a:solidFill>
            </a:endParaRPr>
          </a:p>
        </p:txBody>
      </p:sp>
      <p:sp>
        <p:nvSpPr>
          <p:cNvPr id="7" name="6 CuadroTexto">
            <a:hlinkClick r:id="rId3" action="ppaction://hlinksldjump"/>
          </p:cNvPr>
          <p:cNvSpPr txBox="1"/>
          <p:nvPr/>
        </p:nvSpPr>
        <p:spPr>
          <a:xfrm>
            <a:off x="5652120" y="1484784"/>
            <a:ext cx="2880320"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S" sz="2400"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rPr>
              <a:t>ICA RÍO SAUCAY</a:t>
            </a:r>
          </a:p>
          <a:p>
            <a:pPr algn="ctr"/>
            <a:r>
              <a:rPr lang="es-ES" sz="2400"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rPr>
              <a:t>71,02</a:t>
            </a:r>
            <a:endParaRPr lang="es-ES" sz="2400" b="1"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endParaRPr>
          </a:p>
        </p:txBody>
      </p:sp>
      <p:sp>
        <p:nvSpPr>
          <p:cNvPr id="9" name="8 CuadroTexto">
            <a:hlinkClick r:id="rId3" action="ppaction://hlinksldjump"/>
          </p:cNvPr>
          <p:cNvSpPr txBox="1"/>
          <p:nvPr/>
        </p:nvSpPr>
        <p:spPr>
          <a:xfrm>
            <a:off x="5652120" y="2996952"/>
            <a:ext cx="2880320"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S" sz="2400" b="1" dirty="0" smtClean="0">
                <a:ln w="18000">
                  <a:solidFill>
                    <a:schemeClr val="accent2">
                      <a:satMod val="140000"/>
                    </a:schemeClr>
                  </a:solidFill>
                  <a:prstDash val="solid"/>
                  <a:miter lim="800000"/>
                </a:ln>
                <a:solidFill>
                  <a:srgbClr val="0070C0"/>
                </a:solidFill>
                <a:effectLst>
                  <a:outerShdw blurRad="25500" dist="23000" dir="7020000" algn="tl">
                    <a:srgbClr val="000000">
                      <a:alpha val="50000"/>
                    </a:srgbClr>
                  </a:outerShdw>
                </a:effectLst>
              </a:rPr>
              <a:t>ICA RÍO TAMUSCAY</a:t>
            </a:r>
          </a:p>
          <a:p>
            <a:pPr algn="ctr"/>
            <a:r>
              <a:rPr lang="es-ES" sz="2400" b="1" dirty="0" smtClean="0">
                <a:ln w="18000">
                  <a:solidFill>
                    <a:schemeClr val="accent2">
                      <a:satMod val="140000"/>
                    </a:schemeClr>
                  </a:solidFill>
                  <a:prstDash val="solid"/>
                  <a:miter lim="800000"/>
                </a:ln>
                <a:solidFill>
                  <a:srgbClr val="0070C0"/>
                </a:solidFill>
                <a:effectLst>
                  <a:outerShdw blurRad="25500" dist="23000" dir="7020000" algn="tl">
                    <a:srgbClr val="000000">
                      <a:alpha val="50000"/>
                    </a:srgbClr>
                  </a:outerShdw>
                </a:effectLst>
              </a:rPr>
              <a:t>70,74</a:t>
            </a:r>
            <a:endParaRPr lang="es-ES" sz="2400" b="1" dirty="0">
              <a:ln w="18000">
                <a:solidFill>
                  <a:schemeClr val="accent2">
                    <a:satMod val="140000"/>
                  </a:schemeClr>
                </a:solidFill>
                <a:prstDash val="solid"/>
                <a:miter lim="800000"/>
              </a:ln>
              <a:solidFill>
                <a:srgbClr val="0070C0"/>
              </a:solidFill>
              <a:effectLst>
                <a:outerShdw blurRad="25500" dist="23000" dir="7020000" algn="tl">
                  <a:srgbClr val="000000">
                    <a:alpha val="50000"/>
                  </a:srgbClr>
                </a:outerShdw>
              </a:effectLst>
            </a:endParaRPr>
          </a:p>
        </p:txBody>
      </p:sp>
      <p:sp>
        <p:nvSpPr>
          <p:cNvPr id="10" name="9 CuadroTexto">
            <a:hlinkClick r:id="rId3" action="ppaction://hlinksldjump"/>
          </p:cNvPr>
          <p:cNvSpPr txBox="1"/>
          <p:nvPr/>
        </p:nvSpPr>
        <p:spPr>
          <a:xfrm>
            <a:off x="5652120" y="4725144"/>
            <a:ext cx="2880320"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S" sz="2400" b="1" dirty="0" smtClean="0">
                <a:ln w="18000">
                  <a:solidFill>
                    <a:schemeClr val="accent2">
                      <a:satMod val="140000"/>
                    </a:schemeClr>
                  </a:solidFill>
                  <a:prstDash val="solid"/>
                  <a:miter lim="800000"/>
                </a:ln>
                <a:solidFill>
                  <a:schemeClr val="accent1">
                    <a:lumMod val="50000"/>
                  </a:schemeClr>
                </a:solidFill>
                <a:effectLst>
                  <a:outerShdw blurRad="25500" dist="23000" dir="7020000" algn="tl">
                    <a:srgbClr val="000000">
                      <a:alpha val="50000"/>
                    </a:srgbClr>
                  </a:outerShdw>
                </a:effectLst>
              </a:rPr>
              <a:t>ICA LAGUNA YANACOCHA</a:t>
            </a:r>
          </a:p>
          <a:p>
            <a:pPr algn="ctr"/>
            <a:r>
              <a:rPr lang="es-ES" sz="2400" b="1" dirty="0" smtClean="0">
                <a:ln w="18000">
                  <a:solidFill>
                    <a:schemeClr val="accent2">
                      <a:satMod val="140000"/>
                    </a:schemeClr>
                  </a:solidFill>
                  <a:prstDash val="solid"/>
                  <a:miter lim="800000"/>
                </a:ln>
                <a:solidFill>
                  <a:schemeClr val="accent1">
                    <a:lumMod val="50000"/>
                  </a:schemeClr>
                </a:solidFill>
                <a:effectLst>
                  <a:outerShdw blurRad="25500" dist="23000" dir="7020000" algn="tl">
                    <a:srgbClr val="000000">
                      <a:alpha val="50000"/>
                    </a:srgbClr>
                  </a:outerShdw>
                </a:effectLst>
              </a:rPr>
              <a:t>66,32</a:t>
            </a:r>
            <a:endParaRPr lang="es-ES" sz="2400" b="1" dirty="0">
              <a:ln w="18000">
                <a:solidFill>
                  <a:schemeClr val="accent2">
                    <a:satMod val="140000"/>
                  </a:schemeClr>
                </a:solidFill>
                <a:prstDash val="solid"/>
                <a:miter lim="800000"/>
              </a:ln>
              <a:solidFill>
                <a:schemeClr val="accent1">
                  <a:lumMod val="50000"/>
                </a:schemeClr>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34827524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908720"/>
            <a:ext cx="5688632"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4788024" y="116632"/>
            <a:ext cx="3024336" cy="461665"/>
          </a:xfrm>
          <a:prstGeom prst="rect">
            <a:avLst/>
          </a:prstGeom>
          <a:noFill/>
        </p:spPr>
        <p:txBody>
          <a:bodyPr wrap="square" rtlCol="0">
            <a:spAutoFit/>
          </a:bodyPr>
          <a:lstStyle/>
          <a:p>
            <a:pPr algn="ctr"/>
            <a:r>
              <a:rPr lang="es-ES" sz="2400" b="1" dirty="0" smtClean="0">
                <a:solidFill>
                  <a:schemeClr val="bg2">
                    <a:lumMod val="75000"/>
                  </a:schemeClr>
                </a:solidFill>
              </a:rPr>
              <a:t>RESULTADOS</a:t>
            </a:r>
            <a:endParaRPr lang="es-ES" sz="2400" b="1" dirty="0">
              <a:solidFill>
                <a:schemeClr val="bg2">
                  <a:lumMod val="75000"/>
                </a:schemeClr>
              </a:solidFill>
            </a:endParaRPr>
          </a:p>
        </p:txBody>
      </p:sp>
      <p:sp>
        <p:nvSpPr>
          <p:cNvPr id="5" name="4 Rectángulo"/>
          <p:cNvSpPr/>
          <p:nvPr/>
        </p:nvSpPr>
        <p:spPr>
          <a:xfrm>
            <a:off x="611560" y="1844824"/>
            <a:ext cx="3168352" cy="129614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3791868" y="2348880"/>
            <a:ext cx="2436316" cy="79208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Flecha derecha"/>
          <p:cNvSpPr/>
          <p:nvPr/>
        </p:nvSpPr>
        <p:spPr>
          <a:xfrm>
            <a:off x="6300192" y="2492896"/>
            <a:ext cx="288032" cy="36004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CuadroTexto"/>
          <p:cNvSpPr txBox="1"/>
          <p:nvPr/>
        </p:nvSpPr>
        <p:spPr>
          <a:xfrm>
            <a:off x="6804248" y="2325204"/>
            <a:ext cx="1440160" cy="646331"/>
          </a:xfrm>
          <a:prstGeom prst="rect">
            <a:avLst/>
          </a:prstGeom>
          <a:noFill/>
        </p:spPr>
        <p:txBody>
          <a:bodyPr wrap="square" rtlCol="0">
            <a:spAutoFit/>
          </a:bodyPr>
          <a:lstStyle/>
          <a:p>
            <a:r>
              <a:rPr lang="es-ES" b="1" dirty="0" smtClean="0">
                <a:solidFill>
                  <a:srgbClr val="C00000"/>
                </a:solidFill>
              </a:rPr>
              <a:t>RÍO SAUCAY</a:t>
            </a:r>
            <a:endParaRPr lang="es-ES" b="1" dirty="0">
              <a:solidFill>
                <a:srgbClr val="C00000"/>
              </a:solidFill>
            </a:endParaRPr>
          </a:p>
        </p:txBody>
      </p:sp>
      <p:sp>
        <p:nvSpPr>
          <p:cNvPr id="10" name="9 Rectángulo"/>
          <p:cNvSpPr/>
          <p:nvPr/>
        </p:nvSpPr>
        <p:spPr>
          <a:xfrm>
            <a:off x="623516" y="1856532"/>
            <a:ext cx="3168352" cy="129614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2">
                  <a:lumMod val="75000"/>
                </a:schemeClr>
              </a:solidFill>
            </a:endParaRPr>
          </a:p>
        </p:txBody>
      </p:sp>
      <p:sp>
        <p:nvSpPr>
          <p:cNvPr id="11" name="10 Rectángulo"/>
          <p:cNvSpPr/>
          <p:nvPr/>
        </p:nvSpPr>
        <p:spPr>
          <a:xfrm>
            <a:off x="3801120" y="2360588"/>
            <a:ext cx="2436316" cy="79208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Flecha derecha"/>
          <p:cNvSpPr/>
          <p:nvPr/>
        </p:nvSpPr>
        <p:spPr>
          <a:xfrm>
            <a:off x="6746056" y="3356992"/>
            <a:ext cx="288032" cy="36004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CuadroTexto"/>
          <p:cNvSpPr txBox="1"/>
          <p:nvPr/>
        </p:nvSpPr>
        <p:spPr>
          <a:xfrm>
            <a:off x="7034088" y="3152676"/>
            <a:ext cx="1426344" cy="646331"/>
          </a:xfrm>
          <a:prstGeom prst="rect">
            <a:avLst/>
          </a:prstGeom>
          <a:noFill/>
        </p:spPr>
        <p:txBody>
          <a:bodyPr wrap="square" rtlCol="0">
            <a:spAutoFit/>
          </a:bodyPr>
          <a:lstStyle/>
          <a:p>
            <a:r>
              <a:rPr lang="es-ES" b="1" dirty="0" smtClean="0">
                <a:solidFill>
                  <a:schemeClr val="accent6"/>
                </a:solidFill>
              </a:rPr>
              <a:t>RÍO </a:t>
            </a:r>
          </a:p>
          <a:p>
            <a:r>
              <a:rPr lang="es-ES" b="1" dirty="0" smtClean="0">
                <a:solidFill>
                  <a:schemeClr val="accent6"/>
                </a:solidFill>
              </a:rPr>
              <a:t>TAMUSCAY</a:t>
            </a:r>
            <a:endParaRPr lang="es-ES" b="1" dirty="0">
              <a:solidFill>
                <a:schemeClr val="accent6"/>
              </a:solidFill>
            </a:endParaRPr>
          </a:p>
        </p:txBody>
      </p:sp>
      <p:sp>
        <p:nvSpPr>
          <p:cNvPr id="14" name="13 Rectángulo"/>
          <p:cNvSpPr/>
          <p:nvPr/>
        </p:nvSpPr>
        <p:spPr>
          <a:xfrm>
            <a:off x="623516" y="3158970"/>
            <a:ext cx="3156396" cy="39604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7030A0"/>
              </a:solidFill>
            </a:endParaRPr>
          </a:p>
        </p:txBody>
      </p:sp>
      <p:sp>
        <p:nvSpPr>
          <p:cNvPr id="15" name="14 Rectángulo"/>
          <p:cNvSpPr/>
          <p:nvPr/>
        </p:nvSpPr>
        <p:spPr>
          <a:xfrm>
            <a:off x="3801120" y="3161674"/>
            <a:ext cx="2436316" cy="79208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Flecha derecha"/>
          <p:cNvSpPr/>
          <p:nvPr/>
        </p:nvSpPr>
        <p:spPr>
          <a:xfrm>
            <a:off x="6442496" y="4293096"/>
            <a:ext cx="288032" cy="36004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CuadroTexto"/>
          <p:cNvSpPr txBox="1"/>
          <p:nvPr/>
        </p:nvSpPr>
        <p:spPr>
          <a:xfrm>
            <a:off x="6746056" y="4077072"/>
            <a:ext cx="1858392" cy="646331"/>
          </a:xfrm>
          <a:prstGeom prst="rect">
            <a:avLst/>
          </a:prstGeom>
          <a:noFill/>
        </p:spPr>
        <p:txBody>
          <a:bodyPr wrap="square" rtlCol="0">
            <a:spAutoFit/>
          </a:bodyPr>
          <a:lstStyle/>
          <a:p>
            <a:r>
              <a:rPr lang="es-ES" b="1" dirty="0" smtClean="0">
                <a:solidFill>
                  <a:srgbClr val="7030A0"/>
                </a:solidFill>
              </a:rPr>
              <a:t>LAGUNA</a:t>
            </a:r>
          </a:p>
          <a:p>
            <a:r>
              <a:rPr lang="es-ES" b="1" dirty="0" smtClean="0">
                <a:solidFill>
                  <a:srgbClr val="7030A0"/>
                </a:solidFill>
              </a:rPr>
              <a:t>YANACOCHA</a:t>
            </a:r>
            <a:endParaRPr lang="es-ES" b="1" dirty="0">
              <a:solidFill>
                <a:srgbClr val="7030A0"/>
              </a:solidFill>
            </a:endParaRPr>
          </a:p>
        </p:txBody>
      </p:sp>
      <p:sp>
        <p:nvSpPr>
          <p:cNvPr id="17" name="16 Flecha derecha">
            <a:hlinkClick r:id="rId3" action="ppaction://hlinksldjump"/>
          </p:cNvPr>
          <p:cNvSpPr/>
          <p:nvPr/>
        </p:nvSpPr>
        <p:spPr>
          <a:xfrm>
            <a:off x="7675252" y="5553236"/>
            <a:ext cx="78518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Flecha abajo">
            <a:hlinkClick r:id="rId4" action="ppaction://hlinksldjump"/>
          </p:cNvPr>
          <p:cNvSpPr/>
          <p:nvPr/>
        </p:nvSpPr>
        <p:spPr>
          <a:xfrm>
            <a:off x="7755656" y="6021288"/>
            <a:ext cx="488752"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1210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P spid="8" grpId="0"/>
      <p:bldP spid="10" grpId="0" animBg="1"/>
      <p:bldP spid="11" grpId="0" animBg="1"/>
      <p:bldP spid="12" grpId="0" animBg="1"/>
      <p:bldP spid="9" grpId="0"/>
      <p:bldP spid="14" grpId="0" animBg="1"/>
      <p:bldP spid="15" grpId="0" animBg="1"/>
      <p:bldP spid="16" grpId="0" animBg="1"/>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427984" y="2564904"/>
            <a:ext cx="3960440" cy="1845732"/>
          </a:xfrm>
        </p:spPr>
        <p:txBody>
          <a:bodyPr>
            <a:normAutofit/>
          </a:bodyPr>
          <a:lstStyle/>
          <a:p>
            <a:pPr algn="ctr"/>
            <a:r>
              <a:rPr lang="es-ES" sz="4000" b="1" dirty="0" smtClean="0">
                <a:solidFill>
                  <a:schemeClr val="bg2">
                    <a:lumMod val="75000"/>
                  </a:schemeClr>
                </a:solidFill>
              </a:rPr>
              <a:t>METALES EN SEDIMENTOS</a:t>
            </a:r>
            <a:endParaRPr lang="es-ES" sz="4000" b="1" dirty="0">
              <a:solidFill>
                <a:schemeClr val="bg2">
                  <a:lumMod val="75000"/>
                </a:schemeClr>
              </a:solidFill>
            </a:endParaRPr>
          </a:p>
        </p:txBody>
      </p:sp>
      <p:sp>
        <p:nvSpPr>
          <p:cNvPr id="3" name="2 Subtítulo"/>
          <p:cNvSpPr>
            <a:spLocks noGrp="1"/>
          </p:cNvSpPr>
          <p:nvPr>
            <p:ph type="subTitle" idx="1"/>
          </p:nvPr>
        </p:nvSpPr>
        <p:spPr/>
        <p:txBody>
          <a:bodyPr>
            <a:normAutofit lnSpcReduction="10000"/>
          </a:bodyPr>
          <a:lstStyle/>
          <a:p>
            <a:endParaRPr lang="es-ES" dirty="0" smtClean="0">
              <a:solidFill>
                <a:schemeClr val="tx1"/>
              </a:solidFill>
            </a:endParaRPr>
          </a:p>
          <a:p>
            <a:endParaRPr lang="es-ES" dirty="0">
              <a:solidFill>
                <a:schemeClr val="tx1"/>
              </a:solidFill>
            </a:endParaRPr>
          </a:p>
          <a:p>
            <a:pPr algn="r"/>
            <a:r>
              <a:rPr lang="es-ES" dirty="0" smtClean="0">
                <a:solidFill>
                  <a:schemeClr val="tx1"/>
                </a:solidFill>
              </a:rPr>
              <a:t>MICRO CUENCA</a:t>
            </a:r>
          </a:p>
          <a:p>
            <a:pPr algn="r"/>
            <a:r>
              <a:rPr lang="es-ES" dirty="0" smtClean="0">
                <a:solidFill>
                  <a:schemeClr val="tx1"/>
                </a:solidFill>
              </a:rPr>
              <a:t> DEL RÍO SAUCAY</a:t>
            </a:r>
            <a:endParaRPr lang="es-ES" dirty="0">
              <a:solidFill>
                <a:schemeClr val="tx1"/>
              </a:solidFill>
            </a:endParaRPr>
          </a:p>
        </p:txBody>
      </p:sp>
    </p:spTree>
    <p:extLst>
      <p:ext uri="{BB962C8B-B14F-4D97-AF65-F5344CB8AC3E}">
        <p14:creationId xmlns:p14="http://schemas.microsoft.com/office/powerpoint/2010/main" val="21210674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11 Grupo"/>
          <p:cNvGrpSpPr/>
          <p:nvPr/>
        </p:nvGrpSpPr>
        <p:grpSpPr>
          <a:xfrm>
            <a:off x="514580" y="441811"/>
            <a:ext cx="5796215" cy="4067309"/>
            <a:chOff x="562788" y="784557"/>
            <a:chExt cx="5796215" cy="4067309"/>
          </a:xfrm>
        </p:grpSpPr>
        <p:grpSp>
          <p:nvGrpSpPr>
            <p:cNvPr id="10" name="9 Grupo"/>
            <p:cNvGrpSpPr/>
            <p:nvPr/>
          </p:nvGrpSpPr>
          <p:grpSpPr>
            <a:xfrm>
              <a:off x="562788" y="784557"/>
              <a:ext cx="5796215" cy="4012595"/>
              <a:chOff x="562788" y="784557"/>
              <a:chExt cx="5796215" cy="4012595"/>
            </a:xfrm>
          </p:grpSpPr>
          <p:pic>
            <p:nvPicPr>
              <p:cNvPr id="4" name="3 Imagen" descr="C:\Users\user\AppData\Local\Microsoft\Windows\Temporary Internet Files\Content.Word\Ubicacion_SAUCAY.JPG"/>
              <p:cNvPicPr/>
              <p:nvPr/>
            </p:nvPicPr>
            <p:blipFill rotWithShape="1">
              <a:blip r:embed="rId2" cstate="print"/>
              <a:srcRect l="17883" t="26646" r="23193" b="19847"/>
              <a:stretch/>
            </p:blipFill>
            <p:spPr bwMode="auto">
              <a:xfrm>
                <a:off x="562788" y="784557"/>
                <a:ext cx="5796215" cy="3900145"/>
              </a:xfrm>
              <a:prstGeom prst="rect">
                <a:avLst/>
              </a:prstGeom>
              <a:noFill/>
              <a:ln w="9525">
                <a:noFill/>
                <a:miter lim="800000"/>
                <a:headEnd/>
                <a:tailEnd/>
              </a:ln>
            </p:spPr>
          </p:pic>
          <p:sp>
            <p:nvSpPr>
              <p:cNvPr id="6" name="5 Triángulo isósceles"/>
              <p:cNvSpPr/>
              <p:nvPr/>
            </p:nvSpPr>
            <p:spPr>
              <a:xfrm>
                <a:off x="5292080" y="4581128"/>
                <a:ext cx="216024" cy="216024"/>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Triángulo isósceles"/>
              <p:cNvSpPr/>
              <p:nvPr/>
            </p:nvSpPr>
            <p:spPr>
              <a:xfrm>
                <a:off x="5516984" y="4293096"/>
                <a:ext cx="216024" cy="216024"/>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Triángulo isósceles"/>
              <p:cNvSpPr/>
              <p:nvPr/>
            </p:nvSpPr>
            <p:spPr>
              <a:xfrm>
                <a:off x="5733008" y="3933056"/>
                <a:ext cx="216024" cy="216024"/>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1" name="10 CuadroTexto"/>
            <p:cNvSpPr txBox="1"/>
            <p:nvPr/>
          </p:nvSpPr>
          <p:spPr>
            <a:xfrm>
              <a:off x="4544876" y="4590256"/>
              <a:ext cx="1296144" cy="261610"/>
            </a:xfrm>
            <a:prstGeom prst="rect">
              <a:avLst/>
            </a:prstGeom>
            <a:noFill/>
          </p:spPr>
          <p:txBody>
            <a:bodyPr wrap="square" rtlCol="0">
              <a:spAutoFit/>
            </a:bodyPr>
            <a:lstStyle/>
            <a:p>
              <a:r>
                <a:rPr lang="es-ES" sz="1050" b="1" dirty="0" smtClean="0">
                  <a:latin typeface="Arial" pitchFamily="34" charset="0"/>
                  <a:cs typeface="Arial" pitchFamily="34" charset="0"/>
                </a:rPr>
                <a:t>Río Juval</a:t>
              </a:r>
              <a:endParaRPr lang="es-ES" sz="1050" b="1" dirty="0">
                <a:latin typeface="Arial" pitchFamily="34" charset="0"/>
                <a:cs typeface="Arial" pitchFamily="34" charset="0"/>
              </a:endParaRPr>
            </a:p>
          </p:txBody>
        </p:sp>
      </p:grpSp>
      <p:sp>
        <p:nvSpPr>
          <p:cNvPr id="5" name="4 CuadroTexto"/>
          <p:cNvSpPr txBox="1"/>
          <p:nvPr/>
        </p:nvSpPr>
        <p:spPr>
          <a:xfrm>
            <a:off x="4739816" y="0"/>
            <a:ext cx="3168352" cy="461665"/>
          </a:xfrm>
          <a:prstGeom prst="rect">
            <a:avLst/>
          </a:prstGeom>
          <a:noFill/>
        </p:spPr>
        <p:txBody>
          <a:bodyPr wrap="square" rtlCol="0">
            <a:spAutoFit/>
          </a:bodyPr>
          <a:lstStyle/>
          <a:p>
            <a:pPr algn="ctr"/>
            <a:r>
              <a:rPr lang="es-ES" sz="2400" b="1" dirty="0" smtClean="0">
                <a:solidFill>
                  <a:schemeClr val="bg2">
                    <a:lumMod val="75000"/>
                  </a:schemeClr>
                </a:solidFill>
              </a:rPr>
              <a:t>TOMA DE MUESTRAS</a:t>
            </a:r>
            <a:endParaRPr lang="es-ES" sz="2400" b="1" dirty="0">
              <a:solidFill>
                <a:schemeClr val="bg2">
                  <a:lumMod val="75000"/>
                </a:schemeClr>
              </a:solidFill>
            </a:endParaRPr>
          </a:p>
        </p:txBody>
      </p:sp>
      <p:pic>
        <p:nvPicPr>
          <p:cNvPr id="13" name="12 Imagen" descr="G:\FOTOS SALIDA\vista_abajo_rj_80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9809" y="4334440"/>
            <a:ext cx="1545938" cy="1710898"/>
          </a:xfrm>
          <a:prstGeom prst="rect">
            <a:avLst/>
          </a:prstGeom>
          <a:noFill/>
          <a:ln>
            <a:noFill/>
          </a:ln>
          <a:effectLst>
            <a:outerShdw blurRad="50800" dist="38100" dir="2700000" algn="tl" rotWithShape="0">
              <a:prstClr val="black">
                <a:alpha val="40000"/>
              </a:prstClr>
            </a:outerShdw>
          </a:effectLst>
        </p:spPr>
      </p:pic>
      <p:pic>
        <p:nvPicPr>
          <p:cNvPr id="14" name="13 Imagen" descr="G:\FOTOS SALIDA\SDC10577.JPG"/>
          <p:cNvPicPr/>
          <p:nvPr/>
        </p:nvPicPr>
        <p:blipFill>
          <a:blip r:embed="rId4" cstate="print">
            <a:extLst>
              <a:ext uri="{28A0092B-C50C-407E-A947-70E740481C1C}">
                <a14:useLocalDpi xmlns:a14="http://schemas.microsoft.com/office/drawing/2010/main" val="0"/>
              </a:ext>
            </a:extLst>
          </a:blip>
          <a:srcRect t="16585"/>
          <a:stretch>
            <a:fillRect/>
          </a:stretch>
        </p:blipFill>
        <p:spPr bwMode="auto">
          <a:xfrm>
            <a:off x="6537236" y="1410809"/>
            <a:ext cx="1704144" cy="1658151"/>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pic>
        <p:nvPicPr>
          <p:cNvPr id="15" name="14 Imagen" descr="G:\FOTOS SALIDA\SDC10578.JPG"/>
          <p:cNvPicPr/>
          <p:nvPr/>
        </p:nvPicPr>
        <p:blipFill>
          <a:blip r:embed="rId5" cstate="print"/>
          <a:srcRect l="22351"/>
          <a:stretch>
            <a:fillRect/>
          </a:stretch>
        </p:blipFill>
        <p:spPr bwMode="auto">
          <a:xfrm>
            <a:off x="6808270" y="4038040"/>
            <a:ext cx="1646106" cy="1962278"/>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
        <p:nvSpPr>
          <p:cNvPr id="2" name="1 Llamada rectangular redondeada"/>
          <p:cNvSpPr/>
          <p:nvPr/>
        </p:nvSpPr>
        <p:spPr>
          <a:xfrm>
            <a:off x="1619672" y="4058362"/>
            <a:ext cx="1806212" cy="2332912"/>
          </a:xfrm>
          <a:prstGeom prst="wedgeRoundRectCallout">
            <a:avLst>
              <a:gd name="adj1" fmla="val 108548"/>
              <a:gd name="adj2" fmla="val -40389"/>
              <a:gd name="adj3" fmla="val 16667"/>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Llamada rectangular redondeada"/>
          <p:cNvSpPr/>
          <p:nvPr/>
        </p:nvSpPr>
        <p:spPr>
          <a:xfrm>
            <a:off x="6660232" y="3852723"/>
            <a:ext cx="1942183" cy="2332912"/>
          </a:xfrm>
          <a:prstGeom prst="wedgeRoundRectCallout">
            <a:avLst>
              <a:gd name="adj1" fmla="val -97603"/>
              <a:gd name="adj2" fmla="val -32223"/>
              <a:gd name="adj3" fmla="val 16667"/>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Llamada rectangular redondeada"/>
          <p:cNvSpPr/>
          <p:nvPr/>
        </p:nvSpPr>
        <p:spPr>
          <a:xfrm>
            <a:off x="6324240" y="1040047"/>
            <a:ext cx="2130136" cy="2332912"/>
          </a:xfrm>
          <a:prstGeom prst="wedgeRoundRectCallout">
            <a:avLst>
              <a:gd name="adj1" fmla="val -63719"/>
              <a:gd name="adj2" fmla="val 70121"/>
              <a:gd name="adj3" fmla="val 16667"/>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CuadroTexto"/>
          <p:cNvSpPr txBox="1"/>
          <p:nvPr/>
        </p:nvSpPr>
        <p:spPr>
          <a:xfrm>
            <a:off x="4283424" y="3585899"/>
            <a:ext cx="1293364" cy="276999"/>
          </a:xfrm>
          <a:prstGeom prst="rect">
            <a:avLst/>
          </a:prstGeom>
          <a:noFill/>
        </p:spPr>
        <p:txBody>
          <a:bodyPr wrap="square" rtlCol="0">
            <a:spAutoFit/>
          </a:bodyPr>
          <a:lstStyle/>
          <a:p>
            <a:r>
              <a:rPr lang="es-ES" sz="1200" b="1" dirty="0" smtClean="0"/>
              <a:t>Río Tamuscay</a:t>
            </a:r>
            <a:endParaRPr lang="es-ES" sz="1200" b="1" dirty="0"/>
          </a:p>
        </p:txBody>
      </p:sp>
      <p:sp>
        <p:nvSpPr>
          <p:cNvPr id="7" name="6 CuadroTexto"/>
          <p:cNvSpPr txBox="1"/>
          <p:nvPr/>
        </p:nvSpPr>
        <p:spPr>
          <a:xfrm>
            <a:off x="5062222" y="3308900"/>
            <a:ext cx="1677204" cy="276999"/>
          </a:xfrm>
          <a:prstGeom prst="rect">
            <a:avLst/>
          </a:prstGeom>
          <a:noFill/>
        </p:spPr>
        <p:txBody>
          <a:bodyPr wrap="square" rtlCol="0">
            <a:spAutoFit/>
          </a:bodyPr>
          <a:lstStyle/>
          <a:p>
            <a:r>
              <a:rPr lang="es-ES" sz="1200" b="1" dirty="0" smtClean="0"/>
              <a:t>Río Saucay</a:t>
            </a:r>
            <a:endParaRPr lang="es-ES" sz="1200" b="1" dirty="0"/>
          </a:p>
        </p:txBody>
      </p:sp>
    </p:spTree>
    <p:extLst>
      <p:ext uri="{BB962C8B-B14F-4D97-AF65-F5344CB8AC3E}">
        <p14:creationId xmlns:p14="http://schemas.microsoft.com/office/powerpoint/2010/main" val="2810772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788024" y="116632"/>
            <a:ext cx="3096344" cy="461665"/>
          </a:xfrm>
          <a:prstGeom prst="rect">
            <a:avLst/>
          </a:prstGeom>
          <a:noFill/>
        </p:spPr>
        <p:txBody>
          <a:bodyPr wrap="square" rtlCol="0">
            <a:spAutoFit/>
          </a:bodyPr>
          <a:lstStyle/>
          <a:p>
            <a:pPr algn="ctr"/>
            <a:r>
              <a:rPr lang="es-ES" sz="2400" b="1" dirty="0" smtClean="0">
                <a:solidFill>
                  <a:schemeClr val="bg2">
                    <a:lumMod val="75000"/>
                  </a:schemeClr>
                </a:solidFill>
              </a:rPr>
              <a:t>LABORATORIO</a:t>
            </a:r>
            <a:endParaRPr lang="es-ES" sz="2400" b="1" dirty="0">
              <a:solidFill>
                <a:schemeClr val="bg2">
                  <a:lumMod val="75000"/>
                </a:schemeClr>
              </a:solidFill>
            </a:endParaRPr>
          </a:p>
        </p:txBody>
      </p:sp>
      <p:graphicFrame>
        <p:nvGraphicFramePr>
          <p:cNvPr id="6" name="5 Diagrama"/>
          <p:cNvGraphicFramePr/>
          <p:nvPr>
            <p:extLst>
              <p:ext uri="{D42A27DB-BD31-4B8C-83A1-F6EECF244321}">
                <p14:modId xmlns:p14="http://schemas.microsoft.com/office/powerpoint/2010/main" val="1692471554"/>
              </p:ext>
            </p:extLst>
          </p:nvPr>
        </p:nvGraphicFramePr>
        <p:xfrm>
          <a:off x="506971" y="980728"/>
          <a:ext cx="8064896" cy="792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CuadroTexto"/>
          <p:cNvSpPr txBox="1"/>
          <p:nvPr/>
        </p:nvSpPr>
        <p:spPr>
          <a:xfrm>
            <a:off x="683568" y="476672"/>
            <a:ext cx="3528392" cy="461665"/>
          </a:xfrm>
          <a:prstGeom prst="rect">
            <a:avLst/>
          </a:prstGeom>
          <a:noFill/>
        </p:spPr>
        <p:txBody>
          <a:bodyPr wrap="square" rtlCol="0">
            <a:spAutoFit/>
          </a:bodyPr>
          <a:lstStyle/>
          <a:p>
            <a:pPr algn="ctr"/>
            <a:r>
              <a:rPr lang="es-ES" sz="2400" b="1" i="1" dirty="0" smtClean="0"/>
              <a:t>METODO EPA 3050</a:t>
            </a:r>
            <a:endParaRPr lang="es-ES" sz="2400" b="1" i="1" dirty="0"/>
          </a:p>
        </p:txBody>
      </p:sp>
      <p:pic>
        <p:nvPicPr>
          <p:cNvPr id="8" name="7 Imagen" descr="G:\FOTOS_LAB\SDC10848.JPG"/>
          <p:cNvPicPr/>
          <p:nvPr/>
        </p:nvPicPr>
        <p:blipFill>
          <a:blip r:embed="rId7" cstate="print"/>
          <a:srcRect/>
          <a:stretch>
            <a:fillRect/>
          </a:stretch>
        </p:blipFill>
        <p:spPr bwMode="auto">
          <a:xfrm>
            <a:off x="635528" y="1988840"/>
            <a:ext cx="1920247" cy="1343025"/>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pic>
        <p:nvPicPr>
          <p:cNvPr id="9" name="8 Imagen" descr="G:\FOTOS_LAB\SDC10856.JPG"/>
          <p:cNvPicPr/>
          <p:nvPr/>
        </p:nvPicPr>
        <p:blipFill>
          <a:blip r:embed="rId8" cstate="print"/>
          <a:srcRect/>
          <a:stretch>
            <a:fillRect/>
          </a:stretch>
        </p:blipFill>
        <p:spPr bwMode="auto">
          <a:xfrm>
            <a:off x="3672458" y="1988840"/>
            <a:ext cx="1733922" cy="144780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pic>
        <p:nvPicPr>
          <p:cNvPr id="10" name="9 Imagen" descr="G:\FOTOS_LAB\SDC10862.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16216" y="1988840"/>
            <a:ext cx="1878965" cy="141732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graphicFrame>
        <p:nvGraphicFramePr>
          <p:cNvPr id="14" name="13 Diagrama"/>
          <p:cNvGraphicFramePr/>
          <p:nvPr>
            <p:extLst>
              <p:ext uri="{D42A27DB-BD31-4B8C-83A1-F6EECF244321}">
                <p14:modId xmlns:p14="http://schemas.microsoft.com/office/powerpoint/2010/main" val="2538132145"/>
              </p:ext>
            </p:extLst>
          </p:nvPr>
        </p:nvGraphicFramePr>
        <p:xfrm>
          <a:off x="506971" y="3573016"/>
          <a:ext cx="8064896" cy="86409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5" name="14 Imagen" descr="G:\FOTOS_LAB\SDC10872.JPG"/>
          <p:cNvPicPr/>
          <p:nvPr/>
        </p:nvPicPr>
        <p:blipFill>
          <a:blip r:embed="rId15" cstate="print"/>
          <a:srcRect/>
          <a:stretch>
            <a:fillRect/>
          </a:stretch>
        </p:blipFill>
        <p:spPr bwMode="auto">
          <a:xfrm>
            <a:off x="635528" y="4615904"/>
            <a:ext cx="1920247" cy="1512168"/>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pic>
        <p:nvPicPr>
          <p:cNvPr id="16" name="15 Imagen" descr="G:\FOTOS_LAB\SDC10874.JPG"/>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672458" y="4615904"/>
            <a:ext cx="1733922" cy="1512168"/>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pic>
        <p:nvPicPr>
          <p:cNvPr id="17" name="16 Imagen" descr="F:\201103A0\17032011052.jpg"/>
          <p:cNvPicPr/>
          <p:nvPr/>
        </p:nvPicPr>
        <p:blipFill>
          <a:blip r:embed="rId17" cstate="print"/>
          <a:srcRect/>
          <a:stretch>
            <a:fillRect/>
          </a:stretch>
        </p:blipFill>
        <p:spPr bwMode="auto">
          <a:xfrm>
            <a:off x="6516216" y="4585444"/>
            <a:ext cx="1878964" cy="1542628"/>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8505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66704" y="116632"/>
            <a:ext cx="3528392" cy="461665"/>
          </a:xfrm>
          <a:prstGeom prst="rect">
            <a:avLst/>
          </a:prstGeom>
          <a:noFill/>
        </p:spPr>
        <p:txBody>
          <a:bodyPr wrap="square" rtlCol="0">
            <a:spAutoFit/>
          </a:bodyPr>
          <a:lstStyle/>
          <a:p>
            <a:pPr algn="ctr"/>
            <a:r>
              <a:rPr lang="es-ES" sz="2400" b="1" dirty="0" smtClean="0">
                <a:solidFill>
                  <a:schemeClr val="bg2">
                    <a:lumMod val="75000"/>
                  </a:schemeClr>
                </a:solidFill>
              </a:rPr>
              <a:t>ANÁLISIS  DE METALES </a:t>
            </a:r>
            <a:endParaRPr lang="es-ES" sz="2400" b="1" dirty="0">
              <a:solidFill>
                <a:schemeClr val="bg2">
                  <a:lumMod val="75000"/>
                </a:schemeClr>
              </a:solidFill>
            </a:endParaRPr>
          </a:p>
        </p:txBody>
      </p:sp>
      <p:sp>
        <p:nvSpPr>
          <p:cNvPr id="5" name="4 CuadroTexto"/>
          <p:cNvSpPr txBox="1"/>
          <p:nvPr/>
        </p:nvSpPr>
        <p:spPr>
          <a:xfrm>
            <a:off x="755576" y="1370896"/>
            <a:ext cx="7704856" cy="1938992"/>
          </a:xfrm>
          <a:prstGeom prst="rect">
            <a:avLst/>
          </a:prstGeom>
          <a:noFill/>
        </p:spPr>
        <p:txBody>
          <a:bodyPr wrap="square" rtlCol="0">
            <a:spAutoFit/>
          </a:bodyPr>
          <a:lstStyle/>
          <a:p>
            <a:pPr algn="just"/>
            <a:r>
              <a:rPr lang="es-ES" sz="2000" dirty="0"/>
              <a:t>Se realizan estándares para cada Metal partiendo de una solución madre en base al compuesto elemental y de acuerdo al "Métodos Estándar para Examinación de Agua y Aguas Residuales”</a:t>
            </a:r>
          </a:p>
          <a:p>
            <a:pPr algn="just"/>
            <a:r>
              <a:rPr lang="es-ES" sz="2000" dirty="0"/>
              <a:t>Se realiza un control de Calidad a través de:</a:t>
            </a:r>
          </a:p>
          <a:p>
            <a:pPr lvl="0" algn="just"/>
            <a:r>
              <a:rPr lang="es-ES" sz="2000" dirty="0"/>
              <a:t>Control de </a:t>
            </a:r>
            <a:r>
              <a:rPr lang="es-ES" sz="2000" dirty="0" smtClean="0"/>
              <a:t>Blancos Y Control </a:t>
            </a:r>
            <a:r>
              <a:rPr lang="es-ES" sz="2000" dirty="0"/>
              <a:t>de </a:t>
            </a:r>
            <a:r>
              <a:rPr lang="es-ES" sz="2000" dirty="0" smtClean="0"/>
              <a:t>Estándares</a:t>
            </a:r>
            <a:endParaRPr lang="es-ES" sz="2000" dirty="0"/>
          </a:p>
        </p:txBody>
      </p:sp>
      <p:sp>
        <p:nvSpPr>
          <p:cNvPr id="6" name="5 CuadroTexto"/>
          <p:cNvSpPr txBox="1"/>
          <p:nvPr/>
        </p:nvSpPr>
        <p:spPr>
          <a:xfrm>
            <a:off x="490240" y="445125"/>
            <a:ext cx="4176464" cy="830997"/>
          </a:xfrm>
          <a:prstGeom prst="rect">
            <a:avLst/>
          </a:prstGeom>
          <a:noFill/>
        </p:spPr>
        <p:txBody>
          <a:bodyPr wrap="square" rtlCol="0">
            <a:spAutoFit/>
          </a:bodyPr>
          <a:lstStyle/>
          <a:p>
            <a:pPr algn="ctr"/>
            <a:r>
              <a:rPr lang="es-ES" sz="2400" b="1" i="1" dirty="0" smtClean="0"/>
              <a:t>ESPECTROMETRÍA DE ABSORCIÓN ATÓMICA</a:t>
            </a:r>
            <a:endParaRPr lang="es-ES" sz="2400" b="1" i="1" dirty="0"/>
          </a:p>
        </p:txBody>
      </p:sp>
      <p:sp>
        <p:nvSpPr>
          <p:cNvPr id="8" name="7 CuadroTexto"/>
          <p:cNvSpPr txBox="1"/>
          <p:nvPr/>
        </p:nvSpPr>
        <p:spPr>
          <a:xfrm>
            <a:off x="2915816" y="3309888"/>
            <a:ext cx="1512168" cy="461665"/>
          </a:xfrm>
          <a:prstGeom prst="rect">
            <a:avLst/>
          </a:prstGeom>
          <a:noFill/>
        </p:spPr>
        <p:txBody>
          <a:bodyPr wrap="square" rtlCol="0">
            <a:spAutoFit/>
          </a:bodyPr>
          <a:lstStyle/>
          <a:p>
            <a:r>
              <a:rPr lang="es-ES" sz="2400" b="1" dirty="0" smtClean="0">
                <a:solidFill>
                  <a:schemeClr val="bg2">
                    <a:lumMod val="75000"/>
                  </a:schemeClr>
                </a:solidFill>
              </a:rPr>
              <a:t> </a:t>
            </a:r>
            <a:endParaRPr lang="es-ES" sz="2400" b="1" dirty="0">
              <a:solidFill>
                <a:schemeClr val="bg2">
                  <a:lumMod val="75000"/>
                </a:schemeClr>
              </a:solidFill>
            </a:endParaRPr>
          </a:p>
        </p:txBody>
      </p:sp>
      <p:graphicFrame>
        <p:nvGraphicFramePr>
          <p:cNvPr id="11" name="10 Diagrama"/>
          <p:cNvGraphicFramePr/>
          <p:nvPr>
            <p:extLst>
              <p:ext uri="{D42A27DB-BD31-4B8C-83A1-F6EECF244321}">
                <p14:modId xmlns:p14="http://schemas.microsoft.com/office/powerpoint/2010/main" val="3720855902"/>
              </p:ext>
            </p:extLst>
          </p:nvPr>
        </p:nvGraphicFramePr>
        <p:xfrm>
          <a:off x="2375756" y="3540720"/>
          <a:ext cx="4464496" cy="27180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53216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755576" y="620687"/>
            <a:ext cx="3240360" cy="461665"/>
          </a:xfrm>
          <a:prstGeom prst="rect">
            <a:avLst/>
          </a:prstGeom>
          <a:noFill/>
        </p:spPr>
        <p:txBody>
          <a:bodyPr wrap="square" rtlCol="0">
            <a:spAutoFit/>
          </a:bodyPr>
          <a:lstStyle/>
          <a:p>
            <a:pPr algn="ctr"/>
            <a:r>
              <a:rPr lang="es-ES" sz="2400" b="1" dirty="0" smtClean="0">
                <a:solidFill>
                  <a:schemeClr val="tx2">
                    <a:lumMod val="75000"/>
                  </a:schemeClr>
                </a:solidFill>
              </a:rPr>
              <a:t>MAGNESIO</a:t>
            </a:r>
            <a:endParaRPr lang="es-ES" sz="2000" b="1" dirty="0">
              <a:solidFill>
                <a:schemeClr val="tx2">
                  <a:lumMod val="75000"/>
                </a:schemeClr>
              </a:solidFill>
            </a:endParaRPr>
          </a:p>
        </p:txBody>
      </p:sp>
      <p:sp>
        <p:nvSpPr>
          <p:cNvPr id="5" name="4 CuadroTexto"/>
          <p:cNvSpPr txBox="1"/>
          <p:nvPr/>
        </p:nvSpPr>
        <p:spPr>
          <a:xfrm>
            <a:off x="539552" y="1628800"/>
            <a:ext cx="1836204" cy="646331"/>
          </a:xfrm>
          <a:prstGeom prst="rect">
            <a:avLst/>
          </a:prstGeom>
          <a:noFill/>
        </p:spPr>
        <p:txBody>
          <a:bodyPr wrap="square" rtlCol="0">
            <a:spAutoFit/>
          </a:bodyPr>
          <a:lstStyle/>
          <a:p>
            <a:r>
              <a:rPr lang="es-ES" b="1" dirty="0" smtClean="0">
                <a:solidFill>
                  <a:schemeClr val="accent5">
                    <a:lumMod val="75000"/>
                  </a:schemeClr>
                </a:solidFill>
              </a:rPr>
              <a:t>LECTURA DEL EQUIPO</a:t>
            </a:r>
            <a:endParaRPr lang="es-ES" b="1" dirty="0">
              <a:solidFill>
                <a:schemeClr val="accent5">
                  <a:lumMod val="75000"/>
                </a:schemeClr>
              </a:solidFill>
            </a:endParaRPr>
          </a:p>
        </p:txBody>
      </p:sp>
      <p:sp>
        <p:nvSpPr>
          <p:cNvPr id="6" name="5 Flecha derecha"/>
          <p:cNvSpPr/>
          <p:nvPr/>
        </p:nvSpPr>
        <p:spPr>
          <a:xfrm>
            <a:off x="2555776" y="1772816"/>
            <a:ext cx="504056" cy="50231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7" name="6 Tabla"/>
          <p:cNvGraphicFramePr>
            <a:graphicFrameLocks noGrp="1"/>
          </p:cNvGraphicFramePr>
          <p:nvPr>
            <p:extLst>
              <p:ext uri="{D42A27DB-BD31-4B8C-83A1-F6EECF244321}">
                <p14:modId xmlns:p14="http://schemas.microsoft.com/office/powerpoint/2010/main" val="4164556429"/>
              </p:ext>
            </p:extLst>
          </p:nvPr>
        </p:nvGraphicFramePr>
        <p:xfrm>
          <a:off x="3707904" y="1082351"/>
          <a:ext cx="4720157" cy="1914600"/>
        </p:xfrm>
        <a:graphic>
          <a:graphicData uri="http://schemas.openxmlformats.org/drawingml/2006/table">
            <a:tbl>
              <a:tblPr firstRow="1" firstCol="1" bandRow="1">
                <a:effectLst>
                  <a:outerShdw blurRad="50800" dist="38100" dir="2700000" algn="tl" rotWithShape="0">
                    <a:prstClr val="black">
                      <a:alpha val="40000"/>
                    </a:prstClr>
                  </a:outerShdw>
                </a:effectLst>
                <a:tableStyleId>{5FD0F851-EC5A-4D38-B0AD-8093EC10F338}</a:tableStyleId>
              </a:tblPr>
              <a:tblGrid>
                <a:gridCol w="1377402"/>
                <a:gridCol w="1378783"/>
                <a:gridCol w="1963972"/>
              </a:tblGrid>
              <a:tr h="478650">
                <a:tc>
                  <a:txBody>
                    <a:bodyPr/>
                    <a:lstStyle/>
                    <a:p>
                      <a:pPr algn="ctr">
                        <a:lnSpc>
                          <a:spcPct val="150000"/>
                        </a:lnSpc>
                        <a:spcAft>
                          <a:spcPts val="0"/>
                        </a:spcAft>
                      </a:pPr>
                      <a:r>
                        <a:rPr lang="es-EC" sz="1400" dirty="0">
                          <a:effectLst/>
                        </a:rPr>
                        <a:t>MUESTRA</a:t>
                      </a:r>
                      <a:endParaRPr lang="es-ES" sz="18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CODIGO</a:t>
                      </a:r>
                      <a:endParaRPr lang="es-ES" sz="180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dirty="0">
                          <a:effectLst/>
                        </a:rPr>
                        <a:t>Mg </a:t>
                      </a:r>
                      <a:r>
                        <a:rPr lang="es-EC" sz="1400" dirty="0" smtClean="0">
                          <a:effectLst/>
                        </a:rPr>
                        <a:t> </a:t>
                      </a:r>
                      <a:r>
                        <a:rPr lang="es-EC" sz="1400" dirty="0">
                          <a:effectLst/>
                        </a:rPr>
                        <a:t>(ppm)</a:t>
                      </a:r>
                      <a:endParaRPr lang="es-ES" sz="1800" dirty="0">
                        <a:effectLst/>
                        <a:latin typeface="Calibri"/>
                        <a:ea typeface="Calibri"/>
                        <a:cs typeface="Times New Roman"/>
                      </a:endParaRPr>
                    </a:p>
                  </a:txBody>
                  <a:tcPr marL="68580" marR="68580" marT="0" marB="0" anchor="ctr"/>
                </a:tc>
              </a:tr>
              <a:tr h="478650">
                <a:tc>
                  <a:txBody>
                    <a:bodyPr/>
                    <a:lstStyle/>
                    <a:p>
                      <a:pPr algn="ctr">
                        <a:lnSpc>
                          <a:spcPct val="150000"/>
                        </a:lnSpc>
                        <a:spcAft>
                          <a:spcPts val="0"/>
                        </a:spcAft>
                      </a:pPr>
                      <a:r>
                        <a:rPr lang="es-EC" sz="1400" dirty="0">
                          <a:effectLst/>
                        </a:rPr>
                        <a:t>Río </a:t>
                      </a:r>
                      <a:r>
                        <a:rPr lang="es-EC" sz="1400" dirty="0" err="1">
                          <a:effectLst/>
                        </a:rPr>
                        <a:t>Saucay</a:t>
                      </a:r>
                      <a:endParaRPr lang="es-ES" sz="1800"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400">
                          <a:effectLst/>
                        </a:rPr>
                        <a:t>RS4</a:t>
                      </a:r>
                      <a:endParaRPr lang="es-ES" sz="180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12,92</a:t>
                      </a:r>
                      <a:endParaRPr lang="es-ES" sz="1800">
                        <a:effectLst/>
                        <a:latin typeface="Calibri"/>
                        <a:ea typeface="Calibri"/>
                        <a:cs typeface="Times New Roman"/>
                      </a:endParaRPr>
                    </a:p>
                  </a:txBody>
                  <a:tcPr marL="68580" marR="68580" marT="0" marB="0" anchor="ctr"/>
                </a:tc>
              </a:tr>
              <a:tr h="478650">
                <a:tc>
                  <a:txBody>
                    <a:bodyPr/>
                    <a:lstStyle/>
                    <a:p>
                      <a:pPr algn="ctr">
                        <a:lnSpc>
                          <a:spcPct val="150000"/>
                        </a:lnSpc>
                        <a:spcAft>
                          <a:spcPts val="0"/>
                        </a:spcAft>
                      </a:pPr>
                      <a:r>
                        <a:rPr lang="es-EC" sz="1400" dirty="0">
                          <a:effectLst/>
                        </a:rPr>
                        <a:t>Río Tamuscay</a:t>
                      </a:r>
                      <a:endParaRPr lang="es-ES" sz="2000"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400" dirty="0">
                          <a:effectLst/>
                        </a:rPr>
                        <a:t>RT1</a:t>
                      </a:r>
                      <a:endParaRPr lang="es-ES" sz="18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dirty="0">
                          <a:effectLst/>
                        </a:rPr>
                        <a:t>22,4</a:t>
                      </a:r>
                      <a:endParaRPr lang="es-ES" sz="1800" dirty="0">
                        <a:effectLst/>
                        <a:latin typeface="Calibri"/>
                        <a:ea typeface="Calibri"/>
                        <a:cs typeface="Times New Roman"/>
                      </a:endParaRPr>
                    </a:p>
                  </a:txBody>
                  <a:tcPr marL="68580" marR="68580" marT="0" marB="0" anchor="ctr"/>
                </a:tc>
              </a:tr>
              <a:tr h="478650">
                <a:tc>
                  <a:txBody>
                    <a:bodyPr/>
                    <a:lstStyle/>
                    <a:p>
                      <a:pPr algn="ctr">
                        <a:lnSpc>
                          <a:spcPct val="150000"/>
                        </a:lnSpc>
                        <a:spcAft>
                          <a:spcPts val="0"/>
                        </a:spcAft>
                      </a:pPr>
                      <a:r>
                        <a:rPr lang="es-EC" sz="1400" dirty="0">
                          <a:effectLst/>
                        </a:rPr>
                        <a:t>Río </a:t>
                      </a:r>
                      <a:r>
                        <a:rPr lang="es-EC" sz="1400" dirty="0" err="1">
                          <a:effectLst/>
                        </a:rPr>
                        <a:t>Juval</a:t>
                      </a:r>
                      <a:endParaRPr lang="es-ES" sz="1800" dirty="0">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400" dirty="0">
                          <a:effectLst/>
                        </a:rPr>
                        <a:t>RJU</a:t>
                      </a:r>
                      <a:endParaRPr lang="es-ES" sz="18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dirty="0">
                          <a:effectLst/>
                        </a:rPr>
                        <a:t>20,28</a:t>
                      </a:r>
                      <a:endParaRPr lang="es-ES" sz="1800" dirty="0">
                        <a:effectLst/>
                        <a:latin typeface="Calibri"/>
                        <a:ea typeface="Calibri"/>
                        <a:cs typeface="Times New Roman"/>
                      </a:endParaRPr>
                    </a:p>
                  </a:txBody>
                  <a:tcPr marL="68580" marR="68580" marT="0" marB="0" anchor="ctr"/>
                </a:tc>
              </a:tr>
            </a:tbl>
          </a:graphicData>
        </a:graphic>
      </p:graphicFrame>
      <p:sp>
        <p:nvSpPr>
          <p:cNvPr id="11" name="10 CuadroTexto"/>
          <p:cNvSpPr txBox="1"/>
          <p:nvPr/>
        </p:nvSpPr>
        <p:spPr>
          <a:xfrm>
            <a:off x="539552" y="3220978"/>
            <a:ext cx="1620180" cy="400110"/>
          </a:xfrm>
          <a:prstGeom prst="rect">
            <a:avLst/>
          </a:prstGeom>
          <a:noFill/>
        </p:spPr>
        <p:txBody>
          <a:bodyPr wrap="square" rtlCol="0">
            <a:spAutoFit/>
          </a:bodyPr>
          <a:lstStyle/>
          <a:p>
            <a:r>
              <a:rPr lang="es-ES" sz="2000" b="1" dirty="0" smtClean="0">
                <a:solidFill>
                  <a:schemeClr val="accent5">
                    <a:lumMod val="75000"/>
                  </a:schemeClr>
                </a:solidFill>
              </a:rPr>
              <a:t>CÁLCULOS</a:t>
            </a:r>
            <a:endParaRPr lang="es-ES" sz="2000" b="1" dirty="0">
              <a:solidFill>
                <a:schemeClr val="accent5">
                  <a:lumMod val="75000"/>
                </a:schemeClr>
              </a:solidFill>
            </a:endParaRPr>
          </a:p>
        </p:txBody>
      </p:sp>
      <p:sp>
        <p:nvSpPr>
          <p:cNvPr id="12" name="11 Flecha derecha"/>
          <p:cNvSpPr/>
          <p:nvPr/>
        </p:nvSpPr>
        <p:spPr>
          <a:xfrm>
            <a:off x="2555776" y="3169875"/>
            <a:ext cx="504056" cy="50231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graphicFrame>
            <p:nvGraphicFramePr>
              <p:cNvPr id="13" name="12 Tabla"/>
              <p:cNvGraphicFramePr>
                <a:graphicFrameLocks noGrp="1"/>
              </p:cNvGraphicFramePr>
              <p:nvPr>
                <p:extLst>
                  <p:ext uri="{D42A27DB-BD31-4B8C-83A1-F6EECF244321}">
                    <p14:modId xmlns:p14="http://schemas.microsoft.com/office/powerpoint/2010/main" val="4135695021"/>
                  </p:ext>
                </p:extLst>
              </p:nvPr>
            </p:nvGraphicFramePr>
            <p:xfrm>
              <a:off x="755576" y="3861048"/>
              <a:ext cx="7560840" cy="2088232"/>
            </p:xfrm>
            <a:graphic>
              <a:graphicData uri="http://schemas.openxmlformats.org/drawingml/2006/table">
                <a:tbl>
                  <a:tblPr firstRow="1" firstCol="1" bandRow="1">
                    <a:effectLst>
                      <a:outerShdw blurRad="50800" dist="38100" dir="2700000" algn="tl" rotWithShape="0">
                        <a:prstClr val="black">
                          <a:alpha val="40000"/>
                        </a:prstClr>
                      </a:outerShdw>
                    </a:effectLst>
                    <a:tableStyleId>{3B4B98B0-60AC-42C2-AFA5-B58CD77FA1E5}</a:tableStyleId>
                  </a:tblPr>
                  <a:tblGrid>
                    <a:gridCol w="1527980"/>
                    <a:gridCol w="1064308"/>
                    <a:gridCol w="3424130"/>
                    <a:gridCol w="1544422"/>
                  </a:tblGrid>
                  <a:tr h="275181">
                    <a:tc gridSpan="4">
                      <a:txBody>
                        <a:bodyPr/>
                        <a:lstStyle/>
                        <a:p>
                          <a:pPr algn="ctr">
                            <a:lnSpc>
                              <a:spcPct val="115000"/>
                            </a:lnSpc>
                            <a:spcAft>
                              <a:spcPts val="0"/>
                            </a:spcAft>
                          </a:pPr>
                          <a:r>
                            <a:rPr lang="es-EC" sz="1200" dirty="0">
                              <a:effectLst/>
                            </a:rPr>
                            <a:t>PUNTO RS4: RIO SAUCAY</a:t>
                          </a:r>
                          <a:endParaRPr lang="es-ES" sz="1200" dirty="0">
                            <a:effectLst/>
                            <a:latin typeface="Calibri"/>
                            <a:ea typeface="Calibri"/>
                            <a:cs typeface="Times New Roman"/>
                          </a:endParaRPr>
                        </a:p>
                      </a:txBody>
                      <a:tcPr marL="44450" marR="44450" marT="0" marB="0" anchor="b"/>
                    </a:tc>
                    <a:tc hMerge="1">
                      <a:txBody>
                        <a:bodyPr/>
                        <a:lstStyle/>
                        <a:p>
                          <a:endParaRPr lang="es-ES"/>
                        </a:p>
                      </a:txBody>
                      <a:tcPr/>
                    </a:tc>
                    <a:tc hMerge="1">
                      <a:txBody>
                        <a:bodyPr/>
                        <a:lstStyle/>
                        <a:p>
                          <a:endParaRPr lang="es-ES"/>
                        </a:p>
                      </a:txBody>
                      <a:tcPr/>
                    </a:tc>
                    <a:tc hMerge="1">
                      <a:txBody>
                        <a:bodyPr/>
                        <a:lstStyle/>
                        <a:p>
                          <a:endParaRPr lang="es-ES"/>
                        </a:p>
                      </a:txBody>
                      <a:tcPr/>
                    </a:tc>
                  </a:tr>
                  <a:tr h="275181">
                    <a:tc gridSpan="2">
                      <a:txBody>
                        <a:bodyPr/>
                        <a:lstStyle/>
                        <a:p>
                          <a:pPr algn="ctr">
                            <a:lnSpc>
                              <a:spcPct val="115000"/>
                            </a:lnSpc>
                            <a:spcAft>
                              <a:spcPts val="0"/>
                            </a:spcAft>
                          </a:pPr>
                          <a:r>
                            <a:rPr lang="es-EC" sz="1200" b="1" dirty="0">
                              <a:effectLst/>
                            </a:rPr>
                            <a:t>DATOS</a:t>
                          </a:r>
                          <a:endParaRPr lang="es-ES" sz="1200" b="1" dirty="0">
                            <a:effectLst/>
                            <a:latin typeface="Calibri"/>
                            <a:ea typeface="Calibri"/>
                            <a:cs typeface="Times New Roman"/>
                          </a:endParaRPr>
                        </a:p>
                      </a:txBody>
                      <a:tcPr marL="44450" marR="44450" marT="0" marB="0" anchor="b"/>
                    </a:tc>
                    <a:tc hMerge="1">
                      <a:txBody>
                        <a:bodyPr/>
                        <a:lstStyle/>
                        <a:p>
                          <a:endParaRPr lang="es-ES"/>
                        </a:p>
                      </a:txBody>
                      <a:tcPr/>
                    </a:tc>
                    <a:tc>
                      <a:txBody>
                        <a:bodyPr/>
                        <a:lstStyle/>
                        <a:p>
                          <a:pPr algn="ctr">
                            <a:lnSpc>
                              <a:spcPct val="115000"/>
                            </a:lnSpc>
                            <a:spcAft>
                              <a:spcPts val="0"/>
                            </a:spcAft>
                          </a:pPr>
                          <a:r>
                            <a:rPr lang="es-EC" sz="1200" b="1" dirty="0">
                              <a:effectLst/>
                            </a:rPr>
                            <a:t>CALCULOS</a:t>
                          </a:r>
                          <a:endParaRPr lang="es-ES" sz="1200" b="1"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b="1" dirty="0">
                              <a:effectLst/>
                            </a:rPr>
                            <a:t>RESULTADOS</a:t>
                          </a:r>
                          <a:endParaRPr lang="es-ES" sz="1200" b="1" dirty="0">
                            <a:effectLst/>
                            <a:latin typeface="Calibri"/>
                            <a:ea typeface="Calibri"/>
                            <a:cs typeface="Times New Roman"/>
                          </a:endParaRPr>
                        </a:p>
                      </a:txBody>
                      <a:tcPr marL="44450" marR="44450" marT="0" marB="0" anchor="b"/>
                    </a:tc>
                  </a:tr>
                  <a:tr h="558225">
                    <a:tc>
                      <a:txBody>
                        <a:bodyPr/>
                        <a:lstStyle/>
                        <a:p>
                          <a:pPr>
                            <a:lnSpc>
                              <a:spcPct val="115000"/>
                            </a:lnSpc>
                            <a:spcAft>
                              <a:spcPts val="0"/>
                            </a:spcAft>
                          </a:pPr>
                          <a:r>
                            <a:rPr lang="es-EC" sz="1400">
                              <a:effectLst/>
                            </a:rPr>
                            <a:t>Peso Muestra:</a:t>
                          </a:r>
                          <a:endParaRPr lang="es-ES" sz="1400">
                            <a:effectLst/>
                            <a:latin typeface="Calibri"/>
                            <a:ea typeface="Calibri"/>
                            <a:cs typeface="Times New Roman"/>
                          </a:endParaRPr>
                        </a:p>
                      </a:txBody>
                      <a:tcPr marL="44450" marR="44450" marT="0" marB="0" anchor="ctr"/>
                    </a:tc>
                    <a:tc>
                      <a:txBody>
                        <a:bodyPr/>
                        <a:lstStyle/>
                        <a:p>
                          <a:pPr>
                            <a:lnSpc>
                              <a:spcPct val="115000"/>
                            </a:lnSpc>
                            <a:spcAft>
                              <a:spcPts val="0"/>
                            </a:spcAft>
                          </a:pPr>
                          <a:r>
                            <a:rPr lang="es-EC" sz="1100">
                              <a:effectLst/>
                            </a:rPr>
                            <a:t>0,5304 g</a:t>
                          </a:r>
                          <a:endParaRPr lang="es-ES" sz="1100">
                            <a:effectLst/>
                            <a:latin typeface="Calibri"/>
                            <a:ea typeface="Calibri"/>
                            <a:cs typeface="Times New Roman"/>
                          </a:endParaRPr>
                        </a:p>
                      </a:txBody>
                      <a:tcPr marL="44450" marR="44450" marT="0" marB="0" anchor="ctr"/>
                    </a:tc>
                    <a:tc rowSpan="3">
                      <a:txBody>
                        <a:bodyPr/>
                        <a:lstStyle/>
                        <a:p>
                          <a:pPr marL="90805" indent="449580" algn="just">
                            <a:lnSpc>
                              <a:spcPct val="115000"/>
                            </a:lnSpc>
                            <a:spcAft>
                              <a:spcPts val="1000"/>
                            </a:spcAft>
                          </a:pPr>
                          <a14:m>
                            <m:oMathPara xmlns:m="http://schemas.openxmlformats.org/officeDocument/2006/math">
                              <m:oMathParaPr>
                                <m:jc m:val="centerGroup"/>
                              </m:oMathParaPr>
                              <m:oMath xmlns:m="http://schemas.openxmlformats.org/officeDocument/2006/math">
                                <m:r>
                                  <a:rPr lang="es-EC" sz="1400">
                                    <a:effectLst/>
                                    <a:latin typeface="Cambria Math"/>
                                  </a:rPr>
                                  <m:t>𝑴𝒈</m:t>
                                </m:r>
                                <m:r>
                                  <a:rPr lang="es-EC" sz="1400">
                                    <a:effectLst/>
                                    <a:latin typeface="Cambria Math"/>
                                  </a:rPr>
                                  <m:t>=12,92</m:t>
                                </m:r>
                                <m:r>
                                  <a:rPr lang="es-EC" sz="1400">
                                    <a:effectLst/>
                                    <a:latin typeface="Cambria Math"/>
                                  </a:rPr>
                                  <m:t>𝑚𝑔</m:t>
                                </m:r>
                                <m:r>
                                  <a:rPr lang="es-EC" sz="1400">
                                    <a:effectLst/>
                                    <a:latin typeface="Cambria Math"/>
                                  </a:rPr>
                                  <m:t>/</m:t>
                                </m:r>
                                <m:r>
                                  <a:rPr lang="es-EC" sz="1400">
                                    <a:effectLst/>
                                    <a:latin typeface="Cambria Math"/>
                                  </a:rPr>
                                  <m:t>𝐿</m:t>
                                </m:r>
                                <m:r>
                                  <a:rPr lang="es-EC" sz="1400">
                                    <a:effectLst/>
                                    <a:latin typeface="Cambria Math"/>
                                  </a:rPr>
                                  <m:t>∗</m:t>
                                </m:r>
                                <m:f>
                                  <m:fPr>
                                    <m:ctrlPr>
                                      <a:rPr lang="es-ES" sz="1400" i="1">
                                        <a:effectLst/>
                                        <a:latin typeface="Cambria Math"/>
                                      </a:rPr>
                                    </m:ctrlPr>
                                  </m:fPr>
                                  <m:num>
                                    <m:r>
                                      <a:rPr lang="es-EC" sz="1400">
                                        <a:effectLst/>
                                        <a:latin typeface="Cambria Math"/>
                                      </a:rPr>
                                      <m:t>0,05 </m:t>
                                    </m:r>
                                    <m:r>
                                      <m:rPr>
                                        <m:sty m:val="p"/>
                                      </m:rPr>
                                      <a:rPr lang="es-EC" sz="1400">
                                        <a:effectLst/>
                                        <a:latin typeface="Cambria Math"/>
                                      </a:rPr>
                                      <m:t>L</m:t>
                                    </m:r>
                                  </m:num>
                                  <m:den>
                                    <m:r>
                                      <a:rPr lang="es-EC" sz="1400">
                                        <a:effectLst/>
                                        <a:latin typeface="Cambria Math"/>
                                      </a:rPr>
                                      <m:t>0,5304</m:t>
                                    </m:r>
                                    <m:r>
                                      <m:rPr>
                                        <m:sty m:val="p"/>
                                      </m:rPr>
                                      <a:rPr lang="es-EC" sz="1400">
                                        <a:effectLst/>
                                        <a:latin typeface="Cambria Math"/>
                                      </a:rPr>
                                      <m:t>g</m:t>
                                    </m:r>
                                  </m:den>
                                </m:f>
                              </m:oMath>
                            </m:oMathPara>
                          </a14:m>
                          <a:endParaRPr lang="es-ES" sz="1200" dirty="0">
                            <a:effectLst/>
                          </a:endParaRPr>
                        </a:p>
                        <a:p>
                          <a:pPr algn="ctr">
                            <a:lnSpc>
                              <a:spcPct val="115000"/>
                            </a:lnSpc>
                            <a:spcAft>
                              <a:spcPts val="0"/>
                            </a:spcAft>
                          </a:pPr>
                          <a:endParaRPr lang="es-ES" sz="1100" dirty="0">
                            <a:effectLst/>
                            <a:latin typeface="Calibri"/>
                            <a:ea typeface="Calibri"/>
                            <a:cs typeface="Times New Roman"/>
                          </a:endParaRPr>
                        </a:p>
                      </a:txBody>
                      <a:tcPr marL="44450" marR="44450" marT="0" marB="0" anchor="ctr"/>
                    </a:tc>
                    <a:tc rowSpan="3">
                      <a:txBody>
                        <a:bodyPr/>
                        <a:lstStyle/>
                        <a:p>
                          <a:pPr algn="ctr">
                            <a:lnSpc>
                              <a:spcPct val="115000"/>
                            </a:lnSpc>
                            <a:spcAft>
                              <a:spcPts val="1000"/>
                            </a:spcAft>
                          </a:pPr>
                          <a:r>
                            <a:rPr lang="es-EC" sz="1100" dirty="0">
                              <a:effectLst/>
                            </a:rPr>
                            <a:t> </a:t>
                          </a:r>
                          <a:r>
                            <a:rPr lang="es-EC" sz="1400" dirty="0" smtClean="0">
                              <a:effectLst/>
                            </a:rPr>
                            <a:t>Mg</a:t>
                          </a:r>
                          <a:endParaRPr lang="es-ES" sz="1400" dirty="0">
                            <a:effectLst/>
                          </a:endParaRPr>
                        </a:p>
                        <a:p>
                          <a:pPr algn="ctr">
                            <a:lnSpc>
                              <a:spcPct val="115000"/>
                            </a:lnSpc>
                            <a:spcAft>
                              <a:spcPts val="1000"/>
                            </a:spcAft>
                          </a:pPr>
                          <a:r>
                            <a:rPr lang="es-EC" sz="1400" dirty="0">
                              <a:effectLst/>
                            </a:rPr>
                            <a:t>1,218 mg / g Suelo</a:t>
                          </a:r>
                          <a:endParaRPr lang="es-ES" sz="1400" dirty="0">
                            <a:effectLst/>
                            <a:latin typeface="Calibri"/>
                            <a:ea typeface="Calibri"/>
                            <a:cs typeface="Times New Roman"/>
                          </a:endParaRPr>
                        </a:p>
                      </a:txBody>
                      <a:tcPr marL="44450" marR="44450" marT="0" marB="0" anchor="ctr"/>
                    </a:tc>
                  </a:tr>
                  <a:tr h="466498">
                    <a:tc>
                      <a:txBody>
                        <a:bodyPr/>
                        <a:lstStyle/>
                        <a:p>
                          <a:pPr>
                            <a:lnSpc>
                              <a:spcPct val="115000"/>
                            </a:lnSpc>
                            <a:spcAft>
                              <a:spcPts val="0"/>
                            </a:spcAft>
                          </a:pPr>
                          <a:r>
                            <a:rPr lang="es-EC" sz="1400" dirty="0">
                              <a:effectLst/>
                            </a:rPr>
                            <a:t>Aforo:</a:t>
                          </a:r>
                          <a:endParaRPr lang="es-ES" sz="1400" dirty="0">
                            <a:effectLst/>
                            <a:latin typeface="Calibri"/>
                            <a:ea typeface="Calibri"/>
                            <a:cs typeface="Times New Roman"/>
                          </a:endParaRPr>
                        </a:p>
                      </a:txBody>
                      <a:tcPr marL="44450" marR="44450" marT="0" marB="0" anchor="ctr"/>
                    </a:tc>
                    <a:tc>
                      <a:txBody>
                        <a:bodyPr/>
                        <a:lstStyle/>
                        <a:p>
                          <a:pPr>
                            <a:lnSpc>
                              <a:spcPct val="115000"/>
                            </a:lnSpc>
                            <a:spcAft>
                              <a:spcPts val="0"/>
                            </a:spcAft>
                          </a:pPr>
                          <a:r>
                            <a:rPr lang="es-EC" sz="1100" dirty="0">
                              <a:effectLst/>
                            </a:rPr>
                            <a:t>0,05 L</a:t>
                          </a:r>
                          <a:endParaRPr lang="es-ES" sz="1100" dirty="0">
                            <a:effectLst/>
                            <a:latin typeface="Calibri"/>
                            <a:ea typeface="Calibri"/>
                            <a:cs typeface="Times New Roman"/>
                          </a:endParaRPr>
                        </a:p>
                      </a:txBody>
                      <a:tcPr marL="44450" marR="44450" marT="0" marB="0" anchor="ctr"/>
                    </a:tc>
                    <a:tc vMerge="1">
                      <a:txBody>
                        <a:bodyPr/>
                        <a:lstStyle/>
                        <a:p>
                          <a:endParaRPr lang="es-ES" dirty="0"/>
                        </a:p>
                      </a:txBody>
                      <a:tcPr marL="44450" marR="44450" marT="0" marB="0" anchor="ctr"/>
                    </a:tc>
                    <a:tc vMerge="1">
                      <a:txBody>
                        <a:bodyPr/>
                        <a:lstStyle/>
                        <a:p>
                          <a:endParaRPr lang="es-ES"/>
                        </a:p>
                      </a:txBody>
                      <a:tcPr/>
                    </a:tc>
                  </a:tr>
                  <a:tr h="513147">
                    <a:tc>
                      <a:txBody>
                        <a:bodyPr/>
                        <a:lstStyle/>
                        <a:p>
                          <a:pPr>
                            <a:lnSpc>
                              <a:spcPct val="115000"/>
                            </a:lnSpc>
                            <a:spcAft>
                              <a:spcPts val="0"/>
                            </a:spcAft>
                          </a:pPr>
                          <a:r>
                            <a:rPr lang="es-EC" sz="1400" dirty="0">
                              <a:effectLst/>
                            </a:rPr>
                            <a:t>Concentración:</a:t>
                          </a:r>
                          <a:endParaRPr lang="es-ES" sz="1400" dirty="0">
                            <a:effectLst/>
                            <a:latin typeface="Calibri"/>
                            <a:ea typeface="Calibri"/>
                            <a:cs typeface="Times New Roman"/>
                          </a:endParaRPr>
                        </a:p>
                      </a:txBody>
                      <a:tcPr marL="44450" marR="44450" marT="0" marB="0" anchor="ctr"/>
                    </a:tc>
                    <a:tc>
                      <a:txBody>
                        <a:bodyPr/>
                        <a:lstStyle/>
                        <a:p>
                          <a:pPr>
                            <a:lnSpc>
                              <a:spcPct val="115000"/>
                            </a:lnSpc>
                            <a:spcAft>
                              <a:spcPts val="0"/>
                            </a:spcAft>
                          </a:pPr>
                          <a:r>
                            <a:rPr lang="es-EC" sz="1100" dirty="0">
                              <a:effectLst/>
                            </a:rPr>
                            <a:t>12,92 mg/L</a:t>
                          </a:r>
                          <a:endParaRPr lang="es-ES" sz="1100" dirty="0">
                            <a:effectLst/>
                            <a:latin typeface="Calibri"/>
                            <a:ea typeface="Calibri"/>
                            <a:cs typeface="Times New Roman"/>
                          </a:endParaRPr>
                        </a:p>
                      </a:txBody>
                      <a:tcPr marL="44450" marR="44450" marT="0" marB="0" anchor="ctr"/>
                    </a:tc>
                    <a:tc vMerge="1">
                      <a:txBody>
                        <a:bodyPr/>
                        <a:lstStyle/>
                        <a:p>
                          <a:endParaRPr lang="es-ES" dirty="0"/>
                        </a:p>
                      </a:txBody>
                      <a:tcPr marL="44450" marR="44450" marT="0" marB="0" anchor="ctr"/>
                    </a:tc>
                    <a:tc vMerge="1">
                      <a:txBody>
                        <a:bodyPr/>
                        <a:lstStyle/>
                        <a:p>
                          <a:endParaRPr lang="es-ES"/>
                        </a:p>
                      </a:txBody>
                      <a:tcPr/>
                    </a:tc>
                  </a:tr>
                </a:tbl>
              </a:graphicData>
            </a:graphic>
          </p:graphicFrame>
        </mc:Choice>
        <mc:Fallback xmlns="">
          <p:graphicFrame>
            <p:nvGraphicFramePr>
              <p:cNvPr id="13" name="12 Tabla"/>
              <p:cNvGraphicFramePr>
                <a:graphicFrameLocks noGrp="1"/>
              </p:cNvGraphicFramePr>
              <p:nvPr>
                <p:extLst>
                  <p:ext uri="{D42A27DB-BD31-4B8C-83A1-F6EECF244321}">
                    <p14:modId xmlns:p14="http://schemas.microsoft.com/office/powerpoint/2010/main" xmlns="" xmlns:a14="http://schemas.microsoft.com/office/drawing/2010/main" val="3193832659"/>
                  </p:ext>
                </p:extLst>
              </p:nvPr>
            </p:nvGraphicFramePr>
            <p:xfrm>
              <a:off x="755576" y="3861048"/>
              <a:ext cx="7560840" cy="2088232"/>
            </p:xfrm>
            <a:graphic>
              <a:graphicData uri="http://schemas.openxmlformats.org/drawingml/2006/table">
                <a:tbl>
                  <a:tblPr firstRow="1" firstCol="1" bandRow="1">
                    <a:effectLst>
                      <a:outerShdw blurRad="50800" dist="38100" dir="2700000" algn="tl" rotWithShape="0">
                        <a:prstClr val="black">
                          <a:alpha val="40000"/>
                        </a:prstClr>
                      </a:outerShdw>
                    </a:effectLst>
                    <a:tableStyleId>{3B4B98B0-60AC-42C2-AFA5-B58CD77FA1E5}</a:tableStyleId>
                  </a:tblPr>
                  <a:tblGrid>
                    <a:gridCol w="1527980"/>
                    <a:gridCol w="1064308"/>
                    <a:gridCol w="3424130"/>
                    <a:gridCol w="1544422"/>
                  </a:tblGrid>
                  <a:tr h="275181">
                    <a:tc gridSpan="4">
                      <a:txBody>
                        <a:bodyPr/>
                        <a:lstStyle/>
                        <a:p>
                          <a:pPr algn="ctr">
                            <a:lnSpc>
                              <a:spcPct val="115000"/>
                            </a:lnSpc>
                            <a:spcAft>
                              <a:spcPts val="0"/>
                            </a:spcAft>
                          </a:pPr>
                          <a:r>
                            <a:rPr lang="es-EC" sz="1200" dirty="0">
                              <a:effectLst/>
                            </a:rPr>
                            <a:t>PUNTO RS4: RIO SAUCAY</a:t>
                          </a:r>
                          <a:endParaRPr lang="es-ES" sz="1200" dirty="0">
                            <a:effectLst/>
                            <a:latin typeface="Calibri"/>
                            <a:ea typeface="Calibri"/>
                            <a:cs typeface="Times New Roman"/>
                          </a:endParaRPr>
                        </a:p>
                      </a:txBody>
                      <a:tcPr marL="44450" marR="44450" marT="0" marB="0" anchor="b"/>
                    </a:tc>
                    <a:tc hMerge="1">
                      <a:txBody>
                        <a:bodyPr/>
                        <a:lstStyle/>
                        <a:p>
                          <a:endParaRPr lang="es-ES"/>
                        </a:p>
                      </a:txBody>
                      <a:tcPr/>
                    </a:tc>
                    <a:tc hMerge="1">
                      <a:txBody>
                        <a:bodyPr/>
                        <a:lstStyle/>
                        <a:p>
                          <a:endParaRPr lang="es-ES"/>
                        </a:p>
                      </a:txBody>
                      <a:tcPr/>
                    </a:tc>
                    <a:tc hMerge="1">
                      <a:txBody>
                        <a:bodyPr/>
                        <a:lstStyle/>
                        <a:p>
                          <a:endParaRPr lang="es-ES"/>
                        </a:p>
                      </a:txBody>
                      <a:tcPr/>
                    </a:tc>
                  </a:tr>
                  <a:tr h="275181">
                    <a:tc gridSpan="2">
                      <a:txBody>
                        <a:bodyPr/>
                        <a:lstStyle/>
                        <a:p>
                          <a:pPr algn="ctr">
                            <a:lnSpc>
                              <a:spcPct val="115000"/>
                            </a:lnSpc>
                            <a:spcAft>
                              <a:spcPts val="0"/>
                            </a:spcAft>
                          </a:pPr>
                          <a:r>
                            <a:rPr lang="es-EC" sz="1200" b="1" dirty="0">
                              <a:effectLst/>
                            </a:rPr>
                            <a:t>DATOS</a:t>
                          </a:r>
                          <a:endParaRPr lang="es-ES" sz="1200" b="1" dirty="0">
                            <a:effectLst/>
                            <a:latin typeface="Calibri"/>
                            <a:ea typeface="Calibri"/>
                            <a:cs typeface="Times New Roman"/>
                          </a:endParaRPr>
                        </a:p>
                      </a:txBody>
                      <a:tcPr marL="44450" marR="44450" marT="0" marB="0" anchor="b"/>
                    </a:tc>
                    <a:tc hMerge="1">
                      <a:txBody>
                        <a:bodyPr/>
                        <a:lstStyle/>
                        <a:p>
                          <a:endParaRPr lang="es-ES"/>
                        </a:p>
                      </a:txBody>
                      <a:tcPr/>
                    </a:tc>
                    <a:tc>
                      <a:txBody>
                        <a:bodyPr/>
                        <a:lstStyle/>
                        <a:p>
                          <a:pPr algn="ctr">
                            <a:lnSpc>
                              <a:spcPct val="115000"/>
                            </a:lnSpc>
                            <a:spcAft>
                              <a:spcPts val="0"/>
                            </a:spcAft>
                          </a:pPr>
                          <a:r>
                            <a:rPr lang="es-EC" sz="1200" b="1" dirty="0">
                              <a:effectLst/>
                            </a:rPr>
                            <a:t>CALCULOS</a:t>
                          </a:r>
                          <a:endParaRPr lang="es-ES" sz="1200" b="1"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b="1" dirty="0">
                              <a:effectLst/>
                            </a:rPr>
                            <a:t>RESULTADOS</a:t>
                          </a:r>
                          <a:endParaRPr lang="es-ES" sz="1200" b="1" dirty="0">
                            <a:effectLst/>
                            <a:latin typeface="Calibri"/>
                            <a:ea typeface="Calibri"/>
                            <a:cs typeface="Times New Roman"/>
                          </a:endParaRPr>
                        </a:p>
                      </a:txBody>
                      <a:tcPr marL="44450" marR="44450" marT="0" marB="0" anchor="b"/>
                    </a:tc>
                  </a:tr>
                  <a:tr h="558225">
                    <a:tc>
                      <a:txBody>
                        <a:bodyPr/>
                        <a:lstStyle/>
                        <a:p>
                          <a:pPr>
                            <a:lnSpc>
                              <a:spcPct val="115000"/>
                            </a:lnSpc>
                            <a:spcAft>
                              <a:spcPts val="0"/>
                            </a:spcAft>
                          </a:pPr>
                          <a:r>
                            <a:rPr lang="es-EC" sz="1400">
                              <a:effectLst/>
                            </a:rPr>
                            <a:t>Peso Muestra:</a:t>
                          </a:r>
                          <a:endParaRPr lang="es-ES" sz="1400">
                            <a:effectLst/>
                            <a:latin typeface="Calibri"/>
                            <a:ea typeface="Calibri"/>
                            <a:cs typeface="Times New Roman"/>
                          </a:endParaRPr>
                        </a:p>
                      </a:txBody>
                      <a:tcPr marL="44450" marR="44450" marT="0" marB="0" anchor="ctr"/>
                    </a:tc>
                    <a:tc>
                      <a:txBody>
                        <a:bodyPr/>
                        <a:lstStyle/>
                        <a:p>
                          <a:pPr>
                            <a:lnSpc>
                              <a:spcPct val="115000"/>
                            </a:lnSpc>
                            <a:spcAft>
                              <a:spcPts val="0"/>
                            </a:spcAft>
                          </a:pPr>
                          <a:r>
                            <a:rPr lang="es-EC" sz="1100">
                              <a:effectLst/>
                            </a:rPr>
                            <a:t>0,5304 g</a:t>
                          </a:r>
                          <a:endParaRPr lang="es-ES" sz="1100">
                            <a:effectLst/>
                            <a:latin typeface="Calibri"/>
                            <a:ea typeface="Calibri"/>
                            <a:cs typeface="Times New Roman"/>
                          </a:endParaRPr>
                        </a:p>
                      </a:txBody>
                      <a:tcPr marL="44450" marR="44450" marT="0" marB="0" anchor="ctr"/>
                    </a:tc>
                    <a:tc rowSpan="3">
                      <a:txBody>
                        <a:bodyPr/>
                        <a:lstStyle/>
                        <a:p>
                          <a:endParaRPr lang="es-ES"/>
                        </a:p>
                      </a:txBody>
                      <a:tcPr marL="44450" marR="44450" marT="0" marB="0" anchor="ctr">
                        <a:blipFill rotWithShape="1">
                          <a:blip r:embed="rId2"/>
                          <a:stretch>
                            <a:fillRect l="-76335" t="-37154" r="-47331" b="-5138"/>
                          </a:stretch>
                        </a:blipFill>
                      </a:tcPr>
                    </a:tc>
                    <a:tc rowSpan="3">
                      <a:txBody>
                        <a:bodyPr/>
                        <a:lstStyle/>
                        <a:p>
                          <a:pPr algn="ctr">
                            <a:lnSpc>
                              <a:spcPct val="115000"/>
                            </a:lnSpc>
                            <a:spcAft>
                              <a:spcPts val="1000"/>
                            </a:spcAft>
                          </a:pPr>
                          <a:r>
                            <a:rPr lang="es-EC" sz="1100" dirty="0">
                              <a:effectLst/>
                            </a:rPr>
                            <a:t> </a:t>
                          </a:r>
                          <a:r>
                            <a:rPr lang="es-EC" sz="1400" dirty="0" smtClean="0">
                              <a:effectLst/>
                            </a:rPr>
                            <a:t>Mg</a:t>
                          </a:r>
                          <a:endParaRPr lang="es-ES" sz="1400" dirty="0">
                            <a:effectLst/>
                          </a:endParaRPr>
                        </a:p>
                        <a:p>
                          <a:pPr algn="ctr">
                            <a:lnSpc>
                              <a:spcPct val="115000"/>
                            </a:lnSpc>
                            <a:spcAft>
                              <a:spcPts val="1000"/>
                            </a:spcAft>
                          </a:pPr>
                          <a:r>
                            <a:rPr lang="es-EC" sz="1400" dirty="0">
                              <a:effectLst/>
                            </a:rPr>
                            <a:t>1,218 mg / g Suelo</a:t>
                          </a:r>
                          <a:endParaRPr lang="es-ES" sz="1400" dirty="0">
                            <a:effectLst/>
                            <a:latin typeface="Calibri"/>
                            <a:ea typeface="Calibri"/>
                            <a:cs typeface="Times New Roman"/>
                          </a:endParaRPr>
                        </a:p>
                      </a:txBody>
                      <a:tcPr marL="44450" marR="44450" marT="0" marB="0" anchor="ctr"/>
                    </a:tc>
                  </a:tr>
                  <a:tr h="466498">
                    <a:tc>
                      <a:txBody>
                        <a:bodyPr/>
                        <a:lstStyle/>
                        <a:p>
                          <a:pPr>
                            <a:lnSpc>
                              <a:spcPct val="115000"/>
                            </a:lnSpc>
                            <a:spcAft>
                              <a:spcPts val="0"/>
                            </a:spcAft>
                          </a:pPr>
                          <a:r>
                            <a:rPr lang="es-EC" sz="1400" dirty="0">
                              <a:effectLst/>
                            </a:rPr>
                            <a:t>Aforo:</a:t>
                          </a:r>
                          <a:endParaRPr lang="es-ES" sz="1400" dirty="0">
                            <a:effectLst/>
                            <a:latin typeface="Calibri"/>
                            <a:ea typeface="Calibri"/>
                            <a:cs typeface="Times New Roman"/>
                          </a:endParaRPr>
                        </a:p>
                      </a:txBody>
                      <a:tcPr marL="44450" marR="44450" marT="0" marB="0" anchor="ctr"/>
                    </a:tc>
                    <a:tc>
                      <a:txBody>
                        <a:bodyPr/>
                        <a:lstStyle/>
                        <a:p>
                          <a:pPr>
                            <a:lnSpc>
                              <a:spcPct val="115000"/>
                            </a:lnSpc>
                            <a:spcAft>
                              <a:spcPts val="0"/>
                            </a:spcAft>
                          </a:pPr>
                          <a:r>
                            <a:rPr lang="es-EC" sz="1100" dirty="0">
                              <a:effectLst/>
                            </a:rPr>
                            <a:t>0,05 L</a:t>
                          </a:r>
                          <a:endParaRPr lang="es-ES" sz="1100" dirty="0">
                            <a:effectLst/>
                            <a:latin typeface="Calibri"/>
                            <a:ea typeface="Calibri"/>
                            <a:cs typeface="Times New Roman"/>
                          </a:endParaRPr>
                        </a:p>
                      </a:txBody>
                      <a:tcPr marL="44450" marR="44450" marT="0" marB="0" anchor="ctr"/>
                    </a:tc>
                    <a:tc vMerge="1">
                      <a:txBody>
                        <a:bodyPr/>
                        <a:lstStyle/>
                        <a:p>
                          <a:endParaRPr lang="es-ES" dirty="0"/>
                        </a:p>
                      </a:txBody>
                      <a:tcPr marL="44450" marR="44450" marT="0" marB="0" anchor="ctr"/>
                    </a:tc>
                    <a:tc vMerge="1">
                      <a:txBody>
                        <a:bodyPr/>
                        <a:lstStyle/>
                        <a:p>
                          <a:endParaRPr lang="es-ES"/>
                        </a:p>
                      </a:txBody>
                      <a:tcPr/>
                    </a:tc>
                  </a:tr>
                  <a:tr h="513147">
                    <a:tc>
                      <a:txBody>
                        <a:bodyPr/>
                        <a:lstStyle/>
                        <a:p>
                          <a:pPr>
                            <a:lnSpc>
                              <a:spcPct val="115000"/>
                            </a:lnSpc>
                            <a:spcAft>
                              <a:spcPts val="0"/>
                            </a:spcAft>
                          </a:pPr>
                          <a:r>
                            <a:rPr lang="es-EC" sz="1400" dirty="0">
                              <a:effectLst/>
                            </a:rPr>
                            <a:t>Concentración:</a:t>
                          </a:r>
                          <a:endParaRPr lang="es-ES" sz="1400" dirty="0">
                            <a:effectLst/>
                            <a:latin typeface="Calibri"/>
                            <a:ea typeface="Calibri"/>
                            <a:cs typeface="Times New Roman"/>
                          </a:endParaRPr>
                        </a:p>
                      </a:txBody>
                      <a:tcPr marL="44450" marR="44450" marT="0" marB="0" anchor="ctr"/>
                    </a:tc>
                    <a:tc>
                      <a:txBody>
                        <a:bodyPr/>
                        <a:lstStyle/>
                        <a:p>
                          <a:pPr>
                            <a:lnSpc>
                              <a:spcPct val="115000"/>
                            </a:lnSpc>
                            <a:spcAft>
                              <a:spcPts val="0"/>
                            </a:spcAft>
                          </a:pPr>
                          <a:r>
                            <a:rPr lang="es-EC" sz="1100" dirty="0">
                              <a:effectLst/>
                            </a:rPr>
                            <a:t>12,92 mg/L</a:t>
                          </a:r>
                          <a:endParaRPr lang="es-ES" sz="1100" dirty="0">
                            <a:effectLst/>
                            <a:latin typeface="Calibri"/>
                            <a:ea typeface="Calibri"/>
                            <a:cs typeface="Times New Roman"/>
                          </a:endParaRPr>
                        </a:p>
                      </a:txBody>
                      <a:tcPr marL="44450" marR="44450" marT="0" marB="0" anchor="ctr"/>
                    </a:tc>
                    <a:tc vMerge="1">
                      <a:txBody>
                        <a:bodyPr/>
                        <a:lstStyle/>
                        <a:p>
                          <a:endParaRPr lang="es-ES" dirty="0"/>
                        </a:p>
                      </a:txBody>
                      <a:tcPr marL="44450" marR="44450" marT="0" marB="0" anchor="ctr"/>
                    </a:tc>
                    <a:tc vMerge="1">
                      <a:txBody>
                        <a:bodyPr/>
                        <a:lstStyle/>
                        <a:p>
                          <a:endParaRPr lang="es-ES"/>
                        </a:p>
                      </a:txBody>
                      <a:tcPr/>
                    </a:tc>
                  </a:tr>
                </a:tbl>
              </a:graphicData>
            </a:graphic>
          </p:graphicFrame>
        </mc:Fallback>
      </mc:AlternateContent>
    </p:spTree>
    <p:extLst>
      <p:ext uri="{BB962C8B-B14F-4D97-AF65-F5344CB8AC3E}">
        <p14:creationId xmlns:p14="http://schemas.microsoft.com/office/powerpoint/2010/main" val="1805602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716016" y="0"/>
            <a:ext cx="3384376" cy="523220"/>
          </a:xfrm>
          <a:prstGeom prst="rect">
            <a:avLst/>
          </a:prstGeom>
          <a:noFill/>
        </p:spPr>
        <p:txBody>
          <a:bodyPr wrap="square" rtlCol="0">
            <a:spAutoFit/>
          </a:bodyPr>
          <a:lstStyle/>
          <a:p>
            <a:pPr algn="ctr"/>
            <a:r>
              <a:rPr lang="es-ES" sz="2800" b="1" dirty="0" smtClean="0">
                <a:solidFill>
                  <a:schemeClr val="bg2">
                    <a:lumMod val="75000"/>
                  </a:schemeClr>
                </a:solidFill>
              </a:rPr>
              <a:t>RESULTADOS</a:t>
            </a:r>
            <a:endParaRPr lang="es-ES" sz="2800" b="1" dirty="0">
              <a:solidFill>
                <a:schemeClr val="bg2">
                  <a:lumMod val="75000"/>
                </a:schemeClr>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231899"/>
            <a:ext cx="7488832" cy="181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755576" y="3501008"/>
            <a:ext cx="7488832" cy="2862322"/>
          </a:xfrm>
          <a:prstGeom prst="rect">
            <a:avLst/>
          </a:prstGeom>
          <a:noFill/>
        </p:spPr>
        <p:txBody>
          <a:bodyPr wrap="square" rtlCol="0">
            <a:spAutoFit/>
          </a:bodyPr>
          <a:lstStyle/>
          <a:p>
            <a:pPr marL="285750" indent="-285750">
              <a:buFont typeface="Arial" pitchFamily="34" charset="0"/>
              <a:buChar char="•"/>
            </a:pPr>
            <a:r>
              <a:rPr lang="es-ES" dirty="0" smtClean="0"/>
              <a:t>La Legislación ecuatoriana no designa límites permisibles de contaminación de sedimentos por metales.</a:t>
            </a:r>
          </a:p>
          <a:p>
            <a:pPr marL="285750" indent="-285750">
              <a:buFont typeface="Arial" pitchFamily="34" charset="0"/>
              <a:buChar char="•"/>
            </a:pPr>
            <a:endParaRPr lang="es-ES" dirty="0"/>
          </a:p>
          <a:p>
            <a:pPr marL="285750" indent="-285750">
              <a:buFont typeface="Arial" pitchFamily="34" charset="0"/>
              <a:buChar char="•"/>
            </a:pPr>
            <a:r>
              <a:rPr lang="es-EC" dirty="0"/>
              <a:t>La alta cantidad de </a:t>
            </a:r>
            <a:r>
              <a:rPr lang="es-EC" dirty="0" smtClean="0"/>
              <a:t>Sodio, puede </a:t>
            </a:r>
            <a:r>
              <a:rPr lang="es-EC" dirty="0"/>
              <a:t>provenir principalmente de sales aportadas por fertilizantes a base de nitrato de sodio, el cloruro de sodio o el nitrato sódico potásico lixiviados al cuerpo de agua y posteriormente al </a:t>
            </a:r>
            <a:r>
              <a:rPr lang="es-EC" dirty="0" smtClean="0"/>
              <a:t>sedimento</a:t>
            </a:r>
          </a:p>
          <a:p>
            <a:pPr marL="285750" indent="-285750">
              <a:buFont typeface="Arial" pitchFamily="34" charset="0"/>
              <a:buChar char="•"/>
            </a:pPr>
            <a:endParaRPr lang="es-EC" dirty="0"/>
          </a:p>
          <a:p>
            <a:pPr marL="285750" indent="-285750">
              <a:buFont typeface="Arial" pitchFamily="34" charset="0"/>
              <a:buChar char="•"/>
            </a:pPr>
            <a:r>
              <a:rPr lang="es-EC" dirty="0"/>
              <a:t>El presente estudio es un precedente para posteriores trabajos de mayor </a:t>
            </a:r>
            <a:r>
              <a:rPr lang="es-EC" dirty="0" smtClean="0"/>
              <a:t>profundidad</a:t>
            </a:r>
            <a:r>
              <a:rPr lang="es-EC" dirty="0"/>
              <a:t>.</a:t>
            </a:r>
            <a:endParaRPr lang="es-ES" dirty="0"/>
          </a:p>
        </p:txBody>
      </p:sp>
    </p:spTree>
    <p:extLst>
      <p:ext uri="{BB962C8B-B14F-4D97-AF65-F5344CB8AC3E}">
        <p14:creationId xmlns:p14="http://schemas.microsoft.com/office/powerpoint/2010/main" val="37182886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716016" y="2734952"/>
            <a:ext cx="3313355" cy="1702160"/>
          </a:xfrm>
        </p:spPr>
        <p:txBody>
          <a:bodyPr>
            <a:normAutofit/>
          </a:bodyPr>
          <a:lstStyle/>
          <a:p>
            <a:pPr algn="ctr"/>
            <a:r>
              <a:rPr lang="es-ES" sz="4800" b="1" dirty="0" smtClean="0"/>
              <a:t>PAISAJE</a:t>
            </a:r>
            <a:endParaRPr lang="es-ES" sz="4800" b="1" dirty="0"/>
          </a:p>
        </p:txBody>
      </p:sp>
      <p:sp>
        <p:nvSpPr>
          <p:cNvPr id="3" name="2 Subtítulo"/>
          <p:cNvSpPr>
            <a:spLocks noGrp="1"/>
          </p:cNvSpPr>
          <p:nvPr>
            <p:ph type="subTitle" idx="1"/>
          </p:nvPr>
        </p:nvSpPr>
        <p:spPr/>
        <p:txBody>
          <a:bodyPr>
            <a:normAutofit lnSpcReduction="10000"/>
          </a:bodyPr>
          <a:lstStyle/>
          <a:p>
            <a:endParaRPr lang="es-ES" dirty="0" smtClean="0"/>
          </a:p>
          <a:p>
            <a:endParaRPr lang="es-ES" dirty="0"/>
          </a:p>
          <a:p>
            <a:pPr algn="r"/>
            <a:r>
              <a:rPr lang="es-ES" dirty="0" smtClean="0"/>
              <a:t>MICRO CUENCA </a:t>
            </a:r>
          </a:p>
          <a:p>
            <a:pPr algn="r"/>
            <a:r>
              <a:rPr lang="es-ES" dirty="0" smtClean="0"/>
              <a:t>DEL RÍO SAUCAY</a:t>
            </a:r>
            <a:endParaRPr lang="es-ES" dirty="0"/>
          </a:p>
        </p:txBody>
      </p:sp>
    </p:spTree>
    <p:extLst>
      <p:ext uri="{BB962C8B-B14F-4D97-AF65-F5344CB8AC3E}">
        <p14:creationId xmlns:p14="http://schemas.microsoft.com/office/powerpoint/2010/main" val="30528512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644008" y="0"/>
            <a:ext cx="3528392" cy="541864"/>
          </a:xfrm>
          <a:prstGeom prst="rect">
            <a:avLst/>
          </a:prstGeom>
        </p:spPr>
        <p:txBody>
          <a:bodyPr vert="horz" lIns="91440" tIns="45720" rIns="91440" bIns="45720" rtlCol="0" anchor="b">
            <a:normAutofit fontScale="97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3200" b="1" dirty="0" smtClean="0"/>
              <a:t>DEFINICION</a:t>
            </a:r>
            <a:endParaRPr lang="es-EC" sz="3200" b="1" dirty="0"/>
          </a:p>
        </p:txBody>
      </p:sp>
      <p:sp>
        <p:nvSpPr>
          <p:cNvPr id="3" name="1 Título"/>
          <p:cNvSpPr txBox="1">
            <a:spLocks/>
          </p:cNvSpPr>
          <p:nvPr/>
        </p:nvSpPr>
        <p:spPr>
          <a:xfrm>
            <a:off x="2768419" y="974722"/>
            <a:ext cx="3996444" cy="397848"/>
          </a:xfrm>
          <a:prstGeom prst="rect">
            <a:avLst/>
          </a:prstGeom>
        </p:spPr>
        <p:txBody>
          <a:bodyPr vert="horz" lIns="91440" tIns="45720" rIns="91440" bIns="45720" rtlCol="0" anchor="b">
            <a:normAutofit fontScale="75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3200" b="1" dirty="0" smtClean="0">
                <a:solidFill>
                  <a:schemeClr val="accent6">
                    <a:lumMod val="75000"/>
                  </a:schemeClr>
                </a:solidFill>
              </a:rPr>
              <a:t>CUENCA HIDROGRÁFICA</a:t>
            </a:r>
            <a:endParaRPr lang="es-EC" sz="3200" b="1" dirty="0">
              <a:solidFill>
                <a:schemeClr val="accent6">
                  <a:lumMod val="75000"/>
                </a:schemeClr>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881" t="22095" r="15476" b="15619"/>
          <a:stretch/>
        </p:blipFill>
        <p:spPr bwMode="auto">
          <a:xfrm>
            <a:off x="3527884" y="1772816"/>
            <a:ext cx="5004556" cy="3456384"/>
          </a:xfrm>
          <a:prstGeom prst="rect">
            <a:avLst/>
          </a:prstGeom>
          <a:noFill/>
          <a:ln w="19050">
            <a:solidFill>
              <a:schemeClr val="tx1"/>
            </a:solidFill>
            <a:miter lim="800000"/>
            <a:headEnd/>
            <a:tailEnd/>
          </a:ln>
          <a:effectLst>
            <a:outerShdw dist="35921" dir="2700000" algn="ctr" rotWithShape="0">
              <a:schemeClr val="bg2"/>
            </a:outerShdw>
          </a:effectLst>
          <a:scene3d>
            <a:camera prst="orthographicFront"/>
            <a:lightRig rig="threePt" dir="t"/>
          </a:scene3d>
          <a:sp3d prstMaterial="matte">
            <a:bevelT/>
          </a:sp3d>
          <a:extLst>
            <a:ext uri="{909E8E84-426E-40DD-AFC4-6F175D3DCCD1}">
              <a14:hiddenFill xmlns:a14="http://schemas.microsoft.com/office/drawing/2010/main">
                <a:solidFill>
                  <a:schemeClr val="accent1"/>
                </a:solidFill>
              </a14:hiddenFill>
            </a:ext>
          </a:extLst>
        </p:spPr>
      </p:pic>
      <p:sp>
        <p:nvSpPr>
          <p:cNvPr id="4" name="3 Llamada de flecha a la derecha"/>
          <p:cNvSpPr/>
          <p:nvPr/>
        </p:nvSpPr>
        <p:spPr>
          <a:xfrm>
            <a:off x="611560" y="1844824"/>
            <a:ext cx="2844316" cy="3384376"/>
          </a:xfrm>
          <a:prstGeom prst="rightArrowCallout">
            <a:avLst>
              <a:gd name="adj1" fmla="val 11732"/>
              <a:gd name="adj2" fmla="val 25000"/>
              <a:gd name="adj3" fmla="val 9440"/>
              <a:gd name="adj4" fmla="val 83790"/>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a:t>E</a:t>
            </a:r>
            <a:r>
              <a:rPr lang="es-EC" dirty="0" smtClean="0"/>
              <a:t>spacio </a:t>
            </a:r>
            <a:r>
              <a:rPr lang="es-EC" dirty="0"/>
              <a:t>de territorio delimitado por la línea divisoria de las aguas, conformado por un sistema hídrico que conducen sus aguas a un río principal</a:t>
            </a:r>
          </a:p>
        </p:txBody>
      </p:sp>
    </p:spTree>
    <p:extLst>
      <p:ext uri="{BB962C8B-B14F-4D97-AF65-F5344CB8AC3E}">
        <p14:creationId xmlns:p14="http://schemas.microsoft.com/office/powerpoint/2010/main" val="14204611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738340" y="133866"/>
            <a:ext cx="3240360" cy="461665"/>
          </a:xfrm>
          <a:prstGeom prst="rect">
            <a:avLst/>
          </a:prstGeom>
          <a:noFill/>
        </p:spPr>
        <p:txBody>
          <a:bodyPr wrap="square" rtlCol="0">
            <a:spAutoFit/>
          </a:bodyPr>
          <a:lstStyle/>
          <a:p>
            <a:pPr algn="ctr"/>
            <a:r>
              <a:rPr lang="es-ES" sz="2400" b="1" dirty="0" smtClean="0">
                <a:solidFill>
                  <a:schemeClr val="bg2">
                    <a:lumMod val="75000"/>
                  </a:schemeClr>
                </a:solidFill>
              </a:rPr>
              <a:t>METODOLOGÍA</a:t>
            </a:r>
            <a:endParaRPr lang="es-ES" sz="2400" b="1" dirty="0">
              <a:solidFill>
                <a:schemeClr val="bg2">
                  <a:lumMod val="75000"/>
                </a:schemeClr>
              </a:solidFill>
            </a:endParaRPr>
          </a:p>
        </p:txBody>
      </p:sp>
      <p:sp>
        <p:nvSpPr>
          <p:cNvPr id="5" name="4 CuadroTexto"/>
          <p:cNvSpPr txBox="1"/>
          <p:nvPr/>
        </p:nvSpPr>
        <p:spPr>
          <a:xfrm>
            <a:off x="428596" y="714356"/>
            <a:ext cx="3312368" cy="369332"/>
          </a:xfrm>
          <a:prstGeom prst="rect">
            <a:avLst/>
          </a:prstGeom>
          <a:noFill/>
        </p:spPr>
        <p:txBody>
          <a:bodyPr wrap="square" rtlCol="0">
            <a:spAutoFit/>
          </a:bodyPr>
          <a:lstStyle/>
          <a:p>
            <a:pPr algn="ctr"/>
            <a:r>
              <a:rPr lang="es-ES" b="1" dirty="0" smtClean="0">
                <a:solidFill>
                  <a:schemeClr val="bg2">
                    <a:lumMod val="50000"/>
                  </a:schemeClr>
                </a:solidFill>
              </a:rPr>
              <a:t>MORFOLOGÍA DEL RELIEVE</a:t>
            </a:r>
            <a:endParaRPr lang="es-ES" b="1" dirty="0">
              <a:solidFill>
                <a:schemeClr val="bg2">
                  <a:lumMod val="50000"/>
                </a:schemeClr>
              </a:solidFill>
            </a:endParaRPr>
          </a:p>
        </p:txBody>
      </p:sp>
      <p:sp>
        <p:nvSpPr>
          <p:cNvPr id="6" name="5 Rectángulo"/>
          <p:cNvSpPr/>
          <p:nvPr/>
        </p:nvSpPr>
        <p:spPr>
          <a:xfrm>
            <a:off x="3951668" y="1297884"/>
            <a:ext cx="1840568" cy="369332"/>
          </a:xfrm>
          <a:prstGeom prst="rect">
            <a:avLst/>
          </a:prstGeom>
        </p:spPr>
        <p:txBody>
          <a:bodyPr wrap="none">
            <a:spAutoFit/>
          </a:bodyPr>
          <a:lstStyle/>
          <a:p>
            <a:r>
              <a:rPr lang="es-EC" b="1" dirty="0" smtClean="0">
                <a:solidFill>
                  <a:schemeClr val="bg2">
                    <a:lumMod val="50000"/>
                  </a:schemeClr>
                </a:solidFill>
              </a:rPr>
              <a:t>USO DEL SUELO</a:t>
            </a:r>
            <a:endParaRPr lang="es-ES" dirty="0">
              <a:solidFill>
                <a:schemeClr val="bg2">
                  <a:lumMod val="50000"/>
                </a:schemeClr>
              </a:solidFill>
            </a:endParaRPr>
          </a:p>
        </p:txBody>
      </p:sp>
      <p:sp>
        <p:nvSpPr>
          <p:cNvPr id="7" name="6 Rectángulo"/>
          <p:cNvSpPr/>
          <p:nvPr/>
        </p:nvSpPr>
        <p:spPr>
          <a:xfrm>
            <a:off x="6505003" y="1667216"/>
            <a:ext cx="1984839" cy="369332"/>
          </a:xfrm>
          <a:prstGeom prst="rect">
            <a:avLst/>
          </a:prstGeom>
        </p:spPr>
        <p:txBody>
          <a:bodyPr wrap="none">
            <a:spAutoFit/>
          </a:bodyPr>
          <a:lstStyle/>
          <a:p>
            <a:pPr lvl="0"/>
            <a:r>
              <a:rPr lang="es-EC" b="1" dirty="0" smtClean="0">
                <a:solidFill>
                  <a:schemeClr val="bg2">
                    <a:lumMod val="50000"/>
                  </a:schemeClr>
                </a:solidFill>
              </a:rPr>
              <a:t>CUENCA VISUAL</a:t>
            </a:r>
            <a:endParaRPr lang="es-ES" dirty="0">
              <a:solidFill>
                <a:schemeClr val="bg2">
                  <a:lumMod val="50000"/>
                </a:schemeClr>
              </a:solidFill>
            </a:endParaRPr>
          </a:p>
        </p:txBody>
      </p:sp>
      <p:pic>
        <p:nvPicPr>
          <p:cNvPr id="8" name="7 Imagen" descr="C:\Users\Kris\AppData\Local\Microsoft\Windows\Temporary Internet Files\Content.Word\perfil_rt_83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229870"/>
            <a:ext cx="2520280" cy="2991217"/>
          </a:xfrm>
          <a:prstGeom prst="rect">
            <a:avLst/>
          </a:prstGeom>
          <a:noFill/>
          <a:ln>
            <a:solidFill>
              <a:schemeClr val="tx1"/>
            </a:solidFill>
          </a:ln>
          <a:effectLst>
            <a:outerShdw blurRad="50800" dist="38100" dir="2700000" algn="tl" rotWithShape="0">
              <a:prstClr val="black">
                <a:alpha val="40000"/>
              </a:prstClr>
            </a:outerShdw>
          </a:effectLst>
        </p:spPr>
      </p:pic>
      <p:sp>
        <p:nvSpPr>
          <p:cNvPr id="9" name="8 CuadroTexto"/>
          <p:cNvSpPr txBox="1"/>
          <p:nvPr/>
        </p:nvSpPr>
        <p:spPr>
          <a:xfrm>
            <a:off x="755576" y="4581128"/>
            <a:ext cx="2520280" cy="369332"/>
          </a:xfrm>
          <a:prstGeom prst="rect">
            <a:avLst/>
          </a:prstGeom>
          <a:noFill/>
        </p:spPr>
        <p:txBody>
          <a:bodyPr wrap="square" rtlCol="0">
            <a:spAutoFit/>
          </a:bodyPr>
          <a:lstStyle/>
          <a:p>
            <a:endParaRPr lang="es-ES"/>
          </a:p>
        </p:txBody>
      </p:sp>
      <p:sp>
        <p:nvSpPr>
          <p:cNvPr id="2" name="1 CuadroTexto"/>
          <p:cNvSpPr txBox="1"/>
          <p:nvPr/>
        </p:nvSpPr>
        <p:spPr>
          <a:xfrm>
            <a:off x="755576" y="4437112"/>
            <a:ext cx="2520280" cy="1477328"/>
          </a:xfrm>
          <a:prstGeom prst="rect">
            <a:avLst/>
          </a:prstGeom>
          <a:noFill/>
        </p:spPr>
        <p:txBody>
          <a:bodyPr wrap="square" rtlCol="0">
            <a:spAutoFit/>
          </a:bodyPr>
          <a:lstStyle/>
          <a:p>
            <a:pPr marL="285750" indent="-285750">
              <a:buFont typeface="Arial" pitchFamily="34" charset="0"/>
              <a:buChar char="•"/>
            </a:pPr>
            <a:r>
              <a:rPr lang="es-ES" dirty="0" smtClean="0"/>
              <a:t>Evitar Taludes</a:t>
            </a:r>
          </a:p>
          <a:p>
            <a:pPr marL="285750" indent="-285750">
              <a:buFont typeface="Arial" pitchFamily="34" charset="0"/>
              <a:buChar char="•"/>
            </a:pPr>
            <a:r>
              <a:rPr lang="es-ES" dirty="0" smtClean="0"/>
              <a:t>Zonas inestables</a:t>
            </a:r>
          </a:p>
          <a:p>
            <a:pPr marL="285750" indent="-285750">
              <a:buFont typeface="Arial" pitchFamily="34" charset="0"/>
              <a:buChar char="•"/>
            </a:pPr>
            <a:r>
              <a:rPr lang="es-ES" dirty="0" smtClean="0"/>
              <a:t>Zonas restricción ambiental</a:t>
            </a:r>
          </a:p>
          <a:p>
            <a:pPr marL="285750" indent="-285750">
              <a:buFont typeface="Arial" pitchFamily="34" charset="0"/>
              <a:buChar char="•"/>
            </a:pPr>
            <a:endParaRPr lang="es-ES" dirty="0"/>
          </a:p>
        </p:txBody>
      </p:sp>
      <p:sp>
        <p:nvSpPr>
          <p:cNvPr id="3" name="2 Flecha derecha">
            <a:hlinkClick r:id="rId3" action="ppaction://hlinksldjump"/>
          </p:cNvPr>
          <p:cNvSpPr/>
          <p:nvPr/>
        </p:nvSpPr>
        <p:spPr>
          <a:xfrm>
            <a:off x="1394024" y="5669101"/>
            <a:ext cx="936104"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Flecha derecha">
            <a:hlinkClick r:id="rId4" action="ppaction://hlinksldjump"/>
          </p:cNvPr>
          <p:cNvSpPr/>
          <p:nvPr/>
        </p:nvSpPr>
        <p:spPr>
          <a:xfrm>
            <a:off x="4361406" y="5675639"/>
            <a:ext cx="936104" cy="576064"/>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CuadroTexto"/>
          <p:cNvSpPr txBox="1"/>
          <p:nvPr/>
        </p:nvSpPr>
        <p:spPr>
          <a:xfrm>
            <a:off x="3978016" y="4191992"/>
            <a:ext cx="1833940" cy="1754326"/>
          </a:xfrm>
          <a:prstGeom prst="rect">
            <a:avLst/>
          </a:prstGeom>
          <a:noFill/>
        </p:spPr>
        <p:txBody>
          <a:bodyPr wrap="square" rtlCol="0">
            <a:spAutoFit/>
          </a:bodyPr>
          <a:lstStyle/>
          <a:p>
            <a:r>
              <a:rPr lang="es-EC" dirty="0"/>
              <a:t>A</a:t>
            </a:r>
            <a:r>
              <a:rPr lang="es-EC" dirty="0" smtClean="0"/>
              <a:t>nálisis </a:t>
            </a:r>
            <a:r>
              <a:rPr lang="es-EC" dirty="0" err="1"/>
              <a:t>multivariable</a:t>
            </a:r>
            <a:r>
              <a:rPr lang="es-EC" dirty="0"/>
              <a:t> </a:t>
            </a:r>
            <a:r>
              <a:rPr lang="es-EC" dirty="0" smtClean="0"/>
              <a:t>elementos extraídos </a:t>
            </a:r>
            <a:r>
              <a:rPr lang="es-EC" dirty="0"/>
              <a:t>del paisaje.</a:t>
            </a:r>
            <a:endParaRPr lang="es-ES" dirty="0"/>
          </a:p>
          <a:p>
            <a:endParaRPr lang="es-E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5692" y="2255697"/>
            <a:ext cx="2246350" cy="25050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CuadroTexto"/>
          <p:cNvSpPr txBox="1"/>
          <p:nvPr/>
        </p:nvSpPr>
        <p:spPr>
          <a:xfrm>
            <a:off x="6505003" y="5020210"/>
            <a:ext cx="1984839" cy="646331"/>
          </a:xfrm>
          <a:prstGeom prst="rect">
            <a:avLst/>
          </a:prstGeom>
          <a:noFill/>
        </p:spPr>
        <p:txBody>
          <a:bodyPr wrap="square" rtlCol="0">
            <a:spAutoFit/>
          </a:bodyPr>
          <a:lstStyle/>
          <a:p>
            <a:r>
              <a:rPr lang="es-ES" dirty="0" smtClean="0"/>
              <a:t>Fragilidad Visual del Paisaje</a:t>
            </a:r>
            <a:endParaRPr lang="es-ES" dirty="0"/>
          </a:p>
        </p:txBody>
      </p:sp>
      <p:sp>
        <p:nvSpPr>
          <p:cNvPr id="16" name="15 Flecha derecha">
            <a:hlinkClick r:id="rId6" action="ppaction://hlinksldjump"/>
          </p:cNvPr>
          <p:cNvSpPr/>
          <p:nvPr/>
        </p:nvSpPr>
        <p:spPr>
          <a:xfrm>
            <a:off x="7010815" y="5626408"/>
            <a:ext cx="936104" cy="576064"/>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26" name="Picture 2" descr="http://www.kebiworld.org/bosques_archivos/mhtFF62(1).t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61" y="1851882"/>
            <a:ext cx="2673794" cy="2009166"/>
          </a:xfrm>
          <a:prstGeom prst="rect">
            <a:avLst/>
          </a:prstGeom>
          <a:noFill/>
          <a:effectLst>
            <a:outerShdw blurRad="50800" dist="38100" dir="2700000" algn="tl" rotWithShape="0">
              <a:srgbClr val="0070C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4828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cstate="print"/>
          <a:srcRect l="1936" t="5292" r="2204" b="25596"/>
          <a:stretch/>
        </p:blipFill>
        <p:spPr bwMode="auto">
          <a:xfrm>
            <a:off x="546100" y="660400"/>
            <a:ext cx="7122244" cy="4784824"/>
          </a:xfrm>
          <a:prstGeom prst="rect">
            <a:avLst/>
          </a:prstGeom>
          <a:noFill/>
          <a:ln w="9525">
            <a:noFill/>
            <a:miter lim="800000"/>
            <a:headEnd/>
            <a:tailEnd/>
          </a:ln>
        </p:spPr>
      </p:pic>
      <p:sp>
        <p:nvSpPr>
          <p:cNvPr id="5" name="4 CuadroTexto"/>
          <p:cNvSpPr txBox="1"/>
          <p:nvPr/>
        </p:nvSpPr>
        <p:spPr>
          <a:xfrm>
            <a:off x="4583484" y="131664"/>
            <a:ext cx="3672408" cy="461665"/>
          </a:xfrm>
          <a:prstGeom prst="rect">
            <a:avLst/>
          </a:prstGeom>
          <a:noFill/>
        </p:spPr>
        <p:txBody>
          <a:bodyPr wrap="square" rtlCol="0">
            <a:spAutoFit/>
          </a:bodyPr>
          <a:lstStyle/>
          <a:p>
            <a:pPr algn="ctr"/>
            <a:r>
              <a:rPr lang="es-ES" sz="2400" b="1" dirty="0" smtClean="0">
                <a:solidFill>
                  <a:schemeClr val="bg2">
                    <a:lumMod val="75000"/>
                  </a:schemeClr>
                </a:solidFill>
              </a:rPr>
              <a:t>PENDIENTE DEL TERRENO</a:t>
            </a:r>
            <a:endParaRPr lang="es-ES" sz="2400" b="1" dirty="0">
              <a:solidFill>
                <a:schemeClr val="bg2">
                  <a:lumMod val="75000"/>
                </a:schemeClr>
              </a:solidFill>
            </a:endParaRPr>
          </a:p>
        </p:txBody>
      </p:sp>
      <p:sp>
        <p:nvSpPr>
          <p:cNvPr id="6" name="5 Llamada rectangular redondeada"/>
          <p:cNvSpPr/>
          <p:nvPr/>
        </p:nvSpPr>
        <p:spPr>
          <a:xfrm>
            <a:off x="6647904" y="5373216"/>
            <a:ext cx="2040880" cy="1063972"/>
          </a:xfrm>
          <a:prstGeom prst="wedgeRoundRectCallout">
            <a:avLst>
              <a:gd name="adj1" fmla="val -64498"/>
              <a:gd name="adj2" fmla="val -160937"/>
              <a:gd name="adj3" fmla="val 16667"/>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smtClean="0"/>
          </a:p>
          <a:p>
            <a:pPr algn="ctr"/>
            <a:r>
              <a:rPr lang="es-ES" sz="1600" b="1" dirty="0" smtClean="0">
                <a:solidFill>
                  <a:schemeClr val="tx1"/>
                </a:solidFill>
              </a:rPr>
              <a:t>Pendientes mayores a 60%</a:t>
            </a:r>
            <a:endParaRPr lang="es-ES" sz="1600" b="1" dirty="0">
              <a:solidFill>
                <a:schemeClr val="tx1"/>
              </a:solidFill>
            </a:endParaRPr>
          </a:p>
        </p:txBody>
      </p:sp>
      <p:sp>
        <p:nvSpPr>
          <p:cNvPr id="7" name="6 Rectángulo"/>
          <p:cNvSpPr/>
          <p:nvPr/>
        </p:nvSpPr>
        <p:spPr>
          <a:xfrm>
            <a:off x="7200292" y="5445224"/>
            <a:ext cx="936104" cy="28803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Llamada rectangular redondeada"/>
          <p:cNvSpPr/>
          <p:nvPr/>
        </p:nvSpPr>
        <p:spPr>
          <a:xfrm>
            <a:off x="6588224" y="980728"/>
            <a:ext cx="2040880" cy="1063972"/>
          </a:xfrm>
          <a:prstGeom prst="wedgeRoundRectCallout">
            <a:avLst>
              <a:gd name="adj1" fmla="val -125482"/>
              <a:gd name="adj2" fmla="val 74210"/>
              <a:gd name="adj3" fmla="val 16667"/>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smtClean="0"/>
          </a:p>
          <a:p>
            <a:pPr algn="ctr"/>
            <a:r>
              <a:rPr lang="es-ES" sz="1600" b="1" dirty="0" smtClean="0">
                <a:solidFill>
                  <a:schemeClr val="tx1"/>
                </a:solidFill>
              </a:rPr>
              <a:t>Pendientes de 0 a 30 %</a:t>
            </a:r>
            <a:endParaRPr lang="es-ES" sz="1600" b="1" dirty="0">
              <a:solidFill>
                <a:schemeClr val="tx1"/>
              </a:solidFill>
            </a:endParaRPr>
          </a:p>
        </p:txBody>
      </p:sp>
      <p:sp>
        <p:nvSpPr>
          <p:cNvPr id="9" name="8 Rectángulo"/>
          <p:cNvSpPr/>
          <p:nvPr/>
        </p:nvSpPr>
        <p:spPr>
          <a:xfrm>
            <a:off x="7140612" y="1052736"/>
            <a:ext cx="936104" cy="2880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Llamada rectangular redondeada"/>
          <p:cNvSpPr/>
          <p:nvPr/>
        </p:nvSpPr>
        <p:spPr>
          <a:xfrm>
            <a:off x="1763688" y="5373216"/>
            <a:ext cx="2040880" cy="1063972"/>
          </a:xfrm>
          <a:prstGeom prst="wedgeRoundRectCallout">
            <a:avLst>
              <a:gd name="adj1" fmla="val 219"/>
              <a:gd name="adj2" fmla="val -196746"/>
              <a:gd name="adj3" fmla="val 16667"/>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smtClean="0"/>
          </a:p>
          <a:p>
            <a:pPr algn="ctr"/>
            <a:r>
              <a:rPr lang="es-ES" sz="1600" b="1" dirty="0" smtClean="0">
                <a:solidFill>
                  <a:schemeClr val="tx1"/>
                </a:solidFill>
              </a:rPr>
              <a:t>Pendientes 30 a 60 %</a:t>
            </a:r>
            <a:endParaRPr lang="es-ES" sz="1600" b="1" dirty="0">
              <a:solidFill>
                <a:schemeClr val="tx1"/>
              </a:solidFill>
            </a:endParaRPr>
          </a:p>
        </p:txBody>
      </p:sp>
      <p:sp>
        <p:nvSpPr>
          <p:cNvPr id="11" name="10 Rectángulo"/>
          <p:cNvSpPr/>
          <p:nvPr/>
        </p:nvSpPr>
        <p:spPr>
          <a:xfrm>
            <a:off x="2316076" y="5445224"/>
            <a:ext cx="936104" cy="28803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Flecha derecha">
            <a:hlinkClick r:id="rId3" action="ppaction://hlinksldjump"/>
          </p:cNvPr>
          <p:cNvSpPr/>
          <p:nvPr/>
        </p:nvSpPr>
        <p:spPr>
          <a:xfrm>
            <a:off x="7884368" y="3284984"/>
            <a:ext cx="64807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560509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cstate="print"/>
          <a:srcRect l="2155" t="4731" r="3061" b="26500"/>
          <a:stretch/>
        </p:blipFill>
        <p:spPr bwMode="auto">
          <a:xfrm>
            <a:off x="647564" y="801872"/>
            <a:ext cx="5426136" cy="3744416"/>
          </a:xfrm>
          <a:prstGeom prst="rect">
            <a:avLst/>
          </a:prstGeom>
          <a:noFill/>
          <a:ln w="9525">
            <a:noFill/>
            <a:miter lim="800000"/>
            <a:headEnd/>
            <a:tailEnd/>
          </a:ln>
        </p:spPr>
      </p:pic>
      <p:sp>
        <p:nvSpPr>
          <p:cNvPr id="5" name="4 CuadroTexto"/>
          <p:cNvSpPr txBox="1"/>
          <p:nvPr/>
        </p:nvSpPr>
        <p:spPr>
          <a:xfrm>
            <a:off x="4788024" y="116632"/>
            <a:ext cx="3240360" cy="461665"/>
          </a:xfrm>
          <a:prstGeom prst="rect">
            <a:avLst/>
          </a:prstGeom>
          <a:noFill/>
        </p:spPr>
        <p:txBody>
          <a:bodyPr wrap="square" rtlCol="0">
            <a:spAutoFit/>
          </a:bodyPr>
          <a:lstStyle/>
          <a:p>
            <a:pPr algn="ctr"/>
            <a:r>
              <a:rPr lang="es-ES" sz="2400" b="1" dirty="0" smtClean="0">
                <a:solidFill>
                  <a:schemeClr val="bg2">
                    <a:lumMod val="75000"/>
                  </a:schemeClr>
                </a:solidFill>
              </a:rPr>
              <a:t>USO DEL SUELO</a:t>
            </a:r>
            <a:endParaRPr lang="es-ES" sz="2400" b="1" dirty="0">
              <a:solidFill>
                <a:schemeClr val="bg2">
                  <a:lumMod val="75000"/>
                </a:schemeClr>
              </a:solidFill>
            </a:endParaRPr>
          </a:p>
        </p:txBody>
      </p:sp>
      <p:pic>
        <p:nvPicPr>
          <p:cNvPr id="6" name="5 Imagen"/>
          <p:cNvPicPr/>
          <p:nvPr/>
        </p:nvPicPr>
        <p:blipFill rotWithShape="1">
          <a:blip r:embed="rId2" cstate="print"/>
          <a:srcRect l="41837" t="77855" r="47110" b="1505"/>
          <a:stretch/>
        </p:blipFill>
        <p:spPr bwMode="auto">
          <a:xfrm>
            <a:off x="647564" y="4840338"/>
            <a:ext cx="1890092" cy="1543670"/>
          </a:xfrm>
          <a:prstGeom prst="rect">
            <a:avLst/>
          </a:prstGeom>
          <a:noFill/>
          <a:ln w="9525">
            <a:noFill/>
            <a:miter lim="800000"/>
            <a:headEnd/>
            <a:tailEnd/>
          </a:ln>
        </p:spPr>
      </p:pic>
      <p:graphicFrame>
        <p:nvGraphicFramePr>
          <p:cNvPr id="8" name="7 Tabla"/>
          <p:cNvGraphicFramePr>
            <a:graphicFrameLocks noGrp="1"/>
          </p:cNvGraphicFramePr>
          <p:nvPr>
            <p:extLst>
              <p:ext uri="{D42A27DB-BD31-4B8C-83A1-F6EECF244321}">
                <p14:modId xmlns:p14="http://schemas.microsoft.com/office/powerpoint/2010/main" val="3977410368"/>
              </p:ext>
            </p:extLst>
          </p:nvPr>
        </p:nvGraphicFramePr>
        <p:xfrm>
          <a:off x="2375756" y="4892298"/>
          <a:ext cx="3852428" cy="1416059"/>
        </p:xfrm>
        <a:graphic>
          <a:graphicData uri="http://schemas.openxmlformats.org/drawingml/2006/table">
            <a:tbl>
              <a:tblPr firstRow="1" firstCol="1" bandRow="1">
                <a:tableStyleId>{5DA37D80-6434-44D0-A028-1B22A696006F}</a:tableStyleId>
              </a:tblPr>
              <a:tblGrid>
                <a:gridCol w="513657"/>
                <a:gridCol w="3338771"/>
              </a:tblGrid>
              <a:tr h="233963">
                <a:tc>
                  <a:txBody>
                    <a:bodyPr/>
                    <a:lstStyle/>
                    <a:p>
                      <a:pPr algn="ctr">
                        <a:lnSpc>
                          <a:spcPct val="100000"/>
                        </a:lnSpc>
                        <a:spcAft>
                          <a:spcPts val="1000"/>
                        </a:spcAft>
                      </a:pPr>
                      <a:r>
                        <a:rPr lang="es-EC" sz="1000" dirty="0">
                          <a:effectLst/>
                        </a:rPr>
                        <a:t>Pr</a:t>
                      </a:r>
                      <a:endParaRPr lang="es-ES" sz="1100" dirty="0">
                        <a:effectLst/>
                        <a:latin typeface="Calibri"/>
                        <a:ea typeface="Calibri"/>
                        <a:cs typeface="Times New Roman"/>
                      </a:endParaRPr>
                    </a:p>
                  </a:txBody>
                  <a:tcPr marL="44450" marR="44450" marT="0" marB="0" anchor="ctr"/>
                </a:tc>
                <a:tc>
                  <a:txBody>
                    <a:bodyPr/>
                    <a:lstStyle/>
                    <a:p>
                      <a:pPr algn="ctr">
                        <a:lnSpc>
                          <a:spcPct val="150000"/>
                        </a:lnSpc>
                        <a:spcAft>
                          <a:spcPts val="1000"/>
                        </a:spcAft>
                      </a:pPr>
                      <a:r>
                        <a:rPr lang="es-EC" sz="1000" dirty="0">
                          <a:effectLst/>
                        </a:rPr>
                        <a:t>100% Páramo</a:t>
                      </a:r>
                      <a:endParaRPr lang="es-ES" sz="1100" dirty="0">
                        <a:effectLst/>
                        <a:latin typeface="Calibri"/>
                        <a:ea typeface="Calibri"/>
                        <a:cs typeface="Times New Roman"/>
                      </a:endParaRPr>
                    </a:p>
                  </a:txBody>
                  <a:tcPr marL="44450" marR="44450" marT="0" marB="0" anchor="ctr"/>
                </a:tc>
              </a:tr>
              <a:tr h="216024">
                <a:tc>
                  <a:txBody>
                    <a:bodyPr/>
                    <a:lstStyle/>
                    <a:p>
                      <a:pPr algn="ctr">
                        <a:lnSpc>
                          <a:spcPct val="100000"/>
                        </a:lnSpc>
                        <a:spcAft>
                          <a:spcPts val="1000"/>
                        </a:spcAft>
                      </a:pPr>
                      <a:r>
                        <a:rPr lang="es-EC" sz="1000" dirty="0" smtClean="0">
                          <a:effectLst/>
                        </a:rPr>
                        <a:t>Pr/</a:t>
                      </a:r>
                      <a:r>
                        <a:rPr lang="es-EC" sz="1000" dirty="0" err="1" smtClean="0">
                          <a:effectLst/>
                        </a:rPr>
                        <a:t>Cc</a:t>
                      </a:r>
                      <a:endParaRPr lang="es-ES" sz="1100" dirty="0">
                        <a:effectLst/>
                        <a:latin typeface="Calibri"/>
                        <a:ea typeface="Calibri"/>
                        <a:cs typeface="Times New Roman"/>
                      </a:endParaRPr>
                    </a:p>
                  </a:txBody>
                  <a:tcPr marL="44450" marR="44450" marT="0" marB="0" anchor="ctr"/>
                </a:tc>
                <a:tc>
                  <a:txBody>
                    <a:bodyPr/>
                    <a:lstStyle/>
                    <a:p>
                      <a:pPr algn="ctr">
                        <a:lnSpc>
                          <a:spcPct val="150000"/>
                        </a:lnSpc>
                        <a:spcAft>
                          <a:spcPts val="1000"/>
                        </a:spcAft>
                      </a:pPr>
                      <a:r>
                        <a:rPr lang="es-EC" sz="1000" dirty="0">
                          <a:effectLst/>
                        </a:rPr>
                        <a:t>70% Páramo con 30% Cultivos Ciclo Corto</a:t>
                      </a:r>
                      <a:endParaRPr lang="es-ES" sz="1100" dirty="0">
                        <a:effectLst/>
                        <a:latin typeface="Calibri"/>
                        <a:ea typeface="Calibri"/>
                        <a:cs typeface="Times New Roman"/>
                      </a:endParaRPr>
                    </a:p>
                  </a:txBody>
                  <a:tcPr marL="44450" marR="44450" marT="0" marB="0" anchor="ctr"/>
                </a:tc>
              </a:tr>
              <a:tr h="267696">
                <a:tc>
                  <a:txBody>
                    <a:bodyPr/>
                    <a:lstStyle/>
                    <a:p>
                      <a:pPr algn="ctr">
                        <a:lnSpc>
                          <a:spcPct val="100000"/>
                        </a:lnSpc>
                        <a:spcAft>
                          <a:spcPts val="1000"/>
                        </a:spcAft>
                      </a:pPr>
                      <a:r>
                        <a:rPr lang="es-EC" sz="1000">
                          <a:effectLst/>
                        </a:rPr>
                        <a:t>Va</a:t>
                      </a:r>
                      <a:endParaRPr lang="es-ES" sz="1100">
                        <a:effectLst/>
                        <a:latin typeface="Calibri"/>
                        <a:ea typeface="Calibri"/>
                        <a:cs typeface="Times New Roman"/>
                      </a:endParaRPr>
                    </a:p>
                  </a:txBody>
                  <a:tcPr marL="44450" marR="44450" marT="0" marB="0" anchor="ctr"/>
                </a:tc>
                <a:tc>
                  <a:txBody>
                    <a:bodyPr/>
                    <a:lstStyle/>
                    <a:p>
                      <a:pPr algn="ctr">
                        <a:lnSpc>
                          <a:spcPct val="150000"/>
                        </a:lnSpc>
                        <a:spcAft>
                          <a:spcPts val="1000"/>
                        </a:spcAft>
                      </a:pPr>
                      <a:r>
                        <a:rPr lang="es-EC" sz="1000" dirty="0">
                          <a:effectLst/>
                        </a:rPr>
                        <a:t>100% Vegetación Arbustiva</a:t>
                      </a:r>
                      <a:endParaRPr lang="es-ES" sz="1100" dirty="0">
                        <a:effectLst/>
                        <a:latin typeface="Calibri"/>
                        <a:ea typeface="Calibri"/>
                        <a:cs typeface="Times New Roman"/>
                      </a:endParaRPr>
                    </a:p>
                  </a:txBody>
                  <a:tcPr marL="44450" marR="44450" marT="0" marB="0" anchor="ctr"/>
                </a:tc>
              </a:tr>
              <a:tr h="200772">
                <a:tc>
                  <a:txBody>
                    <a:bodyPr/>
                    <a:lstStyle/>
                    <a:p>
                      <a:pPr algn="ctr">
                        <a:lnSpc>
                          <a:spcPct val="100000"/>
                        </a:lnSpc>
                        <a:spcAft>
                          <a:spcPts val="1000"/>
                        </a:spcAft>
                      </a:pPr>
                      <a:r>
                        <a:rPr lang="es-EC" sz="1000">
                          <a:effectLst/>
                        </a:rPr>
                        <a:t>Cc</a:t>
                      </a:r>
                      <a:endParaRPr lang="es-ES" sz="1100">
                        <a:effectLst/>
                        <a:latin typeface="Calibri"/>
                        <a:ea typeface="Calibri"/>
                        <a:cs typeface="Times New Roman"/>
                      </a:endParaRPr>
                    </a:p>
                  </a:txBody>
                  <a:tcPr marL="44450" marR="44450" marT="0" marB="0" anchor="ctr"/>
                </a:tc>
                <a:tc>
                  <a:txBody>
                    <a:bodyPr/>
                    <a:lstStyle/>
                    <a:p>
                      <a:pPr algn="ctr">
                        <a:lnSpc>
                          <a:spcPct val="150000"/>
                        </a:lnSpc>
                        <a:spcAft>
                          <a:spcPts val="1000"/>
                        </a:spcAft>
                      </a:pPr>
                      <a:r>
                        <a:rPr lang="es-EC" sz="1000">
                          <a:effectLst/>
                        </a:rPr>
                        <a:t>100% Cultivos Ciclo Corto</a:t>
                      </a:r>
                      <a:endParaRPr lang="es-ES" sz="1100">
                        <a:effectLst/>
                        <a:latin typeface="Calibri"/>
                        <a:ea typeface="Calibri"/>
                        <a:cs typeface="Times New Roman"/>
                      </a:endParaRPr>
                    </a:p>
                  </a:txBody>
                  <a:tcPr marL="44450" marR="44450" marT="0" marB="0" anchor="ctr"/>
                </a:tc>
              </a:tr>
              <a:tr h="200772">
                <a:tc>
                  <a:txBody>
                    <a:bodyPr/>
                    <a:lstStyle/>
                    <a:p>
                      <a:pPr algn="ctr">
                        <a:lnSpc>
                          <a:spcPct val="100000"/>
                        </a:lnSpc>
                        <a:spcAft>
                          <a:spcPts val="1000"/>
                        </a:spcAft>
                      </a:pPr>
                      <a:r>
                        <a:rPr lang="es-EC" sz="1000">
                          <a:effectLst/>
                        </a:rPr>
                        <a:t>Cc/Pc</a:t>
                      </a:r>
                      <a:endParaRPr lang="es-ES" sz="1100">
                        <a:effectLst/>
                        <a:latin typeface="Calibri"/>
                        <a:ea typeface="Calibri"/>
                        <a:cs typeface="Times New Roman"/>
                      </a:endParaRPr>
                    </a:p>
                  </a:txBody>
                  <a:tcPr marL="44450" marR="44450" marT="0" marB="0" anchor="ctr"/>
                </a:tc>
                <a:tc>
                  <a:txBody>
                    <a:bodyPr/>
                    <a:lstStyle/>
                    <a:p>
                      <a:pPr algn="ctr">
                        <a:lnSpc>
                          <a:spcPct val="150000"/>
                        </a:lnSpc>
                        <a:spcAft>
                          <a:spcPts val="1000"/>
                        </a:spcAft>
                      </a:pPr>
                      <a:r>
                        <a:rPr lang="es-EC" sz="1000">
                          <a:effectLst/>
                        </a:rPr>
                        <a:t>70% Cultivos Ciclo Corto con 30% Pasto Natural</a:t>
                      </a:r>
                      <a:endParaRPr lang="es-ES" sz="1100">
                        <a:effectLst/>
                        <a:latin typeface="Calibri"/>
                        <a:ea typeface="Calibri"/>
                        <a:cs typeface="Times New Roman"/>
                      </a:endParaRPr>
                    </a:p>
                  </a:txBody>
                  <a:tcPr marL="44450" marR="44450" marT="0" marB="0" anchor="ctr"/>
                </a:tc>
              </a:tr>
              <a:tr h="211208">
                <a:tc>
                  <a:txBody>
                    <a:bodyPr/>
                    <a:lstStyle/>
                    <a:p>
                      <a:pPr algn="ctr">
                        <a:lnSpc>
                          <a:spcPct val="100000"/>
                        </a:lnSpc>
                        <a:spcAft>
                          <a:spcPts val="1000"/>
                        </a:spcAft>
                      </a:pPr>
                      <a:r>
                        <a:rPr lang="es-EC" sz="1000" dirty="0" err="1">
                          <a:effectLst/>
                        </a:rPr>
                        <a:t>On</a:t>
                      </a:r>
                      <a:endParaRPr lang="es-ES" sz="1100" dirty="0">
                        <a:effectLst/>
                        <a:latin typeface="Calibri"/>
                        <a:ea typeface="Calibri"/>
                        <a:cs typeface="Times New Roman"/>
                      </a:endParaRPr>
                    </a:p>
                  </a:txBody>
                  <a:tcPr marL="44450" marR="44450" marT="0" marB="0" anchor="ctr"/>
                </a:tc>
                <a:tc>
                  <a:txBody>
                    <a:bodyPr/>
                    <a:lstStyle/>
                    <a:p>
                      <a:pPr algn="ctr">
                        <a:lnSpc>
                          <a:spcPct val="150000"/>
                        </a:lnSpc>
                        <a:spcAft>
                          <a:spcPts val="1000"/>
                        </a:spcAft>
                      </a:pPr>
                      <a:r>
                        <a:rPr lang="es-EC" sz="1000" dirty="0">
                          <a:effectLst/>
                        </a:rPr>
                        <a:t>100% Nieve y Hielo</a:t>
                      </a:r>
                      <a:endParaRPr lang="es-ES" sz="1100" dirty="0">
                        <a:effectLst/>
                        <a:latin typeface="Calibri"/>
                        <a:ea typeface="Calibri"/>
                        <a:cs typeface="Times New Roman"/>
                      </a:endParaRPr>
                    </a:p>
                  </a:txBody>
                  <a:tcPr marL="44450" marR="44450" marT="0" marB="0" anchor="ctr"/>
                </a:tc>
              </a:tr>
            </a:tbl>
          </a:graphicData>
        </a:graphic>
      </p:graphicFrame>
      <p:sp>
        <p:nvSpPr>
          <p:cNvPr id="9" name="8 Rectángulo"/>
          <p:cNvSpPr/>
          <p:nvPr/>
        </p:nvSpPr>
        <p:spPr>
          <a:xfrm>
            <a:off x="802048" y="4903193"/>
            <a:ext cx="5426136" cy="1417959"/>
          </a:xfrm>
          <a:prstGeom prst="rect">
            <a:avLst/>
          </a:prstGeom>
          <a:no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CuadroTexto"/>
          <p:cNvSpPr txBox="1"/>
          <p:nvPr/>
        </p:nvSpPr>
        <p:spPr>
          <a:xfrm>
            <a:off x="6228184" y="1196752"/>
            <a:ext cx="2304256" cy="923330"/>
          </a:xfrm>
          <a:prstGeom prst="rect">
            <a:avLst/>
          </a:prstGeom>
          <a:noFill/>
        </p:spPr>
        <p:txBody>
          <a:bodyPr wrap="square" rtlCol="0">
            <a:spAutoFit/>
          </a:bodyPr>
          <a:lstStyle/>
          <a:p>
            <a:pPr algn="ctr"/>
            <a:r>
              <a:rPr lang="es-ES" b="1" dirty="0" smtClean="0">
                <a:solidFill>
                  <a:srgbClr val="0070C0"/>
                </a:solidFill>
              </a:rPr>
              <a:t>FACTOR ABÍOTICO</a:t>
            </a:r>
          </a:p>
          <a:p>
            <a:pPr algn="ctr"/>
            <a:endParaRPr lang="es-ES" dirty="0" smtClean="0">
              <a:solidFill>
                <a:srgbClr val="0070C0"/>
              </a:solidFill>
            </a:endParaRPr>
          </a:p>
          <a:p>
            <a:pPr algn="ctr"/>
            <a:r>
              <a:rPr lang="es-EC" b="1" dirty="0">
                <a:solidFill>
                  <a:srgbClr val="0070C0"/>
                </a:solidFill>
              </a:rPr>
              <a:t>4,191 km</a:t>
            </a:r>
            <a:r>
              <a:rPr lang="es-EC" b="1" baseline="30000" dirty="0">
                <a:solidFill>
                  <a:srgbClr val="0070C0"/>
                </a:solidFill>
              </a:rPr>
              <a:t>2</a:t>
            </a:r>
            <a:endParaRPr lang="es-ES" dirty="0">
              <a:solidFill>
                <a:srgbClr val="0070C0"/>
              </a:solidFill>
            </a:endParaRPr>
          </a:p>
        </p:txBody>
      </p:sp>
      <p:sp>
        <p:nvSpPr>
          <p:cNvPr id="12" name="11 CuadroTexto"/>
          <p:cNvSpPr txBox="1"/>
          <p:nvPr/>
        </p:nvSpPr>
        <p:spPr>
          <a:xfrm>
            <a:off x="6228184" y="2564904"/>
            <a:ext cx="2304256" cy="923330"/>
          </a:xfrm>
          <a:prstGeom prst="rect">
            <a:avLst/>
          </a:prstGeom>
          <a:noFill/>
        </p:spPr>
        <p:txBody>
          <a:bodyPr wrap="square" rtlCol="0">
            <a:spAutoFit/>
          </a:bodyPr>
          <a:lstStyle/>
          <a:p>
            <a:pPr algn="ctr"/>
            <a:r>
              <a:rPr lang="es-ES" b="1" dirty="0" smtClean="0">
                <a:solidFill>
                  <a:srgbClr val="C00000"/>
                </a:solidFill>
              </a:rPr>
              <a:t>FACTOR BÍOTICO</a:t>
            </a:r>
          </a:p>
          <a:p>
            <a:pPr algn="ctr"/>
            <a:endParaRPr lang="es-ES" dirty="0">
              <a:solidFill>
                <a:srgbClr val="C00000"/>
              </a:solidFill>
            </a:endParaRPr>
          </a:p>
          <a:p>
            <a:pPr algn="ctr"/>
            <a:r>
              <a:rPr lang="es-EC" b="1" dirty="0" smtClean="0">
                <a:solidFill>
                  <a:srgbClr val="C00000"/>
                </a:solidFill>
              </a:rPr>
              <a:t>72,569 </a:t>
            </a:r>
            <a:r>
              <a:rPr lang="es-EC" b="1" dirty="0">
                <a:solidFill>
                  <a:srgbClr val="C00000"/>
                </a:solidFill>
              </a:rPr>
              <a:t>km</a:t>
            </a:r>
            <a:r>
              <a:rPr lang="es-EC" b="1" baseline="30000" dirty="0">
                <a:solidFill>
                  <a:srgbClr val="C00000"/>
                </a:solidFill>
              </a:rPr>
              <a:t>2</a:t>
            </a:r>
            <a:endParaRPr lang="es-ES" dirty="0" smtClean="0">
              <a:solidFill>
                <a:srgbClr val="C00000"/>
              </a:solidFill>
            </a:endParaRPr>
          </a:p>
        </p:txBody>
      </p:sp>
      <p:sp>
        <p:nvSpPr>
          <p:cNvPr id="13" name="12 CuadroTexto"/>
          <p:cNvSpPr txBox="1"/>
          <p:nvPr/>
        </p:nvSpPr>
        <p:spPr>
          <a:xfrm>
            <a:off x="6228184" y="4005064"/>
            <a:ext cx="2448272" cy="1200329"/>
          </a:xfrm>
          <a:prstGeom prst="rect">
            <a:avLst/>
          </a:prstGeom>
          <a:noFill/>
        </p:spPr>
        <p:txBody>
          <a:bodyPr wrap="square" rtlCol="0">
            <a:spAutoFit/>
          </a:bodyPr>
          <a:lstStyle/>
          <a:p>
            <a:pPr algn="ctr"/>
            <a:r>
              <a:rPr lang="es-ES" b="1" dirty="0" smtClean="0">
                <a:solidFill>
                  <a:schemeClr val="accent1">
                    <a:lumMod val="75000"/>
                  </a:schemeClr>
                </a:solidFill>
              </a:rPr>
              <a:t>BIÓTICO-ANTROPOGÉNICO</a:t>
            </a:r>
          </a:p>
          <a:p>
            <a:pPr algn="ctr"/>
            <a:endParaRPr lang="es-ES" b="1" dirty="0">
              <a:solidFill>
                <a:schemeClr val="accent1">
                  <a:lumMod val="75000"/>
                </a:schemeClr>
              </a:solidFill>
            </a:endParaRPr>
          </a:p>
          <a:p>
            <a:pPr algn="ctr"/>
            <a:r>
              <a:rPr lang="es-EC" b="1" dirty="0">
                <a:solidFill>
                  <a:schemeClr val="accent1">
                    <a:lumMod val="75000"/>
                  </a:schemeClr>
                </a:solidFill>
              </a:rPr>
              <a:t>14,351 km</a:t>
            </a:r>
            <a:r>
              <a:rPr lang="es-EC" b="1" baseline="30000" dirty="0">
                <a:solidFill>
                  <a:schemeClr val="accent1">
                    <a:lumMod val="75000"/>
                  </a:schemeClr>
                </a:solidFill>
              </a:rPr>
              <a:t>2</a:t>
            </a:r>
            <a:endParaRPr lang="es-ES" b="1" dirty="0">
              <a:solidFill>
                <a:schemeClr val="accent1">
                  <a:lumMod val="75000"/>
                </a:schemeClr>
              </a:solidFill>
            </a:endParaRPr>
          </a:p>
        </p:txBody>
      </p:sp>
      <p:sp>
        <p:nvSpPr>
          <p:cNvPr id="14" name="13 Flecha derecha">
            <a:hlinkClick r:id="rId3" action="ppaction://hlinksldjump"/>
          </p:cNvPr>
          <p:cNvSpPr/>
          <p:nvPr/>
        </p:nvSpPr>
        <p:spPr>
          <a:xfrm>
            <a:off x="7596336" y="5805264"/>
            <a:ext cx="93610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25"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33152" t="42435" r="28835" b="20980"/>
          <a:stretch/>
        </p:blipFill>
        <p:spPr bwMode="auto">
          <a:xfrm>
            <a:off x="539551" y="801872"/>
            <a:ext cx="5684319" cy="3923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687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additive="base">
                                        <p:cTn id="7" dur="500" fill="hold"/>
                                        <p:tgtEl>
                                          <p:spTgt spid="1025"/>
                                        </p:tgtEl>
                                        <p:attrNameLst>
                                          <p:attrName>ppt_x</p:attrName>
                                        </p:attrNameLst>
                                      </p:cBhvr>
                                      <p:tavLst>
                                        <p:tav tm="0">
                                          <p:val>
                                            <p:strVal val="#ppt_x"/>
                                          </p:val>
                                        </p:tav>
                                        <p:tav tm="100000">
                                          <p:val>
                                            <p:strVal val="#ppt_x"/>
                                          </p:val>
                                        </p:tav>
                                      </p:tavLst>
                                    </p:anim>
                                    <p:anim calcmode="lin" valueType="num">
                                      <p:cBhvr additive="base">
                                        <p:cTn id="8" dur="500" fill="hold"/>
                                        <p:tgtEl>
                                          <p:spTgt spid="10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500034" y="428604"/>
            <a:ext cx="4071966" cy="707886"/>
          </a:xfrm>
          <a:prstGeom prst="rect">
            <a:avLst/>
          </a:prstGeom>
          <a:noFill/>
        </p:spPr>
        <p:txBody>
          <a:bodyPr wrap="square" rtlCol="0">
            <a:spAutoFit/>
          </a:bodyPr>
          <a:lstStyle/>
          <a:p>
            <a:pPr algn="ctr"/>
            <a:r>
              <a:rPr lang="es-EC" sz="2000" b="1" dirty="0" smtClean="0">
                <a:solidFill>
                  <a:schemeClr val="bg2">
                    <a:lumMod val="50000"/>
                  </a:schemeClr>
                </a:solidFill>
              </a:rPr>
              <a:t>CUENCA VISUAL DEL </a:t>
            </a:r>
          </a:p>
          <a:p>
            <a:pPr algn="ctr"/>
            <a:r>
              <a:rPr lang="es-EC" sz="2000" b="1" dirty="0" smtClean="0">
                <a:solidFill>
                  <a:schemeClr val="bg2">
                    <a:lumMod val="50000"/>
                  </a:schemeClr>
                </a:solidFill>
              </a:rPr>
              <a:t>RIO SAUCAY</a:t>
            </a:r>
            <a:endParaRPr lang="es-EC" sz="2000" b="1" dirty="0">
              <a:solidFill>
                <a:schemeClr val="bg2">
                  <a:lumMod val="50000"/>
                </a:schemeClr>
              </a:solidFill>
            </a:endParaRPr>
          </a:p>
        </p:txBody>
      </p:sp>
      <p:sp>
        <p:nvSpPr>
          <p:cNvPr id="6" name="5 CuadroTexto"/>
          <p:cNvSpPr txBox="1"/>
          <p:nvPr/>
        </p:nvSpPr>
        <p:spPr>
          <a:xfrm>
            <a:off x="4857752" y="0"/>
            <a:ext cx="3071834" cy="461665"/>
          </a:xfrm>
          <a:prstGeom prst="rect">
            <a:avLst/>
          </a:prstGeom>
          <a:noFill/>
        </p:spPr>
        <p:txBody>
          <a:bodyPr wrap="square" rtlCol="0">
            <a:spAutoFit/>
          </a:bodyPr>
          <a:lstStyle/>
          <a:p>
            <a:pPr algn="ctr"/>
            <a:r>
              <a:rPr lang="es-EC" sz="2400" b="1" dirty="0" smtClean="0">
                <a:solidFill>
                  <a:schemeClr val="bg2">
                    <a:lumMod val="75000"/>
                  </a:schemeClr>
                </a:solidFill>
              </a:rPr>
              <a:t>CUENCAS VISUALES</a:t>
            </a:r>
            <a:endParaRPr lang="es-EC" sz="2400" b="1" dirty="0">
              <a:solidFill>
                <a:schemeClr val="bg2">
                  <a:lumMod val="75000"/>
                </a:schemeClr>
              </a:solidFill>
            </a:endParaRPr>
          </a:p>
        </p:txBody>
      </p:sp>
      <p:pic>
        <p:nvPicPr>
          <p:cNvPr id="7" name="6 Imagen"/>
          <p:cNvPicPr/>
          <p:nvPr/>
        </p:nvPicPr>
        <p:blipFill>
          <a:blip r:embed="rId2" cstate="print"/>
          <a:srcRect l="42215" t="23432" r="13956" b="23432"/>
          <a:stretch>
            <a:fillRect/>
          </a:stretch>
        </p:blipFill>
        <p:spPr bwMode="auto">
          <a:xfrm>
            <a:off x="785786" y="1142984"/>
            <a:ext cx="3071834" cy="2571768"/>
          </a:xfrm>
          <a:prstGeom prst="rect">
            <a:avLst/>
          </a:prstGeom>
          <a:noFill/>
          <a:ln w="9525">
            <a:noFill/>
            <a:miter lim="800000"/>
            <a:headEnd/>
            <a:tailEnd/>
          </a:ln>
        </p:spPr>
      </p:pic>
      <p:sp>
        <p:nvSpPr>
          <p:cNvPr id="19" name="18 Elipse"/>
          <p:cNvSpPr/>
          <p:nvPr/>
        </p:nvSpPr>
        <p:spPr>
          <a:xfrm>
            <a:off x="2928926" y="2714620"/>
            <a:ext cx="357190" cy="28575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19 Flecha derecha"/>
          <p:cNvSpPr/>
          <p:nvPr/>
        </p:nvSpPr>
        <p:spPr>
          <a:xfrm>
            <a:off x="3929058" y="2214554"/>
            <a:ext cx="500066"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37" name="Picture 13"/>
          <p:cNvPicPr>
            <a:picLocks noChangeAspect="1" noChangeArrowheads="1"/>
          </p:cNvPicPr>
          <p:nvPr/>
        </p:nvPicPr>
        <p:blipFill>
          <a:blip r:embed="rId3"/>
          <a:srcRect l="67579" t="56462" r="16883" b="20937"/>
          <a:stretch>
            <a:fillRect/>
          </a:stretch>
        </p:blipFill>
        <p:spPr bwMode="auto">
          <a:xfrm>
            <a:off x="4786314" y="714356"/>
            <a:ext cx="3286148" cy="2987407"/>
          </a:xfrm>
          <a:prstGeom prst="rect">
            <a:avLst/>
          </a:prstGeom>
          <a:noFill/>
          <a:ln w="9525">
            <a:noFill/>
            <a:miter lim="800000"/>
            <a:headEnd/>
            <a:tailEnd/>
          </a:ln>
          <a:effectLst/>
        </p:spPr>
      </p:pic>
      <p:pic>
        <p:nvPicPr>
          <p:cNvPr id="24" name="23 Imagen" descr="D:\Documentos\Tesis\CUENCAS VISUALES SAUCAY JUVAL\CUENCA_VISUALES\CUENCA VISUALES\Primera cuenca visual.png"/>
          <p:cNvPicPr/>
          <p:nvPr/>
        </p:nvPicPr>
        <p:blipFill>
          <a:blip r:embed="rId4" cstate="print"/>
          <a:srcRect/>
          <a:stretch>
            <a:fillRect/>
          </a:stretch>
        </p:blipFill>
        <p:spPr bwMode="auto">
          <a:xfrm>
            <a:off x="714348" y="3857628"/>
            <a:ext cx="7715304" cy="2500330"/>
          </a:xfrm>
          <a:prstGeom prst="rect">
            <a:avLst/>
          </a:prstGeom>
          <a:noFill/>
          <a:ln w="19050">
            <a:solidFill>
              <a:srgbClr val="4F81BD"/>
            </a:solidFill>
            <a:miter lim="800000"/>
            <a:headEnd/>
            <a:tailEnd/>
          </a:ln>
          <a:effectLst>
            <a:outerShdw blurRad="50800" dist="38100" dir="2700000" algn="tl" rotWithShape="0">
              <a:prstClr val="black">
                <a:alpha val="40000"/>
              </a:prstClr>
            </a:outerShdw>
          </a:effectLst>
        </p:spPr>
      </p:pic>
      <p:sp>
        <p:nvSpPr>
          <p:cNvPr id="25" name="24 CuadroTexto"/>
          <p:cNvSpPr txBox="1"/>
          <p:nvPr/>
        </p:nvSpPr>
        <p:spPr>
          <a:xfrm>
            <a:off x="4500562" y="785794"/>
            <a:ext cx="3857652" cy="2928958"/>
          </a:xfrm>
          <a:prstGeom prst="rect">
            <a:avLst/>
          </a:prstGeom>
          <a:solidFill>
            <a:schemeClr val="accent6">
              <a:lumMod val="20000"/>
              <a:lumOff val="80000"/>
            </a:schemeClr>
          </a:solidFill>
        </p:spPr>
        <p:txBody>
          <a:bodyPr wrap="square" rtlCol="0">
            <a:spAutoFit/>
          </a:bodyPr>
          <a:lstStyle/>
          <a:p>
            <a:pPr lvl="0">
              <a:lnSpc>
                <a:spcPct val="150000"/>
              </a:lnSpc>
              <a:buFont typeface="Arial" pitchFamily="34" charset="0"/>
              <a:buChar char="•"/>
            </a:pPr>
            <a:r>
              <a:rPr lang="es-EC" sz="2000" dirty="0" smtClean="0"/>
              <a:t> </a:t>
            </a:r>
            <a:r>
              <a:rPr lang="es-EC" sz="2000" b="1" dirty="0" smtClean="0"/>
              <a:t>Erosión</a:t>
            </a:r>
          </a:p>
          <a:p>
            <a:pPr lvl="0">
              <a:lnSpc>
                <a:spcPct val="150000"/>
              </a:lnSpc>
              <a:buFont typeface="Arial" pitchFamily="34" charset="0"/>
              <a:buChar char="•"/>
            </a:pPr>
            <a:r>
              <a:rPr lang="es-EC" sz="2000" b="1" dirty="0" smtClean="0"/>
              <a:t> Aporte de sedimentos al río</a:t>
            </a:r>
          </a:p>
          <a:p>
            <a:pPr lvl="0">
              <a:lnSpc>
                <a:spcPct val="150000"/>
              </a:lnSpc>
              <a:buFont typeface="Arial" pitchFamily="34" charset="0"/>
              <a:buChar char="•"/>
            </a:pPr>
            <a:r>
              <a:rPr lang="es-EC" sz="2000" b="1" dirty="0" smtClean="0"/>
              <a:t> Deslizamientos</a:t>
            </a:r>
          </a:p>
          <a:p>
            <a:pPr lvl="0">
              <a:lnSpc>
                <a:spcPct val="150000"/>
              </a:lnSpc>
              <a:buFont typeface="Arial" pitchFamily="34" charset="0"/>
              <a:buChar char="•"/>
            </a:pPr>
            <a:r>
              <a:rPr lang="es-EC" sz="2000" b="1" dirty="0" smtClean="0"/>
              <a:t> Aguas abajo existe  </a:t>
            </a:r>
          </a:p>
          <a:p>
            <a:pPr lvl="0">
              <a:lnSpc>
                <a:spcPct val="150000"/>
              </a:lnSpc>
            </a:pPr>
            <a:r>
              <a:rPr lang="es-EC" sz="2000" b="1" dirty="0" smtClean="0"/>
              <a:t>  reforestación con pinos.</a:t>
            </a:r>
          </a:p>
          <a:p>
            <a:pPr lvl="0">
              <a:lnSpc>
                <a:spcPct val="150000"/>
              </a:lnSpc>
              <a:buFont typeface="Arial" pitchFamily="34" charset="0"/>
              <a:buChar char="•"/>
            </a:pPr>
            <a:r>
              <a:rPr lang="es-EC" sz="2000" b="1" dirty="0" smtClean="0"/>
              <a:t> Incendios</a:t>
            </a:r>
            <a:endParaRPr lang="es-EC" b="1" dirty="0"/>
          </a:p>
        </p:txBody>
      </p:sp>
    </p:spTree>
    <p:extLst>
      <p:ext uri="{BB962C8B-B14F-4D97-AF65-F5344CB8AC3E}">
        <p14:creationId xmlns:p14="http://schemas.microsoft.com/office/powerpoint/2010/main" val="109924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D:\Documentos\Tesis\CUENCAS VISUALES SAUCAY JUVAL\CUENCA_VISUALES\CUENCA VISUALES\3ra cuenca visual.png"/>
          <p:cNvPicPr/>
          <p:nvPr/>
        </p:nvPicPr>
        <p:blipFill>
          <a:blip r:embed="rId2" cstate="print"/>
          <a:srcRect/>
          <a:stretch>
            <a:fillRect/>
          </a:stretch>
        </p:blipFill>
        <p:spPr bwMode="auto">
          <a:xfrm>
            <a:off x="714348" y="3929066"/>
            <a:ext cx="7786742" cy="2500330"/>
          </a:xfrm>
          <a:prstGeom prst="rect">
            <a:avLst/>
          </a:prstGeom>
          <a:noFill/>
          <a:ln w="19050">
            <a:solidFill>
              <a:srgbClr val="4F81BD"/>
            </a:solidFill>
            <a:miter lim="800000"/>
            <a:headEnd/>
            <a:tailEnd/>
          </a:ln>
        </p:spPr>
      </p:pic>
      <p:sp>
        <p:nvSpPr>
          <p:cNvPr id="5" name="4 CuadroTexto"/>
          <p:cNvSpPr txBox="1"/>
          <p:nvPr/>
        </p:nvSpPr>
        <p:spPr>
          <a:xfrm>
            <a:off x="500034" y="428604"/>
            <a:ext cx="4071966" cy="1015663"/>
          </a:xfrm>
          <a:prstGeom prst="rect">
            <a:avLst/>
          </a:prstGeom>
          <a:noFill/>
        </p:spPr>
        <p:txBody>
          <a:bodyPr wrap="square" rtlCol="0">
            <a:spAutoFit/>
          </a:bodyPr>
          <a:lstStyle/>
          <a:p>
            <a:pPr algn="ctr"/>
            <a:r>
              <a:rPr lang="es-EC" sz="2000" b="1" dirty="0" smtClean="0">
                <a:solidFill>
                  <a:schemeClr val="bg2">
                    <a:lumMod val="50000"/>
                  </a:schemeClr>
                </a:solidFill>
              </a:rPr>
              <a:t>CUENCA VISUAL CONFLUENCIA RIO SAUCAY TAMUSCAY Y JUVAL</a:t>
            </a:r>
            <a:endParaRPr lang="es-EC" sz="2000" b="1" dirty="0">
              <a:solidFill>
                <a:schemeClr val="bg2">
                  <a:lumMod val="50000"/>
                </a:schemeClr>
              </a:solidFill>
            </a:endParaRPr>
          </a:p>
        </p:txBody>
      </p:sp>
      <p:sp>
        <p:nvSpPr>
          <p:cNvPr id="6" name="5 CuadroTexto"/>
          <p:cNvSpPr txBox="1"/>
          <p:nvPr/>
        </p:nvSpPr>
        <p:spPr>
          <a:xfrm>
            <a:off x="4857752" y="0"/>
            <a:ext cx="3071834" cy="461665"/>
          </a:xfrm>
          <a:prstGeom prst="rect">
            <a:avLst/>
          </a:prstGeom>
          <a:noFill/>
        </p:spPr>
        <p:txBody>
          <a:bodyPr wrap="square" rtlCol="0">
            <a:spAutoFit/>
          </a:bodyPr>
          <a:lstStyle/>
          <a:p>
            <a:pPr algn="ctr"/>
            <a:r>
              <a:rPr lang="es-EC" sz="2400" b="1" dirty="0" smtClean="0">
                <a:solidFill>
                  <a:schemeClr val="bg2">
                    <a:lumMod val="75000"/>
                  </a:schemeClr>
                </a:solidFill>
              </a:rPr>
              <a:t>CUENCAS VISUALES</a:t>
            </a:r>
            <a:endParaRPr lang="es-EC" sz="2400" b="1" dirty="0">
              <a:solidFill>
                <a:schemeClr val="bg2">
                  <a:lumMod val="75000"/>
                </a:schemeClr>
              </a:solidFill>
            </a:endParaRPr>
          </a:p>
        </p:txBody>
      </p:sp>
      <p:pic>
        <p:nvPicPr>
          <p:cNvPr id="7" name="6 Imagen"/>
          <p:cNvPicPr/>
          <p:nvPr/>
        </p:nvPicPr>
        <p:blipFill>
          <a:blip r:embed="rId3" cstate="print"/>
          <a:srcRect l="42215" t="23432" r="13956" b="23432"/>
          <a:stretch>
            <a:fillRect/>
          </a:stretch>
        </p:blipFill>
        <p:spPr bwMode="auto">
          <a:xfrm>
            <a:off x="1000100" y="1500174"/>
            <a:ext cx="3000396" cy="2357454"/>
          </a:xfrm>
          <a:prstGeom prst="rect">
            <a:avLst/>
          </a:prstGeom>
          <a:noFill/>
          <a:ln w="9525">
            <a:noFill/>
            <a:miter lim="800000"/>
            <a:headEnd/>
            <a:tailEnd/>
          </a:ln>
        </p:spPr>
      </p:pic>
      <p:sp>
        <p:nvSpPr>
          <p:cNvPr id="8" name="7 Elipse"/>
          <p:cNvSpPr/>
          <p:nvPr/>
        </p:nvSpPr>
        <p:spPr>
          <a:xfrm>
            <a:off x="3357554" y="3000372"/>
            <a:ext cx="357190" cy="28575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Flecha derecha"/>
          <p:cNvSpPr/>
          <p:nvPr/>
        </p:nvSpPr>
        <p:spPr>
          <a:xfrm>
            <a:off x="4143372" y="2214554"/>
            <a:ext cx="500066"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049" name="Picture 1"/>
          <p:cNvPicPr>
            <a:picLocks noChangeAspect="1" noChangeArrowheads="1"/>
          </p:cNvPicPr>
          <p:nvPr/>
        </p:nvPicPr>
        <p:blipFill>
          <a:blip r:embed="rId4"/>
          <a:srcRect l="67383" t="61875" r="16797" b="14687"/>
          <a:stretch>
            <a:fillRect/>
          </a:stretch>
        </p:blipFill>
        <p:spPr bwMode="auto">
          <a:xfrm>
            <a:off x="4857752" y="785794"/>
            <a:ext cx="3214710" cy="2976583"/>
          </a:xfrm>
          <a:prstGeom prst="rect">
            <a:avLst/>
          </a:prstGeom>
          <a:noFill/>
          <a:ln w="9525">
            <a:noFill/>
            <a:miter lim="800000"/>
            <a:headEnd/>
            <a:tailEnd/>
          </a:ln>
          <a:effectLst/>
        </p:spPr>
      </p:pic>
      <p:sp>
        <p:nvSpPr>
          <p:cNvPr id="11" name="10 CuadroTexto"/>
          <p:cNvSpPr txBox="1"/>
          <p:nvPr/>
        </p:nvSpPr>
        <p:spPr>
          <a:xfrm>
            <a:off x="4857752" y="785794"/>
            <a:ext cx="3643338" cy="2933760"/>
          </a:xfrm>
          <a:prstGeom prst="rect">
            <a:avLst/>
          </a:prstGeom>
          <a:solidFill>
            <a:schemeClr val="accent6">
              <a:lumMod val="20000"/>
              <a:lumOff val="80000"/>
            </a:schemeClr>
          </a:solidFill>
        </p:spPr>
        <p:txBody>
          <a:bodyPr wrap="square" rtlCol="0">
            <a:spAutoFit/>
          </a:bodyPr>
          <a:lstStyle/>
          <a:p>
            <a:pPr lvl="0">
              <a:lnSpc>
                <a:spcPct val="150000"/>
              </a:lnSpc>
              <a:buFont typeface="Arial" pitchFamily="34" charset="0"/>
              <a:buChar char="•"/>
            </a:pPr>
            <a:r>
              <a:rPr lang="es-EC" sz="2000" b="1" dirty="0" smtClean="0"/>
              <a:t> Zonas altas: remanentes de páramos y matorrales nativos.</a:t>
            </a:r>
          </a:p>
          <a:p>
            <a:pPr lvl="0">
              <a:lnSpc>
                <a:spcPct val="150000"/>
              </a:lnSpc>
              <a:buFont typeface="Arial" pitchFamily="34" charset="0"/>
              <a:buChar char="•"/>
            </a:pPr>
            <a:r>
              <a:rPr lang="es-EC" sz="2000" b="1" dirty="0" smtClean="0"/>
              <a:t> Zonas Bajas pequeños</a:t>
            </a:r>
          </a:p>
          <a:p>
            <a:pPr lvl="0">
              <a:lnSpc>
                <a:spcPct val="150000"/>
              </a:lnSpc>
            </a:pPr>
            <a:r>
              <a:rPr lang="es-EC" sz="2000" b="1" dirty="0" smtClean="0"/>
              <a:t>  cultivos y pastos.</a:t>
            </a:r>
          </a:p>
          <a:p>
            <a:pPr lvl="0">
              <a:lnSpc>
                <a:spcPct val="150000"/>
              </a:lnSpc>
              <a:buFont typeface="Arial" pitchFamily="34" charset="0"/>
              <a:buChar char="•"/>
            </a:pPr>
            <a:r>
              <a:rPr lang="es-EC" sz="2000" b="1" dirty="0" smtClean="0"/>
              <a:t> Especies no nativas: Pinos</a:t>
            </a:r>
            <a:r>
              <a:rPr lang="es-EC" sz="2000" dirty="0" smtClean="0"/>
              <a:t>.</a:t>
            </a:r>
          </a:p>
        </p:txBody>
      </p:sp>
      <p:grpSp>
        <p:nvGrpSpPr>
          <p:cNvPr id="1026" name="Group 2"/>
          <p:cNvGrpSpPr>
            <a:grpSpLocks/>
          </p:cNvGrpSpPr>
          <p:nvPr/>
        </p:nvGrpSpPr>
        <p:grpSpPr bwMode="auto">
          <a:xfrm>
            <a:off x="2428860" y="4572008"/>
            <a:ext cx="3105150" cy="1352550"/>
            <a:chOff x="4740" y="3564"/>
            <a:chExt cx="4305" cy="2345"/>
          </a:xfrm>
        </p:grpSpPr>
        <p:grpSp>
          <p:nvGrpSpPr>
            <p:cNvPr id="1027" name="Group 3"/>
            <p:cNvGrpSpPr>
              <a:grpSpLocks/>
            </p:cNvGrpSpPr>
            <p:nvPr/>
          </p:nvGrpSpPr>
          <p:grpSpPr bwMode="auto">
            <a:xfrm>
              <a:off x="4740" y="4029"/>
              <a:ext cx="2745" cy="1880"/>
              <a:chOff x="4740" y="3270"/>
              <a:chExt cx="2745" cy="1880"/>
            </a:xfrm>
          </p:grpSpPr>
          <p:cxnSp>
            <p:nvCxnSpPr>
              <p:cNvPr id="1028" name="AutoShape 4"/>
              <p:cNvCxnSpPr>
                <a:cxnSpLocks noChangeShapeType="1"/>
              </p:cNvCxnSpPr>
              <p:nvPr/>
            </p:nvCxnSpPr>
            <p:spPr bwMode="auto">
              <a:xfrm flipH="1">
                <a:off x="6270" y="3390"/>
                <a:ext cx="1080" cy="435"/>
              </a:xfrm>
              <a:prstGeom prst="straightConnector1">
                <a:avLst/>
              </a:prstGeom>
              <a:noFill/>
              <a:ln w="9525">
                <a:solidFill>
                  <a:srgbClr val="FFFF00"/>
                </a:solidFill>
                <a:round/>
                <a:headEnd/>
                <a:tailEnd type="triangle" w="med" len="med"/>
              </a:ln>
            </p:spPr>
          </p:cxnSp>
          <p:cxnSp>
            <p:nvCxnSpPr>
              <p:cNvPr id="1029" name="AutoShape 5"/>
              <p:cNvCxnSpPr>
                <a:cxnSpLocks noChangeShapeType="1"/>
              </p:cNvCxnSpPr>
              <p:nvPr/>
            </p:nvCxnSpPr>
            <p:spPr bwMode="auto">
              <a:xfrm flipH="1">
                <a:off x="5865" y="3270"/>
                <a:ext cx="1080" cy="435"/>
              </a:xfrm>
              <a:prstGeom prst="straightConnector1">
                <a:avLst/>
              </a:prstGeom>
              <a:noFill/>
              <a:ln w="9525">
                <a:solidFill>
                  <a:srgbClr val="C00000"/>
                </a:solidFill>
                <a:round/>
                <a:headEnd/>
                <a:tailEnd type="triangle" w="med" len="med"/>
              </a:ln>
            </p:spPr>
          </p:cxnSp>
          <p:grpSp>
            <p:nvGrpSpPr>
              <p:cNvPr id="1030" name="Group 6"/>
              <p:cNvGrpSpPr>
                <a:grpSpLocks/>
              </p:cNvGrpSpPr>
              <p:nvPr/>
            </p:nvGrpSpPr>
            <p:grpSpPr bwMode="auto">
              <a:xfrm>
                <a:off x="4740" y="4680"/>
                <a:ext cx="2745" cy="470"/>
                <a:chOff x="4740" y="4680"/>
                <a:chExt cx="2745" cy="470"/>
              </a:xfrm>
            </p:grpSpPr>
            <p:sp>
              <p:nvSpPr>
                <p:cNvPr id="1031" name="Freeform 7"/>
                <p:cNvSpPr>
                  <a:spLocks/>
                </p:cNvSpPr>
                <p:nvPr/>
              </p:nvSpPr>
              <p:spPr bwMode="auto">
                <a:xfrm>
                  <a:off x="4935" y="4680"/>
                  <a:ext cx="2550" cy="470"/>
                </a:xfrm>
                <a:custGeom>
                  <a:avLst/>
                  <a:gdLst/>
                  <a:ahLst/>
                  <a:cxnLst>
                    <a:cxn ang="0">
                      <a:pos x="2550" y="0"/>
                    </a:cxn>
                    <a:cxn ang="0">
                      <a:pos x="1020" y="435"/>
                    </a:cxn>
                    <a:cxn ang="0">
                      <a:pos x="0" y="210"/>
                    </a:cxn>
                  </a:cxnLst>
                  <a:rect l="0" t="0" r="r" b="b"/>
                  <a:pathLst>
                    <a:path w="2550" h="470">
                      <a:moveTo>
                        <a:pt x="2550" y="0"/>
                      </a:moveTo>
                      <a:cubicBezTo>
                        <a:pt x="1997" y="200"/>
                        <a:pt x="1445" y="400"/>
                        <a:pt x="1020" y="435"/>
                      </a:cubicBezTo>
                      <a:cubicBezTo>
                        <a:pt x="595" y="470"/>
                        <a:pt x="167" y="247"/>
                        <a:pt x="0" y="210"/>
                      </a:cubicBezTo>
                    </a:path>
                  </a:pathLst>
                </a:custGeom>
                <a:noFill/>
                <a:ln w="9525">
                  <a:solidFill>
                    <a:srgbClr val="8DB3E2"/>
                  </a:solidFill>
                  <a:round/>
                  <a:headEnd/>
                  <a:tailEnd/>
                </a:ln>
              </p:spPr>
              <p:txBody>
                <a:bodyPr vert="horz" wrap="square" lIns="91440" tIns="45720" rIns="91440" bIns="45720" numCol="1" anchor="t" anchorCtr="0" compatLnSpc="1">
                  <a:prstTxWarp prst="textNoShape">
                    <a:avLst/>
                  </a:prstTxWarp>
                </a:bodyPr>
                <a:lstStyle/>
                <a:p>
                  <a:endParaRPr lang="es-EC"/>
                </a:p>
              </p:txBody>
            </p:sp>
            <p:cxnSp>
              <p:nvCxnSpPr>
                <p:cNvPr id="1032" name="AutoShape 8"/>
                <p:cNvCxnSpPr>
                  <a:cxnSpLocks noChangeShapeType="1"/>
                </p:cNvCxnSpPr>
                <p:nvPr/>
              </p:nvCxnSpPr>
              <p:spPr bwMode="auto">
                <a:xfrm flipH="1" flipV="1">
                  <a:off x="4740" y="4770"/>
                  <a:ext cx="195" cy="105"/>
                </a:xfrm>
                <a:prstGeom prst="straightConnector1">
                  <a:avLst/>
                </a:prstGeom>
                <a:noFill/>
                <a:ln w="9525">
                  <a:solidFill>
                    <a:srgbClr val="92CDDC"/>
                  </a:solidFill>
                  <a:round/>
                  <a:headEnd/>
                  <a:tailEnd type="triangle" w="med" len="med"/>
                </a:ln>
              </p:spPr>
            </p:cxnSp>
          </p:grpSp>
        </p:grpSp>
        <p:grpSp>
          <p:nvGrpSpPr>
            <p:cNvPr id="1033" name="Group 9"/>
            <p:cNvGrpSpPr>
              <a:grpSpLocks/>
            </p:cNvGrpSpPr>
            <p:nvPr/>
          </p:nvGrpSpPr>
          <p:grpSpPr bwMode="auto">
            <a:xfrm>
              <a:off x="6450" y="3564"/>
              <a:ext cx="2595" cy="1675"/>
              <a:chOff x="6450" y="2805"/>
              <a:chExt cx="2595" cy="1675"/>
            </a:xfrm>
          </p:grpSpPr>
          <p:sp>
            <p:nvSpPr>
              <p:cNvPr id="1034" name="Text Box 10"/>
              <p:cNvSpPr txBox="1">
                <a:spLocks noChangeArrowheads="1"/>
              </p:cNvSpPr>
              <p:nvPr/>
            </p:nvSpPr>
            <p:spPr bwMode="auto">
              <a:xfrm>
                <a:off x="7350" y="3090"/>
                <a:ext cx="1530" cy="3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EC" sz="1100" b="0" i="0" u="none" strike="noStrike" cap="none" normalizeH="0" baseline="0" dirty="0" smtClean="0">
                    <a:ln>
                      <a:noFill/>
                    </a:ln>
                    <a:solidFill>
                      <a:srgbClr val="FFFF00"/>
                    </a:solidFill>
                    <a:effectLst/>
                    <a:latin typeface="Calibri" pitchFamily="34" charset="0"/>
                    <a:cs typeface="Arial" pitchFamily="34" charset="0"/>
                  </a:rPr>
                  <a:t>Río Tamuscay</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5" name="Text Box 11"/>
              <p:cNvSpPr txBox="1">
                <a:spLocks noChangeArrowheads="1"/>
              </p:cNvSpPr>
              <p:nvPr/>
            </p:nvSpPr>
            <p:spPr bwMode="auto">
              <a:xfrm>
                <a:off x="6450" y="2805"/>
                <a:ext cx="1530" cy="3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EC" sz="1100" b="0" i="0" u="none" strike="noStrike" cap="none" normalizeH="0" baseline="0" smtClean="0">
                    <a:ln>
                      <a:noFill/>
                    </a:ln>
                    <a:solidFill>
                      <a:srgbClr val="C0504D"/>
                    </a:solidFill>
                    <a:effectLst/>
                    <a:latin typeface="Calibri" pitchFamily="34" charset="0"/>
                    <a:cs typeface="Arial" pitchFamily="34" charset="0"/>
                  </a:rPr>
                  <a:t>Río Juval</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36" name="Text Box 12"/>
              <p:cNvSpPr txBox="1">
                <a:spLocks noChangeArrowheads="1"/>
              </p:cNvSpPr>
              <p:nvPr/>
            </p:nvSpPr>
            <p:spPr bwMode="auto">
              <a:xfrm>
                <a:off x="6810" y="4095"/>
                <a:ext cx="2235" cy="3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EC" sz="1100" b="0" i="0" u="none" strike="noStrike" cap="none" normalizeH="0" baseline="0" smtClean="0">
                    <a:ln>
                      <a:noFill/>
                    </a:ln>
                    <a:solidFill>
                      <a:srgbClr val="B6DDE8"/>
                    </a:solidFill>
                    <a:effectLst/>
                    <a:latin typeface="Calibri" pitchFamily="34" charset="0"/>
                    <a:cs typeface="Arial" pitchFamily="34" charset="0"/>
                  </a:rPr>
                  <a:t>Recorrido Río Saucay</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grpSp>
      </p:grpSp>
    </p:spTree>
    <p:extLst>
      <p:ext uri="{BB962C8B-B14F-4D97-AF65-F5344CB8AC3E}">
        <p14:creationId xmlns:p14="http://schemas.microsoft.com/office/powerpoint/2010/main" val="222993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D:\Documentos\Tesis\CUENCAS VISUALES SAUCAY JUVAL\CUENCA_VISUALES\CUENCA VISUALES\cv39.jpg"/>
          <p:cNvPicPr/>
          <p:nvPr/>
        </p:nvPicPr>
        <p:blipFill>
          <a:blip r:embed="rId2" cstate="print"/>
          <a:srcRect/>
          <a:stretch>
            <a:fillRect/>
          </a:stretch>
        </p:blipFill>
        <p:spPr bwMode="auto">
          <a:xfrm>
            <a:off x="714348" y="4071942"/>
            <a:ext cx="7786742" cy="2214578"/>
          </a:xfrm>
          <a:prstGeom prst="rect">
            <a:avLst/>
          </a:prstGeom>
          <a:noFill/>
          <a:ln w="19050">
            <a:solidFill>
              <a:srgbClr val="4F81BD"/>
            </a:solidFill>
            <a:miter lim="800000"/>
            <a:headEnd/>
            <a:tailEnd/>
          </a:ln>
          <a:effectLst>
            <a:outerShdw blurRad="50800" dist="38100" dir="2700000" algn="tl" rotWithShape="0">
              <a:prstClr val="black">
                <a:alpha val="40000"/>
              </a:prstClr>
            </a:outerShdw>
          </a:effectLst>
        </p:spPr>
      </p:pic>
      <p:pic>
        <p:nvPicPr>
          <p:cNvPr id="5" name="4 Imagen"/>
          <p:cNvPicPr/>
          <p:nvPr/>
        </p:nvPicPr>
        <p:blipFill>
          <a:blip r:embed="rId3" cstate="print"/>
          <a:srcRect l="42215" t="23432" r="13956" b="23432"/>
          <a:stretch>
            <a:fillRect/>
          </a:stretch>
        </p:blipFill>
        <p:spPr bwMode="auto">
          <a:xfrm>
            <a:off x="1000100" y="1500174"/>
            <a:ext cx="3000396" cy="2357454"/>
          </a:xfrm>
          <a:prstGeom prst="rect">
            <a:avLst/>
          </a:prstGeom>
          <a:noFill/>
          <a:ln w="9525">
            <a:noFill/>
            <a:miter lim="800000"/>
            <a:headEnd/>
            <a:tailEnd/>
          </a:ln>
        </p:spPr>
      </p:pic>
      <p:sp>
        <p:nvSpPr>
          <p:cNvPr id="6" name="5 CuadroTexto"/>
          <p:cNvSpPr txBox="1"/>
          <p:nvPr/>
        </p:nvSpPr>
        <p:spPr>
          <a:xfrm>
            <a:off x="500034" y="428604"/>
            <a:ext cx="4071966" cy="707886"/>
          </a:xfrm>
          <a:prstGeom prst="rect">
            <a:avLst/>
          </a:prstGeom>
          <a:noFill/>
        </p:spPr>
        <p:txBody>
          <a:bodyPr wrap="square" rtlCol="0">
            <a:spAutoFit/>
          </a:bodyPr>
          <a:lstStyle/>
          <a:p>
            <a:pPr algn="ctr"/>
            <a:r>
              <a:rPr lang="es-EC" sz="2000" b="1" dirty="0" smtClean="0">
                <a:solidFill>
                  <a:schemeClr val="bg2">
                    <a:lumMod val="50000"/>
                  </a:schemeClr>
                </a:solidFill>
              </a:rPr>
              <a:t>CUENCA VISUAL DE LA</a:t>
            </a:r>
          </a:p>
          <a:p>
            <a:pPr algn="ctr"/>
            <a:r>
              <a:rPr lang="es-EC" sz="2000" b="1" dirty="0" smtClean="0">
                <a:solidFill>
                  <a:schemeClr val="bg2">
                    <a:lumMod val="50000"/>
                  </a:schemeClr>
                </a:solidFill>
              </a:rPr>
              <a:t> LAGUNA YANACOCHA</a:t>
            </a:r>
          </a:p>
        </p:txBody>
      </p:sp>
      <p:sp>
        <p:nvSpPr>
          <p:cNvPr id="7" name="6 CuadroTexto"/>
          <p:cNvSpPr txBox="1"/>
          <p:nvPr/>
        </p:nvSpPr>
        <p:spPr>
          <a:xfrm>
            <a:off x="4857752" y="0"/>
            <a:ext cx="3071834" cy="461665"/>
          </a:xfrm>
          <a:prstGeom prst="rect">
            <a:avLst/>
          </a:prstGeom>
          <a:noFill/>
        </p:spPr>
        <p:txBody>
          <a:bodyPr wrap="square" rtlCol="0">
            <a:spAutoFit/>
          </a:bodyPr>
          <a:lstStyle/>
          <a:p>
            <a:pPr algn="ctr"/>
            <a:r>
              <a:rPr lang="es-EC" sz="2400" b="1" dirty="0" smtClean="0">
                <a:solidFill>
                  <a:schemeClr val="bg2">
                    <a:lumMod val="75000"/>
                  </a:schemeClr>
                </a:solidFill>
              </a:rPr>
              <a:t>CUENCAS VISUALES</a:t>
            </a:r>
            <a:endParaRPr lang="es-EC" sz="2400" b="1" dirty="0">
              <a:solidFill>
                <a:schemeClr val="bg2">
                  <a:lumMod val="75000"/>
                </a:schemeClr>
              </a:solidFill>
            </a:endParaRPr>
          </a:p>
        </p:txBody>
      </p:sp>
      <p:sp>
        <p:nvSpPr>
          <p:cNvPr id="8" name="7 Flecha derecha"/>
          <p:cNvSpPr/>
          <p:nvPr/>
        </p:nvSpPr>
        <p:spPr>
          <a:xfrm>
            <a:off x="4143372" y="2214554"/>
            <a:ext cx="500066"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Elipse"/>
          <p:cNvSpPr/>
          <p:nvPr/>
        </p:nvSpPr>
        <p:spPr>
          <a:xfrm>
            <a:off x="1285852" y="3000372"/>
            <a:ext cx="357190" cy="28575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050" name="Picture 2"/>
          <p:cNvPicPr>
            <a:picLocks noChangeAspect="1" noChangeArrowheads="1"/>
          </p:cNvPicPr>
          <p:nvPr/>
        </p:nvPicPr>
        <p:blipFill>
          <a:blip r:embed="rId4"/>
          <a:srcRect l="36328" t="48750" r="47852" b="28750"/>
          <a:stretch>
            <a:fillRect/>
          </a:stretch>
        </p:blipFill>
        <p:spPr bwMode="auto">
          <a:xfrm>
            <a:off x="4714876" y="857232"/>
            <a:ext cx="3375446" cy="3000396"/>
          </a:xfrm>
          <a:prstGeom prst="rect">
            <a:avLst/>
          </a:prstGeom>
          <a:noFill/>
          <a:ln w="9525">
            <a:noFill/>
            <a:miter lim="800000"/>
            <a:headEnd/>
            <a:tailEnd/>
          </a:ln>
          <a:effectLst/>
        </p:spPr>
      </p:pic>
      <p:sp>
        <p:nvSpPr>
          <p:cNvPr id="11" name="10 CuadroTexto"/>
          <p:cNvSpPr txBox="1"/>
          <p:nvPr/>
        </p:nvSpPr>
        <p:spPr>
          <a:xfrm>
            <a:off x="4714876" y="857232"/>
            <a:ext cx="3357586" cy="3046988"/>
          </a:xfrm>
          <a:prstGeom prst="rect">
            <a:avLst/>
          </a:prstGeom>
          <a:solidFill>
            <a:schemeClr val="accent6">
              <a:lumMod val="20000"/>
              <a:lumOff val="80000"/>
            </a:schemeClr>
          </a:solidFill>
        </p:spPr>
        <p:txBody>
          <a:bodyPr wrap="square" rtlCol="0">
            <a:spAutoFit/>
          </a:bodyPr>
          <a:lstStyle/>
          <a:p>
            <a:pPr lvl="0">
              <a:lnSpc>
                <a:spcPct val="200000"/>
              </a:lnSpc>
              <a:buFont typeface="Arial" pitchFamily="34" charset="0"/>
              <a:buChar char="•"/>
            </a:pPr>
            <a:r>
              <a:rPr lang="es-EC" sz="2400" b="1" dirty="0" smtClean="0"/>
              <a:t> Pajonal quemado</a:t>
            </a:r>
          </a:p>
          <a:p>
            <a:pPr lvl="0">
              <a:lnSpc>
                <a:spcPct val="200000"/>
              </a:lnSpc>
            </a:pPr>
            <a:r>
              <a:rPr lang="es-EC" sz="2400" b="1" dirty="0" smtClean="0"/>
              <a:t>  y deteriorado</a:t>
            </a:r>
          </a:p>
          <a:p>
            <a:pPr lvl="0">
              <a:lnSpc>
                <a:spcPct val="200000"/>
              </a:lnSpc>
              <a:buFont typeface="Arial" pitchFamily="34" charset="0"/>
              <a:buChar char="•"/>
            </a:pPr>
            <a:r>
              <a:rPr lang="es-EC" sz="2400" b="1" dirty="0" smtClean="0"/>
              <a:t> Morrenas de fondo</a:t>
            </a:r>
          </a:p>
          <a:p>
            <a:pPr lvl="0">
              <a:lnSpc>
                <a:spcPct val="200000"/>
              </a:lnSpc>
              <a:buFont typeface="Arial" pitchFamily="34" charset="0"/>
              <a:buChar char="•"/>
            </a:pPr>
            <a:r>
              <a:rPr lang="es-EC" sz="2400" b="1" dirty="0" smtClean="0"/>
              <a:t> Formación </a:t>
            </a:r>
            <a:r>
              <a:rPr lang="es-EC" sz="2400" b="1" dirty="0" err="1" smtClean="0"/>
              <a:t>Tarqui</a:t>
            </a:r>
            <a:endParaRPr lang="es-EC" sz="2400" b="1" dirty="0" smtClean="0"/>
          </a:p>
        </p:txBody>
      </p:sp>
    </p:spTree>
    <p:extLst>
      <p:ext uri="{BB962C8B-B14F-4D97-AF65-F5344CB8AC3E}">
        <p14:creationId xmlns:p14="http://schemas.microsoft.com/office/powerpoint/2010/main" val="224981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1472" y="500042"/>
            <a:ext cx="4143404" cy="901138"/>
          </a:xfrm>
        </p:spPr>
        <p:txBody>
          <a:bodyPr>
            <a:normAutofit fontScale="90000"/>
          </a:bodyPr>
          <a:lstStyle/>
          <a:p>
            <a:pPr algn="ctr"/>
            <a:r>
              <a:rPr lang="es-EC" sz="2800" b="1" dirty="0" smtClean="0"/>
              <a:t>FRAGILIDAD VISUAL DEL PAISAJE</a:t>
            </a:r>
            <a:endParaRPr lang="es-EC" sz="2800" b="1" dirty="0"/>
          </a:p>
        </p:txBody>
      </p:sp>
      <p:sp>
        <p:nvSpPr>
          <p:cNvPr id="4" name="3 CuadroTexto"/>
          <p:cNvSpPr txBox="1"/>
          <p:nvPr/>
        </p:nvSpPr>
        <p:spPr>
          <a:xfrm>
            <a:off x="714348" y="1500174"/>
            <a:ext cx="7786742" cy="707886"/>
          </a:xfrm>
          <a:prstGeom prst="rect">
            <a:avLst/>
          </a:prstGeom>
          <a:noFill/>
        </p:spPr>
        <p:txBody>
          <a:bodyPr wrap="square" rtlCol="0">
            <a:spAutoFit/>
          </a:bodyPr>
          <a:lstStyle/>
          <a:p>
            <a:pPr algn="ctr"/>
            <a:r>
              <a:rPr lang="es-EC" sz="2000" b="1" i="1" dirty="0" smtClean="0"/>
              <a:t>La susceptibilidad de un paisaje al cambio,</a:t>
            </a:r>
          </a:p>
          <a:p>
            <a:pPr algn="ctr"/>
            <a:r>
              <a:rPr lang="es-EC" sz="2000" b="1" i="1" dirty="0" smtClean="0"/>
              <a:t> cuando se desarrolla un uso sobre él.</a:t>
            </a:r>
            <a:endParaRPr lang="es-EC" sz="2000" b="1" i="1" dirty="0"/>
          </a:p>
        </p:txBody>
      </p:sp>
      <p:pic>
        <p:nvPicPr>
          <p:cNvPr id="3074" name="Picture 2"/>
          <p:cNvPicPr>
            <a:picLocks noChangeAspect="1" noChangeArrowheads="1"/>
          </p:cNvPicPr>
          <p:nvPr/>
        </p:nvPicPr>
        <p:blipFill>
          <a:blip r:embed="rId2"/>
          <a:srcRect l="25195" t="22500" r="26758" b="25000"/>
          <a:stretch>
            <a:fillRect/>
          </a:stretch>
        </p:blipFill>
        <p:spPr bwMode="auto">
          <a:xfrm>
            <a:off x="714348" y="2357430"/>
            <a:ext cx="5500726" cy="4000528"/>
          </a:xfrm>
          <a:prstGeom prst="rect">
            <a:avLst/>
          </a:prstGeom>
          <a:noFill/>
          <a:ln w="9525">
            <a:noFill/>
            <a:miter lim="800000"/>
            <a:headEnd/>
            <a:tailEnd/>
          </a:ln>
          <a:effectLst/>
        </p:spPr>
      </p:pic>
      <p:graphicFrame>
        <p:nvGraphicFramePr>
          <p:cNvPr id="5" name="4 Tabla"/>
          <p:cNvGraphicFramePr>
            <a:graphicFrameLocks noGrp="1"/>
          </p:cNvGraphicFramePr>
          <p:nvPr/>
        </p:nvGraphicFramePr>
        <p:xfrm>
          <a:off x="6215074" y="2428868"/>
          <a:ext cx="2428892" cy="1500200"/>
        </p:xfrm>
        <a:graphic>
          <a:graphicData uri="http://schemas.openxmlformats.org/drawingml/2006/table">
            <a:tbl>
              <a:tblPr/>
              <a:tblGrid>
                <a:gridCol w="1204947"/>
                <a:gridCol w="1223945"/>
              </a:tblGrid>
              <a:tr h="300040">
                <a:tc>
                  <a:txBody>
                    <a:bodyPr/>
                    <a:lstStyle/>
                    <a:p>
                      <a:pPr>
                        <a:lnSpc>
                          <a:spcPct val="150000"/>
                        </a:lnSpc>
                        <a:spcAft>
                          <a:spcPts val="0"/>
                        </a:spcAft>
                      </a:pPr>
                      <a:r>
                        <a:rPr lang="es-EC" sz="1000">
                          <a:latin typeface="Arial"/>
                          <a:ea typeface="Calibri"/>
                          <a:cs typeface="Times New Roman"/>
                        </a:rPr>
                        <a:t>Ʃ  Mayor a 138</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000">
                          <a:latin typeface="Arial"/>
                          <a:ea typeface="Calibri"/>
                          <a:cs typeface="Times New Roman"/>
                        </a:rPr>
                        <a:t>Muy alto</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0040">
                <a:tc>
                  <a:txBody>
                    <a:bodyPr/>
                    <a:lstStyle/>
                    <a:p>
                      <a:pPr>
                        <a:lnSpc>
                          <a:spcPct val="150000"/>
                        </a:lnSpc>
                        <a:spcAft>
                          <a:spcPts val="0"/>
                        </a:spcAft>
                      </a:pPr>
                      <a:r>
                        <a:rPr lang="es-EC" sz="1000">
                          <a:latin typeface="Arial"/>
                          <a:ea typeface="Calibri"/>
                          <a:cs typeface="Times New Roman"/>
                        </a:rPr>
                        <a:t>Ʃ  entre 114 y 138</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a:lnSpc>
                          <a:spcPct val="150000"/>
                        </a:lnSpc>
                        <a:spcAft>
                          <a:spcPts val="0"/>
                        </a:spcAft>
                      </a:pPr>
                      <a:r>
                        <a:rPr lang="es-EC" sz="1000">
                          <a:latin typeface="Arial"/>
                          <a:ea typeface="Calibri"/>
                          <a:cs typeface="Times New Roman"/>
                        </a:rPr>
                        <a:t>Alta</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r>
              <a:tr h="300040">
                <a:tc>
                  <a:txBody>
                    <a:bodyPr/>
                    <a:lstStyle/>
                    <a:p>
                      <a:pPr>
                        <a:lnSpc>
                          <a:spcPct val="150000"/>
                        </a:lnSpc>
                        <a:spcAft>
                          <a:spcPts val="0"/>
                        </a:spcAft>
                      </a:pPr>
                      <a:r>
                        <a:rPr lang="es-EC" sz="1000">
                          <a:latin typeface="Arial"/>
                          <a:ea typeface="Calibri"/>
                          <a:cs typeface="Times New Roman"/>
                        </a:rPr>
                        <a:t>Ʃ  entre 91 y 114</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000">
                          <a:latin typeface="Arial"/>
                          <a:ea typeface="Calibri"/>
                          <a:cs typeface="Times New Roman"/>
                        </a:rPr>
                        <a:t>Media</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0040">
                <a:tc>
                  <a:txBody>
                    <a:bodyPr/>
                    <a:lstStyle/>
                    <a:p>
                      <a:pPr>
                        <a:lnSpc>
                          <a:spcPct val="150000"/>
                        </a:lnSpc>
                        <a:spcAft>
                          <a:spcPts val="0"/>
                        </a:spcAft>
                      </a:pPr>
                      <a:r>
                        <a:rPr lang="es-EC" sz="1000">
                          <a:latin typeface="Arial"/>
                          <a:ea typeface="Calibri"/>
                          <a:cs typeface="Times New Roman"/>
                        </a:rPr>
                        <a:t>Ʃ entre 67 y 91</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000">
                          <a:latin typeface="Arial"/>
                          <a:ea typeface="Calibri"/>
                          <a:cs typeface="Times New Roman"/>
                        </a:rPr>
                        <a:t>Baja</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0040">
                <a:tc>
                  <a:txBody>
                    <a:bodyPr/>
                    <a:lstStyle/>
                    <a:p>
                      <a:pPr>
                        <a:lnSpc>
                          <a:spcPct val="150000"/>
                        </a:lnSpc>
                        <a:spcAft>
                          <a:spcPts val="0"/>
                        </a:spcAft>
                      </a:pPr>
                      <a:r>
                        <a:rPr lang="es-EC" sz="1000">
                          <a:latin typeface="Arial"/>
                          <a:ea typeface="Calibri"/>
                          <a:cs typeface="Times New Roman"/>
                        </a:rPr>
                        <a:t>Menor a 67</a:t>
                      </a:r>
                      <a:endParaRPr lang="es-EC"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C" sz="1000" dirty="0">
                          <a:latin typeface="Arial"/>
                          <a:ea typeface="Calibri"/>
                          <a:cs typeface="Times New Roman"/>
                        </a:rPr>
                        <a:t>Muy baja</a:t>
                      </a:r>
                      <a:endParaRPr lang="es-EC"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5 Rectángulo"/>
          <p:cNvSpPr/>
          <p:nvPr/>
        </p:nvSpPr>
        <p:spPr>
          <a:xfrm>
            <a:off x="6215074" y="2714620"/>
            <a:ext cx="2428892" cy="28575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6 CuadroTexto"/>
          <p:cNvSpPr txBox="1"/>
          <p:nvPr/>
        </p:nvSpPr>
        <p:spPr>
          <a:xfrm>
            <a:off x="6286512" y="4071942"/>
            <a:ext cx="2286016" cy="2031325"/>
          </a:xfrm>
          <a:prstGeom prst="rect">
            <a:avLst/>
          </a:prstGeom>
          <a:noFill/>
        </p:spPr>
        <p:txBody>
          <a:bodyPr wrap="square" rtlCol="0">
            <a:spAutoFit/>
          </a:bodyPr>
          <a:lstStyle/>
          <a:p>
            <a:pPr algn="ctr"/>
            <a:r>
              <a:rPr lang="es-EC" b="1" dirty="0" smtClean="0"/>
              <a:t>La fragilidad que posee el paisaje no esta afectada, Existe una leve tendencia que se debe al cambio en el uso de suelo</a:t>
            </a:r>
            <a:endParaRPr lang="es-EC" b="1" dirty="0"/>
          </a:p>
        </p:txBody>
      </p:sp>
    </p:spTree>
    <p:extLst>
      <p:ext uri="{BB962C8B-B14F-4D97-AF65-F5344CB8AC3E}">
        <p14:creationId xmlns:p14="http://schemas.microsoft.com/office/powerpoint/2010/main" val="159405950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Título"/>
          <p:cNvSpPr>
            <a:spLocks noGrp="1"/>
          </p:cNvSpPr>
          <p:nvPr>
            <p:ph type="ctrTitle"/>
          </p:nvPr>
        </p:nvSpPr>
        <p:spPr>
          <a:xfrm>
            <a:off x="4733365" y="3094992"/>
            <a:ext cx="3313355" cy="1702160"/>
          </a:xfrm>
        </p:spPr>
        <p:txBody>
          <a:bodyPr>
            <a:normAutofit/>
          </a:bodyPr>
          <a:lstStyle/>
          <a:p>
            <a:pPr algn="ctr"/>
            <a:r>
              <a:rPr lang="es-EC" sz="4000" b="1" dirty="0" smtClean="0"/>
              <a:t>FACTORES</a:t>
            </a:r>
            <a:br>
              <a:rPr lang="es-EC" sz="4000" b="1" dirty="0" smtClean="0"/>
            </a:br>
            <a:r>
              <a:rPr lang="es-EC" sz="4000" b="1" dirty="0" smtClean="0"/>
              <a:t>BIOTICOS</a:t>
            </a:r>
            <a:endParaRPr lang="es-EC" sz="4000" b="1" dirty="0"/>
          </a:p>
        </p:txBody>
      </p:sp>
    </p:spTree>
    <p:extLst>
      <p:ext uri="{BB962C8B-B14F-4D97-AF65-F5344CB8AC3E}">
        <p14:creationId xmlns:p14="http://schemas.microsoft.com/office/powerpoint/2010/main" val="244493753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normAutofit/>
          </a:bodyPr>
          <a:lstStyle/>
          <a:p>
            <a:pPr algn="ctr"/>
            <a:r>
              <a:rPr lang="es-EC" sz="4400" b="1" dirty="0" smtClean="0"/>
              <a:t>FLORA</a:t>
            </a:r>
            <a:endParaRPr lang="es-EC" sz="4400" b="1" dirty="0"/>
          </a:p>
        </p:txBody>
      </p:sp>
      <p:sp>
        <p:nvSpPr>
          <p:cNvPr id="6" name="4 Subtítulo"/>
          <p:cNvSpPr txBox="1">
            <a:spLocks/>
          </p:cNvSpPr>
          <p:nvPr/>
        </p:nvSpPr>
        <p:spPr>
          <a:xfrm>
            <a:off x="4716016" y="4573480"/>
            <a:ext cx="3309803" cy="1260629"/>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endParaRPr lang="es-ES" dirty="0" smtClean="0"/>
          </a:p>
          <a:p>
            <a:endParaRPr lang="es-ES" dirty="0" smtClean="0"/>
          </a:p>
          <a:p>
            <a:pPr algn="r"/>
            <a:r>
              <a:rPr lang="es-ES" dirty="0" smtClean="0"/>
              <a:t>MICRO CUENCA</a:t>
            </a:r>
          </a:p>
          <a:p>
            <a:pPr algn="r"/>
            <a:r>
              <a:rPr lang="es-ES" dirty="0" smtClean="0"/>
              <a:t> DEL RÍO SAUCAY</a:t>
            </a:r>
            <a:endParaRPr lang="es-ES" dirty="0"/>
          </a:p>
        </p:txBody>
      </p:sp>
    </p:spTree>
    <p:extLst>
      <p:ext uri="{BB962C8B-B14F-4D97-AF65-F5344CB8AC3E}">
        <p14:creationId xmlns:p14="http://schemas.microsoft.com/office/powerpoint/2010/main" val="2526379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44008" y="0"/>
            <a:ext cx="3528392" cy="541864"/>
          </a:xfrm>
          <a:prstGeom prst="rect">
            <a:avLst/>
          </a:prstGeom>
        </p:spPr>
        <p:txBody>
          <a:bodyPr vert="horz" lIns="91440" tIns="45720" rIns="91440" bIns="45720" rtlCol="0" anchor="b">
            <a:normAutofit fontScale="97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3200" b="1" dirty="0" smtClean="0">
                <a:solidFill>
                  <a:srgbClr val="94C600"/>
                </a:solidFill>
              </a:rPr>
              <a:t>FLORA</a:t>
            </a:r>
            <a:endParaRPr lang="es-EC" sz="3200" b="1" dirty="0">
              <a:solidFill>
                <a:srgbClr val="94C600"/>
              </a:solidFill>
            </a:endParaRPr>
          </a:p>
        </p:txBody>
      </p:sp>
      <p:sp>
        <p:nvSpPr>
          <p:cNvPr id="5" name="4 CuadroTexto"/>
          <p:cNvSpPr txBox="1"/>
          <p:nvPr/>
        </p:nvSpPr>
        <p:spPr>
          <a:xfrm>
            <a:off x="1187624" y="548680"/>
            <a:ext cx="2180405" cy="400110"/>
          </a:xfrm>
          <a:prstGeom prst="rect">
            <a:avLst/>
          </a:prstGeom>
          <a:noFill/>
        </p:spPr>
        <p:txBody>
          <a:bodyPr wrap="none" rtlCol="0">
            <a:spAutoFit/>
          </a:bodyPr>
          <a:lstStyle/>
          <a:p>
            <a:r>
              <a:rPr lang="es-EC" sz="2000" b="1" dirty="0" smtClean="0">
                <a:solidFill>
                  <a:srgbClr val="FEA022">
                    <a:lumMod val="75000"/>
                  </a:srgbClr>
                </a:solidFill>
              </a:rPr>
              <a:t>METODOLOGÍA</a:t>
            </a:r>
            <a:r>
              <a:rPr lang="es-EC" dirty="0" smtClean="0">
                <a:solidFill>
                  <a:prstClr val="black"/>
                </a:solidFill>
              </a:rPr>
              <a:t> </a:t>
            </a:r>
            <a:endParaRPr lang="es-EC" dirty="0">
              <a:solidFill>
                <a:prstClr val="black"/>
              </a:solidFill>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307" t="22868" r="9589" b="15466"/>
          <a:stretch/>
        </p:blipFill>
        <p:spPr bwMode="auto">
          <a:xfrm>
            <a:off x="395536" y="1196752"/>
            <a:ext cx="4608512" cy="2955198"/>
          </a:xfrm>
          <a:prstGeom prst="rect">
            <a:avLst/>
          </a:prstGeom>
          <a:noFill/>
          <a:ln w="9525">
            <a:solidFill>
              <a:schemeClr val="tx1"/>
            </a:solidFill>
            <a:miter lim="800000"/>
            <a:headEnd/>
            <a:tailEnd/>
          </a:ln>
          <a:effectLst>
            <a:outerShdw dist="35921" dir="2700000" algn="ctr" rotWithShape="0">
              <a:schemeClr val="bg2"/>
            </a:outerShdw>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Lst>
        </p:spPr>
      </p:pic>
      <p:sp>
        <p:nvSpPr>
          <p:cNvPr id="7" name="6 Elipse"/>
          <p:cNvSpPr/>
          <p:nvPr/>
        </p:nvSpPr>
        <p:spPr>
          <a:xfrm>
            <a:off x="1691680" y="4293096"/>
            <a:ext cx="2304256" cy="1224136"/>
          </a:xfrm>
          <a:prstGeom prst="ellipse">
            <a:avLst/>
          </a:prstGeom>
          <a:solidFill>
            <a:srgbClr val="4BACC6"/>
          </a:solidFill>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División de la Micro cuenca por Formaciones Naturales</a:t>
            </a:r>
            <a:endParaRPr lang="es-EC" sz="1400" b="1" dirty="0"/>
          </a:p>
        </p:txBody>
      </p:sp>
      <p:sp>
        <p:nvSpPr>
          <p:cNvPr id="8" name="AutoShape 2" descr="data:image/jpg;base64,/9j/4AAQSkZJRgABAQAAAQABAAD/2wCEAAkGBhMSERUUExQWFRUVGB4ZGBgYGRgfGxceHBsYHR4gHhobHSYfGh4jGxsYIC8gJCgpLCwsGh4xNTEqNScrLCkBCQoKDgwOGg8PGiwkHyQsLCwsMDQpLCwsLCwsLCwsLCwsLCwsLCwsLCwsLCwsLCwsLCwsLCwsLCwsLCwsLCwsLP/AABEIAMIBAwMBIgACEQEDEQH/xAAcAAACAwEBAQEAAAAAAAAAAAAEBQIDBgABBwj/xABBEAACAQIEBQIEAwcDAgUFAQABAhEDIQAEEjEFIkFRYRNxBjKBkUKhsSNSYsHR4fAHFHKC8RUzc5LSJEOisuJT/8QAGgEAAwEBAQEAAAAAAAAAAAAAAQIDAAQFBv/EACwRAAICAQQBAwQBBAMAAAAAAAABAhEhAxIxQVEEE2EiMnHwkUJSgdEUscH/2gAMAwEAAhEDEQA/APkzUIaRzQSNzePz7YM4ZnPSkEm/1jziC0tAGlhMSw6x9frjQUOELp1GG5Rt1J7eMc12SfBSiUWqL+0DkwdRsZvAv1tthlwnL666gupkcrjqB5Fj1tJwvydVaLwyKVblYGLxceOoMYLy9IU3NTLrCzIQ3AMRsfN/thRWONADkLzKjaSzeYta87YAqZr0qtSo6ICUIRULHVH4iWAiQO3THtDiaoWeqGHywvdjqNl9vxHxgWvxPLPUjU06mYkgQDEEA3sfzj2xPlUwF3Dkd9LVeosF226jY74v+JqKHSaccgtAgmYkmRO9/cWwtqVtVSi2pQyiYCtMWABG3iBe9/D9si7EOSN9OgkExG5Hbp9sSfORqbFmS48rIVzYBHlQdX/IbT1n367574myqU6mmlemVDiDNj+oB/ljT8bX/b6fUphqfdALfwsDPKQLFSsGd9jnOO56hUpq1EsDTMKjCxDfNIv9p798Xgq4MlkQ6SWhRqOCxk2DBpIPiRcdZH8sHcNy4nSo8mbx4JHXp9MMqmQYoHnTLFQSCRbry7g+OuHlOhXJ9CalTd6kmmGjdwdLX3n97rus+cHemxpCkvySWE/M08sBtiLbbmeuGvDszSpq2kBgWg6gyyYExB/PBmRanV1IRTPVE1dZk2Jkgid/74SWpwFybMjXzbJUp1DJKKunVNwpIECdoE/XBScfLp8pBjmYG7Hrf8I6+56YZ53hVI1Gk2MsAASokk8pH6d58QMvBdKlAjGYYk9QbC24uN7iMbdCWDOmLKKk88WkWE3vfqb74uqZcqDBOsm8EQv8yR4t74aNw+rSVRAUSTK3J2ie0Wt5vhbVT0rDU7G7C9p6zG/8vpg23wawRquj5xzfoT469cToAwSTIA6+/wDf3xfXorTTUZm5C/XfvH8sAKS55jvsOn/YYPIS+pWlQAt737/TDrg3Dl9L1GBIg2YbDqPuDhTlqBFUBSZA5on7fpg7iXEiUFJJgEkk9bmB9o+s9r5+AMO4Ggdathqbm+m0DwLD64gvw/TkOGgzdY2H0EXG398KKGYeaYpzqE6xMWHQ3FiPOHdVyKQqU6h5yQEBEKeole1sSnaeGK8MtpcFBbUXiBDKsRBF1md40mfr2xzrT0RT0qiGGKySgbuZNydha5GB/wDbVtDPUWP4VIGra7Ee2/XT4nFvD6ZMKogElSQsg3mAbdRNydh9Uz2xq8hH/if4SxcsQOZRrE6R3vYjcdN+uJ/EjemgWmiliCWLFdusLMg9ZgzbscC5jiXoMNOXiwJJ0hzDHZgCSIgkeR0GAswXNRvVpkCrzAAggrYzqHYGYMWAxo/Jq7CuG5kPM/8A2wLLcm8QpPU7TEgd9sHZ3Nak08lMyRJ6dCZN3NomYsSI6U0Msq09eWRajEaY1TDDppte4npjR/DXB6ZpJ/uqQqOx1PqL2N/3TB8AxHiMFx3cGvow+Zr1Nco5JuNRH2Igk/fHUOKEFhUbS0f+Yq7i1rW6EzE2xqs/8AKrlsu5VIIC1GJ0T5H9LecW5H4PpIFeqQ5UGVuU6wdpNjtijh1QtoQUeC0qihzVpEteWa/1tjsbA5bXzLXYA7BSoUAWsAIA8Y7E/bka15PmnC/h41VaWgL9x79YnoR59zsvxqnRo+nSTWy/iIABabHuQJO8Tbvhfkkq1qhKSCfmIJuDMz3F9r7YqqUNNKRtO/nb+uLu/JVVeRy2Ypmiy1KZLuPmtAaNx1EnA2QqkciMSdNidp/w/ljzhNbWmmsLRCtMaTf6RG89sTo8MCM37RDcCQwNjN7bCOuJStKmLFZyE5bOE6lYgahpEzeZHaAB1vvtiooiOWUL1C6bCxs1uo3/AJYpZQgJ1W/DtLCRFiZHscU0GZnLgMdN7RyibfmcLFDJK8hlDInQzOQAYgliJvFt5I32+uL8lTFSr6gNRa47EAueoZiDBBmLTtijNHUiswKuhgwZkHYido2+2K6ecZpCgySDMiWMQx6bm/u3nDNNL5A34C/iKkHRW9WtU9U71IIQiQRCwovCyLXkYRZj4fakuqr9EWdZA3IMQALTv7Ww9otVFNiSd9RMQZG3ygX8mT7YPy4Sll2WsNJA0sZ5wDqgAzPNO28T0vgLU2Y+QWJfh3i6hGZiKaAgBEBLMYuTETaLmMXZz4sUVNGllIYEzBuNif4r7R98IeIZMAinTYKo/ebmJ82G38sXZbg9RUZhpZzEb6lvuCbC2HWnC7NSsf1afp2eDeSD8zdebsOp6k4llkdn1LTUjdiFCqABe5FoHm2EWTdqK1XrFn5oUGZZ/wARLG8ARJ82w04VxupXoGlEKXJZr3WFgR0AN/NvM7bQKJVuLUlZAys5UnmW4jawJAB7GdtowRxNVqr6iTEkAhiCItDDaY6eT3x5mPh9qNNzVKLqNiSZmSL/AGNgDFu+O4Y2hXp2KEBp6gxH2+UHtb6ybiguwCjmdCtpIYsI6wIN7d9uvQYFo5uqX1NpgAmBAWYIE/WMNm4UtZCacU3ALbyG0g2YCYJAmb4A/wDCyApeojJPO9MzoA6MDEkjabTiicTAmUbUutnExJ1eTfz9t74hWOjS0aghkdulzfqTjQ5rhSOgFKYUzJIGq3QGJAk3+g2wkzVJvTADAjVtaQZIAHe/TFE0BMHy3Egoc3LttbvuT7dMe8Lrbqwncgzee1+8D88V5LJ1IZlR3YwAYsO9/tbFJ1qYKESIIPfqfHXDOngagit6hkEMBJJAEX89Tg7glILcyQDOm4BI/QDqfIHXHmUyoqKgQrN51Eg9dv4QsfXVvaKkzNTV6azqnTb3JJ/vibfQF4NnxLPQqBBqdxIUbnfY7A3i+PGrhSENOopXmqFgymmoNzcQS2w0gAz4OAaNU5aCrE1NOlZLaUAvZQea4IAi8H2wSlU02pUn1VHqI1SopAAF2jUSd5kWuCSp2xzTyMo0gJc22YpVHTUgViAtQuw06jYw3KREEwbxYTOGOY4YppKuswwkMJvYTO3bt0wVwemAwE6B+7Yi+9oBIPeMNs5whUU6SAPmi/LY7ePGGjUsk7vgzfDPUy1OKr61B1LoRZHS7Mvtv2849X4jdHd1RQXFohVUX0yAOaRBne9oxZTT1CQJZYME/jiZFxaTbePfF1LgpcKzqNc3WxURYEGJ2gRMWxVKUsxBKgLLfElQEeqwcb6Stvpbf64cZjjJqpAQurSOWZJGm3Ukx2GFXEOFnUd+wB3nuOuI8LyVakGvNrAi994J2OGkpRjQsavJo6HD6zKG/ZJN9JBke8MBOOwrqZCsTIttbVtbHY59j8F/ciYvL59UXToAeIFyJIJ6DcHthYKkK6MxXSxb+XXv2w+pUFdNSw2mxOxB+u1uvjEqvD3bkdFE2BLrt7HczBt3xfdQl0Z3MVyV0htS2MxEnF/AcyEdlb5Ki6W26XU+6m84sbItqqA3KFix2EA7+xt/LAtKmCwiYPcR/M4rdodMnUR5N9rAjoCSftgzLKVQMFn94CZ28Ym1JBQJ1wQICyOYyZjrpAKi/nFmQzSimbkN9Ig2jze4+mIN+Bbsuou0WGgby5B3Ai5tGL8tWDhYvzbbQf6HFFU09UVQTa0iAYggR26CRvgnKlEFNkghpKiRb3i9p/LDpJgSGVXMFTcAqwutht/g384ZU64FGoNLMKoIbTpkEiOYzOwUSOmM5mqvLY7dZue+9j0tjzI8QqgQvtboNzE28X8DE9eOAsZ5qkxprrqvTUJ8iEqxJnVssabbT+slDxHTTAdNQBMem66T0IIjybdbGScNq2YNYMKjpTUzGqSQJ5gQCJtMSASdsD0OGsCdI9VNUQAZgXuGgjr/AIcRhIAirUvUYSSh020k3AJvMf5GDOHVGRGQtDE6w1tQG20CZsZ84Z8VoEPqDUwANK2EETqBJkQGDBp3N9tsRydLWxYxvHWOk+2OncngYlVIrladSqFb8BMrLdJOoGTceT+dTcS9Wk1MoqsTd0GmQNweszBg/lgE5g1cyW/CZVetgN/NgcSq5gUmYD04EgliNRPWJmwNvpjbawayS5xVAWig0gjUx1BtrnTNuu8+2COHVWRi2imrIAWKzrg9SLiJEEx12jFGXID0iy6lCgghlJPUDULAmBPbtOC87nKruAdIUXZQFEDqAN2aLFiTgGKq+dcvp0IS91LDnIiIBO4gQNtsADh6lyCdAAJMS0kH5bwRI6jVgvN16NNj6ZDM1wWm3vq6iOmBMvVZvmC79AJPubdhh46UuUFR7CM/ULKRAjbTJGn/AKVI/XAdLhymmp03JPcLaO159u98MaeTOhqthYAodOrm2tuemxHQeMe5teVXqKAFUqp6LbfSDeSZn33Iwi+nCAosDztdl0GBTtqsJnzBE7i09/GLOHIzkvTJZgo0oGFzYFyJ/CI73Ke2DeJUaTaiqmS+kSZEALsAAF2b7LveSeB0gjSFCoTFywqM1ohQbXgAeDIABI1rkaqwOUpLSlxp1LOgtqOkEwgCgGW0ksWgxqG2q+eXjagswJ1K2wi97gnbmDEyLrHk4IzNWo/KYOomTNgoIgLMapNpgd9iDjOtw4I2oGVZLH8iY2aALHa84SlWTZNhw2stBmVqmv00DqF3cGDMkAmxBkkncXwHluMvNWuxgVCRG/LyQYJ7N+XbFPDONh6D67siKoftcBh9YBB6Ev3wroDUxVbaLcoGpovY9Z6effAUfJqRpvhziNKmjNqe1iAJCnmO8zJnt2OGlHjQNGq6tDXsv4Z8jdrmT36C2MhV9RWFPamo5xe7zzTBk35d7hRHfFvD+JGkWRbK4KkkWLHY/Tvi9tYElTfyaSjnGr0lanIqLZlZbzaesHffrieWWvH7RFEN86GxH/Frg+xwkyXGvQE6SWaEkwO0WA3WT2HNhzT4stOkzyXAVWfUSYkXsLCPGNvxkk4BrZkgxKfVoP2nHYAqcSy5JkqT/wCoRt4kfpjsI5m2GB4xQZULqeRzzRNvY/cYO4NnKtKgGBsRItJA2336beMF574XTWINQ09Uw0AEQd4NjsJ98H5pKYhflSIELZYHVtgAPODqTSKN9CI5YZjWS7KQRupIMi8kW1SNj98VZvh3o1KaCWkAg2i8GTv55fIvhvVzygKogpp1ArHMxP5yI/TA7ZsVlFNacVSxmTOmOoNoI77DydhGdq0BXYJmsjSVCXnUdgpFp8dht5ttM4qy/DKinlnmkAiZEGNrEH+oxoUyyLNTSWe2k6QAO0Ej84n2wSlAf7fWscpBEX7g+5kbYj7gzwJsqS1XVW0BAdPN5BB226Gf62HzVBVrVUpraBBBkW3g9iTAxalAVC0kKQZ3Ee0+JAjA+XoyxSk+qQJkAQdQsDsQCFvbr2xdTMghwKiApYEbdsQdvSESSjSrQRqAMQwm2pSJ8i3nHpybU6pQco1MLgi1yDEdoP1x5VpF5UD2+lgf64d5WQnp4Q+jkqBzqiwMdYOr8JETB6bEi+PoXC+Do1MLUYliBJIMEjqAbC8bDt4xnfh7hKljIIXTczEybW8EHvsMP2rNTAHqhhsRa1pInvjnVWd2jpLbuaEPG+DNTR6gbTD6V21FNIJYT0Ulfv0jGerZwNRNIOL3ZxC6hA5bWF5nvIHfD3ON69N6tYMKNANHckWEdlmZPbGGz2bUhYBvMrG0npe4HbxisF4Ja+motNdhNDMejUDWOkGBftB7ecQyeXZ1NRjIuTb7+98B09JqEEzywCekYtXibaFQAaAZAvzGZufrtbFaOcacIFRNQj5hYWEGw1bbgH7x2wJlMy1Mmpci/wA3MD9Yt0+uGvCw9aoapsYhFUjlgQbHcSb+Di7iFNayVFqKi1EMBkgaogLKwJtFxgqL5Y0YmNq5wk6iZJwdTzVQRqXTIBEgiR0I7zhhS+H6YIRlMx/5g2B3uOuNbw5aK0/TeGQQCj38Eidp398GWsonVpaG9XYh4BmHdKgCFyoJMA2GwLMLhbm1pwSvEB6bIaQCrAqPIJ9tMACSOm3mMfYPgXgdNaRNBFSmdpBIY9TvLdt+/bDytwqH1vlsvVNpZUUPbazggx/yGDHTWp9XBLUgouj891s3FJqo16mPKWj3FgIUAGwvEjFHCHM1akkEKAJ/Drgvsf8A/NWBPnH6H4j8MZPOoSaaargMFhlbysC4tZh0GPknxF8Kvw9jTrS9FgxV0UksLTNoW5FvMXGElpbEyYly9c5iksLp009Opo3YjuLfKbdgL4VopJajK6oVUEieaWYXO8tH2+r3LZ9auWRhTVNLReCYDGG1CAuleXTpn5CTBg57h6hcwKmoN6LsxmRqZTyEjtJVj2AIxzpcpmYTkuEsthpgWK6+s9h+Lydr4mmVfLuHNhOoRBIIiJ9oET4xfw2ij86uJDX0DabxcbGZmO8YLz1WQY3S58g2P6fliqRztu8lGTzCOD/E0wIv7/vG2K8+oUEMIjqPvhauYVHOldJ7zYEbxhjTZs2+hVGvSdRJgWFz94j3GFm6Fpt0gWjUX5m+i9PoPpgynmRTlgtqi3ubgbSD/LCZ6elgCepsDY274qphnYjU0G5EmPttjJ9MZ4J5rOM7FpiegsBboMdi6E/d2tjsGmCyyj8ZsBpWm1SWMAtAF7KAokj3P0w3rZt6tD9tS0MdoLfmNwb7TeMIstkwZamjlosIJuBcmNhOHCLWb0/WTQad+U2cxawJ2Ezf9cGSVYKOidHJDR3kr0AgHUpsbWYd/wCWPON5AU6gf1TSVySdIY6mDdDt802NrTEmDZlMt6hKK4FNhCrqUspkMQIJ1XUDvJHnDLOVVZglSCKr8uu3NC6VBG+wB8Y5uGCiqjSNUJImDpiZHMpKnt8pItiXCuHNSoaSxBYzFjHLHKxj94n/ALjBHBcqEpAmZmRKxBBYxHQDUxBE74Wcb4lLDUKiLpUqykCdShrgkFl5gDb8M+MLFcpBFb0VpiopUSSyzMEFYFotHMv0vacOeAUjTQsBBIGlydRY80AQf3lEgX3kxj2igdEZlSoCRqBAuYUE2mxKhv8AsMGOy0q1OmumOXfccsCO27Xj8UecM5MJgczxMhlgNBCi8ktG5O0sST98aehkzq1AGILAmdwsbeCR/fCrM5WpmGd1LsyGAvKCt+wkTH5edmmfzpWhRSIdyGcDoGiFI/igEgdh9bSldJBuxhlOB6Msp9QrZmIG8LqMTPX+uLeG8M1VGLs+mVibbBRqt5O/gYNp5UArTBtp0kTssksT2JkL/wBR7Ybo9MfhEi4PUDuI79sScmerpL6TI8d47SpJ6QOoMWUkHoQwv4Mx998ZccIBLPIVUEwSCxsIi1wf7Y1fxnwNawmmnMDMCOaYn62m/nfogy3C10SvNpMADmv1AAnr084pFpK0cXqrUsiLNZFtTQZANo2P3wLWEQL+3bDP/clFZKlMlSD4Ke0/pgz4c+FnroHruKVIg6NRXXUP8AYi38W3acdOmpSOdWX5HIVahow0IUmw2je34iSNu+GWbcataVmqPpZAHU3O9jEdfO+C3y1OlT1UVKqohgSSViYY9SCAW2EQwO0kHOZupUpv6ZDrTBLafmggSZ3NgDuSAD0GFkpqW07kobLJ0ssKdZnqshLSQHP6iR+t/OPMnwk1s3So64Sq6rqF5VmAOk/U74y9bPM55jaLC5uNt7n384c/CQjOUH1agrq+kEwCrLcgbDCRi7tnJGTj2fpzKUFp01RAFRQAo6AAWGL1bA6LpMdDtiyot/yP8sdoQHimScTWoR6oF1NlrAfhbsf3W6HwSMU1qOX4llWRwSjyrKbPTYWIP7rqf8IN2ytNsZT4g15GuM5TH/07EDNoNzMKtRR3EiY3A+uDzgx8d/1LyByZ9C4McsGBpkmRfrCk+S2MEQe8k3MX8/X/ADfH3b/XPgiV8pRzdOG0EKWGzU6gkGe2qI/5nHwhRAxDYo8Gs03w4XhmIC0+XmNh2H0k/qMU1eNenXZllkIClWETp+tutz32vhZks3qdFrM3pze55egI9v7Yt4kV1hlbXNj2aLSZ77/fE6pibVZOq+pyyTpJ5Z7YaV8lXylNapgJmKYIIIJgkGO6mYB7+d8OPgPgv+4qGnVBjQbLYk2gnULRM/a24xoPj7hIBoULQtHSwBJtygGSoII0k/bFYwS03qS/x/JJNqWD5qXEqR1i3ubYueiRLCBFt/n9hhTmHOvULA7R0tH5DBHDc6RUu0kQQT/Dcj+f0wkop/Uh5RvKPakycdh0uVptzA6geoFiev5zjzE6ZI5AiwsuwS4KuQpOqwCqe0nV/h8zubbMWBI83BK7bXMe5xZn2qOVhJB5pULsTHS+/wDnXFdDhDO8ToUTqYzHmJ3tPX7YljmxwLhuQgkhoKwQZI5esfWLe/bG1fPUq4FXSaguG0CdLKNUxaCRs2+wwhWjTpkBSzKJIiOYAbXBkH2GGXCM9TV2WmmhnUCJBEkWmwJJsD4OBJ2w3Y+ytQFgFWAw1KSIiSJB6r80AEdx4xnfimhS5WGsmCq6XUC0952nx0w4phkRWcXLDUuqAoBNxNliSbTtHnFPEc0mvToAFNtmmGsrSP8AjzHV0++EX08BAOF5hKVBkgqGchpYkh4Fr/gCkTck6ovEkN8s1Kumss5LTrawmV6k3EySR3+uGlRVZ6boshRyQSCLSCQPmGqxAFtj0xHI0GT009NxadRB0E9LXFrECZsdrYzaeQHvD+HkBS/LpZtQBloEhR7wzGDe/iceKlVs0alRSFUlhMEOq/w7gkgER47zgvNKaR0qRouzsY2JJNhBmO0zp95q4tpmmEY6zJjUPlgMQQAJAF/oLGAQi5GgraKcvxAhnaofmOmVIJAuSYBmASLeMSocaipokG3KR1C7fcSMLc0pAt52wpr1NDioNgZkdiPb6/TF9tnp7mjderq26dux2/mPp0xmc+uYpOBlwtIMxclAAz7apJBuLyNtiB0DXh2aJiOvmIB8+DH0wyq5AVBpM8zAmBJUkdwCBP5T03xOOHQdWG+IkzFJM0yEr6TTzqTOqN5KqLgQZ8n6azMVlo01VhKEiSVDDTeBa0XFvfaDGb4DwzMM5D0lhioOpgqoCs6VFyCpMXUiQffGiz/wtmMtqKLQ0VIVjreKSAsQIIkk6iSRJJAgDHo+l2wjV5OGOnKKyjOcTyy0KoKhlpXVgGMCdPygzzyFKgRdRNpxZwHI+m9RKiDWkc4go4iRUVDuSpVgDbnsLgDQcH+GMq6gVKwrVaYuBZVvbl1X6X6wMS4h6VJhLK0rC3ALAnVEdwTI7q4AsmLx1ISlSeR3CUVb4PkvH+GmjWanGn8SjsGuBPi6/wDTi/gtZ/VR1F6ckwR2Pi4mB13841nxTw5Myp1SKqQQ4ElgQxKmTzGxI7RuJIxP4f8AhZKaKTLmJvKiTMgjcxJgggX8mefWhtsnGDk8H1DO/G7CgDRRWbQDzmxMCQADJ69sQ4J8WVK6SxGreAAAfHf88fOuL8ap0RdgW2AH6D+gwd8McR0UgzWJk+15GOaerJ5O7T0Y8PJ9bymdBAvdrn/P8jBlegroUYSGBBB6g2OMr8K8USshYK0BiJMAWj67/wAsaelUsT06D9MdsXaTOKa2yaPm/GOB1KOQzuSJ10ChOXJnUjgeoKe0aSw5T3t1GPgSX2x+pPjviYyuRrVY1HSABAI1MwAJBsQCQSOwx+bsxl6ZW8X6jcecPKO5CC7LV1VxrUuJFpifHtHTDTLsKtU6KcCR6a7DUZ38AEk+B9hKeUhYB1E3sJJ/nETbF2WzBpkx8rCCQO4MgWszDlneCR3xyzVMxsPhHizUs2tdm/ZAsgNrqZEiOn4yf+Iw1+LarVOJg/g9Jdtj83bfGDfixSgNNvwqsbCT33k7mb+Mab4Y40MwkMkPSAiTJ9Npi53CmB7MuDBt6cofx/6SmqyYDM0SpZSYAaPa+BVBLDuTAwd8UOv+5qhPlDR9QAD+YOIcAKmoFYTJBHggg77xEyBvAw6dxspeDd8HzdNqFP1KVMuFCklLnTyib9gMe4BylWkEACEjywx2PVi8LJzN5G/EMiMszoBq0MREwY6E+IP54DrVtSiFgC8ah7XHUXxq89mMrmabVRQDVNInS7K0C0gSVJA6EdMYKrXEuKRJPTlUGCZvbcG0/wBcfPOS5idWrovTeTnovOpm0g2gldIF7EC/e8j2wVlajUuoUoB+0CgzIEKIBJ6EkR5xTR4g5pxUAQTvIJYEXW1gffbrfDDLAO6gD05UsqwIcT172/nibk+yVBGQ4vVfTLow/HMyBHK2ki3QGxv74Z8T4atRAxMEjTvvYTfe8C99zgfL5ZNI1qbmCFEAyI+i9P02w14kqimGsoUauaSAbiIBubx29hcJKWcBFPDOH0zA0FCjhxp8RBBAHURBuQJvbDIUnVtWsktChenQkwPxRc/TpirKViH6aWgAWBuZJiObeJnod8WJXQojxMjpsTEWBJiQx+mEcjIU8Z4oJqU3CqsAqYJLHp0GxH1HW+MomZ1FJeoGpsWAO0mzAMJJBPQxue+NjxDKJVVkm4kaCW37oNt7f1wi4etSoPSIpUygPzKTKiSwvtFv64tBpKzcBNbM7EmL7kbYV5nKg/LJUgT7+3TGkzuSVjygaIEW8AbRvGAszlDAAWLdh1veMMmeolaEnDOK+lCNuu09R/nTxjQUOPhROon26/3P9cZbieQ1EiLjb6Ej+mJcFo6aizBv+IahtFx2wzhGWRd8omrPxOQNUmNiRHfv977Xwv4n8fZl0NP1NYa20He322xVxL4ZbMv6tKQYmpRVjpJ/epz+A9VF1O1iIF4ZwinJYkct5gmAIn3N7e43x0R0o6d2c79Q9TgbcK4gEoKIUPL6zzap0yGFpO2kjyOgBF1TM0dS18yS7OSFQEANAuzTMRJAWLkzIwl45ntRQLC6gNRuYtMEiCSdr9xtifEcrpQVzWJDBSgIMgXsbbSWt7CxtiWpOW+7/HkS+nlGtyPxJk0oK3pKKoF92kgfhLNYQTudsKn4vXzkx+ypz0jUR37Aeb4R0MiayMGOkEgoQqgm8n5ri1u18aHK8JYwmpEgAQSJPi2+IvXW7Nyf7yxJ+oko7Y4JVuCUKdMupDH04LlgzammR2WAALRvhTUzrNpprdmhQB52GNFkeAVEcybASsEFWPYgiYjxbF5y7U8wrpSW19YgaZEHqGnfYzhnqSmk5RoGjr+2neWzcfCeU9OiiEghB1RxfqZ1Qb9SMamm+o2+UbH+ePmFb/UOlSUNVo5hx0itTYHyASDGLMz/AKvOFVaeWFPUAQapJMHY6FAj7nHowcZq4szl2zU/6h0FrZGrSFyymAAxuLg2Bi/U4/L9Y82ksVEmR2x9L43xOtm718wXQ9EMBfZRyke4nGJ4p8HVVOql+1QmxEAj3BP6YD1I8WKppsq+GOMihmQy01qBgUCvEcw07n5QZIJ7E494nk9FX09YbSdHLJuDBj8/OFeRymphqJUA3IG0ETvAn3jDDM5hGACq1rCSL+f1xKcuhmy3ia6SEA1BQPqSOn0n8sPv9PcrOai4PpuTPXYQD13B+mELkuQVjUWP02A377Y1n+k+U/8AqHJP/wBomei6mWJHkAnDenzqR/JKf2mR+MeBmhmHIujksp99x98HcB4DodHb90HmkXM7ewjH0njnB6bfOZG/ytp+jlf874EXhyASalEDsChb7nbHrP0kW34ZH3nVCMoVsHAA6ALGOw+FAnYGPC1D+cCftj3DU1imJYoz6rlXVqLMYbmpyCCuxG09T1O2J8P4dliW0UXVxDi6lRaCATAH1HTC6nwptcesWqEmyuWaLTrI6ETPt7Yuy2cpVH0PUfUSF1gbySoMWjTcEdpx8vOTbtHfObnhjg8HZ5T0aoMSpCGCTG5AgjvB6eMV5OmwsKcFDIBjmtDCYuSPbYYecP4i1NY+cF41qeUqVlDpJiTJQ7dN8Rz4YOH1LBEqrGQwMfLaAQbQCd/MYh8COILmaOteW3WO07H7/pjg/qUNLdNyfxQbjr2wPTDO7amlVItJ7H5h0N9+ojtYxKi6d7efbaN9rxgu0LVFdPKo0QFGna11ja35xjzMZUkqKTaADe29l2BEHtv+eAqmWFRmRXCVJkaGKzHddmFx9RgqjSbk1EcoEvNz3GwkbE4DXgyKcxRFR9DKpBUhyYBmSEaQt92tO1+s4S8RzNZauujTRkHzEgEQNIJmb2ERGH+bouG1o4VZOuxJYNEwFiCoVQDJtq2tgY5EoEVRUB16ySTKxCRc7EEEL2Uk32O7agogMwqAB0cyILq+7EdVKm46cwx1b0AZL5oHvppEfSYwxpuKoKgKDTIBdDytN9oInrHeIwvzOWcgKoLhFO8i5uNImxYAGP647fT+o0ZOtSKX78mc9RLDYj4vUysLC12IMnUaQtB2gGDOk9bThj8GcNyuYqC9SQJ0No7/AMIE4nlvh9KyqIZWJ5mPyDfaVEk+CdrTg7KUaeVICBRok6t2Yze0dhIHScW1tfQhJRgs2GM5y5Y+PA6WUBqM/p06Y1Fix5d/wxIE7AE3xiczxFcxWq1qIKrUOoqo6MVNxfmaC1oA5ulxTxv4gr1KWrM1VI3FNBKkFokEzJA/EdpEYCVmpIxqM4ZgBTRw11ZTr7FZIK6vDDA1Na+AxpcEq/BfVILVNExCpLAc0TqkLJMGA0+DgrieZo06C6QWCISr1JEurNYqsSxJMLqaNz1Jr4c5qsarkkoGKqY0KeVRpUmDpkmNrLhd8S0ASoIjdhpEBpI2Gy7E9u0TGOS7krGNBwnPK6Cq1KmVAJkzAja3U2O5+lsNeD8brV3klQh2ClRsOb5uk2gGb+8YugzlVQ6mUaQqiBp3NgO8i/aZmcMHyWtT6ThGX8IBUBpBkG0TB27R0wjqPDoSMI39ZvhPS8/bA4zqFygPMLFSD2B3+uEPFPibSg9MguU5j0UkdD1M/aPphF8P8TIqq1Qzq5C0m0xpMe4A9sdUE5RuJBRNdxPKwJWkpABsLHbpAg+2Mln6zuCyi5t0m9iZ6dfvhx8ScRbXppmDTaWaLAgR0PSSDPjCt6xZGNbQrRtOln3NwAYJ6kLsZtviSlKMt2m/z+B+juE8OMMXGkiBJIiN95iJJ+2HfD0psukOGKbgG33H9sYLMZqq4ClCFnkQKQo7G8y3uSfONH8L03pggqVYEg6gRM/38dMXnH+tvkWS7COI/ByVKhqKzAkiVJ5fPkzjLV8qTUagF0lSWJM89+3a8z2xt8znytQgG2kewMn7WOFfF8slZNTGGAsxaNJ9zEA7YVNWaM+mZQUjSaoX3AkDtqO47Y0v+k9ZnzVYTE0pkjlBDrAIHQzH0GMvohXAT52E8wmx2k7i/wCWG3w8z0WNSm5pvGkAQTF5tEEW2Pvjq9O17iZSf2n2cZR9jNKeqQVP2uPqv1xXX4QRcVWJ/hVf1jGHP+pWZpjSfSqe6kH/APEgflhdmP8AU+qflp0lPcav/lj2vcS5Zy7GzeVKdQGIrHzP/wDOPcfLqnxzmSSfUj2iPznHuF9+IfbYEc2Wqms25mVUnaACJPeR9zi+kNXyt6Y3Aa4NxYGLQQD0vg1OEB2phiFczymwgabnfewi18V5TLD1WUrZehFuWJg7TeYx8s32dZrOFZVvTIflLpoBVYuTI0k2AEmPawOCFrKqCi6SN0WdRpmCbd99JHiOowqyua0yA2kBZVp1AEAFgR+IcxneCD0GC/XrCo2pFVQupixGkyeZb2BE7iZFpFp50m2Eoy2cqMWBKhlZkYRsBt5na/Tzvg6hlyCTIubz7G895j88SQKAAgUraQzdOytEWFh4jvi2rkiJIMjUSDaBNyPG8HxONv6YrPJHqGTcX6wO/tYYlTqggwdzYxbvce2PAxuDBbte1tpiMTR+i7xB/wA6dMI34ACjJ1ZDJUWdME6TDEA3gG34bjtsJsPkqgQVR6lRw7AnUfkJnYxYQBI9uuDwxMgi0TMj8hM/ywJmMogMbMx+W5Z/YkxF7n9cGVtWawajnaaEqoJE2EwB79LX2GDf9yNIYkJ+JVdxLLYyLTFm7m/gYFYU6vq6rKGCjQZ1GNhAE7zHcHpuNT4GY9ZHZAg5RVaCoUQIYxpgCJuLzbA20rMOHrMxZUSeeOg6XIa+0C3kYE/2/pMCwbYgBgpJ3N26xJAiYm0TgTL51tSU/UBkFVJUMtYzPzI0BgNh0EYsy1SvULhQoVdSmdUk9wpOmRMWPXA2ZoF0e19BCmsEmJuJsbgRY7/pfbAWaytCAXGu8kUzCtyEpIne+mYED3OLXzGgemyISGDX0g3F5v2Fxe8EHabcn6bBkVWY6ZG0EwsETsBMSdsNGMksB3EKmTKsnoiOYalNwJKnTJgxCne9/FvOKcGeoFaDqQNyyOYswI7jaRM/nhvlOHvYvVi3yooHTudxi6tm1UWJPebX9onHTp6f9wHqvoxjUPSJi5H4SbiBYR38+cD5SluYK/vGZvvEntO/5Y1VXIozamA1EXBAkDp1xmuMcNgs9JjY8yktcL+6entjS0nJVeBd18lfKoJ1HUL2ExaxuImD+Yx1IqW1Em8dACSDMgC0wO/XA4yTGkrhSzEWjU0A3uN53B+mLOH02Zpc6ApvMx9rxtti+mvbjfH/AGEZZviaLWbQJbUXcm3MZmBfaYk7CYAkk35yiX5lA0Mt4ie/bv27XwbU+HKVQs6uxLMTYraekRiAyvpoqyT5ta/cW+mJai3v4EbMz/t3WSIt+f8AIjFq5oNU9RJR5uP3h4PVthBjGgpZFSZI2HXb7bExhbxHIhHDqixtJmJG9h12wmxxVo0WLchUqn1HLgktJDAzaNQmLXKwewPjFfGXFRNMwCNZ7wLi3SSMaGlUMMCDI+UAW6H/AD9cVng4q/NcmNx57CJODCbu5KkM2rTMVmXDrNMFUAiBu0W3nrYwO+CeDuRCtbmM7Stt77wMbU5HL5bQNIO8SoJBte9h+vnEsvQo1mJcLcxBCgsR107i0b4tp+qjB8YM5WjM1sm9RqjMmptMkKYLNJsFAJkhWMxHtM4Q5bJvBcobHSoMC/lTc/TH1mjkVUWNhsN4wsz+XnUaaqXHcffYb+MJ/wAyVgU+hDwz4PR6Ss7MGIuAR3PcTjsW1gVJDBgeoO9747A9/VebNkopeuarGpzE2WIkLJIAI39t8G6GOYagSVaqCZ6BpkMpiIIBBi5BIviJrNUQQAVk3KsVBiLwbDz0npgjhzl6npMukobCIBhRs26vY72PvBxFNy5RUJTLVPVIIXVd0jZWBAkfvAhhI7dYOG1Er6QQgFhbSBbYTAJ7yQP6Ri6qysoEzbeANPWI6XvgdE0kEm5tuJY9/ffE3cuDbidKUABXUAbWt/7ZMbXGLaOaBsJg+R/PA5E8htaGEmRe17T598SXIrpna0R/g8/4MNWQWXDNCHEksOm+rxB6i+O0FTIETb5tyY7e3/fFFOlTWpAIEi5uZ3GwvODaOZglfz97/n98aujFDuyrzQAYDS0AaiR29vub4HXLQsyoJnm0jqTJtePe/ffBbquomZj6x/lvrPbFdcLVUgwRYHe2/aCO0z56YyRgMCmqC8Ko1TNut16TBO1xjs2tNwEXUthUBuJExpffqDI679MRdkpEaQhIgFSzCL9ebSIkfhn74jV4wFZU0NUBEygLESZtAggTFo9uuDTukARZf4fqLUFR1SosT8x0K15vIkRO+0ATtLTh/ExzgOlB5eZuDpAIhWbl0idxeMC8Q4maCGaTOWeaYclgkjmFyQ22wJNzMYp4jkRWpGomkGAxuIX965N4jYbWHbDc8sZqz3O1atRAKbOwKkwWEOQLmNUiTO9unbDb4c4cwRXIIkQqsbqO4G3MfOwGE3ASoVUO4INSTMqdE6Tp5fmBYb3ibHFHGWqaW0HTeSsmzAyQATYgneBJ9pwYqpGcbwajMceRanphu8kaSLEiCZgGRtgmikwbMehgfpj5lUp1FYEykWFjc/4cE5ri1eoukmwvAtJtc97/AGxck4Dyn8Tp61QMW06iFMWi/n/jGFfE80vqGrTPQSTIEnp/nbCZwyMAVJnYDBdUBeU6S3abL4nq1okWnqcFjbRhkON1anzAlfxIQbgxdW3G0xP1vbzNaRPLEgAqKgIN+82vFjgarVBsDERPY2+0YJyHC2LiqQxopBY9wZ21bSbT5wJTdGHHByXq62U/KCAb7hYI6bdvvh3mKaUqbMwgfuqACxMAC3U2GF9WuaDEUm3F2qQwWAwkv5bp0iML+OZhqVRKjxVYbrJGkG2oQbDp4J9sQWom68itZNOFDrqAFrbR+mKa6wpULJO9gdIv374soVAIEwD7ARHTp+vvibZgNyqWYlpFrC+kbgSLW6WnB1J0toEuxDUzDB709TQDCkKxUD8ViFGw74lmqlSpS/Zo50fuaQYPSRzWIBE4uz1QMdTBrSsi0km4ntYW823xLh9JKbhW1Kukk6jc8wG4aTKxH9cQ3KsDiCmzuDWqqRcXZp1BtvlgjwMROZqq61YUR8sgzsQesgHthzmuDF1chRzQty072Fu32xCt8OKpuWckANcxbaIt5w0ZJ9fv8mYBkvipkRphiTYzOknfli48d/rgvLVqxX5iVYTqgk3n5uWRcRbCvNfDjLUBWwDagpJJt0gDv5++NfWzzemWpgl9jp9rHa9+nvPkam1cApGeavW/DYY7BB45TBIdQzTc84k+wUjHYFLw/wCBchD5cLpFOZmJ6T1mBAt3OCM3WpIupNPqxqjSGqWHYmze5tYXsMA5LNOsWLajEtEwOlzcA9sSzfAlq1iWJRwfmB/iVgGkXBibTBO22NGk7bLPJDg/GGZTqpKxnkYmFK6d5O5ksT4kYaZnKu4G0MYtcL9YmDvvba+BMxR9K+gBPxFbzuZlRcyACD9dxgJM8xMBTfmtqBMCQNNhB5YuZnBxLHQo9XKafmI1dv8AP5dvriepSDBnraBMdp3/AJ4jlaKqpLO7SJJJt9BcAf5fFi0FBkWB2j63nvvvhusAQMKWoEzEE8y9R9xsQMFICdJDe5uNvlt0i4P0wPVUF7fadwZBsf7fXbHUs5EgypAkgCdcQLdr/lgXeBhlVck3Ij/OnW2BUUEAGPIFx/h/zbEMtmNY2iO4/wAH+HEUWHYrALd5Mnzc+Nugwyb5MvB7XpKWaAGLKNQLAWO1pm+nra2F+U+GVqIxYKukSiwwBgmzGTK6iSIAME3E4arw9QQ4bmAAJbcwZiRFrnp1x6oCj06bBREgbRcGAY6m31OF/AExDnxWdaaVNOgNGpDYzsAhEGx2A3tHbuDD0gTFKFmCTqU6lWIOo+JBMfL4xpaiLbWwBYHqR/O39hgBctRZldAulSSRAKz8okEdmn3jGcsUNeBZn4emouGUrLqohxqAYwJ1RqWWB77xAq4xll9Y/s2CxPIgMmYOrrHS0m+4GHlTJUjASqpLgzLjnN/lXYXA+2D2pItNgPnJBJAmdOnvuDEfXE5aqi6M2ZccOqLTqK3pvrMpBOkqBzMSSW2AJv2G5xDiCUaeVqIVDMyWrKjDmVC23SCseZvMmD87w/QRpu86lQRaelrTAicIP9+atcjQSVEyC0ACP3gCN/Y+RfDptq/AqdCnKZ+porOVOtUVjCryrIhtR21Egex9sDZbN6o1U1YbQN462E39+22Gv/hZY6RJeqojSD+D0+UATIkEgAT9sR4JwR6b+qgZUsG1qVDAxOkH5h2P546lsa4GdUK3rOhASnBI2MzsbyRYDebbb4fimKaqKxBaxWmGJLExYtvsRsRuInBmdprUBhNcHZQCTJA223I3w6yPBMvRQ1KzayBDNrJCk76Qt5Orfe4jphJtUJuwKFLCmFcClqDc1zqkkCAbKBNzNxYDrgWll85V9Uo0oSFAewfSBBU7WEde09MbrNZaibvpKcsB9IVY7T3xm3z+iq4ovCIeZqarB+YAMJg3mD7mNsc1+EZOyOXybslSk9RHLk6NIbSgMggbark2B/LGko8NgKhkKoEbGIgAXvO/3wiHF1pI4QTUYsUUC8Eblpt09yYE4HynxA3pGkFYsGC6mPQ7ydyZkfbBab5BkN4ohy7nS0qR+LYm8CfMdL2xGkjMhL2hwykzqHsBexgTfbbCf1qrr6VWoumB1GpgDPzR9dz1xBc8EsKhKj5YkqJO3m5Jnpf2wri3wZDj0WLl2aVg/tCZ2kWkwSe/TpixuMUpZSxDAqSw2kRsCb7E27nBOSWqtOSaYRRMXLD3JXcHtOPc9wYVtDo4UkBlhZDAQbSZAI/XAjF9muhE/wAQ6KjPyupsJkCOhki3nf8Ani3hOeYk806m0lVUkARJJP1+xmcJuJZJ0rHL1qnIVNS2kA7kAGNybBTt9sX/AA3kTQMtAkjRLfMSIiNzYi4Efli2xKLN8hOaybK5CFCvTVM3E9Af1x2NHSyIIl1BbrBIG9vyjHYnua/pBuQopopf1R1Bgd42PgePOLXp7hbwNr3O4nt9O+F+Tz1MoeaCv39rYlleLMV06vOjb8z2wHe7gcYc+kDlBc3AMgjYC4uLm23tiquQyMHBB0BQymCRuRfabDtc4pr1XemdYm8RJBi99VoPgDrirI5U6WMyQLgk7gjbpN8K8hJ8F4e68oYGnAsQNp67iCJsDBwb6jioo1cu5VgJFrKIFgP5YXoHYxMxIkyIkADY3O9+kYY10JO8/wDI7dbXn+mHjqZyAvzHOYG82P2t+uPKNMzLAEj+G9vcbzgeu6r1g9Abg3H4RcbTPjcYKo58sZIgdZ6/Qf1wzTfBj1q2qyiT1/z69MCZOlVChqnzmSwWdK3tE7/3NsNWUMDsD80/4fGFlbjKMdIYFum/4YnpeN48YdJhQdQZhq1MP4IX5QY3kwT0+3nHmUylNGJlg3zBS1l9hFhM2G+KapFRdLKGIE6TFxHfr/K2B81lKmqmyEKICstzBABkSIuGBv8A3xz6kW/tdA4CM9wkml6lSprBtdRLAnoFIG3t3PgHKZNQFTcTp026ja1zEi0dfBwxzsMFUM2qLC9+8r0N+lsC5FdLACm5JBLEOqM5tYDcrvv+WBFt4YbJZHgJouoYsyKxZWJBZZFxcTzH7WuL4ZijTJLo5JsSk3621fvQNjttiqoFQFUZRqGsahMbbaSJiCDfcYG4c1FnZ2UqRCyYgzO4iR2nY28YacbVsBfQRnqlgrIoBOuxIgEiSwsSY6bYzObrCWS3rECbCVJYAWPXURA84dVazKV0gnSCsgfNuRHTt16YR/ERpu6OWdWIABZC29tIIYsVO8AMOo8nQdvKNtyG/DtRMo8VXL1mLUwNyNJGuZNuknrCi0YfZzjCUqZdoVAANO4ubCALnGNyXw3mqNZah0OwYs6liGIcQTDQSZm3eJ3w8HC6lQOjvrqMW0qCoAXlAGkkK0RNz+Pri7cby7NKNsGqU0zOsrPpmRqQEWH4rARJBg7GR5xCm4oBVEEajUBi1xpMgSSAJH5+cMeHcMrUACAGAlQVtETAgiR05Ta1tsGU8trc066OeZQzq/yiRMx0IF/16YhOX1UuDVWBbVz6HLkVTqgcgEAGLTET/aO+M8nEVQMrFhTYgypj3sB2AjthrmKais1MQRqhBEkkkC5JiNr/ANSMNaXBKYLkhqbBtCkQFfseVmME23BO0DBg0kwcC7h2WRmCozOGErqso2AhwILHtv42xZw7hWr1FqAFyLgEnSZJE3G2319xg/OcNQAE6AdJUNpgmBqMsNriYPbFGXyqVNJ1DWxGohhBtqAP/uO3vhdyoNivMcJqI0sKenSYCixESQBEi+32O9qeH0UasORlpoJYEKNRtHfrPXDGlw7N1Z/3K6VmyWg7xJDaifcj2xKvwQKSgcIGMFuhIB0iBJgmBt+mKzklhcgNTl84npllYSsT5mYI2kGDcYhxXPhUZijOR0ESb3sSOl8Y9a5yzorCWJuBuOkyLSw2E3w2oZ5nMDkYix7GJvPjt4xG2nYKQrqZrLZoqsMpQ2G7C52OxBn6Yhmc7To1B6lEkKQVqAyVGkAAhgGB73jbri7PcLrFzUViVkq5luUCzRqEkah4HnHlXhNPMiAxDU/m5hBB/dUXANid48SJupK88Ao0hzS95898djCIKoHL6mnpFN2H0YWP0x2K7WLsKKKD/cG3Qf8A6jDHhwmmP+Sfm1/vj3HYWRdhmYc+tEmLW6bYtoGFqxacdjsQFRb8Piz+5/ljymv7X6//ADx2Owi5QT3iQhWi0DE3EKYx2OxafIYg1OoSrSSbgb+/9B9sOKmXUTCgSFNgN4OOx2JT+398lI9ksr/5pHQEgDtdcVcLYmlXJ39QfoMdjsN/f+P9k/Ir4Q5/ZmTJ1yepj14xV8OjWKjNzNIubnp1PucdjsNPl/vbNIhxuwEWhTEdN8EZg/sH8lQfNwL97TjsdgePyZdEvUIWhBImCY6mBhT8ZIBWgCBIMDu0T9+vfHY7B0Pu/fkKL/hsftWPURfr8q40GRWyeVafPNVH6Y7HYOr2Bjqi3/lHqwuepsu567D7YALGFPUkyf8AqXHY7E5cIADXor65OkSASDAmdUb+1sH1qKt8wBhVIkAwYW4nrjsdhL+n/IoNP7WepAJPc3v74KzNFQ9gBAEQBaZn747HYz4QzB+IH9nR/wDSQ/XSL++F2YQeoLC7j9RjsdgromyVCqQ5AJg6iRO9+vfC96hFd4JHJ/UfpjsdhlywoI4vXYU0hiJR5gm/ID+uJ8AEZi1pUzHW4x2Oxo8IaX2mmBx2Ox2HfIh//9k="/>
          <p:cNvSpPr>
            <a:spLocks noChangeAspect="1" noChangeArrowheads="1"/>
          </p:cNvSpPr>
          <p:nvPr/>
        </p:nvSpPr>
        <p:spPr bwMode="auto">
          <a:xfrm>
            <a:off x="77788" y="-896938"/>
            <a:ext cx="2466975" cy="1847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4537" y="1844824"/>
            <a:ext cx="3321719" cy="2508102"/>
          </a:xfrm>
          <a:prstGeom prst="rect">
            <a:avLst/>
          </a:prstGeom>
          <a:noFill/>
          <a:ln>
            <a:noFill/>
          </a:ln>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Elipse"/>
          <p:cNvSpPr/>
          <p:nvPr/>
        </p:nvSpPr>
        <p:spPr>
          <a:xfrm>
            <a:off x="4139952" y="4484092"/>
            <a:ext cx="2304256" cy="1224136"/>
          </a:xfrm>
          <a:prstGeom prst="ellipse">
            <a:avLst/>
          </a:prstGeom>
          <a:solidFill>
            <a:srgbClr val="4BACC6"/>
          </a:solidFill>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Se selecciono puntos al azar. Recolectar muestras por triplicado</a:t>
            </a:r>
            <a:endParaRPr lang="es-EC" sz="1400" b="1" dirty="0"/>
          </a:p>
        </p:txBody>
      </p:sp>
      <p:sp>
        <p:nvSpPr>
          <p:cNvPr id="9" name="8 Rectángulo redondeado"/>
          <p:cNvSpPr/>
          <p:nvPr/>
        </p:nvSpPr>
        <p:spPr>
          <a:xfrm>
            <a:off x="6408204" y="2996953"/>
            <a:ext cx="2052228" cy="1584176"/>
          </a:xfrm>
          <a:prstGeom prst="roundRect">
            <a:avLst/>
          </a:prstGeom>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C" b="1" i="1" dirty="0"/>
              <a:t>Índice de Similitud Sorensen</a:t>
            </a:r>
            <a:endParaRPr lang="es-EC" dirty="0"/>
          </a:p>
          <a:p>
            <a:pPr algn="ctr"/>
            <a:endParaRPr lang="es-EC" dirty="0"/>
          </a:p>
        </p:txBody>
      </p:sp>
      <p:sp>
        <p:nvSpPr>
          <p:cNvPr id="12" name="11 Elipse"/>
          <p:cNvSpPr/>
          <p:nvPr/>
        </p:nvSpPr>
        <p:spPr>
          <a:xfrm>
            <a:off x="6516216" y="4653136"/>
            <a:ext cx="2304256" cy="1224136"/>
          </a:xfrm>
          <a:prstGeom prst="ellipse">
            <a:avLst/>
          </a:prstGeom>
          <a:solidFill>
            <a:srgbClr val="4BACC6"/>
          </a:solidFill>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t>Análisis de las Muestras Recolectadas</a:t>
            </a:r>
            <a:endParaRPr lang="es-EC" sz="1400" b="1" dirty="0"/>
          </a:p>
        </p:txBody>
      </p:sp>
      <p:sp>
        <p:nvSpPr>
          <p:cNvPr id="11" name="10 Flecha curvada hacia abajo"/>
          <p:cNvSpPr/>
          <p:nvPr/>
        </p:nvSpPr>
        <p:spPr>
          <a:xfrm>
            <a:off x="6084168" y="2132856"/>
            <a:ext cx="1449511" cy="648072"/>
          </a:xfrm>
          <a:prstGeom prst="curvedDownArrow">
            <a:avLst/>
          </a:prstGeom>
          <a:solidFill>
            <a:srgbClr val="C0504D"/>
          </a:solidFill>
          <a:ln>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4" name="13 Flecha curvada hacia abajo"/>
          <p:cNvSpPr/>
          <p:nvPr/>
        </p:nvSpPr>
        <p:spPr>
          <a:xfrm>
            <a:off x="3888569" y="1331144"/>
            <a:ext cx="1449511" cy="648072"/>
          </a:xfrm>
          <a:prstGeom prst="curvedDownArrow">
            <a:avLst/>
          </a:prstGeom>
          <a:solidFill>
            <a:srgbClr val="C0504D"/>
          </a:solidFill>
          <a:ln>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7110382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644008" y="0"/>
            <a:ext cx="3528392" cy="541864"/>
          </a:xfrm>
          <a:prstGeom prst="rect">
            <a:avLst/>
          </a:prstGeom>
        </p:spPr>
        <p:txBody>
          <a:bodyPr vert="horz" lIns="91440" tIns="45720" rIns="91440" bIns="45720" rtlCol="0" anchor="b">
            <a:normAutofit fontScale="97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3200" b="1" dirty="0" smtClean="0"/>
              <a:t>DEFINICION</a:t>
            </a:r>
            <a:endParaRPr lang="es-EC" sz="3200" b="1" dirty="0"/>
          </a:p>
        </p:txBody>
      </p:sp>
      <p:sp>
        <p:nvSpPr>
          <p:cNvPr id="3" name="1 Título"/>
          <p:cNvSpPr txBox="1">
            <a:spLocks/>
          </p:cNvSpPr>
          <p:nvPr/>
        </p:nvSpPr>
        <p:spPr>
          <a:xfrm>
            <a:off x="1511660" y="974722"/>
            <a:ext cx="6372708" cy="397848"/>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400" b="1" dirty="0" smtClean="0">
                <a:solidFill>
                  <a:schemeClr val="accent6">
                    <a:lumMod val="75000"/>
                  </a:schemeClr>
                </a:solidFill>
              </a:rPr>
              <a:t>PARTES DE UNA CUENCA HIDROGRÁFICA</a:t>
            </a:r>
            <a:endParaRPr lang="es-EC" sz="2400" b="1" dirty="0">
              <a:solidFill>
                <a:schemeClr val="accent6">
                  <a:lumMod val="75000"/>
                </a:schemeClr>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881" t="22095" r="15476" b="15619"/>
          <a:stretch/>
        </p:blipFill>
        <p:spPr bwMode="auto">
          <a:xfrm>
            <a:off x="3059832" y="1772816"/>
            <a:ext cx="5004556" cy="3456384"/>
          </a:xfrm>
          <a:prstGeom prst="rect">
            <a:avLst/>
          </a:prstGeom>
          <a:noFill/>
          <a:ln w="25400">
            <a:solidFill>
              <a:schemeClr val="tx1"/>
            </a:solidFill>
            <a:miter lim="800000"/>
            <a:headEnd/>
            <a:tailEnd/>
          </a:ln>
          <a:effectLst>
            <a:outerShdw dist="35921" dir="2700000" algn="ctr" rotWithShape="0">
              <a:schemeClr val="bg2"/>
            </a:outerShdw>
          </a:effectLst>
          <a:scene3d>
            <a:camera prst="perspectiveHeroicExtremeLeftFacing"/>
            <a:lightRig rig="threePt" dir="t"/>
          </a:scene3d>
          <a:sp3d prstMaterial="matte">
            <a:bevelT/>
          </a:sp3d>
          <a:extLst>
            <a:ext uri="{909E8E84-426E-40DD-AFC4-6F175D3DCCD1}">
              <a14:hiddenFill xmlns:a14="http://schemas.microsoft.com/office/drawing/2010/main">
                <a:solidFill>
                  <a:schemeClr val="accent1"/>
                </a:solidFill>
              </a14:hiddenFill>
            </a:ext>
          </a:extLst>
        </p:spPr>
      </p:pic>
      <p:sp>
        <p:nvSpPr>
          <p:cNvPr id="5" name="4 Flecha izquierda"/>
          <p:cNvSpPr/>
          <p:nvPr/>
        </p:nvSpPr>
        <p:spPr>
          <a:xfrm>
            <a:off x="2483768" y="4077072"/>
            <a:ext cx="1656184"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6 Flecha izquierda"/>
          <p:cNvSpPr/>
          <p:nvPr/>
        </p:nvSpPr>
        <p:spPr>
          <a:xfrm>
            <a:off x="2398158" y="2852936"/>
            <a:ext cx="3469986"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Flecha izquierda"/>
          <p:cNvSpPr/>
          <p:nvPr/>
        </p:nvSpPr>
        <p:spPr>
          <a:xfrm>
            <a:off x="2411760" y="5445224"/>
            <a:ext cx="4766130"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5 CuadroTexto"/>
          <p:cNvSpPr txBox="1"/>
          <p:nvPr/>
        </p:nvSpPr>
        <p:spPr>
          <a:xfrm>
            <a:off x="611560" y="2776282"/>
            <a:ext cx="1712328" cy="369332"/>
          </a:xfrm>
          <a:prstGeom prst="rect">
            <a:avLst/>
          </a:prstGeom>
          <a:noFill/>
        </p:spPr>
        <p:txBody>
          <a:bodyPr wrap="none" rtlCol="0">
            <a:spAutoFit/>
          </a:bodyPr>
          <a:lstStyle/>
          <a:p>
            <a:r>
              <a:rPr lang="es-EC" dirty="0" smtClean="0"/>
              <a:t>PARTE  MEDIA</a:t>
            </a:r>
            <a:endParaRPr lang="es-EC" dirty="0"/>
          </a:p>
        </p:txBody>
      </p:sp>
      <p:sp>
        <p:nvSpPr>
          <p:cNvPr id="10" name="9 CuadroTexto"/>
          <p:cNvSpPr txBox="1"/>
          <p:nvPr/>
        </p:nvSpPr>
        <p:spPr>
          <a:xfrm>
            <a:off x="611560" y="4077072"/>
            <a:ext cx="1529586" cy="369332"/>
          </a:xfrm>
          <a:prstGeom prst="rect">
            <a:avLst/>
          </a:prstGeom>
          <a:noFill/>
        </p:spPr>
        <p:txBody>
          <a:bodyPr wrap="none" rtlCol="0">
            <a:spAutoFit/>
          </a:bodyPr>
          <a:lstStyle/>
          <a:p>
            <a:r>
              <a:rPr lang="es-EC" dirty="0" smtClean="0"/>
              <a:t>PARTE  ALTA</a:t>
            </a:r>
            <a:endParaRPr lang="es-EC" dirty="0"/>
          </a:p>
        </p:txBody>
      </p:sp>
      <p:sp>
        <p:nvSpPr>
          <p:cNvPr id="11" name="10 CuadroTexto"/>
          <p:cNvSpPr txBox="1"/>
          <p:nvPr/>
        </p:nvSpPr>
        <p:spPr>
          <a:xfrm>
            <a:off x="611560" y="5368570"/>
            <a:ext cx="1568058" cy="369332"/>
          </a:xfrm>
          <a:prstGeom prst="rect">
            <a:avLst/>
          </a:prstGeom>
          <a:noFill/>
        </p:spPr>
        <p:txBody>
          <a:bodyPr wrap="none" rtlCol="0">
            <a:spAutoFit/>
          </a:bodyPr>
          <a:lstStyle/>
          <a:p>
            <a:r>
              <a:rPr lang="es-EC" dirty="0" smtClean="0"/>
              <a:t>PARTE  BAJA</a:t>
            </a:r>
            <a:endParaRPr lang="es-EC" dirty="0"/>
          </a:p>
        </p:txBody>
      </p:sp>
    </p:spTree>
    <p:extLst>
      <p:ext uri="{BB962C8B-B14F-4D97-AF65-F5344CB8AC3E}">
        <p14:creationId xmlns:p14="http://schemas.microsoft.com/office/powerpoint/2010/main" val="290003519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3" descr="data:image/jpg;base64,/9j/4AAQSkZJRgABAQAAAQABAAD/2wCEAAkGBhQSERUUEhMWFRQVGRkZGRgYGBsaGBgbGR4ZFhgXFxgYHCYiGhwkHBsbHy8gIycqLCwsGiAxNTAqNScrLCkBCQoKDgwOGg8PGiwkHCQsKSwsLCwsLCwsLCwsLCwsLCwsLCwsLCwsLCwsLCwsLCwsLCwsLCwsLCwsLCwsLCwsLP/AABEIAMIBAwMBIgACEQEDEQH/xAAbAAACAgMBAAAAAAAAAAAAAAAEBQIDAAEGB//EAD4QAAECBAQEBAQFAgUEAwEAAAECEQADITEEEkFRBWFxgSKRobEGweHwEzJC0fEVYhQjUnKSM4Ky4gfCw7P/xAAYAQADAQEAAAAAAAAAAAAAAAAAAQIDBP/EACoRAAICAgMAAQMCBwEAAAAAAAABAhEhMQMSQVETMmEUQiJxgZGh4fAE/9oADAMBAAIRAxEAPwDusZ8cqJ/y0JSN1VV6EAdKwJL+NZ4AAKFNqpLHuzRwKviE6IHcn5CK1ccmG2UdifeMu7K6o9FmfHGIb8ssUNQD8zCWd8aTEqriFOdASfRL+0cTPxUxQ8SyfT0EQlLKRTXz394O4dTtZ/xstQYzlkHSoZ97bQtVx0K3PcD2eOcCeXp9IkOhf73hOY1E6BXGAw+X0ipfGNgO5/aEgTWoIfc0i1ckgkMKdx5xLmx9RqOKnuH8u5+6RCZiybknuSIXJQrk3IRYJFYzbb9KoIVMS9G6VMQ/GESSQkuCQ22neNiYDesIZQQ+sSRhj/Mbz5izsBoPu8VmlrfyXhdgCRhR+pQHQxfLly0kVJPf6QtlzbVP7DvE049ywajC/wAx8oM7FY3/AApagWfkUtXqxpTrFQ4dRs6gC1CHryUzjo+kAyZ2ao0LPQVuzvzglM00AUoHXUV32p1tCpjCE8LVcKZtf5i2XhFfqUCGeov99YpOYOywuu9+dRyP2Y0krO3n0/eFn0doKXhknbcmIowqH+2ip1Dba41t0iKJR+z535wDsIATyZvtqbC/2MIT30eKPwTuNvzRISVjvZlAvXr6QDLSvSnOvpG87U05RTLQrp1o3vTrETPLAUYPYV7nWEAUJ2wiExb7c4GlzlfqH3Wz7RJ9q9PlAMtE1I0c9BFEya5284mA/wCk15X6RvKxZSfa+xG8KhAivfb6RH/DPf1HvBfiNgBGTDuT0Ya216+sFCwDDBgb+X1jIvy7gv1/9YyHQ8C38NLaecbIGggibhEgDKSonTKQ3c/tFZkkaHt9Y00RVlY6RgVyEXHDHYxicKovdhz12gsKKIzJBP8Ag1FqjtV/lEjgSCA58v2hWh0BZByiKUjSveL5uGZyw++kalSCoAg0OsFgQVyH2IkZrXpE1YJQNA9Wocz842OFskqJSjSrP2TBaAoVPitKyaB96kfK3WGH9IJAZWx0sbfxSJf4BW7s4azNWoHX2hdkFCoqYjYPSNs9VDk7v6QzVw8lyzcmr+8VSpIqwp5eXtaDAASpB0rz0bsIghBY6tcD6ffWGJk1p709G9oxGG19wO8IKAZEw3YjS24Y35UiydOzpAQACAxIeprWhLNTygk4dzv2fu31iacPpTrXs9b3vCthQIcQUtlB/ev8QWqcrKwcDly32iw4UEEkVNiHfR2ppsImcK+ref3vEtsfUBxOIJuXP9vM19Sb/KJKmkAJBcCp3rZu8EqwV687ed4nP4cWBcVtpv7QuwUDDFDMkJBKN6uW5PT6WhjMGRAUClalDwpFS1nJNupH7QPJwpALpChoXHvpeBkyDlBFAaOCD2pSBSXwKiwYoZmCsxyutwGBc0Ac0ytE5PE1JCkkBWYUYEKRq4a9OTeUV8QxRUpOeqpYYE0OXYks9dTuYFM0ls36mNKsDUV1flDb+AphYx9WvUgGjs9To4HUQZ+MlSQQ4FaNzDh9SHa2kKgoMczNetGAu5MS/HUQA7gVBBD6WDdKvrCUgGMuaWIKXa5fQMXp92ihKFKAKQAE6OVBu58PPtFAQpi6SkHV+wdLmgA0ilMo5SzCpLt8j003h9kA1lYbMqjOSAwu7bO7m8Tn4EpCVFdJjFLKq24Y7kHenIwmw84s+atKU1o5DO9OUWAqCnY05u4c671gseRsZZN5hOl3tS8ahTMSskkoBJ1UqvfxCNwrXyPI/VJZ1EsBd7b23jSJLi96jkP49ou4pOCkpQu2vMiLSUgJSKpYADUNpDY6KE4EMynGoO/0iZ4eCoAEhg5YO77GsXyZ5qL0pyjJc0skC4b0hICibw5IYZG7u/tA65IJINxZqBt+p3hpOOVSQ43IvU1eF0zFDO1h9YHGgNS8Okjw+H3ppaLUcPQwKnc6E60vtFeMlAFKgKn7EQxWHWSDX6/bQDNHGspgzPQNUDWvnWISMXRgCHfv9IlLwi3PhqdecSlYXKSRdP6ed4MCJIQUIKl5WqQRo9g2trxHDSgvKA9bnY6HpG5iFTHC9RX6d4Kw+DDsksQK7FtYEkwBysgGoKvy9t357RsykKqQ421NvrSIpyurcUDbh/OKibMaA+cOgNYrBAMoVSfytRv9w1aIScBmHLWoLdN3gwZQlIcul+4sPeBRNISWBAFRDESRw9vCMqSKchf9z3iYwKahQDpPXcmMJcPr7P8AWNTMxDCh15wqYwedLQVasBbd6v1eCsApK2CgmhtXZ6+kVKw/iFWLAnns8QknxZhz86w0INmrSlzlcg0AgXETkqLEZVJJJINWLA/fONLJUQcwDGvPkIlOCHzADOacjWFoC6ShIS/lmuekCSwrNmbXQ0r1jYUpQJVavWm0Ey5gYAnw29YAK5RJLEU1NH59IiqT/oU4seQ2+kR/wayVKuBQDRtzGp0kmWUheWxoN9+oh1jIFszDoSzAKBdn93jUgv4crX1rRrRTKWpKMrksKH5iI/ipBD6UG7HeF4MJmzZaaEJBYnnTTzileJS6iEuwPnpEJslK31e4MV4fCpLJBN7xL/ABWFUhWiRWpNbULROaqVLQ4DmviOpgT+mZU5mIrvsf394KmrlmW0xOYguw0EGQLcNJWpIOZNeQjIVL49kOUKQkCwy2jIVMdHVq4ZnmgpDh6nQfYi3F4dKFuz1f5QDL4yoAABhR+14ayVhSATUkRTdj0B8TCQMyddrRnC5AcEsxc+0TmqSl6OBUcoXJ4gzD7u8Fk2GfEOGAIIu5b5vHJzcaUKAVep84678RM7KFHy2vHIcW4UuZPCtAW5gVA8qRV2JIdSsTmCWH8dOrQ7uOhf7+9IXcCweQORUC+jaiGWIxCQoAfqFuv8xGUiiKsSAesL8SQCWFVFqaCL1SsoBP2RZ+0C4xwTlq/o7n5GFbGZjKZVPUgecbnYwMGFd/N/nCjHY0hgQa2++0aWp1oA2Ptmh9mKieK8NUly5/iCcLIKkt3/eLsPhwWLelP5hjJSxtTTlF2iaFf9LIU+ZwfsetIYTMEMoJ1FOenq0bnzmcff3+8Af1AhQp+VwB3b77wrGZKmZO7aWeobtFBW69e2u/lDIFJuHtz6RLFS0fhsNdgHNbDv8APaC7FQnxstanyj7Ffn6QvwkuYkjML6ekO5SykFw1G+sUFedQO1h99oE7EymbL8RaovAypTkMekEKxTOmg5nr/EEzMhSCBYivQawngNlicMcof7cXjc2YMoG1uu8ROPKgBpTtzjJGDOQm9vS5gbSA1MxrOBZqCNCoFXZvO330iM7CJ/Dzk/m9q/feBpKihbHUOKONxWBoYdJlsnKSDemoPWKcZgQs5ks+/t7QLxbEiW2X86gA2yhR/WB8HilAeIEUfoPv3hZHZbOxYlO+tfpA2ExJXYtQnpCjjwmKXlYkX6wRw2UpKa3F4GqyKy+XxmZnKFUy/tFyMY6ixrqflG1ZWKjUjZuQMBYLBTFTQtIeWXHyh7VoWhl/SpS/EZSVE3Na+sZDiRJSEgHSMhJP5KyA8LxBWWBBu/fWGmKxRljkBp79jC3hvATKUpYKjfxbdaQHxDiigo56g0503EU7WhNjCZx8KRS7PybroawqXxIfmSGCSXfTcdoU46UtQeUlRIcG7MTy1ivhcqc5CpUzKQxdKun7+kNwxZPY6NPFMswMd/2hpJ40Ep8QcGvnpCHg2EIUhU0MkMKjXn2hxxlEtScwdgNNO3WJUfGVdKw7BcXRdOtGL6/KBcVjsyg2mm1qRxsv4gCXlrLNVKjdP9p5H05VJZIx5CgpRuznu1PenyhSi4qgUkzq1Y0DMCd2iorLNyA7/bwin4p1M+3rDotMSwLFg5Z/v6QlljFXxASkZgFKsAGIB+z5lm3hrhcKBlUr8zk10cMX8zBaJaZcvxso3tTZwIXzsf4k0o56a09opvNDGCZJlqZ/CbcqRYJhZy7QPI4lmTypfetoKnT0lLswN+f9zDXpCFYDi1lNTV/J/wB4QKxVSb7+3sIYY3Fucju9qxzmGxTrWm9KjvU/KHWBNnTKxHgFeXm4g7hPiUpWlgO3pSvc7Rz8nEAgJNn9BX9vOOkwcxkeHwk1r2BNuhgiTeTU1NxYMb+Q1/7QOULUYNYZw2Y09DHQCWFAPbY9tOkBY2cLU9yYdgxTiOGqIyihe9K1e/NgImrCFEqlwSVdNPcxcrGjStPb79Iqxfipoq/di3rBdsSyVJwxKX9m7erxThlTvwwKhy16trBcudlJGw+dIFRjyVjNViOl6xDVlKNGuJzJiihKUHK9VaGlPcdWgjFSc6Uu7prrcaUgyVLzEZTlDWFnFLedogcQtJooNzFtqRcWJ/ApkpSmY6hmVzG1iPvSLcVKMwIYs7ud+Xm8XYuVNmKSSqiCWJYOCDZrVa8UzJMygyKoLpY87uNYMuQKRLiWOSWCQAoBj1A+kctP42HPUD1g7jClCaMqL0LmxubaBJF457GYFRWAEqYq0FXdiGhx47dsHI7PhWFK0UDuX+be4ieGlKlixDFqgjnqIK4KUoQZeZzQkjRwHFL7RXPnkLyu92ru38RMFlopk14tTnwn1jIBxEyZmonQHzAMajXqM6DGLyOCuj6qs9YSjDCbMqCoJLgvQnk1+bR00/ASlhjcMz8vKEOIxapJAIAAJHkaenPSHO6wjNjSVJ2DPWkWZDZoWYDjZmuEIUWoaFv+Vn7w4TLP6jXrHI7i8mGfQWbgc4ZSju7xSOFgpKCokKABYtQbawykSP8AUR2FPWMVISC1NN4O7+R2zh+J/wDxyhSnTOyg1IUxPZmg5Hw5LkSAklcwpqG8JpswJu0dSvDJJ53t5VitOFTqkeW977xf1W8NiTo4cYq6v7v2AEPOEY5GRSlAuNxTzhpM4XKsJaa8rN9+sL8RIc5UtlIZmqHol+7xrx08o074I8T4vLCaLryqO0K5eJE3KoKYVtd9m+XSLjwbOsFbVbKPKnPvvF+G4FLQSWqVJIqpkvpQin8QSikXGQbLWEgKchwCxDH0Fa7xqfxYZNPYa9TTlG14OXMLZn0oFBLB912tXlGl8NksWL7tT1frtBGimc/jsXmIZg1aGrG0K8BPaaTopWUk8gtZ/wDEecO8bKCQQhLDcBtCSRoSWu25paEkqWUTDmsM5yioqCiu5/cRqo2iG6G/DjVOhBLjy+UPpWNIIFG9mpUaNascjLxCkrG5IV6hKiDrcK6PHTSlCm6wlSSOf5upd+w5xn0KwPTiw1DVnrpCLik8splOLuEmlNwKwbgZ6FOFC29LX9jBE3HyUAoSAQXvcNQv96wtDqzmuEYsEglQLO7a9tPaGAxOZYA5+x+UJ+H8TlTFlOVlVTQ03fvXz6QyxyMhSpL2ynmdPSsRNUyol/EppSFH7pX5QmxMxSUoXcVJAGhYND1CEzUZSWUA+7705GsR/phUnLlBBADjQgm4Jr9PI40EmT4RiiqWa2B0eMlrFcgJU+u9WvYUgeTKTJlhNSQDRmrvX05RuTNJY5XBANtTVr87/YfUTkMUyiALWra9fp5RoSFgFluLmwHMM9jGCbRsrht6+99IgCkFxmfR1OOlLQUY9nZJRKmIbpfez9qxGTKAd2UToWHJ8yQda9TElJRdrauaaPtv5coB4nNZ2KkkguXcXZrDp5RSEshsrhoTX8pBcNZtbj0jeDkJUo/fL3L9oQf1JRKklT5UpNOYBPoR5w3wqsqc4ep96v6QStGsSWLxksLIKXIpS1NO1oyFk+aMxdIJjUX2RVHYImAKc1D02D3D6e8R4mZMuQteUsgFRdjQOo5eZfnbSF3DUrSGSoq3dzQ6doIxTzC10l8wygDmC9x2i1F2ZsSn4nScOJyaSgHNLVZuuv8AMOuHzc6Asl3AO1DamlIXjBolyjKTKSE+Nkskg5nJBBoxNKiOf4TxCbJQ01QLuEoT+YUDWFQBm0PvGHJ/58XEhwTO8ExrQNNx7aDTvCSXxNbh0tQUJ57ONrVuIqxKStVFZXu3hfU2NYlcD/cT9NnRJxwLXGjtR9nHzia56Q5JtvQ/doRIkFmzEkF85UXJ0cpqpmi1GCDuQCDUa1OtXftEuCS2Lr+S4cTzqLJJTUO2upHqIBWABmd3PiI82uAOtOgaHaJjUA+R0N43MwwJfKa3qQbakNSKjyqPg78Oek8SQghLEu/ioa0odqvS/mIvXxAAFUpGdgWyhw7i6iSAwcMz2g7EfD8hRzZUg/t9jyiKMAlP6mcOwYHfyd40jKGzRSpC44lSqz3QP0hAqXsA36hdyG6wDiJ61DLLP4aAwSE/nU7UCrgm5Ir1o/Rp4chQLlTGj5m6tT2iX9IBHgJBZuXSjHvFLk40xOZykqbmK6KAQnKDRi6hmI0c0ffoHNcrAIUA5YEl3BJDFB1Y+pdzeG/E+CElI/EKMrEBIAcj8pJFSzPWKpOBnAlgFJpdTbAh7igcEMHFjFyvaeBNAx4ZmKSA4QSrcNq29CezRozMstKFHxAKN6sCbBnfKT3baOkw+CdIzqdWybCr+Fxu1TXzitXDEU8Nb3LjkeXKM/qpBYnViyCTTNbU5qMajU0Pl3GxpcEhKnPhrWhYuDpU9tI6RGEkmmUAndwSeVX09IkvhCALtTLc20dyX0hPkj8B2ZwEvCKRMJyl2chrAB2cC+YdPl0krFCZLSl3UwvQmhT+1eRg2bwJ2KVlJTqQ73NQOpt+0D4/ClCpai3hUQ4oki4Jejiv2YJNSRUWwrD8MBUCWJG2vK1R3g4Ssuw6G40iEsDQiuxciw0+7c42rDk/lWe49ozM22yxMsGtvbrzimYgJNaUuN27xLLNS5AB6axQnFqNPwlg62ABfRzWKTAiZmaofyjQwqzpt9gfesG5Fk/lFgxevtBUuYkOHrz/AG0hOYmJDKoQQ+YWOo2aJqUJkvKajN9WHoYbzJiFjKtPnrq4O8cxMWULWEqJSCW6bfWDtgvj2N8Xw6WJalpT41orl1oOuoHp2E4cFqw4RMGVYp2q1uTQZwbEBi5o1B/OjwrxHEyFPsdriznn+0Hazaq0Er4aoE0B5nnXaMiI4qf9bcrxkK0XQ6wyso/SSCSA4GgtWlH84nPKAWSpg4bLQm9Fbir0HeOexayVOlQLWSX9xe0US8cshyACLknpZLx2JJZMqGeJxVWoL3G2oGotaFWB4cpKWUEglvGUlHhqzgl22Fe9Yp/qsxSlJSlSWtMCVKCixL0dmO97wl4xxyahMxMxJzeEpUAQhiOY23rpFNNitI6nDqlyz4XWWcrOZgP7SRX7tBjOpwzG557fzW0ebYX4inEEpSElNMwAoDmYKUq+wrpDDhfxkQoCYxQBdny5qs2XlvvGPJxOrWyW7PR0IYVVUbN9/fncgPpT73jmh8WyCKLTRtRUKANK9Yng+PJmzMqFZzskvani2qGofeOKpeojqzoM9fptaMVimoSKfw1PaB8HKzh3JYtfUNUNaCUYEBqnnV/OFaJIzEpXcE9jFP4Bb8qtgRUtdxt7vB86UwoYlLc0aF2YHNYjHy5KjmWykkJSGIISa9P28oLxfxRJQkpKwVNYGraFulfurmYnLVRblAqAkk5EpD8hXq3XWKbUtlWmUyeIImSwqccqcoLg1rWga1eUZhyh6PXd3vq3LSN47CP4SMwOmhYgiLJeCSzAM2zi9n5xrPkUkkht2R/ATmJKixsCBTfrreMxLJBCaswvvRuUQVh8t+cakywQ9a0/hu1bVEZqmJZB0Ykuy3tQ0v3qHHbzi38UrBzIu4/1BreVojipBQPEpybvt8zF2HO1RXd6Xp2+3hqSY8eAqSnMR4nvruNKdHic9K1ijClXSSD2oX9ucEYlWrOL11ivCYl7N0p9jaH2EmCkFJGYjuDqWoO8Gyp4yvm9Pv7aI4nKrwrTQ/OE3FcSEMhBp10hbGlY9k4kqDkGutG5GnKNsWflz5aafSBsLMKk+GwH1H7wWqdTmffaFokpxGKykVSKgMrXoBc9trRbLUs3S3l3++cUnDpuWHYPzrBCfysTpcODS1R9flDuwMxqwhBOwYt7xys4pB6377efpDLFY5ac6V1BF2oaaD9to5nE4yxBcV9Ksdbe8Eos2jhDTCY6rPYEH94oxKvEe/7Qowcw1I29GaG8qvjt4lffR6xXWjSwVanJr7xuCFSnqCByf/2jIvqOvyOv8DMys2WjHWjOQwLOOYi/C/Cq5iSUhQzCilWeozKSa32a0F4biZAHhzMaBrWJbrUecFTOPgMxpsR2AJzfy8dUWvTN2c7J4BiUgZkLU1CsMEqre22h28z53DEEJSA6iKgsU6CruPPeGcrGpLAhakUDk0LUGUEM1CQG0EFjCKTVKfxEkA2ClVNiQCedoveiTh8T8L4dSTml5SHqjwnsBQkdDCDEfArAmQu4H52exo40L7Wj2KZwlJoMMEvezAcrEONmipPwPLKs+dQBa4AFNufdusVknB40r4Dms7pDZmD9b618PSsC4HBLwE9C5pOVVGSb2r0BemuXaPVMeRLUUliQcpYNqSG2v7Qpn8Jkz5YVNRmIfU0FzQbxzPl2pFONK0HcN+IJUxLpUGpSgPIZecM5c9JsfvuI5OX8PSHDJMulCFrAIruYzF4GbISTIVnQKlKqraoIBFw2l6axyPii3/C/7kWmdjLU+of7eLUz9jX3jzmT8aK/CL/me5aj0toRpp5ROV8brYklLCii1HvWzeZ1s0P9NMfVHZzpgdyXq1G7acxG0zmNPvTuzAdjHneO+M1h1gUPRiLOCavY6i8DSvjKcKeGniSVKs+UsxoXFuukafp5UFI9HM4qUa6P90prTlFqJrW0p9+nvWPP5/xgtIdUuYlwmpohxVRS4LF+hA6RCV8bqIWpSgCEpDEi7gOwDHXQcxaD6EgpHoRnZq9Lc6VgjDI1N/l9+0clwf4nlzU0dhlrUgFrVBbVmJaHuB4i9CQVAOQDcmooTRyaGmoaMXFxwHVhWN1pbv7QPh0A7Hu9ixrvBE3HBgUpKgXD7dXqL3iySgA01/kRGYkU0QXLBQ1X5l/X7tC6RhilRaz9ufT+IZqSCzXF+7mpalIEVMBRQ5WLqcEGh02sL0Y84pDSAuMY6YhmSkg7/W3ypHL4rGGdNBspRqBUJAua9HjoeL8SUpOVKR4wGUaBjf8ANUCvPrHK4LGozqBop6WdLg6FvysactI6eOFq2XFNHb4DiEpKQhKwVNZwX0JJHV3MFfiJUxttzt76Rz39OTMQPCWulYDZa62ANdLh3e4Pm4VeXIVEI8TuRS1OmlfkYmXFQ+iZHiXEQAEpqSWBf3HlDHD4oJllRUHAfYDUOT2hGOHhP6n+7xXnWk+Eg1IFiNK1hdUV0RXjTMmFbkkMCLUsS1XOhfrCXD4cqKs1d+dnbz9ucOZvEKkHmRtlFNthpvygQL8WYMyn7ijgnVlEH+I0YyuRgihcxItX3WNfuogwzgw5FXr9BFK5o22r2pTk5itc0imunn9+sQx6LlTy9LcvXSMgVc/KSKUJ5xkVSEduVp8W7rdiK7NyDQFNKGTutuwZyeuvUwHPxLpWA4JIr1oWa193gWTiDmoHApfdt+kCg/WJHTSpqXdi0sflSoJfUjM3QP7VjocBjnltJl5RdSATnGjrckq/3O20efYfFs5UFJUHIDFyNVBKUmxB5WuLuMFxLOzzAlNcrEBxooty2O9I1jKUPyiXk6vFcVSFJqSRerAvYXv27xDHfFqUIAUgAt3AI0GsLVLS1UpSf9QTegAKsrPpfSsKeO8JUo5krSFAuwPtG0ZqawQLZ/EPxZinLkkFPQ0b5d4ow/ExLDFVLPfxbECt/ukBYErmLoCFObDQGurFz5EwBxPGqzswZXoRcGmzHvHNGFvJq3g6g41KSfASC4cCh0PQX9Ow82clJUAbNyyvYNRqAwPwcAyQpKfECxonIcrNld1DR9DpEpvCUzBUnMDmZyQctWNvf0hrioVJFfCeGYfMoiWFqUorKlMrxEuwFQKw3XhkKBCkIUNso6BwaaekIuGT0gnKGANrM7Gz89ecOU4pIH5eZLUG53v3pyjCTaZk7FGP+CMNMUkpdF3SlmrdgRQ21blAkz/42kK/6c5dbZgHcXt+a4L0bYvHQniSC+Rlp3dnYVJ3o1Iul40AnMDQBwAfCzbebbUjWHLNY2CRwiPgxYRkUoBQKSFAkgWJSRZw7+d4ExnwhMH+bJJKXIcgJUDY0SSGc3G9o9TwHEAoflStKWoeb/qSx0IrBaJMhTuleYgvWidmCRUR1p2rKo8M/wALOZzLJD/mys2wowZyPOLcJxyfIUGKhQBi4cVIB5AmPaP6fMKHTKzJPhJBzGxYdbVhIrhRVMCFJQgn/UhjehUCATrXnA6e0FM43hvxqpKwCAnMTVROUipYjuKw5m/Gypal/iJMssGq5Lu5cuANmfrBXFPgSWk5kjKCCxT5lhZ+TC20DSuHlKM00CcQyXyjPlcvQ1DvcF6WjN8cHloabLeCcfOOniQS0sutSiQkJSk5ypy1msIY4tZK5mUgSVFRSRRRGh1A18QbpQMPjOGSZ0o0CSAyDlokn9D2L6Dd2YExrAKKPD+HmGaxWztXMkn8odqajpSOkbwO8lnCznIBJZDDxPmUS/iZnD0Led4twfCJYnCYlIWpX5h+l00zJe1DcbRKRKo6QXILuwG7BqFhq3eNolENlAyFRJpUl2Hi0IIVbc3i/wCQ9jlfEVBbBQAH5R+UJu4AsH337MHMxqS4IDm9r0Lh97ecDTlDKPEcwZ7gaW9+0K8Sc2pcGtDRxyf184yk2ykFzVX3Tps2339RpUyp2J7AsK+/aB8TONARe3Qgnv25xVPxoCNFWfR/7gRGVWMnNlHMdBRjyG3M79dmgaemjJevm9WfzMFJmBY8Ib+1h4d6U3B1vAJlEAqICkgiripcJZwbVHkYtLwT+SpGIKlZXPPt9kxGdiedXHqREUKUXJoQOzu3tVjFU6via+wL6U+9oGsktlqgFF8xD1+6RkGowAIsddDZ6WEZE2XVhc3GhKwCrMouperCyXrqCS0GYOUQRRztoDX0+RhVisIpRIJbKQkan/URS4Lju+5hxwvDnLcGtGJetfu28ayxgixkU+E5xQF6B+r3ah9Y2jh6UkJTLJS4YhgK7jYRdgwx+ZJqd9POL14gIDv0Zg1q108r94wtrRNMrnSSkAhbO6iCKNy2NNYjL4+M34JCXKXc1YGhsPC2j3ptCLi3xCoeBDEgnMkqBUKhsw2vY6iLOHSZktGdQC5igCEqYKAIoApIqSKMKP3jfijJO2Ovk3wed+GqbLS7PkSb5UpGUjXcEm5IL6Qn4ZM/FmZVJZlLJFnYgBRGhZq9e/UYDgk9bTDIyjYlqFnoSHt+bVtIrOACFKWUlK2Aq+jEOPnW0bgL8Bw3JNJJehFdeV9KaftBPEAtCklLJTUHU6t8jt6QxRIYAnW3237fKNplKUmgazj0+UK0B5rxAlM4rlqIVUMbEhyEhjXwsI0j4iUygJZBygPQh3AYBuo6h49E/p70AQSCxdmYXFdfpEhwgNRKMpB1o59w7iCk8tCyjz/C/EKk5SJZCHZYy3BDVOxFPPcx0uAxBSv8EVSoZkKUaFJewZ9knbsBDrC8BSUpCSlxtQ7BJcVDbn2i+dw4JTlUlVHKXuk0U6TdqCrNQd08IpZKZOByKLOUqBNOpO/9oe9zBkmjPV6E7Wqzc7RSce5qbEXpWlGGjFu4a8QxGKIJ2DKqfPs0c31ZI06oeyeJZSFIWmWWZyHCidDVgC0cdxXiuIVOfFMFqSGKQyWDpGXRqA31h4FAg7BXqABZ9zFC5QcpUKEfqqBVIcgvqFaaHcRUed+kyhkvxGJEyRlCgwyu4fMKO4gaXgkpkEJUhS1KZ1aC4ys4LsC1D8oy5QQoMjKoMcwL3Dl0knyi0y5SVEhRdVbWKrgaJBYam0bqSlomhT/hTLmKUnw1ZOdKb0DFYBZ3Ffe0UYpE1acxUkJAAUEknMKBs1Na2HvDPGYhZHj8Tqfw0KTd+hO1A/OEKc6QtISwYkOolzXwqLav0toXCaQmMMPxQPLAKEpIFKbhikagUfau0ZheLoJXLCVLFyQLB1VoT7fTk+IhYAUl3ABfKbm77pL+bxHCTjVidCCwcAtQknQsD3vDYk7OnxinScqtmrUda329oU4Z3Cs1/DQmpPIGjqbX63YXCFC0tXM4BoCNRr+Z6007wzkYFgspoUgqDW/MQ42H6XNaJNLxm9mnhQiSVy0khQ8IoQxfatXYi+8aXwwfhuzvoWzVu3O2lhDZGBShUxCCXdRZ9VsQXuWt8qRTNwYVLYqL3tsSNCNBfmHekSykKpmA8ZzAhwk2pR3ckbFWmo3eCBgmQoEkIsGtQt1PirW7wa5IAAJSTmD1oG37xYV+FKXofRq6cyHiXKkCWRJOwJSkBw5UQ++fwgfTcxqXw4BR2SSRo4Adn1NDtDGaigJrlFtyAF/IjsN4tw0sFJDGhRzdlX8lPSEnYNIWz8NWxsmztYc43DsShsdbM3aNQu6Q7QrxZ/CxGcZkpmeEh/DmASoA7OQQFaFRhgEPlIrbqoNToos1Ln1XfEC3SQkMvKZgeuqj7OPIwZwScFSg1cyHZWjuVIfTKR28JjeSJWhjh1ZkOCVlRtrXpqLWsOxpncPmqASS6SkJOoPMEXHhB3BeGOBRlqzqPWrdOj9/MuXOTMBAI3cECuoO3e8R19E8nPTvheWhycwJynMFlzyUluZDPBMiciQsZbNTlfN5n06wXJ4kFuFC5LU1BAZ2vS19YA4tgVKU4NFNTZnaoOxG1QRGkG28kaOhwfxQlaHI6iz6uA+r2+zJa5cwUryaoPKOMlYTKXcjTcU2I9iBDjCqJIJLEWULHq35ubV9o1k0lbBHSSuGpnJZ8pS50bX0NYDxaEpYJWFUr0r4XNLxGUuyiR/c3mFUFRrTYNymuW/hLV1/0nlvW47i8cb5fDSgWbLFZjUDuOmnW3rGYgMimgcB/wA2XxNyofSIYWYpKihZd3HIkWfqGD84ICQXGhfoxv5P6w48ktCaBpU/KVhIBUkmn6jdncdK2gBGLWCpUx3FGNGtUUp7msZj5xSVOwdKEvYhkgKqH1Sl9vYZS1KBBUTRVapIZhSpBGv3Sm28sapaK149K2yl1AOQNeQ3Iu2xLRehbhwej2UNR5Me8IsbnSkhXhY0mBRS5/uADgg7g77mLMDj/CnOWUlTEgOD5erbjpGM16ikzo1JZBUP9O9XFtNwIpCStQzHYGwcMD6kn1i6SKqANFAZSDRwQfdvOKMGsGjsGzP+pnzddT6RnEpoLz5llVks7G2wuNOunOB8wIB3Gu31L05EwJP4iVHKPypLU3DE16sIMwDTSXDhNKDZnFPXasaLLIYMmZUMHahr7j6xWlPjZyXNgPWo0/eGGKwoqE/lD6uH3Ox5QGMLTM1CQQXatmqL1v8ASG40ZOQRMwoewLuCwq1A5D7GotV94T8X+HhnSuWASkKSoAuCFVD82JL+e8OcOWeo13DOLl9w/pEFTsrsx1Y3y6gU0ctWF2aGkJOEJ8ASQCUvUizAkEP1T6bmH3+GqnQWvVlNSmxPfeAigZqfqFCwqKAgjRmf/t5wXhJ+cCu19Q7AcjRo07l0SnywFgguaPWj1Go1F+nKLCoAOBUK+vejQHxdbKBTVgf5P/Id4lKmZkqrsbaOA/vA8laN4uahKbO4IbmQ237QAuY7OGL0GjFlUI1/aNY1VMouCPPwi/X3gVM3whz+YZR3YJiawAViVDMQd6MQ72+Z8xtBuEmMlNd+mjgVppCpILkqckFx1dgPXTlEZGIIcL2JAPVr9leUTHQmOjJqa6n3MbgZBcOKafq0odNxGRLgyHEA4gXEsmpbEX5KiXAT4Ef70+pDxuMjtehrb/odXJHhHb2hfaZSlEewPvWMjIzX3DX/AH+QlEsZElg+a7bhTwvxJ8azqyC+rsaxkZGqJ9NroC1Kj5wX8O+InNV2d6v1jIyMOfSD1B07/p/8/QAiNY5TS5ZF8yPXMD6AeUZGRys0/wBGuKn/ADR1HzipR/zP+XuYyMi4/cxAPFbdSr/7QuwiyUsSSLeiS3mSe8ZGRt+0lDXh6iUFy7Mz6VVHL4xRK5j1/wCpfqoxuMiH6aeD/hen+5P/AJCLpUsZXYPSrVsf2HlGRkKOwYkw1wNHNP8AjDHgp/yT/u+X1PnGRkTH7mPwbouBo6vQFoUyT/mr/wB/7/tGRkaswmFTqfhtqqvnAGJNR0PuY3GQS+1FRBJZrLOudHqWPoAO0XYBRb/vX/8AofeNRkStoolxG/dQ9HiXDw0v/tX7iMjItaG9lEwX7f8AmiB5v5EdEf8AlGRkA4lmK/IruO3gpAeNPjPQf/1mRkZELY/k1MnKClAKIGZWvMxkZGRoYPZ//9k="/>
          <p:cNvSpPr>
            <a:spLocks noChangeAspect="1" noChangeArrowheads="1"/>
          </p:cNvSpPr>
          <p:nvPr/>
        </p:nvSpPr>
        <p:spPr bwMode="auto">
          <a:xfrm>
            <a:off x="77788" y="-896938"/>
            <a:ext cx="2466975" cy="1847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grpSp>
        <p:nvGrpSpPr>
          <p:cNvPr id="15" name="14 Grupo"/>
          <p:cNvGrpSpPr/>
          <p:nvPr/>
        </p:nvGrpSpPr>
        <p:grpSpPr>
          <a:xfrm>
            <a:off x="179792" y="45529"/>
            <a:ext cx="2520000" cy="2231343"/>
            <a:chOff x="35496" y="44624"/>
            <a:chExt cx="2520000" cy="2231343"/>
          </a:xfrm>
        </p:grpSpPr>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76" y="44624"/>
              <a:ext cx="2462214"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Recortar y redondear rectángulo de esquina sencilla"/>
            <p:cNvSpPr/>
            <p:nvPr/>
          </p:nvSpPr>
          <p:spPr>
            <a:xfrm>
              <a:off x="35496" y="1844824"/>
              <a:ext cx="2520000" cy="431143"/>
            </a:xfrm>
            <a:prstGeom prst="snip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400" b="1" i="1" dirty="0">
                  <a:solidFill>
                    <a:schemeClr val="tx1"/>
                  </a:solidFill>
                </a:rPr>
                <a:t>Calamagrostis </a:t>
              </a:r>
              <a:r>
                <a:rPr lang="es-EC" sz="1400" b="1" i="1" dirty="0" smtClean="0">
                  <a:solidFill>
                    <a:schemeClr val="tx1"/>
                  </a:solidFill>
                </a:rPr>
                <a:t>intermedia</a:t>
              </a:r>
              <a:endParaRPr lang="es-EC" b="1" dirty="0">
                <a:solidFill>
                  <a:schemeClr val="tx1"/>
                </a:solidFill>
              </a:endParaRPr>
            </a:p>
          </p:txBody>
        </p:sp>
      </p:grpSp>
      <p:grpSp>
        <p:nvGrpSpPr>
          <p:cNvPr id="16" name="15 Grupo"/>
          <p:cNvGrpSpPr/>
          <p:nvPr/>
        </p:nvGrpSpPr>
        <p:grpSpPr>
          <a:xfrm>
            <a:off x="179512" y="2348880"/>
            <a:ext cx="2520280" cy="1999853"/>
            <a:chOff x="35496" y="2796394"/>
            <a:chExt cx="2520280" cy="1999853"/>
          </a:xfrm>
        </p:grpSpPr>
        <p:pic>
          <p:nvPicPr>
            <p:cNvPr id="235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2796394"/>
              <a:ext cx="2520000" cy="1640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26 Recortar y redondear rectángulo de esquina sencilla"/>
            <p:cNvSpPr/>
            <p:nvPr/>
          </p:nvSpPr>
          <p:spPr>
            <a:xfrm>
              <a:off x="35776" y="4365104"/>
              <a:ext cx="2520000" cy="431143"/>
            </a:xfrm>
            <a:prstGeom prst="snip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400" b="1" i="1" dirty="0">
                  <a:solidFill>
                    <a:schemeClr val="tx1"/>
                  </a:solidFill>
                </a:rPr>
                <a:t>Valeriana </a:t>
              </a:r>
              <a:r>
                <a:rPr lang="es-EC" sz="1400" b="1" i="1" dirty="0" smtClean="0">
                  <a:solidFill>
                    <a:schemeClr val="tx1"/>
                  </a:solidFill>
                </a:rPr>
                <a:t>plantaginaceae</a:t>
              </a:r>
              <a:endParaRPr lang="es-EC" b="1" dirty="0">
                <a:solidFill>
                  <a:schemeClr val="tx1"/>
                </a:solidFill>
              </a:endParaRPr>
            </a:p>
          </p:txBody>
        </p:sp>
      </p:grpSp>
      <p:grpSp>
        <p:nvGrpSpPr>
          <p:cNvPr id="18" name="17 Grupo"/>
          <p:cNvGrpSpPr/>
          <p:nvPr/>
        </p:nvGrpSpPr>
        <p:grpSpPr>
          <a:xfrm>
            <a:off x="85732" y="4509120"/>
            <a:ext cx="2614060" cy="2231343"/>
            <a:chOff x="0" y="4293096"/>
            <a:chExt cx="2614060" cy="2231343"/>
          </a:xfrm>
        </p:grpSpPr>
        <p:pic>
          <p:nvPicPr>
            <p:cNvPr id="2355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4293096"/>
              <a:ext cx="2565958"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27 Recortar y redondear rectángulo de esquina sencilla"/>
            <p:cNvSpPr/>
            <p:nvPr/>
          </p:nvSpPr>
          <p:spPr>
            <a:xfrm>
              <a:off x="0" y="6093296"/>
              <a:ext cx="2614060" cy="431143"/>
            </a:xfrm>
            <a:prstGeom prst="snip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1400" b="1" i="1" dirty="0">
                  <a:solidFill>
                    <a:schemeClr val="tx1"/>
                  </a:solidFill>
                </a:rPr>
                <a:t>Valeriana </a:t>
              </a:r>
              <a:r>
                <a:rPr lang="it-IT" sz="1400" b="1" i="1" dirty="0" smtClean="0">
                  <a:solidFill>
                    <a:schemeClr val="tx1"/>
                  </a:solidFill>
                </a:rPr>
                <a:t>rígida</a:t>
              </a:r>
              <a:endParaRPr lang="es-EC" sz="1400" b="1" dirty="0">
                <a:solidFill>
                  <a:schemeClr val="tx1"/>
                </a:solidFill>
              </a:endParaRPr>
            </a:p>
          </p:txBody>
        </p:sp>
      </p:grpSp>
      <p:grpSp>
        <p:nvGrpSpPr>
          <p:cNvPr id="20" name="19 Grupo"/>
          <p:cNvGrpSpPr/>
          <p:nvPr/>
        </p:nvGrpSpPr>
        <p:grpSpPr>
          <a:xfrm>
            <a:off x="6588504" y="4653136"/>
            <a:ext cx="2520000" cy="2160000"/>
            <a:chOff x="6408204" y="2888044"/>
            <a:chExt cx="2284594" cy="2126312"/>
          </a:xfrm>
        </p:grpSpPr>
        <p:pic>
          <p:nvPicPr>
            <p:cNvPr id="23567"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8204" y="2888044"/>
              <a:ext cx="2284594" cy="1695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28 Recortar y redondear rectángulo de esquina sencilla"/>
            <p:cNvSpPr/>
            <p:nvPr/>
          </p:nvSpPr>
          <p:spPr>
            <a:xfrm>
              <a:off x="6408204" y="4583213"/>
              <a:ext cx="2284594" cy="431143"/>
            </a:xfrm>
            <a:prstGeom prst="snip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1400" b="1" i="1" dirty="0">
                  <a:solidFill>
                    <a:schemeClr val="tx1"/>
                  </a:solidFill>
                </a:rPr>
                <a:t>Gentiana sedifolia</a:t>
              </a:r>
              <a:endParaRPr lang="es-EC" sz="1400" b="1" dirty="0">
                <a:solidFill>
                  <a:schemeClr val="tx1"/>
                </a:solidFill>
              </a:endParaRPr>
            </a:p>
          </p:txBody>
        </p:sp>
      </p:grpSp>
      <p:grpSp>
        <p:nvGrpSpPr>
          <p:cNvPr id="21" name="20 Grupo"/>
          <p:cNvGrpSpPr/>
          <p:nvPr/>
        </p:nvGrpSpPr>
        <p:grpSpPr>
          <a:xfrm>
            <a:off x="6588224" y="-6301"/>
            <a:ext cx="2520000" cy="2283173"/>
            <a:chOff x="5890632" y="821143"/>
            <a:chExt cx="2520000" cy="2283173"/>
          </a:xfrm>
        </p:grpSpPr>
        <p:pic>
          <p:nvPicPr>
            <p:cNvPr id="23566"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95809" y="821143"/>
              <a:ext cx="2509647" cy="1882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29 Recortar y redondear rectángulo de esquina sencilla"/>
            <p:cNvSpPr/>
            <p:nvPr/>
          </p:nvSpPr>
          <p:spPr>
            <a:xfrm>
              <a:off x="5890632" y="2673173"/>
              <a:ext cx="2520000" cy="431143"/>
            </a:xfrm>
            <a:prstGeom prst="snip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1400" b="1" i="1" dirty="0">
                  <a:solidFill>
                    <a:schemeClr val="tx1"/>
                  </a:solidFill>
                </a:rPr>
                <a:t>Plantago rigida</a:t>
              </a:r>
              <a:endParaRPr lang="es-EC" sz="1400" b="1" dirty="0">
                <a:solidFill>
                  <a:schemeClr val="tx1"/>
                </a:solidFill>
              </a:endParaRPr>
            </a:p>
          </p:txBody>
        </p:sp>
      </p:grpSp>
      <p:grpSp>
        <p:nvGrpSpPr>
          <p:cNvPr id="22" name="21 Grupo"/>
          <p:cNvGrpSpPr/>
          <p:nvPr/>
        </p:nvGrpSpPr>
        <p:grpSpPr>
          <a:xfrm>
            <a:off x="3236927" y="-27384"/>
            <a:ext cx="2559209" cy="2087327"/>
            <a:chOff x="3020903" y="2564904"/>
            <a:chExt cx="2559209" cy="2087327"/>
          </a:xfrm>
        </p:grpSpPr>
        <p:pic>
          <p:nvPicPr>
            <p:cNvPr id="23563"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0903" y="2564904"/>
              <a:ext cx="2520000" cy="1678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30 Recortar y redondear rectángulo de esquina sencilla"/>
            <p:cNvSpPr/>
            <p:nvPr/>
          </p:nvSpPr>
          <p:spPr>
            <a:xfrm>
              <a:off x="3060112" y="4221088"/>
              <a:ext cx="2520000" cy="431143"/>
            </a:xfrm>
            <a:prstGeom prst="snip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1400" b="1" i="1" dirty="0">
                  <a:solidFill>
                    <a:schemeClr val="tx1"/>
                  </a:solidFill>
                </a:rPr>
                <a:t>Werneria nubigena</a:t>
              </a:r>
              <a:endParaRPr lang="es-EC" sz="1400" b="1" dirty="0">
                <a:solidFill>
                  <a:schemeClr val="tx1"/>
                </a:solidFill>
              </a:endParaRPr>
            </a:p>
          </p:txBody>
        </p:sp>
      </p:grpSp>
      <p:grpSp>
        <p:nvGrpSpPr>
          <p:cNvPr id="23" name="22 Grupo"/>
          <p:cNvGrpSpPr/>
          <p:nvPr/>
        </p:nvGrpSpPr>
        <p:grpSpPr>
          <a:xfrm>
            <a:off x="3419872" y="4509120"/>
            <a:ext cx="2520000" cy="2291172"/>
            <a:chOff x="3923928" y="4738228"/>
            <a:chExt cx="2520000" cy="2291172"/>
          </a:xfrm>
        </p:grpSpPr>
        <p:pic>
          <p:nvPicPr>
            <p:cNvPr id="23570"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41229" y="4738228"/>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31 Recortar y redondear rectángulo de esquina sencilla"/>
            <p:cNvSpPr/>
            <p:nvPr/>
          </p:nvSpPr>
          <p:spPr>
            <a:xfrm>
              <a:off x="3923928" y="6598257"/>
              <a:ext cx="2520000" cy="431143"/>
            </a:xfrm>
            <a:prstGeom prst="snip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1400" b="1" i="1" dirty="0">
                  <a:solidFill>
                    <a:schemeClr val="tx1"/>
                  </a:solidFill>
                </a:rPr>
                <a:t>Eryngium humile</a:t>
              </a:r>
              <a:endParaRPr lang="es-EC" sz="1400" b="1" dirty="0">
                <a:solidFill>
                  <a:schemeClr val="tx1"/>
                </a:solidFill>
              </a:endParaRPr>
            </a:p>
          </p:txBody>
        </p:sp>
      </p:grpSp>
      <p:grpSp>
        <p:nvGrpSpPr>
          <p:cNvPr id="19" name="18 Grupo"/>
          <p:cNvGrpSpPr/>
          <p:nvPr/>
        </p:nvGrpSpPr>
        <p:grpSpPr>
          <a:xfrm>
            <a:off x="6588224" y="2348880"/>
            <a:ext cx="2520000" cy="2231143"/>
            <a:chOff x="3347864" y="546026"/>
            <a:chExt cx="2520000" cy="2231143"/>
          </a:xfrm>
        </p:grpSpPr>
        <p:pic>
          <p:nvPicPr>
            <p:cNvPr id="23560"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3041" y="546026"/>
              <a:ext cx="2514823"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32 Recortar y redondear rectángulo de esquina sencilla"/>
            <p:cNvSpPr/>
            <p:nvPr/>
          </p:nvSpPr>
          <p:spPr>
            <a:xfrm>
              <a:off x="3347864" y="2346026"/>
              <a:ext cx="2472553" cy="431143"/>
            </a:xfrm>
            <a:prstGeom prst="snip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1400" b="1" i="1" dirty="0">
                  <a:solidFill>
                    <a:schemeClr val="tx1"/>
                  </a:solidFill>
                </a:rPr>
                <a:t>Hypochoeris sp</a:t>
              </a:r>
              <a:endParaRPr lang="es-EC" sz="1400" b="1" dirty="0">
                <a:solidFill>
                  <a:schemeClr val="tx1"/>
                </a:solidFill>
              </a:endParaRPr>
            </a:p>
          </p:txBody>
        </p:sp>
      </p:grpSp>
      <p:sp>
        <p:nvSpPr>
          <p:cNvPr id="24" name="23 Elipse"/>
          <p:cNvSpPr/>
          <p:nvPr/>
        </p:nvSpPr>
        <p:spPr>
          <a:xfrm>
            <a:off x="2915816" y="2276872"/>
            <a:ext cx="3456384" cy="2071861"/>
          </a:xfrm>
          <a:prstGeom prst="ellipse">
            <a:avLst/>
          </a:prstGeom>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s-EC" sz="2000" b="1" dirty="0" smtClean="0"/>
              <a:t>PÁRAMO DE ALMOHADILLAS</a:t>
            </a:r>
          </a:p>
          <a:p>
            <a:pPr algn="ctr"/>
            <a:r>
              <a:rPr lang="es-EC" sz="2000" b="1" dirty="0" smtClean="0"/>
              <a:t>(</a:t>
            </a:r>
            <a:r>
              <a:rPr lang="es-EC" sz="2000" b="1" dirty="0" err="1" smtClean="0"/>
              <a:t>Pha</a:t>
            </a:r>
            <a:r>
              <a:rPr lang="es-EC" sz="2000" b="1" dirty="0" smtClean="0"/>
              <a:t>)</a:t>
            </a:r>
            <a:endParaRPr lang="es-EC" sz="2000" b="1" dirty="0"/>
          </a:p>
        </p:txBody>
      </p:sp>
      <p:sp>
        <p:nvSpPr>
          <p:cNvPr id="2" name="1 CuadroTexto"/>
          <p:cNvSpPr txBox="1"/>
          <p:nvPr/>
        </p:nvSpPr>
        <p:spPr>
          <a:xfrm>
            <a:off x="539552" y="1537047"/>
            <a:ext cx="1739579" cy="307777"/>
          </a:xfrm>
          <a:prstGeom prst="rect">
            <a:avLst/>
          </a:prstGeom>
          <a:noFill/>
        </p:spPr>
        <p:txBody>
          <a:bodyPr wrap="none" rtlCol="0">
            <a:spAutoFit/>
          </a:bodyPr>
          <a:lstStyle/>
          <a:p>
            <a:r>
              <a:rPr lang="es-EC" sz="1400" b="1" dirty="0">
                <a:solidFill>
                  <a:schemeClr val="bg1"/>
                </a:solidFill>
              </a:rPr>
              <a:t>P</a:t>
            </a:r>
            <a:r>
              <a:rPr lang="es-EC" sz="1400" b="1" dirty="0" smtClean="0">
                <a:solidFill>
                  <a:schemeClr val="bg1"/>
                </a:solidFill>
              </a:rPr>
              <a:t>AJA DE PÁRAMO</a:t>
            </a:r>
            <a:endParaRPr lang="es-EC" sz="1400" b="1" dirty="0">
              <a:solidFill>
                <a:schemeClr val="bg1"/>
              </a:solidFill>
            </a:endParaRPr>
          </a:p>
        </p:txBody>
      </p:sp>
      <p:sp>
        <p:nvSpPr>
          <p:cNvPr id="34" name="33 CuadroTexto"/>
          <p:cNvSpPr txBox="1"/>
          <p:nvPr/>
        </p:nvSpPr>
        <p:spPr>
          <a:xfrm>
            <a:off x="827584" y="3609813"/>
            <a:ext cx="1167307" cy="307777"/>
          </a:xfrm>
          <a:prstGeom prst="rect">
            <a:avLst/>
          </a:prstGeom>
          <a:noFill/>
        </p:spPr>
        <p:txBody>
          <a:bodyPr wrap="none" rtlCol="0">
            <a:spAutoFit/>
          </a:bodyPr>
          <a:lstStyle/>
          <a:p>
            <a:r>
              <a:rPr lang="es-EC" sz="1400" b="1" dirty="0" smtClean="0">
                <a:solidFill>
                  <a:schemeClr val="bg1"/>
                </a:solidFill>
              </a:rPr>
              <a:t>VALERIANA</a:t>
            </a:r>
            <a:endParaRPr lang="es-EC" sz="1400" b="1" dirty="0">
              <a:solidFill>
                <a:schemeClr val="bg1"/>
              </a:solidFill>
            </a:endParaRPr>
          </a:p>
        </p:txBody>
      </p:sp>
      <p:sp>
        <p:nvSpPr>
          <p:cNvPr id="35" name="34 CuadroTexto"/>
          <p:cNvSpPr txBox="1"/>
          <p:nvPr/>
        </p:nvSpPr>
        <p:spPr>
          <a:xfrm>
            <a:off x="4574454" y="1317270"/>
            <a:ext cx="1149674" cy="307777"/>
          </a:xfrm>
          <a:prstGeom prst="rect">
            <a:avLst/>
          </a:prstGeom>
          <a:noFill/>
        </p:spPr>
        <p:txBody>
          <a:bodyPr wrap="none" rtlCol="0">
            <a:spAutoFit/>
          </a:bodyPr>
          <a:lstStyle/>
          <a:p>
            <a:r>
              <a:rPr lang="es-EC" sz="1400" b="1" dirty="0" smtClean="0">
                <a:solidFill>
                  <a:schemeClr val="bg1"/>
                </a:solidFill>
              </a:rPr>
              <a:t>GENCIANA</a:t>
            </a:r>
            <a:endParaRPr lang="es-EC" sz="1400" b="1" dirty="0">
              <a:solidFill>
                <a:schemeClr val="bg1"/>
              </a:solidFill>
            </a:endParaRPr>
          </a:p>
        </p:txBody>
      </p:sp>
      <p:sp>
        <p:nvSpPr>
          <p:cNvPr id="36" name="35 CuadroTexto"/>
          <p:cNvSpPr txBox="1"/>
          <p:nvPr/>
        </p:nvSpPr>
        <p:spPr>
          <a:xfrm>
            <a:off x="7236296" y="1469670"/>
            <a:ext cx="1593706" cy="307777"/>
          </a:xfrm>
          <a:prstGeom prst="rect">
            <a:avLst/>
          </a:prstGeom>
          <a:noFill/>
        </p:spPr>
        <p:txBody>
          <a:bodyPr wrap="none" rtlCol="0">
            <a:spAutoFit/>
          </a:bodyPr>
          <a:lstStyle/>
          <a:p>
            <a:r>
              <a:rPr lang="es-EC" sz="1400" b="1" dirty="0" smtClean="0">
                <a:solidFill>
                  <a:schemeClr val="bg1"/>
                </a:solidFill>
              </a:rPr>
              <a:t>COJIN DE AGUA</a:t>
            </a:r>
            <a:endParaRPr lang="es-EC" sz="1400" b="1" dirty="0">
              <a:solidFill>
                <a:schemeClr val="bg1"/>
              </a:solidFill>
            </a:endParaRPr>
          </a:p>
        </p:txBody>
      </p:sp>
      <p:sp>
        <p:nvSpPr>
          <p:cNvPr id="37" name="36 CuadroTexto"/>
          <p:cNvSpPr txBox="1"/>
          <p:nvPr/>
        </p:nvSpPr>
        <p:spPr>
          <a:xfrm>
            <a:off x="7956376" y="3800811"/>
            <a:ext cx="1101584" cy="307777"/>
          </a:xfrm>
          <a:prstGeom prst="rect">
            <a:avLst/>
          </a:prstGeom>
          <a:noFill/>
        </p:spPr>
        <p:txBody>
          <a:bodyPr wrap="none" rtlCol="0">
            <a:spAutoFit/>
          </a:bodyPr>
          <a:lstStyle/>
          <a:p>
            <a:r>
              <a:rPr lang="es-EC" sz="1400" b="1" dirty="0" smtClean="0">
                <a:solidFill>
                  <a:schemeClr val="bg1"/>
                </a:solidFill>
              </a:rPr>
              <a:t>CHICONIA</a:t>
            </a:r>
            <a:endParaRPr lang="es-EC" sz="1400" b="1" dirty="0">
              <a:solidFill>
                <a:schemeClr val="bg1"/>
              </a:solidFill>
            </a:endParaRPr>
          </a:p>
        </p:txBody>
      </p:sp>
    </p:spTree>
    <p:extLst>
      <p:ext uri="{BB962C8B-B14F-4D97-AF65-F5344CB8AC3E}">
        <p14:creationId xmlns:p14="http://schemas.microsoft.com/office/powerpoint/2010/main" val="228780695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g;base64,/9j/4AAQSkZJRgABAQAAAQABAAD/2wCEAAkGBhQSEBUUEhMWFRUWFxcVGRcYFBcUFBQYFRQVFRUUFhUXHCYeFxkkGhQUHy8gIycpLCwsFR4xNTAqNSYrLCkBCQoKDgwOGg8PGiwkHyQsLCkqLCwsLCwsKSwsLCwsLCwsLCwsLCwsLCwsLCwpLCksLCksLCwsLCwsLCksLCwsLP/AABEIAMIBAwMBIgACEQEDEQH/xAAbAAACAgMBAAAAAAAAAAAAAAAEBQMGAAECB//EADoQAAEDAwMCBAQEBQMEAwAAAAEAAhEDBCEFEjFBUQYiYXETMoGhkbHB8BQjQlLRFWLhBzNy8RYXgv/EABkBAAMBAQEAAAAAAAAAAAAAAAECAwQABf/EAC4RAAICAgIBAgQEBwEAAAAAAAABAhEDIRIxQSJRE2Fx8ASRofEyM0KBscHR4f/aAAwDAQACEQMRAD8AUXV5gtEkphbX7TSAHKV3N807nAJdb6ttMjovPU76OUkOdTqACCAq7UpjdIUl1qhquyimUQQNqZNE5SbdIXgFjpHVdXVWRlNPg/Cy9sg/ZB63bSGlo57JWHjJKw3w5qbY2O+iaVmtHQKl2DCKg91Z6upjg8wqWikZa2LtUrE4HCr7qR3S1WK+1JrmwAl2m2FWq8spUy88mBho4lzuGiepQWtom2vB0L0hoW26gDyEZYeEbs1NpY2STg1GCIkk88QFxrHh2tQMuY7ZiKgY4UzuAIAcRE5hBTjJ1F39AuyMEOyMLdLkwhKVQcFHWzwATCeOgx0R1eMoOsI6ruvU+IeyhZRz3VBzVw8vHqFGxpTCrTDWDuUJVqwMBCUkhHNJm9m4LsuFNmBlRUqpKyo0nnhIp2hFNk1ne72wcLq4aYkKCjbZ5TCG7TBlc8iQyyJaYvs6Rc7JVjosgtSO1bJKbVKvkxyFzd7LJ2ju/e2SBCVXtba3vK0a0u6yirm3Z8MzyljLZFSaYHQqDbHdc1mCPKcoM1oEBZp5mp5uJVvmWG1s0mC0GfZWmkDUpQ/DgEsq6qxrYaBhAHUnuOHQo230Vqti7V2FjyClgeSVaq9u2u3PzBKa9sGdFRStEMiaFxuiFimLJ6LEaJcWEVqj3DbC7s9Nc8LqpeED1TCyumbcOg9ll8uhXtm6WlNYROSjTUFPIH0W9NZ8Uk9kDdsIr7JS8JPZyhLsstKh8al5hyk9FpY/4bxjonOn0SBEpPf0y95zBaquS0am1QVqGkjbLYBVWrUSHeY5R9zqVRw2k8dkovXGRlNRnlJNk+yRyvb/AAtpLGWjW2ppvovYN74h9V5+apu69tp4iF4OwSIlX7w/44pWVhQojc5+55qBuNgdVcS6TydpEAc+iEappghp2XO08ImXF7w3DgXDzGXCCQJ/tJyt+IKlKlbVKRqOd8Vhbtd5phpAgdI/OMrt+oENjJJPM4goFumU61UOql2BgCBMEnk+h49FFYoYlWNb+Zpbb7PH61DaYIg9UZXMsAavXhpdAFwq0muLwRvOaha7oHiCOYxCqtXwKA7bb1J+IHPp/EG1paJ8m6PmEcnB9FXnSV/Jf3JKDuih0rMymbLdoEwrTR8Gms4imAxjSA6sT5RHJLSZP/PKK/8AryQYuqWz+k7SS4RzAOMyOTwuxzWVX19dD1R59f5OEFSoTym+uaPUtw01GkbpjBjHTdEE9YBx1hBWNUT5l2ROrRlmnZujY9IUWoWhZE8JsKxnHRa19gdR3BShLYkW0Ioxhbt6ZnCLtrTyhMbKzAyUHK2DkKXWxBlp+iZWrSaZJXRtP5kjr0TFtqNkFwE84VPiJaNMMiSpiVtKBPVEupwBPVGO0czubUbsGTuBH3CWatV80g8JoJSWmDhFrTFWp2oDsIVtdrOuUZVO5skpZVsyThaY9bK00GUbvcVKZPCWintU9C4OUWvY4JtbxzHyEyfqTXchIKbySu2jqUrj5GUvA0dVasSY3K0moTRb7nTG/CkclK6FgRyEQb9zYByEXUuiGbtuFgk/YzSdvQ58M6WQwkFAssS+7cedsJn4b1umWbZgpgxrGOc/GVfkkka4xTSIqr4HEFIr+2cZITqnqzariAOEBe1yDhJaZzSYJpXh51d+0A8FzjnytHLj6Kw6l/0imj8S3uA8xIa5m0O4wHbjt68+nC70W7dTYQ0gPcNxwIIcAQwmPY9uVa9HvHfw2xrDh5yMMPV2yTMA47JMWZTm4Ud8NcbPBHjY+HYIMH0IRr9vTKufir/pw+rUdUoGm3cZ+GQWR3DTkH7IXRfAL2y6v5YDmhgh0yIJLgYGCeMq0lSsh8Nt0OPBeovq25FTcS13lc6fMwjEE8wQ4fgnbqbiWhgkz3gj1HdK9E0epbWoGzyNcXfEJDS/c7iD2wFjtYDCS50bTPefQdCSs08qTNUY0ht4u097rFz2kipTLXy2QcOAPGZgrelV3Vba2FRxbtZBcHeYmYbIPzNxmOD9V34evGua6o6o98yBTLiQ04k5gczzgZ7rep3m93sIHp3+6o5RlH/QKpmC1bR2U3P3sJLiWuj3lvOUM63BqOcz5HcekCFt1GmyNzi93lLmcQ1wI555HPomr6weBsBEANA54EAJIY4ptL/39hnJkV3bf6hZuY6Nhc5gJI3U303lrXgH2B9Q6Oq8z1TwBdW7HVH7C0NBBaSQTmWz0IjrzIXr77mkyQ8OY4ND3QBnAbMd8AfRQaVqYfTfsB2tIjcMkO6kehV5ZItqClv/AISo8FsNTnDkyN5Ig8FX7xn/ANPreox1WmPg1mkbi35Hgn5nNnB9R9VSNb8N1rQhtZhBPynlrvY8FJPHFvRFqgW2q5IP0RVE5yUleTIMqVtxLolTlB2JOFbHn8RHHX8lx8U/RQjC5NTKzt2yb7Goqg03A/2hw/8AyQfyVYrEmoexTN9eHA9OO+Ov2S67sXUzM7m9+IPbOVow5OOiuOdaAL07YCEdUI6o2+yEG+nIXoLo0skoncjG0ABwhLU7eUypHcMcKU210TldC5lF0nCgqkiQU+s6gbJcMDhB3FIVJICKn8jlIRErSajSfVYqckNQ/vLRpbLMqN96/ZsgQg/9QJaQOERYXgcIK85pmaT1onpWTds8FT2tV7gWySgbytAhpQ+mX5p1cnB5TRV9hx77H9jSDPmMEooNaTkyF1cUG1GShqViOkopU9F36XSLjYaex1EPpvcM7SAQwwDGT/Vj35Tv+IlwZSIAaIBcYmPXuqdpl2yk0h+ZjkSGjJOekk/ZTXOuhrh8IsIP4j6jouwRWPS78lbtbLTc29UZdBHo9pAA+qV/6nTb53AuY2C7bJAEgSY6SQkt34vqtb8rXejpI/AynHh29c+hUqXDPhGtDaYDYDmNYXFwwJEzk9k8+m7qjlJXTDfEmu06tItADgILWngYgSPSeDjA9FX9d8LUgynWbu88Sd0sa+AT5egOY7QorbRqm8va7yyQHEkBx6g/j6p7X053wg2rVglvFMBwBPbcPbMYyvPhKeaTlW6/L9ylKKElpemmwMIhzMOHscOH9wIj8UwtbtpeA7uJ9+o/RVjxH4rp76dvRH82jV+GKuAHMI2lj+8O6z39U08GipVvAKoa0U3S4ACDtBdnHEj81bhJSSXk6qRaXeH6tRzKsMYIc3LzLmmC2RtwZH3KmttUbREsaXidpc0SSdzQ4D0G6T6Apb4wvCx29lQNZtM+aWn6T7nA6IXw9qjX2rg1u4MdJfAgPH+3BiMH3TrK1k4xXXnv9hXFcbHeqk1nF1Om87qYaTEgZkyO8GVH4f0sh1SHljcBzdplxHcu/Id0vdr7mguDtoHYY+3KJ8OXFbY+4vKpcD8jNmwHtBOSDj7qihCc+TF5UqGGtaXUqbn0nMLS0NLXGMNMz2PCYXtWhc0HU6oDmEcHB9HDqD69FUNW8VCizzECZ6ZPcADkK4UrRlK1/mNPnaNx6iRMT0j81SD48pR19egPdJnj+q+D3U6hbSd8YEkCBDpnAjqYj74SgaUaT4e0tcDkOEFevaRoEkkHZmPPmptBJ3NwIlVLx3Soh7fhkGqC9tQtiDEbZE4IyM5x7LInnq5ql96JZYRitMq7+FBvz9F2X4Q4IyoIxnNd6Itml7QJkRBz2x/hBVqiJ0mrgjsfzCt0rCC6tZbDEyOhSlgIMK56gA6lwJAxyfwVdYSTwvQxZOUTXjlzVg1WiSFJbuLBHPoi3QBnChZVEeTJVeylBYJc3zeUKBjGg5OFxc18Del9xeTgcIKIKQ1/j6QwsVcIWJ+J1j+pSATDw9REmQjHWu5o8oEIugyGYGQvNtuyHHjtkLtLaH7lqj4WFd5M7URSpPeJCjfqL6TsiPUIp+SrSqwgaWbcQXyEG/UDMBR3Oo7/AOqUEX9JyluyL7tFhny+ZMdA0Ok5j31d8kgU2NluMS8mOM+2CqzRL9oBMqxaXRf8MOL3Nc0+WIyByDGSOU8ptdFsUeTIrzwxU+M0BjzTc9rQ4gHBIknbwOc4V81xtA0wx0Q0bW+ZxIHl4AyflCT0dTquYJMN7kbZ9I6rm+u20PNW8o7kASewbyT9P8K13Gq79ynDi7sU6nWewbabjs5ALSI9kh/1q4qP2NIa1uHPA82c7Wk8GOyZVPEdO6cWsa4T1dHH4lSaf4QuHPaGhrW5cXOMfMJkjkTA6dlmcZKTa8jJ2hVT0Rr6TqgoNeGODfPu3OLv7Y45GUXpNwbeq524sY9u18kTTLcjJkEEEhXFukttLc/Ej5nVHRkE7YEdxEBec63d/FJEjc98xPygeUCBwAOiElKLSsPJtFvvhaXFPbUZvBGHBxBnkO3CMyoaF+22tarKTmk7XwwZ8zhg7eeSJ9Aq3/8ADDSaCW/HFQtDNgJILpIiDnII/BO7bwFc72NdUFNrhJaajBVZ0DozInkcpmpclX/EK5MtXgHTmVKHxqgD5kNBALYa6N0HkkifaFP4l1inuAIDg057xMED1wjBci0pspbHbGgDeRId3O4Yk5KT3fh6o/zhri15LxESN3HBmIKb8TzUFDGvqdFeWJtU8F7r63qtqh9B72GIl1MDzBpHVhiN3rkd7F4muagrAPePhiHgAfNA4PpIR+jW7KVIg/MzB/2+g/coetXF1sYIkA7iROMcH6IPlmwq/PSX+GFemQN4f8S1Kz3irlrRuDgIDRB3AkYOYj6qq6N4Xrag+pWkU6bnuO9wOdxJIYP6o9wFadboilaVaTSJc0hrgdvmBHlPuFz/ANPrR1Kltq1C4F0sZJho7CeJMnHoqYU3FQyO39/fZGcU3SKV4s8F1LUucw/EpCDuwHgQJLmdAD19lVXGG+//AKXqmtuNN9ZjvMXAtAORsdzz1Iheaa7YuovDXNLZaHAHkNMx9wVjf8bVV8vYjlxcdroWVXojSHed3t+qAc5G2dMtbPf8lSWkRfQyrXcCJgeiVsrBoIHK3WrIMPyT3K0fhV2Xwas4qvLjlRtO0yEYymga74K3Fw+7ILZI6cpRtTK0vGxtf8pXNZzJO3IQRwuFNaRPxx2WInFzoXoc2CcqChebXFs9UDZU90mYUjKfnBXky0zK232PWXhYOOVul/MncoG1Q4x2RluG9Cg3xKRbEtawFOqP7V3WsRukYCIu7Yl0zIXTK0CCrJco2PKNxNUmEDHTKa+Fq5Fw0YlxiSJEEHy+kmPsh6VQFuAhCC0yDHXt90Y446Y2OFLRbXVHVKh+I2Gte1pB43B2DPRsj6pnqlq15Y1zKbyJyWg7ZiSZ+iTaTrNOs2rSqYNTaZyZc0GT7zlMtF1YD4jKkfEpkAmfKf7SCfTlNHlGTTen90V1Ja8BFHRKLXiq5suAAzwA2TDW8DJ9Uh1vWB8cv3EYztdHsPfCI1bV3OaQDk9SJHPEJQ2q2pRdTe0bmkeaMEExJjrmFL8SpTja6W+hoKuuxpp2risPh1IqU3AlwO4HkxBnGR0Mqq19BZ/E1Ax0CnVbtBlw+G4b4MSZzE+ieam1tNoAAYA3bE/N7RwZEqu1bSlumo7zcwB8vYcZKmpOC4yBLZbdJbc21Cs6mW1Gkks80uYCBOCIbkTg9Um0a+r1LkueZDixoLpnJIhoPOJKE0fxDUtqhNJ/xqLsEECWGMH/ANo93iS3+EQ2jU+LJJeAYYZzHRqL3+X3Q0ZFq1O/FOo2m8S1o3Fu4+aZiZOERX8aFrQ4MJHpBgey8yuvFFSu8vcB1aOeBxPfrPCsWjXu5gnMfZWjklbS0LSD73WHXIqGm4thu57W9QBBJngxn1SnT9YqMLtjugHuJ/f3T7QbiiwVg2k3c5x3S35twGT3Bzha1PwnScz4lqdtWM0p8riDkNn5TzHRTlCUvUnsV6YOy63EOedzvxj27Jvp1QVJlwbtjlwbzOfsqTQc4mCS0TBHDhnP19EVU0QPLSXktBkiIn09k8JO+hZaekXio+iXbn1QXtEbsENj0/VeW+NtVFe6LsHa0U5afKS0mXN9Mq2VarqJaxjBtcCNoEDODPRUnXtH+BcuYflw5scFrsjPoZH0RyO26X19iWW+KFlrZmo7g7Zyf0TmpaTgDjCKsWD4ZI4HTsjLSjJWSTcpJGR7KdqFm5kylguDMK4+JmNbjqVVa1GflC9PBqOzViXpCG3PlQFRslHUtOeRMIzS9KJqS4eUfvCo8kUmyjdK2JKgjlbpMVl1jR6ezeJEGI55ODPTskjQOG5PEBdCamrRykmrIvhhYjDodT+0/isR5R9zuSOKVZ4Hl4Rdtck9Ux8P2IIJd8qCvWM+MdhgLG1ZnasNaTHKKoOhsqC2osHL00ptY5sBRptjRTBTXxyoalby5UlxakcIR1ZpEFUbqNDTfppk1heGTClq3hdiELSpBuQi2xyhGddCrI4pJHVvTeDLAJkGTMc54Vho031anG4lgLsSXvHzAdoAwAkFPU3Uz8st7oujrLvmpu+G4cHj06pvT3IvjkkhrZ6mx7y04I6Fu3jnJHP3RdK7DWuLGtaDxPJ/3Hv6Kvuo1qsV3VJfBlpyZBwO0Rn7JoXOcxz4JETAxkfsYRi35LtIgu6JJl0keUlwyYf8pHfOEE7Sg575ztYXenQD7lXmw05paWDIqM305GWh0OLPo8A+m4pBcUDTpVahHO1gHX58/TEfRdPEu2J2UfVrb4Ldm0tLgCDGCJB+nCsHhu3NRodB2/Cqbvq5o/NhP0Ulr4VqXjiS4NYILnvMlvYAcl0BWnTL+ytmspmrnLACILyCZJHGSeB3SpJOnoWmeX+I7V9B7C1pDC4wSDDw3yk7uD/yFmj+IXCoGlvlJDf9wkx9U/8AGT6t3UcXiNk/DY3I2knODk+UT7cKotoljgexGfb9UU4voWbcT0u6aaQyCegjiefoltnqdWpWljvlAx0H1Huj7vUG17c7XeaA5uczIIwketeIqdqIpn+a4Q5owGmMkmOk8fklywlJpR6/IsmB3et/znnykFx68kHJn1OfqmukeIqbn7ahDIEklwg8QAepVTsNND4L3kyPqY6klWvQ/BtvUmrcB+wQ0HfsZIM+YjLiSenZGFKVXpEt2x9qdAVmte3c0NHz9IJwY6j2SbVfDDQxrTU3VMmYgAEyByrcfh07Q7MNcdjesSdvXtk/RVbU3vZVc1/I69COhHpCOTinyf390Syv0iLSyWPcx3IkIym8zjkrddgLhUEA/wBX+Vui3fMfL37+yzV6rRnoUa5buqtJccjt+SQ21VjcHKu91bS2IwqvX8Olz5na2cn/AAFuxZFTUjRCSoJ066LzAHlHJ/T3TFq5oW2xu1oiP3z3UzWfv/KyZcnJ0RnNy0LfEsi3EcOeAcc4JGfcBDaBp4aNx5d9kXcUPivI3EsbBHaY/wDaLosj2CopcYKJ0nxiokjmrFC64zwsS2RsCsaRDIfIBQtzpoBwcFWHVSIgBL43YAlMpGqTSVIUG1cO6YaTuaZ6KW+MgNAgonTaRDcpqdWx44/Ia15cIhJ9T0UjzN/BWBkNElB3uo+WAMIqisoxrZrTaTRTBcgrhhe47cBBOuSSQDhSsLhGVzkuiUpxvjQ10/HlcEXchu2IEISrUIaCRBUgqBwHdGKV0yq9Lo1QvXCRHlxj2RNLXnUgQ1+zk8TPuDgj3Q1Z20KGpteFSarobo9R0G+p1gwNjc3zjG0GcOgdBnI6SFx4j0dxBIEskOIAyNrTwOvKQeDKP8sVQ52+nULA3eQwtcydpbx1JnmWhWbUtZ+Cz4lXAmMbnAk+wwqSarYtb0UKlqLYqNa7zOxAdDI9hyR+/VEfBbqlYbX4DZLiZMgxjPqDCsWpinVrGvTaAHN6CJOZcR3/AMJJXpVA8bHQ0AyZ4HPXkLHJf1R+0OpapotWknazbSbvjkkwScTIjOQEJVsWVmPO1u5s5gSTzmOTjql13qNRtEfClrCAZHMnB9kNol09oJE7XZHWD1kkpVKkovf9v8DOHJWyfwxoxp1C97CJwPL9c44whq/gqpdXLzwDVIBEGGiTLuw6rvUb97WFrKrgI80OAgk8NAEjAPVWLwJVZTpuL6u5zuJMwB0nueVWMlfHr3E40TaP4JtqI/n1PiOEDbO1rYHBjJ+yZ6pZfHpClbbWhroPRoA7FqpF7evNaqHyCHQDMhwOQ4EZETxHKslnrlO2tDUc/J2iPMcnyjy9FOOVSl8N0k/19v07BSW/YV0K9wXi327mUnGC0ZkSOfclReJbuoazNwAhoEckZOfb/lTO8SsZUBt2BzqjScHDj1mPcH6JHUuXOeTVncTJnB/BTkmrtv8A1RKeRR6VmrmsDTJdAHA7oFmtbWgN6dzz+CF1l43w0yJJ7wTGP33Sa8vgyOp7J44r0ib30WH/AFt5Pf0yftKObXft3FkdxOT7AjH1Kpn/AMlrRDC1g/2tE/icq46RqQrUQZ8wADh1kdV08ThtiSVG6Wrg8B32/LquLq9BAbT5dMyILR2+v75S+8ti17fh7i5xJjomlO12tG9wB6ozWOCUv0KSUYqyO3pBoWyScNb9TgLT71g+XJ7n/C4N2T1UOUpGV77JIaP6vssQzqmehWI8Dg26qiFDZVMyFlsBWR1pYgcLSkltHoRSe0SOshUG4DKylQgwjKR2ZRNRgc3c1WpSQ/QBXs9wUNxafyyApK9275WjKktbdx+ZIlZ2m9FdtdKcfdQVqbm1g31CtZttrsIK4s/5m4hFx8k5Y0S31oXMb6BLWMcCmj3yIlRW8CZKHBSYXBSdgd1VIweqFoDMDlMryhJEBRWNRtOuCRPRVSHckyzaBLaDgw5fEgjEiYP3KV19Kuq7vhuc5zNwILj5Wx/VA9/dPf8AUmkDaAAPxXNDXBSmR5Xcn+of8KMo3LfR1ugKz0zZbbnQXOJP0Bhv5Sk1S9AeaZHzYnnJ6Edv8qyisx7ID5GePfgzwq5f2jG1m1N8gFvl25MHOfZNJJRVdCNtdEOo1HVGlmWgHMcdsKKzpkNDATtBk+pT+lToVA4tdBHzLinQa57GCBucG/5P4SkWO/VY7YhudPqPz8M7JOYkGPbj6o7wpqQtnFtUNLHnk/0EA9eytWralSpw2ng4ExMdAM9ELf0fiWryS10jBDWjggyNuOkJlFcnT2DxYVqjKEsqAfOcwBEY5/EoDX69GPhUmNcDlxIJwemecyqsbx7PLJgGQOnvCM8U7m0qValgx+fQjqFRRW2vP6fQHgis/Dz2VhUtuWnNNxjB5AceQfVOvF+gtr0GGPh1Rhp4kEE7XEYOfzWaBrBbS3VGbSIJ6iMzn7p5qOrW5t3FzgQRxIJ+gnBXJadEnFVo8YbbOpOcx7SD+vuk94CXklXfWLltRoIPmJg9yOk+qqVxT8x912OW7EQNTpoijWcwy0kH0WmsWy1O3YGxvY6s8kZgjB7kd8pkzzfN5vX98KrNdBBTqi57Mgbm++QPdZ5w3otGsqqXfuH1LOMsP0P6Fc0blnDjB6rVG6BgjjsVA5lHfJZic+Y/VZ73tGSUOMqI7qhDzDgR33LENcae1ji01BiOh6gHp7rS0qHyKfBl7DPTnkVAB1Vmc0syUs0GxBqhx4GVY75wf5QEmLcS/wCHurIadZpGVJbNMyOFulpgaMhEhsCAtKjReiOtSYHbuq2MlarMZhrnQSjKtBtNkgyIXaAmloDHzeyHvauFzb1JmTk9Fxd8JLtATtWBbhtJS6kSTyu6twG4UdW0LW7hn0SxlRL4u9DKjWgIF1y0VJUNm2oQS7AUn8AC4ElVjJeRuWrJq2qFrhtRrNabB3tnHbCAZbAkqK6fDcBJO26QHbJBcUmbiDG49z9kPXuiX7pwEla6aglMLhk5ClLEoeRHcd2G2+oua4Ylsgn2kSPwVspXTHPY9kYmCOm4ER94VIIOEQyScYhFR46iWg09Da6DnV3sc1xfMz0+nplOaLHMpFjiBAM7jG0dJ7pNYa7UZUDnjeWiBOPqe5QnibW6lUbScHkD7ZUsSqV3+ws8iWmMNTuaLKcy0kjHXJ7BIG6zu2tqEmm3+kGJSZzY5XFV8NJCu22ZnJstGo+JWOYWABrSIiensEn/AI0EeWPoq86meVJRpmcGCmcL3Zz2N6h6n5unolNwPMfVH0K8mHc/moLukQRKSLadMCZA1q2GqVrMLUJnIFke1FsqEHBjAxyOAoqVOXR+KJjoAkbOs7a8re3hckgLh1UqbFYwp3RAAgGMSY/D9FiFZcwPkH4laXcmVWaVdjHVLs27gxvzRJUVt4uqtiYKH8SPY6uXMMh2fZKgE2PSOlcZUi/af4uD4BwUzdqQaJ5XmNN8J7baq6BlJKUou7B8WSfYfqd6XVJIIHRSjW3CmKbTuccBZfVWVQwzxyomXVJp8oghCtvY8lu7OLdlSk/dUMk9Ef8AxZcEur3m50pva27XMBhPByekdBy6RWNQe9zuMSm1o/LQCiL+i0cCStPAaAYyE8YuxoxaYVeDgJbeVodCnq13Phyy8pAFsjlPmi5R0NkXJaI7U4K4vagDIKYBrRCF1em0sldBNdjxTS2VYfMmlrT3BDWlpJPZNKZDRAQ/ES1rsjNaJre2zlQ13bH8YK2Lk7oXT7cl43LJGEluXkmotW2abWQ1d88ZRBowhS2TAyeyfFSsRNtUAXFEk5wFAWjhH16LiIj6pZXpw7CvGSfQUS/w67/hYyF1ZvLjB+6OdRhdJsDFVWnmQiq4D6ZH9Q8w9R1H77Ip9nu9D9it2DNlVhcODB/8XCPzP3SKW9nLbFG3AXdOiiK1CHEDIBIHqJKxtNc3RzI7ilt2wI3CT9HEY/BcQiL8Hc1oBlrR+J836gfRCmk/sUqegGOie/74WAY/RaZSPUj8f8LYpnuP37otoDJmu9Vi5DFiTQpedT8LMrEYgRyFSda0d1tU2nIPB/yj6Xi2sIAdwpamrtrkGs2SOFWUl4Ncpwn8mVuEeyicBbrWeSQIE4CkoEg5UpshJcTqvXgQFC26zkLq5uADEQodsiQhHS2BOhxa22+ADyrrpto34OzqFW/DVjFPdUwTx3CeabfFmInPK04VTaZshGlYDc25D4hadbCMqwtvKb8uZlA37rfhwLVdrQwobQgjsuruC9qmpNomRLvQqb/RGPEtq5HdcloCAr2lIwkN9XMQSrLU0uqGTyPRUzVqLtxwUsY7DKgvSjIKJqU9uUJobMHKY31P+WU1UwqqAaVXc+Ux1FhAaZyldnRhs9ZU1Wq7qs2aabpIhPIqaowVXdV3dt2ND24PH4rYaS0QW9eXAEfipjahzfPP06n0WaNtkoadg9ZkgGYn9Urr2vmPMp26G+VwOMRP3UdWjIwDCePp6B0LaIjkKY3P7iUQ6zPrHHC6/gmj5nfQZK74j9hNgL67icfkiGVHxFRvTHopqlf4fytA94JQNC8c8uLuJie/eEbbHi62ScdSobjUqdL5vO7+1vT/AMndPuVq8qHb5ccj1I7EpW2iwggiD3k4TxinuQYqP9RLd6q6o8uPlnMDgYXLa2MlQ21iclxx6Lhx2mOfzVHFdI6SV6Ci/qFJTehWVOFPSyYU5IRoLBWlHJGCsScBeIHTTWzC2sRyDMYP+UKI8rSxZ2dk6QHqbRIwu7NuQsWJn/LLSLXacBHkLFi3fh/5cfobH2YDlLvEBwsWKzFZHpP/AGx7LguO5yxYhIQe6VUO3k8d0uv2AkyAeeixYgEW0KQBMAD6LepfKFixHyAEoDyFR1ThYsWTL/GQn2C1iu9HM1QDweR0PuOqxYpPpkkH2vzAdP8Akrm4qnOT+KxYqeBn0cU3nGVlfr7fosWKTJgl8fKPZaqiGtjGB+SxYnXQy6YK7hB3CxYqx6OO6HT99kt1T/uu/fUrFifF/ENHs6o/L9f0C6lYsTvsZmwsWLEAH//Z"/>
          <p:cNvSpPr>
            <a:spLocks noChangeAspect="1" noChangeArrowheads="1"/>
          </p:cNvSpPr>
          <p:nvPr/>
        </p:nvSpPr>
        <p:spPr bwMode="auto">
          <a:xfrm>
            <a:off x="77788" y="-896938"/>
            <a:ext cx="2466975" cy="1847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 name="AutoShape 4" descr="data:image/jpg;base64,/9j/4AAQSkZJRgABAQAAAQABAAD/2wCEAAkGBhQSEBUUEhMWFRUWFxcVGRcYFBcUFBQYFRQVFRUUFhUXHCYeFxkkGhQUHy8gIycpLCwsFR4xNTAqNSYrLCkBCQoKDgwOGg8PGiwkHyQsLCkqLCwsLCwsKSwsLCwsLCwsLCwsLCwsLCwsLCwpLCksLCksLCwsLCwsLCksLCwsLP/AABEIAMIBAwMBIgACEQEDEQH/xAAbAAACAgMBAAAAAAAAAAAAAAAEBQMGAAECB//EADoQAAEDAwMCBAQEBQMEAwAAAAEAAhEDBCEFEjFBUQYiYXETMoGhkbHB8BQjQlLRFWLhBzNy8RYXgv/EABkBAAMBAQEAAAAAAAAAAAAAAAECAwQABf/EAC4RAAICAgIBAgQEBwEAAAAAAAABAhEDIRIxQSJRE2Fx8ASRofEyM0KBscHR4f/aAAwDAQACEQMRAD8AUXV5gtEkphbX7TSAHKV3N807nAJdb6ttMjovPU76OUkOdTqACCAq7UpjdIUl1qhquyimUQQNqZNE5SbdIXgFjpHVdXVWRlNPg/Cy9sg/ZB63bSGlo57JWHjJKw3w5qbY2O+iaVmtHQKl2DCKg91Z6upjg8wqWikZa2LtUrE4HCr7qR3S1WK+1JrmwAl2m2FWq8spUy88mBho4lzuGiepQWtom2vB0L0hoW26gDyEZYeEbs1NpY2STg1GCIkk88QFxrHh2tQMuY7ZiKgY4UzuAIAcRE5hBTjJ1F39AuyMEOyMLdLkwhKVQcFHWzwATCeOgx0R1eMoOsI6ruvU+IeyhZRz3VBzVw8vHqFGxpTCrTDWDuUJVqwMBCUkhHNJm9m4LsuFNmBlRUqpKyo0nnhIp2hFNk1ne72wcLq4aYkKCjbZ5TCG7TBlc8iQyyJaYvs6Rc7JVjosgtSO1bJKbVKvkxyFzd7LJ2ju/e2SBCVXtba3vK0a0u6yirm3Z8MzyljLZFSaYHQqDbHdc1mCPKcoM1oEBZp5mp5uJVvmWG1s0mC0GfZWmkDUpQ/DgEsq6qxrYaBhAHUnuOHQo230Vqti7V2FjyClgeSVaq9u2u3PzBKa9sGdFRStEMiaFxuiFimLJ6LEaJcWEVqj3DbC7s9Nc8LqpeED1TCyumbcOg9ll8uhXtm6WlNYROSjTUFPIH0W9NZ8Uk9kDdsIr7JS8JPZyhLsstKh8al5hyk9FpY/4bxjonOn0SBEpPf0y95zBaquS0am1QVqGkjbLYBVWrUSHeY5R9zqVRw2k8dkovXGRlNRnlJNk+yRyvb/AAtpLGWjW2ppvovYN74h9V5+apu69tp4iF4OwSIlX7w/44pWVhQojc5+55qBuNgdVcS6TydpEAc+iEappghp2XO08ImXF7w3DgXDzGXCCQJ/tJyt+IKlKlbVKRqOd8Vhbtd5phpAgdI/OMrt+oENjJJPM4goFumU61UOql2BgCBMEnk+h49FFYoYlWNb+Zpbb7PH61DaYIg9UZXMsAavXhpdAFwq0muLwRvOaha7oHiCOYxCqtXwKA7bb1J+IHPp/EG1paJ8m6PmEcnB9FXnSV/Jf3JKDuih0rMymbLdoEwrTR8Gms4imAxjSA6sT5RHJLSZP/PKK/8AryQYuqWz+k7SS4RzAOMyOTwuxzWVX19dD1R59f5OEFSoTym+uaPUtw01GkbpjBjHTdEE9YBx1hBWNUT5l2ROrRlmnZujY9IUWoWhZE8JsKxnHRa19gdR3BShLYkW0Ioxhbt6ZnCLtrTyhMbKzAyUHK2DkKXWxBlp+iZWrSaZJXRtP5kjr0TFtqNkFwE84VPiJaNMMiSpiVtKBPVEupwBPVGO0czubUbsGTuBH3CWatV80g8JoJSWmDhFrTFWp2oDsIVtdrOuUZVO5skpZVsyThaY9bK00GUbvcVKZPCWintU9C4OUWvY4JtbxzHyEyfqTXchIKbySu2jqUrj5GUvA0dVasSY3K0moTRb7nTG/CkclK6FgRyEQb9zYByEXUuiGbtuFgk/YzSdvQ58M6WQwkFAssS+7cedsJn4b1umWbZgpgxrGOc/GVfkkka4xTSIqr4HEFIr+2cZITqnqzariAOEBe1yDhJaZzSYJpXh51d+0A8FzjnytHLj6Kw6l/0imj8S3uA8xIa5m0O4wHbjt68+nC70W7dTYQ0gPcNxwIIcAQwmPY9uVa9HvHfw2xrDh5yMMPV2yTMA47JMWZTm4Ud8NcbPBHjY+HYIMH0IRr9vTKufir/pw+rUdUoGm3cZ+GQWR3DTkH7IXRfAL2y6v5YDmhgh0yIJLgYGCeMq0lSsh8Nt0OPBeovq25FTcS13lc6fMwjEE8wQ4fgnbqbiWhgkz3gj1HdK9E0epbWoGzyNcXfEJDS/c7iD2wFjtYDCS50bTPefQdCSs08qTNUY0ht4u097rFz2kipTLXy2QcOAPGZgrelV3Vba2FRxbtZBcHeYmYbIPzNxmOD9V34evGua6o6o98yBTLiQ04k5gczzgZ7rep3m93sIHp3+6o5RlH/QKpmC1bR2U3P3sJLiWuj3lvOUM63BqOcz5HcekCFt1GmyNzi93lLmcQ1wI555HPomr6weBsBEANA54EAJIY4ptL/39hnJkV3bf6hZuY6Nhc5gJI3U303lrXgH2B9Q6Oq8z1TwBdW7HVH7C0NBBaSQTmWz0IjrzIXr77mkyQ8OY4ND3QBnAbMd8AfRQaVqYfTfsB2tIjcMkO6kehV5ZItqClv/AISo8FsNTnDkyN5Ig8FX7xn/ANPreox1WmPg1mkbi35Hgn5nNnB9R9VSNb8N1rQhtZhBPynlrvY8FJPHFvRFqgW2q5IP0RVE5yUleTIMqVtxLolTlB2JOFbHn8RHHX8lx8U/RQjC5NTKzt2yb7Goqg03A/2hw/8AyQfyVYrEmoexTN9eHA9OO+Ov2S67sXUzM7m9+IPbOVow5OOiuOdaAL07YCEdUI6o2+yEG+nIXoLo0skoncjG0ABwhLU7eUypHcMcKU210TldC5lF0nCgqkiQU+s6gbJcMDhB3FIVJICKn8jlIRErSajSfVYqckNQ/vLRpbLMqN96/ZsgQg/9QJaQOERYXgcIK85pmaT1onpWTds8FT2tV7gWySgbytAhpQ+mX5p1cnB5TRV9hx77H9jSDPmMEooNaTkyF1cUG1GShqViOkopU9F36XSLjYaex1EPpvcM7SAQwwDGT/Vj35Tv+IlwZSIAaIBcYmPXuqdpl2yk0h+ZjkSGjJOekk/ZTXOuhrh8IsIP4j6jouwRWPS78lbtbLTc29UZdBHo9pAA+qV/6nTb53AuY2C7bJAEgSY6SQkt34vqtb8rXejpI/AynHh29c+hUqXDPhGtDaYDYDmNYXFwwJEzk9k8+m7qjlJXTDfEmu06tItADgILWngYgSPSeDjA9FX9d8LUgynWbu88Sd0sa+AT5egOY7QorbRqm8va7yyQHEkBx6g/j6p7X053wg2rVglvFMBwBPbcPbMYyvPhKeaTlW6/L9ylKKElpemmwMIhzMOHscOH9wIj8UwtbtpeA7uJ9+o/RVjxH4rp76dvRH82jV+GKuAHMI2lj+8O6z39U08GipVvAKoa0U3S4ACDtBdnHEj81bhJSSXk6qRaXeH6tRzKsMYIc3LzLmmC2RtwZH3KmttUbREsaXidpc0SSdzQ4D0G6T6Apb4wvCx29lQNZtM+aWn6T7nA6IXw9qjX2rg1u4MdJfAgPH+3BiMH3TrK1k4xXXnv9hXFcbHeqk1nF1Om87qYaTEgZkyO8GVH4f0sh1SHljcBzdplxHcu/Id0vdr7mguDtoHYY+3KJ8OXFbY+4vKpcD8jNmwHtBOSDj7qihCc+TF5UqGGtaXUqbn0nMLS0NLXGMNMz2PCYXtWhc0HU6oDmEcHB9HDqD69FUNW8VCizzECZ6ZPcADkK4UrRlK1/mNPnaNx6iRMT0j81SD48pR19egPdJnj+q+D3U6hbSd8YEkCBDpnAjqYj74SgaUaT4e0tcDkOEFevaRoEkkHZmPPmptBJ3NwIlVLx3Soh7fhkGqC9tQtiDEbZE4IyM5x7LInnq5ql96JZYRitMq7+FBvz9F2X4Q4IyoIxnNd6Itml7QJkRBz2x/hBVqiJ0mrgjsfzCt0rCC6tZbDEyOhSlgIMK56gA6lwJAxyfwVdYSTwvQxZOUTXjlzVg1WiSFJbuLBHPoi3QBnChZVEeTJVeylBYJc3zeUKBjGg5OFxc18Del9xeTgcIKIKQ1/j6QwsVcIWJ+J1j+pSATDw9REmQjHWu5o8oEIugyGYGQvNtuyHHjtkLtLaH7lqj4WFd5M7URSpPeJCjfqL6TsiPUIp+SrSqwgaWbcQXyEG/UDMBR3Oo7/AOqUEX9JyluyL7tFhny+ZMdA0Ok5j31d8kgU2NluMS8mOM+2CqzRL9oBMqxaXRf8MOL3Nc0+WIyByDGSOU8ptdFsUeTIrzwxU+M0BjzTc9rQ4gHBIknbwOc4V81xtA0wx0Q0bW+ZxIHl4AyflCT0dTquYJMN7kbZ9I6rm+u20PNW8o7kASewbyT9P8K13Gq79ynDi7sU6nWewbabjs5ALSI9kh/1q4qP2NIa1uHPA82c7Wk8GOyZVPEdO6cWsa4T1dHH4lSaf4QuHPaGhrW5cXOMfMJkjkTA6dlmcZKTa8jJ2hVT0Rr6TqgoNeGODfPu3OLv7Y45GUXpNwbeq524sY9u18kTTLcjJkEEEhXFukttLc/Ej5nVHRkE7YEdxEBec63d/FJEjc98xPygeUCBwAOiElKLSsPJtFvvhaXFPbUZvBGHBxBnkO3CMyoaF+22tarKTmk7XwwZ8zhg7eeSJ9Aq3/8ADDSaCW/HFQtDNgJILpIiDnII/BO7bwFc72NdUFNrhJaajBVZ0DozInkcpmpclX/EK5MtXgHTmVKHxqgD5kNBALYa6N0HkkifaFP4l1inuAIDg057xMED1wjBci0pspbHbGgDeRId3O4Yk5KT3fh6o/zhri15LxESN3HBmIKb8TzUFDGvqdFeWJtU8F7r63qtqh9B72GIl1MDzBpHVhiN3rkd7F4muagrAPePhiHgAfNA4PpIR+jW7KVIg/MzB/2+g/coetXF1sYIkA7iROMcH6IPlmwq/PSX+GFemQN4f8S1Kz3irlrRuDgIDRB3AkYOYj6qq6N4Xrag+pWkU6bnuO9wOdxJIYP6o9wFadboilaVaTSJc0hrgdvmBHlPuFz/ANPrR1Kltq1C4F0sZJho7CeJMnHoqYU3FQyO39/fZGcU3SKV4s8F1LUucw/EpCDuwHgQJLmdAD19lVXGG+//AKXqmtuNN9ZjvMXAtAORsdzz1Iheaa7YuovDXNLZaHAHkNMx9wVjf8bVV8vYjlxcdroWVXojSHed3t+qAc5G2dMtbPf8lSWkRfQyrXcCJgeiVsrBoIHK3WrIMPyT3K0fhV2Xwas4qvLjlRtO0yEYymga74K3Fw+7ILZI6cpRtTK0vGxtf8pXNZzJO3IQRwuFNaRPxx2WInFzoXoc2CcqChebXFs9UDZU90mYUjKfnBXky0zK232PWXhYOOVul/MncoG1Q4x2RluG9Cg3xKRbEtawFOqP7V3WsRukYCIu7Yl0zIXTK0CCrJco2PKNxNUmEDHTKa+Fq5Fw0YlxiSJEEHy+kmPsh6VQFuAhCC0yDHXt90Y446Y2OFLRbXVHVKh+I2Gte1pB43B2DPRsj6pnqlq15Y1zKbyJyWg7ZiSZ+iTaTrNOs2rSqYNTaZyZc0GT7zlMtF1YD4jKkfEpkAmfKf7SCfTlNHlGTTen90V1Ja8BFHRKLXiq5suAAzwA2TDW8DJ9Uh1vWB8cv3EYztdHsPfCI1bV3OaQDk9SJHPEJQ2q2pRdTe0bmkeaMEExJjrmFL8SpTja6W+hoKuuxpp2risPh1IqU3AlwO4HkxBnGR0Mqq19BZ/E1Ax0CnVbtBlw+G4b4MSZzE+ieam1tNoAAYA3bE/N7RwZEqu1bSlumo7zcwB8vYcZKmpOC4yBLZbdJbc21Cs6mW1Gkks80uYCBOCIbkTg9Um0a+r1LkueZDixoLpnJIhoPOJKE0fxDUtqhNJ/xqLsEECWGMH/ANo93iS3+EQ2jU+LJJeAYYZzHRqL3+X3Q0ZFq1O/FOo2m8S1o3Fu4+aZiZOERX8aFrQ4MJHpBgey8yuvFFSu8vcB1aOeBxPfrPCsWjXu5gnMfZWjklbS0LSD73WHXIqGm4thu57W9QBBJngxn1SnT9YqMLtjugHuJ/f3T7QbiiwVg2k3c5x3S35twGT3Bzha1PwnScz4lqdtWM0p8riDkNn5TzHRTlCUvUnsV6YOy63EOedzvxj27Jvp1QVJlwbtjlwbzOfsqTQc4mCS0TBHDhnP19EVU0QPLSXktBkiIn09k8JO+hZaekXio+iXbn1QXtEbsENj0/VeW+NtVFe6LsHa0U5afKS0mXN9Mq2VarqJaxjBtcCNoEDODPRUnXtH+BcuYflw5scFrsjPoZH0RyO26X19iWW+KFlrZmo7g7Zyf0TmpaTgDjCKsWD4ZI4HTsjLSjJWSTcpJGR7KdqFm5kylguDMK4+JmNbjqVVa1GflC9PBqOzViXpCG3PlQFRslHUtOeRMIzS9KJqS4eUfvCo8kUmyjdK2JKgjlbpMVl1jR6ezeJEGI55ODPTskjQOG5PEBdCamrRykmrIvhhYjDodT+0/isR5R9zuSOKVZ4Hl4Rdtck9Ux8P2IIJd8qCvWM+MdhgLG1ZnasNaTHKKoOhsqC2osHL00ptY5sBRptjRTBTXxyoalby5UlxakcIR1ZpEFUbqNDTfppk1heGTClq3hdiELSpBuQi2xyhGddCrI4pJHVvTeDLAJkGTMc54Vho031anG4lgLsSXvHzAdoAwAkFPU3Uz8st7oujrLvmpu+G4cHj06pvT3IvjkkhrZ6mx7y04I6Fu3jnJHP3RdK7DWuLGtaDxPJ/3Hv6Kvuo1qsV3VJfBlpyZBwO0Rn7JoXOcxz4JETAxkfsYRi35LtIgu6JJl0keUlwyYf8pHfOEE7Sg575ztYXenQD7lXmw05paWDIqM305GWh0OLPo8A+m4pBcUDTpVahHO1gHX58/TEfRdPEu2J2UfVrb4Ldm0tLgCDGCJB+nCsHhu3NRodB2/Cqbvq5o/NhP0Ulr4VqXjiS4NYILnvMlvYAcl0BWnTL+ytmspmrnLACILyCZJHGSeB3SpJOnoWmeX+I7V9B7C1pDC4wSDDw3yk7uD/yFmj+IXCoGlvlJDf9wkx9U/8AGT6t3UcXiNk/DY3I2knODk+UT7cKotoljgexGfb9UU4voWbcT0u6aaQyCegjiefoltnqdWpWljvlAx0H1Huj7vUG17c7XeaA5uczIIwketeIqdqIpn+a4Q5owGmMkmOk8fklywlJpR6/IsmB3et/znnykFx68kHJn1OfqmukeIqbn7ahDIEklwg8QAepVTsNND4L3kyPqY6klWvQ/BtvUmrcB+wQ0HfsZIM+YjLiSenZGFKVXpEt2x9qdAVmte3c0NHz9IJwY6j2SbVfDDQxrTU3VMmYgAEyByrcfh07Q7MNcdjesSdvXtk/RVbU3vZVc1/I69COhHpCOTinyf390Syv0iLSyWPcx3IkIym8zjkrddgLhUEA/wBX+Vui3fMfL37+yzV6rRnoUa5buqtJccjt+SQ21VjcHKu91bS2IwqvX8Olz5na2cn/AAFuxZFTUjRCSoJ066LzAHlHJ/T3TFq5oW2xu1oiP3z3UzWfv/KyZcnJ0RnNy0LfEsi3EcOeAcc4JGfcBDaBp4aNx5d9kXcUPivI3EsbBHaY/wDaLosj2CopcYKJ0nxiokjmrFC64zwsS2RsCsaRDIfIBQtzpoBwcFWHVSIgBL43YAlMpGqTSVIUG1cO6YaTuaZ6KW+MgNAgonTaRDcpqdWx44/Ia15cIhJ9T0UjzN/BWBkNElB3uo+WAMIqisoxrZrTaTRTBcgrhhe47cBBOuSSQDhSsLhGVzkuiUpxvjQ10/HlcEXchu2IEISrUIaCRBUgqBwHdGKV0yq9Lo1QvXCRHlxj2RNLXnUgQ1+zk8TPuDgj3Q1Z20KGpteFSarobo9R0G+p1gwNjc3zjG0GcOgdBnI6SFx4j0dxBIEskOIAyNrTwOvKQeDKP8sVQ52+nULA3eQwtcydpbx1JnmWhWbUtZ+Cz4lXAmMbnAk+wwqSarYtb0UKlqLYqNa7zOxAdDI9hyR+/VEfBbqlYbX4DZLiZMgxjPqDCsWpinVrGvTaAHN6CJOZcR3/AMJJXpVA8bHQ0AyZ4HPXkLHJf1R+0OpapotWknazbSbvjkkwScTIjOQEJVsWVmPO1u5s5gSTzmOTjql13qNRtEfClrCAZHMnB9kNol09oJE7XZHWD1kkpVKkovf9v8DOHJWyfwxoxp1C97CJwPL9c44whq/gqpdXLzwDVIBEGGiTLuw6rvUb97WFrKrgI80OAgk8NAEjAPVWLwJVZTpuL6u5zuJMwB0nueVWMlfHr3E40TaP4JtqI/n1PiOEDbO1rYHBjJ+yZ6pZfHpClbbWhroPRoA7FqpF7evNaqHyCHQDMhwOQ4EZETxHKslnrlO2tDUc/J2iPMcnyjy9FOOVSl8N0k/19v07BSW/YV0K9wXi327mUnGC0ZkSOfclReJbuoazNwAhoEckZOfb/lTO8SsZUBt2BzqjScHDj1mPcH6JHUuXOeTVncTJnB/BTkmrtv8A1RKeRR6VmrmsDTJdAHA7oFmtbWgN6dzz+CF1l43w0yJJ7wTGP33Sa8vgyOp7J44r0ib30WH/AFt5Pf0yftKObXft3FkdxOT7AjH1Kpn/AMlrRDC1g/2tE/icq46RqQrUQZ8wADh1kdV08ThtiSVG6Wrg8B32/LquLq9BAbT5dMyILR2+v75S+8ti17fh7i5xJjomlO12tG9wB6ozWOCUv0KSUYqyO3pBoWyScNb9TgLT71g+XJ7n/C4N2T1UOUpGV77JIaP6vssQzqmehWI8Dg26qiFDZVMyFlsBWR1pYgcLSkltHoRSe0SOshUG4DKylQgwjKR2ZRNRgc3c1WpSQ/QBXs9wUNxafyyApK9275WjKktbdx+ZIlZ2m9FdtdKcfdQVqbm1g31CtZttrsIK4s/5m4hFx8k5Y0S31oXMb6BLWMcCmj3yIlRW8CZKHBSYXBSdgd1VIweqFoDMDlMryhJEBRWNRtOuCRPRVSHckyzaBLaDgw5fEgjEiYP3KV19Kuq7vhuc5zNwILj5Wx/VA9/dPf8AUmkDaAAPxXNDXBSmR5Xcn+of8KMo3LfR1ugKz0zZbbnQXOJP0Bhv5Sk1S9AeaZHzYnnJ6Edv8qyisx7ID5GePfgzwq5f2jG1m1N8gFvl25MHOfZNJJRVdCNtdEOo1HVGlmWgHMcdsKKzpkNDATtBk+pT+lToVA4tdBHzLinQa57GCBucG/5P4SkWO/VY7YhudPqPz8M7JOYkGPbj6o7wpqQtnFtUNLHnk/0EA9eytWralSpw2ng4ExMdAM9ELf0fiWryS10jBDWjggyNuOkJlFcnT2DxYVqjKEsqAfOcwBEY5/EoDX69GPhUmNcDlxIJwemecyqsbx7PLJgGQOnvCM8U7m0qValgx+fQjqFRRW2vP6fQHgis/Dz2VhUtuWnNNxjB5AceQfVOvF+gtr0GGPh1Rhp4kEE7XEYOfzWaBrBbS3VGbSIJ6iMzn7p5qOrW5t3FzgQRxIJ+gnBXJadEnFVo8YbbOpOcx7SD+vuk94CXklXfWLltRoIPmJg9yOk+qqVxT8x912OW7EQNTpoijWcwy0kH0WmsWy1O3YGxvY6s8kZgjB7kd8pkzzfN5vX98KrNdBBTqi57Mgbm++QPdZ5w3otGsqqXfuH1LOMsP0P6Fc0blnDjB6rVG6BgjjsVA5lHfJZic+Y/VZ73tGSUOMqI7qhDzDgR33LENcae1ji01BiOh6gHp7rS0qHyKfBl7DPTnkVAB1Vmc0syUs0GxBqhx4GVY75wf5QEmLcS/wCHurIadZpGVJbNMyOFulpgaMhEhsCAtKjReiOtSYHbuq2MlarMZhrnQSjKtBtNkgyIXaAmloDHzeyHvauFzb1JmTk9Fxd8JLtATtWBbhtJS6kSTyu6twG4UdW0LW7hn0SxlRL4u9DKjWgIF1y0VJUNm2oQS7AUn8AC4ElVjJeRuWrJq2qFrhtRrNabB3tnHbCAZbAkqK6fDcBJO26QHbJBcUmbiDG49z9kPXuiX7pwEla6aglMLhk5ClLEoeRHcd2G2+oua4Ylsgn2kSPwVspXTHPY9kYmCOm4ER94VIIOEQyScYhFR46iWg09Da6DnV3sc1xfMz0+nplOaLHMpFjiBAM7jG0dJ7pNYa7UZUDnjeWiBOPqe5QnibW6lUbScHkD7ZUsSqV3+ws8iWmMNTuaLKcy0kjHXJ7BIG6zu2tqEmm3+kGJSZzY5XFV8NJCu22ZnJstGo+JWOYWABrSIiensEn/AI0EeWPoq86meVJRpmcGCmcL3Zz2N6h6n5unolNwPMfVH0K8mHc/moLukQRKSLadMCZA1q2GqVrMLUJnIFke1FsqEHBjAxyOAoqVOXR+KJjoAkbOs7a8re3hckgLh1UqbFYwp3RAAgGMSY/D9FiFZcwPkH4laXcmVWaVdjHVLs27gxvzRJUVt4uqtiYKH8SPY6uXMMh2fZKgE2PSOlcZUi/af4uD4BwUzdqQaJ5XmNN8J7baq6BlJKUou7B8WSfYfqd6XVJIIHRSjW3CmKbTuccBZfVWVQwzxyomXVJp8oghCtvY8lu7OLdlSk/dUMk9Ef8AxZcEur3m50pva27XMBhPByekdBy6RWNQe9zuMSm1o/LQCiL+i0cCStPAaAYyE8YuxoxaYVeDgJbeVodCnq13Phyy8pAFsjlPmi5R0NkXJaI7U4K4vagDIKYBrRCF1em0sldBNdjxTS2VYfMmlrT3BDWlpJPZNKZDRAQ/ES1rsjNaJre2zlQ13bH8YK2Lk7oXT7cl43LJGEluXkmotW2abWQ1d88ZRBowhS2TAyeyfFSsRNtUAXFEk5wFAWjhH16LiIj6pZXpw7CvGSfQUS/w67/hYyF1ZvLjB+6OdRhdJsDFVWnmQiq4D6ZH9Q8w9R1H77Ip9nu9D9it2DNlVhcODB/8XCPzP3SKW9nLbFG3AXdOiiK1CHEDIBIHqJKxtNc3RzI7ilt2wI3CT9HEY/BcQiL8Hc1oBlrR+J836gfRCmk/sUqegGOie/74WAY/RaZSPUj8f8LYpnuP37otoDJmu9Vi5DFiTQpedT8LMrEYgRyFSda0d1tU2nIPB/yj6Xi2sIAdwpamrtrkGs2SOFWUl4Ncpwn8mVuEeyicBbrWeSQIE4CkoEg5UpshJcTqvXgQFC26zkLq5uADEQodsiQhHS2BOhxa22+ADyrrpto34OzqFW/DVjFPdUwTx3CeabfFmInPK04VTaZshGlYDc25D4hadbCMqwtvKb8uZlA37rfhwLVdrQwobQgjsuruC9qmpNomRLvQqb/RGPEtq5HdcloCAr2lIwkN9XMQSrLU0uqGTyPRUzVqLtxwUsY7DKgvSjIKJqU9uUJobMHKY31P+WU1UwqqAaVXc+Ux1FhAaZyldnRhs9ZU1Wq7qs2aabpIhPIqaowVXdV3dt2ND24PH4rYaS0QW9eXAEfipjahzfPP06n0WaNtkoadg9ZkgGYn9Urr2vmPMp26G+VwOMRP3UdWjIwDCePp6B0LaIjkKY3P7iUQ6zPrHHC6/gmj5nfQZK74j9hNgL67icfkiGVHxFRvTHopqlf4fytA94JQNC8c8uLuJie/eEbbHi62ScdSobjUqdL5vO7+1vT/AMndPuVq8qHb5ccj1I7EpW2iwggiD3k4TxinuQYqP9RLd6q6o8uPlnMDgYXLa2MlQ21iclxx6Lhx2mOfzVHFdI6SV6Ci/qFJTehWVOFPSyYU5IRoLBWlHJGCsScBeIHTTWzC2sRyDMYP+UKI8rSxZ2dk6QHqbRIwu7NuQsWJn/LLSLXacBHkLFi3fh/5cfobH2YDlLvEBwsWKzFZHpP/AGx7LguO5yxYhIQe6VUO3k8d0uv2AkyAeeixYgEW0KQBMAD6LepfKFixHyAEoDyFR1ThYsWTL/GQn2C1iu9HM1QDweR0PuOqxYpPpkkH2vzAdP8Akrm4qnOT+KxYqeBn0cU3nGVlfr7fosWKTJgl8fKPZaqiGtjGB+SxYnXQy6YK7hB3CxYqx6OO6HT99kt1T/uu/fUrFifF/ENHs6o/L9f0C6lYsTvsZmwsWLEAH//Z"/>
          <p:cNvSpPr>
            <a:spLocks noChangeAspect="1" noChangeArrowheads="1"/>
          </p:cNvSpPr>
          <p:nvPr/>
        </p:nvSpPr>
        <p:spPr bwMode="auto">
          <a:xfrm>
            <a:off x="230188" y="-744538"/>
            <a:ext cx="2466975" cy="1847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grpSp>
        <p:nvGrpSpPr>
          <p:cNvPr id="4" name="3 Grupo"/>
          <p:cNvGrpSpPr/>
          <p:nvPr/>
        </p:nvGrpSpPr>
        <p:grpSpPr>
          <a:xfrm>
            <a:off x="560407" y="715736"/>
            <a:ext cx="2520320" cy="2275967"/>
            <a:chOff x="107504" y="0"/>
            <a:chExt cx="2520320" cy="2275967"/>
          </a:xfrm>
        </p:grpSpPr>
        <p:pic>
          <p:nvPicPr>
            <p:cNvPr id="2458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824" y="0"/>
              <a:ext cx="2520000" cy="189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ortar y redondear rectángulo de esquina sencilla"/>
            <p:cNvSpPr/>
            <p:nvPr/>
          </p:nvSpPr>
          <p:spPr>
            <a:xfrm>
              <a:off x="107504" y="1844824"/>
              <a:ext cx="2520000" cy="431143"/>
            </a:xfrm>
            <a:prstGeom prst="snip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400" b="1" i="1" dirty="0" err="1"/>
                <a:t>Escallonia</a:t>
              </a:r>
              <a:r>
                <a:rPr lang="es-EC" sz="1400" b="1" i="1" dirty="0"/>
                <a:t> </a:t>
              </a:r>
              <a:r>
                <a:rPr lang="es-EC" sz="1400" b="1" i="1" dirty="0" err="1"/>
                <a:t>mytilloidea</a:t>
              </a:r>
              <a:endParaRPr lang="es-EC" sz="1400" b="1" dirty="0">
                <a:solidFill>
                  <a:schemeClr val="tx1"/>
                </a:solidFill>
              </a:endParaRPr>
            </a:p>
          </p:txBody>
        </p:sp>
      </p:grpSp>
      <p:grpSp>
        <p:nvGrpSpPr>
          <p:cNvPr id="6" name="5 Grupo"/>
          <p:cNvGrpSpPr/>
          <p:nvPr/>
        </p:nvGrpSpPr>
        <p:grpSpPr>
          <a:xfrm>
            <a:off x="428379" y="3413180"/>
            <a:ext cx="2520000" cy="2877582"/>
            <a:chOff x="24763" y="2497394"/>
            <a:chExt cx="2520000" cy="2877582"/>
          </a:xfrm>
        </p:grpSpPr>
        <p:pic>
          <p:nvPicPr>
            <p:cNvPr id="24582"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t="14830"/>
            <a:stretch/>
          </p:blipFill>
          <p:spPr bwMode="auto">
            <a:xfrm>
              <a:off x="191716" y="2497394"/>
              <a:ext cx="2239118" cy="244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Recortar y redondear rectángulo de esquina sencilla"/>
            <p:cNvSpPr/>
            <p:nvPr/>
          </p:nvSpPr>
          <p:spPr>
            <a:xfrm>
              <a:off x="24763" y="4943833"/>
              <a:ext cx="2520000" cy="431143"/>
            </a:xfrm>
            <a:prstGeom prst="snip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400" b="1" i="1" dirty="0" err="1"/>
                <a:t>Weinmannia</a:t>
              </a:r>
              <a:r>
                <a:rPr lang="es-EC" sz="1400" b="1" i="1" dirty="0"/>
                <a:t> </a:t>
              </a:r>
              <a:r>
                <a:rPr lang="es-EC" sz="1400" b="1" i="1" dirty="0" err="1"/>
                <a:t>mariquitae</a:t>
              </a:r>
              <a:endParaRPr lang="es-EC" sz="1400" b="1" dirty="0">
                <a:solidFill>
                  <a:schemeClr val="tx1"/>
                </a:solidFill>
              </a:endParaRPr>
            </a:p>
          </p:txBody>
        </p:sp>
      </p:grpSp>
      <p:grpSp>
        <p:nvGrpSpPr>
          <p:cNvPr id="7" name="6 Grupo"/>
          <p:cNvGrpSpPr/>
          <p:nvPr/>
        </p:nvGrpSpPr>
        <p:grpSpPr>
          <a:xfrm>
            <a:off x="3491880" y="3429000"/>
            <a:ext cx="2520000" cy="2812393"/>
            <a:chOff x="3312000" y="2238375"/>
            <a:chExt cx="2520000" cy="2812393"/>
          </a:xfrm>
        </p:grpSpPr>
        <p:pic>
          <p:nvPicPr>
            <p:cNvPr id="2458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9975" y="2238375"/>
              <a:ext cx="19240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Recortar y redondear rectángulo de esquina sencilla"/>
            <p:cNvSpPr/>
            <p:nvPr/>
          </p:nvSpPr>
          <p:spPr>
            <a:xfrm>
              <a:off x="3312000" y="4619625"/>
              <a:ext cx="2520000" cy="431143"/>
            </a:xfrm>
            <a:prstGeom prst="snip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400" b="1" i="1" dirty="0" err="1"/>
                <a:t>Gaiadendron</a:t>
              </a:r>
              <a:r>
                <a:rPr lang="es-EC" sz="1400" b="1" i="1" dirty="0"/>
                <a:t> </a:t>
              </a:r>
              <a:r>
                <a:rPr lang="es-EC" sz="1400" b="1" i="1" dirty="0" err="1"/>
                <a:t>punctatum</a:t>
              </a:r>
              <a:r>
                <a:rPr lang="es-EC" sz="1400" b="1" i="1" dirty="0"/>
                <a:t> </a:t>
              </a:r>
              <a:endParaRPr lang="es-EC" sz="1400" b="1" dirty="0">
                <a:solidFill>
                  <a:schemeClr val="tx1"/>
                </a:solidFill>
              </a:endParaRPr>
            </a:p>
          </p:txBody>
        </p:sp>
      </p:grpSp>
      <p:grpSp>
        <p:nvGrpSpPr>
          <p:cNvPr id="11" name="10 Grupo"/>
          <p:cNvGrpSpPr/>
          <p:nvPr/>
        </p:nvGrpSpPr>
        <p:grpSpPr>
          <a:xfrm>
            <a:off x="6372200" y="649272"/>
            <a:ext cx="2520000" cy="2591143"/>
            <a:chOff x="6228324" y="980395"/>
            <a:chExt cx="2520000" cy="2591143"/>
          </a:xfrm>
        </p:grpSpPr>
        <p:pic>
          <p:nvPicPr>
            <p:cNvPr id="24585" name="Picture 9" descr="http://gallery.photo.net/photo/5590733-l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224" y="980395"/>
              <a:ext cx="1800200" cy="2160000"/>
            </a:xfrm>
            <a:prstGeom prst="rect">
              <a:avLst/>
            </a:prstGeom>
            <a:noFill/>
            <a:extLst>
              <a:ext uri="{909E8E84-426E-40DD-AFC4-6F175D3DCCD1}">
                <a14:hiddenFill xmlns:a14="http://schemas.microsoft.com/office/drawing/2010/main">
                  <a:solidFill>
                    <a:srgbClr val="FFFFFF"/>
                  </a:solidFill>
                </a14:hiddenFill>
              </a:ext>
            </a:extLst>
          </p:spPr>
        </p:pic>
        <p:sp>
          <p:nvSpPr>
            <p:cNvPr id="14" name="13 Recortar y redondear rectángulo de esquina sencilla"/>
            <p:cNvSpPr/>
            <p:nvPr/>
          </p:nvSpPr>
          <p:spPr>
            <a:xfrm>
              <a:off x="6228324" y="3140395"/>
              <a:ext cx="2520000" cy="431143"/>
            </a:xfrm>
            <a:prstGeom prst="snip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400" b="1" dirty="0" err="1"/>
                <a:t>Orchidaceae</a:t>
              </a:r>
              <a:endParaRPr lang="es-EC" sz="1400" b="1" dirty="0">
                <a:solidFill>
                  <a:schemeClr val="tx1"/>
                </a:solidFill>
              </a:endParaRPr>
            </a:p>
          </p:txBody>
        </p:sp>
      </p:grpSp>
      <p:grpSp>
        <p:nvGrpSpPr>
          <p:cNvPr id="9" name="8 Grupo"/>
          <p:cNvGrpSpPr/>
          <p:nvPr/>
        </p:nvGrpSpPr>
        <p:grpSpPr>
          <a:xfrm>
            <a:off x="6435508" y="3442466"/>
            <a:ext cx="2520000" cy="2867678"/>
            <a:chOff x="5973843" y="3584753"/>
            <a:chExt cx="2520000" cy="2867678"/>
          </a:xfrm>
        </p:grpSpPr>
        <p:pic>
          <p:nvPicPr>
            <p:cNvPr id="2458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435" y="3584753"/>
              <a:ext cx="1825051" cy="2436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15 Recortar y redondear rectángulo de esquina sencilla"/>
            <p:cNvSpPr/>
            <p:nvPr/>
          </p:nvSpPr>
          <p:spPr>
            <a:xfrm>
              <a:off x="5973843" y="6021288"/>
              <a:ext cx="2520000" cy="431143"/>
            </a:xfrm>
            <a:prstGeom prst="snip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400" b="1" dirty="0" err="1"/>
                <a:t>Bromliaceae</a:t>
              </a:r>
              <a:endParaRPr lang="es-EC" sz="1400" b="1" dirty="0">
                <a:solidFill>
                  <a:schemeClr val="tx1"/>
                </a:solidFill>
              </a:endParaRPr>
            </a:p>
          </p:txBody>
        </p:sp>
      </p:grpSp>
      <p:sp>
        <p:nvSpPr>
          <p:cNvPr id="19" name="18 Elipse"/>
          <p:cNvSpPr/>
          <p:nvPr/>
        </p:nvSpPr>
        <p:spPr>
          <a:xfrm>
            <a:off x="3228935" y="908720"/>
            <a:ext cx="3287281" cy="1888390"/>
          </a:xfrm>
          <a:prstGeom prst="ellipse">
            <a:avLst/>
          </a:prstGeom>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s-EC" sz="2000" b="1" dirty="0" smtClean="0"/>
              <a:t>BOSQUE SIEMPREVERDE MONTANO ALTO</a:t>
            </a:r>
          </a:p>
          <a:p>
            <a:pPr algn="ctr"/>
            <a:r>
              <a:rPr lang="es-EC" sz="2000" b="1" dirty="0" smtClean="0"/>
              <a:t>(</a:t>
            </a:r>
            <a:r>
              <a:rPr lang="es-EC" sz="2000" b="1" dirty="0" err="1" smtClean="0"/>
              <a:t>BsvMA</a:t>
            </a:r>
            <a:r>
              <a:rPr lang="es-EC" sz="2000" b="1" dirty="0" smtClean="0"/>
              <a:t>)</a:t>
            </a:r>
            <a:endParaRPr lang="es-EC" sz="2000" b="1" dirty="0"/>
          </a:p>
        </p:txBody>
      </p:sp>
    </p:spTree>
    <p:extLst>
      <p:ext uri="{BB962C8B-B14F-4D97-AF65-F5344CB8AC3E}">
        <p14:creationId xmlns:p14="http://schemas.microsoft.com/office/powerpoint/2010/main" val="150106694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rmAutofit/>
          </a:bodyPr>
          <a:lstStyle/>
          <a:p>
            <a:pPr algn="ctr"/>
            <a:r>
              <a:rPr lang="es-EC" sz="4400" b="1" dirty="0" smtClean="0"/>
              <a:t>FAUNA</a:t>
            </a:r>
            <a:endParaRPr lang="es-EC" sz="4400" b="1" dirty="0"/>
          </a:p>
        </p:txBody>
      </p:sp>
      <p:sp>
        <p:nvSpPr>
          <p:cNvPr id="4" name="4 Subtítulo"/>
          <p:cNvSpPr>
            <a:spLocks noGrp="1"/>
          </p:cNvSpPr>
          <p:nvPr>
            <p:ph type="subTitle" idx="1"/>
          </p:nvPr>
        </p:nvSpPr>
        <p:spPr/>
        <p:txBody>
          <a:bodyPr>
            <a:normAutofit lnSpcReduction="10000"/>
          </a:bodyPr>
          <a:lstStyle/>
          <a:p>
            <a:endParaRPr lang="es-ES" dirty="0" smtClean="0"/>
          </a:p>
          <a:p>
            <a:endParaRPr lang="es-ES" dirty="0"/>
          </a:p>
          <a:p>
            <a:pPr algn="r"/>
            <a:r>
              <a:rPr lang="es-ES" dirty="0" smtClean="0"/>
              <a:t>MICRO CUENCA</a:t>
            </a:r>
          </a:p>
          <a:p>
            <a:pPr algn="r"/>
            <a:r>
              <a:rPr lang="es-ES" dirty="0" smtClean="0"/>
              <a:t> DEL RÍO SAUCAY</a:t>
            </a:r>
            <a:endParaRPr lang="es-ES" dirty="0"/>
          </a:p>
        </p:txBody>
      </p:sp>
    </p:spTree>
    <p:extLst>
      <p:ext uri="{BB962C8B-B14F-4D97-AF65-F5344CB8AC3E}">
        <p14:creationId xmlns:p14="http://schemas.microsoft.com/office/powerpoint/2010/main" val="26470464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404664"/>
            <a:ext cx="3888550" cy="529128"/>
          </a:xfrm>
        </p:spPr>
        <p:txBody>
          <a:bodyPr>
            <a:normAutofit fontScale="90000"/>
          </a:bodyPr>
          <a:lstStyle/>
          <a:p>
            <a:r>
              <a:rPr lang="es-ES" dirty="0" smtClean="0"/>
              <a:t>METODOLOGÍA</a:t>
            </a:r>
            <a:endParaRPr lang="es-ES" dirty="0"/>
          </a:p>
        </p:txBody>
      </p:sp>
      <p:sp>
        <p:nvSpPr>
          <p:cNvPr id="4" name="3 CuadroTexto"/>
          <p:cNvSpPr txBox="1"/>
          <p:nvPr/>
        </p:nvSpPr>
        <p:spPr>
          <a:xfrm>
            <a:off x="4788024" y="15032"/>
            <a:ext cx="3240360" cy="584775"/>
          </a:xfrm>
          <a:prstGeom prst="rect">
            <a:avLst/>
          </a:prstGeom>
          <a:noFill/>
        </p:spPr>
        <p:txBody>
          <a:bodyPr wrap="square" rtlCol="0">
            <a:spAutoFit/>
          </a:bodyPr>
          <a:lstStyle/>
          <a:p>
            <a:pPr algn="ctr"/>
            <a:r>
              <a:rPr lang="es-ES" sz="3200" b="1" dirty="0" smtClean="0">
                <a:solidFill>
                  <a:schemeClr val="bg2">
                    <a:lumMod val="75000"/>
                  </a:schemeClr>
                </a:solidFill>
              </a:rPr>
              <a:t>FAUNA</a:t>
            </a:r>
            <a:endParaRPr lang="es-ES" sz="3200" b="1" dirty="0">
              <a:solidFill>
                <a:schemeClr val="bg2">
                  <a:lumMod val="75000"/>
                </a:schemeClr>
              </a:solidFill>
            </a:endParaRPr>
          </a:p>
        </p:txBody>
      </p:sp>
      <p:sp>
        <p:nvSpPr>
          <p:cNvPr id="5" name="4 CuadroTexto"/>
          <p:cNvSpPr txBox="1"/>
          <p:nvPr/>
        </p:nvSpPr>
        <p:spPr>
          <a:xfrm>
            <a:off x="1043608" y="1194278"/>
            <a:ext cx="1296144"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S" sz="2000" b="1" dirty="0" smtClean="0">
                <a:solidFill>
                  <a:schemeClr val="tx1"/>
                </a:solidFill>
              </a:rPr>
              <a:t>AVES</a:t>
            </a:r>
            <a:endParaRPr lang="es-ES" sz="2000" b="1" dirty="0">
              <a:solidFill>
                <a:schemeClr val="tx1"/>
              </a:solidFill>
            </a:endParaRPr>
          </a:p>
        </p:txBody>
      </p:sp>
      <p:sp>
        <p:nvSpPr>
          <p:cNvPr id="6" name="5 CuadroTexto"/>
          <p:cNvSpPr txBox="1"/>
          <p:nvPr/>
        </p:nvSpPr>
        <p:spPr>
          <a:xfrm>
            <a:off x="3585048" y="1225056"/>
            <a:ext cx="2016224"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S" b="1" dirty="0" smtClean="0">
                <a:solidFill>
                  <a:schemeClr val="tx1"/>
                </a:solidFill>
              </a:rPr>
              <a:t>MAMÍFEROS</a:t>
            </a:r>
            <a:endParaRPr lang="es-ES" b="1" dirty="0">
              <a:solidFill>
                <a:schemeClr val="tx1"/>
              </a:solidFill>
            </a:endParaRPr>
          </a:p>
        </p:txBody>
      </p:sp>
      <p:sp>
        <p:nvSpPr>
          <p:cNvPr id="7" name="6 CuadroTexto"/>
          <p:cNvSpPr txBox="1"/>
          <p:nvPr/>
        </p:nvSpPr>
        <p:spPr>
          <a:xfrm>
            <a:off x="6372708" y="1194278"/>
            <a:ext cx="2016224"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S" b="1" dirty="0" smtClean="0">
                <a:solidFill>
                  <a:schemeClr val="tx1"/>
                </a:solidFill>
              </a:rPr>
              <a:t>HERPETOFAUNA</a:t>
            </a:r>
            <a:endParaRPr lang="es-ES" b="1" dirty="0">
              <a:solidFill>
                <a:schemeClr val="tx1"/>
              </a:solidFill>
            </a:endParaRPr>
          </a:p>
        </p:txBody>
      </p:sp>
      <p:sp>
        <p:nvSpPr>
          <p:cNvPr id="8" name="7 CuadroTexto"/>
          <p:cNvSpPr txBox="1"/>
          <p:nvPr/>
        </p:nvSpPr>
        <p:spPr>
          <a:xfrm>
            <a:off x="683568" y="1988840"/>
            <a:ext cx="2160240" cy="923330"/>
          </a:xfrm>
          <a:prstGeom prst="rect">
            <a:avLst/>
          </a:prstGeom>
          <a:noFill/>
        </p:spPr>
        <p:txBody>
          <a:bodyPr wrap="square" rtlCol="0">
            <a:spAutoFit/>
          </a:bodyPr>
          <a:lstStyle/>
          <a:p>
            <a:pPr algn="ctr"/>
            <a:r>
              <a:rPr lang="es-ES" b="1" i="1" dirty="0" smtClean="0">
                <a:solidFill>
                  <a:srgbClr val="0070C0"/>
                </a:solidFill>
              </a:rPr>
              <a:t>EVALUACIONES ECOLÓGICAS RÁPIDAS</a:t>
            </a:r>
            <a:endParaRPr lang="es-ES" b="1" i="1" dirty="0">
              <a:solidFill>
                <a:srgbClr val="0070C0"/>
              </a:solidFill>
            </a:endParaRPr>
          </a:p>
        </p:txBody>
      </p:sp>
      <p:pic>
        <p:nvPicPr>
          <p:cNvPr id="3074" name="Picture 2" descr="http://www.deguate.com/ecologia/images/ave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063" y="3140968"/>
            <a:ext cx="2381250" cy="2160240"/>
          </a:xfrm>
          <a:prstGeom prst="rect">
            <a:avLst/>
          </a:prstGeom>
          <a:noFill/>
          <a:ln>
            <a:solidFill>
              <a:schemeClr val="tx1"/>
            </a:solidFill>
          </a:ln>
          <a:effectLst>
            <a:outerShdw blurRad="50800" dist="38100" dir="2700000" algn="tl" rotWithShape="0">
              <a:schemeClr val="tx1">
                <a:alpha val="40000"/>
              </a:schemeClr>
            </a:outerShdw>
          </a:effectLst>
          <a:extLst>
            <a:ext uri="{909E8E84-426E-40DD-AFC4-6F175D3DCCD1}">
              <a14:hiddenFill xmlns:a14="http://schemas.microsoft.com/office/drawing/2010/main">
                <a:solidFill>
                  <a:srgbClr val="FFFFFF"/>
                </a:solidFill>
              </a14:hiddenFill>
            </a:ext>
          </a:extLst>
        </p:spPr>
      </p:pic>
      <p:sp>
        <p:nvSpPr>
          <p:cNvPr id="9" name="8 CuadroTexto"/>
          <p:cNvSpPr txBox="1"/>
          <p:nvPr/>
        </p:nvSpPr>
        <p:spPr>
          <a:xfrm>
            <a:off x="573063" y="5589240"/>
            <a:ext cx="2486769" cy="923330"/>
          </a:xfrm>
          <a:prstGeom prst="rect">
            <a:avLst/>
          </a:prstGeom>
          <a:noFill/>
        </p:spPr>
        <p:txBody>
          <a:bodyPr wrap="square" rtlCol="0">
            <a:spAutoFit/>
          </a:bodyPr>
          <a:lstStyle/>
          <a:p>
            <a:r>
              <a:rPr lang="es-ES" b="1" dirty="0" smtClean="0"/>
              <a:t>Conteos visuales y auditivos de especies</a:t>
            </a:r>
            <a:endParaRPr lang="es-ES" b="1" dirty="0"/>
          </a:p>
        </p:txBody>
      </p:sp>
      <p:pic>
        <p:nvPicPr>
          <p:cNvPr id="3076" name="Picture 4" descr="http://blog.brookei.es/wp-content/uploads/2010/02/6210huellajinet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00" t="14738"/>
          <a:stretch/>
        </p:blipFill>
        <p:spPr bwMode="auto">
          <a:xfrm>
            <a:off x="3294595" y="3140968"/>
            <a:ext cx="2640293" cy="19295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11 CuadroTexto"/>
          <p:cNvSpPr txBox="1"/>
          <p:nvPr/>
        </p:nvSpPr>
        <p:spPr>
          <a:xfrm>
            <a:off x="3585048" y="2127339"/>
            <a:ext cx="2160240" cy="646331"/>
          </a:xfrm>
          <a:prstGeom prst="rect">
            <a:avLst/>
          </a:prstGeom>
          <a:noFill/>
        </p:spPr>
        <p:txBody>
          <a:bodyPr wrap="square" rtlCol="0">
            <a:spAutoFit/>
          </a:bodyPr>
          <a:lstStyle/>
          <a:p>
            <a:pPr algn="ctr"/>
            <a:r>
              <a:rPr lang="es-ES" b="1" i="1" dirty="0" smtClean="0">
                <a:solidFill>
                  <a:srgbClr val="0070C0"/>
                </a:solidFill>
              </a:rPr>
              <a:t>IDENTIFICACIÓN </a:t>
            </a:r>
          </a:p>
          <a:p>
            <a:pPr algn="ctr"/>
            <a:r>
              <a:rPr lang="es-ES" b="1" i="1" dirty="0" smtClean="0">
                <a:solidFill>
                  <a:srgbClr val="0070C0"/>
                </a:solidFill>
              </a:rPr>
              <a:t>RASTROS</a:t>
            </a:r>
            <a:endParaRPr lang="es-ES" b="1" i="1" dirty="0">
              <a:solidFill>
                <a:srgbClr val="0070C0"/>
              </a:solidFill>
            </a:endParaRPr>
          </a:p>
        </p:txBody>
      </p:sp>
      <p:pic>
        <p:nvPicPr>
          <p:cNvPr id="3078" name="Picture 6" descr="http://www.cotopaxinoticias.com/images/noticias/fotos/-2011027072009-10faa390b4875baa5cacdb3720b52954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4595" y="3136776"/>
            <a:ext cx="2640293" cy="1980219"/>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3526236" y="1988840"/>
            <a:ext cx="2133848" cy="923330"/>
          </a:xfrm>
          <a:prstGeom prst="rect">
            <a:avLst/>
          </a:prstGeom>
          <a:solidFill>
            <a:schemeClr val="bg1"/>
          </a:solidFill>
        </p:spPr>
        <p:txBody>
          <a:bodyPr wrap="square" rtlCol="0">
            <a:spAutoFit/>
          </a:bodyPr>
          <a:lstStyle/>
          <a:p>
            <a:pPr algn="ctr"/>
            <a:r>
              <a:rPr lang="es-ES" b="1" i="1" dirty="0" smtClean="0">
                <a:solidFill>
                  <a:srgbClr val="0070C0"/>
                </a:solidFill>
              </a:rPr>
              <a:t>ENTREVISTAS A POBLADORES Y GUÍAS</a:t>
            </a:r>
            <a:endParaRPr lang="es-ES" b="1" i="1" dirty="0">
              <a:solidFill>
                <a:srgbClr val="0070C0"/>
              </a:solidFill>
            </a:endParaRPr>
          </a:p>
        </p:txBody>
      </p:sp>
      <p:sp>
        <p:nvSpPr>
          <p:cNvPr id="11" name="10 CuadroTexto"/>
          <p:cNvSpPr txBox="1"/>
          <p:nvPr/>
        </p:nvSpPr>
        <p:spPr>
          <a:xfrm>
            <a:off x="3393480" y="5517232"/>
            <a:ext cx="2399365" cy="869790"/>
          </a:xfrm>
          <a:prstGeom prst="rect">
            <a:avLst/>
          </a:prstGeom>
          <a:noFill/>
        </p:spPr>
        <p:txBody>
          <a:bodyPr wrap="square" rtlCol="0">
            <a:spAutoFit/>
          </a:bodyPr>
          <a:lstStyle/>
          <a:p>
            <a:pPr algn="ctr">
              <a:lnSpc>
                <a:spcPct val="150000"/>
              </a:lnSpc>
            </a:pPr>
            <a:r>
              <a:rPr lang="es-EC" b="1" dirty="0" err="1"/>
              <a:t>M</a:t>
            </a:r>
            <a:r>
              <a:rPr lang="es-EC" b="1" dirty="0" err="1" smtClean="0"/>
              <a:t>acromamíferos</a:t>
            </a:r>
            <a:r>
              <a:rPr lang="es-EC" b="1" dirty="0" smtClean="0"/>
              <a:t> </a:t>
            </a:r>
            <a:r>
              <a:rPr lang="es-EC" b="1" dirty="0" err="1" smtClean="0"/>
              <a:t>Mesomamíferos</a:t>
            </a:r>
            <a:r>
              <a:rPr lang="es-EC" b="1" dirty="0" smtClean="0"/>
              <a:t> </a:t>
            </a:r>
            <a:endParaRPr lang="es-ES" b="1" dirty="0"/>
          </a:p>
        </p:txBody>
      </p:sp>
      <p:sp>
        <p:nvSpPr>
          <p:cNvPr id="13" name="12 Rectángulo"/>
          <p:cNvSpPr/>
          <p:nvPr/>
        </p:nvSpPr>
        <p:spPr>
          <a:xfrm>
            <a:off x="3588341" y="5538459"/>
            <a:ext cx="2399365"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CuadroTexto"/>
          <p:cNvSpPr txBox="1"/>
          <p:nvPr/>
        </p:nvSpPr>
        <p:spPr>
          <a:xfrm>
            <a:off x="6372708" y="1936447"/>
            <a:ext cx="2133848" cy="1200329"/>
          </a:xfrm>
          <a:prstGeom prst="rect">
            <a:avLst/>
          </a:prstGeom>
          <a:solidFill>
            <a:schemeClr val="bg1"/>
          </a:solidFill>
        </p:spPr>
        <p:txBody>
          <a:bodyPr wrap="square" rtlCol="0">
            <a:spAutoFit/>
          </a:bodyPr>
          <a:lstStyle/>
          <a:p>
            <a:pPr algn="ctr"/>
            <a:r>
              <a:rPr lang="es-ES" b="1" i="1" dirty="0" smtClean="0">
                <a:solidFill>
                  <a:srgbClr val="0070C0"/>
                </a:solidFill>
              </a:rPr>
              <a:t>RELEVAMIENTO POR ENCUENTROS VISUALES </a:t>
            </a:r>
            <a:endParaRPr lang="es-ES" b="1" i="1" dirty="0">
              <a:solidFill>
                <a:srgbClr val="0070C0"/>
              </a:solidFill>
            </a:endParaRPr>
          </a:p>
        </p:txBody>
      </p:sp>
      <p:pic>
        <p:nvPicPr>
          <p:cNvPr id="3080" name="Picture 8" descr="http://www.pacificislandbooks.com/JPEGS/Field%20Guide%20to%20the%20Herpetofauna%20of%20Fiji%209820105579.jpg"/>
          <p:cNvPicPr>
            <a:picLocks noChangeAspect="1" noChangeArrowheads="1"/>
          </p:cNvPicPr>
          <p:nvPr/>
        </p:nvPicPr>
        <p:blipFill rotWithShape="1">
          <a:blip r:embed="rId5">
            <a:extLst>
              <a:ext uri="{28A0092B-C50C-407E-A947-70E740481C1C}">
                <a14:useLocalDpi xmlns:a14="http://schemas.microsoft.com/office/drawing/2010/main" val="0"/>
              </a:ext>
            </a:extLst>
          </a:blip>
          <a:srcRect l="5149" t="31484" r="5845" b="23382"/>
          <a:stretch/>
        </p:blipFill>
        <p:spPr bwMode="auto">
          <a:xfrm>
            <a:off x="6291123" y="3285867"/>
            <a:ext cx="2243078" cy="1597891"/>
          </a:xfrm>
          <a:prstGeom prst="rect">
            <a:avLst/>
          </a:prstGeom>
          <a:noFill/>
          <a:extLst>
            <a:ext uri="{909E8E84-426E-40DD-AFC4-6F175D3DCCD1}">
              <a14:hiddenFill xmlns:a14="http://schemas.microsoft.com/office/drawing/2010/main">
                <a:solidFill>
                  <a:srgbClr val="FFFFFF"/>
                </a:solidFill>
              </a14:hiddenFill>
            </a:ext>
          </a:extLst>
        </p:spPr>
      </p:pic>
      <p:sp>
        <p:nvSpPr>
          <p:cNvPr id="14" name="13 CuadroTexto"/>
          <p:cNvSpPr txBox="1"/>
          <p:nvPr/>
        </p:nvSpPr>
        <p:spPr>
          <a:xfrm>
            <a:off x="6441752" y="5229200"/>
            <a:ext cx="1995760" cy="923330"/>
          </a:xfrm>
          <a:prstGeom prst="rect">
            <a:avLst/>
          </a:prstGeom>
          <a:noFill/>
        </p:spPr>
        <p:txBody>
          <a:bodyPr wrap="square" rtlCol="0">
            <a:spAutoFit/>
          </a:bodyPr>
          <a:lstStyle/>
          <a:p>
            <a:r>
              <a:rPr lang="es-ES" b="1" dirty="0" smtClean="0"/>
              <a:t>Estudios de inventario y monitoreo</a:t>
            </a:r>
            <a:endParaRPr lang="es-ES" b="1" dirty="0"/>
          </a:p>
        </p:txBody>
      </p:sp>
    </p:spTree>
    <p:extLst>
      <p:ext uri="{BB962C8B-B14F-4D97-AF65-F5344CB8AC3E}">
        <p14:creationId xmlns:p14="http://schemas.microsoft.com/office/powerpoint/2010/main" val="407659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8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P spid="11" grpId="0"/>
      <p:bldP spid="13" grpId="0" animBg="1"/>
      <p:bldP spid="17" grpId="0" animBg="1"/>
      <p:bldP spid="1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1.bp.blogspot.com/_nZRKfBgtwuI/S8zas9PnTbI/AAAAAAAAAOo/FfBHDbBHHBY/s1600/2010_av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0252" y="980728"/>
            <a:ext cx="1656184" cy="16561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5 Diagrama"/>
          <p:cNvGraphicFramePr/>
          <p:nvPr>
            <p:extLst>
              <p:ext uri="{D42A27DB-BD31-4B8C-83A1-F6EECF244321}">
                <p14:modId xmlns:p14="http://schemas.microsoft.com/office/powerpoint/2010/main" val="2936727699"/>
              </p:ext>
            </p:extLst>
          </p:nvPr>
        </p:nvGraphicFramePr>
        <p:xfrm>
          <a:off x="539552" y="404664"/>
          <a:ext cx="6888088" cy="2648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7 Diagrama"/>
          <p:cNvGraphicFramePr/>
          <p:nvPr>
            <p:extLst>
              <p:ext uri="{D42A27DB-BD31-4B8C-83A1-F6EECF244321}">
                <p14:modId xmlns:p14="http://schemas.microsoft.com/office/powerpoint/2010/main" val="892632098"/>
              </p:ext>
            </p:extLst>
          </p:nvPr>
        </p:nvGraphicFramePr>
        <p:xfrm>
          <a:off x="656804" y="2996952"/>
          <a:ext cx="6888088" cy="24868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6 CuadroTexto"/>
          <p:cNvSpPr txBox="1"/>
          <p:nvPr/>
        </p:nvSpPr>
        <p:spPr>
          <a:xfrm>
            <a:off x="656804" y="5665092"/>
            <a:ext cx="1944216"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S" b="1" dirty="0" smtClean="0"/>
              <a:t>OSOGOCHE</a:t>
            </a:r>
            <a:endParaRPr lang="es-ES" b="1" dirty="0"/>
          </a:p>
        </p:txBody>
      </p:sp>
      <p:sp>
        <p:nvSpPr>
          <p:cNvPr id="11" name="10 CuadroTexto"/>
          <p:cNvSpPr txBox="1"/>
          <p:nvPr/>
        </p:nvSpPr>
        <p:spPr>
          <a:xfrm>
            <a:off x="2915816" y="5658296"/>
            <a:ext cx="1800200"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S" b="1" dirty="0" smtClean="0"/>
              <a:t>ACHUPALLAS</a:t>
            </a:r>
            <a:endParaRPr lang="es-ES" b="1" dirty="0"/>
          </a:p>
        </p:txBody>
      </p:sp>
      <p:sp>
        <p:nvSpPr>
          <p:cNvPr id="12" name="11 CuadroTexto"/>
          <p:cNvSpPr txBox="1"/>
          <p:nvPr/>
        </p:nvSpPr>
        <p:spPr>
          <a:xfrm>
            <a:off x="5016016" y="5665092"/>
            <a:ext cx="1441760"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S" b="1" dirty="0" smtClean="0"/>
              <a:t>JUVAL</a:t>
            </a:r>
            <a:endParaRPr lang="es-ES" b="1" dirty="0"/>
          </a:p>
        </p:txBody>
      </p:sp>
      <p:sp>
        <p:nvSpPr>
          <p:cNvPr id="13" name="12 CuadroTexto"/>
          <p:cNvSpPr txBox="1"/>
          <p:nvPr/>
        </p:nvSpPr>
        <p:spPr>
          <a:xfrm>
            <a:off x="6807832" y="5661248"/>
            <a:ext cx="1692188"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S" b="1" dirty="0" smtClean="0"/>
              <a:t>GUANGRA</a:t>
            </a:r>
            <a:endParaRPr lang="es-ES" b="1" dirty="0"/>
          </a:p>
        </p:txBody>
      </p:sp>
      <p:cxnSp>
        <p:nvCxnSpPr>
          <p:cNvPr id="14" name="13 Conector recto"/>
          <p:cNvCxnSpPr>
            <a:stCxn id="7" idx="3"/>
            <a:endCxn id="11" idx="1"/>
          </p:cNvCxnSpPr>
          <p:nvPr/>
        </p:nvCxnSpPr>
        <p:spPr>
          <a:xfrm flipV="1">
            <a:off x="2601020" y="5842962"/>
            <a:ext cx="314796" cy="6796"/>
          </a:xfrm>
          <a:prstGeom prst="line">
            <a:avLst/>
          </a:prstGeom>
        </p:spPr>
        <p:style>
          <a:lnRef idx="3">
            <a:schemeClr val="accent5"/>
          </a:lnRef>
          <a:fillRef idx="0">
            <a:schemeClr val="accent5"/>
          </a:fillRef>
          <a:effectRef idx="2">
            <a:schemeClr val="accent5"/>
          </a:effectRef>
          <a:fontRef idx="minor">
            <a:schemeClr val="tx1"/>
          </a:fontRef>
        </p:style>
      </p:cxnSp>
      <p:cxnSp>
        <p:nvCxnSpPr>
          <p:cNvPr id="16" name="15 Conector recto"/>
          <p:cNvCxnSpPr/>
          <p:nvPr/>
        </p:nvCxnSpPr>
        <p:spPr>
          <a:xfrm flipV="1">
            <a:off x="4716016" y="5842962"/>
            <a:ext cx="314796" cy="6796"/>
          </a:xfrm>
          <a:prstGeom prst="line">
            <a:avLst/>
          </a:prstGeom>
        </p:spPr>
        <p:style>
          <a:lnRef idx="3">
            <a:schemeClr val="accent5"/>
          </a:lnRef>
          <a:fillRef idx="0">
            <a:schemeClr val="accent5"/>
          </a:fillRef>
          <a:effectRef idx="2">
            <a:schemeClr val="accent5"/>
          </a:effectRef>
          <a:fontRef idx="minor">
            <a:schemeClr val="tx1"/>
          </a:fontRef>
        </p:style>
      </p:cxnSp>
      <p:cxnSp>
        <p:nvCxnSpPr>
          <p:cNvPr id="17" name="16 Conector recto"/>
          <p:cNvCxnSpPr/>
          <p:nvPr/>
        </p:nvCxnSpPr>
        <p:spPr>
          <a:xfrm flipV="1">
            <a:off x="6493036" y="5850720"/>
            <a:ext cx="314796" cy="6796"/>
          </a:xfrm>
          <a:prstGeom prst="line">
            <a:avLst/>
          </a:prstGeom>
        </p:spPr>
        <p:style>
          <a:lnRef idx="3">
            <a:schemeClr val="accent5"/>
          </a:lnRef>
          <a:fillRef idx="0">
            <a:schemeClr val="accent5"/>
          </a:fillRef>
          <a:effectRef idx="2">
            <a:schemeClr val="accent5"/>
          </a:effectRef>
          <a:fontRef idx="minor">
            <a:schemeClr val="tx1"/>
          </a:fontRef>
        </p:style>
      </p:cxnSp>
      <p:pic>
        <p:nvPicPr>
          <p:cNvPr id="4100" name="Picture 4" descr="http://www.mentevegana.org/wp-content/uploads/2010/12/conejo.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77300" y="3826770"/>
            <a:ext cx="897304" cy="11521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187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788024" y="-33436"/>
            <a:ext cx="3240360" cy="646331"/>
          </a:xfrm>
          <a:prstGeom prst="rect">
            <a:avLst/>
          </a:prstGeom>
          <a:noFill/>
        </p:spPr>
        <p:txBody>
          <a:bodyPr wrap="square" rtlCol="0">
            <a:spAutoFit/>
          </a:bodyPr>
          <a:lstStyle/>
          <a:p>
            <a:pPr algn="ctr"/>
            <a:r>
              <a:rPr lang="es-ES" sz="3600" b="1" dirty="0" smtClean="0">
                <a:solidFill>
                  <a:schemeClr val="bg2">
                    <a:lumMod val="75000"/>
                  </a:schemeClr>
                </a:solidFill>
              </a:rPr>
              <a:t>AVES</a:t>
            </a:r>
            <a:endParaRPr lang="es-ES" sz="3600" b="1" dirty="0">
              <a:solidFill>
                <a:schemeClr val="bg2">
                  <a:lumMod val="75000"/>
                </a:schemeClr>
              </a:solidFill>
            </a:endParaRPr>
          </a:p>
        </p:txBody>
      </p:sp>
      <p:graphicFrame>
        <p:nvGraphicFramePr>
          <p:cNvPr id="13" name="12 Tabla"/>
          <p:cNvGraphicFramePr>
            <a:graphicFrameLocks noGrp="1"/>
          </p:cNvGraphicFramePr>
          <p:nvPr>
            <p:extLst>
              <p:ext uri="{D42A27DB-BD31-4B8C-83A1-F6EECF244321}">
                <p14:modId xmlns:p14="http://schemas.microsoft.com/office/powerpoint/2010/main" val="344932919"/>
              </p:ext>
            </p:extLst>
          </p:nvPr>
        </p:nvGraphicFramePr>
        <p:xfrm>
          <a:off x="690355" y="3789040"/>
          <a:ext cx="7920880" cy="2712720"/>
        </p:xfrm>
        <a:graphic>
          <a:graphicData uri="http://schemas.openxmlformats.org/drawingml/2006/table">
            <a:tbl>
              <a:tblPr firstRow="1" bandRow="1">
                <a:tableStyleId>{5C22544A-7EE6-4342-B048-85BDC9FD1C3A}</a:tableStyleId>
              </a:tblPr>
              <a:tblGrid>
                <a:gridCol w="1584176"/>
                <a:gridCol w="1584176"/>
                <a:gridCol w="1584176"/>
                <a:gridCol w="1584176"/>
                <a:gridCol w="1584176"/>
              </a:tblGrid>
              <a:tr h="1332187">
                <a:tc>
                  <a:txBody>
                    <a:bodyPr/>
                    <a:lstStyle/>
                    <a:p>
                      <a:endParaRPr lang="es-ES" dirty="0"/>
                    </a:p>
                  </a:txBody>
                  <a:tcPr/>
                </a:tc>
                <a:tc>
                  <a:txBody>
                    <a:bodyPr/>
                    <a:lstStyle/>
                    <a:p>
                      <a:endParaRPr lang="es-ES" dirty="0"/>
                    </a:p>
                  </a:txBody>
                  <a:tcPr/>
                </a:tc>
                <a:tc>
                  <a:txBody>
                    <a:bodyPr/>
                    <a:lstStyle/>
                    <a:p>
                      <a:endParaRPr lang="es-ES" dirty="0" smtClean="0"/>
                    </a:p>
                    <a:p>
                      <a:endParaRPr lang="es-ES" dirty="0" smtClean="0"/>
                    </a:p>
                    <a:p>
                      <a:endParaRPr lang="es-ES" dirty="0" smtClean="0"/>
                    </a:p>
                    <a:p>
                      <a:endParaRPr lang="es-ES" dirty="0" smtClean="0"/>
                    </a:p>
                    <a:p>
                      <a:endParaRPr lang="es-ES" dirty="0"/>
                    </a:p>
                  </a:txBody>
                  <a:tcPr/>
                </a:tc>
                <a:tc>
                  <a:txBody>
                    <a:bodyPr/>
                    <a:lstStyle/>
                    <a:p>
                      <a:endParaRPr lang="es-ES"/>
                    </a:p>
                  </a:txBody>
                  <a:tcPr/>
                </a:tc>
                <a:tc>
                  <a:txBody>
                    <a:bodyPr/>
                    <a:lstStyle/>
                    <a:p>
                      <a:endParaRPr lang="es-ES" dirty="0"/>
                    </a:p>
                  </a:txBody>
                  <a:tcPr/>
                </a:tc>
              </a:tr>
              <a:tr h="481175">
                <a:tc>
                  <a:txBody>
                    <a:bodyPr/>
                    <a:lstStyle/>
                    <a:p>
                      <a:pPr algn="ctr"/>
                      <a:r>
                        <a:rPr lang="es-ES" sz="1400" i="0" kern="1200" dirty="0" err="1" smtClean="0">
                          <a:solidFill>
                            <a:schemeClr val="dk1"/>
                          </a:solidFill>
                          <a:effectLst/>
                          <a:latin typeface="+mn-lt"/>
                          <a:ea typeface="+mn-ea"/>
                          <a:cs typeface="+mn-cs"/>
                        </a:rPr>
                        <a:t>Vultur</a:t>
                      </a:r>
                      <a:r>
                        <a:rPr lang="es-ES" sz="1400" i="0" kern="1200" dirty="0" smtClean="0">
                          <a:solidFill>
                            <a:schemeClr val="dk1"/>
                          </a:solidFill>
                          <a:effectLst/>
                          <a:latin typeface="+mn-lt"/>
                          <a:ea typeface="+mn-ea"/>
                          <a:cs typeface="+mn-cs"/>
                        </a:rPr>
                        <a:t> </a:t>
                      </a:r>
                      <a:r>
                        <a:rPr lang="es-ES" sz="1400" i="0" kern="1200" dirty="0" err="1" smtClean="0">
                          <a:solidFill>
                            <a:schemeClr val="dk1"/>
                          </a:solidFill>
                          <a:effectLst/>
                          <a:latin typeface="+mn-lt"/>
                          <a:ea typeface="+mn-ea"/>
                          <a:cs typeface="+mn-cs"/>
                        </a:rPr>
                        <a:t>gryphus</a:t>
                      </a:r>
                      <a:r>
                        <a:rPr lang="es-ES" sz="1400" i="0" kern="1200" dirty="0" smtClean="0">
                          <a:solidFill>
                            <a:schemeClr val="dk1"/>
                          </a:solidFill>
                          <a:effectLst/>
                          <a:latin typeface="+mn-lt"/>
                          <a:ea typeface="+mn-ea"/>
                          <a:cs typeface="+mn-cs"/>
                        </a:rPr>
                        <a:t> </a:t>
                      </a:r>
                      <a:endParaRPr lang="es-ES" sz="1100" b="0" i="0" dirty="0"/>
                    </a:p>
                  </a:txBody>
                  <a:tcPr/>
                </a:tc>
                <a:tc>
                  <a:txBody>
                    <a:bodyPr/>
                    <a:lstStyle/>
                    <a:p>
                      <a:pPr algn="ctr"/>
                      <a:r>
                        <a:rPr lang="es-ES" sz="1400" i="0" kern="1200" dirty="0" err="1" smtClean="0">
                          <a:solidFill>
                            <a:schemeClr val="dk1"/>
                          </a:solidFill>
                          <a:effectLst/>
                          <a:latin typeface="+mn-lt"/>
                          <a:ea typeface="+mn-ea"/>
                          <a:cs typeface="+mn-cs"/>
                        </a:rPr>
                        <a:t>Colibri</a:t>
                      </a:r>
                      <a:r>
                        <a:rPr lang="es-ES" sz="1400" i="0" kern="1200" dirty="0" smtClean="0">
                          <a:solidFill>
                            <a:schemeClr val="dk1"/>
                          </a:solidFill>
                          <a:effectLst/>
                          <a:latin typeface="+mn-lt"/>
                          <a:ea typeface="+mn-ea"/>
                          <a:cs typeface="+mn-cs"/>
                        </a:rPr>
                        <a:t> </a:t>
                      </a:r>
                      <a:r>
                        <a:rPr lang="es-ES" sz="1400" i="0" kern="1200" dirty="0" err="1" smtClean="0">
                          <a:solidFill>
                            <a:schemeClr val="dk1"/>
                          </a:solidFill>
                          <a:effectLst/>
                          <a:latin typeface="+mn-lt"/>
                          <a:ea typeface="+mn-ea"/>
                          <a:cs typeface="+mn-cs"/>
                        </a:rPr>
                        <a:t>coruscans</a:t>
                      </a:r>
                      <a:endParaRPr lang="es-ES" sz="1100" i="0" dirty="0"/>
                    </a:p>
                  </a:txBody>
                  <a:tcPr/>
                </a:tc>
                <a:tc>
                  <a:txBody>
                    <a:bodyPr/>
                    <a:lstStyle/>
                    <a:p>
                      <a:pPr algn="ctr"/>
                      <a:r>
                        <a:rPr lang="es-ES" sz="1400" dirty="0" err="1" smtClean="0"/>
                        <a:t>Tyrannidae</a:t>
                      </a:r>
                      <a:endParaRPr lang="es-ES" sz="1400" dirty="0"/>
                    </a:p>
                  </a:txBody>
                  <a:tcPr/>
                </a:tc>
                <a:tc>
                  <a:txBody>
                    <a:bodyPr/>
                    <a:lstStyle/>
                    <a:p>
                      <a:pPr algn="ctr"/>
                      <a:r>
                        <a:rPr lang="es-ES" sz="1400" dirty="0" err="1" smtClean="0"/>
                        <a:t>Thraupidae</a:t>
                      </a:r>
                      <a:endParaRPr lang="es-ES" sz="1400" dirty="0"/>
                    </a:p>
                  </a:txBody>
                  <a:tcPr/>
                </a:tc>
                <a:tc>
                  <a:txBody>
                    <a:bodyPr/>
                    <a:lstStyle/>
                    <a:p>
                      <a:pPr algn="ctr"/>
                      <a:r>
                        <a:rPr lang="es-ES" sz="1400" dirty="0" err="1" smtClean="0"/>
                        <a:t>Furnariidae</a:t>
                      </a:r>
                      <a:endParaRPr lang="es-ES" sz="1400" dirty="0"/>
                    </a:p>
                  </a:txBody>
                  <a:tcPr/>
                </a:tc>
              </a:tr>
              <a:tr h="288032">
                <a:tc>
                  <a:txBody>
                    <a:bodyPr/>
                    <a:lstStyle/>
                    <a:p>
                      <a:pPr algn="ctr"/>
                      <a:r>
                        <a:rPr lang="es-ES" sz="1400" b="1" dirty="0" smtClean="0"/>
                        <a:t>Cóndor</a:t>
                      </a:r>
                    </a:p>
                    <a:p>
                      <a:pPr algn="ctr"/>
                      <a:r>
                        <a:rPr lang="es-ES" sz="1400" b="0" dirty="0" smtClean="0"/>
                        <a:t>(Especie</a:t>
                      </a:r>
                      <a:r>
                        <a:rPr lang="es-ES" sz="1400" b="0" baseline="0" dirty="0" smtClean="0"/>
                        <a:t> en peligro)</a:t>
                      </a:r>
                      <a:endParaRPr lang="es-ES" sz="1400" b="0" dirty="0" smtClean="0"/>
                    </a:p>
                  </a:txBody>
                  <a:tcPr/>
                </a:tc>
                <a:tc>
                  <a:txBody>
                    <a:bodyPr/>
                    <a:lstStyle/>
                    <a:p>
                      <a:pPr algn="ctr"/>
                      <a:endParaRPr lang="es-ES" sz="1400" b="1" dirty="0" smtClean="0"/>
                    </a:p>
                    <a:p>
                      <a:pPr algn="ctr"/>
                      <a:r>
                        <a:rPr lang="es-ES" sz="1400" b="1" dirty="0" smtClean="0"/>
                        <a:t>Colibrí</a:t>
                      </a:r>
                      <a:endParaRPr lang="es-ES" sz="1400" b="1" dirty="0"/>
                    </a:p>
                  </a:txBody>
                  <a:tcPr/>
                </a:tc>
                <a:tc>
                  <a:txBody>
                    <a:bodyPr/>
                    <a:lstStyle/>
                    <a:p>
                      <a:pPr algn="ctr"/>
                      <a:endParaRPr lang="es-ES" sz="1400" b="1" dirty="0" smtClean="0"/>
                    </a:p>
                    <a:p>
                      <a:pPr algn="ctr"/>
                      <a:r>
                        <a:rPr lang="es-ES" sz="1400" b="1" dirty="0" smtClean="0"/>
                        <a:t>Atrapamoscas</a:t>
                      </a:r>
                      <a:endParaRPr lang="es-ES" sz="1400" b="1" dirty="0"/>
                    </a:p>
                  </a:txBody>
                  <a:tcPr/>
                </a:tc>
                <a:tc>
                  <a:txBody>
                    <a:bodyPr/>
                    <a:lstStyle/>
                    <a:p>
                      <a:pPr algn="ctr"/>
                      <a:endParaRPr lang="es-ES" sz="1400" b="1" dirty="0" smtClean="0"/>
                    </a:p>
                    <a:p>
                      <a:pPr algn="ctr"/>
                      <a:r>
                        <a:rPr lang="es-ES" sz="1400" b="1" dirty="0" smtClean="0"/>
                        <a:t>Tangaras</a:t>
                      </a:r>
                      <a:endParaRPr lang="es-ES" sz="1400" b="1" dirty="0"/>
                    </a:p>
                  </a:txBody>
                  <a:tcPr/>
                </a:tc>
                <a:tc>
                  <a:txBody>
                    <a:bodyPr/>
                    <a:lstStyle/>
                    <a:p>
                      <a:endParaRPr lang="es-ES" sz="1400" b="1" dirty="0" smtClean="0"/>
                    </a:p>
                    <a:p>
                      <a:pPr algn="ctr"/>
                      <a:r>
                        <a:rPr lang="es-ES" sz="1400" b="1" dirty="0" smtClean="0"/>
                        <a:t>Canastero</a:t>
                      </a:r>
                      <a:endParaRPr lang="es-ES" sz="1400" b="1" dirty="0"/>
                    </a:p>
                  </a:txBody>
                  <a:tcPr/>
                </a:tc>
              </a:tr>
            </a:tbl>
          </a:graphicData>
        </a:graphic>
      </p:graphicFrame>
      <p:pic>
        <p:nvPicPr>
          <p:cNvPr id="1040" name="Picture 16" descr="http://www.avesdelima.com/fsierra/Sparkling%20Violetear%20Colibri%20coruscans%20Colme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7019" y="3897052"/>
            <a:ext cx="1448437" cy="12241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2" descr="http://3.bp.blogspot.com/_SnfoILKQtCs/TIgrQuUSlsI/AAAAAAAADuw/j-9A_oUzUWg/s1600/aves+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552"/>
          <a:stretch/>
        </p:blipFill>
        <p:spPr bwMode="auto">
          <a:xfrm>
            <a:off x="5580112" y="3896756"/>
            <a:ext cx="1325132" cy="12668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4" descr="ESPARTILLERO PAMPEAN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562" b="20263"/>
          <a:stretch/>
        </p:blipFill>
        <p:spPr bwMode="auto">
          <a:xfrm>
            <a:off x="7230949" y="3897052"/>
            <a:ext cx="1254466" cy="12828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http://farm2.static.flickr.com/1330/1316897742_ba4627849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42990" y="3896756"/>
            <a:ext cx="1445947" cy="12244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8" name="17 Tabla"/>
          <p:cNvGraphicFramePr>
            <a:graphicFrameLocks noGrp="1"/>
          </p:cNvGraphicFramePr>
          <p:nvPr>
            <p:extLst>
              <p:ext uri="{D42A27DB-BD31-4B8C-83A1-F6EECF244321}">
                <p14:modId xmlns:p14="http://schemas.microsoft.com/office/powerpoint/2010/main" val="3527861115"/>
              </p:ext>
            </p:extLst>
          </p:nvPr>
        </p:nvGraphicFramePr>
        <p:xfrm>
          <a:off x="705523" y="764704"/>
          <a:ext cx="7920880" cy="2534384"/>
        </p:xfrm>
        <a:graphic>
          <a:graphicData uri="http://schemas.openxmlformats.org/drawingml/2006/table">
            <a:tbl>
              <a:tblPr firstRow="1" bandRow="1">
                <a:tableStyleId>{5C22544A-7EE6-4342-B048-85BDC9FD1C3A}</a:tableStyleId>
              </a:tblPr>
              <a:tblGrid>
                <a:gridCol w="1584176"/>
                <a:gridCol w="1584176"/>
                <a:gridCol w="1584176"/>
                <a:gridCol w="1584176"/>
                <a:gridCol w="1584176"/>
              </a:tblGrid>
              <a:tr h="1374283">
                <a:tc>
                  <a:txBody>
                    <a:bodyPr/>
                    <a:lstStyle/>
                    <a:p>
                      <a:endParaRPr lang="es-ES" dirty="0"/>
                    </a:p>
                  </a:txBody>
                  <a:tcPr/>
                </a:tc>
                <a:tc>
                  <a:txBody>
                    <a:bodyPr/>
                    <a:lstStyle/>
                    <a:p>
                      <a:endParaRPr lang="es-ES" dirty="0"/>
                    </a:p>
                  </a:txBody>
                  <a:tcPr/>
                </a:tc>
                <a:tc>
                  <a:txBody>
                    <a:bodyPr/>
                    <a:lstStyle/>
                    <a:p>
                      <a:endParaRPr lang="es-ES" dirty="0" smtClean="0"/>
                    </a:p>
                    <a:p>
                      <a:endParaRPr lang="es-ES" dirty="0" smtClean="0"/>
                    </a:p>
                    <a:p>
                      <a:endParaRPr lang="es-ES" dirty="0" smtClean="0"/>
                    </a:p>
                    <a:p>
                      <a:endParaRPr lang="es-ES" dirty="0" smtClean="0"/>
                    </a:p>
                    <a:p>
                      <a:endParaRPr lang="es-ES" dirty="0"/>
                    </a:p>
                  </a:txBody>
                  <a:tcPr/>
                </a:tc>
                <a:tc>
                  <a:txBody>
                    <a:bodyPr/>
                    <a:lstStyle/>
                    <a:p>
                      <a:endParaRPr lang="es-ES" dirty="0"/>
                    </a:p>
                  </a:txBody>
                  <a:tcPr/>
                </a:tc>
                <a:tc>
                  <a:txBody>
                    <a:bodyPr/>
                    <a:lstStyle/>
                    <a:p>
                      <a:endParaRPr lang="es-ES" dirty="0"/>
                    </a:p>
                  </a:txBody>
                  <a:tcPr/>
                </a:tc>
              </a:tr>
              <a:tr h="553184">
                <a:tc>
                  <a:txBody>
                    <a:bodyPr/>
                    <a:lstStyle/>
                    <a:p>
                      <a:pPr algn="ctr"/>
                      <a:r>
                        <a:rPr lang="es-ES" sz="1400" i="1" kern="1200" dirty="0" err="1" smtClean="0">
                          <a:solidFill>
                            <a:schemeClr val="dk1"/>
                          </a:solidFill>
                          <a:effectLst/>
                          <a:latin typeface="+mn-lt"/>
                          <a:ea typeface="+mn-ea"/>
                          <a:cs typeface="+mn-cs"/>
                        </a:rPr>
                        <a:t>Synallaxis</a:t>
                      </a:r>
                      <a:r>
                        <a:rPr lang="es-ES" sz="1400" i="1" kern="1200" dirty="0" smtClean="0">
                          <a:solidFill>
                            <a:schemeClr val="dk1"/>
                          </a:solidFill>
                          <a:effectLst/>
                          <a:latin typeface="+mn-lt"/>
                          <a:ea typeface="+mn-ea"/>
                          <a:cs typeface="+mn-cs"/>
                        </a:rPr>
                        <a:t> </a:t>
                      </a:r>
                      <a:r>
                        <a:rPr lang="es-ES" sz="1400" i="1" kern="1200" dirty="0" err="1" smtClean="0">
                          <a:solidFill>
                            <a:schemeClr val="dk1"/>
                          </a:solidFill>
                          <a:effectLst/>
                          <a:latin typeface="+mn-lt"/>
                          <a:ea typeface="+mn-ea"/>
                          <a:cs typeface="+mn-cs"/>
                        </a:rPr>
                        <a:t>azarae</a:t>
                      </a:r>
                      <a:r>
                        <a:rPr lang="es-ES" sz="1400" i="1" kern="1200" dirty="0" smtClean="0">
                          <a:solidFill>
                            <a:schemeClr val="dk1"/>
                          </a:solidFill>
                          <a:effectLst/>
                          <a:latin typeface="+mn-lt"/>
                          <a:ea typeface="+mn-ea"/>
                          <a:cs typeface="+mn-cs"/>
                        </a:rPr>
                        <a:t> </a:t>
                      </a:r>
                      <a:endParaRPr lang="es-ES" sz="1100" b="0" dirty="0"/>
                    </a:p>
                  </a:txBody>
                  <a:tcPr/>
                </a:tc>
                <a:tc>
                  <a:txBody>
                    <a:bodyPr/>
                    <a:lstStyle/>
                    <a:p>
                      <a:pPr algn="ctr"/>
                      <a:r>
                        <a:rPr lang="es-ES" sz="1400" i="0" dirty="0" err="1" smtClean="0"/>
                        <a:t>Scytalopus</a:t>
                      </a:r>
                      <a:endParaRPr lang="es-ES" sz="1400" i="0" dirty="0" smtClean="0"/>
                    </a:p>
                    <a:p>
                      <a:pPr algn="ctr"/>
                      <a:r>
                        <a:rPr lang="es-ES" sz="1400" i="0" dirty="0" smtClean="0"/>
                        <a:t> unicolor</a:t>
                      </a:r>
                      <a:endParaRPr lang="es-ES" sz="1400" i="0" dirty="0"/>
                    </a:p>
                  </a:txBody>
                  <a:tcPr/>
                </a:tc>
                <a:tc>
                  <a:txBody>
                    <a:bodyPr/>
                    <a:lstStyle/>
                    <a:p>
                      <a:pPr algn="ctr"/>
                      <a:r>
                        <a:rPr lang="es-ES" sz="1400" dirty="0" err="1" smtClean="0"/>
                        <a:t>Phalcoboenus</a:t>
                      </a:r>
                      <a:r>
                        <a:rPr lang="es-ES" sz="1400" dirty="0" smtClean="0"/>
                        <a:t> </a:t>
                      </a:r>
                      <a:r>
                        <a:rPr lang="es-ES" sz="1400" dirty="0" err="1" smtClean="0"/>
                        <a:t>carunculatus</a:t>
                      </a:r>
                      <a:endParaRPr lang="es-ES" sz="1400" dirty="0"/>
                    </a:p>
                  </a:txBody>
                  <a:tcPr/>
                </a:tc>
                <a:tc>
                  <a:txBody>
                    <a:bodyPr/>
                    <a:lstStyle/>
                    <a:p>
                      <a:pPr algn="ctr"/>
                      <a:r>
                        <a:rPr lang="es-ES" sz="1400" dirty="0" err="1" smtClean="0"/>
                        <a:t>Gallinago</a:t>
                      </a:r>
                      <a:r>
                        <a:rPr lang="es-ES" sz="1400" dirty="0" smtClean="0"/>
                        <a:t> </a:t>
                      </a:r>
                    </a:p>
                    <a:p>
                      <a:pPr algn="ctr"/>
                      <a:r>
                        <a:rPr lang="es-ES" sz="1400" dirty="0" err="1" smtClean="0"/>
                        <a:t>Nobilis</a:t>
                      </a:r>
                      <a:endParaRPr lang="es-ES" sz="1400" dirty="0"/>
                    </a:p>
                  </a:txBody>
                  <a:tcPr/>
                </a:tc>
                <a:tc>
                  <a:txBody>
                    <a:bodyPr/>
                    <a:lstStyle/>
                    <a:p>
                      <a:pPr algn="ctr"/>
                      <a:r>
                        <a:rPr lang="es-ES" sz="1400" i="1" kern="1200" dirty="0" err="1" smtClean="0">
                          <a:solidFill>
                            <a:schemeClr val="dk1"/>
                          </a:solidFill>
                          <a:effectLst/>
                          <a:latin typeface="+mn-lt"/>
                          <a:ea typeface="+mn-ea"/>
                          <a:cs typeface="+mn-cs"/>
                        </a:rPr>
                        <a:t>Buthraupis</a:t>
                      </a:r>
                      <a:r>
                        <a:rPr lang="es-ES" sz="1400" i="1" kern="1200" dirty="0" smtClean="0">
                          <a:solidFill>
                            <a:schemeClr val="dk1"/>
                          </a:solidFill>
                          <a:effectLst/>
                          <a:latin typeface="+mn-lt"/>
                          <a:ea typeface="+mn-ea"/>
                          <a:cs typeface="+mn-cs"/>
                        </a:rPr>
                        <a:t> </a:t>
                      </a:r>
                      <a:r>
                        <a:rPr lang="es-ES" sz="1400" i="1" kern="1200" dirty="0" err="1" smtClean="0">
                          <a:solidFill>
                            <a:schemeClr val="dk1"/>
                          </a:solidFill>
                          <a:effectLst/>
                          <a:latin typeface="+mn-lt"/>
                          <a:ea typeface="+mn-ea"/>
                          <a:cs typeface="+mn-cs"/>
                        </a:rPr>
                        <a:t>wetmorei</a:t>
                      </a:r>
                      <a:r>
                        <a:rPr lang="es-ES" sz="1400" i="1" kern="1200" dirty="0" smtClean="0">
                          <a:solidFill>
                            <a:schemeClr val="dk1"/>
                          </a:solidFill>
                          <a:effectLst/>
                          <a:latin typeface="+mn-lt"/>
                          <a:ea typeface="+mn-ea"/>
                          <a:cs typeface="+mn-cs"/>
                        </a:rPr>
                        <a:t> </a:t>
                      </a:r>
                      <a:endParaRPr lang="es-ES" sz="1400" dirty="0"/>
                    </a:p>
                  </a:txBody>
                  <a:tcPr/>
                </a:tc>
              </a:tr>
              <a:tr h="486725">
                <a:tc>
                  <a:txBody>
                    <a:bodyPr/>
                    <a:lstStyle/>
                    <a:p>
                      <a:pPr algn="ctr"/>
                      <a:r>
                        <a:rPr lang="es-ES" sz="1400" b="0" dirty="0" smtClean="0"/>
                        <a:t>(endémica)</a:t>
                      </a:r>
                      <a:endParaRPr lang="es-ES" sz="1400" b="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0" dirty="0" smtClean="0"/>
                        <a:t>(endémica)</a:t>
                      </a:r>
                    </a:p>
                    <a:p>
                      <a:pPr algn="ctr"/>
                      <a:endParaRPr lang="es-ES" sz="1400" b="0" dirty="0" smtClean="0"/>
                    </a:p>
                  </a:txBody>
                  <a:tcPr/>
                </a:tc>
                <a:tc>
                  <a:txBody>
                    <a:bodyPr/>
                    <a:lstStyle/>
                    <a:p>
                      <a:pPr algn="ctr"/>
                      <a:r>
                        <a:rPr lang="es-ES" sz="1400" b="1" dirty="0" smtClean="0"/>
                        <a:t>Curiquingue</a:t>
                      </a:r>
                    </a:p>
                    <a:p>
                      <a:pPr marL="0" marR="0" indent="0" algn="ctr" defTabSz="914400" rtl="0" eaLnBrk="1" fontAlgn="auto" latinLnBrk="0" hangingPunct="1">
                        <a:lnSpc>
                          <a:spcPct val="100000"/>
                        </a:lnSpc>
                        <a:spcBef>
                          <a:spcPts val="0"/>
                        </a:spcBef>
                        <a:spcAft>
                          <a:spcPts val="0"/>
                        </a:spcAft>
                        <a:buClrTx/>
                        <a:buSzTx/>
                        <a:buFontTx/>
                        <a:buNone/>
                        <a:tabLst/>
                        <a:defRPr/>
                      </a:pPr>
                      <a:r>
                        <a:rPr lang="es-ES" sz="1400" b="0" dirty="0" smtClean="0"/>
                        <a:t>(endémica)</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0" dirty="0" smtClean="0"/>
                        <a:t>(endémica)</a:t>
                      </a:r>
                    </a:p>
                    <a:p>
                      <a:pPr algn="ctr"/>
                      <a:endParaRPr lang="es-ES" sz="1400" b="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0" dirty="0" smtClean="0"/>
                        <a:t>(endémica)</a:t>
                      </a:r>
                    </a:p>
                    <a:p>
                      <a:pPr algn="ctr"/>
                      <a:endParaRPr lang="es-ES" sz="1400" b="0" dirty="0" smtClean="0"/>
                    </a:p>
                  </a:txBody>
                  <a:tcPr/>
                </a:tc>
              </a:tr>
            </a:tbl>
          </a:graphicData>
        </a:graphic>
      </p:graphicFrame>
      <p:pic>
        <p:nvPicPr>
          <p:cNvPr id="7" name="Picture 8" descr="http://upload.wikimedia.org/wikipedia/commons/0/04/Azaras_Spinetail_(Synallaxis_azarae_infumata)_held_in_hand.jpg"/>
          <p:cNvPicPr>
            <a:picLocks noChangeAspect="1" noChangeArrowheads="1"/>
          </p:cNvPicPr>
          <p:nvPr/>
        </p:nvPicPr>
        <p:blipFill rotWithShape="1">
          <a:blip r:embed="rId6">
            <a:extLst>
              <a:ext uri="{28A0092B-C50C-407E-A947-70E740481C1C}">
                <a14:useLocalDpi xmlns:a14="http://schemas.microsoft.com/office/drawing/2010/main" val="0"/>
              </a:ext>
            </a:extLst>
          </a:blip>
          <a:srcRect l="9976" r="12611"/>
          <a:stretch/>
        </p:blipFill>
        <p:spPr bwMode="auto">
          <a:xfrm>
            <a:off x="872332" y="980727"/>
            <a:ext cx="1299522" cy="11191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10" descr="http://farm5.static.flickr.com/4015/4294853607_5a605e26c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607" r="18545" b="18009"/>
          <a:stretch/>
        </p:blipFill>
        <p:spPr bwMode="auto">
          <a:xfrm>
            <a:off x="2457693" y="968781"/>
            <a:ext cx="1227088" cy="11430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12" descr="http://gallery.new-ecopsychology.org/photo/birds/carunculated_caracara_(phalcoboenus_carunculatus)5.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523" t="6478" r="11904"/>
          <a:stretch/>
        </p:blipFill>
        <p:spPr bwMode="auto">
          <a:xfrm>
            <a:off x="4003651" y="879946"/>
            <a:ext cx="1288429" cy="12283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14" descr="http://ibc.lynxeds.com/files/pictures/Noble_Snipe_-_Gallinago_nobilis_-_Bogota_highland_swamps_E_Andes.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6889" t="21570" r="22183" b="24473"/>
          <a:stretch/>
        </p:blipFill>
        <p:spPr bwMode="auto">
          <a:xfrm>
            <a:off x="5545163" y="886239"/>
            <a:ext cx="1360082" cy="11269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16" descr="http://farm4.static.flickr.com/3043/2962233480_03353f6ce9.jpg"/>
          <p:cNvPicPr>
            <a:picLocks noChangeAspect="1" noChangeArrowheads="1"/>
          </p:cNvPicPr>
          <p:nvPr/>
        </p:nvPicPr>
        <p:blipFill rotWithShape="1">
          <a:blip r:embed="rId10">
            <a:extLst>
              <a:ext uri="{28A0092B-C50C-407E-A947-70E740481C1C}">
                <a14:useLocalDpi xmlns:a14="http://schemas.microsoft.com/office/drawing/2010/main" val="0"/>
              </a:ext>
            </a:extLst>
          </a:blip>
          <a:srcRect l="27474" t="12242" r="16359" b="16924"/>
          <a:stretch/>
        </p:blipFill>
        <p:spPr bwMode="auto">
          <a:xfrm>
            <a:off x="7147934" y="871438"/>
            <a:ext cx="1397066" cy="12403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18" descr="http://www.ricardomollerjensen.com/data/media/111/148--Condor-Andean-Condor-Vultur-gryphus-Champaqu-15-03-2009-6b.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6197" y="4002920"/>
            <a:ext cx="1441849" cy="10545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71139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3528437175"/>
              </p:ext>
            </p:extLst>
          </p:nvPr>
        </p:nvGraphicFramePr>
        <p:xfrm>
          <a:off x="2164656" y="722629"/>
          <a:ext cx="6336704" cy="2461683"/>
        </p:xfrm>
        <a:graphic>
          <a:graphicData uri="http://schemas.openxmlformats.org/drawingml/2006/table">
            <a:tbl>
              <a:tblPr firstRow="1" bandRow="1">
                <a:tableStyleId>{5C22544A-7EE6-4342-B048-85BDC9FD1C3A}</a:tableStyleId>
              </a:tblPr>
              <a:tblGrid>
                <a:gridCol w="1584176"/>
                <a:gridCol w="1584176"/>
                <a:gridCol w="1584176"/>
                <a:gridCol w="1584176"/>
              </a:tblGrid>
              <a:tr h="1404983">
                <a:tc>
                  <a:txBody>
                    <a:bodyPr/>
                    <a:lstStyle/>
                    <a:p>
                      <a:endParaRPr lang="es-ES" dirty="0"/>
                    </a:p>
                  </a:txBody>
                  <a:tcPr/>
                </a:tc>
                <a:tc>
                  <a:txBody>
                    <a:bodyPr/>
                    <a:lstStyle/>
                    <a:p>
                      <a:endParaRPr lang="es-ES" dirty="0"/>
                    </a:p>
                  </a:txBody>
                  <a:tcPr/>
                </a:tc>
                <a:tc>
                  <a:txBody>
                    <a:bodyPr/>
                    <a:lstStyle/>
                    <a:p>
                      <a:endParaRPr lang="es-ES" dirty="0" smtClean="0"/>
                    </a:p>
                    <a:p>
                      <a:endParaRPr lang="es-ES" dirty="0" smtClean="0"/>
                    </a:p>
                    <a:p>
                      <a:endParaRPr lang="es-ES" dirty="0" smtClean="0"/>
                    </a:p>
                    <a:p>
                      <a:endParaRPr lang="es-ES" dirty="0" smtClean="0"/>
                    </a:p>
                    <a:p>
                      <a:endParaRPr lang="es-ES" dirty="0"/>
                    </a:p>
                  </a:txBody>
                  <a:tcPr/>
                </a:tc>
                <a:tc>
                  <a:txBody>
                    <a:bodyPr/>
                    <a:lstStyle/>
                    <a:p>
                      <a:endParaRPr lang="es-ES" dirty="0"/>
                    </a:p>
                  </a:txBody>
                  <a:tcPr/>
                </a:tc>
              </a:tr>
              <a:tr h="531232">
                <a:tc>
                  <a:txBody>
                    <a:bodyPr/>
                    <a:lstStyle/>
                    <a:p>
                      <a:pPr algn="ctr"/>
                      <a:r>
                        <a:rPr lang="es-ES" sz="1400" i="0" kern="1200" dirty="0" err="1" smtClean="0">
                          <a:solidFill>
                            <a:schemeClr val="dk1"/>
                          </a:solidFill>
                          <a:effectLst/>
                          <a:latin typeface="+mn-lt"/>
                          <a:ea typeface="+mn-ea"/>
                          <a:cs typeface="+mn-cs"/>
                        </a:rPr>
                        <a:t>Gastrotheca</a:t>
                      </a:r>
                      <a:r>
                        <a:rPr lang="es-ES" sz="1400" i="0" kern="1200" dirty="0" smtClean="0">
                          <a:solidFill>
                            <a:schemeClr val="dk1"/>
                          </a:solidFill>
                          <a:effectLst/>
                          <a:latin typeface="+mn-lt"/>
                          <a:ea typeface="+mn-ea"/>
                          <a:cs typeface="+mn-cs"/>
                        </a:rPr>
                        <a:t> </a:t>
                      </a:r>
                      <a:r>
                        <a:rPr lang="es-ES" sz="1400" i="0" kern="1200" dirty="0" err="1" smtClean="0">
                          <a:solidFill>
                            <a:schemeClr val="dk1"/>
                          </a:solidFill>
                          <a:effectLst/>
                          <a:latin typeface="+mn-lt"/>
                          <a:ea typeface="+mn-ea"/>
                          <a:cs typeface="+mn-cs"/>
                        </a:rPr>
                        <a:t>pseustes</a:t>
                      </a:r>
                      <a:r>
                        <a:rPr lang="es-ES" sz="1400" i="0" kern="1200" dirty="0" smtClean="0">
                          <a:solidFill>
                            <a:schemeClr val="dk1"/>
                          </a:solidFill>
                          <a:effectLst/>
                          <a:latin typeface="+mn-lt"/>
                          <a:ea typeface="+mn-ea"/>
                          <a:cs typeface="+mn-cs"/>
                        </a:rPr>
                        <a:t> </a:t>
                      </a:r>
                      <a:endParaRPr lang="es-ES" sz="1000" b="0" i="0" dirty="0"/>
                    </a:p>
                  </a:txBody>
                  <a:tcPr/>
                </a:tc>
                <a:tc>
                  <a:txBody>
                    <a:bodyPr/>
                    <a:lstStyle/>
                    <a:p>
                      <a:pPr algn="ctr"/>
                      <a:r>
                        <a:rPr lang="es-ES" sz="1400" i="1" kern="1200" dirty="0" err="1" smtClean="0">
                          <a:solidFill>
                            <a:schemeClr val="dk1"/>
                          </a:solidFill>
                          <a:effectLst/>
                          <a:latin typeface="+mn-lt"/>
                          <a:ea typeface="+mn-ea"/>
                          <a:cs typeface="+mn-cs"/>
                        </a:rPr>
                        <a:t>Pristimantis</a:t>
                      </a:r>
                      <a:r>
                        <a:rPr lang="es-ES" sz="1400" i="1" kern="1200" dirty="0" smtClean="0">
                          <a:solidFill>
                            <a:schemeClr val="dk1"/>
                          </a:solidFill>
                          <a:effectLst/>
                          <a:latin typeface="+mn-lt"/>
                          <a:ea typeface="+mn-ea"/>
                          <a:cs typeface="+mn-cs"/>
                        </a:rPr>
                        <a:t> </a:t>
                      </a:r>
                      <a:r>
                        <a:rPr lang="es-ES" sz="1400" kern="1200" dirty="0" smtClean="0">
                          <a:solidFill>
                            <a:schemeClr val="dk1"/>
                          </a:solidFill>
                          <a:effectLst/>
                          <a:latin typeface="+mn-lt"/>
                          <a:ea typeface="+mn-ea"/>
                          <a:cs typeface="+mn-cs"/>
                        </a:rPr>
                        <a:t>cf. </a:t>
                      </a:r>
                      <a:r>
                        <a:rPr lang="es-ES" sz="1400" i="1" kern="1200" dirty="0" err="1" smtClean="0">
                          <a:solidFill>
                            <a:schemeClr val="dk1"/>
                          </a:solidFill>
                          <a:effectLst/>
                          <a:latin typeface="+mn-lt"/>
                          <a:ea typeface="+mn-ea"/>
                          <a:cs typeface="+mn-cs"/>
                        </a:rPr>
                        <a:t>unistrigatus</a:t>
                      </a:r>
                      <a:endParaRPr lang="es-ES" sz="1400" i="0" dirty="0"/>
                    </a:p>
                  </a:txBody>
                  <a:tcPr/>
                </a:tc>
                <a:tc>
                  <a:txBody>
                    <a:bodyPr/>
                    <a:lstStyle/>
                    <a:p>
                      <a:pPr algn="ctr"/>
                      <a:r>
                        <a:rPr lang="es-ES" sz="1400" dirty="0" err="1" smtClean="0"/>
                        <a:t>Pholidobolus</a:t>
                      </a:r>
                      <a:r>
                        <a:rPr lang="es-ES" sz="1400" dirty="0" smtClean="0"/>
                        <a:t> </a:t>
                      </a:r>
                      <a:r>
                        <a:rPr lang="es-ES" sz="1400" dirty="0" err="1" smtClean="0"/>
                        <a:t>montium</a:t>
                      </a:r>
                      <a:endParaRPr lang="es-ES" sz="1400" dirty="0"/>
                    </a:p>
                  </a:txBody>
                  <a:tcPr/>
                </a:tc>
                <a:tc>
                  <a:txBody>
                    <a:bodyPr/>
                    <a:lstStyle/>
                    <a:p>
                      <a:pPr algn="ctr"/>
                      <a:r>
                        <a:rPr lang="es-ES" sz="1400" i="1" kern="1200" dirty="0" err="1" smtClean="0">
                          <a:solidFill>
                            <a:schemeClr val="dk1"/>
                          </a:solidFill>
                          <a:effectLst/>
                          <a:latin typeface="+mn-lt"/>
                          <a:ea typeface="+mn-ea"/>
                          <a:cs typeface="+mn-cs"/>
                        </a:rPr>
                        <a:t>Stenocercus</a:t>
                      </a:r>
                      <a:r>
                        <a:rPr lang="es-ES" sz="1400" i="1" kern="1200" dirty="0" smtClean="0">
                          <a:solidFill>
                            <a:schemeClr val="dk1"/>
                          </a:solidFill>
                          <a:effectLst/>
                          <a:latin typeface="+mn-lt"/>
                          <a:ea typeface="+mn-ea"/>
                          <a:cs typeface="+mn-cs"/>
                        </a:rPr>
                        <a:t> </a:t>
                      </a:r>
                      <a:r>
                        <a:rPr lang="es-ES" sz="1400" kern="1200" dirty="0" err="1" smtClean="0">
                          <a:solidFill>
                            <a:schemeClr val="dk1"/>
                          </a:solidFill>
                          <a:effectLst/>
                          <a:latin typeface="+mn-lt"/>
                          <a:ea typeface="+mn-ea"/>
                          <a:cs typeface="+mn-cs"/>
                        </a:rPr>
                        <a:t>g</a:t>
                      </a:r>
                      <a:r>
                        <a:rPr lang="es-ES" sz="1400" i="1" kern="1200" dirty="0" err="1" smtClean="0">
                          <a:solidFill>
                            <a:schemeClr val="dk1"/>
                          </a:solidFill>
                          <a:effectLst/>
                          <a:latin typeface="+mn-lt"/>
                          <a:ea typeface="+mn-ea"/>
                          <a:cs typeface="+mn-cs"/>
                        </a:rPr>
                        <a:t>uentheri</a:t>
                      </a:r>
                      <a:r>
                        <a:rPr lang="es-ES" sz="1400" i="1" kern="1200" dirty="0" smtClean="0">
                          <a:solidFill>
                            <a:schemeClr val="dk1"/>
                          </a:solidFill>
                          <a:effectLst/>
                          <a:latin typeface="+mn-lt"/>
                          <a:ea typeface="+mn-ea"/>
                          <a:cs typeface="+mn-cs"/>
                        </a:rPr>
                        <a:t> </a:t>
                      </a:r>
                      <a:endParaRPr lang="es-ES" sz="1400" dirty="0"/>
                    </a:p>
                  </a:txBody>
                  <a:tcPr/>
                </a:tc>
              </a:tr>
              <a:tr h="467411">
                <a:tc>
                  <a:txBody>
                    <a:bodyPr/>
                    <a:lstStyle/>
                    <a:p>
                      <a:pPr algn="ctr"/>
                      <a:r>
                        <a:rPr lang="es-ES" sz="1400" b="0" dirty="0" smtClean="0"/>
                        <a:t>(En peligro)</a:t>
                      </a:r>
                      <a:endParaRPr lang="es-ES" sz="1400" b="0" dirty="0"/>
                    </a:p>
                  </a:txBody>
                  <a:tcPr/>
                </a:tc>
                <a:tc>
                  <a:txBody>
                    <a:bodyPr/>
                    <a:lstStyle/>
                    <a:p>
                      <a:pPr algn="ctr"/>
                      <a:endParaRPr lang="es-ES" sz="1400" b="1" dirty="0" smtClean="0"/>
                    </a:p>
                  </a:txBody>
                  <a:tcPr/>
                </a:tc>
                <a:tc>
                  <a:txBody>
                    <a:bodyPr/>
                    <a:lstStyle/>
                    <a:p>
                      <a:pPr algn="ctr"/>
                      <a:r>
                        <a:rPr lang="es-ES" sz="1400" b="1" dirty="0" smtClean="0"/>
                        <a:t>Lagarto Andino</a:t>
                      </a:r>
                      <a:endParaRPr lang="es-ES" sz="1400" b="1" dirty="0"/>
                    </a:p>
                  </a:txBody>
                  <a:tcPr/>
                </a:tc>
                <a:tc>
                  <a:txBody>
                    <a:bodyPr/>
                    <a:lstStyle/>
                    <a:p>
                      <a:pPr algn="ctr"/>
                      <a:endParaRPr lang="es-ES" sz="1400" b="1" dirty="0" smtClean="0"/>
                    </a:p>
                  </a:txBody>
                  <a:tcPr/>
                </a:tc>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3879435540"/>
              </p:ext>
            </p:extLst>
          </p:nvPr>
        </p:nvGraphicFramePr>
        <p:xfrm>
          <a:off x="676837" y="3683536"/>
          <a:ext cx="7920880" cy="2747744"/>
        </p:xfrm>
        <a:graphic>
          <a:graphicData uri="http://schemas.openxmlformats.org/drawingml/2006/table">
            <a:tbl>
              <a:tblPr firstRow="1" bandRow="1">
                <a:tableStyleId>{5C22544A-7EE6-4342-B048-85BDC9FD1C3A}</a:tableStyleId>
              </a:tblPr>
              <a:tblGrid>
                <a:gridCol w="1584176"/>
                <a:gridCol w="1584176"/>
                <a:gridCol w="1584176"/>
                <a:gridCol w="1584176"/>
                <a:gridCol w="1584176"/>
              </a:tblGrid>
              <a:tr h="1374283">
                <a:tc>
                  <a:txBody>
                    <a:bodyPr/>
                    <a:lstStyle/>
                    <a:p>
                      <a:endParaRPr lang="es-ES" dirty="0"/>
                    </a:p>
                  </a:txBody>
                  <a:tcPr/>
                </a:tc>
                <a:tc>
                  <a:txBody>
                    <a:bodyPr/>
                    <a:lstStyle/>
                    <a:p>
                      <a:endParaRPr lang="es-ES" dirty="0"/>
                    </a:p>
                  </a:txBody>
                  <a:tcPr/>
                </a:tc>
                <a:tc>
                  <a:txBody>
                    <a:bodyPr/>
                    <a:lstStyle/>
                    <a:p>
                      <a:endParaRPr lang="es-ES" dirty="0" smtClean="0"/>
                    </a:p>
                    <a:p>
                      <a:endParaRPr lang="es-ES" dirty="0" smtClean="0"/>
                    </a:p>
                    <a:p>
                      <a:endParaRPr lang="es-ES" dirty="0" smtClean="0"/>
                    </a:p>
                    <a:p>
                      <a:endParaRPr lang="es-ES" dirty="0" smtClean="0"/>
                    </a:p>
                    <a:p>
                      <a:endParaRPr lang="es-ES" dirty="0"/>
                    </a:p>
                  </a:txBody>
                  <a:tcPr/>
                </a:tc>
                <a:tc>
                  <a:txBody>
                    <a:bodyPr/>
                    <a:lstStyle/>
                    <a:p>
                      <a:endParaRPr lang="es-ES" dirty="0"/>
                    </a:p>
                  </a:txBody>
                  <a:tcPr/>
                </a:tc>
                <a:tc>
                  <a:txBody>
                    <a:bodyPr/>
                    <a:lstStyle/>
                    <a:p>
                      <a:endParaRPr lang="es-ES" dirty="0"/>
                    </a:p>
                  </a:txBody>
                  <a:tcPr/>
                </a:tc>
              </a:tr>
              <a:tr h="553184">
                <a:tc>
                  <a:txBody>
                    <a:bodyPr/>
                    <a:lstStyle/>
                    <a:p>
                      <a:pPr algn="ctr"/>
                      <a:r>
                        <a:rPr lang="es-ES" sz="1400" b="0" dirty="0" err="1" smtClean="0"/>
                        <a:t>Didelphis</a:t>
                      </a:r>
                      <a:r>
                        <a:rPr lang="es-ES" sz="1400" b="0" dirty="0" smtClean="0"/>
                        <a:t> </a:t>
                      </a:r>
                      <a:r>
                        <a:rPr lang="es-ES" sz="1400" b="0" dirty="0" err="1" smtClean="0"/>
                        <a:t>pernigra</a:t>
                      </a:r>
                      <a:endParaRPr lang="es-ES" sz="1400" b="0" dirty="0"/>
                    </a:p>
                  </a:txBody>
                  <a:tcPr/>
                </a:tc>
                <a:tc>
                  <a:txBody>
                    <a:bodyPr/>
                    <a:lstStyle/>
                    <a:p>
                      <a:pPr algn="ctr"/>
                      <a:r>
                        <a:rPr lang="es-ES" sz="1400" i="0" kern="1200" dirty="0" err="1" smtClean="0">
                          <a:solidFill>
                            <a:schemeClr val="dk1"/>
                          </a:solidFill>
                          <a:effectLst/>
                          <a:latin typeface="+mn-lt"/>
                          <a:ea typeface="+mn-ea"/>
                          <a:cs typeface="+mn-cs"/>
                        </a:rPr>
                        <a:t>Sylvilagus</a:t>
                      </a:r>
                      <a:r>
                        <a:rPr lang="es-ES" sz="1400" i="0" kern="1200" dirty="0" smtClean="0">
                          <a:solidFill>
                            <a:schemeClr val="dk1"/>
                          </a:solidFill>
                          <a:effectLst/>
                          <a:latin typeface="+mn-lt"/>
                          <a:ea typeface="+mn-ea"/>
                          <a:cs typeface="+mn-cs"/>
                        </a:rPr>
                        <a:t> </a:t>
                      </a:r>
                      <a:r>
                        <a:rPr lang="es-ES" sz="1400" i="0" kern="1200" dirty="0" err="1" smtClean="0">
                          <a:solidFill>
                            <a:schemeClr val="dk1"/>
                          </a:solidFill>
                          <a:effectLst/>
                          <a:latin typeface="+mn-lt"/>
                          <a:ea typeface="+mn-ea"/>
                          <a:cs typeface="+mn-cs"/>
                        </a:rPr>
                        <a:t>brasiliensis</a:t>
                      </a:r>
                      <a:r>
                        <a:rPr lang="es-ES" sz="1400" i="0" kern="1200" dirty="0" smtClean="0">
                          <a:solidFill>
                            <a:schemeClr val="dk1"/>
                          </a:solidFill>
                          <a:effectLst/>
                          <a:latin typeface="+mn-lt"/>
                          <a:ea typeface="+mn-ea"/>
                          <a:cs typeface="+mn-cs"/>
                        </a:rPr>
                        <a:t> </a:t>
                      </a:r>
                      <a:endParaRPr lang="es-ES" sz="1100" i="0" dirty="0"/>
                    </a:p>
                  </a:txBody>
                  <a:tcPr/>
                </a:tc>
                <a:tc>
                  <a:txBody>
                    <a:bodyPr/>
                    <a:lstStyle/>
                    <a:p>
                      <a:pPr algn="ctr"/>
                      <a:r>
                        <a:rPr lang="es-ES" sz="1400" dirty="0" smtClean="0"/>
                        <a:t>Mustela </a:t>
                      </a:r>
                      <a:r>
                        <a:rPr lang="es-ES" sz="1400" dirty="0" err="1" smtClean="0"/>
                        <a:t>frenata</a:t>
                      </a:r>
                      <a:endParaRPr lang="es-ES" sz="1400" dirty="0"/>
                    </a:p>
                  </a:txBody>
                  <a:tcPr/>
                </a:tc>
                <a:tc>
                  <a:txBody>
                    <a:bodyPr/>
                    <a:lstStyle/>
                    <a:p>
                      <a:pPr algn="ctr"/>
                      <a:r>
                        <a:rPr lang="es-ES" sz="1400" i="0" kern="1200" dirty="0" err="1" smtClean="0">
                          <a:solidFill>
                            <a:schemeClr val="dk1"/>
                          </a:solidFill>
                          <a:effectLst/>
                          <a:latin typeface="+mn-lt"/>
                          <a:ea typeface="+mn-ea"/>
                          <a:cs typeface="+mn-cs"/>
                        </a:rPr>
                        <a:t>Tremarctos</a:t>
                      </a:r>
                      <a:r>
                        <a:rPr lang="es-ES" sz="1400" i="0" kern="1200" dirty="0" smtClean="0">
                          <a:solidFill>
                            <a:schemeClr val="dk1"/>
                          </a:solidFill>
                          <a:effectLst/>
                          <a:latin typeface="+mn-lt"/>
                          <a:ea typeface="+mn-ea"/>
                          <a:cs typeface="+mn-cs"/>
                        </a:rPr>
                        <a:t> </a:t>
                      </a:r>
                      <a:r>
                        <a:rPr lang="es-ES" sz="1400" i="0" kern="1200" dirty="0" err="1" smtClean="0">
                          <a:solidFill>
                            <a:schemeClr val="dk1"/>
                          </a:solidFill>
                          <a:effectLst/>
                          <a:latin typeface="+mn-lt"/>
                          <a:ea typeface="+mn-ea"/>
                          <a:cs typeface="+mn-cs"/>
                        </a:rPr>
                        <a:t>ornatus</a:t>
                      </a:r>
                      <a:r>
                        <a:rPr lang="es-ES" sz="1400" i="0" kern="1200" dirty="0" smtClean="0">
                          <a:solidFill>
                            <a:schemeClr val="dk1"/>
                          </a:solidFill>
                          <a:effectLst/>
                          <a:latin typeface="+mn-lt"/>
                          <a:ea typeface="+mn-ea"/>
                          <a:cs typeface="+mn-cs"/>
                        </a:rPr>
                        <a:t> </a:t>
                      </a:r>
                      <a:endParaRPr lang="es-ES" sz="1400" i="0" dirty="0"/>
                    </a:p>
                  </a:txBody>
                  <a:tcPr/>
                </a:tc>
                <a:tc>
                  <a:txBody>
                    <a:bodyPr/>
                    <a:lstStyle/>
                    <a:p>
                      <a:pPr algn="ctr"/>
                      <a:r>
                        <a:rPr lang="es-EC" sz="1400" b="0" kern="1200" dirty="0" err="1" smtClean="0">
                          <a:solidFill>
                            <a:schemeClr val="dk1"/>
                          </a:solidFill>
                          <a:effectLst/>
                          <a:latin typeface="+mn-lt"/>
                          <a:ea typeface="+mn-ea"/>
                          <a:cs typeface="+mn-cs"/>
                        </a:rPr>
                        <a:t>Lycalopex</a:t>
                      </a:r>
                      <a:r>
                        <a:rPr lang="es-EC" sz="1400" b="0" kern="1200" dirty="0" smtClean="0">
                          <a:solidFill>
                            <a:schemeClr val="dk1"/>
                          </a:solidFill>
                          <a:effectLst/>
                          <a:latin typeface="+mn-lt"/>
                          <a:ea typeface="+mn-ea"/>
                          <a:cs typeface="+mn-cs"/>
                        </a:rPr>
                        <a:t> </a:t>
                      </a:r>
                      <a:r>
                        <a:rPr lang="es-EC" sz="1400" b="0" kern="1200" dirty="0" err="1" smtClean="0">
                          <a:solidFill>
                            <a:schemeClr val="dk1"/>
                          </a:solidFill>
                          <a:effectLst/>
                          <a:latin typeface="+mn-lt"/>
                          <a:ea typeface="+mn-ea"/>
                          <a:cs typeface="+mn-cs"/>
                        </a:rPr>
                        <a:t>culpaeus</a:t>
                      </a:r>
                      <a:endParaRPr lang="es-ES" sz="1400" b="0" dirty="0"/>
                    </a:p>
                  </a:txBody>
                  <a:tcPr/>
                </a:tc>
              </a:tr>
              <a:tr h="486725">
                <a:tc>
                  <a:txBody>
                    <a:bodyPr/>
                    <a:lstStyle/>
                    <a:p>
                      <a:pPr algn="ctr"/>
                      <a:endParaRPr lang="es-ES" sz="1400" b="1" dirty="0" smtClean="0"/>
                    </a:p>
                    <a:p>
                      <a:pPr algn="ctr"/>
                      <a:r>
                        <a:rPr lang="es-ES" sz="1400" b="1" dirty="0" smtClean="0"/>
                        <a:t>Raposa</a:t>
                      </a:r>
                    </a:p>
                    <a:p>
                      <a:pPr algn="ctr"/>
                      <a:r>
                        <a:rPr lang="es-ES" sz="1400" b="0" dirty="0" smtClean="0"/>
                        <a:t>(endémica)</a:t>
                      </a:r>
                      <a:endParaRPr lang="es-ES" sz="1400" b="0" dirty="0"/>
                    </a:p>
                  </a:txBody>
                  <a:tcPr/>
                </a:tc>
                <a:tc>
                  <a:txBody>
                    <a:bodyPr/>
                    <a:lstStyle/>
                    <a:p>
                      <a:pPr algn="ctr"/>
                      <a:endParaRPr lang="es-ES" sz="1400" b="1" dirty="0" smtClean="0"/>
                    </a:p>
                    <a:p>
                      <a:pPr algn="ctr"/>
                      <a:r>
                        <a:rPr lang="es-ES" sz="1400" b="1" dirty="0" smtClean="0"/>
                        <a:t>Conejo</a:t>
                      </a:r>
                      <a:r>
                        <a:rPr lang="es-ES" sz="1400" b="1" baseline="0" dirty="0" smtClean="0"/>
                        <a:t> de monte</a:t>
                      </a:r>
                      <a:endParaRPr lang="es-ES" sz="1400" b="1" dirty="0" smtClean="0"/>
                    </a:p>
                  </a:txBody>
                  <a:tcPr/>
                </a:tc>
                <a:tc>
                  <a:txBody>
                    <a:bodyPr/>
                    <a:lstStyle/>
                    <a:p>
                      <a:pPr algn="ctr"/>
                      <a:endParaRPr lang="es-ES" sz="1400" b="1" dirty="0" smtClean="0"/>
                    </a:p>
                    <a:p>
                      <a:pPr algn="ctr"/>
                      <a:r>
                        <a:rPr lang="es-ES" sz="1400" b="1" dirty="0" smtClean="0"/>
                        <a:t>Comadreja menor</a:t>
                      </a:r>
                      <a:endParaRPr lang="es-ES" sz="1400" b="1" dirty="0"/>
                    </a:p>
                  </a:txBody>
                  <a:tcPr/>
                </a:tc>
                <a:tc>
                  <a:txBody>
                    <a:bodyPr/>
                    <a:lstStyle/>
                    <a:p>
                      <a:pPr algn="ctr"/>
                      <a:r>
                        <a:rPr lang="es-ES" sz="1400" b="1" dirty="0" smtClean="0"/>
                        <a:t>Oso de Anteojos</a:t>
                      </a:r>
                    </a:p>
                    <a:p>
                      <a:pPr marL="0" marR="0" indent="0" algn="ctr" defTabSz="914400" rtl="0" eaLnBrk="1" fontAlgn="auto" latinLnBrk="0" hangingPunct="1">
                        <a:lnSpc>
                          <a:spcPct val="100000"/>
                        </a:lnSpc>
                        <a:spcBef>
                          <a:spcPts val="0"/>
                        </a:spcBef>
                        <a:spcAft>
                          <a:spcPts val="0"/>
                        </a:spcAft>
                        <a:buClrTx/>
                        <a:buSzTx/>
                        <a:buFontTx/>
                        <a:buNone/>
                        <a:tabLst/>
                        <a:defRPr/>
                      </a:pPr>
                      <a:r>
                        <a:rPr lang="es-ES" sz="1400" b="0" dirty="0" smtClean="0"/>
                        <a:t>(</a:t>
                      </a:r>
                      <a:r>
                        <a:rPr lang="es-ES" sz="1400" b="0" baseline="0" dirty="0" smtClean="0"/>
                        <a:t>en peligro)</a:t>
                      </a:r>
                      <a:endParaRPr lang="es-ES" sz="1400" b="0" dirty="0" smtClean="0"/>
                    </a:p>
                  </a:txBody>
                  <a:tcPr/>
                </a:tc>
                <a:tc>
                  <a:txBody>
                    <a:bodyPr/>
                    <a:lstStyle/>
                    <a:p>
                      <a:pPr algn="ctr"/>
                      <a:endParaRPr lang="es-ES" sz="1400" b="1" dirty="0" smtClean="0"/>
                    </a:p>
                    <a:p>
                      <a:pPr algn="ctr"/>
                      <a:r>
                        <a:rPr lang="es-ES" sz="1400" b="1" dirty="0" smtClean="0"/>
                        <a:t>Zorro colorado</a:t>
                      </a:r>
                    </a:p>
                    <a:p>
                      <a:pPr algn="ctr"/>
                      <a:r>
                        <a:rPr lang="es-ES" sz="1400" b="0" dirty="0" smtClean="0"/>
                        <a:t>(vulnerable)</a:t>
                      </a:r>
                    </a:p>
                  </a:txBody>
                  <a:tcPr/>
                </a:tc>
              </a:tr>
            </a:tbl>
          </a:graphicData>
        </a:graphic>
      </p:graphicFrame>
      <p:pic>
        <p:nvPicPr>
          <p:cNvPr id="2054" name="Picture 6" descr="http://www.knowyoursto.com/images/genusopossums/didelphis-marsupialis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348" y="3789040"/>
            <a:ext cx="1368152" cy="121613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monografias.com/trabajos77/fauna-peru/image0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59" y="3787304"/>
            <a:ext cx="1368019" cy="121787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3.bp.blogspot.com/--LU8LDCdL0Q/TZu84CnUPRI/AAAAAAAACaM/sWW9ezzWt-k/s1600/mustela_nivalis-3570.jpg"/>
          <p:cNvPicPr>
            <a:picLocks noChangeAspect="1" noChangeArrowheads="1"/>
          </p:cNvPicPr>
          <p:nvPr/>
        </p:nvPicPr>
        <p:blipFill rotWithShape="1">
          <a:blip r:embed="rId4">
            <a:extLst>
              <a:ext uri="{28A0092B-C50C-407E-A947-70E740481C1C}">
                <a14:useLocalDpi xmlns:a14="http://schemas.microsoft.com/office/drawing/2010/main" val="0"/>
              </a:ext>
            </a:extLst>
          </a:blip>
          <a:srcRect l="12476" t="11123" r="32866" b="23327"/>
          <a:stretch/>
        </p:blipFill>
        <p:spPr bwMode="auto">
          <a:xfrm>
            <a:off x="4016896" y="3787304"/>
            <a:ext cx="1282682" cy="117494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amazonecolodges.com/wp/wp-content/uploads/2010/02/oso-de-anteojo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3809392"/>
            <a:ext cx="1296144" cy="122413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www.bios.niu.edu/frayjorge/red_fox.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288" y="3809392"/>
            <a:ext cx="1296144" cy="126078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tropicalfrogs.net/yasuni/fotos/hemiphr/20080905_00028.jpg"/>
          <p:cNvPicPr>
            <a:picLocks noChangeAspect="1" noChangeArrowheads="1"/>
          </p:cNvPicPr>
          <p:nvPr/>
        </p:nvPicPr>
        <p:blipFill rotWithShape="1">
          <a:blip r:embed="rId7">
            <a:extLst>
              <a:ext uri="{28A0092B-C50C-407E-A947-70E740481C1C}">
                <a14:useLocalDpi xmlns:a14="http://schemas.microsoft.com/office/drawing/2010/main" val="0"/>
              </a:ext>
            </a:extLst>
          </a:blip>
          <a:srcRect l="8111" r="10367"/>
          <a:stretch/>
        </p:blipFill>
        <p:spPr bwMode="auto">
          <a:xfrm>
            <a:off x="2267744" y="962382"/>
            <a:ext cx="1320800" cy="108012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farm5.static.flickr.com/5177/5400815881_e9bb7e9e4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05167" y="1015064"/>
            <a:ext cx="1368019" cy="1094415"/>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www.morley-read.com/frogs_on_line/N_Andes/Reptiles/image/dscn6056.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435"/>
          <a:stretch/>
        </p:blipFill>
        <p:spPr bwMode="auto">
          <a:xfrm>
            <a:off x="5393556" y="908720"/>
            <a:ext cx="1401812" cy="122254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zoologia.puce.edu.ec/gallery/main.php?g2_view=core.DownloadItem&amp;g2_itemId=10244&amp;g2_serialNumber=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8614" y="1015064"/>
            <a:ext cx="1428750" cy="974756"/>
          </a:xfrm>
          <a:prstGeom prst="rect">
            <a:avLst/>
          </a:prstGeom>
          <a:noFill/>
          <a:extLst>
            <a:ext uri="{909E8E84-426E-40DD-AFC4-6F175D3DCCD1}">
              <a14:hiddenFill xmlns:a14="http://schemas.microsoft.com/office/drawing/2010/main">
                <a:solidFill>
                  <a:srgbClr val="FFFFFF"/>
                </a:solidFill>
              </a14:hiddenFill>
            </a:ext>
          </a:extLst>
        </p:spPr>
      </p:pic>
      <p:sp>
        <p:nvSpPr>
          <p:cNvPr id="9" name="8 CuadroTexto"/>
          <p:cNvSpPr txBox="1"/>
          <p:nvPr/>
        </p:nvSpPr>
        <p:spPr>
          <a:xfrm>
            <a:off x="6660232" y="3153708"/>
            <a:ext cx="1590948" cy="369332"/>
          </a:xfrm>
          <a:prstGeom prst="rect">
            <a:avLst/>
          </a:prstGeom>
          <a:noFill/>
        </p:spPr>
        <p:txBody>
          <a:bodyPr wrap="square" rtlCol="0">
            <a:spAutoFit/>
          </a:bodyPr>
          <a:lstStyle/>
          <a:p>
            <a:r>
              <a:rPr lang="es-ES" b="1" dirty="0" smtClean="0">
                <a:solidFill>
                  <a:schemeClr val="tx2">
                    <a:lumMod val="75000"/>
                  </a:schemeClr>
                </a:solidFill>
              </a:rPr>
              <a:t>MAMIFEROS</a:t>
            </a:r>
            <a:endParaRPr lang="es-ES" b="1" dirty="0">
              <a:solidFill>
                <a:schemeClr val="tx2">
                  <a:lumMod val="75000"/>
                </a:schemeClr>
              </a:solidFill>
            </a:endParaRPr>
          </a:p>
        </p:txBody>
      </p:sp>
      <p:sp>
        <p:nvSpPr>
          <p:cNvPr id="10" name="9 CuadroTexto"/>
          <p:cNvSpPr txBox="1"/>
          <p:nvPr/>
        </p:nvSpPr>
        <p:spPr>
          <a:xfrm>
            <a:off x="539552" y="1340768"/>
            <a:ext cx="1590948" cy="923330"/>
          </a:xfrm>
          <a:prstGeom prst="rect">
            <a:avLst/>
          </a:prstGeom>
          <a:noFill/>
        </p:spPr>
        <p:txBody>
          <a:bodyPr wrap="square" rtlCol="0">
            <a:spAutoFit/>
          </a:bodyPr>
          <a:lstStyle/>
          <a:p>
            <a:pPr algn="ctr"/>
            <a:r>
              <a:rPr lang="es-ES" b="1" dirty="0" smtClean="0">
                <a:solidFill>
                  <a:schemeClr val="tx2">
                    <a:lumMod val="75000"/>
                  </a:schemeClr>
                </a:solidFill>
              </a:rPr>
              <a:t>ANFIBIOS </a:t>
            </a:r>
          </a:p>
          <a:p>
            <a:pPr algn="ctr"/>
            <a:r>
              <a:rPr lang="es-ES" b="1" dirty="0" smtClean="0">
                <a:solidFill>
                  <a:schemeClr val="tx2">
                    <a:lumMod val="75000"/>
                  </a:schemeClr>
                </a:solidFill>
              </a:rPr>
              <a:t>Y</a:t>
            </a:r>
          </a:p>
          <a:p>
            <a:pPr algn="ctr"/>
            <a:r>
              <a:rPr lang="es-ES" b="1" dirty="0" smtClean="0">
                <a:solidFill>
                  <a:schemeClr val="tx2">
                    <a:lumMod val="75000"/>
                  </a:schemeClr>
                </a:solidFill>
              </a:rPr>
              <a:t>REPTILES</a:t>
            </a:r>
            <a:endParaRPr lang="es-ES" b="1" dirty="0">
              <a:solidFill>
                <a:schemeClr val="tx2">
                  <a:lumMod val="75000"/>
                </a:schemeClr>
              </a:solidFill>
            </a:endParaRPr>
          </a:p>
        </p:txBody>
      </p:sp>
    </p:spTree>
    <p:extLst>
      <p:ext uri="{BB962C8B-B14F-4D97-AF65-F5344CB8AC3E}">
        <p14:creationId xmlns:p14="http://schemas.microsoft.com/office/powerpoint/2010/main" val="365028439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499992" y="2708476"/>
            <a:ext cx="3744415" cy="1702160"/>
          </a:xfrm>
        </p:spPr>
        <p:txBody>
          <a:bodyPr>
            <a:noAutofit/>
          </a:bodyPr>
          <a:lstStyle/>
          <a:p>
            <a:pPr algn="ctr"/>
            <a:r>
              <a:rPr lang="es-ES" sz="4000" b="1" dirty="0" smtClean="0"/>
              <a:t>FACTOR SOCIO ECONÓMICO</a:t>
            </a:r>
            <a:endParaRPr lang="es-ES" sz="4000" b="1" dirty="0"/>
          </a:p>
        </p:txBody>
      </p:sp>
      <p:sp>
        <p:nvSpPr>
          <p:cNvPr id="3" name="2 Subtítulo"/>
          <p:cNvSpPr>
            <a:spLocks noGrp="1"/>
          </p:cNvSpPr>
          <p:nvPr>
            <p:ph type="subTitle" idx="1"/>
          </p:nvPr>
        </p:nvSpPr>
        <p:spPr/>
        <p:txBody>
          <a:bodyPr>
            <a:normAutofit lnSpcReduction="10000"/>
          </a:bodyPr>
          <a:lstStyle/>
          <a:p>
            <a:endParaRPr lang="es-ES" dirty="0" smtClean="0"/>
          </a:p>
          <a:p>
            <a:endParaRPr lang="es-ES" dirty="0"/>
          </a:p>
          <a:p>
            <a:pPr algn="r"/>
            <a:r>
              <a:rPr lang="es-ES" dirty="0" smtClean="0"/>
              <a:t>MICRO CUENCA </a:t>
            </a:r>
          </a:p>
          <a:p>
            <a:pPr algn="r"/>
            <a:r>
              <a:rPr lang="es-ES" dirty="0" smtClean="0"/>
              <a:t>DEL RÍO SAUCAY</a:t>
            </a:r>
            <a:endParaRPr lang="es-ES" dirty="0"/>
          </a:p>
        </p:txBody>
      </p:sp>
    </p:spTree>
    <p:extLst>
      <p:ext uri="{BB962C8B-B14F-4D97-AF65-F5344CB8AC3E}">
        <p14:creationId xmlns:p14="http://schemas.microsoft.com/office/powerpoint/2010/main" val="40845171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98104" y="801578"/>
            <a:ext cx="2448272" cy="646331"/>
          </a:xfrm>
          <a:prstGeom prst="rect">
            <a:avLst/>
          </a:prstGeom>
          <a:noFill/>
        </p:spPr>
        <p:txBody>
          <a:bodyPr wrap="square" rtlCol="0">
            <a:spAutoFit/>
          </a:bodyPr>
          <a:lstStyle/>
          <a:p>
            <a:pPr algn="ctr"/>
            <a:r>
              <a:rPr lang="es-ES" b="1" dirty="0" smtClean="0">
                <a:solidFill>
                  <a:srgbClr val="0070C0"/>
                </a:solidFill>
              </a:rPr>
              <a:t>INFORMACIÓN BIBLIOGRÁFICA</a:t>
            </a:r>
            <a:endParaRPr lang="es-ES" b="1" dirty="0">
              <a:solidFill>
                <a:srgbClr val="0070C0"/>
              </a:solidFill>
            </a:endParaRPr>
          </a:p>
        </p:txBody>
      </p:sp>
      <p:sp>
        <p:nvSpPr>
          <p:cNvPr id="5" name="4 CuadroTexto"/>
          <p:cNvSpPr txBox="1"/>
          <p:nvPr/>
        </p:nvSpPr>
        <p:spPr>
          <a:xfrm>
            <a:off x="5586884" y="2204864"/>
            <a:ext cx="2376264" cy="923330"/>
          </a:xfrm>
          <a:prstGeom prst="rect">
            <a:avLst/>
          </a:prstGeom>
          <a:noFill/>
        </p:spPr>
        <p:txBody>
          <a:bodyPr wrap="square" rtlCol="0">
            <a:spAutoFit/>
          </a:bodyPr>
          <a:lstStyle/>
          <a:p>
            <a:pPr algn="ctr"/>
            <a:r>
              <a:rPr lang="es-ES" b="1" dirty="0" smtClean="0">
                <a:solidFill>
                  <a:srgbClr val="0070C0"/>
                </a:solidFill>
              </a:rPr>
              <a:t>RECOPILACIÓN DE INFORMACIÓN EN CAMPO</a:t>
            </a:r>
            <a:endParaRPr lang="es-ES" b="1" dirty="0">
              <a:solidFill>
                <a:srgbClr val="0070C0"/>
              </a:solidFill>
            </a:endParaRPr>
          </a:p>
        </p:txBody>
      </p:sp>
      <p:sp>
        <p:nvSpPr>
          <p:cNvPr id="6" name="5 CuadroTexto"/>
          <p:cNvSpPr txBox="1"/>
          <p:nvPr/>
        </p:nvSpPr>
        <p:spPr>
          <a:xfrm>
            <a:off x="2122240" y="3612713"/>
            <a:ext cx="2376264" cy="646331"/>
          </a:xfrm>
          <a:prstGeom prst="rect">
            <a:avLst/>
          </a:prstGeom>
          <a:noFill/>
        </p:spPr>
        <p:txBody>
          <a:bodyPr wrap="square" rtlCol="0">
            <a:spAutoFit/>
          </a:bodyPr>
          <a:lstStyle/>
          <a:p>
            <a:pPr algn="ctr"/>
            <a:r>
              <a:rPr lang="es-ES" b="1" dirty="0" smtClean="0">
                <a:solidFill>
                  <a:srgbClr val="0070C0"/>
                </a:solidFill>
              </a:rPr>
              <a:t>ANÁLISIS DE LA INFORMACIÓN</a:t>
            </a:r>
            <a:endParaRPr lang="es-ES" b="1" dirty="0">
              <a:solidFill>
                <a:srgbClr val="0070C0"/>
              </a:solidFill>
            </a:endParaRPr>
          </a:p>
        </p:txBody>
      </p:sp>
      <p:sp>
        <p:nvSpPr>
          <p:cNvPr id="7" name="6 CuadroTexto"/>
          <p:cNvSpPr txBox="1"/>
          <p:nvPr/>
        </p:nvSpPr>
        <p:spPr>
          <a:xfrm>
            <a:off x="4716016" y="102632"/>
            <a:ext cx="3240360" cy="461665"/>
          </a:xfrm>
          <a:prstGeom prst="rect">
            <a:avLst/>
          </a:prstGeom>
          <a:noFill/>
        </p:spPr>
        <p:txBody>
          <a:bodyPr wrap="square" rtlCol="0">
            <a:spAutoFit/>
          </a:bodyPr>
          <a:lstStyle/>
          <a:p>
            <a:pPr algn="ctr"/>
            <a:r>
              <a:rPr lang="es-ES" sz="2400" b="1" dirty="0" smtClean="0">
                <a:solidFill>
                  <a:schemeClr val="bg2">
                    <a:lumMod val="75000"/>
                  </a:schemeClr>
                </a:solidFill>
              </a:rPr>
              <a:t>METODOLOGÍA</a:t>
            </a:r>
            <a:endParaRPr lang="es-ES" sz="2400" b="1" dirty="0">
              <a:solidFill>
                <a:schemeClr val="bg2">
                  <a:lumMod val="75000"/>
                </a:schemeClr>
              </a:solidFill>
            </a:endParaRPr>
          </a:p>
        </p:txBody>
      </p:sp>
      <p:sp>
        <p:nvSpPr>
          <p:cNvPr id="9" name="8 Flecha derecha"/>
          <p:cNvSpPr/>
          <p:nvPr/>
        </p:nvSpPr>
        <p:spPr>
          <a:xfrm>
            <a:off x="4211960" y="1471781"/>
            <a:ext cx="1008112" cy="323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9 Flecha izquierda"/>
          <p:cNvSpPr/>
          <p:nvPr/>
        </p:nvSpPr>
        <p:spPr>
          <a:xfrm>
            <a:off x="4535147" y="3311907"/>
            <a:ext cx="864096" cy="30080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633364"/>
            <a:ext cx="1525669" cy="859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003" y="1700039"/>
            <a:ext cx="168592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descr="http://www.educacionlitoral.gov.ec/images/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353" y="2437285"/>
            <a:ext cx="1695239" cy="99171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u.jimdo.com/www37/o/s6699077897689b00/img/i6ce895b8bea38575/1292170096/std/municipio-alausi.jpg"/>
          <p:cNvPicPr>
            <a:picLocks noChangeAspect="1" noChangeArrowheads="1"/>
          </p:cNvPicPr>
          <p:nvPr/>
        </p:nvPicPr>
        <p:blipFill rotWithShape="1">
          <a:blip r:embed="rId5">
            <a:extLst>
              <a:ext uri="{28A0092B-C50C-407E-A947-70E740481C1C}">
                <a14:useLocalDpi xmlns:a14="http://schemas.microsoft.com/office/drawing/2010/main" val="0"/>
              </a:ext>
            </a:extLst>
          </a:blip>
          <a:srcRect l="37325"/>
          <a:stretch/>
        </p:blipFill>
        <p:spPr bwMode="auto">
          <a:xfrm>
            <a:off x="2282379" y="2512927"/>
            <a:ext cx="1650516" cy="733426"/>
          </a:xfrm>
          <a:prstGeom prst="rect">
            <a:avLst/>
          </a:prstGeom>
          <a:noFill/>
          <a:extLst>
            <a:ext uri="{909E8E84-426E-40DD-AFC4-6F175D3DCCD1}">
              <a14:hiddenFill xmlns:a14="http://schemas.microsoft.com/office/drawing/2010/main">
                <a:solidFill>
                  <a:srgbClr val="FFFFFF"/>
                </a:solidFill>
              </a14:hiddenFill>
            </a:ext>
          </a:extLst>
        </p:spPr>
      </p:pic>
      <p:pic>
        <p:nvPicPr>
          <p:cNvPr id="16" name="15 Imagen" descr="G:\FOTOS SALIDA\SDC10611.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02188" y="3582997"/>
            <a:ext cx="2687960" cy="2271843"/>
          </a:xfrm>
          <a:prstGeom prst="rect">
            <a:avLst/>
          </a:prstGeom>
          <a:noFill/>
          <a:ln>
            <a:noFill/>
          </a:ln>
          <a:effectLst>
            <a:outerShdw blurRad="50800" dist="38100" dir="2700000" algn="tl" rotWithShape="0">
              <a:prstClr val="black">
                <a:alpha val="40000"/>
              </a:prstClr>
            </a:outerShdw>
          </a:effectLst>
        </p:spPr>
      </p:pic>
      <p:pic>
        <p:nvPicPr>
          <p:cNvPr id="17" name="16 Imagen" descr="G:\FOTOS SALIDA\SDC10613.JPG"/>
          <p:cNvPicPr/>
          <p:nvPr/>
        </p:nvPicPr>
        <p:blipFill rotWithShape="1">
          <a:blip r:embed="rId7" cstate="print">
            <a:extLst>
              <a:ext uri="{28A0092B-C50C-407E-A947-70E740481C1C}">
                <a14:useLocalDpi xmlns:a14="http://schemas.microsoft.com/office/drawing/2010/main" val="0"/>
              </a:ext>
            </a:extLst>
          </a:blip>
          <a:srcRect l="13830" r="11525" b="15603"/>
          <a:stretch/>
        </p:blipFill>
        <p:spPr bwMode="auto">
          <a:xfrm>
            <a:off x="5702189" y="3573017"/>
            <a:ext cx="2687960" cy="2448272"/>
          </a:xfrm>
          <a:prstGeom prst="rect">
            <a:avLst/>
          </a:prstGeom>
          <a:noFill/>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1332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560" y="4293096"/>
            <a:ext cx="2531916" cy="115386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59937" y="4997276"/>
            <a:ext cx="2104046" cy="1311386"/>
          </a:xfrm>
          <a:prstGeom prst="rect">
            <a:avLst/>
          </a:prstGeom>
          <a:noFill/>
          <a:ln w="9525">
            <a:solidFill>
              <a:schemeClr val="tx1"/>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7457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arn(inVertical)">
                                      <p:cBhvr>
                                        <p:cTn id="7" dur="500"/>
                                        <p:tgtEl>
                                          <p:spTgt spid="13314"/>
                                        </p:tgtEl>
                                      </p:cBhvr>
                                    </p:animEffect>
                                  </p:childTnLst>
                                </p:cTn>
                              </p:par>
                              <p:par>
                                <p:cTn id="8" presetID="16" presetClass="entr" presetSubtype="21" fill="hold" nodeType="withEffect">
                                  <p:stCondLst>
                                    <p:cond delay="0"/>
                                  </p:stCondLst>
                                  <p:childTnLst>
                                    <p:set>
                                      <p:cBhvr>
                                        <p:cTn id="9" dur="1" fill="hold">
                                          <p:stCondLst>
                                            <p:cond delay="0"/>
                                          </p:stCondLst>
                                        </p:cTn>
                                        <p:tgtEl>
                                          <p:spTgt spid="13316"/>
                                        </p:tgtEl>
                                        <p:attrNameLst>
                                          <p:attrName>style.visibility</p:attrName>
                                        </p:attrNameLst>
                                      </p:cBhvr>
                                      <p:to>
                                        <p:strVal val="visible"/>
                                      </p:to>
                                    </p:set>
                                    <p:animEffect transition="in" filter="barn(inVertical)">
                                      <p:cBhvr>
                                        <p:cTn id="10" dur="500"/>
                                        <p:tgtEl>
                                          <p:spTgt spid="13316"/>
                                        </p:tgtEl>
                                      </p:cBhvr>
                                    </p:animEffect>
                                  </p:childTnLst>
                                </p:cTn>
                              </p:par>
                              <p:par>
                                <p:cTn id="11" presetID="16" presetClass="entr" presetSubtype="21" fill="hold" nodeType="withEffect">
                                  <p:stCondLst>
                                    <p:cond delay="0"/>
                                  </p:stCondLst>
                                  <p:childTnLst>
                                    <p:set>
                                      <p:cBhvr>
                                        <p:cTn id="12" dur="1" fill="hold">
                                          <p:stCondLst>
                                            <p:cond delay="0"/>
                                          </p:stCondLst>
                                        </p:cTn>
                                        <p:tgtEl>
                                          <p:spTgt spid="13318"/>
                                        </p:tgtEl>
                                        <p:attrNameLst>
                                          <p:attrName>style.visibility</p:attrName>
                                        </p:attrNameLst>
                                      </p:cBhvr>
                                      <p:to>
                                        <p:strVal val="visible"/>
                                      </p:to>
                                    </p:set>
                                    <p:animEffect transition="in" filter="barn(inVertical)">
                                      <p:cBhvr>
                                        <p:cTn id="13" dur="500"/>
                                        <p:tgtEl>
                                          <p:spTgt spid="13318"/>
                                        </p:tgtEl>
                                      </p:cBhvr>
                                    </p:animEffect>
                                  </p:childTnLst>
                                </p:cTn>
                              </p:par>
                              <p:par>
                                <p:cTn id="14" presetID="16" presetClass="entr" presetSubtype="21" fill="hold" nodeType="withEffect">
                                  <p:stCondLst>
                                    <p:cond delay="0"/>
                                  </p:stCondLst>
                                  <p:childTnLst>
                                    <p:set>
                                      <p:cBhvr>
                                        <p:cTn id="15" dur="1" fill="hold">
                                          <p:stCondLst>
                                            <p:cond delay="0"/>
                                          </p:stCondLst>
                                        </p:cTn>
                                        <p:tgtEl>
                                          <p:spTgt spid="13320"/>
                                        </p:tgtEl>
                                        <p:attrNameLst>
                                          <p:attrName>style.visibility</p:attrName>
                                        </p:attrNameLst>
                                      </p:cBhvr>
                                      <p:to>
                                        <p:strVal val="visible"/>
                                      </p:to>
                                    </p:set>
                                    <p:animEffect transition="in" filter="barn(inVertical)">
                                      <p:cBhvr>
                                        <p:cTn id="16" dur="500"/>
                                        <p:tgtEl>
                                          <p:spTgt spid="1332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3321"/>
                                        </p:tgtEl>
                                        <p:attrNameLst>
                                          <p:attrName>style.visibility</p:attrName>
                                        </p:attrNameLst>
                                      </p:cBhvr>
                                      <p:to>
                                        <p:strVal val="visible"/>
                                      </p:to>
                                    </p:set>
                                    <p:animEffect transition="in" filter="fade">
                                      <p:cBhvr>
                                        <p:cTn id="29" dur="1000"/>
                                        <p:tgtEl>
                                          <p:spTgt spid="13321"/>
                                        </p:tgtEl>
                                      </p:cBhvr>
                                    </p:animEffect>
                                    <p:anim calcmode="lin" valueType="num">
                                      <p:cBhvr>
                                        <p:cTn id="30" dur="1000" fill="hold"/>
                                        <p:tgtEl>
                                          <p:spTgt spid="13321"/>
                                        </p:tgtEl>
                                        <p:attrNameLst>
                                          <p:attrName>ppt_x</p:attrName>
                                        </p:attrNameLst>
                                      </p:cBhvr>
                                      <p:tavLst>
                                        <p:tav tm="0">
                                          <p:val>
                                            <p:strVal val="#ppt_x"/>
                                          </p:val>
                                        </p:tav>
                                        <p:tav tm="100000">
                                          <p:val>
                                            <p:strVal val="#ppt_x"/>
                                          </p:val>
                                        </p:tav>
                                      </p:tavLst>
                                    </p:anim>
                                    <p:anim calcmode="lin" valueType="num">
                                      <p:cBhvr>
                                        <p:cTn id="31" dur="1000" fill="hold"/>
                                        <p:tgtEl>
                                          <p:spTgt spid="1332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3322"/>
                                        </p:tgtEl>
                                        <p:attrNameLst>
                                          <p:attrName>style.visibility</p:attrName>
                                        </p:attrNameLst>
                                      </p:cBhvr>
                                      <p:to>
                                        <p:strVal val="visible"/>
                                      </p:to>
                                    </p:set>
                                    <p:animEffect transition="in" filter="fade">
                                      <p:cBhvr>
                                        <p:cTn id="34" dur="1000"/>
                                        <p:tgtEl>
                                          <p:spTgt spid="13322"/>
                                        </p:tgtEl>
                                      </p:cBhvr>
                                    </p:animEffect>
                                    <p:anim calcmode="lin" valueType="num">
                                      <p:cBhvr>
                                        <p:cTn id="35" dur="1000" fill="hold"/>
                                        <p:tgtEl>
                                          <p:spTgt spid="13322"/>
                                        </p:tgtEl>
                                        <p:attrNameLst>
                                          <p:attrName>ppt_x</p:attrName>
                                        </p:attrNameLst>
                                      </p:cBhvr>
                                      <p:tavLst>
                                        <p:tav tm="0">
                                          <p:val>
                                            <p:strVal val="#ppt_x"/>
                                          </p:val>
                                        </p:tav>
                                        <p:tav tm="100000">
                                          <p:val>
                                            <p:strVal val="#ppt_x"/>
                                          </p:val>
                                        </p:tav>
                                      </p:tavLst>
                                    </p:anim>
                                    <p:anim calcmode="lin" valueType="num">
                                      <p:cBhvr>
                                        <p:cTn id="36" dur="1000" fill="hold"/>
                                        <p:tgtEl>
                                          <p:spTgt spid="133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764704"/>
            <a:ext cx="7024744" cy="1143000"/>
          </a:xfrm>
        </p:spPr>
        <p:txBody>
          <a:bodyPr>
            <a:normAutofit fontScale="90000"/>
          </a:bodyPr>
          <a:lstStyle/>
          <a:p>
            <a:pPr algn="ctr"/>
            <a:r>
              <a:rPr lang="es-EC" b="1" dirty="0"/>
              <a:t>ORGANIZACIÓN POLÍTICA</a:t>
            </a:r>
            <a:r>
              <a:rPr lang="es-ES" b="1" dirty="0"/>
              <a:t/>
            </a:r>
            <a:br>
              <a:rPr lang="es-ES" b="1" dirty="0"/>
            </a:br>
            <a:endParaRPr lang="es-ES" dirty="0"/>
          </a:p>
        </p:txBody>
      </p:sp>
      <p:sp>
        <p:nvSpPr>
          <p:cNvPr id="3" name="2 Marcador de contenido"/>
          <p:cNvSpPr>
            <a:spLocks noGrp="1"/>
          </p:cNvSpPr>
          <p:nvPr>
            <p:ph idx="1"/>
          </p:nvPr>
        </p:nvSpPr>
        <p:spPr>
          <a:xfrm>
            <a:off x="683568" y="1484784"/>
            <a:ext cx="4104457" cy="4824536"/>
          </a:xfrm>
        </p:spPr>
        <p:txBody>
          <a:bodyPr>
            <a:normAutofit fontScale="92500" lnSpcReduction="10000"/>
          </a:bodyPr>
          <a:lstStyle/>
          <a:p>
            <a:pPr marL="68580" indent="0" algn="just">
              <a:buNone/>
            </a:pPr>
            <a:r>
              <a:rPr lang="es-ES" sz="2200" dirty="0"/>
              <a:t>El Cantón San Pedro de </a:t>
            </a:r>
            <a:r>
              <a:rPr lang="es-ES" sz="2200" dirty="0" err="1"/>
              <a:t>Alausí</a:t>
            </a:r>
            <a:r>
              <a:rPr lang="es-ES" sz="2200" dirty="0"/>
              <a:t>, tiene a la parroquia de </a:t>
            </a:r>
            <a:r>
              <a:rPr lang="es-ES" sz="2200" dirty="0" err="1"/>
              <a:t>Alausí</a:t>
            </a:r>
            <a:r>
              <a:rPr lang="es-ES" sz="2200" dirty="0"/>
              <a:t> como cabecera cantonal y está conformado por las siguientes </a:t>
            </a:r>
            <a:r>
              <a:rPr lang="es-ES" sz="2200" dirty="0" smtClean="0"/>
              <a:t>parroquias:</a:t>
            </a:r>
          </a:p>
          <a:p>
            <a:pPr marL="68580" indent="0" algn="just">
              <a:buNone/>
            </a:pPr>
            <a:endParaRPr lang="es-ES" dirty="0"/>
          </a:p>
          <a:p>
            <a:pPr lvl="0"/>
            <a:r>
              <a:rPr lang="es-ES" dirty="0"/>
              <a:t>Multitud</a:t>
            </a:r>
          </a:p>
          <a:p>
            <a:pPr lvl="0"/>
            <a:r>
              <a:rPr lang="es-ES" dirty="0" err="1"/>
              <a:t>Guasuntos</a:t>
            </a:r>
            <a:endParaRPr lang="es-ES" dirty="0"/>
          </a:p>
          <a:p>
            <a:pPr lvl="0"/>
            <a:r>
              <a:rPr lang="es-ES" dirty="0"/>
              <a:t>Achupallas</a:t>
            </a:r>
          </a:p>
          <a:p>
            <a:pPr lvl="0"/>
            <a:r>
              <a:rPr lang="es-ES" dirty="0" err="1"/>
              <a:t>Tixán</a:t>
            </a:r>
            <a:endParaRPr lang="es-ES" dirty="0"/>
          </a:p>
          <a:p>
            <a:pPr lvl="0"/>
            <a:r>
              <a:rPr lang="es-ES" dirty="0" err="1" smtClean="0"/>
              <a:t>Huigra</a:t>
            </a:r>
            <a:endParaRPr lang="es-ES" dirty="0"/>
          </a:p>
          <a:p>
            <a:pPr lvl="0"/>
            <a:r>
              <a:rPr lang="es-ES" dirty="0"/>
              <a:t>Sevilla</a:t>
            </a:r>
          </a:p>
          <a:p>
            <a:pPr lvl="0"/>
            <a:r>
              <a:rPr lang="es-ES" dirty="0" err="1"/>
              <a:t>Pumallacta</a:t>
            </a:r>
            <a:endParaRPr lang="es-ES" dirty="0"/>
          </a:p>
          <a:p>
            <a:pPr lvl="0"/>
            <a:r>
              <a:rPr lang="es-ES" dirty="0" err="1"/>
              <a:t>Sibambe</a:t>
            </a:r>
            <a:endParaRPr lang="es-ES" dirty="0"/>
          </a:p>
          <a:p>
            <a:pPr marL="68580" indent="0">
              <a:buNone/>
            </a:pPr>
            <a:endParaRPr lang="es-ES" dirty="0"/>
          </a:p>
        </p:txBody>
      </p:sp>
      <p:pic>
        <p:nvPicPr>
          <p:cNvPr id="4" name="3 Imagen"/>
          <p:cNvPicPr/>
          <p:nvPr/>
        </p:nvPicPr>
        <p:blipFill rotWithShape="1">
          <a:blip r:embed="rId2"/>
          <a:srcRect l="44974" t="22380" r="7220" b="20396"/>
          <a:stretch/>
        </p:blipFill>
        <p:spPr bwMode="auto">
          <a:xfrm>
            <a:off x="3995936" y="2852936"/>
            <a:ext cx="4501361" cy="3383404"/>
          </a:xfrm>
          <a:prstGeom prst="rect">
            <a:avLst/>
          </a:prstGeom>
          <a:ln>
            <a:solidFill>
              <a:srgbClr val="4F81BD"/>
            </a:solidFill>
          </a:ln>
          <a:effectLst>
            <a:outerShdw blurRad="50800" dist="38100" dir="2700000" algn="tl" rotWithShape="0">
              <a:srgbClr val="1F497D">
                <a:lumMod val="60000"/>
                <a:lumOff val="40000"/>
                <a:alpha val="4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2478899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057" b="22090"/>
          <a:stretch/>
        </p:blipFill>
        <p:spPr bwMode="auto">
          <a:xfrm>
            <a:off x="2339752" y="1556792"/>
            <a:ext cx="4680520" cy="172819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59" t="26008" r="24243" b="43158"/>
          <a:stretch/>
        </p:blipFill>
        <p:spPr bwMode="auto">
          <a:xfrm>
            <a:off x="755576" y="3429000"/>
            <a:ext cx="3154679" cy="13681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756" t="19823" r="11551" b="27693"/>
          <a:stretch/>
        </p:blipFill>
        <p:spPr bwMode="auto">
          <a:xfrm>
            <a:off x="755575" y="4836926"/>
            <a:ext cx="3154679" cy="165241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C:\Users\Carolina\Documents\CYNTHIA\TESIS UNACH\INFORMACION SALIDA DE CAMPO\FOTOS PATO\DSC0191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879" r="18366" b="6690"/>
          <a:stretch/>
        </p:blipFill>
        <p:spPr bwMode="auto">
          <a:xfrm>
            <a:off x="5060007" y="3861048"/>
            <a:ext cx="3472433" cy="23402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7" name="6 Diagrama"/>
          <p:cNvGraphicFramePr/>
          <p:nvPr>
            <p:extLst>
              <p:ext uri="{D42A27DB-BD31-4B8C-83A1-F6EECF244321}">
                <p14:modId xmlns:p14="http://schemas.microsoft.com/office/powerpoint/2010/main" val="1526581533"/>
              </p:ext>
            </p:extLst>
          </p:nvPr>
        </p:nvGraphicFramePr>
        <p:xfrm>
          <a:off x="2915816" y="2204864"/>
          <a:ext cx="3600400" cy="32403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1 Título"/>
          <p:cNvSpPr txBox="1">
            <a:spLocks/>
          </p:cNvSpPr>
          <p:nvPr/>
        </p:nvSpPr>
        <p:spPr>
          <a:xfrm>
            <a:off x="971600" y="836712"/>
            <a:ext cx="7416824" cy="397848"/>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400" b="1" dirty="0" smtClean="0">
                <a:solidFill>
                  <a:schemeClr val="accent6">
                    <a:lumMod val="75000"/>
                  </a:schemeClr>
                </a:solidFill>
              </a:rPr>
              <a:t>COMPONENTES DE UNA CUENCA HIDROGRÁFICA</a:t>
            </a:r>
            <a:endParaRPr lang="es-EC" sz="2400" b="1" dirty="0">
              <a:solidFill>
                <a:schemeClr val="accent6">
                  <a:lumMod val="75000"/>
                </a:schemeClr>
              </a:solidFill>
            </a:endParaRPr>
          </a:p>
        </p:txBody>
      </p:sp>
    </p:spTree>
    <p:extLst>
      <p:ext uri="{BB962C8B-B14F-4D97-AF65-F5344CB8AC3E}">
        <p14:creationId xmlns:p14="http://schemas.microsoft.com/office/powerpoint/2010/main" val="322853958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C" b="1" dirty="0"/>
              <a:t>ASPECTOS  DEMOGRÁFICOS</a:t>
            </a:r>
            <a:r>
              <a:rPr lang="es-ES" b="1" dirty="0"/>
              <a:t/>
            </a:r>
            <a:br>
              <a:rPr lang="es-ES" b="1" dirty="0"/>
            </a:br>
            <a:endParaRPr lang="es-ES" dirty="0"/>
          </a:p>
        </p:txBody>
      </p:sp>
      <p:sp>
        <p:nvSpPr>
          <p:cNvPr id="3" name="2 Marcador de contenido"/>
          <p:cNvSpPr>
            <a:spLocks noGrp="1"/>
          </p:cNvSpPr>
          <p:nvPr>
            <p:ph idx="1"/>
          </p:nvPr>
        </p:nvSpPr>
        <p:spPr>
          <a:xfrm>
            <a:off x="1043492" y="1628800"/>
            <a:ext cx="6777317" cy="4203829"/>
          </a:xfrm>
        </p:spPr>
        <p:txBody>
          <a:bodyPr/>
          <a:lstStyle/>
          <a:p>
            <a:pPr marL="68580" indent="0" algn="ctr">
              <a:buNone/>
            </a:pPr>
            <a:r>
              <a:rPr lang="es-EC" dirty="0"/>
              <a:t>La Población del Cantón </a:t>
            </a:r>
            <a:r>
              <a:rPr lang="es-EC" dirty="0" err="1" smtClean="0"/>
              <a:t>Alausí</a:t>
            </a:r>
            <a:r>
              <a:rPr lang="es-EC" dirty="0" smtClean="0"/>
              <a:t>, representa </a:t>
            </a:r>
            <a:r>
              <a:rPr lang="es-EC" dirty="0"/>
              <a:t>el 10,6% total, de la Provincia de Chimborazo.</a:t>
            </a:r>
            <a:endParaRPr lang="es-ES" b="1" dirty="0"/>
          </a:p>
          <a:p>
            <a:endParaRPr lang="es-E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3140968"/>
            <a:ext cx="5930389" cy="2685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97253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755576" y="620688"/>
            <a:ext cx="3384376" cy="707886"/>
          </a:xfrm>
          <a:prstGeom prst="rect">
            <a:avLst/>
          </a:prstGeom>
          <a:noFill/>
        </p:spPr>
        <p:txBody>
          <a:bodyPr wrap="square" rtlCol="0">
            <a:spAutoFit/>
          </a:bodyPr>
          <a:lstStyle/>
          <a:p>
            <a:pPr algn="ctr"/>
            <a:r>
              <a:rPr lang="es-ES" sz="2000" b="1" dirty="0" smtClean="0">
                <a:solidFill>
                  <a:schemeClr val="accent5">
                    <a:lumMod val="75000"/>
                  </a:schemeClr>
                </a:solidFill>
              </a:rPr>
              <a:t>PROYECCIONES DE POBLACIÓN</a:t>
            </a:r>
            <a:endParaRPr lang="es-ES" sz="2000" b="1" dirty="0">
              <a:solidFill>
                <a:schemeClr val="accent5">
                  <a:lumMod val="75000"/>
                </a:schemeClr>
              </a:solidFill>
            </a:endParaRPr>
          </a:p>
        </p:txBody>
      </p:sp>
      <p:sp>
        <p:nvSpPr>
          <p:cNvPr id="5" name="4 CuadroTexto"/>
          <p:cNvSpPr txBox="1"/>
          <p:nvPr/>
        </p:nvSpPr>
        <p:spPr>
          <a:xfrm>
            <a:off x="5148882" y="1686769"/>
            <a:ext cx="2592288" cy="923330"/>
          </a:xfrm>
          <a:prstGeom prst="rect">
            <a:avLst/>
          </a:prstGeom>
          <a:noFill/>
        </p:spPr>
        <p:txBody>
          <a:bodyPr wrap="square" rtlCol="0">
            <a:spAutoFit/>
          </a:bodyPr>
          <a:lstStyle/>
          <a:p>
            <a:pPr algn="ctr"/>
            <a:r>
              <a:rPr lang="es-ES" b="1" dirty="0" smtClean="0">
                <a:solidFill>
                  <a:schemeClr val="accent5">
                    <a:lumMod val="75000"/>
                  </a:schemeClr>
                </a:solidFill>
              </a:rPr>
              <a:t>TASA DE CRECIMIENTO </a:t>
            </a:r>
          </a:p>
          <a:p>
            <a:pPr algn="ctr"/>
            <a:r>
              <a:rPr lang="es-ES" b="1" dirty="0" smtClean="0">
                <a:solidFill>
                  <a:schemeClr val="accent5">
                    <a:lumMod val="75000"/>
                  </a:schemeClr>
                </a:solidFill>
              </a:rPr>
              <a:t>0,6% ANUAL</a:t>
            </a:r>
            <a:endParaRPr lang="es-ES" b="1" dirty="0">
              <a:solidFill>
                <a:schemeClr val="accent5">
                  <a:lumMod val="75000"/>
                </a:schemeClr>
              </a:solidFill>
            </a:endParaRPr>
          </a:p>
        </p:txBody>
      </p:sp>
      <p:sp>
        <p:nvSpPr>
          <p:cNvPr id="9" name="8 CuadroTexto"/>
          <p:cNvSpPr txBox="1"/>
          <p:nvPr/>
        </p:nvSpPr>
        <p:spPr>
          <a:xfrm>
            <a:off x="919064" y="5589240"/>
            <a:ext cx="2880320" cy="830997"/>
          </a:xfrm>
          <a:prstGeom prst="rect">
            <a:avLst/>
          </a:prstGeom>
          <a:noFill/>
        </p:spPr>
        <p:txBody>
          <a:bodyPr wrap="square" rtlCol="0">
            <a:spAutoFit/>
          </a:bodyPr>
          <a:lstStyle/>
          <a:p>
            <a:pPr algn="ctr"/>
            <a:r>
              <a:rPr lang="es-ES" sz="1600" dirty="0" smtClean="0"/>
              <a:t>INEC CENSO DE POBLACIÓN Y VIVIENDA 2001</a:t>
            </a:r>
            <a:endParaRPr lang="es-ES" sz="1600" dirty="0"/>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556792"/>
            <a:ext cx="3971925"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10 Grupo"/>
          <p:cNvGrpSpPr/>
          <p:nvPr/>
        </p:nvGrpSpPr>
        <p:grpSpPr>
          <a:xfrm>
            <a:off x="4174356" y="3140968"/>
            <a:ext cx="4124325" cy="3209290"/>
            <a:chOff x="4174356" y="3140968"/>
            <a:chExt cx="4124325" cy="3209290"/>
          </a:xfrm>
        </p:grpSpPr>
        <p:pic>
          <p:nvPicPr>
            <p:cNvPr id="12" name="11 Imagen"/>
            <p:cNvPicPr/>
            <p:nvPr/>
          </p:nvPicPr>
          <p:blipFill>
            <a:blip r:embed="rId3" cstate="print"/>
            <a:srcRect/>
            <a:stretch>
              <a:fillRect/>
            </a:stretch>
          </p:blipFill>
          <p:spPr bwMode="auto">
            <a:xfrm>
              <a:off x="4174356" y="3140968"/>
              <a:ext cx="4124325" cy="320929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
          <p:nvSpPr>
            <p:cNvPr id="13" name="Rectangle 3"/>
            <p:cNvSpPr>
              <a:spLocks noChangeArrowheads="1"/>
            </p:cNvSpPr>
            <p:nvPr/>
          </p:nvSpPr>
          <p:spPr bwMode="auto">
            <a:xfrm>
              <a:off x="7214120" y="4077567"/>
              <a:ext cx="1054100" cy="8651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a:p>
          </p:txBody>
        </p:sp>
      </p:grpSp>
    </p:spTree>
    <p:extLst>
      <p:ext uri="{BB962C8B-B14F-4D97-AF65-F5344CB8AC3E}">
        <p14:creationId xmlns:p14="http://schemas.microsoft.com/office/powerpoint/2010/main" val="262065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836712"/>
            <a:ext cx="7024744" cy="1143000"/>
          </a:xfrm>
        </p:spPr>
        <p:txBody>
          <a:bodyPr>
            <a:normAutofit fontScale="90000"/>
          </a:bodyPr>
          <a:lstStyle/>
          <a:p>
            <a:pPr algn="ctr"/>
            <a:r>
              <a:rPr lang="es-ES" b="1" dirty="0" smtClean="0"/>
              <a:t>POBREZA</a:t>
            </a:r>
            <a:r>
              <a:rPr lang="es-ES" b="1" dirty="0"/>
              <a:t/>
            </a:r>
            <a:br>
              <a:rPr lang="es-ES" b="1" dirty="0"/>
            </a:br>
            <a:endParaRPr lang="es-ES" dirty="0"/>
          </a:p>
        </p:txBody>
      </p:sp>
      <p:sp>
        <p:nvSpPr>
          <p:cNvPr id="3" name="2 Marcador de contenido"/>
          <p:cNvSpPr>
            <a:spLocks noGrp="1"/>
          </p:cNvSpPr>
          <p:nvPr>
            <p:ph idx="1"/>
          </p:nvPr>
        </p:nvSpPr>
        <p:spPr>
          <a:xfrm>
            <a:off x="1043492" y="1556793"/>
            <a:ext cx="7128908" cy="1368151"/>
          </a:xfrm>
        </p:spPr>
        <p:txBody>
          <a:bodyPr>
            <a:normAutofit fontScale="92500" lnSpcReduction="20000"/>
          </a:bodyPr>
          <a:lstStyle/>
          <a:p>
            <a:pPr marL="68580" indent="0" algn="ctr">
              <a:buNone/>
            </a:pPr>
            <a:r>
              <a:rPr lang="es-ES" b="1" dirty="0" smtClean="0">
                <a:solidFill>
                  <a:srgbClr val="0070C0"/>
                </a:solidFill>
              </a:rPr>
              <a:t>NBI: Necesidades Básicas Insatisfechas</a:t>
            </a:r>
          </a:p>
          <a:p>
            <a:pPr marL="68580" indent="0">
              <a:buNone/>
            </a:pPr>
            <a:endParaRPr lang="es-ES" dirty="0" smtClean="0"/>
          </a:p>
          <a:p>
            <a:pPr marL="68580" indent="0">
              <a:buNone/>
            </a:pPr>
            <a:r>
              <a:rPr lang="es-ES" dirty="0" smtClean="0"/>
              <a:t>Cantón </a:t>
            </a:r>
            <a:r>
              <a:rPr lang="es-ES" dirty="0" err="1" smtClean="0"/>
              <a:t>Alausí</a:t>
            </a:r>
            <a:r>
              <a:rPr lang="es-ES" dirty="0" smtClean="0"/>
              <a:t>:  </a:t>
            </a:r>
            <a:r>
              <a:rPr lang="es-EC" dirty="0"/>
              <a:t>86,0</a:t>
            </a:r>
            <a:r>
              <a:rPr lang="es-EC" dirty="0" smtClean="0"/>
              <a:t>% de la población</a:t>
            </a:r>
          </a:p>
          <a:p>
            <a:pPr marL="68580" indent="0">
              <a:buNone/>
            </a:pPr>
            <a:r>
              <a:rPr lang="es-EC" dirty="0" smtClean="0"/>
              <a:t>Parroquia Achupallas: </a:t>
            </a:r>
            <a:r>
              <a:rPr lang="es-EC" dirty="0"/>
              <a:t>98,2</a:t>
            </a:r>
            <a:r>
              <a:rPr lang="es-EC" dirty="0" smtClean="0"/>
              <a:t>% de la población</a:t>
            </a:r>
            <a:endParaRPr lang="es-ES" dirty="0"/>
          </a:p>
        </p:txBody>
      </p:sp>
      <p:pic>
        <p:nvPicPr>
          <p:cNvPr id="4" name="3 Imagen" descr="G:\FOTOS SALIDA\riotamuscay_728.JPG"/>
          <p:cNvPicPr/>
          <p:nvPr/>
        </p:nvPicPr>
        <p:blipFill rotWithShape="1">
          <a:blip r:embed="rId2" cstate="print">
            <a:extLst>
              <a:ext uri="{28A0092B-C50C-407E-A947-70E740481C1C}">
                <a14:useLocalDpi xmlns:a14="http://schemas.microsoft.com/office/drawing/2010/main" val="0"/>
              </a:ext>
            </a:extLst>
          </a:blip>
          <a:srcRect l="49235" t="3529" b="35059"/>
          <a:stretch/>
        </p:blipFill>
        <p:spPr bwMode="auto">
          <a:xfrm>
            <a:off x="2843808" y="3107432"/>
            <a:ext cx="3600400" cy="2736304"/>
          </a:xfrm>
          <a:prstGeom prst="rect">
            <a:avLst/>
          </a:prstGeom>
          <a:noFill/>
          <a:ln>
            <a:noFill/>
          </a:ln>
          <a:effectLst>
            <a:outerShdw blurRad="50800" dist="38100" dir="2700000" algn="tl" rotWithShape="0">
              <a:schemeClr val="tx1">
                <a:alpha val="40000"/>
              </a:scheme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89532835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692696"/>
            <a:ext cx="7024744" cy="1143000"/>
          </a:xfrm>
        </p:spPr>
        <p:txBody>
          <a:bodyPr>
            <a:normAutofit fontScale="90000"/>
          </a:bodyPr>
          <a:lstStyle/>
          <a:p>
            <a:pPr algn="ctr"/>
            <a:r>
              <a:rPr lang="es-EC" dirty="0"/>
              <a:t> </a:t>
            </a:r>
            <a:r>
              <a:rPr lang="es-ES" b="1" dirty="0"/>
              <a:t/>
            </a:r>
            <a:br>
              <a:rPr lang="es-ES" b="1" dirty="0"/>
            </a:br>
            <a:r>
              <a:rPr lang="es-EC" b="1" dirty="0"/>
              <a:t>SERVICIOS BÁSICOS</a:t>
            </a:r>
            <a:r>
              <a:rPr lang="es-ES" b="1" dirty="0"/>
              <a:t/>
            </a:r>
            <a:br>
              <a:rPr lang="es-ES" b="1" dirty="0"/>
            </a:br>
            <a:endParaRPr lang="es-ES"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694446137"/>
              </p:ext>
            </p:extLst>
          </p:nvPr>
        </p:nvGraphicFramePr>
        <p:xfrm>
          <a:off x="4283968" y="1414059"/>
          <a:ext cx="3672408" cy="2240150"/>
        </p:xfrm>
        <a:graphic>
          <a:graphicData uri="http://schemas.openxmlformats.org/drawingml/2006/table">
            <a:tbl>
              <a:tblPr>
                <a:tableStyleId>{5C22544A-7EE6-4342-B048-85BDC9FD1C3A}</a:tableStyleId>
              </a:tblPr>
              <a:tblGrid>
                <a:gridCol w="2487312"/>
                <a:gridCol w="1185096"/>
              </a:tblGrid>
              <a:tr h="392848">
                <a:tc>
                  <a:txBody>
                    <a:bodyPr/>
                    <a:lstStyle/>
                    <a:p>
                      <a:pPr algn="ctr">
                        <a:lnSpc>
                          <a:spcPts val="1500"/>
                        </a:lnSpc>
                        <a:spcAft>
                          <a:spcPts val="0"/>
                        </a:spcAft>
                      </a:pPr>
                      <a:r>
                        <a:rPr lang="es-EC" sz="1050" b="1" dirty="0">
                          <a:effectLst/>
                        </a:rPr>
                        <a:t>SERVICIO PÚBLICO</a:t>
                      </a:r>
                      <a:endParaRPr lang="es-ES" sz="1200" b="1" dirty="0">
                        <a:effectLst/>
                        <a:latin typeface="Arial"/>
                        <a:ea typeface="Times New Roman"/>
                        <a:cs typeface="Times New Roman"/>
                      </a:endParaRPr>
                    </a:p>
                  </a:txBody>
                  <a:tcPr marL="44450" marR="44450" marT="0" marB="0" anchor="ctr"/>
                </a:tc>
                <a:tc>
                  <a:txBody>
                    <a:bodyPr/>
                    <a:lstStyle/>
                    <a:p>
                      <a:pPr algn="ctr">
                        <a:lnSpc>
                          <a:spcPts val="1500"/>
                        </a:lnSpc>
                        <a:spcAft>
                          <a:spcPts val="0"/>
                        </a:spcAft>
                      </a:pPr>
                      <a:r>
                        <a:rPr lang="es-EC" sz="1050" b="1">
                          <a:effectLst/>
                        </a:rPr>
                        <a:t>PORCENTAJE</a:t>
                      </a:r>
                      <a:endParaRPr lang="es-ES" sz="1200" b="1">
                        <a:effectLst/>
                        <a:latin typeface="Arial"/>
                        <a:ea typeface="Times New Roman"/>
                        <a:cs typeface="Times New Roman"/>
                      </a:endParaRPr>
                    </a:p>
                  </a:txBody>
                  <a:tcPr marL="44450" marR="44450" marT="0" marB="0" anchor="ctr"/>
                </a:tc>
              </a:tr>
              <a:tr h="348574">
                <a:tc>
                  <a:txBody>
                    <a:bodyPr/>
                    <a:lstStyle/>
                    <a:p>
                      <a:pPr>
                        <a:lnSpc>
                          <a:spcPts val="1500"/>
                        </a:lnSpc>
                        <a:spcAft>
                          <a:spcPts val="0"/>
                        </a:spcAft>
                      </a:pPr>
                      <a:r>
                        <a:rPr lang="es-EC" sz="1050" b="1" dirty="0">
                          <a:effectLst/>
                        </a:rPr>
                        <a:t>Servicio eléctrico</a:t>
                      </a:r>
                      <a:endParaRPr lang="es-ES" sz="1200" b="1" dirty="0">
                        <a:effectLst/>
                        <a:latin typeface="Arial"/>
                        <a:ea typeface="Times New Roman"/>
                        <a:cs typeface="Times New Roman"/>
                      </a:endParaRPr>
                    </a:p>
                  </a:txBody>
                  <a:tcPr marL="44450" marR="44450" marT="0" marB="0" anchor="ctr"/>
                </a:tc>
                <a:tc>
                  <a:txBody>
                    <a:bodyPr/>
                    <a:lstStyle/>
                    <a:p>
                      <a:pPr algn="ctr">
                        <a:lnSpc>
                          <a:spcPts val="1500"/>
                        </a:lnSpc>
                        <a:spcAft>
                          <a:spcPts val="0"/>
                        </a:spcAft>
                      </a:pPr>
                      <a:r>
                        <a:rPr lang="es-ES" sz="1050" b="1">
                          <a:effectLst/>
                        </a:rPr>
                        <a:t>69,5</a:t>
                      </a:r>
                      <a:endParaRPr lang="es-ES" sz="1200" b="1">
                        <a:effectLst/>
                        <a:latin typeface="Arial"/>
                        <a:ea typeface="Times New Roman"/>
                        <a:cs typeface="Times New Roman"/>
                      </a:endParaRPr>
                    </a:p>
                  </a:txBody>
                  <a:tcPr marL="44450" marR="44450" marT="0" marB="0" anchor="ctr"/>
                </a:tc>
              </a:tr>
              <a:tr h="348574">
                <a:tc>
                  <a:txBody>
                    <a:bodyPr/>
                    <a:lstStyle/>
                    <a:p>
                      <a:pPr>
                        <a:lnSpc>
                          <a:spcPts val="1500"/>
                        </a:lnSpc>
                        <a:spcAft>
                          <a:spcPts val="0"/>
                        </a:spcAft>
                      </a:pPr>
                      <a:r>
                        <a:rPr lang="es-EC" sz="1050" b="1">
                          <a:effectLst/>
                        </a:rPr>
                        <a:t>Servicio telefónico</a:t>
                      </a:r>
                      <a:endParaRPr lang="es-ES" sz="1200" b="1">
                        <a:effectLst/>
                        <a:latin typeface="Arial"/>
                        <a:ea typeface="Times New Roman"/>
                        <a:cs typeface="Times New Roman"/>
                      </a:endParaRPr>
                    </a:p>
                  </a:txBody>
                  <a:tcPr marL="44450" marR="44450" marT="0" marB="0" anchor="ctr"/>
                </a:tc>
                <a:tc>
                  <a:txBody>
                    <a:bodyPr/>
                    <a:lstStyle/>
                    <a:p>
                      <a:pPr algn="ctr">
                        <a:lnSpc>
                          <a:spcPts val="1500"/>
                        </a:lnSpc>
                        <a:spcAft>
                          <a:spcPts val="0"/>
                        </a:spcAft>
                      </a:pPr>
                      <a:r>
                        <a:rPr lang="es-ES" sz="1050" b="1">
                          <a:effectLst/>
                        </a:rPr>
                        <a:t>1,6</a:t>
                      </a:r>
                      <a:endParaRPr lang="es-ES" sz="1200" b="1">
                        <a:effectLst/>
                        <a:latin typeface="Arial"/>
                        <a:ea typeface="Times New Roman"/>
                        <a:cs typeface="Times New Roman"/>
                      </a:endParaRPr>
                    </a:p>
                  </a:txBody>
                  <a:tcPr marL="44450" marR="44450" marT="0" marB="0" anchor="ctr"/>
                </a:tc>
              </a:tr>
              <a:tr h="400790">
                <a:tc>
                  <a:txBody>
                    <a:bodyPr/>
                    <a:lstStyle/>
                    <a:p>
                      <a:pPr>
                        <a:lnSpc>
                          <a:spcPts val="1500"/>
                        </a:lnSpc>
                        <a:spcAft>
                          <a:spcPts val="0"/>
                        </a:spcAft>
                      </a:pPr>
                      <a:r>
                        <a:rPr lang="es-EC" sz="1050" b="1">
                          <a:effectLst/>
                        </a:rPr>
                        <a:t>Sistema de eliminación de excretas</a:t>
                      </a:r>
                      <a:endParaRPr lang="es-ES" sz="1200" b="1">
                        <a:effectLst/>
                        <a:latin typeface="Arial"/>
                        <a:ea typeface="Times New Roman"/>
                        <a:cs typeface="Times New Roman"/>
                      </a:endParaRPr>
                    </a:p>
                  </a:txBody>
                  <a:tcPr marL="44450" marR="44450" marT="0" marB="0" anchor="ctr"/>
                </a:tc>
                <a:tc>
                  <a:txBody>
                    <a:bodyPr/>
                    <a:lstStyle/>
                    <a:p>
                      <a:pPr algn="ctr">
                        <a:lnSpc>
                          <a:spcPts val="1500"/>
                        </a:lnSpc>
                        <a:spcAft>
                          <a:spcPts val="0"/>
                        </a:spcAft>
                      </a:pPr>
                      <a:r>
                        <a:rPr lang="es-ES" sz="1050" b="1">
                          <a:effectLst/>
                        </a:rPr>
                        <a:t>18,6</a:t>
                      </a:r>
                      <a:endParaRPr lang="es-ES" sz="1200" b="1">
                        <a:effectLst/>
                        <a:latin typeface="Arial"/>
                        <a:ea typeface="Times New Roman"/>
                        <a:cs typeface="Times New Roman"/>
                      </a:endParaRPr>
                    </a:p>
                  </a:txBody>
                  <a:tcPr marL="44450" marR="44450" marT="0" marB="0" anchor="ctr"/>
                </a:tc>
              </a:tr>
              <a:tr h="400790">
                <a:tc>
                  <a:txBody>
                    <a:bodyPr/>
                    <a:lstStyle/>
                    <a:p>
                      <a:pPr>
                        <a:lnSpc>
                          <a:spcPts val="1500"/>
                        </a:lnSpc>
                        <a:spcAft>
                          <a:spcPts val="0"/>
                        </a:spcAft>
                      </a:pPr>
                      <a:r>
                        <a:rPr lang="es-EC" sz="1050" b="1">
                          <a:effectLst/>
                        </a:rPr>
                        <a:t>Medios sanitarios de eliminación de excretas</a:t>
                      </a:r>
                      <a:endParaRPr lang="es-ES" sz="1200" b="1">
                        <a:effectLst/>
                        <a:latin typeface="Arial"/>
                        <a:ea typeface="Times New Roman"/>
                        <a:cs typeface="Times New Roman"/>
                      </a:endParaRPr>
                    </a:p>
                  </a:txBody>
                  <a:tcPr marL="44450" marR="44450" marT="0" marB="0" anchor="ctr"/>
                </a:tc>
                <a:tc>
                  <a:txBody>
                    <a:bodyPr/>
                    <a:lstStyle/>
                    <a:p>
                      <a:pPr algn="ctr">
                        <a:lnSpc>
                          <a:spcPts val="1500"/>
                        </a:lnSpc>
                        <a:spcAft>
                          <a:spcPts val="0"/>
                        </a:spcAft>
                      </a:pPr>
                      <a:r>
                        <a:rPr lang="es-EC" sz="1050" b="1">
                          <a:effectLst/>
                        </a:rPr>
                        <a:t>38,2</a:t>
                      </a:r>
                      <a:endParaRPr lang="es-ES" sz="1200" b="1">
                        <a:effectLst/>
                        <a:latin typeface="Arial"/>
                        <a:ea typeface="Times New Roman"/>
                        <a:cs typeface="Times New Roman"/>
                      </a:endParaRPr>
                    </a:p>
                  </a:txBody>
                  <a:tcPr marL="44450" marR="44450" marT="0" marB="0" anchor="ctr"/>
                </a:tc>
              </a:tr>
              <a:tr h="348574">
                <a:tc>
                  <a:txBody>
                    <a:bodyPr/>
                    <a:lstStyle/>
                    <a:p>
                      <a:pPr>
                        <a:lnSpc>
                          <a:spcPts val="1500"/>
                        </a:lnSpc>
                        <a:spcAft>
                          <a:spcPts val="0"/>
                        </a:spcAft>
                      </a:pPr>
                      <a:r>
                        <a:rPr lang="es-EC" sz="1050" b="1">
                          <a:effectLst/>
                        </a:rPr>
                        <a:t>Recolección de basura</a:t>
                      </a:r>
                      <a:endParaRPr lang="es-ES" sz="1200" b="1">
                        <a:effectLst/>
                        <a:latin typeface="Arial"/>
                        <a:ea typeface="Times New Roman"/>
                        <a:cs typeface="Times New Roman"/>
                      </a:endParaRPr>
                    </a:p>
                  </a:txBody>
                  <a:tcPr marL="44450" marR="44450" marT="0" marB="0" anchor="ctr"/>
                </a:tc>
                <a:tc>
                  <a:txBody>
                    <a:bodyPr/>
                    <a:lstStyle/>
                    <a:p>
                      <a:pPr algn="ctr">
                        <a:lnSpc>
                          <a:spcPts val="1500"/>
                        </a:lnSpc>
                        <a:spcAft>
                          <a:spcPts val="0"/>
                        </a:spcAft>
                      </a:pPr>
                      <a:r>
                        <a:rPr lang="es-ES" sz="1050" b="1" dirty="0">
                          <a:effectLst/>
                        </a:rPr>
                        <a:t>4,0</a:t>
                      </a:r>
                      <a:endParaRPr lang="es-ES" sz="1200" b="1" dirty="0">
                        <a:effectLst/>
                        <a:latin typeface="Arial"/>
                        <a:ea typeface="Times New Roman"/>
                        <a:cs typeface="Times New Roman"/>
                      </a:endParaRPr>
                    </a:p>
                  </a:txBody>
                  <a:tcPr marL="44450" marR="44450" marT="0" marB="0" anchor="ctr"/>
                </a:tc>
              </a:tr>
            </a:tbl>
          </a:graphicData>
        </a:graphic>
      </p:graphicFrame>
      <p:sp>
        <p:nvSpPr>
          <p:cNvPr id="5" name="4 CuadroTexto"/>
          <p:cNvSpPr txBox="1"/>
          <p:nvPr/>
        </p:nvSpPr>
        <p:spPr>
          <a:xfrm>
            <a:off x="1475656" y="1726220"/>
            <a:ext cx="2304256" cy="646331"/>
          </a:xfrm>
          <a:prstGeom prst="rect">
            <a:avLst/>
          </a:prstGeom>
          <a:noFill/>
        </p:spPr>
        <p:txBody>
          <a:bodyPr wrap="square" rtlCol="0">
            <a:spAutoFit/>
          </a:bodyPr>
          <a:lstStyle/>
          <a:p>
            <a:r>
              <a:rPr lang="es-ES" b="1" dirty="0" smtClean="0">
                <a:solidFill>
                  <a:srgbClr val="0070C0"/>
                </a:solidFill>
              </a:rPr>
              <a:t>PARROQUIA ACHUPALLAS</a:t>
            </a:r>
            <a:endParaRPr lang="es-ES" b="1" dirty="0">
              <a:solidFill>
                <a:srgbClr val="0070C0"/>
              </a:solidFill>
            </a:endParaRPr>
          </a:p>
        </p:txBody>
      </p:sp>
      <p:sp>
        <p:nvSpPr>
          <p:cNvPr id="6" name="5 Flecha derecha"/>
          <p:cNvSpPr/>
          <p:nvPr/>
        </p:nvSpPr>
        <p:spPr>
          <a:xfrm>
            <a:off x="3368204" y="2372551"/>
            <a:ext cx="720080" cy="323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CuadroTexto"/>
          <p:cNvSpPr txBox="1"/>
          <p:nvPr/>
        </p:nvSpPr>
        <p:spPr>
          <a:xfrm>
            <a:off x="1475656" y="3491716"/>
            <a:ext cx="2448272" cy="400110"/>
          </a:xfrm>
          <a:prstGeom prst="rect">
            <a:avLst/>
          </a:prstGeom>
          <a:noFill/>
        </p:spPr>
        <p:txBody>
          <a:bodyPr wrap="square" rtlCol="0">
            <a:spAutoFit/>
          </a:bodyPr>
          <a:lstStyle/>
          <a:p>
            <a:r>
              <a:rPr lang="es-ES" b="1" dirty="0" smtClean="0">
                <a:solidFill>
                  <a:srgbClr val="0070C0"/>
                </a:solidFill>
              </a:rPr>
              <a:t>AGUA </a:t>
            </a:r>
            <a:r>
              <a:rPr lang="es-ES" sz="2000" b="1" dirty="0" smtClean="0">
                <a:solidFill>
                  <a:srgbClr val="0070C0"/>
                </a:solidFill>
              </a:rPr>
              <a:t>POTABLE</a:t>
            </a:r>
            <a:endParaRPr lang="es-ES" b="1" dirty="0">
              <a:solidFill>
                <a:srgbClr val="0070C0"/>
              </a:solidFill>
            </a:endParaRPr>
          </a:p>
        </p:txBody>
      </p:sp>
      <p:graphicFrame>
        <p:nvGraphicFramePr>
          <p:cNvPr id="9" name="8 Gráfico"/>
          <p:cNvGraphicFramePr/>
          <p:nvPr>
            <p:extLst>
              <p:ext uri="{D42A27DB-BD31-4B8C-83A1-F6EECF244321}">
                <p14:modId xmlns:p14="http://schemas.microsoft.com/office/powerpoint/2010/main" val="1307868868"/>
              </p:ext>
            </p:extLst>
          </p:nvPr>
        </p:nvGraphicFramePr>
        <p:xfrm>
          <a:off x="683568" y="4065528"/>
          <a:ext cx="3638550" cy="2302510"/>
        </p:xfrm>
        <a:graphic>
          <a:graphicData uri="http://schemas.openxmlformats.org/drawingml/2006/chart">
            <c:chart xmlns:c="http://schemas.openxmlformats.org/drawingml/2006/chart" xmlns:r="http://schemas.openxmlformats.org/officeDocument/2006/relationships" r:id="rId2"/>
          </a:graphicData>
        </a:graphic>
      </p:graphicFrame>
      <p:sp>
        <p:nvSpPr>
          <p:cNvPr id="10" name="9 CuadroTexto"/>
          <p:cNvSpPr txBox="1"/>
          <p:nvPr/>
        </p:nvSpPr>
        <p:spPr>
          <a:xfrm>
            <a:off x="4644008" y="4077072"/>
            <a:ext cx="3816424" cy="2308324"/>
          </a:xfrm>
          <a:prstGeom prst="rect">
            <a:avLst/>
          </a:prstGeom>
          <a:noFill/>
        </p:spPr>
        <p:txBody>
          <a:bodyPr wrap="square" rtlCol="0">
            <a:spAutoFit/>
          </a:bodyPr>
          <a:lstStyle/>
          <a:p>
            <a:pPr algn="just"/>
            <a:r>
              <a:rPr lang="es-EC" b="1" dirty="0"/>
              <a:t>La parroquia de Achupallas cuenta con abastecimiento de agua entubada en un 7,1% de </a:t>
            </a:r>
            <a:r>
              <a:rPr lang="es-EC" b="1" dirty="0" smtClean="0"/>
              <a:t>cobertura, en el sector rural de la parroquia, el agua proviene de vertientes naturales o ríos aledaños.</a:t>
            </a:r>
            <a:endParaRPr lang="es-ES" b="1" dirty="0" smtClean="0"/>
          </a:p>
          <a:p>
            <a:endParaRPr lang="es-ES" dirty="0"/>
          </a:p>
        </p:txBody>
      </p:sp>
    </p:spTree>
    <p:extLst>
      <p:ext uri="{BB962C8B-B14F-4D97-AF65-F5344CB8AC3E}">
        <p14:creationId xmlns:p14="http://schemas.microsoft.com/office/powerpoint/2010/main" val="395596337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476672"/>
            <a:ext cx="7024744" cy="1143000"/>
          </a:xfrm>
        </p:spPr>
        <p:txBody>
          <a:bodyPr>
            <a:normAutofit/>
          </a:bodyPr>
          <a:lstStyle/>
          <a:p>
            <a:pPr algn="ctr"/>
            <a:r>
              <a:rPr lang="es-EC" b="1" dirty="0" smtClean="0"/>
              <a:t>SERVICIOS DE SALUD</a:t>
            </a:r>
            <a:endParaRPr lang="es-ES"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167769559"/>
              </p:ext>
            </p:extLst>
          </p:nvPr>
        </p:nvGraphicFramePr>
        <p:xfrm>
          <a:off x="3851920" y="1868245"/>
          <a:ext cx="4456858" cy="1761490"/>
        </p:xfrm>
        <a:graphic>
          <a:graphicData uri="http://schemas.openxmlformats.org/drawingml/2006/table">
            <a:tbl>
              <a:tblPr>
                <a:effectLst>
                  <a:outerShdw blurRad="50800" dist="38100" dir="2700000" algn="tl" rotWithShape="0">
                    <a:prstClr val="black">
                      <a:alpha val="40000"/>
                    </a:prstClr>
                  </a:outerShdw>
                </a:effectLst>
                <a:tableStyleId>{5C22544A-7EE6-4342-B048-85BDC9FD1C3A}</a:tableStyleId>
              </a:tblPr>
              <a:tblGrid>
                <a:gridCol w="805070"/>
                <a:gridCol w="912947"/>
                <a:gridCol w="912947"/>
                <a:gridCol w="912947"/>
                <a:gridCol w="912947"/>
              </a:tblGrid>
              <a:tr h="534670">
                <a:tc>
                  <a:txBody>
                    <a:bodyPr/>
                    <a:lstStyle/>
                    <a:p>
                      <a:pPr algn="ctr">
                        <a:lnSpc>
                          <a:spcPct val="115000"/>
                        </a:lnSpc>
                        <a:spcAft>
                          <a:spcPts val="0"/>
                        </a:spcAft>
                      </a:pPr>
                      <a:r>
                        <a:rPr lang="es-ES" sz="1000" b="1" dirty="0">
                          <a:effectLst/>
                        </a:rPr>
                        <a:t> </a:t>
                      </a:r>
                      <a:endParaRPr lang="es-ES" sz="1100" b="1" dirty="0">
                        <a:effectLst/>
                        <a:latin typeface="Arial"/>
                        <a:ea typeface="Times New Roman"/>
                        <a:cs typeface="Times New Roman"/>
                      </a:endParaRPr>
                    </a:p>
                  </a:txBody>
                  <a:tcPr marL="44450" marR="44450" marT="0" marB="0"/>
                </a:tc>
                <a:tc>
                  <a:txBody>
                    <a:bodyPr/>
                    <a:lstStyle/>
                    <a:p>
                      <a:pPr algn="ctr">
                        <a:lnSpc>
                          <a:spcPct val="115000"/>
                        </a:lnSpc>
                        <a:spcAft>
                          <a:spcPts val="0"/>
                        </a:spcAft>
                      </a:pPr>
                      <a:r>
                        <a:rPr lang="es-ES" sz="1000" b="1" dirty="0">
                          <a:effectLst/>
                        </a:rPr>
                        <a:t>CENTRO DE SALUD</a:t>
                      </a:r>
                      <a:endParaRPr lang="es-ES" sz="1100" b="1" dirty="0">
                        <a:effectLst/>
                        <a:latin typeface="Arial"/>
                        <a:ea typeface="Times New Roman"/>
                        <a:cs typeface="Times New Roman"/>
                      </a:endParaRPr>
                    </a:p>
                  </a:txBody>
                  <a:tcPr marL="44450" marR="44450" marT="0" marB="0" anchor="ctr"/>
                </a:tc>
                <a:tc>
                  <a:txBody>
                    <a:bodyPr/>
                    <a:lstStyle/>
                    <a:p>
                      <a:pPr algn="ctr">
                        <a:lnSpc>
                          <a:spcPct val="115000"/>
                        </a:lnSpc>
                        <a:spcAft>
                          <a:spcPts val="0"/>
                        </a:spcAft>
                      </a:pPr>
                      <a:r>
                        <a:rPr lang="es-ES" sz="1000" b="1" dirty="0">
                          <a:effectLst/>
                        </a:rPr>
                        <a:t>SUBCENTRO DE SALUD </a:t>
                      </a:r>
                      <a:endParaRPr lang="es-ES" sz="1100" b="1" dirty="0">
                        <a:effectLst/>
                        <a:latin typeface="Arial"/>
                        <a:ea typeface="Times New Roman"/>
                        <a:cs typeface="Times New Roman"/>
                      </a:endParaRPr>
                    </a:p>
                  </a:txBody>
                  <a:tcPr marL="44450" marR="44450" marT="0" marB="0" anchor="ctr"/>
                </a:tc>
                <a:tc>
                  <a:txBody>
                    <a:bodyPr/>
                    <a:lstStyle/>
                    <a:p>
                      <a:pPr algn="ctr">
                        <a:lnSpc>
                          <a:spcPct val="115000"/>
                        </a:lnSpc>
                        <a:spcAft>
                          <a:spcPts val="0"/>
                        </a:spcAft>
                      </a:pPr>
                      <a:r>
                        <a:rPr lang="es-ES" sz="1000" b="1">
                          <a:effectLst/>
                        </a:rPr>
                        <a:t>PUESTO DE SALUD</a:t>
                      </a:r>
                      <a:endParaRPr lang="es-ES" sz="1100" b="1">
                        <a:effectLst/>
                        <a:latin typeface="Arial"/>
                        <a:ea typeface="Times New Roman"/>
                        <a:cs typeface="Times New Roman"/>
                      </a:endParaRPr>
                    </a:p>
                  </a:txBody>
                  <a:tcPr marL="44450" marR="44450" marT="0" marB="0" anchor="ctr"/>
                </a:tc>
                <a:tc>
                  <a:txBody>
                    <a:bodyPr/>
                    <a:lstStyle/>
                    <a:p>
                      <a:pPr algn="ctr">
                        <a:lnSpc>
                          <a:spcPct val="115000"/>
                        </a:lnSpc>
                        <a:spcAft>
                          <a:spcPts val="0"/>
                        </a:spcAft>
                      </a:pPr>
                      <a:r>
                        <a:rPr lang="es-ES" sz="1000" b="1">
                          <a:effectLst/>
                        </a:rPr>
                        <a:t>DISPENSARIO MÉDICO</a:t>
                      </a:r>
                      <a:endParaRPr lang="es-ES" sz="1100" b="1">
                        <a:effectLst/>
                        <a:latin typeface="Arial"/>
                        <a:ea typeface="Times New Roman"/>
                        <a:cs typeface="Times New Roman"/>
                      </a:endParaRPr>
                    </a:p>
                  </a:txBody>
                  <a:tcPr marL="44450" marR="44450" marT="0" marB="0" anchor="ctr"/>
                </a:tc>
              </a:tr>
              <a:tr h="249555">
                <a:tc>
                  <a:txBody>
                    <a:bodyPr/>
                    <a:lstStyle/>
                    <a:p>
                      <a:pPr algn="ctr">
                        <a:lnSpc>
                          <a:spcPct val="115000"/>
                        </a:lnSpc>
                        <a:spcAft>
                          <a:spcPts val="0"/>
                        </a:spcAft>
                      </a:pPr>
                      <a:r>
                        <a:rPr lang="es-ES" sz="1000" b="1">
                          <a:effectLst/>
                        </a:rPr>
                        <a:t> </a:t>
                      </a:r>
                      <a:endParaRPr lang="es-ES" sz="1100" b="1">
                        <a:effectLst/>
                      </a:endParaRPr>
                    </a:p>
                    <a:p>
                      <a:pPr algn="ctr">
                        <a:lnSpc>
                          <a:spcPct val="115000"/>
                        </a:lnSpc>
                        <a:spcAft>
                          <a:spcPts val="0"/>
                        </a:spcAft>
                      </a:pPr>
                      <a:r>
                        <a:rPr lang="es-ES" sz="1000" b="1">
                          <a:effectLst/>
                        </a:rPr>
                        <a:t>ZONA URBANA</a:t>
                      </a:r>
                      <a:endParaRPr lang="es-ES" sz="1100" b="1">
                        <a:effectLst/>
                        <a:latin typeface="Arial"/>
                        <a:ea typeface="Times New Roman"/>
                        <a:cs typeface="Times New Roman"/>
                      </a:endParaRPr>
                    </a:p>
                  </a:txBody>
                  <a:tcPr marL="44450" marR="44450" marT="0" marB="0"/>
                </a:tc>
                <a:tc>
                  <a:txBody>
                    <a:bodyPr/>
                    <a:lstStyle/>
                    <a:p>
                      <a:pPr algn="ctr">
                        <a:lnSpc>
                          <a:spcPct val="115000"/>
                        </a:lnSpc>
                        <a:spcAft>
                          <a:spcPts val="0"/>
                        </a:spcAft>
                      </a:pPr>
                      <a:r>
                        <a:rPr lang="es-ES" sz="1000" b="1" dirty="0">
                          <a:effectLst/>
                        </a:rPr>
                        <a:t>0</a:t>
                      </a:r>
                      <a:endParaRPr lang="es-ES" sz="1100" b="1" dirty="0">
                        <a:effectLst/>
                        <a:latin typeface="Arial"/>
                        <a:ea typeface="Times New Roman"/>
                        <a:cs typeface="Times New Roman"/>
                      </a:endParaRPr>
                    </a:p>
                  </a:txBody>
                  <a:tcPr marL="44450" marR="44450" marT="0" marB="0" anchor="ctr"/>
                </a:tc>
                <a:tc>
                  <a:txBody>
                    <a:bodyPr/>
                    <a:lstStyle/>
                    <a:p>
                      <a:pPr algn="ctr">
                        <a:lnSpc>
                          <a:spcPct val="115000"/>
                        </a:lnSpc>
                        <a:spcAft>
                          <a:spcPts val="0"/>
                        </a:spcAft>
                      </a:pPr>
                      <a:r>
                        <a:rPr lang="es-ES" sz="1000" b="1" dirty="0">
                          <a:effectLst/>
                        </a:rPr>
                        <a:t>1</a:t>
                      </a:r>
                      <a:endParaRPr lang="es-ES" sz="1100" b="1" dirty="0">
                        <a:effectLst/>
                        <a:latin typeface="Arial"/>
                        <a:ea typeface="Times New Roman"/>
                        <a:cs typeface="Times New Roman"/>
                      </a:endParaRPr>
                    </a:p>
                  </a:txBody>
                  <a:tcPr marL="44450" marR="44450" marT="0" marB="0" anchor="ctr"/>
                </a:tc>
                <a:tc>
                  <a:txBody>
                    <a:bodyPr/>
                    <a:lstStyle/>
                    <a:p>
                      <a:pPr algn="ctr">
                        <a:lnSpc>
                          <a:spcPct val="115000"/>
                        </a:lnSpc>
                        <a:spcAft>
                          <a:spcPts val="0"/>
                        </a:spcAft>
                      </a:pPr>
                      <a:r>
                        <a:rPr lang="es-ES" sz="1000" b="1">
                          <a:effectLst/>
                        </a:rPr>
                        <a:t>1</a:t>
                      </a:r>
                      <a:endParaRPr lang="es-ES" sz="1100" b="1">
                        <a:effectLst/>
                        <a:latin typeface="Arial"/>
                        <a:ea typeface="Times New Roman"/>
                        <a:cs typeface="Times New Roman"/>
                      </a:endParaRPr>
                    </a:p>
                  </a:txBody>
                  <a:tcPr marL="44450" marR="44450" marT="0" marB="0" anchor="ctr"/>
                </a:tc>
                <a:tc>
                  <a:txBody>
                    <a:bodyPr/>
                    <a:lstStyle/>
                    <a:p>
                      <a:pPr algn="ctr">
                        <a:lnSpc>
                          <a:spcPct val="115000"/>
                        </a:lnSpc>
                        <a:spcAft>
                          <a:spcPts val="0"/>
                        </a:spcAft>
                      </a:pPr>
                      <a:r>
                        <a:rPr lang="es-ES" sz="1000" b="1">
                          <a:effectLst/>
                        </a:rPr>
                        <a:t>1</a:t>
                      </a:r>
                      <a:endParaRPr lang="es-ES" sz="1100" b="1">
                        <a:effectLst/>
                        <a:latin typeface="Arial"/>
                        <a:ea typeface="Times New Roman"/>
                        <a:cs typeface="Times New Roman"/>
                      </a:endParaRPr>
                    </a:p>
                  </a:txBody>
                  <a:tcPr marL="44450" marR="44450" marT="0" marB="0" anchor="ctr"/>
                </a:tc>
              </a:tr>
              <a:tr h="249555">
                <a:tc>
                  <a:txBody>
                    <a:bodyPr/>
                    <a:lstStyle/>
                    <a:p>
                      <a:pPr algn="ctr">
                        <a:lnSpc>
                          <a:spcPct val="115000"/>
                        </a:lnSpc>
                        <a:spcAft>
                          <a:spcPts val="0"/>
                        </a:spcAft>
                      </a:pPr>
                      <a:r>
                        <a:rPr lang="es-ES" sz="1000" b="1">
                          <a:effectLst/>
                        </a:rPr>
                        <a:t> </a:t>
                      </a:r>
                      <a:endParaRPr lang="es-ES" sz="1100" b="1">
                        <a:effectLst/>
                      </a:endParaRPr>
                    </a:p>
                    <a:p>
                      <a:pPr algn="ctr">
                        <a:lnSpc>
                          <a:spcPct val="115000"/>
                        </a:lnSpc>
                        <a:spcAft>
                          <a:spcPts val="0"/>
                        </a:spcAft>
                      </a:pPr>
                      <a:r>
                        <a:rPr lang="es-ES" sz="1000" b="1">
                          <a:effectLst/>
                        </a:rPr>
                        <a:t>ZONA RURAL</a:t>
                      </a:r>
                      <a:endParaRPr lang="es-ES" sz="1100" b="1">
                        <a:effectLst/>
                      </a:endParaRPr>
                    </a:p>
                    <a:p>
                      <a:pPr algn="ctr">
                        <a:lnSpc>
                          <a:spcPct val="115000"/>
                        </a:lnSpc>
                        <a:spcAft>
                          <a:spcPts val="0"/>
                        </a:spcAft>
                      </a:pPr>
                      <a:r>
                        <a:rPr lang="es-ES" sz="1000" b="1">
                          <a:effectLst/>
                        </a:rPr>
                        <a:t> </a:t>
                      </a:r>
                      <a:endParaRPr lang="es-ES" sz="1100" b="1">
                        <a:effectLst/>
                        <a:latin typeface="Arial"/>
                        <a:ea typeface="Times New Roman"/>
                        <a:cs typeface="Times New Roman"/>
                      </a:endParaRPr>
                    </a:p>
                  </a:txBody>
                  <a:tcPr marL="44450" marR="44450" marT="0" marB="0"/>
                </a:tc>
                <a:tc>
                  <a:txBody>
                    <a:bodyPr/>
                    <a:lstStyle/>
                    <a:p>
                      <a:pPr algn="ctr">
                        <a:lnSpc>
                          <a:spcPct val="115000"/>
                        </a:lnSpc>
                        <a:spcAft>
                          <a:spcPts val="0"/>
                        </a:spcAft>
                      </a:pPr>
                      <a:r>
                        <a:rPr lang="es-ES" sz="1000" b="1">
                          <a:effectLst/>
                        </a:rPr>
                        <a:t>0</a:t>
                      </a:r>
                      <a:endParaRPr lang="es-ES" sz="1100" b="1">
                        <a:effectLst/>
                        <a:latin typeface="Arial"/>
                        <a:ea typeface="Times New Roman"/>
                        <a:cs typeface="Times New Roman"/>
                      </a:endParaRPr>
                    </a:p>
                  </a:txBody>
                  <a:tcPr marL="44450" marR="44450" marT="0" marB="0" anchor="ctr"/>
                </a:tc>
                <a:tc>
                  <a:txBody>
                    <a:bodyPr/>
                    <a:lstStyle/>
                    <a:p>
                      <a:pPr algn="ctr">
                        <a:lnSpc>
                          <a:spcPct val="115000"/>
                        </a:lnSpc>
                        <a:spcAft>
                          <a:spcPts val="0"/>
                        </a:spcAft>
                      </a:pPr>
                      <a:r>
                        <a:rPr lang="es-ES" sz="1000" b="1" dirty="0">
                          <a:effectLst/>
                        </a:rPr>
                        <a:t>6</a:t>
                      </a:r>
                      <a:endParaRPr lang="es-ES" sz="1100" b="1" dirty="0">
                        <a:effectLst/>
                        <a:latin typeface="Arial"/>
                        <a:ea typeface="Times New Roman"/>
                        <a:cs typeface="Times New Roman"/>
                      </a:endParaRPr>
                    </a:p>
                  </a:txBody>
                  <a:tcPr marL="44450" marR="44450" marT="0" marB="0" anchor="ctr"/>
                </a:tc>
                <a:tc>
                  <a:txBody>
                    <a:bodyPr/>
                    <a:lstStyle/>
                    <a:p>
                      <a:pPr algn="ctr">
                        <a:lnSpc>
                          <a:spcPct val="115000"/>
                        </a:lnSpc>
                        <a:spcAft>
                          <a:spcPts val="0"/>
                        </a:spcAft>
                      </a:pPr>
                      <a:r>
                        <a:rPr lang="es-ES" sz="1000" b="1" dirty="0">
                          <a:effectLst/>
                        </a:rPr>
                        <a:t>0</a:t>
                      </a:r>
                      <a:endParaRPr lang="es-ES" sz="1100" b="1" dirty="0">
                        <a:effectLst/>
                        <a:latin typeface="Arial"/>
                        <a:ea typeface="Times New Roman"/>
                        <a:cs typeface="Times New Roman"/>
                      </a:endParaRPr>
                    </a:p>
                  </a:txBody>
                  <a:tcPr marL="44450" marR="44450" marT="0" marB="0" anchor="ctr"/>
                </a:tc>
                <a:tc>
                  <a:txBody>
                    <a:bodyPr/>
                    <a:lstStyle/>
                    <a:p>
                      <a:pPr algn="ctr">
                        <a:lnSpc>
                          <a:spcPct val="115000"/>
                        </a:lnSpc>
                        <a:spcAft>
                          <a:spcPts val="0"/>
                        </a:spcAft>
                      </a:pPr>
                      <a:r>
                        <a:rPr lang="es-ES" sz="1000" b="1" dirty="0">
                          <a:effectLst/>
                        </a:rPr>
                        <a:t>8</a:t>
                      </a:r>
                      <a:endParaRPr lang="es-ES" sz="1100" b="1" dirty="0">
                        <a:effectLst/>
                        <a:latin typeface="Arial"/>
                        <a:ea typeface="Times New Roman"/>
                        <a:cs typeface="Times New Roman"/>
                      </a:endParaRPr>
                    </a:p>
                  </a:txBody>
                  <a:tcPr marL="44450" marR="44450" marT="0" marB="0" anchor="ctr"/>
                </a:tc>
              </a:tr>
            </a:tbl>
          </a:graphicData>
        </a:graphic>
      </p:graphicFrame>
      <p:sp>
        <p:nvSpPr>
          <p:cNvPr id="5" name="4 CuadroTexto"/>
          <p:cNvSpPr txBox="1"/>
          <p:nvPr/>
        </p:nvSpPr>
        <p:spPr>
          <a:xfrm>
            <a:off x="827584" y="2348880"/>
            <a:ext cx="2448272" cy="400110"/>
          </a:xfrm>
          <a:prstGeom prst="rect">
            <a:avLst/>
          </a:prstGeom>
          <a:noFill/>
        </p:spPr>
        <p:txBody>
          <a:bodyPr wrap="square" rtlCol="0">
            <a:spAutoFit/>
          </a:bodyPr>
          <a:lstStyle/>
          <a:p>
            <a:pPr algn="ctr"/>
            <a:r>
              <a:rPr lang="es-ES" sz="2000" b="1" dirty="0" smtClean="0">
                <a:solidFill>
                  <a:srgbClr val="0070C0"/>
                </a:solidFill>
              </a:rPr>
              <a:t>NIVEL CANTONAL</a:t>
            </a:r>
            <a:endParaRPr lang="es-ES" sz="2000" b="1" dirty="0">
              <a:solidFill>
                <a:srgbClr val="0070C0"/>
              </a:solidFill>
            </a:endParaRPr>
          </a:p>
        </p:txBody>
      </p:sp>
      <p:sp>
        <p:nvSpPr>
          <p:cNvPr id="6" name="5 CuadroTexto"/>
          <p:cNvSpPr txBox="1"/>
          <p:nvPr/>
        </p:nvSpPr>
        <p:spPr>
          <a:xfrm>
            <a:off x="885776" y="5149354"/>
            <a:ext cx="2592288" cy="400110"/>
          </a:xfrm>
          <a:prstGeom prst="rect">
            <a:avLst/>
          </a:prstGeom>
          <a:noFill/>
        </p:spPr>
        <p:txBody>
          <a:bodyPr wrap="square" rtlCol="0">
            <a:spAutoFit/>
          </a:bodyPr>
          <a:lstStyle/>
          <a:p>
            <a:r>
              <a:rPr lang="es-ES" sz="2000" b="1" dirty="0" smtClean="0">
                <a:solidFill>
                  <a:srgbClr val="0070C0"/>
                </a:solidFill>
              </a:rPr>
              <a:t>NIVEL PARROQUIAL</a:t>
            </a:r>
            <a:endParaRPr lang="es-ES" sz="2000" b="1" dirty="0">
              <a:solidFill>
                <a:srgbClr val="0070C0"/>
              </a:solidFill>
            </a:endParaRPr>
          </a:p>
        </p:txBody>
      </p:sp>
      <p:sp>
        <p:nvSpPr>
          <p:cNvPr id="7" name="6 CuadroTexto"/>
          <p:cNvSpPr txBox="1"/>
          <p:nvPr/>
        </p:nvSpPr>
        <p:spPr>
          <a:xfrm>
            <a:off x="3881388" y="4720024"/>
            <a:ext cx="4392488" cy="1200329"/>
          </a:xfrm>
          <a:prstGeom prst="rect">
            <a:avLst/>
          </a:prstGeom>
          <a:noFill/>
        </p:spPr>
        <p:txBody>
          <a:bodyPr wrap="square" rtlCol="0">
            <a:spAutoFit/>
          </a:bodyPr>
          <a:lstStyle/>
          <a:p>
            <a:pPr marL="285750" indent="-285750">
              <a:buFont typeface="Arial" pitchFamily="34" charset="0"/>
              <a:buChar char="•"/>
            </a:pPr>
            <a:r>
              <a:rPr lang="es-ES" b="1" dirty="0" smtClean="0"/>
              <a:t>Existen en la parroquia 2 sub centros de salud y 1 dispensario médico</a:t>
            </a:r>
          </a:p>
          <a:p>
            <a:pPr marL="285750" indent="-285750">
              <a:buFont typeface="Arial" pitchFamily="34" charset="0"/>
              <a:buChar char="•"/>
            </a:pPr>
            <a:endParaRPr lang="es-ES" b="1" dirty="0"/>
          </a:p>
        </p:txBody>
      </p:sp>
      <p:sp>
        <p:nvSpPr>
          <p:cNvPr id="8" name="7 CuadroTexto"/>
          <p:cNvSpPr txBox="1"/>
          <p:nvPr/>
        </p:nvSpPr>
        <p:spPr>
          <a:xfrm>
            <a:off x="719572" y="3068960"/>
            <a:ext cx="2664296" cy="923330"/>
          </a:xfrm>
          <a:prstGeom prst="rect">
            <a:avLst/>
          </a:prstGeom>
          <a:noFill/>
        </p:spPr>
        <p:txBody>
          <a:bodyPr wrap="square" rtlCol="0">
            <a:spAutoFit/>
          </a:bodyPr>
          <a:lstStyle/>
          <a:p>
            <a:pPr algn="ctr"/>
            <a:r>
              <a:rPr lang="es-EC" b="1" dirty="0"/>
              <a:t>Í</a:t>
            </a:r>
            <a:r>
              <a:rPr lang="es-EC" b="1" dirty="0" smtClean="0"/>
              <a:t>ndice </a:t>
            </a:r>
            <a:r>
              <a:rPr lang="es-EC" b="1" dirty="0"/>
              <a:t>de oferta de salud cantonal  es del 52,3% </a:t>
            </a:r>
            <a:endParaRPr lang="es-ES" b="1" dirty="0"/>
          </a:p>
        </p:txBody>
      </p:sp>
    </p:spTree>
    <p:extLst>
      <p:ext uri="{BB962C8B-B14F-4D97-AF65-F5344CB8AC3E}">
        <p14:creationId xmlns:p14="http://schemas.microsoft.com/office/powerpoint/2010/main" val="295510244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764704"/>
            <a:ext cx="7024744" cy="1143000"/>
          </a:xfrm>
        </p:spPr>
        <p:txBody>
          <a:bodyPr>
            <a:normAutofit fontScale="90000"/>
          </a:bodyPr>
          <a:lstStyle/>
          <a:p>
            <a:pPr algn="ctr"/>
            <a:r>
              <a:rPr lang="es-EC" b="1" dirty="0"/>
              <a:t>EDUCACIÓN</a:t>
            </a:r>
            <a:r>
              <a:rPr lang="es-ES" b="1" dirty="0"/>
              <a:t/>
            </a:r>
            <a:br>
              <a:rPr lang="es-ES" b="1" dirty="0"/>
            </a:br>
            <a:endParaRPr lang="es-ES" dirty="0"/>
          </a:p>
        </p:txBody>
      </p:sp>
      <p:sp>
        <p:nvSpPr>
          <p:cNvPr id="3" name="2 Marcador de contenido"/>
          <p:cNvSpPr>
            <a:spLocks noGrp="1"/>
          </p:cNvSpPr>
          <p:nvPr>
            <p:ph idx="1"/>
          </p:nvPr>
        </p:nvSpPr>
        <p:spPr>
          <a:xfrm>
            <a:off x="1043608" y="1556792"/>
            <a:ext cx="4104572" cy="4491861"/>
          </a:xfrm>
        </p:spPr>
        <p:txBody>
          <a:bodyPr>
            <a:normAutofit lnSpcReduction="10000"/>
          </a:bodyPr>
          <a:lstStyle/>
          <a:p>
            <a:pPr marL="68580" indent="0">
              <a:buNone/>
            </a:pPr>
            <a:r>
              <a:rPr lang="es-ES" b="1" dirty="0" smtClean="0">
                <a:solidFill>
                  <a:srgbClr val="0070C0"/>
                </a:solidFill>
              </a:rPr>
              <a:t>ANALFABETISMO</a:t>
            </a:r>
          </a:p>
          <a:p>
            <a:pPr marL="68580" indent="0">
              <a:buNone/>
            </a:pPr>
            <a:r>
              <a:rPr lang="es-EC" dirty="0" smtClean="0"/>
              <a:t>En el  </a:t>
            </a:r>
            <a:r>
              <a:rPr lang="es-EC" dirty="0"/>
              <a:t>cantón </a:t>
            </a:r>
            <a:r>
              <a:rPr lang="es-EC" dirty="0" err="1"/>
              <a:t>Alausí</a:t>
            </a:r>
            <a:r>
              <a:rPr lang="es-EC" dirty="0"/>
              <a:t> es de 32,1%, en la </a:t>
            </a:r>
            <a:r>
              <a:rPr lang="es-EC" dirty="0" smtClean="0"/>
              <a:t>Parroquia </a:t>
            </a:r>
            <a:r>
              <a:rPr lang="es-EC" dirty="0"/>
              <a:t>Achupallas es de 40,3%. </a:t>
            </a:r>
            <a:endParaRPr lang="es-EC" dirty="0" smtClean="0"/>
          </a:p>
          <a:p>
            <a:pPr marL="68580" indent="0">
              <a:buNone/>
            </a:pPr>
            <a:endParaRPr lang="es-EC" dirty="0" smtClean="0"/>
          </a:p>
          <a:p>
            <a:pPr marL="68580" indent="0">
              <a:buNone/>
            </a:pPr>
            <a:r>
              <a:rPr lang="es-EC" b="1" dirty="0" smtClean="0">
                <a:solidFill>
                  <a:srgbClr val="0070C0"/>
                </a:solidFill>
              </a:rPr>
              <a:t>ESCOLARIDAD</a:t>
            </a:r>
          </a:p>
          <a:p>
            <a:pPr marL="68580" indent="0">
              <a:buNone/>
            </a:pPr>
            <a:r>
              <a:rPr lang="es-EC" dirty="0"/>
              <a:t>E</a:t>
            </a:r>
            <a:r>
              <a:rPr lang="es-EC" dirty="0" smtClean="0"/>
              <a:t>n </a:t>
            </a:r>
            <a:r>
              <a:rPr lang="es-EC" dirty="0"/>
              <a:t>el cantón es de 3,2 </a:t>
            </a:r>
            <a:r>
              <a:rPr lang="es-EC" dirty="0" smtClean="0"/>
              <a:t>años dentro </a:t>
            </a:r>
            <a:r>
              <a:rPr lang="es-EC" dirty="0"/>
              <a:t>de una población de 34 años en adelante y en la parroquia Achupallas es de 1,8 años.</a:t>
            </a:r>
            <a:endParaRPr lang="es-ES" b="1" dirty="0"/>
          </a:p>
          <a:p>
            <a:pPr marL="68580" indent="0">
              <a:buNone/>
            </a:pPr>
            <a:endParaRPr lang="es-ES" b="1" dirty="0">
              <a:solidFill>
                <a:srgbClr val="0070C0"/>
              </a:solidFill>
            </a:endParaRPr>
          </a:p>
        </p:txBody>
      </p:sp>
      <p:pic>
        <p:nvPicPr>
          <p:cNvPr id="4" name="3 Imagen"/>
          <p:cNvPicPr/>
          <p:nvPr/>
        </p:nvPicPr>
        <p:blipFill>
          <a:blip r:embed="rId2" cstate="print"/>
          <a:srcRect/>
          <a:stretch>
            <a:fillRect/>
          </a:stretch>
        </p:blipFill>
        <p:spPr bwMode="auto">
          <a:xfrm>
            <a:off x="5364088" y="2132856"/>
            <a:ext cx="2736608" cy="2592288"/>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8100444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1268760"/>
            <a:ext cx="7024744" cy="1143000"/>
          </a:xfrm>
        </p:spPr>
        <p:txBody>
          <a:bodyPr>
            <a:normAutofit fontScale="90000"/>
          </a:bodyPr>
          <a:lstStyle/>
          <a:p>
            <a:r>
              <a:rPr lang="es-EC" b="1" dirty="0"/>
              <a:t>COMUNICACIÓN Y TRANSPORTE</a:t>
            </a:r>
            <a:r>
              <a:rPr lang="es-ES" b="1" dirty="0"/>
              <a:t/>
            </a:r>
            <a:br>
              <a:rPr lang="es-ES" b="1" dirty="0"/>
            </a:br>
            <a:endParaRPr lang="es-ES" dirty="0"/>
          </a:p>
        </p:txBody>
      </p:sp>
      <p:sp>
        <p:nvSpPr>
          <p:cNvPr id="3" name="2 Marcador de contenido"/>
          <p:cNvSpPr>
            <a:spLocks noGrp="1"/>
          </p:cNvSpPr>
          <p:nvPr>
            <p:ph idx="1"/>
          </p:nvPr>
        </p:nvSpPr>
        <p:spPr>
          <a:xfrm>
            <a:off x="539552" y="2060848"/>
            <a:ext cx="3024335" cy="4248472"/>
          </a:xfrm>
        </p:spPr>
        <p:txBody>
          <a:bodyPr>
            <a:noAutofit/>
          </a:bodyPr>
          <a:lstStyle/>
          <a:p>
            <a:pPr marL="68580" indent="0">
              <a:buNone/>
            </a:pPr>
            <a:r>
              <a:rPr lang="es-EC" sz="2000" b="1" dirty="0"/>
              <a:t>Hacia las comunidades más alejadas </a:t>
            </a:r>
            <a:r>
              <a:rPr lang="es-EC" sz="2000" b="1" dirty="0" smtClean="0"/>
              <a:t>se </a:t>
            </a:r>
            <a:r>
              <a:rPr lang="es-EC" sz="2000" b="1" dirty="0"/>
              <a:t>accede mediante caminos secundarios y en muchos casos caminos de herradura</a:t>
            </a:r>
            <a:r>
              <a:rPr lang="es-EC" sz="2000" b="1" dirty="0" smtClean="0"/>
              <a:t>.</a:t>
            </a:r>
          </a:p>
          <a:p>
            <a:pPr marL="68580" indent="0" algn="just">
              <a:buNone/>
            </a:pPr>
            <a:endParaRPr lang="es-ES" sz="2000" b="1" dirty="0"/>
          </a:p>
          <a:p>
            <a:pPr marL="68580" indent="0">
              <a:buNone/>
            </a:pPr>
            <a:r>
              <a:rPr lang="es-EC" sz="2000" b="1" dirty="0" smtClean="0"/>
              <a:t>En construcción vía de </a:t>
            </a:r>
            <a:r>
              <a:rPr lang="es-EC" sz="2000" b="1" dirty="0"/>
              <a:t>acceso hacia las comunidades de </a:t>
            </a:r>
            <a:r>
              <a:rPr lang="es-EC" sz="2000" b="1" dirty="0" err="1"/>
              <a:t>Juval</a:t>
            </a:r>
            <a:r>
              <a:rPr lang="es-EC" sz="2000" b="1" dirty="0"/>
              <a:t> y </a:t>
            </a:r>
            <a:r>
              <a:rPr lang="es-EC" sz="2000" b="1" dirty="0" err="1" smtClean="0"/>
              <a:t>Huangras</a:t>
            </a:r>
            <a:endParaRPr lang="es-ES" sz="2000" b="1" dirty="0"/>
          </a:p>
        </p:txBody>
      </p:sp>
      <p:grpSp>
        <p:nvGrpSpPr>
          <p:cNvPr id="5" name="4 Grupo"/>
          <p:cNvGrpSpPr/>
          <p:nvPr/>
        </p:nvGrpSpPr>
        <p:grpSpPr>
          <a:xfrm>
            <a:off x="4499992" y="1465784"/>
            <a:ext cx="3312368" cy="4605684"/>
            <a:chOff x="3658004" y="1458640"/>
            <a:chExt cx="2027195" cy="2921124"/>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4121" t="14500" r="31759" b="6833"/>
            <a:stretch/>
          </p:blipFill>
          <p:spPr bwMode="auto">
            <a:xfrm>
              <a:off x="3658004" y="1458640"/>
              <a:ext cx="2027195" cy="292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4283968" y="3169332"/>
              <a:ext cx="504056" cy="360040"/>
            </a:xfrm>
            <a:prstGeom prst="rect">
              <a:avLst/>
            </a:prstGeom>
            <a:noFill/>
            <a:ln w="28575">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S">
                <a:noFill/>
              </a:endParaRPr>
            </a:p>
          </p:txBody>
        </p:sp>
      </p:gr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1340768"/>
            <a:ext cx="4752528" cy="482453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Flecha derecha"/>
          <p:cNvSpPr/>
          <p:nvPr/>
        </p:nvSpPr>
        <p:spPr>
          <a:xfrm>
            <a:off x="4716016" y="2924944"/>
            <a:ext cx="648072" cy="360040"/>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Flecha derecha"/>
          <p:cNvSpPr/>
          <p:nvPr/>
        </p:nvSpPr>
        <p:spPr>
          <a:xfrm>
            <a:off x="6342812" y="4266816"/>
            <a:ext cx="648072" cy="360040"/>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07266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95632" y="1199416"/>
            <a:ext cx="7024744" cy="751602"/>
          </a:xfrm>
        </p:spPr>
        <p:txBody>
          <a:bodyPr>
            <a:normAutofit fontScale="90000"/>
          </a:bodyPr>
          <a:lstStyle/>
          <a:p>
            <a:pPr algn="ctr"/>
            <a:r>
              <a:rPr lang="es-EC" b="1" dirty="0"/>
              <a:t>ACTIVIDADES PRODUCTIVAS</a:t>
            </a:r>
            <a:r>
              <a:rPr lang="es-ES" b="1" dirty="0"/>
              <a:t/>
            </a:r>
            <a:br>
              <a:rPr lang="es-ES" b="1" dirty="0"/>
            </a:br>
            <a:endParaRPr lang="es-ES" dirty="0"/>
          </a:p>
        </p:txBody>
      </p:sp>
      <p:sp>
        <p:nvSpPr>
          <p:cNvPr id="4" name="3 CuadroTexto"/>
          <p:cNvSpPr txBox="1"/>
          <p:nvPr/>
        </p:nvSpPr>
        <p:spPr>
          <a:xfrm>
            <a:off x="755576" y="2416822"/>
            <a:ext cx="3240360" cy="400110"/>
          </a:xfrm>
          <a:prstGeom prst="rect">
            <a:avLst/>
          </a:prstGeom>
          <a:noFill/>
        </p:spPr>
        <p:txBody>
          <a:bodyPr wrap="square" rtlCol="0">
            <a:spAutoFit/>
          </a:bodyPr>
          <a:lstStyle/>
          <a:p>
            <a:r>
              <a:rPr lang="es-ES" sz="2000" b="1" dirty="0" smtClean="0">
                <a:solidFill>
                  <a:srgbClr val="0070C0"/>
                </a:solidFill>
              </a:rPr>
              <a:t>Actividad Agrícola</a:t>
            </a:r>
            <a:endParaRPr lang="es-ES" sz="2000" b="1" dirty="0">
              <a:solidFill>
                <a:srgbClr val="0070C0"/>
              </a:solidFill>
            </a:endParaRPr>
          </a:p>
        </p:txBody>
      </p:sp>
      <p:sp>
        <p:nvSpPr>
          <p:cNvPr id="5" name="4 CuadroTexto"/>
          <p:cNvSpPr txBox="1"/>
          <p:nvPr/>
        </p:nvSpPr>
        <p:spPr>
          <a:xfrm>
            <a:off x="755576" y="4190146"/>
            <a:ext cx="3168352" cy="400110"/>
          </a:xfrm>
          <a:prstGeom prst="rect">
            <a:avLst/>
          </a:prstGeom>
          <a:noFill/>
        </p:spPr>
        <p:txBody>
          <a:bodyPr wrap="square" rtlCol="0">
            <a:spAutoFit/>
          </a:bodyPr>
          <a:lstStyle/>
          <a:p>
            <a:r>
              <a:rPr lang="es-ES" sz="2000" b="1" dirty="0" smtClean="0">
                <a:solidFill>
                  <a:srgbClr val="0070C0"/>
                </a:solidFill>
              </a:rPr>
              <a:t>Actividad Pecuaria</a:t>
            </a:r>
            <a:endParaRPr lang="es-ES" sz="2000" b="1" dirty="0">
              <a:solidFill>
                <a:srgbClr val="0070C0"/>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0991" y="2276872"/>
            <a:ext cx="2493419" cy="136815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899592" y="1425882"/>
            <a:ext cx="7416824" cy="369332"/>
          </a:xfrm>
          <a:prstGeom prst="rect">
            <a:avLst/>
          </a:prstGeom>
          <a:noFill/>
        </p:spPr>
        <p:txBody>
          <a:bodyPr wrap="square" rtlCol="0">
            <a:spAutoFit/>
          </a:bodyPr>
          <a:lstStyle/>
          <a:p>
            <a:pPr algn="ctr"/>
            <a:r>
              <a:rPr lang="es-EC" b="1" dirty="0">
                <a:solidFill>
                  <a:schemeClr val="accent5">
                    <a:lumMod val="50000"/>
                  </a:schemeClr>
                </a:solidFill>
              </a:rPr>
              <a:t>La </a:t>
            </a:r>
            <a:r>
              <a:rPr lang="es-EC" b="1" dirty="0" smtClean="0">
                <a:solidFill>
                  <a:schemeClr val="accent5">
                    <a:lumMod val="50000"/>
                  </a:schemeClr>
                </a:solidFill>
              </a:rPr>
              <a:t>PEA en </a:t>
            </a:r>
            <a:r>
              <a:rPr lang="es-EC" b="1" dirty="0">
                <a:solidFill>
                  <a:schemeClr val="accent5">
                    <a:lumMod val="50000"/>
                  </a:schemeClr>
                </a:solidFill>
              </a:rPr>
              <a:t>la </a:t>
            </a:r>
            <a:r>
              <a:rPr lang="es-EC" b="1" dirty="0" smtClean="0">
                <a:solidFill>
                  <a:schemeClr val="accent5">
                    <a:lumMod val="50000"/>
                  </a:schemeClr>
                </a:solidFill>
              </a:rPr>
              <a:t>parroquia de Achupallas </a:t>
            </a:r>
            <a:r>
              <a:rPr lang="es-EC" b="1" dirty="0">
                <a:solidFill>
                  <a:schemeClr val="accent5">
                    <a:lumMod val="50000"/>
                  </a:schemeClr>
                </a:solidFill>
              </a:rPr>
              <a:t>es del 36,81% </a:t>
            </a:r>
            <a:endParaRPr lang="es-ES" b="1" dirty="0">
              <a:solidFill>
                <a:schemeClr val="accent5">
                  <a:lumMod val="50000"/>
                </a:schemeClr>
              </a:solidFill>
            </a:endParaRPr>
          </a:p>
        </p:txBody>
      </p:sp>
      <p:pic>
        <p:nvPicPr>
          <p:cNvPr id="10" name="9 Imagen" descr="F:\SALIDA2\DSCN1485.JPG"/>
          <p:cNvPicPr/>
          <p:nvPr/>
        </p:nvPicPr>
        <p:blipFill>
          <a:blip r:embed="rId3" cstate="print"/>
          <a:srcRect/>
          <a:stretch>
            <a:fillRect/>
          </a:stretch>
        </p:blipFill>
        <p:spPr bwMode="auto">
          <a:xfrm>
            <a:off x="6134747" y="4390201"/>
            <a:ext cx="2187101" cy="166941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1" name="10 Imagen" descr="G:\FOTOS SALIDA\SDC1056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0991" y="4390201"/>
            <a:ext cx="2415123" cy="1669415"/>
          </a:xfrm>
          <a:prstGeom prst="rect">
            <a:avLst/>
          </a:prstGeom>
          <a:noFill/>
          <a:ln>
            <a:noFill/>
          </a:ln>
          <a:effectLst>
            <a:outerShdw blurRad="50800" dist="38100" dir="2700000" algn="tl" rotWithShape="0">
              <a:prstClr val="black">
                <a:alpha val="40000"/>
              </a:prstClr>
            </a:outerShdw>
          </a:effectLst>
        </p:spPr>
      </p:pic>
      <p:sp>
        <p:nvSpPr>
          <p:cNvPr id="12" name="11 CuadroTexto"/>
          <p:cNvSpPr txBox="1"/>
          <p:nvPr/>
        </p:nvSpPr>
        <p:spPr>
          <a:xfrm>
            <a:off x="6444208" y="2078268"/>
            <a:ext cx="1368152" cy="1631216"/>
          </a:xfrm>
          <a:prstGeom prst="rect">
            <a:avLst/>
          </a:prstGeom>
          <a:noFill/>
        </p:spPr>
        <p:txBody>
          <a:bodyPr wrap="square" rtlCol="0">
            <a:spAutoFit/>
          </a:bodyPr>
          <a:lstStyle/>
          <a:p>
            <a:r>
              <a:rPr lang="es-ES" sz="2000" b="1" dirty="0" smtClean="0">
                <a:solidFill>
                  <a:schemeClr val="bg2">
                    <a:lumMod val="50000"/>
                  </a:schemeClr>
                </a:solidFill>
              </a:rPr>
              <a:t>Papa</a:t>
            </a:r>
          </a:p>
          <a:p>
            <a:r>
              <a:rPr lang="es-ES" sz="2000" b="1" dirty="0" smtClean="0">
                <a:solidFill>
                  <a:schemeClr val="bg2">
                    <a:lumMod val="50000"/>
                  </a:schemeClr>
                </a:solidFill>
              </a:rPr>
              <a:t>Habas</a:t>
            </a:r>
          </a:p>
          <a:p>
            <a:r>
              <a:rPr lang="es-ES" sz="2000" b="1" dirty="0" smtClean="0">
                <a:solidFill>
                  <a:schemeClr val="bg2">
                    <a:lumMod val="50000"/>
                  </a:schemeClr>
                </a:solidFill>
              </a:rPr>
              <a:t>Cebada</a:t>
            </a:r>
          </a:p>
          <a:p>
            <a:r>
              <a:rPr lang="es-ES" sz="2000" b="1" dirty="0" smtClean="0">
                <a:solidFill>
                  <a:schemeClr val="bg2">
                    <a:lumMod val="50000"/>
                  </a:schemeClr>
                </a:solidFill>
              </a:rPr>
              <a:t>Maíz</a:t>
            </a:r>
            <a:endParaRPr lang="es-ES" sz="2000" b="1" dirty="0">
              <a:solidFill>
                <a:schemeClr val="bg2">
                  <a:lumMod val="50000"/>
                </a:schemeClr>
              </a:solidFill>
            </a:endParaRPr>
          </a:p>
          <a:p>
            <a:r>
              <a:rPr lang="es-ES" sz="2000" b="1" dirty="0" smtClean="0">
                <a:solidFill>
                  <a:schemeClr val="bg2">
                    <a:lumMod val="50000"/>
                  </a:schemeClr>
                </a:solidFill>
              </a:rPr>
              <a:t>Cebolla</a:t>
            </a:r>
            <a:endParaRPr lang="es-ES" sz="2000" b="1" dirty="0">
              <a:solidFill>
                <a:schemeClr val="bg2">
                  <a:lumMod val="50000"/>
                </a:schemeClr>
              </a:solidFill>
            </a:endParaRPr>
          </a:p>
        </p:txBody>
      </p:sp>
      <p:sp>
        <p:nvSpPr>
          <p:cNvPr id="13" name="12 CuadroTexto"/>
          <p:cNvSpPr txBox="1"/>
          <p:nvPr/>
        </p:nvSpPr>
        <p:spPr>
          <a:xfrm>
            <a:off x="755576" y="4725144"/>
            <a:ext cx="2520280" cy="1631216"/>
          </a:xfrm>
          <a:prstGeom prst="rect">
            <a:avLst/>
          </a:prstGeom>
          <a:noFill/>
        </p:spPr>
        <p:txBody>
          <a:bodyPr wrap="square" rtlCol="0">
            <a:spAutoFit/>
          </a:bodyPr>
          <a:lstStyle/>
          <a:p>
            <a:r>
              <a:rPr lang="es-ES" sz="2000" b="1" dirty="0" smtClean="0">
                <a:solidFill>
                  <a:schemeClr val="bg2">
                    <a:lumMod val="50000"/>
                  </a:schemeClr>
                </a:solidFill>
              </a:rPr>
              <a:t>Ganado:</a:t>
            </a:r>
          </a:p>
          <a:p>
            <a:pPr algn="r"/>
            <a:r>
              <a:rPr lang="es-ES" sz="2000" b="1" dirty="0" smtClean="0">
                <a:solidFill>
                  <a:schemeClr val="bg2">
                    <a:lumMod val="50000"/>
                  </a:schemeClr>
                </a:solidFill>
              </a:rPr>
              <a:t>Vacuno</a:t>
            </a:r>
          </a:p>
          <a:p>
            <a:pPr algn="r"/>
            <a:r>
              <a:rPr lang="es-ES" sz="2000" b="1" dirty="0" smtClean="0">
                <a:solidFill>
                  <a:schemeClr val="bg2">
                    <a:lumMod val="50000"/>
                  </a:schemeClr>
                </a:solidFill>
              </a:rPr>
              <a:t>Bovino</a:t>
            </a:r>
          </a:p>
          <a:p>
            <a:pPr algn="r"/>
            <a:r>
              <a:rPr lang="es-ES" sz="2000" b="1" dirty="0" smtClean="0">
                <a:solidFill>
                  <a:schemeClr val="bg2">
                    <a:lumMod val="50000"/>
                  </a:schemeClr>
                </a:solidFill>
              </a:rPr>
              <a:t>Caprino</a:t>
            </a:r>
          </a:p>
          <a:p>
            <a:pPr algn="r"/>
            <a:r>
              <a:rPr lang="es-ES" sz="2000" b="1" dirty="0" smtClean="0">
                <a:solidFill>
                  <a:schemeClr val="bg2">
                    <a:lumMod val="50000"/>
                  </a:schemeClr>
                </a:solidFill>
              </a:rPr>
              <a:t>Caballar</a:t>
            </a:r>
            <a:endParaRPr lang="es-ES" sz="2000" b="1" dirty="0">
              <a:solidFill>
                <a:schemeClr val="bg2">
                  <a:lumMod val="50000"/>
                </a:schemeClr>
              </a:solidFill>
            </a:endParaRPr>
          </a:p>
        </p:txBody>
      </p:sp>
    </p:spTree>
    <p:extLst>
      <p:ext uri="{BB962C8B-B14F-4D97-AF65-F5344CB8AC3E}">
        <p14:creationId xmlns:p14="http://schemas.microsoft.com/office/powerpoint/2010/main" val="45138307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4716016" y="3717032"/>
            <a:ext cx="3313355" cy="1702160"/>
          </a:xfrm>
        </p:spPr>
        <p:txBody>
          <a:bodyPr>
            <a:noAutofit/>
          </a:bodyPr>
          <a:lstStyle/>
          <a:p>
            <a:pPr algn="ctr"/>
            <a:r>
              <a:rPr lang="es-EC" sz="3000" b="1" dirty="0"/>
              <a:t>ALTERNATIVAS PARA EL MANEJO DE CUENCAS HIDROGRÁFICAS </a:t>
            </a:r>
            <a:endParaRPr lang="es-EC" sz="3000" dirty="0"/>
          </a:p>
        </p:txBody>
      </p:sp>
    </p:spTree>
    <p:extLst>
      <p:ext uri="{BB962C8B-B14F-4D97-AF65-F5344CB8AC3E}">
        <p14:creationId xmlns:p14="http://schemas.microsoft.com/office/powerpoint/2010/main" val="210100017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6 Rectángulo redondeado"/>
          <p:cNvSpPr/>
          <p:nvPr/>
        </p:nvSpPr>
        <p:spPr>
          <a:xfrm>
            <a:off x="3299200" y="1052736"/>
            <a:ext cx="5233241" cy="1828841"/>
          </a:xfrm>
          <a:prstGeom prst="roundRect">
            <a:avLst/>
          </a:prstGeom>
          <a:solidFill>
            <a:srgbClr val="C0504D"/>
          </a:solidFill>
          <a:ln w="25400" cap="flat" cmpd="sng" algn="ctr">
            <a:solidFill>
              <a:srgbClr val="C0504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342900" marR="0" lvl="0" indent="-342900" defTabSz="914400" eaLnBrk="1" fontAlgn="auto" latinLnBrk="0" hangingPunct="1">
              <a:lnSpc>
                <a:spcPct val="100000"/>
              </a:lnSpc>
              <a:spcBef>
                <a:spcPts val="0"/>
              </a:spcBef>
              <a:spcAft>
                <a:spcPts val="0"/>
              </a:spcAft>
              <a:buClrTx/>
              <a:buSzTx/>
              <a:buFont typeface="Wingdings"/>
              <a:buChar char=""/>
              <a:tabLst>
                <a:tab pos="457200" algn="l"/>
              </a:tabLst>
              <a:defRPr/>
            </a:pPr>
            <a:r>
              <a:rPr kumimoji="0" lang="es-EC" sz="1600" b="0" i="0" u="none" strike="noStrike" kern="1200" cap="none" spc="0" normalizeH="0" baseline="0" noProof="0" dirty="0">
                <a:ln>
                  <a:noFill/>
                </a:ln>
                <a:solidFill>
                  <a:srgbClr val="FFFFFF"/>
                </a:solidFill>
                <a:effectLst/>
                <a:uLnTx/>
                <a:uFillTx/>
                <a:ea typeface="Times New Roman"/>
                <a:cs typeface="Times New Roman"/>
              </a:rPr>
              <a:t>Comprende el análisis de la micro cuenca de manera integral.</a:t>
            </a:r>
            <a:endParaRPr kumimoji="0" lang="es-EC" sz="1600" b="0" i="0" u="none" strike="noStrike" kern="0" cap="none" spc="0" normalizeH="0" baseline="0" noProof="0" dirty="0">
              <a:ln>
                <a:noFill/>
              </a:ln>
              <a:solidFill>
                <a:sysClr val="window" lastClr="FFFFFF"/>
              </a:solidFill>
              <a:effectLst/>
              <a:uLnTx/>
              <a:uFillTx/>
              <a:ea typeface="Times New Roman"/>
            </a:endParaRPr>
          </a:p>
          <a:p>
            <a:pPr marL="342900" marR="0" lvl="0" indent="-342900" defTabSz="914400" eaLnBrk="1" fontAlgn="auto" latinLnBrk="0" hangingPunct="1">
              <a:lnSpc>
                <a:spcPct val="100000"/>
              </a:lnSpc>
              <a:spcBef>
                <a:spcPts val="0"/>
              </a:spcBef>
              <a:spcAft>
                <a:spcPts val="0"/>
              </a:spcAft>
              <a:buClrTx/>
              <a:buSzTx/>
              <a:buFont typeface="Wingdings"/>
              <a:buChar char=""/>
              <a:tabLst>
                <a:tab pos="457200" algn="l"/>
              </a:tabLst>
              <a:defRPr/>
            </a:pPr>
            <a:r>
              <a:rPr kumimoji="0" lang="es-EC" sz="1600" b="0" i="0" u="none" strike="noStrike" kern="1200" cap="none" spc="0" normalizeH="0" baseline="0" noProof="0" dirty="0">
                <a:ln>
                  <a:noFill/>
                </a:ln>
                <a:solidFill>
                  <a:srgbClr val="FFFFFF"/>
                </a:solidFill>
                <a:effectLst/>
                <a:uLnTx/>
                <a:uFillTx/>
                <a:ea typeface="Times New Roman"/>
                <a:cs typeface="Times New Roman"/>
              </a:rPr>
              <a:t>Se evalúan los aspectos bióticos, abióticos, sociales, económicos y culturales.</a:t>
            </a:r>
            <a:endParaRPr kumimoji="0" lang="es-EC" sz="1600" b="0" i="0" u="none" strike="noStrike" kern="0" cap="none" spc="0" normalizeH="0" baseline="0" noProof="0" dirty="0">
              <a:ln>
                <a:noFill/>
              </a:ln>
              <a:solidFill>
                <a:sysClr val="window" lastClr="FFFFFF"/>
              </a:solidFill>
              <a:effectLst/>
              <a:uLnTx/>
              <a:uFillTx/>
              <a:ea typeface="Times New Roman"/>
            </a:endParaRPr>
          </a:p>
          <a:p>
            <a:pPr marL="342900" marR="0" lvl="0" indent="-342900" defTabSz="914400" eaLnBrk="1" fontAlgn="auto" latinLnBrk="0" hangingPunct="1">
              <a:lnSpc>
                <a:spcPct val="100000"/>
              </a:lnSpc>
              <a:spcBef>
                <a:spcPts val="0"/>
              </a:spcBef>
              <a:spcAft>
                <a:spcPts val="0"/>
              </a:spcAft>
              <a:buClrTx/>
              <a:buSzTx/>
              <a:buFont typeface="Wingdings"/>
              <a:buChar char=""/>
              <a:tabLst>
                <a:tab pos="457200" algn="l"/>
              </a:tabLst>
              <a:defRPr/>
            </a:pPr>
            <a:r>
              <a:rPr kumimoji="0" lang="es-EC" sz="1600" b="0" i="0" u="none" strike="noStrike" kern="1200" cap="none" spc="0" normalizeH="0" baseline="0" noProof="0" dirty="0">
                <a:ln>
                  <a:noFill/>
                </a:ln>
                <a:solidFill>
                  <a:srgbClr val="FFFFFF"/>
                </a:solidFill>
                <a:effectLst/>
                <a:uLnTx/>
                <a:uFillTx/>
                <a:ea typeface="Times New Roman"/>
                <a:cs typeface="Times New Roman"/>
              </a:rPr>
              <a:t>Identificar las potencialidades y restricciones de uso que puedan tener las diferentes UEE</a:t>
            </a:r>
            <a:endParaRPr kumimoji="0" lang="es-EC" sz="1600" b="0" i="0" u="none" strike="noStrike" kern="0" cap="none" spc="0" normalizeH="0" baseline="0" noProof="0" dirty="0">
              <a:ln>
                <a:noFill/>
              </a:ln>
              <a:solidFill>
                <a:sysClr val="window" lastClr="FFFFFF"/>
              </a:solidFill>
              <a:effectLst/>
              <a:uLnTx/>
              <a:uFillTx/>
              <a:ea typeface="Times New Roman"/>
            </a:endParaRPr>
          </a:p>
        </p:txBody>
      </p:sp>
      <p:sp>
        <p:nvSpPr>
          <p:cNvPr id="12" name="6 Rectángulo redondeado"/>
          <p:cNvSpPr/>
          <p:nvPr/>
        </p:nvSpPr>
        <p:spPr>
          <a:xfrm>
            <a:off x="3457342" y="3250351"/>
            <a:ext cx="5097158" cy="1690817"/>
          </a:xfrm>
          <a:prstGeom prst="roundRect">
            <a:avLst/>
          </a:prstGeom>
          <a:solidFill>
            <a:srgbClr val="9BBB59"/>
          </a:solidFill>
          <a:ln w="25400" cap="flat" cmpd="sng" algn="ctr">
            <a:solidFill>
              <a:srgbClr val="9BBB59">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342900" marR="0" lvl="0" indent="-342900" defTabSz="914400" eaLnBrk="1" fontAlgn="auto" latinLnBrk="0" hangingPunct="1">
              <a:lnSpc>
                <a:spcPct val="100000"/>
              </a:lnSpc>
              <a:spcBef>
                <a:spcPts val="0"/>
              </a:spcBef>
              <a:spcAft>
                <a:spcPts val="0"/>
              </a:spcAft>
              <a:buClrTx/>
              <a:buSzTx/>
              <a:buFont typeface="Wingdings"/>
              <a:buChar char=""/>
              <a:tabLst>
                <a:tab pos="457200" algn="l"/>
              </a:tabLst>
              <a:defRPr/>
            </a:pPr>
            <a:r>
              <a:rPr kumimoji="0" lang="es-EC" sz="1800" b="0" i="0" u="none" strike="noStrike" kern="0" cap="none" spc="0" normalizeH="0" baseline="0" noProof="0" dirty="0">
                <a:ln>
                  <a:noFill/>
                </a:ln>
                <a:solidFill>
                  <a:sysClr val="window" lastClr="FFFFFF"/>
                </a:solidFill>
                <a:effectLst/>
                <a:uLnTx/>
                <a:uFillTx/>
                <a:latin typeface="Century Gothic"/>
                <a:ea typeface="Calibri"/>
                <a:cs typeface="Arial"/>
              </a:rPr>
              <a:t>Establecer las Unidades Ecológicas Económicas (UEE)</a:t>
            </a:r>
            <a:endParaRPr kumimoji="0" lang="es-EC" sz="1200" b="0" i="0" u="none" strike="noStrike" kern="0" cap="none" spc="0" normalizeH="0" baseline="0" noProof="0" dirty="0">
              <a:ln>
                <a:noFill/>
              </a:ln>
              <a:solidFill>
                <a:sysClr val="window" lastClr="FFFFFF"/>
              </a:solidFill>
              <a:effectLst/>
              <a:uLnTx/>
              <a:uFillTx/>
              <a:latin typeface="Times New Roman"/>
              <a:ea typeface="Times New Roman"/>
              <a:cs typeface="+mn-cs"/>
            </a:endParaRPr>
          </a:p>
          <a:p>
            <a:pPr marL="342900" marR="0" lvl="0" indent="-342900" defTabSz="914400" eaLnBrk="1" fontAlgn="auto" latinLnBrk="0" hangingPunct="1">
              <a:lnSpc>
                <a:spcPct val="100000"/>
              </a:lnSpc>
              <a:spcBef>
                <a:spcPts val="0"/>
              </a:spcBef>
              <a:spcAft>
                <a:spcPts val="0"/>
              </a:spcAft>
              <a:buClrTx/>
              <a:buSzTx/>
              <a:buFont typeface="Wingdings"/>
              <a:buChar char=""/>
              <a:tabLst>
                <a:tab pos="457200" algn="l"/>
              </a:tabLst>
              <a:defRPr/>
            </a:pPr>
            <a:r>
              <a:rPr kumimoji="0" lang="es-EC" sz="1800" b="0" i="0" u="none" strike="noStrike" kern="0" cap="none" spc="0" normalizeH="0" baseline="0" noProof="0" dirty="0">
                <a:ln>
                  <a:noFill/>
                </a:ln>
                <a:solidFill>
                  <a:sysClr val="window" lastClr="FFFFFF"/>
                </a:solidFill>
                <a:effectLst/>
                <a:uLnTx/>
                <a:uFillTx/>
                <a:latin typeface="Century Gothic"/>
                <a:ea typeface="Calibri"/>
                <a:cs typeface="Arial"/>
              </a:rPr>
              <a:t>Orientar la toma de decisiones sobre los mejores usos del territorio en la micro cuenca (PLAN DE MANEJO)</a:t>
            </a:r>
            <a:endParaRPr kumimoji="0" lang="es-EC" sz="1200" b="0" i="0" u="none" strike="noStrike" kern="0" cap="none" spc="0" normalizeH="0" baseline="0" noProof="0" dirty="0">
              <a:ln>
                <a:noFill/>
              </a:ln>
              <a:solidFill>
                <a:sysClr val="window" lastClr="FFFFFF"/>
              </a:solidFill>
              <a:effectLst/>
              <a:uLnTx/>
              <a:uFillTx/>
              <a:latin typeface="Times New Roman"/>
              <a:ea typeface="Times New Roman"/>
              <a:cs typeface="+mn-cs"/>
            </a:endParaRPr>
          </a:p>
          <a:p>
            <a:pPr marL="457200" marR="0" lvl="0" indent="0" defTabSz="914400" eaLnBrk="1" fontAlgn="auto" latinLnBrk="0" hangingPunct="1">
              <a:lnSpc>
                <a:spcPct val="100000"/>
              </a:lnSpc>
              <a:spcBef>
                <a:spcPts val="0"/>
              </a:spcBef>
              <a:spcAft>
                <a:spcPts val="0"/>
              </a:spcAft>
              <a:buClrTx/>
              <a:buSzTx/>
              <a:buFontTx/>
              <a:buNone/>
              <a:tabLst/>
              <a:defRPr/>
            </a:pPr>
            <a:r>
              <a:rPr kumimoji="0" lang="es-EC" sz="1800" b="0" i="0" u="none" strike="noStrike" kern="0" cap="none" spc="0" normalizeH="0" baseline="0" noProof="0" dirty="0">
                <a:ln>
                  <a:noFill/>
                </a:ln>
                <a:solidFill>
                  <a:sysClr val="window" lastClr="FFFFFF"/>
                </a:solidFill>
                <a:effectLst/>
                <a:uLnTx/>
                <a:uFillTx/>
                <a:latin typeface="Times New Roman"/>
                <a:ea typeface="Times New Roman"/>
                <a:cs typeface="+mn-cs"/>
              </a:rPr>
              <a:t> </a:t>
            </a:r>
            <a:endParaRPr kumimoji="0" lang="es-EC" sz="1200" b="0" i="0" u="none" strike="noStrike" kern="0" cap="none" spc="0" normalizeH="0" baseline="0" noProof="0" dirty="0">
              <a:ln>
                <a:noFill/>
              </a:ln>
              <a:solidFill>
                <a:sysClr val="window" lastClr="FFFFFF"/>
              </a:solidFill>
              <a:effectLst/>
              <a:uLnTx/>
              <a:uFillTx/>
              <a:latin typeface="Times New Roman"/>
              <a:ea typeface="Times New Roman"/>
              <a:cs typeface="+mn-cs"/>
            </a:endParaRPr>
          </a:p>
        </p:txBody>
      </p:sp>
      <p:sp>
        <p:nvSpPr>
          <p:cNvPr id="13" name="6 Rectángulo redondeado"/>
          <p:cNvSpPr/>
          <p:nvPr/>
        </p:nvSpPr>
        <p:spPr>
          <a:xfrm>
            <a:off x="3486313" y="5311467"/>
            <a:ext cx="5046127" cy="731252"/>
          </a:xfrm>
          <a:prstGeom prst="round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342900" marR="0" lvl="0" indent="-342900" defTabSz="914400" eaLnBrk="1" fontAlgn="auto" latinLnBrk="0" hangingPunct="1">
              <a:lnSpc>
                <a:spcPct val="100000"/>
              </a:lnSpc>
              <a:spcBef>
                <a:spcPts val="0"/>
              </a:spcBef>
              <a:spcAft>
                <a:spcPts val="0"/>
              </a:spcAft>
              <a:buClrTx/>
              <a:buSzTx/>
              <a:buFont typeface="Wingdings"/>
              <a:buChar char=""/>
              <a:tabLst/>
              <a:defRPr/>
            </a:pPr>
            <a:r>
              <a:rPr kumimoji="0" lang="es-EC" sz="1800" b="0" i="0" u="none" strike="noStrike" kern="0" cap="none" spc="0" normalizeH="0" baseline="0" noProof="0" dirty="0">
                <a:ln>
                  <a:noFill/>
                </a:ln>
                <a:solidFill>
                  <a:sysClr val="window" lastClr="FFFFFF"/>
                </a:solidFill>
                <a:effectLst/>
                <a:uLnTx/>
                <a:uFillTx/>
                <a:latin typeface="Century Gothic"/>
                <a:ea typeface="Times New Roman"/>
                <a:cs typeface="Arial"/>
              </a:rPr>
              <a:t>Herramienta flexible y accesible que servirá de base.</a:t>
            </a:r>
            <a:endParaRPr kumimoji="0" lang="es-EC" sz="1200" b="0" i="0" u="none" strike="noStrike" kern="0" cap="none" spc="0" normalizeH="0" baseline="0" noProof="0" dirty="0">
              <a:ln>
                <a:noFill/>
              </a:ln>
              <a:solidFill>
                <a:sysClr val="window" lastClr="FFFFFF"/>
              </a:solidFill>
              <a:effectLst/>
              <a:uLnTx/>
              <a:uFillTx/>
              <a:latin typeface="Times New Roman"/>
              <a:ea typeface="Times New Roman"/>
              <a:cs typeface="+mn-cs"/>
            </a:endParaRPr>
          </a:p>
        </p:txBody>
      </p:sp>
      <p:sp>
        <p:nvSpPr>
          <p:cNvPr id="14" name="4 Flecha derecha"/>
          <p:cNvSpPr/>
          <p:nvPr/>
        </p:nvSpPr>
        <p:spPr>
          <a:xfrm>
            <a:off x="611561" y="1312432"/>
            <a:ext cx="2483515" cy="1569145"/>
          </a:xfrm>
          <a:prstGeom prst="rightArrow">
            <a:avLst/>
          </a:prstGeom>
          <a:solidFill>
            <a:srgbClr val="C0504D"/>
          </a:solidFill>
          <a:ln w="25400" cap="flat" cmpd="sng" algn="ctr">
            <a:solidFill>
              <a:srgbClr val="C0504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C" sz="1800" b="1" i="0" u="none" strike="noStrike" kern="0" cap="none" spc="0" normalizeH="0" baseline="0" noProof="0" dirty="0">
                <a:ln>
                  <a:noFill/>
                </a:ln>
                <a:solidFill>
                  <a:srgbClr val="FFFFFF"/>
                </a:solidFill>
                <a:effectLst/>
                <a:uLnTx/>
                <a:uFillTx/>
                <a:latin typeface="Century Gothic"/>
                <a:ea typeface="Calibri"/>
                <a:cs typeface="Times New Roman"/>
              </a:rPr>
              <a:t>¿QUE ES? </a:t>
            </a:r>
            <a:endParaRPr kumimoji="0" lang="es-EC" sz="1100" b="0" i="0" u="none" strike="noStrike" kern="0" cap="none" spc="0" normalizeH="0" baseline="0" noProof="0" dirty="0">
              <a:ln>
                <a:noFill/>
              </a:ln>
              <a:solidFill>
                <a:srgbClr val="000000"/>
              </a:solidFill>
              <a:effectLst/>
              <a:uLnTx/>
              <a:uFillTx/>
              <a:latin typeface="Calibri"/>
              <a:ea typeface="Calibri"/>
              <a:cs typeface="Times New Roman"/>
            </a:endParaRPr>
          </a:p>
        </p:txBody>
      </p:sp>
      <p:sp>
        <p:nvSpPr>
          <p:cNvPr id="15" name="6 Flecha derecha"/>
          <p:cNvSpPr/>
          <p:nvPr/>
        </p:nvSpPr>
        <p:spPr>
          <a:xfrm>
            <a:off x="611561" y="3315758"/>
            <a:ext cx="2483515" cy="1569145"/>
          </a:xfrm>
          <a:prstGeom prst="rightArrow">
            <a:avLst/>
          </a:prstGeom>
          <a:solidFill>
            <a:srgbClr val="9BBB59"/>
          </a:solidFill>
          <a:ln w="25400" cap="flat" cmpd="sng" algn="ctr">
            <a:solidFill>
              <a:srgbClr val="9BBB59">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C" sz="1800" b="1" i="0" u="none" strike="noStrike" kern="0" cap="none" spc="0" normalizeH="0" baseline="0" noProof="0">
                <a:ln>
                  <a:noFill/>
                </a:ln>
                <a:solidFill>
                  <a:srgbClr val="FFFFFF"/>
                </a:solidFill>
                <a:effectLst/>
                <a:uLnTx/>
                <a:uFillTx/>
                <a:latin typeface="Century Gothic"/>
                <a:ea typeface="Calibri"/>
                <a:cs typeface="Times New Roman"/>
              </a:rPr>
              <a:t>FINALIDAD</a:t>
            </a:r>
            <a:endParaRPr kumimoji="0" lang="es-EC" sz="1100" b="0" i="0" u="none" strike="noStrike" kern="0" cap="none" spc="0" normalizeH="0" baseline="0" noProof="0">
              <a:ln>
                <a:noFill/>
              </a:ln>
              <a:solidFill>
                <a:srgbClr val="000000"/>
              </a:solidFill>
              <a:effectLst/>
              <a:uLnTx/>
              <a:uFillTx/>
              <a:latin typeface="Calibri"/>
              <a:ea typeface="Calibri"/>
              <a:cs typeface="Times New Roman"/>
            </a:endParaRPr>
          </a:p>
        </p:txBody>
      </p:sp>
      <p:sp>
        <p:nvSpPr>
          <p:cNvPr id="16" name="8 Flecha derecha"/>
          <p:cNvSpPr/>
          <p:nvPr/>
        </p:nvSpPr>
        <p:spPr>
          <a:xfrm>
            <a:off x="611561" y="5212443"/>
            <a:ext cx="2372947" cy="1096878"/>
          </a:xfrm>
          <a:prstGeom prst="rightArrow">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EC" sz="1800" b="1" i="0" u="none" strike="noStrike" kern="0" cap="none" spc="0" normalizeH="0" baseline="0" noProof="0">
                <a:ln>
                  <a:noFill/>
                </a:ln>
                <a:solidFill>
                  <a:srgbClr val="FFFFFF"/>
                </a:solidFill>
                <a:effectLst/>
                <a:uLnTx/>
                <a:uFillTx/>
                <a:latin typeface="Century Gothic"/>
                <a:ea typeface="Calibri"/>
                <a:cs typeface="Times New Roman"/>
              </a:rPr>
              <a:t>OBJETIVO</a:t>
            </a:r>
            <a:endParaRPr kumimoji="0" lang="es-EC" sz="1100" b="0" i="0" u="none" strike="noStrike" kern="0" cap="none" spc="0" normalizeH="0" baseline="0" noProof="0">
              <a:ln>
                <a:noFill/>
              </a:ln>
              <a:solidFill>
                <a:srgbClr val="000000"/>
              </a:solidFill>
              <a:effectLst/>
              <a:uLnTx/>
              <a:uFillTx/>
              <a:latin typeface="Calibri"/>
              <a:ea typeface="Calibri"/>
              <a:cs typeface="Times New Roman"/>
            </a:endParaRPr>
          </a:p>
        </p:txBody>
      </p:sp>
      <p:sp>
        <p:nvSpPr>
          <p:cNvPr id="18" name="1 Título"/>
          <p:cNvSpPr txBox="1">
            <a:spLocks/>
          </p:cNvSpPr>
          <p:nvPr/>
        </p:nvSpPr>
        <p:spPr>
          <a:xfrm>
            <a:off x="4644008" y="0"/>
            <a:ext cx="3528392" cy="541864"/>
          </a:xfrm>
          <a:prstGeom prst="rect">
            <a:avLst/>
          </a:prstGeom>
        </p:spPr>
        <p:txBody>
          <a:bodyPr vert="horz" lIns="91440" tIns="45720" rIns="91440" bIns="45720" rtlCol="0" anchor="b">
            <a:normAutofit fontScale="97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3200" b="1" dirty="0" smtClean="0">
                <a:solidFill>
                  <a:srgbClr val="94C600"/>
                </a:solidFill>
              </a:rPr>
              <a:t>Z E </a:t>
            </a:r>
            <a:r>
              <a:rPr lang="es-EC" sz="3200" b="1" dirty="0" err="1" smtClean="0">
                <a:solidFill>
                  <a:srgbClr val="94C600"/>
                </a:solidFill>
              </a:rPr>
              <a:t>E</a:t>
            </a:r>
            <a:endParaRPr lang="es-EC" sz="3200" b="1" dirty="0">
              <a:solidFill>
                <a:srgbClr val="94C600"/>
              </a:solidFill>
            </a:endParaRPr>
          </a:p>
        </p:txBody>
      </p:sp>
    </p:spTree>
    <p:extLst>
      <p:ext uri="{BB962C8B-B14F-4D97-AF65-F5344CB8AC3E}">
        <p14:creationId xmlns:p14="http://schemas.microsoft.com/office/powerpoint/2010/main" val="115251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355975" y="2420888"/>
            <a:ext cx="4104457" cy="1702160"/>
          </a:xfrm>
        </p:spPr>
        <p:txBody>
          <a:bodyPr>
            <a:normAutofit/>
          </a:bodyPr>
          <a:lstStyle/>
          <a:p>
            <a:pPr algn="ctr"/>
            <a:r>
              <a:rPr lang="es-EC" b="1" dirty="0" smtClean="0"/>
              <a:t>PARAMETROS</a:t>
            </a:r>
            <a:br>
              <a:rPr lang="es-EC" b="1" dirty="0" smtClean="0"/>
            </a:br>
            <a:r>
              <a:rPr lang="es-EC" b="1" dirty="0" smtClean="0"/>
              <a:t>MORFOMETRICOS</a:t>
            </a:r>
            <a:endParaRPr lang="es-EC" b="1" dirty="0"/>
          </a:p>
        </p:txBody>
      </p:sp>
      <p:sp>
        <p:nvSpPr>
          <p:cNvPr id="4" name="2 Subtítulo"/>
          <p:cNvSpPr txBox="1">
            <a:spLocks/>
          </p:cNvSpPr>
          <p:nvPr/>
        </p:nvSpPr>
        <p:spPr>
          <a:xfrm>
            <a:off x="4885765" y="4573480"/>
            <a:ext cx="3309803" cy="1260629"/>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endParaRPr lang="es-ES" smtClean="0"/>
          </a:p>
          <a:p>
            <a:endParaRPr lang="es-ES" smtClean="0"/>
          </a:p>
          <a:p>
            <a:pPr algn="r"/>
            <a:r>
              <a:rPr lang="es-ES" smtClean="0"/>
              <a:t>MICRO CUENCA DEL </a:t>
            </a:r>
          </a:p>
          <a:p>
            <a:pPr algn="r"/>
            <a:r>
              <a:rPr lang="es-ES" smtClean="0"/>
              <a:t>RÍO SAUCAY</a:t>
            </a:r>
            <a:endParaRPr lang="es-ES" dirty="0"/>
          </a:p>
        </p:txBody>
      </p:sp>
    </p:spTree>
    <p:extLst>
      <p:ext uri="{BB962C8B-B14F-4D97-AF65-F5344CB8AC3E}">
        <p14:creationId xmlns:p14="http://schemas.microsoft.com/office/powerpoint/2010/main" val="36290872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44008" y="0"/>
            <a:ext cx="3528392" cy="541864"/>
          </a:xfrm>
          <a:prstGeom prst="rect">
            <a:avLst/>
          </a:prstGeom>
        </p:spPr>
        <p:txBody>
          <a:bodyPr vert="horz" lIns="91440" tIns="45720" rIns="91440" bIns="45720" rtlCol="0" anchor="b">
            <a:normAutofit fontScale="97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3200" b="1" dirty="0" smtClean="0">
                <a:solidFill>
                  <a:srgbClr val="94C600"/>
                </a:solidFill>
              </a:rPr>
              <a:t>IDENTIFICAR UEE</a:t>
            </a:r>
            <a:endParaRPr lang="es-EC" sz="3200" b="1" dirty="0">
              <a:solidFill>
                <a:srgbClr val="94C600"/>
              </a:solidFill>
            </a:endParaRPr>
          </a:p>
        </p:txBody>
      </p:sp>
      <p:sp>
        <p:nvSpPr>
          <p:cNvPr id="3" name="2 Rectángulo redondeado"/>
          <p:cNvSpPr/>
          <p:nvPr/>
        </p:nvSpPr>
        <p:spPr>
          <a:xfrm>
            <a:off x="467544" y="1412776"/>
            <a:ext cx="8136904" cy="2080929"/>
          </a:xfrm>
          <a:prstGeom prst="roundRect">
            <a:avLst>
              <a:gd name="adj" fmla="val 1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 name="4 Rectángulo redondeado"/>
          <p:cNvSpPr/>
          <p:nvPr/>
        </p:nvSpPr>
        <p:spPr>
          <a:xfrm>
            <a:off x="714728" y="1690233"/>
            <a:ext cx="1643273" cy="1526015"/>
          </a:xfrm>
          <a:prstGeom prst="roundRect">
            <a:avLst>
              <a:gd name="adj" fmla="val 10000"/>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6 Forma libre"/>
          <p:cNvSpPr/>
          <p:nvPr/>
        </p:nvSpPr>
        <p:spPr>
          <a:xfrm>
            <a:off x="714727" y="3493705"/>
            <a:ext cx="1643274" cy="2543358"/>
          </a:xfrm>
          <a:custGeom>
            <a:avLst/>
            <a:gdLst>
              <a:gd name="connsiteX0" fmla="*/ 172544 w 1643273"/>
              <a:gd name="connsiteY0" fmla="*/ 0 h 2543358"/>
              <a:gd name="connsiteX1" fmla="*/ 1470729 w 1643273"/>
              <a:gd name="connsiteY1" fmla="*/ 0 h 2543358"/>
              <a:gd name="connsiteX2" fmla="*/ 1643273 w 1643273"/>
              <a:gd name="connsiteY2" fmla="*/ 172544 h 2543358"/>
              <a:gd name="connsiteX3" fmla="*/ 1643273 w 1643273"/>
              <a:gd name="connsiteY3" fmla="*/ 2543358 h 2543358"/>
              <a:gd name="connsiteX4" fmla="*/ 1643273 w 1643273"/>
              <a:gd name="connsiteY4" fmla="*/ 2543358 h 2543358"/>
              <a:gd name="connsiteX5" fmla="*/ 0 w 1643273"/>
              <a:gd name="connsiteY5" fmla="*/ 2543358 h 2543358"/>
              <a:gd name="connsiteX6" fmla="*/ 0 w 1643273"/>
              <a:gd name="connsiteY6" fmla="*/ 2543358 h 2543358"/>
              <a:gd name="connsiteX7" fmla="*/ 0 w 1643273"/>
              <a:gd name="connsiteY7" fmla="*/ 172544 h 2543358"/>
              <a:gd name="connsiteX8" fmla="*/ 172544 w 1643273"/>
              <a:gd name="connsiteY8" fmla="*/ 0 h 2543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3273" h="2543358">
                <a:moveTo>
                  <a:pt x="1470729" y="2543358"/>
                </a:moveTo>
                <a:lnTo>
                  <a:pt x="172544" y="2543358"/>
                </a:lnTo>
                <a:cubicBezTo>
                  <a:pt x="77251" y="2543358"/>
                  <a:pt x="0" y="2466107"/>
                  <a:pt x="0" y="2370814"/>
                </a:cubicBezTo>
                <a:lnTo>
                  <a:pt x="0" y="0"/>
                </a:lnTo>
                <a:lnTo>
                  <a:pt x="0" y="0"/>
                </a:lnTo>
                <a:lnTo>
                  <a:pt x="1643273" y="0"/>
                </a:lnTo>
                <a:lnTo>
                  <a:pt x="1643273" y="0"/>
                </a:lnTo>
                <a:lnTo>
                  <a:pt x="1643273" y="2370814"/>
                </a:lnTo>
                <a:cubicBezTo>
                  <a:pt x="1643273" y="2466107"/>
                  <a:pt x="1566022" y="2543358"/>
                  <a:pt x="1470729" y="2543358"/>
                </a:cubicBezTo>
                <a:close/>
              </a:path>
            </a:pathLst>
          </a:custGeom>
          <a:solidFill>
            <a:srgbClr val="C0504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4329" tIns="113792" rIns="164328" bIns="164328" numCol="1" spcCol="1270" anchor="t" anchorCtr="0">
            <a:noAutofit/>
          </a:bodyPr>
          <a:lstStyle/>
          <a:p>
            <a:pPr lvl="0" algn="ctr" defTabSz="711200">
              <a:lnSpc>
                <a:spcPct val="90000"/>
              </a:lnSpc>
              <a:spcBef>
                <a:spcPct val="0"/>
              </a:spcBef>
              <a:spcAft>
                <a:spcPct val="35000"/>
              </a:spcAft>
            </a:pPr>
            <a:r>
              <a:rPr lang="es-EC" sz="1600" b="1" kern="1200" dirty="0" smtClean="0"/>
              <a:t>VALOR PRODUCTIVO</a:t>
            </a:r>
          </a:p>
          <a:p>
            <a:pPr lvl="0" algn="ctr" defTabSz="711200">
              <a:lnSpc>
                <a:spcPct val="90000"/>
              </a:lnSpc>
              <a:spcBef>
                <a:spcPct val="0"/>
              </a:spcBef>
              <a:spcAft>
                <a:spcPct val="35000"/>
              </a:spcAft>
            </a:pPr>
            <a:endParaRPr lang="es-EC" sz="1400" kern="1200" dirty="0"/>
          </a:p>
          <a:p>
            <a:pPr marL="114300" lvl="1" indent="-114300" algn="ctr" defTabSz="622300">
              <a:lnSpc>
                <a:spcPct val="90000"/>
              </a:lnSpc>
              <a:spcBef>
                <a:spcPct val="0"/>
              </a:spcBef>
              <a:spcAft>
                <a:spcPct val="15000"/>
              </a:spcAft>
              <a:buChar char="••"/>
            </a:pPr>
            <a:r>
              <a:rPr lang="es-EC" sz="1400" kern="1200" dirty="0" smtClean="0"/>
              <a:t>Capacidad Uso Suelo</a:t>
            </a:r>
            <a:endParaRPr lang="es-EC" sz="1400" kern="1200" dirty="0"/>
          </a:p>
        </p:txBody>
      </p:sp>
      <p:sp>
        <p:nvSpPr>
          <p:cNvPr id="8" name="7 Rectángulo redondeado"/>
          <p:cNvSpPr/>
          <p:nvPr/>
        </p:nvSpPr>
        <p:spPr>
          <a:xfrm>
            <a:off x="2678875" y="1690233"/>
            <a:ext cx="1643273" cy="1526015"/>
          </a:xfrm>
          <a:prstGeom prst="roundRect">
            <a:avLst>
              <a:gd name="adj" fmla="val 10000"/>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8 Forma libre"/>
          <p:cNvSpPr/>
          <p:nvPr/>
        </p:nvSpPr>
        <p:spPr>
          <a:xfrm>
            <a:off x="2522329" y="3493704"/>
            <a:ext cx="1956367" cy="2543359"/>
          </a:xfrm>
          <a:custGeom>
            <a:avLst/>
            <a:gdLst>
              <a:gd name="connsiteX0" fmla="*/ 205418 w 1956366"/>
              <a:gd name="connsiteY0" fmla="*/ 0 h 2543358"/>
              <a:gd name="connsiteX1" fmla="*/ 1750948 w 1956366"/>
              <a:gd name="connsiteY1" fmla="*/ 0 h 2543358"/>
              <a:gd name="connsiteX2" fmla="*/ 1956366 w 1956366"/>
              <a:gd name="connsiteY2" fmla="*/ 205418 h 2543358"/>
              <a:gd name="connsiteX3" fmla="*/ 1956366 w 1956366"/>
              <a:gd name="connsiteY3" fmla="*/ 2543358 h 2543358"/>
              <a:gd name="connsiteX4" fmla="*/ 1956366 w 1956366"/>
              <a:gd name="connsiteY4" fmla="*/ 2543358 h 2543358"/>
              <a:gd name="connsiteX5" fmla="*/ 0 w 1956366"/>
              <a:gd name="connsiteY5" fmla="*/ 2543358 h 2543358"/>
              <a:gd name="connsiteX6" fmla="*/ 0 w 1956366"/>
              <a:gd name="connsiteY6" fmla="*/ 2543358 h 2543358"/>
              <a:gd name="connsiteX7" fmla="*/ 0 w 1956366"/>
              <a:gd name="connsiteY7" fmla="*/ 205418 h 2543358"/>
              <a:gd name="connsiteX8" fmla="*/ 205418 w 1956366"/>
              <a:gd name="connsiteY8" fmla="*/ 0 h 2543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6366" h="2543358">
                <a:moveTo>
                  <a:pt x="1750948" y="2543358"/>
                </a:moveTo>
                <a:lnTo>
                  <a:pt x="205418" y="2543358"/>
                </a:lnTo>
                <a:cubicBezTo>
                  <a:pt x="91969" y="2543358"/>
                  <a:pt x="0" y="2451389"/>
                  <a:pt x="0" y="2337940"/>
                </a:cubicBezTo>
                <a:lnTo>
                  <a:pt x="0" y="0"/>
                </a:lnTo>
                <a:lnTo>
                  <a:pt x="0" y="0"/>
                </a:lnTo>
                <a:lnTo>
                  <a:pt x="1956366" y="0"/>
                </a:lnTo>
                <a:lnTo>
                  <a:pt x="1956366" y="0"/>
                </a:lnTo>
                <a:lnTo>
                  <a:pt x="1956366" y="2337940"/>
                </a:lnTo>
                <a:cubicBezTo>
                  <a:pt x="1956366" y="2451389"/>
                  <a:pt x="1864397" y="2543358"/>
                  <a:pt x="1750948" y="2543358"/>
                </a:cubicBezTo>
                <a:close/>
              </a:path>
            </a:pathLst>
          </a:custGeom>
          <a:solidFill>
            <a:srgbClr val="9BBB5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3957" tIns="113793" rIns="173958" bIns="173957" numCol="1" spcCol="1270" anchor="t" anchorCtr="0">
            <a:noAutofit/>
          </a:bodyPr>
          <a:lstStyle/>
          <a:p>
            <a:pPr lvl="0" algn="ctr" defTabSz="711200">
              <a:lnSpc>
                <a:spcPct val="90000"/>
              </a:lnSpc>
              <a:spcBef>
                <a:spcPct val="0"/>
              </a:spcBef>
              <a:spcAft>
                <a:spcPct val="35000"/>
              </a:spcAft>
            </a:pPr>
            <a:r>
              <a:rPr lang="es-EC" sz="1600" b="1" kern="1200" dirty="0" smtClean="0"/>
              <a:t>VALOR BIOECOLOGICO</a:t>
            </a:r>
          </a:p>
          <a:p>
            <a:pPr lvl="0" algn="l" defTabSz="711200">
              <a:lnSpc>
                <a:spcPct val="90000"/>
              </a:lnSpc>
              <a:spcBef>
                <a:spcPct val="0"/>
              </a:spcBef>
              <a:spcAft>
                <a:spcPct val="35000"/>
              </a:spcAft>
            </a:pPr>
            <a:endParaRPr lang="es-EC" sz="1600" b="1" kern="1200" dirty="0"/>
          </a:p>
          <a:p>
            <a:pPr marL="114300" lvl="1" indent="-114300" algn="l" defTabSz="666750">
              <a:lnSpc>
                <a:spcPct val="90000"/>
              </a:lnSpc>
              <a:spcBef>
                <a:spcPct val="0"/>
              </a:spcBef>
              <a:spcAft>
                <a:spcPct val="15000"/>
              </a:spcAft>
              <a:buChar char="••"/>
            </a:pPr>
            <a:r>
              <a:rPr lang="es-EC" sz="1500" kern="1200" dirty="0" smtClean="0">
                <a:solidFill>
                  <a:schemeClr val="bg1"/>
                </a:solidFill>
                <a:latin typeface="Century Gothic" pitchFamily="34" charset="0"/>
                <a:ea typeface="+mn-ea"/>
                <a:cs typeface="+mn-cs"/>
              </a:rPr>
              <a:t>Vegetación</a:t>
            </a:r>
            <a:endParaRPr lang="es-EC" sz="1500" b="1" kern="1200" dirty="0">
              <a:solidFill>
                <a:schemeClr val="bg1"/>
              </a:solidFill>
              <a:latin typeface="Century Gothic" pitchFamily="34" charset="0"/>
            </a:endParaRPr>
          </a:p>
          <a:p>
            <a:pPr marL="114300" lvl="1" indent="-114300" algn="l" defTabSz="666750">
              <a:lnSpc>
                <a:spcPct val="90000"/>
              </a:lnSpc>
              <a:spcBef>
                <a:spcPct val="0"/>
              </a:spcBef>
              <a:spcAft>
                <a:spcPct val="15000"/>
              </a:spcAft>
              <a:buChar char="••"/>
            </a:pPr>
            <a:r>
              <a:rPr lang="es-EC" sz="1500" kern="1200" dirty="0">
                <a:solidFill>
                  <a:schemeClr val="bg1"/>
                </a:solidFill>
                <a:latin typeface="Century Gothic" pitchFamily="34" charset="0"/>
                <a:ea typeface="+mn-ea"/>
                <a:cs typeface="+mn-cs"/>
              </a:rPr>
              <a:t>Calidad Agua</a:t>
            </a:r>
          </a:p>
          <a:p>
            <a:pPr marL="114300" lvl="1" indent="-114300" algn="l" defTabSz="666750">
              <a:lnSpc>
                <a:spcPct val="90000"/>
              </a:lnSpc>
              <a:spcBef>
                <a:spcPct val="0"/>
              </a:spcBef>
              <a:spcAft>
                <a:spcPct val="15000"/>
              </a:spcAft>
              <a:buChar char="••"/>
            </a:pPr>
            <a:r>
              <a:rPr lang="es-EC" sz="1500" kern="1200" dirty="0" smtClean="0">
                <a:solidFill>
                  <a:schemeClr val="bg1"/>
                </a:solidFill>
                <a:latin typeface="Century Gothic" pitchFamily="34" charset="0"/>
                <a:ea typeface="+mn-ea"/>
                <a:cs typeface="+mn-cs"/>
              </a:rPr>
              <a:t>Geomorfología</a:t>
            </a:r>
            <a:endParaRPr lang="es-EC" sz="1500" kern="1200" dirty="0">
              <a:solidFill>
                <a:schemeClr val="bg1"/>
              </a:solidFill>
              <a:latin typeface="Century Gothic" pitchFamily="34" charset="0"/>
              <a:ea typeface="+mn-ea"/>
              <a:cs typeface="+mn-cs"/>
            </a:endParaRPr>
          </a:p>
          <a:p>
            <a:pPr marL="171450" lvl="1" indent="-171450" algn="l" defTabSz="711200">
              <a:lnSpc>
                <a:spcPct val="90000"/>
              </a:lnSpc>
              <a:spcBef>
                <a:spcPct val="0"/>
              </a:spcBef>
              <a:spcAft>
                <a:spcPct val="15000"/>
              </a:spcAft>
              <a:buChar char="••"/>
            </a:pPr>
            <a:endParaRPr lang="es-EC" sz="1600" b="1" kern="1200" dirty="0" smtClean="0"/>
          </a:p>
        </p:txBody>
      </p:sp>
      <p:sp>
        <p:nvSpPr>
          <p:cNvPr id="10" name="9 Rectángulo redondeado"/>
          <p:cNvSpPr/>
          <p:nvPr/>
        </p:nvSpPr>
        <p:spPr>
          <a:xfrm>
            <a:off x="4774706" y="1690233"/>
            <a:ext cx="1643273" cy="1526015"/>
          </a:xfrm>
          <a:prstGeom prst="roundRect">
            <a:avLst>
              <a:gd name="adj" fmla="val 10000"/>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10 Forma libre"/>
          <p:cNvSpPr/>
          <p:nvPr/>
        </p:nvSpPr>
        <p:spPr>
          <a:xfrm>
            <a:off x="4643022" y="3493704"/>
            <a:ext cx="1906640" cy="2543359"/>
          </a:xfrm>
          <a:custGeom>
            <a:avLst/>
            <a:gdLst>
              <a:gd name="connsiteX0" fmla="*/ 200197 w 1906640"/>
              <a:gd name="connsiteY0" fmla="*/ 0 h 2543358"/>
              <a:gd name="connsiteX1" fmla="*/ 1706443 w 1906640"/>
              <a:gd name="connsiteY1" fmla="*/ 0 h 2543358"/>
              <a:gd name="connsiteX2" fmla="*/ 1906640 w 1906640"/>
              <a:gd name="connsiteY2" fmla="*/ 200197 h 2543358"/>
              <a:gd name="connsiteX3" fmla="*/ 1906640 w 1906640"/>
              <a:gd name="connsiteY3" fmla="*/ 2543358 h 2543358"/>
              <a:gd name="connsiteX4" fmla="*/ 1906640 w 1906640"/>
              <a:gd name="connsiteY4" fmla="*/ 2543358 h 2543358"/>
              <a:gd name="connsiteX5" fmla="*/ 0 w 1906640"/>
              <a:gd name="connsiteY5" fmla="*/ 2543358 h 2543358"/>
              <a:gd name="connsiteX6" fmla="*/ 0 w 1906640"/>
              <a:gd name="connsiteY6" fmla="*/ 2543358 h 2543358"/>
              <a:gd name="connsiteX7" fmla="*/ 0 w 1906640"/>
              <a:gd name="connsiteY7" fmla="*/ 200197 h 2543358"/>
              <a:gd name="connsiteX8" fmla="*/ 200197 w 1906640"/>
              <a:gd name="connsiteY8" fmla="*/ 0 h 2543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6640" h="2543358">
                <a:moveTo>
                  <a:pt x="1706443" y="2543358"/>
                </a:moveTo>
                <a:lnTo>
                  <a:pt x="200197" y="2543358"/>
                </a:lnTo>
                <a:cubicBezTo>
                  <a:pt x="89631" y="2543358"/>
                  <a:pt x="0" y="2453727"/>
                  <a:pt x="0" y="2343161"/>
                </a:cubicBezTo>
                <a:lnTo>
                  <a:pt x="0" y="0"/>
                </a:lnTo>
                <a:lnTo>
                  <a:pt x="0" y="0"/>
                </a:lnTo>
                <a:lnTo>
                  <a:pt x="1906640" y="0"/>
                </a:lnTo>
                <a:lnTo>
                  <a:pt x="1906640" y="0"/>
                </a:lnTo>
                <a:lnTo>
                  <a:pt x="1906640" y="2343161"/>
                </a:lnTo>
                <a:cubicBezTo>
                  <a:pt x="1906640" y="2453727"/>
                  <a:pt x="1817009" y="2543358"/>
                  <a:pt x="1706443" y="2543358"/>
                </a:cubicBezTo>
                <a:close/>
              </a:path>
            </a:pathLst>
          </a:custGeom>
          <a:solidFill>
            <a:srgbClr val="8064A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5316" tIns="106681" rIns="165316" bIns="165316" numCol="1" spcCol="1270" anchor="t" anchorCtr="0">
            <a:noAutofit/>
          </a:bodyPr>
          <a:lstStyle/>
          <a:p>
            <a:pPr lvl="0" algn="l" defTabSz="666750">
              <a:lnSpc>
                <a:spcPct val="90000"/>
              </a:lnSpc>
              <a:spcBef>
                <a:spcPct val="0"/>
              </a:spcBef>
              <a:spcAft>
                <a:spcPct val="35000"/>
              </a:spcAft>
            </a:pPr>
            <a:r>
              <a:rPr lang="es-EC" sz="1500" b="1" kern="1200" dirty="0" smtClean="0"/>
              <a:t>VULNERABILIDAD</a:t>
            </a:r>
          </a:p>
          <a:p>
            <a:pPr lvl="0" algn="l" defTabSz="666750">
              <a:lnSpc>
                <a:spcPct val="90000"/>
              </a:lnSpc>
              <a:spcBef>
                <a:spcPct val="0"/>
              </a:spcBef>
              <a:spcAft>
                <a:spcPct val="35000"/>
              </a:spcAft>
            </a:pPr>
            <a:endParaRPr lang="es-EC" sz="1500" b="1" kern="1200" dirty="0">
              <a:solidFill>
                <a:schemeClr val="bg1"/>
              </a:solidFill>
            </a:endParaRPr>
          </a:p>
          <a:p>
            <a:pPr marL="114300" lvl="1" indent="-114300" algn="l" defTabSz="666750">
              <a:lnSpc>
                <a:spcPct val="90000"/>
              </a:lnSpc>
              <a:spcBef>
                <a:spcPct val="0"/>
              </a:spcBef>
              <a:spcAft>
                <a:spcPct val="15000"/>
              </a:spcAft>
              <a:buChar char="••"/>
            </a:pPr>
            <a:r>
              <a:rPr lang="es-EC" sz="1500" kern="1200" dirty="0" smtClean="0">
                <a:solidFill>
                  <a:schemeClr val="bg1"/>
                </a:solidFill>
                <a:latin typeface="Century Gothic" pitchFamily="34" charset="0"/>
                <a:ea typeface="+mn-ea"/>
                <a:cs typeface="+mn-cs"/>
              </a:rPr>
              <a:t>Geología</a:t>
            </a:r>
            <a:endParaRPr lang="es-EC" sz="1500" b="1" kern="1200" dirty="0">
              <a:solidFill>
                <a:schemeClr val="bg1"/>
              </a:solidFill>
              <a:latin typeface="Century Gothic" pitchFamily="34" charset="0"/>
            </a:endParaRPr>
          </a:p>
          <a:p>
            <a:pPr marL="114300" lvl="1" indent="-114300" algn="l" defTabSz="666750">
              <a:lnSpc>
                <a:spcPct val="90000"/>
              </a:lnSpc>
              <a:spcBef>
                <a:spcPct val="0"/>
              </a:spcBef>
              <a:spcAft>
                <a:spcPct val="15000"/>
              </a:spcAft>
              <a:buChar char="••"/>
            </a:pPr>
            <a:r>
              <a:rPr lang="es-EC" sz="1500" kern="1200" dirty="0" smtClean="0">
                <a:solidFill>
                  <a:schemeClr val="bg1"/>
                </a:solidFill>
                <a:latin typeface="Century Gothic" pitchFamily="34" charset="0"/>
                <a:ea typeface="+mn-ea"/>
                <a:cs typeface="+mn-cs"/>
              </a:rPr>
              <a:t>Geomorfología</a:t>
            </a:r>
            <a:endParaRPr lang="es-EC" sz="1500" b="1" kern="1200" dirty="0">
              <a:solidFill>
                <a:schemeClr val="bg1"/>
              </a:solidFill>
              <a:latin typeface="Century Gothic" pitchFamily="34" charset="0"/>
            </a:endParaRPr>
          </a:p>
          <a:p>
            <a:pPr marL="114300" lvl="1" indent="-114300" algn="l" defTabSz="666750">
              <a:lnSpc>
                <a:spcPct val="90000"/>
              </a:lnSpc>
              <a:spcBef>
                <a:spcPct val="0"/>
              </a:spcBef>
              <a:spcAft>
                <a:spcPct val="15000"/>
              </a:spcAft>
              <a:buChar char="••"/>
            </a:pPr>
            <a:r>
              <a:rPr lang="es-EC" sz="1500" kern="1200" dirty="0" smtClean="0">
                <a:solidFill>
                  <a:schemeClr val="bg1"/>
                </a:solidFill>
                <a:latin typeface="Century Gothic" pitchFamily="34" charset="0"/>
                <a:ea typeface="+mn-ea"/>
                <a:cs typeface="+mn-cs"/>
              </a:rPr>
              <a:t>Suelos</a:t>
            </a:r>
            <a:endParaRPr lang="es-EC" sz="1500" b="1" kern="1200" dirty="0">
              <a:solidFill>
                <a:schemeClr val="bg1"/>
              </a:solidFill>
              <a:latin typeface="Century Gothic" pitchFamily="34" charset="0"/>
            </a:endParaRPr>
          </a:p>
          <a:p>
            <a:pPr marL="114300" lvl="1" indent="-114300" algn="l" defTabSz="666750">
              <a:lnSpc>
                <a:spcPct val="90000"/>
              </a:lnSpc>
              <a:spcBef>
                <a:spcPct val="0"/>
              </a:spcBef>
              <a:spcAft>
                <a:spcPct val="15000"/>
              </a:spcAft>
              <a:buChar char="••"/>
            </a:pPr>
            <a:r>
              <a:rPr lang="es-EC" sz="1500" kern="1200" dirty="0" smtClean="0">
                <a:solidFill>
                  <a:schemeClr val="bg1"/>
                </a:solidFill>
                <a:latin typeface="Century Gothic" pitchFamily="34" charset="0"/>
                <a:ea typeface="+mn-ea"/>
                <a:cs typeface="+mn-cs"/>
              </a:rPr>
              <a:t>Clima</a:t>
            </a:r>
            <a:endParaRPr lang="es-EC" sz="1500" b="1" kern="1200" dirty="0">
              <a:solidFill>
                <a:schemeClr val="bg1"/>
              </a:solidFill>
              <a:latin typeface="Century Gothic" pitchFamily="34" charset="0"/>
            </a:endParaRPr>
          </a:p>
          <a:p>
            <a:pPr marL="114300" lvl="1" indent="-114300" algn="l" defTabSz="666750">
              <a:lnSpc>
                <a:spcPct val="90000"/>
              </a:lnSpc>
              <a:spcBef>
                <a:spcPct val="0"/>
              </a:spcBef>
              <a:spcAft>
                <a:spcPct val="15000"/>
              </a:spcAft>
              <a:buChar char="••"/>
            </a:pPr>
            <a:r>
              <a:rPr lang="es-EC" sz="1500" kern="1200" dirty="0" smtClean="0">
                <a:solidFill>
                  <a:schemeClr val="bg1"/>
                </a:solidFill>
                <a:latin typeface="Century Gothic" pitchFamily="34" charset="0"/>
                <a:ea typeface="+mn-ea"/>
                <a:cs typeface="+mn-cs"/>
              </a:rPr>
              <a:t>Pendiente</a:t>
            </a:r>
            <a:endParaRPr lang="es-EC" sz="1500" b="1" kern="1200" dirty="0">
              <a:solidFill>
                <a:schemeClr val="bg1"/>
              </a:solidFill>
              <a:latin typeface="Century Gothic" pitchFamily="34" charset="0"/>
            </a:endParaRPr>
          </a:p>
          <a:p>
            <a:pPr marL="114300" lvl="1" indent="-114300" algn="l" defTabSz="666750">
              <a:lnSpc>
                <a:spcPct val="90000"/>
              </a:lnSpc>
              <a:spcBef>
                <a:spcPct val="0"/>
              </a:spcBef>
              <a:spcAft>
                <a:spcPct val="15000"/>
              </a:spcAft>
              <a:buChar char="••"/>
            </a:pPr>
            <a:r>
              <a:rPr lang="es-EC" sz="1500" kern="1200" dirty="0" smtClean="0">
                <a:solidFill>
                  <a:schemeClr val="bg1"/>
                </a:solidFill>
                <a:latin typeface="Century Gothic" pitchFamily="34" charset="0"/>
                <a:ea typeface="+mn-ea"/>
                <a:cs typeface="+mn-cs"/>
              </a:rPr>
              <a:t>Vegetación</a:t>
            </a:r>
            <a:endParaRPr lang="es-EC" sz="1500" b="1" kern="1200" dirty="0">
              <a:solidFill>
                <a:schemeClr val="bg1"/>
              </a:solidFill>
              <a:latin typeface="Century Gothic" pitchFamily="34" charset="0"/>
            </a:endParaRPr>
          </a:p>
        </p:txBody>
      </p:sp>
      <p:sp>
        <p:nvSpPr>
          <p:cNvPr id="12" name="11 Rectángulo redondeado"/>
          <p:cNvSpPr/>
          <p:nvPr/>
        </p:nvSpPr>
        <p:spPr>
          <a:xfrm>
            <a:off x="6713990" y="1690233"/>
            <a:ext cx="1643273" cy="1526015"/>
          </a:xfrm>
          <a:prstGeom prst="roundRect">
            <a:avLst>
              <a:gd name="adj" fmla="val 10000"/>
            </a:avLst>
          </a:prstGeom>
          <a:blipFill rotWithShape="1">
            <a:blip r:embed="rId6"/>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12 Forma libre"/>
          <p:cNvSpPr/>
          <p:nvPr/>
        </p:nvSpPr>
        <p:spPr>
          <a:xfrm>
            <a:off x="6689998" y="3479106"/>
            <a:ext cx="1643274" cy="2543358"/>
          </a:xfrm>
          <a:custGeom>
            <a:avLst/>
            <a:gdLst>
              <a:gd name="connsiteX0" fmla="*/ 172544 w 1643273"/>
              <a:gd name="connsiteY0" fmla="*/ 0 h 2543358"/>
              <a:gd name="connsiteX1" fmla="*/ 1470729 w 1643273"/>
              <a:gd name="connsiteY1" fmla="*/ 0 h 2543358"/>
              <a:gd name="connsiteX2" fmla="*/ 1643273 w 1643273"/>
              <a:gd name="connsiteY2" fmla="*/ 172544 h 2543358"/>
              <a:gd name="connsiteX3" fmla="*/ 1643273 w 1643273"/>
              <a:gd name="connsiteY3" fmla="*/ 2543358 h 2543358"/>
              <a:gd name="connsiteX4" fmla="*/ 1643273 w 1643273"/>
              <a:gd name="connsiteY4" fmla="*/ 2543358 h 2543358"/>
              <a:gd name="connsiteX5" fmla="*/ 0 w 1643273"/>
              <a:gd name="connsiteY5" fmla="*/ 2543358 h 2543358"/>
              <a:gd name="connsiteX6" fmla="*/ 0 w 1643273"/>
              <a:gd name="connsiteY6" fmla="*/ 2543358 h 2543358"/>
              <a:gd name="connsiteX7" fmla="*/ 0 w 1643273"/>
              <a:gd name="connsiteY7" fmla="*/ 172544 h 2543358"/>
              <a:gd name="connsiteX8" fmla="*/ 172544 w 1643273"/>
              <a:gd name="connsiteY8" fmla="*/ 0 h 2543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3273" h="2543358">
                <a:moveTo>
                  <a:pt x="1470729" y="2543358"/>
                </a:moveTo>
                <a:lnTo>
                  <a:pt x="172544" y="2543358"/>
                </a:lnTo>
                <a:cubicBezTo>
                  <a:pt x="77251" y="2543358"/>
                  <a:pt x="0" y="2466107"/>
                  <a:pt x="0" y="2370814"/>
                </a:cubicBezTo>
                <a:lnTo>
                  <a:pt x="0" y="0"/>
                </a:lnTo>
                <a:lnTo>
                  <a:pt x="0" y="0"/>
                </a:lnTo>
                <a:lnTo>
                  <a:pt x="1643273" y="0"/>
                </a:lnTo>
                <a:lnTo>
                  <a:pt x="1643273" y="0"/>
                </a:lnTo>
                <a:lnTo>
                  <a:pt x="1643273" y="2370814"/>
                </a:lnTo>
                <a:cubicBezTo>
                  <a:pt x="1643273" y="2466107"/>
                  <a:pt x="1566022" y="2543358"/>
                  <a:pt x="1470729" y="2543358"/>
                </a:cubicBezTo>
                <a:close/>
              </a:path>
            </a:pathLst>
          </a:custGeom>
          <a:solidFill>
            <a:srgbClr val="4BACC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7216" tIns="106680" rIns="157217" bIns="157216" numCol="1" spcCol="1270" anchor="t" anchorCtr="0">
            <a:noAutofit/>
          </a:bodyPr>
          <a:lstStyle/>
          <a:p>
            <a:pPr lvl="0" algn="l" defTabSz="711200">
              <a:lnSpc>
                <a:spcPct val="90000"/>
              </a:lnSpc>
              <a:spcBef>
                <a:spcPct val="0"/>
              </a:spcBef>
              <a:spcAft>
                <a:spcPct val="35000"/>
              </a:spcAft>
            </a:pPr>
            <a:r>
              <a:rPr lang="es-EC" sz="1600" b="1" kern="1200" dirty="0" smtClean="0"/>
              <a:t>CONFLICTOS AMBIENTALES</a:t>
            </a:r>
          </a:p>
          <a:p>
            <a:pPr lvl="0" algn="l" defTabSz="711200">
              <a:lnSpc>
                <a:spcPct val="90000"/>
              </a:lnSpc>
              <a:spcBef>
                <a:spcPct val="0"/>
              </a:spcBef>
              <a:spcAft>
                <a:spcPct val="35000"/>
              </a:spcAft>
            </a:pPr>
            <a:endParaRPr lang="es-EC" sz="1600" b="1" kern="1200" dirty="0"/>
          </a:p>
          <a:p>
            <a:pPr marL="114300" lvl="1" indent="-114300" algn="l" defTabSz="666750">
              <a:lnSpc>
                <a:spcPct val="90000"/>
              </a:lnSpc>
              <a:spcBef>
                <a:spcPct val="0"/>
              </a:spcBef>
              <a:spcAft>
                <a:spcPct val="15000"/>
              </a:spcAft>
              <a:buChar char="••"/>
            </a:pPr>
            <a:r>
              <a:rPr lang="es-EC" sz="1500" kern="1200" dirty="0" smtClean="0">
                <a:solidFill>
                  <a:schemeClr val="bg1"/>
                </a:solidFill>
                <a:latin typeface="Century Gothic" pitchFamily="34" charset="0"/>
                <a:ea typeface="+mn-ea"/>
                <a:cs typeface="+mn-cs"/>
              </a:rPr>
              <a:t>Capacidad de uso del suelo</a:t>
            </a:r>
            <a:endParaRPr lang="es-EC" sz="1500" b="1" kern="1200" dirty="0">
              <a:solidFill>
                <a:schemeClr val="bg1"/>
              </a:solidFill>
              <a:latin typeface="Century Gothic" pitchFamily="34" charset="0"/>
            </a:endParaRPr>
          </a:p>
          <a:p>
            <a:pPr marL="114300" lvl="1" indent="-114300" algn="l" defTabSz="666750">
              <a:lnSpc>
                <a:spcPct val="90000"/>
              </a:lnSpc>
              <a:spcBef>
                <a:spcPct val="0"/>
              </a:spcBef>
              <a:spcAft>
                <a:spcPct val="15000"/>
              </a:spcAft>
              <a:buChar char="••"/>
            </a:pPr>
            <a:r>
              <a:rPr lang="es-EC" sz="1500" kern="1200" dirty="0">
                <a:solidFill>
                  <a:schemeClr val="bg1"/>
                </a:solidFill>
                <a:latin typeface="Century Gothic" pitchFamily="34" charset="0"/>
                <a:ea typeface="+mn-ea"/>
                <a:cs typeface="+mn-cs"/>
              </a:rPr>
              <a:t>Uso actual del suelo</a:t>
            </a:r>
          </a:p>
        </p:txBody>
      </p:sp>
      <p:sp>
        <p:nvSpPr>
          <p:cNvPr id="2" name="1 Rectángulo"/>
          <p:cNvSpPr/>
          <p:nvPr/>
        </p:nvSpPr>
        <p:spPr>
          <a:xfrm>
            <a:off x="1259632" y="755993"/>
            <a:ext cx="6768752" cy="584775"/>
          </a:xfrm>
          <a:prstGeom prst="rect">
            <a:avLst/>
          </a:prstGeom>
        </p:spPr>
        <p:txBody>
          <a:bodyPr wrap="square">
            <a:spAutoFit/>
          </a:bodyPr>
          <a:lstStyle/>
          <a:p>
            <a:pPr algn="ctr"/>
            <a:r>
              <a:rPr lang="es-EC" sz="1600" dirty="0"/>
              <a:t>Las diferentes unidades deben ser evaluadas en función de </a:t>
            </a:r>
            <a:r>
              <a:rPr lang="es-EC" sz="1600" dirty="0" smtClean="0"/>
              <a:t>estos criterios:</a:t>
            </a:r>
            <a:endParaRPr lang="es-EC" sz="1600" dirty="0"/>
          </a:p>
        </p:txBody>
      </p:sp>
    </p:spTree>
    <p:extLst>
      <p:ext uri="{BB962C8B-B14F-4D97-AF65-F5344CB8AC3E}">
        <p14:creationId xmlns:p14="http://schemas.microsoft.com/office/powerpoint/2010/main" val="255467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par>
                                <p:cTn id="38" presetID="22" presetClass="entr" presetSubtype="4"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txBox="1">
            <a:spLocks/>
          </p:cNvSpPr>
          <p:nvPr/>
        </p:nvSpPr>
        <p:spPr>
          <a:xfrm>
            <a:off x="4644008" y="0"/>
            <a:ext cx="3528392" cy="541864"/>
          </a:xfrm>
          <a:prstGeom prst="rect">
            <a:avLst/>
          </a:prstGeom>
        </p:spPr>
        <p:txBody>
          <a:bodyPr vert="horz" lIns="91440" tIns="45720" rIns="91440" bIns="45720" rtlCol="0" anchor="b">
            <a:normAutofit fontScale="8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3200" b="1" dirty="0" smtClean="0">
                <a:solidFill>
                  <a:srgbClr val="94C600"/>
                </a:solidFill>
              </a:rPr>
              <a:t>VALOR PRODUCTIVO</a:t>
            </a:r>
            <a:endParaRPr lang="es-EC" sz="3200" b="1" dirty="0">
              <a:solidFill>
                <a:srgbClr val="94C600"/>
              </a:solidFill>
            </a:endParaRPr>
          </a:p>
        </p:txBody>
      </p:sp>
      <p:sp>
        <p:nvSpPr>
          <p:cNvPr id="13" name="12 CuadroTexto"/>
          <p:cNvSpPr txBox="1"/>
          <p:nvPr/>
        </p:nvSpPr>
        <p:spPr>
          <a:xfrm>
            <a:off x="1187624" y="404664"/>
            <a:ext cx="2180405" cy="400110"/>
          </a:xfrm>
          <a:prstGeom prst="rect">
            <a:avLst/>
          </a:prstGeom>
          <a:noFill/>
        </p:spPr>
        <p:txBody>
          <a:bodyPr wrap="none" rtlCol="0">
            <a:spAutoFit/>
          </a:bodyPr>
          <a:lstStyle/>
          <a:p>
            <a:r>
              <a:rPr lang="es-EC" sz="2000" b="1" dirty="0" smtClean="0">
                <a:solidFill>
                  <a:srgbClr val="FEA022">
                    <a:lumMod val="75000"/>
                  </a:srgbClr>
                </a:solidFill>
              </a:rPr>
              <a:t>METODOLOGÍA</a:t>
            </a:r>
            <a:r>
              <a:rPr lang="es-EC" dirty="0" smtClean="0">
                <a:solidFill>
                  <a:prstClr val="black"/>
                </a:solidFill>
              </a:rPr>
              <a:t> </a:t>
            </a:r>
            <a:endParaRPr lang="es-EC" dirty="0">
              <a:solidFill>
                <a:prstClr val="black"/>
              </a:solidFill>
            </a:endParaRPr>
          </a:p>
        </p:txBody>
      </p:sp>
      <p:sp>
        <p:nvSpPr>
          <p:cNvPr id="17" name="16 Llamada de flecha hacia abajo"/>
          <p:cNvSpPr/>
          <p:nvPr/>
        </p:nvSpPr>
        <p:spPr>
          <a:xfrm>
            <a:off x="1403648" y="980728"/>
            <a:ext cx="6408712" cy="648072"/>
          </a:xfrm>
          <a:prstGeom prst="downArrowCallout">
            <a:avLst/>
          </a:prstGeom>
          <a:solidFill>
            <a:srgbClr val="C050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b="1" i="1" dirty="0" smtClean="0"/>
          </a:p>
          <a:p>
            <a:pPr algn="ctr"/>
            <a:r>
              <a:rPr lang="es-EC" b="1" i="1" dirty="0" smtClean="0"/>
              <a:t>Matriz </a:t>
            </a:r>
            <a:r>
              <a:rPr lang="es-EC" b="1" i="1" dirty="0"/>
              <a:t>para Evaluar el Valor Productivo</a:t>
            </a:r>
            <a:endParaRPr lang="es-EC" b="1" dirty="0"/>
          </a:p>
          <a:p>
            <a:pPr algn="ctr"/>
            <a:endParaRPr lang="es-EC" dirty="0"/>
          </a:p>
        </p:txBody>
      </p:sp>
      <p:graphicFrame>
        <p:nvGraphicFramePr>
          <p:cNvPr id="3" name="2 Objeto"/>
          <p:cNvGraphicFramePr>
            <a:graphicFrameLocks noChangeAspect="1"/>
          </p:cNvGraphicFramePr>
          <p:nvPr>
            <p:extLst>
              <p:ext uri="{D42A27DB-BD31-4B8C-83A1-F6EECF244321}">
                <p14:modId xmlns:p14="http://schemas.microsoft.com/office/powerpoint/2010/main" val="782727260"/>
              </p:ext>
            </p:extLst>
          </p:nvPr>
        </p:nvGraphicFramePr>
        <p:xfrm>
          <a:off x="1187624" y="1844824"/>
          <a:ext cx="6840760" cy="4176464"/>
        </p:xfrm>
        <a:graphic>
          <a:graphicData uri="http://schemas.openxmlformats.org/presentationml/2006/ole">
            <mc:AlternateContent xmlns:mc="http://schemas.openxmlformats.org/markup-compatibility/2006">
              <mc:Choice xmlns:v="urn:schemas-microsoft-com:vml" Requires="v">
                <p:oleObj spid="_x0000_s18489" name="Documento" r:id="rId3" imgW="5741623" imgH="3812495" progId="Word.Document.12">
                  <p:embed/>
                </p:oleObj>
              </mc:Choice>
              <mc:Fallback>
                <p:oleObj name="Documento" r:id="rId3" imgW="5741623" imgH="3812495" progId="Word.Document.12">
                  <p:embed/>
                  <p:pic>
                    <p:nvPicPr>
                      <p:cNvPr id="0" name=""/>
                      <p:cNvPicPr/>
                      <p:nvPr/>
                    </p:nvPicPr>
                    <p:blipFill>
                      <a:blip r:embed="rId4"/>
                      <a:stretch>
                        <a:fillRect/>
                      </a:stretch>
                    </p:blipFill>
                    <p:spPr>
                      <a:xfrm>
                        <a:off x="1187624" y="1844824"/>
                        <a:ext cx="6840760" cy="4176464"/>
                      </a:xfrm>
                      <a:prstGeom prst="rect">
                        <a:avLst/>
                      </a:prstGeom>
                    </p:spPr>
                  </p:pic>
                </p:oleObj>
              </mc:Fallback>
            </mc:AlternateContent>
          </a:graphicData>
        </a:graphic>
      </p:graphicFrame>
    </p:spTree>
    <p:extLst>
      <p:ext uri="{BB962C8B-B14F-4D97-AF65-F5344CB8AC3E}">
        <p14:creationId xmlns:p14="http://schemas.microsoft.com/office/powerpoint/2010/main" val="132988662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692696"/>
            <a:ext cx="5472608"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Llamada de flecha hacia abajo"/>
          <p:cNvSpPr/>
          <p:nvPr/>
        </p:nvSpPr>
        <p:spPr>
          <a:xfrm>
            <a:off x="-540568" y="3140968"/>
            <a:ext cx="5040560" cy="648072"/>
          </a:xfrm>
          <a:prstGeom prst="downArrowCallout">
            <a:avLst/>
          </a:prstGeom>
          <a:solidFill>
            <a:srgbClr val="C0504D"/>
          </a:solidFill>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b="1" i="1" dirty="0" smtClean="0"/>
          </a:p>
          <a:p>
            <a:pPr algn="ctr"/>
            <a:r>
              <a:rPr lang="es-EC" b="1" i="1" dirty="0" smtClean="0"/>
              <a:t>MODELO CARTOGRAFICO</a:t>
            </a:r>
            <a:endParaRPr lang="es-EC" b="1" dirty="0"/>
          </a:p>
          <a:p>
            <a:pPr algn="ctr"/>
            <a:endParaRPr lang="es-EC" dirty="0"/>
          </a:p>
        </p:txBody>
      </p:sp>
    </p:spTree>
    <p:extLst>
      <p:ext uri="{BB962C8B-B14F-4D97-AF65-F5344CB8AC3E}">
        <p14:creationId xmlns:p14="http://schemas.microsoft.com/office/powerpoint/2010/main" val="206688776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187624" y="476672"/>
            <a:ext cx="1763624" cy="400110"/>
          </a:xfrm>
          <a:prstGeom prst="rect">
            <a:avLst/>
          </a:prstGeom>
          <a:noFill/>
        </p:spPr>
        <p:txBody>
          <a:bodyPr wrap="none" rtlCol="0">
            <a:spAutoFit/>
          </a:bodyPr>
          <a:lstStyle/>
          <a:p>
            <a:r>
              <a:rPr lang="es-EC" sz="2000" b="1" dirty="0" smtClean="0">
                <a:solidFill>
                  <a:srgbClr val="FEA022">
                    <a:lumMod val="75000"/>
                  </a:srgbClr>
                </a:solidFill>
              </a:rPr>
              <a:t>RESULTADOS</a:t>
            </a:r>
            <a:r>
              <a:rPr lang="es-EC" dirty="0" smtClean="0">
                <a:solidFill>
                  <a:prstClr val="black"/>
                </a:solidFill>
              </a:rPr>
              <a:t> </a:t>
            </a:r>
            <a:endParaRPr lang="es-EC" dirty="0">
              <a:solidFill>
                <a:prstClr val="black"/>
              </a:solidFill>
            </a:endParaRPr>
          </a:p>
        </p:txBody>
      </p:sp>
      <p:sp>
        <p:nvSpPr>
          <p:cNvPr id="10" name="9 Elipse"/>
          <p:cNvSpPr/>
          <p:nvPr/>
        </p:nvSpPr>
        <p:spPr>
          <a:xfrm>
            <a:off x="467544" y="1412776"/>
            <a:ext cx="2483704" cy="1368152"/>
          </a:xfrm>
          <a:prstGeom prst="ellipse">
            <a:avLst/>
          </a:prstGeom>
          <a:solidFill>
            <a:srgbClr val="C050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smtClean="0"/>
              <a:t>CLASES DE CAPACIDADES</a:t>
            </a:r>
            <a:endParaRPr lang="es-EC" sz="1600" b="1" dirty="0"/>
          </a:p>
        </p:txBody>
      </p:sp>
      <p:sp>
        <p:nvSpPr>
          <p:cNvPr id="11" name="10 Elipse"/>
          <p:cNvSpPr/>
          <p:nvPr/>
        </p:nvSpPr>
        <p:spPr>
          <a:xfrm>
            <a:off x="6156176" y="4005064"/>
            <a:ext cx="2483704" cy="1368152"/>
          </a:xfrm>
          <a:prstGeom prst="ellipse">
            <a:avLst/>
          </a:prstGeom>
          <a:solidFill>
            <a:srgbClr val="C050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smtClean="0"/>
              <a:t>MICROCUENCA DEL RIO SAUCAY</a:t>
            </a:r>
            <a:endParaRPr lang="es-EC" sz="1600" b="1" dirty="0"/>
          </a:p>
        </p:txBody>
      </p:sp>
      <p:graphicFrame>
        <p:nvGraphicFramePr>
          <p:cNvPr id="3" name="2 Objeto"/>
          <p:cNvGraphicFramePr>
            <a:graphicFrameLocks noChangeAspect="1"/>
          </p:cNvGraphicFramePr>
          <p:nvPr>
            <p:extLst>
              <p:ext uri="{D42A27DB-BD31-4B8C-83A1-F6EECF244321}">
                <p14:modId xmlns:p14="http://schemas.microsoft.com/office/powerpoint/2010/main" val="2261255174"/>
              </p:ext>
            </p:extLst>
          </p:nvPr>
        </p:nvGraphicFramePr>
        <p:xfrm>
          <a:off x="2195736" y="1476127"/>
          <a:ext cx="7101345" cy="1880865"/>
        </p:xfrm>
        <a:graphic>
          <a:graphicData uri="http://schemas.openxmlformats.org/presentationml/2006/ole">
            <mc:AlternateContent xmlns:mc="http://schemas.openxmlformats.org/markup-compatibility/2006">
              <mc:Choice xmlns:v="urn:schemas-microsoft-com:vml" Requires="v">
                <p:oleObj spid="_x0000_s19569" name="Documento" r:id="rId3" imgW="5741623" imgH="1520757" progId="Word.Document.12">
                  <p:embed/>
                </p:oleObj>
              </mc:Choice>
              <mc:Fallback>
                <p:oleObj name="Documento" r:id="rId3" imgW="5741623" imgH="1520757" progId="Word.Document.12">
                  <p:embed/>
                  <p:pic>
                    <p:nvPicPr>
                      <p:cNvPr id="0" name=""/>
                      <p:cNvPicPr/>
                      <p:nvPr/>
                    </p:nvPicPr>
                    <p:blipFill>
                      <a:blip r:embed="rId4"/>
                      <a:stretch>
                        <a:fillRect/>
                      </a:stretch>
                    </p:blipFill>
                    <p:spPr>
                      <a:xfrm>
                        <a:off x="2195736" y="1476127"/>
                        <a:ext cx="7101345" cy="1880865"/>
                      </a:xfrm>
                      <a:prstGeom prst="rect">
                        <a:avLst/>
                      </a:prstGeom>
                    </p:spPr>
                  </p:pic>
                </p:oleObj>
              </mc:Fallback>
            </mc:AlternateContent>
          </a:graphicData>
        </a:graphic>
      </p:graphicFrame>
      <p:graphicFrame>
        <p:nvGraphicFramePr>
          <p:cNvPr id="7" name="6 Objeto"/>
          <p:cNvGraphicFramePr>
            <a:graphicFrameLocks noChangeAspect="1"/>
          </p:cNvGraphicFramePr>
          <p:nvPr>
            <p:extLst>
              <p:ext uri="{D42A27DB-BD31-4B8C-83A1-F6EECF244321}">
                <p14:modId xmlns:p14="http://schemas.microsoft.com/office/powerpoint/2010/main" val="3964372344"/>
              </p:ext>
            </p:extLst>
          </p:nvPr>
        </p:nvGraphicFramePr>
        <p:xfrm>
          <a:off x="35496" y="3707606"/>
          <a:ext cx="6565707" cy="2313682"/>
        </p:xfrm>
        <a:graphic>
          <a:graphicData uri="http://schemas.openxmlformats.org/presentationml/2006/ole">
            <mc:AlternateContent xmlns:mc="http://schemas.openxmlformats.org/markup-compatibility/2006">
              <mc:Choice xmlns:v="urn:schemas-microsoft-com:vml" Requires="v">
                <p:oleObj spid="_x0000_s19570" name="Documento" r:id="rId5" imgW="5748087" imgH="2026118" progId="Word.Document.12">
                  <p:embed/>
                </p:oleObj>
              </mc:Choice>
              <mc:Fallback>
                <p:oleObj name="Documento" r:id="rId5" imgW="5748087" imgH="2026118" progId="Word.Document.12">
                  <p:embed/>
                  <p:pic>
                    <p:nvPicPr>
                      <p:cNvPr id="0" name=""/>
                      <p:cNvPicPr/>
                      <p:nvPr/>
                    </p:nvPicPr>
                    <p:blipFill>
                      <a:blip r:embed="rId6"/>
                      <a:stretch>
                        <a:fillRect/>
                      </a:stretch>
                    </p:blipFill>
                    <p:spPr>
                      <a:xfrm>
                        <a:off x="35496" y="3707606"/>
                        <a:ext cx="6565707" cy="2313682"/>
                      </a:xfrm>
                      <a:prstGeom prst="rect">
                        <a:avLst/>
                      </a:prstGeom>
                    </p:spPr>
                  </p:pic>
                </p:oleObj>
              </mc:Fallback>
            </mc:AlternateContent>
          </a:graphicData>
        </a:graphic>
      </p:graphicFrame>
    </p:spTree>
    <p:extLst>
      <p:ext uri="{BB962C8B-B14F-4D97-AF65-F5344CB8AC3E}">
        <p14:creationId xmlns:p14="http://schemas.microsoft.com/office/powerpoint/2010/main" val="100845501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4000"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434342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txBox="1">
            <a:spLocks/>
          </p:cNvSpPr>
          <p:nvPr/>
        </p:nvSpPr>
        <p:spPr>
          <a:xfrm>
            <a:off x="4644008" y="0"/>
            <a:ext cx="3528392" cy="541864"/>
          </a:xfrm>
          <a:prstGeom prst="rect">
            <a:avLst/>
          </a:prstGeom>
        </p:spPr>
        <p:txBody>
          <a:bodyPr vert="horz" lIns="91440" tIns="45720" rIns="91440" bIns="45720" rtlCol="0" anchor="b">
            <a:normAutofit fontScale="6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3200" b="1" dirty="0" smtClean="0">
                <a:solidFill>
                  <a:srgbClr val="94C600"/>
                </a:solidFill>
              </a:rPr>
              <a:t>VALOR BIOECOLOGICO</a:t>
            </a:r>
            <a:endParaRPr lang="es-EC" sz="3200" b="1" dirty="0">
              <a:solidFill>
                <a:srgbClr val="94C600"/>
              </a:solidFill>
            </a:endParaRPr>
          </a:p>
        </p:txBody>
      </p:sp>
      <p:sp>
        <p:nvSpPr>
          <p:cNvPr id="13" name="12 CuadroTexto"/>
          <p:cNvSpPr txBox="1"/>
          <p:nvPr/>
        </p:nvSpPr>
        <p:spPr>
          <a:xfrm>
            <a:off x="1187624" y="404664"/>
            <a:ext cx="2180405" cy="400110"/>
          </a:xfrm>
          <a:prstGeom prst="rect">
            <a:avLst/>
          </a:prstGeom>
          <a:noFill/>
        </p:spPr>
        <p:txBody>
          <a:bodyPr wrap="none" rtlCol="0">
            <a:spAutoFit/>
          </a:bodyPr>
          <a:lstStyle/>
          <a:p>
            <a:r>
              <a:rPr lang="es-EC" sz="2000" b="1" dirty="0" smtClean="0">
                <a:solidFill>
                  <a:srgbClr val="FEA022">
                    <a:lumMod val="75000"/>
                  </a:srgbClr>
                </a:solidFill>
              </a:rPr>
              <a:t>METODOLOGÍA</a:t>
            </a:r>
            <a:r>
              <a:rPr lang="es-EC" dirty="0" smtClean="0">
                <a:solidFill>
                  <a:prstClr val="black"/>
                </a:solidFill>
              </a:rPr>
              <a:t> </a:t>
            </a:r>
            <a:endParaRPr lang="es-EC" dirty="0">
              <a:solidFill>
                <a:prstClr val="black"/>
              </a:solidFill>
            </a:endParaRPr>
          </a:p>
        </p:txBody>
      </p:sp>
      <p:sp>
        <p:nvSpPr>
          <p:cNvPr id="17" name="16 Llamada de flecha hacia abajo"/>
          <p:cNvSpPr/>
          <p:nvPr/>
        </p:nvSpPr>
        <p:spPr>
          <a:xfrm>
            <a:off x="1403648" y="908720"/>
            <a:ext cx="6408712" cy="648072"/>
          </a:xfrm>
          <a:prstGeom prst="downArrowCallout">
            <a:avLst/>
          </a:prstGeom>
          <a:solidFill>
            <a:srgbClr val="9BBB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b="1" i="1" dirty="0" smtClean="0"/>
          </a:p>
          <a:p>
            <a:pPr algn="ctr"/>
            <a:r>
              <a:rPr lang="es-EC" b="1" i="1" dirty="0" smtClean="0"/>
              <a:t>Matriz </a:t>
            </a:r>
            <a:r>
              <a:rPr lang="es-EC" b="1" i="1" dirty="0"/>
              <a:t>para Evaluar el Valor </a:t>
            </a:r>
            <a:r>
              <a:rPr lang="es-EC" b="1" i="1" dirty="0" err="1" smtClean="0"/>
              <a:t>Bio</a:t>
            </a:r>
            <a:r>
              <a:rPr lang="es-EC" b="1" i="1" dirty="0" smtClean="0"/>
              <a:t> Ecológico</a:t>
            </a:r>
            <a:endParaRPr lang="es-EC" b="1" dirty="0"/>
          </a:p>
          <a:p>
            <a:pPr algn="ctr"/>
            <a:endParaRPr lang="es-EC" dirty="0"/>
          </a:p>
        </p:txBody>
      </p:sp>
      <p:graphicFrame>
        <p:nvGraphicFramePr>
          <p:cNvPr id="4" name="3 Objeto"/>
          <p:cNvGraphicFramePr>
            <a:graphicFrameLocks noChangeAspect="1"/>
          </p:cNvGraphicFramePr>
          <p:nvPr>
            <p:extLst>
              <p:ext uri="{D42A27DB-BD31-4B8C-83A1-F6EECF244321}">
                <p14:modId xmlns:p14="http://schemas.microsoft.com/office/powerpoint/2010/main" val="1827352258"/>
              </p:ext>
            </p:extLst>
          </p:nvPr>
        </p:nvGraphicFramePr>
        <p:xfrm>
          <a:off x="1043608" y="1556792"/>
          <a:ext cx="7272808" cy="5327600"/>
        </p:xfrm>
        <a:graphic>
          <a:graphicData uri="http://schemas.openxmlformats.org/presentationml/2006/ole">
            <mc:AlternateContent xmlns:mc="http://schemas.openxmlformats.org/markup-compatibility/2006">
              <mc:Choice xmlns:v="urn:schemas-microsoft-com:vml" Requires="v">
                <p:oleObj spid="_x0000_s20538" name="Documento" r:id="rId3" imgW="5741623" imgH="5875634" progId="Word.Document.12">
                  <p:embed/>
                </p:oleObj>
              </mc:Choice>
              <mc:Fallback>
                <p:oleObj name="Documento" r:id="rId3" imgW="5741623" imgH="5875634" progId="Word.Document.12">
                  <p:embed/>
                  <p:pic>
                    <p:nvPicPr>
                      <p:cNvPr id="0" name=""/>
                      <p:cNvPicPr/>
                      <p:nvPr/>
                    </p:nvPicPr>
                    <p:blipFill>
                      <a:blip r:embed="rId4"/>
                      <a:stretch>
                        <a:fillRect/>
                      </a:stretch>
                    </p:blipFill>
                    <p:spPr>
                      <a:xfrm>
                        <a:off x="1043608" y="1556792"/>
                        <a:ext cx="7272808" cy="5327600"/>
                      </a:xfrm>
                      <a:prstGeom prst="rect">
                        <a:avLst/>
                      </a:prstGeom>
                    </p:spPr>
                  </p:pic>
                </p:oleObj>
              </mc:Fallback>
            </mc:AlternateContent>
          </a:graphicData>
        </a:graphic>
      </p:graphicFrame>
    </p:spTree>
    <p:extLst>
      <p:ext uri="{BB962C8B-B14F-4D97-AF65-F5344CB8AC3E}">
        <p14:creationId xmlns:p14="http://schemas.microsoft.com/office/powerpoint/2010/main" val="335054387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Llamada de flecha hacia abajo"/>
          <p:cNvSpPr/>
          <p:nvPr/>
        </p:nvSpPr>
        <p:spPr>
          <a:xfrm>
            <a:off x="-684584" y="3140968"/>
            <a:ext cx="5040560" cy="648072"/>
          </a:xfrm>
          <a:prstGeom prst="downArrowCallout">
            <a:avLst/>
          </a:prstGeom>
          <a:solidFill>
            <a:srgbClr val="9BBB59"/>
          </a:solidFill>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b="1" i="1" dirty="0" smtClean="0"/>
          </a:p>
          <a:p>
            <a:pPr algn="ctr"/>
            <a:r>
              <a:rPr lang="es-EC" b="1" i="1" dirty="0" smtClean="0"/>
              <a:t>MODELO CARTOGRAFICO</a:t>
            </a:r>
            <a:endParaRPr lang="es-EC" b="1" dirty="0"/>
          </a:p>
          <a:p>
            <a:pPr algn="ctr"/>
            <a:endParaRPr lang="es-EC" dirty="0"/>
          </a:p>
        </p:txBody>
      </p:sp>
      <p:pic>
        <p:nvPicPr>
          <p:cNvPr id="1024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005" y="764704"/>
            <a:ext cx="4974323"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843307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187624" y="476672"/>
            <a:ext cx="1763624" cy="400110"/>
          </a:xfrm>
          <a:prstGeom prst="rect">
            <a:avLst/>
          </a:prstGeom>
          <a:noFill/>
        </p:spPr>
        <p:txBody>
          <a:bodyPr wrap="none" rtlCol="0">
            <a:spAutoFit/>
          </a:bodyPr>
          <a:lstStyle/>
          <a:p>
            <a:r>
              <a:rPr lang="es-EC" sz="2000" b="1" dirty="0" smtClean="0">
                <a:solidFill>
                  <a:srgbClr val="FEA022">
                    <a:lumMod val="75000"/>
                  </a:srgbClr>
                </a:solidFill>
              </a:rPr>
              <a:t>RESULTADOS</a:t>
            </a:r>
            <a:r>
              <a:rPr lang="es-EC" dirty="0" smtClean="0">
                <a:solidFill>
                  <a:prstClr val="black"/>
                </a:solidFill>
              </a:rPr>
              <a:t> </a:t>
            </a:r>
            <a:endParaRPr lang="es-EC" dirty="0">
              <a:solidFill>
                <a:prstClr val="black"/>
              </a:solidFill>
            </a:endParaRPr>
          </a:p>
        </p:txBody>
      </p:sp>
      <p:sp>
        <p:nvSpPr>
          <p:cNvPr id="8" name="7 Elipse"/>
          <p:cNvSpPr/>
          <p:nvPr/>
        </p:nvSpPr>
        <p:spPr>
          <a:xfrm>
            <a:off x="3059832" y="1068388"/>
            <a:ext cx="3384376" cy="1368152"/>
          </a:xfrm>
          <a:prstGeom prst="ellipse">
            <a:avLst/>
          </a:prstGeom>
          <a:solidFill>
            <a:srgbClr val="9BBB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i="1" dirty="0"/>
              <a:t>Niveles de </a:t>
            </a:r>
            <a:r>
              <a:rPr lang="es-EC" sz="1600" b="1" i="1" dirty="0" err="1" smtClean="0"/>
              <a:t>Bio</a:t>
            </a:r>
            <a:r>
              <a:rPr lang="es-EC" sz="1600" b="1" i="1" dirty="0" smtClean="0"/>
              <a:t> Ecología </a:t>
            </a:r>
            <a:r>
              <a:rPr lang="es-EC" sz="1600" b="1" i="1" dirty="0"/>
              <a:t>de la </a:t>
            </a:r>
            <a:r>
              <a:rPr lang="es-EC" sz="1600" b="1" i="1" dirty="0" smtClean="0"/>
              <a:t>Micro </a:t>
            </a:r>
            <a:r>
              <a:rPr lang="es-EC" sz="1600" b="1" i="1" dirty="0"/>
              <a:t>cuenca del Río Saucay</a:t>
            </a:r>
            <a:endParaRPr lang="es-EC" sz="1600" b="1" dirty="0"/>
          </a:p>
        </p:txBody>
      </p:sp>
      <p:graphicFrame>
        <p:nvGraphicFramePr>
          <p:cNvPr id="7" name="6 Objeto"/>
          <p:cNvGraphicFramePr>
            <a:graphicFrameLocks noChangeAspect="1"/>
          </p:cNvGraphicFramePr>
          <p:nvPr>
            <p:extLst>
              <p:ext uri="{D42A27DB-BD31-4B8C-83A1-F6EECF244321}">
                <p14:modId xmlns:p14="http://schemas.microsoft.com/office/powerpoint/2010/main" val="793600832"/>
              </p:ext>
            </p:extLst>
          </p:nvPr>
        </p:nvGraphicFramePr>
        <p:xfrm>
          <a:off x="971600" y="2705100"/>
          <a:ext cx="7523346" cy="3100164"/>
        </p:xfrm>
        <a:graphic>
          <a:graphicData uri="http://schemas.openxmlformats.org/presentationml/2006/ole">
            <mc:AlternateContent xmlns:mc="http://schemas.openxmlformats.org/markup-compatibility/2006">
              <mc:Choice xmlns:v="urn:schemas-microsoft-com:vml" Requires="v">
                <p:oleObj spid="_x0000_s6201" name="Documento" r:id="rId3" imgW="5741623" imgH="2541543" progId="Word.Document.12">
                  <p:embed/>
                </p:oleObj>
              </mc:Choice>
              <mc:Fallback>
                <p:oleObj name="Documento" r:id="rId3" imgW="5741623" imgH="2541543" progId="Word.Document.12">
                  <p:embed/>
                  <p:pic>
                    <p:nvPicPr>
                      <p:cNvPr id="0" name=""/>
                      <p:cNvPicPr/>
                      <p:nvPr/>
                    </p:nvPicPr>
                    <p:blipFill>
                      <a:blip r:embed="rId4"/>
                      <a:stretch>
                        <a:fillRect/>
                      </a:stretch>
                    </p:blipFill>
                    <p:spPr>
                      <a:xfrm>
                        <a:off x="971600" y="2705100"/>
                        <a:ext cx="7523346" cy="3100164"/>
                      </a:xfrm>
                      <a:prstGeom prst="rect">
                        <a:avLst/>
                      </a:prstGeom>
                    </p:spPr>
                  </p:pic>
                </p:oleObj>
              </mc:Fallback>
            </mc:AlternateContent>
          </a:graphicData>
        </a:graphic>
      </p:graphicFrame>
    </p:spTree>
    <p:extLst>
      <p:ext uri="{BB962C8B-B14F-4D97-AF65-F5344CB8AC3E}">
        <p14:creationId xmlns:p14="http://schemas.microsoft.com/office/powerpoint/2010/main" val="294447213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805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810722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txBox="1">
            <a:spLocks/>
          </p:cNvSpPr>
          <p:nvPr/>
        </p:nvSpPr>
        <p:spPr>
          <a:xfrm>
            <a:off x="4644008" y="0"/>
            <a:ext cx="3528392" cy="541864"/>
          </a:xfrm>
          <a:prstGeom prst="rect">
            <a:avLst/>
          </a:prstGeom>
        </p:spPr>
        <p:txBody>
          <a:bodyPr vert="horz" lIns="91440" tIns="45720" rIns="91440" bIns="45720" rtlCol="0" anchor="b">
            <a:normAutofit fontScale="97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3200" b="1" dirty="0" smtClean="0">
                <a:solidFill>
                  <a:srgbClr val="94C600"/>
                </a:solidFill>
              </a:rPr>
              <a:t>VULNERABILIDAD</a:t>
            </a:r>
            <a:endParaRPr lang="es-EC" sz="3200" b="1" dirty="0">
              <a:solidFill>
                <a:srgbClr val="94C600"/>
              </a:solidFill>
            </a:endParaRPr>
          </a:p>
        </p:txBody>
      </p:sp>
      <p:sp>
        <p:nvSpPr>
          <p:cNvPr id="13" name="12 CuadroTexto"/>
          <p:cNvSpPr txBox="1"/>
          <p:nvPr/>
        </p:nvSpPr>
        <p:spPr>
          <a:xfrm>
            <a:off x="1187624" y="404664"/>
            <a:ext cx="2180405" cy="400110"/>
          </a:xfrm>
          <a:prstGeom prst="rect">
            <a:avLst/>
          </a:prstGeom>
          <a:noFill/>
        </p:spPr>
        <p:txBody>
          <a:bodyPr wrap="none" rtlCol="0">
            <a:spAutoFit/>
          </a:bodyPr>
          <a:lstStyle/>
          <a:p>
            <a:r>
              <a:rPr lang="es-EC" sz="2000" b="1" dirty="0" smtClean="0">
                <a:solidFill>
                  <a:srgbClr val="FEA022">
                    <a:lumMod val="75000"/>
                  </a:srgbClr>
                </a:solidFill>
              </a:rPr>
              <a:t>METODOLOGÍA</a:t>
            </a:r>
            <a:r>
              <a:rPr lang="es-EC" dirty="0" smtClean="0">
                <a:solidFill>
                  <a:prstClr val="black"/>
                </a:solidFill>
              </a:rPr>
              <a:t> </a:t>
            </a:r>
            <a:endParaRPr lang="es-EC" dirty="0">
              <a:solidFill>
                <a:prstClr val="black"/>
              </a:solidFill>
            </a:endParaRPr>
          </a:p>
        </p:txBody>
      </p:sp>
      <p:sp>
        <p:nvSpPr>
          <p:cNvPr id="17" name="16 Llamada de flecha hacia abajo"/>
          <p:cNvSpPr/>
          <p:nvPr/>
        </p:nvSpPr>
        <p:spPr>
          <a:xfrm>
            <a:off x="1403648" y="836712"/>
            <a:ext cx="6408712" cy="648072"/>
          </a:xfrm>
          <a:prstGeom prst="downArrowCallout">
            <a:avLst/>
          </a:prstGeom>
          <a:solidFill>
            <a:srgbClr val="8064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b="1" i="1" dirty="0" smtClean="0"/>
          </a:p>
          <a:p>
            <a:pPr algn="ctr"/>
            <a:r>
              <a:rPr lang="es-EC" b="1" i="1" dirty="0" smtClean="0"/>
              <a:t>Matriz </a:t>
            </a:r>
            <a:r>
              <a:rPr lang="es-EC" b="1" i="1" dirty="0"/>
              <a:t>para Evaluar el </a:t>
            </a:r>
            <a:r>
              <a:rPr lang="es-EC" b="1" i="1" dirty="0" smtClean="0"/>
              <a:t>Vulnerabilidad</a:t>
            </a:r>
            <a:endParaRPr lang="es-EC" b="1" dirty="0"/>
          </a:p>
          <a:p>
            <a:pPr algn="ctr"/>
            <a:endParaRPr lang="es-EC" dirty="0"/>
          </a:p>
        </p:txBody>
      </p:sp>
      <p:graphicFrame>
        <p:nvGraphicFramePr>
          <p:cNvPr id="4" name="3 Objeto"/>
          <p:cNvGraphicFramePr>
            <a:graphicFrameLocks noChangeAspect="1"/>
          </p:cNvGraphicFramePr>
          <p:nvPr>
            <p:extLst>
              <p:ext uri="{D42A27DB-BD31-4B8C-83A1-F6EECF244321}">
                <p14:modId xmlns:p14="http://schemas.microsoft.com/office/powerpoint/2010/main" val="2931253843"/>
              </p:ext>
            </p:extLst>
          </p:nvPr>
        </p:nvGraphicFramePr>
        <p:xfrm>
          <a:off x="899592" y="1556792"/>
          <a:ext cx="6912767" cy="4968552"/>
        </p:xfrm>
        <a:graphic>
          <a:graphicData uri="http://schemas.openxmlformats.org/presentationml/2006/ole">
            <mc:AlternateContent xmlns:mc="http://schemas.openxmlformats.org/markup-compatibility/2006">
              <mc:Choice xmlns:v="urn:schemas-microsoft-com:vml" Requires="v">
                <p:oleObj spid="_x0000_s7225" name="Documento" r:id="rId3" imgW="5741623" imgH="7394594" progId="Word.Document.12">
                  <p:embed/>
                </p:oleObj>
              </mc:Choice>
              <mc:Fallback>
                <p:oleObj name="Documento" r:id="rId3" imgW="5741623" imgH="7394594" progId="Word.Document.12">
                  <p:embed/>
                  <p:pic>
                    <p:nvPicPr>
                      <p:cNvPr id="0" name=""/>
                      <p:cNvPicPr/>
                      <p:nvPr/>
                    </p:nvPicPr>
                    <p:blipFill>
                      <a:blip r:embed="rId4"/>
                      <a:stretch>
                        <a:fillRect/>
                      </a:stretch>
                    </p:blipFill>
                    <p:spPr>
                      <a:xfrm>
                        <a:off x="899592" y="1556792"/>
                        <a:ext cx="6912767" cy="4968552"/>
                      </a:xfrm>
                      <a:prstGeom prst="rect">
                        <a:avLst/>
                      </a:prstGeom>
                    </p:spPr>
                  </p:pic>
                </p:oleObj>
              </mc:Fallback>
            </mc:AlternateContent>
          </a:graphicData>
        </a:graphic>
      </p:graphicFrame>
    </p:spTree>
    <p:extLst>
      <p:ext uri="{BB962C8B-B14F-4D97-AF65-F5344CB8AC3E}">
        <p14:creationId xmlns:p14="http://schemas.microsoft.com/office/powerpoint/2010/main" val="64130860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3003</TotalTime>
  <Words>5341</Words>
  <Application>Microsoft Office PowerPoint</Application>
  <PresentationFormat>Presentación en pantalla (4:3)</PresentationFormat>
  <Paragraphs>1455</Paragraphs>
  <Slides>142</Slides>
  <Notes>28</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142</vt:i4>
      </vt:variant>
    </vt:vector>
  </HeadingPairs>
  <TitlesOfParts>
    <vt:vector size="144" baseType="lpstr">
      <vt:lpstr>Austin</vt:lpstr>
      <vt:lpstr>Documento</vt:lpstr>
      <vt:lpstr>LEVANTAMIENTO DE LA  LINEA BASE AMBIENTAL DE LA MICROCUENCA DEL RIO SAUCAY, CANTÓN ALAUSÍ, PROVINCIA DE CHIMBORAZO PARA LA PROPUESTA DE PLAN DE MANEJO, UTILIZANDO HERRAMIENTAS  SIG</vt:lpstr>
      <vt:lpstr>JUSTIFICACION</vt:lpstr>
      <vt:lpstr>Presentación de PowerPoint</vt:lpstr>
      <vt:lpstr>Presentación de PowerPoint</vt:lpstr>
      <vt:lpstr>Presentación de PowerPoint</vt:lpstr>
      <vt:lpstr>Presentación de PowerPoint</vt:lpstr>
      <vt:lpstr>Presentación de PowerPoint</vt:lpstr>
      <vt:lpstr>Presentación de PowerPoint</vt:lpstr>
      <vt:lpstr>PARAMETROS MORFOMETRICOS</vt:lpstr>
      <vt:lpstr>Presentación de PowerPoint</vt:lpstr>
      <vt:lpstr>LEVANTAMIENTO DE LA LINEA BASE AMBIENTAL</vt:lpstr>
      <vt:lpstr>FACTORES ABIOTICOS</vt:lpstr>
      <vt:lpstr>GEOLOGÍA</vt:lpstr>
      <vt:lpstr>Presentación de PowerPoint</vt:lpstr>
      <vt:lpstr>Presentación de PowerPoint</vt:lpstr>
      <vt:lpstr>FORMACION TARQUI - PT</vt:lpstr>
      <vt:lpstr>FORMACION YUNGUILLA – K7</vt:lpstr>
      <vt:lpstr>Depósitos Glaciares- dg</vt:lpstr>
      <vt:lpstr>GEOMORFOLOGIA</vt:lpstr>
      <vt:lpstr>Presentación de PowerPoint</vt:lpstr>
      <vt:lpstr>Presentación de PowerPoint</vt:lpstr>
      <vt:lpstr>RELIEVE COLINADO ALTO</vt:lpstr>
      <vt:lpstr>Presentación de PowerPoint</vt:lpstr>
      <vt:lpstr>Presentación de PowerPoint</vt:lpstr>
      <vt:lpstr>Presentación de PowerPoint</vt:lpstr>
      <vt:lpstr>CLIMA</vt:lpstr>
      <vt:lpstr>Presentación de PowerPoint</vt:lpstr>
      <vt:lpstr>Presentación de PowerPoint</vt:lpstr>
      <vt:lpstr>Presentación de PowerPoint</vt:lpstr>
      <vt:lpstr>Presentación de PowerPoint</vt:lpstr>
      <vt:lpstr>Presentación de PowerPoint</vt:lpstr>
      <vt:lpstr>Presentación de PowerPoint</vt:lpstr>
      <vt:lpstr>TIPOS DE SUELO </vt:lpstr>
      <vt:lpstr>Presentación de PowerPoint</vt:lpstr>
      <vt:lpstr>Presentación de PowerPoint</vt:lpstr>
      <vt:lpstr>Presentación de PowerPoint</vt:lpstr>
      <vt:lpstr>Presentación de PowerPoint</vt:lpstr>
      <vt:lpstr>USOS DEL SUELO Y COBERTURA VEGETAL</vt:lpstr>
      <vt:lpstr>Presentación de PowerPoint</vt:lpstr>
      <vt:lpstr>Presentación de PowerPoint</vt:lpstr>
      <vt:lpstr>HIDROLOGÍA</vt:lpstr>
      <vt:lpstr>Presentación de PowerPoint</vt:lpstr>
      <vt:lpstr>Presentación de PowerPoint</vt:lpstr>
      <vt:lpstr>CALIDAD DE AGUA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METALES EN SEDIMENTOS</vt:lpstr>
      <vt:lpstr>Presentación de PowerPoint</vt:lpstr>
      <vt:lpstr>Presentación de PowerPoint</vt:lpstr>
      <vt:lpstr>Presentación de PowerPoint</vt:lpstr>
      <vt:lpstr>Presentación de PowerPoint</vt:lpstr>
      <vt:lpstr>Presentación de PowerPoint</vt:lpstr>
      <vt:lpstr>PAISAJE</vt:lpstr>
      <vt:lpstr>Presentación de PowerPoint</vt:lpstr>
      <vt:lpstr>Presentación de PowerPoint</vt:lpstr>
      <vt:lpstr>Presentación de PowerPoint</vt:lpstr>
      <vt:lpstr>Presentación de PowerPoint</vt:lpstr>
      <vt:lpstr>Presentación de PowerPoint</vt:lpstr>
      <vt:lpstr>Presentación de PowerPoint</vt:lpstr>
      <vt:lpstr>FRAGILIDAD VISUAL DEL PAISAJE</vt:lpstr>
      <vt:lpstr>FACTORES BIOTICOS</vt:lpstr>
      <vt:lpstr>FLORA</vt:lpstr>
      <vt:lpstr>Presentación de PowerPoint</vt:lpstr>
      <vt:lpstr>Presentación de PowerPoint</vt:lpstr>
      <vt:lpstr>Presentación de PowerPoint</vt:lpstr>
      <vt:lpstr>FAUNA</vt:lpstr>
      <vt:lpstr>METODOLOGÍA</vt:lpstr>
      <vt:lpstr>Presentación de PowerPoint</vt:lpstr>
      <vt:lpstr>Presentación de PowerPoint</vt:lpstr>
      <vt:lpstr>Presentación de PowerPoint</vt:lpstr>
      <vt:lpstr>FACTOR SOCIO ECONÓMICO</vt:lpstr>
      <vt:lpstr>Presentación de PowerPoint</vt:lpstr>
      <vt:lpstr>ORGANIZACIÓN POLÍTICA </vt:lpstr>
      <vt:lpstr>ASPECTOS  DEMOGRÁFICOS </vt:lpstr>
      <vt:lpstr>Presentación de PowerPoint</vt:lpstr>
      <vt:lpstr>POBREZA </vt:lpstr>
      <vt:lpstr>  SERVICIOS BÁSICOS </vt:lpstr>
      <vt:lpstr>SERVICIOS DE SALUD</vt:lpstr>
      <vt:lpstr>EDUCACIÓN </vt:lpstr>
      <vt:lpstr>COMUNICACIÓN Y TRANSPORTE </vt:lpstr>
      <vt:lpstr>ACTIVIDADES PRODUCTIVAS </vt:lpstr>
      <vt:lpstr>ALTERNATIVAS PARA EL MANEJO DE CUENCAS HIDROGRÁFICAS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MAPA DE ZONIFICACIÓN ECOLOGICA ECONOMICO</vt:lpstr>
      <vt:lpstr>Presentación de PowerPoint</vt:lpstr>
      <vt:lpstr>DISEÑO Y ESTRUCTURACION DE SIG PARA LA ZEE</vt:lpstr>
      <vt:lpstr>Presentación de PowerPoint</vt:lpstr>
      <vt:lpstr>Presentación de PowerPoint</vt:lpstr>
      <vt:lpstr>PROPUESTA DE PLAN DE MANEJO</vt:lpstr>
      <vt:lpstr>Presentación de PowerPoint</vt:lpstr>
      <vt:lpstr>MOMENTO EXPLICATIVO</vt:lpstr>
      <vt:lpstr>ANÁLISIS DE COMPONENTES</vt:lpstr>
      <vt:lpstr>Presentación de PowerPoint</vt:lpstr>
      <vt:lpstr>Presentación de PowerPoint</vt:lpstr>
      <vt:lpstr>CONFLICTOS</vt:lpstr>
      <vt:lpstr>CAPACIDADES</vt:lpstr>
      <vt:lpstr>MOMENTO NORMATIVO</vt:lpstr>
      <vt:lpstr>Presentación de PowerPoint</vt:lpstr>
      <vt:lpstr>Presentación de PowerPoint</vt:lpstr>
      <vt:lpstr>Presentación de PowerPoint</vt:lpstr>
      <vt:lpstr>MOMENTO ESTRATÉGICO</vt:lpstr>
      <vt:lpstr>Presentación de PowerPoint</vt:lpstr>
      <vt:lpstr>Presentación de PowerPoint</vt:lpstr>
      <vt:lpstr>MOMENTO OPERATIVO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Presentación de PowerPoint</vt:lpstr>
      <vt:lpstr>RECOMENDACIONES</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Carolina</dc:creator>
  <cp:lastModifiedBy>Carolina</cp:lastModifiedBy>
  <cp:revision>219</cp:revision>
  <dcterms:created xsi:type="dcterms:W3CDTF">2011-06-27T21:38:44Z</dcterms:created>
  <dcterms:modified xsi:type="dcterms:W3CDTF">2011-07-05T18:41:25Z</dcterms:modified>
</cp:coreProperties>
</file>