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41"/>
  </p:notesMasterIdLst>
  <p:handoutMasterIdLst>
    <p:handoutMasterId r:id="rId42"/>
  </p:handoutMasterIdLst>
  <p:sldIdLst>
    <p:sldId id="258" r:id="rId2"/>
    <p:sldId id="261" r:id="rId3"/>
    <p:sldId id="296" r:id="rId4"/>
    <p:sldId id="259" r:id="rId5"/>
    <p:sldId id="262" r:id="rId6"/>
    <p:sldId id="263" r:id="rId7"/>
    <p:sldId id="264" r:id="rId8"/>
    <p:sldId id="274" r:id="rId9"/>
    <p:sldId id="265" r:id="rId10"/>
    <p:sldId id="297" r:id="rId11"/>
    <p:sldId id="266" r:id="rId12"/>
    <p:sldId id="298" r:id="rId13"/>
    <p:sldId id="269" r:id="rId14"/>
    <p:sldId id="271" r:id="rId15"/>
    <p:sldId id="270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306" r:id="rId24"/>
    <p:sldId id="280" r:id="rId25"/>
    <p:sldId id="282" r:id="rId26"/>
    <p:sldId id="284" r:id="rId27"/>
    <p:sldId id="300" r:id="rId28"/>
    <p:sldId id="285" r:id="rId29"/>
    <p:sldId id="301" r:id="rId30"/>
    <p:sldId id="287" r:id="rId31"/>
    <p:sldId id="288" r:id="rId32"/>
    <p:sldId id="302" r:id="rId33"/>
    <p:sldId id="289" r:id="rId34"/>
    <p:sldId id="303" r:id="rId35"/>
    <p:sldId id="290" r:id="rId36"/>
    <p:sldId id="304" r:id="rId37"/>
    <p:sldId id="292" r:id="rId38"/>
    <p:sldId id="305" r:id="rId39"/>
    <p:sldId id="307" r:id="rId40"/>
  </p:sldIdLst>
  <p:sldSz cx="9144000" cy="6858000" type="screen4x3"/>
  <p:notesSz cx="6808788" cy="982345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C6B5"/>
    <a:srgbClr val="9EB786"/>
    <a:srgbClr val="FFFFCC"/>
    <a:srgbClr val="CC00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6" autoAdjust="0"/>
    <p:restoredTop sz="94671" autoAdjust="0"/>
  </p:normalViewPr>
  <p:slideViewPr>
    <p:cSldViewPr>
      <p:cViewPr>
        <p:scale>
          <a:sx n="70" d="100"/>
          <a:sy n="70" d="100"/>
        </p:scale>
        <p:origin x="-5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FF8E79-8C25-40BF-BD4F-6C3E558E9D39}" type="doc">
      <dgm:prSet loTypeId="urn:microsoft.com/office/officeart/2005/8/layout/hList7" loCatId="process" qsTypeId="urn:microsoft.com/office/officeart/2005/8/quickstyle/simple5" qsCatId="simple" csTypeId="urn:microsoft.com/office/officeart/2005/8/colors/accent1_2" csCatId="accent1" phldr="1"/>
      <dgm:spPr/>
    </dgm:pt>
    <dgm:pt modelId="{E91566A6-DFEB-4D2E-97EA-93FE9DB13013}">
      <dgm:prSet phldrT="[Texto]"/>
      <dgm:spPr/>
      <dgm:t>
        <a:bodyPr/>
        <a:lstStyle/>
        <a:p>
          <a:r>
            <a:rPr lang="es-ES" dirty="0" smtClean="0"/>
            <a:t>Introducción plantas madre</a:t>
          </a:r>
          <a:endParaRPr lang="es-EC" dirty="0"/>
        </a:p>
      </dgm:t>
    </dgm:pt>
    <dgm:pt modelId="{3A1ECAA1-06F2-436C-BF42-7AB174193D6E}" type="parTrans" cxnId="{8A34BBFB-D337-40AE-A2F7-2A57822F228C}">
      <dgm:prSet/>
      <dgm:spPr/>
      <dgm:t>
        <a:bodyPr/>
        <a:lstStyle/>
        <a:p>
          <a:endParaRPr lang="es-EC"/>
        </a:p>
      </dgm:t>
    </dgm:pt>
    <dgm:pt modelId="{EDD13C97-F608-4CB9-8D58-77D285D95264}" type="sibTrans" cxnId="{8A34BBFB-D337-40AE-A2F7-2A57822F228C}">
      <dgm:prSet/>
      <dgm:spPr/>
      <dgm:t>
        <a:bodyPr/>
        <a:lstStyle/>
        <a:p>
          <a:endParaRPr lang="es-EC"/>
        </a:p>
      </dgm:t>
    </dgm:pt>
    <dgm:pt modelId="{635DF409-5469-4C0D-AEA3-41D9C5A45F60}">
      <dgm:prSet phldrT="[Texto]"/>
      <dgm:spPr/>
      <dgm:t>
        <a:bodyPr/>
        <a:lstStyle/>
        <a:p>
          <a:r>
            <a:rPr lang="es-ES" dirty="0" smtClean="0"/>
            <a:t>Desarrollo de brotes</a:t>
          </a:r>
          <a:endParaRPr lang="es-EC" dirty="0"/>
        </a:p>
      </dgm:t>
    </dgm:pt>
    <dgm:pt modelId="{89228C5C-622C-4278-91BA-E21EEF347246}" type="parTrans" cxnId="{ED22254D-11B6-4DFE-9EC1-752E3193EE5A}">
      <dgm:prSet/>
      <dgm:spPr/>
      <dgm:t>
        <a:bodyPr/>
        <a:lstStyle/>
        <a:p>
          <a:endParaRPr lang="es-EC"/>
        </a:p>
      </dgm:t>
    </dgm:pt>
    <dgm:pt modelId="{E74E54F1-9C1F-4E6F-9449-9CDA40F9D1A5}" type="sibTrans" cxnId="{ED22254D-11B6-4DFE-9EC1-752E3193EE5A}">
      <dgm:prSet/>
      <dgm:spPr/>
      <dgm:t>
        <a:bodyPr/>
        <a:lstStyle/>
        <a:p>
          <a:endParaRPr lang="es-EC"/>
        </a:p>
      </dgm:t>
    </dgm:pt>
    <dgm:pt modelId="{0C1A087B-ED87-45A2-A9D0-750BE055272C}">
      <dgm:prSet phldrT="[Texto]"/>
      <dgm:spPr/>
      <dgm:t>
        <a:bodyPr/>
        <a:lstStyle/>
        <a:p>
          <a:r>
            <a:rPr lang="es-ES" dirty="0" smtClean="0"/>
            <a:t>Formación de Estructuras</a:t>
          </a:r>
          <a:endParaRPr lang="es-EC" dirty="0"/>
        </a:p>
      </dgm:t>
    </dgm:pt>
    <dgm:pt modelId="{FF4D0815-8A3E-47F6-BC72-F8E427A8AF98}" type="parTrans" cxnId="{4D0EBA66-FC32-491A-9E84-C84F9F984FE7}">
      <dgm:prSet/>
      <dgm:spPr/>
      <dgm:t>
        <a:bodyPr/>
        <a:lstStyle/>
        <a:p>
          <a:endParaRPr lang="es-EC"/>
        </a:p>
      </dgm:t>
    </dgm:pt>
    <dgm:pt modelId="{F6D1F667-8AD4-4942-8F4B-8D1306D7FB1B}" type="sibTrans" cxnId="{4D0EBA66-FC32-491A-9E84-C84F9F984FE7}">
      <dgm:prSet/>
      <dgm:spPr/>
      <dgm:t>
        <a:bodyPr/>
        <a:lstStyle/>
        <a:p>
          <a:endParaRPr lang="es-EC"/>
        </a:p>
      </dgm:t>
    </dgm:pt>
    <dgm:pt modelId="{7B357446-5FF8-4CA3-BB2B-5C666E57124A}" type="pres">
      <dgm:prSet presAssocID="{3DFF8E79-8C25-40BF-BD4F-6C3E558E9D39}" presName="Name0" presStyleCnt="0">
        <dgm:presLayoutVars>
          <dgm:dir/>
          <dgm:resizeHandles val="exact"/>
        </dgm:presLayoutVars>
      </dgm:prSet>
      <dgm:spPr/>
    </dgm:pt>
    <dgm:pt modelId="{5ED79F07-A822-4EC5-B01D-5ACCC645DD97}" type="pres">
      <dgm:prSet presAssocID="{3DFF8E79-8C25-40BF-BD4F-6C3E558E9D39}" presName="fgShape" presStyleLbl="fgShp" presStyleIdx="0" presStyleCnt="1"/>
      <dgm:spPr>
        <a:prstGeom prst="rightArrow">
          <a:avLst/>
        </a:prstGeom>
      </dgm:spPr>
    </dgm:pt>
    <dgm:pt modelId="{5F630312-907F-4AE1-B226-93D3F64E395E}" type="pres">
      <dgm:prSet presAssocID="{3DFF8E79-8C25-40BF-BD4F-6C3E558E9D39}" presName="linComp" presStyleCnt="0"/>
      <dgm:spPr/>
    </dgm:pt>
    <dgm:pt modelId="{B17BE54F-01FD-4CDF-853C-200DF8512D01}" type="pres">
      <dgm:prSet presAssocID="{E91566A6-DFEB-4D2E-97EA-93FE9DB13013}" presName="compNode" presStyleCnt="0"/>
      <dgm:spPr/>
    </dgm:pt>
    <dgm:pt modelId="{55E41B31-F9E6-4AF6-9D7C-4467AF1584FB}" type="pres">
      <dgm:prSet presAssocID="{E91566A6-DFEB-4D2E-97EA-93FE9DB13013}" presName="bkgdShape" presStyleLbl="node1" presStyleIdx="0" presStyleCnt="3"/>
      <dgm:spPr/>
      <dgm:t>
        <a:bodyPr/>
        <a:lstStyle/>
        <a:p>
          <a:endParaRPr lang="es-EC"/>
        </a:p>
      </dgm:t>
    </dgm:pt>
    <dgm:pt modelId="{F7CA2FEA-98AC-45A8-9D75-0BD81352C5DC}" type="pres">
      <dgm:prSet presAssocID="{E91566A6-DFEB-4D2E-97EA-93FE9DB1301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24F195-2866-400E-8430-F7A207DF6477}" type="pres">
      <dgm:prSet presAssocID="{E91566A6-DFEB-4D2E-97EA-93FE9DB13013}" presName="invisiNode" presStyleLbl="node1" presStyleIdx="0" presStyleCnt="3"/>
      <dgm:spPr/>
    </dgm:pt>
    <dgm:pt modelId="{4763BBCA-8AB4-47F5-8962-801A6D8AEAA5}" type="pres">
      <dgm:prSet presAssocID="{E91566A6-DFEB-4D2E-97EA-93FE9DB13013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0585CAA-19A5-452E-B279-7960E7148A6C}" type="pres">
      <dgm:prSet presAssocID="{EDD13C97-F608-4CB9-8D58-77D285D95264}" presName="sibTrans" presStyleLbl="sibTrans2D1" presStyleIdx="0" presStyleCnt="0"/>
      <dgm:spPr/>
      <dgm:t>
        <a:bodyPr/>
        <a:lstStyle/>
        <a:p>
          <a:endParaRPr lang="es-EC"/>
        </a:p>
      </dgm:t>
    </dgm:pt>
    <dgm:pt modelId="{2985B61E-5F2E-4725-B912-E8EDC9627DC2}" type="pres">
      <dgm:prSet presAssocID="{635DF409-5469-4C0D-AEA3-41D9C5A45F60}" presName="compNode" presStyleCnt="0"/>
      <dgm:spPr/>
    </dgm:pt>
    <dgm:pt modelId="{861440C4-61BA-47B3-92C6-299C90F60CED}" type="pres">
      <dgm:prSet presAssocID="{635DF409-5469-4C0D-AEA3-41D9C5A45F60}" presName="bkgdShape" presStyleLbl="node1" presStyleIdx="1" presStyleCnt="3"/>
      <dgm:spPr/>
      <dgm:t>
        <a:bodyPr/>
        <a:lstStyle/>
        <a:p>
          <a:endParaRPr lang="es-EC"/>
        </a:p>
      </dgm:t>
    </dgm:pt>
    <dgm:pt modelId="{2600AF1B-3EFE-4C37-B211-B4477B8F1F87}" type="pres">
      <dgm:prSet presAssocID="{635DF409-5469-4C0D-AEA3-41D9C5A45F6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62CE41-A34A-4662-84B7-763D79245945}" type="pres">
      <dgm:prSet presAssocID="{635DF409-5469-4C0D-AEA3-41D9C5A45F60}" presName="invisiNode" presStyleLbl="node1" presStyleIdx="1" presStyleCnt="3"/>
      <dgm:spPr/>
    </dgm:pt>
    <dgm:pt modelId="{7D4CA251-C616-4782-868B-B18C62233009}" type="pres">
      <dgm:prSet presAssocID="{635DF409-5469-4C0D-AEA3-41D9C5A45F60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630CA9B-5CFB-4A76-9E53-587F1FC03D46}" type="pres">
      <dgm:prSet presAssocID="{E74E54F1-9C1F-4E6F-9449-9CDA40F9D1A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1B9E497-6716-4173-B0BA-8A6B03EAFA89}" type="pres">
      <dgm:prSet presAssocID="{0C1A087B-ED87-45A2-A9D0-750BE055272C}" presName="compNode" presStyleCnt="0"/>
      <dgm:spPr/>
    </dgm:pt>
    <dgm:pt modelId="{E208DD58-2C66-4BEE-851D-38C4697D0BB0}" type="pres">
      <dgm:prSet presAssocID="{0C1A087B-ED87-45A2-A9D0-750BE055272C}" presName="bkgdShape" presStyleLbl="node1" presStyleIdx="2" presStyleCnt="3"/>
      <dgm:spPr/>
      <dgm:t>
        <a:bodyPr/>
        <a:lstStyle/>
        <a:p>
          <a:endParaRPr lang="es-EC"/>
        </a:p>
      </dgm:t>
    </dgm:pt>
    <dgm:pt modelId="{353D8A64-E7B3-4E35-8359-EEAD6259C3A0}" type="pres">
      <dgm:prSet presAssocID="{0C1A087B-ED87-45A2-A9D0-750BE05527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B24DC5-75E8-4F07-BAA4-C5D87878680F}" type="pres">
      <dgm:prSet presAssocID="{0C1A087B-ED87-45A2-A9D0-750BE055272C}" presName="invisiNode" presStyleLbl="node1" presStyleIdx="2" presStyleCnt="3"/>
      <dgm:spPr/>
    </dgm:pt>
    <dgm:pt modelId="{AF900E1D-0D46-4AF0-83B2-6DE1FB518091}" type="pres">
      <dgm:prSet presAssocID="{0C1A087B-ED87-45A2-A9D0-750BE05527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D22254D-11B6-4DFE-9EC1-752E3193EE5A}" srcId="{3DFF8E79-8C25-40BF-BD4F-6C3E558E9D39}" destId="{635DF409-5469-4C0D-AEA3-41D9C5A45F60}" srcOrd="1" destOrd="0" parTransId="{89228C5C-622C-4278-91BA-E21EEF347246}" sibTransId="{E74E54F1-9C1F-4E6F-9449-9CDA40F9D1A5}"/>
    <dgm:cxn modelId="{A8E82295-9B39-4680-B718-2AF588899950}" type="presOf" srcId="{635DF409-5469-4C0D-AEA3-41D9C5A45F60}" destId="{861440C4-61BA-47B3-92C6-299C90F60CED}" srcOrd="0" destOrd="0" presId="urn:microsoft.com/office/officeart/2005/8/layout/hList7"/>
    <dgm:cxn modelId="{C046CB29-0E64-478C-857C-E27582E11BC5}" type="presOf" srcId="{EDD13C97-F608-4CB9-8D58-77D285D95264}" destId="{00585CAA-19A5-452E-B279-7960E7148A6C}" srcOrd="0" destOrd="0" presId="urn:microsoft.com/office/officeart/2005/8/layout/hList7"/>
    <dgm:cxn modelId="{8A34BBFB-D337-40AE-A2F7-2A57822F228C}" srcId="{3DFF8E79-8C25-40BF-BD4F-6C3E558E9D39}" destId="{E91566A6-DFEB-4D2E-97EA-93FE9DB13013}" srcOrd="0" destOrd="0" parTransId="{3A1ECAA1-06F2-436C-BF42-7AB174193D6E}" sibTransId="{EDD13C97-F608-4CB9-8D58-77D285D95264}"/>
    <dgm:cxn modelId="{69E5EF74-5B67-4CE5-9661-92453284976E}" type="presOf" srcId="{E74E54F1-9C1F-4E6F-9449-9CDA40F9D1A5}" destId="{5630CA9B-5CFB-4A76-9E53-587F1FC03D46}" srcOrd="0" destOrd="0" presId="urn:microsoft.com/office/officeart/2005/8/layout/hList7"/>
    <dgm:cxn modelId="{CE82F932-2F28-4057-AF9E-50ACE513F911}" type="presOf" srcId="{0C1A087B-ED87-45A2-A9D0-750BE055272C}" destId="{E208DD58-2C66-4BEE-851D-38C4697D0BB0}" srcOrd="0" destOrd="0" presId="urn:microsoft.com/office/officeart/2005/8/layout/hList7"/>
    <dgm:cxn modelId="{2E602BAE-C9B7-457E-B9AF-D6F6ADA9EA72}" type="presOf" srcId="{E91566A6-DFEB-4D2E-97EA-93FE9DB13013}" destId="{F7CA2FEA-98AC-45A8-9D75-0BD81352C5DC}" srcOrd="1" destOrd="0" presId="urn:microsoft.com/office/officeart/2005/8/layout/hList7"/>
    <dgm:cxn modelId="{B6ABADEC-7C8F-43D7-868C-AA94AC76B761}" type="presOf" srcId="{3DFF8E79-8C25-40BF-BD4F-6C3E558E9D39}" destId="{7B357446-5FF8-4CA3-BB2B-5C666E57124A}" srcOrd="0" destOrd="0" presId="urn:microsoft.com/office/officeart/2005/8/layout/hList7"/>
    <dgm:cxn modelId="{736B3089-EE5D-4898-815B-51F6DB69815E}" type="presOf" srcId="{0C1A087B-ED87-45A2-A9D0-750BE055272C}" destId="{353D8A64-E7B3-4E35-8359-EEAD6259C3A0}" srcOrd="1" destOrd="0" presId="urn:microsoft.com/office/officeart/2005/8/layout/hList7"/>
    <dgm:cxn modelId="{4D0EBA66-FC32-491A-9E84-C84F9F984FE7}" srcId="{3DFF8E79-8C25-40BF-BD4F-6C3E558E9D39}" destId="{0C1A087B-ED87-45A2-A9D0-750BE055272C}" srcOrd="2" destOrd="0" parTransId="{FF4D0815-8A3E-47F6-BC72-F8E427A8AF98}" sibTransId="{F6D1F667-8AD4-4942-8F4B-8D1306D7FB1B}"/>
    <dgm:cxn modelId="{50D0EEBA-E8F2-48BF-84CD-2601DA413F3F}" type="presOf" srcId="{635DF409-5469-4C0D-AEA3-41D9C5A45F60}" destId="{2600AF1B-3EFE-4C37-B211-B4477B8F1F87}" srcOrd="1" destOrd="0" presId="urn:microsoft.com/office/officeart/2005/8/layout/hList7"/>
    <dgm:cxn modelId="{A3346E3B-C491-47DD-8278-E47B46296E41}" type="presOf" srcId="{E91566A6-DFEB-4D2E-97EA-93FE9DB13013}" destId="{55E41B31-F9E6-4AF6-9D7C-4467AF1584FB}" srcOrd="0" destOrd="0" presId="urn:microsoft.com/office/officeart/2005/8/layout/hList7"/>
    <dgm:cxn modelId="{F26B0A8C-2CAA-48F2-B97A-45345907BC39}" type="presParOf" srcId="{7B357446-5FF8-4CA3-BB2B-5C666E57124A}" destId="{5ED79F07-A822-4EC5-B01D-5ACCC645DD97}" srcOrd="0" destOrd="0" presId="urn:microsoft.com/office/officeart/2005/8/layout/hList7"/>
    <dgm:cxn modelId="{F096C5E6-6174-417A-8ECA-B606933D9DDC}" type="presParOf" srcId="{7B357446-5FF8-4CA3-BB2B-5C666E57124A}" destId="{5F630312-907F-4AE1-B226-93D3F64E395E}" srcOrd="1" destOrd="0" presId="urn:microsoft.com/office/officeart/2005/8/layout/hList7"/>
    <dgm:cxn modelId="{622706A1-2775-4E88-8B5E-78CC1125AB6D}" type="presParOf" srcId="{5F630312-907F-4AE1-B226-93D3F64E395E}" destId="{B17BE54F-01FD-4CDF-853C-200DF8512D01}" srcOrd="0" destOrd="0" presId="urn:microsoft.com/office/officeart/2005/8/layout/hList7"/>
    <dgm:cxn modelId="{2CD3EC2B-EAE5-4C74-B169-D6591E6618DE}" type="presParOf" srcId="{B17BE54F-01FD-4CDF-853C-200DF8512D01}" destId="{55E41B31-F9E6-4AF6-9D7C-4467AF1584FB}" srcOrd="0" destOrd="0" presId="urn:microsoft.com/office/officeart/2005/8/layout/hList7"/>
    <dgm:cxn modelId="{AD358323-6A74-413E-8F66-5A7C29598762}" type="presParOf" srcId="{B17BE54F-01FD-4CDF-853C-200DF8512D01}" destId="{F7CA2FEA-98AC-45A8-9D75-0BD81352C5DC}" srcOrd="1" destOrd="0" presId="urn:microsoft.com/office/officeart/2005/8/layout/hList7"/>
    <dgm:cxn modelId="{211E1752-30D6-43D4-BE79-5EDB3124B6B2}" type="presParOf" srcId="{B17BE54F-01FD-4CDF-853C-200DF8512D01}" destId="{9D24F195-2866-400E-8430-F7A207DF6477}" srcOrd="2" destOrd="0" presId="urn:microsoft.com/office/officeart/2005/8/layout/hList7"/>
    <dgm:cxn modelId="{A8AF3085-CA13-4DD0-8C27-E01F08196EAC}" type="presParOf" srcId="{B17BE54F-01FD-4CDF-853C-200DF8512D01}" destId="{4763BBCA-8AB4-47F5-8962-801A6D8AEAA5}" srcOrd="3" destOrd="0" presId="urn:microsoft.com/office/officeart/2005/8/layout/hList7"/>
    <dgm:cxn modelId="{AEA082A1-FBFE-406C-AC76-596F7F74329F}" type="presParOf" srcId="{5F630312-907F-4AE1-B226-93D3F64E395E}" destId="{00585CAA-19A5-452E-B279-7960E7148A6C}" srcOrd="1" destOrd="0" presId="urn:microsoft.com/office/officeart/2005/8/layout/hList7"/>
    <dgm:cxn modelId="{3BE01D7B-1D29-4724-86CF-407C7C2F8269}" type="presParOf" srcId="{5F630312-907F-4AE1-B226-93D3F64E395E}" destId="{2985B61E-5F2E-4725-B912-E8EDC9627DC2}" srcOrd="2" destOrd="0" presId="urn:microsoft.com/office/officeart/2005/8/layout/hList7"/>
    <dgm:cxn modelId="{58800BAE-E3C7-4AA3-B19B-DE3434F3D378}" type="presParOf" srcId="{2985B61E-5F2E-4725-B912-E8EDC9627DC2}" destId="{861440C4-61BA-47B3-92C6-299C90F60CED}" srcOrd="0" destOrd="0" presId="urn:microsoft.com/office/officeart/2005/8/layout/hList7"/>
    <dgm:cxn modelId="{7F99B210-590F-44E1-A698-7552C8458341}" type="presParOf" srcId="{2985B61E-5F2E-4725-B912-E8EDC9627DC2}" destId="{2600AF1B-3EFE-4C37-B211-B4477B8F1F87}" srcOrd="1" destOrd="0" presId="urn:microsoft.com/office/officeart/2005/8/layout/hList7"/>
    <dgm:cxn modelId="{907F53BB-24DC-44B0-9C08-E5C084B92BCD}" type="presParOf" srcId="{2985B61E-5F2E-4725-B912-E8EDC9627DC2}" destId="{2462CE41-A34A-4662-84B7-763D79245945}" srcOrd="2" destOrd="0" presId="urn:microsoft.com/office/officeart/2005/8/layout/hList7"/>
    <dgm:cxn modelId="{B7828BD1-B9E7-4709-99D8-414353EDFAC9}" type="presParOf" srcId="{2985B61E-5F2E-4725-B912-E8EDC9627DC2}" destId="{7D4CA251-C616-4782-868B-B18C62233009}" srcOrd="3" destOrd="0" presId="urn:microsoft.com/office/officeart/2005/8/layout/hList7"/>
    <dgm:cxn modelId="{10027817-16AD-4953-8B03-973BD4445E4F}" type="presParOf" srcId="{5F630312-907F-4AE1-B226-93D3F64E395E}" destId="{5630CA9B-5CFB-4A76-9E53-587F1FC03D46}" srcOrd="3" destOrd="0" presId="urn:microsoft.com/office/officeart/2005/8/layout/hList7"/>
    <dgm:cxn modelId="{DEEBB787-1863-48C8-9BDB-3CC3902DB9FE}" type="presParOf" srcId="{5F630312-907F-4AE1-B226-93D3F64E395E}" destId="{E1B9E497-6716-4173-B0BA-8A6B03EAFA89}" srcOrd="4" destOrd="0" presId="urn:microsoft.com/office/officeart/2005/8/layout/hList7"/>
    <dgm:cxn modelId="{931AB824-F61A-49B5-80AE-60ECF8029633}" type="presParOf" srcId="{E1B9E497-6716-4173-B0BA-8A6B03EAFA89}" destId="{E208DD58-2C66-4BEE-851D-38C4697D0BB0}" srcOrd="0" destOrd="0" presId="urn:microsoft.com/office/officeart/2005/8/layout/hList7"/>
    <dgm:cxn modelId="{78E840E4-3115-4BAB-B155-1A054DB8697D}" type="presParOf" srcId="{E1B9E497-6716-4173-B0BA-8A6B03EAFA89}" destId="{353D8A64-E7B3-4E35-8359-EEAD6259C3A0}" srcOrd="1" destOrd="0" presId="urn:microsoft.com/office/officeart/2005/8/layout/hList7"/>
    <dgm:cxn modelId="{EBFF9967-455C-4ADB-9F32-F32CD764EDCB}" type="presParOf" srcId="{E1B9E497-6716-4173-B0BA-8A6B03EAFA89}" destId="{DCB24DC5-75E8-4F07-BAA4-C5D87878680F}" srcOrd="2" destOrd="0" presId="urn:microsoft.com/office/officeart/2005/8/layout/hList7"/>
    <dgm:cxn modelId="{4B7512CA-11D2-438F-8C37-808587C5BD24}" type="presParOf" srcId="{E1B9E497-6716-4173-B0BA-8A6B03EAFA89}" destId="{AF900E1D-0D46-4AF0-83B2-6DE1FB51809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3A7C63-A836-475F-969C-9A568AA2E96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69F4D88-0BAE-44DB-A053-9E84D4891441}">
      <dgm:prSet phldrT="[Texto]"/>
      <dgm:spPr/>
      <dgm:t>
        <a:bodyPr/>
        <a:lstStyle/>
        <a:p>
          <a:r>
            <a:rPr lang="es-ES" dirty="0" smtClean="0"/>
            <a:t>Fin del proceso de etiolación en plantas madre</a:t>
          </a:r>
        </a:p>
      </dgm:t>
    </dgm:pt>
    <dgm:pt modelId="{80CA2007-A0AC-41AE-9992-96C8AC7F1EFB}" type="parTrans" cxnId="{8D609B70-F251-4C6B-9F53-09A6E1131B06}">
      <dgm:prSet/>
      <dgm:spPr/>
      <dgm:t>
        <a:bodyPr/>
        <a:lstStyle/>
        <a:p>
          <a:endParaRPr lang="es-EC"/>
        </a:p>
      </dgm:t>
    </dgm:pt>
    <dgm:pt modelId="{34ED327C-5356-47C9-A24A-BAC804163612}" type="sibTrans" cxnId="{8D609B70-F251-4C6B-9F53-09A6E1131B06}">
      <dgm:prSet/>
      <dgm:spPr/>
      <dgm:t>
        <a:bodyPr/>
        <a:lstStyle/>
        <a:p>
          <a:endParaRPr lang="es-EC"/>
        </a:p>
      </dgm:t>
    </dgm:pt>
    <dgm:pt modelId="{7CB83D0F-D0E1-4C56-9A3F-B7425201BCC5}">
      <dgm:prSet phldrT="[Texto]"/>
      <dgm:spPr/>
      <dgm:t>
        <a:bodyPr/>
        <a:lstStyle/>
        <a:p>
          <a:r>
            <a:rPr lang="es-ES" dirty="0" smtClean="0"/>
            <a:t>Inicia  adaptación  luz ambiental </a:t>
          </a:r>
          <a:endParaRPr lang="es-EC" dirty="0"/>
        </a:p>
      </dgm:t>
    </dgm:pt>
    <dgm:pt modelId="{0D00724B-B965-4613-AC5C-B047635215F0}" type="parTrans" cxnId="{C4D28E75-8279-4887-A4D1-5F9F0B27FDF6}">
      <dgm:prSet/>
      <dgm:spPr/>
      <dgm:t>
        <a:bodyPr/>
        <a:lstStyle/>
        <a:p>
          <a:endParaRPr lang="es-EC"/>
        </a:p>
      </dgm:t>
    </dgm:pt>
    <dgm:pt modelId="{737E0A26-F74C-4B31-83B8-1FC44F901661}" type="sibTrans" cxnId="{C4D28E75-8279-4887-A4D1-5F9F0B27FDF6}">
      <dgm:prSet/>
      <dgm:spPr/>
      <dgm:t>
        <a:bodyPr/>
        <a:lstStyle/>
        <a:p>
          <a:endParaRPr lang="es-EC"/>
        </a:p>
      </dgm:t>
    </dgm:pt>
    <dgm:pt modelId="{848E8E08-0B7D-49E2-9398-F1F637749583}">
      <dgm:prSet phldrT="[Texto]"/>
      <dgm:spPr/>
      <dgm:t>
        <a:bodyPr/>
        <a:lstStyle/>
        <a:p>
          <a:r>
            <a:rPr lang="es-ES" dirty="0" smtClean="0"/>
            <a:t>Introducción de </a:t>
          </a:r>
          <a:r>
            <a:rPr lang="es-ES" dirty="0" err="1" smtClean="0"/>
            <a:t>AIB</a:t>
          </a:r>
          <a:endParaRPr lang="es-EC" dirty="0"/>
        </a:p>
      </dgm:t>
    </dgm:pt>
    <dgm:pt modelId="{62203861-055C-468F-A901-AF4202EC27B7}" type="parTrans" cxnId="{A61DEC30-0261-450D-81DB-D1066AB6EB06}">
      <dgm:prSet/>
      <dgm:spPr/>
      <dgm:t>
        <a:bodyPr/>
        <a:lstStyle/>
        <a:p>
          <a:endParaRPr lang="es-EC"/>
        </a:p>
      </dgm:t>
    </dgm:pt>
    <dgm:pt modelId="{8BECB16C-8E90-49D4-9622-B57194560D9E}" type="sibTrans" cxnId="{A61DEC30-0261-450D-81DB-D1066AB6EB06}">
      <dgm:prSet/>
      <dgm:spPr/>
      <dgm:t>
        <a:bodyPr/>
        <a:lstStyle/>
        <a:p>
          <a:endParaRPr lang="es-EC"/>
        </a:p>
      </dgm:t>
    </dgm:pt>
    <dgm:pt modelId="{E409E9CF-0D5D-4B8B-9C56-8F1C9DF55059}">
      <dgm:prSet phldrT="[Texto]"/>
      <dgm:spPr/>
      <dgm:t>
        <a:bodyPr/>
        <a:lstStyle/>
        <a:p>
          <a:r>
            <a:rPr lang="es-EC" dirty="0" smtClean="0"/>
            <a:t>Palillo de madera de 1mm de ancho y 5mm de largo</a:t>
          </a:r>
          <a:endParaRPr lang="es-EC" dirty="0"/>
        </a:p>
      </dgm:t>
    </dgm:pt>
    <dgm:pt modelId="{BB09148C-43C9-4DB7-954A-8C46EA025A26}" type="parTrans" cxnId="{3D5C64D7-9FBC-4999-8534-55B8127629A0}">
      <dgm:prSet/>
      <dgm:spPr/>
      <dgm:t>
        <a:bodyPr/>
        <a:lstStyle/>
        <a:p>
          <a:endParaRPr lang="es-EC"/>
        </a:p>
      </dgm:t>
    </dgm:pt>
    <dgm:pt modelId="{DE7A4C3F-EB6F-40D6-B997-F6C2B15D0EDA}" type="sibTrans" cxnId="{3D5C64D7-9FBC-4999-8534-55B8127629A0}">
      <dgm:prSet/>
      <dgm:spPr/>
      <dgm:t>
        <a:bodyPr/>
        <a:lstStyle/>
        <a:p>
          <a:endParaRPr lang="es-EC"/>
        </a:p>
      </dgm:t>
    </dgm:pt>
    <dgm:pt modelId="{3C110D4E-8DAC-4E46-942A-653276490D01}">
      <dgm:prSet phldrT="[Texto]"/>
      <dgm:spPr/>
      <dgm:t>
        <a:bodyPr/>
        <a:lstStyle/>
        <a:p>
          <a:r>
            <a:rPr lang="es-ES" dirty="0" smtClean="0"/>
            <a:t>Embebidos 24 h  en  </a:t>
          </a:r>
          <a:r>
            <a:rPr lang="es-ES" dirty="0" err="1" smtClean="0"/>
            <a:t>AIB</a:t>
          </a:r>
          <a:endParaRPr lang="es-EC" dirty="0"/>
        </a:p>
      </dgm:t>
    </dgm:pt>
    <dgm:pt modelId="{AFF992DA-73F7-44CC-8C4F-A4BCB556718C}" type="parTrans" cxnId="{F19499F9-649E-4716-8EC9-C253685CF7E7}">
      <dgm:prSet/>
      <dgm:spPr/>
      <dgm:t>
        <a:bodyPr/>
        <a:lstStyle/>
        <a:p>
          <a:endParaRPr lang="es-EC"/>
        </a:p>
      </dgm:t>
    </dgm:pt>
    <dgm:pt modelId="{7861951C-50DE-4D03-A770-6425C8C8B8DA}" type="sibTrans" cxnId="{F19499F9-649E-4716-8EC9-C253685CF7E7}">
      <dgm:prSet/>
      <dgm:spPr/>
      <dgm:t>
        <a:bodyPr/>
        <a:lstStyle/>
        <a:p>
          <a:endParaRPr lang="es-EC"/>
        </a:p>
      </dgm:t>
    </dgm:pt>
    <dgm:pt modelId="{CEB42715-ED73-4F3F-8403-3BD6D227E5B6}">
      <dgm:prSet phldrT="[Texto]"/>
      <dgm:spPr/>
      <dgm:t>
        <a:bodyPr/>
        <a:lstStyle/>
        <a:p>
          <a:r>
            <a:rPr lang="es-ES" dirty="0" smtClean="0"/>
            <a:t>Etiolación de  brotes para formación de estructuras </a:t>
          </a:r>
          <a:endParaRPr lang="es-EC" dirty="0"/>
        </a:p>
      </dgm:t>
    </dgm:pt>
    <dgm:pt modelId="{CA11DB22-7B32-4239-A9C1-D28401CED767}" type="parTrans" cxnId="{79D418CA-8652-4868-9602-DFB84913F103}">
      <dgm:prSet/>
      <dgm:spPr/>
      <dgm:t>
        <a:bodyPr/>
        <a:lstStyle/>
        <a:p>
          <a:endParaRPr lang="es-EC"/>
        </a:p>
      </dgm:t>
    </dgm:pt>
    <dgm:pt modelId="{C9A9DE97-E02D-4A25-BD8E-EF63177773DD}" type="sibTrans" cxnId="{79D418CA-8652-4868-9602-DFB84913F103}">
      <dgm:prSet/>
      <dgm:spPr/>
      <dgm:t>
        <a:bodyPr/>
        <a:lstStyle/>
        <a:p>
          <a:endParaRPr lang="es-EC"/>
        </a:p>
      </dgm:t>
    </dgm:pt>
    <dgm:pt modelId="{124E0744-A1FB-41A4-B901-3FE67BD610C3}">
      <dgm:prSet phldrT="[Texto]"/>
      <dgm:spPr/>
      <dgm:t>
        <a:bodyPr/>
        <a:lstStyle/>
        <a:p>
          <a:r>
            <a:rPr lang="es-ES" dirty="0" smtClean="0"/>
            <a:t>Duración 45 días</a:t>
          </a:r>
          <a:endParaRPr lang="es-EC" dirty="0"/>
        </a:p>
      </dgm:t>
    </dgm:pt>
    <dgm:pt modelId="{9711933B-A552-4D10-B8A4-E581C804B5B2}" type="parTrans" cxnId="{033E1614-B163-483F-BBDA-D14FC2F71918}">
      <dgm:prSet/>
      <dgm:spPr/>
      <dgm:t>
        <a:bodyPr/>
        <a:lstStyle/>
        <a:p>
          <a:endParaRPr lang="es-EC"/>
        </a:p>
      </dgm:t>
    </dgm:pt>
    <dgm:pt modelId="{27065ADB-7BE1-46E4-A1D6-A0B9E57A9E1F}" type="sibTrans" cxnId="{033E1614-B163-483F-BBDA-D14FC2F71918}">
      <dgm:prSet/>
      <dgm:spPr/>
      <dgm:t>
        <a:bodyPr/>
        <a:lstStyle/>
        <a:p>
          <a:endParaRPr lang="es-EC"/>
        </a:p>
      </dgm:t>
    </dgm:pt>
    <dgm:pt modelId="{BC5D3018-68AB-4121-9033-38D0F81CBCC1}">
      <dgm:prSet phldrT="[Texto]"/>
      <dgm:spPr/>
      <dgm:t>
        <a:bodyPr/>
        <a:lstStyle/>
        <a:p>
          <a:r>
            <a:rPr lang="es-ES" dirty="0" smtClean="0"/>
            <a:t>Recubrimiento con papel aluminio </a:t>
          </a:r>
          <a:endParaRPr lang="es-EC" dirty="0"/>
        </a:p>
      </dgm:t>
    </dgm:pt>
    <dgm:pt modelId="{88F1B8FD-1178-4173-992A-66668117679C}" type="parTrans" cxnId="{4E1A297C-3C9B-4630-894C-CF9857572230}">
      <dgm:prSet/>
      <dgm:spPr/>
      <dgm:t>
        <a:bodyPr/>
        <a:lstStyle/>
        <a:p>
          <a:endParaRPr lang="es-EC"/>
        </a:p>
      </dgm:t>
    </dgm:pt>
    <dgm:pt modelId="{08CD07F1-B942-41CF-82C5-497120F2139F}" type="sibTrans" cxnId="{4E1A297C-3C9B-4630-894C-CF9857572230}">
      <dgm:prSet/>
      <dgm:spPr/>
      <dgm:t>
        <a:bodyPr/>
        <a:lstStyle/>
        <a:p>
          <a:endParaRPr lang="es-EC"/>
        </a:p>
      </dgm:t>
    </dgm:pt>
    <dgm:pt modelId="{3828EA19-A1BD-4AF1-AB44-8CC13E2AD0E4}" type="pres">
      <dgm:prSet presAssocID="{403A7C63-A836-475F-969C-9A568AA2E96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AB96362-F066-4242-AE18-87402D3A8A7C}" type="pres">
      <dgm:prSet presAssocID="{669F4D88-0BAE-44DB-A053-9E84D4891441}" presName="comp" presStyleCnt="0"/>
      <dgm:spPr/>
    </dgm:pt>
    <dgm:pt modelId="{F3E63D4B-0BD5-465B-9935-C498D043115D}" type="pres">
      <dgm:prSet presAssocID="{669F4D88-0BAE-44DB-A053-9E84D4891441}" presName="box" presStyleLbl="node1" presStyleIdx="0" presStyleCnt="3" custLinFactNeighborX="0" custLinFactNeighborY="-4428"/>
      <dgm:spPr/>
      <dgm:t>
        <a:bodyPr/>
        <a:lstStyle/>
        <a:p>
          <a:endParaRPr lang="es-EC"/>
        </a:p>
      </dgm:t>
    </dgm:pt>
    <dgm:pt modelId="{CA4398B4-088C-46DF-9E7D-EEBAAC4E4DE4}" type="pres">
      <dgm:prSet presAssocID="{669F4D88-0BAE-44DB-A053-9E84D4891441}" presName="img" presStyleLbl="fgImgPlace1" presStyleIdx="0" presStyleCnt="3" custScaleY="1125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B5CC123-9E9B-43D0-8218-874FB474E637}" type="pres">
      <dgm:prSet presAssocID="{669F4D88-0BAE-44DB-A053-9E84D489144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614F69-B918-4D82-B3AB-005F81B24354}" type="pres">
      <dgm:prSet presAssocID="{34ED327C-5356-47C9-A24A-BAC804163612}" presName="spacer" presStyleCnt="0"/>
      <dgm:spPr/>
    </dgm:pt>
    <dgm:pt modelId="{2C8C0A58-1735-4DBE-99CA-ACD7796F9E9A}" type="pres">
      <dgm:prSet presAssocID="{848E8E08-0B7D-49E2-9398-F1F637749583}" presName="comp" presStyleCnt="0"/>
      <dgm:spPr/>
    </dgm:pt>
    <dgm:pt modelId="{47803392-A425-413B-BE05-F4CF69F697FC}" type="pres">
      <dgm:prSet presAssocID="{848E8E08-0B7D-49E2-9398-F1F637749583}" presName="box" presStyleLbl="node1" presStyleIdx="1" presStyleCnt="3"/>
      <dgm:spPr/>
      <dgm:t>
        <a:bodyPr/>
        <a:lstStyle/>
        <a:p>
          <a:endParaRPr lang="es-EC"/>
        </a:p>
      </dgm:t>
    </dgm:pt>
    <dgm:pt modelId="{C6BCD208-6C00-42BE-AFE1-07FD9D169798}" type="pres">
      <dgm:prSet presAssocID="{848E8E08-0B7D-49E2-9398-F1F637749583}" presName="img" presStyleLbl="fgImgPlace1" presStyleIdx="1" presStyleCnt="3" custScaleY="1125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1CB98BC-1393-4A2D-ADEC-10B8E43092FA}" type="pres">
      <dgm:prSet presAssocID="{848E8E08-0B7D-49E2-9398-F1F63774958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91E9B4-1F1A-480B-B94F-3D868998E92D}" type="pres">
      <dgm:prSet presAssocID="{8BECB16C-8E90-49D4-9622-B57194560D9E}" presName="spacer" presStyleCnt="0"/>
      <dgm:spPr/>
    </dgm:pt>
    <dgm:pt modelId="{0BA838D3-6B81-42FA-ADC6-1F3B4375D897}" type="pres">
      <dgm:prSet presAssocID="{CEB42715-ED73-4F3F-8403-3BD6D227E5B6}" presName="comp" presStyleCnt="0"/>
      <dgm:spPr/>
    </dgm:pt>
    <dgm:pt modelId="{383FA414-3F5C-4FE0-AD9C-DCF73D11B743}" type="pres">
      <dgm:prSet presAssocID="{CEB42715-ED73-4F3F-8403-3BD6D227E5B6}" presName="box" presStyleLbl="node1" presStyleIdx="2" presStyleCnt="3"/>
      <dgm:spPr/>
      <dgm:t>
        <a:bodyPr/>
        <a:lstStyle/>
        <a:p>
          <a:endParaRPr lang="es-EC"/>
        </a:p>
      </dgm:t>
    </dgm:pt>
    <dgm:pt modelId="{43B81729-4D39-44AF-AECE-6D399AD4253B}" type="pres">
      <dgm:prSet presAssocID="{CEB42715-ED73-4F3F-8403-3BD6D227E5B6}" presName="img" presStyleLbl="fgImgPlace1" presStyleIdx="2" presStyleCnt="3" custScaleY="1125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CFC8B21-F362-4FF3-8529-53D710C25405}" type="pres">
      <dgm:prSet presAssocID="{CEB42715-ED73-4F3F-8403-3BD6D227E5B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D609B70-F251-4C6B-9F53-09A6E1131B06}" srcId="{403A7C63-A836-475F-969C-9A568AA2E960}" destId="{669F4D88-0BAE-44DB-A053-9E84D4891441}" srcOrd="0" destOrd="0" parTransId="{80CA2007-A0AC-41AE-9992-96C8AC7F1EFB}" sibTransId="{34ED327C-5356-47C9-A24A-BAC804163612}"/>
    <dgm:cxn modelId="{7573BDD5-552D-49EB-8C37-B044D81E246B}" type="presOf" srcId="{124E0744-A1FB-41A4-B901-3FE67BD610C3}" destId="{383FA414-3F5C-4FE0-AD9C-DCF73D11B743}" srcOrd="0" destOrd="1" presId="urn:microsoft.com/office/officeart/2005/8/layout/vList4"/>
    <dgm:cxn modelId="{E7B05DDC-D7E4-4E2C-AACC-857A74E63F7E}" type="presOf" srcId="{CEB42715-ED73-4F3F-8403-3BD6D227E5B6}" destId="{383FA414-3F5C-4FE0-AD9C-DCF73D11B743}" srcOrd="0" destOrd="0" presId="urn:microsoft.com/office/officeart/2005/8/layout/vList4"/>
    <dgm:cxn modelId="{C4D28E75-8279-4887-A4D1-5F9F0B27FDF6}" srcId="{669F4D88-0BAE-44DB-A053-9E84D4891441}" destId="{7CB83D0F-D0E1-4C56-9A3F-B7425201BCC5}" srcOrd="0" destOrd="0" parTransId="{0D00724B-B965-4613-AC5C-B047635215F0}" sibTransId="{737E0A26-F74C-4B31-83B8-1FC44F901661}"/>
    <dgm:cxn modelId="{15562629-D0CD-4857-94E7-A50D89FEF9B1}" type="presOf" srcId="{848E8E08-0B7D-49E2-9398-F1F637749583}" destId="{47803392-A425-413B-BE05-F4CF69F697FC}" srcOrd="0" destOrd="0" presId="urn:microsoft.com/office/officeart/2005/8/layout/vList4"/>
    <dgm:cxn modelId="{DFC4A286-3A18-4937-BBE5-08E74BCA7070}" type="presOf" srcId="{848E8E08-0B7D-49E2-9398-F1F637749583}" destId="{F1CB98BC-1393-4A2D-ADEC-10B8E43092FA}" srcOrd="1" destOrd="0" presId="urn:microsoft.com/office/officeart/2005/8/layout/vList4"/>
    <dgm:cxn modelId="{0C95281C-463F-4EEB-9A43-A1C8243F8C17}" type="presOf" srcId="{669F4D88-0BAE-44DB-A053-9E84D4891441}" destId="{F3E63D4B-0BD5-465B-9935-C498D043115D}" srcOrd="0" destOrd="0" presId="urn:microsoft.com/office/officeart/2005/8/layout/vList4"/>
    <dgm:cxn modelId="{C2A91A01-C594-492E-86A2-E664D4ED850A}" type="presOf" srcId="{CEB42715-ED73-4F3F-8403-3BD6D227E5B6}" destId="{7CFC8B21-F362-4FF3-8529-53D710C25405}" srcOrd="1" destOrd="0" presId="urn:microsoft.com/office/officeart/2005/8/layout/vList4"/>
    <dgm:cxn modelId="{080714E1-147F-4B5C-ACB2-6000ABC5B4FB}" type="presOf" srcId="{E409E9CF-0D5D-4B8B-9C56-8F1C9DF55059}" destId="{47803392-A425-413B-BE05-F4CF69F697FC}" srcOrd="0" destOrd="1" presId="urn:microsoft.com/office/officeart/2005/8/layout/vList4"/>
    <dgm:cxn modelId="{FC40DA18-BB42-42E4-A5A9-25D61FB9799D}" type="presOf" srcId="{403A7C63-A836-475F-969C-9A568AA2E960}" destId="{3828EA19-A1BD-4AF1-AB44-8CC13E2AD0E4}" srcOrd="0" destOrd="0" presId="urn:microsoft.com/office/officeart/2005/8/layout/vList4"/>
    <dgm:cxn modelId="{3D5C64D7-9FBC-4999-8534-55B8127629A0}" srcId="{848E8E08-0B7D-49E2-9398-F1F637749583}" destId="{E409E9CF-0D5D-4B8B-9C56-8F1C9DF55059}" srcOrd="0" destOrd="0" parTransId="{BB09148C-43C9-4DB7-954A-8C46EA025A26}" sibTransId="{DE7A4C3F-EB6F-40D6-B997-F6C2B15D0EDA}"/>
    <dgm:cxn modelId="{8A9576A7-2B1C-48EB-834D-10744F3447A8}" type="presOf" srcId="{BC5D3018-68AB-4121-9033-38D0F81CBCC1}" destId="{383FA414-3F5C-4FE0-AD9C-DCF73D11B743}" srcOrd="0" destOrd="2" presId="urn:microsoft.com/office/officeart/2005/8/layout/vList4"/>
    <dgm:cxn modelId="{9A8F259D-E83B-48D1-A7FD-41C2F7639CB5}" type="presOf" srcId="{7CB83D0F-D0E1-4C56-9A3F-B7425201BCC5}" destId="{EB5CC123-9E9B-43D0-8218-874FB474E637}" srcOrd="1" destOrd="1" presId="urn:microsoft.com/office/officeart/2005/8/layout/vList4"/>
    <dgm:cxn modelId="{F19499F9-649E-4716-8EC9-C253685CF7E7}" srcId="{848E8E08-0B7D-49E2-9398-F1F637749583}" destId="{3C110D4E-8DAC-4E46-942A-653276490D01}" srcOrd="1" destOrd="0" parTransId="{AFF992DA-73F7-44CC-8C4F-A4BCB556718C}" sibTransId="{7861951C-50DE-4D03-A770-6425C8C8B8DA}"/>
    <dgm:cxn modelId="{B051E2BB-C271-4A3F-AB56-7AC4651AB70C}" type="presOf" srcId="{669F4D88-0BAE-44DB-A053-9E84D4891441}" destId="{EB5CC123-9E9B-43D0-8218-874FB474E637}" srcOrd="1" destOrd="0" presId="urn:microsoft.com/office/officeart/2005/8/layout/vList4"/>
    <dgm:cxn modelId="{033E1614-B163-483F-BBDA-D14FC2F71918}" srcId="{CEB42715-ED73-4F3F-8403-3BD6D227E5B6}" destId="{124E0744-A1FB-41A4-B901-3FE67BD610C3}" srcOrd="0" destOrd="0" parTransId="{9711933B-A552-4D10-B8A4-E581C804B5B2}" sibTransId="{27065ADB-7BE1-46E4-A1D6-A0B9E57A9E1F}"/>
    <dgm:cxn modelId="{C9A21A8B-803B-48E1-A113-602F2E992AAC}" type="presOf" srcId="{124E0744-A1FB-41A4-B901-3FE67BD610C3}" destId="{7CFC8B21-F362-4FF3-8529-53D710C25405}" srcOrd="1" destOrd="1" presId="urn:microsoft.com/office/officeart/2005/8/layout/vList4"/>
    <dgm:cxn modelId="{D225B474-08C9-4A42-959A-B7F93352339C}" type="presOf" srcId="{3C110D4E-8DAC-4E46-942A-653276490D01}" destId="{F1CB98BC-1393-4A2D-ADEC-10B8E43092FA}" srcOrd="1" destOrd="2" presId="urn:microsoft.com/office/officeart/2005/8/layout/vList4"/>
    <dgm:cxn modelId="{D438147D-20BC-45A0-8975-70CE7258E32E}" type="presOf" srcId="{3C110D4E-8DAC-4E46-942A-653276490D01}" destId="{47803392-A425-413B-BE05-F4CF69F697FC}" srcOrd="0" destOrd="2" presId="urn:microsoft.com/office/officeart/2005/8/layout/vList4"/>
    <dgm:cxn modelId="{79D418CA-8652-4868-9602-DFB84913F103}" srcId="{403A7C63-A836-475F-969C-9A568AA2E960}" destId="{CEB42715-ED73-4F3F-8403-3BD6D227E5B6}" srcOrd="2" destOrd="0" parTransId="{CA11DB22-7B32-4239-A9C1-D28401CED767}" sibTransId="{C9A9DE97-E02D-4A25-BD8E-EF63177773DD}"/>
    <dgm:cxn modelId="{387E9513-14D3-4152-9F34-10CF3238F947}" type="presOf" srcId="{7CB83D0F-D0E1-4C56-9A3F-B7425201BCC5}" destId="{F3E63D4B-0BD5-465B-9935-C498D043115D}" srcOrd="0" destOrd="1" presId="urn:microsoft.com/office/officeart/2005/8/layout/vList4"/>
    <dgm:cxn modelId="{59D226C7-616A-42F8-83F9-B7159E7DBFCC}" type="presOf" srcId="{E409E9CF-0D5D-4B8B-9C56-8F1C9DF55059}" destId="{F1CB98BC-1393-4A2D-ADEC-10B8E43092FA}" srcOrd="1" destOrd="1" presId="urn:microsoft.com/office/officeart/2005/8/layout/vList4"/>
    <dgm:cxn modelId="{4E1A297C-3C9B-4630-894C-CF9857572230}" srcId="{CEB42715-ED73-4F3F-8403-3BD6D227E5B6}" destId="{BC5D3018-68AB-4121-9033-38D0F81CBCC1}" srcOrd="1" destOrd="0" parTransId="{88F1B8FD-1178-4173-992A-66668117679C}" sibTransId="{08CD07F1-B942-41CF-82C5-497120F2139F}"/>
    <dgm:cxn modelId="{A61DEC30-0261-450D-81DB-D1066AB6EB06}" srcId="{403A7C63-A836-475F-969C-9A568AA2E960}" destId="{848E8E08-0B7D-49E2-9398-F1F637749583}" srcOrd="1" destOrd="0" parTransId="{62203861-055C-468F-A901-AF4202EC27B7}" sibTransId="{8BECB16C-8E90-49D4-9622-B57194560D9E}"/>
    <dgm:cxn modelId="{0CD3A307-7E7D-4616-88D3-4260B426EDA9}" type="presOf" srcId="{BC5D3018-68AB-4121-9033-38D0F81CBCC1}" destId="{7CFC8B21-F362-4FF3-8529-53D710C25405}" srcOrd="1" destOrd="2" presId="urn:microsoft.com/office/officeart/2005/8/layout/vList4"/>
    <dgm:cxn modelId="{1DBA393F-AE76-4FC8-9665-CEF5AB319798}" type="presParOf" srcId="{3828EA19-A1BD-4AF1-AB44-8CC13E2AD0E4}" destId="{6AB96362-F066-4242-AE18-87402D3A8A7C}" srcOrd="0" destOrd="0" presId="urn:microsoft.com/office/officeart/2005/8/layout/vList4"/>
    <dgm:cxn modelId="{1C740ECE-2BE2-4F71-9E0D-3FF4F6EC961C}" type="presParOf" srcId="{6AB96362-F066-4242-AE18-87402D3A8A7C}" destId="{F3E63D4B-0BD5-465B-9935-C498D043115D}" srcOrd="0" destOrd="0" presId="urn:microsoft.com/office/officeart/2005/8/layout/vList4"/>
    <dgm:cxn modelId="{C4E301E6-8014-4CA3-9597-79344FF127E9}" type="presParOf" srcId="{6AB96362-F066-4242-AE18-87402D3A8A7C}" destId="{CA4398B4-088C-46DF-9E7D-EEBAAC4E4DE4}" srcOrd="1" destOrd="0" presId="urn:microsoft.com/office/officeart/2005/8/layout/vList4"/>
    <dgm:cxn modelId="{41ADA1D6-4CDB-485B-8614-DA8FFC13CDDD}" type="presParOf" srcId="{6AB96362-F066-4242-AE18-87402D3A8A7C}" destId="{EB5CC123-9E9B-43D0-8218-874FB474E637}" srcOrd="2" destOrd="0" presId="urn:microsoft.com/office/officeart/2005/8/layout/vList4"/>
    <dgm:cxn modelId="{2FE8B6D3-5AD1-43CD-B077-8F176E356C8E}" type="presParOf" srcId="{3828EA19-A1BD-4AF1-AB44-8CC13E2AD0E4}" destId="{A6614F69-B918-4D82-B3AB-005F81B24354}" srcOrd="1" destOrd="0" presId="urn:microsoft.com/office/officeart/2005/8/layout/vList4"/>
    <dgm:cxn modelId="{14EC5B2F-AB0F-4591-8615-FE6A0992AC01}" type="presParOf" srcId="{3828EA19-A1BD-4AF1-AB44-8CC13E2AD0E4}" destId="{2C8C0A58-1735-4DBE-99CA-ACD7796F9E9A}" srcOrd="2" destOrd="0" presId="urn:microsoft.com/office/officeart/2005/8/layout/vList4"/>
    <dgm:cxn modelId="{DAC1C2F6-E0F9-4FB4-8C86-1C93AE247E6A}" type="presParOf" srcId="{2C8C0A58-1735-4DBE-99CA-ACD7796F9E9A}" destId="{47803392-A425-413B-BE05-F4CF69F697FC}" srcOrd="0" destOrd="0" presId="urn:microsoft.com/office/officeart/2005/8/layout/vList4"/>
    <dgm:cxn modelId="{AFF2B105-5131-4132-BF4A-F52BD37DF1D2}" type="presParOf" srcId="{2C8C0A58-1735-4DBE-99CA-ACD7796F9E9A}" destId="{C6BCD208-6C00-42BE-AFE1-07FD9D169798}" srcOrd="1" destOrd="0" presId="urn:microsoft.com/office/officeart/2005/8/layout/vList4"/>
    <dgm:cxn modelId="{FACA7118-3CD8-4863-8E16-C9B1ADBE8726}" type="presParOf" srcId="{2C8C0A58-1735-4DBE-99CA-ACD7796F9E9A}" destId="{F1CB98BC-1393-4A2D-ADEC-10B8E43092FA}" srcOrd="2" destOrd="0" presId="urn:microsoft.com/office/officeart/2005/8/layout/vList4"/>
    <dgm:cxn modelId="{EB118105-885A-4773-A229-1FA02ADA5E36}" type="presParOf" srcId="{3828EA19-A1BD-4AF1-AB44-8CC13E2AD0E4}" destId="{5591E9B4-1F1A-480B-B94F-3D868998E92D}" srcOrd="3" destOrd="0" presId="urn:microsoft.com/office/officeart/2005/8/layout/vList4"/>
    <dgm:cxn modelId="{C088EF9B-A36C-40BD-8CEE-E046A8636801}" type="presParOf" srcId="{3828EA19-A1BD-4AF1-AB44-8CC13E2AD0E4}" destId="{0BA838D3-6B81-42FA-ADC6-1F3B4375D897}" srcOrd="4" destOrd="0" presId="urn:microsoft.com/office/officeart/2005/8/layout/vList4"/>
    <dgm:cxn modelId="{64394211-0EDF-4CF1-8C05-E1406C57CF1B}" type="presParOf" srcId="{0BA838D3-6B81-42FA-ADC6-1F3B4375D897}" destId="{383FA414-3F5C-4FE0-AD9C-DCF73D11B743}" srcOrd="0" destOrd="0" presId="urn:microsoft.com/office/officeart/2005/8/layout/vList4"/>
    <dgm:cxn modelId="{88C13C05-B315-4758-A355-D9B2258E7E7F}" type="presParOf" srcId="{0BA838D3-6B81-42FA-ADC6-1F3B4375D897}" destId="{43B81729-4D39-44AF-AECE-6D399AD4253B}" srcOrd="1" destOrd="0" presId="urn:microsoft.com/office/officeart/2005/8/layout/vList4"/>
    <dgm:cxn modelId="{0850CC42-FB45-4CC0-8522-74EFE8A1EBB6}" type="presParOf" srcId="{0BA838D3-6B81-42FA-ADC6-1F3B4375D897}" destId="{7CFC8B21-F362-4FF3-8529-53D710C2540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1EFBB3-810C-456A-9696-6512EE196AB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0E363FE-0975-449C-A106-3E79CB4667C2}">
      <dgm:prSet phldrT="[Texto]"/>
      <dgm:spPr/>
      <dgm:t>
        <a:bodyPr/>
        <a:lstStyle/>
        <a:p>
          <a:r>
            <a:rPr lang="es-ES" dirty="0" smtClean="0"/>
            <a:t>Introducción de brotes</a:t>
          </a:r>
          <a:endParaRPr lang="es-EC" dirty="0"/>
        </a:p>
      </dgm:t>
    </dgm:pt>
    <dgm:pt modelId="{CA081CF4-F64F-494A-8E6B-9C41749D2250}" type="parTrans" cxnId="{BA9CF403-29FE-48E4-9CA5-7F1C3AD156F4}">
      <dgm:prSet/>
      <dgm:spPr/>
      <dgm:t>
        <a:bodyPr/>
        <a:lstStyle/>
        <a:p>
          <a:endParaRPr lang="es-EC"/>
        </a:p>
      </dgm:t>
    </dgm:pt>
    <dgm:pt modelId="{90D63F7C-DE5A-4C82-AD59-449600540903}" type="sibTrans" cxnId="{BA9CF403-29FE-48E4-9CA5-7F1C3AD156F4}">
      <dgm:prSet/>
      <dgm:spPr/>
      <dgm:t>
        <a:bodyPr/>
        <a:lstStyle/>
        <a:p>
          <a:endParaRPr lang="es-EC"/>
        </a:p>
      </dgm:t>
    </dgm:pt>
    <dgm:pt modelId="{CD31E8DE-42B0-480C-BE90-468F7C51A339}">
      <dgm:prSet phldrT="[Texto]"/>
      <dgm:spPr/>
      <dgm:t>
        <a:bodyPr/>
        <a:lstStyle/>
        <a:p>
          <a:r>
            <a:rPr lang="es-ES" dirty="0" smtClean="0"/>
            <a:t>Medio de cultivo</a:t>
          </a:r>
          <a:endParaRPr lang="es-EC" dirty="0"/>
        </a:p>
      </dgm:t>
    </dgm:pt>
    <dgm:pt modelId="{A2DB6612-704D-4DD8-AB2D-275E8F26F0D1}" type="parTrans" cxnId="{A2AC314F-B5D1-482B-A190-DBFE7DFAE8D8}">
      <dgm:prSet/>
      <dgm:spPr/>
      <dgm:t>
        <a:bodyPr/>
        <a:lstStyle/>
        <a:p>
          <a:endParaRPr lang="es-EC"/>
        </a:p>
      </dgm:t>
    </dgm:pt>
    <dgm:pt modelId="{8D023C0E-430F-450E-8266-C5587D538C29}" type="sibTrans" cxnId="{A2AC314F-B5D1-482B-A190-DBFE7DFAE8D8}">
      <dgm:prSet/>
      <dgm:spPr/>
      <dgm:t>
        <a:bodyPr/>
        <a:lstStyle/>
        <a:p>
          <a:endParaRPr lang="es-EC"/>
        </a:p>
      </dgm:t>
    </dgm:pt>
    <dgm:pt modelId="{52A65E3C-3DD3-46F0-8113-0D62D0A63284}">
      <dgm:prSet phldrT="[Texto]"/>
      <dgm:spPr/>
      <dgm:t>
        <a:bodyPr/>
        <a:lstStyle/>
        <a:p>
          <a:r>
            <a:rPr lang="es-ES" dirty="0" smtClean="0"/>
            <a:t>Siembra de brotes</a:t>
          </a:r>
          <a:endParaRPr lang="es-EC" dirty="0"/>
        </a:p>
      </dgm:t>
    </dgm:pt>
    <dgm:pt modelId="{9073329F-3B50-49A3-BA6D-8E3162D95B82}" type="parTrans" cxnId="{94380839-D0A6-4D07-8593-3F7E34CB2424}">
      <dgm:prSet/>
      <dgm:spPr/>
      <dgm:t>
        <a:bodyPr/>
        <a:lstStyle/>
        <a:p>
          <a:endParaRPr lang="es-EC"/>
        </a:p>
      </dgm:t>
    </dgm:pt>
    <dgm:pt modelId="{96719D6A-B39D-4539-B0D5-A9FCEE4219CA}" type="sibTrans" cxnId="{94380839-D0A6-4D07-8593-3F7E34CB2424}">
      <dgm:prSet/>
      <dgm:spPr/>
      <dgm:t>
        <a:bodyPr/>
        <a:lstStyle/>
        <a:p>
          <a:endParaRPr lang="es-EC"/>
        </a:p>
      </dgm:t>
    </dgm:pt>
    <dgm:pt modelId="{201B5B9A-00A4-4069-A632-97EDFAB9E1D0}" type="pres">
      <dgm:prSet presAssocID="{3F1EFBB3-810C-456A-9696-6512EE196AB2}" presName="Name0" presStyleCnt="0">
        <dgm:presLayoutVars>
          <dgm:dir/>
          <dgm:resizeHandles val="exact"/>
        </dgm:presLayoutVars>
      </dgm:prSet>
      <dgm:spPr/>
    </dgm:pt>
    <dgm:pt modelId="{E3DF2D0A-3774-4858-B5FD-7BF792A36F0B}" type="pres">
      <dgm:prSet presAssocID="{3F1EFBB3-810C-456A-9696-6512EE196AB2}" presName="fgShape" presStyleLbl="fgShp" presStyleIdx="0" presStyleCnt="1"/>
      <dgm:spPr>
        <a:prstGeom prst="notchedRightArrow">
          <a:avLst/>
        </a:prstGeom>
      </dgm:spPr>
    </dgm:pt>
    <dgm:pt modelId="{4E3C9D23-9412-45C2-8E63-58F90BDFA09D}" type="pres">
      <dgm:prSet presAssocID="{3F1EFBB3-810C-456A-9696-6512EE196AB2}" presName="linComp" presStyleCnt="0"/>
      <dgm:spPr/>
    </dgm:pt>
    <dgm:pt modelId="{95D62DBD-E78B-4C6E-8484-9626C132BC6F}" type="pres">
      <dgm:prSet presAssocID="{A0E363FE-0975-449C-A106-3E79CB4667C2}" presName="compNode" presStyleCnt="0"/>
      <dgm:spPr/>
    </dgm:pt>
    <dgm:pt modelId="{C0F82775-B256-4B45-B34B-BA41CABD15E1}" type="pres">
      <dgm:prSet presAssocID="{A0E363FE-0975-449C-A106-3E79CB4667C2}" presName="bkgdShape" presStyleLbl="node1" presStyleIdx="0" presStyleCnt="3"/>
      <dgm:spPr/>
      <dgm:t>
        <a:bodyPr/>
        <a:lstStyle/>
        <a:p>
          <a:endParaRPr lang="es-EC"/>
        </a:p>
      </dgm:t>
    </dgm:pt>
    <dgm:pt modelId="{BC6E8547-7926-4D91-8CBE-57EFE3BC381B}" type="pres">
      <dgm:prSet presAssocID="{A0E363FE-0975-449C-A106-3E79CB4667C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1BF2B3-6D06-4486-BE53-B865D83D7D69}" type="pres">
      <dgm:prSet presAssocID="{A0E363FE-0975-449C-A106-3E79CB4667C2}" presName="invisiNode" presStyleLbl="node1" presStyleIdx="0" presStyleCnt="3"/>
      <dgm:spPr/>
    </dgm:pt>
    <dgm:pt modelId="{BF762D12-AD86-41AE-A75C-10FA17F393A9}" type="pres">
      <dgm:prSet presAssocID="{A0E363FE-0975-449C-A106-3E79CB4667C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6AE2FD8-913E-4BC2-86B0-2A4370CF55E5}" type="pres">
      <dgm:prSet presAssocID="{90D63F7C-DE5A-4C82-AD59-44960054090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837E25F-5FBC-46AD-A016-D969829E873B}" type="pres">
      <dgm:prSet presAssocID="{CD31E8DE-42B0-480C-BE90-468F7C51A339}" presName="compNode" presStyleCnt="0"/>
      <dgm:spPr/>
    </dgm:pt>
    <dgm:pt modelId="{CBECEFFF-13EE-4926-9BA3-726C0AEF50EB}" type="pres">
      <dgm:prSet presAssocID="{CD31E8DE-42B0-480C-BE90-468F7C51A339}" presName="bkgdShape" presStyleLbl="node1" presStyleIdx="1" presStyleCnt="3"/>
      <dgm:spPr/>
      <dgm:t>
        <a:bodyPr/>
        <a:lstStyle/>
        <a:p>
          <a:endParaRPr lang="es-EC"/>
        </a:p>
      </dgm:t>
    </dgm:pt>
    <dgm:pt modelId="{EDBDAB3F-5A70-4BB4-9C3F-C82C95072757}" type="pres">
      <dgm:prSet presAssocID="{CD31E8DE-42B0-480C-BE90-468F7C51A33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A0A8AD-EF44-4C34-9B67-EEBA326ECEF4}" type="pres">
      <dgm:prSet presAssocID="{CD31E8DE-42B0-480C-BE90-468F7C51A339}" presName="invisiNode" presStyleLbl="node1" presStyleIdx="1" presStyleCnt="3"/>
      <dgm:spPr/>
    </dgm:pt>
    <dgm:pt modelId="{1FAF6B01-7028-442C-B895-19BAEFB20A20}" type="pres">
      <dgm:prSet presAssocID="{CD31E8DE-42B0-480C-BE90-468F7C51A339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7053603-92FB-40EE-BA4A-89A62E5A25BA}" type="pres">
      <dgm:prSet presAssocID="{8D023C0E-430F-450E-8266-C5587D538C2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6C54C06-3EAA-4226-A455-FBABF2795570}" type="pres">
      <dgm:prSet presAssocID="{52A65E3C-3DD3-46F0-8113-0D62D0A63284}" presName="compNode" presStyleCnt="0"/>
      <dgm:spPr/>
    </dgm:pt>
    <dgm:pt modelId="{20427DB0-060F-4B64-AE76-73F1E0B4DD97}" type="pres">
      <dgm:prSet presAssocID="{52A65E3C-3DD3-46F0-8113-0D62D0A63284}" presName="bkgdShape" presStyleLbl="node1" presStyleIdx="2" presStyleCnt="3"/>
      <dgm:spPr/>
      <dgm:t>
        <a:bodyPr/>
        <a:lstStyle/>
        <a:p>
          <a:endParaRPr lang="es-EC"/>
        </a:p>
      </dgm:t>
    </dgm:pt>
    <dgm:pt modelId="{BD0CE27B-9FCB-4DBA-8F75-B95C459CCB3B}" type="pres">
      <dgm:prSet presAssocID="{52A65E3C-3DD3-46F0-8113-0D62D0A6328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44AC6C-6538-4D6D-8026-481252381A83}" type="pres">
      <dgm:prSet presAssocID="{52A65E3C-3DD3-46F0-8113-0D62D0A63284}" presName="invisiNode" presStyleLbl="node1" presStyleIdx="2" presStyleCnt="3"/>
      <dgm:spPr/>
    </dgm:pt>
    <dgm:pt modelId="{D62F8C1C-6D77-4E8C-A323-9FD5C0BB25F5}" type="pres">
      <dgm:prSet presAssocID="{52A65E3C-3DD3-46F0-8113-0D62D0A63284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9517F8EA-E300-421F-9D73-50C012A425D9}" type="presOf" srcId="{CD31E8DE-42B0-480C-BE90-468F7C51A339}" destId="{CBECEFFF-13EE-4926-9BA3-726C0AEF50EB}" srcOrd="0" destOrd="0" presId="urn:microsoft.com/office/officeart/2005/8/layout/hList7"/>
    <dgm:cxn modelId="{80D1F280-A794-4BEA-BA9D-1EB944E04A6A}" type="presOf" srcId="{8D023C0E-430F-450E-8266-C5587D538C29}" destId="{A7053603-92FB-40EE-BA4A-89A62E5A25BA}" srcOrd="0" destOrd="0" presId="urn:microsoft.com/office/officeart/2005/8/layout/hList7"/>
    <dgm:cxn modelId="{A2AC314F-B5D1-482B-A190-DBFE7DFAE8D8}" srcId="{3F1EFBB3-810C-456A-9696-6512EE196AB2}" destId="{CD31E8DE-42B0-480C-BE90-468F7C51A339}" srcOrd="1" destOrd="0" parTransId="{A2DB6612-704D-4DD8-AB2D-275E8F26F0D1}" sibTransId="{8D023C0E-430F-450E-8266-C5587D538C29}"/>
    <dgm:cxn modelId="{6E101897-D968-4861-A4E7-B387A2719244}" type="presOf" srcId="{CD31E8DE-42B0-480C-BE90-468F7C51A339}" destId="{EDBDAB3F-5A70-4BB4-9C3F-C82C95072757}" srcOrd="1" destOrd="0" presId="urn:microsoft.com/office/officeart/2005/8/layout/hList7"/>
    <dgm:cxn modelId="{821D6547-2387-4135-ADAB-219136E8E8BA}" type="presOf" srcId="{A0E363FE-0975-449C-A106-3E79CB4667C2}" destId="{BC6E8547-7926-4D91-8CBE-57EFE3BC381B}" srcOrd="1" destOrd="0" presId="urn:microsoft.com/office/officeart/2005/8/layout/hList7"/>
    <dgm:cxn modelId="{A296FD19-3E65-49CF-8F2C-9D96EB7BAB69}" type="presOf" srcId="{90D63F7C-DE5A-4C82-AD59-449600540903}" destId="{D6AE2FD8-913E-4BC2-86B0-2A4370CF55E5}" srcOrd="0" destOrd="0" presId="urn:microsoft.com/office/officeart/2005/8/layout/hList7"/>
    <dgm:cxn modelId="{94380839-D0A6-4D07-8593-3F7E34CB2424}" srcId="{3F1EFBB3-810C-456A-9696-6512EE196AB2}" destId="{52A65E3C-3DD3-46F0-8113-0D62D0A63284}" srcOrd="2" destOrd="0" parTransId="{9073329F-3B50-49A3-BA6D-8E3162D95B82}" sibTransId="{96719D6A-B39D-4539-B0D5-A9FCEE4219CA}"/>
    <dgm:cxn modelId="{BA9CF403-29FE-48E4-9CA5-7F1C3AD156F4}" srcId="{3F1EFBB3-810C-456A-9696-6512EE196AB2}" destId="{A0E363FE-0975-449C-A106-3E79CB4667C2}" srcOrd="0" destOrd="0" parTransId="{CA081CF4-F64F-494A-8E6B-9C41749D2250}" sibTransId="{90D63F7C-DE5A-4C82-AD59-449600540903}"/>
    <dgm:cxn modelId="{4B18189A-DE97-4C36-B8A5-1B2488DAC85B}" type="presOf" srcId="{3F1EFBB3-810C-456A-9696-6512EE196AB2}" destId="{201B5B9A-00A4-4069-A632-97EDFAB9E1D0}" srcOrd="0" destOrd="0" presId="urn:microsoft.com/office/officeart/2005/8/layout/hList7"/>
    <dgm:cxn modelId="{0EED7E33-396F-4E2C-AFD3-286EF7B5FD84}" type="presOf" srcId="{52A65E3C-3DD3-46F0-8113-0D62D0A63284}" destId="{20427DB0-060F-4B64-AE76-73F1E0B4DD97}" srcOrd="0" destOrd="0" presId="urn:microsoft.com/office/officeart/2005/8/layout/hList7"/>
    <dgm:cxn modelId="{8173644A-BFC0-47C3-A395-A000CE457F2C}" type="presOf" srcId="{A0E363FE-0975-449C-A106-3E79CB4667C2}" destId="{C0F82775-B256-4B45-B34B-BA41CABD15E1}" srcOrd="0" destOrd="0" presId="urn:microsoft.com/office/officeart/2005/8/layout/hList7"/>
    <dgm:cxn modelId="{0D974746-54B4-426E-8D71-B88E4506CEFE}" type="presOf" srcId="{52A65E3C-3DD3-46F0-8113-0D62D0A63284}" destId="{BD0CE27B-9FCB-4DBA-8F75-B95C459CCB3B}" srcOrd="1" destOrd="0" presId="urn:microsoft.com/office/officeart/2005/8/layout/hList7"/>
    <dgm:cxn modelId="{4536742D-5E01-4DDB-ACDC-B39AE60984BA}" type="presParOf" srcId="{201B5B9A-00A4-4069-A632-97EDFAB9E1D0}" destId="{E3DF2D0A-3774-4858-B5FD-7BF792A36F0B}" srcOrd="0" destOrd="0" presId="urn:microsoft.com/office/officeart/2005/8/layout/hList7"/>
    <dgm:cxn modelId="{FDA5E1CD-EC50-48FE-93A8-15590DCD0F01}" type="presParOf" srcId="{201B5B9A-00A4-4069-A632-97EDFAB9E1D0}" destId="{4E3C9D23-9412-45C2-8E63-58F90BDFA09D}" srcOrd="1" destOrd="0" presId="urn:microsoft.com/office/officeart/2005/8/layout/hList7"/>
    <dgm:cxn modelId="{0637E2ED-51B9-4E3D-BC40-C31DCEC9AACD}" type="presParOf" srcId="{4E3C9D23-9412-45C2-8E63-58F90BDFA09D}" destId="{95D62DBD-E78B-4C6E-8484-9626C132BC6F}" srcOrd="0" destOrd="0" presId="urn:microsoft.com/office/officeart/2005/8/layout/hList7"/>
    <dgm:cxn modelId="{3AD79B20-C05F-449A-B0C7-C262AE052FCF}" type="presParOf" srcId="{95D62DBD-E78B-4C6E-8484-9626C132BC6F}" destId="{C0F82775-B256-4B45-B34B-BA41CABD15E1}" srcOrd="0" destOrd="0" presId="urn:microsoft.com/office/officeart/2005/8/layout/hList7"/>
    <dgm:cxn modelId="{49513F19-6292-4A77-A132-EA682CF349F8}" type="presParOf" srcId="{95D62DBD-E78B-4C6E-8484-9626C132BC6F}" destId="{BC6E8547-7926-4D91-8CBE-57EFE3BC381B}" srcOrd="1" destOrd="0" presId="urn:microsoft.com/office/officeart/2005/8/layout/hList7"/>
    <dgm:cxn modelId="{B6A1BC0D-0BB2-4C88-92CE-3634E426C53B}" type="presParOf" srcId="{95D62DBD-E78B-4C6E-8484-9626C132BC6F}" destId="{551BF2B3-6D06-4486-BE53-B865D83D7D69}" srcOrd="2" destOrd="0" presId="urn:microsoft.com/office/officeart/2005/8/layout/hList7"/>
    <dgm:cxn modelId="{8175F626-78A2-40D3-B04C-FDAB60FA90BF}" type="presParOf" srcId="{95D62DBD-E78B-4C6E-8484-9626C132BC6F}" destId="{BF762D12-AD86-41AE-A75C-10FA17F393A9}" srcOrd="3" destOrd="0" presId="urn:microsoft.com/office/officeart/2005/8/layout/hList7"/>
    <dgm:cxn modelId="{AA0AAC30-2F93-4EDA-A0A1-8EA3EDFD388B}" type="presParOf" srcId="{4E3C9D23-9412-45C2-8E63-58F90BDFA09D}" destId="{D6AE2FD8-913E-4BC2-86B0-2A4370CF55E5}" srcOrd="1" destOrd="0" presId="urn:microsoft.com/office/officeart/2005/8/layout/hList7"/>
    <dgm:cxn modelId="{902C1C10-9E36-4D15-B5FC-0FB50BCE35F6}" type="presParOf" srcId="{4E3C9D23-9412-45C2-8E63-58F90BDFA09D}" destId="{C837E25F-5FBC-46AD-A016-D969829E873B}" srcOrd="2" destOrd="0" presId="urn:microsoft.com/office/officeart/2005/8/layout/hList7"/>
    <dgm:cxn modelId="{0F8BF60F-2BEB-4E08-83AF-96172249D687}" type="presParOf" srcId="{C837E25F-5FBC-46AD-A016-D969829E873B}" destId="{CBECEFFF-13EE-4926-9BA3-726C0AEF50EB}" srcOrd="0" destOrd="0" presId="urn:microsoft.com/office/officeart/2005/8/layout/hList7"/>
    <dgm:cxn modelId="{7345D7F5-8A64-414A-A791-E0AAD7463C77}" type="presParOf" srcId="{C837E25F-5FBC-46AD-A016-D969829E873B}" destId="{EDBDAB3F-5A70-4BB4-9C3F-C82C95072757}" srcOrd="1" destOrd="0" presId="urn:microsoft.com/office/officeart/2005/8/layout/hList7"/>
    <dgm:cxn modelId="{AF20086A-2C96-4D93-8931-F9A32244ACD8}" type="presParOf" srcId="{C837E25F-5FBC-46AD-A016-D969829E873B}" destId="{81A0A8AD-EF44-4C34-9B67-EEBA326ECEF4}" srcOrd="2" destOrd="0" presId="urn:microsoft.com/office/officeart/2005/8/layout/hList7"/>
    <dgm:cxn modelId="{82017EB5-43AA-4D7E-8E86-EE1DAC77CB74}" type="presParOf" srcId="{C837E25F-5FBC-46AD-A016-D969829E873B}" destId="{1FAF6B01-7028-442C-B895-19BAEFB20A20}" srcOrd="3" destOrd="0" presId="urn:microsoft.com/office/officeart/2005/8/layout/hList7"/>
    <dgm:cxn modelId="{CED409BA-4A41-44CD-8E70-658F3AF2D0B2}" type="presParOf" srcId="{4E3C9D23-9412-45C2-8E63-58F90BDFA09D}" destId="{A7053603-92FB-40EE-BA4A-89A62E5A25BA}" srcOrd="3" destOrd="0" presId="urn:microsoft.com/office/officeart/2005/8/layout/hList7"/>
    <dgm:cxn modelId="{1DD934CB-217F-416C-AAFD-0C6D6498D5FA}" type="presParOf" srcId="{4E3C9D23-9412-45C2-8E63-58F90BDFA09D}" destId="{F6C54C06-3EAA-4226-A455-FBABF2795570}" srcOrd="4" destOrd="0" presId="urn:microsoft.com/office/officeart/2005/8/layout/hList7"/>
    <dgm:cxn modelId="{B4635E8C-12D5-42F4-BB93-87F96BA18600}" type="presParOf" srcId="{F6C54C06-3EAA-4226-A455-FBABF2795570}" destId="{20427DB0-060F-4B64-AE76-73F1E0B4DD97}" srcOrd="0" destOrd="0" presId="urn:microsoft.com/office/officeart/2005/8/layout/hList7"/>
    <dgm:cxn modelId="{2A4A428B-CA17-4C8A-B451-68F0BBE9251B}" type="presParOf" srcId="{F6C54C06-3EAA-4226-A455-FBABF2795570}" destId="{BD0CE27B-9FCB-4DBA-8F75-B95C459CCB3B}" srcOrd="1" destOrd="0" presId="urn:microsoft.com/office/officeart/2005/8/layout/hList7"/>
    <dgm:cxn modelId="{44571414-8A41-4A65-8E1D-A1CEC05E6E8C}" type="presParOf" srcId="{F6C54C06-3EAA-4226-A455-FBABF2795570}" destId="{6D44AC6C-6538-4D6D-8026-481252381A83}" srcOrd="2" destOrd="0" presId="urn:microsoft.com/office/officeart/2005/8/layout/hList7"/>
    <dgm:cxn modelId="{DF604298-5A45-4F46-80B4-903487042C20}" type="presParOf" srcId="{F6C54C06-3EAA-4226-A455-FBABF2795570}" destId="{D62F8C1C-6D77-4E8C-A323-9FD5C0BB25F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18C978-4209-4824-9CF9-EFC37D211B5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9B67F91-16EA-4E4D-B902-589FBB9E272F}">
      <dgm:prSet phldrT="[Texto]" custT="1"/>
      <dgm:spPr/>
      <dgm:t>
        <a:bodyPr/>
        <a:lstStyle/>
        <a:p>
          <a:r>
            <a:rPr lang="es-ES" sz="1600" dirty="0" smtClean="0"/>
            <a:t>Medio de cultivo con  Citoquininas y Giberelina</a:t>
          </a:r>
          <a:endParaRPr lang="es-EC" sz="1600" dirty="0"/>
        </a:p>
      </dgm:t>
    </dgm:pt>
    <dgm:pt modelId="{C8AC215B-B566-43B3-A73A-12D0E70E6BE9}" type="parTrans" cxnId="{626D2D32-8A9C-407A-A617-7DD0030B07E5}">
      <dgm:prSet/>
      <dgm:spPr/>
      <dgm:t>
        <a:bodyPr/>
        <a:lstStyle/>
        <a:p>
          <a:endParaRPr lang="es-EC"/>
        </a:p>
      </dgm:t>
    </dgm:pt>
    <dgm:pt modelId="{12B5E3DA-852E-4258-91B1-7BF5FB4C71B4}" type="sibTrans" cxnId="{626D2D32-8A9C-407A-A617-7DD0030B07E5}">
      <dgm:prSet/>
      <dgm:spPr/>
      <dgm:t>
        <a:bodyPr/>
        <a:lstStyle/>
        <a:p>
          <a:endParaRPr lang="es-EC"/>
        </a:p>
      </dgm:t>
    </dgm:pt>
    <dgm:pt modelId="{38CE35D8-C7F9-4827-8AC9-74C732B49210}">
      <dgm:prSet phldrT="[Texto]" custT="1"/>
      <dgm:spPr/>
      <dgm:t>
        <a:bodyPr/>
        <a:lstStyle/>
        <a:p>
          <a:r>
            <a:rPr lang="es-ES" sz="1600" dirty="0" smtClean="0"/>
            <a:t>Corte de brotes en secciones  nodales de 1.5 cm</a:t>
          </a:r>
          <a:endParaRPr lang="es-EC" sz="1600" dirty="0"/>
        </a:p>
      </dgm:t>
    </dgm:pt>
    <dgm:pt modelId="{27BF1EB7-910E-4429-9DAF-26F8BEC5CD6B}" type="parTrans" cxnId="{010B9467-D38B-4B63-84F4-7D206991FD6F}">
      <dgm:prSet/>
      <dgm:spPr/>
      <dgm:t>
        <a:bodyPr/>
        <a:lstStyle/>
        <a:p>
          <a:endParaRPr lang="es-EC"/>
        </a:p>
      </dgm:t>
    </dgm:pt>
    <dgm:pt modelId="{15697A16-9C82-4451-9B4B-14DA6AA0FC9F}" type="sibTrans" cxnId="{010B9467-D38B-4B63-84F4-7D206991FD6F}">
      <dgm:prSet/>
      <dgm:spPr/>
      <dgm:t>
        <a:bodyPr/>
        <a:lstStyle/>
        <a:p>
          <a:endParaRPr lang="es-EC"/>
        </a:p>
      </dgm:t>
    </dgm:pt>
    <dgm:pt modelId="{26762D97-2D47-4ADE-AAF8-D0AF98F5E360}">
      <dgm:prSet phldrT="[Texto]"/>
      <dgm:spPr/>
      <dgm:t>
        <a:bodyPr/>
        <a:lstStyle/>
        <a:p>
          <a:r>
            <a:rPr lang="es-ES" dirty="0" smtClean="0"/>
            <a:t>Siembra de brotes</a:t>
          </a:r>
          <a:endParaRPr lang="es-EC" dirty="0"/>
        </a:p>
      </dgm:t>
    </dgm:pt>
    <dgm:pt modelId="{D254295D-ABB9-4324-B0DF-5755D016CAE9}" type="parTrans" cxnId="{E14795A7-A399-40B2-9B26-D1345C9828AB}">
      <dgm:prSet/>
      <dgm:spPr/>
      <dgm:t>
        <a:bodyPr/>
        <a:lstStyle/>
        <a:p>
          <a:endParaRPr lang="es-EC"/>
        </a:p>
      </dgm:t>
    </dgm:pt>
    <dgm:pt modelId="{D60A0346-E894-454F-8DCA-924847B205D6}" type="sibTrans" cxnId="{E14795A7-A399-40B2-9B26-D1345C9828AB}">
      <dgm:prSet/>
      <dgm:spPr/>
      <dgm:t>
        <a:bodyPr/>
        <a:lstStyle/>
        <a:p>
          <a:endParaRPr lang="es-EC"/>
        </a:p>
      </dgm:t>
    </dgm:pt>
    <dgm:pt modelId="{5606916B-C4E7-4F03-9753-6F30CCFBC7DB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D197A36-01FE-4C1C-B6C1-73B63CBC071C}" type="parTrans" cxnId="{84A09A64-AAB4-459A-8E64-3C91DAD6D3EE}">
      <dgm:prSet/>
      <dgm:spPr/>
      <dgm:t>
        <a:bodyPr/>
        <a:lstStyle/>
        <a:p>
          <a:endParaRPr lang="es-EC"/>
        </a:p>
      </dgm:t>
    </dgm:pt>
    <dgm:pt modelId="{F568FEE7-FB16-4241-AE81-8B88A499365C}" type="sibTrans" cxnId="{84A09A64-AAB4-459A-8E64-3C91DAD6D3EE}">
      <dgm:prSet/>
      <dgm:spPr/>
      <dgm:t>
        <a:bodyPr/>
        <a:lstStyle/>
        <a:p>
          <a:endParaRPr lang="es-EC"/>
        </a:p>
      </dgm:t>
    </dgm:pt>
    <dgm:pt modelId="{C959622C-62AB-4ACA-B00A-4E836609CC9D}" type="pres">
      <dgm:prSet presAssocID="{1C18C978-4209-4824-9CF9-EFC37D211B5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4FB165F-3E74-48D8-8981-FA566FDE16CF}" type="pres">
      <dgm:prSet presAssocID="{29B67F91-16EA-4E4D-B902-589FBB9E272F}" presName="composite" presStyleCnt="0"/>
      <dgm:spPr/>
    </dgm:pt>
    <dgm:pt modelId="{FDC6ED51-6D68-42EF-AD1D-BAB196014C22}" type="pres">
      <dgm:prSet presAssocID="{29B67F91-16EA-4E4D-B902-589FBB9E272F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21E9B8-9649-472E-8FD7-D683DAF5F85A}" type="pres">
      <dgm:prSet presAssocID="{29B67F91-16EA-4E4D-B902-589FBB9E272F}" presName="parSh" presStyleLbl="node1" presStyleIdx="0" presStyleCnt="3" custScaleX="110425" custScaleY="186162" custLinFactNeighborX="-3533" custLinFactNeighborY="2185"/>
      <dgm:spPr/>
      <dgm:t>
        <a:bodyPr/>
        <a:lstStyle/>
        <a:p>
          <a:endParaRPr lang="es-EC"/>
        </a:p>
      </dgm:t>
    </dgm:pt>
    <dgm:pt modelId="{90EFB206-5C78-4AB1-9E8A-B911EC19AB61}" type="pres">
      <dgm:prSet presAssocID="{29B67F91-16EA-4E4D-B902-589FBB9E272F}" presName="desTx" presStyleLbl="fgAcc1" presStyleIdx="0" presStyleCnt="3" custScaleX="101198" custScaleY="230565" custLinFactNeighborX="-8051" custLinFactNeighborY="5220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96D1826-9C4F-4675-A3E9-592A190FCB56}" type="pres">
      <dgm:prSet presAssocID="{12B5E3DA-852E-4258-91B1-7BF5FB4C71B4}" presName="sibTrans" presStyleLbl="sibTrans2D1" presStyleIdx="0" presStyleCnt="2" custScaleX="175250" custScaleY="163665" custLinFactY="-18309" custLinFactNeighborX="3895" custLinFactNeighborY="-100000"/>
      <dgm:spPr>
        <a:prstGeom prst="curvedDownArrow">
          <a:avLst/>
        </a:prstGeom>
      </dgm:spPr>
      <dgm:t>
        <a:bodyPr/>
        <a:lstStyle/>
        <a:p>
          <a:endParaRPr lang="es-EC"/>
        </a:p>
      </dgm:t>
    </dgm:pt>
    <dgm:pt modelId="{FA08DC7B-EAF1-4664-968E-3E5B47591104}" type="pres">
      <dgm:prSet presAssocID="{12B5E3DA-852E-4258-91B1-7BF5FB4C71B4}" presName="connTx" presStyleLbl="sibTrans2D1" presStyleIdx="0" presStyleCnt="2"/>
      <dgm:spPr/>
      <dgm:t>
        <a:bodyPr/>
        <a:lstStyle/>
        <a:p>
          <a:endParaRPr lang="es-EC"/>
        </a:p>
      </dgm:t>
    </dgm:pt>
    <dgm:pt modelId="{59C85B93-9F2A-4BDB-B4D2-4D9CDEE19F36}" type="pres">
      <dgm:prSet presAssocID="{38CE35D8-C7F9-4827-8AC9-74C732B49210}" presName="composite" presStyleCnt="0"/>
      <dgm:spPr/>
    </dgm:pt>
    <dgm:pt modelId="{84FE8615-8C2E-45AA-8CDA-23A7A1572F31}" type="pres">
      <dgm:prSet presAssocID="{38CE35D8-C7F9-4827-8AC9-74C732B49210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3935A0-97C9-496F-9633-69490BB16B24}" type="pres">
      <dgm:prSet presAssocID="{38CE35D8-C7F9-4827-8AC9-74C732B49210}" presName="parSh" presStyleLbl="node1" presStyleIdx="1" presStyleCnt="3" custScaleX="108711" custScaleY="190416" custLinFactNeighborX="3335" custLinFactNeighborY="1800"/>
      <dgm:spPr/>
      <dgm:t>
        <a:bodyPr/>
        <a:lstStyle/>
        <a:p>
          <a:endParaRPr lang="es-EC"/>
        </a:p>
      </dgm:t>
    </dgm:pt>
    <dgm:pt modelId="{F1CA2939-6863-445B-9BB9-F3DD2748EC48}" type="pres">
      <dgm:prSet presAssocID="{38CE35D8-C7F9-4827-8AC9-74C732B49210}" presName="desTx" presStyleLbl="fgAcc1" presStyleIdx="1" presStyleCnt="3" custScaleX="111964" custScaleY="245251" custLinFactNeighborX="992" custLinFactNeighborY="5813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6BD6816-6B08-4866-8BF6-5691B97AD0DE}" type="pres">
      <dgm:prSet presAssocID="{15697A16-9C82-4451-9B4B-14DA6AA0FC9F}" presName="sibTrans" presStyleLbl="sibTrans2D1" presStyleIdx="1" presStyleCnt="2" custScaleX="196313" custScaleY="159308" custLinFactY="-18309" custLinFactNeighborX="-2334" custLinFactNeighborY="-100000"/>
      <dgm:spPr>
        <a:prstGeom prst="curvedDownArrow">
          <a:avLst/>
        </a:prstGeom>
      </dgm:spPr>
      <dgm:t>
        <a:bodyPr/>
        <a:lstStyle/>
        <a:p>
          <a:endParaRPr lang="es-EC"/>
        </a:p>
      </dgm:t>
    </dgm:pt>
    <dgm:pt modelId="{D27D5266-1C23-40C8-A0B0-6ED15EAFDA68}" type="pres">
      <dgm:prSet presAssocID="{15697A16-9C82-4451-9B4B-14DA6AA0FC9F}" presName="connTx" presStyleLbl="sibTrans2D1" presStyleIdx="1" presStyleCnt="2"/>
      <dgm:spPr/>
      <dgm:t>
        <a:bodyPr/>
        <a:lstStyle/>
        <a:p>
          <a:endParaRPr lang="es-EC"/>
        </a:p>
      </dgm:t>
    </dgm:pt>
    <dgm:pt modelId="{EF494BCD-89A6-4253-9568-108ADD401566}" type="pres">
      <dgm:prSet presAssocID="{26762D97-2D47-4ADE-AAF8-D0AF98F5E360}" presName="composite" presStyleCnt="0"/>
      <dgm:spPr/>
    </dgm:pt>
    <dgm:pt modelId="{E0CC8086-0ED3-4556-A047-BBB8F132F815}" type="pres">
      <dgm:prSet presAssocID="{26762D97-2D47-4ADE-AAF8-D0AF98F5E360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2AABF7-E264-4BFA-BED2-6E40A989E655}" type="pres">
      <dgm:prSet presAssocID="{26762D97-2D47-4ADE-AAF8-D0AF98F5E360}" presName="parSh" presStyleLbl="node1" presStyleIdx="2" presStyleCnt="3" custScaleX="108436" custScaleY="188587"/>
      <dgm:spPr/>
      <dgm:t>
        <a:bodyPr/>
        <a:lstStyle/>
        <a:p>
          <a:endParaRPr lang="es-EC"/>
        </a:p>
      </dgm:t>
    </dgm:pt>
    <dgm:pt modelId="{09665913-A9CA-41D6-8CB8-F8E71FA1B020}" type="pres">
      <dgm:prSet presAssocID="{26762D97-2D47-4ADE-AAF8-D0AF98F5E360}" presName="desTx" presStyleLbl="fgAcc1" presStyleIdx="2" presStyleCnt="3" custScaleX="119086" custScaleY="245475" custLinFactNeighborX="-1161" custLinFactNeighborY="588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2B77111-087C-46A3-8142-532B79B6082F}" type="presOf" srcId="{5606916B-C4E7-4F03-9753-6F30CCFBC7DB}" destId="{09665913-A9CA-41D6-8CB8-F8E71FA1B020}" srcOrd="0" destOrd="0" presId="urn:microsoft.com/office/officeart/2005/8/layout/process3"/>
    <dgm:cxn modelId="{2D438491-D4EB-417F-899A-A45711E4A92C}" type="presOf" srcId="{1C18C978-4209-4824-9CF9-EFC37D211B5C}" destId="{C959622C-62AB-4ACA-B00A-4E836609CC9D}" srcOrd="0" destOrd="0" presId="urn:microsoft.com/office/officeart/2005/8/layout/process3"/>
    <dgm:cxn modelId="{1FBC3629-72B1-4D3F-8F95-8094877A3B29}" type="presOf" srcId="{15697A16-9C82-4451-9B4B-14DA6AA0FC9F}" destId="{B6BD6816-6B08-4866-8BF6-5691B97AD0DE}" srcOrd="0" destOrd="0" presId="urn:microsoft.com/office/officeart/2005/8/layout/process3"/>
    <dgm:cxn modelId="{892FAFEB-CCA6-40E2-91E5-3813C7D4BF6F}" type="presOf" srcId="{29B67F91-16EA-4E4D-B902-589FBB9E272F}" destId="{0A21E9B8-9649-472E-8FD7-D683DAF5F85A}" srcOrd="1" destOrd="0" presId="urn:microsoft.com/office/officeart/2005/8/layout/process3"/>
    <dgm:cxn modelId="{6D6C0650-8450-4840-B7E0-0E43AF4C99AE}" type="presOf" srcId="{26762D97-2D47-4ADE-AAF8-D0AF98F5E360}" destId="{6B2AABF7-E264-4BFA-BED2-6E40A989E655}" srcOrd="1" destOrd="0" presId="urn:microsoft.com/office/officeart/2005/8/layout/process3"/>
    <dgm:cxn modelId="{010B9467-D38B-4B63-84F4-7D206991FD6F}" srcId="{1C18C978-4209-4824-9CF9-EFC37D211B5C}" destId="{38CE35D8-C7F9-4827-8AC9-74C732B49210}" srcOrd="1" destOrd="0" parTransId="{27BF1EB7-910E-4429-9DAF-26F8BEC5CD6B}" sibTransId="{15697A16-9C82-4451-9B4B-14DA6AA0FC9F}"/>
    <dgm:cxn modelId="{47A360D7-0BE0-41A1-B649-7C24030C9B9B}" type="presOf" srcId="{15697A16-9C82-4451-9B4B-14DA6AA0FC9F}" destId="{D27D5266-1C23-40C8-A0B0-6ED15EAFDA68}" srcOrd="1" destOrd="0" presId="urn:microsoft.com/office/officeart/2005/8/layout/process3"/>
    <dgm:cxn modelId="{84A09A64-AAB4-459A-8E64-3C91DAD6D3EE}" srcId="{26762D97-2D47-4ADE-AAF8-D0AF98F5E360}" destId="{5606916B-C4E7-4F03-9753-6F30CCFBC7DB}" srcOrd="0" destOrd="0" parTransId="{ED197A36-01FE-4C1C-B6C1-73B63CBC071C}" sibTransId="{F568FEE7-FB16-4241-AE81-8B88A499365C}"/>
    <dgm:cxn modelId="{BC2A1D29-FA79-470F-AA73-68B90FA53D8B}" type="presOf" srcId="{38CE35D8-C7F9-4827-8AC9-74C732B49210}" destId="{463935A0-97C9-496F-9633-69490BB16B24}" srcOrd="1" destOrd="0" presId="urn:microsoft.com/office/officeart/2005/8/layout/process3"/>
    <dgm:cxn modelId="{018ED56E-6D07-47EE-9112-FC111F67257F}" type="presOf" srcId="{12B5E3DA-852E-4258-91B1-7BF5FB4C71B4}" destId="{FA08DC7B-EAF1-4664-968E-3E5B47591104}" srcOrd="1" destOrd="0" presId="urn:microsoft.com/office/officeart/2005/8/layout/process3"/>
    <dgm:cxn modelId="{AD6A626E-389F-479C-A076-D7A0FE3E10EB}" type="presOf" srcId="{29B67F91-16EA-4E4D-B902-589FBB9E272F}" destId="{FDC6ED51-6D68-42EF-AD1D-BAB196014C22}" srcOrd="0" destOrd="0" presId="urn:microsoft.com/office/officeart/2005/8/layout/process3"/>
    <dgm:cxn modelId="{E14795A7-A399-40B2-9B26-D1345C9828AB}" srcId="{1C18C978-4209-4824-9CF9-EFC37D211B5C}" destId="{26762D97-2D47-4ADE-AAF8-D0AF98F5E360}" srcOrd="2" destOrd="0" parTransId="{D254295D-ABB9-4324-B0DF-5755D016CAE9}" sibTransId="{D60A0346-E894-454F-8DCA-924847B205D6}"/>
    <dgm:cxn modelId="{92C80DFD-8401-4B44-BDC5-287AA93A5D7F}" type="presOf" srcId="{38CE35D8-C7F9-4827-8AC9-74C732B49210}" destId="{84FE8615-8C2E-45AA-8CDA-23A7A1572F31}" srcOrd="0" destOrd="0" presId="urn:microsoft.com/office/officeart/2005/8/layout/process3"/>
    <dgm:cxn modelId="{1A71AB2C-4F08-4C60-A969-7BE5B2C202E4}" type="presOf" srcId="{26762D97-2D47-4ADE-AAF8-D0AF98F5E360}" destId="{E0CC8086-0ED3-4556-A047-BBB8F132F815}" srcOrd="0" destOrd="0" presId="urn:microsoft.com/office/officeart/2005/8/layout/process3"/>
    <dgm:cxn modelId="{0BAADFBF-11A7-48FC-BBEB-3B5283B4EDD8}" type="presOf" srcId="{12B5E3DA-852E-4258-91B1-7BF5FB4C71B4}" destId="{D96D1826-9C4F-4675-A3E9-592A190FCB56}" srcOrd="0" destOrd="0" presId="urn:microsoft.com/office/officeart/2005/8/layout/process3"/>
    <dgm:cxn modelId="{626D2D32-8A9C-407A-A617-7DD0030B07E5}" srcId="{1C18C978-4209-4824-9CF9-EFC37D211B5C}" destId="{29B67F91-16EA-4E4D-B902-589FBB9E272F}" srcOrd="0" destOrd="0" parTransId="{C8AC215B-B566-43B3-A73A-12D0E70E6BE9}" sibTransId="{12B5E3DA-852E-4258-91B1-7BF5FB4C71B4}"/>
    <dgm:cxn modelId="{4A04CA75-1828-4DBE-8E1D-E75C32C32B1E}" type="presParOf" srcId="{C959622C-62AB-4ACA-B00A-4E836609CC9D}" destId="{34FB165F-3E74-48D8-8981-FA566FDE16CF}" srcOrd="0" destOrd="0" presId="urn:microsoft.com/office/officeart/2005/8/layout/process3"/>
    <dgm:cxn modelId="{0A75B7F1-A997-4C3D-BD93-5F4FF3AF734D}" type="presParOf" srcId="{34FB165F-3E74-48D8-8981-FA566FDE16CF}" destId="{FDC6ED51-6D68-42EF-AD1D-BAB196014C22}" srcOrd="0" destOrd="0" presId="urn:microsoft.com/office/officeart/2005/8/layout/process3"/>
    <dgm:cxn modelId="{1D70B2E7-6A40-4349-87FE-BDFCC40090CC}" type="presParOf" srcId="{34FB165F-3E74-48D8-8981-FA566FDE16CF}" destId="{0A21E9B8-9649-472E-8FD7-D683DAF5F85A}" srcOrd="1" destOrd="0" presId="urn:microsoft.com/office/officeart/2005/8/layout/process3"/>
    <dgm:cxn modelId="{E90184EB-F0DC-424A-8E72-793849BDF5D2}" type="presParOf" srcId="{34FB165F-3E74-48D8-8981-FA566FDE16CF}" destId="{90EFB206-5C78-4AB1-9E8A-B911EC19AB61}" srcOrd="2" destOrd="0" presId="urn:microsoft.com/office/officeart/2005/8/layout/process3"/>
    <dgm:cxn modelId="{C6684FA5-6ED1-431E-BA59-D7FC1C8E3D86}" type="presParOf" srcId="{C959622C-62AB-4ACA-B00A-4E836609CC9D}" destId="{D96D1826-9C4F-4675-A3E9-592A190FCB56}" srcOrd="1" destOrd="0" presId="urn:microsoft.com/office/officeart/2005/8/layout/process3"/>
    <dgm:cxn modelId="{5B9FE391-C4D7-4301-8863-36B8A7EA78DC}" type="presParOf" srcId="{D96D1826-9C4F-4675-A3E9-592A190FCB56}" destId="{FA08DC7B-EAF1-4664-968E-3E5B47591104}" srcOrd="0" destOrd="0" presId="urn:microsoft.com/office/officeart/2005/8/layout/process3"/>
    <dgm:cxn modelId="{114FE878-1BB9-48CF-AF40-BB7A02CF4B00}" type="presParOf" srcId="{C959622C-62AB-4ACA-B00A-4E836609CC9D}" destId="{59C85B93-9F2A-4BDB-B4D2-4D9CDEE19F36}" srcOrd="2" destOrd="0" presId="urn:microsoft.com/office/officeart/2005/8/layout/process3"/>
    <dgm:cxn modelId="{C3079492-C17A-420E-B598-8D0AFEAA6631}" type="presParOf" srcId="{59C85B93-9F2A-4BDB-B4D2-4D9CDEE19F36}" destId="{84FE8615-8C2E-45AA-8CDA-23A7A1572F31}" srcOrd="0" destOrd="0" presId="urn:microsoft.com/office/officeart/2005/8/layout/process3"/>
    <dgm:cxn modelId="{9F99D91E-7394-465D-98FB-8D1DD0DD73E2}" type="presParOf" srcId="{59C85B93-9F2A-4BDB-B4D2-4D9CDEE19F36}" destId="{463935A0-97C9-496F-9633-69490BB16B24}" srcOrd="1" destOrd="0" presId="urn:microsoft.com/office/officeart/2005/8/layout/process3"/>
    <dgm:cxn modelId="{39AC0D6B-1EAA-43ED-AD2F-4646801B1F6F}" type="presParOf" srcId="{59C85B93-9F2A-4BDB-B4D2-4D9CDEE19F36}" destId="{F1CA2939-6863-445B-9BB9-F3DD2748EC48}" srcOrd="2" destOrd="0" presId="urn:microsoft.com/office/officeart/2005/8/layout/process3"/>
    <dgm:cxn modelId="{58BDAF7F-9ABA-4450-BEAA-439FB5185BF7}" type="presParOf" srcId="{C959622C-62AB-4ACA-B00A-4E836609CC9D}" destId="{B6BD6816-6B08-4866-8BF6-5691B97AD0DE}" srcOrd="3" destOrd="0" presId="urn:microsoft.com/office/officeart/2005/8/layout/process3"/>
    <dgm:cxn modelId="{A10593F1-11C1-4343-86C4-B1805C6EA243}" type="presParOf" srcId="{B6BD6816-6B08-4866-8BF6-5691B97AD0DE}" destId="{D27D5266-1C23-40C8-A0B0-6ED15EAFDA68}" srcOrd="0" destOrd="0" presId="urn:microsoft.com/office/officeart/2005/8/layout/process3"/>
    <dgm:cxn modelId="{FE567648-C406-420C-89C1-3E4B56A893B9}" type="presParOf" srcId="{C959622C-62AB-4ACA-B00A-4E836609CC9D}" destId="{EF494BCD-89A6-4253-9568-108ADD401566}" srcOrd="4" destOrd="0" presId="urn:microsoft.com/office/officeart/2005/8/layout/process3"/>
    <dgm:cxn modelId="{261F1BBB-0F57-4D5D-9A55-F069D6999F9E}" type="presParOf" srcId="{EF494BCD-89A6-4253-9568-108ADD401566}" destId="{E0CC8086-0ED3-4556-A047-BBB8F132F815}" srcOrd="0" destOrd="0" presId="urn:microsoft.com/office/officeart/2005/8/layout/process3"/>
    <dgm:cxn modelId="{661A51C0-CF83-4427-ABDD-07C86DA4B2CA}" type="presParOf" srcId="{EF494BCD-89A6-4253-9568-108ADD401566}" destId="{6B2AABF7-E264-4BFA-BED2-6E40A989E655}" srcOrd="1" destOrd="0" presId="urn:microsoft.com/office/officeart/2005/8/layout/process3"/>
    <dgm:cxn modelId="{E207DBB2-96E6-4EA5-BD57-3E6F40F3E375}" type="presParOf" srcId="{EF494BCD-89A6-4253-9568-108ADD401566}" destId="{09665913-A9CA-41D6-8CB8-F8E71FA1B02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8C8E98-39D0-49CE-8189-D643D8B99479}" type="doc">
      <dgm:prSet loTypeId="urn:microsoft.com/office/officeart/2009/layout/CircleArrowProcess" loCatId="process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84C76623-20B8-42AE-89EA-DBB1E5D4024F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Resultados etiolación de brotes</a:t>
          </a:r>
          <a:endParaRPr lang="es-EC" sz="1800" b="1" dirty="0"/>
        </a:p>
      </dgm:t>
    </dgm:pt>
    <dgm:pt modelId="{5E6628D3-5465-49F1-97E1-E8C42C436A2F}" type="parTrans" cxnId="{4ED6E2A9-4041-44A8-8528-FA57ED905C9A}">
      <dgm:prSet/>
      <dgm:spPr/>
      <dgm:t>
        <a:bodyPr/>
        <a:lstStyle/>
        <a:p>
          <a:endParaRPr lang="es-EC"/>
        </a:p>
      </dgm:t>
    </dgm:pt>
    <dgm:pt modelId="{4CB8C139-0654-4B36-925B-1B5A11C3AC26}" type="sibTrans" cxnId="{4ED6E2A9-4041-44A8-8528-FA57ED905C9A}">
      <dgm:prSet/>
      <dgm:spPr/>
      <dgm:t>
        <a:bodyPr/>
        <a:lstStyle/>
        <a:p>
          <a:endParaRPr lang="es-EC"/>
        </a:p>
      </dgm:t>
    </dgm:pt>
    <dgm:pt modelId="{399F25BC-E49E-4144-9EDE-9E0C3A4B0803}">
      <dgm:prSet phldrT="[Texto]"/>
      <dgm:spPr/>
      <dgm:t>
        <a:bodyPr/>
        <a:lstStyle/>
        <a:p>
          <a:r>
            <a:rPr lang="es-ES" b="1" dirty="0" smtClean="0">
              <a:latin typeface="Times New Roman" pitchFamily="18" charset="0"/>
              <a:cs typeface="Times New Roman" pitchFamily="18" charset="0"/>
            </a:rPr>
            <a:t>Resultados cultivo </a:t>
          </a:r>
          <a:r>
            <a:rPr lang="es-ES" b="1" i="1" dirty="0" smtClean="0">
              <a:latin typeface="Times New Roman" pitchFamily="18" charset="0"/>
              <a:cs typeface="Times New Roman" pitchFamily="18" charset="0"/>
            </a:rPr>
            <a:t>in vitro </a:t>
          </a:r>
          <a:endParaRPr lang="es-EC" b="1" dirty="0"/>
        </a:p>
      </dgm:t>
    </dgm:pt>
    <dgm:pt modelId="{0690E2CB-BCD0-481F-B938-CD0406EFC297}" type="parTrans" cxnId="{9F4CF5F3-3A05-4890-8639-A8F3A87155AB}">
      <dgm:prSet/>
      <dgm:spPr/>
      <dgm:t>
        <a:bodyPr/>
        <a:lstStyle/>
        <a:p>
          <a:endParaRPr lang="es-EC"/>
        </a:p>
      </dgm:t>
    </dgm:pt>
    <dgm:pt modelId="{FF9CD9BA-233E-4EB9-A30F-8CDF7B07847F}" type="sibTrans" cxnId="{9F4CF5F3-3A05-4890-8639-A8F3A87155AB}">
      <dgm:prSet/>
      <dgm:spPr/>
      <dgm:t>
        <a:bodyPr/>
        <a:lstStyle/>
        <a:p>
          <a:endParaRPr lang="es-EC"/>
        </a:p>
      </dgm:t>
    </dgm:pt>
    <dgm:pt modelId="{F0C25D21-DA3C-4248-B3CA-ECE75C93F88C}" type="pres">
      <dgm:prSet presAssocID="{CF8C8E98-39D0-49CE-8189-D643D8B9947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EB7E59F-EB7E-4DEE-B30E-21EBD6B62D19}" type="pres">
      <dgm:prSet presAssocID="{84C76623-20B8-42AE-89EA-DBB1E5D4024F}" presName="Accent1" presStyleCnt="0"/>
      <dgm:spPr/>
    </dgm:pt>
    <dgm:pt modelId="{00F167D9-1D56-4CCE-9F87-BD1C21DFBF36}" type="pres">
      <dgm:prSet presAssocID="{84C76623-20B8-42AE-89EA-DBB1E5D4024F}" presName="Accent" presStyleLbl="node1" presStyleIdx="0" presStyleCnt="2"/>
      <dgm:spPr/>
    </dgm:pt>
    <dgm:pt modelId="{670557CB-FF48-442C-8EF0-C890855E016B}" type="pres">
      <dgm:prSet presAssocID="{84C76623-20B8-42AE-89EA-DBB1E5D4024F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E17EB6-2F9F-4358-9E67-4FA977048565}" type="pres">
      <dgm:prSet presAssocID="{399F25BC-E49E-4144-9EDE-9E0C3A4B0803}" presName="Accent2" presStyleCnt="0"/>
      <dgm:spPr/>
    </dgm:pt>
    <dgm:pt modelId="{52D4732E-6F57-437F-AF76-4ED5C7EC54B7}" type="pres">
      <dgm:prSet presAssocID="{399F25BC-E49E-4144-9EDE-9E0C3A4B0803}" presName="Accent" presStyleLbl="node1" presStyleIdx="1" presStyleCnt="2"/>
      <dgm:spPr/>
    </dgm:pt>
    <dgm:pt modelId="{E9790B13-0DBC-49AA-BBDB-1EFCA1B61A2C}" type="pres">
      <dgm:prSet presAssocID="{399F25BC-E49E-4144-9EDE-9E0C3A4B0803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EBA5A09-CBDB-4175-90C3-D5146E5968FE}" type="presOf" srcId="{399F25BC-E49E-4144-9EDE-9E0C3A4B0803}" destId="{E9790B13-0DBC-49AA-BBDB-1EFCA1B61A2C}" srcOrd="0" destOrd="0" presId="urn:microsoft.com/office/officeart/2009/layout/CircleArrowProcess"/>
    <dgm:cxn modelId="{9F4CF5F3-3A05-4890-8639-A8F3A87155AB}" srcId="{CF8C8E98-39D0-49CE-8189-D643D8B99479}" destId="{399F25BC-E49E-4144-9EDE-9E0C3A4B0803}" srcOrd="1" destOrd="0" parTransId="{0690E2CB-BCD0-481F-B938-CD0406EFC297}" sibTransId="{FF9CD9BA-233E-4EB9-A30F-8CDF7B07847F}"/>
    <dgm:cxn modelId="{C824C696-0E19-4327-BABD-FDBBD11493F1}" type="presOf" srcId="{CF8C8E98-39D0-49CE-8189-D643D8B99479}" destId="{F0C25D21-DA3C-4248-B3CA-ECE75C93F88C}" srcOrd="0" destOrd="0" presId="urn:microsoft.com/office/officeart/2009/layout/CircleArrowProcess"/>
    <dgm:cxn modelId="{4ED6E2A9-4041-44A8-8528-FA57ED905C9A}" srcId="{CF8C8E98-39D0-49CE-8189-D643D8B99479}" destId="{84C76623-20B8-42AE-89EA-DBB1E5D4024F}" srcOrd="0" destOrd="0" parTransId="{5E6628D3-5465-49F1-97E1-E8C42C436A2F}" sibTransId="{4CB8C139-0654-4B36-925B-1B5A11C3AC26}"/>
    <dgm:cxn modelId="{C71C371B-5179-4F84-8E75-F71F6EA12D20}" type="presOf" srcId="{84C76623-20B8-42AE-89EA-DBB1E5D4024F}" destId="{670557CB-FF48-442C-8EF0-C890855E016B}" srcOrd="0" destOrd="0" presId="urn:microsoft.com/office/officeart/2009/layout/CircleArrowProcess"/>
    <dgm:cxn modelId="{764F52D5-4B98-4F08-BCD9-3CB1BC81B9F1}" type="presParOf" srcId="{F0C25D21-DA3C-4248-B3CA-ECE75C93F88C}" destId="{5EB7E59F-EB7E-4DEE-B30E-21EBD6B62D19}" srcOrd="0" destOrd="0" presId="urn:microsoft.com/office/officeart/2009/layout/CircleArrowProcess"/>
    <dgm:cxn modelId="{6689DE9B-D0E7-4EEC-AD3E-679DC1D0AAF1}" type="presParOf" srcId="{5EB7E59F-EB7E-4DEE-B30E-21EBD6B62D19}" destId="{00F167D9-1D56-4CCE-9F87-BD1C21DFBF36}" srcOrd="0" destOrd="0" presId="urn:microsoft.com/office/officeart/2009/layout/CircleArrowProcess"/>
    <dgm:cxn modelId="{60FAFF8C-ED61-44F9-888D-3F4756D2828C}" type="presParOf" srcId="{F0C25D21-DA3C-4248-B3CA-ECE75C93F88C}" destId="{670557CB-FF48-442C-8EF0-C890855E016B}" srcOrd="1" destOrd="0" presId="urn:microsoft.com/office/officeart/2009/layout/CircleArrowProcess"/>
    <dgm:cxn modelId="{1F958B7E-AEB0-4712-AFD8-9CB344C0DE32}" type="presParOf" srcId="{F0C25D21-DA3C-4248-B3CA-ECE75C93F88C}" destId="{B2E17EB6-2F9F-4358-9E67-4FA977048565}" srcOrd="2" destOrd="0" presId="urn:microsoft.com/office/officeart/2009/layout/CircleArrowProcess"/>
    <dgm:cxn modelId="{161ED650-D844-4EF4-89AE-E1F4DEE9DA32}" type="presParOf" srcId="{B2E17EB6-2F9F-4358-9E67-4FA977048565}" destId="{52D4732E-6F57-437F-AF76-4ED5C7EC54B7}" srcOrd="0" destOrd="0" presId="urn:microsoft.com/office/officeart/2009/layout/CircleArrowProcess"/>
    <dgm:cxn modelId="{9E8D3BC0-53D2-4AF3-9213-F69C90BF0CC2}" type="presParOf" srcId="{F0C25D21-DA3C-4248-B3CA-ECE75C93F88C}" destId="{E9790B13-0DBC-49AA-BBDB-1EFCA1B61A2C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41B31-F9E6-4AF6-9D7C-4467AF1584FB}">
      <dsp:nvSpPr>
        <dsp:cNvPr id="0" name=""/>
        <dsp:cNvSpPr/>
      </dsp:nvSpPr>
      <dsp:spPr>
        <a:xfrm>
          <a:off x="1844" y="0"/>
          <a:ext cx="2869701" cy="41044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Introducción plantas madre</a:t>
          </a:r>
          <a:endParaRPr lang="es-EC" sz="3000" kern="1200" dirty="0"/>
        </a:p>
      </dsp:txBody>
      <dsp:txXfrm>
        <a:off x="1844" y="1641782"/>
        <a:ext cx="2869701" cy="1641782"/>
      </dsp:txXfrm>
    </dsp:sp>
    <dsp:sp modelId="{4763BBCA-8AB4-47F5-8962-801A6D8AEAA5}">
      <dsp:nvSpPr>
        <dsp:cNvPr id="0" name=""/>
        <dsp:cNvSpPr/>
      </dsp:nvSpPr>
      <dsp:spPr>
        <a:xfrm>
          <a:off x="753303" y="246267"/>
          <a:ext cx="1366783" cy="136678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1440C4-61BA-47B3-92C6-299C90F60CED}">
      <dsp:nvSpPr>
        <dsp:cNvPr id="0" name=""/>
        <dsp:cNvSpPr/>
      </dsp:nvSpPr>
      <dsp:spPr>
        <a:xfrm>
          <a:off x="2957637" y="0"/>
          <a:ext cx="2869701" cy="41044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Desarrollo de brotes</a:t>
          </a:r>
          <a:endParaRPr lang="es-EC" sz="3000" kern="1200" dirty="0"/>
        </a:p>
      </dsp:txBody>
      <dsp:txXfrm>
        <a:off x="2957637" y="1641782"/>
        <a:ext cx="2869701" cy="1641782"/>
      </dsp:txXfrm>
    </dsp:sp>
    <dsp:sp modelId="{7D4CA251-C616-4782-868B-B18C62233009}">
      <dsp:nvSpPr>
        <dsp:cNvPr id="0" name=""/>
        <dsp:cNvSpPr/>
      </dsp:nvSpPr>
      <dsp:spPr>
        <a:xfrm>
          <a:off x="3709096" y="246267"/>
          <a:ext cx="1366783" cy="136678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08DD58-2C66-4BEE-851D-38C4697D0BB0}">
      <dsp:nvSpPr>
        <dsp:cNvPr id="0" name=""/>
        <dsp:cNvSpPr/>
      </dsp:nvSpPr>
      <dsp:spPr>
        <a:xfrm>
          <a:off x="5913429" y="0"/>
          <a:ext cx="2869701" cy="41044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Formación de Estructuras</a:t>
          </a:r>
          <a:endParaRPr lang="es-EC" sz="3000" kern="1200" dirty="0"/>
        </a:p>
      </dsp:txBody>
      <dsp:txXfrm>
        <a:off x="5913429" y="1641782"/>
        <a:ext cx="2869701" cy="1641782"/>
      </dsp:txXfrm>
    </dsp:sp>
    <dsp:sp modelId="{AF900E1D-0D46-4AF0-83B2-6DE1FB518091}">
      <dsp:nvSpPr>
        <dsp:cNvPr id="0" name=""/>
        <dsp:cNvSpPr/>
      </dsp:nvSpPr>
      <dsp:spPr>
        <a:xfrm>
          <a:off x="6664888" y="246267"/>
          <a:ext cx="1366783" cy="136678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ED79F07-A822-4EC5-B01D-5ACCC645DD97}">
      <dsp:nvSpPr>
        <dsp:cNvPr id="0" name=""/>
        <dsp:cNvSpPr/>
      </dsp:nvSpPr>
      <dsp:spPr>
        <a:xfrm>
          <a:off x="351399" y="3283564"/>
          <a:ext cx="8082177" cy="615668"/>
        </a:xfrm>
        <a:prstGeom prst="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63D4B-0BD5-465B-9935-C498D043115D}">
      <dsp:nvSpPr>
        <dsp:cNvPr id="0" name=""/>
        <dsp:cNvSpPr/>
      </dsp:nvSpPr>
      <dsp:spPr>
        <a:xfrm>
          <a:off x="0" y="0"/>
          <a:ext cx="8424936" cy="1440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Fin del proceso de etiolación en plantas madre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Inicia  adaptación  luz ambiental </a:t>
          </a:r>
          <a:endParaRPr lang="es-EC" sz="1700" kern="1200" dirty="0"/>
        </a:p>
      </dsp:txBody>
      <dsp:txXfrm>
        <a:off x="1829003" y="0"/>
        <a:ext cx="6595932" cy="1440160"/>
      </dsp:txXfrm>
    </dsp:sp>
    <dsp:sp modelId="{CA4398B4-088C-46DF-9E7D-EEBAAC4E4DE4}">
      <dsp:nvSpPr>
        <dsp:cNvPr id="0" name=""/>
        <dsp:cNvSpPr/>
      </dsp:nvSpPr>
      <dsp:spPr>
        <a:xfrm>
          <a:off x="144015" y="72007"/>
          <a:ext cx="1684987" cy="12961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03392-A425-413B-BE05-F4CF69F697FC}">
      <dsp:nvSpPr>
        <dsp:cNvPr id="0" name=""/>
        <dsp:cNvSpPr/>
      </dsp:nvSpPr>
      <dsp:spPr>
        <a:xfrm>
          <a:off x="0" y="1584176"/>
          <a:ext cx="8424936" cy="1440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Introducción de </a:t>
          </a:r>
          <a:r>
            <a:rPr lang="es-ES" sz="2200" kern="1200" dirty="0" err="1" smtClean="0"/>
            <a:t>AIB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Palillo de madera de 1mm de ancho y 5mm de largo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Embebidos 24 h  en  </a:t>
          </a:r>
          <a:r>
            <a:rPr lang="es-ES" sz="1700" kern="1200" dirty="0" err="1" smtClean="0"/>
            <a:t>AIB</a:t>
          </a:r>
          <a:endParaRPr lang="es-EC" sz="1700" kern="1200" dirty="0"/>
        </a:p>
      </dsp:txBody>
      <dsp:txXfrm>
        <a:off x="1829003" y="1584176"/>
        <a:ext cx="6595932" cy="1440160"/>
      </dsp:txXfrm>
    </dsp:sp>
    <dsp:sp modelId="{C6BCD208-6C00-42BE-AFE1-07FD9D169798}">
      <dsp:nvSpPr>
        <dsp:cNvPr id="0" name=""/>
        <dsp:cNvSpPr/>
      </dsp:nvSpPr>
      <dsp:spPr>
        <a:xfrm>
          <a:off x="144015" y="1656184"/>
          <a:ext cx="1684987" cy="12961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FA414-3F5C-4FE0-AD9C-DCF73D11B743}">
      <dsp:nvSpPr>
        <dsp:cNvPr id="0" name=""/>
        <dsp:cNvSpPr/>
      </dsp:nvSpPr>
      <dsp:spPr>
        <a:xfrm>
          <a:off x="0" y="3168351"/>
          <a:ext cx="8424936" cy="1440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Etiolación de  brotes para formación de estructuras 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Duración 45 días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Recubrimiento con papel aluminio </a:t>
          </a:r>
          <a:endParaRPr lang="es-EC" sz="1700" kern="1200" dirty="0"/>
        </a:p>
      </dsp:txBody>
      <dsp:txXfrm>
        <a:off x="1829003" y="3168351"/>
        <a:ext cx="6595932" cy="1440160"/>
      </dsp:txXfrm>
    </dsp:sp>
    <dsp:sp modelId="{43B81729-4D39-44AF-AECE-6D399AD4253B}">
      <dsp:nvSpPr>
        <dsp:cNvPr id="0" name=""/>
        <dsp:cNvSpPr/>
      </dsp:nvSpPr>
      <dsp:spPr>
        <a:xfrm>
          <a:off x="144015" y="3240359"/>
          <a:ext cx="1684987" cy="12961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82775-B256-4B45-B34B-BA41CABD15E1}">
      <dsp:nvSpPr>
        <dsp:cNvPr id="0" name=""/>
        <dsp:cNvSpPr/>
      </dsp:nvSpPr>
      <dsp:spPr>
        <a:xfrm>
          <a:off x="1279" y="0"/>
          <a:ext cx="199132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Introducción de brotes</a:t>
          </a:r>
          <a:endParaRPr lang="es-EC" sz="2200" kern="1200" dirty="0"/>
        </a:p>
      </dsp:txBody>
      <dsp:txXfrm>
        <a:off x="1279" y="1625600"/>
        <a:ext cx="1991320" cy="1625600"/>
      </dsp:txXfrm>
    </dsp:sp>
    <dsp:sp modelId="{BF762D12-AD86-41AE-A75C-10FA17F393A9}">
      <dsp:nvSpPr>
        <dsp:cNvPr id="0" name=""/>
        <dsp:cNvSpPr/>
      </dsp:nvSpPr>
      <dsp:spPr>
        <a:xfrm>
          <a:off x="320284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CEFFF-13EE-4926-9BA3-726C0AEF50EB}">
      <dsp:nvSpPr>
        <dsp:cNvPr id="0" name=""/>
        <dsp:cNvSpPr/>
      </dsp:nvSpPr>
      <dsp:spPr>
        <a:xfrm>
          <a:off x="2052339" y="0"/>
          <a:ext cx="199132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Medio de cultivo</a:t>
          </a:r>
          <a:endParaRPr lang="es-EC" sz="2200" kern="1200" dirty="0"/>
        </a:p>
      </dsp:txBody>
      <dsp:txXfrm>
        <a:off x="2052339" y="1625600"/>
        <a:ext cx="1991320" cy="1625600"/>
      </dsp:txXfrm>
    </dsp:sp>
    <dsp:sp modelId="{1FAF6B01-7028-442C-B895-19BAEFB20A20}">
      <dsp:nvSpPr>
        <dsp:cNvPr id="0" name=""/>
        <dsp:cNvSpPr/>
      </dsp:nvSpPr>
      <dsp:spPr>
        <a:xfrm>
          <a:off x="2371344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27DB0-060F-4B64-AE76-73F1E0B4DD97}">
      <dsp:nvSpPr>
        <dsp:cNvPr id="0" name=""/>
        <dsp:cNvSpPr/>
      </dsp:nvSpPr>
      <dsp:spPr>
        <a:xfrm>
          <a:off x="4103399" y="0"/>
          <a:ext cx="199132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Siembra de brotes</a:t>
          </a:r>
          <a:endParaRPr lang="es-EC" sz="2200" kern="1200" dirty="0"/>
        </a:p>
      </dsp:txBody>
      <dsp:txXfrm>
        <a:off x="4103399" y="1625600"/>
        <a:ext cx="1991320" cy="1625600"/>
      </dsp:txXfrm>
    </dsp:sp>
    <dsp:sp modelId="{D62F8C1C-6D77-4E8C-A323-9FD5C0BB25F5}">
      <dsp:nvSpPr>
        <dsp:cNvPr id="0" name=""/>
        <dsp:cNvSpPr/>
      </dsp:nvSpPr>
      <dsp:spPr>
        <a:xfrm>
          <a:off x="4422403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F2D0A-3774-4858-B5FD-7BF792A36F0B}">
      <dsp:nvSpPr>
        <dsp:cNvPr id="0" name=""/>
        <dsp:cNvSpPr/>
      </dsp:nvSpPr>
      <dsp:spPr>
        <a:xfrm>
          <a:off x="243839" y="3251200"/>
          <a:ext cx="5608320" cy="609600"/>
        </a:xfrm>
        <a:prstGeom prst="notched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1E9B8-9649-472E-8FD7-D683DAF5F85A}">
      <dsp:nvSpPr>
        <dsp:cNvPr id="0" name=""/>
        <dsp:cNvSpPr/>
      </dsp:nvSpPr>
      <dsp:spPr>
        <a:xfrm>
          <a:off x="0" y="967474"/>
          <a:ext cx="1926175" cy="18863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Medio de cultivo con  Citoquininas y Giberelina</a:t>
          </a:r>
          <a:endParaRPr lang="es-EC" sz="1600" kern="1200" dirty="0"/>
        </a:p>
      </dsp:txBody>
      <dsp:txXfrm>
        <a:off x="0" y="967474"/>
        <a:ext cx="1926175" cy="1257560"/>
      </dsp:txXfrm>
    </dsp:sp>
    <dsp:sp modelId="{90EFB206-5C78-4AB1-9E8A-B911EC19AB61}">
      <dsp:nvSpPr>
        <dsp:cNvPr id="0" name=""/>
        <dsp:cNvSpPr/>
      </dsp:nvSpPr>
      <dsp:spPr>
        <a:xfrm>
          <a:off x="298379" y="1936816"/>
          <a:ext cx="1765226" cy="2124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D1826-9C4F-4675-A3E9-592A190FCB56}">
      <dsp:nvSpPr>
        <dsp:cNvPr id="0" name=""/>
        <dsp:cNvSpPr/>
      </dsp:nvSpPr>
      <dsp:spPr>
        <a:xfrm rot="21560180">
          <a:off x="1999976" y="709725"/>
          <a:ext cx="962795" cy="710776"/>
        </a:xfrm>
        <a:prstGeom prst="curved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1999983" y="853115"/>
        <a:ext cx="749562" cy="426466"/>
      </dsp:txXfrm>
    </dsp:sp>
    <dsp:sp modelId="{463935A0-97C9-496F-9633-69490BB16B24}">
      <dsp:nvSpPr>
        <dsp:cNvPr id="0" name=""/>
        <dsp:cNvSpPr/>
      </dsp:nvSpPr>
      <dsp:spPr>
        <a:xfrm>
          <a:off x="2962679" y="918960"/>
          <a:ext cx="1896278" cy="1929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Corte de brotes en secciones  nodales de 1.5 cm</a:t>
          </a:r>
          <a:endParaRPr lang="es-EC" sz="1600" kern="1200" dirty="0"/>
        </a:p>
      </dsp:txBody>
      <dsp:txXfrm>
        <a:off x="2962679" y="918960"/>
        <a:ext cx="1896278" cy="1286297"/>
      </dsp:txXfrm>
    </dsp:sp>
    <dsp:sp modelId="{F1CA2939-6863-445B-9BB9-F3DD2748EC48}">
      <dsp:nvSpPr>
        <dsp:cNvPr id="0" name=""/>
        <dsp:cNvSpPr/>
      </dsp:nvSpPr>
      <dsp:spPr>
        <a:xfrm>
          <a:off x="3250710" y="1900807"/>
          <a:ext cx="1953021" cy="22602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D6816-6B08-4866-8BF6-5691B97AD0DE}">
      <dsp:nvSpPr>
        <dsp:cNvPr id="0" name=""/>
        <dsp:cNvSpPr/>
      </dsp:nvSpPr>
      <dsp:spPr>
        <a:xfrm rot="21576116">
          <a:off x="4840853" y="692115"/>
          <a:ext cx="1069549" cy="691854"/>
        </a:xfrm>
        <a:prstGeom prst="curved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4840856" y="831207"/>
        <a:ext cx="861993" cy="415112"/>
      </dsp:txXfrm>
    </dsp:sp>
    <dsp:sp modelId="{6B2AABF7-E264-4BFA-BED2-6E40A989E655}">
      <dsp:nvSpPr>
        <dsp:cNvPr id="0" name=""/>
        <dsp:cNvSpPr/>
      </dsp:nvSpPr>
      <dsp:spPr>
        <a:xfrm>
          <a:off x="5886892" y="904838"/>
          <a:ext cx="1891481" cy="19109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Siembra de brotes</a:t>
          </a:r>
          <a:endParaRPr lang="es-EC" sz="1600" kern="1200" dirty="0"/>
        </a:p>
      </dsp:txBody>
      <dsp:txXfrm>
        <a:off x="5886892" y="904838"/>
        <a:ext cx="1891481" cy="1273941"/>
      </dsp:txXfrm>
    </dsp:sp>
    <dsp:sp modelId="{09665913-A9CA-41D6-8CB8-F8E71FA1B020}">
      <dsp:nvSpPr>
        <dsp:cNvPr id="0" name=""/>
        <dsp:cNvSpPr/>
      </dsp:nvSpPr>
      <dsp:spPr>
        <a:xfrm>
          <a:off x="6131027" y="1900810"/>
          <a:ext cx="2077252" cy="22622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600" kern="1200" dirty="0"/>
        </a:p>
      </dsp:txBody>
      <dsp:txXfrm>
        <a:off x="6191868" y="1961651"/>
        <a:ext cx="1955570" cy="21406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167D9-1D56-4CCE-9F87-BD1C21DFBF36}">
      <dsp:nvSpPr>
        <dsp:cNvPr id="0" name=""/>
        <dsp:cNvSpPr/>
      </dsp:nvSpPr>
      <dsp:spPr>
        <a:xfrm>
          <a:off x="1973268" y="0"/>
          <a:ext cx="2708578" cy="270865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0557CB-FF48-442C-8EF0-C890855E016B}">
      <dsp:nvSpPr>
        <dsp:cNvPr id="0" name=""/>
        <dsp:cNvSpPr/>
      </dsp:nvSpPr>
      <dsp:spPr>
        <a:xfrm>
          <a:off x="2571481" y="980643"/>
          <a:ext cx="1511173" cy="75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Resultados etiolación de brotes</a:t>
          </a:r>
          <a:endParaRPr lang="es-EC" sz="1800" b="1" kern="1200" dirty="0"/>
        </a:p>
      </dsp:txBody>
      <dsp:txXfrm>
        <a:off x="2571481" y="980643"/>
        <a:ext cx="1511173" cy="755497"/>
      </dsp:txXfrm>
    </dsp:sp>
    <dsp:sp modelId="{52D4732E-6F57-437F-AF76-4ED5C7EC54B7}">
      <dsp:nvSpPr>
        <dsp:cNvPr id="0" name=""/>
        <dsp:cNvSpPr/>
      </dsp:nvSpPr>
      <dsp:spPr>
        <a:xfrm>
          <a:off x="1414153" y="1736140"/>
          <a:ext cx="2326875" cy="232785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790B13-0DBC-49AA-BBDB-1EFCA1B61A2C}">
      <dsp:nvSpPr>
        <dsp:cNvPr id="0" name=""/>
        <dsp:cNvSpPr/>
      </dsp:nvSpPr>
      <dsp:spPr>
        <a:xfrm>
          <a:off x="1815894" y="2540000"/>
          <a:ext cx="1511173" cy="75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Times New Roman" pitchFamily="18" charset="0"/>
              <a:cs typeface="Times New Roman" pitchFamily="18" charset="0"/>
            </a:rPr>
            <a:t>Resultados cultivo </a:t>
          </a:r>
          <a:r>
            <a:rPr lang="es-ES" sz="1900" b="1" i="1" kern="1200" dirty="0" smtClean="0">
              <a:latin typeface="Times New Roman" pitchFamily="18" charset="0"/>
              <a:cs typeface="Times New Roman" pitchFamily="18" charset="0"/>
            </a:rPr>
            <a:t>in vitro </a:t>
          </a:r>
          <a:endParaRPr lang="es-EC" sz="1900" b="1" kern="1200" dirty="0"/>
        </a:p>
      </dsp:txBody>
      <dsp:txXfrm>
        <a:off x="1815894" y="2540000"/>
        <a:ext cx="1511173" cy="755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41BC5244-6D11-4BD2-AA51-9A153FDBC1F2}" type="datetimeFigureOut">
              <a:rPr lang="es-EC"/>
              <a:pPr>
                <a:defRPr/>
              </a:pPr>
              <a:t>21/09/2011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331325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6038" y="9331325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03BCE407-15FE-411C-A271-D6C2AE363A4A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5259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1686C9B-5ABA-4A13-9C58-E8F85F309ECE}" type="datetimeFigureOut">
              <a:rPr lang="es-EC"/>
              <a:pPr>
                <a:defRPr/>
              </a:pPr>
              <a:t>21/09/2011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736600"/>
            <a:ext cx="4910138" cy="3684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1038" y="4665663"/>
            <a:ext cx="5446712" cy="4421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C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31325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6038" y="9331325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196F3549-41DB-49ED-81B5-F1934819C0C1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38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C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A84ABB-FD3F-47E3-BB3C-F05F87456BAF}" type="slidenum">
              <a:rPr lang="es-EC"/>
              <a:pPr eaLnBrk="1" hangingPunct="1"/>
              <a:t>2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C" smtClean="0"/>
          </a:p>
        </p:txBody>
      </p:sp>
      <p:sp>
        <p:nvSpPr>
          <p:cNvPr id="450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73982AD-79BE-424F-A738-F15E1A1BADF1}" type="slidenum">
              <a:rPr lang="es-EC"/>
              <a:pPr eaLnBrk="1" hangingPunct="1"/>
              <a:t>7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C" smtClean="0"/>
          </a:p>
        </p:txBody>
      </p:sp>
      <p:sp>
        <p:nvSpPr>
          <p:cNvPr id="460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0C6E312-D143-48C9-8DCD-5E9410879992}" type="slidenum">
              <a:rPr lang="es-EC"/>
              <a:pPr eaLnBrk="1" hangingPunct="1"/>
              <a:t>9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F3549-41DB-49ED-81B5-F1934819C0C1}" type="slidenum">
              <a:rPr lang="es-EC" smtClean="0"/>
              <a:pPr>
                <a:defRPr/>
              </a:pPr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131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F49B6-2396-4C9A-BA2F-A685AE85EE88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F98E8-0C21-4234-B4B2-67AD34D03E09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9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309E5-2ED9-4F69-B524-D6D65517A087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EF91-C0F4-44EE-857E-668FD79894BA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21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7D19A-3F73-4017-A017-FAF831C622BD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FE0AA-53E2-48D3-9F33-03691D69AAF8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1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1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9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6AB8-0C6A-4346-BFCF-8450DCB5C9EA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F726-219B-41C2-A272-8D2311E451F2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7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A1F16-8940-4824-8292-44EDE320F25D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62B94-9FEE-4227-9C30-663CA2403982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0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DF10E-DEE0-427B-88F9-72B02B45FDF3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C312F-BFB0-4AEE-82EE-A762D02A9B1C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00427-D71F-470E-BB34-5E30F158B976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5F799-5DCB-4A64-9724-42B70F9C8A5A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7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38523-05D5-4024-8FE8-540ADA901E9E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B3A66-4602-4E30-9612-BF624C94CA12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3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CAD31-9933-498E-A5E0-CBF37884CBE4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096A8-6CD4-4635-9C61-F9FD74D49729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5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92911-6D37-47CC-8B8E-AAF819A0CBA2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5DEF8-C1E8-4279-95FD-A2D747AB1DC2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2FB9D-1FDF-47E0-83C0-C533B7B35154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743B8-F69F-4B09-8B16-496CEEB141AB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7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D45E78FF-BE7F-4754-9DC2-4D03304185DA}" type="datetimeFigureOut">
              <a:rPr lang="en-US"/>
              <a:pPr>
                <a:defRPr/>
              </a:pPr>
              <a:t>9/21/2011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r">
              <a:defRPr sz="1100" dirty="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6A8A8A41-D86B-4FA3-BB2B-88B412502EF0}" type="slidenum">
              <a:rPr lang="en-US"/>
              <a:pPr>
                <a:defRPr/>
              </a:pPr>
              <a:t>‹Nº›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3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34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35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036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pic>
        <p:nvPicPr>
          <p:cNvPr id="1037" name="Picture 26" descr="LOGO ESPE ORIGINAL copi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0" r:id="rId12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Rectángulo"/>
          <p:cNvSpPr>
            <a:spLocks noChangeArrowheads="1"/>
          </p:cNvSpPr>
          <p:nvPr/>
        </p:nvSpPr>
        <p:spPr bwMode="auto">
          <a:xfrm>
            <a:off x="828997" y="2204864"/>
            <a:ext cx="79914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“PROPAGACIÓN CLONAL DE AGUACATE </a:t>
            </a:r>
            <a:r>
              <a:rPr lang="es-EC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DUKE</a:t>
            </a:r>
            <a:r>
              <a:rPr lang="es-EC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7 (</a:t>
            </a:r>
            <a:r>
              <a:rPr lang="es-EC" sz="28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Persea</a:t>
            </a:r>
            <a:r>
              <a:rPr lang="es-EC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americana</a:t>
            </a:r>
            <a:r>
              <a:rPr lang="es-EC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Mill</a:t>
            </a:r>
            <a:r>
              <a:rPr lang="es-EC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.) MEDIANTE LA TÉCNICA DE ETIOLACIÓN DE BROTES O CULTIVO IN VITRO”</a:t>
            </a:r>
            <a:endParaRPr lang="es-EC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220072" y="45811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Diana Carolina Pullas Vizcaíno</a:t>
            </a:r>
            <a:endParaRPr lang="es-EC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Etapas en el proceso de etiolación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120066"/>
              </p:ext>
            </p:extLst>
          </p:nvPr>
        </p:nvGraphicFramePr>
        <p:xfrm>
          <a:off x="251520" y="1700808"/>
          <a:ext cx="878497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31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1187624" y="4797151"/>
            <a:ext cx="2376264" cy="1584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Desarrollo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2 meses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/>
              <a:t>Introducción plantas madre</a:t>
            </a:r>
            <a:endParaRPr lang="es-EC" sz="4400" dirty="0"/>
          </a:p>
        </p:txBody>
      </p:sp>
      <p:grpSp>
        <p:nvGrpSpPr>
          <p:cNvPr id="15" name="14 Grupo"/>
          <p:cNvGrpSpPr/>
          <p:nvPr/>
        </p:nvGrpSpPr>
        <p:grpSpPr>
          <a:xfrm>
            <a:off x="1187624" y="1386232"/>
            <a:ext cx="6912768" cy="4995095"/>
            <a:chOff x="1475655" y="1386232"/>
            <a:chExt cx="6912768" cy="4995095"/>
          </a:xfrm>
        </p:grpSpPr>
        <p:sp>
          <p:nvSpPr>
            <p:cNvPr id="16" name="15 Forma libre"/>
            <p:cNvSpPr/>
            <p:nvPr/>
          </p:nvSpPr>
          <p:spPr>
            <a:xfrm>
              <a:off x="5920846" y="4782897"/>
              <a:ext cx="2467577" cy="1598430"/>
            </a:xfrm>
            <a:custGeom>
              <a:avLst/>
              <a:gdLst>
                <a:gd name="connsiteX0" fmla="*/ 0 w 2467577"/>
                <a:gd name="connsiteY0" fmla="*/ 159843 h 1598430"/>
                <a:gd name="connsiteX1" fmla="*/ 159843 w 2467577"/>
                <a:gd name="connsiteY1" fmla="*/ 0 h 1598430"/>
                <a:gd name="connsiteX2" fmla="*/ 2307734 w 2467577"/>
                <a:gd name="connsiteY2" fmla="*/ 0 h 1598430"/>
                <a:gd name="connsiteX3" fmla="*/ 2467577 w 2467577"/>
                <a:gd name="connsiteY3" fmla="*/ 159843 h 1598430"/>
                <a:gd name="connsiteX4" fmla="*/ 2467577 w 2467577"/>
                <a:gd name="connsiteY4" fmla="*/ 1438587 h 1598430"/>
                <a:gd name="connsiteX5" fmla="*/ 2307734 w 2467577"/>
                <a:gd name="connsiteY5" fmla="*/ 1598430 h 1598430"/>
                <a:gd name="connsiteX6" fmla="*/ 159843 w 2467577"/>
                <a:gd name="connsiteY6" fmla="*/ 1598430 h 1598430"/>
                <a:gd name="connsiteX7" fmla="*/ 0 w 2467577"/>
                <a:gd name="connsiteY7" fmla="*/ 1438587 h 1598430"/>
                <a:gd name="connsiteX8" fmla="*/ 0 w 2467577"/>
                <a:gd name="connsiteY8" fmla="*/ 159843 h 15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7577" h="1598430">
                  <a:moveTo>
                    <a:pt x="0" y="159843"/>
                  </a:moveTo>
                  <a:cubicBezTo>
                    <a:pt x="0" y="71564"/>
                    <a:pt x="71564" y="0"/>
                    <a:pt x="159843" y="0"/>
                  </a:cubicBezTo>
                  <a:lnTo>
                    <a:pt x="2307734" y="0"/>
                  </a:lnTo>
                  <a:cubicBezTo>
                    <a:pt x="2396013" y="0"/>
                    <a:pt x="2467577" y="71564"/>
                    <a:pt x="2467577" y="159843"/>
                  </a:cubicBezTo>
                  <a:lnTo>
                    <a:pt x="2467577" y="1438587"/>
                  </a:lnTo>
                  <a:cubicBezTo>
                    <a:pt x="2467577" y="1526866"/>
                    <a:pt x="2396013" y="1598430"/>
                    <a:pt x="2307734" y="1598430"/>
                  </a:cubicBezTo>
                  <a:lnTo>
                    <a:pt x="159843" y="1598430"/>
                  </a:lnTo>
                  <a:cubicBezTo>
                    <a:pt x="71564" y="1598430"/>
                    <a:pt x="0" y="1526866"/>
                    <a:pt x="0" y="1438587"/>
                  </a:cubicBezTo>
                  <a:lnTo>
                    <a:pt x="0" y="15984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3015" tIns="522349" rIns="122742" bIns="122742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800" kern="1200" dirty="0" smtClean="0"/>
                <a:t>Selección de brotes</a:t>
              </a:r>
              <a:endParaRPr lang="es-EC" sz="1800" kern="1200" dirty="0"/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5603262" y="1386232"/>
              <a:ext cx="2785161" cy="1598430"/>
            </a:xfrm>
            <a:custGeom>
              <a:avLst/>
              <a:gdLst>
                <a:gd name="connsiteX0" fmla="*/ 0 w 2467577"/>
                <a:gd name="connsiteY0" fmla="*/ 159843 h 1598430"/>
                <a:gd name="connsiteX1" fmla="*/ 159843 w 2467577"/>
                <a:gd name="connsiteY1" fmla="*/ 0 h 1598430"/>
                <a:gd name="connsiteX2" fmla="*/ 2307734 w 2467577"/>
                <a:gd name="connsiteY2" fmla="*/ 0 h 1598430"/>
                <a:gd name="connsiteX3" fmla="*/ 2467577 w 2467577"/>
                <a:gd name="connsiteY3" fmla="*/ 159843 h 1598430"/>
                <a:gd name="connsiteX4" fmla="*/ 2467577 w 2467577"/>
                <a:gd name="connsiteY4" fmla="*/ 1438587 h 1598430"/>
                <a:gd name="connsiteX5" fmla="*/ 2307734 w 2467577"/>
                <a:gd name="connsiteY5" fmla="*/ 1598430 h 1598430"/>
                <a:gd name="connsiteX6" fmla="*/ 159843 w 2467577"/>
                <a:gd name="connsiteY6" fmla="*/ 1598430 h 1598430"/>
                <a:gd name="connsiteX7" fmla="*/ 0 w 2467577"/>
                <a:gd name="connsiteY7" fmla="*/ 1438587 h 1598430"/>
                <a:gd name="connsiteX8" fmla="*/ 0 w 2467577"/>
                <a:gd name="connsiteY8" fmla="*/ 159843 h 15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7577" h="1598430">
                  <a:moveTo>
                    <a:pt x="0" y="159843"/>
                  </a:moveTo>
                  <a:cubicBezTo>
                    <a:pt x="0" y="71564"/>
                    <a:pt x="71564" y="0"/>
                    <a:pt x="159843" y="0"/>
                  </a:cubicBezTo>
                  <a:lnTo>
                    <a:pt x="2307734" y="0"/>
                  </a:lnTo>
                  <a:cubicBezTo>
                    <a:pt x="2396013" y="0"/>
                    <a:pt x="2467577" y="71564"/>
                    <a:pt x="2467577" y="159843"/>
                  </a:cubicBezTo>
                  <a:lnTo>
                    <a:pt x="2467577" y="1438587"/>
                  </a:lnTo>
                  <a:cubicBezTo>
                    <a:pt x="2467577" y="1526866"/>
                    <a:pt x="2396013" y="1598430"/>
                    <a:pt x="2307734" y="1598430"/>
                  </a:cubicBezTo>
                  <a:lnTo>
                    <a:pt x="159843" y="1598430"/>
                  </a:lnTo>
                  <a:cubicBezTo>
                    <a:pt x="71564" y="1598430"/>
                    <a:pt x="0" y="1526866"/>
                    <a:pt x="0" y="1438587"/>
                  </a:cubicBezTo>
                  <a:lnTo>
                    <a:pt x="0" y="15984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3016" tIns="122742" rIns="122741" bIns="522349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800" kern="1200" dirty="0" smtClean="0"/>
                <a:t>Adaptación a cuarto obscuro</a:t>
              </a:r>
              <a:endParaRPr lang="es-EC" sz="1800" kern="1200" dirty="0"/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1475655" y="1386232"/>
              <a:ext cx="2569137" cy="1598430"/>
            </a:xfrm>
            <a:custGeom>
              <a:avLst/>
              <a:gdLst>
                <a:gd name="connsiteX0" fmla="*/ 0 w 2467577"/>
                <a:gd name="connsiteY0" fmla="*/ 159843 h 1598430"/>
                <a:gd name="connsiteX1" fmla="*/ 159843 w 2467577"/>
                <a:gd name="connsiteY1" fmla="*/ 0 h 1598430"/>
                <a:gd name="connsiteX2" fmla="*/ 2307734 w 2467577"/>
                <a:gd name="connsiteY2" fmla="*/ 0 h 1598430"/>
                <a:gd name="connsiteX3" fmla="*/ 2467577 w 2467577"/>
                <a:gd name="connsiteY3" fmla="*/ 159843 h 1598430"/>
                <a:gd name="connsiteX4" fmla="*/ 2467577 w 2467577"/>
                <a:gd name="connsiteY4" fmla="*/ 1438587 h 1598430"/>
                <a:gd name="connsiteX5" fmla="*/ 2307734 w 2467577"/>
                <a:gd name="connsiteY5" fmla="*/ 1598430 h 1598430"/>
                <a:gd name="connsiteX6" fmla="*/ 159843 w 2467577"/>
                <a:gd name="connsiteY6" fmla="*/ 1598430 h 1598430"/>
                <a:gd name="connsiteX7" fmla="*/ 0 w 2467577"/>
                <a:gd name="connsiteY7" fmla="*/ 1438587 h 1598430"/>
                <a:gd name="connsiteX8" fmla="*/ 0 w 2467577"/>
                <a:gd name="connsiteY8" fmla="*/ 159843 h 15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7577" h="1598430">
                  <a:moveTo>
                    <a:pt x="0" y="159843"/>
                  </a:moveTo>
                  <a:cubicBezTo>
                    <a:pt x="0" y="71564"/>
                    <a:pt x="71564" y="0"/>
                    <a:pt x="159843" y="0"/>
                  </a:cubicBezTo>
                  <a:lnTo>
                    <a:pt x="2307734" y="0"/>
                  </a:lnTo>
                  <a:cubicBezTo>
                    <a:pt x="2396013" y="0"/>
                    <a:pt x="2467577" y="71564"/>
                    <a:pt x="2467577" y="159843"/>
                  </a:cubicBezTo>
                  <a:lnTo>
                    <a:pt x="2467577" y="1438587"/>
                  </a:lnTo>
                  <a:cubicBezTo>
                    <a:pt x="2467577" y="1526866"/>
                    <a:pt x="2396013" y="1598430"/>
                    <a:pt x="2307734" y="1598430"/>
                  </a:cubicBezTo>
                  <a:lnTo>
                    <a:pt x="159843" y="1598430"/>
                  </a:lnTo>
                  <a:cubicBezTo>
                    <a:pt x="71564" y="1598430"/>
                    <a:pt x="0" y="1526866"/>
                    <a:pt x="0" y="1438587"/>
                  </a:cubicBezTo>
                  <a:lnTo>
                    <a:pt x="0" y="15984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742" tIns="122742" rIns="863015" bIns="522349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800" kern="1200" dirty="0" smtClean="0"/>
                <a:t>Saneamiento</a:t>
              </a:r>
              <a:endParaRPr lang="es-EC" sz="1800" kern="1200" dirty="0"/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800" kern="1200" dirty="0" err="1" smtClean="0"/>
                <a:t>Ridomil</a:t>
              </a:r>
              <a:r>
                <a:rPr lang="es-ES" sz="1800" kern="1200" dirty="0" smtClean="0"/>
                <a:t> 1,6 ml.l</a:t>
              </a:r>
              <a:r>
                <a:rPr lang="es-ES" sz="1800" kern="1200" baseline="30000" dirty="0" smtClean="0"/>
                <a:t>-1</a:t>
              </a:r>
              <a:endParaRPr lang="es-EC" sz="1800" kern="1200" dirty="0"/>
            </a:p>
          </p:txBody>
        </p:sp>
        <p:sp>
          <p:nvSpPr>
            <p:cNvPr id="19" name="18 Forma libre"/>
            <p:cNvSpPr/>
            <p:nvPr/>
          </p:nvSpPr>
          <p:spPr>
            <a:xfrm>
              <a:off x="2611200" y="1670952"/>
              <a:ext cx="2162876" cy="2162876"/>
            </a:xfrm>
            <a:custGeom>
              <a:avLst/>
              <a:gdLst>
                <a:gd name="connsiteX0" fmla="*/ 0 w 2162876"/>
                <a:gd name="connsiteY0" fmla="*/ 2162876 h 2162876"/>
                <a:gd name="connsiteX1" fmla="*/ 2162876 w 2162876"/>
                <a:gd name="connsiteY1" fmla="*/ 0 h 2162876"/>
                <a:gd name="connsiteX2" fmla="*/ 2162876 w 2162876"/>
                <a:gd name="connsiteY2" fmla="*/ 2162876 h 2162876"/>
                <a:gd name="connsiteX3" fmla="*/ 0 w 2162876"/>
                <a:gd name="connsiteY3" fmla="*/ 2162876 h 216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2876" h="2162876">
                  <a:moveTo>
                    <a:pt x="0" y="2162876"/>
                  </a:moveTo>
                  <a:cubicBezTo>
                    <a:pt x="0" y="968353"/>
                    <a:pt x="968353" y="0"/>
                    <a:pt x="2162876" y="0"/>
                  </a:cubicBezTo>
                  <a:lnTo>
                    <a:pt x="2162876" y="2162876"/>
                  </a:lnTo>
                  <a:lnTo>
                    <a:pt x="0" y="2162876"/>
                  </a:ln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6204" tIns="996204" rIns="362712" bIns="362712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5100" kern="1200" dirty="0"/>
            </a:p>
          </p:txBody>
        </p:sp>
        <p:sp>
          <p:nvSpPr>
            <p:cNvPr id="20" name="19 Forma libre"/>
            <p:cNvSpPr/>
            <p:nvPr/>
          </p:nvSpPr>
          <p:spPr>
            <a:xfrm>
              <a:off x="4873978" y="1670952"/>
              <a:ext cx="2162876" cy="2162876"/>
            </a:xfrm>
            <a:custGeom>
              <a:avLst/>
              <a:gdLst>
                <a:gd name="connsiteX0" fmla="*/ 0 w 2162876"/>
                <a:gd name="connsiteY0" fmla="*/ 2162876 h 2162876"/>
                <a:gd name="connsiteX1" fmla="*/ 2162876 w 2162876"/>
                <a:gd name="connsiteY1" fmla="*/ 0 h 2162876"/>
                <a:gd name="connsiteX2" fmla="*/ 2162876 w 2162876"/>
                <a:gd name="connsiteY2" fmla="*/ 2162876 h 2162876"/>
                <a:gd name="connsiteX3" fmla="*/ 0 w 2162876"/>
                <a:gd name="connsiteY3" fmla="*/ 2162876 h 216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2876" h="2162876">
                  <a:moveTo>
                    <a:pt x="0" y="0"/>
                  </a:moveTo>
                  <a:cubicBezTo>
                    <a:pt x="1194523" y="0"/>
                    <a:pt x="2162876" y="968353"/>
                    <a:pt x="2162876" y="2162876"/>
                  </a:cubicBezTo>
                  <a:lnTo>
                    <a:pt x="0" y="216287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712" tIns="996204" rIns="996204" bIns="362712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5100" kern="1200" dirty="0"/>
            </a:p>
          </p:txBody>
        </p:sp>
        <p:sp>
          <p:nvSpPr>
            <p:cNvPr id="21" name="20 Forma libre"/>
            <p:cNvSpPr/>
            <p:nvPr/>
          </p:nvSpPr>
          <p:spPr>
            <a:xfrm rot="21600000">
              <a:off x="4865403" y="3933729"/>
              <a:ext cx="2180028" cy="2162877"/>
            </a:xfrm>
            <a:custGeom>
              <a:avLst/>
              <a:gdLst>
                <a:gd name="connsiteX0" fmla="*/ 0 w 2180028"/>
                <a:gd name="connsiteY0" fmla="*/ 2162876 h 2162876"/>
                <a:gd name="connsiteX1" fmla="*/ 2180028 w 2180028"/>
                <a:gd name="connsiteY1" fmla="*/ 0 h 2162876"/>
                <a:gd name="connsiteX2" fmla="*/ 2180028 w 2180028"/>
                <a:gd name="connsiteY2" fmla="*/ 2162876 h 2162876"/>
                <a:gd name="connsiteX3" fmla="*/ 0 w 2180028"/>
                <a:gd name="connsiteY3" fmla="*/ 2162876 h 216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028" h="2162876">
                  <a:moveTo>
                    <a:pt x="2180028" y="0"/>
                  </a:moveTo>
                  <a:cubicBezTo>
                    <a:pt x="2180028" y="1194523"/>
                    <a:pt x="1203996" y="2162876"/>
                    <a:pt x="0" y="2162876"/>
                  </a:cubicBezTo>
                  <a:lnTo>
                    <a:pt x="0" y="0"/>
                  </a:lnTo>
                  <a:lnTo>
                    <a:pt x="2180028" y="0"/>
                  </a:lnTo>
                  <a:close/>
                </a:path>
              </a:pathLst>
            </a:cu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712" tIns="362713" rIns="1001227" bIns="996204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5100" kern="1200" dirty="0"/>
            </a:p>
          </p:txBody>
        </p:sp>
        <p:sp>
          <p:nvSpPr>
            <p:cNvPr id="22" name="21 Forma libre"/>
            <p:cNvSpPr/>
            <p:nvPr/>
          </p:nvSpPr>
          <p:spPr>
            <a:xfrm rot="21600000">
              <a:off x="2611200" y="3933730"/>
              <a:ext cx="2162876" cy="2162876"/>
            </a:xfrm>
            <a:custGeom>
              <a:avLst/>
              <a:gdLst>
                <a:gd name="connsiteX0" fmla="*/ 0 w 2162876"/>
                <a:gd name="connsiteY0" fmla="*/ 2162876 h 2162876"/>
                <a:gd name="connsiteX1" fmla="*/ 2162876 w 2162876"/>
                <a:gd name="connsiteY1" fmla="*/ 0 h 2162876"/>
                <a:gd name="connsiteX2" fmla="*/ 2162876 w 2162876"/>
                <a:gd name="connsiteY2" fmla="*/ 2162876 h 2162876"/>
                <a:gd name="connsiteX3" fmla="*/ 0 w 2162876"/>
                <a:gd name="connsiteY3" fmla="*/ 2162876 h 216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2876" h="2162876">
                  <a:moveTo>
                    <a:pt x="2162876" y="2162876"/>
                  </a:moveTo>
                  <a:cubicBezTo>
                    <a:pt x="968353" y="2162876"/>
                    <a:pt x="0" y="1194523"/>
                    <a:pt x="0" y="0"/>
                  </a:cubicBezTo>
                  <a:lnTo>
                    <a:pt x="2162876" y="0"/>
                  </a:lnTo>
                  <a:lnTo>
                    <a:pt x="2162876" y="2162876"/>
                  </a:lnTo>
                  <a:close/>
                </a:path>
              </a:pathLst>
            </a:cu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6204" tIns="362712" rIns="362712" bIns="996204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5100" kern="1200" dirty="0"/>
            </a:p>
          </p:txBody>
        </p:sp>
        <p:sp>
          <p:nvSpPr>
            <p:cNvPr id="23" name="22 Flecha circular"/>
            <p:cNvSpPr/>
            <p:nvPr/>
          </p:nvSpPr>
          <p:spPr>
            <a:xfrm>
              <a:off x="4450644" y="3434221"/>
              <a:ext cx="746766" cy="649362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23 Cara sonriente"/>
            <p:cNvSpPr/>
            <p:nvPr/>
          </p:nvSpPr>
          <p:spPr>
            <a:xfrm rot="10800000">
              <a:off x="4703100" y="3808510"/>
              <a:ext cx="215733" cy="75793"/>
            </a:xfrm>
            <a:prstGeom prst="smileyFac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/>
              <a:t>Desarrollo de </a:t>
            </a:r>
            <a:r>
              <a:rPr lang="es-ES" dirty="0" smtClean="0"/>
              <a:t>brotes</a:t>
            </a:r>
            <a:endParaRPr lang="es-EC" dirty="0"/>
          </a:p>
        </p:txBody>
      </p:sp>
      <p:grpSp>
        <p:nvGrpSpPr>
          <p:cNvPr id="14" name="13 Grupo"/>
          <p:cNvGrpSpPr/>
          <p:nvPr/>
        </p:nvGrpSpPr>
        <p:grpSpPr>
          <a:xfrm>
            <a:off x="467544" y="2374426"/>
            <a:ext cx="7992888" cy="2512991"/>
            <a:chOff x="467544" y="2374426"/>
            <a:chExt cx="7992888" cy="2512991"/>
          </a:xfrm>
        </p:grpSpPr>
        <p:sp>
          <p:nvSpPr>
            <p:cNvPr id="15" name="14 Forma libre"/>
            <p:cNvSpPr/>
            <p:nvPr/>
          </p:nvSpPr>
          <p:spPr>
            <a:xfrm>
              <a:off x="467544" y="2389548"/>
              <a:ext cx="1764341" cy="1123200"/>
            </a:xfrm>
            <a:custGeom>
              <a:avLst/>
              <a:gdLst>
                <a:gd name="connsiteX0" fmla="*/ 0 w 1764341"/>
                <a:gd name="connsiteY0" fmla="*/ 112320 h 1123200"/>
                <a:gd name="connsiteX1" fmla="*/ 112320 w 1764341"/>
                <a:gd name="connsiteY1" fmla="*/ 0 h 1123200"/>
                <a:gd name="connsiteX2" fmla="*/ 1652021 w 1764341"/>
                <a:gd name="connsiteY2" fmla="*/ 0 h 1123200"/>
                <a:gd name="connsiteX3" fmla="*/ 1764341 w 1764341"/>
                <a:gd name="connsiteY3" fmla="*/ 112320 h 1123200"/>
                <a:gd name="connsiteX4" fmla="*/ 1764341 w 1764341"/>
                <a:gd name="connsiteY4" fmla="*/ 1010880 h 1123200"/>
                <a:gd name="connsiteX5" fmla="*/ 1652021 w 1764341"/>
                <a:gd name="connsiteY5" fmla="*/ 1123200 h 1123200"/>
                <a:gd name="connsiteX6" fmla="*/ 112320 w 1764341"/>
                <a:gd name="connsiteY6" fmla="*/ 1123200 h 1123200"/>
                <a:gd name="connsiteX7" fmla="*/ 0 w 1764341"/>
                <a:gd name="connsiteY7" fmla="*/ 1010880 h 1123200"/>
                <a:gd name="connsiteX8" fmla="*/ 0 w 1764341"/>
                <a:gd name="connsiteY8" fmla="*/ 112320 h 112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341" h="1123200">
                  <a:moveTo>
                    <a:pt x="0" y="112320"/>
                  </a:moveTo>
                  <a:cubicBezTo>
                    <a:pt x="0" y="50287"/>
                    <a:pt x="50287" y="0"/>
                    <a:pt x="112320" y="0"/>
                  </a:cubicBezTo>
                  <a:lnTo>
                    <a:pt x="1652021" y="0"/>
                  </a:lnTo>
                  <a:cubicBezTo>
                    <a:pt x="1714054" y="0"/>
                    <a:pt x="1764341" y="50287"/>
                    <a:pt x="1764341" y="112320"/>
                  </a:cubicBezTo>
                  <a:lnTo>
                    <a:pt x="1764341" y="1010880"/>
                  </a:lnTo>
                  <a:cubicBezTo>
                    <a:pt x="1764341" y="1072913"/>
                    <a:pt x="1714054" y="1123200"/>
                    <a:pt x="1652021" y="1123200"/>
                  </a:cubicBezTo>
                  <a:lnTo>
                    <a:pt x="112320" y="1123200"/>
                  </a:lnTo>
                  <a:cubicBezTo>
                    <a:pt x="50287" y="1123200"/>
                    <a:pt x="0" y="1072913"/>
                    <a:pt x="0" y="1010880"/>
                  </a:cubicBezTo>
                  <a:lnTo>
                    <a:pt x="0" y="1123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516524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kern="1200" dirty="0" smtClean="0"/>
                <a:t>30 Días </a:t>
              </a:r>
              <a:endParaRPr lang="es-EC" sz="2600" kern="1200" dirty="0"/>
            </a:p>
          </p:txBody>
        </p:sp>
        <p:sp>
          <p:nvSpPr>
            <p:cNvPr id="16" name="15 Rectángulo redondeado"/>
            <p:cNvSpPr/>
            <p:nvPr/>
          </p:nvSpPr>
          <p:spPr>
            <a:xfrm>
              <a:off x="664124" y="3343309"/>
              <a:ext cx="1970804" cy="1544108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17 Forma libre"/>
            <p:cNvSpPr/>
            <p:nvPr/>
          </p:nvSpPr>
          <p:spPr>
            <a:xfrm>
              <a:off x="3261492" y="2409339"/>
              <a:ext cx="1764341" cy="1123200"/>
            </a:xfrm>
            <a:custGeom>
              <a:avLst/>
              <a:gdLst>
                <a:gd name="connsiteX0" fmla="*/ 0 w 1764341"/>
                <a:gd name="connsiteY0" fmla="*/ 112320 h 1123200"/>
                <a:gd name="connsiteX1" fmla="*/ 112320 w 1764341"/>
                <a:gd name="connsiteY1" fmla="*/ 0 h 1123200"/>
                <a:gd name="connsiteX2" fmla="*/ 1652021 w 1764341"/>
                <a:gd name="connsiteY2" fmla="*/ 0 h 1123200"/>
                <a:gd name="connsiteX3" fmla="*/ 1764341 w 1764341"/>
                <a:gd name="connsiteY3" fmla="*/ 112320 h 1123200"/>
                <a:gd name="connsiteX4" fmla="*/ 1764341 w 1764341"/>
                <a:gd name="connsiteY4" fmla="*/ 1010880 h 1123200"/>
                <a:gd name="connsiteX5" fmla="*/ 1652021 w 1764341"/>
                <a:gd name="connsiteY5" fmla="*/ 1123200 h 1123200"/>
                <a:gd name="connsiteX6" fmla="*/ 112320 w 1764341"/>
                <a:gd name="connsiteY6" fmla="*/ 1123200 h 1123200"/>
                <a:gd name="connsiteX7" fmla="*/ 0 w 1764341"/>
                <a:gd name="connsiteY7" fmla="*/ 1010880 h 1123200"/>
                <a:gd name="connsiteX8" fmla="*/ 0 w 1764341"/>
                <a:gd name="connsiteY8" fmla="*/ 112320 h 112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341" h="1123200">
                  <a:moveTo>
                    <a:pt x="0" y="112320"/>
                  </a:moveTo>
                  <a:cubicBezTo>
                    <a:pt x="0" y="50287"/>
                    <a:pt x="50287" y="0"/>
                    <a:pt x="112320" y="0"/>
                  </a:cubicBezTo>
                  <a:lnTo>
                    <a:pt x="1652021" y="0"/>
                  </a:lnTo>
                  <a:cubicBezTo>
                    <a:pt x="1714054" y="0"/>
                    <a:pt x="1764341" y="50287"/>
                    <a:pt x="1764341" y="112320"/>
                  </a:cubicBezTo>
                  <a:lnTo>
                    <a:pt x="1764341" y="1010880"/>
                  </a:lnTo>
                  <a:cubicBezTo>
                    <a:pt x="1764341" y="1072913"/>
                    <a:pt x="1714054" y="1123200"/>
                    <a:pt x="1652021" y="1123200"/>
                  </a:cubicBezTo>
                  <a:lnTo>
                    <a:pt x="112320" y="1123200"/>
                  </a:lnTo>
                  <a:cubicBezTo>
                    <a:pt x="50287" y="1123200"/>
                    <a:pt x="0" y="1072913"/>
                    <a:pt x="0" y="1010880"/>
                  </a:cubicBezTo>
                  <a:lnTo>
                    <a:pt x="0" y="1123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516524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kern="1200" dirty="0" smtClean="0"/>
                <a:t>45 Días </a:t>
              </a:r>
              <a:endParaRPr lang="es-EC" sz="2600" kern="1200" dirty="0"/>
            </a:p>
          </p:txBody>
        </p:sp>
        <p:sp>
          <p:nvSpPr>
            <p:cNvPr id="19" name="18 Rectángulo redondeado"/>
            <p:cNvSpPr/>
            <p:nvPr/>
          </p:nvSpPr>
          <p:spPr>
            <a:xfrm>
              <a:off x="3439116" y="3388020"/>
              <a:ext cx="2125342" cy="1499397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20 Forma libre"/>
            <p:cNvSpPr/>
            <p:nvPr/>
          </p:nvSpPr>
          <p:spPr>
            <a:xfrm>
              <a:off x="6213192" y="2374426"/>
              <a:ext cx="1764341" cy="1123200"/>
            </a:xfrm>
            <a:custGeom>
              <a:avLst/>
              <a:gdLst>
                <a:gd name="connsiteX0" fmla="*/ 0 w 1764341"/>
                <a:gd name="connsiteY0" fmla="*/ 112320 h 1123200"/>
                <a:gd name="connsiteX1" fmla="*/ 112320 w 1764341"/>
                <a:gd name="connsiteY1" fmla="*/ 0 h 1123200"/>
                <a:gd name="connsiteX2" fmla="*/ 1652021 w 1764341"/>
                <a:gd name="connsiteY2" fmla="*/ 0 h 1123200"/>
                <a:gd name="connsiteX3" fmla="*/ 1764341 w 1764341"/>
                <a:gd name="connsiteY3" fmla="*/ 112320 h 1123200"/>
                <a:gd name="connsiteX4" fmla="*/ 1764341 w 1764341"/>
                <a:gd name="connsiteY4" fmla="*/ 1010880 h 1123200"/>
                <a:gd name="connsiteX5" fmla="*/ 1652021 w 1764341"/>
                <a:gd name="connsiteY5" fmla="*/ 1123200 h 1123200"/>
                <a:gd name="connsiteX6" fmla="*/ 112320 w 1764341"/>
                <a:gd name="connsiteY6" fmla="*/ 1123200 h 1123200"/>
                <a:gd name="connsiteX7" fmla="*/ 0 w 1764341"/>
                <a:gd name="connsiteY7" fmla="*/ 1010880 h 1123200"/>
                <a:gd name="connsiteX8" fmla="*/ 0 w 1764341"/>
                <a:gd name="connsiteY8" fmla="*/ 112320 h 112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341" h="1123200">
                  <a:moveTo>
                    <a:pt x="0" y="112320"/>
                  </a:moveTo>
                  <a:cubicBezTo>
                    <a:pt x="0" y="50287"/>
                    <a:pt x="50287" y="0"/>
                    <a:pt x="112320" y="0"/>
                  </a:cubicBezTo>
                  <a:lnTo>
                    <a:pt x="1652021" y="0"/>
                  </a:lnTo>
                  <a:cubicBezTo>
                    <a:pt x="1714054" y="0"/>
                    <a:pt x="1764341" y="50287"/>
                    <a:pt x="1764341" y="112320"/>
                  </a:cubicBezTo>
                  <a:lnTo>
                    <a:pt x="1764341" y="1010880"/>
                  </a:lnTo>
                  <a:cubicBezTo>
                    <a:pt x="1764341" y="1072913"/>
                    <a:pt x="1714054" y="1123200"/>
                    <a:pt x="1652021" y="1123200"/>
                  </a:cubicBezTo>
                  <a:lnTo>
                    <a:pt x="112320" y="1123200"/>
                  </a:lnTo>
                  <a:cubicBezTo>
                    <a:pt x="50287" y="1123200"/>
                    <a:pt x="0" y="1072913"/>
                    <a:pt x="0" y="1010880"/>
                  </a:cubicBezTo>
                  <a:lnTo>
                    <a:pt x="0" y="1123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516524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kern="1200" dirty="0" smtClean="0"/>
                <a:t>60 Días </a:t>
              </a:r>
              <a:endParaRPr lang="es-EC" sz="2600" kern="1200" dirty="0"/>
            </a:p>
          </p:txBody>
        </p:sp>
        <p:sp>
          <p:nvSpPr>
            <p:cNvPr id="22" name="21 Rectángulo redondeado"/>
            <p:cNvSpPr/>
            <p:nvPr/>
          </p:nvSpPr>
          <p:spPr>
            <a:xfrm>
              <a:off x="6394036" y="3355571"/>
              <a:ext cx="2066396" cy="1531846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3" name="22 Flecha curvada hacia abajo"/>
          <p:cNvSpPr/>
          <p:nvPr/>
        </p:nvSpPr>
        <p:spPr>
          <a:xfrm>
            <a:off x="2231885" y="1772816"/>
            <a:ext cx="1029607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4" name="23 Flecha curvada hacia abajo"/>
          <p:cNvSpPr/>
          <p:nvPr/>
        </p:nvSpPr>
        <p:spPr>
          <a:xfrm>
            <a:off x="5126569" y="1772816"/>
            <a:ext cx="1029607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C" dirty="0">
                <a:latin typeface="Times New Roman" pitchFamily="18" charset="0"/>
                <a:cs typeface="Times New Roman" pitchFamily="18" charset="0"/>
              </a:rPr>
              <a:t>Formación de estructuras</a:t>
            </a:r>
            <a:r>
              <a:rPr lang="es-EC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C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s-EC" dirty="0"/>
          </a:p>
        </p:txBody>
      </p:sp>
      <p:sp>
        <p:nvSpPr>
          <p:cNvPr id="1638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s-EC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501920407"/>
              </p:ext>
            </p:extLst>
          </p:nvPr>
        </p:nvGraphicFramePr>
        <p:xfrm>
          <a:off x="467544" y="1268760"/>
          <a:ext cx="842493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C" sz="4400" dirty="0">
                <a:latin typeface="Times New Roman" pitchFamily="18" charset="0"/>
                <a:cs typeface="Times New Roman" pitchFamily="18" charset="0"/>
              </a:rPr>
              <a:t>Formación de estructuras</a:t>
            </a:r>
            <a:endParaRPr lang="es-EC" dirty="0"/>
          </a:p>
        </p:txBody>
      </p:sp>
      <p:sp>
        <p:nvSpPr>
          <p:cNvPr id="174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s-ES" b="1" dirty="0" smtClean="0">
                <a:solidFill>
                  <a:schemeClr val="tx2"/>
                </a:solidFill>
              </a:rPr>
              <a:t>Tratamientos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es-EC" b="1" dirty="0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s-ES" b="1" dirty="0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s-EC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585799"/>
              </p:ext>
            </p:extLst>
          </p:nvPr>
        </p:nvGraphicFramePr>
        <p:xfrm>
          <a:off x="1907704" y="2988816"/>
          <a:ext cx="5472608" cy="220717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736304"/>
                <a:gridCol w="2736304"/>
              </a:tblGrid>
              <a:tr h="5517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3" marR="444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AIB</a:t>
                      </a:r>
                      <a:r>
                        <a:rPr lang="es-EC" sz="1800" dirty="0">
                          <a:effectLst/>
                        </a:rPr>
                        <a:t> ppm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3" marR="44443" marT="0" marB="0" anchor="b"/>
                </a:tc>
              </a:tr>
              <a:tr h="5517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T0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3" marR="444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3" marR="44443" marT="0" marB="0" anchor="b"/>
                </a:tc>
              </a:tr>
              <a:tr h="5517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</a:rPr>
                        <a:t>T1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3" marR="444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5.000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3" marR="44443" marT="0" marB="0" anchor="b"/>
                </a:tc>
              </a:tr>
              <a:tr h="5517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T2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3" marR="444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10.000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3" marR="44443" marT="0" marB="0" anchor="b"/>
                </a:tc>
              </a:tr>
            </a:tbl>
          </a:graphicData>
        </a:graphic>
      </p:graphicFrame>
      <p:sp>
        <p:nvSpPr>
          <p:cNvPr id="17429" name="Rectangle 3"/>
          <p:cNvSpPr>
            <a:spLocks noChangeArrowheads="1"/>
          </p:cNvSpPr>
          <p:nvPr/>
        </p:nvSpPr>
        <p:spPr bwMode="auto">
          <a:xfrm>
            <a:off x="1107395" y="2420888"/>
            <a:ext cx="54726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C" b="1" dirty="0">
                <a:cs typeface="Times New Roman" pitchFamily="18" charset="0"/>
              </a:rPr>
              <a:t>Cuadro 1. Tratamientos a comprobar</a:t>
            </a:r>
            <a:endParaRPr lang="es-EC" dirty="0"/>
          </a:p>
          <a:p>
            <a:pPr algn="ctr" eaLnBrk="0" hangingPunct="0"/>
            <a:endParaRPr lang="es-ES_tradnl" altLang="zh-CN" dirty="0"/>
          </a:p>
        </p:txBody>
      </p:sp>
      <p:sp>
        <p:nvSpPr>
          <p:cNvPr id="17430" name="5 CuadroTexto"/>
          <p:cNvSpPr txBox="1">
            <a:spLocks noChangeArrowheads="1"/>
          </p:cNvSpPr>
          <p:nvPr/>
        </p:nvSpPr>
        <p:spPr bwMode="auto">
          <a:xfrm>
            <a:off x="1907704" y="5226370"/>
            <a:ext cx="5544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dirty="0">
                <a:latin typeface="Times New Roman" pitchFamily="18" charset="0"/>
                <a:cs typeface="Times New Roman" pitchFamily="18" charset="0"/>
              </a:rPr>
              <a:t>T0= Tratamiento testigo T1= Tratamientos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Etiolación </a:t>
            </a:r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de Brotes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25963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r>
              <a:rPr lang="es-E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C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Incremento </a:t>
            </a:r>
            <a:r>
              <a:rPr lang="es-EC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brotes por </a:t>
            </a:r>
            <a:r>
              <a:rPr lang="es-EC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planta</a:t>
            </a:r>
          </a:p>
          <a:p>
            <a:pPr algn="just" fontAlgn="auto">
              <a:spcAft>
                <a:spcPts val="0"/>
              </a:spcAft>
              <a:defRPr/>
            </a:pPr>
            <a:endParaRPr lang="es-EC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C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Longitud de los brotes por </a:t>
            </a:r>
            <a:r>
              <a:rPr lang="es-EC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planta</a:t>
            </a:r>
          </a:p>
          <a:p>
            <a:pPr algn="just" fontAlgn="auto">
              <a:spcAft>
                <a:spcPts val="0"/>
              </a:spcAft>
              <a:defRPr/>
            </a:pPr>
            <a:endParaRPr lang="es-EC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C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Brotes </a:t>
            </a:r>
            <a:r>
              <a:rPr lang="es-EC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formación de estructuras en </a:t>
            </a:r>
            <a:r>
              <a:rPr lang="es-EC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tallo</a:t>
            </a:r>
          </a:p>
          <a:p>
            <a:pPr algn="just" fontAlgn="auto">
              <a:spcAft>
                <a:spcPts val="0"/>
              </a:spcAft>
              <a:defRPr/>
            </a:pPr>
            <a:endParaRPr lang="es-EC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Cultivo </a:t>
            </a:r>
            <a:r>
              <a:rPr lang="es-ES" sz="4400" i="1" dirty="0" smtClean="0">
                <a:latin typeface="Times New Roman" pitchFamily="18" charset="0"/>
                <a:cs typeface="Times New Roman" pitchFamily="18" charset="0"/>
              </a:rPr>
              <a:t>In Vitro </a:t>
            </a:r>
            <a:endParaRPr lang="es-EC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endParaRPr lang="es-E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realizó en el laboratorio de Control Biológico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-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IASA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I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Área de Cultivo de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Tejidos,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parroquia San Fernando, en la Hacienda “El Prado”. </a:t>
            </a:r>
            <a:endParaRPr lang="es-EC" dirty="0" smtClean="0">
              <a:solidFill>
                <a:schemeClr val="tx1"/>
              </a:solidFill>
              <a:latin typeface="Times New Roman" pitchFamily="18" charset="0"/>
              <a:ea typeface="SimSun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s-ES" dirty="0">
              <a:solidFill>
                <a:schemeClr val="tx1"/>
              </a:solidFill>
              <a:latin typeface="Times New Roman" pitchFamily="18" charset="0"/>
              <a:ea typeface="SimSun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Se utilizó 10 plantas de aguacate </a:t>
            </a:r>
            <a:r>
              <a:rPr lang="es-ES" dirty="0" err="1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Duke</a:t>
            </a: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7  para la inducción de brotes en laboratorio con una</a:t>
            </a:r>
            <a:r>
              <a:rPr lang="es-E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temperatura: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s-EC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C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máxima de </a:t>
            </a:r>
            <a:r>
              <a:rPr lang="es-EC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22°C</a:t>
            </a:r>
          </a:p>
          <a:p>
            <a:pPr fontAlgn="auto">
              <a:spcAft>
                <a:spcPts val="0"/>
              </a:spcAft>
              <a:defRPr/>
            </a:pPr>
            <a:r>
              <a:rPr lang="es-EC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mínima de </a:t>
            </a:r>
            <a:r>
              <a:rPr lang="es-EC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13°C </a:t>
            </a:r>
          </a:p>
          <a:p>
            <a:pPr fontAlgn="auto">
              <a:spcAft>
                <a:spcPts val="0"/>
              </a:spcAft>
              <a:defRPr/>
            </a:pPr>
            <a:r>
              <a:rPr lang="es-EC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humedad del 75%.</a:t>
            </a:r>
            <a:endParaRPr lang="es-EC" dirty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\\JACINTA\Users\JJ\Pictures\I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37906" y="3715221"/>
            <a:ext cx="1735174" cy="274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Cultivo </a:t>
            </a:r>
            <a:r>
              <a:rPr lang="es-ES" sz="4400" i="1" dirty="0">
                <a:latin typeface="Times New Roman" pitchFamily="18" charset="0"/>
                <a:cs typeface="Times New Roman" pitchFamily="18" charset="0"/>
              </a:rPr>
              <a:t>In Vitro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0" lvl="3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C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3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C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s-EC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79936136"/>
              </p:ext>
            </p:extLst>
          </p:nvPr>
        </p:nvGraphicFramePr>
        <p:xfrm>
          <a:off x="1475656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INTRODUCCIÓN DE BROTES</a:t>
            </a:r>
            <a:endParaRPr lang="es-EC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s-ES" b="1" dirty="0" smtClean="0">
              <a:solidFill>
                <a:schemeClr val="tx1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b="1" dirty="0">
              <a:solidFill>
                <a:schemeClr val="tx1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043608" y="1837806"/>
            <a:ext cx="7848872" cy="4064000"/>
            <a:chOff x="1433389" y="1396999"/>
            <a:chExt cx="7848872" cy="4064000"/>
          </a:xfrm>
        </p:grpSpPr>
        <p:sp>
          <p:nvSpPr>
            <p:cNvPr id="7" name="6 Forma libre"/>
            <p:cNvSpPr/>
            <p:nvPr/>
          </p:nvSpPr>
          <p:spPr>
            <a:xfrm>
              <a:off x="5249813" y="3469639"/>
              <a:ext cx="4032448" cy="1907910"/>
            </a:xfrm>
            <a:custGeom>
              <a:avLst/>
              <a:gdLst>
                <a:gd name="connsiteX0" fmla="*/ 0 w 3256433"/>
                <a:gd name="connsiteY0" fmla="*/ 130048 h 1300480"/>
                <a:gd name="connsiteX1" fmla="*/ 130048 w 3256433"/>
                <a:gd name="connsiteY1" fmla="*/ 0 h 1300480"/>
                <a:gd name="connsiteX2" fmla="*/ 3126385 w 3256433"/>
                <a:gd name="connsiteY2" fmla="*/ 0 h 1300480"/>
                <a:gd name="connsiteX3" fmla="*/ 3256433 w 3256433"/>
                <a:gd name="connsiteY3" fmla="*/ 130048 h 1300480"/>
                <a:gd name="connsiteX4" fmla="*/ 3256433 w 3256433"/>
                <a:gd name="connsiteY4" fmla="*/ 1170432 h 1300480"/>
                <a:gd name="connsiteX5" fmla="*/ 3126385 w 3256433"/>
                <a:gd name="connsiteY5" fmla="*/ 1300480 h 1300480"/>
                <a:gd name="connsiteX6" fmla="*/ 130048 w 3256433"/>
                <a:gd name="connsiteY6" fmla="*/ 1300480 h 1300480"/>
                <a:gd name="connsiteX7" fmla="*/ 0 w 3256433"/>
                <a:gd name="connsiteY7" fmla="*/ 1170432 h 1300480"/>
                <a:gd name="connsiteX8" fmla="*/ 0 w 3256433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6433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3126385" y="0"/>
                  </a:lnTo>
                  <a:cubicBezTo>
                    <a:pt x="3198209" y="0"/>
                    <a:pt x="3256433" y="58224"/>
                    <a:pt x="3256433" y="130048"/>
                  </a:cubicBezTo>
                  <a:lnTo>
                    <a:pt x="3256433" y="1170432"/>
                  </a:lnTo>
                  <a:cubicBezTo>
                    <a:pt x="3256433" y="1242256"/>
                    <a:pt x="3198209" y="1300480"/>
                    <a:pt x="3126385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3597" tIns="391787" rIns="66667" bIns="66667" numCol="1" spcCol="1270" anchor="t" anchorCtr="0">
              <a:noAutofit/>
            </a:bodyPr>
            <a:lstStyle/>
            <a:p>
              <a:pPr marL="177800" lvl="1" indent="-825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Desinfección brotes en cámara</a:t>
              </a:r>
              <a:endParaRPr lang="es-EC" sz="1500" kern="1200" dirty="0"/>
            </a:p>
            <a:p>
              <a:pPr marL="177800" lvl="1" indent="-825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Desinfección </a:t>
              </a:r>
              <a:r>
                <a:rPr lang="es-ES" sz="1500" kern="1200" dirty="0" err="1" smtClean="0"/>
                <a:t>Nacl</a:t>
              </a:r>
              <a:r>
                <a:rPr lang="es-ES" sz="1500" kern="1200" dirty="0" smtClean="0"/>
                <a:t> 1%</a:t>
              </a:r>
              <a:endParaRPr lang="es-EC" sz="1500" kern="1200" dirty="0"/>
            </a:p>
            <a:p>
              <a:pPr marL="177800" lvl="1" indent="-825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Enjuague  agua destilada estéril</a:t>
              </a:r>
              <a:endParaRPr lang="es-EC" sz="1500" kern="1200" dirty="0"/>
            </a:p>
            <a:p>
              <a:pPr marL="177800" lvl="1" indent="-825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Enjuague solución antioxidante </a:t>
              </a:r>
              <a:r>
                <a:rPr lang="es-ES" sz="1500" kern="1200" dirty="0" err="1" smtClean="0"/>
                <a:t>A.ascórbico+A.cítrico</a:t>
              </a:r>
              <a:r>
                <a:rPr lang="es-ES" sz="1500" kern="1200" dirty="0" smtClean="0"/>
                <a:t> 400ml/l</a:t>
              </a:r>
              <a:endParaRPr lang="es-EC" sz="1500" kern="1200" dirty="0"/>
            </a:p>
          </p:txBody>
        </p:sp>
        <p:sp>
          <p:nvSpPr>
            <p:cNvPr id="8" name="7 Forma libre"/>
            <p:cNvSpPr/>
            <p:nvPr/>
          </p:nvSpPr>
          <p:spPr>
            <a:xfrm>
              <a:off x="1433389" y="4160519"/>
              <a:ext cx="2151632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27" tIns="414647" rIns="691812" bIns="89527" numCol="1" spcCol="1270" anchor="t" anchorCtr="0">
              <a:noAutofit/>
            </a:bodyPr>
            <a:lstStyle/>
            <a:p>
              <a:pPr marL="114300" lvl="1" indent="-11430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kern="1200" dirty="0" smtClean="0"/>
                <a:t>Brotes limpios  </a:t>
              </a:r>
              <a:endParaRPr lang="es-EC" kern="1200" dirty="0"/>
            </a:p>
          </p:txBody>
        </p:sp>
        <p:sp>
          <p:nvSpPr>
            <p:cNvPr id="9" name="8 Forma libre"/>
            <p:cNvSpPr/>
            <p:nvPr/>
          </p:nvSpPr>
          <p:spPr>
            <a:xfrm>
              <a:off x="5393829" y="1396999"/>
              <a:ext cx="3888432" cy="1930401"/>
            </a:xfrm>
            <a:custGeom>
              <a:avLst/>
              <a:gdLst>
                <a:gd name="connsiteX0" fmla="*/ 0 w 3419592"/>
                <a:gd name="connsiteY0" fmla="*/ 130048 h 1300480"/>
                <a:gd name="connsiteX1" fmla="*/ 130048 w 3419592"/>
                <a:gd name="connsiteY1" fmla="*/ 0 h 1300480"/>
                <a:gd name="connsiteX2" fmla="*/ 3289544 w 3419592"/>
                <a:gd name="connsiteY2" fmla="*/ 0 h 1300480"/>
                <a:gd name="connsiteX3" fmla="*/ 3419592 w 3419592"/>
                <a:gd name="connsiteY3" fmla="*/ 130048 h 1300480"/>
                <a:gd name="connsiteX4" fmla="*/ 3419592 w 3419592"/>
                <a:gd name="connsiteY4" fmla="*/ 1170432 h 1300480"/>
                <a:gd name="connsiteX5" fmla="*/ 3289544 w 3419592"/>
                <a:gd name="connsiteY5" fmla="*/ 1300480 h 1300480"/>
                <a:gd name="connsiteX6" fmla="*/ 130048 w 3419592"/>
                <a:gd name="connsiteY6" fmla="*/ 1300480 h 1300480"/>
                <a:gd name="connsiteX7" fmla="*/ 0 w 3419592"/>
                <a:gd name="connsiteY7" fmla="*/ 1170432 h 1300480"/>
                <a:gd name="connsiteX8" fmla="*/ 0 w 3419592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592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3289544" y="0"/>
                  </a:lnTo>
                  <a:cubicBezTo>
                    <a:pt x="3361368" y="0"/>
                    <a:pt x="3419592" y="58224"/>
                    <a:pt x="3419592" y="130048"/>
                  </a:cubicBezTo>
                  <a:lnTo>
                    <a:pt x="3419592" y="1170432"/>
                  </a:lnTo>
                  <a:cubicBezTo>
                    <a:pt x="3419592" y="1242256"/>
                    <a:pt x="3361368" y="1300480"/>
                    <a:pt x="3289544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6355" tIns="70477" rIns="70477" bIns="395597" numCol="1" spcCol="1270" anchor="t" anchorCtr="0">
              <a:noAutofit/>
            </a:bodyPr>
            <a:lstStyle/>
            <a:p>
              <a:pPr marL="0" lvl="1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Desinfección brotes pre-cámara</a:t>
              </a:r>
              <a:endParaRPr lang="es-EC" sz="1500" kern="1200" dirty="0" smtClean="0"/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Lavado jabón líquido</a:t>
              </a:r>
              <a:endParaRPr lang="es-EC" sz="1500" kern="1200" dirty="0"/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Enjuague agua destila estéril</a:t>
              </a:r>
              <a:endParaRPr lang="es-EC" sz="1500" kern="1200" dirty="0" smtClean="0"/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Desinfección </a:t>
              </a:r>
              <a:r>
                <a:rPr lang="es-ES" sz="1500" kern="1200" dirty="0" err="1" smtClean="0"/>
                <a:t>Bostock</a:t>
              </a:r>
              <a:r>
                <a:rPr lang="es-ES" sz="1500" kern="1200" dirty="0" smtClean="0"/>
                <a:t> 1,5ml/+</a:t>
              </a:r>
              <a:r>
                <a:rPr lang="es-ES" sz="1500" kern="1200" dirty="0" err="1" smtClean="0"/>
                <a:t>Rimfapicina</a:t>
              </a:r>
              <a:r>
                <a:rPr lang="es-ES" sz="1500" kern="1200" dirty="0" smtClean="0"/>
                <a:t> 1ml/l</a:t>
              </a:r>
              <a:endParaRPr lang="es-EC" sz="1500" kern="1200" dirty="0"/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500" kern="1200" dirty="0" smtClean="0"/>
                <a:t>Secado </a:t>
              </a:r>
              <a:endParaRPr lang="es-EC" sz="1500" kern="1200" dirty="0"/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1433389" y="1398465"/>
              <a:ext cx="2127981" cy="1300480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27" tIns="89527" rIns="691812" bIns="414647" numCol="1" spcCol="1270" anchor="t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600" kern="1200" dirty="0" smtClean="0"/>
                <a:t>Saneamiento plantas madre</a:t>
              </a:r>
              <a:endParaRPr lang="es-EC" sz="1600" kern="1200" dirty="0"/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600" kern="1200" dirty="0" smtClean="0"/>
                <a:t> </a:t>
              </a:r>
              <a:r>
                <a:rPr lang="es-ES" sz="1600" kern="1200" dirty="0" err="1" smtClean="0"/>
                <a:t>Bostock</a:t>
              </a:r>
              <a:r>
                <a:rPr lang="es-ES" sz="1600" kern="1200" dirty="0" smtClean="0"/>
                <a:t> 1.5 ml/l</a:t>
              </a:r>
              <a:endParaRPr lang="es-EC" sz="1600" kern="1200" dirty="0"/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2771648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1759712"/>
                  </a:moveTo>
                  <a:cubicBezTo>
                    <a:pt x="0" y="787850"/>
                    <a:pt x="787850" y="0"/>
                    <a:pt x="1759712" y="0"/>
                  </a:cubicBezTo>
                  <a:lnTo>
                    <a:pt x="1759712" y="1759712"/>
                  </a:lnTo>
                  <a:lnTo>
                    <a:pt x="0" y="1759712"/>
                  </a:lnTo>
                  <a:close/>
                </a:path>
              </a:pathLst>
            </a:cu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984" tIns="678984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300" kern="1200" dirty="0"/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4612640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0"/>
                  </a:moveTo>
                  <a:cubicBezTo>
                    <a:pt x="971862" y="0"/>
                    <a:pt x="1759712" y="787850"/>
                    <a:pt x="1759712" y="1759712"/>
                  </a:cubicBezTo>
                  <a:lnTo>
                    <a:pt x="0" y="1759712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678984" rIns="678984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300" kern="1200" dirty="0"/>
            </a:p>
          </p:txBody>
        </p:sp>
        <p:sp>
          <p:nvSpPr>
            <p:cNvPr id="13" name="12 Forma libre"/>
            <p:cNvSpPr/>
            <p:nvPr/>
          </p:nvSpPr>
          <p:spPr>
            <a:xfrm>
              <a:off x="4612640" y="3469639"/>
              <a:ext cx="1759712" cy="1759713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1759712" y="0"/>
                  </a:moveTo>
                  <a:cubicBezTo>
                    <a:pt x="1759712" y="971862"/>
                    <a:pt x="971862" y="1759712"/>
                    <a:pt x="0" y="1759712"/>
                  </a:cubicBezTo>
                  <a:lnTo>
                    <a:pt x="0" y="0"/>
                  </a:lnTo>
                  <a:lnTo>
                    <a:pt x="1759712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163577" rIns="678984" bIns="678984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300" kern="1200"/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2771648" y="3469640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1759712" y="1759712"/>
                  </a:moveTo>
                  <a:cubicBezTo>
                    <a:pt x="787850" y="1759712"/>
                    <a:pt x="0" y="971862"/>
                    <a:pt x="0" y="0"/>
                  </a:cubicBezTo>
                  <a:lnTo>
                    <a:pt x="1759712" y="0"/>
                  </a:lnTo>
                  <a:lnTo>
                    <a:pt x="1759712" y="1759712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984" tIns="163576" rIns="163575" bIns="678984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300" kern="1200"/>
            </a:p>
          </p:txBody>
        </p:sp>
        <p:sp>
          <p:nvSpPr>
            <p:cNvPr id="15" name="14 Flecha circular"/>
            <p:cNvSpPr/>
            <p:nvPr/>
          </p:nvSpPr>
          <p:spPr>
            <a:xfrm>
              <a:off x="4268216" y="3063240"/>
              <a:ext cx="607568" cy="528320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15 Flecha circular"/>
            <p:cNvSpPr/>
            <p:nvPr/>
          </p:nvSpPr>
          <p:spPr>
            <a:xfrm rot="10800000">
              <a:off x="4440428" y="3446780"/>
              <a:ext cx="263144" cy="45719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Medio de cultivo </a:t>
            </a:r>
            <a:endParaRPr lang="es-EC" dirty="0"/>
          </a:p>
        </p:txBody>
      </p:sp>
      <p:sp>
        <p:nvSpPr>
          <p:cNvPr id="6" name="5 Triángulo isósceles"/>
          <p:cNvSpPr/>
          <p:nvPr/>
        </p:nvSpPr>
        <p:spPr>
          <a:xfrm>
            <a:off x="1938637" y="1600200"/>
            <a:ext cx="4525963" cy="4525963"/>
          </a:xfrm>
          <a:prstGeom prst="triangl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6 Forma libre"/>
          <p:cNvSpPr/>
          <p:nvPr/>
        </p:nvSpPr>
        <p:spPr>
          <a:xfrm>
            <a:off x="4572000" y="2053205"/>
            <a:ext cx="3065611" cy="745810"/>
          </a:xfrm>
          <a:custGeom>
            <a:avLst/>
            <a:gdLst>
              <a:gd name="connsiteX0" fmla="*/ 0 w 3065611"/>
              <a:gd name="connsiteY0" fmla="*/ 124304 h 745810"/>
              <a:gd name="connsiteX1" fmla="*/ 124304 w 3065611"/>
              <a:gd name="connsiteY1" fmla="*/ 0 h 745810"/>
              <a:gd name="connsiteX2" fmla="*/ 2941307 w 3065611"/>
              <a:gd name="connsiteY2" fmla="*/ 0 h 745810"/>
              <a:gd name="connsiteX3" fmla="*/ 3065611 w 3065611"/>
              <a:gd name="connsiteY3" fmla="*/ 124304 h 745810"/>
              <a:gd name="connsiteX4" fmla="*/ 3065611 w 3065611"/>
              <a:gd name="connsiteY4" fmla="*/ 621506 h 745810"/>
              <a:gd name="connsiteX5" fmla="*/ 2941307 w 3065611"/>
              <a:gd name="connsiteY5" fmla="*/ 745810 h 745810"/>
              <a:gd name="connsiteX6" fmla="*/ 124304 w 3065611"/>
              <a:gd name="connsiteY6" fmla="*/ 745810 h 745810"/>
              <a:gd name="connsiteX7" fmla="*/ 0 w 3065611"/>
              <a:gd name="connsiteY7" fmla="*/ 621506 h 745810"/>
              <a:gd name="connsiteX8" fmla="*/ 0 w 3065611"/>
              <a:gd name="connsiteY8" fmla="*/ 124304 h 74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5611" h="745810">
                <a:moveTo>
                  <a:pt x="0" y="124304"/>
                </a:moveTo>
                <a:cubicBezTo>
                  <a:pt x="0" y="55653"/>
                  <a:pt x="55653" y="0"/>
                  <a:pt x="124304" y="0"/>
                </a:cubicBezTo>
                <a:lnTo>
                  <a:pt x="2941307" y="0"/>
                </a:lnTo>
                <a:cubicBezTo>
                  <a:pt x="3009958" y="0"/>
                  <a:pt x="3065611" y="55653"/>
                  <a:pt x="3065611" y="124304"/>
                </a:cubicBezTo>
                <a:lnTo>
                  <a:pt x="3065611" y="621506"/>
                </a:lnTo>
                <a:cubicBezTo>
                  <a:pt x="3065611" y="690157"/>
                  <a:pt x="3009958" y="745810"/>
                  <a:pt x="2941307" y="745810"/>
                </a:cubicBezTo>
                <a:lnTo>
                  <a:pt x="124304" y="745810"/>
                </a:lnTo>
                <a:cubicBezTo>
                  <a:pt x="55653" y="745810"/>
                  <a:pt x="0" y="690157"/>
                  <a:pt x="0" y="621506"/>
                </a:cubicBezTo>
                <a:lnTo>
                  <a:pt x="0" y="124304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987" tIns="104987" rIns="104987" bIns="10498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err="1" smtClean="0"/>
              <a:t>Murashige</a:t>
            </a:r>
            <a:r>
              <a:rPr lang="es-EC" sz="1800" kern="1200" dirty="0" smtClean="0"/>
              <a:t> y </a:t>
            </a:r>
            <a:r>
              <a:rPr lang="es-EC" sz="1800" kern="1200" dirty="0" err="1" smtClean="0"/>
              <a:t>Skoog</a:t>
            </a:r>
            <a:r>
              <a:rPr lang="es-EC" sz="1800" kern="1200" dirty="0" smtClean="0"/>
              <a:t>  (1962) reducido sus </a:t>
            </a:r>
            <a:r>
              <a:rPr lang="es-EC" sz="1800" kern="1200" dirty="0" err="1" smtClean="0"/>
              <a:t>macroelementos</a:t>
            </a:r>
            <a:r>
              <a:rPr lang="es-EC" sz="1800" kern="1200" dirty="0" smtClean="0"/>
              <a:t> </a:t>
            </a:r>
            <a:endParaRPr lang="es-EC" sz="1800" kern="1200" dirty="0"/>
          </a:p>
        </p:txBody>
      </p:sp>
      <p:sp>
        <p:nvSpPr>
          <p:cNvPr id="8" name="7 Forma libre"/>
          <p:cNvSpPr/>
          <p:nvPr/>
        </p:nvSpPr>
        <p:spPr>
          <a:xfrm>
            <a:off x="4572000" y="2876695"/>
            <a:ext cx="2941875" cy="621435"/>
          </a:xfrm>
          <a:custGeom>
            <a:avLst/>
            <a:gdLst>
              <a:gd name="connsiteX0" fmla="*/ 0 w 2941875"/>
              <a:gd name="connsiteY0" fmla="*/ 103575 h 621435"/>
              <a:gd name="connsiteX1" fmla="*/ 103575 w 2941875"/>
              <a:gd name="connsiteY1" fmla="*/ 0 h 621435"/>
              <a:gd name="connsiteX2" fmla="*/ 2838300 w 2941875"/>
              <a:gd name="connsiteY2" fmla="*/ 0 h 621435"/>
              <a:gd name="connsiteX3" fmla="*/ 2941875 w 2941875"/>
              <a:gd name="connsiteY3" fmla="*/ 103575 h 621435"/>
              <a:gd name="connsiteX4" fmla="*/ 2941875 w 2941875"/>
              <a:gd name="connsiteY4" fmla="*/ 517860 h 621435"/>
              <a:gd name="connsiteX5" fmla="*/ 2838300 w 2941875"/>
              <a:gd name="connsiteY5" fmla="*/ 621435 h 621435"/>
              <a:gd name="connsiteX6" fmla="*/ 103575 w 2941875"/>
              <a:gd name="connsiteY6" fmla="*/ 621435 h 621435"/>
              <a:gd name="connsiteX7" fmla="*/ 0 w 2941875"/>
              <a:gd name="connsiteY7" fmla="*/ 517860 h 621435"/>
              <a:gd name="connsiteX8" fmla="*/ 0 w 2941875"/>
              <a:gd name="connsiteY8" fmla="*/ 103575 h 62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5" h="621435">
                <a:moveTo>
                  <a:pt x="0" y="103575"/>
                </a:moveTo>
                <a:cubicBezTo>
                  <a:pt x="0" y="46372"/>
                  <a:pt x="46372" y="0"/>
                  <a:pt x="103575" y="0"/>
                </a:cubicBezTo>
                <a:lnTo>
                  <a:pt x="2838300" y="0"/>
                </a:lnTo>
                <a:cubicBezTo>
                  <a:pt x="2895503" y="0"/>
                  <a:pt x="2941875" y="46372"/>
                  <a:pt x="2941875" y="103575"/>
                </a:cubicBezTo>
                <a:lnTo>
                  <a:pt x="2941875" y="517860"/>
                </a:lnTo>
                <a:cubicBezTo>
                  <a:pt x="2941875" y="575063"/>
                  <a:pt x="2895503" y="621435"/>
                  <a:pt x="2838300" y="621435"/>
                </a:cubicBezTo>
                <a:lnTo>
                  <a:pt x="103575" y="621435"/>
                </a:lnTo>
                <a:cubicBezTo>
                  <a:pt x="46372" y="621435"/>
                  <a:pt x="0" y="575063"/>
                  <a:pt x="0" y="517860"/>
                </a:cubicBezTo>
                <a:lnTo>
                  <a:pt x="0" y="10357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346" tIns="110346" rIns="110346" bIns="11034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100" kern="1200" dirty="0" smtClean="0"/>
              <a:t> carbón activado al 1%   </a:t>
            </a:r>
            <a:endParaRPr lang="es-EC" sz="2100" kern="1200" dirty="0"/>
          </a:p>
        </p:txBody>
      </p:sp>
      <p:sp>
        <p:nvSpPr>
          <p:cNvPr id="9" name="8 Forma libre"/>
          <p:cNvSpPr/>
          <p:nvPr/>
        </p:nvSpPr>
        <p:spPr>
          <a:xfrm>
            <a:off x="4541453" y="3585349"/>
            <a:ext cx="2941875" cy="621435"/>
          </a:xfrm>
          <a:custGeom>
            <a:avLst/>
            <a:gdLst>
              <a:gd name="connsiteX0" fmla="*/ 0 w 2941875"/>
              <a:gd name="connsiteY0" fmla="*/ 103575 h 621435"/>
              <a:gd name="connsiteX1" fmla="*/ 103575 w 2941875"/>
              <a:gd name="connsiteY1" fmla="*/ 0 h 621435"/>
              <a:gd name="connsiteX2" fmla="*/ 2838300 w 2941875"/>
              <a:gd name="connsiteY2" fmla="*/ 0 h 621435"/>
              <a:gd name="connsiteX3" fmla="*/ 2941875 w 2941875"/>
              <a:gd name="connsiteY3" fmla="*/ 103575 h 621435"/>
              <a:gd name="connsiteX4" fmla="*/ 2941875 w 2941875"/>
              <a:gd name="connsiteY4" fmla="*/ 517860 h 621435"/>
              <a:gd name="connsiteX5" fmla="*/ 2838300 w 2941875"/>
              <a:gd name="connsiteY5" fmla="*/ 621435 h 621435"/>
              <a:gd name="connsiteX6" fmla="*/ 103575 w 2941875"/>
              <a:gd name="connsiteY6" fmla="*/ 621435 h 621435"/>
              <a:gd name="connsiteX7" fmla="*/ 0 w 2941875"/>
              <a:gd name="connsiteY7" fmla="*/ 517860 h 621435"/>
              <a:gd name="connsiteX8" fmla="*/ 0 w 2941875"/>
              <a:gd name="connsiteY8" fmla="*/ 103575 h 62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5" h="621435">
                <a:moveTo>
                  <a:pt x="0" y="103575"/>
                </a:moveTo>
                <a:cubicBezTo>
                  <a:pt x="0" y="46372"/>
                  <a:pt x="46372" y="0"/>
                  <a:pt x="103575" y="0"/>
                </a:cubicBezTo>
                <a:lnTo>
                  <a:pt x="2838300" y="0"/>
                </a:lnTo>
                <a:cubicBezTo>
                  <a:pt x="2895503" y="0"/>
                  <a:pt x="2941875" y="46372"/>
                  <a:pt x="2941875" y="103575"/>
                </a:cubicBezTo>
                <a:lnTo>
                  <a:pt x="2941875" y="517860"/>
                </a:lnTo>
                <a:cubicBezTo>
                  <a:pt x="2941875" y="575063"/>
                  <a:pt x="2895503" y="621435"/>
                  <a:pt x="2838300" y="621435"/>
                </a:cubicBezTo>
                <a:lnTo>
                  <a:pt x="103575" y="621435"/>
                </a:lnTo>
                <a:cubicBezTo>
                  <a:pt x="46372" y="621435"/>
                  <a:pt x="0" y="575063"/>
                  <a:pt x="0" y="517860"/>
                </a:cubicBezTo>
                <a:lnTo>
                  <a:pt x="0" y="10357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346" tIns="110346" rIns="110346" bIns="11034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100" kern="1200" dirty="0" smtClean="0"/>
              <a:t>sacarosa 30g/l </a:t>
            </a:r>
            <a:endParaRPr lang="es-EC" sz="2100" kern="1200" dirty="0"/>
          </a:p>
        </p:txBody>
      </p:sp>
      <p:sp>
        <p:nvSpPr>
          <p:cNvPr id="10" name="9 Forma libre"/>
          <p:cNvSpPr/>
          <p:nvPr/>
        </p:nvSpPr>
        <p:spPr>
          <a:xfrm>
            <a:off x="4535861" y="4264455"/>
            <a:ext cx="2941875" cy="621435"/>
          </a:xfrm>
          <a:custGeom>
            <a:avLst/>
            <a:gdLst>
              <a:gd name="connsiteX0" fmla="*/ 0 w 2941875"/>
              <a:gd name="connsiteY0" fmla="*/ 103575 h 621435"/>
              <a:gd name="connsiteX1" fmla="*/ 103575 w 2941875"/>
              <a:gd name="connsiteY1" fmla="*/ 0 h 621435"/>
              <a:gd name="connsiteX2" fmla="*/ 2838300 w 2941875"/>
              <a:gd name="connsiteY2" fmla="*/ 0 h 621435"/>
              <a:gd name="connsiteX3" fmla="*/ 2941875 w 2941875"/>
              <a:gd name="connsiteY3" fmla="*/ 103575 h 621435"/>
              <a:gd name="connsiteX4" fmla="*/ 2941875 w 2941875"/>
              <a:gd name="connsiteY4" fmla="*/ 517860 h 621435"/>
              <a:gd name="connsiteX5" fmla="*/ 2838300 w 2941875"/>
              <a:gd name="connsiteY5" fmla="*/ 621435 h 621435"/>
              <a:gd name="connsiteX6" fmla="*/ 103575 w 2941875"/>
              <a:gd name="connsiteY6" fmla="*/ 621435 h 621435"/>
              <a:gd name="connsiteX7" fmla="*/ 0 w 2941875"/>
              <a:gd name="connsiteY7" fmla="*/ 517860 h 621435"/>
              <a:gd name="connsiteX8" fmla="*/ 0 w 2941875"/>
              <a:gd name="connsiteY8" fmla="*/ 103575 h 62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5" h="621435">
                <a:moveTo>
                  <a:pt x="0" y="103575"/>
                </a:moveTo>
                <a:cubicBezTo>
                  <a:pt x="0" y="46372"/>
                  <a:pt x="46372" y="0"/>
                  <a:pt x="103575" y="0"/>
                </a:cubicBezTo>
                <a:lnTo>
                  <a:pt x="2838300" y="0"/>
                </a:lnTo>
                <a:cubicBezTo>
                  <a:pt x="2895503" y="0"/>
                  <a:pt x="2941875" y="46372"/>
                  <a:pt x="2941875" y="103575"/>
                </a:cubicBezTo>
                <a:lnTo>
                  <a:pt x="2941875" y="517860"/>
                </a:lnTo>
                <a:cubicBezTo>
                  <a:pt x="2941875" y="575063"/>
                  <a:pt x="2895503" y="621435"/>
                  <a:pt x="2838300" y="621435"/>
                </a:cubicBezTo>
                <a:lnTo>
                  <a:pt x="103575" y="621435"/>
                </a:lnTo>
                <a:cubicBezTo>
                  <a:pt x="46372" y="621435"/>
                  <a:pt x="0" y="575063"/>
                  <a:pt x="0" y="517860"/>
                </a:cubicBezTo>
                <a:lnTo>
                  <a:pt x="0" y="10357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346" tIns="110346" rIns="110346" bIns="11034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100" kern="1200" dirty="0" smtClean="0"/>
              <a:t>agar 7g/l  </a:t>
            </a:r>
            <a:endParaRPr lang="es-EC" sz="2100" kern="1200" dirty="0"/>
          </a:p>
        </p:txBody>
      </p:sp>
      <p:sp>
        <p:nvSpPr>
          <p:cNvPr id="11" name="10 Forma libre"/>
          <p:cNvSpPr/>
          <p:nvPr/>
        </p:nvSpPr>
        <p:spPr>
          <a:xfrm>
            <a:off x="4541453" y="4974041"/>
            <a:ext cx="2941875" cy="621435"/>
          </a:xfrm>
          <a:custGeom>
            <a:avLst/>
            <a:gdLst>
              <a:gd name="connsiteX0" fmla="*/ 0 w 2941875"/>
              <a:gd name="connsiteY0" fmla="*/ 103575 h 621435"/>
              <a:gd name="connsiteX1" fmla="*/ 103575 w 2941875"/>
              <a:gd name="connsiteY1" fmla="*/ 0 h 621435"/>
              <a:gd name="connsiteX2" fmla="*/ 2838300 w 2941875"/>
              <a:gd name="connsiteY2" fmla="*/ 0 h 621435"/>
              <a:gd name="connsiteX3" fmla="*/ 2941875 w 2941875"/>
              <a:gd name="connsiteY3" fmla="*/ 103575 h 621435"/>
              <a:gd name="connsiteX4" fmla="*/ 2941875 w 2941875"/>
              <a:gd name="connsiteY4" fmla="*/ 517860 h 621435"/>
              <a:gd name="connsiteX5" fmla="*/ 2838300 w 2941875"/>
              <a:gd name="connsiteY5" fmla="*/ 621435 h 621435"/>
              <a:gd name="connsiteX6" fmla="*/ 103575 w 2941875"/>
              <a:gd name="connsiteY6" fmla="*/ 621435 h 621435"/>
              <a:gd name="connsiteX7" fmla="*/ 0 w 2941875"/>
              <a:gd name="connsiteY7" fmla="*/ 517860 h 621435"/>
              <a:gd name="connsiteX8" fmla="*/ 0 w 2941875"/>
              <a:gd name="connsiteY8" fmla="*/ 103575 h 62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5" h="621435">
                <a:moveTo>
                  <a:pt x="0" y="103575"/>
                </a:moveTo>
                <a:cubicBezTo>
                  <a:pt x="0" y="46372"/>
                  <a:pt x="46372" y="0"/>
                  <a:pt x="103575" y="0"/>
                </a:cubicBezTo>
                <a:lnTo>
                  <a:pt x="2838300" y="0"/>
                </a:lnTo>
                <a:cubicBezTo>
                  <a:pt x="2895503" y="0"/>
                  <a:pt x="2941875" y="46372"/>
                  <a:pt x="2941875" y="103575"/>
                </a:cubicBezTo>
                <a:lnTo>
                  <a:pt x="2941875" y="517860"/>
                </a:lnTo>
                <a:cubicBezTo>
                  <a:pt x="2941875" y="575063"/>
                  <a:pt x="2895503" y="621435"/>
                  <a:pt x="2838300" y="621435"/>
                </a:cubicBezTo>
                <a:lnTo>
                  <a:pt x="103575" y="621435"/>
                </a:lnTo>
                <a:cubicBezTo>
                  <a:pt x="46372" y="621435"/>
                  <a:pt x="0" y="575063"/>
                  <a:pt x="0" y="517860"/>
                </a:cubicBezTo>
                <a:lnTo>
                  <a:pt x="0" y="10357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346" tIns="110346" rIns="110346" bIns="11034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100" kern="1200" dirty="0" smtClean="0"/>
              <a:t>pH 5,7  </a:t>
            </a:r>
            <a:endParaRPr lang="es-EC" sz="2100" kern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INTRODUCCIÓN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propagación clonal se define como el conjunto de individuos genéticamente uniformes </a:t>
            </a: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(clones)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derivados de  un mismo  individuo mediante propagación asexual: estacas, injertos, organogénesis directa e indirecta entre otros (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Krikorian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1986).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0" y="4149080"/>
            <a:ext cx="2561089" cy="191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80" y="4149080"/>
            <a:ext cx="2571750" cy="191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Siembra de brotes</a:t>
            </a:r>
            <a:endParaRPr lang="es-EC" i="1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9050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Siembra de brotes</a:t>
            </a:r>
            <a:r>
              <a:rPr lang="es-ES" sz="4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C" dirty="0"/>
          </a:p>
        </p:txBody>
      </p:sp>
      <p:sp>
        <p:nvSpPr>
          <p:cNvPr id="2457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s-ES" b="1" dirty="0" smtClean="0">
                <a:solidFill>
                  <a:schemeClr val="tx2"/>
                </a:solidFill>
              </a:rPr>
              <a:t>Tratamientos</a:t>
            </a:r>
          </a:p>
          <a:p>
            <a:pPr marL="0" indent="0">
              <a:buFont typeface="Arial" pitchFamily="34" charset="0"/>
              <a:buNone/>
            </a:pPr>
            <a:endParaRPr lang="es-EC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8413"/>
              </p:ext>
            </p:extLst>
          </p:nvPr>
        </p:nvGraphicFramePr>
        <p:xfrm>
          <a:off x="457200" y="2582863"/>
          <a:ext cx="8229600" cy="3413805"/>
        </p:xfrm>
        <a:graphic>
          <a:graphicData uri="http://schemas.openxmlformats.org/drawingml/2006/table">
            <a:tbl>
              <a:tblPr firstRow="1" firstCol="1" bandRow="1" bandCol="1">
                <a:tableStyleId>{69CF1AB2-1976-4502-BF36-3FF5EA218861}</a:tableStyleId>
              </a:tblPr>
              <a:tblGrid>
                <a:gridCol w="3774095"/>
                <a:gridCol w="2277953"/>
                <a:gridCol w="2177552"/>
              </a:tblGrid>
              <a:tr h="365805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TRATAMIENTOS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HORMONAS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58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</a:rPr>
                        <a:t>BAP</a:t>
                      </a:r>
                      <a:r>
                        <a:rPr lang="es-ES" sz="1800" dirty="0">
                          <a:effectLst/>
                        </a:rPr>
                        <a:t> ppm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GA</a:t>
                      </a:r>
                      <a:r>
                        <a:rPr lang="es-ES" sz="1800" baseline="-25000" dirty="0">
                          <a:effectLst/>
                        </a:rPr>
                        <a:t>3 </a:t>
                      </a:r>
                      <a:r>
                        <a:rPr lang="es-ES" sz="1800" dirty="0">
                          <a:effectLst/>
                        </a:rPr>
                        <a:t>ppm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658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T0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</a:t>
                      </a:r>
                      <a:endParaRPr lang="es-EC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58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T1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0.5</a:t>
                      </a:r>
                      <a:endParaRPr lang="es-EC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58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T2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0.5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0.5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58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T3</a:t>
                      </a:r>
                      <a:endParaRPr lang="es-EC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0.5</a:t>
                      </a:r>
                      <a:endParaRPr lang="es-EC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58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24615" name="Rectangle 6"/>
          <p:cNvSpPr>
            <a:spLocks noChangeArrowheads="1"/>
          </p:cNvSpPr>
          <p:nvPr/>
        </p:nvSpPr>
        <p:spPr bwMode="auto">
          <a:xfrm>
            <a:off x="457200" y="2174359"/>
            <a:ext cx="42755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C" b="1" dirty="0">
                <a:cs typeface="Times New Roman" pitchFamily="18" charset="0"/>
              </a:rPr>
              <a:t>Cuadro 2. Tratamientos a comprobar</a:t>
            </a:r>
            <a:r>
              <a:rPr lang="es-EC" altLang="zh-CN" dirty="0"/>
              <a:t> </a:t>
            </a:r>
          </a:p>
        </p:txBody>
      </p:sp>
      <p:sp>
        <p:nvSpPr>
          <p:cNvPr id="24616" name="5 CuadroTexto"/>
          <p:cNvSpPr txBox="1">
            <a:spLocks noChangeArrowheads="1"/>
          </p:cNvSpPr>
          <p:nvPr/>
        </p:nvSpPr>
        <p:spPr bwMode="auto">
          <a:xfrm>
            <a:off x="457200" y="5574825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dirty="0"/>
              <a:t>T0= tratamiento testigo  </a:t>
            </a:r>
            <a:r>
              <a:rPr lang="es-ES" dirty="0" err="1" smtClean="0"/>
              <a:t>Tn</a:t>
            </a:r>
            <a:r>
              <a:rPr lang="es-ES" dirty="0" smtClean="0"/>
              <a:t>= </a:t>
            </a:r>
            <a:r>
              <a:rPr lang="es-ES" dirty="0"/>
              <a:t>tratamientos  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Cultivo </a:t>
            </a:r>
            <a:r>
              <a:rPr lang="es-ES" sz="4400" i="1" dirty="0"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es-ES" sz="4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3200" b="1" dirty="0" smtClean="0">
                <a:solidFill>
                  <a:schemeClr val="tx2"/>
                </a:solidFill>
              </a:rPr>
              <a:t>Variables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_tradnl" sz="4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Porcentaje de explantes vivos </a:t>
            </a:r>
            <a:endParaRPr lang="es-EC" sz="4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C" sz="4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auto">
              <a:spcAft>
                <a:spcPts val="0"/>
              </a:spcAft>
              <a:defRPr/>
            </a:pPr>
            <a:r>
              <a:rPr lang="es-EC" sz="4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Longitud de Brotes en mm </a:t>
            </a:r>
            <a:endParaRPr lang="es-EC" sz="4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4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s-EC" sz="4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C" sz="4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Número de brotes por explante </a:t>
            </a:r>
            <a:endParaRPr lang="es-EC" sz="4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s-EC" sz="4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_tradnl" sz="4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Número de hojas</a:t>
            </a:r>
            <a:endParaRPr lang="es-EC" sz="4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2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endParaRPr lang="es-EC" sz="2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2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endParaRPr lang="es-EC" sz="2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931468"/>
              </p:ext>
            </p:extLst>
          </p:nvPr>
        </p:nvGraphicFramePr>
        <p:xfrm>
          <a:off x="1524000" y="15972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09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Resultados etiolación de brotes</a:t>
            </a:r>
            <a:endParaRPr lang="es-EC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s-ES" sz="1800" b="1" dirty="0" smtClean="0">
              <a:solidFill>
                <a:prstClr val="black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800" dirty="0" smtClean="0">
              <a:solidFill>
                <a:schemeClr val="tx1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848221"/>
              </p:ext>
            </p:extLst>
          </p:nvPr>
        </p:nvGraphicFramePr>
        <p:xfrm>
          <a:off x="971598" y="2564904"/>
          <a:ext cx="6912770" cy="302433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82554"/>
                <a:gridCol w="1382554"/>
                <a:gridCol w="1382554"/>
                <a:gridCol w="1382554"/>
                <a:gridCol w="1382554"/>
              </a:tblGrid>
              <a:tr h="7560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Variable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N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Mínimo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Máximo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Media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</a:tr>
              <a:tr h="2268251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Número de brotes/planta 15 días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27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1,4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5" marR="44445" marT="0" marB="0" anchor="ctr"/>
                </a:tc>
              </a:tr>
            </a:tbl>
          </a:graphicData>
        </a:graphic>
      </p:graphicFrame>
      <p:sp>
        <p:nvSpPr>
          <p:cNvPr id="26648" name="Rectangle 1"/>
          <p:cNvSpPr>
            <a:spLocks noChangeArrowheads="1"/>
          </p:cNvSpPr>
          <p:nvPr/>
        </p:nvSpPr>
        <p:spPr bwMode="auto">
          <a:xfrm>
            <a:off x="971600" y="1844824"/>
            <a:ext cx="691276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tabLst>
                <a:tab pos="450850" algn="l"/>
              </a:tabLst>
            </a:pPr>
            <a:r>
              <a:rPr lang="es-EC" sz="1600" b="1" dirty="0">
                <a:cs typeface="Times New Roman" pitchFamily="18" charset="0"/>
              </a:rPr>
              <a:t>Cuadro 3</a:t>
            </a:r>
            <a:r>
              <a:rPr lang="es-EC" sz="1600" b="1" dirty="0" smtClean="0">
                <a:cs typeface="Times New Roman" pitchFamily="18" charset="0"/>
              </a:rPr>
              <a:t>. </a:t>
            </a:r>
            <a:r>
              <a:rPr lang="es-EC" sz="1600" b="1" dirty="0" smtClean="0">
                <a:ea typeface="DejaVu Sans" charset="-128"/>
                <a:cs typeface="Times New Roman" pitchFamily="18" charset="0"/>
              </a:rPr>
              <a:t>Número </a:t>
            </a:r>
            <a:r>
              <a:rPr lang="es-EC" sz="1600" b="1" dirty="0">
                <a:ea typeface="DejaVu Sans" charset="-128"/>
                <a:cs typeface="Times New Roman" pitchFamily="18" charset="0"/>
              </a:rPr>
              <a:t>de brotes/planta a  los 15 días  debido al proceso de etiolación</a:t>
            </a:r>
            <a:endParaRPr lang="es-EC" sz="1600" dirty="0"/>
          </a:p>
          <a:p>
            <a:pPr eaLnBrk="0" hangingPunct="0">
              <a:tabLst>
                <a:tab pos="450850" algn="l"/>
              </a:tabLst>
            </a:pP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600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Resultados etiolación de brotes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608946"/>
              </p:ext>
            </p:extLst>
          </p:nvPr>
        </p:nvGraphicFramePr>
        <p:xfrm>
          <a:off x="827585" y="2578199"/>
          <a:ext cx="7057531" cy="286702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699399"/>
                <a:gridCol w="1339533"/>
                <a:gridCol w="1339533"/>
                <a:gridCol w="1339533"/>
                <a:gridCol w="1339533"/>
              </a:tblGrid>
              <a:tr h="5734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Variable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Mínimo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Máximo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Media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</a:tr>
              <a:tr h="5734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Longitud 15 días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27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0,3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11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</a:tr>
              <a:tr h="5734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Longitud 30 días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27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</a:tr>
              <a:tr h="5734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Longitud 45 días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FF0000"/>
                          </a:solidFill>
                          <a:effectLst/>
                        </a:rPr>
                        <a:t>27</a:t>
                      </a:r>
                      <a:endParaRPr lang="es-EC" sz="16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33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</a:tr>
              <a:tr h="5734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Longitud 60 días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27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33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6" marR="44456" marT="0" marB="0" anchor="ctr"/>
                </a:tc>
              </a:tr>
            </a:tbl>
          </a:graphicData>
        </a:graphic>
      </p:graphicFrame>
      <p:sp>
        <p:nvSpPr>
          <p:cNvPr id="28713" name="Rectangle 1"/>
          <p:cNvSpPr>
            <a:spLocks noChangeArrowheads="1"/>
          </p:cNvSpPr>
          <p:nvPr/>
        </p:nvSpPr>
        <p:spPr bwMode="auto">
          <a:xfrm>
            <a:off x="827584" y="1919154"/>
            <a:ext cx="676835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s-EC" sz="1600" b="1" dirty="0">
                <a:cs typeface="Times New Roman" pitchFamily="18" charset="0"/>
              </a:rPr>
              <a:t>Cuadro 5.</a:t>
            </a:r>
            <a:r>
              <a:rPr lang="es-EC" sz="1600" b="1" dirty="0">
                <a:ea typeface="DejaVu Sans" charset="-128"/>
                <a:cs typeface="Times New Roman" pitchFamily="18" charset="0"/>
              </a:rPr>
              <a:t> Desarrollo de la longitud  de brotes  hasta los 60 días debido al proceso de etiolación</a:t>
            </a:r>
            <a:endParaRPr lang="es-EC" sz="1600" dirty="0"/>
          </a:p>
          <a:p>
            <a:pPr eaLnBrk="0" hangingPunct="0"/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Resultados etiolación de brotes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750343"/>
              </p:ext>
            </p:extLst>
          </p:nvPr>
        </p:nvGraphicFramePr>
        <p:xfrm>
          <a:off x="323529" y="2490509"/>
          <a:ext cx="8568950" cy="319608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440159"/>
                <a:gridCol w="936104"/>
                <a:gridCol w="1065012"/>
                <a:gridCol w="1612144"/>
                <a:gridCol w="1293676"/>
                <a:gridCol w="755745"/>
                <a:gridCol w="438924"/>
                <a:gridCol w="585785"/>
                <a:gridCol w="441401"/>
              </a:tblGrid>
              <a:tr h="730842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Tratamientos</a:t>
                      </a:r>
                      <a:r>
                        <a:rPr lang="es-EC" sz="1800" dirty="0" smtClean="0">
                          <a:effectLst/>
                        </a:rPr>
                        <a:t>*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Brotes/planta con formación de estructuras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Estructuras Brotes/planta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Porcentaje válido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 los 45 días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145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Raíz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Callos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N. estructura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14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17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39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</a:tr>
              <a:tr h="4214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C00000"/>
                          </a:solidFill>
                          <a:effectLst/>
                        </a:rPr>
                        <a:t>T2</a:t>
                      </a:r>
                      <a:endParaRPr lang="es-EC" sz="1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18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33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28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39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100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</a:tr>
              <a:tr h="4214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</a:tr>
              <a:tr h="4214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Total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</a:tr>
            </a:tbl>
          </a:graphicData>
        </a:graphic>
      </p:graphicFrame>
      <p:sp>
        <p:nvSpPr>
          <p:cNvPr id="30786" name="Rectangle 1"/>
          <p:cNvSpPr>
            <a:spLocks noChangeArrowheads="1"/>
          </p:cNvSpPr>
          <p:nvPr/>
        </p:nvSpPr>
        <p:spPr bwMode="auto">
          <a:xfrm>
            <a:off x="467544" y="1782624"/>
            <a:ext cx="81369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s-EC" sz="1600" b="1" dirty="0">
                <a:cs typeface="Times New Roman" pitchFamily="18" charset="0"/>
              </a:rPr>
              <a:t>Cuadro 7.</a:t>
            </a:r>
            <a:r>
              <a:rPr lang="es-EC" sz="1600" b="1" dirty="0">
                <a:ea typeface="DejaVu Sans" charset="-128"/>
                <a:cs typeface="Times New Roman" pitchFamily="18" charset="0"/>
              </a:rPr>
              <a:t> Porcentaje de brotes </a:t>
            </a:r>
            <a:r>
              <a:rPr lang="es-EC" sz="1600" b="1" dirty="0" smtClean="0">
                <a:ea typeface="DejaVu Sans" charset="-128"/>
                <a:cs typeface="Times New Roman" pitchFamily="18" charset="0"/>
              </a:rPr>
              <a:t>etiolados  </a:t>
            </a:r>
            <a:r>
              <a:rPr lang="es-EC" sz="1600" b="1" dirty="0">
                <a:ea typeface="DejaVu Sans" charset="-128"/>
                <a:cs typeface="Times New Roman" pitchFamily="18" charset="0"/>
              </a:rPr>
              <a:t>sobre plantas nodrizas con  estructuras formadas por los tratamientos, 45 días después de su aplicación</a:t>
            </a:r>
            <a:endParaRPr lang="es-EC" sz="1600" dirty="0"/>
          </a:p>
        </p:txBody>
      </p:sp>
      <p:sp>
        <p:nvSpPr>
          <p:cNvPr id="30787" name="5 Rectángulo"/>
          <p:cNvSpPr>
            <a:spLocks noChangeArrowheads="1"/>
          </p:cNvSpPr>
          <p:nvPr/>
        </p:nvSpPr>
        <p:spPr bwMode="auto">
          <a:xfrm>
            <a:off x="569974" y="5783778"/>
            <a:ext cx="6270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C" sz="1600" dirty="0"/>
              <a:t>*T1: 5.000 ppm </a:t>
            </a:r>
            <a:r>
              <a:rPr lang="es-EC" sz="1600" dirty="0" err="1" smtClean="0"/>
              <a:t>AIB</a:t>
            </a:r>
            <a:r>
              <a:rPr lang="es-EC" sz="1600" dirty="0" smtClean="0"/>
              <a:t>;  </a:t>
            </a:r>
            <a:r>
              <a:rPr lang="es-EC" sz="1600" dirty="0"/>
              <a:t>T2: 10.000 ppm </a:t>
            </a:r>
            <a:r>
              <a:rPr lang="es-EC" sz="1600" dirty="0" err="1" smtClean="0"/>
              <a:t>AIB</a:t>
            </a:r>
            <a:r>
              <a:rPr lang="es-EC" sz="1600" dirty="0" smtClean="0"/>
              <a:t>; T0</a:t>
            </a:r>
            <a:r>
              <a:rPr lang="es-EC" sz="1600" dirty="0"/>
              <a:t>: 0 ppm </a:t>
            </a:r>
            <a:r>
              <a:rPr lang="es-EC" sz="1600" dirty="0" err="1"/>
              <a:t>AIB</a:t>
            </a:r>
            <a:endParaRPr lang="es-EC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Resultados etiolación de brotes</a:t>
            </a:r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81872" y="1600200"/>
            <a:ext cx="4038600" cy="4525963"/>
          </a:xfrm>
        </p:spPr>
        <p:txBody>
          <a:bodyPr/>
          <a:lstStyle/>
          <a:p>
            <a:r>
              <a:rPr lang="es-ES" dirty="0" smtClean="0">
                <a:solidFill>
                  <a:schemeClr val="accent1"/>
                </a:solidFill>
              </a:rPr>
              <a:t>Formación de raíz </a:t>
            </a:r>
            <a:endParaRPr lang="es-EC" dirty="0">
              <a:solidFill>
                <a:schemeClr val="accent1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3"/>
          </p:nvPr>
        </p:nvSpPr>
        <p:spPr>
          <a:xfrm>
            <a:off x="529208" y="1556792"/>
            <a:ext cx="4041648" cy="4526280"/>
          </a:xfrm>
        </p:spPr>
        <p:txBody>
          <a:bodyPr/>
          <a:lstStyle/>
          <a:p>
            <a:r>
              <a:rPr lang="es-ES" dirty="0" smtClean="0">
                <a:solidFill>
                  <a:schemeClr val="accent1"/>
                </a:solidFill>
              </a:rPr>
              <a:t>Formación de callos</a:t>
            </a:r>
          </a:p>
          <a:p>
            <a:endParaRPr lang="es-EC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353576"/>
            <a:ext cx="3240360" cy="34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33" y="2353576"/>
            <a:ext cx="3099475" cy="345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8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Resultados cultivo </a:t>
            </a:r>
            <a:r>
              <a:rPr lang="es-ES" sz="4400" i="1" dirty="0" smtClean="0">
                <a:latin typeface="Times New Roman" pitchFamily="18" charset="0"/>
                <a:cs typeface="Times New Roman" pitchFamily="18" charset="0"/>
              </a:rPr>
              <a:t>in vitro </a:t>
            </a:r>
            <a:endParaRPr lang="es-EC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s-EC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437267"/>
              </p:ext>
            </p:extLst>
          </p:nvPr>
        </p:nvGraphicFramePr>
        <p:xfrm>
          <a:off x="827583" y="2573039"/>
          <a:ext cx="7488833" cy="300696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755383"/>
                <a:gridCol w="1755383"/>
                <a:gridCol w="1981545"/>
                <a:gridCol w="1996522"/>
              </a:tblGrid>
              <a:tr h="10562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Tratamiento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Combinación de hormonas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Plantas contaminadas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% contaminación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</a:tr>
              <a:tr h="4262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 err="1">
                          <a:solidFill>
                            <a:schemeClr val="tx1"/>
                          </a:solidFill>
                          <a:effectLst/>
                        </a:rPr>
                        <a:t>BAP</a:t>
                      </a:r>
                      <a:r>
                        <a:rPr lang="es-EC" sz="1600" b="0" dirty="0">
                          <a:solidFill>
                            <a:schemeClr val="tx1"/>
                          </a:solidFill>
                          <a:effectLst/>
                        </a:rPr>
                        <a:t> 0+0.5 GA</a:t>
                      </a:r>
                      <a:r>
                        <a:rPr lang="es-EC" sz="1600" b="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4262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T2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effectLst/>
                        </a:rPr>
                        <a:t>BAP</a:t>
                      </a:r>
                      <a:r>
                        <a:rPr lang="es-EC" sz="1600" dirty="0">
                          <a:effectLst/>
                        </a:rPr>
                        <a:t> 0.5+0.5 GA</a:t>
                      </a:r>
                      <a:r>
                        <a:rPr lang="es-EC" sz="1600" baseline="-25000" dirty="0">
                          <a:effectLst/>
                        </a:rPr>
                        <a:t>3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59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4262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T3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BAP 0.5+0 GA</a:t>
                      </a:r>
                      <a:r>
                        <a:rPr lang="es-EC" sz="1600" baseline="-25000">
                          <a:effectLst/>
                        </a:rPr>
                        <a:t>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4262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T4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BAP 0+0 GA</a:t>
                      </a:r>
                      <a:r>
                        <a:rPr lang="es-EC" sz="1600" baseline="-25000">
                          <a:effectLst/>
                        </a:rPr>
                        <a:t>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</a:tbl>
          </a:graphicData>
        </a:graphic>
      </p:graphicFrame>
      <p:sp>
        <p:nvSpPr>
          <p:cNvPr id="31780" name="Rectangle 1"/>
          <p:cNvSpPr>
            <a:spLocks noChangeArrowheads="1"/>
          </p:cNvSpPr>
          <p:nvPr/>
        </p:nvSpPr>
        <p:spPr bwMode="auto">
          <a:xfrm>
            <a:off x="755576" y="2128045"/>
            <a:ext cx="756084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tabLst>
                <a:tab pos="450850" algn="l"/>
                <a:tab pos="709613" algn="l"/>
              </a:tabLst>
            </a:pPr>
            <a:r>
              <a:rPr lang="es-EC" sz="1600" b="1" dirty="0">
                <a:cs typeface="Times New Roman" pitchFamily="18" charset="0"/>
              </a:rPr>
              <a:t>Cuadro 8.</a:t>
            </a:r>
            <a:r>
              <a:rPr lang="es-EC" sz="1600" b="1" dirty="0">
                <a:ea typeface="DejaVu Sans" charset="-128"/>
                <a:cs typeface="Times New Roman" pitchFamily="18" charset="0"/>
              </a:rPr>
              <a:t> Porcentaje de contaminación en el proceso </a:t>
            </a:r>
            <a:r>
              <a:rPr lang="es-EC" sz="1600" b="1" i="1" dirty="0">
                <a:ea typeface="DejaVu Sans" charset="-128"/>
                <a:cs typeface="Times New Roman" pitchFamily="18" charset="0"/>
              </a:rPr>
              <a:t>in vitro</a:t>
            </a:r>
            <a:r>
              <a:rPr lang="es-EC" sz="1600" b="1" dirty="0">
                <a:ea typeface="DejaVu Sans" charset="-128"/>
                <a:cs typeface="Times New Roman" pitchFamily="18" charset="0"/>
              </a:rPr>
              <a:t> a los 15 días</a:t>
            </a:r>
            <a:r>
              <a:rPr lang="es-EC" sz="1200" b="1" dirty="0">
                <a:ea typeface="DejaVu Sans" charset="-128"/>
                <a:cs typeface="Times New Roman" pitchFamily="18" charset="0"/>
              </a:rPr>
              <a:t>.</a:t>
            </a:r>
            <a:endParaRPr lang="es-EC" sz="1100" dirty="0"/>
          </a:p>
          <a:p>
            <a:pPr eaLnBrk="0" hangingPunct="0">
              <a:tabLst>
                <a:tab pos="450850" algn="l"/>
                <a:tab pos="709613" algn="l"/>
              </a:tabLst>
            </a:pP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Resultados cultivo </a:t>
            </a:r>
            <a:r>
              <a:rPr lang="es-ES" sz="4400" i="1" dirty="0">
                <a:latin typeface="Times New Roman" pitchFamily="18" charset="0"/>
                <a:cs typeface="Times New Roman" pitchFamily="18" charset="0"/>
              </a:rPr>
              <a:t>in vitro 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346728"/>
              </p:ext>
            </p:extLst>
          </p:nvPr>
        </p:nvGraphicFramePr>
        <p:xfrm>
          <a:off x="457200" y="2492897"/>
          <a:ext cx="8229600" cy="252984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828617"/>
                <a:gridCol w="1494095"/>
                <a:gridCol w="1656184"/>
                <a:gridCol w="1584176"/>
                <a:gridCol w="1666528"/>
              </a:tblGrid>
              <a:tr h="365586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Días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40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 </a:t>
                      </a:r>
                      <a:r>
                        <a:rPr lang="es-EC" sz="1100" b="1" dirty="0">
                          <a:solidFill>
                            <a:srgbClr val="FF0000"/>
                          </a:solidFill>
                          <a:effectLst/>
                        </a:rPr>
                        <a:t>T1(</a:t>
                      </a:r>
                      <a:r>
                        <a:rPr lang="es-EC" sz="1100" b="1" dirty="0" err="1">
                          <a:solidFill>
                            <a:srgbClr val="FF0000"/>
                          </a:solidFill>
                          <a:effectLst/>
                        </a:rPr>
                        <a:t>BAP</a:t>
                      </a:r>
                      <a:r>
                        <a:rPr lang="es-EC" sz="1100" b="1" dirty="0">
                          <a:solidFill>
                            <a:srgbClr val="FF0000"/>
                          </a:solidFill>
                          <a:effectLst/>
                        </a:rPr>
                        <a:t> 0 + 0.5 GA</a:t>
                      </a:r>
                      <a:r>
                        <a:rPr lang="es-EC" sz="1100" b="1" baseline="-25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es-EC" sz="1100" b="1" dirty="0">
                          <a:solidFill>
                            <a:srgbClr val="FF0000"/>
                          </a:solidFill>
                          <a:effectLst/>
                        </a:rPr>
                        <a:t>)*</a:t>
                      </a:r>
                      <a:endParaRPr lang="es-EC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T2(</a:t>
                      </a:r>
                      <a:r>
                        <a:rPr lang="es-EC" sz="1100" dirty="0" err="1">
                          <a:effectLst/>
                        </a:rPr>
                        <a:t>BAP</a:t>
                      </a:r>
                      <a:r>
                        <a:rPr lang="es-EC" sz="1100" dirty="0">
                          <a:effectLst/>
                        </a:rPr>
                        <a:t> 0.5 + 0.5 GA</a:t>
                      </a:r>
                      <a:r>
                        <a:rPr lang="es-EC" sz="1100" baseline="-25000" dirty="0">
                          <a:effectLst/>
                        </a:rPr>
                        <a:t>3</a:t>
                      </a:r>
                      <a:r>
                        <a:rPr lang="es-EC" sz="1100" dirty="0">
                          <a:effectLst/>
                        </a:rPr>
                        <a:t>)*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T3 (</a:t>
                      </a:r>
                      <a:r>
                        <a:rPr lang="es-EC" sz="1100" dirty="0" err="1">
                          <a:effectLst/>
                        </a:rPr>
                        <a:t>BAP</a:t>
                      </a:r>
                      <a:r>
                        <a:rPr lang="es-EC" sz="1100" dirty="0">
                          <a:effectLst/>
                        </a:rPr>
                        <a:t> 0.5 + 0 GA</a:t>
                      </a:r>
                      <a:r>
                        <a:rPr lang="es-EC" sz="1100" baseline="-25000" dirty="0">
                          <a:effectLst/>
                        </a:rPr>
                        <a:t>3</a:t>
                      </a:r>
                      <a:r>
                        <a:rPr lang="es-EC" sz="1100" dirty="0">
                          <a:effectLst/>
                        </a:rPr>
                        <a:t>)*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T4(</a:t>
                      </a:r>
                      <a:r>
                        <a:rPr lang="es-EC" sz="1100" dirty="0" err="1">
                          <a:effectLst/>
                        </a:rPr>
                        <a:t>BAP</a:t>
                      </a:r>
                      <a:r>
                        <a:rPr lang="es-EC" sz="1100" dirty="0">
                          <a:effectLst/>
                        </a:rPr>
                        <a:t> 0 + 0 GA</a:t>
                      </a:r>
                      <a:r>
                        <a:rPr lang="es-EC" sz="1100" baseline="-25000" dirty="0">
                          <a:effectLst/>
                        </a:rPr>
                        <a:t>3</a:t>
                      </a:r>
                      <a:r>
                        <a:rPr lang="es-EC" sz="1100" dirty="0">
                          <a:effectLst/>
                        </a:rPr>
                        <a:t>)*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260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30 Días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0,3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0,2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260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45 Días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0,4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0,2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0,3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260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60 Días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0,6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0,4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0,1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95536" y="1124744"/>
            <a:ext cx="8280920" cy="126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latin typeface="Times New Roman"/>
                <a:ea typeface="DejaVu Sans"/>
                <a:cs typeface="Times New Roman"/>
              </a:rPr>
              <a:t> </a:t>
            </a:r>
            <a:endParaRPr lang="es-EC"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Times New Roman"/>
                <a:ea typeface="Times New Roman"/>
                <a:cs typeface="Times New Roman"/>
              </a:rPr>
              <a:t>Cuadro 9</a:t>
            </a:r>
            <a:r>
              <a:rPr lang="es-EC" sz="1600" b="1" dirty="0" smtClean="0">
                <a:latin typeface="Times New Roman"/>
                <a:ea typeface="Times New Roman"/>
                <a:cs typeface="Times New Roman"/>
              </a:rPr>
              <a:t>. </a:t>
            </a:r>
            <a:r>
              <a:rPr lang="es-EC" sz="1600" b="1" dirty="0" smtClean="0">
                <a:latin typeface="Times New Roman"/>
                <a:ea typeface="DejaVu Sans"/>
                <a:cs typeface="Times New Roman"/>
              </a:rPr>
              <a:t>Promedio  </a:t>
            </a:r>
            <a:r>
              <a:rPr lang="es-EC" sz="1600" b="1" dirty="0">
                <a:latin typeface="Times New Roman"/>
                <a:ea typeface="DejaVu Sans"/>
                <a:cs typeface="Times New Roman"/>
              </a:rPr>
              <a:t>longitud de brotes hasta los 60 días en el proceso </a:t>
            </a:r>
            <a:r>
              <a:rPr lang="es-EC" sz="1600" b="1" i="1" dirty="0">
                <a:latin typeface="Times New Roman"/>
                <a:ea typeface="DejaVu Sans"/>
                <a:cs typeface="Times New Roman"/>
              </a:rPr>
              <a:t>in vitro</a:t>
            </a:r>
            <a:endParaRPr lang="es-EC" sz="160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5013176"/>
            <a:ext cx="7038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solidFill>
                  <a:srgbClr val="00000A"/>
                </a:solidFill>
                <a:latin typeface="Times New Roman"/>
                <a:ea typeface="DejaVu Sans"/>
                <a:cs typeface="Times New Roman"/>
              </a:rPr>
              <a:t>*</a:t>
            </a:r>
            <a:r>
              <a:rPr lang="es-EC" dirty="0">
                <a:solidFill>
                  <a:srgbClr val="00000A"/>
                </a:solidFill>
                <a:latin typeface="Times New Roman"/>
                <a:ea typeface="DejaVu Sans"/>
                <a:cs typeface="Times New Roman"/>
              </a:rPr>
              <a:t>Combinación de hormonas para la longitud de brotes </a:t>
            </a:r>
            <a:endParaRPr lang="es-EC" dirty="0"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02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es-EC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el aguacate los factores limitantes en la producción son: pudrición radicular (</a:t>
            </a:r>
            <a:r>
              <a:rPr lang="es-EC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Phytophthora</a:t>
            </a:r>
            <a:r>
              <a:rPr lang="es-EC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cinnamomi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pudrición de frutos (</a:t>
            </a:r>
            <a:r>
              <a:rPr lang="es-EC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Colletotrichum</a:t>
            </a:r>
            <a:r>
              <a:rPr lang="es-EC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gloesporioides</a:t>
            </a:r>
            <a:r>
              <a:rPr lang="es-EC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salinidad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exceso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calcáreo y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falta de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aireación.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Cultivares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resistencia a los factores anteriormente mencionados como 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Duke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7, Thomas, </a:t>
            </a:r>
            <a:r>
              <a:rPr lang="es-EC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BarrDuke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Toro </a:t>
            </a:r>
            <a:r>
              <a:rPr lang="es-EC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Canyon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Merensky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han sido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seleccionados para su propagación (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Menge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2001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Resultados cultivo </a:t>
            </a:r>
            <a:r>
              <a:rPr lang="es-ES" sz="4400" i="1" dirty="0">
                <a:latin typeface="Times New Roman" pitchFamily="18" charset="0"/>
                <a:cs typeface="Times New Roman" pitchFamily="18" charset="0"/>
              </a:rPr>
              <a:t>in vitro 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105583"/>
              </p:ext>
            </p:extLst>
          </p:nvPr>
        </p:nvGraphicFramePr>
        <p:xfrm>
          <a:off x="323527" y="2780928"/>
          <a:ext cx="8496943" cy="268813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887107"/>
                <a:gridCol w="1840276"/>
                <a:gridCol w="1784579"/>
                <a:gridCol w="1710222"/>
                <a:gridCol w="1274759"/>
              </a:tblGrid>
              <a:tr h="466045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Días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Tratamientos</a:t>
                      </a:r>
                      <a:endParaRPr lang="es-EC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069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FF0000"/>
                          </a:solidFill>
                          <a:effectLst/>
                        </a:rPr>
                        <a:t>T1(</a:t>
                      </a:r>
                      <a:r>
                        <a:rPr lang="es-EC" sz="1000" b="1" dirty="0" err="1">
                          <a:solidFill>
                            <a:srgbClr val="FF0000"/>
                          </a:solidFill>
                          <a:effectLst/>
                        </a:rPr>
                        <a:t>BAP</a:t>
                      </a:r>
                      <a:r>
                        <a:rPr lang="es-EC" sz="1000" b="1" dirty="0">
                          <a:solidFill>
                            <a:srgbClr val="FF0000"/>
                          </a:solidFill>
                          <a:effectLst/>
                        </a:rPr>
                        <a:t> 0 + 0.5 GA</a:t>
                      </a:r>
                      <a:r>
                        <a:rPr lang="es-EC" sz="1000" b="1" baseline="-25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es-EC" sz="1000" b="1" dirty="0">
                          <a:solidFill>
                            <a:srgbClr val="FF0000"/>
                          </a:solidFill>
                          <a:effectLst/>
                        </a:rPr>
                        <a:t>)*</a:t>
                      </a:r>
                      <a:endParaRPr lang="es-EC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T2(</a:t>
                      </a:r>
                      <a:r>
                        <a:rPr lang="es-EC" sz="1000" dirty="0" err="1">
                          <a:effectLst/>
                        </a:rPr>
                        <a:t>BAP</a:t>
                      </a:r>
                      <a:r>
                        <a:rPr lang="es-EC" sz="1000" dirty="0">
                          <a:effectLst/>
                        </a:rPr>
                        <a:t> 0.5 + 0.5 GA</a:t>
                      </a:r>
                      <a:r>
                        <a:rPr lang="es-EC" sz="1000" baseline="-25000" dirty="0">
                          <a:effectLst/>
                        </a:rPr>
                        <a:t>3</a:t>
                      </a:r>
                      <a:r>
                        <a:rPr lang="es-EC" sz="1000" dirty="0">
                          <a:effectLst/>
                        </a:rPr>
                        <a:t>)*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T3(</a:t>
                      </a:r>
                      <a:r>
                        <a:rPr lang="es-EC" sz="1000" dirty="0" err="1">
                          <a:effectLst/>
                        </a:rPr>
                        <a:t>BAP</a:t>
                      </a:r>
                      <a:r>
                        <a:rPr lang="es-EC" sz="1000" dirty="0">
                          <a:effectLst/>
                        </a:rPr>
                        <a:t> 0.5 + 0 GA</a:t>
                      </a:r>
                      <a:r>
                        <a:rPr lang="es-EC" sz="1000" baseline="-25000" dirty="0">
                          <a:effectLst/>
                        </a:rPr>
                        <a:t>3</a:t>
                      </a:r>
                      <a:r>
                        <a:rPr lang="es-EC" sz="1000" dirty="0">
                          <a:effectLst/>
                        </a:rPr>
                        <a:t>)*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T4(</a:t>
                      </a:r>
                      <a:r>
                        <a:rPr lang="es-EC" sz="1000" dirty="0" err="1">
                          <a:effectLst/>
                        </a:rPr>
                        <a:t>BAP</a:t>
                      </a:r>
                      <a:r>
                        <a:rPr lang="es-EC" sz="1000" dirty="0">
                          <a:effectLst/>
                        </a:rPr>
                        <a:t> 0 + 0 GA</a:t>
                      </a:r>
                      <a:r>
                        <a:rPr lang="es-EC" sz="1000" baseline="-25000" dirty="0">
                          <a:effectLst/>
                        </a:rPr>
                        <a:t>3</a:t>
                      </a:r>
                      <a:r>
                        <a:rPr lang="es-EC" sz="1000" dirty="0">
                          <a:effectLst/>
                        </a:rPr>
                        <a:t>)*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46604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30 Días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1,8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46604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45 Días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1,6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1,8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46604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60 Días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1,8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1,4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</a:tbl>
          </a:graphicData>
        </a:graphic>
      </p:graphicFrame>
      <p:sp>
        <p:nvSpPr>
          <p:cNvPr id="33832" name="Rectangle 1"/>
          <p:cNvSpPr>
            <a:spLocks noChangeArrowheads="1"/>
          </p:cNvSpPr>
          <p:nvPr/>
        </p:nvSpPr>
        <p:spPr bwMode="auto">
          <a:xfrm>
            <a:off x="251520" y="2271404"/>
            <a:ext cx="88216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C" sz="1600" b="1" dirty="0" smtClean="0">
                <a:cs typeface="Times New Roman" pitchFamily="18" charset="0"/>
              </a:rPr>
              <a:t>Cuadro 10. </a:t>
            </a:r>
            <a:r>
              <a:rPr lang="es-EC" sz="1600" b="1" dirty="0" smtClean="0">
                <a:ea typeface="DejaVu Sans" charset="-128"/>
                <a:cs typeface="Times New Roman" pitchFamily="18" charset="0"/>
              </a:rPr>
              <a:t>Promedio del número de brotes/planta hasta los 60 días en el proceso </a:t>
            </a:r>
            <a:r>
              <a:rPr lang="es-EC" sz="1600" b="1" i="1" dirty="0" smtClean="0">
                <a:ea typeface="DejaVu Sans" charset="-128"/>
                <a:cs typeface="Times New Roman" pitchFamily="18" charset="0"/>
              </a:rPr>
              <a:t>in vitro</a:t>
            </a:r>
            <a:endParaRPr lang="es-EC" sz="1600" dirty="0"/>
          </a:p>
        </p:txBody>
      </p:sp>
      <p:sp>
        <p:nvSpPr>
          <p:cNvPr id="5" name="4 Rectángulo"/>
          <p:cNvSpPr/>
          <p:nvPr/>
        </p:nvSpPr>
        <p:spPr>
          <a:xfrm>
            <a:off x="249055" y="5445224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solidFill>
                  <a:srgbClr val="00000A"/>
                </a:solidFill>
                <a:latin typeface="Times New Roman"/>
                <a:ea typeface="DejaVu Sans"/>
                <a:cs typeface="Times New Roman"/>
              </a:rPr>
              <a:t>*</a:t>
            </a:r>
            <a:r>
              <a:rPr lang="es-EC" dirty="0">
                <a:solidFill>
                  <a:srgbClr val="00000A"/>
                </a:solidFill>
                <a:latin typeface="Times New Roman"/>
                <a:ea typeface="DejaVu Sans"/>
                <a:cs typeface="Times New Roman"/>
              </a:rPr>
              <a:t>Combinación de hormonas para la longitud de brotes </a:t>
            </a:r>
            <a:endParaRPr lang="es-EC" dirty="0">
              <a:effectLst/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Resultados cultivo </a:t>
            </a:r>
            <a:r>
              <a:rPr lang="es-ES" sz="4400" i="1" dirty="0">
                <a:latin typeface="Times New Roman" pitchFamily="18" charset="0"/>
                <a:cs typeface="Times New Roman" pitchFamily="18" charset="0"/>
              </a:rPr>
              <a:t>in vitro 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588959"/>
              </p:ext>
            </p:extLst>
          </p:nvPr>
        </p:nvGraphicFramePr>
        <p:xfrm>
          <a:off x="936707" y="2564904"/>
          <a:ext cx="7451717" cy="329184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58095"/>
                <a:gridCol w="3616683"/>
                <a:gridCol w="2476939"/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Combinación de reguladores mg/l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Número de hojas 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s-EC" sz="18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T1(</a:t>
                      </a:r>
                      <a:r>
                        <a:rPr lang="es-EC" sz="1600" b="1" dirty="0" err="1">
                          <a:solidFill>
                            <a:srgbClr val="C00000"/>
                          </a:solidFill>
                          <a:effectLst/>
                        </a:rPr>
                        <a:t>BAP</a:t>
                      </a: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 0+ 0.5 GA</a:t>
                      </a:r>
                      <a:r>
                        <a:rPr lang="es-EC" sz="1600" b="1" baseline="-25000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C00000"/>
                          </a:solidFill>
                          <a:effectLst/>
                        </a:rPr>
                        <a:t>13</a:t>
                      </a:r>
                      <a:endParaRPr lang="es-EC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T2 (</a:t>
                      </a:r>
                      <a:r>
                        <a:rPr lang="es-EC" sz="1600" dirty="0" err="1">
                          <a:effectLst/>
                        </a:rPr>
                        <a:t>BAP</a:t>
                      </a:r>
                      <a:r>
                        <a:rPr lang="es-EC" sz="1600" dirty="0">
                          <a:effectLst/>
                        </a:rPr>
                        <a:t> 0.5 + 0.5 GA</a:t>
                      </a:r>
                      <a:r>
                        <a:rPr lang="es-EC" sz="1600" baseline="-25000" dirty="0">
                          <a:effectLst/>
                        </a:rPr>
                        <a:t>3</a:t>
                      </a:r>
                      <a:r>
                        <a:rPr lang="es-EC" sz="16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T3 (</a:t>
                      </a:r>
                      <a:r>
                        <a:rPr lang="es-EC" sz="1600" dirty="0" err="1">
                          <a:effectLst/>
                        </a:rPr>
                        <a:t>BAP</a:t>
                      </a:r>
                      <a:r>
                        <a:rPr lang="es-EC" sz="1600" dirty="0">
                          <a:effectLst/>
                        </a:rPr>
                        <a:t> 0.5 + 0 GA</a:t>
                      </a:r>
                      <a:r>
                        <a:rPr lang="es-EC" sz="1600" baseline="-25000" dirty="0">
                          <a:effectLst/>
                        </a:rPr>
                        <a:t>3</a:t>
                      </a:r>
                      <a:r>
                        <a:rPr lang="es-EC" sz="16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12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T4 (</a:t>
                      </a:r>
                      <a:r>
                        <a:rPr lang="es-EC" sz="1600" dirty="0" err="1">
                          <a:effectLst/>
                        </a:rPr>
                        <a:t>BAP</a:t>
                      </a:r>
                      <a:r>
                        <a:rPr lang="es-EC" sz="1600" dirty="0">
                          <a:effectLst/>
                        </a:rPr>
                        <a:t> 0 + 0 GA</a:t>
                      </a:r>
                      <a:r>
                        <a:rPr lang="es-EC" sz="1600" baseline="-25000" dirty="0">
                          <a:effectLst/>
                        </a:rPr>
                        <a:t>3</a:t>
                      </a:r>
                      <a:r>
                        <a:rPr lang="es-EC" sz="16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b"/>
                </a:tc>
              </a:tr>
            </a:tbl>
          </a:graphicData>
        </a:graphic>
      </p:graphicFrame>
      <p:sp>
        <p:nvSpPr>
          <p:cNvPr id="34845" name="Rectangle 1"/>
          <p:cNvSpPr>
            <a:spLocks noChangeArrowheads="1"/>
          </p:cNvSpPr>
          <p:nvPr/>
        </p:nvSpPr>
        <p:spPr bwMode="auto">
          <a:xfrm>
            <a:off x="445715" y="2140640"/>
            <a:ext cx="777686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indent="449263" eaLnBrk="0" hangingPunct="0">
              <a:tabLst>
                <a:tab pos="450850" algn="l"/>
                <a:tab pos="709613" algn="l"/>
              </a:tabLst>
            </a:pPr>
            <a:r>
              <a:rPr lang="es-EC" sz="1600" b="1" dirty="0">
                <a:cs typeface="Times New Roman" pitchFamily="18" charset="0"/>
              </a:rPr>
              <a:t>Cuadro </a:t>
            </a:r>
            <a:r>
              <a:rPr lang="es-EC" sz="1600" b="1" dirty="0" smtClean="0">
                <a:cs typeface="Times New Roman" pitchFamily="18" charset="0"/>
              </a:rPr>
              <a:t>11. </a:t>
            </a:r>
            <a:r>
              <a:rPr lang="es-EC" sz="1600" b="1" dirty="0" smtClean="0">
                <a:ea typeface="DejaVu Sans" charset="-128"/>
                <a:cs typeface="Times New Roman" pitchFamily="18" charset="0"/>
              </a:rPr>
              <a:t>Número </a:t>
            </a:r>
            <a:r>
              <a:rPr lang="es-EC" sz="1600" b="1" dirty="0">
                <a:ea typeface="DejaVu Sans" charset="-128"/>
                <a:cs typeface="Times New Roman" pitchFamily="18" charset="0"/>
              </a:rPr>
              <a:t>total de hojas por tratamiento en el proceso </a:t>
            </a:r>
            <a:r>
              <a:rPr lang="es-EC" sz="1600" b="1" i="1" dirty="0">
                <a:ea typeface="DejaVu Sans" charset="-128"/>
                <a:cs typeface="Times New Roman" pitchFamily="18" charset="0"/>
              </a:rPr>
              <a:t>in vitro</a:t>
            </a:r>
            <a:endParaRPr lang="es-EC" sz="1600" dirty="0"/>
          </a:p>
          <a:p>
            <a:pPr indent="449263" eaLnBrk="0" hangingPunct="0">
              <a:tabLst>
                <a:tab pos="450850" algn="l"/>
                <a:tab pos="709613" algn="l"/>
              </a:tabLst>
            </a:pP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Resultados cultivo </a:t>
            </a:r>
            <a:r>
              <a:rPr lang="es-ES" sz="4400" i="1" dirty="0">
                <a:latin typeface="Times New Roman" pitchFamily="18" charset="0"/>
                <a:cs typeface="Times New Roman" pitchFamily="18" charset="0"/>
              </a:rPr>
              <a:t>in vitro </a:t>
            </a:r>
            <a:endParaRPr lang="es-EC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600400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600400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0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Conclusiones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proceso de etiolación registró un incremento de 1,4 brotes por planta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proceso de etiolación llega a tener estabilidad en la longitud de sus brotes etiolados a  los 45 días, con  una media de 6 cm. </a:t>
            </a: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tratamiento 10.000 ppm de AIB, en brotes etiolados tuvo como resultado  6 brotes con formación de raíces que representó el 33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%.</a:t>
            </a: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2F5897"/>
                </a:solidFill>
              </a:rPr>
              <a:t>Conclusiones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fontAlgn="auto">
              <a:spcAft>
                <a:spcPts val="0"/>
              </a:spcAft>
              <a:defRPr/>
            </a:pPr>
            <a:r>
              <a:rPr lang="es-EC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 tratamiento </a:t>
            </a:r>
            <a:r>
              <a:rPr lang="es-EC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s-EC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BAP</a:t>
            </a:r>
            <a:r>
              <a:rPr lang="es-EC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 mg /l + 0.5 mg/l GA</a:t>
            </a:r>
            <a:r>
              <a:rPr lang="es-EC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C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en la longitud de brotes a los 60 días tuvo una media de  0,6 mm; en cuanto a número de brotes logró una media de 2 brotes por planta y finalmente con este tratamiento se obtuvo  6 plantas con la formación de 13 hojas</a:t>
            </a:r>
            <a:r>
              <a:rPr lang="es-EC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 fontAlgn="auto">
              <a:spcAft>
                <a:spcPts val="0"/>
              </a:spcAft>
              <a:buNone/>
              <a:defRPr/>
            </a:pPr>
            <a:endParaRPr lang="es-EC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Aft>
                <a:spcPts val="0"/>
              </a:spcAft>
              <a:defRPr/>
            </a:pPr>
            <a:r>
              <a:rPr lang="es-EC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 tuvo un alto porcentaje de contaminación que pudo deberse a la presencia de  hongos y bacterias en los explantes dificultando así su propagación.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6430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RECOMENDACIONES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recomienda utilizar 10.000 ppm de AIB para la formación de raíces en brotes etiolados de </a:t>
            </a:r>
            <a:r>
              <a:rPr lang="es-EC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 americana 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Mill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 recomienda utilizar 0.5 ppm de GA</a:t>
            </a:r>
            <a:r>
              <a:rPr lang="es-EC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 la formación de brotes, longitud y formación de hojas para la inducción </a:t>
            </a:r>
            <a:r>
              <a:rPr lang="es-EC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s-EC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 americana 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Mill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s-EC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RECOMENDACIONES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s-EC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debería realizar estudios sobre el origen de las plantas nodrizas que entran al proceso de etiolación refiriéndose  al tamaño   de semilla que provienen, estado fenológico y tiempo adecuado del material que va a ser injertado en dichas plantas, ya que otros estudios revelan que estas características influyen directamente sobre el tamaño de los brotes etiolados.</a:t>
            </a:r>
          </a:p>
          <a:p>
            <a:pPr fontAlgn="auto">
              <a:spcAft>
                <a:spcPts val="0"/>
              </a:spcAft>
              <a:defRPr/>
            </a:pPr>
            <a:endParaRPr lang="es-EC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/>
              <a:t>RECOMENDACIONES</a:t>
            </a:r>
            <a:endParaRPr lang="es-EC" dirty="0"/>
          </a:p>
        </p:txBody>
      </p:sp>
      <p:sp>
        <p:nvSpPr>
          <p:cNvPr id="389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0"/>
              </a:spcAft>
              <a:defRPr/>
            </a:pPr>
            <a:endParaRPr lang="es-EC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Los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brotes que formaron callos y raíces, podrían ser colocados en sustrato para completar el proceso de enraizamiento y posterior venta.</a:t>
            </a:r>
          </a:p>
          <a:p>
            <a:pPr lvl="0" fontAlgn="auto">
              <a:spcAft>
                <a:spcPts val="0"/>
              </a:spcAft>
              <a:defRPr/>
            </a:pP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éxito del sistema de propagación por etiolación, se requiere de un ambiente con temperatura y humedad estable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auto">
              <a:spcAft>
                <a:spcPts val="0"/>
              </a:spcAft>
              <a:defRPr/>
            </a:pPr>
            <a:endParaRPr lang="es-EC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C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/>
              <a:t>RECOMENDACIONES</a:t>
            </a:r>
            <a:endParaRPr lang="es-EC" dirty="0"/>
          </a:p>
        </p:txBody>
      </p:sp>
      <p:sp>
        <p:nvSpPr>
          <p:cNvPr id="389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0"/>
              </a:spcAft>
              <a:defRPr/>
            </a:pPr>
            <a:endParaRPr lang="es-EC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debe probar diferentes combinación de antioxidantes que ayuden a evitar la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fenolización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los brotes en el proceso </a:t>
            </a:r>
            <a:r>
              <a:rPr lang="es-EC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auto">
              <a:spcAft>
                <a:spcPts val="0"/>
              </a:spcAft>
              <a:defRPr/>
            </a:pP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Evaluar en investigaciones futuras otros medios de cultivo con el fin de determinar si alguno podría ser más efectivo que el medio MS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auto">
              <a:spcAft>
                <a:spcPts val="0"/>
              </a:spcAft>
              <a:defRPr/>
            </a:pP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Realizar estudios de propagación clonal para distintos cultivares de aguacate, resistentes a la pudrición de raíz.</a:t>
            </a:r>
          </a:p>
          <a:p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17308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sz="6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s-ES" sz="6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GRACIAS</a:t>
            </a:r>
            <a:r>
              <a:rPr lang="es-E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C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OBJETIVOS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chemeClr val="tx1"/>
                </a:solidFill>
              </a:rPr>
              <a:t> </a:t>
            </a:r>
            <a:r>
              <a:rPr lang="es-EC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</a:p>
          <a:p>
            <a:pPr marL="0" indent="0">
              <a:buFont typeface="Arial" pitchFamily="34" charset="0"/>
              <a:buNone/>
            </a:pPr>
            <a:endParaRPr lang="es-EC" b="1" dirty="0" smtClean="0">
              <a:solidFill>
                <a:schemeClr val="tx1"/>
              </a:solidFill>
            </a:endParaRPr>
          </a:p>
          <a:p>
            <a:pPr marL="0" indent="0" algn="just">
              <a:buFontTx/>
              <a:buNone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Establecer la propagación clonal de aguacate 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Duke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(</a:t>
            </a:r>
            <a:r>
              <a:rPr lang="es-EC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Persea</a:t>
            </a:r>
            <a:r>
              <a:rPr lang="es-EC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americana 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Mill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  para la producción masiva de plantas mediante la técnica de etiolación de brotes o cultivo in vitro.</a:t>
            </a:r>
          </a:p>
          <a:p>
            <a:pPr marL="0" indent="0">
              <a:buFontTx/>
              <a:buNone/>
            </a:pPr>
            <a:endParaRPr lang="es-EC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OBJETIVOS</a:t>
            </a:r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>
          <a:extLst/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C" dirty="0" smtClean="0">
                <a:solidFill>
                  <a:schemeClr val="tx1"/>
                </a:solidFill>
              </a:rPr>
              <a:t> </a:t>
            </a:r>
            <a:r>
              <a:rPr lang="es-EC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Específicos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Determinar el efecto de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etiolación de brotes de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aguacate </a:t>
            </a:r>
            <a:r>
              <a:rPr lang="es-EC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Duke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como un método eficiente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propagación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Determinar el efecto de cultivo </a:t>
            </a:r>
            <a:r>
              <a:rPr lang="es-EC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brotes axilares de aguacate </a:t>
            </a:r>
            <a:r>
              <a:rPr lang="es-EC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Duke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colectados en campo como un método eficiente para su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propagación.</a:t>
            </a: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Establecer la dosis de  AIB, </a:t>
            </a:r>
            <a:r>
              <a:rPr lang="es-EC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BAP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s-EC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en la etiolación de brotes o cultivo in vitro de aguacate  </a:t>
            </a:r>
            <a:r>
              <a:rPr lang="es-EC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Duke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7.</a:t>
            </a: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s-EC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MATERIALES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pitchFamily="34" charset="0"/>
              <a:buNone/>
            </a:pPr>
            <a:endParaRPr lang="es-EC" i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839127"/>
              </p:ext>
            </p:extLst>
          </p:nvPr>
        </p:nvGraphicFramePr>
        <p:xfrm>
          <a:off x="611188" y="1849737"/>
          <a:ext cx="8064500" cy="3667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804"/>
                <a:gridCol w="4175696"/>
              </a:tblGrid>
              <a:tr h="389529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Fase </a:t>
                      </a:r>
                      <a:r>
                        <a:rPr lang="es-E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Etiolación de brotes </a:t>
                      </a:r>
                      <a:endParaRPr lang="es-EC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Fase cultivo </a:t>
                      </a:r>
                      <a:r>
                        <a:rPr lang="es-ES" sz="24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 vitro</a:t>
                      </a:r>
                      <a:endParaRPr lang="es-EC" sz="24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05" marB="45705"/>
                </a:tc>
              </a:tr>
              <a:tr h="3210325">
                <a:tc>
                  <a:txBody>
                    <a:bodyPr/>
                    <a:lstStyle/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s-ES" sz="2400" spc="100" dirty="0" smtClean="0">
                          <a:latin typeface="Times New Roman" pitchFamily="18" charset="0"/>
                          <a:cs typeface="Times New Roman" pitchFamily="18" charset="0"/>
                        </a:rPr>
                        <a:t>Material</a:t>
                      </a:r>
                      <a:r>
                        <a:rPr lang="es-ES" sz="2400" spc="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vegetal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s-ES" sz="2400" spc="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Palillos de madera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Hormona Ácido Indolbutírico (AIB)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Papel aluminio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Cámara de etiolación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Fertilizantes y productos agroquímicos</a:t>
                      </a:r>
                    </a:p>
                  </a:txBody>
                  <a:tcPr marL="91436" marR="91436" marT="45705" marB="45705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Material vegetal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Soluciones nutritivas (</a:t>
                      </a:r>
                      <a:r>
                        <a:rPr lang="es-EC" sz="2400" spc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Murashige</a:t>
                      </a: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 </a:t>
                      </a:r>
                      <a:r>
                        <a:rPr lang="es-ES_tradnl" sz="2400" spc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Skoog</a:t>
                      </a:r>
                      <a:r>
                        <a:rPr lang="es-ES_tradnl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1962)</a:t>
                      </a: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Hormona Bencil Amino Purina y Giberelina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Material</a:t>
                      </a:r>
                      <a:r>
                        <a:rPr lang="es-ES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 laboratorio</a:t>
                      </a: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Cámara de flujo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C" sz="2400" spc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Productos agroquímicos</a:t>
                      </a:r>
                      <a:endParaRPr lang="es-EC" sz="2400" i="1" spc="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05" marB="4570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MÉTODOS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2 Marcador de contenido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/>
          <a:lstStyle/>
          <a:p>
            <a:endParaRPr lang="es-ES" dirty="0" smtClean="0">
              <a:solidFill>
                <a:schemeClr val="tx1"/>
              </a:solidFill>
            </a:endParaRPr>
          </a:p>
          <a:p>
            <a:pPr algn="just">
              <a:buBlip>
                <a:blip r:embed="rId3"/>
              </a:buBlip>
            </a:pPr>
            <a:r>
              <a:rPr lang="es-E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Método de propagación clonal</a:t>
            </a:r>
          </a:p>
          <a:p>
            <a:pPr indent="12700" algn="just">
              <a:buBlip>
                <a:blip r:embed="rId4"/>
              </a:buBlip>
            </a:pPr>
            <a:r>
              <a:rPr lang="es-E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	Etiolación de brotes </a:t>
            </a:r>
          </a:p>
          <a:p>
            <a:pPr algn="just"/>
            <a:endParaRPr lang="es-E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Blip>
                <a:blip r:embed="rId3"/>
              </a:buBlip>
            </a:pPr>
            <a:r>
              <a:rPr lang="es-E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Método de propagación clonal  </a:t>
            </a:r>
          </a:p>
          <a:p>
            <a:pPr indent="12700" algn="just">
              <a:buBlip>
                <a:blip r:embed="rId4"/>
              </a:buBlip>
            </a:pPr>
            <a:r>
              <a:rPr lang="es-E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	Cultivo </a:t>
            </a:r>
            <a:r>
              <a:rPr lang="es-E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vitro </a:t>
            </a:r>
            <a:endParaRPr lang="es-EC" sz="2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>
                <a:latin typeface="Times New Roman" pitchFamily="18" charset="0"/>
                <a:cs typeface="Times New Roman" pitchFamily="18" charset="0"/>
              </a:rPr>
              <a:t>Etiolación </a:t>
            </a:r>
            <a:r>
              <a:rPr lang="es-ES" sz="4400" dirty="0">
                <a:latin typeface="Times New Roman" pitchFamily="18" charset="0"/>
                <a:cs typeface="Times New Roman" pitchFamily="18" charset="0"/>
              </a:rPr>
              <a:t>de Brotes 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realizó en la parroquia de Guayllabamba, provincia de Pichincha.</a:t>
            </a:r>
          </a:p>
          <a:p>
            <a:endParaRPr lang="es-E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utilizó 27 plantas de Aguacate </a:t>
            </a:r>
            <a:r>
              <a:rPr lang="es-E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Duke</a:t>
            </a: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con una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temperatura:</a:t>
            </a:r>
          </a:p>
          <a:p>
            <a:pPr indent="12700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máxima de 25°C</a:t>
            </a:r>
          </a:p>
          <a:p>
            <a:pPr indent="12700"/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mínima de 21°C </a:t>
            </a:r>
          </a:p>
          <a:p>
            <a:pPr indent="12700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humedad del 75%.</a:t>
            </a:r>
            <a:endParaRPr lang="es-EC" dirty="0" smtClean="0">
              <a:solidFill>
                <a:schemeClr val="tx1"/>
              </a:solidFill>
            </a:endParaRPr>
          </a:p>
        </p:txBody>
      </p:sp>
      <p:pic>
        <p:nvPicPr>
          <p:cNvPr id="56322" name="Picture 2" descr="\\JACINTA\Users\JJ\Pictures\guayllaba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96346"/>
            <a:ext cx="3203982" cy="217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z="4400" dirty="0" smtClean="0"/>
              <a:t>Etiolación de Brotes </a:t>
            </a:r>
            <a:endParaRPr lang="es-EC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b="1" dirty="0" smtClean="0">
                <a:solidFill>
                  <a:schemeClr val="tx1"/>
                </a:solidFill>
              </a:rPr>
              <a:t>¿Qué  es etiolación?</a:t>
            </a:r>
            <a:endParaRPr lang="es-EC" b="1" dirty="0" smtClean="0">
              <a:solidFill>
                <a:schemeClr val="tx1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C" b="1" dirty="0" smtClean="0">
              <a:solidFill>
                <a:schemeClr val="tx1"/>
              </a:solidFill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desarrollo de plantas o partes de las mismas en ausencia de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luz, con el fin de formar brotes elongados, aumentar la concentración de auxinas, acumular almidón en el tallo  y disminuir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contenido de </a:t>
            </a:r>
            <a:r>
              <a:rPr lang="es-EC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-factores negativos del enraizamiento, especialmente de </a:t>
            </a:r>
            <a:r>
              <a:rPr lang="es-EC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AIA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oxidasa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(Hartmann </a:t>
            </a:r>
            <a:r>
              <a:rPr lang="es-EC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1997). </a:t>
            </a:r>
          </a:p>
          <a:p>
            <a:pPr fontAlgn="auto">
              <a:spcAft>
                <a:spcPts val="0"/>
              </a:spcAft>
              <a:defRPr/>
            </a:pP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1854</TotalTime>
  <Words>1580</Words>
  <Application>Microsoft Office PowerPoint</Application>
  <PresentationFormat>Presentación en pantalla (4:3)</PresentationFormat>
  <Paragraphs>385</Paragraphs>
  <Slides>39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1" baseType="lpstr">
      <vt:lpstr>Ejecutivo</vt:lpstr>
      <vt:lpstr>CorelDRAW</vt:lpstr>
      <vt:lpstr>Presentación de PowerPoint</vt:lpstr>
      <vt:lpstr>INTRODUCCIÓN </vt:lpstr>
      <vt:lpstr>INTRODUCCIÓN</vt:lpstr>
      <vt:lpstr>OBJETIVOS</vt:lpstr>
      <vt:lpstr>OBJETIVOS</vt:lpstr>
      <vt:lpstr>MATERIALES</vt:lpstr>
      <vt:lpstr>MÉTODOS</vt:lpstr>
      <vt:lpstr>Etiolación de Brotes </vt:lpstr>
      <vt:lpstr>Etiolación de Brotes </vt:lpstr>
      <vt:lpstr>Etapas en el proceso de etiolación</vt:lpstr>
      <vt:lpstr>Introducción plantas madre</vt:lpstr>
      <vt:lpstr>Desarrollo de brotes</vt:lpstr>
      <vt:lpstr>Formación de estructuras </vt:lpstr>
      <vt:lpstr>Formación de estructuras</vt:lpstr>
      <vt:lpstr>Etiolación de Brotes</vt:lpstr>
      <vt:lpstr>Cultivo In Vitro </vt:lpstr>
      <vt:lpstr>Cultivo In Vitro </vt:lpstr>
      <vt:lpstr>INTRODUCCIÓN DE BROTES</vt:lpstr>
      <vt:lpstr>Medio de cultivo </vt:lpstr>
      <vt:lpstr>Siembra de brotes</vt:lpstr>
      <vt:lpstr>Siembra de brotes </vt:lpstr>
      <vt:lpstr>Cultivo In Vitro </vt:lpstr>
      <vt:lpstr>Resultados</vt:lpstr>
      <vt:lpstr>Resultados etiolación de brotes</vt:lpstr>
      <vt:lpstr>Resultados etiolación de brotes</vt:lpstr>
      <vt:lpstr>Resultados etiolación de brotes</vt:lpstr>
      <vt:lpstr>Resultados etiolación de brotes</vt:lpstr>
      <vt:lpstr>Resultados cultivo in vitro </vt:lpstr>
      <vt:lpstr>Resultados cultivo in vitro </vt:lpstr>
      <vt:lpstr>Resultados cultivo in vitro </vt:lpstr>
      <vt:lpstr>Resultados cultivo in vitro </vt:lpstr>
      <vt:lpstr>Resultados cultivo in vitro </vt:lpstr>
      <vt:lpstr>Conclusiones </vt:lpstr>
      <vt:lpstr>Conclusiones </vt:lpstr>
      <vt:lpstr>RECOMENDACIONES </vt:lpstr>
      <vt:lpstr>RECOMENDACIONES </vt:lpstr>
      <vt:lpstr>RECOMENDACIONES</vt:lpstr>
      <vt:lpstr>RECOMENDACIONES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JJ</cp:lastModifiedBy>
  <cp:revision>157</cp:revision>
  <cp:lastPrinted>2011-09-22T01:49:27Z</cp:lastPrinted>
  <dcterms:created xsi:type="dcterms:W3CDTF">2008-02-13T16:07:44Z</dcterms:created>
  <dcterms:modified xsi:type="dcterms:W3CDTF">2011-09-22T03:25:56Z</dcterms:modified>
</cp:coreProperties>
</file>