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3"/>
  </p:notesMasterIdLst>
  <p:sldIdLst>
    <p:sldId id="256" r:id="rId2"/>
    <p:sldId id="260" r:id="rId3"/>
    <p:sldId id="257" r:id="rId4"/>
    <p:sldId id="258" r:id="rId5"/>
    <p:sldId id="288" r:id="rId6"/>
    <p:sldId id="261" r:id="rId7"/>
    <p:sldId id="283" r:id="rId8"/>
    <p:sldId id="286" r:id="rId9"/>
    <p:sldId id="299" r:id="rId10"/>
    <p:sldId id="289" r:id="rId11"/>
    <p:sldId id="300" r:id="rId12"/>
    <p:sldId id="290" r:id="rId13"/>
    <p:sldId id="293" r:id="rId14"/>
    <p:sldId id="294" r:id="rId15"/>
    <p:sldId id="295" r:id="rId16"/>
    <p:sldId id="297" r:id="rId17"/>
    <p:sldId id="298" r:id="rId18"/>
    <p:sldId id="303" r:id="rId19"/>
    <p:sldId id="291" r:id="rId20"/>
    <p:sldId id="301" r:id="rId21"/>
    <p:sldId id="302"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04" autoAdjust="0"/>
  </p:normalViewPr>
  <p:slideViewPr>
    <p:cSldViewPr>
      <p:cViewPr varScale="1">
        <p:scale>
          <a:sx n="57" d="100"/>
          <a:sy n="57" d="100"/>
        </p:scale>
        <p:origin x="-16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5668DB-F7A2-4455-9AB8-5917DE56C2A0}" type="datetimeFigureOut">
              <a:rPr lang="es-ES" smtClean="0"/>
              <a:pPr/>
              <a:t>28/09/2011</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D2FC77-614E-4C4C-9D0A-A049D54F752A}" type="slidenum">
              <a:rPr lang="es-ES" smtClean="0"/>
              <a:pPr/>
              <a:t>‹Nº›</a:t>
            </a:fld>
            <a:endParaRPr lang="es-ES"/>
          </a:p>
        </p:txBody>
      </p:sp>
    </p:spTree>
    <p:extLst>
      <p:ext uri="{BB962C8B-B14F-4D97-AF65-F5344CB8AC3E}">
        <p14:creationId xmlns:p14="http://schemas.microsoft.com/office/powerpoint/2010/main" val="3060083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DED2FC77-614E-4C4C-9D0A-A049D54F752A}" type="slidenum">
              <a:rPr lang="es-ES" smtClean="0"/>
              <a:pPr/>
              <a:t>1</a:t>
            </a:fld>
            <a:endParaRPr lang="es-ES"/>
          </a:p>
        </p:txBody>
      </p:sp>
    </p:spTree>
    <p:extLst>
      <p:ext uri="{BB962C8B-B14F-4D97-AF65-F5344CB8AC3E}">
        <p14:creationId xmlns:p14="http://schemas.microsoft.com/office/powerpoint/2010/main" val="2559378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UNA EXCELENTE RESPUESTA DE ILUMINACION INDUDABLEMENTE REQUIERE UNA</a:t>
            </a:r>
            <a:r>
              <a:rPr lang="en-US" baseline="0" dirty="0" smtClean="0"/>
              <a:t> BUENA CONFIGURACION DE LA O LAS CAMARAS DE VIDEO QUE SE VAN USAR PARA LA GRABACION ES ASI QUE SE DEBE HACER UNA PREVIA CALIBRACION DE IRIS, GANANCIA, VELO DE OBTURACION, BALANCE DE BLANCOS, FOCO, ZOOM Y NITIDEZ.</a:t>
            </a:r>
            <a:endParaRPr lang="es-EC" dirty="0"/>
          </a:p>
        </p:txBody>
      </p:sp>
      <p:sp>
        <p:nvSpPr>
          <p:cNvPr id="4" name="3 Marcador de número de diapositiva"/>
          <p:cNvSpPr>
            <a:spLocks noGrp="1"/>
          </p:cNvSpPr>
          <p:nvPr>
            <p:ph type="sldNum" sz="quarter" idx="10"/>
          </p:nvPr>
        </p:nvSpPr>
        <p:spPr/>
        <p:txBody>
          <a:bodyPr/>
          <a:lstStyle/>
          <a:p>
            <a:fld id="{DED2FC77-614E-4C4C-9D0A-A049D54F752A}" type="slidenum">
              <a:rPr lang="es-ES" smtClean="0"/>
              <a:pPr/>
              <a:t>10</a:t>
            </a:fld>
            <a:endParaRPr lang="es-ES"/>
          </a:p>
        </p:txBody>
      </p:sp>
    </p:spTree>
    <p:extLst>
      <p:ext uri="{BB962C8B-B14F-4D97-AF65-F5344CB8AC3E}">
        <p14:creationId xmlns:p14="http://schemas.microsoft.com/office/powerpoint/2010/main" val="1121296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UNA</a:t>
            </a:r>
            <a:r>
              <a:rPr lang="en-US" baseline="0" dirty="0" smtClean="0"/>
              <a:t> CONFIGURACION BASICA DE ILUMINACION REQUIERE PRINCIPALMENTE DE TRES LUCES “CONFIGURACION DE TRES LUCES”, LA FUNCION DE LA LUZ PRINCIPAL ES DE MODELAR AL PERSONAJE, LA LUZ DE RELLENO SIRVE PARA MINIMIZAR LAS SOMBRAS PRODUCIDAS POR LA LUZ PRINCIPAL, Y LA LUZ DE CONTRA ES LA QUE SEPARA AL PERSONAJE DEL FONDO DEL ESCENARIO Y GENERA UN DESTELLO ALREDEDOR QUE DA UNA DIMENSIONALIDAD A LA ESCENA </a:t>
            </a:r>
            <a:endParaRPr lang="es-EC" dirty="0"/>
          </a:p>
        </p:txBody>
      </p:sp>
      <p:sp>
        <p:nvSpPr>
          <p:cNvPr id="4" name="3 Marcador de número de diapositiva"/>
          <p:cNvSpPr>
            <a:spLocks noGrp="1"/>
          </p:cNvSpPr>
          <p:nvPr>
            <p:ph type="sldNum" sz="quarter" idx="10"/>
          </p:nvPr>
        </p:nvSpPr>
        <p:spPr/>
        <p:txBody>
          <a:bodyPr/>
          <a:lstStyle/>
          <a:p>
            <a:fld id="{DED2FC77-614E-4C4C-9D0A-A049D54F752A}" type="slidenum">
              <a:rPr lang="es-ES" smtClean="0"/>
              <a:pPr/>
              <a:t>11</a:t>
            </a:fld>
            <a:endParaRPr lang="es-ES"/>
          </a:p>
        </p:txBody>
      </p:sp>
    </p:spTree>
    <p:extLst>
      <p:ext uri="{BB962C8B-B14F-4D97-AF65-F5344CB8AC3E}">
        <p14:creationId xmlns:p14="http://schemas.microsoft.com/office/powerpoint/2010/main" val="1196581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PARA EL DISENO</a:t>
            </a:r>
            <a:r>
              <a:rPr lang="en-US" baseline="0" dirty="0" smtClean="0"/>
              <a:t> DE ESCENARIOS DE ILUMINACION SE USA PLANOS DE LAS PARRILLAS DE ILUMINACION QUE REPRESENTAN A LOS TUBOS SUSPENDIDOS EN EL TECHO Y QUE SIRVEN PARA COLOCAR TODAS LAS LUCES DE ACUERDO A COORDENADAS COMO 2,A Y QUE FACILITA LA UBICACION DE LA LUMINARIA, ASI PARA LOS DIFERENTES ESCENARIOS SE USA TABLAS QUE CONTIENEN LAS COORDENADAS DE UBICACION DE CADA UNA.</a:t>
            </a:r>
            <a:endParaRPr lang="es-EC" dirty="0"/>
          </a:p>
        </p:txBody>
      </p:sp>
      <p:sp>
        <p:nvSpPr>
          <p:cNvPr id="4" name="3 Marcador de número de diapositiva"/>
          <p:cNvSpPr>
            <a:spLocks noGrp="1"/>
          </p:cNvSpPr>
          <p:nvPr>
            <p:ph type="sldNum" sz="quarter" idx="10"/>
          </p:nvPr>
        </p:nvSpPr>
        <p:spPr/>
        <p:txBody>
          <a:bodyPr/>
          <a:lstStyle/>
          <a:p>
            <a:fld id="{DED2FC77-614E-4C4C-9D0A-A049D54F752A}" type="slidenum">
              <a:rPr lang="es-ES" smtClean="0"/>
              <a:pPr/>
              <a:t>12</a:t>
            </a:fld>
            <a:endParaRPr lang="es-ES"/>
          </a:p>
        </p:txBody>
      </p:sp>
    </p:spTree>
    <p:extLst>
      <p:ext uri="{BB962C8B-B14F-4D97-AF65-F5344CB8AC3E}">
        <p14:creationId xmlns:p14="http://schemas.microsoft.com/office/powerpoint/2010/main" val="2996581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EXPLICACION…</a:t>
            </a:r>
            <a:endParaRPr lang="es-EC" dirty="0"/>
          </a:p>
        </p:txBody>
      </p:sp>
      <p:sp>
        <p:nvSpPr>
          <p:cNvPr id="4" name="3 Marcador de número de diapositiva"/>
          <p:cNvSpPr>
            <a:spLocks noGrp="1"/>
          </p:cNvSpPr>
          <p:nvPr>
            <p:ph type="sldNum" sz="quarter" idx="10"/>
          </p:nvPr>
        </p:nvSpPr>
        <p:spPr/>
        <p:txBody>
          <a:bodyPr/>
          <a:lstStyle/>
          <a:p>
            <a:fld id="{DED2FC77-614E-4C4C-9D0A-A049D54F752A}" type="slidenum">
              <a:rPr lang="es-ES" smtClean="0"/>
              <a:pPr/>
              <a:t>13</a:t>
            </a:fld>
            <a:endParaRPr lang="es-ES"/>
          </a:p>
        </p:txBody>
      </p:sp>
    </p:spTree>
    <p:extLst>
      <p:ext uri="{BB962C8B-B14F-4D97-AF65-F5344CB8AC3E}">
        <p14:creationId xmlns:p14="http://schemas.microsoft.com/office/powerpoint/2010/main" val="22136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EXPLICACION…</a:t>
            </a:r>
            <a:endParaRPr lang="es-EC" dirty="0" smtClean="0"/>
          </a:p>
          <a:p>
            <a:endParaRPr lang="es-EC" dirty="0"/>
          </a:p>
        </p:txBody>
      </p:sp>
      <p:sp>
        <p:nvSpPr>
          <p:cNvPr id="4" name="3 Marcador de número de diapositiva"/>
          <p:cNvSpPr>
            <a:spLocks noGrp="1"/>
          </p:cNvSpPr>
          <p:nvPr>
            <p:ph type="sldNum" sz="quarter" idx="10"/>
          </p:nvPr>
        </p:nvSpPr>
        <p:spPr/>
        <p:txBody>
          <a:bodyPr/>
          <a:lstStyle/>
          <a:p>
            <a:fld id="{DED2FC77-614E-4C4C-9D0A-A049D54F752A}" type="slidenum">
              <a:rPr lang="es-ES" smtClean="0"/>
              <a:pPr/>
              <a:t>14</a:t>
            </a:fld>
            <a:endParaRPr lang="es-ES"/>
          </a:p>
        </p:txBody>
      </p:sp>
    </p:spTree>
    <p:extLst>
      <p:ext uri="{BB962C8B-B14F-4D97-AF65-F5344CB8AC3E}">
        <p14:creationId xmlns:p14="http://schemas.microsoft.com/office/powerpoint/2010/main" val="1087847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EXPLICACION…</a:t>
            </a:r>
            <a:endParaRPr lang="es-EC" dirty="0" smtClean="0"/>
          </a:p>
          <a:p>
            <a:endParaRPr lang="es-EC" dirty="0"/>
          </a:p>
        </p:txBody>
      </p:sp>
      <p:sp>
        <p:nvSpPr>
          <p:cNvPr id="4" name="3 Marcador de número de diapositiva"/>
          <p:cNvSpPr>
            <a:spLocks noGrp="1"/>
          </p:cNvSpPr>
          <p:nvPr>
            <p:ph type="sldNum" sz="quarter" idx="10"/>
          </p:nvPr>
        </p:nvSpPr>
        <p:spPr/>
        <p:txBody>
          <a:bodyPr/>
          <a:lstStyle/>
          <a:p>
            <a:fld id="{DED2FC77-614E-4C4C-9D0A-A049D54F752A}" type="slidenum">
              <a:rPr lang="es-ES" smtClean="0"/>
              <a:pPr/>
              <a:t>15</a:t>
            </a:fld>
            <a:endParaRPr lang="es-ES"/>
          </a:p>
        </p:txBody>
      </p:sp>
    </p:spTree>
    <p:extLst>
      <p:ext uri="{BB962C8B-B14F-4D97-AF65-F5344CB8AC3E}">
        <p14:creationId xmlns:p14="http://schemas.microsoft.com/office/powerpoint/2010/main" val="2591484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EXPLICACION…</a:t>
            </a:r>
            <a:endParaRPr lang="es-EC" dirty="0" smtClean="0"/>
          </a:p>
          <a:p>
            <a:endParaRPr lang="es-EC" dirty="0"/>
          </a:p>
        </p:txBody>
      </p:sp>
      <p:sp>
        <p:nvSpPr>
          <p:cNvPr id="4" name="3 Marcador de número de diapositiva"/>
          <p:cNvSpPr>
            <a:spLocks noGrp="1"/>
          </p:cNvSpPr>
          <p:nvPr>
            <p:ph type="sldNum" sz="quarter" idx="10"/>
          </p:nvPr>
        </p:nvSpPr>
        <p:spPr/>
        <p:txBody>
          <a:bodyPr/>
          <a:lstStyle/>
          <a:p>
            <a:fld id="{DED2FC77-614E-4C4C-9D0A-A049D54F752A}" type="slidenum">
              <a:rPr lang="es-ES" smtClean="0"/>
              <a:pPr/>
              <a:t>16</a:t>
            </a:fld>
            <a:endParaRPr lang="es-ES"/>
          </a:p>
        </p:txBody>
      </p:sp>
    </p:spTree>
    <p:extLst>
      <p:ext uri="{BB962C8B-B14F-4D97-AF65-F5344CB8AC3E}">
        <p14:creationId xmlns:p14="http://schemas.microsoft.com/office/powerpoint/2010/main" val="227324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ENTRE</a:t>
            </a:r>
            <a:r>
              <a:rPr lang="en-US" baseline="0" dirty="0" smtClean="0"/>
              <a:t> LOS OBJETIVOS DE LA TESIS DESARROLLADA FUE LA DE UBICAR CORRECTAMENTE LA CONSOLA DE CONTROL O CUADRO DE LUZ PARA TENER UN ACCESO RAPIDO Y EFICIENTE AL MOMENTO DE UN COMBIO EN VIVO DE LAS LUMINARIAS O UNA CONFIGURACION DE ULTIMA HORA, LAS LUMINARIAS ADEMAS SE ENCUENTRAN DEBIDAMENTE NUMERADAS CON EL OBJETIVO DE ENCONTRAR RAPIDAMENTE A CADA UNA DE LOS EQUIPOS.</a:t>
            </a:r>
            <a:endParaRPr lang="es-EC" dirty="0"/>
          </a:p>
        </p:txBody>
      </p:sp>
      <p:sp>
        <p:nvSpPr>
          <p:cNvPr id="4" name="3 Marcador de número de diapositiva"/>
          <p:cNvSpPr>
            <a:spLocks noGrp="1"/>
          </p:cNvSpPr>
          <p:nvPr>
            <p:ph type="sldNum" sz="quarter" idx="10"/>
          </p:nvPr>
        </p:nvSpPr>
        <p:spPr/>
        <p:txBody>
          <a:bodyPr/>
          <a:lstStyle/>
          <a:p>
            <a:fld id="{DED2FC77-614E-4C4C-9D0A-A049D54F752A}" type="slidenum">
              <a:rPr lang="es-ES" smtClean="0"/>
              <a:pPr/>
              <a:t>17</a:t>
            </a:fld>
            <a:endParaRPr lang="es-ES"/>
          </a:p>
        </p:txBody>
      </p:sp>
    </p:spTree>
    <p:extLst>
      <p:ext uri="{BB962C8B-B14F-4D97-AF65-F5344CB8AC3E}">
        <p14:creationId xmlns:p14="http://schemas.microsoft.com/office/powerpoint/2010/main" val="1959629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mtClean="0"/>
              <a:t>PARA</a:t>
            </a:r>
            <a:r>
              <a:rPr lang="en-US" baseline="0" smtClean="0"/>
              <a:t> EL CONTROL DE LAS LUCES SE REALIZO LA CONEXION DE CADA UNA DE ELLAS A UN CUADRO DE LUZ EL CUAL TIENE LA RESPECTIVA NUMERACION DE ACUERDO A LAS TOMAS DISTRIBUIDAS ALREDEDOR DE TODA LA PARRILLA DE ILUMINACION.</a:t>
            </a:r>
            <a:endParaRPr lang="es-EC"/>
          </a:p>
        </p:txBody>
      </p:sp>
      <p:sp>
        <p:nvSpPr>
          <p:cNvPr id="4" name="3 Marcador de número de diapositiva"/>
          <p:cNvSpPr>
            <a:spLocks noGrp="1"/>
          </p:cNvSpPr>
          <p:nvPr>
            <p:ph type="sldNum" sz="quarter" idx="10"/>
          </p:nvPr>
        </p:nvSpPr>
        <p:spPr/>
        <p:txBody>
          <a:bodyPr/>
          <a:lstStyle/>
          <a:p>
            <a:fld id="{DED2FC77-614E-4C4C-9D0A-A049D54F752A}" type="slidenum">
              <a:rPr lang="es-ES" smtClean="0"/>
              <a:pPr/>
              <a:t>18</a:t>
            </a:fld>
            <a:endParaRPr lang="es-ES"/>
          </a:p>
        </p:txBody>
      </p:sp>
    </p:spTree>
    <p:extLst>
      <p:ext uri="{BB962C8B-B14F-4D97-AF65-F5344CB8AC3E}">
        <p14:creationId xmlns:p14="http://schemas.microsoft.com/office/powerpoint/2010/main" val="1419676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DED2FC77-614E-4C4C-9D0A-A049D54F752A}" type="slidenum">
              <a:rPr lang="es-ES" smtClean="0"/>
              <a:pPr/>
              <a:t>2</a:t>
            </a:fld>
            <a:endParaRPr lang="es-ES"/>
          </a:p>
        </p:txBody>
      </p:sp>
    </p:spTree>
    <p:extLst>
      <p:ext uri="{BB962C8B-B14F-4D97-AF65-F5344CB8AC3E}">
        <p14:creationId xmlns:p14="http://schemas.microsoft.com/office/powerpoint/2010/main" val="2182935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DED2FC77-614E-4C4C-9D0A-A049D54F752A}" type="slidenum">
              <a:rPr lang="es-ES" smtClean="0"/>
              <a:pPr/>
              <a:t>3</a:t>
            </a:fld>
            <a:endParaRPr lang="es-ES"/>
          </a:p>
        </p:txBody>
      </p:sp>
    </p:spTree>
    <p:extLst>
      <p:ext uri="{BB962C8B-B14F-4D97-AF65-F5344CB8AC3E}">
        <p14:creationId xmlns:p14="http://schemas.microsoft.com/office/powerpoint/2010/main" val="4282172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DED2FC77-614E-4C4C-9D0A-A049D54F752A}" type="slidenum">
              <a:rPr lang="es-ES" smtClean="0"/>
              <a:pPr/>
              <a:t>4</a:t>
            </a:fld>
            <a:endParaRPr lang="es-ES"/>
          </a:p>
        </p:txBody>
      </p:sp>
    </p:spTree>
    <p:extLst>
      <p:ext uri="{BB962C8B-B14F-4D97-AF65-F5344CB8AC3E}">
        <p14:creationId xmlns:p14="http://schemas.microsoft.com/office/powerpoint/2010/main" val="2269948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UNO DE LAS PRINCIPALES MATERIALES UTILIZADOS EN LA ILUMINACION</a:t>
            </a:r>
            <a:r>
              <a:rPr lang="en-US" baseline="0" dirty="0" smtClean="0"/>
              <a:t> DE TELEVISION SON LOS FILTROS YA QUE ESTOS TIENEN LA CAPACIDAD DE OCULTAR INPERFECCIONES DE LOS PERSONAJES PRESENTES EN LA PRODUCCION ADEMAS DE BAJAR LA INTENSIDAD DE LA LUZ QUE ESTA LLEGANDO A DETERMINADO LUGAR.  </a:t>
            </a:r>
            <a:endParaRPr lang="es-EC" dirty="0"/>
          </a:p>
        </p:txBody>
      </p:sp>
      <p:sp>
        <p:nvSpPr>
          <p:cNvPr id="4" name="3 Marcador de número de diapositiva"/>
          <p:cNvSpPr>
            <a:spLocks noGrp="1"/>
          </p:cNvSpPr>
          <p:nvPr>
            <p:ph type="sldNum" sz="quarter" idx="10"/>
          </p:nvPr>
        </p:nvSpPr>
        <p:spPr/>
        <p:txBody>
          <a:bodyPr/>
          <a:lstStyle/>
          <a:p>
            <a:fld id="{DED2FC77-614E-4C4C-9D0A-A049D54F752A}" type="slidenum">
              <a:rPr lang="es-ES" smtClean="0"/>
              <a:pPr/>
              <a:t>5</a:t>
            </a:fld>
            <a:endParaRPr lang="es-ES"/>
          </a:p>
        </p:txBody>
      </p:sp>
    </p:spTree>
    <p:extLst>
      <p:ext uri="{BB962C8B-B14F-4D97-AF65-F5344CB8AC3E}">
        <p14:creationId xmlns:p14="http://schemas.microsoft.com/office/powerpoint/2010/main" val="3328441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ENTRE LOS EQUIPOS EXISTENTES EN EL ESTUDIO DE TELEVISION ESTAN LAS</a:t>
            </a:r>
            <a:r>
              <a:rPr lang="es-ES" baseline="0" dirty="0" smtClean="0"/>
              <a:t> LUMINARIAS FRESNEL QUE SON DE LOS MAS UTILIZADOS EN LO QUE A PRODUCCION DE TELEVISION SE REFIERE. SU PRINCIPAL CARACTERISTICA ES QUE NOS OFRECE UNA MEZCLA ENTRE LUZ SUAVE Y LUZ DURA, ADEMAS QUE POSEEN ACCESORIOS COMO PORTA FILTROS, MALLAS DE PROTECCION Y LAS MAS UTILES LAS VISERAS QUE SIRVEN PARA DIRIGIR EXACTAMENTE LA LUZ HACIA EL O LOS PERSONAJES QUE SE REQUIERA.</a:t>
            </a:r>
            <a:endParaRPr lang="es-ES" dirty="0"/>
          </a:p>
        </p:txBody>
      </p:sp>
      <p:sp>
        <p:nvSpPr>
          <p:cNvPr id="4" name="Slide Number Placeholder 3"/>
          <p:cNvSpPr>
            <a:spLocks noGrp="1"/>
          </p:cNvSpPr>
          <p:nvPr>
            <p:ph type="sldNum" sz="quarter" idx="10"/>
          </p:nvPr>
        </p:nvSpPr>
        <p:spPr/>
        <p:txBody>
          <a:bodyPr/>
          <a:lstStyle/>
          <a:p>
            <a:fld id="{DED2FC77-614E-4C4C-9D0A-A049D54F752A}" type="slidenum">
              <a:rPr lang="es-ES" smtClean="0"/>
              <a:pPr/>
              <a:t>6</a:t>
            </a:fld>
            <a:endParaRPr lang="es-ES"/>
          </a:p>
        </p:txBody>
      </p:sp>
    </p:spTree>
    <p:extLst>
      <p:ext uri="{BB962C8B-B14F-4D97-AF65-F5344CB8AC3E}">
        <p14:creationId xmlns:p14="http://schemas.microsoft.com/office/powerpoint/2010/main" val="2142236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OTRA DE  LAS LUMINARIAS DEL</a:t>
            </a:r>
            <a:r>
              <a:rPr lang="es-ES" baseline="0" dirty="0" smtClean="0"/>
              <a:t> ESTUDIO SON LAS DIFOLITE QUE TIENEN LA CARACTERISTICA DE SER UNA MEZCLA ENTRE FRESNEL POR LAS VISERAS Y LAS CYC LITE QUE SON LUCESQUE PUEDEN ILUMINAR TODO EL ESTUDIO PERO CON LA OPCION DE PODER LIMITAR SU ALCANCE CON LAS VISERAS PARA ASI NO “CONTAMINAR” A PERSONAJES U OBJETOS CONTIGUOS AL OBJETIVO PRINCIPAL.</a:t>
            </a:r>
            <a:endParaRPr lang="es-ES" dirty="0"/>
          </a:p>
        </p:txBody>
      </p:sp>
      <p:sp>
        <p:nvSpPr>
          <p:cNvPr id="4" name="Slide Number Placeholder 3"/>
          <p:cNvSpPr>
            <a:spLocks noGrp="1"/>
          </p:cNvSpPr>
          <p:nvPr>
            <p:ph type="sldNum" sz="quarter" idx="10"/>
          </p:nvPr>
        </p:nvSpPr>
        <p:spPr/>
        <p:txBody>
          <a:bodyPr/>
          <a:lstStyle/>
          <a:p>
            <a:fld id="{DED2FC77-614E-4C4C-9D0A-A049D54F752A}" type="slidenum">
              <a:rPr lang="es-ES" smtClean="0"/>
              <a:pPr/>
              <a:t>7</a:t>
            </a:fld>
            <a:endParaRPr lang="es-ES"/>
          </a:p>
        </p:txBody>
      </p:sp>
    </p:spTree>
    <p:extLst>
      <p:ext uri="{BB962C8B-B14F-4D97-AF65-F5344CB8AC3E}">
        <p14:creationId xmlns:p14="http://schemas.microsoft.com/office/powerpoint/2010/main" val="2142236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LAS LUMINARIAS CYC LITE SIRVEN DE</a:t>
            </a:r>
            <a:r>
              <a:rPr lang="es-ES" baseline="0" dirty="0" smtClean="0"/>
              <a:t> GRAN MANERA A CONFIGURACIONES EN LAS QUE SE REQUIERA ILUMINAR A TODO EL ESTUDIO DE TELEVISION Y NO SOLO A DETERMINADOS LUGARES, EN TIPOS DE PROGRAMA COMO LO SON LOS DE VARIEDADES SON MUY UTILES DEBIDO A QUE PERMITEN EL MOVIMIENTO DE LOS PERSONAJES SIN PROBLEMA ALGUNO.</a:t>
            </a:r>
            <a:endParaRPr lang="es-ES" dirty="0"/>
          </a:p>
        </p:txBody>
      </p:sp>
      <p:sp>
        <p:nvSpPr>
          <p:cNvPr id="4" name="Slide Number Placeholder 3"/>
          <p:cNvSpPr>
            <a:spLocks noGrp="1"/>
          </p:cNvSpPr>
          <p:nvPr>
            <p:ph type="sldNum" sz="quarter" idx="10"/>
          </p:nvPr>
        </p:nvSpPr>
        <p:spPr/>
        <p:txBody>
          <a:bodyPr/>
          <a:lstStyle/>
          <a:p>
            <a:fld id="{DED2FC77-614E-4C4C-9D0A-A049D54F752A}" type="slidenum">
              <a:rPr lang="es-ES" smtClean="0"/>
              <a:pPr/>
              <a:t>8</a:t>
            </a:fld>
            <a:endParaRPr lang="es-ES"/>
          </a:p>
        </p:txBody>
      </p:sp>
    </p:spTree>
    <p:extLst>
      <p:ext uri="{BB962C8B-B14F-4D97-AF65-F5344CB8AC3E}">
        <p14:creationId xmlns:p14="http://schemas.microsoft.com/office/powerpoint/2010/main" val="2142236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LAS LUMINARIAS</a:t>
            </a:r>
            <a:r>
              <a:rPr lang="es-ES" baseline="0" dirty="0" smtClean="0"/>
              <a:t> TECNOLOGICAMENTE MAS AVANZADAS SON LAS ACENTO ELIPSOIDAL DEBIDO A QUE POSEEN OPCIONES DE CONFIGURACION COMO ZOOM, ESPEJO DICROICO QUE RECHAZA LUZ EN DETERMINADAS LONGITUDES DE ONDA Y SIRVEN ESPECIALMENTE PARA PROGRAMAS DE TEATRO EN LOS QUE SE DEBE HACER UN ENFASIS A UNO O ALGUNOS PERSONAJES, ESTE TIPO DE LUCES POR SU COMPLEJIDAD NECESITAN DE UN OPERARIO EN EL MOMENTO DE LA PRESENTACION PARA LOGRAR SACARLES EL MEJOR PROVECHO.</a:t>
            </a:r>
            <a:endParaRPr lang="es-ES" dirty="0"/>
          </a:p>
        </p:txBody>
      </p:sp>
      <p:sp>
        <p:nvSpPr>
          <p:cNvPr id="4" name="Slide Number Placeholder 3"/>
          <p:cNvSpPr>
            <a:spLocks noGrp="1"/>
          </p:cNvSpPr>
          <p:nvPr>
            <p:ph type="sldNum" sz="quarter" idx="10"/>
          </p:nvPr>
        </p:nvSpPr>
        <p:spPr/>
        <p:txBody>
          <a:bodyPr/>
          <a:lstStyle/>
          <a:p>
            <a:fld id="{DED2FC77-614E-4C4C-9D0A-A049D54F752A}" type="slidenum">
              <a:rPr lang="es-ES" smtClean="0"/>
              <a:pPr/>
              <a:t>9</a:t>
            </a:fld>
            <a:endParaRPr lang="es-ES"/>
          </a:p>
        </p:txBody>
      </p:sp>
    </p:spTree>
    <p:extLst>
      <p:ext uri="{BB962C8B-B14F-4D97-AF65-F5344CB8AC3E}">
        <p14:creationId xmlns:p14="http://schemas.microsoft.com/office/powerpoint/2010/main" val="214223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30638E1-DE26-4D60-B2ED-B2E92A95750B}" type="datetimeFigureOut">
              <a:rPr lang="es-ES" smtClean="0"/>
              <a:pPr/>
              <a:t>28/09/2011</a:t>
            </a:fld>
            <a:endParaRPr lang="es-ES"/>
          </a:p>
        </p:txBody>
      </p:sp>
      <p:sp>
        <p:nvSpPr>
          <p:cNvPr id="8" name="Slide Number Placeholder 7"/>
          <p:cNvSpPr>
            <a:spLocks noGrp="1"/>
          </p:cNvSpPr>
          <p:nvPr>
            <p:ph type="sldNum" sz="quarter" idx="11"/>
          </p:nvPr>
        </p:nvSpPr>
        <p:spPr/>
        <p:txBody>
          <a:bodyPr/>
          <a:lstStyle/>
          <a:p>
            <a:fld id="{AD2EB543-9087-43D7-9B5F-10EE961018F2}" type="slidenum">
              <a:rPr lang="es-ES" smtClean="0"/>
              <a:pPr/>
              <a:t>‹Nº›</a:t>
            </a:fld>
            <a:endParaRPr lang="es-ES"/>
          </a:p>
        </p:txBody>
      </p:sp>
      <p:sp>
        <p:nvSpPr>
          <p:cNvPr id="9" name="Footer Placeholder 8"/>
          <p:cNvSpPr>
            <a:spLocks noGrp="1"/>
          </p:cNvSpPr>
          <p:nvPr>
            <p:ph type="ftr" sz="quarter" idx="12"/>
          </p:nvPr>
        </p:nvSpPr>
        <p:spPr/>
        <p:txBody>
          <a:bodyPr/>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0638E1-DE26-4D60-B2ED-B2E92A95750B}" type="datetimeFigureOut">
              <a:rPr lang="es-ES" smtClean="0"/>
              <a:pPr/>
              <a:t>28/09/2011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D2EB543-9087-43D7-9B5F-10EE961018F2}"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0638E1-DE26-4D60-B2ED-B2E92A95750B}" type="datetimeFigureOut">
              <a:rPr lang="es-ES" smtClean="0"/>
              <a:pPr/>
              <a:t>28/09/2011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D2EB543-9087-43D7-9B5F-10EE961018F2}"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230638E1-DE26-4D60-B2ED-B2E92A95750B}" type="datetimeFigureOut">
              <a:rPr lang="es-ES" smtClean="0"/>
              <a:pPr/>
              <a:t>28/09/2011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D2EB543-9087-43D7-9B5F-10EE961018F2}"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0638E1-DE26-4D60-B2ED-B2E92A95750B}" type="datetimeFigureOut">
              <a:rPr lang="es-ES" smtClean="0"/>
              <a:pPr/>
              <a:t>28/09/2011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D2EB543-9087-43D7-9B5F-10EE961018F2}" type="slidenum">
              <a:rPr lang="es-ES" smtClean="0"/>
              <a:pPr/>
              <a:t>‹Nº›</a:t>
            </a:fld>
            <a:endParaRPr lang="es-E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230638E1-DE26-4D60-B2ED-B2E92A95750B}" type="datetimeFigureOut">
              <a:rPr lang="es-ES" smtClean="0"/>
              <a:pPr/>
              <a:t>28/09/2011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D2EB543-9087-43D7-9B5F-10EE961018F2}" type="slidenum">
              <a:rPr lang="es-ES" smtClean="0"/>
              <a:pPr/>
              <a:t>‹Nº›</a:t>
            </a:fld>
            <a:endParaRPr lang="es-E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30638E1-DE26-4D60-B2ED-B2E92A95750B}" type="datetimeFigureOut">
              <a:rPr lang="es-ES" smtClean="0"/>
              <a:pPr/>
              <a:t>28/09/2011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D2EB543-9087-43D7-9B5F-10EE961018F2}" type="slidenum">
              <a:rPr lang="es-ES" smtClean="0"/>
              <a:pPr/>
              <a:t>‹Nº›</a:t>
            </a:fld>
            <a:endParaRPr lang="es-E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30638E1-DE26-4D60-B2ED-B2E92A95750B}" type="datetimeFigureOut">
              <a:rPr lang="es-ES" smtClean="0"/>
              <a:pPr/>
              <a:t>28/09/2011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D2EB543-9087-43D7-9B5F-10EE961018F2}"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0638E1-DE26-4D60-B2ED-B2E92A95750B}" type="datetimeFigureOut">
              <a:rPr lang="es-ES" smtClean="0"/>
              <a:pPr/>
              <a:t>28/09/2011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D2EB543-9087-43D7-9B5F-10EE961018F2}"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0638E1-DE26-4D60-B2ED-B2E92A95750B}" type="datetimeFigureOut">
              <a:rPr lang="es-ES" smtClean="0"/>
              <a:pPr/>
              <a:t>28/09/2011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D2EB543-9087-43D7-9B5F-10EE961018F2}"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0638E1-DE26-4D60-B2ED-B2E92A95750B}" type="datetimeFigureOut">
              <a:rPr lang="es-ES" smtClean="0"/>
              <a:pPr/>
              <a:t>28/09/2011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D2EB543-9087-43D7-9B5F-10EE961018F2}"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230638E1-DE26-4D60-B2ED-B2E92A95750B}" type="datetimeFigureOut">
              <a:rPr lang="es-ES" smtClean="0"/>
              <a:pPr/>
              <a:t>28/09/2011</a:t>
            </a:fld>
            <a:endParaRPr lang="es-E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E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D2EB543-9087-43D7-9B5F-10EE961018F2}" type="slidenum">
              <a:rPr lang="es-ES" smtClean="0"/>
              <a:pPr/>
              <a:t>‹Nº›</a:t>
            </a:fld>
            <a:endParaRPr lang="es-E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3968" y="332656"/>
            <a:ext cx="7772400" cy="1008111"/>
          </a:xfrm>
        </p:spPr>
        <p:txBody>
          <a:bodyPr>
            <a:noAutofit/>
          </a:bodyPr>
          <a:lstStyle/>
          <a:p>
            <a:pPr algn="ctr"/>
            <a:r>
              <a:rPr lang="es-ES" sz="3200" b="1" dirty="0"/>
              <a:t>ESCUELA POLITÉCNICA DEL EJÉRCITO</a:t>
            </a:r>
            <a:endParaRPr lang="es-ES" sz="3200" dirty="0"/>
          </a:p>
        </p:txBody>
      </p:sp>
      <p:sp>
        <p:nvSpPr>
          <p:cNvPr id="3" name="Subtitle 2"/>
          <p:cNvSpPr>
            <a:spLocks noGrp="1"/>
          </p:cNvSpPr>
          <p:nvPr>
            <p:ph type="subTitle" idx="1"/>
          </p:nvPr>
        </p:nvSpPr>
        <p:spPr>
          <a:xfrm>
            <a:off x="1403648" y="1628800"/>
            <a:ext cx="6400800" cy="936104"/>
          </a:xfrm>
        </p:spPr>
        <p:txBody>
          <a:bodyPr/>
          <a:lstStyle/>
          <a:p>
            <a:r>
              <a:rPr lang="es-ES" dirty="0">
                <a:solidFill>
                  <a:schemeClr val="tx1"/>
                </a:solidFill>
              </a:rPr>
              <a:t>DEPARTAMENTO DE ELÉCTRICA Y ELECTRÓNICA</a:t>
            </a:r>
          </a:p>
        </p:txBody>
      </p:sp>
      <p:sp>
        <p:nvSpPr>
          <p:cNvPr id="5" name="TextBox 4"/>
          <p:cNvSpPr txBox="1"/>
          <p:nvPr/>
        </p:nvSpPr>
        <p:spPr>
          <a:xfrm>
            <a:off x="535732" y="2924944"/>
            <a:ext cx="7848872" cy="2554545"/>
          </a:xfrm>
          <a:prstGeom prst="rect">
            <a:avLst/>
          </a:prstGeom>
          <a:noFill/>
        </p:spPr>
        <p:txBody>
          <a:bodyPr wrap="square" rtlCol="0">
            <a:spAutoFit/>
          </a:bodyPr>
          <a:lstStyle/>
          <a:p>
            <a:pPr algn="ctr"/>
            <a:r>
              <a:rPr lang="es-ES" sz="3200" dirty="0" smtClean="0"/>
              <a:t>‘PLAN DE ACONDICIONAMIENTO DEL SISTEMA DE ILUMINACIÓN DEL SET DE TELEVISIÓN DE LA ESCUELA POLITÉCNICA DEL EJÉRCITO.’</a:t>
            </a:r>
          </a:p>
          <a:p>
            <a:pPr algn="ctr"/>
            <a:endParaRPr lang="es-ES" sz="3200" dirty="0"/>
          </a:p>
        </p:txBody>
      </p:sp>
      <p:sp>
        <p:nvSpPr>
          <p:cNvPr id="6" name="TextBox 5"/>
          <p:cNvSpPr txBox="1"/>
          <p:nvPr/>
        </p:nvSpPr>
        <p:spPr>
          <a:xfrm>
            <a:off x="2123728" y="5429447"/>
            <a:ext cx="5112568" cy="369332"/>
          </a:xfrm>
          <a:prstGeom prst="rect">
            <a:avLst/>
          </a:prstGeom>
          <a:noFill/>
        </p:spPr>
        <p:txBody>
          <a:bodyPr wrap="square" rtlCol="0">
            <a:spAutoFit/>
          </a:bodyPr>
          <a:lstStyle/>
          <a:p>
            <a:pPr algn="ctr"/>
            <a:r>
              <a:rPr lang="es-ES" dirty="0" smtClean="0"/>
              <a:t>NELSON SANTIAGO PÉREZ HERRERA</a:t>
            </a:r>
            <a:endParaRPr lang="es-ES" dirty="0"/>
          </a:p>
        </p:txBody>
      </p:sp>
    </p:spTree>
    <p:extLst>
      <p:ext uri="{BB962C8B-B14F-4D97-AF65-F5344CB8AC3E}">
        <p14:creationId xmlns:p14="http://schemas.microsoft.com/office/powerpoint/2010/main" val="101684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6856" y="476672"/>
            <a:ext cx="8229600" cy="763488"/>
          </a:xfrm>
        </p:spPr>
        <p:txBody>
          <a:bodyPr/>
          <a:lstStyle/>
          <a:p>
            <a:r>
              <a:rPr lang="en-US" sz="4000" dirty="0" smtClean="0"/>
              <a:t>CÁMARAS</a:t>
            </a:r>
            <a:endParaRPr lang="es-EC" sz="4000" dirty="0"/>
          </a:p>
        </p:txBody>
      </p:sp>
      <p:sp>
        <p:nvSpPr>
          <p:cNvPr id="3" name="2 Marcador de contenido"/>
          <p:cNvSpPr>
            <a:spLocks noGrp="1"/>
          </p:cNvSpPr>
          <p:nvPr>
            <p:ph idx="1"/>
          </p:nvPr>
        </p:nvSpPr>
        <p:spPr>
          <a:xfrm>
            <a:off x="457200" y="1600200"/>
            <a:ext cx="4546848" cy="3124943"/>
          </a:xfrm>
        </p:spPr>
        <p:txBody>
          <a:bodyPr>
            <a:normAutofit fontScale="92500" lnSpcReduction="10000"/>
          </a:bodyPr>
          <a:lstStyle/>
          <a:p>
            <a:pPr marL="0" indent="0">
              <a:buNone/>
            </a:pPr>
            <a:r>
              <a:rPr lang="en-US" b="1" dirty="0" smtClean="0"/>
              <a:t>CONFIGURACIONES DE: </a:t>
            </a:r>
            <a:endParaRPr lang="es-EC" b="1" dirty="0" smtClean="0"/>
          </a:p>
          <a:p>
            <a:r>
              <a:rPr lang="es-EC" dirty="0" smtClean="0"/>
              <a:t>Iris</a:t>
            </a:r>
          </a:p>
          <a:p>
            <a:r>
              <a:rPr lang="es-EC" dirty="0" smtClean="0"/>
              <a:t>Ganancia</a:t>
            </a:r>
          </a:p>
          <a:p>
            <a:r>
              <a:rPr lang="es-EC" dirty="0" smtClean="0"/>
              <a:t>Velocidad de obturación</a:t>
            </a:r>
          </a:p>
          <a:p>
            <a:r>
              <a:rPr lang="es-EC" dirty="0" smtClean="0"/>
              <a:t>Balance de blancos</a:t>
            </a:r>
          </a:p>
          <a:p>
            <a:r>
              <a:rPr lang="es-EC" dirty="0" smtClean="0"/>
              <a:t>Foco</a:t>
            </a:r>
          </a:p>
          <a:p>
            <a:r>
              <a:rPr lang="en-US" dirty="0" smtClean="0"/>
              <a:t>Zoom</a:t>
            </a:r>
          </a:p>
          <a:p>
            <a:r>
              <a:rPr lang="es-EC" dirty="0" smtClean="0"/>
              <a:t>Nitidez</a:t>
            </a:r>
          </a:p>
          <a:p>
            <a:endParaRPr lang="es-EC"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550" t="45909" r="28189" b="7955"/>
          <a:stretch/>
        </p:blipFill>
        <p:spPr bwMode="auto">
          <a:xfrm>
            <a:off x="5292080" y="3438409"/>
            <a:ext cx="3807229" cy="3374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25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8376" y="404664"/>
            <a:ext cx="8003232" cy="720080"/>
          </a:xfrm>
        </p:spPr>
        <p:txBody>
          <a:bodyPr/>
          <a:lstStyle/>
          <a:p>
            <a:r>
              <a:rPr lang="es-EC" sz="3600" dirty="0" smtClean="0"/>
              <a:t>CONFIGURACIONES. </a:t>
            </a:r>
            <a:endParaRPr lang="es-EC" dirty="0"/>
          </a:p>
        </p:txBody>
      </p:sp>
      <p:pic>
        <p:nvPicPr>
          <p:cNvPr id="4" name="3 Imagen" descr="http://www.desarrollomultimedia.es/archivoimg/general/336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1628800"/>
            <a:ext cx="5040560" cy="4536504"/>
          </a:xfrm>
          <a:prstGeom prst="rect">
            <a:avLst/>
          </a:prstGeom>
          <a:noFill/>
          <a:ln>
            <a:noFill/>
          </a:ln>
        </p:spPr>
      </p:pic>
    </p:spTree>
    <p:extLst>
      <p:ext uri="{BB962C8B-B14F-4D97-AF65-F5344CB8AC3E}">
        <p14:creationId xmlns:p14="http://schemas.microsoft.com/office/powerpoint/2010/main" val="833812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707" y="404664"/>
            <a:ext cx="9144000" cy="619472"/>
          </a:xfrm>
        </p:spPr>
        <p:txBody>
          <a:bodyPr/>
          <a:lstStyle/>
          <a:p>
            <a:r>
              <a:rPr lang="es-EC" sz="2400" dirty="0" smtClean="0"/>
              <a:t>DISEÑO DE LA UBICACIÓN DE LOS EQUIPOS</a:t>
            </a:r>
            <a:r>
              <a:rPr lang="en-US" sz="2400" dirty="0" smtClean="0"/>
              <a:t> (</a:t>
            </a:r>
            <a:r>
              <a:rPr lang="es-EC" sz="2400" dirty="0" smtClean="0"/>
              <a:t>PARRILLA</a:t>
            </a:r>
            <a:r>
              <a:rPr lang="en-US" sz="2400" dirty="0" smtClean="0"/>
              <a:t>)</a:t>
            </a:r>
            <a:endParaRPr lang="es-EC" sz="2400" dirty="0"/>
          </a:p>
        </p:txBody>
      </p:sp>
      <p:pic>
        <p:nvPicPr>
          <p:cNvPr id="5" name="4 Imagen"/>
          <p:cNvPicPr/>
          <p:nvPr/>
        </p:nvPicPr>
        <p:blipFill rotWithShape="1">
          <a:blip r:embed="rId3"/>
          <a:srcRect l="45522" t="22961" r="24753" b="19336"/>
          <a:stretch/>
        </p:blipFill>
        <p:spPr bwMode="auto">
          <a:xfrm>
            <a:off x="1979712" y="908720"/>
            <a:ext cx="5112568" cy="56886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3492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45232"/>
            <a:ext cx="9144000" cy="619472"/>
          </a:xfrm>
        </p:spPr>
        <p:txBody>
          <a:bodyPr/>
          <a:lstStyle/>
          <a:p>
            <a:r>
              <a:rPr lang="es-EC" sz="2400" dirty="0" smtClean="0"/>
              <a:t>DISEÑO DE LA UBICACIÓN DE LOS EQUIPOS </a:t>
            </a:r>
            <a:r>
              <a:rPr lang="en-US" sz="2400" dirty="0" smtClean="0"/>
              <a:t>(</a:t>
            </a:r>
            <a:r>
              <a:rPr lang="es-EC" sz="2400" dirty="0" smtClean="0"/>
              <a:t>NOTICIERO</a:t>
            </a:r>
            <a:r>
              <a:rPr lang="en-US" sz="2400" dirty="0" smtClean="0"/>
              <a:t>)</a:t>
            </a:r>
            <a:endParaRPr lang="es-EC" sz="2400" dirty="0"/>
          </a:p>
        </p:txBody>
      </p:sp>
      <p:pic>
        <p:nvPicPr>
          <p:cNvPr id="5" name="4 Imagen"/>
          <p:cNvPicPr/>
          <p:nvPr/>
        </p:nvPicPr>
        <p:blipFill rotWithShape="1">
          <a:blip r:embed="rId3"/>
          <a:srcRect l="34949" t="21621" r="31810" b="13513"/>
          <a:stretch/>
        </p:blipFill>
        <p:spPr bwMode="auto">
          <a:xfrm>
            <a:off x="1979712" y="764704"/>
            <a:ext cx="5400599" cy="56886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05204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88640"/>
            <a:ext cx="9144000" cy="619472"/>
          </a:xfrm>
        </p:spPr>
        <p:txBody>
          <a:bodyPr/>
          <a:lstStyle/>
          <a:p>
            <a:r>
              <a:rPr lang="es-EC" sz="2400" dirty="0" smtClean="0"/>
              <a:t>DISEÑO DE LA UBICACIÓN DE LOS EQUIPOS </a:t>
            </a:r>
            <a:r>
              <a:rPr lang="en-US" sz="2400" dirty="0" smtClean="0"/>
              <a:t>(</a:t>
            </a:r>
            <a:r>
              <a:rPr lang="es-EC" sz="2400" dirty="0" smtClean="0"/>
              <a:t>DEPORTES</a:t>
            </a:r>
            <a:r>
              <a:rPr lang="en-US" sz="2400" dirty="0" smtClean="0"/>
              <a:t>)</a:t>
            </a:r>
            <a:endParaRPr lang="es-EC" sz="24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295" t="24091" r="24866" b="11819"/>
          <a:stretch/>
        </p:blipFill>
        <p:spPr bwMode="auto">
          <a:xfrm>
            <a:off x="1835696" y="692696"/>
            <a:ext cx="5400600" cy="59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5204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17240"/>
            <a:ext cx="9144000" cy="619472"/>
          </a:xfrm>
        </p:spPr>
        <p:txBody>
          <a:bodyPr/>
          <a:lstStyle/>
          <a:p>
            <a:r>
              <a:rPr lang="es-EC" sz="2400" dirty="0" smtClean="0"/>
              <a:t>DISEÑO DE LA UBICACIÓN DE LOS EQUIPOS</a:t>
            </a:r>
            <a:r>
              <a:rPr lang="en-US" sz="2400" dirty="0" smtClean="0"/>
              <a:t> (</a:t>
            </a:r>
            <a:r>
              <a:rPr lang="es-EC" sz="2400" dirty="0" smtClean="0"/>
              <a:t>TEATRO</a:t>
            </a:r>
            <a:r>
              <a:rPr lang="en-US" sz="2400" dirty="0" smtClean="0"/>
              <a:t>)</a:t>
            </a:r>
            <a:endParaRPr lang="es-EC" sz="2400"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061" t="25455" r="23716" b="11363"/>
          <a:stretch/>
        </p:blipFill>
        <p:spPr bwMode="auto">
          <a:xfrm>
            <a:off x="1979712" y="692696"/>
            <a:ext cx="5400600" cy="5774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5204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73224"/>
            <a:ext cx="9144000" cy="619472"/>
          </a:xfrm>
        </p:spPr>
        <p:txBody>
          <a:bodyPr/>
          <a:lstStyle/>
          <a:p>
            <a:r>
              <a:rPr lang="es-EC" sz="2000" dirty="0" smtClean="0"/>
              <a:t>DISEÑO DE LA UBICACIÓN DE LOS EQUIPOS </a:t>
            </a:r>
            <a:r>
              <a:rPr lang="en-US" sz="2000" dirty="0" smtClean="0"/>
              <a:t> (</a:t>
            </a:r>
            <a:r>
              <a:rPr lang="es-EC" sz="2000" dirty="0" smtClean="0"/>
              <a:t>COCINA VARIEDADES</a:t>
            </a:r>
            <a:r>
              <a:rPr lang="en-US" sz="2000" dirty="0" smtClean="0"/>
              <a:t>)</a:t>
            </a:r>
            <a:endParaRPr lang="es-EC" sz="2000" dirty="0"/>
          </a:p>
        </p:txBody>
      </p:sp>
      <p:pic>
        <p:nvPicPr>
          <p:cNvPr id="4" name="3 Imagen"/>
          <p:cNvPicPr/>
          <p:nvPr/>
        </p:nvPicPr>
        <p:blipFill rotWithShape="1">
          <a:blip r:embed="rId3"/>
          <a:srcRect l="33050" t="23649" r="31431" b="8784"/>
          <a:stretch/>
        </p:blipFill>
        <p:spPr bwMode="auto">
          <a:xfrm>
            <a:off x="2051720" y="692696"/>
            <a:ext cx="5400600" cy="57606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16603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147248" cy="403448"/>
          </a:xfrm>
        </p:spPr>
        <p:txBody>
          <a:bodyPr/>
          <a:lstStyle/>
          <a:p>
            <a:r>
              <a:rPr lang="es-EC" sz="2400" dirty="0" smtClean="0"/>
              <a:t>CONSOLA DE CONTROL (CUADRO DE LUZ)</a:t>
            </a:r>
            <a:endParaRPr lang="es-EC" sz="2400"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206" t="21591" r="21544" b="11818"/>
          <a:stretch/>
        </p:blipFill>
        <p:spPr bwMode="auto">
          <a:xfrm>
            <a:off x="1403648" y="764704"/>
            <a:ext cx="6299227" cy="585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590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76672"/>
            <a:ext cx="7571184" cy="619472"/>
          </a:xfrm>
        </p:spPr>
        <p:txBody>
          <a:bodyPr/>
          <a:lstStyle/>
          <a:p>
            <a:r>
              <a:rPr lang="en-US" sz="2400" dirty="0" smtClean="0"/>
              <a:t>CONSOLA DE CONTROL (CUADRO DE LUZ)</a:t>
            </a:r>
            <a:r>
              <a:rPr lang="en-US" dirty="0" smtClean="0"/>
              <a:t> </a:t>
            </a:r>
            <a:endParaRPr lang="es-EC" dirty="0"/>
          </a:p>
        </p:txBody>
      </p:sp>
      <p:pic>
        <p:nvPicPr>
          <p:cNvPr id="2050" name="Imagen 315"/>
          <p:cNvPicPr>
            <a:picLocks noChangeAspect="1" noChangeArrowheads="1"/>
          </p:cNvPicPr>
          <p:nvPr/>
        </p:nvPicPr>
        <p:blipFill>
          <a:blip r:embed="rId3">
            <a:extLst>
              <a:ext uri="{28A0092B-C50C-407E-A947-70E740481C1C}">
                <a14:useLocalDpi xmlns:a14="http://schemas.microsoft.com/office/drawing/2010/main" val="0"/>
              </a:ext>
            </a:extLst>
          </a:blip>
          <a:srcRect l="19875" t="6949" r="19997" b="12991"/>
          <a:stretch>
            <a:fillRect/>
          </a:stretch>
        </p:blipFill>
        <p:spPr bwMode="auto">
          <a:xfrm>
            <a:off x="1004800" y="1988840"/>
            <a:ext cx="3567200" cy="2672060"/>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316"/>
          <p:cNvPicPr>
            <a:picLocks noChangeAspect="1" noChangeArrowheads="1"/>
          </p:cNvPicPr>
          <p:nvPr/>
        </p:nvPicPr>
        <p:blipFill>
          <a:blip r:embed="rId4">
            <a:extLst>
              <a:ext uri="{28A0092B-C50C-407E-A947-70E740481C1C}">
                <a14:useLocalDpi xmlns:a14="http://schemas.microsoft.com/office/drawing/2010/main" val="0"/>
              </a:ext>
            </a:extLst>
          </a:blip>
          <a:srcRect l="19875" t="7251" r="19827" b="13293"/>
          <a:stretch>
            <a:fillRect/>
          </a:stretch>
        </p:blipFill>
        <p:spPr bwMode="auto">
          <a:xfrm>
            <a:off x="4572000" y="1996728"/>
            <a:ext cx="3607281" cy="26720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a:spLocks noChangeArrowheads="1"/>
          </p:cNvSpPr>
          <p:nvPr/>
        </p:nvSpPr>
        <p:spPr bwMode="auto">
          <a:xfrm>
            <a:off x="457200" y="426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13274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547464"/>
          </a:xfrm>
        </p:spPr>
        <p:txBody>
          <a:bodyPr/>
          <a:lstStyle/>
          <a:p>
            <a:r>
              <a:rPr lang="en-US" sz="2400" dirty="0" smtClean="0"/>
              <a:t>CONCLUSIONES</a:t>
            </a:r>
            <a:endParaRPr lang="es-EC" sz="2400" dirty="0"/>
          </a:p>
        </p:txBody>
      </p:sp>
      <p:sp>
        <p:nvSpPr>
          <p:cNvPr id="3" name="2 Marcador de contenido"/>
          <p:cNvSpPr>
            <a:spLocks noGrp="1"/>
          </p:cNvSpPr>
          <p:nvPr>
            <p:ph idx="1"/>
          </p:nvPr>
        </p:nvSpPr>
        <p:spPr>
          <a:xfrm>
            <a:off x="467544" y="980728"/>
            <a:ext cx="8219256" cy="5145435"/>
          </a:xfrm>
        </p:spPr>
        <p:txBody>
          <a:bodyPr>
            <a:normAutofit fontScale="92500" lnSpcReduction="20000"/>
          </a:bodyPr>
          <a:lstStyle/>
          <a:p>
            <a:pPr algn="just"/>
            <a:r>
              <a:rPr lang="en-US" dirty="0" smtClean="0"/>
              <a:t>Lu</a:t>
            </a:r>
            <a:r>
              <a:rPr lang="es-EC" dirty="0" smtClean="0"/>
              <a:t>ego de realizar el montaje y el diseño de toda la iluminación del set de televisión se concluye que la infraestructura actual no ofrece todas las facilidades para la producción de todos los programas que una institución educativa debería tener.</a:t>
            </a:r>
          </a:p>
          <a:p>
            <a:pPr algn="just"/>
            <a:endParaRPr lang="en-US" dirty="0"/>
          </a:p>
          <a:p>
            <a:pPr algn="just"/>
            <a:r>
              <a:rPr lang="es-EC" dirty="0" smtClean="0"/>
              <a:t>Además de la infraestructura, los equipos de iluminación resultan insuficientes, por lo que se recomienda la adquisición de nuevos equipos que sean de las mismas o mejores características de los actuales.</a:t>
            </a:r>
          </a:p>
          <a:p>
            <a:pPr algn="just"/>
            <a:endParaRPr lang="es-EC" dirty="0" smtClean="0"/>
          </a:p>
          <a:p>
            <a:pPr algn="just"/>
            <a:r>
              <a:rPr lang="es-EC" dirty="0" smtClean="0"/>
              <a:t>Una buena producción televisiva exige un buen escenario para captar la atención del publico televidente por lo que es muy necesaria la creación de algunos escenarios o la adquisición de equipos para </a:t>
            </a:r>
            <a:r>
              <a:rPr lang="es-EC" smtClean="0"/>
              <a:t>la programación </a:t>
            </a:r>
            <a:r>
              <a:rPr lang="es-EC" dirty="0" smtClean="0"/>
              <a:t>de escenarios virtuales.</a:t>
            </a:r>
          </a:p>
          <a:p>
            <a:pPr algn="just"/>
            <a:endParaRPr lang="en-US" dirty="0" smtClean="0"/>
          </a:p>
          <a:p>
            <a:pPr algn="just"/>
            <a:endParaRPr lang="en-US" dirty="0"/>
          </a:p>
          <a:p>
            <a:pPr algn="just"/>
            <a:endParaRPr lang="es-EC" dirty="0"/>
          </a:p>
        </p:txBody>
      </p:sp>
    </p:spTree>
    <p:extLst>
      <p:ext uri="{BB962C8B-B14F-4D97-AF65-F5344CB8AC3E}">
        <p14:creationId xmlns:p14="http://schemas.microsoft.com/office/powerpoint/2010/main" val="1471115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836712"/>
          </a:xfrm>
        </p:spPr>
        <p:txBody>
          <a:bodyPr/>
          <a:lstStyle/>
          <a:p>
            <a:r>
              <a:rPr lang="en-US" sz="3200" dirty="0" smtClean="0"/>
              <a:t>AGENDA</a:t>
            </a:r>
            <a:endParaRPr lang="es-ES" sz="3200" dirty="0"/>
          </a:p>
        </p:txBody>
      </p:sp>
      <p:sp>
        <p:nvSpPr>
          <p:cNvPr id="3" name="Content Placeholder 2"/>
          <p:cNvSpPr>
            <a:spLocks noGrp="1"/>
          </p:cNvSpPr>
          <p:nvPr>
            <p:ph idx="1"/>
          </p:nvPr>
        </p:nvSpPr>
        <p:spPr>
          <a:xfrm>
            <a:off x="457200" y="1124744"/>
            <a:ext cx="8229600" cy="5001419"/>
          </a:xfrm>
        </p:spPr>
        <p:txBody>
          <a:bodyPr/>
          <a:lstStyle/>
          <a:p>
            <a:pPr marL="457200" indent="-457200">
              <a:spcBef>
                <a:spcPts val="1200"/>
              </a:spcBef>
              <a:spcAft>
                <a:spcPts val="1200"/>
              </a:spcAft>
              <a:buFont typeface="+mj-lt"/>
              <a:buAutoNum type="arabicPeriod"/>
            </a:pPr>
            <a:r>
              <a:rPr lang="en-US" dirty="0" smtClean="0">
                <a:solidFill>
                  <a:schemeClr val="tx1"/>
                </a:solidFill>
              </a:rPr>
              <a:t>INTRODUCCIÓN</a:t>
            </a:r>
          </a:p>
          <a:p>
            <a:pPr marL="457200" indent="-457200">
              <a:spcBef>
                <a:spcPts val="1200"/>
              </a:spcBef>
              <a:spcAft>
                <a:spcPts val="1200"/>
              </a:spcAft>
              <a:buFont typeface="+mj-lt"/>
              <a:buAutoNum type="arabicPeriod"/>
            </a:pPr>
            <a:r>
              <a:rPr lang="en-US" dirty="0" smtClean="0">
                <a:solidFill>
                  <a:schemeClr val="tx1"/>
                </a:solidFill>
              </a:rPr>
              <a:t>OBJETIVOS</a:t>
            </a:r>
          </a:p>
          <a:p>
            <a:pPr marL="457200" indent="-457200">
              <a:spcBef>
                <a:spcPts val="1200"/>
              </a:spcBef>
              <a:spcAft>
                <a:spcPts val="1200"/>
              </a:spcAft>
              <a:buFont typeface="+mj-lt"/>
              <a:buAutoNum type="arabicPeriod"/>
            </a:pPr>
            <a:r>
              <a:rPr lang="en-US" dirty="0" smtClean="0">
                <a:solidFill>
                  <a:schemeClr val="tx1"/>
                </a:solidFill>
              </a:rPr>
              <a:t>EQUIPOS DE ILUMINACIÓN</a:t>
            </a:r>
          </a:p>
          <a:p>
            <a:pPr marL="457200" indent="-457200">
              <a:spcBef>
                <a:spcPts val="1200"/>
              </a:spcBef>
              <a:spcAft>
                <a:spcPts val="1200"/>
              </a:spcAft>
              <a:buFont typeface="+mj-lt"/>
              <a:buAutoNum type="arabicPeriod"/>
            </a:pPr>
            <a:r>
              <a:rPr lang="en-US" dirty="0" smtClean="0">
                <a:solidFill>
                  <a:schemeClr val="tx1"/>
                </a:solidFill>
              </a:rPr>
              <a:t>CONFIGURACIONES. </a:t>
            </a:r>
          </a:p>
          <a:p>
            <a:pPr marL="457200" indent="-457200">
              <a:spcBef>
                <a:spcPts val="1200"/>
              </a:spcBef>
              <a:spcAft>
                <a:spcPts val="1200"/>
              </a:spcAft>
              <a:buFont typeface="+mj-lt"/>
              <a:buAutoNum type="arabicPeriod"/>
            </a:pPr>
            <a:r>
              <a:rPr lang="es-EC" dirty="0" smtClean="0">
                <a:solidFill>
                  <a:schemeClr val="tx1"/>
                </a:solidFill>
              </a:rPr>
              <a:t>DISEÑO</a:t>
            </a:r>
            <a:r>
              <a:rPr lang="en-US" dirty="0" smtClean="0">
                <a:solidFill>
                  <a:schemeClr val="tx1"/>
                </a:solidFill>
              </a:rPr>
              <a:t> DE LA UBICACIÓN DE LOS EQUIPOS.</a:t>
            </a:r>
          </a:p>
          <a:p>
            <a:pPr marL="457200" indent="-457200">
              <a:spcBef>
                <a:spcPts val="1200"/>
              </a:spcBef>
              <a:spcAft>
                <a:spcPts val="1200"/>
              </a:spcAft>
              <a:buFont typeface="+mj-lt"/>
              <a:buAutoNum type="arabicPeriod"/>
            </a:pPr>
            <a:r>
              <a:rPr lang="en-US" dirty="0" smtClean="0">
                <a:solidFill>
                  <a:schemeClr val="tx1"/>
                </a:solidFill>
              </a:rPr>
              <a:t>CONCLUSIONES.</a:t>
            </a:r>
          </a:p>
          <a:p>
            <a:pPr marL="457200" indent="-457200">
              <a:buFont typeface="+mj-lt"/>
              <a:buAutoNum type="arabicPeriod"/>
            </a:pPr>
            <a:endParaRPr lang="es-ES" dirty="0"/>
          </a:p>
        </p:txBody>
      </p:sp>
    </p:spTree>
    <p:extLst>
      <p:ext uri="{BB962C8B-B14F-4D97-AF65-F5344CB8AC3E}">
        <p14:creationId xmlns:p14="http://schemas.microsoft.com/office/powerpoint/2010/main" val="447688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547464"/>
          </a:xfrm>
        </p:spPr>
        <p:txBody>
          <a:bodyPr/>
          <a:lstStyle/>
          <a:p>
            <a:r>
              <a:rPr lang="en-US" sz="2400" dirty="0" smtClean="0"/>
              <a:t>CONCLUSIONES</a:t>
            </a:r>
            <a:endParaRPr lang="es-EC" sz="2400" dirty="0"/>
          </a:p>
        </p:txBody>
      </p:sp>
      <p:sp>
        <p:nvSpPr>
          <p:cNvPr id="3" name="2 Marcador de contenido"/>
          <p:cNvSpPr>
            <a:spLocks noGrp="1"/>
          </p:cNvSpPr>
          <p:nvPr>
            <p:ph idx="1"/>
          </p:nvPr>
        </p:nvSpPr>
        <p:spPr>
          <a:xfrm>
            <a:off x="467544" y="980728"/>
            <a:ext cx="8219256" cy="5145435"/>
          </a:xfrm>
        </p:spPr>
        <p:txBody>
          <a:bodyPr>
            <a:normAutofit lnSpcReduction="10000"/>
          </a:bodyPr>
          <a:lstStyle/>
          <a:p>
            <a:pPr algn="just"/>
            <a:r>
              <a:rPr lang="es-EC" dirty="0" smtClean="0"/>
              <a:t>Con el objetivo de mejorar la iluminación del set de televisión existen diferentes caminos que se pueden tomar, así la adquisición de luz fría seria una buena opción, sin embargo esto exigirá el cambio total de todas las luminarias existentes debido a la diferente temperatura de color que este tipo de luces produce</a:t>
            </a:r>
            <a:r>
              <a:rPr lang="en-US" dirty="0" smtClean="0"/>
              <a:t>.</a:t>
            </a:r>
            <a:endParaRPr lang="es-EC" dirty="0" smtClean="0"/>
          </a:p>
          <a:p>
            <a:pPr algn="just"/>
            <a:endParaRPr lang="en-US" dirty="0" smtClean="0"/>
          </a:p>
          <a:p>
            <a:pPr algn="just"/>
            <a:r>
              <a:rPr lang="es-EC" dirty="0" smtClean="0"/>
              <a:t>Otro camino es la adquisición de un equipo dimmer el cual ayudaría al manejo de las intensidades de la luz que afectan a cada punto con lo cual se podría realizar mas escenarios de producción, además este equipo dejaría aun en servicio los equipos actuales de iluminación.</a:t>
            </a:r>
          </a:p>
          <a:p>
            <a:pPr algn="just"/>
            <a:endParaRPr lang="es-EC" dirty="0"/>
          </a:p>
        </p:txBody>
      </p:sp>
    </p:spTree>
    <p:extLst>
      <p:ext uri="{BB962C8B-B14F-4D97-AF65-F5344CB8AC3E}">
        <p14:creationId xmlns:p14="http://schemas.microsoft.com/office/powerpoint/2010/main" val="3058720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852936"/>
            <a:ext cx="8219256" cy="763488"/>
          </a:xfrm>
        </p:spPr>
        <p:txBody>
          <a:bodyPr/>
          <a:lstStyle/>
          <a:p>
            <a:r>
              <a:rPr lang="en-US" dirty="0" smtClean="0"/>
              <a:t>GRACIAS…</a:t>
            </a:r>
            <a:endParaRPr lang="es-EC" dirty="0"/>
          </a:p>
        </p:txBody>
      </p:sp>
    </p:spTree>
    <p:extLst>
      <p:ext uri="{BB962C8B-B14F-4D97-AF65-F5344CB8AC3E}">
        <p14:creationId xmlns:p14="http://schemas.microsoft.com/office/powerpoint/2010/main" val="3409213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48072"/>
          </a:xfrm>
        </p:spPr>
        <p:txBody>
          <a:bodyPr/>
          <a:lstStyle/>
          <a:p>
            <a:r>
              <a:rPr lang="en-US" sz="2800" dirty="0" smtClean="0">
                <a:solidFill>
                  <a:srgbClr val="0070C0"/>
                </a:solidFill>
              </a:rPr>
              <a:t>INTRODUCCI</a:t>
            </a:r>
            <a:r>
              <a:rPr lang="es-ES" sz="2800" dirty="0" smtClean="0">
                <a:solidFill>
                  <a:srgbClr val="0070C0"/>
                </a:solidFill>
              </a:rPr>
              <a:t>Ó</a:t>
            </a:r>
            <a:r>
              <a:rPr lang="en-US" sz="2800" dirty="0" smtClean="0">
                <a:solidFill>
                  <a:srgbClr val="0070C0"/>
                </a:solidFill>
              </a:rPr>
              <a:t>N</a:t>
            </a:r>
            <a:r>
              <a:rPr lang="en-US" dirty="0" smtClean="0">
                <a:solidFill>
                  <a:srgbClr val="0070C0"/>
                </a:solidFill>
              </a:rPr>
              <a:t> </a:t>
            </a:r>
            <a:endParaRPr lang="es-ES" dirty="0">
              <a:solidFill>
                <a:srgbClr val="0070C0"/>
              </a:solidFill>
            </a:endParaRPr>
          </a:p>
        </p:txBody>
      </p:sp>
      <p:sp>
        <p:nvSpPr>
          <p:cNvPr id="3" name="Content Placeholder 2"/>
          <p:cNvSpPr>
            <a:spLocks noGrp="1"/>
          </p:cNvSpPr>
          <p:nvPr>
            <p:ph idx="1"/>
          </p:nvPr>
        </p:nvSpPr>
        <p:spPr>
          <a:xfrm>
            <a:off x="467544" y="692697"/>
            <a:ext cx="7787208" cy="936103"/>
          </a:xfrm>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a:noAutofit/>
          </a:bodyPr>
          <a:lstStyle/>
          <a:p>
            <a:pPr algn="just"/>
            <a:r>
              <a:rPr lang="es-EC" sz="1800" dirty="0"/>
              <a:t>La iluminación por naturaleza del ser humano forma parte de la vida del mismo, es así que nos resulta tan familiar que ni siquiera pensamos en ella.</a:t>
            </a:r>
            <a:endParaRPr lang="es-ES" sz="1800" dirty="0"/>
          </a:p>
        </p:txBody>
      </p:sp>
      <p:sp>
        <p:nvSpPr>
          <p:cNvPr id="4" name="Content Placeholder 2"/>
          <p:cNvSpPr txBox="1">
            <a:spLocks/>
          </p:cNvSpPr>
          <p:nvPr/>
        </p:nvSpPr>
        <p:spPr>
          <a:xfrm>
            <a:off x="467544" y="2708920"/>
            <a:ext cx="7787208" cy="1224136"/>
          </a:xfrm>
          <a:prstGeom prst="rect">
            <a:avLst/>
          </a:prstGeom>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algn="just"/>
            <a:r>
              <a:rPr lang="es-ES" sz="1800" dirty="0" smtClean="0"/>
              <a:t>Para esto se realizó un estudio de todos los equipos de iluminación existentes, y se analizó la conveniencia de un cambio tecnológico de los mismos, además de los nuevos requerimientos  del estudio de televisión de la Escuela  Politécnica del Ejército.</a:t>
            </a:r>
            <a:endParaRPr lang="es-ES" sz="1800" dirty="0"/>
          </a:p>
        </p:txBody>
      </p:sp>
      <p:sp>
        <p:nvSpPr>
          <p:cNvPr id="5" name="Content Placeholder 2"/>
          <p:cNvSpPr txBox="1">
            <a:spLocks/>
          </p:cNvSpPr>
          <p:nvPr/>
        </p:nvSpPr>
        <p:spPr>
          <a:xfrm>
            <a:off x="457200" y="4005064"/>
            <a:ext cx="7797551" cy="865861"/>
          </a:xfrm>
          <a:prstGeom prst="rect">
            <a:avLst/>
          </a:prstGeom>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algn="just"/>
            <a:r>
              <a:rPr lang="es-ES" sz="1900" dirty="0" smtClean="0"/>
              <a:t>También se determinó la capacidad eléctrica necesaria para la implementación de un nuevo tendido eléctrico en el estudio de acuerdo a los diseños planteados </a:t>
            </a:r>
          </a:p>
          <a:p>
            <a:pPr algn="just"/>
            <a:endParaRPr lang="es-ES" i="1" dirty="0"/>
          </a:p>
        </p:txBody>
      </p:sp>
      <p:sp>
        <p:nvSpPr>
          <p:cNvPr id="6" name="Content Placeholder 2"/>
          <p:cNvSpPr txBox="1">
            <a:spLocks/>
          </p:cNvSpPr>
          <p:nvPr/>
        </p:nvSpPr>
        <p:spPr>
          <a:xfrm>
            <a:off x="467544" y="1700809"/>
            <a:ext cx="7787208" cy="936103"/>
          </a:xfrm>
          <a:prstGeom prst="rect">
            <a:avLst/>
          </a:prstGeom>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algn="just"/>
            <a:r>
              <a:rPr lang="es-ES" sz="1800" dirty="0" smtClean="0"/>
              <a:t>La televisión digital por su formato de alta definición exige tener una iluminación de excelencia para resaltar o atenuar virtudes o defectos de los presentadores  de televisión o de objetos presentes en la producción</a:t>
            </a:r>
            <a:r>
              <a:rPr lang="es-ES" sz="1800" dirty="0"/>
              <a:t>.</a:t>
            </a:r>
          </a:p>
        </p:txBody>
      </p:sp>
      <p:sp>
        <p:nvSpPr>
          <p:cNvPr id="7" name="Content Placeholder 2"/>
          <p:cNvSpPr txBox="1">
            <a:spLocks/>
          </p:cNvSpPr>
          <p:nvPr/>
        </p:nvSpPr>
        <p:spPr>
          <a:xfrm>
            <a:off x="457200" y="4941168"/>
            <a:ext cx="7787208" cy="684075"/>
          </a:xfrm>
          <a:prstGeom prst="rect">
            <a:avLst/>
          </a:prstGeom>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algn="just"/>
            <a:r>
              <a:rPr lang="es-ES" sz="1800" dirty="0"/>
              <a:t>S</a:t>
            </a:r>
            <a:r>
              <a:rPr lang="es-ES" sz="1800" dirty="0" smtClean="0"/>
              <a:t>e analizó los diferentes tipos de escenarios existentes en la producción de televisión y cuales son los idóneos  para su creación en la ESPE.</a:t>
            </a:r>
            <a:endParaRPr lang="es-ES" sz="1800" dirty="0"/>
          </a:p>
        </p:txBody>
      </p:sp>
      <p:sp>
        <p:nvSpPr>
          <p:cNvPr id="8" name="Content Placeholder 2"/>
          <p:cNvSpPr txBox="1">
            <a:spLocks/>
          </p:cNvSpPr>
          <p:nvPr/>
        </p:nvSpPr>
        <p:spPr>
          <a:xfrm>
            <a:off x="474012" y="5697253"/>
            <a:ext cx="7787208" cy="684075"/>
          </a:xfrm>
          <a:prstGeom prst="rect">
            <a:avLst/>
          </a:prstGeom>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algn="just"/>
            <a:r>
              <a:rPr lang="es-ES" sz="1800" dirty="0" smtClean="0"/>
              <a:t>Se determinó la ubicación de los equipos de iluminación en el estudio de televisión de acuerdo a diseños establecidos.</a:t>
            </a:r>
            <a:endParaRPr lang="es-ES" sz="1800" dirty="0"/>
          </a:p>
        </p:txBody>
      </p:sp>
    </p:spTree>
    <p:extLst>
      <p:ext uri="{BB962C8B-B14F-4D97-AF65-F5344CB8AC3E}">
        <p14:creationId xmlns:p14="http://schemas.microsoft.com/office/powerpoint/2010/main" val="4233819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1057"/>
            <a:ext cx="8229600" cy="661639"/>
          </a:xfrm>
        </p:spPr>
        <p:txBody>
          <a:bodyPr/>
          <a:lstStyle/>
          <a:p>
            <a:r>
              <a:rPr lang="en-US" sz="3200" dirty="0" smtClean="0"/>
              <a:t>OBJETIVOS</a:t>
            </a:r>
            <a:endParaRPr lang="es-ES" sz="3200" dirty="0"/>
          </a:p>
        </p:txBody>
      </p:sp>
      <p:sp>
        <p:nvSpPr>
          <p:cNvPr id="3" name="Content Placeholder 2"/>
          <p:cNvSpPr>
            <a:spLocks noGrp="1"/>
          </p:cNvSpPr>
          <p:nvPr>
            <p:ph idx="1"/>
          </p:nvPr>
        </p:nvSpPr>
        <p:spPr>
          <a:xfrm>
            <a:off x="251520" y="692696"/>
            <a:ext cx="8640960" cy="5688632"/>
          </a:xfrm>
        </p:spPr>
        <p:txBody>
          <a:bodyPr>
            <a:normAutofit/>
          </a:bodyPr>
          <a:lstStyle/>
          <a:p>
            <a:pPr marL="0" indent="0">
              <a:buNone/>
            </a:pPr>
            <a:r>
              <a:rPr lang="en-US" sz="2000" b="1" dirty="0" smtClean="0">
                <a:solidFill>
                  <a:schemeClr val="tx1"/>
                </a:solidFill>
              </a:rPr>
              <a:t>OBJETIVO GENERAL</a:t>
            </a:r>
          </a:p>
          <a:p>
            <a:pPr algn="just"/>
            <a:r>
              <a:rPr lang="es-EC" sz="2000" dirty="0" smtClean="0">
                <a:solidFill>
                  <a:schemeClr val="tx1"/>
                </a:solidFill>
              </a:rPr>
              <a:t>Acondicionar el sistema de iluminación del set de televisión de la Escuela Politécnica del Ejército.</a:t>
            </a:r>
          </a:p>
          <a:p>
            <a:pPr marL="0" indent="0">
              <a:buNone/>
            </a:pPr>
            <a:endParaRPr lang="en-US" sz="2000" b="1" dirty="0" smtClean="0">
              <a:solidFill>
                <a:schemeClr val="tx1"/>
              </a:solidFill>
            </a:endParaRPr>
          </a:p>
          <a:p>
            <a:pPr marL="0" indent="0">
              <a:buNone/>
            </a:pPr>
            <a:r>
              <a:rPr lang="en-US" sz="2000" b="1" dirty="0" smtClean="0">
                <a:solidFill>
                  <a:schemeClr val="tx1"/>
                </a:solidFill>
              </a:rPr>
              <a:t>OBJETIVOS ESPECIFICOS</a:t>
            </a:r>
          </a:p>
          <a:p>
            <a:r>
              <a:rPr lang="es-EC" sz="2000" dirty="0" smtClean="0">
                <a:solidFill>
                  <a:schemeClr val="tx1"/>
                </a:solidFill>
              </a:rPr>
              <a:t>Verificar </a:t>
            </a:r>
            <a:r>
              <a:rPr lang="es-EC" sz="2000" dirty="0">
                <a:solidFill>
                  <a:schemeClr val="tx1"/>
                </a:solidFill>
              </a:rPr>
              <a:t>el funcionamiento de los equipos de iluminación del set de televisión de la Escuela Politécnica del Ejército</a:t>
            </a:r>
            <a:r>
              <a:rPr lang="es-EC" sz="2000" dirty="0" smtClean="0">
                <a:solidFill>
                  <a:schemeClr val="tx1"/>
                </a:solidFill>
              </a:rPr>
              <a:t>.</a:t>
            </a:r>
          </a:p>
          <a:p>
            <a:endParaRPr lang="es-EC" sz="2000" dirty="0">
              <a:solidFill>
                <a:schemeClr val="tx1"/>
              </a:solidFill>
            </a:endParaRPr>
          </a:p>
          <a:p>
            <a:r>
              <a:rPr lang="es-EC" sz="2000" dirty="0" smtClean="0">
                <a:solidFill>
                  <a:schemeClr val="tx1"/>
                </a:solidFill>
              </a:rPr>
              <a:t>Determinar la capacidad eléctrica necesaria en el estudio de televisión. </a:t>
            </a:r>
          </a:p>
          <a:p>
            <a:endParaRPr lang="es-EC" sz="2000" dirty="0">
              <a:solidFill>
                <a:schemeClr val="tx1"/>
              </a:solidFill>
            </a:endParaRPr>
          </a:p>
          <a:p>
            <a:r>
              <a:rPr lang="es-EC" sz="2000" dirty="0" smtClean="0">
                <a:solidFill>
                  <a:schemeClr val="tx1"/>
                </a:solidFill>
              </a:rPr>
              <a:t>Diseñar y determinar </a:t>
            </a:r>
            <a:r>
              <a:rPr lang="es-EC" sz="2000" dirty="0">
                <a:solidFill>
                  <a:schemeClr val="tx1"/>
                </a:solidFill>
              </a:rPr>
              <a:t>la correcta ubicación de todos los equipos de </a:t>
            </a:r>
            <a:r>
              <a:rPr lang="es-EC" sz="2000" dirty="0" smtClean="0">
                <a:solidFill>
                  <a:schemeClr val="tx1"/>
                </a:solidFill>
              </a:rPr>
              <a:t>iluminación.</a:t>
            </a:r>
          </a:p>
          <a:p>
            <a:endParaRPr lang="es-EC" sz="2000" dirty="0">
              <a:solidFill>
                <a:schemeClr val="tx1"/>
              </a:solidFill>
            </a:endParaRPr>
          </a:p>
          <a:p>
            <a:r>
              <a:rPr lang="es-EC" sz="2000" dirty="0" smtClean="0">
                <a:solidFill>
                  <a:schemeClr val="tx1"/>
                </a:solidFill>
              </a:rPr>
              <a:t>Realizar </a:t>
            </a:r>
            <a:r>
              <a:rPr lang="es-EC" sz="2000" dirty="0">
                <a:solidFill>
                  <a:schemeClr val="tx1"/>
                </a:solidFill>
              </a:rPr>
              <a:t>las conexiones de los equipos de iluminación con todas las seguridades </a:t>
            </a:r>
            <a:r>
              <a:rPr lang="es-EC" sz="2000" dirty="0" smtClean="0">
                <a:solidFill>
                  <a:schemeClr val="tx1"/>
                </a:solidFill>
              </a:rPr>
              <a:t>pertinentes.</a:t>
            </a:r>
          </a:p>
          <a:p>
            <a:endParaRPr lang="en-US" sz="2000" dirty="0">
              <a:solidFill>
                <a:schemeClr val="tx1"/>
              </a:solidFill>
            </a:endParaRPr>
          </a:p>
          <a:p>
            <a:endParaRPr lang="es-EC" sz="2000" dirty="0">
              <a:solidFill>
                <a:schemeClr val="tx1"/>
              </a:solidFill>
            </a:endParaRPr>
          </a:p>
          <a:p>
            <a:endParaRPr lang="en-US" sz="2000" b="1" dirty="0" smtClean="0">
              <a:solidFill>
                <a:schemeClr val="tx1"/>
              </a:solidFill>
            </a:endParaRPr>
          </a:p>
          <a:p>
            <a:pPr marL="0" indent="0">
              <a:buNone/>
            </a:pPr>
            <a:endParaRPr lang="en-US" b="1" dirty="0" smtClean="0">
              <a:solidFill>
                <a:schemeClr val="tx1"/>
              </a:solidFill>
            </a:endParaRPr>
          </a:p>
          <a:p>
            <a:endParaRPr lang="es-ES" b="1" dirty="0">
              <a:solidFill>
                <a:schemeClr val="tx1"/>
              </a:solidFill>
            </a:endParaRPr>
          </a:p>
        </p:txBody>
      </p:sp>
    </p:spTree>
    <p:extLst>
      <p:ext uri="{BB962C8B-B14F-4D97-AF65-F5344CB8AC3E}">
        <p14:creationId xmlns:p14="http://schemas.microsoft.com/office/powerpoint/2010/main" val="3992079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7280"/>
            <a:ext cx="8229600" cy="619472"/>
          </a:xfrm>
        </p:spPr>
        <p:txBody>
          <a:bodyPr/>
          <a:lstStyle/>
          <a:p>
            <a:r>
              <a:rPr lang="en-US" sz="3200" dirty="0"/>
              <a:t>EQUIPOS DE </a:t>
            </a:r>
            <a:r>
              <a:rPr lang="en-US" sz="3200" dirty="0" smtClean="0"/>
              <a:t>ILUMINACIÓN (FILTROS)</a:t>
            </a:r>
            <a:endParaRPr lang="es-EC" sz="3200" dirty="0"/>
          </a:p>
        </p:txBody>
      </p:sp>
      <p:sp>
        <p:nvSpPr>
          <p:cNvPr id="3" name="2 Marcador de contenido"/>
          <p:cNvSpPr>
            <a:spLocks noGrp="1"/>
          </p:cNvSpPr>
          <p:nvPr>
            <p:ph idx="1"/>
          </p:nvPr>
        </p:nvSpPr>
        <p:spPr>
          <a:xfrm>
            <a:off x="457200" y="1312168"/>
            <a:ext cx="8229600" cy="892696"/>
          </a:xfrm>
        </p:spPr>
        <p:txBody>
          <a:bodyPr/>
          <a:lstStyle/>
          <a:p>
            <a:r>
              <a:rPr lang="es-EC" dirty="0" smtClean="0"/>
              <a:t>Usados generalmente para atenuar o suavizar la intensidad de la luz.</a:t>
            </a:r>
          </a:p>
          <a:p>
            <a:endParaRPr lang="es-EC" dirty="0"/>
          </a:p>
        </p:txBody>
      </p:sp>
      <p:pic>
        <p:nvPicPr>
          <p:cNvPr id="1026" name="Picture 2" descr="http://www.dima.cr/dima/components/com_virtuemart/shop_image/product/Difusores_opalin_4b50a1a406067.jpg"/>
          <p:cNvPicPr>
            <a:picLocks noChangeAspect="1" noChangeArrowheads="1"/>
          </p:cNvPicPr>
          <p:nvPr/>
        </p:nvPicPr>
        <p:blipFill rotWithShape="1">
          <a:blip r:embed="rId3">
            <a:extLst>
              <a:ext uri="{28A0092B-C50C-407E-A947-70E740481C1C}">
                <a14:useLocalDpi xmlns:a14="http://schemas.microsoft.com/office/drawing/2010/main" val="0"/>
              </a:ext>
            </a:extLst>
          </a:blip>
          <a:srcRect l="5664" t="19926" r="6452" b="17885"/>
          <a:stretch/>
        </p:blipFill>
        <p:spPr bwMode="auto">
          <a:xfrm>
            <a:off x="683568" y="3284984"/>
            <a:ext cx="3313048" cy="2344403"/>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p:cNvPicPr/>
          <p:nvPr/>
        </p:nvPicPr>
        <p:blipFill rotWithShape="1">
          <a:blip r:embed="rId4" cstate="print"/>
          <a:srcRect l="29903" t="24521" r="40388" b="35762"/>
          <a:stretch/>
        </p:blipFill>
        <p:spPr bwMode="auto">
          <a:xfrm>
            <a:off x="4139952" y="2564904"/>
            <a:ext cx="4320480" cy="3384376"/>
          </a:xfrm>
          <a:prstGeom prst="rect">
            <a:avLst/>
          </a:prstGeom>
          <a:ln>
            <a:noFill/>
          </a:ln>
          <a:extLst>
            <a:ext uri="{53640926-AAD7-44D8-BBD7-CCE9431645EC}">
              <a14:shadowObscured xmlns:a14="http://schemas.microsoft.com/office/drawing/2010/main"/>
            </a:ext>
          </a:extLst>
        </p:spPr>
      </p:pic>
      <p:sp>
        <p:nvSpPr>
          <p:cNvPr id="6" name="5 CuadroTexto"/>
          <p:cNvSpPr txBox="1"/>
          <p:nvPr/>
        </p:nvSpPr>
        <p:spPr>
          <a:xfrm>
            <a:off x="4572000" y="5949280"/>
            <a:ext cx="1407758" cy="369332"/>
          </a:xfrm>
          <a:prstGeom prst="rect">
            <a:avLst/>
          </a:prstGeom>
          <a:noFill/>
        </p:spPr>
        <p:txBody>
          <a:bodyPr wrap="none" rtlCol="0">
            <a:spAutoFit/>
          </a:bodyPr>
          <a:lstStyle/>
          <a:p>
            <a:r>
              <a:rPr lang="en-US" dirty="0" smtClean="0"/>
              <a:t>LUZ DURA</a:t>
            </a:r>
            <a:endParaRPr lang="es-EC" dirty="0"/>
          </a:p>
        </p:txBody>
      </p:sp>
      <p:sp>
        <p:nvSpPr>
          <p:cNvPr id="7" name="6 CuadroTexto"/>
          <p:cNvSpPr txBox="1"/>
          <p:nvPr/>
        </p:nvSpPr>
        <p:spPr>
          <a:xfrm>
            <a:off x="6876256" y="5906173"/>
            <a:ext cx="1483548" cy="369332"/>
          </a:xfrm>
          <a:prstGeom prst="rect">
            <a:avLst/>
          </a:prstGeom>
          <a:noFill/>
        </p:spPr>
        <p:txBody>
          <a:bodyPr wrap="none" rtlCol="0">
            <a:spAutoFit/>
          </a:bodyPr>
          <a:lstStyle/>
          <a:p>
            <a:r>
              <a:rPr lang="en-US" dirty="0" smtClean="0"/>
              <a:t>LUZ SUAVE</a:t>
            </a:r>
            <a:endParaRPr lang="es-EC" dirty="0"/>
          </a:p>
        </p:txBody>
      </p:sp>
    </p:spTree>
    <p:extLst>
      <p:ext uri="{BB962C8B-B14F-4D97-AF65-F5344CB8AC3E}">
        <p14:creationId xmlns:p14="http://schemas.microsoft.com/office/powerpoint/2010/main" val="1012134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576" y="404664"/>
            <a:ext cx="8229600" cy="432048"/>
          </a:xfrm>
        </p:spPr>
        <p:txBody>
          <a:bodyPr/>
          <a:lstStyle/>
          <a:p>
            <a:pPr>
              <a:lnSpc>
                <a:spcPts val="3000"/>
              </a:lnSpc>
            </a:pPr>
            <a:r>
              <a:rPr lang="es-ES" sz="2400" dirty="0" smtClean="0"/>
              <a:t>EQUIPOS DE ILUMINACIÓN</a:t>
            </a:r>
            <a:endParaRPr lang="es-ES" sz="2400" dirty="0"/>
          </a:p>
        </p:txBody>
      </p:sp>
      <p:sp>
        <p:nvSpPr>
          <p:cNvPr id="3" name="2 CuadroTexto"/>
          <p:cNvSpPr txBox="1"/>
          <p:nvPr/>
        </p:nvSpPr>
        <p:spPr>
          <a:xfrm>
            <a:off x="5292080" y="1225689"/>
            <a:ext cx="3348096" cy="5632311"/>
          </a:xfrm>
          <a:prstGeom prst="rect">
            <a:avLst/>
          </a:prstGeom>
          <a:noFill/>
        </p:spPr>
        <p:txBody>
          <a:bodyPr wrap="none" rtlCol="0">
            <a:spAutoFit/>
          </a:bodyPr>
          <a:lstStyle/>
          <a:p>
            <a:r>
              <a:rPr lang="en-US" b="1" dirty="0" smtClean="0"/>
              <a:t>LUMINARIA FRESNEL</a:t>
            </a:r>
          </a:p>
          <a:p>
            <a:pPr marL="285750" indent="-285750" algn="just">
              <a:buFont typeface="Arial" pitchFamily="34" charset="0"/>
              <a:buChar char="•"/>
            </a:pPr>
            <a:r>
              <a:rPr lang="es-EC" dirty="0" smtClean="0"/>
              <a:t>Lente tipo fresnel.</a:t>
            </a:r>
          </a:p>
          <a:p>
            <a:pPr algn="just"/>
            <a:endParaRPr lang="en-US" dirty="0" smtClean="0"/>
          </a:p>
          <a:p>
            <a:pPr marL="285750" indent="-285750" algn="just">
              <a:buFont typeface="Arial" pitchFamily="34" charset="0"/>
              <a:buChar char="•"/>
            </a:pPr>
            <a:r>
              <a:rPr lang="es-EC" dirty="0" smtClean="0"/>
              <a:t>Emiten una</a:t>
            </a:r>
            <a:r>
              <a:rPr lang="en-US" dirty="0" smtClean="0"/>
              <a:t> </a:t>
            </a:r>
            <a:r>
              <a:rPr lang="es-EC" dirty="0" smtClean="0"/>
              <a:t>mezcla</a:t>
            </a:r>
            <a:r>
              <a:rPr lang="en-US" dirty="0" smtClean="0"/>
              <a:t> entre</a:t>
            </a:r>
          </a:p>
          <a:p>
            <a:pPr algn="just"/>
            <a:r>
              <a:rPr lang="en-US" dirty="0" smtClean="0"/>
              <a:t>      </a:t>
            </a:r>
            <a:r>
              <a:rPr lang="es-EC" dirty="0" smtClean="0"/>
              <a:t>luz suave y dura.</a:t>
            </a:r>
          </a:p>
          <a:p>
            <a:pPr algn="just"/>
            <a:endParaRPr lang="en-US" dirty="0" smtClean="0"/>
          </a:p>
          <a:p>
            <a:pPr marL="285750" indent="-285750" algn="just">
              <a:buFont typeface="Arial" pitchFamily="34" charset="0"/>
              <a:buChar char="•"/>
            </a:pPr>
            <a:r>
              <a:rPr lang="en-US" dirty="0" smtClean="0"/>
              <a:t>De </a:t>
            </a:r>
            <a:r>
              <a:rPr lang="es-EC" dirty="0" smtClean="0"/>
              <a:t>acuerdo a su distancia </a:t>
            </a:r>
          </a:p>
          <a:p>
            <a:pPr algn="just"/>
            <a:r>
              <a:rPr lang="en-US" dirty="0" smtClean="0"/>
              <a:t>     se </a:t>
            </a:r>
            <a:r>
              <a:rPr lang="es-EC" dirty="0" smtClean="0"/>
              <a:t>regula la intensidad.</a:t>
            </a:r>
          </a:p>
          <a:p>
            <a:pPr marL="285750" indent="-285750" algn="just">
              <a:buFont typeface="Arial" pitchFamily="34" charset="0"/>
              <a:buChar char="•"/>
            </a:pPr>
            <a:endParaRPr lang="en-US" dirty="0"/>
          </a:p>
          <a:p>
            <a:pPr marL="285750" indent="-285750" algn="just">
              <a:buFont typeface="Arial" pitchFamily="34" charset="0"/>
              <a:buChar char="•"/>
            </a:pPr>
            <a:r>
              <a:rPr lang="en-US" dirty="0" smtClean="0"/>
              <a:t>Reflector </a:t>
            </a:r>
            <a:r>
              <a:rPr lang="es-EC" dirty="0" smtClean="0"/>
              <a:t>esférico que dobla</a:t>
            </a:r>
          </a:p>
          <a:p>
            <a:pPr algn="just"/>
            <a:r>
              <a:rPr lang="es-EC" dirty="0" smtClean="0"/>
              <a:t>     su efectividad</a:t>
            </a:r>
            <a:r>
              <a:rPr lang="en-US" dirty="0" smtClean="0"/>
              <a:t>.</a:t>
            </a:r>
          </a:p>
          <a:p>
            <a:pPr algn="just"/>
            <a:endParaRPr lang="en-US" dirty="0" smtClean="0"/>
          </a:p>
          <a:p>
            <a:pPr marL="285750" indent="-285750" algn="just">
              <a:buFont typeface="Arial" pitchFamily="34" charset="0"/>
              <a:buChar char="•"/>
            </a:pPr>
            <a:r>
              <a:rPr lang="es-EC" dirty="0" smtClean="0"/>
              <a:t>Lámpara de 650 watt.</a:t>
            </a:r>
          </a:p>
          <a:p>
            <a:pPr marL="285750" indent="-285750" algn="just">
              <a:buFont typeface="Arial" pitchFamily="34" charset="0"/>
              <a:buChar char="•"/>
            </a:pPr>
            <a:endParaRPr lang="en-US" dirty="0"/>
          </a:p>
          <a:p>
            <a:pPr marL="285750" indent="-285750" algn="just">
              <a:buFont typeface="Arial" pitchFamily="34" charset="0"/>
              <a:buChar char="•"/>
            </a:pPr>
            <a:r>
              <a:rPr lang="es-EC" dirty="0" smtClean="0"/>
              <a:t>Posee viseras para dirigir la </a:t>
            </a:r>
          </a:p>
          <a:p>
            <a:pPr algn="just"/>
            <a:r>
              <a:rPr lang="en-US" dirty="0" smtClean="0"/>
              <a:t>     Luz.</a:t>
            </a:r>
          </a:p>
          <a:p>
            <a:pPr algn="just"/>
            <a:endParaRPr lang="en-US" dirty="0"/>
          </a:p>
          <a:p>
            <a:pPr marL="285750" indent="-285750" algn="just">
              <a:buFont typeface="Arial" pitchFamily="34" charset="0"/>
              <a:buChar char="•"/>
            </a:pPr>
            <a:r>
              <a:rPr lang="es-EC" dirty="0" smtClean="0"/>
              <a:t>Porta filtros</a:t>
            </a:r>
          </a:p>
          <a:p>
            <a:pPr marL="285750" indent="-285750">
              <a:buFont typeface="Arial" pitchFamily="34" charset="0"/>
              <a:buChar char="•"/>
            </a:pPr>
            <a:endParaRPr lang="en-US" dirty="0" smtClean="0"/>
          </a:p>
          <a:p>
            <a:pPr marL="285750" indent="-285750">
              <a:buFont typeface="Arial" pitchFamily="34" charset="0"/>
              <a:buChar char="•"/>
            </a:pPr>
            <a:endParaRPr lang="es-EC"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423" t="24545" r="33683" b="37727"/>
          <a:stretch/>
        </p:blipFill>
        <p:spPr bwMode="auto">
          <a:xfrm>
            <a:off x="1027838" y="2132856"/>
            <a:ext cx="3888432" cy="345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507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644008" y="1124744"/>
            <a:ext cx="3851920" cy="3970318"/>
          </a:xfrm>
          <a:prstGeom prst="rect">
            <a:avLst/>
          </a:prstGeom>
          <a:noFill/>
        </p:spPr>
        <p:txBody>
          <a:bodyPr wrap="square" rtlCol="0">
            <a:spAutoFit/>
          </a:bodyPr>
          <a:lstStyle/>
          <a:p>
            <a:pPr algn="just"/>
            <a:r>
              <a:rPr lang="en-US" b="1" dirty="0" smtClean="0"/>
              <a:t>LUMINARIA DIFOLITE 1000 W.</a:t>
            </a:r>
          </a:p>
          <a:p>
            <a:pPr algn="just"/>
            <a:endParaRPr lang="en-US" b="1" dirty="0" smtClean="0"/>
          </a:p>
          <a:p>
            <a:pPr marL="285750" indent="-285750" algn="just">
              <a:buFont typeface="Arial" pitchFamily="34" charset="0"/>
              <a:buChar char="•"/>
            </a:pPr>
            <a:r>
              <a:rPr lang="es-EC" dirty="0"/>
              <a:t>Luminaria con espejo reflector redondo, </a:t>
            </a:r>
            <a:endParaRPr lang="es-EC" dirty="0" smtClean="0"/>
          </a:p>
          <a:p>
            <a:pPr marL="285750" indent="-285750" algn="just">
              <a:buFont typeface="Arial" pitchFamily="34" charset="0"/>
              <a:buChar char="•"/>
            </a:pPr>
            <a:endParaRPr lang="es-EC" dirty="0"/>
          </a:p>
          <a:p>
            <a:pPr marL="285750" indent="-285750" algn="just">
              <a:buFont typeface="Arial" pitchFamily="34" charset="0"/>
              <a:buChar char="•"/>
            </a:pPr>
            <a:r>
              <a:rPr lang="es-EC" dirty="0" smtClean="0"/>
              <a:t>Provisto </a:t>
            </a:r>
            <a:r>
              <a:rPr lang="es-EC" dirty="0"/>
              <a:t>con viseras, malla </a:t>
            </a:r>
            <a:r>
              <a:rPr lang="es-EC" dirty="0" smtClean="0"/>
              <a:t>de protección para la dirección de la luz.</a:t>
            </a:r>
            <a:endParaRPr lang="es-EC" dirty="0"/>
          </a:p>
          <a:p>
            <a:pPr marL="285750" indent="-285750" algn="just">
              <a:buFont typeface="Arial" pitchFamily="34" charset="0"/>
              <a:buChar char="•"/>
            </a:pPr>
            <a:endParaRPr lang="es-EC" dirty="0" smtClean="0"/>
          </a:p>
          <a:p>
            <a:pPr marL="285750" indent="-285750" algn="just">
              <a:buFont typeface="Arial" pitchFamily="34" charset="0"/>
              <a:buChar char="•"/>
            </a:pPr>
            <a:r>
              <a:rPr lang="es-EC" dirty="0" smtClean="0"/>
              <a:t>Amplio </a:t>
            </a:r>
            <a:r>
              <a:rPr lang="es-EC" dirty="0"/>
              <a:t>ángulo de </a:t>
            </a:r>
            <a:r>
              <a:rPr lang="es-EC" dirty="0" smtClean="0"/>
              <a:t>luz.</a:t>
            </a:r>
          </a:p>
          <a:p>
            <a:pPr marL="285750" indent="-285750" algn="just">
              <a:buFont typeface="Arial" pitchFamily="34" charset="0"/>
              <a:buChar char="•"/>
            </a:pPr>
            <a:endParaRPr lang="es-EC" dirty="0"/>
          </a:p>
          <a:p>
            <a:pPr marL="285750" indent="-285750" algn="just">
              <a:buFont typeface="Arial" pitchFamily="34" charset="0"/>
              <a:buChar char="•"/>
            </a:pPr>
            <a:r>
              <a:rPr lang="en-US" dirty="0" smtClean="0"/>
              <a:t>P</a:t>
            </a:r>
            <a:r>
              <a:rPr lang="es-EC" dirty="0" err="1" smtClean="0"/>
              <a:t>osee</a:t>
            </a:r>
            <a:r>
              <a:rPr lang="es-EC" dirty="0" smtClean="0"/>
              <a:t> porta filtros para crear efectos o suavizar la luz.</a:t>
            </a:r>
          </a:p>
          <a:p>
            <a:pPr marL="285750" indent="-285750">
              <a:buFont typeface="Arial" pitchFamily="34" charset="0"/>
              <a:buChar char="•"/>
            </a:pPr>
            <a:endParaRPr lang="es-EC" dirty="0"/>
          </a:p>
        </p:txBody>
      </p:sp>
      <p:pic>
        <p:nvPicPr>
          <p:cNvPr id="5" name="Picture 2" descr="http://www.oye2000.com/ventas/components/com_virtuemart/shop_image/product/2ea4c1fd442169f4b67c049ef7ada90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132856"/>
            <a:ext cx="2857500" cy="295275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10576" y="404664"/>
            <a:ext cx="8229600" cy="432048"/>
          </a:xfrm>
        </p:spPr>
        <p:txBody>
          <a:bodyPr/>
          <a:lstStyle/>
          <a:p>
            <a:pPr>
              <a:lnSpc>
                <a:spcPts val="3000"/>
              </a:lnSpc>
            </a:pPr>
            <a:r>
              <a:rPr lang="es-ES" sz="2400" dirty="0" smtClean="0"/>
              <a:t>EQUIPOS DE ILUMINACIÓN</a:t>
            </a:r>
            <a:endParaRPr lang="es-ES" sz="2400" dirty="0"/>
          </a:p>
        </p:txBody>
      </p:sp>
    </p:spTree>
    <p:extLst>
      <p:ext uri="{BB962C8B-B14F-4D97-AF65-F5344CB8AC3E}">
        <p14:creationId xmlns:p14="http://schemas.microsoft.com/office/powerpoint/2010/main" val="4230975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355976" y="1212295"/>
            <a:ext cx="4608512" cy="4247317"/>
          </a:xfrm>
          <a:prstGeom prst="rect">
            <a:avLst/>
          </a:prstGeom>
          <a:noFill/>
        </p:spPr>
        <p:txBody>
          <a:bodyPr wrap="square" rtlCol="0">
            <a:spAutoFit/>
          </a:bodyPr>
          <a:lstStyle/>
          <a:p>
            <a:r>
              <a:rPr lang="en-US" b="1" dirty="0"/>
              <a:t>LUMINARIA CYC </a:t>
            </a:r>
            <a:r>
              <a:rPr lang="en-US" b="1" dirty="0" smtClean="0"/>
              <a:t>LITE</a:t>
            </a:r>
          </a:p>
          <a:p>
            <a:pPr algn="just"/>
            <a:endParaRPr lang="en-US" b="1" dirty="0"/>
          </a:p>
          <a:p>
            <a:pPr marL="285750" indent="-285750" algn="just">
              <a:buFont typeface="Arial" pitchFamily="34" charset="0"/>
              <a:buChar char="•"/>
            </a:pPr>
            <a:r>
              <a:rPr lang="es-EC" dirty="0" smtClean="0"/>
              <a:t>Ideal </a:t>
            </a:r>
            <a:r>
              <a:rPr lang="es-EC" dirty="0"/>
              <a:t>para cubrir cicloramas en teatros, así como pequeños y medianos estudios de TV. </a:t>
            </a:r>
            <a:endParaRPr lang="es-EC" dirty="0" smtClean="0"/>
          </a:p>
          <a:p>
            <a:pPr marL="285750" indent="-285750" algn="just">
              <a:buFont typeface="Arial" pitchFamily="34" charset="0"/>
              <a:buChar char="•"/>
            </a:pPr>
            <a:endParaRPr lang="es-EC" dirty="0"/>
          </a:p>
          <a:p>
            <a:pPr marL="285750" indent="-285750" algn="just">
              <a:buFont typeface="Arial" pitchFamily="34" charset="0"/>
              <a:buChar char="•"/>
            </a:pPr>
            <a:r>
              <a:rPr lang="es-EC" dirty="0" smtClean="0"/>
              <a:t>El </a:t>
            </a:r>
            <a:r>
              <a:rPr lang="es-EC" dirty="0"/>
              <a:t>reflector con acabado brillante ofrece una excepcional distribución sobre toda el área proyectada en el ciclorama.</a:t>
            </a:r>
          </a:p>
          <a:p>
            <a:pPr marL="285750" indent="-285750" algn="just">
              <a:buFont typeface="Arial" pitchFamily="34" charset="0"/>
              <a:buChar char="•"/>
            </a:pPr>
            <a:endParaRPr lang="es-EC" dirty="0"/>
          </a:p>
          <a:p>
            <a:pPr marL="285750" indent="-285750" algn="just">
              <a:buFont typeface="Arial" pitchFamily="34" charset="0"/>
              <a:buChar char="•"/>
            </a:pPr>
            <a:r>
              <a:rPr lang="es-EC" dirty="0"/>
              <a:t>Características principales:</a:t>
            </a:r>
          </a:p>
          <a:p>
            <a:pPr marL="285750" indent="-285750" algn="just">
              <a:buFont typeface="Arial" pitchFamily="34" charset="0"/>
              <a:buChar char="•"/>
            </a:pPr>
            <a:endParaRPr lang="es-EC" dirty="0" smtClean="0"/>
          </a:p>
          <a:p>
            <a:pPr marL="285750" indent="-285750" algn="just">
              <a:buFont typeface="Arial" pitchFamily="34" charset="0"/>
              <a:buChar char="•"/>
            </a:pPr>
            <a:r>
              <a:rPr lang="es-EC" dirty="0" smtClean="0"/>
              <a:t>Malla </a:t>
            </a:r>
            <a:r>
              <a:rPr lang="es-EC" dirty="0"/>
              <a:t>de protección </a:t>
            </a:r>
            <a:endParaRPr lang="es-EC" dirty="0" smtClean="0"/>
          </a:p>
          <a:p>
            <a:pPr marL="285750" indent="-285750" algn="just">
              <a:buFont typeface="Arial" pitchFamily="34" charset="0"/>
              <a:buChar char="•"/>
            </a:pPr>
            <a:endParaRPr lang="en-US" dirty="0"/>
          </a:p>
          <a:p>
            <a:pPr marL="285750" indent="-285750" algn="just">
              <a:buFont typeface="Arial" pitchFamily="34" charset="0"/>
              <a:buChar char="•"/>
            </a:pPr>
            <a:r>
              <a:rPr lang="en-US" dirty="0" err="1" smtClean="0"/>
              <a:t>Porta</a:t>
            </a:r>
            <a:r>
              <a:rPr lang="en-US" dirty="0" smtClean="0"/>
              <a:t> </a:t>
            </a:r>
            <a:r>
              <a:rPr lang="en-US" dirty="0" err="1" smtClean="0"/>
              <a:t>filtros</a:t>
            </a:r>
            <a:r>
              <a:rPr lang="en-US" dirty="0" smtClean="0"/>
              <a:t>.</a:t>
            </a:r>
            <a:endParaRPr lang="es-EC" dirty="0"/>
          </a:p>
        </p:txBody>
      </p:sp>
      <p:pic>
        <p:nvPicPr>
          <p:cNvPr id="5122" name="Picture 2" descr="http://www.oye2000.com/ventas/components/com_virtuemart/shop_image/product/300a1a932ea3cccb6bd0d1a081eaf39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806935"/>
            <a:ext cx="2448272" cy="308482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410576" y="404664"/>
            <a:ext cx="8229600" cy="432048"/>
          </a:xfrm>
        </p:spPr>
        <p:txBody>
          <a:bodyPr/>
          <a:lstStyle/>
          <a:p>
            <a:pPr>
              <a:lnSpc>
                <a:spcPts val="3000"/>
              </a:lnSpc>
            </a:pPr>
            <a:r>
              <a:rPr lang="es-ES" sz="2400" dirty="0" smtClean="0"/>
              <a:t>EQUIPOS DE ILUMINACIÓN</a:t>
            </a:r>
            <a:endParaRPr lang="es-ES" sz="2400" dirty="0"/>
          </a:p>
        </p:txBody>
      </p:sp>
    </p:spTree>
    <p:extLst>
      <p:ext uri="{BB962C8B-B14F-4D97-AF65-F5344CB8AC3E}">
        <p14:creationId xmlns:p14="http://schemas.microsoft.com/office/powerpoint/2010/main" val="4273563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355976" y="1225689"/>
            <a:ext cx="4608512" cy="4801314"/>
          </a:xfrm>
          <a:prstGeom prst="rect">
            <a:avLst/>
          </a:prstGeom>
          <a:noFill/>
        </p:spPr>
        <p:txBody>
          <a:bodyPr wrap="square" rtlCol="0">
            <a:spAutoFit/>
          </a:bodyPr>
          <a:lstStyle/>
          <a:p>
            <a:r>
              <a:rPr lang="en-US" b="1" dirty="0"/>
              <a:t>LUMINARIA </a:t>
            </a:r>
            <a:r>
              <a:rPr lang="en-US" b="1" dirty="0" smtClean="0"/>
              <a:t>ACENTO ELIPSOIDAL</a:t>
            </a:r>
          </a:p>
          <a:p>
            <a:endParaRPr lang="en-US" b="1" dirty="0"/>
          </a:p>
          <a:p>
            <a:pPr marL="285750" indent="-285750" algn="just">
              <a:buFont typeface="Arial" pitchFamily="34" charset="0"/>
              <a:buChar char="•"/>
            </a:pPr>
            <a:r>
              <a:rPr lang="es-EC" dirty="0" smtClean="0"/>
              <a:t>Utilizan la tecnología óptica</a:t>
            </a:r>
            <a:r>
              <a:rPr lang="es-EC" dirty="0"/>
              <a:t>, con reflectores de vidrio y espejo </a:t>
            </a:r>
            <a:r>
              <a:rPr lang="es-EC" dirty="0" smtClean="0"/>
              <a:t>Dicroico (separación </a:t>
            </a:r>
            <a:r>
              <a:rPr lang="es-EC" dirty="0" smtClean="0"/>
              <a:t>de haces de luz) para </a:t>
            </a:r>
            <a:r>
              <a:rPr lang="es-EC" dirty="0"/>
              <a:t>producir la máxima emisión de </a:t>
            </a:r>
            <a:r>
              <a:rPr lang="es-EC" dirty="0" smtClean="0"/>
              <a:t>luz.</a:t>
            </a:r>
          </a:p>
          <a:p>
            <a:pPr marL="285750" indent="-285750" algn="just">
              <a:buFont typeface="Arial" pitchFamily="34" charset="0"/>
              <a:buChar char="•"/>
            </a:pPr>
            <a:endParaRPr lang="es-EC" dirty="0" smtClean="0"/>
          </a:p>
          <a:p>
            <a:pPr marL="285750" indent="-285750" algn="just">
              <a:buFont typeface="Arial" pitchFamily="34" charset="0"/>
              <a:buChar char="•"/>
            </a:pPr>
            <a:r>
              <a:rPr lang="es-EC" dirty="0" smtClean="0"/>
              <a:t>Construidos </a:t>
            </a:r>
            <a:r>
              <a:rPr lang="es-EC" dirty="0"/>
              <a:t>en aluminio </a:t>
            </a:r>
            <a:r>
              <a:rPr lang="es-EC" dirty="0" smtClean="0"/>
              <a:t>moldeado </a:t>
            </a:r>
            <a:r>
              <a:rPr lang="es-EC" dirty="0"/>
              <a:t>y partes de fundición de aluminio. </a:t>
            </a:r>
            <a:endParaRPr lang="es-EC" dirty="0" smtClean="0"/>
          </a:p>
          <a:p>
            <a:pPr marL="285750" indent="-285750" algn="just">
              <a:buFont typeface="Arial" pitchFamily="34" charset="0"/>
              <a:buChar char="•"/>
            </a:pPr>
            <a:endParaRPr lang="es-EC" dirty="0"/>
          </a:p>
          <a:p>
            <a:pPr marL="285750" indent="-285750" algn="just">
              <a:buFont typeface="Arial" pitchFamily="34" charset="0"/>
              <a:buChar char="•"/>
            </a:pPr>
            <a:r>
              <a:rPr lang="es-EC" dirty="0" smtClean="0"/>
              <a:t>Iris Diafragma </a:t>
            </a:r>
            <a:r>
              <a:rPr lang="es-EC" dirty="0"/>
              <a:t>de 24 hojas para mejor calidad en el recorte del haz de luz </a:t>
            </a:r>
            <a:endParaRPr lang="es-EC" dirty="0" smtClean="0"/>
          </a:p>
          <a:p>
            <a:pPr marL="285750" indent="-285750" algn="just">
              <a:buFont typeface="Arial" pitchFamily="34" charset="0"/>
              <a:buChar char="•"/>
            </a:pPr>
            <a:endParaRPr lang="es-EC" dirty="0"/>
          </a:p>
          <a:p>
            <a:pPr marL="285750" indent="-285750" algn="just">
              <a:buFont typeface="Arial" pitchFamily="34" charset="0"/>
              <a:buChar char="•"/>
            </a:pPr>
            <a:r>
              <a:rPr lang="es-EC" dirty="0"/>
              <a:t>Lentes fabricados en material </a:t>
            </a:r>
            <a:r>
              <a:rPr lang="es-EC" dirty="0" err="1"/>
              <a:t>crown</a:t>
            </a:r>
            <a:r>
              <a:rPr lang="es-EC" dirty="0"/>
              <a:t> </a:t>
            </a:r>
            <a:r>
              <a:rPr lang="es-EC" dirty="0" smtClean="0"/>
              <a:t>glas (con curvaturas) y con recubrimiento anti-reflejos</a:t>
            </a:r>
            <a:endParaRPr lang="en-US" dirty="0" smtClean="0"/>
          </a:p>
          <a:p>
            <a:pPr marL="285750" indent="-285750">
              <a:buFont typeface="Arial" pitchFamily="34" charset="0"/>
              <a:buChar char="•"/>
            </a:pPr>
            <a:endParaRPr lang="es-EC" dirty="0"/>
          </a:p>
        </p:txBody>
      </p:sp>
      <p:pic>
        <p:nvPicPr>
          <p:cNvPr id="3074" name="Picture 2" descr="http://www.oye2000.com/ventas/components/com_virtuemart/shop_image/product/0a30673c6af5a885d5349602da1cac3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1988840"/>
            <a:ext cx="2866338" cy="295232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10576" y="404664"/>
            <a:ext cx="8229600" cy="43204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ts val="3000"/>
              </a:lnSpc>
            </a:pPr>
            <a:r>
              <a:rPr lang="es-ES" sz="2400" smtClean="0"/>
              <a:t>EQUIPOS DE ILUMINACIÓN</a:t>
            </a:r>
            <a:endParaRPr lang="es-ES" sz="2400" dirty="0"/>
          </a:p>
        </p:txBody>
      </p:sp>
    </p:spTree>
    <p:extLst>
      <p:ext uri="{BB962C8B-B14F-4D97-AF65-F5344CB8AC3E}">
        <p14:creationId xmlns:p14="http://schemas.microsoft.com/office/powerpoint/2010/main" val="32696114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1396</TotalTime>
  <Words>1486</Words>
  <Application>Microsoft Office PowerPoint</Application>
  <PresentationFormat>Presentación en pantalla (4:3)</PresentationFormat>
  <Paragraphs>149</Paragraphs>
  <Slides>21</Slides>
  <Notes>18</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Executive</vt:lpstr>
      <vt:lpstr>ESCUELA POLITÉCNICA DEL EJÉRCITO</vt:lpstr>
      <vt:lpstr>AGENDA</vt:lpstr>
      <vt:lpstr>INTRODUCCIÓN </vt:lpstr>
      <vt:lpstr>OBJETIVOS</vt:lpstr>
      <vt:lpstr>EQUIPOS DE ILUMINACIÓN (FILTROS)</vt:lpstr>
      <vt:lpstr>EQUIPOS DE ILUMINACIÓN</vt:lpstr>
      <vt:lpstr>EQUIPOS DE ILUMINACIÓN</vt:lpstr>
      <vt:lpstr>EQUIPOS DE ILUMINACIÓN</vt:lpstr>
      <vt:lpstr>Presentación de PowerPoint</vt:lpstr>
      <vt:lpstr>CÁMARAS</vt:lpstr>
      <vt:lpstr>CONFIGURACIONES. </vt:lpstr>
      <vt:lpstr>DISEÑO DE LA UBICACIÓN DE LOS EQUIPOS (PARRILLA)</vt:lpstr>
      <vt:lpstr>DISEÑO DE LA UBICACIÓN DE LOS EQUIPOS (NOTICIERO)</vt:lpstr>
      <vt:lpstr>DISEÑO DE LA UBICACIÓN DE LOS EQUIPOS (DEPORTES)</vt:lpstr>
      <vt:lpstr>DISEÑO DE LA UBICACIÓN DE LOS EQUIPOS (TEATRO)</vt:lpstr>
      <vt:lpstr>DISEÑO DE LA UBICACIÓN DE LOS EQUIPOS  (COCINA VARIEDADES)</vt:lpstr>
      <vt:lpstr>CONSOLA DE CONTROL (CUADRO DE LUZ)</vt:lpstr>
      <vt:lpstr>CONSOLA DE CONTROL (CUADRO DE LUZ) </vt:lpstr>
      <vt:lpstr>CONCLUSIONES</vt:lpstr>
      <vt:lpstr>CONCLUSIONES</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dc:title>
  <dc:creator>Silvana</dc:creator>
  <cp:lastModifiedBy>user</cp:lastModifiedBy>
  <cp:revision>101</cp:revision>
  <dcterms:created xsi:type="dcterms:W3CDTF">2011-09-12T23:54:45Z</dcterms:created>
  <dcterms:modified xsi:type="dcterms:W3CDTF">2011-09-29T03:21:00Z</dcterms:modified>
</cp:coreProperties>
</file>