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7.xml" ContentType="application/vnd.openxmlformats-officedocument.drawingml.chart+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charts/chart12.xml" ContentType="application/vnd.openxmlformats-officedocument.drawingml.chart+xml"/>
  <Override PartName="/ppt/slideLayouts/slideLayout10.xml" ContentType="application/vnd.openxmlformats-officedocument.presentationml.slideLayout+xml"/>
  <Default Extension="vml" ContentType="application/vnd.openxmlformats-officedocument.vmlDrawing"/>
  <Override PartName="/ppt/charts/chart6.xml" ContentType="application/vnd.openxmlformats-officedocument.drawingml.chart+xml"/>
  <Override PartName="/ppt/charts/chart10.xml" ContentType="application/vnd.openxmlformats-officedocument.drawingml.chart+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95" r:id="rId3"/>
    <p:sldId id="29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97" r:id="rId18"/>
    <p:sldId id="298" r:id="rId19"/>
    <p:sldId id="299" r:id="rId20"/>
    <p:sldId id="270" r:id="rId21"/>
    <p:sldId id="271" r:id="rId22"/>
    <p:sldId id="272" r:id="rId23"/>
    <p:sldId id="273" r:id="rId24"/>
    <p:sldId id="274" r:id="rId25"/>
    <p:sldId id="275" r:id="rId26"/>
    <p:sldId id="276" r:id="rId27"/>
    <p:sldId id="277" r:id="rId28"/>
    <p:sldId id="278" r:id="rId29"/>
    <p:sldId id="279" r:id="rId30"/>
    <p:sldId id="280" r:id="rId31"/>
    <p:sldId id="293" r:id="rId32"/>
    <p:sldId id="281" r:id="rId33"/>
    <p:sldId id="294" r:id="rId34"/>
    <p:sldId id="282" r:id="rId35"/>
    <p:sldId id="283" r:id="rId36"/>
    <p:sldId id="284" r:id="rId37"/>
    <p:sldId id="285" r:id="rId38"/>
    <p:sldId id="286" r:id="rId39"/>
    <p:sldId id="289" r:id="rId40"/>
    <p:sldId id="290" r:id="rId41"/>
    <p:sldId id="291" r:id="rId42"/>
    <p:sldId id="300" r:id="rId43"/>
    <p:sldId id="301" r:id="rId44"/>
    <p:sldId id="302" r:id="rId45"/>
    <p:sldId id="303" r:id="rId46"/>
    <p:sldId id="287" r:id="rId47"/>
    <p:sldId id="288" r:id="rId48"/>
    <p:sldId id="292" r:id="rId49"/>
    <p:sldId id="304" r:id="rId50"/>
    <p:sldId id="305" r:id="rId51"/>
    <p:sldId id="306" r:id="rId52"/>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4660"/>
  </p:normalViewPr>
  <p:slideViewPr>
    <p:cSldViewPr>
      <p:cViewPr>
        <p:scale>
          <a:sx n="71" d="100"/>
          <a:sy n="71" d="100"/>
        </p:scale>
        <p:origin x="-486" y="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Fam.%20Ashton%20Proano\Desktop\Tesis\MICROGRAF&#205;AS\DATOS%20TESI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Fam.%20Ashton%20Proano\Desktop\Tesis\MICROGRAF&#205;AS\DATOS%20TESI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Fam.%20Ashton%20Proano\Desktop\Tesis\MICROGRAF&#205;AS\DATOS%20TESI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Fam.%20Ashton%20Proano\Desktop\Tesis\MICROGRAF&#205;AS\DATOS%20TESI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Fam.%20Ashton%20Proano\Desktop\Tesis\MICROGRAF&#205;AS\DATOS%20TESI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Fam.%20Ashton%20Proano\Desktop\Tesis\MICROGRAF&#205;AS\DATOS%20TESI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Fam.%20Ashton%20Proano\Desktop\Tesis\MICROGRAF&#205;AS\DATOS%20TESI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Fam.%20Ashton%20Proano\Desktop\Tesis\MICROGRAF&#205;AS\DATOS%20TESI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Fam.%20Ashton%20Proano\Desktop\Tesis\MICROGRAF&#205;AS\DATOS%20TESI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Fam.%20Ashton%20Proano\Desktop\Tesis\MICROGRAF&#205;AS\DATOS%20TESI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Fam.%20Ashton%20Proano\Desktop\Tesis\MICROGRAF&#205;AS\DATOS%20TESI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Fam.%20Ashton%20Proano\Desktop\Tesis\MICROGRAF&#205;AS\DATOS%20TE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C"/>
  <c:chart>
    <c:title>
      <c:tx>
        <c:rich>
          <a:bodyPr/>
          <a:lstStyle/>
          <a:p>
            <a:pPr>
              <a:defRPr lang="en-US"/>
            </a:pPr>
            <a:r>
              <a:rPr lang="en-US"/>
              <a:t>TAMAÑO DE GRANO</a:t>
            </a:r>
            <a:r>
              <a:rPr lang="en-US" baseline="0"/>
              <a:t> VC 10</a:t>
            </a:r>
            <a:endParaRPr lang="en-US"/>
          </a:p>
        </c:rich>
      </c:tx>
      <c:layout/>
    </c:title>
    <c:plotArea>
      <c:layout/>
      <c:scatterChart>
        <c:scatterStyle val="lineMarker"/>
        <c:ser>
          <c:idx val="0"/>
          <c:order val="0"/>
          <c:tx>
            <c:v>MEDIA</c:v>
          </c:tx>
          <c:yVal>
            <c:numRef>
              <c:f>('VC 10'!$K$23,'VC 10'!$K$23,'VC 10'!$K$23,'VC 10'!$K$23,'VC 10'!$K$23,'VC 10'!$K$23,'VC 10'!$K$23,'VC 10'!$K$23,'VC 10'!$K$23,'VC 10'!$K$23,'VC 10'!$K$23,'VC 10'!$K$23,'VC 10'!$K$23,'VC 10'!$K$23,'VC 10'!$K$23,'VC 10'!$K$23,'VC 10'!$K$23,'VC 10'!$K$23,'VC 10'!$K$23,'VC 10'!$K$23)</c:f>
              <c:numCache>
                <c:formatCode>General</c:formatCode>
                <c:ptCount val="20"/>
                <c:pt idx="0">
                  <c:v>5.35</c:v>
                </c:pt>
                <c:pt idx="1">
                  <c:v>5.35</c:v>
                </c:pt>
                <c:pt idx="2">
                  <c:v>5.35</c:v>
                </c:pt>
                <c:pt idx="3">
                  <c:v>5.35</c:v>
                </c:pt>
                <c:pt idx="4">
                  <c:v>5.35</c:v>
                </c:pt>
                <c:pt idx="5">
                  <c:v>5.35</c:v>
                </c:pt>
                <c:pt idx="6">
                  <c:v>5.35</c:v>
                </c:pt>
                <c:pt idx="7">
                  <c:v>5.35</c:v>
                </c:pt>
                <c:pt idx="8">
                  <c:v>5.35</c:v>
                </c:pt>
                <c:pt idx="9">
                  <c:v>5.35</c:v>
                </c:pt>
                <c:pt idx="10">
                  <c:v>5.35</c:v>
                </c:pt>
                <c:pt idx="11">
                  <c:v>5.35</c:v>
                </c:pt>
                <c:pt idx="12">
                  <c:v>5.35</c:v>
                </c:pt>
                <c:pt idx="13">
                  <c:v>5.35</c:v>
                </c:pt>
                <c:pt idx="14">
                  <c:v>5.35</c:v>
                </c:pt>
                <c:pt idx="15">
                  <c:v>5.35</c:v>
                </c:pt>
                <c:pt idx="16">
                  <c:v>5.35</c:v>
                </c:pt>
                <c:pt idx="17">
                  <c:v>5.35</c:v>
                </c:pt>
                <c:pt idx="18">
                  <c:v>5.35</c:v>
                </c:pt>
                <c:pt idx="19">
                  <c:v>5.35</c:v>
                </c:pt>
              </c:numCache>
            </c:numRef>
          </c:yVal>
        </c:ser>
        <c:ser>
          <c:idx val="2"/>
          <c:order val="1"/>
          <c:tx>
            <c:v>LES</c:v>
          </c:tx>
          <c:yVal>
            <c:numRef>
              <c:f>('VC 10'!$K$25,'VC 10'!$K$25,'VC 10'!$K$25,'VC 10'!$K$25,'VC 10'!$K$25,'VC 10'!$K$25,'VC 10'!$K$25,'VC 10'!$K$25,'VC 10'!$K$25,'VC 10'!$K$25,'VC 10'!$K$25,'VC 10'!$K$25,'VC 10'!$K$25,'VC 10'!$K$25,'VC 10'!$K$25,'VC 10'!$K$25,'VC 10'!$K$25,'VC 10'!$K$25,'VC 10'!$K$25,'VC 10'!$K$25)</c:f>
              <c:numCache>
                <c:formatCode>General</c:formatCode>
                <c:ptCount val="20"/>
                <c:pt idx="0">
                  <c:v>6.8180814547887785</c:v>
                </c:pt>
                <c:pt idx="1">
                  <c:v>6.8180814547887785</c:v>
                </c:pt>
                <c:pt idx="2">
                  <c:v>6.8180814547887785</c:v>
                </c:pt>
                <c:pt idx="3">
                  <c:v>6.8180814547887785</c:v>
                </c:pt>
                <c:pt idx="4">
                  <c:v>6.8180814547887785</c:v>
                </c:pt>
                <c:pt idx="5">
                  <c:v>6.8180814547887785</c:v>
                </c:pt>
                <c:pt idx="6">
                  <c:v>6.8180814547887785</c:v>
                </c:pt>
                <c:pt idx="7">
                  <c:v>6.8180814547887785</c:v>
                </c:pt>
                <c:pt idx="8">
                  <c:v>6.8180814547887785</c:v>
                </c:pt>
                <c:pt idx="9">
                  <c:v>6.8180814547887785</c:v>
                </c:pt>
                <c:pt idx="10">
                  <c:v>6.8180814547887785</c:v>
                </c:pt>
                <c:pt idx="11">
                  <c:v>6.8180814547887785</c:v>
                </c:pt>
                <c:pt idx="12">
                  <c:v>6.8180814547887785</c:v>
                </c:pt>
                <c:pt idx="13">
                  <c:v>6.8180814547887785</c:v>
                </c:pt>
                <c:pt idx="14">
                  <c:v>6.8180814547887785</c:v>
                </c:pt>
                <c:pt idx="15">
                  <c:v>6.8180814547887785</c:v>
                </c:pt>
                <c:pt idx="16">
                  <c:v>6.8180814547887785</c:v>
                </c:pt>
                <c:pt idx="17">
                  <c:v>6.8180814547887785</c:v>
                </c:pt>
                <c:pt idx="18">
                  <c:v>6.8180814547887785</c:v>
                </c:pt>
                <c:pt idx="19">
                  <c:v>6.8180814547887785</c:v>
                </c:pt>
              </c:numCache>
            </c:numRef>
          </c:yVal>
        </c:ser>
        <c:ser>
          <c:idx val="3"/>
          <c:order val="2"/>
          <c:tx>
            <c:v>LEI</c:v>
          </c:tx>
          <c:yVal>
            <c:numRef>
              <c:f>('VC 10'!$K$26,'VC 10'!$K$26,'VC 10'!$K$26,'VC 10'!$K$26,'VC 10'!$K$26,'VC 10'!$K$26,'VC 10'!$K$26,'VC 10'!$K$26,'VC 10'!$K$26,'VC 10'!$K$26,'VC 10'!$K$26,'VC 10'!$K$26,'VC 10'!$K$26,'VC 10'!$K$26,'VC 10'!$K$26,'VC 10'!$K$26,'VC 10'!$K$26,'VC 10'!$K$26,'VC 10'!$K$26,'VC 10'!$K$26)</c:f>
              <c:numCache>
                <c:formatCode>General</c:formatCode>
                <c:ptCount val="20"/>
                <c:pt idx="0">
                  <c:v>3.8819185452112213</c:v>
                </c:pt>
                <c:pt idx="1">
                  <c:v>3.8819185452112213</c:v>
                </c:pt>
                <c:pt idx="2">
                  <c:v>3.8819185452112213</c:v>
                </c:pt>
                <c:pt idx="3">
                  <c:v>3.8819185452112213</c:v>
                </c:pt>
                <c:pt idx="4">
                  <c:v>3.8819185452112213</c:v>
                </c:pt>
                <c:pt idx="5">
                  <c:v>3.8819185452112213</c:v>
                </c:pt>
                <c:pt idx="6">
                  <c:v>3.8819185452112213</c:v>
                </c:pt>
                <c:pt idx="7">
                  <c:v>3.8819185452112213</c:v>
                </c:pt>
                <c:pt idx="8">
                  <c:v>3.8819185452112213</c:v>
                </c:pt>
                <c:pt idx="9">
                  <c:v>3.8819185452112213</c:v>
                </c:pt>
                <c:pt idx="10">
                  <c:v>3.8819185452112213</c:v>
                </c:pt>
                <c:pt idx="11">
                  <c:v>3.8819185452112213</c:v>
                </c:pt>
                <c:pt idx="12">
                  <c:v>3.8819185452112213</c:v>
                </c:pt>
                <c:pt idx="13">
                  <c:v>3.8819185452112213</c:v>
                </c:pt>
                <c:pt idx="14">
                  <c:v>3.8819185452112213</c:v>
                </c:pt>
                <c:pt idx="15">
                  <c:v>3.8819185452112213</c:v>
                </c:pt>
                <c:pt idx="16">
                  <c:v>3.8819185452112213</c:v>
                </c:pt>
                <c:pt idx="17">
                  <c:v>3.8819185452112213</c:v>
                </c:pt>
                <c:pt idx="18">
                  <c:v>3.8819185452112213</c:v>
                </c:pt>
                <c:pt idx="19">
                  <c:v>3.8819185452112213</c:v>
                </c:pt>
              </c:numCache>
            </c:numRef>
          </c:yVal>
        </c:ser>
        <c:ser>
          <c:idx val="4"/>
          <c:order val="3"/>
          <c:tx>
            <c:v>TAMAÑO DE GRANO (ASTM)</c:v>
          </c:tx>
          <c:yVal>
            <c:numRef>
              <c:f>'VC 10'!$K$3:$K$22</c:f>
              <c:numCache>
                <c:formatCode>General</c:formatCode>
                <c:ptCount val="20"/>
                <c:pt idx="0">
                  <c:v>5</c:v>
                </c:pt>
                <c:pt idx="1">
                  <c:v>5</c:v>
                </c:pt>
                <c:pt idx="2">
                  <c:v>5</c:v>
                </c:pt>
                <c:pt idx="3">
                  <c:v>5</c:v>
                </c:pt>
                <c:pt idx="4">
                  <c:v>6</c:v>
                </c:pt>
                <c:pt idx="5">
                  <c:v>5</c:v>
                </c:pt>
                <c:pt idx="6">
                  <c:v>5</c:v>
                </c:pt>
                <c:pt idx="7">
                  <c:v>5</c:v>
                </c:pt>
                <c:pt idx="8">
                  <c:v>6</c:v>
                </c:pt>
                <c:pt idx="9">
                  <c:v>6</c:v>
                </c:pt>
                <c:pt idx="10">
                  <c:v>5</c:v>
                </c:pt>
                <c:pt idx="11">
                  <c:v>5</c:v>
                </c:pt>
                <c:pt idx="12">
                  <c:v>6</c:v>
                </c:pt>
                <c:pt idx="13">
                  <c:v>5</c:v>
                </c:pt>
                <c:pt idx="14">
                  <c:v>6</c:v>
                </c:pt>
                <c:pt idx="15">
                  <c:v>5</c:v>
                </c:pt>
                <c:pt idx="16">
                  <c:v>6</c:v>
                </c:pt>
                <c:pt idx="17">
                  <c:v>5</c:v>
                </c:pt>
                <c:pt idx="18">
                  <c:v>6</c:v>
                </c:pt>
                <c:pt idx="19">
                  <c:v>5</c:v>
                </c:pt>
              </c:numCache>
            </c:numRef>
          </c:yVal>
        </c:ser>
        <c:axId val="61755776"/>
        <c:axId val="61757312"/>
      </c:scatterChart>
      <c:valAx>
        <c:axId val="61755776"/>
        <c:scaling>
          <c:orientation val="minMax"/>
        </c:scaling>
        <c:axPos val="b"/>
        <c:numFmt formatCode="General" sourceLinked="1"/>
        <c:majorTickMark val="none"/>
        <c:tickLblPos val="nextTo"/>
        <c:txPr>
          <a:bodyPr/>
          <a:lstStyle/>
          <a:p>
            <a:pPr>
              <a:defRPr lang="en-US"/>
            </a:pPr>
            <a:endParaRPr lang="es-EC"/>
          </a:p>
        </c:txPr>
        <c:crossAx val="61757312"/>
        <c:crosses val="autoZero"/>
        <c:crossBetween val="midCat"/>
      </c:valAx>
      <c:valAx>
        <c:axId val="61757312"/>
        <c:scaling>
          <c:orientation val="minMax"/>
          <c:max val="7"/>
          <c:min val="3.5"/>
        </c:scaling>
        <c:axPos val="l"/>
        <c:majorGridlines/>
        <c:title>
          <c:tx>
            <c:rich>
              <a:bodyPr/>
              <a:lstStyle/>
              <a:p>
                <a:pPr>
                  <a:defRPr lang="en-US"/>
                </a:pPr>
                <a:r>
                  <a:rPr lang="en-US"/>
                  <a:t>G (ASTM E 112)</a:t>
                </a:r>
              </a:p>
            </c:rich>
          </c:tx>
          <c:layout/>
        </c:title>
        <c:numFmt formatCode="General" sourceLinked="1"/>
        <c:majorTickMark val="none"/>
        <c:tickLblPos val="nextTo"/>
        <c:txPr>
          <a:bodyPr/>
          <a:lstStyle/>
          <a:p>
            <a:pPr>
              <a:defRPr lang="en-US"/>
            </a:pPr>
            <a:endParaRPr lang="es-EC"/>
          </a:p>
        </c:txPr>
        <c:crossAx val="61755776"/>
        <c:crosses val="autoZero"/>
        <c:crossBetween val="midCat"/>
      </c:valAx>
    </c:plotArea>
    <c:legend>
      <c:legendPos val="r"/>
      <c:layout/>
      <c:txPr>
        <a:bodyPr/>
        <a:lstStyle/>
        <a:p>
          <a:pPr>
            <a:defRPr lang="en-US"/>
          </a:pPr>
          <a:endParaRPr lang="es-EC"/>
        </a:p>
      </c:txPr>
    </c:legend>
    <c:dispBlanksAs val="span"/>
  </c:chart>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s-EC"/>
  <c:chart>
    <c:title>
      <c:tx>
        <c:rich>
          <a:bodyPr/>
          <a:lstStyle/>
          <a:p>
            <a:pPr>
              <a:defRPr lang="en-US"/>
            </a:pPr>
            <a:r>
              <a:rPr lang="en-US"/>
              <a:t>Relación esfuerzo de tracción con Ceq.</a:t>
            </a:r>
          </a:p>
        </c:rich>
      </c:tx>
      <c:layout/>
    </c:title>
    <c:plotArea>
      <c:layout/>
      <c:scatterChart>
        <c:scatterStyle val="lineMarker"/>
        <c:ser>
          <c:idx val="0"/>
          <c:order val="0"/>
          <c:tx>
            <c:v>Valor medido</c:v>
          </c:tx>
          <c:spPr>
            <a:ln w="28575">
              <a:noFill/>
            </a:ln>
          </c:spPr>
          <c:xVal>
            <c:numRef>
              <c:f>Sheet7!$BC$3:$BC$56</c:f>
              <c:numCache>
                <c:formatCode>0.000</c:formatCode>
                <c:ptCount val="54"/>
                <c:pt idx="0">
                  <c:v>0.57676166666666684</c:v>
                </c:pt>
                <c:pt idx="1">
                  <c:v>0.58752999999999878</c:v>
                </c:pt>
                <c:pt idx="2">
                  <c:v>0.57676166666666684</c:v>
                </c:pt>
                <c:pt idx="3">
                  <c:v>0.59079500000000063</c:v>
                </c:pt>
                <c:pt idx="4">
                  <c:v>0.61248999999999998</c:v>
                </c:pt>
                <c:pt idx="5">
                  <c:v>0.59100999999999959</c:v>
                </c:pt>
                <c:pt idx="6">
                  <c:v>0.57935000000000003</c:v>
                </c:pt>
                <c:pt idx="7">
                  <c:v>0.56218000000000001</c:v>
                </c:pt>
                <c:pt idx="8">
                  <c:v>0.62151000000000001</c:v>
                </c:pt>
                <c:pt idx="9">
                  <c:v>0.58067000000000002</c:v>
                </c:pt>
                <c:pt idx="10">
                  <c:v>0.60043000000000002</c:v>
                </c:pt>
                <c:pt idx="11">
                  <c:v>0.63510000000000122</c:v>
                </c:pt>
                <c:pt idx="12">
                  <c:v>0.59587999999999997</c:v>
                </c:pt>
                <c:pt idx="13">
                  <c:v>0.5832199999999983</c:v>
                </c:pt>
                <c:pt idx="14">
                  <c:v>0.56847999999999999</c:v>
                </c:pt>
                <c:pt idx="15">
                  <c:v>0.56380000000000063</c:v>
                </c:pt>
                <c:pt idx="16">
                  <c:v>0.55093000000000003</c:v>
                </c:pt>
                <c:pt idx="17">
                  <c:v>0.60007999999999995</c:v>
                </c:pt>
                <c:pt idx="18">
                  <c:v>0.5591699999999995</c:v>
                </c:pt>
                <c:pt idx="19">
                  <c:v>0.58010999999999957</c:v>
                </c:pt>
                <c:pt idx="20">
                  <c:v>0.56666000000000005</c:v>
                </c:pt>
                <c:pt idx="21">
                  <c:v>0.58256999999999826</c:v>
                </c:pt>
                <c:pt idx="22">
                  <c:v>0.58277999999999996</c:v>
                </c:pt>
                <c:pt idx="23">
                  <c:v>0.58172999999999997</c:v>
                </c:pt>
                <c:pt idx="24">
                  <c:v>0.57623000000000002</c:v>
                </c:pt>
                <c:pt idx="25">
                  <c:v>0.58424999999999949</c:v>
                </c:pt>
                <c:pt idx="26">
                  <c:v>0.58526999999999829</c:v>
                </c:pt>
                <c:pt idx="27">
                  <c:v>0.56685000000000063</c:v>
                </c:pt>
                <c:pt idx="28">
                  <c:v>0.58089999999999997</c:v>
                </c:pt>
                <c:pt idx="29">
                  <c:v>0.55313000000000001</c:v>
                </c:pt>
                <c:pt idx="30">
                  <c:v>0.55493000000000003</c:v>
                </c:pt>
                <c:pt idx="31">
                  <c:v>0.58389000000000002</c:v>
                </c:pt>
                <c:pt idx="32">
                  <c:v>0.52424000000000004</c:v>
                </c:pt>
                <c:pt idx="33">
                  <c:v>0.56298999999999999</c:v>
                </c:pt>
                <c:pt idx="34">
                  <c:v>0.56245999999999996</c:v>
                </c:pt>
                <c:pt idx="35">
                  <c:v>0.58567999999999998</c:v>
                </c:pt>
                <c:pt idx="36">
                  <c:v>0.56523999999999996</c:v>
                </c:pt>
                <c:pt idx="37">
                  <c:v>0.58982999999999997</c:v>
                </c:pt>
                <c:pt idx="38">
                  <c:v>0.56996999999999998</c:v>
                </c:pt>
                <c:pt idx="39">
                  <c:v>0.58294000000000001</c:v>
                </c:pt>
                <c:pt idx="40">
                  <c:v>0.58206999999999864</c:v>
                </c:pt>
                <c:pt idx="41">
                  <c:v>0.57399999999999995</c:v>
                </c:pt>
                <c:pt idx="42">
                  <c:v>0.56401000000000001</c:v>
                </c:pt>
                <c:pt idx="43">
                  <c:v>0.56657000000000002</c:v>
                </c:pt>
                <c:pt idx="44">
                  <c:v>0.57411000000000001</c:v>
                </c:pt>
                <c:pt idx="45">
                  <c:v>0.56047999999999998</c:v>
                </c:pt>
                <c:pt idx="46">
                  <c:v>0.57616999999999996</c:v>
                </c:pt>
                <c:pt idx="47">
                  <c:v>0.55996000000000001</c:v>
                </c:pt>
                <c:pt idx="48">
                  <c:v>0.56703000000000003</c:v>
                </c:pt>
                <c:pt idx="49">
                  <c:v>0.55437999999999998</c:v>
                </c:pt>
                <c:pt idx="50">
                  <c:v>0.57013000000000003</c:v>
                </c:pt>
                <c:pt idx="51">
                  <c:v>0.56706000000000001</c:v>
                </c:pt>
                <c:pt idx="52">
                  <c:v>0.56738</c:v>
                </c:pt>
                <c:pt idx="53">
                  <c:v>0.56142999999999998</c:v>
                </c:pt>
              </c:numCache>
            </c:numRef>
          </c:xVal>
          <c:yVal>
            <c:numRef>
              <c:f>Sheet7!$AZ$3:$AZ$56</c:f>
              <c:numCache>
                <c:formatCode>0.000</c:formatCode>
                <c:ptCount val="54"/>
                <c:pt idx="0">
                  <c:v>705.32999999999947</c:v>
                </c:pt>
                <c:pt idx="1">
                  <c:v>705.31</c:v>
                </c:pt>
                <c:pt idx="2">
                  <c:v>705.32999999999947</c:v>
                </c:pt>
                <c:pt idx="3">
                  <c:v>751.9</c:v>
                </c:pt>
                <c:pt idx="4">
                  <c:v>730.31999999999948</c:v>
                </c:pt>
                <c:pt idx="5">
                  <c:v>731.06</c:v>
                </c:pt>
                <c:pt idx="6">
                  <c:v>726.07</c:v>
                </c:pt>
                <c:pt idx="7">
                  <c:v>712.07</c:v>
                </c:pt>
                <c:pt idx="8">
                  <c:v>753</c:v>
                </c:pt>
                <c:pt idx="9">
                  <c:v>701.18000000000052</c:v>
                </c:pt>
                <c:pt idx="10">
                  <c:v>732.3</c:v>
                </c:pt>
                <c:pt idx="11">
                  <c:v>742.19</c:v>
                </c:pt>
                <c:pt idx="12">
                  <c:v>713.16</c:v>
                </c:pt>
                <c:pt idx="13">
                  <c:v>719.7</c:v>
                </c:pt>
                <c:pt idx="14">
                  <c:v>683.88</c:v>
                </c:pt>
                <c:pt idx="15">
                  <c:v>694.34999999999877</c:v>
                </c:pt>
                <c:pt idx="16">
                  <c:v>706.01</c:v>
                </c:pt>
                <c:pt idx="17">
                  <c:v>713.17000000000053</c:v>
                </c:pt>
                <c:pt idx="18">
                  <c:v>702.87</c:v>
                </c:pt>
                <c:pt idx="19">
                  <c:v>708.63</c:v>
                </c:pt>
                <c:pt idx="20">
                  <c:v>689.92</c:v>
                </c:pt>
                <c:pt idx="21">
                  <c:v>705.63</c:v>
                </c:pt>
                <c:pt idx="22">
                  <c:v>694.58</c:v>
                </c:pt>
                <c:pt idx="23">
                  <c:v>713.6</c:v>
                </c:pt>
                <c:pt idx="24">
                  <c:v>704.62</c:v>
                </c:pt>
                <c:pt idx="25">
                  <c:v>726.17000000000053</c:v>
                </c:pt>
                <c:pt idx="26">
                  <c:v>689.17000000000053</c:v>
                </c:pt>
                <c:pt idx="27">
                  <c:v>697.31999999999948</c:v>
                </c:pt>
                <c:pt idx="28">
                  <c:v>707.65</c:v>
                </c:pt>
                <c:pt idx="29">
                  <c:v>694.66</c:v>
                </c:pt>
                <c:pt idx="30">
                  <c:v>722.88</c:v>
                </c:pt>
                <c:pt idx="31">
                  <c:v>716.67000000000053</c:v>
                </c:pt>
                <c:pt idx="32">
                  <c:v>680.19</c:v>
                </c:pt>
                <c:pt idx="33">
                  <c:v>679.04</c:v>
                </c:pt>
                <c:pt idx="34">
                  <c:v>667.82999999999947</c:v>
                </c:pt>
                <c:pt idx="35">
                  <c:v>679.21</c:v>
                </c:pt>
                <c:pt idx="36">
                  <c:v>674.91</c:v>
                </c:pt>
                <c:pt idx="37">
                  <c:v>689.18000000000052</c:v>
                </c:pt>
                <c:pt idx="38">
                  <c:v>680.93999999999949</c:v>
                </c:pt>
                <c:pt idx="39">
                  <c:v>682.74</c:v>
                </c:pt>
                <c:pt idx="40">
                  <c:v>667.44999999999948</c:v>
                </c:pt>
                <c:pt idx="41">
                  <c:v>669.81</c:v>
                </c:pt>
                <c:pt idx="42">
                  <c:v>681.38</c:v>
                </c:pt>
                <c:pt idx="43">
                  <c:v>664.3</c:v>
                </c:pt>
                <c:pt idx="44">
                  <c:v>684.73</c:v>
                </c:pt>
                <c:pt idx="45">
                  <c:v>680.53</c:v>
                </c:pt>
                <c:pt idx="46">
                  <c:v>670.98</c:v>
                </c:pt>
                <c:pt idx="47">
                  <c:v>657.18000000000052</c:v>
                </c:pt>
                <c:pt idx="48">
                  <c:v>665.74</c:v>
                </c:pt>
                <c:pt idx="49">
                  <c:v>659.97</c:v>
                </c:pt>
                <c:pt idx="50">
                  <c:v>681.18000000000052</c:v>
                </c:pt>
                <c:pt idx="51">
                  <c:v>678.98</c:v>
                </c:pt>
                <c:pt idx="52">
                  <c:v>670.26</c:v>
                </c:pt>
                <c:pt idx="53">
                  <c:v>685.31</c:v>
                </c:pt>
              </c:numCache>
            </c:numRef>
          </c:yVal>
        </c:ser>
        <c:ser>
          <c:idx val="1"/>
          <c:order val="1"/>
          <c:tx>
            <c:v>Valor calculado</c:v>
          </c:tx>
          <c:spPr>
            <a:ln w="28575">
              <a:noFill/>
            </a:ln>
          </c:spPr>
          <c:xVal>
            <c:numRef>
              <c:f>Sheet7!$BC$3:$BC$56</c:f>
              <c:numCache>
                <c:formatCode>0.000</c:formatCode>
                <c:ptCount val="54"/>
                <c:pt idx="0">
                  <c:v>0.57676166666666684</c:v>
                </c:pt>
                <c:pt idx="1">
                  <c:v>0.58752999999999878</c:v>
                </c:pt>
                <c:pt idx="2">
                  <c:v>0.57676166666666684</c:v>
                </c:pt>
                <c:pt idx="3">
                  <c:v>0.59079500000000063</c:v>
                </c:pt>
                <c:pt idx="4">
                  <c:v>0.61248999999999998</c:v>
                </c:pt>
                <c:pt idx="5">
                  <c:v>0.59100999999999959</c:v>
                </c:pt>
                <c:pt idx="6">
                  <c:v>0.57935000000000003</c:v>
                </c:pt>
                <c:pt idx="7">
                  <c:v>0.56218000000000001</c:v>
                </c:pt>
                <c:pt idx="8">
                  <c:v>0.62151000000000001</c:v>
                </c:pt>
                <c:pt idx="9">
                  <c:v>0.58067000000000002</c:v>
                </c:pt>
                <c:pt idx="10">
                  <c:v>0.60043000000000002</c:v>
                </c:pt>
                <c:pt idx="11">
                  <c:v>0.63510000000000122</c:v>
                </c:pt>
                <c:pt idx="12">
                  <c:v>0.59587999999999997</c:v>
                </c:pt>
                <c:pt idx="13">
                  <c:v>0.5832199999999983</c:v>
                </c:pt>
                <c:pt idx="14">
                  <c:v>0.56847999999999999</c:v>
                </c:pt>
                <c:pt idx="15">
                  <c:v>0.56380000000000063</c:v>
                </c:pt>
                <c:pt idx="16">
                  <c:v>0.55093000000000003</c:v>
                </c:pt>
                <c:pt idx="17">
                  <c:v>0.60007999999999995</c:v>
                </c:pt>
                <c:pt idx="18">
                  <c:v>0.5591699999999995</c:v>
                </c:pt>
                <c:pt idx="19">
                  <c:v>0.58010999999999957</c:v>
                </c:pt>
                <c:pt idx="20">
                  <c:v>0.56666000000000005</c:v>
                </c:pt>
                <c:pt idx="21">
                  <c:v>0.58256999999999826</c:v>
                </c:pt>
                <c:pt idx="22">
                  <c:v>0.58277999999999996</c:v>
                </c:pt>
                <c:pt idx="23">
                  <c:v>0.58172999999999997</c:v>
                </c:pt>
                <c:pt idx="24">
                  <c:v>0.57623000000000002</c:v>
                </c:pt>
                <c:pt idx="25">
                  <c:v>0.58424999999999949</c:v>
                </c:pt>
                <c:pt idx="26">
                  <c:v>0.58526999999999829</c:v>
                </c:pt>
                <c:pt idx="27">
                  <c:v>0.56685000000000063</c:v>
                </c:pt>
                <c:pt idx="28">
                  <c:v>0.58089999999999997</c:v>
                </c:pt>
                <c:pt idx="29">
                  <c:v>0.55313000000000001</c:v>
                </c:pt>
                <c:pt idx="30">
                  <c:v>0.55493000000000003</c:v>
                </c:pt>
                <c:pt idx="31">
                  <c:v>0.58389000000000002</c:v>
                </c:pt>
                <c:pt idx="32">
                  <c:v>0.52424000000000004</c:v>
                </c:pt>
                <c:pt idx="33">
                  <c:v>0.56298999999999999</c:v>
                </c:pt>
                <c:pt idx="34">
                  <c:v>0.56245999999999996</c:v>
                </c:pt>
                <c:pt idx="35">
                  <c:v>0.58567999999999998</c:v>
                </c:pt>
                <c:pt idx="36">
                  <c:v>0.56523999999999996</c:v>
                </c:pt>
                <c:pt idx="37">
                  <c:v>0.58982999999999997</c:v>
                </c:pt>
                <c:pt idx="38">
                  <c:v>0.56996999999999998</c:v>
                </c:pt>
                <c:pt idx="39">
                  <c:v>0.58294000000000001</c:v>
                </c:pt>
                <c:pt idx="40">
                  <c:v>0.58206999999999864</c:v>
                </c:pt>
                <c:pt idx="41">
                  <c:v>0.57399999999999995</c:v>
                </c:pt>
                <c:pt idx="42">
                  <c:v>0.56401000000000001</c:v>
                </c:pt>
                <c:pt idx="43">
                  <c:v>0.56657000000000002</c:v>
                </c:pt>
                <c:pt idx="44">
                  <c:v>0.57411000000000001</c:v>
                </c:pt>
                <c:pt idx="45">
                  <c:v>0.56047999999999998</c:v>
                </c:pt>
                <c:pt idx="46">
                  <c:v>0.57616999999999996</c:v>
                </c:pt>
                <c:pt idx="47">
                  <c:v>0.55996000000000001</c:v>
                </c:pt>
                <c:pt idx="48">
                  <c:v>0.56703000000000003</c:v>
                </c:pt>
                <c:pt idx="49">
                  <c:v>0.55437999999999998</c:v>
                </c:pt>
                <c:pt idx="50">
                  <c:v>0.57013000000000003</c:v>
                </c:pt>
                <c:pt idx="51">
                  <c:v>0.56706000000000001</c:v>
                </c:pt>
                <c:pt idx="52">
                  <c:v>0.56738</c:v>
                </c:pt>
                <c:pt idx="53">
                  <c:v>0.56142999999999998</c:v>
                </c:pt>
              </c:numCache>
            </c:numRef>
          </c:xVal>
          <c:yVal>
            <c:numRef>
              <c:f>Sheet3!$B$26:$B$79</c:f>
              <c:numCache>
                <c:formatCode>General</c:formatCode>
                <c:ptCount val="54"/>
                <c:pt idx="0">
                  <c:v>699.71697076100361</c:v>
                </c:pt>
                <c:pt idx="1">
                  <c:v>706.5944895405346</c:v>
                </c:pt>
                <c:pt idx="2">
                  <c:v>696.787819830893</c:v>
                </c:pt>
                <c:pt idx="3">
                  <c:v>713.38519017398232</c:v>
                </c:pt>
                <c:pt idx="4">
                  <c:v>739.04409394547781</c:v>
                </c:pt>
                <c:pt idx="5">
                  <c:v>710.71032199616036</c:v>
                </c:pt>
                <c:pt idx="6">
                  <c:v>699.84906877897049</c:v>
                </c:pt>
                <c:pt idx="7">
                  <c:v>682.47108084037495</c:v>
                </c:pt>
                <c:pt idx="8">
                  <c:v>749.71214243678423</c:v>
                </c:pt>
                <c:pt idx="9">
                  <c:v>704.33939753707853</c:v>
                </c:pt>
                <c:pt idx="10">
                  <c:v>727.70975653798962</c:v>
                </c:pt>
                <c:pt idx="11">
                  <c:v>765.78517780228901</c:v>
                </c:pt>
                <c:pt idx="12">
                  <c:v>719.39927294319455</c:v>
                </c:pt>
                <c:pt idx="13">
                  <c:v>707.35530925025159</c:v>
                </c:pt>
                <c:pt idx="14">
                  <c:v>689.92215683762799</c:v>
                </c:pt>
                <c:pt idx="15">
                  <c:v>681.45792088098403</c:v>
                </c:pt>
                <c:pt idx="16">
                  <c:v>672.09473891824837</c:v>
                </c:pt>
                <c:pt idx="17">
                  <c:v>730.22495880158408</c:v>
                </c:pt>
                <c:pt idx="18">
                  <c:v>675.98197137824354</c:v>
                </c:pt>
                <c:pt idx="19">
                  <c:v>700.7479287405431</c:v>
                </c:pt>
                <c:pt idx="20">
                  <c:v>687.76962377175539</c:v>
                </c:pt>
                <c:pt idx="21">
                  <c:v>709.51569837112152</c:v>
                </c:pt>
                <c:pt idx="22">
                  <c:v>703.90576571080908</c:v>
                </c:pt>
                <c:pt idx="23">
                  <c:v>702.66391971126677</c:v>
                </c:pt>
                <c:pt idx="24">
                  <c:v>696.1590120946164</c:v>
                </c:pt>
                <c:pt idx="25">
                  <c:v>705.6443501101686</c:v>
                </c:pt>
                <c:pt idx="26">
                  <c:v>706.85071479543626</c:v>
                </c:pt>
                <c:pt idx="27">
                  <c:v>690.92348969225918</c:v>
                </c:pt>
                <c:pt idx="28">
                  <c:v>704.61142094650074</c:v>
                </c:pt>
                <c:pt idx="29">
                  <c:v>668.83840010468566</c:v>
                </c:pt>
                <c:pt idx="30">
                  <c:v>670.96727896104346</c:v>
                </c:pt>
                <c:pt idx="31">
                  <c:v>705.21857433889909</c:v>
                </c:pt>
                <c:pt idx="32">
                  <c:v>634.66989446013565</c:v>
                </c:pt>
                <c:pt idx="33">
                  <c:v>683.4290763257361</c:v>
                </c:pt>
                <c:pt idx="34">
                  <c:v>679.8730888434759</c:v>
                </c:pt>
                <c:pt idx="35">
                  <c:v>707.33562609049534</c:v>
                </c:pt>
                <c:pt idx="36">
                  <c:v>683.16102396607357</c:v>
                </c:pt>
                <c:pt idx="37">
                  <c:v>712.24387456488125</c:v>
                </c:pt>
                <c:pt idx="38">
                  <c:v>691.6843954465046</c:v>
                </c:pt>
                <c:pt idx="39">
                  <c:v>704.09499938692989</c:v>
                </c:pt>
                <c:pt idx="40">
                  <c:v>703.0660412730233</c:v>
                </c:pt>
                <c:pt idx="41">
                  <c:v>693.52156773368347</c:v>
                </c:pt>
                <c:pt idx="42">
                  <c:v>684.63544101100581</c:v>
                </c:pt>
                <c:pt idx="43">
                  <c:v>687.66317982893759</c:v>
                </c:pt>
                <c:pt idx="44">
                  <c:v>693.65166588601528</c:v>
                </c:pt>
                <c:pt idx="45">
                  <c:v>677.53132210148146</c:v>
                </c:pt>
                <c:pt idx="46">
                  <c:v>699.01720039618158</c:v>
                </c:pt>
                <c:pt idx="47">
                  <c:v>676.91631265408944</c:v>
                </c:pt>
                <c:pt idx="48">
                  <c:v>688.20722664778441</c:v>
                </c:pt>
                <c:pt idx="49">
                  <c:v>670.31678819937849</c:v>
                </c:pt>
                <c:pt idx="50">
                  <c:v>691.87362912262347</c:v>
                </c:pt>
                <c:pt idx="51">
                  <c:v>685.31355703194697</c:v>
                </c:pt>
                <c:pt idx="52">
                  <c:v>688.6211753142984</c:v>
                </c:pt>
                <c:pt idx="53">
                  <c:v>678.65489705344839</c:v>
                </c:pt>
              </c:numCache>
            </c:numRef>
          </c:yVal>
        </c:ser>
        <c:axId val="83125376"/>
        <c:axId val="83127296"/>
      </c:scatterChart>
      <c:valAx>
        <c:axId val="83125376"/>
        <c:scaling>
          <c:orientation val="minMax"/>
          <c:min val="0.5"/>
        </c:scaling>
        <c:axPos val="b"/>
        <c:title>
          <c:tx>
            <c:rich>
              <a:bodyPr/>
              <a:lstStyle/>
              <a:p>
                <a:pPr>
                  <a:defRPr lang="en-US"/>
                </a:pPr>
                <a:r>
                  <a:rPr lang="en-US"/>
                  <a:t>Ceq.</a:t>
                </a:r>
              </a:p>
            </c:rich>
          </c:tx>
          <c:layout/>
        </c:title>
        <c:numFmt formatCode="0.000" sourceLinked="1"/>
        <c:majorTickMark val="none"/>
        <c:tickLblPos val="nextTo"/>
        <c:txPr>
          <a:bodyPr/>
          <a:lstStyle/>
          <a:p>
            <a:pPr>
              <a:defRPr lang="en-US"/>
            </a:pPr>
            <a:endParaRPr lang="es-EC"/>
          </a:p>
        </c:txPr>
        <c:crossAx val="83127296"/>
        <c:crosses val="autoZero"/>
        <c:crossBetween val="midCat"/>
      </c:valAx>
      <c:valAx>
        <c:axId val="83127296"/>
        <c:scaling>
          <c:orientation val="minMax"/>
          <c:min val="600"/>
        </c:scaling>
        <c:axPos val="l"/>
        <c:majorGridlines/>
        <c:title>
          <c:tx>
            <c:rich>
              <a:bodyPr/>
              <a:lstStyle/>
              <a:p>
                <a:pPr>
                  <a:defRPr lang="en-US"/>
                </a:pPr>
                <a:r>
                  <a:rPr lang="en-US"/>
                  <a:t>Rm (MPa)</a:t>
                </a:r>
              </a:p>
            </c:rich>
          </c:tx>
          <c:layout/>
        </c:title>
        <c:numFmt formatCode="0.000" sourceLinked="1"/>
        <c:majorTickMark val="none"/>
        <c:tickLblPos val="nextTo"/>
        <c:txPr>
          <a:bodyPr/>
          <a:lstStyle/>
          <a:p>
            <a:pPr>
              <a:defRPr lang="en-US"/>
            </a:pPr>
            <a:endParaRPr lang="es-EC"/>
          </a:p>
        </c:txPr>
        <c:crossAx val="83125376"/>
        <c:crosses val="autoZero"/>
        <c:crossBetween val="midCat"/>
      </c:valAx>
    </c:plotArea>
    <c:legend>
      <c:legendPos val="r"/>
      <c:layout/>
      <c:txPr>
        <a:bodyPr/>
        <a:lstStyle/>
        <a:p>
          <a:pPr>
            <a:defRPr lang="en-US"/>
          </a:pPr>
          <a:endParaRPr lang="es-EC"/>
        </a:p>
      </c:txPr>
    </c:legend>
    <c:plotVisOnly val="1"/>
    <c:dispBlanksAs val="gap"/>
  </c:chart>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s-EC"/>
  <c:chart>
    <c:title>
      <c:tx>
        <c:rich>
          <a:bodyPr/>
          <a:lstStyle/>
          <a:p>
            <a:pPr>
              <a:defRPr lang="en-US"/>
            </a:pPr>
            <a:r>
              <a:rPr lang="en-US" sz="1800" b="1" i="0" u="none" strike="noStrike" baseline="0">
                <a:effectLst/>
              </a:rPr>
              <a:t>Relación esfuerzo de tracción con G</a:t>
            </a:r>
            <a:endParaRPr lang="en-US"/>
          </a:p>
        </c:rich>
      </c:tx>
      <c:layout/>
    </c:title>
    <c:plotArea>
      <c:layout/>
      <c:scatterChart>
        <c:scatterStyle val="lineMarker"/>
        <c:ser>
          <c:idx val="0"/>
          <c:order val="0"/>
          <c:tx>
            <c:v>Valor medido</c:v>
          </c:tx>
          <c:spPr>
            <a:ln w="28575">
              <a:noFill/>
            </a:ln>
          </c:spPr>
          <c:xVal>
            <c:numRef>
              <c:f>PERFILES!$BB$3:$BB$47</c:f>
              <c:numCache>
                <c:formatCode>General</c:formatCode>
                <c:ptCount val="45"/>
                <c:pt idx="0">
                  <c:v>9</c:v>
                </c:pt>
                <c:pt idx="1">
                  <c:v>8</c:v>
                </c:pt>
                <c:pt idx="2">
                  <c:v>9</c:v>
                </c:pt>
                <c:pt idx="3">
                  <c:v>9</c:v>
                </c:pt>
                <c:pt idx="4">
                  <c:v>8</c:v>
                </c:pt>
                <c:pt idx="5">
                  <c:v>7</c:v>
                </c:pt>
                <c:pt idx="6">
                  <c:v>7</c:v>
                </c:pt>
                <c:pt idx="7">
                  <c:v>8</c:v>
                </c:pt>
                <c:pt idx="8">
                  <c:v>8</c:v>
                </c:pt>
                <c:pt idx="9">
                  <c:v>8</c:v>
                </c:pt>
                <c:pt idx="10">
                  <c:v>7</c:v>
                </c:pt>
                <c:pt idx="11">
                  <c:v>7</c:v>
                </c:pt>
                <c:pt idx="12">
                  <c:v>7</c:v>
                </c:pt>
                <c:pt idx="13">
                  <c:v>7</c:v>
                </c:pt>
                <c:pt idx="14">
                  <c:v>7</c:v>
                </c:pt>
                <c:pt idx="15">
                  <c:v>7</c:v>
                </c:pt>
                <c:pt idx="16">
                  <c:v>7</c:v>
                </c:pt>
                <c:pt idx="17">
                  <c:v>7</c:v>
                </c:pt>
                <c:pt idx="18">
                  <c:v>7</c:v>
                </c:pt>
                <c:pt idx="19">
                  <c:v>7</c:v>
                </c:pt>
                <c:pt idx="20">
                  <c:v>8</c:v>
                </c:pt>
                <c:pt idx="21">
                  <c:v>8</c:v>
                </c:pt>
                <c:pt idx="22">
                  <c:v>8</c:v>
                </c:pt>
                <c:pt idx="23">
                  <c:v>7</c:v>
                </c:pt>
                <c:pt idx="24">
                  <c:v>7</c:v>
                </c:pt>
                <c:pt idx="25">
                  <c:v>7</c:v>
                </c:pt>
                <c:pt idx="26">
                  <c:v>7</c:v>
                </c:pt>
                <c:pt idx="27">
                  <c:v>7</c:v>
                </c:pt>
                <c:pt idx="28">
                  <c:v>7</c:v>
                </c:pt>
                <c:pt idx="29">
                  <c:v>7</c:v>
                </c:pt>
                <c:pt idx="30">
                  <c:v>7</c:v>
                </c:pt>
                <c:pt idx="31">
                  <c:v>8</c:v>
                </c:pt>
                <c:pt idx="32">
                  <c:v>9</c:v>
                </c:pt>
                <c:pt idx="33">
                  <c:v>8</c:v>
                </c:pt>
                <c:pt idx="34">
                  <c:v>8</c:v>
                </c:pt>
                <c:pt idx="35">
                  <c:v>7</c:v>
                </c:pt>
                <c:pt idx="36">
                  <c:v>7</c:v>
                </c:pt>
                <c:pt idx="37">
                  <c:v>7</c:v>
                </c:pt>
                <c:pt idx="38">
                  <c:v>7</c:v>
                </c:pt>
                <c:pt idx="39">
                  <c:v>7</c:v>
                </c:pt>
                <c:pt idx="40">
                  <c:v>7</c:v>
                </c:pt>
                <c:pt idx="41">
                  <c:v>7</c:v>
                </c:pt>
                <c:pt idx="42">
                  <c:v>7</c:v>
                </c:pt>
                <c:pt idx="43">
                  <c:v>7</c:v>
                </c:pt>
                <c:pt idx="44">
                  <c:v>7</c:v>
                </c:pt>
              </c:numCache>
            </c:numRef>
          </c:xVal>
          <c:yVal>
            <c:numRef>
              <c:f>PERFILES!$AZ$3:$AZ$47</c:f>
              <c:numCache>
                <c:formatCode>0.000</c:formatCode>
                <c:ptCount val="45"/>
                <c:pt idx="0">
                  <c:v>477.12</c:v>
                </c:pt>
                <c:pt idx="1">
                  <c:v>458.62</c:v>
                </c:pt>
                <c:pt idx="2">
                  <c:v>494.48999999999927</c:v>
                </c:pt>
                <c:pt idx="3">
                  <c:v>496.75</c:v>
                </c:pt>
                <c:pt idx="4">
                  <c:v>495.3</c:v>
                </c:pt>
                <c:pt idx="5">
                  <c:v>501</c:v>
                </c:pt>
                <c:pt idx="6">
                  <c:v>511.55</c:v>
                </c:pt>
                <c:pt idx="7">
                  <c:v>480.46999999999969</c:v>
                </c:pt>
                <c:pt idx="8">
                  <c:v>509.17</c:v>
                </c:pt>
                <c:pt idx="9">
                  <c:v>503.55</c:v>
                </c:pt>
                <c:pt idx="10">
                  <c:v>473.52</c:v>
                </c:pt>
                <c:pt idx="11">
                  <c:v>470.19</c:v>
                </c:pt>
                <c:pt idx="12">
                  <c:v>465.04</c:v>
                </c:pt>
                <c:pt idx="13">
                  <c:v>463.59</c:v>
                </c:pt>
                <c:pt idx="14">
                  <c:v>475.94</c:v>
                </c:pt>
                <c:pt idx="15">
                  <c:v>458.05</c:v>
                </c:pt>
                <c:pt idx="16">
                  <c:v>485.6</c:v>
                </c:pt>
                <c:pt idx="17">
                  <c:v>485.53</c:v>
                </c:pt>
                <c:pt idx="18">
                  <c:v>442.21999999999969</c:v>
                </c:pt>
                <c:pt idx="19">
                  <c:v>452.88</c:v>
                </c:pt>
                <c:pt idx="20">
                  <c:v>461.02</c:v>
                </c:pt>
                <c:pt idx="21">
                  <c:v>464.38</c:v>
                </c:pt>
                <c:pt idx="22">
                  <c:v>457.3</c:v>
                </c:pt>
                <c:pt idx="23">
                  <c:v>466.42999999999927</c:v>
                </c:pt>
                <c:pt idx="24">
                  <c:v>487.46999999999969</c:v>
                </c:pt>
                <c:pt idx="25">
                  <c:v>469.89</c:v>
                </c:pt>
                <c:pt idx="26">
                  <c:v>440.42999999999927</c:v>
                </c:pt>
                <c:pt idx="27">
                  <c:v>472.96999999999969</c:v>
                </c:pt>
                <c:pt idx="28">
                  <c:v>468.91999999999939</c:v>
                </c:pt>
                <c:pt idx="29">
                  <c:v>418.38</c:v>
                </c:pt>
                <c:pt idx="30">
                  <c:v>503.96</c:v>
                </c:pt>
                <c:pt idx="31">
                  <c:v>481.57</c:v>
                </c:pt>
                <c:pt idx="32">
                  <c:v>491.5</c:v>
                </c:pt>
                <c:pt idx="33">
                  <c:v>507.48999999999927</c:v>
                </c:pt>
                <c:pt idx="34">
                  <c:v>510.4</c:v>
                </c:pt>
                <c:pt idx="35">
                  <c:v>476.4</c:v>
                </c:pt>
                <c:pt idx="36">
                  <c:v>479.22999999999939</c:v>
                </c:pt>
                <c:pt idx="37">
                  <c:v>464.72999999999939</c:v>
                </c:pt>
                <c:pt idx="38">
                  <c:v>461.94</c:v>
                </c:pt>
                <c:pt idx="39">
                  <c:v>465.95</c:v>
                </c:pt>
                <c:pt idx="40">
                  <c:v>480.11</c:v>
                </c:pt>
                <c:pt idx="41">
                  <c:v>494.87</c:v>
                </c:pt>
                <c:pt idx="42">
                  <c:v>491.16</c:v>
                </c:pt>
                <c:pt idx="43">
                  <c:v>490.01</c:v>
                </c:pt>
                <c:pt idx="44">
                  <c:v>493.9</c:v>
                </c:pt>
              </c:numCache>
            </c:numRef>
          </c:yVal>
        </c:ser>
        <c:ser>
          <c:idx val="1"/>
          <c:order val="1"/>
          <c:tx>
            <c:v>Valor calculado</c:v>
          </c:tx>
          <c:spPr>
            <a:ln w="28575">
              <a:noFill/>
            </a:ln>
          </c:spPr>
          <c:xVal>
            <c:numRef>
              <c:f>PERFILES!$BB$3:$BB$47</c:f>
              <c:numCache>
                <c:formatCode>General</c:formatCode>
                <c:ptCount val="45"/>
                <c:pt idx="0">
                  <c:v>9</c:v>
                </c:pt>
                <c:pt idx="1">
                  <c:v>8</c:v>
                </c:pt>
                <c:pt idx="2">
                  <c:v>9</c:v>
                </c:pt>
                <c:pt idx="3">
                  <c:v>9</c:v>
                </c:pt>
                <c:pt idx="4">
                  <c:v>8</c:v>
                </c:pt>
                <c:pt idx="5">
                  <c:v>7</c:v>
                </c:pt>
                <c:pt idx="6">
                  <c:v>7</c:v>
                </c:pt>
                <c:pt idx="7">
                  <c:v>8</c:v>
                </c:pt>
                <c:pt idx="8">
                  <c:v>8</c:v>
                </c:pt>
                <c:pt idx="9">
                  <c:v>8</c:v>
                </c:pt>
                <c:pt idx="10">
                  <c:v>7</c:v>
                </c:pt>
                <c:pt idx="11">
                  <c:v>7</c:v>
                </c:pt>
                <c:pt idx="12">
                  <c:v>7</c:v>
                </c:pt>
                <c:pt idx="13">
                  <c:v>7</c:v>
                </c:pt>
                <c:pt idx="14">
                  <c:v>7</c:v>
                </c:pt>
                <c:pt idx="15">
                  <c:v>7</c:v>
                </c:pt>
                <c:pt idx="16">
                  <c:v>7</c:v>
                </c:pt>
                <c:pt idx="17">
                  <c:v>7</c:v>
                </c:pt>
                <c:pt idx="18">
                  <c:v>7</c:v>
                </c:pt>
                <c:pt idx="19">
                  <c:v>7</c:v>
                </c:pt>
                <c:pt idx="20">
                  <c:v>8</c:v>
                </c:pt>
                <c:pt idx="21">
                  <c:v>8</c:v>
                </c:pt>
                <c:pt idx="22">
                  <c:v>8</c:v>
                </c:pt>
                <c:pt idx="23">
                  <c:v>7</c:v>
                </c:pt>
                <c:pt idx="24">
                  <c:v>7</c:v>
                </c:pt>
                <c:pt idx="25">
                  <c:v>7</c:v>
                </c:pt>
                <c:pt idx="26">
                  <c:v>7</c:v>
                </c:pt>
                <c:pt idx="27">
                  <c:v>7</c:v>
                </c:pt>
                <c:pt idx="28">
                  <c:v>7</c:v>
                </c:pt>
                <c:pt idx="29">
                  <c:v>7</c:v>
                </c:pt>
                <c:pt idx="30">
                  <c:v>7</c:v>
                </c:pt>
                <c:pt idx="31">
                  <c:v>8</c:v>
                </c:pt>
                <c:pt idx="32">
                  <c:v>9</c:v>
                </c:pt>
                <c:pt idx="33">
                  <c:v>8</c:v>
                </c:pt>
                <c:pt idx="34">
                  <c:v>8</c:v>
                </c:pt>
                <c:pt idx="35">
                  <c:v>7</c:v>
                </c:pt>
                <c:pt idx="36">
                  <c:v>7</c:v>
                </c:pt>
                <c:pt idx="37">
                  <c:v>7</c:v>
                </c:pt>
                <c:pt idx="38">
                  <c:v>7</c:v>
                </c:pt>
                <c:pt idx="39">
                  <c:v>7</c:v>
                </c:pt>
                <c:pt idx="40">
                  <c:v>7</c:v>
                </c:pt>
                <c:pt idx="41">
                  <c:v>7</c:v>
                </c:pt>
                <c:pt idx="42">
                  <c:v>7</c:v>
                </c:pt>
                <c:pt idx="43">
                  <c:v>7</c:v>
                </c:pt>
                <c:pt idx="44">
                  <c:v>7</c:v>
                </c:pt>
              </c:numCache>
            </c:numRef>
          </c:xVal>
          <c:yVal>
            <c:numRef>
              <c:f>traccion!$B$26:$B$70</c:f>
              <c:numCache>
                <c:formatCode>General</c:formatCode>
                <c:ptCount val="45"/>
                <c:pt idx="0">
                  <c:v>518.83216025970296</c:v>
                </c:pt>
                <c:pt idx="1">
                  <c:v>478.31932269287915</c:v>
                </c:pt>
                <c:pt idx="2">
                  <c:v>534.00657441923204</c:v>
                </c:pt>
                <c:pt idx="3">
                  <c:v>535.17316736092835</c:v>
                </c:pt>
                <c:pt idx="4">
                  <c:v>500.57164775986479</c:v>
                </c:pt>
                <c:pt idx="5">
                  <c:v>454.41737566901634</c:v>
                </c:pt>
                <c:pt idx="6">
                  <c:v>490.36410892472202</c:v>
                </c:pt>
                <c:pt idx="7">
                  <c:v>478.8939132462512</c:v>
                </c:pt>
                <c:pt idx="8">
                  <c:v>519.44607684641596</c:v>
                </c:pt>
                <c:pt idx="9">
                  <c:v>523.98185985107159</c:v>
                </c:pt>
                <c:pt idx="10">
                  <c:v>458.59621605718104</c:v>
                </c:pt>
                <c:pt idx="11">
                  <c:v>409.94754920494648</c:v>
                </c:pt>
                <c:pt idx="12">
                  <c:v>461.73034634830663</c:v>
                </c:pt>
                <c:pt idx="13">
                  <c:v>455.50561535343462</c:v>
                </c:pt>
                <c:pt idx="14">
                  <c:v>433.07046601946752</c:v>
                </c:pt>
                <c:pt idx="15">
                  <c:v>432.42622812629025</c:v>
                </c:pt>
                <c:pt idx="16">
                  <c:v>493.30670903138895</c:v>
                </c:pt>
                <c:pt idx="17">
                  <c:v>499.03520273016704</c:v>
                </c:pt>
                <c:pt idx="18">
                  <c:v>456.5242076980503</c:v>
                </c:pt>
                <c:pt idx="19">
                  <c:v>476.29534628456196</c:v>
                </c:pt>
                <c:pt idx="20">
                  <c:v>503.84507273059506</c:v>
                </c:pt>
                <c:pt idx="21">
                  <c:v>501.00694363363232</c:v>
                </c:pt>
                <c:pt idx="22">
                  <c:v>493.73750254171722</c:v>
                </c:pt>
                <c:pt idx="23">
                  <c:v>471.0108543770267</c:v>
                </c:pt>
                <c:pt idx="24">
                  <c:v>473.22215741576463</c:v>
                </c:pt>
                <c:pt idx="25">
                  <c:v>470.25343955667057</c:v>
                </c:pt>
                <c:pt idx="26">
                  <c:v>466.32707077528954</c:v>
                </c:pt>
                <c:pt idx="27">
                  <c:v>471.16756089158298</c:v>
                </c:pt>
                <c:pt idx="28">
                  <c:v>452.6065448341443</c:v>
                </c:pt>
                <c:pt idx="29">
                  <c:v>464.23765058120699</c:v>
                </c:pt>
                <c:pt idx="30">
                  <c:v>472.76074378957139</c:v>
                </c:pt>
                <c:pt idx="31">
                  <c:v>420.07673478281049</c:v>
                </c:pt>
                <c:pt idx="32">
                  <c:v>505.05069289622958</c:v>
                </c:pt>
                <c:pt idx="33">
                  <c:v>490.52501899331469</c:v>
                </c:pt>
                <c:pt idx="34">
                  <c:v>507.20555687607816</c:v>
                </c:pt>
                <c:pt idx="35">
                  <c:v>482.29372342507497</c:v>
                </c:pt>
                <c:pt idx="36">
                  <c:v>491.6525847110733</c:v>
                </c:pt>
                <c:pt idx="37">
                  <c:v>461.73034634830663</c:v>
                </c:pt>
                <c:pt idx="38">
                  <c:v>447.1914641644787</c:v>
                </c:pt>
                <c:pt idx="39">
                  <c:v>450.09924060124445</c:v>
                </c:pt>
                <c:pt idx="40">
                  <c:v>471.61156268282571</c:v>
                </c:pt>
                <c:pt idx="41">
                  <c:v>466.56213054712373</c:v>
                </c:pt>
                <c:pt idx="42">
                  <c:v>467.45013412960969</c:v>
                </c:pt>
                <c:pt idx="43">
                  <c:v>469.50473065379202</c:v>
                </c:pt>
                <c:pt idx="44">
                  <c:v>468.73860991596126</c:v>
                </c:pt>
              </c:numCache>
            </c:numRef>
          </c:yVal>
        </c:ser>
        <c:axId val="85377792"/>
        <c:axId val="85379712"/>
      </c:scatterChart>
      <c:valAx>
        <c:axId val="85377792"/>
        <c:scaling>
          <c:orientation val="minMax"/>
          <c:min val="6"/>
        </c:scaling>
        <c:axPos val="b"/>
        <c:title>
          <c:tx>
            <c:rich>
              <a:bodyPr/>
              <a:lstStyle/>
              <a:p>
                <a:pPr>
                  <a:defRPr lang="en-US"/>
                </a:pPr>
                <a:r>
                  <a:rPr lang="en-US"/>
                  <a:t>G (ASTM E112)</a:t>
                </a:r>
              </a:p>
            </c:rich>
          </c:tx>
          <c:layout/>
        </c:title>
        <c:numFmt formatCode="General" sourceLinked="1"/>
        <c:majorTickMark val="none"/>
        <c:tickLblPos val="nextTo"/>
        <c:txPr>
          <a:bodyPr/>
          <a:lstStyle/>
          <a:p>
            <a:pPr>
              <a:defRPr lang="en-US"/>
            </a:pPr>
            <a:endParaRPr lang="es-EC"/>
          </a:p>
        </c:txPr>
        <c:crossAx val="85379712"/>
        <c:crosses val="autoZero"/>
        <c:crossBetween val="midCat"/>
      </c:valAx>
      <c:valAx>
        <c:axId val="85379712"/>
        <c:scaling>
          <c:orientation val="minMax"/>
          <c:min val="300"/>
        </c:scaling>
        <c:axPos val="l"/>
        <c:majorGridlines/>
        <c:title>
          <c:tx>
            <c:rich>
              <a:bodyPr/>
              <a:lstStyle/>
              <a:p>
                <a:pPr>
                  <a:defRPr lang="en-US"/>
                </a:pPr>
                <a:r>
                  <a:rPr lang="en-US"/>
                  <a:t>Rm (MPa)</a:t>
                </a:r>
              </a:p>
            </c:rich>
          </c:tx>
          <c:layout/>
        </c:title>
        <c:numFmt formatCode="0.000" sourceLinked="1"/>
        <c:majorTickMark val="none"/>
        <c:tickLblPos val="nextTo"/>
        <c:txPr>
          <a:bodyPr/>
          <a:lstStyle/>
          <a:p>
            <a:pPr>
              <a:defRPr lang="en-US"/>
            </a:pPr>
            <a:endParaRPr lang="es-EC"/>
          </a:p>
        </c:txPr>
        <c:crossAx val="85377792"/>
        <c:crosses val="autoZero"/>
        <c:crossBetween val="midCat"/>
      </c:valAx>
    </c:plotArea>
    <c:legend>
      <c:legendPos val="r"/>
      <c:layout/>
      <c:txPr>
        <a:bodyPr/>
        <a:lstStyle/>
        <a:p>
          <a:pPr>
            <a:defRPr lang="en-US"/>
          </a:pPr>
          <a:endParaRPr lang="es-EC"/>
        </a:p>
      </c:txPr>
    </c:legend>
    <c:dispBlanksAs val="gap"/>
  </c:chart>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s-EC"/>
  <c:chart>
    <c:title>
      <c:tx>
        <c:rich>
          <a:bodyPr/>
          <a:lstStyle/>
          <a:p>
            <a:pPr>
              <a:defRPr lang="en-US"/>
            </a:pPr>
            <a:r>
              <a:rPr lang="en-US" sz="1800" b="1" i="0" u="none" strike="noStrike" baseline="0">
                <a:effectLst/>
              </a:rPr>
              <a:t>Relación esfuerzo de tracción con Ceq.</a:t>
            </a:r>
            <a:endParaRPr lang="en-US"/>
          </a:p>
        </c:rich>
      </c:tx>
      <c:layout/>
    </c:title>
    <c:plotArea>
      <c:layout/>
      <c:scatterChart>
        <c:scatterStyle val="lineMarker"/>
        <c:ser>
          <c:idx val="0"/>
          <c:order val="0"/>
          <c:tx>
            <c:v>Valor medido</c:v>
          </c:tx>
          <c:spPr>
            <a:ln w="28575">
              <a:noFill/>
            </a:ln>
          </c:spPr>
          <c:xVal>
            <c:numRef>
              <c:f>PERFILES!$BC$3:$BC$47</c:f>
              <c:numCache>
                <c:formatCode>0.000</c:formatCode>
                <c:ptCount val="45"/>
                <c:pt idx="0">
                  <c:v>0.28235000000000032</c:v>
                </c:pt>
                <c:pt idx="1">
                  <c:v>0.27066000000000001</c:v>
                </c:pt>
                <c:pt idx="2">
                  <c:v>0.29978000000000032</c:v>
                </c:pt>
                <c:pt idx="3">
                  <c:v>0.30112000000000061</c:v>
                </c:pt>
                <c:pt idx="4">
                  <c:v>0.29622000000000032</c:v>
                </c:pt>
                <c:pt idx="5">
                  <c:v>0.27805000000000002</c:v>
                </c:pt>
                <c:pt idx="6">
                  <c:v>0.31934000000000068</c:v>
                </c:pt>
                <c:pt idx="7">
                  <c:v>0.27132000000000067</c:v>
                </c:pt>
                <c:pt idx="8">
                  <c:v>0.31790000000000085</c:v>
                </c:pt>
                <c:pt idx="9">
                  <c:v>0.32311000000000067</c:v>
                </c:pt>
                <c:pt idx="10">
                  <c:v>0.28285000000000032</c:v>
                </c:pt>
                <c:pt idx="11">
                  <c:v>0.22697000000000001</c:v>
                </c:pt>
                <c:pt idx="12">
                  <c:v>0.28645000000000032</c:v>
                </c:pt>
                <c:pt idx="13">
                  <c:v>0.27930000000000038</c:v>
                </c:pt>
                <c:pt idx="14">
                  <c:v>0.25353000000000003</c:v>
                </c:pt>
                <c:pt idx="15">
                  <c:v>0.25278999999999996</c:v>
                </c:pt>
                <c:pt idx="16">
                  <c:v>0.32272000000000067</c:v>
                </c:pt>
                <c:pt idx="17">
                  <c:v>0.32930000000000104</c:v>
                </c:pt>
                <c:pt idx="18">
                  <c:v>0.28047000000000061</c:v>
                </c:pt>
                <c:pt idx="19">
                  <c:v>0.30318000000000067</c:v>
                </c:pt>
                <c:pt idx="20">
                  <c:v>0.29998000000000086</c:v>
                </c:pt>
                <c:pt idx="21">
                  <c:v>0.29672000000000032</c:v>
                </c:pt>
                <c:pt idx="22">
                  <c:v>0.28837000000000085</c:v>
                </c:pt>
                <c:pt idx="23">
                  <c:v>0.29711000000000032</c:v>
                </c:pt>
                <c:pt idx="24">
                  <c:v>0.29965000000000008</c:v>
                </c:pt>
                <c:pt idx="25">
                  <c:v>0.29624</c:v>
                </c:pt>
                <c:pt idx="26">
                  <c:v>0.2917300000000001</c:v>
                </c:pt>
                <c:pt idx="27">
                  <c:v>0.29729</c:v>
                </c:pt>
                <c:pt idx="28">
                  <c:v>0.27597000000000038</c:v>
                </c:pt>
                <c:pt idx="29">
                  <c:v>0.28933000000000031</c:v>
                </c:pt>
                <c:pt idx="30">
                  <c:v>0.29912000000000061</c:v>
                </c:pt>
                <c:pt idx="31">
                  <c:v>0.2037600000000003</c:v>
                </c:pt>
                <c:pt idx="32">
                  <c:v>0.26652000000000031</c:v>
                </c:pt>
                <c:pt idx="33">
                  <c:v>0.28468000000000032</c:v>
                </c:pt>
                <c:pt idx="34">
                  <c:v>0.30384000000000061</c:v>
                </c:pt>
                <c:pt idx="35">
                  <c:v>0.31007000000000068</c:v>
                </c:pt>
                <c:pt idx="36">
                  <c:v>0.32082000000000116</c:v>
                </c:pt>
                <c:pt idx="37">
                  <c:v>0.28645000000000032</c:v>
                </c:pt>
                <c:pt idx="38">
                  <c:v>0.26975000000000005</c:v>
                </c:pt>
                <c:pt idx="39">
                  <c:v>0.27309</c:v>
                </c:pt>
                <c:pt idx="40">
                  <c:v>0.29780000000000068</c:v>
                </c:pt>
                <c:pt idx="41">
                  <c:v>0.29200000000000031</c:v>
                </c:pt>
                <c:pt idx="42">
                  <c:v>0.29302000000000061</c:v>
                </c:pt>
                <c:pt idx="43">
                  <c:v>0.29538000000000092</c:v>
                </c:pt>
                <c:pt idx="44">
                  <c:v>0.29450000000000032</c:v>
                </c:pt>
              </c:numCache>
            </c:numRef>
          </c:xVal>
          <c:yVal>
            <c:numRef>
              <c:f>PERFILES!$AZ$3:$AZ$47</c:f>
              <c:numCache>
                <c:formatCode>0.000</c:formatCode>
                <c:ptCount val="45"/>
                <c:pt idx="0">
                  <c:v>477.12</c:v>
                </c:pt>
                <c:pt idx="1">
                  <c:v>458.62</c:v>
                </c:pt>
                <c:pt idx="2">
                  <c:v>494.48999999999927</c:v>
                </c:pt>
                <c:pt idx="3">
                  <c:v>496.75</c:v>
                </c:pt>
                <c:pt idx="4">
                  <c:v>495.3</c:v>
                </c:pt>
                <c:pt idx="5">
                  <c:v>501</c:v>
                </c:pt>
                <c:pt idx="6">
                  <c:v>511.55</c:v>
                </c:pt>
                <c:pt idx="7">
                  <c:v>480.46999999999969</c:v>
                </c:pt>
                <c:pt idx="8">
                  <c:v>509.17</c:v>
                </c:pt>
                <c:pt idx="9">
                  <c:v>503.55</c:v>
                </c:pt>
                <c:pt idx="10">
                  <c:v>473.52</c:v>
                </c:pt>
                <c:pt idx="11">
                  <c:v>470.19</c:v>
                </c:pt>
                <c:pt idx="12">
                  <c:v>465.04</c:v>
                </c:pt>
                <c:pt idx="13">
                  <c:v>463.59</c:v>
                </c:pt>
                <c:pt idx="14">
                  <c:v>475.94</c:v>
                </c:pt>
                <c:pt idx="15">
                  <c:v>458.05</c:v>
                </c:pt>
                <c:pt idx="16">
                  <c:v>485.6</c:v>
                </c:pt>
                <c:pt idx="17">
                  <c:v>485.53</c:v>
                </c:pt>
                <c:pt idx="18">
                  <c:v>442.21999999999969</c:v>
                </c:pt>
                <c:pt idx="19">
                  <c:v>452.88</c:v>
                </c:pt>
                <c:pt idx="20">
                  <c:v>461.02</c:v>
                </c:pt>
                <c:pt idx="21">
                  <c:v>464.38</c:v>
                </c:pt>
                <c:pt idx="22">
                  <c:v>457.3</c:v>
                </c:pt>
                <c:pt idx="23">
                  <c:v>466.42999999999927</c:v>
                </c:pt>
                <c:pt idx="24">
                  <c:v>487.46999999999969</c:v>
                </c:pt>
                <c:pt idx="25">
                  <c:v>469.89</c:v>
                </c:pt>
                <c:pt idx="26">
                  <c:v>440.42999999999927</c:v>
                </c:pt>
                <c:pt idx="27">
                  <c:v>472.96999999999969</c:v>
                </c:pt>
                <c:pt idx="28">
                  <c:v>468.91999999999939</c:v>
                </c:pt>
                <c:pt idx="29">
                  <c:v>418.38</c:v>
                </c:pt>
                <c:pt idx="30">
                  <c:v>503.96</c:v>
                </c:pt>
                <c:pt idx="31">
                  <c:v>481.57</c:v>
                </c:pt>
                <c:pt idx="32">
                  <c:v>491.5</c:v>
                </c:pt>
                <c:pt idx="33">
                  <c:v>507.48999999999927</c:v>
                </c:pt>
                <c:pt idx="34">
                  <c:v>510.4</c:v>
                </c:pt>
                <c:pt idx="35">
                  <c:v>476.4</c:v>
                </c:pt>
                <c:pt idx="36">
                  <c:v>479.22999999999939</c:v>
                </c:pt>
                <c:pt idx="37">
                  <c:v>464.72999999999939</c:v>
                </c:pt>
                <c:pt idx="38">
                  <c:v>461.94</c:v>
                </c:pt>
                <c:pt idx="39">
                  <c:v>465.95</c:v>
                </c:pt>
                <c:pt idx="40">
                  <c:v>480.11</c:v>
                </c:pt>
                <c:pt idx="41">
                  <c:v>494.87</c:v>
                </c:pt>
                <c:pt idx="42">
                  <c:v>491.16</c:v>
                </c:pt>
                <c:pt idx="43">
                  <c:v>490.01</c:v>
                </c:pt>
                <c:pt idx="44">
                  <c:v>493.9</c:v>
                </c:pt>
              </c:numCache>
            </c:numRef>
          </c:yVal>
        </c:ser>
        <c:ser>
          <c:idx val="1"/>
          <c:order val="1"/>
          <c:tx>
            <c:v>Valor calculado</c:v>
          </c:tx>
          <c:spPr>
            <a:ln w="28575">
              <a:noFill/>
            </a:ln>
          </c:spPr>
          <c:xVal>
            <c:numRef>
              <c:f>PERFILES!$BC$3:$BC$47</c:f>
              <c:numCache>
                <c:formatCode>0.000</c:formatCode>
                <c:ptCount val="45"/>
                <c:pt idx="0">
                  <c:v>0.28235000000000032</c:v>
                </c:pt>
                <c:pt idx="1">
                  <c:v>0.27066000000000001</c:v>
                </c:pt>
                <c:pt idx="2">
                  <c:v>0.29978000000000032</c:v>
                </c:pt>
                <c:pt idx="3">
                  <c:v>0.30112000000000061</c:v>
                </c:pt>
                <c:pt idx="4">
                  <c:v>0.29622000000000032</c:v>
                </c:pt>
                <c:pt idx="5">
                  <c:v>0.27805000000000002</c:v>
                </c:pt>
                <c:pt idx="6">
                  <c:v>0.31934000000000068</c:v>
                </c:pt>
                <c:pt idx="7">
                  <c:v>0.27132000000000067</c:v>
                </c:pt>
                <c:pt idx="8">
                  <c:v>0.31790000000000085</c:v>
                </c:pt>
                <c:pt idx="9">
                  <c:v>0.32311000000000067</c:v>
                </c:pt>
                <c:pt idx="10">
                  <c:v>0.28285000000000032</c:v>
                </c:pt>
                <c:pt idx="11">
                  <c:v>0.22697000000000001</c:v>
                </c:pt>
                <c:pt idx="12">
                  <c:v>0.28645000000000032</c:v>
                </c:pt>
                <c:pt idx="13">
                  <c:v>0.27930000000000038</c:v>
                </c:pt>
                <c:pt idx="14">
                  <c:v>0.25353000000000003</c:v>
                </c:pt>
                <c:pt idx="15">
                  <c:v>0.25278999999999996</c:v>
                </c:pt>
                <c:pt idx="16">
                  <c:v>0.32272000000000067</c:v>
                </c:pt>
                <c:pt idx="17">
                  <c:v>0.32930000000000104</c:v>
                </c:pt>
                <c:pt idx="18">
                  <c:v>0.28047000000000061</c:v>
                </c:pt>
                <c:pt idx="19">
                  <c:v>0.30318000000000067</c:v>
                </c:pt>
                <c:pt idx="20">
                  <c:v>0.29998000000000086</c:v>
                </c:pt>
                <c:pt idx="21">
                  <c:v>0.29672000000000032</c:v>
                </c:pt>
                <c:pt idx="22">
                  <c:v>0.28837000000000085</c:v>
                </c:pt>
                <c:pt idx="23">
                  <c:v>0.29711000000000032</c:v>
                </c:pt>
                <c:pt idx="24">
                  <c:v>0.29965000000000008</c:v>
                </c:pt>
                <c:pt idx="25">
                  <c:v>0.29624</c:v>
                </c:pt>
                <c:pt idx="26">
                  <c:v>0.2917300000000001</c:v>
                </c:pt>
                <c:pt idx="27">
                  <c:v>0.29729</c:v>
                </c:pt>
                <c:pt idx="28">
                  <c:v>0.27597000000000038</c:v>
                </c:pt>
                <c:pt idx="29">
                  <c:v>0.28933000000000031</c:v>
                </c:pt>
                <c:pt idx="30">
                  <c:v>0.29912000000000061</c:v>
                </c:pt>
                <c:pt idx="31">
                  <c:v>0.2037600000000003</c:v>
                </c:pt>
                <c:pt idx="32">
                  <c:v>0.26652000000000031</c:v>
                </c:pt>
                <c:pt idx="33">
                  <c:v>0.28468000000000032</c:v>
                </c:pt>
                <c:pt idx="34">
                  <c:v>0.30384000000000061</c:v>
                </c:pt>
                <c:pt idx="35">
                  <c:v>0.31007000000000068</c:v>
                </c:pt>
                <c:pt idx="36">
                  <c:v>0.32082000000000116</c:v>
                </c:pt>
                <c:pt idx="37">
                  <c:v>0.28645000000000032</c:v>
                </c:pt>
                <c:pt idx="38">
                  <c:v>0.26975000000000005</c:v>
                </c:pt>
                <c:pt idx="39">
                  <c:v>0.27309</c:v>
                </c:pt>
                <c:pt idx="40">
                  <c:v>0.29780000000000068</c:v>
                </c:pt>
                <c:pt idx="41">
                  <c:v>0.29200000000000031</c:v>
                </c:pt>
                <c:pt idx="42">
                  <c:v>0.29302000000000061</c:v>
                </c:pt>
                <c:pt idx="43">
                  <c:v>0.29538000000000092</c:v>
                </c:pt>
                <c:pt idx="44">
                  <c:v>0.29450000000000032</c:v>
                </c:pt>
              </c:numCache>
            </c:numRef>
          </c:xVal>
          <c:yVal>
            <c:numRef>
              <c:f>traccion!$B$26:$B$70</c:f>
              <c:numCache>
                <c:formatCode>General</c:formatCode>
                <c:ptCount val="45"/>
                <c:pt idx="0">
                  <c:v>518.83216025970296</c:v>
                </c:pt>
                <c:pt idx="1">
                  <c:v>478.31932269287915</c:v>
                </c:pt>
                <c:pt idx="2">
                  <c:v>534.00657441923204</c:v>
                </c:pt>
                <c:pt idx="3">
                  <c:v>535.17316736092835</c:v>
                </c:pt>
                <c:pt idx="4">
                  <c:v>500.57164775986479</c:v>
                </c:pt>
                <c:pt idx="5">
                  <c:v>454.41737566901634</c:v>
                </c:pt>
                <c:pt idx="6">
                  <c:v>490.36410892472202</c:v>
                </c:pt>
                <c:pt idx="7">
                  <c:v>478.8939132462512</c:v>
                </c:pt>
                <c:pt idx="8">
                  <c:v>519.44607684641596</c:v>
                </c:pt>
                <c:pt idx="9">
                  <c:v>523.98185985107159</c:v>
                </c:pt>
                <c:pt idx="10">
                  <c:v>458.59621605718104</c:v>
                </c:pt>
                <c:pt idx="11">
                  <c:v>409.94754920494648</c:v>
                </c:pt>
                <c:pt idx="12">
                  <c:v>461.73034634830663</c:v>
                </c:pt>
                <c:pt idx="13">
                  <c:v>455.50561535343462</c:v>
                </c:pt>
                <c:pt idx="14">
                  <c:v>433.07046601946752</c:v>
                </c:pt>
                <c:pt idx="15">
                  <c:v>432.42622812629025</c:v>
                </c:pt>
                <c:pt idx="16">
                  <c:v>493.30670903138895</c:v>
                </c:pt>
                <c:pt idx="17">
                  <c:v>499.03520273016704</c:v>
                </c:pt>
                <c:pt idx="18">
                  <c:v>456.5242076980503</c:v>
                </c:pt>
                <c:pt idx="19">
                  <c:v>476.29534628456196</c:v>
                </c:pt>
                <c:pt idx="20">
                  <c:v>503.84507273059506</c:v>
                </c:pt>
                <c:pt idx="21">
                  <c:v>501.00694363363232</c:v>
                </c:pt>
                <c:pt idx="22">
                  <c:v>493.73750254171722</c:v>
                </c:pt>
                <c:pt idx="23">
                  <c:v>471.0108543770267</c:v>
                </c:pt>
                <c:pt idx="24">
                  <c:v>473.22215741576463</c:v>
                </c:pt>
                <c:pt idx="25">
                  <c:v>470.25343955667057</c:v>
                </c:pt>
                <c:pt idx="26">
                  <c:v>466.32707077528954</c:v>
                </c:pt>
                <c:pt idx="27">
                  <c:v>471.16756089158298</c:v>
                </c:pt>
                <c:pt idx="28">
                  <c:v>452.6065448341443</c:v>
                </c:pt>
                <c:pt idx="29">
                  <c:v>464.23765058120699</c:v>
                </c:pt>
                <c:pt idx="30">
                  <c:v>472.76074378957139</c:v>
                </c:pt>
                <c:pt idx="31">
                  <c:v>420.07673478281049</c:v>
                </c:pt>
                <c:pt idx="32">
                  <c:v>505.05069289622958</c:v>
                </c:pt>
                <c:pt idx="33">
                  <c:v>490.52501899331469</c:v>
                </c:pt>
                <c:pt idx="34">
                  <c:v>507.20555687607816</c:v>
                </c:pt>
                <c:pt idx="35">
                  <c:v>482.29372342507497</c:v>
                </c:pt>
                <c:pt idx="36">
                  <c:v>491.6525847110733</c:v>
                </c:pt>
                <c:pt idx="37">
                  <c:v>461.73034634830663</c:v>
                </c:pt>
                <c:pt idx="38">
                  <c:v>447.1914641644787</c:v>
                </c:pt>
                <c:pt idx="39">
                  <c:v>450.09924060124445</c:v>
                </c:pt>
                <c:pt idx="40">
                  <c:v>471.61156268282571</c:v>
                </c:pt>
                <c:pt idx="41">
                  <c:v>466.56213054712373</c:v>
                </c:pt>
                <c:pt idx="42">
                  <c:v>467.45013412960969</c:v>
                </c:pt>
                <c:pt idx="43">
                  <c:v>469.50473065379202</c:v>
                </c:pt>
                <c:pt idx="44">
                  <c:v>468.73860991596126</c:v>
                </c:pt>
              </c:numCache>
            </c:numRef>
          </c:yVal>
        </c:ser>
        <c:axId val="85419136"/>
        <c:axId val="85421056"/>
      </c:scatterChart>
      <c:valAx>
        <c:axId val="85419136"/>
        <c:scaling>
          <c:orientation val="minMax"/>
          <c:min val="0.15000000000000024"/>
        </c:scaling>
        <c:axPos val="b"/>
        <c:title>
          <c:tx>
            <c:rich>
              <a:bodyPr/>
              <a:lstStyle/>
              <a:p>
                <a:pPr>
                  <a:defRPr lang="en-US"/>
                </a:pPr>
                <a:r>
                  <a:rPr lang="en-US"/>
                  <a:t>Ceq.</a:t>
                </a:r>
              </a:p>
            </c:rich>
          </c:tx>
          <c:layout/>
        </c:title>
        <c:numFmt formatCode="0.000" sourceLinked="1"/>
        <c:majorTickMark val="none"/>
        <c:tickLblPos val="nextTo"/>
        <c:txPr>
          <a:bodyPr/>
          <a:lstStyle/>
          <a:p>
            <a:pPr>
              <a:defRPr lang="en-US"/>
            </a:pPr>
            <a:endParaRPr lang="es-EC"/>
          </a:p>
        </c:txPr>
        <c:crossAx val="85421056"/>
        <c:crosses val="autoZero"/>
        <c:crossBetween val="midCat"/>
      </c:valAx>
      <c:valAx>
        <c:axId val="85421056"/>
        <c:scaling>
          <c:orientation val="minMax"/>
          <c:min val="300"/>
        </c:scaling>
        <c:axPos val="l"/>
        <c:majorGridlines/>
        <c:title>
          <c:tx>
            <c:rich>
              <a:bodyPr/>
              <a:lstStyle/>
              <a:p>
                <a:pPr>
                  <a:defRPr lang="en-US"/>
                </a:pPr>
                <a:r>
                  <a:rPr lang="en-US"/>
                  <a:t>Rm (MPa)</a:t>
                </a:r>
              </a:p>
            </c:rich>
          </c:tx>
          <c:layout/>
        </c:title>
        <c:numFmt formatCode="0.000" sourceLinked="1"/>
        <c:majorTickMark val="none"/>
        <c:tickLblPos val="nextTo"/>
        <c:txPr>
          <a:bodyPr/>
          <a:lstStyle/>
          <a:p>
            <a:pPr>
              <a:defRPr lang="en-US"/>
            </a:pPr>
            <a:endParaRPr lang="es-EC"/>
          </a:p>
        </c:txPr>
        <c:crossAx val="85419136"/>
        <c:crosses val="autoZero"/>
        <c:crossBetween val="midCat"/>
      </c:valAx>
    </c:plotArea>
    <c:legend>
      <c:legendPos val="r"/>
      <c:layout/>
      <c:txPr>
        <a:bodyPr/>
        <a:lstStyle/>
        <a:p>
          <a:pPr>
            <a:defRPr lang="en-US"/>
          </a:pPr>
          <a:endParaRPr lang="es-EC"/>
        </a:p>
      </c:txPr>
    </c:legend>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EC"/>
  <c:chart>
    <c:title>
      <c:tx>
        <c:rich>
          <a:bodyPr/>
          <a:lstStyle/>
          <a:p>
            <a:pPr>
              <a:defRPr lang="en-US"/>
            </a:pPr>
            <a:r>
              <a:rPr lang="en-US"/>
              <a:t>TAMAÑO DE GRANO</a:t>
            </a:r>
            <a:r>
              <a:rPr lang="en-US" baseline="0"/>
              <a:t> VC 16</a:t>
            </a:r>
            <a:endParaRPr lang="en-US"/>
          </a:p>
        </c:rich>
      </c:tx>
      <c:layout/>
    </c:title>
    <c:plotArea>
      <c:layout/>
      <c:scatterChart>
        <c:scatterStyle val="lineMarker"/>
        <c:ser>
          <c:idx val="0"/>
          <c:order val="0"/>
          <c:tx>
            <c:v>MEDIA</c:v>
          </c:tx>
          <c:yVal>
            <c:numRef>
              <c:f>('VC 16'!$K$23,'VC 16'!$K$23,'VC 16'!$K$23,'VC 16'!$K$23,'VC 16'!$K$23,'VC 16'!$K$23,'VC 16'!$K$23,'VC 16'!$K$23,'VC 16'!$K$23,'VC 16'!$K$23,'VC 16'!$K$23,'VC 16'!$K$23,'VC 16'!$K$23,'VC 16'!$K$23,'VC 16'!$K$23,'VC 16'!$K$23,'VC 16'!$K$23,'VC 16'!$K$23,'VC 16'!$K$23,'VC 16'!$K$23)</c:f>
              <c:numCache>
                <c:formatCode>General</c:formatCode>
                <c:ptCount val="20"/>
                <c:pt idx="0">
                  <c:v>5.6</c:v>
                </c:pt>
                <c:pt idx="1">
                  <c:v>5.6</c:v>
                </c:pt>
                <c:pt idx="2">
                  <c:v>5.6</c:v>
                </c:pt>
                <c:pt idx="3">
                  <c:v>5.6</c:v>
                </c:pt>
                <c:pt idx="4">
                  <c:v>5.6</c:v>
                </c:pt>
                <c:pt idx="5">
                  <c:v>5.6</c:v>
                </c:pt>
                <c:pt idx="6">
                  <c:v>5.6</c:v>
                </c:pt>
                <c:pt idx="7">
                  <c:v>5.6</c:v>
                </c:pt>
                <c:pt idx="8">
                  <c:v>5.6</c:v>
                </c:pt>
                <c:pt idx="9">
                  <c:v>5.6</c:v>
                </c:pt>
                <c:pt idx="10">
                  <c:v>5.6</c:v>
                </c:pt>
                <c:pt idx="11">
                  <c:v>5.6</c:v>
                </c:pt>
                <c:pt idx="12">
                  <c:v>5.6</c:v>
                </c:pt>
                <c:pt idx="13">
                  <c:v>5.6</c:v>
                </c:pt>
                <c:pt idx="14">
                  <c:v>5.6</c:v>
                </c:pt>
                <c:pt idx="15">
                  <c:v>5.6</c:v>
                </c:pt>
                <c:pt idx="16">
                  <c:v>5.6</c:v>
                </c:pt>
                <c:pt idx="17">
                  <c:v>5.6</c:v>
                </c:pt>
                <c:pt idx="18">
                  <c:v>5.6</c:v>
                </c:pt>
                <c:pt idx="19">
                  <c:v>5.6</c:v>
                </c:pt>
              </c:numCache>
            </c:numRef>
          </c:yVal>
        </c:ser>
        <c:ser>
          <c:idx val="2"/>
          <c:order val="1"/>
          <c:tx>
            <c:v>LES</c:v>
          </c:tx>
          <c:yVal>
            <c:numRef>
              <c:f>('VC 16'!$K$25,'VC 16'!$K$25,'VC 16'!$K$25,'VC 16'!$K$25,'VC 16'!$K$25,'VC 16'!$K$25,'VC 16'!$K$25,'VC 16'!$K$25,'VC 16'!$K$25,'VC 16'!$K$25,'VC 16'!$K$25,'VC 16'!$K$25,'VC 16'!$K$25,'VC 16'!$K$25,'VC 16'!$K$25,'VC 16'!$K$25,'VC 16'!$K$25,'VC 16'!$K$25,'VC 16'!$K$25,'VC 16'!$K$25)</c:f>
              <c:numCache>
                <c:formatCode>General</c:formatCode>
                <c:ptCount val="20"/>
                <c:pt idx="0">
                  <c:v>8.0623480450043647</c:v>
                </c:pt>
                <c:pt idx="1">
                  <c:v>8.0623480450043647</c:v>
                </c:pt>
                <c:pt idx="2">
                  <c:v>8.0623480450043647</c:v>
                </c:pt>
                <c:pt idx="3">
                  <c:v>8.0623480450043647</c:v>
                </c:pt>
                <c:pt idx="4">
                  <c:v>8.0623480450043647</c:v>
                </c:pt>
                <c:pt idx="5">
                  <c:v>8.0623480450043647</c:v>
                </c:pt>
                <c:pt idx="6">
                  <c:v>8.0623480450043647</c:v>
                </c:pt>
                <c:pt idx="7">
                  <c:v>8.0623480450043647</c:v>
                </c:pt>
                <c:pt idx="8">
                  <c:v>8.0623480450043647</c:v>
                </c:pt>
                <c:pt idx="9">
                  <c:v>8.0623480450043647</c:v>
                </c:pt>
                <c:pt idx="10">
                  <c:v>8.0623480450043647</c:v>
                </c:pt>
                <c:pt idx="11">
                  <c:v>8.0623480450043647</c:v>
                </c:pt>
                <c:pt idx="12">
                  <c:v>8.0623480450043647</c:v>
                </c:pt>
                <c:pt idx="13">
                  <c:v>8.0623480450043647</c:v>
                </c:pt>
                <c:pt idx="14">
                  <c:v>8.0623480450043647</c:v>
                </c:pt>
                <c:pt idx="15">
                  <c:v>8.0623480450043647</c:v>
                </c:pt>
                <c:pt idx="16">
                  <c:v>8.0623480450043647</c:v>
                </c:pt>
                <c:pt idx="17">
                  <c:v>8.0623480450043647</c:v>
                </c:pt>
                <c:pt idx="18">
                  <c:v>8.0623480450043647</c:v>
                </c:pt>
                <c:pt idx="19">
                  <c:v>8.0623480450043647</c:v>
                </c:pt>
              </c:numCache>
            </c:numRef>
          </c:yVal>
        </c:ser>
        <c:ser>
          <c:idx val="3"/>
          <c:order val="2"/>
          <c:tx>
            <c:v>LEI</c:v>
          </c:tx>
          <c:yVal>
            <c:numRef>
              <c:f>('VC 16'!$K$26,'VC 16'!$K$26,'VC 16'!$K$26,'VC 16'!$K$26,'VC 16'!$K$26,'VC 16'!$K$26,'VC 16'!$K$26,'VC 16'!$K$26,'VC 16'!$K$26,'VC 16'!$K$26,'VC 16'!$K$26,'VC 16'!$K$26,'VC 16'!$K$26,'VC 16'!$K$26,'VC 16'!$K$26,'VC 16'!$K$26,'VC 16'!$K$26,'VC 16'!$K$26,'VC 16'!$K$26,'VC 16'!$K$26)</c:f>
              <c:numCache>
                <c:formatCode>General</c:formatCode>
                <c:ptCount val="20"/>
                <c:pt idx="0">
                  <c:v>3.1376519549956341</c:v>
                </c:pt>
                <c:pt idx="1">
                  <c:v>3.1376519549956341</c:v>
                </c:pt>
                <c:pt idx="2">
                  <c:v>3.1376519549956341</c:v>
                </c:pt>
                <c:pt idx="3">
                  <c:v>3.1376519549956341</c:v>
                </c:pt>
                <c:pt idx="4">
                  <c:v>3.1376519549956341</c:v>
                </c:pt>
                <c:pt idx="5">
                  <c:v>3.1376519549956341</c:v>
                </c:pt>
                <c:pt idx="6">
                  <c:v>3.1376519549956341</c:v>
                </c:pt>
                <c:pt idx="7">
                  <c:v>3.1376519549956341</c:v>
                </c:pt>
                <c:pt idx="8">
                  <c:v>3.1376519549956341</c:v>
                </c:pt>
                <c:pt idx="9">
                  <c:v>3.1376519549956341</c:v>
                </c:pt>
                <c:pt idx="10">
                  <c:v>3.1376519549956341</c:v>
                </c:pt>
                <c:pt idx="11">
                  <c:v>3.1376519549956341</c:v>
                </c:pt>
                <c:pt idx="12">
                  <c:v>3.1376519549956341</c:v>
                </c:pt>
                <c:pt idx="13">
                  <c:v>3.1376519549956341</c:v>
                </c:pt>
                <c:pt idx="14">
                  <c:v>3.1376519549956341</c:v>
                </c:pt>
                <c:pt idx="15">
                  <c:v>3.1376519549956341</c:v>
                </c:pt>
                <c:pt idx="16">
                  <c:v>3.1376519549956341</c:v>
                </c:pt>
                <c:pt idx="17">
                  <c:v>3.1376519549956341</c:v>
                </c:pt>
                <c:pt idx="18">
                  <c:v>3.1376519549956341</c:v>
                </c:pt>
                <c:pt idx="19">
                  <c:v>3.1376519549956341</c:v>
                </c:pt>
              </c:numCache>
            </c:numRef>
          </c:yVal>
        </c:ser>
        <c:ser>
          <c:idx val="4"/>
          <c:order val="3"/>
          <c:tx>
            <c:v>TAMAÑO DE GRANO (ASTM)</c:v>
          </c:tx>
          <c:yVal>
            <c:numRef>
              <c:f>'VC 16'!$K$3:$K$22</c:f>
              <c:numCache>
                <c:formatCode>General</c:formatCode>
                <c:ptCount val="20"/>
                <c:pt idx="0">
                  <c:v>6</c:v>
                </c:pt>
                <c:pt idx="1">
                  <c:v>5</c:v>
                </c:pt>
                <c:pt idx="2">
                  <c:v>7</c:v>
                </c:pt>
                <c:pt idx="3">
                  <c:v>7</c:v>
                </c:pt>
                <c:pt idx="4">
                  <c:v>5</c:v>
                </c:pt>
                <c:pt idx="5">
                  <c:v>5</c:v>
                </c:pt>
                <c:pt idx="6">
                  <c:v>6</c:v>
                </c:pt>
                <c:pt idx="7">
                  <c:v>7</c:v>
                </c:pt>
                <c:pt idx="8">
                  <c:v>5</c:v>
                </c:pt>
                <c:pt idx="9">
                  <c:v>5</c:v>
                </c:pt>
                <c:pt idx="10">
                  <c:v>5</c:v>
                </c:pt>
                <c:pt idx="11">
                  <c:v>5</c:v>
                </c:pt>
                <c:pt idx="12">
                  <c:v>5</c:v>
                </c:pt>
                <c:pt idx="13">
                  <c:v>7</c:v>
                </c:pt>
                <c:pt idx="14">
                  <c:v>6</c:v>
                </c:pt>
                <c:pt idx="15">
                  <c:v>5</c:v>
                </c:pt>
                <c:pt idx="16">
                  <c:v>5</c:v>
                </c:pt>
                <c:pt idx="17">
                  <c:v>5</c:v>
                </c:pt>
                <c:pt idx="18">
                  <c:v>5</c:v>
                </c:pt>
                <c:pt idx="19">
                  <c:v>6</c:v>
                </c:pt>
              </c:numCache>
            </c:numRef>
          </c:yVal>
        </c:ser>
        <c:axId val="69082112"/>
        <c:axId val="69088000"/>
      </c:scatterChart>
      <c:valAx>
        <c:axId val="69082112"/>
        <c:scaling>
          <c:orientation val="minMax"/>
        </c:scaling>
        <c:axPos val="b"/>
        <c:numFmt formatCode="General" sourceLinked="1"/>
        <c:majorTickMark val="none"/>
        <c:tickLblPos val="nextTo"/>
        <c:txPr>
          <a:bodyPr/>
          <a:lstStyle/>
          <a:p>
            <a:pPr>
              <a:defRPr lang="en-US"/>
            </a:pPr>
            <a:endParaRPr lang="es-EC"/>
          </a:p>
        </c:txPr>
        <c:crossAx val="69088000"/>
        <c:crosses val="autoZero"/>
        <c:crossBetween val="midCat"/>
      </c:valAx>
      <c:valAx>
        <c:axId val="69088000"/>
        <c:scaling>
          <c:orientation val="minMax"/>
          <c:max val="8.5"/>
          <c:min val="2.5"/>
        </c:scaling>
        <c:axPos val="l"/>
        <c:majorGridlines/>
        <c:title>
          <c:tx>
            <c:rich>
              <a:bodyPr/>
              <a:lstStyle/>
              <a:p>
                <a:pPr>
                  <a:defRPr lang="en-US"/>
                </a:pPr>
                <a:r>
                  <a:rPr lang="en-US"/>
                  <a:t>G (ASTM E 112)</a:t>
                </a:r>
              </a:p>
            </c:rich>
          </c:tx>
          <c:layout/>
        </c:title>
        <c:numFmt formatCode="General" sourceLinked="1"/>
        <c:majorTickMark val="none"/>
        <c:tickLblPos val="nextTo"/>
        <c:txPr>
          <a:bodyPr/>
          <a:lstStyle/>
          <a:p>
            <a:pPr>
              <a:defRPr lang="en-US"/>
            </a:pPr>
            <a:endParaRPr lang="es-EC"/>
          </a:p>
        </c:txPr>
        <c:crossAx val="69082112"/>
        <c:crosses val="autoZero"/>
        <c:crossBetween val="midCat"/>
      </c:valAx>
    </c:plotArea>
    <c:legend>
      <c:legendPos val="r"/>
      <c:layout/>
      <c:txPr>
        <a:bodyPr/>
        <a:lstStyle/>
        <a:p>
          <a:pPr>
            <a:defRPr lang="en-US"/>
          </a:pPr>
          <a:endParaRPr lang="es-EC"/>
        </a:p>
      </c:txPr>
    </c:legend>
    <c:dispBlanksAs val="span"/>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s-EC"/>
  <c:chart>
    <c:title>
      <c:tx>
        <c:rich>
          <a:bodyPr/>
          <a:lstStyle/>
          <a:p>
            <a:pPr>
              <a:defRPr lang="en-US"/>
            </a:pPr>
            <a:r>
              <a:rPr lang="en-US"/>
              <a:t>TAMAÑO DE GRANO</a:t>
            </a:r>
            <a:r>
              <a:rPr lang="en-US" baseline="0"/>
              <a:t> VC 32</a:t>
            </a:r>
          </a:p>
        </c:rich>
      </c:tx>
      <c:layout/>
    </c:title>
    <c:plotArea>
      <c:layout/>
      <c:scatterChart>
        <c:scatterStyle val="lineMarker"/>
        <c:ser>
          <c:idx val="0"/>
          <c:order val="0"/>
          <c:tx>
            <c:v>MEDIA</c:v>
          </c:tx>
          <c:yVal>
            <c:numRef>
              <c:f>('VC 32'!$K$23,'VC 32'!$K$23,'VC 32'!$K$23,'VC 32'!$K$23,'VC 32'!$K$23,'VC 32'!$K$23,'VC 32'!$K$23,'VC 32'!$K$23,'VC 32'!$K$23,'VC 32'!$K$23,'VC 32'!$K$23,'VC 32'!$K$23,'VC 32'!$K$23,'VC 32'!$K$23,'VC 32'!$K$23,'VC 32'!$K$23,'VC 32'!$K$23,'VC 32'!$K$23,'VC 32'!$K$23,'VC 32'!$K$23)</c:f>
              <c:numCache>
                <c:formatCode>General</c:formatCode>
                <c:ptCount val="20"/>
                <c:pt idx="0">
                  <c:v>5.1499999999999995</c:v>
                </c:pt>
                <c:pt idx="1">
                  <c:v>5.1499999999999995</c:v>
                </c:pt>
                <c:pt idx="2">
                  <c:v>5.1499999999999995</c:v>
                </c:pt>
                <c:pt idx="3">
                  <c:v>5.1499999999999995</c:v>
                </c:pt>
                <c:pt idx="4">
                  <c:v>5.1499999999999995</c:v>
                </c:pt>
                <c:pt idx="5">
                  <c:v>5.1499999999999995</c:v>
                </c:pt>
                <c:pt idx="6">
                  <c:v>5.1499999999999995</c:v>
                </c:pt>
                <c:pt idx="7">
                  <c:v>5.1499999999999995</c:v>
                </c:pt>
                <c:pt idx="8">
                  <c:v>5.1499999999999995</c:v>
                </c:pt>
                <c:pt idx="9">
                  <c:v>5.1499999999999995</c:v>
                </c:pt>
                <c:pt idx="10">
                  <c:v>5.1499999999999995</c:v>
                </c:pt>
                <c:pt idx="11">
                  <c:v>5.1499999999999995</c:v>
                </c:pt>
                <c:pt idx="12">
                  <c:v>5.1499999999999995</c:v>
                </c:pt>
                <c:pt idx="13">
                  <c:v>5.1499999999999995</c:v>
                </c:pt>
                <c:pt idx="14">
                  <c:v>5.1499999999999995</c:v>
                </c:pt>
                <c:pt idx="15">
                  <c:v>5.1499999999999995</c:v>
                </c:pt>
                <c:pt idx="16">
                  <c:v>5.1499999999999995</c:v>
                </c:pt>
                <c:pt idx="17">
                  <c:v>5.1499999999999995</c:v>
                </c:pt>
                <c:pt idx="18">
                  <c:v>5.1499999999999995</c:v>
                </c:pt>
                <c:pt idx="19">
                  <c:v>5.1499999999999995</c:v>
                </c:pt>
              </c:numCache>
            </c:numRef>
          </c:yVal>
        </c:ser>
        <c:ser>
          <c:idx val="2"/>
          <c:order val="1"/>
          <c:tx>
            <c:v>LES</c:v>
          </c:tx>
          <c:yVal>
            <c:numRef>
              <c:f>('VC 32'!$K$25,'VC 32'!$K$25,'VC 32'!$K$25,'VC 32'!$K$25,'VC 32'!$K$25,'VC 32'!$K$25,'VC 32'!$K$25,'VC 32'!$K$25,'VC 32'!$K$25,'VC 32'!$K$25,'VC 32'!$K$25,'VC 32'!$K$25,'VC 32'!$K$25,'VC 32'!$K$25,'VC 32'!$K$25,'VC 32'!$K$25,'VC 32'!$K$25,'VC 32'!$K$25,'VC 32'!$K$25,'VC 32'!$K$25)</c:f>
              <c:numCache>
                <c:formatCode>General</c:formatCode>
                <c:ptCount val="20"/>
                <c:pt idx="0">
                  <c:v>7.1624611797498057</c:v>
                </c:pt>
                <c:pt idx="1">
                  <c:v>7.1624611797498057</c:v>
                </c:pt>
                <c:pt idx="2">
                  <c:v>7.1624611797498057</c:v>
                </c:pt>
                <c:pt idx="3">
                  <c:v>7.1624611797498057</c:v>
                </c:pt>
                <c:pt idx="4">
                  <c:v>7.1624611797498057</c:v>
                </c:pt>
                <c:pt idx="5">
                  <c:v>7.1624611797498057</c:v>
                </c:pt>
                <c:pt idx="6">
                  <c:v>7.1624611797498057</c:v>
                </c:pt>
                <c:pt idx="7">
                  <c:v>7.1624611797498057</c:v>
                </c:pt>
                <c:pt idx="8">
                  <c:v>7.1624611797498057</c:v>
                </c:pt>
                <c:pt idx="9">
                  <c:v>7.1624611797498057</c:v>
                </c:pt>
                <c:pt idx="10">
                  <c:v>7.1624611797498057</c:v>
                </c:pt>
                <c:pt idx="11">
                  <c:v>7.1624611797498057</c:v>
                </c:pt>
                <c:pt idx="12">
                  <c:v>7.1624611797498057</c:v>
                </c:pt>
                <c:pt idx="13">
                  <c:v>7.1624611797498057</c:v>
                </c:pt>
                <c:pt idx="14">
                  <c:v>7.1624611797498057</c:v>
                </c:pt>
                <c:pt idx="15">
                  <c:v>7.1624611797498057</c:v>
                </c:pt>
                <c:pt idx="16">
                  <c:v>7.1624611797498057</c:v>
                </c:pt>
                <c:pt idx="17">
                  <c:v>7.1624611797498057</c:v>
                </c:pt>
                <c:pt idx="18">
                  <c:v>7.1624611797498057</c:v>
                </c:pt>
                <c:pt idx="19">
                  <c:v>7.1624611797498057</c:v>
                </c:pt>
              </c:numCache>
            </c:numRef>
          </c:yVal>
        </c:ser>
        <c:ser>
          <c:idx val="3"/>
          <c:order val="2"/>
          <c:tx>
            <c:v>LEI</c:v>
          </c:tx>
          <c:yVal>
            <c:numRef>
              <c:f>('VC 32'!$K$26,'VC 32'!$K$26,'VC 32'!$K$26,'VC 32'!$K$26,'VC 32'!$K$26,'VC 32'!$K$26,'VC 32'!$K$26,'VC 32'!$K$26,'VC 32'!$K$26,'VC 32'!$K$26,'VC 32'!$K$26,'VC 32'!$K$26,'VC 32'!$K$26,'VC 32'!$K$26,'VC 32'!$K$26,'VC 32'!$K$26,'VC 32'!$K$26,'VC 32'!$K$26,'VC 32'!$K$26,'VC 32'!$K$26)</c:f>
              <c:numCache>
                <c:formatCode>General</c:formatCode>
                <c:ptCount val="20"/>
                <c:pt idx="0">
                  <c:v>3.137538820250195</c:v>
                </c:pt>
                <c:pt idx="1">
                  <c:v>3.137538820250195</c:v>
                </c:pt>
                <c:pt idx="2">
                  <c:v>3.137538820250195</c:v>
                </c:pt>
                <c:pt idx="3">
                  <c:v>3.137538820250195</c:v>
                </c:pt>
                <c:pt idx="4">
                  <c:v>3.137538820250195</c:v>
                </c:pt>
                <c:pt idx="5">
                  <c:v>3.137538820250195</c:v>
                </c:pt>
                <c:pt idx="6">
                  <c:v>3.137538820250195</c:v>
                </c:pt>
                <c:pt idx="7">
                  <c:v>3.137538820250195</c:v>
                </c:pt>
                <c:pt idx="8">
                  <c:v>3.137538820250195</c:v>
                </c:pt>
                <c:pt idx="9">
                  <c:v>3.137538820250195</c:v>
                </c:pt>
                <c:pt idx="10">
                  <c:v>3.137538820250195</c:v>
                </c:pt>
                <c:pt idx="11">
                  <c:v>3.137538820250195</c:v>
                </c:pt>
                <c:pt idx="12">
                  <c:v>3.137538820250195</c:v>
                </c:pt>
                <c:pt idx="13">
                  <c:v>3.137538820250195</c:v>
                </c:pt>
                <c:pt idx="14">
                  <c:v>3.137538820250195</c:v>
                </c:pt>
                <c:pt idx="15">
                  <c:v>3.137538820250195</c:v>
                </c:pt>
                <c:pt idx="16">
                  <c:v>3.137538820250195</c:v>
                </c:pt>
                <c:pt idx="17">
                  <c:v>3.137538820250195</c:v>
                </c:pt>
                <c:pt idx="18">
                  <c:v>3.137538820250195</c:v>
                </c:pt>
                <c:pt idx="19">
                  <c:v>3.137538820250195</c:v>
                </c:pt>
              </c:numCache>
            </c:numRef>
          </c:yVal>
        </c:ser>
        <c:ser>
          <c:idx val="4"/>
          <c:order val="3"/>
          <c:tx>
            <c:v>TAMAÑO DE GRANO (ASTM)</c:v>
          </c:tx>
          <c:yVal>
            <c:numRef>
              <c:f>'VC 32'!$K$3:$K$22</c:f>
              <c:numCache>
                <c:formatCode>General</c:formatCode>
                <c:ptCount val="20"/>
                <c:pt idx="0">
                  <c:v>5</c:v>
                </c:pt>
                <c:pt idx="1">
                  <c:v>6</c:v>
                </c:pt>
                <c:pt idx="2">
                  <c:v>4</c:v>
                </c:pt>
                <c:pt idx="3">
                  <c:v>4</c:v>
                </c:pt>
                <c:pt idx="4">
                  <c:v>5</c:v>
                </c:pt>
                <c:pt idx="5">
                  <c:v>5</c:v>
                </c:pt>
                <c:pt idx="6">
                  <c:v>5</c:v>
                </c:pt>
                <c:pt idx="7">
                  <c:v>6</c:v>
                </c:pt>
                <c:pt idx="8">
                  <c:v>5</c:v>
                </c:pt>
                <c:pt idx="9">
                  <c:v>5</c:v>
                </c:pt>
                <c:pt idx="10">
                  <c:v>4</c:v>
                </c:pt>
                <c:pt idx="11">
                  <c:v>5</c:v>
                </c:pt>
                <c:pt idx="12">
                  <c:v>5</c:v>
                </c:pt>
                <c:pt idx="13">
                  <c:v>6</c:v>
                </c:pt>
                <c:pt idx="14">
                  <c:v>5</c:v>
                </c:pt>
                <c:pt idx="15">
                  <c:v>6</c:v>
                </c:pt>
                <c:pt idx="16">
                  <c:v>6</c:v>
                </c:pt>
                <c:pt idx="17">
                  <c:v>5</c:v>
                </c:pt>
                <c:pt idx="18">
                  <c:v>5</c:v>
                </c:pt>
                <c:pt idx="19">
                  <c:v>6</c:v>
                </c:pt>
              </c:numCache>
            </c:numRef>
          </c:yVal>
        </c:ser>
        <c:axId val="71586560"/>
        <c:axId val="71588096"/>
      </c:scatterChart>
      <c:valAx>
        <c:axId val="71586560"/>
        <c:scaling>
          <c:orientation val="minMax"/>
        </c:scaling>
        <c:axPos val="b"/>
        <c:numFmt formatCode="General" sourceLinked="1"/>
        <c:majorTickMark val="none"/>
        <c:tickLblPos val="nextTo"/>
        <c:txPr>
          <a:bodyPr/>
          <a:lstStyle/>
          <a:p>
            <a:pPr>
              <a:defRPr lang="en-US"/>
            </a:pPr>
            <a:endParaRPr lang="es-EC"/>
          </a:p>
        </c:txPr>
        <c:crossAx val="71588096"/>
        <c:crosses val="autoZero"/>
        <c:crossBetween val="midCat"/>
      </c:valAx>
      <c:valAx>
        <c:axId val="71588096"/>
        <c:scaling>
          <c:orientation val="minMax"/>
          <c:max val="7.5"/>
          <c:min val="3"/>
        </c:scaling>
        <c:axPos val="l"/>
        <c:majorGridlines/>
        <c:title>
          <c:tx>
            <c:rich>
              <a:bodyPr/>
              <a:lstStyle/>
              <a:p>
                <a:pPr>
                  <a:defRPr lang="en-US"/>
                </a:pPr>
                <a:r>
                  <a:rPr lang="en-US"/>
                  <a:t>G (ASTM E 112)</a:t>
                </a:r>
              </a:p>
            </c:rich>
          </c:tx>
          <c:layout/>
        </c:title>
        <c:numFmt formatCode="General" sourceLinked="1"/>
        <c:majorTickMark val="none"/>
        <c:tickLblPos val="nextTo"/>
        <c:txPr>
          <a:bodyPr/>
          <a:lstStyle/>
          <a:p>
            <a:pPr>
              <a:defRPr lang="en-US"/>
            </a:pPr>
            <a:endParaRPr lang="es-EC"/>
          </a:p>
        </c:txPr>
        <c:crossAx val="71586560"/>
        <c:crosses val="autoZero"/>
        <c:crossBetween val="midCat"/>
      </c:valAx>
    </c:plotArea>
    <c:legend>
      <c:legendPos val="r"/>
      <c:layout/>
      <c:txPr>
        <a:bodyPr/>
        <a:lstStyle/>
        <a:p>
          <a:pPr>
            <a:defRPr lang="en-US"/>
          </a:pPr>
          <a:endParaRPr lang="es-EC"/>
        </a:p>
      </c:txPr>
    </c:legend>
    <c:dispBlanksAs val="span"/>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s-EC"/>
  <c:chart>
    <c:title>
      <c:tx>
        <c:rich>
          <a:bodyPr/>
          <a:lstStyle/>
          <a:p>
            <a:pPr>
              <a:defRPr lang="en-US"/>
            </a:pPr>
            <a:r>
              <a:rPr lang="en-US"/>
              <a:t>TAMAÑO DE GRANO</a:t>
            </a:r>
            <a:r>
              <a:rPr lang="en-US" baseline="0"/>
              <a:t> PERFILES</a:t>
            </a:r>
          </a:p>
        </c:rich>
      </c:tx>
      <c:layout/>
    </c:title>
    <c:plotArea>
      <c:layout>
        <c:manualLayout>
          <c:layoutTarget val="inner"/>
          <c:xMode val="edge"/>
          <c:yMode val="edge"/>
          <c:x val="0.13607653368063438"/>
          <c:y val="0.21795166229221349"/>
          <c:w val="0.52923964170639459"/>
          <c:h val="0.65482210557013765"/>
        </c:manualLayout>
      </c:layout>
      <c:scatterChart>
        <c:scatterStyle val="lineMarker"/>
        <c:ser>
          <c:idx val="0"/>
          <c:order val="0"/>
          <c:tx>
            <c:v>MEDIA</c:v>
          </c:tx>
          <c:yVal>
            <c:numRef>
              <c:f>(PERFILES!$K$48,PERFILES!$K$48,PERFILES!$K$48,PERFILES!$K$48,PERFILES!$K$48,PERFILES!$K$48,PERFILES!$K$48,PERFILES!$K$48,PERFILES!$K$48,PERFILES!$K$48,PERFILES!$K$48,PERFILES!$K$48,PERFILES!$K$48,PERFILES!$K$48,PERFILES!$K$48,PERFILES!$K$48,PERFILES!$K$48,PERFILES!$K$48,PERFILES!$K$48,PERFILES!$K$48,PERFILES!$K$48,PERFILES!$K$48,PERFILES!$K$48,PERFILES!$K$48,PERFILES!$K$48,PERFILES!$K$48,PERFILES!$K$48,PERFILES!$K$48,PERFILES!$K$48,PERFILES!$K$48,PERFILES!$K$48,PERFILES!$K$48,PERFILES!$K$48,PERFILES!$K$48,PERFILES!$K$48,PERFILES!$K$48,PERFILES!$K$48,PERFILES!$K$48,PERFILES!$K$48,PERFILES!$K$48,PERFILES!$K$48,PERFILES!$K$48,PERFILES!$K$48,PERFILES!$K$48,PERFILES!$K$48)</c:f>
              <c:numCache>
                <c:formatCode>0.000</c:formatCode>
                <c:ptCount val="45"/>
                <c:pt idx="0">
                  <c:v>7.4222222222222234</c:v>
                </c:pt>
                <c:pt idx="1">
                  <c:v>7.4222222222222234</c:v>
                </c:pt>
                <c:pt idx="2">
                  <c:v>7.4222222222222234</c:v>
                </c:pt>
                <c:pt idx="3">
                  <c:v>7.4222222222222234</c:v>
                </c:pt>
                <c:pt idx="4">
                  <c:v>7.4222222222222234</c:v>
                </c:pt>
                <c:pt idx="5">
                  <c:v>7.4222222222222234</c:v>
                </c:pt>
                <c:pt idx="6">
                  <c:v>7.4222222222222234</c:v>
                </c:pt>
                <c:pt idx="7">
                  <c:v>7.4222222222222234</c:v>
                </c:pt>
                <c:pt idx="8">
                  <c:v>7.4222222222222234</c:v>
                </c:pt>
                <c:pt idx="9">
                  <c:v>7.4222222222222234</c:v>
                </c:pt>
                <c:pt idx="10">
                  <c:v>7.4222222222222234</c:v>
                </c:pt>
                <c:pt idx="11">
                  <c:v>7.4222222222222234</c:v>
                </c:pt>
                <c:pt idx="12">
                  <c:v>7.4222222222222234</c:v>
                </c:pt>
                <c:pt idx="13">
                  <c:v>7.4222222222222234</c:v>
                </c:pt>
                <c:pt idx="14">
                  <c:v>7.4222222222222234</c:v>
                </c:pt>
                <c:pt idx="15">
                  <c:v>7.4222222222222234</c:v>
                </c:pt>
                <c:pt idx="16">
                  <c:v>7.4222222222222234</c:v>
                </c:pt>
                <c:pt idx="17">
                  <c:v>7.4222222222222234</c:v>
                </c:pt>
                <c:pt idx="18">
                  <c:v>7.4222222222222234</c:v>
                </c:pt>
                <c:pt idx="19">
                  <c:v>7.4222222222222234</c:v>
                </c:pt>
                <c:pt idx="20">
                  <c:v>7.4222222222222234</c:v>
                </c:pt>
                <c:pt idx="21">
                  <c:v>7.4222222222222234</c:v>
                </c:pt>
                <c:pt idx="22">
                  <c:v>7.4222222222222234</c:v>
                </c:pt>
                <c:pt idx="23">
                  <c:v>7.4222222222222234</c:v>
                </c:pt>
                <c:pt idx="24">
                  <c:v>7.4222222222222234</c:v>
                </c:pt>
                <c:pt idx="25">
                  <c:v>7.4222222222222234</c:v>
                </c:pt>
                <c:pt idx="26">
                  <c:v>7.4222222222222234</c:v>
                </c:pt>
                <c:pt idx="27">
                  <c:v>7.4222222222222234</c:v>
                </c:pt>
                <c:pt idx="28">
                  <c:v>7.4222222222222234</c:v>
                </c:pt>
                <c:pt idx="29">
                  <c:v>7.4222222222222234</c:v>
                </c:pt>
                <c:pt idx="30">
                  <c:v>7.4222222222222234</c:v>
                </c:pt>
                <c:pt idx="31">
                  <c:v>7.4222222222222234</c:v>
                </c:pt>
                <c:pt idx="32">
                  <c:v>7.4222222222222234</c:v>
                </c:pt>
                <c:pt idx="33">
                  <c:v>7.4222222222222234</c:v>
                </c:pt>
                <c:pt idx="34">
                  <c:v>7.4222222222222234</c:v>
                </c:pt>
                <c:pt idx="35">
                  <c:v>7.4222222222222234</c:v>
                </c:pt>
                <c:pt idx="36">
                  <c:v>7.4222222222222234</c:v>
                </c:pt>
                <c:pt idx="37">
                  <c:v>7.4222222222222234</c:v>
                </c:pt>
                <c:pt idx="38">
                  <c:v>7.4222222222222234</c:v>
                </c:pt>
                <c:pt idx="39">
                  <c:v>7.4222222222222234</c:v>
                </c:pt>
                <c:pt idx="40">
                  <c:v>7.4222222222222234</c:v>
                </c:pt>
                <c:pt idx="41">
                  <c:v>7.4222222222222234</c:v>
                </c:pt>
                <c:pt idx="42">
                  <c:v>7.4222222222222234</c:v>
                </c:pt>
                <c:pt idx="43">
                  <c:v>7.4222222222222234</c:v>
                </c:pt>
                <c:pt idx="44">
                  <c:v>7.4222222222222234</c:v>
                </c:pt>
              </c:numCache>
            </c:numRef>
          </c:yVal>
        </c:ser>
        <c:ser>
          <c:idx val="2"/>
          <c:order val="1"/>
          <c:tx>
            <c:v>LES</c:v>
          </c:tx>
          <c:yVal>
            <c:numRef>
              <c:f>(PERFILES!$K$50,PERFILES!$K$50,PERFILES!$K$50,PERFILES!$K$50,PERFILES!$K$50,PERFILES!$K$50,PERFILES!$K$50,PERFILES!$K$50,PERFILES!$K$50,PERFILES!$K$50,PERFILES!$K$50,PERFILES!$K$50,PERFILES!$K$50,PERFILES!$K$50,PERFILES!$K$50,PERFILES!$K$50,PERFILES!$K$50,PERFILES!$K$50,PERFILES!$K$50,PERFILES!$K$50,PERFILES!$K$50,PERFILES!$K$50,PERFILES!$K$50,PERFILES!$K$50,PERFILES!$K$50,PERFILES!$K$50,PERFILES!$K$50,PERFILES!$K$50,PERFILES!$K$50,PERFILES!$K$50,PERFILES!$K$50,PERFILES!$K$50,PERFILES!$K$50,PERFILES!$K$50,PERFILES!$K$50,PERFILES!$K$50,PERFILES!$K$50,PERFILES!$K$50,PERFILES!$K$50,PERFILES!$K$50,PERFILES!$K$50,PERFILES!$K$50,PERFILES!$K$50,PERFILES!$K$50,PERFILES!$K$50)</c:f>
              <c:numCache>
                <c:formatCode>0.000</c:formatCode>
                <c:ptCount val="45"/>
                <c:pt idx="0">
                  <c:v>9.3924552495106859</c:v>
                </c:pt>
                <c:pt idx="1">
                  <c:v>9.3924552495106859</c:v>
                </c:pt>
                <c:pt idx="2">
                  <c:v>9.3924552495106859</c:v>
                </c:pt>
                <c:pt idx="3">
                  <c:v>9.3924552495106859</c:v>
                </c:pt>
                <c:pt idx="4">
                  <c:v>9.3924552495106859</c:v>
                </c:pt>
                <c:pt idx="5">
                  <c:v>9.3924552495106859</c:v>
                </c:pt>
                <c:pt idx="6">
                  <c:v>9.3924552495106859</c:v>
                </c:pt>
                <c:pt idx="7">
                  <c:v>9.3924552495106859</c:v>
                </c:pt>
                <c:pt idx="8">
                  <c:v>9.3924552495106859</c:v>
                </c:pt>
                <c:pt idx="9">
                  <c:v>9.3924552495106859</c:v>
                </c:pt>
                <c:pt idx="10">
                  <c:v>9.3924552495106859</c:v>
                </c:pt>
                <c:pt idx="11">
                  <c:v>9.3924552495106859</c:v>
                </c:pt>
                <c:pt idx="12">
                  <c:v>9.3924552495106859</c:v>
                </c:pt>
                <c:pt idx="13">
                  <c:v>9.3924552495106859</c:v>
                </c:pt>
                <c:pt idx="14">
                  <c:v>9.3924552495106859</c:v>
                </c:pt>
                <c:pt idx="15">
                  <c:v>9.3924552495106859</c:v>
                </c:pt>
                <c:pt idx="16">
                  <c:v>9.3924552495106859</c:v>
                </c:pt>
                <c:pt idx="17">
                  <c:v>9.3924552495106859</c:v>
                </c:pt>
                <c:pt idx="18">
                  <c:v>9.3924552495106859</c:v>
                </c:pt>
                <c:pt idx="19">
                  <c:v>9.3924552495106859</c:v>
                </c:pt>
                <c:pt idx="20">
                  <c:v>9.3924552495106859</c:v>
                </c:pt>
                <c:pt idx="21">
                  <c:v>9.3924552495106859</c:v>
                </c:pt>
                <c:pt idx="22">
                  <c:v>9.3924552495106859</c:v>
                </c:pt>
                <c:pt idx="23">
                  <c:v>9.3924552495106859</c:v>
                </c:pt>
                <c:pt idx="24">
                  <c:v>9.3924552495106859</c:v>
                </c:pt>
                <c:pt idx="25">
                  <c:v>9.3924552495106859</c:v>
                </c:pt>
                <c:pt idx="26">
                  <c:v>9.3924552495106859</c:v>
                </c:pt>
                <c:pt idx="27">
                  <c:v>9.3924552495106859</c:v>
                </c:pt>
                <c:pt idx="28">
                  <c:v>9.3924552495106859</c:v>
                </c:pt>
                <c:pt idx="29">
                  <c:v>9.3924552495106859</c:v>
                </c:pt>
                <c:pt idx="30">
                  <c:v>9.3924552495106859</c:v>
                </c:pt>
                <c:pt idx="31">
                  <c:v>9.3924552495106859</c:v>
                </c:pt>
                <c:pt idx="32">
                  <c:v>9.3924552495106859</c:v>
                </c:pt>
                <c:pt idx="33">
                  <c:v>9.3924552495106859</c:v>
                </c:pt>
                <c:pt idx="34">
                  <c:v>9.3924552495106859</c:v>
                </c:pt>
                <c:pt idx="35">
                  <c:v>9.3924552495106859</c:v>
                </c:pt>
                <c:pt idx="36">
                  <c:v>9.3924552495106859</c:v>
                </c:pt>
                <c:pt idx="37">
                  <c:v>9.3924552495106859</c:v>
                </c:pt>
                <c:pt idx="38">
                  <c:v>9.3924552495106859</c:v>
                </c:pt>
                <c:pt idx="39">
                  <c:v>9.3924552495106859</c:v>
                </c:pt>
                <c:pt idx="40">
                  <c:v>9.3924552495106859</c:v>
                </c:pt>
                <c:pt idx="41">
                  <c:v>9.3924552495106859</c:v>
                </c:pt>
                <c:pt idx="42">
                  <c:v>9.3924552495106859</c:v>
                </c:pt>
                <c:pt idx="43">
                  <c:v>9.3924552495106859</c:v>
                </c:pt>
                <c:pt idx="44">
                  <c:v>9.3924552495106859</c:v>
                </c:pt>
              </c:numCache>
            </c:numRef>
          </c:yVal>
        </c:ser>
        <c:ser>
          <c:idx val="3"/>
          <c:order val="2"/>
          <c:tx>
            <c:v>LEI</c:v>
          </c:tx>
          <c:yVal>
            <c:numRef>
              <c:f>(PERFILES!$K$51,PERFILES!$K$51,PERFILES!$K$51,PERFILES!$K$51,PERFILES!$K$51,PERFILES!$K$51,PERFILES!$K$51,PERFILES!$K$51,PERFILES!$K$51,PERFILES!$K$51,PERFILES!$K$51,PERFILES!$K$51,PERFILES!$K$51,PERFILES!$K$51,PERFILES!$K$51,PERFILES!$K$51,PERFILES!$K$51,PERFILES!$K$51,PERFILES!$K$51,PERFILES!$K$51,PERFILES!$K$51,PERFILES!$K$51,PERFILES!$K$51,PERFILES!$K$51,PERFILES!$K$51,PERFILES!$K$51,PERFILES!$K$51,PERFILES!$K$51,PERFILES!$K$51,PERFILES!$K$51,PERFILES!$K$51,PERFILES!$K$51,PERFILES!$K$51,PERFILES!$K$51,PERFILES!$K$51,PERFILES!$K$51,PERFILES!$K$51,PERFILES!$K$51,PERFILES!$K$51,PERFILES!$K$51,PERFILES!$K$51,PERFILES!$K$51,PERFILES!$K$51,PERFILES!$K$51,PERFILES!$K$51)</c:f>
              <c:numCache>
                <c:formatCode>0.000</c:formatCode>
                <c:ptCount val="45"/>
                <c:pt idx="0">
                  <c:v>5.4519891949337929</c:v>
                </c:pt>
                <c:pt idx="1">
                  <c:v>5.4519891949337929</c:v>
                </c:pt>
                <c:pt idx="2">
                  <c:v>5.4519891949337929</c:v>
                </c:pt>
                <c:pt idx="3">
                  <c:v>5.4519891949337929</c:v>
                </c:pt>
                <c:pt idx="4">
                  <c:v>5.4519891949337929</c:v>
                </c:pt>
                <c:pt idx="5">
                  <c:v>5.4519891949337929</c:v>
                </c:pt>
                <c:pt idx="6">
                  <c:v>5.4519891949337929</c:v>
                </c:pt>
                <c:pt idx="7">
                  <c:v>5.4519891949337929</c:v>
                </c:pt>
                <c:pt idx="8">
                  <c:v>5.4519891949337929</c:v>
                </c:pt>
                <c:pt idx="9">
                  <c:v>5.4519891949337929</c:v>
                </c:pt>
                <c:pt idx="10">
                  <c:v>5.4519891949337929</c:v>
                </c:pt>
                <c:pt idx="11">
                  <c:v>5.4519891949337929</c:v>
                </c:pt>
                <c:pt idx="12">
                  <c:v>5.4519891949337929</c:v>
                </c:pt>
                <c:pt idx="13">
                  <c:v>5.4519891949337929</c:v>
                </c:pt>
                <c:pt idx="14">
                  <c:v>5.4519891949337929</c:v>
                </c:pt>
                <c:pt idx="15">
                  <c:v>5.4519891949337929</c:v>
                </c:pt>
                <c:pt idx="16">
                  <c:v>5.4519891949337929</c:v>
                </c:pt>
                <c:pt idx="17">
                  <c:v>5.4519891949337929</c:v>
                </c:pt>
                <c:pt idx="18">
                  <c:v>5.4519891949337929</c:v>
                </c:pt>
                <c:pt idx="19">
                  <c:v>5.4519891949337929</c:v>
                </c:pt>
                <c:pt idx="20">
                  <c:v>5.4519891949337929</c:v>
                </c:pt>
                <c:pt idx="21">
                  <c:v>5.4519891949337929</c:v>
                </c:pt>
                <c:pt idx="22">
                  <c:v>5.4519891949337929</c:v>
                </c:pt>
                <c:pt idx="23">
                  <c:v>5.4519891949337929</c:v>
                </c:pt>
                <c:pt idx="24">
                  <c:v>5.4519891949337929</c:v>
                </c:pt>
                <c:pt idx="25">
                  <c:v>5.4519891949337929</c:v>
                </c:pt>
                <c:pt idx="26">
                  <c:v>5.4519891949337929</c:v>
                </c:pt>
                <c:pt idx="27">
                  <c:v>5.4519891949337929</c:v>
                </c:pt>
                <c:pt idx="28">
                  <c:v>5.4519891949337929</c:v>
                </c:pt>
                <c:pt idx="29">
                  <c:v>5.4519891949337929</c:v>
                </c:pt>
                <c:pt idx="30">
                  <c:v>5.4519891949337929</c:v>
                </c:pt>
                <c:pt idx="31">
                  <c:v>5.4519891949337929</c:v>
                </c:pt>
                <c:pt idx="32">
                  <c:v>5.4519891949337929</c:v>
                </c:pt>
                <c:pt idx="33">
                  <c:v>5.4519891949337929</c:v>
                </c:pt>
                <c:pt idx="34">
                  <c:v>5.4519891949337929</c:v>
                </c:pt>
                <c:pt idx="35">
                  <c:v>5.4519891949337929</c:v>
                </c:pt>
                <c:pt idx="36">
                  <c:v>5.4519891949337929</c:v>
                </c:pt>
                <c:pt idx="37">
                  <c:v>5.4519891949337929</c:v>
                </c:pt>
                <c:pt idx="38">
                  <c:v>5.4519891949337929</c:v>
                </c:pt>
                <c:pt idx="39">
                  <c:v>5.4519891949337929</c:v>
                </c:pt>
                <c:pt idx="40">
                  <c:v>5.4519891949337929</c:v>
                </c:pt>
                <c:pt idx="41">
                  <c:v>5.4519891949337929</c:v>
                </c:pt>
                <c:pt idx="42">
                  <c:v>5.4519891949337929</c:v>
                </c:pt>
                <c:pt idx="43">
                  <c:v>5.4519891949337929</c:v>
                </c:pt>
                <c:pt idx="44">
                  <c:v>5.4519891949337929</c:v>
                </c:pt>
              </c:numCache>
            </c:numRef>
          </c:yVal>
        </c:ser>
        <c:ser>
          <c:idx val="4"/>
          <c:order val="3"/>
          <c:tx>
            <c:v>TAMAÑO DE GRANO (ASTM)</c:v>
          </c:tx>
          <c:yVal>
            <c:numRef>
              <c:f>PERFILES!$K$3:$K$47</c:f>
              <c:numCache>
                <c:formatCode>General</c:formatCode>
                <c:ptCount val="45"/>
                <c:pt idx="0">
                  <c:v>9</c:v>
                </c:pt>
                <c:pt idx="1">
                  <c:v>8</c:v>
                </c:pt>
                <c:pt idx="2">
                  <c:v>9</c:v>
                </c:pt>
                <c:pt idx="3">
                  <c:v>9</c:v>
                </c:pt>
                <c:pt idx="4">
                  <c:v>8</c:v>
                </c:pt>
                <c:pt idx="5">
                  <c:v>7</c:v>
                </c:pt>
                <c:pt idx="6">
                  <c:v>7</c:v>
                </c:pt>
                <c:pt idx="7">
                  <c:v>8</c:v>
                </c:pt>
                <c:pt idx="8">
                  <c:v>8</c:v>
                </c:pt>
                <c:pt idx="9">
                  <c:v>8</c:v>
                </c:pt>
                <c:pt idx="10">
                  <c:v>7</c:v>
                </c:pt>
                <c:pt idx="11">
                  <c:v>7</c:v>
                </c:pt>
                <c:pt idx="12">
                  <c:v>7</c:v>
                </c:pt>
                <c:pt idx="13">
                  <c:v>7</c:v>
                </c:pt>
                <c:pt idx="14">
                  <c:v>7</c:v>
                </c:pt>
                <c:pt idx="15">
                  <c:v>7</c:v>
                </c:pt>
                <c:pt idx="16">
                  <c:v>7</c:v>
                </c:pt>
                <c:pt idx="17">
                  <c:v>7</c:v>
                </c:pt>
                <c:pt idx="18">
                  <c:v>7</c:v>
                </c:pt>
                <c:pt idx="19">
                  <c:v>7</c:v>
                </c:pt>
                <c:pt idx="20">
                  <c:v>8</c:v>
                </c:pt>
                <c:pt idx="21">
                  <c:v>8</c:v>
                </c:pt>
                <c:pt idx="22">
                  <c:v>8</c:v>
                </c:pt>
                <c:pt idx="23">
                  <c:v>7</c:v>
                </c:pt>
                <c:pt idx="24">
                  <c:v>7</c:v>
                </c:pt>
                <c:pt idx="25">
                  <c:v>7</c:v>
                </c:pt>
                <c:pt idx="26">
                  <c:v>7</c:v>
                </c:pt>
                <c:pt idx="27">
                  <c:v>7</c:v>
                </c:pt>
                <c:pt idx="28">
                  <c:v>7</c:v>
                </c:pt>
                <c:pt idx="29">
                  <c:v>7</c:v>
                </c:pt>
                <c:pt idx="30">
                  <c:v>7</c:v>
                </c:pt>
                <c:pt idx="31">
                  <c:v>8</c:v>
                </c:pt>
                <c:pt idx="32">
                  <c:v>9</c:v>
                </c:pt>
                <c:pt idx="33">
                  <c:v>8</c:v>
                </c:pt>
                <c:pt idx="34">
                  <c:v>8</c:v>
                </c:pt>
                <c:pt idx="35">
                  <c:v>7</c:v>
                </c:pt>
                <c:pt idx="36">
                  <c:v>7</c:v>
                </c:pt>
                <c:pt idx="37">
                  <c:v>7</c:v>
                </c:pt>
                <c:pt idx="38">
                  <c:v>7</c:v>
                </c:pt>
                <c:pt idx="39">
                  <c:v>7</c:v>
                </c:pt>
                <c:pt idx="40">
                  <c:v>7</c:v>
                </c:pt>
                <c:pt idx="41">
                  <c:v>7</c:v>
                </c:pt>
                <c:pt idx="42">
                  <c:v>7</c:v>
                </c:pt>
                <c:pt idx="43">
                  <c:v>7</c:v>
                </c:pt>
                <c:pt idx="44">
                  <c:v>7</c:v>
                </c:pt>
              </c:numCache>
            </c:numRef>
          </c:yVal>
        </c:ser>
        <c:axId val="69155456"/>
        <c:axId val="69165440"/>
      </c:scatterChart>
      <c:valAx>
        <c:axId val="69155456"/>
        <c:scaling>
          <c:orientation val="minMax"/>
        </c:scaling>
        <c:axPos val="b"/>
        <c:numFmt formatCode="General" sourceLinked="1"/>
        <c:majorTickMark val="none"/>
        <c:tickLblPos val="nextTo"/>
        <c:txPr>
          <a:bodyPr/>
          <a:lstStyle/>
          <a:p>
            <a:pPr>
              <a:defRPr lang="en-US"/>
            </a:pPr>
            <a:endParaRPr lang="es-EC"/>
          </a:p>
        </c:txPr>
        <c:crossAx val="69165440"/>
        <c:crosses val="autoZero"/>
        <c:crossBetween val="midCat"/>
      </c:valAx>
      <c:valAx>
        <c:axId val="69165440"/>
        <c:scaling>
          <c:orientation val="minMax"/>
          <c:max val="9.5"/>
          <c:min val="5"/>
        </c:scaling>
        <c:axPos val="l"/>
        <c:majorGridlines/>
        <c:title>
          <c:tx>
            <c:rich>
              <a:bodyPr/>
              <a:lstStyle/>
              <a:p>
                <a:pPr>
                  <a:defRPr lang="en-US"/>
                </a:pPr>
                <a:r>
                  <a:rPr lang="en-US"/>
                  <a:t>G (ASTM E 112)</a:t>
                </a:r>
              </a:p>
            </c:rich>
          </c:tx>
          <c:layout/>
        </c:title>
        <c:numFmt formatCode="0.000" sourceLinked="1"/>
        <c:majorTickMark val="none"/>
        <c:tickLblPos val="nextTo"/>
        <c:txPr>
          <a:bodyPr/>
          <a:lstStyle/>
          <a:p>
            <a:pPr>
              <a:defRPr lang="en-US"/>
            </a:pPr>
            <a:endParaRPr lang="es-EC"/>
          </a:p>
        </c:txPr>
        <c:crossAx val="69155456"/>
        <c:crosses val="autoZero"/>
        <c:crossBetween val="midCat"/>
      </c:valAx>
    </c:plotArea>
    <c:legend>
      <c:legendPos val="r"/>
      <c:layout>
        <c:manualLayout>
          <c:xMode val="edge"/>
          <c:yMode val="edge"/>
          <c:x val="0.66535465675486383"/>
          <c:y val="0.29238808690580498"/>
          <c:w val="0.3153216717475551"/>
          <c:h val="0.55862642169728782"/>
        </c:manualLayout>
      </c:layout>
      <c:txPr>
        <a:bodyPr/>
        <a:lstStyle/>
        <a:p>
          <a:pPr>
            <a:defRPr lang="en-US"/>
          </a:pPr>
          <a:endParaRPr lang="es-EC"/>
        </a:p>
      </c:txPr>
    </c:legend>
    <c:dispBlanksAs val="span"/>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s-EC"/>
  <c:chart>
    <c:title>
      <c:tx>
        <c:rich>
          <a:bodyPr/>
          <a:lstStyle/>
          <a:p>
            <a:pPr>
              <a:defRPr lang="en-US"/>
            </a:pPr>
            <a:r>
              <a:rPr lang="en-US" sz="1800" b="1" i="0" baseline="0">
                <a:effectLst/>
              </a:rPr>
              <a:t>Relación esfuerzo de fluencia con G</a:t>
            </a:r>
            <a:endParaRPr lang="en-US">
              <a:effectLst/>
            </a:endParaRPr>
          </a:p>
        </c:rich>
      </c:tx>
      <c:layout/>
    </c:title>
    <c:plotArea>
      <c:layout/>
      <c:scatterChart>
        <c:scatterStyle val="lineMarker"/>
        <c:ser>
          <c:idx val="0"/>
          <c:order val="0"/>
          <c:tx>
            <c:v>Valor medido</c:v>
          </c:tx>
          <c:spPr>
            <a:ln w="28575">
              <a:noFill/>
            </a:ln>
          </c:spPr>
          <c:xVal>
            <c:numRef>
              <c:f>Sheet7!$BB$3:$BB$56</c:f>
              <c:numCache>
                <c:formatCode>General</c:formatCode>
                <c:ptCount val="54"/>
                <c:pt idx="0">
                  <c:v>6</c:v>
                </c:pt>
                <c:pt idx="1">
                  <c:v>4</c:v>
                </c:pt>
                <c:pt idx="2">
                  <c:v>5</c:v>
                </c:pt>
                <c:pt idx="3">
                  <c:v>5</c:v>
                </c:pt>
                <c:pt idx="4">
                  <c:v>5</c:v>
                </c:pt>
                <c:pt idx="5">
                  <c:v>4</c:v>
                </c:pt>
                <c:pt idx="6">
                  <c:v>5</c:v>
                </c:pt>
                <c:pt idx="7">
                  <c:v>6</c:v>
                </c:pt>
                <c:pt idx="8">
                  <c:v>5</c:v>
                </c:pt>
                <c:pt idx="9">
                  <c:v>6</c:v>
                </c:pt>
                <c:pt idx="10">
                  <c:v>6</c:v>
                </c:pt>
                <c:pt idx="11">
                  <c:v>5</c:v>
                </c:pt>
                <c:pt idx="12">
                  <c:v>5</c:v>
                </c:pt>
                <c:pt idx="13">
                  <c:v>6</c:v>
                </c:pt>
                <c:pt idx="14">
                  <c:v>6</c:v>
                </c:pt>
                <c:pt idx="15">
                  <c:v>5</c:v>
                </c:pt>
                <c:pt idx="16">
                  <c:v>7</c:v>
                </c:pt>
                <c:pt idx="17">
                  <c:v>7</c:v>
                </c:pt>
                <c:pt idx="18">
                  <c:v>5</c:v>
                </c:pt>
                <c:pt idx="19">
                  <c:v>5</c:v>
                </c:pt>
                <c:pt idx="20">
                  <c:v>6</c:v>
                </c:pt>
                <c:pt idx="21">
                  <c:v>7</c:v>
                </c:pt>
                <c:pt idx="22">
                  <c:v>5</c:v>
                </c:pt>
                <c:pt idx="23">
                  <c:v>5</c:v>
                </c:pt>
                <c:pt idx="24">
                  <c:v>5</c:v>
                </c:pt>
                <c:pt idx="25">
                  <c:v>5</c:v>
                </c:pt>
                <c:pt idx="26">
                  <c:v>5</c:v>
                </c:pt>
                <c:pt idx="27">
                  <c:v>7</c:v>
                </c:pt>
                <c:pt idx="28">
                  <c:v>6</c:v>
                </c:pt>
                <c:pt idx="29">
                  <c:v>5</c:v>
                </c:pt>
                <c:pt idx="30">
                  <c:v>5</c:v>
                </c:pt>
                <c:pt idx="31">
                  <c:v>5</c:v>
                </c:pt>
                <c:pt idx="32">
                  <c:v>5</c:v>
                </c:pt>
                <c:pt idx="33">
                  <c:v>6</c:v>
                </c:pt>
                <c:pt idx="34">
                  <c:v>5</c:v>
                </c:pt>
                <c:pt idx="35">
                  <c:v>5</c:v>
                </c:pt>
                <c:pt idx="36">
                  <c:v>5</c:v>
                </c:pt>
                <c:pt idx="37">
                  <c:v>5</c:v>
                </c:pt>
                <c:pt idx="38">
                  <c:v>6</c:v>
                </c:pt>
                <c:pt idx="39">
                  <c:v>5</c:v>
                </c:pt>
                <c:pt idx="40">
                  <c:v>5</c:v>
                </c:pt>
                <c:pt idx="41">
                  <c:v>5</c:v>
                </c:pt>
                <c:pt idx="42">
                  <c:v>6</c:v>
                </c:pt>
                <c:pt idx="43">
                  <c:v>6</c:v>
                </c:pt>
                <c:pt idx="44">
                  <c:v>5</c:v>
                </c:pt>
                <c:pt idx="45">
                  <c:v>5</c:v>
                </c:pt>
                <c:pt idx="46">
                  <c:v>6</c:v>
                </c:pt>
                <c:pt idx="47">
                  <c:v>5</c:v>
                </c:pt>
                <c:pt idx="48">
                  <c:v>6</c:v>
                </c:pt>
                <c:pt idx="49">
                  <c:v>5</c:v>
                </c:pt>
                <c:pt idx="50">
                  <c:v>6</c:v>
                </c:pt>
                <c:pt idx="51">
                  <c:v>5</c:v>
                </c:pt>
                <c:pt idx="52">
                  <c:v>6</c:v>
                </c:pt>
                <c:pt idx="53">
                  <c:v>5</c:v>
                </c:pt>
              </c:numCache>
            </c:numRef>
          </c:xVal>
          <c:yVal>
            <c:numRef>
              <c:f>Sheet7!$AX$3:$AX$56</c:f>
              <c:numCache>
                <c:formatCode>0.000</c:formatCode>
                <c:ptCount val="54"/>
                <c:pt idx="0">
                  <c:v>433.4</c:v>
                </c:pt>
                <c:pt idx="1">
                  <c:v>433.39</c:v>
                </c:pt>
                <c:pt idx="2">
                  <c:v>433.4</c:v>
                </c:pt>
                <c:pt idx="3">
                  <c:v>440.83</c:v>
                </c:pt>
                <c:pt idx="4">
                  <c:v>462.45</c:v>
                </c:pt>
                <c:pt idx="5">
                  <c:v>454.51</c:v>
                </c:pt>
                <c:pt idx="6">
                  <c:v>461.02</c:v>
                </c:pt>
                <c:pt idx="7">
                  <c:v>449.91999999999939</c:v>
                </c:pt>
                <c:pt idx="8">
                  <c:v>472.97999999999939</c:v>
                </c:pt>
                <c:pt idx="9">
                  <c:v>455.07</c:v>
                </c:pt>
                <c:pt idx="10">
                  <c:v>466.21999999999969</c:v>
                </c:pt>
                <c:pt idx="11">
                  <c:v>466.54</c:v>
                </c:pt>
                <c:pt idx="12">
                  <c:v>446.67</c:v>
                </c:pt>
                <c:pt idx="13">
                  <c:v>454.7899999999994</c:v>
                </c:pt>
                <c:pt idx="14">
                  <c:v>467.63</c:v>
                </c:pt>
                <c:pt idx="15">
                  <c:v>481.83</c:v>
                </c:pt>
                <c:pt idx="16">
                  <c:v>485.65000000000032</c:v>
                </c:pt>
                <c:pt idx="17">
                  <c:v>465.6</c:v>
                </c:pt>
                <c:pt idx="18">
                  <c:v>462.56</c:v>
                </c:pt>
                <c:pt idx="19">
                  <c:v>467.16</c:v>
                </c:pt>
                <c:pt idx="20">
                  <c:v>477.02</c:v>
                </c:pt>
                <c:pt idx="21">
                  <c:v>474.7899999999994</c:v>
                </c:pt>
                <c:pt idx="22">
                  <c:v>476.55</c:v>
                </c:pt>
                <c:pt idx="23">
                  <c:v>477.86</c:v>
                </c:pt>
                <c:pt idx="24">
                  <c:v>476.7</c:v>
                </c:pt>
                <c:pt idx="25">
                  <c:v>484.9</c:v>
                </c:pt>
                <c:pt idx="26">
                  <c:v>471.18</c:v>
                </c:pt>
                <c:pt idx="27">
                  <c:v>485.36</c:v>
                </c:pt>
                <c:pt idx="28">
                  <c:v>469.12</c:v>
                </c:pt>
                <c:pt idx="29">
                  <c:v>473.38</c:v>
                </c:pt>
                <c:pt idx="30">
                  <c:v>477.96999999999969</c:v>
                </c:pt>
                <c:pt idx="31">
                  <c:v>481.53</c:v>
                </c:pt>
                <c:pt idx="32">
                  <c:v>455.6</c:v>
                </c:pt>
                <c:pt idx="33">
                  <c:v>458.12</c:v>
                </c:pt>
                <c:pt idx="34">
                  <c:v>460.07</c:v>
                </c:pt>
                <c:pt idx="35">
                  <c:v>452.28</c:v>
                </c:pt>
                <c:pt idx="36">
                  <c:v>459.62</c:v>
                </c:pt>
                <c:pt idx="37">
                  <c:v>475.08</c:v>
                </c:pt>
                <c:pt idx="38">
                  <c:v>460.7</c:v>
                </c:pt>
                <c:pt idx="39">
                  <c:v>464.62</c:v>
                </c:pt>
                <c:pt idx="40">
                  <c:v>449.51</c:v>
                </c:pt>
                <c:pt idx="41">
                  <c:v>470.54</c:v>
                </c:pt>
                <c:pt idx="42">
                  <c:v>463.68</c:v>
                </c:pt>
                <c:pt idx="43">
                  <c:v>459.74</c:v>
                </c:pt>
                <c:pt idx="44">
                  <c:v>462.74</c:v>
                </c:pt>
                <c:pt idx="45">
                  <c:v>460.82</c:v>
                </c:pt>
                <c:pt idx="46">
                  <c:v>462.91999999999939</c:v>
                </c:pt>
                <c:pt idx="47">
                  <c:v>446.27</c:v>
                </c:pt>
                <c:pt idx="48">
                  <c:v>457.1</c:v>
                </c:pt>
                <c:pt idx="49">
                  <c:v>441.41999999999939</c:v>
                </c:pt>
                <c:pt idx="50">
                  <c:v>467.9</c:v>
                </c:pt>
                <c:pt idx="51">
                  <c:v>464.11</c:v>
                </c:pt>
                <c:pt idx="52">
                  <c:v>458.85</c:v>
                </c:pt>
                <c:pt idx="53">
                  <c:v>456.69</c:v>
                </c:pt>
              </c:numCache>
            </c:numRef>
          </c:yVal>
        </c:ser>
        <c:ser>
          <c:idx val="1"/>
          <c:order val="1"/>
          <c:tx>
            <c:v>Valor calculado</c:v>
          </c:tx>
          <c:spPr>
            <a:ln w="28575">
              <a:noFill/>
            </a:ln>
          </c:spPr>
          <c:xVal>
            <c:numRef>
              <c:f>Sheet7!$BB$3:$BB$56</c:f>
              <c:numCache>
                <c:formatCode>General</c:formatCode>
                <c:ptCount val="54"/>
                <c:pt idx="0">
                  <c:v>6</c:v>
                </c:pt>
                <c:pt idx="1">
                  <c:v>4</c:v>
                </c:pt>
                <c:pt idx="2">
                  <c:v>5</c:v>
                </c:pt>
                <c:pt idx="3">
                  <c:v>5</c:v>
                </c:pt>
                <c:pt idx="4">
                  <c:v>5</c:v>
                </c:pt>
                <c:pt idx="5">
                  <c:v>4</c:v>
                </c:pt>
                <c:pt idx="6">
                  <c:v>5</c:v>
                </c:pt>
                <c:pt idx="7">
                  <c:v>6</c:v>
                </c:pt>
                <c:pt idx="8">
                  <c:v>5</c:v>
                </c:pt>
                <c:pt idx="9">
                  <c:v>6</c:v>
                </c:pt>
                <c:pt idx="10">
                  <c:v>6</c:v>
                </c:pt>
                <c:pt idx="11">
                  <c:v>5</c:v>
                </c:pt>
                <c:pt idx="12">
                  <c:v>5</c:v>
                </c:pt>
                <c:pt idx="13">
                  <c:v>6</c:v>
                </c:pt>
                <c:pt idx="14">
                  <c:v>6</c:v>
                </c:pt>
                <c:pt idx="15">
                  <c:v>5</c:v>
                </c:pt>
                <c:pt idx="16">
                  <c:v>7</c:v>
                </c:pt>
                <c:pt idx="17">
                  <c:v>7</c:v>
                </c:pt>
                <c:pt idx="18">
                  <c:v>5</c:v>
                </c:pt>
                <c:pt idx="19">
                  <c:v>5</c:v>
                </c:pt>
                <c:pt idx="20">
                  <c:v>6</c:v>
                </c:pt>
                <c:pt idx="21">
                  <c:v>7</c:v>
                </c:pt>
                <c:pt idx="22">
                  <c:v>5</c:v>
                </c:pt>
                <c:pt idx="23">
                  <c:v>5</c:v>
                </c:pt>
                <c:pt idx="24">
                  <c:v>5</c:v>
                </c:pt>
                <c:pt idx="25">
                  <c:v>5</c:v>
                </c:pt>
                <c:pt idx="26">
                  <c:v>5</c:v>
                </c:pt>
                <c:pt idx="27">
                  <c:v>7</c:v>
                </c:pt>
                <c:pt idx="28">
                  <c:v>6</c:v>
                </c:pt>
                <c:pt idx="29">
                  <c:v>5</c:v>
                </c:pt>
                <c:pt idx="30">
                  <c:v>5</c:v>
                </c:pt>
                <c:pt idx="31">
                  <c:v>5</c:v>
                </c:pt>
                <c:pt idx="32">
                  <c:v>5</c:v>
                </c:pt>
                <c:pt idx="33">
                  <c:v>6</c:v>
                </c:pt>
                <c:pt idx="34">
                  <c:v>5</c:v>
                </c:pt>
                <c:pt idx="35">
                  <c:v>5</c:v>
                </c:pt>
                <c:pt idx="36">
                  <c:v>5</c:v>
                </c:pt>
                <c:pt idx="37">
                  <c:v>5</c:v>
                </c:pt>
                <c:pt idx="38">
                  <c:v>6</c:v>
                </c:pt>
                <c:pt idx="39">
                  <c:v>5</c:v>
                </c:pt>
                <c:pt idx="40">
                  <c:v>5</c:v>
                </c:pt>
                <c:pt idx="41">
                  <c:v>5</c:v>
                </c:pt>
                <c:pt idx="42">
                  <c:v>6</c:v>
                </c:pt>
                <c:pt idx="43">
                  <c:v>6</c:v>
                </c:pt>
                <c:pt idx="44">
                  <c:v>5</c:v>
                </c:pt>
                <c:pt idx="45">
                  <c:v>5</c:v>
                </c:pt>
                <c:pt idx="46">
                  <c:v>6</c:v>
                </c:pt>
                <c:pt idx="47">
                  <c:v>5</c:v>
                </c:pt>
                <c:pt idx="48">
                  <c:v>6</c:v>
                </c:pt>
                <c:pt idx="49">
                  <c:v>5</c:v>
                </c:pt>
                <c:pt idx="50">
                  <c:v>6</c:v>
                </c:pt>
                <c:pt idx="51">
                  <c:v>5</c:v>
                </c:pt>
                <c:pt idx="52">
                  <c:v>6</c:v>
                </c:pt>
                <c:pt idx="53">
                  <c:v>5</c:v>
                </c:pt>
              </c:numCache>
            </c:numRef>
          </c:xVal>
          <c:yVal>
            <c:numRef>
              <c:f>Sheet2!$B$26:$B$79</c:f>
              <c:numCache>
                <c:formatCode>General</c:formatCode>
                <c:ptCount val="54"/>
                <c:pt idx="0">
                  <c:v>469.61997923589735</c:v>
                </c:pt>
                <c:pt idx="1">
                  <c:v>455.08618920577624</c:v>
                </c:pt>
                <c:pt idx="2">
                  <c:v>458.5870675919931</c:v>
                </c:pt>
                <c:pt idx="3">
                  <c:v>468.40284224448175</c:v>
                </c:pt>
                <c:pt idx="4">
                  <c:v>483.57765681116132</c:v>
                </c:pt>
                <c:pt idx="5">
                  <c:v>457.52031479655898</c:v>
                </c:pt>
                <c:pt idx="6">
                  <c:v>460.39750678858553</c:v>
                </c:pt>
                <c:pt idx="7">
                  <c:v>459.42066659520583</c:v>
                </c:pt>
                <c:pt idx="8">
                  <c:v>489.88679842865076</c:v>
                </c:pt>
                <c:pt idx="9">
                  <c:v>472.35370744968327</c:v>
                </c:pt>
                <c:pt idx="10">
                  <c:v>486.17506425252304</c:v>
                </c:pt>
                <c:pt idx="11">
                  <c:v>499.39247853748645</c:v>
                </c:pt>
                <c:pt idx="12">
                  <c:v>471.95960334480731</c:v>
                </c:pt>
                <c:pt idx="13">
                  <c:v>474.13733396017108</c:v>
                </c:pt>
                <c:pt idx="14">
                  <c:v>463.82727326817474</c:v>
                </c:pt>
                <c:pt idx="15">
                  <c:v>449.520882381494</c:v>
                </c:pt>
                <c:pt idx="16">
                  <c:v>462.58463775166365</c:v>
                </c:pt>
                <c:pt idx="17">
                  <c:v>496.96316441459487</c:v>
                </c:pt>
                <c:pt idx="18">
                  <c:v>446.28237620754857</c:v>
                </c:pt>
                <c:pt idx="19">
                  <c:v>460.92909743484927</c:v>
                </c:pt>
                <c:pt idx="20">
                  <c:v>462.55425356265118</c:v>
                </c:pt>
                <c:pt idx="21">
                  <c:v>484.71559570924569</c:v>
                </c:pt>
                <c:pt idx="22">
                  <c:v>462.79665931053643</c:v>
                </c:pt>
                <c:pt idx="23">
                  <c:v>462.06222486504208</c:v>
                </c:pt>
                <c:pt idx="24">
                  <c:v>458.2151872934013</c:v>
                </c:pt>
                <c:pt idx="25">
                  <c:v>463.82486753422972</c:v>
                </c:pt>
                <c:pt idx="26">
                  <c:v>464.53831813842373</c:v>
                </c:pt>
                <c:pt idx="27">
                  <c:v>473.72006286812103</c:v>
                </c:pt>
                <c:pt idx="28">
                  <c:v>472.51458356631696</c:v>
                </c:pt>
                <c:pt idx="29">
                  <c:v>442.05762949251152</c:v>
                </c:pt>
                <c:pt idx="30">
                  <c:v>443.31665997050209</c:v>
                </c:pt>
                <c:pt idx="31">
                  <c:v>463.57306143863116</c:v>
                </c:pt>
                <c:pt idx="32">
                  <c:v>421.85019032075024</c:v>
                </c:pt>
                <c:pt idx="33">
                  <c:v>459.98723031030192</c:v>
                </c:pt>
                <c:pt idx="34">
                  <c:v>448.58360413676763</c:v>
                </c:pt>
                <c:pt idx="35">
                  <c:v>464.82509730285597</c:v>
                </c:pt>
                <c:pt idx="36">
                  <c:v>450.52810676388663</c:v>
                </c:pt>
                <c:pt idx="37">
                  <c:v>467.72786201600275</c:v>
                </c:pt>
                <c:pt idx="38">
                  <c:v>464.86947071940261</c:v>
                </c:pt>
                <c:pt idx="39">
                  <c:v>462.90857313080244</c:v>
                </c:pt>
                <c:pt idx="40">
                  <c:v>462.30004173310726</c:v>
                </c:pt>
                <c:pt idx="41">
                  <c:v>456.6553884234458</c:v>
                </c:pt>
                <c:pt idx="42">
                  <c:v>460.70068091449707</c:v>
                </c:pt>
                <c:pt idx="43">
                  <c:v>462.49130203875154</c:v>
                </c:pt>
                <c:pt idx="44">
                  <c:v>456.73232917487769</c:v>
                </c:pt>
                <c:pt idx="45">
                  <c:v>447.19867061097636</c:v>
                </c:pt>
                <c:pt idx="46">
                  <c:v>469.20613125470493</c:v>
                </c:pt>
                <c:pt idx="47">
                  <c:v>446.83495069511218</c:v>
                </c:pt>
                <c:pt idx="48">
                  <c:v>462.81305427201539</c:v>
                </c:pt>
                <c:pt idx="49">
                  <c:v>442.93195621333865</c:v>
                </c:pt>
                <c:pt idx="50">
                  <c:v>464.98138453966783</c:v>
                </c:pt>
                <c:pt idx="51">
                  <c:v>451.80112646941166</c:v>
                </c:pt>
                <c:pt idx="52">
                  <c:v>463.05786575384855</c:v>
                </c:pt>
                <c:pt idx="53">
                  <c:v>447.86315891880417</c:v>
                </c:pt>
              </c:numCache>
            </c:numRef>
          </c:yVal>
        </c:ser>
        <c:axId val="71639040"/>
        <c:axId val="71640960"/>
      </c:scatterChart>
      <c:valAx>
        <c:axId val="71639040"/>
        <c:scaling>
          <c:orientation val="minMax"/>
        </c:scaling>
        <c:axPos val="b"/>
        <c:title>
          <c:tx>
            <c:rich>
              <a:bodyPr/>
              <a:lstStyle/>
              <a:p>
                <a:pPr>
                  <a:defRPr lang="en-US"/>
                </a:pPr>
                <a:r>
                  <a:rPr lang="en-US"/>
                  <a:t>G</a:t>
                </a:r>
                <a:r>
                  <a:rPr lang="en-US" baseline="0"/>
                  <a:t> (ASTM E112)</a:t>
                </a:r>
                <a:endParaRPr lang="en-US"/>
              </a:p>
            </c:rich>
          </c:tx>
          <c:layout/>
        </c:title>
        <c:numFmt formatCode="General" sourceLinked="1"/>
        <c:majorTickMark val="none"/>
        <c:tickLblPos val="nextTo"/>
        <c:txPr>
          <a:bodyPr/>
          <a:lstStyle/>
          <a:p>
            <a:pPr>
              <a:defRPr lang="en-US"/>
            </a:pPr>
            <a:endParaRPr lang="es-EC"/>
          </a:p>
        </c:txPr>
        <c:crossAx val="71640960"/>
        <c:crosses val="autoZero"/>
        <c:crossBetween val="midCat"/>
      </c:valAx>
      <c:valAx>
        <c:axId val="71640960"/>
        <c:scaling>
          <c:orientation val="minMax"/>
        </c:scaling>
        <c:axPos val="l"/>
        <c:majorGridlines/>
        <c:title>
          <c:tx>
            <c:rich>
              <a:bodyPr/>
              <a:lstStyle/>
              <a:p>
                <a:pPr>
                  <a:defRPr lang="en-US"/>
                </a:pPr>
                <a:r>
                  <a:rPr lang="en-US"/>
                  <a:t>Re(MPa)</a:t>
                </a:r>
              </a:p>
            </c:rich>
          </c:tx>
          <c:layout/>
        </c:title>
        <c:numFmt formatCode="0.000" sourceLinked="1"/>
        <c:majorTickMark val="none"/>
        <c:tickLblPos val="nextTo"/>
        <c:txPr>
          <a:bodyPr/>
          <a:lstStyle/>
          <a:p>
            <a:pPr>
              <a:defRPr lang="en-US"/>
            </a:pPr>
            <a:endParaRPr lang="es-EC"/>
          </a:p>
        </c:txPr>
        <c:crossAx val="71639040"/>
        <c:crosses val="autoZero"/>
        <c:crossBetween val="midCat"/>
      </c:valAx>
    </c:plotArea>
    <c:legend>
      <c:legendPos val="r"/>
      <c:layout/>
      <c:txPr>
        <a:bodyPr/>
        <a:lstStyle/>
        <a:p>
          <a:pPr>
            <a:defRPr lang="en-US"/>
          </a:pPr>
          <a:endParaRPr lang="es-EC"/>
        </a:p>
      </c:txPr>
    </c:legend>
    <c:plotVisOnly val="1"/>
    <c:dispBlanksAs val="gap"/>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s-EC"/>
  <c:chart>
    <c:title>
      <c:tx>
        <c:rich>
          <a:bodyPr/>
          <a:lstStyle/>
          <a:p>
            <a:pPr>
              <a:defRPr lang="en-US"/>
            </a:pPr>
            <a:r>
              <a:rPr lang="en-US" sz="1800" b="1" i="0" baseline="0">
                <a:effectLst/>
              </a:rPr>
              <a:t>Relación esfuerzo de fluencia con Ceq.</a:t>
            </a:r>
            <a:endParaRPr lang="en-US">
              <a:effectLst/>
            </a:endParaRPr>
          </a:p>
        </c:rich>
      </c:tx>
      <c:layout>
        <c:manualLayout>
          <c:xMode val="edge"/>
          <c:yMode val="edge"/>
          <c:x val="0.11725303107447446"/>
          <c:y val="3.333310003079594E-2"/>
        </c:manualLayout>
      </c:layout>
    </c:title>
    <c:plotArea>
      <c:layout/>
      <c:scatterChart>
        <c:scatterStyle val="lineMarker"/>
        <c:ser>
          <c:idx val="0"/>
          <c:order val="0"/>
          <c:tx>
            <c:v>Valor medido</c:v>
          </c:tx>
          <c:spPr>
            <a:ln w="28575">
              <a:noFill/>
            </a:ln>
          </c:spPr>
          <c:xVal>
            <c:numRef>
              <c:f>Sheet7!$BC$3:$BC$56</c:f>
              <c:numCache>
                <c:formatCode>0.000</c:formatCode>
                <c:ptCount val="54"/>
                <c:pt idx="0">
                  <c:v>0.57676166666666684</c:v>
                </c:pt>
                <c:pt idx="1">
                  <c:v>0.58752999999999878</c:v>
                </c:pt>
                <c:pt idx="2">
                  <c:v>0.57676166666666684</c:v>
                </c:pt>
                <c:pt idx="3">
                  <c:v>0.59079500000000063</c:v>
                </c:pt>
                <c:pt idx="4">
                  <c:v>0.61248999999999998</c:v>
                </c:pt>
                <c:pt idx="5">
                  <c:v>0.59100999999999959</c:v>
                </c:pt>
                <c:pt idx="6">
                  <c:v>0.57935000000000003</c:v>
                </c:pt>
                <c:pt idx="7">
                  <c:v>0.56218000000000001</c:v>
                </c:pt>
                <c:pt idx="8">
                  <c:v>0.62151000000000001</c:v>
                </c:pt>
                <c:pt idx="9">
                  <c:v>0.58067000000000002</c:v>
                </c:pt>
                <c:pt idx="10">
                  <c:v>0.60043000000000002</c:v>
                </c:pt>
                <c:pt idx="11">
                  <c:v>0.63510000000000122</c:v>
                </c:pt>
                <c:pt idx="12">
                  <c:v>0.59587999999999997</c:v>
                </c:pt>
                <c:pt idx="13">
                  <c:v>0.5832199999999983</c:v>
                </c:pt>
                <c:pt idx="14">
                  <c:v>0.56847999999999999</c:v>
                </c:pt>
                <c:pt idx="15">
                  <c:v>0.56380000000000063</c:v>
                </c:pt>
                <c:pt idx="16">
                  <c:v>0.55093000000000003</c:v>
                </c:pt>
                <c:pt idx="17">
                  <c:v>0.60007999999999995</c:v>
                </c:pt>
                <c:pt idx="18">
                  <c:v>0.5591699999999995</c:v>
                </c:pt>
                <c:pt idx="19">
                  <c:v>0.58010999999999957</c:v>
                </c:pt>
                <c:pt idx="20">
                  <c:v>0.56666000000000005</c:v>
                </c:pt>
                <c:pt idx="21">
                  <c:v>0.58256999999999826</c:v>
                </c:pt>
                <c:pt idx="22">
                  <c:v>0.58277999999999996</c:v>
                </c:pt>
                <c:pt idx="23">
                  <c:v>0.58172999999999997</c:v>
                </c:pt>
                <c:pt idx="24">
                  <c:v>0.57623000000000002</c:v>
                </c:pt>
                <c:pt idx="25">
                  <c:v>0.58424999999999949</c:v>
                </c:pt>
                <c:pt idx="26">
                  <c:v>0.58526999999999829</c:v>
                </c:pt>
                <c:pt idx="27">
                  <c:v>0.56685000000000063</c:v>
                </c:pt>
                <c:pt idx="28">
                  <c:v>0.58089999999999997</c:v>
                </c:pt>
                <c:pt idx="29">
                  <c:v>0.55313000000000001</c:v>
                </c:pt>
                <c:pt idx="30">
                  <c:v>0.55493000000000003</c:v>
                </c:pt>
                <c:pt idx="31">
                  <c:v>0.58389000000000002</c:v>
                </c:pt>
                <c:pt idx="32">
                  <c:v>0.52424000000000004</c:v>
                </c:pt>
                <c:pt idx="33">
                  <c:v>0.56298999999999999</c:v>
                </c:pt>
                <c:pt idx="34">
                  <c:v>0.56245999999999996</c:v>
                </c:pt>
                <c:pt idx="35">
                  <c:v>0.58567999999999998</c:v>
                </c:pt>
                <c:pt idx="36">
                  <c:v>0.56523999999999996</c:v>
                </c:pt>
                <c:pt idx="37">
                  <c:v>0.58982999999999997</c:v>
                </c:pt>
                <c:pt idx="38">
                  <c:v>0.56996999999999998</c:v>
                </c:pt>
                <c:pt idx="39">
                  <c:v>0.58294000000000001</c:v>
                </c:pt>
                <c:pt idx="40">
                  <c:v>0.58206999999999864</c:v>
                </c:pt>
                <c:pt idx="41">
                  <c:v>0.57399999999999995</c:v>
                </c:pt>
                <c:pt idx="42">
                  <c:v>0.56401000000000001</c:v>
                </c:pt>
                <c:pt idx="43">
                  <c:v>0.56657000000000002</c:v>
                </c:pt>
                <c:pt idx="44">
                  <c:v>0.57411000000000001</c:v>
                </c:pt>
                <c:pt idx="45">
                  <c:v>0.56047999999999998</c:v>
                </c:pt>
                <c:pt idx="46">
                  <c:v>0.57616999999999996</c:v>
                </c:pt>
                <c:pt idx="47">
                  <c:v>0.55996000000000001</c:v>
                </c:pt>
                <c:pt idx="48">
                  <c:v>0.56703000000000003</c:v>
                </c:pt>
                <c:pt idx="49">
                  <c:v>0.55437999999999998</c:v>
                </c:pt>
                <c:pt idx="50">
                  <c:v>0.57013000000000003</c:v>
                </c:pt>
                <c:pt idx="51">
                  <c:v>0.56706000000000001</c:v>
                </c:pt>
                <c:pt idx="52">
                  <c:v>0.56738</c:v>
                </c:pt>
                <c:pt idx="53">
                  <c:v>0.56142999999999998</c:v>
                </c:pt>
              </c:numCache>
            </c:numRef>
          </c:xVal>
          <c:yVal>
            <c:numRef>
              <c:f>Sheet7!$AX$3:$AX$56</c:f>
              <c:numCache>
                <c:formatCode>0.000</c:formatCode>
                <c:ptCount val="54"/>
                <c:pt idx="0">
                  <c:v>433.4</c:v>
                </c:pt>
                <c:pt idx="1">
                  <c:v>433.39</c:v>
                </c:pt>
                <c:pt idx="2">
                  <c:v>433.4</c:v>
                </c:pt>
                <c:pt idx="3">
                  <c:v>440.83</c:v>
                </c:pt>
                <c:pt idx="4">
                  <c:v>462.45</c:v>
                </c:pt>
                <c:pt idx="5">
                  <c:v>454.51</c:v>
                </c:pt>
                <c:pt idx="6">
                  <c:v>461.02</c:v>
                </c:pt>
                <c:pt idx="7">
                  <c:v>449.91999999999939</c:v>
                </c:pt>
                <c:pt idx="8">
                  <c:v>472.97999999999939</c:v>
                </c:pt>
                <c:pt idx="9">
                  <c:v>455.07</c:v>
                </c:pt>
                <c:pt idx="10">
                  <c:v>466.21999999999969</c:v>
                </c:pt>
                <c:pt idx="11">
                  <c:v>466.54</c:v>
                </c:pt>
                <c:pt idx="12">
                  <c:v>446.67</c:v>
                </c:pt>
                <c:pt idx="13">
                  <c:v>454.7899999999994</c:v>
                </c:pt>
                <c:pt idx="14">
                  <c:v>467.63</c:v>
                </c:pt>
                <c:pt idx="15">
                  <c:v>481.83</c:v>
                </c:pt>
                <c:pt idx="16">
                  <c:v>485.65000000000032</c:v>
                </c:pt>
                <c:pt idx="17">
                  <c:v>465.6</c:v>
                </c:pt>
                <c:pt idx="18">
                  <c:v>462.56</c:v>
                </c:pt>
                <c:pt idx="19">
                  <c:v>467.16</c:v>
                </c:pt>
                <c:pt idx="20">
                  <c:v>477.02</c:v>
                </c:pt>
                <c:pt idx="21">
                  <c:v>474.7899999999994</c:v>
                </c:pt>
                <c:pt idx="22">
                  <c:v>476.55</c:v>
                </c:pt>
                <c:pt idx="23">
                  <c:v>477.86</c:v>
                </c:pt>
                <c:pt idx="24">
                  <c:v>476.7</c:v>
                </c:pt>
                <c:pt idx="25">
                  <c:v>484.9</c:v>
                </c:pt>
                <c:pt idx="26">
                  <c:v>471.18</c:v>
                </c:pt>
                <c:pt idx="27">
                  <c:v>485.36</c:v>
                </c:pt>
                <c:pt idx="28">
                  <c:v>469.12</c:v>
                </c:pt>
                <c:pt idx="29">
                  <c:v>473.38</c:v>
                </c:pt>
                <c:pt idx="30">
                  <c:v>477.96999999999969</c:v>
                </c:pt>
                <c:pt idx="31">
                  <c:v>481.53</c:v>
                </c:pt>
                <c:pt idx="32">
                  <c:v>455.6</c:v>
                </c:pt>
                <c:pt idx="33">
                  <c:v>458.12</c:v>
                </c:pt>
                <c:pt idx="34">
                  <c:v>460.07</c:v>
                </c:pt>
                <c:pt idx="35">
                  <c:v>452.28</c:v>
                </c:pt>
                <c:pt idx="36">
                  <c:v>459.62</c:v>
                </c:pt>
                <c:pt idx="37">
                  <c:v>475.08</c:v>
                </c:pt>
                <c:pt idx="38">
                  <c:v>460.7</c:v>
                </c:pt>
                <c:pt idx="39">
                  <c:v>464.62</c:v>
                </c:pt>
                <c:pt idx="40">
                  <c:v>449.51</c:v>
                </c:pt>
                <c:pt idx="41">
                  <c:v>470.54</c:v>
                </c:pt>
                <c:pt idx="42">
                  <c:v>463.68</c:v>
                </c:pt>
                <c:pt idx="43">
                  <c:v>459.74</c:v>
                </c:pt>
                <c:pt idx="44">
                  <c:v>462.74</c:v>
                </c:pt>
                <c:pt idx="45">
                  <c:v>460.82</c:v>
                </c:pt>
                <c:pt idx="46">
                  <c:v>462.91999999999939</c:v>
                </c:pt>
                <c:pt idx="47">
                  <c:v>446.27</c:v>
                </c:pt>
                <c:pt idx="48">
                  <c:v>457.1</c:v>
                </c:pt>
                <c:pt idx="49">
                  <c:v>441.41999999999939</c:v>
                </c:pt>
                <c:pt idx="50">
                  <c:v>467.9</c:v>
                </c:pt>
                <c:pt idx="51">
                  <c:v>464.11</c:v>
                </c:pt>
                <c:pt idx="52">
                  <c:v>458.85</c:v>
                </c:pt>
                <c:pt idx="53">
                  <c:v>456.69</c:v>
                </c:pt>
              </c:numCache>
            </c:numRef>
          </c:yVal>
        </c:ser>
        <c:ser>
          <c:idx val="1"/>
          <c:order val="1"/>
          <c:tx>
            <c:v>Valor calculado</c:v>
          </c:tx>
          <c:spPr>
            <a:ln w="28575">
              <a:noFill/>
            </a:ln>
          </c:spPr>
          <c:xVal>
            <c:numRef>
              <c:f>Sheet7!$BC$3:$BC$56</c:f>
              <c:numCache>
                <c:formatCode>0.000</c:formatCode>
                <c:ptCount val="54"/>
                <c:pt idx="0">
                  <c:v>0.57676166666666684</c:v>
                </c:pt>
                <c:pt idx="1">
                  <c:v>0.58752999999999878</c:v>
                </c:pt>
                <c:pt idx="2">
                  <c:v>0.57676166666666684</c:v>
                </c:pt>
                <c:pt idx="3">
                  <c:v>0.59079500000000063</c:v>
                </c:pt>
                <c:pt idx="4">
                  <c:v>0.61248999999999998</c:v>
                </c:pt>
                <c:pt idx="5">
                  <c:v>0.59100999999999959</c:v>
                </c:pt>
                <c:pt idx="6">
                  <c:v>0.57935000000000003</c:v>
                </c:pt>
                <c:pt idx="7">
                  <c:v>0.56218000000000001</c:v>
                </c:pt>
                <c:pt idx="8">
                  <c:v>0.62151000000000001</c:v>
                </c:pt>
                <c:pt idx="9">
                  <c:v>0.58067000000000002</c:v>
                </c:pt>
                <c:pt idx="10">
                  <c:v>0.60043000000000002</c:v>
                </c:pt>
                <c:pt idx="11">
                  <c:v>0.63510000000000122</c:v>
                </c:pt>
                <c:pt idx="12">
                  <c:v>0.59587999999999997</c:v>
                </c:pt>
                <c:pt idx="13">
                  <c:v>0.5832199999999983</c:v>
                </c:pt>
                <c:pt idx="14">
                  <c:v>0.56847999999999999</c:v>
                </c:pt>
                <c:pt idx="15">
                  <c:v>0.56380000000000063</c:v>
                </c:pt>
                <c:pt idx="16">
                  <c:v>0.55093000000000003</c:v>
                </c:pt>
                <c:pt idx="17">
                  <c:v>0.60007999999999995</c:v>
                </c:pt>
                <c:pt idx="18">
                  <c:v>0.5591699999999995</c:v>
                </c:pt>
                <c:pt idx="19">
                  <c:v>0.58010999999999957</c:v>
                </c:pt>
                <c:pt idx="20">
                  <c:v>0.56666000000000005</c:v>
                </c:pt>
                <c:pt idx="21">
                  <c:v>0.58256999999999826</c:v>
                </c:pt>
                <c:pt idx="22">
                  <c:v>0.58277999999999996</c:v>
                </c:pt>
                <c:pt idx="23">
                  <c:v>0.58172999999999997</c:v>
                </c:pt>
                <c:pt idx="24">
                  <c:v>0.57623000000000002</c:v>
                </c:pt>
                <c:pt idx="25">
                  <c:v>0.58424999999999949</c:v>
                </c:pt>
                <c:pt idx="26">
                  <c:v>0.58526999999999829</c:v>
                </c:pt>
                <c:pt idx="27">
                  <c:v>0.56685000000000063</c:v>
                </c:pt>
                <c:pt idx="28">
                  <c:v>0.58089999999999997</c:v>
                </c:pt>
                <c:pt idx="29">
                  <c:v>0.55313000000000001</c:v>
                </c:pt>
                <c:pt idx="30">
                  <c:v>0.55493000000000003</c:v>
                </c:pt>
                <c:pt idx="31">
                  <c:v>0.58389000000000002</c:v>
                </c:pt>
                <c:pt idx="32">
                  <c:v>0.52424000000000004</c:v>
                </c:pt>
                <c:pt idx="33">
                  <c:v>0.56298999999999999</c:v>
                </c:pt>
                <c:pt idx="34">
                  <c:v>0.56245999999999996</c:v>
                </c:pt>
                <c:pt idx="35">
                  <c:v>0.58567999999999998</c:v>
                </c:pt>
                <c:pt idx="36">
                  <c:v>0.56523999999999996</c:v>
                </c:pt>
                <c:pt idx="37">
                  <c:v>0.58982999999999997</c:v>
                </c:pt>
                <c:pt idx="38">
                  <c:v>0.56996999999999998</c:v>
                </c:pt>
                <c:pt idx="39">
                  <c:v>0.58294000000000001</c:v>
                </c:pt>
                <c:pt idx="40">
                  <c:v>0.58206999999999864</c:v>
                </c:pt>
                <c:pt idx="41">
                  <c:v>0.57399999999999995</c:v>
                </c:pt>
                <c:pt idx="42">
                  <c:v>0.56401000000000001</c:v>
                </c:pt>
                <c:pt idx="43">
                  <c:v>0.56657000000000002</c:v>
                </c:pt>
                <c:pt idx="44">
                  <c:v>0.57411000000000001</c:v>
                </c:pt>
                <c:pt idx="45">
                  <c:v>0.56047999999999998</c:v>
                </c:pt>
                <c:pt idx="46">
                  <c:v>0.57616999999999996</c:v>
                </c:pt>
                <c:pt idx="47">
                  <c:v>0.55996000000000001</c:v>
                </c:pt>
                <c:pt idx="48">
                  <c:v>0.56703000000000003</c:v>
                </c:pt>
                <c:pt idx="49">
                  <c:v>0.55437999999999998</c:v>
                </c:pt>
                <c:pt idx="50">
                  <c:v>0.57013000000000003</c:v>
                </c:pt>
                <c:pt idx="51">
                  <c:v>0.56706000000000001</c:v>
                </c:pt>
                <c:pt idx="52">
                  <c:v>0.56738</c:v>
                </c:pt>
                <c:pt idx="53">
                  <c:v>0.56142999999999998</c:v>
                </c:pt>
              </c:numCache>
            </c:numRef>
          </c:xVal>
          <c:yVal>
            <c:numRef>
              <c:f>Sheet2!$B$26:$B$79</c:f>
              <c:numCache>
                <c:formatCode>General</c:formatCode>
                <c:ptCount val="54"/>
                <c:pt idx="0">
                  <c:v>469.61997923589735</c:v>
                </c:pt>
                <c:pt idx="1">
                  <c:v>455.08618920577624</c:v>
                </c:pt>
                <c:pt idx="2">
                  <c:v>458.5870675919931</c:v>
                </c:pt>
                <c:pt idx="3">
                  <c:v>468.40284224448175</c:v>
                </c:pt>
                <c:pt idx="4">
                  <c:v>483.57765681116132</c:v>
                </c:pt>
                <c:pt idx="5">
                  <c:v>457.52031479655898</c:v>
                </c:pt>
                <c:pt idx="6">
                  <c:v>460.39750678858553</c:v>
                </c:pt>
                <c:pt idx="7">
                  <c:v>459.42066659520583</c:v>
                </c:pt>
                <c:pt idx="8">
                  <c:v>489.88679842865076</c:v>
                </c:pt>
                <c:pt idx="9">
                  <c:v>472.35370744968327</c:v>
                </c:pt>
                <c:pt idx="10">
                  <c:v>486.17506425252304</c:v>
                </c:pt>
                <c:pt idx="11">
                  <c:v>499.39247853748645</c:v>
                </c:pt>
                <c:pt idx="12">
                  <c:v>471.95960334480731</c:v>
                </c:pt>
                <c:pt idx="13">
                  <c:v>474.13733396017108</c:v>
                </c:pt>
                <c:pt idx="14">
                  <c:v>463.82727326817474</c:v>
                </c:pt>
                <c:pt idx="15">
                  <c:v>449.520882381494</c:v>
                </c:pt>
                <c:pt idx="16">
                  <c:v>462.58463775166365</c:v>
                </c:pt>
                <c:pt idx="17">
                  <c:v>496.96316441459487</c:v>
                </c:pt>
                <c:pt idx="18">
                  <c:v>446.28237620754857</c:v>
                </c:pt>
                <c:pt idx="19">
                  <c:v>460.92909743484927</c:v>
                </c:pt>
                <c:pt idx="20">
                  <c:v>462.55425356265118</c:v>
                </c:pt>
                <c:pt idx="21">
                  <c:v>484.71559570924569</c:v>
                </c:pt>
                <c:pt idx="22">
                  <c:v>462.79665931053643</c:v>
                </c:pt>
                <c:pt idx="23">
                  <c:v>462.06222486504208</c:v>
                </c:pt>
                <c:pt idx="24">
                  <c:v>458.2151872934013</c:v>
                </c:pt>
                <c:pt idx="25">
                  <c:v>463.82486753422972</c:v>
                </c:pt>
                <c:pt idx="26">
                  <c:v>464.53831813842373</c:v>
                </c:pt>
                <c:pt idx="27">
                  <c:v>473.72006286812103</c:v>
                </c:pt>
                <c:pt idx="28">
                  <c:v>472.51458356631696</c:v>
                </c:pt>
                <c:pt idx="29">
                  <c:v>442.05762949251152</c:v>
                </c:pt>
                <c:pt idx="30">
                  <c:v>443.31665997050209</c:v>
                </c:pt>
                <c:pt idx="31">
                  <c:v>463.57306143863116</c:v>
                </c:pt>
                <c:pt idx="32">
                  <c:v>421.85019032075024</c:v>
                </c:pt>
                <c:pt idx="33">
                  <c:v>459.98723031030192</c:v>
                </c:pt>
                <c:pt idx="34">
                  <c:v>448.58360413676763</c:v>
                </c:pt>
                <c:pt idx="35">
                  <c:v>464.82509730285597</c:v>
                </c:pt>
                <c:pt idx="36">
                  <c:v>450.52810676388663</c:v>
                </c:pt>
                <c:pt idx="37">
                  <c:v>467.72786201600275</c:v>
                </c:pt>
                <c:pt idx="38">
                  <c:v>464.86947071940261</c:v>
                </c:pt>
                <c:pt idx="39">
                  <c:v>462.90857313080244</c:v>
                </c:pt>
                <c:pt idx="40">
                  <c:v>462.30004173310726</c:v>
                </c:pt>
                <c:pt idx="41">
                  <c:v>456.6553884234458</c:v>
                </c:pt>
                <c:pt idx="42">
                  <c:v>460.70068091449707</c:v>
                </c:pt>
                <c:pt idx="43">
                  <c:v>462.49130203875154</c:v>
                </c:pt>
                <c:pt idx="44">
                  <c:v>456.73232917487769</c:v>
                </c:pt>
                <c:pt idx="45">
                  <c:v>447.19867061097636</c:v>
                </c:pt>
                <c:pt idx="46">
                  <c:v>469.20613125470493</c:v>
                </c:pt>
                <c:pt idx="47">
                  <c:v>446.83495069511218</c:v>
                </c:pt>
                <c:pt idx="48">
                  <c:v>462.81305427201539</c:v>
                </c:pt>
                <c:pt idx="49">
                  <c:v>442.93195621333865</c:v>
                </c:pt>
                <c:pt idx="50">
                  <c:v>464.98138453966783</c:v>
                </c:pt>
                <c:pt idx="51">
                  <c:v>451.80112646941166</c:v>
                </c:pt>
                <c:pt idx="52">
                  <c:v>463.05786575384855</c:v>
                </c:pt>
                <c:pt idx="53">
                  <c:v>447.86315891880417</c:v>
                </c:pt>
              </c:numCache>
            </c:numRef>
          </c:yVal>
        </c:ser>
        <c:axId val="71658112"/>
        <c:axId val="71672576"/>
      </c:scatterChart>
      <c:valAx>
        <c:axId val="71658112"/>
        <c:scaling>
          <c:orientation val="minMax"/>
          <c:min val="0.4"/>
        </c:scaling>
        <c:axPos val="b"/>
        <c:title>
          <c:tx>
            <c:rich>
              <a:bodyPr/>
              <a:lstStyle/>
              <a:p>
                <a:pPr>
                  <a:defRPr lang="en-US"/>
                </a:pPr>
                <a:r>
                  <a:rPr lang="en-US"/>
                  <a:t>Ceq.</a:t>
                </a:r>
              </a:p>
            </c:rich>
          </c:tx>
          <c:layout/>
        </c:title>
        <c:numFmt formatCode="0.000" sourceLinked="1"/>
        <c:majorTickMark val="none"/>
        <c:tickLblPos val="nextTo"/>
        <c:txPr>
          <a:bodyPr/>
          <a:lstStyle/>
          <a:p>
            <a:pPr>
              <a:defRPr lang="en-US"/>
            </a:pPr>
            <a:endParaRPr lang="es-EC"/>
          </a:p>
        </c:txPr>
        <c:crossAx val="71672576"/>
        <c:crosses val="autoZero"/>
        <c:crossBetween val="midCat"/>
      </c:valAx>
      <c:valAx>
        <c:axId val="71672576"/>
        <c:scaling>
          <c:orientation val="minMax"/>
        </c:scaling>
        <c:axPos val="l"/>
        <c:majorGridlines/>
        <c:title>
          <c:tx>
            <c:rich>
              <a:bodyPr/>
              <a:lstStyle/>
              <a:p>
                <a:pPr>
                  <a:defRPr lang="en-US"/>
                </a:pPr>
                <a:r>
                  <a:rPr lang="en-US"/>
                  <a:t>Re (MPa)</a:t>
                </a:r>
              </a:p>
            </c:rich>
          </c:tx>
          <c:layout/>
        </c:title>
        <c:numFmt formatCode="0.000" sourceLinked="1"/>
        <c:majorTickMark val="none"/>
        <c:tickLblPos val="nextTo"/>
        <c:txPr>
          <a:bodyPr/>
          <a:lstStyle/>
          <a:p>
            <a:pPr>
              <a:defRPr lang="en-US"/>
            </a:pPr>
            <a:endParaRPr lang="es-EC"/>
          </a:p>
        </c:txPr>
        <c:crossAx val="71658112"/>
        <c:crosses val="autoZero"/>
        <c:crossBetween val="midCat"/>
      </c:valAx>
    </c:plotArea>
    <c:legend>
      <c:legendPos val="r"/>
      <c:layout/>
      <c:txPr>
        <a:bodyPr/>
        <a:lstStyle/>
        <a:p>
          <a:pPr>
            <a:defRPr lang="en-US"/>
          </a:pPr>
          <a:endParaRPr lang="es-EC"/>
        </a:p>
      </c:txPr>
    </c:legend>
    <c:plotVisOnly val="1"/>
    <c:dispBlanksAs val="gap"/>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s-EC"/>
  <c:chart>
    <c:title>
      <c:tx>
        <c:rich>
          <a:bodyPr/>
          <a:lstStyle/>
          <a:p>
            <a:pPr>
              <a:defRPr lang="en-US"/>
            </a:pPr>
            <a:r>
              <a:rPr lang="en-US" sz="1800" b="1" i="0" baseline="0">
                <a:effectLst/>
              </a:rPr>
              <a:t>Relación esfuerzo de fluencia con G</a:t>
            </a:r>
            <a:endParaRPr lang="en-US">
              <a:effectLst/>
            </a:endParaRPr>
          </a:p>
        </c:rich>
      </c:tx>
      <c:layout/>
    </c:title>
    <c:plotArea>
      <c:layout/>
      <c:scatterChart>
        <c:scatterStyle val="lineMarker"/>
        <c:ser>
          <c:idx val="0"/>
          <c:order val="0"/>
          <c:tx>
            <c:v>Valor medido</c:v>
          </c:tx>
          <c:spPr>
            <a:ln w="28575">
              <a:noFill/>
            </a:ln>
          </c:spPr>
          <c:xVal>
            <c:numRef>
              <c:f>PERFILES!$BB$3:$BB$47</c:f>
              <c:numCache>
                <c:formatCode>General</c:formatCode>
                <c:ptCount val="45"/>
                <c:pt idx="0">
                  <c:v>9</c:v>
                </c:pt>
                <c:pt idx="1">
                  <c:v>8</c:v>
                </c:pt>
                <c:pt idx="2">
                  <c:v>9</c:v>
                </c:pt>
                <c:pt idx="3">
                  <c:v>9</c:v>
                </c:pt>
                <c:pt idx="4">
                  <c:v>8</c:v>
                </c:pt>
                <c:pt idx="5">
                  <c:v>7</c:v>
                </c:pt>
                <c:pt idx="6">
                  <c:v>7</c:v>
                </c:pt>
                <c:pt idx="7">
                  <c:v>8</c:v>
                </c:pt>
                <c:pt idx="8">
                  <c:v>8</c:v>
                </c:pt>
                <c:pt idx="9">
                  <c:v>8</c:v>
                </c:pt>
                <c:pt idx="10">
                  <c:v>7</c:v>
                </c:pt>
                <c:pt idx="11">
                  <c:v>7</c:v>
                </c:pt>
                <c:pt idx="12">
                  <c:v>7</c:v>
                </c:pt>
                <c:pt idx="13">
                  <c:v>7</c:v>
                </c:pt>
                <c:pt idx="14">
                  <c:v>7</c:v>
                </c:pt>
                <c:pt idx="15">
                  <c:v>7</c:v>
                </c:pt>
                <c:pt idx="16">
                  <c:v>7</c:v>
                </c:pt>
                <c:pt idx="17">
                  <c:v>7</c:v>
                </c:pt>
                <c:pt idx="18">
                  <c:v>7</c:v>
                </c:pt>
                <c:pt idx="19">
                  <c:v>7</c:v>
                </c:pt>
                <c:pt idx="20">
                  <c:v>8</c:v>
                </c:pt>
                <c:pt idx="21">
                  <c:v>8</c:v>
                </c:pt>
                <c:pt idx="22">
                  <c:v>8</c:v>
                </c:pt>
                <c:pt idx="23">
                  <c:v>7</c:v>
                </c:pt>
                <c:pt idx="24">
                  <c:v>7</c:v>
                </c:pt>
                <c:pt idx="25">
                  <c:v>7</c:v>
                </c:pt>
                <c:pt idx="26">
                  <c:v>7</c:v>
                </c:pt>
                <c:pt idx="27">
                  <c:v>7</c:v>
                </c:pt>
                <c:pt idx="28">
                  <c:v>7</c:v>
                </c:pt>
                <c:pt idx="29">
                  <c:v>7</c:v>
                </c:pt>
                <c:pt idx="30">
                  <c:v>7</c:v>
                </c:pt>
                <c:pt idx="31">
                  <c:v>8</c:v>
                </c:pt>
                <c:pt idx="32">
                  <c:v>9</c:v>
                </c:pt>
                <c:pt idx="33">
                  <c:v>8</c:v>
                </c:pt>
                <c:pt idx="34">
                  <c:v>8</c:v>
                </c:pt>
                <c:pt idx="35">
                  <c:v>7</c:v>
                </c:pt>
                <c:pt idx="36">
                  <c:v>7</c:v>
                </c:pt>
                <c:pt idx="37">
                  <c:v>7</c:v>
                </c:pt>
                <c:pt idx="38">
                  <c:v>7</c:v>
                </c:pt>
                <c:pt idx="39">
                  <c:v>7</c:v>
                </c:pt>
                <c:pt idx="40">
                  <c:v>7</c:v>
                </c:pt>
                <c:pt idx="41">
                  <c:v>7</c:v>
                </c:pt>
                <c:pt idx="42">
                  <c:v>7</c:v>
                </c:pt>
                <c:pt idx="43">
                  <c:v>7</c:v>
                </c:pt>
                <c:pt idx="44">
                  <c:v>7</c:v>
                </c:pt>
              </c:numCache>
            </c:numRef>
          </c:xVal>
          <c:yVal>
            <c:numRef>
              <c:f>PERFILES!$AX$3:$AX$47</c:f>
              <c:numCache>
                <c:formatCode>0.000</c:formatCode>
                <c:ptCount val="45"/>
                <c:pt idx="0">
                  <c:v>390.37</c:v>
                </c:pt>
                <c:pt idx="1">
                  <c:v>377.46999999999969</c:v>
                </c:pt>
                <c:pt idx="2">
                  <c:v>408.2899999999994</c:v>
                </c:pt>
                <c:pt idx="3">
                  <c:v>422.86</c:v>
                </c:pt>
                <c:pt idx="4">
                  <c:v>386.96</c:v>
                </c:pt>
                <c:pt idx="5">
                  <c:v>366.58</c:v>
                </c:pt>
                <c:pt idx="6">
                  <c:v>382.65000000000032</c:v>
                </c:pt>
                <c:pt idx="7">
                  <c:v>358.19</c:v>
                </c:pt>
                <c:pt idx="8">
                  <c:v>377.96</c:v>
                </c:pt>
                <c:pt idx="9">
                  <c:v>383.54</c:v>
                </c:pt>
                <c:pt idx="10">
                  <c:v>327.35000000000002</c:v>
                </c:pt>
                <c:pt idx="11">
                  <c:v>330.46999999999969</c:v>
                </c:pt>
                <c:pt idx="12">
                  <c:v>337.96999999999969</c:v>
                </c:pt>
                <c:pt idx="13">
                  <c:v>331.66</c:v>
                </c:pt>
                <c:pt idx="14">
                  <c:v>340.4</c:v>
                </c:pt>
                <c:pt idx="15">
                  <c:v>325.11</c:v>
                </c:pt>
                <c:pt idx="16">
                  <c:v>338.74</c:v>
                </c:pt>
                <c:pt idx="17">
                  <c:v>355.05</c:v>
                </c:pt>
                <c:pt idx="18">
                  <c:v>319.41000000000003</c:v>
                </c:pt>
                <c:pt idx="19">
                  <c:v>317.36</c:v>
                </c:pt>
                <c:pt idx="20">
                  <c:v>330.75</c:v>
                </c:pt>
                <c:pt idx="21">
                  <c:v>325.52</c:v>
                </c:pt>
                <c:pt idx="22">
                  <c:v>318.88</c:v>
                </c:pt>
                <c:pt idx="23">
                  <c:v>320.16000000000008</c:v>
                </c:pt>
                <c:pt idx="24">
                  <c:v>343.26</c:v>
                </c:pt>
                <c:pt idx="25">
                  <c:v>329.33</c:v>
                </c:pt>
                <c:pt idx="26">
                  <c:v>305.64999999999998</c:v>
                </c:pt>
                <c:pt idx="27">
                  <c:v>336.21999999999969</c:v>
                </c:pt>
                <c:pt idx="28">
                  <c:v>328.47999999999939</c:v>
                </c:pt>
                <c:pt idx="29">
                  <c:v>286.38</c:v>
                </c:pt>
                <c:pt idx="30">
                  <c:v>389.44</c:v>
                </c:pt>
                <c:pt idx="31">
                  <c:v>391.63</c:v>
                </c:pt>
                <c:pt idx="32">
                  <c:v>362.2899999999994</c:v>
                </c:pt>
                <c:pt idx="33">
                  <c:v>404.78</c:v>
                </c:pt>
                <c:pt idx="34">
                  <c:v>401.91999999999939</c:v>
                </c:pt>
                <c:pt idx="35">
                  <c:v>348.96</c:v>
                </c:pt>
                <c:pt idx="36">
                  <c:v>350.72999999999939</c:v>
                </c:pt>
                <c:pt idx="37">
                  <c:v>341.53</c:v>
                </c:pt>
                <c:pt idx="38">
                  <c:v>328.25</c:v>
                </c:pt>
                <c:pt idx="39">
                  <c:v>333.83</c:v>
                </c:pt>
                <c:pt idx="40">
                  <c:v>347.66</c:v>
                </c:pt>
                <c:pt idx="41">
                  <c:v>369.40999999999963</c:v>
                </c:pt>
                <c:pt idx="42">
                  <c:v>362.33</c:v>
                </c:pt>
                <c:pt idx="43">
                  <c:v>353.14000000000038</c:v>
                </c:pt>
                <c:pt idx="44">
                  <c:v>354.90999999999963</c:v>
                </c:pt>
              </c:numCache>
            </c:numRef>
          </c:yVal>
        </c:ser>
        <c:ser>
          <c:idx val="1"/>
          <c:order val="1"/>
          <c:tx>
            <c:v>Valor calculado</c:v>
          </c:tx>
          <c:spPr>
            <a:ln w="28575">
              <a:noFill/>
            </a:ln>
          </c:spPr>
          <c:xVal>
            <c:numRef>
              <c:f>PERFILES!$BB$3:$BB$47</c:f>
              <c:numCache>
                <c:formatCode>General</c:formatCode>
                <c:ptCount val="45"/>
                <c:pt idx="0">
                  <c:v>9</c:v>
                </c:pt>
                <c:pt idx="1">
                  <c:v>8</c:v>
                </c:pt>
                <c:pt idx="2">
                  <c:v>9</c:v>
                </c:pt>
                <c:pt idx="3">
                  <c:v>9</c:v>
                </c:pt>
                <c:pt idx="4">
                  <c:v>8</c:v>
                </c:pt>
                <c:pt idx="5">
                  <c:v>7</c:v>
                </c:pt>
                <c:pt idx="6">
                  <c:v>7</c:v>
                </c:pt>
                <c:pt idx="7">
                  <c:v>8</c:v>
                </c:pt>
                <c:pt idx="8">
                  <c:v>8</c:v>
                </c:pt>
                <c:pt idx="9">
                  <c:v>8</c:v>
                </c:pt>
                <c:pt idx="10">
                  <c:v>7</c:v>
                </c:pt>
                <c:pt idx="11">
                  <c:v>7</c:v>
                </c:pt>
                <c:pt idx="12">
                  <c:v>7</c:v>
                </c:pt>
                <c:pt idx="13">
                  <c:v>7</c:v>
                </c:pt>
                <c:pt idx="14">
                  <c:v>7</c:v>
                </c:pt>
                <c:pt idx="15">
                  <c:v>7</c:v>
                </c:pt>
                <c:pt idx="16">
                  <c:v>7</c:v>
                </c:pt>
                <c:pt idx="17">
                  <c:v>7</c:v>
                </c:pt>
                <c:pt idx="18">
                  <c:v>7</c:v>
                </c:pt>
                <c:pt idx="19">
                  <c:v>7</c:v>
                </c:pt>
                <c:pt idx="20">
                  <c:v>8</c:v>
                </c:pt>
                <c:pt idx="21">
                  <c:v>8</c:v>
                </c:pt>
                <c:pt idx="22">
                  <c:v>8</c:v>
                </c:pt>
                <c:pt idx="23">
                  <c:v>7</c:v>
                </c:pt>
                <c:pt idx="24">
                  <c:v>7</c:v>
                </c:pt>
                <c:pt idx="25">
                  <c:v>7</c:v>
                </c:pt>
                <c:pt idx="26">
                  <c:v>7</c:v>
                </c:pt>
                <c:pt idx="27">
                  <c:v>7</c:v>
                </c:pt>
                <c:pt idx="28">
                  <c:v>7</c:v>
                </c:pt>
                <c:pt idx="29">
                  <c:v>7</c:v>
                </c:pt>
                <c:pt idx="30">
                  <c:v>7</c:v>
                </c:pt>
                <c:pt idx="31">
                  <c:v>8</c:v>
                </c:pt>
                <c:pt idx="32">
                  <c:v>9</c:v>
                </c:pt>
                <c:pt idx="33">
                  <c:v>8</c:v>
                </c:pt>
                <c:pt idx="34">
                  <c:v>8</c:v>
                </c:pt>
                <c:pt idx="35">
                  <c:v>7</c:v>
                </c:pt>
                <c:pt idx="36">
                  <c:v>7</c:v>
                </c:pt>
                <c:pt idx="37">
                  <c:v>7</c:v>
                </c:pt>
                <c:pt idx="38">
                  <c:v>7</c:v>
                </c:pt>
                <c:pt idx="39">
                  <c:v>7</c:v>
                </c:pt>
                <c:pt idx="40">
                  <c:v>7</c:v>
                </c:pt>
                <c:pt idx="41">
                  <c:v>7</c:v>
                </c:pt>
                <c:pt idx="42">
                  <c:v>7</c:v>
                </c:pt>
                <c:pt idx="43">
                  <c:v>7</c:v>
                </c:pt>
                <c:pt idx="44">
                  <c:v>7</c:v>
                </c:pt>
              </c:numCache>
            </c:numRef>
          </c:xVal>
          <c:yVal>
            <c:numRef>
              <c:f>fluencia!$B$26:$B$70</c:f>
              <c:numCache>
                <c:formatCode>General</c:formatCode>
                <c:ptCount val="45"/>
                <c:pt idx="0">
                  <c:v>403.60837774583661</c:v>
                </c:pt>
                <c:pt idx="1">
                  <c:v>365.40800159264865</c:v>
                </c:pt>
                <c:pt idx="2">
                  <c:v>409.49299452894229</c:v>
                </c:pt>
                <c:pt idx="3">
                  <c:v>409.94539765512428</c:v>
                </c:pt>
                <c:pt idx="4">
                  <c:v>374.03742241744396</c:v>
                </c:pt>
                <c:pt idx="5">
                  <c:v>333.64930577346394</c:v>
                </c:pt>
                <c:pt idx="6">
                  <c:v>347.58939911680426</c:v>
                </c:pt>
                <c:pt idx="7">
                  <c:v>365.63082701300732</c:v>
                </c:pt>
                <c:pt idx="8">
                  <c:v>381.35689986194973</c:v>
                </c:pt>
                <c:pt idx="9">
                  <c:v>383.11587022568926</c:v>
                </c:pt>
                <c:pt idx="10">
                  <c:v>335.26985428516178</c:v>
                </c:pt>
                <c:pt idx="11">
                  <c:v>316.40396869480332</c:v>
                </c:pt>
                <c:pt idx="12">
                  <c:v>336.48526566893565</c:v>
                </c:pt>
                <c:pt idx="13">
                  <c:v>334.07132361505131</c:v>
                </c:pt>
                <c:pt idx="14">
                  <c:v>325.37100379286909</c:v>
                </c:pt>
                <c:pt idx="15">
                  <c:v>325.12116923064889</c:v>
                </c:pt>
                <c:pt idx="16">
                  <c:v>348.73053536045865</c:v>
                </c:pt>
                <c:pt idx="17">
                  <c:v>350.95203727857808</c:v>
                </c:pt>
                <c:pt idx="18">
                  <c:v>334.46633231477722</c:v>
                </c:pt>
                <c:pt idx="19">
                  <c:v>342.13355246075213</c:v>
                </c:pt>
                <c:pt idx="20">
                  <c:v>375.30685208494202</c:v>
                </c:pt>
                <c:pt idx="21">
                  <c:v>374.20622955407862</c:v>
                </c:pt>
                <c:pt idx="22">
                  <c:v>371.3871503722695</c:v>
                </c:pt>
                <c:pt idx="23">
                  <c:v>340.08423382199965</c:v>
                </c:pt>
                <c:pt idx="24">
                  <c:v>340.94177407610664</c:v>
                </c:pt>
                <c:pt idx="25">
                  <c:v>339.79050940425356</c:v>
                </c:pt>
                <c:pt idx="26">
                  <c:v>338.26786903180431</c:v>
                </c:pt>
                <c:pt idx="27">
                  <c:v>340.14500439118871</c:v>
                </c:pt>
                <c:pt idx="28">
                  <c:v>332.94706808506032</c:v>
                </c:pt>
                <c:pt idx="29">
                  <c:v>337.45759477595493</c:v>
                </c:pt>
                <c:pt idx="30">
                  <c:v>340.76283851127369</c:v>
                </c:pt>
                <c:pt idx="31">
                  <c:v>342.8216067108487</c:v>
                </c:pt>
                <c:pt idx="32">
                  <c:v>398.26394379996378</c:v>
                </c:pt>
                <c:pt idx="33">
                  <c:v>370.14135370390198</c:v>
                </c:pt>
                <c:pt idx="34">
                  <c:v>376.61004317976716</c:v>
                </c:pt>
                <c:pt idx="35">
                  <c:v>344.45971480358622</c:v>
                </c:pt>
                <c:pt idx="36">
                  <c:v>348.08906824124398</c:v>
                </c:pt>
                <c:pt idx="37">
                  <c:v>336.48526566893565</c:v>
                </c:pt>
                <c:pt idx="38">
                  <c:v>330.84710730531748</c:v>
                </c:pt>
                <c:pt idx="39">
                  <c:v>331.97473897804036</c:v>
                </c:pt>
                <c:pt idx="40">
                  <c:v>340.31718767055702</c:v>
                </c:pt>
                <c:pt idx="41">
                  <c:v>338.3590248855873</c:v>
                </c:pt>
                <c:pt idx="42">
                  <c:v>338.70339144432324</c:v>
                </c:pt>
                <c:pt idx="43">
                  <c:v>339.50016112924231</c:v>
                </c:pt>
                <c:pt idx="44">
                  <c:v>339.2030605687637</c:v>
                </c:pt>
              </c:numCache>
            </c:numRef>
          </c:yVal>
        </c:ser>
        <c:axId val="79811712"/>
        <c:axId val="79813632"/>
      </c:scatterChart>
      <c:valAx>
        <c:axId val="79811712"/>
        <c:scaling>
          <c:orientation val="minMax"/>
          <c:min val="6"/>
        </c:scaling>
        <c:axPos val="b"/>
        <c:title>
          <c:tx>
            <c:rich>
              <a:bodyPr/>
              <a:lstStyle/>
              <a:p>
                <a:pPr>
                  <a:defRPr lang="en-US"/>
                </a:pPr>
                <a:r>
                  <a:rPr lang="en-US"/>
                  <a:t>G (ASTM E112)</a:t>
                </a:r>
              </a:p>
            </c:rich>
          </c:tx>
          <c:layout/>
        </c:title>
        <c:numFmt formatCode="General" sourceLinked="1"/>
        <c:majorTickMark val="none"/>
        <c:tickLblPos val="nextTo"/>
        <c:txPr>
          <a:bodyPr/>
          <a:lstStyle/>
          <a:p>
            <a:pPr>
              <a:defRPr lang="en-US"/>
            </a:pPr>
            <a:endParaRPr lang="es-EC"/>
          </a:p>
        </c:txPr>
        <c:crossAx val="79813632"/>
        <c:crosses val="autoZero"/>
        <c:crossBetween val="midCat"/>
      </c:valAx>
      <c:valAx>
        <c:axId val="79813632"/>
        <c:scaling>
          <c:orientation val="minMax"/>
          <c:min val="250"/>
        </c:scaling>
        <c:axPos val="l"/>
        <c:majorGridlines/>
        <c:title>
          <c:tx>
            <c:rich>
              <a:bodyPr/>
              <a:lstStyle/>
              <a:p>
                <a:pPr>
                  <a:defRPr lang="en-US"/>
                </a:pPr>
                <a:r>
                  <a:rPr lang="en-US"/>
                  <a:t>Re (MPa)</a:t>
                </a:r>
              </a:p>
            </c:rich>
          </c:tx>
          <c:layout/>
        </c:title>
        <c:numFmt formatCode="0.000" sourceLinked="1"/>
        <c:majorTickMark val="none"/>
        <c:tickLblPos val="nextTo"/>
        <c:txPr>
          <a:bodyPr/>
          <a:lstStyle/>
          <a:p>
            <a:pPr>
              <a:defRPr lang="en-US"/>
            </a:pPr>
            <a:endParaRPr lang="es-EC"/>
          </a:p>
        </c:txPr>
        <c:crossAx val="79811712"/>
        <c:crosses val="autoZero"/>
        <c:crossBetween val="midCat"/>
      </c:valAx>
    </c:plotArea>
    <c:legend>
      <c:legendPos val="r"/>
      <c:layout/>
      <c:txPr>
        <a:bodyPr/>
        <a:lstStyle/>
        <a:p>
          <a:pPr>
            <a:defRPr lang="en-US"/>
          </a:pPr>
          <a:endParaRPr lang="es-EC"/>
        </a:p>
      </c:txPr>
    </c:legend>
    <c:dispBlanksAs val="gap"/>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s-EC"/>
  <c:chart>
    <c:title>
      <c:tx>
        <c:rich>
          <a:bodyPr/>
          <a:lstStyle/>
          <a:p>
            <a:pPr>
              <a:defRPr lang="en-US"/>
            </a:pPr>
            <a:r>
              <a:rPr lang="en-US" sz="1800" b="1" i="0" baseline="0">
                <a:effectLst/>
              </a:rPr>
              <a:t>Relación esfuerzo de fluencia con Ceq.</a:t>
            </a:r>
            <a:endParaRPr lang="en-US">
              <a:effectLst/>
            </a:endParaRPr>
          </a:p>
        </c:rich>
      </c:tx>
      <c:layout/>
    </c:title>
    <c:plotArea>
      <c:layout/>
      <c:scatterChart>
        <c:scatterStyle val="lineMarker"/>
        <c:ser>
          <c:idx val="0"/>
          <c:order val="0"/>
          <c:tx>
            <c:v>Valor medido</c:v>
          </c:tx>
          <c:spPr>
            <a:ln w="28575">
              <a:noFill/>
            </a:ln>
          </c:spPr>
          <c:xVal>
            <c:numRef>
              <c:f>PERFILES!$BC$3:$BC$47</c:f>
              <c:numCache>
                <c:formatCode>0.000</c:formatCode>
                <c:ptCount val="45"/>
                <c:pt idx="0">
                  <c:v>0.28235000000000032</c:v>
                </c:pt>
                <c:pt idx="1">
                  <c:v>0.27066000000000001</c:v>
                </c:pt>
                <c:pt idx="2">
                  <c:v>0.29978000000000032</c:v>
                </c:pt>
                <c:pt idx="3">
                  <c:v>0.30112000000000061</c:v>
                </c:pt>
                <c:pt idx="4">
                  <c:v>0.29622000000000032</c:v>
                </c:pt>
                <c:pt idx="5">
                  <c:v>0.27805000000000002</c:v>
                </c:pt>
                <c:pt idx="6">
                  <c:v>0.31934000000000068</c:v>
                </c:pt>
                <c:pt idx="7">
                  <c:v>0.27132000000000067</c:v>
                </c:pt>
                <c:pt idx="8">
                  <c:v>0.31790000000000085</c:v>
                </c:pt>
                <c:pt idx="9">
                  <c:v>0.32311000000000067</c:v>
                </c:pt>
                <c:pt idx="10">
                  <c:v>0.28285000000000032</c:v>
                </c:pt>
                <c:pt idx="11">
                  <c:v>0.22697000000000001</c:v>
                </c:pt>
                <c:pt idx="12">
                  <c:v>0.28645000000000032</c:v>
                </c:pt>
                <c:pt idx="13">
                  <c:v>0.27930000000000038</c:v>
                </c:pt>
                <c:pt idx="14">
                  <c:v>0.25353000000000003</c:v>
                </c:pt>
                <c:pt idx="15">
                  <c:v>0.25278999999999996</c:v>
                </c:pt>
                <c:pt idx="16">
                  <c:v>0.32272000000000067</c:v>
                </c:pt>
                <c:pt idx="17">
                  <c:v>0.32930000000000104</c:v>
                </c:pt>
                <c:pt idx="18">
                  <c:v>0.28047000000000061</c:v>
                </c:pt>
                <c:pt idx="19">
                  <c:v>0.30318000000000067</c:v>
                </c:pt>
                <c:pt idx="20">
                  <c:v>0.29998000000000086</c:v>
                </c:pt>
                <c:pt idx="21">
                  <c:v>0.29672000000000032</c:v>
                </c:pt>
                <c:pt idx="22">
                  <c:v>0.28837000000000085</c:v>
                </c:pt>
                <c:pt idx="23">
                  <c:v>0.29711000000000032</c:v>
                </c:pt>
                <c:pt idx="24">
                  <c:v>0.29965000000000008</c:v>
                </c:pt>
                <c:pt idx="25">
                  <c:v>0.29624</c:v>
                </c:pt>
                <c:pt idx="26">
                  <c:v>0.2917300000000001</c:v>
                </c:pt>
                <c:pt idx="27">
                  <c:v>0.29729</c:v>
                </c:pt>
                <c:pt idx="28">
                  <c:v>0.27597000000000038</c:v>
                </c:pt>
                <c:pt idx="29">
                  <c:v>0.28933000000000031</c:v>
                </c:pt>
                <c:pt idx="30">
                  <c:v>0.29912000000000061</c:v>
                </c:pt>
                <c:pt idx="31">
                  <c:v>0.2037600000000003</c:v>
                </c:pt>
                <c:pt idx="32">
                  <c:v>0.26652000000000031</c:v>
                </c:pt>
                <c:pt idx="33">
                  <c:v>0.28468000000000032</c:v>
                </c:pt>
                <c:pt idx="34">
                  <c:v>0.30384000000000061</c:v>
                </c:pt>
                <c:pt idx="35">
                  <c:v>0.31007000000000068</c:v>
                </c:pt>
                <c:pt idx="36">
                  <c:v>0.32082000000000116</c:v>
                </c:pt>
                <c:pt idx="37">
                  <c:v>0.28645000000000032</c:v>
                </c:pt>
                <c:pt idx="38">
                  <c:v>0.26975000000000005</c:v>
                </c:pt>
                <c:pt idx="39">
                  <c:v>0.27309</c:v>
                </c:pt>
                <c:pt idx="40">
                  <c:v>0.29780000000000068</c:v>
                </c:pt>
                <c:pt idx="41">
                  <c:v>0.29200000000000031</c:v>
                </c:pt>
                <c:pt idx="42">
                  <c:v>0.29302000000000061</c:v>
                </c:pt>
                <c:pt idx="43">
                  <c:v>0.29538000000000092</c:v>
                </c:pt>
                <c:pt idx="44">
                  <c:v>0.29450000000000032</c:v>
                </c:pt>
              </c:numCache>
            </c:numRef>
          </c:xVal>
          <c:yVal>
            <c:numRef>
              <c:f>PERFILES!$AX$3:$AX$47</c:f>
              <c:numCache>
                <c:formatCode>0.000</c:formatCode>
                <c:ptCount val="45"/>
                <c:pt idx="0">
                  <c:v>390.37</c:v>
                </c:pt>
                <c:pt idx="1">
                  <c:v>377.46999999999969</c:v>
                </c:pt>
                <c:pt idx="2">
                  <c:v>408.2899999999994</c:v>
                </c:pt>
                <c:pt idx="3">
                  <c:v>422.86</c:v>
                </c:pt>
                <c:pt idx="4">
                  <c:v>386.96</c:v>
                </c:pt>
                <c:pt idx="5">
                  <c:v>366.58</c:v>
                </c:pt>
                <c:pt idx="6">
                  <c:v>382.65000000000032</c:v>
                </c:pt>
                <c:pt idx="7">
                  <c:v>358.19</c:v>
                </c:pt>
                <c:pt idx="8">
                  <c:v>377.96</c:v>
                </c:pt>
                <c:pt idx="9">
                  <c:v>383.54</c:v>
                </c:pt>
                <c:pt idx="10">
                  <c:v>327.35000000000002</c:v>
                </c:pt>
                <c:pt idx="11">
                  <c:v>330.46999999999969</c:v>
                </c:pt>
                <c:pt idx="12">
                  <c:v>337.96999999999969</c:v>
                </c:pt>
                <c:pt idx="13">
                  <c:v>331.66</c:v>
                </c:pt>
                <c:pt idx="14">
                  <c:v>340.4</c:v>
                </c:pt>
                <c:pt idx="15">
                  <c:v>325.11</c:v>
                </c:pt>
                <c:pt idx="16">
                  <c:v>338.74</c:v>
                </c:pt>
                <c:pt idx="17">
                  <c:v>355.05</c:v>
                </c:pt>
                <c:pt idx="18">
                  <c:v>319.41000000000003</c:v>
                </c:pt>
                <c:pt idx="19">
                  <c:v>317.36</c:v>
                </c:pt>
                <c:pt idx="20">
                  <c:v>330.75</c:v>
                </c:pt>
                <c:pt idx="21">
                  <c:v>325.52</c:v>
                </c:pt>
                <c:pt idx="22">
                  <c:v>318.88</c:v>
                </c:pt>
                <c:pt idx="23">
                  <c:v>320.16000000000008</c:v>
                </c:pt>
                <c:pt idx="24">
                  <c:v>343.26</c:v>
                </c:pt>
                <c:pt idx="25">
                  <c:v>329.33</c:v>
                </c:pt>
                <c:pt idx="26">
                  <c:v>305.64999999999998</c:v>
                </c:pt>
                <c:pt idx="27">
                  <c:v>336.21999999999969</c:v>
                </c:pt>
                <c:pt idx="28">
                  <c:v>328.47999999999939</c:v>
                </c:pt>
                <c:pt idx="29">
                  <c:v>286.38</c:v>
                </c:pt>
                <c:pt idx="30">
                  <c:v>389.44</c:v>
                </c:pt>
                <c:pt idx="31">
                  <c:v>391.63</c:v>
                </c:pt>
                <c:pt idx="32">
                  <c:v>362.2899999999994</c:v>
                </c:pt>
                <c:pt idx="33">
                  <c:v>404.78</c:v>
                </c:pt>
                <c:pt idx="34">
                  <c:v>401.91999999999939</c:v>
                </c:pt>
                <c:pt idx="35">
                  <c:v>348.96</c:v>
                </c:pt>
                <c:pt idx="36">
                  <c:v>350.72999999999939</c:v>
                </c:pt>
                <c:pt idx="37">
                  <c:v>341.53</c:v>
                </c:pt>
                <c:pt idx="38">
                  <c:v>328.25</c:v>
                </c:pt>
                <c:pt idx="39">
                  <c:v>333.83</c:v>
                </c:pt>
                <c:pt idx="40">
                  <c:v>347.66</c:v>
                </c:pt>
                <c:pt idx="41">
                  <c:v>369.40999999999963</c:v>
                </c:pt>
                <c:pt idx="42">
                  <c:v>362.33</c:v>
                </c:pt>
                <c:pt idx="43">
                  <c:v>353.14000000000038</c:v>
                </c:pt>
                <c:pt idx="44">
                  <c:v>354.90999999999963</c:v>
                </c:pt>
              </c:numCache>
            </c:numRef>
          </c:yVal>
        </c:ser>
        <c:ser>
          <c:idx val="1"/>
          <c:order val="1"/>
          <c:tx>
            <c:v>Valor calculado</c:v>
          </c:tx>
          <c:spPr>
            <a:ln w="28575">
              <a:noFill/>
            </a:ln>
          </c:spPr>
          <c:xVal>
            <c:numRef>
              <c:f>PERFILES!$BC$3:$BC$47</c:f>
              <c:numCache>
                <c:formatCode>0.000</c:formatCode>
                <c:ptCount val="45"/>
                <c:pt idx="0">
                  <c:v>0.28235000000000032</c:v>
                </c:pt>
                <c:pt idx="1">
                  <c:v>0.27066000000000001</c:v>
                </c:pt>
                <c:pt idx="2">
                  <c:v>0.29978000000000032</c:v>
                </c:pt>
                <c:pt idx="3">
                  <c:v>0.30112000000000061</c:v>
                </c:pt>
                <c:pt idx="4">
                  <c:v>0.29622000000000032</c:v>
                </c:pt>
                <c:pt idx="5">
                  <c:v>0.27805000000000002</c:v>
                </c:pt>
                <c:pt idx="6">
                  <c:v>0.31934000000000068</c:v>
                </c:pt>
                <c:pt idx="7">
                  <c:v>0.27132000000000067</c:v>
                </c:pt>
                <c:pt idx="8">
                  <c:v>0.31790000000000085</c:v>
                </c:pt>
                <c:pt idx="9">
                  <c:v>0.32311000000000067</c:v>
                </c:pt>
                <c:pt idx="10">
                  <c:v>0.28285000000000032</c:v>
                </c:pt>
                <c:pt idx="11">
                  <c:v>0.22697000000000001</c:v>
                </c:pt>
                <c:pt idx="12">
                  <c:v>0.28645000000000032</c:v>
                </c:pt>
                <c:pt idx="13">
                  <c:v>0.27930000000000038</c:v>
                </c:pt>
                <c:pt idx="14">
                  <c:v>0.25353000000000003</c:v>
                </c:pt>
                <c:pt idx="15">
                  <c:v>0.25278999999999996</c:v>
                </c:pt>
                <c:pt idx="16">
                  <c:v>0.32272000000000067</c:v>
                </c:pt>
                <c:pt idx="17">
                  <c:v>0.32930000000000104</c:v>
                </c:pt>
                <c:pt idx="18">
                  <c:v>0.28047000000000061</c:v>
                </c:pt>
                <c:pt idx="19">
                  <c:v>0.30318000000000067</c:v>
                </c:pt>
                <c:pt idx="20">
                  <c:v>0.29998000000000086</c:v>
                </c:pt>
                <c:pt idx="21">
                  <c:v>0.29672000000000032</c:v>
                </c:pt>
                <c:pt idx="22">
                  <c:v>0.28837000000000085</c:v>
                </c:pt>
                <c:pt idx="23">
                  <c:v>0.29711000000000032</c:v>
                </c:pt>
                <c:pt idx="24">
                  <c:v>0.29965000000000008</c:v>
                </c:pt>
                <c:pt idx="25">
                  <c:v>0.29624</c:v>
                </c:pt>
                <c:pt idx="26">
                  <c:v>0.2917300000000001</c:v>
                </c:pt>
                <c:pt idx="27">
                  <c:v>0.29729</c:v>
                </c:pt>
                <c:pt idx="28">
                  <c:v>0.27597000000000038</c:v>
                </c:pt>
                <c:pt idx="29">
                  <c:v>0.28933000000000031</c:v>
                </c:pt>
                <c:pt idx="30">
                  <c:v>0.29912000000000061</c:v>
                </c:pt>
                <c:pt idx="31">
                  <c:v>0.2037600000000003</c:v>
                </c:pt>
                <c:pt idx="32">
                  <c:v>0.26652000000000031</c:v>
                </c:pt>
                <c:pt idx="33">
                  <c:v>0.28468000000000032</c:v>
                </c:pt>
                <c:pt idx="34">
                  <c:v>0.30384000000000061</c:v>
                </c:pt>
                <c:pt idx="35">
                  <c:v>0.31007000000000068</c:v>
                </c:pt>
                <c:pt idx="36">
                  <c:v>0.32082000000000116</c:v>
                </c:pt>
                <c:pt idx="37">
                  <c:v>0.28645000000000032</c:v>
                </c:pt>
                <c:pt idx="38">
                  <c:v>0.26975000000000005</c:v>
                </c:pt>
                <c:pt idx="39">
                  <c:v>0.27309</c:v>
                </c:pt>
                <c:pt idx="40">
                  <c:v>0.29780000000000068</c:v>
                </c:pt>
                <c:pt idx="41">
                  <c:v>0.29200000000000031</c:v>
                </c:pt>
                <c:pt idx="42">
                  <c:v>0.29302000000000061</c:v>
                </c:pt>
                <c:pt idx="43">
                  <c:v>0.29538000000000092</c:v>
                </c:pt>
                <c:pt idx="44">
                  <c:v>0.29450000000000032</c:v>
                </c:pt>
              </c:numCache>
            </c:numRef>
          </c:xVal>
          <c:yVal>
            <c:numRef>
              <c:f>fluencia!$B$26:$B$70</c:f>
              <c:numCache>
                <c:formatCode>General</c:formatCode>
                <c:ptCount val="45"/>
                <c:pt idx="0">
                  <c:v>403.60837774583661</c:v>
                </c:pt>
                <c:pt idx="1">
                  <c:v>365.40800159264865</c:v>
                </c:pt>
                <c:pt idx="2">
                  <c:v>409.49299452894229</c:v>
                </c:pt>
                <c:pt idx="3">
                  <c:v>409.94539765512428</c:v>
                </c:pt>
                <c:pt idx="4">
                  <c:v>374.03742241744396</c:v>
                </c:pt>
                <c:pt idx="5">
                  <c:v>333.64930577346394</c:v>
                </c:pt>
                <c:pt idx="6">
                  <c:v>347.58939911680426</c:v>
                </c:pt>
                <c:pt idx="7">
                  <c:v>365.63082701300732</c:v>
                </c:pt>
                <c:pt idx="8">
                  <c:v>381.35689986194973</c:v>
                </c:pt>
                <c:pt idx="9">
                  <c:v>383.11587022568926</c:v>
                </c:pt>
                <c:pt idx="10">
                  <c:v>335.26985428516178</c:v>
                </c:pt>
                <c:pt idx="11">
                  <c:v>316.40396869480332</c:v>
                </c:pt>
                <c:pt idx="12">
                  <c:v>336.48526566893565</c:v>
                </c:pt>
                <c:pt idx="13">
                  <c:v>334.07132361505131</c:v>
                </c:pt>
                <c:pt idx="14">
                  <c:v>325.37100379286909</c:v>
                </c:pt>
                <c:pt idx="15">
                  <c:v>325.12116923064889</c:v>
                </c:pt>
                <c:pt idx="16">
                  <c:v>348.73053536045865</c:v>
                </c:pt>
                <c:pt idx="17">
                  <c:v>350.95203727857808</c:v>
                </c:pt>
                <c:pt idx="18">
                  <c:v>334.46633231477722</c:v>
                </c:pt>
                <c:pt idx="19">
                  <c:v>342.13355246075213</c:v>
                </c:pt>
                <c:pt idx="20">
                  <c:v>375.30685208494202</c:v>
                </c:pt>
                <c:pt idx="21">
                  <c:v>374.20622955407862</c:v>
                </c:pt>
                <c:pt idx="22">
                  <c:v>371.3871503722695</c:v>
                </c:pt>
                <c:pt idx="23">
                  <c:v>340.08423382199965</c:v>
                </c:pt>
                <c:pt idx="24">
                  <c:v>340.94177407610664</c:v>
                </c:pt>
                <c:pt idx="25">
                  <c:v>339.79050940425356</c:v>
                </c:pt>
                <c:pt idx="26">
                  <c:v>338.26786903180431</c:v>
                </c:pt>
                <c:pt idx="27">
                  <c:v>340.14500439118871</c:v>
                </c:pt>
                <c:pt idx="28">
                  <c:v>332.94706808506032</c:v>
                </c:pt>
                <c:pt idx="29">
                  <c:v>337.45759477595493</c:v>
                </c:pt>
                <c:pt idx="30">
                  <c:v>340.76283851127369</c:v>
                </c:pt>
                <c:pt idx="31">
                  <c:v>342.8216067108487</c:v>
                </c:pt>
                <c:pt idx="32">
                  <c:v>398.26394379996378</c:v>
                </c:pt>
                <c:pt idx="33">
                  <c:v>370.14135370390198</c:v>
                </c:pt>
                <c:pt idx="34">
                  <c:v>376.61004317976716</c:v>
                </c:pt>
                <c:pt idx="35">
                  <c:v>344.45971480358622</c:v>
                </c:pt>
                <c:pt idx="36">
                  <c:v>348.08906824124398</c:v>
                </c:pt>
                <c:pt idx="37">
                  <c:v>336.48526566893565</c:v>
                </c:pt>
                <c:pt idx="38">
                  <c:v>330.84710730531748</c:v>
                </c:pt>
                <c:pt idx="39">
                  <c:v>331.97473897804036</c:v>
                </c:pt>
                <c:pt idx="40">
                  <c:v>340.31718767055702</c:v>
                </c:pt>
                <c:pt idx="41">
                  <c:v>338.3590248855873</c:v>
                </c:pt>
                <c:pt idx="42">
                  <c:v>338.70339144432324</c:v>
                </c:pt>
                <c:pt idx="43">
                  <c:v>339.50016112924231</c:v>
                </c:pt>
                <c:pt idx="44">
                  <c:v>339.2030605687637</c:v>
                </c:pt>
              </c:numCache>
            </c:numRef>
          </c:yVal>
        </c:ser>
        <c:axId val="80897536"/>
        <c:axId val="80899456"/>
      </c:scatterChart>
      <c:valAx>
        <c:axId val="80897536"/>
        <c:scaling>
          <c:orientation val="minMax"/>
          <c:min val="0.15000000000000024"/>
        </c:scaling>
        <c:axPos val="b"/>
        <c:title>
          <c:tx>
            <c:rich>
              <a:bodyPr/>
              <a:lstStyle/>
              <a:p>
                <a:pPr>
                  <a:defRPr lang="en-US"/>
                </a:pPr>
                <a:r>
                  <a:rPr lang="en-US"/>
                  <a:t>Ceq.</a:t>
                </a:r>
              </a:p>
            </c:rich>
          </c:tx>
          <c:layout/>
        </c:title>
        <c:numFmt formatCode="0.000" sourceLinked="1"/>
        <c:majorTickMark val="none"/>
        <c:tickLblPos val="nextTo"/>
        <c:txPr>
          <a:bodyPr/>
          <a:lstStyle/>
          <a:p>
            <a:pPr>
              <a:defRPr lang="en-US"/>
            </a:pPr>
            <a:endParaRPr lang="es-EC"/>
          </a:p>
        </c:txPr>
        <c:crossAx val="80899456"/>
        <c:crosses val="autoZero"/>
        <c:crossBetween val="midCat"/>
      </c:valAx>
      <c:valAx>
        <c:axId val="80899456"/>
        <c:scaling>
          <c:orientation val="minMax"/>
          <c:min val="250"/>
        </c:scaling>
        <c:axPos val="l"/>
        <c:majorGridlines/>
        <c:title>
          <c:tx>
            <c:rich>
              <a:bodyPr/>
              <a:lstStyle/>
              <a:p>
                <a:pPr>
                  <a:defRPr lang="en-US"/>
                </a:pPr>
                <a:r>
                  <a:rPr lang="en-US"/>
                  <a:t>Re (MPa)</a:t>
                </a:r>
              </a:p>
            </c:rich>
          </c:tx>
          <c:layout/>
        </c:title>
        <c:numFmt formatCode="0.000" sourceLinked="1"/>
        <c:majorTickMark val="none"/>
        <c:tickLblPos val="nextTo"/>
        <c:txPr>
          <a:bodyPr/>
          <a:lstStyle/>
          <a:p>
            <a:pPr>
              <a:defRPr lang="en-US"/>
            </a:pPr>
            <a:endParaRPr lang="es-EC"/>
          </a:p>
        </c:txPr>
        <c:crossAx val="80897536"/>
        <c:crosses val="autoZero"/>
        <c:crossBetween val="midCat"/>
      </c:valAx>
    </c:plotArea>
    <c:legend>
      <c:legendPos val="r"/>
      <c:layout/>
      <c:txPr>
        <a:bodyPr/>
        <a:lstStyle/>
        <a:p>
          <a:pPr>
            <a:defRPr lang="en-US"/>
          </a:pPr>
          <a:endParaRPr lang="es-EC"/>
        </a:p>
      </c:txPr>
    </c:legend>
    <c:dispBlanksAs val="gap"/>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s-EC"/>
  <c:chart>
    <c:title>
      <c:tx>
        <c:rich>
          <a:bodyPr/>
          <a:lstStyle/>
          <a:p>
            <a:pPr>
              <a:defRPr lang="en-US"/>
            </a:pPr>
            <a:r>
              <a:rPr lang="en-US" sz="1800" b="1" i="0" u="none" strike="noStrike" baseline="0">
                <a:effectLst/>
              </a:rPr>
              <a:t>Relación esfuerzo de tracción con G</a:t>
            </a:r>
            <a:endParaRPr lang="en-US"/>
          </a:p>
        </c:rich>
      </c:tx>
      <c:layout/>
    </c:title>
    <c:plotArea>
      <c:layout/>
      <c:scatterChart>
        <c:scatterStyle val="lineMarker"/>
        <c:ser>
          <c:idx val="0"/>
          <c:order val="0"/>
          <c:tx>
            <c:v>Valor medido</c:v>
          </c:tx>
          <c:spPr>
            <a:ln w="28575">
              <a:noFill/>
            </a:ln>
          </c:spPr>
          <c:xVal>
            <c:numRef>
              <c:f>Sheet7!$BB$3:$BB$56</c:f>
              <c:numCache>
                <c:formatCode>General</c:formatCode>
                <c:ptCount val="54"/>
                <c:pt idx="0">
                  <c:v>6</c:v>
                </c:pt>
                <c:pt idx="1">
                  <c:v>4</c:v>
                </c:pt>
                <c:pt idx="2">
                  <c:v>5</c:v>
                </c:pt>
                <c:pt idx="3">
                  <c:v>5</c:v>
                </c:pt>
                <c:pt idx="4">
                  <c:v>5</c:v>
                </c:pt>
                <c:pt idx="5">
                  <c:v>4</c:v>
                </c:pt>
                <c:pt idx="6">
                  <c:v>5</c:v>
                </c:pt>
                <c:pt idx="7">
                  <c:v>6</c:v>
                </c:pt>
                <c:pt idx="8">
                  <c:v>5</c:v>
                </c:pt>
                <c:pt idx="9">
                  <c:v>6</c:v>
                </c:pt>
                <c:pt idx="10">
                  <c:v>6</c:v>
                </c:pt>
                <c:pt idx="11">
                  <c:v>5</c:v>
                </c:pt>
                <c:pt idx="12">
                  <c:v>5</c:v>
                </c:pt>
                <c:pt idx="13">
                  <c:v>6</c:v>
                </c:pt>
                <c:pt idx="14">
                  <c:v>6</c:v>
                </c:pt>
                <c:pt idx="15">
                  <c:v>5</c:v>
                </c:pt>
                <c:pt idx="16">
                  <c:v>7</c:v>
                </c:pt>
                <c:pt idx="17">
                  <c:v>7</c:v>
                </c:pt>
                <c:pt idx="18">
                  <c:v>5</c:v>
                </c:pt>
                <c:pt idx="19">
                  <c:v>5</c:v>
                </c:pt>
                <c:pt idx="20">
                  <c:v>6</c:v>
                </c:pt>
                <c:pt idx="21">
                  <c:v>7</c:v>
                </c:pt>
                <c:pt idx="22">
                  <c:v>5</c:v>
                </c:pt>
                <c:pt idx="23">
                  <c:v>5</c:v>
                </c:pt>
                <c:pt idx="24">
                  <c:v>5</c:v>
                </c:pt>
                <c:pt idx="25">
                  <c:v>5</c:v>
                </c:pt>
                <c:pt idx="26">
                  <c:v>5</c:v>
                </c:pt>
                <c:pt idx="27">
                  <c:v>7</c:v>
                </c:pt>
                <c:pt idx="28">
                  <c:v>6</c:v>
                </c:pt>
                <c:pt idx="29">
                  <c:v>5</c:v>
                </c:pt>
                <c:pt idx="30">
                  <c:v>5</c:v>
                </c:pt>
                <c:pt idx="31">
                  <c:v>5</c:v>
                </c:pt>
                <c:pt idx="32">
                  <c:v>5</c:v>
                </c:pt>
                <c:pt idx="33">
                  <c:v>6</c:v>
                </c:pt>
                <c:pt idx="34">
                  <c:v>5</c:v>
                </c:pt>
                <c:pt idx="35">
                  <c:v>5</c:v>
                </c:pt>
                <c:pt idx="36">
                  <c:v>5</c:v>
                </c:pt>
                <c:pt idx="37">
                  <c:v>5</c:v>
                </c:pt>
                <c:pt idx="38">
                  <c:v>6</c:v>
                </c:pt>
                <c:pt idx="39">
                  <c:v>5</c:v>
                </c:pt>
                <c:pt idx="40">
                  <c:v>5</c:v>
                </c:pt>
                <c:pt idx="41">
                  <c:v>5</c:v>
                </c:pt>
                <c:pt idx="42">
                  <c:v>6</c:v>
                </c:pt>
                <c:pt idx="43">
                  <c:v>6</c:v>
                </c:pt>
                <c:pt idx="44">
                  <c:v>5</c:v>
                </c:pt>
                <c:pt idx="45">
                  <c:v>5</c:v>
                </c:pt>
                <c:pt idx="46">
                  <c:v>6</c:v>
                </c:pt>
                <c:pt idx="47">
                  <c:v>5</c:v>
                </c:pt>
                <c:pt idx="48">
                  <c:v>6</c:v>
                </c:pt>
                <c:pt idx="49">
                  <c:v>5</c:v>
                </c:pt>
                <c:pt idx="50">
                  <c:v>6</c:v>
                </c:pt>
                <c:pt idx="51">
                  <c:v>5</c:v>
                </c:pt>
                <c:pt idx="52">
                  <c:v>6</c:v>
                </c:pt>
                <c:pt idx="53">
                  <c:v>5</c:v>
                </c:pt>
              </c:numCache>
            </c:numRef>
          </c:xVal>
          <c:yVal>
            <c:numRef>
              <c:f>Sheet7!$AZ$3:$AZ$56</c:f>
              <c:numCache>
                <c:formatCode>0.000</c:formatCode>
                <c:ptCount val="54"/>
                <c:pt idx="0">
                  <c:v>705.32999999999947</c:v>
                </c:pt>
                <c:pt idx="1">
                  <c:v>705.31</c:v>
                </c:pt>
                <c:pt idx="2">
                  <c:v>705.32999999999947</c:v>
                </c:pt>
                <c:pt idx="3">
                  <c:v>751.9</c:v>
                </c:pt>
                <c:pt idx="4">
                  <c:v>730.31999999999948</c:v>
                </c:pt>
                <c:pt idx="5">
                  <c:v>731.06</c:v>
                </c:pt>
                <c:pt idx="6">
                  <c:v>726.07</c:v>
                </c:pt>
                <c:pt idx="7">
                  <c:v>712.07</c:v>
                </c:pt>
                <c:pt idx="8">
                  <c:v>753</c:v>
                </c:pt>
                <c:pt idx="9">
                  <c:v>701.18000000000052</c:v>
                </c:pt>
                <c:pt idx="10">
                  <c:v>732.3</c:v>
                </c:pt>
                <c:pt idx="11">
                  <c:v>742.19</c:v>
                </c:pt>
                <c:pt idx="12">
                  <c:v>713.16</c:v>
                </c:pt>
                <c:pt idx="13">
                  <c:v>719.7</c:v>
                </c:pt>
                <c:pt idx="14">
                  <c:v>683.88</c:v>
                </c:pt>
                <c:pt idx="15">
                  <c:v>694.34999999999877</c:v>
                </c:pt>
                <c:pt idx="16">
                  <c:v>706.01</c:v>
                </c:pt>
                <c:pt idx="17">
                  <c:v>713.17000000000053</c:v>
                </c:pt>
                <c:pt idx="18">
                  <c:v>702.87</c:v>
                </c:pt>
                <c:pt idx="19">
                  <c:v>708.63</c:v>
                </c:pt>
                <c:pt idx="20">
                  <c:v>689.92</c:v>
                </c:pt>
                <c:pt idx="21">
                  <c:v>705.63</c:v>
                </c:pt>
                <c:pt idx="22">
                  <c:v>694.58</c:v>
                </c:pt>
                <c:pt idx="23">
                  <c:v>713.6</c:v>
                </c:pt>
                <c:pt idx="24">
                  <c:v>704.62</c:v>
                </c:pt>
                <c:pt idx="25">
                  <c:v>726.17000000000053</c:v>
                </c:pt>
                <c:pt idx="26">
                  <c:v>689.17000000000053</c:v>
                </c:pt>
                <c:pt idx="27">
                  <c:v>697.31999999999948</c:v>
                </c:pt>
                <c:pt idx="28">
                  <c:v>707.65</c:v>
                </c:pt>
                <c:pt idx="29">
                  <c:v>694.66</c:v>
                </c:pt>
                <c:pt idx="30">
                  <c:v>722.88</c:v>
                </c:pt>
                <c:pt idx="31">
                  <c:v>716.67000000000053</c:v>
                </c:pt>
                <c:pt idx="32">
                  <c:v>680.19</c:v>
                </c:pt>
                <c:pt idx="33">
                  <c:v>679.04</c:v>
                </c:pt>
                <c:pt idx="34">
                  <c:v>667.82999999999947</c:v>
                </c:pt>
                <c:pt idx="35">
                  <c:v>679.21</c:v>
                </c:pt>
                <c:pt idx="36">
                  <c:v>674.91</c:v>
                </c:pt>
                <c:pt idx="37">
                  <c:v>689.18000000000052</c:v>
                </c:pt>
                <c:pt idx="38">
                  <c:v>680.93999999999949</c:v>
                </c:pt>
                <c:pt idx="39">
                  <c:v>682.74</c:v>
                </c:pt>
                <c:pt idx="40">
                  <c:v>667.44999999999948</c:v>
                </c:pt>
                <c:pt idx="41">
                  <c:v>669.81</c:v>
                </c:pt>
                <c:pt idx="42">
                  <c:v>681.38</c:v>
                </c:pt>
                <c:pt idx="43">
                  <c:v>664.3</c:v>
                </c:pt>
                <c:pt idx="44">
                  <c:v>684.73</c:v>
                </c:pt>
                <c:pt idx="45">
                  <c:v>680.53</c:v>
                </c:pt>
                <c:pt idx="46">
                  <c:v>670.98</c:v>
                </c:pt>
                <c:pt idx="47">
                  <c:v>657.18000000000052</c:v>
                </c:pt>
                <c:pt idx="48">
                  <c:v>665.74</c:v>
                </c:pt>
                <c:pt idx="49">
                  <c:v>659.97</c:v>
                </c:pt>
                <c:pt idx="50">
                  <c:v>681.18000000000052</c:v>
                </c:pt>
                <c:pt idx="51">
                  <c:v>678.98</c:v>
                </c:pt>
                <c:pt idx="52">
                  <c:v>670.26</c:v>
                </c:pt>
                <c:pt idx="53">
                  <c:v>685.31</c:v>
                </c:pt>
              </c:numCache>
            </c:numRef>
          </c:yVal>
        </c:ser>
        <c:ser>
          <c:idx val="1"/>
          <c:order val="1"/>
          <c:tx>
            <c:v>Valor calculado</c:v>
          </c:tx>
          <c:spPr>
            <a:ln w="28575">
              <a:noFill/>
            </a:ln>
          </c:spPr>
          <c:xVal>
            <c:numRef>
              <c:f>Sheet7!$BB$3:$BB$56</c:f>
              <c:numCache>
                <c:formatCode>General</c:formatCode>
                <c:ptCount val="54"/>
                <c:pt idx="0">
                  <c:v>6</c:v>
                </c:pt>
                <c:pt idx="1">
                  <c:v>4</c:v>
                </c:pt>
                <c:pt idx="2">
                  <c:v>5</c:v>
                </c:pt>
                <c:pt idx="3">
                  <c:v>5</c:v>
                </c:pt>
                <c:pt idx="4">
                  <c:v>5</c:v>
                </c:pt>
                <c:pt idx="5">
                  <c:v>4</c:v>
                </c:pt>
                <c:pt idx="6">
                  <c:v>5</c:v>
                </c:pt>
                <c:pt idx="7">
                  <c:v>6</c:v>
                </c:pt>
                <c:pt idx="8">
                  <c:v>5</c:v>
                </c:pt>
                <c:pt idx="9">
                  <c:v>6</c:v>
                </c:pt>
                <c:pt idx="10">
                  <c:v>6</c:v>
                </c:pt>
                <c:pt idx="11">
                  <c:v>5</c:v>
                </c:pt>
                <c:pt idx="12">
                  <c:v>5</c:v>
                </c:pt>
                <c:pt idx="13">
                  <c:v>6</c:v>
                </c:pt>
                <c:pt idx="14">
                  <c:v>6</c:v>
                </c:pt>
                <c:pt idx="15">
                  <c:v>5</c:v>
                </c:pt>
                <c:pt idx="16">
                  <c:v>7</c:v>
                </c:pt>
                <c:pt idx="17">
                  <c:v>7</c:v>
                </c:pt>
                <c:pt idx="18">
                  <c:v>5</c:v>
                </c:pt>
                <c:pt idx="19">
                  <c:v>5</c:v>
                </c:pt>
                <c:pt idx="20">
                  <c:v>6</c:v>
                </c:pt>
                <c:pt idx="21">
                  <c:v>7</c:v>
                </c:pt>
                <c:pt idx="22">
                  <c:v>5</c:v>
                </c:pt>
                <c:pt idx="23">
                  <c:v>5</c:v>
                </c:pt>
                <c:pt idx="24">
                  <c:v>5</c:v>
                </c:pt>
                <c:pt idx="25">
                  <c:v>5</c:v>
                </c:pt>
                <c:pt idx="26">
                  <c:v>5</c:v>
                </c:pt>
                <c:pt idx="27">
                  <c:v>7</c:v>
                </c:pt>
                <c:pt idx="28">
                  <c:v>6</c:v>
                </c:pt>
                <c:pt idx="29">
                  <c:v>5</c:v>
                </c:pt>
                <c:pt idx="30">
                  <c:v>5</c:v>
                </c:pt>
                <c:pt idx="31">
                  <c:v>5</c:v>
                </c:pt>
                <c:pt idx="32">
                  <c:v>5</c:v>
                </c:pt>
                <c:pt idx="33">
                  <c:v>6</c:v>
                </c:pt>
                <c:pt idx="34">
                  <c:v>5</c:v>
                </c:pt>
                <c:pt idx="35">
                  <c:v>5</c:v>
                </c:pt>
                <c:pt idx="36">
                  <c:v>5</c:v>
                </c:pt>
                <c:pt idx="37">
                  <c:v>5</c:v>
                </c:pt>
                <c:pt idx="38">
                  <c:v>6</c:v>
                </c:pt>
                <c:pt idx="39">
                  <c:v>5</c:v>
                </c:pt>
                <c:pt idx="40">
                  <c:v>5</c:v>
                </c:pt>
                <c:pt idx="41">
                  <c:v>5</c:v>
                </c:pt>
                <c:pt idx="42">
                  <c:v>6</c:v>
                </c:pt>
                <c:pt idx="43">
                  <c:v>6</c:v>
                </c:pt>
                <c:pt idx="44">
                  <c:v>5</c:v>
                </c:pt>
                <c:pt idx="45">
                  <c:v>5</c:v>
                </c:pt>
                <c:pt idx="46">
                  <c:v>6</c:v>
                </c:pt>
                <c:pt idx="47">
                  <c:v>5</c:v>
                </c:pt>
                <c:pt idx="48">
                  <c:v>6</c:v>
                </c:pt>
                <c:pt idx="49">
                  <c:v>5</c:v>
                </c:pt>
                <c:pt idx="50">
                  <c:v>6</c:v>
                </c:pt>
                <c:pt idx="51">
                  <c:v>5</c:v>
                </c:pt>
                <c:pt idx="52">
                  <c:v>6</c:v>
                </c:pt>
                <c:pt idx="53">
                  <c:v>5</c:v>
                </c:pt>
              </c:numCache>
            </c:numRef>
          </c:xVal>
          <c:yVal>
            <c:numRef>
              <c:f>Sheet3!$B$26:$B$79</c:f>
              <c:numCache>
                <c:formatCode>General</c:formatCode>
                <c:ptCount val="54"/>
                <c:pt idx="0">
                  <c:v>699.71697076100361</c:v>
                </c:pt>
                <c:pt idx="1">
                  <c:v>706.5944895405346</c:v>
                </c:pt>
                <c:pt idx="2">
                  <c:v>696.787819830893</c:v>
                </c:pt>
                <c:pt idx="3">
                  <c:v>713.38519017398232</c:v>
                </c:pt>
                <c:pt idx="4">
                  <c:v>739.04409394547781</c:v>
                </c:pt>
                <c:pt idx="5">
                  <c:v>710.71032199616036</c:v>
                </c:pt>
                <c:pt idx="6">
                  <c:v>699.84906877897049</c:v>
                </c:pt>
                <c:pt idx="7">
                  <c:v>682.47108084037495</c:v>
                </c:pt>
                <c:pt idx="8">
                  <c:v>749.71214243678423</c:v>
                </c:pt>
                <c:pt idx="9">
                  <c:v>704.33939753707853</c:v>
                </c:pt>
                <c:pt idx="10">
                  <c:v>727.70975653798962</c:v>
                </c:pt>
                <c:pt idx="11">
                  <c:v>765.78517780228901</c:v>
                </c:pt>
                <c:pt idx="12">
                  <c:v>719.39927294319455</c:v>
                </c:pt>
                <c:pt idx="13">
                  <c:v>707.35530925025159</c:v>
                </c:pt>
                <c:pt idx="14">
                  <c:v>689.92215683762799</c:v>
                </c:pt>
                <c:pt idx="15">
                  <c:v>681.45792088098403</c:v>
                </c:pt>
                <c:pt idx="16">
                  <c:v>672.09473891824837</c:v>
                </c:pt>
                <c:pt idx="17">
                  <c:v>730.22495880158408</c:v>
                </c:pt>
                <c:pt idx="18">
                  <c:v>675.98197137824354</c:v>
                </c:pt>
                <c:pt idx="19">
                  <c:v>700.7479287405431</c:v>
                </c:pt>
                <c:pt idx="20">
                  <c:v>687.76962377175539</c:v>
                </c:pt>
                <c:pt idx="21">
                  <c:v>709.51569837112152</c:v>
                </c:pt>
                <c:pt idx="22">
                  <c:v>703.90576571080908</c:v>
                </c:pt>
                <c:pt idx="23">
                  <c:v>702.66391971126677</c:v>
                </c:pt>
                <c:pt idx="24">
                  <c:v>696.1590120946164</c:v>
                </c:pt>
                <c:pt idx="25">
                  <c:v>705.6443501101686</c:v>
                </c:pt>
                <c:pt idx="26">
                  <c:v>706.85071479543626</c:v>
                </c:pt>
                <c:pt idx="27">
                  <c:v>690.92348969225918</c:v>
                </c:pt>
                <c:pt idx="28">
                  <c:v>704.61142094650074</c:v>
                </c:pt>
                <c:pt idx="29">
                  <c:v>668.83840010468566</c:v>
                </c:pt>
                <c:pt idx="30">
                  <c:v>670.96727896104346</c:v>
                </c:pt>
                <c:pt idx="31">
                  <c:v>705.21857433889909</c:v>
                </c:pt>
                <c:pt idx="32">
                  <c:v>634.66989446013565</c:v>
                </c:pt>
                <c:pt idx="33">
                  <c:v>683.4290763257361</c:v>
                </c:pt>
                <c:pt idx="34">
                  <c:v>679.8730888434759</c:v>
                </c:pt>
                <c:pt idx="35">
                  <c:v>707.33562609049534</c:v>
                </c:pt>
                <c:pt idx="36">
                  <c:v>683.16102396607357</c:v>
                </c:pt>
                <c:pt idx="37">
                  <c:v>712.24387456488125</c:v>
                </c:pt>
                <c:pt idx="38">
                  <c:v>691.6843954465046</c:v>
                </c:pt>
                <c:pt idx="39">
                  <c:v>704.09499938692989</c:v>
                </c:pt>
                <c:pt idx="40">
                  <c:v>703.0660412730233</c:v>
                </c:pt>
                <c:pt idx="41">
                  <c:v>693.52156773368347</c:v>
                </c:pt>
                <c:pt idx="42">
                  <c:v>684.63544101100581</c:v>
                </c:pt>
                <c:pt idx="43">
                  <c:v>687.66317982893759</c:v>
                </c:pt>
                <c:pt idx="44">
                  <c:v>693.65166588601528</c:v>
                </c:pt>
                <c:pt idx="45">
                  <c:v>677.53132210148146</c:v>
                </c:pt>
                <c:pt idx="46">
                  <c:v>699.01720039618158</c:v>
                </c:pt>
                <c:pt idx="47">
                  <c:v>676.91631265408944</c:v>
                </c:pt>
                <c:pt idx="48">
                  <c:v>688.20722664778441</c:v>
                </c:pt>
                <c:pt idx="49">
                  <c:v>670.31678819937849</c:v>
                </c:pt>
                <c:pt idx="50">
                  <c:v>691.87362912262347</c:v>
                </c:pt>
                <c:pt idx="51">
                  <c:v>685.31355703194697</c:v>
                </c:pt>
                <c:pt idx="52">
                  <c:v>688.6211753142984</c:v>
                </c:pt>
                <c:pt idx="53">
                  <c:v>678.65489705344839</c:v>
                </c:pt>
              </c:numCache>
            </c:numRef>
          </c:yVal>
        </c:ser>
        <c:axId val="83060992"/>
        <c:axId val="83075456"/>
      </c:scatterChart>
      <c:valAx>
        <c:axId val="83060992"/>
        <c:scaling>
          <c:orientation val="minMax"/>
          <c:min val="3"/>
        </c:scaling>
        <c:axPos val="b"/>
        <c:title>
          <c:tx>
            <c:rich>
              <a:bodyPr/>
              <a:lstStyle/>
              <a:p>
                <a:pPr>
                  <a:defRPr lang="en-US"/>
                </a:pPr>
                <a:r>
                  <a:rPr lang="en-US"/>
                  <a:t>G</a:t>
                </a:r>
                <a:r>
                  <a:rPr lang="en-US" baseline="0"/>
                  <a:t> (ASTM E112)</a:t>
                </a:r>
                <a:endParaRPr lang="en-US"/>
              </a:p>
            </c:rich>
          </c:tx>
          <c:layout/>
        </c:title>
        <c:numFmt formatCode="General" sourceLinked="1"/>
        <c:majorTickMark val="none"/>
        <c:tickLblPos val="nextTo"/>
        <c:txPr>
          <a:bodyPr/>
          <a:lstStyle/>
          <a:p>
            <a:pPr>
              <a:defRPr lang="en-US"/>
            </a:pPr>
            <a:endParaRPr lang="es-EC"/>
          </a:p>
        </c:txPr>
        <c:crossAx val="83075456"/>
        <c:crosses val="autoZero"/>
        <c:crossBetween val="midCat"/>
      </c:valAx>
      <c:valAx>
        <c:axId val="83075456"/>
        <c:scaling>
          <c:orientation val="minMax"/>
          <c:max val="780"/>
          <c:min val="600"/>
        </c:scaling>
        <c:axPos val="l"/>
        <c:majorGridlines/>
        <c:title>
          <c:tx>
            <c:rich>
              <a:bodyPr/>
              <a:lstStyle/>
              <a:p>
                <a:pPr>
                  <a:defRPr lang="en-US"/>
                </a:pPr>
                <a:r>
                  <a:rPr lang="en-US"/>
                  <a:t>Rm (MPa)</a:t>
                </a:r>
              </a:p>
            </c:rich>
          </c:tx>
          <c:layout/>
        </c:title>
        <c:numFmt formatCode="0.000" sourceLinked="1"/>
        <c:majorTickMark val="none"/>
        <c:tickLblPos val="nextTo"/>
        <c:txPr>
          <a:bodyPr/>
          <a:lstStyle/>
          <a:p>
            <a:pPr>
              <a:defRPr lang="en-US"/>
            </a:pPr>
            <a:endParaRPr lang="es-EC"/>
          </a:p>
        </c:txPr>
        <c:crossAx val="83060992"/>
        <c:crosses val="autoZero"/>
        <c:crossBetween val="midCat"/>
      </c:valAx>
    </c:plotArea>
    <c:legend>
      <c:legendPos val="r"/>
      <c:layout/>
      <c:txPr>
        <a:bodyPr/>
        <a:lstStyle/>
        <a:p>
          <a:pPr>
            <a:defRPr lang="en-US"/>
          </a:pPr>
          <a:endParaRPr lang="es-EC"/>
        </a:p>
      </c:txPr>
    </c:legend>
    <c:plotVisOnly val="1"/>
    <c:dispBlanksAs val="gap"/>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8.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emf"/><Relationship Id="rId1" Type="http://schemas.openxmlformats.org/officeDocument/2006/relationships/image" Target="../media/image9.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image" Target="../media/image1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8D0C08-27BE-4EE0-9BFC-CD8C2EECB13C}" type="datetimeFigureOut">
              <a:rPr lang="es-EC" smtClean="0"/>
              <a:pPr/>
              <a:t>20/05/2011</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84925A-A53C-4225-80B7-10413B686175}" type="slidenum">
              <a:rPr lang="es-EC" smtClean="0"/>
              <a:pPr/>
              <a:t>‹Nº›</a:t>
            </a:fld>
            <a:endParaRPr lang="es-EC"/>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2B84925A-A53C-4225-80B7-10413B686175}" type="slidenum">
              <a:rPr lang="es-EC" smtClean="0"/>
              <a:pPr/>
              <a:t>41</a:t>
            </a:fld>
            <a:endParaRPr lang="es-EC"/>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4477A83D-208E-41E8-9F64-64EA8BE456FF}" type="datetimeFigureOut">
              <a:rPr lang="es-EC" smtClean="0"/>
              <a:pPr/>
              <a:t>20/05/2011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14AC1D80-D056-458C-951E-42B6927A22F1}"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4477A83D-208E-41E8-9F64-64EA8BE456FF}" type="datetimeFigureOut">
              <a:rPr lang="es-EC" smtClean="0"/>
              <a:pPr/>
              <a:t>20/05/2011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14AC1D80-D056-458C-951E-42B6927A22F1}"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4477A83D-208E-41E8-9F64-64EA8BE456FF}" type="datetimeFigureOut">
              <a:rPr lang="es-EC" smtClean="0"/>
              <a:pPr/>
              <a:t>20/05/2011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14AC1D80-D056-458C-951E-42B6927A22F1}"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4477A83D-208E-41E8-9F64-64EA8BE456FF}" type="datetimeFigureOut">
              <a:rPr lang="es-EC" smtClean="0"/>
              <a:pPr/>
              <a:t>20/05/2011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14AC1D80-D056-458C-951E-42B6927A22F1}"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4477A83D-208E-41E8-9F64-64EA8BE456FF}" type="datetimeFigureOut">
              <a:rPr lang="es-EC" smtClean="0"/>
              <a:pPr/>
              <a:t>20/05/2011</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14AC1D80-D056-458C-951E-42B6927A22F1}"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4477A83D-208E-41E8-9F64-64EA8BE456FF}" type="datetimeFigureOut">
              <a:rPr lang="es-EC" smtClean="0"/>
              <a:pPr/>
              <a:t>20/05/2011</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14AC1D80-D056-458C-951E-42B6927A22F1}"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4477A83D-208E-41E8-9F64-64EA8BE456FF}" type="datetimeFigureOut">
              <a:rPr lang="es-EC" smtClean="0"/>
              <a:pPr/>
              <a:t>20/05/2011</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14AC1D80-D056-458C-951E-42B6927A22F1}"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4477A83D-208E-41E8-9F64-64EA8BE456FF}" type="datetimeFigureOut">
              <a:rPr lang="es-EC" smtClean="0"/>
              <a:pPr/>
              <a:t>20/05/2011</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14AC1D80-D056-458C-951E-42B6927A22F1}"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477A83D-208E-41E8-9F64-64EA8BE456FF}" type="datetimeFigureOut">
              <a:rPr lang="es-EC" smtClean="0"/>
              <a:pPr/>
              <a:t>20/05/2011</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14AC1D80-D056-458C-951E-42B6927A22F1}"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477A83D-208E-41E8-9F64-64EA8BE456FF}" type="datetimeFigureOut">
              <a:rPr lang="es-EC" smtClean="0"/>
              <a:pPr/>
              <a:t>20/05/2011</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14AC1D80-D056-458C-951E-42B6927A22F1}"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477A83D-208E-41E8-9F64-64EA8BE456FF}" type="datetimeFigureOut">
              <a:rPr lang="es-EC" smtClean="0"/>
              <a:pPr/>
              <a:t>20/05/2011</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14AC1D80-D056-458C-951E-42B6927A22F1}" type="slidenum">
              <a:rPr lang="es-EC" smtClean="0"/>
              <a:pPr/>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77A83D-208E-41E8-9F64-64EA8BE456FF}" type="datetimeFigureOut">
              <a:rPr lang="es-EC" smtClean="0"/>
              <a:pPr/>
              <a:t>20/05/2011</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AC1D80-D056-458C-951E-42B6927A22F1}"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2.jpeg"/><Relationship Id="rId4" Type="http://schemas.openxmlformats.org/officeDocument/2006/relationships/oleObject" Target="../embeddings/oleObject12.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2.jpeg"/><Relationship Id="rId5" Type="http://schemas.openxmlformats.org/officeDocument/2006/relationships/oleObject" Target="../embeddings/oleObject15.bin"/><Relationship Id="rId4" Type="http://schemas.openxmlformats.org/officeDocument/2006/relationships/oleObject" Target="../embeddings/oleObject14.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2.jpeg"/><Relationship Id="rId4" Type="http://schemas.openxmlformats.org/officeDocument/2006/relationships/oleObject" Target="../embeddings/oleObject17.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image" Target="../media/image2.jpeg"/><Relationship Id="rId4" Type="http://schemas.openxmlformats.org/officeDocument/2006/relationships/oleObject" Target="../embeddings/oleObject19.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17.vml"/><Relationship Id="rId5" Type="http://schemas.openxmlformats.org/officeDocument/2006/relationships/image" Target="../media/image13.emf"/><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7.xml"/><Relationship Id="rId1" Type="http://schemas.openxmlformats.org/officeDocument/2006/relationships/vmlDrawing" Target="../drawings/vmlDrawing18.vml"/><Relationship Id="rId5" Type="http://schemas.openxmlformats.org/officeDocument/2006/relationships/image" Target="../media/image2.jpeg"/><Relationship Id="rId4" Type="http://schemas.openxmlformats.org/officeDocument/2006/relationships/oleObject" Target="../embeddings/oleObject22.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9.v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slideLayout" Target="../slideLayouts/slideLayout7.xml"/><Relationship Id="rId1" Type="http://schemas.openxmlformats.org/officeDocument/2006/relationships/vmlDrawing" Target="../drawings/vmlDrawing20.vml"/><Relationship Id="rId5" Type="http://schemas.openxmlformats.org/officeDocument/2006/relationships/image" Target="../media/image2.jpeg"/><Relationship Id="rId4" Type="http://schemas.openxmlformats.org/officeDocument/2006/relationships/oleObject" Target="../embeddings/oleObject24.bin"/></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slideLayout" Target="../slideLayouts/slideLayout7.xml"/><Relationship Id="rId1" Type="http://schemas.openxmlformats.org/officeDocument/2006/relationships/vmlDrawing" Target="../drawings/vmlDrawing21.vml"/><Relationship Id="rId5" Type="http://schemas.openxmlformats.org/officeDocument/2006/relationships/image" Target="../media/image2.jpeg"/><Relationship Id="rId4" Type="http://schemas.openxmlformats.org/officeDocument/2006/relationships/oleObject" Target="../embeddings/oleObject25.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22.v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slideLayout" Target="../slideLayouts/slideLayout7.xml"/><Relationship Id="rId1" Type="http://schemas.openxmlformats.org/officeDocument/2006/relationships/vmlDrawing" Target="../drawings/vmlDrawing23.vml"/><Relationship Id="rId5" Type="http://schemas.openxmlformats.org/officeDocument/2006/relationships/image" Target="../media/image2.jpeg"/><Relationship Id="rId4" Type="http://schemas.openxmlformats.org/officeDocument/2006/relationships/oleObject" Target="../embeddings/oleObject27.bin"/></Relationships>
</file>

<file path=ppt/slides/_rels/slide24.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oleObject" Target="../embeddings/oleObject28.bin"/><Relationship Id="rId5" Type="http://schemas.openxmlformats.org/officeDocument/2006/relationships/image" Target="../media/image18.emf"/><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slideLayout" Target="../slideLayouts/slideLayout7.xml"/><Relationship Id="rId1" Type="http://schemas.openxmlformats.org/officeDocument/2006/relationships/vmlDrawing" Target="../drawings/vmlDrawing25.vml"/><Relationship Id="rId5" Type="http://schemas.openxmlformats.org/officeDocument/2006/relationships/image" Target="../media/image2.jpeg"/><Relationship Id="rId4" Type="http://schemas.openxmlformats.org/officeDocument/2006/relationships/oleObject" Target="../embeddings/oleObject29.bin"/></Relationships>
</file>

<file path=ppt/slides/_rels/slide26.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oleObject" Target="../embeddings/oleObject30.bin"/><Relationship Id="rId5" Type="http://schemas.openxmlformats.org/officeDocument/2006/relationships/image" Target="../media/image18.emf"/><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slideLayout" Target="../slideLayouts/slideLayout7.xml"/><Relationship Id="rId1" Type="http://schemas.openxmlformats.org/officeDocument/2006/relationships/vmlDrawing" Target="../drawings/vmlDrawing27.vml"/><Relationship Id="rId5" Type="http://schemas.openxmlformats.org/officeDocument/2006/relationships/image" Target="../media/image2.jpeg"/><Relationship Id="rId4" Type="http://schemas.openxmlformats.org/officeDocument/2006/relationships/oleObject" Target="../embeddings/oleObject31.bin"/></Relationships>
</file>

<file path=ppt/slides/_rels/slide28.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oleObject" Target="../embeddings/oleObject32.bin"/><Relationship Id="rId5" Type="http://schemas.openxmlformats.org/officeDocument/2006/relationships/image" Target="../media/image18.emf"/><Relationship Id="rId4" Type="http://schemas.openxmlformats.org/officeDocument/2006/relationships/chart" Target="../charts/char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slideLayout" Target="../slideLayouts/slideLayout7.xml"/><Relationship Id="rId1" Type="http://schemas.openxmlformats.org/officeDocument/2006/relationships/vmlDrawing" Target="../drawings/vmlDrawing29.vml"/><Relationship Id="rId5" Type="http://schemas.openxmlformats.org/officeDocument/2006/relationships/image" Target="../media/image2.jpeg"/><Relationship Id="rId4" Type="http://schemas.openxmlformats.org/officeDocument/2006/relationships/oleObject" Target="../embeddings/oleObject33.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image" Target="../media/image2.jpeg"/><Relationship Id="rId5" Type="http://schemas.openxmlformats.org/officeDocument/2006/relationships/oleObject" Target="../embeddings/oleObject34.bin"/><Relationship Id="rId4" Type="http://schemas.openxmlformats.org/officeDocument/2006/relationships/chart" Target="../charts/char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image" Target="../media/image2.jpeg"/><Relationship Id="rId5" Type="http://schemas.openxmlformats.org/officeDocument/2006/relationships/oleObject" Target="../embeddings/oleObject35.bin"/><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7.xml"/><Relationship Id="rId1" Type="http://schemas.openxmlformats.org/officeDocument/2006/relationships/vmlDrawing" Target="../drawings/vmlDrawing32.v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33.vml"/><Relationship Id="rId6" Type="http://schemas.openxmlformats.org/officeDocument/2006/relationships/oleObject" Target="../embeddings/oleObject37.bin"/><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slideLayout" Target="../slideLayouts/slideLayout7.xml"/><Relationship Id="rId1" Type="http://schemas.openxmlformats.org/officeDocument/2006/relationships/vmlDrawing" Target="../drawings/vmlDrawing34.vml"/><Relationship Id="rId5" Type="http://schemas.openxmlformats.org/officeDocument/2006/relationships/image" Target="../media/image2.jpeg"/><Relationship Id="rId4" Type="http://schemas.openxmlformats.org/officeDocument/2006/relationships/oleObject" Target="../embeddings/oleObject38.bin"/></Relationships>
</file>

<file path=ppt/slides/_rels/slide3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slideLayout" Target="../slideLayouts/slideLayout7.xml"/><Relationship Id="rId1" Type="http://schemas.openxmlformats.org/officeDocument/2006/relationships/vmlDrawing" Target="../drawings/vmlDrawing35.vml"/><Relationship Id="rId5" Type="http://schemas.openxmlformats.org/officeDocument/2006/relationships/image" Target="../media/image2.jpeg"/><Relationship Id="rId4" Type="http://schemas.openxmlformats.org/officeDocument/2006/relationships/oleObject" Target="../embeddings/oleObject39.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7.xml"/><Relationship Id="rId1" Type="http://schemas.openxmlformats.org/officeDocument/2006/relationships/vmlDrawing" Target="../drawings/vmlDrawing36.v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chart" Target="../charts/chart5.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mlDrawing" Target="../drawings/vmlDrawing37.v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chart" Target="../charts/chart6.xml"/><Relationship Id="rId9" Type="http://schemas.openxmlformats.org/officeDocument/2006/relationships/image" Target="../media/image2.jpeg"/></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42.bin"/><Relationship Id="rId3" Type="http://schemas.openxmlformats.org/officeDocument/2006/relationships/chart" Target="../charts/chart7.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38.v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chart" Target="../charts/chart8.xml"/><Relationship Id="rId9"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7.xml"/><Relationship Id="rId1" Type="http://schemas.openxmlformats.org/officeDocument/2006/relationships/vmlDrawing" Target="../drawings/vmlDrawing39.v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44.bin"/><Relationship Id="rId3" Type="http://schemas.openxmlformats.org/officeDocument/2006/relationships/chart" Target="../charts/chart9.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mlDrawing" Target="../drawings/vmlDrawing40.v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chart" Target="../charts/chart10.xml"/><Relationship Id="rId9" Type="http://schemas.openxmlformats.org/officeDocument/2006/relationships/image" Target="../media/image2.jpeg"/></Relationships>
</file>

<file path=ppt/slides/_rels/slide4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xml"/><Relationship Id="rId7" Type="http://schemas.openxmlformats.org/officeDocument/2006/relationships/image" Target="../media/image38.emf"/><Relationship Id="rId2" Type="http://schemas.openxmlformats.org/officeDocument/2006/relationships/slideLayout" Target="../slideLayouts/slideLayout7.xml"/><Relationship Id="rId1" Type="http://schemas.openxmlformats.org/officeDocument/2006/relationships/vmlDrawing" Target="../drawings/vmlDrawing41.vml"/><Relationship Id="rId6" Type="http://schemas.openxmlformats.org/officeDocument/2006/relationships/image" Target="../media/image37.emf"/><Relationship Id="rId5" Type="http://schemas.openxmlformats.org/officeDocument/2006/relationships/chart" Target="../charts/chart12.xml"/><Relationship Id="rId10" Type="http://schemas.openxmlformats.org/officeDocument/2006/relationships/image" Target="../media/image2.jpeg"/><Relationship Id="rId4" Type="http://schemas.openxmlformats.org/officeDocument/2006/relationships/chart" Target="../charts/chart11.xml"/><Relationship Id="rId9" Type="http://schemas.openxmlformats.org/officeDocument/2006/relationships/oleObject" Target="../embeddings/oleObject45.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7.xml"/><Relationship Id="rId1" Type="http://schemas.openxmlformats.org/officeDocument/2006/relationships/vmlDrawing" Target="../drawings/vmlDrawing42.vml"/><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7.xml"/><Relationship Id="rId1" Type="http://schemas.openxmlformats.org/officeDocument/2006/relationships/vmlDrawing" Target="../drawings/vmlDrawing43.vml"/><Relationship Id="rId5" Type="http://schemas.openxmlformats.org/officeDocument/2006/relationships/image" Target="../media/image40.emf"/><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7.xml"/><Relationship Id="rId1" Type="http://schemas.openxmlformats.org/officeDocument/2006/relationships/vmlDrawing" Target="../drawings/vmlDrawing44.v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7.xml"/><Relationship Id="rId1" Type="http://schemas.openxmlformats.org/officeDocument/2006/relationships/vmlDrawing" Target="../drawings/vmlDrawing45.v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7.xml"/><Relationship Id="rId1" Type="http://schemas.openxmlformats.org/officeDocument/2006/relationships/vmlDrawing" Target="../drawings/vmlDrawing46.v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7.xml"/><Relationship Id="rId1" Type="http://schemas.openxmlformats.org/officeDocument/2006/relationships/vmlDrawing" Target="../drawings/vmlDrawing47.vml"/><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7.xml"/><Relationship Id="rId1" Type="http://schemas.openxmlformats.org/officeDocument/2006/relationships/vmlDrawing" Target="../drawings/vmlDrawing48.vml"/><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7.xml"/><Relationship Id="rId1" Type="http://schemas.openxmlformats.org/officeDocument/2006/relationships/vmlDrawing" Target="../drawings/vmlDrawing49.v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2.jpeg"/><Relationship Id="rId4" Type="http://schemas.openxmlformats.org/officeDocument/2006/relationships/oleObject" Target="../embeddings/oleObject5.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7.xml"/><Relationship Id="rId1" Type="http://schemas.openxmlformats.org/officeDocument/2006/relationships/vmlDrawing" Target="../drawings/vmlDrawing50.vml"/><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7.xml"/><Relationship Id="rId1" Type="http://schemas.openxmlformats.org/officeDocument/2006/relationships/vmlDrawing" Target="../drawings/vmlDrawing51.v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2.jpeg"/><Relationship Id="rId5" Type="http://schemas.openxmlformats.org/officeDocument/2006/relationships/oleObject" Target="../embeddings/oleObject6.bin"/><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2.jpeg"/><Relationship Id="rId5" Type="http://schemas.openxmlformats.org/officeDocument/2006/relationships/oleObject" Target="../embeddings/oleObject7.bin"/><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2.jpeg"/><Relationship Id="rId5" Type="http://schemas.openxmlformats.org/officeDocument/2006/relationships/oleObject" Target="../embeddings/oleObject8.bin"/><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3140968"/>
            <a:ext cx="7772400" cy="1470025"/>
          </a:xfrm>
        </p:spPr>
        <p:txBody>
          <a:bodyPr>
            <a:normAutofit fontScale="90000"/>
          </a:bodyPr>
          <a:lstStyle/>
          <a:p>
            <a:r>
              <a:rPr lang="es-ES" sz="3100" dirty="0" smtClean="0"/>
              <a:t>DESARROLLO DE PROCEDIMIENTOS PARA ENSAYOS DE MICROGRAFIA, DUREZA, ESPECTROMETRÍA DE RAYOS X Y ANÁLISIS DE LA MICROESTRUCTURA DE PRODUCTOS LAMINADOS PARA LA MEJORA DEL CONTROL DE CALIDAD EN LA  EMPRESA NOVACERO S.A</a:t>
            </a:r>
            <a:r>
              <a:rPr lang="es-EC" sz="3100" dirty="0" smtClean="0"/>
              <a:t/>
            </a:r>
            <a:br>
              <a:rPr lang="es-EC" sz="3100" dirty="0" smtClean="0"/>
            </a:br>
            <a:r>
              <a:rPr lang="es-ES" sz="3100" b="1" dirty="0" smtClean="0"/>
              <a:t> </a:t>
            </a:r>
            <a:r>
              <a:rPr lang="es-EC" sz="3100" dirty="0" smtClean="0"/>
              <a:t/>
            </a:r>
            <a:br>
              <a:rPr lang="es-EC" sz="3100" dirty="0" smtClean="0"/>
            </a:br>
            <a:r>
              <a:rPr lang="es-EC" dirty="0"/>
              <a:t/>
            </a:r>
            <a:br>
              <a:rPr lang="es-EC" dirty="0"/>
            </a:br>
            <a:endParaRPr lang="es-EC" dirty="0"/>
          </a:p>
        </p:txBody>
      </p:sp>
      <p:sp>
        <p:nvSpPr>
          <p:cNvPr id="3" name="2 Subtítulo"/>
          <p:cNvSpPr>
            <a:spLocks noGrp="1"/>
          </p:cNvSpPr>
          <p:nvPr>
            <p:ph type="subTitle" idx="1"/>
          </p:nvPr>
        </p:nvSpPr>
        <p:spPr>
          <a:xfrm>
            <a:off x="1259632" y="4725144"/>
            <a:ext cx="6400800" cy="1752600"/>
          </a:xfrm>
        </p:spPr>
        <p:txBody>
          <a:bodyPr/>
          <a:lstStyle/>
          <a:p>
            <a:r>
              <a:rPr lang="es-EC" dirty="0" smtClean="0"/>
              <a:t>Luis Felipe Lanas </a:t>
            </a:r>
          </a:p>
          <a:p>
            <a:r>
              <a:rPr lang="es-EC" dirty="0" smtClean="0"/>
              <a:t>Sebastián </a:t>
            </a:r>
            <a:r>
              <a:rPr lang="es-EC" dirty="0" err="1" smtClean="0"/>
              <a:t>Proaño</a:t>
            </a:r>
            <a:endParaRPr lang="es-EC" dirty="0"/>
          </a:p>
        </p:txBody>
      </p:sp>
      <p:graphicFrame>
        <p:nvGraphicFramePr>
          <p:cNvPr id="8" name="Object 16"/>
          <p:cNvGraphicFramePr>
            <a:graphicFrameLocks noChangeAspect="1"/>
          </p:cNvGraphicFramePr>
          <p:nvPr/>
        </p:nvGraphicFramePr>
        <p:xfrm>
          <a:off x="0" y="188639"/>
          <a:ext cx="2123209" cy="1529151"/>
        </p:xfrm>
        <a:graphic>
          <a:graphicData uri="http://schemas.openxmlformats.org/presentationml/2006/ole">
            <p:oleObj spid="_x0000_s9219" name="Fotografía de Photo Editor" r:id="rId3" imgW="6609524" imgH="4761905" progId="">
              <p:embed/>
            </p:oleObj>
          </a:graphicData>
        </a:graphic>
      </p:graphicFrame>
      <p:sp>
        <p:nvSpPr>
          <p:cNvPr id="9"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0"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00034" y="1428736"/>
            <a:ext cx="7929618" cy="5878532"/>
          </a:xfrm>
          <a:prstGeom prst="rect">
            <a:avLst/>
          </a:prstGeom>
          <a:noFill/>
        </p:spPr>
        <p:txBody>
          <a:bodyPr wrap="square" rtlCol="0">
            <a:spAutoFit/>
          </a:bodyPr>
          <a:lstStyle/>
          <a:p>
            <a:r>
              <a:rPr lang="es-EC" b="1" dirty="0" smtClean="0"/>
              <a:t>Espectrómetro de rayos x</a:t>
            </a:r>
          </a:p>
          <a:p>
            <a:endParaRPr lang="es-EC" b="1" dirty="0" smtClean="0"/>
          </a:p>
          <a:p>
            <a:pPr>
              <a:buFont typeface="Arial" pitchFamily="34" charset="0"/>
              <a:buChar char="•"/>
            </a:pPr>
            <a:r>
              <a:rPr lang="es-EC" sz="1400" dirty="0" smtClean="0"/>
              <a:t>Manual de condiciones </a:t>
            </a:r>
            <a:r>
              <a:rPr lang="es-EC" sz="1400" dirty="0" err="1" smtClean="0"/>
              <a:t>iniciales</a:t>
            </a:r>
            <a:endParaRPr lang="es-EC" sz="1400" dirty="0" smtClean="0"/>
          </a:p>
          <a:p>
            <a:pPr>
              <a:buFont typeface="Arial" pitchFamily="34" charset="0"/>
              <a:buChar char="•"/>
            </a:pPr>
            <a:r>
              <a:rPr lang="es-EC" sz="1400" dirty="0" smtClean="0"/>
              <a:t>Manual de curva de calibración</a:t>
            </a:r>
          </a:p>
          <a:p>
            <a:pPr>
              <a:buFont typeface="Arial" pitchFamily="34" charset="0"/>
              <a:buChar char="•"/>
            </a:pPr>
            <a:r>
              <a:rPr lang="es-EC" sz="1400" dirty="0" smtClean="0"/>
              <a:t>Manual de operación</a:t>
            </a:r>
          </a:p>
          <a:p>
            <a:pPr>
              <a:buFont typeface="Arial" pitchFamily="34" charset="0"/>
              <a:buChar char="•"/>
            </a:pPr>
            <a:r>
              <a:rPr lang="es-EC" sz="1400" dirty="0" smtClean="0"/>
              <a:t>Manual de Mantenimiento</a:t>
            </a:r>
          </a:p>
          <a:p>
            <a:endParaRPr lang="es-EC" dirty="0" smtClean="0"/>
          </a:p>
          <a:p>
            <a:r>
              <a:rPr lang="es-EC" b="1" dirty="0" smtClean="0"/>
              <a:t>Micrografía</a:t>
            </a:r>
          </a:p>
          <a:p>
            <a:endParaRPr lang="es-EC" b="1" dirty="0" smtClean="0"/>
          </a:p>
          <a:p>
            <a:pPr>
              <a:buFont typeface="Arial" pitchFamily="34" charset="0"/>
              <a:buChar char="•"/>
            </a:pPr>
            <a:r>
              <a:rPr lang="es-EC" sz="1400" b="1" dirty="0" smtClean="0"/>
              <a:t>Condiciones </a:t>
            </a:r>
            <a:r>
              <a:rPr lang="es-EC" sz="1400" b="1" dirty="0" err="1" smtClean="0"/>
              <a:t>iniciales</a:t>
            </a:r>
            <a:endParaRPr lang="es-EC" sz="1400" b="1" dirty="0" smtClean="0"/>
          </a:p>
          <a:p>
            <a:pPr>
              <a:buFont typeface="Arial" pitchFamily="34" charset="0"/>
              <a:buChar char="•"/>
            </a:pPr>
            <a:r>
              <a:rPr lang="es-EC" sz="1400" b="1" dirty="0" smtClean="0"/>
              <a:t>Preparación de muestras</a:t>
            </a:r>
          </a:p>
          <a:p>
            <a:pPr>
              <a:buFont typeface="Arial" pitchFamily="34" charset="0"/>
              <a:buChar char="•"/>
            </a:pPr>
            <a:r>
              <a:rPr lang="es-EC" sz="1400" b="1" dirty="0" smtClean="0"/>
              <a:t>Observación de muestras y obtención de imágenes</a:t>
            </a:r>
          </a:p>
          <a:p>
            <a:pPr>
              <a:buFont typeface="Arial" pitchFamily="34" charset="0"/>
              <a:buChar char="•"/>
            </a:pPr>
            <a:r>
              <a:rPr lang="es-EC" sz="1400" b="1" dirty="0" smtClean="0"/>
              <a:t>Manual de operación Material Plus</a:t>
            </a:r>
          </a:p>
          <a:p>
            <a:pPr>
              <a:buFont typeface="Arial" pitchFamily="34" charset="0"/>
              <a:buChar char="•"/>
            </a:pPr>
            <a:r>
              <a:rPr lang="es-EC" sz="1400" b="1" dirty="0" smtClean="0"/>
              <a:t>Manual de calibración del Material Plus</a:t>
            </a:r>
          </a:p>
          <a:p>
            <a:pPr>
              <a:buFont typeface="Arial" pitchFamily="34" charset="0"/>
              <a:buChar char="•"/>
            </a:pPr>
            <a:r>
              <a:rPr lang="es-EC" sz="1400" b="1" dirty="0" smtClean="0"/>
              <a:t>Mantenimiento equipo de micrografía</a:t>
            </a:r>
          </a:p>
          <a:p>
            <a:pPr>
              <a:buFont typeface="Arial" pitchFamily="34" charset="0"/>
              <a:buChar char="•"/>
            </a:pPr>
            <a:endParaRPr lang="es-EC" b="1" dirty="0"/>
          </a:p>
          <a:p>
            <a:r>
              <a:rPr lang="es-EC" b="1" dirty="0" smtClean="0"/>
              <a:t>Durómetros </a:t>
            </a:r>
          </a:p>
          <a:p>
            <a:endParaRPr lang="es-EC" b="1" dirty="0" smtClean="0"/>
          </a:p>
          <a:p>
            <a:pPr>
              <a:buFont typeface="Arial" pitchFamily="34" charset="0"/>
              <a:buChar char="•"/>
            </a:pPr>
            <a:r>
              <a:rPr lang="es-EC" sz="1400" b="1" dirty="0" smtClean="0"/>
              <a:t>Operación del durómetro HLN-11A</a:t>
            </a:r>
          </a:p>
          <a:p>
            <a:pPr>
              <a:buFont typeface="Arial" pitchFamily="34" charset="0"/>
              <a:buChar char="•"/>
            </a:pPr>
            <a:r>
              <a:rPr lang="es-EC" sz="1400" b="1" dirty="0" smtClean="0"/>
              <a:t> Operación del durómetro MH-320</a:t>
            </a:r>
          </a:p>
          <a:p>
            <a:pPr>
              <a:buFont typeface="Arial" pitchFamily="34" charset="0"/>
              <a:buChar char="•"/>
            </a:pPr>
            <a:r>
              <a:rPr lang="es-EC" sz="1400" b="1" dirty="0" smtClean="0"/>
              <a:t>Mantenimiento durómetro HLN-11A</a:t>
            </a:r>
          </a:p>
          <a:p>
            <a:pPr>
              <a:buFont typeface="Arial" pitchFamily="34" charset="0"/>
              <a:buChar char="•"/>
            </a:pPr>
            <a:r>
              <a:rPr lang="es-EC" sz="1400" b="1" dirty="0" smtClean="0"/>
              <a:t>Mantenimiento durómetro0e MH320</a:t>
            </a:r>
          </a:p>
          <a:p>
            <a:pPr>
              <a:buFont typeface="Arial" pitchFamily="34" charset="0"/>
              <a:buChar char="•"/>
            </a:pPr>
            <a:endParaRPr lang="es-EC" b="1" dirty="0" smtClean="0"/>
          </a:p>
          <a:p>
            <a:endParaRPr lang="es-EC" dirty="0"/>
          </a:p>
        </p:txBody>
      </p:sp>
      <p:graphicFrame>
        <p:nvGraphicFramePr>
          <p:cNvPr id="10" name="Object 16"/>
          <p:cNvGraphicFramePr>
            <a:graphicFrameLocks noChangeAspect="1"/>
          </p:cNvGraphicFramePr>
          <p:nvPr/>
        </p:nvGraphicFramePr>
        <p:xfrm>
          <a:off x="0" y="0"/>
          <a:ext cx="2123209" cy="1529151"/>
        </p:xfrm>
        <a:graphic>
          <a:graphicData uri="http://schemas.openxmlformats.org/presentationml/2006/ole">
            <p:oleObj spid="_x0000_s2051" name="Fotografía de Photo Editor" r:id="rId3" imgW="6609524" imgH="4761905" progId="">
              <p:embed/>
            </p:oleObj>
          </a:graphicData>
        </a:graphic>
      </p:graphicFrame>
      <p:sp>
        <p:nvSpPr>
          <p:cNvPr id="11" name="Text Box 19"/>
          <p:cNvSpPr txBox="1">
            <a:spLocks noChangeArrowheads="1"/>
          </p:cNvSpPr>
          <p:nvPr/>
        </p:nvSpPr>
        <p:spPr bwMode="auto">
          <a:xfrm>
            <a:off x="1475656" y="72009"/>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2" name="Picture 2" descr="C:\Users\Felipe\Pictures\mecanica.jpg"/>
          <p:cNvPicPr>
            <a:picLocks noChangeAspect="1" noChangeArrowheads="1"/>
          </p:cNvPicPr>
          <p:nvPr/>
        </p:nvPicPr>
        <p:blipFill>
          <a:blip r:embed="rId4" cstate="print"/>
          <a:srcRect/>
          <a:stretch>
            <a:fillRect/>
          </a:stretch>
        </p:blipFill>
        <p:spPr bwMode="auto">
          <a:xfrm>
            <a:off x="6728445" y="72010"/>
            <a:ext cx="1296144" cy="1296144"/>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025" name="Object 1"/>
          <p:cNvGraphicFramePr>
            <a:graphicFrameLocks noChangeAspect="1"/>
          </p:cNvGraphicFramePr>
          <p:nvPr/>
        </p:nvGraphicFramePr>
        <p:xfrm>
          <a:off x="5072066" y="1357298"/>
          <a:ext cx="2572684" cy="5178564"/>
        </p:xfrm>
        <a:graphic>
          <a:graphicData uri="http://schemas.openxmlformats.org/presentationml/2006/ole">
            <p:oleObj spid="_x0000_s1025" name="Visio" r:id="rId3" imgW="3634754" imgH="8854631" progId="Visio.Drawing.11">
              <p:embed/>
            </p:oleObj>
          </a:graphicData>
        </a:graphic>
      </p:graphicFrame>
      <p:sp>
        <p:nvSpPr>
          <p:cNvPr id="6" name="5 CuadroTexto"/>
          <p:cNvSpPr txBox="1"/>
          <p:nvPr/>
        </p:nvSpPr>
        <p:spPr>
          <a:xfrm>
            <a:off x="571472" y="1571612"/>
            <a:ext cx="4786346" cy="646331"/>
          </a:xfrm>
          <a:prstGeom prst="rect">
            <a:avLst/>
          </a:prstGeom>
          <a:noFill/>
        </p:spPr>
        <p:txBody>
          <a:bodyPr wrap="square" rtlCol="0">
            <a:spAutoFit/>
          </a:bodyPr>
          <a:lstStyle/>
          <a:p>
            <a:pPr algn="ctr"/>
            <a:r>
              <a:rPr lang="es-EC" b="1" dirty="0" smtClean="0"/>
              <a:t>Procedimiento para el ensayo de composición química</a:t>
            </a:r>
            <a:endParaRPr lang="es-EC" b="1" dirty="0"/>
          </a:p>
        </p:txBody>
      </p:sp>
      <p:graphicFrame>
        <p:nvGraphicFramePr>
          <p:cNvPr id="10" name="Object 16"/>
          <p:cNvGraphicFramePr>
            <a:graphicFrameLocks noChangeAspect="1"/>
          </p:cNvGraphicFramePr>
          <p:nvPr/>
        </p:nvGraphicFramePr>
        <p:xfrm>
          <a:off x="0" y="188639"/>
          <a:ext cx="2123209" cy="1529151"/>
        </p:xfrm>
        <a:graphic>
          <a:graphicData uri="http://schemas.openxmlformats.org/presentationml/2006/ole">
            <p:oleObj spid="_x0000_s1027" name="Fotografía de Photo Editor" r:id="rId4" imgW="6609524" imgH="4761905" progId="">
              <p:embed/>
            </p:oleObj>
          </a:graphicData>
        </a:graphic>
      </p:graphicFrame>
      <p:sp>
        <p:nvSpPr>
          <p:cNvPr id="11"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2" name="Picture 2" descr="C:\Users\Felipe\Pictures\mecanica.jpg"/>
          <p:cNvPicPr>
            <a:picLocks noChangeAspect="1" noChangeArrowheads="1"/>
          </p:cNvPicPr>
          <p:nvPr/>
        </p:nvPicPr>
        <p:blipFill>
          <a:blip r:embed="rId5" cstate="print"/>
          <a:srcRect/>
          <a:stretch>
            <a:fillRect/>
          </a:stretch>
        </p:blipFill>
        <p:spPr bwMode="auto">
          <a:xfrm>
            <a:off x="6804248" y="260648"/>
            <a:ext cx="1296144" cy="129614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2529" name="Object 1"/>
          <p:cNvGraphicFramePr>
            <a:graphicFrameLocks noChangeAspect="1"/>
          </p:cNvGraphicFramePr>
          <p:nvPr/>
        </p:nvGraphicFramePr>
        <p:xfrm>
          <a:off x="4211960" y="738650"/>
          <a:ext cx="2362014" cy="6119350"/>
        </p:xfrm>
        <a:graphic>
          <a:graphicData uri="http://schemas.openxmlformats.org/presentationml/2006/ole">
            <p:oleObj spid="_x0000_s22529" name="Visio" r:id="rId3" imgW="3431488" imgH="10384615" progId="Visio.Drawing.11">
              <p:embed/>
            </p:oleObj>
          </a:graphicData>
        </a:graphic>
      </p:graphicFrame>
      <p:sp>
        <p:nvSpPr>
          <p:cNvPr id="2253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2531" name="Object 3"/>
          <p:cNvGraphicFramePr>
            <a:graphicFrameLocks noChangeAspect="1"/>
          </p:cNvGraphicFramePr>
          <p:nvPr/>
        </p:nvGraphicFramePr>
        <p:xfrm>
          <a:off x="6516216" y="717205"/>
          <a:ext cx="1958466" cy="6140795"/>
        </p:xfrm>
        <a:graphic>
          <a:graphicData uri="http://schemas.openxmlformats.org/presentationml/2006/ole">
            <p:oleObj spid="_x0000_s22531" name="Visio" r:id="rId4" imgW="2887018" imgH="9934635" progId="Visio.Drawing.11">
              <p:embed/>
            </p:oleObj>
          </a:graphicData>
        </a:graphic>
      </p:graphicFrame>
      <p:sp>
        <p:nvSpPr>
          <p:cNvPr id="7" name="6 CuadroTexto"/>
          <p:cNvSpPr txBox="1"/>
          <p:nvPr/>
        </p:nvSpPr>
        <p:spPr>
          <a:xfrm>
            <a:off x="0" y="1484784"/>
            <a:ext cx="4786346" cy="369332"/>
          </a:xfrm>
          <a:prstGeom prst="rect">
            <a:avLst/>
          </a:prstGeom>
          <a:noFill/>
        </p:spPr>
        <p:txBody>
          <a:bodyPr wrap="square" rtlCol="0">
            <a:spAutoFit/>
          </a:bodyPr>
          <a:lstStyle/>
          <a:p>
            <a:pPr algn="ctr"/>
            <a:r>
              <a:rPr lang="es-EC" b="1" dirty="0" smtClean="0"/>
              <a:t>Procedimiento para el ensayo de micrografía</a:t>
            </a:r>
            <a:endParaRPr lang="es-EC" b="1" dirty="0"/>
          </a:p>
        </p:txBody>
      </p:sp>
      <p:graphicFrame>
        <p:nvGraphicFramePr>
          <p:cNvPr id="11" name="Object 16"/>
          <p:cNvGraphicFramePr>
            <a:graphicFrameLocks noChangeAspect="1"/>
          </p:cNvGraphicFramePr>
          <p:nvPr/>
        </p:nvGraphicFramePr>
        <p:xfrm>
          <a:off x="0" y="0"/>
          <a:ext cx="2123209" cy="1529151"/>
        </p:xfrm>
        <a:graphic>
          <a:graphicData uri="http://schemas.openxmlformats.org/presentationml/2006/ole">
            <p:oleObj spid="_x0000_s22533" name="Fotografía de Photo Editor" r:id="rId5" imgW="6609524" imgH="4761905" progId="">
              <p:embed/>
            </p:oleObj>
          </a:graphicData>
        </a:graphic>
      </p:graphicFrame>
      <p:sp>
        <p:nvSpPr>
          <p:cNvPr id="12" name="Text Box 19"/>
          <p:cNvSpPr txBox="1">
            <a:spLocks noChangeArrowheads="1"/>
          </p:cNvSpPr>
          <p:nvPr/>
        </p:nvSpPr>
        <p:spPr bwMode="auto">
          <a:xfrm>
            <a:off x="1475656" y="72009"/>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3" name="Picture 2" descr="C:\Users\Felipe\Pictures\mecanica.jpg"/>
          <p:cNvPicPr>
            <a:picLocks noChangeAspect="1" noChangeArrowheads="1"/>
          </p:cNvPicPr>
          <p:nvPr/>
        </p:nvPicPr>
        <p:blipFill>
          <a:blip r:embed="rId6" cstate="print"/>
          <a:srcRect/>
          <a:stretch>
            <a:fillRect/>
          </a:stretch>
        </p:blipFill>
        <p:spPr bwMode="auto">
          <a:xfrm>
            <a:off x="7668344" y="0"/>
            <a:ext cx="1296144" cy="1296144"/>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3553" name="Object 1"/>
          <p:cNvGraphicFramePr>
            <a:graphicFrameLocks noChangeAspect="1"/>
          </p:cNvGraphicFramePr>
          <p:nvPr/>
        </p:nvGraphicFramePr>
        <p:xfrm>
          <a:off x="4786314" y="1285860"/>
          <a:ext cx="1782970" cy="5357826"/>
        </p:xfrm>
        <a:graphic>
          <a:graphicData uri="http://schemas.openxmlformats.org/presentationml/2006/ole">
            <p:oleObj spid="_x0000_s23553" name="Visio" r:id="rId3" imgW="2401664" imgH="8275084" progId="Visio.Drawing.11">
              <p:embed/>
            </p:oleObj>
          </a:graphicData>
        </a:graphic>
      </p:graphicFrame>
      <p:sp>
        <p:nvSpPr>
          <p:cNvPr id="5" name="4 CuadroTexto"/>
          <p:cNvSpPr txBox="1"/>
          <p:nvPr/>
        </p:nvSpPr>
        <p:spPr>
          <a:xfrm>
            <a:off x="0" y="1412776"/>
            <a:ext cx="4786346" cy="369332"/>
          </a:xfrm>
          <a:prstGeom prst="rect">
            <a:avLst/>
          </a:prstGeom>
          <a:noFill/>
        </p:spPr>
        <p:txBody>
          <a:bodyPr wrap="square" rtlCol="0">
            <a:spAutoFit/>
          </a:bodyPr>
          <a:lstStyle/>
          <a:p>
            <a:pPr algn="ctr"/>
            <a:r>
              <a:rPr lang="es-EC" b="1" dirty="0" smtClean="0"/>
              <a:t>Procedimiento para el ensayo de dureza</a:t>
            </a:r>
            <a:endParaRPr lang="es-EC" b="1" dirty="0"/>
          </a:p>
        </p:txBody>
      </p:sp>
      <p:graphicFrame>
        <p:nvGraphicFramePr>
          <p:cNvPr id="12" name="Object 16"/>
          <p:cNvGraphicFramePr>
            <a:graphicFrameLocks noChangeAspect="1"/>
          </p:cNvGraphicFramePr>
          <p:nvPr/>
        </p:nvGraphicFramePr>
        <p:xfrm>
          <a:off x="0" y="0"/>
          <a:ext cx="2123209" cy="1529151"/>
        </p:xfrm>
        <a:graphic>
          <a:graphicData uri="http://schemas.openxmlformats.org/presentationml/2006/ole">
            <p:oleObj spid="_x0000_s23556" name="Fotografía de Photo Editor" r:id="rId4" imgW="6609524" imgH="4761905" progId="">
              <p:embed/>
            </p:oleObj>
          </a:graphicData>
        </a:graphic>
      </p:graphicFrame>
      <p:sp>
        <p:nvSpPr>
          <p:cNvPr id="13" name="Text Box 19"/>
          <p:cNvSpPr txBox="1">
            <a:spLocks noChangeArrowheads="1"/>
          </p:cNvSpPr>
          <p:nvPr/>
        </p:nvSpPr>
        <p:spPr bwMode="auto">
          <a:xfrm>
            <a:off x="1475656" y="72009"/>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4" name="Picture 2" descr="C:\Users\Felipe\Pictures\mecanica.jpg"/>
          <p:cNvPicPr>
            <a:picLocks noChangeAspect="1" noChangeArrowheads="1"/>
          </p:cNvPicPr>
          <p:nvPr/>
        </p:nvPicPr>
        <p:blipFill>
          <a:blip r:embed="rId5" cstate="print"/>
          <a:srcRect/>
          <a:stretch>
            <a:fillRect/>
          </a:stretch>
        </p:blipFill>
        <p:spPr bwMode="auto">
          <a:xfrm>
            <a:off x="6728445" y="72010"/>
            <a:ext cx="1296144" cy="1296144"/>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00034" y="2928934"/>
            <a:ext cx="8143932" cy="584775"/>
          </a:xfrm>
          <a:prstGeom prst="rect">
            <a:avLst/>
          </a:prstGeom>
          <a:noFill/>
        </p:spPr>
        <p:txBody>
          <a:bodyPr wrap="square" rtlCol="0">
            <a:spAutoFit/>
          </a:bodyPr>
          <a:lstStyle/>
          <a:p>
            <a:pPr algn="ctr"/>
            <a:r>
              <a:rPr lang="es-EC" sz="3200" dirty="0" smtClean="0"/>
              <a:t>Validación de los equipos</a:t>
            </a:r>
            <a:endParaRPr lang="es-EC" sz="3200" dirty="0"/>
          </a:p>
        </p:txBody>
      </p:sp>
      <p:graphicFrame>
        <p:nvGraphicFramePr>
          <p:cNvPr id="7" name="Object 16"/>
          <p:cNvGraphicFramePr>
            <a:graphicFrameLocks noChangeAspect="1"/>
          </p:cNvGraphicFramePr>
          <p:nvPr/>
        </p:nvGraphicFramePr>
        <p:xfrm>
          <a:off x="0" y="188639"/>
          <a:ext cx="2123209" cy="1529151"/>
        </p:xfrm>
        <a:graphic>
          <a:graphicData uri="http://schemas.openxmlformats.org/presentationml/2006/ole">
            <p:oleObj spid="_x0000_s34819" name="Fotografía de Photo Editor" r:id="rId3" imgW="6609524" imgH="4761905" progId="">
              <p:embed/>
            </p:oleObj>
          </a:graphicData>
        </a:graphic>
      </p:graphicFrame>
      <p:sp>
        <p:nvSpPr>
          <p:cNvPr id="8"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9"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1"/>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1115616" y="3645024"/>
            <a:ext cx="6256520" cy="2809875"/>
          </a:xfrm>
          <a:prstGeom prst="rect">
            <a:avLst/>
          </a:prstGeom>
          <a:noFill/>
          <a:ln>
            <a:noFill/>
          </a:ln>
        </p:spPr>
      </p:pic>
      <p:sp>
        <p:nvSpPr>
          <p:cNvPr id="4" name="3 CuadroTexto"/>
          <p:cNvSpPr txBox="1"/>
          <p:nvPr/>
        </p:nvSpPr>
        <p:spPr>
          <a:xfrm>
            <a:off x="714348" y="1857364"/>
            <a:ext cx="7602068" cy="1477328"/>
          </a:xfrm>
          <a:prstGeom prst="rect">
            <a:avLst/>
          </a:prstGeom>
          <a:noFill/>
        </p:spPr>
        <p:txBody>
          <a:bodyPr wrap="square" rtlCol="0">
            <a:spAutoFit/>
          </a:bodyPr>
          <a:lstStyle/>
          <a:p>
            <a:r>
              <a:rPr lang="es-EC" b="1" dirty="0" smtClean="0"/>
              <a:t>Espectrómetro de rayos x</a:t>
            </a:r>
          </a:p>
          <a:p>
            <a:endParaRPr lang="es-EC" b="1" dirty="0" smtClean="0"/>
          </a:p>
          <a:p>
            <a:pPr algn="just"/>
            <a:r>
              <a:rPr lang="es-EC" dirty="0" smtClean="0"/>
              <a:t>Se tomaron 3 medidas a 10 muestras en el espectrómetro de </a:t>
            </a:r>
            <a:r>
              <a:rPr lang="es-EC" dirty="0" err="1" smtClean="0"/>
              <a:t>Rx</a:t>
            </a:r>
            <a:r>
              <a:rPr lang="es-EC" dirty="0" smtClean="0"/>
              <a:t>, comparando los resultados con el espectrómetro de emisión óptica de la empresa el cual se encuentra calibrado y certificado</a:t>
            </a:r>
            <a:endParaRPr lang="es-EC" dirty="0"/>
          </a:p>
        </p:txBody>
      </p:sp>
      <p:graphicFrame>
        <p:nvGraphicFramePr>
          <p:cNvPr id="8" name="Object 16"/>
          <p:cNvGraphicFramePr>
            <a:graphicFrameLocks noChangeAspect="1"/>
          </p:cNvGraphicFramePr>
          <p:nvPr/>
        </p:nvGraphicFramePr>
        <p:xfrm>
          <a:off x="0" y="188639"/>
          <a:ext cx="2123209" cy="1529151"/>
        </p:xfrm>
        <a:graphic>
          <a:graphicData uri="http://schemas.openxmlformats.org/presentationml/2006/ole">
            <p:oleObj spid="_x0000_s35843" name="Fotografía de Photo Editor" r:id="rId4" imgW="6609524" imgH="4761905" progId="">
              <p:embed/>
            </p:oleObj>
          </a:graphicData>
        </a:graphic>
      </p:graphicFrame>
      <p:sp>
        <p:nvSpPr>
          <p:cNvPr id="9"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0" name="Picture 2" descr="C:\Users\Felipe\Pictures\mecanica.jpg"/>
          <p:cNvPicPr>
            <a:picLocks noChangeAspect="1" noChangeArrowheads="1"/>
          </p:cNvPicPr>
          <p:nvPr/>
        </p:nvPicPr>
        <p:blipFill>
          <a:blip r:embed="rId5"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539552" y="2852936"/>
            <a:ext cx="8178132" cy="1754326"/>
          </a:xfrm>
          <a:prstGeom prst="rect">
            <a:avLst/>
          </a:prstGeom>
          <a:noFill/>
        </p:spPr>
        <p:txBody>
          <a:bodyPr wrap="square" rtlCol="0">
            <a:spAutoFit/>
          </a:bodyPr>
          <a:lstStyle/>
          <a:p>
            <a:r>
              <a:rPr lang="es-EC" b="1" dirty="0" smtClean="0"/>
              <a:t>Material Plus</a:t>
            </a:r>
          </a:p>
          <a:p>
            <a:endParaRPr lang="es-EC" b="1" dirty="0" smtClean="0"/>
          </a:p>
          <a:p>
            <a:pPr algn="just"/>
            <a:r>
              <a:rPr lang="es-EC" dirty="0" smtClean="0"/>
              <a:t>Se realizó el análisis de tamaño de grano por 3 métodos diferentes en 10 micrografías al azar. Los resultados fueron comparados con la medición manual por método de intersección de tamaño de grano</a:t>
            </a:r>
          </a:p>
          <a:p>
            <a:endParaRPr lang="es-EC" b="1" dirty="0"/>
          </a:p>
        </p:txBody>
      </p:sp>
      <p:graphicFrame>
        <p:nvGraphicFramePr>
          <p:cNvPr id="9" name="Object 16"/>
          <p:cNvGraphicFramePr>
            <a:graphicFrameLocks noChangeAspect="1"/>
          </p:cNvGraphicFramePr>
          <p:nvPr/>
        </p:nvGraphicFramePr>
        <p:xfrm>
          <a:off x="0" y="188639"/>
          <a:ext cx="2123209" cy="1529151"/>
        </p:xfrm>
        <a:graphic>
          <a:graphicData uri="http://schemas.openxmlformats.org/presentationml/2006/ole">
            <p:oleObj spid="_x0000_s36867" name="Fotografía de Photo Editor" r:id="rId3" imgW="6609524" imgH="4761905" progId="">
              <p:embed/>
            </p:oleObj>
          </a:graphicData>
        </a:graphic>
      </p:graphicFrame>
      <p:sp>
        <p:nvSpPr>
          <p:cNvPr id="10"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1"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6"/>
          <p:cNvGraphicFramePr>
            <a:graphicFrameLocks noChangeAspect="1"/>
          </p:cNvGraphicFramePr>
          <p:nvPr/>
        </p:nvGraphicFramePr>
        <p:xfrm>
          <a:off x="0" y="188639"/>
          <a:ext cx="2123209" cy="1529151"/>
        </p:xfrm>
        <a:graphic>
          <a:graphicData uri="http://schemas.openxmlformats.org/presentationml/2006/ole">
            <p:oleObj spid="_x0000_s59394" name="Fotografía de Photo Editor" r:id="rId3" imgW="6609524" imgH="4761905" progId="">
              <p:embed/>
            </p:oleObj>
          </a:graphicData>
        </a:graphic>
      </p:graphicFrame>
      <p:sp>
        <p:nvSpPr>
          <p:cNvPr id="3"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4"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pic>
        <p:nvPicPr>
          <p:cNvPr id="59395" name="Picture 3"/>
          <p:cNvPicPr>
            <a:picLocks noChangeAspect="1" noChangeArrowheads="1"/>
          </p:cNvPicPr>
          <p:nvPr/>
        </p:nvPicPr>
        <p:blipFill>
          <a:blip r:embed="rId5" cstate="print"/>
          <a:srcRect/>
          <a:stretch>
            <a:fillRect/>
          </a:stretch>
        </p:blipFill>
        <p:spPr bwMode="auto">
          <a:xfrm>
            <a:off x="2411760" y="1772816"/>
            <a:ext cx="3726077" cy="4752529"/>
          </a:xfrm>
          <a:prstGeom prst="rect">
            <a:avLst/>
          </a:prstGeom>
          <a:noFill/>
          <a:ln w="9525">
            <a:noFill/>
            <a:miter lim="800000"/>
            <a:headEnd/>
            <a:tailEnd/>
          </a:ln>
          <a:effectLst/>
        </p:spPr>
      </p:pic>
      <p:sp>
        <p:nvSpPr>
          <p:cNvPr id="6" name="5 CuadroTexto"/>
          <p:cNvSpPr txBox="1"/>
          <p:nvPr/>
        </p:nvSpPr>
        <p:spPr>
          <a:xfrm>
            <a:off x="395536" y="1700808"/>
            <a:ext cx="5688632" cy="369332"/>
          </a:xfrm>
          <a:prstGeom prst="rect">
            <a:avLst/>
          </a:prstGeom>
          <a:noFill/>
        </p:spPr>
        <p:txBody>
          <a:bodyPr wrap="square" rtlCol="0">
            <a:spAutoFit/>
          </a:bodyPr>
          <a:lstStyle/>
          <a:p>
            <a:r>
              <a:rPr lang="es-EC" b="1" dirty="0" smtClean="0"/>
              <a:t>Material Plus</a:t>
            </a:r>
            <a:endParaRPr lang="es-EC"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6"/>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971600" y="3068960"/>
            <a:ext cx="5934075" cy="2447925"/>
          </a:xfrm>
          <a:prstGeom prst="rect">
            <a:avLst/>
          </a:prstGeom>
          <a:noFill/>
          <a:ln>
            <a:noFill/>
          </a:ln>
        </p:spPr>
      </p:pic>
      <p:graphicFrame>
        <p:nvGraphicFramePr>
          <p:cNvPr id="3" name="Object 16"/>
          <p:cNvGraphicFramePr>
            <a:graphicFrameLocks noChangeAspect="1"/>
          </p:cNvGraphicFramePr>
          <p:nvPr/>
        </p:nvGraphicFramePr>
        <p:xfrm>
          <a:off x="0" y="188639"/>
          <a:ext cx="2123209" cy="1529151"/>
        </p:xfrm>
        <a:graphic>
          <a:graphicData uri="http://schemas.openxmlformats.org/presentationml/2006/ole">
            <p:oleObj spid="_x0000_s60418" name="Fotografía de Photo Editor" r:id="rId4" imgW="6609524" imgH="4761905" progId="">
              <p:embed/>
            </p:oleObj>
          </a:graphicData>
        </a:graphic>
      </p:graphicFrame>
      <p:sp>
        <p:nvSpPr>
          <p:cNvPr id="4"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5" name="Picture 2" descr="C:\Users\Felipe\Pictures\mecanica.jpg"/>
          <p:cNvPicPr>
            <a:picLocks noChangeAspect="1" noChangeArrowheads="1"/>
          </p:cNvPicPr>
          <p:nvPr/>
        </p:nvPicPr>
        <p:blipFill>
          <a:blip r:embed="rId5" cstate="print"/>
          <a:srcRect/>
          <a:stretch>
            <a:fillRect/>
          </a:stretch>
        </p:blipFill>
        <p:spPr bwMode="auto">
          <a:xfrm>
            <a:off x="6728445" y="260649"/>
            <a:ext cx="1296144" cy="1296144"/>
          </a:xfrm>
          <a:prstGeom prst="rect">
            <a:avLst/>
          </a:prstGeom>
          <a:noFill/>
        </p:spPr>
      </p:pic>
      <p:sp>
        <p:nvSpPr>
          <p:cNvPr id="6" name="5 CuadroTexto"/>
          <p:cNvSpPr txBox="1"/>
          <p:nvPr/>
        </p:nvSpPr>
        <p:spPr>
          <a:xfrm>
            <a:off x="683568" y="2276872"/>
            <a:ext cx="5688632" cy="369332"/>
          </a:xfrm>
          <a:prstGeom prst="rect">
            <a:avLst/>
          </a:prstGeom>
          <a:noFill/>
        </p:spPr>
        <p:txBody>
          <a:bodyPr wrap="square" rtlCol="0">
            <a:spAutoFit/>
          </a:bodyPr>
          <a:lstStyle/>
          <a:p>
            <a:r>
              <a:rPr lang="es-EC" b="1" dirty="0" smtClean="0"/>
              <a:t>Material Plus</a:t>
            </a:r>
            <a:endParaRPr lang="es-EC"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2413338"/>
            <a:ext cx="8208912" cy="1477328"/>
          </a:xfrm>
          <a:prstGeom prst="rect">
            <a:avLst/>
          </a:prstGeom>
        </p:spPr>
        <p:txBody>
          <a:bodyPr wrap="square">
            <a:spAutoFit/>
          </a:bodyPr>
          <a:lstStyle/>
          <a:p>
            <a:r>
              <a:rPr lang="es-EC" b="1" dirty="0" smtClean="0"/>
              <a:t>Durómetros portátiles</a:t>
            </a:r>
          </a:p>
          <a:p>
            <a:endParaRPr lang="es-EC" b="1" dirty="0" smtClean="0"/>
          </a:p>
          <a:p>
            <a:r>
              <a:rPr lang="es-EC" dirty="0" smtClean="0"/>
              <a:t>Se realizaron 5 mediciones de dureza en 10 muestras de palanquilla ASTM A615 grado 60, las cuales fueron comparadas con los resultados del durómetro de pedestal del laboratorio de metalurgia de la ESPE</a:t>
            </a:r>
            <a:endParaRPr lang="es-EC" dirty="0"/>
          </a:p>
        </p:txBody>
      </p:sp>
      <p:graphicFrame>
        <p:nvGraphicFramePr>
          <p:cNvPr id="3" name="Object 16"/>
          <p:cNvGraphicFramePr>
            <a:graphicFrameLocks noChangeAspect="1"/>
          </p:cNvGraphicFramePr>
          <p:nvPr/>
        </p:nvGraphicFramePr>
        <p:xfrm>
          <a:off x="0" y="188639"/>
          <a:ext cx="2123209" cy="1529151"/>
        </p:xfrm>
        <a:graphic>
          <a:graphicData uri="http://schemas.openxmlformats.org/presentationml/2006/ole">
            <p:oleObj spid="_x0000_s61442" name="Fotografía de Photo Editor" r:id="rId3" imgW="6609524" imgH="4761905" progId="">
              <p:embed/>
            </p:oleObj>
          </a:graphicData>
        </a:graphic>
      </p:graphicFrame>
      <p:sp>
        <p:nvSpPr>
          <p:cNvPr id="4"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5"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dirty="0"/>
          </a:p>
        </p:txBody>
      </p:sp>
      <p:sp>
        <p:nvSpPr>
          <p:cNvPr id="3" name="2 Marcador de contenido"/>
          <p:cNvSpPr>
            <a:spLocks noGrp="1"/>
          </p:cNvSpPr>
          <p:nvPr>
            <p:ph idx="1"/>
          </p:nvPr>
        </p:nvSpPr>
        <p:spPr/>
        <p:txBody>
          <a:bodyPr>
            <a:normAutofit fontScale="92500"/>
          </a:bodyPr>
          <a:lstStyle/>
          <a:p>
            <a:pPr>
              <a:buNone/>
            </a:pPr>
            <a:r>
              <a:rPr lang="es-EC" b="1" dirty="0" smtClean="0"/>
              <a:t>Objetivo General</a:t>
            </a:r>
            <a:r>
              <a:rPr lang="es-ES" dirty="0" smtClean="0"/>
              <a:t> </a:t>
            </a:r>
            <a:endParaRPr lang="es-EC" dirty="0" smtClean="0"/>
          </a:p>
          <a:p>
            <a:pPr algn="just">
              <a:buNone/>
            </a:pPr>
            <a:r>
              <a:rPr lang="es-ES" dirty="0" smtClean="0"/>
              <a:t>    </a:t>
            </a:r>
          </a:p>
          <a:p>
            <a:pPr algn="just">
              <a:buNone/>
            </a:pPr>
            <a:r>
              <a:rPr lang="es-ES" dirty="0" smtClean="0"/>
              <a:t>     Implantar y validar procedimientos para el análisis de dureza, espectrometría de RX micrografía en base a Normas ASTM e INEN, y mediante un análisis  micrográfico  de productos laminados obtener los indicadores estadísticos a fin  de mejorar el control de calidad en la empresa NOVACERO S.A planta </a:t>
            </a:r>
            <a:r>
              <a:rPr lang="es-ES" dirty="0" err="1" smtClean="0"/>
              <a:t>Lasso</a:t>
            </a:r>
            <a:r>
              <a:rPr lang="es-ES" dirty="0" smtClean="0"/>
              <a:t>. </a:t>
            </a:r>
            <a:endParaRPr lang="es-EC" dirty="0" smtClean="0"/>
          </a:p>
          <a:p>
            <a:endParaRPr lang="es-EC" dirty="0"/>
          </a:p>
        </p:txBody>
      </p:sp>
      <p:graphicFrame>
        <p:nvGraphicFramePr>
          <p:cNvPr id="4" name="Object 16"/>
          <p:cNvGraphicFramePr>
            <a:graphicFrameLocks noChangeAspect="1"/>
          </p:cNvGraphicFramePr>
          <p:nvPr/>
        </p:nvGraphicFramePr>
        <p:xfrm>
          <a:off x="0" y="188639"/>
          <a:ext cx="2123209" cy="1529151"/>
        </p:xfrm>
        <a:graphic>
          <a:graphicData uri="http://schemas.openxmlformats.org/presentationml/2006/ole">
            <p:oleObj spid="_x0000_s55298" name="Fotografía de Photo Editor" r:id="rId3" imgW="6609524" imgH="4761905" progId="">
              <p:embed/>
            </p:oleObj>
          </a:graphicData>
        </a:graphic>
      </p:graphicFrame>
      <p:sp>
        <p:nvSpPr>
          <p:cNvPr id="5"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6"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7"/>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1691680" y="2924944"/>
            <a:ext cx="5943600" cy="2628900"/>
          </a:xfrm>
          <a:prstGeom prst="rect">
            <a:avLst/>
          </a:prstGeom>
          <a:noFill/>
          <a:ln>
            <a:noFill/>
          </a:ln>
        </p:spPr>
      </p:pic>
      <p:sp>
        <p:nvSpPr>
          <p:cNvPr id="4" name="3 CuadroTexto"/>
          <p:cNvSpPr txBox="1"/>
          <p:nvPr/>
        </p:nvSpPr>
        <p:spPr>
          <a:xfrm>
            <a:off x="714348" y="2071678"/>
            <a:ext cx="8106124" cy="646331"/>
          </a:xfrm>
          <a:prstGeom prst="rect">
            <a:avLst/>
          </a:prstGeom>
          <a:noFill/>
        </p:spPr>
        <p:txBody>
          <a:bodyPr wrap="square" rtlCol="0">
            <a:spAutoFit/>
          </a:bodyPr>
          <a:lstStyle/>
          <a:p>
            <a:r>
              <a:rPr lang="es-EC" b="1" dirty="0" smtClean="0"/>
              <a:t>Durómetro portátil HLN-1 1ª</a:t>
            </a:r>
          </a:p>
          <a:p>
            <a:endParaRPr lang="es-EC" b="1" dirty="0" smtClean="0"/>
          </a:p>
        </p:txBody>
      </p:sp>
      <p:graphicFrame>
        <p:nvGraphicFramePr>
          <p:cNvPr id="8" name="Object 16"/>
          <p:cNvGraphicFramePr>
            <a:graphicFrameLocks noChangeAspect="1"/>
          </p:cNvGraphicFramePr>
          <p:nvPr/>
        </p:nvGraphicFramePr>
        <p:xfrm>
          <a:off x="0" y="188639"/>
          <a:ext cx="2123209" cy="1529151"/>
        </p:xfrm>
        <a:graphic>
          <a:graphicData uri="http://schemas.openxmlformats.org/presentationml/2006/ole">
            <p:oleObj spid="_x0000_s37891" name="Fotografía de Photo Editor" r:id="rId4" imgW="6609524" imgH="4761905" progId="">
              <p:embed/>
            </p:oleObj>
          </a:graphicData>
        </a:graphic>
      </p:graphicFrame>
      <p:sp>
        <p:nvSpPr>
          <p:cNvPr id="9"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0" name="Picture 2" descr="C:\Users\Felipe\Pictures\mecanica.jpg"/>
          <p:cNvPicPr>
            <a:picLocks noChangeAspect="1" noChangeArrowheads="1"/>
          </p:cNvPicPr>
          <p:nvPr/>
        </p:nvPicPr>
        <p:blipFill>
          <a:blip r:embed="rId5"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4"/>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1714480" y="2786058"/>
            <a:ext cx="5943600" cy="2545949"/>
          </a:xfrm>
          <a:prstGeom prst="rect">
            <a:avLst/>
          </a:prstGeom>
          <a:noFill/>
          <a:ln>
            <a:noFill/>
          </a:ln>
        </p:spPr>
      </p:pic>
      <p:sp>
        <p:nvSpPr>
          <p:cNvPr id="4" name="3 CuadroTexto"/>
          <p:cNvSpPr txBox="1"/>
          <p:nvPr/>
        </p:nvSpPr>
        <p:spPr>
          <a:xfrm>
            <a:off x="714348" y="2071678"/>
            <a:ext cx="4214842" cy="369332"/>
          </a:xfrm>
          <a:prstGeom prst="rect">
            <a:avLst/>
          </a:prstGeom>
          <a:noFill/>
        </p:spPr>
        <p:txBody>
          <a:bodyPr wrap="square" rtlCol="0">
            <a:spAutoFit/>
          </a:bodyPr>
          <a:lstStyle/>
          <a:p>
            <a:r>
              <a:rPr lang="es-EC" b="1" dirty="0" smtClean="0"/>
              <a:t>Durómetro portátil MH 320</a:t>
            </a:r>
            <a:endParaRPr lang="es-EC" b="1" dirty="0"/>
          </a:p>
        </p:txBody>
      </p:sp>
      <p:graphicFrame>
        <p:nvGraphicFramePr>
          <p:cNvPr id="8" name="Object 16"/>
          <p:cNvGraphicFramePr>
            <a:graphicFrameLocks noChangeAspect="1"/>
          </p:cNvGraphicFramePr>
          <p:nvPr/>
        </p:nvGraphicFramePr>
        <p:xfrm>
          <a:off x="0" y="188639"/>
          <a:ext cx="2123209" cy="1529151"/>
        </p:xfrm>
        <a:graphic>
          <a:graphicData uri="http://schemas.openxmlformats.org/presentationml/2006/ole">
            <p:oleObj spid="_x0000_s38915" name="Fotografía de Photo Editor" r:id="rId4" imgW="6609524" imgH="4761905" progId="">
              <p:embed/>
            </p:oleObj>
          </a:graphicData>
        </a:graphic>
      </p:graphicFrame>
      <p:sp>
        <p:nvSpPr>
          <p:cNvPr id="9"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0" name="Picture 2" descr="C:\Users\Felipe\Pictures\mecanica.jpg"/>
          <p:cNvPicPr>
            <a:picLocks noChangeAspect="1" noChangeArrowheads="1"/>
          </p:cNvPicPr>
          <p:nvPr/>
        </p:nvPicPr>
        <p:blipFill>
          <a:blip r:embed="rId5"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357290" y="2714620"/>
            <a:ext cx="6643734" cy="1754326"/>
          </a:xfrm>
          <a:prstGeom prst="rect">
            <a:avLst/>
          </a:prstGeom>
          <a:noFill/>
        </p:spPr>
        <p:txBody>
          <a:bodyPr wrap="square" rtlCol="0">
            <a:spAutoFit/>
          </a:bodyPr>
          <a:lstStyle/>
          <a:p>
            <a:pPr algn="ctr"/>
            <a:r>
              <a:rPr lang="es-EC" sz="3600" b="1" dirty="0" smtClean="0"/>
              <a:t>Determinación De Tamaño </a:t>
            </a:r>
            <a:r>
              <a:rPr lang="es-EC" sz="3600" b="1" dirty="0"/>
              <a:t>D</a:t>
            </a:r>
            <a:r>
              <a:rPr lang="es-EC" sz="3600" b="1" dirty="0" smtClean="0"/>
              <a:t>e Grano Y Fases Presentes En Los Productos De </a:t>
            </a:r>
            <a:r>
              <a:rPr lang="es-EC" sz="3600" b="1" dirty="0" err="1" smtClean="0"/>
              <a:t>Novacero</a:t>
            </a:r>
            <a:r>
              <a:rPr lang="es-EC" sz="3600" b="1" dirty="0" smtClean="0"/>
              <a:t> </a:t>
            </a:r>
            <a:endParaRPr lang="es-EC" sz="3600" b="1" dirty="0"/>
          </a:p>
        </p:txBody>
      </p:sp>
      <p:graphicFrame>
        <p:nvGraphicFramePr>
          <p:cNvPr id="7" name="Object 16"/>
          <p:cNvGraphicFramePr>
            <a:graphicFrameLocks noChangeAspect="1"/>
          </p:cNvGraphicFramePr>
          <p:nvPr/>
        </p:nvGraphicFramePr>
        <p:xfrm>
          <a:off x="0" y="188639"/>
          <a:ext cx="2123209" cy="1529151"/>
        </p:xfrm>
        <a:graphic>
          <a:graphicData uri="http://schemas.openxmlformats.org/presentationml/2006/ole">
            <p:oleObj spid="_x0000_s39939" name="Fotografía de Photo Editor" r:id="rId3" imgW="6609524" imgH="4761905" progId="">
              <p:embed/>
            </p:oleObj>
          </a:graphicData>
        </a:graphic>
      </p:graphicFrame>
      <p:sp>
        <p:nvSpPr>
          <p:cNvPr id="8"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9"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cstate="print"/>
          <a:srcRect b="23304"/>
          <a:stretch>
            <a:fillRect/>
          </a:stretch>
        </p:blipFill>
        <p:spPr bwMode="auto">
          <a:xfrm>
            <a:off x="3000364" y="1785926"/>
            <a:ext cx="5357849" cy="3714776"/>
          </a:xfrm>
          <a:prstGeom prst="rect">
            <a:avLst/>
          </a:prstGeom>
          <a:noFill/>
          <a:ln w="9525">
            <a:noFill/>
            <a:miter lim="800000"/>
            <a:headEnd/>
            <a:tailEnd/>
          </a:ln>
          <a:effectLst/>
        </p:spPr>
      </p:pic>
      <p:sp>
        <p:nvSpPr>
          <p:cNvPr id="5" name="4 CuadroTexto"/>
          <p:cNvSpPr txBox="1"/>
          <p:nvPr/>
        </p:nvSpPr>
        <p:spPr>
          <a:xfrm>
            <a:off x="500034" y="1857364"/>
            <a:ext cx="2143140" cy="369332"/>
          </a:xfrm>
          <a:prstGeom prst="rect">
            <a:avLst/>
          </a:prstGeom>
          <a:noFill/>
        </p:spPr>
        <p:txBody>
          <a:bodyPr wrap="square" rtlCol="0">
            <a:spAutoFit/>
          </a:bodyPr>
          <a:lstStyle/>
          <a:p>
            <a:r>
              <a:rPr lang="es-EC" b="1" dirty="0" smtClean="0"/>
              <a:t>Datos para VC10</a:t>
            </a:r>
            <a:endParaRPr lang="es-EC" b="1" dirty="0"/>
          </a:p>
        </p:txBody>
      </p:sp>
      <p:graphicFrame>
        <p:nvGraphicFramePr>
          <p:cNvPr id="9" name="Object 16"/>
          <p:cNvGraphicFramePr>
            <a:graphicFrameLocks noChangeAspect="1"/>
          </p:cNvGraphicFramePr>
          <p:nvPr/>
        </p:nvGraphicFramePr>
        <p:xfrm>
          <a:off x="0" y="188639"/>
          <a:ext cx="2123209" cy="1529151"/>
        </p:xfrm>
        <a:graphic>
          <a:graphicData uri="http://schemas.openxmlformats.org/presentationml/2006/ole">
            <p:oleObj spid="_x0000_s40963" name="Fotografía de Photo Editor" r:id="rId4" imgW="6609524" imgH="4761905" progId="">
              <p:embed/>
            </p:oleObj>
          </a:graphicData>
        </a:graphic>
      </p:graphicFrame>
      <p:sp>
        <p:nvSpPr>
          <p:cNvPr id="10"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1" name="Picture 2" descr="C:\Users\Felipe\Pictures\mecanica.jpg"/>
          <p:cNvPicPr>
            <a:picLocks noChangeAspect="1" noChangeArrowheads="1"/>
          </p:cNvPicPr>
          <p:nvPr/>
        </p:nvPicPr>
        <p:blipFill>
          <a:blip r:embed="rId5"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cstate="print"/>
          <a:srcRect l="44000" t="76696" r="8000" b="1180"/>
          <a:stretch>
            <a:fillRect/>
          </a:stretch>
        </p:blipFill>
        <p:spPr bwMode="auto">
          <a:xfrm>
            <a:off x="2928926" y="2692136"/>
            <a:ext cx="3286148" cy="1369228"/>
          </a:xfrm>
          <a:prstGeom prst="rect">
            <a:avLst/>
          </a:prstGeom>
          <a:noFill/>
          <a:ln w="9525">
            <a:noFill/>
            <a:miter lim="800000"/>
            <a:headEnd/>
            <a:tailEnd/>
          </a:ln>
          <a:effectLst/>
        </p:spPr>
      </p:pic>
      <p:graphicFrame>
        <p:nvGraphicFramePr>
          <p:cNvPr id="4" name="Chart 7"/>
          <p:cNvGraphicFramePr/>
          <p:nvPr/>
        </p:nvGraphicFramePr>
        <p:xfrm>
          <a:off x="2051720" y="3933056"/>
          <a:ext cx="5786478" cy="2500330"/>
        </p:xfrm>
        <a:graphic>
          <a:graphicData uri="http://schemas.openxmlformats.org/drawingml/2006/chart">
            <c:chart xmlns:c="http://schemas.openxmlformats.org/drawingml/2006/chart" xmlns:r="http://schemas.openxmlformats.org/officeDocument/2006/relationships" r:id="rId4"/>
          </a:graphicData>
        </a:graphic>
      </p:graphicFrame>
      <p:sp>
        <p:nvSpPr>
          <p:cNvPr id="5" name="4 CuadroTexto"/>
          <p:cNvSpPr txBox="1"/>
          <p:nvPr/>
        </p:nvSpPr>
        <p:spPr>
          <a:xfrm>
            <a:off x="1928794" y="1571612"/>
            <a:ext cx="5500726" cy="461665"/>
          </a:xfrm>
          <a:prstGeom prst="rect">
            <a:avLst/>
          </a:prstGeom>
          <a:noFill/>
        </p:spPr>
        <p:txBody>
          <a:bodyPr wrap="square" rtlCol="0">
            <a:spAutoFit/>
          </a:bodyPr>
          <a:lstStyle/>
          <a:p>
            <a:pPr algn="ctr"/>
            <a:r>
              <a:rPr lang="es-EC" sz="2400" b="1" dirty="0" smtClean="0"/>
              <a:t>Resultados VC 10</a:t>
            </a:r>
            <a:endParaRPr lang="es-EC" sz="2400" b="1" dirty="0"/>
          </a:p>
        </p:txBody>
      </p:sp>
      <p:pic>
        <p:nvPicPr>
          <p:cNvPr id="6" name="Picture 52"/>
          <p:cNvPicPr/>
          <p:nvPr/>
        </p:nvPicPr>
        <p:blipFill>
          <a:blip r:embed="rId5"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63468" t="-1768" b="90975"/>
          <a:stretch>
            <a:fillRect/>
          </a:stretch>
        </p:blipFill>
        <p:spPr bwMode="auto">
          <a:xfrm>
            <a:off x="3954664" y="2060848"/>
            <a:ext cx="2304256" cy="628682"/>
          </a:xfrm>
          <a:prstGeom prst="rect">
            <a:avLst/>
          </a:prstGeom>
          <a:noFill/>
          <a:ln>
            <a:noFill/>
          </a:ln>
        </p:spPr>
      </p:pic>
      <p:graphicFrame>
        <p:nvGraphicFramePr>
          <p:cNvPr id="10" name="Object 16"/>
          <p:cNvGraphicFramePr>
            <a:graphicFrameLocks noChangeAspect="1"/>
          </p:cNvGraphicFramePr>
          <p:nvPr/>
        </p:nvGraphicFramePr>
        <p:xfrm>
          <a:off x="0" y="188639"/>
          <a:ext cx="2123209" cy="1529151"/>
        </p:xfrm>
        <a:graphic>
          <a:graphicData uri="http://schemas.openxmlformats.org/presentationml/2006/ole">
            <p:oleObj spid="_x0000_s18434" name="Fotografía de Photo Editor" r:id="rId6" imgW="6609524" imgH="4761905" progId="">
              <p:embed/>
            </p:oleObj>
          </a:graphicData>
        </a:graphic>
      </p:graphicFrame>
      <p:sp>
        <p:nvSpPr>
          <p:cNvPr id="11"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2" name="Picture 2" descr="C:\Users\Felipe\Pictures\mecanica.jpg"/>
          <p:cNvPicPr>
            <a:picLocks noChangeAspect="1" noChangeArrowheads="1"/>
          </p:cNvPicPr>
          <p:nvPr/>
        </p:nvPicPr>
        <p:blipFill>
          <a:blip r:embed="rId7"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3"/>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b="17547"/>
          <a:stretch>
            <a:fillRect/>
          </a:stretch>
        </p:blipFill>
        <p:spPr bwMode="auto">
          <a:xfrm>
            <a:off x="2857488" y="1785926"/>
            <a:ext cx="5143500" cy="3714776"/>
          </a:xfrm>
          <a:prstGeom prst="rect">
            <a:avLst/>
          </a:prstGeom>
          <a:noFill/>
          <a:ln>
            <a:noFill/>
          </a:ln>
        </p:spPr>
      </p:pic>
      <p:sp>
        <p:nvSpPr>
          <p:cNvPr id="4" name="3 CuadroTexto"/>
          <p:cNvSpPr txBox="1"/>
          <p:nvPr/>
        </p:nvSpPr>
        <p:spPr>
          <a:xfrm>
            <a:off x="500034" y="1857364"/>
            <a:ext cx="2143140" cy="369332"/>
          </a:xfrm>
          <a:prstGeom prst="rect">
            <a:avLst/>
          </a:prstGeom>
          <a:noFill/>
        </p:spPr>
        <p:txBody>
          <a:bodyPr wrap="square" rtlCol="0">
            <a:spAutoFit/>
          </a:bodyPr>
          <a:lstStyle/>
          <a:p>
            <a:r>
              <a:rPr lang="es-EC" b="1" dirty="0" smtClean="0"/>
              <a:t>Datos para VC 16</a:t>
            </a:r>
            <a:endParaRPr lang="es-EC" b="1" dirty="0"/>
          </a:p>
        </p:txBody>
      </p:sp>
      <p:graphicFrame>
        <p:nvGraphicFramePr>
          <p:cNvPr id="8" name="Object 16"/>
          <p:cNvGraphicFramePr>
            <a:graphicFrameLocks noChangeAspect="1"/>
          </p:cNvGraphicFramePr>
          <p:nvPr/>
        </p:nvGraphicFramePr>
        <p:xfrm>
          <a:off x="0" y="188639"/>
          <a:ext cx="2123209" cy="1529151"/>
        </p:xfrm>
        <a:graphic>
          <a:graphicData uri="http://schemas.openxmlformats.org/presentationml/2006/ole">
            <p:oleObj spid="_x0000_s41987" name="Fotografía de Photo Editor" r:id="rId4" imgW="6609524" imgH="4761905" progId="">
              <p:embed/>
            </p:oleObj>
          </a:graphicData>
        </a:graphic>
      </p:graphicFrame>
      <p:sp>
        <p:nvSpPr>
          <p:cNvPr id="9"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0" name="Picture 2" descr="C:\Users\Felipe\Pictures\mecanica.jpg"/>
          <p:cNvPicPr>
            <a:picLocks noChangeAspect="1" noChangeArrowheads="1"/>
          </p:cNvPicPr>
          <p:nvPr/>
        </p:nvPicPr>
        <p:blipFill>
          <a:blip r:embed="rId5"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3"/>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48611" t="82453" b="105"/>
          <a:stretch>
            <a:fillRect/>
          </a:stretch>
        </p:blipFill>
        <p:spPr bwMode="auto">
          <a:xfrm>
            <a:off x="3451026" y="2572884"/>
            <a:ext cx="2786082" cy="1000132"/>
          </a:xfrm>
          <a:prstGeom prst="rect">
            <a:avLst/>
          </a:prstGeom>
          <a:noFill/>
          <a:ln>
            <a:noFill/>
          </a:ln>
        </p:spPr>
      </p:pic>
      <p:sp>
        <p:nvSpPr>
          <p:cNvPr id="6" name="5 CuadroTexto"/>
          <p:cNvSpPr txBox="1"/>
          <p:nvPr/>
        </p:nvSpPr>
        <p:spPr>
          <a:xfrm>
            <a:off x="1979712" y="1484784"/>
            <a:ext cx="5500726" cy="461665"/>
          </a:xfrm>
          <a:prstGeom prst="rect">
            <a:avLst/>
          </a:prstGeom>
          <a:noFill/>
        </p:spPr>
        <p:txBody>
          <a:bodyPr wrap="square" rtlCol="0">
            <a:spAutoFit/>
          </a:bodyPr>
          <a:lstStyle/>
          <a:p>
            <a:pPr algn="ctr"/>
            <a:r>
              <a:rPr lang="es-EC" sz="2400" b="1" dirty="0" smtClean="0"/>
              <a:t>Resultados VC 16</a:t>
            </a:r>
            <a:endParaRPr lang="es-EC" sz="2400" b="1" dirty="0"/>
          </a:p>
        </p:txBody>
      </p:sp>
      <p:graphicFrame>
        <p:nvGraphicFramePr>
          <p:cNvPr id="7" name="Chart 45"/>
          <p:cNvGraphicFramePr/>
          <p:nvPr/>
        </p:nvGraphicFramePr>
        <p:xfrm>
          <a:off x="1835696" y="3861048"/>
          <a:ext cx="6143668" cy="2643206"/>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52"/>
          <p:cNvPicPr/>
          <p:nvPr/>
        </p:nvPicPr>
        <p:blipFill>
          <a:blip r:embed="rId5"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63468" t="-1768" b="90975"/>
          <a:stretch>
            <a:fillRect/>
          </a:stretch>
        </p:blipFill>
        <p:spPr bwMode="auto">
          <a:xfrm>
            <a:off x="4297265" y="1988270"/>
            <a:ext cx="1945179" cy="628682"/>
          </a:xfrm>
          <a:prstGeom prst="rect">
            <a:avLst/>
          </a:prstGeom>
          <a:noFill/>
          <a:ln>
            <a:noFill/>
          </a:ln>
        </p:spPr>
      </p:pic>
      <p:graphicFrame>
        <p:nvGraphicFramePr>
          <p:cNvPr id="12" name="Object 16"/>
          <p:cNvGraphicFramePr>
            <a:graphicFrameLocks noChangeAspect="1"/>
          </p:cNvGraphicFramePr>
          <p:nvPr/>
        </p:nvGraphicFramePr>
        <p:xfrm>
          <a:off x="0" y="0"/>
          <a:ext cx="2123209" cy="1529151"/>
        </p:xfrm>
        <a:graphic>
          <a:graphicData uri="http://schemas.openxmlformats.org/presentationml/2006/ole">
            <p:oleObj spid="_x0000_s17410" name="Fotografía de Photo Editor" r:id="rId6" imgW="6609524" imgH="4761905" progId="">
              <p:embed/>
            </p:oleObj>
          </a:graphicData>
        </a:graphic>
      </p:graphicFrame>
      <p:sp>
        <p:nvSpPr>
          <p:cNvPr id="13" name="Text Box 19"/>
          <p:cNvSpPr txBox="1">
            <a:spLocks noChangeArrowheads="1"/>
          </p:cNvSpPr>
          <p:nvPr/>
        </p:nvSpPr>
        <p:spPr bwMode="auto">
          <a:xfrm>
            <a:off x="1475656" y="72009"/>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4" name="Picture 2" descr="C:\Users\Felipe\Pictures\mecanica.jpg"/>
          <p:cNvPicPr>
            <a:picLocks noChangeAspect="1" noChangeArrowheads="1"/>
          </p:cNvPicPr>
          <p:nvPr/>
        </p:nvPicPr>
        <p:blipFill>
          <a:blip r:embed="rId7" cstate="print"/>
          <a:srcRect/>
          <a:stretch>
            <a:fillRect/>
          </a:stretch>
        </p:blipFill>
        <p:spPr bwMode="auto">
          <a:xfrm>
            <a:off x="6728445" y="72010"/>
            <a:ext cx="1296144" cy="1296144"/>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0"/>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b="19052"/>
          <a:stretch>
            <a:fillRect/>
          </a:stretch>
        </p:blipFill>
        <p:spPr bwMode="auto">
          <a:xfrm>
            <a:off x="3071802" y="1928802"/>
            <a:ext cx="5162550" cy="3500462"/>
          </a:xfrm>
          <a:prstGeom prst="rect">
            <a:avLst/>
          </a:prstGeom>
          <a:noFill/>
          <a:ln>
            <a:noFill/>
          </a:ln>
        </p:spPr>
      </p:pic>
      <p:sp>
        <p:nvSpPr>
          <p:cNvPr id="4" name="3 CuadroTexto"/>
          <p:cNvSpPr txBox="1"/>
          <p:nvPr/>
        </p:nvSpPr>
        <p:spPr>
          <a:xfrm>
            <a:off x="500034" y="1928802"/>
            <a:ext cx="2143140" cy="369332"/>
          </a:xfrm>
          <a:prstGeom prst="rect">
            <a:avLst/>
          </a:prstGeom>
          <a:noFill/>
        </p:spPr>
        <p:txBody>
          <a:bodyPr wrap="square" rtlCol="0">
            <a:spAutoFit/>
          </a:bodyPr>
          <a:lstStyle/>
          <a:p>
            <a:r>
              <a:rPr lang="es-EC" b="1" dirty="0" smtClean="0"/>
              <a:t>Datos para VC 32</a:t>
            </a:r>
            <a:endParaRPr lang="es-EC" b="1" dirty="0"/>
          </a:p>
        </p:txBody>
      </p:sp>
      <p:graphicFrame>
        <p:nvGraphicFramePr>
          <p:cNvPr id="8" name="Object 16"/>
          <p:cNvGraphicFramePr>
            <a:graphicFrameLocks noChangeAspect="1"/>
          </p:cNvGraphicFramePr>
          <p:nvPr/>
        </p:nvGraphicFramePr>
        <p:xfrm>
          <a:off x="0" y="188639"/>
          <a:ext cx="2123209" cy="1529151"/>
        </p:xfrm>
        <a:graphic>
          <a:graphicData uri="http://schemas.openxmlformats.org/presentationml/2006/ole">
            <p:oleObj spid="_x0000_s43011" name="Fotografía de Photo Editor" r:id="rId4" imgW="6609524" imgH="4761905" progId="">
              <p:embed/>
            </p:oleObj>
          </a:graphicData>
        </a:graphic>
      </p:graphicFrame>
      <p:sp>
        <p:nvSpPr>
          <p:cNvPr id="9"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0" name="Picture 2" descr="C:\Users\Felipe\Pictures\mecanica.jpg"/>
          <p:cNvPicPr>
            <a:picLocks noChangeAspect="1" noChangeArrowheads="1"/>
          </p:cNvPicPr>
          <p:nvPr/>
        </p:nvPicPr>
        <p:blipFill>
          <a:blip r:embed="rId5"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0"/>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51200" t="80638" b="-772"/>
          <a:stretch>
            <a:fillRect/>
          </a:stretch>
        </p:blipFill>
        <p:spPr bwMode="auto">
          <a:xfrm>
            <a:off x="3143240" y="2699230"/>
            <a:ext cx="2857520" cy="1071570"/>
          </a:xfrm>
          <a:prstGeom prst="rect">
            <a:avLst/>
          </a:prstGeom>
          <a:noFill/>
          <a:ln>
            <a:noFill/>
          </a:ln>
        </p:spPr>
      </p:pic>
      <p:sp>
        <p:nvSpPr>
          <p:cNvPr id="4" name="3 CuadroTexto"/>
          <p:cNvSpPr txBox="1"/>
          <p:nvPr/>
        </p:nvSpPr>
        <p:spPr>
          <a:xfrm>
            <a:off x="1907704" y="1556792"/>
            <a:ext cx="5500726" cy="461665"/>
          </a:xfrm>
          <a:prstGeom prst="rect">
            <a:avLst/>
          </a:prstGeom>
          <a:noFill/>
        </p:spPr>
        <p:txBody>
          <a:bodyPr wrap="square" rtlCol="0">
            <a:spAutoFit/>
          </a:bodyPr>
          <a:lstStyle/>
          <a:p>
            <a:pPr algn="ctr"/>
            <a:r>
              <a:rPr lang="es-EC" sz="2400" b="1" dirty="0" smtClean="0"/>
              <a:t>Resultados VC 32</a:t>
            </a:r>
            <a:endParaRPr lang="es-EC" sz="2400" b="1" dirty="0"/>
          </a:p>
        </p:txBody>
      </p:sp>
      <p:graphicFrame>
        <p:nvGraphicFramePr>
          <p:cNvPr id="5" name="Chart 51"/>
          <p:cNvGraphicFramePr/>
          <p:nvPr/>
        </p:nvGraphicFramePr>
        <p:xfrm>
          <a:off x="1691680" y="3789040"/>
          <a:ext cx="5867400"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2"/>
          <p:cNvPicPr/>
          <p:nvPr/>
        </p:nvPicPr>
        <p:blipFill>
          <a:blip r:embed="rId5"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63468" t="-11067" b="90975"/>
          <a:stretch>
            <a:fillRect/>
          </a:stretch>
        </p:blipFill>
        <p:spPr bwMode="auto">
          <a:xfrm>
            <a:off x="4022530" y="1484784"/>
            <a:ext cx="2000264" cy="1214446"/>
          </a:xfrm>
          <a:prstGeom prst="rect">
            <a:avLst/>
          </a:prstGeom>
          <a:noFill/>
          <a:ln>
            <a:noFill/>
          </a:ln>
        </p:spPr>
      </p:pic>
      <p:graphicFrame>
        <p:nvGraphicFramePr>
          <p:cNvPr id="10" name="Object 16"/>
          <p:cNvGraphicFramePr>
            <a:graphicFrameLocks noChangeAspect="1"/>
          </p:cNvGraphicFramePr>
          <p:nvPr/>
        </p:nvGraphicFramePr>
        <p:xfrm>
          <a:off x="0" y="188639"/>
          <a:ext cx="2123209" cy="1529151"/>
        </p:xfrm>
        <a:graphic>
          <a:graphicData uri="http://schemas.openxmlformats.org/presentationml/2006/ole">
            <p:oleObj spid="_x0000_s16386" name="Fotografía de Photo Editor" r:id="rId6" imgW="6609524" imgH="4761905" progId="">
              <p:embed/>
            </p:oleObj>
          </a:graphicData>
        </a:graphic>
      </p:graphicFrame>
      <p:sp>
        <p:nvSpPr>
          <p:cNvPr id="11"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2" name="Picture 2" descr="C:\Users\Felipe\Pictures\mecanica.jpg"/>
          <p:cNvPicPr>
            <a:picLocks noChangeAspect="1" noChangeArrowheads="1"/>
          </p:cNvPicPr>
          <p:nvPr/>
        </p:nvPicPr>
        <p:blipFill>
          <a:blip r:embed="rId7"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2"/>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b="10145"/>
          <a:stretch>
            <a:fillRect/>
          </a:stretch>
        </p:blipFill>
        <p:spPr bwMode="auto">
          <a:xfrm>
            <a:off x="3214678" y="1571612"/>
            <a:ext cx="4714908" cy="4929222"/>
          </a:xfrm>
          <a:prstGeom prst="rect">
            <a:avLst/>
          </a:prstGeom>
          <a:noFill/>
          <a:ln>
            <a:noFill/>
          </a:ln>
        </p:spPr>
      </p:pic>
      <p:sp>
        <p:nvSpPr>
          <p:cNvPr id="5" name="4 CuadroTexto"/>
          <p:cNvSpPr txBox="1"/>
          <p:nvPr/>
        </p:nvSpPr>
        <p:spPr>
          <a:xfrm>
            <a:off x="500034" y="1928802"/>
            <a:ext cx="2143140" cy="646331"/>
          </a:xfrm>
          <a:prstGeom prst="rect">
            <a:avLst/>
          </a:prstGeom>
          <a:noFill/>
        </p:spPr>
        <p:txBody>
          <a:bodyPr wrap="square" rtlCol="0">
            <a:spAutoFit/>
          </a:bodyPr>
          <a:lstStyle/>
          <a:p>
            <a:r>
              <a:rPr lang="es-EC" b="1" dirty="0" smtClean="0"/>
              <a:t>Datos para perfiles laminados</a:t>
            </a:r>
            <a:endParaRPr lang="es-EC" b="1" dirty="0"/>
          </a:p>
        </p:txBody>
      </p:sp>
      <p:graphicFrame>
        <p:nvGraphicFramePr>
          <p:cNvPr id="9" name="Object 16"/>
          <p:cNvGraphicFramePr>
            <a:graphicFrameLocks noChangeAspect="1"/>
          </p:cNvGraphicFramePr>
          <p:nvPr/>
        </p:nvGraphicFramePr>
        <p:xfrm>
          <a:off x="0" y="188639"/>
          <a:ext cx="2123209" cy="1529151"/>
        </p:xfrm>
        <a:graphic>
          <a:graphicData uri="http://schemas.openxmlformats.org/presentationml/2006/ole">
            <p:oleObj spid="_x0000_s44035" name="Fotografía de Photo Editor" r:id="rId4" imgW="6609524" imgH="4761905" progId="">
              <p:embed/>
            </p:oleObj>
          </a:graphicData>
        </a:graphic>
      </p:graphicFrame>
      <p:sp>
        <p:nvSpPr>
          <p:cNvPr id="10"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1" name="Picture 2" descr="C:\Users\Felipe\Pictures\mecanica.jpg"/>
          <p:cNvPicPr>
            <a:picLocks noChangeAspect="1" noChangeArrowheads="1"/>
          </p:cNvPicPr>
          <p:nvPr/>
        </p:nvPicPr>
        <p:blipFill>
          <a:blip r:embed="rId5"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6"/>
          <p:cNvGraphicFramePr>
            <a:graphicFrameLocks noChangeAspect="1"/>
          </p:cNvGraphicFramePr>
          <p:nvPr/>
        </p:nvGraphicFramePr>
        <p:xfrm>
          <a:off x="0" y="188639"/>
          <a:ext cx="2123209" cy="1529151"/>
        </p:xfrm>
        <a:graphic>
          <a:graphicData uri="http://schemas.openxmlformats.org/presentationml/2006/ole">
            <p:oleObj spid="_x0000_s56322" name="Fotografía de Photo Editor" r:id="rId3" imgW="6609524" imgH="4761905" progId="">
              <p:embed/>
            </p:oleObj>
          </a:graphicData>
        </a:graphic>
      </p:graphicFrame>
      <p:sp>
        <p:nvSpPr>
          <p:cNvPr id="3"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4"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sp>
        <p:nvSpPr>
          <p:cNvPr id="5" name="4 CuadroTexto"/>
          <p:cNvSpPr txBox="1"/>
          <p:nvPr/>
        </p:nvSpPr>
        <p:spPr>
          <a:xfrm>
            <a:off x="467544" y="1748909"/>
            <a:ext cx="8424936" cy="5109091"/>
          </a:xfrm>
          <a:prstGeom prst="rect">
            <a:avLst/>
          </a:prstGeom>
          <a:noFill/>
        </p:spPr>
        <p:txBody>
          <a:bodyPr wrap="square" rtlCol="0">
            <a:spAutoFit/>
          </a:bodyPr>
          <a:lstStyle/>
          <a:p>
            <a:pPr lvl="0"/>
            <a:r>
              <a:rPr lang="es-ES" sz="3000" b="1" dirty="0" smtClean="0"/>
              <a:t>Objetivos Específico</a:t>
            </a:r>
          </a:p>
          <a:p>
            <a:pPr lvl="0"/>
            <a:endParaRPr lang="es-ES" dirty="0" smtClean="0"/>
          </a:p>
          <a:p>
            <a:pPr lvl="0">
              <a:buFont typeface="Arial" pitchFamily="34" charset="0"/>
              <a:buChar char="•"/>
            </a:pPr>
            <a:r>
              <a:rPr lang="es-ES" sz="2000" dirty="0" smtClean="0"/>
              <a:t>Instalar e implementar los equipos necesarios para realizar los análisis micrográficos</a:t>
            </a:r>
          </a:p>
          <a:p>
            <a:pPr lvl="0">
              <a:buFont typeface="Arial" pitchFamily="34" charset="0"/>
              <a:buChar char="•"/>
            </a:pPr>
            <a:endParaRPr lang="es-EC" sz="2000" dirty="0" smtClean="0"/>
          </a:p>
          <a:p>
            <a:pPr lvl="0">
              <a:buFont typeface="Arial" pitchFamily="34" charset="0"/>
              <a:buChar char="•"/>
            </a:pPr>
            <a:r>
              <a:rPr lang="es-ES" sz="2000" dirty="0" smtClean="0"/>
              <a:t>Realizar los procesos de análisis de micrografía, dureza y composición química</a:t>
            </a:r>
          </a:p>
          <a:p>
            <a:pPr lvl="0">
              <a:buFont typeface="Arial" pitchFamily="34" charset="0"/>
              <a:buChar char="•"/>
            </a:pPr>
            <a:endParaRPr lang="es-EC" sz="2000" dirty="0" smtClean="0"/>
          </a:p>
          <a:p>
            <a:pPr lvl="0">
              <a:buFont typeface="Arial" pitchFamily="34" charset="0"/>
              <a:buChar char="•"/>
            </a:pPr>
            <a:r>
              <a:rPr lang="es-ES" sz="2000" dirty="0" smtClean="0"/>
              <a:t>Validar los procesos de análisis realizados para control de calidad</a:t>
            </a:r>
          </a:p>
          <a:p>
            <a:pPr lvl="0">
              <a:buFont typeface="Arial" pitchFamily="34" charset="0"/>
              <a:buChar char="•"/>
            </a:pPr>
            <a:endParaRPr lang="es-EC" sz="2000" dirty="0" smtClean="0"/>
          </a:p>
          <a:p>
            <a:pPr lvl="0">
              <a:buFont typeface="Arial" pitchFamily="34" charset="0"/>
              <a:buChar char="•"/>
            </a:pPr>
            <a:r>
              <a:rPr lang="es-ES" sz="2000" dirty="0" smtClean="0"/>
              <a:t>Realizar un estudio estadístico con el fin de determinar los índices de tamaño de grano, inclusiones y fases presentes en el producto terminado de NOVACERO S.A</a:t>
            </a:r>
          </a:p>
          <a:p>
            <a:pPr lvl="0">
              <a:buFont typeface="Arial" pitchFamily="34" charset="0"/>
              <a:buChar char="•"/>
            </a:pPr>
            <a:endParaRPr lang="es-EC" sz="2000" dirty="0" smtClean="0"/>
          </a:p>
          <a:p>
            <a:pPr lvl="0">
              <a:buFont typeface="Arial" pitchFamily="34" charset="0"/>
              <a:buChar char="•"/>
            </a:pPr>
            <a:r>
              <a:rPr lang="es-ES" sz="2000" dirty="0" smtClean="0"/>
              <a:t>Realizar un estudio de la relación entre tamaño de grano composición química, tracción y fluencia del material.</a:t>
            </a:r>
            <a:r>
              <a:rPr lang="es-ES" dirty="0" smtClean="0"/>
              <a:t> </a:t>
            </a:r>
            <a:endParaRPr lang="es-EC" dirty="0" smtClean="0"/>
          </a:p>
          <a:p>
            <a:pPr>
              <a:buFont typeface="Arial" pitchFamily="34" charset="0"/>
              <a:buChar char="•"/>
            </a:pPr>
            <a:endParaRPr lang="es-EC"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2"/>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46970" t="88553" b="-273"/>
          <a:stretch>
            <a:fillRect/>
          </a:stretch>
        </p:blipFill>
        <p:spPr bwMode="auto">
          <a:xfrm>
            <a:off x="3428992" y="2983842"/>
            <a:ext cx="3214710" cy="1000132"/>
          </a:xfrm>
          <a:prstGeom prst="rect">
            <a:avLst/>
          </a:prstGeom>
          <a:noFill/>
          <a:ln>
            <a:noFill/>
          </a:ln>
        </p:spPr>
      </p:pic>
      <p:graphicFrame>
        <p:nvGraphicFramePr>
          <p:cNvPr id="4" name="Chart 53"/>
          <p:cNvGraphicFramePr/>
          <p:nvPr/>
        </p:nvGraphicFramePr>
        <p:xfrm>
          <a:off x="1475656" y="3933056"/>
          <a:ext cx="6276975"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5" name="4 CuadroTexto"/>
          <p:cNvSpPr txBox="1"/>
          <p:nvPr/>
        </p:nvSpPr>
        <p:spPr>
          <a:xfrm>
            <a:off x="1907704" y="1772816"/>
            <a:ext cx="5500726" cy="461665"/>
          </a:xfrm>
          <a:prstGeom prst="rect">
            <a:avLst/>
          </a:prstGeom>
          <a:noFill/>
        </p:spPr>
        <p:txBody>
          <a:bodyPr wrap="square" rtlCol="0">
            <a:spAutoFit/>
          </a:bodyPr>
          <a:lstStyle/>
          <a:p>
            <a:pPr algn="ctr"/>
            <a:r>
              <a:rPr lang="es-EC" sz="2400" b="1" dirty="0" smtClean="0"/>
              <a:t>Resultados perfiles laminados</a:t>
            </a:r>
            <a:endParaRPr lang="es-EC" sz="2400" b="1" dirty="0"/>
          </a:p>
        </p:txBody>
      </p:sp>
      <p:pic>
        <p:nvPicPr>
          <p:cNvPr id="6" name="Picture 52"/>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63468" t="-11067" b="90975"/>
          <a:stretch>
            <a:fillRect/>
          </a:stretch>
        </p:blipFill>
        <p:spPr bwMode="auto">
          <a:xfrm>
            <a:off x="4429124" y="1340768"/>
            <a:ext cx="2214610" cy="1714512"/>
          </a:xfrm>
          <a:prstGeom prst="rect">
            <a:avLst/>
          </a:prstGeom>
          <a:noFill/>
          <a:ln>
            <a:noFill/>
          </a:ln>
        </p:spPr>
      </p:pic>
      <p:graphicFrame>
        <p:nvGraphicFramePr>
          <p:cNvPr id="10" name="Object 16"/>
          <p:cNvGraphicFramePr>
            <a:graphicFrameLocks noChangeAspect="1"/>
          </p:cNvGraphicFramePr>
          <p:nvPr/>
        </p:nvGraphicFramePr>
        <p:xfrm>
          <a:off x="0" y="188639"/>
          <a:ext cx="2123209" cy="1529151"/>
        </p:xfrm>
        <a:graphic>
          <a:graphicData uri="http://schemas.openxmlformats.org/presentationml/2006/ole">
            <p:oleObj spid="_x0000_s15362" name="Fotografía de Photo Editor" r:id="rId5" imgW="6609524" imgH="4761905" progId="">
              <p:embed/>
            </p:oleObj>
          </a:graphicData>
        </a:graphic>
      </p:graphicFrame>
      <p:sp>
        <p:nvSpPr>
          <p:cNvPr id="11"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2" name="Picture 2" descr="C:\Users\Felipe\Pictures\mecanica.jpg"/>
          <p:cNvPicPr>
            <a:picLocks noChangeAspect="1" noChangeArrowheads="1"/>
          </p:cNvPicPr>
          <p:nvPr/>
        </p:nvPicPr>
        <p:blipFill>
          <a:blip r:embed="rId6"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Re muestreo perfiles\Mi51.1.200X.bmp"/>
          <p:cNvPicPr>
            <a:picLocks noChangeAspect="1" noChangeArrowheads="1"/>
          </p:cNvPicPr>
          <p:nvPr/>
        </p:nvPicPr>
        <p:blipFill>
          <a:blip r:embed="rId3" cstate="print"/>
          <a:srcRect/>
          <a:stretch>
            <a:fillRect/>
          </a:stretch>
        </p:blipFill>
        <p:spPr bwMode="auto">
          <a:xfrm>
            <a:off x="928662" y="3286124"/>
            <a:ext cx="2690810" cy="2018108"/>
          </a:xfrm>
          <a:prstGeom prst="rect">
            <a:avLst/>
          </a:prstGeom>
          <a:noFill/>
        </p:spPr>
      </p:pic>
      <p:pic>
        <p:nvPicPr>
          <p:cNvPr id="34819" name="Picture 3" descr="F:\Felipe\Tesis\MICROGRAFÍAS\Mi36.1.100X.bmp"/>
          <p:cNvPicPr>
            <a:picLocks noChangeAspect="1" noChangeArrowheads="1"/>
          </p:cNvPicPr>
          <p:nvPr/>
        </p:nvPicPr>
        <p:blipFill>
          <a:blip r:embed="rId4" cstate="print"/>
          <a:srcRect/>
          <a:stretch>
            <a:fillRect/>
          </a:stretch>
        </p:blipFill>
        <p:spPr bwMode="auto">
          <a:xfrm>
            <a:off x="5072066" y="3286124"/>
            <a:ext cx="2786082" cy="2089562"/>
          </a:xfrm>
          <a:prstGeom prst="rect">
            <a:avLst/>
          </a:prstGeom>
          <a:noFill/>
        </p:spPr>
      </p:pic>
      <p:sp>
        <p:nvSpPr>
          <p:cNvPr id="5" name="4 CuadroTexto"/>
          <p:cNvSpPr txBox="1"/>
          <p:nvPr/>
        </p:nvSpPr>
        <p:spPr>
          <a:xfrm>
            <a:off x="428596" y="2000240"/>
            <a:ext cx="3214710" cy="646331"/>
          </a:xfrm>
          <a:prstGeom prst="rect">
            <a:avLst/>
          </a:prstGeom>
          <a:noFill/>
        </p:spPr>
        <p:txBody>
          <a:bodyPr wrap="square" rtlCol="0">
            <a:spAutoFit/>
          </a:bodyPr>
          <a:lstStyle/>
          <a:p>
            <a:r>
              <a:rPr lang="es-EC" dirty="0" smtClean="0"/>
              <a:t>Tamaño de grano característico Perfiles aumento: 200x</a:t>
            </a:r>
            <a:endParaRPr lang="es-EC" dirty="0"/>
          </a:p>
        </p:txBody>
      </p:sp>
      <p:sp>
        <p:nvSpPr>
          <p:cNvPr id="6" name="5 CuadroTexto"/>
          <p:cNvSpPr txBox="1"/>
          <p:nvPr/>
        </p:nvSpPr>
        <p:spPr>
          <a:xfrm>
            <a:off x="4929190" y="2000240"/>
            <a:ext cx="3214710" cy="646331"/>
          </a:xfrm>
          <a:prstGeom prst="rect">
            <a:avLst/>
          </a:prstGeom>
          <a:noFill/>
        </p:spPr>
        <p:txBody>
          <a:bodyPr wrap="square" rtlCol="0">
            <a:spAutoFit/>
          </a:bodyPr>
          <a:lstStyle/>
          <a:p>
            <a:r>
              <a:rPr lang="es-EC" dirty="0" smtClean="0"/>
              <a:t>Tamaño de grano característico  VC aumento: 100x</a:t>
            </a:r>
            <a:endParaRPr lang="es-EC" dirty="0"/>
          </a:p>
        </p:txBody>
      </p:sp>
      <p:graphicFrame>
        <p:nvGraphicFramePr>
          <p:cNvPr id="10" name="Object 16"/>
          <p:cNvGraphicFramePr>
            <a:graphicFrameLocks noChangeAspect="1"/>
          </p:cNvGraphicFramePr>
          <p:nvPr/>
        </p:nvGraphicFramePr>
        <p:xfrm>
          <a:off x="0" y="188639"/>
          <a:ext cx="2123209" cy="1529151"/>
        </p:xfrm>
        <a:graphic>
          <a:graphicData uri="http://schemas.openxmlformats.org/presentationml/2006/ole">
            <p:oleObj spid="_x0000_s45059" name="Fotografía de Photo Editor" r:id="rId5" imgW="6609524" imgH="4761905" progId="">
              <p:embed/>
            </p:oleObj>
          </a:graphicData>
        </a:graphic>
      </p:graphicFrame>
      <p:sp>
        <p:nvSpPr>
          <p:cNvPr id="11"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2" name="Picture 2" descr="C:\Users\Felipe\Pictures\mecanica.jpg"/>
          <p:cNvPicPr>
            <a:picLocks noChangeAspect="1" noChangeArrowheads="1"/>
          </p:cNvPicPr>
          <p:nvPr/>
        </p:nvPicPr>
        <p:blipFill>
          <a:blip r:embed="rId6"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619672" y="3140968"/>
            <a:ext cx="6143668" cy="1569660"/>
          </a:xfrm>
          <a:prstGeom prst="rect">
            <a:avLst/>
          </a:prstGeom>
          <a:noFill/>
        </p:spPr>
        <p:txBody>
          <a:bodyPr wrap="square" rtlCol="0">
            <a:spAutoFit/>
          </a:bodyPr>
          <a:lstStyle/>
          <a:p>
            <a:pPr algn="ctr"/>
            <a:r>
              <a:rPr lang="es-EC" sz="3200" dirty="0" smtClean="0"/>
              <a:t>Determinación Del Nivel De Inclusiones En Los Productos De </a:t>
            </a:r>
            <a:r>
              <a:rPr lang="es-EC" sz="3200" dirty="0" err="1" smtClean="0"/>
              <a:t>Novacero</a:t>
            </a:r>
            <a:endParaRPr lang="es-EC" sz="3200" dirty="0"/>
          </a:p>
        </p:txBody>
      </p:sp>
      <p:graphicFrame>
        <p:nvGraphicFramePr>
          <p:cNvPr id="7" name="Object 16"/>
          <p:cNvGraphicFramePr>
            <a:graphicFrameLocks noChangeAspect="1"/>
          </p:cNvGraphicFramePr>
          <p:nvPr/>
        </p:nvGraphicFramePr>
        <p:xfrm>
          <a:off x="0" y="188639"/>
          <a:ext cx="2123209" cy="1529151"/>
        </p:xfrm>
        <a:graphic>
          <a:graphicData uri="http://schemas.openxmlformats.org/presentationml/2006/ole">
            <p:oleObj spid="_x0000_s46083" name="Fotografía de Photo Editor" r:id="rId3" imgW="6609524" imgH="4761905" progId="">
              <p:embed/>
            </p:oleObj>
          </a:graphicData>
        </a:graphic>
      </p:graphicFrame>
      <p:sp>
        <p:nvSpPr>
          <p:cNvPr id="8"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9"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Felipe\Tesis\MICROGRAFÍAS\Inclusiones\Mi116.4I.bmp"/>
          <p:cNvPicPr>
            <a:picLocks noChangeAspect="1" noChangeArrowheads="1"/>
          </p:cNvPicPr>
          <p:nvPr/>
        </p:nvPicPr>
        <p:blipFill>
          <a:blip r:embed="rId3" cstate="print"/>
          <a:srcRect/>
          <a:stretch>
            <a:fillRect/>
          </a:stretch>
        </p:blipFill>
        <p:spPr bwMode="auto">
          <a:xfrm>
            <a:off x="1000100" y="2214554"/>
            <a:ext cx="2524121" cy="1893091"/>
          </a:xfrm>
          <a:prstGeom prst="rect">
            <a:avLst/>
          </a:prstGeom>
          <a:noFill/>
        </p:spPr>
      </p:pic>
      <p:pic>
        <p:nvPicPr>
          <p:cNvPr id="35843" name="Picture 3" descr="F:\Felipe\Tesis\MICROGRAFÍAS\Inclusiones\Mi74.3I.bmp"/>
          <p:cNvPicPr>
            <a:picLocks noChangeAspect="1" noChangeArrowheads="1"/>
          </p:cNvPicPr>
          <p:nvPr/>
        </p:nvPicPr>
        <p:blipFill>
          <a:blip r:embed="rId4" cstate="print"/>
          <a:srcRect/>
          <a:stretch>
            <a:fillRect/>
          </a:stretch>
        </p:blipFill>
        <p:spPr bwMode="auto">
          <a:xfrm>
            <a:off x="5786446" y="2143116"/>
            <a:ext cx="2643206" cy="1982405"/>
          </a:xfrm>
          <a:prstGeom prst="rect">
            <a:avLst/>
          </a:prstGeom>
          <a:noFill/>
        </p:spPr>
      </p:pic>
      <p:pic>
        <p:nvPicPr>
          <p:cNvPr id="35844" name="Picture 4" descr="F:\Felipe\Tesis\MICROGRAFÍAS\Inclusiones\Mi76.5I.bmp"/>
          <p:cNvPicPr>
            <a:picLocks noChangeAspect="1" noChangeArrowheads="1"/>
          </p:cNvPicPr>
          <p:nvPr/>
        </p:nvPicPr>
        <p:blipFill>
          <a:blip r:embed="rId5" cstate="print"/>
          <a:srcRect/>
          <a:stretch>
            <a:fillRect/>
          </a:stretch>
        </p:blipFill>
        <p:spPr bwMode="auto">
          <a:xfrm>
            <a:off x="3428992" y="4643446"/>
            <a:ext cx="2643206" cy="1982405"/>
          </a:xfrm>
          <a:prstGeom prst="rect">
            <a:avLst/>
          </a:prstGeom>
          <a:noFill/>
        </p:spPr>
      </p:pic>
      <p:sp>
        <p:nvSpPr>
          <p:cNvPr id="6" name="5 CuadroTexto"/>
          <p:cNvSpPr txBox="1"/>
          <p:nvPr/>
        </p:nvSpPr>
        <p:spPr>
          <a:xfrm>
            <a:off x="714348" y="1785926"/>
            <a:ext cx="3286148" cy="369332"/>
          </a:xfrm>
          <a:prstGeom prst="rect">
            <a:avLst/>
          </a:prstGeom>
          <a:noFill/>
        </p:spPr>
        <p:txBody>
          <a:bodyPr wrap="square" rtlCol="0">
            <a:spAutoFit/>
          </a:bodyPr>
          <a:lstStyle/>
          <a:p>
            <a:r>
              <a:rPr lang="es-EC" dirty="0" smtClean="0"/>
              <a:t>Sulfuros aumento 100X</a:t>
            </a:r>
            <a:endParaRPr lang="es-EC" dirty="0"/>
          </a:p>
        </p:txBody>
      </p:sp>
      <p:sp>
        <p:nvSpPr>
          <p:cNvPr id="7" name="6 CuadroTexto"/>
          <p:cNvSpPr txBox="1"/>
          <p:nvPr/>
        </p:nvSpPr>
        <p:spPr>
          <a:xfrm>
            <a:off x="5857852" y="1714488"/>
            <a:ext cx="3286148" cy="369332"/>
          </a:xfrm>
          <a:prstGeom prst="rect">
            <a:avLst/>
          </a:prstGeom>
          <a:noFill/>
        </p:spPr>
        <p:txBody>
          <a:bodyPr wrap="square" rtlCol="0">
            <a:spAutoFit/>
          </a:bodyPr>
          <a:lstStyle/>
          <a:p>
            <a:r>
              <a:rPr lang="es-EC" dirty="0" smtClean="0"/>
              <a:t>Óxidos aumento 100X</a:t>
            </a:r>
            <a:endParaRPr lang="es-EC" dirty="0"/>
          </a:p>
        </p:txBody>
      </p:sp>
      <p:sp>
        <p:nvSpPr>
          <p:cNvPr id="8" name="7 CuadroTexto"/>
          <p:cNvSpPr txBox="1"/>
          <p:nvPr/>
        </p:nvSpPr>
        <p:spPr>
          <a:xfrm>
            <a:off x="3143240" y="4286256"/>
            <a:ext cx="3286148" cy="369332"/>
          </a:xfrm>
          <a:prstGeom prst="rect">
            <a:avLst/>
          </a:prstGeom>
          <a:noFill/>
        </p:spPr>
        <p:txBody>
          <a:bodyPr wrap="square" rtlCol="0">
            <a:spAutoFit/>
          </a:bodyPr>
          <a:lstStyle/>
          <a:p>
            <a:r>
              <a:rPr lang="es-EC" dirty="0" smtClean="0"/>
              <a:t>Silicatos aumento 100X</a:t>
            </a:r>
            <a:endParaRPr lang="es-EC" dirty="0"/>
          </a:p>
        </p:txBody>
      </p:sp>
      <p:graphicFrame>
        <p:nvGraphicFramePr>
          <p:cNvPr id="12" name="Object 16"/>
          <p:cNvGraphicFramePr>
            <a:graphicFrameLocks noChangeAspect="1"/>
          </p:cNvGraphicFramePr>
          <p:nvPr/>
        </p:nvGraphicFramePr>
        <p:xfrm>
          <a:off x="0" y="188639"/>
          <a:ext cx="2123209" cy="1529151"/>
        </p:xfrm>
        <a:graphic>
          <a:graphicData uri="http://schemas.openxmlformats.org/presentationml/2006/ole">
            <p:oleObj spid="_x0000_s49155" name="Fotografía de Photo Editor" r:id="rId6" imgW="6609524" imgH="4761905" progId="">
              <p:embed/>
            </p:oleObj>
          </a:graphicData>
        </a:graphic>
      </p:graphicFrame>
      <p:sp>
        <p:nvSpPr>
          <p:cNvPr id="13"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4" name="Picture 2" descr="C:\Users\Felipe\Pictures\mecanica.jpg"/>
          <p:cNvPicPr>
            <a:picLocks noChangeAspect="1" noChangeArrowheads="1"/>
          </p:cNvPicPr>
          <p:nvPr/>
        </p:nvPicPr>
        <p:blipFill>
          <a:blip r:embed="rId7"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35570" t="78430"/>
          <a:stretch>
            <a:fillRect/>
          </a:stretch>
        </p:blipFill>
        <p:spPr bwMode="auto">
          <a:xfrm>
            <a:off x="1691680" y="4286256"/>
            <a:ext cx="4779164" cy="1519008"/>
          </a:xfrm>
          <a:prstGeom prst="rect">
            <a:avLst/>
          </a:prstGeom>
          <a:noFill/>
          <a:ln>
            <a:noFill/>
          </a:ln>
        </p:spPr>
      </p:pic>
      <p:pic>
        <p:nvPicPr>
          <p:cNvPr id="3" name="Picture 12"/>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45190" b="82491"/>
          <a:stretch>
            <a:fillRect/>
          </a:stretch>
        </p:blipFill>
        <p:spPr bwMode="auto">
          <a:xfrm>
            <a:off x="2411760" y="3114074"/>
            <a:ext cx="4048254" cy="1224136"/>
          </a:xfrm>
          <a:prstGeom prst="rect">
            <a:avLst/>
          </a:prstGeom>
          <a:noFill/>
          <a:ln>
            <a:noFill/>
          </a:ln>
        </p:spPr>
      </p:pic>
      <p:sp>
        <p:nvSpPr>
          <p:cNvPr id="5" name="4 CuadroTexto"/>
          <p:cNvSpPr txBox="1"/>
          <p:nvPr/>
        </p:nvSpPr>
        <p:spPr>
          <a:xfrm>
            <a:off x="1142976" y="1928802"/>
            <a:ext cx="6215106" cy="954107"/>
          </a:xfrm>
          <a:prstGeom prst="rect">
            <a:avLst/>
          </a:prstGeom>
          <a:noFill/>
        </p:spPr>
        <p:txBody>
          <a:bodyPr wrap="square" rtlCol="0">
            <a:spAutoFit/>
          </a:bodyPr>
          <a:lstStyle/>
          <a:p>
            <a:pPr algn="ctr"/>
            <a:r>
              <a:rPr lang="es-EC" sz="2800" b="1" dirty="0" smtClean="0"/>
              <a:t>Resultados de nivel de Inclusiones para VC</a:t>
            </a:r>
            <a:endParaRPr lang="es-EC" sz="2800" b="1" dirty="0"/>
          </a:p>
        </p:txBody>
      </p:sp>
      <p:graphicFrame>
        <p:nvGraphicFramePr>
          <p:cNvPr id="9" name="Object 16"/>
          <p:cNvGraphicFramePr>
            <a:graphicFrameLocks noChangeAspect="1"/>
          </p:cNvGraphicFramePr>
          <p:nvPr/>
        </p:nvGraphicFramePr>
        <p:xfrm>
          <a:off x="0" y="188639"/>
          <a:ext cx="2123209" cy="1529151"/>
        </p:xfrm>
        <a:graphic>
          <a:graphicData uri="http://schemas.openxmlformats.org/presentationml/2006/ole">
            <p:oleObj spid="_x0000_s47107" name="Fotografía de Photo Editor" r:id="rId4" imgW="6609524" imgH="4761905" progId="">
              <p:embed/>
            </p:oleObj>
          </a:graphicData>
        </a:graphic>
      </p:graphicFrame>
      <p:sp>
        <p:nvSpPr>
          <p:cNvPr id="10"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1" name="Picture 2" descr="C:\Users\Felipe\Pictures\mecanica.jpg"/>
          <p:cNvPicPr>
            <a:picLocks noChangeAspect="1" noChangeArrowheads="1"/>
          </p:cNvPicPr>
          <p:nvPr/>
        </p:nvPicPr>
        <p:blipFill>
          <a:blip r:embed="rId5"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142976" y="1928802"/>
            <a:ext cx="6215106" cy="954107"/>
          </a:xfrm>
          <a:prstGeom prst="rect">
            <a:avLst/>
          </a:prstGeom>
          <a:noFill/>
        </p:spPr>
        <p:txBody>
          <a:bodyPr wrap="square" rtlCol="0">
            <a:spAutoFit/>
          </a:bodyPr>
          <a:lstStyle/>
          <a:p>
            <a:pPr algn="ctr"/>
            <a:r>
              <a:rPr lang="es-EC" sz="2800" b="1" dirty="0" smtClean="0"/>
              <a:t>Resultados de nivel de Inclusiones para perfiles laminados</a:t>
            </a:r>
            <a:endParaRPr lang="es-EC" sz="2800" b="1" dirty="0"/>
          </a:p>
        </p:txBody>
      </p:sp>
      <p:pic>
        <p:nvPicPr>
          <p:cNvPr id="4" name="Picture 62"/>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39664" t="89230"/>
          <a:stretch>
            <a:fillRect/>
          </a:stretch>
        </p:blipFill>
        <p:spPr bwMode="auto">
          <a:xfrm>
            <a:off x="1547664" y="4581128"/>
            <a:ext cx="5166906" cy="1731588"/>
          </a:xfrm>
          <a:prstGeom prst="rect">
            <a:avLst/>
          </a:prstGeom>
          <a:noFill/>
          <a:ln>
            <a:noFill/>
          </a:ln>
        </p:spPr>
      </p:pic>
      <p:pic>
        <p:nvPicPr>
          <p:cNvPr id="5" name="Picture 62"/>
          <p:cNvPicPr/>
          <p:nvPr/>
        </p:nvPicPr>
        <p:blipFill>
          <a:blip r:embed="rId3"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52865" b="91123"/>
          <a:stretch>
            <a:fillRect/>
          </a:stretch>
        </p:blipFill>
        <p:spPr bwMode="auto">
          <a:xfrm>
            <a:off x="2699792" y="3645024"/>
            <a:ext cx="4032448" cy="936104"/>
          </a:xfrm>
          <a:prstGeom prst="rect">
            <a:avLst/>
          </a:prstGeom>
          <a:noFill/>
          <a:ln>
            <a:noFill/>
          </a:ln>
        </p:spPr>
      </p:pic>
      <p:graphicFrame>
        <p:nvGraphicFramePr>
          <p:cNvPr id="9" name="Object 16"/>
          <p:cNvGraphicFramePr>
            <a:graphicFrameLocks noChangeAspect="1"/>
          </p:cNvGraphicFramePr>
          <p:nvPr/>
        </p:nvGraphicFramePr>
        <p:xfrm>
          <a:off x="0" y="188639"/>
          <a:ext cx="2123209" cy="1529151"/>
        </p:xfrm>
        <a:graphic>
          <a:graphicData uri="http://schemas.openxmlformats.org/presentationml/2006/ole">
            <p:oleObj spid="_x0000_s48131" name="Fotografía de Photo Editor" r:id="rId4" imgW="6609524" imgH="4761905" progId="">
              <p:embed/>
            </p:oleObj>
          </a:graphicData>
        </a:graphic>
      </p:graphicFrame>
      <p:sp>
        <p:nvSpPr>
          <p:cNvPr id="10"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1" name="Picture 2" descr="C:\Users\Felipe\Pictures\mecanica.jpg"/>
          <p:cNvPicPr>
            <a:picLocks noChangeAspect="1" noChangeArrowheads="1"/>
          </p:cNvPicPr>
          <p:nvPr/>
        </p:nvPicPr>
        <p:blipFill>
          <a:blip r:embed="rId5"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000100" y="2357430"/>
            <a:ext cx="7143800" cy="1569660"/>
          </a:xfrm>
          <a:prstGeom prst="rect">
            <a:avLst/>
          </a:prstGeom>
          <a:noFill/>
        </p:spPr>
        <p:txBody>
          <a:bodyPr wrap="square" rtlCol="0">
            <a:spAutoFit/>
          </a:bodyPr>
          <a:lstStyle/>
          <a:p>
            <a:pPr algn="ctr"/>
            <a:r>
              <a:rPr lang="es-EC" sz="3200" b="1" dirty="0" smtClean="0"/>
              <a:t>Estudio De La Relación Entre Carbono Equivalente, Esfuerzo De Fluencia </a:t>
            </a:r>
            <a:r>
              <a:rPr lang="es-EC" sz="3200" b="1" dirty="0"/>
              <a:t>Y</a:t>
            </a:r>
            <a:r>
              <a:rPr lang="es-EC" sz="3200" b="1" dirty="0" smtClean="0"/>
              <a:t> Tamaño De Grano</a:t>
            </a:r>
            <a:endParaRPr lang="es-EC" sz="3200" b="1" dirty="0"/>
          </a:p>
        </p:txBody>
      </p:sp>
      <p:graphicFrame>
        <p:nvGraphicFramePr>
          <p:cNvPr id="7" name="Object 16"/>
          <p:cNvGraphicFramePr>
            <a:graphicFrameLocks noChangeAspect="1"/>
          </p:cNvGraphicFramePr>
          <p:nvPr/>
        </p:nvGraphicFramePr>
        <p:xfrm>
          <a:off x="0" y="188639"/>
          <a:ext cx="2123209" cy="1529151"/>
        </p:xfrm>
        <a:graphic>
          <a:graphicData uri="http://schemas.openxmlformats.org/presentationml/2006/ole">
            <p:oleObj spid="_x0000_s50179" name="Fotografía de Photo Editor" r:id="rId3" imgW="6609524" imgH="4761905" progId="">
              <p:embed/>
            </p:oleObj>
          </a:graphicData>
        </a:graphic>
      </p:graphicFrame>
      <p:sp>
        <p:nvSpPr>
          <p:cNvPr id="8"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9"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71538" y="1571612"/>
            <a:ext cx="6858048" cy="646331"/>
          </a:xfrm>
          <a:prstGeom prst="rect">
            <a:avLst/>
          </a:prstGeom>
          <a:noFill/>
        </p:spPr>
        <p:txBody>
          <a:bodyPr wrap="square" rtlCol="0">
            <a:spAutoFit/>
          </a:bodyPr>
          <a:lstStyle/>
          <a:p>
            <a:pPr algn="ctr"/>
            <a:r>
              <a:rPr lang="es-EC" sz="3600" b="1" dirty="0" smtClean="0"/>
              <a:t>Resultados para VC</a:t>
            </a:r>
            <a:endParaRPr lang="es-EC" sz="3600" b="1" dirty="0"/>
          </a:p>
        </p:txBody>
      </p:sp>
      <p:graphicFrame>
        <p:nvGraphicFramePr>
          <p:cNvPr id="5" name="Chart 81"/>
          <p:cNvGraphicFramePr/>
          <p:nvPr/>
        </p:nvGraphicFramePr>
        <p:xfrm>
          <a:off x="357158" y="2214555"/>
          <a:ext cx="3929090" cy="21431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83"/>
          <p:cNvGraphicFramePr/>
          <p:nvPr/>
        </p:nvGraphicFramePr>
        <p:xfrm>
          <a:off x="4500562" y="2143116"/>
          <a:ext cx="4214842" cy="2286016"/>
        </p:xfrm>
        <a:graphic>
          <a:graphicData uri="http://schemas.openxmlformats.org/drawingml/2006/chart">
            <c:chart xmlns:c="http://schemas.openxmlformats.org/drawingml/2006/chart" xmlns:r="http://schemas.openxmlformats.org/officeDocument/2006/relationships" r:id="rId4"/>
          </a:graphicData>
        </a:graphic>
      </p:graphicFrame>
      <p:sp>
        <p:nvSpPr>
          <p:cNvPr id="7" name="6 CuadroTexto"/>
          <p:cNvSpPr txBox="1"/>
          <p:nvPr/>
        </p:nvSpPr>
        <p:spPr>
          <a:xfrm>
            <a:off x="357158" y="5286388"/>
            <a:ext cx="2500330" cy="369332"/>
          </a:xfrm>
          <a:prstGeom prst="rect">
            <a:avLst/>
          </a:prstGeom>
          <a:noFill/>
        </p:spPr>
        <p:txBody>
          <a:bodyPr wrap="square" rtlCol="0">
            <a:spAutoFit/>
          </a:bodyPr>
          <a:lstStyle/>
          <a:p>
            <a:r>
              <a:rPr lang="es-EC" dirty="0" smtClean="0"/>
              <a:t>Ecuación:</a:t>
            </a:r>
            <a:endParaRPr lang="es-EC" dirty="0"/>
          </a:p>
        </p:txBody>
      </p:sp>
      <p:pic>
        <p:nvPicPr>
          <p:cNvPr id="8" name="Picture 79"/>
          <p:cNvPicPr/>
          <p:nvPr/>
        </p:nvPicPr>
        <p:blipFill>
          <a:blip r:embed="rId5"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1857356" y="4500570"/>
            <a:ext cx="1981200" cy="666750"/>
          </a:xfrm>
          <a:prstGeom prst="rect">
            <a:avLst/>
          </a:prstGeom>
          <a:noFill/>
          <a:ln>
            <a:noFill/>
          </a:ln>
        </p:spPr>
      </p:pic>
      <p:pic>
        <p:nvPicPr>
          <p:cNvPr id="9" name="Picture 80"/>
          <p:cNvPicPr/>
          <p:nvPr/>
        </p:nvPicPr>
        <p:blipFill>
          <a:blip r:embed="rId6"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286248" y="4429132"/>
            <a:ext cx="1981200" cy="800100"/>
          </a:xfrm>
          <a:prstGeom prst="rect">
            <a:avLst/>
          </a:prstGeom>
          <a:noFill/>
          <a:ln>
            <a:noFill/>
          </a:ln>
        </p:spPr>
      </p:pic>
      <p:sp>
        <p:nvSpPr>
          <p:cNvPr id="317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31745" name="Picture 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42910" y="5786454"/>
            <a:ext cx="2436546" cy="357190"/>
          </a:xfrm>
          <a:prstGeom prst="rect">
            <a:avLst/>
          </a:prstGeom>
          <a:noFill/>
        </p:spPr>
      </p:pic>
      <p:graphicFrame>
        <p:nvGraphicFramePr>
          <p:cNvPr id="14" name="Object 16"/>
          <p:cNvGraphicFramePr>
            <a:graphicFrameLocks noChangeAspect="1"/>
          </p:cNvGraphicFramePr>
          <p:nvPr/>
        </p:nvGraphicFramePr>
        <p:xfrm>
          <a:off x="0" y="188639"/>
          <a:ext cx="2123209" cy="1529151"/>
        </p:xfrm>
        <a:graphic>
          <a:graphicData uri="http://schemas.openxmlformats.org/presentationml/2006/ole">
            <p:oleObj spid="_x0000_s14338" name="Fotografía de Photo Editor" r:id="rId8" imgW="6609524" imgH="4761905" progId="">
              <p:embed/>
            </p:oleObj>
          </a:graphicData>
        </a:graphic>
      </p:graphicFrame>
      <p:sp>
        <p:nvSpPr>
          <p:cNvPr id="15"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6" name="Picture 2" descr="C:\Users\Felipe\Pictures\mecanica.jpg"/>
          <p:cNvPicPr>
            <a:picLocks noChangeAspect="1" noChangeArrowheads="1"/>
          </p:cNvPicPr>
          <p:nvPr/>
        </p:nvPicPr>
        <p:blipFill>
          <a:blip r:embed="rId9"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071538" y="1571612"/>
            <a:ext cx="6858048" cy="646331"/>
          </a:xfrm>
          <a:prstGeom prst="rect">
            <a:avLst/>
          </a:prstGeom>
          <a:noFill/>
        </p:spPr>
        <p:txBody>
          <a:bodyPr wrap="square" rtlCol="0">
            <a:spAutoFit/>
          </a:bodyPr>
          <a:lstStyle/>
          <a:p>
            <a:pPr algn="ctr"/>
            <a:r>
              <a:rPr lang="es-EC" sz="3600" b="1" dirty="0" smtClean="0"/>
              <a:t>Resultados para perfiles laminados</a:t>
            </a:r>
            <a:endParaRPr lang="es-EC" sz="3600" b="1" dirty="0"/>
          </a:p>
        </p:txBody>
      </p:sp>
      <p:sp>
        <p:nvSpPr>
          <p:cNvPr id="8" name="7 CuadroTexto"/>
          <p:cNvSpPr txBox="1"/>
          <p:nvPr/>
        </p:nvSpPr>
        <p:spPr>
          <a:xfrm>
            <a:off x="357158" y="5286388"/>
            <a:ext cx="2500330" cy="369332"/>
          </a:xfrm>
          <a:prstGeom prst="rect">
            <a:avLst/>
          </a:prstGeom>
          <a:noFill/>
        </p:spPr>
        <p:txBody>
          <a:bodyPr wrap="square" rtlCol="0">
            <a:spAutoFit/>
          </a:bodyPr>
          <a:lstStyle/>
          <a:p>
            <a:r>
              <a:rPr lang="es-EC" dirty="0" smtClean="0"/>
              <a:t>Ecuación:</a:t>
            </a:r>
            <a:endParaRPr lang="es-EC" dirty="0"/>
          </a:p>
        </p:txBody>
      </p:sp>
      <p:sp>
        <p:nvSpPr>
          <p:cNvPr id="440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1" name="Chart 105"/>
          <p:cNvGraphicFramePr/>
          <p:nvPr/>
        </p:nvGraphicFramePr>
        <p:xfrm>
          <a:off x="285720" y="2214554"/>
          <a:ext cx="4500594" cy="20717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06"/>
          <p:cNvGraphicFramePr/>
          <p:nvPr/>
        </p:nvGraphicFramePr>
        <p:xfrm>
          <a:off x="4729151" y="2214554"/>
          <a:ext cx="4414849" cy="2214578"/>
        </p:xfrm>
        <a:graphic>
          <a:graphicData uri="http://schemas.openxmlformats.org/drawingml/2006/chart">
            <c:chart xmlns:c="http://schemas.openxmlformats.org/drawingml/2006/chart" xmlns:r="http://schemas.openxmlformats.org/officeDocument/2006/relationships" r:id="rId4"/>
          </a:graphicData>
        </a:graphic>
      </p:graphicFrame>
      <p:pic>
        <p:nvPicPr>
          <p:cNvPr id="13" name="Picture 104"/>
          <p:cNvPicPr/>
          <p:nvPr/>
        </p:nvPicPr>
        <p:blipFill>
          <a:blip r:embed="rId5"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1643042" y="4357694"/>
            <a:ext cx="2000264" cy="642942"/>
          </a:xfrm>
          <a:prstGeom prst="rect">
            <a:avLst/>
          </a:prstGeom>
          <a:noFill/>
          <a:ln>
            <a:noFill/>
          </a:ln>
        </p:spPr>
      </p:pic>
      <p:pic>
        <p:nvPicPr>
          <p:cNvPr id="14" name="Picture 103"/>
          <p:cNvPicPr/>
          <p:nvPr/>
        </p:nvPicPr>
        <p:blipFill>
          <a:blip r:embed="rId6"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357686" y="4286257"/>
            <a:ext cx="1643074" cy="857256"/>
          </a:xfrm>
          <a:prstGeom prst="rect">
            <a:avLst/>
          </a:prstGeom>
          <a:noFill/>
          <a:ln>
            <a:noFill/>
          </a:ln>
        </p:spPr>
      </p:pic>
      <p:sp>
        <p:nvSpPr>
          <p:cNvPr id="4403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4035" name="Picture 3"/>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071538" y="5715016"/>
            <a:ext cx="2360005" cy="357190"/>
          </a:xfrm>
          <a:prstGeom prst="rect">
            <a:avLst/>
          </a:prstGeom>
          <a:noFill/>
        </p:spPr>
      </p:pic>
      <p:graphicFrame>
        <p:nvGraphicFramePr>
          <p:cNvPr id="18" name="Object 16"/>
          <p:cNvGraphicFramePr>
            <a:graphicFrameLocks noChangeAspect="1"/>
          </p:cNvGraphicFramePr>
          <p:nvPr/>
        </p:nvGraphicFramePr>
        <p:xfrm>
          <a:off x="0" y="188639"/>
          <a:ext cx="2123209" cy="1529151"/>
        </p:xfrm>
        <a:graphic>
          <a:graphicData uri="http://schemas.openxmlformats.org/presentationml/2006/ole">
            <p:oleObj spid="_x0000_s13314" name="Fotografía de Photo Editor" r:id="rId8" imgW="6609524" imgH="4761905" progId="">
              <p:embed/>
            </p:oleObj>
          </a:graphicData>
        </a:graphic>
      </p:graphicFrame>
      <p:sp>
        <p:nvSpPr>
          <p:cNvPr id="19"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20" name="Picture 2" descr="C:\Users\Felipe\Pictures\mecanica.jpg"/>
          <p:cNvPicPr>
            <a:picLocks noChangeAspect="1" noChangeArrowheads="1"/>
          </p:cNvPicPr>
          <p:nvPr/>
        </p:nvPicPr>
        <p:blipFill>
          <a:blip r:embed="rId9"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000100" y="2357430"/>
            <a:ext cx="7143800" cy="1569660"/>
          </a:xfrm>
          <a:prstGeom prst="rect">
            <a:avLst/>
          </a:prstGeom>
          <a:noFill/>
        </p:spPr>
        <p:txBody>
          <a:bodyPr wrap="square" rtlCol="0">
            <a:spAutoFit/>
          </a:bodyPr>
          <a:lstStyle/>
          <a:p>
            <a:pPr algn="ctr"/>
            <a:r>
              <a:rPr lang="es-EC" sz="3200" b="1" dirty="0" smtClean="0"/>
              <a:t>Estudio De La Relación Entre Carbono Equivalente, Resistencia A La Tracción Y Tamaño De Grano</a:t>
            </a:r>
            <a:endParaRPr lang="es-EC" sz="3200" b="1" dirty="0"/>
          </a:p>
        </p:txBody>
      </p:sp>
      <p:graphicFrame>
        <p:nvGraphicFramePr>
          <p:cNvPr id="7" name="Object 16"/>
          <p:cNvGraphicFramePr>
            <a:graphicFrameLocks noChangeAspect="1"/>
          </p:cNvGraphicFramePr>
          <p:nvPr/>
        </p:nvGraphicFramePr>
        <p:xfrm>
          <a:off x="0" y="188639"/>
          <a:ext cx="2123209" cy="1529151"/>
        </p:xfrm>
        <a:graphic>
          <a:graphicData uri="http://schemas.openxmlformats.org/presentationml/2006/ole">
            <p:oleObj spid="_x0000_s51203" name="Fotografía de Photo Editor" r:id="rId3" imgW="6609524" imgH="4761905" progId="">
              <p:embed/>
            </p:oleObj>
          </a:graphicData>
        </a:graphic>
      </p:graphicFrame>
      <p:sp>
        <p:nvSpPr>
          <p:cNvPr id="8"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9"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928662" y="2857496"/>
            <a:ext cx="7358114" cy="923330"/>
          </a:xfrm>
          <a:prstGeom prst="rect">
            <a:avLst/>
          </a:prstGeom>
          <a:noFill/>
        </p:spPr>
        <p:txBody>
          <a:bodyPr wrap="square" rtlCol="0">
            <a:spAutoFit/>
          </a:bodyPr>
          <a:lstStyle/>
          <a:p>
            <a:pPr algn="ctr"/>
            <a:r>
              <a:rPr lang="es-EC" sz="5400" dirty="0" smtClean="0"/>
              <a:t>Equipos Adquiridos</a:t>
            </a:r>
            <a:endParaRPr lang="es-EC" sz="5400" dirty="0"/>
          </a:p>
        </p:txBody>
      </p:sp>
      <p:graphicFrame>
        <p:nvGraphicFramePr>
          <p:cNvPr id="7" name="Object 16"/>
          <p:cNvGraphicFramePr>
            <a:graphicFrameLocks noChangeAspect="1"/>
          </p:cNvGraphicFramePr>
          <p:nvPr/>
        </p:nvGraphicFramePr>
        <p:xfrm>
          <a:off x="0" y="188639"/>
          <a:ext cx="2123209" cy="1529151"/>
        </p:xfrm>
        <a:graphic>
          <a:graphicData uri="http://schemas.openxmlformats.org/presentationml/2006/ole">
            <p:oleObj spid="_x0000_s8194" name="Fotografía de Photo Editor" r:id="rId3" imgW="6609524" imgH="4761905" progId="">
              <p:embed/>
            </p:oleObj>
          </a:graphicData>
        </a:graphic>
      </p:graphicFrame>
      <p:sp>
        <p:nvSpPr>
          <p:cNvPr id="8"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9"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071538" y="1571612"/>
            <a:ext cx="6858048" cy="646331"/>
          </a:xfrm>
          <a:prstGeom prst="rect">
            <a:avLst/>
          </a:prstGeom>
          <a:noFill/>
        </p:spPr>
        <p:txBody>
          <a:bodyPr wrap="square" rtlCol="0">
            <a:spAutoFit/>
          </a:bodyPr>
          <a:lstStyle/>
          <a:p>
            <a:pPr algn="ctr"/>
            <a:r>
              <a:rPr lang="es-EC" sz="3600" b="1" dirty="0" smtClean="0"/>
              <a:t>Resultados para VC</a:t>
            </a:r>
            <a:endParaRPr lang="es-EC" sz="3600" b="1" dirty="0"/>
          </a:p>
        </p:txBody>
      </p:sp>
      <p:graphicFrame>
        <p:nvGraphicFramePr>
          <p:cNvPr id="4" name="Chart 91"/>
          <p:cNvGraphicFramePr/>
          <p:nvPr/>
        </p:nvGraphicFramePr>
        <p:xfrm>
          <a:off x="142844" y="2143116"/>
          <a:ext cx="4143404" cy="19288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90"/>
          <p:cNvGraphicFramePr/>
          <p:nvPr/>
        </p:nvGraphicFramePr>
        <p:xfrm>
          <a:off x="4571968" y="2000240"/>
          <a:ext cx="4572032" cy="2143140"/>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87"/>
          <p:cNvPicPr/>
          <p:nvPr/>
        </p:nvPicPr>
        <p:blipFill>
          <a:blip r:embed="rId5"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1357290" y="4286256"/>
            <a:ext cx="1866900" cy="704850"/>
          </a:xfrm>
          <a:prstGeom prst="rect">
            <a:avLst/>
          </a:prstGeom>
          <a:noFill/>
          <a:ln>
            <a:noFill/>
          </a:ln>
        </p:spPr>
      </p:pic>
      <p:pic>
        <p:nvPicPr>
          <p:cNvPr id="7" name="Picture 86"/>
          <p:cNvPicPr/>
          <p:nvPr/>
        </p:nvPicPr>
        <p:blipFill>
          <a:blip r:embed="rId6"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643438" y="4286256"/>
            <a:ext cx="1866900" cy="695325"/>
          </a:xfrm>
          <a:prstGeom prst="rect">
            <a:avLst/>
          </a:prstGeom>
          <a:noFill/>
          <a:ln>
            <a:noFill/>
          </a:ln>
        </p:spPr>
      </p:pic>
      <p:sp>
        <p:nvSpPr>
          <p:cNvPr id="8" name="7 CuadroTexto"/>
          <p:cNvSpPr txBox="1"/>
          <p:nvPr/>
        </p:nvSpPr>
        <p:spPr>
          <a:xfrm>
            <a:off x="357158" y="5286388"/>
            <a:ext cx="2500330" cy="369332"/>
          </a:xfrm>
          <a:prstGeom prst="rect">
            <a:avLst/>
          </a:prstGeom>
          <a:noFill/>
        </p:spPr>
        <p:txBody>
          <a:bodyPr wrap="square" rtlCol="0">
            <a:spAutoFit/>
          </a:bodyPr>
          <a:lstStyle/>
          <a:p>
            <a:r>
              <a:rPr lang="es-EC" dirty="0" smtClean="0"/>
              <a:t>Ecuación:</a:t>
            </a:r>
            <a:endParaRPr lang="es-EC" dirty="0"/>
          </a:p>
        </p:txBody>
      </p:sp>
      <p:sp>
        <p:nvSpPr>
          <p:cNvPr id="481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8129" name="Picture 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142976" y="5786454"/>
            <a:ext cx="2923855" cy="428628"/>
          </a:xfrm>
          <a:prstGeom prst="rect">
            <a:avLst/>
          </a:prstGeom>
          <a:noFill/>
        </p:spPr>
      </p:pic>
      <p:sp>
        <p:nvSpPr>
          <p:cNvPr id="48131" name="Rectangle 3"/>
          <p:cNvSpPr>
            <a:spLocks noChangeArrowheads="1"/>
          </p:cNvSpPr>
          <p:nvPr/>
        </p:nvSpPr>
        <p:spPr bwMode="auto">
          <a:xfrm>
            <a:off x="0" y="266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	</a:t>
            </a:r>
            <a:r>
              <a:rPr kumimoji="0" lang="es-EC" sz="800" b="0" i="0" u="none" strike="noStrike" cap="none" normalizeH="0" baseline="0" smtClean="0">
                <a:ln>
                  <a:noFill/>
                </a:ln>
                <a:solidFill>
                  <a:schemeClr val="tx1"/>
                </a:solidFill>
                <a:effectLst/>
                <a:latin typeface="Arial" pitchFamily="34" charset="0"/>
                <a:cs typeface="Arial" pitchFamily="34"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5" name="Object 16"/>
          <p:cNvGraphicFramePr>
            <a:graphicFrameLocks noChangeAspect="1"/>
          </p:cNvGraphicFramePr>
          <p:nvPr/>
        </p:nvGraphicFramePr>
        <p:xfrm>
          <a:off x="0" y="188639"/>
          <a:ext cx="2123209" cy="1529151"/>
        </p:xfrm>
        <a:graphic>
          <a:graphicData uri="http://schemas.openxmlformats.org/presentationml/2006/ole">
            <p:oleObj spid="_x0000_s12290" name="Fotografía de Photo Editor" r:id="rId8" imgW="6609524" imgH="4761905" progId="">
              <p:embed/>
            </p:oleObj>
          </a:graphicData>
        </a:graphic>
      </p:graphicFrame>
      <p:sp>
        <p:nvSpPr>
          <p:cNvPr id="16"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7" name="Picture 2" descr="C:\Users\Felipe\Pictures\mecanica.jpg"/>
          <p:cNvPicPr>
            <a:picLocks noChangeAspect="1" noChangeArrowheads="1"/>
          </p:cNvPicPr>
          <p:nvPr/>
        </p:nvPicPr>
        <p:blipFill>
          <a:blip r:embed="rId9"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071538" y="1571612"/>
            <a:ext cx="6858048" cy="646331"/>
          </a:xfrm>
          <a:prstGeom prst="rect">
            <a:avLst/>
          </a:prstGeom>
          <a:noFill/>
        </p:spPr>
        <p:txBody>
          <a:bodyPr wrap="square" rtlCol="0">
            <a:spAutoFit/>
          </a:bodyPr>
          <a:lstStyle/>
          <a:p>
            <a:pPr algn="ctr"/>
            <a:r>
              <a:rPr lang="es-EC" sz="3600" b="1" dirty="0" smtClean="0"/>
              <a:t>Resultados para perfiles laminados</a:t>
            </a:r>
            <a:endParaRPr lang="es-EC" sz="3600" b="1" dirty="0"/>
          </a:p>
        </p:txBody>
      </p:sp>
      <p:graphicFrame>
        <p:nvGraphicFramePr>
          <p:cNvPr id="4" name="Chart 109"/>
          <p:cNvGraphicFramePr/>
          <p:nvPr/>
        </p:nvGraphicFramePr>
        <p:xfrm>
          <a:off x="142844" y="2143116"/>
          <a:ext cx="4500562" cy="23574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110"/>
          <p:cNvGraphicFramePr/>
          <p:nvPr/>
        </p:nvGraphicFramePr>
        <p:xfrm>
          <a:off x="4786314" y="2071678"/>
          <a:ext cx="4143372" cy="2500330"/>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108"/>
          <p:cNvPicPr/>
          <p:nvPr/>
        </p:nvPicPr>
        <p:blipFill>
          <a:blip r:embed="rId6"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1500166" y="4572008"/>
            <a:ext cx="1971675" cy="676275"/>
          </a:xfrm>
          <a:prstGeom prst="rect">
            <a:avLst/>
          </a:prstGeom>
          <a:noFill/>
          <a:ln>
            <a:noFill/>
          </a:ln>
        </p:spPr>
      </p:pic>
      <p:pic>
        <p:nvPicPr>
          <p:cNvPr id="7" name="Picture 107"/>
          <p:cNvPicPr/>
          <p:nvPr/>
        </p:nvPicPr>
        <p:blipFill>
          <a:blip r:embed="rId7"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4143372" y="4429132"/>
            <a:ext cx="1971675" cy="1000125"/>
          </a:xfrm>
          <a:prstGeom prst="rect">
            <a:avLst/>
          </a:prstGeom>
          <a:noFill/>
          <a:ln>
            <a:noFill/>
          </a:ln>
        </p:spPr>
      </p:pic>
      <p:sp>
        <p:nvSpPr>
          <p:cNvPr id="8" name="7 CuadroTexto"/>
          <p:cNvSpPr txBox="1"/>
          <p:nvPr/>
        </p:nvSpPr>
        <p:spPr>
          <a:xfrm>
            <a:off x="357158" y="5286388"/>
            <a:ext cx="2500330" cy="369332"/>
          </a:xfrm>
          <a:prstGeom prst="rect">
            <a:avLst/>
          </a:prstGeom>
          <a:noFill/>
        </p:spPr>
        <p:txBody>
          <a:bodyPr wrap="square" rtlCol="0">
            <a:spAutoFit/>
          </a:bodyPr>
          <a:lstStyle/>
          <a:p>
            <a:r>
              <a:rPr lang="es-EC" dirty="0" smtClean="0"/>
              <a:t>Ecuación:</a:t>
            </a:r>
            <a:endParaRPr lang="es-EC" dirty="0"/>
          </a:p>
        </p:txBody>
      </p:sp>
      <p:sp>
        <p:nvSpPr>
          <p:cNvPr id="471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47105" name="Picture 1"/>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142975" y="5715016"/>
            <a:ext cx="2551357" cy="357190"/>
          </a:xfrm>
          <a:prstGeom prst="rect">
            <a:avLst/>
          </a:prstGeom>
          <a:noFill/>
        </p:spPr>
      </p:pic>
      <p:graphicFrame>
        <p:nvGraphicFramePr>
          <p:cNvPr id="14" name="Object 16"/>
          <p:cNvGraphicFramePr>
            <a:graphicFrameLocks noChangeAspect="1"/>
          </p:cNvGraphicFramePr>
          <p:nvPr/>
        </p:nvGraphicFramePr>
        <p:xfrm>
          <a:off x="0" y="188639"/>
          <a:ext cx="2123209" cy="1529151"/>
        </p:xfrm>
        <a:graphic>
          <a:graphicData uri="http://schemas.openxmlformats.org/presentationml/2006/ole">
            <p:oleObj spid="_x0000_s11266" name="Fotografía de Photo Editor" r:id="rId9" imgW="6609524" imgH="4761905" progId="">
              <p:embed/>
            </p:oleObj>
          </a:graphicData>
        </a:graphic>
      </p:graphicFrame>
      <p:sp>
        <p:nvSpPr>
          <p:cNvPr id="15"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6" name="Picture 2" descr="C:\Users\Felipe\Pictures\mecanica.jpg"/>
          <p:cNvPicPr>
            <a:picLocks noChangeAspect="1" noChangeArrowheads="1"/>
          </p:cNvPicPr>
          <p:nvPr/>
        </p:nvPicPr>
        <p:blipFill>
          <a:blip r:embed="rId10"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6"/>
          <p:cNvGraphicFramePr>
            <a:graphicFrameLocks noChangeAspect="1"/>
          </p:cNvGraphicFramePr>
          <p:nvPr/>
        </p:nvGraphicFramePr>
        <p:xfrm>
          <a:off x="0" y="188639"/>
          <a:ext cx="2123209" cy="1529151"/>
        </p:xfrm>
        <a:graphic>
          <a:graphicData uri="http://schemas.openxmlformats.org/presentationml/2006/ole">
            <p:oleObj spid="_x0000_s62466" name="Fotografía de Photo Editor" r:id="rId3" imgW="6609524" imgH="4761905" progId="">
              <p:embed/>
            </p:oleObj>
          </a:graphicData>
        </a:graphic>
      </p:graphicFrame>
      <p:sp>
        <p:nvSpPr>
          <p:cNvPr id="3"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4"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sp>
        <p:nvSpPr>
          <p:cNvPr id="5" name="4 CuadroTexto"/>
          <p:cNvSpPr txBox="1"/>
          <p:nvPr/>
        </p:nvSpPr>
        <p:spPr>
          <a:xfrm>
            <a:off x="1115616" y="2996952"/>
            <a:ext cx="7056784" cy="830997"/>
          </a:xfrm>
          <a:prstGeom prst="rect">
            <a:avLst/>
          </a:prstGeom>
          <a:noFill/>
        </p:spPr>
        <p:txBody>
          <a:bodyPr wrap="square" rtlCol="0">
            <a:spAutoFit/>
          </a:bodyPr>
          <a:lstStyle/>
          <a:p>
            <a:pPr algn="ctr"/>
            <a:r>
              <a:rPr lang="es-EC" sz="4800" dirty="0" smtClean="0"/>
              <a:t>Análisis Económicos</a:t>
            </a:r>
            <a:endParaRPr lang="es-EC" sz="48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6"/>
          <p:cNvGraphicFramePr>
            <a:graphicFrameLocks noChangeAspect="1"/>
          </p:cNvGraphicFramePr>
          <p:nvPr/>
        </p:nvGraphicFramePr>
        <p:xfrm>
          <a:off x="0" y="188639"/>
          <a:ext cx="2123209" cy="1529151"/>
        </p:xfrm>
        <a:graphic>
          <a:graphicData uri="http://schemas.openxmlformats.org/presentationml/2006/ole">
            <p:oleObj spid="_x0000_s63490" name="Fotografía de Photo Editor" r:id="rId3" imgW="6609524" imgH="4761905" progId="">
              <p:embed/>
            </p:oleObj>
          </a:graphicData>
        </a:graphic>
      </p:graphicFrame>
      <p:sp>
        <p:nvSpPr>
          <p:cNvPr id="3"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4"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pic>
        <p:nvPicPr>
          <p:cNvPr id="5" name="4 Imagen"/>
          <p:cNvPicPr/>
          <p:nvPr/>
        </p:nvPicPr>
        <p:blipFill rotWithShape="1">
          <a:blip r:embed="rId5" cstate="print"/>
          <a:srcRect t="6549"/>
          <a:stretch/>
        </p:blipFill>
        <p:spPr bwMode="auto">
          <a:xfrm>
            <a:off x="2195736" y="3140968"/>
            <a:ext cx="3838575" cy="2558976"/>
          </a:xfrm>
          <a:prstGeom prst="rect">
            <a:avLst/>
          </a:prstGeom>
          <a:noFill/>
          <a:ln>
            <a:noFill/>
          </a:ln>
          <a:extLst>
            <a:ext uri="{53640926-AAD7-44D8-BBD7-CCE9431645EC}">
              <a14:shadowObscured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a:ext>
          </a:extLst>
        </p:spPr>
      </p:pic>
      <p:sp>
        <p:nvSpPr>
          <p:cNvPr id="6" name="5 CuadroTexto"/>
          <p:cNvSpPr txBox="1"/>
          <p:nvPr/>
        </p:nvSpPr>
        <p:spPr>
          <a:xfrm>
            <a:off x="827584" y="2060848"/>
            <a:ext cx="7344816" cy="369332"/>
          </a:xfrm>
          <a:prstGeom prst="rect">
            <a:avLst/>
          </a:prstGeom>
          <a:noFill/>
        </p:spPr>
        <p:txBody>
          <a:bodyPr wrap="square" rtlCol="0">
            <a:spAutoFit/>
          </a:bodyPr>
          <a:lstStyle/>
          <a:p>
            <a:r>
              <a:rPr lang="es-EC" b="1" dirty="0" smtClean="0"/>
              <a:t>Inversión Total Micrografía</a:t>
            </a:r>
            <a:endParaRPr lang="es-EC"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51520" y="2132856"/>
            <a:ext cx="7344816" cy="369332"/>
          </a:xfrm>
          <a:prstGeom prst="rect">
            <a:avLst/>
          </a:prstGeom>
          <a:noFill/>
        </p:spPr>
        <p:txBody>
          <a:bodyPr wrap="square" rtlCol="0">
            <a:spAutoFit/>
          </a:bodyPr>
          <a:lstStyle/>
          <a:p>
            <a:r>
              <a:rPr lang="es-EC" b="1" dirty="0" smtClean="0"/>
              <a:t>Recuperación de la inversión del proyecto de micrografía</a:t>
            </a:r>
            <a:endParaRPr lang="es-EC" b="1" dirty="0"/>
          </a:p>
        </p:txBody>
      </p:sp>
      <p:graphicFrame>
        <p:nvGraphicFramePr>
          <p:cNvPr id="4" name="Object 16"/>
          <p:cNvGraphicFramePr>
            <a:graphicFrameLocks noChangeAspect="1"/>
          </p:cNvGraphicFramePr>
          <p:nvPr/>
        </p:nvGraphicFramePr>
        <p:xfrm>
          <a:off x="0" y="188639"/>
          <a:ext cx="2123209" cy="1529151"/>
        </p:xfrm>
        <a:graphic>
          <a:graphicData uri="http://schemas.openxmlformats.org/presentationml/2006/ole">
            <p:oleObj spid="_x0000_s64514" name="Fotografía de Photo Editor" r:id="rId3" imgW="6609524" imgH="4761905" progId="">
              <p:embed/>
            </p:oleObj>
          </a:graphicData>
        </a:graphic>
      </p:graphicFrame>
      <p:sp>
        <p:nvSpPr>
          <p:cNvPr id="5"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6"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pic>
        <p:nvPicPr>
          <p:cNvPr id="7" name="6 Imagen"/>
          <p:cNvPicPr/>
          <p:nvPr/>
        </p:nvPicPr>
        <p:blipFill>
          <a:blip r:embed="rId5" cstate="print"/>
          <a:srcRect/>
          <a:stretch>
            <a:fillRect/>
          </a:stretch>
        </p:blipFill>
        <p:spPr bwMode="auto">
          <a:xfrm>
            <a:off x="2522220" y="2689860"/>
            <a:ext cx="4099560" cy="1478280"/>
          </a:xfrm>
          <a:prstGeom prst="rect">
            <a:avLst/>
          </a:prstGeom>
          <a:noFill/>
          <a:ln w="9525">
            <a:noFill/>
            <a:miter lim="800000"/>
            <a:headEnd/>
            <a:tailEnd/>
          </a:ln>
        </p:spPr>
      </p:pic>
      <p:pic>
        <p:nvPicPr>
          <p:cNvPr id="8" name="7 Imagen"/>
          <p:cNvPicPr/>
          <p:nvPr/>
        </p:nvPicPr>
        <p:blipFill>
          <a:blip r:embed="rId6" cstate="print"/>
          <a:srcRect/>
          <a:stretch>
            <a:fillRect/>
          </a:stretch>
        </p:blipFill>
        <p:spPr bwMode="auto">
          <a:xfrm>
            <a:off x="2483768" y="4725144"/>
            <a:ext cx="4099560" cy="9296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6"/>
          <p:cNvGraphicFramePr>
            <a:graphicFrameLocks noChangeAspect="1"/>
          </p:cNvGraphicFramePr>
          <p:nvPr/>
        </p:nvGraphicFramePr>
        <p:xfrm>
          <a:off x="0" y="188639"/>
          <a:ext cx="2123209" cy="1529151"/>
        </p:xfrm>
        <a:graphic>
          <a:graphicData uri="http://schemas.openxmlformats.org/presentationml/2006/ole">
            <p:oleObj spid="_x0000_s65538" name="Fotografía de Photo Editor" r:id="rId3" imgW="6609524" imgH="4761905" progId="">
              <p:embed/>
            </p:oleObj>
          </a:graphicData>
        </a:graphic>
      </p:graphicFrame>
      <p:sp>
        <p:nvSpPr>
          <p:cNvPr id="3"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4"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sp>
        <p:nvSpPr>
          <p:cNvPr id="5" name="4 CuadroTexto"/>
          <p:cNvSpPr txBox="1"/>
          <p:nvPr/>
        </p:nvSpPr>
        <p:spPr>
          <a:xfrm>
            <a:off x="251520" y="2132856"/>
            <a:ext cx="7344816" cy="369332"/>
          </a:xfrm>
          <a:prstGeom prst="rect">
            <a:avLst/>
          </a:prstGeom>
          <a:noFill/>
        </p:spPr>
        <p:txBody>
          <a:bodyPr wrap="square" rtlCol="0">
            <a:spAutoFit/>
          </a:bodyPr>
          <a:lstStyle/>
          <a:p>
            <a:r>
              <a:rPr lang="es-EC" b="1" dirty="0" smtClean="0"/>
              <a:t>Recuperación de la inversión del espectrómetro de rayos X</a:t>
            </a:r>
            <a:endParaRPr lang="es-EC" b="1" dirty="0"/>
          </a:p>
        </p:txBody>
      </p:sp>
      <p:pic>
        <p:nvPicPr>
          <p:cNvPr id="6" name="5 Imagen"/>
          <p:cNvPicPr/>
          <p:nvPr/>
        </p:nvPicPr>
        <p:blipFill>
          <a:blip r:embed="rId5" cstate="print"/>
          <a:srcRect/>
          <a:stretch>
            <a:fillRect/>
          </a:stretch>
        </p:blipFill>
        <p:spPr bwMode="auto">
          <a:xfrm>
            <a:off x="2481262" y="2675091"/>
            <a:ext cx="4181475" cy="1507817"/>
          </a:xfrm>
          <a:prstGeom prst="rect">
            <a:avLst/>
          </a:prstGeom>
          <a:noFill/>
          <a:ln w="9525">
            <a:noFill/>
            <a:miter lim="800000"/>
            <a:headEnd/>
            <a:tailEnd/>
          </a:ln>
        </p:spPr>
      </p:pic>
      <p:pic>
        <p:nvPicPr>
          <p:cNvPr id="7" name="6 Imagen"/>
          <p:cNvPicPr/>
          <p:nvPr/>
        </p:nvPicPr>
        <p:blipFill>
          <a:blip r:embed="rId6" cstate="print"/>
          <a:srcRect/>
          <a:stretch>
            <a:fillRect/>
          </a:stretch>
        </p:blipFill>
        <p:spPr bwMode="auto">
          <a:xfrm>
            <a:off x="2411760" y="4797152"/>
            <a:ext cx="4424290" cy="10032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428728" y="2714620"/>
            <a:ext cx="6429420" cy="707886"/>
          </a:xfrm>
          <a:prstGeom prst="rect">
            <a:avLst/>
          </a:prstGeom>
          <a:noFill/>
        </p:spPr>
        <p:txBody>
          <a:bodyPr wrap="square" rtlCol="0">
            <a:spAutoFit/>
          </a:bodyPr>
          <a:lstStyle/>
          <a:p>
            <a:pPr algn="ctr"/>
            <a:r>
              <a:rPr lang="es-EC" sz="4000" b="1" dirty="0" smtClean="0"/>
              <a:t>Conclusiones</a:t>
            </a:r>
            <a:endParaRPr lang="es-EC" sz="4000" b="1" dirty="0"/>
          </a:p>
        </p:txBody>
      </p:sp>
      <p:graphicFrame>
        <p:nvGraphicFramePr>
          <p:cNvPr id="7" name="Object 16"/>
          <p:cNvGraphicFramePr>
            <a:graphicFrameLocks noChangeAspect="1"/>
          </p:cNvGraphicFramePr>
          <p:nvPr/>
        </p:nvGraphicFramePr>
        <p:xfrm>
          <a:off x="0" y="188639"/>
          <a:ext cx="2123209" cy="1529151"/>
        </p:xfrm>
        <a:graphic>
          <a:graphicData uri="http://schemas.openxmlformats.org/presentationml/2006/ole">
            <p:oleObj spid="_x0000_s52227" name="Fotografía de Photo Editor" r:id="rId3" imgW="6609524" imgH="4761905" progId="">
              <p:embed/>
            </p:oleObj>
          </a:graphicData>
        </a:graphic>
      </p:graphicFrame>
      <p:sp>
        <p:nvSpPr>
          <p:cNvPr id="8"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9"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857224" y="1785926"/>
            <a:ext cx="7429552" cy="5940088"/>
          </a:xfrm>
          <a:prstGeom prst="rect">
            <a:avLst/>
          </a:prstGeom>
          <a:noFill/>
        </p:spPr>
        <p:txBody>
          <a:bodyPr wrap="square" rtlCol="0">
            <a:spAutoFit/>
          </a:bodyPr>
          <a:lstStyle/>
          <a:p>
            <a:pPr lvl="0">
              <a:buFont typeface="Arial" pitchFamily="34" charset="0"/>
              <a:buChar char="•"/>
            </a:pPr>
            <a:r>
              <a:rPr lang="es-ES" dirty="0" smtClean="0"/>
              <a:t>La VC 32 cuenta con un grano más grande que las varillas de 10 y 16mm de diámetro, sus índices ASTM para tamaño de grano son 5.15, 5.35 y 5.6 respectivamente. Esto se debe a que la varilla de 32 tiene sección mayor que las otras dos por lo que tarda más tiempo en enfriarse permitiendo así que el grano crezca.</a:t>
            </a:r>
          </a:p>
          <a:p>
            <a:pPr lvl="0">
              <a:buFont typeface="Arial" pitchFamily="34" charset="0"/>
              <a:buChar char="•"/>
            </a:pPr>
            <a:endParaRPr lang="es-EC" dirty="0" smtClean="0"/>
          </a:p>
          <a:p>
            <a:pPr lvl="0">
              <a:buFont typeface="Arial" pitchFamily="34" charset="0"/>
              <a:buChar char="•"/>
            </a:pPr>
            <a:r>
              <a:rPr lang="es-ES" dirty="0" smtClean="0"/>
              <a:t>Existen casos en el muestreo en el que se presentan ligeras variaciones en los límites de tracción y de fluencia al tener el mismo número de tamaño de grano y carbonos equivalentes similares. Esto se debería a elementos como el cromo, azufre y fósforo que se encuentran presente en el acero pero no se lo considera para el cálculo del  carbono equivalente.</a:t>
            </a:r>
          </a:p>
          <a:p>
            <a:pPr lvl="0">
              <a:buFont typeface="Arial" pitchFamily="34" charset="0"/>
              <a:buChar char="•"/>
            </a:pPr>
            <a:endParaRPr lang="es-EC" dirty="0" smtClean="0"/>
          </a:p>
          <a:p>
            <a:pPr lvl="0">
              <a:buFont typeface="Arial" pitchFamily="34" charset="0"/>
              <a:buChar char="•"/>
            </a:pPr>
            <a:r>
              <a:rPr lang="es-ES" dirty="0" smtClean="0"/>
              <a:t>Utilizando el análisis de micrografía implementado en la planta se realizó el control del número de inclusiones promedio presentes en la palanquilla de acero. En base a los resultados obtenidos se decidió realizar cambios en el tamaño del </a:t>
            </a:r>
            <a:r>
              <a:rPr lang="es-ES" dirty="0" err="1" smtClean="0"/>
              <a:t>tundish</a:t>
            </a:r>
            <a:r>
              <a:rPr lang="es-ES" dirty="0" smtClean="0"/>
              <a:t>. El resultado de este cambio fue la disminución del número de inclusiones en la palanquilla de acero.</a:t>
            </a:r>
          </a:p>
          <a:p>
            <a:pPr lvl="0">
              <a:buFont typeface="Arial" pitchFamily="34" charset="0"/>
              <a:buChar char="•"/>
            </a:pPr>
            <a:endParaRPr lang="es-EC" sz="1400" dirty="0" smtClean="0"/>
          </a:p>
          <a:p>
            <a:pPr lvl="0">
              <a:buFont typeface="Arial" pitchFamily="34" charset="0"/>
              <a:buChar char="•"/>
            </a:pPr>
            <a:endParaRPr lang="es-EC" sz="1400" dirty="0" smtClean="0"/>
          </a:p>
          <a:p>
            <a:pPr lvl="0" algn="just">
              <a:buFont typeface="Arial" pitchFamily="34" charset="0"/>
              <a:buChar char="•"/>
            </a:pPr>
            <a:endParaRPr lang="es-EC" sz="1400" dirty="0" smtClean="0"/>
          </a:p>
          <a:p>
            <a:pPr lvl="0" algn="just">
              <a:buFont typeface="Arial" pitchFamily="34" charset="0"/>
              <a:buChar char="•"/>
            </a:pPr>
            <a:endParaRPr lang="es-EC" sz="1400" dirty="0"/>
          </a:p>
          <a:p>
            <a:endParaRPr lang="es-EC" dirty="0"/>
          </a:p>
        </p:txBody>
      </p:sp>
      <p:graphicFrame>
        <p:nvGraphicFramePr>
          <p:cNvPr id="7" name="Object 16"/>
          <p:cNvGraphicFramePr>
            <a:graphicFrameLocks noChangeAspect="1"/>
          </p:cNvGraphicFramePr>
          <p:nvPr/>
        </p:nvGraphicFramePr>
        <p:xfrm>
          <a:off x="0" y="188639"/>
          <a:ext cx="2123209" cy="1529151"/>
        </p:xfrm>
        <a:graphic>
          <a:graphicData uri="http://schemas.openxmlformats.org/presentationml/2006/ole">
            <p:oleObj spid="_x0000_s53251" name="Fotografía de Photo Editor" r:id="rId3" imgW="6609524" imgH="4761905" progId="">
              <p:embed/>
            </p:oleObj>
          </a:graphicData>
        </a:graphic>
      </p:graphicFrame>
      <p:sp>
        <p:nvSpPr>
          <p:cNvPr id="8"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9"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16"/>
          <p:cNvGraphicFramePr>
            <a:graphicFrameLocks noChangeAspect="1"/>
          </p:cNvGraphicFramePr>
          <p:nvPr/>
        </p:nvGraphicFramePr>
        <p:xfrm>
          <a:off x="0" y="188639"/>
          <a:ext cx="2123209" cy="1529151"/>
        </p:xfrm>
        <a:graphic>
          <a:graphicData uri="http://schemas.openxmlformats.org/presentationml/2006/ole">
            <p:oleObj spid="_x0000_s54274" name="Fotografía de Photo Editor" r:id="rId3" imgW="6609524" imgH="4761905" progId="">
              <p:embed/>
            </p:oleObj>
          </a:graphicData>
        </a:graphic>
      </p:graphicFrame>
      <p:sp>
        <p:nvSpPr>
          <p:cNvPr id="5"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6"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sp>
        <p:nvSpPr>
          <p:cNvPr id="7" name="6 CuadroTexto"/>
          <p:cNvSpPr txBox="1"/>
          <p:nvPr/>
        </p:nvSpPr>
        <p:spPr>
          <a:xfrm>
            <a:off x="539552" y="1916832"/>
            <a:ext cx="8352928" cy="3970318"/>
          </a:xfrm>
          <a:prstGeom prst="rect">
            <a:avLst/>
          </a:prstGeom>
          <a:noFill/>
        </p:spPr>
        <p:txBody>
          <a:bodyPr wrap="square" rtlCol="0">
            <a:spAutoFit/>
          </a:bodyPr>
          <a:lstStyle/>
          <a:p>
            <a:pPr lvl="0" algn="just">
              <a:buFont typeface="Arial" pitchFamily="34" charset="0"/>
              <a:buChar char="•"/>
            </a:pPr>
            <a:r>
              <a:rPr lang="es-ES" dirty="0" smtClean="0"/>
              <a:t> En base al estudio de tamaño de grano realizado la empresa decidió mantener un control sobre la temperatura de calentamiento de palanquilla con el fin de disminuir el tamaño de grano y mejorar las características mecánicas, especialmente en varillas con diámetros altos.</a:t>
            </a:r>
          </a:p>
          <a:p>
            <a:pPr lvl="0" algn="just">
              <a:buFont typeface="Arial" pitchFamily="34" charset="0"/>
              <a:buChar char="•"/>
            </a:pPr>
            <a:endParaRPr lang="es-EC" dirty="0" smtClean="0"/>
          </a:p>
          <a:p>
            <a:pPr lvl="0" algn="just">
              <a:buFont typeface="Arial" pitchFamily="34" charset="0"/>
              <a:buChar char="•"/>
            </a:pPr>
            <a:r>
              <a:rPr lang="es-ES" dirty="0" smtClean="0"/>
              <a:t>Las ecuaciones obtenidas para la relación entre tamaño de grano, carbono equivalente fluencia y tracción servirán como herramienta de comprobación de la calidad del producto en caso de que una de las variables se encuentre fuera de los límites de control permisibles.</a:t>
            </a:r>
          </a:p>
          <a:p>
            <a:pPr lvl="0" algn="just">
              <a:buFont typeface="Arial" pitchFamily="34" charset="0"/>
              <a:buChar char="•"/>
            </a:pPr>
            <a:endParaRPr lang="es-EC" dirty="0" smtClean="0"/>
          </a:p>
          <a:p>
            <a:pPr lvl="0" algn="just">
              <a:buFont typeface="Arial" pitchFamily="34" charset="0"/>
              <a:buChar char="•"/>
            </a:pPr>
            <a:r>
              <a:rPr lang="es-ES" dirty="0" smtClean="0"/>
              <a:t> La relación obtenida entre tamaño de grano, carbono equivalente, fluencia y tracción, ayudará a la empresa identificar los parámetros que pueden estar fallando en su proceso de laminado, con el fin de mejorar el control de calidad de los productos terminados.</a:t>
            </a:r>
            <a:endParaRPr lang="es-EC"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6"/>
          <p:cNvGraphicFramePr>
            <a:graphicFrameLocks noChangeAspect="1"/>
          </p:cNvGraphicFramePr>
          <p:nvPr/>
        </p:nvGraphicFramePr>
        <p:xfrm>
          <a:off x="0" y="188639"/>
          <a:ext cx="2123209" cy="1529151"/>
        </p:xfrm>
        <a:graphic>
          <a:graphicData uri="http://schemas.openxmlformats.org/presentationml/2006/ole">
            <p:oleObj spid="_x0000_s66562" name="Fotografía de Photo Editor" r:id="rId3" imgW="6609524" imgH="4761905" progId="">
              <p:embed/>
            </p:oleObj>
          </a:graphicData>
        </a:graphic>
      </p:graphicFrame>
      <p:sp>
        <p:nvSpPr>
          <p:cNvPr id="3"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4"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sp>
        <p:nvSpPr>
          <p:cNvPr id="5" name="4 CuadroTexto"/>
          <p:cNvSpPr txBox="1"/>
          <p:nvPr/>
        </p:nvSpPr>
        <p:spPr>
          <a:xfrm>
            <a:off x="755576" y="3212976"/>
            <a:ext cx="7344816" cy="646331"/>
          </a:xfrm>
          <a:prstGeom prst="rect">
            <a:avLst/>
          </a:prstGeom>
          <a:noFill/>
        </p:spPr>
        <p:txBody>
          <a:bodyPr wrap="square" rtlCol="0">
            <a:spAutoFit/>
          </a:bodyPr>
          <a:lstStyle/>
          <a:p>
            <a:pPr algn="ctr"/>
            <a:r>
              <a:rPr lang="es-EC" sz="3600" dirty="0" smtClean="0"/>
              <a:t>Recomendaciones</a:t>
            </a:r>
            <a:endParaRPr lang="es-EC" sz="3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71472" y="2428868"/>
            <a:ext cx="7858180" cy="1200329"/>
          </a:xfrm>
          <a:prstGeom prst="rect">
            <a:avLst/>
          </a:prstGeom>
          <a:noFill/>
        </p:spPr>
        <p:txBody>
          <a:bodyPr wrap="square" rtlCol="0">
            <a:spAutoFit/>
          </a:bodyPr>
          <a:lstStyle/>
          <a:p>
            <a:r>
              <a:rPr lang="es-EC" sz="2400" b="1" dirty="0" smtClean="0"/>
              <a:t>Espectrómetro de RX </a:t>
            </a:r>
          </a:p>
          <a:p>
            <a:r>
              <a:rPr lang="es-EC" sz="2400" b="1" dirty="0" smtClean="0"/>
              <a:t>Marca: SHIMADZU </a:t>
            </a:r>
          </a:p>
          <a:p>
            <a:r>
              <a:rPr lang="es-EC" sz="2400" b="1" dirty="0" smtClean="0"/>
              <a:t>Modelo: EDX-720</a:t>
            </a:r>
            <a:endParaRPr lang="es-EC" sz="2400" b="1" dirty="0"/>
          </a:p>
        </p:txBody>
      </p:sp>
      <p:pic>
        <p:nvPicPr>
          <p:cNvPr id="4" name="Picture 44"/>
          <p:cNvPicPr/>
          <p:nvPr/>
        </p:nvPicPr>
        <p:blipFill rotWithShape="1">
          <a:blip r:embed="rId3" cstate="print"/>
          <a:srcRect l="25000" t="24230" r="62660" b="56956"/>
          <a:stretch/>
        </p:blipFill>
        <p:spPr bwMode="auto">
          <a:xfrm>
            <a:off x="3857620" y="2357430"/>
            <a:ext cx="3122614" cy="2676525"/>
          </a:xfrm>
          <a:prstGeom prst="rect">
            <a:avLst/>
          </a:prstGeom>
          <a:ln>
            <a:no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sp>
        <p:nvSpPr>
          <p:cNvPr id="5" name="4 CuadroTexto"/>
          <p:cNvSpPr txBox="1"/>
          <p:nvPr/>
        </p:nvSpPr>
        <p:spPr>
          <a:xfrm>
            <a:off x="928662" y="5072074"/>
            <a:ext cx="7786742" cy="369332"/>
          </a:xfrm>
          <a:prstGeom prst="rect">
            <a:avLst/>
          </a:prstGeom>
          <a:noFill/>
        </p:spPr>
        <p:txBody>
          <a:bodyPr wrap="square" rtlCol="0">
            <a:spAutoFit/>
          </a:bodyPr>
          <a:lstStyle/>
          <a:p>
            <a:r>
              <a:rPr lang="es-EC" b="1" dirty="0" smtClean="0"/>
              <a:t>Uso: </a:t>
            </a:r>
            <a:r>
              <a:rPr lang="es-EC" dirty="0" smtClean="0"/>
              <a:t>Análisis químico de escoria, cal, refractarios</a:t>
            </a:r>
            <a:r>
              <a:rPr lang="es-EC" dirty="0"/>
              <a:t> </a:t>
            </a:r>
            <a:r>
              <a:rPr lang="es-EC" dirty="0" smtClean="0"/>
              <a:t>y ferroaleaciones de la Acería</a:t>
            </a:r>
            <a:endParaRPr lang="es-EC" dirty="0"/>
          </a:p>
        </p:txBody>
      </p:sp>
      <p:sp>
        <p:nvSpPr>
          <p:cNvPr id="6" name="5 CuadroTexto"/>
          <p:cNvSpPr txBox="1"/>
          <p:nvPr/>
        </p:nvSpPr>
        <p:spPr>
          <a:xfrm>
            <a:off x="1285852" y="1500174"/>
            <a:ext cx="6715172" cy="954107"/>
          </a:xfrm>
          <a:prstGeom prst="rect">
            <a:avLst/>
          </a:prstGeom>
          <a:noFill/>
        </p:spPr>
        <p:txBody>
          <a:bodyPr wrap="square" rtlCol="0">
            <a:spAutoFit/>
          </a:bodyPr>
          <a:lstStyle/>
          <a:p>
            <a:pPr algn="ctr"/>
            <a:r>
              <a:rPr lang="es-EC" sz="2800" b="1" dirty="0" smtClean="0"/>
              <a:t>Equipo para </a:t>
            </a:r>
            <a:r>
              <a:rPr lang="es-EC" sz="2800" b="1" dirty="0"/>
              <a:t>a</a:t>
            </a:r>
            <a:r>
              <a:rPr lang="es-EC" sz="2800" b="1" dirty="0" smtClean="0"/>
              <a:t>nálisis </a:t>
            </a:r>
            <a:r>
              <a:rPr lang="es-EC" sz="2800" b="1" dirty="0"/>
              <a:t>d</a:t>
            </a:r>
            <a:r>
              <a:rPr lang="es-EC" sz="2800" b="1" dirty="0" smtClean="0"/>
              <a:t>e </a:t>
            </a:r>
            <a:r>
              <a:rPr lang="es-EC" sz="2800" b="1" dirty="0"/>
              <a:t>c</a:t>
            </a:r>
            <a:r>
              <a:rPr lang="es-EC" sz="2800" b="1" dirty="0" smtClean="0"/>
              <a:t>omposición química</a:t>
            </a:r>
            <a:endParaRPr lang="es-EC" sz="2800" b="1" dirty="0"/>
          </a:p>
        </p:txBody>
      </p:sp>
      <p:graphicFrame>
        <p:nvGraphicFramePr>
          <p:cNvPr id="13" name="Object 16"/>
          <p:cNvGraphicFramePr>
            <a:graphicFrameLocks noChangeAspect="1"/>
          </p:cNvGraphicFramePr>
          <p:nvPr/>
        </p:nvGraphicFramePr>
        <p:xfrm>
          <a:off x="0" y="0"/>
          <a:ext cx="2123209" cy="1529151"/>
        </p:xfrm>
        <a:graphic>
          <a:graphicData uri="http://schemas.openxmlformats.org/presentationml/2006/ole">
            <p:oleObj spid="_x0000_s7171" name="Fotografía de Photo Editor" r:id="rId4" imgW="6609524" imgH="4761905" progId="">
              <p:embed/>
            </p:oleObj>
          </a:graphicData>
        </a:graphic>
      </p:graphicFrame>
      <p:sp>
        <p:nvSpPr>
          <p:cNvPr id="14" name="Text Box 19"/>
          <p:cNvSpPr txBox="1">
            <a:spLocks noChangeArrowheads="1"/>
          </p:cNvSpPr>
          <p:nvPr/>
        </p:nvSpPr>
        <p:spPr bwMode="auto">
          <a:xfrm>
            <a:off x="1475656" y="72009"/>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5" name="Picture 2" descr="C:\Users\Felipe\Pictures\mecanica.jpg"/>
          <p:cNvPicPr>
            <a:picLocks noChangeAspect="1" noChangeArrowheads="1"/>
          </p:cNvPicPr>
          <p:nvPr/>
        </p:nvPicPr>
        <p:blipFill>
          <a:blip r:embed="rId5" cstate="print"/>
          <a:srcRect/>
          <a:stretch>
            <a:fillRect/>
          </a:stretch>
        </p:blipFill>
        <p:spPr bwMode="auto">
          <a:xfrm>
            <a:off x="6728445" y="72010"/>
            <a:ext cx="1296144" cy="1296144"/>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6"/>
          <p:cNvGraphicFramePr>
            <a:graphicFrameLocks noChangeAspect="1"/>
          </p:cNvGraphicFramePr>
          <p:nvPr/>
        </p:nvGraphicFramePr>
        <p:xfrm>
          <a:off x="0" y="188639"/>
          <a:ext cx="2123209" cy="1529151"/>
        </p:xfrm>
        <a:graphic>
          <a:graphicData uri="http://schemas.openxmlformats.org/presentationml/2006/ole">
            <p:oleObj spid="_x0000_s67586" name="Fotografía de Photo Editor" r:id="rId3" imgW="6609524" imgH="4761905" progId="">
              <p:embed/>
            </p:oleObj>
          </a:graphicData>
        </a:graphic>
      </p:graphicFrame>
      <p:sp>
        <p:nvSpPr>
          <p:cNvPr id="3"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4"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sp>
        <p:nvSpPr>
          <p:cNvPr id="5" name="4 CuadroTexto"/>
          <p:cNvSpPr txBox="1"/>
          <p:nvPr/>
        </p:nvSpPr>
        <p:spPr>
          <a:xfrm>
            <a:off x="611560" y="1779687"/>
            <a:ext cx="7848872" cy="4247317"/>
          </a:xfrm>
          <a:prstGeom prst="rect">
            <a:avLst/>
          </a:prstGeom>
          <a:noFill/>
        </p:spPr>
        <p:txBody>
          <a:bodyPr wrap="square" rtlCol="0">
            <a:spAutoFit/>
          </a:bodyPr>
          <a:lstStyle/>
          <a:p>
            <a:pPr lvl="0" algn="just">
              <a:buFont typeface="Arial" pitchFamily="34" charset="0"/>
              <a:buChar char="•"/>
            </a:pPr>
            <a:r>
              <a:rPr lang="es-ES" dirty="0" smtClean="0"/>
              <a:t>Realizar un estudio variando las condiciones de calentamiento de la palanquilla previa la laminación, para encontrar el nivel óptimo de calentamiento y ver como se afecta su micro estructura para diferentes diámetros de varilla.</a:t>
            </a:r>
          </a:p>
          <a:p>
            <a:pPr lvl="0" algn="just">
              <a:buFont typeface="Arial" pitchFamily="34" charset="0"/>
              <a:buChar char="•"/>
            </a:pPr>
            <a:endParaRPr lang="es-EC" dirty="0" smtClean="0"/>
          </a:p>
          <a:p>
            <a:pPr lvl="0" algn="just">
              <a:buFont typeface="Arial" pitchFamily="34" charset="0"/>
              <a:buChar char="•"/>
            </a:pPr>
            <a:r>
              <a:rPr lang="es-ES" dirty="0" smtClean="0"/>
              <a:t>Validar las ecuaciones obtenidas para la relación entre carbono equivalente, tamaño de grano fluencia y tracción, con el fin de determinar si son aplicables a todos los productos de </a:t>
            </a:r>
            <a:r>
              <a:rPr lang="es-ES" dirty="0" err="1" smtClean="0"/>
              <a:t>Novacero</a:t>
            </a:r>
            <a:r>
              <a:rPr lang="es-ES" dirty="0" smtClean="0"/>
              <a:t> y a los rangos de carbono equivalente correspondientes.</a:t>
            </a:r>
          </a:p>
          <a:p>
            <a:pPr lvl="0" algn="just">
              <a:buFont typeface="Arial" pitchFamily="34" charset="0"/>
              <a:buChar char="•"/>
            </a:pPr>
            <a:endParaRPr lang="es-EC" dirty="0" smtClean="0"/>
          </a:p>
          <a:p>
            <a:pPr lvl="0" algn="just">
              <a:buFont typeface="Arial" pitchFamily="34" charset="0"/>
              <a:buChar char="•"/>
            </a:pPr>
            <a:r>
              <a:rPr lang="es-ES" dirty="0" smtClean="0"/>
              <a:t>Determinar cuáles son los elementos de aleación que más afectan a las propiedades mecánicas del producto, variando el contenido de los mismos en la palanquilla de acero. Esto con el fin de mantener un control sobre ellos para obtener un producto de alta calidad. </a:t>
            </a:r>
          </a:p>
          <a:p>
            <a:pPr lvl="0">
              <a:buFont typeface="Arial" pitchFamily="34" charset="0"/>
              <a:buChar char="•"/>
            </a:pPr>
            <a:endParaRPr lang="es-EC" dirty="0" smtClean="0"/>
          </a:p>
          <a:p>
            <a:endParaRPr lang="es-EC"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51520" y="2348880"/>
            <a:ext cx="8640960" cy="2585323"/>
          </a:xfrm>
          <a:prstGeom prst="rect">
            <a:avLst/>
          </a:prstGeom>
          <a:noFill/>
        </p:spPr>
        <p:txBody>
          <a:bodyPr wrap="square" rtlCol="0">
            <a:spAutoFit/>
          </a:bodyPr>
          <a:lstStyle/>
          <a:p>
            <a:pPr lvl="0" algn="just">
              <a:buFont typeface="Arial" pitchFamily="34" charset="0"/>
              <a:buChar char="•"/>
            </a:pPr>
            <a:r>
              <a:rPr lang="es-ES" dirty="0" smtClean="0"/>
              <a:t>Realizar un estudio comparativo de tamaño de grano y composición química con empresas que utilicen el mismo proceso de fabricación de </a:t>
            </a:r>
            <a:r>
              <a:rPr lang="es-ES" dirty="0" err="1" smtClean="0"/>
              <a:t>Novacero</a:t>
            </a:r>
            <a:r>
              <a:rPr lang="es-ES" dirty="0" smtClean="0"/>
              <a:t>, con el fin de determinar si los índices de tamaño de grano son similares.</a:t>
            </a:r>
          </a:p>
          <a:p>
            <a:pPr lvl="0" algn="just">
              <a:buFont typeface="Arial" pitchFamily="34" charset="0"/>
              <a:buChar char="•"/>
            </a:pPr>
            <a:endParaRPr lang="es-ES" dirty="0" smtClean="0"/>
          </a:p>
          <a:p>
            <a:pPr lvl="0" algn="just"/>
            <a:endParaRPr lang="es-EC" dirty="0" smtClean="0"/>
          </a:p>
          <a:p>
            <a:pPr lvl="0" algn="just">
              <a:buFont typeface="Arial" pitchFamily="34" charset="0"/>
              <a:buChar char="•"/>
            </a:pPr>
            <a:r>
              <a:rPr lang="es-ES" dirty="0" smtClean="0"/>
              <a:t>Mediante un estudio posterior se podría obtener las variables del proceso de laminado que afectan mayoritariamente al tamaño de grano, con el fin de controlarlas y obtener mejores propiedades mecánicas en el producto terminado.</a:t>
            </a:r>
            <a:endParaRPr lang="es-EC" dirty="0" smtClean="0"/>
          </a:p>
          <a:p>
            <a:endParaRPr lang="es-EC" dirty="0"/>
          </a:p>
        </p:txBody>
      </p:sp>
      <p:graphicFrame>
        <p:nvGraphicFramePr>
          <p:cNvPr id="4" name="Object 16"/>
          <p:cNvGraphicFramePr>
            <a:graphicFrameLocks noChangeAspect="1"/>
          </p:cNvGraphicFramePr>
          <p:nvPr/>
        </p:nvGraphicFramePr>
        <p:xfrm>
          <a:off x="0" y="188639"/>
          <a:ext cx="2123209" cy="1529151"/>
        </p:xfrm>
        <a:graphic>
          <a:graphicData uri="http://schemas.openxmlformats.org/presentationml/2006/ole">
            <p:oleObj spid="_x0000_s68610" name="Fotografía de Photo Editor" r:id="rId3" imgW="6609524" imgH="4761905" progId="">
              <p:embed/>
            </p:oleObj>
          </a:graphicData>
        </a:graphic>
      </p:graphicFrame>
      <p:sp>
        <p:nvSpPr>
          <p:cNvPr id="5"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6"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755576" y="1556792"/>
            <a:ext cx="7643866" cy="523220"/>
          </a:xfrm>
          <a:prstGeom prst="rect">
            <a:avLst/>
          </a:prstGeom>
          <a:noFill/>
        </p:spPr>
        <p:txBody>
          <a:bodyPr wrap="square" rtlCol="0">
            <a:spAutoFit/>
          </a:bodyPr>
          <a:lstStyle/>
          <a:p>
            <a:pPr algn="ctr"/>
            <a:r>
              <a:rPr lang="es-EC" sz="2800" dirty="0" smtClean="0"/>
              <a:t>Equipo </a:t>
            </a:r>
            <a:r>
              <a:rPr lang="es-EC" sz="2800" dirty="0"/>
              <a:t>p</a:t>
            </a:r>
            <a:r>
              <a:rPr lang="es-EC" sz="2800" dirty="0" smtClean="0"/>
              <a:t>ara preparación de muestras</a:t>
            </a:r>
            <a:endParaRPr lang="es-EC" sz="2800" dirty="0"/>
          </a:p>
        </p:txBody>
      </p:sp>
      <p:pic>
        <p:nvPicPr>
          <p:cNvPr id="5" name="Picture 42"/>
          <p:cNvPicPr/>
          <p:nvPr/>
        </p:nvPicPr>
        <p:blipFill rotWithShape="1">
          <a:blip r:embed="rId3" cstate="print"/>
          <a:srcRect l="63622" t="25086" r="25481" b="57811"/>
          <a:stretch/>
        </p:blipFill>
        <p:spPr bwMode="auto">
          <a:xfrm>
            <a:off x="2143108" y="2071678"/>
            <a:ext cx="2115816" cy="1866900"/>
          </a:xfrm>
          <a:prstGeom prst="rect">
            <a:avLst/>
          </a:prstGeom>
          <a:ln>
            <a:no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sp>
        <p:nvSpPr>
          <p:cNvPr id="6" name="5 CuadroTexto"/>
          <p:cNvSpPr txBox="1"/>
          <p:nvPr/>
        </p:nvSpPr>
        <p:spPr>
          <a:xfrm>
            <a:off x="323528" y="2276872"/>
            <a:ext cx="2285984" cy="1477328"/>
          </a:xfrm>
          <a:prstGeom prst="rect">
            <a:avLst/>
          </a:prstGeom>
          <a:noFill/>
        </p:spPr>
        <p:txBody>
          <a:bodyPr wrap="square" rtlCol="0">
            <a:spAutoFit/>
          </a:bodyPr>
          <a:lstStyle/>
          <a:p>
            <a:r>
              <a:rPr lang="es-EC" b="1" dirty="0" smtClean="0"/>
              <a:t>Cortadora De Disco </a:t>
            </a:r>
          </a:p>
          <a:p>
            <a:r>
              <a:rPr lang="es-EC" b="1" dirty="0" smtClean="0"/>
              <a:t>Marca: </a:t>
            </a:r>
            <a:r>
              <a:rPr lang="es-EC" b="1" dirty="0" err="1" smtClean="0"/>
              <a:t>Huayin</a:t>
            </a:r>
            <a:endParaRPr lang="es-EC" b="1" dirty="0" smtClean="0"/>
          </a:p>
          <a:p>
            <a:r>
              <a:rPr lang="es-EC" b="1" dirty="0" smtClean="0"/>
              <a:t>Modelo: Q-2A</a:t>
            </a:r>
          </a:p>
          <a:p>
            <a:endParaRPr lang="es-EC" dirty="0"/>
          </a:p>
          <a:p>
            <a:endParaRPr lang="es-EC" dirty="0"/>
          </a:p>
        </p:txBody>
      </p:sp>
      <p:pic>
        <p:nvPicPr>
          <p:cNvPr id="7" name="Picture 40"/>
          <p:cNvPicPr/>
          <p:nvPr/>
        </p:nvPicPr>
        <p:blipFill rotWithShape="1">
          <a:blip r:embed="rId3" cstate="print"/>
          <a:srcRect l="62019" t="68701" r="23237" b="7924"/>
          <a:stretch/>
        </p:blipFill>
        <p:spPr bwMode="auto">
          <a:xfrm>
            <a:off x="6588224" y="1988840"/>
            <a:ext cx="2019300" cy="1799810"/>
          </a:xfrm>
          <a:prstGeom prst="rect">
            <a:avLst/>
          </a:prstGeom>
          <a:ln>
            <a:no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sp>
        <p:nvSpPr>
          <p:cNvPr id="9" name="8 CuadroTexto"/>
          <p:cNvSpPr txBox="1"/>
          <p:nvPr/>
        </p:nvSpPr>
        <p:spPr>
          <a:xfrm>
            <a:off x="4860032" y="2204864"/>
            <a:ext cx="2285984" cy="1477328"/>
          </a:xfrm>
          <a:prstGeom prst="rect">
            <a:avLst/>
          </a:prstGeom>
          <a:noFill/>
        </p:spPr>
        <p:txBody>
          <a:bodyPr wrap="square" rtlCol="0">
            <a:spAutoFit/>
          </a:bodyPr>
          <a:lstStyle/>
          <a:p>
            <a:r>
              <a:rPr lang="es-EC" b="1" dirty="0" smtClean="0"/>
              <a:t>Pulidora Rotativa </a:t>
            </a:r>
          </a:p>
          <a:p>
            <a:r>
              <a:rPr lang="es-EC" b="1" dirty="0" smtClean="0"/>
              <a:t>Marca: </a:t>
            </a:r>
            <a:r>
              <a:rPr lang="es-EC" b="1" dirty="0" err="1" smtClean="0"/>
              <a:t>Mopao</a:t>
            </a:r>
            <a:endParaRPr lang="es-EC" b="1" dirty="0" smtClean="0"/>
          </a:p>
          <a:p>
            <a:r>
              <a:rPr lang="es-EC" b="1" dirty="0" smtClean="0"/>
              <a:t>Modelo: 150</a:t>
            </a:r>
          </a:p>
          <a:p>
            <a:endParaRPr lang="es-EC" dirty="0"/>
          </a:p>
          <a:p>
            <a:endParaRPr lang="es-EC" dirty="0"/>
          </a:p>
        </p:txBody>
      </p:sp>
      <p:pic>
        <p:nvPicPr>
          <p:cNvPr id="10" name="Picture 46"/>
          <p:cNvPicPr/>
          <p:nvPr/>
        </p:nvPicPr>
        <p:blipFill rotWithShape="1">
          <a:blip r:embed="rId4" cstate="print"/>
          <a:srcRect l="26282" t="42474" r="63301" b="35006"/>
          <a:stretch/>
        </p:blipFill>
        <p:spPr bwMode="auto">
          <a:xfrm>
            <a:off x="2339752" y="4149080"/>
            <a:ext cx="1747657" cy="2124075"/>
          </a:xfrm>
          <a:prstGeom prst="rect">
            <a:avLst/>
          </a:prstGeom>
          <a:ln>
            <a:no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sp>
        <p:nvSpPr>
          <p:cNvPr id="11" name="10 CuadroTexto"/>
          <p:cNvSpPr txBox="1"/>
          <p:nvPr/>
        </p:nvSpPr>
        <p:spPr>
          <a:xfrm>
            <a:off x="251520" y="4221088"/>
            <a:ext cx="2285984" cy="1754326"/>
          </a:xfrm>
          <a:prstGeom prst="rect">
            <a:avLst/>
          </a:prstGeom>
          <a:noFill/>
        </p:spPr>
        <p:txBody>
          <a:bodyPr wrap="square" rtlCol="0">
            <a:spAutoFit/>
          </a:bodyPr>
          <a:lstStyle/>
          <a:p>
            <a:r>
              <a:rPr lang="es-EC" b="1" dirty="0" smtClean="0"/>
              <a:t> Embutidora de Probetas </a:t>
            </a:r>
          </a:p>
          <a:p>
            <a:r>
              <a:rPr lang="es-EC" b="1" dirty="0" smtClean="0"/>
              <a:t>Marca: </a:t>
            </a:r>
            <a:r>
              <a:rPr lang="es-EC" b="1" dirty="0" err="1" smtClean="0"/>
              <a:t>Huayin</a:t>
            </a:r>
            <a:endParaRPr lang="es-EC" b="1" dirty="0" smtClean="0"/>
          </a:p>
          <a:p>
            <a:r>
              <a:rPr lang="es-EC" b="1" dirty="0" smtClean="0"/>
              <a:t>Modelo: XQ-2B</a:t>
            </a:r>
          </a:p>
          <a:p>
            <a:endParaRPr lang="es-EC" dirty="0"/>
          </a:p>
          <a:p>
            <a:endParaRPr lang="es-EC" dirty="0"/>
          </a:p>
        </p:txBody>
      </p:sp>
      <p:pic>
        <p:nvPicPr>
          <p:cNvPr id="12" name="Picture 47"/>
          <p:cNvPicPr/>
          <p:nvPr/>
        </p:nvPicPr>
        <p:blipFill rotWithShape="1">
          <a:blip r:embed="rId4" cstate="print"/>
          <a:srcRect l="61538" t="26511" r="22276" b="49544"/>
          <a:stretch/>
        </p:blipFill>
        <p:spPr bwMode="auto">
          <a:xfrm>
            <a:off x="6804248" y="4509120"/>
            <a:ext cx="1790700" cy="1489297"/>
          </a:xfrm>
          <a:prstGeom prst="rect">
            <a:avLst/>
          </a:prstGeom>
          <a:ln>
            <a:no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sp>
        <p:nvSpPr>
          <p:cNvPr id="13" name="12 CuadroTexto"/>
          <p:cNvSpPr txBox="1"/>
          <p:nvPr/>
        </p:nvSpPr>
        <p:spPr>
          <a:xfrm>
            <a:off x="4499992" y="4653136"/>
            <a:ext cx="2285984" cy="1477328"/>
          </a:xfrm>
          <a:prstGeom prst="rect">
            <a:avLst/>
          </a:prstGeom>
          <a:noFill/>
        </p:spPr>
        <p:txBody>
          <a:bodyPr wrap="square" rtlCol="0">
            <a:spAutoFit/>
          </a:bodyPr>
          <a:lstStyle/>
          <a:p>
            <a:r>
              <a:rPr lang="es-EC" b="1" dirty="0" smtClean="0"/>
              <a:t>Banco de Desbaste </a:t>
            </a:r>
          </a:p>
          <a:p>
            <a:r>
              <a:rPr lang="es-EC" b="1" dirty="0" smtClean="0"/>
              <a:t>Marca: IM</a:t>
            </a:r>
            <a:r>
              <a:rPr lang="en-US" b="1" dirty="0" smtClean="0"/>
              <a:t>&amp;M</a:t>
            </a:r>
            <a:endParaRPr lang="es-EC" b="1" dirty="0" smtClean="0"/>
          </a:p>
          <a:p>
            <a:r>
              <a:rPr lang="es-EC" b="1" dirty="0" smtClean="0"/>
              <a:t>Modelo: ESM-2/50</a:t>
            </a:r>
          </a:p>
          <a:p>
            <a:endParaRPr lang="es-EC" dirty="0"/>
          </a:p>
          <a:p>
            <a:endParaRPr lang="es-EC" dirty="0"/>
          </a:p>
        </p:txBody>
      </p:sp>
      <p:sp>
        <p:nvSpPr>
          <p:cNvPr id="14" name="13 CuadroTexto"/>
          <p:cNvSpPr txBox="1"/>
          <p:nvPr/>
        </p:nvSpPr>
        <p:spPr>
          <a:xfrm>
            <a:off x="785786" y="6215082"/>
            <a:ext cx="8072494" cy="369332"/>
          </a:xfrm>
          <a:prstGeom prst="rect">
            <a:avLst/>
          </a:prstGeom>
          <a:noFill/>
        </p:spPr>
        <p:txBody>
          <a:bodyPr wrap="square" rtlCol="0">
            <a:spAutoFit/>
          </a:bodyPr>
          <a:lstStyle/>
          <a:p>
            <a:r>
              <a:rPr lang="es-EC" b="1" dirty="0" smtClean="0"/>
              <a:t>Uso</a:t>
            </a:r>
            <a:r>
              <a:rPr lang="es-EC" dirty="0" smtClean="0"/>
              <a:t>: corte, embutido, desbaste y pulido de muestras a analizar micrográficamente </a:t>
            </a:r>
            <a:endParaRPr lang="es-EC" dirty="0"/>
          </a:p>
        </p:txBody>
      </p:sp>
      <p:graphicFrame>
        <p:nvGraphicFramePr>
          <p:cNvPr id="18" name="Object 16"/>
          <p:cNvGraphicFramePr>
            <a:graphicFrameLocks noChangeAspect="1"/>
          </p:cNvGraphicFramePr>
          <p:nvPr/>
        </p:nvGraphicFramePr>
        <p:xfrm>
          <a:off x="0" y="188639"/>
          <a:ext cx="2123209" cy="1529151"/>
        </p:xfrm>
        <a:graphic>
          <a:graphicData uri="http://schemas.openxmlformats.org/presentationml/2006/ole">
            <p:oleObj spid="_x0000_s6146" name="Fotografía de Photo Editor" r:id="rId5" imgW="6609524" imgH="4761905" progId="">
              <p:embed/>
            </p:oleObj>
          </a:graphicData>
        </a:graphic>
      </p:graphicFrame>
      <p:sp>
        <p:nvSpPr>
          <p:cNvPr id="19"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20" name="Picture 2" descr="C:\Users\Felipe\Pictures\mecanica.jpg"/>
          <p:cNvPicPr>
            <a:picLocks noChangeAspect="1" noChangeArrowheads="1"/>
          </p:cNvPicPr>
          <p:nvPr/>
        </p:nvPicPr>
        <p:blipFill>
          <a:blip r:embed="rId6"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755576" y="1412776"/>
            <a:ext cx="7858180" cy="830997"/>
          </a:xfrm>
          <a:prstGeom prst="rect">
            <a:avLst/>
          </a:prstGeom>
          <a:noFill/>
        </p:spPr>
        <p:txBody>
          <a:bodyPr wrap="square" rtlCol="0">
            <a:spAutoFit/>
          </a:bodyPr>
          <a:lstStyle/>
          <a:p>
            <a:pPr algn="ctr"/>
            <a:r>
              <a:rPr lang="es-EC" sz="2400" dirty="0" smtClean="0"/>
              <a:t>Equipo para observación de micro estructura y análisis de imagen</a:t>
            </a:r>
            <a:endParaRPr lang="es-EC" sz="2400" dirty="0"/>
          </a:p>
        </p:txBody>
      </p:sp>
      <p:pic>
        <p:nvPicPr>
          <p:cNvPr id="5" name="Picture 48"/>
          <p:cNvPicPr/>
          <p:nvPr/>
        </p:nvPicPr>
        <p:blipFill rotWithShape="1">
          <a:blip r:embed="rId3" cstate="print"/>
          <a:srcRect l="62500" t="59293" r="21314" b="22748"/>
          <a:stretch/>
        </p:blipFill>
        <p:spPr bwMode="auto">
          <a:xfrm>
            <a:off x="5357818" y="2214554"/>
            <a:ext cx="2619375" cy="1633868"/>
          </a:xfrm>
          <a:prstGeom prst="rect">
            <a:avLst/>
          </a:prstGeom>
          <a:ln>
            <a:no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sp>
        <p:nvSpPr>
          <p:cNvPr id="6" name="5 CuadroTexto"/>
          <p:cNvSpPr txBox="1"/>
          <p:nvPr/>
        </p:nvSpPr>
        <p:spPr>
          <a:xfrm>
            <a:off x="1000100" y="2143116"/>
            <a:ext cx="3000364" cy="1754326"/>
          </a:xfrm>
          <a:prstGeom prst="rect">
            <a:avLst/>
          </a:prstGeom>
          <a:noFill/>
        </p:spPr>
        <p:txBody>
          <a:bodyPr wrap="square" rtlCol="0">
            <a:spAutoFit/>
          </a:bodyPr>
          <a:lstStyle/>
          <a:p>
            <a:pPr algn="ctr"/>
            <a:r>
              <a:rPr lang="es-EC" b="1" dirty="0" smtClean="0"/>
              <a:t>Microscopio </a:t>
            </a:r>
            <a:r>
              <a:rPr lang="es-EC" b="1" dirty="0" err="1"/>
              <a:t>m</a:t>
            </a:r>
            <a:r>
              <a:rPr lang="es-EC" b="1" dirty="0" err="1" smtClean="0"/>
              <a:t>etalográfico</a:t>
            </a:r>
            <a:r>
              <a:rPr lang="es-EC" b="1" dirty="0" smtClean="0"/>
              <a:t> invertido </a:t>
            </a:r>
          </a:p>
          <a:p>
            <a:r>
              <a:rPr lang="es-EC" b="1" dirty="0" smtClean="0"/>
              <a:t>Marca: </a:t>
            </a:r>
            <a:r>
              <a:rPr lang="es-EC" b="1" dirty="0" err="1" smtClean="0"/>
              <a:t>Mikoba</a:t>
            </a:r>
            <a:endParaRPr lang="es-EC" b="1" dirty="0" smtClean="0"/>
          </a:p>
          <a:p>
            <a:r>
              <a:rPr lang="es-EC" b="1" dirty="0" smtClean="0"/>
              <a:t>Modelo: 413</a:t>
            </a:r>
          </a:p>
          <a:p>
            <a:endParaRPr lang="es-EC" dirty="0"/>
          </a:p>
          <a:p>
            <a:endParaRPr lang="es-EC" dirty="0"/>
          </a:p>
        </p:txBody>
      </p:sp>
      <p:pic>
        <p:nvPicPr>
          <p:cNvPr id="7" name="Picture 19" descr="G:\Documents\Tesis\fotos material plus\circulo automatico.bmp"/>
          <p:cNvPicPr/>
          <p:nvPr/>
        </p:nvPicPr>
        <p:blipFill rotWithShape="1">
          <a:blip r:embed="rId4"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l="3061" t="14286" b="12205"/>
          <a:stretch/>
        </p:blipFill>
        <p:spPr bwMode="auto">
          <a:xfrm>
            <a:off x="5357818" y="3857628"/>
            <a:ext cx="2500330" cy="1631972"/>
          </a:xfrm>
          <a:prstGeom prst="rect">
            <a:avLst/>
          </a:prstGeom>
          <a:noFill/>
          <a:ln>
            <a:noFill/>
          </a:ln>
          <a:extLst>
            <a:ext uri="{53640926-AAD7-44D8-BBD7-CCE9431645EC}">
              <a14:shadowObscured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a:ext>
          </a:extLst>
        </p:spPr>
      </p:pic>
      <p:sp>
        <p:nvSpPr>
          <p:cNvPr id="9" name="8 CuadroTexto"/>
          <p:cNvSpPr txBox="1"/>
          <p:nvPr/>
        </p:nvSpPr>
        <p:spPr>
          <a:xfrm>
            <a:off x="1214414" y="3929066"/>
            <a:ext cx="3000364" cy="1754326"/>
          </a:xfrm>
          <a:prstGeom prst="rect">
            <a:avLst/>
          </a:prstGeom>
          <a:noFill/>
        </p:spPr>
        <p:txBody>
          <a:bodyPr wrap="square" rtlCol="0">
            <a:spAutoFit/>
          </a:bodyPr>
          <a:lstStyle/>
          <a:p>
            <a:pPr algn="ctr"/>
            <a:r>
              <a:rPr lang="es-EC" b="1" dirty="0" smtClean="0"/>
              <a:t>Software para análisis de imagen </a:t>
            </a:r>
          </a:p>
          <a:p>
            <a:r>
              <a:rPr lang="es-EC" b="1" dirty="0" smtClean="0"/>
              <a:t>Marca: Material Plus</a:t>
            </a:r>
          </a:p>
          <a:p>
            <a:r>
              <a:rPr lang="es-EC" b="1" dirty="0" smtClean="0"/>
              <a:t>Versión: 4.2</a:t>
            </a:r>
          </a:p>
          <a:p>
            <a:endParaRPr lang="es-EC" dirty="0"/>
          </a:p>
          <a:p>
            <a:endParaRPr lang="es-EC" dirty="0"/>
          </a:p>
        </p:txBody>
      </p:sp>
      <p:sp>
        <p:nvSpPr>
          <p:cNvPr id="10" name="9 CuadroTexto"/>
          <p:cNvSpPr txBox="1"/>
          <p:nvPr/>
        </p:nvSpPr>
        <p:spPr>
          <a:xfrm>
            <a:off x="1071506" y="6072206"/>
            <a:ext cx="8072494" cy="369332"/>
          </a:xfrm>
          <a:prstGeom prst="rect">
            <a:avLst/>
          </a:prstGeom>
          <a:noFill/>
        </p:spPr>
        <p:txBody>
          <a:bodyPr wrap="square" rtlCol="0">
            <a:spAutoFit/>
          </a:bodyPr>
          <a:lstStyle/>
          <a:p>
            <a:r>
              <a:rPr lang="es-EC" dirty="0" smtClean="0"/>
              <a:t>Uso: Análisis de tamaño de grano, inclusiones y fases en el acero.</a:t>
            </a:r>
            <a:endParaRPr lang="es-EC" dirty="0"/>
          </a:p>
        </p:txBody>
      </p:sp>
      <p:graphicFrame>
        <p:nvGraphicFramePr>
          <p:cNvPr id="14" name="Object 16"/>
          <p:cNvGraphicFramePr>
            <a:graphicFrameLocks noChangeAspect="1"/>
          </p:cNvGraphicFramePr>
          <p:nvPr/>
        </p:nvGraphicFramePr>
        <p:xfrm>
          <a:off x="0" y="0"/>
          <a:ext cx="2123209" cy="1529151"/>
        </p:xfrm>
        <a:graphic>
          <a:graphicData uri="http://schemas.openxmlformats.org/presentationml/2006/ole">
            <p:oleObj spid="_x0000_s5122" name="Fotografía de Photo Editor" r:id="rId5" imgW="6609524" imgH="4761905" progId="">
              <p:embed/>
            </p:oleObj>
          </a:graphicData>
        </a:graphic>
      </p:graphicFrame>
      <p:sp>
        <p:nvSpPr>
          <p:cNvPr id="15" name="Text Box 19"/>
          <p:cNvSpPr txBox="1">
            <a:spLocks noChangeArrowheads="1"/>
          </p:cNvSpPr>
          <p:nvPr/>
        </p:nvSpPr>
        <p:spPr bwMode="auto">
          <a:xfrm>
            <a:off x="1475656" y="72009"/>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6" name="Picture 2" descr="C:\Users\Felipe\Pictures\mecanica.jpg"/>
          <p:cNvPicPr>
            <a:picLocks noChangeAspect="1" noChangeArrowheads="1"/>
          </p:cNvPicPr>
          <p:nvPr/>
        </p:nvPicPr>
        <p:blipFill>
          <a:blip r:embed="rId6" cstate="print"/>
          <a:srcRect/>
          <a:stretch>
            <a:fillRect/>
          </a:stretch>
        </p:blipFill>
        <p:spPr bwMode="auto">
          <a:xfrm>
            <a:off x="6728445" y="72010"/>
            <a:ext cx="1296144" cy="1296144"/>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928662" y="1357298"/>
            <a:ext cx="7858180" cy="461665"/>
          </a:xfrm>
          <a:prstGeom prst="rect">
            <a:avLst/>
          </a:prstGeom>
          <a:noFill/>
        </p:spPr>
        <p:txBody>
          <a:bodyPr wrap="square" rtlCol="0">
            <a:spAutoFit/>
          </a:bodyPr>
          <a:lstStyle/>
          <a:p>
            <a:pPr algn="ctr"/>
            <a:r>
              <a:rPr lang="es-EC" sz="2400" b="1" dirty="0" smtClean="0"/>
              <a:t>Equipos </a:t>
            </a:r>
            <a:r>
              <a:rPr lang="es-EC" sz="2400" b="1" dirty="0"/>
              <a:t>p</a:t>
            </a:r>
            <a:r>
              <a:rPr lang="es-EC" sz="2400" b="1" dirty="0" smtClean="0"/>
              <a:t>ara </a:t>
            </a:r>
            <a:r>
              <a:rPr lang="es-EC" sz="2400" b="1" dirty="0"/>
              <a:t>e</a:t>
            </a:r>
            <a:r>
              <a:rPr lang="es-EC" sz="2400" b="1" dirty="0" smtClean="0"/>
              <a:t>nsayos de </a:t>
            </a:r>
            <a:r>
              <a:rPr lang="es-EC" sz="2400" b="1" dirty="0"/>
              <a:t>d</a:t>
            </a:r>
            <a:r>
              <a:rPr lang="es-EC" sz="2400" b="1" dirty="0" smtClean="0"/>
              <a:t>ureza</a:t>
            </a:r>
            <a:endParaRPr lang="es-EC" sz="2400" b="1" dirty="0"/>
          </a:p>
        </p:txBody>
      </p:sp>
      <p:sp>
        <p:nvSpPr>
          <p:cNvPr id="4" name="3 CuadroTexto"/>
          <p:cNvSpPr txBox="1"/>
          <p:nvPr/>
        </p:nvSpPr>
        <p:spPr>
          <a:xfrm>
            <a:off x="500034" y="2000240"/>
            <a:ext cx="3000364" cy="1477328"/>
          </a:xfrm>
          <a:prstGeom prst="rect">
            <a:avLst/>
          </a:prstGeom>
          <a:noFill/>
        </p:spPr>
        <p:txBody>
          <a:bodyPr wrap="square" rtlCol="0">
            <a:spAutoFit/>
          </a:bodyPr>
          <a:lstStyle/>
          <a:p>
            <a:pPr algn="ctr"/>
            <a:r>
              <a:rPr lang="es-EC" b="1" dirty="0" smtClean="0"/>
              <a:t>Durómetro portátil</a:t>
            </a:r>
          </a:p>
          <a:p>
            <a:r>
              <a:rPr lang="es-EC" b="1" dirty="0" smtClean="0"/>
              <a:t>Marca: </a:t>
            </a:r>
            <a:r>
              <a:rPr lang="es-EC" b="1" dirty="0" err="1" smtClean="0"/>
              <a:t>Huayin</a:t>
            </a:r>
            <a:endParaRPr lang="es-EC" b="1" dirty="0" smtClean="0"/>
          </a:p>
          <a:p>
            <a:r>
              <a:rPr lang="es-EC" b="1" dirty="0" smtClean="0"/>
              <a:t>Modelo: HLN-11A</a:t>
            </a:r>
          </a:p>
          <a:p>
            <a:endParaRPr lang="es-EC" dirty="0"/>
          </a:p>
          <a:p>
            <a:endParaRPr lang="es-EC" dirty="0"/>
          </a:p>
        </p:txBody>
      </p:sp>
      <p:sp>
        <p:nvSpPr>
          <p:cNvPr id="5" name="4 CuadroTexto"/>
          <p:cNvSpPr txBox="1"/>
          <p:nvPr/>
        </p:nvSpPr>
        <p:spPr>
          <a:xfrm>
            <a:off x="5214942" y="1928802"/>
            <a:ext cx="3000364" cy="1477328"/>
          </a:xfrm>
          <a:prstGeom prst="rect">
            <a:avLst/>
          </a:prstGeom>
          <a:noFill/>
        </p:spPr>
        <p:txBody>
          <a:bodyPr wrap="square" rtlCol="0">
            <a:spAutoFit/>
          </a:bodyPr>
          <a:lstStyle/>
          <a:p>
            <a:pPr algn="ctr"/>
            <a:r>
              <a:rPr lang="es-EC" b="1" dirty="0" smtClean="0"/>
              <a:t>Durómetro portátil</a:t>
            </a:r>
          </a:p>
          <a:p>
            <a:r>
              <a:rPr lang="es-EC" b="1" dirty="0" smtClean="0"/>
              <a:t>Marca: </a:t>
            </a:r>
            <a:r>
              <a:rPr lang="es-EC" b="1" dirty="0" err="1" smtClean="0"/>
              <a:t>Huayin</a:t>
            </a:r>
            <a:endParaRPr lang="es-EC" b="1" dirty="0" smtClean="0"/>
          </a:p>
          <a:p>
            <a:r>
              <a:rPr lang="es-EC" b="1" dirty="0" smtClean="0"/>
              <a:t>Modelo: MH-320</a:t>
            </a:r>
          </a:p>
          <a:p>
            <a:endParaRPr lang="es-EC" dirty="0"/>
          </a:p>
          <a:p>
            <a:endParaRPr lang="es-EC" dirty="0"/>
          </a:p>
        </p:txBody>
      </p:sp>
      <p:sp>
        <p:nvSpPr>
          <p:cNvPr id="6" name="5 CuadroTexto"/>
          <p:cNvSpPr txBox="1"/>
          <p:nvPr/>
        </p:nvSpPr>
        <p:spPr>
          <a:xfrm>
            <a:off x="571472" y="5786454"/>
            <a:ext cx="8286808" cy="369332"/>
          </a:xfrm>
          <a:prstGeom prst="rect">
            <a:avLst/>
          </a:prstGeom>
          <a:noFill/>
        </p:spPr>
        <p:txBody>
          <a:bodyPr wrap="square" rtlCol="0">
            <a:spAutoFit/>
          </a:bodyPr>
          <a:lstStyle/>
          <a:p>
            <a:r>
              <a:rPr lang="es-EC" b="1" dirty="0" smtClean="0"/>
              <a:t>Uso</a:t>
            </a:r>
            <a:r>
              <a:rPr lang="es-EC" dirty="0" smtClean="0"/>
              <a:t>: medir la dureza en los rodillos de laminación con el fin de controlar su desgaste</a:t>
            </a:r>
            <a:endParaRPr lang="es-EC" dirty="0"/>
          </a:p>
        </p:txBody>
      </p:sp>
      <p:pic>
        <p:nvPicPr>
          <p:cNvPr id="4098" name="Picture 2" descr="http://images.cooben.com/imgfolder/1/6/5/1/6/product/16516a201009135026109k132628_min.jpg"/>
          <p:cNvPicPr>
            <a:picLocks noChangeAspect="1" noChangeArrowheads="1"/>
          </p:cNvPicPr>
          <p:nvPr/>
        </p:nvPicPr>
        <p:blipFill>
          <a:blip r:embed="rId3" cstate="print"/>
          <a:srcRect/>
          <a:stretch>
            <a:fillRect/>
          </a:stretch>
        </p:blipFill>
        <p:spPr bwMode="auto">
          <a:xfrm>
            <a:off x="899592" y="2996952"/>
            <a:ext cx="1493086" cy="2088232"/>
          </a:xfrm>
          <a:prstGeom prst="rect">
            <a:avLst/>
          </a:prstGeom>
          <a:noFill/>
        </p:spPr>
      </p:pic>
      <p:pic>
        <p:nvPicPr>
          <p:cNvPr id="4100" name="Picture 4" descr="http://iresaonline.com.mx/thumb/resize.php?s=90&amp;c=2&amp;im=1788619563.jpg"/>
          <p:cNvPicPr>
            <a:picLocks noChangeAspect="1" noChangeArrowheads="1"/>
          </p:cNvPicPr>
          <p:nvPr/>
        </p:nvPicPr>
        <p:blipFill>
          <a:blip r:embed="rId4" cstate="print"/>
          <a:srcRect/>
          <a:stretch>
            <a:fillRect/>
          </a:stretch>
        </p:blipFill>
        <p:spPr bwMode="auto">
          <a:xfrm>
            <a:off x="5508104" y="3140968"/>
            <a:ext cx="2016222" cy="2016224"/>
          </a:xfrm>
          <a:prstGeom prst="rect">
            <a:avLst/>
          </a:prstGeom>
          <a:noFill/>
        </p:spPr>
      </p:pic>
      <p:graphicFrame>
        <p:nvGraphicFramePr>
          <p:cNvPr id="12" name="Object 16"/>
          <p:cNvGraphicFramePr>
            <a:graphicFrameLocks noChangeAspect="1"/>
          </p:cNvGraphicFramePr>
          <p:nvPr/>
        </p:nvGraphicFramePr>
        <p:xfrm>
          <a:off x="0" y="0"/>
          <a:ext cx="2123209" cy="1529151"/>
        </p:xfrm>
        <a:graphic>
          <a:graphicData uri="http://schemas.openxmlformats.org/presentationml/2006/ole">
            <p:oleObj spid="_x0000_s4098" name="Fotografía de Photo Editor" r:id="rId5" imgW="6609524" imgH="4761905" progId="">
              <p:embed/>
            </p:oleObj>
          </a:graphicData>
        </a:graphic>
      </p:graphicFrame>
      <p:sp>
        <p:nvSpPr>
          <p:cNvPr id="13" name="Text Box 19"/>
          <p:cNvSpPr txBox="1">
            <a:spLocks noChangeArrowheads="1"/>
          </p:cNvSpPr>
          <p:nvPr/>
        </p:nvSpPr>
        <p:spPr bwMode="auto">
          <a:xfrm>
            <a:off x="1475656" y="72009"/>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14" name="Picture 2" descr="C:\Users\Felipe\Pictures\mecanica.jpg"/>
          <p:cNvPicPr>
            <a:picLocks noChangeAspect="1" noChangeArrowheads="1"/>
          </p:cNvPicPr>
          <p:nvPr/>
        </p:nvPicPr>
        <p:blipFill>
          <a:blip r:embed="rId6" cstate="print"/>
          <a:srcRect/>
          <a:stretch>
            <a:fillRect/>
          </a:stretch>
        </p:blipFill>
        <p:spPr bwMode="auto">
          <a:xfrm>
            <a:off x="6728445" y="72010"/>
            <a:ext cx="1296144" cy="1296144"/>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785786" y="3000372"/>
            <a:ext cx="7429552" cy="707886"/>
          </a:xfrm>
          <a:prstGeom prst="rect">
            <a:avLst/>
          </a:prstGeom>
          <a:noFill/>
        </p:spPr>
        <p:txBody>
          <a:bodyPr wrap="square" rtlCol="0">
            <a:spAutoFit/>
          </a:bodyPr>
          <a:lstStyle/>
          <a:p>
            <a:pPr algn="ctr"/>
            <a:r>
              <a:rPr lang="es-EC" sz="4000" dirty="0" smtClean="0"/>
              <a:t>Métodos De Trabajo</a:t>
            </a:r>
            <a:endParaRPr lang="es-EC" sz="4000" dirty="0"/>
          </a:p>
        </p:txBody>
      </p:sp>
      <p:graphicFrame>
        <p:nvGraphicFramePr>
          <p:cNvPr id="7" name="Object 16"/>
          <p:cNvGraphicFramePr>
            <a:graphicFrameLocks noChangeAspect="1"/>
          </p:cNvGraphicFramePr>
          <p:nvPr/>
        </p:nvGraphicFramePr>
        <p:xfrm>
          <a:off x="0" y="188639"/>
          <a:ext cx="2123209" cy="1529151"/>
        </p:xfrm>
        <a:graphic>
          <a:graphicData uri="http://schemas.openxmlformats.org/presentationml/2006/ole">
            <p:oleObj spid="_x0000_s3074" name="Fotografía de Photo Editor" r:id="rId3" imgW="6609524" imgH="4761905" progId="">
              <p:embed/>
            </p:oleObj>
          </a:graphicData>
        </a:graphic>
      </p:graphicFrame>
      <p:sp>
        <p:nvSpPr>
          <p:cNvPr id="8" name="Text Box 19"/>
          <p:cNvSpPr txBox="1">
            <a:spLocks noChangeArrowheads="1"/>
          </p:cNvSpPr>
          <p:nvPr/>
        </p:nvSpPr>
        <p:spPr bwMode="auto">
          <a:xfrm>
            <a:off x="1475656" y="260648"/>
            <a:ext cx="3528317" cy="647700"/>
          </a:xfrm>
          <a:prstGeom prst="rect">
            <a:avLst/>
          </a:prstGeom>
          <a:noFill/>
          <a:ln w="9525">
            <a:noFill/>
            <a:miter lim="800000"/>
            <a:headEnd/>
            <a:tailEnd/>
          </a:ln>
        </p:spPr>
        <p:txBody>
          <a:bodyPr lIns="95793" tIns="47896" rIns="95793" bIns="47896"/>
          <a:lstStyle/>
          <a:p>
            <a:pPr algn="ctr" defTabSz="957263" eaLnBrk="0" hangingPunct="0"/>
            <a:r>
              <a:rPr lang="es-ES" sz="6000" dirty="0">
                <a:solidFill>
                  <a:srgbClr val="339966"/>
                </a:solidFill>
                <a:latin typeface="Arial Black" pitchFamily="34" charset="0"/>
              </a:rPr>
              <a:t>E S P E</a:t>
            </a:r>
          </a:p>
          <a:p>
            <a:pPr algn="ctr" defTabSz="957263" eaLnBrk="0" hangingPunct="0"/>
            <a:r>
              <a:rPr lang="es-ES" sz="1200" b="1" dirty="0">
                <a:solidFill>
                  <a:srgbClr val="FF0000"/>
                </a:solidFill>
                <a:latin typeface="Arial" charset="0"/>
              </a:rPr>
              <a:t>ESCUELA POLITÉCNICA DEL EJERCITO</a:t>
            </a:r>
          </a:p>
          <a:p>
            <a:pPr algn="ctr" defTabSz="957263" eaLnBrk="0" hangingPunct="0"/>
            <a:r>
              <a:rPr lang="es-ES" sz="1200" b="1" dirty="0" smtClean="0">
                <a:solidFill>
                  <a:srgbClr val="339966"/>
                </a:solidFill>
                <a:latin typeface="Arial" charset="0"/>
              </a:rPr>
              <a:t>C A M I N O   A    LA  E X C E L E N C I A</a:t>
            </a:r>
            <a:endParaRPr lang="es-ES" sz="1200" b="1" dirty="0">
              <a:solidFill>
                <a:srgbClr val="339966"/>
              </a:solidFill>
              <a:latin typeface="Arial" charset="0"/>
            </a:endParaRPr>
          </a:p>
        </p:txBody>
      </p:sp>
      <p:pic>
        <p:nvPicPr>
          <p:cNvPr id="9" name="Picture 2" descr="C:\Users\Felipe\Pictures\mecanica.jpg"/>
          <p:cNvPicPr>
            <a:picLocks noChangeAspect="1" noChangeArrowheads="1"/>
          </p:cNvPicPr>
          <p:nvPr/>
        </p:nvPicPr>
        <p:blipFill>
          <a:blip r:embed="rId4" cstate="print"/>
          <a:srcRect/>
          <a:stretch>
            <a:fillRect/>
          </a:stretch>
        </p:blipFill>
        <p:spPr bwMode="auto">
          <a:xfrm>
            <a:off x="6728445" y="260649"/>
            <a:ext cx="1296144" cy="1296144"/>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735</TotalTime>
  <Words>2673</Words>
  <Application>Microsoft Office PowerPoint</Application>
  <PresentationFormat>Presentación en pantalla (4:3)</PresentationFormat>
  <Paragraphs>335</Paragraphs>
  <Slides>51</Slides>
  <Notes>1</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51</vt:i4>
      </vt:variant>
    </vt:vector>
  </HeadingPairs>
  <TitlesOfParts>
    <vt:vector size="54" baseType="lpstr">
      <vt:lpstr>Tema de Office</vt:lpstr>
      <vt:lpstr>Fotografía de Photo Editor</vt:lpstr>
      <vt:lpstr>Visio</vt:lpstr>
      <vt:lpstr>DESARROLLO DE PROCEDIMIENTOS PARA ENSAYOS DE MICROGRAFIA, DUREZA, ESPECTROMETRÍA DE RAYOS X Y ANÁLISIS DE LA MICROESTRUCTURA DE PRODUCTOS LAMINADOS PARA LA MEJORA DEL CONTROL DE CALIDAD EN LA  EMPRESA NOVACERO S.A    </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DESARROLLO DE PROCEDIMIENTOS PARA ENSAYOS Y ANÁLISIS METALOGRÁFICOS DE MATERIA PRIMA Y PRODUCTO TERMINADO EN LA EMPRESA NOVACERO S.A</dc:title>
  <dc:creator>Felipe</dc:creator>
  <cp:lastModifiedBy>Felipe</cp:lastModifiedBy>
  <cp:revision>67</cp:revision>
  <dcterms:created xsi:type="dcterms:W3CDTF">2011-04-26T15:59:37Z</dcterms:created>
  <dcterms:modified xsi:type="dcterms:W3CDTF">2011-05-20T16:24:36Z</dcterms:modified>
</cp:coreProperties>
</file>