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60" r:id="rId2"/>
    <p:sldId id="394" r:id="rId3"/>
    <p:sldId id="261" r:id="rId4"/>
    <p:sldId id="263" r:id="rId5"/>
    <p:sldId id="264" r:id="rId6"/>
    <p:sldId id="265" r:id="rId7"/>
    <p:sldId id="266" r:id="rId8"/>
    <p:sldId id="269" r:id="rId9"/>
    <p:sldId id="279" r:id="rId10"/>
    <p:sldId id="284" r:id="rId11"/>
    <p:sldId id="287" r:id="rId12"/>
    <p:sldId id="310" r:id="rId13"/>
    <p:sldId id="319" r:id="rId14"/>
    <p:sldId id="330" r:id="rId15"/>
    <p:sldId id="333" r:id="rId16"/>
    <p:sldId id="334" r:id="rId17"/>
    <p:sldId id="395" r:id="rId18"/>
    <p:sldId id="336" r:id="rId19"/>
    <p:sldId id="339" r:id="rId20"/>
    <p:sldId id="340" r:id="rId21"/>
    <p:sldId id="341" r:id="rId22"/>
    <p:sldId id="342" r:id="rId23"/>
    <p:sldId id="346" r:id="rId24"/>
    <p:sldId id="347" r:id="rId25"/>
    <p:sldId id="348" r:id="rId26"/>
    <p:sldId id="350" r:id="rId27"/>
    <p:sldId id="351" r:id="rId28"/>
    <p:sldId id="353" r:id="rId29"/>
    <p:sldId id="387" r:id="rId30"/>
    <p:sldId id="354" r:id="rId31"/>
    <p:sldId id="388" r:id="rId32"/>
    <p:sldId id="355" r:id="rId33"/>
    <p:sldId id="357" r:id="rId34"/>
    <p:sldId id="396" r:id="rId35"/>
    <p:sldId id="358" r:id="rId36"/>
    <p:sldId id="359" r:id="rId37"/>
    <p:sldId id="390" r:id="rId38"/>
    <p:sldId id="361" r:id="rId39"/>
    <p:sldId id="362" r:id="rId40"/>
    <p:sldId id="363" r:id="rId41"/>
    <p:sldId id="391" r:id="rId42"/>
    <p:sldId id="365" r:id="rId43"/>
    <p:sldId id="366" r:id="rId44"/>
    <p:sldId id="367" r:id="rId45"/>
    <p:sldId id="369" r:id="rId46"/>
    <p:sldId id="370" r:id="rId47"/>
    <p:sldId id="371" r:id="rId48"/>
    <p:sldId id="373" r:id="rId49"/>
    <p:sldId id="374" r:id="rId50"/>
    <p:sldId id="375" r:id="rId51"/>
    <p:sldId id="392" r:id="rId52"/>
    <p:sldId id="386" r:id="rId53"/>
    <p:sldId id="377" r:id="rId54"/>
    <p:sldId id="382" r:id="rId55"/>
    <p:sldId id="383" r:id="rId56"/>
    <p:sldId id="384" r:id="rId57"/>
    <p:sldId id="385" r:id="rId5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9EB786"/>
    <a:srgbClr val="FFFFCC"/>
    <a:srgbClr val="CC0000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0" autoAdjust="0"/>
    <p:restoredTop sz="94660"/>
  </p:normalViewPr>
  <p:slideViewPr>
    <p:cSldViewPr>
      <p:cViewPr>
        <p:scale>
          <a:sx n="75" d="100"/>
          <a:sy n="75" d="100"/>
        </p:scale>
        <p:origin x="-11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2A564-FF3B-425F-AF58-9185A5B5E15F}" type="doc">
      <dgm:prSet loTypeId="urn:microsoft.com/office/officeart/2005/8/layout/radial4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924CD8B-ADE8-464A-8460-24F9552A78A1}">
      <dgm:prSet phldrT="[Texto]" custT="1"/>
      <dgm:spPr/>
      <dgm:t>
        <a:bodyPr/>
        <a:lstStyle/>
        <a:p>
          <a:r>
            <a:rPr lang="es-ES" sz="1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Agrobacterium</a:t>
          </a:r>
          <a:r>
            <a:rPr lang="es-ES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1800" b="1" i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tumefaciens</a:t>
          </a:r>
          <a:endParaRPr lang="es-ES" sz="1800" b="1" i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es-EC" sz="1800" dirty="0">
            <a:latin typeface="Times New Roman" pitchFamily="18" charset="0"/>
            <a:cs typeface="Times New Roman" pitchFamily="18" charset="0"/>
          </a:endParaRPr>
        </a:p>
      </dgm:t>
    </dgm:pt>
    <dgm:pt modelId="{053CFA3B-8617-442B-8FE9-CB46F63461F6}" type="parTrans" cxnId="{8F57CE7D-6C27-4E53-8F90-D9B3A9263B2C}">
      <dgm:prSet/>
      <dgm:spPr/>
      <dgm:t>
        <a:bodyPr/>
        <a:lstStyle/>
        <a:p>
          <a:endParaRPr lang="es-EC"/>
        </a:p>
      </dgm:t>
    </dgm:pt>
    <dgm:pt modelId="{28300A9E-4417-4C0B-906D-A4BC5A65DC91}" type="sibTrans" cxnId="{8F57CE7D-6C27-4E53-8F90-D9B3A9263B2C}">
      <dgm:prSet/>
      <dgm:spPr/>
      <dgm:t>
        <a:bodyPr/>
        <a:lstStyle/>
        <a:p>
          <a:endParaRPr lang="es-EC"/>
        </a:p>
      </dgm:t>
    </dgm:pt>
    <dgm:pt modelId="{29D5D249-73B3-4005-A955-4F40D310B801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disemina fácilmente por herramientas, agua, por suelo y plántulas contaminadas.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86D62B-BD5F-489A-B744-5A82BE05EFAD}" type="parTrans" cxnId="{D3D13C1F-C360-4346-BE2E-63FFA10C5B06}">
      <dgm:prSet/>
      <dgm:spPr/>
      <dgm:t>
        <a:bodyPr/>
        <a:lstStyle/>
        <a:p>
          <a:endParaRPr lang="es-EC"/>
        </a:p>
      </dgm:t>
    </dgm:pt>
    <dgm:pt modelId="{6865001F-1A8D-4860-8F42-32E50F5ECF4B}" type="sibTrans" cxnId="{D3D13C1F-C360-4346-BE2E-63FFA10C5B06}">
      <dgm:prSet/>
      <dgm:spPr/>
      <dgm:t>
        <a:bodyPr/>
        <a:lstStyle/>
        <a:p>
          <a:endParaRPr lang="es-EC"/>
        </a:p>
      </dgm:t>
    </dgm:pt>
    <dgm:pt modelId="{DC9987C7-5A9C-43E9-96EF-2BBA82595D37}">
      <dgm:prSet phldrT="[Texto]" custT="1"/>
      <dgm:spPr/>
      <dgm:t>
        <a:bodyPr/>
        <a:lstStyle/>
        <a:p>
          <a:pPr algn="just"/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nivel nacional existe 6,7% en rosas y 12.5 % en </a:t>
          </a:r>
          <a:r>
            <a:rPr lang="es-EC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gypsophila</a:t>
          </a:r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algn="just"/>
          <a:r>
            <a:rPr lang="es-EC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s-ES" sz="16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Velasteguí</a:t>
          </a:r>
          <a:r>
            <a: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R.1999).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5AC799-F36A-4202-8D8D-7A2220B10384}" type="parTrans" cxnId="{56C2541A-0DB9-4150-BDD8-52E043E3D3ED}">
      <dgm:prSet/>
      <dgm:spPr/>
      <dgm:t>
        <a:bodyPr/>
        <a:lstStyle/>
        <a:p>
          <a:endParaRPr lang="es-EC"/>
        </a:p>
      </dgm:t>
    </dgm:pt>
    <dgm:pt modelId="{60D94534-36F9-4BB2-AFDE-7B914AC2BD5F}" type="sibTrans" cxnId="{56C2541A-0DB9-4150-BDD8-52E043E3D3ED}">
      <dgm:prSet/>
      <dgm:spPr/>
      <dgm:t>
        <a:bodyPr/>
        <a:lstStyle/>
        <a:p>
          <a:endParaRPr lang="es-EC"/>
        </a:p>
      </dgm:t>
    </dgm:pt>
    <dgm:pt modelId="{6639D798-5F37-4871-8365-0B9CB961EC24}">
      <dgm:prSet phldrT="[Texto]" custT="1"/>
      <dgm:spPr/>
      <dgm:t>
        <a:bodyPr/>
        <a:lstStyle/>
        <a:p>
          <a:pPr algn="just"/>
          <a:r>
            <a:rPr lang="es-ES" sz="1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Agrobacterium tumefaciens </a:t>
          </a:r>
          <a:r>
            <a:rPr lang="es-E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modifica el material genético de sus células hospedantes, mediante el plásmido Ti, el cual se expresa junto con el DNA normal del hospedante (Agrios, G. 2005)</a:t>
          </a:r>
          <a:endParaRPr lang="es-EC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32E4C9-6D57-4FE2-B1A6-8941FE6E27A7}" type="parTrans" cxnId="{2AEB1EBB-59C5-40AE-9BDD-B309273247D2}">
      <dgm:prSet/>
      <dgm:spPr/>
      <dgm:t>
        <a:bodyPr/>
        <a:lstStyle/>
        <a:p>
          <a:endParaRPr lang="es-EC"/>
        </a:p>
      </dgm:t>
    </dgm:pt>
    <dgm:pt modelId="{D2F82080-FBA3-4706-B6A5-710E6E518C77}" type="sibTrans" cxnId="{2AEB1EBB-59C5-40AE-9BDD-B309273247D2}">
      <dgm:prSet/>
      <dgm:spPr/>
      <dgm:t>
        <a:bodyPr/>
        <a:lstStyle/>
        <a:p>
          <a:endParaRPr lang="es-EC"/>
        </a:p>
      </dgm:t>
    </dgm:pt>
    <dgm:pt modelId="{A5FD5DD3-E028-4A93-96BF-3D5306CEC184}" type="pres">
      <dgm:prSet presAssocID="{2B92A564-FF3B-425F-AF58-9185A5B5E1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0D8433F-74A8-48BF-8329-2F047AF74C27}" type="pres">
      <dgm:prSet presAssocID="{C924CD8B-ADE8-464A-8460-24F9552A78A1}" presName="centerShape" presStyleLbl="node0" presStyleIdx="0" presStyleCnt="1"/>
      <dgm:spPr/>
      <dgm:t>
        <a:bodyPr/>
        <a:lstStyle/>
        <a:p>
          <a:endParaRPr lang="es-EC"/>
        </a:p>
      </dgm:t>
    </dgm:pt>
    <dgm:pt modelId="{BA6BA32A-910D-4DF8-A026-95A77029BB92}" type="pres">
      <dgm:prSet presAssocID="{F786D62B-BD5F-489A-B744-5A82BE05EFAD}" presName="parTrans" presStyleLbl="bgSibTrans2D1" presStyleIdx="0" presStyleCnt="3"/>
      <dgm:spPr/>
      <dgm:t>
        <a:bodyPr/>
        <a:lstStyle/>
        <a:p>
          <a:endParaRPr lang="es-EC"/>
        </a:p>
      </dgm:t>
    </dgm:pt>
    <dgm:pt modelId="{F9F4D66F-7025-4997-BDD4-7CE46A49CC2F}" type="pres">
      <dgm:prSet presAssocID="{29D5D249-73B3-4005-A955-4F40D310B801}" presName="node" presStyleLbl="node1" presStyleIdx="0" presStyleCnt="3" custScaleX="126283" custScaleY="142726" custRadScaleRad="94426" custRadScaleInc="-480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B83C77-D256-4695-8419-898818E7425A}" type="pres">
      <dgm:prSet presAssocID="{A15AC799-F36A-4202-8D8D-7A2220B10384}" presName="parTrans" presStyleLbl="bgSibTrans2D1" presStyleIdx="1" presStyleCnt="3"/>
      <dgm:spPr/>
      <dgm:t>
        <a:bodyPr/>
        <a:lstStyle/>
        <a:p>
          <a:endParaRPr lang="es-EC"/>
        </a:p>
      </dgm:t>
    </dgm:pt>
    <dgm:pt modelId="{6D640A88-5634-4244-9223-E1580A60365F}" type="pres">
      <dgm:prSet presAssocID="{DC9987C7-5A9C-43E9-96EF-2BBA82595D37}" presName="node" presStyleLbl="node1" presStyleIdx="1" presStyleCnt="3" custScaleX="120646" custScaleY="108921" custRadScaleRad="86859" custRadScaleInc="-15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BF81C4-0ACF-41E2-93EA-CB3D02006239}" type="pres">
      <dgm:prSet presAssocID="{DE32E4C9-6D57-4FE2-B1A6-8941FE6E27A7}" presName="parTrans" presStyleLbl="bgSibTrans2D1" presStyleIdx="2" presStyleCnt="3"/>
      <dgm:spPr/>
      <dgm:t>
        <a:bodyPr/>
        <a:lstStyle/>
        <a:p>
          <a:endParaRPr lang="es-EC"/>
        </a:p>
      </dgm:t>
    </dgm:pt>
    <dgm:pt modelId="{23C1434A-F4B0-42D8-B758-69552302EBFB}" type="pres">
      <dgm:prSet presAssocID="{6639D798-5F37-4871-8365-0B9CB961EC24}" presName="node" presStyleLbl="node1" presStyleIdx="2" presStyleCnt="3" custScaleX="126853" custScaleY="129107" custRadScaleRad="96456" custRadScaleInc="443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198A946-9AB7-4CCD-9977-68BC0912D737}" type="presOf" srcId="{2B92A564-FF3B-425F-AF58-9185A5B5E15F}" destId="{A5FD5DD3-E028-4A93-96BF-3D5306CEC184}" srcOrd="0" destOrd="0" presId="urn:microsoft.com/office/officeart/2005/8/layout/radial4"/>
    <dgm:cxn modelId="{30BE5030-19E6-4BB1-BE37-F03A70C6360B}" type="presOf" srcId="{A15AC799-F36A-4202-8D8D-7A2220B10384}" destId="{E8B83C77-D256-4695-8419-898818E7425A}" srcOrd="0" destOrd="0" presId="urn:microsoft.com/office/officeart/2005/8/layout/radial4"/>
    <dgm:cxn modelId="{8F57CE7D-6C27-4E53-8F90-D9B3A9263B2C}" srcId="{2B92A564-FF3B-425F-AF58-9185A5B5E15F}" destId="{C924CD8B-ADE8-464A-8460-24F9552A78A1}" srcOrd="0" destOrd="0" parTransId="{053CFA3B-8617-442B-8FE9-CB46F63461F6}" sibTransId="{28300A9E-4417-4C0B-906D-A4BC5A65DC91}"/>
    <dgm:cxn modelId="{2AEB1EBB-59C5-40AE-9BDD-B309273247D2}" srcId="{C924CD8B-ADE8-464A-8460-24F9552A78A1}" destId="{6639D798-5F37-4871-8365-0B9CB961EC24}" srcOrd="2" destOrd="0" parTransId="{DE32E4C9-6D57-4FE2-B1A6-8941FE6E27A7}" sibTransId="{D2F82080-FBA3-4706-B6A5-710E6E518C77}"/>
    <dgm:cxn modelId="{41FFF2DE-AA20-49F5-A536-40F1FFE15576}" type="presOf" srcId="{DC9987C7-5A9C-43E9-96EF-2BBA82595D37}" destId="{6D640A88-5634-4244-9223-E1580A60365F}" srcOrd="0" destOrd="0" presId="urn:microsoft.com/office/officeart/2005/8/layout/radial4"/>
    <dgm:cxn modelId="{F511949E-C5C9-46F8-82B3-B1D744ECECE3}" type="presOf" srcId="{F786D62B-BD5F-489A-B744-5A82BE05EFAD}" destId="{BA6BA32A-910D-4DF8-A026-95A77029BB92}" srcOrd="0" destOrd="0" presId="urn:microsoft.com/office/officeart/2005/8/layout/radial4"/>
    <dgm:cxn modelId="{B910E86E-BF75-4319-AF8E-884447CFACCD}" type="presOf" srcId="{DE32E4C9-6D57-4FE2-B1A6-8941FE6E27A7}" destId="{44BF81C4-0ACF-41E2-93EA-CB3D02006239}" srcOrd="0" destOrd="0" presId="urn:microsoft.com/office/officeart/2005/8/layout/radial4"/>
    <dgm:cxn modelId="{75AC5F69-6EC4-42EF-9AF4-1C719BB2A2A8}" type="presOf" srcId="{29D5D249-73B3-4005-A955-4F40D310B801}" destId="{F9F4D66F-7025-4997-BDD4-7CE46A49CC2F}" srcOrd="0" destOrd="0" presId="urn:microsoft.com/office/officeart/2005/8/layout/radial4"/>
    <dgm:cxn modelId="{D3D13C1F-C360-4346-BE2E-63FFA10C5B06}" srcId="{C924CD8B-ADE8-464A-8460-24F9552A78A1}" destId="{29D5D249-73B3-4005-A955-4F40D310B801}" srcOrd="0" destOrd="0" parTransId="{F786D62B-BD5F-489A-B744-5A82BE05EFAD}" sibTransId="{6865001F-1A8D-4860-8F42-32E50F5ECF4B}"/>
    <dgm:cxn modelId="{A6A611F7-30DB-4EC6-B3D5-BF71D30B07B2}" type="presOf" srcId="{C924CD8B-ADE8-464A-8460-24F9552A78A1}" destId="{50D8433F-74A8-48BF-8329-2F047AF74C27}" srcOrd="0" destOrd="0" presId="urn:microsoft.com/office/officeart/2005/8/layout/radial4"/>
    <dgm:cxn modelId="{3993461C-F12D-4B2C-A987-8EFFBCFD9061}" type="presOf" srcId="{6639D798-5F37-4871-8365-0B9CB961EC24}" destId="{23C1434A-F4B0-42D8-B758-69552302EBFB}" srcOrd="0" destOrd="0" presId="urn:microsoft.com/office/officeart/2005/8/layout/radial4"/>
    <dgm:cxn modelId="{56C2541A-0DB9-4150-BDD8-52E043E3D3ED}" srcId="{C924CD8B-ADE8-464A-8460-24F9552A78A1}" destId="{DC9987C7-5A9C-43E9-96EF-2BBA82595D37}" srcOrd="1" destOrd="0" parTransId="{A15AC799-F36A-4202-8D8D-7A2220B10384}" sibTransId="{60D94534-36F9-4BB2-AFDE-7B914AC2BD5F}"/>
    <dgm:cxn modelId="{1F7BC09F-10B5-4F4F-93F5-8C780E042F6B}" type="presParOf" srcId="{A5FD5DD3-E028-4A93-96BF-3D5306CEC184}" destId="{50D8433F-74A8-48BF-8329-2F047AF74C27}" srcOrd="0" destOrd="0" presId="urn:microsoft.com/office/officeart/2005/8/layout/radial4"/>
    <dgm:cxn modelId="{017267F7-6F2D-449C-8E5C-88E0A5A6B350}" type="presParOf" srcId="{A5FD5DD3-E028-4A93-96BF-3D5306CEC184}" destId="{BA6BA32A-910D-4DF8-A026-95A77029BB92}" srcOrd="1" destOrd="0" presId="urn:microsoft.com/office/officeart/2005/8/layout/radial4"/>
    <dgm:cxn modelId="{8A01730D-048A-420E-A5AF-E5163DCE2F1A}" type="presParOf" srcId="{A5FD5DD3-E028-4A93-96BF-3D5306CEC184}" destId="{F9F4D66F-7025-4997-BDD4-7CE46A49CC2F}" srcOrd="2" destOrd="0" presId="urn:microsoft.com/office/officeart/2005/8/layout/radial4"/>
    <dgm:cxn modelId="{B9F4FD2B-FB1F-47C8-80CA-4A498B3ED2A0}" type="presParOf" srcId="{A5FD5DD3-E028-4A93-96BF-3D5306CEC184}" destId="{E8B83C77-D256-4695-8419-898818E7425A}" srcOrd="3" destOrd="0" presId="urn:microsoft.com/office/officeart/2005/8/layout/radial4"/>
    <dgm:cxn modelId="{1C872FA9-1CD7-41DA-9EAB-58133801F8CA}" type="presParOf" srcId="{A5FD5DD3-E028-4A93-96BF-3D5306CEC184}" destId="{6D640A88-5634-4244-9223-E1580A60365F}" srcOrd="4" destOrd="0" presId="urn:microsoft.com/office/officeart/2005/8/layout/radial4"/>
    <dgm:cxn modelId="{56C6EB7D-8018-4CF8-94CC-2029B41C0089}" type="presParOf" srcId="{A5FD5DD3-E028-4A93-96BF-3D5306CEC184}" destId="{44BF81C4-0ACF-41E2-93EA-CB3D02006239}" srcOrd="5" destOrd="0" presId="urn:microsoft.com/office/officeart/2005/8/layout/radial4"/>
    <dgm:cxn modelId="{6063A295-D6AC-432C-8945-64EB8DA40464}" type="presParOf" srcId="{A5FD5DD3-E028-4A93-96BF-3D5306CEC184}" destId="{23C1434A-F4B0-42D8-B758-69552302EBFB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D8433F-74A8-48BF-8329-2F047AF74C27}">
      <dsp:nvSpPr>
        <dsp:cNvPr id="0" name=""/>
        <dsp:cNvSpPr/>
      </dsp:nvSpPr>
      <dsp:spPr>
        <a:xfrm>
          <a:off x="3080212" y="2496528"/>
          <a:ext cx="2063588" cy="20635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Agrobacterium</a:t>
          </a:r>
          <a:r>
            <a:rPr lang="es-ES" sz="1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s-ES" sz="1800" b="1" i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tumefaciens</a:t>
          </a:r>
          <a:endParaRPr lang="es-ES" sz="1800" b="1" i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0212" y="2496528"/>
        <a:ext cx="2063588" cy="2063588"/>
      </dsp:txXfrm>
    </dsp:sp>
    <dsp:sp modelId="{BA6BA32A-910D-4DF8-A026-95A77029BB92}">
      <dsp:nvSpPr>
        <dsp:cNvPr id="0" name=""/>
        <dsp:cNvSpPr/>
      </dsp:nvSpPr>
      <dsp:spPr>
        <a:xfrm rot="11171928">
          <a:off x="1565350" y="3035953"/>
          <a:ext cx="1441691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F4D66F-7025-4997-BDD4-7CE46A49CC2F}">
      <dsp:nvSpPr>
        <dsp:cNvPr id="0" name=""/>
        <dsp:cNvSpPr/>
      </dsp:nvSpPr>
      <dsp:spPr>
        <a:xfrm>
          <a:off x="331733" y="2132973"/>
          <a:ext cx="2475663" cy="22384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Se disemina fácilmente por herramientas, agua, por suelo y plántulas contaminadas.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1733" y="2132973"/>
        <a:ext cx="2475663" cy="2238410"/>
      </dsp:txXfrm>
    </dsp:sp>
    <dsp:sp modelId="{E8B83C77-D256-4695-8419-898818E7425A}">
      <dsp:nvSpPr>
        <dsp:cNvPr id="0" name=""/>
        <dsp:cNvSpPr/>
      </dsp:nvSpPr>
      <dsp:spPr>
        <a:xfrm rot="16194456">
          <a:off x="3485208" y="1505822"/>
          <a:ext cx="1248021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640A88-5634-4244-9223-E1580A60365F}">
      <dsp:nvSpPr>
        <dsp:cNvPr id="0" name=""/>
        <dsp:cNvSpPr/>
      </dsp:nvSpPr>
      <dsp:spPr>
        <a:xfrm>
          <a:off x="2925635" y="321754"/>
          <a:ext cx="2365154" cy="17082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 nivel nacional existe 6,7% en rosas y 12.5 % en </a:t>
          </a:r>
          <a:r>
            <a:rPr lang="es-EC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gypsophila</a:t>
          </a: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</a:t>
          </a:r>
          <a:r>
            <a:rPr lang="es-ES" sz="16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Velasteguí</a:t>
          </a:r>
          <a:r>
            <a:rPr lang="es-E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R.1999).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5635" y="321754"/>
        <a:ext cx="2365154" cy="1708237"/>
      </dsp:txXfrm>
    </dsp:sp>
    <dsp:sp modelId="{44BF81C4-0ACF-41E2-93EA-CB3D02006239}">
      <dsp:nvSpPr>
        <dsp:cNvPr id="0" name=""/>
        <dsp:cNvSpPr/>
      </dsp:nvSpPr>
      <dsp:spPr>
        <a:xfrm rot="21096384">
          <a:off x="5210749" y="2961942"/>
          <a:ext cx="1493647" cy="58812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C1434A-F4B0-42D8-B758-69552302EBFB}">
      <dsp:nvSpPr>
        <dsp:cNvPr id="0" name=""/>
        <dsp:cNvSpPr/>
      </dsp:nvSpPr>
      <dsp:spPr>
        <a:xfrm>
          <a:off x="5452978" y="2134577"/>
          <a:ext cx="2486837" cy="2024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Agrobacterium tumefaciens </a:t>
          </a:r>
          <a:r>
            <a:rPr lang="es-ES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modifica el material genético de sus células hospedantes, mediante el plásmido Ti, el cual se expresa junto con el DNA normal del hospedante (Agrios, G. 2005)</a:t>
          </a:r>
          <a:endParaRPr lang="es-EC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2978" y="2134577"/>
        <a:ext cx="2486837" cy="2024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CE61C-636F-4D51-9E70-4CF8DD1CA9FF}" type="datetimeFigureOut">
              <a:rPr lang="es-EC" smtClean="0"/>
              <a:pPr/>
              <a:t>13/10/2011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0CE1D-8E51-4EE3-B4D4-E31574291E48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0CE1D-8E51-4EE3-B4D4-E31574291E48}" type="slidenum">
              <a:rPr lang="es-EC" smtClean="0"/>
              <a:pPr/>
              <a:t>11</a:t>
            </a:fld>
            <a:endParaRPr lang="es-EC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4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17454" name="CorelDRAW" r:id="rId3" imgW="9151920" imgH="5621400" progId="">
              <p:embed/>
            </p:oleObj>
          </a:graphicData>
        </a:graphic>
      </p:graphicFrame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C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C"/>
          </a:p>
        </p:txBody>
      </p:sp>
      <p:pic>
        <p:nvPicPr>
          <p:cNvPr id="1050" name="Picture 26" descr="LOGO ESPE ORIGINAL copia"/>
          <p:cNvPicPr>
            <a:picLocks noChangeAspect="1" noChangeArrowheads="1"/>
          </p:cNvPicPr>
          <p:nvPr userDrawn="1"/>
        </p:nvPicPr>
        <p:blipFill>
          <a:blip r:embed="rId13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anti\Documents\Santi\Iasa\TESIS Agrobacterium tumefaciens\Fotos Agrobacterium invernadero\200120111387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0" y="1142746"/>
            <a:ext cx="9144000" cy="4806534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50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EVALUACIÓN DEL CONTROL DE Agrobacterium tumefaciens MEDIANTE LA APLICACIÓN DE AGENTES ANTIBIÓTICOS EN ROSAS.”</a:t>
            </a: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3573016"/>
            <a:ext cx="5050904" cy="720080"/>
          </a:xfrm>
        </p:spPr>
        <p:txBody>
          <a:bodyPr/>
          <a:lstStyle/>
          <a:p>
            <a:pPr>
              <a:buNone/>
            </a:pPr>
            <a:r>
              <a:rPr lang="es-EC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SANTIAGO XAVIER MORILLO GÓMEZ</a:t>
            </a:r>
          </a:p>
          <a:p>
            <a:pPr>
              <a:buNone/>
            </a:pPr>
            <a:endParaRPr lang="es-EC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522920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Times New Roman" pitchFamily="18" charset="0"/>
                <a:cs typeface="Times New Roman" pitchFamily="18" charset="0"/>
              </a:rPr>
              <a:t>Sangolqui, Octubre 2011</a:t>
            </a:r>
            <a:endParaRPr lang="es-EC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CICLO DE LA ENFERMEDAD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5"/>
            <a:ext cx="748816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7668344" y="5517232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(Agrios, 2005)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1837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052736"/>
            <a:ext cx="19050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980728"/>
            <a:ext cx="2409056" cy="32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323528" y="3717032"/>
            <a:ext cx="2653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Control cultural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Desinfección herramientas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283968" y="4149080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s-EC" dirty="0" err="1" smtClean="0">
                <a:latin typeface="Times New Roman" pitchFamily="18" charset="0"/>
                <a:cs typeface="Times New Roman" pitchFamily="18" charset="0"/>
              </a:rPr>
              <a:t>Biologico</a:t>
            </a:r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i="1" dirty="0" err="1" smtClean="0">
                <a:latin typeface="Times New Roman" pitchFamily="18" charset="0"/>
                <a:cs typeface="Times New Roman" pitchFamily="18" charset="0"/>
              </a:rPr>
              <a:t>A.radiobacter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 K84</a:t>
            </a:r>
            <a:endParaRPr lang="es-EC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804248" y="4365104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Control Químico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MATERIALES Y MÉTODOS</a:t>
            </a:r>
            <a:endParaRPr lang="es-EC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Ubicación : Hacienda el Prado, IASA I</a:t>
            </a:r>
          </a:p>
          <a:p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755576" y="1412777"/>
          <a:ext cx="7416824" cy="4315252"/>
        </p:xfrm>
        <a:graphic>
          <a:graphicData uri="http://schemas.openxmlformats.org/drawingml/2006/table">
            <a:tbl>
              <a:tblPr/>
              <a:tblGrid>
                <a:gridCol w="3708412"/>
                <a:gridCol w="3708412"/>
              </a:tblGrid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Materiales de laboratorio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Materiales de Campo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Agallas jóvenes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Plantas en producción variedad </a:t>
                      </a:r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wow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Agua destilada 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estéril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Antibióticos: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Agry-gent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sulfato de 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Plantulas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de girasol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gentamicina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Oxitetraciclina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), 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136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cepas de </a:t>
                      </a:r>
                      <a:r>
                        <a:rPr lang="es-EC" sz="1800" b="0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s-EC" sz="1800" b="0" i="1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tumefaciens</a:t>
                      </a:r>
                      <a:r>
                        <a:rPr lang="es-EC" sz="1800" b="0" i="1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patogenicidad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Bostok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 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Clorhidrato de </a:t>
                      </a:r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Oxitetraciclina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83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Antibióticos: </a:t>
                      </a:r>
                      <a:r>
                        <a:rPr lang="es-EC" sz="18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agry-gent</a:t>
                      </a:r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solarium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Bostok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Oxitetraciclina</a:t>
                      </a:r>
                      <a:r>
                        <a:rPr lang="es-EC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s-EC" sz="1800" b="0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Enrofloxacina</a:t>
                      </a:r>
                      <a:endParaRPr lang="es-EC" sz="18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b"/>
                      <a:endParaRPr lang="es-EC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Cinta de plástico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340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Incubadora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Bomba de mochila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 clave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Navaja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Cámara de flujo laminar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Alcohol antiséptico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409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Contador de colonias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Tijeras de podar</a:t>
                      </a:r>
                    </a:p>
                  </a:txBody>
                  <a:tcPr marL="8022" marR="8022" marT="802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490066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 DE LABORATORIO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2771800" y="364502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3" descr="C:\Users\Santi\Documents\Santi\Iasa\TESIS Agrobacterium tumefaciens\Fotos Agrobacterium invernadero\260120111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121152" cy="2340864"/>
          </a:xfrm>
          <a:prstGeom prst="rect">
            <a:avLst/>
          </a:prstGeom>
          <a:noFill/>
        </p:spPr>
      </p:pic>
      <p:pic>
        <p:nvPicPr>
          <p:cNvPr id="10" name="Picture 3" descr="C:\Users\Santi\Documents\Santi\Iasa\TESIS Agrobacterium tumefaciens\Fotos Agrobacterium invernadero\310120111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2833120" cy="2124840"/>
          </a:xfrm>
          <a:prstGeom prst="rect">
            <a:avLst/>
          </a:prstGeom>
          <a:noFill/>
        </p:spPr>
      </p:pic>
      <p:pic>
        <p:nvPicPr>
          <p:cNvPr id="12" name="Picture 5" descr="C:\Users\Santi\Documents\Santi\Iasa\TESIS Agrobacterium tumefaciens\Fotos Agrobacterium invernadero\2103201118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645024"/>
            <a:ext cx="2160240" cy="2448272"/>
          </a:xfrm>
          <a:prstGeom prst="rect">
            <a:avLst/>
          </a:prstGeom>
          <a:noFill/>
        </p:spPr>
      </p:pic>
      <p:pic>
        <p:nvPicPr>
          <p:cNvPr id="13" name="Picture 2" descr="C:\Users\Santi\Documents\Santi\Iasa\TESIS Agrobacterium tumefaciens\Fotos Agrobacterium invernadero\0202201115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477111" y="1307865"/>
            <a:ext cx="2617096" cy="1962822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323528" y="306896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Aislamiento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79912" y="314096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Purificación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804248" y="37170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Conservación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611560" y="59492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Postulados de Koch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72200" y="501317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 aislamiento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Santi\Documents\Santi\Iasa\TESIS Agrobacterium tumefaciens\Fotos Agrobacterium invernadero\1003201117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3429000"/>
            <a:ext cx="3409184" cy="2556888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395536" y="3933056"/>
            <a:ext cx="14462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Formación de agalla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21 Conector recto de flecha"/>
          <p:cNvCxnSpPr/>
          <p:nvPr/>
        </p:nvCxnSpPr>
        <p:spPr>
          <a:xfrm flipH="1" flipV="1">
            <a:off x="1619672" y="429309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Santi\Documents\Santi\Iasa\TESIS Agrobacterium tumefaciens\Fotos Agrobacterium invernadero\150320111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2977136" cy="2232852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>
            <a:off x="3491880" y="17008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083" name="Picture 3" descr="C:\Users\Santi\Documents\Santi\Iasa\TESIS Agrobacterium tumefaciens\Fotos Agrobacterium invernadero\150320111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908720"/>
            <a:ext cx="2808312" cy="2106234"/>
          </a:xfrm>
          <a:prstGeom prst="rect">
            <a:avLst/>
          </a:prstGeom>
          <a:noFill/>
        </p:spPr>
      </p:pic>
      <p:pic>
        <p:nvPicPr>
          <p:cNvPr id="46084" name="Picture 4" descr="C:\Users\Santi\Documents\Santi\Iasa\TESIS Agrobacterium tumefaciens\Fotos Agrobacterium invernadero\150320111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068960"/>
            <a:ext cx="1980824" cy="2641099"/>
          </a:xfrm>
          <a:prstGeom prst="rect">
            <a:avLst/>
          </a:prstGeom>
          <a:noFill/>
        </p:spPr>
      </p:pic>
      <p:sp>
        <p:nvSpPr>
          <p:cNvPr id="9" name="8 Flecha doblada"/>
          <p:cNvSpPr/>
          <p:nvPr/>
        </p:nvSpPr>
        <p:spPr>
          <a:xfrm rot="5400000">
            <a:off x="7488324" y="1520788"/>
            <a:ext cx="648072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46085" name="Picture 5" descr="C:\Users\Santi\Documents\Santi\Iasa\TESIS Agrobacterium tumefaciens\Fotos Agrobacterium invernadero\150320111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717032"/>
            <a:ext cx="2425075" cy="1818806"/>
          </a:xfrm>
          <a:prstGeom prst="rect">
            <a:avLst/>
          </a:prstGeom>
          <a:noFill/>
        </p:spPr>
      </p:pic>
      <p:cxnSp>
        <p:nvCxnSpPr>
          <p:cNvPr id="11" name="10 Conector recto de flecha"/>
          <p:cNvCxnSpPr/>
          <p:nvPr/>
        </p:nvCxnSpPr>
        <p:spPr>
          <a:xfrm flipH="1">
            <a:off x="6300192" y="443711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086" name="Picture 6" descr="C:\Users\Santi\Documents\Santi\Iasa\TESIS Agrobacterium tumefaciens\Fotos Agrobacterium invernadero\1703201117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645024"/>
            <a:ext cx="2592288" cy="1944216"/>
          </a:xfrm>
          <a:prstGeom prst="rect">
            <a:avLst/>
          </a:prstGeom>
          <a:noFill/>
        </p:spPr>
      </p:pic>
      <p:cxnSp>
        <p:nvCxnSpPr>
          <p:cNvPr id="14" name="13 Conector recto de flecha"/>
          <p:cNvCxnSpPr/>
          <p:nvPr/>
        </p:nvCxnSpPr>
        <p:spPr>
          <a:xfrm flipH="1">
            <a:off x="3131840" y="450912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539552" y="18864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Ensayo previo para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establecer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b="1" dirty="0" smtClean="0">
                <a:latin typeface="Times New Roman" pitchFamily="18" charset="0"/>
                <a:cs typeface="Times New Roman" pitchFamily="18" charset="0"/>
              </a:rPr>
              <a:t>concentración </a:t>
            </a:r>
            <a:r>
              <a:rPr lang="es-ES" b="1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b="1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s-ES" b="1" i="1" dirty="0" err="1" smtClean="0">
                <a:latin typeface="Times New Roman" pitchFamily="18" charset="0"/>
                <a:cs typeface="Times New Roman" pitchFamily="18" charset="0"/>
              </a:rPr>
              <a:t>tumefaciens</a:t>
            </a:r>
            <a:endParaRPr lang="es-EC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Conector recto de flecha"/>
          <p:cNvCxnSpPr/>
          <p:nvPr/>
        </p:nvCxnSpPr>
        <p:spPr>
          <a:xfrm>
            <a:off x="2771800" y="242088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8131" name="Picture 3" descr="C:\Users\Santi\Documents\Santi\Iasa\TESIS Agrobacterium tumefaciens\Fotos Agrobacterium invernadero\1503201117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268760"/>
            <a:ext cx="2905128" cy="2178846"/>
          </a:xfrm>
          <a:prstGeom prst="rect">
            <a:avLst/>
          </a:prstGeom>
          <a:noFill/>
        </p:spPr>
      </p:pic>
      <p:sp>
        <p:nvSpPr>
          <p:cNvPr id="7" name="6 Flecha doblada"/>
          <p:cNvSpPr/>
          <p:nvPr/>
        </p:nvSpPr>
        <p:spPr>
          <a:xfrm rot="5400000">
            <a:off x="7344308" y="1520788"/>
            <a:ext cx="648072" cy="100811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48132" name="Picture 4" descr="C:\Users\Santi\Documents\Santi\Iasa\TESIS Agrobacterium tumefaciens\Fotos Agrobacterium invernadero\22032011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752"/>
            <a:ext cx="2689104" cy="2160844"/>
          </a:xfrm>
          <a:prstGeom prst="rect">
            <a:avLst/>
          </a:prstGeom>
          <a:noFill/>
        </p:spPr>
      </p:pic>
      <p:pic>
        <p:nvPicPr>
          <p:cNvPr id="48133" name="Picture 5" descr="C:\Users\Santi\Documents\Santi\Iasa\TESIS Agrobacterium tumefaciens\Fotos Agrobacterium invernadero\2203201118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2833120" cy="2124840"/>
          </a:xfrm>
          <a:prstGeom prst="rect">
            <a:avLst/>
          </a:prstGeom>
          <a:noFill/>
        </p:spPr>
      </p:pic>
      <p:pic>
        <p:nvPicPr>
          <p:cNvPr id="48134" name="Picture 6" descr="C:\Users\Santi\Documents\Santi\Iasa\TESIS Agrobacterium tumefaciens\Fotos Agrobacterium invernadero\2203201118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789040"/>
            <a:ext cx="2952328" cy="2214246"/>
          </a:xfrm>
          <a:prstGeom prst="rect">
            <a:avLst/>
          </a:prstGeom>
          <a:noFill/>
        </p:spPr>
      </p:pic>
      <p:pic>
        <p:nvPicPr>
          <p:cNvPr id="48135" name="Picture 7" descr="C:\Users\Santi\Documents\Santi\Iasa\TESIS Agrobacterium tumefaciens\Fotos Agrobacterium invernadero\2203201118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2257056" cy="1692792"/>
          </a:xfrm>
          <a:prstGeom prst="rect">
            <a:avLst/>
          </a:prstGeom>
          <a:noFill/>
        </p:spPr>
      </p:pic>
      <p:cxnSp>
        <p:nvCxnSpPr>
          <p:cNvPr id="16" name="15 Conector recto de flecha"/>
          <p:cNvCxnSpPr/>
          <p:nvPr/>
        </p:nvCxnSpPr>
        <p:spPr>
          <a:xfrm flipH="1">
            <a:off x="2411760" y="50131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5724128" y="501317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79208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Aplicación de A. </a:t>
            </a:r>
            <a:r>
              <a:rPr lang="es-EC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los antibióticos 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Santi\Documents\Santi\Iasa\TESIS Agrobacterium tumefaciens\Fotos Agrobacterium invernadero\250320111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1944216" cy="2592288"/>
          </a:xfrm>
          <a:prstGeom prst="rect">
            <a:avLst/>
          </a:prstGeom>
          <a:noFill/>
        </p:spPr>
      </p:pic>
      <p:pic>
        <p:nvPicPr>
          <p:cNvPr id="49155" name="Picture 3" descr="C:\Users\Santi\Documents\Santi\Iasa\TESIS Agrobacterium tumefaciens\Fotos Agrobacterium invernadero\2503201118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140968"/>
            <a:ext cx="2857123" cy="2142842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>
            <a:off x="2483768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6 CuadroTexto"/>
          <p:cNvSpPr txBox="1"/>
          <p:nvPr/>
        </p:nvSpPr>
        <p:spPr>
          <a:xfrm>
            <a:off x="971600" y="548680"/>
            <a:ext cx="5184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4.1 VARIABLES EVALUADAS EN LABORATORIO</a:t>
            </a:r>
          </a:p>
          <a:p>
            <a:endParaRPr lang="es-EC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Número de </a:t>
            </a:r>
            <a:r>
              <a:rPr lang="es-EC" b="1" dirty="0" err="1" smtClean="0">
                <a:latin typeface="Times New Roman" pitchFamily="18" charset="0"/>
                <a:cs typeface="Times New Roman" pitchFamily="18" charset="0"/>
              </a:rPr>
              <a:t>ufc´s</a:t>
            </a:r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 por tratamiento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C:\Users\Santi\Documents\Santi\Iasa\TESIS Agrobacterium tumefaciens\Fotos Agrobacterium invernadero\280320111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140968"/>
            <a:ext cx="2761112" cy="2070834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>
            <a:off x="5796136" y="4149080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648072"/>
          </a:xfrm>
        </p:spPr>
        <p:txBody>
          <a:bodyPr/>
          <a:lstStyle/>
          <a:p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 DE CAMPO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Santi\Documents\Santi\Iasa\TESIS Agrobacterium tumefaciens\Fotos Agrobacterium invernadero\190120111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1998222" cy="2664296"/>
          </a:xfrm>
          <a:prstGeom prst="rect">
            <a:avLst/>
          </a:prstGeom>
          <a:noFill/>
        </p:spPr>
      </p:pic>
      <p:pic>
        <p:nvPicPr>
          <p:cNvPr id="23555" name="Picture 3" descr="C:\Users\Santi\Documents\Santi\Iasa\TESIS Agrobacterium tumefaciens\Fotos Agrobacterium invernadero\190120111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7"/>
            <a:ext cx="1944216" cy="2592287"/>
          </a:xfrm>
          <a:prstGeom prst="rect">
            <a:avLst/>
          </a:prstGeom>
          <a:noFill/>
        </p:spPr>
      </p:pic>
      <p:pic>
        <p:nvPicPr>
          <p:cNvPr id="23556" name="Picture 4" descr="C:\Users\Santi\Documents\Santi\Iasa\TESIS Agrobacterium tumefaciens\Fotos Agrobacterium invernadero\110420111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2737109" cy="2052832"/>
          </a:xfrm>
          <a:prstGeom prst="rect">
            <a:avLst/>
          </a:prstGeom>
          <a:noFill/>
        </p:spPr>
      </p:pic>
      <p:pic>
        <p:nvPicPr>
          <p:cNvPr id="23557" name="Picture 5" descr="C:\Users\Santi\Documents\Santi\Iasa\TESIS Agrobacterium tumefaciens\Fotos Agrobacterium invernadero\120420111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149080"/>
            <a:ext cx="2545088" cy="1908816"/>
          </a:xfrm>
          <a:prstGeom prst="rect">
            <a:avLst/>
          </a:prstGeom>
          <a:noFill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7" y="3861048"/>
            <a:ext cx="2160240" cy="233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611560" y="620688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Marcación de plantas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03848" y="620688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Extirpación tumores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984161" y="620688"/>
            <a:ext cx="2884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Medición tamaño de tumores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2339752" y="4725144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Aplicación</a:t>
            </a:r>
          </a:p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Antibióticos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72200" y="4725144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Poda a nivel de basales</a:t>
            </a:r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Santi\Documents\Santi\Iasa\TESIS Agrobacterium tumefaciens\Fotos Agrobacterium invernadero\T3R2 pl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980728"/>
            <a:ext cx="2664297" cy="252028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915816" y="1124744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Tamaño de tumores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Regeneración de tumores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Longitud de tallo</a:t>
            </a:r>
          </a:p>
          <a:p>
            <a:pPr marL="342900" indent="-342900">
              <a:buFont typeface="+mj-lt"/>
              <a:buAutoNum type="arabicPeriod"/>
            </a:pP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Tamaño de botón</a:t>
            </a: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 smtClean="0"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83768" y="54868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Times New Roman" pitchFamily="18" charset="0"/>
                <a:cs typeface="Times New Roman" pitchFamily="18" charset="0"/>
              </a:rPr>
              <a:t>4.2 VARIABLES EVALUADAS EN CAMPO</a:t>
            </a:r>
            <a:endParaRPr lang="es-EC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C:\Users\Santi\Documents\Santi\Iasa\TESIS Agrobacterium tumefaciens\Fotos Agrobacterium invernadero\T1r3 pl.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384375" cy="2520280"/>
          </a:xfrm>
          <a:prstGeom prst="rect">
            <a:avLst/>
          </a:prstGeom>
          <a:noFill/>
        </p:spPr>
      </p:pic>
      <p:pic>
        <p:nvPicPr>
          <p:cNvPr id="8" name="Picture 5" descr="C:\Users\Santi\Documents\Santi\Iasa\TESIS Agrobacterium tumefaciens\Fotos Agrobacterium invernadero\T1r3 pl.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697216" cy="2484880"/>
          </a:xfrm>
          <a:prstGeom prst="rect">
            <a:avLst/>
          </a:prstGeom>
          <a:noFill/>
        </p:spPr>
      </p:pic>
      <p:pic>
        <p:nvPicPr>
          <p:cNvPr id="20482" name="Picture 2" descr="C:\Users\Santi\Documents\Santi\Iasa\TESIS Agrobacterium tumefaciens\Fotos Agrobacterium invernadero\110420111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980728"/>
            <a:ext cx="2736304" cy="2052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4.3 DISEÑO EXPERIMENTAL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Laboratorio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El tipo de diseño que se utilizó fue completamente al azar.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979712" y="2708920"/>
          <a:ext cx="3888973" cy="3384377"/>
        </p:xfrm>
        <a:graphic>
          <a:graphicData uri="http://schemas.openxmlformats.org/drawingml/2006/table">
            <a:tbl>
              <a:tblPr/>
              <a:tblGrid>
                <a:gridCol w="1872208"/>
                <a:gridCol w="2016765"/>
              </a:tblGrid>
              <a:tr h="93805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NOMENCLATURA</a:t>
                      </a:r>
                      <a:endParaRPr lang="es-EC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ANTIBIÓTICOS</a:t>
                      </a:r>
                      <a:endParaRPr lang="es-EC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A1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latin typeface="Times New Roman"/>
                          <a:ea typeface="Times New Roman"/>
                          <a:cs typeface="Times New Roman"/>
                        </a:rPr>
                        <a:t>Agry</a:t>
                      </a: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s-EC" sz="1600" dirty="0" err="1">
                          <a:latin typeface="Times New Roman"/>
                          <a:ea typeface="Times New Roman"/>
                          <a:cs typeface="Times New Roman"/>
                        </a:rPr>
                        <a:t>gent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A2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Bostok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A3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Solarium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latin typeface="Times New Roman"/>
                          <a:ea typeface="Times New Roman"/>
                          <a:cs typeface="Times New Roman"/>
                        </a:rPr>
                        <a:t>A4</a:t>
                      </a:r>
                      <a:endParaRPr lang="es-EC" sz="16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Enrofloxacina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2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A5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Times New Roman"/>
                          <a:ea typeface="Times New Roman"/>
                          <a:cs typeface="Times New Roman"/>
                        </a:rPr>
                        <a:t>Oxitetraciclina</a:t>
                      </a:r>
                      <a:endParaRPr lang="es-EC" sz="16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SUMARIO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INTRODUCCIÓN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OBJETIVOS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REVISIÓN DE LITERATURA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MATERIALES Y METODOS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RESULTADOS, DISCUSIÓN y CONCLUSIONES</a:t>
            </a:r>
          </a:p>
          <a:p>
            <a:pPr marL="457200" indent="-457200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RECOMENDACIONES</a:t>
            </a:r>
          </a:p>
          <a:p>
            <a:pPr marL="457200" indent="-457200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187624" y="1916832"/>
          <a:ext cx="6912768" cy="2103120"/>
        </p:xfrm>
        <a:graphic>
          <a:graphicData uri="http://schemas.openxmlformats.org/drawingml/2006/table">
            <a:tbl>
              <a:tblPr/>
              <a:tblGrid>
                <a:gridCol w="840873"/>
                <a:gridCol w="1031335"/>
                <a:gridCol w="1008112"/>
                <a:gridCol w="1008112"/>
                <a:gridCol w="1512168"/>
                <a:gridCol w="1512168"/>
              </a:tblGrid>
              <a:tr h="132715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Times New Roman"/>
                          <a:ea typeface="Times New Roman"/>
                          <a:cs typeface="Times New Roman"/>
                        </a:rPr>
                        <a:t>DOSIS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Times New Roman"/>
                          <a:ea typeface="Times New Roman"/>
                          <a:cs typeface="Times New Roman"/>
                        </a:rPr>
                        <a:t>ANTIBIOTICOS</a:t>
                      </a:r>
                      <a:endParaRPr lang="es-EC" sz="11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67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AGRY-GENT (g/70ml A.N)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SOLARIUM (g/70ml A.N)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BOSTOK (</a:t>
                      </a:r>
                      <a:r>
                        <a:rPr lang="en-US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en-US" sz="1100" b="1" dirty="0">
                          <a:latin typeface="Times New Roman"/>
                          <a:ea typeface="Times New Roman"/>
                          <a:cs typeface="Times New Roman"/>
                        </a:rPr>
                        <a:t>/70ml A.N)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ENROFLOXACINA (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/70ml A.N)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OXITETRACICLINA (</a:t>
                      </a:r>
                      <a:r>
                        <a:rPr lang="es-EC" sz="1100" b="1" dirty="0" err="1">
                          <a:latin typeface="Times New Roman"/>
                          <a:ea typeface="Times New Roman"/>
                          <a:cs typeface="Times New Roman"/>
                        </a:rPr>
                        <a:t>ul</a:t>
                      </a:r>
                      <a:r>
                        <a:rPr lang="es-EC" sz="1100" b="1" dirty="0">
                          <a:latin typeface="Times New Roman"/>
                          <a:ea typeface="Times New Roman"/>
                          <a:cs typeface="Times New Roman"/>
                        </a:rPr>
                        <a:t>/70ml A.N)</a:t>
                      </a:r>
                      <a:endParaRPr lang="es-EC" sz="11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D1 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0.0175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0.14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D2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0.0525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0.175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175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D3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0.0875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0.21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210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9809" name="Rectangle 1"/>
          <p:cNvSpPr>
            <a:spLocks noChangeArrowheads="1"/>
          </p:cNvSpPr>
          <p:nvPr/>
        </p:nvSpPr>
        <p:spPr bwMode="auto">
          <a:xfrm>
            <a:off x="2483768" y="1128374"/>
            <a:ext cx="39239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Dosis de antibióticos </a:t>
            </a:r>
            <a:r>
              <a:rPr kumimoji="0" lang="es-E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 vitro</a:t>
            </a:r>
            <a:endParaRPr kumimoji="0" lang="es-EC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Campo</a:t>
            </a:r>
          </a:p>
          <a:p>
            <a:pPr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En fase de campo se utilizo bloques completamente al azar.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factores que se probaron fueron los dos mejores antibióticos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seleccionados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vitro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cuales se explican en el siguiente cuadro: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123728" y="3717032"/>
          <a:ext cx="5472607" cy="1682496"/>
        </p:xfrm>
        <a:graphic>
          <a:graphicData uri="http://schemas.openxmlformats.org/drawingml/2006/table">
            <a:tbl>
              <a:tblPr/>
              <a:tblGrid>
                <a:gridCol w="1325521"/>
                <a:gridCol w="1382362"/>
                <a:gridCol w="1382362"/>
                <a:gridCol w="1382362"/>
              </a:tblGrid>
              <a:tr h="7014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DOSIS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TRATAMIENTOS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6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Agry-gent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(g/l)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Bostok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es-EC" sz="16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cc</a:t>
                      </a: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/l)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Extirpación sin antibiótico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D3</a:t>
                      </a:r>
                      <a:endParaRPr lang="es-EC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1,25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es-EC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 algn="l"/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4.4 TRATAMIENTOS A COMPARAR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76872"/>
            <a:ext cx="8147248" cy="1684784"/>
          </a:xfrm>
        </p:spPr>
        <p:txBody>
          <a:bodyPr/>
          <a:lstStyle/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Fueron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resultado de la combinación de antibióticos + Dosis. </a:t>
            </a: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Cada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antibiótico constituyó un tratamiento. 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4.5 CARACTERÍSTICA DE LA UNIDAD EXPERIMENTAL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700808"/>
            <a:ext cx="4536504" cy="2808312"/>
          </a:xfrm>
        </p:spPr>
        <p:txBody>
          <a:bodyPr/>
          <a:lstStyle/>
          <a:p>
            <a:pPr algn="just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Laboratorio: estuvo </a:t>
            </a:r>
            <a:r>
              <a:rPr lang="es-EC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constituido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 una  caja Petri.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Fase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campo: estuvo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constituida por diez plantas infectadas.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pic>
        <p:nvPicPr>
          <p:cNvPr id="19458" name="Picture 2" descr="C:\Users\Santi\Documents\Santi\Iasa\TESIS Agrobacterium tumefaciens\Fotos Agrobacterium invernadero\2103201118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2449077" cy="1836808"/>
          </a:xfrm>
          <a:prstGeom prst="rect">
            <a:avLst/>
          </a:prstGeom>
          <a:noFill/>
        </p:spPr>
      </p:pic>
      <p:pic>
        <p:nvPicPr>
          <p:cNvPr id="19459" name="Picture 3" descr="C:\Users\Santi\Documents\Santi\Iasa\TESIS Agrobacterium tumefaciens\Fotos Agrobacterium invernadero\27062011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1728192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pPr algn="l"/>
            <a:r>
              <a:rPr lang="es-EC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4.6 CROQUIS DEL DISEÑO CAMPO (INVERNADERO)</a:t>
            </a: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1988840"/>
          <a:ext cx="5983938" cy="3365723"/>
        </p:xfrm>
        <a:graphic>
          <a:graphicData uri="http://schemas.openxmlformats.org/drawingml/2006/table">
            <a:tbl>
              <a:tblPr/>
              <a:tblGrid>
                <a:gridCol w="682420"/>
                <a:gridCol w="1407394"/>
                <a:gridCol w="847221"/>
                <a:gridCol w="806988"/>
                <a:gridCol w="784550"/>
                <a:gridCol w="772945"/>
                <a:gridCol w="682420"/>
              </a:tblGrid>
              <a:tr h="240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 R1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R1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 R1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 R2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R2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 R2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 R3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R3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 R3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 R4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R4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T3R4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 R5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R5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 R5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latin typeface="Calibri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45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ANTIBIÓTICOS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T1:Agry-gent (g/l)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T2:</a:t>
                      </a: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Bostok (cc/l)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T3:Extirpación sin antibiótico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DOSIS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2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996952"/>
            <a:ext cx="8229600" cy="1143000"/>
          </a:xfrm>
        </p:spPr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RESULTADOS Y DISCUSIÓN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4.1: Análisis 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varianza para las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ufc´s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Agrobacterium tumefaciens in vitro a las 24, 48,  72 y 144 horas bajo el efecto de 5 antibióticos a tres dosis. IASA,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Pichincha 2011</a:t>
            </a:r>
            <a:r>
              <a:rPr lang="es-E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1556792"/>
          <a:ext cx="5616624" cy="4320474"/>
        </p:xfrm>
        <a:graphic>
          <a:graphicData uri="http://schemas.openxmlformats.org/drawingml/2006/table">
            <a:tbl>
              <a:tblPr/>
              <a:tblGrid>
                <a:gridCol w="1745114"/>
                <a:gridCol w="502631"/>
                <a:gridCol w="826757"/>
                <a:gridCol w="840066"/>
                <a:gridCol w="851028"/>
                <a:gridCol w="851028"/>
              </a:tblGrid>
              <a:tr h="18794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Fuentes de variación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G.L.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EVALUACIONES DE LAS ufc´s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348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24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48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72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144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0.09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0.61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29.05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30.92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GRUPOS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(5)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0.16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0.94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25.50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30.45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DG1 (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Agry-gent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0.02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0.12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131.54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131.54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D Lineal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0.11ns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203.77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203.77**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 Cuadrática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0.01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0.12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59.31**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59.31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DG2 (Solarium)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0.06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0.54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10.15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7.31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 Lineal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0.09ns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0.94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0.60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0.11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 Cuadratica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0.03ns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0.13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19.71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14.51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DG 3 (Bostok)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0.08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6.005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10.635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 Lineal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0.11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11.90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21.26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D Cuadratica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0.04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0.09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DG 4 (Enrofloxacina)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0.16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0.58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2.87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3.85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D Lineal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0.17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0.01ns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0.14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3.40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D cuadrática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0.15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1.15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5.61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4.29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DG 5 (</a:t>
                      </a:r>
                      <a:r>
                        <a:rPr lang="en-U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Oxitetraciclina</a:t>
                      </a: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0.05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1.06 **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1.79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2.24 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D Lineal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0.02ns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0.70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Times New Roman"/>
                          <a:cs typeface="Times New Roman"/>
                        </a:rPr>
                        <a:t>3.58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4.04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D cuadrática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0.08ns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1.42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ns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0.43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ERROR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0.12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2.46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2.63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794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X( ufc)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0.576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1.334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34.89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40.734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2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CV(%)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24.27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24.02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31.21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29.41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4.2: Efecto 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los antibióticos sobre las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ufc´s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Agrobacterium tumefaciens in vitro en las evaluaciones establecidas a las 24,48,72 y 144 horas.</a:t>
            </a: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91680" y="1844824"/>
          <a:ext cx="6192689" cy="3528390"/>
        </p:xfrm>
        <a:graphic>
          <a:graphicData uri="http://schemas.openxmlformats.org/drawingml/2006/table">
            <a:tbl>
              <a:tblPr/>
              <a:tblGrid>
                <a:gridCol w="1881129"/>
                <a:gridCol w="1077890"/>
                <a:gridCol w="1077890"/>
                <a:gridCol w="1077890"/>
                <a:gridCol w="1077890"/>
              </a:tblGrid>
              <a:tr h="3657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PRODUCTOS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EVALUACIONES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884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24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48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72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144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P1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AGRY-GENT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0.22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0.56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53.56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53.56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P2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SOLARIUM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0.22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0.89 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57.11 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61.78 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57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P3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BOSTOK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0.22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9.22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13.33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88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P4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ENROFLOXACINA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0.89 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2.44 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37.56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53.78 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8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P5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OXITETRACICLINA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0.67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2.56 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17.00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21.22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4.3: Efecto de los tratamientos sobre las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ufc´s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Agrobacterium tumefaciens in vitro en las evaluaciones establecidas a las 24, 48, 72 y 144 horas.</a:t>
            </a: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763688" y="2060848"/>
          <a:ext cx="6124650" cy="3671093"/>
        </p:xfrm>
        <a:graphic>
          <a:graphicData uri="http://schemas.openxmlformats.org/drawingml/2006/table">
            <a:tbl>
              <a:tblPr/>
              <a:tblGrid>
                <a:gridCol w="1580446"/>
                <a:gridCol w="1133945"/>
                <a:gridCol w="1133945"/>
                <a:gridCol w="1138157"/>
                <a:gridCol w="1138157"/>
              </a:tblGrid>
              <a:tr h="21574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EVALUACIONES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46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24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48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72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144 HORAS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T1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A1D1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0.67 abc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159.67 g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159.67 g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T2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A1D2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1.00 abc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1.00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1.00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T3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A1D3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T4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A2D1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0.67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2.33 bcd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34.33 cde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47.00 def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T5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A2D2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94.67 f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95.33 f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T6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 A2D3 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42.33 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43.00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def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T7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A3D1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0.67 abc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18.33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bcde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29.67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T8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  A3D2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8.33 abc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9.33 abc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T9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 A3D3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1.00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1.00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T10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 A4D1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1.67 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1.67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abc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32.67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37.00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T11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A4D2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4.33 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51.33 ef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69.00 ef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T12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A4D3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0.67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1.33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abc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28.67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55.33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ef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Times New Roman"/>
                          <a:ea typeface="Times New Roman"/>
                          <a:cs typeface="Times New Roman"/>
                        </a:rPr>
                        <a:t>T13 </a:t>
                      </a: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 A5D1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0.67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2.33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23.33 cde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31.00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cde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57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T14 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A5D2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1.00 ab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5.00 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17.67 bcd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>
                          <a:latin typeface="Times New Roman"/>
                          <a:ea typeface="Times New Roman"/>
                          <a:cs typeface="Times New Roman"/>
                        </a:rPr>
                        <a:t>18.33bcd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0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Times New Roman"/>
                          <a:ea typeface="Times New Roman"/>
                          <a:cs typeface="Times New Roman"/>
                        </a:rPr>
                        <a:t>T15</a:t>
                      </a: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s-ES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A5D3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0.33 ab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10.00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abc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Times New Roman"/>
                          <a:ea typeface="Times New Roman"/>
                          <a:cs typeface="Times New Roman"/>
                        </a:rPr>
                        <a:t>14.33 </a:t>
                      </a:r>
                      <a:r>
                        <a:rPr lang="es-ES" sz="1000" dirty="0" err="1">
                          <a:latin typeface="Times New Roman"/>
                          <a:ea typeface="Times New Roman"/>
                          <a:cs typeface="Times New Roman"/>
                        </a:rPr>
                        <a:t>abcd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332856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tratamiento más eficiente en el control de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correspondió a la dosis alta de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Agry-gent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(T3: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0.0875 g/70ml A.N)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por la ausencia total de esta bacteria, seguido de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Bostok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la dosis alta (T9: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210 </a:t>
            </a:r>
            <a:r>
              <a:rPr lang="es-EC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/70ml A.N)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 presentó solo una colonia de esta bacteria.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INTRODUCCIÓN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Disminución  de la producción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Baja calidad de tallos cosechados.</a:t>
            </a:r>
          </a:p>
          <a:p>
            <a:pPr algn="just">
              <a:buNone/>
            </a:pP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 importante investigar y desarrollar, tecnologías apropiadas.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anti\Documents\Santi\Iasa\TESIS Agrobacterium tumefaciens\Fotos Agrobacterium invernadero\060620111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80728"/>
            <a:ext cx="3456384" cy="284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057776" cy="439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36912"/>
            <a:ext cx="8219256" cy="1612776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dosis baja de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Agry-gent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cual correspondió a </a:t>
            </a: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0,0175 g/70ml A.N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funcionó en el control 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in-vitro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pues presentó los mayores promedios de unidades formadoras de colonias.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REGRESIONES Y COEFICIENTES DE DETERMINACION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845" y="1556793"/>
            <a:ext cx="6295555" cy="437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229600" cy="1143000"/>
          </a:xfrm>
        </p:spPr>
        <p:txBody>
          <a:bodyPr/>
          <a:lstStyle/>
          <a:p>
            <a:pPr algn="l"/>
            <a:r>
              <a:rPr lang="es-EC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CAMPO</a:t>
            </a:r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Santi\Documents\Santi\Iasa\TESIS Agrobacterium tumefaciens\Fotos Agrobacterium invernadero\20012011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9650" y="1268760"/>
            <a:ext cx="314435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/>
          <a:lstStyle/>
          <a:p>
            <a:pPr algn="l"/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TAMAÑO DE TUMORES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Santi\Documents\Santi\Iasa\TESIS Agrobacterium tumefaciens\Fotos Agrobacterium invernadero\11042011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9215" y="620688"/>
            <a:ext cx="2914785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4.4: Análisis de varianza para las evaluaciones del tamaño de tumores de Agrobacterium tumefaciens en el cultivo de rosas variedad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los 15, 30, 45 días. IASA.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Pichincha 2011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75656" y="1700808"/>
          <a:ext cx="6178877" cy="3672406"/>
        </p:xfrm>
        <a:graphic>
          <a:graphicData uri="http://schemas.openxmlformats.org/drawingml/2006/table">
            <a:tbl>
              <a:tblPr/>
              <a:tblGrid>
                <a:gridCol w="1682189"/>
                <a:gridCol w="670649"/>
                <a:gridCol w="1319885"/>
                <a:gridCol w="1253077"/>
                <a:gridCol w="1253077"/>
              </a:tblGrid>
              <a:tr h="56832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Fuentes de variación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G.L.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EVALUACIÓN DE TAMAÑO TUMORES (cm)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683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Evaluación inicial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REPETICIONES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1.32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5,22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0.21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0.05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2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ERROR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0.61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0.52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48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X (cm)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1.80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1.26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2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CV (%)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43.42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56.96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692696"/>
            <a:ext cx="4392488" cy="724942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Cuadro 4.5: Efecto de los tratamientos sobre el tamaño de los tumores de Agrobacterium tumefaciens en el cultivo de rosas variedad </a:t>
            </a:r>
            <a:r>
              <a:rPr lang="es-ES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 los 15, y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 días</a:t>
            </a:r>
            <a:endParaRPr lang="es-EC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23528" y="1556792"/>
          <a:ext cx="4176463" cy="2880319"/>
        </p:xfrm>
        <a:graphic>
          <a:graphicData uri="http://schemas.openxmlformats.org/drawingml/2006/table">
            <a:tbl>
              <a:tblPr/>
              <a:tblGrid>
                <a:gridCol w="1417520"/>
                <a:gridCol w="949273"/>
                <a:gridCol w="904835"/>
                <a:gridCol w="904835"/>
              </a:tblGrid>
              <a:tr h="5266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TAMAÑO DE TUMORES (cm)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79900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Evaluación inicial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Arial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6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Agry-gent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2.03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1.37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Bostok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1.66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1.24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3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Testigo extirpación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1.70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1.18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84784"/>
            <a:ext cx="427705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644008" y="450912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Gráfico 4.3: Efecto de los tratamientos sobre el tamaño de los tumores de </a:t>
            </a:r>
            <a:r>
              <a:rPr lang="es-ES" sz="1200" b="1" i="1" dirty="0">
                <a:latin typeface="Times New Roman" pitchFamily="18" charset="0"/>
                <a:cs typeface="Times New Roman" pitchFamily="18" charset="0"/>
              </a:rPr>
              <a:t>Agrobacterium tumefaciens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en el cultivo de rosas variedad </a:t>
            </a:r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a los 15, 30 días. 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972816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Ningún tratamiento presentó evidencia de agallas ni a los 15 ni 30 días a la evaluación, sin embargo a los 45 días estos alcanzaron un crecimiento promedio de 1 cm, manifestando de esta manera un efecto reducido de los antibióticos sobre el tamaño de tumores.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229600" cy="1143000"/>
          </a:xfrm>
        </p:spPr>
        <p:txBody>
          <a:bodyPr/>
          <a:lstStyle/>
          <a:p>
            <a:pPr algn="l"/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PORCENTAJE DE REGENERACIÓN DE TUMORES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Santi\Documents\Santi\Iasa\TESIS Agrobacterium tumefaciens\Fotos Agrobacterium invernadero\T3R2 pl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9703" y="2420888"/>
            <a:ext cx="2664297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4.6: Análisis de varianza para las evaluaciones de </a:t>
            </a:r>
            <a:r>
              <a:rPr lang="es-E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porcentajes 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regeneración de tumores de Agrobacterium tumefaciens en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cultivo de rosas variedad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los 15, 30, 45 días. IASA.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Pichincha 2011</a:t>
            </a:r>
            <a: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47664" y="1916832"/>
          <a:ext cx="6112079" cy="3238089"/>
        </p:xfrm>
        <a:graphic>
          <a:graphicData uri="http://schemas.openxmlformats.org/drawingml/2006/table">
            <a:tbl>
              <a:tblPr/>
              <a:tblGrid>
                <a:gridCol w="1588713"/>
                <a:gridCol w="675342"/>
                <a:gridCol w="1258950"/>
                <a:gridCol w="1294537"/>
                <a:gridCol w="1294537"/>
              </a:tblGrid>
              <a:tr h="5887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Fuentes de variación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G.L.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EVALUACIÓN DE LAS REGENERACIONES (%)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437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45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4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REPETICIONES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540.00 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87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0,00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 ns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1726,67 **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ERROR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110.00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X (%)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20.67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372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CV (%)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50.75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OBJETIVOS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330824" cy="2260847"/>
          </a:xfrm>
        </p:spPr>
        <p:txBody>
          <a:bodyPr/>
          <a:lstStyle/>
          <a:p>
            <a:pPr>
              <a:buNone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s-EC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General:</a:t>
            </a: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Establecer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eficiencia de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aplicación de antibióticos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en el control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tumefaciens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01" name="Picture 1" descr="C:\Users\Santi\Documents\Santi\Iasa\TESIS Agrobacterium tumefaciens\Fotos Agrobacterium invernadero\1901201113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6"/>
            <a:ext cx="3565698" cy="4754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764704"/>
            <a:ext cx="4320480" cy="720080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Cuadro 4.7: Efecto de los tratamientos sobre el porcentaje de regeneración de los tumores de Agrobacterium tumefaciens en el cultivo de rosas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variedad </a:t>
            </a:r>
            <a:r>
              <a:rPr lang="es-ES" sz="1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los 15, 30, 45 </a:t>
            </a:r>
            <a:r>
              <a:rPr lang="es-ES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días</a:t>
            </a:r>
            <a:r>
              <a:rPr lang="es-EC" dirty="0">
                <a:effectLst/>
              </a:rPr>
              <a:t/>
            </a:r>
            <a:br>
              <a:rPr lang="es-EC" dirty="0">
                <a:effectLst/>
              </a:rPr>
            </a:br>
            <a:endParaRPr lang="es-EC" dirty="0">
              <a:effectLst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700808"/>
          <a:ext cx="4032449" cy="2664295"/>
        </p:xfrm>
        <a:graphic>
          <a:graphicData uri="http://schemas.openxmlformats.org/drawingml/2006/table">
            <a:tbl>
              <a:tblPr/>
              <a:tblGrid>
                <a:gridCol w="1374024"/>
                <a:gridCol w="882183"/>
                <a:gridCol w="888121"/>
                <a:gridCol w="888121"/>
              </a:tblGrid>
              <a:tr h="55274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REGENERACIÓN  DE TUMORES (%)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53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45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207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Agry-gent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12.00 a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Bostok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8.00 a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7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Testigo extirpación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0.00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42.00 b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00808"/>
            <a:ext cx="4438757" cy="26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572000" y="4437112"/>
            <a:ext cx="4320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Gráfico 4.4: Efecto de los tratamientos sobre el </a:t>
            </a:r>
            <a:r>
              <a:rPr lang="es-ES" sz="1200" b="1" dirty="0" smtClean="0">
                <a:latin typeface="Times New Roman" pitchFamily="18" charset="0"/>
                <a:cs typeface="Times New Roman" pitchFamily="18" charset="0"/>
              </a:rPr>
              <a:t>porcentaje de regeneración 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de los tumores de </a:t>
            </a:r>
            <a:r>
              <a:rPr lang="es-ES" sz="1200" b="1" i="1" dirty="0">
                <a:latin typeface="Times New Roman" pitchFamily="18" charset="0"/>
                <a:cs typeface="Times New Roman" pitchFamily="18" charset="0"/>
              </a:rPr>
              <a:t>Agrobacterium tumefaciens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en el cultivo de rosas variedad </a:t>
            </a:r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a los 15, 30, 45 días.</a:t>
            </a:r>
            <a:r>
              <a:rPr lang="es-ES" sz="1200" b="1" dirty="0"/>
              <a:t> </a:t>
            </a:r>
            <a:endParaRPr lang="es-EC" sz="1200" dirty="0"/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2188840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mayor porcentaje de regeneración de agallas le correspondió al testigo (solo extirpación) con un 42% de regeneración en plantas tratadas; consecuentemente los tratamientos con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Agry-gent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Bostok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limitaron el crecimiento con un porcentaje de regeneración de 12 y 8% respectivamente.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pPr algn="l"/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TAMAÑO DE BROTES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5" descr="C:\Users\Santi\Documents\Santi\Iasa\TESIS Agrobacterium tumefaciens\Fotos Agrobacterium invernadero\12042011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916832"/>
            <a:ext cx="3563888" cy="3853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4.8: Análisis de varianza para el tamaño de brotes en el cultivo de rosas variedad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los 15, 30, 45 días. IASA.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Pichincha 2011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6910595" cy="25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92696"/>
            <a:ext cx="4139952" cy="864096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Cuadro 4.9: Efecto de los tratamientos sobre el tamaño de brotes en el cultivo de rosas variedad </a:t>
            </a:r>
            <a:r>
              <a:rPr lang="es-ES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 los 15, 30, 45 días</a:t>
            </a:r>
            <a:endParaRPr lang="es-EC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1520" y="1700808"/>
          <a:ext cx="3816423" cy="2983579"/>
        </p:xfrm>
        <a:graphic>
          <a:graphicData uri="http://schemas.openxmlformats.org/drawingml/2006/table">
            <a:tbl>
              <a:tblPr/>
              <a:tblGrid>
                <a:gridCol w="1298895"/>
                <a:gridCol w="838826"/>
                <a:gridCol w="839351"/>
                <a:gridCol w="839351"/>
              </a:tblGrid>
              <a:tr h="61051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TAMAÑO DE BROTES (cm)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671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15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30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Arial"/>
                          <a:ea typeface="Times New Roman"/>
                          <a:cs typeface="Times New Roman"/>
                        </a:rPr>
                        <a:t>45 días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105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Agry-gent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1.27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14.82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39.92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Bostok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1.32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17.66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44.17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Testigo extirpación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1.15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14.50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39.16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28800"/>
            <a:ext cx="454046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83968" y="486916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Gráfico 4.5: Efecto de los tratamientos sobre el tamaño de brotes en el cultivo de rosas variedad </a:t>
            </a:r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 a los 15, 30, 45 días.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143000"/>
          </a:xfrm>
        </p:spPr>
        <p:txBody>
          <a:bodyPr/>
          <a:lstStyle/>
          <a:p>
            <a:pPr algn="l"/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LONGITUD DE TALLOS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26626" name="Picture 2" descr="C:\Users\Santi\Documents\Santi\Iasa\TESIS Agrobacterium tumefaciens\Fotos Agrobacterium invernadero\T2r1 pl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881" y="1268760"/>
            <a:ext cx="2833119" cy="4429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936104"/>
          </a:xfrm>
        </p:spPr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4.10: Análisis de varianza para la longitud de tallos en el cultivo de rosas variedad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IASA.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Pichincha 2011</a:t>
            </a: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6788500" cy="22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9712" y="908720"/>
            <a:ext cx="5256584" cy="720080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Cuadro 4.11: Efecto de los tratamientos sobre la longitud de tallos en el cultivo de rosas variedad </a:t>
            </a:r>
            <a:r>
              <a:rPr lang="es-ES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Wow</a:t>
            </a:r>
            <a:endParaRPr lang="es-EC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012528" cy="138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996952"/>
            <a:ext cx="5256584" cy="24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1691680" y="55172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Gráfico 4.6: Efecto de los tratamientos sobre la longitud de tallos en el cultivo de rosas variedad </a:t>
            </a:r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Wow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229600" cy="1143000"/>
          </a:xfrm>
        </p:spPr>
        <p:txBody>
          <a:bodyPr/>
          <a:lstStyle/>
          <a:p>
            <a:pPr algn="l"/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TAMAÑO DE BOTÓN 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pic>
        <p:nvPicPr>
          <p:cNvPr id="27650" name="Picture 2" descr="C:\Users\Santi\Documents\Santi\Iasa\TESIS Agrobacterium tumefaciens\Fotos Agrobacterium invernadero\T1r3 pl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268760"/>
            <a:ext cx="3491880" cy="4681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4.12: Análisis de varianza para el tamaño de botón en el cultivo rosas variedad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IASA. </a:t>
            </a:r>
            <a:r>
              <a:rPr lang="es-E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Rumiñahui</a:t>
            </a:r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Pichincha 2011</a:t>
            </a:r>
            <a:endParaRPr lang="es-EC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7786890" cy="26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5472608" cy="4525963"/>
          </a:xfrm>
        </p:spPr>
        <p:txBody>
          <a:bodyPr/>
          <a:lstStyle/>
          <a:p>
            <a:pPr>
              <a:buNone/>
            </a:pPr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Objetivos Específicos:</a:t>
            </a:r>
          </a:p>
          <a:p>
            <a:pPr lvl="0"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Aislar 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en medio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selectivo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Comprobar 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la eficiencia de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antibióticos</a:t>
            </a:r>
          </a:p>
          <a:p>
            <a:pPr lvl="0" algn="just"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Aplicar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los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mejores tratamientos definidos 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s-ES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vitro al campo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 </a:t>
            </a:r>
            <a:endParaRPr lang="es-EC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377" name="Picture 1" descr="C:\Users\Santi\Documents\Santi\Iasa\TESIS Agrobacterium tumefaciens\Fotos Agrobacterium invernadero\2001201113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999" y="1268760"/>
            <a:ext cx="2905001" cy="468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3693096" cy="864096"/>
          </a:xfrm>
        </p:spPr>
        <p:txBody>
          <a:bodyPr/>
          <a:lstStyle/>
          <a:p>
            <a:pPr algn="ctr"/>
            <a:r>
              <a:rPr lang="es-ES" sz="1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Cuadro 4.13: Efecto de los tratamientos sobre el tamaño de botón en el cultivo de rosas variedad </a:t>
            </a:r>
            <a:r>
              <a:rPr lang="es-ES" sz="1400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Wow</a:t>
            </a:r>
            <a:endParaRPr lang="es-EC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1556792"/>
          <a:ext cx="3672408" cy="2736304"/>
        </p:xfrm>
        <a:graphic>
          <a:graphicData uri="http://schemas.openxmlformats.org/drawingml/2006/table">
            <a:tbl>
              <a:tblPr/>
              <a:tblGrid>
                <a:gridCol w="1841399"/>
                <a:gridCol w="1831009"/>
              </a:tblGrid>
              <a:tr h="658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TAMAÑO DE BOTÓN </a:t>
                      </a:r>
                      <a:r>
                        <a:rPr lang="es-E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s-ES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Longitud cm)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0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 dirty="0">
                          <a:latin typeface="Times New Roman"/>
                          <a:ea typeface="Times New Roman"/>
                          <a:cs typeface="Times New Roman"/>
                        </a:rPr>
                        <a:t>T1</a:t>
                      </a: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E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Agry-gent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4.43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T2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Bostok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4.74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200" b="1">
                          <a:latin typeface="Times New Roman"/>
                          <a:ea typeface="Times New Roman"/>
                          <a:cs typeface="Times New Roman"/>
                        </a:rPr>
                        <a:t>T3</a:t>
                      </a:r>
                      <a:r>
                        <a:rPr lang="es-ES" sz="1200">
                          <a:latin typeface="Times New Roman"/>
                          <a:ea typeface="Times New Roman"/>
                          <a:cs typeface="Times New Roman"/>
                        </a:rPr>
                        <a:t> Testigo extirpación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latin typeface="Times New Roman"/>
                          <a:ea typeface="Times New Roman"/>
                          <a:cs typeface="Times New Roman"/>
                        </a:rPr>
                        <a:t>4.45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4677728" cy="281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211960" y="4437112"/>
            <a:ext cx="493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Gráfico 4.7: Efecto de los tratamientos sobre el tamaño de botón en el cultivo de rosas variedad </a:t>
            </a:r>
            <a:r>
              <a:rPr lang="es-ES" sz="1200" b="1" dirty="0" err="1">
                <a:latin typeface="Times New Roman" pitchFamily="18" charset="0"/>
                <a:cs typeface="Times New Roman" pitchFamily="18" charset="0"/>
              </a:rPr>
              <a:t>Wow</a:t>
            </a:r>
            <a:r>
              <a:rPr lang="es-ES" sz="1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s-EC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420888"/>
            <a:ext cx="8219256" cy="1972816"/>
          </a:xfrm>
        </p:spPr>
        <p:txBody>
          <a:bodyPr/>
          <a:lstStyle/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aplicación del antibiótico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Bostok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plantas, propició un mejor tamaño de brotes con una media de 44.17 cm, longitud de tallo de 37.56 cm y tamaño del botón de 4.74 cm, no obstante, no se diferenció estadísticamente del resto de tratamientos.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pPr algn="l"/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ANÁLISIS ECONÓMICO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Cuadro 4.16: Análisis marginal de los tratamientos no dominados</a:t>
            </a:r>
            <a: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907704" y="2564904"/>
          <a:ext cx="5532457" cy="1832848"/>
        </p:xfrm>
        <a:graphic>
          <a:graphicData uri="http://schemas.openxmlformats.org/drawingml/2006/table">
            <a:tbl>
              <a:tblPr/>
              <a:tblGrid>
                <a:gridCol w="1529116"/>
                <a:gridCol w="781647"/>
                <a:gridCol w="740782"/>
                <a:gridCol w="937679"/>
                <a:gridCol w="916132"/>
                <a:gridCol w="627101"/>
              </a:tblGrid>
              <a:tr h="84940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TRATAMIENTOS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Beneficio neto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Costo variable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 Beneficio neto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Δ Costo variable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TIR M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17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T2 BOSTOCK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16,52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1,27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0,73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1,739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2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T3 SOLO EXTIRPACIÓN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15,25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s-EC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pPr algn="l"/>
            <a:r>
              <a:rPr lang="es-E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RECOMENDACIONES</a:t>
            </a:r>
            <a: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Luego de la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extirpación,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pueden hacer tres aplicaciones tópicas de </a:t>
            </a:r>
            <a:r>
              <a:rPr lang="es-E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Bostok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(3cc/l) o de </a:t>
            </a:r>
            <a:r>
              <a:rPr lang="es-E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Agry-gent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(1,25 g/l) con un intervalo de 15-21 días entre ellos.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 se recomienda la ejecución de más de tres aplicaciones a fin de no generar estirpes resistentes de 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 tumefaciens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sugiere validar la utilización de este antibiótico en diferentes variedades de rosa en empresas florícolas que tengan este problema fitosanitario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584176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 puede realizar diversas estrategias de control incluyendo solarización,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vaporización (en la preparación del suelo),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la implementación de un control biológico con 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 </a:t>
            </a:r>
            <a:r>
              <a:rPr lang="es-ES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radiobacter</a:t>
            </a:r>
            <a:r>
              <a:rPr lang="es-ES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K84 o K 1026.</a:t>
            </a:r>
            <a:endParaRPr lang="es-EC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852936"/>
            <a:ext cx="8219256" cy="1036712"/>
          </a:xfrm>
        </p:spPr>
        <p:txBody>
          <a:bodyPr/>
          <a:lstStyle/>
          <a:p>
            <a:pPr algn="ctr">
              <a:buNone/>
            </a:pPr>
            <a:r>
              <a:rPr lang="es-EC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GRACIAS </a:t>
            </a:r>
            <a:endParaRPr lang="es-EC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16016" y="1052736"/>
            <a:ext cx="4032448" cy="4525963"/>
          </a:xfrm>
        </p:spPr>
        <p:txBody>
          <a:bodyPr/>
          <a:lstStyle/>
          <a:p>
            <a:pPr lvl="0"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el tamaño de la agalla.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con que productos no se produce la regeneración de tumores en campo.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Determinar la calidad de tallos, en base a la longitud del tallo y  tamaño de botón.</a:t>
            </a: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es-EC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EC" dirty="0"/>
          </a:p>
        </p:txBody>
      </p:sp>
      <p:sp>
        <p:nvSpPr>
          <p:cNvPr id="4" name="3 Rectángulo"/>
          <p:cNvSpPr/>
          <p:nvPr/>
        </p:nvSpPr>
        <p:spPr>
          <a:xfrm>
            <a:off x="467544" y="692696"/>
            <a:ext cx="3384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400" dirty="0" smtClean="0">
                <a:latin typeface="Times New Roman" pitchFamily="18" charset="0"/>
                <a:cs typeface="Times New Roman" pitchFamily="18" charset="0"/>
              </a:rPr>
              <a:t>Objetivos Específicos</a:t>
            </a:r>
            <a:r>
              <a:rPr lang="es-EC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s-EC" dirty="0"/>
          </a:p>
        </p:txBody>
      </p:sp>
      <p:pic>
        <p:nvPicPr>
          <p:cNvPr id="22530" name="Picture 2" descr="C:\Users\Santi\Documents\Santi\Iasa\TESIS Agrobacterium tumefaciens\Fotos Agrobacterium invernadero\190120111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5"/>
            <a:ext cx="4499992" cy="5135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REVISIÓN DE LITERATURA</a:t>
            </a:r>
            <a:endParaRPr lang="es-EC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C:\Users\Santi\Documents\Santi\Iasa\TESIS Agrobacterium tumefaciens\Fotos Agrobacterium invernadero\2001201113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84784"/>
            <a:ext cx="3203848" cy="2160240"/>
          </a:xfrm>
          <a:prstGeom prst="rect">
            <a:avLst/>
          </a:prstGeom>
          <a:noFill/>
        </p:spPr>
      </p:pic>
      <p:pic>
        <p:nvPicPr>
          <p:cNvPr id="21506" name="Picture 2" descr="C:\Users\Santi\Documents\Santi\Iasa\TESIS Agrobacterium tumefaciens\Fotos Agrobacterium invernadero\20012011138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1052736"/>
            <a:ext cx="1908816" cy="254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 (Agrobacterium tumefaciens)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Santi\Documents\Santi\Iasa\TESIS Agrobacterium tumefaciens\Fotos Agrobacterium invernadero\1901201113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5"/>
            <a:ext cx="2520280" cy="3360373"/>
          </a:xfrm>
          <a:prstGeom prst="rect">
            <a:avLst/>
          </a:prstGeom>
          <a:noFill/>
        </p:spPr>
      </p:pic>
      <p:pic>
        <p:nvPicPr>
          <p:cNvPr id="29699" name="Picture 3" descr="C:\Users\Santi\Documents\Santi\Iasa\TESIS Agrobacterium tumefaciens\Fotos Agrobacterium invernadero\IMG_0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TENDENCIA PARA LA INFECCIÓN</a:t>
            </a:r>
            <a:endParaRPr lang="es-EC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908720"/>
            <a:ext cx="3600400" cy="5184576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tasa de infección se ve influenciada por la susceptibilidad de la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planta, desarrollo </a:t>
            </a:r>
            <a:r>
              <a:rPr lang="es-E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ambiente 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(Horst, R. 1998).</a:t>
            </a:r>
          </a:p>
          <a:p>
            <a:pPr algn="just">
              <a:buNone/>
            </a:pPr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Aun cuando la planta pierda su 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patogenicidad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s-ES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Agrobacterium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puede permanecer en las plantas  aledañas</a:t>
            </a:r>
          </a:p>
          <a:p>
            <a:pPr algn="just">
              <a:buNone/>
            </a:pP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(</a:t>
            </a:r>
            <a:r>
              <a:rPr lang="es-E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Gorlenko</a:t>
            </a:r>
            <a:r>
              <a:rPr lang="es-E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M. 1961)</a:t>
            </a:r>
          </a:p>
        </p:txBody>
      </p:sp>
      <p:pic>
        <p:nvPicPr>
          <p:cNvPr id="4" name="Picture 6" descr="C:\Users\Santi\Documents\Santi\Iasa\TESIS Agrobacterium tumefaciens\Fotos Agrobacterium invernadero\200120111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4"/>
            <a:ext cx="360040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2154</Words>
  <Application>Microsoft Office PowerPoint</Application>
  <PresentationFormat>Presentación en pantalla (4:3)</PresentationFormat>
  <Paragraphs>652</Paragraphs>
  <Slides>57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57</vt:i4>
      </vt:variant>
    </vt:vector>
  </HeadingPairs>
  <TitlesOfParts>
    <vt:vector size="59" baseType="lpstr">
      <vt:lpstr>Diseño predeterminado</vt:lpstr>
      <vt:lpstr>CorelDRAW</vt:lpstr>
      <vt:lpstr>“EVALUACIÓN DEL CONTROL DE Agrobacterium tumefaciens MEDIANTE LA APLICACIÓN DE AGENTES ANTIBIÓTICOS EN ROSAS.” </vt:lpstr>
      <vt:lpstr>SUMARIO</vt:lpstr>
      <vt:lpstr>1. INTRODUCCIÓN</vt:lpstr>
      <vt:lpstr>2. OBJETIVOS</vt:lpstr>
      <vt:lpstr>Diapositiva 5</vt:lpstr>
      <vt:lpstr>Diapositiva 6</vt:lpstr>
      <vt:lpstr>3. REVISIÓN DE LITERATURA</vt:lpstr>
      <vt:lpstr>AGROBACTERIUM (Agrobacterium tumefaciens)</vt:lpstr>
      <vt:lpstr>TENDENCIA PARA LA INFECCIÓN</vt:lpstr>
      <vt:lpstr>CICLO DE LA ENFERMEDAD</vt:lpstr>
      <vt:lpstr>CONTROL</vt:lpstr>
      <vt:lpstr>4. MATERIALES Y MÉTODOS</vt:lpstr>
      <vt:lpstr>FASE DE LABORATORIO</vt:lpstr>
      <vt:lpstr>Diapositiva 14</vt:lpstr>
      <vt:lpstr>Aplicación de A. tumefaciens en los antibióticos </vt:lpstr>
      <vt:lpstr>Diapositiva 16</vt:lpstr>
      <vt:lpstr>FASE DE CAMPO</vt:lpstr>
      <vt:lpstr>Diapositiva 18</vt:lpstr>
      <vt:lpstr>4.3 DISEÑO EXPERIMENTAL</vt:lpstr>
      <vt:lpstr>Diapositiva 20</vt:lpstr>
      <vt:lpstr>Diapositiva 21</vt:lpstr>
      <vt:lpstr>4.4 TRATAMIENTOS A COMPARAR</vt:lpstr>
      <vt:lpstr>4.5 CARACTERÍSTICA DE LA UNIDAD EXPERIMENTAL</vt:lpstr>
      <vt:lpstr>4.6 CROQUIS DEL DISEÑO CAMPO (INVERNADERO)</vt:lpstr>
      <vt:lpstr>RESULTADOS Y DISCUSIÓN</vt:lpstr>
      <vt:lpstr>Cuadro 4.1: Análisis de varianza para las ufc´s de Agrobacterium tumefaciens in vitro a las 24, 48,  72 y 144 horas bajo el efecto de 5 antibióticos a tres dosis. IASA, Rumiñahui, Pichincha 2011  </vt:lpstr>
      <vt:lpstr>Cuadro 4.2: Efecto de los antibióticos sobre las ufc´s de Agrobacterium tumefaciens in vitro en las evaluaciones establecidas a las 24,48,72 y 144 horas.</vt:lpstr>
      <vt:lpstr>Cuadro 4.3: Efecto de los tratamientos sobre las ufc´s de Agrobacterium tumefaciens in vitro en las evaluaciones establecidas a las 24, 48, 72 y 144 horas. </vt:lpstr>
      <vt:lpstr>Diapositiva 29</vt:lpstr>
      <vt:lpstr>Diapositiva 30</vt:lpstr>
      <vt:lpstr>Diapositiva 31</vt:lpstr>
      <vt:lpstr>REGRESIONES Y COEFICIENTES DE DETERMINACION</vt:lpstr>
      <vt:lpstr>CAMPO </vt:lpstr>
      <vt:lpstr>TAMAÑO DE TUMORES</vt:lpstr>
      <vt:lpstr>Cuadro 4.4: Análisis de varianza para las evaluaciones del tamaño de tumores de Agrobacterium tumefaciens en el cultivo de rosas variedad Wow a los 15, 30, 45 días. IASA. Rumiñahui. Pichincha 2011 </vt:lpstr>
      <vt:lpstr>Cuadro 4.5: Efecto de los tratamientos sobre el tamaño de los tumores de Agrobacterium tumefaciens en el cultivo de rosas variedad Wow a los 15, y 30 días</vt:lpstr>
      <vt:lpstr>Diapositiva 37</vt:lpstr>
      <vt:lpstr>PORCENTAJE DE REGENERACIÓN DE TUMORES</vt:lpstr>
      <vt:lpstr>Cuadro 4.6: Análisis de varianza para las evaluaciones de los porcentajes de regeneración de tumores de Agrobacterium tumefaciens en en cultivo de rosas variedad Wow a los 15, 30, 45 días. IASA. Rumiñahui. Pichincha 2011 </vt:lpstr>
      <vt:lpstr>Cuadro 4.7: Efecto de los tratamientos sobre el porcentaje de regeneración de los tumores de Agrobacterium tumefaciens en el cultivo de rosas variedad Wow a los 15, 30, 45 días </vt:lpstr>
      <vt:lpstr>Diapositiva 41</vt:lpstr>
      <vt:lpstr>TAMAÑO DE BROTES</vt:lpstr>
      <vt:lpstr>Cuadro 4.8: Análisis de varianza para el tamaño de brotes en el cultivo de rosas variedad Wow a los 15, 30, 45 días. IASA. Rumiñahui. Pichincha 2011 </vt:lpstr>
      <vt:lpstr>Cuadro 4.9: Efecto de los tratamientos sobre el tamaño de brotes en el cultivo de rosas variedad Wow a los 15, 30, 45 días</vt:lpstr>
      <vt:lpstr>LONGITUD DE TALLOS  </vt:lpstr>
      <vt:lpstr>Cuadro 4.10: Análisis de varianza para la longitud de tallos en el cultivo de rosas variedad Wow. IASA. Rumiñahui. Pichincha 2011</vt:lpstr>
      <vt:lpstr>Cuadro 4.11: Efecto de los tratamientos sobre la longitud de tallos en el cultivo de rosas variedad Wow</vt:lpstr>
      <vt:lpstr>TAMAÑO DE BOTÓN  </vt:lpstr>
      <vt:lpstr>Cuadro 4.12: Análisis de varianza para el tamaño de botón en el cultivo rosas variedad Wow. IASA. Rumiñahui. Pichincha 2011</vt:lpstr>
      <vt:lpstr>Cuadro 4.13: Efecto de los tratamientos sobre el tamaño de botón en el cultivo de rosas variedad Wow</vt:lpstr>
      <vt:lpstr>Diapositiva 51</vt:lpstr>
      <vt:lpstr>ANÁLISIS ECONÓMICO</vt:lpstr>
      <vt:lpstr>Cuadro 4.16: Análisis marginal de los tratamientos no dominados </vt:lpstr>
      <vt:lpstr>6. RECOMENDACIONES </vt:lpstr>
      <vt:lpstr>Diapositiva 55</vt:lpstr>
      <vt:lpstr>Diapositiva 56</vt:lpstr>
      <vt:lpstr>Diapositiva 57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Santiago Morillo Gómez</cp:lastModifiedBy>
  <cp:revision>242</cp:revision>
  <dcterms:created xsi:type="dcterms:W3CDTF">2008-02-13T16:07:44Z</dcterms:created>
  <dcterms:modified xsi:type="dcterms:W3CDTF">2011-10-13T17:40:20Z</dcterms:modified>
</cp:coreProperties>
</file>