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173"/>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13" r:id="rId20"/>
    <p:sldId id="314" r:id="rId21"/>
    <p:sldId id="315" r:id="rId22"/>
    <p:sldId id="319" r:id="rId23"/>
    <p:sldId id="320" r:id="rId24"/>
    <p:sldId id="331" r:id="rId25"/>
    <p:sldId id="332" r:id="rId26"/>
    <p:sldId id="333" r:id="rId27"/>
    <p:sldId id="335" r:id="rId28"/>
    <p:sldId id="336"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4" r:id="rId53"/>
    <p:sldId id="376" r:id="rId54"/>
    <p:sldId id="378" r:id="rId55"/>
    <p:sldId id="380" r:id="rId56"/>
    <p:sldId id="382" r:id="rId57"/>
    <p:sldId id="383" r:id="rId58"/>
    <p:sldId id="384" r:id="rId59"/>
    <p:sldId id="385" r:id="rId60"/>
    <p:sldId id="386" r:id="rId61"/>
    <p:sldId id="387" r:id="rId62"/>
    <p:sldId id="388" r:id="rId63"/>
    <p:sldId id="389" r:id="rId64"/>
    <p:sldId id="390" r:id="rId65"/>
    <p:sldId id="391" r:id="rId66"/>
    <p:sldId id="392" r:id="rId67"/>
    <p:sldId id="395" r:id="rId68"/>
    <p:sldId id="396" r:id="rId69"/>
    <p:sldId id="397" r:id="rId70"/>
    <p:sldId id="398" r:id="rId71"/>
    <p:sldId id="399" r:id="rId72"/>
    <p:sldId id="400" r:id="rId73"/>
    <p:sldId id="401" r:id="rId74"/>
    <p:sldId id="402" r:id="rId75"/>
    <p:sldId id="403" r:id="rId76"/>
    <p:sldId id="404" r:id="rId77"/>
    <p:sldId id="405" r:id="rId78"/>
    <p:sldId id="406" r:id="rId79"/>
    <p:sldId id="407" r:id="rId80"/>
    <p:sldId id="408" r:id="rId81"/>
    <p:sldId id="409" r:id="rId82"/>
    <p:sldId id="412" r:id="rId83"/>
    <p:sldId id="413" r:id="rId84"/>
    <p:sldId id="414" r:id="rId85"/>
    <p:sldId id="415" r:id="rId86"/>
    <p:sldId id="416" r:id="rId87"/>
    <p:sldId id="417" r:id="rId88"/>
    <p:sldId id="418" r:id="rId89"/>
    <p:sldId id="419" r:id="rId90"/>
    <p:sldId id="420" r:id="rId91"/>
    <p:sldId id="421" r:id="rId92"/>
    <p:sldId id="423" r:id="rId93"/>
    <p:sldId id="424" r:id="rId94"/>
    <p:sldId id="422" r:id="rId95"/>
    <p:sldId id="425" r:id="rId96"/>
    <p:sldId id="427" r:id="rId97"/>
    <p:sldId id="428" r:id="rId98"/>
    <p:sldId id="429" r:id="rId99"/>
    <p:sldId id="430" r:id="rId100"/>
    <p:sldId id="431" r:id="rId101"/>
    <p:sldId id="432" r:id="rId102"/>
    <p:sldId id="433" r:id="rId103"/>
    <p:sldId id="434" r:id="rId104"/>
    <p:sldId id="435" r:id="rId105"/>
    <p:sldId id="436" r:id="rId106"/>
    <p:sldId id="437" r:id="rId107"/>
    <p:sldId id="438" r:id="rId108"/>
    <p:sldId id="439" r:id="rId109"/>
    <p:sldId id="441" r:id="rId110"/>
    <p:sldId id="449" r:id="rId111"/>
    <p:sldId id="442" r:id="rId112"/>
    <p:sldId id="444" r:id="rId113"/>
    <p:sldId id="445" r:id="rId114"/>
    <p:sldId id="446" r:id="rId115"/>
    <p:sldId id="447" r:id="rId116"/>
    <p:sldId id="448" r:id="rId117"/>
    <p:sldId id="450" r:id="rId118"/>
    <p:sldId id="451" r:id="rId119"/>
    <p:sldId id="452" r:id="rId120"/>
    <p:sldId id="453" r:id="rId121"/>
    <p:sldId id="454" r:id="rId122"/>
    <p:sldId id="455" r:id="rId123"/>
    <p:sldId id="456" r:id="rId124"/>
    <p:sldId id="457" r:id="rId125"/>
    <p:sldId id="458" r:id="rId126"/>
    <p:sldId id="459" r:id="rId127"/>
    <p:sldId id="460" r:id="rId128"/>
    <p:sldId id="461" r:id="rId129"/>
    <p:sldId id="462" r:id="rId130"/>
    <p:sldId id="463" r:id="rId131"/>
    <p:sldId id="464" r:id="rId132"/>
    <p:sldId id="466" r:id="rId133"/>
    <p:sldId id="465" r:id="rId134"/>
    <p:sldId id="467" r:id="rId135"/>
    <p:sldId id="468" r:id="rId136"/>
    <p:sldId id="469" r:id="rId137"/>
    <p:sldId id="470" r:id="rId138"/>
    <p:sldId id="471" r:id="rId139"/>
    <p:sldId id="472" r:id="rId140"/>
    <p:sldId id="473" r:id="rId141"/>
    <p:sldId id="474" r:id="rId142"/>
    <p:sldId id="475" r:id="rId143"/>
    <p:sldId id="476" r:id="rId144"/>
    <p:sldId id="478" r:id="rId145"/>
    <p:sldId id="479" r:id="rId146"/>
    <p:sldId id="480" r:id="rId147"/>
    <p:sldId id="482" r:id="rId148"/>
    <p:sldId id="483" r:id="rId149"/>
    <p:sldId id="485" r:id="rId150"/>
    <p:sldId id="486" r:id="rId151"/>
    <p:sldId id="487" r:id="rId152"/>
    <p:sldId id="488" r:id="rId153"/>
    <p:sldId id="489" r:id="rId154"/>
    <p:sldId id="490" r:id="rId155"/>
    <p:sldId id="491" r:id="rId156"/>
    <p:sldId id="492" r:id="rId157"/>
    <p:sldId id="493" r:id="rId158"/>
    <p:sldId id="494" r:id="rId159"/>
    <p:sldId id="495" r:id="rId160"/>
    <p:sldId id="496" r:id="rId161"/>
    <p:sldId id="497" r:id="rId162"/>
    <p:sldId id="498" r:id="rId163"/>
    <p:sldId id="499" r:id="rId164"/>
    <p:sldId id="500" r:id="rId165"/>
    <p:sldId id="501" r:id="rId166"/>
    <p:sldId id="502" r:id="rId167"/>
    <p:sldId id="503" r:id="rId168"/>
    <p:sldId id="504" r:id="rId169"/>
    <p:sldId id="505" r:id="rId170"/>
    <p:sldId id="506" r:id="rId171"/>
    <p:sldId id="507" r:id="rId17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6E542-AB15-4E86-A32A-BD5AD1519AF3}" type="datetimeFigureOut">
              <a:rPr lang="es-EC" smtClean="0"/>
              <a:pPr/>
              <a:t>11/11/2011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DD7F2-18C2-4E96-856E-4010BABF1FC8}" type="slidenum">
              <a:rPr lang="es-EC" smtClean="0"/>
              <a:pPr/>
              <a:t>‹Nº›</a:t>
            </a:fld>
            <a:endParaRPr lang="es-EC"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79DD7F2-18C2-4E96-856E-4010BABF1FC8}" type="slidenum">
              <a:rPr lang="es-EC" smtClean="0"/>
              <a:pPr/>
              <a:t>22</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46822D6-1B27-440C-A1E7-6EBFC6964610}" type="datetimeFigureOut">
              <a:rPr lang="es-EC" smtClean="0"/>
              <a:pPr/>
              <a:t>11/11/2011</a:t>
            </a:fld>
            <a:endParaRPr lang="es-EC"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7E4294E-F6EE-4F9F-A409-D1130CA6110F}"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6822D6-1B27-440C-A1E7-6EBFC6964610}" type="datetimeFigureOut">
              <a:rPr lang="es-EC" smtClean="0"/>
              <a:pPr/>
              <a:t>11/11/2011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7E4294E-F6EE-4F9F-A409-D1130CA6110F}"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46822D6-1B27-440C-A1E7-6EBFC6964610}" type="datetimeFigureOut">
              <a:rPr lang="es-EC" smtClean="0"/>
              <a:pPr/>
              <a:t>11/11/2011</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C7E4294E-F6EE-4F9F-A409-D1130CA6110F}"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46822D6-1B27-440C-A1E7-6EBFC6964610}" type="datetimeFigureOut">
              <a:rPr lang="es-EC" smtClean="0"/>
              <a:pPr/>
              <a:t>11/11/2011</a:t>
            </a:fld>
            <a:endParaRPr lang="es-EC" dirty="0"/>
          </a:p>
        </p:txBody>
      </p:sp>
      <p:sp>
        <p:nvSpPr>
          <p:cNvPr id="9" name="8 Marcador de número de diapositiva"/>
          <p:cNvSpPr>
            <a:spLocks noGrp="1"/>
          </p:cNvSpPr>
          <p:nvPr>
            <p:ph type="sldNum" sz="quarter" idx="15"/>
          </p:nvPr>
        </p:nvSpPr>
        <p:spPr/>
        <p:txBody>
          <a:bodyPr rtlCol="0"/>
          <a:lstStyle/>
          <a:p>
            <a:fld id="{C7E4294E-F6EE-4F9F-A409-D1130CA6110F}" type="slidenum">
              <a:rPr lang="es-EC" smtClean="0"/>
              <a:pPr/>
              <a:t>‹Nº›</a:t>
            </a:fld>
            <a:endParaRPr lang="es-EC" dirty="0"/>
          </a:p>
        </p:txBody>
      </p:sp>
      <p:sp>
        <p:nvSpPr>
          <p:cNvPr id="10" name="9 Marcador de pie de página"/>
          <p:cNvSpPr>
            <a:spLocks noGrp="1"/>
          </p:cNvSpPr>
          <p:nvPr>
            <p:ph type="ftr" sz="quarter" idx="16"/>
          </p:nvPr>
        </p:nvSpPr>
        <p:spPr/>
        <p:txBody>
          <a:bodyPr rtlCol="0"/>
          <a:lstStyle/>
          <a:p>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46822D6-1B27-440C-A1E7-6EBFC6964610}" type="datetimeFigureOut">
              <a:rPr lang="es-EC" smtClean="0"/>
              <a:pPr/>
              <a:t>11/11/2011</a:t>
            </a:fld>
            <a:endParaRPr lang="es-EC"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7E4294E-F6EE-4F9F-A409-D1130CA6110F}"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46822D6-1B27-440C-A1E7-6EBFC6964610}" type="datetimeFigureOut">
              <a:rPr lang="es-EC" smtClean="0"/>
              <a:pPr/>
              <a:t>11/11/2011</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C7E4294E-F6EE-4F9F-A409-D1130CA6110F}" type="slidenum">
              <a:rPr lang="es-EC" smtClean="0"/>
              <a:pPr/>
              <a:t>‹Nº›</a:t>
            </a:fld>
            <a:endParaRPr lang="es-EC"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46822D6-1B27-440C-A1E7-6EBFC6964610}" type="datetimeFigureOut">
              <a:rPr lang="es-EC" smtClean="0"/>
              <a:pPr/>
              <a:t>11/11/2011</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C7E4294E-F6EE-4F9F-A409-D1130CA6110F}" type="slidenum">
              <a:rPr lang="es-EC" smtClean="0"/>
              <a:pPr/>
              <a:t>‹Nº›</a:t>
            </a:fld>
            <a:endParaRPr lang="es-EC"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46822D6-1B27-440C-A1E7-6EBFC6964610}" type="datetimeFigureOut">
              <a:rPr lang="es-EC" smtClean="0"/>
              <a:pPr/>
              <a:t>11/11/2011</a:t>
            </a:fld>
            <a:endParaRPr lang="es-EC" dirty="0"/>
          </a:p>
        </p:txBody>
      </p:sp>
      <p:sp>
        <p:nvSpPr>
          <p:cNvPr id="7" name="6 Marcador de número de diapositiva"/>
          <p:cNvSpPr>
            <a:spLocks noGrp="1"/>
          </p:cNvSpPr>
          <p:nvPr>
            <p:ph type="sldNum" sz="quarter" idx="11"/>
          </p:nvPr>
        </p:nvSpPr>
        <p:spPr/>
        <p:txBody>
          <a:bodyPr rtlCol="0"/>
          <a:lstStyle/>
          <a:p>
            <a:fld id="{C7E4294E-F6EE-4F9F-A409-D1130CA6110F}" type="slidenum">
              <a:rPr lang="es-EC" smtClean="0"/>
              <a:pPr/>
              <a:t>‹Nº›</a:t>
            </a:fld>
            <a:endParaRPr lang="es-EC" dirty="0"/>
          </a:p>
        </p:txBody>
      </p:sp>
      <p:sp>
        <p:nvSpPr>
          <p:cNvPr id="8" name="7 Marcador de pie de página"/>
          <p:cNvSpPr>
            <a:spLocks noGrp="1"/>
          </p:cNvSpPr>
          <p:nvPr>
            <p:ph type="ftr" sz="quarter" idx="12"/>
          </p:nvPr>
        </p:nvSpPr>
        <p:spPr/>
        <p:txBody>
          <a:bodyPr rtlCol="0"/>
          <a:lstStyle/>
          <a:p>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6822D6-1B27-440C-A1E7-6EBFC6964610}" type="datetimeFigureOut">
              <a:rPr lang="es-EC" smtClean="0"/>
              <a:pPr/>
              <a:t>11/11/2011</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C7E4294E-F6EE-4F9F-A409-D1130CA6110F}"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46822D6-1B27-440C-A1E7-6EBFC6964610}" type="datetimeFigureOut">
              <a:rPr lang="es-EC" smtClean="0"/>
              <a:pPr/>
              <a:t>11/11/2011</a:t>
            </a:fld>
            <a:endParaRPr lang="es-EC" dirty="0"/>
          </a:p>
        </p:txBody>
      </p:sp>
      <p:sp>
        <p:nvSpPr>
          <p:cNvPr id="22" name="21 Marcador de número de diapositiva"/>
          <p:cNvSpPr>
            <a:spLocks noGrp="1"/>
          </p:cNvSpPr>
          <p:nvPr>
            <p:ph type="sldNum" sz="quarter" idx="15"/>
          </p:nvPr>
        </p:nvSpPr>
        <p:spPr/>
        <p:txBody>
          <a:bodyPr rtlCol="0"/>
          <a:lstStyle/>
          <a:p>
            <a:fld id="{C7E4294E-F6EE-4F9F-A409-D1130CA6110F}" type="slidenum">
              <a:rPr lang="es-EC" smtClean="0"/>
              <a:pPr/>
              <a:t>‹Nº›</a:t>
            </a:fld>
            <a:endParaRPr lang="es-EC" dirty="0"/>
          </a:p>
        </p:txBody>
      </p:sp>
      <p:sp>
        <p:nvSpPr>
          <p:cNvPr id="23" name="22 Marcador de pie de página"/>
          <p:cNvSpPr>
            <a:spLocks noGrp="1"/>
          </p:cNvSpPr>
          <p:nvPr>
            <p:ph type="ftr" sz="quarter" idx="16"/>
          </p:nvPr>
        </p:nvSpPr>
        <p:spPr/>
        <p:txBody>
          <a:bodyPr rtlCol="0"/>
          <a:lstStyle/>
          <a:p>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46822D6-1B27-440C-A1E7-6EBFC6964610}" type="datetimeFigureOut">
              <a:rPr lang="es-EC" smtClean="0"/>
              <a:pPr/>
              <a:t>11/11/2011</a:t>
            </a:fld>
            <a:endParaRPr lang="es-EC" dirty="0"/>
          </a:p>
        </p:txBody>
      </p:sp>
      <p:sp>
        <p:nvSpPr>
          <p:cNvPr id="18" name="17 Marcador de número de diapositiva"/>
          <p:cNvSpPr>
            <a:spLocks noGrp="1"/>
          </p:cNvSpPr>
          <p:nvPr>
            <p:ph type="sldNum" sz="quarter" idx="11"/>
          </p:nvPr>
        </p:nvSpPr>
        <p:spPr/>
        <p:txBody>
          <a:bodyPr rtlCol="0"/>
          <a:lstStyle/>
          <a:p>
            <a:fld id="{C7E4294E-F6EE-4F9F-A409-D1130CA6110F}" type="slidenum">
              <a:rPr lang="es-EC" smtClean="0"/>
              <a:pPr/>
              <a:t>‹Nº›</a:t>
            </a:fld>
            <a:endParaRPr lang="es-EC" dirty="0"/>
          </a:p>
        </p:txBody>
      </p:sp>
      <p:sp>
        <p:nvSpPr>
          <p:cNvPr id="21" name="20 Marcador de pie de página"/>
          <p:cNvSpPr>
            <a:spLocks noGrp="1"/>
          </p:cNvSpPr>
          <p:nvPr>
            <p:ph type="ftr" sz="quarter" idx="12"/>
          </p:nvPr>
        </p:nvSpPr>
        <p:spPr/>
        <p:txBody>
          <a:bodyPr rtlCol="0"/>
          <a:lstStyle/>
          <a:p>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46822D6-1B27-440C-A1E7-6EBFC6964610}" type="datetimeFigureOut">
              <a:rPr lang="es-EC" smtClean="0"/>
              <a:pPr/>
              <a:t>11/11/2011</a:t>
            </a:fld>
            <a:endParaRPr lang="es-EC"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E4294E-F6EE-4F9F-A409-D1130CA6110F}"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122.gif"/><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9.pn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620688"/>
            <a:ext cx="6408712" cy="3744416"/>
          </a:xfrm>
        </p:spPr>
        <p:txBody>
          <a:bodyPr>
            <a:normAutofit fontScale="90000"/>
          </a:bodyPr>
          <a:lstStyle/>
          <a:p>
            <a:pPr algn="just"/>
            <a:r>
              <a:rPr lang="es-EC" dirty="0" smtClean="0"/>
              <a:t>PROPUESTA PARA  LA REPARACIÓN DEL OLEODUCTO PRIMARIO EXISTENTE EN EL CAMPO MARGINAL TIGUINO A CARGO DE LA EMPRESA PETROBELL INC. GRANTMINING S.A. BASADO EN LA NORMA ANSI/ASME B31G</a:t>
            </a:r>
            <a:br>
              <a:rPr lang="es-EC" dirty="0" smtClean="0"/>
            </a:br>
            <a:endParaRPr lang="es-EC" dirty="0"/>
          </a:p>
        </p:txBody>
      </p:sp>
      <p:sp>
        <p:nvSpPr>
          <p:cNvPr id="3" name="2 Subtítulo"/>
          <p:cNvSpPr>
            <a:spLocks noGrp="1"/>
          </p:cNvSpPr>
          <p:nvPr>
            <p:ph type="subTitle" idx="1"/>
          </p:nvPr>
        </p:nvSpPr>
        <p:spPr/>
        <p:txBody>
          <a:bodyPr/>
          <a:lstStyle/>
          <a:p>
            <a:r>
              <a:rPr lang="es-EC" dirty="0" smtClean="0"/>
              <a:t>Mauricio  X.  Morales</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Definición del Problema</a:t>
            </a:r>
            <a:endParaRPr lang="es-EC" b="1" dirty="0"/>
          </a:p>
        </p:txBody>
      </p:sp>
      <p:sp>
        <p:nvSpPr>
          <p:cNvPr id="4" name="3 Marcador de contenido"/>
          <p:cNvSpPr>
            <a:spLocks noGrp="1"/>
          </p:cNvSpPr>
          <p:nvPr>
            <p:ph sz="quarter" idx="2"/>
          </p:nvPr>
        </p:nvSpPr>
        <p:spPr/>
        <p:txBody>
          <a:bodyPr/>
          <a:lstStyle/>
          <a:p>
            <a:pPr algn="just"/>
            <a:r>
              <a:rPr lang="es-EC" dirty="0" smtClean="0"/>
              <a:t>Además una falla inesperada del oleoducto podría causar daños medio ambientales irreparables para la zona, en donde se encuentra localizada.</a:t>
            </a:r>
          </a:p>
          <a:p>
            <a:endParaRPr lang="es-EC" dirty="0"/>
          </a:p>
        </p:txBody>
      </p:sp>
      <p:pic>
        <p:nvPicPr>
          <p:cNvPr id="108545" name="Picture 1" descr="C:\Users\Moralito\Pictures\Derrame-petrolero-en-la-Amazonia-ecuatoriana-fue-minimo-segun-la-empresa.jpg"/>
          <p:cNvPicPr>
            <a:picLocks noChangeAspect="1" noChangeArrowheads="1"/>
          </p:cNvPicPr>
          <p:nvPr/>
        </p:nvPicPr>
        <p:blipFill>
          <a:blip r:embed="rId2" cstate="print"/>
          <a:srcRect/>
          <a:stretch>
            <a:fillRect/>
          </a:stretch>
        </p:blipFill>
        <p:spPr bwMode="auto">
          <a:xfrm>
            <a:off x="827584" y="1772816"/>
            <a:ext cx="2998810" cy="450912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Calculo de la Longitud Axial Máxima Permisible del Defecto</a:t>
            </a:r>
            <a:endParaRPr lang="es-EC" dirty="0"/>
          </a:p>
        </p:txBody>
      </p:sp>
      <p:sp>
        <p:nvSpPr>
          <p:cNvPr id="3" name="2 Marcador de contenido"/>
          <p:cNvSpPr>
            <a:spLocks noGrp="1"/>
          </p:cNvSpPr>
          <p:nvPr>
            <p:ph sz="quarter" idx="1"/>
          </p:nvPr>
        </p:nvSpPr>
        <p:spPr>
          <a:xfrm>
            <a:off x="457200" y="1600200"/>
            <a:ext cx="7467600" cy="2908920"/>
          </a:xfrm>
        </p:spPr>
        <p:txBody>
          <a:bodyPr/>
          <a:lstStyle/>
          <a:p>
            <a:pPr>
              <a:buNone/>
            </a:pPr>
            <a:r>
              <a:rPr lang="es-EC" b="1" dirty="0" smtClean="0"/>
              <a:t>CRITERIO:</a:t>
            </a:r>
          </a:p>
          <a:p>
            <a:pPr algn="just"/>
            <a:r>
              <a:rPr lang="es-EC" dirty="0" smtClean="0"/>
              <a:t>Si el valor medido L</a:t>
            </a:r>
            <a:r>
              <a:rPr lang="es-EC" baseline="-25000" dirty="0" smtClean="0"/>
              <a:t>M</a:t>
            </a:r>
            <a:r>
              <a:rPr lang="es-EC" dirty="0" smtClean="0"/>
              <a:t> (Longitud axial medida del área corroída), es menor o igual al valor obtenido L, entonces se deberá controlar la corrosión y regresar al servicio.</a:t>
            </a:r>
          </a:p>
          <a:p>
            <a:pPr algn="just"/>
            <a:r>
              <a:rPr lang="es-EC" dirty="0" smtClean="0"/>
              <a:t>Caso contrario se debe proceder a la evaluación del MAOP en áreas corroídas</a:t>
            </a:r>
          </a:p>
          <a:p>
            <a:endParaRPr lang="es-EC" dirty="0" smtClean="0"/>
          </a:p>
          <a:p>
            <a:endParaRPr lang="es-EC" dirty="0" smtClean="0"/>
          </a:p>
          <a:p>
            <a:endParaRPr lang="es-EC" dirty="0"/>
          </a:p>
        </p:txBody>
      </p:sp>
      <p:sp>
        <p:nvSpPr>
          <p:cNvPr id="192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925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4797152"/>
            <a:ext cx="1152128" cy="505319"/>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b="1" dirty="0"/>
          </a:p>
        </p:txBody>
      </p:sp>
      <p:sp>
        <p:nvSpPr>
          <p:cNvPr id="3" name="2 Marcador de contenido"/>
          <p:cNvSpPr>
            <a:spLocks noGrp="1"/>
          </p:cNvSpPr>
          <p:nvPr>
            <p:ph sz="quarter" idx="1"/>
          </p:nvPr>
        </p:nvSpPr>
        <p:spPr>
          <a:xfrm>
            <a:off x="457200" y="1600200"/>
            <a:ext cx="8291264" cy="2548880"/>
          </a:xfrm>
        </p:spPr>
        <p:txBody>
          <a:bodyPr>
            <a:normAutofit/>
          </a:bodyPr>
          <a:lstStyle/>
          <a:p>
            <a:pPr algn="just"/>
            <a:r>
              <a:rPr lang="es-EC" dirty="0" smtClean="0"/>
              <a:t>Si la longitud del defecto es mayor que el valor de la longitud máxima permisible “L”, entonces es necesario calcular la presión máxima segura para un área corroída “P´”, para lo cual se deberá calcular el valor del factor adimensional “A” con la siguiente fórmula:</a:t>
            </a:r>
          </a:p>
          <a:p>
            <a:endParaRPr lang="es-EC" dirty="0"/>
          </a:p>
        </p:txBody>
      </p:sp>
      <p:sp>
        <p:nvSpPr>
          <p:cNvPr id="195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955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6" y="4725144"/>
            <a:ext cx="2448272" cy="951127"/>
          </a:xfrm>
          <a:prstGeom prst="rect">
            <a:avLst/>
          </a:prstGeom>
          <a:noFill/>
        </p:spPr>
      </p:pic>
      <p:sp>
        <p:nvSpPr>
          <p:cNvPr id="6" name="5 CuadroTexto"/>
          <p:cNvSpPr txBox="1"/>
          <p:nvPr/>
        </p:nvSpPr>
        <p:spPr>
          <a:xfrm>
            <a:off x="3275856" y="4149080"/>
            <a:ext cx="5328592" cy="2523768"/>
          </a:xfrm>
          <a:prstGeom prst="rect">
            <a:avLst/>
          </a:prstGeom>
          <a:noFill/>
        </p:spPr>
        <p:txBody>
          <a:bodyPr wrap="square" rtlCol="0">
            <a:spAutoFit/>
          </a:bodyPr>
          <a:lstStyle/>
          <a:p>
            <a:r>
              <a:rPr lang="es-EC" sz="2000" dirty="0" smtClean="0"/>
              <a:t>Donde:</a:t>
            </a:r>
          </a:p>
          <a:p>
            <a:pPr algn="just"/>
            <a:r>
              <a:rPr lang="es-EC" sz="2000" b="1" i="1" dirty="0" smtClean="0"/>
              <a:t>L</a:t>
            </a:r>
            <a:r>
              <a:rPr lang="es-EC" sz="2000" b="1" i="1" baseline="-25000" dirty="0" smtClean="0"/>
              <a:t>M</a:t>
            </a:r>
            <a:r>
              <a:rPr lang="es-EC" sz="2000" dirty="0" smtClean="0"/>
              <a:t>: Longitud axial medida del área corroída en mm (in.)</a:t>
            </a:r>
          </a:p>
          <a:p>
            <a:pPr algn="just"/>
            <a:r>
              <a:rPr lang="es-EC" sz="2000" b="1" i="1" dirty="0" smtClean="0"/>
              <a:t>D</a:t>
            </a:r>
            <a:r>
              <a:rPr lang="es-EC" sz="2000" dirty="0" smtClean="0"/>
              <a:t>: Diámetro Exterior Nominal de la tubería, en mm (in).</a:t>
            </a:r>
          </a:p>
          <a:p>
            <a:pPr algn="just"/>
            <a:r>
              <a:rPr lang="es-EC" sz="2000" b="1" i="1" dirty="0" smtClean="0"/>
              <a:t>t</a:t>
            </a:r>
            <a:r>
              <a:rPr lang="es-EC" sz="2000" b="1" i="1" baseline="-25000" dirty="0" smtClean="0"/>
              <a:t>n</a:t>
            </a:r>
            <a:r>
              <a:rPr lang="es-EC" sz="2000" dirty="0" smtClean="0"/>
              <a:t>: Espesor nominal de pared de la tubería en mm (in).</a:t>
            </a:r>
          </a:p>
          <a:p>
            <a:endParaRPr lang="es-EC"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dirty="0"/>
          </a:p>
        </p:txBody>
      </p:sp>
      <p:sp>
        <p:nvSpPr>
          <p:cNvPr id="3" name="2 Marcador de contenido"/>
          <p:cNvSpPr>
            <a:spLocks noGrp="1"/>
          </p:cNvSpPr>
          <p:nvPr>
            <p:ph sz="quarter" idx="1"/>
          </p:nvPr>
        </p:nvSpPr>
        <p:spPr>
          <a:xfrm>
            <a:off x="457200" y="1600200"/>
            <a:ext cx="7467600" cy="1684784"/>
          </a:xfrm>
        </p:spPr>
        <p:txBody>
          <a:bodyPr/>
          <a:lstStyle/>
          <a:p>
            <a:pPr algn="just"/>
            <a:r>
              <a:rPr lang="es-EC" dirty="0" smtClean="0"/>
              <a:t>Si el valor de “A” es menor o igual a 4, entonces la presión máxima segura para un área corroída se obtendrá mediante la siguiente fórmula o la figura que siguen:</a:t>
            </a:r>
            <a:endParaRPr lang="es-EC" dirty="0"/>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6" name="5 CuadroTexto"/>
          <p:cNvSpPr txBox="1"/>
          <p:nvPr/>
        </p:nvSpPr>
        <p:spPr>
          <a:xfrm>
            <a:off x="4572000" y="2924944"/>
            <a:ext cx="4104456" cy="3170099"/>
          </a:xfrm>
          <a:prstGeom prst="rect">
            <a:avLst/>
          </a:prstGeom>
          <a:noFill/>
        </p:spPr>
        <p:txBody>
          <a:bodyPr wrap="square" rtlCol="0">
            <a:spAutoFit/>
          </a:bodyPr>
          <a:lstStyle/>
          <a:p>
            <a:pPr algn="just"/>
            <a:r>
              <a:rPr lang="es-EC" sz="2000" dirty="0" smtClean="0"/>
              <a:t>Donde:</a:t>
            </a:r>
          </a:p>
          <a:p>
            <a:pPr algn="just"/>
            <a:r>
              <a:rPr lang="es-EC" sz="2000" b="1" i="1" dirty="0" smtClean="0"/>
              <a:t>P´</a:t>
            </a:r>
            <a:r>
              <a:rPr lang="es-EC" sz="2000" dirty="0" smtClean="0"/>
              <a:t>: Presión máxima segura para un área corroída en MPa (psi).</a:t>
            </a:r>
          </a:p>
          <a:p>
            <a:pPr algn="just"/>
            <a:r>
              <a:rPr lang="es-EC" sz="2000" b="1" i="1" dirty="0" smtClean="0"/>
              <a:t>d</a:t>
            </a:r>
            <a:r>
              <a:rPr lang="es-EC" sz="2000" dirty="0" smtClean="0"/>
              <a:t>: profundidad máxima medida del área corroída en mm (in)</a:t>
            </a:r>
          </a:p>
          <a:p>
            <a:pPr algn="just"/>
            <a:r>
              <a:rPr lang="es-EC" sz="2000" b="1" i="1" dirty="0" smtClean="0"/>
              <a:t>t</a:t>
            </a:r>
            <a:r>
              <a:rPr lang="es-EC" sz="2000" b="1" i="1" baseline="-25000" dirty="0" smtClean="0"/>
              <a:t>n</a:t>
            </a:r>
            <a:r>
              <a:rPr lang="es-EC" sz="2000" dirty="0" smtClean="0"/>
              <a:t>: espesor nominal de la pared de la tubería en mm (in)</a:t>
            </a:r>
          </a:p>
          <a:p>
            <a:pPr algn="just"/>
            <a:r>
              <a:rPr lang="es-EC" sz="2000" b="1" i="1" dirty="0" smtClean="0"/>
              <a:t>A</a:t>
            </a:r>
            <a:r>
              <a:rPr lang="es-EC" sz="2000" dirty="0" smtClean="0"/>
              <a:t>: Factor adimensional.</a:t>
            </a:r>
          </a:p>
          <a:p>
            <a:pPr algn="just"/>
            <a:r>
              <a:rPr lang="es-EC" sz="2000" b="1" i="1" dirty="0" smtClean="0"/>
              <a:t>P</a:t>
            </a:r>
            <a:r>
              <a:rPr lang="es-EC" sz="2000" dirty="0" smtClean="0"/>
              <a:t>: la mayor presión entre MAOP o la presión calculada</a:t>
            </a:r>
            <a:endParaRPr lang="es-EC" sz="2000"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94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5" y="4005064"/>
            <a:ext cx="3752789" cy="1296144"/>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dirty="0"/>
          </a:p>
        </p:txBody>
      </p:sp>
      <p:sp>
        <p:nvSpPr>
          <p:cNvPr id="3" name="2 Marcador de contenido"/>
          <p:cNvSpPr>
            <a:spLocks noGrp="1"/>
          </p:cNvSpPr>
          <p:nvPr>
            <p:ph sz="quarter" idx="1"/>
          </p:nvPr>
        </p:nvSpPr>
        <p:spPr>
          <a:xfrm>
            <a:off x="457200" y="1600200"/>
            <a:ext cx="7467600" cy="1252736"/>
          </a:xfrm>
        </p:spPr>
        <p:txBody>
          <a:bodyPr/>
          <a:lstStyle/>
          <a:p>
            <a:pPr algn="just"/>
            <a:r>
              <a:rPr lang="es-EC" dirty="0" smtClean="0"/>
              <a:t>La formula anterior el valor </a:t>
            </a:r>
            <a:r>
              <a:rPr lang="es-EC" b="1" dirty="0" smtClean="0"/>
              <a:t>P</a:t>
            </a:r>
            <a:r>
              <a:rPr lang="es-EC" dirty="0" smtClean="0"/>
              <a:t> debe ser la mayor presión entre MAOP o la presión calculada de la siguiente formula:</a:t>
            </a:r>
            <a:endParaRPr lang="es-EC" dirty="0"/>
          </a:p>
        </p:txBody>
      </p:sp>
      <p:sp>
        <p:nvSpPr>
          <p:cNvPr id="197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976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55776" y="2924944"/>
            <a:ext cx="3410378" cy="792088"/>
          </a:xfrm>
          <a:prstGeom prst="rect">
            <a:avLst/>
          </a:prstGeom>
          <a:noFill/>
        </p:spPr>
      </p:pic>
      <p:sp>
        <p:nvSpPr>
          <p:cNvPr id="6" name="5 CuadroTexto"/>
          <p:cNvSpPr txBox="1"/>
          <p:nvPr/>
        </p:nvSpPr>
        <p:spPr>
          <a:xfrm>
            <a:off x="251520" y="3789040"/>
            <a:ext cx="7560840" cy="2862322"/>
          </a:xfrm>
          <a:prstGeom prst="rect">
            <a:avLst/>
          </a:prstGeom>
          <a:noFill/>
        </p:spPr>
        <p:txBody>
          <a:bodyPr wrap="square" rtlCol="0">
            <a:spAutoFit/>
          </a:bodyPr>
          <a:lstStyle/>
          <a:p>
            <a:r>
              <a:rPr lang="es-EC" sz="2000" dirty="0" smtClean="0"/>
              <a:t>Donde:</a:t>
            </a:r>
          </a:p>
          <a:p>
            <a:r>
              <a:rPr lang="es-EC" sz="2000" b="1" i="1" dirty="0" smtClean="0"/>
              <a:t>SMYS</a:t>
            </a:r>
            <a:r>
              <a:rPr lang="es-EC" sz="2000" dirty="0" smtClean="0"/>
              <a:t>: Esfuerzo Mínimo Específico de Fluencia, en MPa (psi)</a:t>
            </a:r>
          </a:p>
          <a:p>
            <a:r>
              <a:rPr lang="es-EC" sz="2000" b="1" i="1" dirty="0" smtClean="0"/>
              <a:t>t</a:t>
            </a:r>
            <a:r>
              <a:rPr lang="es-EC" sz="2000" b="1" i="1" baseline="-25000" dirty="0" smtClean="0"/>
              <a:t>n</a:t>
            </a:r>
            <a:r>
              <a:rPr lang="es-EC" sz="2000" dirty="0" smtClean="0"/>
              <a:t>: Espesor nominal de la tunería en mm (in)</a:t>
            </a:r>
          </a:p>
          <a:p>
            <a:r>
              <a:rPr lang="es-EC" sz="2000" b="1" i="1" dirty="0" smtClean="0"/>
              <a:t>F</a:t>
            </a:r>
            <a:r>
              <a:rPr lang="es-EC" sz="2000" dirty="0" smtClean="0"/>
              <a:t>: Factor de diseños apropiado según ASME B31.4, B31.8 o B31.11</a:t>
            </a:r>
          </a:p>
          <a:p>
            <a:r>
              <a:rPr lang="es-EC" sz="2000" b="1" i="1" dirty="0" smtClean="0"/>
              <a:t>T</a:t>
            </a:r>
            <a:r>
              <a:rPr lang="es-EC" sz="2000" dirty="0" smtClean="0"/>
              <a:t>: Factor de temperatura del código B31 apropiado (T=1 en este caso)</a:t>
            </a:r>
          </a:p>
          <a:p>
            <a:r>
              <a:rPr lang="es-EC" sz="2000" b="1" i="1" dirty="0" smtClean="0"/>
              <a:t>D</a:t>
            </a:r>
            <a:r>
              <a:rPr lang="es-EC" sz="2000" dirty="0" smtClean="0"/>
              <a:t>: Diámetro exterior nominal de la tubería en mm (in)</a:t>
            </a:r>
          </a:p>
          <a:p>
            <a:endParaRPr lang="es-EC" sz="20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dirty="0"/>
          </a:p>
        </p:txBody>
      </p:sp>
      <p:pic>
        <p:nvPicPr>
          <p:cNvPr id="4" name="3 Imagen"/>
          <p:cNvPicPr/>
          <p:nvPr/>
        </p:nvPicPr>
        <p:blipFill>
          <a:blip r:embed="rId2" cstate="print"/>
          <a:srcRect t="2110" r="3214" b="812"/>
          <a:stretch>
            <a:fillRect/>
          </a:stretch>
        </p:blipFill>
        <p:spPr bwMode="auto">
          <a:xfrm>
            <a:off x="2267744" y="2060848"/>
            <a:ext cx="4032448" cy="4608512"/>
          </a:xfrm>
          <a:prstGeom prst="rect">
            <a:avLst/>
          </a:prstGeom>
          <a:noFill/>
          <a:ln w="9525">
            <a:noFill/>
            <a:miter lim="800000"/>
            <a:headEnd/>
            <a:tailEnd/>
          </a:ln>
        </p:spPr>
      </p:pic>
      <p:sp>
        <p:nvSpPr>
          <p:cNvPr id="5" name="2 Marcador de contenido"/>
          <p:cNvSpPr>
            <a:spLocks noGrp="1"/>
          </p:cNvSpPr>
          <p:nvPr>
            <p:ph sz="quarter" idx="1"/>
          </p:nvPr>
        </p:nvSpPr>
        <p:spPr>
          <a:xfrm>
            <a:off x="395536" y="1412776"/>
            <a:ext cx="8291264" cy="748680"/>
          </a:xfrm>
        </p:spPr>
        <p:txBody>
          <a:bodyPr>
            <a:normAutofit fontScale="85000" lnSpcReduction="10000"/>
          </a:bodyPr>
          <a:lstStyle/>
          <a:p>
            <a:r>
              <a:rPr lang="es-EC" dirty="0" smtClean="0"/>
              <a:t>Si el valor de “A” es menor o igual a 4, entonces la presión máxima segura para un área corroída se puede obtener mediante la figura:</a:t>
            </a:r>
            <a:endParaRPr lang="es-EC"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dirty="0"/>
          </a:p>
        </p:txBody>
      </p:sp>
      <p:sp>
        <p:nvSpPr>
          <p:cNvPr id="4" name="2 Marcador de contenido"/>
          <p:cNvSpPr>
            <a:spLocks noGrp="1"/>
          </p:cNvSpPr>
          <p:nvPr>
            <p:ph sz="quarter" idx="1"/>
          </p:nvPr>
        </p:nvSpPr>
        <p:spPr>
          <a:xfrm>
            <a:off x="457200" y="1600200"/>
            <a:ext cx="8219256" cy="1324744"/>
          </a:xfrm>
        </p:spPr>
        <p:txBody>
          <a:bodyPr>
            <a:normAutofit fontScale="92500" lnSpcReduction="10000"/>
          </a:bodyPr>
          <a:lstStyle/>
          <a:p>
            <a:pPr algn="just"/>
            <a:r>
              <a:rPr lang="es-EC" dirty="0" smtClean="0"/>
              <a:t>En el caso de que el factor adimensional “A” sea mayor a 4 la presión máxima segura para el área corroída puede determinarse mediante la figura o según la fórmula siguiente:</a:t>
            </a:r>
            <a:endParaRPr lang="es-EC"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986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3068960"/>
            <a:ext cx="2762153" cy="792088"/>
          </a:xfrm>
          <a:prstGeom prst="rect">
            <a:avLst/>
          </a:prstGeom>
          <a:noFill/>
        </p:spPr>
      </p:pic>
      <p:sp>
        <p:nvSpPr>
          <p:cNvPr id="8" name="7 CuadroTexto"/>
          <p:cNvSpPr txBox="1"/>
          <p:nvPr/>
        </p:nvSpPr>
        <p:spPr>
          <a:xfrm>
            <a:off x="827584" y="4365104"/>
            <a:ext cx="6934912" cy="1477328"/>
          </a:xfrm>
          <a:prstGeom prst="rect">
            <a:avLst/>
          </a:prstGeom>
          <a:noFill/>
        </p:spPr>
        <p:txBody>
          <a:bodyPr wrap="none" rtlCol="0">
            <a:spAutoFit/>
          </a:bodyPr>
          <a:lstStyle/>
          <a:p>
            <a:r>
              <a:rPr lang="es-EC" dirty="0" smtClean="0"/>
              <a:t>Donde:</a:t>
            </a:r>
          </a:p>
          <a:p>
            <a:r>
              <a:rPr lang="es-EC" b="1" i="1" dirty="0" smtClean="0"/>
              <a:t>P´</a:t>
            </a:r>
            <a:r>
              <a:rPr lang="es-EC" dirty="0" smtClean="0"/>
              <a:t>: Presión máxima segura para un área corroída en MPa (psi.)</a:t>
            </a:r>
          </a:p>
          <a:p>
            <a:r>
              <a:rPr lang="es-EC" b="1" i="1" dirty="0" smtClean="0"/>
              <a:t>d</a:t>
            </a:r>
            <a:r>
              <a:rPr lang="es-EC" dirty="0" smtClean="0"/>
              <a:t>: profundidad máxima medida del área corroída en mm (in)</a:t>
            </a:r>
          </a:p>
          <a:p>
            <a:r>
              <a:rPr lang="es-EC" b="1" i="1" dirty="0" smtClean="0"/>
              <a:t>t</a:t>
            </a:r>
            <a:r>
              <a:rPr lang="es-EC" b="1" i="1" baseline="-25000" dirty="0" smtClean="0"/>
              <a:t>n</a:t>
            </a:r>
            <a:r>
              <a:rPr lang="es-EC" dirty="0" smtClean="0"/>
              <a:t>: espesor nominal de la pared de la tubería en mm (in)</a:t>
            </a:r>
          </a:p>
          <a:p>
            <a:endParaRPr lang="es-EC"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dirty="0"/>
          </a:p>
        </p:txBody>
      </p:sp>
      <p:pic>
        <p:nvPicPr>
          <p:cNvPr id="4" name="3 Marcador de contenido"/>
          <p:cNvPicPr>
            <a:picLocks noGrp="1"/>
          </p:cNvPicPr>
          <p:nvPr>
            <p:ph sz="quarter" idx="1"/>
          </p:nvPr>
        </p:nvPicPr>
        <p:blipFill>
          <a:blip r:embed="rId2" cstate="print"/>
          <a:srcRect l="3927" t="3830"/>
          <a:stretch>
            <a:fillRect/>
          </a:stretch>
        </p:blipFill>
        <p:spPr bwMode="auto">
          <a:xfrm>
            <a:off x="2108149" y="1600200"/>
            <a:ext cx="4165701"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Evaluación de MAOP en Áreas Corroídas</a:t>
            </a:r>
            <a:endParaRPr lang="es-EC" dirty="0"/>
          </a:p>
        </p:txBody>
      </p:sp>
      <p:sp>
        <p:nvSpPr>
          <p:cNvPr id="3" name="2 Marcador de contenido"/>
          <p:cNvSpPr>
            <a:spLocks noGrp="1"/>
          </p:cNvSpPr>
          <p:nvPr>
            <p:ph sz="quarter" idx="1"/>
          </p:nvPr>
        </p:nvSpPr>
        <p:spPr>
          <a:xfrm>
            <a:off x="457200" y="1600200"/>
            <a:ext cx="7467600" cy="2980928"/>
          </a:xfrm>
        </p:spPr>
        <p:txBody>
          <a:bodyPr/>
          <a:lstStyle/>
          <a:p>
            <a:pPr>
              <a:buNone/>
            </a:pPr>
            <a:r>
              <a:rPr lang="es-EC" b="1" dirty="0" smtClean="0"/>
              <a:t>CRITERIO:</a:t>
            </a:r>
          </a:p>
          <a:p>
            <a:pPr algn="just"/>
            <a:r>
              <a:rPr lang="es-EC" dirty="0" smtClean="0"/>
              <a:t>Si el MAOP establecido es igual o menor que P´, la tubería con el defecto por corrosión  (área corroída) puede permanecer en servicio a MAOP. Si por otro lado esta es mayor a P´, entonces debe establecerse una MAOP menor que no exceda P´ o se debe reparar o cambiar el área corroída.</a:t>
            </a:r>
          </a:p>
          <a:p>
            <a:endParaRPr lang="es-EC" dirty="0"/>
          </a:p>
        </p:txBody>
      </p:sp>
      <p:sp>
        <p:nvSpPr>
          <p:cNvPr id="200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Análisis de Integridad con criterio de la Norma ASME/ANSI B31G Modificada</a:t>
            </a:r>
            <a:endParaRPr lang="es-EC" dirty="0"/>
          </a:p>
        </p:txBody>
      </p:sp>
      <p:sp>
        <p:nvSpPr>
          <p:cNvPr id="3" name="2 Marcador de contenido"/>
          <p:cNvSpPr>
            <a:spLocks noGrp="1"/>
          </p:cNvSpPr>
          <p:nvPr>
            <p:ph sz="quarter" idx="1"/>
          </p:nvPr>
        </p:nvSpPr>
        <p:spPr>
          <a:xfrm>
            <a:off x="457200" y="1600200"/>
            <a:ext cx="8075240" cy="1972816"/>
          </a:xfrm>
        </p:spPr>
        <p:txBody>
          <a:bodyPr>
            <a:normAutofit/>
          </a:bodyPr>
          <a:lstStyle/>
          <a:p>
            <a:pPr algn="just"/>
            <a:r>
              <a:rPr lang="es-EC" dirty="0" smtClean="0"/>
              <a:t>la norma establece el cálculo de ERF (Factor Estimado de Reaparición), como una aproximación para establecer si un defecto falla o no. </a:t>
            </a:r>
          </a:p>
          <a:p>
            <a:r>
              <a:rPr lang="es-EC" dirty="0" smtClean="0"/>
              <a:t>Se lo calcula de la siguiente manera:</a:t>
            </a:r>
            <a:endParaRPr lang="es-EC" dirty="0"/>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027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59832" y="3933056"/>
            <a:ext cx="2304256" cy="93610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a:normAutofit fontScale="90000"/>
          </a:bodyPr>
          <a:lstStyle/>
          <a:p>
            <a:r>
              <a:rPr lang="es-EC" b="1" dirty="0" smtClean="0"/>
              <a:t>Análisis de Integridad con criterio de la Norma ASME/ANSI B31G Modificada</a:t>
            </a:r>
            <a:endParaRPr lang="es-EC" dirty="0"/>
          </a:p>
        </p:txBody>
      </p:sp>
      <p:sp>
        <p:nvSpPr>
          <p:cNvPr id="3" name="2 Marcador de contenido"/>
          <p:cNvSpPr>
            <a:spLocks noGrp="1"/>
          </p:cNvSpPr>
          <p:nvPr>
            <p:ph sz="quarter" idx="1"/>
          </p:nvPr>
        </p:nvSpPr>
        <p:spPr>
          <a:xfrm>
            <a:off x="457200" y="1600200"/>
            <a:ext cx="7467600" cy="892696"/>
          </a:xfrm>
        </p:spPr>
        <p:txBody>
          <a:bodyPr/>
          <a:lstStyle/>
          <a:p>
            <a:pPr algn="just"/>
            <a:r>
              <a:rPr lang="es-EC" b="1" dirty="0" smtClean="0"/>
              <a:t>CRITERIO: </a:t>
            </a:r>
            <a:r>
              <a:rPr lang="es-EC" dirty="0" smtClean="0"/>
              <a:t>Donde todo valor de ERF mayor a 1 se considera como un defecto que se debe reparar. </a:t>
            </a:r>
          </a:p>
          <a:p>
            <a:endParaRPr lang="es-EC" dirty="0"/>
          </a:p>
        </p:txBody>
      </p:sp>
      <p:sp>
        <p:nvSpPr>
          <p:cNvPr id="4" name="2 Marcador de contenido"/>
          <p:cNvSpPr txBox="1">
            <a:spLocks/>
          </p:cNvSpPr>
          <p:nvPr/>
        </p:nvSpPr>
        <p:spPr>
          <a:xfrm>
            <a:off x="467544" y="3933056"/>
            <a:ext cx="7467600" cy="1656184"/>
          </a:xfrm>
          <a:prstGeom prst="rect">
            <a:avLst/>
          </a:prstGeom>
        </p:spPr>
        <p:txBody>
          <a:bodyPr vert="horz">
            <a:normAutofit/>
          </a:bodyPr>
          <a:lstStyle/>
          <a:p>
            <a:pPr algn="just"/>
            <a:r>
              <a:rPr lang="es-EC" sz="2400" dirty="0" smtClean="0"/>
              <a:t>Este factor se lo ha tomado en consideración para tener una visión más amplia y completa del estado de las tuberías a pesar de no ser parte de la norma B31.G.</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3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037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47864" y="3068960"/>
            <a:ext cx="1178313" cy="4320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Justificación e Importancia</a:t>
            </a:r>
            <a:endParaRPr lang="es-EC" b="1" dirty="0"/>
          </a:p>
        </p:txBody>
      </p:sp>
      <p:sp>
        <p:nvSpPr>
          <p:cNvPr id="3" name="2 Marcador de contenido"/>
          <p:cNvSpPr>
            <a:spLocks noGrp="1"/>
          </p:cNvSpPr>
          <p:nvPr>
            <p:ph sz="quarter" idx="1"/>
          </p:nvPr>
        </p:nvSpPr>
        <p:spPr>
          <a:xfrm>
            <a:off x="457200" y="1600200"/>
            <a:ext cx="4330824" cy="5069160"/>
          </a:xfrm>
        </p:spPr>
        <p:txBody>
          <a:bodyPr>
            <a:normAutofit lnSpcReduction="10000"/>
          </a:bodyPr>
          <a:lstStyle/>
          <a:p>
            <a:pPr algn="just"/>
            <a:r>
              <a:rPr lang="es-EC" dirty="0" smtClean="0"/>
              <a:t>El mantenimiento de los oleoductos es un problema de carácter táctico muy importante y trascendental  para la industria del petróleo </a:t>
            </a:r>
          </a:p>
          <a:p>
            <a:pPr algn="just"/>
            <a:r>
              <a:rPr lang="es-EC" dirty="0" smtClean="0"/>
              <a:t>Además de ser un procedimiento indispensable debido a su importancia económica, ya que una paralización inesperada del oleoducto, puede desembocar en pérdidas millonarias</a:t>
            </a:r>
          </a:p>
          <a:p>
            <a:endParaRPr lang="es-EC" dirty="0"/>
          </a:p>
        </p:txBody>
      </p:sp>
      <p:pic>
        <p:nvPicPr>
          <p:cNvPr id="110594" name="Picture 2" descr="http://www.pulso360.com/wp-content/uploads/2011/05/5_petroleo_dolares_1-200x200.jpg"/>
          <p:cNvPicPr>
            <a:picLocks noChangeAspect="1" noChangeArrowheads="1"/>
          </p:cNvPicPr>
          <p:nvPr/>
        </p:nvPicPr>
        <p:blipFill>
          <a:blip r:embed="rId2" cstate="print"/>
          <a:srcRect/>
          <a:stretch>
            <a:fillRect/>
          </a:stretch>
        </p:blipFill>
        <p:spPr bwMode="auto">
          <a:xfrm>
            <a:off x="5364088" y="2132856"/>
            <a:ext cx="2808312" cy="280831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Análisis de Integridad con criterio de la Norma ASME/ANSI B31G Modificada</a:t>
            </a:r>
            <a:endParaRPr lang="es-EC" dirty="0"/>
          </a:p>
        </p:txBody>
      </p:sp>
      <p:sp>
        <p:nvSpPr>
          <p:cNvPr id="3" name="2 Marcador de contenido"/>
          <p:cNvSpPr>
            <a:spLocks noGrp="1"/>
          </p:cNvSpPr>
          <p:nvPr>
            <p:ph sz="quarter" idx="1"/>
          </p:nvPr>
        </p:nvSpPr>
        <p:spPr/>
        <p:txBody>
          <a:bodyPr/>
          <a:lstStyle/>
          <a:p>
            <a:r>
              <a:rPr lang="es-EC" dirty="0" smtClean="0"/>
              <a:t>Descartando los 8 tramos del oleoducto que deben ser cambiados según el análisis de integridad por B314, no se agrega a este grupo ningún tramos mas bajo el análisis de B31G y B31G modificada</a:t>
            </a:r>
            <a:endParaRPr lang="es-EC"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457200" y="1600200"/>
            <a:ext cx="8003232" cy="4873752"/>
          </a:xfrm>
        </p:spPr>
        <p:txBody>
          <a:bodyPr>
            <a:normAutofit/>
          </a:bodyPr>
          <a:lstStyle/>
          <a:p>
            <a:pPr algn="just"/>
            <a:r>
              <a:rPr lang="es-EC" dirty="0" smtClean="0"/>
              <a:t>La norma B31G permite complementar el análisis con uno hecho por mecánica de fracturas el mismo que detallaremos a continuación.</a:t>
            </a:r>
          </a:p>
          <a:p>
            <a:pPr algn="just"/>
            <a:r>
              <a:rPr lang="es-EC" dirty="0" smtClean="0"/>
              <a:t>El ASME/ANSI B31G se fundamenta en suponer que el esfuerzo circunferencial máximo en la tubería es igual a la resistencia de cedencia del material y que la geometría del defecto por corrosión está caracterizada por un perfil de forma parabólica con una profundidad máxima en el centro para el caso de defectos relativamente cortos, </a:t>
            </a:r>
          </a:p>
          <a:p>
            <a:pPr algn="just"/>
            <a:r>
              <a:rPr lang="es-EC" dirty="0" smtClean="0"/>
              <a:t>Y con un perfil de forma rectangular para defectos más grandes como se observa en las figuras.</a:t>
            </a:r>
          </a:p>
          <a:p>
            <a:endParaRPr lang="es-EC"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pic>
        <p:nvPicPr>
          <p:cNvPr id="4" name="3 Imagen"/>
          <p:cNvPicPr/>
          <p:nvPr/>
        </p:nvPicPr>
        <p:blipFill>
          <a:blip r:embed="rId2" cstate="print"/>
          <a:srcRect l="24402" t="46908" r="21692" b="30618"/>
          <a:stretch>
            <a:fillRect/>
          </a:stretch>
        </p:blipFill>
        <p:spPr bwMode="auto">
          <a:xfrm>
            <a:off x="467544" y="1772816"/>
            <a:ext cx="3744416" cy="1656184"/>
          </a:xfrm>
          <a:prstGeom prst="rect">
            <a:avLst/>
          </a:prstGeom>
          <a:noFill/>
          <a:ln w="9525">
            <a:noFill/>
            <a:miter lim="800000"/>
            <a:headEnd/>
            <a:tailEnd/>
          </a:ln>
        </p:spPr>
      </p:pic>
      <p:pic>
        <p:nvPicPr>
          <p:cNvPr id="5" name="4 Imagen"/>
          <p:cNvPicPr/>
          <p:nvPr/>
        </p:nvPicPr>
        <p:blipFill>
          <a:blip r:embed="rId3" cstate="print"/>
          <a:srcRect l="24895" t="22815" r="22691" b="56503"/>
          <a:stretch>
            <a:fillRect/>
          </a:stretch>
        </p:blipFill>
        <p:spPr bwMode="auto">
          <a:xfrm>
            <a:off x="3707904" y="3789040"/>
            <a:ext cx="3744416" cy="1728192"/>
          </a:xfrm>
          <a:prstGeom prst="rect">
            <a:avLst/>
          </a:prstGeom>
          <a:noFill/>
          <a:ln w="9525">
            <a:noFill/>
            <a:miter lim="800000"/>
            <a:headEnd/>
            <a:tailEnd/>
          </a:ln>
        </p:spPr>
      </p:pic>
      <p:sp>
        <p:nvSpPr>
          <p:cNvPr id="6" name="5 CuadroTexto"/>
          <p:cNvSpPr txBox="1"/>
          <p:nvPr/>
        </p:nvSpPr>
        <p:spPr>
          <a:xfrm>
            <a:off x="1187624" y="3645024"/>
            <a:ext cx="1960793" cy="369332"/>
          </a:xfrm>
          <a:prstGeom prst="rect">
            <a:avLst/>
          </a:prstGeom>
          <a:noFill/>
        </p:spPr>
        <p:txBody>
          <a:bodyPr wrap="none" rtlCol="0">
            <a:spAutoFit/>
          </a:bodyPr>
          <a:lstStyle/>
          <a:p>
            <a:r>
              <a:rPr lang="es-EC" dirty="0" smtClean="0"/>
              <a:t>Perfil Parabólico</a:t>
            </a:r>
            <a:endParaRPr lang="es-EC" dirty="0"/>
          </a:p>
        </p:txBody>
      </p:sp>
      <p:sp>
        <p:nvSpPr>
          <p:cNvPr id="7" name="6 CuadroTexto"/>
          <p:cNvSpPr txBox="1"/>
          <p:nvPr/>
        </p:nvSpPr>
        <p:spPr>
          <a:xfrm>
            <a:off x="4572000" y="5589240"/>
            <a:ext cx="2153154" cy="369332"/>
          </a:xfrm>
          <a:prstGeom prst="rect">
            <a:avLst/>
          </a:prstGeom>
          <a:noFill/>
        </p:spPr>
        <p:txBody>
          <a:bodyPr wrap="none" rtlCol="0">
            <a:spAutoFit/>
          </a:bodyPr>
          <a:lstStyle/>
          <a:p>
            <a:r>
              <a:rPr lang="es-EC" dirty="0" smtClean="0"/>
              <a:t>Perfil Rectangular</a:t>
            </a:r>
            <a:endParaRPr lang="es-EC"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457200" y="1600200"/>
            <a:ext cx="7467600" cy="1900808"/>
          </a:xfrm>
        </p:spPr>
        <p:txBody>
          <a:bodyPr>
            <a:normAutofit/>
          </a:bodyPr>
          <a:lstStyle/>
          <a:p>
            <a:pPr algn="just"/>
            <a:r>
              <a:rPr lang="es-EC" dirty="0" smtClean="0"/>
              <a:t>Con base a lo anteriormente citado se define que, en una tubería de acero dúctil sujeta a una carga por presión interna, el esfuerzo de falla, se describe por la siguiente fórmula:</a:t>
            </a:r>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4005064"/>
            <a:ext cx="3471686" cy="1368152"/>
          </a:xfrm>
          <a:prstGeom prst="rect">
            <a:avLst/>
          </a:prstGeom>
          <a:noFill/>
        </p:spPr>
      </p:pic>
      <p:sp>
        <p:nvSpPr>
          <p:cNvPr id="6" name="5 CuadroTexto"/>
          <p:cNvSpPr txBox="1"/>
          <p:nvPr/>
        </p:nvSpPr>
        <p:spPr>
          <a:xfrm>
            <a:off x="3923928" y="3501008"/>
            <a:ext cx="4680520" cy="2862322"/>
          </a:xfrm>
          <a:prstGeom prst="rect">
            <a:avLst/>
          </a:prstGeom>
          <a:noFill/>
        </p:spPr>
        <p:txBody>
          <a:bodyPr wrap="square" rtlCol="0">
            <a:spAutoFit/>
          </a:bodyPr>
          <a:lstStyle/>
          <a:p>
            <a:r>
              <a:rPr lang="es-EC" dirty="0" smtClean="0"/>
              <a:t>Donde</a:t>
            </a:r>
          </a:p>
          <a:p>
            <a:r>
              <a:rPr lang="es-EC" b="1" i="1" dirty="0" smtClean="0"/>
              <a:t>σ</a:t>
            </a:r>
            <a:r>
              <a:rPr lang="es-EC" b="1" i="1" baseline="-25000" dirty="0" smtClean="0"/>
              <a:t>f</a:t>
            </a:r>
            <a:r>
              <a:rPr lang="es-EC" dirty="0" smtClean="0"/>
              <a:t>: Esfuerzo de Falla, en MPa.  (psi)</a:t>
            </a:r>
          </a:p>
          <a:p>
            <a:r>
              <a:rPr lang="es-EC" b="1" i="1" dirty="0" smtClean="0"/>
              <a:t>σ</a:t>
            </a:r>
            <a:r>
              <a:rPr lang="es-EC" dirty="0" smtClean="0"/>
              <a:t>: Esfuerzo de Flujo, en MPa (psi)</a:t>
            </a:r>
          </a:p>
          <a:p>
            <a:pPr algn="just"/>
            <a:r>
              <a:rPr lang="es-EC" b="1" i="1" dirty="0" smtClean="0"/>
              <a:t>M</a:t>
            </a:r>
            <a:r>
              <a:rPr lang="es-EC" dirty="0" smtClean="0"/>
              <a:t>: Factor de Abultamiento (Factor de Folias)</a:t>
            </a:r>
          </a:p>
          <a:p>
            <a:pPr algn="just"/>
            <a:r>
              <a:rPr lang="es-EC" b="1" i="1" dirty="0" smtClean="0"/>
              <a:t>d</a:t>
            </a:r>
            <a:r>
              <a:rPr lang="es-EC" dirty="0" smtClean="0"/>
              <a:t>: Profundidad máxima o promedio del área corroída (defecto), en mm (in)</a:t>
            </a:r>
          </a:p>
          <a:p>
            <a:pPr algn="just"/>
            <a:r>
              <a:rPr lang="es-EC" b="1" i="1" dirty="0" smtClean="0"/>
              <a:t>L</a:t>
            </a:r>
            <a:r>
              <a:rPr lang="es-EC" b="1" i="1" baseline="-25000" dirty="0" smtClean="0"/>
              <a:t>M</a:t>
            </a:r>
            <a:r>
              <a:rPr lang="es-EC" dirty="0" smtClean="0"/>
              <a:t>: Longitud axila medida del área corroída (defecto), en mm  (in)</a:t>
            </a:r>
          </a:p>
          <a:p>
            <a:pPr algn="just"/>
            <a:r>
              <a:rPr lang="es-EC" b="1" i="1" dirty="0" smtClean="0"/>
              <a:t>t</a:t>
            </a:r>
            <a:r>
              <a:rPr lang="es-EC" b="1" i="1" baseline="-25000" dirty="0" smtClean="0"/>
              <a:t>n</a:t>
            </a:r>
            <a:r>
              <a:rPr lang="es-EC" dirty="0" smtClean="0"/>
              <a:t>: espesor nominal de pared, en mm (in) </a:t>
            </a:r>
            <a:endParaRPr lang="es-EC"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457200" y="1600200"/>
            <a:ext cx="7467600" cy="892696"/>
          </a:xfrm>
        </p:spPr>
        <p:txBody>
          <a:bodyPr/>
          <a:lstStyle/>
          <a:p>
            <a:r>
              <a:rPr lang="es-EC" dirty="0" smtClean="0"/>
              <a:t>El grafico indica el significado de las siglas anteriores:</a:t>
            </a:r>
            <a:endParaRPr lang="es-EC" dirty="0"/>
          </a:p>
        </p:txBody>
      </p:sp>
      <p:pic>
        <p:nvPicPr>
          <p:cNvPr id="62465" name="Picture 1"/>
          <p:cNvPicPr>
            <a:picLocks noChangeAspect="1" noChangeArrowheads="1"/>
          </p:cNvPicPr>
          <p:nvPr/>
        </p:nvPicPr>
        <p:blipFill>
          <a:blip r:embed="rId2" cstate="print"/>
          <a:srcRect l="27680" t="37031" r="22856" b="30485"/>
          <a:stretch>
            <a:fillRect/>
          </a:stretch>
        </p:blipFill>
        <p:spPr bwMode="auto">
          <a:xfrm>
            <a:off x="1043608" y="2852936"/>
            <a:ext cx="6480720" cy="3191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467600" cy="940966"/>
          </a:xfrm>
        </p:spPr>
        <p:txBody>
          <a:bodyPr>
            <a:normAutofit fontScale="90000"/>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0" y="1340768"/>
            <a:ext cx="8424936" cy="3196952"/>
          </a:xfrm>
        </p:spPr>
        <p:txBody>
          <a:bodyPr/>
          <a:lstStyle/>
          <a:p>
            <a:r>
              <a:rPr lang="es-EC" dirty="0" smtClean="0"/>
              <a:t>Este esfuerzo de falla “σ</a:t>
            </a:r>
            <a:r>
              <a:rPr lang="es-EC" baseline="-25000" dirty="0" smtClean="0"/>
              <a:t>f</a:t>
            </a:r>
            <a:r>
              <a:rPr lang="es-EC" dirty="0" smtClean="0"/>
              <a:t>” calculado es un valor de predicción que indican el esfuerzo eminente al cual la tubería puede producir falla por fuga o por rotura</a:t>
            </a:r>
          </a:p>
          <a:p>
            <a:pPr algn="just"/>
            <a:r>
              <a:rPr lang="es-EC" dirty="0" smtClean="0"/>
              <a:t>De la ecuación anterior se desprende el esfuerzo  de flujo “σ” que es un concepto empírico introducido para tomar en cuenta el endurecimiento previo a la rotura del material </a:t>
            </a:r>
          </a:p>
          <a:p>
            <a:pPr algn="just"/>
            <a:r>
              <a:rPr lang="es-EC" dirty="0" smtClean="0"/>
              <a:t>Y se lo define así:</a:t>
            </a:r>
          </a:p>
          <a:p>
            <a:endParaRPr lang="es-EC" dirty="0" smtClean="0"/>
          </a:p>
          <a:p>
            <a:endParaRPr lang="es-EC" dirty="0"/>
          </a:p>
        </p:txBody>
      </p:sp>
      <p:sp>
        <p:nvSpPr>
          <p:cNvPr id="206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068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31840" y="4581128"/>
            <a:ext cx="2232248" cy="469947"/>
          </a:xfrm>
          <a:prstGeom prst="rect">
            <a:avLst/>
          </a:prstGeom>
          <a:noFill/>
        </p:spPr>
      </p:pic>
      <p:sp>
        <p:nvSpPr>
          <p:cNvPr id="6" name="5 CuadroTexto"/>
          <p:cNvSpPr txBox="1"/>
          <p:nvPr/>
        </p:nvSpPr>
        <p:spPr>
          <a:xfrm>
            <a:off x="251520" y="5085184"/>
            <a:ext cx="8496944" cy="1446550"/>
          </a:xfrm>
          <a:prstGeom prst="rect">
            <a:avLst/>
          </a:prstGeom>
          <a:noFill/>
        </p:spPr>
        <p:txBody>
          <a:bodyPr wrap="square" rtlCol="0">
            <a:spAutoFit/>
          </a:bodyPr>
          <a:lstStyle/>
          <a:p>
            <a:r>
              <a:rPr lang="es-EC" dirty="0" smtClean="0"/>
              <a:t> </a:t>
            </a:r>
            <a:r>
              <a:rPr lang="es-EC" sz="2200" dirty="0" smtClean="0"/>
              <a:t>Donde:</a:t>
            </a:r>
          </a:p>
          <a:p>
            <a:r>
              <a:rPr lang="es-EC" sz="2200" b="1" i="1" dirty="0" smtClean="0"/>
              <a:t>σ</a:t>
            </a:r>
            <a:r>
              <a:rPr lang="es-EC" sz="2200" dirty="0" smtClean="0"/>
              <a:t>: Esfuerzo de Flujo, en MPa (psi)</a:t>
            </a:r>
          </a:p>
          <a:p>
            <a:r>
              <a:rPr lang="es-EC" sz="2200" b="1" i="1" dirty="0" smtClean="0"/>
              <a:t>SMYS</a:t>
            </a:r>
            <a:r>
              <a:rPr lang="es-EC" sz="2200" dirty="0" smtClean="0"/>
              <a:t>: Esfuerzo mínimo específico a la fluencia o por sus siglas en ingles (Specified Minimum Yield Strenght), en MPa (psi)</a:t>
            </a:r>
            <a:endParaRPr lang="es-EC" sz="22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457200" y="1600200"/>
            <a:ext cx="8147248" cy="1972816"/>
          </a:xfrm>
        </p:spPr>
        <p:txBody>
          <a:bodyPr/>
          <a:lstStyle/>
          <a:p>
            <a:pPr algn="just"/>
            <a:r>
              <a:rPr lang="es-EC" dirty="0" smtClean="0"/>
              <a:t>Por otro lado el factor  de Folias cuantifica el abultamiento que vemos alrededor de una tubería cuando falla bajo presión, entre más largo el defecto mayor será el abultamiento como se observa en la siguiente figura:</a:t>
            </a:r>
          </a:p>
          <a:p>
            <a:endParaRPr lang="es-EC" dirty="0"/>
          </a:p>
        </p:txBody>
      </p:sp>
      <p:pic>
        <p:nvPicPr>
          <p:cNvPr id="4" name="3 Imagen"/>
          <p:cNvPicPr/>
          <p:nvPr/>
        </p:nvPicPr>
        <p:blipFill>
          <a:blip r:embed="rId2" cstate="print"/>
          <a:srcRect l="29805" t="41454" r="24020" b="31041"/>
          <a:stretch>
            <a:fillRect/>
          </a:stretch>
        </p:blipFill>
        <p:spPr bwMode="auto">
          <a:xfrm>
            <a:off x="1979712" y="3645024"/>
            <a:ext cx="4464496"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457200" y="1600200"/>
            <a:ext cx="7467600" cy="820688"/>
          </a:xfrm>
        </p:spPr>
        <p:txBody>
          <a:bodyPr>
            <a:normAutofit lnSpcReduction="10000"/>
          </a:bodyPr>
          <a:lstStyle/>
          <a:p>
            <a:r>
              <a:rPr lang="es-EC" dirty="0" smtClean="0"/>
              <a:t>El factor de Folias se calcula de la siguiente manera:</a:t>
            </a:r>
          </a:p>
          <a:p>
            <a:endParaRPr lang="es-EC" dirty="0"/>
          </a:p>
        </p:txBody>
      </p:sp>
      <p:sp>
        <p:nvSpPr>
          <p:cNvPr id="208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088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67745" y="2564904"/>
            <a:ext cx="3960440" cy="1017870"/>
          </a:xfrm>
          <a:prstGeom prst="rect">
            <a:avLst/>
          </a:prstGeom>
          <a:noFill/>
        </p:spPr>
      </p:pic>
      <p:sp>
        <p:nvSpPr>
          <p:cNvPr id="6" name="2 Marcador de contenido"/>
          <p:cNvSpPr txBox="1">
            <a:spLocks/>
          </p:cNvSpPr>
          <p:nvPr/>
        </p:nvSpPr>
        <p:spPr>
          <a:xfrm>
            <a:off x="467544" y="3861048"/>
            <a:ext cx="7467600" cy="2520280"/>
          </a:xfrm>
          <a:prstGeom prst="rect">
            <a:avLst/>
          </a:prstGeom>
        </p:spPr>
        <p:txBody>
          <a:bodyPr vert="horz">
            <a:normAutofit/>
          </a:bodyPr>
          <a:lstStyle/>
          <a:p>
            <a:r>
              <a:rPr kumimoji="0" lang="es-EC" sz="2400" b="0" i="0" u="none" strike="noStrike" kern="1200" cap="none" spc="0" normalizeH="0" baseline="0" noProof="0" dirty="0" smtClean="0">
                <a:ln>
                  <a:noFill/>
                </a:ln>
                <a:solidFill>
                  <a:schemeClr val="tx1"/>
                </a:solidFill>
                <a:effectLst/>
                <a:uLnTx/>
                <a:uFillTx/>
                <a:latin typeface="+mn-lt"/>
                <a:ea typeface="+mn-ea"/>
                <a:cs typeface="+mn-cs"/>
              </a:rPr>
              <a:t>Si el  factor de Folias es mayor a 4,12 </a:t>
            </a:r>
            <a:r>
              <a:rPr lang="es-EC" sz="2400" dirty="0" smtClean="0"/>
              <a:t>(esto implica un defecto de corrosión grande), por lo que la suposición de una geometría de defecto con perfil parabólico queda descartada; en su lugar se asume un perfil rectangular para la geometría del defecto. El esfuerzo de falla “σ</a:t>
            </a:r>
            <a:r>
              <a:rPr lang="es-EC" sz="2400" baseline="-25000" dirty="0" smtClean="0"/>
              <a:t>f</a:t>
            </a:r>
            <a:r>
              <a:rPr lang="es-EC" sz="2400" dirty="0" smtClean="0"/>
              <a:t>” se calcula así:</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4" name="2 Marcador de contenido"/>
          <p:cNvSpPr txBox="1">
            <a:spLocks/>
          </p:cNvSpPr>
          <p:nvPr/>
        </p:nvSpPr>
        <p:spPr>
          <a:xfrm>
            <a:off x="395536" y="1628800"/>
            <a:ext cx="7467600" cy="2520280"/>
          </a:xfrm>
          <a:prstGeom prst="rect">
            <a:avLst/>
          </a:prstGeom>
        </p:spPr>
        <p:txBody>
          <a:bodyPr vert="horz">
            <a:normAutofit/>
          </a:bodyPr>
          <a:lstStyle/>
          <a:p>
            <a:r>
              <a:rPr kumimoji="0" lang="es-EC" sz="2400" b="0" i="0" u="none" strike="noStrike" kern="1200" cap="none" spc="0" normalizeH="0" baseline="0" noProof="0" dirty="0" smtClean="0">
                <a:ln>
                  <a:noFill/>
                </a:ln>
                <a:solidFill>
                  <a:schemeClr val="tx1"/>
                </a:solidFill>
                <a:effectLst/>
                <a:uLnTx/>
                <a:uFillTx/>
                <a:latin typeface="+mn-lt"/>
                <a:ea typeface="+mn-ea"/>
                <a:cs typeface="+mn-cs"/>
              </a:rPr>
              <a:t>Si el  factor de Folias es mayor a 4,12 </a:t>
            </a:r>
            <a:r>
              <a:rPr lang="es-EC" sz="2400" dirty="0" smtClean="0"/>
              <a:t>(esto implica un defecto de corrosión grande), por lo que la suposición de una geometría de defecto con perfil parabólico queda descartada; en su lugar se asume un perfil rectangular para la geometría del defecto. El esfuerzo de falla “σ</a:t>
            </a:r>
            <a:r>
              <a:rPr lang="es-EC" sz="2400" baseline="-25000" dirty="0" smtClean="0"/>
              <a:t>f</a:t>
            </a:r>
            <a:r>
              <a:rPr lang="es-EC" sz="2400" dirty="0" smtClean="0"/>
              <a:t>” se calcula así:</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11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119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4437112"/>
            <a:ext cx="2586026" cy="1008112"/>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integridad por Mecánica de Fracturas</a:t>
            </a:r>
            <a:endParaRPr lang="es-EC" dirty="0"/>
          </a:p>
        </p:txBody>
      </p:sp>
      <p:sp>
        <p:nvSpPr>
          <p:cNvPr id="3" name="2 Marcador de contenido"/>
          <p:cNvSpPr>
            <a:spLocks noGrp="1"/>
          </p:cNvSpPr>
          <p:nvPr>
            <p:ph sz="quarter" idx="1"/>
          </p:nvPr>
        </p:nvSpPr>
        <p:spPr>
          <a:xfrm>
            <a:off x="457200" y="1600200"/>
            <a:ext cx="8075240" cy="1252736"/>
          </a:xfrm>
        </p:spPr>
        <p:txBody>
          <a:bodyPr/>
          <a:lstStyle/>
          <a:p>
            <a:pPr algn="just"/>
            <a:r>
              <a:rPr lang="es-EC" dirty="0" smtClean="0"/>
              <a:t>El esfuerzo de falla nos permitirá calcular la presión de falla, que no es más que la presión a la que el tubo fallará sea por fuga o por rotura</a:t>
            </a:r>
            <a:endParaRPr lang="es-EC" dirty="0"/>
          </a:p>
        </p:txBody>
      </p:sp>
      <p:sp>
        <p:nvSpPr>
          <p:cNvPr id="212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129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2924945"/>
            <a:ext cx="1503696" cy="720080"/>
          </a:xfrm>
          <a:prstGeom prst="rect">
            <a:avLst/>
          </a:prstGeom>
          <a:noFill/>
        </p:spPr>
      </p:pic>
      <p:sp>
        <p:nvSpPr>
          <p:cNvPr id="6" name="2 Marcador de contenido"/>
          <p:cNvSpPr txBox="1">
            <a:spLocks/>
          </p:cNvSpPr>
          <p:nvPr/>
        </p:nvSpPr>
        <p:spPr>
          <a:xfrm>
            <a:off x="467544" y="3789040"/>
            <a:ext cx="8136904" cy="2808312"/>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400" b="1" i="0" u="none" strike="noStrike" kern="1200" cap="none" spc="0" normalizeH="0" baseline="0" noProof="0" dirty="0" smtClean="0">
                <a:ln>
                  <a:noFill/>
                </a:ln>
                <a:solidFill>
                  <a:schemeClr val="tx1"/>
                </a:solidFill>
                <a:effectLst/>
                <a:uLnTx/>
                <a:uFillTx/>
                <a:latin typeface="+mn-lt"/>
                <a:ea typeface="+mn-ea"/>
                <a:cs typeface="+mn-cs"/>
              </a:rPr>
              <a:t>CRITERIO: </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Si el valor de presión de falla es menor al valor de presión de operación entonces se debe reparar</a:t>
            </a:r>
            <a:r>
              <a:rPr kumimoji="0" lang="es-EC" sz="2400" b="0" i="0" u="none" strike="noStrike" kern="1200" cap="none" spc="0" normalizeH="0" noProof="0" dirty="0" smtClean="0">
                <a:ln>
                  <a:noFill/>
                </a:ln>
                <a:solidFill>
                  <a:schemeClr val="tx1"/>
                </a:solidFill>
                <a:effectLst/>
                <a:uLnTx/>
                <a:uFillTx/>
                <a:latin typeface="+mn-lt"/>
                <a:ea typeface="+mn-ea"/>
                <a:cs typeface="+mn-cs"/>
              </a:rPr>
              <a:t> o cambiar de línea.</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 </a:t>
            </a:r>
            <a:r>
              <a:rPr lang="es-EC" sz="2400" noProof="0" dirty="0" smtClean="0"/>
              <a:t>Se encontró que no existen tramos que deban ser reparados según este análisis</a:t>
            </a:r>
            <a:endParaRPr kumimoji="0" lang="es-EC"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467600" cy="724942"/>
          </a:xfrm>
        </p:spPr>
        <p:txBody>
          <a:bodyPr/>
          <a:lstStyle/>
          <a:p>
            <a:r>
              <a:rPr lang="es-EC" b="1" dirty="0" smtClean="0"/>
              <a:t>Justificación e Importancia</a:t>
            </a:r>
            <a:endParaRPr lang="es-EC" b="1" dirty="0"/>
          </a:p>
        </p:txBody>
      </p:sp>
      <p:sp>
        <p:nvSpPr>
          <p:cNvPr id="3" name="2 Marcador de contenido"/>
          <p:cNvSpPr>
            <a:spLocks noGrp="1"/>
          </p:cNvSpPr>
          <p:nvPr>
            <p:ph sz="quarter" idx="1"/>
          </p:nvPr>
        </p:nvSpPr>
        <p:spPr>
          <a:xfrm>
            <a:off x="395536" y="1124744"/>
            <a:ext cx="8291264" cy="2476872"/>
          </a:xfrm>
        </p:spPr>
        <p:txBody>
          <a:bodyPr>
            <a:normAutofit/>
          </a:bodyPr>
          <a:lstStyle/>
          <a:p>
            <a:pPr algn="just"/>
            <a:r>
              <a:rPr lang="es-EC" dirty="0" smtClean="0"/>
              <a:t>Por otro lado y  aún con más importancia, un descuido en la operación o  el mantenimiento de un oleoducto podría causar eventualmente un derrame de crudo, que perjudicaría en forma irreversible los frágiles ecosistemas de la amazonia ecuatoriana y consecuentemente a los habitantes del sector afectado.  </a:t>
            </a:r>
          </a:p>
          <a:p>
            <a:endParaRPr lang="es-EC" dirty="0"/>
          </a:p>
        </p:txBody>
      </p:sp>
      <p:pic>
        <p:nvPicPr>
          <p:cNvPr id="111618" name="Picture 2" descr="C:\Users\Moralito\Pictures\115993.jpg"/>
          <p:cNvPicPr>
            <a:picLocks noChangeAspect="1" noChangeArrowheads="1"/>
          </p:cNvPicPr>
          <p:nvPr/>
        </p:nvPicPr>
        <p:blipFill>
          <a:blip r:embed="rId2" cstate="print"/>
          <a:srcRect/>
          <a:stretch>
            <a:fillRect/>
          </a:stretch>
        </p:blipFill>
        <p:spPr bwMode="auto">
          <a:xfrm>
            <a:off x="1835696" y="3717032"/>
            <a:ext cx="4767720" cy="2757636"/>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del Escenario Futuro o Análisis de Vida Remanente</a:t>
            </a:r>
            <a:endParaRPr lang="es-EC" dirty="0"/>
          </a:p>
        </p:txBody>
      </p:sp>
      <p:sp>
        <p:nvSpPr>
          <p:cNvPr id="3" name="2 Marcador de contenido"/>
          <p:cNvSpPr>
            <a:spLocks noGrp="1"/>
          </p:cNvSpPr>
          <p:nvPr>
            <p:ph sz="quarter" idx="1"/>
          </p:nvPr>
        </p:nvSpPr>
        <p:spPr>
          <a:xfrm>
            <a:off x="457200" y="1600200"/>
            <a:ext cx="7467600" cy="3124944"/>
          </a:xfrm>
        </p:spPr>
        <p:txBody>
          <a:bodyPr>
            <a:normAutofit lnSpcReduction="10000"/>
          </a:bodyPr>
          <a:lstStyle/>
          <a:p>
            <a:pPr algn="just"/>
            <a:r>
              <a:rPr lang="es-EC" dirty="0" smtClean="0"/>
              <a:t>Es el análisis del deterioro del oleoducto a través del tiempo.</a:t>
            </a:r>
          </a:p>
          <a:p>
            <a:pPr algn="just"/>
            <a:r>
              <a:rPr lang="es-EC" dirty="0" smtClean="0"/>
              <a:t>Primero se debe determinar una vida remanente mínima, a partir de la cual las tuberías que posean una vida remanente menor se deben remplazar o reparar.</a:t>
            </a:r>
          </a:p>
          <a:p>
            <a:pPr algn="just"/>
            <a:r>
              <a:rPr lang="es-EC" dirty="0" smtClean="0"/>
              <a:t>En este caso se determinó como vida remanente mínima 7 años. </a:t>
            </a:r>
            <a:endParaRPr lang="es-EC" dirty="0"/>
          </a:p>
        </p:txBody>
      </p:sp>
      <p:sp>
        <p:nvSpPr>
          <p:cNvPr id="1026" name="AutoShape 2" descr="data:image/jpg;base64,/9j/4AAQSkZJRgABAQAAAQABAAD/2wCEAAkGBhQSEBUUExQTFRUUFRsXFRcYGBQWGRcYFBgWHBcYFxIXHSYgFxkkGxQWHy8hJCgqLCwsFh4xNTAqNSYuLCkBCQoKDgwOGg8PGCwgHyQsLjIsLywpLywvLCk1LCwqLywsLyksNCw0LCwsLC0tKSwsLCwsLCwsLCwpLCwpKSksLP/AABEIAKAAkAMBIgACEQEDEQH/xAAcAAABBQEBAQAAAAAAAAAAAAAAAQQFBgcDAgj/xAA/EAABAwIDBQYCBwcDBQAAAAABAAIDBBEFEiEGMUFRYQcTInGBkaHBFCMyQmKCsTNScpLR4fCisvEVFmNzwv/EABkBAQADAQEAAAAAAAAAAAAAAAABAgMEBf/EACcRAAICAQQBBAIDAQAAAAAAAAABAhEDBBIhMVETIkGBMnEjkaEU/9oADAMBAAIRAxEAPwDcbIshCALJClUZtLiXcUskl7ENs3+J3hb8Sok9qtkxTk0kU3bjtL+izOjjcwd20Ektz5n8WXvZthv43NlWKbtSq6loc17Yw69gxg520LrngoaspA8EHnfXW/8AdJhrQy/py8vbovM9aU75aPZWCMK4T+ic/wC6K7f9Im5/d4dLJzHt1XMOsod0cxp/QBcaapbnBtcWta+6+m7kuktO024C2pPMHRLl8SYah04r+iZou1GUftYGPHNjiw+zrg+4Vlw7tApJSAXmJx4SjL/r1b8Vm0tMAOYO46+XD/NU1qqbw6qVnyR75Ky0uKfXBuzXAi4sQdx/ulWH4fjVRSEOgkIbxjOrD+Q7vMWV+wTtLhkGWcGKQDcAXtf/AAEa36H4rqhqIy74OLJpJw65LnZFkxwnGoqlhfC7MAcrhqC1w4OadQdU+XQnfKOVpp0wsiyEKSAsiyEIAQhCAFV+0mmc/DpS3ewskPkxwJ+GvorQq7t/iwp8OnfxLMjfOTw/oSfRUmk4uy+NtTVeTI4ZA8XHr0PEJjKC1x5H9V6ioJ6aGnmkb9XUxh7TrY31ynk+1j66cU7ga2Q5mG4tqOI6Ecuu5eQ4uDpnvRnHIrQypqtSsOJ/D/PmoeajIccu7l/RcGuIPKykii209aLW4cvSx/RJK4OCgIatPG1So2yySHMwBYPZNZabMAWktdvBGh9+aUVFyRzC8RTfBRZeiw9m+LiikeyYktqHgmQ/ccBZoI/d68CeW7XgVg+XM1ab2d4wZqYxvN3QENvzYR4LnpYj8q9HTZW/azytXhUfevstiEIXYeeCEIQAhCEALJu3LFC4QUjD4nuzEdXnu4/9zz7LWCVgc9d9P2ggO9rqkFv/AK4LlvuGX9VlkfS8m2Jdy8GjbZULBBT0pAMbRbL0ja1rdeFrlZ5iuxdRTnvqfPJGBe7f2kY/E0fbbpvHqFp23Udu5fwDnNJ6uAI/2lesEqSLWKmeNTXJljzSxy4Map9oWkjvGjkXN+bOfl7KUjZDMNHNPy+a0vHuzukrSXlndSkftIrNJP4m/Zf6i/VZ3jfZDWwXMBZUNG7Ke7k/kcbH0cuOWma6PShq1LsZVGFBpsD5bimslmMEhcMpNgfLf6BRFfNV05yytmiI4SMc32cRY+hUVLVBws4G3ENdoeljuB6c1l6Lvk39eNcFzdRv4W9wuxoCCHe4H9VCN28tr3evO/H/AALhU9oRy2bE0dSSiwvwT/0RXyWcut0sr12SxZo55x9h7xGw/vd1fO4dMzi38qyzZ7ZvEcWc0AOhpyfHKW5WZfw31kd0GnMhfQmC4PHS08cEQtHE0NaOOm8k8STcnqV14cO17mcOo1G9bUPkIQuo4gQhCAEIQgIvaer7qiqHje2F5HnlNlkPYtg5mxCSpI8FNHkaf/JLpb0YHH8wWidqWId1hso0Ak+rLiTZodc3sNT9m3rfgk7KcHFPhcIyOY+S8smYWcXPO+3AZQ219bWWfc/0a9Y/2yb2iwv6RTPjH2vtM/jbq34i3qqngNUcviBFtDfmN4WgKgbeYdJAHzQ3DZdJLfdcePQO58/NXbpWYuNstVJWNFgXNB5FzQfYlSeZfLNW67zcC9+Iv/q3qawPairpSO5lcRfWMkvjcORYd3mLFZeoabDadv8AHW0uHzyG18uVl7HxP0BseWp9FUtnNjaOPDYTVU8Ln913sr3tu5ofd+p36NIACgNpNov+qy0VNlLGvfmnbe4FvtgO4tDGkA/j6Ka7R8YDaRzMwHeuDbN3kHU/AWUp3bEvakjOMGwqKrr3ZYWthGeQxi9ms3Mbv33LR1K3PZbYCkp4YyaWDvrXc4sa5wJN7ZnX3XA05Krdjeyg7k1TxYPdaJvMMP23Hj4r2G7S/K2qK8VSKttsQNSoQrEAhCEAIQhACQpUhQGK9t2OGSUUrToxtrDjJLp7gED8x5rZqaLKxrf3WgewAWC0VIcQ2hy72NqXzP4jJA/w+hLWD1W/rLH8vybZeKj4QLnPA17S1wDmuFiDuIPBdEl1qYnzv2nYIMPqQ2xdDL4o3febrq13A24HQ+aj6PZOtkjMogkbGAXF7wI2hoFybuPIcFtGJYVFXV8D3lj46cvLW2vmeALPvyHi9SCo7te2hENKKdp8Uurukbf6uFvylYzUYps0x3OSRSuzHZl1XUzSB+RkDGx5suYl0urst9AQ1o1P740TnbrB2yYlTYfE17hma+Z7XZ5SJNHk/djDWgn81+SsnZzK2gwE1Ug+33lQ4bi65yxtv1DWD1Vb7GRJVYpU1cpzObGczvxzv0A6ZY3ADgAFKVJRLS5k5m0UlK2KNscbQ1jGhrWjcGtFgB6Bdki8PnA3kLUxOiE1OIs5r2ysaeKA7oXkPuvSAEIQgBNsSqxFDJId0bHP/lBPyTlVPtSxLucKnI3vAjbzJeRoPS6iTpWWiraRWOw7Bfq6iscPFM/umH8EWriPORx/kC0msxBse/Unc0b/AD6DqVW6KVuFYZDCbGRkbQWgjWR2r3H8OYu1WfYvtVUSOd9YWC+uXQnzdvJ/zRZ7lBURJuUuDSanFp5PsDIOguf5iPkmL6SV98znkcbk29tyySXEZnusJZBc6eN/vcHep3FdupaVkUMMshLdZXu+suT93x38IVfUIWFvtlwlnfTytlaAcp1buBa7eOn9lmW32Lurq1wjBLpntiiHGxIa0e5J9SrTQdprZW5aiPxEG0kQ0uBoHxHd5g+ihuzmkArWVkzfqo3FjSdwe7QvHMNzanr0UNqbSRvD+NSbLP2xTNpMKpqNhsCWt/JTsFz7lhVk7KdmvoWHtLxaWc97IDvbmADGHyaB6kqsbSUwxHaGOF2sFFGHSjeCQQ4tI/E4saejStEr8VAabLVd2Zy4SR4xXGgwHVU+v2mJOia43iJcVDK5QkXY48rpDtA8KKQgLlhm1m4FWuhxZrxvWRgqWwjFyx1roDVQUqicHxLOFLIAWU9qW0HfyQ08V8sU3ePeN2aIGwHkePPyWhbS4gYKWR4NnZbNP4naA+l7+ixuTh0FguPUZXFqKO7SYVK5s9ZnGMuJLnOd4i4kknTe46neVG1TCdwNhuPPmVKUk4OZh42PyPsf1XKqqnxtyWBDRYdFgnxwRKNzdkPHZpv8U2rw0tdruHxsnsk7e7tY5gb368lG1OYtJ4cT1P8AwVdDoY4HE5j3PBIDBbgbuI1FjvAHyUngWNOjJabmN+bM3gDbe0cD+q99zlp3HkPclRuHwm58j8AVeErbkM0dsVD7NW7LcOcaeSod4pKmQucTvysuGNJP5j+ZT2MggalVns7x7u6MMJ3Pd6DSwKkcVxHPxXYujjZA1DruXJKd6RSQCEIQAlBskQgLTs7iJ01V+pZczQVluBHxLScJPgQEN2ig/QieAkYT5X/uFlVVJYFbhjGGiogkidoJGlt+R4H0Nj6LDauBzTJE8ZZYTZ7eYG5zeY+VjxXnauLUlI9XRTTi4kTPUlpa4a/MKxUMzJo99xawPFt+BPwv6Ku1EXhC8U1VJC/NGbcxwPmFjFqqZfNit7ok1W4EbEgH/OqjamhJF8oA6Xspqi21YW5ZAWHieB9gncmJxSR5Y3MLbhzzcaNZr4jwBNle2kc8Y3JIgMQgNmxjh4ndSeHslZhWRpcdNOG6x4X5qxVm09DCzw5JZLa5AXknibnwi5VUq8efUEOIytG5o4evFaY+FRTJeSba6HOE1OSUN3B2hHW12n9QrTAzMFSKNpM0f8Q+F7/otFwGK67MbtGGVUxlUYe4C9kyLbLTWYKHM3KIrNlxyWhiUhCnavBA1RzsNdwCAZpQE/jwZ5UrQbOm+oQHjAKEkrQaCKzVHYXhOUblMtbZAelT9udihVATQkMqIxodwkA3NceBHA9bHTdcEjhdVlFSVMtCbg7RgFdRk3a5pjlbo5hFhf8A+T8OSj5KUtNiCtk2n2cZNq5uo3OGjh5Hl03Kh1mDujNvtN66Febk084fjyj18WqxzVS4f+FV+hjiF2bAGQOaN8rrH+Fmp9zZTjcFY/7+Tztb4lLLskdLTxkAab93oVzOdcM6lBPlclKdSgE+SGOIFhpzVkfs6A7WQHT7o+ZS02CMabm5PXU/2XXj3S6RyZNsPyZw2bw4l2dw4WaD13n5e60fAIGjUqsUlMSRYKz4dAQvQjHaqPKnLdKy0HEw1tgo+avc5e4KRzuCewYNzVihHRwh3C6eRYKDwUrDSNbuXeyAjo8GYE6io2t3Bd0IBAEqEIAQhCA5TwhwVdxXAw6+is68uZdAZfX4CRwUa/DnDgtWnw0OTGTAAVFK7Jt1Rm7MOeeCkKPAyTqrxHs+E9gwprVJBAYbs/0U9T4S1qfMjAXpAeGRgL2hCAEIQgBCEIAQhCA//9k="/>
          <p:cNvSpPr>
            <a:spLocks noChangeAspect="1" noChangeArrowheads="1"/>
          </p:cNvSpPr>
          <p:nvPr/>
        </p:nvSpPr>
        <p:spPr bwMode="auto">
          <a:xfrm>
            <a:off x="80963" y="-744538"/>
            <a:ext cx="1371600" cy="15240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028" name="AutoShape 4" descr="data:image/jpg;base64,/9j/4AAQSkZJRgABAQAAAQABAAD/2wCEAAkGBhQSEBUUExQTFRUUFRsXFRcYGBQWGRcYFBgWHBcYFxIXHSYgFxkkGxQWHy8hJCgqLCwsFh4xNTAqNSYuLCkBCQoKDgwOGg8PGCwgHyQsLjIsLywpLywvLCk1LCwqLywsLyksNCw0LCwsLC0tKSwsLCwsLCwsLCwpLCwpKSksLP/AABEIAKAAkAMBIgACEQEDEQH/xAAcAAABBQEBAQAAAAAAAAAAAAAAAQQFBgcDAgj/xAA/EAABAwIDBQYCBwcDBQAAAAABAAIDBBEFEiEGMUFRYQcTInGBkaHBFCMyQmKCsTNScpLR4fCisvEVFmNzwv/EABkBAQADAQEAAAAAAAAAAAAAAAABAgMEBf/EACcRAAICAQQBBAIDAQAAAAAAAAABAhEDBBIhMVETIkGBMnEjkaEU/9oADAMBAAIRAxEAPwDcbIshCALJClUZtLiXcUskl7ENs3+J3hb8Sok9qtkxTk0kU3bjtL+izOjjcwd20Ektz5n8WXvZthv43NlWKbtSq6loc17Yw69gxg520LrngoaspA8EHnfXW/8AdJhrQy/py8vbovM9aU75aPZWCMK4T+ic/wC6K7f9Im5/d4dLJzHt1XMOsod0cxp/QBcaapbnBtcWta+6+m7kuktO024C2pPMHRLl8SYah04r+iZou1GUftYGPHNjiw+zrg+4Vlw7tApJSAXmJx4SjL/r1b8Vm0tMAOYO46+XD/NU1qqbw6qVnyR75Ky0uKfXBuzXAi4sQdx/ulWH4fjVRSEOgkIbxjOrD+Q7vMWV+wTtLhkGWcGKQDcAXtf/AAEa36H4rqhqIy74OLJpJw65LnZFkxwnGoqlhfC7MAcrhqC1w4OadQdU+XQnfKOVpp0wsiyEKSAsiyEIAQhCAFV+0mmc/DpS3ewskPkxwJ+GvorQq7t/iwp8OnfxLMjfOTw/oSfRUmk4uy+NtTVeTI4ZA8XHr0PEJjKC1x5H9V6ioJ6aGnmkb9XUxh7TrY31ynk+1j66cU7ga2Q5mG4tqOI6Ecuu5eQ4uDpnvRnHIrQypqtSsOJ/D/PmoeajIccu7l/RcGuIPKykii209aLW4cvSx/RJK4OCgIatPG1So2yySHMwBYPZNZabMAWktdvBGh9+aUVFyRzC8RTfBRZeiw9m+LiikeyYktqHgmQ/ccBZoI/d68CeW7XgVg+XM1ab2d4wZqYxvN3QENvzYR4LnpYj8q9HTZW/azytXhUfevstiEIXYeeCEIQAhCEALJu3LFC4QUjD4nuzEdXnu4/9zz7LWCVgc9d9P2ggO9rqkFv/AK4LlvuGX9VlkfS8m2Jdy8GjbZULBBT0pAMbRbL0ja1rdeFrlZ5iuxdRTnvqfPJGBe7f2kY/E0fbbpvHqFp23Udu5fwDnNJ6uAI/2lesEqSLWKmeNTXJljzSxy4Map9oWkjvGjkXN+bOfl7KUjZDMNHNPy+a0vHuzukrSXlndSkftIrNJP4m/Zf6i/VZ3jfZDWwXMBZUNG7Ke7k/kcbH0cuOWma6PShq1LsZVGFBpsD5bimslmMEhcMpNgfLf6BRFfNV05yytmiI4SMc32cRY+hUVLVBws4G3ENdoeljuB6c1l6Lvk39eNcFzdRv4W9wuxoCCHe4H9VCN28tr3evO/H/AALhU9oRy2bE0dSSiwvwT/0RXyWcut0sr12SxZo55x9h7xGw/vd1fO4dMzi38qyzZ7ZvEcWc0AOhpyfHKW5WZfw31kd0GnMhfQmC4PHS08cEQtHE0NaOOm8k8STcnqV14cO17mcOo1G9bUPkIQuo4gQhCAEIQgIvaer7qiqHje2F5HnlNlkPYtg5mxCSpI8FNHkaf/JLpb0YHH8wWidqWId1hso0Ak+rLiTZodc3sNT9m3rfgk7KcHFPhcIyOY+S8smYWcXPO+3AZQ219bWWfc/0a9Y/2yb2iwv6RTPjH2vtM/jbq34i3qqngNUcviBFtDfmN4WgKgbeYdJAHzQ3DZdJLfdcePQO58/NXbpWYuNstVJWNFgXNB5FzQfYlSeZfLNW67zcC9+Iv/q3qawPairpSO5lcRfWMkvjcORYd3mLFZeoabDadv8AHW0uHzyG18uVl7HxP0BseWp9FUtnNjaOPDYTVU8Ln913sr3tu5ofd+p36NIACgNpNov+qy0VNlLGvfmnbe4FvtgO4tDGkA/j6Ka7R8YDaRzMwHeuDbN3kHU/AWUp3bEvakjOMGwqKrr3ZYWthGeQxi9ms3Mbv33LR1K3PZbYCkp4YyaWDvrXc4sa5wJN7ZnX3XA05Krdjeyg7k1TxYPdaJvMMP23Hj4r2G7S/K2qK8VSKttsQNSoQrEAhCEAIQhACQpUhQGK9t2OGSUUrToxtrDjJLp7gED8x5rZqaLKxrf3WgewAWC0VIcQ2hy72NqXzP4jJA/w+hLWD1W/rLH8vybZeKj4QLnPA17S1wDmuFiDuIPBdEl1qYnzv2nYIMPqQ2xdDL4o3febrq13A24HQ+aj6PZOtkjMogkbGAXF7wI2hoFybuPIcFtGJYVFXV8D3lj46cvLW2vmeALPvyHi9SCo7te2hENKKdp8Uurukbf6uFvylYzUYps0x3OSRSuzHZl1XUzSB+RkDGx5suYl0urst9AQ1o1P740TnbrB2yYlTYfE17hma+Z7XZ5SJNHk/djDWgn81+SsnZzK2gwE1Ug+33lQ4bi65yxtv1DWD1Vb7GRJVYpU1cpzObGczvxzv0A6ZY3ADgAFKVJRLS5k5m0UlK2KNscbQ1jGhrWjcGtFgB6Bdki8PnA3kLUxOiE1OIs5r2ysaeKA7oXkPuvSAEIQgBNsSqxFDJId0bHP/lBPyTlVPtSxLucKnI3vAjbzJeRoPS6iTpWWiraRWOw7Bfq6iscPFM/umH8EWriPORx/kC0msxBse/Unc0b/AD6DqVW6KVuFYZDCbGRkbQWgjWR2r3H8OYu1WfYvtVUSOd9YWC+uXQnzdvJ/zRZ7lBURJuUuDSanFp5PsDIOguf5iPkmL6SV98znkcbk29tyySXEZnusJZBc6eN/vcHep3FdupaVkUMMshLdZXu+suT93x38IVfUIWFvtlwlnfTytlaAcp1buBa7eOn9lmW32Lurq1wjBLpntiiHGxIa0e5J9SrTQdprZW5aiPxEG0kQ0uBoHxHd5g+ihuzmkArWVkzfqo3FjSdwe7QvHMNzanr0UNqbSRvD+NSbLP2xTNpMKpqNhsCWt/JTsFz7lhVk7KdmvoWHtLxaWc97IDvbmADGHyaB6kqsbSUwxHaGOF2sFFGHSjeCQQ4tI/E4saejStEr8VAabLVd2Zy4SR4xXGgwHVU+v2mJOia43iJcVDK5QkXY48rpDtA8KKQgLlhm1m4FWuhxZrxvWRgqWwjFyx1roDVQUqicHxLOFLIAWU9qW0HfyQ08V8sU3ePeN2aIGwHkePPyWhbS4gYKWR4NnZbNP4naA+l7+ixuTh0FguPUZXFqKO7SYVK5s9ZnGMuJLnOd4i4kknTe46neVG1TCdwNhuPPmVKUk4OZh42PyPsf1XKqqnxtyWBDRYdFgnxwRKNzdkPHZpv8U2rw0tdruHxsnsk7e7tY5gb368lG1OYtJ4cT1P8AwVdDoY4HE5j3PBIDBbgbuI1FjvAHyUngWNOjJabmN+bM3gDbe0cD+q99zlp3HkPclRuHwm58j8AVeErbkM0dsVD7NW7LcOcaeSod4pKmQucTvysuGNJP5j+ZT2MggalVns7x7u6MMJ3Pd6DSwKkcVxHPxXYujjZA1DruXJKd6RSQCEIQAlBskQgLTs7iJ01V+pZczQVluBHxLScJPgQEN2ig/QieAkYT5X/uFlVVJYFbhjGGiogkidoJGlt+R4H0Nj6LDauBzTJE8ZZYTZ7eYG5zeY+VjxXnauLUlI9XRTTi4kTPUlpa4a/MKxUMzJo99xawPFt+BPwv6Ku1EXhC8U1VJC/NGbcxwPmFjFqqZfNit7ok1W4EbEgH/OqjamhJF8oA6Xspqi21YW5ZAWHieB9gncmJxSR5Y3MLbhzzcaNZr4jwBNle2kc8Y3JIgMQgNmxjh4ndSeHslZhWRpcdNOG6x4X5qxVm09DCzw5JZLa5AXknibnwi5VUq8efUEOIytG5o4evFaY+FRTJeSba6HOE1OSUN3B2hHW12n9QrTAzMFSKNpM0f8Q+F7/otFwGK67MbtGGVUxlUYe4C9kyLbLTWYKHM3KIrNlxyWhiUhCnavBA1RzsNdwCAZpQE/jwZ5UrQbOm+oQHjAKEkrQaCKzVHYXhOUblMtbZAelT9udihVATQkMqIxodwkA3NceBHA9bHTdcEjhdVlFSVMtCbg7RgFdRk3a5pjlbo5hFhf8A+T8OSj5KUtNiCtk2n2cZNq5uo3OGjh5Hl03Kh1mDujNvtN66Febk084fjyj18WqxzVS4f+FV+hjiF2bAGQOaN8rrH+Fmp9zZTjcFY/7+Tztb4lLLskdLTxkAab93oVzOdcM6lBPlclKdSgE+SGOIFhpzVkfs6A7WQHT7o+ZS02CMabm5PXU/2XXj3S6RyZNsPyZw2bw4l2dw4WaD13n5e60fAIGjUqsUlMSRYKz4dAQvQjHaqPKnLdKy0HEw1tgo+avc5e4KRzuCewYNzVihHRwh3C6eRYKDwUrDSNbuXeyAjo8GYE6io2t3Bd0IBAEqEIAQhCA5TwhwVdxXAw6+is68uZdAZfX4CRwUa/DnDgtWnw0OTGTAAVFK7Jt1Rm7MOeeCkKPAyTqrxHs+E9gwprVJBAYbs/0U9T4S1qfMjAXpAeGRgL2hCAEIQgBCEIAQhCA//9k="/>
          <p:cNvSpPr>
            <a:spLocks noChangeAspect="1" noChangeArrowheads="1"/>
          </p:cNvSpPr>
          <p:nvPr/>
        </p:nvSpPr>
        <p:spPr bwMode="auto">
          <a:xfrm>
            <a:off x="80963" y="-744538"/>
            <a:ext cx="1371600" cy="15240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1029" name="Picture 5" descr="C:\Users\Moralito\Pictures\reloj_de_arena.jpg"/>
          <p:cNvPicPr>
            <a:picLocks noChangeAspect="1" noChangeArrowheads="1"/>
          </p:cNvPicPr>
          <p:nvPr/>
        </p:nvPicPr>
        <p:blipFill>
          <a:blip r:embed="rId2" cstate="print"/>
          <a:srcRect/>
          <a:stretch>
            <a:fillRect/>
          </a:stretch>
        </p:blipFill>
        <p:spPr bwMode="auto">
          <a:xfrm>
            <a:off x="3707904" y="4318000"/>
            <a:ext cx="2286000" cy="2540000"/>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del Escenario Futuro o Análisis de Vida Remanente</a:t>
            </a:r>
            <a:endParaRPr lang="es-EC" dirty="0"/>
          </a:p>
        </p:txBody>
      </p:sp>
      <p:sp>
        <p:nvSpPr>
          <p:cNvPr id="3" name="2 Marcador de contenido"/>
          <p:cNvSpPr>
            <a:spLocks noGrp="1"/>
          </p:cNvSpPr>
          <p:nvPr>
            <p:ph sz="quarter" idx="1"/>
          </p:nvPr>
        </p:nvSpPr>
        <p:spPr>
          <a:xfrm>
            <a:off x="323528" y="1628800"/>
            <a:ext cx="8208912" cy="1252736"/>
          </a:xfrm>
        </p:spPr>
        <p:txBody>
          <a:bodyPr/>
          <a:lstStyle/>
          <a:p>
            <a:pPr algn="just"/>
            <a:r>
              <a:rPr lang="es-EC" dirty="0" smtClean="0"/>
              <a:t>Luego se procede a calcular la tasa o velocidad de corrosión del oleoducto, para lo que se usan los datos siguientes:</a:t>
            </a:r>
            <a:endParaRPr lang="es-EC" dirty="0"/>
          </a:p>
        </p:txBody>
      </p:sp>
      <p:graphicFrame>
        <p:nvGraphicFramePr>
          <p:cNvPr id="4" name="3 Tabla"/>
          <p:cNvGraphicFramePr>
            <a:graphicFrameLocks noGrp="1"/>
          </p:cNvGraphicFramePr>
          <p:nvPr/>
        </p:nvGraphicFramePr>
        <p:xfrm>
          <a:off x="1043609" y="2852936"/>
          <a:ext cx="7056783" cy="2286000"/>
        </p:xfrm>
        <a:graphic>
          <a:graphicData uri="http://schemas.openxmlformats.org/drawingml/2006/table">
            <a:tbl>
              <a:tblPr/>
              <a:tblGrid>
                <a:gridCol w="2245905"/>
                <a:gridCol w="2727899"/>
                <a:gridCol w="2082979"/>
              </a:tblGrid>
              <a:tr h="403245">
                <a:tc>
                  <a:txBody>
                    <a:bodyPr/>
                    <a:lstStyle/>
                    <a:p>
                      <a:pPr algn="just">
                        <a:lnSpc>
                          <a:spcPct val="150000"/>
                        </a:lnSpc>
                        <a:spcAft>
                          <a:spcPts val="0"/>
                        </a:spcAft>
                      </a:pPr>
                      <a:endParaRPr lang="es-EC" sz="2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b="1" dirty="0">
                          <a:latin typeface="Arial"/>
                          <a:ea typeface="Calibri"/>
                        </a:rPr>
                        <a:t>VALOR</a:t>
                      </a:r>
                      <a:endParaRPr lang="es-EC" sz="2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2000" b="1" dirty="0">
                          <a:latin typeface="Arial"/>
                          <a:ea typeface="Calibri"/>
                        </a:rPr>
                        <a:t>FECHA</a:t>
                      </a:r>
                      <a:endParaRPr lang="es-EC" sz="2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490">
                <a:tc>
                  <a:txBody>
                    <a:bodyPr/>
                    <a:lstStyle/>
                    <a:p>
                      <a:pPr algn="just">
                        <a:lnSpc>
                          <a:spcPct val="150000"/>
                        </a:lnSpc>
                        <a:spcAft>
                          <a:spcPts val="0"/>
                        </a:spcAft>
                      </a:pPr>
                      <a:r>
                        <a:rPr lang="es-EC" sz="2000" b="1" dirty="0">
                          <a:latin typeface="Arial"/>
                          <a:ea typeface="Calibri"/>
                        </a:rPr>
                        <a:t>Espesor promedio </a:t>
                      </a:r>
                      <a:endParaRPr lang="es-EC" sz="2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dirty="0">
                          <a:latin typeface="Arial"/>
                          <a:ea typeface="Calibri"/>
                        </a:rPr>
                        <a:t>5,74 mm (0,226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2000" dirty="0">
                          <a:latin typeface="Arial"/>
                          <a:ea typeface="Calibri"/>
                        </a:rPr>
                        <a:t>Abril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490">
                <a:tc>
                  <a:txBody>
                    <a:bodyPr/>
                    <a:lstStyle/>
                    <a:p>
                      <a:pPr algn="just">
                        <a:lnSpc>
                          <a:spcPct val="150000"/>
                        </a:lnSpc>
                        <a:spcAft>
                          <a:spcPts val="0"/>
                        </a:spcAft>
                      </a:pPr>
                      <a:r>
                        <a:rPr lang="es-EC" sz="2000" b="1" dirty="0">
                          <a:latin typeface="Arial"/>
                          <a:ea typeface="Calibri"/>
                        </a:rPr>
                        <a:t>Espesor promedio </a:t>
                      </a:r>
                      <a:endParaRPr lang="es-EC" sz="2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000" dirty="0">
                          <a:latin typeface="Arial"/>
                          <a:ea typeface="Calibri"/>
                        </a:rPr>
                        <a:t>6,40 mm (0,252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2000" dirty="0">
                          <a:latin typeface="Arial"/>
                          <a:ea typeface="Calibri"/>
                        </a:rPr>
                        <a:t>Diciembre 2010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401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4775" cy="247650"/>
          </a:xfrm>
          <a:prstGeom prst="rect">
            <a:avLst/>
          </a:prstGeom>
          <a:noFill/>
        </p:spPr>
      </p:pic>
      <p:pic>
        <p:nvPicPr>
          <p:cNvPr id="2140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23825" cy="266700"/>
          </a:xfrm>
          <a:prstGeom prst="rect">
            <a:avLst/>
          </a:prstGeom>
          <a:noFill/>
        </p:spPr>
      </p:pic>
      <p:sp>
        <p:nvSpPr>
          <p:cNvPr id="7" name="2 Marcador de contenido"/>
          <p:cNvSpPr txBox="1">
            <a:spLocks/>
          </p:cNvSpPr>
          <p:nvPr/>
        </p:nvSpPr>
        <p:spPr>
          <a:xfrm>
            <a:off x="179512" y="5245224"/>
            <a:ext cx="8496944" cy="1352128"/>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Por la fecha de los informes se puede calcular que el valor de T</a:t>
            </a:r>
            <a:r>
              <a:rPr kumimoji="0" lang="es-EC" sz="2400" b="0" i="0" u="none" strike="noStrike" kern="1200" cap="none" spc="0" normalizeH="0" baseline="-25000" noProof="0" dirty="0" smtClean="0">
                <a:ln>
                  <a:noFill/>
                </a:ln>
                <a:solidFill>
                  <a:schemeClr val="tx1"/>
                </a:solidFill>
                <a:effectLst/>
                <a:uLnTx/>
                <a:uFillTx/>
                <a:latin typeface="+mn-lt"/>
                <a:ea typeface="+mn-ea"/>
                <a:cs typeface="+mn-cs"/>
              </a:rPr>
              <a:t>M</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 tiempo entre medición de espesores, es igual a 2 años 7 meses (2,5833 años).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del Escenario Futuro o Análisis de Vida Remanente</a:t>
            </a:r>
            <a:endParaRPr lang="es-EC" dirty="0"/>
          </a:p>
        </p:txBody>
      </p:sp>
      <p:sp>
        <p:nvSpPr>
          <p:cNvPr id="3" name="2 Marcador de contenido"/>
          <p:cNvSpPr>
            <a:spLocks noGrp="1"/>
          </p:cNvSpPr>
          <p:nvPr>
            <p:ph sz="quarter" idx="1"/>
          </p:nvPr>
        </p:nvSpPr>
        <p:spPr>
          <a:xfrm>
            <a:off x="457200" y="1600200"/>
            <a:ext cx="7467600" cy="820688"/>
          </a:xfrm>
        </p:spPr>
        <p:txBody>
          <a:bodyPr>
            <a:normAutofit lnSpcReduction="10000"/>
          </a:bodyPr>
          <a:lstStyle/>
          <a:p>
            <a:r>
              <a:rPr lang="es-EC" dirty="0" smtClean="0"/>
              <a:t>Con estos datos se calcula la velocidad de corrosión de la siguiente manera:</a:t>
            </a:r>
            <a:endParaRPr lang="es-EC" dirty="0"/>
          </a:p>
        </p:txBody>
      </p:sp>
      <p:sp>
        <p:nvSpPr>
          <p:cNvPr id="215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150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31840" y="2636911"/>
            <a:ext cx="1800200" cy="1014197"/>
          </a:xfrm>
          <a:prstGeom prst="rect">
            <a:avLst/>
          </a:prstGeom>
          <a:noFill/>
        </p:spPr>
      </p:pic>
      <p:sp>
        <p:nvSpPr>
          <p:cNvPr id="6" name="5 Rectángulo"/>
          <p:cNvSpPr/>
          <p:nvPr/>
        </p:nvSpPr>
        <p:spPr>
          <a:xfrm>
            <a:off x="827584" y="3933056"/>
            <a:ext cx="6336704" cy="2462213"/>
          </a:xfrm>
          <a:prstGeom prst="rect">
            <a:avLst/>
          </a:prstGeom>
        </p:spPr>
        <p:txBody>
          <a:bodyPr wrap="square">
            <a:spAutoFit/>
          </a:bodyPr>
          <a:lstStyle/>
          <a:p>
            <a:r>
              <a:rPr lang="es-EC" sz="2200" i="1" dirty="0" smtClean="0"/>
              <a:t>Donde:</a:t>
            </a:r>
          </a:p>
          <a:p>
            <a:pPr algn="just"/>
            <a:r>
              <a:rPr lang="es-EC" sz="2200" b="1" i="1" dirty="0" smtClean="0"/>
              <a:t>T</a:t>
            </a:r>
            <a:r>
              <a:rPr lang="es-EC" sz="2200" b="1" i="1" baseline="-25000" dirty="0" smtClean="0"/>
              <a:t>M</a:t>
            </a:r>
            <a:r>
              <a:rPr lang="es-EC" sz="2200" dirty="0" smtClean="0"/>
              <a:t>: Tiempo entre medición de espesores</a:t>
            </a:r>
          </a:p>
          <a:p>
            <a:pPr algn="just"/>
            <a:r>
              <a:rPr lang="es-EC" sz="2200" b="1" i="1" dirty="0" smtClean="0"/>
              <a:t>V</a:t>
            </a:r>
            <a:r>
              <a:rPr lang="es-EC" sz="2200" b="1" i="1" baseline="-25000" dirty="0" smtClean="0"/>
              <a:t>c</a:t>
            </a:r>
            <a:r>
              <a:rPr lang="es-EC" sz="2200" dirty="0" smtClean="0"/>
              <a:t>: Velocidad de corrosión en mm/año (in/año)</a:t>
            </a:r>
          </a:p>
          <a:p>
            <a:pPr algn="just"/>
            <a:r>
              <a:rPr lang="es-EC" sz="2200" b="1" i="1" dirty="0" smtClean="0"/>
              <a:t>t</a:t>
            </a:r>
            <a:r>
              <a:rPr lang="es-EC" sz="2200" b="1" i="1" baseline="-25000" dirty="0" smtClean="0"/>
              <a:t>f</a:t>
            </a:r>
            <a:r>
              <a:rPr lang="es-EC" sz="2200" dirty="0" smtClean="0"/>
              <a:t>:</a:t>
            </a:r>
            <a:r>
              <a:rPr lang="es-EC" sz="2200" baseline="-25000" dirty="0" smtClean="0"/>
              <a:t> </a:t>
            </a:r>
            <a:r>
              <a:rPr lang="es-EC" sz="2200" dirty="0" smtClean="0"/>
              <a:t>espesor promedio de la última medición de espesores, en mm (in)</a:t>
            </a:r>
          </a:p>
          <a:p>
            <a:pPr algn="just"/>
            <a:r>
              <a:rPr lang="es-EC" sz="2200" b="1" i="1" dirty="0" smtClean="0"/>
              <a:t>t</a:t>
            </a:r>
            <a:r>
              <a:rPr lang="es-EC" sz="2200" b="1" i="1" baseline="-25000" dirty="0" smtClean="0"/>
              <a:t>i</a:t>
            </a:r>
            <a:r>
              <a:rPr lang="es-EC" sz="2200" dirty="0" smtClean="0"/>
              <a:t>: espesor promedio de la anterior medición de espesores, en mm (in).</a:t>
            </a:r>
            <a:endParaRPr lang="es-EC" sz="22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del Escenario Futuro o Análisis de Vida Remanente</a:t>
            </a:r>
            <a:endParaRPr lang="es-EC" dirty="0"/>
          </a:p>
        </p:txBody>
      </p:sp>
      <p:sp>
        <p:nvSpPr>
          <p:cNvPr id="3" name="2 Marcador de contenido"/>
          <p:cNvSpPr>
            <a:spLocks noGrp="1"/>
          </p:cNvSpPr>
          <p:nvPr>
            <p:ph sz="quarter" idx="1"/>
          </p:nvPr>
        </p:nvSpPr>
        <p:spPr>
          <a:xfrm>
            <a:off x="457200" y="1600200"/>
            <a:ext cx="7467600" cy="820688"/>
          </a:xfrm>
        </p:spPr>
        <p:txBody>
          <a:bodyPr>
            <a:normAutofit lnSpcReduction="10000"/>
          </a:bodyPr>
          <a:lstStyle/>
          <a:p>
            <a:r>
              <a:rPr lang="es-EC" dirty="0" smtClean="0"/>
              <a:t>Con este valor, la vida remanente de la tubería se lo calcula de la siguiente manera:</a:t>
            </a:r>
            <a:endParaRPr lang="es-EC" dirty="0"/>
          </a:p>
        </p:txBody>
      </p:sp>
      <p:sp>
        <p:nvSpPr>
          <p:cNvPr id="216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2160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59832" y="2780928"/>
            <a:ext cx="2088232" cy="864096"/>
          </a:xfrm>
          <a:prstGeom prst="rect">
            <a:avLst/>
          </a:prstGeom>
          <a:noFill/>
        </p:spPr>
      </p:pic>
      <p:sp>
        <p:nvSpPr>
          <p:cNvPr id="6" name="5 Rectángulo"/>
          <p:cNvSpPr/>
          <p:nvPr/>
        </p:nvSpPr>
        <p:spPr>
          <a:xfrm>
            <a:off x="395536" y="4149080"/>
            <a:ext cx="6696744" cy="1785104"/>
          </a:xfrm>
          <a:prstGeom prst="rect">
            <a:avLst/>
          </a:prstGeom>
        </p:spPr>
        <p:txBody>
          <a:bodyPr wrap="square">
            <a:spAutoFit/>
          </a:bodyPr>
          <a:lstStyle/>
          <a:p>
            <a:r>
              <a:rPr lang="es-EC" sz="2200" i="1" dirty="0" smtClean="0"/>
              <a:t>Donde:</a:t>
            </a:r>
          </a:p>
          <a:p>
            <a:r>
              <a:rPr lang="es-EC" sz="2200" b="1" i="1" dirty="0" smtClean="0"/>
              <a:t>VR</a:t>
            </a:r>
            <a:r>
              <a:rPr lang="es-EC" sz="2200" dirty="0" smtClean="0"/>
              <a:t>: vida remanente de la tubería en años</a:t>
            </a:r>
          </a:p>
          <a:p>
            <a:r>
              <a:rPr lang="es-EC" sz="2200" b="1" i="1" dirty="0" smtClean="0"/>
              <a:t>V</a:t>
            </a:r>
            <a:r>
              <a:rPr lang="es-EC" sz="2200" b="1" i="1" baseline="-25000" dirty="0" smtClean="0"/>
              <a:t>c</a:t>
            </a:r>
            <a:r>
              <a:rPr lang="es-EC" sz="2200" dirty="0" smtClean="0"/>
              <a:t>: velocidad de corrosión en mm /año ( in/año)</a:t>
            </a:r>
          </a:p>
          <a:p>
            <a:r>
              <a:rPr lang="es-EC" sz="2200" b="1" i="1" dirty="0" smtClean="0"/>
              <a:t>t</a:t>
            </a:r>
            <a:r>
              <a:rPr lang="es-EC" sz="2200" b="1" i="1" baseline="-25000" dirty="0" smtClean="0"/>
              <a:t>M</a:t>
            </a:r>
            <a:r>
              <a:rPr lang="es-EC" sz="2200" dirty="0" smtClean="0"/>
              <a:t>:</a:t>
            </a:r>
            <a:r>
              <a:rPr lang="es-EC" sz="2200" baseline="-25000" dirty="0" smtClean="0"/>
              <a:t> </a:t>
            </a:r>
            <a:r>
              <a:rPr lang="es-EC" sz="2200" dirty="0" smtClean="0"/>
              <a:t>espesor medido, en mm (in).</a:t>
            </a:r>
          </a:p>
          <a:p>
            <a:r>
              <a:rPr lang="es-EC" sz="2200" b="1" i="1" dirty="0" smtClean="0"/>
              <a:t>t</a:t>
            </a:r>
            <a:r>
              <a:rPr lang="es-EC" sz="2200" dirty="0" smtClean="0"/>
              <a:t>: espesor para la presión de diseño, en mm (in).</a:t>
            </a:r>
            <a:endParaRPr lang="es-EC" sz="22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del Escenario Futuro o Análisis de Vida Remanente</a:t>
            </a:r>
            <a:endParaRPr lang="es-EC" dirty="0"/>
          </a:p>
        </p:txBody>
      </p:sp>
      <p:sp>
        <p:nvSpPr>
          <p:cNvPr id="3" name="2 Marcador de contenido"/>
          <p:cNvSpPr>
            <a:spLocks noGrp="1"/>
          </p:cNvSpPr>
          <p:nvPr>
            <p:ph sz="quarter" idx="1"/>
          </p:nvPr>
        </p:nvSpPr>
        <p:spPr>
          <a:xfrm>
            <a:off x="457200" y="1600200"/>
            <a:ext cx="7467600" cy="3629000"/>
          </a:xfrm>
        </p:spPr>
        <p:txBody>
          <a:bodyPr/>
          <a:lstStyle/>
          <a:p>
            <a:pPr>
              <a:buNone/>
            </a:pPr>
            <a:r>
              <a:rPr lang="es-EC" b="1" dirty="0" smtClean="0"/>
              <a:t>CRITERIO:</a:t>
            </a:r>
          </a:p>
          <a:p>
            <a:pPr algn="just"/>
            <a:r>
              <a:rPr lang="es-EC" dirty="0" smtClean="0"/>
              <a:t>Si el valor de la vida remanente calculado es menor que el valor de vida remanente mínimo propuesto (en este caso 7 años) entonces se deberá reparar la tubería.</a:t>
            </a:r>
          </a:p>
          <a:p>
            <a:pPr algn="just"/>
            <a:endParaRPr lang="es-EC" dirty="0" smtClean="0"/>
          </a:p>
          <a:p>
            <a:pPr algn="just"/>
            <a:r>
              <a:rPr lang="es-EC" dirty="0" smtClean="0"/>
              <a:t>De el análisis presente se encontró que 6 tramos de tubería deben ser reparados. </a:t>
            </a:r>
          </a:p>
          <a:p>
            <a:pPr algn="just">
              <a:buNone/>
            </a:pPr>
            <a:endParaRPr lang="es-EC"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del Escenario Futuro o Análisis de Vida Remanente</a:t>
            </a:r>
            <a:endParaRPr lang="es-EC" dirty="0"/>
          </a:p>
        </p:txBody>
      </p:sp>
      <p:graphicFrame>
        <p:nvGraphicFramePr>
          <p:cNvPr id="4" name="3 Tabla"/>
          <p:cNvGraphicFramePr>
            <a:graphicFrameLocks noGrp="1"/>
          </p:cNvGraphicFramePr>
          <p:nvPr/>
        </p:nvGraphicFramePr>
        <p:xfrm>
          <a:off x="467544" y="1916832"/>
          <a:ext cx="7416825" cy="2736304"/>
        </p:xfrm>
        <a:graphic>
          <a:graphicData uri="http://schemas.openxmlformats.org/drawingml/2006/table">
            <a:tbl>
              <a:tblPr/>
              <a:tblGrid>
                <a:gridCol w="1599315"/>
                <a:gridCol w="2239042"/>
                <a:gridCol w="1739255"/>
                <a:gridCol w="1839213"/>
              </a:tblGrid>
              <a:tr h="421704">
                <a:tc rowSpan="2">
                  <a:txBody>
                    <a:bodyPr/>
                    <a:lstStyle/>
                    <a:p>
                      <a:pPr algn="ctr" fontAlgn="ctr"/>
                      <a:r>
                        <a:rPr lang="es-EC" sz="1800" b="1" i="0" u="none" strike="noStrike" dirty="0">
                          <a:solidFill>
                            <a:srgbClr val="000000"/>
                          </a:solidFill>
                          <a:latin typeface="+mj-lt"/>
                        </a:rPr>
                        <a:t>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b="1" dirty="0" smtClean="0"/>
                        <a:t>t</a:t>
                      </a:r>
                      <a:r>
                        <a:rPr lang="es-EC" b="1" baseline="-25000" dirty="0" smtClean="0"/>
                        <a:t>M</a:t>
                      </a:r>
                      <a:r>
                        <a:rPr lang="es-EC" sz="1800" b="1" i="0" u="none" strike="noStrike" dirty="0" smtClean="0">
                          <a:solidFill>
                            <a:srgbClr val="000000"/>
                          </a:solidFill>
                          <a:latin typeface="+mj-lt"/>
                        </a:rPr>
                        <a:t> </a:t>
                      </a:r>
                      <a:endParaRPr lang="es-EC" sz="1800" b="1" i="0" u="none" strike="noStrike" dirty="0">
                        <a:solidFill>
                          <a:srgbClr val="000000"/>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1" i="0" u="none" strike="noStrike" dirty="0">
                          <a:solidFill>
                            <a:srgbClr val="000000"/>
                          </a:solidFill>
                          <a:latin typeface="+mj-lt"/>
                        </a:rPr>
                        <a:t>VIDA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s-EC" sz="1800" b="1" i="0" u="none" strike="noStrike" dirty="0">
                          <a:solidFill>
                            <a:srgbClr val="000000"/>
                          </a:solidFill>
                          <a:latin typeface="+mj-lt"/>
                        </a:rPr>
                        <a:t>COMENTARIO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400">
                <a:tc vMerge="1">
                  <a:txBody>
                    <a:bodyPr/>
                    <a:lstStyle/>
                    <a:p>
                      <a:endParaRPr lang="es-EC"/>
                    </a:p>
                  </a:txBody>
                  <a:tcPr/>
                </a:tc>
                <a:tc>
                  <a:txBody>
                    <a:bodyPr/>
                    <a:lstStyle/>
                    <a:p>
                      <a:pPr algn="ctr" fontAlgn="ctr"/>
                      <a:r>
                        <a:rPr lang="es-EC" sz="1800" b="1" i="0" u="none" strike="noStrike" dirty="0">
                          <a:solidFill>
                            <a:srgbClr val="000000"/>
                          </a:solidFill>
                          <a:latin typeface="+mj-lt"/>
                        </a:rPr>
                        <a:t>mm             (in)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latin typeface="+mj-lt"/>
                        </a:rPr>
                        <a:t>REMANENTE (años)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EC"/>
                    </a:p>
                  </a:txBody>
                  <a:tcPr/>
                </a:tc>
              </a:tr>
              <a:tr h="316275">
                <a:tc>
                  <a:txBody>
                    <a:bodyPr/>
                    <a:lstStyle/>
                    <a:p>
                      <a:pPr algn="ctr" fontAlgn="b"/>
                      <a:r>
                        <a:rPr lang="es-EC" sz="1800" b="0" i="0" u="none" strike="noStrike" dirty="0">
                          <a:solidFill>
                            <a:srgbClr val="000000"/>
                          </a:solidFill>
                          <a:latin typeface="+mj-lt"/>
                        </a:rPr>
                        <a:t>52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4.851     (0,191)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6,946 </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ctr" fontAlgn="b"/>
                      <a:r>
                        <a:rPr lang="es-EC" sz="1800" b="0" i="0" u="none" strike="noStrike" dirty="0">
                          <a:solidFill>
                            <a:srgbClr val="000000"/>
                          </a:solidFill>
                          <a:latin typeface="+mj-lt"/>
                        </a:rPr>
                        <a:t>102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4.801     (0,189)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6,749 </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ctr" fontAlgn="b"/>
                      <a:r>
                        <a:rPr lang="es-EC" sz="1800" b="0" i="0" u="none" strike="noStrike" dirty="0">
                          <a:solidFill>
                            <a:srgbClr val="000000"/>
                          </a:solidFill>
                          <a:latin typeface="+mj-lt"/>
                        </a:rPr>
                        <a:t>256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4.699     (0,185)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6,355 </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ctr" fontAlgn="b"/>
                      <a:r>
                        <a:rPr lang="es-EC" sz="1800" b="0" i="0" u="none" strike="noStrike" dirty="0">
                          <a:solidFill>
                            <a:srgbClr val="000000"/>
                          </a:solidFill>
                          <a:latin typeface="+mj-lt"/>
                        </a:rPr>
                        <a:t>614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4.775     </a:t>
                      </a:r>
                      <a:r>
                        <a:rPr lang="es-EC" sz="1800" b="0" i="0" u="none" strike="noStrike" dirty="0">
                          <a:solidFill>
                            <a:srgbClr val="000000"/>
                          </a:solidFill>
                          <a:latin typeface="+mj-lt"/>
                        </a:rPr>
                        <a:t>(0,188)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6,651 </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ctr" fontAlgn="b"/>
                      <a:r>
                        <a:rPr lang="es-EC" sz="1800" b="0" i="0" u="none" strike="noStrike" dirty="0">
                          <a:solidFill>
                            <a:srgbClr val="000000"/>
                          </a:solidFill>
                          <a:latin typeface="+mj-lt"/>
                        </a:rPr>
                        <a:t>750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4.724     (0,186)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6,454 </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ctr" fontAlgn="b"/>
                      <a:r>
                        <a:rPr lang="es-EC" sz="1800" b="0" i="0" u="none" strike="noStrike" dirty="0">
                          <a:solidFill>
                            <a:srgbClr val="000000"/>
                          </a:solidFill>
                          <a:latin typeface="+mj-lt"/>
                        </a:rPr>
                        <a:t>954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4.674     </a:t>
                      </a:r>
                      <a:r>
                        <a:rPr lang="es-EC" sz="1800" b="0" i="0" u="none" strike="noStrike" dirty="0">
                          <a:solidFill>
                            <a:srgbClr val="000000"/>
                          </a:solidFill>
                          <a:latin typeface="+mj-lt"/>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6,257 </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5076056" y="5517232"/>
            <a:ext cx="2520280" cy="923330"/>
          </a:xfrm>
          <a:prstGeom prst="rect">
            <a:avLst/>
          </a:prstGeom>
          <a:noFill/>
        </p:spPr>
        <p:txBody>
          <a:bodyPr wrap="square" rtlCol="0">
            <a:spAutoFit/>
          </a:bodyPr>
          <a:lstStyle/>
          <a:p>
            <a:pPr algn="just"/>
            <a:r>
              <a:rPr lang="es-EC" b="1" dirty="0" smtClean="0"/>
              <a:t>ID:</a:t>
            </a:r>
            <a:r>
              <a:rPr lang="es-EC" dirty="0" smtClean="0"/>
              <a:t> Identificación de la tuberías</a:t>
            </a:r>
          </a:p>
          <a:p>
            <a:pPr algn="just"/>
            <a:r>
              <a:rPr lang="es-EC" b="1" dirty="0" smtClean="0"/>
              <a:t>t</a:t>
            </a:r>
            <a:r>
              <a:rPr lang="es-EC" b="1" baseline="-25000" dirty="0" smtClean="0"/>
              <a:t>M </a:t>
            </a:r>
            <a:r>
              <a:rPr lang="es-EC" b="1" dirty="0" smtClean="0"/>
              <a:t>: </a:t>
            </a:r>
            <a:r>
              <a:rPr lang="es-EC" dirty="0" smtClean="0"/>
              <a:t>Espesor Medido</a:t>
            </a:r>
            <a:endParaRPr lang="es-EC"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otro tipo de Defectos según Norma B31.4</a:t>
            </a:r>
            <a:endParaRPr lang="es-EC" dirty="0"/>
          </a:p>
        </p:txBody>
      </p:sp>
      <p:sp>
        <p:nvSpPr>
          <p:cNvPr id="3" name="2 Marcador de contenido"/>
          <p:cNvSpPr>
            <a:spLocks noGrp="1"/>
          </p:cNvSpPr>
          <p:nvPr>
            <p:ph sz="quarter" idx="1"/>
          </p:nvPr>
        </p:nvSpPr>
        <p:spPr>
          <a:xfrm>
            <a:off x="457200" y="1600200"/>
            <a:ext cx="7931224" cy="4061048"/>
          </a:xfrm>
        </p:spPr>
        <p:txBody>
          <a:bodyPr/>
          <a:lstStyle/>
          <a:p>
            <a:pPr algn="just"/>
            <a:r>
              <a:rPr lang="es-EC" dirty="0" smtClean="0"/>
              <a:t>La norma B31.4 hace referencia a criterios de aceptación de defectos por abolladura y rayones.</a:t>
            </a:r>
          </a:p>
          <a:p>
            <a:pPr algn="just">
              <a:buNone/>
            </a:pPr>
            <a:r>
              <a:rPr lang="es-EC" b="1" dirty="0" smtClean="0"/>
              <a:t>CRITERIO:</a:t>
            </a:r>
          </a:p>
          <a:p>
            <a:pPr algn="just"/>
            <a:r>
              <a:rPr lang="es-EC" dirty="0" smtClean="0"/>
              <a:t>En la norma en el ítem 451.6.2.(a).(2).(c) se establece que las abolladuras que excedan 6,35 mm (¼ in) de profundidad en tuberías de diámetro nominal menor o igual a 101,6 mm (4 in), o excedan el 6% del diámetro nominal para tuberías de diámetro mayores a 101,6 mm (4 in)  deberán ser reparadas o remplazadas.</a:t>
            </a:r>
            <a:endParaRPr lang="es-EC"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otro tipo de Defectos según Norma B31.4</a:t>
            </a:r>
            <a:endParaRPr lang="es-EC" dirty="0"/>
          </a:p>
        </p:txBody>
      </p:sp>
      <p:sp>
        <p:nvSpPr>
          <p:cNvPr id="3" name="2 Marcador de contenido"/>
          <p:cNvSpPr>
            <a:spLocks noGrp="1"/>
          </p:cNvSpPr>
          <p:nvPr>
            <p:ph sz="quarter" idx="1"/>
          </p:nvPr>
        </p:nvSpPr>
        <p:spPr/>
        <p:txBody>
          <a:bodyPr/>
          <a:lstStyle/>
          <a:p>
            <a:pPr>
              <a:buNone/>
            </a:pPr>
            <a:r>
              <a:rPr lang="es-EC" b="1" dirty="0" smtClean="0"/>
              <a:t>CRITERIO:</a:t>
            </a:r>
          </a:p>
          <a:p>
            <a:r>
              <a:rPr lang="es-EC" dirty="0" smtClean="0"/>
              <a:t>Además señala en el ítem 451.6.2.(a).(2).(d) que las abolladuras con corrosión externa que posean un espesor menor al 87,5% del espesor requerido por el diseño (espesor calculado) deben ser remplazadas o reparadas.</a:t>
            </a:r>
          </a:p>
          <a:p>
            <a:pPr>
              <a:buNone/>
            </a:pPr>
            <a:r>
              <a:rPr lang="es-EC" b="1" dirty="0" smtClean="0"/>
              <a:t>CRITERIO:</a:t>
            </a:r>
          </a:p>
          <a:p>
            <a:r>
              <a:rPr lang="es-EC" dirty="0" smtClean="0"/>
              <a:t>Por otro lado el ítem 451.6.2.(a).(2).(b) y el ítem 451.6.2.(a).(1)  establece que las abolladuras que contengan rayones deberán ser reparadas o remplazadas</a:t>
            </a:r>
          </a:p>
          <a:p>
            <a:endParaRPr lang="es-EC"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otro tipo de Defectos según Norma B31.4</a:t>
            </a:r>
            <a:endParaRPr lang="es-EC" dirty="0"/>
          </a:p>
        </p:txBody>
      </p:sp>
      <p:sp>
        <p:nvSpPr>
          <p:cNvPr id="3" name="2 Marcador de contenido"/>
          <p:cNvSpPr>
            <a:spLocks noGrp="1"/>
          </p:cNvSpPr>
          <p:nvPr>
            <p:ph sz="quarter" idx="1"/>
          </p:nvPr>
        </p:nvSpPr>
        <p:spPr>
          <a:xfrm>
            <a:off x="457200" y="1600200"/>
            <a:ext cx="7467600" cy="1252736"/>
          </a:xfrm>
        </p:spPr>
        <p:txBody>
          <a:bodyPr/>
          <a:lstStyle/>
          <a:p>
            <a:r>
              <a:rPr lang="es-EC" dirty="0" smtClean="0"/>
              <a:t>Según este análisis se encontró que la sección 454 debe ser cambiada ya que no cumple con el primer criterio antes mencionado</a:t>
            </a:r>
            <a:endParaRPr lang="es-EC" dirty="0"/>
          </a:p>
        </p:txBody>
      </p:sp>
      <p:graphicFrame>
        <p:nvGraphicFramePr>
          <p:cNvPr id="4" name="3 Tabla"/>
          <p:cNvGraphicFramePr>
            <a:graphicFrameLocks noGrp="1"/>
          </p:cNvGraphicFramePr>
          <p:nvPr/>
        </p:nvGraphicFramePr>
        <p:xfrm>
          <a:off x="899592" y="3356992"/>
          <a:ext cx="7416826" cy="1570464"/>
        </p:xfrm>
        <a:graphic>
          <a:graphicData uri="http://schemas.openxmlformats.org/drawingml/2006/table">
            <a:tbl>
              <a:tblPr/>
              <a:tblGrid>
                <a:gridCol w="574948"/>
                <a:gridCol w="1801316"/>
                <a:gridCol w="1360896"/>
                <a:gridCol w="1663440"/>
                <a:gridCol w="2016226"/>
              </a:tblGrid>
              <a:tr h="421704">
                <a:tc rowSpan="2">
                  <a:txBody>
                    <a:bodyPr/>
                    <a:lstStyle/>
                    <a:p>
                      <a:pPr algn="ctr" fontAlgn="ctr"/>
                      <a:r>
                        <a:rPr lang="es-EC" sz="1800" b="1" i="0" u="none" strike="noStrike" dirty="0">
                          <a:solidFill>
                            <a:srgbClr val="000000"/>
                          </a:solidFill>
                          <a:latin typeface="+mj-lt"/>
                        </a:rPr>
                        <a:t>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b="1" dirty="0" smtClean="0"/>
                        <a:t>t</a:t>
                      </a:r>
                      <a:r>
                        <a:rPr lang="es-EC" b="1" baseline="-25000" dirty="0" smtClean="0"/>
                        <a:t>M</a:t>
                      </a:r>
                      <a:r>
                        <a:rPr lang="es-EC" sz="1800" b="1" i="0" u="none" strike="noStrike" dirty="0" smtClean="0">
                          <a:solidFill>
                            <a:srgbClr val="000000"/>
                          </a:solidFill>
                          <a:latin typeface="+mj-lt"/>
                        </a:rPr>
                        <a:t> </a:t>
                      </a:r>
                      <a:endParaRPr lang="es-EC" sz="1800" b="1" i="0" u="none" strike="noStrike" dirty="0">
                        <a:solidFill>
                          <a:srgbClr val="000000"/>
                        </a:solidFill>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1" i="0" u="none" strike="noStrike" dirty="0" smtClean="0">
                          <a:solidFill>
                            <a:srgbClr val="000000"/>
                          </a:solidFill>
                          <a:latin typeface="+mj-lt"/>
                        </a:rPr>
                        <a:t>TIPO</a:t>
                      </a:r>
                      <a:endParaRPr lang="es-EC" sz="18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1" i="0" u="none" strike="noStrike" dirty="0" smtClean="0">
                          <a:solidFill>
                            <a:srgbClr val="000000"/>
                          </a:solidFill>
                          <a:latin typeface="+mj-lt"/>
                        </a:rPr>
                        <a:t>DIMENSIÓN</a:t>
                      </a:r>
                      <a:endParaRPr lang="es-EC" sz="18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s-EC" sz="1800" b="1" i="0" u="none" strike="noStrike" dirty="0">
                          <a:solidFill>
                            <a:srgbClr val="000000"/>
                          </a:solidFill>
                          <a:latin typeface="+mj-lt"/>
                        </a:rPr>
                        <a:t>COMENTARIO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400">
                <a:tc vMerge="1">
                  <a:txBody>
                    <a:bodyPr/>
                    <a:lstStyle/>
                    <a:p>
                      <a:endParaRPr lang="es-EC"/>
                    </a:p>
                  </a:txBody>
                  <a:tcPr/>
                </a:tc>
                <a:tc>
                  <a:txBody>
                    <a:bodyPr/>
                    <a:lstStyle/>
                    <a:p>
                      <a:pPr algn="ctr" fontAlgn="ctr"/>
                      <a:r>
                        <a:rPr lang="es-EC" sz="1800" b="1" i="0" u="none" strike="noStrike" dirty="0">
                          <a:solidFill>
                            <a:srgbClr val="000000"/>
                          </a:solidFill>
                          <a:latin typeface="+mj-lt"/>
                        </a:rPr>
                        <a:t>mm             (in)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smtClean="0">
                          <a:solidFill>
                            <a:srgbClr val="000000"/>
                          </a:solidFill>
                          <a:latin typeface="+mj-lt"/>
                        </a:rPr>
                        <a:t>DE DEFECTO</a:t>
                      </a:r>
                      <a:endParaRPr lang="es-EC" sz="18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smtClean="0">
                          <a:solidFill>
                            <a:srgbClr val="000000"/>
                          </a:solidFill>
                          <a:latin typeface="+mj-lt"/>
                        </a:rPr>
                        <a:t>DEL DEFECTO   m</a:t>
                      </a:r>
                      <a:endParaRPr lang="es-EC" sz="18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EC"/>
                    </a:p>
                  </a:txBody>
                  <a:tcPr/>
                </a:tc>
              </a:tr>
              <a:tr h="316275">
                <a:tc>
                  <a:txBody>
                    <a:bodyPr/>
                    <a:lstStyle/>
                    <a:p>
                      <a:pPr algn="ctr" fontAlgn="b"/>
                      <a:r>
                        <a:rPr lang="es-EC" sz="1800" b="0" i="0" u="none" strike="noStrike" dirty="0" smtClean="0">
                          <a:solidFill>
                            <a:srgbClr val="000000"/>
                          </a:solidFill>
                          <a:latin typeface="+mj-lt"/>
                        </a:rPr>
                        <a:t>454</a:t>
                      </a:r>
                      <a:endParaRPr lang="es-EC" sz="1800" b="0" i="0" u="none" strike="noStrike" dirty="0">
                        <a:solidFill>
                          <a:srgbClr val="000000"/>
                        </a:solidFill>
                        <a:latin typeface="+mj-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6.680     </a:t>
                      </a:r>
                      <a:r>
                        <a:rPr lang="es-EC" sz="1800" b="0" i="0" u="none" strike="noStrike" dirty="0">
                          <a:solidFill>
                            <a:srgbClr val="000000"/>
                          </a:solidFill>
                          <a:latin typeface="+mj-lt"/>
                        </a:rPr>
                        <a:t>(</a:t>
                      </a:r>
                      <a:r>
                        <a:rPr lang="es-EC" sz="1800" b="0" i="0" u="none" strike="noStrike" dirty="0" smtClean="0">
                          <a:solidFill>
                            <a:srgbClr val="000000"/>
                          </a:solidFill>
                          <a:latin typeface="+mj-lt"/>
                        </a:rPr>
                        <a:t>0,263)</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Abolladura</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smtClean="0">
                          <a:solidFill>
                            <a:srgbClr val="000000"/>
                          </a:solidFill>
                          <a:latin typeface="+mj-lt"/>
                        </a:rPr>
                        <a:t>0.014</a:t>
                      </a:r>
                      <a:endParaRPr lang="es-EC" sz="18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4644008" y="5301208"/>
            <a:ext cx="2520280" cy="923330"/>
          </a:xfrm>
          <a:prstGeom prst="rect">
            <a:avLst/>
          </a:prstGeom>
          <a:noFill/>
        </p:spPr>
        <p:txBody>
          <a:bodyPr wrap="square" rtlCol="0">
            <a:spAutoFit/>
          </a:bodyPr>
          <a:lstStyle/>
          <a:p>
            <a:pPr algn="just"/>
            <a:r>
              <a:rPr lang="es-EC" b="1" dirty="0" smtClean="0"/>
              <a:t>ID:</a:t>
            </a:r>
            <a:r>
              <a:rPr lang="es-EC" dirty="0" smtClean="0"/>
              <a:t> Identificación de la tuberías</a:t>
            </a:r>
          </a:p>
          <a:p>
            <a:pPr algn="just"/>
            <a:r>
              <a:rPr lang="es-EC" b="1" dirty="0" smtClean="0"/>
              <a:t>t</a:t>
            </a:r>
            <a:r>
              <a:rPr lang="es-EC" b="1" baseline="-25000" dirty="0" smtClean="0"/>
              <a:t>M </a:t>
            </a:r>
            <a:r>
              <a:rPr lang="es-EC" b="1" dirty="0" smtClean="0"/>
              <a:t>: </a:t>
            </a:r>
            <a:r>
              <a:rPr lang="es-EC" dirty="0" smtClean="0"/>
              <a:t>Espesor Medido</a:t>
            </a:r>
            <a:endParaRPr lang="es-EC"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Resultados</a:t>
            </a:r>
            <a:endParaRPr lang="es-EC" b="1" dirty="0"/>
          </a:p>
        </p:txBody>
      </p:sp>
      <p:sp>
        <p:nvSpPr>
          <p:cNvPr id="3" name="2 Marcador de contenido"/>
          <p:cNvSpPr>
            <a:spLocks noGrp="1"/>
          </p:cNvSpPr>
          <p:nvPr>
            <p:ph sz="quarter" idx="1"/>
          </p:nvPr>
        </p:nvSpPr>
        <p:spPr>
          <a:xfrm>
            <a:off x="0" y="1556792"/>
            <a:ext cx="8748464" cy="1972816"/>
          </a:xfrm>
        </p:spPr>
        <p:txBody>
          <a:bodyPr>
            <a:normAutofit fontScale="92500" lnSpcReduction="10000"/>
          </a:bodyPr>
          <a:lstStyle/>
          <a:p>
            <a:pPr algn="just"/>
            <a:r>
              <a:rPr lang="es-EC" dirty="0" smtClean="0"/>
              <a:t>A las secciones que se deben reparar según los diferentes análisis se le suma una sección mas, la misma que tenia una grapa que ya se encontraba en mal estado por lo que aprovechando los cambios de línea se realiza el cambio en esta también para tener una solución definitiva y no una temporal como es la grapa</a:t>
            </a:r>
            <a:endParaRPr lang="es-EC" dirty="0"/>
          </a:p>
        </p:txBody>
      </p:sp>
      <p:graphicFrame>
        <p:nvGraphicFramePr>
          <p:cNvPr id="4" name="3 Tabla"/>
          <p:cNvGraphicFramePr>
            <a:graphicFrameLocks noGrp="1"/>
          </p:cNvGraphicFramePr>
          <p:nvPr/>
        </p:nvGraphicFramePr>
        <p:xfrm>
          <a:off x="2555776" y="3717032"/>
          <a:ext cx="5040560" cy="2171700"/>
        </p:xfrm>
        <a:graphic>
          <a:graphicData uri="http://schemas.openxmlformats.org/drawingml/2006/table">
            <a:tbl>
              <a:tblPr/>
              <a:tblGrid>
                <a:gridCol w="3168004"/>
                <a:gridCol w="1872556"/>
              </a:tblGrid>
              <a:tr h="331237">
                <a:tc>
                  <a:txBody>
                    <a:bodyPr/>
                    <a:lstStyle/>
                    <a:p>
                      <a:pPr algn="just">
                        <a:lnSpc>
                          <a:spcPct val="150000"/>
                        </a:lnSpc>
                        <a:spcAft>
                          <a:spcPts val="0"/>
                        </a:spcAft>
                      </a:pPr>
                      <a:r>
                        <a:rPr lang="es-EC" sz="1900" b="1" dirty="0">
                          <a:latin typeface="Arial"/>
                          <a:ea typeface="Calibri"/>
                        </a:rPr>
                        <a:t>CLASIFICACIÓN</a:t>
                      </a:r>
                      <a:endParaRPr lang="es-EC" sz="19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900" b="1" dirty="0">
                          <a:latin typeface="Arial"/>
                          <a:ea typeface="Calibri"/>
                        </a:rPr>
                        <a:t>#  TUBERIAS</a:t>
                      </a:r>
                      <a:endParaRPr lang="es-EC" sz="19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algn="just">
                        <a:lnSpc>
                          <a:spcPct val="150000"/>
                        </a:lnSpc>
                        <a:spcAft>
                          <a:spcPts val="0"/>
                        </a:spcAft>
                      </a:pPr>
                      <a:r>
                        <a:rPr lang="es-EC" sz="1900" dirty="0">
                          <a:latin typeface="Arial"/>
                          <a:ea typeface="Calibri"/>
                        </a:rPr>
                        <a:t>Enterrada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1900" dirty="0">
                          <a:latin typeface="Arial"/>
                          <a:ea typeface="Calibri"/>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algn="just">
                        <a:lnSpc>
                          <a:spcPct val="150000"/>
                        </a:lnSpc>
                        <a:spcAft>
                          <a:spcPts val="0"/>
                        </a:spcAft>
                      </a:pPr>
                      <a:r>
                        <a:rPr lang="es-EC" sz="1900" dirty="0">
                          <a:latin typeface="Arial"/>
                          <a:ea typeface="Calibri"/>
                        </a:rPr>
                        <a:t>Servicio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1900" dirty="0">
                          <a:latin typeface="Arial"/>
                          <a:ea typeface="Calibri"/>
                        </a:rPr>
                        <a:t>1164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algn="l">
                        <a:lnSpc>
                          <a:spcPct val="150000"/>
                        </a:lnSpc>
                        <a:spcAft>
                          <a:spcPts val="0"/>
                        </a:spcAft>
                      </a:pPr>
                      <a:r>
                        <a:rPr lang="es-EC" sz="1900" dirty="0" smtClean="0">
                          <a:latin typeface="Arial"/>
                          <a:ea typeface="Calibri"/>
                        </a:rPr>
                        <a:t>Remplazo</a:t>
                      </a:r>
                      <a:endParaRPr lang="es-EC" sz="19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1900" dirty="0">
                          <a:latin typeface="Arial"/>
                          <a:ea typeface="Calibri"/>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37">
                <a:tc>
                  <a:txBody>
                    <a:bodyPr/>
                    <a:lstStyle/>
                    <a:p>
                      <a:pPr algn="just">
                        <a:lnSpc>
                          <a:spcPct val="150000"/>
                        </a:lnSpc>
                        <a:spcAft>
                          <a:spcPts val="0"/>
                        </a:spcAft>
                      </a:pPr>
                      <a:r>
                        <a:rPr lang="es-EC" sz="1900" b="1" dirty="0">
                          <a:latin typeface="Arial"/>
                          <a:ea typeface="Calibri"/>
                        </a:rPr>
                        <a:t>TOTAL</a:t>
                      </a:r>
                      <a:endParaRPr lang="es-EC" sz="19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1900" dirty="0">
                          <a:latin typeface="Arial"/>
                          <a:ea typeface="Calibri"/>
                        </a:rPr>
                        <a:t>1252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Justificación e Importancia</a:t>
            </a:r>
            <a:endParaRPr lang="es-EC" b="1" dirty="0"/>
          </a:p>
        </p:txBody>
      </p:sp>
      <p:sp>
        <p:nvSpPr>
          <p:cNvPr id="3" name="2 Marcador de contenido"/>
          <p:cNvSpPr>
            <a:spLocks noGrp="1"/>
          </p:cNvSpPr>
          <p:nvPr>
            <p:ph sz="quarter" idx="1"/>
          </p:nvPr>
        </p:nvSpPr>
        <p:spPr>
          <a:xfrm>
            <a:off x="323528" y="1556792"/>
            <a:ext cx="8136904" cy="4873752"/>
          </a:xfrm>
        </p:spPr>
        <p:txBody>
          <a:bodyPr>
            <a:normAutofit/>
          </a:bodyPr>
          <a:lstStyle/>
          <a:p>
            <a:pPr algn="just"/>
            <a:r>
              <a:rPr lang="es-EC" dirty="0" smtClean="0"/>
              <a:t>Es por esta razón que la empresa Petrobell Inc. Grantmining S.A. consciente de la responsabilidad social y ambiental que involucran las actividades hidrocarburíferas en las áreas en la que se realiza la explotación de crudo, se ve en la necesidad de  desarrollar  la reparación del oleoducto primario existente en el campo basado en  los criterios que expone la norma ANSI/ASME B31G.</a:t>
            </a:r>
            <a:endParaRPr lang="es-EC"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Resultados</a:t>
            </a:r>
            <a:endParaRPr lang="es-EC" dirty="0"/>
          </a:p>
        </p:txBody>
      </p:sp>
      <p:sp>
        <p:nvSpPr>
          <p:cNvPr id="3" name="2 Marcador de contenido"/>
          <p:cNvSpPr>
            <a:spLocks noGrp="1"/>
          </p:cNvSpPr>
          <p:nvPr>
            <p:ph sz="quarter" idx="1"/>
          </p:nvPr>
        </p:nvSpPr>
        <p:spPr>
          <a:xfrm>
            <a:off x="457200" y="1600200"/>
            <a:ext cx="7467600" cy="964704"/>
          </a:xfrm>
        </p:spPr>
        <p:txBody>
          <a:bodyPr/>
          <a:lstStyle/>
          <a:p>
            <a:r>
              <a:rPr lang="es-EC" dirty="0" smtClean="0"/>
              <a:t>De las 16 secciones a remplazar podemos obtener la siguiente tabla: </a:t>
            </a:r>
            <a:endParaRPr lang="es-EC" dirty="0"/>
          </a:p>
        </p:txBody>
      </p:sp>
      <p:graphicFrame>
        <p:nvGraphicFramePr>
          <p:cNvPr id="4" name="3 Tabla"/>
          <p:cNvGraphicFramePr>
            <a:graphicFrameLocks noGrp="1"/>
          </p:cNvGraphicFramePr>
          <p:nvPr/>
        </p:nvGraphicFramePr>
        <p:xfrm>
          <a:off x="1043608" y="2852936"/>
          <a:ext cx="6120680" cy="2664295"/>
        </p:xfrm>
        <a:graphic>
          <a:graphicData uri="http://schemas.openxmlformats.org/drawingml/2006/table">
            <a:tbl>
              <a:tblPr/>
              <a:tblGrid>
                <a:gridCol w="4202569"/>
                <a:gridCol w="1918111"/>
              </a:tblGrid>
              <a:tr h="532859">
                <a:tc>
                  <a:txBody>
                    <a:bodyPr/>
                    <a:lstStyle/>
                    <a:p>
                      <a:pPr algn="just">
                        <a:lnSpc>
                          <a:spcPct val="150000"/>
                        </a:lnSpc>
                        <a:spcAft>
                          <a:spcPts val="0"/>
                        </a:spcAft>
                      </a:pPr>
                      <a:r>
                        <a:rPr lang="es-EC" sz="2100" b="1" dirty="0">
                          <a:latin typeface="Arial"/>
                          <a:ea typeface="Calibri"/>
                        </a:rPr>
                        <a:t>Tuberías a Reparar o Remplazar</a:t>
                      </a:r>
                      <a:endParaRPr lang="es-EC" sz="21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2100" b="1" dirty="0">
                          <a:latin typeface="Arial"/>
                          <a:ea typeface="Calibri"/>
                        </a:rPr>
                        <a:t>#  TUBERIAS</a:t>
                      </a:r>
                      <a:endParaRPr lang="es-EC" sz="21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859">
                <a:tc>
                  <a:txBody>
                    <a:bodyPr/>
                    <a:lstStyle/>
                    <a:p>
                      <a:pPr algn="just">
                        <a:lnSpc>
                          <a:spcPct val="150000"/>
                        </a:lnSpc>
                        <a:spcAft>
                          <a:spcPts val="0"/>
                        </a:spcAft>
                      </a:pPr>
                      <a:r>
                        <a:rPr lang="es-EC" sz="2100" dirty="0">
                          <a:latin typeface="Arial"/>
                          <a:ea typeface="Calibri"/>
                        </a:rPr>
                        <a:t>Por Corrosión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2100" dirty="0">
                          <a:latin typeface="Arial"/>
                          <a:ea typeface="Calibri"/>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859">
                <a:tc>
                  <a:txBody>
                    <a:bodyPr/>
                    <a:lstStyle/>
                    <a:p>
                      <a:pPr algn="just">
                        <a:lnSpc>
                          <a:spcPct val="150000"/>
                        </a:lnSpc>
                        <a:spcAft>
                          <a:spcPts val="0"/>
                        </a:spcAft>
                      </a:pPr>
                      <a:r>
                        <a:rPr lang="es-EC" sz="2100" dirty="0">
                          <a:latin typeface="Arial"/>
                          <a:ea typeface="Calibri"/>
                        </a:rPr>
                        <a:t>Por Abolladura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2100" dirty="0">
                          <a:latin typeface="Arial"/>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859">
                <a:tc>
                  <a:txBody>
                    <a:bodyPr/>
                    <a:lstStyle/>
                    <a:p>
                      <a:pPr algn="l">
                        <a:lnSpc>
                          <a:spcPct val="150000"/>
                        </a:lnSpc>
                        <a:spcAft>
                          <a:spcPts val="0"/>
                        </a:spcAft>
                      </a:pPr>
                      <a:r>
                        <a:rPr lang="es-EC" sz="2100" dirty="0">
                          <a:latin typeface="Arial"/>
                          <a:ea typeface="Calibri"/>
                        </a:rPr>
                        <a:t>Por Grapa en mal estado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2100" dirty="0">
                          <a:latin typeface="Arial"/>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859">
                <a:tc>
                  <a:txBody>
                    <a:bodyPr/>
                    <a:lstStyle/>
                    <a:p>
                      <a:pPr algn="just">
                        <a:lnSpc>
                          <a:spcPct val="150000"/>
                        </a:lnSpc>
                        <a:spcAft>
                          <a:spcPts val="0"/>
                        </a:spcAft>
                      </a:pPr>
                      <a:r>
                        <a:rPr lang="es-EC" sz="2100" b="1" dirty="0">
                          <a:latin typeface="Arial"/>
                          <a:ea typeface="Calibri"/>
                        </a:rPr>
                        <a:t>TOTAL</a:t>
                      </a:r>
                      <a:endParaRPr lang="es-EC" sz="21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5280" algn="r">
                        <a:lnSpc>
                          <a:spcPct val="150000"/>
                        </a:lnSpc>
                        <a:spcAft>
                          <a:spcPts val="0"/>
                        </a:spcAft>
                      </a:pPr>
                      <a:r>
                        <a:rPr lang="es-EC" sz="2100" dirty="0">
                          <a:latin typeface="Arial"/>
                          <a:ea typeface="Calibri"/>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9256" cy="1143000"/>
          </a:xfrm>
        </p:spPr>
        <p:txBody>
          <a:bodyPr>
            <a:normAutofit/>
          </a:bodyPr>
          <a:lstStyle/>
          <a:p>
            <a:r>
              <a:rPr lang="es-EC" b="1" dirty="0" smtClean="0"/>
              <a:t>Toma de Decisiones  con Respecto a la Reparación del Oleoducto </a:t>
            </a:r>
            <a:endParaRPr lang="es-EC" dirty="0"/>
          </a:p>
        </p:txBody>
      </p:sp>
      <p:sp>
        <p:nvSpPr>
          <p:cNvPr id="3" name="2 Marcador de contenido"/>
          <p:cNvSpPr>
            <a:spLocks noGrp="1"/>
          </p:cNvSpPr>
          <p:nvPr>
            <p:ph sz="quarter" idx="1"/>
          </p:nvPr>
        </p:nvSpPr>
        <p:spPr>
          <a:xfrm>
            <a:off x="457200" y="1600200"/>
            <a:ext cx="7931224" cy="4997152"/>
          </a:xfrm>
        </p:spPr>
        <p:txBody>
          <a:bodyPr>
            <a:normAutofit/>
          </a:bodyPr>
          <a:lstStyle/>
          <a:p>
            <a:pPr algn="just"/>
            <a:r>
              <a:rPr lang="es-EC" dirty="0" smtClean="0"/>
              <a:t>A continuación se presenta el detalle de cómo se realizaran las reparaciones:</a:t>
            </a:r>
          </a:p>
          <a:p>
            <a:pPr lvl="0" algn="just"/>
            <a:r>
              <a:rPr lang="es-EC" dirty="0" smtClean="0"/>
              <a:t>Se remplazarán las tuberías: 22, 52, 53, 102, 135, 454, 614, 627, 690, 750, 954, y 1000.</a:t>
            </a:r>
          </a:p>
          <a:p>
            <a:pPr lvl="0" algn="just"/>
            <a:r>
              <a:rPr lang="es-EC" dirty="0" smtClean="0"/>
              <a:t>Se remplazarán las tuberías 256, 258 y 257 como un solo tramo (a pesar que la tubería 257 no lo necesita), con el fin de disminuir los recursos de logística y el tiempo necesarios para la reparación.</a:t>
            </a:r>
          </a:p>
          <a:p>
            <a:pPr lvl="0" algn="just"/>
            <a:r>
              <a:rPr lang="es-EC" dirty="0" smtClean="0"/>
              <a:t>Se remplazaran las tuberías 1125 a 1130 (a pesar que la tuberías 1126, 1127, 1128 y 1129 no lo necesitan), con el fin de disminuir los recursos de logística y el tiempo necesarios para la reparación.</a:t>
            </a:r>
          </a:p>
          <a:p>
            <a:pPr algn="just"/>
            <a:endParaRPr lang="es-EC"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75240" cy="1143000"/>
          </a:xfrm>
        </p:spPr>
        <p:txBody>
          <a:bodyPr>
            <a:normAutofit/>
          </a:bodyPr>
          <a:lstStyle/>
          <a:p>
            <a:r>
              <a:rPr lang="es-EC" b="1" dirty="0" smtClean="0"/>
              <a:t>Elaboración de la Propuesta para la  Reparación para el Oleoducto</a:t>
            </a:r>
            <a:endParaRPr lang="es-EC" dirty="0"/>
          </a:p>
        </p:txBody>
      </p:sp>
      <p:sp>
        <p:nvSpPr>
          <p:cNvPr id="3" name="2 Marcador de contenido"/>
          <p:cNvSpPr>
            <a:spLocks noGrp="1"/>
          </p:cNvSpPr>
          <p:nvPr>
            <p:ph sz="quarter" idx="1"/>
          </p:nvPr>
        </p:nvSpPr>
        <p:spPr>
          <a:xfrm>
            <a:off x="467544" y="1988840"/>
            <a:ext cx="7920880" cy="3556992"/>
          </a:xfrm>
        </p:spPr>
        <p:txBody>
          <a:bodyPr/>
          <a:lstStyle/>
          <a:p>
            <a:pPr algn="just"/>
            <a:r>
              <a:rPr lang="es-EC" dirty="0" smtClean="0"/>
              <a:t>Se detallan las actividades y los recursos necesarios para la reparación del oleoducto</a:t>
            </a:r>
          </a:p>
          <a:p>
            <a:pPr algn="just"/>
            <a:endParaRPr lang="es-EC" dirty="0"/>
          </a:p>
        </p:txBody>
      </p:sp>
      <p:pic>
        <p:nvPicPr>
          <p:cNvPr id="44034" name="Picture 2" descr="http://c0364889.cdn2.cloudfiles.rackspacecloud.com/wp-content/uploads/2010/02/reparacion-oleoducto.jpg"/>
          <p:cNvPicPr>
            <a:picLocks noChangeAspect="1" noChangeArrowheads="1"/>
          </p:cNvPicPr>
          <p:nvPr/>
        </p:nvPicPr>
        <p:blipFill>
          <a:blip r:embed="rId2" cstate="print"/>
          <a:srcRect/>
          <a:stretch>
            <a:fillRect/>
          </a:stretch>
        </p:blipFill>
        <p:spPr bwMode="auto">
          <a:xfrm>
            <a:off x="2771800" y="3068960"/>
            <a:ext cx="2762250" cy="2857500"/>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Actividades Necesarias para la Reparación del Oleoducto</a:t>
            </a:r>
            <a:endParaRPr lang="es-EC" dirty="0"/>
          </a:p>
        </p:txBody>
      </p:sp>
      <p:sp>
        <p:nvSpPr>
          <p:cNvPr id="3" name="2 Marcador de contenido"/>
          <p:cNvSpPr>
            <a:spLocks noGrp="1"/>
          </p:cNvSpPr>
          <p:nvPr>
            <p:ph sz="quarter" idx="1"/>
          </p:nvPr>
        </p:nvSpPr>
        <p:spPr/>
        <p:txBody>
          <a:bodyPr/>
          <a:lstStyle/>
          <a:p>
            <a:r>
              <a:rPr lang="es-EC" dirty="0" smtClean="0"/>
              <a:t>Se realizaran las siguientes actividades:</a:t>
            </a:r>
          </a:p>
          <a:p>
            <a:pPr lvl="1"/>
            <a:r>
              <a:rPr lang="es-EC" dirty="0" smtClean="0"/>
              <a:t>Asignación de Responsabilidades</a:t>
            </a:r>
          </a:p>
          <a:p>
            <a:pPr lvl="1"/>
            <a:r>
              <a:rPr lang="es-EC" dirty="0" smtClean="0"/>
              <a:t>Movilización de Equipos y Personal</a:t>
            </a:r>
          </a:p>
          <a:p>
            <a:pPr lvl="1"/>
            <a:r>
              <a:rPr lang="es-EC" dirty="0" smtClean="0"/>
              <a:t>Trabajos Preliminares</a:t>
            </a:r>
          </a:p>
          <a:p>
            <a:pPr lvl="1"/>
            <a:r>
              <a:rPr lang="es-EC" dirty="0" smtClean="0"/>
              <a:t>Soldadura</a:t>
            </a:r>
          </a:p>
          <a:p>
            <a:pPr lvl="1"/>
            <a:r>
              <a:rPr lang="es-EC" dirty="0" smtClean="0"/>
              <a:t>Doblado de Tubería</a:t>
            </a:r>
          </a:p>
          <a:p>
            <a:pPr lvl="1"/>
            <a:r>
              <a:rPr lang="es-EC" dirty="0" smtClean="0"/>
              <a:t>Conexiones a Presión (Hot Taps)</a:t>
            </a:r>
          </a:p>
          <a:p>
            <a:pPr lvl="1"/>
            <a:r>
              <a:rPr lang="es-EC" dirty="0" smtClean="0"/>
              <a:t>Empalme de Tubería (Tie – In)</a:t>
            </a:r>
          </a:p>
          <a:p>
            <a:pPr lvl="1"/>
            <a:r>
              <a:rPr lang="es-EC" dirty="0" smtClean="0"/>
              <a:t>Consideración de Prueba Hidrostática</a:t>
            </a:r>
          </a:p>
          <a:p>
            <a:pPr lvl="1"/>
            <a:r>
              <a:rPr lang="es-EC" dirty="0" smtClean="0"/>
              <a:t>Seguridad Industrial y Ambiental</a:t>
            </a:r>
          </a:p>
          <a:p>
            <a:endParaRPr lang="es-EC"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Asignación de Responsabilidades</a:t>
            </a:r>
            <a:endParaRPr lang="es-EC" b="1" dirty="0"/>
          </a:p>
        </p:txBody>
      </p:sp>
      <p:sp>
        <p:nvSpPr>
          <p:cNvPr id="4" name="3 Marcador de contenido"/>
          <p:cNvSpPr>
            <a:spLocks noGrp="1"/>
          </p:cNvSpPr>
          <p:nvPr>
            <p:ph sz="quarter" idx="1"/>
          </p:nvPr>
        </p:nvSpPr>
        <p:spPr>
          <a:xfrm>
            <a:off x="251520" y="1600200"/>
            <a:ext cx="5040560" cy="5069160"/>
          </a:xfrm>
        </p:spPr>
        <p:txBody>
          <a:bodyPr>
            <a:normAutofit fontScale="92500"/>
          </a:bodyPr>
          <a:lstStyle/>
          <a:p>
            <a:pPr algn="just"/>
            <a:r>
              <a:rPr lang="es-EC" dirty="0" smtClean="0"/>
              <a:t>Departamento de Construcciones y Facilidades revisar y aprobar los procedimientos siguientes, además de cumplir y hacer cumplir el mismo en el caso de ser aprobado</a:t>
            </a:r>
          </a:p>
          <a:p>
            <a:pPr algn="just"/>
            <a:r>
              <a:rPr lang="es-EC" dirty="0" smtClean="0"/>
              <a:t>El Supervisor de Construcciones y Facilidades, es responsable de coordinar con los otros departamentos para la ejecución de los trabajos, donde se requiera  paradas de producción, permisos gubernamentales, liberación de áreas.</a:t>
            </a:r>
          </a:p>
          <a:p>
            <a:endParaRPr lang="es-EC" dirty="0"/>
          </a:p>
        </p:txBody>
      </p:sp>
      <p:pic>
        <p:nvPicPr>
          <p:cNvPr id="224258" name="Picture 2" descr="http://aberriberri.files.wordpress.com/2010/10/responsabilidad.jpg"/>
          <p:cNvPicPr>
            <a:picLocks noChangeAspect="1" noChangeArrowheads="1"/>
          </p:cNvPicPr>
          <p:nvPr/>
        </p:nvPicPr>
        <p:blipFill>
          <a:blip r:embed="rId2" cstate="print"/>
          <a:srcRect/>
          <a:stretch>
            <a:fillRect/>
          </a:stretch>
        </p:blipFill>
        <p:spPr bwMode="auto">
          <a:xfrm>
            <a:off x="5580112" y="2132856"/>
            <a:ext cx="2788493" cy="3149357"/>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b="1" dirty="0" smtClean="0"/>
              <a:t>Movilización de Equipos y Personal</a:t>
            </a:r>
            <a:endParaRPr lang="es-EC" b="1" dirty="0"/>
          </a:p>
        </p:txBody>
      </p:sp>
      <p:sp>
        <p:nvSpPr>
          <p:cNvPr id="8" name="7 Marcador de contenido"/>
          <p:cNvSpPr>
            <a:spLocks noGrp="1"/>
          </p:cNvSpPr>
          <p:nvPr>
            <p:ph sz="quarter" idx="1"/>
          </p:nvPr>
        </p:nvSpPr>
        <p:spPr>
          <a:xfrm>
            <a:off x="4067944" y="1556792"/>
            <a:ext cx="4392488" cy="4997152"/>
          </a:xfrm>
        </p:spPr>
        <p:txBody>
          <a:bodyPr>
            <a:normAutofit/>
          </a:bodyPr>
          <a:lstStyle/>
          <a:p>
            <a:r>
              <a:rPr lang="es-EC" dirty="0" smtClean="0"/>
              <a:t>Para la movilización de equipos y personal, se debe ejecutar una reunión de inicio, donde se debe indicar al Contratista los equipos a movilizar de acuerdo una programación o cronograma.</a:t>
            </a:r>
          </a:p>
          <a:p>
            <a:r>
              <a:rPr lang="es-EC" dirty="0" smtClean="0"/>
              <a:t>Todos los equipos deben de disponer de un operador calificado con su respectiva licencia de operador.</a:t>
            </a:r>
            <a:endParaRPr lang="es-EC" dirty="0"/>
          </a:p>
        </p:txBody>
      </p:sp>
      <p:pic>
        <p:nvPicPr>
          <p:cNvPr id="228354" name="Picture 2" descr="http://3.bp.blogspot.com/_Vd311jg-FN4/TCZvNmQ0JII/AAAAAAAAAFg/DDawLKdm3yM/s1600/reunion.jpg"/>
          <p:cNvPicPr>
            <a:picLocks noChangeAspect="1" noChangeArrowheads="1"/>
          </p:cNvPicPr>
          <p:nvPr/>
        </p:nvPicPr>
        <p:blipFill>
          <a:blip r:embed="rId2" cstate="print"/>
          <a:srcRect/>
          <a:stretch>
            <a:fillRect/>
          </a:stretch>
        </p:blipFill>
        <p:spPr bwMode="auto">
          <a:xfrm>
            <a:off x="539552" y="2060848"/>
            <a:ext cx="3409950" cy="3248026"/>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Trabajos Preliminares</a:t>
            </a:r>
            <a:endParaRPr lang="es-EC" b="1" dirty="0"/>
          </a:p>
        </p:txBody>
      </p:sp>
      <p:sp>
        <p:nvSpPr>
          <p:cNvPr id="6" name="5 Marcador de contenido"/>
          <p:cNvSpPr>
            <a:spLocks noGrp="1"/>
          </p:cNvSpPr>
          <p:nvPr>
            <p:ph sz="quarter" idx="1"/>
          </p:nvPr>
        </p:nvSpPr>
        <p:spPr>
          <a:xfrm>
            <a:off x="457200" y="1600200"/>
            <a:ext cx="7467600" cy="2044824"/>
          </a:xfrm>
        </p:spPr>
        <p:txBody>
          <a:bodyPr/>
          <a:lstStyle/>
          <a:p>
            <a:r>
              <a:rPr lang="es-EC" dirty="0" smtClean="0"/>
              <a:t>Dentro de los trabajos preliminares tenemos:</a:t>
            </a:r>
          </a:p>
          <a:p>
            <a:pPr lvl="1" algn="just"/>
            <a:r>
              <a:rPr lang="es-EC" dirty="0" smtClean="0"/>
              <a:t>Identificación de secciones de tubería a ser remplazadas</a:t>
            </a:r>
          </a:p>
          <a:p>
            <a:pPr lvl="1" algn="just"/>
            <a:r>
              <a:rPr lang="es-EC" dirty="0" smtClean="0"/>
              <a:t>Construcción de Nuevas Secciones</a:t>
            </a:r>
            <a:endParaRPr lang="es-EC" dirty="0"/>
          </a:p>
        </p:txBody>
      </p:sp>
      <p:pic>
        <p:nvPicPr>
          <p:cNvPr id="229378" name="Picture 2" descr="http://www.lariberadelduero.com/empresas/metal/metalcom/imagenes/Soldadura%20en%20tubo.jpg"/>
          <p:cNvPicPr>
            <a:picLocks noChangeAspect="1" noChangeArrowheads="1"/>
          </p:cNvPicPr>
          <p:nvPr/>
        </p:nvPicPr>
        <p:blipFill>
          <a:blip r:embed="rId2" cstate="print"/>
          <a:srcRect/>
          <a:stretch>
            <a:fillRect/>
          </a:stretch>
        </p:blipFill>
        <p:spPr bwMode="auto">
          <a:xfrm>
            <a:off x="3059832" y="3429000"/>
            <a:ext cx="2088232" cy="3132349"/>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Identificación de las Secciones de Tubería a ser Soldadas</a:t>
            </a:r>
            <a:endParaRPr lang="es-EC" b="1" dirty="0"/>
          </a:p>
        </p:txBody>
      </p:sp>
      <p:sp>
        <p:nvSpPr>
          <p:cNvPr id="3" name="2 Marcador de contenido"/>
          <p:cNvSpPr>
            <a:spLocks noGrp="1"/>
          </p:cNvSpPr>
          <p:nvPr>
            <p:ph sz="quarter" idx="1"/>
          </p:nvPr>
        </p:nvSpPr>
        <p:spPr>
          <a:xfrm>
            <a:off x="251520" y="1600200"/>
            <a:ext cx="4320480" cy="3196952"/>
          </a:xfrm>
        </p:spPr>
        <p:txBody>
          <a:bodyPr>
            <a:normAutofit/>
          </a:bodyPr>
          <a:lstStyle/>
          <a:p>
            <a:pPr algn="just"/>
            <a:r>
              <a:rPr lang="es-EC" dirty="0" smtClean="0"/>
              <a:t>Identificar la sección a ser remplazada para proceder la construcción de las nuevas secciones a ser instaladas.</a:t>
            </a:r>
          </a:p>
          <a:p>
            <a:pPr algn="just"/>
            <a:r>
              <a:rPr lang="es-EC" dirty="0" smtClean="0"/>
              <a:t>Se desenterrara tuberías en el caso de ser necesario</a:t>
            </a:r>
          </a:p>
          <a:p>
            <a:endParaRPr lang="es-EC" dirty="0"/>
          </a:p>
        </p:txBody>
      </p:sp>
      <p:pic>
        <p:nvPicPr>
          <p:cNvPr id="230402" name="Picture 2" descr="http://fotodenuncias.elnortedecastilla.es/imagenes/P1010066b_1.jpg"/>
          <p:cNvPicPr>
            <a:picLocks noChangeAspect="1" noChangeArrowheads="1"/>
          </p:cNvPicPr>
          <p:nvPr/>
        </p:nvPicPr>
        <p:blipFill>
          <a:blip r:embed="rId2" cstate="print"/>
          <a:srcRect/>
          <a:stretch>
            <a:fillRect/>
          </a:stretch>
        </p:blipFill>
        <p:spPr bwMode="auto">
          <a:xfrm>
            <a:off x="5004048" y="1772816"/>
            <a:ext cx="3360373" cy="2520280"/>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652934"/>
          </a:xfrm>
        </p:spPr>
        <p:txBody>
          <a:bodyPr/>
          <a:lstStyle/>
          <a:p>
            <a:r>
              <a:rPr lang="es-EC" b="1" dirty="0" smtClean="0"/>
              <a:t>Construcción de Nuevas Secciones</a:t>
            </a:r>
            <a:endParaRPr lang="es-EC" b="1" dirty="0"/>
          </a:p>
        </p:txBody>
      </p:sp>
      <p:sp>
        <p:nvSpPr>
          <p:cNvPr id="4" name="3 Marcador de contenido"/>
          <p:cNvSpPr>
            <a:spLocks noGrp="1"/>
          </p:cNvSpPr>
          <p:nvPr>
            <p:ph sz="quarter" idx="1"/>
          </p:nvPr>
        </p:nvSpPr>
        <p:spPr>
          <a:xfrm>
            <a:off x="179512" y="692696"/>
            <a:ext cx="8640960" cy="3629000"/>
          </a:xfrm>
        </p:spPr>
        <p:txBody>
          <a:bodyPr>
            <a:normAutofit/>
          </a:bodyPr>
          <a:lstStyle/>
          <a:p>
            <a:pPr algn="just"/>
            <a:r>
              <a:rPr lang="es-EC" dirty="0" smtClean="0"/>
              <a:t>Tomar de los grados de doblado con el clinómetro, a razón  de que la nueva sección mantenga el mismo perfil y trazado de la tubería actual.</a:t>
            </a:r>
          </a:p>
          <a:p>
            <a:r>
              <a:rPr lang="es-EC" dirty="0" smtClean="0"/>
              <a:t>La longitud de la nueva sección debe ser mayor a la que va ser remplazada, debido a que el momento de ser instalada el oleoducto puede sufrir contracciones o dilataciones, una vez soldado el un extremo de la sección a la tubería del oleoducto se procederá a ajustar la longitud cortando el sobrante de tubería.</a:t>
            </a:r>
          </a:p>
          <a:p>
            <a:endParaRPr lang="es-EC" dirty="0"/>
          </a:p>
        </p:txBody>
      </p:sp>
      <p:pic>
        <p:nvPicPr>
          <p:cNvPr id="231426" name="Picture 2" descr="http://farm6.static.flickr.com/5006/5264921369_e8cc9734b3.jpg"/>
          <p:cNvPicPr>
            <a:picLocks noChangeAspect="1" noChangeArrowheads="1"/>
          </p:cNvPicPr>
          <p:nvPr/>
        </p:nvPicPr>
        <p:blipFill>
          <a:blip r:embed="rId2" cstate="print"/>
          <a:srcRect/>
          <a:stretch>
            <a:fillRect/>
          </a:stretch>
        </p:blipFill>
        <p:spPr bwMode="auto">
          <a:xfrm>
            <a:off x="827584" y="4365104"/>
            <a:ext cx="3333750" cy="2209801"/>
          </a:xfrm>
          <a:prstGeom prst="rect">
            <a:avLst/>
          </a:prstGeom>
          <a:noFill/>
        </p:spPr>
      </p:pic>
      <p:pic>
        <p:nvPicPr>
          <p:cNvPr id="231430" name="Picture 6" descr="http://t1.gstatic.com/images?q=tbn:ANd9GcQsolH1p3QNj-k5La8HR-TV0O38Y2FFRtkg6i8PPZS5lOVa0k25"/>
          <p:cNvPicPr>
            <a:picLocks noChangeAspect="1" noChangeArrowheads="1"/>
          </p:cNvPicPr>
          <p:nvPr/>
        </p:nvPicPr>
        <p:blipFill>
          <a:blip r:embed="rId3" cstate="print"/>
          <a:srcRect/>
          <a:stretch>
            <a:fillRect/>
          </a:stretch>
        </p:blipFill>
        <p:spPr bwMode="auto">
          <a:xfrm>
            <a:off x="5292080" y="4509120"/>
            <a:ext cx="2619375" cy="1743076"/>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260648"/>
            <a:ext cx="7467600" cy="724942"/>
          </a:xfrm>
        </p:spPr>
        <p:txBody>
          <a:bodyPr/>
          <a:lstStyle/>
          <a:p>
            <a:r>
              <a:rPr lang="es-EC" b="1" dirty="0" smtClean="0"/>
              <a:t>SOLDADURA</a:t>
            </a:r>
            <a:endParaRPr lang="es-EC" b="1" dirty="0"/>
          </a:p>
        </p:txBody>
      </p:sp>
      <p:sp>
        <p:nvSpPr>
          <p:cNvPr id="6" name="5 Marcador de contenido"/>
          <p:cNvSpPr>
            <a:spLocks noGrp="1"/>
          </p:cNvSpPr>
          <p:nvPr>
            <p:ph sz="quarter" idx="1"/>
          </p:nvPr>
        </p:nvSpPr>
        <p:spPr>
          <a:xfrm>
            <a:off x="179512" y="1556792"/>
            <a:ext cx="8424936" cy="4248472"/>
          </a:xfrm>
        </p:spPr>
        <p:txBody>
          <a:bodyPr>
            <a:normAutofit/>
          </a:bodyPr>
          <a:lstStyle/>
          <a:p>
            <a:pPr algn="just"/>
            <a:r>
              <a:rPr lang="es-EC" dirty="0" smtClean="0"/>
              <a:t>El trabajo de soldadura deberá cumplir con la norma API 1104 (Soldadura para Oleoductos y Facilidades Relacionadas) y ASME B 31.4</a:t>
            </a:r>
          </a:p>
          <a:p>
            <a:pPr algn="just"/>
            <a:r>
              <a:rPr lang="es-EC" dirty="0" smtClean="0"/>
              <a:t>Para la ejecución de estos trabajos se debe de disponer de la siguiente información:</a:t>
            </a:r>
          </a:p>
          <a:p>
            <a:pPr lvl="1" algn="just"/>
            <a:r>
              <a:rPr lang="es-EC" dirty="0" smtClean="0"/>
              <a:t>Especificación del Procedimiento de Soldadura (WPS)   </a:t>
            </a:r>
          </a:p>
          <a:p>
            <a:pPr lvl="1" algn="just"/>
            <a:r>
              <a:rPr lang="es-EC" dirty="0" smtClean="0"/>
              <a:t>Registro de Calificación del Procedimiento de 	Soldadura (PQR)</a:t>
            </a:r>
          </a:p>
          <a:p>
            <a:pPr lvl="1" algn="just"/>
            <a:r>
              <a:rPr lang="es-EC" dirty="0" smtClean="0"/>
              <a:t>Registro de Soldadores Calificados (WPQ)</a:t>
            </a:r>
          </a:p>
          <a:p>
            <a:pPr lvl="1" algn="just"/>
            <a:r>
              <a:rPr lang="es-EC" dirty="0" smtClean="0"/>
              <a:t>Todas las sueldas serán realizadas de acuerdo con la especificación del Proceso de Soldadura (WPS Calificado).</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Justificación e Importancia</a:t>
            </a:r>
            <a:endParaRPr lang="es-EC" b="1" dirty="0"/>
          </a:p>
        </p:txBody>
      </p:sp>
      <p:pic>
        <p:nvPicPr>
          <p:cNvPr id="112642" name="Picture 2"/>
          <p:cNvPicPr>
            <a:picLocks noChangeAspect="1" noChangeArrowheads="1"/>
          </p:cNvPicPr>
          <p:nvPr/>
        </p:nvPicPr>
        <p:blipFill>
          <a:blip r:embed="rId2" cstate="print"/>
          <a:srcRect l="4598" t="26054" r="6897" b="20306"/>
          <a:stretch>
            <a:fillRect/>
          </a:stretch>
        </p:blipFill>
        <p:spPr bwMode="auto">
          <a:xfrm>
            <a:off x="971600" y="1988840"/>
            <a:ext cx="7128792" cy="3744416"/>
          </a:xfrm>
          <a:prstGeom prst="rect">
            <a:avLst/>
          </a:prstGeom>
          <a:noFill/>
          <a:ln w="9525">
            <a:noFill/>
            <a:miter lim="800000"/>
            <a:headEnd/>
            <a:tailEnd/>
          </a:ln>
        </p:spPr>
      </p:pic>
      <p:pic>
        <p:nvPicPr>
          <p:cNvPr id="112643" name="Picture 3"/>
          <p:cNvPicPr>
            <a:picLocks noChangeAspect="1" noChangeArrowheads="1"/>
          </p:cNvPicPr>
          <p:nvPr/>
        </p:nvPicPr>
        <p:blipFill>
          <a:blip r:embed="rId2" cstate="print"/>
          <a:srcRect l="1905" t="7937" r="65476" b="79365"/>
          <a:stretch>
            <a:fillRect/>
          </a:stretch>
        </p:blipFill>
        <p:spPr bwMode="auto">
          <a:xfrm>
            <a:off x="5652120" y="1988840"/>
            <a:ext cx="2466274"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Soldadura</a:t>
            </a:r>
            <a:endParaRPr lang="es-EC" b="1" dirty="0"/>
          </a:p>
        </p:txBody>
      </p:sp>
      <p:sp>
        <p:nvSpPr>
          <p:cNvPr id="232450" name="AutoShape 2" descr="data:image/jpg;base64,/9j/4AAQSkZJRgABAQAAAQABAAD/2wCEAAkGBhQSERUUEhQVFBUVGBoXGBYWGBcaHBUXGBgYGBcYGBcXHCYfGBojHRQYHy8gIycpLCwsGB4xNTAqNSYrLCkBCQoKDgwOGg8PGiwlHCQsLCwqLCksLCksLCwqLCwsLCosLCwsLCwsLywsLCwsLCwsLCwsLCwvLCksLCwsLCwsLP/AABEIAMgA+wMBIgACEQEDEQH/xAAcAAABBQEBAQAAAAAAAAAAAAADAAECBAUGBwj/xABBEAABAwIDBQUGAwcEAQUBAAABAAIRAyEEEjEFQVFhcRMiMoGRBkKhscHRUnLwBxQjM2Ky4YKSovFDJFNjwuIV/8QAGAEAAwEBAAAAAAAAAAAAAAAAAQIDAAT/xAAqEQACAgEDBAICAgIDAAAAAAAAAQIRIQMSMUFRYfAicaHBkeEygQQTYv/aAAwDAQACEQMRAD8A89cy511UMnNWCLlRc1UOcDJHFM1/X1Rg1RcEDEQ8c1dx1XuUWCe6yT+Z5zH4Fo8lSiyLiTLz1j0gfRK1bQ6wmDhPCQTuKYBEM5/FLIkAprGRBtElwA16q+MMG7pPGfkhYWuGgk66JOxnAeqnLc3SKRpZYWAqtaCeCdtSTBJvrCQYBrJJ5gfG8rJUZ/LghnMRmJHAmfSdPJRyovYg+EzyP6urdDBNa0OrZu9drGEAlv4nOIOVp3WJPIalyigKEmwGBwQf4pjlvKPjMIxjRlBzHeSTZXalanlHZ5m7ix0GOYcAA6egKzcfVJI6KUW5y8FZRUY+QeSE4bz9FoYCg1lF9V+UkgsY065nDxAbwLnyWaBC6Zae1I5o6m5uugUJBxUZTkqe0aw7cQRvUjhqT9QWni37aFVlJr0u3sNZHEbNdTE+Jv4h9RuQgeAV+jii3fbglUw4cMzBB3t+32TJtcgrsZ8FLsyihO0JgUAFHip9iEZjUx4LWGgXY9VJjLb1IlSYRCBgLzqo5lJ2p6qJKYmMouUg5RKxhpTuMklQOqQKxrJJ1CVJxiOY+qISUJioB6ftEDEiExcmDkgFjDl0xAjpvVgbOO8hVc0FadCu1zR3gDwNkk21wPCnyQwmBLXZjBa0Fzo1gDSOdh5qD9oB7i58gk+XICNwFvJX6r2spXN3njMtb/8Ar+1YjxdJBb7bKOWzCLvbDj6KtiaihTbdW8Dhe0r0mfie1vq4Srw0/kSnqfGzR9pcPUY9gc3IxzGuY2bRAGaNxOXRZAeup/aRjM+KbTBnKxthum8db/Jcu0WP6toFfUVyZz6bqKFnSzJ0xClRYkSol59EpUC5baaw3aSEWjWVRpU2PgpJRCmXalPtLts/+7/KpjMNVYY+6PXZ2jZHjGvP/KROhuSi2b3Sy80NlRT7QlOKKESmBCHJUm6IGsrk3KSZx1SDUwg7SmhPCYuAWMT7OVXc2CiZ55IbisYmApkWHET6GCPqhBxSzIDWSIUXJy9aw2X/ANqkIOROeoo8mQApNkn9aDVao2Za8KLNmnJVfwDWjq90fIOTy0mlYIakZOjNDpTSp/uxCLg6P8QE6Nlx/wBIn5gBTcXHJRZwNjbPy/gAZ5jxf8i5AhOJ36n6p0YxrBm7yHwVKZ9Fs7Dpf+qogCTmtzdBgfJU8LTAbC0NgSMbhh/8gPzVdOObJar+NFClhnValao6c4k3/FMX8gVXxdMCI0MH9eZK7DB7NLH4kETL7cwXT8iuZ2xhwys5jTIaY+p+J+CvqQ2xTIaM90muhmhqYhFIUTZc1HXZAIaM5CJQMMSnIslKeUjCG4I7a2Uh3kRyVVjjCmHSkcRrD4uhfONDr14oAcjYarbKegQ3UiCl8MJAp2Osnyp201jFR7bpiSrde5JIhwJDxzmM0bp38+qCwop2I1QMMco5FaaQgooA1MJixTSn5hYISpgw3inbQbP+USs4QoBwnVTtjYGwtAEGRK6SgzNTa8cA09R+viubwlYCZK1dlbcZTdDycj7OjVvBw6Lo0NTZPPDOfX03OOOTe2tR7HCGs1rXODmg5hIgmD9Fj4TbtHs4q03MzvElhzAZWm8G/v8ANdli9n/vOD7NtVoa6CHxmBDTNoO+B0XGbR9kqtPLTDqbnDMYzZSZIiG1InQaSurVlPd8eCOjDT2/Lkv0NnYav/JrsLj7rjlPo6D6IrvZV7GvsJcGtHSczv7QPNclidk1Kf8AMpvZ+ZpA8ibK7h9oVqLGCnVe2ZcQCSLmBY20b8Um++UU/wCuuGXans+4atI8la2D7OdriGtIs2XH/TprzhaXsntetiDUbVIcGgEOygGSdDFiu/8AZjZTc1R+lg3Tzt6BO3FRuiaU91WchtH2PptJPeg8Y+NlUwfY4UgvALQbExIdU7sjmBJ5QV6Rt3Z0UXluoB1MfFeLbVxBrOJ90WaPqpqV8FNtPJ6XT2c1v8R25lwTMBouSbSbarybGEl7idSSfW/1XcbP9pS/ZlQOP8SlFIniw+E/7QR5LiMTUzOLtJ3Ks5OSyLpxUXgqlDeUYoLnKDLkShvCISoHekYyIgJwmlPCQYmxSaVBidYxLMrTjLZVSVYwrplqSXFhQ0orGW0CAUQVyb3Q5GtIq0sXJh2osHnh+B53ti06jpoKq0tMR6/LqEZ2GglHoMDxkIGYeA8T+H7f9LcZF5wUQ48Us60Gmk0R2faHe4uLRP8ASG7uZmeAQK2HaQXMnKPEDEs4TGo/qjqAspGcQLK4GqLmE2KrlqbsZMpgF99HNTze8x2U8w4EtPllI/2qqGqVOuWhwsQ4RfqCD1soNelSoLdlvY1NprMFQBzCSCJI1BAuOceirOpRI4W9EsOb+vyKKZNzcnUlNte6w2qolgtp1aBHZVHtG9oJynqNL9F3+2agrUKddoDmwAQRMTcB0XbFxMjQLztzbjr9lZc5zKktc5pAEFpIPhG8Lo05OLIakFJHSUsSW/y3up8W5pafp5OHmi4x7c5FajTeBALgDTdAAkh1MgG86hZOB2vUL2ioGVBMkuaA6Bc99sGbHWVaobbpnxNe2SSQYqNM3MeFzfKfNdW6L5RyvTlFYZ1+xtkU6DndiSWPEy4yQRFpAG4gjqu69nW/wz+b6Bed4DaNMUXGnWBLWgwfEMtoLXATLIGnuo3s/wDtKdSBFelmaTM0zBH+l2vkQo6i3RpFNN7ZXI9F27gBWoPpnRwgjiNYXjHtF7POwtTKe9TPgeNCOB4Fep0vbbCVaZLazWmPDUlh85+YlYxxdHGMyOfSdJksYXGwIBu61rXGijptxwy2olLKPP8ABbOL8LXcAe6+lN4B8Ws23hYtWiQPsQfku59oMA6hha7HkZDVp9mAAAG6xA3yLnfquFqFXfBKLyyvUKESivahucpssRyKJCm4qOdTY5AhLKmThyUxIKaiHp5WZhKdN0EKISSjFqu288VBtLp8FKJbzj5ILH21+X2UkUtE6uEe4nK1zhyBPyVctLeII8r/AEVuviHus57iBoJIA6AWCg7FEiH98czcfldqOhkckci45DlofSdV94EB3X8Xn854qkyvlcCP8EHUEcCEZrzTuIfTdYg2kbwY8Lt/lN1HHYUNgsJcw6TqDwMfA/YgCOMP3wGSxa98jOoCRluHeGd24g8wfoVfoMpVH9iGtbIIbVl2YvGhdeMrjaALSNd4KVJjWtDy+X98ZcoyahpObUujSRbLdVMRhy0gtdLTdjhvg8NxG8bvRb/LBv8AHJGpSgkEQQYIUQre0Dny1PxCHcnAR+uiqQnTtCNUx6ViOqsU2qv7nMOPxH+FrYwN7V4aIEiI0AgHTzVoc177kSWFZSFCS3rCPiB33dY9LKyykMtI8ajvQBn3KfC4Zr3PLiQ1oJkAEkudla0Ta5PoCq4WRFfBXwzfGeDSPNxDfkSlEIwEMPN8eTB93BReP8pybYaluMxG/grDhfcI15cSo4alBk6NBJ5kXjTiQEehYZiJOsW7zjOQRw1cR04ok2RoYYucWwRxAF+TQDvPPruV/YtfLWmnHatAyET2TA3WmSPdIMZjaR5qNUOaBTB/iVZL3HcD4iTwi3SecixbAG9jTDnEgyAL9XBvvG/d0aNxMpW79/I6gkvf9I6X20xTsRQYWMdmzDtAJIYWjTNoRcQV57Vpr1v2I2TVpUKZe4w5rgWEyAC+W7zoLeavbe9jqWJY7uta+LPAEg7pjUI3FKgVNvd+Dw51NCe1aGNwTqdR1Nw7zXFpH9WluKC8Np+IB7/w+6388eI/0i3E7lKWDojlAGYRxbns1umd1hPL8R5CUGBzPOI+ania7qhzPcXHQcAOAAs0cgghSz1HwMUiEykAiATQppsqlCFhoaU+VINUohKwhKJjyV7DUGZRMb/mVnN1VhjjCjJDxAF1/NQKZxv5qOZVECU3wTvBsRxH0PPcrVENjKcxBEjmN4/MCJ6jgVRKlSqxY6EzPA8fvySyjY0ZUGxLm5jvAAA5gAAR5BWaJp1GlrGlrtcskjNoHtJuAbNcCTq07rVcRSkTEHX6uHS+YdSq9LukERI+PEHkRZJttYYzdS4NR9MGmIBh8y3eyq25bHAgEjqRuWb3efotnOO64aOEOJv3m3Y7rAvxyHisjE0sry3gf8hDTzgfUVUxMc2DIO4/r1WlUqUwZIddrD5FohZDd/RWaYJZPEf2uH0K6YqnZB5VGrRrU/4cB13O+n2RcPiKIZcOGYk6alrbfGofRZ+HNqZ4CofQn7Ioo5uxYNSP73n6QrrPv2Tqs+9DVOLp0mUw2mHOc3O7OA7uu0aJ0kCSRfRWKODoy6oWk02tDx/VmjKwc5seh4hZmPdNV5GkwByADQB6LSr92ixov2Rlw5mSzyzz6BCnWOvv9C2m3fC9/t/Q1XFMJMtMkxG7um8cpn0VnMyJIMCfKIBI5kw0eSFTwuRvdEvEBzj4aZOgnQvvmPDRExNXI3i4+EG8DQE89/VxO5USTwhG2rlIsUqtNjXVXWLjkAiT3QJAHBthwlZtXGh0tbmY33o1I3lx1J+6jiKneY2LMAEDjq7zJVluygyO1cBbPAmTzdYZWi4uQSZjchtjHL5ApynhcLn9ndYP2kp0MFRLg8HIAxoae9aWidBbeufr7ex1WvNEva0xlbk7ugmcwnWbyur9mcQytg25G95oNMS2NPCQCTDYIi6wMTtTEOcGB7Wljsr3xaBzNgnhtz+xJ7sZ/gwPba9cF4bTqVGNmo3wl2hbxaDA73kbXXC1qZa4tcIIMEHcu19qcW15AdVZWc2fE6GjkBTHe83BYJxFR9M5XZKlMTDA0Z6XEOFyW9TaOC5dWW144OzSi5RzyY5aYQ1Y/f6v/u1P97vunO0nnx5ag/raCfJwhw9Uny7BqJWAU0ZlNj/5ZyuPuOIv+R9pPIweEoBEGDYjUGfRZSsO2gjQownSJRASlNmUMyRKUxMSrVKqICpF6LTNkrVhugbtfNQyqZNyowiKRCnTEkAkCTqdBzMbgrFHDtADqhIzeFoMF14JJIOVs2mDoeBIY1acwabmbpa7NHUO18iEu7sNtLOHxrGnK1mYN95xcC8DkDDekG03KBtLD5Icy7HacWn8DuhBE74QalHJDgZBu1wnUbjOhHD6K9h62ZugvYg8d4PAGBfdDSpO4vciq+S2soU8SchH4SHb7i4Pz9CUXH3DH8RkJ5t0Pm1zT6ooijUBhj2uHvjVps4T7rhcSNL6q/tDY/Z0y2QbZxyiXCetMuMj8KzmlJMKi2mjBCN2n8MDm745fsiHAvc8tY0uykAloJA58ggB1o/q/XyXTFpkGmjWwGCNTs2jUtfru75bfzW5snDND3OdBDG+IXkNYGjpfN/uWZg8wplzbEkU2nhNcn5x6LY2bTmk/Uh7ssDeCSco6iB5hM3cX24HSprvz+Crgtll7s+dmeO1NMyC1p8LiSMoiQY1hXcK8FtQvALaRDmlsGQ0w0SPFeSJ4q1gdkVWHO+Jc4vqQZyi4DCByLh58lbDgR2QDWsgtaJIgkEARoSdIgaEzxLnfn9E46dLt99fepkUXkjPU8Lfd3AncOJNpO/vIWFa6o/MRJJty59AETEsc5zaTAeMcXHfHAX9VtUcH2LMrbuOrgJPRo3md+nNdLkoq+r4+jkUXOVPhc/ZWw+zWUTBzPrGYiJA3uAIOVv9RjpxBiA0MhrBVAeDHbZi4u3uy694aaXVuo9wNqT3CCS6YzOaCGt8PeMwj+zGymmuMkugy/QlmQBwY2O64yIJGnxUv/Un7/p4LOl8YrHvdZOkwXs21tJgqPqtI75Y18d91znc0Au4brCAs7bmzqIGc0n1BPhLoaDxykgTzK36+NxLyWtoGkL/AMQvYSLWOTeZXH7Z2NTANTFnHVi0E95oaznBE5Qng6yyc8qkcVt3aoqOIZTFJotFp+SxaeJdTeHN1BnqtPbWLpvdNKkaTQPee57j1JsPILFck1PlyV0/ilRZ2jQAOZngqDM3l+JvkVUV3B99jqZ18bPzDUeY+MKmAoLCou6btCLVcp1O1hr/AB6Mefe4Mefk49DaIqEpnLONgToNToEuyxebzujWeCjWIBIaZ58f8K9UoGpRNU2c0AEb6jZgP6jQ+R4rMBTcLyLy/Ai1OAnlPCQIxCduiZTpssgYaFOi0FwFhOpnQbz6Shup3TtbAJ429UGjJk8TXL3F1huAkd1os1o6BDPkpMJbcR5hp+YU+2afE0Dmy3q3Q+UIVWA3YJryJE2dqNx4a8NxRMLWDT3j3TY/fyVmnssktBe1od4SZmInNlAJAi94tpKlXLmg9kW9mBfIGucR+J4cJ/8AqNOquSeEOotZLVbZT6gcWDMB3xp3To5pnSRccSOau7Pe51LJUnPR3OmezmcpnhcdHlLZ5L6Ug9zV2RtjAjMAfDUZqWTEXFirmBZ2bxo5mgdHuEwQeBYSCP6TvC5XJv4s6lHqjLwbn4d7i0mO4DfUMqAH1AlZ+J2cWZ3R3W1QyecOP0ldfV2a1xOds7gAcubLq2YJEtEzxHNRp7FE1mkZ6ZyPaSe9mdTqOputqdAd1yrrWhHK8X+CT0pPD95M5jMtLLwqif8ASXOPyWrhm5MOyDDnQ0f0l9nvHNrGH1QcNs7O2Ld6q4mdwAJPzA81tvoiabcsgDTi59gDO4AT/wBqymq29bEcM34oHh8QGtDj75ykm5LJy0wd5vPkBwQm0GgSwl2U5gHCCbWIMmYEk7/EreJpwxwaA42gQN0tBg7hM+as0MEbH8NyTx1gHgDr5DinVLIry6GwOFguIkZ+8YmbifWZtuHmULGY8NMCS42DW6nhLgN/AK1jnOa2abQ6bCb2N9Jvr5qkzAu1fTyvdq5gd3QeIJuekG9pTQW7MhNRuOIjNxxLSC0E6d0xlnUNdodLnTULU9ldmsqVDUzGn2RzNygNn8RzCxG7Qc1i4jZ5a1zXG1pIuTEzEcrcAuwwGyeyp0GyaUCWuaJyufdzHg2LTIud4VmopY6kFKTdMLtHaDiT+756h4iG029XkS7oFwHtHiKlbECjVcx2QgEgCA50SARuFl6htFn8Jzs05WE2sDAJ3fReQ7Jw9R1TtXNLg3NVc6Dci4F4JJdAWhJJAlBtnL1hcjhI9LKnUpq3iab23e1zZv3mkT0kXQ20w9hMQ5niHFp0dfeDYjmEk5LkpGL4KrahaQQYIMomNbDpGjgHDlOo8iCPJQeyPpzRfFTPFhn/AEu+zgP9ym+Uyi4orStDZmzs5zO8A+J4IGAwZqvDR5ngF1LGsaMoFhZdGlp7ss59bU24XJkbaxHZvpkCwBlvEGA5p5EEjzWXiaAa8gGRZzTxaRIPp8ZW/tnA9owFly3QcRvHWwWD4qcb6Z/4uP0d/cp/8iLjPd3G0JKUK7AikmTi2loUSooRaYshKTDZAw7jdKVB2pUXFYAQhGw7Yl5AOWzQdC46TxA1PkN6qQi4q2Vn4Rf8zru9LN/0oPsFdw+GxOTO90vc60EmHTdxfFzYRA/FqFcwFY1DlDWkiSyGhppu4ZmQch/EdN++chpJgASZ04k23fRblKo2kRSD2ibPAYHuDzFi4iC1ptY6zoVHVSX2X03/AAbOBwhBDhEMF6Yc0imL5qpbTuSTNm68hYa+HpMqAMptIL5y6FrnATl4tJbNjII0KxMRUPZh7HBzQe7UZPda3QOEZspMk7wbidF0OzG90OghztzTBEQTp4jMxxg8VxxUm7Ot0kTq0e4DBlpB5hzbfJXaOAGRjh+WOhqFlvyvhWK1IuvEF3iEaGLnz1tzVjAUiWAOFxHlEt3dB6q8tO0TUsmdX2cA5waPE9xA4BxaT8x8UYYEhxcQReWgiJJ7rfIC61sHhcxD3aAR5ATffuT4ukCC0CCTNt5NjrxB18lSGHQsslLBZHkmA7c1xEGdwAEANtvkq1WpNaMpNovbUi8cZ1OiJhsPl1Hw3qf7sxwBcLA7xqd58/uqvLsmsAcHRqVAS0lo3GfFw03clnYqSSNORIbmPAXsumwWBeGnvEBx90CYA3F2ii7ZQaw5QWEkCZBME3kgSrQcY5IT3PBl7F2aS7O8NyMOZo4GOGhHzXWlohZuEwjg6oHeGABzBLp+BhcntXbuKwctHfAcRBbIy2ykHW/DqhJ7mBYR2Zw3iAs10yPzC5C8C2ria+HdXw5eY7TvaS4sJy943AvoOK7zDe2uKd46ckd4NyxmA1AIuDqQVxvtPtFuKxVVz6fZEkZTpJygFtTTUizotv4hlLbfUG26M1+OLQGhxlzQ4j3KgcJ/lu7ocLi2sHQ61KGKGbOBYeJvEGQ4dIkIr6QLACCDTcWmdQHX+Dg71Vf9yJBcLRE85O6FJRVMrJux8TSyOLdRqDxabtPmIT7Lo56opj/ySzzd4f8AkGoo79NuYwabsjjHuOu1x4wcw9Fv7D2fhziO0w9UkU2kw8QS+4BE7t8blbThvVP3z+yU57HaFgNndgyC059XH6a6BCrVI934ham3MWwPJLhDgHC40cJ+pXL43HMOhcehXfOSikkcMIOUnYSviQ0zBaZ1aTfy0KpYnEtc/MJGYQ/QTO/5HqFVq1J/UqC4Zz3KjujFJ2Ii6UKRO/imlRGHhTY2yGCjU221WACcL+aZO5RKxgmGbLxIsLno0Zj8vigPeSSTqSSfO5Vih4ah4Nj/AHFo+Uo7tltns2vJrNEublGX+prXTdzd9gLGJi6OSTyHa2sD4F/Zg1I70GLxA8IPUuPo1ynsnBtc7OCWBuY94i5AnuusLSJkbxqSARVjmhrfedDfys7rSeV3E+aaS8ODQcsNpttuLxfq4guPVTdtPyVWH9G9gKzaboohri1oa6lmqtcZv3S4BrrumMoPLcu02WwENcwAQ0Eg93JNxaYEZp68F51s97RVcX06jrmHC2UTEQWnNZd1hsa9hBGju8dCQNGh0cANTxg20lsp+SynZ1OBwYaYzWnu6nn6fretTDYHceJ3Cw7p+YKp7PcIFgB/aTeByt8I3LoKDJurrgRlT9zETyv0lSZgRF9QLcuB01V4U1LKsLuM5uzjv0O77yjM2aBvV0BDe49EbBY/ZwBvhM87uOnkps0Cr4qn3e7YxAk/XiihWOG7xroua9uKP8MPGaYgltja4+ovIut6tj2sPeMaAzpPJc5t3aQrDsz3RYyCJkAkWPldPV8iptcHmD8M3tG1Wuae+J9yeII0a4ibTB3cFVxuzqngcTDSQMxJtNoJXUYvZ1Br3Q4gO3OgyDfcP1CrHAMM5alzfKX2J6Etgp5TSd9PoSMG12f2YTcKXMM3cBlJ4gQWO62LT1agOpwzLNyQfIC3xWjVDqdTvAwLPB1g69bX8gsrEk03kOMgGJ6Iba4+w7r5+gdDDmXNnxgt89W/8mj1VFkjQxfmtGpVIGYAGL6kGfiqWIIkkSA45t2jr8OcIQbTC1aHrNmmw8MzD5HM34O+CrQjsdLHj8rvTun4O+CrkophY6YlIlOylIcR7tyN8cY3j7hK2DkjNk8qIKcBYA5KIypZSpMa4RZr9xJs/kZ8J4HQ8lAMixEEagoJ9AtEHTdNKJUFyo5eCIpe2djWtNwbEOEAEHIHG9+MKWE2mGPzzJAJGZokv4Wkbys8W3ahRypHBNvyOpukauK2hlJ7J8gNDGxvzSXG/IkealgdrVAGyf8AyDjo1pcTbqsjKm80NmKDuzZuYf2mIpgluZ5cd8hrYBkNNpJJueCv4L2pa6r38wEBo7veJsIBZa5nUEclyeVGwmKNN7XhrXZTOV0wY4wRZM0+nIE0ev7F2/ROd3aZadM5XOf3Wh0wGC19LROk2C7bZ+2aNQdytTfya9pI8gV88Y/2kr1w0VXAhpJaA1jQCYuA1oG5BwmMAc8mQXtIJjfII0PEKEYzXJdyjLg+n2p5XznS9pqzQAys5sR4ajm6CN4Guq9G9l/2m0G0GtxL6pqNmXRnm9rtJOia+4K7Ho0pFq5vDftCwDzAxLGng8OZ8XABa2F25Qqfy69J/wCWow/CUwvBeAsqeKZUOkEfH5q2CkCigGLWwr9C1xGhGs+Wg8li7VwZ1FNptcOa7drDt/61XbBJZOsh5PLcQxpb3mkRrBktHEHeFi4vAgb5BuJ94boOh+a9nfhWO1Y09QCqGI9m8O8QaTY4CQL8gUynTwJKN8nkDage00nyY8JOreRO4dbDppm43B3BkzEHq21xutC9axf7PcO6MvaMI0LXacrg25LA2n+zYG7axB4lovum0XQ3pPsCnWTzLHUnBtyItpPyVEmw5CPiY+a7XaXsDXiBUY4bpBH0WFiPZDEN9wO/K4H5p1KPcXJjUfF1BHqPvCASr1XZVZhvTeIv4T9FTqtgnqt1D0ISnp1S1wc2xH6gjeDpHApiksANiKQgPZZrrEfgdvb03jl0KFCPhHgGHeF1ncuDurTf1G9NVpFri06gx+uSVdhnnIEhXqGPeGgSDFrtaT0khVAUSnos0nyZNrgZ7TeyH2R5pJJyY/ZnmllPApJIBH7PkUjS5FMksEXZHdPol+7FJJYIuwPA+icMM6FMksHgTaZ4FJ1E8EklgEmhw0LvikWu4T1H+EklqRrLmF2riKX8urVZ+R72/AFauH9vtoM0xFU/nyv/ALgkkhSNZp4f9rOPb4ix/WnH9p+i1sN+2auIz0GnmHH5EfVJJBoNmlR/bMw+Ki4eX2JWnh/2tYV3iDm+v1ASSS0GzVw/t/g36VY8vtKtf/3MO/Sqy/GR80klGQ9FXF0WuHdLXflcCsTGYSNx9J+SSSnwKZVajGlvULOxGFzagH4pJJgoycXsdpN6bfT7LLxGw2i4afKUkkFJrqNSZQqbN4Zh8foo1abiBIu0ZZ4gaT0FugCZJXTYrSAuw54J6dF0aH4p0lVMRo//2Q=="/>
          <p:cNvSpPr>
            <a:spLocks noChangeAspect="1" noChangeArrowheads="1"/>
          </p:cNvSpPr>
          <p:nvPr/>
        </p:nvSpPr>
        <p:spPr bwMode="auto">
          <a:xfrm>
            <a:off x="80963" y="-927100"/>
            <a:ext cx="2390775" cy="19050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232452" name="Picture 4" descr="http://2.bp.blogspot.com/-iJCahCSiBpQ/TcICoMKYMQI/AAAAAAAAAAM/o1Ww7EjLm8E/s1600/soldadura.jpg"/>
          <p:cNvPicPr>
            <a:picLocks noChangeAspect="1" noChangeArrowheads="1"/>
          </p:cNvPicPr>
          <p:nvPr/>
        </p:nvPicPr>
        <p:blipFill>
          <a:blip r:embed="rId2" cstate="print"/>
          <a:srcRect/>
          <a:stretch>
            <a:fillRect/>
          </a:stretch>
        </p:blipFill>
        <p:spPr bwMode="auto">
          <a:xfrm>
            <a:off x="2195736" y="1916832"/>
            <a:ext cx="3810000" cy="3038476"/>
          </a:xfrm>
          <a:prstGeom prst="rect">
            <a:avLst/>
          </a:prstGeo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Identificación de Soldadores</a:t>
            </a:r>
            <a:endParaRPr lang="es-EC" b="1" dirty="0"/>
          </a:p>
        </p:txBody>
      </p:sp>
      <p:sp>
        <p:nvSpPr>
          <p:cNvPr id="3" name="2 Marcador de contenido"/>
          <p:cNvSpPr>
            <a:spLocks noGrp="1"/>
          </p:cNvSpPr>
          <p:nvPr>
            <p:ph sz="quarter" idx="1"/>
          </p:nvPr>
        </p:nvSpPr>
        <p:spPr>
          <a:xfrm>
            <a:off x="3419872" y="1628800"/>
            <a:ext cx="5256584" cy="4968552"/>
          </a:xfrm>
        </p:spPr>
        <p:txBody>
          <a:bodyPr>
            <a:normAutofit/>
          </a:bodyPr>
          <a:lstStyle/>
          <a:p>
            <a:pPr algn="just"/>
            <a:r>
              <a:rPr lang="es-EC" dirty="0" smtClean="0"/>
              <a:t>El soldador calificado es identificado con un número único, ejemplo: W-01, W-02, etc. Es colocado cerca de la suelda con un marcador indeleble o adhesivo</a:t>
            </a:r>
          </a:p>
          <a:p>
            <a:pPr algn="just"/>
            <a:r>
              <a:rPr lang="es-EC" dirty="0" smtClean="0"/>
              <a:t>Si el soldador renuncia, su número no será utilizado para otro soldador</a:t>
            </a:r>
          </a:p>
          <a:p>
            <a:endParaRPr lang="es-EC" dirty="0"/>
          </a:p>
        </p:txBody>
      </p:sp>
      <p:pic>
        <p:nvPicPr>
          <p:cNvPr id="234498" name="Picture 2" descr="http://rlv.zcache.com/welder_worker_working_welding_woodcut_poster-p228745917777295118tdcp_400.jpg"/>
          <p:cNvPicPr>
            <a:picLocks noChangeAspect="1" noChangeArrowheads="1"/>
          </p:cNvPicPr>
          <p:nvPr/>
        </p:nvPicPr>
        <p:blipFill>
          <a:blip r:embed="rId2" cstate="print"/>
          <a:srcRect l="9360" r="11473"/>
          <a:stretch>
            <a:fillRect/>
          </a:stretch>
        </p:blipFill>
        <p:spPr bwMode="auto">
          <a:xfrm>
            <a:off x="323528" y="2132856"/>
            <a:ext cx="2736304" cy="3456384"/>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Identificación de Soldadores</a:t>
            </a:r>
            <a:endParaRPr lang="es-EC" dirty="0"/>
          </a:p>
        </p:txBody>
      </p:sp>
      <p:sp>
        <p:nvSpPr>
          <p:cNvPr id="3" name="2 Marcador de contenido"/>
          <p:cNvSpPr>
            <a:spLocks noGrp="1"/>
          </p:cNvSpPr>
          <p:nvPr>
            <p:ph sz="quarter" idx="1"/>
          </p:nvPr>
        </p:nvSpPr>
        <p:spPr>
          <a:xfrm>
            <a:off x="179512" y="1600200"/>
            <a:ext cx="4536504" cy="5069160"/>
          </a:xfrm>
        </p:spPr>
        <p:txBody>
          <a:bodyPr>
            <a:normAutofit/>
          </a:bodyPr>
          <a:lstStyle/>
          <a:p>
            <a:pPr algn="just"/>
            <a:r>
              <a:rPr lang="es-EC" dirty="0" smtClean="0"/>
              <a:t>Todas las juntas soldadas deben ser  inspeccionadas visualmente por el Supervisor..</a:t>
            </a:r>
          </a:p>
          <a:p>
            <a:pPr algn="just"/>
            <a:r>
              <a:rPr lang="es-EC" dirty="0" smtClean="0"/>
              <a:t>El 100% de las sueldas serán radiadas en la totalidad de la circunferencia por un técnico de rayos X ASNT nivel II.</a:t>
            </a:r>
          </a:p>
          <a:p>
            <a:endParaRPr lang="es-EC" dirty="0"/>
          </a:p>
        </p:txBody>
      </p:sp>
      <p:pic>
        <p:nvPicPr>
          <p:cNvPr id="235522" name="Picture 2" descr="http://t1.gstatic.com/images?q=tbn:ANd9GcTYA0AF3FD6wFcleMFvYD6gcsx-rUhqYmne6CkkVK8dsiFYSd1ZFw"/>
          <p:cNvPicPr>
            <a:picLocks noChangeAspect="1" noChangeArrowheads="1"/>
          </p:cNvPicPr>
          <p:nvPr/>
        </p:nvPicPr>
        <p:blipFill>
          <a:blip r:embed="rId2" cstate="print"/>
          <a:srcRect/>
          <a:stretch>
            <a:fillRect/>
          </a:stretch>
        </p:blipFill>
        <p:spPr bwMode="auto">
          <a:xfrm>
            <a:off x="5292080" y="2276872"/>
            <a:ext cx="3086100" cy="1485901"/>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b="1" dirty="0" smtClean="0"/>
              <a:t>Doblado de Tubería</a:t>
            </a:r>
            <a:endParaRPr lang="es-EC" b="1" dirty="0"/>
          </a:p>
        </p:txBody>
      </p:sp>
      <p:sp>
        <p:nvSpPr>
          <p:cNvPr id="6" name="5 Marcador de contenido"/>
          <p:cNvSpPr>
            <a:spLocks noGrp="1"/>
          </p:cNvSpPr>
          <p:nvPr>
            <p:ph sz="quarter" idx="2"/>
          </p:nvPr>
        </p:nvSpPr>
        <p:spPr>
          <a:xfrm>
            <a:off x="4270248" y="1600200"/>
            <a:ext cx="4190184" cy="4925144"/>
          </a:xfrm>
        </p:spPr>
        <p:txBody>
          <a:bodyPr>
            <a:normAutofit/>
          </a:bodyPr>
          <a:lstStyle/>
          <a:p>
            <a:pPr algn="just"/>
            <a:r>
              <a:rPr lang="es-EC" dirty="0" smtClean="0"/>
              <a:t>Las secciones donde es requerido el doblado de tubería, se lo ejecutará mediante una máquina tipo hidráulica o zapata montada en el tiende tubos (sideboom), capaz de curvar la tubería.</a:t>
            </a:r>
          </a:p>
          <a:p>
            <a:pPr algn="just"/>
            <a:r>
              <a:rPr lang="es-EC" dirty="0" smtClean="0"/>
              <a:t> El radio mínimo de curvado será de 18 veces el diámetro.</a:t>
            </a:r>
            <a:endParaRPr lang="es-EC" dirty="0"/>
          </a:p>
        </p:txBody>
      </p:sp>
      <p:pic>
        <p:nvPicPr>
          <p:cNvPr id="236546" name="Picture 2" descr="http://corridoreis.anl.gov/guide/photos/images/gas_sideboom.jpg"/>
          <p:cNvPicPr>
            <a:picLocks noChangeAspect="1" noChangeArrowheads="1"/>
          </p:cNvPicPr>
          <p:nvPr/>
        </p:nvPicPr>
        <p:blipFill>
          <a:blip r:embed="rId2" cstate="print"/>
          <a:srcRect/>
          <a:stretch>
            <a:fillRect/>
          </a:stretch>
        </p:blipFill>
        <p:spPr bwMode="auto">
          <a:xfrm>
            <a:off x="395536" y="2420888"/>
            <a:ext cx="3672408" cy="2448272"/>
          </a:xfrm>
          <a:prstGeom prst="rect">
            <a:avLst/>
          </a:prstGeo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467600" cy="652934"/>
          </a:xfrm>
        </p:spPr>
        <p:txBody>
          <a:bodyPr/>
          <a:lstStyle/>
          <a:p>
            <a:r>
              <a:rPr lang="es-EC" b="1" dirty="0" smtClean="0"/>
              <a:t>Conexiones a Presión (Hot Taps)</a:t>
            </a:r>
            <a:endParaRPr lang="es-EC" b="1" dirty="0"/>
          </a:p>
        </p:txBody>
      </p:sp>
      <p:sp>
        <p:nvSpPr>
          <p:cNvPr id="3" name="2 Marcador de contenido"/>
          <p:cNvSpPr>
            <a:spLocks noGrp="1"/>
          </p:cNvSpPr>
          <p:nvPr>
            <p:ph sz="quarter" idx="1"/>
          </p:nvPr>
        </p:nvSpPr>
        <p:spPr>
          <a:xfrm>
            <a:off x="3491880" y="1412776"/>
            <a:ext cx="5184576" cy="4968552"/>
          </a:xfrm>
        </p:spPr>
        <p:txBody>
          <a:bodyPr/>
          <a:lstStyle/>
          <a:p>
            <a:pPr algn="just"/>
            <a:r>
              <a:rPr lang="es-EC" dirty="0" smtClean="0"/>
              <a:t>Es utilizado para realizar perforaciones en líneas que requieren un ramal o derivación, este se lo ejecuta en caliente, es decir cuando la línea se encuentra en operación.</a:t>
            </a:r>
          </a:p>
          <a:p>
            <a:pPr algn="just"/>
            <a:r>
              <a:rPr lang="es-EC" dirty="0" smtClean="0"/>
              <a:t>Para el caso del mantenimiento del Oleoducto es con el fin de controlar el drenaje del oleoducto para la ejecución del empalme de tuberías (Tie-In).</a:t>
            </a:r>
            <a:endParaRPr lang="es-EC" dirty="0"/>
          </a:p>
        </p:txBody>
      </p:sp>
      <p:pic>
        <p:nvPicPr>
          <p:cNvPr id="238594" name="Picture 2" descr="http://www.hot-taps.com/hotwet2.jpg"/>
          <p:cNvPicPr>
            <a:picLocks noChangeAspect="1" noChangeArrowheads="1"/>
          </p:cNvPicPr>
          <p:nvPr/>
        </p:nvPicPr>
        <p:blipFill>
          <a:blip r:embed="rId2" cstate="print"/>
          <a:srcRect/>
          <a:stretch>
            <a:fillRect/>
          </a:stretch>
        </p:blipFill>
        <p:spPr bwMode="auto">
          <a:xfrm>
            <a:off x="395536" y="2204864"/>
            <a:ext cx="2674583" cy="2880320"/>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Método de Ejecución de Conexiones a Presión (Hot Taps)</a:t>
            </a:r>
            <a:endParaRPr lang="es-EC" dirty="0"/>
          </a:p>
        </p:txBody>
      </p:sp>
      <p:sp>
        <p:nvSpPr>
          <p:cNvPr id="3" name="2 Marcador de contenido"/>
          <p:cNvSpPr>
            <a:spLocks noGrp="1"/>
          </p:cNvSpPr>
          <p:nvPr>
            <p:ph sz="quarter" idx="1"/>
          </p:nvPr>
        </p:nvSpPr>
        <p:spPr>
          <a:xfrm>
            <a:off x="395536" y="1556792"/>
            <a:ext cx="8075240" cy="4873752"/>
          </a:xfrm>
        </p:spPr>
        <p:txBody>
          <a:bodyPr/>
          <a:lstStyle/>
          <a:p>
            <a:r>
              <a:rPr lang="es-EC" dirty="0" smtClean="0"/>
              <a:t>Se sigue los siguientes pasos:</a:t>
            </a:r>
          </a:p>
          <a:p>
            <a:pPr lvl="1" algn="just"/>
            <a:r>
              <a:rPr lang="es-EC" dirty="0" smtClean="0"/>
              <a:t>Coordinar con el Departamento de Producción y Operaciones</a:t>
            </a:r>
          </a:p>
          <a:p>
            <a:pPr lvl="1" algn="just"/>
            <a:r>
              <a:rPr lang="es-EC" dirty="0" smtClean="0"/>
              <a:t>Obtener los permisos correspondientes de trabajo, notificación a la  DNH (Dirección Nacional de Hidrocarburos)</a:t>
            </a:r>
          </a:p>
          <a:p>
            <a:pPr lvl="1" algn="just"/>
            <a:r>
              <a:rPr lang="es-EC" dirty="0" smtClean="0"/>
              <a:t>Realizar un cubeto temporal en el sitio donde se efectuará la perforación de la conexión a presión (Hot Tap).</a:t>
            </a:r>
          </a:p>
          <a:p>
            <a:pPr lvl="1"/>
            <a:r>
              <a:rPr lang="es-EC" dirty="0" smtClean="0"/>
              <a:t>VIDEO</a:t>
            </a:r>
          </a:p>
          <a:p>
            <a:pPr lvl="1"/>
            <a:endParaRPr lang="es-EC" dirty="0" smtClean="0"/>
          </a:p>
          <a:p>
            <a:pPr lvl="1"/>
            <a:endParaRPr lang="es-EC"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Método de Ejecución de Conexiones a Presión (Hot Taps)</a:t>
            </a:r>
            <a:endParaRPr lang="es-EC" dirty="0"/>
          </a:p>
        </p:txBody>
      </p:sp>
      <p:pic>
        <p:nvPicPr>
          <p:cNvPr id="240642" name="Picture 2" descr="http://t3.gstatic.com/images?q=tbn:ANd9GcQvi5pvy5e-mdwMi6UGiZWZm5k12op6_kXBchT8N42rSoNbW83r"/>
          <p:cNvPicPr>
            <a:picLocks noChangeAspect="1" noChangeArrowheads="1"/>
          </p:cNvPicPr>
          <p:nvPr/>
        </p:nvPicPr>
        <p:blipFill>
          <a:blip r:embed="rId2" cstate="print"/>
          <a:srcRect/>
          <a:stretch>
            <a:fillRect/>
          </a:stretch>
        </p:blipFill>
        <p:spPr bwMode="auto">
          <a:xfrm>
            <a:off x="611560" y="1772816"/>
            <a:ext cx="2796990" cy="2304256"/>
          </a:xfrm>
          <a:prstGeom prst="rect">
            <a:avLst/>
          </a:prstGeom>
          <a:noFill/>
        </p:spPr>
      </p:pic>
      <p:pic>
        <p:nvPicPr>
          <p:cNvPr id="6" name="Picture 2" descr="http://www.mccoypiping.com/assets/mainContentImage-Diagram-HOTTAP.jpg"/>
          <p:cNvPicPr>
            <a:picLocks noChangeAspect="1" noChangeArrowheads="1"/>
          </p:cNvPicPr>
          <p:nvPr/>
        </p:nvPicPr>
        <p:blipFill>
          <a:blip r:embed="rId3" cstate="print"/>
          <a:srcRect/>
          <a:stretch>
            <a:fillRect/>
          </a:stretch>
        </p:blipFill>
        <p:spPr bwMode="auto">
          <a:xfrm>
            <a:off x="4427984" y="1700808"/>
            <a:ext cx="4286594" cy="3168352"/>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Empalme de Tuberías (Tie-In)</a:t>
            </a:r>
            <a:endParaRPr lang="es-EC" dirty="0"/>
          </a:p>
        </p:txBody>
      </p:sp>
      <p:sp>
        <p:nvSpPr>
          <p:cNvPr id="3" name="2 Marcador de contenido"/>
          <p:cNvSpPr>
            <a:spLocks noGrp="1"/>
          </p:cNvSpPr>
          <p:nvPr>
            <p:ph sz="quarter" idx="1"/>
          </p:nvPr>
        </p:nvSpPr>
        <p:spPr>
          <a:xfrm>
            <a:off x="251520" y="1600200"/>
            <a:ext cx="4536504" cy="5069160"/>
          </a:xfrm>
        </p:spPr>
        <p:txBody>
          <a:bodyPr>
            <a:normAutofit/>
          </a:bodyPr>
          <a:lstStyle/>
          <a:p>
            <a:pPr algn="just"/>
            <a:r>
              <a:rPr lang="es-EC" dirty="0" smtClean="0"/>
              <a:t>Los Tie-In o empalme de tuberías son la ejecución de juntas especiales ya sean estas roscadas, bridadas o soldadas, para la instalación de tuberías, válvulas, nuevos ramales, etc.</a:t>
            </a:r>
          </a:p>
          <a:p>
            <a:endParaRPr lang="es-EC" dirty="0"/>
          </a:p>
        </p:txBody>
      </p:sp>
      <p:pic>
        <p:nvPicPr>
          <p:cNvPr id="242690" name="Picture 2" descr="http://contractingbusiness.com/news/pipelineweldingseminar.gif"/>
          <p:cNvPicPr>
            <a:picLocks noChangeAspect="1" noChangeArrowheads="1"/>
          </p:cNvPicPr>
          <p:nvPr/>
        </p:nvPicPr>
        <p:blipFill>
          <a:blip r:embed="rId2" cstate="print"/>
          <a:srcRect/>
          <a:stretch>
            <a:fillRect/>
          </a:stretch>
        </p:blipFill>
        <p:spPr bwMode="auto">
          <a:xfrm>
            <a:off x="5004048" y="1700808"/>
            <a:ext cx="2619375" cy="3933826"/>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Método de ejecución Empalme de Tuberías (Tie-In)</a:t>
            </a:r>
            <a:endParaRPr lang="es-EC" dirty="0"/>
          </a:p>
        </p:txBody>
      </p:sp>
      <p:sp>
        <p:nvSpPr>
          <p:cNvPr id="3" name="2 Marcador de contenido"/>
          <p:cNvSpPr>
            <a:spLocks noGrp="1"/>
          </p:cNvSpPr>
          <p:nvPr>
            <p:ph sz="quarter" idx="1"/>
          </p:nvPr>
        </p:nvSpPr>
        <p:spPr>
          <a:xfrm>
            <a:off x="4499992" y="1556792"/>
            <a:ext cx="3657600" cy="4572000"/>
          </a:xfrm>
        </p:spPr>
        <p:txBody>
          <a:bodyPr>
            <a:normAutofit fontScale="92500" lnSpcReduction="20000"/>
          </a:bodyPr>
          <a:lstStyle/>
          <a:p>
            <a:pPr algn="just"/>
            <a:r>
              <a:rPr lang="es-EC" dirty="0" smtClean="0"/>
              <a:t>Parar la operación del Oleoducto, tratando en lo posible que este se encuentre despresurizado.</a:t>
            </a:r>
          </a:p>
          <a:p>
            <a:pPr algn="just"/>
            <a:r>
              <a:rPr lang="es-EC" dirty="0" smtClean="0"/>
              <a:t>Iniciar el drenado en los sitio donde se ejecutaran los cambios de secciones  de tubería, a través de las perforaciones de las conexiones a presión (Hot Taps)</a:t>
            </a:r>
          </a:p>
          <a:p>
            <a:pPr algn="just"/>
            <a:r>
              <a:rPr lang="es-EC" dirty="0" smtClean="0"/>
              <a:t>Verificado que  la línea ha sido despresurizada y drenada completamente.</a:t>
            </a:r>
            <a:endParaRPr lang="es-EC" dirty="0"/>
          </a:p>
        </p:txBody>
      </p:sp>
      <p:pic>
        <p:nvPicPr>
          <p:cNvPr id="244738" name="Picture 2" descr="http://static.domestika.com/33761/images/20110118090140-tubos-mazinger-cma-web.jpg?d=200x500&amp;m=none"/>
          <p:cNvPicPr>
            <a:picLocks noChangeAspect="1" noChangeArrowheads="1"/>
          </p:cNvPicPr>
          <p:nvPr/>
        </p:nvPicPr>
        <p:blipFill>
          <a:blip r:embed="rId2" cstate="print"/>
          <a:srcRect/>
          <a:stretch>
            <a:fillRect/>
          </a:stretch>
        </p:blipFill>
        <p:spPr bwMode="auto">
          <a:xfrm>
            <a:off x="1331640" y="1844824"/>
            <a:ext cx="2448272" cy="3672408"/>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b="1" dirty="0" smtClean="0"/>
              <a:t>Método de ejecución Empalme de Tuberías (Tie-In)</a:t>
            </a:r>
            <a:endParaRPr lang="es-EC" dirty="0"/>
          </a:p>
        </p:txBody>
      </p:sp>
      <p:sp>
        <p:nvSpPr>
          <p:cNvPr id="3" name="2 Marcador de contenido"/>
          <p:cNvSpPr>
            <a:spLocks noGrp="1"/>
          </p:cNvSpPr>
          <p:nvPr>
            <p:ph sz="quarter" idx="1"/>
          </p:nvPr>
        </p:nvSpPr>
        <p:spPr>
          <a:xfrm>
            <a:off x="467544" y="1628800"/>
            <a:ext cx="3657600" cy="4572000"/>
          </a:xfrm>
        </p:spPr>
        <p:txBody>
          <a:bodyPr>
            <a:normAutofit fontScale="85000" lnSpcReduction="10000"/>
          </a:bodyPr>
          <a:lstStyle/>
          <a:p>
            <a:pPr algn="just"/>
            <a:r>
              <a:rPr lang="es-EC" dirty="0" smtClean="0"/>
              <a:t>Se procederá a realizar un corte en frio de la sección a reemplazar. </a:t>
            </a:r>
          </a:p>
          <a:p>
            <a:pPr algn="just"/>
            <a:r>
              <a:rPr lang="es-EC" dirty="0" smtClean="0"/>
              <a:t>El sitio donde se efectuará el corte en frio de la tubería debe estar provisto de un cubeto temporal con revestimiento impermeable (lainer) donde se colocarán recipientes para la recepción de posibles remanentes de crudo que puedan presentarse, que deben ser drenados con el sistema de vacio (Vacuum).</a:t>
            </a:r>
            <a:endParaRPr lang="es-EC" dirty="0"/>
          </a:p>
        </p:txBody>
      </p:sp>
      <p:pic>
        <p:nvPicPr>
          <p:cNvPr id="245762" name="Picture 2" descr="http://www.argenpower.com.ar/nueva/images/stories/clamshells1.jpg"/>
          <p:cNvPicPr>
            <a:picLocks noChangeAspect="1" noChangeArrowheads="1"/>
          </p:cNvPicPr>
          <p:nvPr/>
        </p:nvPicPr>
        <p:blipFill>
          <a:blip r:embed="rId2" cstate="print"/>
          <a:srcRect/>
          <a:stretch>
            <a:fillRect/>
          </a:stretch>
        </p:blipFill>
        <p:spPr bwMode="auto">
          <a:xfrm>
            <a:off x="4499992" y="2348880"/>
            <a:ext cx="3194848" cy="26642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467600" cy="1143000"/>
          </a:xfrm>
        </p:spPr>
        <p:txBody>
          <a:bodyPr/>
          <a:lstStyle/>
          <a:p>
            <a:r>
              <a:rPr lang="es-EC" b="1" dirty="0" smtClean="0"/>
              <a:t>Objetivo General</a:t>
            </a:r>
            <a:endParaRPr lang="es-EC" b="1" dirty="0"/>
          </a:p>
        </p:txBody>
      </p:sp>
      <p:sp>
        <p:nvSpPr>
          <p:cNvPr id="3" name="2 Marcador de contenido"/>
          <p:cNvSpPr>
            <a:spLocks noGrp="1"/>
          </p:cNvSpPr>
          <p:nvPr>
            <p:ph sz="quarter" idx="1"/>
          </p:nvPr>
        </p:nvSpPr>
        <p:spPr/>
        <p:txBody>
          <a:bodyPr/>
          <a:lstStyle/>
          <a:p>
            <a:pPr algn="just"/>
            <a:r>
              <a:rPr lang="es-EC" dirty="0" smtClean="0"/>
              <a:t>Elaborar la propuesta para la Reparación del oleoducto primario  existente en el Campo Marginal Tiguino a cargo de la Empresa Petrobell Inc.. Grantmining S.A. basado en la norma ANSI/ASME B31G.</a:t>
            </a:r>
            <a:endParaRPr lang="es-EC"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Método de ejecución Empalme de Tuberías (Tie-In)</a:t>
            </a:r>
            <a:endParaRPr lang="es-EC" dirty="0"/>
          </a:p>
        </p:txBody>
      </p:sp>
      <p:sp>
        <p:nvSpPr>
          <p:cNvPr id="3" name="2 Marcador de contenido"/>
          <p:cNvSpPr>
            <a:spLocks noGrp="1"/>
          </p:cNvSpPr>
          <p:nvPr>
            <p:ph sz="quarter" idx="1"/>
          </p:nvPr>
        </p:nvSpPr>
        <p:spPr>
          <a:xfrm>
            <a:off x="4283968" y="1556792"/>
            <a:ext cx="3826768" cy="5069160"/>
          </a:xfrm>
        </p:spPr>
        <p:txBody>
          <a:bodyPr>
            <a:normAutofit/>
          </a:bodyPr>
          <a:lstStyle/>
          <a:p>
            <a:pPr algn="just"/>
            <a:r>
              <a:rPr lang="es-EC" dirty="0" smtClean="0"/>
              <a:t>Alinear la junta para iniciar la soldadura del nuevo segmento de tubería</a:t>
            </a:r>
          </a:p>
          <a:p>
            <a:pPr algn="just"/>
            <a:r>
              <a:rPr lang="es-EC" dirty="0" smtClean="0"/>
              <a:t>Las juntas soldadas deben ser inspeccionadas al 100% por radiografía industrial Rx</a:t>
            </a:r>
          </a:p>
          <a:p>
            <a:endParaRPr lang="es-EC" dirty="0"/>
          </a:p>
        </p:txBody>
      </p:sp>
      <p:pic>
        <p:nvPicPr>
          <p:cNvPr id="246786" name="Picture 2" descr="http://sgp.undp.org/intranet/img/projects/8950/th_img_soldadura%20de%20tubos.jpg"/>
          <p:cNvPicPr>
            <a:picLocks noChangeAspect="1" noChangeArrowheads="1"/>
          </p:cNvPicPr>
          <p:nvPr/>
        </p:nvPicPr>
        <p:blipFill>
          <a:blip r:embed="rId2" cstate="print"/>
          <a:srcRect/>
          <a:stretch>
            <a:fillRect/>
          </a:stretch>
        </p:blipFill>
        <p:spPr bwMode="auto">
          <a:xfrm>
            <a:off x="1115616" y="2132856"/>
            <a:ext cx="2544451" cy="3600400"/>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Consideración de Prueba Hidrostática</a:t>
            </a:r>
            <a:endParaRPr lang="es-EC" dirty="0"/>
          </a:p>
        </p:txBody>
      </p:sp>
      <p:sp>
        <p:nvSpPr>
          <p:cNvPr id="5" name="4 Marcador de contenido"/>
          <p:cNvSpPr>
            <a:spLocks noGrp="1"/>
          </p:cNvSpPr>
          <p:nvPr>
            <p:ph sz="quarter" idx="1"/>
          </p:nvPr>
        </p:nvSpPr>
        <p:spPr/>
        <p:txBody>
          <a:bodyPr/>
          <a:lstStyle/>
          <a:p>
            <a:pPr algn="just"/>
            <a:r>
              <a:rPr lang="es-EC" dirty="0" smtClean="0"/>
              <a:t>Según lo estipulado en la norma ASME B31.4, en  el capítulo VI referente a inspecciones y pruebas se sabe que las porciones de tubería que vayan a operar a más del 20% de la mínima resistencia de fluencia especificada, deben ser sometidas en cualquier punto a una prueba hidrostática equivalente a no menos de 1,25 veces la presión interna de diseño durante por lo menos 4 horas.</a:t>
            </a:r>
          </a:p>
          <a:p>
            <a:pPr algn="just"/>
            <a:r>
              <a:rPr lang="es-EC" dirty="0" smtClean="0"/>
              <a:t>En este caso el oleoducto opera a tan solo 2,1% de la mínima resistencia de fluencia especificada; por lo tanto la realización de la prueba hidrostática no es mandatorio para este caso.</a:t>
            </a:r>
            <a:endParaRPr lang="es-EC"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Seguridad Industrial</a:t>
            </a:r>
            <a:endParaRPr lang="es-EC" dirty="0"/>
          </a:p>
        </p:txBody>
      </p:sp>
      <p:sp>
        <p:nvSpPr>
          <p:cNvPr id="3" name="2 Marcador de contenido"/>
          <p:cNvSpPr>
            <a:spLocks noGrp="1"/>
          </p:cNvSpPr>
          <p:nvPr>
            <p:ph sz="quarter" idx="1"/>
          </p:nvPr>
        </p:nvSpPr>
        <p:spPr/>
        <p:txBody>
          <a:bodyPr>
            <a:normAutofit/>
          </a:bodyPr>
          <a:lstStyle/>
          <a:p>
            <a:pPr algn="just"/>
            <a:r>
              <a:rPr lang="es-EC" dirty="0" smtClean="0"/>
              <a:t>Señalización del área de trabajo</a:t>
            </a:r>
          </a:p>
          <a:p>
            <a:pPr algn="just"/>
            <a:r>
              <a:rPr lang="es-EC" dirty="0" smtClean="0"/>
              <a:t>Utilizar el equipo adecuado de seguridad industrial para la ejecución de los trabajos. </a:t>
            </a:r>
          </a:p>
          <a:p>
            <a:endParaRPr lang="es-EC" dirty="0"/>
          </a:p>
        </p:txBody>
      </p:sp>
      <p:sp>
        <p:nvSpPr>
          <p:cNvPr id="247810" name="AutoShape 2" descr="data:image/jpg;base64,/9j/4AAQSkZJRgABAQAAAQABAAD/2wCEAAkGBhIRERUUExQWFBMWFhgZGBgUFRUVFxgWFhQVGBUYGBcZGyYeFxkjGRQVHzAgJCcqLCwtFR4xNTAqNSYrLCkBCQoKDgwOGg8PGjUiHyQsLCk0LywpLywvLi4sLC8uLDQsLS0sLDQ0Ki8vLCksLDI1LCwtKSwsKS8sLCosLCwvLP/AABEIAMYA/wMBIgACEQEDEQH/xAAcAAEAAgMBAQEAAAAAAAAAAAAABgcDBAUCAQj/xABFEAABAwIEAwUDCgQEBQUBAAABAAIDBBEFEiExBkFREyJhcYEHMpEUI0JSYnKhscHRJIKi8DNDsuFjk8LS8RYXNHOSFf/EABoBAQACAwEAAAAAAAAAAAAAAAAEBQECAwb/xAA3EQACAQIEAggFAwIHAAAAAAAAAQIDEQQSITFBUQUTImFxgZHwMqGxwdEjQvEU4UNSU2KCkqL/2gAMAwEAAhEDEQA/ALxREQBERAEREAREQBERAEWOaoawXc4NHVxAH4rmT8W0bN52fynN/putXKK3ZvCnOfwpvwR10Uefx9RD/MJ8mP8A2Xj/ANwaL67v+W/9lp11P/MvU7/0eI/036MkiKPs47oj/m282P8A+1bkHFFI/aeP1dl/1WWVVg9mvU1lha0d4P0Z1EWOKoa4Xa4OHVpBH4L3ddCPsfUREAREQBERAEREAREQBERAEREAREQBERAEREAREQGniuJsp4zJIbNHTck7ADmSq7xbj+pkuI7Qs8NX28XHb0CkftHjJp2W5SXt/I791XHahV+JqyTy3sej6KwlKcOskru/Hh5HioqHyG73OeeriXH8ViAJ0CyF9l9jkFiORFrjcabhV6yt6s9BUc4U26cbvgjSqK6OM2c8A9Bdx/DZYGY3CToX/wD5A/VcyqwCVp7vzg6tOvq06/mtL5LI06seP5HfsrCOHotaa+Z5qr0hjE7S7P8Ax/KJQzEozzePNt/yK2YnB+jXNcel7H4FRqlc86ZHX+6f2XUp6CQ7gN8XG1vTf8FpOhTQpdJYu/Py/B1o5XMOhLXeBIP4LtUHGdXF/mF46Sd/8fe/FcmpmDsoGuUWLjoTt/fqsecKJdwfZkegSVemnWp68mWRg/tBiks2Ydk4/S3Z6ndvrp4qWNdcdVR7XBWT7Pp3OpiHG7WvIZ92wNvIElWOHryk8sjzvSWAp0Y9ZT07vwShERTSjCIiAIiIAiIgCIiAIiIAiIgCIiAIiIAiIgIzx8P4dv3/APocqlkn1Vu8dD+GH3x/oeqdlG/mq7Gbo9L0K7RkZhUr0Jgohi/E0sE5aGtewNabEEEX3Nx+q6Z4lgayJ7y5olBI0vaxsQbePgojoSSTtuW8MfScpRbs4738bEgY4dfyWS4XIpK+KYHs3tfbex1F+o5LYyLla2jJUaikrx1XcbZcvN1zmTOzZXRuZe+VxsWutvZwOh8DY+azEo4NbmI1k9jbLl5MgWqAsjGXWVAy6huUYzuA5K3uE4g2nbbQXP6D9FVWERd4K3sBZanZ5E/ElWOEjY830xUckl3nQREU886EREAREQBERAEREAREQBERAEREARY5qhrBdxA1tqvjKlp2c0+oWuZXtczYyoteSvjbu4ehv+S1JccaPdaT56Bc516cPikZUW9kaPHH/wAb+dv5OVPTnU+aszifFzLC5t290gloOo1tr8VWc25VbXrxq2cT0fREXGMrkQq6+OKtmMh0MOW1r3Ja02PwWnBSMlZRRyHK0iYk3DdMxtqdNSFvx4THVVdTnBs3IAQbEGwB/wBJTGMHZLUw07SWNbCdhewBdbffUD4qQpRVls7X+X9znKlUlmnZNOTSXO81v/1POLYKyjpZsji7tDG0ZrXADr7jddqonNPSAjVzY2ht9bvIDRpz1K4mJ4SYoaenzZi6fcXGm23kV1uIKgB8TT7rS6Z33YW3aPVxAXJ9rKm76t+Nv4JcP0s7Sy2jFW5OV38mzfreJIIGNZM/5y4uGtLrXaLk9Bcbb6rYYWvaHsOZpFwRzCj8XDTX0s0srTJUvjdICMxLXe81rQPS/qvVFigoqGEyAlztm7GznFx8rNN/MhaypRcVk1d7HWniakZvrlaNs3etePf9zuALPG3ZYKSqjnYJIzcH4g8w4citqNcdtGTnJNXWx18JZqFbeFstDGPsj8lVeDs7w5lW1Tssxo6AD4BWeGWh5npWXaSMiIilFMEREAREQBERAEREAREQBERAFiqahsbS52gA/u3UrI51hcqvsY4kqKuUtpY/4dl/npO6JHbWjB3H2tbC5AXKrUyRuZSuzr1VY+UFzgGnXKNw3pfqdrrUoK8uFntyuOg3F/Q7Lk4XT1LZHunla8OFg1oNg6+4voBa4tbouhUyglgv3jp8CLKhhKNStKN7u25JknGKZrjEJZO1aywc1wDSByLjcm/gFqzSzU72l787XHXUkeO+x5rJgjvnZ7/Wt/U9eOJZc3ZxjVxde3noPz/Bc9pZRwubcdE1xluL53OB8tlFsS4ZljJLQXs6tGvq3f4KYUriHOafrEj11C21A62VObaLXDV3SXZKpio2Mc5zWgOcbuI3JHXxUZ4kwqp7ft4b6NA7h74sNdOY8rq7a/A4prlzbOP0m6O/39VG67hKVmrLPHho74FT6GNipX495YyqUMTDq5PLrflqVhXY32U1P2wL3Rx5n2sCHyDptcNtpotireJ5nb5XOggF/qk9rLpy90D1UhxLBI5DaWMFw6gtcPC+hsuJjWFyxMjMF3P+UOkJsDYvGlxtYbXKsoVYStbR/Lmcq1CtBSbeaF0+/a3np9DJh1bU/wD9J7S/LE3vOFw5ojy937pNx8StCHFoKmuL5nARMBbEH+4eV3E6C+p16josMbZBThoJNRWP1J37O9rnoNT6OK2eKMAgYaaGFvzzrAkc2DQueOpNzfwK7RUb28tO7dkScqmXMtUmpNS732V6a+LNnhd8URqpQctNnAaXE20vcjruLc9Qu9h+IRVDS6J2axsd2kdLg7ea4VRh7KipbSsGWmpxmeG6Xe7Zt97677+8tvCqJkNfKyIZWGBri0bB2cbemvqVxqRjK742v5fkm4edSnaFllu4+erdu5PQsrh7CpIXNkc7vCxDRqPXqrKifmaD1F/iqu4dxi1onnT6B6H6vl0Vn0jbMaOjR+S06N63PNTd1oVHSkZRms2/2MqIiuCpCIiAIiIAiIgCIiAIiIAiLl4niJaQwaOcNFrOSjFyfAylfQxYvVB94x7v0unl5f8Ahced/IbBbDhpYfHqsfZLyuKr1Ksn78ibTikjSMZSGjBeHncbLbkDWjM4hrRuXEAfE6BaOHcRUk8rooZ45ZGi5axwdpexII0Nudr25qJRzwlmidJWaszRkwF7u17wb2jmuBFzYtJPh1XvDMAETs73Z38tLAfqT4qY0uHRvbcE+IvstbF44oGXIueWpV2sHWqdq6s/fIi54oildWdnUMv7sgDfJwvlPrt8Ft4bi0c0bZI3CSNw0c03H+xHMbhRvimsMjYiBr28YFvCWMj87eqrPhXE58PcyoDr0sk7oZWX07mUkkcnZX3BH1SPPhU6Obv2u19TpGv3aH6AY8HYr3ZVlVe1eOnqpoJoXARyOYHxuDrhrrAlht+BUvwPieGrjL4JM7QbG7XNINr2IIVVVw1Sks0o6cyTGopOyZ1azDI5hZ7c3jbUeR3ChuO4G6A6XdGdj08D4/mpYcWAdlLmZuhc0O+F7r3NPmBa5oIO4P7LaFZQRMw+JnSlptyK0dRsMgkLRnaCA7mAd/1+K16TA3CqkqJHB+YBsdr3Y3YjztYXHUqa1HDLXEll2+G4C5dZhxhHeIte1721O26sKOJUrxT3Vi3VbD13F7NO/nsQDhjHYYvlJmdleZC43Bu4a6DqQSdPFdjheNzxJUvFnTuu0dI26MH99AV7n4UppJDI5nevcgOIaT4tXX6ADw0U6pVjJdndnKhhatNpVGrRva3G/FnsPVs8IYsaimaXe+w5HHrYCx9QR63VWRQhurt+QU39nOIhxlj59148vdd/0/FdcNeMteJF6ViqlHMl8PEnCIiszywREQBERAEREAREQBERAFzMYw3tGhzdHt1H7eS6aLDV9ARSJ+bwOxB5HooxNQYxO5wM9NSR3NjCx08pb1vJYNuPIqbYxQ5T2rR94DmOvmFHeJOH466Ds3ukABzDspOzzaHuuNiC06bg23Xna+H/AKep3Pi1exLjPMiqOKMB+T1BfPiVNVAXsyrdNK9t/wDhRZhceg8Fp4DIYZH18FPJUuiDj2nZso6SOzMps1vvkNJ7t2k32JWB3D1I2UmucyijYSBSwl09S777u9kJ6ut4NAN16x91HAwSQ4XO2JzrMfVyTNiLgOUbSL6a6vVlHbLq76bJL6r5M495bns547+XwGXJkkY7LK0XyE2uC0nkRy3B+JkHFDe1izN5cuip9uG4s6igqaGoY6PMHCnoo+yaw31u2w7Qh2jg6/XUaq1cEqZ3wMdURdjK4WkjzBzb+BaSLHe17i9lHhiFhpb9hu1r6xN3DOu842Dw3LSQDled9bXDSD8Wqh6Whmqan5Gx9muneWtc6zA/UOdbrlbbqbAL9FPoexkzN/w3/g4bX/L1VV8VcEy0X8VBmlLKrthlaczWOAc4OA3aHMAuOTtbLvOtGFV6/ElZ8Lmqi3Hw3OBinyRmMVIrGudBnkHcvmBIGV2hB/vmutiWNU1BQFuGzPd8olN3O0fGGsbnA7oIcczQDbmfBc6tkopcaldVG1LIS693C2eIOjN2ajUjw6r7x3w3S09PDJRy9tAZZATna/K5zI8rbtAtpGdxfRaWjKVOM77LT9rsvqZ1SbX9zHgPsxqayD5R2jI89ywSZiXC5GYkA2BIPXqrJ4AoainpDHU5g9kjwMzswDAG5S13Nm9vVbvB07X0FMWWt2LG6cnMaGuHnmaVp+0HF/k1BM4Gz3js29byaE+jMx9FUV8TVxNR0JLTNZabakiMIwWZcim+I+JZaiqlkbI8Mc85AHOADRozS+mgCsrjbEPlGEQy79oYnH72V2b+oH4KsqZ9L8imDiflRkjMdm3AY0ODwXcr5z/ywpDQYr2mDiE7xVNv5Hse9v8AVnV3WopypuK+GSXlb+CNGWjvxR2MLruzpYXvNxkOYnUgZyAfQLvPkbH4uUIrq5ho4omODnuYGZQbm5cb3HJSVoIAB1IAHwAUaay3lxbZ6jo+o6qyN3SSNkTkm5XX4bxM09QyT6INnfcdo79/RcOMLoU7VyjJ3ui1nSjKLi1o9C72PBAI1B2PUL0orwTi5czsX+833L829PMfl5KVK8hLMrngq9F0ajg+AREW5xCIiAIiIAiIgCIiAIiID45txZRutpOxf/w3HT7JPLyKkqw1VMJGlrtQVxrUY1oOEjaMnF3RVnGvs0ixGSOUP7CVuj3NbmL2j3bi47wOx6acgoviXFM+ISjDKLJK1gtJUVTWSF/ZEAyWLS0AG2uUuJIItdWu5ro3ZHbjY9RyPmFWPE3s+FJO2rooqmRznm8dPMIyxzuYIYXdmdQQNutiqWF6c+qrbr4b7fYkPVXj5nRpfZFG4D5VVVE7ujX9nGPBre9YfDyXLxb2a1VLURPwqWVt75+1lAYyxblv9cG57uU+6tTiT2kYxSNYJaWOnDx3HPDpXHLa93F9s2xsRfVcfFuL6+TKyLEXVE0lrR0cLmAXANi/K1xdY7AG3MhdKdPFN5nJWfmvloYbhtYvSAuyDtACS0ZwL5SbDNa/K97JNhRtmj7zf6h4FVVwvw7NQSNrMTruxdY2ifLne4EatfmJuPstBOg1BCsfhbjCCqDpKaTtGtdleCC0+F2kXAI1B/YqKssP06nap80n2X3M6avtR0ZHsd4AoqpxdLDlkO72Esf01tofUHZaFB7M4I6WopTI58czmva4gB8bmizSCNHEHwFxcc1brWRzNuQD5jULVl4fjPukt9b/AJqTLBV4x/RqXjo1f5W3+xoqsG+0tT86xcM43h7nR03aOjJ3iyvYftZXe4fMAr1jvC2Ky0tPE6GSRwdLLIc7HkvkdZoJzakNb6Z1fz+HHcng+bT+hXn/ANPSdWf1fsst4tSUuqV+fPS3Mfp2tmKtp/ZTR/JA10X8SYbF+eTSYs3tmy6OPS2i4fDfswqGMlZUuYxkjRbI7M9sjXXa7bLaxeN/pK7hw2/m9o9Cf2WaLhdn03Od4CzR+p/FaU4Y93XN31e3hqbt0SiYeEW0cpJf2jiNCW5co1vYXOvit0FWpxDwDHMLx9x4Gh1PobnVVziODS078sjbHkeR8iu1alVj2qjv3noui8RQlBU4aPlzMdMwc10WTBo5ADmf3XBqK17HZI4XyPte+jIx5vP5C5XHxOhrnyM7VjZ4ecUT+zbfo4mxdbqbjyXOnG73SJuIrZF2U5eCdvp9LkqoOOIHT9nHL842xaRo0u6NdsT4c/FWvw5xOypGV3dlA1HI+Lf25L88V8MRmiMzWRuZYMp6b5yVxuC0Pc0BrRcbeJ1XXHF81PM35RA6JjiMj2HOQeji3c+A1HQqdCUoNZde78FNXjCvFqro09Gk/wD1y87M/R10UEwLjpws2fVptZ4Gv8w5qbwTte0OaQQRcEG4IUunUjUV4lLiMNUw7tNefBmRERdCMEREAREQBERAEREAREQGjiuH9q3TR41afFcOJ99CLEaEdD+ylS5GL4ef8Rg7w94fWH7qDjcL18NN1sdKc8rKa9q2E1L3mSpqGsw5haWNY0GQyOBGQM+lJo7vuIaAfMLi8F0NdVtc3DmR0NODkfOTnmebA5TLbM42INmBjRcbK2+IMBhxCmdDLfI6xBbo5rhs4X5jUWPUhV5D7F6mHN2WImKM6us2RhIHNwbIGmw53VfSxEOq6ubytc1p6c/E6yg810ZZOB8JoD2mI1RqJtyJXm5P/wBTCZHepIX2L2mZj2GE4eZAOeTIweOSPbzc4KEMoKc1HYUML8RnubyzXEZI3c2JpF2/bkcR4Kc0Xs5xWRgE2IfJm8oqYENb/LGY2D0v5rNanTSvWlfx0XlFa/QRb/avfiWbhVdI1rHuYY3OaC+MuDsptq3M3Q26hSSnqA8XC/OuO02LYPPD2VXJVNlJDWEPkLi22ZronF3Jw1aefJXBw9jLnxseWhkuVplhzAujc4XLXDdp3tfWyxh6zwqV5KUHtbh5Ph78czjn8SXosVPUB4uP/Cyq9TTV0RQiIsgLQxXB452Fr2grfRGrmU2ndFS45w1JTuJsSzr081AeLHVjdY+9T6ZxFdslvpAu1NvFvqF+kaqkbILEXUFx/g8sJdGNOigSw2SWeCv3fgvKPSXXQ6mvJr/cvv78eZU1XhNC6mY+RjqXmCe7LfnobmS/qfJbsFVUzNa2BroYgAO2qO9K4Dm1nM/acsfEvCDpJBNC8xztI0cTluNiN8p/ArI3GKk/Mxx9pM3SSVzXRwtPWx1d6WvuBZcW7x0d/Hh79osEsk3dZVpZxXxen2WnM6FLSR0jHPfK431fJM8m55aHQeQF/NdnhXjRwBfCXmLNaz2lrX/aZfl4j1UBkAdNl1r6pu+azaeHXptof7uuq3C55Qe1rXBzd2UwDQzTQG3ePkUtl7WbX3w/gzmVRZFC8eX5d7X8LvvLtwjjGGazXHI/o7Y+R2K77XXX5t4KrJ3Ryune50TXdx8mhsM2cknXLtvsb9FPuGeOHNALXiaG9tHXt5Hl5FSo4jK8s/Uq59GqpBVKHH9r38vfmWqi0sMxaOoYHMN+o5g9CFuqUnfYppRcXZ7hERZMBERAEREAREQBfCF9RAR/E6PsnZ2+4fe+yevl1XG4nwx1VRzwRuDXyRua0na55E9Dax8CpvJGHAg7FR2elMLsp9w+6en2T+iqcdhv8anutWd6c/2spH2fR1+FTzdrR2icGiSSZ7YGMykkFs7+44anQXvYW2Urxr20UkXcgY6pl2sy7Y83QPIzP16N1Uk4t4HpsSbGJ84MZu10ZDXWPvN1BFjYcriyqvj/ABWLDZTRYdGICGjtphczOLxcMErrua3KQTYjU20A1jQ6rGTTlHtceC89zZ5qa02GNcW4hUG1TUx4dGdCxocJsp5FjM03o4taVs8GcTYNhry5ktXLI4ZXPdGGsIvf/DD9deZuVKuEvY9SwMa+pHymYgEh1zE0kXs1o9/f3nXv0C2uNpMIo6d7J4afMWkMijjjEpJGlsozM1t3tLeOySrUZPqYJ227Nl/f5hRku0yS8NcXU1WC+lmbJa2ZurXAcszHWI89lL6apDxceo6L84+w/A5jVOqrFsDI3sLjoHucB3R1t7x6WHVXRhmOwyOf2E0cjoyA8MeHWJ2Drf3v0K3jWWDqule8PpcOPWK/EliLXpasPHjzC2FdxkpK62IzVgiIsgLy9gK9IgIzj/CTJRmb3X9Qq+xfC5I8zHXYSCA4crggEeW6udaOI4RHM0hwUerQjU12ZY4TpCph+y9Y8vwfmjDaKuoPm4445e0dcEZ9CABdztABbkT1Xylgiopi9zjLVvJtDT3DBfkfDz+HNWzjvCT4rlozM/FQmTDRSRPdSwB0h5X1Nzzc43IH1bqJKUotqa3+fmW9KnTnFSoyuo89XHwXF+PoyKHGBPO5mIOfCxu0QDgwn7ZHePgefULLgNEflnaUmdlIPfc+4Y4a3a2+46X1C2aulFN/GVru1m2jjbYMBsbNHW1zrsPErZpcEmrAJKt5bGdWQMJaAOWb9t/EbLZzio6aLbu8lx8TnGlOU0pK8r35StwzPWy7kiT4fxZFFIOzqIw++wkbr4WvY+Ss3AOL2T2ZJZkn4O8vHwX564qw2lAbT08TTUlwsI73aOefX89t9FMsMp3RQxsc7M5jGgnqQP7+C1jU6qKa2fBnaph1jJyhNK6/dH6P36F7Aoq8wHjZ8VmTXezbNu4f9w/FTykrGStDmODmnYhTqdWNRXR5/E4Sph5WmtOfAzoiLqRQiIgCIiAIiIAsNVTNkaWuFwVmRARx8bo3ZHfynqP3UJ419lcGIydsHugnIALg0Pa+ws0uaSDcAAXBGgCtKrpGyNsfjzB6hcSSJzHZXeh5H/fwVJisNOhLrqGnP3y+hIhNSWWRTeIcBy0UeWbG+whtoy8wuOjYhJc+QUThioRLlpoKjEpusoMcZPXsY7yPH3nt8Vd2PcA0NbM2aeLM9osbOLA8DYPy6uty1HTUWtEOPuOocLYaPD2Mjmt33RsDWxAi45d6Qgg3N7Xvvtrh8VKraMbuT32il6amZwtq9iuuLcaxAuFNUPEYaAPk0OVkcYOzDHF3Q7wNyL66qy/ZhwOMOidWVbhFI5tgHvDGxxmx75JALzYaHbz2rbg3A8RlmE1LAXv3bNK0FjXE++HSdwv8TmIvcC9irNofYpVVbhJidZJKfqMcSB/M8aeTWDzUuvHNHqotJcbK79OHmznF27TJjgfGFJVSPbTTtkfHuG3GnUAgZ262uNL+il9FVh48RuFxOHPZ/RUI+Zha083Wu8+bzdxHhe3gpEyMDQC3ks4TD1KLdn2eT1fyE5qXiekRFYnIIiIAiIgPL4wRYqK8QcHtku6PR3TkVLF8IWsoqSszpTqzpSzQdmUBxhwiagBjyY3sJLSRca2BuOY0Gq5kPDtWRklrXZNrRtAcR986/mv0BimBRzts4a9eagWN8JSwXc0Z2dQNR5hQKtKdNdjVeGxf4bFYfETvV7Mnpu0n8yJYXg0NM20TbE7uOrnebv02W8vi+gqucnJ3Z6GMIwVoqyPoK6WCV07JAIMxcfojUO8x08eXVbeA8Iy1NnH5uL6xGp+6Ofnt5qwsKwWKmbljbbq46ud5n9NlMoUJyebZFTjukKNOLp2zPlw8/fobNG95Y0yNDX27wBzAHz5rMiK2PJN3YREQwEREAREQBERAFiqaZr22cLhZUQHHGEvGlwR1O/qsM/BdJLK2aaGOWVos1zmNJAve2oN/DpyXeRQ44KjGbmkbupJqxjiga3YALIiKWoqKskaBERZAREQBERAEREAREQBfHNBX1EBGsa4JinOZnzb+oGh8wsWBcCxw2fNaV/IW7g9D7x8/gpUi5OjByzNaktY2vGn1alp748j4AvqIupECIiAIiIAiIgCIiAIiIAiIgCIiAIiIAiIgCIiAIiIAiIgCIiAIiIAiIgCIiAIiID//2Q=="/>
          <p:cNvSpPr>
            <a:spLocks noChangeAspect="1" noChangeArrowheads="1"/>
          </p:cNvSpPr>
          <p:nvPr/>
        </p:nvSpPr>
        <p:spPr bwMode="auto">
          <a:xfrm>
            <a:off x="80963" y="-912813"/>
            <a:ext cx="2428875" cy="18859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247812" name="Picture 4" descr="http://www.indusan.com.pe/Imagenes/reflect_senal_amb/reflect6.jpg"/>
          <p:cNvPicPr>
            <a:picLocks noChangeAspect="1" noChangeArrowheads="1"/>
          </p:cNvPicPr>
          <p:nvPr/>
        </p:nvPicPr>
        <p:blipFill>
          <a:blip r:embed="rId2" cstate="print"/>
          <a:srcRect/>
          <a:stretch>
            <a:fillRect/>
          </a:stretch>
        </p:blipFill>
        <p:spPr bwMode="auto">
          <a:xfrm>
            <a:off x="4211960" y="2204864"/>
            <a:ext cx="4286250" cy="3324226"/>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Seguridad Industrial</a:t>
            </a:r>
            <a:endParaRPr lang="es-EC" dirty="0"/>
          </a:p>
        </p:txBody>
      </p:sp>
      <p:sp>
        <p:nvSpPr>
          <p:cNvPr id="4" name="3 Marcador de contenido"/>
          <p:cNvSpPr>
            <a:spLocks noGrp="1"/>
          </p:cNvSpPr>
          <p:nvPr>
            <p:ph sz="quarter" idx="2"/>
          </p:nvPr>
        </p:nvSpPr>
        <p:spPr>
          <a:xfrm>
            <a:off x="4270248" y="1600200"/>
            <a:ext cx="3686128" cy="4565104"/>
          </a:xfrm>
        </p:spPr>
        <p:txBody>
          <a:bodyPr>
            <a:normAutofit/>
          </a:bodyPr>
          <a:lstStyle/>
          <a:p>
            <a:pPr lvl="0" algn="just"/>
            <a:r>
              <a:rPr lang="es-EC" dirty="0" smtClean="0"/>
              <a:t>Contar con materiales de contingencia: como absorbentes y barreras, que nos ayuden a controlar posibles derrames.</a:t>
            </a:r>
          </a:p>
          <a:p>
            <a:pPr algn="just"/>
            <a:r>
              <a:rPr lang="es-EC" dirty="0" smtClean="0"/>
              <a:t>Solamente el personal autorizado podrá estar en el área de trabajo. </a:t>
            </a:r>
            <a:endParaRPr lang="es-EC" dirty="0"/>
          </a:p>
        </p:txBody>
      </p:sp>
      <p:pic>
        <p:nvPicPr>
          <p:cNvPr id="249858" name="Picture 2" descr="http://www.senyals.com/images/Senal-Alto-Accesible-Solo-A-Personal-Autorizado.jpg"/>
          <p:cNvPicPr>
            <a:picLocks noChangeAspect="1" noChangeArrowheads="1"/>
          </p:cNvPicPr>
          <p:nvPr/>
        </p:nvPicPr>
        <p:blipFill>
          <a:blip r:embed="rId2" cstate="print"/>
          <a:srcRect/>
          <a:stretch>
            <a:fillRect/>
          </a:stretch>
        </p:blipFill>
        <p:spPr bwMode="auto">
          <a:xfrm>
            <a:off x="683568" y="1628800"/>
            <a:ext cx="2880320" cy="4235765"/>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Medio Ambiente</a:t>
            </a:r>
            <a:endParaRPr lang="es-EC" dirty="0"/>
          </a:p>
        </p:txBody>
      </p:sp>
      <p:sp>
        <p:nvSpPr>
          <p:cNvPr id="3" name="2 Marcador de contenido"/>
          <p:cNvSpPr>
            <a:spLocks noGrp="1"/>
          </p:cNvSpPr>
          <p:nvPr>
            <p:ph sz="quarter" idx="1"/>
          </p:nvPr>
        </p:nvSpPr>
        <p:spPr>
          <a:xfrm>
            <a:off x="457200" y="1600200"/>
            <a:ext cx="4186808" cy="5069160"/>
          </a:xfrm>
        </p:spPr>
        <p:txBody>
          <a:bodyPr>
            <a:normAutofit/>
          </a:bodyPr>
          <a:lstStyle/>
          <a:p>
            <a:r>
              <a:rPr lang="es-EC" dirty="0" smtClean="0"/>
              <a:t>Todos los sobrantes generados por esta actividad tales como: papel, cartón, plástico, aceites, vidrio, etc., deben ser reciclados y colocados en sus respectivos depósitos.</a:t>
            </a:r>
          </a:p>
          <a:p>
            <a:endParaRPr lang="es-EC" dirty="0"/>
          </a:p>
        </p:txBody>
      </p:sp>
      <p:pic>
        <p:nvPicPr>
          <p:cNvPr id="250882" name="Picture 2" descr="http://3.bp.blogspot.com/_mAT0K86hOu4/TBZAQCcW1tI/AAAAAAAAAok/8-zWN3Az2FY/s1600/simbolo_reciclaje.gif"/>
          <p:cNvPicPr>
            <a:picLocks noChangeAspect="1" noChangeArrowheads="1"/>
          </p:cNvPicPr>
          <p:nvPr/>
        </p:nvPicPr>
        <p:blipFill>
          <a:blip r:embed="rId2" cstate="print"/>
          <a:srcRect/>
          <a:stretch>
            <a:fillRect/>
          </a:stretch>
        </p:blipFill>
        <p:spPr bwMode="auto">
          <a:xfrm>
            <a:off x="4788024" y="1988840"/>
            <a:ext cx="3143250" cy="3143250"/>
          </a:xfrm>
          <a:prstGeom prst="rect">
            <a:avLst/>
          </a:prstGeom>
          <a:no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RECURSOS NECESARIOS PARA LA REPARACIÓN DEL OLEODUCTO</a:t>
            </a:r>
            <a:endParaRPr lang="es-EC" dirty="0"/>
          </a:p>
        </p:txBody>
      </p:sp>
      <p:sp>
        <p:nvSpPr>
          <p:cNvPr id="3" name="2 Marcador de contenido"/>
          <p:cNvSpPr>
            <a:spLocks noGrp="1"/>
          </p:cNvSpPr>
          <p:nvPr>
            <p:ph sz="quarter" idx="1"/>
          </p:nvPr>
        </p:nvSpPr>
        <p:spPr>
          <a:xfrm>
            <a:off x="457200" y="1600200"/>
            <a:ext cx="7467600" cy="2548880"/>
          </a:xfrm>
        </p:spPr>
        <p:txBody>
          <a:bodyPr/>
          <a:lstStyle/>
          <a:p>
            <a:pPr algn="just"/>
            <a:r>
              <a:rPr lang="es-EC" dirty="0" smtClean="0"/>
              <a:t>Dentro de los recursos necesarios para la reparación del oleoducto se han separado en 3 grupos:</a:t>
            </a:r>
          </a:p>
          <a:p>
            <a:pPr lvl="1"/>
            <a:r>
              <a:rPr lang="es-EC" dirty="0" smtClean="0"/>
              <a:t>Documentación</a:t>
            </a:r>
          </a:p>
          <a:p>
            <a:pPr lvl="1"/>
            <a:r>
              <a:rPr lang="es-EC" dirty="0" smtClean="0"/>
              <a:t>Equipos e Instrumentos</a:t>
            </a:r>
          </a:p>
          <a:p>
            <a:pPr lvl="1"/>
            <a:r>
              <a:rPr lang="es-EC" dirty="0" smtClean="0"/>
              <a:t>Insumos</a:t>
            </a:r>
            <a:endParaRPr lang="es-EC"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b="1" dirty="0" smtClean="0"/>
              <a:t>Documentos</a:t>
            </a:r>
            <a:endParaRPr lang="es-EC" b="1" dirty="0"/>
          </a:p>
        </p:txBody>
      </p:sp>
      <p:sp>
        <p:nvSpPr>
          <p:cNvPr id="6" name="5 Marcador de contenido"/>
          <p:cNvSpPr>
            <a:spLocks noGrp="1"/>
          </p:cNvSpPr>
          <p:nvPr>
            <p:ph sz="quarter" idx="2"/>
          </p:nvPr>
        </p:nvSpPr>
        <p:spPr>
          <a:xfrm>
            <a:off x="3635896" y="1196752"/>
            <a:ext cx="5040560" cy="5661248"/>
          </a:xfrm>
        </p:spPr>
        <p:txBody>
          <a:bodyPr>
            <a:normAutofit fontScale="92500"/>
          </a:bodyPr>
          <a:lstStyle/>
          <a:p>
            <a:pPr lvl="0"/>
            <a:r>
              <a:rPr lang="es-EC" dirty="0" smtClean="0"/>
              <a:t>Contrato firmado y la Orden de Servicio con el Contratista</a:t>
            </a:r>
          </a:p>
          <a:p>
            <a:pPr lvl="0"/>
            <a:r>
              <a:rPr lang="es-EC" dirty="0" smtClean="0"/>
              <a:t>Especificación del Procedimiento de Soldadura (WPS)   </a:t>
            </a:r>
          </a:p>
          <a:p>
            <a:pPr lvl="0"/>
            <a:r>
              <a:rPr lang="es-EC" dirty="0" smtClean="0"/>
              <a:t>Registro de Calificación del Procedimiento de Soldadura (PQR)</a:t>
            </a:r>
          </a:p>
          <a:p>
            <a:pPr lvl="0"/>
            <a:r>
              <a:rPr lang="es-EC" dirty="0" smtClean="0"/>
              <a:t>Registro de Soldadores Calificados (WPQ)</a:t>
            </a:r>
          </a:p>
          <a:p>
            <a:pPr lvl="0"/>
            <a:r>
              <a:rPr lang="es-EC" dirty="0" smtClean="0"/>
              <a:t>Informe de Radiografiado de Juntas Soldadas</a:t>
            </a:r>
          </a:p>
          <a:p>
            <a:pPr lvl="0"/>
            <a:r>
              <a:rPr lang="es-EC" dirty="0" smtClean="0"/>
              <a:t>Data BooK (Donde se informa de todas las actividades realizadas en la reparación del oleoducto) </a:t>
            </a:r>
          </a:p>
          <a:p>
            <a:endParaRPr lang="es-EC" dirty="0"/>
          </a:p>
        </p:txBody>
      </p:sp>
      <p:pic>
        <p:nvPicPr>
          <p:cNvPr id="251906" name="Picture 2" descr="http://www.buscatrabajo.org/wp-content/documentacion.jpg"/>
          <p:cNvPicPr>
            <a:picLocks noChangeAspect="1" noChangeArrowheads="1"/>
          </p:cNvPicPr>
          <p:nvPr/>
        </p:nvPicPr>
        <p:blipFill>
          <a:blip r:embed="rId2" cstate="print"/>
          <a:srcRect/>
          <a:stretch>
            <a:fillRect/>
          </a:stretch>
        </p:blipFill>
        <p:spPr bwMode="auto">
          <a:xfrm>
            <a:off x="467544" y="2708920"/>
            <a:ext cx="3018370" cy="2016224"/>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Equipos e Instrumentos</a:t>
            </a:r>
            <a:endParaRPr lang="es-EC" b="1" dirty="0"/>
          </a:p>
        </p:txBody>
      </p:sp>
      <p:sp>
        <p:nvSpPr>
          <p:cNvPr id="4" name="3 Marcador de contenido"/>
          <p:cNvSpPr>
            <a:spLocks noGrp="1"/>
          </p:cNvSpPr>
          <p:nvPr>
            <p:ph sz="quarter" idx="2"/>
          </p:nvPr>
        </p:nvSpPr>
        <p:spPr>
          <a:xfrm>
            <a:off x="539552" y="1556792"/>
            <a:ext cx="3456384" cy="4572000"/>
          </a:xfrm>
        </p:spPr>
        <p:txBody>
          <a:bodyPr/>
          <a:lstStyle/>
          <a:p>
            <a:pPr lvl="0"/>
            <a:r>
              <a:rPr lang="es-EC" dirty="0" smtClean="0"/>
              <a:t>Clinómetro</a:t>
            </a:r>
          </a:p>
          <a:p>
            <a:pPr lvl="0" algn="just"/>
            <a:r>
              <a:rPr lang="es-EC" dirty="0" smtClean="0"/>
              <a:t>Máquina tipo hidráulica o zapata para doblar tubería.</a:t>
            </a:r>
          </a:p>
          <a:p>
            <a:pPr lvl="0"/>
            <a:r>
              <a:rPr lang="es-EC" dirty="0" smtClean="0"/>
              <a:t>Máquina de Soldar</a:t>
            </a:r>
          </a:p>
          <a:p>
            <a:pPr lvl="0"/>
            <a:r>
              <a:rPr lang="es-EC" dirty="0" smtClean="0"/>
              <a:t>Tiende tubos (sideboom)</a:t>
            </a:r>
          </a:p>
          <a:p>
            <a:endParaRPr lang="es-EC" dirty="0"/>
          </a:p>
        </p:txBody>
      </p:sp>
      <p:pic>
        <p:nvPicPr>
          <p:cNvPr id="253954" name="Picture 2" descr="http://t2.gstatic.com/images?q=tbn:ANd9GcTqVJyAsQM_x8GHZ7vOGDL7Er5Sy5K0jBOF0s8mKhhk-VE1c4unbA"/>
          <p:cNvPicPr>
            <a:picLocks noChangeAspect="1" noChangeArrowheads="1"/>
          </p:cNvPicPr>
          <p:nvPr/>
        </p:nvPicPr>
        <p:blipFill>
          <a:blip r:embed="rId2" cstate="print"/>
          <a:srcRect/>
          <a:stretch>
            <a:fillRect/>
          </a:stretch>
        </p:blipFill>
        <p:spPr bwMode="auto">
          <a:xfrm>
            <a:off x="4355976" y="2132856"/>
            <a:ext cx="4065245" cy="2952328"/>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Equipos e Instrumentos</a:t>
            </a:r>
            <a:endParaRPr lang="es-EC" dirty="0"/>
          </a:p>
        </p:txBody>
      </p:sp>
      <p:sp>
        <p:nvSpPr>
          <p:cNvPr id="4" name="3 Marcador de contenido"/>
          <p:cNvSpPr>
            <a:spLocks noGrp="1"/>
          </p:cNvSpPr>
          <p:nvPr>
            <p:ph sz="quarter" idx="2"/>
          </p:nvPr>
        </p:nvSpPr>
        <p:spPr>
          <a:xfrm>
            <a:off x="4211960" y="1772816"/>
            <a:ext cx="4046168" cy="4572000"/>
          </a:xfrm>
        </p:spPr>
        <p:txBody>
          <a:bodyPr/>
          <a:lstStyle/>
          <a:p>
            <a:pPr lvl="0" algn="just"/>
            <a:r>
              <a:rPr lang="en-US" dirty="0" smtClean="0"/>
              <a:t>Equipo de Perforación (Hot Tapping  &amp; Drilling Machine)</a:t>
            </a:r>
            <a:endParaRPr lang="es-EC" dirty="0" smtClean="0"/>
          </a:p>
          <a:p>
            <a:pPr lvl="0" algn="just"/>
            <a:r>
              <a:rPr lang="en-US" dirty="0" smtClean="0"/>
              <a:t>Sistema de Vacio (Vacuum)</a:t>
            </a:r>
            <a:endParaRPr lang="es-EC" dirty="0" smtClean="0"/>
          </a:p>
          <a:p>
            <a:pPr lvl="0"/>
            <a:r>
              <a:rPr lang="en-US" dirty="0" smtClean="0"/>
              <a:t>Equipo de Radiografiado</a:t>
            </a:r>
            <a:endParaRPr lang="es-EC" dirty="0" smtClean="0"/>
          </a:p>
          <a:p>
            <a:pPr lvl="0"/>
            <a:r>
              <a:rPr lang="es-EC" dirty="0" smtClean="0"/>
              <a:t>Equipo contra incendio</a:t>
            </a:r>
          </a:p>
          <a:p>
            <a:endParaRPr lang="es-EC" dirty="0"/>
          </a:p>
        </p:txBody>
      </p:sp>
      <p:pic>
        <p:nvPicPr>
          <p:cNvPr id="254978" name="Picture 2" descr="http://t3.gstatic.com/images?q=tbn:ANd9GcSQjioj6uKQlLEv81OIaIawIGPVlHPVEsDcI6Pyxkpm_2AkYV1V"/>
          <p:cNvPicPr>
            <a:picLocks noChangeAspect="1" noChangeArrowheads="1"/>
          </p:cNvPicPr>
          <p:nvPr/>
        </p:nvPicPr>
        <p:blipFill>
          <a:blip r:embed="rId2" cstate="print"/>
          <a:srcRect/>
          <a:stretch>
            <a:fillRect/>
          </a:stretch>
        </p:blipFill>
        <p:spPr bwMode="auto">
          <a:xfrm>
            <a:off x="611560" y="2348880"/>
            <a:ext cx="3051995" cy="2304256"/>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Insumos</a:t>
            </a:r>
            <a:endParaRPr lang="es-EC" b="1" dirty="0"/>
          </a:p>
        </p:txBody>
      </p:sp>
      <p:sp>
        <p:nvSpPr>
          <p:cNvPr id="3" name="2 Marcador de contenido"/>
          <p:cNvSpPr>
            <a:spLocks noGrp="1"/>
          </p:cNvSpPr>
          <p:nvPr>
            <p:ph sz="quarter" idx="1"/>
          </p:nvPr>
        </p:nvSpPr>
        <p:spPr>
          <a:xfrm>
            <a:off x="457200" y="1600200"/>
            <a:ext cx="3657600" cy="4781128"/>
          </a:xfrm>
        </p:spPr>
        <p:txBody>
          <a:bodyPr>
            <a:normAutofit fontScale="92500" lnSpcReduction="20000"/>
          </a:bodyPr>
          <a:lstStyle/>
          <a:p>
            <a:pPr lvl="0" algn="just"/>
            <a:r>
              <a:rPr lang="es-EC" dirty="0" smtClean="0"/>
              <a:t>Electrodos de Bajo Hidrógeno para soldadura de thredolet en la conexión a presión (Hot Tap)</a:t>
            </a:r>
          </a:p>
          <a:p>
            <a:pPr lvl="0" algn="just"/>
            <a:r>
              <a:rPr lang="es-EC" dirty="0" smtClean="0"/>
              <a:t>Thredolet para conexión a presión (Hot Tap)</a:t>
            </a:r>
          </a:p>
          <a:p>
            <a:pPr lvl="0" algn="just"/>
            <a:r>
              <a:rPr lang="es-EC" dirty="0" smtClean="0"/>
              <a:t>Válvula de Bola para conexión a presión (Hot Tap)</a:t>
            </a:r>
          </a:p>
          <a:p>
            <a:pPr lvl="0" algn="just"/>
            <a:r>
              <a:rPr lang="es-EC" dirty="0" smtClean="0"/>
              <a:t>Niple para conexión a presión (Hot Tap)</a:t>
            </a:r>
          </a:p>
          <a:p>
            <a:pPr algn="just"/>
            <a:r>
              <a:rPr lang="es-EC" dirty="0" smtClean="0"/>
              <a:t>Materiales contingencia: Absorbentes y barreras, que ayuden a controlar posibles derrames</a:t>
            </a:r>
          </a:p>
        </p:txBody>
      </p:sp>
      <p:sp>
        <p:nvSpPr>
          <p:cNvPr id="257026" name="AutoShape 2" descr="data:image/jpg;base64,/9j/4AAQSkZJRgABAQAAAQABAAD/2wCEAAkGBhISEBIUEhQWFBUUFxUUFxUWFBQWGBgYFBUXFBUVFBQYHCYfGBkkGRQUHy8gJCcpLCwsFh4xNTAqNSYrLCkBCQoKDgwOFA8PFykkHBwpLCksKSwpKSwsLCwpKSksLCwpLCksKSksLCwsLCksKSwsLCwpLCwpLCwsLCkpLCwpKf/AABEIAKUBMQMBIgACEQEDEQH/xAAcAAEAAQUBAQAAAAAAAAAAAAAAAwECBAUGBwj/xABJEAABAwEFAwoCBwQHCAMAAAABAAIRAwQFEiExQVFxBgcTIjJhgZGhsULBFDNSgtHh8GJykqIIFiNDk9LxFRc0c4OywsNTVGP/xAAZAQEBAQEBAQAAAAAAAAAAAAAAAQIDBAX/xAAiEQEBAAEDBAIDAAAAAAAAAAAAARECAxITIUFRMbFCUqH/2gAMAwEAAhEDEQA/APcUREBERAREQEREBERAREQEREBERAREQEREBERAREQEREBERAREQEREBEVCUFUUX0pn22/xBQVL4oN7VakONRg+aDMRamrytsLe1a7OM4+up6+aM5XWEmBa7OT/AM+l/mTA2fRN3DyCLVf1wsH/ANuz/wCNT/FVQbdERAREQEREBERAREQEREBERAREQEXn3K7nfo2G1Os/RdIWAYiamCCRMCWmciM8lqf9/tGP+Hd/itI9At8KmXq6EryGpz+NnKi0cXk+wWrvrniq1zFOoKDYgtaA4ni5zfaFZt2mXpdp5y7tY4tNpZiEggB7oIyIkCFjVOde7RpWngx3zheEfRKD/jB8Qn+wqZ0/Xqu02J7S6nt9Tnhu4aOeeDW/Nyxn881knq03uG8vpD0xLxY3Czu8j+Kidyfbs9z+BWuhEy9uHO/SOlnef+rS/FUqc7f2bHVd99vyBXhrriI0LvAj8lEbBWaZbUcOOL8wnRnoy9mtXPDaPhseH997j7ALDdzyWyPqKIPeX+2JeUst1sb2ahPBwPpIUn9ZrU3ttni0fMJw0z8fszXozudG8XzD6FP7h9JDlE3ljeDtbfSb9xx/9a4Gnyuae3Sb5Ob/ANpPssinf1B2wjg9p9DBVxo9J3dy29LY/tXs0cMQ94Wws1216gIN51Xk6YKrfUYiVwTKtItkPgd4+YKjdVZ9tp80uieL/DNeiHkO93btVpd9/wDJV/qFS+OpWd+9VP4Lztt7uZk2q4fuucPYqCtexd2nOdxcT7lOlq9mXpD+R1hb2o+9VI93LAtVx3W1p67J2f205+ZXnrrcNyjfeCvTv7Jl1lSw3ePj8i4/+Kwq1GwjR1T+EH3AXNut6idbzvWuM9kdDhsu+p/h0/8AMi5v6d3+v5omJ7aw+vkRF89sREQEREBEVCUFUWJWvagztVabeNRo9ytVauXdiZpVDz+xn66IOgRcY7nMoZ4RkNriPQBYFbnVHwsy3x+JUyPQkXn1LnGLgSHAdxDfTVQWnnGcB2wPBqZHpCLxt3OnVkjpDk/DO8EHMQNe5YFfnIrH+9ePrGkgxvwEeQVHF87tUuvm2SdHNA4Cm0D2XHssz3dlrncGk+y9Ms/KaX4g3pXEEOOAOcYPVdMZmMjwCvpXjaTUeWUqvXIOE4mNkfZzG8mFrkPOGXHaDmKNWNZ6N2m+YWPVs1RmTg5sZZ5L0qoLYThhlMw7J9RoyOZyE5dX0WntXJV7j169Idns4nZHIGSACFnKuKFZ42qWneLx+RIW1t1x02f3hcc/hAzHiVqallOwE+BVmq+EZtHlA8fE4cYcs6jynO0tPEFp81zrmKyF1m9qiYjs6N/tOw+Dmn5rKo3pTcQJIJ3j0lcDCupPIIK3N++YnF37q1M6kHwWO+tSGkjgSFpKNpyzEhXOt42MHjK9XKM4bCtUpnYDxAPrqtXeFCjMsBG8HYdsbx3qrrxdsAHgFiV6pcSTqsWxUVC2Ppk4HEA6jYfBZRtc56TrC1p1W0pWYYRi2nLgBPz9Fw057xaj+l95UjLQSFabKAD5g/JKVKJnu9luWp2V6UnaqFx2q4sVITuLZVCFeGlAoLM/1CK7D+pRUfZSIi8bYiIgIiIPJOc+77zNrc6zvLKLmswk1xTbIbD8i4ZyvNL2r2qzg/SKrKrjEBtY1AOJ0nzXsvPLd9arZKXQtc4tqEkN1jDBOumq8Nt92VHuIq4WhpIaWuY5xkwJaHSB3kKDAffz9jWjwUbr6qn4gFNabDQpBuIPcTO0Rlsy/FQC8KI7NET3mVpF1O11Hn6wk7gCT6LaUaNpAaIw7sRaDE7jntWvZeVY/V08I/ZbHqpabLST1nBo7z8gpVdLZrmf8dQn91pI03krYULnoZGoahHe9jPGMMwtLYOjH1lVziNjTHgNXFbqxWhgIwMBAjtNJE/eiVlWb9CsLezSLz+097vQH5Kyixwc4UrIAA5pa7ogJBjEJfrlOa2tmvTIAEZzkxsadyyqNoY7tkjPa6Z8GpkasU7UfssAdiEvAGGIww2d5yKxqdz1AZ6UCDiGFpcRIgjXSIHgF0pNNu7+GT5lQ1byY3afb2QaepyeD3Ne7pS5swZDRnqMwpXcnqe1gHe6oXabxmIWJV5QOa4zENdkeqMTSdCOB1yzCf7We6eja92F2JuFrnEA6t4HrD/RUZZuOlkAWAmYDGCe+STnE7VhWvkzZRUa2qahc6cILsLT3DAPSVfTsNqOINoYBIcC6o1uYMggZkakaaCFlVLlrujHWYw69UF574mEGmtnJmyDIU2tJE5guPfm4xK5W+rmosJwkmODRHgF6C64KOWOrUdt7QYPGBKjNz2Jo+pa4j7RLzvjrSmR49XpCYbmq07rqnMUnxrOB0RxheuWa+7MGTTYxk4gAGtBOHPYFpuUt+4qLjA0bGsguLmkZ8FYOLYOqrS1SMHVCQvYwhLVE8arKIULhmUGvOq39WlDg0aMaG+PxLS2ds1AO/8AMrdMfOe/NcoVHWoHZtz/ABUDJOq2TdVh1NSukRGQqAK9UwqiwhUV8BFBGikRUfYqIi8bYiIgIiION5zbmtFpszRZpLmOLnUw7CXtwkYR9oz8J1lfOdqsz6Fc0mtDXS1rhiBAcCCQS2RrK+pOV1mtD7HWFkJFct6hDg0zI0cchlOa+ZrypO6Xo3Etq9Mce2HQAT39YFTyNdTsnXLnluFjgXNzIzOmiuqXr18NOnTbnhBA74nJLeari+AYhoeDEA5Ge7P3V7XU6IIZixvpiDrmdgjTOVUZv0Zzjh6UkgSQ0BseOZVv0OmO0SeJcfmAtZRtNUvdLSXPGERlnsKOuWt8UNne6fZVcNoy30aehA4AD2Cf1kYNhdxJWBQuEHV8xu/NZAuukzXPiUGysfKo6ADuAy9Augu76S8hxa2kDtdM8Q3M+y5ahbmU+xAP7Lc/MfipqvKSodp8THos4HeusFMQalp12NAHuSqss9kGoe/95zs/KAuAs9+y4S4DvyyWe2/mbXhxz3n2Uqu8s1ayt7FJgPBpKmqXyBlpwXD2W+csg53AR6mFI631ndljWzvJcfSEHQWu/AHNMEl3Vn9eXisKvfRgZhokjrH4ROc+AXM2qhaX1MLi7SWuaMIE658QB4qWlcbSQX6OZm1xk4tYE90+Somtt/MdrUkhzj1RiIbIgZDxULr4e1jiykXSSdQO0e6SdQpKdKmwshuMxGMyB1TBMaaYvJXNvFjaZDYa4jJrJeQYykgZR8kGJSs9p6KKbWsac4gycWsl51Wuv26HtZidVxYSOri2Hs5DKdfJblluqubhwudIM4iGiSZyiTGzRaflAyvhGINDCRkBuECSVdPzBr2tyCrhV05BUAXtc1sKB47SycKxzo7iVBg2dvXHit1SYVqLM3rt4reMC5xaujXgsNZdYw096xsK6MrXK2FeWquFBHhSFLCpCCzCikwoivr5EReNsREQFQlVRBQr5u5yGsF7WkPhmTnNjqgknE12W0jzMr6PqMJC+cOX3JJ9ktD21JdTcS9lQggdbGW053gxPHvUHKW2tk9p7R6MyJzAbmfbzUbrAKUue4uNNwADTkNo1WOC8Frj1sQcwDuAwR5Qsy87LINRrpYQwnZtIA7yIVCjbmzVfrGFzZ1AkggbjmsehahVrHFJaZgSRwGSntF1024nZYWlg1JnEJ8lj2yxHpX9EBDYOR0nPJBebza0Obhw7sPzWE61nY3zzWxs1kpmlicJdJk/KFERTbu8T8gkGGHVDqYH62KRtknUuPp6lXm8GjT+UR66qP6eT2W+eao2Fgu1pdBHzXQ2e66TQJznLZHjtXN2FtZx6sTwlb6y2Or8dR3fAAG7YFmq39kosDZgCNug9VHXvWkMg6e5oLvUKKlcgdBccX7xJ91msu9jQMlBqKt41HPGBsNgjrkCSdsCdNysZZqzol0YerkMwTA7TpMnLNZX0ykwkFze3iDW9c5E7tNijN7ud9XScZdMvIaARkMhJ1aFRRtys+MlxEaku2xoVmmx06YzjzDQO/NYDn1nduoGbwwbzGuZ1Pqr692NaA95xkkNlxJ10170GRUvai3JnXP7IxeGLT1XOcpL1qPwtNMtaSMyRs7hkume+jSnHDdgkjONsBc1yiv1lXAxgMSDiiBlsE6rWn5g15SFdCQvYwtIWI7scZKzH5ArDrZMHBSjHsDZqD9bFu6YWouwdY8Ft2LnCrK5UYarn5q1zwF0QhUWbYbmtFZwFOm4zvB9BqV3Fxcylpqwa5wN3HL+UZ+axdcg85xSYEk7gJPot7cXIe22sxSpEDa52g4k5DzXuVxc2FiswHU6R292Q/hHzXWUqTWgBoDQNABA8lzu5Vw8F/3IW/7Tf4mIvfUWedXAiIsKIiICIiAtJyu5OMtlmcxzQ5zZdTmcn4SAcuK3aIPk2/LgrWV5BBDaRBkh2EuyDokbwocOMMDDDaoDC0iQ1zRjy4n3X0lyr5B0Lc12LqPI7USDGmJsifAheF8s+RtexPIc0gDDgc2cDiPiad8bNckHJijUDMLesKozB2YHfL5qgJs7qjHdbE2Mt+wrMo1zTa0GC5r3hwnOHACeCktFIYa2MAvaRn3QACPJBpjTqhojEGuzHerBd79uXEws516N6Nrc5GUDIdyw3292wAeqokp3aNpnh+JWRTp02ax4n8Fgf2j959lIyxnbHug31jvqkwRJ+6D+ti2VnvgvIDWOjQSAPGSZWmu+xd3ot7ToAdpwaNcyB6LKsxlotDh1YbsyBcfM5eiqboc/61zncXGP4Rl6KZl7Ma0NY1z43CB5n5KGpbLQ8HAGs/mPmcvRUW0LDSYHBrSSxwGeWbspB3a+SWm302io0PGrQA0SRpiMt8fJQ0bkc7OqScWZBPxcNFlNs1NkGAAZBJhsBs5+fuoME2xznuLWHrQQXmIgg5NE55DaFJUZUe9rajyJzDWgNAyOc67DtV9G35iJdr2QNzRBccvtHJVqNe94dha2AQD2iAddcvQoIW2Wm1xwgHIOxZnVwBz4d60N+2im6o0MIJDj4DMajwW8tlOk2TVfOnaI9tIXKVKjX1/7Psgkyf1ot6J3iVmEJxV9ju+02h+GzUX1O9rSfHJdHY+Ze9Kwl7QwbnODfSZXou5IzhyFe0N0BknJa202yTA0C915Pf0fKAbNsqOc4/DSMAcXEZ+AVLV/RwsxcTTtNRg2Asa71kLldzKvF7qAhxJjTMraWd+Pq0gXnuGXGSvUrJ/RzpB4NS1vLB8LaYBP3i4x5Fek3DyMsVjaBZ6DGECMcYnnvLzmrzk+Ew8QuLmot1pAc5vRMO13Vy8cz4BeiXBzM2ajBqu6R3cI/mOZ9F6Ki53VauGJYLqo0RFKm1g7gJ8TqVloiyoiIgIiICIiAiIgIiIEoqQqoCgtthp1mFlVjXsdq1wBH+vep0QfPvLvm++iVarmh5p1A7C+MoInCSNo0XC2mn01Sk0ktc5gBnaQJHnAX1leV2069J1KqMTXCCPYg7CvEOcPm3Fle2rTeS0jqbCC06E+IRHnle7aYa0wcxnntGRknvWJLG7vDrHzKvq2eo9pfIjERE7dSc8hqsdlgntO8GifXRVVX28ceJ+SoLW46TPcFO2z02agfeM+gVDbW6AE9wED0QS2KzVHuhzncJj2XRWS6cMZZ7zmTmtFYatQvbAaNsHPTPPcugYam1x+6I/P2Uqt1gZTHWIH7xA9NqideY/u2l3fGEeZz9FAW0aTQ6o5rSRMuOZ+avsT61f/AISyVrR+0GFtPxeckGPQqVXQC7DBLchJkye0eBVlWlTYAargIJ7bpMZxAPhounsPNTeteOmqUrI06tacb89ezlP3l1dzcx930odX6S0v2mo4tb/A35kojx8coGSG0aT6hnKJGcYdy29h5GXzbCC2kaDCIBd1BG+XZ7dgXvt28nrLZ/qKFKn3sY0HziVnkoPBh/R6tbus+00sU5z0jstpxRqu25NcydhswBqzXftnqsn90ZnxK9DBVVciGy2OnSaG02NY0fC1oaPIKZEUBERARUhVQEREBERAREQEREFCFVEQEREBERAREQEREBanlHyfZa6WB+oktO4kbVtkQfNPK65/ofU6OMUmJnMGOsSdclyBL3bcI3ASfwX03yt5vKFvIc9zqbtpaGmfPgFh3bzP3bSjFTdWP/6PJH8LYCQfOVnu4vcGtaXuOQGbiTuDQumsfNledRuJtkqAbn4KXk1xBX0lYbpoURFGlTpjTqMa32Cy1R8y3XyIvR1R1KnZXtcDDnPbhaIzze7KOEyu7urmUtLs7VawwbWUG5946RwEeRXr6piUHJ3JzWXdZiHCiKr/AP5K56V3GD1R4BdY1oAAAgDQfghCqgpKKqIKAKqIgIiICIqYggqioCqoCIiAiIgIiICoqogIiICIiAiIgIiICoQqogtaFciICIiAiIgKiqiC1zJVQ2FVWdMEF6KzpgqdN3IJEUYqHcq4TvQXyqFwURYkIL+lCoahVuFVhBQvKpCqQmFEXUipFa1XIoiIgIiICIiAiIgIiICIiAiIgIiICIiAiIgIiICIiAiIgsqnJQQiIKwp2jJEQXIiICIiAiIgIiICIiAiIgIiICIiAiIgIiIP/9k="/>
          <p:cNvSpPr>
            <a:spLocks noChangeAspect="1" noChangeArrowheads="1"/>
          </p:cNvSpPr>
          <p:nvPr/>
        </p:nvSpPr>
        <p:spPr bwMode="auto">
          <a:xfrm>
            <a:off x="80963" y="-744538"/>
            <a:ext cx="2819400" cy="153352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257028" name="Picture 4" descr="http://soldaduraszelecta.com/productos/images/9018.jpg"/>
          <p:cNvPicPr>
            <a:picLocks noChangeAspect="1" noChangeArrowheads="1"/>
          </p:cNvPicPr>
          <p:nvPr/>
        </p:nvPicPr>
        <p:blipFill>
          <a:blip r:embed="rId2" cstate="print"/>
          <a:srcRect/>
          <a:stretch>
            <a:fillRect/>
          </a:stretch>
        </p:blipFill>
        <p:spPr bwMode="auto">
          <a:xfrm>
            <a:off x="4355976" y="2420888"/>
            <a:ext cx="4237712" cy="23042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 Especificas</a:t>
            </a:r>
            <a:endParaRPr lang="es-EC" b="1" dirty="0"/>
          </a:p>
        </p:txBody>
      </p:sp>
      <p:sp>
        <p:nvSpPr>
          <p:cNvPr id="3" name="2 Marcador de contenido"/>
          <p:cNvSpPr>
            <a:spLocks noGrp="1"/>
          </p:cNvSpPr>
          <p:nvPr>
            <p:ph sz="quarter" idx="1"/>
          </p:nvPr>
        </p:nvSpPr>
        <p:spPr/>
        <p:txBody>
          <a:bodyPr>
            <a:normAutofit/>
          </a:bodyPr>
          <a:lstStyle/>
          <a:p>
            <a:pPr lvl="0" algn="just"/>
            <a:r>
              <a:rPr lang="es-EC" dirty="0" smtClean="0"/>
              <a:t>Determinar las condiciones actuales de trabajo del Oleoducto primario  ubicado en el campo Marginal Tiguino, tomando en cuenta espesores de pared, longitud de la tubería, características fiscas y químicas del crudo, así como presión, caudal y temperatura de operación.</a:t>
            </a:r>
          </a:p>
          <a:p>
            <a:pPr lvl="0"/>
            <a:endParaRPr lang="es-EC" dirty="0" smtClean="0"/>
          </a:p>
          <a:p>
            <a:pPr lvl="0" algn="just"/>
            <a:r>
              <a:rPr lang="es-EC" dirty="0" smtClean="0"/>
              <a:t>Determinación del Software apropiado para la elaboración del perfil de presiones del oleoducto primario existente en el campo Marginal Tiguino.</a:t>
            </a:r>
          </a:p>
          <a:p>
            <a:endParaRPr lang="es-EC"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Insumos</a:t>
            </a:r>
            <a:endParaRPr lang="es-EC" dirty="0"/>
          </a:p>
        </p:txBody>
      </p:sp>
      <p:sp>
        <p:nvSpPr>
          <p:cNvPr id="4" name="3 Marcador de contenido"/>
          <p:cNvSpPr>
            <a:spLocks noGrp="1"/>
          </p:cNvSpPr>
          <p:nvPr>
            <p:ph sz="quarter" idx="2"/>
          </p:nvPr>
        </p:nvSpPr>
        <p:spPr/>
        <p:txBody>
          <a:bodyPr/>
          <a:lstStyle/>
          <a:p>
            <a:pPr lvl="0"/>
            <a:endParaRPr lang="es-EC" dirty="0" smtClean="0"/>
          </a:p>
          <a:p>
            <a:pPr lvl="0"/>
            <a:r>
              <a:rPr lang="es-EC" dirty="0" smtClean="0"/>
              <a:t>Electrodos para soldar juntas.</a:t>
            </a:r>
          </a:p>
          <a:p>
            <a:pPr lvl="0"/>
            <a:r>
              <a:rPr lang="es-EC" dirty="0" smtClean="0"/>
              <a:t>Tubería de 6” API 5L X42 para reparación del oleoducto</a:t>
            </a:r>
          </a:p>
          <a:p>
            <a:endParaRPr lang="es-EC" dirty="0" smtClean="0"/>
          </a:p>
          <a:p>
            <a:endParaRPr lang="es-EC" dirty="0"/>
          </a:p>
        </p:txBody>
      </p:sp>
      <p:pic>
        <p:nvPicPr>
          <p:cNvPr id="256002" name="Picture 2" descr="http://t3.gstatic.com/images?q=tbn:ANd9GcShLC8LrS6wLvsIsmWNhYxzb9Al5jTjv3sK4GlDkkNBb-ieYfs3NA"/>
          <p:cNvPicPr>
            <a:picLocks noChangeAspect="1" noChangeArrowheads="1"/>
          </p:cNvPicPr>
          <p:nvPr/>
        </p:nvPicPr>
        <p:blipFill>
          <a:blip r:embed="rId2" cstate="print"/>
          <a:srcRect/>
          <a:stretch>
            <a:fillRect/>
          </a:stretch>
        </p:blipFill>
        <p:spPr bwMode="auto">
          <a:xfrm>
            <a:off x="683568" y="1916832"/>
            <a:ext cx="3024336" cy="4037644"/>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Detalle de Insumos</a:t>
            </a:r>
            <a:endParaRPr lang="es-EC" b="1" dirty="0"/>
          </a:p>
        </p:txBody>
      </p:sp>
      <p:sp>
        <p:nvSpPr>
          <p:cNvPr id="3" name="2 Marcador de contenido"/>
          <p:cNvSpPr>
            <a:spLocks noGrp="1"/>
          </p:cNvSpPr>
          <p:nvPr>
            <p:ph sz="quarter" idx="1"/>
          </p:nvPr>
        </p:nvSpPr>
        <p:spPr>
          <a:xfrm>
            <a:off x="467544" y="1988840"/>
            <a:ext cx="7467600" cy="1396752"/>
          </a:xfrm>
        </p:spPr>
        <p:txBody>
          <a:bodyPr/>
          <a:lstStyle/>
          <a:p>
            <a:r>
              <a:rPr lang="es-EC" dirty="0" smtClean="0"/>
              <a:t>Los insumos relacionados a la actividad de la conexión a presión (Hot Tap), será suministrada por el contratista que brinde este servicio. </a:t>
            </a:r>
          </a:p>
        </p:txBody>
      </p:sp>
      <p:pic>
        <p:nvPicPr>
          <p:cNvPr id="258050" name="Picture 2" descr="http://abastecedora.com/images/products/detail/galvanizado_niple.jpg"/>
          <p:cNvPicPr>
            <a:picLocks noChangeAspect="1" noChangeArrowheads="1"/>
          </p:cNvPicPr>
          <p:nvPr/>
        </p:nvPicPr>
        <p:blipFill>
          <a:blip r:embed="rId2" cstate="print"/>
          <a:srcRect/>
          <a:stretch>
            <a:fillRect/>
          </a:stretch>
        </p:blipFill>
        <p:spPr bwMode="auto">
          <a:xfrm>
            <a:off x="3120347" y="4725144"/>
            <a:ext cx="2675789" cy="2006842"/>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Detalle de Insumos</a:t>
            </a:r>
            <a:endParaRPr lang="es-EC" dirty="0"/>
          </a:p>
        </p:txBody>
      </p:sp>
      <p:sp>
        <p:nvSpPr>
          <p:cNvPr id="6" name="5 Marcador de contenido"/>
          <p:cNvSpPr>
            <a:spLocks noGrp="1"/>
          </p:cNvSpPr>
          <p:nvPr>
            <p:ph sz="quarter" idx="1"/>
          </p:nvPr>
        </p:nvSpPr>
        <p:spPr/>
        <p:txBody>
          <a:bodyPr/>
          <a:lstStyle/>
          <a:p>
            <a:pPr algn="just"/>
            <a:r>
              <a:rPr lang="es-EC" dirty="0" smtClean="0"/>
              <a:t>Los insumos relacionados a la actividad de la conexión a presión (Hot Tap), será suministrada por el contratista que brinde este servicio</a:t>
            </a:r>
          </a:p>
          <a:p>
            <a:r>
              <a:rPr lang="es-EC" dirty="0" smtClean="0"/>
              <a:t>El resto de materiales serán suministrados por la empresa :</a:t>
            </a:r>
          </a:p>
          <a:p>
            <a:pPr lvl="1"/>
            <a:r>
              <a:rPr lang="es-EC" dirty="0" smtClean="0"/>
              <a:t>Tubería de 6” API 5L X42 para reparación del oleoducto</a:t>
            </a:r>
          </a:p>
          <a:p>
            <a:pPr lvl="1"/>
            <a:r>
              <a:rPr lang="es-EC" dirty="0" smtClean="0"/>
              <a:t>Electrodos para soldar juntas</a:t>
            </a:r>
          </a:p>
          <a:p>
            <a:pPr lvl="1"/>
            <a:endParaRPr lang="es-EC" dirty="0" smtClean="0"/>
          </a:p>
          <a:p>
            <a:endParaRPr lang="es-EC"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Tubería</a:t>
            </a:r>
            <a:endParaRPr lang="es-EC" b="1" dirty="0"/>
          </a:p>
        </p:txBody>
      </p:sp>
      <p:sp>
        <p:nvSpPr>
          <p:cNvPr id="3" name="2 Marcador de contenido"/>
          <p:cNvSpPr>
            <a:spLocks noGrp="1"/>
          </p:cNvSpPr>
          <p:nvPr>
            <p:ph sz="quarter" idx="1"/>
          </p:nvPr>
        </p:nvSpPr>
        <p:spPr>
          <a:xfrm>
            <a:off x="457200" y="1600200"/>
            <a:ext cx="3657600" cy="1612776"/>
          </a:xfrm>
        </p:spPr>
        <p:txBody>
          <a:bodyPr/>
          <a:lstStyle/>
          <a:p>
            <a:pPr algn="just"/>
            <a:r>
              <a:rPr lang="es-EC" dirty="0" smtClean="0"/>
              <a:t>Se utilizara 372 m de tubería de 6” cédula estándar de material API 5L X42.</a:t>
            </a:r>
          </a:p>
          <a:p>
            <a:pPr algn="just"/>
            <a:endParaRPr lang="es-EC" dirty="0" smtClean="0"/>
          </a:p>
        </p:txBody>
      </p:sp>
      <p:pic>
        <p:nvPicPr>
          <p:cNvPr id="259074" name="Picture 2"/>
          <p:cNvPicPr>
            <a:picLocks noChangeAspect="1" noChangeArrowheads="1"/>
          </p:cNvPicPr>
          <p:nvPr/>
        </p:nvPicPr>
        <p:blipFill>
          <a:blip r:embed="rId2" cstate="print"/>
          <a:srcRect l="40021" t="26680" r="36217" b="16624"/>
          <a:stretch>
            <a:fillRect/>
          </a:stretch>
        </p:blipFill>
        <p:spPr bwMode="auto">
          <a:xfrm>
            <a:off x="4788024" y="1556792"/>
            <a:ext cx="2816784" cy="5040560"/>
          </a:xfrm>
          <a:prstGeom prst="rect">
            <a:avLst/>
          </a:prstGeom>
          <a:noFill/>
          <a:ln w="9525">
            <a:noFill/>
            <a:miter lim="800000"/>
            <a:headEnd/>
            <a:tailEnd/>
          </a:ln>
        </p:spPr>
      </p:pic>
      <p:pic>
        <p:nvPicPr>
          <p:cNvPr id="6" name="Picture 2" descr="http://t3.gstatic.com/images?q=tbn:ANd9GcShLC8LrS6wLvsIsmWNhYxzb9Al5jTjv3sK4GlDkkNBb-ieYfs3NA"/>
          <p:cNvPicPr>
            <a:picLocks noChangeAspect="1" noChangeArrowheads="1"/>
          </p:cNvPicPr>
          <p:nvPr/>
        </p:nvPicPr>
        <p:blipFill>
          <a:blip r:embed="rId3" cstate="print"/>
          <a:srcRect/>
          <a:stretch>
            <a:fillRect/>
          </a:stretch>
        </p:blipFill>
        <p:spPr bwMode="auto">
          <a:xfrm>
            <a:off x="1835696" y="3573016"/>
            <a:ext cx="1656184" cy="2211091"/>
          </a:xfrm>
          <a:prstGeom prst="rect">
            <a:avLst/>
          </a:prstGeo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Electrodos</a:t>
            </a:r>
            <a:endParaRPr lang="es-EC" b="1" dirty="0"/>
          </a:p>
        </p:txBody>
      </p:sp>
      <p:sp>
        <p:nvSpPr>
          <p:cNvPr id="3" name="2 Marcador de contenido"/>
          <p:cNvSpPr>
            <a:spLocks noGrp="1"/>
          </p:cNvSpPr>
          <p:nvPr>
            <p:ph sz="quarter" idx="1"/>
          </p:nvPr>
        </p:nvSpPr>
        <p:spPr>
          <a:xfrm>
            <a:off x="457200" y="1600200"/>
            <a:ext cx="7467600" cy="1540768"/>
          </a:xfrm>
        </p:spPr>
        <p:txBody>
          <a:bodyPr/>
          <a:lstStyle/>
          <a:p>
            <a:r>
              <a:rPr lang="es-EC" dirty="0" smtClean="0"/>
              <a:t>Se propone utilizar el electrodo de 1/8” E6010 con el proceso SMAW </a:t>
            </a:r>
          </a:p>
          <a:p>
            <a:r>
              <a:rPr lang="es-EC" dirty="0" smtClean="0"/>
              <a:t>Con el siguiente tipo de junta:</a:t>
            </a:r>
          </a:p>
          <a:p>
            <a:endParaRPr lang="es-EC" dirty="0"/>
          </a:p>
        </p:txBody>
      </p:sp>
      <p:pic>
        <p:nvPicPr>
          <p:cNvPr id="5" name="4 Imagen"/>
          <p:cNvPicPr/>
          <p:nvPr/>
        </p:nvPicPr>
        <p:blipFill>
          <a:blip r:embed="rId2" cstate="print"/>
          <a:srcRect t="12558" b="7442"/>
          <a:stretch>
            <a:fillRect/>
          </a:stretch>
        </p:blipFill>
        <p:spPr bwMode="auto">
          <a:xfrm>
            <a:off x="2123728" y="3284984"/>
            <a:ext cx="446449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Electrodos</a:t>
            </a:r>
            <a:endParaRPr lang="es-EC" dirty="0"/>
          </a:p>
        </p:txBody>
      </p:sp>
      <p:sp>
        <p:nvSpPr>
          <p:cNvPr id="3" name="2 Marcador de contenido"/>
          <p:cNvSpPr>
            <a:spLocks noGrp="1"/>
          </p:cNvSpPr>
          <p:nvPr>
            <p:ph sz="quarter" idx="1"/>
          </p:nvPr>
        </p:nvSpPr>
        <p:spPr>
          <a:xfrm>
            <a:off x="457200" y="1600200"/>
            <a:ext cx="7467600" cy="2260848"/>
          </a:xfrm>
        </p:spPr>
        <p:txBody>
          <a:bodyPr/>
          <a:lstStyle/>
          <a:p>
            <a:pPr algn="just"/>
            <a:r>
              <a:rPr lang="es-EC" dirty="0" smtClean="0"/>
              <a:t>Será necesaria la compra de 6,35 Kg (14 lbs) de electrodos.</a:t>
            </a:r>
          </a:p>
          <a:p>
            <a:endParaRPr lang="es-EC" dirty="0"/>
          </a:p>
        </p:txBody>
      </p:sp>
      <p:pic>
        <p:nvPicPr>
          <p:cNvPr id="260098" name="Picture 2" descr="http://3.bp.blogspot.com/_vMeNZcwN3Lg/TJkP8ReWDuI/AAAAAAAAAAk/ZzxxxnigBOE/s320/electrodos.jpg"/>
          <p:cNvPicPr>
            <a:picLocks noChangeAspect="1" noChangeArrowheads="1"/>
          </p:cNvPicPr>
          <p:nvPr/>
        </p:nvPicPr>
        <p:blipFill>
          <a:blip r:embed="rId2" cstate="print"/>
          <a:srcRect/>
          <a:stretch>
            <a:fillRect/>
          </a:stretch>
        </p:blipFill>
        <p:spPr bwMode="auto">
          <a:xfrm>
            <a:off x="2843808" y="3573016"/>
            <a:ext cx="2664296" cy="2664296"/>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652934"/>
          </a:xfrm>
        </p:spPr>
        <p:txBody>
          <a:bodyPr/>
          <a:lstStyle/>
          <a:p>
            <a:r>
              <a:rPr lang="es-EC" b="1" dirty="0" smtClean="0"/>
              <a:t>CONCLUSIONES</a:t>
            </a:r>
            <a:endParaRPr lang="es-EC" b="1" dirty="0"/>
          </a:p>
        </p:txBody>
      </p:sp>
      <p:sp>
        <p:nvSpPr>
          <p:cNvPr id="3" name="2 Marcador de contenido"/>
          <p:cNvSpPr>
            <a:spLocks noGrp="1"/>
          </p:cNvSpPr>
          <p:nvPr>
            <p:ph sz="quarter" idx="1"/>
          </p:nvPr>
        </p:nvSpPr>
        <p:spPr>
          <a:xfrm>
            <a:off x="323528" y="1124744"/>
            <a:ext cx="8219256" cy="5544616"/>
          </a:xfrm>
        </p:spPr>
        <p:txBody>
          <a:bodyPr>
            <a:normAutofit fontScale="92500" lnSpcReduction="10000"/>
          </a:bodyPr>
          <a:lstStyle/>
          <a:p>
            <a:pPr lvl="0" algn="just"/>
            <a:r>
              <a:rPr lang="es-EC" dirty="0" smtClean="0"/>
              <a:t>Luego de estudiar las características de operación del oleoducto primario existente en el campo marginal Tiguino, a cargo de la empresa Petrobell Inc.. Grantmining S.A, se concluyó que tiene una longitud total de 16,335 Km y está compuesto de 1242 tubos unidos por juntas soldadas. El oleoducto fue construido hace aproximadamente 22 años  bajo la norma ASME B31.4, con API 5l x42, material comúnmente utilizado para la fabricación de tubos de acero según la norma API (American Petroleum Institute), un diámetro nominal de 6” y cedula 40, además opera con una   presión máxima de 7,58 MPa (1100 psi). Por el interior del mismo se transporta la totalidad de la producción del campo estimada en  1.682,37 m</a:t>
            </a:r>
            <a:r>
              <a:rPr lang="es-EC" baseline="30000" dirty="0" smtClean="0"/>
              <a:t>3</a:t>
            </a:r>
            <a:r>
              <a:rPr lang="es-EC" dirty="0" smtClean="0"/>
              <a:t> (14.550,00 barriles) de petróleo, de 21,7 °API a una velocidad de 0.032 m</a:t>
            </a:r>
            <a:r>
              <a:rPr lang="es-EC" baseline="30000" dirty="0" smtClean="0"/>
              <a:t>3</a:t>
            </a:r>
            <a:r>
              <a:rPr lang="es-EC" dirty="0" smtClean="0"/>
              <a:t>/s (12 STB/min). La medición de espesores dio como resultado un promedio de espesor de 6,4 mm (0,252 in) y una rata de corrosión de 0,25 mm/año (0,010 in/año).</a:t>
            </a:r>
          </a:p>
          <a:p>
            <a:endParaRPr lang="es-EC"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dirty="0"/>
          </a:p>
        </p:txBody>
      </p:sp>
      <p:sp>
        <p:nvSpPr>
          <p:cNvPr id="3" name="2 Marcador de contenido"/>
          <p:cNvSpPr>
            <a:spLocks noGrp="1"/>
          </p:cNvSpPr>
          <p:nvPr>
            <p:ph sz="quarter" idx="1"/>
          </p:nvPr>
        </p:nvSpPr>
        <p:spPr/>
        <p:txBody>
          <a:bodyPr/>
          <a:lstStyle/>
          <a:p>
            <a:pPr lvl="0" algn="just"/>
            <a:r>
              <a:rPr lang="es-EC" dirty="0" smtClean="0"/>
              <a:t>Luego de hacer un análisis riguroso de las alternativas existentes en el mercado, se seleccionó a PIPESIM 2003 como el programa idóneo para la elaboración del perfil de presiones del oleoducto primario existente en el campo Marginal Tiguino debido a las facilidades económicas que este presenta y a que es un programa de uso frecuente en la industria petrolera y tiene la capacidad de modelar con gran exactitud al crudo que se transporta por el oleoducto.</a:t>
            </a:r>
          </a:p>
          <a:p>
            <a:endParaRPr lang="es-EC"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dirty="0"/>
          </a:p>
        </p:txBody>
      </p:sp>
      <p:sp>
        <p:nvSpPr>
          <p:cNvPr id="3" name="2 Marcador de contenido"/>
          <p:cNvSpPr>
            <a:spLocks noGrp="1"/>
          </p:cNvSpPr>
          <p:nvPr>
            <p:ph sz="quarter" idx="1"/>
          </p:nvPr>
        </p:nvSpPr>
        <p:spPr>
          <a:xfrm>
            <a:off x="457200" y="1600200"/>
            <a:ext cx="8003232" cy="4873752"/>
          </a:xfrm>
        </p:spPr>
        <p:txBody>
          <a:bodyPr>
            <a:normAutofit fontScale="92500" lnSpcReduction="10000"/>
          </a:bodyPr>
          <a:lstStyle/>
          <a:p>
            <a:pPr lvl="0" algn="just"/>
            <a:r>
              <a:rPr lang="es-EC" dirty="0" smtClean="0"/>
              <a:t>El perfil de presiones del oleoducto primario existente en el campo marginal Tiguino, a cargo de la empresa Petrobell Inc.. Grantmining S.A, tiene una tendencia descendente desde una valor de 6,21 MPa (900 psi) hasta finalizar con un valor de 0,54 MPa (78.2 psi), encontrando un error relativo del 2.73% con la realidad por lo que se puede concluir que la modelación del oleoducto es correcta y muy cercana a la realidad. Además la notable curva descendente del perfil de presiones, implica que en ningún punto del oleoducto la presión superará la presión de operación y mucho menos llagar a una presión semejante a la máxima presión de operación de 7,58 MPa (1100 psi), por lo que el dato de presión puntual puede pasar inadvertido dentro del análisis de integridad del oleoducto.</a:t>
            </a:r>
          </a:p>
          <a:p>
            <a:endParaRPr lang="es-EC"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dirty="0"/>
          </a:p>
        </p:txBody>
      </p:sp>
      <p:sp>
        <p:nvSpPr>
          <p:cNvPr id="3" name="2 Marcador de contenido"/>
          <p:cNvSpPr>
            <a:spLocks noGrp="1"/>
          </p:cNvSpPr>
          <p:nvPr>
            <p:ph sz="quarter" idx="1"/>
          </p:nvPr>
        </p:nvSpPr>
        <p:spPr/>
        <p:txBody>
          <a:bodyPr/>
          <a:lstStyle/>
          <a:p>
            <a:pPr lvl="0" algn="just"/>
            <a:r>
              <a:rPr lang="es-EC" dirty="0" smtClean="0"/>
              <a:t>El análisis de integridad no tomó en cuenta las presiones puntuales dadas por el perfil de presiones debido a la curva descendente que éste presenta. Consecuentemente el análisis que se realizo en el presente trabajo por medio de la norma ASME /ANSI B31G demuestra la necesidad de hacer reparaciones en 16 tramos de tubería debido a defectos de corrosión, abolladura y grapas en mal estado.</a:t>
            </a:r>
          </a:p>
          <a:p>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 Específicos</a:t>
            </a:r>
            <a:endParaRPr lang="es-EC" b="1" dirty="0"/>
          </a:p>
        </p:txBody>
      </p:sp>
      <p:sp>
        <p:nvSpPr>
          <p:cNvPr id="3" name="2 Marcador de contenido"/>
          <p:cNvSpPr>
            <a:spLocks noGrp="1"/>
          </p:cNvSpPr>
          <p:nvPr>
            <p:ph sz="quarter" idx="1"/>
          </p:nvPr>
        </p:nvSpPr>
        <p:spPr/>
        <p:txBody>
          <a:bodyPr/>
          <a:lstStyle/>
          <a:p>
            <a:pPr algn="just"/>
            <a:r>
              <a:rPr lang="es-EC" dirty="0" smtClean="0"/>
              <a:t>Elaborar un análisis del Perfil de Presiones del oleoducto primario situado en el campo Marginal Tiguino., empleando un software que utilice el método de elementos finitos para el cálculo.</a:t>
            </a:r>
          </a:p>
          <a:p>
            <a:pPr lvl="0">
              <a:buNone/>
            </a:pPr>
            <a:endParaRPr lang="es-EC" dirty="0" smtClean="0"/>
          </a:p>
          <a:p>
            <a:pPr lvl="0" algn="just"/>
            <a:r>
              <a:rPr lang="es-EC" dirty="0" smtClean="0"/>
              <a:t>Contrastar y evaluar los resultados del perfil de presiones arrojados por el software,  con el estado de la tubería según la medición de  espesores; a la luz de norma ANSI/ASME  B31G con la finalidad de tomar decisiones sobre la reparación del Oleoducto primario localizado en el campo Marginal Tiguino. </a:t>
            </a:r>
          </a:p>
          <a:p>
            <a:endParaRPr lang="es-EC"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RECOMENDACIONES</a:t>
            </a:r>
            <a:endParaRPr lang="es-EC" b="1" dirty="0"/>
          </a:p>
        </p:txBody>
      </p:sp>
      <p:sp>
        <p:nvSpPr>
          <p:cNvPr id="3" name="2 Marcador de contenido"/>
          <p:cNvSpPr>
            <a:spLocks noGrp="1"/>
          </p:cNvSpPr>
          <p:nvPr>
            <p:ph sz="quarter" idx="1"/>
          </p:nvPr>
        </p:nvSpPr>
        <p:spPr/>
        <p:txBody>
          <a:bodyPr/>
          <a:lstStyle/>
          <a:p>
            <a:pPr lvl="0" algn="just"/>
            <a:r>
              <a:rPr lang="es-EC" dirty="0" smtClean="0"/>
              <a:t>Se recomienda continuar con la medición de espesores y un análisis de la integridad del oleoducto con frecuencia de  3 años y medio con el fin de hacer un seguimiento al deterioro del oleoducto y salvaguarda la producción del campo Marginal Tiguino que se transporta diariamente por este medio. Además de elaborar un plan de mantenimiento preventivo para el oleoducto como el uso de rapadores (PIGS) y sistemas de protección catódica para disminuir el impacto de la corrosión en el ducto.</a:t>
            </a:r>
          </a:p>
          <a:p>
            <a:endParaRPr lang="es-EC"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RECOMENDACIONES</a:t>
            </a:r>
            <a:endParaRPr lang="es-EC" dirty="0"/>
          </a:p>
        </p:txBody>
      </p:sp>
      <p:sp>
        <p:nvSpPr>
          <p:cNvPr id="3" name="2 Marcador de contenido"/>
          <p:cNvSpPr>
            <a:spLocks noGrp="1"/>
          </p:cNvSpPr>
          <p:nvPr>
            <p:ph sz="quarter" idx="1"/>
          </p:nvPr>
        </p:nvSpPr>
        <p:spPr/>
        <p:txBody>
          <a:bodyPr/>
          <a:lstStyle/>
          <a:p>
            <a:pPr lvl="0" algn="just"/>
            <a:r>
              <a:rPr lang="es-EC" dirty="0" smtClean="0"/>
              <a:t>Se recomienda para un próximo trabajo hacer el uso de dos programas de análisis de fluidos y contrastar sus resultados para verificar la capacidad de los mismos para modelar perfiles de presión.</a:t>
            </a:r>
          </a:p>
          <a:p>
            <a:pPr lvl="0" algn="just"/>
            <a:r>
              <a:rPr lang="es-EC" dirty="0" smtClean="0"/>
              <a:t>Se recomienda hacer uso de la propuesta de materiales, insumos y servicios necesarios para la reparación del oleoducto que se detalla en el presente trabajo.</a:t>
            </a:r>
          </a:p>
          <a:p>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Alcance</a:t>
            </a:r>
            <a:endParaRPr lang="es-EC" b="1" dirty="0"/>
          </a:p>
        </p:txBody>
      </p:sp>
      <p:sp>
        <p:nvSpPr>
          <p:cNvPr id="3" name="2 Marcador de contenido"/>
          <p:cNvSpPr>
            <a:spLocks noGrp="1"/>
          </p:cNvSpPr>
          <p:nvPr>
            <p:ph sz="quarter" idx="1"/>
          </p:nvPr>
        </p:nvSpPr>
        <p:spPr/>
        <p:txBody>
          <a:bodyPr/>
          <a:lstStyle/>
          <a:p>
            <a:pPr algn="just"/>
            <a:r>
              <a:rPr lang="es-EC" dirty="0" smtClean="0"/>
              <a:t>El alcance del presente proyecto es proponer las actividades y los recursos necesarios para la reparación del oleoducto operado por la empresa </a:t>
            </a:r>
            <a:r>
              <a:rPr lang="es-EC" i="1" dirty="0" smtClean="0"/>
              <a:t>Petrobell</a:t>
            </a:r>
            <a:r>
              <a:rPr lang="es-EC" dirty="0" smtClean="0"/>
              <a:t> Inc.. Grantmining S.A., utilizando para este fin los criterios que la norma ANSI/ASME B31G presenta; esto con los datos proporcionados por el análisis del perfil de presiones del oleoducto primario y los datos de la medición de espesores de pared de tubería del mismo.</a:t>
            </a:r>
          </a:p>
          <a:p>
            <a:pPr>
              <a:buNone/>
            </a:pPr>
            <a:r>
              <a:rPr lang="es-EC" dirty="0" smtClean="0"/>
              <a:t> </a:t>
            </a:r>
          </a:p>
          <a:p>
            <a:pPr>
              <a:buNone/>
            </a:pPr>
            <a:endParaRPr lang="es-EC" dirty="0" smtClean="0"/>
          </a:p>
          <a:p>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1143000"/>
          </a:xfrm>
        </p:spPr>
        <p:txBody>
          <a:bodyPr/>
          <a:lstStyle/>
          <a:p>
            <a:r>
              <a:rPr lang="es-EC" b="1" dirty="0" smtClean="0"/>
              <a:t>Reparación y Mantenimiento de Oleoductos</a:t>
            </a:r>
            <a:endParaRPr lang="es-EC" dirty="0"/>
          </a:p>
        </p:txBody>
      </p:sp>
      <p:sp>
        <p:nvSpPr>
          <p:cNvPr id="3" name="2 Marcador de contenido"/>
          <p:cNvSpPr>
            <a:spLocks noGrp="1"/>
          </p:cNvSpPr>
          <p:nvPr>
            <p:ph sz="quarter" idx="1"/>
          </p:nvPr>
        </p:nvSpPr>
        <p:spPr>
          <a:xfrm>
            <a:off x="251520" y="1124744"/>
            <a:ext cx="8352928" cy="3528392"/>
          </a:xfrm>
        </p:spPr>
        <p:txBody>
          <a:bodyPr>
            <a:normAutofit/>
          </a:bodyPr>
          <a:lstStyle/>
          <a:p>
            <a:pPr algn="just"/>
            <a:r>
              <a:rPr lang="es-EC" dirty="0" smtClean="0"/>
              <a:t>Los ductos de transporte de hidrocarburos son estructuras de alto riesgo si no se les da mantenimiento. </a:t>
            </a:r>
          </a:p>
          <a:p>
            <a:pPr algn="just"/>
            <a:r>
              <a:rPr lang="es-EC" dirty="0" smtClean="0"/>
              <a:t>El mantenimiento puede ser preventivo o correctivo</a:t>
            </a:r>
          </a:p>
          <a:p>
            <a:pPr algn="just"/>
            <a:r>
              <a:rPr lang="es-EC" dirty="0" smtClean="0"/>
              <a:t>Ambos requieren previamente de procedimientos de inspección.</a:t>
            </a:r>
          </a:p>
          <a:p>
            <a:endParaRPr lang="es-EC" dirty="0"/>
          </a:p>
        </p:txBody>
      </p:sp>
      <p:pic>
        <p:nvPicPr>
          <p:cNvPr id="156674" name="Picture 2" descr="http://www.panoramadelpacifico.com/wp-content/uploads/2011/06/derrame-de-petroleo-en-salina-cruz.jpg"/>
          <p:cNvPicPr>
            <a:picLocks noChangeAspect="1" noChangeArrowheads="1"/>
          </p:cNvPicPr>
          <p:nvPr/>
        </p:nvPicPr>
        <p:blipFill>
          <a:blip r:embed="rId2" cstate="print"/>
          <a:srcRect/>
          <a:stretch>
            <a:fillRect/>
          </a:stretch>
        </p:blipFill>
        <p:spPr bwMode="auto">
          <a:xfrm>
            <a:off x="3059832" y="4149080"/>
            <a:ext cx="4286250" cy="2362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Antecedentes</a:t>
            </a:r>
            <a:endParaRPr lang="es-EC" dirty="0"/>
          </a:p>
        </p:txBody>
      </p:sp>
      <p:sp>
        <p:nvSpPr>
          <p:cNvPr id="3" name="2 Marcador de contenido"/>
          <p:cNvSpPr>
            <a:spLocks noGrp="1"/>
          </p:cNvSpPr>
          <p:nvPr>
            <p:ph sz="quarter" idx="1"/>
          </p:nvPr>
        </p:nvSpPr>
        <p:spPr/>
        <p:txBody>
          <a:bodyPr/>
          <a:lstStyle/>
          <a:p>
            <a:r>
              <a:rPr lang="es-EC" dirty="0" smtClean="0"/>
              <a:t>Gran parte de la actividad económica mundial está relacionada con el consumo de derivados del Petróleo.</a:t>
            </a:r>
          </a:p>
          <a:p>
            <a:pPr>
              <a:buNone/>
            </a:pPr>
            <a:endParaRPr lang="es-EC" dirty="0" smtClean="0"/>
          </a:p>
          <a:p>
            <a:endParaRPr lang="es-EC" dirty="0"/>
          </a:p>
        </p:txBody>
      </p:sp>
      <p:pic>
        <p:nvPicPr>
          <p:cNvPr id="2050" name="Picture 2" descr="http://www.noticiassin.com/wp-content/uploads/2011/05/precio-gasolina.jpg"/>
          <p:cNvPicPr>
            <a:picLocks noChangeAspect="1" noChangeArrowheads="1"/>
          </p:cNvPicPr>
          <p:nvPr/>
        </p:nvPicPr>
        <p:blipFill>
          <a:blip r:embed="rId2" cstate="print"/>
          <a:srcRect/>
          <a:stretch>
            <a:fillRect/>
          </a:stretch>
        </p:blipFill>
        <p:spPr bwMode="auto">
          <a:xfrm>
            <a:off x="1907704" y="2924944"/>
            <a:ext cx="4819650" cy="32194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Inspecciones</a:t>
            </a:r>
            <a:endParaRPr lang="es-EC" b="1" dirty="0"/>
          </a:p>
        </p:txBody>
      </p:sp>
      <p:sp>
        <p:nvSpPr>
          <p:cNvPr id="3" name="2 Marcador de contenido"/>
          <p:cNvSpPr>
            <a:spLocks noGrp="1"/>
          </p:cNvSpPr>
          <p:nvPr>
            <p:ph sz="quarter" idx="1"/>
          </p:nvPr>
        </p:nvSpPr>
        <p:spPr>
          <a:xfrm>
            <a:off x="467544" y="2708920"/>
            <a:ext cx="4114800" cy="2836912"/>
          </a:xfrm>
        </p:spPr>
        <p:txBody>
          <a:bodyPr>
            <a:normAutofit/>
          </a:bodyPr>
          <a:lstStyle/>
          <a:p>
            <a:pPr algn="just"/>
            <a:r>
              <a:rPr lang="es-EC" dirty="0" smtClean="0"/>
              <a:t>Busca conocer el estado actual estructural, con la finalidad de realizar un análisis de la integridad de la tubería.</a:t>
            </a:r>
          </a:p>
          <a:p>
            <a:endParaRPr lang="es-EC" dirty="0"/>
          </a:p>
        </p:txBody>
      </p:sp>
      <p:pic>
        <p:nvPicPr>
          <p:cNvPr id="157698" name="Picture 2" descr="http://www.fernandotazon.com.es/wp-content/uploads/2007/11/lupa3.jpg"/>
          <p:cNvPicPr>
            <a:picLocks noChangeAspect="1" noChangeArrowheads="1"/>
          </p:cNvPicPr>
          <p:nvPr/>
        </p:nvPicPr>
        <p:blipFill>
          <a:blip r:embed="rId2" cstate="print"/>
          <a:srcRect/>
          <a:stretch>
            <a:fillRect/>
          </a:stretch>
        </p:blipFill>
        <p:spPr bwMode="auto">
          <a:xfrm>
            <a:off x="5076056" y="1700808"/>
            <a:ext cx="2857500" cy="4267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Inspecciones</a:t>
            </a:r>
            <a:endParaRPr lang="es-EC" b="1" dirty="0"/>
          </a:p>
        </p:txBody>
      </p:sp>
      <p:sp>
        <p:nvSpPr>
          <p:cNvPr id="4" name="3 Marcador de contenido"/>
          <p:cNvSpPr>
            <a:spLocks noGrp="1"/>
          </p:cNvSpPr>
          <p:nvPr>
            <p:ph sz="quarter" idx="2"/>
          </p:nvPr>
        </p:nvSpPr>
        <p:spPr>
          <a:xfrm>
            <a:off x="4270248" y="1600200"/>
            <a:ext cx="4046168" cy="4421088"/>
          </a:xfrm>
        </p:spPr>
        <p:txBody>
          <a:bodyPr>
            <a:normAutofit/>
          </a:bodyPr>
          <a:lstStyle/>
          <a:p>
            <a:pPr algn="just"/>
            <a:r>
              <a:rPr lang="es-EC" dirty="0" smtClean="0"/>
              <a:t>La inspección puede realizarse de muchas maneras: </a:t>
            </a:r>
          </a:p>
          <a:p>
            <a:pPr lvl="1" algn="just"/>
            <a:r>
              <a:rPr lang="es-EC" dirty="0" smtClean="0"/>
              <a:t>inspección visual con registros sistematizados,</a:t>
            </a:r>
          </a:p>
          <a:p>
            <a:pPr lvl="1" algn="just"/>
            <a:r>
              <a:rPr lang="es-EC" dirty="0" smtClean="0"/>
              <a:t>inspección muestral con equipo de ensayos no destructivos</a:t>
            </a:r>
          </a:p>
          <a:p>
            <a:pPr lvl="1" algn="just"/>
            <a:r>
              <a:rPr lang="es-EC" dirty="0" smtClean="0"/>
              <a:t> Uso de aparatos de muy alta tecnología (</a:t>
            </a:r>
            <a:r>
              <a:rPr lang="es-EC" dirty="0" err="1" smtClean="0"/>
              <a:t>Ej</a:t>
            </a:r>
            <a:r>
              <a:rPr lang="es-EC" dirty="0" smtClean="0"/>
              <a:t>: “PIG´s” inteligentes).</a:t>
            </a:r>
          </a:p>
          <a:p>
            <a:endParaRPr lang="es-EC" dirty="0"/>
          </a:p>
        </p:txBody>
      </p:sp>
      <p:pic>
        <p:nvPicPr>
          <p:cNvPr id="5" name="4 Imagen"/>
          <p:cNvPicPr/>
          <p:nvPr/>
        </p:nvPicPr>
        <p:blipFill>
          <a:blip r:embed="rId2" cstate="print"/>
          <a:srcRect l="31746" t="27900" r="29101" b="25078"/>
          <a:stretch>
            <a:fillRect/>
          </a:stretch>
        </p:blipFill>
        <p:spPr bwMode="auto">
          <a:xfrm>
            <a:off x="395536" y="2204864"/>
            <a:ext cx="367240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Tareas de Mantenimiento y Reparación</a:t>
            </a:r>
            <a:endParaRPr lang="es-EC" dirty="0"/>
          </a:p>
        </p:txBody>
      </p:sp>
      <p:sp>
        <p:nvSpPr>
          <p:cNvPr id="6" name="5 Marcador de contenido"/>
          <p:cNvSpPr>
            <a:spLocks noGrp="1"/>
          </p:cNvSpPr>
          <p:nvPr>
            <p:ph sz="quarter" idx="1"/>
          </p:nvPr>
        </p:nvSpPr>
        <p:spPr/>
        <p:txBody>
          <a:bodyPr/>
          <a:lstStyle/>
          <a:p>
            <a:pPr algn="just"/>
            <a:r>
              <a:rPr lang="es-EC" dirty="0" smtClean="0"/>
              <a:t>Las acciones o tareas a considerar para el mantenimiento pueden ser de carácter preventivo o correctivo:</a:t>
            </a:r>
          </a:p>
          <a:p>
            <a:r>
              <a:rPr lang="es-EC" dirty="0" smtClean="0"/>
              <a:t>Tareas Preventivas</a:t>
            </a:r>
          </a:p>
          <a:p>
            <a:pPr lvl="1"/>
            <a:r>
              <a:rPr lang="es-EC" dirty="0" smtClean="0"/>
              <a:t>Protección Externa</a:t>
            </a:r>
          </a:p>
          <a:p>
            <a:pPr lvl="1"/>
            <a:r>
              <a:rPr lang="es-EC" dirty="0" smtClean="0"/>
              <a:t>Protección Interna</a:t>
            </a:r>
          </a:p>
          <a:p>
            <a:r>
              <a:rPr lang="es-EC" dirty="0" smtClean="0"/>
              <a:t>Tareas Correctivas</a:t>
            </a:r>
          </a:p>
          <a:p>
            <a:pPr lvl="1"/>
            <a:r>
              <a:rPr lang="es-EC" dirty="0" smtClean="0"/>
              <a:t>Reparación</a:t>
            </a:r>
          </a:p>
          <a:p>
            <a:pPr lvl="1"/>
            <a:r>
              <a:rPr lang="es-EC" dirty="0" smtClean="0"/>
              <a:t>Cambio de Línea</a:t>
            </a:r>
          </a:p>
          <a:p>
            <a:pPr lvl="1" algn="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Tareas Preventivas</a:t>
            </a:r>
            <a:endParaRPr lang="es-EC" b="1" dirty="0"/>
          </a:p>
        </p:txBody>
      </p:sp>
      <p:sp>
        <p:nvSpPr>
          <p:cNvPr id="3" name="2 Marcador de contenido"/>
          <p:cNvSpPr>
            <a:spLocks noGrp="1"/>
          </p:cNvSpPr>
          <p:nvPr>
            <p:ph sz="quarter" idx="1"/>
          </p:nvPr>
        </p:nvSpPr>
        <p:spPr/>
        <p:txBody>
          <a:bodyPr/>
          <a:lstStyle/>
          <a:p>
            <a:r>
              <a:rPr lang="es-EC" dirty="0" smtClean="0"/>
              <a:t>Para prevenir el deterioro acelerado de la tubería se usa protecciones que van acorde a las solicitudes del diseño, así tenemos:</a:t>
            </a:r>
          </a:p>
          <a:p>
            <a:r>
              <a:rPr lang="es-EC" dirty="0" smtClean="0"/>
              <a:t>Protección Externa</a:t>
            </a:r>
          </a:p>
          <a:p>
            <a:pPr lvl="1"/>
            <a:r>
              <a:rPr lang="es-EC" dirty="0" smtClean="0"/>
              <a:t>Revestimiento</a:t>
            </a:r>
          </a:p>
          <a:p>
            <a:pPr lvl="1"/>
            <a:r>
              <a:rPr lang="es-EC" dirty="0" smtClean="0"/>
              <a:t>Sistema de Protección Catódica</a:t>
            </a:r>
          </a:p>
          <a:p>
            <a:r>
              <a:rPr lang="es-EC" dirty="0" smtClean="0"/>
              <a:t>Protección Interna</a:t>
            </a:r>
          </a:p>
          <a:p>
            <a:pPr lvl="1"/>
            <a:r>
              <a:rPr lang="es-EC" dirty="0" smtClean="0"/>
              <a:t>Inhibidores</a:t>
            </a:r>
          </a:p>
          <a:p>
            <a:pPr lvl="1"/>
            <a:r>
              <a:rPr lang="es-EC" dirty="0" smtClean="0"/>
              <a:t>Control de Fluido Transportado</a:t>
            </a:r>
          </a:p>
          <a:p>
            <a:pPr lvl="1"/>
            <a:r>
              <a:rPr lang="es-EC" dirty="0" smtClean="0"/>
              <a:t>Limpieza</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C" b="1" dirty="0" smtClean="0"/>
              <a:t>Tareas Correctivas</a:t>
            </a:r>
            <a:endParaRPr lang="es-EC" dirty="0"/>
          </a:p>
        </p:txBody>
      </p:sp>
      <p:sp>
        <p:nvSpPr>
          <p:cNvPr id="3" name="2 Marcador de contenido"/>
          <p:cNvSpPr>
            <a:spLocks noGrp="1"/>
          </p:cNvSpPr>
          <p:nvPr>
            <p:ph sz="quarter" idx="1"/>
          </p:nvPr>
        </p:nvSpPr>
        <p:spPr>
          <a:xfrm>
            <a:off x="3635896" y="1196752"/>
            <a:ext cx="4464496" cy="5285184"/>
          </a:xfrm>
        </p:spPr>
        <p:txBody>
          <a:bodyPr>
            <a:normAutofit lnSpcReduction="10000"/>
          </a:bodyPr>
          <a:lstStyle/>
          <a:p>
            <a:pPr algn="just"/>
            <a:r>
              <a:rPr lang="es-EC" dirty="0" smtClean="0"/>
              <a:t>Cuando los ductos presenten condiciones inadecuadas o daños por procesos corrosivos, grietas, laminaciones, abolladuras u otros, es necesario implementar tareas correctivas sean estas reparaciones o el cambio de la línea.</a:t>
            </a:r>
          </a:p>
          <a:p>
            <a:pPr algn="just"/>
            <a:r>
              <a:rPr lang="es-EC" dirty="0" smtClean="0"/>
              <a:t>Estas tareas correctivas pueden ser de carácter planificado o no planificado según si la falla es inminente  o no.</a:t>
            </a:r>
          </a:p>
          <a:p>
            <a:endParaRPr lang="es-EC" dirty="0"/>
          </a:p>
        </p:txBody>
      </p:sp>
      <p:pic>
        <p:nvPicPr>
          <p:cNvPr id="177154" name="Picture 2" descr="http://www.lamaneta.com/restauracion/imagenes/abolladura2.gif"/>
          <p:cNvPicPr>
            <a:picLocks noChangeAspect="1" noChangeArrowheads="1"/>
          </p:cNvPicPr>
          <p:nvPr/>
        </p:nvPicPr>
        <p:blipFill>
          <a:blip r:embed="rId2" cstate="print"/>
          <a:srcRect/>
          <a:stretch>
            <a:fillRect/>
          </a:stretch>
        </p:blipFill>
        <p:spPr bwMode="auto">
          <a:xfrm>
            <a:off x="323528" y="2420888"/>
            <a:ext cx="3178282" cy="24482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Reparaciones</a:t>
            </a:r>
            <a:endParaRPr lang="es-EC" b="1" dirty="0"/>
          </a:p>
        </p:txBody>
      </p:sp>
      <p:sp>
        <p:nvSpPr>
          <p:cNvPr id="3" name="2 Marcador de contenido"/>
          <p:cNvSpPr>
            <a:spLocks noGrp="1"/>
          </p:cNvSpPr>
          <p:nvPr>
            <p:ph sz="quarter" idx="1"/>
          </p:nvPr>
        </p:nvSpPr>
        <p:spPr>
          <a:xfrm>
            <a:off x="179512" y="1600200"/>
            <a:ext cx="4824536" cy="4277072"/>
          </a:xfrm>
        </p:spPr>
        <p:txBody>
          <a:bodyPr>
            <a:normAutofit/>
          </a:bodyPr>
          <a:lstStyle/>
          <a:p>
            <a:pPr algn="just"/>
            <a:r>
              <a:rPr lang="es-EC" dirty="0" smtClean="0"/>
              <a:t>Cuando por razones de suministro de hidrocarburos no se puede suspender el servicio de transporte por una tubería </a:t>
            </a:r>
          </a:p>
          <a:p>
            <a:pPr algn="just"/>
            <a:r>
              <a:rPr lang="es-EC" dirty="0" smtClean="0"/>
              <a:t>Y se deben realizar trabajos de mantenimiento por existir una picadura, un espesor bajo, abolladuras menores, golpes por maquinaria, etc.</a:t>
            </a:r>
          </a:p>
          <a:p>
            <a:pPr algn="just"/>
            <a:endParaRPr lang="es-EC" dirty="0" smtClean="0"/>
          </a:p>
          <a:p>
            <a:endParaRPr lang="es-EC" dirty="0"/>
          </a:p>
        </p:txBody>
      </p:sp>
      <p:pic>
        <p:nvPicPr>
          <p:cNvPr id="178177" name="Picture 1" descr="http://www.gma-salmeen.com/equip/wave.jpg"/>
          <p:cNvPicPr>
            <a:picLocks noChangeAspect="1" noChangeArrowheads="1"/>
          </p:cNvPicPr>
          <p:nvPr/>
        </p:nvPicPr>
        <p:blipFill>
          <a:blip r:embed="rId2" cstate="print"/>
          <a:srcRect/>
          <a:stretch>
            <a:fillRect/>
          </a:stretch>
        </p:blipFill>
        <p:spPr bwMode="auto">
          <a:xfrm>
            <a:off x="5220072" y="2348880"/>
            <a:ext cx="3419396" cy="25202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Reparaciones</a:t>
            </a:r>
            <a:endParaRPr lang="es-EC" dirty="0"/>
          </a:p>
        </p:txBody>
      </p:sp>
      <p:sp>
        <p:nvSpPr>
          <p:cNvPr id="3" name="2 Marcador de contenido"/>
          <p:cNvSpPr>
            <a:spLocks noGrp="1"/>
          </p:cNvSpPr>
          <p:nvPr>
            <p:ph sz="quarter" idx="1"/>
          </p:nvPr>
        </p:nvSpPr>
        <p:spPr>
          <a:xfrm>
            <a:off x="4067944" y="1556792"/>
            <a:ext cx="4536504" cy="2520280"/>
          </a:xfrm>
        </p:spPr>
        <p:txBody>
          <a:bodyPr>
            <a:normAutofit/>
          </a:bodyPr>
          <a:lstStyle/>
          <a:p>
            <a:pPr algn="just"/>
            <a:r>
              <a:rPr lang="es-EC" dirty="0" smtClean="0"/>
              <a:t>Las reparaciones pueden ser por medio de grapas o camisa soldadas, estas ultimas deben ser  verificado el estado de la soldadura por ensayos no destructivos</a:t>
            </a:r>
            <a:endParaRPr lang="es-EC" dirty="0"/>
          </a:p>
        </p:txBody>
      </p:sp>
      <p:pic>
        <p:nvPicPr>
          <p:cNvPr id="5" name="4 Imagen"/>
          <p:cNvPicPr/>
          <p:nvPr/>
        </p:nvPicPr>
        <p:blipFill>
          <a:blip r:embed="rId2" cstate="print"/>
          <a:srcRect/>
          <a:stretch>
            <a:fillRect/>
          </a:stretch>
        </p:blipFill>
        <p:spPr bwMode="auto">
          <a:xfrm>
            <a:off x="467544" y="1844824"/>
            <a:ext cx="3312368" cy="2520280"/>
          </a:xfrm>
          <a:prstGeom prst="rect">
            <a:avLst/>
          </a:prstGeom>
          <a:noFill/>
          <a:ln w="9525">
            <a:noFill/>
            <a:miter lim="800000"/>
            <a:headEnd/>
            <a:tailEnd/>
          </a:ln>
        </p:spPr>
      </p:pic>
      <p:pic>
        <p:nvPicPr>
          <p:cNvPr id="6" name="Picture 2" descr="http://3.bp.blogspot.com/_Lg-eKaYzNlQ/Sb5s0JECTJI/AAAAAAAAACg/TaUSs4iryBw/s200/Aisl+Glas+Mesh++entre+tubos+PZ.jpg"/>
          <p:cNvPicPr>
            <a:picLocks noChangeAspect="1" noChangeArrowheads="1"/>
          </p:cNvPicPr>
          <p:nvPr/>
        </p:nvPicPr>
        <p:blipFill>
          <a:blip r:embed="rId3" cstate="print"/>
          <a:srcRect/>
          <a:stretch>
            <a:fillRect/>
          </a:stretch>
        </p:blipFill>
        <p:spPr bwMode="auto">
          <a:xfrm>
            <a:off x="4355976" y="4077072"/>
            <a:ext cx="3264363" cy="244827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Reparaciones</a:t>
            </a:r>
            <a:endParaRPr lang="es-EC" dirty="0"/>
          </a:p>
        </p:txBody>
      </p:sp>
      <p:sp>
        <p:nvSpPr>
          <p:cNvPr id="4" name="3 Marcador de contenido"/>
          <p:cNvSpPr>
            <a:spLocks noGrp="1"/>
          </p:cNvSpPr>
          <p:nvPr>
            <p:ph sz="quarter" idx="2"/>
          </p:nvPr>
        </p:nvSpPr>
        <p:spPr>
          <a:xfrm>
            <a:off x="4270248" y="1600200"/>
            <a:ext cx="4118176" cy="4572000"/>
          </a:xfrm>
        </p:spPr>
        <p:txBody>
          <a:bodyPr>
            <a:normAutofit/>
          </a:bodyPr>
          <a:lstStyle/>
          <a:p>
            <a:pPr lvl="0"/>
            <a:r>
              <a:rPr lang="es-EC" dirty="0" smtClean="0"/>
              <a:t>En la actualidad existen productos en base a fibra de vidrio o compuesto pastosos para aplicarse en fisuras como alternativa a las grapas y  las camisas de refuerzo. </a:t>
            </a:r>
          </a:p>
          <a:p>
            <a:pPr lvl="0"/>
            <a:r>
              <a:rPr lang="es-EC" dirty="0" smtClean="0"/>
              <a:t>Estas nuevas tecnologías son más aplicadas para tuberías y  oleoductos de bajas presiones.</a:t>
            </a:r>
          </a:p>
          <a:p>
            <a:endParaRPr lang="es-EC" dirty="0"/>
          </a:p>
        </p:txBody>
      </p:sp>
      <p:pic>
        <p:nvPicPr>
          <p:cNvPr id="181250" name="Picture 2" descr="http://www.traxco.es/blog/wp-content/uploads/2011/03/venda-reparacion-tuberia.jpg"/>
          <p:cNvPicPr>
            <a:picLocks noChangeAspect="1" noChangeArrowheads="1"/>
          </p:cNvPicPr>
          <p:nvPr/>
        </p:nvPicPr>
        <p:blipFill>
          <a:blip r:embed="rId2" cstate="print"/>
          <a:srcRect/>
          <a:stretch>
            <a:fillRect/>
          </a:stretch>
        </p:blipFill>
        <p:spPr bwMode="auto">
          <a:xfrm>
            <a:off x="755576" y="2348880"/>
            <a:ext cx="3227024" cy="288032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Cambio de Línea</a:t>
            </a:r>
            <a:r>
              <a:rPr lang="es-EC" dirty="0" smtClean="0"/>
              <a:t/>
            </a:r>
            <a:br>
              <a:rPr lang="es-EC" dirty="0" smtClean="0"/>
            </a:br>
            <a:endParaRPr lang="es-EC" dirty="0"/>
          </a:p>
        </p:txBody>
      </p:sp>
      <p:sp>
        <p:nvSpPr>
          <p:cNvPr id="3" name="2 Marcador de contenido"/>
          <p:cNvSpPr>
            <a:spLocks noGrp="1"/>
          </p:cNvSpPr>
          <p:nvPr>
            <p:ph sz="quarter" idx="1"/>
          </p:nvPr>
        </p:nvSpPr>
        <p:spPr>
          <a:xfrm>
            <a:off x="4283968" y="1412776"/>
            <a:ext cx="4176464" cy="4781128"/>
          </a:xfrm>
        </p:spPr>
        <p:txBody>
          <a:bodyPr>
            <a:normAutofit/>
          </a:bodyPr>
          <a:lstStyle/>
          <a:p>
            <a:pPr algn="just"/>
            <a:r>
              <a:rPr lang="es-EC" dirty="0" smtClean="0"/>
              <a:t>Los cambios de línea son realizados para caso en los que  un tramo completo presenta condiciones inadecuadas o daños por procesos corrosivos, grietas, laminaciones, abolladuras de gran tamaño</a:t>
            </a:r>
          </a:p>
          <a:p>
            <a:pPr algn="just"/>
            <a:r>
              <a:rPr lang="es-EC" dirty="0" smtClean="0"/>
              <a:t>Puede o no ser planificado</a:t>
            </a:r>
          </a:p>
          <a:p>
            <a:pPr algn="just"/>
            <a:endParaRPr lang="es-EC" dirty="0"/>
          </a:p>
        </p:txBody>
      </p:sp>
      <p:pic>
        <p:nvPicPr>
          <p:cNvPr id="182274" name="Picture 2" descr="http://ipitimes.com/puerres_reparacion_oleoducto_051308.jpg"/>
          <p:cNvPicPr>
            <a:picLocks noChangeAspect="1" noChangeArrowheads="1"/>
          </p:cNvPicPr>
          <p:nvPr/>
        </p:nvPicPr>
        <p:blipFill>
          <a:blip r:embed="rId2" cstate="print"/>
          <a:srcRect/>
          <a:stretch>
            <a:fillRect/>
          </a:stretch>
        </p:blipFill>
        <p:spPr bwMode="auto">
          <a:xfrm>
            <a:off x="395536" y="2204864"/>
            <a:ext cx="3798422" cy="288032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Medición y Toma de Datos</a:t>
            </a:r>
            <a:endParaRPr lang="es-EC" b="1" dirty="0"/>
          </a:p>
        </p:txBody>
      </p:sp>
      <p:sp>
        <p:nvSpPr>
          <p:cNvPr id="3" name="2 Marcador de contenido"/>
          <p:cNvSpPr>
            <a:spLocks noGrp="1"/>
          </p:cNvSpPr>
          <p:nvPr>
            <p:ph sz="quarter" idx="1"/>
          </p:nvPr>
        </p:nvSpPr>
        <p:spPr/>
        <p:txBody>
          <a:bodyPr/>
          <a:lstStyle/>
          <a:p>
            <a:r>
              <a:rPr lang="es-EC" dirty="0" smtClean="0"/>
              <a:t>En el presente trabajo se tomaron datos de los siguientes magnitudes para determinar las condiciones de operación del Oleoducto:</a:t>
            </a:r>
          </a:p>
          <a:p>
            <a:pPr lvl="1"/>
            <a:r>
              <a:rPr lang="es-EC" dirty="0" smtClean="0"/>
              <a:t>Presión</a:t>
            </a:r>
          </a:p>
          <a:p>
            <a:pPr lvl="1"/>
            <a:r>
              <a:rPr lang="es-EC" dirty="0" smtClean="0"/>
              <a:t>Temperatura</a:t>
            </a:r>
          </a:p>
          <a:p>
            <a:pPr lvl="1"/>
            <a:r>
              <a:rPr lang="es-EC" dirty="0" smtClean="0"/>
              <a:t>Caudal</a:t>
            </a:r>
          </a:p>
          <a:p>
            <a:pPr lvl="1"/>
            <a:r>
              <a:rPr lang="es-EC" dirty="0" smtClean="0"/>
              <a:t>Espesor de Pared de la Tubería</a:t>
            </a:r>
          </a:p>
          <a:p>
            <a:pPr lvl="1"/>
            <a:r>
              <a:rPr lang="es-EC" dirty="0" smtClean="0"/>
              <a:t>Longitud de la Tubería</a:t>
            </a:r>
          </a:p>
          <a:p>
            <a:pPr lvl="1"/>
            <a:r>
              <a:rPr lang="es-EC" dirty="0" smtClean="0"/>
              <a:t>Densidad del Crudo</a:t>
            </a:r>
          </a:p>
          <a:p>
            <a:pPr lvl="1"/>
            <a:r>
              <a:rPr lang="es-EC" dirty="0" smtClean="0"/>
              <a:t>Viscosidad del Crudo</a:t>
            </a:r>
          </a:p>
          <a:p>
            <a:pPr lvl="1"/>
            <a:endParaRPr lang="es-EC" dirty="0" smtClean="0"/>
          </a:p>
          <a:p>
            <a:pPr lvl="1"/>
            <a:endParaRPr lang="es-EC" dirty="0" smtClean="0"/>
          </a:p>
          <a:p>
            <a:pPr lvl="1"/>
            <a:endParaRPr lang="es-EC" dirty="0"/>
          </a:p>
        </p:txBody>
      </p:sp>
      <p:pic>
        <p:nvPicPr>
          <p:cNvPr id="192514" name="Picture 2"/>
          <p:cNvPicPr>
            <a:picLocks noChangeAspect="1" noChangeArrowheads="1"/>
          </p:cNvPicPr>
          <p:nvPr/>
        </p:nvPicPr>
        <p:blipFill>
          <a:blip r:embed="rId2" cstate="print"/>
          <a:srcRect l="11818" t="25219" r="35639" b="22610"/>
          <a:stretch>
            <a:fillRect/>
          </a:stretch>
        </p:blipFill>
        <p:spPr bwMode="auto">
          <a:xfrm>
            <a:off x="5220072" y="3284984"/>
            <a:ext cx="3384376"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Antecedentes</a:t>
            </a:r>
            <a:endParaRPr lang="es-EC" dirty="0"/>
          </a:p>
        </p:txBody>
      </p:sp>
      <p:sp>
        <p:nvSpPr>
          <p:cNvPr id="3" name="2 Marcador de contenido"/>
          <p:cNvSpPr>
            <a:spLocks noGrp="1"/>
          </p:cNvSpPr>
          <p:nvPr>
            <p:ph sz="quarter" idx="1"/>
          </p:nvPr>
        </p:nvSpPr>
        <p:spPr/>
        <p:txBody>
          <a:bodyPr/>
          <a:lstStyle/>
          <a:p>
            <a:pPr algn="just"/>
            <a:r>
              <a:rPr lang="es-EC" dirty="0" smtClean="0"/>
              <a:t>Por lo que la distribución física de este producto es una actividad de gran importancia.</a:t>
            </a:r>
          </a:p>
          <a:p>
            <a:pPr algn="just"/>
            <a:r>
              <a:rPr lang="es-EC" dirty="0" smtClean="0"/>
              <a:t>En este contexto las empresas hidrocarburíferas pueden elegir entre diferentes medios para transportar dicho producto: camión cisterna, oleoducto, buque, etc. </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Presión</a:t>
            </a:r>
            <a:endParaRPr lang="es-EC" b="1" dirty="0"/>
          </a:p>
        </p:txBody>
      </p:sp>
      <p:sp>
        <p:nvSpPr>
          <p:cNvPr id="3" name="2 Marcador de contenido"/>
          <p:cNvSpPr>
            <a:spLocks noGrp="1"/>
          </p:cNvSpPr>
          <p:nvPr>
            <p:ph sz="quarter" idx="1"/>
          </p:nvPr>
        </p:nvSpPr>
        <p:spPr>
          <a:xfrm>
            <a:off x="4067944" y="1412776"/>
            <a:ext cx="3888432" cy="4572000"/>
          </a:xfrm>
        </p:spPr>
        <p:txBody>
          <a:bodyPr>
            <a:normAutofit/>
          </a:bodyPr>
          <a:lstStyle/>
          <a:p>
            <a:pPr algn="just"/>
            <a:r>
              <a:rPr lang="es-EC" dirty="0" smtClean="0"/>
              <a:t>La presión  de ingreso al oleoducto fue medida del manómetros ubicados a la descarga de las bombas de transferencia de crudo en el CPF.</a:t>
            </a:r>
          </a:p>
          <a:p>
            <a:pPr algn="just"/>
            <a:r>
              <a:rPr lang="es-EC" dirty="0" smtClean="0"/>
              <a:t>Mientras que para la presión de salida del oleoducto se tomo del manómetro ubicado en la Unidad LACT.</a:t>
            </a:r>
          </a:p>
          <a:p>
            <a:endParaRPr lang="es-EC" dirty="0"/>
          </a:p>
        </p:txBody>
      </p:sp>
      <p:pic>
        <p:nvPicPr>
          <p:cNvPr id="193538" name="Picture 2" descr="http://www.tekdiveshop.com/images/Baner%20Manometros.JPG"/>
          <p:cNvPicPr>
            <a:picLocks noChangeAspect="1" noChangeArrowheads="1"/>
          </p:cNvPicPr>
          <p:nvPr/>
        </p:nvPicPr>
        <p:blipFill>
          <a:blip r:embed="rId2" cstate="print"/>
          <a:srcRect/>
          <a:stretch>
            <a:fillRect/>
          </a:stretch>
        </p:blipFill>
        <p:spPr bwMode="auto">
          <a:xfrm>
            <a:off x="539551" y="1844824"/>
            <a:ext cx="3528391" cy="352839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Presión</a:t>
            </a:r>
            <a:endParaRPr lang="es-EC" b="1" dirty="0"/>
          </a:p>
        </p:txBody>
      </p:sp>
      <p:sp>
        <p:nvSpPr>
          <p:cNvPr id="6" name="5 Marcador de contenido"/>
          <p:cNvSpPr>
            <a:spLocks noGrp="1"/>
          </p:cNvSpPr>
          <p:nvPr>
            <p:ph sz="quarter" idx="1"/>
          </p:nvPr>
        </p:nvSpPr>
        <p:spPr>
          <a:xfrm>
            <a:off x="457200" y="1600200"/>
            <a:ext cx="7467600" cy="604664"/>
          </a:xfrm>
        </p:spPr>
        <p:txBody>
          <a:bodyPr/>
          <a:lstStyle/>
          <a:p>
            <a:r>
              <a:rPr lang="es-EC" dirty="0" smtClean="0"/>
              <a:t>Los datos obtenidos fueron los siguientes:</a:t>
            </a:r>
            <a:endParaRPr lang="es-EC" dirty="0"/>
          </a:p>
        </p:txBody>
      </p:sp>
      <p:graphicFrame>
        <p:nvGraphicFramePr>
          <p:cNvPr id="7" name="6 Tabla"/>
          <p:cNvGraphicFramePr>
            <a:graphicFrameLocks noGrp="1"/>
          </p:cNvGraphicFramePr>
          <p:nvPr/>
        </p:nvGraphicFramePr>
        <p:xfrm>
          <a:off x="971600" y="2780928"/>
          <a:ext cx="6840758" cy="2088231"/>
        </p:xfrm>
        <a:graphic>
          <a:graphicData uri="http://schemas.openxmlformats.org/drawingml/2006/table">
            <a:tbl>
              <a:tblPr/>
              <a:tblGrid>
                <a:gridCol w="2279989"/>
                <a:gridCol w="2279989"/>
                <a:gridCol w="2280780"/>
              </a:tblGrid>
              <a:tr h="696077">
                <a:tc>
                  <a:txBody>
                    <a:bodyPr/>
                    <a:lstStyle/>
                    <a:p>
                      <a:pPr algn="ctr">
                        <a:lnSpc>
                          <a:spcPct val="150000"/>
                        </a:lnSpc>
                        <a:spcAft>
                          <a:spcPts val="0"/>
                        </a:spcAft>
                      </a:pPr>
                      <a:r>
                        <a:rPr lang="es-EC" sz="2300" b="1" dirty="0">
                          <a:solidFill>
                            <a:srgbClr val="000000"/>
                          </a:solidFill>
                          <a:latin typeface="Arial"/>
                          <a:ea typeface="Calibri"/>
                          <a:cs typeface="Times New Roman"/>
                        </a:rPr>
                        <a:t>PRESIÓN</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MAGNITUD</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UNIDAD</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7">
                <a:tc>
                  <a:txBody>
                    <a:bodyPr/>
                    <a:lstStyle/>
                    <a:p>
                      <a:pPr algn="ctr">
                        <a:lnSpc>
                          <a:spcPct val="150000"/>
                        </a:lnSpc>
                        <a:spcAft>
                          <a:spcPts val="0"/>
                        </a:spcAft>
                      </a:pPr>
                      <a:r>
                        <a:rPr lang="es-EC" sz="2300" b="1" dirty="0">
                          <a:solidFill>
                            <a:srgbClr val="000000"/>
                          </a:solidFill>
                          <a:latin typeface="Arial"/>
                          <a:ea typeface="Calibri"/>
                          <a:cs typeface="Times New Roman"/>
                        </a:rPr>
                        <a:t>INGRESO</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a:lnSpc>
                          <a:spcPct val="150000"/>
                        </a:lnSpc>
                        <a:spcAft>
                          <a:spcPts val="0"/>
                        </a:spcAft>
                      </a:pPr>
                      <a:r>
                        <a:rPr lang="es-EC" sz="2300" dirty="0">
                          <a:solidFill>
                            <a:srgbClr val="000000"/>
                          </a:solidFill>
                          <a:latin typeface="Arial"/>
                          <a:ea typeface="Calibri"/>
                          <a:cs typeface="Times New Roman"/>
                        </a:rPr>
                        <a:t>6205.28  (900)</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KPa (psi)</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077">
                <a:tc>
                  <a:txBody>
                    <a:bodyPr/>
                    <a:lstStyle/>
                    <a:p>
                      <a:pPr algn="ctr">
                        <a:lnSpc>
                          <a:spcPct val="150000"/>
                        </a:lnSpc>
                        <a:spcAft>
                          <a:spcPts val="0"/>
                        </a:spcAft>
                      </a:pPr>
                      <a:r>
                        <a:rPr lang="es-EC" sz="2300" b="1" dirty="0">
                          <a:solidFill>
                            <a:srgbClr val="000000"/>
                          </a:solidFill>
                          <a:latin typeface="Arial"/>
                          <a:ea typeface="Calibri"/>
                          <a:cs typeface="Times New Roman"/>
                        </a:rPr>
                        <a:t>SALIDA</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indent="89535">
                        <a:lnSpc>
                          <a:spcPct val="150000"/>
                        </a:lnSpc>
                        <a:spcAft>
                          <a:spcPts val="0"/>
                        </a:spcAft>
                      </a:pPr>
                      <a:r>
                        <a:rPr lang="es-EC" sz="2300" dirty="0" smtClean="0">
                          <a:solidFill>
                            <a:srgbClr val="000000"/>
                          </a:solidFill>
                          <a:latin typeface="Arial"/>
                          <a:ea typeface="Calibri"/>
                          <a:cs typeface="Times New Roman"/>
                        </a:rPr>
                        <a:t> 689.48  </a:t>
                      </a:r>
                      <a:r>
                        <a:rPr lang="es-EC" sz="2300" dirty="0">
                          <a:solidFill>
                            <a:srgbClr val="000000"/>
                          </a:solidFill>
                          <a:latin typeface="Arial"/>
                          <a:ea typeface="Calibri"/>
                          <a:cs typeface="Times New Roman"/>
                        </a:rPr>
                        <a:t>(100)</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KPa (psi)</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Temperatura</a:t>
            </a:r>
            <a:endParaRPr lang="es-EC" b="1" dirty="0"/>
          </a:p>
        </p:txBody>
      </p:sp>
      <p:sp>
        <p:nvSpPr>
          <p:cNvPr id="4" name="3 Marcador de contenido"/>
          <p:cNvSpPr>
            <a:spLocks noGrp="1"/>
          </p:cNvSpPr>
          <p:nvPr>
            <p:ph sz="quarter" idx="1"/>
          </p:nvPr>
        </p:nvSpPr>
        <p:spPr>
          <a:xfrm>
            <a:off x="251520" y="1484784"/>
            <a:ext cx="4680520" cy="4925144"/>
          </a:xfrm>
        </p:spPr>
        <p:txBody>
          <a:bodyPr>
            <a:normAutofit fontScale="92500"/>
          </a:bodyPr>
          <a:lstStyle/>
          <a:p>
            <a:pPr algn="just"/>
            <a:r>
              <a:rPr lang="es-EC" dirty="0" smtClean="0"/>
              <a:t>En el caso de la temperatura de entrada fue medida en el  CPF tomado por medio de una pistola infrarroja  tomando el dato únicamente de la tubería el cual se asume igual al del fluido, despreciando las pérdidas de calor, </a:t>
            </a:r>
          </a:p>
          <a:p>
            <a:pPr algn="just"/>
            <a:r>
              <a:rPr lang="es-EC" dirty="0" smtClean="0"/>
              <a:t>El dato de temperatura a la salida del oleoducto fue tomado por medio de un transmisor de temperatura, en este caso  el dato tomado es el de la temperatura del crudo.</a:t>
            </a:r>
            <a:endParaRPr lang="es-EC" dirty="0"/>
          </a:p>
        </p:txBody>
      </p:sp>
      <p:pic>
        <p:nvPicPr>
          <p:cNvPr id="6" name="il_fi" descr="http://www.aguamarket.com/sql/productos/fotos/termometro%20infrarojo%20fluke%20561.JPG"/>
          <p:cNvPicPr/>
          <p:nvPr/>
        </p:nvPicPr>
        <p:blipFill>
          <a:blip r:embed="rId2" cstate="print"/>
          <a:srcRect/>
          <a:stretch>
            <a:fillRect/>
          </a:stretch>
        </p:blipFill>
        <p:spPr bwMode="auto">
          <a:xfrm>
            <a:off x="5580112" y="1700808"/>
            <a:ext cx="259228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Temperatura</a:t>
            </a:r>
            <a:endParaRPr lang="es-EC" b="1" dirty="0"/>
          </a:p>
        </p:txBody>
      </p:sp>
      <p:sp>
        <p:nvSpPr>
          <p:cNvPr id="3" name="2 Marcador de contenido"/>
          <p:cNvSpPr>
            <a:spLocks noGrp="1"/>
          </p:cNvSpPr>
          <p:nvPr>
            <p:ph sz="quarter" idx="1"/>
          </p:nvPr>
        </p:nvSpPr>
        <p:spPr>
          <a:xfrm>
            <a:off x="457200" y="1600200"/>
            <a:ext cx="7467600" cy="892696"/>
          </a:xfrm>
        </p:spPr>
        <p:txBody>
          <a:bodyPr/>
          <a:lstStyle/>
          <a:p>
            <a:r>
              <a:rPr lang="es-EC" dirty="0" smtClean="0"/>
              <a:t>Los datos encontrados fueron los siguientes:</a:t>
            </a:r>
            <a:endParaRPr lang="es-EC" dirty="0"/>
          </a:p>
        </p:txBody>
      </p:sp>
      <p:graphicFrame>
        <p:nvGraphicFramePr>
          <p:cNvPr id="5" name="4 Tabla"/>
          <p:cNvGraphicFramePr>
            <a:graphicFrameLocks noGrp="1"/>
          </p:cNvGraphicFramePr>
          <p:nvPr/>
        </p:nvGraphicFramePr>
        <p:xfrm>
          <a:off x="899592" y="2636912"/>
          <a:ext cx="7056784" cy="1728192"/>
        </p:xfrm>
        <a:graphic>
          <a:graphicData uri="http://schemas.openxmlformats.org/drawingml/2006/table">
            <a:tbl>
              <a:tblPr/>
              <a:tblGrid>
                <a:gridCol w="2520280"/>
                <a:gridCol w="2664296"/>
                <a:gridCol w="1872208"/>
              </a:tblGrid>
              <a:tr h="576064">
                <a:tc>
                  <a:txBody>
                    <a:bodyPr/>
                    <a:lstStyle/>
                    <a:p>
                      <a:pPr algn="ctr">
                        <a:lnSpc>
                          <a:spcPct val="150000"/>
                        </a:lnSpc>
                        <a:spcAft>
                          <a:spcPts val="0"/>
                        </a:spcAft>
                      </a:pPr>
                      <a:r>
                        <a:rPr lang="es-EC" sz="2300" b="1" dirty="0" smtClean="0">
                          <a:solidFill>
                            <a:srgbClr val="000000"/>
                          </a:solidFill>
                          <a:latin typeface="Arial"/>
                          <a:ea typeface="Calibri"/>
                          <a:cs typeface="Times New Roman"/>
                        </a:rPr>
                        <a:t>TEMPERATURA</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MAGNITUD</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UNIDAD</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50000"/>
                        </a:lnSpc>
                        <a:spcAft>
                          <a:spcPts val="0"/>
                        </a:spcAft>
                      </a:pPr>
                      <a:r>
                        <a:rPr lang="es-EC" sz="2300" b="1" dirty="0">
                          <a:solidFill>
                            <a:srgbClr val="000000"/>
                          </a:solidFill>
                          <a:latin typeface="Arial"/>
                          <a:ea typeface="Calibri"/>
                          <a:cs typeface="Times New Roman"/>
                        </a:rPr>
                        <a:t>INGRESO</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7045">
                        <a:lnSpc>
                          <a:spcPct val="150000"/>
                        </a:lnSpc>
                        <a:spcAft>
                          <a:spcPts val="0"/>
                        </a:spcAft>
                      </a:pPr>
                      <a:r>
                        <a:rPr lang="es-EC" sz="2300" dirty="0">
                          <a:solidFill>
                            <a:srgbClr val="000000"/>
                          </a:solidFill>
                          <a:latin typeface="Arial"/>
                          <a:ea typeface="Calibri"/>
                          <a:cs typeface="Times New Roman"/>
                        </a:rPr>
                        <a:t>57.78  (136)</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°C (°F)</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50000"/>
                        </a:lnSpc>
                        <a:spcAft>
                          <a:spcPts val="0"/>
                        </a:spcAft>
                      </a:pPr>
                      <a:r>
                        <a:rPr lang="es-EC" sz="2300" b="1" dirty="0">
                          <a:solidFill>
                            <a:srgbClr val="000000"/>
                          </a:solidFill>
                          <a:latin typeface="Arial"/>
                          <a:ea typeface="Calibri"/>
                          <a:cs typeface="Times New Roman"/>
                        </a:rPr>
                        <a:t>SALIDA</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87045">
                        <a:lnSpc>
                          <a:spcPct val="150000"/>
                        </a:lnSpc>
                        <a:spcAft>
                          <a:spcPts val="0"/>
                        </a:spcAft>
                      </a:pPr>
                      <a:r>
                        <a:rPr lang="es-EC" sz="2300" dirty="0">
                          <a:solidFill>
                            <a:srgbClr val="000000"/>
                          </a:solidFill>
                          <a:latin typeface="Arial"/>
                          <a:ea typeface="Calibri"/>
                          <a:cs typeface="Times New Roman"/>
                        </a:rPr>
                        <a:t>45.56  (114)</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°C (°F)</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Caudal</a:t>
            </a:r>
            <a:endParaRPr lang="es-EC" b="1" dirty="0"/>
          </a:p>
        </p:txBody>
      </p:sp>
      <p:sp>
        <p:nvSpPr>
          <p:cNvPr id="3" name="2 Marcador de contenido"/>
          <p:cNvSpPr>
            <a:spLocks noGrp="1"/>
          </p:cNvSpPr>
          <p:nvPr>
            <p:ph sz="quarter" idx="1"/>
          </p:nvPr>
        </p:nvSpPr>
        <p:spPr>
          <a:xfrm>
            <a:off x="4427984" y="1988840"/>
            <a:ext cx="3888432" cy="4572000"/>
          </a:xfrm>
        </p:spPr>
        <p:txBody>
          <a:bodyPr/>
          <a:lstStyle/>
          <a:p>
            <a:pPr algn="just"/>
            <a:r>
              <a:rPr lang="es-EC" dirty="0" smtClean="0"/>
              <a:t>El caudal fue medido por medio de los caudalímetros de desplazamiento positivo localizados en la Unidad LACT.</a:t>
            </a:r>
            <a:endParaRPr lang="es-EC" dirty="0"/>
          </a:p>
        </p:txBody>
      </p:sp>
      <p:pic>
        <p:nvPicPr>
          <p:cNvPr id="5" name="il_fi" descr="http://img.alibaba.com/photo/211664036_1/LC_Positive_Displacement_Flow_Meter_fuel_dispenser_flowmeter_gas_meter_flowmeter_petroleum_flowmeter_measuring_instrument.jpg"/>
          <p:cNvPicPr/>
          <p:nvPr/>
        </p:nvPicPr>
        <p:blipFill>
          <a:blip r:embed="rId2" cstate="print"/>
          <a:srcRect/>
          <a:stretch>
            <a:fillRect/>
          </a:stretch>
        </p:blipFill>
        <p:spPr bwMode="auto">
          <a:xfrm>
            <a:off x="755576" y="1916832"/>
            <a:ext cx="3228975" cy="2929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Caudal</a:t>
            </a:r>
            <a:endParaRPr lang="es-EC" b="1" dirty="0"/>
          </a:p>
        </p:txBody>
      </p:sp>
      <p:sp>
        <p:nvSpPr>
          <p:cNvPr id="3" name="2 Marcador de contenido"/>
          <p:cNvSpPr>
            <a:spLocks noGrp="1"/>
          </p:cNvSpPr>
          <p:nvPr>
            <p:ph sz="quarter" idx="1"/>
          </p:nvPr>
        </p:nvSpPr>
        <p:spPr>
          <a:xfrm>
            <a:off x="457200" y="1600200"/>
            <a:ext cx="7467600" cy="892696"/>
          </a:xfrm>
        </p:spPr>
        <p:txBody>
          <a:bodyPr/>
          <a:lstStyle/>
          <a:p>
            <a:r>
              <a:rPr lang="es-EC" dirty="0" smtClean="0"/>
              <a:t>El dato medido fue el siguiente:</a:t>
            </a:r>
            <a:endParaRPr lang="es-EC" dirty="0"/>
          </a:p>
        </p:txBody>
      </p:sp>
      <p:graphicFrame>
        <p:nvGraphicFramePr>
          <p:cNvPr id="4" name="3 Tabla"/>
          <p:cNvGraphicFramePr>
            <a:graphicFrameLocks noGrp="1"/>
          </p:cNvGraphicFramePr>
          <p:nvPr/>
        </p:nvGraphicFramePr>
        <p:xfrm>
          <a:off x="539552" y="2420888"/>
          <a:ext cx="7488832" cy="1728192"/>
        </p:xfrm>
        <a:graphic>
          <a:graphicData uri="http://schemas.openxmlformats.org/drawingml/2006/table">
            <a:tbl>
              <a:tblPr/>
              <a:tblGrid>
                <a:gridCol w="2495989"/>
                <a:gridCol w="2495989"/>
                <a:gridCol w="2496854"/>
              </a:tblGrid>
              <a:tr h="864096">
                <a:tc>
                  <a:txBody>
                    <a:bodyPr/>
                    <a:lstStyle/>
                    <a:p>
                      <a:pPr algn="ctr">
                        <a:lnSpc>
                          <a:spcPct val="150000"/>
                        </a:lnSpc>
                        <a:spcAft>
                          <a:spcPts val="0"/>
                        </a:spcAft>
                      </a:pPr>
                      <a:endParaRPr lang="es-EC" sz="2300" dirty="0">
                        <a:solidFill>
                          <a:srgbClr val="000000"/>
                        </a:solidFill>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MAGNITUD</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UNIDAD</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gn="ctr">
                        <a:lnSpc>
                          <a:spcPct val="150000"/>
                        </a:lnSpc>
                        <a:spcAft>
                          <a:spcPts val="0"/>
                        </a:spcAft>
                      </a:pPr>
                      <a:r>
                        <a:rPr lang="es-EC" sz="2300" b="1" dirty="0">
                          <a:solidFill>
                            <a:srgbClr val="000000"/>
                          </a:solidFill>
                          <a:latin typeface="Arial"/>
                          <a:ea typeface="Calibri"/>
                          <a:cs typeface="Times New Roman"/>
                        </a:rPr>
                        <a:t>CAUDAL</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0.032  (12)</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m</a:t>
                      </a:r>
                      <a:r>
                        <a:rPr lang="es-EC" sz="2300" baseline="30000" dirty="0">
                          <a:solidFill>
                            <a:srgbClr val="000000"/>
                          </a:solidFill>
                          <a:latin typeface="Arial"/>
                          <a:ea typeface="Calibri"/>
                          <a:cs typeface="Times New Roman"/>
                        </a:rPr>
                        <a:t>3</a:t>
                      </a:r>
                      <a:r>
                        <a:rPr lang="es-EC" sz="2300" dirty="0">
                          <a:solidFill>
                            <a:srgbClr val="000000"/>
                          </a:solidFill>
                          <a:latin typeface="Arial"/>
                          <a:ea typeface="Calibri"/>
                          <a:cs typeface="Times New Roman"/>
                        </a:rPr>
                        <a:t>/s   (STB/min)</a:t>
                      </a:r>
                      <a:r>
                        <a:rPr lang="es-EC" sz="2300" baseline="30000" dirty="0">
                          <a:solidFill>
                            <a:srgbClr val="000000"/>
                          </a:solidFill>
                          <a:latin typeface="Arial"/>
                          <a:ea typeface="Calibri"/>
                          <a:cs typeface="Times New Roman"/>
                        </a:rPr>
                        <a:t> </a:t>
                      </a:r>
                      <a:r>
                        <a:rPr lang="es-EC" sz="2300" dirty="0">
                          <a:solidFill>
                            <a:srgbClr val="000000"/>
                          </a:solidFill>
                          <a:latin typeface="Arial"/>
                          <a:ea typeface="Calibri"/>
                          <a:cs typeface="Times New Roman"/>
                        </a:rPr>
                        <a:t> </a:t>
                      </a:r>
                      <a:endParaRPr lang="es-EC" sz="2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07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pitchFamily="34" charset="0"/>
                <a:cs typeface="Arial" pitchFamily="34" charset="0"/>
              </a:rPr>
              <a:t/>
            </a:r>
            <a:br>
              <a:rPr kumimoji="0" lang="es-EC" sz="1800" b="0" i="0" u="none" strike="noStrike" cap="none" normalizeH="0" baseline="0" dirty="0" smtClean="0">
                <a:ln>
                  <a:noFill/>
                </a:ln>
                <a:solidFill>
                  <a:schemeClr val="tx1"/>
                </a:solidFill>
                <a:effectLst/>
                <a:latin typeface="Arial" pitchFamily="34" charset="0"/>
                <a:cs typeface="Arial" pitchFamily="34" charset="0"/>
              </a:rPr>
            </a:b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C" b="1" dirty="0" smtClean="0"/>
              <a:t>Espesor de Pared de la Tubería </a:t>
            </a:r>
            <a:endParaRPr lang="es-EC" b="1" dirty="0"/>
          </a:p>
        </p:txBody>
      </p:sp>
      <p:sp>
        <p:nvSpPr>
          <p:cNvPr id="3" name="2 Marcador de contenido"/>
          <p:cNvSpPr>
            <a:spLocks noGrp="1"/>
          </p:cNvSpPr>
          <p:nvPr>
            <p:ph sz="quarter" idx="1"/>
          </p:nvPr>
        </p:nvSpPr>
        <p:spPr>
          <a:xfrm>
            <a:off x="395536" y="1268760"/>
            <a:ext cx="7920880" cy="5256584"/>
          </a:xfrm>
        </p:spPr>
        <p:txBody>
          <a:bodyPr>
            <a:normAutofit/>
          </a:bodyPr>
          <a:lstStyle/>
          <a:p>
            <a:pPr algn="just"/>
            <a:r>
              <a:rPr lang="es-EC" dirty="0" smtClean="0"/>
              <a:t>Realizada port la empresa contratista “Snap Pipe” quien ganó el concurso de licitación para esta tarea.</a:t>
            </a:r>
          </a:p>
          <a:p>
            <a:pPr algn="just"/>
            <a:r>
              <a:rPr lang="es-EC" dirty="0" smtClean="0"/>
              <a:t>La empresa “Snap Pipe” se basó en  el Procedimiento para Inspección Ultrasónica No. UT-01-SNAP el mismo que se puede resumir en los siguientes puntos:</a:t>
            </a:r>
          </a:p>
          <a:p>
            <a:pPr lvl="1" algn="just"/>
            <a:r>
              <a:rPr lang="es-EC" dirty="0" smtClean="0"/>
              <a:t>Equipos</a:t>
            </a:r>
          </a:p>
          <a:p>
            <a:pPr lvl="1" algn="just"/>
            <a:r>
              <a:rPr lang="es-EC" dirty="0" smtClean="0"/>
              <a:t>Condición Superficial, de Temperatura  y Técnica de Barrido</a:t>
            </a:r>
          </a:p>
          <a:p>
            <a:pPr lvl="1" algn="just"/>
            <a:r>
              <a:rPr lang="es-EC" dirty="0" smtClean="0"/>
              <a:t>Barrido</a:t>
            </a:r>
          </a:p>
          <a:p>
            <a:pPr lvl="1" algn="just"/>
            <a:r>
              <a:rPr lang="es-EC" dirty="0" smtClean="0"/>
              <a:t>Proceso</a:t>
            </a:r>
          </a:p>
          <a:p>
            <a:pPr lvl="1" algn="just"/>
            <a:r>
              <a:rPr lang="es-EC" dirty="0" smtClean="0"/>
              <a:t>Registros Adicionales</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Equipos</a:t>
            </a:r>
            <a:endParaRPr lang="es-EC" b="1" dirty="0"/>
          </a:p>
        </p:txBody>
      </p:sp>
      <p:sp>
        <p:nvSpPr>
          <p:cNvPr id="3" name="2 Marcador de contenido"/>
          <p:cNvSpPr>
            <a:spLocks noGrp="1"/>
          </p:cNvSpPr>
          <p:nvPr>
            <p:ph sz="quarter" idx="1"/>
          </p:nvPr>
        </p:nvSpPr>
        <p:spPr>
          <a:xfrm>
            <a:off x="457200" y="1600200"/>
            <a:ext cx="7467600" cy="3340968"/>
          </a:xfrm>
        </p:spPr>
        <p:txBody>
          <a:bodyPr/>
          <a:lstStyle/>
          <a:p>
            <a:r>
              <a:rPr lang="es-EC" dirty="0" smtClean="0"/>
              <a:t>los equipos que se utilizaron:</a:t>
            </a:r>
          </a:p>
          <a:p>
            <a:pPr lvl="1"/>
            <a:r>
              <a:rPr lang="es-EC" dirty="0" smtClean="0"/>
              <a:t>Equipo ultrasónico: PANAMETRICS EPOCH LT</a:t>
            </a:r>
          </a:p>
          <a:p>
            <a:pPr lvl="1"/>
            <a:r>
              <a:rPr lang="es-EC" dirty="0" smtClean="0"/>
              <a:t>Palpadores</a:t>
            </a:r>
          </a:p>
          <a:p>
            <a:pPr lvl="1"/>
            <a:r>
              <a:rPr lang="es-EC" dirty="0" smtClean="0"/>
              <a:t>Gradilla de Comprobación (Patrón de calibración)</a:t>
            </a:r>
          </a:p>
          <a:p>
            <a:pPr lvl="1"/>
            <a:r>
              <a:rPr lang="es-EC" dirty="0" smtClean="0"/>
              <a:t>Cámara fotográfica digital</a:t>
            </a:r>
          </a:p>
          <a:p>
            <a:pPr lvl="1"/>
            <a:r>
              <a:rPr lang="es-EC" dirty="0" smtClean="0"/>
              <a:t>Computadora Laptop</a:t>
            </a:r>
          </a:p>
          <a:p>
            <a:pPr lvl="1"/>
            <a:r>
              <a:rPr lang="es-EC" dirty="0" smtClean="0"/>
              <a:t>Vehículo 4X4</a:t>
            </a:r>
          </a:p>
          <a:p>
            <a:pPr lvl="1"/>
            <a:r>
              <a:rPr lang="es-EC" dirty="0" smtClean="0"/>
              <a:t>Caja de Herramientas</a:t>
            </a:r>
          </a:p>
          <a:p>
            <a:endParaRPr lang="es-EC" dirty="0"/>
          </a:p>
        </p:txBody>
      </p:sp>
      <p:pic>
        <p:nvPicPr>
          <p:cNvPr id="202754" name="Picture 2" descr="http://t1.gstatic.com/images?q=tbn:ANd9GcTY7b95iuyCYg7so9PrSMBmQomehb5ntKsOP0ok998-Mlc6F6JS"/>
          <p:cNvPicPr>
            <a:picLocks noChangeAspect="1" noChangeArrowheads="1"/>
          </p:cNvPicPr>
          <p:nvPr/>
        </p:nvPicPr>
        <p:blipFill>
          <a:blip r:embed="rId2" cstate="print"/>
          <a:srcRect/>
          <a:stretch>
            <a:fillRect/>
          </a:stretch>
        </p:blipFill>
        <p:spPr bwMode="auto">
          <a:xfrm>
            <a:off x="5004048" y="3284984"/>
            <a:ext cx="1800200" cy="325545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Condición Superficial, de Temperatura  y Técnica de Barrido</a:t>
            </a:r>
            <a:endParaRPr lang="es-EC" dirty="0"/>
          </a:p>
        </p:txBody>
      </p:sp>
      <p:sp>
        <p:nvSpPr>
          <p:cNvPr id="4" name="3 Marcador de contenido"/>
          <p:cNvSpPr>
            <a:spLocks noGrp="1"/>
          </p:cNvSpPr>
          <p:nvPr>
            <p:ph sz="quarter" idx="2"/>
          </p:nvPr>
        </p:nvSpPr>
        <p:spPr>
          <a:xfrm>
            <a:off x="4283968" y="1772816"/>
            <a:ext cx="4046168" cy="4572000"/>
          </a:xfrm>
        </p:spPr>
        <p:txBody>
          <a:bodyPr/>
          <a:lstStyle/>
          <a:p>
            <a:pPr algn="just"/>
            <a:r>
              <a:rPr lang="es-EC" b="1" dirty="0" smtClean="0"/>
              <a:t>Condición Superficial: </a:t>
            </a:r>
            <a:r>
              <a:rPr lang="es-EC" dirty="0" smtClean="0"/>
              <a:t>Superficie libre de Impurezas que interfiera con el barrido</a:t>
            </a:r>
          </a:p>
          <a:p>
            <a:pPr algn="just"/>
            <a:r>
              <a:rPr lang="es-EC" b="1" dirty="0" smtClean="0"/>
              <a:t>Rango de Temperaturas: </a:t>
            </a:r>
            <a:r>
              <a:rPr lang="es-EC" dirty="0" smtClean="0"/>
              <a:t>de 0 a 500°C, usando palpador y acoplan te respectivo</a:t>
            </a:r>
            <a:endParaRPr lang="es-EC" dirty="0"/>
          </a:p>
        </p:txBody>
      </p:sp>
      <p:pic>
        <p:nvPicPr>
          <p:cNvPr id="204802" name="Picture 2" descr="http://img.directindustry.es/images_di/photo-p/aparatos-de-control-de-soldaduras-por-ultrasonidos-482218.jpg"/>
          <p:cNvPicPr>
            <a:picLocks noChangeAspect="1" noChangeArrowheads="1"/>
          </p:cNvPicPr>
          <p:nvPr/>
        </p:nvPicPr>
        <p:blipFill>
          <a:blip r:embed="rId2" cstate="print"/>
          <a:srcRect/>
          <a:stretch>
            <a:fillRect/>
          </a:stretch>
        </p:blipFill>
        <p:spPr bwMode="auto">
          <a:xfrm>
            <a:off x="323528" y="2204864"/>
            <a:ext cx="3738873" cy="259228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Barrido</a:t>
            </a:r>
            <a:endParaRPr lang="es-EC" b="1" dirty="0"/>
          </a:p>
        </p:txBody>
      </p:sp>
      <p:sp>
        <p:nvSpPr>
          <p:cNvPr id="3" name="2 Marcador de contenido"/>
          <p:cNvSpPr>
            <a:spLocks noGrp="1"/>
          </p:cNvSpPr>
          <p:nvPr>
            <p:ph sz="quarter" idx="1"/>
          </p:nvPr>
        </p:nvSpPr>
        <p:spPr/>
        <p:txBody>
          <a:bodyPr/>
          <a:lstStyle/>
          <a:p>
            <a:pPr algn="just"/>
            <a:r>
              <a:rPr lang="es-EC" dirty="0" smtClean="0"/>
              <a:t>Se realizara 4 barridos dividiendo al tubo en cuatro cuadrantes</a:t>
            </a:r>
            <a:endParaRPr lang="es-EC" dirty="0"/>
          </a:p>
        </p:txBody>
      </p:sp>
      <p:pic>
        <p:nvPicPr>
          <p:cNvPr id="5" name="4 Imagen"/>
          <p:cNvPicPr/>
          <p:nvPr/>
        </p:nvPicPr>
        <p:blipFill>
          <a:blip r:embed="rId2" cstate="print"/>
          <a:srcRect l="38624" t="21944" r="39859" b="44610"/>
          <a:stretch>
            <a:fillRect/>
          </a:stretch>
        </p:blipFill>
        <p:spPr bwMode="auto">
          <a:xfrm>
            <a:off x="5148064" y="1700808"/>
            <a:ext cx="2520280"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Antecedentes</a:t>
            </a:r>
            <a:endParaRPr lang="es-EC" dirty="0"/>
          </a:p>
        </p:txBody>
      </p:sp>
      <p:sp>
        <p:nvSpPr>
          <p:cNvPr id="3" name="2 Marcador de contenido"/>
          <p:cNvSpPr>
            <a:spLocks noGrp="1"/>
          </p:cNvSpPr>
          <p:nvPr>
            <p:ph sz="quarter" idx="1"/>
          </p:nvPr>
        </p:nvSpPr>
        <p:spPr>
          <a:xfrm>
            <a:off x="251520" y="1556792"/>
            <a:ext cx="8291264" cy="2188840"/>
          </a:xfrm>
        </p:spPr>
        <p:txBody>
          <a:bodyPr>
            <a:normAutofit/>
          </a:bodyPr>
          <a:lstStyle/>
          <a:p>
            <a:pPr algn="just"/>
            <a:r>
              <a:rPr lang="es-EC" dirty="0" smtClean="0"/>
              <a:t>En relación con los oleoductos se plantean decisiones de carácter estratégico, como por ejemplo, las relativas al diseño y al trazado del oleoducto, e incluso otras de carácter táctico como la definición de políticas de renovación y mantenimiento de instalaciones.</a:t>
            </a:r>
          </a:p>
          <a:p>
            <a:endParaRPr lang="es-EC" dirty="0"/>
          </a:p>
        </p:txBody>
      </p:sp>
      <p:pic>
        <p:nvPicPr>
          <p:cNvPr id="102402" name="Picture 2" descr="C:\Users\Moralito\Pictures\imagesCAA19D81.jpg"/>
          <p:cNvPicPr>
            <a:picLocks noChangeAspect="1" noChangeArrowheads="1"/>
          </p:cNvPicPr>
          <p:nvPr/>
        </p:nvPicPr>
        <p:blipFill>
          <a:blip r:embed="rId2" cstate="print"/>
          <a:srcRect/>
          <a:stretch>
            <a:fillRect/>
          </a:stretch>
        </p:blipFill>
        <p:spPr bwMode="auto">
          <a:xfrm>
            <a:off x="1979712" y="3645024"/>
            <a:ext cx="4392488" cy="280831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467600" cy="796950"/>
          </a:xfrm>
        </p:spPr>
        <p:txBody>
          <a:bodyPr/>
          <a:lstStyle/>
          <a:p>
            <a:r>
              <a:rPr lang="es-EC" b="1" dirty="0" smtClean="0"/>
              <a:t>Barrido</a:t>
            </a:r>
            <a:endParaRPr lang="es-EC" b="1" dirty="0"/>
          </a:p>
        </p:txBody>
      </p:sp>
      <p:sp>
        <p:nvSpPr>
          <p:cNvPr id="4" name="3 Marcador de contenido"/>
          <p:cNvSpPr>
            <a:spLocks noGrp="1"/>
          </p:cNvSpPr>
          <p:nvPr>
            <p:ph sz="quarter" idx="1"/>
          </p:nvPr>
        </p:nvSpPr>
        <p:spPr>
          <a:xfrm>
            <a:off x="251520" y="980728"/>
            <a:ext cx="8496944" cy="3240360"/>
          </a:xfrm>
        </p:spPr>
        <p:txBody>
          <a:bodyPr>
            <a:normAutofit/>
          </a:bodyPr>
          <a:lstStyle/>
          <a:p>
            <a:pPr lvl="0" algn="just"/>
            <a:r>
              <a:rPr lang="es-EC" dirty="0" smtClean="0"/>
              <a:t>Se medirá la tubería de superficie, de suelda a suelda, </a:t>
            </a:r>
          </a:p>
          <a:p>
            <a:pPr lvl="0" algn="just"/>
            <a:r>
              <a:rPr lang="es-EC" dirty="0" smtClean="0"/>
              <a:t>En el caso de pasos enterrados se excavará antes y después, hasta encontrar el  recubrimiento anticorrosivo de la tubería (polyken) y de acuerdo a su estado se seguirá excavando,</a:t>
            </a:r>
          </a:p>
          <a:p>
            <a:pPr lvl="0" algn="just"/>
            <a:r>
              <a:rPr lang="es-EC" dirty="0" smtClean="0"/>
              <a:t>En el caso de que la tubería enterrada no disponga de polyken o revestimiento se excavará todo el paso para inspección total de la tubería.</a:t>
            </a:r>
          </a:p>
          <a:p>
            <a:pPr>
              <a:buNone/>
            </a:pPr>
            <a:endParaRPr lang="es-EC" dirty="0"/>
          </a:p>
        </p:txBody>
      </p:sp>
      <p:pic>
        <p:nvPicPr>
          <p:cNvPr id="205826" name="Picture 2" descr="http://www.editec.cl/mchilena/May2000/227Asfaltos.jpg"/>
          <p:cNvPicPr>
            <a:picLocks noChangeAspect="1" noChangeArrowheads="1"/>
          </p:cNvPicPr>
          <p:nvPr/>
        </p:nvPicPr>
        <p:blipFill>
          <a:blip r:embed="rId2" cstate="print"/>
          <a:srcRect/>
          <a:stretch>
            <a:fillRect/>
          </a:stretch>
        </p:blipFill>
        <p:spPr bwMode="auto">
          <a:xfrm>
            <a:off x="2843808" y="4221088"/>
            <a:ext cx="3024336" cy="229771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Barrido</a:t>
            </a:r>
            <a:endParaRPr lang="es-EC" b="1" dirty="0"/>
          </a:p>
        </p:txBody>
      </p:sp>
      <p:sp>
        <p:nvSpPr>
          <p:cNvPr id="3" name="2 Marcador de contenido"/>
          <p:cNvSpPr>
            <a:spLocks noGrp="1"/>
          </p:cNvSpPr>
          <p:nvPr>
            <p:ph sz="quarter" idx="1"/>
          </p:nvPr>
        </p:nvSpPr>
        <p:spPr/>
        <p:txBody>
          <a:bodyPr>
            <a:normAutofit/>
          </a:bodyPr>
          <a:lstStyle/>
          <a:p>
            <a:pPr lvl="1" algn="just"/>
            <a:r>
              <a:rPr lang="es-EC" sz="2400" dirty="0" smtClean="0"/>
              <a:t>Si la tubería está semienterrada, se realizará excavaciones para poder acceder a toda la tubería.</a:t>
            </a:r>
            <a:endParaRPr lang="es-EC" sz="2000" dirty="0" smtClean="0"/>
          </a:p>
          <a:p>
            <a:pPr lvl="1" algn="just"/>
            <a:r>
              <a:rPr lang="es-EC" sz="2400" dirty="0" smtClean="0"/>
              <a:t>Si  se detectan pitings o zonas con espesores bajos, la inspección se realizará en forma más minuciosa con el propósito de limitar la zona con defectos.</a:t>
            </a:r>
            <a:endParaRPr lang="es-EC" sz="2000" dirty="0" smtClean="0"/>
          </a:p>
          <a:p>
            <a:pPr lvl="1" algn="just"/>
            <a:r>
              <a:rPr lang="es-EC" sz="2400" dirty="0" smtClean="0"/>
              <a:t>Al realizar el barrido el transductor se detendrá constantemente en distancias no mayores a 5 centímetros por lapsos de 1 a 3 segundos.</a:t>
            </a:r>
            <a:endParaRPr lang="es-EC" sz="2000" dirty="0" smtClean="0"/>
          </a:p>
          <a:p>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Barrido</a:t>
            </a:r>
            <a:endParaRPr lang="es-EC" b="1" dirty="0"/>
          </a:p>
        </p:txBody>
      </p:sp>
      <p:pic>
        <p:nvPicPr>
          <p:cNvPr id="207874" name="Picture 2" descr="http://co2corrosionchem409.wikispaces.com/file/view/Piting_Corrosion.jpg/183169911/Piting_Corrosion.jpg"/>
          <p:cNvPicPr>
            <a:picLocks noChangeAspect="1" noChangeArrowheads="1"/>
          </p:cNvPicPr>
          <p:nvPr/>
        </p:nvPicPr>
        <p:blipFill>
          <a:blip r:embed="rId2" cstate="print"/>
          <a:srcRect/>
          <a:stretch>
            <a:fillRect/>
          </a:stretch>
        </p:blipFill>
        <p:spPr bwMode="auto">
          <a:xfrm>
            <a:off x="1403648" y="1772816"/>
            <a:ext cx="6096000" cy="4572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Proceso</a:t>
            </a:r>
            <a:endParaRPr lang="es-EC" b="1" dirty="0"/>
          </a:p>
        </p:txBody>
      </p:sp>
      <p:sp>
        <p:nvSpPr>
          <p:cNvPr id="4" name="3 Marcador de contenido"/>
          <p:cNvSpPr>
            <a:spLocks noGrp="1"/>
          </p:cNvSpPr>
          <p:nvPr>
            <p:ph sz="quarter" idx="2"/>
          </p:nvPr>
        </p:nvSpPr>
        <p:spPr/>
        <p:txBody>
          <a:bodyPr/>
          <a:lstStyle/>
          <a:p>
            <a:pPr algn="just"/>
            <a:r>
              <a:rPr lang="es-EC" dirty="0" smtClean="0"/>
              <a:t>El proceso de medición de espesores es el siguiente:</a:t>
            </a:r>
          </a:p>
          <a:p>
            <a:pPr lvl="1" algn="just"/>
            <a:r>
              <a:rPr lang="es-EC" dirty="0" smtClean="0"/>
              <a:t>Limpieza de tubería e identificación de líneas</a:t>
            </a:r>
          </a:p>
          <a:p>
            <a:pPr lvl="1"/>
            <a:r>
              <a:rPr lang="es-EC" dirty="0" smtClean="0"/>
              <a:t>Calibración del Equipo</a:t>
            </a:r>
          </a:p>
          <a:p>
            <a:pPr lvl="1"/>
            <a:r>
              <a:rPr lang="es-EC" dirty="0" smtClean="0"/>
              <a:t>Barrido.</a:t>
            </a:r>
          </a:p>
          <a:p>
            <a:endParaRPr lang="es-EC" dirty="0"/>
          </a:p>
        </p:txBody>
      </p:sp>
      <p:pic>
        <p:nvPicPr>
          <p:cNvPr id="209922" name="Picture 2" descr="http://calidadyconsultoria.net/images/equipo.png"/>
          <p:cNvPicPr>
            <a:picLocks noChangeAspect="1" noChangeArrowheads="1"/>
          </p:cNvPicPr>
          <p:nvPr/>
        </p:nvPicPr>
        <p:blipFill>
          <a:blip r:embed="rId2" cstate="print"/>
          <a:srcRect/>
          <a:stretch>
            <a:fillRect/>
          </a:stretch>
        </p:blipFill>
        <p:spPr bwMode="auto">
          <a:xfrm>
            <a:off x="971600" y="1988840"/>
            <a:ext cx="2448272" cy="405189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Registros Adicionales</a:t>
            </a:r>
            <a:endParaRPr lang="es-EC" dirty="0"/>
          </a:p>
        </p:txBody>
      </p:sp>
      <p:sp>
        <p:nvSpPr>
          <p:cNvPr id="6" name="5 Marcador de contenido"/>
          <p:cNvSpPr>
            <a:spLocks noGrp="1"/>
          </p:cNvSpPr>
          <p:nvPr>
            <p:ph sz="quarter" idx="1"/>
          </p:nvPr>
        </p:nvSpPr>
        <p:spPr>
          <a:xfrm>
            <a:off x="457200" y="1600200"/>
            <a:ext cx="4546848" cy="5069160"/>
          </a:xfrm>
        </p:spPr>
        <p:txBody>
          <a:bodyPr>
            <a:normAutofit/>
          </a:bodyPr>
          <a:lstStyle/>
          <a:p>
            <a:pPr lvl="0" algn="just"/>
            <a:r>
              <a:rPr lang="es-EC" dirty="0" smtClean="0"/>
              <a:t>La longitud de la línea a inspeccionarse</a:t>
            </a:r>
          </a:p>
          <a:p>
            <a:pPr lvl="0" algn="just"/>
            <a:r>
              <a:rPr lang="es-EC" dirty="0" smtClean="0"/>
              <a:t>Al inicio de la línea se pintará la dirección del flujo, el nombre de la línea, fecha de inspección, y el número del tubo en forma secuencial en sentido a favor del flujo</a:t>
            </a:r>
            <a:endParaRPr lang="es-EC" dirty="0"/>
          </a:p>
        </p:txBody>
      </p:sp>
      <p:pic>
        <p:nvPicPr>
          <p:cNvPr id="210946" name="Picture 2" descr="http://www.ferrosur.com.uy/archivo/articulos/Cintas_metricas/stanley.jpg"/>
          <p:cNvPicPr>
            <a:picLocks noChangeAspect="1" noChangeArrowheads="1"/>
          </p:cNvPicPr>
          <p:nvPr/>
        </p:nvPicPr>
        <p:blipFill>
          <a:blip r:embed="rId2" cstate="print"/>
          <a:srcRect/>
          <a:stretch>
            <a:fillRect/>
          </a:stretch>
        </p:blipFill>
        <p:spPr bwMode="auto">
          <a:xfrm>
            <a:off x="5220072" y="2636912"/>
            <a:ext cx="3303727" cy="223224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260648"/>
            <a:ext cx="7467600" cy="652934"/>
          </a:xfrm>
        </p:spPr>
        <p:txBody>
          <a:bodyPr/>
          <a:lstStyle/>
          <a:p>
            <a:r>
              <a:rPr lang="es-EC" b="1" dirty="0" smtClean="0"/>
              <a:t>Registros Adicionales</a:t>
            </a:r>
            <a:endParaRPr lang="es-EC" dirty="0"/>
          </a:p>
        </p:txBody>
      </p:sp>
      <p:sp>
        <p:nvSpPr>
          <p:cNvPr id="6" name="5 Marcador de contenido"/>
          <p:cNvSpPr>
            <a:spLocks noGrp="1"/>
          </p:cNvSpPr>
          <p:nvPr>
            <p:ph sz="quarter" idx="1"/>
          </p:nvPr>
        </p:nvSpPr>
        <p:spPr>
          <a:xfrm>
            <a:off x="467544" y="1124744"/>
            <a:ext cx="7467600" cy="2736304"/>
          </a:xfrm>
        </p:spPr>
        <p:txBody>
          <a:bodyPr/>
          <a:lstStyle/>
          <a:p>
            <a:pPr lvl="0" algn="just"/>
            <a:r>
              <a:rPr lang="es-EC" dirty="0" smtClean="0"/>
              <a:t>Para la localización del defecto en cada tubo se tomará como referencia cero a la soldadura aguas abajo y desde este punto con cinta se medirá hasta el inicio del defecto el Valor X, desde la misma soldadura se medirá hasta el sitio de fin del defecto el valor Y, la diferencia de Y –X  = L significará la longitud del defecto</a:t>
            </a:r>
            <a:endParaRPr lang="es-EC" dirty="0"/>
          </a:p>
        </p:txBody>
      </p:sp>
      <p:pic>
        <p:nvPicPr>
          <p:cNvPr id="7" name="6 Imagen"/>
          <p:cNvPicPr/>
          <p:nvPr/>
        </p:nvPicPr>
        <p:blipFill>
          <a:blip r:embed="rId2" cstate="print"/>
          <a:srcRect l="7055" t="17868" r="14991" b="36990"/>
          <a:stretch>
            <a:fillRect/>
          </a:stretch>
        </p:blipFill>
        <p:spPr bwMode="auto">
          <a:xfrm>
            <a:off x="1115616" y="3933056"/>
            <a:ext cx="655272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Longitud de la Tubería</a:t>
            </a:r>
            <a:endParaRPr lang="es-EC" b="1" dirty="0"/>
          </a:p>
        </p:txBody>
      </p:sp>
      <p:sp>
        <p:nvSpPr>
          <p:cNvPr id="3" name="2 Marcador de contenido"/>
          <p:cNvSpPr>
            <a:spLocks noGrp="1"/>
          </p:cNvSpPr>
          <p:nvPr>
            <p:ph sz="quarter" idx="1"/>
          </p:nvPr>
        </p:nvSpPr>
        <p:spPr>
          <a:xfrm>
            <a:off x="457200" y="1600200"/>
            <a:ext cx="7467600" cy="1972816"/>
          </a:xfrm>
        </p:spPr>
        <p:txBody>
          <a:bodyPr/>
          <a:lstStyle/>
          <a:p>
            <a:pPr algn="just"/>
            <a:r>
              <a:rPr lang="es-EC" dirty="0" smtClean="0"/>
              <a:t>Durante la medición de espesores, el grupo de trabajos de la empresa contratista “Snap Pipe” fue midiendo la longitud de cada uno de los tubos como se describió. Encontrando los siguientes resultados:</a:t>
            </a:r>
            <a:endParaRPr lang="es-EC" dirty="0"/>
          </a:p>
        </p:txBody>
      </p:sp>
      <p:graphicFrame>
        <p:nvGraphicFramePr>
          <p:cNvPr id="4" name="3 Tabla"/>
          <p:cNvGraphicFramePr>
            <a:graphicFrameLocks noGrp="1"/>
          </p:cNvGraphicFramePr>
          <p:nvPr/>
        </p:nvGraphicFramePr>
        <p:xfrm>
          <a:off x="1259632" y="3861048"/>
          <a:ext cx="6480719" cy="1800200"/>
        </p:xfrm>
        <a:graphic>
          <a:graphicData uri="http://schemas.openxmlformats.org/drawingml/2006/table">
            <a:tbl>
              <a:tblPr/>
              <a:tblGrid>
                <a:gridCol w="2159990"/>
                <a:gridCol w="2159990"/>
                <a:gridCol w="2160739"/>
              </a:tblGrid>
              <a:tr h="541227">
                <a:tc>
                  <a:txBody>
                    <a:bodyPr/>
                    <a:lstStyle/>
                    <a:p>
                      <a:pPr algn="ctr">
                        <a:lnSpc>
                          <a:spcPct val="150000"/>
                        </a:lnSpc>
                        <a:spcAft>
                          <a:spcPts val="0"/>
                        </a:spcAft>
                      </a:pP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MAGNITUD</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b="1" dirty="0">
                          <a:solidFill>
                            <a:srgbClr val="000000"/>
                          </a:solidFill>
                          <a:latin typeface="Arial"/>
                          <a:ea typeface="Calibri"/>
                          <a:cs typeface="Times New Roman"/>
                        </a:rPr>
                        <a:t>UNIDAD</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27">
                <a:tc>
                  <a:txBody>
                    <a:bodyPr/>
                    <a:lstStyle/>
                    <a:p>
                      <a:pPr algn="ctr">
                        <a:lnSpc>
                          <a:spcPct val="150000"/>
                        </a:lnSpc>
                        <a:spcAft>
                          <a:spcPts val="0"/>
                        </a:spcAft>
                      </a:pPr>
                      <a:r>
                        <a:rPr lang="es-EC" sz="2300" b="1" dirty="0">
                          <a:solidFill>
                            <a:srgbClr val="000000"/>
                          </a:solidFill>
                          <a:latin typeface="Arial"/>
                          <a:ea typeface="Calibri"/>
                          <a:cs typeface="Times New Roman"/>
                        </a:rPr>
                        <a:t>No. de Tubos</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2300" dirty="0" smtClean="0">
                          <a:solidFill>
                            <a:srgbClr val="000000"/>
                          </a:solidFill>
                          <a:latin typeface="Arial"/>
                          <a:ea typeface="Calibri"/>
                          <a:cs typeface="Times New Roman"/>
                        </a:rPr>
                        <a:t>      1.252</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TUBOS</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746">
                <a:tc>
                  <a:txBody>
                    <a:bodyPr/>
                    <a:lstStyle/>
                    <a:p>
                      <a:pPr algn="ctr">
                        <a:lnSpc>
                          <a:spcPct val="150000"/>
                        </a:lnSpc>
                        <a:spcAft>
                          <a:spcPts val="0"/>
                        </a:spcAft>
                      </a:pPr>
                      <a:r>
                        <a:rPr lang="es-EC" sz="2300" b="1" dirty="0">
                          <a:solidFill>
                            <a:srgbClr val="000000"/>
                          </a:solidFill>
                          <a:latin typeface="Arial"/>
                          <a:ea typeface="Calibri"/>
                          <a:cs typeface="Times New Roman"/>
                        </a:rPr>
                        <a:t>Longitud Total </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2300" dirty="0" smtClean="0">
                          <a:solidFill>
                            <a:srgbClr val="000000"/>
                          </a:solidFill>
                          <a:latin typeface="Arial"/>
                          <a:ea typeface="Calibri"/>
                          <a:cs typeface="Times New Roman"/>
                        </a:rPr>
                        <a:t>    16.334,45</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smtClean="0">
                          <a:solidFill>
                            <a:srgbClr val="000000"/>
                          </a:solidFill>
                          <a:latin typeface="Arial"/>
                          <a:ea typeface="Calibri"/>
                          <a:cs typeface="Times New Roman"/>
                        </a:rPr>
                        <a:t>m</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7467600" cy="868958"/>
          </a:xfrm>
        </p:spPr>
        <p:txBody>
          <a:bodyPr/>
          <a:lstStyle/>
          <a:p>
            <a:r>
              <a:rPr lang="es-EC" b="1" dirty="0" smtClean="0"/>
              <a:t>Densidad</a:t>
            </a:r>
            <a:endParaRPr lang="es-EC" b="1" dirty="0"/>
          </a:p>
        </p:txBody>
      </p:sp>
      <p:sp>
        <p:nvSpPr>
          <p:cNvPr id="3" name="2 Marcador de contenido"/>
          <p:cNvSpPr>
            <a:spLocks noGrp="1"/>
          </p:cNvSpPr>
          <p:nvPr>
            <p:ph sz="quarter" idx="1"/>
          </p:nvPr>
        </p:nvSpPr>
        <p:spPr>
          <a:xfrm>
            <a:off x="4067944" y="908720"/>
            <a:ext cx="4536504" cy="5301208"/>
          </a:xfrm>
        </p:spPr>
        <p:txBody>
          <a:bodyPr>
            <a:normAutofit/>
          </a:bodyPr>
          <a:lstStyle/>
          <a:p>
            <a:pPr algn="just"/>
            <a:r>
              <a:rPr lang="es-EC" dirty="0" smtClean="0"/>
              <a:t>Es obtenida periódicamente en los laboratorios tanto del CPF como de la unidad LACT, demás como parte del proceso de fiscalización que Petrobell Inc.. Grantmining S.A. rinde al estado ecuatoriano, quincenalmente una muestra del crudo de producción es enviada a la Empresa SGS para que realice un análisis de laboratorio para conocer las características de crudo</a:t>
            </a:r>
            <a:endParaRPr lang="es-EC" dirty="0"/>
          </a:p>
        </p:txBody>
      </p:sp>
      <p:pic>
        <p:nvPicPr>
          <p:cNvPr id="214018" name="Picture 2" descr="http://1.bp.blogspot.com/_9tW4foCl2gw/TUcGq7eSYdI/AAAAAAAAABY/ZvR2az-FJY4/s1600/petroleo.JPG"/>
          <p:cNvPicPr>
            <a:picLocks noChangeAspect="1" noChangeArrowheads="1"/>
          </p:cNvPicPr>
          <p:nvPr/>
        </p:nvPicPr>
        <p:blipFill>
          <a:blip r:embed="rId2" cstate="print"/>
          <a:srcRect/>
          <a:stretch>
            <a:fillRect/>
          </a:stretch>
        </p:blipFill>
        <p:spPr bwMode="auto">
          <a:xfrm>
            <a:off x="611560" y="1628800"/>
            <a:ext cx="2990106" cy="398680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Densidad</a:t>
            </a:r>
            <a:endParaRPr lang="es-EC" b="1" dirty="0"/>
          </a:p>
        </p:txBody>
      </p:sp>
      <p:sp>
        <p:nvSpPr>
          <p:cNvPr id="6" name="5 Marcador de contenido"/>
          <p:cNvSpPr>
            <a:spLocks noGrp="1"/>
          </p:cNvSpPr>
          <p:nvPr>
            <p:ph sz="quarter" idx="1"/>
          </p:nvPr>
        </p:nvSpPr>
        <p:spPr>
          <a:xfrm>
            <a:off x="457200" y="1600200"/>
            <a:ext cx="7467600" cy="2548880"/>
          </a:xfrm>
        </p:spPr>
        <p:txBody>
          <a:bodyPr/>
          <a:lstStyle/>
          <a:p>
            <a:r>
              <a:rPr lang="es-EC" dirty="0" smtClean="0"/>
              <a:t>En cualquiera de los 2 casos la determinación de la densidad del crudo (expresada en grados API) está bajo la norma ASTM D1298.</a:t>
            </a:r>
          </a:p>
          <a:p>
            <a:pPr algn="just"/>
            <a:r>
              <a:rPr lang="es-EC" dirty="0" smtClean="0"/>
              <a:t>Los datos tomados son el promedio del año 2010 según lo informes presentados por el departamento de Operaciones.</a:t>
            </a:r>
          </a:p>
          <a:p>
            <a:endParaRPr lang="es-EC" dirty="0"/>
          </a:p>
        </p:txBody>
      </p:sp>
      <p:graphicFrame>
        <p:nvGraphicFramePr>
          <p:cNvPr id="7" name="6 Tabla"/>
          <p:cNvGraphicFramePr>
            <a:graphicFrameLocks noGrp="1"/>
          </p:cNvGraphicFramePr>
          <p:nvPr/>
        </p:nvGraphicFramePr>
        <p:xfrm>
          <a:off x="1331640" y="4365104"/>
          <a:ext cx="6192688" cy="1368152"/>
        </p:xfrm>
        <a:graphic>
          <a:graphicData uri="http://schemas.openxmlformats.org/drawingml/2006/table">
            <a:tbl>
              <a:tblPr/>
              <a:tblGrid>
                <a:gridCol w="2063756"/>
                <a:gridCol w="2064466"/>
                <a:gridCol w="2064466"/>
              </a:tblGrid>
              <a:tr h="684076">
                <a:tc>
                  <a:txBody>
                    <a:bodyPr/>
                    <a:lstStyle/>
                    <a:p>
                      <a:pPr>
                        <a:lnSpc>
                          <a:spcPct val="150000"/>
                        </a:lnSpc>
                        <a:spcAft>
                          <a:spcPts val="0"/>
                        </a:spcAft>
                      </a:pPr>
                      <a:endParaRPr lang="es-EC" sz="2300" dirty="0">
                        <a:solidFill>
                          <a:srgbClr val="00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2300" b="1" dirty="0">
                          <a:solidFill>
                            <a:srgbClr val="000000"/>
                          </a:solidFill>
                          <a:latin typeface="Arial"/>
                          <a:ea typeface="Calibri"/>
                          <a:cs typeface="Times New Roman"/>
                        </a:rPr>
                        <a:t>MAGNITUD</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2300" b="1" dirty="0">
                          <a:solidFill>
                            <a:srgbClr val="000000"/>
                          </a:solidFill>
                          <a:latin typeface="Arial"/>
                          <a:ea typeface="Calibri"/>
                          <a:cs typeface="Times New Roman"/>
                        </a:rPr>
                        <a:t>UNIDAD</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6">
                <a:tc>
                  <a:txBody>
                    <a:bodyPr/>
                    <a:lstStyle/>
                    <a:p>
                      <a:pPr>
                        <a:lnSpc>
                          <a:spcPct val="150000"/>
                        </a:lnSpc>
                        <a:spcAft>
                          <a:spcPts val="0"/>
                        </a:spcAft>
                      </a:pPr>
                      <a:r>
                        <a:rPr lang="es-EC" sz="2300" b="1" dirty="0">
                          <a:solidFill>
                            <a:srgbClr val="000000"/>
                          </a:solidFill>
                          <a:latin typeface="Arial"/>
                          <a:ea typeface="Calibri"/>
                          <a:cs typeface="Times New Roman"/>
                        </a:rPr>
                        <a:t>Gravedad API</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2300" dirty="0">
                          <a:solidFill>
                            <a:srgbClr val="000000"/>
                          </a:solidFill>
                          <a:latin typeface="Arial"/>
                          <a:ea typeface="Calibri"/>
                          <a:cs typeface="Times New Roman"/>
                        </a:rPr>
                        <a:t>21,72</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2300" dirty="0">
                          <a:solidFill>
                            <a:srgbClr val="000000"/>
                          </a:solidFill>
                          <a:latin typeface="Arial"/>
                          <a:ea typeface="Calibri"/>
                          <a:cs typeface="Times New Roman"/>
                        </a:rPr>
                        <a:t>°API</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Viscosidad</a:t>
            </a:r>
            <a:endParaRPr lang="es-EC" b="1" dirty="0"/>
          </a:p>
        </p:txBody>
      </p:sp>
      <p:sp>
        <p:nvSpPr>
          <p:cNvPr id="3" name="2 Marcador de contenido"/>
          <p:cNvSpPr>
            <a:spLocks noGrp="1"/>
          </p:cNvSpPr>
          <p:nvPr>
            <p:ph sz="quarter" idx="1"/>
          </p:nvPr>
        </p:nvSpPr>
        <p:spPr>
          <a:xfrm>
            <a:off x="539552" y="1628800"/>
            <a:ext cx="3657600" cy="4572000"/>
          </a:xfrm>
        </p:spPr>
        <p:txBody>
          <a:bodyPr/>
          <a:lstStyle/>
          <a:p>
            <a:pPr algn="just"/>
            <a:r>
              <a:rPr lang="es-EC" dirty="0" smtClean="0"/>
              <a:t>Son obtenidas tanto en los laboratorios del campo como por la empresa SGS.</a:t>
            </a:r>
          </a:p>
          <a:p>
            <a:pPr algn="just"/>
            <a:r>
              <a:rPr lang="es-EC" dirty="0" smtClean="0"/>
              <a:t>Ambos se rige a lo establecido en la Norma ASTM D-445</a:t>
            </a:r>
            <a:endParaRPr lang="es-EC" dirty="0"/>
          </a:p>
        </p:txBody>
      </p:sp>
      <p:pic>
        <p:nvPicPr>
          <p:cNvPr id="216066" name="Picture 2" descr="http://www.solucionpolitica.com/wp-content/uploads/2010/08/crudo-sucio.jpg"/>
          <p:cNvPicPr>
            <a:picLocks noChangeAspect="1" noChangeArrowheads="1"/>
          </p:cNvPicPr>
          <p:nvPr/>
        </p:nvPicPr>
        <p:blipFill>
          <a:blip r:embed="rId2" cstate="print"/>
          <a:srcRect/>
          <a:stretch>
            <a:fillRect/>
          </a:stretch>
        </p:blipFill>
        <p:spPr bwMode="auto">
          <a:xfrm>
            <a:off x="4860032" y="1772816"/>
            <a:ext cx="3352800" cy="381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Situación Actual</a:t>
            </a:r>
            <a:endParaRPr lang="es-EC" b="1" dirty="0"/>
          </a:p>
        </p:txBody>
      </p:sp>
      <p:sp>
        <p:nvSpPr>
          <p:cNvPr id="3" name="2 Marcador de contenido"/>
          <p:cNvSpPr>
            <a:spLocks noGrp="1"/>
          </p:cNvSpPr>
          <p:nvPr>
            <p:ph sz="quarter" idx="1"/>
          </p:nvPr>
        </p:nvSpPr>
        <p:spPr/>
        <p:txBody>
          <a:bodyPr>
            <a:normAutofit/>
          </a:bodyPr>
          <a:lstStyle/>
          <a:p>
            <a:pPr algn="just"/>
            <a:r>
              <a:rPr lang="es-EC" dirty="0" smtClean="0"/>
              <a:t>La empresa Petrobell Inc.. Grantmining S.A. operadora del campo Marginal Tiguino, en sus instalaciones posee un oleoducto primario que cumple la función de trasladar el crudo de producción desde el CPF (Centro de Facilidades y Proceso) hasta la Unidad LACT (Lease Automatic Custody Transfer)  o Unidad de Arriendo Automático de Transferencia de Custodia.</a:t>
            </a:r>
          </a:p>
          <a:p>
            <a:pPr algn="just"/>
            <a:r>
              <a:rPr lang="es-EC" dirty="0" smtClean="0"/>
              <a:t>Este oleoducto primario tiene una longitud de 16,335 Km y está compuesto de 1252 tubos unidos por juntas soldadas. </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Viscosidad</a:t>
            </a:r>
            <a:endParaRPr lang="es-EC" b="1" dirty="0"/>
          </a:p>
        </p:txBody>
      </p:sp>
      <p:sp>
        <p:nvSpPr>
          <p:cNvPr id="3" name="2 Marcador de contenido"/>
          <p:cNvSpPr>
            <a:spLocks noGrp="1"/>
          </p:cNvSpPr>
          <p:nvPr>
            <p:ph sz="quarter" idx="1"/>
          </p:nvPr>
        </p:nvSpPr>
        <p:spPr>
          <a:xfrm>
            <a:off x="457200" y="1600200"/>
            <a:ext cx="7859216" cy="532656"/>
          </a:xfrm>
        </p:spPr>
        <p:txBody>
          <a:bodyPr/>
          <a:lstStyle/>
          <a:p>
            <a:pPr algn="just"/>
            <a:r>
              <a:rPr lang="es-EC" dirty="0" smtClean="0"/>
              <a:t>Los datos mostrados son un promedio del año 2010</a:t>
            </a:r>
            <a:endParaRPr lang="es-EC" dirty="0"/>
          </a:p>
        </p:txBody>
      </p:sp>
      <p:graphicFrame>
        <p:nvGraphicFramePr>
          <p:cNvPr id="4" name="3 Tabla"/>
          <p:cNvGraphicFramePr>
            <a:graphicFrameLocks noGrp="1"/>
          </p:cNvGraphicFramePr>
          <p:nvPr/>
        </p:nvGraphicFramePr>
        <p:xfrm>
          <a:off x="683568" y="2348880"/>
          <a:ext cx="7776864" cy="3680460"/>
        </p:xfrm>
        <a:graphic>
          <a:graphicData uri="http://schemas.openxmlformats.org/drawingml/2006/table">
            <a:tbl>
              <a:tblPr/>
              <a:tblGrid>
                <a:gridCol w="3110047"/>
                <a:gridCol w="2794609"/>
                <a:gridCol w="1872208"/>
              </a:tblGrid>
              <a:tr h="0">
                <a:tc>
                  <a:txBody>
                    <a:bodyPr/>
                    <a:lstStyle/>
                    <a:p>
                      <a:pPr>
                        <a:lnSpc>
                          <a:spcPct val="150000"/>
                        </a:lnSpc>
                        <a:spcAft>
                          <a:spcPts val="0"/>
                        </a:spcAft>
                      </a:pPr>
                      <a:endParaRPr lang="es-EC" sz="2300" dirty="0">
                        <a:solidFill>
                          <a:srgbClr val="00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2300" b="1" dirty="0">
                          <a:solidFill>
                            <a:srgbClr val="000000"/>
                          </a:solidFill>
                          <a:latin typeface="Arial"/>
                          <a:ea typeface="Calibri"/>
                          <a:cs typeface="Times New Roman"/>
                        </a:rPr>
                        <a:t>MAGNITUD</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2300" b="1" dirty="0">
                          <a:solidFill>
                            <a:srgbClr val="000000"/>
                          </a:solidFill>
                          <a:latin typeface="Arial"/>
                          <a:ea typeface="Calibri"/>
                          <a:cs typeface="Times New Roman"/>
                        </a:rPr>
                        <a:t>UNIDAD</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2300" b="1" dirty="0">
                          <a:solidFill>
                            <a:srgbClr val="000000"/>
                          </a:solidFill>
                          <a:latin typeface="Arial"/>
                          <a:ea typeface="Calibri"/>
                          <a:cs typeface="Times New Roman"/>
                        </a:rPr>
                        <a:t>Viscosidad Cinemática a 80°F</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1760">
                        <a:lnSpc>
                          <a:spcPct val="150000"/>
                        </a:lnSpc>
                        <a:spcAft>
                          <a:spcPts val="0"/>
                        </a:spcAft>
                      </a:pPr>
                      <a:r>
                        <a:rPr lang="es-EC" sz="2300" dirty="0" smtClean="0">
                          <a:solidFill>
                            <a:srgbClr val="000000"/>
                          </a:solidFill>
                          <a:latin typeface="Arial"/>
                          <a:ea typeface="Calibri"/>
                          <a:cs typeface="Times New Roman"/>
                        </a:rPr>
                        <a:t>   0.0002    (</a:t>
                      </a:r>
                      <a:r>
                        <a:rPr lang="es-EC" sz="2300" dirty="0">
                          <a:solidFill>
                            <a:srgbClr val="000000"/>
                          </a:solidFill>
                          <a:latin typeface="Arial"/>
                          <a:ea typeface="Calibri"/>
                          <a:cs typeface="Times New Roman"/>
                        </a:rPr>
                        <a:t>215.47)</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2410">
                        <a:lnSpc>
                          <a:spcPct val="150000"/>
                        </a:lnSpc>
                        <a:spcAft>
                          <a:spcPts val="0"/>
                        </a:spcAft>
                      </a:pPr>
                      <a:r>
                        <a:rPr lang="es-EC" sz="2300" dirty="0">
                          <a:solidFill>
                            <a:srgbClr val="000000"/>
                          </a:solidFill>
                          <a:latin typeface="Arial"/>
                          <a:ea typeface="Calibri"/>
                          <a:cs typeface="Times New Roman"/>
                        </a:rPr>
                        <a:t>m</a:t>
                      </a:r>
                      <a:r>
                        <a:rPr lang="es-EC" sz="2300" baseline="30000" dirty="0">
                          <a:solidFill>
                            <a:srgbClr val="000000"/>
                          </a:solidFill>
                          <a:latin typeface="Arial"/>
                          <a:ea typeface="Calibri"/>
                          <a:cs typeface="Times New Roman"/>
                        </a:rPr>
                        <a:t>2</a:t>
                      </a:r>
                      <a:r>
                        <a:rPr lang="es-EC" sz="2300" dirty="0">
                          <a:solidFill>
                            <a:srgbClr val="000000"/>
                          </a:solidFill>
                          <a:latin typeface="Arial"/>
                          <a:ea typeface="Calibri"/>
                          <a:cs typeface="Times New Roman"/>
                        </a:rPr>
                        <a:t>/s  (cSt)</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2300" b="1" dirty="0">
                          <a:solidFill>
                            <a:srgbClr val="000000"/>
                          </a:solidFill>
                          <a:latin typeface="Arial"/>
                          <a:ea typeface="Calibri"/>
                          <a:cs typeface="Times New Roman"/>
                        </a:rPr>
                        <a:t>Grados API</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2300" dirty="0">
                          <a:solidFill>
                            <a:srgbClr val="000000"/>
                          </a:solidFill>
                          <a:latin typeface="Arial"/>
                          <a:ea typeface="Calibri"/>
                          <a:cs typeface="Times New Roman"/>
                        </a:rPr>
                        <a:t> </a:t>
                      </a:r>
                      <a:r>
                        <a:rPr lang="es-EC" sz="2300" dirty="0" smtClean="0">
                          <a:solidFill>
                            <a:srgbClr val="000000"/>
                          </a:solidFill>
                          <a:latin typeface="Arial"/>
                          <a:ea typeface="Calibri"/>
                          <a:cs typeface="Times New Roman"/>
                        </a:rPr>
                        <a:t> 21.72</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2410">
                        <a:lnSpc>
                          <a:spcPct val="150000"/>
                        </a:lnSpc>
                        <a:spcAft>
                          <a:spcPts val="0"/>
                        </a:spcAft>
                      </a:pPr>
                      <a:r>
                        <a:rPr lang="es-EC" sz="2300" dirty="0">
                          <a:solidFill>
                            <a:srgbClr val="000000"/>
                          </a:solidFill>
                          <a:latin typeface="Arial"/>
                          <a:ea typeface="Calibri"/>
                          <a:cs typeface="Times New Roman"/>
                        </a:rPr>
                        <a:t>API °</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2300" b="1" dirty="0">
                          <a:solidFill>
                            <a:srgbClr val="000000"/>
                          </a:solidFill>
                          <a:latin typeface="Arial"/>
                          <a:ea typeface="Calibri"/>
                          <a:cs typeface="Times New Roman"/>
                        </a:rPr>
                        <a:t>Gravedad Especifica </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50000"/>
                        </a:lnSpc>
                        <a:spcAft>
                          <a:spcPts val="0"/>
                        </a:spcAft>
                      </a:pPr>
                      <a:r>
                        <a:rPr lang="es-EC" sz="2300" dirty="0">
                          <a:solidFill>
                            <a:srgbClr val="000000"/>
                          </a:solidFill>
                          <a:latin typeface="Arial"/>
                          <a:ea typeface="Calibri"/>
                          <a:cs typeface="Times New Roman"/>
                        </a:rPr>
                        <a:t>    0.9235</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2410">
                        <a:lnSpc>
                          <a:spcPct val="150000"/>
                        </a:lnSpc>
                        <a:spcAft>
                          <a:spcPts val="0"/>
                        </a:spcAft>
                      </a:pPr>
                      <a:endParaRPr lang="es-EC" sz="2300" dirty="0">
                        <a:solidFill>
                          <a:srgbClr val="000000"/>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2300" b="1" dirty="0">
                          <a:solidFill>
                            <a:srgbClr val="000000"/>
                          </a:solidFill>
                          <a:latin typeface="Arial"/>
                          <a:ea typeface="Calibri"/>
                          <a:cs typeface="Times New Roman"/>
                        </a:rPr>
                        <a:t>Viscosidad Dinámica a 80°F</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nSpc>
                          <a:spcPct val="150000"/>
                        </a:lnSpc>
                        <a:spcAft>
                          <a:spcPts val="0"/>
                        </a:spcAft>
                      </a:pPr>
                      <a:r>
                        <a:rPr lang="es-EC" sz="2300" dirty="0">
                          <a:solidFill>
                            <a:srgbClr val="000000"/>
                          </a:solidFill>
                          <a:latin typeface="Arial"/>
                          <a:ea typeface="Calibri"/>
                          <a:cs typeface="Times New Roman"/>
                        </a:rPr>
                        <a:t>    0.1990    (199.02)</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2410">
                        <a:lnSpc>
                          <a:spcPct val="150000"/>
                        </a:lnSpc>
                        <a:spcAft>
                          <a:spcPts val="0"/>
                        </a:spcAft>
                      </a:pPr>
                      <a:r>
                        <a:rPr lang="es-EC" sz="2300" dirty="0">
                          <a:solidFill>
                            <a:srgbClr val="000000"/>
                          </a:solidFill>
                          <a:latin typeface="Arial"/>
                          <a:ea typeface="Calibri"/>
                          <a:cs typeface="Times New Roman"/>
                        </a:rPr>
                        <a:t>Pa.s  (cP)</a:t>
                      </a:r>
                      <a:endParaRPr lang="es-EC" sz="2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467600" cy="1143000"/>
          </a:xfrm>
        </p:spPr>
        <p:txBody>
          <a:bodyPr/>
          <a:lstStyle/>
          <a:p>
            <a:r>
              <a:rPr lang="es-EC" b="1" dirty="0" smtClean="0"/>
              <a:t>Selección del Software para el Análisis de Fluidos</a:t>
            </a:r>
            <a:endParaRPr lang="es-EC" dirty="0"/>
          </a:p>
        </p:txBody>
      </p:sp>
      <p:sp>
        <p:nvSpPr>
          <p:cNvPr id="3" name="2 Marcador de contenido"/>
          <p:cNvSpPr>
            <a:spLocks noGrp="1"/>
          </p:cNvSpPr>
          <p:nvPr>
            <p:ph sz="quarter" idx="1"/>
          </p:nvPr>
        </p:nvSpPr>
        <p:spPr>
          <a:xfrm>
            <a:off x="323528" y="1484784"/>
            <a:ext cx="8208912" cy="5184576"/>
          </a:xfrm>
        </p:spPr>
        <p:txBody>
          <a:bodyPr>
            <a:normAutofit/>
          </a:bodyPr>
          <a:lstStyle/>
          <a:p>
            <a:pPr algn="just"/>
            <a:r>
              <a:rPr lang="es-EC" dirty="0" smtClean="0"/>
              <a:t>Para la selección del programa de  análisis de fluidos se tomó en cuenta la técnica de cuestionarios, la misma que hace referencia a cuatro etapas:</a:t>
            </a:r>
          </a:p>
          <a:p>
            <a:pPr lvl="1" algn="just"/>
            <a:r>
              <a:rPr lang="es-EC" dirty="0" smtClean="0"/>
              <a:t>Definición de Parámetros de Selección Objetiva</a:t>
            </a:r>
          </a:p>
          <a:p>
            <a:pPr lvl="1" algn="just"/>
            <a:r>
              <a:rPr lang="es-EC" dirty="0" smtClean="0"/>
              <a:t>Definición de Parámetros de Selección Subjetiva</a:t>
            </a:r>
          </a:p>
          <a:p>
            <a:pPr lvl="1" algn="just"/>
            <a:r>
              <a:rPr lang="es-EC" dirty="0" smtClean="0"/>
              <a:t>Presentación de Posibles Alternativas de Mercado</a:t>
            </a:r>
          </a:p>
          <a:p>
            <a:pPr lvl="1"/>
            <a:r>
              <a:rPr lang="es-EC" dirty="0" smtClean="0"/>
              <a:t>Selección de la Alternativa más adecuada</a:t>
            </a:r>
          </a:p>
          <a:p>
            <a:pPr lvl="1"/>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Presentación de Posibles Alternativas del Mercado </a:t>
            </a:r>
            <a:endParaRPr lang="es-EC" b="1" dirty="0"/>
          </a:p>
        </p:txBody>
      </p:sp>
      <p:sp>
        <p:nvSpPr>
          <p:cNvPr id="3" name="2 Marcador de contenido"/>
          <p:cNvSpPr>
            <a:spLocks noGrp="1"/>
          </p:cNvSpPr>
          <p:nvPr>
            <p:ph sz="quarter" idx="1"/>
          </p:nvPr>
        </p:nvSpPr>
        <p:spPr>
          <a:xfrm>
            <a:off x="457200" y="1600200"/>
            <a:ext cx="3610744" cy="4572000"/>
          </a:xfrm>
        </p:spPr>
        <p:txBody>
          <a:bodyPr/>
          <a:lstStyle/>
          <a:p>
            <a:pPr algn="just"/>
            <a:r>
              <a:rPr lang="es-EC" dirty="0" smtClean="0"/>
              <a:t>.</a:t>
            </a:r>
          </a:p>
          <a:p>
            <a:pPr algn="just"/>
            <a:r>
              <a:rPr lang="es-EC" dirty="0" smtClean="0"/>
              <a:t>Los programas pre seleccionados son:</a:t>
            </a:r>
          </a:p>
          <a:p>
            <a:pPr lvl="1" algn="just"/>
            <a:r>
              <a:rPr lang="es-EC" dirty="0" smtClean="0"/>
              <a:t>COSMOS FLOW 4.1</a:t>
            </a:r>
          </a:p>
          <a:p>
            <a:pPr lvl="1" algn="just"/>
            <a:r>
              <a:rPr lang="es-EC" dirty="0" smtClean="0"/>
              <a:t>PIPESIM 2003</a:t>
            </a:r>
          </a:p>
          <a:p>
            <a:pPr lvl="1" algn="just"/>
            <a:r>
              <a:rPr lang="es-EC" dirty="0" smtClean="0"/>
              <a:t>OLGA 6.0</a:t>
            </a:r>
            <a:endParaRPr lang="es-EC" dirty="0"/>
          </a:p>
        </p:txBody>
      </p:sp>
      <p:sp>
        <p:nvSpPr>
          <p:cNvPr id="134146" name="AutoShape 2" descr="http://www.atcreativa.com/blog/wp-content/uploads/2010/05/5-preguntas-seo-basicas.jpg"/>
          <p:cNvSpPr>
            <a:spLocks noChangeAspect="1" noChangeArrowheads="1"/>
          </p:cNvSpPr>
          <p:nvPr/>
        </p:nvSpPr>
        <p:spPr bwMode="auto">
          <a:xfrm>
            <a:off x="63500" y="-136525"/>
            <a:ext cx="1905000" cy="3057525"/>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6" name="Picture 2"/>
          <p:cNvPicPr>
            <a:picLocks noChangeAspect="1" noChangeArrowheads="1"/>
          </p:cNvPicPr>
          <p:nvPr/>
        </p:nvPicPr>
        <p:blipFill>
          <a:blip r:embed="rId2" cstate="print"/>
          <a:srcRect l="23989" t="15375" r="3661" b="11782"/>
          <a:stretch>
            <a:fillRect/>
          </a:stretch>
        </p:blipFill>
        <p:spPr bwMode="auto">
          <a:xfrm>
            <a:off x="5580112" y="1772816"/>
            <a:ext cx="2304256" cy="1739948"/>
          </a:xfrm>
          <a:prstGeom prst="rect">
            <a:avLst/>
          </a:prstGeom>
          <a:noFill/>
          <a:ln w="9525">
            <a:noFill/>
            <a:miter lim="800000"/>
            <a:headEnd/>
            <a:tailEnd/>
          </a:ln>
        </p:spPr>
      </p:pic>
      <p:pic>
        <p:nvPicPr>
          <p:cNvPr id="7" name="Picture 1" descr="C:\Users\Moralito\Pictures\pipesim20070.jpg"/>
          <p:cNvPicPr>
            <a:picLocks noGrp="1" noChangeAspect="1" noChangeArrowheads="1"/>
          </p:cNvPicPr>
          <p:nvPr>
            <p:ph sz="quarter" idx="1"/>
          </p:nvPr>
        </p:nvPicPr>
        <p:blipFill>
          <a:blip r:embed="rId3" cstate="print"/>
          <a:srcRect/>
          <a:stretch>
            <a:fillRect/>
          </a:stretch>
        </p:blipFill>
        <p:spPr bwMode="auto">
          <a:xfrm>
            <a:off x="4572000" y="2852936"/>
            <a:ext cx="2376264" cy="1728192"/>
          </a:xfrm>
          <a:prstGeom prst="rect">
            <a:avLst/>
          </a:prstGeom>
          <a:noFill/>
        </p:spPr>
      </p:pic>
      <p:pic>
        <p:nvPicPr>
          <p:cNvPr id="8" name="Picture 9" descr="C:\Users\Moralito\Pictures\olga600.jpg"/>
          <p:cNvPicPr>
            <a:picLocks noChangeAspect="1" noChangeArrowheads="1"/>
          </p:cNvPicPr>
          <p:nvPr/>
        </p:nvPicPr>
        <p:blipFill>
          <a:blip r:embed="rId4" cstate="print"/>
          <a:srcRect/>
          <a:stretch>
            <a:fillRect/>
          </a:stretch>
        </p:blipFill>
        <p:spPr bwMode="auto">
          <a:xfrm>
            <a:off x="5508104" y="4005064"/>
            <a:ext cx="2376264" cy="178918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9" name="Picture 7" descr="C:\Users\Moralito\Pictures\image005.gif"/>
          <p:cNvPicPr>
            <a:picLocks noChangeAspect="1" noChangeArrowheads="1"/>
          </p:cNvPicPr>
          <p:nvPr/>
        </p:nvPicPr>
        <p:blipFill>
          <a:blip r:embed="rId2" cstate="print"/>
          <a:srcRect/>
          <a:stretch>
            <a:fillRect/>
          </a:stretch>
        </p:blipFill>
        <p:spPr bwMode="auto">
          <a:xfrm>
            <a:off x="395536" y="3717032"/>
            <a:ext cx="3505895" cy="2629421"/>
          </a:xfrm>
          <a:prstGeom prst="rect">
            <a:avLst/>
          </a:prstGeom>
          <a:noFill/>
        </p:spPr>
      </p:pic>
      <p:sp>
        <p:nvSpPr>
          <p:cNvPr id="2" name="1 Título"/>
          <p:cNvSpPr>
            <a:spLocks noGrp="1"/>
          </p:cNvSpPr>
          <p:nvPr>
            <p:ph type="title"/>
          </p:nvPr>
        </p:nvSpPr>
        <p:spPr/>
        <p:txBody>
          <a:bodyPr/>
          <a:lstStyle/>
          <a:p>
            <a:r>
              <a:rPr lang="es-EC" b="1" dirty="0" smtClean="0"/>
              <a:t>Cosmos Flow 4.1</a:t>
            </a:r>
            <a:endParaRPr lang="es-EC" dirty="0"/>
          </a:p>
        </p:txBody>
      </p:sp>
      <p:pic>
        <p:nvPicPr>
          <p:cNvPr id="141313" name="Picture 1"/>
          <p:cNvPicPr>
            <a:picLocks noChangeAspect="1" noChangeArrowheads="1"/>
          </p:cNvPicPr>
          <p:nvPr/>
        </p:nvPicPr>
        <p:blipFill>
          <a:blip r:embed="rId3" cstate="print"/>
          <a:srcRect l="33222" t="11812" r="8454" b="25189"/>
          <a:stretch>
            <a:fillRect/>
          </a:stretch>
        </p:blipFill>
        <p:spPr bwMode="auto">
          <a:xfrm>
            <a:off x="4427984" y="1340768"/>
            <a:ext cx="3466511" cy="2808312"/>
          </a:xfrm>
          <a:prstGeom prst="rect">
            <a:avLst/>
          </a:prstGeom>
          <a:noFill/>
          <a:ln w="9525">
            <a:noFill/>
            <a:miter lim="800000"/>
            <a:headEnd/>
            <a:tailEnd/>
          </a:ln>
        </p:spPr>
      </p:pic>
      <p:pic>
        <p:nvPicPr>
          <p:cNvPr id="141314" name="Picture 2"/>
          <p:cNvPicPr>
            <a:picLocks noChangeAspect="1" noChangeArrowheads="1"/>
          </p:cNvPicPr>
          <p:nvPr/>
        </p:nvPicPr>
        <p:blipFill>
          <a:blip r:embed="rId4" cstate="print"/>
          <a:srcRect l="23989" t="15375" r="3661" b="11782"/>
          <a:stretch>
            <a:fillRect/>
          </a:stretch>
        </p:blipFill>
        <p:spPr bwMode="auto">
          <a:xfrm>
            <a:off x="2771800" y="2420888"/>
            <a:ext cx="3409676" cy="2574653"/>
          </a:xfrm>
          <a:prstGeom prst="rect">
            <a:avLst/>
          </a:prstGeom>
          <a:noFill/>
          <a:ln w="9525">
            <a:noFill/>
            <a:miter lim="800000"/>
            <a:headEnd/>
            <a:tailEnd/>
          </a:ln>
        </p:spPr>
      </p:pic>
      <p:pic>
        <p:nvPicPr>
          <p:cNvPr id="141315" name="Picture 3" descr="C:\Users\Moralito\Pictures\imagesCA7EPD8H.jpg"/>
          <p:cNvPicPr>
            <a:picLocks noChangeAspect="1" noChangeArrowheads="1"/>
          </p:cNvPicPr>
          <p:nvPr/>
        </p:nvPicPr>
        <p:blipFill>
          <a:blip r:embed="rId5" cstate="print"/>
          <a:srcRect/>
          <a:stretch>
            <a:fillRect/>
          </a:stretch>
        </p:blipFill>
        <p:spPr bwMode="auto">
          <a:xfrm>
            <a:off x="4716016" y="4509120"/>
            <a:ext cx="3096344" cy="797309"/>
          </a:xfrm>
          <a:prstGeom prst="rect">
            <a:avLst/>
          </a:prstGeom>
          <a:noFill/>
        </p:spPr>
      </p:pic>
      <p:sp>
        <p:nvSpPr>
          <p:cNvPr id="141317" name="AutoShape 5" descr="http://www.albea.ru/products/cad/soft/BRNI/img/image005.gif"/>
          <p:cNvSpPr>
            <a:spLocks noChangeAspect="1" noChangeArrowheads="1"/>
          </p:cNvSpPr>
          <p:nvPr/>
        </p:nvSpPr>
        <p:spPr bwMode="auto">
          <a:xfrm>
            <a:off x="63500" y="-136525"/>
            <a:ext cx="4876800" cy="36576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1" name="Picture 7"/>
          <p:cNvPicPr>
            <a:picLocks noChangeAspect="1" noChangeArrowheads="1"/>
          </p:cNvPicPr>
          <p:nvPr/>
        </p:nvPicPr>
        <p:blipFill>
          <a:blip r:embed="rId2" cstate="print"/>
          <a:srcRect l="9223" t="11438" r="11782" b="9813"/>
          <a:stretch>
            <a:fillRect/>
          </a:stretch>
        </p:blipFill>
        <p:spPr bwMode="auto">
          <a:xfrm>
            <a:off x="323528" y="3284984"/>
            <a:ext cx="3852428" cy="2880320"/>
          </a:xfrm>
          <a:prstGeom prst="rect">
            <a:avLst/>
          </a:prstGeom>
          <a:noFill/>
          <a:ln w="9525">
            <a:noFill/>
            <a:miter lim="800000"/>
            <a:headEnd/>
            <a:tailEnd/>
          </a:ln>
        </p:spPr>
      </p:pic>
      <p:pic>
        <p:nvPicPr>
          <p:cNvPr id="139269" name="Picture 5" descr="C:\Users\Moralito\Pictures\pipesim-91.gif"/>
          <p:cNvPicPr>
            <a:picLocks noChangeAspect="1" noChangeArrowheads="1"/>
          </p:cNvPicPr>
          <p:nvPr/>
        </p:nvPicPr>
        <p:blipFill>
          <a:blip r:embed="rId3" cstate="print"/>
          <a:srcRect/>
          <a:stretch>
            <a:fillRect/>
          </a:stretch>
        </p:blipFill>
        <p:spPr bwMode="auto">
          <a:xfrm>
            <a:off x="4427984" y="1340768"/>
            <a:ext cx="3816424" cy="2751376"/>
          </a:xfrm>
          <a:prstGeom prst="rect">
            <a:avLst/>
          </a:prstGeom>
          <a:noFill/>
        </p:spPr>
      </p:pic>
      <p:sp>
        <p:nvSpPr>
          <p:cNvPr id="2" name="1 Título"/>
          <p:cNvSpPr>
            <a:spLocks noGrp="1"/>
          </p:cNvSpPr>
          <p:nvPr>
            <p:ph type="title"/>
          </p:nvPr>
        </p:nvSpPr>
        <p:spPr/>
        <p:txBody>
          <a:bodyPr/>
          <a:lstStyle/>
          <a:p>
            <a:r>
              <a:rPr lang="es-EC" b="1" dirty="0" smtClean="0"/>
              <a:t>Pipesim 2003</a:t>
            </a:r>
            <a:endParaRPr lang="es-EC" dirty="0"/>
          </a:p>
        </p:txBody>
      </p:sp>
      <p:pic>
        <p:nvPicPr>
          <p:cNvPr id="139265" name="Picture 1" descr="C:\Users\Moralito\Pictures\pipesim20070.jpg"/>
          <p:cNvPicPr>
            <a:picLocks noGrp="1" noChangeAspect="1" noChangeArrowheads="1"/>
          </p:cNvPicPr>
          <p:nvPr>
            <p:ph sz="quarter" idx="1"/>
          </p:nvPr>
        </p:nvPicPr>
        <p:blipFill>
          <a:blip r:embed="rId4" cstate="print"/>
          <a:srcRect/>
          <a:stretch>
            <a:fillRect/>
          </a:stretch>
        </p:blipFill>
        <p:spPr bwMode="auto">
          <a:xfrm>
            <a:off x="2051720" y="2204864"/>
            <a:ext cx="3960440" cy="2742448"/>
          </a:xfrm>
          <a:prstGeom prst="rect">
            <a:avLst/>
          </a:prstGeom>
          <a:noFill/>
        </p:spPr>
      </p:pic>
      <p:pic>
        <p:nvPicPr>
          <p:cNvPr id="139270" name="Picture 6" descr="c:\Users\Moralito\Pictures\Schlumberger.jpg"/>
          <p:cNvPicPr>
            <a:picLocks noChangeAspect="1" noChangeArrowheads="1"/>
          </p:cNvPicPr>
          <p:nvPr/>
        </p:nvPicPr>
        <p:blipFill>
          <a:blip r:embed="rId5" cstate="print"/>
          <a:srcRect/>
          <a:stretch>
            <a:fillRect/>
          </a:stretch>
        </p:blipFill>
        <p:spPr bwMode="auto">
          <a:xfrm>
            <a:off x="4572000" y="5013176"/>
            <a:ext cx="3240360" cy="72596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5" name="Picture 9" descr="C:\Users\Moralito\Pictures\olga600.jpg"/>
          <p:cNvPicPr>
            <a:picLocks noChangeAspect="1" noChangeArrowheads="1"/>
          </p:cNvPicPr>
          <p:nvPr/>
        </p:nvPicPr>
        <p:blipFill>
          <a:blip r:embed="rId2" cstate="print"/>
          <a:srcRect/>
          <a:stretch>
            <a:fillRect/>
          </a:stretch>
        </p:blipFill>
        <p:spPr bwMode="auto">
          <a:xfrm>
            <a:off x="4572000" y="1556792"/>
            <a:ext cx="3538518" cy="2664296"/>
          </a:xfrm>
          <a:prstGeom prst="rect">
            <a:avLst/>
          </a:prstGeom>
          <a:noFill/>
        </p:spPr>
      </p:pic>
      <p:sp>
        <p:nvSpPr>
          <p:cNvPr id="2" name="1 Título"/>
          <p:cNvSpPr>
            <a:spLocks noGrp="1"/>
          </p:cNvSpPr>
          <p:nvPr>
            <p:ph type="title"/>
          </p:nvPr>
        </p:nvSpPr>
        <p:spPr/>
        <p:txBody>
          <a:bodyPr/>
          <a:lstStyle/>
          <a:p>
            <a:r>
              <a:rPr lang="es-EC" b="1" dirty="0" smtClean="0"/>
              <a:t>Olga 6.0</a:t>
            </a:r>
            <a:endParaRPr lang="es-EC" dirty="0"/>
          </a:p>
        </p:txBody>
      </p:sp>
      <p:pic>
        <p:nvPicPr>
          <p:cNvPr id="137218" name="Picture 2" descr="http://www.cqt8.com/soft/UploadPic/2010-7/SPT.Group.OLGA.v6.2.3.69445.JPG"/>
          <p:cNvPicPr>
            <a:picLocks noChangeAspect="1" noChangeArrowheads="1"/>
          </p:cNvPicPr>
          <p:nvPr/>
        </p:nvPicPr>
        <p:blipFill>
          <a:blip r:embed="rId3" cstate="print"/>
          <a:srcRect/>
          <a:stretch>
            <a:fillRect/>
          </a:stretch>
        </p:blipFill>
        <p:spPr bwMode="auto">
          <a:xfrm>
            <a:off x="3347864" y="3140968"/>
            <a:ext cx="3960440" cy="2472346"/>
          </a:xfrm>
          <a:prstGeom prst="rect">
            <a:avLst/>
          </a:prstGeom>
          <a:noFill/>
        </p:spPr>
      </p:pic>
      <p:sp>
        <p:nvSpPr>
          <p:cNvPr id="137220" name="AutoShape 4" descr="http://www.sptgroup.com/upload/Images/brochures/Brochure-front-OLGA-7.jpg"/>
          <p:cNvSpPr>
            <a:spLocks noChangeAspect="1" noChangeArrowheads="1"/>
          </p:cNvSpPr>
          <p:nvPr/>
        </p:nvSpPr>
        <p:spPr bwMode="auto">
          <a:xfrm>
            <a:off x="63500" y="-136525"/>
            <a:ext cx="1590675" cy="22479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137221" name="Picture 5" descr="C:\Users\Moralito\Pictures\Brochure-front-OLGA-7.jpg"/>
          <p:cNvPicPr>
            <a:picLocks noChangeAspect="1" noChangeArrowheads="1"/>
          </p:cNvPicPr>
          <p:nvPr/>
        </p:nvPicPr>
        <p:blipFill>
          <a:blip r:embed="rId4" cstate="print"/>
          <a:srcRect/>
          <a:stretch>
            <a:fillRect/>
          </a:stretch>
        </p:blipFill>
        <p:spPr bwMode="auto">
          <a:xfrm>
            <a:off x="1547664" y="1988840"/>
            <a:ext cx="2160240" cy="3312368"/>
          </a:xfrm>
          <a:prstGeom prst="rect">
            <a:avLst/>
          </a:prstGeom>
          <a:noFill/>
        </p:spPr>
      </p:pic>
      <p:pic>
        <p:nvPicPr>
          <p:cNvPr id="137222" name="Picture 6" descr="C:\Users\Moralito\Pictures\imagesCABE40WF.jpg"/>
          <p:cNvPicPr>
            <a:picLocks noChangeAspect="1" noChangeArrowheads="1"/>
          </p:cNvPicPr>
          <p:nvPr/>
        </p:nvPicPr>
        <p:blipFill>
          <a:blip r:embed="rId5" cstate="print"/>
          <a:srcRect/>
          <a:stretch>
            <a:fillRect/>
          </a:stretch>
        </p:blipFill>
        <p:spPr bwMode="auto">
          <a:xfrm>
            <a:off x="3491880" y="2564904"/>
            <a:ext cx="1387654" cy="1800200"/>
          </a:xfrm>
          <a:prstGeom prst="rect">
            <a:avLst/>
          </a:prstGeom>
          <a:noFill/>
        </p:spPr>
      </p:pic>
      <p:sp>
        <p:nvSpPr>
          <p:cNvPr id="137224" name="AutoShape 8" descr="http://www.softvod.com/UploadPicture/201002/olga600.jpg"/>
          <p:cNvSpPr>
            <a:spLocks noChangeAspect="1" noChangeArrowheads="1"/>
          </p:cNvSpPr>
          <p:nvPr/>
        </p:nvSpPr>
        <p:spPr bwMode="auto">
          <a:xfrm>
            <a:off x="63500" y="-136525"/>
            <a:ext cx="4048125" cy="3048000"/>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Selección de la Alternativa más adecuada</a:t>
            </a:r>
            <a:endParaRPr lang="es-EC" b="1" dirty="0"/>
          </a:p>
        </p:txBody>
      </p:sp>
      <p:sp>
        <p:nvSpPr>
          <p:cNvPr id="3" name="2 Marcador de contenido"/>
          <p:cNvSpPr>
            <a:spLocks noGrp="1"/>
          </p:cNvSpPr>
          <p:nvPr>
            <p:ph sz="quarter" idx="1"/>
          </p:nvPr>
        </p:nvSpPr>
        <p:spPr>
          <a:xfrm>
            <a:off x="4427984" y="1700808"/>
            <a:ext cx="3657600" cy="4572000"/>
          </a:xfrm>
        </p:spPr>
        <p:txBody>
          <a:bodyPr>
            <a:normAutofit/>
          </a:bodyPr>
          <a:lstStyle/>
          <a:p>
            <a:pPr algn="just"/>
            <a:r>
              <a:rPr lang="es-EC" dirty="0" smtClean="0"/>
              <a:t>Para realizarlo se utilizo una matriz de decisión en la cual constan las preguntas y su respectivo puntaje:</a:t>
            </a:r>
            <a:endParaRPr lang="es-EC" dirty="0"/>
          </a:p>
        </p:txBody>
      </p:sp>
      <p:pic>
        <p:nvPicPr>
          <p:cNvPr id="70658" name="Picture 2" descr="http://microcambios.files.wordpress.com/2010/09/elegir.jpg"/>
          <p:cNvPicPr>
            <a:picLocks noChangeAspect="1" noChangeArrowheads="1"/>
          </p:cNvPicPr>
          <p:nvPr/>
        </p:nvPicPr>
        <p:blipFill>
          <a:blip r:embed="rId2" cstate="print"/>
          <a:srcRect/>
          <a:stretch>
            <a:fillRect/>
          </a:stretch>
        </p:blipFill>
        <p:spPr bwMode="auto">
          <a:xfrm>
            <a:off x="899591" y="2564904"/>
            <a:ext cx="3266283" cy="259228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0"/>
            <a:ext cx="7467600" cy="1143000"/>
          </a:xfrm>
        </p:spPr>
        <p:txBody>
          <a:bodyPr/>
          <a:lstStyle/>
          <a:p>
            <a:r>
              <a:rPr lang="es-EC" b="1" dirty="0" smtClean="0"/>
              <a:t>Selección de la Alternativa más adecuada</a:t>
            </a:r>
            <a:endParaRPr lang="es-EC" dirty="0"/>
          </a:p>
        </p:txBody>
      </p:sp>
      <p:graphicFrame>
        <p:nvGraphicFramePr>
          <p:cNvPr id="5" name="4 Tabla"/>
          <p:cNvGraphicFramePr>
            <a:graphicFrameLocks noGrp="1"/>
          </p:cNvGraphicFramePr>
          <p:nvPr/>
        </p:nvGraphicFramePr>
        <p:xfrm>
          <a:off x="467543" y="1196752"/>
          <a:ext cx="7992888" cy="5217042"/>
        </p:xfrm>
        <a:graphic>
          <a:graphicData uri="http://schemas.openxmlformats.org/drawingml/2006/table">
            <a:tbl>
              <a:tblPr/>
              <a:tblGrid>
                <a:gridCol w="4682644"/>
                <a:gridCol w="647775"/>
                <a:gridCol w="1043029"/>
                <a:gridCol w="908534"/>
                <a:gridCol w="710906"/>
              </a:tblGrid>
              <a:tr h="149464">
                <a:tc gridSpan="5">
                  <a:txBody>
                    <a:bodyPr/>
                    <a:lstStyle/>
                    <a:p>
                      <a:pPr algn="ctr">
                        <a:lnSpc>
                          <a:spcPct val="115000"/>
                        </a:lnSpc>
                        <a:spcAft>
                          <a:spcPts val="0"/>
                        </a:spcAft>
                      </a:pPr>
                      <a:r>
                        <a:rPr lang="es-EC" sz="1400" b="1" dirty="0">
                          <a:solidFill>
                            <a:srgbClr val="000000"/>
                          </a:solidFill>
                          <a:latin typeface="Arial"/>
                          <a:ea typeface="Times New Roman"/>
                          <a:cs typeface="Times New Roman"/>
                        </a:rPr>
                        <a:t>MATRIZ DE SELECCIÓN</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2346">
                <a:tc gridSpan="5">
                  <a:txBody>
                    <a:bodyPr/>
                    <a:lstStyle/>
                    <a:p>
                      <a:pPr>
                        <a:lnSpc>
                          <a:spcPct val="115000"/>
                        </a:lnSpc>
                        <a:spcAft>
                          <a:spcPts val="0"/>
                        </a:spcAft>
                      </a:pPr>
                      <a:r>
                        <a:rPr lang="es-EC" sz="1400" b="1" dirty="0">
                          <a:solidFill>
                            <a:srgbClr val="000000"/>
                          </a:solidFill>
                          <a:latin typeface="Arial"/>
                          <a:ea typeface="Times New Roman"/>
                          <a:cs typeface="Times New Roman"/>
                        </a:rPr>
                        <a:t>A. CUESTIONARIO SELECCIÓN OBJETIVA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2346">
                <a:tc rowSpan="2">
                  <a:txBody>
                    <a:bodyPr/>
                    <a:lstStyle/>
                    <a:p>
                      <a:pPr algn="ctr">
                        <a:lnSpc>
                          <a:spcPct val="115000"/>
                        </a:lnSpc>
                        <a:spcAft>
                          <a:spcPts val="0"/>
                        </a:spcAft>
                      </a:pPr>
                      <a:r>
                        <a:rPr lang="es-EC" sz="1400" b="1" dirty="0">
                          <a:solidFill>
                            <a:srgbClr val="000000"/>
                          </a:solidFill>
                          <a:latin typeface="Arial"/>
                          <a:ea typeface="Times New Roman"/>
                          <a:cs typeface="Times New Roman"/>
                        </a:rPr>
                        <a:t>Pregunta</a:t>
                      </a:r>
                      <a:endParaRPr lang="es-EC" sz="1400" dirty="0">
                        <a:latin typeface="Calibri"/>
                        <a:ea typeface="Calibri"/>
                        <a:cs typeface="Times New Roman"/>
                      </a:endParaRPr>
                    </a:p>
                  </a:txBody>
                  <a:tcPr marL="29361" marR="29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400" b="1" dirty="0">
                          <a:solidFill>
                            <a:srgbClr val="000000"/>
                          </a:solidFill>
                          <a:latin typeface="Arial"/>
                          <a:ea typeface="Times New Roman"/>
                          <a:cs typeface="Times New Roman"/>
                        </a:rPr>
                        <a:t>Peso</a:t>
                      </a:r>
                      <a:endParaRPr lang="es-EC" sz="1400" dirty="0">
                        <a:latin typeface="Calibri"/>
                        <a:ea typeface="Calibri"/>
                        <a:cs typeface="Times New Roman"/>
                      </a:endParaRPr>
                    </a:p>
                  </a:txBody>
                  <a:tcPr marL="29361" marR="29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400" b="1" dirty="0">
                          <a:solidFill>
                            <a:srgbClr val="000000"/>
                          </a:solidFill>
                          <a:latin typeface="Arial"/>
                          <a:ea typeface="Times New Roman"/>
                          <a:cs typeface="Times New Roman"/>
                        </a:rPr>
                        <a:t>Puntaje</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8469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COSMOS FLOW 4.1</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PIPESIM 2003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OLGA 6.0</a:t>
                      </a:r>
                      <a:endParaRPr lang="es-EC" sz="1400" dirty="0">
                        <a:latin typeface="Calibri"/>
                        <a:ea typeface="Calibri"/>
                        <a:cs typeface="Times New Roman"/>
                      </a:endParaRPr>
                    </a:p>
                  </a:txBody>
                  <a:tcPr marL="29361" marR="29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63">
                <a:tc>
                  <a:txBody>
                    <a:bodyPr/>
                    <a:lstStyle/>
                    <a:p>
                      <a:pPr>
                        <a:lnSpc>
                          <a:spcPct val="115000"/>
                        </a:lnSpc>
                        <a:spcAft>
                          <a:spcPts val="0"/>
                        </a:spcAft>
                      </a:pPr>
                      <a:r>
                        <a:rPr lang="es-EC" sz="1400" dirty="0">
                          <a:solidFill>
                            <a:srgbClr val="000000"/>
                          </a:solidFill>
                          <a:latin typeface="Arial"/>
                          <a:ea typeface="Times New Roman"/>
                          <a:cs typeface="Times New Roman"/>
                        </a:rPr>
                        <a:t>1. ¿Ofrece el programa un servicio  asistencia técnica? </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346">
                <a:tc>
                  <a:txBody>
                    <a:bodyPr/>
                    <a:lstStyle/>
                    <a:p>
                      <a:pPr>
                        <a:lnSpc>
                          <a:spcPct val="115000"/>
                        </a:lnSpc>
                        <a:spcAft>
                          <a:spcPts val="0"/>
                        </a:spcAft>
                      </a:pPr>
                      <a:r>
                        <a:rPr lang="es-EC" sz="1400" dirty="0">
                          <a:solidFill>
                            <a:srgbClr val="000000"/>
                          </a:solidFill>
                          <a:latin typeface="Arial"/>
                          <a:ea typeface="Times New Roman"/>
                          <a:cs typeface="Times New Roman"/>
                        </a:rPr>
                        <a:t> 2. ¿Ofrece garantía?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050">
                <a:tc>
                  <a:txBody>
                    <a:bodyPr/>
                    <a:lstStyle/>
                    <a:p>
                      <a:pPr>
                        <a:lnSpc>
                          <a:spcPct val="115000"/>
                        </a:lnSpc>
                        <a:spcAft>
                          <a:spcPts val="0"/>
                        </a:spcAft>
                      </a:pPr>
                      <a:r>
                        <a:rPr lang="es-EC" sz="1400" dirty="0">
                          <a:solidFill>
                            <a:srgbClr val="000000"/>
                          </a:solidFill>
                          <a:latin typeface="Arial"/>
                          <a:ea typeface="Times New Roman"/>
                          <a:cs typeface="Times New Roman"/>
                        </a:rPr>
                        <a:t>3. ¿Tiene manual de usuario en español?</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63">
                <a:tc>
                  <a:txBody>
                    <a:bodyPr/>
                    <a:lstStyle/>
                    <a:p>
                      <a:pPr>
                        <a:lnSpc>
                          <a:spcPct val="115000"/>
                        </a:lnSpc>
                        <a:spcAft>
                          <a:spcPts val="0"/>
                        </a:spcAft>
                      </a:pPr>
                      <a:r>
                        <a:rPr lang="es-EC" sz="1400" dirty="0">
                          <a:solidFill>
                            <a:srgbClr val="000000"/>
                          </a:solidFill>
                          <a:latin typeface="Arial"/>
                          <a:ea typeface="Times New Roman"/>
                          <a:cs typeface="Times New Roman"/>
                        </a:rPr>
                        <a:t>4. ¿Es un software especializado para la industria petrolera?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656">
                <a:tc>
                  <a:txBody>
                    <a:bodyPr/>
                    <a:lstStyle/>
                    <a:p>
                      <a:pPr>
                        <a:lnSpc>
                          <a:spcPct val="115000"/>
                        </a:lnSpc>
                        <a:spcAft>
                          <a:spcPts val="0"/>
                        </a:spcAft>
                      </a:pPr>
                      <a:r>
                        <a:rPr lang="es-EC" sz="1400" dirty="0">
                          <a:solidFill>
                            <a:srgbClr val="000000"/>
                          </a:solidFill>
                          <a:latin typeface="Arial"/>
                          <a:ea typeface="Times New Roman"/>
                          <a:cs typeface="Times New Roman"/>
                        </a:rPr>
                        <a:t>5. ¿Con el programa se puede generar Perfiles de Presión?</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63">
                <a:tc>
                  <a:txBody>
                    <a:bodyPr/>
                    <a:lstStyle/>
                    <a:p>
                      <a:pPr>
                        <a:lnSpc>
                          <a:spcPct val="115000"/>
                        </a:lnSpc>
                        <a:spcAft>
                          <a:spcPts val="0"/>
                        </a:spcAft>
                      </a:pPr>
                      <a:r>
                        <a:rPr lang="es-EC" sz="1400" dirty="0">
                          <a:solidFill>
                            <a:srgbClr val="000000"/>
                          </a:solidFill>
                          <a:latin typeface="Arial"/>
                          <a:ea typeface="Times New Roman"/>
                          <a:cs typeface="Times New Roman"/>
                        </a:rPr>
                        <a:t>6. ¿El programa tiene la capacidad de modelar con detalle petróleo con diferentes características?</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0</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63">
                <a:tc>
                  <a:txBody>
                    <a:bodyPr/>
                    <a:lstStyle/>
                    <a:p>
                      <a:pPr>
                        <a:lnSpc>
                          <a:spcPct val="115000"/>
                        </a:lnSpc>
                        <a:spcAft>
                          <a:spcPts val="0"/>
                        </a:spcAft>
                      </a:pPr>
                      <a:r>
                        <a:rPr lang="es-EC" sz="1400" dirty="0">
                          <a:solidFill>
                            <a:srgbClr val="000000"/>
                          </a:solidFill>
                          <a:latin typeface="Arial"/>
                          <a:ea typeface="Times New Roman"/>
                          <a:cs typeface="Times New Roman"/>
                        </a:rPr>
                        <a:t>7. ¿El programa utiliza el método de elementos finitos para sus cálculos?</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782">
                <a:tc>
                  <a:txBody>
                    <a:bodyPr/>
                    <a:lstStyle/>
                    <a:p>
                      <a:pPr>
                        <a:lnSpc>
                          <a:spcPct val="115000"/>
                        </a:lnSpc>
                        <a:spcAft>
                          <a:spcPts val="0"/>
                        </a:spcAft>
                      </a:pPr>
                      <a:r>
                        <a:rPr lang="es-EC" sz="1400" dirty="0">
                          <a:solidFill>
                            <a:srgbClr val="000000"/>
                          </a:solidFill>
                          <a:latin typeface="Arial"/>
                          <a:ea typeface="Times New Roman"/>
                          <a:cs typeface="Times New Roman"/>
                        </a:rPr>
                        <a:t>8. ¿Tiene una interface amigable con el usuario?</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63">
                <a:tc>
                  <a:txBody>
                    <a:bodyPr/>
                    <a:lstStyle/>
                    <a:p>
                      <a:pPr>
                        <a:lnSpc>
                          <a:spcPct val="115000"/>
                        </a:lnSpc>
                        <a:spcAft>
                          <a:spcPts val="0"/>
                        </a:spcAft>
                      </a:pPr>
                      <a:r>
                        <a:rPr lang="es-EC" sz="1400" dirty="0">
                          <a:solidFill>
                            <a:srgbClr val="000000"/>
                          </a:solidFill>
                          <a:latin typeface="Arial"/>
                          <a:ea typeface="Times New Roman"/>
                          <a:cs typeface="Times New Roman"/>
                        </a:rPr>
                        <a:t>9. ¿Presenta graficas dinámicas para mostrar resultados?</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345">
                <a:tc>
                  <a:txBody>
                    <a:bodyPr/>
                    <a:lstStyle/>
                    <a:p>
                      <a:pPr>
                        <a:lnSpc>
                          <a:spcPct val="115000"/>
                        </a:lnSpc>
                        <a:spcAft>
                          <a:spcPts val="0"/>
                        </a:spcAft>
                      </a:pPr>
                      <a:r>
                        <a:rPr lang="es-EC" sz="1400" dirty="0">
                          <a:solidFill>
                            <a:srgbClr val="000000"/>
                          </a:solidFill>
                          <a:latin typeface="Arial"/>
                          <a:ea typeface="Times New Roman"/>
                          <a:cs typeface="Times New Roman"/>
                        </a:rPr>
                        <a:t>10. ¿La empresa posee los requerimientos operativos necesarios para que funcione el programa?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64">
                <a:tc gridSpan="2">
                  <a:txBody>
                    <a:bodyPr/>
                    <a:lstStyle/>
                    <a:p>
                      <a:pPr algn="r">
                        <a:lnSpc>
                          <a:spcPct val="115000"/>
                        </a:lnSpc>
                        <a:spcAft>
                          <a:spcPts val="0"/>
                        </a:spcAft>
                      </a:pPr>
                      <a:r>
                        <a:rPr lang="es-EC" sz="1400" b="1" i="1" dirty="0">
                          <a:solidFill>
                            <a:srgbClr val="000000"/>
                          </a:solidFill>
                          <a:latin typeface="Arial"/>
                          <a:ea typeface="Times New Roman"/>
                          <a:cs typeface="Times New Roman"/>
                        </a:rPr>
                        <a:t>SUBTOTAL 1</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cs typeface="Times New Roman"/>
                        </a:rPr>
                        <a:t>      25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36</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29</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Selección de la Alternativa más adecuada</a:t>
            </a:r>
            <a:endParaRPr lang="es-EC" dirty="0"/>
          </a:p>
        </p:txBody>
      </p:sp>
      <p:graphicFrame>
        <p:nvGraphicFramePr>
          <p:cNvPr id="4" name="3 Tabla"/>
          <p:cNvGraphicFramePr>
            <a:graphicFrameLocks noGrp="1"/>
          </p:cNvGraphicFramePr>
          <p:nvPr/>
        </p:nvGraphicFramePr>
        <p:xfrm>
          <a:off x="1043608" y="1844824"/>
          <a:ext cx="6912768" cy="3310261"/>
        </p:xfrm>
        <a:graphic>
          <a:graphicData uri="http://schemas.openxmlformats.org/drawingml/2006/table">
            <a:tbl>
              <a:tblPr/>
              <a:tblGrid>
                <a:gridCol w="4049855"/>
                <a:gridCol w="560238"/>
                <a:gridCol w="902079"/>
                <a:gridCol w="785758"/>
                <a:gridCol w="614838"/>
              </a:tblGrid>
              <a:tr h="290140">
                <a:tc gridSpan="5">
                  <a:txBody>
                    <a:bodyPr/>
                    <a:lstStyle/>
                    <a:p>
                      <a:pPr algn="ctr">
                        <a:lnSpc>
                          <a:spcPct val="115000"/>
                        </a:lnSpc>
                        <a:spcAft>
                          <a:spcPts val="0"/>
                        </a:spcAft>
                      </a:pPr>
                      <a:r>
                        <a:rPr lang="es-EC" sz="1400" b="1" dirty="0">
                          <a:solidFill>
                            <a:srgbClr val="000000"/>
                          </a:solidFill>
                          <a:latin typeface="Arial"/>
                          <a:ea typeface="Times New Roman"/>
                          <a:cs typeface="Times New Roman"/>
                        </a:rPr>
                        <a:t>MATRIZ DE SELECCIÓN</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0140">
                <a:tc gridSpan="5">
                  <a:txBody>
                    <a:bodyPr/>
                    <a:lstStyle/>
                    <a:p>
                      <a:pPr>
                        <a:lnSpc>
                          <a:spcPct val="115000"/>
                        </a:lnSpc>
                        <a:spcAft>
                          <a:spcPts val="0"/>
                        </a:spcAft>
                      </a:pPr>
                      <a:r>
                        <a:rPr lang="es-EC" sz="1400" b="1" dirty="0">
                          <a:solidFill>
                            <a:srgbClr val="000000"/>
                          </a:solidFill>
                          <a:latin typeface="Arial"/>
                          <a:ea typeface="Times New Roman"/>
                          <a:cs typeface="Times New Roman"/>
                        </a:rPr>
                        <a:t>B. CUESTIONARIO SELECCIÓN SUBJETIVA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8807">
                <a:tc>
                  <a:txBody>
                    <a:bodyPr/>
                    <a:lstStyle/>
                    <a:p>
                      <a:pPr>
                        <a:lnSpc>
                          <a:spcPct val="115000"/>
                        </a:lnSpc>
                        <a:spcAft>
                          <a:spcPts val="0"/>
                        </a:spcAft>
                      </a:pPr>
                      <a:r>
                        <a:rPr lang="es-EC" sz="1400" dirty="0">
                          <a:solidFill>
                            <a:srgbClr val="000000"/>
                          </a:solidFill>
                          <a:latin typeface="Arial"/>
                          <a:ea typeface="Times New Roman"/>
                          <a:cs typeface="Times New Roman"/>
                        </a:rPr>
                        <a:t>1. ¿Cuáles son las aplicaciones prácticas para las que fue diseñado el programa?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07">
                <a:tc>
                  <a:txBody>
                    <a:bodyPr/>
                    <a:lstStyle/>
                    <a:p>
                      <a:pPr>
                        <a:lnSpc>
                          <a:spcPct val="115000"/>
                        </a:lnSpc>
                        <a:spcAft>
                          <a:spcPts val="0"/>
                        </a:spcAft>
                      </a:pPr>
                      <a:r>
                        <a:rPr lang="es-EC" sz="1400" dirty="0">
                          <a:solidFill>
                            <a:srgbClr val="000000"/>
                          </a:solidFill>
                          <a:latin typeface="Arial"/>
                          <a:ea typeface="Times New Roman"/>
                          <a:cs typeface="Times New Roman"/>
                        </a:rPr>
                        <a:t>2. ¿De las aplicaciones que le programa ofrece cuales son apropiadas para la industria petrolera?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07">
                <a:tc>
                  <a:txBody>
                    <a:bodyPr/>
                    <a:lstStyle/>
                    <a:p>
                      <a:pPr>
                        <a:lnSpc>
                          <a:spcPct val="115000"/>
                        </a:lnSpc>
                        <a:spcAft>
                          <a:spcPts val="0"/>
                        </a:spcAft>
                      </a:pPr>
                      <a:r>
                        <a:rPr lang="es-EC" sz="1400" dirty="0">
                          <a:solidFill>
                            <a:srgbClr val="000000"/>
                          </a:solidFill>
                          <a:latin typeface="Arial"/>
                          <a:ea typeface="Times New Roman"/>
                          <a:cs typeface="Times New Roman"/>
                        </a:rPr>
                        <a:t>3. ¿Qué tan amigable con el usuario es el programa?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07">
                <a:tc>
                  <a:txBody>
                    <a:bodyPr/>
                    <a:lstStyle/>
                    <a:p>
                      <a:pPr>
                        <a:lnSpc>
                          <a:spcPct val="115000"/>
                        </a:lnSpc>
                        <a:spcAft>
                          <a:spcPts val="0"/>
                        </a:spcAft>
                      </a:pPr>
                      <a:r>
                        <a:rPr lang="es-EC" sz="1400" dirty="0">
                          <a:solidFill>
                            <a:srgbClr val="000000"/>
                          </a:solidFill>
                          <a:latin typeface="Arial"/>
                          <a:ea typeface="Times New Roman"/>
                          <a:cs typeface="Times New Roman"/>
                        </a:rPr>
                        <a:t>4. ¿Qué empresas de la industria petrolera ecuatoriana trabajan con este programa?</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1</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30">
                <a:tc>
                  <a:txBody>
                    <a:bodyPr/>
                    <a:lstStyle/>
                    <a:p>
                      <a:pPr>
                        <a:lnSpc>
                          <a:spcPct val="115000"/>
                        </a:lnSpc>
                        <a:spcAft>
                          <a:spcPts val="0"/>
                        </a:spcAft>
                      </a:pPr>
                      <a:r>
                        <a:rPr lang="es-EC" sz="1400" dirty="0">
                          <a:solidFill>
                            <a:srgbClr val="000000"/>
                          </a:solidFill>
                          <a:latin typeface="Arial"/>
                          <a:ea typeface="Times New Roman"/>
                          <a:cs typeface="Times New Roman"/>
                        </a:rPr>
                        <a:t>5. ¿Cuál es el costo del programa por usuario?</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3</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5</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cs typeface="Times New Roman"/>
                        </a:rPr>
                        <a:t>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323">
                <a:tc gridSpan="2">
                  <a:txBody>
                    <a:bodyPr/>
                    <a:lstStyle/>
                    <a:p>
                      <a:pPr algn="r">
                        <a:lnSpc>
                          <a:spcPct val="115000"/>
                        </a:lnSpc>
                        <a:spcAft>
                          <a:spcPts val="0"/>
                        </a:spcAft>
                      </a:pPr>
                      <a:r>
                        <a:rPr lang="es-EC" sz="1400" b="1" i="1" dirty="0">
                          <a:solidFill>
                            <a:srgbClr val="000000"/>
                          </a:solidFill>
                          <a:latin typeface="Arial"/>
                          <a:ea typeface="Times New Roman"/>
                          <a:cs typeface="Times New Roman"/>
                        </a:rPr>
                        <a:t>SUBTOTAL 2</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cs typeface="Times New Roman"/>
                        </a:rPr>
                        <a:t>      10</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17</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a:ea typeface="Times New Roman"/>
                          <a:cs typeface="Times New Roman"/>
                        </a:rPr>
                        <a:t>   14</a:t>
                      </a:r>
                      <a:endParaRPr lang="es-EC" sz="1400" dirty="0">
                        <a:latin typeface="Calibri"/>
                        <a:ea typeface="Calibri"/>
                        <a:cs typeface="Times New Roman"/>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Selección de la Alternativa más adecuada</a:t>
            </a:r>
            <a:endParaRPr lang="es-EC" dirty="0"/>
          </a:p>
        </p:txBody>
      </p:sp>
      <p:graphicFrame>
        <p:nvGraphicFramePr>
          <p:cNvPr id="3" name="2 Tabla"/>
          <p:cNvGraphicFramePr>
            <a:graphicFrameLocks noGrp="1"/>
          </p:cNvGraphicFramePr>
          <p:nvPr/>
        </p:nvGraphicFramePr>
        <p:xfrm>
          <a:off x="1403648" y="1988840"/>
          <a:ext cx="6336704" cy="2664297"/>
        </p:xfrm>
        <a:graphic>
          <a:graphicData uri="http://schemas.openxmlformats.org/drawingml/2006/table">
            <a:tbl>
              <a:tblPr/>
              <a:tblGrid>
                <a:gridCol w="84122"/>
                <a:gridCol w="3588286"/>
                <a:gridCol w="1008112"/>
                <a:gridCol w="936104"/>
                <a:gridCol w="720080"/>
              </a:tblGrid>
              <a:tr h="296033">
                <a:tc gridSpan="5">
                  <a:txBody>
                    <a:bodyPr/>
                    <a:lstStyle/>
                    <a:p>
                      <a:pPr algn="ctr">
                        <a:lnSpc>
                          <a:spcPct val="115000"/>
                        </a:lnSpc>
                        <a:spcAft>
                          <a:spcPts val="0"/>
                        </a:spcAft>
                      </a:pPr>
                      <a:r>
                        <a:rPr lang="es-EC" sz="1400" b="1" dirty="0">
                          <a:solidFill>
                            <a:srgbClr val="000000"/>
                          </a:solidFill>
                          <a:latin typeface="Arial" pitchFamily="34" charset="0"/>
                          <a:ea typeface="Times New Roman"/>
                          <a:cs typeface="Arial" pitchFamily="34" charset="0"/>
                        </a:rPr>
                        <a:t>MATRIZ DE SELECCIÓN</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033">
                <a:tc gridSpan="5">
                  <a:txBody>
                    <a:bodyPr/>
                    <a:lstStyle/>
                    <a:p>
                      <a:pPr>
                        <a:lnSpc>
                          <a:spcPct val="115000"/>
                        </a:lnSpc>
                        <a:spcAft>
                          <a:spcPts val="0"/>
                        </a:spcAft>
                      </a:pPr>
                      <a:r>
                        <a:rPr lang="es-EC" sz="1400" b="1" dirty="0">
                          <a:solidFill>
                            <a:srgbClr val="000000"/>
                          </a:solidFill>
                          <a:latin typeface="Arial" pitchFamily="34" charset="0"/>
                          <a:ea typeface="Times New Roman"/>
                          <a:cs typeface="Arial" pitchFamily="34" charset="0"/>
                        </a:rPr>
                        <a:t>A. CUESTIONARIO SELECCIÓN OBJETIVA</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033">
                <a:tc rowSpan="2">
                  <a:txBody>
                    <a:bodyPr/>
                    <a:lstStyle/>
                    <a:p>
                      <a:pPr algn="ctr">
                        <a:lnSpc>
                          <a:spcPct val="115000"/>
                        </a:lnSpc>
                        <a:spcAft>
                          <a:spcPts val="0"/>
                        </a:spcAft>
                      </a:pPr>
                      <a:endParaRPr lang="es-EC" sz="1400" dirty="0">
                        <a:latin typeface="Arial" pitchFamily="34" charset="0"/>
                        <a:ea typeface="Calibri"/>
                        <a:cs typeface="Arial" pitchFamily="34" charset="0"/>
                      </a:endParaRPr>
                    </a:p>
                  </a:txBody>
                  <a:tcPr marL="29361" marR="29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es-EC" sz="1400" dirty="0">
                        <a:latin typeface="Arial" pitchFamily="34" charset="0"/>
                        <a:ea typeface="Calibri"/>
                        <a:cs typeface="Arial" pitchFamily="34" charset="0"/>
                      </a:endParaRPr>
                    </a:p>
                  </a:txBody>
                  <a:tcPr marL="29361" marR="29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400" b="1" dirty="0">
                          <a:solidFill>
                            <a:srgbClr val="000000"/>
                          </a:solidFill>
                          <a:latin typeface="Arial" pitchFamily="34" charset="0"/>
                          <a:ea typeface="Times New Roman"/>
                          <a:cs typeface="Arial" pitchFamily="34" charset="0"/>
                        </a:rPr>
                        <a:t>Puntaje</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9206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400" b="1" dirty="0">
                          <a:solidFill>
                            <a:srgbClr val="000000"/>
                          </a:solidFill>
                          <a:latin typeface="Arial" pitchFamily="34" charset="0"/>
                          <a:ea typeface="Times New Roman"/>
                          <a:cs typeface="Arial" pitchFamily="34" charset="0"/>
                        </a:rPr>
                        <a:t>COSMOS FLOW 4.1</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pitchFamily="34" charset="0"/>
                          <a:ea typeface="Times New Roman"/>
                          <a:cs typeface="Arial" pitchFamily="34" charset="0"/>
                        </a:rPr>
                        <a:t>PIPESIM 2003</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pitchFamily="34" charset="0"/>
                          <a:ea typeface="Times New Roman"/>
                          <a:cs typeface="Arial" pitchFamily="34" charset="0"/>
                        </a:rPr>
                        <a:t>OLGA 6.0</a:t>
                      </a:r>
                      <a:endParaRPr lang="es-EC" sz="1400" dirty="0">
                        <a:latin typeface="Arial" pitchFamily="34" charset="0"/>
                        <a:ea typeface="Calibri"/>
                        <a:cs typeface="Arial" pitchFamily="34" charset="0"/>
                      </a:endParaRPr>
                    </a:p>
                  </a:txBody>
                  <a:tcPr marL="29361" marR="29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33">
                <a:tc gridSpan="2">
                  <a:txBody>
                    <a:bodyPr/>
                    <a:lstStyle/>
                    <a:p>
                      <a:pPr algn="r">
                        <a:lnSpc>
                          <a:spcPct val="115000"/>
                        </a:lnSpc>
                        <a:spcAft>
                          <a:spcPts val="0"/>
                        </a:spcAft>
                      </a:pPr>
                      <a:r>
                        <a:rPr lang="es-EC" sz="1400" b="1" i="1" dirty="0">
                          <a:solidFill>
                            <a:srgbClr val="000000"/>
                          </a:solidFill>
                          <a:latin typeface="Arial" pitchFamily="34" charset="0"/>
                          <a:ea typeface="Times New Roman"/>
                          <a:cs typeface="Arial" pitchFamily="34" charset="0"/>
                        </a:rPr>
                        <a:t>SUBTOTAL 1</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1400" dirty="0">
                          <a:solidFill>
                            <a:srgbClr val="000000"/>
                          </a:solidFill>
                          <a:latin typeface="Arial" pitchFamily="34" charset="0"/>
                          <a:ea typeface="Times New Roman"/>
                          <a:cs typeface="Arial" pitchFamily="34" charset="0"/>
                        </a:rPr>
                        <a:t>      25</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pitchFamily="34" charset="0"/>
                          <a:ea typeface="Times New Roman"/>
                          <a:cs typeface="Arial" pitchFamily="34" charset="0"/>
                        </a:rPr>
                        <a:t>     36</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pitchFamily="34" charset="0"/>
                          <a:ea typeface="Times New Roman"/>
                          <a:cs typeface="Arial" pitchFamily="34" charset="0"/>
                        </a:rPr>
                        <a:t>   29</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33">
                <a:tc gridSpan="5">
                  <a:txBody>
                    <a:bodyPr/>
                    <a:lstStyle/>
                    <a:p>
                      <a:pPr>
                        <a:lnSpc>
                          <a:spcPct val="115000"/>
                        </a:lnSpc>
                        <a:spcAft>
                          <a:spcPts val="0"/>
                        </a:spcAft>
                      </a:pPr>
                      <a:r>
                        <a:rPr lang="es-EC" sz="1400" b="1" dirty="0">
                          <a:solidFill>
                            <a:srgbClr val="000000"/>
                          </a:solidFill>
                          <a:latin typeface="Arial" pitchFamily="34" charset="0"/>
                          <a:ea typeface="Times New Roman"/>
                          <a:cs typeface="Arial" pitchFamily="34" charset="0"/>
                        </a:rPr>
                        <a:t>B. CUESTIONARIO SELECCIÓN SUBJETIVA</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6033">
                <a:tc gridSpan="2">
                  <a:txBody>
                    <a:bodyPr/>
                    <a:lstStyle/>
                    <a:p>
                      <a:pPr algn="r">
                        <a:lnSpc>
                          <a:spcPct val="115000"/>
                        </a:lnSpc>
                        <a:spcAft>
                          <a:spcPts val="0"/>
                        </a:spcAft>
                      </a:pPr>
                      <a:r>
                        <a:rPr lang="es-EC" sz="1400" b="1" i="1" dirty="0">
                          <a:solidFill>
                            <a:srgbClr val="000000"/>
                          </a:solidFill>
                          <a:latin typeface="Arial" pitchFamily="34" charset="0"/>
                          <a:ea typeface="Times New Roman"/>
                          <a:cs typeface="Arial" pitchFamily="34" charset="0"/>
                        </a:rPr>
                        <a:t>SUBTOTAL 2</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1400" dirty="0">
                          <a:solidFill>
                            <a:srgbClr val="000000"/>
                          </a:solidFill>
                          <a:latin typeface="Arial" pitchFamily="34" charset="0"/>
                          <a:ea typeface="Times New Roman"/>
                          <a:cs typeface="Arial" pitchFamily="34" charset="0"/>
                        </a:rPr>
                        <a:t>      10</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pitchFamily="34" charset="0"/>
                          <a:ea typeface="Times New Roman"/>
                          <a:cs typeface="Arial" pitchFamily="34" charset="0"/>
                        </a:rPr>
                        <a:t>     17</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a:solidFill>
                            <a:srgbClr val="000000"/>
                          </a:solidFill>
                          <a:latin typeface="Arial" pitchFamily="34" charset="0"/>
                          <a:ea typeface="Times New Roman"/>
                          <a:cs typeface="Arial" pitchFamily="34" charset="0"/>
                        </a:rPr>
                        <a:t>   14</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33">
                <a:tc gridSpan="2">
                  <a:txBody>
                    <a:bodyPr/>
                    <a:lstStyle/>
                    <a:p>
                      <a:pPr algn="ctr">
                        <a:lnSpc>
                          <a:spcPct val="115000"/>
                        </a:lnSpc>
                        <a:spcAft>
                          <a:spcPts val="0"/>
                        </a:spcAft>
                      </a:pPr>
                      <a:r>
                        <a:rPr lang="es-EC" sz="1400" b="1" i="1" dirty="0">
                          <a:solidFill>
                            <a:srgbClr val="000000"/>
                          </a:solidFill>
                          <a:latin typeface="Arial" pitchFamily="34" charset="0"/>
                          <a:ea typeface="Times New Roman"/>
                          <a:cs typeface="Arial" pitchFamily="34" charset="0"/>
                        </a:rPr>
                        <a:t>TOTAL</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1400" b="1" i="1" dirty="0">
                          <a:solidFill>
                            <a:srgbClr val="000000"/>
                          </a:solidFill>
                          <a:latin typeface="Arial" pitchFamily="34" charset="0"/>
                          <a:ea typeface="Times New Roman"/>
                          <a:cs typeface="Arial" pitchFamily="34" charset="0"/>
                        </a:rPr>
                        <a:t>      35</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i="1" dirty="0">
                          <a:solidFill>
                            <a:srgbClr val="000000"/>
                          </a:solidFill>
                          <a:latin typeface="Arial" pitchFamily="34" charset="0"/>
                          <a:ea typeface="Times New Roman"/>
                          <a:cs typeface="Arial" pitchFamily="34" charset="0"/>
                        </a:rPr>
                        <a:t>     53</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b="1" i="1" dirty="0">
                          <a:solidFill>
                            <a:srgbClr val="000000"/>
                          </a:solidFill>
                          <a:latin typeface="Arial" pitchFamily="34" charset="0"/>
                          <a:ea typeface="Times New Roman"/>
                          <a:cs typeface="Arial" pitchFamily="34" charset="0"/>
                        </a:rPr>
                        <a:t>   43</a:t>
                      </a:r>
                      <a:endParaRPr lang="es-EC" sz="1400" dirty="0">
                        <a:latin typeface="Arial" pitchFamily="34" charset="0"/>
                        <a:ea typeface="Calibri"/>
                        <a:cs typeface="Arial" pitchFamily="34" charset="0"/>
                      </a:endParaRPr>
                    </a:p>
                  </a:txBody>
                  <a:tcPr marL="29361" marR="29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Situación Actual</a:t>
            </a:r>
            <a:endParaRPr lang="es-EC" b="1" dirty="0"/>
          </a:p>
        </p:txBody>
      </p:sp>
      <p:sp>
        <p:nvSpPr>
          <p:cNvPr id="3" name="2 Marcador de contenido"/>
          <p:cNvSpPr>
            <a:spLocks noGrp="1"/>
          </p:cNvSpPr>
          <p:nvPr>
            <p:ph sz="quarter" idx="1"/>
          </p:nvPr>
        </p:nvSpPr>
        <p:spPr/>
        <p:txBody>
          <a:bodyPr/>
          <a:lstStyle/>
          <a:p>
            <a:pPr algn="just"/>
            <a:r>
              <a:rPr lang="es-EC" dirty="0" smtClean="0"/>
              <a:t>El oleoducto fue construido hace aproximadamente 22 años  bajo la norma ASME B31.4, con API 5L x42, un diámetro nominal de 6” y cedula 40, además opera con una   presión máxima de 7584,23  KPa. (1100 psi.)</a:t>
            </a:r>
          </a:p>
          <a:p>
            <a:pPr algn="just"/>
            <a:r>
              <a:rPr lang="es-EC" dirty="0" smtClean="0"/>
              <a:t>El oleoducto trabaja alrededor de 8 horas diarias transportando toda la producción del campo estimada en 2384.81 m</a:t>
            </a:r>
            <a:r>
              <a:rPr lang="es-EC" baseline="30000" dirty="0" smtClean="0"/>
              <a:t>3</a:t>
            </a:r>
            <a:r>
              <a:rPr lang="es-EC" dirty="0" smtClean="0"/>
              <a:t> (15000 barriles) de crudo por día.</a:t>
            </a:r>
          </a:p>
          <a:p>
            <a:endParaRPr lang="es-EC"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Selección de la Alternativa más adecuada</a:t>
            </a:r>
            <a:endParaRPr lang="es-EC" dirty="0"/>
          </a:p>
        </p:txBody>
      </p:sp>
      <p:sp>
        <p:nvSpPr>
          <p:cNvPr id="3" name="2 Marcador de contenido"/>
          <p:cNvSpPr>
            <a:spLocks noGrp="1"/>
          </p:cNvSpPr>
          <p:nvPr>
            <p:ph sz="quarter" idx="1"/>
          </p:nvPr>
        </p:nvSpPr>
        <p:spPr>
          <a:xfrm>
            <a:off x="457200" y="1600200"/>
            <a:ext cx="7787208" cy="5069160"/>
          </a:xfrm>
        </p:spPr>
        <p:txBody>
          <a:bodyPr>
            <a:normAutofit lnSpcReduction="10000"/>
          </a:bodyPr>
          <a:lstStyle/>
          <a:p>
            <a:pPr algn="just"/>
            <a:r>
              <a:rPr lang="es-EC" dirty="0" smtClean="0"/>
              <a:t>La mejor alternativa es PIPESIM 2003. </a:t>
            </a:r>
          </a:p>
          <a:p>
            <a:pPr algn="just"/>
            <a:r>
              <a:rPr lang="es-EC" dirty="0" smtClean="0"/>
              <a:t>Es capaz de dar una caracterización del crudo más próxima a la realidad en relación a sus competidores, </a:t>
            </a:r>
          </a:p>
          <a:p>
            <a:pPr algn="just"/>
            <a:r>
              <a:rPr lang="es-EC" dirty="0" smtClean="0"/>
              <a:t>A pesar de que los otros programas tenían una variedad más amplia e interesante de aplicaciones, pero para la función que va a cumplir dentro de este trabajo investigativo es suficiente pues permite obtener el perfil de presiones del oleoducto que se requiere. </a:t>
            </a:r>
          </a:p>
          <a:p>
            <a:pPr algn="just"/>
            <a:r>
              <a:rPr lang="es-EC" dirty="0" smtClean="0"/>
              <a:t>Por otro lado este programa fue proporcionado por el personal de Petrobell Inc.. Grantmining S.A por lo que no se deberá hacer ningún tipo de gasto en la adquisición del programa.</a:t>
            </a:r>
          </a:p>
          <a:p>
            <a:endParaRPr lang="es-EC"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Determinación del Perfil de Presiones del Oleoducto</a:t>
            </a:r>
            <a:endParaRPr lang="es-EC" dirty="0"/>
          </a:p>
        </p:txBody>
      </p:sp>
      <p:sp>
        <p:nvSpPr>
          <p:cNvPr id="3" name="2 Marcador de contenido"/>
          <p:cNvSpPr>
            <a:spLocks noGrp="1"/>
          </p:cNvSpPr>
          <p:nvPr>
            <p:ph sz="quarter" idx="1"/>
          </p:nvPr>
        </p:nvSpPr>
        <p:spPr>
          <a:xfrm>
            <a:off x="251520" y="1600200"/>
            <a:ext cx="8280920" cy="4873752"/>
          </a:xfrm>
        </p:spPr>
        <p:txBody>
          <a:bodyPr/>
          <a:lstStyle/>
          <a:p>
            <a:pPr algn="just"/>
            <a:r>
              <a:rPr lang="es-EC" dirty="0" smtClean="0"/>
              <a:t>El programa seleccionado es PIPESIM 2003 el mismo que calculó el perfil de presiones, el procedimiento y resultados  se resumen de la siguiente manera:</a:t>
            </a:r>
          </a:p>
          <a:p>
            <a:pPr lvl="1"/>
            <a:r>
              <a:rPr lang="es-EC" dirty="0" smtClean="0"/>
              <a:t>Ingreso de Datos de Entrada</a:t>
            </a:r>
          </a:p>
          <a:p>
            <a:pPr lvl="1"/>
            <a:r>
              <a:rPr lang="es-EC" dirty="0" smtClean="0"/>
              <a:t>Determinación del Perfil de Presiones</a:t>
            </a:r>
          </a:p>
          <a:p>
            <a:pPr lvl="1"/>
            <a:r>
              <a:rPr lang="es-EC" dirty="0" smtClean="0"/>
              <a:t>Análisis de Resultados</a:t>
            </a:r>
            <a:endParaRPr lang="es-EC"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Ingreso de Datos de Entrada</a:t>
            </a:r>
            <a:endParaRPr lang="es-EC" b="1" dirty="0"/>
          </a:p>
        </p:txBody>
      </p:sp>
      <p:sp>
        <p:nvSpPr>
          <p:cNvPr id="6" name="5 Marcador de contenido"/>
          <p:cNvSpPr>
            <a:spLocks noGrp="1"/>
          </p:cNvSpPr>
          <p:nvPr>
            <p:ph sz="quarter" idx="1"/>
          </p:nvPr>
        </p:nvSpPr>
        <p:spPr>
          <a:xfrm>
            <a:off x="457200" y="1600200"/>
            <a:ext cx="7571184" cy="4873752"/>
          </a:xfrm>
        </p:spPr>
        <p:txBody>
          <a:bodyPr/>
          <a:lstStyle/>
          <a:p>
            <a:pPr algn="just"/>
            <a:r>
              <a:rPr lang="es-EC" dirty="0" smtClean="0"/>
              <a:t>Los datos de entrada ingresados los podemos dividir en dos grupos:</a:t>
            </a:r>
          </a:p>
          <a:p>
            <a:pPr lvl="1" algn="just"/>
            <a:r>
              <a:rPr lang="es-EC" dirty="0" smtClean="0"/>
              <a:t>Caracterización de Crudo:</a:t>
            </a:r>
          </a:p>
          <a:p>
            <a:pPr lvl="1" algn="just">
              <a:buNone/>
            </a:pPr>
            <a:endParaRPr lang="es-EC" dirty="0" smtClean="0"/>
          </a:p>
          <a:p>
            <a:pPr lvl="1" algn="just"/>
            <a:r>
              <a:rPr lang="es-EC" dirty="0" smtClean="0"/>
              <a:t>Propiedades de la Línea de Flujo</a:t>
            </a:r>
          </a:p>
          <a:p>
            <a:pPr algn="just"/>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Caracterización del Crudo</a:t>
            </a:r>
            <a:endParaRPr lang="es-EC" b="1" dirty="0"/>
          </a:p>
        </p:txBody>
      </p:sp>
      <p:sp>
        <p:nvSpPr>
          <p:cNvPr id="5" name="4 Marcador de contenido"/>
          <p:cNvSpPr>
            <a:spLocks noGrp="1"/>
          </p:cNvSpPr>
          <p:nvPr>
            <p:ph sz="quarter" idx="2"/>
          </p:nvPr>
        </p:nvSpPr>
        <p:spPr>
          <a:xfrm>
            <a:off x="4499992" y="1556792"/>
            <a:ext cx="3830144" cy="4925144"/>
          </a:xfrm>
        </p:spPr>
        <p:txBody>
          <a:bodyPr>
            <a:normAutofit fontScale="92500"/>
          </a:bodyPr>
          <a:lstStyle/>
          <a:p>
            <a:pPr algn="just"/>
            <a:r>
              <a:rPr lang="es-EC" dirty="0" err="1" smtClean="0"/>
              <a:t>WCut</a:t>
            </a:r>
            <a:r>
              <a:rPr lang="es-EC" dirty="0" smtClean="0"/>
              <a:t>, la cantidad de agua en porcentaje de volumen que se transporta a través del oleoducto.</a:t>
            </a:r>
          </a:p>
          <a:p>
            <a:pPr algn="just"/>
            <a:r>
              <a:rPr lang="es-EC" dirty="0" smtClean="0"/>
              <a:t>GOR es la relación gas crudo que existe en el fluido transportado.</a:t>
            </a:r>
          </a:p>
          <a:p>
            <a:pPr algn="just"/>
            <a:r>
              <a:rPr lang="es-EC" dirty="0" smtClean="0"/>
              <a:t>Todos los valores son tomados del promedio del año 2010</a:t>
            </a:r>
          </a:p>
          <a:p>
            <a:pPr algn="just"/>
            <a:r>
              <a:rPr lang="es-EC" dirty="0" smtClean="0"/>
              <a:t>Correlación de Pb y Gas en solución no aplican</a:t>
            </a:r>
            <a:endParaRPr lang="es-EC" dirty="0"/>
          </a:p>
        </p:txBody>
      </p:sp>
      <p:graphicFrame>
        <p:nvGraphicFramePr>
          <p:cNvPr id="6" name="5 Tabla"/>
          <p:cNvGraphicFramePr>
            <a:graphicFrameLocks noGrp="1"/>
          </p:cNvGraphicFramePr>
          <p:nvPr/>
        </p:nvGraphicFramePr>
        <p:xfrm>
          <a:off x="323527" y="2708920"/>
          <a:ext cx="4176465" cy="1872210"/>
        </p:xfrm>
        <a:graphic>
          <a:graphicData uri="http://schemas.openxmlformats.org/drawingml/2006/table">
            <a:tbl>
              <a:tblPr/>
              <a:tblGrid>
                <a:gridCol w="1368438"/>
                <a:gridCol w="1471753"/>
                <a:gridCol w="1336274"/>
              </a:tblGrid>
              <a:tr h="374442">
                <a:tc>
                  <a:txBody>
                    <a:bodyPr/>
                    <a:lstStyle/>
                    <a:p>
                      <a:pPr algn="ctr">
                        <a:lnSpc>
                          <a:spcPct val="115000"/>
                        </a:lnSpc>
                        <a:spcAft>
                          <a:spcPts val="0"/>
                        </a:spcAft>
                      </a:pPr>
                      <a:endParaRPr lang="es-EC" sz="19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b="1" dirty="0">
                          <a:latin typeface="Arial"/>
                          <a:ea typeface="Calibri"/>
                          <a:cs typeface="Times New Roman"/>
                        </a:rPr>
                        <a:t>MAGNITUD</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b="1" dirty="0">
                          <a:latin typeface="Arial"/>
                          <a:ea typeface="Calibri"/>
                          <a:cs typeface="Times New Roman"/>
                        </a:rPr>
                        <a:t>UNIDAD</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s-EC" sz="1900" dirty="0">
                          <a:latin typeface="Arial"/>
                          <a:ea typeface="Calibri"/>
                          <a:cs typeface="Times New Roman"/>
                        </a:rPr>
                        <a:t>WCut</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dirty="0" smtClean="0">
                          <a:latin typeface="Arial"/>
                          <a:ea typeface="Calibri"/>
                          <a:cs typeface="Times New Roman"/>
                        </a:rPr>
                        <a:t>   0,19</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dirty="0">
                          <a:latin typeface="Arial"/>
                          <a:ea typeface="Calibri"/>
                          <a:cs typeface="Times New Roman"/>
                        </a:rPr>
                        <a:t>%</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s-EC" sz="1900" dirty="0">
                          <a:latin typeface="Arial"/>
                          <a:ea typeface="Calibri"/>
                          <a:cs typeface="Times New Roman"/>
                        </a:rPr>
                        <a:t>GOR</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900" dirty="0" smtClean="0">
                          <a:latin typeface="Arial"/>
                          <a:ea typeface="Calibri"/>
                          <a:cs typeface="Times New Roman"/>
                        </a:rPr>
                        <a:t>        0 </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9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s-EC" sz="1900" dirty="0">
                          <a:latin typeface="Arial"/>
                          <a:ea typeface="Calibri"/>
                          <a:cs typeface="Times New Roman"/>
                        </a:rPr>
                        <a:t>S.G Agua</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dirty="0" smtClean="0">
                          <a:latin typeface="Arial"/>
                          <a:ea typeface="Calibri"/>
                          <a:cs typeface="Times New Roman"/>
                        </a:rPr>
                        <a:t>    1,008</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9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s-EC" sz="1900" dirty="0">
                          <a:latin typeface="Arial"/>
                          <a:ea typeface="Calibri"/>
                          <a:cs typeface="Times New Roman"/>
                        </a:rPr>
                        <a:t>API</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dirty="0">
                          <a:latin typeface="Arial"/>
                          <a:ea typeface="Calibri"/>
                          <a:cs typeface="Times New Roman"/>
                        </a:rPr>
                        <a:t>21,72</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900" dirty="0">
                          <a:latin typeface="Arial"/>
                          <a:ea typeface="Calibri"/>
                          <a:cs typeface="Times New Roman"/>
                        </a:rPr>
                        <a:t>°API</a:t>
                      </a:r>
                      <a:endParaRPr lang="es-EC"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r>
              <a:rPr lang="es-EC" b="1" dirty="0" smtClean="0"/>
              <a:t>Caracterización del Crudo</a:t>
            </a:r>
            <a:endParaRPr lang="es-EC" dirty="0"/>
          </a:p>
        </p:txBody>
      </p:sp>
      <p:sp>
        <p:nvSpPr>
          <p:cNvPr id="151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51553" name="Imagen 1"/>
          <p:cNvPicPr>
            <a:picLocks noChangeAspect="1" noChangeArrowheads="1"/>
          </p:cNvPicPr>
          <p:nvPr/>
        </p:nvPicPr>
        <p:blipFill>
          <a:blip r:embed="rId2" cstate="print"/>
          <a:srcRect l="20093" t="8379" r="20161" b="13243"/>
          <a:stretch>
            <a:fillRect/>
          </a:stretch>
        </p:blipFill>
        <p:spPr bwMode="auto">
          <a:xfrm>
            <a:off x="1115616" y="1268760"/>
            <a:ext cx="6624736" cy="5343405"/>
          </a:xfrm>
          <a:prstGeom prst="rect">
            <a:avLst/>
          </a:prstGeom>
          <a:noFill/>
        </p:spPr>
      </p:pic>
      <p:sp>
        <p:nvSpPr>
          <p:cNvPr id="151555" name="Rectangle 3"/>
          <p:cNvSpPr>
            <a:spLocks noChangeArrowheads="1"/>
          </p:cNvSpPr>
          <p:nvPr/>
        </p:nvSpPr>
        <p:spPr bwMode="auto">
          <a:xfrm>
            <a:off x="0" y="477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t>Caracterización del Crudo</a:t>
            </a:r>
            <a:endParaRPr lang="es-EC" dirty="0"/>
          </a:p>
        </p:txBody>
      </p:sp>
      <p:sp>
        <p:nvSpPr>
          <p:cNvPr id="4" name="3 Marcador de contenido"/>
          <p:cNvSpPr>
            <a:spLocks noGrp="1"/>
          </p:cNvSpPr>
          <p:nvPr>
            <p:ph sz="quarter" idx="1"/>
          </p:nvPr>
        </p:nvSpPr>
        <p:spPr/>
        <p:txBody>
          <a:bodyPr>
            <a:normAutofit/>
          </a:bodyPr>
          <a:lstStyle/>
          <a:p>
            <a:pPr algn="just"/>
            <a:r>
              <a:rPr lang="es-EC" dirty="0" smtClean="0"/>
              <a:t>Se escoge la correlación de viscosidad del  crudo muerto (crudo sin gas), en este caso es la correlación o modelo Beggs &amp; Robinson, el cual es recomendable para crudos con  gravedad API de 16 a 58°API. y temperatura de 70 a 295 °F, como es el presente caso.</a:t>
            </a:r>
          </a:p>
          <a:p>
            <a:pPr algn="just"/>
            <a:r>
              <a:rPr lang="es-EC" dirty="0" smtClean="0"/>
              <a:t>Luego se escoge el método de cálculo de la viscosidad del líquido, se elige la opción “Relación de Volúmenes de la viscosidad del crudo y agua”, por ser la más exacta y apropiada para el presente caso. </a:t>
            </a:r>
          </a:p>
          <a:p>
            <a:endParaRPr lang="es-EC"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t>Caracterización del Crudo</a:t>
            </a:r>
            <a:endParaRPr lang="es-EC" dirty="0"/>
          </a:p>
        </p:txBody>
      </p:sp>
      <p:pic>
        <p:nvPicPr>
          <p:cNvPr id="6" name="5 Imagen"/>
          <p:cNvPicPr/>
          <p:nvPr/>
        </p:nvPicPr>
        <p:blipFill>
          <a:blip r:embed="rId2" cstate="print"/>
          <a:srcRect l="11387" t="10541" r="29236" b="11583"/>
          <a:stretch>
            <a:fillRect/>
          </a:stretch>
        </p:blipFill>
        <p:spPr bwMode="auto">
          <a:xfrm>
            <a:off x="827584" y="1556792"/>
            <a:ext cx="6264696" cy="4968552"/>
          </a:xfrm>
          <a:prstGeom prst="rect">
            <a:avLst/>
          </a:prstGeom>
          <a:noFill/>
          <a:ln w="9525">
            <a:noFill/>
            <a:miter lim="800000"/>
            <a:headEnd/>
            <a:tailEnd/>
          </a:ln>
        </p:spPr>
      </p:pic>
      <p:pic>
        <p:nvPicPr>
          <p:cNvPr id="7" name="6 Imagen"/>
          <p:cNvPicPr/>
          <p:nvPr/>
        </p:nvPicPr>
        <p:blipFill>
          <a:blip r:embed="rId2" cstate="print"/>
          <a:srcRect l="41417" t="51041" r="46299" b="45573"/>
          <a:stretch>
            <a:fillRect/>
          </a:stretch>
        </p:blipFill>
        <p:spPr bwMode="auto">
          <a:xfrm>
            <a:off x="2267744" y="4149080"/>
            <a:ext cx="1296144" cy="216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Propiedades de la Línea de Flujo (Oleoducto)</a:t>
            </a:r>
            <a:endParaRPr lang="es-EC" dirty="0"/>
          </a:p>
        </p:txBody>
      </p:sp>
      <p:sp>
        <p:nvSpPr>
          <p:cNvPr id="4" name="3 Marcador de contenido"/>
          <p:cNvSpPr>
            <a:spLocks noGrp="1"/>
          </p:cNvSpPr>
          <p:nvPr>
            <p:ph sz="quarter" idx="1"/>
          </p:nvPr>
        </p:nvSpPr>
        <p:spPr>
          <a:xfrm>
            <a:off x="0" y="1556792"/>
            <a:ext cx="3203848" cy="4925144"/>
          </a:xfrm>
        </p:spPr>
        <p:txBody>
          <a:bodyPr>
            <a:normAutofit/>
          </a:bodyPr>
          <a:lstStyle/>
          <a:p>
            <a:pPr algn="just"/>
            <a:r>
              <a:rPr lang="es-EC" dirty="0" smtClean="0"/>
              <a:t>Se ingresaron los datos del perfil geográfico</a:t>
            </a:r>
          </a:p>
          <a:p>
            <a:pPr algn="just"/>
            <a:r>
              <a:rPr lang="es-EC" dirty="0" smtClean="0"/>
              <a:t>Además se ingresaron los siguientes datos:</a:t>
            </a:r>
          </a:p>
          <a:p>
            <a:endParaRPr lang="es-EC" dirty="0"/>
          </a:p>
        </p:txBody>
      </p:sp>
      <p:graphicFrame>
        <p:nvGraphicFramePr>
          <p:cNvPr id="6" name="5 Tabla"/>
          <p:cNvGraphicFramePr>
            <a:graphicFrameLocks noGrp="1"/>
          </p:cNvGraphicFramePr>
          <p:nvPr/>
        </p:nvGraphicFramePr>
        <p:xfrm>
          <a:off x="3419872" y="2492896"/>
          <a:ext cx="5112568" cy="2839212"/>
        </p:xfrm>
        <a:graphic>
          <a:graphicData uri="http://schemas.openxmlformats.org/drawingml/2006/table">
            <a:tbl>
              <a:tblPr/>
              <a:tblGrid>
                <a:gridCol w="1484473"/>
                <a:gridCol w="2475967"/>
                <a:gridCol w="1152128"/>
              </a:tblGrid>
              <a:tr h="242192">
                <a:tc>
                  <a:txBody>
                    <a:bodyPr/>
                    <a:lstStyle/>
                    <a:p>
                      <a:pPr algn="ctr">
                        <a:lnSpc>
                          <a:spcPct val="115000"/>
                        </a:lnSpc>
                        <a:spcAft>
                          <a:spcPts val="0"/>
                        </a:spcAft>
                      </a:pP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dirty="0">
                          <a:latin typeface="Arial"/>
                          <a:ea typeface="Calibri"/>
                          <a:cs typeface="Times New Roman"/>
                        </a:rPr>
                        <a:t>MAGNITUD</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b="1" dirty="0">
                          <a:latin typeface="Arial"/>
                          <a:ea typeface="Calibri"/>
                          <a:cs typeface="Times New Roman"/>
                        </a:rPr>
                        <a:t>UNIDAD</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37">
                <a:tc>
                  <a:txBody>
                    <a:bodyPr/>
                    <a:lstStyle/>
                    <a:p>
                      <a:pPr algn="ctr">
                        <a:lnSpc>
                          <a:spcPct val="115000"/>
                        </a:lnSpc>
                        <a:spcAft>
                          <a:spcPts val="0"/>
                        </a:spcAft>
                      </a:pPr>
                      <a:r>
                        <a:rPr lang="es-EC" sz="1800" dirty="0">
                          <a:latin typeface="Arial"/>
                          <a:ea typeface="Calibri"/>
                          <a:cs typeface="Times New Roman"/>
                        </a:rPr>
                        <a:t>Diámetro Interno</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0">
                        <a:lnSpc>
                          <a:spcPct val="115000"/>
                        </a:lnSpc>
                        <a:spcAft>
                          <a:spcPts val="0"/>
                        </a:spcAft>
                      </a:pPr>
                      <a:r>
                        <a:rPr lang="es-EC" sz="1800" dirty="0" smtClean="0">
                          <a:latin typeface="Arial"/>
                          <a:ea typeface="Calibri"/>
                          <a:cs typeface="Times New Roman"/>
                        </a:rPr>
                        <a:t> 0.154   (</a:t>
                      </a:r>
                      <a:r>
                        <a:rPr lang="es-EC" sz="1800" dirty="0">
                          <a:latin typeface="Arial"/>
                          <a:ea typeface="Calibri"/>
                          <a:cs typeface="Times New Roman"/>
                        </a:rPr>
                        <a:t>6,065)</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latin typeface="Arial"/>
                          <a:ea typeface="Calibri"/>
                          <a:cs typeface="Times New Roman"/>
                        </a:rPr>
                        <a:t>m  (in)</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37">
                <a:tc>
                  <a:txBody>
                    <a:bodyPr/>
                    <a:lstStyle/>
                    <a:p>
                      <a:pPr algn="ctr">
                        <a:lnSpc>
                          <a:spcPct val="115000"/>
                        </a:lnSpc>
                        <a:spcAft>
                          <a:spcPts val="0"/>
                        </a:spcAft>
                      </a:pPr>
                      <a:r>
                        <a:rPr lang="es-EC" sz="1800" dirty="0">
                          <a:latin typeface="Arial"/>
                          <a:ea typeface="Calibri"/>
                          <a:cs typeface="Times New Roman"/>
                        </a:rPr>
                        <a:t>Espesor</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0">
                        <a:lnSpc>
                          <a:spcPct val="115000"/>
                        </a:lnSpc>
                        <a:spcAft>
                          <a:spcPts val="0"/>
                        </a:spcAft>
                      </a:pPr>
                      <a:r>
                        <a:rPr lang="es-EC" sz="1800" dirty="0" smtClean="0">
                          <a:latin typeface="Arial"/>
                          <a:ea typeface="Calibri"/>
                          <a:cs typeface="Times New Roman"/>
                        </a:rPr>
                        <a:t> 0.007    (</a:t>
                      </a:r>
                      <a:r>
                        <a:rPr lang="es-EC" sz="1800" dirty="0">
                          <a:latin typeface="Arial"/>
                          <a:ea typeface="Calibri"/>
                          <a:cs typeface="Times New Roman"/>
                        </a:rPr>
                        <a:t>0,280)</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latin typeface="Arial"/>
                          <a:ea typeface="Calibri"/>
                          <a:cs typeface="Times New Roman"/>
                        </a:rPr>
                        <a:t>m  (in)</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37">
                <a:tc>
                  <a:txBody>
                    <a:bodyPr/>
                    <a:lstStyle/>
                    <a:p>
                      <a:pPr algn="ctr">
                        <a:lnSpc>
                          <a:spcPct val="115000"/>
                        </a:lnSpc>
                        <a:spcAft>
                          <a:spcPts val="0"/>
                        </a:spcAft>
                      </a:pPr>
                      <a:r>
                        <a:rPr lang="es-EC" sz="1800" dirty="0">
                          <a:latin typeface="Arial"/>
                          <a:ea typeface="Calibri"/>
                          <a:cs typeface="Times New Roman"/>
                        </a:rPr>
                        <a:t>Rugosidad</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115000"/>
                        </a:lnSpc>
                        <a:spcAft>
                          <a:spcPts val="0"/>
                        </a:spcAft>
                      </a:pPr>
                      <a:r>
                        <a:rPr lang="es-EC" sz="1800" dirty="0" smtClean="0">
                          <a:latin typeface="Arial"/>
                          <a:ea typeface="Calibri"/>
                          <a:cs typeface="Times New Roman"/>
                        </a:rPr>
                        <a:t>5X10</a:t>
                      </a:r>
                      <a:r>
                        <a:rPr lang="es-EC" sz="1800" baseline="30000" dirty="0" smtClean="0">
                          <a:latin typeface="Arial"/>
                          <a:ea typeface="Calibri"/>
                          <a:cs typeface="Times New Roman"/>
                        </a:rPr>
                        <a:t>-5</a:t>
                      </a:r>
                      <a:r>
                        <a:rPr lang="es-EC" sz="1800" dirty="0" smtClean="0">
                          <a:latin typeface="Arial"/>
                          <a:ea typeface="Calibri"/>
                          <a:cs typeface="Times New Roman"/>
                        </a:rPr>
                        <a:t>       (0,00015</a:t>
                      </a:r>
                      <a:r>
                        <a:rPr lang="es-EC" sz="1800" dirty="0">
                          <a:latin typeface="Arial"/>
                          <a:ea typeface="Calibri"/>
                          <a:cs typeface="Times New Roman"/>
                        </a:rPr>
                        <a:t>)</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latin typeface="Arial"/>
                          <a:ea typeface="Calibri"/>
                          <a:cs typeface="Times New Roman"/>
                        </a:rPr>
                        <a:t>m  (in)</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37">
                <a:tc>
                  <a:txBody>
                    <a:bodyPr/>
                    <a:lstStyle/>
                    <a:p>
                      <a:pPr algn="ctr">
                        <a:lnSpc>
                          <a:spcPct val="115000"/>
                        </a:lnSpc>
                        <a:spcAft>
                          <a:spcPts val="0"/>
                        </a:spcAft>
                      </a:pPr>
                      <a:r>
                        <a:rPr lang="es-EC" sz="1800" dirty="0">
                          <a:latin typeface="Arial"/>
                          <a:ea typeface="Calibri"/>
                          <a:cs typeface="Times New Roman"/>
                        </a:rPr>
                        <a:t>Temperatura Ingreso</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0680">
                        <a:lnSpc>
                          <a:spcPct val="115000"/>
                        </a:lnSpc>
                        <a:spcAft>
                          <a:spcPts val="0"/>
                        </a:spcAft>
                      </a:pPr>
                      <a:r>
                        <a:rPr lang="es-EC" sz="1800" dirty="0" smtClean="0">
                          <a:latin typeface="Arial"/>
                          <a:ea typeface="Calibri"/>
                          <a:cs typeface="Times New Roman"/>
                        </a:rPr>
                        <a:t> 57.781   </a:t>
                      </a:r>
                      <a:r>
                        <a:rPr lang="es-EC" sz="1800" dirty="0">
                          <a:latin typeface="Arial"/>
                          <a:ea typeface="Calibri"/>
                          <a:cs typeface="Times New Roman"/>
                        </a:rPr>
                        <a:t>(136)</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latin typeface="Arial"/>
                          <a:ea typeface="Calibri"/>
                          <a:cs typeface="Times New Roman"/>
                        </a:rPr>
                        <a:t>°C (°F)</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37">
                <a:tc>
                  <a:txBody>
                    <a:bodyPr/>
                    <a:lstStyle/>
                    <a:p>
                      <a:pPr algn="ctr">
                        <a:lnSpc>
                          <a:spcPct val="115000"/>
                        </a:lnSpc>
                        <a:spcAft>
                          <a:spcPts val="0"/>
                        </a:spcAft>
                      </a:pPr>
                      <a:r>
                        <a:rPr lang="es-EC" sz="1800" dirty="0">
                          <a:latin typeface="Arial"/>
                          <a:ea typeface="Calibri"/>
                          <a:cs typeface="Times New Roman"/>
                        </a:rPr>
                        <a:t>Temperatura Salida</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0680">
                        <a:lnSpc>
                          <a:spcPct val="115000"/>
                        </a:lnSpc>
                        <a:spcAft>
                          <a:spcPts val="0"/>
                        </a:spcAft>
                      </a:pPr>
                      <a:r>
                        <a:rPr lang="es-EC" sz="1800" dirty="0" smtClean="0">
                          <a:latin typeface="Arial"/>
                          <a:ea typeface="Calibri"/>
                          <a:cs typeface="Times New Roman"/>
                        </a:rPr>
                        <a:t> 45.563   </a:t>
                      </a:r>
                      <a:r>
                        <a:rPr lang="es-EC" sz="1800" dirty="0">
                          <a:latin typeface="Arial"/>
                          <a:ea typeface="Calibri"/>
                          <a:cs typeface="Times New Roman"/>
                        </a:rPr>
                        <a:t>(114)</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latin typeface="Arial"/>
                          <a:ea typeface="Calibri"/>
                          <a:cs typeface="Times New Roman"/>
                        </a:rPr>
                        <a:t>°C (°F)</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0"/>
            <a:ext cx="7467600" cy="1143000"/>
          </a:xfrm>
        </p:spPr>
        <p:txBody>
          <a:bodyPr/>
          <a:lstStyle/>
          <a:p>
            <a:r>
              <a:rPr lang="es-EC" b="1" dirty="0" smtClean="0"/>
              <a:t>Propiedades de la Línea de Flujo (Oleoducto)</a:t>
            </a:r>
            <a:endParaRPr lang="es-EC" dirty="0"/>
          </a:p>
        </p:txBody>
      </p:sp>
      <p:pic>
        <p:nvPicPr>
          <p:cNvPr id="6" name="5 Imagen"/>
          <p:cNvPicPr/>
          <p:nvPr/>
        </p:nvPicPr>
        <p:blipFill>
          <a:blip r:embed="rId2" cstate="print"/>
          <a:srcRect l="20804" t="6757" r="20517" b="12162"/>
          <a:stretch>
            <a:fillRect/>
          </a:stretch>
        </p:blipFill>
        <p:spPr bwMode="auto">
          <a:xfrm>
            <a:off x="1043608" y="1196752"/>
            <a:ext cx="6408712"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Propiedades de la Línea de Flujo (Oleoducto)</a:t>
            </a:r>
            <a:endParaRPr lang="es-EC" dirty="0"/>
          </a:p>
        </p:txBody>
      </p:sp>
      <p:sp>
        <p:nvSpPr>
          <p:cNvPr id="4" name="3 Marcador de contenido"/>
          <p:cNvSpPr>
            <a:spLocks noGrp="1"/>
          </p:cNvSpPr>
          <p:nvPr>
            <p:ph sz="quarter" idx="2"/>
          </p:nvPr>
        </p:nvSpPr>
        <p:spPr>
          <a:xfrm>
            <a:off x="4702296" y="1600200"/>
            <a:ext cx="4118176" cy="4997152"/>
          </a:xfrm>
        </p:spPr>
        <p:txBody>
          <a:bodyPr>
            <a:normAutofit fontScale="92500" lnSpcReduction="20000"/>
          </a:bodyPr>
          <a:lstStyle/>
          <a:p>
            <a:pPr algn="just"/>
            <a:r>
              <a:rPr lang="es-EC" dirty="0" smtClean="0"/>
              <a:t>Dentro de la misma pantalla, se pasa a la pestaña “Transferencia de Calor”, se escoge la opción: “Calcular el valor de U”, ingresamos el valor de la conductividad de una tubería de acero, en este caso 50 W/m/K. Se elige el fluido ambiental en este caso “Aire” y la velocidad del viento que se deja el valor de 0,1 ft/s que es el valor que viene por defecto, dado especialmente para condiciones medio ambientales moderadas</a:t>
            </a:r>
            <a:endParaRPr lang="es-EC" dirty="0"/>
          </a:p>
        </p:txBody>
      </p:sp>
      <p:graphicFrame>
        <p:nvGraphicFramePr>
          <p:cNvPr id="5" name="4 Tabla"/>
          <p:cNvGraphicFramePr>
            <a:graphicFrameLocks noGrp="1"/>
          </p:cNvGraphicFramePr>
          <p:nvPr/>
        </p:nvGraphicFramePr>
        <p:xfrm>
          <a:off x="144016" y="3291820"/>
          <a:ext cx="4716016" cy="1577340"/>
        </p:xfrm>
        <a:graphic>
          <a:graphicData uri="http://schemas.openxmlformats.org/drawingml/2006/table">
            <a:tbl>
              <a:tblPr/>
              <a:tblGrid>
                <a:gridCol w="2123728"/>
                <a:gridCol w="1477594"/>
                <a:gridCol w="1114694"/>
              </a:tblGrid>
              <a:tr h="0">
                <a:tc>
                  <a:txBody>
                    <a:bodyPr/>
                    <a:lstStyle/>
                    <a:p>
                      <a:pPr algn="ctr">
                        <a:lnSpc>
                          <a:spcPct val="115000"/>
                        </a:lnSpc>
                        <a:spcAft>
                          <a:spcPts val="0"/>
                        </a:spcAft>
                      </a:pP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700" b="1" dirty="0">
                          <a:latin typeface="Arial"/>
                          <a:ea typeface="Calibri"/>
                          <a:cs typeface="Times New Roman"/>
                        </a:rPr>
                        <a:t>MAGNITUD</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700" b="1" dirty="0">
                          <a:latin typeface="Arial"/>
                          <a:ea typeface="Calibri"/>
                          <a:cs typeface="Times New Roman"/>
                        </a:rPr>
                        <a:t>UNIDAD</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800" dirty="0">
                          <a:latin typeface="Arial"/>
                          <a:ea typeface="Calibri"/>
                          <a:cs typeface="Times New Roman"/>
                        </a:rPr>
                        <a:t>Conductividad de la Tubería</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700" dirty="0">
                          <a:latin typeface="Arial"/>
                          <a:ea typeface="Calibri"/>
                          <a:cs typeface="Times New Roman"/>
                        </a:rPr>
                        <a:t>50</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700" dirty="0">
                          <a:latin typeface="Arial"/>
                          <a:ea typeface="Calibri"/>
                          <a:cs typeface="Times New Roman"/>
                        </a:rPr>
                        <a:t>W/mK</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800" dirty="0">
                          <a:latin typeface="Arial"/>
                          <a:ea typeface="Calibri"/>
                          <a:cs typeface="Times New Roman"/>
                        </a:rPr>
                        <a:t>Fluido Ambiental </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700" dirty="0">
                          <a:latin typeface="Arial"/>
                          <a:ea typeface="Calibri"/>
                          <a:cs typeface="Times New Roman"/>
                        </a:rPr>
                        <a:t>Aire</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7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1800" dirty="0">
                          <a:latin typeface="Arial"/>
                          <a:ea typeface="Calibri"/>
                          <a:cs typeface="Times New Roman"/>
                        </a:rPr>
                        <a:t>Velocidad del Aire</a:t>
                      </a:r>
                      <a:endParaRPr lang="es-EC"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700" dirty="0">
                          <a:latin typeface="Arial"/>
                          <a:ea typeface="Calibri"/>
                          <a:cs typeface="Times New Roman"/>
                        </a:rPr>
                        <a:t>0.0305  (0,1)</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700" dirty="0">
                          <a:latin typeface="Arial"/>
                          <a:ea typeface="Calibri"/>
                          <a:cs typeface="Times New Roman"/>
                        </a:rPr>
                        <a:t>m/s (ft/s)</a:t>
                      </a:r>
                      <a:endParaRPr lang="es-EC"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Situación Actual</a:t>
            </a:r>
            <a:endParaRPr lang="es-EC" b="1" dirty="0"/>
          </a:p>
        </p:txBody>
      </p:sp>
      <p:sp>
        <p:nvSpPr>
          <p:cNvPr id="3" name="2 Marcador de contenido"/>
          <p:cNvSpPr>
            <a:spLocks noGrp="1"/>
          </p:cNvSpPr>
          <p:nvPr>
            <p:ph sz="quarter" idx="1"/>
          </p:nvPr>
        </p:nvSpPr>
        <p:spPr>
          <a:xfrm>
            <a:off x="457200" y="1600200"/>
            <a:ext cx="7467600" cy="1396752"/>
          </a:xfrm>
        </p:spPr>
        <p:txBody>
          <a:bodyPr>
            <a:normAutofit/>
          </a:bodyPr>
          <a:lstStyle/>
          <a:p>
            <a:pPr algn="just"/>
            <a:r>
              <a:rPr lang="es-EC" dirty="0" smtClean="0"/>
              <a:t>Estas instalaciones a simple vista se puede ver que se encuentran deterioradas debido a la corrosión que sufren.</a:t>
            </a:r>
            <a:endParaRPr lang="es-EC" dirty="0"/>
          </a:p>
        </p:txBody>
      </p:sp>
      <p:pic>
        <p:nvPicPr>
          <p:cNvPr id="104452" name="Picture 4" descr="http://t0.gstatic.com/images?q=tbn:ANd9GcTdeiqG90PwlIsduIsoB-xaGfNDDm9w4OwDaui1Jw5oASwffyUp4w"/>
          <p:cNvPicPr>
            <a:picLocks noChangeAspect="1" noChangeArrowheads="1"/>
          </p:cNvPicPr>
          <p:nvPr/>
        </p:nvPicPr>
        <p:blipFill>
          <a:blip r:embed="rId2" cstate="print"/>
          <a:srcRect/>
          <a:stretch>
            <a:fillRect/>
          </a:stretch>
        </p:blipFill>
        <p:spPr bwMode="auto">
          <a:xfrm>
            <a:off x="1331640" y="3429000"/>
            <a:ext cx="3024336" cy="201622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Propiedades de la Línea de Flujo (Oleoducto)</a:t>
            </a:r>
            <a:endParaRPr lang="es-EC" dirty="0"/>
          </a:p>
        </p:txBody>
      </p:sp>
      <p:pic>
        <p:nvPicPr>
          <p:cNvPr id="3" name="2 Imagen"/>
          <p:cNvPicPr/>
          <p:nvPr/>
        </p:nvPicPr>
        <p:blipFill>
          <a:blip r:embed="rId2" cstate="print"/>
          <a:srcRect l="21000" t="7027" r="21406" b="11892"/>
          <a:stretch>
            <a:fillRect/>
          </a:stretch>
        </p:blipFill>
        <p:spPr bwMode="auto">
          <a:xfrm>
            <a:off x="1475656" y="1484784"/>
            <a:ext cx="597666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Propiedades de la Línea de Flujo (Oleoducto)</a:t>
            </a:r>
            <a:endParaRPr lang="es-EC" dirty="0"/>
          </a:p>
        </p:txBody>
      </p:sp>
      <p:sp>
        <p:nvSpPr>
          <p:cNvPr id="3" name="2 Marcador de contenido"/>
          <p:cNvSpPr>
            <a:spLocks noGrp="1"/>
          </p:cNvSpPr>
          <p:nvPr>
            <p:ph sz="quarter" idx="1"/>
          </p:nvPr>
        </p:nvSpPr>
        <p:spPr/>
        <p:txBody>
          <a:bodyPr/>
          <a:lstStyle/>
          <a:p>
            <a:pPr algn="just"/>
            <a:r>
              <a:rPr lang="es-EC" dirty="0" smtClean="0"/>
              <a:t>En cuanto a los datos de “Enterramiento de línea”, se los dejará vacios ya que esta opción es para simular tuberías enterradas y en este caso la mayoría del oleoducto no está enterrado.</a:t>
            </a:r>
          </a:p>
          <a:p>
            <a:pPr algn="just"/>
            <a:r>
              <a:rPr lang="es-EC" dirty="0" smtClean="0"/>
              <a:t>Tan solo el 6% de la tubería esta enterrada</a:t>
            </a:r>
          </a:p>
          <a:p>
            <a:endParaRPr lang="es-EC"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Determinación del Perfil de Presiones</a:t>
            </a:r>
            <a:endParaRPr lang="es-EC" b="1" dirty="0"/>
          </a:p>
        </p:txBody>
      </p:sp>
      <p:sp>
        <p:nvSpPr>
          <p:cNvPr id="3" name="2 Marcador de contenido"/>
          <p:cNvSpPr>
            <a:spLocks noGrp="1"/>
          </p:cNvSpPr>
          <p:nvPr>
            <p:ph sz="quarter" idx="1"/>
          </p:nvPr>
        </p:nvSpPr>
        <p:spPr>
          <a:xfrm>
            <a:off x="179512" y="1600200"/>
            <a:ext cx="8496944" cy="2764904"/>
          </a:xfrm>
        </p:spPr>
        <p:txBody>
          <a:bodyPr>
            <a:normAutofit fontScale="92500" lnSpcReduction="10000"/>
          </a:bodyPr>
          <a:lstStyle/>
          <a:p>
            <a:pPr algn="just"/>
            <a:r>
              <a:rPr lang="es-EC" dirty="0" smtClean="0"/>
              <a:t>Se escoge como en “Variable Calculada” se escoge la opción “Presión de Salida” </a:t>
            </a:r>
          </a:p>
          <a:p>
            <a:pPr algn="just"/>
            <a:r>
              <a:rPr lang="es-EC" dirty="0" smtClean="0"/>
              <a:t>Se escoge como variable de sensibilidad, la gravedad API del fluido; por medio de lo cual se tendrá una mejor aproximación al comportamiento real del crudo.</a:t>
            </a:r>
          </a:p>
          <a:p>
            <a:pPr algn="just"/>
            <a:r>
              <a:rPr lang="es-EC" dirty="0" smtClean="0"/>
              <a:t>Se escoge la gráfica del perfil determinado que se desea en este caso será: “Presión VS Distancia Total</a:t>
            </a:r>
          </a:p>
          <a:p>
            <a:pPr algn="just"/>
            <a:r>
              <a:rPr lang="es-EC" dirty="0" smtClean="0"/>
              <a:t>Se ingresaron los siguientes datos:</a:t>
            </a:r>
            <a:endParaRPr lang="es-EC" dirty="0"/>
          </a:p>
        </p:txBody>
      </p:sp>
      <p:graphicFrame>
        <p:nvGraphicFramePr>
          <p:cNvPr id="4" name="3 Tabla"/>
          <p:cNvGraphicFramePr>
            <a:graphicFrameLocks noGrp="1"/>
          </p:cNvGraphicFramePr>
          <p:nvPr/>
        </p:nvGraphicFramePr>
        <p:xfrm>
          <a:off x="251520" y="4509120"/>
          <a:ext cx="8424936" cy="1752600"/>
        </p:xfrm>
        <a:graphic>
          <a:graphicData uri="http://schemas.openxmlformats.org/drawingml/2006/table">
            <a:tbl>
              <a:tblPr/>
              <a:tblGrid>
                <a:gridCol w="3492849"/>
                <a:gridCol w="2884162"/>
                <a:gridCol w="2047925"/>
              </a:tblGrid>
              <a:tr h="0">
                <a:tc>
                  <a:txBody>
                    <a:bodyPr/>
                    <a:lstStyle/>
                    <a:p>
                      <a:pPr algn="ctr">
                        <a:lnSpc>
                          <a:spcPct val="115000"/>
                        </a:lnSpc>
                        <a:spcAft>
                          <a:spcPts val="0"/>
                        </a:spcAft>
                      </a:pPr>
                      <a:endParaRPr lang="es-EC"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Calibri"/>
                          <a:cs typeface="Times New Roman"/>
                        </a:rPr>
                        <a:t>MAGNITUD</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Calibri"/>
                          <a:cs typeface="Times New Roman"/>
                        </a:rPr>
                        <a:t>UNIDAD</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2000" dirty="0">
                          <a:latin typeface="Arial"/>
                          <a:ea typeface="Calibri"/>
                          <a:cs typeface="Times New Roman"/>
                        </a:rPr>
                        <a:t>Variable Calculada</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Presión de Salida</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2000" dirty="0">
                          <a:latin typeface="Arial"/>
                          <a:ea typeface="Calibri"/>
                          <a:cs typeface="Times New Roman"/>
                        </a:rPr>
                        <a:t>Presión de Entrada</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000" dirty="0">
                          <a:latin typeface="Arial"/>
                          <a:ea typeface="Calibri"/>
                          <a:cs typeface="Times New Roman"/>
                        </a:rPr>
                        <a:t>       6205.28        </a:t>
                      </a:r>
                      <a:r>
                        <a:rPr lang="es-EC" sz="2000" dirty="0" smtClean="0">
                          <a:latin typeface="Arial"/>
                          <a:ea typeface="Calibri"/>
                          <a:cs typeface="Times New Roman"/>
                        </a:rPr>
                        <a:t> (</a:t>
                      </a:r>
                      <a:r>
                        <a:rPr lang="es-EC" sz="2000" dirty="0">
                          <a:latin typeface="Arial"/>
                          <a:ea typeface="Calibri"/>
                          <a:cs typeface="Times New Roman"/>
                        </a:rPr>
                        <a:t>900)</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2715">
                        <a:lnSpc>
                          <a:spcPct val="115000"/>
                        </a:lnSpc>
                        <a:spcAft>
                          <a:spcPts val="0"/>
                        </a:spcAft>
                      </a:pPr>
                      <a:r>
                        <a:rPr lang="es-EC" sz="2000" dirty="0">
                          <a:latin typeface="Arial"/>
                          <a:ea typeface="Calibri"/>
                          <a:cs typeface="Times New Roman"/>
                        </a:rPr>
                        <a:t>KPa      </a:t>
                      </a:r>
                      <a:r>
                        <a:rPr lang="es-EC" sz="2000" dirty="0" smtClean="0">
                          <a:latin typeface="Arial"/>
                          <a:ea typeface="Calibri"/>
                          <a:cs typeface="Times New Roman"/>
                        </a:rPr>
                        <a:t>  (</a:t>
                      </a:r>
                      <a:r>
                        <a:rPr lang="es-EC" sz="2000" dirty="0">
                          <a:latin typeface="Arial"/>
                          <a:ea typeface="Calibri"/>
                          <a:cs typeface="Times New Roman"/>
                        </a:rPr>
                        <a:t>psi)</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EC" sz="2000" dirty="0">
                          <a:latin typeface="Arial"/>
                          <a:ea typeface="Calibri"/>
                          <a:cs typeface="Times New Roman"/>
                        </a:rPr>
                        <a:t>Liquid Rate (Rata del Liquido)</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9105">
                        <a:lnSpc>
                          <a:spcPct val="115000"/>
                        </a:lnSpc>
                        <a:spcAft>
                          <a:spcPts val="0"/>
                        </a:spcAft>
                      </a:pPr>
                      <a:r>
                        <a:rPr lang="es-EC" sz="2000" dirty="0">
                          <a:latin typeface="Arial"/>
                          <a:ea typeface="Calibri"/>
                          <a:cs typeface="Times New Roman"/>
                        </a:rPr>
                        <a:t>  </a:t>
                      </a:r>
                      <a:r>
                        <a:rPr lang="es-EC" sz="2000" dirty="0" smtClean="0">
                          <a:latin typeface="Arial"/>
                          <a:ea typeface="Calibri"/>
                          <a:cs typeface="Times New Roman"/>
                        </a:rPr>
                        <a:t>    0.032    (</a:t>
                      </a:r>
                      <a:r>
                        <a:rPr lang="es-EC" sz="2000" dirty="0">
                          <a:latin typeface="Arial"/>
                          <a:ea typeface="Calibri"/>
                          <a:cs typeface="Times New Roman"/>
                        </a:rPr>
                        <a:t>17280)</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2715">
                        <a:lnSpc>
                          <a:spcPct val="115000"/>
                        </a:lnSpc>
                        <a:spcAft>
                          <a:spcPts val="0"/>
                        </a:spcAft>
                      </a:pPr>
                      <a:r>
                        <a:rPr lang="es-EC" sz="2000" dirty="0">
                          <a:latin typeface="Arial"/>
                          <a:ea typeface="Calibri"/>
                          <a:cs typeface="Times New Roman"/>
                        </a:rPr>
                        <a:t>m</a:t>
                      </a:r>
                      <a:r>
                        <a:rPr lang="es-EC" sz="2000" baseline="30000" dirty="0">
                          <a:latin typeface="Arial"/>
                          <a:ea typeface="Calibri"/>
                          <a:cs typeface="Times New Roman"/>
                        </a:rPr>
                        <a:t>3</a:t>
                      </a:r>
                      <a:r>
                        <a:rPr lang="es-EC" sz="2000" dirty="0">
                          <a:latin typeface="Arial"/>
                          <a:ea typeface="Calibri"/>
                          <a:cs typeface="Times New Roman"/>
                        </a:rPr>
                        <a:t>/s   (STB/d)</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Determinación del Perfil de Presiones</a:t>
            </a:r>
            <a:endParaRPr lang="es-EC" dirty="0"/>
          </a:p>
        </p:txBody>
      </p:sp>
      <p:pic>
        <p:nvPicPr>
          <p:cNvPr id="3" name="2 Imagen"/>
          <p:cNvPicPr/>
          <p:nvPr/>
        </p:nvPicPr>
        <p:blipFill>
          <a:blip r:embed="rId2" cstate="print"/>
          <a:srcRect l="24019" t="14916" r="24253" b="19459"/>
          <a:stretch>
            <a:fillRect/>
          </a:stretch>
        </p:blipFill>
        <p:spPr bwMode="auto">
          <a:xfrm>
            <a:off x="1115616" y="1484784"/>
            <a:ext cx="5904656"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012974"/>
          </a:xfrm>
        </p:spPr>
        <p:txBody>
          <a:bodyPr/>
          <a:lstStyle/>
          <a:p>
            <a:r>
              <a:rPr lang="es-EC" b="1" dirty="0" smtClean="0"/>
              <a:t>Determinación del Perfil de Presiones</a:t>
            </a:r>
            <a:endParaRPr lang="es-EC" dirty="0"/>
          </a:p>
        </p:txBody>
      </p:sp>
      <p:sp>
        <p:nvSpPr>
          <p:cNvPr id="3" name="2 Marcador de contenido"/>
          <p:cNvSpPr>
            <a:spLocks noGrp="1"/>
          </p:cNvSpPr>
          <p:nvPr>
            <p:ph sz="quarter" idx="1"/>
          </p:nvPr>
        </p:nvSpPr>
        <p:spPr>
          <a:xfrm>
            <a:off x="251520" y="1052736"/>
            <a:ext cx="8568952" cy="1612776"/>
          </a:xfrm>
        </p:spPr>
        <p:txBody>
          <a:bodyPr>
            <a:normAutofit/>
          </a:bodyPr>
          <a:lstStyle/>
          <a:p>
            <a:r>
              <a:rPr lang="es-EC" dirty="0" smtClean="0"/>
              <a:t>Finalmente se aplasta el botón “Correr Modelo” para que el programa calcule la pérdida de presión y así pueda generar el Perfil de Presiones del oleoducto primario del campo Marginal Tiguino.</a:t>
            </a:r>
          </a:p>
          <a:p>
            <a:endParaRPr lang="es-EC" dirty="0"/>
          </a:p>
        </p:txBody>
      </p:sp>
      <p:pic>
        <p:nvPicPr>
          <p:cNvPr id="4" name="3 Imagen"/>
          <p:cNvPicPr/>
          <p:nvPr/>
        </p:nvPicPr>
        <p:blipFill>
          <a:blip r:embed="rId2" cstate="print"/>
          <a:srcRect l="4170" t="15353" r="4721" b="5405"/>
          <a:stretch>
            <a:fillRect/>
          </a:stretch>
        </p:blipFill>
        <p:spPr bwMode="auto">
          <a:xfrm>
            <a:off x="1187624" y="2564904"/>
            <a:ext cx="648072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Determinación del Perfil de Presiones</a:t>
            </a:r>
            <a:endParaRPr lang="es-EC" dirty="0"/>
          </a:p>
        </p:txBody>
      </p:sp>
      <p:sp>
        <p:nvSpPr>
          <p:cNvPr id="3" name="2 Marcador de contenido"/>
          <p:cNvSpPr>
            <a:spLocks noGrp="1"/>
          </p:cNvSpPr>
          <p:nvPr>
            <p:ph sz="quarter" idx="1"/>
          </p:nvPr>
        </p:nvSpPr>
        <p:spPr>
          <a:xfrm>
            <a:off x="457200" y="1600200"/>
            <a:ext cx="7467600" cy="1180728"/>
          </a:xfrm>
        </p:spPr>
        <p:txBody>
          <a:bodyPr>
            <a:normAutofit lnSpcReduction="10000"/>
          </a:bodyPr>
          <a:lstStyle/>
          <a:p>
            <a:r>
              <a:rPr lang="es-EC" dirty="0" smtClean="0"/>
              <a:t>La tabla siguiente indica la presión de ingreso y la de salida según lo calculado por PIPESIM 2003.</a:t>
            </a:r>
          </a:p>
          <a:p>
            <a:endParaRPr lang="es-EC" dirty="0"/>
          </a:p>
        </p:txBody>
      </p:sp>
      <p:graphicFrame>
        <p:nvGraphicFramePr>
          <p:cNvPr id="4" name="3 Tabla"/>
          <p:cNvGraphicFramePr>
            <a:graphicFrameLocks noGrp="1"/>
          </p:cNvGraphicFramePr>
          <p:nvPr/>
        </p:nvGraphicFramePr>
        <p:xfrm>
          <a:off x="395537" y="2852936"/>
          <a:ext cx="8064896" cy="2448272"/>
        </p:xfrm>
        <a:graphic>
          <a:graphicData uri="http://schemas.openxmlformats.org/drawingml/2006/table">
            <a:tbl>
              <a:tblPr/>
              <a:tblGrid>
                <a:gridCol w="2653316"/>
                <a:gridCol w="2705790"/>
                <a:gridCol w="2705790"/>
              </a:tblGrid>
              <a:tr h="468052">
                <a:tc rowSpan="2">
                  <a:txBody>
                    <a:bodyPr/>
                    <a:lstStyle/>
                    <a:p>
                      <a:pPr algn="ctr">
                        <a:lnSpc>
                          <a:spcPct val="115000"/>
                        </a:lnSpc>
                        <a:spcAft>
                          <a:spcPts val="0"/>
                        </a:spcAft>
                      </a:pPr>
                      <a:r>
                        <a:rPr lang="es-EC" sz="2000" dirty="0">
                          <a:solidFill>
                            <a:srgbClr val="000000"/>
                          </a:solidFill>
                          <a:latin typeface="Arial"/>
                          <a:ea typeface="Times New Roman"/>
                          <a:cs typeface="Times New Roman"/>
                        </a:rPr>
                        <a:t> </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solidFill>
                            <a:srgbClr val="000000"/>
                          </a:solidFill>
                          <a:latin typeface="Arial"/>
                          <a:ea typeface="Times New Roman"/>
                          <a:cs typeface="Times New Roman"/>
                        </a:rPr>
                        <a:t>Distancia</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2000" b="1" dirty="0">
                          <a:solidFill>
                            <a:srgbClr val="000000"/>
                          </a:solidFill>
                          <a:latin typeface="Arial"/>
                          <a:ea typeface="Times New Roman"/>
                          <a:cs typeface="Times New Roman"/>
                        </a:rPr>
                        <a:t>Presión</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68052">
                <a:tc vMerge="1">
                  <a:txBody>
                    <a:bodyPr/>
                    <a:lstStyle/>
                    <a:p>
                      <a:endParaRPr lang="es-EC"/>
                    </a:p>
                  </a:txBody>
                  <a:tcPr/>
                </a:tc>
                <a:tc>
                  <a:txBody>
                    <a:bodyPr/>
                    <a:lstStyle/>
                    <a:p>
                      <a:pPr algn="ctr">
                        <a:lnSpc>
                          <a:spcPct val="115000"/>
                        </a:lnSpc>
                        <a:spcAft>
                          <a:spcPts val="0"/>
                        </a:spcAft>
                      </a:pPr>
                      <a:r>
                        <a:rPr lang="es-EC" sz="2000" b="1" dirty="0">
                          <a:solidFill>
                            <a:srgbClr val="000000"/>
                          </a:solidFill>
                          <a:latin typeface="Arial"/>
                          <a:ea typeface="Times New Roman"/>
                          <a:cs typeface="Times New Roman"/>
                        </a:rPr>
                        <a:t>m</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smtClean="0">
                          <a:solidFill>
                            <a:srgbClr val="000000"/>
                          </a:solidFill>
                          <a:latin typeface="Arial"/>
                          <a:ea typeface="Times New Roman"/>
                          <a:cs typeface="Times New Roman"/>
                        </a:rPr>
                        <a:t>       KPa     </a:t>
                      </a:r>
                      <a:r>
                        <a:rPr lang="es-EC" sz="2000" b="1" dirty="0">
                          <a:solidFill>
                            <a:srgbClr val="000000"/>
                          </a:solidFill>
                          <a:latin typeface="Arial"/>
                          <a:ea typeface="Times New Roman"/>
                          <a:cs typeface="Times New Roman"/>
                        </a:rPr>
                        <a:t>(psi)</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36104">
                <a:tc>
                  <a:txBody>
                    <a:bodyPr/>
                    <a:lstStyle/>
                    <a:p>
                      <a:pPr>
                        <a:lnSpc>
                          <a:spcPct val="115000"/>
                        </a:lnSpc>
                        <a:spcAft>
                          <a:spcPts val="0"/>
                        </a:spcAft>
                      </a:pPr>
                      <a:r>
                        <a:rPr lang="es-EC" sz="2000" b="1" dirty="0">
                          <a:solidFill>
                            <a:srgbClr val="000000"/>
                          </a:solidFill>
                          <a:latin typeface="Arial"/>
                          <a:ea typeface="Times New Roman"/>
                          <a:cs typeface="Times New Roman"/>
                        </a:rPr>
                        <a:t>Ingreso del Oleoducto</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indent="303530">
                        <a:lnSpc>
                          <a:spcPct val="115000"/>
                        </a:lnSpc>
                        <a:spcAft>
                          <a:spcPts val="0"/>
                        </a:spcAft>
                      </a:pPr>
                      <a:r>
                        <a:rPr lang="es-EC" sz="2000" dirty="0">
                          <a:solidFill>
                            <a:srgbClr val="000000"/>
                          </a:solidFill>
                          <a:latin typeface="Arial"/>
                          <a:ea typeface="Times New Roman"/>
                          <a:cs typeface="Times New Roman"/>
                        </a:rPr>
                        <a:t>  </a:t>
                      </a:r>
                      <a:r>
                        <a:rPr lang="es-EC" sz="2000" dirty="0" smtClean="0">
                          <a:solidFill>
                            <a:srgbClr val="000000"/>
                          </a:solidFill>
                          <a:latin typeface="Arial"/>
                          <a:ea typeface="Times New Roman"/>
                          <a:cs typeface="Times New Roman"/>
                        </a:rPr>
                        <a:t>           0.00</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000" dirty="0">
                          <a:latin typeface="Arial"/>
                          <a:ea typeface="Calibri"/>
                          <a:cs typeface="Times New Roman"/>
                        </a:rPr>
                        <a:t>        6205.28   </a:t>
                      </a:r>
                      <a:r>
                        <a:rPr lang="es-EC" sz="2000" dirty="0">
                          <a:solidFill>
                            <a:srgbClr val="000000"/>
                          </a:solidFill>
                          <a:latin typeface="Arial"/>
                          <a:ea typeface="Times New Roman"/>
                          <a:cs typeface="Times New Roman"/>
                        </a:rPr>
                        <a:t>(900,0)</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es-EC" sz="2000" b="1" dirty="0">
                          <a:solidFill>
                            <a:srgbClr val="000000"/>
                          </a:solidFill>
                          <a:latin typeface="Arial"/>
                          <a:ea typeface="Times New Roman"/>
                          <a:cs typeface="Times New Roman"/>
                        </a:rPr>
                        <a:t>Salida del Oleoducto</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2000" baseline="0" dirty="0" smtClean="0">
                          <a:solidFill>
                            <a:srgbClr val="000000"/>
                          </a:solidFill>
                          <a:latin typeface="Arial"/>
                          <a:ea typeface="Times New Roman"/>
                          <a:cs typeface="Times New Roman"/>
                        </a:rPr>
                        <a:t>          </a:t>
                      </a:r>
                      <a:r>
                        <a:rPr lang="es-EC" sz="2000" dirty="0" smtClean="0">
                          <a:solidFill>
                            <a:srgbClr val="000000"/>
                          </a:solidFill>
                          <a:latin typeface="Arial"/>
                          <a:ea typeface="Times New Roman"/>
                          <a:cs typeface="Times New Roman"/>
                        </a:rPr>
                        <a:t>16334.45</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000" dirty="0">
                          <a:solidFill>
                            <a:srgbClr val="000000"/>
                          </a:solidFill>
                          <a:latin typeface="Arial"/>
                          <a:ea typeface="Times New Roman"/>
                          <a:cs typeface="Times New Roman"/>
                        </a:rPr>
                        <a:t>          539.17     (78,2)</a:t>
                      </a:r>
                      <a:endParaRPr lang="es-EC"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Resultados</a:t>
            </a:r>
            <a:endParaRPr lang="es-EC" b="1" dirty="0"/>
          </a:p>
        </p:txBody>
      </p:sp>
      <p:graphicFrame>
        <p:nvGraphicFramePr>
          <p:cNvPr id="4" name="3 Tabla"/>
          <p:cNvGraphicFramePr>
            <a:graphicFrameLocks noGrp="1"/>
          </p:cNvGraphicFramePr>
          <p:nvPr/>
        </p:nvGraphicFramePr>
        <p:xfrm>
          <a:off x="323528" y="1988840"/>
          <a:ext cx="8208911" cy="3888432"/>
        </p:xfrm>
        <a:graphic>
          <a:graphicData uri="http://schemas.openxmlformats.org/drawingml/2006/table">
            <a:tbl>
              <a:tblPr/>
              <a:tblGrid>
                <a:gridCol w="1962005"/>
                <a:gridCol w="2142451"/>
                <a:gridCol w="2123287"/>
                <a:gridCol w="1981168"/>
              </a:tblGrid>
              <a:tr h="1624282">
                <a:tc>
                  <a:txBody>
                    <a:bodyPr/>
                    <a:lstStyle/>
                    <a:p>
                      <a:pPr algn="just">
                        <a:lnSpc>
                          <a:spcPct val="115000"/>
                        </a:lnSpc>
                        <a:spcAft>
                          <a:spcPts val="0"/>
                        </a:spcAft>
                      </a:pPr>
                      <a:endParaRPr lang="es-EC"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Calibri"/>
                          <a:cs typeface="Times New Roman"/>
                        </a:rPr>
                        <a:t>Presión Ingreso del  Oleoducto </a:t>
                      </a:r>
                      <a:endParaRPr lang="es-EC" sz="2000" dirty="0">
                        <a:latin typeface="Calibri"/>
                        <a:ea typeface="Calibri"/>
                        <a:cs typeface="Times New Roman"/>
                      </a:endParaRPr>
                    </a:p>
                    <a:p>
                      <a:pPr algn="ctr">
                        <a:lnSpc>
                          <a:spcPct val="115000"/>
                        </a:lnSpc>
                        <a:spcAft>
                          <a:spcPts val="0"/>
                        </a:spcAft>
                      </a:pPr>
                      <a:r>
                        <a:rPr lang="es-EC" sz="2000" b="1" dirty="0">
                          <a:latin typeface="Arial"/>
                          <a:ea typeface="Calibri"/>
                          <a:cs typeface="Times New Roman"/>
                        </a:rPr>
                        <a:t>MPa      (psi)</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Calibri"/>
                          <a:cs typeface="Times New Roman"/>
                        </a:rPr>
                        <a:t>Presión Salida del Oleoducto </a:t>
                      </a:r>
                      <a:endParaRPr lang="es-EC" sz="2000" dirty="0">
                        <a:latin typeface="Calibri"/>
                        <a:ea typeface="Calibri"/>
                        <a:cs typeface="Times New Roman"/>
                      </a:endParaRPr>
                    </a:p>
                    <a:p>
                      <a:pPr algn="ctr">
                        <a:lnSpc>
                          <a:spcPct val="115000"/>
                        </a:lnSpc>
                        <a:spcAft>
                          <a:spcPts val="0"/>
                        </a:spcAft>
                      </a:pPr>
                      <a:r>
                        <a:rPr lang="es-EC" sz="2000" b="1" dirty="0">
                          <a:latin typeface="Arial"/>
                          <a:ea typeface="Calibri"/>
                          <a:cs typeface="Times New Roman"/>
                        </a:rPr>
                        <a:t>MPa   (psi)</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latin typeface="Arial"/>
                          <a:ea typeface="Calibri"/>
                          <a:cs typeface="Times New Roman"/>
                        </a:rPr>
                        <a:t>Pérdida Total de Presión</a:t>
                      </a:r>
                      <a:endParaRPr lang="es-EC" sz="2000" dirty="0">
                        <a:latin typeface="Calibri"/>
                        <a:ea typeface="Calibri"/>
                        <a:cs typeface="Times New Roman"/>
                      </a:endParaRPr>
                    </a:p>
                    <a:p>
                      <a:pPr algn="ctr">
                        <a:lnSpc>
                          <a:spcPct val="115000"/>
                        </a:lnSpc>
                        <a:spcAft>
                          <a:spcPts val="0"/>
                        </a:spcAft>
                      </a:pPr>
                      <a:r>
                        <a:rPr lang="es-EC" sz="2000" b="1" dirty="0">
                          <a:latin typeface="Arial"/>
                          <a:ea typeface="Calibri"/>
                          <a:cs typeface="Times New Roman"/>
                        </a:rPr>
                        <a:t>MPa  (psi)</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648">
                <a:tc>
                  <a:txBody>
                    <a:bodyPr/>
                    <a:lstStyle/>
                    <a:p>
                      <a:pPr algn="just">
                        <a:lnSpc>
                          <a:spcPct val="115000"/>
                        </a:lnSpc>
                        <a:spcAft>
                          <a:spcPts val="0"/>
                        </a:spcAft>
                      </a:pPr>
                      <a:r>
                        <a:rPr lang="es-EC" sz="2000" dirty="0">
                          <a:latin typeface="Arial"/>
                          <a:ea typeface="Calibri"/>
                          <a:cs typeface="Times New Roman"/>
                        </a:rPr>
                        <a:t>PIPESIM 2003</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6.205       (</a:t>
                      </a:r>
                      <a:r>
                        <a:rPr lang="es-EC" sz="2000" dirty="0" smtClean="0">
                          <a:latin typeface="Arial"/>
                          <a:ea typeface="Calibri"/>
                          <a:cs typeface="Times New Roman"/>
                        </a:rPr>
                        <a:t>900,0</a:t>
                      </a:r>
                      <a:r>
                        <a:rPr lang="es-EC" sz="2000" dirty="0">
                          <a:latin typeface="Arial"/>
                          <a:ea typeface="Calibri"/>
                          <a:cs typeface="Times New Roman"/>
                        </a:rPr>
                        <a:t>)</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000" dirty="0">
                          <a:latin typeface="Arial"/>
                          <a:ea typeface="Calibri"/>
                          <a:cs typeface="Times New Roman"/>
                        </a:rPr>
                        <a:t>   0.539     </a:t>
                      </a:r>
                      <a:r>
                        <a:rPr lang="es-EC" sz="2000" dirty="0" smtClean="0">
                          <a:latin typeface="Arial"/>
                          <a:ea typeface="Calibri"/>
                          <a:cs typeface="Times New Roman"/>
                        </a:rPr>
                        <a:t> (</a:t>
                      </a:r>
                      <a:r>
                        <a:rPr lang="es-EC" sz="2000" dirty="0">
                          <a:latin typeface="Arial"/>
                          <a:ea typeface="Calibri"/>
                          <a:cs typeface="Times New Roman"/>
                        </a:rPr>
                        <a:t>78,2)</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000" dirty="0">
                          <a:latin typeface="Arial"/>
                          <a:ea typeface="Calibri"/>
                          <a:cs typeface="Times New Roman"/>
                        </a:rPr>
                        <a:t>  5.666   (821.8)</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648">
                <a:tc>
                  <a:txBody>
                    <a:bodyPr/>
                    <a:lstStyle/>
                    <a:p>
                      <a:pPr algn="just">
                        <a:lnSpc>
                          <a:spcPct val="115000"/>
                        </a:lnSpc>
                        <a:spcAft>
                          <a:spcPts val="0"/>
                        </a:spcAft>
                      </a:pPr>
                      <a:r>
                        <a:rPr lang="es-EC" sz="2000" dirty="0">
                          <a:latin typeface="Arial"/>
                          <a:ea typeface="Calibri"/>
                          <a:cs typeface="Times New Roman"/>
                        </a:rPr>
                        <a:t>REAL</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6.205       (</a:t>
                      </a:r>
                      <a:r>
                        <a:rPr lang="es-EC" sz="2000" dirty="0" smtClean="0">
                          <a:latin typeface="Arial"/>
                          <a:ea typeface="Calibri"/>
                          <a:cs typeface="Times New Roman"/>
                        </a:rPr>
                        <a:t>900,0</a:t>
                      </a:r>
                      <a:r>
                        <a:rPr lang="es-EC" sz="2000" dirty="0">
                          <a:latin typeface="Arial"/>
                          <a:ea typeface="Calibri"/>
                          <a:cs typeface="Times New Roman"/>
                        </a:rPr>
                        <a:t>)</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latin typeface="Arial"/>
                          <a:ea typeface="Calibri"/>
                          <a:cs typeface="Times New Roman"/>
                        </a:rPr>
                        <a:t>  0.689   (</a:t>
                      </a:r>
                      <a:r>
                        <a:rPr lang="es-EC" sz="2000" dirty="0" smtClean="0">
                          <a:latin typeface="Arial"/>
                          <a:ea typeface="Calibri"/>
                          <a:cs typeface="Times New Roman"/>
                        </a:rPr>
                        <a:t>100,0</a:t>
                      </a:r>
                      <a:r>
                        <a:rPr lang="es-EC" sz="2000" dirty="0">
                          <a:latin typeface="Arial"/>
                          <a:ea typeface="Calibri"/>
                          <a:cs typeface="Times New Roman"/>
                        </a:rPr>
                        <a:t>)</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2000" dirty="0">
                          <a:latin typeface="Arial"/>
                          <a:ea typeface="Calibri"/>
                          <a:cs typeface="Times New Roman"/>
                        </a:rPr>
                        <a:t>  5.515   (800.0)</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427">
                <a:tc gridSpan="3">
                  <a:txBody>
                    <a:bodyPr/>
                    <a:lstStyle/>
                    <a:p>
                      <a:pPr algn="ctr">
                        <a:lnSpc>
                          <a:spcPct val="115000"/>
                        </a:lnSpc>
                        <a:spcAft>
                          <a:spcPts val="0"/>
                        </a:spcAft>
                      </a:pPr>
                      <a:r>
                        <a:rPr lang="es-EC" sz="2000" b="1" dirty="0">
                          <a:latin typeface="Arial"/>
                          <a:ea typeface="Calibri"/>
                          <a:cs typeface="Times New Roman"/>
                        </a:rPr>
                        <a:t>Error Absoluto</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C" sz="2000" dirty="0">
                          <a:latin typeface="Arial"/>
                          <a:ea typeface="Calibri"/>
                          <a:cs typeface="Times New Roman"/>
                        </a:rPr>
                        <a:t>  0.151     (21.8) </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427">
                <a:tc gridSpan="3">
                  <a:txBody>
                    <a:bodyPr/>
                    <a:lstStyle/>
                    <a:p>
                      <a:pPr algn="ctr">
                        <a:lnSpc>
                          <a:spcPct val="115000"/>
                        </a:lnSpc>
                        <a:spcAft>
                          <a:spcPts val="0"/>
                        </a:spcAft>
                      </a:pPr>
                      <a:r>
                        <a:rPr lang="es-EC" sz="2000" b="1" dirty="0">
                          <a:latin typeface="Arial"/>
                          <a:ea typeface="Calibri"/>
                          <a:cs typeface="Times New Roman"/>
                        </a:rPr>
                        <a:t>Error Relativo</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2000" dirty="0">
                          <a:latin typeface="Arial"/>
                          <a:ea typeface="Calibri"/>
                          <a:cs typeface="Times New Roman"/>
                        </a:rPr>
                        <a:t>2.73%</a:t>
                      </a:r>
                      <a:endParaRPr lang="es-EC"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Resultados</a:t>
            </a:r>
            <a:endParaRPr lang="es-EC" dirty="0"/>
          </a:p>
        </p:txBody>
      </p:sp>
      <p:sp>
        <p:nvSpPr>
          <p:cNvPr id="3" name="2 Marcador de contenido"/>
          <p:cNvSpPr>
            <a:spLocks noGrp="1"/>
          </p:cNvSpPr>
          <p:nvPr>
            <p:ph sz="quarter" idx="1"/>
          </p:nvPr>
        </p:nvSpPr>
        <p:spPr/>
        <p:txBody>
          <a:bodyPr>
            <a:normAutofit fontScale="92500"/>
          </a:bodyPr>
          <a:lstStyle/>
          <a:p>
            <a:pPr algn="just"/>
            <a:r>
              <a:rPr lang="es-EC" dirty="0" smtClean="0"/>
              <a:t>Como se puede observar en la tabla anterior los valores calculados por PIPESIM 2003 son muy cercanos a la realidad lo que quiere decir que, se ha modelado apropiadamente el crudo y las característica del oleoducto ingresadas son correctas.</a:t>
            </a:r>
          </a:p>
          <a:p>
            <a:endParaRPr lang="es-EC" dirty="0" smtClean="0"/>
          </a:p>
          <a:p>
            <a:pPr algn="just"/>
            <a:r>
              <a:rPr lang="es-EC" dirty="0" smtClean="0"/>
              <a:t>El error que se detecta en los cálculos se da posiblemente debido a que no todo el oleoducto esta desenterrado, existen pequeños tramos (tan solo un 6% del oleoducto) que se encuentra enterrados, la longitud de estos tramos al ser insignificantes con relación a la longitud de la tubería desenterrada se los tomó como si también estuvieran desenterrados.</a:t>
            </a:r>
          </a:p>
          <a:p>
            <a:endParaRPr lang="es-EC"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Resultados</a:t>
            </a:r>
            <a:endParaRPr lang="es-EC" dirty="0"/>
          </a:p>
        </p:txBody>
      </p:sp>
      <p:sp>
        <p:nvSpPr>
          <p:cNvPr id="3" name="2 Marcador de contenido"/>
          <p:cNvSpPr>
            <a:spLocks noGrp="1"/>
          </p:cNvSpPr>
          <p:nvPr>
            <p:ph sz="quarter" idx="1"/>
          </p:nvPr>
        </p:nvSpPr>
        <p:spPr/>
        <p:txBody>
          <a:bodyPr/>
          <a:lstStyle/>
          <a:p>
            <a:pPr algn="just"/>
            <a:r>
              <a:rPr lang="es-EC" dirty="0" smtClean="0"/>
              <a:t>El perfil de presiones indica una notable curva descendente, lo implica que en ningún punto del oleoducto la presión superará la presión de operación y mucho menos llegar a una presión semejante a la máxima presión de operación de 1100 psi, por lo que el dato de presión puntual puede pasar inadvertido dentro del análisis de integridad del oleoducto.</a:t>
            </a:r>
            <a:endParaRPr lang="es-EC"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1143000"/>
          </a:xfrm>
        </p:spPr>
        <p:txBody>
          <a:bodyPr>
            <a:normAutofit fontScale="90000"/>
          </a:bodyPr>
          <a:lstStyle/>
          <a:p>
            <a:r>
              <a:rPr lang="es-EC" b="1" dirty="0" smtClean="0"/>
              <a:t>Evaluación de Condiciones Actuales de Operación y Elaboración de Propuesta de Reparación</a:t>
            </a:r>
            <a:endParaRPr lang="es-EC" dirty="0"/>
          </a:p>
        </p:txBody>
      </p:sp>
      <p:sp>
        <p:nvSpPr>
          <p:cNvPr id="3" name="2 Marcador de contenido"/>
          <p:cNvSpPr>
            <a:spLocks noGrp="1"/>
          </p:cNvSpPr>
          <p:nvPr>
            <p:ph sz="quarter" idx="1"/>
          </p:nvPr>
        </p:nvSpPr>
        <p:spPr>
          <a:xfrm>
            <a:off x="457200" y="1600200"/>
            <a:ext cx="7467600" cy="5069160"/>
          </a:xfrm>
        </p:spPr>
        <p:txBody>
          <a:bodyPr>
            <a:normAutofit/>
          </a:bodyPr>
          <a:lstStyle/>
          <a:p>
            <a:pPr algn="just"/>
            <a:r>
              <a:rPr lang="es-EC" dirty="0" smtClean="0"/>
              <a:t>Se baso en la norma B31G. </a:t>
            </a:r>
          </a:p>
          <a:p>
            <a:pPr algn="just"/>
            <a:r>
              <a:rPr lang="es-EC" dirty="0" smtClean="0"/>
              <a:t>Solo toma en cuenta los defectos por corrosión</a:t>
            </a:r>
          </a:p>
          <a:p>
            <a:pPr algn="just"/>
            <a:r>
              <a:rPr lang="es-EC" dirty="0" smtClean="0"/>
              <a:t>Aplica a las tuberías de transporte de hidrocarburos incluidas en los códigos que son parte del ASME/ANSI B31 para tuberías a presión. </a:t>
            </a:r>
          </a:p>
          <a:p>
            <a:pPr algn="just"/>
            <a:r>
              <a:rPr lang="es-EC" dirty="0" smtClean="0"/>
              <a:t>No es aplicable a tuberías nuevas y su intención es la de proporcionar a los responsables del mantenimiento de los sistemas de tuberías una guía para la toma de decisiones.</a:t>
            </a:r>
          </a:p>
          <a:p>
            <a:pPr algn="just"/>
            <a:endParaRPr lang="es-EC" dirty="0" smtClean="0"/>
          </a:p>
          <a:p>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Definición del Problema</a:t>
            </a:r>
            <a:endParaRPr lang="es-EC" b="1" dirty="0"/>
          </a:p>
        </p:txBody>
      </p:sp>
      <p:sp>
        <p:nvSpPr>
          <p:cNvPr id="3" name="2 Marcador de contenido"/>
          <p:cNvSpPr>
            <a:spLocks noGrp="1"/>
          </p:cNvSpPr>
          <p:nvPr>
            <p:ph sz="quarter" idx="1"/>
          </p:nvPr>
        </p:nvSpPr>
        <p:spPr/>
        <p:txBody>
          <a:bodyPr/>
          <a:lstStyle/>
          <a:p>
            <a:pPr algn="just"/>
            <a:r>
              <a:rPr lang="es-EC" dirty="0" smtClean="0"/>
              <a:t>El notorio deterioro por corrosión del oleoducto primario localizado en el Campo Marginal Tiguino, disminuye la resistencia mecánica del componente, y por consecuencia la capacidad para soportar carga por presión interna lo que podría causar una falla en el mismo.</a:t>
            </a:r>
          </a:p>
          <a:p>
            <a:endParaRPr lang="es-EC" dirty="0"/>
          </a:p>
        </p:txBody>
      </p:sp>
      <p:pic>
        <p:nvPicPr>
          <p:cNvPr id="107522" name="Picture 2" descr="http://farm5.static.flickr.com/4049/4657445504_3b12501b88.jpg"/>
          <p:cNvPicPr>
            <a:picLocks noChangeAspect="1" noChangeArrowheads="1"/>
          </p:cNvPicPr>
          <p:nvPr/>
        </p:nvPicPr>
        <p:blipFill>
          <a:blip r:embed="rId2" cstate="print"/>
          <a:srcRect/>
          <a:stretch>
            <a:fillRect/>
          </a:stretch>
        </p:blipFill>
        <p:spPr bwMode="auto">
          <a:xfrm>
            <a:off x="2195736" y="4193217"/>
            <a:ext cx="3312368" cy="2211006"/>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C" b="1" dirty="0" smtClean="0"/>
              <a:t>Evaluación de Condiciones Actuales de Operación y Elaboración de Propuesta de Reparación</a:t>
            </a:r>
            <a:endParaRPr lang="es-EC" dirty="0"/>
          </a:p>
        </p:txBody>
      </p:sp>
      <p:sp>
        <p:nvSpPr>
          <p:cNvPr id="3" name="2 Marcador de contenido"/>
          <p:cNvSpPr>
            <a:spLocks noGrp="1"/>
          </p:cNvSpPr>
          <p:nvPr>
            <p:ph sz="quarter" idx="1"/>
          </p:nvPr>
        </p:nvSpPr>
        <p:spPr>
          <a:xfrm>
            <a:off x="467544" y="1484784"/>
            <a:ext cx="7467600" cy="4873752"/>
          </a:xfrm>
        </p:spPr>
        <p:txBody>
          <a:bodyPr/>
          <a:lstStyle/>
          <a:p>
            <a:pPr algn="just"/>
            <a:r>
              <a:rPr lang="es-EC" dirty="0" smtClean="0"/>
              <a:t>Al procedimiento que se describe a continuación también se adjunta otros criterios ajenos a la norma B31G para que cubra defectos como abolladuras y rayones.</a:t>
            </a:r>
          </a:p>
          <a:p>
            <a:endParaRPr lang="es-EC" dirty="0"/>
          </a:p>
        </p:txBody>
      </p:sp>
      <p:pic>
        <p:nvPicPr>
          <p:cNvPr id="166914" name="Picture 2" descr="C:\Users\Moralito\Pictures\abolladura2.gif"/>
          <p:cNvPicPr>
            <a:picLocks noChangeAspect="1" noChangeArrowheads="1"/>
          </p:cNvPicPr>
          <p:nvPr/>
        </p:nvPicPr>
        <p:blipFill>
          <a:blip r:embed="rId2" cstate="print"/>
          <a:srcRect/>
          <a:stretch>
            <a:fillRect/>
          </a:stretch>
        </p:blipFill>
        <p:spPr bwMode="auto">
          <a:xfrm>
            <a:off x="3131840" y="3573016"/>
            <a:ext cx="2592288" cy="1879409"/>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a:t>
            </a:r>
            <a:endParaRPr lang="es-EC" b="1" dirty="0"/>
          </a:p>
        </p:txBody>
      </p:sp>
      <p:sp>
        <p:nvSpPr>
          <p:cNvPr id="3" name="2 Marcador de contenido"/>
          <p:cNvSpPr>
            <a:spLocks noGrp="1"/>
          </p:cNvSpPr>
          <p:nvPr>
            <p:ph sz="quarter" idx="1"/>
          </p:nvPr>
        </p:nvSpPr>
        <p:spPr/>
        <p:txBody>
          <a:bodyPr/>
          <a:lstStyle/>
          <a:p>
            <a:pPr algn="just"/>
            <a:r>
              <a:rPr lang="es-EC" dirty="0" smtClean="0"/>
              <a:t>El procedimiento consta de una serie de análisis que los citamos a continuación:</a:t>
            </a:r>
          </a:p>
          <a:p>
            <a:pPr lvl="1" algn="just"/>
            <a:r>
              <a:rPr lang="es-EC" dirty="0" smtClean="0"/>
              <a:t>Análisis de Integridad de la Tubería con criterios de la norma ASME/ANSI  B31.4</a:t>
            </a:r>
          </a:p>
          <a:p>
            <a:pPr lvl="1" algn="just"/>
            <a:r>
              <a:rPr lang="es-EC" dirty="0" smtClean="0"/>
              <a:t>Análisis de integridad de la tubería según el procedimiento de ASME/ANSI B31G</a:t>
            </a:r>
          </a:p>
          <a:p>
            <a:pPr lvl="1" algn="just"/>
            <a:r>
              <a:rPr lang="es-EC" dirty="0" smtClean="0"/>
              <a:t>Análisis de Integridad con criterio de la Norma ASME/ANSI B31G Modificada</a:t>
            </a:r>
          </a:p>
          <a:p>
            <a:pPr lvl="1" algn="just"/>
            <a:r>
              <a:rPr lang="es-EC" dirty="0" smtClean="0"/>
              <a:t>Análisis de integridad por Mecánica de Fracturas</a:t>
            </a:r>
          </a:p>
          <a:p>
            <a:pPr lvl="1" algn="just"/>
            <a:r>
              <a:rPr lang="es-EC" dirty="0" smtClean="0"/>
              <a:t>Análisis del Escenario Futuro o Análisis de la Vida Remanente de la Tubería</a:t>
            </a:r>
          </a:p>
          <a:p>
            <a:pPr lvl="1" algn="just"/>
            <a:r>
              <a:rPr lang="es-EC" dirty="0" smtClean="0"/>
              <a:t>Análisis de otro tipo de Defectos según Norma B31.4 </a:t>
            </a:r>
          </a:p>
          <a:p>
            <a:pPr lvl="1" algn="just"/>
            <a:endParaRPr lang="es-EC" dirty="0" smtClean="0"/>
          </a:p>
          <a:p>
            <a:pPr lvl="1" algn="just"/>
            <a:endParaRPr lang="es-EC" dirty="0" smtClean="0"/>
          </a:p>
          <a:p>
            <a:pPr lvl="1"/>
            <a:endParaRPr lang="es-EC"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9256" cy="1143000"/>
          </a:xfrm>
        </p:spPr>
        <p:txBody>
          <a:bodyPr>
            <a:normAutofit/>
          </a:bodyPr>
          <a:lstStyle/>
          <a:p>
            <a:r>
              <a:rPr lang="es-EC" b="1" dirty="0" smtClean="0"/>
              <a:t>Procedimiento</a:t>
            </a:r>
            <a:endParaRPr lang="es-EC" b="1" dirty="0"/>
          </a:p>
        </p:txBody>
      </p:sp>
      <p:sp>
        <p:nvSpPr>
          <p:cNvPr id="3" name="2 Marcador de contenido"/>
          <p:cNvSpPr>
            <a:spLocks noGrp="1"/>
          </p:cNvSpPr>
          <p:nvPr>
            <p:ph sz="quarter" idx="1"/>
          </p:nvPr>
        </p:nvSpPr>
        <p:spPr>
          <a:xfrm>
            <a:off x="467544" y="1484784"/>
            <a:ext cx="7467600" cy="460648"/>
          </a:xfrm>
        </p:spPr>
        <p:txBody>
          <a:bodyPr>
            <a:normAutofit/>
          </a:bodyPr>
          <a:lstStyle/>
          <a:p>
            <a:r>
              <a:rPr lang="es-EC" dirty="0" smtClean="0"/>
              <a:t>Es necesario recopilar  los datos de construcción  :</a:t>
            </a:r>
          </a:p>
          <a:p>
            <a:endParaRPr lang="es-EC" dirty="0"/>
          </a:p>
        </p:txBody>
      </p:sp>
      <p:graphicFrame>
        <p:nvGraphicFramePr>
          <p:cNvPr id="4" name="3 Tabla"/>
          <p:cNvGraphicFramePr>
            <a:graphicFrameLocks noGrp="1"/>
          </p:cNvGraphicFramePr>
          <p:nvPr/>
        </p:nvGraphicFramePr>
        <p:xfrm>
          <a:off x="683568" y="2060848"/>
          <a:ext cx="7632848" cy="4514387"/>
        </p:xfrm>
        <a:graphic>
          <a:graphicData uri="http://schemas.openxmlformats.org/drawingml/2006/table">
            <a:tbl>
              <a:tblPr/>
              <a:tblGrid>
                <a:gridCol w="2247041"/>
                <a:gridCol w="1193990"/>
                <a:gridCol w="2763816"/>
                <a:gridCol w="1428001"/>
              </a:tblGrid>
              <a:tr h="379679">
                <a:tc gridSpan="2">
                  <a:txBody>
                    <a:bodyPr/>
                    <a:lstStyle/>
                    <a:p>
                      <a:pPr>
                        <a:lnSpc>
                          <a:spcPct val="150000"/>
                        </a:lnSpc>
                        <a:spcAft>
                          <a:spcPts val="1000"/>
                        </a:spcAft>
                      </a:pPr>
                      <a:r>
                        <a:rPr lang="es-EC" sz="1600" b="1" dirty="0">
                          <a:latin typeface="Arial"/>
                          <a:ea typeface="Calibri"/>
                          <a:cs typeface="Times New Roman"/>
                        </a:rPr>
                        <a:t>Norma de Diseño</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Aft>
                          <a:spcPts val="1000"/>
                        </a:spcAft>
                      </a:pPr>
                      <a:r>
                        <a:rPr lang="es-EC" sz="1600" dirty="0">
                          <a:latin typeface="Arial"/>
                          <a:ea typeface="Calibri"/>
                          <a:cs typeface="Times New Roman"/>
                        </a:rPr>
                        <a:t>ASME B31.4</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759357">
                <a:tc>
                  <a:txBody>
                    <a:bodyPr/>
                    <a:lstStyle/>
                    <a:p>
                      <a:pPr>
                        <a:lnSpc>
                          <a:spcPct val="150000"/>
                        </a:lnSpc>
                        <a:spcAft>
                          <a:spcPts val="1000"/>
                        </a:spcAft>
                      </a:pPr>
                      <a:r>
                        <a:rPr lang="es-EC" sz="1600" b="1" dirty="0">
                          <a:latin typeface="Arial"/>
                          <a:ea typeface="Calibri"/>
                          <a:cs typeface="Times New Roman"/>
                        </a:rPr>
                        <a:t>Diámetro Exterior (D)</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168,27 mm (</a:t>
                      </a:r>
                      <a:r>
                        <a:rPr lang="es-EC" sz="1600" dirty="0" smtClean="0">
                          <a:latin typeface="Arial"/>
                          <a:ea typeface="Calibri"/>
                          <a:cs typeface="Times New Roman"/>
                        </a:rPr>
                        <a:t>6  </a:t>
                      </a:r>
                      <a:r>
                        <a:rPr lang="es-EC" sz="1600" dirty="0">
                          <a:latin typeface="Arial"/>
                          <a:ea typeface="Calibri"/>
                          <a:cs typeface="Times New Roman"/>
                        </a:rPr>
                        <a:t>5/8 in)</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b="1" dirty="0">
                          <a:latin typeface="Arial"/>
                          <a:ea typeface="Calibri"/>
                          <a:cs typeface="Times New Roman"/>
                        </a:rPr>
                        <a:t>Material</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API 5LX42</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357">
                <a:tc>
                  <a:txBody>
                    <a:bodyPr/>
                    <a:lstStyle/>
                    <a:p>
                      <a:pPr>
                        <a:lnSpc>
                          <a:spcPct val="150000"/>
                        </a:lnSpc>
                        <a:spcAft>
                          <a:spcPts val="1000"/>
                        </a:spcAft>
                      </a:pPr>
                      <a:r>
                        <a:rPr lang="es-EC" sz="1600" b="1" dirty="0">
                          <a:latin typeface="Arial"/>
                          <a:ea typeface="Calibri"/>
                          <a:cs typeface="Times New Roman"/>
                        </a:rPr>
                        <a:t>Presión de Diseño (P</a:t>
                      </a:r>
                      <a:r>
                        <a:rPr lang="es-EC" sz="1600" b="1" baseline="-25000" dirty="0">
                          <a:latin typeface="Arial"/>
                          <a:ea typeface="Calibri"/>
                          <a:cs typeface="Times New Roman"/>
                        </a:rPr>
                        <a:t>i</a:t>
                      </a:r>
                      <a:r>
                        <a:rPr lang="es-EC" sz="1600" b="1" dirty="0">
                          <a:latin typeface="Arial"/>
                          <a:ea typeface="Calibri"/>
                          <a:cs typeface="Times New Roman"/>
                        </a:rPr>
                        <a:t>)</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7,58 MPa (1100 psi)</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b="1" dirty="0">
                          <a:latin typeface="Arial"/>
                          <a:ea typeface="Calibri"/>
                          <a:cs typeface="Times New Roman"/>
                        </a:rPr>
                        <a:t>Temperatura de Diseño</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65,55 °C (150°F)</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357">
                <a:tc>
                  <a:txBody>
                    <a:bodyPr/>
                    <a:lstStyle/>
                    <a:p>
                      <a:pPr>
                        <a:lnSpc>
                          <a:spcPct val="150000"/>
                        </a:lnSpc>
                        <a:spcAft>
                          <a:spcPts val="1000"/>
                        </a:spcAft>
                      </a:pPr>
                      <a:r>
                        <a:rPr lang="es-EC" sz="1600" b="1" dirty="0">
                          <a:latin typeface="Arial"/>
                          <a:ea typeface="Calibri"/>
                          <a:cs typeface="Times New Roman"/>
                        </a:rPr>
                        <a:t>Espesor Nominal (t</a:t>
                      </a:r>
                      <a:r>
                        <a:rPr lang="es-EC" sz="1600" b="1" baseline="-25000" dirty="0">
                          <a:latin typeface="Arial"/>
                          <a:ea typeface="Calibri"/>
                          <a:cs typeface="Times New Roman"/>
                        </a:rPr>
                        <a:t>n</a:t>
                      </a:r>
                      <a:r>
                        <a:rPr lang="es-EC" sz="1600" b="1" dirty="0">
                          <a:latin typeface="Arial"/>
                          <a:ea typeface="Calibri"/>
                          <a:cs typeface="Times New Roman"/>
                        </a:rPr>
                        <a:t>)</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7,11 mm (0,280 in)</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b="1" dirty="0">
                          <a:latin typeface="Arial"/>
                          <a:ea typeface="Calibri"/>
                          <a:cs typeface="Times New Roman"/>
                        </a:rPr>
                        <a:t>Esfuerzo Mínimo Especifico de Fluencia (SMYS)</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289,58 MPa (42000 psi)</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357">
                <a:tc>
                  <a:txBody>
                    <a:bodyPr/>
                    <a:lstStyle/>
                    <a:p>
                      <a:pPr>
                        <a:lnSpc>
                          <a:spcPct val="150000"/>
                        </a:lnSpc>
                        <a:spcAft>
                          <a:spcPts val="1000"/>
                        </a:spcAft>
                      </a:pPr>
                      <a:r>
                        <a:rPr lang="es-EC" sz="1600" b="1" dirty="0">
                          <a:latin typeface="Arial"/>
                          <a:ea typeface="Calibri"/>
                          <a:cs typeface="Times New Roman"/>
                        </a:rPr>
                        <a:t>Factor de Diseño (F)</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0.72</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b="1" dirty="0">
                          <a:latin typeface="Arial"/>
                          <a:ea typeface="Calibri"/>
                          <a:cs typeface="Times New Roman"/>
                        </a:rPr>
                        <a:t>Factor de Unión de Junta Soldada (E)</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1</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357">
                <a:tc>
                  <a:txBody>
                    <a:bodyPr/>
                    <a:lstStyle/>
                    <a:p>
                      <a:pPr algn="ctr">
                        <a:lnSpc>
                          <a:spcPct val="150000"/>
                        </a:lnSpc>
                        <a:spcAft>
                          <a:spcPts val="1000"/>
                        </a:spcAft>
                      </a:pPr>
                      <a:r>
                        <a:rPr lang="es-EC" sz="1600" b="1" dirty="0">
                          <a:latin typeface="Arial"/>
                          <a:ea typeface="Calibri"/>
                          <a:cs typeface="Times New Roman"/>
                        </a:rPr>
                        <a:t>Tolerancia de Corrosión (A</a:t>
                      </a:r>
                      <a:r>
                        <a:rPr lang="es-EC" sz="1600" b="1" baseline="-25000" dirty="0">
                          <a:latin typeface="Arial"/>
                          <a:ea typeface="Calibri"/>
                          <a:cs typeface="Times New Roman"/>
                        </a:rPr>
                        <a:t>c</a:t>
                      </a:r>
                      <a:r>
                        <a:rPr lang="es-EC" sz="1600" b="1" dirty="0">
                          <a:latin typeface="Arial"/>
                          <a:ea typeface="Calibri"/>
                          <a:cs typeface="Times New Roman"/>
                        </a:rPr>
                        <a:t>)</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15,87 mm (0,625 in)</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b="1" dirty="0">
                          <a:latin typeface="Arial"/>
                          <a:ea typeface="Calibri"/>
                          <a:cs typeface="Times New Roman"/>
                        </a:rPr>
                        <a:t>Tolerancia de Fabricación (A</a:t>
                      </a:r>
                      <a:r>
                        <a:rPr lang="es-EC" sz="1600" b="1" baseline="-25000" dirty="0">
                          <a:latin typeface="Arial"/>
                          <a:ea typeface="Calibri"/>
                          <a:cs typeface="Times New Roman"/>
                        </a:rPr>
                        <a:t>f</a:t>
                      </a:r>
                      <a:r>
                        <a:rPr lang="es-EC" sz="1600" b="1" dirty="0">
                          <a:latin typeface="Arial"/>
                          <a:ea typeface="Calibri"/>
                          <a:cs typeface="Times New Roman"/>
                        </a:rPr>
                        <a:t>)</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600" dirty="0">
                          <a:latin typeface="Arial"/>
                          <a:ea typeface="Calibri"/>
                          <a:cs typeface="Times New Roman"/>
                        </a:rPr>
                        <a:t>12,5%</a:t>
                      </a:r>
                      <a:endParaRPr lang="es-EC"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435280" cy="1143000"/>
          </a:xfrm>
        </p:spPr>
        <p:txBody>
          <a:bodyPr>
            <a:normAutofit/>
          </a:bodyPr>
          <a:lstStyle/>
          <a:p>
            <a:r>
              <a:rPr lang="es-EC" b="1" dirty="0" smtClean="0"/>
              <a:t>Procedimiento</a:t>
            </a:r>
            <a:endParaRPr lang="es-EC" dirty="0"/>
          </a:p>
        </p:txBody>
      </p:sp>
      <p:sp>
        <p:nvSpPr>
          <p:cNvPr id="3" name="2 Marcador de contenido"/>
          <p:cNvSpPr>
            <a:spLocks noGrp="1"/>
          </p:cNvSpPr>
          <p:nvPr>
            <p:ph sz="quarter" idx="1"/>
          </p:nvPr>
        </p:nvSpPr>
        <p:spPr>
          <a:xfrm>
            <a:off x="457200" y="1600200"/>
            <a:ext cx="8219256" cy="1540768"/>
          </a:xfrm>
        </p:spPr>
        <p:txBody>
          <a:bodyPr>
            <a:normAutofit lnSpcReduction="10000"/>
          </a:bodyPr>
          <a:lstStyle/>
          <a:p>
            <a:pPr algn="just"/>
            <a:r>
              <a:rPr lang="es-EC" dirty="0" smtClean="0"/>
              <a:t>También es necesario conocer como se diseño el oleoducto</a:t>
            </a:r>
          </a:p>
          <a:p>
            <a:pPr algn="just"/>
            <a:r>
              <a:rPr lang="es-EC" dirty="0" smtClean="0"/>
              <a:t>Según la norma de construcción ASME B31.4 el espesor nominal se calcula de la siguiente manera:</a:t>
            </a:r>
          </a:p>
          <a:p>
            <a:endParaRPr lang="es-EC" dirty="0" smtClean="0"/>
          </a:p>
          <a:p>
            <a:endParaRPr lang="es-EC" dirty="0"/>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751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3429000"/>
            <a:ext cx="1180131" cy="720080"/>
          </a:xfrm>
          <a:prstGeom prst="rect">
            <a:avLst/>
          </a:prstGeom>
          <a:noFill/>
        </p:spPr>
      </p:pic>
      <p:sp>
        <p:nvSpPr>
          <p:cNvPr id="6" name="5 CuadroTexto"/>
          <p:cNvSpPr txBox="1"/>
          <p:nvPr/>
        </p:nvSpPr>
        <p:spPr>
          <a:xfrm>
            <a:off x="971600" y="4437112"/>
            <a:ext cx="6957354" cy="1631216"/>
          </a:xfrm>
          <a:prstGeom prst="rect">
            <a:avLst/>
          </a:prstGeom>
          <a:noFill/>
        </p:spPr>
        <p:txBody>
          <a:bodyPr wrap="none" rtlCol="0">
            <a:spAutoFit/>
          </a:bodyPr>
          <a:lstStyle/>
          <a:p>
            <a:r>
              <a:rPr lang="es-EC" sz="2000" b="1" dirty="0" smtClean="0"/>
              <a:t>P</a:t>
            </a:r>
            <a:r>
              <a:rPr lang="es-EC" sz="2000" b="1" baseline="-25000" dirty="0" smtClean="0"/>
              <a:t>i</a:t>
            </a:r>
            <a:r>
              <a:rPr lang="es-EC" sz="2000" dirty="0" smtClean="0"/>
              <a:t>: Presión de Diseño, en MPa (psi)</a:t>
            </a:r>
          </a:p>
          <a:p>
            <a:r>
              <a:rPr lang="es-EC" sz="2000" b="1" dirty="0" smtClean="0"/>
              <a:t>D</a:t>
            </a:r>
            <a:r>
              <a:rPr lang="es-EC" sz="2000" dirty="0" smtClean="0"/>
              <a:t>: Diámetro Nominal Exterior de la Tubería, en mm (in).</a:t>
            </a:r>
          </a:p>
          <a:p>
            <a:r>
              <a:rPr lang="es-EC" sz="2000" b="1" dirty="0" smtClean="0"/>
              <a:t>S</a:t>
            </a:r>
            <a:r>
              <a:rPr lang="es-EC" sz="2000" dirty="0" smtClean="0"/>
              <a:t>: Esfuerzo Permitido, en MPa (psi)</a:t>
            </a:r>
          </a:p>
          <a:p>
            <a:r>
              <a:rPr lang="es-EC" sz="2000" b="1" dirty="0" smtClean="0"/>
              <a:t>t</a:t>
            </a:r>
            <a:r>
              <a:rPr lang="es-EC" sz="2000" dirty="0" smtClean="0"/>
              <a:t>: espesor para la presión de diseño, en mm (in)</a:t>
            </a:r>
          </a:p>
          <a:p>
            <a:endParaRPr lang="es-EC"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467600" cy="1143000"/>
          </a:xfrm>
        </p:spPr>
        <p:txBody>
          <a:bodyPr/>
          <a:lstStyle/>
          <a:p>
            <a:r>
              <a:rPr lang="es-EC" b="1" dirty="0" smtClean="0"/>
              <a:t>Procedimiento</a:t>
            </a:r>
            <a:endParaRPr lang="es-EC" dirty="0"/>
          </a:p>
        </p:txBody>
      </p:sp>
      <p:sp>
        <p:nvSpPr>
          <p:cNvPr id="3" name="2 Marcador de contenido"/>
          <p:cNvSpPr>
            <a:spLocks noGrp="1"/>
          </p:cNvSpPr>
          <p:nvPr>
            <p:ph sz="quarter" idx="1"/>
          </p:nvPr>
        </p:nvSpPr>
        <p:spPr>
          <a:xfrm>
            <a:off x="457200" y="1600200"/>
            <a:ext cx="7467600" cy="820688"/>
          </a:xfrm>
        </p:spPr>
        <p:txBody>
          <a:bodyPr>
            <a:normAutofit lnSpcReduction="10000"/>
          </a:bodyPr>
          <a:lstStyle/>
          <a:p>
            <a:r>
              <a:rPr lang="es-EC" dirty="0" smtClean="0"/>
              <a:t>Donde el esfuerzo permitido se calcula de la siguiente manera: </a:t>
            </a:r>
            <a:endParaRPr lang="es-EC" dirty="0"/>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76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59832" y="2492896"/>
            <a:ext cx="2214246" cy="360040"/>
          </a:xfrm>
          <a:prstGeom prst="rect">
            <a:avLst/>
          </a:prstGeom>
          <a:noFill/>
        </p:spPr>
      </p:pic>
      <p:sp>
        <p:nvSpPr>
          <p:cNvPr id="6" name="2 Marcador de contenido"/>
          <p:cNvSpPr txBox="1">
            <a:spLocks/>
          </p:cNvSpPr>
          <p:nvPr/>
        </p:nvSpPr>
        <p:spPr>
          <a:xfrm>
            <a:off x="323528" y="4581128"/>
            <a:ext cx="7467600" cy="50405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De lo que se obtiene:</a:t>
            </a: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76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761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9911" y="5301208"/>
            <a:ext cx="3218757" cy="432048"/>
          </a:xfrm>
          <a:prstGeom prst="rect">
            <a:avLst/>
          </a:prstGeom>
          <a:noFill/>
        </p:spPr>
      </p:pic>
      <p:sp>
        <p:nvSpPr>
          <p:cNvPr id="176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7613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79912" y="5805264"/>
            <a:ext cx="1638182" cy="360040"/>
          </a:xfrm>
          <a:prstGeom prst="rect">
            <a:avLst/>
          </a:prstGeom>
          <a:noFill/>
        </p:spPr>
      </p:pic>
      <p:sp>
        <p:nvSpPr>
          <p:cNvPr id="1761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7613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9912" y="6237312"/>
            <a:ext cx="1872208" cy="360040"/>
          </a:xfrm>
          <a:prstGeom prst="rect">
            <a:avLst/>
          </a:prstGeom>
          <a:noFill/>
        </p:spPr>
      </p:pic>
      <p:sp>
        <p:nvSpPr>
          <p:cNvPr id="13" name="12 CuadroTexto"/>
          <p:cNvSpPr txBox="1"/>
          <p:nvPr/>
        </p:nvSpPr>
        <p:spPr>
          <a:xfrm>
            <a:off x="755576" y="3212976"/>
            <a:ext cx="6745757" cy="1200329"/>
          </a:xfrm>
          <a:prstGeom prst="rect">
            <a:avLst/>
          </a:prstGeom>
          <a:noFill/>
        </p:spPr>
        <p:txBody>
          <a:bodyPr wrap="none" rtlCol="0">
            <a:spAutoFit/>
          </a:bodyPr>
          <a:lstStyle/>
          <a:p>
            <a:r>
              <a:rPr lang="es-EC" dirty="0" smtClean="0"/>
              <a:t>Donde</a:t>
            </a:r>
          </a:p>
          <a:p>
            <a:r>
              <a:rPr lang="es-EC" b="1" i="1" dirty="0" smtClean="0"/>
              <a:t>E</a:t>
            </a:r>
            <a:r>
              <a:rPr lang="es-EC" dirty="0" smtClean="0"/>
              <a:t>: Factor de Unión de Junta Soldada</a:t>
            </a:r>
          </a:p>
          <a:p>
            <a:r>
              <a:rPr lang="es-EC" b="1" i="1" dirty="0" smtClean="0"/>
              <a:t>SMYS</a:t>
            </a:r>
            <a:r>
              <a:rPr lang="es-EC" dirty="0" smtClean="0"/>
              <a:t>: Esfuerzo Mínimo Específico de Fluencia, en MPa (psi)</a:t>
            </a:r>
          </a:p>
          <a:p>
            <a:r>
              <a:rPr lang="es-EC" b="1" i="1" dirty="0" smtClean="0"/>
              <a:t>S</a:t>
            </a:r>
            <a:r>
              <a:rPr lang="es-EC" dirty="0" smtClean="0"/>
              <a:t>: Esfuerzo Permitido, en MPa (psi)</a:t>
            </a:r>
            <a:endParaRPr lang="es-EC"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a:t>
            </a:r>
            <a:endParaRPr lang="es-EC" dirty="0"/>
          </a:p>
        </p:txBody>
      </p:sp>
      <p:sp>
        <p:nvSpPr>
          <p:cNvPr id="3" name="2 Marcador de contenido"/>
          <p:cNvSpPr>
            <a:spLocks noGrp="1"/>
          </p:cNvSpPr>
          <p:nvPr>
            <p:ph sz="quarter" idx="1"/>
          </p:nvPr>
        </p:nvSpPr>
        <p:spPr>
          <a:xfrm>
            <a:off x="457200" y="1600200"/>
            <a:ext cx="7467600" cy="532656"/>
          </a:xfrm>
        </p:spPr>
        <p:txBody>
          <a:bodyPr/>
          <a:lstStyle/>
          <a:p>
            <a:r>
              <a:rPr lang="es-EC" dirty="0" smtClean="0"/>
              <a:t>Remplazando en la ecuación anterior:</a:t>
            </a:r>
            <a:endParaRPr lang="es-EC" dirty="0"/>
          </a:p>
        </p:txBody>
      </p:sp>
      <p:pic>
        <p:nvPicPr>
          <p:cNvPr id="17715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08738" y="2200411"/>
            <a:ext cx="1235270" cy="868549"/>
          </a:xfrm>
          <a:prstGeom prst="rect">
            <a:avLst/>
          </a:prstGeom>
          <a:noFill/>
        </p:spPr>
      </p:pic>
      <p:pic>
        <p:nvPicPr>
          <p:cNvPr id="17715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871" y="3068960"/>
            <a:ext cx="2419469" cy="864096"/>
          </a:xfrm>
          <a:prstGeom prst="rect">
            <a:avLst/>
          </a:prstGeom>
          <a:noFill/>
        </p:spPr>
      </p:pic>
      <p:pic>
        <p:nvPicPr>
          <p:cNvPr id="17715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6965" y="4077072"/>
            <a:ext cx="1577083" cy="501799"/>
          </a:xfrm>
          <a:prstGeom prst="rect">
            <a:avLst/>
          </a:prstGeom>
          <a:noFill/>
        </p:spPr>
      </p:pic>
      <p:pic>
        <p:nvPicPr>
          <p:cNvPr id="17715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19872" y="4714066"/>
            <a:ext cx="1440160" cy="443126"/>
          </a:xfrm>
          <a:prstGeom prst="rect">
            <a:avLst/>
          </a:prstGeom>
          <a:noFill/>
        </p:spPr>
      </p:pic>
      <p:sp>
        <p:nvSpPr>
          <p:cNvPr id="177158" name="Rectangle 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7159" name="Rectangle 7"/>
          <p:cNvSpPr>
            <a:spLocks noChangeArrowheads="1"/>
          </p:cNvSpPr>
          <p:nvPr/>
        </p:nvSpPr>
        <p:spPr bwMode="auto">
          <a:xfrm>
            <a:off x="0" y="1819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7160" name="Rectangle 8"/>
          <p:cNvSpPr>
            <a:spLocks noChangeArrowheads="1"/>
          </p:cNvSpPr>
          <p:nvPr/>
        </p:nvSpPr>
        <p:spPr bwMode="auto">
          <a:xfrm>
            <a:off x="0" y="2543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a:t>
            </a:r>
            <a:endParaRPr lang="es-EC" dirty="0"/>
          </a:p>
        </p:txBody>
      </p:sp>
      <p:sp>
        <p:nvSpPr>
          <p:cNvPr id="3" name="2 Marcador de contenido"/>
          <p:cNvSpPr>
            <a:spLocks noGrp="1"/>
          </p:cNvSpPr>
          <p:nvPr>
            <p:ph sz="quarter" idx="1"/>
          </p:nvPr>
        </p:nvSpPr>
        <p:spPr>
          <a:xfrm>
            <a:off x="457200" y="1600200"/>
            <a:ext cx="7467600" cy="532656"/>
          </a:xfrm>
        </p:spPr>
        <p:txBody>
          <a:bodyPr/>
          <a:lstStyle/>
          <a:p>
            <a:r>
              <a:rPr lang="es-EC" dirty="0" smtClean="0"/>
              <a:t>Ahora agregamos la tolerancia corrosión:</a:t>
            </a:r>
            <a:endParaRPr lang="es-EC" dirty="0"/>
          </a:p>
        </p:txBody>
      </p:sp>
      <p:pic>
        <p:nvPicPr>
          <p:cNvPr id="178188" name="Picture 1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2492896"/>
            <a:ext cx="1368152" cy="504056"/>
          </a:xfrm>
          <a:prstGeom prst="rect">
            <a:avLst/>
          </a:prstGeom>
          <a:noFill/>
        </p:spPr>
      </p:pic>
      <p:pic>
        <p:nvPicPr>
          <p:cNvPr id="178187"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3216796"/>
            <a:ext cx="2232248" cy="662108"/>
          </a:xfrm>
          <a:prstGeom prst="rect">
            <a:avLst/>
          </a:prstGeom>
          <a:noFill/>
        </p:spPr>
      </p:pic>
      <p:pic>
        <p:nvPicPr>
          <p:cNvPr id="17818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007371"/>
            <a:ext cx="1656184" cy="515257"/>
          </a:xfrm>
          <a:prstGeom prst="rect">
            <a:avLst/>
          </a:prstGeom>
          <a:noFill/>
        </p:spPr>
      </p:pic>
      <p:pic>
        <p:nvPicPr>
          <p:cNvPr id="17818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75855" y="4731271"/>
            <a:ext cx="1656185" cy="493332"/>
          </a:xfrm>
          <a:prstGeom prst="rect">
            <a:avLst/>
          </a:prstGeom>
          <a:noFill/>
        </p:spPr>
      </p:pic>
      <p:sp>
        <p:nvSpPr>
          <p:cNvPr id="1781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8191" name="Rectangle 15"/>
          <p:cNvSpPr>
            <a:spLocks noChangeArrowheads="1"/>
          </p:cNvSpPr>
          <p:nvPr/>
        </p:nvSpPr>
        <p:spPr bwMode="auto">
          <a:xfrm>
            <a:off x="0" y="1514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8192" name="Rectangle 16"/>
          <p:cNvSpPr>
            <a:spLocks noChangeArrowheads="1"/>
          </p:cNvSpPr>
          <p:nvPr/>
        </p:nvSpPr>
        <p:spPr bwMode="auto">
          <a:xfrm>
            <a:off x="0" y="2238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a:t>
            </a:r>
            <a:endParaRPr lang="es-EC" dirty="0"/>
          </a:p>
        </p:txBody>
      </p:sp>
      <p:sp>
        <p:nvSpPr>
          <p:cNvPr id="3" name="2 Marcador de contenido"/>
          <p:cNvSpPr>
            <a:spLocks noGrp="1"/>
          </p:cNvSpPr>
          <p:nvPr>
            <p:ph sz="quarter" idx="1"/>
          </p:nvPr>
        </p:nvSpPr>
        <p:spPr/>
        <p:txBody>
          <a:bodyPr/>
          <a:lstStyle/>
          <a:p>
            <a:r>
              <a:rPr lang="es-EC" dirty="0" smtClean="0"/>
              <a:t>Agregamos la tolerancia de fabricación:</a:t>
            </a:r>
            <a:endParaRPr lang="es-EC" dirty="0"/>
          </a:p>
        </p:txBody>
      </p:sp>
      <p:pic>
        <p:nvPicPr>
          <p:cNvPr id="17920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2780928"/>
            <a:ext cx="2132982" cy="420588"/>
          </a:xfrm>
          <a:prstGeom prst="rect">
            <a:avLst/>
          </a:prstGeom>
          <a:noFill/>
        </p:spPr>
      </p:pic>
      <p:pic>
        <p:nvPicPr>
          <p:cNvPr id="17920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3504828"/>
            <a:ext cx="2914074" cy="420588"/>
          </a:xfrm>
          <a:prstGeom prst="rect">
            <a:avLst/>
          </a:prstGeom>
          <a:noFill/>
        </p:spPr>
      </p:pic>
      <p:pic>
        <p:nvPicPr>
          <p:cNvPr id="17920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15816" y="4228728"/>
            <a:ext cx="1411974" cy="420588"/>
          </a:xfrm>
          <a:prstGeom prst="rect">
            <a:avLst/>
          </a:prstGeom>
          <a:noFill/>
        </p:spPr>
      </p:pic>
      <p:pic>
        <p:nvPicPr>
          <p:cNvPr id="17920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15816" y="4952628"/>
            <a:ext cx="1457037" cy="420588"/>
          </a:xfrm>
          <a:prstGeom prst="rect">
            <a:avLst/>
          </a:prstGeom>
          <a:noFill/>
        </p:spPr>
      </p:pic>
      <p:sp>
        <p:nvSpPr>
          <p:cNvPr id="179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9206" name="Rectangle 6"/>
          <p:cNvSpPr>
            <a:spLocks noChangeArrowheads="1"/>
          </p:cNvSpPr>
          <p:nvPr/>
        </p:nvSpPr>
        <p:spPr bwMode="auto">
          <a:xfrm>
            <a:off x="0" y="723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9207" name="Rectangle 7"/>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79208" name="Rectangle 8"/>
          <p:cNvSpPr>
            <a:spLocks noChangeArrowheads="1"/>
          </p:cNvSpPr>
          <p:nvPr/>
        </p:nvSpPr>
        <p:spPr bwMode="auto">
          <a:xfrm>
            <a:off x="0" y="2171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Procedimiento</a:t>
            </a:r>
            <a:endParaRPr lang="es-EC" dirty="0"/>
          </a:p>
        </p:txBody>
      </p:sp>
      <p:sp>
        <p:nvSpPr>
          <p:cNvPr id="3" name="2 Marcador de contenido"/>
          <p:cNvSpPr>
            <a:spLocks noGrp="1"/>
          </p:cNvSpPr>
          <p:nvPr>
            <p:ph sz="quarter" idx="1"/>
          </p:nvPr>
        </p:nvSpPr>
        <p:spPr>
          <a:xfrm>
            <a:off x="457200" y="1600200"/>
            <a:ext cx="7467600" cy="1612776"/>
          </a:xfrm>
        </p:spPr>
        <p:txBody>
          <a:bodyPr/>
          <a:lstStyle/>
          <a:p>
            <a:pPr algn="just"/>
            <a:r>
              <a:rPr lang="es-EC" dirty="0" smtClean="0"/>
              <a:t>En este caso según la especificación API 5L se escogió la tubería de 168,27 mm  de diámetro exterior y 7,11 mm (0,280 in) de espesor nominal (cedula 40).</a:t>
            </a:r>
            <a:endParaRPr lang="es-EC" dirty="0"/>
          </a:p>
        </p:txBody>
      </p:sp>
      <p:pic>
        <p:nvPicPr>
          <p:cNvPr id="1802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31839" y="3573016"/>
            <a:ext cx="1643633" cy="500236"/>
          </a:xfrm>
          <a:prstGeom prst="rect">
            <a:avLst/>
          </a:prstGeom>
          <a:noFill/>
        </p:spPr>
      </p:pic>
      <p:pic>
        <p:nvPicPr>
          <p:cNvPr id="1802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39" y="4296916"/>
            <a:ext cx="1715095" cy="500236"/>
          </a:xfrm>
          <a:prstGeom prst="rect">
            <a:avLst/>
          </a:prstGeom>
          <a:noFill/>
        </p:spPr>
      </p:pic>
      <p:sp>
        <p:nvSpPr>
          <p:cNvPr id="1802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80228" name="Rectangle 4"/>
          <p:cNvSpPr>
            <a:spLocks noChangeArrowheads="1"/>
          </p:cNvSpPr>
          <p:nvPr/>
        </p:nvSpPr>
        <p:spPr bwMode="auto">
          <a:xfrm>
            <a:off x="0" y="723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80229" name="Rectangle 5"/>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1143000"/>
          </a:xfrm>
        </p:spPr>
        <p:txBody>
          <a:bodyPr>
            <a:normAutofit fontScale="90000"/>
          </a:bodyPr>
          <a:lstStyle/>
          <a:p>
            <a:r>
              <a:rPr lang="es-EC" b="1" dirty="0" smtClean="0"/>
              <a:t>Análisis de Integridad de la Tubería con criterios de la norma ASME/ANSI  B31.4</a:t>
            </a:r>
            <a:endParaRPr lang="es-EC" dirty="0"/>
          </a:p>
        </p:txBody>
      </p:sp>
      <p:sp>
        <p:nvSpPr>
          <p:cNvPr id="3" name="2 Marcador de contenido"/>
          <p:cNvSpPr>
            <a:spLocks noGrp="1"/>
          </p:cNvSpPr>
          <p:nvPr>
            <p:ph sz="quarter" idx="1"/>
          </p:nvPr>
        </p:nvSpPr>
        <p:spPr>
          <a:xfrm>
            <a:off x="395536" y="1984248"/>
            <a:ext cx="7467600" cy="4873752"/>
          </a:xfrm>
        </p:spPr>
        <p:txBody>
          <a:bodyPr>
            <a:normAutofit/>
          </a:bodyPr>
          <a:lstStyle/>
          <a:p>
            <a:pPr algn="just"/>
            <a:r>
              <a:rPr lang="es-EC" dirty="0" smtClean="0"/>
              <a:t>Esta norma en  el capítulo VIII concerniente a Procedimiento de Operación y Mantenimiento redacta un el método para la evaluación de defectos por corrosión, el mismo es casi igual al de B31G, pero según los ítems 451.6.2.(a).(6) y 451.6.2.(a).(6)  se agrega el criterio que podría resumirse de la siguiente manera:</a:t>
            </a:r>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b="1" dirty="0" smtClean="0"/>
              <a:t>Definición del Problema</a:t>
            </a:r>
            <a:endParaRPr lang="es-EC" b="1" dirty="0"/>
          </a:p>
        </p:txBody>
      </p:sp>
      <p:sp>
        <p:nvSpPr>
          <p:cNvPr id="5" name="4 Marcador de contenido"/>
          <p:cNvSpPr>
            <a:spLocks noGrp="1"/>
          </p:cNvSpPr>
          <p:nvPr>
            <p:ph sz="quarter" idx="1"/>
          </p:nvPr>
        </p:nvSpPr>
        <p:spPr/>
        <p:txBody>
          <a:bodyPr>
            <a:normAutofit/>
          </a:bodyPr>
          <a:lstStyle/>
          <a:p>
            <a:pPr algn="just"/>
            <a:r>
              <a:rPr lang="es-EC" dirty="0" smtClean="0"/>
              <a:t>Situación que podría traer graves perjuicios económicos para la empresa y el estado ecuatoriano</a:t>
            </a:r>
          </a:p>
          <a:p>
            <a:endParaRPr lang="es-EC" dirty="0"/>
          </a:p>
        </p:txBody>
      </p:sp>
      <p:pic>
        <p:nvPicPr>
          <p:cNvPr id="109570" name="Picture 2" descr="http://bolsaspain.com/wp-content/uploads/2011/04/petroleo_dolares1.jpg"/>
          <p:cNvPicPr>
            <a:picLocks noChangeAspect="1" noChangeArrowheads="1"/>
          </p:cNvPicPr>
          <p:nvPr/>
        </p:nvPicPr>
        <p:blipFill>
          <a:blip r:embed="rId2" cstate="print"/>
          <a:srcRect/>
          <a:stretch>
            <a:fillRect/>
          </a:stretch>
        </p:blipFill>
        <p:spPr bwMode="auto">
          <a:xfrm>
            <a:off x="4644008" y="1700808"/>
            <a:ext cx="3434782" cy="3816424"/>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87208" cy="1143000"/>
          </a:xfrm>
        </p:spPr>
        <p:txBody>
          <a:bodyPr>
            <a:normAutofit fontScale="90000"/>
          </a:bodyPr>
          <a:lstStyle/>
          <a:p>
            <a:r>
              <a:rPr lang="es-EC" b="1" dirty="0" smtClean="0"/>
              <a:t>Análisis de Integridad de la Tubería con criterios de la norma ASME/ANSI  B31.4</a:t>
            </a:r>
            <a:endParaRPr lang="es-EC" dirty="0"/>
          </a:p>
        </p:txBody>
      </p:sp>
      <p:sp>
        <p:nvSpPr>
          <p:cNvPr id="3" name="2 Marcador de contenido"/>
          <p:cNvSpPr>
            <a:spLocks noGrp="1"/>
          </p:cNvSpPr>
          <p:nvPr>
            <p:ph sz="quarter" idx="1"/>
          </p:nvPr>
        </p:nvSpPr>
        <p:spPr>
          <a:xfrm>
            <a:off x="539552" y="3284984"/>
            <a:ext cx="7848872" cy="2468888"/>
          </a:xfrm>
        </p:spPr>
        <p:txBody>
          <a:bodyPr>
            <a:normAutofit fontScale="92500" lnSpcReduction="20000"/>
          </a:bodyPr>
          <a:lstStyle/>
          <a:p>
            <a:pPr>
              <a:buNone/>
            </a:pPr>
            <a:r>
              <a:rPr lang="es-EC" dirty="0" smtClean="0"/>
              <a:t>Donde:</a:t>
            </a:r>
          </a:p>
          <a:p>
            <a:pPr>
              <a:buNone/>
            </a:pPr>
            <a:r>
              <a:rPr lang="es-EC" b="1" i="1" dirty="0" smtClean="0"/>
              <a:t>t</a:t>
            </a:r>
            <a:r>
              <a:rPr lang="es-EC" b="1" i="1" baseline="-25000" dirty="0" smtClean="0"/>
              <a:t>M</a:t>
            </a:r>
            <a:r>
              <a:rPr lang="es-EC" dirty="0" smtClean="0"/>
              <a:t>: espesor medido, en mm (in)</a:t>
            </a:r>
          </a:p>
          <a:p>
            <a:pPr>
              <a:buNone/>
            </a:pPr>
            <a:r>
              <a:rPr lang="es-EC" b="1" i="1" dirty="0" smtClean="0"/>
              <a:t>t</a:t>
            </a:r>
            <a:r>
              <a:rPr lang="es-EC" b="1" i="1" baseline="-25000" dirty="0" smtClean="0"/>
              <a:t>c</a:t>
            </a:r>
            <a:r>
              <a:rPr lang="es-EC" dirty="0" smtClean="0"/>
              <a:t>: espesor calculado según la norma de diseño, en mm (in)</a:t>
            </a:r>
          </a:p>
          <a:p>
            <a:pPr>
              <a:buNone/>
            </a:pPr>
            <a:r>
              <a:rPr lang="es-EC" b="1" i="1" dirty="0" smtClean="0"/>
              <a:t>Af</a:t>
            </a:r>
            <a:r>
              <a:rPr lang="es-EC" dirty="0" smtClean="0"/>
              <a:t>: tolerancia de fabricación.</a:t>
            </a:r>
          </a:p>
          <a:p>
            <a:pPr>
              <a:buNone/>
            </a:pPr>
            <a:endParaRPr lang="es-EC" dirty="0" smtClean="0"/>
          </a:p>
          <a:p>
            <a:pPr>
              <a:buNone/>
            </a:pPr>
            <a:r>
              <a:rPr lang="es-EC" dirty="0" smtClean="0"/>
              <a:t>En este caso en particular la tolerancia de fabricación “Af” será el 12,5% del espesor de la tubería.</a:t>
            </a:r>
          </a:p>
          <a:p>
            <a:endParaRPr lang="es-EC" dirty="0"/>
          </a:p>
        </p:txBody>
      </p:sp>
      <p:sp>
        <p:nvSpPr>
          <p:cNvPr id="181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12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3848" y="2492896"/>
            <a:ext cx="1634271" cy="432048"/>
          </a:xfrm>
          <a:prstGeom prst="rect">
            <a:avLst/>
          </a:prstGeom>
          <a:noFill/>
        </p:spPr>
      </p:pic>
      <p:sp>
        <p:nvSpPr>
          <p:cNvPr id="181251" name="Rectangle 3"/>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899592" y="1988840"/>
            <a:ext cx="3781805" cy="369332"/>
          </a:xfrm>
          <a:prstGeom prst="rect">
            <a:avLst/>
          </a:prstGeom>
          <a:noFill/>
        </p:spPr>
        <p:txBody>
          <a:bodyPr wrap="none" rtlCol="0">
            <a:spAutoFit/>
          </a:bodyPr>
          <a:lstStyle/>
          <a:p>
            <a:r>
              <a:rPr lang="es-EC" b="1" dirty="0" smtClean="0"/>
              <a:t>CRITERIO DE REPARACION</a:t>
            </a:r>
            <a:r>
              <a:rPr lang="es-EC" dirty="0" smtClean="0"/>
              <a:t> </a:t>
            </a:r>
            <a:endParaRPr lang="es-EC"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859216" cy="1143000"/>
          </a:xfrm>
        </p:spPr>
        <p:txBody>
          <a:bodyPr>
            <a:normAutofit fontScale="90000"/>
          </a:bodyPr>
          <a:lstStyle/>
          <a:p>
            <a:r>
              <a:rPr lang="es-EC" b="1" dirty="0" smtClean="0"/>
              <a:t>Análisis de Integridad de la Tubería con criterios de la norma ASME/ANSI  B31.4</a:t>
            </a:r>
            <a:endParaRPr lang="es-EC" dirty="0"/>
          </a:p>
        </p:txBody>
      </p:sp>
      <p:sp>
        <p:nvSpPr>
          <p:cNvPr id="3" name="2 Marcador de contenido"/>
          <p:cNvSpPr>
            <a:spLocks noGrp="1"/>
          </p:cNvSpPr>
          <p:nvPr>
            <p:ph sz="quarter" idx="1"/>
          </p:nvPr>
        </p:nvSpPr>
        <p:spPr>
          <a:xfrm>
            <a:off x="457200" y="1600200"/>
            <a:ext cx="7467600" cy="748680"/>
          </a:xfrm>
        </p:spPr>
        <p:txBody>
          <a:bodyPr>
            <a:normAutofit fontScale="92500" lnSpcReduction="10000"/>
          </a:bodyPr>
          <a:lstStyle/>
          <a:p>
            <a:pPr algn="just"/>
            <a:r>
              <a:rPr lang="es-EC" dirty="0" smtClean="0"/>
              <a:t>De lo que se desprende que 8 tuberías debes ser reparadas o cambiadas según este criterio:</a:t>
            </a:r>
            <a:endParaRPr lang="es-EC" dirty="0"/>
          </a:p>
        </p:txBody>
      </p:sp>
      <p:graphicFrame>
        <p:nvGraphicFramePr>
          <p:cNvPr id="4" name="3 Tabla"/>
          <p:cNvGraphicFramePr>
            <a:graphicFrameLocks noGrp="1"/>
          </p:cNvGraphicFramePr>
          <p:nvPr/>
        </p:nvGraphicFramePr>
        <p:xfrm>
          <a:off x="971600" y="2708920"/>
          <a:ext cx="4968552" cy="3657941"/>
        </p:xfrm>
        <a:graphic>
          <a:graphicData uri="http://schemas.openxmlformats.org/drawingml/2006/table">
            <a:tbl>
              <a:tblPr/>
              <a:tblGrid>
                <a:gridCol w="714511"/>
                <a:gridCol w="2165809"/>
                <a:gridCol w="2088232"/>
              </a:tblGrid>
              <a:tr h="376042">
                <a:tc>
                  <a:txBody>
                    <a:bodyPr/>
                    <a:lstStyle/>
                    <a:p>
                      <a:pPr algn="ctr" fontAlgn="b"/>
                      <a:r>
                        <a:rPr lang="es-EC" sz="2000" b="1" i="0" u="none" strike="noStrike" dirty="0" smtClean="0">
                          <a:solidFill>
                            <a:srgbClr val="000000"/>
                          </a:solidFill>
                          <a:latin typeface="+mj-lt"/>
                        </a:rPr>
                        <a:t>ID</a:t>
                      </a:r>
                      <a:endParaRPr lang="es-EC" sz="20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200" b="1" i="1" dirty="0" smtClean="0">
                          <a:latin typeface="+mj-lt"/>
                        </a:rPr>
                        <a:t>t</a:t>
                      </a:r>
                      <a:r>
                        <a:rPr lang="es-EC" sz="2200" b="1" i="1" baseline="-25000" dirty="0" smtClean="0">
                          <a:latin typeface="+mj-lt"/>
                        </a:rPr>
                        <a:t>M</a:t>
                      </a:r>
                      <a:r>
                        <a:rPr lang="es-EC" sz="2000" b="1" i="0" u="none" strike="noStrike" dirty="0" smtClean="0">
                          <a:solidFill>
                            <a:srgbClr val="000000"/>
                          </a:solidFill>
                          <a:latin typeface="+mj-lt"/>
                        </a:rPr>
                        <a:t> </a:t>
                      </a:r>
                    </a:p>
                    <a:p>
                      <a:pPr algn="ctr" fontAlgn="b"/>
                      <a:r>
                        <a:rPr lang="es-EC" sz="2000" b="1" i="0" u="none" strike="noStrike" dirty="0" smtClean="0">
                          <a:solidFill>
                            <a:srgbClr val="000000"/>
                          </a:solidFill>
                          <a:latin typeface="+mj-lt"/>
                        </a:rPr>
                        <a:t>mm     (in)</a:t>
                      </a:r>
                      <a:endParaRPr lang="es-EC" sz="20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1" i="0" u="none" strike="noStrike" dirty="0" smtClean="0">
                          <a:solidFill>
                            <a:srgbClr val="000000"/>
                          </a:solidFill>
                          <a:latin typeface="+mj-lt"/>
                        </a:rPr>
                        <a:t>COMENTARIO</a:t>
                      </a:r>
                      <a:endParaRPr lang="es-EC" sz="2000" b="1"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4.521    (0,178)</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3.861   (0,152)</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4.267   (0,168)</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chemeClr val="tx1"/>
                          </a:solidFill>
                          <a:latin typeface="+mj-lt"/>
                        </a:rPr>
                        <a:t>2.388   (0,094)</a:t>
                      </a:r>
                      <a:endParaRPr lang="es-EC" sz="2000" b="0" i="0" u="none" strike="noStrike" dirty="0">
                        <a:solidFill>
                          <a:schemeClr val="tx1"/>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4.013   (0,158)</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4.445   (0,175)</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4.318   (0,170)</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042">
                <a:tc>
                  <a:txBody>
                    <a:bodyPr/>
                    <a:lstStyle/>
                    <a:p>
                      <a:pPr algn="ctr" fontAlgn="b"/>
                      <a:r>
                        <a:rPr lang="es-EC" sz="2000" b="0" i="0" u="none" strike="noStrike" dirty="0">
                          <a:solidFill>
                            <a:srgbClr val="000000"/>
                          </a:solidFill>
                          <a:latin typeface="+mj-lt"/>
                        </a:rPr>
                        <a:t>1130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smtClean="0">
                          <a:solidFill>
                            <a:srgbClr val="000000"/>
                          </a:solidFill>
                          <a:latin typeface="+mj-lt"/>
                        </a:rPr>
                        <a:t>4.166</a:t>
                      </a:r>
                      <a:r>
                        <a:rPr lang="es-EC" sz="2000" b="0" i="0" u="none" strike="noStrike" baseline="0" dirty="0" smtClean="0">
                          <a:solidFill>
                            <a:srgbClr val="000000"/>
                          </a:solidFill>
                          <a:latin typeface="+mj-lt"/>
                        </a:rPr>
                        <a:t>   (</a:t>
                      </a:r>
                      <a:r>
                        <a:rPr lang="es-EC" sz="2000" b="0" i="0" u="none" strike="noStrike" dirty="0" smtClean="0">
                          <a:solidFill>
                            <a:srgbClr val="000000"/>
                          </a:solidFill>
                          <a:latin typeface="+mj-lt"/>
                        </a:rPr>
                        <a:t>0,164)</a:t>
                      </a:r>
                      <a:endParaRPr lang="es-EC" sz="2000" b="0" i="0" u="none" strike="noStrike" dirty="0">
                        <a:solidFill>
                          <a:srgbClr val="000000"/>
                        </a:solidFill>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2000" b="0" i="0" u="none" strike="noStrike" dirty="0">
                          <a:solidFill>
                            <a:srgbClr val="000000"/>
                          </a:solidFill>
                          <a:latin typeface="+mj-lt"/>
                        </a:rPr>
                        <a:t>REPARAR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6228184" y="4149080"/>
            <a:ext cx="2520280" cy="923330"/>
          </a:xfrm>
          <a:prstGeom prst="rect">
            <a:avLst/>
          </a:prstGeom>
          <a:noFill/>
        </p:spPr>
        <p:txBody>
          <a:bodyPr wrap="square" rtlCol="0">
            <a:spAutoFit/>
          </a:bodyPr>
          <a:lstStyle/>
          <a:p>
            <a:pPr algn="just"/>
            <a:r>
              <a:rPr lang="es-EC" b="1" dirty="0" smtClean="0"/>
              <a:t>ID:</a:t>
            </a:r>
            <a:r>
              <a:rPr lang="es-EC" dirty="0" smtClean="0"/>
              <a:t> Identificación de la tuberías</a:t>
            </a:r>
          </a:p>
          <a:p>
            <a:pPr algn="just"/>
            <a:r>
              <a:rPr lang="es-EC" b="1" dirty="0" smtClean="0"/>
              <a:t>t</a:t>
            </a:r>
            <a:r>
              <a:rPr lang="es-EC" b="1" baseline="-25000" dirty="0" smtClean="0"/>
              <a:t>M </a:t>
            </a:r>
            <a:r>
              <a:rPr lang="es-EC" b="1" dirty="0" smtClean="0"/>
              <a:t>: </a:t>
            </a:r>
            <a:r>
              <a:rPr lang="es-EC" dirty="0" smtClean="0"/>
              <a:t>Espesor Medido</a:t>
            </a:r>
            <a:endParaRPr lang="es-EC"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9256" cy="1143000"/>
          </a:xfrm>
        </p:spPr>
        <p:txBody>
          <a:bodyPr>
            <a:normAutofit fontScale="90000"/>
          </a:bodyPr>
          <a:lstStyle/>
          <a:p>
            <a:r>
              <a:rPr lang="es-EC" b="1" dirty="0" smtClean="0"/>
              <a:t>Análisis de Integridad de la Tubería según el Procedimiento de ASME/ANSI B31G</a:t>
            </a:r>
            <a:endParaRPr lang="es-EC" dirty="0"/>
          </a:p>
        </p:txBody>
      </p:sp>
      <p:sp>
        <p:nvSpPr>
          <p:cNvPr id="3" name="2 Marcador de contenido"/>
          <p:cNvSpPr>
            <a:spLocks noGrp="1"/>
          </p:cNvSpPr>
          <p:nvPr>
            <p:ph sz="quarter" idx="1"/>
          </p:nvPr>
        </p:nvSpPr>
        <p:spPr>
          <a:xfrm>
            <a:off x="457200" y="1723600"/>
            <a:ext cx="8147248" cy="4873752"/>
          </a:xfrm>
        </p:spPr>
        <p:txBody>
          <a:bodyPr>
            <a:normAutofit lnSpcReduction="10000"/>
          </a:bodyPr>
          <a:lstStyle/>
          <a:p>
            <a:pPr algn="just"/>
            <a:r>
              <a:rPr lang="es-EC" dirty="0" smtClean="0"/>
              <a:t>ASME/ANSI B31.G es el documento mejor conocido para la evaluación de la resistencia remanente de tuberías con defectos por corrosión, </a:t>
            </a:r>
          </a:p>
          <a:p>
            <a:pPr algn="just"/>
            <a:r>
              <a:rPr lang="es-EC" dirty="0" smtClean="0"/>
              <a:t> Con ayuda de este manual es posible decidir respecto a la necesidad de efectuar reparaciones o cambio de tuberías, o bien verificar la presión máxima de seguridad a la que pueden operar.</a:t>
            </a:r>
          </a:p>
          <a:p>
            <a:pPr algn="just"/>
            <a:r>
              <a:rPr lang="es-EC" dirty="0" smtClean="0"/>
              <a:t>Este análisis se da por medio de 3 partes  fundamentales las cuales son:</a:t>
            </a:r>
          </a:p>
          <a:p>
            <a:pPr lvl="1"/>
            <a:r>
              <a:rPr lang="es-EC" dirty="0" smtClean="0"/>
              <a:t>Medición de la Profundidad Máxima del Defecto</a:t>
            </a:r>
          </a:p>
          <a:p>
            <a:pPr lvl="1"/>
            <a:r>
              <a:rPr lang="es-EC" dirty="0" smtClean="0"/>
              <a:t>Cálculo de la Longitud Axial Máxima Permisible para el Defecto</a:t>
            </a:r>
          </a:p>
          <a:p>
            <a:pPr lvl="1"/>
            <a:r>
              <a:rPr lang="es-EC" dirty="0" smtClean="0"/>
              <a:t>Evaluación del MAOP en Áreas Corroídas</a:t>
            </a:r>
            <a:endParaRPr lang="es-EC"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Medición de Profundidad Máxima del Defecto</a:t>
            </a:r>
            <a:endParaRPr lang="es-EC" dirty="0"/>
          </a:p>
        </p:txBody>
      </p:sp>
      <p:sp>
        <p:nvSpPr>
          <p:cNvPr id="3" name="2 Marcador de contenido"/>
          <p:cNvSpPr>
            <a:spLocks noGrp="1"/>
          </p:cNvSpPr>
          <p:nvPr>
            <p:ph sz="quarter" idx="1"/>
          </p:nvPr>
        </p:nvSpPr>
        <p:spPr>
          <a:xfrm>
            <a:off x="457200" y="1600200"/>
            <a:ext cx="8291264" cy="1108720"/>
          </a:xfrm>
        </p:spPr>
        <p:txBody>
          <a:bodyPr>
            <a:normAutofit lnSpcReduction="10000"/>
          </a:bodyPr>
          <a:lstStyle/>
          <a:p>
            <a:pPr algn="just"/>
            <a:r>
              <a:rPr lang="es-EC" dirty="0" smtClean="0"/>
              <a:t>Se realiza una comparación porcentual entre la profundidad del defecto de la pared, frente al espesor de pared nominal. </a:t>
            </a:r>
          </a:p>
          <a:p>
            <a:endParaRPr lang="es-EC" dirty="0"/>
          </a:p>
        </p:txBody>
      </p:sp>
      <p:sp>
        <p:nvSpPr>
          <p:cNvPr id="185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853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31840" y="2852936"/>
            <a:ext cx="2230573" cy="648072"/>
          </a:xfrm>
          <a:prstGeom prst="rect">
            <a:avLst/>
          </a:prstGeom>
          <a:noFill/>
        </p:spPr>
      </p:pic>
      <p:sp>
        <p:nvSpPr>
          <p:cNvPr id="6" name="5 CuadroTexto"/>
          <p:cNvSpPr txBox="1"/>
          <p:nvPr/>
        </p:nvSpPr>
        <p:spPr>
          <a:xfrm>
            <a:off x="395536" y="3861048"/>
            <a:ext cx="7128792" cy="2123658"/>
          </a:xfrm>
          <a:prstGeom prst="rect">
            <a:avLst/>
          </a:prstGeom>
          <a:noFill/>
        </p:spPr>
        <p:txBody>
          <a:bodyPr wrap="square" rtlCol="0">
            <a:spAutoFit/>
          </a:bodyPr>
          <a:lstStyle/>
          <a:p>
            <a:r>
              <a:rPr lang="es-EC" sz="2200" dirty="0" smtClean="0"/>
              <a:t>Donde</a:t>
            </a:r>
          </a:p>
          <a:p>
            <a:pPr algn="just"/>
            <a:r>
              <a:rPr lang="es-EC" sz="2200" b="1" i="1" dirty="0" smtClean="0"/>
              <a:t>d</a:t>
            </a:r>
            <a:r>
              <a:rPr lang="es-EC" sz="2200" dirty="0" smtClean="0"/>
              <a:t>: Máxima profundidad medida del área corroída (profundidad del defecto) en mm (in)</a:t>
            </a:r>
          </a:p>
          <a:p>
            <a:pPr algn="just"/>
            <a:r>
              <a:rPr lang="es-EC" sz="2200" b="1" i="1" dirty="0" smtClean="0"/>
              <a:t>t</a:t>
            </a:r>
            <a:r>
              <a:rPr lang="es-EC" sz="2200" b="1" i="1" baseline="-25000" dirty="0" smtClean="0"/>
              <a:t>n</a:t>
            </a:r>
            <a:r>
              <a:rPr lang="es-EC" sz="2200" dirty="0" smtClean="0"/>
              <a:t>: Espesor nominal de pared de la tubería en mm (in)</a:t>
            </a:r>
          </a:p>
          <a:p>
            <a:endParaRPr lang="es-EC" sz="2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Medición de Profundidad Máxima del Defecto</a:t>
            </a:r>
            <a:endParaRPr lang="es-EC" dirty="0"/>
          </a:p>
        </p:txBody>
      </p:sp>
      <p:pic>
        <p:nvPicPr>
          <p:cNvPr id="187393" name="Picture 1"/>
          <p:cNvPicPr>
            <a:picLocks noChangeAspect="1" noChangeArrowheads="1"/>
          </p:cNvPicPr>
          <p:nvPr/>
        </p:nvPicPr>
        <p:blipFill>
          <a:blip r:embed="rId2" cstate="print"/>
          <a:srcRect l="22512" t="22266" r="13997" b="19657"/>
          <a:stretch>
            <a:fillRect/>
          </a:stretch>
        </p:blipFill>
        <p:spPr bwMode="auto">
          <a:xfrm>
            <a:off x="1619671" y="1980466"/>
            <a:ext cx="5785049" cy="396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Medición de Profundidad Máxima del Defecto</a:t>
            </a:r>
            <a:endParaRPr lang="es-EC" dirty="0"/>
          </a:p>
        </p:txBody>
      </p:sp>
      <p:sp>
        <p:nvSpPr>
          <p:cNvPr id="3" name="2 Marcador de contenido"/>
          <p:cNvSpPr>
            <a:spLocks noGrp="1"/>
          </p:cNvSpPr>
          <p:nvPr>
            <p:ph sz="quarter" idx="1"/>
          </p:nvPr>
        </p:nvSpPr>
        <p:spPr/>
        <p:txBody>
          <a:bodyPr>
            <a:normAutofit fontScale="92500" lnSpcReduction="10000"/>
          </a:bodyPr>
          <a:lstStyle/>
          <a:p>
            <a:pPr>
              <a:buNone/>
            </a:pPr>
            <a:r>
              <a:rPr lang="es-EC" b="1" dirty="0" smtClean="0"/>
              <a:t>CRITERIOS:</a:t>
            </a:r>
          </a:p>
          <a:p>
            <a:pPr lvl="0" algn="just"/>
            <a:r>
              <a:rPr lang="es-EC" dirty="0" smtClean="0"/>
              <a:t>Si la profundidad máxima del área corroída (defecto) es mayor al 80% del espesor nominal de pared, entonces será necesario reparar o reemplazar la tubería.</a:t>
            </a:r>
          </a:p>
          <a:p>
            <a:pPr lvl="0" algn="just"/>
            <a:r>
              <a:rPr lang="es-EC" dirty="0" smtClean="0"/>
              <a:t>Si la profundidad máxima del área corroída (defecto) se encuentra entre el 10% y el 80% del espesor nominal de pared, entonces se procede al cálculo de la longitud axial máxima permisible para el defecto y la evaluación del MAOP en áreas corroídas, en caso de ser necesario</a:t>
            </a:r>
          </a:p>
          <a:p>
            <a:pPr lvl="0" algn="just"/>
            <a:r>
              <a:rPr lang="es-EC" dirty="0" smtClean="0"/>
              <a:t>Si la profundidad máxima del área corroída (defecto) es menor al 10% del espesor nominal de pared, entonces se deberá controlar la corrosión y regresar al servicio.</a:t>
            </a:r>
          </a:p>
          <a:p>
            <a:endParaRPr lang="es-EC"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Calculo de la Longitud Axial Máxima Permisible del Defecto</a:t>
            </a:r>
            <a:endParaRPr lang="es-EC" b="1" dirty="0"/>
          </a:p>
        </p:txBody>
      </p:sp>
      <p:sp>
        <p:nvSpPr>
          <p:cNvPr id="3" name="2 Marcador de contenido"/>
          <p:cNvSpPr>
            <a:spLocks noGrp="1"/>
          </p:cNvSpPr>
          <p:nvPr>
            <p:ph sz="quarter" idx="1"/>
          </p:nvPr>
        </p:nvSpPr>
        <p:spPr>
          <a:xfrm>
            <a:off x="457200" y="1600200"/>
            <a:ext cx="8291264" cy="1900808"/>
          </a:xfrm>
        </p:spPr>
        <p:txBody>
          <a:bodyPr>
            <a:normAutofit lnSpcReduction="10000"/>
          </a:bodyPr>
          <a:lstStyle/>
          <a:p>
            <a:pPr algn="just"/>
            <a:r>
              <a:rPr lang="es-EC" dirty="0" smtClean="0"/>
              <a:t>Para el caso de una profundidad máxima del área corroída (defecto) este entre el 10% y el 80% del espesor nominal de pared, se debe realizar el cálculo de la longitud axial máxima permisible del defecto, lo que se realiza con la siguiente fórmula:</a:t>
            </a:r>
          </a:p>
          <a:p>
            <a:endParaRPr lang="es-EC" dirty="0"/>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884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3717032"/>
            <a:ext cx="2772308" cy="504056"/>
          </a:xfrm>
          <a:prstGeom prst="rect">
            <a:avLst/>
          </a:prstGeom>
          <a:noFill/>
        </p:spPr>
      </p:pic>
      <p:sp>
        <p:nvSpPr>
          <p:cNvPr id="7" name="6 CuadroTexto"/>
          <p:cNvSpPr txBox="1"/>
          <p:nvPr/>
        </p:nvSpPr>
        <p:spPr>
          <a:xfrm>
            <a:off x="467544" y="4653136"/>
            <a:ext cx="7632848" cy="1785104"/>
          </a:xfrm>
          <a:prstGeom prst="rect">
            <a:avLst/>
          </a:prstGeom>
          <a:noFill/>
        </p:spPr>
        <p:txBody>
          <a:bodyPr wrap="square" rtlCol="0">
            <a:spAutoFit/>
          </a:bodyPr>
          <a:lstStyle/>
          <a:p>
            <a:pPr algn="just"/>
            <a:r>
              <a:rPr lang="es-EC" sz="2200" b="1" i="1" dirty="0" smtClean="0"/>
              <a:t>L</a:t>
            </a:r>
            <a:r>
              <a:rPr lang="es-EC" sz="2200" dirty="0" smtClean="0"/>
              <a:t>: Máxima longitud axial permitida para el área corroída en mm  (in)</a:t>
            </a:r>
          </a:p>
          <a:p>
            <a:pPr algn="just"/>
            <a:r>
              <a:rPr lang="es-EC" sz="2200" b="1" i="1" dirty="0" smtClean="0"/>
              <a:t>D</a:t>
            </a:r>
            <a:r>
              <a:rPr lang="es-EC" sz="2200" dirty="0" smtClean="0"/>
              <a:t>: Diámetro externo nominal de la tubería, en mm (in)</a:t>
            </a:r>
          </a:p>
          <a:p>
            <a:r>
              <a:rPr lang="es-EC" sz="2200" b="1" i="1" dirty="0" smtClean="0"/>
              <a:t>B</a:t>
            </a:r>
            <a:r>
              <a:rPr lang="es-EC" sz="2200" dirty="0" smtClean="0"/>
              <a:t>: Valor adimensional</a:t>
            </a:r>
          </a:p>
          <a:p>
            <a:endParaRPr lang="es-EC" sz="22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Calculo de la Longitud Axial Máxima Permisible del Defecto</a:t>
            </a:r>
            <a:endParaRPr lang="es-EC" dirty="0"/>
          </a:p>
        </p:txBody>
      </p:sp>
      <p:sp>
        <p:nvSpPr>
          <p:cNvPr id="3" name="2 Marcador de contenido"/>
          <p:cNvSpPr>
            <a:spLocks noGrp="1"/>
          </p:cNvSpPr>
          <p:nvPr>
            <p:ph sz="quarter" idx="1"/>
          </p:nvPr>
        </p:nvSpPr>
        <p:spPr>
          <a:xfrm>
            <a:off x="457200" y="1600200"/>
            <a:ext cx="7467600" cy="892696"/>
          </a:xfrm>
        </p:spPr>
        <p:txBody>
          <a:bodyPr/>
          <a:lstStyle/>
          <a:p>
            <a:pPr algn="just"/>
            <a:r>
              <a:rPr lang="es-EC" dirty="0" smtClean="0"/>
              <a:t>El valor de </a:t>
            </a:r>
            <a:r>
              <a:rPr lang="es-EC" b="1" dirty="0" smtClean="0"/>
              <a:t>B</a:t>
            </a:r>
            <a:r>
              <a:rPr lang="es-EC" dirty="0" smtClean="0"/>
              <a:t> a su vez se obtiene de la siguiente formula o de la grafica siguiente: </a:t>
            </a:r>
            <a:endParaRPr lang="es-EC" dirty="0"/>
          </a:p>
        </p:txBody>
      </p:sp>
      <p:sp>
        <p:nvSpPr>
          <p:cNvPr id="191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914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784" y="3140968"/>
            <a:ext cx="3384376" cy="162135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Calculo de la Longitud Axial Máxima Permisible del Defecto</a:t>
            </a:r>
            <a:endParaRPr lang="es-EC" dirty="0"/>
          </a:p>
        </p:txBody>
      </p:sp>
      <p:pic>
        <p:nvPicPr>
          <p:cNvPr id="4" name="3 Imagen"/>
          <p:cNvPicPr/>
          <p:nvPr/>
        </p:nvPicPr>
        <p:blipFill>
          <a:blip r:embed="rId2" cstate="print"/>
          <a:srcRect t="2279" r="3455"/>
          <a:stretch>
            <a:fillRect/>
          </a:stretch>
        </p:blipFill>
        <p:spPr bwMode="auto">
          <a:xfrm>
            <a:off x="2339752" y="1529408"/>
            <a:ext cx="432048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Calculo de la Longitud Axial Máxima Permisible del Defecto</a:t>
            </a:r>
            <a:endParaRPr lang="es-EC" dirty="0"/>
          </a:p>
        </p:txBody>
      </p:sp>
      <p:sp>
        <p:nvSpPr>
          <p:cNvPr id="3" name="2 Marcador de contenido"/>
          <p:cNvSpPr>
            <a:spLocks noGrp="1"/>
          </p:cNvSpPr>
          <p:nvPr>
            <p:ph sz="quarter" idx="1"/>
          </p:nvPr>
        </p:nvSpPr>
        <p:spPr>
          <a:xfrm>
            <a:off x="539552" y="1988840"/>
            <a:ext cx="7467600" cy="3412976"/>
          </a:xfrm>
        </p:spPr>
        <p:txBody>
          <a:bodyPr>
            <a:normAutofit/>
          </a:bodyPr>
          <a:lstStyle/>
          <a:p>
            <a:pPr algn="just"/>
            <a:r>
              <a:rPr lang="es-EC" dirty="0" smtClean="0"/>
              <a:t>También se puede obtener los valores de L en las tablas que la norma ASME/ANSI B31G presenta en la Sección 3. </a:t>
            </a:r>
          </a:p>
          <a:p>
            <a:pPr algn="just"/>
            <a:r>
              <a:rPr lang="es-EC" dirty="0" smtClean="0"/>
              <a:t>Los valores obtenido de las tablas son mas conservadores por lo que es preferible los valores calculados por la formula.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3194</TotalTime>
  <Words>9200</Words>
  <Application>Microsoft Office PowerPoint</Application>
  <PresentationFormat>Presentación en pantalla (4:3)</PresentationFormat>
  <Paragraphs>952</Paragraphs>
  <Slides>171</Slides>
  <Notes>1</Notes>
  <HiddenSlides>0</HiddenSlides>
  <MMClips>0</MMClips>
  <ScaleCrop>false</ScaleCrop>
  <HeadingPairs>
    <vt:vector size="4" baseType="variant">
      <vt:variant>
        <vt:lpstr>Tema</vt:lpstr>
      </vt:variant>
      <vt:variant>
        <vt:i4>1</vt:i4>
      </vt:variant>
      <vt:variant>
        <vt:lpstr>Títulos de diapositiva</vt:lpstr>
      </vt:variant>
      <vt:variant>
        <vt:i4>171</vt:i4>
      </vt:variant>
    </vt:vector>
  </HeadingPairs>
  <TitlesOfParts>
    <vt:vector size="172" baseType="lpstr">
      <vt:lpstr>Mirador</vt:lpstr>
      <vt:lpstr>PROPUESTA PARA  LA REPARACIÓN DEL OLEODUCTO PRIMARIO EXISTENTE EN EL CAMPO MARGINAL TIGUINO A CARGO DE LA EMPRESA PETROBELL INC. GRANTMINING S.A. BASADO EN LA NORMA ANSI/ASME B31G </vt:lpstr>
      <vt:lpstr>Antecedentes</vt:lpstr>
      <vt:lpstr>Antecedentes</vt:lpstr>
      <vt:lpstr>Antecedentes</vt:lpstr>
      <vt:lpstr>Situación Actual</vt:lpstr>
      <vt:lpstr>Situación Actual</vt:lpstr>
      <vt:lpstr>Situación Actual</vt:lpstr>
      <vt:lpstr>Definición del Problema</vt:lpstr>
      <vt:lpstr>Definición del Problema</vt:lpstr>
      <vt:lpstr>Definición del Problema</vt:lpstr>
      <vt:lpstr>Justificación e Importancia</vt:lpstr>
      <vt:lpstr>Justificación e Importancia</vt:lpstr>
      <vt:lpstr>Justificación e Importancia</vt:lpstr>
      <vt:lpstr>Justificación e Importancia</vt:lpstr>
      <vt:lpstr>Objetivo General</vt:lpstr>
      <vt:lpstr>Objetivos Especificas</vt:lpstr>
      <vt:lpstr>Objetivos Específicos</vt:lpstr>
      <vt:lpstr>Alcance</vt:lpstr>
      <vt:lpstr>Reparación y Mantenimiento de Oleoductos</vt:lpstr>
      <vt:lpstr>Inspecciones</vt:lpstr>
      <vt:lpstr>Inspecciones</vt:lpstr>
      <vt:lpstr>Tareas de Mantenimiento y Reparación</vt:lpstr>
      <vt:lpstr>Tareas Preventivas</vt:lpstr>
      <vt:lpstr>Tareas Correctivas</vt:lpstr>
      <vt:lpstr>Reparaciones</vt:lpstr>
      <vt:lpstr>Reparaciones</vt:lpstr>
      <vt:lpstr>Reparaciones</vt:lpstr>
      <vt:lpstr>Cambio de Línea </vt:lpstr>
      <vt:lpstr>Medición y Toma de Datos</vt:lpstr>
      <vt:lpstr>Presión</vt:lpstr>
      <vt:lpstr>Presión</vt:lpstr>
      <vt:lpstr>Temperatura</vt:lpstr>
      <vt:lpstr>Temperatura</vt:lpstr>
      <vt:lpstr>Caudal</vt:lpstr>
      <vt:lpstr>Caudal</vt:lpstr>
      <vt:lpstr>Espesor de Pared de la Tubería </vt:lpstr>
      <vt:lpstr>Equipos</vt:lpstr>
      <vt:lpstr>Condición Superficial, de Temperatura  y Técnica de Barrido</vt:lpstr>
      <vt:lpstr>Barrido</vt:lpstr>
      <vt:lpstr>Barrido</vt:lpstr>
      <vt:lpstr>Barrido</vt:lpstr>
      <vt:lpstr>Barrido</vt:lpstr>
      <vt:lpstr>Proceso</vt:lpstr>
      <vt:lpstr>Registros Adicionales</vt:lpstr>
      <vt:lpstr>Registros Adicionales</vt:lpstr>
      <vt:lpstr>Longitud de la Tubería</vt:lpstr>
      <vt:lpstr>Densidad</vt:lpstr>
      <vt:lpstr>Densidad</vt:lpstr>
      <vt:lpstr>Viscosidad</vt:lpstr>
      <vt:lpstr>Viscosidad</vt:lpstr>
      <vt:lpstr>Selección del Software para el Análisis de Fluidos</vt:lpstr>
      <vt:lpstr>Presentación de Posibles Alternativas del Mercado </vt:lpstr>
      <vt:lpstr>Cosmos Flow 4.1</vt:lpstr>
      <vt:lpstr>Pipesim 2003</vt:lpstr>
      <vt:lpstr>Olga 6.0</vt:lpstr>
      <vt:lpstr>Selección de la Alternativa más adecuada</vt:lpstr>
      <vt:lpstr>Selección de la Alternativa más adecuada</vt:lpstr>
      <vt:lpstr>Selección de la Alternativa más adecuada</vt:lpstr>
      <vt:lpstr>Selección de la Alternativa más adecuada</vt:lpstr>
      <vt:lpstr>Selección de la Alternativa más adecuada</vt:lpstr>
      <vt:lpstr>Determinación del Perfil de Presiones del Oleoducto</vt:lpstr>
      <vt:lpstr>Ingreso de Datos de Entrada</vt:lpstr>
      <vt:lpstr>Caracterización del Crudo</vt:lpstr>
      <vt:lpstr>Caracterización del Crudo</vt:lpstr>
      <vt:lpstr>Caracterización del Crudo</vt:lpstr>
      <vt:lpstr>Caracterización del Crudo</vt:lpstr>
      <vt:lpstr>Propiedades de la Línea de Flujo (Oleoducto)</vt:lpstr>
      <vt:lpstr>Propiedades de la Línea de Flujo (Oleoducto)</vt:lpstr>
      <vt:lpstr>Propiedades de la Línea de Flujo (Oleoducto)</vt:lpstr>
      <vt:lpstr>Propiedades de la Línea de Flujo (Oleoducto)</vt:lpstr>
      <vt:lpstr>Propiedades de la Línea de Flujo (Oleoducto)</vt:lpstr>
      <vt:lpstr>Determinación del Perfil de Presiones</vt:lpstr>
      <vt:lpstr>Determinación del Perfil de Presiones</vt:lpstr>
      <vt:lpstr>Determinación del Perfil de Presiones</vt:lpstr>
      <vt:lpstr>Determinación del Perfil de Presiones</vt:lpstr>
      <vt:lpstr>Análisis de Resultados</vt:lpstr>
      <vt:lpstr>Análisis de Resultados</vt:lpstr>
      <vt:lpstr>Análisis de Resultados</vt:lpstr>
      <vt:lpstr>Evaluación de Condiciones Actuales de Operación y Elaboración de Propuesta de Reparación</vt:lpstr>
      <vt:lpstr>Evaluación de Condiciones Actuales de Operación y Elaboración de Propuesta de Reparación</vt:lpstr>
      <vt:lpstr>Procedimiento</vt:lpstr>
      <vt:lpstr>Procedimiento</vt:lpstr>
      <vt:lpstr>Procedimiento</vt:lpstr>
      <vt:lpstr>Procedimiento</vt:lpstr>
      <vt:lpstr>Procedimiento</vt:lpstr>
      <vt:lpstr>Procedimiento</vt:lpstr>
      <vt:lpstr>Procedimiento</vt:lpstr>
      <vt:lpstr>Procedimiento</vt:lpstr>
      <vt:lpstr>Análisis de Integridad de la Tubería con criterios de la norma ASME/ANSI  B31.4</vt:lpstr>
      <vt:lpstr>Análisis de Integridad de la Tubería con criterios de la norma ASME/ANSI  B31.4</vt:lpstr>
      <vt:lpstr>Análisis de Integridad de la Tubería con criterios de la norma ASME/ANSI  B31.4</vt:lpstr>
      <vt:lpstr>Análisis de Integridad de la Tubería según el Procedimiento de ASME/ANSI B31G</vt:lpstr>
      <vt:lpstr>Medición de Profundidad Máxima del Defecto</vt:lpstr>
      <vt:lpstr>Medición de Profundidad Máxima del Defecto</vt:lpstr>
      <vt:lpstr>Medición de Profundidad Máxima del Defecto</vt:lpstr>
      <vt:lpstr>Calculo de la Longitud Axial Máxima Permisible del Defecto</vt:lpstr>
      <vt:lpstr>Calculo de la Longitud Axial Máxima Permisible del Defecto</vt:lpstr>
      <vt:lpstr>Calculo de la Longitud Axial Máxima Permisible del Defecto</vt:lpstr>
      <vt:lpstr>Calculo de la Longitud Axial Máxima Permisible del Defecto</vt:lpstr>
      <vt:lpstr>Calculo de la Longitud Axial Máxima Permisible del Defecto</vt:lpstr>
      <vt:lpstr>Evaluación de MAOP en Áreas Corroídas</vt:lpstr>
      <vt:lpstr>Evaluación de MAOP en Áreas Corroídas</vt:lpstr>
      <vt:lpstr>Evaluación de MAOP en Áreas Corroídas</vt:lpstr>
      <vt:lpstr>Evaluación de MAOP en Áreas Corroídas</vt:lpstr>
      <vt:lpstr>Evaluación de MAOP en Áreas Corroídas</vt:lpstr>
      <vt:lpstr>Evaluación de MAOP en Áreas Corroídas</vt:lpstr>
      <vt:lpstr>Evaluación de MAOP en Áreas Corroídas</vt:lpstr>
      <vt:lpstr>Análisis de Integridad con criterio de la Norma ASME/ANSI B31G Modificada</vt:lpstr>
      <vt:lpstr>Análisis de Integridad con criterio de la Norma ASME/ANSI B31G Modificada</vt:lpstr>
      <vt:lpstr>Análisis de Integridad con criterio de la Norma ASME/ANSI B31G Modificada</vt:lpstr>
      <vt:lpstr>Análisis de integridad por Mecánica de Fracturas</vt:lpstr>
      <vt:lpstr>Análisis de integridad por Mecánica de Fracturas</vt:lpstr>
      <vt:lpstr>Análisis de integridad por Mecánica de Fracturas</vt:lpstr>
      <vt:lpstr>Análisis de integridad por Mecánica de Fracturas</vt:lpstr>
      <vt:lpstr>Análisis de integridad por Mecánica de Fracturas</vt:lpstr>
      <vt:lpstr>Análisis de integridad por Mecánica de Fracturas</vt:lpstr>
      <vt:lpstr>Análisis de integridad por Mecánica de Fracturas</vt:lpstr>
      <vt:lpstr>Análisis de integridad por Mecánica de Fracturas</vt:lpstr>
      <vt:lpstr>Análisis de integridad por Mecánica de Fracturas</vt:lpstr>
      <vt:lpstr>Análisis del Escenario Futuro o Análisis de Vida Remanente</vt:lpstr>
      <vt:lpstr>Análisis del Escenario Futuro o Análisis de Vida Remanente</vt:lpstr>
      <vt:lpstr>Análisis del Escenario Futuro o Análisis de Vida Remanente</vt:lpstr>
      <vt:lpstr>Análisis del Escenario Futuro o Análisis de Vida Remanente</vt:lpstr>
      <vt:lpstr>Análisis del Escenario Futuro o Análisis de Vida Remanente</vt:lpstr>
      <vt:lpstr>Análisis del Escenario Futuro o Análisis de Vida Remanente</vt:lpstr>
      <vt:lpstr>Análisis de otro tipo de Defectos según Norma B31.4</vt:lpstr>
      <vt:lpstr>Análisis de otro tipo de Defectos según Norma B31.4</vt:lpstr>
      <vt:lpstr>Análisis de otro tipo de Defectos según Norma B31.4</vt:lpstr>
      <vt:lpstr>Resultados</vt:lpstr>
      <vt:lpstr>Resultados</vt:lpstr>
      <vt:lpstr>Toma de Decisiones  con Respecto a la Reparación del Oleoducto </vt:lpstr>
      <vt:lpstr>Elaboración de la Propuesta para la  Reparación para el Oleoducto</vt:lpstr>
      <vt:lpstr>Actividades Necesarias para la Reparación del Oleoducto</vt:lpstr>
      <vt:lpstr>Asignación de Responsabilidades</vt:lpstr>
      <vt:lpstr>Movilización de Equipos y Personal</vt:lpstr>
      <vt:lpstr>Trabajos Preliminares</vt:lpstr>
      <vt:lpstr>Identificación de las Secciones de Tubería a ser Soldadas</vt:lpstr>
      <vt:lpstr>Construcción de Nuevas Secciones</vt:lpstr>
      <vt:lpstr>SOLDADURA</vt:lpstr>
      <vt:lpstr>Soldadura</vt:lpstr>
      <vt:lpstr>Identificación de Soldadores</vt:lpstr>
      <vt:lpstr>Identificación de Soldadores</vt:lpstr>
      <vt:lpstr>Doblado de Tubería</vt:lpstr>
      <vt:lpstr>Conexiones a Presión (Hot Taps)</vt:lpstr>
      <vt:lpstr>Método de Ejecución de Conexiones a Presión (Hot Taps)</vt:lpstr>
      <vt:lpstr>Método de Ejecución de Conexiones a Presión (Hot Taps)</vt:lpstr>
      <vt:lpstr>Empalme de Tuberías (Tie-In)</vt:lpstr>
      <vt:lpstr>Método de ejecución Empalme de Tuberías (Tie-In)</vt:lpstr>
      <vt:lpstr>Método de ejecución Empalme de Tuberías (Tie-In)</vt:lpstr>
      <vt:lpstr>Método de ejecución Empalme de Tuberías (Tie-In)</vt:lpstr>
      <vt:lpstr>Consideración de Prueba Hidrostática</vt:lpstr>
      <vt:lpstr>Seguridad Industrial</vt:lpstr>
      <vt:lpstr>Seguridad Industrial</vt:lpstr>
      <vt:lpstr>Medio Ambiente</vt:lpstr>
      <vt:lpstr>RECURSOS NECESARIOS PARA LA REPARACIÓN DEL OLEODUCTO</vt:lpstr>
      <vt:lpstr>Documentos</vt:lpstr>
      <vt:lpstr>Equipos e Instrumentos</vt:lpstr>
      <vt:lpstr>Equipos e Instrumentos</vt:lpstr>
      <vt:lpstr>Insumos</vt:lpstr>
      <vt:lpstr>Insumos</vt:lpstr>
      <vt:lpstr>Detalle de Insumos</vt:lpstr>
      <vt:lpstr>Detalle de Insumos</vt:lpstr>
      <vt:lpstr>Tubería</vt:lpstr>
      <vt:lpstr>Electrodos</vt:lpstr>
      <vt:lpstr>Electrodos</vt:lpstr>
      <vt:lpstr>CONCLUSIONES</vt:lpstr>
      <vt:lpstr>CONCLUSIONES</vt:lpstr>
      <vt:lpstr>CONCLUSIONES</vt:lpstr>
      <vt:lpstr>CONCLUSIONES</vt:lpstr>
      <vt:lpstr>RECOMENDACIONES</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PARA  LA REPARACIÓN DEL OLEODUCTO PRIMARIO EXISTENTE EN EL CAMPO MARGINAL TIGUINO A CARGO DE LA EMPRESA PETROBELL INC. GRANTMINING S.A. BASADO EN LA NORMA ANSI/ASME B31G</dc:title>
  <dc:creator>Moralito</dc:creator>
  <cp:lastModifiedBy>Moralito</cp:lastModifiedBy>
  <cp:revision>46</cp:revision>
  <dcterms:created xsi:type="dcterms:W3CDTF">2011-07-03T00:58:16Z</dcterms:created>
  <dcterms:modified xsi:type="dcterms:W3CDTF">2011-11-11T13:34:46Z</dcterms:modified>
</cp:coreProperties>
</file>