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rawings/drawing5.xml" ContentType="application/vnd.openxmlformats-officedocument.drawingml.chartshapes+xml"/>
  <Override PartName="/ppt/drawings/drawing6.xml" ContentType="application/vnd.openxmlformats-officedocument.drawingml.chartshape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7077075" cy="93853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RAULESTADISTICA00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E:\RAULESTADISTICA002.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Documents%20and%20Settings\ESPE\Escritorio\Carpeta%20de%20estudios%20sociales\Gaby\Central%20tendency.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Libro1"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Libro1"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Libro1"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Libro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S"/>
            </a:pPr>
            <a:r>
              <a:rPr lang="es-ES" dirty="0"/>
              <a:t>PRE-TEST</a:t>
            </a:r>
            <a:r>
              <a:rPr lang="es-ES" baseline="0" dirty="0"/>
              <a:t> MEDIA</a:t>
            </a:r>
            <a:endParaRPr lang="es-ES" dirty="0"/>
          </a:p>
        </c:rich>
      </c:tx>
      <c:layout/>
    </c:title>
    <c:view3D>
      <c:rAngAx val="1"/>
    </c:view3D>
    <c:plotArea>
      <c:layout/>
      <c:bar3DChart>
        <c:barDir val="col"/>
        <c:grouping val="stacked"/>
        <c:ser>
          <c:idx val="0"/>
          <c:order val="0"/>
          <c:spPr>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c:spPr>
          <c:dLbls>
            <c:txPr>
              <a:bodyPr/>
              <a:lstStyle/>
              <a:p>
                <a:pPr>
                  <a:defRPr lang="es-ES"/>
                </a:pPr>
                <a:endParaRPr lang="es-EC"/>
              </a:p>
            </c:txPr>
            <c:showVal val="1"/>
          </c:dLbls>
          <c:cat>
            <c:strRef>
              <c:f>Hoja1!$F$21:$F$22</c:f>
              <c:strCache>
                <c:ptCount val="2"/>
                <c:pt idx="0">
                  <c:v>CONTROL GROUP</c:v>
                </c:pt>
                <c:pt idx="1">
                  <c:v>EXPERIMENTAL GRUP</c:v>
                </c:pt>
              </c:strCache>
            </c:strRef>
          </c:cat>
          <c:val>
            <c:numRef>
              <c:f>Hoja1!$G$21:$G$22</c:f>
              <c:numCache>
                <c:formatCode>General</c:formatCode>
                <c:ptCount val="2"/>
                <c:pt idx="0">
                  <c:v>10.38</c:v>
                </c:pt>
                <c:pt idx="1">
                  <c:v>10.68</c:v>
                </c:pt>
              </c:numCache>
            </c:numRef>
          </c:val>
        </c:ser>
        <c:gapWidth val="55"/>
        <c:gapDepth val="55"/>
        <c:shape val="box"/>
        <c:axId val="43539072"/>
        <c:axId val="66830720"/>
        <c:axId val="0"/>
      </c:bar3DChart>
      <c:catAx>
        <c:axId val="43539072"/>
        <c:scaling>
          <c:orientation val="minMax"/>
        </c:scaling>
        <c:axPos val="b"/>
        <c:majorTickMark val="none"/>
        <c:tickLblPos val="nextTo"/>
        <c:txPr>
          <a:bodyPr/>
          <a:lstStyle/>
          <a:p>
            <a:pPr>
              <a:defRPr lang="es-ES"/>
            </a:pPr>
            <a:endParaRPr lang="es-EC"/>
          </a:p>
        </c:txPr>
        <c:crossAx val="66830720"/>
        <c:crosses val="autoZero"/>
        <c:auto val="1"/>
        <c:lblAlgn val="ctr"/>
        <c:lblOffset val="100"/>
      </c:catAx>
      <c:valAx>
        <c:axId val="66830720"/>
        <c:scaling>
          <c:orientation val="minMax"/>
        </c:scaling>
        <c:axPos val="l"/>
        <c:majorGridlines/>
        <c:numFmt formatCode="General" sourceLinked="1"/>
        <c:majorTickMark val="none"/>
        <c:tickLblPos val="nextTo"/>
        <c:txPr>
          <a:bodyPr/>
          <a:lstStyle/>
          <a:p>
            <a:pPr>
              <a:defRPr lang="es-ES"/>
            </a:pPr>
            <a:endParaRPr lang="es-EC"/>
          </a:p>
        </c:txPr>
        <c:crossAx val="43539072"/>
        <c:crosses val="autoZero"/>
        <c:crossBetween val="between"/>
      </c:valAx>
    </c:plotArea>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sz="1200"/>
            </a:pPr>
            <a:r>
              <a:rPr lang="es-ES" sz="1200" dirty="0"/>
              <a:t>EXPERIMENTAL</a:t>
            </a:r>
            <a:r>
              <a:rPr lang="es-ES" sz="1200" baseline="0" dirty="0"/>
              <a:t> GROUP MEANS</a:t>
            </a:r>
            <a:endParaRPr lang="es-ES" sz="1200" dirty="0"/>
          </a:p>
        </c:rich>
      </c:tx>
      <c:layout/>
    </c:title>
    <c:view3D>
      <c:rAngAx val="1"/>
    </c:view3D>
    <c:plotArea>
      <c:layout/>
      <c:bar3DChart>
        <c:barDir val="col"/>
        <c:grouping val="stacked"/>
        <c:ser>
          <c:idx val="0"/>
          <c:order val="0"/>
          <c:dLbls>
            <c:showVal val="1"/>
          </c:dLbls>
          <c:cat>
            <c:strRef>
              <c:f>Hoja1!$A$32:$A$33</c:f>
              <c:strCache>
                <c:ptCount val="2"/>
                <c:pt idx="0">
                  <c:v>Pre-test</c:v>
                </c:pt>
                <c:pt idx="1">
                  <c:v>Post-test</c:v>
                </c:pt>
              </c:strCache>
            </c:strRef>
          </c:cat>
          <c:val>
            <c:numRef>
              <c:f>Hoja1!$B$32:$B$33</c:f>
              <c:numCache>
                <c:formatCode>General</c:formatCode>
                <c:ptCount val="2"/>
                <c:pt idx="0">
                  <c:v>10.68</c:v>
                </c:pt>
                <c:pt idx="1">
                  <c:v>15.43</c:v>
                </c:pt>
              </c:numCache>
            </c:numRef>
          </c:val>
        </c:ser>
        <c:gapWidth val="55"/>
        <c:gapDepth val="55"/>
        <c:shape val="box"/>
        <c:axId val="44524672"/>
        <c:axId val="44526208"/>
        <c:axId val="0"/>
      </c:bar3DChart>
      <c:catAx>
        <c:axId val="44524672"/>
        <c:scaling>
          <c:orientation val="minMax"/>
        </c:scaling>
        <c:axPos val="b"/>
        <c:majorTickMark val="none"/>
        <c:tickLblPos val="nextTo"/>
        <c:crossAx val="44526208"/>
        <c:crosses val="autoZero"/>
        <c:auto val="1"/>
        <c:lblAlgn val="ctr"/>
        <c:lblOffset val="100"/>
      </c:catAx>
      <c:valAx>
        <c:axId val="44526208"/>
        <c:scaling>
          <c:orientation val="minMax"/>
        </c:scaling>
        <c:axPos val="l"/>
        <c:majorGridlines/>
        <c:numFmt formatCode="General" sourceLinked="1"/>
        <c:majorTickMark val="none"/>
        <c:tickLblPos val="nextTo"/>
        <c:crossAx val="44524672"/>
        <c:crosses val="autoZero"/>
        <c:crossBetween val="between"/>
      </c:valAx>
    </c:plotArea>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s-ES"/>
              <a:t>Variance</a:t>
            </a:r>
          </a:p>
        </c:rich>
      </c:tx>
      <c:layout/>
    </c:title>
    <c:view3D>
      <c:rAngAx val="1"/>
    </c:view3D>
    <c:plotArea>
      <c:layout/>
      <c:bar3DChart>
        <c:barDir val="col"/>
        <c:grouping val="stacked"/>
        <c:ser>
          <c:idx val="0"/>
          <c:order val="0"/>
          <c:dLbls>
            <c:showVal val="1"/>
          </c:dLbls>
          <c:cat>
            <c:strRef>
              <c:f>Hoja1!$M$45:$M$46</c:f>
              <c:strCache>
                <c:ptCount val="2"/>
                <c:pt idx="0">
                  <c:v>Pre-test</c:v>
                </c:pt>
                <c:pt idx="1">
                  <c:v>Post-test</c:v>
                </c:pt>
              </c:strCache>
            </c:strRef>
          </c:cat>
          <c:val>
            <c:numRef>
              <c:f>Hoja1!$N$45:$N$46</c:f>
              <c:numCache>
                <c:formatCode>General</c:formatCode>
                <c:ptCount val="2"/>
                <c:pt idx="0">
                  <c:v>10.69</c:v>
                </c:pt>
                <c:pt idx="1">
                  <c:v>15.44</c:v>
                </c:pt>
              </c:numCache>
            </c:numRef>
          </c:val>
        </c:ser>
        <c:gapWidth val="55"/>
        <c:gapDepth val="55"/>
        <c:shape val="box"/>
        <c:axId val="44571648"/>
        <c:axId val="44589824"/>
        <c:axId val="0"/>
      </c:bar3DChart>
      <c:catAx>
        <c:axId val="44571648"/>
        <c:scaling>
          <c:orientation val="minMax"/>
        </c:scaling>
        <c:axPos val="b"/>
        <c:majorTickMark val="none"/>
        <c:tickLblPos val="nextTo"/>
        <c:crossAx val="44589824"/>
        <c:crosses val="autoZero"/>
        <c:auto val="1"/>
        <c:lblAlgn val="ctr"/>
        <c:lblOffset val="100"/>
      </c:catAx>
      <c:valAx>
        <c:axId val="44589824"/>
        <c:scaling>
          <c:orientation val="minMax"/>
        </c:scaling>
        <c:axPos val="l"/>
        <c:majorGridlines/>
        <c:numFmt formatCode="General" sourceLinked="1"/>
        <c:majorTickMark val="none"/>
        <c:tickLblPos val="nextTo"/>
        <c:crossAx val="44571648"/>
        <c:crosses val="autoZero"/>
        <c:crossBetween val="between"/>
      </c:valAx>
    </c:plotArea>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s-ES"/>
              <a:t>Standard Deviation</a:t>
            </a:r>
          </a:p>
        </c:rich>
      </c:tx>
      <c:layout/>
    </c:title>
    <c:view3D>
      <c:rAngAx val="1"/>
    </c:view3D>
    <c:plotArea>
      <c:layout/>
      <c:bar3DChart>
        <c:barDir val="col"/>
        <c:grouping val="stacked"/>
        <c:ser>
          <c:idx val="0"/>
          <c:order val="0"/>
          <c:dLbls>
            <c:showVal val="1"/>
          </c:dLbls>
          <c:cat>
            <c:strRef>
              <c:f>Hoja1!$H$46:$H$47</c:f>
              <c:strCache>
                <c:ptCount val="2"/>
                <c:pt idx="0">
                  <c:v>Pre-test</c:v>
                </c:pt>
                <c:pt idx="1">
                  <c:v>Post-test</c:v>
                </c:pt>
              </c:strCache>
            </c:strRef>
          </c:cat>
          <c:val>
            <c:numRef>
              <c:f>Hoja1!$I$46:$I$47</c:f>
              <c:numCache>
                <c:formatCode>General</c:formatCode>
                <c:ptCount val="2"/>
                <c:pt idx="0">
                  <c:v>3.22</c:v>
                </c:pt>
                <c:pt idx="1">
                  <c:v>2.82</c:v>
                </c:pt>
              </c:numCache>
            </c:numRef>
          </c:val>
        </c:ser>
        <c:gapWidth val="55"/>
        <c:gapDepth val="55"/>
        <c:shape val="box"/>
        <c:axId val="44630784"/>
        <c:axId val="44632320"/>
        <c:axId val="0"/>
      </c:bar3DChart>
      <c:catAx>
        <c:axId val="44630784"/>
        <c:scaling>
          <c:orientation val="minMax"/>
        </c:scaling>
        <c:axPos val="b"/>
        <c:majorTickMark val="none"/>
        <c:tickLblPos val="nextTo"/>
        <c:crossAx val="44632320"/>
        <c:crosses val="autoZero"/>
        <c:auto val="1"/>
        <c:lblAlgn val="ctr"/>
        <c:lblOffset val="100"/>
      </c:catAx>
      <c:valAx>
        <c:axId val="44632320"/>
        <c:scaling>
          <c:orientation val="minMax"/>
        </c:scaling>
        <c:axPos val="l"/>
        <c:majorGridlines/>
        <c:numFmt formatCode="General" sourceLinked="1"/>
        <c:majorTickMark val="none"/>
        <c:tickLblPos val="nextTo"/>
        <c:crossAx val="44630784"/>
        <c:crosses val="autoZero"/>
        <c:crossBetween val="between"/>
      </c:valAx>
    </c:plotArea>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s-ES"/>
              <a:t>Tendency</a:t>
            </a:r>
          </a:p>
        </c:rich>
      </c:tx>
      <c:layout/>
    </c:title>
    <c:plotArea>
      <c:layout/>
      <c:lineChart>
        <c:grouping val="stacked"/>
        <c:ser>
          <c:idx val="0"/>
          <c:order val="0"/>
          <c:tx>
            <c:strRef>
              <c:f>Hoja1!$A$35</c:f>
              <c:strCache>
                <c:ptCount val="1"/>
                <c:pt idx="0">
                  <c:v>Pre-test</c:v>
                </c:pt>
              </c:strCache>
            </c:strRef>
          </c:tx>
          <c:val>
            <c:numRef>
              <c:f>Hoja1!$B$35:$Q$35</c:f>
              <c:numCache>
                <c:formatCode>General</c:formatCode>
                <c:ptCount val="16"/>
                <c:pt idx="0">
                  <c:v>16</c:v>
                </c:pt>
                <c:pt idx="1">
                  <c:v>6</c:v>
                </c:pt>
                <c:pt idx="2">
                  <c:v>10</c:v>
                </c:pt>
                <c:pt idx="3">
                  <c:v>9</c:v>
                </c:pt>
                <c:pt idx="4">
                  <c:v>9</c:v>
                </c:pt>
                <c:pt idx="5">
                  <c:v>11</c:v>
                </c:pt>
                <c:pt idx="6">
                  <c:v>14</c:v>
                </c:pt>
                <c:pt idx="7">
                  <c:v>10</c:v>
                </c:pt>
                <c:pt idx="8">
                  <c:v>8</c:v>
                </c:pt>
                <c:pt idx="9">
                  <c:v>7</c:v>
                </c:pt>
                <c:pt idx="10">
                  <c:v>5</c:v>
                </c:pt>
                <c:pt idx="11">
                  <c:v>15</c:v>
                </c:pt>
                <c:pt idx="12">
                  <c:v>14</c:v>
                </c:pt>
                <c:pt idx="13">
                  <c:v>13</c:v>
                </c:pt>
                <c:pt idx="14">
                  <c:v>11</c:v>
                </c:pt>
                <c:pt idx="15">
                  <c:v>13</c:v>
                </c:pt>
              </c:numCache>
            </c:numRef>
          </c:val>
        </c:ser>
        <c:ser>
          <c:idx val="1"/>
          <c:order val="1"/>
          <c:tx>
            <c:strRef>
              <c:f>Hoja1!$A$36</c:f>
              <c:strCache>
                <c:ptCount val="1"/>
                <c:pt idx="0">
                  <c:v>Post-test </c:v>
                </c:pt>
              </c:strCache>
            </c:strRef>
          </c:tx>
          <c:val>
            <c:numRef>
              <c:f>Hoja1!$B$36:$Q$36</c:f>
              <c:numCache>
                <c:formatCode>General</c:formatCode>
                <c:ptCount val="16"/>
                <c:pt idx="0">
                  <c:v>17</c:v>
                </c:pt>
                <c:pt idx="1">
                  <c:v>15</c:v>
                </c:pt>
                <c:pt idx="2">
                  <c:v>16</c:v>
                </c:pt>
                <c:pt idx="3">
                  <c:v>15</c:v>
                </c:pt>
                <c:pt idx="4">
                  <c:v>17</c:v>
                </c:pt>
                <c:pt idx="5">
                  <c:v>12</c:v>
                </c:pt>
                <c:pt idx="6">
                  <c:v>13</c:v>
                </c:pt>
                <c:pt idx="7">
                  <c:v>14</c:v>
                </c:pt>
                <c:pt idx="8">
                  <c:v>13</c:v>
                </c:pt>
                <c:pt idx="9">
                  <c:v>19</c:v>
                </c:pt>
                <c:pt idx="10">
                  <c:v>13</c:v>
                </c:pt>
                <c:pt idx="11">
                  <c:v>18</c:v>
                </c:pt>
                <c:pt idx="12">
                  <c:v>17</c:v>
                </c:pt>
                <c:pt idx="13">
                  <c:v>14</c:v>
                </c:pt>
                <c:pt idx="14">
                  <c:v>16</c:v>
                </c:pt>
                <c:pt idx="15">
                  <c:v>18</c:v>
                </c:pt>
              </c:numCache>
            </c:numRef>
          </c:val>
        </c:ser>
        <c:dLbls>
          <c:showVal val="1"/>
        </c:dLbls>
        <c:marker val="1"/>
        <c:axId val="44678528"/>
        <c:axId val="44688512"/>
      </c:lineChart>
      <c:catAx>
        <c:axId val="44678528"/>
        <c:scaling>
          <c:orientation val="minMax"/>
        </c:scaling>
        <c:axPos val="b"/>
        <c:majorTickMark val="none"/>
        <c:tickLblPos val="nextTo"/>
        <c:crossAx val="44688512"/>
        <c:crosses val="autoZero"/>
        <c:auto val="1"/>
        <c:lblAlgn val="ctr"/>
        <c:lblOffset val="100"/>
      </c:catAx>
      <c:valAx>
        <c:axId val="44688512"/>
        <c:scaling>
          <c:orientation val="minMax"/>
        </c:scaling>
        <c:delete val="1"/>
        <c:axPos val="l"/>
        <c:numFmt formatCode="General" sourceLinked="1"/>
        <c:tickLblPos val="none"/>
        <c:crossAx val="44678528"/>
        <c:crosses val="autoZero"/>
        <c:crossBetween val="between"/>
      </c:valAx>
    </c:plotArea>
    <c:legend>
      <c:legendPos val="t"/>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S" sz="1200"/>
            </a:pPr>
            <a:r>
              <a:rPr lang="es-ES" sz="1200"/>
              <a:t>Activity</a:t>
            </a:r>
            <a:r>
              <a:rPr lang="es-ES" sz="1200" baseline="0"/>
              <a:t> 1 Singing</a:t>
            </a:r>
            <a:endParaRPr lang="es-ES" sz="1200"/>
          </a:p>
        </c:rich>
      </c:tx>
      <c:layout/>
    </c:title>
    <c:plotArea>
      <c:layout/>
      <c:pieChart>
        <c:varyColors val="1"/>
        <c:ser>
          <c:idx val="0"/>
          <c:order val="0"/>
          <c:cat>
            <c:strRef>
              <c:f>Hoja1!$I$4:$I$7</c:f>
              <c:strCache>
                <c:ptCount val="4"/>
                <c:pt idx="0">
                  <c:v>Excellent</c:v>
                </c:pt>
                <c:pt idx="1">
                  <c:v>Good</c:v>
                </c:pt>
                <c:pt idx="2">
                  <c:v>Regular </c:v>
                </c:pt>
                <c:pt idx="3">
                  <c:v>Poor</c:v>
                </c:pt>
              </c:strCache>
            </c:strRef>
          </c:cat>
          <c:val>
            <c:numRef>
              <c:f>Hoja1!$J$4:$J$7</c:f>
              <c:numCache>
                <c:formatCode>0%</c:formatCode>
                <c:ptCount val="4"/>
                <c:pt idx="0">
                  <c:v>0.70000000000000062</c:v>
                </c:pt>
                <c:pt idx="1">
                  <c:v>0.18000000000000024</c:v>
                </c:pt>
                <c:pt idx="2">
                  <c:v>0.12000000000000002</c:v>
                </c:pt>
                <c:pt idx="3">
                  <c:v>0</c:v>
                </c:pt>
              </c:numCache>
            </c:numRef>
          </c:val>
        </c:ser>
        <c:dLbls>
          <c:showCatName val="1"/>
          <c:showPercent val="1"/>
        </c:dLbls>
        <c:firstSliceAng val="0"/>
      </c:pieChart>
    </c:plotArea>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S" sz="1200"/>
            </a:pPr>
            <a:r>
              <a:rPr lang="es-ES" sz="1200" dirty="0" err="1"/>
              <a:t>Activity</a:t>
            </a:r>
            <a:r>
              <a:rPr lang="es-ES" sz="1200" baseline="0" dirty="0"/>
              <a:t> 1, </a:t>
            </a:r>
            <a:r>
              <a:rPr lang="es-ES" sz="1200" baseline="0" dirty="0" err="1"/>
              <a:t>painting</a:t>
            </a:r>
            <a:r>
              <a:rPr lang="es-ES" sz="1200" baseline="0" dirty="0"/>
              <a:t> </a:t>
            </a:r>
            <a:endParaRPr lang="es-ES" sz="1200" dirty="0"/>
          </a:p>
        </c:rich>
      </c:tx>
      <c:layout/>
    </c:title>
    <c:plotArea>
      <c:layout/>
      <c:pieChart>
        <c:varyColors val="1"/>
        <c:ser>
          <c:idx val="0"/>
          <c:order val="0"/>
          <c:explosion val="25"/>
          <c:cat>
            <c:strRef>
              <c:f>Hoja1!$A$1:$A$4</c:f>
              <c:strCache>
                <c:ptCount val="4"/>
                <c:pt idx="0">
                  <c:v>Excellent</c:v>
                </c:pt>
                <c:pt idx="1">
                  <c:v>Good</c:v>
                </c:pt>
                <c:pt idx="2">
                  <c:v>Regular </c:v>
                </c:pt>
                <c:pt idx="3">
                  <c:v>Poor</c:v>
                </c:pt>
              </c:strCache>
            </c:strRef>
          </c:cat>
          <c:val>
            <c:numRef>
              <c:f>Hoja1!$B$1:$B$4</c:f>
              <c:numCache>
                <c:formatCode>0%</c:formatCode>
                <c:ptCount val="4"/>
                <c:pt idx="0">
                  <c:v>0.87000000000000577</c:v>
                </c:pt>
                <c:pt idx="1">
                  <c:v>0.13</c:v>
                </c:pt>
                <c:pt idx="2">
                  <c:v>0</c:v>
                </c:pt>
                <c:pt idx="3">
                  <c:v>0</c:v>
                </c:pt>
              </c:numCache>
            </c:numRef>
          </c:val>
        </c:ser>
        <c:dLbls>
          <c:showCatName val="1"/>
          <c:showPercent val="1"/>
        </c:dLbls>
        <c:firstSliceAng val="0"/>
      </c:pieChart>
    </c:plotArea>
    <c:plotVisOnly val="1"/>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C"/>
  <c:chart>
    <c:view3D>
      <c:rotX val="30"/>
      <c:perspective val="30"/>
    </c:view3D>
    <c:plotArea>
      <c:layout/>
      <c:pie3DChart>
        <c:varyColors val="1"/>
        <c:ser>
          <c:idx val="0"/>
          <c:order val="0"/>
          <c:explosion val="25"/>
          <c:dLbls>
            <c:txPr>
              <a:bodyPr/>
              <a:lstStyle/>
              <a:p>
                <a:pPr>
                  <a:defRPr lang="es-ES"/>
                </a:pPr>
                <a:endParaRPr lang="es-EC"/>
              </a:p>
            </c:txPr>
            <c:showVal val="1"/>
            <c:showLeaderLines val="1"/>
          </c:dLbls>
          <c:cat>
            <c:strRef>
              <c:f>Hoja1!$B$5:$B$8</c:f>
              <c:strCache>
                <c:ptCount val="4"/>
                <c:pt idx="0">
                  <c:v>No one of the time</c:v>
                </c:pt>
                <c:pt idx="1">
                  <c:v>Some of the time</c:v>
                </c:pt>
                <c:pt idx="2">
                  <c:v>Most of the time </c:v>
                </c:pt>
                <c:pt idx="3">
                  <c:v>All the time</c:v>
                </c:pt>
              </c:strCache>
            </c:strRef>
          </c:cat>
          <c:val>
            <c:numRef>
              <c:f>Hoja1!$C$5:$C$8</c:f>
              <c:numCache>
                <c:formatCode>0%</c:formatCode>
                <c:ptCount val="4"/>
                <c:pt idx="0">
                  <c:v>0</c:v>
                </c:pt>
                <c:pt idx="1">
                  <c:v>0.31000000000000238</c:v>
                </c:pt>
                <c:pt idx="2">
                  <c:v>0.56000000000000005</c:v>
                </c:pt>
                <c:pt idx="3">
                  <c:v>0.13</c:v>
                </c:pt>
              </c:numCache>
            </c:numRef>
          </c:val>
        </c:ser>
      </c:pie3DChart>
    </c:plotArea>
    <c:legend>
      <c:legendPos val="r"/>
      <c:layout>
        <c:manualLayout>
          <c:xMode val="edge"/>
          <c:yMode val="edge"/>
          <c:x val="0.76109021094585483"/>
          <c:y val="0.38376658929085233"/>
          <c:w val="0.19261349275784989"/>
          <c:h val="0.23527285469917777"/>
        </c:manualLayout>
      </c:layout>
      <c:txPr>
        <a:bodyPr/>
        <a:lstStyle/>
        <a:p>
          <a:pPr>
            <a:defRPr lang="es-ES"/>
          </a:pPr>
          <a:endParaRPr lang="es-EC"/>
        </a:p>
      </c:txPr>
    </c:legend>
    <c:plotVisOnly val="1"/>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S" sz="1200"/>
            </a:pPr>
            <a:r>
              <a:rPr lang="es-ES" sz="1200" dirty="0" err="1"/>
              <a:t>Filling</a:t>
            </a:r>
            <a:r>
              <a:rPr lang="es-ES" sz="1200" baseline="0" dirty="0"/>
              <a:t> gap  </a:t>
            </a:r>
            <a:r>
              <a:rPr lang="es-ES" sz="1200" baseline="0" dirty="0" err="1"/>
              <a:t>activity</a:t>
            </a:r>
            <a:r>
              <a:rPr lang="es-ES" sz="1200" baseline="0" dirty="0"/>
              <a:t> 2</a:t>
            </a:r>
            <a:endParaRPr lang="es-ES" sz="1200" dirty="0"/>
          </a:p>
        </c:rich>
      </c:tx>
      <c:layout/>
    </c:title>
    <c:view3D>
      <c:rotX val="30"/>
      <c:perspective val="30"/>
    </c:view3D>
    <c:plotArea>
      <c:layout/>
      <c:pie3DChart>
        <c:varyColors val="1"/>
        <c:ser>
          <c:idx val="0"/>
          <c:order val="0"/>
          <c:explosion val="25"/>
          <c:cat>
            <c:strRef>
              <c:f>Hoja1!$A$1:$A$4</c:f>
              <c:strCache>
                <c:ptCount val="4"/>
                <c:pt idx="0">
                  <c:v>Excellent</c:v>
                </c:pt>
                <c:pt idx="1">
                  <c:v>Good</c:v>
                </c:pt>
                <c:pt idx="2">
                  <c:v>Regular</c:v>
                </c:pt>
                <c:pt idx="3">
                  <c:v>Poor</c:v>
                </c:pt>
              </c:strCache>
            </c:strRef>
          </c:cat>
          <c:val>
            <c:numRef>
              <c:f>Hoja1!$B$1:$B$4</c:f>
              <c:numCache>
                <c:formatCode>0%</c:formatCode>
                <c:ptCount val="4"/>
                <c:pt idx="0">
                  <c:v>0.56000000000000005</c:v>
                </c:pt>
                <c:pt idx="1">
                  <c:v>0.31000000000000238</c:v>
                </c:pt>
                <c:pt idx="2">
                  <c:v>0.12000000000000002</c:v>
                </c:pt>
                <c:pt idx="3">
                  <c:v>0</c:v>
                </c:pt>
              </c:numCache>
            </c:numRef>
          </c:val>
        </c:ser>
        <c:dLbls>
          <c:showCatName val="1"/>
          <c:showPercent val="1"/>
        </c:dLbls>
      </c:pie3DChart>
    </c:plotArea>
    <c:plotVisOnly val="1"/>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S" sz="1200"/>
            </a:pPr>
            <a:r>
              <a:rPr lang="es-ES" sz="1200" dirty="0" err="1"/>
              <a:t>Contest</a:t>
            </a:r>
            <a:r>
              <a:rPr lang="es-ES" sz="1200" baseline="0" dirty="0"/>
              <a:t> </a:t>
            </a:r>
            <a:r>
              <a:rPr lang="es-ES" sz="1200" baseline="0" dirty="0" err="1"/>
              <a:t>activity</a:t>
            </a:r>
            <a:endParaRPr lang="es-ES" sz="1200" dirty="0"/>
          </a:p>
        </c:rich>
      </c:tx>
      <c:layout/>
    </c:title>
    <c:view3D>
      <c:rotX val="30"/>
      <c:perspective val="30"/>
    </c:view3D>
    <c:plotArea>
      <c:layout/>
      <c:pie3DChart>
        <c:varyColors val="1"/>
        <c:ser>
          <c:idx val="0"/>
          <c:order val="0"/>
          <c:explosion val="25"/>
          <c:dLbls>
            <c:dLbl>
              <c:idx val="1"/>
              <c:layout>
                <c:manualLayout>
                  <c:x val="-4.4316248663361524E-3"/>
                  <c:y val="-0.24944221803011188"/>
                </c:manualLayout>
              </c:layout>
              <c:showCatName val="1"/>
              <c:showPercent val="1"/>
            </c:dLbl>
            <c:txPr>
              <a:bodyPr/>
              <a:lstStyle/>
              <a:p>
                <a:pPr>
                  <a:defRPr lang="es-ES"/>
                </a:pPr>
                <a:endParaRPr lang="es-EC"/>
              </a:p>
            </c:txPr>
            <c:showCatName val="1"/>
            <c:showPercent val="1"/>
          </c:dLbls>
          <c:cat>
            <c:strRef>
              <c:f>Hoja1!$A$1:$A$4</c:f>
              <c:strCache>
                <c:ptCount val="4"/>
                <c:pt idx="0">
                  <c:v>Excellent</c:v>
                </c:pt>
                <c:pt idx="1">
                  <c:v>Good</c:v>
                </c:pt>
                <c:pt idx="2">
                  <c:v>Regular</c:v>
                </c:pt>
                <c:pt idx="3">
                  <c:v>Poor</c:v>
                </c:pt>
              </c:strCache>
            </c:strRef>
          </c:cat>
          <c:val>
            <c:numRef>
              <c:f>Hoja1!$B$1:$B$4</c:f>
              <c:numCache>
                <c:formatCode>0%</c:formatCode>
                <c:ptCount val="4"/>
                <c:pt idx="0">
                  <c:v>0.25</c:v>
                </c:pt>
                <c:pt idx="1">
                  <c:v>0.51</c:v>
                </c:pt>
                <c:pt idx="2">
                  <c:v>0.18000000000000024</c:v>
                </c:pt>
                <c:pt idx="3">
                  <c:v>6.0000000000000032E-2</c:v>
                </c:pt>
              </c:numCache>
            </c:numRef>
          </c:val>
        </c:ser>
        <c:dLbls>
          <c:showCatName val="1"/>
          <c:showPercent val="1"/>
        </c:dLbls>
      </c:pie3DChart>
    </c:plotArea>
    <c:plotVisOnly val="1"/>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C" sz="1200"/>
            </a:pPr>
            <a:r>
              <a:rPr lang="es-EC" sz="1200" dirty="0" err="1"/>
              <a:t>Drawing</a:t>
            </a:r>
            <a:r>
              <a:rPr lang="es-EC" sz="1200" baseline="0" dirty="0"/>
              <a:t> </a:t>
            </a:r>
            <a:r>
              <a:rPr lang="es-EC" sz="1200" baseline="0" dirty="0" err="1"/>
              <a:t>activity</a:t>
            </a:r>
            <a:r>
              <a:rPr lang="es-EC" sz="1200" baseline="0" dirty="0"/>
              <a:t> 2</a:t>
            </a:r>
            <a:endParaRPr lang="es-EC" sz="1200" dirty="0"/>
          </a:p>
        </c:rich>
      </c:tx>
      <c:layout/>
    </c:title>
    <c:view3D>
      <c:rotX val="30"/>
      <c:perspective val="30"/>
    </c:view3D>
    <c:plotArea>
      <c:layout/>
      <c:pie3DChart>
        <c:varyColors val="1"/>
        <c:ser>
          <c:idx val="0"/>
          <c:order val="0"/>
          <c:explosion val="25"/>
          <c:dLbls>
            <c:dLbl>
              <c:idx val="1"/>
              <c:layout>
                <c:manualLayout>
                  <c:x val="9.1699414309322463E-2"/>
                  <c:y val="-0.11817907441556072"/>
                </c:manualLayout>
              </c:layout>
              <c:showCatName val="1"/>
              <c:showPercent val="1"/>
            </c:dLbl>
            <c:txPr>
              <a:bodyPr/>
              <a:lstStyle/>
              <a:p>
                <a:pPr>
                  <a:defRPr lang="es-EC"/>
                </a:pPr>
                <a:endParaRPr lang="es-EC"/>
              </a:p>
            </c:txPr>
            <c:showCatName val="1"/>
            <c:showPercent val="1"/>
          </c:dLbls>
          <c:cat>
            <c:strRef>
              <c:f>Hoja1!$A$20:$A$23</c:f>
              <c:strCache>
                <c:ptCount val="4"/>
                <c:pt idx="0">
                  <c:v>Excellent</c:v>
                </c:pt>
                <c:pt idx="1">
                  <c:v>Good</c:v>
                </c:pt>
                <c:pt idx="2">
                  <c:v>Regular</c:v>
                </c:pt>
                <c:pt idx="3">
                  <c:v>Poor</c:v>
                </c:pt>
              </c:strCache>
            </c:strRef>
          </c:cat>
          <c:val>
            <c:numRef>
              <c:f>Hoja1!$B$20:$B$23</c:f>
              <c:numCache>
                <c:formatCode>0%</c:formatCode>
                <c:ptCount val="4"/>
                <c:pt idx="0">
                  <c:v>0.5</c:v>
                </c:pt>
                <c:pt idx="1">
                  <c:v>0.31000000000000238</c:v>
                </c:pt>
                <c:pt idx="2">
                  <c:v>0.18000000000000024</c:v>
                </c:pt>
                <c:pt idx="3">
                  <c:v>0</c:v>
                </c:pt>
              </c:numCache>
            </c:numRef>
          </c:val>
        </c:ser>
        <c:dLbls>
          <c:showCatName val="1"/>
          <c:showPercent val="1"/>
        </c:dLbls>
      </c:pie3DChart>
    </c:plotArea>
    <c:plotVisOnly val="1"/>
  </c:chart>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s-ES" dirty="0"/>
              <a:t>POST-</a:t>
            </a:r>
            <a:r>
              <a:rPr lang="es-ES" baseline="0" dirty="0"/>
              <a:t> TEST MEANS</a:t>
            </a:r>
            <a:endParaRPr lang="es-ES" dirty="0"/>
          </a:p>
        </c:rich>
      </c:tx>
      <c:layout>
        <c:manualLayout>
          <c:xMode val="edge"/>
          <c:yMode val="edge"/>
          <c:x val="0.18914734024339588"/>
          <c:y val="1.5847820987007304E-2"/>
        </c:manualLayout>
      </c:layout>
    </c:title>
    <c:plotArea>
      <c:layout/>
      <c:barChart>
        <c:barDir val="col"/>
        <c:grouping val="stacked"/>
        <c:ser>
          <c:idx val="0"/>
          <c:order val="0"/>
          <c:dLbls>
            <c:showVal val="1"/>
          </c:dLbls>
          <c:cat>
            <c:strRef>
              <c:f>Hoja1!$A$1:$A$2</c:f>
              <c:strCache>
                <c:ptCount val="2"/>
                <c:pt idx="0">
                  <c:v>Control Group</c:v>
                </c:pt>
                <c:pt idx="1">
                  <c:v>Experimental group</c:v>
                </c:pt>
              </c:strCache>
            </c:strRef>
          </c:cat>
          <c:val>
            <c:numRef>
              <c:f>Hoja1!$B$1:$B$2</c:f>
              <c:numCache>
                <c:formatCode>General</c:formatCode>
                <c:ptCount val="2"/>
                <c:pt idx="0">
                  <c:v>11</c:v>
                </c:pt>
                <c:pt idx="1">
                  <c:v>15.43</c:v>
                </c:pt>
              </c:numCache>
            </c:numRef>
          </c:val>
        </c:ser>
        <c:gapWidth val="55"/>
        <c:overlap val="100"/>
        <c:axId val="43664512"/>
        <c:axId val="43666048"/>
      </c:barChart>
      <c:catAx>
        <c:axId val="43664512"/>
        <c:scaling>
          <c:orientation val="minMax"/>
        </c:scaling>
        <c:axPos val="b"/>
        <c:majorTickMark val="none"/>
        <c:tickLblPos val="nextTo"/>
        <c:crossAx val="43666048"/>
        <c:crosses val="autoZero"/>
        <c:auto val="1"/>
        <c:lblAlgn val="ctr"/>
        <c:lblOffset val="100"/>
      </c:catAx>
      <c:valAx>
        <c:axId val="43666048"/>
        <c:scaling>
          <c:orientation val="minMax"/>
        </c:scaling>
        <c:axPos val="l"/>
        <c:majorGridlines/>
        <c:numFmt formatCode="General" sourceLinked="1"/>
        <c:majorTickMark val="none"/>
        <c:tickLblPos val="nextTo"/>
        <c:crossAx val="43664512"/>
        <c:crosses val="autoZero"/>
        <c:crossBetween val="between"/>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sz="1200"/>
            </a:pPr>
            <a:r>
              <a:rPr lang="es-ES" sz="1200" dirty="0"/>
              <a:t>CONTROL</a:t>
            </a:r>
            <a:r>
              <a:rPr lang="es-ES" sz="1200" baseline="0" dirty="0"/>
              <a:t> GROUP MEANS</a:t>
            </a:r>
            <a:endParaRPr lang="es-ES" sz="1200" dirty="0"/>
          </a:p>
        </c:rich>
      </c:tx>
      <c:layout/>
    </c:title>
    <c:view3D>
      <c:rAngAx val="1"/>
    </c:view3D>
    <c:plotArea>
      <c:layout/>
      <c:bar3DChart>
        <c:barDir val="col"/>
        <c:grouping val="stacked"/>
        <c:ser>
          <c:idx val="0"/>
          <c:order val="0"/>
          <c:dLbls>
            <c:showVal val="1"/>
          </c:dLbls>
          <c:cat>
            <c:strRef>
              <c:f>Hoja1!$A$23:$A$24</c:f>
              <c:strCache>
                <c:ptCount val="2"/>
                <c:pt idx="0">
                  <c:v>Pre-test</c:v>
                </c:pt>
                <c:pt idx="1">
                  <c:v>Post-test</c:v>
                </c:pt>
              </c:strCache>
            </c:strRef>
          </c:cat>
          <c:val>
            <c:numRef>
              <c:f>Hoja1!$B$23:$B$24</c:f>
              <c:numCache>
                <c:formatCode>General</c:formatCode>
                <c:ptCount val="2"/>
                <c:pt idx="0">
                  <c:v>10.38</c:v>
                </c:pt>
                <c:pt idx="1">
                  <c:v>11</c:v>
                </c:pt>
              </c:numCache>
            </c:numRef>
          </c:val>
        </c:ser>
        <c:gapWidth val="55"/>
        <c:gapDepth val="55"/>
        <c:shape val="box"/>
        <c:axId val="43699200"/>
        <c:axId val="43709184"/>
        <c:axId val="0"/>
      </c:bar3DChart>
      <c:catAx>
        <c:axId val="43699200"/>
        <c:scaling>
          <c:orientation val="minMax"/>
        </c:scaling>
        <c:axPos val="b"/>
        <c:majorTickMark val="none"/>
        <c:tickLblPos val="nextTo"/>
        <c:crossAx val="43709184"/>
        <c:crosses val="autoZero"/>
        <c:auto val="1"/>
        <c:lblAlgn val="ctr"/>
        <c:lblOffset val="100"/>
      </c:catAx>
      <c:valAx>
        <c:axId val="43709184"/>
        <c:scaling>
          <c:orientation val="minMax"/>
        </c:scaling>
        <c:axPos val="l"/>
        <c:majorGridlines/>
        <c:numFmt formatCode="General" sourceLinked="1"/>
        <c:majorTickMark val="none"/>
        <c:tickLblPos val="nextTo"/>
        <c:crossAx val="43699200"/>
        <c:crosses val="autoZero"/>
        <c:crossBetween val="between"/>
      </c:valAx>
    </c:plotArea>
    <c:plotVisOnly val="1"/>
  </c:chart>
  <c:externalData r:id="rId1"/>
</c:chartSpace>
</file>

<file path=ppt/drawings/_rels/drawing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drawing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drawing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rawings/_rels/drawing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rawings/_rels/drawing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rawings/_rels/drawing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rawings/drawing1.xml><?xml version="1.0" encoding="utf-8"?>
<c:userShapes xmlns:c="http://schemas.openxmlformats.org/drawingml/2006/chart">
  <cdr:relSizeAnchor xmlns:cdr="http://schemas.openxmlformats.org/drawingml/2006/chartDrawing">
    <cdr:from>
      <cdr:x>0.71702</cdr:x>
      <cdr:y>0.50971</cdr:y>
    </cdr:from>
    <cdr:to>
      <cdr:x>0.96698</cdr:x>
      <cdr:y>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900750" y="2805118"/>
          <a:ext cx="2057143" cy="2219048"/>
        </a:xfrm>
        <a:prstGeom xmlns:a="http://schemas.openxmlformats.org/drawingml/2006/main" prst="rect">
          <a:avLst/>
        </a:prstGeom>
      </cdr:spPr>
    </cdr:pic>
  </cdr:relSizeAnchor>
  <cdr:relSizeAnchor xmlns:cdr="http://schemas.openxmlformats.org/drawingml/2006/chartDrawing">
    <cdr:from>
      <cdr:x>0</cdr:x>
      <cdr:y>0</cdr:y>
    </cdr:from>
    <cdr:to>
      <cdr:x>0.29047</cdr:x>
      <cdr:y>0.46194</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0" y="0"/>
          <a:ext cx="2390476" cy="2090738"/>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0.23958</cdr:x>
      <cdr:y>0.43038</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1971660" cy="1947862"/>
        </a:xfrm>
        <a:prstGeom xmlns:a="http://schemas.openxmlformats.org/drawingml/2006/main" prst="rect">
          <a:avLst/>
        </a:prstGeom>
      </cdr:spPr>
    </cdr:pic>
  </cdr:relSizeAnchor>
  <cdr:relSizeAnchor xmlns:cdr="http://schemas.openxmlformats.org/drawingml/2006/chartDrawing">
    <cdr:from>
      <cdr:x>0.70374</cdr:x>
      <cdr:y>0.00421</cdr:y>
    </cdr:from>
    <cdr:to>
      <cdr:x>1</cdr:x>
      <cdr:y>0.41875</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5829312" y="19036"/>
          <a:ext cx="2438095" cy="1876191"/>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0.7691</cdr:x>
      <cdr:y>2.20948E-7</cdr:y>
    </cdr:from>
    <cdr:to>
      <cdr:x>0.96467</cdr:x>
      <cdr:y>0.33567</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329378" y="1"/>
          <a:ext cx="1609430" cy="1519234"/>
        </a:xfrm>
        <a:prstGeom xmlns:a="http://schemas.openxmlformats.org/drawingml/2006/main" prst="rect">
          <a:avLst/>
        </a:prstGeom>
      </cdr:spPr>
    </cdr:pic>
  </cdr:relSizeAnchor>
  <cdr:relSizeAnchor xmlns:cdr="http://schemas.openxmlformats.org/drawingml/2006/chartDrawing">
    <cdr:from>
      <cdr:x>0.66493</cdr:x>
      <cdr:y>0.61282</cdr:y>
    </cdr:from>
    <cdr:to>
      <cdr:x>0.96582</cdr:x>
      <cdr:y>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5472122" y="2773581"/>
          <a:ext cx="2476172" cy="1752381"/>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0.21354</cdr:x>
      <cdr:y>0.31989</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1757346" cy="1447796"/>
        </a:xfrm>
        <a:prstGeom xmlns:a="http://schemas.openxmlformats.org/drawingml/2006/main" prst="rect">
          <a:avLst/>
        </a:prstGeom>
      </cdr:spPr>
    </cdr:pic>
  </cdr:relSizeAnchor>
  <cdr:relSizeAnchor xmlns:cdr="http://schemas.openxmlformats.org/drawingml/2006/chartDrawing">
    <cdr:from>
      <cdr:x>0.79514</cdr:x>
      <cdr:y>0.00421</cdr:y>
    </cdr:from>
    <cdr:to>
      <cdr:x>1</cdr:x>
      <cdr:y>0.31989</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6543692" y="19037"/>
          <a:ext cx="1685908" cy="1428760"/>
        </a:xfrm>
        <a:prstGeom xmlns:a="http://schemas.openxmlformats.org/drawingml/2006/main" prst="rect">
          <a:avLst/>
        </a:prstGeom>
      </cdr:spPr>
    </cdr:pic>
  </cdr:relSizeAnchor>
  <cdr:relSizeAnchor xmlns:cdr="http://schemas.openxmlformats.org/drawingml/2006/chartDrawing">
    <cdr:from>
      <cdr:x>0.78646</cdr:x>
      <cdr:y>0.66714</cdr:y>
    </cdr:from>
    <cdr:to>
      <cdr:x>0.97626</cdr:x>
      <cdr:y>1</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6472254" y="3019432"/>
          <a:ext cx="1561943" cy="1506530"/>
        </a:xfrm>
        <a:prstGeom xmlns:a="http://schemas.openxmlformats.org/drawingml/2006/main" prst="rect">
          <a:avLst/>
        </a:prstGeom>
      </cdr:spPr>
    </cdr:pic>
  </cdr:relSizeAnchor>
  <cdr:relSizeAnchor xmlns:cdr="http://schemas.openxmlformats.org/drawingml/2006/chartDrawing">
    <cdr:from>
      <cdr:x>0</cdr:x>
      <cdr:y>0.73027</cdr:y>
    </cdr:from>
    <cdr:to>
      <cdr:x>0.20486</cdr:x>
      <cdr:y>0.98282</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0" y="3305184"/>
          <a:ext cx="1685908" cy="1143008"/>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0.01389</cdr:x>
      <cdr:y>0.66714</cdr:y>
    </cdr:from>
    <cdr:to>
      <cdr:x>0.2309</cdr:x>
      <cdr:y>0.9986</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14272" y="3019432"/>
          <a:ext cx="1785950" cy="1500198"/>
        </a:xfrm>
        <a:prstGeom xmlns:a="http://schemas.openxmlformats.org/drawingml/2006/main" prst="rect">
          <a:avLst/>
        </a:prstGeom>
      </cdr:spPr>
    </cdr:pic>
  </cdr:relSizeAnchor>
  <cdr:relSizeAnchor xmlns:cdr="http://schemas.openxmlformats.org/drawingml/2006/chartDrawing">
    <cdr:from>
      <cdr:x>0.79514</cdr:x>
      <cdr:y>0</cdr:y>
    </cdr:from>
    <cdr:to>
      <cdr:x>1</cdr:x>
      <cdr:y>0.3041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6543692" y="0"/>
          <a:ext cx="1685908" cy="1376358"/>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0.21409</cdr:x>
      <cdr:y>0.2946</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1761905" cy="1333333"/>
        </a:xfrm>
        <a:prstGeom xmlns:a="http://schemas.openxmlformats.org/drawingml/2006/main" prst="rect">
          <a:avLst/>
        </a:prstGeom>
      </cdr:spPr>
    </cdr:pic>
  </cdr:relSizeAnchor>
  <cdr:relSizeAnchor xmlns:cdr="http://schemas.openxmlformats.org/drawingml/2006/chartDrawing">
    <cdr:from>
      <cdr:x>0</cdr:x>
      <cdr:y>0.6959</cdr:y>
    </cdr:from>
    <cdr:to>
      <cdr:x>0.1875</cdr:x>
      <cdr:y>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1028736" y="4376754"/>
          <a:ext cx="1543032" cy="1376357"/>
        </a:xfrm>
        <a:prstGeom xmlns:a="http://schemas.openxmlformats.org/drawingml/2006/main" prst="rect">
          <a:avLst/>
        </a:prstGeom>
      </cdr:spPr>
    </cdr:pic>
  </cdr:relSizeAnchor>
  <cdr:relSizeAnchor xmlns:cdr="http://schemas.openxmlformats.org/drawingml/2006/chartDrawing">
    <cdr:from>
      <cdr:x>0.82986</cdr:x>
      <cdr:y>0.63557</cdr:y>
    </cdr:from>
    <cdr:to>
      <cdr:x>1</cdr:x>
      <cdr:y>0.95856</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6829444" y="2876556"/>
          <a:ext cx="1400156" cy="1461858"/>
        </a:xfrm>
        <a:prstGeom xmlns:a="http://schemas.openxmlformats.org/drawingml/2006/main" prst="rect">
          <a:avLst/>
        </a:prstGeom>
      </cdr:spPr>
    </cdr:pic>
  </cdr:relSizeAnchor>
  <cdr:relSizeAnchor xmlns:cdr="http://schemas.openxmlformats.org/drawingml/2006/chartDrawing">
    <cdr:from>
      <cdr:x>0.81771</cdr:x>
      <cdr:y>0.00421</cdr:y>
    </cdr:from>
    <cdr:to>
      <cdr:x>1</cdr:x>
      <cdr:y>0.29774</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6758006" y="19036"/>
          <a:ext cx="1500197" cy="1328506"/>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265"/>
          </a:xfrm>
          <a:prstGeom prst="rect">
            <a:avLst/>
          </a:prstGeom>
        </p:spPr>
        <p:txBody>
          <a:bodyPr vert="horz" lIns="94064" tIns="47032" rIns="94064" bIns="47032" rtlCol="0"/>
          <a:lstStyle>
            <a:lvl1pPr algn="l">
              <a:defRPr sz="1200"/>
            </a:lvl1pPr>
          </a:lstStyle>
          <a:p>
            <a:endParaRPr lang="es-EC"/>
          </a:p>
        </p:txBody>
      </p:sp>
      <p:sp>
        <p:nvSpPr>
          <p:cNvPr id="3" name="Date Placeholder 2"/>
          <p:cNvSpPr>
            <a:spLocks noGrp="1"/>
          </p:cNvSpPr>
          <p:nvPr>
            <p:ph type="dt" idx="1"/>
          </p:nvPr>
        </p:nvSpPr>
        <p:spPr>
          <a:xfrm>
            <a:off x="4008705" y="0"/>
            <a:ext cx="3066733" cy="469265"/>
          </a:xfrm>
          <a:prstGeom prst="rect">
            <a:avLst/>
          </a:prstGeom>
        </p:spPr>
        <p:txBody>
          <a:bodyPr vert="horz" lIns="94064" tIns="47032" rIns="94064" bIns="47032" rtlCol="0"/>
          <a:lstStyle>
            <a:lvl1pPr algn="r">
              <a:defRPr sz="1200"/>
            </a:lvl1pPr>
          </a:lstStyle>
          <a:p>
            <a:fld id="{B545C307-ACAD-4CEA-9883-AE8DEA9E91AE}" type="datetimeFigureOut">
              <a:rPr lang="es-EC" smtClean="0"/>
              <a:pPr/>
              <a:t>01/02/2012</a:t>
            </a:fld>
            <a:endParaRPr lang="es-EC"/>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4064" tIns="47032" rIns="94064" bIns="47032" rtlCol="0" anchor="ctr"/>
          <a:lstStyle/>
          <a:p>
            <a:endParaRPr lang="es-EC"/>
          </a:p>
        </p:txBody>
      </p:sp>
      <p:sp>
        <p:nvSpPr>
          <p:cNvPr id="5" name="Notes Placeholder 4"/>
          <p:cNvSpPr>
            <a:spLocks noGrp="1"/>
          </p:cNvSpPr>
          <p:nvPr>
            <p:ph type="body" sz="quarter" idx="3"/>
          </p:nvPr>
        </p:nvSpPr>
        <p:spPr>
          <a:xfrm>
            <a:off x="707708" y="4458018"/>
            <a:ext cx="5661660" cy="4223385"/>
          </a:xfrm>
          <a:prstGeom prst="rect">
            <a:avLst/>
          </a:prstGeom>
        </p:spPr>
        <p:txBody>
          <a:bodyPr vert="horz" lIns="94064" tIns="47032" rIns="94064" bIns="470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Footer Placeholder 5"/>
          <p:cNvSpPr>
            <a:spLocks noGrp="1"/>
          </p:cNvSpPr>
          <p:nvPr>
            <p:ph type="ftr" sz="quarter" idx="4"/>
          </p:nvPr>
        </p:nvSpPr>
        <p:spPr>
          <a:xfrm>
            <a:off x="0" y="8914406"/>
            <a:ext cx="3066733" cy="469265"/>
          </a:xfrm>
          <a:prstGeom prst="rect">
            <a:avLst/>
          </a:prstGeom>
        </p:spPr>
        <p:txBody>
          <a:bodyPr vert="horz" lIns="94064" tIns="47032" rIns="94064" bIns="47032" rtlCol="0" anchor="b"/>
          <a:lstStyle>
            <a:lvl1pPr algn="l">
              <a:defRPr sz="1200"/>
            </a:lvl1pPr>
          </a:lstStyle>
          <a:p>
            <a:endParaRPr lang="es-EC"/>
          </a:p>
        </p:txBody>
      </p:sp>
      <p:sp>
        <p:nvSpPr>
          <p:cNvPr id="7" name="Slide Number Placeholder 6"/>
          <p:cNvSpPr>
            <a:spLocks noGrp="1"/>
          </p:cNvSpPr>
          <p:nvPr>
            <p:ph type="sldNum" sz="quarter" idx="5"/>
          </p:nvPr>
        </p:nvSpPr>
        <p:spPr>
          <a:xfrm>
            <a:off x="4008705" y="8914406"/>
            <a:ext cx="3066733" cy="469265"/>
          </a:xfrm>
          <a:prstGeom prst="rect">
            <a:avLst/>
          </a:prstGeom>
        </p:spPr>
        <p:txBody>
          <a:bodyPr vert="horz" lIns="94064" tIns="47032" rIns="94064" bIns="47032" rtlCol="0" anchor="b"/>
          <a:lstStyle>
            <a:lvl1pPr algn="r">
              <a:defRPr sz="1200"/>
            </a:lvl1pPr>
          </a:lstStyle>
          <a:p>
            <a:fld id="{F76460A9-7AC9-4D87-8D5C-E29506BF1C31}" type="slidenum">
              <a:rPr lang="es-EC" smtClean="0"/>
              <a:pPr/>
              <a:t>‹#›</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C" dirty="0"/>
          </a:p>
        </p:txBody>
      </p:sp>
      <p:sp>
        <p:nvSpPr>
          <p:cNvPr id="4" name="Slide Number Placeholder 3"/>
          <p:cNvSpPr>
            <a:spLocks noGrp="1"/>
          </p:cNvSpPr>
          <p:nvPr>
            <p:ph type="sldNum" sz="quarter" idx="10"/>
          </p:nvPr>
        </p:nvSpPr>
        <p:spPr/>
        <p:txBody>
          <a:bodyPr/>
          <a:lstStyle/>
          <a:p>
            <a:fld id="{F76460A9-7AC9-4D87-8D5C-E29506BF1C31}" type="slidenum">
              <a:rPr lang="es-EC" smtClean="0"/>
              <a:pPr/>
              <a:t>8</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C" dirty="0"/>
          </a:p>
        </p:txBody>
      </p:sp>
      <p:sp>
        <p:nvSpPr>
          <p:cNvPr id="4" name="Slide Number Placeholder 3"/>
          <p:cNvSpPr>
            <a:spLocks noGrp="1"/>
          </p:cNvSpPr>
          <p:nvPr>
            <p:ph type="sldNum" sz="quarter" idx="10"/>
          </p:nvPr>
        </p:nvSpPr>
        <p:spPr/>
        <p:txBody>
          <a:bodyPr/>
          <a:lstStyle/>
          <a:p>
            <a:fld id="{F76460A9-7AC9-4D87-8D5C-E29506BF1C31}" type="slidenum">
              <a:rPr lang="es-EC" smtClean="0"/>
              <a:pPr/>
              <a:t>11</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B4A60D09-766E-49C1-B56A-5F2A42424E46}" type="datetimeFigureOut">
              <a:rPr lang="es-ES" smtClean="0"/>
              <a:pPr/>
              <a:t>01/02/2012</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F1EBD043-57CE-4336-AB1F-1256268FA51C}" type="slidenum">
              <a:rPr lang="es-ES" smtClean="0"/>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4A60D09-766E-49C1-B56A-5F2A42424E46}" type="datetimeFigureOut">
              <a:rPr lang="es-ES" smtClean="0"/>
              <a:pPr/>
              <a:t>01/02/2012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F1EBD043-57CE-4336-AB1F-1256268FA51C}"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4A60D09-766E-49C1-B56A-5F2A42424E46}" type="datetimeFigureOut">
              <a:rPr lang="es-ES" smtClean="0"/>
              <a:pPr/>
              <a:t>01/02/2012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F1EBD043-57CE-4336-AB1F-1256268FA51C}"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4A60D09-766E-49C1-B56A-5F2A42424E46}" type="datetimeFigureOut">
              <a:rPr lang="es-ES" smtClean="0"/>
              <a:pPr/>
              <a:t>01/02/2012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F1EBD043-57CE-4336-AB1F-1256268FA51C}" type="slidenum">
              <a:rPr lang="es-ES" smtClean="0"/>
              <a:pPr/>
              <a:t>‹#›</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B4A60D09-766E-49C1-B56A-5F2A42424E46}" type="datetimeFigureOut">
              <a:rPr lang="es-ES" smtClean="0"/>
              <a:pPr/>
              <a:t>01/02/2012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F1EBD043-57CE-4336-AB1F-1256268FA51C}" type="slidenum">
              <a:rPr lang="es-ES" smtClean="0"/>
              <a:pPr/>
              <a:t>‹#›</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4A60D09-766E-49C1-B56A-5F2A42424E46}" type="datetimeFigureOut">
              <a:rPr lang="es-ES" smtClean="0"/>
              <a:pPr/>
              <a:t>01/02/2012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F1EBD043-57CE-4336-AB1F-1256268FA51C}" type="slidenum">
              <a:rPr lang="es-ES" smtClean="0"/>
              <a:pPr/>
              <a:t>‹#›</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B4A60D09-766E-49C1-B56A-5F2A42424E46}" type="datetimeFigureOut">
              <a:rPr lang="es-ES" smtClean="0"/>
              <a:pPr/>
              <a:t>01/02/2012</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F1EBD043-57CE-4336-AB1F-1256268FA51C}" type="slidenum">
              <a:rPr lang="es-ES" smtClean="0"/>
              <a:pPr/>
              <a:t>‹#›</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B4A60D09-766E-49C1-B56A-5F2A42424E46}" type="datetimeFigureOut">
              <a:rPr lang="es-ES" smtClean="0"/>
              <a:pPr/>
              <a:t>01/02/2012</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F1EBD043-57CE-4336-AB1F-1256268FA51C}" type="slidenum">
              <a:rPr lang="es-ES" smtClean="0"/>
              <a:pPr/>
              <a:t>‹#›</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B4A60D09-766E-49C1-B56A-5F2A42424E46}" type="datetimeFigureOut">
              <a:rPr lang="es-ES" smtClean="0"/>
              <a:pPr/>
              <a:t>01/02/2012</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F1EBD043-57CE-4336-AB1F-1256268FA51C}"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B4A60D09-766E-49C1-B56A-5F2A42424E46}" type="datetimeFigureOut">
              <a:rPr lang="es-ES" smtClean="0"/>
              <a:pPr/>
              <a:t>01/02/2012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F1EBD043-57CE-4336-AB1F-1256268FA51C}" type="slidenum">
              <a:rPr lang="es-ES" smtClean="0"/>
              <a:pPr/>
              <a:t>‹#›</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B4A60D09-766E-49C1-B56A-5F2A42424E46}" type="datetimeFigureOut">
              <a:rPr lang="es-ES" smtClean="0"/>
              <a:pPr/>
              <a:t>01/02/2012</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F1EBD043-57CE-4336-AB1F-1256268FA51C}" type="slidenum">
              <a:rPr lang="es-ES" smtClean="0"/>
              <a:pPr/>
              <a:t>‹#›</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4A60D09-766E-49C1-B56A-5F2A42424E46}" type="datetimeFigureOut">
              <a:rPr lang="es-ES" smtClean="0"/>
              <a:pPr/>
              <a:t>01/02/2012</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1EBD043-57CE-4336-AB1F-1256268FA51C}"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548680"/>
            <a:ext cx="7772400" cy="1285883"/>
          </a:xfrm>
        </p:spPr>
        <p:txBody>
          <a:bodyPr/>
          <a:lstStyle/>
          <a:p>
            <a:pPr algn="ctr"/>
            <a:r>
              <a:rPr lang="es-ES" dirty="0" smtClean="0">
                <a:solidFill>
                  <a:srgbClr val="FF0000"/>
                </a:solidFill>
              </a:rPr>
              <a:t>RESEARCH THEME </a:t>
            </a:r>
            <a:endParaRPr lang="es-ES" dirty="0">
              <a:solidFill>
                <a:srgbClr val="FF0000"/>
              </a:solidFill>
            </a:endParaRPr>
          </a:p>
        </p:txBody>
      </p:sp>
      <p:sp>
        <p:nvSpPr>
          <p:cNvPr id="3" name="2 Subtítulo"/>
          <p:cNvSpPr>
            <a:spLocks noGrp="1"/>
          </p:cNvSpPr>
          <p:nvPr>
            <p:ph type="subTitle" idx="1"/>
          </p:nvPr>
        </p:nvSpPr>
        <p:spPr>
          <a:xfrm>
            <a:off x="1331640" y="2132856"/>
            <a:ext cx="6400800" cy="3352808"/>
          </a:xfrm>
        </p:spPr>
        <p:txBody>
          <a:bodyPr>
            <a:normAutofit/>
          </a:bodyPr>
          <a:lstStyle/>
          <a:p>
            <a:pPr algn="just"/>
            <a:r>
              <a:rPr lang="en-US" sz="1800" b="1" dirty="0" smtClean="0">
                <a:solidFill>
                  <a:schemeClr val="tx1"/>
                </a:solidFill>
                <a:latin typeface="Arial" pitchFamily="34" charset="0"/>
                <a:cs typeface="Arial" pitchFamily="34" charset="0"/>
              </a:rPr>
              <a:t>IMPLEMENTATION OF DYNAMIC IN THECLASSROOM AND ITS INCIDENCE ON CHILDREN’S PERFORMANCE AND MOTIVATION OF FIFTH GRADEOF BASIC EDUCATION AT “ ANDRES SEVILLA LAUZO” SCHOOL IN </a:t>
            </a:r>
            <a:r>
              <a:rPr lang="en-US" sz="1800" b="1" dirty="0" smtClean="0">
                <a:solidFill>
                  <a:schemeClr val="tx1"/>
                </a:solidFill>
                <a:latin typeface="Arial" pitchFamily="34" charset="0"/>
                <a:cs typeface="Arial" pitchFamily="34" charset="0"/>
              </a:rPr>
              <a:t>GUAYAQUIL, DURING </a:t>
            </a:r>
            <a:r>
              <a:rPr lang="en-US" sz="1800" b="1" dirty="0" smtClean="0">
                <a:solidFill>
                  <a:schemeClr val="tx1"/>
                </a:solidFill>
                <a:latin typeface="Arial" pitchFamily="34" charset="0"/>
                <a:cs typeface="Arial" pitchFamily="34" charset="0"/>
              </a:rPr>
              <a:t>THE SCHOOL YEAR MAY-DECEMBER 2011</a:t>
            </a:r>
            <a:r>
              <a:rPr lang="en-US" sz="1800" b="1" dirty="0" smtClean="0">
                <a:solidFill>
                  <a:schemeClr val="tx1"/>
                </a:solidFill>
                <a:latin typeface="Arial" pitchFamily="34" charset="0"/>
                <a:cs typeface="Arial" pitchFamily="34" charset="0"/>
              </a:rPr>
              <a:t>.</a:t>
            </a:r>
          </a:p>
          <a:p>
            <a:pPr algn="just"/>
            <a:endParaRPr lang="en-US" sz="1800" b="1" dirty="0" smtClean="0">
              <a:solidFill>
                <a:schemeClr val="tx1"/>
              </a:solidFill>
              <a:latin typeface="Arial" pitchFamily="34" charset="0"/>
              <a:cs typeface="Arial" pitchFamily="34" charset="0"/>
            </a:endParaRPr>
          </a:p>
          <a:p>
            <a:pPr algn="just"/>
            <a:endParaRPr lang="es-ES" sz="1800" dirty="0" smtClean="0">
              <a:solidFill>
                <a:schemeClr val="tx1"/>
              </a:solidFill>
              <a:latin typeface="Arial" pitchFamily="34" charset="0"/>
              <a:cs typeface="Arial" pitchFamily="34" charset="0"/>
            </a:endParaRPr>
          </a:p>
          <a:p>
            <a:pPr algn="ctr"/>
            <a:r>
              <a:rPr lang="es-ES" b="1" i="1" dirty="0" err="1" smtClean="0">
                <a:solidFill>
                  <a:schemeClr val="tx1"/>
                </a:solidFill>
              </a:rPr>
              <a:t>By</a:t>
            </a:r>
            <a:r>
              <a:rPr lang="es-ES" b="1" i="1" dirty="0" smtClean="0">
                <a:solidFill>
                  <a:schemeClr val="tx1"/>
                </a:solidFill>
              </a:rPr>
              <a:t>: Luis Fernando Morán Macías </a:t>
            </a:r>
            <a:endParaRPr lang="es-ES" b="1" i="1" dirty="0" smtClean="0">
              <a:solidFill>
                <a:schemeClr val="tx1"/>
              </a:solidFill>
            </a:endParaRPr>
          </a:p>
          <a:p>
            <a:endParaRPr lang="es-E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buNone/>
            </a:pPr>
            <a:r>
              <a:rPr lang="en-US" dirty="0" smtClean="0"/>
              <a:t>	</a:t>
            </a:r>
            <a:r>
              <a:rPr lang="en-US" dirty="0" smtClean="0">
                <a:solidFill>
                  <a:srgbClr val="0070C0"/>
                </a:solidFill>
              </a:rPr>
              <a:t>ACTIVITIES APPLIED IN THE EXPERIMENT</a:t>
            </a:r>
          </a:p>
          <a:p>
            <a:pPr>
              <a:buFont typeface="Wingdings" pitchFamily="2" charset="2"/>
              <a:buChar char="Ø"/>
            </a:pPr>
            <a:r>
              <a:rPr lang="en-US" sz="2800" dirty="0" smtClean="0">
                <a:latin typeface="Arial" pitchFamily="34" charset="0"/>
                <a:cs typeface="Arial" pitchFamily="34" charset="0"/>
              </a:rPr>
              <a:t>Singing</a:t>
            </a:r>
          </a:p>
          <a:p>
            <a:pPr>
              <a:buFont typeface="Wingdings" pitchFamily="2" charset="2"/>
              <a:buChar char="Ø"/>
            </a:pPr>
            <a:r>
              <a:rPr lang="en-US" sz="2800" dirty="0" smtClean="0">
                <a:latin typeface="Arial" pitchFamily="34" charset="0"/>
                <a:cs typeface="Arial" pitchFamily="34" charset="0"/>
              </a:rPr>
              <a:t>Painting</a:t>
            </a:r>
          </a:p>
          <a:p>
            <a:pPr>
              <a:buFont typeface="Wingdings" pitchFamily="2" charset="2"/>
              <a:buChar char="Ø"/>
            </a:pPr>
            <a:r>
              <a:rPr lang="en-US" sz="2800" dirty="0" smtClean="0">
                <a:latin typeface="Arial" pitchFamily="34" charset="0"/>
                <a:cs typeface="Arial" pitchFamily="34" charset="0"/>
              </a:rPr>
              <a:t>Playing games</a:t>
            </a:r>
          </a:p>
          <a:p>
            <a:pPr>
              <a:buFont typeface="Wingdings" pitchFamily="2" charset="2"/>
              <a:buChar char="Ø"/>
            </a:pPr>
            <a:r>
              <a:rPr lang="en-US" sz="2800" dirty="0" smtClean="0">
                <a:latin typeface="Arial" pitchFamily="34" charset="0"/>
                <a:cs typeface="Arial" pitchFamily="34" charset="0"/>
              </a:rPr>
              <a:t>Filling gaps</a:t>
            </a:r>
          </a:p>
          <a:p>
            <a:pPr>
              <a:buFont typeface="Wingdings" pitchFamily="2" charset="2"/>
              <a:buChar char="Ø"/>
            </a:pPr>
            <a:r>
              <a:rPr lang="en-US" sz="2800" dirty="0" smtClean="0">
                <a:latin typeface="Arial" pitchFamily="34" charset="0"/>
                <a:cs typeface="Arial" pitchFamily="34" charset="0"/>
              </a:rPr>
              <a:t>Contest </a:t>
            </a:r>
          </a:p>
          <a:p>
            <a:pPr>
              <a:buFont typeface="Wingdings" pitchFamily="2" charset="2"/>
              <a:buChar char="Ø"/>
            </a:pPr>
            <a:r>
              <a:rPr lang="en-US" sz="2800" dirty="0" smtClean="0">
                <a:latin typeface="Arial" pitchFamily="34" charset="0"/>
                <a:cs typeface="Arial" pitchFamily="34" charset="0"/>
              </a:rPr>
              <a:t>Drawings</a:t>
            </a:r>
          </a:p>
          <a:p>
            <a:pPr>
              <a:buNone/>
            </a:pPr>
            <a:endParaRPr lang="en-US" dirty="0">
              <a:solidFill>
                <a:schemeClr val="accent4"/>
              </a:solidFill>
            </a:endParaRPr>
          </a:p>
        </p:txBody>
      </p:sp>
      <p:sp>
        <p:nvSpPr>
          <p:cNvPr id="3" name="2 Título"/>
          <p:cNvSpPr>
            <a:spLocks noGrp="1"/>
          </p:cNvSpPr>
          <p:nvPr>
            <p:ph type="title"/>
          </p:nvPr>
        </p:nvSpPr>
        <p:spPr/>
        <p:txBody>
          <a:bodyPr/>
          <a:lstStyle/>
          <a:p>
            <a:pPr algn="ctr"/>
            <a:r>
              <a:rPr lang="es-ES" dirty="0" smtClean="0">
                <a:solidFill>
                  <a:srgbClr val="FF0000"/>
                </a:solidFill>
              </a:rPr>
              <a:t>PROPOSAL DEVELOPMENT</a:t>
            </a:r>
            <a:endParaRPr lang="es-ES" dirty="0">
              <a:solidFill>
                <a:srgbClr val="FF0000"/>
              </a:solidFill>
            </a:endParaRPr>
          </a:p>
        </p:txBody>
      </p:sp>
      <p:pic>
        <p:nvPicPr>
          <p:cNvPr id="1026" name="Picture 2" descr="http://t3.gstatic.com/images?q=tbn:ANd9GcTFTxONIqJLdTBlZRtw4HsDbmE5zAdNK8AhuluBHMHZRD8niB1D"/>
          <p:cNvPicPr>
            <a:picLocks noChangeAspect="1" noChangeArrowheads="1"/>
          </p:cNvPicPr>
          <p:nvPr/>
        </p:nvPicPr>
        <p:blipFill>
          <a:blip r:embed="rId2" cstate="print"/>
          <a:srcRect/>
          <a:stretch>
            <a:fillRect/>
          </a:stretch>
        </p:blipFill>
        <p:spPr bwMode="auto">
          <a:xfrm>
            <a:off x="3428992" y="1928802"/>
            <a:ext cx="1500198" cy="1409696"/>
          </a:xfrm>
          <a:prstGeom prst="rect">
            <a:avLst/>
          </a:prstGeom>
          <a:noFill/>
        </p:spPr>
      </p:pic>
      <p:pic>
        <p:nvPicPr>
          <p:cNvPr id="1028" name="Picture 4" descr="http://t2.gstatic.com/images?q=tbn:ANd9GcSVV3E9sYJIxbIasmEKZPaLbfFyuYxxixTuzmPNF8bNeYlzl_VD"/>
          <p:cNvPicPr>
            <a:picLocks noChangeAspect="1" noChangeArrowheads="1"/>
          </p:cNvPicPr>
          <p:nvPr/>
        </p:nvPicPr>
        <p:blipFill>
          <a:blip r:embed="rId3" cstate="print"/>
          <a:srcRect/>
          <a:stretch>
            <a:fillRect/>
          </a:stretch>
        </p:blipFill>
        <p:spPr bwMode="auto">
          <a:xfrm>
            <a:off x="5357818" y="2000240"/>
            <a:ext cx="1428760" cy="1428760"/>
          </a:xfrm>
          <a:prstGeom prst="rect">
            <a:avLst/>
          </a:prstGeom>
          <a:noFill/>
        </p:spPr>
      </p:pic>
      <p:pic>
        <p:nvPicPr>
          <p:cNvPr id="1030" name="Picture 6" descr="http://t2.gstatic.com/images?q=tbn:ANd9GcStDGaQ4J0Aiivvf420za3ITrTaRzDkc14K8-8-8D5j9FqZTUe0"/>
          <p:cNvPicPr>
            <a:picLocks noChangeAspect="1" noChangeArrowheads="1"/>
          </p:cNvPicPr>
          <p:nvPr/>
        </p:nvPicPr>
        <p:blipFill>
          <a:blip r:embed="rId4" cstate="print"/>
          <a:srcRect/>
          <a:stretch>
            <a:fillRect/>
          </a:stretch>
        </p:blipFill>
        <p:spPr bwMode="auto">
          <a:xfrm>
            <a:off x="3428992" y="3643314"/>
            <a:ext cx="1585910" cy="1571636"/>
          </a:xfrm>
          <a:prstGeom prst="rect">
            <a:avLst/>
          </a:prstGeom>
          <a:noFill/>
        </p:spPr>
      </p:pic>
      <p:pic>
        <p:nvPicPr>
          <p:cNvPr id="1032" name="Picture 8" descr="http://t3.gstatic.com/images?q=tbn:ANd9GcQT7HmsN7EhUBIFcxOWssZzTFHXpyQP_OrvGkyTZmYNEXyopje8"/>
          <p:cNvPicPr>
            <a:picLocks noChangeAspect="1" noChangeArrowheads="1"/>
          </p:cNvPicPr>
          <p:nvPr/>
        </p:nvPicPr>
        <p:blipFill>
          <a:blip r:embed="rId5" cstate="print"/>
          <a:srcRect/>
          <a:stretch>
            <a:fillRect/>
          </a:stretch>
        </p:blipFill>
        <p:spPr bwMode="auto">
          <a:xfrm>
            <a:off x="5357818" y="3645024"/>
            <a:ext cx="1643074" cy="1428761"/>
          </a:xfrm>
          <a:prstGeom prst="rect">
            <a:avLst/>
          </a:prstGeom>
          <a:noFill/>
        </p:spPr>
      </p:pic>
      <p:pic>
        <p:nvPicPr>
          <p:cNvPr id="1034" name="Picture 10" descr="http://t0.gstatic.com/images?q=tbn:ANd9GcRrA57Fx19dYaVYo3kUdYO3kvXrgNVe7AB8UDd5vDl169UlM4La"/>
          <p:cNvPicPr>
            <a:picLocks noChangeAspect="1" noChangeArrowheads="1"/>
          </p:cNvPicPr>
          <p:nvPr/>
        </p:nvPicPr>
        <p:blipFill>
          <a:blip r:embed="rId6" cstate="print"/>
          <a:srcRect/>
          <a:stretch>
            <a:fillRect/>
          </a:stretch>
        </p:blipFill>
        <p:spPr bwMode="auto">
          <a:xfrm>
            <a:off x="7143768" y="3645024"/>
            <a:ext cx="1285884" cy="1500198"/>
          </a:xfrm>
          <a:prstGeom prst="rect">
            <a:avLst/>
          </a:prstGeom>
          <a:noFill/>
        </p:spPr>
      </p:pic>
      <p:sp>
        <p:nvSpPr>
          <p:cNvPr id="1036" name="AutoShape 12" descr="data:image/jpg;base64,/9j/4AAQSkZJRgABAQAAAQABAAD/2wBDAAkGBwgHBgkIBwgKCgkLDRYPDQwMDRsUFRAWIB0iIiAdHx8kKDQsJCYxJx8fLT0tMTU3Ojo6Iys/RD84QzQ5Ojf/2wBDAQoKCg0MDRoPDxo3JR8lNzc3Nzc3Nzc3Nzc3Nzc3Nzc3Nzc3Nzc3Nzc3Nzc3Nzc3Nzc3Nzc3Nzc3Nzc3Nzc3Nzf/wAARCABiAIcDASIAAhEBAxEB/8QAGgAAAgMBAQAAAAAAAAAAAAAABAUAAgMGAf/EADwQAAIBAwMBBQYDBgUFAQAAAAECAwAEERIhMUEFEyJRYRRxgZGhsQYy0UJSYoLB8BUjcpLhJDNTorLx/8QAGAEAAwEBAAAAAAAAAAAAAAAAAAECAwT/xAAlEQACAgMAAQQCAwEAAAAAAAAAAQIRAyExEgQTMkFRYSJxgcH/2gAMAwEAAhEDEQA/AOt/EF5+I+1vxR7F+HsRdn9mzxe2SagnfPlWKZO5AUjYc536Y7cNEo/zCV/i1tj77UvjlaEXeiNGYTn/AC1bBOW3Pv3zVrGV7sd4YWiIbGhz6c0sclkj5VRL06GUiSRjUrkr1z+z+tZln/8AISeumhLi2nJlmjv2t0SB4VULlVJIKuf9I/8Ao54GPGsykoKks4Ay6nGauOwkFK8uTlpPTO1eG5kQkFWbHUDP2pfe309isUYVGZtR1yb4AxgDHXcn4HzFM2YKhcSBUX82cY99JTTk1+Ap1ZSO5dj+ZVH8QYUR3hZdSEEY5zSZu2rD2qeKZzqTSAyoxLefA4FeL23ZlisMrsfJBgge87U9S2gVjS2vYbqR44mdmUZOQQK1d3TkKAOpOa5uDtJbUymxglJbbVK+pQNyPuevWibW9mumCSmTVgE6ckfTbFSk0rkN6G3fa/yFSOpAB+xq5CSYy7DPQMV+1Ut442Gf8tjztyKrdxl3UqQMHxdKtUydg8lzDHcrbtKqyu2FQHfOM/apeSiKaOM62L5OzsoUee3NL7rszvO1YrnvQEVFzrJJ/aB0npsTn+8MkiLY7vQQP5hj13H9alSlbtDpFkkZdlWTPrqx963WdQDrEh9NLGqCCX92DHqoNZsZI5ATGgPOsEqPjTuwpIMheJiSh3z1qUJZpIAzyhGZjnEY4+tSigsWG0FzeXUEokTMjSo0chVjyrZx0Ixt8fKiB2cRI2qe4LMc6RcYx7gB/wAUe1tH7SZdI159fLH2+5qM0aPoOpm6hRjFCY5bZUrO0hbSskLeGSFseQwwPzBB9PLBHuZWskvLy5fwoAxRd9AA4GcD16DJNMHkFvCXk/OdyPM0quYxfaVdMBMnU6/lJ/axwD5dR6dZ3Wgf7M+zrqTtKd9UYj7s+LJywB3UZwBvztkDHJzR1/J7HaM7anz4UTnWx4H6+lCdmWcHZyJ3DSMGXwk5LYwOAPcKZa3ONQx6M2DSip+FSexOr0cTadlmec64rhy0jpnQyq2CTyRtuD9OabxdjLHqUyRr/AiFgPngZ+FG91cT9pmVw6wLttJ4SPIDPmASfhTMmMbsfrtU+nuEPHY33Qst+y4daGSWVwp2LFNuuNh/WjLuALaTez570qdGAux6bcH415azSuG7xlBLHSoPA/T1rUayDqYq38K/rWnzQuGfZjTR2/8A10hM5Y5BYYAztgA44/scVtMUmGnvSo8ga8CkqMuzjqKB7TN2ns4sYixeYLIdAYqnUjehJRX9B0JMMAO78jfHX41SaeGOJjbsoZQfzNyaNEYYDGce+gLiBBM2qHWBwe7zj/1NV0XAbs++nkDrNLG5XwqQuk7bZO53zkfynFMUk71RqkTP8JBocW0OhS0YwDnxKNvoKL7jUFDqpA9TUxj4wUW7YdZdYUYAkAkdSlSsrWYNJIghZVRiAxHPHTnz+VSiyqN2xqIAJyelBl2g8RVAM/nJJ+Q5JosFjIcouM85oE24hMrsdbM+QCOpOBx0yT8M0AeMZJnLHOfdnT5cdfT77Z1tGD2CMitGGHTn13rQBY00jUcckjc++vZWVIi7B5CBsoBOfSjmwewMSxFpIhKutGCuBqLZPnj/AJrczpAmlD3hBwSBhc+8Dc+gyaX20M63Ka0Hd4ONXUnjAHOPF14YetMoLcDDS6c/l3Ofh0+XHpU45ynG5KgpJmffSy7qmM8HAGfr9Mg157K35nb34zk+481nd9oxxhkjALGXumxIVJP8JA3O426UtubkLIILS3mmkeMl++mcrCinJZj03GMDJJGOATVJjd1Y1lBWRFAMupgCMglR59KJVYguHIPvX9a52E3J7NPacV92fLYONRDh0UAHo2psbjyom0njlljhezngU7KWmJPTyPqPhv0peVdYqY+OnSFAI921AXU8kdwEjZMHG5U5APGd/P7ij0Ubcn3nNA3FgJQVludnJDhVxlTyPt8qzze441j6ONfYRE8vcxyHT4hnc42PH95qsltI4MjFgwHIYHNaLKyooZstjBPGfWvJZlCEalRjwdQrZWkS6Ft0HKJFIhZXfBII3Xjp64H81e9mgNEkxUFmUKpwT6HB9SDx08q3ktluomSVzqIwHB0kAHI432oiCE24CooKgYG+MDPSsXik83uN6KUl40aJE2PFsOg2/v8AvmpWqsDznNStRGWlu8JLDGffQ3tXsziN3MrSSEqQB4QeAfTgD3ijJDqyvhz69KVTpHFM4kYC306XJ2CEkH4dPdn5Y+om4Q8kOKthqyd4mSwyeg6dNveRtXkskcfh2aQcDop/Wg7F43sY+9Zg8bA6idJY456c8fAitHjZ3JDHHVSdI/Wt4bVsmTrht7QdJwrMTzsBVp4TdWzRsBHkDcbkdaGEy6+4Eid5j8gOojy3NEjvFUbIvkck5+eKppMSYDcRx3BMDrKzW7KSQ2NZYYDHrzkCrqXtklukHeMsYDw5CoR+8TjO2/w6UfKuq2dSdMjLgPnG/I+tc49xK1zm3kBEujTgZAQ6Sx/2nj0+WTait/ZcU29D+/itYuzWhe1WSByFMSoGByR0674oKdZEl7OhnMbzB11tGmlcgZOFJOBjHU4pdLfT2tzPHHGoWJ9MDsSxA0jJGSQOWHAG3pvv2U8s/aUTPGwRIGYBmOSzEbnPod/h51M5xtRvZbjJIdSnQ2AWYt0B4oZhvnEwJ8wv9TWt6spj8AIz1JOBQYjfGDLIcnkBvpmtn8bMH0KkdlGAdRPRhg/ehO1muILUvaEI+RgMgOfPG3P6VukDtlw8xA6hs/Sh+1Fle3aC3ErSDBXEeQfIZ4G//wCU2AH2HfXN67mcq8IAIKjBHyzt/fpTaznSaPC5VQTp5ORnbfildgHtj3VyAzsdj3DqF95xuc/bPFPI5O7jVAQP9GpvrQ7BGoRSu+r5VKkcmNg2fQ7VKnZZnOyiQkKWPkBQMkIlZmkRGDHg5YfLNGTsgY7jnGeftWSurkkSggchenzppL7RLZmlvoxrnZyOEj5+J5oftWc2FqZBH42GEUHO/mfPH6UyihQHYbk5zpya5/ta8uF7TMckkJt9fdw6mCMkm2MfvEn7USnRUMbnw07E7PkGm9njbvnGRkb9Nz600lSeM6zqJ4GN9/t580SRoP5yAD1rGZg+ldYAzuc7immSwO7WVbS5dcGVYmPVmzjzOw+VJFKeyzRe1xQsdkDSFCU88jccYA66SeuxPanbCw2syLBdWkcYUXMzABkViB4ACdRPGrgb4O1JY+yf8Rd7/s54h2ZM5YPLt3Cp4SunfyJHTH1wy23+js9NCD1N0NoJFue1PZnTMinXqD5A6hvsPd1FO0gNtNLNHpBk3I1Yxxxt6Um7I7UsInkkjuNds6xrHOIiSCFwVO2R0O/73pTq37Qivw/sT94UOG1Iy4+B5q4R0rMMl3rhWaNJCbicoY12Bzj69aBTtGSJzHFaAoG21bY9/kfnVO13ee+SyVnIVPGo23J6eRx/QVpGI4tKi2nI48MRX55x6b1tHZi9B0N+7Nj2Jhj9whqJa6jMbPh0IHBjOc+o5pa90hjKC0miOcFtO/wxWriN7F0VZFMngwyshGeefSiSXRJtjCJlaLWEYZ/ZZdJq2QP2WArNZkZUdHQMVBxrwNxVluFIB1qD6tn+tRRdo1DJzrYVKiSo37YJ9CalIBXeJCZnLySNgnOGwBQT26tvGZgfUE/MkYrTt6cZ7qCPVIZPFhsbcnJ3xxvgedYRrcd3GS0q7ADSwAPp1qnlcdIqGFSVsZW16Y1X2hJmxyVjrnUS6HbF9KluTFNPrDOSwHO4HCtxxninncXDIxe6mDZ8IBXYeXFDmVdfdXF5oxyDsR8c1jJuRvjiocCZb8RF3aLncDSWP3q8N2bnSuhPEeqY9eM0luoIjKRBNFpxjU0oOa3tJZEkii70lWIJZUyF392PrQsjsTww8bQyvobaZIRcJC0CMRJlDwQQNJ95HWsV/wAL06EupUU5ADXTgf7S2PpQXbNyvaFwLaOVo1t5ApUbanI48iMHHzodbSSaIkSyOw1Kcb6iDg5242qpTp8Jhjtdoa9l9nWNlNPFBApt3IZT3hZSSMHbgUfdC3trG5W37uECFjpTAGcHpXKx9nzSgsZocHckoD8qGFpKV1LJEVXqyMQfkQanz/RftP8AIw/DcFr2ebkyOwDFFjEjhzpGRnA2BP2xXQq8bYZSp/1eE/rXK9mRXMs2e9OI2yFkiyCPNcnPxro5ZFWAmRQ4D4Jyck88VWKV6M88adhB2ZV9nXB64JHyoLtO8MT6IVA7pQzlVwAdv1FXkvFtLV5GjRjGhYkqOnlSSS/tUkkSS4lTvk8SyKCraid87469RTyOVfxIhBvdD9O97mJQiaQoyxH67V57MRkwOMnchCV3/lIFXS6kWNR3OAQM5GTjFaC4xyceoAA/r51pdGdGET3C5BuGVhyCdX33qUZFGMCTxqH8Xvz7qlFhRzX4oZhfbMRhmxv6L+p+dFdkIj3sYdVYFBnIznipUrGXyR0w+I/khiCtiJBjyUUvt0TvpDpXJdunripUpMcTy78MLsuzCTAI5FYTqBbzuAAwjc6gN+DUqVP2WuHPdlsZBP3hLaYwV1HODpG4+Zq/4cRXWfUobfqM9alSgp8DbMAxrkZ3PNTuYnv0jeJGQrkqVBBO/SpUqWNG9vDELqJREgVgcgKMHajYEQK6BV0d/wDlxtwelSpWmL7Mc5S4AFtIRse5B+rVz/acEIAcRR6m5bSMn89SpWn0V6fv+/8ADrowO644QY9NjWcsaAxsEUN33IG//bqVKRzgd4T7Q2/CqB6DAqVKldC4YPp//9k="/>
          <p:cNvSpPr>
            <a:spLocks noChangeAspect="1" noChangeArrowheads="1"/>
          </p:cNvSpPr>
          <p:nvPr/>
        </p:nvSpPr>
        <p:spPr bwMode="auto">
          <a:xfrm>
            <a:off x="63500" y="-444500"/>
            <a:ext cx="1181100" cy="85725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8" name="AutoShape 14" descr="data:image/jpg;base64,/9j/4AAQSkZJRgABAQAAAQABAAD/2wBDAAkGBwgHBgkIBwgKCgkLDRYPDQwMDRsUFRAWIB0iIiAdHx8kKDQsJCYxJx8fLT0tMTU3Ojo6Iys/RD84QzQ5Ojf/2wBDAQoKCg0MDRoPDxo3JR8lNzc3Nzc3Nzc3Nzc3Nzc3Nzc3Nzc3Nzc3Nzc3Nzc3Nzc3Nzc3Nzc3Nzc3Nzc3Nzc3Nzf/wAARCABiAIcDASIAAhEBAxEB/8QAGgAAAgMBAQAAAAAAAAAAAAAABAUAAgMGAf/EADwQAAIBAwMBBQYDBgUFAQAAAAECAwAEERIhMUEFEyJRYRRxgZGhsQYy0UJSYoLB8BUjcpLhJDNTorLx/8QAGAEAAwEBAAAAAAAAAAAAAAAAAAECAwT/xAAlEQACAgMAAQQCAwEAAAAAAAAAAQIRAyExEgQTMkFRYSJxgcH/2gAMAwEAAhEDEQA/AOt/EF5+I+1vxR7F+HsRdn9mzxe2SagnfPlWKZO5AUjYc536Y7cNEo/zCV/i1tj77UvjlaEXeiNGYTn/AC1bBOW3Pv3zVrGV7sd4YWiIbGhz6c0sclkj5VRL06GUiSRjUrkr1z+z+tZln/8AISeumhLi2nJlmjv2t0SB4VULlVJIKuf9I/8Ao54GPGsykoKks4Ay6nGauOwkFK8uTlpPTO1eG5kQkFWbHUDP2pfe309isUYVGZtR1yb4AxgDHXcn4HzFM2YKhcSBUX82cY99JTTk1+Ap1ZSO5dj+ZVH8QYUR3hZdSEEY5zSZu2rD2qeKZzqTSAyoxLefA4FeL23ZlisMrsfJBgge87U9S2gVjS2vYbqR44mdmUZOQQK1d3TkKAOpOa5uDtJbUymxglJbbVK+pQNyPuevWibW9mumCSmTVgE6ckfTbFSk0rkN6G3fa/yFSOpAB+xq5CSYy7DPQMV+1Ut442Gf8tjztyKrdxl3UqQMHxdKtUydg8lzDHcrbtKqyu2FQHfOM/apeSiKaOM62L5OzsoUee3NL7rszvO1YrnvQEVFzrJJ/aB0npsTn+8MkiLY7vQQP5hj13H9alSlbtDpFkkZdlWTPrqx963WdQDrEh9NLGqCCX92DHqoNZsZI5ATGgPOsEqPjTuwpIMheJiSh3z1qUJZpIAzyhGZjnEY4+tSigsWG0FzeXUEokTMjSo0chVjyrZx0Ixt8fKiB2cRI2qe4LMc6RcYx7gB/wAUe1tH7SZdI159fLH2+5qM0aPoOpm6hRjFCY5bZUrO0hbSskLeGSFseQwwPzBB9PLBHuZWskvLy5fwoAxRd9AA4GcD16DJNMHkFvCXk/OdyPM0quYxfaVdMBMnU6/lJ/axwD5dR6dZ3Wgf7M+zrqTtKd9UYj7s+LJywB3UZwBvztkDHJzR1/J7HaM7anz4UTnWx4H6+lCdmWcHZyJ3DSMGXwk5LYwOAPcKZa3ONQx6M2DSip+FSexOr0cTadlmec64rhy0jpnQyq2CTyRtuD9OabxdjLHqUyRr/AiFgPngZ+FG91cT9pmVw6wLttJ4SPIDPmASfhTMmMbsfrtU+nuEPHY33Qst+y4daGSWVwp2LFNuuNh/WjLuALaTez570qdGAux6bcH415azSuG7xlBLHSoPA/T1rUayDqYq38K/rWnzQuGfZjTR2/8A10hM5Y5BYYAztgA44/scVtMUmGnvSo8ga8CkqMuzjqKB7TN2ns4sYixeYLIdAYqnUjehJRX9B0JMMAO78jfHX41SaeGOJjbsoZQfzNyaNEYYDGce+gLiBBM2qHWBwe7zj/1NV0XAbs++nkDrNLG5XwqQuk7bZO53zkfynFMUk71RqkTP8JBocW0OhS0YwDnxKNvoKL7jUFDqpA9TUxj4wUW7YdZdYUYAkAkdSlSsrWYNJIghZVRiAxHPHTnz+VSiyqN2xqIAJyelBl2g8RVAM/nJJ+Q5JosFjIcouM85oE24hMrsdbM+QCOpOBx0yT8M0AeMZJnLHOfdnT5cdfT77Z1tGD2CMitGGHTn13rQBY00jUcckjc++vZWVIi7B5CBsoBOfSjmwewMSxFpIhKutGCuBqLZPnj/AJrczpAmlD3hBwSBhc+8Dc+gyaX20M63Ka0Hd4ONXUnjAHOPF14YetMoLcDDS6c/l3Ofh0+XHpU45ynG5KgpJmffSy7qmM8HAGfr9Mg157K35nb34zk+481nd9oxxhkjALGXumxIVJP8JA3O426UtubkLIILS3mmkeMl++mcrCinJZj03GMDJJGOATVJjd1Y1lBWRFAMupgCMglR59KJVYguHIPvX9a52E3J7NPacV92fLYONRDh0UAHo2psbjyom0njlljhezngU7KWmJPTyPqPhv0peVdYqY+OnSFAI921AXU8kdwEjZMHG5U5APGd/P7ij0Ubcn3nNA3FgJQVludnJDhVxlTyPt8qzze441j6ONfYRE8vcxyHT4hnc42PH95qsltI4MjFgwHIYHNaLKyooZstjBPGfWvJZlCEalRjwdQrZWkS6Ft0HKJFIhZXfBII3Xjp64H81e9mgNEkxUFmUKpwT6HB9SDx08q3ktluomSVzqIwHB0kAHI432oiCE24CooKgYG+MDPSsXik83uN6KUl40aJE2PFsOg2/v8AvmpWqsDznNStRGWlu8JLDGffQ3tXsziN3MrSSEqQB4QeAfTgD3ijJDqyvhz69KVTpHFM4kYC306XJ2CEkH4dPdn5Y+om4Q8kOKthqyd4mSwyeg6dNveRtXkskcfh2aQcDop/Wg7F43sY+9Zg8bA6idJY456c8fAitHjZ3JDHHVSdI/Wt4bVsmTrht7QdJwrMTzsBVp4TdWzRsBHkDcbkdaGEy6+4Eid5j8gOojy3NEjvFUbIvkck5+eKppMSYDcRx3BMDrKzW7KSQ2NZYYDHrzkCrqXtklukHeMsYDw5CoR+8TjO2/w6UfKuq2dSdMjLgPnG/I+tc49xK1zm3kBEujTgZAQ6Sx/2nj0+WTait/ZcU29D+/itYuzWhe1WSByFMSoGByR0674oKdZEl7OhnMbzB11tGmlcgZOFJOBjHU4pdLfT2tzPHHGoWJ9MDsSxA0jJGSQOWHAG3pvv2U8s/aUTPGwRIGYBmOSzEbnPod/h51M5xtRvZbjJIdSnQ2AWYt0B4oZhvnEwJ8wv9TWt6spj8AIz1JOBQYjfGDLIcnkBvpmtn8bMH0KkdlGAdRPRhg/ehO1muILUvaEI+RgMgOfPG3P6VukDtlw8xA6hs/Sh+1Fle3aC3ErSDBXEeQfIZ4G//wCU2AH2HfXN67mcq8IAIKjBHyzt/fpTaznSaPC5VQTp5ORnbfildgHtj3VyAzsdj3DqF95xuc/bPFPI5O7jVAQP9GpvrQ7BGoRSu+r5VKkcmNg2fQ7VKnZZnOyiQkKWPkBQMkIlZmkRGDHg5YfLNGTsgY7jnGeftWSurkkSggchenzppL7RLZmlvoxrnZyOEj5+J5oftWc2FqZBH42GEUHO/mfPH6UyihQHYbk5zpya5/ta8uF7TMckkJt9fdw6mCMkm2MfvEn7USnRUMbnw07E7PkGm9njbvnGRkb9Nz600lSeM6zqJ4GN9/t580SRoP5yAD1rGZg+ldYAzuc7immSwO7WVbS5dcGVYmPVmzjzOw+VJFKeyzRe1xQsdkDSFCU88jccYA66SeuxPanbCw2syLBdWkcYUXMzABkViB4ACdRPGrgb4O1JY+yf8Rd7/s54h2ZM5YPLt3Cp4SunfyJHTH1wy23+js9NCD1N0NoJFue1PZnTMinXqD5A6hvsPd1FO0gNtNLNHpBk3I1Yxxxt6Um7I7UsInkkjuNds6xrHOIiSCFwVO2R0O/73pTq37Qivw/sT94UOG1Iy4+B5q4R0rMMl3rhWaNJCbicoY12Bzj69aBTtGSJzHFaAoG21bY9/kfnVO13ee+SyVnIVPGo23J6eRx/QVpGI4tKi2nI48MRX55x6b1tHZi9B0N+7Nj2Jhj9whqJa6jMbPh0IHBjOc+o5pa90hjKC0miOcFtO/wxWriN7F0VZFMngwyshGeefSiSXRJtjCJlaLWEYZ/ZZdJq2QP2WArNZkZUdHQMVBxrwNxVluFIB1qD6tn+tRRdo1DJzrYVKiSo37YJ9CalIBXeJCZnLySNgnOGwBQT26tvGZgfUE/MkYrTt6cZ7qCPVIZPFhsbcnJ3xxvgedYRrcd3GS0q7ADSwAPp1qnlcdIqGFSVsZW16Y1X2hJmxyVjrnUS6HbF9KluTFNPrDOSwHO4HCtxxninncXDIxe6mDZ8IBXYeXFDmVdfdXF5oxyDsR8c1jJuRvjiocCZb8RF3aLncDSWP3q8N2bnSuhPEeqY9eM0luoIjKRBNFpxjU0oOa3tJZEkii70lWIJZUyF392PrQsjsTww8bQyvobaZIRcJC0CMRJlDwQQNJ95HWsV/wAL06EupUU5ADXTgf7S2PpQXbNyvaFwLaOVo1t5ApUbanI48iMHHzodbSSaIkSyOw1Kcb6iDg5242qpTp8Jhjtdoa9l9nWNlNPFBApt3IZT3hZSSMHbgUfdC3trG5W37uECFjpTAGcHpXKx9nzSgsZocHckoD8qGFpKV1LJEVXqyMQfkQanz/RftP8AIw/DcFr2ebkyOwDFFjEjhzpGRnA2BP2xXQq8bYZSp/1eE/rXK9mRXMs2e9OI2yFkiyCPNcnPxro5ZFWAmRQ4D4Jyck88VWKV6M88adhB2ZV9nXB64JHyoLtO8MT6IVA7pQzlVwAdv1FXkvFtLV5GjRjGhYkqOnlSSS/tUkkSS4lTvk8SyKCraid87469RTyOVfxIhBvdD9O97mJQiaQoyxH67V57MRkwOMnchCV3/lIFXS6kWNR3OAQM5GTjFaC4xyceoAA/r51pdGdGET3C5BuGVhyCdX33qUZFGMCTxqH8Xvz7qlFhRzX4oZhfbMRhmxv6L+p+dFdkIj3sYdVYFBnIznipUrGXyR0w+I/khiCtiJBjyUUvt0TvpDpXJdunripUpMcTy78MLsuzCTAI5FYTqBbzuAAwjc6gN+DUqVP2WuHPdlsZBP3hLaYwV1HODpG4+Zq/4cRXWfUobfqM9alSgp8DbMAxrkZ3PNTuYnv0jeJGQrkqVBBO/SpUqWNG9vDELqJREgVgcgKMHajYEQK6BV0d/wDlxtwelSpWmL7Mc5S4AFtIRse5B+rVz/acEIAcRR6m5bSMn89SpWn0V6fv+/8ADrowO644QY9NjWcsaAxsEUN33IG//bqVKRzgd4T7Q2/CqB6DAqVKldC4YPp//9k="/>
          <p:cNvSpPr>
            <a:spLocks noChangeAspect="1" noChangeArrowheads="1"/>
          </p:cNvSpPr>
          <p:nvPr/>
        </p:nvSpPr>
        <p:spPr bwMode="auto">
          <a:xfrm>
            <a:off x="63500" y="-444500"/>
            <a:ext cx="1181100" cy="85725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40" name="AutoShape 16" descr="data:image/jpg;base64,/9j/4AAQSkZJRgABAQAAAQABAAD/2wBDAAkGBwgHBgkIBwgKCgkLDRYPDQwMDRsUFRAWIB0iIiAdHx8kKDQsJCYxJx8fLT0tMTU3Ojo6Iys/RD84QzQ5Ojf/2wBDAQoKCg0MDRoPDxo3JR8lNzc3Nzc3Nzc3Nzc3Nzc3Nzc3Nzc3Nzc3Nzc3Nzc3Nzc3Nzc3Nzc3Nzc3Nzc3Nzc3Nzf/wAARCABiAIcDASIAAhEBAxEB/8QAGgAAAgMBAQAAAAAAAAAAAAAABAUAAgMGAf/EADwQAAIBAwMBBQYDBgUFAQAAAAECAwAEERIhMUEFEyJRYRRxgZGhsQYy0UJSYoLB8BUjcpLhJDNTorLx/8QAGAEAAwEBAAAAAAAAAAAAAAAAAAECAwT/xAAlEQACAgMAAQQCAwEAAAAAAAAAAQIRAyExEgQTMkFRYSJxgcH/2gAMAwEAAhEDEQA/AOt/EF5+I+1vxR7F+HsRdn9mzxe2SagnfPlWKZO5AUjYc536Y7cNEo/zCV/i1tj77UvjlaEXeiNGYTn/AC1bBOW3Pv3zVrGV7sd4YWiIbGhz6c0sclkj5VRL06GUiSRjUrkr1z+z+tZln/8AISeumhLi2nJlmjv2t0SB4VULlVJIKuf9I/8Ao54GPGsykoKks4Ay6nGauOwkFK8uTlpPTO1eG5kQkFWbHUDP2pfe309isUYVGZtR1yb4AxgDHXcn4HzFM2YKhcSBUX82cY99JTTk1+Ap1ZSO5dj+ZVH8QYUR3hZdSEEY5zSZu2rD2qeKZzqTSAyoxLefA4FeL23ZlisMrsfJBgge87U9S2gVjS2vYbqR44mdmUZOQQK1d3TkKAOpOa5uDtJbUymxglJbbVK+pQNyPuevWibW9mumCSmTVgE6ckfTbFSk0rkN6G3fa/yFSOpAB+xq5CSYy7DPQMV+1Ut442Gf8tjztyKrdxl3UqQMHxdKtUydg8lzDHcrbtKqyu2FQHfOM/apeSiKaOM62L5OzsoUee3NL7rszvO1YrnvQEVFzrJJ/aB0npsTn+8MkiLY7vQQP5hj13H9alSlbtDpFkkZdlWTPrqx963WdQDrEh9NLGqCCX92DHqoNZsZI5ATGgPOsEqPjTuwpIMheJiSh3z1qUJZpIAzyhGZjnEY4+tSigsWG0FzeXUEokTMjSo0chVjyrZx0Ixt8fKiB2cRI2qe4LMc6RcYx7gB/wAUe1tH7SZdI159fLH2+5qM0aPoOpm6hRjFCY5bZUrO0hbSskLeGSFseQwwPzBB9PLBHuZWskvLy5fwoAxRd9AA4GcD16DJNMHkFvCXk/OdyPM0quYxfaVdMBMnU6/lJ/axwD5dR6dZ3Wgf7M+zrqTtKd9UYj7s+LJywB3UZwBvztkDHJzR1/J7HaM7anz4UTnWx4H6+lCdmWcHZyJ3DSMGXwk5LYwOAPcKZa3ONQx6M2DSip+FSexOr0cTadlmec64rhy0jpnQyq2CTyRtuD9OabxdjLHqUyRr/AiFgPngZ+FG91cT9pmVw6wLttJ4SPIDPmASfhTMmMbsfrtU+nuEPHY33Qst+y4daGSWVwp2LFNuuNh/WjLuALaTez570qdGAux6bcH415azSuG7xlBLHSoPA/T1rUayDqYq38K/rWnzQuGfZjTR2/8A10hM5Y5BYYAztgA44/scVtMUmGnvSo8ga8CkqMuzjqKB7TN2ns4sYixeYLIdAYqnUjehJRX9B0JMMAO78jfHX41SaeGOJjbsoZQfzNyaNEYYDGce+gLiBBM2qHWBwe7zj/1NV0XAbs++nkDrNLG5XwqQuk7bZO53zkfynFMUk71RqkTP8JBocW0OhS0YwDnxKNvoKL7jUFDqpA9TUxj4wUW7YdZdYUYAkAkdSlSsrWYNJIghZVRiAxHPHTnz+VSiyqN2xqIAJyelBl2g8RVAM/nJJ+Q5JosFjIcouM85oE24hMrsdbM+QCOpOBx0yT8M0AeMZJnLHOfdnT5cdfT77Z1tGD2CMitGGHTn13rQBY00jUcckjc++vZWVIi7B5CBsoBOfSjmwewMSxFpIhKutGCuBqLZPnj/AJrczpAmlD3hBwSBhc+8Dc+gyaX20M63Ka0Hd4ONXUnjAHOPF14YetMoLcDDS6c/l3Ofh0+XHpU45ynG5KgpJmffSy7qmM8HAGfr9Mg157K35nb34zk+481nd9oxxhkjALGXumxIVJP8JA3O426UtubkLIILS3mmkeMl++mcrCinJZj03GMDJJGOATVJjd1Y1lBWRFAMupgCMglR59KJVYguHIPvX9a52E3J7NPacV92fLYONRDh0UAHo2psbjyom0njlljhezngU7KWmJPTyPqPhv0peVdYqY+OnSFAI921AXU8kdwEjZMHG5U5APGd/P7ij0Ubcn3nNA3FgJQVludnJDhVxlTyPt8qzze441j6ONfYRE8vcxyHT4hnc42PH95qsltI4MjFgwHIYHNaLKyooZstjBPGfWvJZlCEalRjwdQrZWkS6Ft0HKJFIhZXfBII3Xjp64H81e9mgNEkxUFmUKpwT6HB9SDx08q3ktluomSVzqIwHB0kAHI432oiCE24CooKgYG+MDPSsXik83uN6KUl40aJE2PFsOg2/v8AvmpWqsDznNStRGWlu8JLDGffQ3tXsziN3MrSSEqQB4QeAfTgD3ijJDqyvhz69KVTpHFM4kYC306XJ2CEkH4dPdn5Y+om4Q8kOKthqyd4mSwyeg6dNveRtXkskcfh2aQcDop/Wg7F43sY+9Zg8bA6idJY456c8fAitHjZ3JDHHVSdI/Wt4bVsmTrht7QdJwrMTzsBVp4TdWzRsBHkDcbkdaGEy6+4Eid5j8gOojy3NEjvFUbIvkck5+eKppMSYDcRx3BMDrKzW7KSQ2NZYYDHrzkCrqXtklukHeMsYDw5CoR+8TjO2/w6UfKuq2dSdMjLgPnG/I+tc49xK1zm3kBEujTgZAQ6Sx/2nj0+WTait/ZcU29D+/itYuzWhe1WSByFMSoGByR0674oKdZEl7OhnMbzB11tGmlcgZOFJOBjHU4pdLfT2tzPHHGoWJ9MDsSxA0jJGSQOWHAG3pvv2U8s/aUTPGwRIGYBmOSzEbnPod/h51M5xtRvZbjJIdSnQ2AWYt0B4oZhvnEwJ8wv9TWt6spj8AIz1JOBQYjfGDLIcnkBvpmtn8bMH0KkdlGAdRPRhg/ehO1muILUvaEI+RgMgOfPG3P6VukDtlw8xA6hs/Sh+1Fle3aC3ErSDBXEeQfIZ4G//wCU2AH2HfXN67mcq8IAIKjBHyzt/fpTaznSaPC5VQTp5ORnbfildgHtj3VyAzsdj3DqF95xuc/bPFPI5O7jVAQP9GpvrQ7BGoRSu+r5VKkcmNg2fQ7VKnZZnOyiQkKWPkBQMkIlZmkRGDHg5YfLNGTsgY7jnGeftWSurkkSggchenzppL7RLZmlvoxrnZyOEj5+J5oftWc2FqZBH42GEUHO/mfPH6UyihQHYbk5zpya5/ta8uF7TMckkJt9fdw6mCMkm2MfvEn7USnRUMbnw07E7PkGm9njbvnGRkb9Nz600lSeM6zqJ4GN9/t580SRoP5yAD1rGZg+ldYAzuc7immSwO7WVbS5dcGVYmPVmzjzOw+VJFKeyzRe1xQsdkDSFCU88jccYA66SeuxPanbCw2syLBdWkcYUXMzABkViB4ACdRPGrgb4O1JY+yf8Rd7/s54h2ZM5YPLt3Cp4SunfyJHTH1wy23+js9NCD1N0NoJFue1PZnTMinXqD5A6hvsPd1FO0gNtNLNHpBk3I1Yxxxt6Um7I7UsInkkjuNds6xrHOIiSCFwVO2R0O/73pTq37Qivw/sT94UOG1Iy4+B5q4R0rMMl3rhWaNJCbicoY12Bzj69aBTtGSJzHFaAoG21bY9/kfnVO13ee+SyVnIVPGo23J6eRx/QVpGI4tKi2nI48MRX55x6b1tHZi9B0N+7Nj2Jhj9whqJa6jMbPh0IHBjOc+o5pa90hjKC0miOcFtO/wxWriN7F0VZFMngwyshGeefSiSXRJtjCJlaLWEYZ/ZZdJq2QP2WArNZkZUdHQMVBxrwNxVluFIB1qD6tn+tRRdo1DJzrYVKiSo37YJ9CalIBXeJCZnLySNgnOGwBQT26tvGZgfUE/MkYrTt6cZ7qCPVIZPFhsbcnJ3xxvgedYRrcd3GS0q7ADSwAPp1qnlcdIqGFSVsZW16Y1X2hJmxyVjrnUS6HbF9KluTFNPrDOSwHO4HCtxxninncXDIxe6mDZ8IBXYeXFDmVdfdXF5oxyDsR8c1jJuRvjiocCZb8RF3aLncDSWP3q8N2bnSuhPEeqY9eM0luoIjKRBNFpxjU0oOa3tJZEkii70lWIJZUyF392PrQsjsTww8bQyvobaZIRcJC0CMRJlDwQQNJ95HWsV/wAL06EupUU5ADXTgf7S2PpQXbNyvaFwLaOVo1t5ApUbanI48iMHHzodbSSaIkSyOw1Kcb6iDg5242qpTp8Jhjtdoa9l9nWNlNPFBApt3IZT3hZSSMHbgUfdC3trG5W37uECFjpTAGcHpXKx9nzSgsZocHckoD8qGFpKV1LJEVXqyMQfkQanz/RftP8AIw/DcFr2ebkyOwDFFjEjhzpGRnA2BP2xXQq8bYZSp/1eE/rXK9mRXMs2e9OI2yFkiyCPNcnPxro5ZFWAmRQ4D4Jyck88VWKV6M88adhB2ZV9nXB64JHyoLtO8MT6IVA7pQzlVwAdv1FXkvFtLV5GjRjGhYkqOnlSSS/tUkkSS4lTvk8SyKCraid87469RTyOVfxIhBvdD9O97mJQiaQoyxH67V57MRkwOMnchCV3/lIFXS6kWNR3OAQM5GTjFaC4xyceoAA/r51pdGdGET3C5BuGVhyCdX33qUZFGMCTxqH8Xvz7qlFhRzX4oZhfbMRhmxv6L+p+dFdkIj3sYdVYFBnIznipUrGXyR0w+I/khiCtiJBjyUUvt0TvpDpXJdunripUpMcTy78MLsuzCTAI5FYTqBbzuAAwjc6gN+DUqVP2WuHPdlsZBP3hLaYwV1HODpG4+Zq/4cRXWfUobfqM9alSgp8DbMAxrkZ3PNTuYnv0jeJGQrkqVBBO/SpUqWNG9vDELqJREgVgcgKMHajYEQK6BV0d/wDlxtwelSpWmL7Mc5S4AFtIRse5B+rVz/acEIAcRR6m5bSMn89SpWn0V6fv+/8ADrowO644QY9NjWcsaAxsEUN33IG//bqVKRzgd4T7Q2/CqB6DAqVKldC4YPp//9k="/>
          <p:cNvSpPr>
            <a:spLocks noChangeAspect="1" noChangeArrowheads="1"/>
          </p:cNvSpPr>
          <p:nvPr/>
        </p:nvSpPr>
        <p:spPr bwMode="auto">
          <a:xfrm>
            <a:off x="63500" y="-444500"/>
            <a:ext cx="1181100" cy="857250"/>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42" name="Picture 18" descr="http://t0.gstatic.com/images?q=tbn:ANd9GcQOoPheNPH59Wn6vcFdI6O_UGfmGRAukRSpYwi7d6E1hteBzpe2"/>
          <p:cNvPicPr>
            <a:picLocks noChangeAspect="1" noChangeArrowheads="1"/>
          </p:cNvPicPr>
          <p:nvPr/>
        </p:nvPicPr>
        <p:blipFill>
          <a:blip r:embed="rId7" cstate="print"/>
          <a:srcRect/>
          <a:stretch>
            <a:fillRect/>
          </a:stretch>
        </p:blipFill>
        <p:spPr bwMode="auto">
          <a:xfrm>
            <a:off x="7072331" y="2071678"/>
            <a:ext cx="1357322" cy="1462085"/>
          </a:xfrm>
          <a:prstGeom prst="rect">
            <a:avLst/>
          </a:prstGeom>
          <a:no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p:cTn id="23" dur="500" fill="hold"/>
                                        <p:tgtEl>
                                          <p:spTgt spid="2">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2">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2">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p:cTn id="31" dur="500" fill="hold"/>
                                        <p:tgtEl>
                                          <p:spTgt spid="2">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2">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2">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 calcmode="lin" valueType="num">
                                      <p:cBhvr>
                                        <p:cTn id="39" dur="500" fill="hold"/>
                                        <p:tgtEl>
                                          <p:spTgt spid="2">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2">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2">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 calcmode="lin" valueType="num">
                                      <p:cBhvr>
                                        <p:cTn id="47" dur="500" fill="hold"/>
                                        <p:tgtEl>
                                          <p:spTgt spid="2">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2">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2">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9" presetClass="entr" presetSubtype="0" accel="100000" fill="hold" grpId="0" nodeType="clickEffect">
                                  <p:stCondLst>
                                    <p:cond delay="0"/>
                                  </p:stCondLst>
                                  <p:childTnLst>
                                    <p:set>
                                      <p:cBhvr>
                                        <p:cTn id="54" dur="1" fill="hold">
                                          <p:stCondLst>
                                            <p:cond delay="0"/>
                                          </p:stCondLst>
                                        </p:cTn>
                                        <p:tgtEl>
                                          <p:spTgt spid="2">
                                            <p:txEl>
                                              <p:pRg st="5" end="5"/>
                                            </p:txEl>
                                          </p:spTgt>
                                        </p:tgtEl>
                                        <p:attrNameLst>
                                          <p:attrName>style.visibility</p:attrName>
                                        </p:attrNameLst>
                                      </p:cBhvr>
                                      <p:to>
                                        <p:strVal val="visible"/>
                                      </p:to>
                                    </p:set>
                                    <p:anim calcmode="lin" valueType="num">
                                      <p:cBhvr>
                                        <p:cTn id="55" dur="500" fill="hold"/>
                                        <p:tgtEl>
                                          <p:spTgt spid="2">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2">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2">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9" presetClass="entr" presetSubtype="0" accel="100000" fill="hold" grpId="0" nodeType="clickEffect">
                                  <p:stCondLst>
                                    <p:cond delay="0"/>
                                  </p:stCondLst>
                                  <p:childTnLst>
                                    <p:set>
                                      <p:cBhvr>
                                        <p:cTn id="62" dur="1" fill="hold">
                                          <p:stCondLst>
                                            <p:cond delay="0"/>
                                          </p:stCondLst>
                                        </p:cTn>
                                        <p:tgtEl>
                                          <p:spTgt spid="2">
                                            <p:txEl>
                                              <p:pRg st="6" end="6"/>
                                            </p:txEl>
                                          </p:spTgt>
                                        </p:tgtEl>
                                        <p:attrNameLst>
                                          <p:attrName>style.visibility</p:attrName>
                                        </p:attrNameLst>
                                      </p:cBhvr>
                                      <p:to>
                                        <p:strVal val="visible"/>
                                      </p:to>
                                    </p:set>
                                    <p:anim calcmode="lin" valueType="num">
                                      <p:cBhvr>
                                        <p:cTn id="63" dur="500" fill="hold"/>
                                        <p:tgtEl>
                                          <p:spTgt spid="2">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2">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2">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nodeType="clickEffect">
                                  <p:stCondLst>
                                    <p:cond delay="0"/>
                                  </p:stCondLst>
                                  <p:childTnLst>
                                    <p:set>
                                      <p:cBhvr>
                                        <p:cTn id="70" dur="1" fill="hold">
                                          <p:stCondLst>
                                            <p:cond delay="0"/>
                                          </p:stCondLst>
                                        </p:cTn>
                                        <p:tgtEl>
                                          <p:spTgt spid="1026"/>
                                        </p:tgtEl>
                                        <p:attrNameLst>
                                          <p:attrName>style.visibility</p:attrName>
                                        </p:attrNameLst>
                                      </p:cBhvr>
                                      <p:to>
                                        <p:strVal val="visible"/>
                                      </p:to>
                                    </p:set>
                                    <p:animEffect transition="in" filter="fade">
                                      <p:cBhvr>
                                        <p:cTn id="71" dur="1000"/>
                                        <p:tgtEl>
                                          <p:spTgt spid="1026"/>
                                        </p:tgtEl>
                                      </p:cBhvr>
                                    </p:animEffect>
                                    <p:anim calcmode="lin" valueType="num">
                                      <p:cBhvr>
                                        <p:cTn id="72" dur="1000" fill="hold"/>
                                        <p:tgtEl>
                                          <p:spTgt spid="1026"/>
                                        </p:tgtEl>
                                        <p:attrNameLst>
                                          <p:attrName>ppt_x</p:attrName>
                                        </p:attrNameLst>
                                      </p:cBhvr>
                                      <p:tavLst>
                                        <p:tav tm="0">
                                          <p:val>
                                            <p:strVal val="#ppt_x"/>
                                          </p:val>
                                        </p:tav>
                                        <p:tav tm="100000">
                                          <p:val>
                                            <p:strVal val="#ppt_x"/>
                                          </p:val>
                                        </p:tav>
                                      </p:tavLst>
                                    </p:anim>
                                    <p:anim calcmode="lin" valueType="num">
                                      <p:cBhvr>
                                        <p:cTn id="73" dur="900" decel="100000" fill="hold"/>
                                        <p:tgtEl>
                                          <p:spTgt spid="10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nodeType="clickEffect">
                                  <p:stCondLst>
                                    <p:cond delay="0"/>
                                  </p:stCondLst>
                                  <p:childTnLst>
                                    <p:set>
                                      <p:cBhvr>
                                        <p:cTn id="78" dur="1" fill="hold">
                                          <p:stCondLst>
                                            <p:cond delay="0"/>
                                          </p:stCondLst>
                                        </p:cTn>
                                        <p:tgtEl>
                                          <p:spTgt spid="1028"/>
                                        </p:tgtEl>
                                        <p:attrNameLst>
                                          <p:attrName>style.visibility</p:attrName>
                                        </p:attrNameLst>
                                      </p:cBhvr>
                                      <p:to>
                                        <p:strVal val="visible"/>
                                      </p:to>
                                    </p:set>
                                    <p:animEffect transition="in" filter="fade">
                                      <p:cBhvr>
                                        <p:cTn id="79" dur="1000"/>
                                        <p:tgtEl>
                                          <p:spTgt spid="1028"/>
                                        </p:tgtEl>
                                      </p:cBhvr>
                                    </p:animEffect>
                                    <p:anim calcmode="lin" valueType="num">
                                      <p:cBhvr>
                                        <p:cTn id="80" dur="1000" fill="hold"/>
                                        <p:tgtEl>
                                          <p:spTgt spid="1028"/>
                                        </p:tgtEl>
                                        <p:attrNameLst>
                                          <p:attrName>ppt_x</p:attrName>
                                        </p:attrNameLst>
                                      </p:cBhvr>
                                      <p:tavLst>
                                        <p:tav tm="0">
                                          <p:val>
                                            <p:strVal val="#ppt_x"/>
                                          </p:val>
                                        </p:tav>
                                        <p:tav tm="100000">
                                          <p:val>
                                            <p:strVal val="#ppt_x"/>
                                          </p:val>
                                        </p:tav>
                                      </p:tavLst>
                                    </p:anim>
                                    <p:anim calcmode="lin" valueType="num">
                                      <p:cBhvr>
                                        <p:cTn id="81" dur="900" decel="100000" fill="hold"/>
                                        <p:tgtEl>
                                          <p:spTgt spid="1028"/>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028"/>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nodeType="clickEffect">
                                  <p:stCondLst>
                                    <p:cond delay="0"/>
                                  </p:stCondLst>
                                  <p:childTnLst>
                                    <p:set>
                                      <p:cBhvr>
                                        <p:cTn id="86" dur="1" fill="hold">
                                          <p:stCondLst>
                                            <p:cond delay="0"/>
                                          </p:stCondLst>
                                        </p:cTn>
                                        <p:tgtEl>
                                          <p:spTgt spid="1042"/>
                                        </p:tgtEl>
                                        <p:attrNameLst>
                                          <p:attrName>style.visibility</p:attrName>
                                        </p:attrNameLst>
                                      </p:cBhvr>
                                      <p:to>
                                        <p:strVal val="visible"/>
                                      </p:to>
                                    </p:set>
                                    <p:animEffect transition="in" filter="fade">
                                      <p:cBhvr>
                                        <p:cTn id="87" dur="1000"/>
                                        <p:tgtEl>
                                          <p:spTgt spid="1042"/>
                                        </p:tgtEl>
                                      </p:cBhvr>
                                    </p:animEffect>
                                    <p:anim calcmode="lin" valueType="num">
                                      <p:cBhvr>
                                        <p:cTn id="88" dur="1000" fill="hold"/>
                                        <p:tgtEl>
                                          <p:spTgt spid="1042"/>
                                        </p:tgtEl>
                                        <p:attrNameLst>
                                          <p:attrName>ppt_x</p:attrName>
                                        </p:attrNameLst>
                                      </p:cBhvr>
                                      <p:tavLst>
                                        <p:tav tm="0">
                                          <p:val>
                                            <p:strVal val="#ppt_x"/>
                                          </p:val>
                                        </p:tav>
                                        <p:tav tm="100000">
                                          <p:val>
                                            <p:strVal val="#ppt_x"/>
                                          </p:val>
                                        </p:tav>
                                      </p:tavLst>
                                    </p:anim>
                                    <p:anim calcmode="lin" valueType="num">
                                      <p:cBhvr>
                                        <p:cTn id="89" dur="900" decel="100000" fill="hold"/>
                                        <p:tgtEl>
                                          <p:spTgt spid="1042"/>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042"/>
                                        </p:tgtEl>
                                        <p:attrNameLst>
                                          <p:attrName>ppt_y</p:attrName>
                                        </p:attrNameLst>
                                      </p:cBhvr>
                                      <p:tavLst>
                                        <p:tav tm="0">
                                          <p:val>
                                            <p:strVal val="#ppt_y-.03"/>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37" presetClass="entr" presetSubtype="0" fill="hold" nodeType="clickEffect">
                                  <p:stCondLst>
                                    <p:cond delay="0"/>
                                  </p:stCondLst>
                                  <p:childTnLst>
                                    <p:set>
                                      <p:cBhvr>
                                        <p:cTn id="94" dur="1" fill="hold">
                                          <p:stCondLst>
                                            <p:cond delay="0"/>
                                          </p:stCondLst>
                                        </p:cTn>
                                        <p:tgtEl>
                                          <p:spTgt spid="1030"/>
                                        </p:tgtEl>
                                        <p:attrNameLst>
                                          <p:attrName>style.visibility</p:attrName>
                                        </p:attrNameLst>
                                      </p:cBhvr>
                                      <p:to>
                                        <p:strVal val="visible"/>
                                      </p:to>
                                    </p:set>
                                    <p:animEffect transition="in" filter="fade">
                                      <p:cBhvr>
                                        <p:cTn id="95" dur="1000"/>
                                        <p:tgtEl>
                                          <p:spTgt spid="1030"/>
                                        </p:tgtEl>
                                      </p:cBhvr>
                                    </p:animEffect>
                                    <p:anim calcmode="lin" valueType="num">
                                      <p:cBhvr>
                                        <p:cTn id="96" dur="1000" fill="hold"/>
                                        <p:tgtEl>
                                          <p:spTgt spid="1030"/>
                                        </p:tgtEl>
                                        <p:attrNameLst>
                                          <p:attrName>ppt_x</p:attrName>
                                        </p:attrNameLst>
                                      </p:cBhvr>
                                      <p:tavLst>
                                        <p:tav tm="0">
                                          <p:val>
                                            <p:strVal val="#ppt_x"/>
                                          </p:val>
                                        </p:tav>
                                        <p:tav tm="100000">
                                          <p:val>
                                            <p:strVal val="#ppt_x"/>
                                          </p:val>
                                        </p:tav>
                                      </p:tavLst>
                                    </p:anim>
                                    <p:anim calcmode="lin" valueType="num">
                                      <p:cBhvr>
                                        <p:cTn id="97" dur="900" decel="100000" fill="hold"/>
                                        <p:tgtEl>
                                          <p:spTgt spid="1030"/>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1030"/>
                                        </p:tgtEl>
                                        <p:attrNameLst>
                                          <p:attrName>ppt_y</p:attrName>
                                        </p:attrNameLst>
                                      </p:cBhvr>
                                      <p:tavLst>
                                        <p:tav tm="0">
                                          <p:val>
                                            <p:strVal val="#ppt_y-.03"/>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37" presetClass="entr" presetSubtype="0" fill="hold" nodeType="clickEffect">
                                  <p:stCondLst>
                                    <p:cond delay="0"/>
                                  </p:stCondLst>
                                  <p:childTnLst>
                                    <p:set>
                                      <p:cBhvr>
                                        <p:cTn id="102" dur="1" fill="hold">
                                          <p:stCondLst>
                                            <p:cond delay="0"/>
                                          </p:stCondLst>
                                        </p:cTn>
                                        <p:tgtEl>
                                          <p:spTgt spid="1032"/>
                                        </p:tgtEl>
                                        <p:attrNameLst>
                                          <p:attrName>style.visibility</p:attrName>
                                        </p:attrNameLst>
                                      </p:cBhvr>
                                      <p:to>
                                        <p:strVal val="visible"/>
                                      </p:to>
                                    </p:set>
                                    <p:animEffect transition="in" filter="fade">
                                      <p:cBhvr>
                                        <p:cTn id="103" dur="1000"/>
                                        <p:tgtEl>
                                          <p:spTgt spid="1032"/>
                                        </p:tgtEl>
                                      </p:cBhvr>
                                    </p:animEffect>
                                    <p:anim calcmode="lin" valueType="num">
                                      <p:cBhvr>
                                        <p:cTn id="104" dur="1000" fill="hold"/>
                                        <p:tgtEl>
                                          <p:spTgt spid="1032"/>
                                        </p:tgtEl>
                                        <p:attrNameLst>
                                          <p:attrName>ppt_x</p:attrName>
                                        </p:attrNameLst>
                                      </p:cBhvr>
                                      <p:tavLst>
                                        <p:tav tm="0">
                                          <p:val>
                                            <p:strVal val="#ppt_x"/>
                                          </p:val>
                                        </p:tav>
                                        <p:tav tm="100000">
                                          <p:val>
                                            <p:strVal val="#ppt_x"/>
                                          </p:val>
                                        </p:tav>
                                      </p:tavLst>
                                    </p:anim>
                                    <p:anim calcmode="lin" valueType="num">
                                      <p:cBhvr>
                                        <p:cTn id="105" dur="900" decel="100000" fill="hold"/>
                                        <p:tgtEl>
                                          <p:spTgt spid="1032"/>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1032"/>
                                        </p:tgtEl>
                                        <p:attrNameLst>
                                          <p:attrName>ppt_y</p:attrName>
                                        </p:attrNameLst>
                                      </p:cBhvr>
                                      <p:tavLst>
                                        <p:tav tm="0">
                                          <p:val>
                                            <p:strVal val="#ppt_y-.03"/>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37" presetClass="entr" presetSubtype="0" fill="hold" nodeType="clickEffect">
                                  <p:stCondLst>
                                    <p:cond delay="0"/>
                                  </p:stCondLst>
                                  <p:childTnLst>
                                    <p:set>
                                      <p:cBhvr>
                                        <p:cTn id="110" dur="1" fill="hold">
                                          <p:stCondLst>
                                            <p:cond delay="0"/>
                                          </p:stCondLst>
                                        </p:cTn>
                                        <p:tgtEl>
                                          <p:spTgt spid="1034"/>
                                        </p:tgtEl>
                                        <p:attrNameLst>
                                          <p:attrName>style.visibility</p:attrName>
                                        </p:attrNameLst>
                                      </p:cBhvr>
                                      <p:to>
                                        <p:strVal val="visible"/>
                                      </p:to>
                                    </p:set>
                                    <p:animEffect transition="in" filter="fade">
                                      <p:cBhvr>
                                        <p:cTn id="111" dur="1000"/>
                                        <p:tgtEl>
                                          <p:spTgt spid="1034"/>
                                        </p:tgtEl>
                                      </p:cBhvr>
                                    </p:animEffect>
                                    <p:anim calcmode="lin" valueType="num">
                                      <p:cBhvr>
                                        <p:cTn id="112" dur="1000" fill="hold"/>
                                        <p:tgtEl>
                                          <p:spTgt spid="1034"/>
                                        </p:tgtEl>
                                        <p:attrNameLst>
                                          <p:attrName>ppt_x</p:attrName>
                                        </p:attrNameLst>
                                      </p:cBhvr>
                                      <p:tavLst>
                                        <p:tav tm="0">
                                          <p:val>
                                            <p:strVal val="#ppt_x"/>
                                          </p:val>
                                        </p:tav>
                                        <p:tav tm="100000">
                                          <p:val>
                                            <p:strVal val="#ppt_x"/>
                                          </p:val>
                                        </p:tav>
                                      </p:tavLst>
                                    </p:anim>
                                    <p:anim calcmode="lin" valueType="num">
                                      <p:cBhvr>
                                        <p:cTn id="113" dur="900" decel="100000" fill="hold"/>
                                        <p:tgtEl>
                                          <p:spTgt spid="103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103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S" dirty="0" smtClean="0">
                <a:solidFill>
                  <a:srgbClr val="FF0000"/>
                </a:solidFill>
              </a:rPr>
              <a:t>SINGING ACTIVITY </a:t>
            </a:r>
            <a:endParaRPr lang="es-ES" dirty="0">
              <a:solidFill>
                <a:srgbClr val="FF0000"/>
              </a:solidFill>
            </a:endParaRPr>
          </a:p>
        </p:txBody>
      </p:sp>
      <p:graphicFrame>
        <p:nvGraphicFramePr>
          <p:cNvPr id="4" name="3 Marcador de contenido"/>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S" dirty="0" smtClean="0">
                <a:solidFill>
                  <a:srgbClr val="FF0000"/>
                </a:solidFill>
              </a:rPr>
              <a:t>PAINTING ACTIVITY</a:t>
            </a:r>
            <a:endParaRPr lang="es-ES" dirty="0">
              <a:solidFill>
                <a:srgbClr val="FF0000"/>
              </a:solidFill>
            </a:endParaRPr>
          </a:p>
        </p:txBody>
      </p:sp>
      <p:graphicFrame>
        <p:nvGraphicFramePr>
          <p:cNvPr id="4" name="3 Marcador de contenido"/>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S" dirty="0" smtClean="0">
                <a:solidFill>
                  <a:srgbClr val="FF0000"/>
                </a:solidFill>
              </a:rPr>
              <a:t>PLAYING GAMES ACTIVITY</a:t>
            </a:r>
            <a:endParaRPr lang="es-ES" dirty="0">
              <a:solidFill>
                <a:srgbClr val="FF0000"/>
              </a:solidFill>
            </a:endParaRPr>
          </a:p>
        </p:txBody>
      </p:sp>
      <p:graphicFrame>
        <p:nvGraphicFramePr>
          <p:cNvPr id="4" name="3 Marcador de contenido"/>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Scale>
                                      <p:cBhvr>
                                        <p:cTn id="16"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4"/>
                                        </p:tgtEl>
                                        <p:attrNameLst>
                                          <p:attrName>ppt_x</p:attrName>
                                          <p:attrName>ppt_y</p:attrName>
                                        </p:attrNameLst>
                                      </p:cBhvr>
                                    </p:animMotion>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S" dirty="0" smtClean="0">
                <a:solidFill>
                  <a:srgbClr val="FF0000"/>
                </a:solidFill>
              </a:rPr>
              <a:t>FILLING GAP ACTIVITY</a:t>
            </a:r>
            <a:endParaRPr lang="es-ES" dirty="0">
              <a:solidFill>
                <a:srgbClr val="FF0000"/>
              </a:solidFill>
            </a:endParaRPr>
          </a:p>
        </p:txBody>
      </p:sp>
      <p:graphicFrame>
        <p:nvGraphicFramePr>
          <p:cNvPr id="4" name="3 Marcador de contenido"/>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strVal val="#ppt_w*0.05"/>
                                          </p:val>
                                        </p:tav>
                                        <p:tav tm="100000">
                                          <p:val>
                                            <p:strVal val="#ppt_w"/>
                                          </p:val>
                                        </p:tav>
                                      </p:tavLst>
                                    </p:anim>
                                    <p:anim calcmode="lin" valueType="num">
                                      <p:cBhvr>
                                        <p:cTn id="16" dur="500" fill="hold"/>
                                        <p:tgtEl>
                                          <p:spTgt spid="4"/>
                                        </p:tgtEl>
                                        <p:attrNameLst>
                                          <p:attrName>ppt_h</p:attrName>
                                        </p:attrNameLst>
                                      </p:cBhvr>
                                      <p:tavLst>
                                        <p:tav tm="0">
                                          <p:val>
                                            <p:strVal val="#ppt_h"/>
                                          </p:val>
                                        </p:tav>
                                        <p:tav tm="100000">
                                          <p:val>
                                            <p:strVal val="#ppt_h"/>
                                          </p:val>
                                        </p:tav>
                                      </p:tavLst>
                                    </p:anim>
                                    <p:anim calcmode="lin" valueType="num">
                                      <p:cBhvr>
                                        <p:cTn id="17" dur="500" fill="hold"/>
                                        <p:tgtEl>
                                          <p:spTgt spid="4"/>
                                        </p:tgtEl>
                                        <p:attrNameLst>
                                          <p:attrName>ppt_x</p:attrName>
                                        </p:attrNameLst>
                                      </p:cBhvr>
                                      <p:tavLst>
                                        <p:tav tm="0">
                                          <p:val>
                                            <p:strVal val="#ppt_x-.2"/>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S" dirty="0" smtClean="0">
                <a:solidFill>
                  <a:srgbClr val="FF0000"/>
                </a:solidFill>
              </a:rPr>
              <a:t>CONTEST ACTIVITY </a:t>
            </a:r>
            <a:endParaRPr lang="es-ES" dirty="0">
              <a:solidFill>
                <a:srgbClr val="FF0000"/>
              </a:solidFill>
            </a:endParaRPr>
          </a:p>
        </p:txBody>
      </p:sp>
      <p:graphicFrame>
        <p:nvGraphicFramePr>
          <p:cNvPr id="4" name="3 Marcador de contenido"/>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S" dirty="0" smtClean="0">
                <a:solidFill>
                  <a:srgbClr val="FF0000"/>
                </a:solidFill>
              </a:rPr>
              <a:t>DRAWING ACTIVITY </a:t>
            </a:r>
            <a:endParaRPr lang="es-ES" dirty="0">
              <a:solidFill>
                <a:srgbClr val="FF0000"/>
              </a:solidFill>
            </a:endParaRPr>
          </a:p>
        </p:txBody>
      </p:sp>
      <p:graphicFrame>
        <p:nvGraphicFramePr>
          <p:cNvPr id="4" name="3 Marcador de contenido"/>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S" dirty="0" smtClean="0">
                <a:solidFill>
                  <a:srgbClr val="FF0000"/>
                </a:solidFill>
              </a:rPr>
              <a:t>POST TEST RESULTS </a:t>
            </a:r>
            <a:endParaRPr lang="es-ES" dirty="0">
              <a:solidFill>
                <a:srgbClr val="FF0000"/>
              </a:solidFill>
            </a:endParaRPr>
          </a:p>
        </p:txBody>
      </p:sp>
      <p:graphicFrame>
        <p:nvGraphicFramePr>
          <p:cNvPr id="4" name="3 Marcador de contenido"/>
          <p:cNvGraphicFramePr>
            <a:graphicFrameLocks noGrp="1"/>
          </p:cNvGraphicFramePr>
          <p:nvPr>
            <p:ph idx="1"/>
          </p:nvPr>
        </p:nvGraphicFramePr>
        <p:xfrm>
          <a:off x="2357422" y="2000240"/>
          <a:ext cx="3714776" cy="40068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S" dirty="0" smtClean="0">
                <a:solidFill>
                  <a:srgbClr val="FF0000"/>
                </a:solidFill>
              </a:rPr>
              <a:t>CONTROL GROUP</a:t>
            </a:r>
            <a:endParaRPr lang="es-ES" dirty="0">
              <a:solidFill>
                <a:srgbClr val="FF0000"/>
              </a:solidFill>
            </a:endParaRPr>
          </a:p>
        </p:txBody>
      </p:sp>
      <p:graphicFrame>
        <p:nvGraphicFramePr>
          <p:cNvPr id="4" name="3 Marcador de contenido"/>
          <p:cNvGraphicFramePr>
            <a:graphicFrameLocks noGrp="1"/>
          </p:cNvGraphicFramePr>
          <p:nvPr>
            <p:ph idx="1"/>
          </p:nvPr>
        </p:nvGraphicFramePr>
        <p:xfrm>
          <a:off x="1928794" y="2071678"/>
          <a:ext cx="5000660" cy="393542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S" dirty="0" smtClean="0">
                <a:solidFill>
                  <a:srgbClr val="FF0000"/>
                </a:solidFill>
              </a:rPr>
              <a:t>EXPERIMENTAL GROUP</a:t>
            </a:r>
            <a:endParaRPr lang="es-ES" dirty="0">
              <a:solidFill>
                <a:srgbClr val="FF0000"/>
              </a:solidFill>
            </a:endParaRPr>
          </a:p>
        </p:txBody>
      </p:sp>
      <p:graphicFrame>
        <p:nvGraphicFramePr>
          <p:cNvPr id="4" name="3 Marcador de contenido"/>
          <p:cNvGraphicFramePr>
            <a:graphicFrameLocks noGrp="1"/>
          </p:cNvGraphicFramePr>
          <p:nvPr>
            <p:ph idx="1"/>
          </p:nvPr>
        </p:nvGraphicFramePr>
        <p:xfrm>
          <a:off x="2571736" y="2071678"/>
          <a:ext cx="4071966" cy="393542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buNone/>
            </a:pPr>
            <a:r>
              <a:rPr lang="es-ES" sz="3200" b="1" dirty="0" smtClean="0">
                <a:solidFill>
                  <a:srgbClr val="0070C0"/>
                </a:solidFill>
                <a:latin typeface="Arial" pitchFamily="34" charset="0"/>
                <a:cs typeface="Arial" pitchFamily="34" charset="0"/>
              </a:rPr>
              <a:t>CAUSES</a:t>
            </a:r>
          </a:p>
          <a:p>
            <a:pPr>
              <a:buFont typeface="Wingdings" pitchFamily="2" charset="2"/>
              <a:buChar char="Ø"/>
            </a:pPr>
            <a:r>
              <a:rPr lang="es-ES" sz="3200" dirty="0" smtClean="0">
                <a:solidFill>
                  <a:srgbClr val="00B050"/>
                </a:solidFill>
                <a:latin typeface="Arial" pitchFamily="34" charset="0"/>
                <a:cs typeface="Arial" pitchFamily="34" charset="0"/>
              </a:rPr>
              <a:t> </a:t>
            </a:r>
            <a:r>
              <a:rPr lang="en-US" sz="3200" dirty="0" smtClean="0">
                <a:latin typeface="Arial" pitchFamily="34" charset="0"/>
                <a:cs typeface="Arial" pitchFamily="34" charset="0"/>
              </a:rPr>
              <a:t>Use of traditional methods</a:t>
            </a:r>
          </a:p>
          <a:p>
            <a:pPr>
              <a:buFont typeface="Wingdings" pitchFamily="2" charset="2"/>
              <a:buChar char="Ø"/>
            </a:pPr>
            <a:r>
              <a:rPr lang="en-US" sz="3200" dirty="0" smtClean="0">
                <a:latin typeface="Arial" pitchFamily="34" charset="0"/>
                <a:cs typeface="Arial" pitchFamily="34" charset="0"/>
              </a:rPr>
              <a:t> Lack of lesson planning</a:t>
            </a:r>
          </a:p>
          <a:p>
            <a:pPr>
              <a:buFont typeface="Wingdings" pitchFamily="2" charset="2"/>
              <a:buChar char="Ø"/>
            </a:pPr>
            <a:r>
              <a:rPr lang="en-US" sz="3200" dirty="0" smtClean="0">
                <a:latin typeface="Arial" pitchFamily="34" charset="0"/>
                <a:cs typeface="Arial" pitchFamily="34" charset="0"/>
              </a:rPr>
              <a:t> Incorrect use of the teaching  program.</a:t>
            </a:r>
          </a:p>
          <a:p>
            <a:pPr>
              <a:buFont typeface="Wingdings" pitchFamily="2" charset="2"/>
              <a:buChar char="Ø"/>
            </a:pPr>
            <a:r>
              <a:rPr lang="en-US" sz="3200" dirty="0" smtClean="0">
                <a:latin typeface="Arial" pitchFamily="34" charset="0"/>
                <a:cs typeface="Arial" pitchFamily="34" charset="0"/>
              </a:rPr>
              <a:t>Lack of teaching materials</a:t>
            </a:r>
          </a:p>
          <a:p>
            <a:pPr>
              <a:buFont typeface="Wingdings" pitchFamily="2" charset="2"/>
              <a:buChar char="Ø"/>
            </a:pPr>
            <a:r>
              <a:rPr lang="en-US" sz="3200" dirty="0" smtClean="0">
                <a:latin typeface="Arial" pitchFamily="34" charset="0"/>
                <a:cs typeface="Arial" pitchFamily="34" charset="0"/>
              </a:rPr>
              <a:t>Lack of teachers’ innovational ideas </a:t>
            </a:r>
          </a:p>
          <a:p>
            <a:pPr>
              <a:buNone/>
            </a:pPr>
            <a:endParaRPr lang="es-ES" sz="2400" dirty="0" smtClean="0">
              <a:latin typeface="Arial" pitchFamily="34" charset="0"/>
              <a:cs typeface="Arial" pitchFamily="34" charset="0"/>
            </a:endParaRPr>
          </a:p>
          <a:p>
            <a:pPr>
              <a:buNone/>
            </a:pPr>
            <a:r>
              <a:rPr lang="es-ES" sz="2400" dirty="0" smtClean="0">
                <a:latin typeface="Arial" pitchFamily="34" charset="0"/>
                <a:cs typeface="Arial" pitchFamily="34" charset="0"/>
              </a:rPr>
              <a:t>   </a:t>
            </a:r>
          </a:p>
          <a:p>
            <a:pPr>
              <a:buNone/>
            </a:pPr>
            <a:endParaRPr lang="es-ES" sz="2400" dirty="0" smtClean="0">
              <a:latin typeface="Arial" pitchFamily="34" charset="0"/>
              <a:cs typeface="Arial" pitchFamily="34" charset="0"/>
            </a:endParaRPr>
          </a:p>
          <a:p>
            <a:pPr>
              <a:buNone/>
            </a:pPr>
            <a:endParaRPr lang="es-ES" sz="2400" dirty="0" smtClean="0">
              <a:latin typeface="Arial" pitchFamily="34" charset="0"/>
              <a:cs typeface="Arial" pitchFamily="34" charset="0"/>
            </a:endParaRPr>
          </a:p>
          <a:p>
            <a:pPr>
              <a:buNone/>
            </a:pPr>
            <a:endParaRPr lang="es-ES" sz="2400" dirty="0" smtClean="0">
              <a:latin typeface="Arial" pitchFamily="34" charset="0"/>
              <a:cs typeface="Arial" pitchFamily="34" charset="0"/>
            </a:endParaRPr>
          </a:p>
          <a:p>
            <a:pPr>
              <a:buNone/>
            </a:pPr>
            <a:endParaRPr lang="es-ES" sz="2400" dirty="0">
              <a:latin typeface="Arial" pitchFamily="34" charset="0"/>
              <a:cs typeface="Arial" pitchFamily="34" charset="0"/>
            </a:endParaRPr>
          </a:p>
        </p:txBody>
      </p:sp>
      <p:sp>
        <p:nvSpPr>
          <p:cNvPr id="2" name="1 Título"/>
          <p:cNvSpPr>
            <a:spLocks noGrp="1"/>
          </p:cNvSpPr>
          <p:nvPr>
            <p:ph type="title"/>
          </p:nvPr>
        </p:nvSpPr>
        <p:spPr/>
        <p:txBody>
          <a:bodyPr/>
          <a:lstStyle/>
          <a:p>
            <a:pPr algn="ctr"/>
            <a:r>
              <a:rPr lang="es-ES" dirty="0" smtClean="0">
                <a:solidFill>
                  <a:srgbClr val="FF0000"/>
                </a:solidFill>
              </a:rPr>
              <a:t>PROBLEM IDENTIFICATION</a:t>
            </a:r>
            <a:endParaRPr lang="es-ES" dirty="0">
              <a:solidFill>
                <a:srgbClr val="FF000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p:cTn id="5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S" dirty="0" smtClean="0">
                <a:solidFill>
                  <a:srgbClr val="FF0000"/>
                </a:solidFill>
              </a:rPr>
              <a:t>EXPERIMENTAL GROUP</a:t>
            </a:r>
            <a:endParaRPr lang="es-ES" dirty="0">
              <a:solidFill>
                <a:srgbClr val="FF0000"/>
              </a:solidFill>
            </a:endParaRPr>
          </a:p>
        </p:txBody>
      </p:sp>
      <p:graphicFrame>
        <p:nvGraphicFramePr>
          <p:cNvPr id="4" name="3 Marcador de contenido"/>
          <p:cNvGraphicFramePr>
            <a:graphicFrameLocks noGrp="1"/>
          </p:cNvGraphicFramePr>
          <p:nvPr>
            <p:ph idx="1"/>
          </p:nvPr>
        </p:nvGraphicFramePr>
        <p:xfrm>
          <a:off x="457200" y="1714488"/>
          <a:ext cx="3114668" cy="33575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nvGraphicFramePr>
        <p:xfrm>
          <a:off x="4857752" y="1714488"/>
          <a:ext cx="3071834" cy="335758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Graphic spid="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EXPERIMENTAL GROUP</a:t>
            </a:r>
            <a:endParaRPr lang="es-ES" dirty="0"/>
          </a:p>
        </p:txBody>
      </p:sp>
      <p:graphicFrame>
        <p:nvGraphicFramePr>
          <p:cNvPr id="4" name="3 Marcador de contenido"/>
          <p:cNvGraphicFramePr>
            <a:graphicFrameLocks noGrp="1"/>
          </p:cNvGraphicFramePr>
          <p:nvPr>
            <p:ph idx="1"/>
          </p:nvPr>
        </p:nvGraphicFramePr>
        <p:xfrm>
          <a:off x="1714480" y="1481138"/>
          <a:ext cx="5857916" cy="323374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85000" lnSpcReduction="20000"/>
          </a:bodyPr>
          <a:lstStyle/>
          <a:p>
            <a:pPr lvl="0" algn="just"/>
            <a:r>
              <a:rPr lang="en-US" sz="2600" dirty="0" smtClean="0">
                <a:latin typeface="Arial" pitchFamily="34" charset="0"/>
                <a:cs typeface="Arial" pitchFamily="34" charset="0"/>
              </a:rPr>
              <a:t>Without the incorporation of well designed dynamic activities, classes will become a monotonous process and children won’t have the opportunity to develop their communicational skills and will suffer the consequences in the future.</a:t>
            </a:r>
          </a:p>
          <a:p>
            <a:pPr lvl="0" algn="just">
              <a:buNone/>
            </a:pPr>
            <a:endParaRPr lang="es-ES" sz="2600" dirty="0" smtClean="0">
              <a:latin typeface="Arial" pitchFamily="34" charset="0"/>
              <a:cs typeface="Arial" pitchFamily="34" charset="0"/>
            </a:endParaRPr>
          </a:p>
          <a:p>
            <a:pPr lvl="0" algn="just"/>
            <a:r>
              <a:rPr lang="en-GB" sz="2600" dirty="0" smtClean="0">
                <a:latin typeface="Arial" pitchFamily="34" charset="0"/>
                <a:cs typeface="Arial" pitchFamily="34" charset="0"/>
              </a:rPr>
              <a:t>Based from the results of the pre and post tests this thesis concludes that dynamic activities play an important role in the teaching learning process not only with children but also with young learners and adults, they promote the active participation of learners in the class and help in enhancing the performance an output level of achievement.</a:t>
            </a:r>
          </a:p>
          <a:p>
            <a:pPr lvl="0" algn="just">
              <a:buNone/>
            </a:pPr>
            <a:endParaRPr lang="es-ES" sz="2600" dirty="0" smtClean="0">
              <a:latin typeface="Arial" pitchFamily="34" charset="0"/>
              <a:cs typeface="Arial" pitchFamily="34" charset="0"/>
            </a:endParaRPr>
          </a:p>
          <a:p>
            <a:pPr lvl="0" algn="just"/>
            <a:r>
              <a:rPr lang="en-GB" sz="2600" dirty="0" smtClean="0">
                <a:latin typeface="Arial" pitchFamily="34" charset="0"/>
                <a:cs typeface="Arial" pitchFamily="34" charset="0"/>
              </a:rPr>
              <a:t>A creative teacher with innovative ideas can provide significant solutions to the lack of dynamic activities that this primary school is facing nowadays.</a:t>
            </a:r>
            <a:endParaRPr lang="es-ES" sz="2600" dirty="0" smtClean="0">
              <a:latin typeface="Arial" pitchFamily="34" charset="0"/>
              <a:cs typeface="Arial" pitchFamily="34" charset="0"/>
            </a:endParaRPr>
          </a:p>
          <a:p>
            <a:pPr algn="just">
              <a:buNone/>
            </a:pPr>
            <a:endParaRPr lang="es-ES" dirty="0"/>
          </a:p>
        </p:txBody>
      </p:sp>
      <p:sp>
        <p:nvSpPr>
          <p:cNvPr id="3" name="2 Título"/>
          <p:cNvSpPr>
            <a:spLocks noGrp="1"/>
          </p:cNvSpPr>
          <p:nvPr>
            <p:ph type="title"/>
          </p:nvPr>
        </p:nvSpPr>
        <p:spPr/>
        <p:txBody>
          <a:bodyPr/>
          <a:lstStyle/>
          <a:p>
            <a:pPr algn="ctr"/>
            <a:r>
              <a:rPr lang="es-ES" dirty="0" smtClean="0">
                <a:solidFill>
                  <a:srgbClr val="FF0000"/>
                </a:solidFill>
              </a:rPr>
              <a:t>CONCLUSIONS </a:t>
            </a:r>
            <a:endParaRPr lang="es-ES" dirty="0">
              <a:solidFill>
                <a:srgbClr val="FF0000"/>
              </a:solidFill>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1000" fill="hold"/>
                                        <p:tgtEl>
                                          <p:spTgt spid="2">
                                            <p:txEl>
                                              <p:pRg st="4" end="4"/>
                                            </p:txEl>
                                          </p:spTgt>
                                        </p:tgtEl>
                                        <p:attrNameLst>
                                          <p:attrName>ppt_w</p:attrName>
                                        </p:attrNameLst>
                                      </p:cBhvr>
                                      <p:tavLst>
                                        <p:tav tm="0">
                                          <p:val>
                                            <p:strVal val="#ppt_w+.3"/>
                                          </p:val>
                                        </p:tav>
                                        <p:tav tm="100000">
                                          <p:val>
                                            <p:strVal val="#ppt_w"/>
                                          </p:val>
                                        </p:tav>
                                      </p:tavLst>
                                    </p:anim>
                                    <p:anim calcmode="lin" valueType="num">
                                      <p:cBhvr>
                                        <p:cTn id="29"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7500" lnSpcReduction="20000"/>
          </a:bodyPr>
          <a:lstStyle/>
          <a:p>
            <a:pPr lvl="0" algn="just"/>
            <a:r>
              <a:rPr lang="en-US" dirty="0" smtClean="0">
                <a:latin typeface="Arial" pitchFamily="34" charset="0"/>
                <a:cs typeface="Arial" pitchFamily="34" charset="0"/>
              </a:rPr>
              <a:t>This research study suggests that educational administrators in this primary school design a plan of training to help not only English teachers but teachers in other areas to develop their strategies in adopting, implementing or designing dynamic activities for children. </a:t>
            </a:r>
          </a:p>
          <a:p>
            <a:pPr lvl="0">
              <a:buNone/>
            </a:pPr>
            <a:endParaRPr lang="es-ES" dirty="0" smtClean="0">
              <a:latin typeface="Arial" pitchFamily="34" charset="0"/>
              <a:cs typeface="Arial" pitchFamily="34" charset="0"/>
            </a:endParaRPr>
          </a:p>
          <a:p>
            <a:pPr lvl="0" algn="just"/>
            <a:r>
              <a:rPr lang="en-US" dirty="0" smtClean="0">
                <a:latin typeface="Arial" pitchFamily="34" charset="0"/>
                <a:cs typeface="Arial" pitchFamily="34" charset="0"/>
              </a:rPr>
              <a:t>It is also very important that future investigations focus their attention to deep this theme in order to find and contribute with more alternatives of solutions to problems of lack teaching materials, lesson planning, unmotivated children, classroom management, classroom interaction etc. </a:t>
            </a:r>
          </a:p>
          <a:p>
            <a:pPr lvl="0" algn="just"/>
            <a:endParaRPr lang="es-ES" dirty="0" smtClean="0">
              <a:latin typeface="Arial" pitchFamily="34" charset="0"/>
              <a:cs typeface="Arial" pitchFamily="34" charset="0"/>
            </a:endParaRPr>
          </a:p>
          <a:p>
            <a:pPr lvl="0" algn="just"/>
            <a:r>
              <a:rPr lang="en-US" dirty="0" smtClean="0">
                <a:latin typeface="Arial" pitchFamily="34" charset="0"/>
                <a:cs typeface="Arial" pitchFamily="34" charset="0"/>
              </a:rPr>
              <a:t>As teachers we must look for strategies to influence directly our students’ motivation helping them change their reality seeing language learning in a different way by incorporating dynamic activities that really help children learn in an enjoyable way.</a:t>
            </a:r>
            <a:endParaRPr lang="es-ES" dirty="0" smtClean="0">
              <a:latin typeface="Arial" pitchFamily="34" charset="0"/>
              <a:cs typeface="Arial" pitchFamily="34" charset="0"/>
            </a:endParaRPr>
          </a:p>
          <a:p>
            <a:pPr>
              <a:buNone/>
            </a:pPr>
            <a:endParaRPr lang="es-ES" dirty="0" smtClean="0"/>
          </a:p>
          <a:p>
            <a:pPr>
              <a:buNone/>
            </a:pPr>
            <a:endParaRPr lang="es-ES" dirty="0"/>
          </a:p>
        </p:txBody>
      </p:sp>
      <p:sp>
        <p:nvSpPr>
          <p:cNvPr id="3" name="2 Título"/>
          <p:cNvSpPr>
            <a:spLocks noGrp="1"/>
          </p:cNvSpPr>
          <p:nvPr>
            <p:ph type="title"/>
          </p:nvPr>
        </p:nvSpPr>
        <p:spPr/>
        <p:txBody>
          <a:bodyPr/>
          <a:lstStyle/>
          <a:p>
            <a:pPr algn="ctr"/>
            <a:r>
              <a:rPr lang="es-ES" dirty="0" smtClean="0">
                <a:solidFill>
                  <a:srgbClr val="FF0000"/>
                </a:solidFill>
              </a:rPr>
              <a:t>RECOMMENDATIONS</a:t>
            </a:r>
            <a:endParaRPr lang="es-ES" dirty="0">
              <a:solidFill>
                <a:srgbClr val="FF000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strVal val="#ppt_w*2.5"/>
                                          </p:val>
                                        </p:tav>
                                        <p:tav tm="100000">
                                          <p:val>
                                            <p:strVal val="#ppt_w"/>
                                          </p:val>
                                        </p:tav>
                                      </p:tavLst>
                                    </p:anim>
                                    <p:anim calcmode="lin" valueType="num">
                                      <p:cBhvr>
                                        <p:cTn id="15" dur="500" fill="hold"/>
                                        <p:tgtEl>
                                          <p:spTgt spid="2">
                                            <p:txEl>
                                              <p:pRg st="0" end="0"/>
                                            </p:txEl>
                                          </p:spTgt>
                                        </p:tgtEl>
                                        <p:attrNameLst>
                                          <p:attrName>ppt_h</p:attrName>
                                        </p:attrNameLst>
                                      </p:cBhvr>
                                      <p:tavLst>
                                        <p:tav tm="0">
                                          <p:val>
                                            <p:strVal val="#ppt_h*0.01"/>
                                          </p:val>
                                        </p:tav>
                                        <p:tav tm="100000">
                                          <p:val>
                                            <p:strVal val="#ppt_h"/>
                                          </p:val>
                                        </p:tav>
                                      </p:tavLst>
                                    </p:anim>
                                    <p:anim calcmode="lin" valueType="num">
                                      <p:cBhvr>
                                        <p:cTn id="16"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2">
                                            <p:txEl>
                                              <p:pRg st="0" end="0"/>
                                            </p:txEl>
                                          </p:spTgt>
                                        </p:tgtEl>
                                        <p:attrNameLst>
                                          <p:attrName>ppt_y</p:attrName>
                                        </p:attrNameLst>
                                      </p:cBhvr>
                                      <p:tavLst>
                                        <p:tav tm="0">
                                          <p:val>
                                            <p:strVal val="#ppt_h+1"/>
                                          </p:val>
                                        </p:tav>
                                        <p:tav tm="100000">
                                          <p:val>
                                            <p:strVal val="#ppt_y"/>
                                          </p:val>
                                        </p:tav>
                                      </p:tavLst>
                                    </p:anim>
                                    <p:animEffect transition="in" filter="fade">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500" fill="hold"/>
                                        <p:tgtEl>
                                          <p:spTgt spid="2">
                                            <p:txEl>
                                              <p:pRg st="2" end="2"/>
                                            </p:txEl>
                                          </p:spTgt>
                                        </p:tgtEl>
                                        <p:attrNameLst>
                                          <p:attrName>ppt_w</p:attrName>
                                        </p:attrNameLst>
                                      </p:cBhvr>
                                      <p:tavLst>
                                        <p:tav tm="0">
                                          <p:val>
                                            <p:strVal val="#ppt_w*2.5"/>
                                          </p:val>
                                        </p:tav>
                                        <p:tav tm="100000">
                                          <p:val>
                                            <p:strVal val="#ppt_w"/>
                                          </p:val>
                                        </p:tav>
                                      </p:tavLst>
                                    </p:anim>
                                    <p:anim calcmode="lin" valueType="num">
                                      <p:cBhvr>
                                        <p:cTn id="24" dur="500" fill="hold"/>
                                        <p:tgtEl>
                                          <p:spTgt spid="2">
                                            <p:txEl>
                                              <p:pRg st="2" end="2"/>
                                            </p:txEl>
                                          </p:spTgt>
                                        </p:tgtEl>
                                        <p:attrNameLst>
                                          <p:attrName>ppt_h</p:attrName>
                                        </p:attrNameLst>
                                      </p:cBhvr>
                                      <p:tavLst>
                                        <p:tav tm="0">
                                          <p:val>
                                            <p:strVal val="#ppt_h*0.01"/>
                                          </p:val>
                                        </p:tav>
                                        <p:tav tm="100000">
                                          <p:val>
                                            <p:strVal val="#ppt_h"/>
                                          </p:val>
                                        </p:tav>
                                      </p:tavLst>
                                    </p:anim>
                                    <p:anim calcmode="lin" valueType="num">
                                      <p:cBhvr>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2">
                                            <p:txEl>
                                              <p:pRg st="2" end="2"/>
                                            </p:txEl>
                                          </p:spTgt>
                                        </p:tgtEl>
                                        <p:attrNameLst>
                                          <p:attrName>ppt_y</p:attrName>
                                        </p:attrNameLst>
                                      </p:cBhvr>
                                      <p:tavLst>
                                        <p:tav tm="0">
                                          <p:val>
                                            <p:strVal val="#ppt_h+1"/>
                                          </p:val>
                                        </p:tav>
                                        <p:tav tm="100000">
                                          <p:val>
                                            <p:strVal val="#ppt_y"/>
                                          </p:val>
                                        </p:tav>
                                      </p:tavLst>
                                    </p:anim>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 calcmode="lin" valueType="num">
                                      <p:cBhvr>
                                        <p:cTn id="32" dur="500" fill="hold"/>
                                        <p:tgtEl>
                                          <p:spTgt spid="2">
                                            <p:txEl>
                                              <p:pRg st="4" end="4"/>
                                            </p:txEl>
                                          </p:spTgt>
                                        </p:tgtEl>
                                        <p:attrNameLst>
                                          <p:attrName>ppt_w</p:attrName>
                                        </p:attrNameLst>
                                      </p:cBhvr>
                                      <p:tavLst>
                                        <p:tav tm="0">
                                          <p:val>
                                            <p:strVal val="#ppt_w*2.5"/>
                                          </p:val>
                                        </p:tav>
                                        <p:tav tm="100000">
                                          <p:val>
                                            <p:strVal val="#ppt_w"/>
                                          </p:val>
                                        </p:tav>
                                      </p:tavLst>
                                    </p:anim>
                                    <p:anim calcmode="lin" valueType="num">
                                      <p:cBhvr>
                                        <p:cTn id="33" dur="500" fill="hold"/>
                                        <p:tgtEl>
                                          <p:spTgt spid="2">
                                            <p:txEl>
                                              <p:pRg st="4" end="4"/>
                                            </p:txEl>
                                          </p:spTgt>
                                        </p:tgtEl>
                                        <p:attrNameLst>
                                          <p:attrName>ppt_h</p:attrName>
                                        </p:attrNameLst>
                                      </p:cBhvr>
                                      <p:tavLst>
                                        <p:tav tm="0">
                                          <p:val>
                                            <p:strVal val="#ppt_h*0.01"/>
                                          </p:val>
                                        </p:tav>
                                        <p:tav tm="100000">
                                          <p:val>
                                            <p:strVal val="#ppt_h"/>
                                          </p:val>
                                        </p:tav>
                                      </p:tavLst>
                                    </p:anim>
                                    <p:anim calcmode="lin" valueType="num">
                                      <p:cBhvr>
                                        <p:cTn id="3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2">
                                            <p:txEl>
                                              <p:pRg st="4" end="4"/>
                                            </p:txEl>
                                          </p:spTgt>
                                        </p:tgtEl>
                                        <p:attrNameLst>
                                          <p:attrName>ppt_y</p:attrName>
                                        </p:attrNameLst>
                                      </p:cBhvr>
                                      <p:tavLst>
                                        <p:tav tm="0">
                                          <p:val>
                                            <p:strVal val="#ppt_h+1"/>
                                          </p:val>
                                        </p:tav>
                                        <p:tav tm="100000">
                                          <p:val>
                                            <p:strVal val="#ppt_y"/>
                                          </p:val>
                                        </p:tav>
                                      </p:tavLst>
                                    </p:anim>
                                    <p:animEffect transition="in" filter="fade">
                                      <p:cBhvr>
                                        <p:cTn id="3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buNone/>
            </a:pPr>
            <a:r>
              <a:rPr lang="en-US" sz="2800" b="1" dirty="0" smtClean="0">
                <a:solidFill>
                  <a:srgbClr val="0070C0"/>
                </a:solidFill>
                <a:latin typeface="Arial" pitchFamily="34" charset="0"/>
                <a:cs typeface="Arial" pitchFamily="34" charset="0"/>
              </a:rPr>
              <a:t>EFFECTS </a:t>
            </a:r>
          </a:p>
          <a:p>
            <a:pPr>
              <a:buNone/>
            </a:pPr>
            <a:endParaRPr lang="es-ES" sz="2800" dirty="0" smtClean="0">
              <a:latin typeface="Arial" pitchFamily="34" charset="0"/>
              <a:cs typeface="Arial" pitchFamily="34" charset="0"/>
            </a:endParaRPr>
          </a:p>
          <a:p>
            <a:pPr>
              <a:buFont typeface="Wingdings" pitchFamily="2" charset="2"/>
              <a:buChar char="Ø"/>
            </a:pPr>
            <a:r>
              <a:rPr lang="es-ES" sz="2800" dirty="0" smtClean="0">
                <a:latin typeface="Arial" pitchFamily="34" charset="0"/>
                <a:cs typeface="Arial" pitchFamily="34" charset="0"/>
              </a:rPr>
              <a:t>BORED CHILDREN </a:t>
            </a:r>
          </a:p>
          <a:p>
            <a:pPr>
              <a:buFont typeface="Wingdings" pitchFamily="2" charset="2"/>
              <a:buChar char="Ø"/>
            </a:pPr>
            <a:r>
              <a:rPr lang="es-ES" sz="2800" dirty="0" smtClean="0">
                <a:latin typeface="Arial" pitchFamily="34" charset="0"/>
                <a:cs typeface="Arial" pitchFamily="34" charset="0"/>
              </a:rPr>
              <a:t>UNMOTIVATED CHILDREN</a:t>
            </a:r>
          </a:p>
          <a:p>
            <a:pPr>
              <a:buFont typeface="Wingdings" pitchFamily="2" charset="2"/>
              <a:buChar char="Ø"/>
            </a:pPr>
            <a:r>
              <a:rPr lang="es-ES" sz="2800" dirty="0" smtClean="0">
                <a:latin typeface="Arial" pitchFamily="34" charset="0"/>
                <a:cs typeface="Arial" pitchFamily="34" charset="0"/>
              </a:rPr>
              <a:t>LOW ATTITUDE TO ENGLISH</a:t>
            </a:r>
          </a:p>
          <a:p>
            <a:pPr>
              <a:buFont typeface="Wingdings" pitchFamily="2" charset="2"/>
              <a:buChar char="Ø"/>
            </a:pPr>
            <a:r>
              <a:rPr lang="es-ES" sz="2800" dirty="0" smtClean="0">
                <a:latin typeface="Arial" pitchFamily="34" charset="0"/>
                <a:cs typeface="Arial" pitchFamily="34" charset="0"/>
              </a:rPr>
              <a:t>POOR PERFORMANCE IN CLASS </a:t>
            </a:r>
          </a:p>
          <a:p>
            <a:pPr>
              <a:buFont typeface="Wingdings" pitchFamily="2" charset="2"/>
              <a:buChar char="Ø"/>
            </a:pPr>
            <a:r>
              <a:rPr lang="es-ES" sz="2800" dirty="0" smtClean="0">
                <a:latin typeface="Arial" pitchFamily="34" charset="0"/>
                <a:cs typeface="Arial" pitchFamily="34" charset="0"/>
              </a:rPr>
              <a:t>CHIDREN’S POOR ACHIVEMENT IN THE TESTS</a:t>
            </a:r>
          </a:p>
          <a:p>
            <a:pPr>
              <a:buFont typeface="Wingdings" pitchFamily="2" charset="2"/>
              <a:buChar char="Ø"/>
            </a:pPr>
            <a:r>
              <a:rPr lang="es-ES" sz="2800" dirty="0" smtClean="0">
                <a:latin typeface="Arial" pitchFamily="34" charset="0"/>
                <a:cs typeface="Arial" pitchFamily="34" charset="0"/>
              </a:rPr>
              <a:t>LOSE OF THE CLASSROOM MANAGAMENT</a:t>
            </a:r>
          </a:p>
          <a:p>
            <a:pPr>
              <a:buFont typeface="Wingdings" pitchFamily="2" charset="2"/>
              <a:buChar char="Ø"/>
            </a:pPr>
            <a:endParaRPr lang="es-ES" dirty="0" smtClean="0"/>
          </a:p>
          <a:p>
            <a:pPr>
              <a:buNone/>
            </a:pPr>
            <a:endParaRPr lang="es-ES" dirty="0"/>
          </a:p>
        </p:txBody>
      </p:sp>
      <p:sp>
        <p:nvSpPr>
          <p:cNvPr id="3" name="2 Título"/>
          <p:cNvSpPr>
            <a:spLocks noGrp="1"/>
          </p:cNvSpPr>
          <p:nvPr>
            <p:ph type="title"/>
          </p:nvPr>
        </p:nvSpPr>
        <p:spPr/>
        <p:txBody>
          <a:bodyPr/>
          <a:lstStyle/>
          <a:p>
            <a:pPr algn="ctr"/>
            <a:r>
              <a:rPr lang="es-ES" dirty="0" smtClean="0">
                <a:solidFill>
                  <a:schemeClr val="accent2"/>
                </a:solidFill>
              </a:rPr>
              <a:t>PROBLEM IDENTIFICATION </a:t>
            </a:r>
            <a:endParaRPr lang="es-ES" dirty="0">
              <a:solidFill>
                <a:schemeClr val="accent2"/>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ipe(down)">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down)">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wipe(down)">
                                      <p:cBhvr>
                                        <p:cTn id="28" dur="5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wipe(down)">
                                      <p:cBhvr>
                                        <p:cTn id="33" dur="500"/>
                                        <p:tgtEl>
                                          <p:spTgt spid="2">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wipe(down)">
                                      <p:cBhvr>
                                        <p:cTn id="38" dur="500"/>
                                        <p:tgtEl>
                                          <p:spTgt spid="2">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wipe(down)">
                                      <p:cBhvr>
                                        <p:cTn id="4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lgn="r">
              <a:buNone/>
            </a:pPr>
            <a:endParaRPr lang="es-ES" dirty="0" smtClean="0">
              <a:solidFill>
                <a:srgbClr val="FF0000"/>
              </a:solidFill>
            </a:endParaRPr>
          </a:p>
          <a:p>
            <a:r>
              <a:rPr lang="en-US" sz="2400" b="1" dirty="0" smtClean="0">
                <a:solidFill>
                  <a:srgbClr val="0070C0"/>
                </a:solidFill>
                <a:latin typeface="Arial" pitchFamily="34" charset="0"/>
                <a:cs typeface="Arial" pitchFamily="34" charset="0"/>
              </a:rPr>
              <a:t>MAIN PROBLEM </a:t>
            </a:r>
            <a:endParaRPr lang="es-ES" sz="2400" dirty="0" smtClean="0">
              <a:solidFill>
                <a:srgbClr val="0070C0"/>
              </a:solidFill>
              <a:latin typeface="Arial" pitchFamily="34" charset="0"/>
              <a:cs typeface="Arial" pitchFamily="34" charset="0"/>
            </a:endParaRPr>
          </a:p>
          <a:p>
            <a:pPr lvl="0" algn="just">
              <a:buNone/>
            </a:pPr>
            <a:r>
              <a:rPr lang="en-US" sz="2400" dirty="0" smtClean="0">
                <a:solidFill>
                  <a:srgbClr val="00B050"/>
                </a:solidFill>
                <a:latin typeface="Arial" pitchFamily="34" charset="0"/>
                <a:cs typeface="Arial" pitchFamily="34" charset="0"/>
              </a:rPr>
              <a:t>   </a:t>
            </a:r>
            <a:r>
              <a:rPr lang="en-US" sz="2400" dirty="0" smtClean="0">
                <a:latin typeface="Arial" pitchFamily="34" charset="0"/>
                <a:cs typeface="Arial" pitchFamily="34" charset="0"/>
              </a:rPr>
              <a:t>In what ways does the lack of dynamic activities in class affects the teaching-learning process in the fifth grades?</a:t>
            </a:r>
            <a:endParaRPr lang="es-ES" sz="2400" dirty="0" smtClean="0">
              <a:latin typeface="Arial" pitchFamily="34" charset="0"/>
              <a:cs typeface="Arial" pitchFamily="34" charset="0"/>
            </a:endParaRPr>
          </a:p>
          <a:p>
            <a:r>
              <a:rPr lang="en-US" sz="2400" b="1" dirty="0" smtClean="0">
                <a:solidFill>
                  <a:srgbClr val="0070C0"/>
                </a:solidFill>
                <a:latin typeface="Arial" pitchFamily="34" charset="0"/>
                <a:cs typeface="Arial" pitchFamily="34" charset="0"/>
              </a:rPr>
              <a:t>SECONDARY PROBLEMS </a:t>
            </a:r>
            <a:endParaRPr lang="es-ES" sz="2400" dirty="0" smtClean="0">
              <a:solidFill>
                <a:srgbClr val="0070C0"/>
              </a:solidFill>
              <a:latin typeface="Arial" pitchFamily="34" charset="0"/>
              <a:cs typeface="Arial" pitchFamily="34" charset="0"/>
            </a:endParaRPr>
          </a:p>
          <a:p>
            <a:pPr lvl="0" algn="just">
              <a:buNone/>
            </a:pPr>
            <a:r>
              <a:rPr lang="en-US" sz="2400" dirty="0" smtClean="0">
                <a:latin typeface="Arial" pitchFamily="34" charset="0"/>
                <a:cs typeface="Arial" pitchFamily="34" charset="0"/>
              </a:rPr>
              <a:t>   How does the lack of teacher’s previous lesson revision affect the child’s language skills development?</a:t>
            </a:r>
            <a:endParaRPr lang="es-ES" sz="2400" dirty="0" smtClean="0">
              <a:latin typeface="Arial" pitchFamily="34" charset="0"/>
              <a:cs typeface="Arial" pitchFamily="34" charset="0"/>
            </a:endParaRPr>
          </a:p>
          <a:p>
            <a:pPr lvl="0" algn="just">
              <a:buNone/>
            </a:pPr>
            <a:r>
              <a:rPr lang="en-US" sz="2400" dirty="0" smtClean="0">
                <a:latin typeface="Arial" pitchFamily="34" charset="0"/>
                <a:cs typeface="Arial" pitchFamily="34" charset="0"/>
              </a:rPr>
              <a:t>   How does the teacher’s lack of creativity affect the child’s motivation to learn English?</a:t>
            </a:r>
            <a:endParaRPr lang="es-ES" sz="2400" dirty="0" smtClean="0">
              <a:latin typeface="Arial" pitchFamily="34" charset="0"/>
              <a:cs typeface="Arial" pitchFamily="34" charset="0"/>
            </a:endParaRPr>
          </a:p>
          <a:p>
            <a:pPr>
              <a:buNone/>
            </a:pPr>
            <a:endParaRPr lang="en-US" dirty="0" smtClean="0">
              <a:solidFill>
                <a:srgbClr val="00B050"/>
              </a:solidFill>
            </a:endParaRPr>
          </a:p>
          <a:p>
            <a:pPr>
              <a:buNone/>
            </a:pPr>
            <a:endParaRPr lang="en-US" dirty="0" smtClean="0">
              <a:solidFill>
                <a:srgbClr val="00B050"/>
              </a:solidFill>
            </a:endParaRPr>
          </a:p>
          <a:p>
            <a:pPr>
              <a:buNone/>
            </a:pPr>
            <a:endParaRPr lang="en-US" dirty="0" smtClean="0">
              <a:solidFill>
                <a:srgbClr val="00B050"/>
              </a:solidFill>
            </a:endParaRPr>
          </a:p>
          <a:p>
            <a:pPr>
              <a:buNone/>
            </a:pPr>
            <a:endParaRPr lang="en-US" dirty="0" smtClean="0"/>
          </a:p>
          <a:p>
            <a:pPr>
              <a:buNone/>
            </a:pPr>
            <a:endParaRPr lang="en-US" dirty="0" smtClean="0"/>
          </a:p>
          <a:p>
            <a:pPr>
              <a:buNone/>
            </a:pPr>
            <a:endParaRPr lang="es-ES" dirty="0" smtClean="0"/>
          </a:p>
          <a:p>
            <a:pPr>
              <a:buNone/>
            </a:pPr>
            <a:endParaRPr lang="es-ES" dirty="0" smtClean="0"/>
          </a:p>
          <a:p>
            <a:pPr>
              <a:buNone/>
            </a:pPr>
            <a:endParaRPr lang="es-ES" dirty="0"/>
          </a:p>
        </p:txBody>
      </p:sp>
      <p:sp>
        <p:nvSpPr>
          <p:cNvPr id="3" name="2 Título"/>
          <p:cNvSpPr>
            <a:spLocks noGrp="1"/>
          </p:cNvSpPr>
          <p:nvPr>
            <p:ph type="title"/>
          </p:nvPr>
        </p:nvSpPr>
        <p:spPr/>
        <p:txBody>
          <a:bodyPr/>
          <a:lstStyle/>
          <a:p>
            <a:pPr algn="ctr"/>
            <a:r>
              <a:rPr lang="es-ES" dirty="0" smtClean="0">
                <a:solidFill>
                  <a:srgbClr val="FF0000"/>
                </a:solidFill>
              </a:rPr>
              <a:t>PROBLEM SETTING </a:t>
            </a:r>
            <a:endParaRPr lang="es-ES" dirty="0">
              <a:solidFill>
                <a:srgbClr val="FF00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1000" fill="hold"/>
                                        <p:tgtEl>
                                          <p:spTgt spid="2">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1000" fill="hold"/>
                                        <p:tgtEl>
                                          <p:spTgt spid="2">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1000" fill="hold"/>
                                        <p:tgtEl>
                                          <p:spTgt spid="2">
                                            <p:txEl>
                                              <p:pRg st="5" end="5"/>
                                            </p:txEl>
                                          </p:spTgt>
                                        </p:tgtEl>
                                        <p:attrNameLst>
                                          <p:attrName>ppt_w</p:attrName>
                                        </p:attrNameLst>
                                      </p:cBhvr>
                                      <p:tavLst>
                                        <p:tav tm="0">
                                          <p:val>
                                            <p:strVal val="#ppt_w+.3"/>
                                          </p:val>
                                        </p:tav>
                                        <p:tav tm="100000">
                                          <p:val>
                                            <p:strVal val="#ppt_w"/>
                                          </p:val>
                                        </p:tav>
                                      </p:tavLst>
                                    </p:anim>
                                    <p:anim calcmode="lin" valueType="num">
                                      <p:cBhvr>
                                        <p:cTn id="43"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buNone/>
            </a:pPr>
            <a:r>
              <a:rPr lang="en-US" sz="2400" b="1" dirty="0" smtClean="0">
                <a:solidFill>
                  <a:srgbClr val="0070C0"/>
                </a:solidFill>
                <a:latin typeface="Arial" pitchFamily="34" charset="0"/>
                <a:cs typeface="Arial" pitchFamily="34" charset="0"/>
              </a:rPr>
              <a:t>General</a:t>
            </a:r>
            <a:endParaRPr lang="es-ES" sz="2400" dirty="0" smtClean="0">
              <a:solidFill>
                <a:srgbClr val="0070C0"/>
              </a:solidFill>
              <a:latin typeface="Arial" pitchFamily="34" charset="0"/>
              <a:cs typeface="Arial" pitchFamily="34" charset="0"/>
            </a:endParaRPr>
          </a:p>
          <a:p>
            <a:r>
              <a:rPr lang="en-US" sz="2400" dirty="0" smtClean="0">
                <a:latin typeface="Arial" pitchFamily="34" charset="0"/>
                <a:cs typeface="Arial" pitchFamily="34" charset="0"/>
              </a:rPr>
              <a:t>Dynamic activities</a:t>
            </a:r>
          </a:p>
          <a:p>
            <a:r>
              <a:rPr lang="en-US" sz="2400" dirty="0" smtClean="0">
                <a:latin typeface="Arial" pitchFamily="34" charset="0"/>
                <a:cs typeface="Arial" pitchFamily="34" charset="0"/>
              </a:rPr>
              <a:t>Incidence in teaching-learning process</a:t>
            </a:r>
          </a:p>
          <a:p>
            <a:pPr>
              <a:buNone/>
            </a:pPr>
            <a:r>
              <a:rPr lang="en-US" sz="2400" dirty="0" smtClean="0">
                <a:solidFill>
                  <a:srgbClr val="0070C0"/>
                </a:solidFill>
                <a:latin typeface="Arial" pitchFamily="34" charset="0"/>
                <a:cs typeface="Arial" pitchFamily="34" charset="0"/>
              </a:rPr>
              <a:t> </a:t>
            </a:r>
            <a:r>
              <a:rPr lang="en-US" sz="2400" b="1" dirty="0" smtClean="0">
                <a:solidFill>
                  <a:srgbClr val="0070C0"/>
                </a:solidFill>
                <a:latin typeface="Arial" pitchFamily="34" charset="0"/>
                <a:cs typeface="Arial" pitchFamily="34" charset="0"/>
              </a:rPr>
              <a:t>Specific</a:t>
            </a:r>
          </a:p>
          <a:p>
            <a:pPr lvl="0"/>
            <a:r>
              <a:rPr lang="en-US" sz="2400" dirty="0" smtClean="0">
                <a:latin typeface="Arial" pitchFamily="34" charset="0"/>
                <a:cs typeface="Arial" pitchFamily="34" charset="0"/>
              </a:rPr>
              <a:t>Teachers’ lack of previous lesson revision.</a:t>
            </a:r>
            <a:endParaRPr lang="es-ES" sz="2400" dirty="0" smtClean="0">
              <a:latin typeface="Arial" pitchFamily="34" charset="0"/>
              <a:cs typeface="Arial" pitchFamily="34" charset="0"/>
            </a:endParaRPr>
          </a:p>
          <a:p>
            <a:r>
              <a:rPr lang="en-US" sz="2400" dirty="0" smtClean="0">
                <a:latin typeface="Arial" pitchFamily="34" charset="0"/>
                <a:cs typeface="Arial" pitchFamily="34" charset="0"/>
              </a:rPr>
              <a:t>Factors affecting the child’s motivation. </a:t>
            </a:r>
          </a:p>
          <a:p>
            <a:r>
              <a:rPr lang="en-US" sz="2400" dirty="0" smtClean="0">
                <a:latin typeface="Arial" pitchFamily="34" charset="0"/>
                <a:cs typeface="Arial" pitchFamily="34" charset="0"/>
              </a:rPr>
              <a:t>Factors affecting the child’s attitude. </a:t>
            </a:r>
          </a:p>
          <a:p>
            <a:r>
              <a:rPr lang="en-US" sz="2400" dirty="0" smtClean="0">
                <a:latin typeface="Arial" pitchFamily="34" charset="0"/>
                <a:cs typeface="Arial" pitchFamily="34" charset="0"/>
              </a:rPr>
              <a:t>Design theoretical frame to support this investigation.</a:t>
            </a:r>
          </a:p>
          <a:p>
            <a:r>
              <a:rPr lang="en-US" sz="2400" dirty="0" smtClean="0">
                <a:latin typeface="Arial" pitchFamily="34" charset="0"/>
                <a:cs typeface="Arial" pitchFamily="34" charset="0"/>
              </a:rPr>
              <a:t>Design a plan to incorporate dynamic activities.</a:t>
            </a:r>
          </a:p>
          <a:p>
            <a:r>
              <a:rPr lang="en-US" sz="2400" dirty="0" smtClean="0">
                <a:latin typeface="Arial" pitchFamily="34" charset="0"/>
                <a:cs typeface="Arial" pitchFamily="34" charset="0"/>
              </a:rPr>
              <a:t>Applied valid instruments of data collection   </a:t>
            </a:r>
          </a:p>
          <a:p>
            <a:endParaRPr lang="en-US" sz="2400" b="1" dirty="0" smtClean="0">
              <a:solidFill>
                <a:srgbClr val="00B050"/>
              </a:solidFill>
            </a:endParaRPr>
          </a:p>
          <a:p>
            <a:endParaRPr lang="es-ES" sz="2400" dirty="0" smtClean="0"/>
          </a:p>
          <a:p>
            <a:pPr>
              <a:buNone/>
            </a:pPr>
            <a:endParaRPr lang="en-US" sz="2400" dirty="0">
              <a:solidFill>
                <a:srgbClr val="0070C0"/>
              </a:solidFill>
            </a:endParaRPr>
          </a:p>
        </p:txBody>
      </p:sp>
      <p:sp>
        <p:nvSpPr>
          <p:cNvPr id="3" name="2 Título"/>
          <p:cNvSpPr>
            <a:spLocks noGrp="1"/>
          </p:cNvSpPr>
          <p:nvPr>
            <p:ph type="title"/>
          </p:nvPr>
        </p:nvSpPr>
        <p:spPr/>
        <p:txBody>
          <a:bodyPr/>
          <a:lstStyle/>
          <a:p>
            <a:pPr algn="ctr"/>
            <a:r>
              <a:rPr lang="es-ES" dirty="0" smtClean="0">
                <a:solidFill>
                  <a:srgbClr val="FF0000"/>
                </a:solidFill>
              </a:rPr>
              <a:t>OBJECTIVES </a:t>
            </a:r>
            <a:endParaRPr lang="es-ES" dirty="0">
              <a:solidFill>
                <a:srgbClr val="FF0000"/>
              </a:solidFill>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10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p:cTn id="28" dur="1000" fill="hold"/>
                                        <p:tgtEl>
                                          <p:spTgt spid="2">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 calcmode="lin" valueType="num">
                                      <p:cBhvr>
                                        <p:cTn id="35" dur="1000" fill="hold"/>
                                        <p:tgtEl>
                                          <p:spTgt spid="2">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 calcmode="lin" valueType="num">
                                      <p:cBhvr>
                                        <p:cTn id="42" dur="1000" fill="hold"/>
                                        <p:tgtEl>
                                          <p:spTgt spid="2">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2">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 calcmode="lin" valueType="num">
                                      <p:cBhvr>
                                        <p:cTn id="49" dur="1000" fill="hold"/>
                                        <p:tgtEl>
                                          <p:spTgt spid="2">
                                            <p:txEl>
                                              <p:pRg st="5" end="5"/>
                                            </p:txEl>
                                          </p:spTgt>
                                        </p:tgtEl>
                                        <p:attrNameLst>
                                          <p:attrName>ppt_w</p:attrName>
                                        </p:attrNameLst>
                                      </p:cBhvr>
                                      <p:tavLst>
                                        <p:tav tm="0">
                                          <p:val>
                                            <p:strVal val="#ppt_w+.3"/>
                                          </p:val>
                                        </p:tav>
                                        <p:tav tm="100000">
                                          <p:val>
                                            <p:strVal val="#ppt_w"/>
                                          </p:val>
                                        </p:tav>
                                      </p:tavLst>
                                    </p:anim>
                                    <p:anim calcmode="lin" valueType="num">
                                      <p:cBhvr>
                                        <p:cTn id="50"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2">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2">
                                            <p:txEl>
                                              <p:pRg st="6" end="6"/>
                                            </p:txEl>
                                          </p:spTgt>
                                        </p:tgtEl>
                                        <p:attrNameLst>
                                          <p:attrName>style.visibility</p:attrName>
                                        </p:attrNameLst>
                                      </p:cBhvr>
                                      <p:to>
                                        <p:strVal val="visible"/>
                                      </p:to>
                                    </p:set>
                                    <p:anim calcmode="lin" valueType="num">
                                      <p:cBhvr>
                                        <p:cTn id="56" dur="1000" fill="hold"/>
                                        <p:tgtEl>
                                          <p:spTgt spid="2">
                                            <p:txEl>
                                              <p:pRg st="6" end="6"/>
                                            </p:txEl>
                                          </p:spTgt>
                                        </p:tgtEl>
                                        <p:attrNameLst>
                                          <p:attrName>ppt_w</p:attrName>
                                        </p:attrNameLst>
                                      </p:cBhvr>
                                      <p:tavLst>
                                        <p:tav tm="0">
                                          <p:val>
                                            <p:strVal val="#ppt_w+.3"/>
                                          </p:val>
                                        </p:tav>
                                        <p:tav tm="100000">
                                          <p:val>
                                            <p:strVal val="#ppt_w"/>
                                          </p:val>
                                        </p:tav>
                                      </p:tavLst>
                                    </p:anim>
                                    <p:anim calcmode="lin" valueType="num">
                                      <p:cBhvr>
                                        <p:cTn id="57"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58" dur="1000"/>
                                        <p:tgtEl>
                                          <p:spTgt spid="2">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 calcmode="lin" valueType="num">
                                      <p:cBhvr>
                                        <p:cTn id="63" dur="1000" fill="hold"/>
                                        <p:tgtEl>
                                          <p:spTgt spid="2">
                                            <p:txEl>
                                              <p:pRg st="7" end="7"/>
                                            </p:txEl>
                                          </p:spTgt>
                                        </p:tgtEl>
                                        <p:attrNameLst>
                                          <p:attrName>ppt_w</p:attrName>
                                        </p:attrNameLst>
                                      </p:cBhvr>
                                      <p:tavLst>
                                        <p:tav tm="0">
                                          <p:val>
                                            <p:strVal val="#ppt_w+.3"/>
                                          </p:val>
                                        </p:tav>
                                        <p:tav tm="100000">
                                          <p:val>
                                            <p:strVal val="#ppt_w"/>
                                          </p:val>
                                        </p:tav>
                                      </p:tavLst>
                                    </p:anim>
                                    <p:anim calcmode="lin" valueType="num">
                                      <p:cBhvr>
                                        <p:cTn id="64" dur="1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65" dur="1000"/>
                                        <p:tgtEl>
                                          <p:spTgt spid="2">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2">
                                            <p:txEl>
                                              <p:pRg st="8" end="8"/>
                                            </p:txEl>
                                          </p:spTgt>
                                        </p:tgtEl>
                                        <p:attrNameLst>
                                          <p:attrName>style.visibility</p:attrName>
                                        </p:attrNameLst>
                                      </p:cBhvr>
                                      <p:to>
                                        <p:strVal val="visible"/>
                                      </p:to>
                                    </p:set>
                                    <p:anim calcmode="lin" valueType="num">
                                      <p:cBhvr>
                                        <p:cTn id="70" dur="1000" fill="hold"/>
                                        <p:tgtEl>
                                          <p:spTgt spid="2">
                                            <p:txEl>
                                              <p:pRg st="8" end="8"/>
                                            </p:txEl>
                                          </p:spTgt>
                                        </p:tgtEl>
                                        <p:attrNameLst>
                                          <p:attrName>ppt_w</p:attrName>
                                        </p:attrNameLst>
                                      </p:cBhvr>
                                      <p:tavLst>
                                        <p:tav tm="0">
                                          <p:val>
                                            <p:strVal val="#ppt_w+.3"/>
                                          </p:val>
                                        </p:tav>
                                        <p:tav tm="100000">
                                          <p:val>
                                            <p:strVal val="#ppt_w"/>
                                          </p:val>
                                        </p:tav>
                                      </p:tavLst>
                                    </p:anim>
                                    <p:anim calcmode="lin" valueType="num">
                                      <p:cBhvr>
                                        <p:cTn id="71" dur="1000" fill="hold"/>
                                        <p:tgtEl>
                                          <p:spTgt spid="2">
                                            <p:txEl>
                                              <p:pRg st="8" end="8"/>
                                            </p:txEl>
                                          </p:spTgt>
                                        </p:tgtEl>
                                        <p:attrNameLst>
                                          <p:attrName>ppt_h</p:attrName>
                                        </p:attrNameLst>
                                      </p:cBhvr>
                                      <p:tavLst>
                                        <p:tav tm="0">
                                          <p:val>
                                            <p:strVal val="#ppt_h"/>
                                          </p:val>
                                        </p:tav>
                                        <p:tav tm="100000">
                                          <p:val>
                                            <p:strVal val="#ppt_h"/>
                                          </p:val>
                                        </p:tav>
                                      </p:tavLst>
                                    </p:anim>
                                    <p:animEffect transition="in" filter="fade">
                                      <p:cBhvr>
                                        <p:cTn id="72" dur="1000"/>
                                        <p:tgtEl>
                                          <p:spTgt spid="2">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0" presetClass="entr" presetSubtype="0" decel="100000" fill="hold" grpId="0" nodeType="clickEffect">
                                  <p:stCondLst>
                                    <p:cond delay="0"/>
                                  </p:stCondLst>
                                  <p:childTnLst>
                                    <p:set>
                                      <p:cBhvr>
                                        <p:cTn id="76" dur="1" fill="hold">
                                          <p:stCondLst>
                                            <p:cond delay="0"/>
                                          </p:stCondLst>
                                        </p:cTn>
                                        <p:tgtEl>
                                          <p:spTgt spid="2">
                                            <p:txEl>
                                              <p:pRg st="9" end="9"/>
                                            </p:txEl>
                                          </p:spTgt>
                                        </p:tgtEl>
                                        <p:attrNameLst>
                                          <p:attrName>style.visibility</p:attrName>
                                        </p:attrNameLst>
                                      </p:cBhvr>
                                      <p:to>
                                        <p:strVal val="visible"/>
                                      </p:to>
                                    </p:set>
                                    <p:anim calcmode="lin" valueType="num">
                                      <p:cBhvr>
                                        <p:cTn id="77" dur="1000" fill="hold"/>
                                        <p:tgtEl>
                                          <p:spTgt spid="2">
                                            <p:txEl>
                                              <p:pRg st="9" end="9"/>
                                            </p:txEl>
                                          </p:spTgt>
                                        </p:tgtEl>
                                        <p:attrNameLst>
                                          <p:attrName>ppt_w</p:attrName>
                                        </p:attrNameLst>
                                      </p:cBhvr>
                                      <p:tavLst>
                                        <p:tav tm="0">
                                          <p:val>
                                            <p:strVal val="#ppt_w+.3"/>
                                          </p:val>
                                        </p:tav>
                                        <p:tav tm="100000">
                                          <p:val>
                                            <p:strVal val="#ppt_w"/>
                                          </p:val>
                                        </p:tav>
                                      </p:tavLst>
                                    </p:anim>
                                    <p:anim calcmode="lin" valueType="num">
                                      <p:cBhvr>
                                        <p:cTn id="78" dur="1000" fill="hold"/>
                                        <p:tgtEl>
                                          <p:spTgt spid="2">
                                            <p:txEl>
                                              <p:pRg st="9" end="9"/>
                                            </p:txEl>
                                          </p:spTgt>
                                        </p:tgtEl>
                                        <p:attrNameLst>
                                          <p:attrName>ppt_h</p:attrName>
                                        </p:attrNameLst>
                                      </p:cBhvr>
                                      <p:tavLst>
                                        <p:tav tm="0">
                                          <p:val>
                                            <p:strVal val="#ppt_h"/>
                                          </p:val>
                                        </p:tav>
                                        <p:tav tm="100000">
                                          <p:val>
                                            <p:strVal val="#ppt_h"/>
                                          </p:val>
                                        </p:tav>
                                      </p:tavLst>
                                    </p:anim>
                                    <p:animEffect transition="in" filter="fade">
                                      <p:cBhvr>
                                        <p:cTn id="79" dur="1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n-US" sz="2800" dirty="0" smtClean="0">
                <a:latin typeface="Arial" pitchFamily="34" charset="0"/>
                <a:cs typeface="Arial" pitchFamily="34" charset="0"/>
              </a:rPr>
              <a:t>Importance of incorporating dynamic activities.</a:t>
            </a:r>
          </a:p>
          <a:p>
            <a:r>
              <a:rPr lang="en-US" sz="2800" dirty="0" smtClean="0">
                <a:latin typeface="Arial" pitchFamily="34" charset="0"/>
                <a:cs typeface="Arial" pitchFamily="34" charset="0"/>
              </a:rPr>
              <a:t>Creation of learning material  </a:t>
            </a:r>
          </a:p>
          <a:p>
            <a:r>
              <a:rPr lang="en-US" sz="2800" dirty="0" smtClean="0">
                <a:latin typeface="Arial" pitchFamily="34" charset="0"/>
                <a:cs typeface="Arial" pitchFamily="34" charset="0"/>
              </a:rPr>
              <a:t>Institutional goals attainment </a:t>
            </a:r>
          </a:p>
          <a:p>
            <a:r>
              <a:rPr lang="en-US" sz="2800" dirty="0" smtClean="0">
                <a:latin typeface="Arial" pitchFamily="34" charset="0"/>
                <a:cs typeface="Arial" pitchFamily="34" charset="0"/>
              </a:rPr>
              <a:t>Meet student learning needs</a:t>
            </a:r>
          </a:p>
          <a:p>
            <a:r>
              <a:rPr lang="en-US" sz="2800" dirty="0" smtClean="0">
                <a:latin typeface="Arial" pitchFamily="34" charset="0"/>
                <a:cs typeface="Arial" pitchFamily="34" charset="0"/>
              </a:rPr>
              <a:t>Researcher’s professional development</a:t>
            </a:r>
          </a:p>
          <a:p>
            <a:r>
              <a:rPr lang="en-US" sz="2800" dirty="0" smtClean="0">
                <a:latin typeface="Arial" pitchFamily="34" charset="0"/>
                <a:cs typeface="Arial" pitchFamily="34" charset="0"/>
              </a:rPr>
              <a:t>ESPE’s mission </a:t>
            </a:r>
          </a:p>
          <a:p>
            <a:r>
              <a:rPr lang="en-US" sz="2800" dirty="0" smtClean="0">
                <a:latin typeface="Arial" pitchFamily="34" charset="0"/>
                <a:cs typeface="Arial" pitchFamily="34" charset="0"/>
              </a:rPr>
              <a:t>Graduation requirements </a:t>
            </a:r>
          </a:p>
          <a:p>
            <a:endParaRPr lang="es-ES" dirty="0" smtClean="0"/>
          </a:p>
          <a:p>
            <a:pPr>
              <a:buNone/>
            </a:pPr>
            <a:endParaRPr lang="es-ES" dirty="0"/>
          </a:p>
        </p:txBody>
      </p:sp>
      <p:sp>
        <p:nvSpPr>
          <p:cNvPr id="3" name="2 Título"/>
          <p:cNvSpPr>
            <a:spLocks noGrp="1"/>
          </p:cNvSpPr>
          <p:nvPr>
            <p:ph type="title"/>
          </p:nvPr>
        </p:nvSpPr>
        <p:spPr/>
        <p:txBody>
          <a:bodyPr/>
          <a:lstStyle/>
          <a:p>
            <a:pPr algn="ctr"/>
            <a:r>
              <a:rPr lang="es-ES" dirty="0" smtClean="0">
                <a:solidFill>
                  <a:srgbClr val="FF0000"/>
                </a:solidFill>
              </a:rPr>
              <a:t>JUSTIFICATION </a:t>
            </a:r>
            <a:endParaRPr lang="es-ES" dirty="0">
              <a:solidFill>
                <a:srgbClr val="FF000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1000"/>
                                        <p:tgtEl>
                                          <p:spTgt spid="2">
                                            <p:txEl>
                                              <p:pRg st="4" end="4"/>
                                            </p:txEl>
                                          </p:spTgt>
                                        </p:tgtEl>
                                      </p:cBhvr>
                                    </p:animEffect>
                                    <p:anim calcmode="lin" valueType="num">
                                      <p:cBhvr>
                                        <p:cTn id="4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1000"/>
                                        <p:tgtEl>
                                          <p:spTgt spid="2">
                                            <p:txEl>
                                              <p:pRg st="5" end="5"/>
                                            </p:txEl>
                                          </p:spTgt>
                                        </p:tgtEl>
                                      </p:cBhvr>
                                    </p:animEffect>
                                    <p:anim calcmode="lin" valueType="num">
                                      <p:cBhvr>
                                        <p:cTn id="4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
                                            <p:txEl>
                                              <p:pRg st="6" end="6"/>
                                            </p:txEl>
                                          </p:spTgt>
                                        </p:tgtEl>
                                        <p:attrNameLst>
                                          <p:attrName>style.visibility</p:attrName>
                                        </p:attrNameLst>
                                      </p:cBhvr>
                                      <p:to>
                                        <p:strVal val="visible"/>
                                      </p:to>
                                    </p:set>
                                    <p:animEffect transition="in" filter="fade">
                                      <p:cBhvr>
                                        <p:cTn id="54" dur="1000"/>
                                        <p:tgtEl>
                                          <p:spTgt spid="2">
                                            <p:txEl>
                                              <p:pRg st="6" end="6"/>
                                            </p:txEl>
                                          </p:spTgt>
                                        </p:tgtEl>
                                      </p:cBhvr>
                                    </p:animEffect>
                                    <p:anim calcmode="lin" valueType="num">
                                      <p:cBhvr>
                                        <p:cTn id="5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buNone/>
            </a:pPr>
            <a:r>
              <a:rPr lang="en-US" sz="2800" dirty="0" smtClean="0">
                <a:solidFill>
                  <a:srgbClr val="0070C0"/>
                </a:solidFill>
                <a:latin typeface="Arial" pitchFamily="34" charset="0"/>
                <a:cs typeface="Arial" pitchFamily="34" charset="0"/>
              </a:rPr>
              <a:t>Conceptual</a:t>
            </a:r>
          </a:p>
          <a:p>
            <a:pPr algn="just"/>
            <a:r>
              <a:rPr lang="en-US" sz="2800" dirty="0" smtClean="0">
                <a:latin typeface="Arial" pitchFamily="34" charset="0"/>
                <a:cs typeface="Arial" pitchFamily="34" charset="0"/>
              </a:rPr>
              <a:t>Defines terms, technical language, concepts, short theories to support the variables.</a:t>
            </a:r>
          </a:p>
          <a:p>
            <a:pPr>
              <a:buNone/>
            </a:pPr>
            <a:r>
              <a:rPr lang="en-US" sz="2800" dirty="0" smtClean="0">
                <a:solidFill>
                  <a:srgbClr val="0070C0"/>
                </a:solidFill>
                <a:latin typeface="Arial" pitchFamily="34" charset="0"/>
                <a:cs typeface="Arial" pitchFamily="34" charset="0"/>
              </a:rPr>
              <a:t>Spatial </a:t>
            </a:r>
          </a:p>
          <a:p>
            <a:pPr algn="just"/>
            <a:r>
              <a:rPr lang="en-US" sz="2800" dirty="0" smtClean="0">
                <a:latin typeface="Arial" pitchFamily="34" charset="0"/>
                <a:cs typeface="Arial" pitchFamily="34" charset="0"/>
              </a:rPr>
              <a:t>Defines the scope of knowledge for the investigations.</a:t>
            </a:r>
          </a:p>
          <a:p>
            <a:pPr>
              <a:buNone/>
            </a:pPr>
            <a:r>
              <a:rPr lang="en-US" sz="2800" dirty="0" smtClean="0">
                <a:solidFill>
                  <a:srgbClr val="0070C0"/>
                </a:solidFill>
                <a:latin typeface="Arial" pitchFamily="34" charset="0"/>
                <a:cs typeface="Arial" pitchFamily="34" charset="0"/>
              </a:rPr>
              <a:t>Temporal </a:t>
            </a:r>
          </a:p>
          <a:p>
            <a:pPr algn="just"/>
            <a:r>
              <a:rPr lang="en-US" sz="2800" dirty="0" smtClean="0">
                <a:latin typeface="Arial" pitchFamily="34" charset="0"/>
                <a:cs typeface="Arial" pitchFamily="34" charset="0"/>
              </a:rPr>
              <a:t>Defines the space time for framing the investigation (may- sep 2011).</a:t>
            </a:r>
          </a:p>
          <a:p>
            <a:pPr>
              <a:buNone/>
            </a:pPr>
            <a:endParaRPr lang="en-US" dirty="0" smtClean="0">
              <a:solidFill>
                <a:srgbClr val="00B050"/>
              </a:solidFill>
            </a:endParaRPr>
          </a:p>
          <a:p>
            <a:pPr>
              <a:buNone/>
            </a:pPr>
            <a:endParaRPr lang="en-US" dirty="0">
              <a:solidFill>
                <a:srgbClr val="00B050"/>
              </a:solidFill>
            </a:endParaRPr>
          </a:p>
        </p:txBody>
      </p:sp>
      <p:sp>
        <p:nvSpPr>
          <p:cNvPr id="3" name="2 Título"/>
          <p:cNvSpPr>
            <a:spLocks noGrp="1"/>
          </p:cNvSpPr>
          <p:nvPr>
            <p:ph type="title"/>
          </p:nvPr>
        </p:nvSpPr>
        <p:spPr/>
        <p:txBody>
          <a:bodyPr>
            <a:normAutofit/>
          </a:bodyPr>
          <a:lstStyle/>
          <a:p>
            <a:pPr algn="ctr"/>
            <a:r>
              <a:rPr lang="es-ES" sz="4000" dirty="0" smtClean="0">
                <a:solidFill>
                  <a:srgbClr val="FF0000"/>
                </a:solidFill>
              </a:rPr>
              <a:t>THE </a:t>
            </a:r>
            <a:r>
              <a:rPr lang="en-US" sz="4000" dirty="0" smtClean="0">
                <a:solidFill>
                  <a:srgbClr val="FF0000"/>
                </a:solidFill>
              </a:rPr>
              <a:t>THEORETHICAL FRAME</a:t>
            </a:r>
            <a:endParaRPr lang="es-ES" dirty="0">
              <a:solidFill>
                <a:srgbClr val="FF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Scale>
                                      <p:cBhvr>
                                        <p:cTn id="13" dur="1000" decel="50000" fill="hold">
                                          <p:stCondLst>
                                            <p:cond delay="0"/>
                                          </p:stCondLst>
                                        </p:cTn>
                                        <p:tgtEl>
                                          <p:spTgt spid="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
                                            <p:txEl>
                                              <p:pRg st="0" end="0"/>
                                            </p:txEl>
                                          </p:spTgt>
                                        </p:tgtEl>
                                        <p:attrNameLst>
                                          <p:attrName>ppt_x</p:attrName>
                                          <p:attrName>ppt_y</p:attrName>
                                        </p:attrNameLst>
                                      </p:cBhvr>
                                    </p:animMotion>
                                    <p:animEffect transition="in" filter="fade">
                                      <p:cBhvr>
                                        <p:cTn id="15" dur="10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Scale>
                                      <p:cBhvr>
                                        <p:cTn id="20" dur="1000" decel="50000" fill="hold">
                                          <p:stCondLst>
                                            <p:cond delay="0"/>
                                          </p:stCondLst>
                                        </p:cTn>
                                        <p:tgtEl>
                                          <p:spTgt spid="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2">
                                            <p:txEl>
                                              <p:pRg st="1" end="1"/>
                                            </p:txEl>
                                          </p:spTgt>
                                        </p:tgtEl>
                                        <p:attrNameLst>
                                          <p:attrName>ppt_x</p:attrName>
                                          <p:attrName>ppt_y</p:attrName>
                                        </p:attrNameLst>
                                      </p:cBhvr>
                                    </p:animMotion>
                                    <p:animEffect transition="in" filter="fade">
                                      <p:cBhvr>
                                        <p:cTn id="22" dur="10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Scale>
                                      <p:cBhvr>
                                        <p:cTn id="27" dur="1000" decel="50000" fill="hold">
                                          <p:stCondLst>
                                            <p:cond delay="0"/>
                                          </p:stCondLst>
                                        </p:cTn>
                                        <p:tgtEl>
                                          <p:spTgt spid="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
                                            <p:txEl>
                                              <p:pRg st="2" end="2"/>
                                            </p:txEl>
                                          </p:spTgt>
                                        </p:tgtEl>
                                        <p:attrNameLst>
                                          <p:attrName>ppt_x</p:attrName>
                                          <p:attrName>ppt_y</p:attrName>
                                        </p:attrNameLst>
                                      </p:cBhvr>
                                    </p:animMotion>
                                    <p:animEffect transition="in" filter="fade">
                                      <p:cBhvr>
                                        <p:cTn id="29" dur="10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grpId="0"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Scale>
                                      <p:cBhvr>
                                        <p:cTn id="34" dur="1000" decel="50000" fill="hold">
                                          <p:stCondLst>
                                            <p:cond delay="0"/>
                                          </p:stCondLst>
                                        </p:cTn>
                                        <p:tgtEl>
                                          <p:spTgt spid="2">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2">
                                            <p:txEl>
                                              <p:pRg st="3" end="3"/>
                                            </p:txEl>
                                          </p:spTgt>
                                        </p:tgtEl>
                                        <p:attrNameLst>
                                          <p:attrName>ppt_x</p:attrName>
                                          <p:attrName>ppt_y</p:attrName>
                                        </p:attrNameLst>
                                      </p:cBhvr>
                                    </p:animMotion>
                                    <p:animEffect transition="in" filter="fade">
                                      <p:cBhvr>
                                        <p:cTn id="36" dur="1000"/>
                                        <p:tgtEl>
                                          <p:spTgt spid="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Scale>
                                      <p:cBhvr>
                                        <p:cTn id="41" dur="1000" decel="50000" fill="hold">
                                          <p:stCondLst>
                                            <p:cond delay="0"/>
                                          </p:stCondLst>
                                        </p:cTn>
                                        <p:tgtEl>
                                          <p:spTgt spid="2">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2">
                                            <p:txEl>
                                              <p:pRg st="4" end="4"/>
                                            </p:txEl>
                                          </p:spTgt>
                                        </p:tgtEl>
                                        <p:attrNameLst>
                                          <p:attrName>ppt_x</p:attrName>
                                          <p:attrName>ppt_y</p:attrName>
                                        </p:attrNameLst>
                                      </p:cBhvr>
                                    </p:animMotion>
                                    <p:animEffect transition="in" filter="fade">
                                      <p:cBhvr>
                                        <p:cTn id="43" dur="1000"/>
                                        <p:tgtEl>
                                          <p:spTgt spid="2">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2" presetClass="entr" presetSubtype="0" fill="hold" grpId="0" nodeType="clickEffect">
                                  <p:stCondLst>
                                    <p:cond delay="0"/>
                                  </p:stCondLst>
                                  <p:childTnLst>
                                    <p:set>
                                      <p:cBhvr>
                                        <p:cTn id="47" dur="1" fill="hold">
                                          <p:stCondLst>
                                            <p:cond delay="0"/>
                                          </p:stCondLst>
                                        </p:cTn>
                                        <p:tgtEl>
                                          <p:spTgt spid="2">
                                            <p:txEl>
                                              <p:pRg st="5" end="5"/>
                                            </p:txEl>
                                          </p:spTgt>
                                        </p:tgtEl>
                                        <p:attrNameLst>
                                          <p:attrName>style.visibility</p:attrName>
                                        </p:attrNameLst>
                                      </p:cBhvr>
                                      <p:to>
                                        <p:strVal val="visible"/>
                                      </p:to>
                                    </p:set>
                                    <p:animScale>
                                      <p:cBhvr>
                                        <p:cTn id="48" dur="1000" decel="50000" fill="hold">
                                          <p:stCondLst>
                                            <p:cond delay="0"/>
                                          </p:stCondLst>
                                        </p:cTn>
                                        <p:tgtEl>
                                          <p:spTgt spid="2">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2">
                                            <p:txEl>
                                              <p:pRg st="5" end="5"/>
                                            </p:txEl>
                                          </p:spTgt>
                                        </p:tgtEl>
                                        <p:attrNameLst>
                                          <p:attrName>ppt_x</p:attrName>
                                          <p:attrName>ppt_y</p:attrName>
                                        </p:attrNameLst>
                                      </p:cBhvr>
                                    </p:animMotion>
                                    <p:animEffect transition="in" filter="fade">
                                      <p:cBhvr>
                                        <p:cTn id="50"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25000" lnSpcReduction="20000"/>
          </a:bodyPr>
          <a:lstStyle/>
          <a:p>
            <a:pPr>
              <a:buNone/>
            </a:pPr>
            <a:r>
              <a:rPr lang="en-US" sz="8000" dirty="0" smtClean="0">
                <a:solidFill>
                  <a:srgbClr val="0070C0"/>
                </a:solidFill>
                <a:latin typeface="Arial" pitchFamily="34" charset="0"/>
                <a:cs typeface="Arial" pitchFamily="34" charset="0"/>
              </a:rPr>
              <a:t>RESEARCH TYPE AND DESIGN</a:t>
            </a:r>
          </a:p>
          <a:p>
            <a:pPr>
              <a:buFont typeface="Wingdings" pitchFamily="2" charset="2"/>
              <a:buChar char="Ø"/>
            </a:pPr>
            <a:r>
              <a:rPr lang="en-US" sz="8000" dirty="0" smtClean="0">
                <a:latin typeface="Arial" pitchFamily="34" charset="0"/>
                <a:cs typeface="Arial" pitchFamily="34" charset="0"/>
              </a:rPr>
              <a:t>Descriptive</a:t>
            </a:r>
          </a:p>
          <a:p>
            <a:pPr>
              <a:buFont typeface="Wingdings" pitchFamily="2" charset="2"/>
              <a:buChar char="Ø"/>
            </a:pPr>
            <a:r>
              <a:rPr lang="en-US" sz="8000" dirty="0" smtClean="0">
                <a:latin typeface="Arial" pitchFamily="34" charset="0"/>
                <a:cs typeface="Arial" pitchFamily="34" charset="0"/>
              </a:rPr>
              <a:t>Quasi-experimental</a:t>
            </a:r>
          </a:p>
          <a:p>
            <a:pPr>
              <a:buFont typeface="Wingdings" pitchFamily="2" charset="2"/>
              <a:buChar char="Ø"/>
            </a:pPr>
            <a:r>
              <a:rPr lang="en-US" sz="8000" dirty="0" smtClean="0">
                <a:latin typeface="Arial" pitchFamily="34" charset="0"/>
                <a:cs typeface="Arial" pitchFamily="34" charset="0"/>
              </a:rPr>
              <a:t>Quantitative and qualitative</a:t>
            </a:r>
          </a:p>
          <a:p>
            <a:pPr>
              <a:buFont typeface="Wingdings" pitchFamily="2" charset="2"/>
              <a:buChar char="Ø"/>
            </a:pPr>
            <a:r>
              <a:rPr lang="en-US" sz="8000" dirty="0" smtClean="0">
                <a:latin typeface="Arial" pitchFamily="34" charset="0"/>
                <a:cs typeface="Arial" pitchFamily="34" charset="0"/>
              </a:rPr>
              <a:t>Population and sample</a:t>
            </a:r>
          </a:p>
          <a:p>
            <a:pPr>
              <a:buFont typeface="Wingdings" pitchFamily="2" charset="2"/>
              <a:buChar char="Ø"/>
            </a:pPr>
            <a:r>
              <a:rPr lang="en-US" sz="8000" dirty="0" smtClean="0">
                <a:latin typeface="Arial" pitchFamily="34" charset="0"/>
                <a:cs typeface="Arial" pitchFamily="34" charset="0"/>
              </a:rPr>
              <a:t>Fielding </a:t>
            </a:r>
          </a:p>
          <a:p>
            <a:pPr>
              <a:buNone/>
            </a:pPr>
            <a:r>
              <a:rPr lang="en-US" sz="8000" dirty="0" smtClean="0">
                <a:solidFill>
                  <a:srgbClr val="0070C0"/>
                </a:solidFill>
                <a:latin typeface="Arial" pitchFamily="34" charset="0"/>
                <a:cs typeface="Arial" pitchFamily="34" charset="0"/>
              </a:rPr>
              <a:t>Instruments for data collection</a:t>
            </a:r>
          </a:p>
          <a:p>
            <a:pPr>
              <a:buFont typeface="Wingdings" pitchFamily="2" charset="2"/>
              <a:buChar char="Ø"/>
            </a:pPr>
            <a:r>
              <a:rPr lang="en-US" sz="8000" dirty="0" smtClean="0">
                <a:latin typeface="Arial" pitchFamily="34" charset="0"/>
                <a:cs typeface="Arial" pitchFamily="34" charset="0"/>
              </a:rPr>
              <a:t>Classroom observation</a:t>
            </a:r>
          </a:p>
          <a:p>
            <a:pPr>
              <a:buFont typeface="Wingdings" pitchFamily="2" charset="2"/>
              <a:buChar char="Ø"/>
            </a:pPr>
            <a:r>
              <a:rPr lang="en-US" sz="8000" dirty="0" smtClean="0">
                <a:latin typeface="Arial" pitchFamily="34" charset="0"/>
                <a:cs typeface="Arial" pitchFamily="34" charset="0"/>
              </a:rPr>
              <a:t>Questionnaires</a:t>
            </a:r>
          </a:p>
          <a:p>
            <a:pPr>
              <a:buFont typeface="Wingdings" pitchFamily="2" charset="2"/>
              <a:buChar char="Ø"/>
            </a:pPr>
            <a:r>
              <a:rPr lang="en-US" sz="8000" dirty="0" smtClean="0">
                <a:latin typeface="Arial" pitchFamily="34" charset="0"/>
                <a:cs typeface="Arial" pitchFamily="34" charset="0"/>
              </a:rPr>
              <a:t>Tests</a:t>
            </a:r>
          </a:p>
          <a:p>
            <a:pPr>
              <a:buNone/>
            </a:pPr>
            <a:r>
              <a:rPr lang="en-US" sz="8000" dirty="0" smtClean="0">
                <a:solidFill>
                  <a:srgbClr val="0070C0"/>
                </a:solidFill>
                <a:latin typeface="Arial" pitchFamily="34" charset="0"/>
                <a:cs typeface="Arial" pitchFamily="34" charset="0"/>
              </a:rPr>
              <a:t>Techniques for data processing and analysis</a:t>
            </a:r>
          </a:p>
          <a:p>
            <a:r>
              <a:rPr lang="en-US" sz="8000" dirty="0" smtClean="0">
                <a:latin typeface="Arial" pitchFamily="34" charset="0"/>
                <a:cs typeface="Arial" pitchFamily="34" charset="0"/>
              </a:rPr>
              <a:t>Edition</a:t>
            </a:r>
          </a:p>
          <a:p>
            <a:r>
              <a:rPr lang="en-US" sz="8000" dirty="0" smtClean="0">
                <a:latin typeface="Arial" pitchFamily="34" charset="0"/>
                <a:cs typeface="Arial" pitchFamily="34" charset="0"/>
              </a:rPr>
              <a:t>Codification</a:t>
            </a:r>
          </a:p>
          <a:p>
            <a:r>
              <a:rPr lang="en-US" sz="8000" dirty="0" smtClean="0">
                <a:latin typeface="Arial" pitchFamily="34" charset="0"/>
                <a:cs typeface="Arial" pitchFamily="34" charset="0"/>
              </a:rPr>
              <a:t>Tabulation</a:t>
            </a:r>
          </a:p>
          <a:p>
            <a:r>
              <a:rPr lang="en-US" sz="8000" dirty="0" smtClean="0">
                <a:latin typeface="Arial" pitchFamily="34" charset="0"/>
                <a:cs typeface="Arial" pitchFamily="34" charset="0"/>
              </a:rPr>
              <a:t>Classification</a:t>
            </a:r>
          </a:p>
          <a:p>
            <a:pPr>
              <a:buNone/>
            </a:pPr>
            <a:endParaRPr lang="es-ES" dirty="0" smtClean="0"/>
          </a:p>
          <a:p>
            <a:pPr>
              <a:buNone/>
            </a:pPr>
            <a:r>
              <a:rPr lang="es-ES" dirty="0" smtClean="0"/>
              <a:t> </a:t>
            </a:r>
            <a:endParaRPr lang="es-ES" dirty="0"/>
          </a:p>
        </p:txBody>
      </p:sp>
      <p:sp>
        <p:nvSpPr>
          <p:cNvPr id="3" name="2 Título"/>
          <p:cNvSpPr>
            <a:spLocks noGrp="1"/>
          </p:cNvSpPr>
          <p:nvPr>
            <p:ph type="title"/>
          </p:nvPr>
        </p:nvSpPr>
        <p:spPr/>
        <p:txBody>
          <a:bodyPr/>
          <a:lstStyle/>
          <a:p>
            <a:pPr algn="ctr"/>
            <a:r>
              <a:rPr lang="es-ES" dirty="0" smtClean="0">
                <a:solidFill>
                  <a:srgbClr val="FF0000"/>
                </a:solidFill>
              </a:rPr>
              <a:t>THE METHODOLOGICAL DESIGN </a:t>
            </a:r>
            <a:endParaRPr lang="es-ES" dirty="0">
              <a:solidFill>
                <a:srgbClr val="FF0000"/>
              </a:solidFill>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2">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p:cTn id="23" dur="500" fill="hold"/>
                                        <p:tgtEl>
                                          <p:spTgt spid="2">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2">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 calcmode="lin" valueType="num">
                                      <p:cBhvr>
                                        <p:cTn id="32" dur="500" fill="hold"/>
                                        <p:tgtEl>
                                          <p:spTgt spid="2">
                                            <p:txEl>
                                              <p:pRg st="2" end="2"/>
                                            </p:txEl>
                                          </p:spTgt>
                                        </p:tgtEl>
                                        <p:attrNameLst>
                                          <p:attrName>ppt_w</p:attrName>
                                        </p:attrNameLst>
                                      </p:cBhvr>
                                      <p:tavLst>
                                        <p:tav tm="0">
                                          <p:val>
                                            <p:strVal val="#ppt_w*0.05"/>
                                          </p:val>
                                        </p:tav>
                                        <p:tav tm="100000">
                                          <p:val>
                                            <p:strVal val="#ppt_w"/>
                                          </p:val>
                                        </p:tav>
                                      </p:tavLst>
                                    </p:anim>
                                    <p:anim calcmode="lin" valueType="num">
                                      <p:cBhvr>
                                        <p:cTn id="33" dur="5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34" dur="5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35" dur="500" fill="hold"/>
                                        <p:tgtEl>
                                          <p:spTgt spid="2">
                                            <p:txEl>
                                              <p:pRg st="2" end="2"/>
                                            </p:txEl>
                                          </p:spTgt>
                                        </p:tgtEl>
                                        <p:attrNameLst>
                                          <p:attrName>ppt_y</p:attrName>
                                        </p:attrNameLst>
                                      </p:cBhvr>
                                      <p:tavLst>
                                        <p:tav tm="0">
                                          <p:val>
                                            <p:strVal val="#ppt_y"/>
                                          </p:val>
                                        </p:tav>
                                        <p:tav tm="100000">
                                          <p:val>
                                            <p:strVal val="#ppt_y"/>
                                          </p:val>
                                        </p:tav>
                                      </p:tavLst>
                                    </p:anim>
                                    <p:animEffect transition="in" filter="fade">
                                      <p:cBhvr>
                                        <p:cTn id="36" dur="500"/>
                                        <p:tgtEl>
                                          <p:spTgt spid="2">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grpId="0" nodeType="clickEffect">
                                  <p:stCondLst>
                                    <p:cond delay="0"/>
                                  </p:stCondLst>
                                  <p:childTnLst>
                                    <p:set>
                                      <p:cBhvr>
                                        <p:cTn id="40" dur="1" fill="hold">
                                          <p:stCondLst>
                                            <p:cond delay="0"/>
                                          </p:stCondLst>
                                        </p:cTn>
                                        <p:tgtEl>
                                          <p:spTgt spid="2">
                                            <p:txEl>
                                              <p:pRg st="3" end="3"/>
                                            </p:txEl>
                                          </p:spTgt>
                                        </p:tgtEl>
                                        <p:attrNameLst>
                                          <p:attrName>style.visibility</p:attrName>
                                        </p:attrNameLst>
                                      </p:cBhvr>
                                      <p:to>
                                        <p:strVal val="visible"/>
                                      </p:to>
                                    </p:set>
                                    <p:anim calcmode="lin" valueType="num">
                                      <p:cBhvr>
                                        <p:cTn id="41" dur="500" fill="hold"/>
                                        <p:tgtEl>
                                          <p:spTgt spid="2">
                                            <p:txEl>
                                              <p:pRg st="3" end="3"/>
                                            </p:txEl>
                                          </p:spTgt>
                                        </p:tgtEl>
                                        <p:attrNameLst>
                                          <p:attrName>ppt_w</p:attrName>
                                        </p:attrNameLst>
                                      </p:cBhvr>
                                      <p:tavLst>
                                        <p:tav tm="0">
                                          <p:val>
                                            <p:strVal val="#ppt_w*0.05"/>
                                          </p:val>
                                        </p:tav>
                                        <p:tav tm="100000">
                                          <p:val>
                                            <p:strVal val="#ppt_w"/>
                                          </p:val>
                                        </p:tav>
                                      </p:tavLst>
                                    </p:anim>
                                    <p:anim calcmode="lin" valueType="num">
                                      <p:cBhvr>
                                        <p:cTn id="42" dur="500" fill="hold"/>
                                        <p:tgtEl>
                                          <p:spTgt spid="2">
                                            <p:txEl>
                                              <p:pRg st="3" end="3"/>
                                            </p:txEl>
                                          </p:spTgt>
                                        </p:tgtEl>
                                        <p:attrNameLst>
                                          <p:attrName>ppt_h</p:attrName>
                                        </p:attrNameLst>
                                      </p:cBhvr>
                                      <p:tavLst>
                                        <p:tav tm="0">
                                          <p:val>
                                            <p:strVal val="#ppt_h"/>
                                          </p:val>
                                        </p:tav>
                                        <p:tav tm="100000">
                                          <p:val>
                                            <p:strVal val="#ppt_h"/>
                                          </p:val>
                                        </p:tav>
                                      </p:tavLst>
                                    </p:anim>
                                    <p:anim calcmode="lin" valueType="num">
                                      <p:cBhvr>
                                        <p:cTn id="43" dur="5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44" dur="500" fill="hold"/>
                                        <p:tgtEl>
                                          <p:spTgt spid="2">
                                            <p:txEl>
                                              <p:pRg st="3" end="3"/>
                                            </p:txEl>
                                          </p:spTgt>
                                        </p:tgtEl>
                                        <p:attrNameLst>
                                          <p:attrName>ppt_y</p:attrName>
                                        </p:attrNameLst>
                                      </p:cBhvr>
                                      <p:tavLst>
                                        <p:tav tm="0">
                                          <p:val>
                                            <p:strVal val="#ppt_y"/>
                                          </p:val>
                                        </p:tav>
                                        <p:tav tm="100000">
                                          <p:val>
                                            <p:strVal val="#ppt_y"/>
                                          </p:val>
                                        </p:tav>
                                      </p:tavLst>
                                    </p:anim>
                                    <p:animEffect transition="in" filter="fade">
                                      <p:cBhvr>
                                        <p:cTn id="45" dur="500"/>
                                        <p:tgtEl>
                                          <p:spTgt spid="2">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4" presetClass="entr" presetSubtype="0" accel="100000" fill="hold" grpId="0" nodeType="clickEffect">
                                  <p:stCondLst>
                                    <p:cond delay="0"/>
                                  </p:stCondLst>
                                  <p:childTnLst>
                                    <p:set>
                                      <p:cBhvr>
                                        <p:cTn id="49" dur="1" fill="hold">
                                          <p:stCondLst>
                                            <p:cond delay="0"/>
                                          </p:stCondLst>
                                        </p:cTn>
                                        <p:tgtEl>
                                          <p:spTgt spid="2">
                                            <p:txEl>
                                              <p:pRg st="4" end="4"/>
                                            </p:txEl>
                                          </p:spTgt>
                                        </p:tgtEl>
                                        <p:attrNameLst>
                                          <p:attrName>style.visibility</p:attrName>
                                        </p:attrNameLst>
                                      </p:cBhvr>
                                      <p:to>
                                        <p:strVal val="visible"/>
                                      </p:to>
                                    </p:set>
                                    <p:anim calcmode="lin" valueType="num">
                                      <p:cBhvr>
                                        <p:cTn id="50" dur="500" fill="hold"/>
                                        <p:tgtEl>
                                          <p:spTgt spid="2">
                                            <p:txEl>
                                              <p:pRg st="4" end="4"/>
                                            </p:txEl>
                                          </p:spTgt>
                                        </p:tgtEl>
                                        <p:attrNameLst>
                                          <p:attrName>ppt_w</p:attrName>
                                        </p:attrNameLst>
                                      </p:cBhvr>
                                      <p:tavLst>
                                        <p:tav tm="0">
                                          <p:val>
                                            <p:strVal val="#ppt_w*0.05"/>
                                          </p:val>
                                        </p:tav>
                                        <p:tav tm="100000">
                                          <p:val>
                                            <p:strVal val="#ppt_w"/>
                                          </p:val>
                                        </p:tav>
                                      </p:tavLst>
                                    </p:anim>
                                    <p:anim calcmode="lin" valueType="num">
                                      <p:cBhvr>
                                        <p:cTn id="51" dur="500" fill="hold"/>
                                        <p:tgtEl>
                                          <p:spTgt spid="2">
                                            <p:txEl>
                                              <p:pRg st="4" end="4"/>
                                            </p:txEl>
                                          </p:spTgt>
                                        </p:tgtEl>
                                        <p:attrNameLst>
                                          <p:attrName>ppt_h</p:attrName>
                                        </p:attrNameLst>
                                      </p:cBhvr>
                                      <p:tavLst>
                                        <p:tav tm="0">
                                          <p:val>
                                            <p:strVal val="#ppt_h"/>
                                          </p:val>
                                        </p:tav>
                                        <p:tav tm="100000">
                                          <p:val>
                                            <p:strVal val="#ppt_h"/>
                                          </p:val>
                                        </p:tav>
                                      </p:tavLst>
                                    </p:anim>
                                    <p:anim calcmode="lin" valueType="num">
                                      <p:cBhvr>
                                        <p:cTn id="52" dur="5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53" dur="500" fill="hold"/>
                                        <p:tgtEl>
                                          <p:spTgt spid="2">
                                            <p:txEl>
                                              <p:pRg st="4" end="4"/>
                                            </p:txEl>
                                          </p:spTgt>
                                        </p:tgtEl>
                                        <p:attrNameLst>
                                          <p:attrName>ppt_y</p:attrName>
                                        </p:attrNameLst>
                                      </p:cBhvr>
                                      <p:tavLst>
                                        <p:tav tm="0">
                                          <p:val>
                                            <p:strVal val="#ppt_y"/>
                                          </p:val>
                                        </p:tav>
                                        <p:tav tm="100000">
                                          <p:val>
                                            <p:strVal val="#ppt_y"/>
                                          </p:val>
                                        </p:tav>
                                      </p:tavLst>
                                    </p:anim>
                                    <p:animEffect transition="in" filter="fade">
                                      <p:cBhvr>
                                        <p:cTn id="54" dur="500"/>
                                        <p:tgtEl>
                                          <p:spTgt spid="2">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4" presetClass="entr" presetSubtype="0" accel="100000" fill="hold" grpId="0" nodeType="clickEffect">
                                  <p:stCondLst>
                                    <p:cond delay="0"/>
                                  </p:stCondLst>
                                  <p:childTnLst>
                                    <p:set>
                                      <p:cBhvr>
                                        <p:cTn id="58" dur="1" fill="hold">
                                          <p:stCondLst>
                                            <p:cond delay="0"/>
                                          </p:stCondLst>
                                        </p:cTn>
                                        <p:tgtEl>
                                          <p:spTgt spid="2">
                                            <p:txEl>
                                              <p:pRg st="5" end="5"/>
                                            </p:txEl>
                                          </p:spTgt>
                                        </p:tgtEl>
                                        <p:attrNameLst>
                                          <p:attrName>style.visibility</p:attrName>
                                        </p:attrNameLst>
                                      </p:cBhvr>
                                      <p:to>
                                        <p:strVal val="visible"/>
                                      </p:to>
                                    </p:set>
                                    <p:anim calcmode="lin" valueType="num">
                                      <p:cBhvr>
                                        <p:cTn id="59" dur="500" fill="hold"/>
                                        <p:tgtEl>
                                          <p:spTgt spid="2">
                                            <p:txEl>
                                              <p:pRg st="5" end="5"/>
                                            </p:txEl>
                                          </p:spTgt>
                                        </p:tgtEl>
                                        <p:attrNameLst>
                                          <p:attrName>ppt_w</p:attrName>
                                        </p:attrNameLst>
                                      </p:cBhvr>
                                      <p:tavLst>
                                        <p:tav tm="0">
                                          <p:val>
                                            <p:strVal val="#ppt_w*0.05"/>
                                          </p:val>
                                        </p:tav>
                                        <p:tav tm="100000">
                                          <p:val>
                                            <p:strVal val="#ppt_w"/>
                                          </p:val>
                                        </p:tav>
                                      </p:tavLst>
                                    </p:anim>
                                    <p:anim calcmode="lin" valueType="num">
                                      <p:cBhvr>
                                        <p:cTn id="60" dur="500" fill="hold"/>
                                        <p:tgtEl>
                                          <p:spTgt spid="2">
                                            <p:txEl>
                                              <p:pRg st="5" end="5"/>
                                            </p:txEl>
                                          </p:spTgt>
                                        </p:tgtEl>
                                        <p:attrNameLst>
                                          <p:attrName>ppt_h</p:attrName>
                                        </p:attrNameLst>
                                      </p:cBhvr>
                                      <p:tavLst>
                                        <p:tav tm="0">
                                          <p:val>
                                            <p:strVal val="#ppt_h"/>
                                          </p:val>
                                        </p:tav>
                                        <p:tav tm="100000">
                                          <p:val>
                                            <p:strVal val="#ppt_h"/>
                                          </p:val>
                                        </p:tav>
                                      </p:tavLst>
                                    </p:anim>
                                    <p:anim calcmode="lin" valueType="num">
                                      <p:cBhvr>
                                        <p:cTn id="61" dur="500" fill="hold"/>
                                        <p:tgtEl>
                                          <p:spTgt spid="2">
                                            <p:txEl>
                                              <p:pRg st="5" end="5"/>
                                            </p:txEl>
                                          </p:spTgt>
                                        </p:tgtEl>
                                        <p:attrNameLst>
                                          <p:attrName>ppt_x</p:attrName>
                                        </p:attrNameLst>
                                      </p:cBhvr>
                                      <p:tavLst>
                                        <p:tav tm="0">
                                          <p:val>
                                            <p:strVal val="#ppt_x-.2"/>
                                          </p:val>
                                        </p:tav>
                                        <p:tav tm="100000">
                                          <p:val>
                                            <p:strVal val="#ppt_x"/>
                                          </p:val>
                                        </p:tav>
                                      </p:tavLst>
                                    </p:anim>
                                    <p:anim calcmode="lin" valueType="num">
                                      <p:cBhvr>
                                        <p:cTn id="62" dur="500" fill="hold"/>
                                        <p:tgtEl>
                                          <p:spTgt spid="2">
                                            <p:txEl>
                                              <p:pRg st="5" end="5"/>
                                            </p:txEl>
                                          </p:spTgt>
                                        </p:tgtEl>
                                        <p:attrNameLst>
                                          <p:attrName>ppt_y</p:attrName>
                                        </p:attrNameLst>
                                      </p:cBhvr>
                                      <p:tavLst>
                                        <p:tav tm="0">
                                          <p:val>
                                            <p:strVal val="#ppt_y"/>
                                          </p:val>
                                        </p:tav>
                                        <p:tav tm="100000">
                                          <p:val>
                                            <p:strVal val="#ppt_y"/>
                                          </p:val>
                                        </p:tav>
                                      </p:tavLst>
                                    </p:anim>
                                    <p:animEffect transition="in" filter="fade">
                                      <p:cBhvr>
                                        <p:cTn id="63" dur="500"/>
                                        <p:tgtEl>
                                          <p:spTgt spid="2">
                                            <p:txEl>
                                              <p:pRg st="5" end="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4" presetClass="entr" presetSubtype="0" accel="100000" fill="hold" grpId="0" nodeType="clickEffect">
                                  <p:stCondLst>
                                    <p:cond delay="0"/>
                                  </p:stCondLst>
                                  <p:childTnLst>
                                    <p:set>
                                      <p:cBhvr>
                                        <p:cTn id="67" dur="1" fill="hold">
                                          <p:stCondLst>
                                            <p:cond delay="0"/>
                                          </p:stCondLst>
                                        </p:cTn>
                                        <p:tgtEl>
                                          <p:spTgt spid="2">
                                            <p:txEl>
                                              <p:pRg st="6" end="6"/>
                                            </p:txEl>
                                          </p:spTgt>
                                        </p:tgtEl>
                                        <p:attrNameLst>
                                          <p:attrName>style.visibility</p:attrName>
                                        </p:attrNameLst>
                                      </p:cBhvr>
                                      <p:to>
                                        <p:strVal val="visible"/>
                                      </p:to>
                                    </p:set>
                                    <p:anim calcmode="lin" valueType="num">
                                      <p:cBhvr>
                                        <p:cTn id="68" dur="500" fill="hold"/>
                                        <p:tgtEl>
                                          <p:spTgt spid="2">
                                            <p:txEl>
                                              <p:pRg st="6" end="6"/>
                                            </p:txEl>
                                          </p:spTgt>
                                        </p:tgtEl>
                                        <p:attrNameLst>
                                          <p:attrName>ppt_w</p:attrName>
                                        </p:attrNameLst>
                                      </p:cBhvr>
                                      <p:tavLst>
                                        <p:tav tm="0">
                                          <p:val>
                                            <p:strVal val="#ppt_w*0.05"/>
                                          </p:val>
                                        </p:tav>
                                        <p:tav tm="100000">
                                          <p:val>
                                            <p:strVal val="#ppt_w"/>
                                          </p:val>
                                        </p:tav>
                                      </p:tavLst>
                                    </p:anim>
                                    <p:anim calcmode="lin" valueType="num">
                                      <p:cBhvr>
                                        <p:cTn id="69" dur="500" fill="hold"/>
                                        <p:tgtEl>
                                          <p:spTgt spid="2">
                                            <p:txEl>
                                              <p:pRg st="6" end="6"/>
                                            </p:txEl>
                                          </p:spTgt>
                                        </p:tgtEl>
                                        <p:attrNameLst>
                                          <p:attrName>ppt_h</p:attrName>
                                        </p:attrNameLst>
                                      </p:cBhvr>
                                      <p:tavLst>
                                        <p:tav tm="0">
                                          <p:val>
                                            <p:strVal val="#ppt_h"/>
                                          </p:val>
                                        </p:tav>
                                        <p:tav tm="100000">
                                          <p:val>
                                            <p:strVal val="#ppt_h"/>
                                          </p:val>
                                        </p:tav>
                                      </p:tavLst>
                                    </p:anim>
                                    <p:anim calcmode="lin" valueType="num">
                                      <p:cBhvr>
                                        <p:cTn id="70" dur="500" fill="hold"/>
                                        <p:tgtEl>
                                          <p:spTgt spid="2">
                                            <p:txEl>
                                              <p:pRg st="6" end="6"/>
                                            </p:txEl>
                                          </p:spTgt>
                                        </p:tgtEl>
                                        <p:attrNameLst>
                                          <p:attrName>ppt_x</p:attrName>
                                        </p:attrNameLst>
                                      </p:cBhvr>
                                      <p:tavLst>
                                        <p:tav tm="0">
                                          <p:val>
                                            <p:strVal val="#ppt_x-.2"/>
                                          </p:val>
                                        </p:tav>
                                        <p:tav tm="100000">
                                          <p:val>
                                            <p:strVal val="#ppt_x"/>
                                          </p:val>
                                        </p:tav>
                                      </p:tavLst>
                                    </p:anim>
                                    <p:anim calcmode="lin" valueType="num">
                                      <p:cBhvr>
                                        <p:cTn id="71" dur="500" fill="hold"/>
                                        <p:tgtEl>
                                          <p:spTgt spid="2">
                                            <p:txEl>
                                              <p:pRg st="6" end="6"/>
                                            </p:txEl>
                                          </p:spTgt>
                                        </p:tgtEl>
                                        <p:attrNameLst>
                                          <p:attrName>ppt_y</p:attrName>
                                        </p:attrNameLst>
                                      </p:cBhvr>
                                      <p:tavLst>
                                        <p:tav tm="0">
                                          <p:val>
                                            <p:strVal val="#ppt_y"/>
                                          </p:val>
                                        </p:tav>
                                        <p:tav tm="100000">
                                          <p:val>
                                            <p:strVal val="#ppt_y"/>
                                          </p:val>
                                        </p:tav>
                                      </p:tavLst>
                                    </p:anim>
                                    <p:animEffect transition="in" filter="fade">
                                      <p:cBhvr>
                                        <p:cTn id="72" dur="500"/>
                                        <p:tgtEl>
                                          <p:spTgt spid="2">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4" presetClass="entr" presetSubtype="0" accel="100000" fill="hold" grpId="0" nodeType="clickEffect">
                                  <p:stCondLst>
                                    <p:cond delay="0"/>
                                  </p:stCondLst>
                                  <p:childTnLst>
                                    <p:set>
                                      <p:cBhvr>
                                        <p:cTn id="76" dur="1" fill="hold">
                                          <p:stCondLst>
                                            <p:cond delay="0"/>
                                          </p:stCondLst>
                                        </p:cTn>
                                        <p:tgtEl>
                                          <p:spTgt spid="2">
                                            <p:txEl>
                                              <p:pRg st="7" end="7"/>
                                            </p:txEl>
                                          </p:spTgt>
                                        </p:tgtEl>
                                        <p:attrNameLst>
                                          <p:attrName>style.visibility</p:attrName>
                                        </p:attrNameLst>
                                      </p:cBhvr>
                                      <p:to>
                                        <p:strVal val="visible"/>
                                      </p:to>
                                    </p:set>
                                    <p:anim calcmode="lin" valueType="num">
                                      <p:cBhvr>
                                        <p:cTn id="77" dur="500" fill="hold"/>
                                        <p:tgtEl>
                                          <p:spTgt spid="2">
                                            <p:txEl>
                                              <p:pRg st="7" end="7"/>
                                            </p:txEl>
                                          </p:spTgt>
                                        </p:tgtEl>
                                        <p:attrNameLst>
                                          <p:attrName>ppt_w</p:attrName>
                                        </p:attrNameLst>
                                      </p:cBhvr>
                                      <p:tavLst>
                                        <p:tav tm="0">
                                          <p:val>
                                            <p:strVal val="#ppt_w*0.05"/>
                                          </p:val>
                                        </p:tav>
                                        <p:tav tm="100000">
                                          <p:val>
                                            <p:strVal val="#ppt_w"/>
                                          </p:val>
                                        </p:tav>
                                      </p:tavLst>
                                    </p:anim>
                                    <p:anim calcmode="lin" valueType="num">
                                      <p:cBhvr>
                                        <p:cTn id="78" dur="500" fill="hold"/>
                                        <p:tgtEl>
                                          <p:spTgt spid="2">
                                            <p:txEl>
                                              <p:pRg st="7" end="7"/>
                                            </p:txEl>
                                          </p:spTgt>
                                        </p:tgtEl>
                                        <p:attrNameLst>
                                          <p:attrName>ppt_h</p:attrName>
                                        </p:attrNameLst>
                                      </p:cBhvr>
                                      <p:tavLst>
                                        <p:tav tm="0">
                                          <p:val>
                                            <p:strVal val="#ppt_h"/>
                                          </p:val>
                                        </p:tav>
                                        <p:tav tm="100000">
                                          <p:val>
                                            <p:strVal val="#ppt_h"/>
                                          </p:val>
                                        </p:tav>
                                      </p:tavLst>
                                    </p:anim>
                                    <p:anim calcmode="lin" valueType="num">
                                      <p:cBhvr>
                                        <p:cTn id="79" dur="500" fill="hold"/>
                                        <p:tgtEl>
                                          <p:spTgt spid="2">
                                            <p:txEl>
                                              <p:pRg st="7" end="7"/>
                                            </p:txEl>
                                          </p:spTgt>
                                        </p:tgtEl>
                                        <p:attrNameLst>
                                          <p:attrName>ppt_x</p:attrName>
                                        </p:attrNameLst>
                                      </p:cBhvr>
                                      <p:tavLst>
                                        <p:tav tm="0">
                                          <p:val>
                                            <p:strVal val="#ppt_x-.2"/>
                                          </p:val>
                                        </p:tav>
                                        <p:tav tm="100000">
                                          <p:val>
                                            <p:strVal val="#ppt_x"/>
                                          </p:val>
                                        </p:tav>
                                      </p:tavLst>
                                    </p:anim>
                                    <p:anim calcmode="lin" valueType="num">
                                      <p:cBhvr>
                                        <p:cTn id="80" dur="500" fill="hold"/>
                                        <p:tgtEl>
                                          <p:spTgt spid="2">
                                            <p:txEl>
                                              <p:pRg st="7" end="7"/>
                                            </p:txEl>
                                          </p:spTgt>
                                        </p:tgtEl>
                                        <p:attrNameLst>
                                          <p:attrName>ppt_y</p:attrName>
                                        </p:attrNameLst>
                                      </p:cBhvr>
                                      <p:tavLst>
                                        <p:tav tm="0">
                                          <p:val>
                                            <p:strVal val="#ppt_y"/>
                                          </p:val>
                                        </p:tav>
                                        <p:tav tm="100000">
                                          <p:val>
                                            <p:strVal val="#ppt_y"/>
                                          </p:val>
                                        </p:tav>
                                      </p:tavLst>
                                    </p:anim>
                                    <p:animEffect transition="in" filter="fade">
                                      <p:cBhvr>
                                        <p:cTn id="81" dur="500"/>
                                        <p:tgtEl>
                                          <p:spTgt spid="2">
                                            <p:txEl>
                                              <p:pRg st="7" end="7"/>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54" presetClass="entr" presetSubtype="0" accel="100000" fill="hold" grpId="0" nodeType="clickEffect">
                                  <p:stCondLst>
                                    <p:cond delay="0"/>
                                  </p:stCondLst>
                                  <p:childTnLst>
                                    <p:set>
                                      <p:cBhvr>
                                        <p:cTn id="85" dur="1" fill="hold">
                                          <p:stCondLst>
                                            <p:cond delay="0"/>
                                          </p:stCondLst>
                                        </p:cTn>
                                        <p:tgtEl>
                                          <p:spTgt spid="2">
                                            <p:txEl>
                                              <p:pRg st="8" end="8"/>
                                            </p:txEl>
                                          </p:spTgt>
                                        </p:tgtEl>
                                        <p:attrNameLst>
                                          <p:attrName>style.visibility</p:attrName>
                                        </p:attrNameLst>
                                      </p:cBhvr>
                                      <p:to>
                                        <p:strVal val="visible"/>
                                      </p:to>
                                    </p:set>
                                    <p:anim calcmode="lin" valueType="num">
                                      <p:cBhvr>
                                        <p:cTn id="86" dur="500" fill="hold"/>
                                        <p:tgtEl>
                                          <p:spTgt spid="2">
                                            <p:txEl>
                                              <p:pRg st="8" end="8"/>
                                            </p:txEl>
                                          </p:spTgt>
                                        </p:tgtEl>
                                        <p:attrNameLst>
                                          <p:attrName>ppt_w</p:attrName>
                                        </p:attrNameLst>
                                      </p:cBhvr>
                                      <p:tavLst>
                                        <p:tav tm="0">
                                          <p:val>
                                            <p:strVal val="#ppt_w*0.05"/>
                                          </p:val>
                                        </p:tav>
                                        <p:tav tm="100000">
                                          <p:val>
                                            <p:strVal val="#ppt_w"/>
                                          </p:val>
                                        </p:tav>
                                      </p:tavLst>
                                    </p:anim>
                                    <p:anim calcmode="lin" valueType="num">
                                      <p:cBhvr>
                                        <p:cTn id="87" dur="500" fill="hold"/>
                                        <p:tgtEl>
                                          <p:spTgt spid="2">
                                            <p:txEl>
                                              <p:pRg st="8" end="8"/>
                                            </p:txEl>
                                          </p:spTgt>
                                        </p:tgtEl>
                                        <p:attrNameLst>
                                          <p:attrName>ppt_h</p:attrName>
                                        </p:attrNameLst>
                                      </p:cBhvr>
                                      <p:tavLst>
                                        <p:tav tm="0">
                                          <p:val>
                                            <p:strVal val="#ppt_h"/>
                                          </p:val>
                                        </p:tav>
                                        <p:tav tm="100000">
                                          <p:val>
                                            <p:strVal val="#ppt_h"/>
                                          </p:val>
                                        </p:tav>
                                      </p:tavLst>
                                    </p:anim>
                                    <p:anim calcmode="lin" valueType="num">
                                      <p:cBhvr>
                                        <p:cTn id="88" dur="500" fill="hold"/>
                                        <p:tgtEl>
                                          <p:spTgt spid="2">
                                            <p:txEl>
                                              <p:pRg st="8" end="8"/>
                                            </p:txEl>
                                          </p:spTgt>
                                        </p:tgtEl>
                                        <p:attrNameLst>
                                          <p:attrName>ppt_x</p:attrName>
                                        </p:attrNameLst>
                                      </p:cBhvr>
                                      <p:tavLst>
                                        <p:tav tm="0">
                                          <p:val>
                                            <p:strVal val="#ppt_x-.2"/>
                                          </p:val>
                                        </p:tav>
                                        <p:tav tm="100000">
                                          <p:val>
                                            <p:strVal val="#ppt_x"/>
                                          </p:val>
                                        </p:tav>
                                      </p:tavLst>
                                    </p:anim>
                                    <p:anim calcmode="lin" valueType="num">
                                      <p:cBhvr>
                                        <p:cTn id="89" dur="500" fill="hold"/>
                                        <p:tgtEl>
                                          <p:spTgt spid="2">
                                            <p:txEl>
                                              <p:pRg st="8" end="8"/>
                                            </p:txEl>
                                          </p:spTgt>
                                        </p:tgtEl>
                                        <p:attrNameLst>
                                          <p:attrName>ppt_y</p:attrName>
                                        </p:attrNameLst>
                                      </p:cBhvr>
                                      <p:tavLst>
                                        <p:tav tm="0">
                                          <p:val>
                                            <p:strVal val="#ppt_y"/>
                                          </p:val>
                                        </p:tav>
                                        <p:tav tm="100000">
                                          <p:val>
                                            <p:strVal val="#ppt_y"/>
                                          </p:val>
                                        </p:tav>
                                      </p:tavLst>
                                    </p:anim>
                                    <p:animEffect transition="in" filter="fade">
                                      <p:cBhvr>
                                        <p:cTn id="90" dur="500"/>
                                        <p:tgtEl>
                                          <p:spTgt spid="2">
                                            <p:txEl>
                                              <p:pRg st="8" end="8"/>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54" presetClass="entr" presetSubtype="0" accel="100000" fill="hold" grpId="0" nodeType="clickEffect">
                                  <p:stCondLst>
                                    <p:cond delay="0"/>
                                  </p:stCondLst>
                                  <p:childTnLst>
                                    <p:set>
                                      <p:cBhvr>
                                        <p:cTn id="94" dur="1" fill="hold">
                                          <p:stCondLst>
                                            <p:cond delay="0"/>
                                          </p:stCondLst>
                                        </p:cTn>
                                        <p:tgtEl>
                                          <p:spTgt spid="2">
                                            <p:txEl>
                                              <p:pRg st="9" end="9"/>
                                            </p:txEl>
                                          </p:spTgt>
                                        </p:tgtEl>
                                        <p:attrNameLst>
                                          <p:attrName>style.visibility</p:attrName>
                                        </p:attrNameLst>
                                      </p:cBhvr>
                                      <p:to>
                                        <p:strVal val="visible"/>
                                      </p:to>
                                    </p:set>
                                    <p:anim calcmode="lin" valueType="num">
                                      <p:cBhvr>
                                        <p:cTn id="95" dur="500" fill="hold"/>
                                        <p:tgtEl>
                                          <p:spTgt spid="2">
                                            <p:txEl>
                                              <p:pRg st="9" end="9"/>
                                            </p:txEl>
                                          </p:spTgt>
                                        </p:tgtEl>
                                        <p:attrNameLst>
                                          <p:attrName>ppt_w</p:attrName>
                                        </p:attrNameLst>
                                      </p:cBhvr>
                                      <p:tavLst>
                                        <p:tav tm="0">
                                          <p:val>
                                            <p:strVal val="#ppt_w*0.05"/>
                                          </p:val>
                                        </p:tav>
                                        <p:tav tm="100000">
                                          <p:val>
                                            <p:strVal val="#ppt_w"/>
                                          </p:val>
                                        </p:tav>
                                      </p:tavLst>
                                    </p:anim>
                                    <p:anim calcmode="lin" valueType="num">
                                      <p:cBhvr>
                                        <p:cTn id="96" dur="500" fill="hold"/>
                                        <p:tgtEl>
                                          <p:spTgt spid="2">
                                            <p:txEl>
                                              <p:pRg st="9" end="9"/>
                                            </p:txEl>
                                          </p:spTgt>
                                        </p:tgtEl>
                                        <p:attrNameLst>
                                          <p:attrName>ppt_h</p:attrName>
                                        </p:attrNameLst>
                                      </p:cBhvr>
                                      <p:tavLst>
                                        <p:tav tm="0">
                                          <p:val>
                                            <p:strVal val="#ppt_h"/>
                                          </p:val>
                                        </p:tav>
                                        <p:tav tm="100000">
                                          <p:val>
                                            <p:strVal val="#ppt_h"/>
                                          </p:val>
                                        </p:tav>
                                      </p:tavLst>
                                    </p:anim>
                                    <p:anim calcmode="lin" valueType="num">
                                      <p:cBhvr>
                                        <p:cTn id="97" dur="500" fill="hold"/>
                                        <p:tgtEl>
                                          <p:spTgt spid="2">
                                            <p:txEl>
                                              <p:pRg st="9" end="9"/>
                                            </p:txEl>
                                          </p:spTgt>
                                        </p:tgtEl>
                                        <p:attrNameLst>
                                          <p:attrName>ppt_x</p:attrName>
                                        </p:attrNameLst>
                                      </p:cBhvr>
                                      <p:tavLst>
                                        <p:tav tm="0">
                                          <p:val>
                                            <p:strVal val="#ppt_x-.2"/>
                                          </p:val>
                                        </p:tav>
                                        <p:tav tm="100000">
                                          <p:val>
                                            <p:strVal val="#ppt_x"/>
                                          </p:val>
                                        </p:tav>
                                      </p:tavLst>
                                    </p:anim>
                                    <p:anim calcmode="lin" valueType="num">
                                      <p:cBhvr>
                                        <p:cTn id="98" dur="500" fill="hold"/>
                                        <p:tgtEl>
                                          <p:spTgt spid="2">
                                            <p:txEl>
                                              <p:pRg st="9" end="9"/>
                                            </p:txEl>
                                          </p:spTgt>
                                        </p:tgtEl>
                                        <p:attrNameLst>
                                          <p:attrName>ppt_y</p:attrName>
                                        </p:attrNameLst>
                                      </p:cBhvr>
                                      <p:tavLst>
                                        <p:tav tm="0">
                                          <p:val>
                                            <p:strVal val="#ppt_y"/>
                                          </p:val>
                                        </p:tav>
                                        <p:tav tm="100000">
                                          <p:val>
                                            <p:strVal val="#ppt_y"/>
                                          </p:val>
                                        </p:tav>
                                      </p:tavLst>
                                    </p:anim>
                                    <p:animEffect transition="in" filter="fade">
                                      <p:cBhvr>
                                        <p:cTn id="99" dur="500"/>
                                        <p:tgtEl>
                                          <p:spTgt spid="2">
                                            <p:txEl>
                                              <p:pRg st="9" end="9"/>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4" presetClass="entr" presetSubtype="0" accel="100000" fill="hold" grpId="0" nodeType="clickEffect">
                                  <p:stCondLst>
                                    <p:cond delay="0"/>
                                  </p:stCondLst>
                                  <p:childTnLst>
                                    <p:set>
                                      <p:cBhvr>
                                        <p:cTn id="103" dur="1" fill="hold">
                                          <p:stCondLst>
                                            <p:cond delay="0"/>
                                          </p:stCondLst>
                                        </p:cTn>
                                        <p:tgtEl>
                                          <p:spTgt spid="2">
                                            <p:txEl>
                                              <p:pRg st="10" end="10"/>
                                            </p:txEl>
                                          </p:spTgt>
                                        </p:tgtEl>
                                        <p:attrNameLst>
                                          <p:attrName>style.visibility</p:attrName>
                                        </p:attrNameLst>
                                      </p:cBhvr>
                                      <p:to>
                                        <p:strVal val="visible"/>
                                      </p:to>
                                    </p:set>
                                    <p:anim calcmode="lin" valueType="num">
                                      <p:cBhvr>
                                        <p:cTn id="104" dur="500" fill="hold"/>
                                        <p:tgtEl>
                                          <p:spTgt spid="2">
                                            <p:txEl>
                                              <p:pRg st="10" end="10"/>
                                            </p:txEl>
                                          </p:spTgt>
                                        </p:tgtEl>
                                        <p:attrNameLst>
                                          <p:attrName>ppt_w</p:attrName>
                                        </p:attrNameLst>
                                      </p:cBhvr>
                                      <p:tavLst>
                                        <p:tav tm="0">
                                          <p:val>
                                            <p:strVal val="#ppt_w*0.05"/>
                                          </p:val>
                                        </p:tav>
                                        <p:tav tm="100000">
                                          <p:val>
                                            <p:strVal val="#ppt_w"/>
                                          </p:val>
                                        </p:tav>
                                      </p:tavLst>
                                    </p:anim>
                                    <p:anim calcmode="lin" valueType="num">
                                      <p:cBhvr>
                                        <p:cTn id="105" dur="500" fill="hold"/>
                                        <p:tgtEl>
                                          <p:spTgt spid="2">
                                            <p:txEl>
                                              <p:pRg st="10" end="10"/>
                                            </p:txEl>
                                          </p:spTgt>
                                        </p:tgtEl>
                                        <p:attrNameLst>
                                          <p:attrName>ppt_h</p:attrName>
                                        </p:attrNameLst>
                                      </p:cBhvr>
                                      <p:tavLst>
                                        <p:tav tm="0">
                                          <p:val>
                                            <p:strVal val="#ppt_h"/>
                                          </p:val>
                                        </p:tav>
                                        <p:tav tm="100000">
                                          <p:val>
                                            <p:strVal val="#ppt_h"/>
                                          </p:val>
                                        </p:tav>
                                      </p:tavLst>
                                    </p:anim>
                                    <p:anim calcmode="lin" valueType="num">
                                      <p:cBhvr>
                                        <p:cTn id="106" dur="500" fill="hold"/>
                                        <p:tgtEl>
                                          <p:spTgt spid="2">
                                            <p:txEl>
                                              <p:pRg st="10" end="10"/>
                                            </p:txEl>
                                          </p:spTgt>
                                        </p:tgtEl>
                                        <p:attrNameLst>
                                          <p:attrName>ppt_x</p:attrName>
                                        </p:attrNameLst>
                                      </p:cBhvr>
                                      <p:tavLst>
                                        <p:tav tm="0">
                                          <p:val>
                                            <p:strVal val="#ppt_x-.2"/>
                                          </p:val>
                                        </p:tav>
                                        <p:tav tm="100000">
                                          <p:val>
                                            <p:strVal val="#ppt_x"/>
                                          </p:val>
                                        </p:tav>
                                      </p:tavLst>
                                    </p:anim>
                                    <p:anim calcmode="lin" valueType="num">
                                      <p:cBhvr>
                                        <p:cTn id="107" dur="500" fill="hold"/>
                                        <p:tgtEl>
                                          <p:spTgt spid="2">
                                            <p:txEl>
                                              <p:pRg st="10" end="10"/>
                                            </p:txEl>
                                          </p:spTgt>
                                        </p:tgtEl>
                                        <p:attrNameLst>
                                          <p:attrName>ppt_y</p:attrName>
                                        </p:attrNameLst>
                                      </p:cBhvr>
                                      <p:tavLst>
                                        <p:tav tm="0">
                                          <p:val>
                                            <p:strVal val="#ppt_y"/>
                                          </p:val>
                                        </p:tav>
                                        <p:tav tm="100000">
                                          <p:val>
                                            <p:strVal val="#ppt_y"/>
                                          </p:val>
                                        </p:tav>
                                      </p:tavLst>
                                    </p:anim>
                                    <p:animEffect transition="in" filter="fade">
                                      <p:cBhvr>
                                        <p:cTn id="108" dur="500"/>
                                        <p:tgtEl>
                                          <p:spTgt spid="2">
                                            <p:txEl>
                                              <p:pRg st="10" end="10"/>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4" presetClass="entr" presetSubtype="0" accel="100000" fill="hold" grpId="0" nodeType="clickEffect">
                                  <p:stCondLst>
                                    <p:cond delay="0"/>
                                  </p:stCondLst>
                                  <p:childTnLst>
                                    <p:set>
                                      <p:cBhvr>
                                        <p:cTn id="112" dur="1" fill="hold">
                                          <p:stCondLst>
                                            <p:cond delay="0"/>
                                          </p:stCondLst>
                                        </p:cTn>
                                        <p:tgtEl>
                                          <p:spTgt spid="2">
                                            <p:txEl>
                                              <p:pRg st="11" end="11"/>
                                            </p:txEl>
                                          </p:spTgt>
                                        </p:tgtEl>
                                        <p:attrNameLst>
                                          <p:attrName>style.visibility</p:attrName>
                                        </p:attrNameLst>
                                      </p:cBhvr>
                                      <p:to>
                                        <p:strVal val="visible"/>
                                      </p:to>
                                    </p:set>
                                    <p:anim calcmode="lin" valueType="num">
                                      <p:cBhvr>
                                        <p:cTn id="113" dur="500" fill="hold"/>
                                        <p:tgtEl>
                                          <p:spTgt spid="2">
                                            <p:txEl>
                                              <p:pRg st="11" end="11"/>
                                            </p:txEl>
                                          </p:spTgt>
                                        </p:tgtEl>
                                        <p:attrNameLst>
                                          <p:attrName>ppt_w</p:attrName>
                                        </p:attrNameLst>
                                      </p:cBhvr>
                                      <p:tavLst>
                                        <p:tav tm="0">
                                          <p:val>
                                            <p:strVal val="#ppt_w*0.05"/>
                                          </p:val>
                                        </p:tav>
                                        <p:tav tm="100000">
                                          <p:val>
                                            <p:strVal val="#ppt_w"/>
                                          </p:val>
                                        </p:tav>
                                      </p:tavLst>
                                    </p:anim>
                                    <p:anim calcmode="lin" valueType="num">
                                      <p:cBhvr>
                                        <p:cTn id="114" dur="500" fill="hold"/>
                                        <p:tgtEl>
                                          <p:spTgt spid="2">
                                            <p:txEl>
                                              <p:pRg st="11" end="11"/>
                                            </p:txEl>
                                          </p:spTgt>
                                        </p:tgtEl>
                                        <p:attrNameLst>
                                          <p:attrName>ppt_h</p:attrName>
                                        </p:attrNameLst>
                                      </p:cBhvr>
                                      <p:tavLst>
                                        <p:tav tm="0">
                                          <p:val>
                                            <p:strVal val="#ppt_h"/>
                                          </p:val>
                                        </p:tav>
                                        <p:tav tm="100000">
                                          <p:val>
                                            <p:strVal val="#ppt_h"/>
                                          </p:val>
                                        </p:tav>
                                      </p:tavLst>
                                    </p:anim>
                                    <p:anim calcmode="lin" valueType="num">
                                      <p:cBhvr>
                                        <p:cTn id="115" dur="500" fill="hold"/>
                                        <p:tgtEl>
                                          <p:spTgt spid="2">
                                            <p:txEl>
                                              <p:pRg st="11" end="11"/>
                                            </p:txEl>
                                          </p:spTgt>
                                        </p:tgtEl>
                                        <p:attrNameLst>
                                          <p:attrName>ppt_x</p:attrName>
                                        </p:attrNameLst>
                                      </p:cBhvr>
                                      <p:tavLst>
                                        <p:tav tm="0">
                                          <p:val>
                                            <p:strVal val="#ppt_x-.2"/>
                                          </p:val>
                                        </p:tav>
                                        <p:tav tm="100000">
                                          <p:val>
                                            <p:strVal val="#ppt_x"/>
                                          </p:val>
                                        </p:tav>
                                      </p:tavLst>
                                    </p:anim>
                                    <p:anim calcmode="lin" valueType="num">
                                      <p:cBhvr>
                                        <p:cTn id="116" dur="500" fill="hold"/>
                                        <p:tgtEl>
                                          <p:spTgt spid="2">
                                            <p:txEl>
                                              <p:pRg st="11" end="11"/>
                                            </p:txEl>
                                          </p:spTgt>
                                        </p:tgtEl>
                                        <p:attrNameLst>
                                          <p:attrName>ppt_y</p:attrName>
                                        </p:attrNameLst>
                                      </p:cBhvr>
                                      <p:tavLst>
                                        <p:tav tm="0">
                                          <p:val>
                                            <p:strVal val="#ppt_y"/>
                                          </p:val>
                                        </p:tav>
                                        <p:tav tm="100000">
                                          <p:val>
                                            <p:strVal val="#ppt_y"/>
                                          </p:val>
                                        </p:tav>
                                      </p:tavLst>
                                    </p:anim>
                                    <p:animEffect transition="in" filter="fade">
                                      <p:cBhvr>
                                        <p:cTn id="117" dur="500"/>
                                        <p:tgtEl>
                                          <p:spTgt spid="2">
                                            <p:txEl>
                                              <p:pRg st="11" end="11"/>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4" presetClass="entr" presetSubtype="0" accel="100000" fill="hold" grpId="0" nodeType="clickEffect">
                                  <p:stCondLst>
                                    <p:cond delay="0"/>
                                  </p:stCondLst>
                                  <p:childTnLst>
                                    <p:set>
                                      <p:cBhvr>
                                        <p:cTn id="121" dur="1" fill="hold">
                                          <p:stCondLst>
                                            <p:cond delay="0"/>
                                          </p:stCondLst>
                                        </p:cTn>
                                        <p:tgtEl>
                                          <p:spTgt spid="2">
                                            <p:txEl>
                                              <p:pRg st="12" end="12"/>
                                            </p:txEl>
                                          </p:spTgt>
                                        </p:tgtEl>
                                        <p:attrNameLst>
                                          <p:attrName>style.visibility</p:attrName>
                                        </p:attrNameLst>
                                      </p:cBhvr>
                                      <p:to>
                                        <p:strVal val="visible"/>
                                      </p:to>
                                    </p:set>
                                    <p:anim calcmode="lin" valueType="num">
                                      <p:cBhvr>
                                        <p:cTn id="122" dur="500" fill="hold"/>
                                        <p:tgtEl>
                                          <p:spTgt spid="2">
                                            <p:txEl>
                                              <p:pRg st="12" end="12"/>
                                            </p:txEl>
                                          </p:spTgt>
                                        </p:tgtEl>
                                        <p:attrNameLst>
                                          <p:attrName>ppt_w</p:attrName>
                                        </p:attrNameLst>
                                      </p:cBhvr>
                                      <p:tavLst>
                                        <p:tav tm="0">
                                          <p:val>
                                            <p:strVal val="#ppt_w*0.05"/>
                                          </p:val>
                                        </p:tav>
                                        <p:tav tm="100000">
                                          <p:val>
                                            <p:strVal val="#ppt_w"/>
                                          </p:val>
                                        </p:tav>
                                      </p:tavLst>
                                    </p:anim>
                                    <p:anim calcmode="lin" valueType="num">
                                      <p:cBhvr>
                                        <p:cTn id="123" dur="500" fill="hold"/>
                                        <p:tgtEl>
                                          <p:spTgt spid="2">
                                            <p:txEl>
                                              <p:pRg st="12" end="12"/>
                                            </p:txEl>
                                          </p:spTgt>
                                        </p:tgtEl>
                                        <p:attrNameLst>
                                          <p:attrName>ppt_h</p:attrName>
                                        </p:attrNameLst>
                                      </p:cBhvr>
                                      <p:tavLst>
                                        <p:tav tm="0">
                                          <p:val>
                                            <p:strVal val="#ppt_h"/>
                                          </p:val>
                                        </p:tav>
                                        <p:tav tm="100000">
                                          <p:val>
                                            <p:strVal val="#ppt_h"/>
                                          </p:val>
                                        </p:tav>
                                      </p:tavLst>
                                    </p:anim>
                                    <p:anim calcmode="lin" valueType="num">
                                      <p:cBhvr>
                                        <p:cTn id="124" dur="500" fill="hold"/>
                                        <p:tgtEl>
                                          <p:spTgt spid="2">
                                            <p:txEl>
                                              <p:pRg st="12" end="12"/>
                                            </p:txEl>
                                          </p:spTgt>
                                        </p:tgtEl>
                                        <p:attrNameLst>
                                          <p:attrName>ppt_x</p:attrName>
                                        </p:attrNameLst>
                                      </p:cBhvr>
                                      <p:tavLst>
                                        <p:tav tm="0">
                                          <p:val>
                                            <p:strVal val="#ppt_x-.2"/>
                                          </p:val>
                                        </p:tav>
                                        <p:tav tm="100000">
                                          <p:val>
                                            <p:strVal val="#ppt_x"/>
                                          </p:val>
                                        </p:tav>
                                      </p:tavLst>
                                    </p:anim>
                                    <p:anim calcmode="lin" valueType="num">
                                      <p:cBhvr>
                                        <p:cTn id="125" dur="500" fill="hold"/>
                                        <p:tgtEl>
                                          <p:spTgt spid="2">
                                            <p:txEl>
                                              <p:pRg st="12" end="12"/>
                                            </p:txEl>
                                          </p:spTgt>
                                        </p:tgtEl>
                                        <p:attrNameLst>
                                          <p:attrName>ppt_y</p:attrName>
                                        </p:attrNameLst>
                                      </p:cBhvr>
                                      <p:tavLst>
                                        <p:tav tm="0">
                                          <p:val>
                                            <p:strVal val="#ppt_y"/>
                                          </p:val>
                                        </p:tav>
                                        <p:tav tm="100000">
                                          <p:val>
                                            <p:strVal val="#ppt_y"/>
                                          </p:val>
                                        </p:tav>
                                      </p:tavLst>
                                    </p:anim>
                                    <p:animEffect transition="in" filter="fade">
                                      <p:cBhvr>
                                        <p:cTn id="126" dur="500"/>
                                        <p:tgtEl>
                                          <p:spTgt spid="2">
                                            <p:txEl>
                                              <p:pRg st="12" end="12"/>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54" presetClass="entr" presetSubtype="0" accel="100000" fill="hold" grpId="0" nodeType="clickEffect">
                                  <p:stCondLst>
                                    <p:cond delay="0"/>
                                  </p:stCondLst>
                                  <p:childTnLst>
                                    <p:set>
                                      <p:cBhvr>
                                        <p:cTn id="130" dur="1" fill="hold">
                                          <p:stCondLst>
                                            <p:cond delay="0"/>
                                          </p:stCondLst>
                                        </p:cTn>
                                        <p:tgtEl>
                                          <p:spTgt spid="2">
                                            <p:txEl>
                                              <p:pRg st="13" end="13"/>
                                            </p:txEl>
                                          </p:spTgt>
                                        </p:tgtEl>
                                        <p:attrNameLst>
                                          <p:attrName>style.visibility</p:attrName>
                                        </p:attrNameLst>
                                      </p:cBhvr>
                                      <p:to>
                                        <p:strVal val="visible"/>
                                      </p:to>
                                    </p:set>
                                    <p:anim calcmode="lin" valueType="num">
                                      <p:cBhvr>
                                        <p:cTn id="131" dur="500" fill="hold"/>
                                        <p:tgtEl>
                                          <p:spTgt spid="2">
                                            <p:txEl>
                                              <p:pRg st="13" end="13"/>
                                            </p:txEl>
                                          </p:spTgt>
                                        </p:tgtEl>
                                        <p:attrNameLst>
                                          <p:attrName>ppt_w</p:attrName>
                                        </p:attrNameLst>
                                      </p:cBhvr>
                                      <p:tavLst>
                                        <p:tav tm="0">
                                          <p:val>
                                            <p:strVal val="#ppt_w*0.05"/>
                                          </p:val>
                                        </p:tav>
                                        <p:tav tm="100000">
                                          <p:val>
                                            <p:strVal val="#ppt_w"/>
                                          </p:val>
                                        </p:tav>
                                      </p:tavLst>
                                    </p:anim>
                                    <p:anim calcmode="lin" valueType="num">
                                      <p:cBhvr>
                                        <p:cTn id="132" dur="500" fill="hold"/>
                                        <p:tgtEl>
                                          <p:spTgt spid="2">
                                            <p:txEl>
                                              <p:pRg st="13" end="13"/>
                                            </p:txEl>
                                          </p:spTgt>
                                        </p:tgtEl>
                                        <p:attrNameLst>
                                          <p:attrName>ppt_h</p:attrName>
                                        </p:attrNameLst>
                                      </p:cBhvr>
                                      <p:tavLst>
                                        <p:tav tm="0">
                                          <p:val>
                                            <p:strVal val="#ppt_h"/>
                                          </p:val>
                                        </p:tav>
                                        <p:tav tm="100000">
                                          <p:val>
                                            <p:strVal val="#ppt_h"/>
                                          </p:val>
                                        </p:tav>
                                      </p:tavLst>
                                    </p:anim>
                                    <p:anim calcmode="lin" valueType="num">
                                      <p:cBhvr>
                                        <p:cTn id="133" dur="500" fill="hold"/>
                                        <p:tgtEl>
                                          <p:spTgt spid="2">
                                            <p:txEl>
                                              <p:pRg st="13" end="13"/>
                                            </p:txEl>
                                          </p:spTgt>
                                        </p:tgtEl>
                                        <p:attrNameLst>
                                          <p:attrName>ppt_x</p:attrName>
                                        </p:attrNameLst>
                                      </p:cBhvr>
                                      <p:tavLst>
                                        <p:tav tm="0">
                                          <p:val>
                                            <p:strVal val="#ppt_x-.2"/>
                                          </p:val>
                                        </p:tav>
                                        <p:tav tm="100000">
                                          <p:val>
                                            <p:strVal val="#ppt_x"/>
                                          </p:val>
                                        </p:tav>
                                      </p:tavLst>
                                    </p:anim>
                                    <p:anim calcmode="lin" valueType="num">
                                      <p:cBhvr>
                                        <p:cTn id="134" dur="500" fill="hold"/>
                                        <p:tgtEl>
                                          <p:spTgt spid="2">
                                            <p:txEl>
                                              <p:pRg st="13" end="13"/>
                                            </p:txEl>
                                          </p:spTgt>
                                        </p:tgtEl>
                                        <p:attrNameLst>
                                          <p:attrName>ppt_y</p:attrName>
                                        </p:attrNameLst>
                                      </p:cBhvr>
                                      <p:tavLst>
                                        <p:tav tm="0">
                                          <p:val>
                                            <p:strVal val="#ppt_y"/>
                                          </p:val>
                                        </p:tav>
                                        <p:tav tm="100000">
                                          <p:val>
                                            <p:strVal val="#ppt_y"/>
                                          </p:val>
                                        </p:tav>
                                      </p:tavLst>
                                    </p:anim>
                                    <p:animEffect transition="in" filter="fade">
                                      <p:cBhvr>
                                        <p:cTn id="135" dur="500"/>
                                        <p:tgtEl>
                                          <p:spTgt spid="2">
                                            <p:txEl>
                                              <p:pRg st="13" end="13"/>
                                            </p:txEl>
                                          </p:spTgt>
                                        </p:tgtEl>
                                      </p:cBhvr>
                                    </p:animEffect>
                                  </p:childTnLst>
                                </p:cTn>
                              </p:par>
                            </p:childTnLst>
                          </p:cTn>
                        </p:par>
                      </p:childTnLst>
                    </p:cTn>
                  </p:par>
                  <p:par>
                    <p:cTn id="136" fill="hold">
                      <p:stCondLst>
                        <p:cond delay="indefinite"/>
                      </p:stCondLst>
                      <p:childTnLst>
                        <p:par>
                          <p:cTn id="137" fill="hold">
                            <p:stCondLst>
                              <p:cond delay="0"/>
                            </p:stCondLst>
                            <p:childTnLst>
                              <p:par>
                                <p:cTn id="138" presetID="54" presetClass="entr" presetSubtype="0" accel="100000" fill="hold" grpId="0" nodeType="clickEffect">
                                  <p:stCondLst>
                                    <p:cond delay="0"/>
                                  </p:stCondLst>
                                  <p:childTnLst>
                                    <p:set>
                                      <p:cBhvr>
                                        <p:cTn id="139" dur="1" fill="hold">
                                          <p:stCondLst>
                                            <p:cond delay="0"/>
                                          </p:stCondLst>
                                        </p:cTn>
                                        <p:tgtEl>
                                          <p:spTgt spid="2">
                                            <p:txEl>
                                              <p:pRg st="14" end="14"/>
                                            </p:txEl>
                                          </p:spTgt>
                                        </p:tgtEl>
                                        <p:attrNameLst>
                                          <p:attrName>style.visibility</p:attrName>
                                        </p:attrNameLst>
                                      </p:cBhvr>
                                      <p:to>
                                        <p:strVal val="visible"/>
                                      </p:to>
                                    </p:set>
                                    <p:anim calcmode="lin" valueType="num">
                                      <p:cBhvr>
                                        <p:cTn id="140" dur="500" fill="hold"/>
                                        <p:tgtEl>
                                          <p:spTgt spid="2">
                                            <p:txEl>
                                              <p:pRg st="14" end="14"/>
                                            </p:txEl>
                                          </p:spTgt>
                                        </p:tgtEl>
                                        <p:attrNameLst>
                                          <p:attrName>ppt_w</p:attrName>
                                        </p:attrNameLst>
                                      </p:cBhvr>
                                      <p:tavLst>
                                        <p:tav tm="0">
                                          <p:val>
                                            <p:strVal val="#ppt_w*0.05"/>
                                          </p:val>
                                        </p:tav>
                                        <p:tav tm="100000">
                                          <p:val>
                                            <p:strVal val="#ppt_w"/>
                                          </p:val>
                                        </p:tav>
                                      </p:tavLst>
                                    </p:anim>
                                    <p:anim calcmode="lin" valueType="num">
                                      <p:cBhvr>
                                        <p:cTn id="141" dur="500" fill="hold"/>
                                        <p:tgtEl>
                                          <p:spTgt spid="2">
                                            <p:txEl>
                                              <p:pRg st="14" end="14"/>
                                            </p:txEl>
                                          </p:spTgt>
                                        </p:tgtEl>
                                        <p:attrNameLst>
                                          <p:attrName>ppt_h</p:attrName>
                                        </p:attrNameLst>
                                      </p:cBhvr>
                                      <p:tavLst>
                                        <p:tav tm="0">
                                          <p:val>
                                            <p:strVal val="#ppt_h"/>
                                          </p:val>
                                        </p:tav>
                                        <p:tav tm="100000">
                                          <p:val>
                                            <p:strVal val="#ppt_h"/>
                                          </p:val>
                                        </p:tav>
                                      </p:tavLst>
                                    </p:anim>
                                    <p:anim calcmode="lin" valueType="num">
                                      <p:cBhvr>
                                        <p:cTn id="142" dur="500" fill="hold"/>
                                        <p:tgtEl>
                                          <p:spTgt spid="2">
                                            <p:txEl>
                                              <p:pRg st="14" end="14"/>
                                            </p:txEl>
                                          </p:spTgt>
                                        </p:tgtEl>
                                        <p:attrNameLst>
                                          <p:attrName>ppt_x</p:attrName>
                                        </p:attrNameLst>
                                      </p:cBhvr>
                                      <p:tavLst>
                                        <p:tav tm="0">
                                          <p:val>
                                            <p:strVal val="#ppt_x-.2"/>
                                          </p:val>
                                        </p:tav>
                                        <p:tav tm="100000">
                                          <p:val>
                                            <p:strVal val="#ppt_x"/>
                                          </p:val>
                                        </p:tav>
                                      </p:tavLst>
                                    </p:anim>
                                    <p:anim calcmode="lin" valueType="num">
                                      <p:cBhvr>
                                        <p:cTn id="143" dur="500" fill="hold"/>
                                        <p:tgtEl>
                                          <p:spTgt spid="2">
                                            <p:txEl>
                                              <p:pRg st="14" end="14"/>
                                            </p:txEl>
                                          </p:spTgt>
                                        </p:tgtEl>
                                        <p:attrNameLst>
                                          <p:attrName>ppt_y</p:attrName>
                                        </p:attrNameLst>
                                      </p:cBhvr>
                                      <p:tavLst>
                                        <p:tav tm="0">
                                          <p:val>
                                            <p:strVal val="#ppt_y"/>
                                          </p:val>
                                        </p:tav>
                                        <p:tav tm="100000">
                                          <p:val>
                                            <p:strVal val="#ppt_y"/>
                                          </p:val>
                                        </p:tav>
                                      </p:tavLst>
                                    </p:anim>
                                    <p:animEffect transition="in" filter="fade">
                                      <p:cBhvr>
                                        <p:cTn id="144" dur="500"/>
                                        <p:tgtEl>
                                          <p:spTgt spid="2">
                                            <p:txEl>
                                              <p:pRg st="14" end="14"/>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54" presetClass="entr" presetSubtype="0" accel="100000" fill="hold" grpId="0" nodeType="clickEffect">
                                  <p:stCondLst>
                                    <p:cond delay="0"/>
                                  </p:stCondLst>
                                  <p:childTnLst>
                                    <p:set>
                                      <p:cBhvr>
                                        <p:cTn id="148" dur="1" fill="hold">
                                          <p:stCondLst>
                                            <p:cond delay="0"/>
                                          </p:stCondLst>
                                        </p:cTn>
                                        <p:tgtEl>
                                          <p:spTgt spid="2">
                                            <p:txEl>
                                              <p:pRg st="16" end="16"/>
                                            </p:txEl>
                                          </p:spTgt>
                                        </p:tgtEl>
                                        <p:attrNameLst>
                                          <p:attrName>style.visibility</p:attrName>
                                        </p:attrNameLst>
                                      </p:cBhvr>
                                      <p:to>
                                        <p:strVal val="visible"/>
                                      </p:to>
                                    </p:set>
                                    <p:anim calcmode="lin" valueType="num">
                                      <p:cBhvr>
                                        <p:cTn id="149" dur="500" fill="hold"/>
                                        <p:tgtEl>
                                          <p:spTgt spid="2">
                                            <p:txEl>
                                              <p:pRg st="16" end="16"/>
                                            </p:txEl>
                                          </p:spTgt>
                                        </p:tgtEl>
                                        <p:attrNameLst>
                                          <p:attrName>ppt_w</p:attrName>
                                        </p:attrNameLst>
                                      </p:cBhvr>
                                      <p:tavLst>
                                        <p:tav tm="0">
                                          <p:val>
                                            <p:strVal val="#ppt_w*0.05"/>
                                          </p:val>
                                        </p:tav>
                                        <p:tav tm="100000">
                                          <p:val>
                                            <p:strVal val="#ppt_w"/>
                                          </p:val>
                                        </p:tav>
                                      </p:tavLst>
                                    </p:anim>
                                    <p:anim calcmode="lin" valueType="num">
                                      <p:cBhvr>
                                        <p:cTn id="150" dur="500" fill="hold"/>
                                        <p:tgtEl>
                                          <p:spTgt spid="2">
                                            <p:txEl>
                                              <p:pRg st="16" end="16"/>
                                            </p:txEl>
                                          </p:spTgt>
                                        </p:tgtEl>
                                        <p:attrNameLst>
                                          <p:attrName>ppt_h</p:attrName>
                                        </p:attrNameLst>
                                      </p:cBhvr>
                                      <p:tavLst>
                                        <p:tav tm="0">
                                          <p:val>
                                            <p:strVal val="#ppt_h"/>
                                          </p:val>
                                        </p:tav>
                                        <p:tav tm="100000">
                                          <p:val>
                                            <p:strVal val="#ppt_h"/>
                                          </p:val>
                                        </p:tav>
                                      </p:tavLst>
                                    </p:anim>
                                    <p:anim calcmode="lin" valueType="num">
                                      <p:cBhvr>
                                        <p:cTn id="151" dur="500" fill="hold"/>
                                        <p:tgtEl>
                                          <p:spTgt spid="2">
                                            <p:txEl>
                                              <p:pRg st="16" end="16"/>
                                            </p:txEl>
                                          </p:spTgt>
                                        </p:tgtEl>
                                        <p:attrNameLst>
                                          <p:attrName>ppt_x</p:attrName>
                                        </p:attrNameLst>
                                      </p:cBhvr>
                                      <p:tavLst>
                                        <p:tav tm="0">
                                          <p:val>
                                            <p:strVal val="#ppt_x-.2"/>
                                          </p:val>
                                        </p:tav>
                                        <p:tav tm="100000">
                                          <p:val>
                                            <p:strVal val="#ppt_x"/>
                                          </p:val>
                                        </p:tav>
                                      </p:tavLst>
                                    </p:anim>
                                    <p:anim calcmode="lin" valueType="num">
                                      <p:cBhvr>
                                        <p:cTn id="152" dur="500" fill="hold"/>
                                        <p:tgtEl>
                                          <p:spTgt spid="2">
                                            <p:txEl>
                                              <p:pRg st="16" end="16"/>
                                            </p:txEl>
                                          </p:spTgt>
                                        </p:tgtEl>
                                        <p:attrNameLst>
                                          <p:attrName>ppt_y</p:attrName>
                                        </p:attrNameLst>
                                      </p:cBhvr>
                                      <p:tavLst>
                                        <p:tav tm="0">
                                          <p:val>
                                            <p:strVal val="#ppt_y"/>
                                          </p:val>
                                        </p:tav>
                                        <p:tav tm="100000">
                                          <p:val>
                                            <p:strVal val="#ppt_y"/>
                                          </p:val>
                                        </p:tav>
                                      </p:tavLst>
                                    </p:anim>
                                    <p:animEffect transition="in" filter="fade">
                                      <p:cBhvr>
                                        <p:cTn id="153"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229600" cy="4733754"/>
          </a:xfrm>
        </p:spPr>
        <p:txBody>
          <a:bodyPr/>
          <a:lstStyle/>
          <a:p>
            <a:r>
              <a:rPr lang="en-US" b="1" dirty="0" smtClean="0">
                <a:solidFill>
                  <a:srgbClr val="0070C0"/>
                </a:solidFill>
              </a:rPr>
              <a:t>Working Hypothesis</a:t>
            </a:r>
            <a:endParaRPr lang="es-ES" dirty="0" smtClean="0">
              <a:solidFill>
                <a:srgbClr val="0070C0"/>
              </a:solidFill>
            </a:endParaRPr>
          </a:p>
          <a:p>
            <a:pPr algn="just">
              <a:buNone/>
            </a:pPr>
            <a:r>
              <a:rPr lang="en-US" dirty="0" smtClean="0"/>
              <a:t>	</a:t>
            </a:r>
            <a:r>
              <a:rPr lang="en-US" sz="2800" dirty="0" smtClean="0">
                <a:latin typeface="Arial" pitchFamily="34" charset="0"/>
                <a:cs typeface="Arial" pitchFamily="34" charset="0"/>
              </a:rPr>
              <a:t>The use of dynamic activities increases the learners’ motivation to perform better the class activities.</a:t>
            </a:r>
            <a:endParaRPr lang="en-US" dirty="0" smtClean="0">
              <a:latin typeface="Arial" pitchFamily="34" charset="0"/>
              <a:cs typeface="Arial" pitchFamily="34" charset="0"/>
            </a:endParaRPr>
          </a:p>
          <a:p>
            <a:pPr>
              <a:buNone/>
            </a:pPr>
            <a:endParaRPr lang="es-ES" dirty="0" smtClean="0"/>
          </a:p>
          <a:p>
            <a:pPr>
              <a:buNone/>
            </a:pPr>
            <a:endParaRPr lang="es-ES" dirty="0" smtClean="0">
              <a:solidFill>
                <a:schemeClr val="accent2"/>
              </a:solidFill>
            </a:endParaRPr>
          </a:p>
          <a:p>
            <a:pPr>
              <a:buNone/>
            </a:pPr>
            <a:endParaRPr lang="es-ES" dirty="0" smtClean="0"/>
          </a:p>
          <a:p>
            <a:pPr>
              <a:buNone/>
            </a:pPr>
            <a:endParaRPr lang="es-ES" dirty="0"/>
          </a:p>
        </p:txBody>
      </p:sp>
      <p:sp>
        <p:nvSpPr>
          <p:cNvPr id="3" name="2 Título"/>
          <p:cNvSpPr>
            <a:spLocks noGrp="1"/>
          </p:cNvSpPr>
          <p:nvPr>
            <p:ph type="title"/>
          </p:nvPr>
        </p:nvSpPr>
        <p:spPr/>
        <p:txBody>
          <a:bodyPr>
            <a:normAutofit fontScale="90000"/>
          </a:bodyPr>
          <a:lstStyle/>
          <a:p>
            <a:pPr algn="ctr"/>
            <a:r>
              <a:rPr lang="es-ES" dirty="0" smtClean="0">
                <a:solidFill>
                  <a:schemeClr val="accent2"/>
                </a:solidFill>
              </a:rPr>
              <a:t>HYPOTHESIS ANALYSIS AND VERIFICATION</a:t>
            </a:r>
            <a:endParaRPr lang="es-ES" dirty="0">
              <a:solidFill>
                <a:schemeClr val="accent2"/>
              </a:solidFill>
            </a:endParaRPr>
          </a:p>
        </p:txBody>
      </p:sp>
      <p:graphicFrame>
        <p:nvGraphicFramePr>
          <p:cNvPr id="4" name="3 Gráfico"/>
          <p:cNvGraphicFramePr/>
          <p:nvPr/>
        </p:nvGraphicFramePr>
        <p:xfrm>
          <a:off x="2286000" y="3286124"/>
          <a:ext cx="4572000" cy="28575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
                                        <p:tgtEl>
                                          <p:spTgt spid="2">
                                            <p:txEl>
                                              <p:pRg st="0" end="0"/>
                                            </p:txEl>
                                          </p:spTgt>
                                        </p:tgtEl>
                                      </p:cBhvr>
                                    </p:animEffect>
                                    <p:anim calcmode="lin" valueType="num">
                                      <p:cBhvr>
                                        <p:cTn id="15" dur="4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2">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2">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2">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fade">
                                      <p:cBhvr>
                                        <p:cTn id="23" dur="100"/>
                                        <p:tgtEl>
                                          <p:spTgt spid="2">
                                            <p:txEl>
                                              <p:pRg st="1" end="1"/>
                                            </p:txEl>
                                          </p:spTgt>
                                        </p:tgtEl>
                                      </p:cBhvr>
                                    </p:animEffect>
                                    <p:anim calcmode="lin" valueType="num">
                                      <p:cBhvr>
                                        <p:cTn id="24" dur="4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2">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2">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2">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strVal val="#ppt_w*0.05"/>
                                          </p:val>
                                        </p:tav>
                                        <p:tav tm="100000">
                                          <p:val>
                                            <p:strVal val="#ppt_w"/>
                                          </p:val>
                                        </p:tav>
                                      </p:tavLst>
                                    </p:anim>
                                    <p:anim calcmode="lin" valueType="num">
                                      <p:cBhvr>
                                        <p:cTn id="33" dur="500" fill="hold"/>
                                        <p:tgtEl>
                                          <p:spTgt spid="4"/>
                                        </p:tgtEl>
                                        <p:attrNameLst>
                                          <p:attrName>ppt_h</p:attrName>
                                        </p:attrNameLst>
                                      </p:cBhvr>
                                      <p:tavLst>
                                        <p:tav tm="0">
                                          <p:val>
                                            <p:strVal val="#ppt_h"/>
                                          </p:val>
                                        </p:tav>
                                        <p:tav tm="100000">
                                          <p:val>
                                            <p:strVal val="#ppt_h"/>
                                          </p:val>
                                        </p:tav>
                                      </p:tavLst>
                                    </p:anim>
                                    <p:anim calcmode="lin" valueType="num">
                                      <p:cBhvr>
                                        <p:cTn id="34" dur="500" fill="hold"/>
                                        <p:tgtEl>
                                          <p:spTgt spid="4"/>
                                        </p:tgtEl>
                                        <p:attrNameLst>
                                          <p:attrName>ppt_x</p:attrName>
                                        </p:attrNameLst>
                                      </p:cBhvr>
                                      <p:tavLst>
                                        <p:tav tm="0">
                                          <p:val>
                                            <p:strVal val="#ppt_x-.2"/>
                                          </p:val>
                                        </p:tav>
                                        <p:tav tm="100000">
                                          <p:val>
                                            <p:strVal val="#ppt_x"/>
                                          </p:val>
                                        </p:tav>
                                      </p:tavLst>
                                    </p:anim>
                                    <p:anim calcmode="lin" valueType="num">
                                      <p:cBhvr>
                                        <p:cTn id="35" dur="500" fill="hold"/>
                                        <p:tgtEl>
                                          <p:spTgt spid="4"/>
                                        </p:tgtEl>
                                        <p:attrNameLst>
                                          <p:attrName>ppt_y</p:attrName>
                                        </p:attrNameLst>
                                      </p:cBhvr>
                                      <p:tavLst>
                                        <p:tav tm="0">
                                          <p:val>
                                            <p:strVal val="#ppt_y"/>
                                          </p:val>
                                        </p:tav>
                                        <p:tav tm="100000">
                                          <p:val>
                                            <p:strVal val="#ppt_y"/>
                                          </p:val>
                                        </p:tav>
                                      </p:tavLst>
                                    </p:anim>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Graphic spid="4"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4598</TotalTime>
  <Words>632</Words>
  <Application>Microsoft Office PowerPoint</Application>
  <PresentationFormat>On-screen Show (4:3)</PresentationFormat>
  <Paragraphs>135</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Concurrencia</vt:lpstr>
      <vt:lpstr>RESEARCH THEME </vt:lpstr>
      <vt:lpstr>PROBLEM IDENTIFICATION</vt:lpstr>
      <vt:lpstr>PROBLEM IDENTIFICATION </vt:lpstr>
      <vt:lpstr>PROBLEM SETTING </vt:lpstr>
      <vt:lpstr>OBJECTIVES </vt:lpstr>
      <vt:lpstr>JUSTIFICATION </vt:lpstr>
      <vt:lpstr>THE THEORETHICAL FRAME</vt:lpstr>
      <vt:lpstr>THE METHODOLOGICAL DESIGN </vt:lpstr>
      <vt:lpstr>HYPOTHESIS ANALYSIS AND VERIFICATION</vt:lpstr>
      <vt:lpstr>PROPOSAL DEVELOPMENT</vt:lpstr>
      <vt:lpstr>SINGING ACTIVITY </vt:lpstr>
      <vt:lpstr>PAINTING ACTIVITY</vt:lpstr>
      <vt:lpstr>PLAYING GAMES ACTIVITY</vt:lpstr>
      <vt:lpstr>FILLING GAP ACTIVITY</vt:lpstr>
      <vt:lpstr>CONTEST ACTIVITY </vt:lpstr>
      <vt:lpstr>DRAWING ACTIVITY </vt:lpstr>
      <vt:lpstr>POST TEST RESULTS </vt:lpstr>
      <vt:lpstr>CONTROL GROUP</vt:lpstr>
      <vt:lpstr>EXPERIMENTAL GROUP</vt:lpstr>
      <vt:lpstr>EXPERIMENTAL GROUP</vt:lpstr>
      <vt:lpstr>EXPERIMENTAL GROUP</vt:lpstr>
      <vt:lpstr>CONCLUSIONS </vt:lpstr>
      <vt:lpstr>RECOMMENDATIONS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PAST SIMPLE </dc:title>
  <dc:creator>MANTA</dc:creator>
  <cp:lastModifiedBy>ana rodriguez</cp:lastModifiedBy>
  <cp:revision>235</cp:revision>
  <dcterms:created xsi:type="dcterms:W3CDTF">2010-04-29T20:16:23Z</dcterms:created>
  <dcterms:modified xsi:type="dcterms:W3CDTF">2012-02-02T04:17:33Z</dcterms:modified>
</cp:coreProperties>
</file>