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8" r:id="rId2"/>
    <p:sldId id="337" r:id="rId3"/>
    <p:sldId id="338" r:id="rId4"/>
    <p:sldId id="339" r:id="rId5"/>
    <p:sldId id="259" r:id="rId6"/>
    <p:sldId id="260" r:id="rId7"/>
    <p:sldId id="262" r:id="rId8"/>
    <p:sldId id="261" r:id="rId9"/>
    <p:sldId id="330" r:id="rId10"/>
    <p:sldId id="331" r:id="rId11"/>
    <p:sldId id="263" r:id="rId12"/>
    <p:sldId id="264" r:id="rId13"/>
    <p:sldId id="265" r:id="rId14"/>
    <p:sldId id="272" r:id="rId15"/>
    <p:sldId id="273" r:id="rId16"/>
    <p:sldId id="274" r:id="rId17"/>
    <p:sldId id="275" r:id="rId18"/>
    <p:sldId id="332" r:id="rId19"/>
    <p:sldId id="333" r:id="rId20"/>
    <p:sldId id="276" r:id="rId21"/>
    <p:sldId id="334" r:id="rId22"/>
    <p:sldId id="277" r:id="rId23"/>
    <p:sldId id="335" r:id="rId24"/>
    <p:sldId id="278" r:id="rId25"/>
    <p:sldId id="279" r:id="rId26"/>
    <p:sldId id="280" r:id="rId27"/>
    <p:sldId id="340" r:id="rId28"/>
    <p:sldId id="281" r:id="rId29"/>
    <p:sldId id="283" r:id="rId30"/>
    <p:sldId id="285" r:id="rId31"/>
    <p:sldId id="313" r:id="rId32"/>
    <p:sldId id="287" r:id="rId33"/>
    <p:sldId id="312" r:id="rId34"/>
    <p:sldId id="289" r:id="rId35"/>
    <p:sldId id="314" r:id="rId36"/>
    <p:sldId id="291" r:id="rId37"/>
    <p:sldId id="293" r:id="rId38"/>
    <p:sldId id="315" r:id="rId39"/>
    <p:sldId id="336" r:id="rId40"/>
    <p:sldId id="295" r:id="rId41"/>
    <p:sldId id="296" r:id="rId42"/>
    <p:sldId id="298" r:id="rId43"/>
    <p:sldId id="300" r:id="rId44"/>
    <p:sldId id="302" r:id="rId45"/>
    <p:sldId id="306" r:id="rId46"/>
    <p:sldId id="310" r:id="rId47"/>
    <p:sldId id="316" r:id="rId48"/>
    <p:sldId id="317" r:id="rId49"/>
    <p:sldId id="318" r:id="rId50"/>
    <p:sldId id="319" r:id="rId51"/>
    <p:sldId id="320" r:id="rId52"/>
    <p:sldId id="321" r:id="rId53"/>
    <p:sldId id="322" r:id="rId54"/>
    <p:sldId id="323" r:id="rId55"/>
    <p:sldId id="324" r:id="rId56"/>
    <p:sldId id="325" r:id="rId57"/>
    <p:sldId id="326" r:id="rId58"/>
    <p:sldId id="328" r:id="rId59"/>
    <p:sldId id="327" r:id="rId60"/>
    <p:sldId id="329" r:id="rId6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336600"/>
    <a:srgbClr val="CC0000"/>
    <a:srgbClr val="AAC6B5"/>
    <a:srgbClr val="9EB78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60"/>
  </p:normalViewPr>
  <p:slideViewPr>
    <p:cSldViewPr>
      <p:cViewPr>
        <p:scale>
          <a:sx n="75" d="100"/>
          <a:sy n="75" d="100"/>
        </p:scale>
        <p:origin x="-11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pame\Documents\freelance%20rober\datos%20tesis%20robert.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a:pPr>
            <a:r>
              <a:rPr lang="en-US" dirty="0">
                <a:latin typeface="Times New Roman" pitchFamily="18" charset="0"/>
                <a:cs typeface="Times New Roman" pitchFamily="18" charset="0"/>
              </a:rPr>
              <a:t>EDAD</a:t>
            </a:r>
            <a:r>
              <a:rPr lang="en-US" baseline="0" dirty="0">
                <a:latin typeface="Times New Roman" pitchFamily="18" charset="0"/>
                <a:cs typeface="Times New Roman" pitchFamily="18" charset="0"/>
              </a:rPr>
              <a:t> DE LOS ANIMALES</a:t>
            </a:r>
            <a:endParaRPr lang="en-US" dirty="0">
              <a:latin typeface="Times New Roman" pitchFamily="18" charset="0"/>
              <a:cs typeface="Times New Roman" pitchFamily="18" charset="0"/>
            </a:endParaRPr>
          </a:p>
        </c:rich>
      </c:tx>
    </c:title>
    <c:view3D>
      <c:depthPercent val="100"/>
      <c:rAngAx val="1"/>
    </c:view3D>
    <c:plotArea>
      <c:layout/>
      <c:bar3DChart>
        <c:barDir val="col"/>
        <c:grouping val="clustered"/>
        <c:ser>
          <c:idx val="0"/>
          <c:order val="0"/>
          <c:tx>
            <c:strRef>
              <c:f>EDAD!$D$147</c:f>
              <c:strCache>
                <c:ptCount val="1"/>
                <c:pt idx="0">
                  <c:v>PORCENTAJE</c:v>
                </c:pt>
              </c:strCache>
            </c:strRef>
          </c:tx>
          <c:dLbls>
            <c:dLbl>
              <c:idx val="0"/>
              <c:tx>
                <c:rich>
                  <a:bodyPr/>
                  <a:lstStyle/>
                  <a:p>
                    <a:pPr>
                      <a:defRPr/>
                    </a:pPr>
                    <a:r>
                      <a:rPr lang="en-US" dirty="0"/>
                      <a:t>10,14 %</a:t>
                    </a:r>
                  </a:p>
                </c:rich>
              </c:tx>
              <c:spPr/>
            </c:dLbl>
            <c:dLbl>
              <c:idx val="1"/>
              <c:tx>
                <c:rich>
                  <a:bodyPr/>
                  <a:lstStyle/>
                  <a:p>
                    <a:pPr>
                      <a:defRPr/>
                    </a:pPr>
                    <a:r>
                      <a:rPr lang="en-US" dirty="0"/>
                      <a:t>13,04%</a:t>
                    </a:r>
                  </a:p>
                </c:rich>
              </c:tx>
              <c:spPr/>
            </c:dLbl>
            <c:dLbl>
              <c:idx val="2"/>
              <c:tx>
                <c:rich>
                  <a:bodyPr/>
                  <a:lstStyle/>
                  <a:p>
                    <a:pPr>
                      <a:defRPr/>
                    </a:pPr>
                    <a:r>
                      <a:rPr lang="en-US" dirty="0"/>
                      <a:t>11,59%</a:t>
                    </a:r>
                  </a:p>
                </c:rich>
              </c:tx>
              <c:spPr/>
            </c:dLbl>
            <c:dLbl>
              <c:idx val="3"/>
              <c:tx>
                <c:rich>
                  <a:bodyPr/>
                  <a:lstStyle/>
                  <a:p>
                    <a:pPr>
                      <a:defRPr/>
                    </a:pPr>
                    <a:r>
                      <a:rPr lang="en-US" dirty="0"/>
                      <a:t>16,67%</a:t>
                    </a:r>
                  </a:p>
                </c:rich>
              </c:tx>
              <c:spPr/>
            </c:dLbl>
            <c:dLbl>
              <c:idx val="4"/>
              <c:tx>
                <c:rich>
                  <a:bodyPr/>
                  <a:lstStyle/>
                  <a:p>
                    <a:pPr>
                      <a:defRPr/>
                    </a:pPr>
                    <a:r>
                      <a:rPr lang="en-US" dirty="0"/>
                      <a:t>17,39%</a:t>
                    </a:r>
                  </a:p>
                </c:rich>
              </c:tx>
              <c:spPr/>
            </c:dLbl>
            <c:dLbl>
              <c:idx val="5"/>
              <c:tx>
                <c:rich>
                  <a:bodyPr/>
                  <a:lstStyle/>
                  <a:p>
                    <a:pPr>
                      <a:defRPr/>
                    </a:pPr>
                    <a:r>
                      <a:rPr lang="en-US" dirty="0"/>
                      <a:t>15,94%</a:t>
                    </a:r>
                  </a:p>
                </c:rich>
              </c:tx>
              <c:spPr/>
            </c:dLbl>
            <c:dLbl>
              <c:idx val="6"/>
              <c:tx>
                <c:rich>
                  <a:bodyPr/>
                  <a:lstStyle/>
                  <a:p>
                    <a:pPr>
                      <a:defRPr/>
                    </a:pPr>
                    <a:r>
                      <a:rPr lang="en-US" dirty="0"/>
                      <a:t>7,25%</a:t>
                    </a:r>
                  </a:p>
                </c:rich>
              </c:tx>
              <c:spPr/>
            </c:dLbl>
            <c:dLbl>
              <c:idx val="7"/>
              <c:tx>
                <c:rich>
                  <a:bodyPr/>
                  <a:lstStyle/>
                  <a:p>
                    <a:pPr>
                      <a:defRPr/>
                    </a:pPr>
                    <a:r>
                      <a:rPr lang="en-US" dirty="0"/>
                      <a:t>4,35%</a:t>
                    </a:r>
                  </a:p>
                </c:rich>
              </c:tx>
              <c:spPr/>
            </c:dLbl>
            <c:dLbl>
              <c:idx val="8"/>
              <c:tx>
                <c:rich>
                  <a:bodyPr/>
                  <a:lstStyle/>
                  <a:p>
                    <a:pPr>
                      <a:defRPr/>
                    </a:pPr>
                    <a:r>
                      <a:rPr lang="en-US" dirty="0"/>
                      <a:t>3,62%</a:t>
                    </a:r>
                  </a:p>
                </c:rich>
              </c:tx>
              <c:spPr/>
            </c:dLbl>
            <c:showVal val="1"/>
          </c:dLbls>
          <c:cat>
            <c:strRef>
              <c:f>EDAD!$C$148:$C$156</c:f>
              <c:strCache>
                <c:ptCount val="9"/>
                <c:pt idx="0">
                  <c:v>TRES</c:v>
                </c:pt>
                <c:pt idx="1">
                  <c:v>CUATRO</c:v>
                </c:pt>
                <c:pt idx="2">
                  <c:v>CINCO</c:v>
                </c:pt>
                <c:pt idx="3">
                  <c:v>SEIS</c:v>
                </c:pt>
                <c:pt idx="4">
                  <c:v>SIETE</c:v>
                </c:pt>
                <c:pt idx="5">
                  <c:v>OCHO</c:v>
                </c:pt>
                <c:pt idx="6">
                  <c:v>NUEVE</c:v>
                </c:pt>
                <c:pt idx="7">
                  <c:v>DIEZ</c:v>
                </c:pt>
                <c:pt idx="8">
                  <c:v>MAS DE DIEZ</c:v>
                </c:pt>
              </c:strCache>
            </c:strRef>
          </c:cat>
          <c:val>
            <c:numRef>
              <c:f>EDAD!$D$148:$D$156</c:f>
              <c:numCache>
                <c:formatCode>General</c:formatCode>
                <c:ptCount val="9"/>
                <c:pt idx="0">
                  <c:v>10.139999999999999</c:v>
                </c:pt>
                <c:pt idx="1">
                  <c:v>13.04</c:v>
                </c:pt>
                <c:pt idx="2">
                  <c:v>11.59</c:v>
                </c:pt>
                <c:pt idx="3">
                  <c:v>16.670000000000005</c:v>
                </c:pt>
                <c:pt idx="4">
                  <c:v>17.39</c:v>
                </c:pt>
                <c:pt idx="5">
                  <c:v>15.94</c:v>
                </c:pt>
                <c:pt idx="6">
                  <c:v>7.25</c:v>
                </c:pt>
                <c:pt idx="7">
                  <c:v>4.3499999999999996</c:v>
                </c:pt>
                <c:pt idx="8">
                  <c:v>3.62</c:v>
                </c:pt>
              </c:numCache>
            </c:numRef>
          </c:val>
        </c:ser>
        <c:dLbls>
          <c:showVal val="1"/>
        </c:dLbls>
        <c:shape val="box"/>
        <c:axId val="130984192"/>
        <c:axId val="130990080"/>
        <c:axId val="0"/>
      </c:bar3DChart>
      <c:catAx>
        <c:axId val="130984192"/>
        <c:scaling>
          <c:orientation val="minMax"/>
        </c:scaling>
        <c:axPos val="b"/>
        <c:numFmt formatCode="General" sourceLinked="1"/>
        <c:majorTickMark val="none"/>
        <c:tickLblPos val="nextTo"/>
        <c:crossAx val="130990080"/>
        <c:crosses val="autoZero"/>
        <c:auto val="1"/>
        <c:lblAlgn val="ctr"/>
        <c:lblOffset val="100"/>
      </c:catAx>
      <c:valAx>
        <c:axId val="130990080"/>
        <c:scaling>
          <c:orientation val="minMax"/>
        </c:scaling>
        <c:delete val="1"/>
        <c:axPos val="l"/>
        <c:numFmt formatCode="General" sourceLinked="1"/>
        <c:tickLblPos val="none"/>
        <c:crossAx val="130984192"/>
        <c:crosses val="autoZero"/>
        <c:crossBetween val="between"/>
      </c:valAx>
      <c:spPr>
        <a:noFill/>
        <a:ln w="25400">
          <a:noFill/>
        </a:ln>
      </c:spPr>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view3D>
      <c:depthPercent val="100"/>
      <c:rAngAx val="1"/>
    </c:view3D>
    <c:plotArea>
      <c:layout/>
      <c:bar3DChart>
        <c:barDir val="col"/>
        <c:grouping val="clustered"/>
        <c:ser>
          <c:idx val="0"/>
          <c:order val="0"/>
          <c:dLbls>
            <c:txPr>
              <a:bodyPr/>
              <a:lstStyle/>
              <a:p>
                <a:pPr>
                  <a:defRPr sz="900" b="1">
                    <a:latin typeface="Times New Roman" pitchFamily="18" charset="0"/>
                    <a:cs typeface="Times New Roman" pitchFamily="18" charset="0"/>
                  </a:defRPr>
                </a:pPr>
                <a:endParaRPr lang="es-EC"/>
              </a:p>
            </c:txPr>
            <c:showVal val="1"/>
          </c:dLbls>
          <c:cat>
            <c:strRef>
              <c:f>PARTOS!$D$149:$D$157</c:f>
              <c:strCache>
                <c:ptCount val="9"/>
                <c:pt idx="0">
                  <c:v>1  PARTO</c:v>
                </c:pt>
                <c:pt idx="1">
                  <c:v>2  PARTO</c:v>
                </c:pt>
                <c:pt idx="2">
                  <c:v>3  PARTO</c:v>
                </c:pt>
                <c:pt idx="3">
                  <c:v>4  PARTO</c:v>
                </c:pt>
                <c:pt idx="4">
                  <c:v>5  PARTO</c:v>
                </c:pt>
                <c:pt idx="5">
                  <c:v>6  PARTO</c:v>
                </c:pt>
                <c:pt idx="6">
                  <c:v>7  PARTO</c:v>
                </c:pt>
                <c:pt idx="7">
                  <c:v>8  PARTO</c:v>
                </c:pt>
                <c:pt idx="8">
                  <c:v>9  PARTO</c:v>
                </c:pt>
              </c:strCache>
            </c:strRef>
          </c:cat>
          <c:val>
            <c:numRef>
              <c:f>PARTOS!$E$149:$E$157</c:f>
              <c:numCache>
                <c:formatCode>0.00%</c:formatCode>
                <c:ptCount val="9"/>
                <c:pt idx="0">
                  <c:v>0.1014</c:v>
                </c:pt>
                <c:pt idx="1">
                  <c:v>0.13039999999999999</c:v>
                </c:pt>
                <c:pt idx="2">
                  <c:v>0.1159</c:v>
                </c:pt>
                <c:pt idx="3">
                  <c:v>0.16669999999999999</c:v>
                </c:pt>
                <c:pt idx="4">
                  <c:v>0.17390000000000044</c:v>
                </c:pt>
                <c:pt idx="5">
                  <c:v>0.15940000000000173</c:v>
                </c:pt>
                <c:pt idx="6">
                  <c:v>7.2500000000000023E-2</c:v>
                </c:pt>
                <c:pt idx="7">
                  <c:v>4.3500000000000004E-2</c:v>
                </c:pt>
                <c:pt idx="8">
                  <c:v>3.6200000000000052E-2</c:v>
                </c:pt>
              </c:numCache>
            </c:numRef>
          </c:val>
        </c:ser>
        <c:dLbls>
          <c:showVal val="1"/>
        </c:dLbls>
        <c:shape val="box"/>
        <c:axId val="131004288"/>
        <c:axId val="131005824"/>
        <c:axId val="0"/>
      </c:bar3DChart>
      <c:catAx>
        <c:axId val="131004288"/>
        <c:scaling>
          <c:orientation val="minMax"/>
        </c:scaling>
        <c:axPos val="b"/>
        <c:numFmt formatCode="General" sourceLinked="1"/>
        <c:majorTickMark val="none"/>
        <c:tickLblPos val="nextTo"/>
        <c:crossAx val="131005824"/>
        <c:crosses val="autoZero"/>
        <c:auto val="1"/>
        <c:lblAlgn val="ctr"/>
        <c:lblOffset val="100"/>
      </c:catAx>
      <c:valAx>
        <c:axId val="131005824"/>
        <c:scaling>
          <c:orientation val="minMax"/>
        </c:scaling>
        <c:delete val="1"/>
        <c:axPos val="l"/>
        <c:numFmt formatCode="0.00%" sourceLinked="1"/>
        <c:tickLblPos val="none"/>
        <c:crossAx val="131004288"/>
        <c:crosses val="autoZero"/>
        <c:crossBetween val="between"/>
      </c:valAx>
      <c:spPr>
        <a:noFill/>
        <a:ln w="25400">
          <a:noFill/>
        </a:ln>
      </c:spPr>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a:pPr>
            <a:r>
              <a:rPr lang="es-ES" dirty="0"/>
              <a:t>TIPO</a:t>
            </a:r>
            <a:r>
              <a:rPr lang="es-ES" baseline="0" dirty="0"/>
              <a:t> DE ORDEÑO</a:t>
            </a:r>
            <a:endParaRPr lang="es-ES" dirty="0"/>
          </a:p>
        </c:rich>
      </c:tx>
    </c:title>
    <c:view3D>
      <c:depthPercent val="100"/>
      <c:rAngAx val="1"/>
    </c:view3D>
    <c:sideWall>
      <c:spPr>
        <a:noFill/>
        <a:ln w="25400">
          <a:noFill/>
        </a:ln>
      </c:spPr>
    </c:sideWall>
    <c:backWall>
      <c:spPr>
        <a:noFill/>
        <a:ln w="25400">
          <a:noFill/>
        </a:ln>
      </c:spPr>
    </c:backWall>
    <c:plotArea>
      <c:layout/>
      <c:bar3DChart>
        <c:barDir val="col"/>
        <c:grouping val="clustered"/>
        <c:ser>
          <c:idx val="0"/>
          <c:order val="0"/>
          <c:dLbls>
            <c:dLbl>
              <c:idx val="0"/>
              <c:layout>
                <c:manualLayout>
                  <c:x val="3.333333333333334E-2"/>
                  <c:y val="-3.7037037037037056E-2"/>
                </c:manualLayout>
              </c:layout>
              <c:showVal val="1"/>
            </c:dLbl>
            <c:dLbl>
              <c:idx val="1"/>
              <c:layout>
                <c:manualLayout>
                  <c:x val="3.6111111111111212E-2"/>
                  <c:y val="-3.7037037037037056E-2"/>
                </c:manualLayout>
              </c:layout>
              <c:tx>
                <c:rich>
                  <a:bodyPr/>
                  <a:lstStyle/>
                  <a:p>
                    <a:r>
                      <a:rPr lang="en-US" dirty="0"/>
                      <a:t>25,36%</a:t>
                    </a:r>
                  </a:p>
                </c:rich>
              </c:tx>
              <c:showVal val="1"/>
            </c:dLbl>
            <c:txPr>
              <a:bodyPr/>
              <a:lstStyle/>
              <a:p>
                <a:pPr>
                  <a:defRPr sz="1400" b="1"/>
                </a:pPr>
                <a:endParaRPr lang="es-EC"/>
              </a:p>
            </c:txPr>
            <c:showVal val="1"/>
          </c:dLbls>
          <c:cat>
            <c:strRef>
              <c:f>'SISTEMA DE ORDEÑO'!$G$135:$H$135</c:f>
              <c:strCache>
                <c:ptCount val="2"/>
                <c:pt idx="0">
                  <c:v>MANUAL </c:v>
                </c:pt>
                <c:pt idx="1">
                  <c:v>MECÁNICO </c:v>
                </c:pt>
              </c:strCache>
            </c:strRef>
          </c:cat>
          <c:val>
            <c:numRef>
              <c:f>'SISTEMA DE ORDEÑO'!$G$136:$H$136</c:f>
              <c:numCache>
                <c:formatCode>0%</c:formatCode>
                <c:ptCount val="2"/>
                <c:pt idx="0" formatCode="0.00%">
                  <c:v>0.74639999999999995</c:v>
                </c:pt>
                <c:pt idx="1">
                  <c:v>0.35000000000000031</c:v>
                </c:pt>
              </c:numCache>
            </c:numRef>
          </c:val>
        </c:ser>
        <c:dLbls>
          <c:showVal val="1"/>
        </c:dLbls>
        <c:shape val="box"/>
        <c:axId val="132313088"/>
        <c:axId val="132314624"/>
        <c:axId val="0"/>
      </c:bar3DChart>
      <c:catAx>
        <c:axId val="132313088"/>
        <c:scaling>
          <c:orientation val="minMax"/>
        </c:scaling>
        <c:axPos val="b"/>
        <c:numFmt formatCode="General" sourceLinked="1"/>
        <c:majorTickMark val="none"/>
        <c:tickLblPos val="nextTo"/>
        <c:txPr>
          <a:bodyPr/>
          <a:lstStyle/>
          <a:p>
            <a:pPr>
              <a:defRPr b="1">
                <a:latin typeface="Times New Roman" pitchFamily="18" charset="0"/>
                <a:cs typeface="Times New Roman" pitchFamily="18" charset="0"/>
              </a:defRPr>
            </a:pPr>
            <a:endParaRPr lang="es-EC"/>
          </a:p>
        </c:txPr>
        <c:crossAx val="132314624"/>
        <c:crosses val="autoZero"/>
        <c:auto val="1"/>
        <c:lblAlgn val="ctr"/>
        <c:lblOffset val="100"/>
      </c:catAx>
      <c:valAx>
        <c:axId val="132314624"/>
        <c:scaling>
          <c:orientation val="minMax"/>
        </c:scaling>
        <c:delete val="1"/>
        <c:axPos val="l"/>
        <c:numFmt formatCode="0.00%" sourceLinked="1"/>
        <c:tickLblPos val="none"/>
        <c:crossAx val="132313088"/>
        <c:crosses val="autoZero"/>
        <c:crossBetween val="between"/>
      </c:valAx>
      <c:spPr>
        <a:noFill/>
        <a:ln w="25400">
          <a:noFill/>
        </a:ln>
      </c:spPr>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a:pPr>
            <a:r>
              <a:rPr lang="es-ES" dirty="0"/>
              <a:t>SISTEMA</a:t>
            </a:r>
            <a:r>
              <a:rPr lang="es-ES" baseline="0" dirty="0"/>
              <a:t> DE PASTOREO</a:t>
            </a:r>
            <a:endParaRPr lang="es-ES" dirty="0"/>
          </a:p>
        </c:rich>
      </c:tx>
    </c:title>
    <c:view3D>
      <c:depthPercent val="100"/>
      <c:rAngAx val="1"/>
    </c:view3D>
    <c:plotArea>
      <c:layout/>
      <c:bar3DChart>
        <c:barDir val="col"/>
        <c:grouping val="clustered"/>
        <c:ser>
          <c:idx val="0"/>
          <c:order val="0"/>
          <c:dLbls>
            <c:dLbl>
              <c:idx val="0"/>
              <c:layout>
                <c:manualLayout>
                  <c:x val="2.5000000000000001E-2"/>
                  <c:y val="-4.1666666666666664E-2"/>
                </c:manualLayout>
              </c:layout>
              <c:tx>
                <c:rich>
                  <a:bodyPr/>
                  <a:lstStyle/>
                  <a:p>
                    <a:r>
                      <a:rPr lang="en-US" sz="1400" b="1" dirty="0">
                        <a:latin typeface="Times New Roman" pitchFamily="18" charset="0"/>
                        <a:cs typeface="Times New Roman" pitchFamily="18" charset="0"/>
                      </a:rPr>
                      <a:t>52,9%</a:t>
                    </a:r>
                  </a:p>
                </c:rich>
              </c:tx>
            </c:dLbl>
            <c:dLbl>
              <c:idx val="1"/>
              <c:layout>
                <c:manualLayout>
                  <c:x val="2.777777777777838E-2"/>
                  <c:y val="-3.7037037037037056E-2"/>
                </c:manualLayout>
              </c:layout>
              <c:tx>
                <c:rich>
                  <a:bodyPr/>
                  <a:lstStyle/>
                  <a:p>
                    <a:r>
                      <a:rPr lang="en-US" sz="1400" b="1" dirty="0">
                        <a:latin typeface="Times New Roman" pitchFamily="18" charset="0"/>
                        <a:cs typeface="Times New Roman" pitchFamily="18" charset="0"/>
                      </a:rPr>
                      <a:t>47,1%</a:t>
                    </a:r>
                  </a:p>
                </c:rich>
              </c:tx>
            </c:dLbl>
            <c:txPr>
              <a:bodyPr/>
              <a:lstStyle/>
              <a:p>
                <a:pPr>
                  <a:defRPr sz="1400" b="1">
                    <a:latin typeface="Times New Roman" pitchFamily="18" charset="0"/>
                    <a:cs typeface="Times New Roman" pitchFamily="18" charset="0"/>
                  </a:defRPr>
                </a:pPr>
                <a:endParaRPr lang="es-EC"/>
              </a:p>
            </c:txPr>
            <c:showVal val="1"/>
          </c:dLbls>
          <c:cat>
            <c:strRef>
              <c:f>'SISTEMA DE PASTOREO'!$H$9:$I$9</c:f>
              <c:strCache>
                <c:ptCount val="2"/>
                <c:pt idx="0">
                  <c:v>CERCA ELÉCTRICA</c:v>
                </c:pt>
                <c:pt idx="1">
                  <c:v>SOGUEO</c:v>
                </c:pt>
              </c:strCache>
            </c:strRef>
          </c:cat>
          <c:val>
            <c:numRef>
              <c:f>'SISTEMA DE PASTOREO'!$H$10:$I$10</c:f>
              <c:numCache>
                <c:formatCode>General</c:formatCode>
                <c:ptCount val="2"/>
                <c:pt idx="0">
                  <c:v>52.9</c:v>
                </c:pt>
                <c:pt idx="1">
                  <c:v>47.1</c:v>
                </c:pt>
              </c:numCache>
            </c:numRef>
          </c:val>
        </c:ser>
        <c:dLbls>
          <c:showVal val="1"/>
        </c:dLbls>
        <c:shape val="box"/>
        <c:axId val="132650880"/>
        <c:axId val="132652416"/>
        <c:axId val="0"/>
      </c:bar3DChart>
      <c:catAx>
        <c:axId val="132650880"/>
        <c:scaling>
          <c:orientation val="minMax"/>
        </c:scaling>
        <c:axPos val="b"/>
        <c:numFmt formatCode="General" sourceLinked="1"/>
        <c:majorTickMark val="none"/>
        <c:tickLblPos val="nextTo"/>
        <c:txPr>
          <a:bodyPr/>
          <a:lstStyle/>
          <a:p>
            <a:pPr>
              <a:defRPr sz="1100" b="1">
                <a:latin typeface="Times New Roman" pitchFamily="18" charset="0"/>
                <a:cs typeface="Times New Roman" pitchFamily="18" charset="0"/>
              </a:defRPr>
            </a:pPr>
            <a:endParaRPr lang="es-EC"/>
          </a:p>
        </c:txPr>
        <c:crossAx val="132652416"/>
        <c:crosses val="autoZero"/>
        <c:auto val="1"/>
        <c:lblAlgn val="ctr"/>
        <c:lblOffset val="100"/>
      </c:catAx>
      <c:valAx>
        <c:axId val="132652416"/>
        <c:scaling>
          <c:orientation val="minMax"/>
        </c:scaling>
        <c:delete val="1"/>
        <c:axPos val="l"/>
        <c:numFmt formatCode="General" sourceLinked="1"/>
        <c:tickLblPos val="none"/>
        <c:crossAx val="132650880"/>
        <c:crosses val="autoZero"/>
        <c:crossBetween val="between"/>
      </c:valAx>
      <c:spPr>
        <a:noFill/>
        <a:ln w="25400">
          <a:noFill/>
        </a:ln>
      </c:spPr>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view3D>
      <c:depthPercent val="100"/>
      <c:rAngAx val="1"/>
    </c:view3D>
    <c:plotArea>
      <c:layout>
        <c:manualLayout>
          <c:layoutTarget val="inner"/>
          <c:xMode val="edge"/>
          <c:yMode val="edge"/>
          <c:x val="3.3950617283950615E-2"/>
          <c:y val="8.4180979826834704E-3"/>
          <c:w val="0.96604938271604934"/>
          <c:h val="0.65258089825303611"/>
        </c:manualLayout>
      </c:layout>
      <c:bar3DChart>
        <c:barDir val="col"/>
        <c:grouping val="clustered"/>
        <c:ser>
          <c:idx val="0"/>
          <c:order val="0"/>
          <c:dLbls>
            <c:dLbl>
              <c:idx val="0"/>
              <c:layout>
                <c:manualLayout>
                  <c:x val="2.2222222222222251E-2"/>
                  <c:y val="-2.777777777777838E-2"/>
                </c:manualLayout>
              </c:layout>
              <c:tx>
                <c:rich>
                  <a:bodyPr/>
                  <a:lstStyle/>
                  <a:p>
                    <a:r>
                      <a:rPr lang="en-US" dirty="0"/>
                      <a:t>31,88%</a:t>
                    </a:r>
                  </a:p>
                </c:rich>
              </c:tx>
            </c:dLbl>
            <c:dLbl>
              <c:idx val="1"/>
              <c:layout>
                <c:manualLayout>
                  <c:x val="1.6666666666666701E-2"/>
                  <c:y val="-1.3888888888889079E-2"/>
                </c:manualLayout>
              </c:layout>
              <c:tx>
                <c:rich>
                  <a:bodyPr/>
                  <a:lstStyle/>
                  <a:p>
                    <a:r>
                      <a:rPr lang="en-US" dirty="0"/>
                      <a:t>48,55%</a:t>
                    </a:r>
                  </a:p>
                </c:rich>
              </c:tx>
            </c:dLbl>
            <c:dLbl>
              <c:idx val="2"/>
              <c:layout>
                <c:manualLayout>
                  <c:x val="2.2222222222222251E-2"/>
                  <c:y val="-2.7777777777778363E-2"/>
                </c:manualLayout>
              </c:layout>
              <c:tx>
                <c:rich>
                  <a:bodyPr/>
                  <a:lstStyle/>
                  <a:p>
                    <a:r>
                      <a:rPr lang="en-US" dirty="0"/>
                      <a:t>10,87%</a:t>
                    </a:r>
                  </a:p>
                </c:rich>
              </c:tx>
            </c:dLbl>
            <c:dLbl>
              <c:idx val="3"/>
              <c:layout>
                <c:manualLayout>
                  <c:x val="2.5000000000000001E-2"/>
                  <c:y val="-9.2592592592594374E-3"/>
                </c:manualLayout>
              </c:layout>
              <c:tx>
                <c:rich>
                  <a:bodyPr/>
                  <a:lstStyle/>
                  <a:p>
                    <a:r>
                      <a:rPr lang="en-US" dirty="0"/>
                      <a:t>8,7%</a:t>
                    </a:r>
                  </a:p>
                </c:rich>
              </c:tx>
            </c:dLbl>
            <c:txPr>
              <a:bodyPr/>
              <a:lstStyle/>
              <a:p>
                <a:pPr>
                  <a:defRPr sz="1400" b="1">
                    <a:latin typeface="Times New Roman" pitchFamily="18" charset="0"/>
                    <a:cs typeface="Times New Roman" pitchFamily="18" charset="0"/>
                  </a:defRPr>
                </a:pPr>
                <a:endParaRPr lang="es-EC"/>
              </a:p>
            </c:txPr>
            <c:showVal val="1"/>
          </c:dLbls>
          <c:cat>
            <c:strRef>
              <c:f>SOBREALIMENTO!$H$7:$H$10</c:f>
              <c:strCache>
                <c:ptCount val="4"/>
                <c:pt idx="0">
                  <c:v>BALANCEADO</c:v>
                </c:pt>
                <c:pt idx="1">
                  <c:v>BALANCEADO+PLATANO</c:v>
                </c:pt>
                <c:pt idx="2">
                  <c:v>BALANCEDO+AFRECHILLO</c:v>
                </c:pt>
                <c:pt idx="3">
                  <c:v>SIN SOBREALIMENTO</c:v>
                </c:pt>
              </c:strCache>
            </c:strRef>
          </c:cat>
          <c:val>
            <c:numRef>
              <c:f>SOBREALIMENTO!$I$7:$I$10</c:f>
              <c:numCache>
                <c:formatCode>General</c:formatCode>
                <c:ptCount val="4"/>
                <c:pt idx="0">
                  <c:v>31.88</c:v>
                </c:pt>
                <c:pt idx="1">
                  <c:v>48.55</c:v>
                </c:pt>
                <c:pt idx="2">
                  <c:v>10.870000000000006</c:v>
                </c:pt>
                <c:pt idx="3">
                  <c:v>8.7000000000000011</c:v>
                </c:pt>
              </c:numCache>
            </c:numRef>
          </c:val>
        </c:ser>
        <c:dLbls>
          <c:showVal val="1"/>
        </c:dLbls>
        <c:gapWidth val="75"/>
        <c:shape val="box"/>
        <c:axId val="132664704"/>
        <c:axId val="132686976"/>
        <c:axId val="0"/>
      </c:bar3DChart>
      <c:catAx>
        <c:axId val="132664704"/>
        <c:scaling>
          <c:orientation val="minMax"/>
        </c:scaling>
        <c:axPos val="b"/>
        <c:numFmt formatCode="General" sourceLinked="1"/>
        <c:majorTickMark val="none"/>
        <c:tickLblPos val="nextTo"/>
        <c:crossAx val="132686976"/>
        <c:crosses val="autoZero"/>
        <c:auto val="1"/>
        <c:lblAlgn val="ctr"/>
        <c:lblOffset val="100"/>
      </c:catAx>
      <c:valAx>
        <c:axId val="132686976"/>
        <c:scaling>
          <c:orientation val="minMax"/>
        </c:scaling>
        <c:delete val="1"/>
        <c:axPos val="l"/>
        <c:numFmt formatCode="General" sourceLinked="1"/>
        <c:tickLblPos val="none"/>
        <c:crossAx val="132664704"/>
        <c:crosses val="autoZero"/>
        <c:crossBetween val="between"/>
      </c:valAx>
      <c:spPr>
        <a:noFill/>
        <a:ln w="25400">
          <a:noFill/>
        </a:ln>
      </c:spPr>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view3D>
      <c:depthPercent val="100"/>
      <c:rAngAx val="1"/>
    </c:view3D>
    <c:plotArea>
      <c:layout/>
      <c:bar3DChart>
        <c:barDir val="col"/>
        <c:grouping val="clustered"/>
        <c:ser>
          <c:idx val="0"/>
          <c:order val="0"/>
          <c:dLbls>
            <c:dLbl>
              <c:idx val="0"/>
              <c:tx>
                <c:rich>
                  <a:bodyPr/>
                  <a:lstStyle/>
                  <a:p>
                    <a:r>
                      <a:rPr lang="en-US" sz="1200" b="1" dirty="0">
                        <a:latin typeface="Times New Roman" pitchFamily="18" charset="0"/>
                        <a:cs typeface="Times New Roman" pitchFamily="18" charset="0"/>
                      </a:rPr>
                      <a:t>8,7%</a:t>
                    </a:r>
                  </a:p>
                </c:rich>
              </c:tx>
            </c:dLbl>
            <c:dLbl>
              <c:idx val="1"/>
              <c:tx>
                <c:rich>
                  <a:bodyPr/>
                  <a:lstStyle/>
                  <a:p>
                    <a:r>
                      <a:rPr lang="en-US" sz="1200" b="1" dirty="0">
                        <a:latin typeface="Times New Roman" pitchFamily="18" charset="0"/>
                        <a:cs typeface="Times New Roman" pitchFamily="18" charset="0"/>
                      </a:rPr>
                      <a:t>26,09%</a:t>
                    </a:r>
                  </a:p>
                </c:rich>
              </c:tx>
            </c:dLbl>
            <c:dLbl>
              <c:idx val="2"/>
              <c:tx>
                <c:rich>
                  <a:bodyPr/>
                  <a:lstStyle/>
                  <a:p>
                    <a:r>
                      <a:rPr lang="en-US" sz="1200" b="1" dirty="0">
                        <a:latin typeface="Times New Roman" pitchFamily="18" charset="0"/>
                        <a:cs typeface="Times New Roman" pitchFamily="18" charset="0"/>
                      </a:rPr>
                      <a:t>21,01%</a:t>
                    </a:r>
                  </a:p>
                </c:rich>
              </c:tx>
            </c:dLbl>
            <c:dLbl>
              <c:idx val="3"/>
              <c:tx>
                <c:rich>
                  <a:bodyPr/>
                  <a:lstStyle/>
                  <a:p>
                    <a:r>
                      <a:rPr lang="en-US" sz="1200" b="1" dirty="0">
                        <a:latin typeface="Times New Roman" pitchFamily="18" charset="0"/>
                        <a:cs typeface="Times New Roman" pitchFamily="18" charset="0"/>
                      </a:rPr>
                      <a:t>12,32%</a:t>
                    </a:r>
                  </a:p>
                </c:rich>
              </c:tx>
            </c:dLbl>
            <c:dLbl>
              <c:idx val="4"/>
              <c:tx>
                <c:rich>
                  <a:bodyPr/>
                  <a:lstStyle/>
                  <a:p>
                    <a:r>
                      <a:rPr lang="en-US" sz="1200" b="1" dirty="0">
                        <a:latin typeface="Times New Roman" pitchFamily="18" charset="0"/>
                        <a:cs typeface="Times New Roman" pitchFamily="18" charset="0"/>
                      </a:rPr>
                      <a:t>25,36%</a:t>
                    </a:r>
                  </a:p>
                </c:rich>
              </c:tx>
            </c:dLbl>
            <c:dLbl>
              <c:idx val="5"/>
              <c:tx>
                <c:rich>
                  <a:bodyPr/>
                  <a:lstStyle/>
                  <a:p>
                    <a:r>
                      <a:rPr lang="en-US" sz="1200" b="1" dirty="0">
                        <a:latin typeface="Times New Roman" pitchFamily="18" charset="0"/>
                        <a:cs typeface="Times New Roman" pitchFamily="18" charset="0"/>
                      </a:rPr>
                      <a:t>6,52%</a:t>
                    </a:r>
                  </a:p>
                </c:rich>
              </c:tx>
            </c:dLbl>
            <c:txPr>
              <a:bodyPr/>
              <a:lstStyle/>
              <a:p>
                <a:pPr>
                  <a:defRPr sz="1200" b="1">
                    <a:latin typeface="Times New Roman" pitchFamily="18" charset="0"/>
                    <a:cs typeface="Times New Roman" pitchFamily="18" charset="0"/>
                  </a:defRPr>
                </a:pPr>
                <a:endParaRPr lang="es-EC"/>
              </a:p>
            </c:txPr>
            <c:showVal val="1"/>
          </c:dLbls>
          <c:cat>
            <c:strRef>
              <c:f>'CANDIDAD DE SOBREALIMENTO'!$J$3:$J$8</c:f>
              <c:strCache>
                <c:ptCount val="6"/>
                <c:pt idx="0">
                  <c:v>0 Kg</c:v>
                </c:pt>
                <c:pt idx="1">
                  <c:v>0,1 - 0,5 Kg</c:v>
                </c:pt>
                <c:pt idx="2">
                  <c:v>0,51 - 1 Kg</c:v>
                </c:pt>
                <c:pt idx="3">
                  <c:v>1 - 1,5 Kg</c:v>
                </c:pt>
                <c:pt idx="4">
                  <c:v>1,51 - 2 Kg</c:v>
                </c:pt>
                <c:pt idx="5">
                  <c:v>˃ 2 Kg</c:v>
                </c:pt>
              </c:strCache>
            </c:strRef>
          </c:cat>
          <c:val>
            <c:numRef>
              <c:f>'CANDIDAD DE SOBREALIMENTO'!$K$3:$K$8</c:f>
              <c:numCache>
                <c:formatCode>General</c:formatCode>
                <c:ptCount val="6"/>
                <c:pt idx="0">
                  <c:v>8.7000000000000011</c:v>
                </c:pt>
                <c:pt idx="1">
                  <c:v>26.09</c:v>
                </c:pt>
                <c:pt idx="2">
                  <c:v>21.01</c:v>
                </c:pt>
                <c:pt idx="3">
                  <c:v>12.32</c:v>
                </c:pt>
                <c:pt idx="4">
                  <c:v>25.36</c:v>
                </c:pt>
                <c:pt idx="5">
                  <c:v>6.52</c:v>
                </c:pt>
              </c:numCache>
            </c:numRef>
          </c:val>
        </c:ser>
        <c:dLbls>
          <c:showVal val="1"/>
        </c:dLbls>
        <c:shape val="box"/>
        <c:axId val="134837760"/>
        <c:axId val="134839296"/>
        <c:axId val="0"/>
      </c:bar3DChart>
      <c:catAx>
        <c:axId val="134837760"/>
        <c:scaling>
          <c:orientation val="minMax"/>
        </c:scaling>
        <c:axPos val="b"/>
        <c:numFmt formatCode="General" sourceLinked="1"/>
        <c:majorTickMark val="none"/>
        <c:tickLblPos val="nextTo"/>
        <c:crossAx val="134839296"/>
        <c:crosses val="autoZero"/>
        <c:auto val="1"/>
        <c:lblAlgn val="ctr"/>
        <c:lblOffset val="100"/>
      </c:catAx>
      <c:valAx>
        <c:axId val="134839296"/>
        <c:scaling>
          <c:orientation val="minMax"/>
        </c:scaling>
        <c:delete val="1"/>
        <c:axPos val="l"/>
        <c:numFmt formatCode="General" sourceLinked="1"/>
        <c:tickLblPos val="none"/>
        <c:crossAx val="134837760"/>
        <c:crosses val="autoZero"/>
        <c:crossBetween val="between"/>
      </c:valAx>
      <c:spPr>
        <a:noFill/>
        <a:ln w="25400">
          <a:noFill/>
        </a:ln>
      </c:spPr>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view3D>
      <c:depthPercent val="100"/>
      <c:rAngAx val="1"/>
    </c:view3D>
    <c:plotArea>
      <c:layout/>
      <c:bar3DChart>
        <c:barDir val="col"/>
        <c:grouping val="clustered"/>
        <c:ser>
          <c:idx val="0"/>
          <c:order val="0"/>
          <c:cat>
            <c:strRef>
              <c:f>SAL!$H$9:$H$11</c:f>
              <c:strCache>
                <c:ptCount val="3"/>
                <c:pt idx="0">
                  <c:v>SAL MINERALIZADA</c:v>
                </c:pt>
                <c:pt idx="1">
                  <c:v>SAL EN GRANO</c:v>
                </c:pt>
                <c:pt idx="2">
                  <c:v>NINGUNA</c:v>
                </c:pt>
              </c:strCache>
            </c:strRef>
          </c:cat>
          <c:val>
            <c:numRef>
              <c:f>SAL!$I$9:$I$11</c:f>
              <c:numCache>
                <c:formatCode>General</c:formatCode>
                <c:ptCount val="3"/>
              </c:numCache>
            </c:numRef>
          </c:val>
        </c:ser>
        <c:ser>
          <c:idx val="1"/>
          <c:order val="1"/>
          <c:dLbls>
            <c:dLbl>
              <c:idx val="0"/>
              <c:layout>
                <c:manualLayout>
                  <c:x val="2.5000000000000001E-2"/>
                  <c:y val="-2.7777777777778321E-2"/>
                </c:manualLayout>
              </c:layout>
              <c:showVal val="1"/>
            </c:dLbl>
            <c:dLbl>
              <c:idx val="1"/>
              <c:layout>
                <c:manualLayout>
                  <c:x val="8.3333333333333367E-3"/>
                  <c:y val="-1.3888888888889063E-2"/>
                </c:manualLayout>
              </c:layout>
              <c:showVal val="1"/>
            </c:dLbl>
            <c:dLbl>
              <c:idx val="2"/>
              <c:layout>
                <c:manualLayout>
                  <c:x val="3.888888888888889E-2"/>
                  <c:y val="-1.8518518518518583E-2"/>
                </c:manualLayout>
              </c:layout>
              <c:showVal val="1"/>
            </c:dLbl>
            <c:txPr>
              <a:bodyPr/>
              <a:lstStyle/>
              <a:p>
                <a:pPr>
                  <a:defRPr sz="1400" b="1">
                    <a:latin typeface="Times New Roman" pitchFamily="18" charset="0"/>
                    <a:cs typeface="Times New Roman" pitchFamily="18" charset="0"/>
                  </a:defRPr>
                </a:pPr>
                <a:endParaRPr lang="es-EC"/>
              </a:p>
            </c:txPr>
            <c:showVal val="1"/>
          </c:dLbls>
          <c:cat>
            <c:strRef>
              <c:f>SAL!$H$9:$H$11</c:f>
              <c:strCache>
                <c:ptCount val="3"/>
                <c:pt idx="0">
                  <c:v>SAL MINERALIZADA</c:v>
                </c:pt>
                <c:pt idx="1">
                  <c:v>SAL EN GRANO</c:v>
                </c:pt>
                <c:pt idx="2">
                  <c:v>NINGUNA</c:v>
                </c:pt>
              </c:strCache>
            </c:strRef>
          </c:cat>
          <c:val>
            <c:numRef>
              <c:f>SAL!$J$9:$J$11</c:f>
              <c:numCache>
                <c:formatCode>0.00%</c:formatCode>
                <c:ptCount val="3"/>
                <c:pt idx="0">
                  <c:v>0.88329999999999997</c:v>
                </c:pt>
                <c:pt idx="1">
                  <c:v>5.8000000000000003E-2</c:v>
                </c:pt>
                <c:pt idx="2">
                  <c:v>0.10870000000000071</c:v>
                </c:pt>
              </c:numCache>
            </c:numRef>
          </c:val>
        </c:ser>
        <c:dLbls>
          <c:showVal val="1"/>
        </c:dLbls>
        <c:shape val="box"/>
        <c:axId val="136012160"/>
        <c:axId val="136013696"/>
        <c:axId val="0"/>
      </c:bar3DChart>
      <c:catAx>
        <c:axId val="136012160"/>
        <c:scaling>
          <c:orientation val="minMax"/>
        </c:scaling>
        <c:axPos val="b"/>
        <c:numFmt formatCode="General" sourceLinked="1"/>
        <c:majorTickMark val="none"/>
        <c:tickLblPos val="nextTo"/>
        <c:txPr>
          <a:bodyPr/>
          <a:lstStyle/>
          <a:p>
            <a:pPr>
              <a:defRPr b="1"/>
            </a:pPr>
            <a:endParaRPr lang="es-EC"/>
          </a:p>
        </c:txPr>
        <c:crossAx val="136013696"/>
        <c:crosses val="autoZero"/>
        <c:auto val="1"/>
        <c:lblAlgn val="ctr"/>
        <c:lblOffset val="100"/>
      </c:catAx>
      <c:valAx>
        <c:axId val="136013696"/>
        <c:scaling>
          <c:orientation val="minMax"/>
        </c:scaling>
        <c:delete val="1"/>
        <c:axPos val="l"/>
        <c:numFmt formatCode="General" sourceLinked="1"/>
        <c:tickLblPos val="none"/>
        <c:crossAx val="136012160"/>
        <c:crosses val="autoZero"/>
        <c:crossBetween val="between"/>
      </c:valAx>
      <c:spPr>
        <a:noFill/>
        <a:ln w="25400">
          <a:noFill/>
        </a:ln>
      </c:spPr>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3CFFDC-148D-4006-BEB1-2D6FC69EBEF4}" type="datetimeFigureOut">
              <a:rPr lang="es-EC"/>
              <a:pPr>
                <a:defRPr/>
              </a:pPr>
              <a:t>14/11/2011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19A3F-6138-4EC0-B51C-5DD91133ADC2}"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43519-42A0-478F-8310-531DF5B2854D}" type="slidenum">
              <a:rPr lang="es-EC" smtClean="0"/>
              <a:pPr/>
              <a:t>14</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7A2750-B9DC-4439-A491-5D2EA0875E21}" type="slidenum">
              <a:rPr lang="es-EC" smtClean="0"/>
              <a:pPr/>
              <a:t>20</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78850"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dirty="0"/>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dirty="0"/>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dirty="0"/>
          </a:p>
        </p:txBody>
      </p:sp>
      <p:pic>
        <p:nvPicPr>
          <p:cNvPr id="3078"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258888" y="908050"/>
            <a:ext cx="7308850" cy="503238"/>
          </a:xfrm>
          <a:prstGeom prst="rect">
            <a:avLst/>
          </a:prstGeom>
          <a:noFill/>
          <a:ln w="9525">
            <a:noFill/>
            <a:miter lim="800000"/>
            <a:headEnd/>
            <a:tailEnd/>
          </a:ln>
          <a:effectLst/>
        </p:spPr>
        <p:txBody>
          <a:bodyPr>
            <a:spAutoFit/>
          </a:bodyPr>
          <a:lstStyle/>
          <a:p>
            <a:pPr algn="ctr">
              <a:spcBef>
                <a:spcPct val="50000"/>
              </a:spcBef>
              <a:defRPr/>
            </a:pPr>
            <a:r>
              <a:rPr lang="es-ES" sz="2700" b="1" dirty="0">
                <a:solidFill>
                  <a:schemeClr val="accent1">
                    <a:lumMod val="50000"/>
                  </a:schemeClr>
                </a:solidFill>
                <a:effectLst>
                  <a:outerShdw blurRad="38100" dist="38100" dir="2700000" algn="tl">
                    <a:srgbClr val="000000"/>
                  </a:outerShdw>
                </a:effectLst>
                <a:latin typeface="Imprint MT Shadow" pitchFamily="82" charset="0"/>
              </a:rPr>
              <a:t>ESCUELA POLITÉCNICA DEL EJÉRCITO</a:t>
            </a:r>
          </a:p>
        </p:txBody>
      </p:sp>
      <p:sp>
        <p:nvSpPr>
          <p:cNvPr id="3" name="Text Box 14"/>
          <p:cNvSpPr txBox="1">
            <a:spLocks noChangeArrowheads="1"/>
          </p:cNvSpPr>
          <p:nvPr/>
        </p:nvSpPr>
        <p:spPr bwMode="auto">
          <a:xfrm>
            <a:off x="1403350" y="1557338"/>
            <a:ext cx="6913563" cy="641350"/>
          </a:xfrm>
          <a:prstGeom prst="rect">
            <a:avLst/>
          </a:prstGeom>
          <a:noFill/>
          <a:ln w="9525">
            <a:noFill/>
            <a:miter lim="800000"/>
            <a:headEnd/>
            <a:tailEnd/>
          </a:ln>
          <a:effectLst/>
        </p:spPr>
        <p:txBody>
          <a:bodyPr>
            <a:spAutoFit/>
          </a:bodyPr>
          <a:lstStyle/>
          <a:p>
            <a:pPr algn="ctr">
              <a:defRPr/>
            </a:pPr>
            <a:r>
              <a:rPr lang="es-ES_tradnl" b="1" dirty="0">
                <a:solidFill>
                  <a:schemeClr val="accent2">
                    <a:lumMod val="75000"/>
                  </a:schemeClr>
                </a:solidFill>
                <a:effectLst>
                  <a:outerShdw blurRad="38100" dist="38100" dir="2700000" algn="tl">
                    <a:srgbClr val="000000"/>
                  </a:outerShdw>
                </a:effectLst>
              </a:rPr>
              <a:t>DEPARTAMENTO DE CIENCIAS DE LA VIDA</a:t>
            </a:r>
            <a:endParaRPr lang="es-ES" b="1" dirty="0">
              <a:solidFill>
                <a:schemeClr val="accent2">
                  <a:lumMod val="75000"/>
                </a:schemeClr>
              </a:solidFill>
              <a:effectLst>
                <a:outerShdw blurRad="38100" dist="38100" dir="2700000" algn="tl">
                  <a:srgbClr val="000000"/>
                </a:outerShdw>
              </a:effectLst>
            </a:endParaRPr>
          </a:p>
          <a:p>
            <a:pPr algn="ctr">
              <a:defRPr/>
            </a:pPr>
            <a:r>
              <a:rPr lang="es-ES" b="1" dirty="0">
                <a:solidFill>
                  <a:schemeClr val="accent2">
                    <a:lumMod val="75000"/>
                  </a:schemeClr>
                </a:solidFill>
                <a:effectLst>
                  <a:outerShdw blurRad="38100" dist="38100" dir="2700000" algn="tl">
                    <a:srgbClr val="000000"/>
                  </a:outerShdw>
                </a:effectLst>
              </a:rPr>
              <a:t>CARRERA DE INGENIERÍA EN CIENCIAS AGROPECUARIAS</a:t>
            </a:r>
          </a:p>
        </p:txBody>
      </p:sp>
      <p:sp>
        <p:nvSpPr>
          <p:cNvPr id="4" name="Text Box 15"/>
          <p:cNvSpPr txBox="1">
            <a:spLocks noChangeArrowheads="1"/>
          </p:cNvSpPr>
          <p:nvPr/>
        </p:nvSpPr>
        <p:spPr bwMode="auto">
          <a:xfrm>
            <a:off x="1476375" y="2565400"/>
            <a:ext cx="6985000" cy="1476375"/>
          </a:xfrm>
          <a:prstGeom prst="rect">
            <a:avLst/>
          </a:prstGeom>
          <a:noFill/>
          <a:ln w="9525">
            <a:noFill/>
            <a:miter lim="800000"/>
            <a:headEnd/>
            <a:tailEnd/>
          </a:ln>
          <a:effectLst/>
        </p:spPr>
        <p:txBody>
          <a:bodyPr>
            <a:spAutoFit/>
          </a:bodyPr>
          <a:lstStyle/>
          <a:p>
            <a:pPr algn="ctr">
              <a:defRPr/>
            </a:pPr>
            <a:r>
              <a:rPr lang="es-ES_tradnl" sz="3000" b="1" dirty="0">
                <a:solidFill>
                  <a:schemeClr val="bg2"/>
                </a:solidFill>
                <a:effectLst>
                  <a:outerShdw blurRad="38100" dist="38100" dir="2700000" algn="tl">
                    <a:srgbClr val="000000"/>
                  </a:outerShdw>
                </a:effectLst>
                <a:latin typeface="Monotype Corsiva" pitchFamily="66" charset="0"/>
              </a:rPr>
              <a:t>“</a:t>
            </a:r>
            <a:r>
              <a:rPr lang="es-EC" sz="3000" b="1" dirty="0">
                <a:solidFill>
                  <a:schemeClr val="bg2"/>
                </a:solidFill>
                <a:effectLst>
                  <a:outerShdw blurRad="38100" dist="38100" dir="2700000" algn="tl">
                    <a:srgbClr val="000000"/>
                  </a:outerShdw>
                </a:effectLst>
                <a:latin typeface="Monotype Corsiva" pitchFamily="66" charset="0"/>
              </a:rPr>
              <a:t>Diagnóstico  de problemas reproductivos en hembras bovinas de la comunidad San Francisco de Toacazo</a:t>
            </a:r>
            <a:endParaRPr lang="es-ES" sz="3000" b="1" dirty="0">
              <a:solidFill>
                <a:schemeClr val="bg2"/>
              </a:solidFill>
              <a:effectLst>
                <a:outerShdw blurRad="38100" dist="38100" dir="2700000" algn="tl">
                  <a:srgbClr val="000000"/>
                </a:outerShdw>
              </a:effectLst>
              <a:latin typeface="Monotype Corsiva" pitchFamily="66" charset="0"/>
            </a:endParaRPr>
          </a:p>
        </p:txBody>
      </p:sp>
      <p:sp>
        <p:nvSpPr>
          <p:cNvPr id="5" name="Text Box 16"/>
          <p:cNvSpPr txBox="1">
            <a:spLocks noChangeArrowheads="1"/>
          </p:cNvSpPr>
          <p:nvPr/>
        </p:nvSpPr>
        <p:spPr bwMode="auto">
          <a:xfrm>
            <a:off x="3492500" y="4149725"/>
            <a:ext cx="5399088" cy="1630363"/>
          </a:xfrm>
          <a:prstGeom prst="rect">
            <a:avLst/>
          </a:prstGeom>
          <a:noFill/>
          <a:ln w="9525">
            <a:noFill/>
            <a:miter lim="800000"/>
            <a:headEnd/>
            <a:tailEnd/>
          </a:ln>
          <a:effectLst/>
        </p:spPr>
        <p:txBody>
          <a:bodyPr>
            <a:spAutoFit/>
          </a:bodyPr>
          <a:lstStyle/>
          <a:p>
            <a:pPr algn="r">
              <a:spcBef>
                <a:spcPct val="50000"/>
              </a:spcBef>
              <a:defRPr/>
            </a:pPr>
            <a:r>
              <a:rPr lang="es-ES" sz="5000" b="1" dirty="0">
                <a:solidFill>
                  <a:schemeClr val="bg2"/>
                </a:solidFill>
                <a:effectLst>
                  <a:outerShdw blurRad="38100" dist="38100" dir="2700000" algn="tl">
                    <a:srgbClr val="000000"/>
                  </a:outerShdw>
                </a:effectLst>
                <a:latin typeface="Script MT Bold" pitchFamily="66" charset="0"/>
              </a:rPr>
              <a:t>Roberto Cangahuamin 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468313" y="981075"/>
            <a:ext cx="8229600" cy="4525963"/>
          </a:xfrm>
        </p:spPr>
        <p:txBody>
          <a:bodyPr/>
          <a:lstStyle/>
          <a:p>
            <a:pPr algn="just">
              <a:defRPr/>
            </a:pPr>
            <a:r>
              <a:rPr lang="es-ES_tradnl" dirty="0" smtClean="0">
                <a:solidFill>
                  <a:schemeClr val="accent2">
                    <a:lumMod val="75000"/>
                  </a:schemeClr>
                </a:solidFill>
              </a:rPr>
              <a:t>Los sistemas de explotación ganadera en pequeñas comunidades del Ecuador son manejados tradicionalmente, con poco conocimiento sobre los  problemas infecciosos y otras causas de anestro, que afectan la reproducción de las vacas. </a:t>
            </a:r>
          </a:p>
          <a:p>
            <a:pPr algn="just">
              <a:defRPr/>
            </a:pPr>
            <a:endParaRPr lang="es-ES_tradnl" dirty="0" smtClean="0">
              <a:solidFill>
                <a:schemeClr val="accent2">
                  <a:lumMod val="75000"/>
                </a:schemeClr>
              </a:solidFill>
            </a:endParaRPr>
          </a:p>
          <a:p>
            <a:pPr algn="just">
              <a:defRPr/>
            </a:pPr>
            <a:r>
              <a:rPr lang="es-ES_tradnl" dirty="0" smtClean="0">
                <a:solidFill>
                  <a:schemeClr val="accent2">
                    <a:lumMod val="75000"/>
                  </a:schemeClr>
                </a:solidFill>
              </a:rPr>
              <a:t>En la comunidad “San Francisco de Toacazo” se reportan problemas de baja concepción y no existen estadísticas o investigaciones, que permitan determinar las pérdidas, que trae la falta de preñez después de 90 días post parto en las vacas en producción.</a:t>
            </a:r>
            <a:endParaRPr lang="es-EC" dirty="0" smtClean="0">
              <a:solidFill>
                <a:schemeClr val="accent2">
                  <a:lumMod val="75000"/>
                </a:schemeClr>
              </a:solidFill>
            </a:endParaRPr>
          </a:p>
          <a:p>
            <a:pPr algn="just">
              <a:buFontTx/>
              <a:buNone/>
              <a:defRPr/>
            </a:pPr>
            <a:endParaRPr lang="es-ES_tradnl"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eaLnBrk="1" hangingPunct="1">
              <a:defRPr/>
            </a:pPr>
            <a:r>
              <a:rPr lang="es-EC" u="sng" dirty="0" smtClean="0">
                <a:solidFill>
                  <a:schemeClr val="accent2">
                    <a:lumMod val="75000"/>
                  </a:schemeClr>
                </a:solidFill>
              </a:rPr>
              <a:t>Ubicación Geográfica </a:t>
            </a:r>
            <a:r>
              <a:rPr lang="es-EC" dirty="0" smtClean="0">
                <a:solidFill>
                  <a:schemeClr val="accent2">
                    <a:lumMod val="75000"/>
                  </a:schemeClr>
                </a:solidFill>
              </a:rPr>
              <a:t/>
            </a:r>
            <a:br>
              <a:rPr lang="es-EC" dirty="0" smtClean="0">
                <a:solidFill>
                  <a:schemeClr val="accent2">
                    <a:lumMod val="75000"/>
                  </a:schemeClr>
                </a:solidFill>
              </a:rPr>
            </a:br>
            <a:endParaRPr lang="es-EC" dirty="0" smtClean="0"/>
          </a:p>
        </p:txBody>
      </p:sp>
      <p:pic>
        <p:nvPicPr>
          <p:cNvPr id="14339" name="Picture 2"/>
          <p:cNvPicPr>
            <a:picLocks noGrp="1" noChangeAspect="1" noChangeArrowheads="1"/>
          </p:cNvPicPr>
          <p:nvPr>
            <p:ph idx="1"/>
          </p:nvPr>
        </p:nvPicPr>
        <p:blipFill>
          <a:blip r:embed="rId2" cstate="print"/>
          <a:srcRect/>
          <a:stretch>
            <a:fillRect/>
          </a:stretch>
        </p:blipFill>
        <p:spPr bwMode="auto">
          <a:xfrm>
            <a:off x="684213" y="1196975"/>
            <a:ext cx="7743825" cy="4438650"/>
          </a:xfr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C" dirty="0" smtClean="0"/>
          </a:p>
        </p:txBody>
      </p:sp>
      <p:sp>
        <p:nvSpPr>
          <p:cNvPr id="3" name="2 Marcador de contenido"/>
          <p:cNvSpPr>
            <a:spLocks noGrp="1"/>
          </p:cNvSpPr>
          <p:nvPr>
            <p:ph idx="1"/>
          </p:nvPr>
        </p:nvSpPr>
        <p:spPr>
          <a:xfrm>
            <a:off x="457200" y="333375"/>
            <a:ext cx="8229600" cy="5792788"/>
          </a:xfrm>
        </p:spPr>
        <p:txBody>
          <a:bodyPr/>
          <a:lstStyle/>
          <a:p>
            <a:pPr lvl="2" eaLnBrk="1" hangingPunct="1">
              <a:buFontTx/>
              <a:buNone/>
              <a:defRPr/>
            </a:pPr>
            <a:r>
              <a:rPr lang="es-EC" b="1" u="sng" dirty="0" smtClean="0">
                <a:solidFill>
                  <a:schemeClr val="accent2">
                    <a:lumMod val="75000"/>
                  </a:schemeClr>
                </a:solidFill>
              </a:rPr>
              <a:t>Ubicación Geográfica </a:t>
            </a:r>
            <a:endParaRPr lang="es-EC" b="1" dirty="0" smtClean="0">
              <a:solidFill>
                <a:schemeClr val="accent2">
                  <a:lumMod val="75000"/>
                </a:schemeClr>
              </a:solidFill>
            </a:endParaRPr>
          </a:p>
          <a:p>
            <a:pPr eaLnBrk="1" hangingPunct="1">
              <a:buFontTx/>
              <a:buNone/>
              <a:defRPr/>
            </a:pPr>
            <a:r>
              <a:rPr lang="es-ES" b="1" dirty="0" smtClean="0">
                <a:solidFill>
                  <a:schemeClr val="accent2">
                    <a:lumMod val="75000"/>
                  </a:schemeClr>
                </a:solidFill>
              </a:rPr>
              <a:t> </a:t>
            </a:r>
            <a:endParaRPr lang="es-EC" sz="2000" dirty="0" smtClean="0">
              <a:solidFill>
                <a:schemeClr val="accent2">
                  <a:lumMod val="75000"/>
                </a:schemeClr>
              </a:solidFill>
            </a:endParaRPr>
          </a:p>
          <a:p>
            <a:pPr eaLnBrk="1" hangingPunct="1">
              <a:defRPr/>
            </a:pPr>
            <a:r>
              <a:rPr lang="es-ES" b="1" dirty="0" smtClean="0">
                <a:solidFill>
                  <a:schemeClr val="accent2">
                    <a:lumMod val="75000"/>
                  </a:schemeClr>
                </a:solidFill>
              </a:rPr>
              <a:t>          Latitud:</a:t>
            </a:r>
            <a:r>
              <a:rPr lang="es-ES" dirty="0" smtClean="0">
                <a:solidFill>
                  <a:schemeClr val="accent2">
                    <a:lumMod val="75000"/>
                  </a:schemeClr>
                </a:solidFill>
              </a:rPr>
              <a:t> 	0º 41’ 30’’ LS</a:t>
            </a:r>
            <a:endParaRPr lang="es-EC" sz="2000" dirty="0" smtClean="0">
              <a:solidFill>
                <a:schemeClr val="accent2">
                  <a:lumMod val="75000"/>
                </a:schemeClr>
              </a:solidFill>
            </a:endParaRPr>
          </a:p>
          <a:p>
            <a:pPr eaLnBrk="1" hangingPunct="1">
              <a:defRPr/>
            </a:pPr>
            <a:r>
              <a:rPr lang="en-US" dirty="0" smtClean="0">
                <a:solidFill>
                  <a:schemeClr val="accent2">
                    <a:lumMod val="75000"/>
                  </a:schemeClr>
                </a:solidFill>
              </a:rPr>
              <a:t>          </a:t>
            </a:r>
            <a:r>
              <a:rPr lang="en-US" b="1" dirty="0" smtClean="0">
                <a:solidFill>
                  <a:schemeClr val="accent2">
                    <a:lumMod val="75000"/>
                  </a:schemeClr>
                </a:solidFill>
              </a:rPr>
              <a:t>Longitud:</a:t>
            </a:r>
            <a:r>
              <a:rPr lang="en-US" dirty="0" smtClean="0">
                <a:solidFill>
                  <a:schemeClr val="accent2">
                    <a:lumMod val="75000"/>
                  </a:schemeClr>
                </a:solidFill>
              </a:rPr>
              <a:t> 	78º 48’ 44’’ LW</a:t>
            </a:r>
            <a:endParaRPr lang="es-EC" sz="2000" dirty="0" smtClean="0">
              <a:solidFill>
                <a:schemeClr val="accent2">
                  <a:lumMod val="75000"/>
                </a:schemeClr>
              </a:solidFill>
            </a:endParaRPr>
          </a:p>
          <a:p>
            <a:pPr eaLnBrk="1" hangingPunct="1">
              <a:buFontTx/>
              <a:buNone/>
              <a:defRPr/>
            </a:pPr>
            <a:r>
              <a:rPr lang="en-US" dirty="0" smtClean="0">
                <a:solidFill>
                  <a:schemeClr val="accent2">
                    <a:lumMod val="75000"/>
                  </a:schemeClr>
                </a:solidFill>
              </a:rPr>
              <a:t> </a:t>
            </a:r>
            <a:endParaRPr lang="es-EC" sz="2000" dirty="0" smtClean="0">
              <a:solidFill>
                <a:schemeClr val="accent2">
                  <a:lumMod val="75000"/>
                </a:schemeClr>
              </a:solidFill>
            </a:endParaRPr>
          </a:p>
          <a:p>
            <a:pPr lvl="2" eaLnBrk="1" hangingPunct="1">
              <a:buFontTx/>
              <a:buNone/>
              <a:defRPr/>
            </a:pPr>
            <a:r>
              <a:rPr lang="es-EC" b="1" u="sng" dirty="0" smtClean="0">
                <a:solidFill>
                  <a:schemeClr val="accent2">
                    <a:lumMod val="75000"/>
                  </a:schemeClr>
                </a:solidFill>
              </a:rPr>
              <a:t>Ubicación Ecológica </a:t>
            </a:r>
            <a:endParaRPr lang="es-EC" b="1" dirty="0" smtClean="0">
              <a:solidFill>
                <a:schemeClr val="accent2">
                  <a:lumMod val="75000"/>
                </a:schemeClr>
              </a:solidFill>
            </a:endParaRPr>
          </a:p>
          <a:p>
            <a:pPr eaLnBrk="1" hangingPunct="1">
              <a:buFontTx/>
              <a:buNone/>
              <a:defRPr/>
            </a:pPr>
            <a:endParaRPr lang="es-EC" sz="2000" dirty="0" smtClean="0">
              <a:solidFill>
                <a:schemeClr val="accent2">
                  <a:lumMod val="75000"/>
                </a:schemeClr>
              </a:solidFill>
            </a:endParaRPr>
          </a:p>
          <a:p>
            <a:pPr lvl="2" eaLnBrk="1" hangingPunct="1">
              <a:defRPr/>
            </a:pPr>
            <a:r>
              <a:rPr lang="es-ES" b="1" dirty="0" smtClean="0">
                <a:solidFill>
                  <a:schemeClr val="accent2">
                    <a:lumMod val="75000"/>
                  </a:schemeClr>
                </a:solidFill>
                <a:ea typeface="+mn-ea"/>
                <a:cs typeface="+mn-cs"/>
              </a:rPr>
              <a:t>  Altitud:</a:t>
            </a:r>
            <a:r>
              <a:rPr lang="es-ES" dirty="0" smtClean="0">
                <a:solidFill>
                  <a:schemeClr val="accent2">
                    <a:lumMod val="75000"/>
                  </a:schemeClr>
                </a:solidFill>
                <a:ea typeface="+mn-ea"/>
                <a:cs typeface="+mn-cs"/>
              </a:rPr>
              <a:t> 3050 msnm.</a:t>
            </a:r>
            <a:endParaRPr lang="es-EC" sz="2000" dirty="0" smtClean="0">
              <a:solidFill>
                <a:schemeClr val="accent2">
                  <a:lumMod val="75000"/>
                </a:schemeClr>
              </a:solidFill>
              <a:ea typeface="+mn-ea"/>
              <a:cs typeface="+mn-cs"/>
            </a:endParaRPr>
          </a:p>
          <a:p>
            <a:pPr lvl="2" eaLnBrk="1" hangingPunct="1">
              <a:defRPr/>
            </a:pPr>
            <a:r>
              <a:rPr lang="es-ES" b="1" dirty="0" smtClean="0">
                <a:solidFill>
                  <a:schemeClr val="accent2">
                    <a:lumMod val="75000"/>
                  </a:schemeClr>
                </a:solidFill>
                <a:ea typeface="+mn-ea"/>
                <a:cs typeface="+mn-cs"/>
              </a:rPr>
              <a:t>  Temperatura mínima:</a:t>
            </a:r>
            <a:r>
              <a:rPr lang="es-ES" dirty="0" smtClean="0">
                <a:solidFill>
                  <a:schemeClr val="accent2">
                    <a:lumMod val="75000"/>
                  </a:schemeClr>
                </a:solidFill>
                <a:ea typeface="+mn-ea"/>
                <a:cs typeface="+mn-cs"/>
              </a:rPr>
              <a:t> 4 ºC</a:t>
            </a:r>
            <a:endParaRPr lang="es-EC" sz="2000" dirty="0" smtClean="0">
              <a:solidFill>
                <a:schemeClr val="accent2">
                  <a:lumMod val="75000"/>
                </a:schemeClr>
              </a:solidFill>
              <a:ea typeface="+mn-ea"/>
              <a:cs typeface="+mn-cs"/>
            </a:endParaRPr>
          </a:p>
          <a:p>
            <a:pPr lvl="2" eaLnBrk="1" hangingPunct="1">
              <a:defRPr/>
            </a:pPr>
            <a:r>
              <a:rPr lang="es-ES" b="1" dirty="0" smtClean="0">
                <a:solidFill>
                  <a:schemeClr val="accent2">
                    <a:lumMod val="75000"/>
                  </a:schemeClr>
                </a:solidFill>
                <a:ea typeface="+mn-ea"/>
                <a:cs typeface="+mn-cs"/>
              </a:rPr>
              <a:t>  Temperatura máxima:</a:t>
            </a:r>
            <a:r>
              <a:rPr lang="es-ES" dirty="0" smtClean="0">
                <a:solidFill>
                  <a:schemeClr val="accent2">
                    <a:lumMod val="75000"/>
                  </a:schemeClr>
                </a:solidFill>
                <a:ea typeface="+mn-ea"/>
                <a:cs typeface="+mn-cs"/>
              </a:rPr>
              <a:t> 18 ºC</a:t>
            </a:r>
            <a:endParaRPr lang="es-EC" sz="2000" dirty="0" smtClean="0">
              <a:solidFill>
                <a:schemeClr val="accent2">
                  <a:lumMod val="75000"/>
                </a:schemeClr>
              </a:solidFill>
              <a:ea typeface="+mn-ea"/>
              <a:cs typeface="+mn-cs"/>
            </a:endParaRPr>
          </a:p>
          <a:p>
            <a:pPr lvl="2" eaLnBrk="1" hangingPunct="1">
              <a:defRPr/>
            </a:pPr>
            <a:r>
              <a:rPr lang="es-ES" b="1" dirty="0" smtClean="0">
                <a:solidFill>
                  <a:schemeClr val="accent2">
                    <a:lumMod val="75000"/>
                  </a:schemeClr>
                </a:solidFill>
                <a:ea typeface="+mn-ea"/>
                <a:cs typeface="+mn-cs"/>
              </a:rPr>
              <a:t>  Temperatura promedio:</a:t>
            </a:r>
            <a:r>
              <a:rPr lang="es-ES" dirty="0" smtClean="0">
                <a:solidFill>
                  <a:schemeClr val="accent2">
                    <a:lumMod val="75000"/>
                  </a:schemeClr>
                </a:solidFill>
                <a:ea typeface="+mn-ea"/>
                <a:cs typeface="+mn-cs"/>
              </a:rPr>
              <a:t> 11 ºC</a:t>
            </a:r>
            <a:r>
              <a:rPr lang="es-ES" baseline="30000" dirty="0" smtClean="0">
                <a:solidFill>
                  <a:schemeClr val="accent2">
                    <a:lumMod val="75000"/>
                  </a:schemeClr>
                </a:solidFill>
                <a:ea typeface="+mn-ea"/>
                <a:cs typeface="+mn-cs"/>
              </a:rPr>
              <a:t>           </a:t>
            </a:r>
            <a:endParaRPr lang="es-EC" sz="2000" dirty="0" smtClean="0">
              <a:solidFill>
                <a:schemeClr val="accent2">
                  <a:lumMod val="75000"/>
                </a:schemeClr>
              </a:solidFill>
              <a:ea typeface="+mn-ea"/>
              <a:cs typeface="+mn-cs"/>
            </a:endParaRPr>
          </a:p>
          <a:p>
            <a:pPr lvl="2" eaLnBrk="1" hangingPunct="1">
              <a:defRPr/>
            </a:pPr>
            <a:r>
              <a:rPr lang="es-ES" b="1" dirty="0" smtClean="0">
                <a:solidFill>
                  <a:schemeClr val="accent2">
                    <a:lumMod val="75000"/>
                  </a:schemeClr>
                </a:solidFill>
                <a:ea typeface="+mn-ea"/>
                <a:cs typeface="+mn-cs"/>
              </a:rPr>
              <a:t>  Precipitación:</a:t>
            </a:r>
            <a:r>
              <a:rPr lang="es-ES" dirty="0" smtClean="0">
                <a:solidFill>
                  <a:schemeClr val="accent2">
                    <a:lumMod val="75000"/>
                  </a:schemeClr>
                </a:solidFill>
                <a:ea typeface="+mn-ea"/>
                <a:cs typeface="+mn-cs"/>
              </a:rPr>
              <a:t> 1400mm/año</a:t>
            </a:r>
            <a:endParaRPr lang="es-EC" sz="2000" dirty="0" smtClean="0">
              <a:solidFill>
                <a:schemeClr val="accent2">
                  <a:lumMod val="75000"/>
                </a:schemeClr>
              </a:solidFill>
              <a:ea typeface="+mn-ea"/>
              <a:cs typeface="+mn-cs"/>
            </a:endParaRPr>
          </a:p>
          <a:p>
            <a:pPr lvl="2" eaLnBrk="1" hangingPunct="1">
              <a:defRPr/>
            </a:pPr>
            <a:r>
              <a:rPr lang="es-ES" b="1" dirty="0" smtClean="0">
                <a:solidFill>
                  <a:schemeClr val="accent2">
                    <a:lumMod val="75000"/>
                  </a:schemeClr>
                </a:solidFill>
                <a:ea typeface="+mn-ea"/>
                <a:cs typeface="+mn-cs"/>
              </a:rPr>
              <a:t>  Textura del suelo:</a:t>
            </a:r>
            <a:r>
              <a:rPr lang="es-ES" dirty="0" smtClean="0">
                <a:solidFill>
                  <a:schemeClr val="accent2">
                    <a:lumMod val="75000"/>
                  </a:schemeClr>
                </a:solidFill>
                <a:ea typeface="+mn-ea"/>
                <a:cs typeface="+mn-cs"/>
              </a:rPr>
              <a:t> Franco </a:t>
            </a:r>
            <a:endParaRPr lang="es-EC" sz="2000" dirty="0" smtClean="0">
              <a:solidFill>
                <a:schemeClr val="accent2">
                  <a:lumMod val="75000"/>
                </a:schemeClr>
              </a:solidFill>
              <a:ea typeface="+mn-ea"/>
              <a:cs typeface="+mn-cs"/>
            </a:endParaRPr>
          </a:p>
          <a:p>
            <a:pPr eaLnBrk="1" hangingPunct="1">
              <a:defRPr/>
            </a:pPr>
            <a:endParaRPr lang="es-EC"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C" dirty="0" smtClean="0"/>
          </a:p>
        </p:txBody>
      </p:sp>
      <p:sp>
        <p:nvSpPr>
          <p:cNvPr id="6" name="Text Box 5"/>
          <p:cNvSpPr txBox="1">
            <a:spLocks noGrp="1" noChangeArrowheads="1"/>
          </p:cNvSpPr>
          <p:nvPr>
            <p:ph idx="1"/>
          </p:nvPr>
        </p:nvSpPr>
        <p:spPr bwMode="auto">
          <a:xfrm>
            <a:off x="468313" y="2332038"/>
            <a:ext cx="8229600" cy="1016000"/>
          </a:xfrm>
          <a:ln>
            <a:miter lim="800000"/>
            <a:headEnd/>
            <a:tailEnd/>
          </a:ln>
        </p:spPr>
        <p:txBody>
          <a:bodyPr>
            <a:spAutoFit/>
          </a:bodyPr>
          <a:lstStyle/>
          <a:p>
            <a:pPr algn="ctr" eaLnBrk="1" hangingPunct="1">
              <a:spcBef>
                <a:spcPct val="50000"/>
              </a:spcBef>
              <a:buFontTx/>
              <a:buNone/>
              <a:defRPr/>
            </a:pPr>
            <a:r>
              <a:rPr kumimoji="1" lang="es-ES" sz="6000" b="1" i="1" dirty="0" smtClean="0">
                <a:solidFill>
                  <a:srgbClr val="B2B2B2"/>
                </a:solidFill>
                <a:effectLst>
                  <a:outerShdw blurRad="38100" dist="38100" dir="2700000" algn="tl">
                    <a:srgbClr val="000000"/>
                  </a:outerShdw>
                </a:effectLst>
                <a:latin typeface="Castellar" pitchFamily="18" charset="0"/>
              </a:rPr>
              <a:t>Metodología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l" eaLnBrk="1" hangingPunct="1">
              <a:defRPr/>
            </a:pPr>
            <a:r>
              <a:rPr lang="es-ES" u="sng" dirty="0" smtClean="0">
                <a:solidFill>
                  <a:srgbClr val="336600"/>
                </a:solidFill>
              </a:rPr>
              <a:t>Fase Preliminar</a:t>
            </a:r>
            <a:r>
              <a:rPr lang="es-EC" sz="2800" dirty="0" smtClean="0"/>
              <a:t/>
            </a:r>
            <a:br>
              <a:rPr lang="es-EC" sz="2800" dirty="0" smtClean="0"/>
            </a:br>
            <a:r>
              <a:rPr lang="es-EC" sz="2800" dirty="0" smtClean="0"/>
              <a:t/>
            </a:r>
            <a:br>
              <a:rPr lang="es-EC" sz="2800" dirty="0" smtClean="0"/>
            </a:br>
            <a:r>
              <a:rPr lang="es-ES_tradnl" sz="2400" b="0" i="0" dirty="0" smtClean="0">
                <a:solidFill>
                  <a:schemeClr val="accent2">
                    <a:lumMod val="75000"/>
                  </a:schemeClr>
                </a:solidFill>
                <a:effectLst/>
              </a:rPr>
              <a:t>La fase preliminar comprendió el levantamiento de los datos necesarios de identificación y categorización de las vacas.</a:t>
            </a:r>
            <a:r>
              <a:rPr lang="es-EC" sz="2400" b="0" i="0" dirty="0" smtClean="0">
                <a:solidFill>
                  <a:schemeClr val="accent2">
                    <a:lumMod val="75000"/>
                  </a:schemeClr>
                </a:solidFill>
                <a:effectLst/>
              </a:rPr>
              <a:t/>
            </a:r>
            <a:br>
              <a:rPr lang="es-EC" sz="2400" b="0" i="0" dirty="0" smtClean="0">
                <a:solidFill>
                  <a:schemeClr val="accent2">
                    <a:lumMod val="75000"/>
                  </a:schemeClr>
                </a:solidFill>
                <a:effectLst/>
              </a:rPr>
            </a:br>
            <a:endParaRPr lang="es-EC" sz="2400" b="0" i="0" dirty="0" smtClean="0">
              <a:solidFill>
                <a:schemeClr val="accent2">
                  <a:lumMod val="75000"/>
                </a:schemeClr>
              </a:solidFill>
              <a:effectLst/>
            </a:endParaRPr>
          </a:p>
        </p:txBody>
      </p:sp>
      <p:pic>
        <p:nvPicPr>
          <p:cNvPr id="17411" name="Picture 3"/>
          <p:cNvPicPr>
            <a:picLocks noGrp="1" noChangeAspect="1" noChangeArrowheads="1"/>
          </p:cNvPicPr>
          <p:nvPr>
            <p:ph idx="1"/>
          </p:nvPr>
        </p:nvPicPr>
        <p:blipFill>
          <a:blip r:embed="rId3" cstate="print"/>
          <a:srcRect/>
          <a:stretch>
            <a:fillRect/>
          </a:stretch>
        </p:blipFill>
        <p:spPr bwMode="auto">
          <a:xfrm>
            <a:off x="827088" y="2332038"/>
            <a:ext cx="8032750" cy="4525962"/>
          </a:xfrm>
          <a:noFill/>
          <a:ln>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eaLnBrk="1" hangingPunct="1">
              <a:defRPr/>
            </a:pPr>
            <a:r>
              <a:rPr lang="es-ES" u="sng" dirty="0" smtClean="0">
                <a:solidFill>
                  <a:srgbClr val="336600"/>
                </a:solidFill>
              </a:rPr>
              <a:t>Fase Preliminar</a:t>
            </a:r>
            <a:endParaRPr lang="es-EC" dirty="0" smtClean="0">
              <a:solidFill>
                <a:srgbClr val="336600"/>
              </a:solidFill>
            </a:endParaRPr>
          </a:p>
        </p:txBody>
      </p:sp>
      <p:pic>
        <p:nvPicPr>
          <p:cNvPr id="18435" name="Picture 2"/>
          <p:cNvPicPr>
            <a:picLocks noGrp="1" noChangeAspect="1" noChangeArrowheads="1"/>
          </p:cNvPicPr>
          <p:nvPr>
            <p:ph idx="1"/>
          </p:nvPr>
        </p:nvPicPr>
        <p:blipFill>
          <a:blip r:embed="rId2" cstate="print"/>
          <a:srcRect/>
          <a:stretch>
            <a:fillRect/>
          </a:stretch>
        </p:blipFill>
        <p:spPr bwMode="auto">
          <a:xfrm>
            <a:off x="1439863" y="981075"/>
            <a:ext cx="6456362" cy="5400675"/>
          </a:xfrm>
          <a:noFill/>
          <a:ln>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pPr eaLnBrk="1" hangingPunct="1">
              <a:defRPr/>
            </a:pPr>
            <a:endParaRPr lang="es-EC" dirty="0" smtClean="0"/>
          </a:p>
        </p:txBody>
      </p:sp>
      <p:sp>
        <p:nvSpPr>
          <p:cNvPr id="3" name="2 Marcador de contenido"/>
          <p:cNvSpPr>
            <a:spLocks noGrp="1"/>
          </p:cNvSpPr>
          <p:nvPr>
            <p:ph idx="1"/>
          </p:nvPr>
        </p:nvSpPr>
        <p:spPr>
          <a:xfrm>
            <a:off x="323850" y="404813"/>
            <a:ext cx="8229600" cy="5256212"/>
          </a:xfrm>
        </p:spPr>
        <p:txBody>
          <a:bodyPr/>
          <a:lstStyle/>
          <a:p>
            <a:pPr algn="just" eaLnBrk="1" hangingPunct="1">
              <a:buFontTx/>
              <a:buNone/>
              <a:defRPr/>
            </a:pPr>
            <a:r>
              <a:rPr lang="es-ES" b="1" u="sng" dirty="0" smtClean="0">
                <a:solidFill>
                  <a:schemeClr val="accent1">
                    <a:lumMod val="50000"/>
                  </a:schemeClr>
                </a:solidFill>
              </a:rPr>
              <a:t>Estado Reproductivo </a:t>
            </a:r>
            <a:r>
              <a:rPr lang="es-EC" dirty="0" smtClean="0">
                <a:solidFill>
                  <a:schemeClr val="accent2">
                    <a:lumMod val="75000"/>
                  </a:schemeClr>
                </a:solidFill>
              </a:rPr>
              <a:t>	</a:t>
            </a:r>
          </a:p>
          <a:p>
            <a:pPr algn="just" eaLnBrk="1" hangingPunct="1">
              <a:buFontTx/>
              <a:buNone/>
              <a:defRPr/>
            </a:pPr>
            <a:endParaRPr lang="es-EC" dirty="0" smtClean="0">
              <a:solidFill>
                <a:schemeClr val="accent2">
                  <a:lumMod val="75000"/>
                </a:schemeClr>
              </a:solidFill>
            </a:endParaRPr>
          </a:p>
          <a:p>
            <a:pPr algn="just" eaLnBrk="1" hangingPunct="1">
              <a:buFontTx/>
              <a:buNone/>
              <a:defRPr/>
            </a:pPr>
            <a:endParaRPr lang="es-EC" dirty="0" smtClean="0">
              <a:solidFill>
                <a:schemeClr val="accent2">
                  <a:lumMod val="75000"/>
                </a:schemeClr>
              </a:solidFill>
            </a:endParaRPr>
          </a:p>
          <a:p>
            <a:pPr eaLnBrk="1" hangingPunct="1">
              <a:defRPr/>
            </a:pPr>
            <a:endParaRPr lang="es-EC" dirty="0" smtClean="0"/>
          </a:p>
          <a:p>
            <a:pPr eaLnBrk="1" hangingPunct="1">
              <a:defRPr/>
            </a:pPr>
            <a:endParaRPr lang="es-EC" dirty="0" smtClean="0"/>
          </a:p>
          <a:p>
            <a:pPr eaLnBrk="1" hangingPunct="1">
              <a:defRPr/>
            </a:pPr>
            <a:endParaRPr lang="es-EC" dirty="0" smtClean="0"/>
          </a:p>
          <a:p>
            <a:pPr eaLnBrk="1" hangingPunct="1">
              <a:defRPr/>
            </a:pPr>
            <a:r>
              <a:rPr lang="es-EC" dirty="0" smtClean="0"/>
              <a:t>                                </a:t>
            </a:r>
          </a:p>
          <a:p>
            <a:pPr eaLnBrk="1" hangingPunct="1">
              <a:defRPr/>
            </a:pPr>
            <a:endParaRPr lang="es-EC" dirty="0" smtClean="0"/>
          </a:p>
        </p:txBody>
      </p:sp>
      <p:sp>
        <p:nvSpPr>
          <p:cNvPr id="4" name="3 Flecha a la derecha con muesca"/>
          <p:cNvSpPr/>
          <p:nvPr/>
        </p:nvSpPr>
        <p:spPr>
          <a:xfrm>
            <a:off x="0" y="4365625"/>
            <a:ext cx="2736850" cy="1223963"/>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VACÍAS</a:t>
            </a:r>
          </a:p>
        </p:txBody>
      </p:sp>
      <p:sp>
        <p:nvSpPr>
          <p:cNvPr id="5" name="4 Flecha a la derecha con muesca"/>
          <p:cNvSpPr/>
          <p:nvPr/>
        </p:nvSpPr>
        <p:spPr>
          <a:xfrm>
            <a:off x="179388" y="1125538"/>
            <a:ext cx="2736850" cy="1223962"/>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PREÑADAS</a:t>
            </a:r>
          </a:p>
        </p:txBody>
      </p:sp>
      <p:sp>
        <p:nvSpPr>
          <p:cNvPr id="9" name="8 Rectángulo"/>
          <p:cNvSpPr/>
          <p:nvPr/>
        </p:nvSpPr>
        <p:spPr>
          <a:xfrm>
            <a:off x="3779838" y="981075"/>
            <a:ext cx="3960812" cy="1655763"/>
          </a:xfrm>
          <a:prstGeom prst="rect">
            <a:avLst/>
          </a:prstGeom>
          <a:solidFill>
            <a:srgbClr val="AAC6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dirty="0"/>
              <a:t> ≥ 90 días post servicio. </a:t>
            </a:r>
          </a:p>
          <a:p>
            <a:pPr>
              <a:defRPr/>
            </a:pPr>
            <a:endParaRPr lang="es-ES_tradnl" dirty="0">
              <a:solidFill>
                <a:schemeClr val="accent1">
                  <a:lumMod val="50000"/>
                </a:schemeClr>
              </a:solidFill>
            </a:endParaRPr>
          </a:p>
          <a:p>
            <a:pPr>
              <a:defRPr/>
            </a:pPr>
            <a:r>
              <a:rPr lang="es-ES_tradnl" dirty="0">
                <a:solidFill>
                  <a:schemeClr val="accent1">
                    <a:lumMod val="50000"/>
                  </a:schemeClr>
                </a:solidFill>
              </a:rPr>
              <a:t>Sin presencia de un nuevo ciclo estral y en el examen ginecológico mostraron  estructuras de preñez.</a:t>
            </a:r>
            <a:endParaRPr lang="es-EC" dirty="0">
              <a:solidFill>
                <a:schemeClr val="accent1">
                  <a:lumMod val="50000"/>
                </a:schemeClr>
              </a:solidFill>
            </a:endParaRPr>
          </a:p>
        </p:txBody>
      </p:sp>
      <p:sp>
        <p:nvSpPr>
          <p:cNvPr id="10" name="9 Rectángulo"/>
          <p:cNvSpPr/>
          <p:nvPr/>
        </p:nvSpPr>
        <p:spPr>
          <a:xfrm>
            <a:off x="5183188" y="2924175"/>
            <a:ext cx="3960812" cy="1657350"/>
          </a:xfrm>
          <a:prstGeom prst="rect">
            <a:avLst/>
          </a:prstGeom>
          <a:solidFill>
            <a:srgbClr val="AAC6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solidFill>
                  <a:srgbClr val="0070C0"/>
                </a:solidFill>
              </a:rPr>
              <a:t>Vacas</a:t>
            </a:r>
            <a:r>
              <a:rPr lang="es-EC" dirty="0">
                <a:solidFill>
                  <a:srgbClr val="0070C0"/>
                </a:solidFill>
              </a:rPr>
              <a:t> recién paridas normales.</a:t>
            </a:r>
            <a:endParaRPr lang="es-ES_tradnl" dirty="0">
              <a:solidFill>
                <a:srgbClr val="0070C0"/>
              </a:solidFill>
            </a:endParaRPr>
          </a:p>
          <a:p>
            <a:pPr algn="just">
              <a:defRPr/>
            </a:pPr>
            <a:endParaRPr lang="es-ES_tradnl" dirty="0"/>
          </a:p>
          <a:p>
            <a:pPr algn="just">
              <a:defRPr/>
            </a:pPr>
            <a:r>
              <a:rPr lang="es-ES_tradnl" dirty="0">
                <a:solidFill>
                  <a:srgbClr val="0070C0"/>
                </a:solidFill>
              </a:rPr>
              <a:t>Vacas recién paridas con problemas.</a:t>
            </a:r>
            <a:endParaRPr lang="es-EC" dirty="0">
              <a:solidFill>
                <a:srgbClr val="0070C0"/>
              </a:solidFill>
            </a:endParaRPr>
          </a:p>
        </p:txBody>
      </p:sp>
      <p:sp>
        <p:nvSpPr>
          <p:cNvPr id="11" name="10 Rectángulo"/>
          <p:cNvSpPr/>
          <p:nvPr/>
        </p:nvSpPr>
        <p:spPr>
          <a:xfrm>
            <a:off x="5183188" y="5013325"/>
            <a:ext cx="3960812" cy="1655763"/>
          </a:xfrm>
          <a:prstGeom prst="rect">
            <a:avLst/>
          </a:prstGeom>
          <a:solidFill>
            <a:srgbClr val="AAC6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solidFill>
                  <a:srgbClr val="0070C0"/>
                </a:solidFill>
              </a:rPr>
              <a:t>Vacas con anestro.</a:t>
            </a:r>
          </a:p>
          <a:p>
            <a:pPr algn="just">
              <a:defRPr/>
            </a:pPr>
            <a:endParaRPr lang="es-ES_tradnl" dirty="0"/>
          </a:p>
          <a:p>
            <a:pPr algn="just">
              <a:defRPr/>
            </a:pPr>
            <a:r>
              <a:rPr lang="es-ES_tradnl" dirty="0">
                <a:solidFill>
                  <a:srgbClr val="0070C0"/>
                </a:solidFill>
              </a:rPr>
              <a:t>Vacas con problemas infecciosos.</a:t>
            </a:r>
            <a:endParaRPr lang="es-EC" dirty="0">
              <a:solidFill>
                <a:srgbClr val="0070C0"/>
              </a:solidFill>
            </a:endParaRPr>
          </a:p>
        </p:txBody>
      </p:sp>
      <p:sp>
        <p:nvSpPr>
          <p:cNvPr id="13" name="12 Rectángulo"/>
          <p:cNvSpPr/>
          <p:nvPr/>
        </p:nvSpPr>
        <p:spPr>
          <a:xfrm>
            <a:off x="2987675" y="5373688"/>
            <a:ext cx="1871663"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con problemas reproductivos</a:t>
            </a:r>
          </a:p>
        </p:txBody>
      </p:sp>
      <p:sp>
        <p:nvSpPr>
          <p:cNvPr id="14" name="13 Rectángulo"/>
          <p:cNvSpPr/>
          <p:nvPr/>
        </p:nvSpPr>
        <p:spPr>
          <a:xfrm>
            <a:off x="2987675" y="3213100"/>
            <a:ext cx="1871663"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recién paridas</a:t>
            </a:r>
          </a:p>
        </p:txBody>
      </p:sp>
      <p:cxnSp>
        <p:nvCxnSpPr>
          <p:cNvPr id="16" name="15 Conector recto"/>
          <p:cNvCxnSpPr>
            <a:stCxn id="14" idx="3"/>
            <a:endCxn id="10" idx="1"/>
          </p:cNvCxnSpPr>
          <p:nvPr/>
        </p:nvCxnSpPr>
        <p:spPr>
          <a:xfrm>
            <a:off x="4860032" y="3565525"/>
            <a:ext cx="323528" cy="0"/>
          </a:xfrm>
          <a:prstGeom prst="line">
            <a:avLst/>
          </a:prstGeom>
          <a:ln w="15875" cmpd="sng"/>
          <a:effectLst>
            <a:outerShdw blurRad="50800" dist="50800" dir="5400000" algn="ctr" rotWithShape="0">
              <a:srgbClr val="9EB786"/>
            </a:outerShdw>
          </a:effectLst>
          <a:scene3d>
            <a:camera prst="orthographicFront"/>
            <a:lightRig rig="threePt" dir="t"/>
          </a:scene3d>
          <a:sp3d contourW="12700">
            <a:contourClr>
              <a:srgbClr val="AAC6B5"/>
            </a:contourClr>
          </a:sp3d>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4860032" y="5694363"/>
            <a:ext cx="323528" cy="0"/>
          </a:xfrm>
          <a:prstGeom prst="line">
            <a:avLst/>
          </a:prstGeom>
          <a:ln w="15875" cmpd="sng"/>
          <a:effectLst>
            <a:outerShdw blurRad="50800" dist="50800" dir="5400000" algn="ctr" rotWithShape="0">
              <a:srgbClr val="9EB786"/>
            </a:outerShdw>
          </a:effectLst>
          <a:scene3d>
            <a:camera prst="orthographicFront"/>
            <a:lightRig rig="threePt" dir="t"/>
          </a:scene3d>
          <a:sp3d contourW="12700">
            <a:contourClr>
              <a:srgbClr val="AAC6B5"/>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l" eaLnBrk="1" hangingPunct="1">
              <a:defRPr/>
            </a:pPr>
            <a:r>
              <a:rPr lang="es-ES" u="sng" dirty="0" smtClean="0">
                <a:solidFill>
                  <a:srgbClr val="336600"/>
                </a:solidFill>
              </a:rPr>
              <a:t>Fase  de Evaluación Ginecológica</a:t>
            </a:r>
            <a:r>
              <a:rPr lang="es-EC" sz="2800" dirty="0" smtClean="0"/>
              <a:t/>
            </a:r>
            <a:br>
              <a:rPr lang="es-EC" sz="2800" dirty="0" smtClean="0"/>
            </a:br>
            <a:endParaRPr lang="es-EC" dirty="0" smtClean="0"/>
          </a:p>
        </p:txBody>
      </p:sp>
      <p:sp>
        <p:nvSpPr>
          <p:cNvPr id="20483" name="2 Marcador de contenido"/>
          <p:cNvSpPr>
            <a:spLocks noGrp="1"/>
          </p:cNvSpPr>
          <p:nvPr>
            <p:ph idx="1"/>
          </p:nvPr>
        </p:nvSpPr>
        <p:spPr bwMode="auto">
          <a:xfrm>
            <a:off x="395288" y="1412875"/>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s-EC" smtClean="0">
                <a:solidFill>
                  <a:srgbClr val="0070C0"/>
                </a:solidFill>
              </a:rPr>
              <a:t>                                                    </a:t>
            </a:r>
          </a:p>
        </p:txBody>
      </p:sp>
      <p:sp>
        <p:nvSpPr>
          <p:cNvPr id="7" name="6 Rectángulo redondeado"/>
          <p:cNvSpPr/>
          <p:nvPr/>
        </p:nvSpPr>
        <p:spPr>
          <a:xfrm>
            <a:off x="827088" y="2492375"/>
            <a:ext cx="3097212" cy="10810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EXAMEN CON EL VAGINOSCOPIO</a:t>
            </a:r>
          </a:p>
        </p:txBody>
      </p:sp>
      <p:sp>
        <p:nvSpPr>
          <p:cNvPr id="9" name="8 Rectángulo redondeado"/>
          <p:cNvSpPr/>
          <p:nvPr/>
        </p:nvSpPr>
        <p:spPr>
          <a:xfrm>
            <a:off x="827088" y="5013325"/>
            <a:ext cx="3097212" cy="10795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EXAMEN POR VÍA RECTAL</a:t>
            </a:r>
          </a:p>
        </p:txBody>
      </p:sp>
      <p:sp>
        <p:nvSpPr>
          <p:cNvPr id="10" name="9 Llamada con línea 1"/>
          <p:cNvSpPr/>
          <p:nvPr/>
        </p:nvSpPr>
        <p:spPr>
          <a:xfrm>
            <a:off x="5148263" y="1052513"/>
            <a:ext cx="3095625" cy="1944687"/>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sz="2000" b="1" dirty="0">
              <a:solidFill>
                <a:srgbClr val="0070C0"/>
              </a:solidFill>
            </a:endParaRPr>
          </a:p>
          <a:p>
            <a:pPr algn="ctr">
              <a:defRPr/>
            </a:pPr>
            <a:r>
              <a:rPr lang="es-EC" sz="2000" b="1" dirty="0">
                <a:solidFill>
                  <a:schemeClr val="accent6">
                    <a:lumMod val="75000"/>
                  </a:schemeClr>
                </a:solidFill>
              </a:rPr>
              <a:t>Evaluación del Cérvix</a:t>
            </a:r>
          </a:p>
          <a:p>
            <a:pPr algn="ctr">
              <a:defRPr/>
            </a:pPr>
            <a:endParaRPr lang="es-EC" dirty="0"/>
          </a:p>
          <a:p>
            <a:pPr algn="just">
              <a:buFont typeface="Wingdings" pitchFamily="2" charset="2"/>
              <a:buChar char="Ø"/>
              <a:defRPr/>
            </a:pPr>
            <a:r>
              <a:rPr lang="es-ES" b="1" u="sng" dirty="0">
                <a:solidFill>
                  <a:schemeClr val="tx2">
                    <a:lumMod val="50000"/>
                    <a:lumOff val="50000"/>
                  </a:schemeClr>
                </a:solidFill>
              </a:rPr>
              <a:t>Forma</a:t>
            </a:r>
          </a:p>
          <a:p>
            <a:pPr marL="0" lvl="4" algn="just">
              <a:buFont typeface="Wingdings" pitchFamily="2" charset="2"/>
              <a:buChar char="Ø"/>
              <a:defRPr/>
            </a:pPr>
            <a:r>
              <a:rPr lang="es-ES" b="1" u="sng" dirty="0">
                <a:solidFill>
                  <a:schemeClr val="tx2">
                    <a:lumMod val="50000"/>
                    <a:lumOff val="50000"/>
                  </a:schemeClr>
                </a:solidFill>
              </a:rPr>
              <a:t>Color</a:t>
            </a:r>
            <a:endParaRPr lang="es-EC" sz="1600" dirty="0">
              <a:solidFill>
                <a:schemeClr val="tx2">
                  <a:lumMod val="50000"/>
                  <a:lumOff val="50000"/>
                </a:schemeClr>
              </a:solidFill>
            </a:endParaRPr>
          </a:p>
          <a:p>
            <a:pPr marL="0" lvl="4" algn="just">
              <a:buFont typeface="Wingdings" pitchFamily="2" charset="2"/>
              <a:buChar char="Ø"/>
              <a:defRPr/>
            </a:pPr>
            <a:r>
              <a:rPr lang="es-ES" b="1" u="sng" dirty="0">
                <a:solidFill>
                  <a:schemeClr val="tx2">
                    <a:lumMod val="50000"/>
                    <a:lumOff val="50000"/>
                  </a:schemeClr>
                </a:solidFill>
              </a:rPr>
              <a:t>Abertura</a:t>
            </a:r>
            <a:endParaRPr lang="es-EC" sz="1600" dirty="0">
              <a:solidFill>
                <a:schemeClr val="tx2">
                  <a:lumMod val="50000"/>
                  <a:lumOff val="50000"/>
                </a:schemeClr>
              </a:solidFill>
            </a:endParaRPr>
          </a:p>
          <a:p>
            <a:pPr marL="0" lvl="4" algn="just">
              <a:buFont typeface="Wingdings" pitchFamily="2" charset="2"/>
              <a:buChar char="Ø"/>
              <a:defRPr/>
            </a:pPr>
            <a:r>
              <a:rPr lang="es-ES" b="1" u="sng" dirty="0">
                <a:solidFill>
                  <a:schemeClr val="tx2">
                    <a:lumMod val="50000"/>
                    <a:lumOff val="50000"/>
                  </a:schemeClr>
                </a:solidFill>
              </a:rPr>
              <a:t>Secreción </a:t>
            </a:r>
            <a:endParaRPr lang="es-EC" sz="1600" dirty="0">
              <a:solidFill>
                <a:schemeClr val="tx2">
                  <a:lumMod val="50000"/>
                  <a:lumOff val="50000"/>
                </a:schemeClr>
              </a:solidFill>
            </a:endParaRPr>
          </a:p>
          <a:p>
            <a:pPr algn="ctr">
              <a:defRPr/>
            </a:pPr>
            <a:endParaRPr lang="es-EC" dirty="0"/>
          </a:p>
          <a:p>
            <a:pPr algn="ctr">
              <a:defRPr/>
            </a:pPr>
            <a:endParaRPr lang="es-EC" dirty="0"/>
          </a:p>
        </p:txBody>
      </p:sp>
      <p:sp>
        <p:nvSpPr>
          <p:cNvPr id="11" name="10 Llamada con línea 1"/>
          <p:cNvSpPr/>
          <p:nvPr/>
        </p:nvSpPr>
        <p:spPr>
          <a:xfrm>
            <a:off x="5148263" y="3573463"/>
            <a:ext cx="3095625" cy="194310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000" b="1" dirty="0">
                <a:solidFill>
                  <a:schemeClr val="accent6">
                    <a:lumMod val="75000"/>
                  </a:schemeClr>
                </a:solidFill>
              </a:rPr>
              <a:t>Evaluación del Útero</a:t>
            </a:r>
          </a:p>
          <a:p>
            <a:pPr algn="ctr">
              <a:defRPr/>
            </a:pPr>
            <a:endParaRPr lang="es-EC" dirty="0"/>
          </a:p>
          <a:p>
            <a:pPr>
              <a:buFont typeface="Wingdings" pitchFamily="2" charset="2"/>
              <a:buChar char="Ø"/>
              <a:defRPr/>
            </a:pPr>
            <a:r>
              <a:rPr lang="es-ES" b="1" u="sng" dirty="0">
                <a:solidFill>
                  <a:schemeClr val="tx2">
                    <a:lumMod val="50000"/>
                    <a:lumOff val="50000"/>
                  </a:schemeClr>
                </a:solidFill>
              </a:rPr>
              <a:t> Tamaño </a:t>
            </a:r>
            <a:endParaRPr lang="es-EC" sz="1600" dirty="0">
              <a:solidFill>
                <a:schemeClr val="tx2">
                  <a:lumMod val="50000"/>
                  <a:lumOff val="50000"/>
                </a:schemeClr>
              </a:solidFill>
            </a:endParaRPr>
          </a:p>
          <a:p>
            <a:pPr marL="0" lvl="3">
              <a:buFont typeface="Wingdings" pitchFamily="2" charset="2"/>
              <a:buChar char="Ø"/>
              <a:defRPr/>
            </a:pPr>
            <a:r>
              <a:rPr lang="es-ES" b="1" u="sng" dirty="0">
                <a:solidFill>
                  <a:schemeClr val="tx2">
                    <a:lumMod val="50000"/>
                    <a:lumOff val="50000"/>
                  </a:schemeClr>
                </a:solidFill>
              </a:rPr>
              <a:t>Evaluación de los ovarios </a:t>
            </a:r>
            <a:endParaRPr lang="es-EC" sz="1600" dirty="0">
              <a:solidFill>
                <a:schemeClr val="tx2">
                  <a:lumMod val="50000"/>
                  <a:lumOff val="50000"/>
                </a:schemeClr>
              </a:solidFill>
            </a:endParaRPr>
          </a:p>
          <a:p>
            <a:pPr algn="ctr">
              <a:defRPr/>
            </a:pP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con el Vaginoscopio</a:t>
            </a:r>
            <a:r>
              <a:rPr lang="es-EC" dirty="0" smtClean="0"/>
              <a:t/>
            </a:r>
            <a:br>
              <a:rPr lang="es-EC" dirty="0" smtClean="0"/>
            </a:br>
            <a:endParaRPr lang="es-EC" b="0" i="0" dirty="0"/>
          </a:p>
        </p:txBody>
      </p:sp>
      <p:pic>
        <p:nvPicPr>
          <p:cNvPr id="21507" name="Picture 2"/>
          <p:cNvPicPr>
            <a:picLocks noGrp="1" noChangeAspect="1" noChangeArrowheads="1"/>
          </p:cNvPicPr>
          <p:nvPr>
            <p:ph idx="1"/>
          </p:nvPr>
        </p:nvPicPr>
        <p:blipFill>
          <a:blip r:embed="rId2" cstate="print"/>
          <a:srcRect/>
          <a:stretch>
            <a:fillRect/>
          </a:stretch>
        </p:blipFill>
        <p:spPr bwMode="auto">
          <a:xfrm>
            <a:off x="73025" y="836613"/>
            <a:ext cx="4211638" cy="3168650"/>
          </a:xfrm>
          <a:noFill/>
          <a:ln>
            <a:miter lim="800000"/>
            <a:headEnd/>
            <a:tailEnd/>
          </a:ln>
        </p:spPr>
      </p:pic>
      <p:pic>
        <p:nvPicPr>
          <p:cNvPr id="21508" name="Picture 3"/>
          <p:cNvPicPr>
            <a:picLocks noChangeAspect="1" noChangeArrowheads="1"/>
          </p:cNvPicPr>
          <p:nvPr/>
        </p:nvPicPr>
        <p:blipFill>
          <a:blip r:embed="rId3" cstate="print"/>
          <a:srcRect/>
          <a:stretch>
            <a:fillRect/>
          </a:stretch>
        </p:blipFill>
        <p:spPr bwMode="auto">
          <a:xfrm>
            <a:off x="4500563" y="836613"/>
            <a:ext cx="4608512" cy="3178175"/>
          </a:xfrm>
          <a:prstGeom prst="rect">
            <a:avLst/>
          </a:prstGeom>
          <a:noFill/>
          <a:ln w="9525">
            <a:noFill/>
            <a:miter lim="800000"/>
            <a:headEnd/>
            <a:tailEnd/>
          </a:ln>
        </p:spPr>
      </p:pic>
      <p:pic>
        <p:nvPicPr>
          <p:cNvPr id="21509" name="Picture 4"/>
          <p:cNvPicPr>
            <a:picLocks noChangeAspect="1" noChangeArrowheads="1"/>
          </p:cNvPicPr>
          <p:nvPr/>
        </p:nvPicPr>
        <p:blipFill>
          <a:blip r:embed="rId4" cstate="print"/>
          <a:srcRect/>
          <a:stretch>
            <a:fillRect/>
          </a:stretch>
        </p:blipFill>
        <p:spPr bwMode="auto">
          <a:xfrm>
            <a:off x="34925" y="4221163"/>
            <a:ext cx="4248150" cy="2584450"/>
          </a:xfrm>
          <a:prstGeom prst="rect">
            <a:avLst/>
          </a:prstGeom>
          <a:noFill/>
          <a:ln w="9525">
            <a:noFill/>
            <a:miter lim="800000"/>
            <a:headEnd/>
            <a:tailEnd/>
          </a:ln>
        </p:spPr>
      </p:pic>
      <p:pic>
        <p:nvPicPr>
          <p:cNvPr id="21510" name="Picture 5"/>
          <p:cNvPicPr>
            <a:picLocks noChangeAspect="1" noChangeArrowheads="1"/>
          </p:cNvPicPr>
          <p:nvPr/>
        </p:nvPicPr>
        <p:blipFill>
          <a:blip r:embed="rId5" cstate="print"/>
          <a:srcRect/>
          <a:stretch>
            <a:fillRect/>
          </a:stretch>
        </p:blipFill>
        <p:spPr bwMode="auto">
          <a:xfrm>
            <a:off x="4500563" y="4178300"/>
            <a:ext cx="4572000"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por Vía Rectal</a:t>
            </a:r>
            <a:r>
              <a:rPr lang="es-EC" dirty="0" smtClean="0"/>
              <a:t/>
            </a:r>
            <a:br>
              <a:rPr lang="es-EC" dirty="0" smtClean="0"/>
            </a:br>
            <a:endParaRPr lang="es-EC" dirty="0"/>
          </a:p>
        </p:txBody>
      </p:sp>
      <p:pic>
        <p:nvPicPr>
          <p:cNvPr id="22531" name="Picture 2"/>
          <p:cNvPicPr>
            <a:picLocks noGrp="1" noChangeAspect="1" noChangeArrowheads="1"/>
          </p:cNvPicPr>
          <p:nvPr>
            <p:ph idx="1"/>
          </p:nvPr>
        </p:nvPicPr>
        <p:blipFill>
          <a:blip r:embed="rId2" cstate="print"/>
          <a:srcRect/>
          <a:stretch>
            <a:fillRect/>
          </a:stretch>
        </p:blipFill>
        <p:spPr bwMode="auto">
          <a:xfrm>
            <a:off x="215900" y="981075"/>
            <a:ext cx="4140200" cy="2952750"/>
          </a:xfrm>
          <a:noFill/>
          <a:ln>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4643438" y="981075"/>
            <a:ext cx="4465637" cy="2951163"/>
          </a:xfrm>
          <a:prstGeom prst="rect">
            <a:avLst/>
          </a:prstGeom>
          <a:noFill/>
          <a:ln w="9525">
            <a:noFill/>
            <a:miter lim="800000"/>
            <a:headEnd/>
            <a:tailEnd/>
          </a:ln>
        </p:spPr>
      </p:pic>
      <p:pic>
        <p:nvPicPr>
          <p:cNvPr id="22533" name="Picture 4"/>
          <p:cNvPicPr>
            <a:picLocks noChangeAspect="1" noChangeArrowheads="1"/>
          </p:cNvPicPr>
          <p:nvPr/>
        </p:nvPicPr>
        <p:blipFill>
          <a:blip r:embed="rId4" cstate="print"/>
          <a:srcRect/>
          <a:stretch>
            <a:fillRect/>
          </a:stretch>
        </p:blipFill>
        <p:spPr bwMode="auto">
          <a:xfrm>
            <a:off x="250825" y="4149725"/>
            <a:ext cx="4140200" cy="2592388"/>
          </a:xfrm>
          <a:prstGeom prst="rect">
            <a:avLst/>
          </a:prstGeom>
          <a:noFill/>
          <a:ln w="9525">
            <a:noFill/>
            <a:miter lim="800000"/>
            <a:headEnd/>
            <a:tailEnd/>
          </a:ln>
        </p:spPr>
      </p:pic>
      <p:pic>
        <p:nvPicPr>
          <p:cNvPr id="22534" name="Picture 5"/>
          <p:cNvPicPr>
            <a:picLocks noChangeAspect="1" noChangeArrowheads="1"/>
          </p:cNvPicPr>
          <p:nvPr/>
        </p:nvPicPr>
        <p:blipFill>
          <a:blip r:embed="rId5" cstate="print"/>
          <a:srcRect/>
          <a:stretch>
            <a:fillRect/>
          </a:stretch>
        </p:blipFill>
        <p:spPr bwMode="auto">
          <a:xfrm>
            <a:off x="4643438" y="4149725"/>
            <a:ext cx="442912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5123"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smtClean="0"/>
          </a:p>
        </p:txBody>
      </p:sp>
      <p:sp>
        <p:nvSpPr>
          <p:cNvPr id="4" name="Text Box 5"/>
          <p:cNvSpPr txBox="1">
            <a:spLocks noChangeArrowheads="1"/>
          </p:cNvSpPr>
          <p:nvPr/>
        </p:nvSpPr>
        <p:spPr bwMode="auto">
          <a:xfrm>
            <a:off x="755650" y="2565400"/>
            <a:ext cx="7488238" cy="1006475"/>
          </a:xfrm>
          <a:prstGeom prst="rect">
            <a:avLst/>
          </a:prstGeom>
          <a:noFill/>
          <a:ln w="9525">
            <a:noFill/>
            <a:miter lim="800000"/>
            <a:headEnd/>
            <a:tailEnd/>
          </a:ln>
          <a:effectLst/>
        </p:spPr>
        <p:txBody>
          <a:bodyPr>
            <a:spAutoFit/>
          </a:bodyPr>
          <a:lstStyle/>
          <a:p>
            <a:pPr algn="ctr">
              <a:spcBef>
                <a:spcPct val="50000"/>
              </a:spcBef>
              <a:defRPr/>
            </a:pPr>
            <a:r>
              <a:rPr kumimoji="1" lang="es-ES" sz="6000" b="1" i="1" dirty="0">
                <a:solidFill>
                  <a:srgbClr val="B2B2B2"/>
                </a:solidFill>
                <a:effectLst>
                  <a:outerShdw blurRad="38100" dist="38100" dir="2700000" algn="tl">
                    <a:srgbClr val="000000"/>
                  </a:outerShdw>
                </a:effectLst>
                <a:latin typeface="Castellar" pitchFamily="18" charset="0"/>
              </a:rPr>
              <a:t>JUSTIFICACÍON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C" dirty="0" smtClean="0">
              <a:solidFill>
                <a:srgbClr val="336600"/>
              </a:solidFill>
            </a:endParaRPr>
          </a:p>
        </p:txBody>
      </p:sp>
      <p:sp>
        <p:nvSpPr>
          <p:cNvPr id="21507" name="2 Marcador de contenido"/>
          <p:cNvSpPr>
            <a:spLocks noGrp="1"/>
          </p:cNvSpPr>
          <p:nvPr>
            <p:ph idx="1"/>
          </p:nvPr>
        </p:nvSpPr>
        <p:spPr bwMode="auto">
          <a:xfrm>
            <a:off x="468313" y="1125538"/>
            <a:ext cx="8229600" cy="4524375"/>
          </a:xfrm>
          <a:ln>
            <a:miter lim="800000"/>
            <a:headEnd/>
            <a:tailEnd/>
          </a:ln>
        </p:spPr>
        <p:txBody>
          <a:bodyPr vert="horz" wrap="square" lIns="91440" tIns="45720" rIns="91440" bIns="45720" numCol="1" anchor="t" anchorCtr="0" compatLnSpc="1">
            <a:prstTxWarp prst="textNoShape">
              <a:avLst/>
            </a:prstTxWarp>
          </a:bodyPr>
          <a:lstStyle/>
          <a:p>
            <a:pPr algn="just">
              <a:defRPr/>
            </a:pPr>
            <a:r>
              <a:rPr lang="es-EC" dirty="0" smtClean="0">
                <a:solidFill>
                  <a:schemeClr val="accent2">
                    <a:lumMod val="75000"/>
                  </a:schemeClr>
                </a:solidFill>
              </a:rPr>
              <a:t>Se seleccionaron las vacas abortadas y todas las vacas que luego del examen ginecológico presentaron estructuras indicadoras de funcionalidad ovárica (cuerpo lúteo, folículos), pero que tuvieron problemas reproductivos.</a:t>
            </a:r>
          </a:p>
          <a:p>
            <a:pPr algn="just">
              <a:defRPr/>
            </a:pPr>
            <a:endParaRPr lang="es-EC" dirty="0" smtClean="0">
              <a:solidFill>
                <a:schemeClr val="accent2">
                  <a:lumMod val="75000"/>
                </a:schemeClr>
              </a:solidFill>
            </a:endParaRPr>
          </a:p>
          <a:p>
            <a:pPr algn="just">
              <a:defRPr/>
            </a:pPr>
            <a:r>
              <a:rPr lang="es-ES_tradnl" b="1" dirty="0" smtClean="0">
                <a:solidFill>
                  <a:schemeClr val="accent2">
                    <a:lumMod val="75000"/>
                  </a:schemeClr>
                </a:solidFill>
              </a:rPr>
              <a:t>Brucelosis:</a:t>
            </a:r>
            <a:r>
              <a:rPr lang="es-ES_tradnl" dirty="0" smtClean="0">
                <a:solidFill>
                  <a:schemeClr val="accent2">
                    <a:lumMod val="75000"/>
                  </a:schemeClr>
                </a:solidFill>
              </a:rPr>
              <a:t>  mediante rosa de bengala</a:t>
            </a:r>
            <a:endParaRPr lang="es-EC" dirty="0" smtClean="0">
              <a:solidFill>
                <a:schemeClr val="accent2">
                  <a:lumMod val="75000"/>
                </a:schemeClr>
              </a:solidFill>
            </a:endParaRPr>
          </a:p>
          <a:p>
            <a:pPr algn="just">
              <a:defRPr/>
            </a:pPr>
            <a:r>
              <a:rPr lang="es-ES_tradnl" b="1" dirty="0" smtClean="0">
                <a:solidFill>
                  <a:schemeClr val="accent2">
                    <a:lumMod val="75000"/>
                  </a:schemeClr>
                </a:solidFill>
              </a:rPr>
              <a:t>Diarrea viral bovina:</a:t>
            </a:r>
            <a:r>
              <a:rPr lang="es-ES_tradnl" dirty="0" smtClean="0">
                <a:solidFill>
                  <a:schemeClr val="accent2">
                    <a:lumMod val="75000"/>
                  </a:schemeClr>
                </a:solidFill>
              </a:rPr>
              <a:t> mediante ELISA competitivo</a:t>
            </a:r>
            <a:endParaRPr lang="es-EC" dirty="0" smtClean="0">
              <a:solidFill>
                <a:schemeClr val="accent2">
                  <a:lumMod val="75000"/>
                </a:schemeClr>
              </a:solidFill>
            </a:endParaRPr>
          </a:p>
          <a:p>
            <a:pPr algn="just">
              <a:defRPr/>
            </a:pPr>
            <a:r>
              <a:rPr lang="es-ES_tradnl" b="1" dirty="0" smtClean="0">
                <a:solidFill>
                  <a:schemeClr val="accent2">
                    <a:lumMod val="75000"/>
                  </a:schemeClr>
                </a:solidFill>
              </a:rPr>
              <a:t>Rinotraqueitis infecciosa bovina:</a:t>
            </a:r>
            <a:r>
              <a:rPr lang="es-ES_tradnl" dirty="0" smtClean="0">
                <a:solidFill>
                  <a:schemeClr val="accent2">
                    <a:lumMod val="75000"/>
                  </a:schemeClr>
                </a:solidFill>
              </a:rPr>
              <a:t> mediante ELISA competitivo</a:t>
            </a:r>
            <a:endParaRPr lang="es-EC" dirty="0" smtClean="0">
              <a:solidFill>
                <a:schemeClr val="accent2">
                  <a:lumMod val="75000"/>
                </a:schemeClr>
              </a:solidFill>
            </a:endParaRPr>
          </a:p>
          <a:p>
            <a:pPr algn="just">
              <a:defRPr/>
            </a:pPr>
            <a:r>
              <a:rPr lang="es-ES_tradnl" b="1" dirty="0" smtClean="0">
                <a:solidFill>
                  <a:schemeClr val="accent2">
                    <a:lumMod val="75000"/>
                  </a:schemeClr>
                </a:solidFill>
              </a:rPr>
              <a:t>Leptospirosis</a:t>
            </a:r>
            <a:r>
              <a:rPr lang="es-ES_tradnl" dirty="0" smtClean="0">
                <a:solidFill>
                  <a:schemeClr val="accent2">
                    <a:lumMod val="75000"/>
                  </a:schemeClr>
                </a:solidFill>
              </a:rPr>
              <a:t>: mediante MAT</a:t>
            </a:r>
            <a:endParaRPr lang="es-EC" dirty="0" smtClean="0">
              <a:solidFill>
                <a:schemeClr val="accent2">
                  <a:lumMod val="75000"/>
                </a:schemeClr>
              </a:solidFill>
            </a:endParaRPr>
          </a:p>
          <a:p>
            <a:pPr algn="just">
              <a:defRPr/>
            </a:pPr>
            <a:r>
              <a:rPr lang="es-ES_tradnl" b="1" dirty="0" smtClean="0">
                <a:solidFill>
                  <a:schemeClr val="accent2">
                    <a:lumMod val="75000"/>
                  </a:schemeClr>
                </a:solidFill>
              </a:rPr>
              <a:t>Neospora:</a:t>
            </a:r>
            <a:r>
              <a:rPr lang="es-ES_tradnl" dirty="0" smtClean="0">
                <a:solidFill>
                  <a:schemeClr val="accent2">
                    <a:lumMod val="75000"/>
                  </a:schemeClr>
                </a:solidFill>
              </a:rPr>
              <a:t> mediante ELISA competitivo</a:t>
            </a:r>
            <a:endParaRPr lang="es-EC" dirty="0" smtClean="0">
              <a:solidFill>
                <a:schemeClr val="accent2">
                  <a:lumMod val="75000"/>
                </a:schemeClr>
              </a:solidFill>
            </a:endParaRPr>
          </a:p>
          <a:p>
            <a:pPr eaLnBrk="1" hangingPunct="1">
              <a:defRPr/>
            </a:pPr>
            <a:endParaRPr lang="es-EC" dirty="0" smtClean="0"/>
          </a:p>
        </p:txBody>
      </p:sp>
      <p:sp>
        <p:nvSpPr>
          <p:cNvPr id="4" name="1 Título"/>
          <p:cNvSpPr txBox="1">
            <a:spLocks/>
          </p:cNvSpPr>
          <p:nvPr/>
        </p:nvSpPr>
        <p:spPr>
          <a:xfrm>
            <a:off x="611188" y="333375"/>
            <a:ext cx="8229600" cy="1143000"/>
          </a:xfrm>
          <a:prstGeom prst="rect">
            <a:avLst/>
          </a:prstGeom>
        </p:spPr>
        <p:txBody>
          <a:bodyPr/>
          <a:lstStyle/>
          <a:p>
            <a:pPr marL="0" lvl="2">
              <a:defRPr/>
            </a:pPr>
            <a:r>
              <a:rPr lang="es-ES" sz="3200" b="1" i="1" u="sng" kern="0" dirty="0">
                <a:solidFill>
                  <a:srgbClr val="336600"/>
                </a:solidFill>
                <a:effectLst>
                  <a:outerShdw blurRad="38100" dist="38100" dir="2700000" algn="tl">
                    <a:srgbClr val="C0C0C0"/>
                  </a:outerShdw>
                </a:effectLst>
              </a:rPr>
              <a:t>Fase  de Laboratorio</a:t>
            </a:r>
            <a:r>
              <a:rPr lang="es-EC" sz="2800" b="1" i="1" kern="0" dirty="0">
                <a:solidFill>
                  <a:srgbClr val="FFFFCC"/>
                </a:solidFill>
                <a:effectLst>
                  <a:outerShdw blurRad="38100" dist="38100" dir="2700000" algn="tl">
                    <a:srgbClr val="C0C0C0"/>
                  </a:outerShdw>
                </a:effectLst>
              </a:rPr>
              <a:t/>
            </a:r>
            <a:br>
              <a:rPr lang="es-EC" sz="2800" b="1" i="1" kern="0" dirty="0">
                <a:solidFill>
                  <a:srgbClr val="FFFFCC"/>
                </a:solidFill>
                <a:effectLst>
                  <a:outerShdw blurRad="38100" dist="38100" dir="2700000" algn="tl">
                    <a:srgbClr val="C0C0C0"/>
                  </a:outerShdw>
                </a:effectLst>
              </a:rPr>
            </a:br>
            <a:endParaRPr lang="es-EC" sz="3200" b="1" i="1" kern="0" dirty="0">
              <a:solidFill>
                <a:srgbClr val="FFFFCC"/>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Toma de Muestras</a:t>
            </a:r>
            <a:endParaRPr lang="es-EC" dirty="0"/>
          </a:p>
        </p:txBody>
      </p:sp>
      <p:pic>
        <p:nvPicPr>
          <p:cNvPr id="24579" name="Picture 2"/>
          <p:cNvPicPr>
            <a:picLocks noGrp="1" noChangeAspect="1" noChangeArrowheads="1"/>
          </p:cNvPicPr>
          <p:nvPr>
            <p:ph idx="1"/>
          </p:nvPr>
        </p:nvPicPr>
        <p:blipFill>
          <a:blip r:embed="rId2" cstate="print"/>
          <a:srcRect/>
          <a:stretch>
            <a:fillRect/>
          </a:stretch>
        </p:blipFill>
        <p:spPr bwMode="auto">
          <a:xfrm>
            <a:off x="4859338" y="0"/>
            <a:ext cx="4105275" cy="3035300"/>
          </a:xfrm>
          <a:noFill/>
          <a:ln>
            <a:miter lim="800000"/>
            <a:headEnd/>
            <a:tailEnd/>
          </a:ln>
        </p:spPr>
      </p:pic>
      <p:pic>
        <p:nvPicPr>
          <p:cNvPr id="24580" name="Picture 3"/>
          <p:cNvPicPr>
            <a:picLocks noChangeAspect="1" noChangeArrowheads="1"/>
          </p:cNvPicPr>
          <p:nvPr/>
        </p:nvPicPr>
        <p:blipFill>
          <a:blip r:embed="rId3" cstate="print"/>
          <a:srcRect/>
          <a:stretch>
            <a:fillRect/>
          </a:stretch>
        </p:blipFill>
        <p:spPr bwMode="auto">
          <a:xfrm>
            <a:off x="395288" y="0"/>
            <a:ext cx="4105275" cy="3003550"/>
          </a:xfrm>
          <a:prstGeom prst="rect">
            <a:avLst/>
          </a:prstGeom>
          <a:noFill/>
          <a:ln w="9525">
            <a:noFill/>
            <a:miter lim="800000"/>
            <a:headEnd/>
            <a:tailEnd/>
          </a:ln>
        </p:spPr>
      </p:pic>
      <p:pic>
        <p:nvPicPr>
          <p:cNvPr id="24581" name="Picture 4"/>
          <p:cNvPicPr>
            <a:picLocks noChangeAspect="1" noChangeArrowheads="1"/>
          </p:cNvPicPr>
          <p:nvPr/>
        </p:nvPicPr>
        <p:blipFill>
          <a:blip r:embed="rId4" cstate="print"/>
          <a:srcRect/>
          <a:stretch>
            <a:fillRect/>
          </a:stretch>
        </p:blipFill>
        <p:spPr bwMode="auto">
          <a:xfrm>
            <a:off x="2484438" y="3141663"/>
            <a:ext cx="3743325" cy="346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125538"/>
            <a:ext cx="8229600" cy="4525962"/>
          </a:xfrm>
        </p:spPr>
        <p:txBody>
          <a:bodyPr/>
          <a:lstStyle/>
          <a:p>
            <a:pPr>
              <a:buFontTx/>
              <a:buNone/>
              <a:defRPr/>
            </a:pPr>
            <a:endParaRPr lang="es-ES_tradnl" dirty="0" smtClean="0">
              <a:solidFill>
                <a:schemeClr val="accent2">
                  <a:lumMod val="75000"/>
                </a:schemeClr>
              </a:solidFill>
            </a:endParaRPr>
          </a:p>
          <a:p>
            <a:pPr>
              <a:defRPr/>
            </a:pPr>
            <a:endParaRPr lang="es-ES_tradnl" dirty="0" smtClean="0">
              <a:solidFill>
                <a:schemeClr val="accent2">
                  <a:lumMod val="75000"/>
                </a:schemeClr>
              </a:solidFill>
            </a:endParaRPr>
          </a:p>
          <a:p>
            <a:pPr algn="just">
              <a:defRPr/>
            </a:pPr>
            <a:r>
              <a:rPr lang="es-ES_tradnl" dirty="0" smtClean="0">
                <a:solidFill>
                  <a:schemeClr val="accent2">
                    <a:lumMod val="75000"/>
                  </a:schemeClr>
                </a:solidFill>
              </a:rPr>
              <a:t>Después de obtener los resultados, se procedió a informar mediante charlas  a todos los miembros de la comunidad de los problemas encontrados y del posible manejo que se deberían aplicar, ya que la  principal fuente de ingreso económico de la Comunidad es la producción de leche.</a:t>
            </a:r>
            <a:endParaRPr lang="es-EC" dirty="0">
              <a:solidFill>
                <a:schemeClr val="accent2">
                  <a:lumMod val="75000"/>
                </a:schemeClr>
              </a:solidFill>
            </a:endParaRPr>
          </a:p>
        </p:txBody>
      </p:sp>
      <p:sp>
        <p:nvSpPr>
          <p:cNvPr id="4" name="1 Título"/>
          <p:cNvSpPr txBox="1">
            <a:spLocks noGrp="1"/>
          </p:cNvSpPr>
          <p:nvPr>
            <p:ph type="title"/>
          </p:nvPr>
        </p:nvSpPr>
        <p:spPr/>
        <p:txBody>
          <a:bodyPr/>
          <a:lstStyle/>
          <a:p>
            <a:pPr lvl="2" algn="l" eaLnBrk="1" hangingPunct="1">
              <a:defRPr/>
            </a:pPr>
            <a:r>
              <a:rPr lang="es-ES" u="sng" dirty="0" smtClean="0">
                <a:solidFill>
                  <a:srgbClr val="336600"/>
                </a:solidFill>
              </a:rPr>
              <a:t>Fase  de Difusión de Resultados</a:t>
            </a:r>
            <a:r>
              <a:rPr lang="es-EC" sz="2800" dirty="0" smtClean="0"/>
              <a:t/>
            </a:r>
            <a:br>
              <a:rPr lang="es-EC" sz="2800" dirty="0" smtClean="0"/>
            </a:br>
            <a:endParaRPr lang="es-EC"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pic>
        <p:nvPicPr>
          <p:cNvPr id="26627" name="Picture 2"/>
          <p:cNvPicPr>
            <a:picLocks noGrp="1" noChangeAspect="1" noChangeArrowheads="1"/>
          </p:cNvPicPr>
          <p:nvPr>
            <p:ph idx="1"/>
          </p:nvPr>
        </p:nvPicPr>
        <p:blipFill>
          <a:blip r:embed="rId2" cstate="print"/>
          <a:srcRect/>
          <a:stretch>
            <a:fillRect/>
          </a:stretch>
        </p:blipFill>
        <p:spPr bwMode="auto">
          <a:xfrm>
            <a:off x="0" y="476250"/>
            <a:ext cx="4427538" cy="3259138"/>
          </a:xfrm>
          <a:noFill/>
          <a:ln>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4572000" y="476250"/>
            <a:ext cx="4572000" cy="3259138"/>
          </a:xfrm>
          <a:prstGeom prst="rect">
            <a:avLst/>
          </a:prstGeom>
          <a:noFill/>
          <a:ln w="9525">
            <a:noFill/>
            <a:miter lim="800000"/>
            <a:headEnd/>
            <a:tailEnd/>
          </a:ln>
        </p:spPr>
      </p:pic>
      <p:pic>
        <p:nvPicPr>
          <p:cNvPr id="26629" name="Picture 4"/>
          <p:cNvPicPr>
            <a:picLocks noChangeAspect="1" noChangeArrowheads="1"/>
          </p:cNvPicPr>
          <p:nvPr/>
        </p:nvPicPr>
        <p:blipFill>
          <a:blip r:embed="rId4" cstate="print"/>
          <a:srcRect/>
          <a:stretch>
            <a:fillRect/>
          </a:stretch>
        </p:blipFill>
        <p:spPr bwMode="auto">
          <a:xfrm>
            <a:off x="1835150" y="3860800"/>
            <a:ext cx="4897438"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27651"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smtClean="0"/>
          </a:p>
        </p:txBody>
      </p:sp>
      <p:sp>
        <p:nvSpPr>
          <p:cNvPr id="4" name="Text Box 5"/>
          <p:cNvSpPr txBox="1">
            <a:spLocks noChangeArrowheads="1"/>
          </p:cNvSpPr>
          <p:nvPr/>
        </p:nvSpPr>
        <p:spPr bwMode="auto">
          <a:xfrm>
            <a:off x="468313" y="2332038"/>
            <a:ext cx="8229600" cy="1938337"/>
          </a:xfrm>
          <a:prstGeom prst="rect">
            <a:avLst/>
          </a:prstGeom>
          <a:ln>
            <a:miter lim="800000"/>
            <a:headEnd/>
            <a:tailEnd/>
          </a:ln>
        </p:spPr>
        <p:txBody>
          <a:bodyPr>
            <a:spAutoFit/>
          </a:bodyPr>
          <a:lstStyle/>
          <a:p>
            <a:pPr marL="342900" indent="-342900" algn="ctr">
              <a:spcBef>
                <a:spcPct val="50000"/>
              </a:spcBef>
              <a:defRPr/>
            </a:pPr>
            <a:r>
              <a:rPr kumimoji="1" lang="es-ES" sz="6000" b="1" i="1" kern="0" dirty="0">
                <a:solidFill>
                  <a:srgbClr val="B2B2B2"/>
                </a:solidFill>
                <a:effectLst>
                  <a:outerShdw blurRad="38100" dist="38100" dir="2700000" algn="tl">
                    <a:srgbClr val="000000"/>
                  </a:outerShdw>
                </a:effectLst>
                <a:latin typeface="Castellar" pitchFamily="18" charset="0"/>
              </a:rPr>
              <a:t>ANÁLISIS ESTADÍSTICO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defRPr/>
            </a:pPr>
            <a:r>
              <a:rPr lang="es-ES" dirty="0" smtClean="0">
                <a:solidFill>
                  <a:schemeClr val="accent2">
                    <a:lumMod val="75000"/>
                  </a:schemeClr>
                </a:solidFill>
              </a:rPr>
              <a:t>Los datos de las encuestas se analizaron mediante el programa estadístico SPSS 9.0 (Statistical Package for the Social Sciences) (2011), con un nivel de significancia de P&lt;0.05. </a:t>
            </a:r>
          </a:p>
          <a:p>
            <a:pPr>
              <a:defRPr/>
            </a:pPr>
            <a:endParaRPr lang="es-ES" dirty="0" smtClean="0">
              <a:solidFill>
                <a:schemeClr val="accent2">
                  <a:lumMod val="75000"/>
                </a:schemeClr>
              </a:solidFill>
            </a:endParaRPr>
          </a:p>
          <a:p>
            <a:pPr>
              <a:defRPr/>
            </a:pPr>
            <a:r>
              <a:rPr lang="es-ES" dirty="0" smtClean="0">
                <a:solidFill>
                  <a:schemeClr val="accent2">
                    <a:lumMod val="75000"/>
                  </a:schemeClr>
                </a:solidFill>
              </a:rPr>
              <a:t>Los resultados obtenidos son de carácter cualitativo por lo cual la interpretación de los datos se tabuló y mostró en figuras expresadas en porcentajes o promedios parciales.</a:t>
            </a:r>
            <a:endParaRPr lang="es-EC" dirty="0" smtClean="0">
              <a:solidFill>
                <a:schemeClr val="accent2">
                  <a:lumMod val="75000"/>
                </a:schemeClr>
              </a:solidFill>
            </a:endParaRPr>
          </a:p>
          <a:p>
            <a:pPr>
              <a:defRPr/>
            </a:pPr>
            <a:endParaRPr lang="es-EC" dirty="0"/>
          </a:p>
        </p:txBody>
      </p:sp>
      <p:sp>
        <p:nvSpPr>
          <p:cNvPr id="4" name="1 Título"/>
          <p:cNvSpPr txBox="1">
            <a:spLocks noGrp="1"/>
          </p:cNvSpPr>
          <p:nvPr>
            <p:ph type="title"/>
          </p:nvPr>
        </p:nvSpPr>
        <p:spPr/>
        <p:txBody>
          <a:bodyPr/>
          <a:lstStyle/>
          <a:p>
            <a:pPr lvl="2" eaLnBrk="1" hangingPunct="1">
              <a:defRPr/>
            </a:pPr>
            <a:r>
              <a:rPr lang="es-ES" u="sng" dirty="0" smtClean="0">
                <a:solidFill>
                  <a:srgbClr val="336600"/>
                </a:solidFill>
              </a:rPr>
              <a:t>Análisis Estadístico</a:t>
            </a:r>
            <a:r>
              <a:rPr lang="es-EC" sz="2800" dirty="0" smtClean="0"/>
              <a:t/>
            </a:r>
            <a:br>
              <a:rPr lang="es-EC" sz="2800" dirty="0" smtClean="0"/>
            </a:br>
            <a:endParaRPr lang="es-EC"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4" name="Text Box 5"/>
          <p:cNvSpPr txBox="1">
            <a:spLocks noGrp="1" noChangeArrowheads="1"/>
          </p:cNvSpPr>
          <p:nvPr>
            <p:ph idx="1"/>
          </p:nvPr>
        </p:nvSpPr>
        <p:spPr bwMode="auto">
          <a:xfrm>
            <a:off x="457200" y="1600200"/>
            <a:ext cx="8229600" cy="1938338"/>
          </a:xfrm>
          <a:ln>
            <a:miter lim="800000"/>
            <a:headEnd/>
            <a:tailEnd/>
          </a:ln>
        </p:spPr>
        <p:txBody>
          <a:bodyPr>
            <a:spAutoFit/>
          </a:bodyPr>
          <a:lstStyle/>
          <a:p>
            <a:pPr algn="ctr">
              <a:spcBef>
                <a:spcPct val="50000"/>
              </a:spcBef>
              <a:buFontTx/>
              <a:buNone/>
              <a:defRPr/>
            </a:pPr>
            <a:r>
              <a:rPr kumimoji="1" lang="es-ES" sz="6000" b="1" i="1" dirty="0" smtClean="0">
                <a:solidFill>
                  <a:srgbClr val="B2B2B2"/>
                </a:solidFill>
                <a:effectLst>
                  <a:outerShdw blurRad="38100" dist="38100" dir="2700000" algn="tl">
                    <a:srgbClr val="000000"/>
                  </a:outerShdw>
                </a:effectLst>
                <a:latin typeface="Castellar" pitchFamily="18" charset="0"/>
              </a:rPr>
              <a:t>RESULTADOS Y DISCUSIÓN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002060"/>
                </a:solidFill>
              </a:rPr>
              <a:t>NÚMERO DE ANIMALES EN LA INVESTIGACIÓN</a:t>
            </a:r>
            <a:endParaRPr lang="es-EC" dirty="0">
              <a:solidFill>
                <a:srgbClr val="002060"/>
              </a:solidFill>
            </a:endParaRPr>
          </a:p>
        </p:txBody>
      </p:sp>
      <p:sp>
        <p:nvSpPr>
          <p:cNvPr id="30723"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smtClean="0"/>
          </a:p>
        </p:txBody>
      </p:sp>
      <p:sp>
        <p:nvSpPr>
          <p:cNvPr id="4" name="3 Rectángulo redondeado"/>
          <p:cNvSpPr/>
          <p:nvPr/>
        </p:nvSpPr>
        <p:spPr>
          <a:xfrm>
            <a:off x="3635375" y="1341438"/>
            <a:ext cx="1944688" cy="100806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TOTAL DE VACAS</a:t>
            </a:r>
          </a:p>
          <a:p>
            <a:pPr algn="ctr">
              <a:defRPr/>
            </a:pPr>
            <a:r>
              <a:rPr lang="es-EC" dirty="0"/>
              <a:t>138</a:t>
            </a:r>
          </a:p>
        </p:txBody>
      </p:sp>
      <p:sp>
        <p:nvSpPr>
          <p:cNvPr id="8" name="7 Rectángulo redondeado"/>
          <p:cNvSpPr/>
          <p:nvPr/>
        </p:nvSpPr>
        <p:spPr>
          <a:xfrm>
            <a:off x="5580063" y="2492375"/>
            <a:ext cx="1944687" cy="10080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VACIAS</a:t>
            </a:r>
          </a:p>
          <a:p>
            <a:pPr algn="ctr">
              <a:defRPr/>
            </a:pPr>
            <a:r>
              <a:rPr lang="es-EC" dirty="0"/>
              <a:t>98</a:t>
            </a:r>
          </a:p>
        </p:txBody>
      </p:sp>
      <p:sp>
        <p:nvSpPr>
          <p:cNvPr id="9" name="8 Rectángulo redondeado"/>
          <p:cNvSpPr/>
          <p:nvPr/>
        </p:nvSpPr>
        <p:spPr>
          <a:xfrm>
            <a:off x="1619250" y="2492375"/>
            <a:ext cx="1944688" cy="10080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VACAS PREÑADAS</a:t>
            </a:r>
          </a:p>
          <a:p>
            <a:pPr algn="ctr">
              <a:defRPr/>
            </a:pPr>
            <a:r>
              <a:rPr lang="es-EC" dirty="0"/>
              <a:t>40</a:t>
            </a:r>
          </a:p>
          <a:p>
            <a:pPr algn="ctr">
              <a:defRPr/>
            </a:pPr>
            <a:endParaRPr lang="es-EC" dirty="0"/>
          </a:p>
        </p:txBody>
      </p:sp>
      <p:sp>
        <p:nvSpPr>
          <p:cNvPr id="12" name="11 Rectángulo redondeado"/>
          <p:cNvSpPr/>
          <p:nvPr/>
        </p:nvSpPr>
        <p:spPr>
          <a:xfrm>
            <a:off x="6516688" y="4005263"/>
            <a:ext cx="2411412" cy="1439862"/>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PROBLEMAS REPRODUCTIVOS</a:t>
            </a:r>
          </a:p>
          <a:p>
            <a:pPr algn="ctr">
              <a:defRPr/>
            </a:pPr>
            <a:endParaRPr lang="es-EC" dirty="0"/>
          </a:p>
          <a:p>
            <a:pPr algn="ctr">
              <a:defRPr/>
            </a:pPr>
            <a:r>
              <a:rPr lang="es-EC" dirty="0"/>
              <a:t>82</a:t>
            </a:r>
          </a:p>
        </p:txBody>
      </p:sp>
      <p:sp>
        <p:nvSpPr>
          <p:cNvPr id="14" name="13 Rectángulo redondeado"/>
          <p:cNvSpPr/>
          <p:nvPr/>
        </p:nvSpPr>
        <p:spPr>
          <a:xfrm>
            <a:off x="3851275" y="4005263"/>
            <a:ext cx="2413000" cy="1439862"/>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RECIÉN PARIDAS</a:t>
            </a:r>
          </a:p>
          <a:p>
            <a:pPr algn="ctr">
              <a:defRPr/>
            </a:pPr>
            <a:endParaRPr lang="es-EC" dirty="0"/>
          </a:p>
          <a:p>
            <a:pPr algn="ctr">
              <a:defRPr/>
            </a:pPr>
            <a:r>
              <a:rPr lang="es-EC" dirty="0"/>
              <a:t>16</a:t>
            </a:r>
          </a:p>
        </p:txBody>
      </p:sp>
      <p:cxnSp>
        <p:nvCxnSpPr>
          <p:cNvPr id="16" name="15 Conector recto"/>
          <p:cNvCxnSpPr>
            <a:stCxn id="4" idx="3"/>
          </p:cNvCxnSpPr>
          <p:nvPr/>
        </p:nvCxnSpPr>
        <p:spPr>
          <a:xfrm>
            <a:off x="5580063" y="1844675"/>
            <a:ext cx="100806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627313" y="1844675"/>
            <a:ext cx="100806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588125" y="1844675"/>
            <a:ext cx="0" cy="57626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2627313" y="1844675"/>
            <a:ext cx="0" cy="57626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8" idx="3"/>
          </p:cNvCxnSpPr>
          <p:nvPr/>
        </p:nvCxnSpPr>
        <p:spPr>
          <a:xfrm>
            <a:off x="7524750" y="2997200"/>
            <a:ext cx="4318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148263" y="2997200"/>
            <a:ext cx="4318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7956550" y="2997200"/>
            <a:ext cx="0" cy="936625"/>
          </a:xfrm>
          <a:prstGeom prst="line">
            <a:avLst/>
          </a:prstGeom>
          <a:ln>
            <a:solidFill>
              <a:srgbClr val="00B050"/>
            </a:solidFill>
          </a:ln>
          <a:effectLst>
            <a:outerShdw blurRad="444500" dist="50800" dir="5400000" sx="1000" sy="1000" algn="ctr" rotWithShape="0">
              <a:srgbClr val="000000">
                <a:alpha val="84000"/>
              </a:srgbClr>
            </a:outerShdw>
          </a:effectLst>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5148263" y="2997200"/>
            <a:ext cx="0" cy="93662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graphicFrame>
        <p:nvGraphicFramePr>
          <p:cNvPr id="4" name="3 Marcador de contenido"/>
          <p:cNvGraphicFramePr>
            <a:graphicFrameLocks noGrp="1"/>
          </p:cNvGraphicFramePr>
          <p:nvPr>
            <p:ph idx="1"/>
          </p:nvPr>
        </p:nvGraphicFramePr>
        <p:xfrm>
          <a:off x="611560"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sz="4400" dirty="0" smtClean="0">
                <a:solidFill>
                  <a:schemeClr val="accent2">
                    <a:lumMod val="75000"/>
                  </a:schemeClr>
                </a:solidFill>
              </a:rPr>
              <a:t>Número de Partos</a:t>
            </a:r>
            <a:endParaRPr lang="es-EC" sz="4400" dirty="0">
              <a:solidFill>
                <a:schemeClr val="accent2">
                  <a:lumMod val="75000"/>
                </a:schemeClr>
              </a:solidFill>
            </a:endParaRPr>
          </a:p>
        </p:txBody>
      </p:sp>
      <p:graphicFrame>
        <p:nvGraphicFramePr>
          <p:cNvPr id="4" name="3 Marcador de contenido"/>
          <p:cNvGraphicFramePr>
            <a:graphicFrameLocks noGrp="1"/>
          </p:cNvGraphicFramePr>
          <p:nvPr>
            <p:ph idx="1"/>
          </p:nvPr>
        </p:nvGraphicFramePr>
        <p:xfrm>
          <a:off x="683568" y="148478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1143000"/>
          </a:xfrm>
        </p:spPr>
        <p:txBody>
          <a:bodyPr/>
          <a:lstStyle/>
          <a:p>
            <a:pPr>
              <a:defRPr/>
            </a:pPr>
            <a:r>
              <a:rPr lang="es-EC" dirty="0" smtClean="0">
                <a:solidFill>
                  <a:srgbClr val="336600"/>
                </a:solidFill>
                <a:latin typeface="Times New Roman" pitchFamily="18" charset="0"/>
              </a:rPr>
              <a:t>Justificación</a:t>
            </a:r>
          </a:p>
        </p:txBody>
      </p:sp>
      <p:sp>
        <p:nvSpPr>
          <p:cNvPr id="3" name="2 Marcador de contenido"/>
          <p:cNvSpPr>
            <a:spLocks noGrp="1"/>
          </p:cNvSpPr>
          <p:nvPr>
            <p:ph idx="1"/>
          </p:nvPr>
        </p:nvSpPr>
        <p:spPr/>
        <p:txBody>
          <a:bodyPr/>
          <a:lstStyle/>
          <a:p>
            <a:pPr algn="just">
              <a:defRPr/>
            </a:pPr>
            <a:r>
              <a:rPr lang="es-ES_tradnl" dirty="0" smtClean="0">
                <a:solidFill>
                  <a:schemeClr val="accent2">
                    <a:lumMod val="75000"/>
                  </a:schemeClr>
                </a:solidFill>
              </a:rPr>
              <a:t>El desarrollo y mantenimiento de la ganadería rentable se basa en la eficiencia reproductiva, por esta razón es una necesidad de los ganaderos conocer las  causas que provocan los problemas reproductivos.</a:t>
            </a:r>
          </a:p>
          <a:p>
            <a:pPr algn="just">
              <a:defRPr/>
            </a:pPr>
            <a:endParaRPr lang="es-ES_tradnl" dirty="0" smtClean="0">
              <a:solidFill>
                <a:schemeClr val="accent2">
                  <a:lumMod val="75000"/>
                </a:schemeClr>
              </a:solidFill>
            </a:endParaRPr>
          </a:p>
          <a:p>
            <a:pPr algn="just">
              <a:defRPr/>
            </a:pPr>
            <a:r>
              <a:rPr lang="es-ES_tradnl" dirty="0" smtClean="0">
                <a:solidFill>
                  <a:schemeClr val="accent2">
                    <a:lumMod val="75000"/>
                  </a:schemeClr>
                </a:solidFill>
              </a:rPr>
              <a:t>En comunidad de San Francisco existía un desconocimiento de la identificación de las mismas, generando grandes pérdidas económicas.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a:defRPr/>
            </a:pPr>
            <a:r>
              <a:rPr lang="es-EC" dirty="0" smtClean="0">
                <a:solidFill>
                  <a:srgbClr val="336600"/>
                </a:solidFill>
              </a:rPr>
              <a:t>SISTEMA DE ORDEÑO</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Sistema de Ordeño</a:t>
            </a:r>
            <a:endParaRPr lang="es-EC" dirty="0">
              <a:solidFill>
                <a:srgbClr val="336600"/>
              </a:solidFill>
            </a:endParaRPr>
          </a:p>
        </p:txBody>
      </p:sp>
      <p:pic>
        <p:nvPicPr>
          <p:cNvPr id="34819" name="Picture 2"/>
          <p:cNvPicPr>
            <a:picLocks noGrp="1" noChangeAspect="1" noChangeArrowheads="1"/>
          </p:cNvPicPr>
          <p:nvPr>
            <p:ph idx="1"/>
          </p:nvPr>
        </p:nvPicPr>
        <p:blipFill>
          <a:blip r:embed="rId2" cstate="print"/>
          <a:srcRect/>
          <a:stretch>
            <a:fillRect/>
          </a:stretch>
        </p:blipFill>
        <p:spPr bwMode="auto">
          <a:xfrm>
            <a:off x="46038" y="1844675"/>
            <a:ext cx="4248150" cy="3168650"/>
          </a:xfrm>
          <a:noFill/>
          <a:ln>
            <a:miter lim="800000"/>
            <a:headEnd/>
            <a:tailEnd/>
          </a:ln>
        </p:spPr>
      </p:pic>
      <p:pic>
        <p:nvPicPr>
          <p:cNvPr id="34820" name="Picture 3"/>
          <p:cNvPicPr>
            <a:picLocks noChangeAspect="1" noChangeArrowheads="1"/>
          </p:cNvPicPr>
          <p:nvPr/>
        </p:nvPicPr>
        <p:blipFill>
          <a:blip r:embed="rId3" cstate="print"/>
          <a:srcRect/>
          <a:stretch>
            <a:fillRect/>
          </a:stretch>
        </p:blipFill>
        <p:spPr bwMode="auto">
          <a:xfrm>
            <a:off x="4356100" y="1858963"/>
            <a:ext cx="4464050" cy="315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a:defRPr/>
            </a:pPr>
            <a:r>
              <a:rPr lang="es-EC" dirty="0" smtClean="0">
                <a:solidFill>
                  <a:srgbClr val="336600"/>
                </a:solidFill>
              </a:rPr>
              <a:t>SISTEMA DE PASTOREO</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467544"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Sistema de Pastoreo</a:t>
            </a:r>
            <a:endParaRPr lang="es-EC" dirty="0">
              <a:solidFill>
                <a:srgbClr val="336600"/>
              </a:solidFill>
            </a:endParaRPr>
          </a:p>
        </p:txBody>
      </p:sp>
      <p:pic>
        <p:nvPicPr>
          <p:cNvPr id="36867" name="Picture 2"/>
          <p:cNvPicPr>
            <a:picLocks noGrp="1" noChangeAspect="1" noChangeArrowheads="1"/>
          </p:cNvPicPr>
          <p:nvPr>
            <p:ph idx="1"/>
          </p:nvPr>
        </p:nvPicPr>
        <p:blipFill>
          <a:blip r:embed="rId2" cstate="print"/>
          <a:srcRect/>
          <a:stretch>
            <a:fillRect/>
          </a:stretch>
        </p:blipFill>
        <p:spPr bwMode="auto">
          <a:xfrm>
            <a:off x="4598988" y="1773238"/>
            <a:ext cx="4545012" cy="3527425"/>
          </a:xfrm>
          <a:noFill/>
          <a:ln>
            <a:miter lim="800000"/>
            <a:headEnd/>
            <a:tailEnd/>
          </a:ln>
        </p:spPr>
      </p:pic>
      <p:pic>
        <p:nvPicPr>
          <p:cNvPr id="36868" name="Picture 3"/>
          <p:cNvPicPr>
            <a:picLocks noChangeAspect="1" noChangeArrowheads="1"/>
          </p:cNvPicPr>
          <p:nvPr/>
        </p:nvPicPr>
        <p:blipFill>
          <a:blip r:embed="rId3" cstate="print"/>
          <a:srcRect/>
          <a:stretch>
            <a:fillRect/>
          </a:stretch>
        </p:blipFill>
        <p:spPr bwMode="auto">
          <a:xfrm>
            <a:off x="0" y="1773238"/>
            <a:ext cx="4500563" cy="348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S" dirty="0" smtClean="0">
                <a:solidFill>
                  <a:srgbClr val="336600"/>
                </a:solidFill>
              </a:rPr>
              <a:t>SOBREALIMENTO ADMINISTRADO</a:t>
            </a:r>
            <a:endParaRPr lang="es-EC" dirty="0">
              <a:solidFill>
                <a:srgbClr val="3366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Sobrealimento Administrado</a:t>
            </a:r>
            <a:endParaRPr lang="es-EC" dirty="0">
              <a:solidFill>
                <a:srgbClr val="336600"/>
              </a:solidFill>
            </a:endParaRPr>
          </a:p>
        </p:txBody>
      </p:sp>
      <p:pic>
        <p:nvPicPr>
          <p:cNvPr id="38915" name="Picture 2"/>
          <p:cNvPicPr>
            <a:picLocks noGrp="1" noChangeAspect="1" noChangeArrowheads="1"/>
          </p:cNvPicPr>
          <p:nvPr>
            <p:ph idx="1"/>
          </p:nvPr>
        </p:nvPicPr>
        <p:blipFill>
          <a:blip r:embed="rId2" cstate="print"/>
          <a:srcRect/>
          <a:stretch>
            <a:fillRect/>
          </a:stretch>
        </p:blipFill>
        <p:spPr bwMode="auto">
          <a:xfrm>
            <a:off x="1692275" y="1341438"/>
            <a:ext cx="5988050" cy="4419600"/>
          </a:xfrm>
          <a:noFill/>
          <a:ln>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defRPr/>
            </a:pPr>
            <a:r>
              <a:rPr lang="es-EC" dirty="0" smtClean="0">
                <a:solidFill>
                  <a:srgbClr val="336600"/>
                </a:solidFill>
              </a:rPr>
              <a:t>CANTIDAD DE SOBREALIMENTO</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539552" y="119675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defRPr/>
            </a:pPr>
            <a:r>
              <a:rPr lang="es-EC" dirty="0" smtClean="0">
                <a:solidFill>
                  <a:srgbClr val="336600"/>
                </a:solidFill>
              </a:rPr>
              <a:t>TIPO DE SAL ADMINISTRADA</a:t>
            </a:r>
            <a:r>
              <a:rPr lang="es-EC" dirty="0" smtClean="0"/>
              <a:t/>
            </a:r>
            <a:br>
              <a:rPr lang="es-EC" dirty="0" smtClean="0"/>
            </a:br>
            <a:endParaRPr lang="es-EC" dirty="0"/>
          </a:p>
        </p:txBody>
      </p:sp>
      <p:graphicFrame>
        <p:nvGraphicFramePr>
          <p:cNvPr id="4" name="3 Marcador de contenido"/>
          <p:cNvGraphicFramePr>
            <a:graphicFrameLocks noGrp="1"/>
          </p:cNvGraphicFramePr>
          <p:nvPr>
            <p:ph idx="1"/>
          </p:nvPr>
        </p:nvGraphicFramePr>
        <p:xfrm>
          <a:off x="539552" y="1124744"/>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Sal Administrada</a:t>
            </a:r>
            <a:endParaRPr lang="es-EC" dirty="0">
              <a:solidFill>
                <a:srgbClr val="336600"/>
              </a:solidFill>
            </a:endParaRPr>
          </a:p>
        </p:txBody>
      </p:sp>
      <p:pic>
        <p:nvPicPr>
          <p:cNvPr id="41987" name="Picture 2"/>
          <p:cNvPicPr>
            <a:picLocks noGrp="1" noChangeAspect="1" noChangeArrowheads="1"/>
          </p:cNvPicPr>
          <p:nvPr>
            <p:ph idx="1"/>
          </p:nvPr>
        </p:nvPicPr>
        <p:blipFill>
          <a:blip r:embed="rId2" cstate="print"/>
          <a:srcRect/>
          <a:stretch>
            <a:fillRect/>
          </a:stretch>
        </p:blipFill>
        <p:spPr bwMode="auto">
          <a:xfrm>
            <a:off x="684213" y="1484313"/>
            <a:ext cx="8229600" cy="4160837"/>
          </a:xfrm>
          <a:noFill/>
          <a:ln>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2275" y="5445125"/>
            <a:ext cx="8229600" cy="1143000"/>
          </a:xfrm>
        </p:spPr>
        <p:txBody>
          <a:bodyPr/>
          <a:lstStyle/>
          <a:p>
            <a:pPr algn="l">
              <a:defRPr/>
            </a:pPr>
            <a:r>
              <a:rPr lang="es-EC" sz="2400" i="0" dirty="0" smtClean="0">
                <a:solidFill>
                  <a:schemeClr val="tx1"/>
                </a:solidFill>
                <a:effectLst>
                  <a:outerShdw blurRad="38100" dist="38100" dir="2700000" algn="tl">
                    <a:srgbClr val="000000">
                      <a:alpha val="43137"/>
                    </a:srgbClr>
                  </a:outerShdw>
                </a:effectLst>
              </a:rPr>
              <a:t>vacas vacías                  vacas preñadas</a:t>
            </a:r>
            <a:endParaRPr lang="es-EC" sz="2400" i="0" dirty="0">
              <a:solidFill>
                <a:schemeClr val="tx1"/>
              </a:solidFill>
              <a:effectLst>
                <a:outerShdw blurRad="38100" dist="38100" dir="2700000" algn="tl">
                  <a:srgbClr val="000000">
                    <a:alpha val="43137"/>
                  </a:srgbClr>
                </a:outerShdw>
              </a:effectLst>
            </a:endParaRPr>
          </a:p>
        </p:txBody>
      </p:sp>
      <p:pic>
        <p:nvPicPr>
          <p:cNvPr id="43011" name="Picture 2"/>
          <p:cNvPicPr>
            <a:picLocks noGrp="1" noChangeAspect="1" noChangeArrowheads="1"/>
          </p:cNvPicPr>
          <p:nvPr>
            <p:ph idx="1"/>
          </p:nvPr>
        </p:nvPicPr>
        <p:blipFill>
          <a:blip r:embed="rId2" cstate="print"/>
          <a:srcRect/>
          <a:stretch>
            <a:fillRect/>
          </a:stretch>
        </p:blipFill>
        <p:spPr bwMode="auto">
          <a:xfrm>
            <a:off x="684213" y="981075"/>
            <a:ext cx="7562850" cy="4554538"/>
          </a:xfrm>
          <a:noFill/>
          <a:ln>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7171" name="2 Marcador de contenido"/>
          <p:cNvSpPr>
            <a:spLocks noGrp="1"/>
          </p:cNvSpPr>
          <p:nvPr>
            <p:ph idx="1"/>
          </p:nvPr>
        </p:nvSpPr>
        <p:spPr bwMode="auto">
          <a:xfrm>
            <a:off x="539750" y="260350"/>
            <a:ext cx="8229600" cy="5184775"/>
          </a:xfrm>
          <a:noFill/>
          <a:ln>
            <a:miter lim="800000"/>
            <a:headEnd/>
            <a:tailEnd/>
          </a:ln>
        </p:spPr>
        <p:txBody>
          <a:bodyPr vert="horz" wrap="square" lIns="91440" tIns="45720" rIns="91440" bIns="45720" numCol="1" anchor="t" anchorCtr="0" compatLnSpc="1">
            <a:prstTxWarp prst="textNoShape">
              <a:avLst/>
            </a:prstTxWarp>
          </a:bodyPr>
          <a:lstStyle/>
          <a:p>
            <a:pPr algn="just"/>
            <a:r>
              <a:rPr lang="es-EC" smtClean="0">
                <a:solidFill>
                  <a:srgbClr val="002060"/>
                </a:solidFill>
              </a:rPr>
              <a:t>En la comunidad de San Francisco los parámetros que se ven alterados son: </a:t>
            </a:r>
          </a:p>
          <a:p>
            <a:pPr algn="just">
              <a:buFontTx/>
              <a:buNone/>
            </a:pPr>
            <a:endParaRPr lang="es-EC" smtClean="0">
              <a:solidFill>
                <a:srgbClr val="002060"/>
              </a:solidFill>
            </a:endParaRPr>
          </a:p>
          <a:p>
            <a:pPr algn="just">
              <a:buFontTx/>
              <a:buNone/>
            </a:pPr>
            <a:r>
              <a:rPr lang="es-EC" smtClean="0">
                <a:solidFill>
                  <a:srgbClr val="FF0000"/>
                </a:solidFill>
              </a:rPr>
              <a:t>Por las fallas reproductivas</a:t>
            </a:r>
          </a:p>
          <a:p>
            <a:pPr algn="just">
              <a:buFont typeface="Wingdings" pitchFamily="2" charset="2"/>
              <a:buChar char="Ø"/>
            </a:pPr>
            <a:r>
              <a:rPr lang="es-EC" smtClean="0">
                <a:solidFill>
                  <a:srgbClr val="002060"/>
                </a:solidFill>
              </a:rPr>
              <a:t>Intervalo entre partos</a:t>
            </a:r>
          </a:p>
          <a:p>
            <a:pPr algn="just">
              <a:buFont typeface="Wingdings" pitchFamily="2" charset="2"/>
              <a:buChar char="Ø"/>
            </a:pPr>
            <a:r>
              <a:rPr lang="es-EC" smtClean="0">
                <a:solidFill>
                  <a:srgbClr val="002060"/>
                </a:solidFill>
              </a:rPr>
              <a:t>Días abiertos</a:t>
            </a:r>
          </a:p>
          <a:p>
            <a:pPr algn="just">
              <a:buFont typeface="Wingdings" pitchFamily="2" charset="2"/>
              <a:buChar char="Ø"/>
            </a:pPr>
            <a:r>
              <a:rPr lang="es-EC" smtClean="0">
                <a:solidFill>
                  <a:srgbClr val="002060"/>
                </a:solidFill>
              </a:rPr>
              <a:t>Servicios por concepción</a:t>
            </a:r>
          </a:p>
          <a:p>
            <a:pPr algn="just">
              <a:buFont typeface="Wingdings" pitchFamily="2" charset="2"/>
              <a:buChar char="Ø"/>
            </a:pPr>
            <a:r>
              <a:rPr lang="es-EC" smtClean="0">
                <a:solidFill>
                  <a:srgbClr val="002060"/>
                </a:solidFill>
              </a:rPr>
              <a:t>El porcentaje de vacas repetidoras</a:t>
            </a:r>
          </a:p>
          <a:p>
            <a:pPr algn="just">
              <a:buFontTx/>
              <a:buNone/>
            </a:pPr>
            <a:endParaRPr lang="es-EC" smtClean="0">
              <a:solidFill>
                <a:srgbClr val="FF0000"/>
              </a:solidFill>
            </a:endParaRPr>
          </a:p>
          <a:p>
            <a:pPr algn="just">
              <a:buFontTx/>
              <a:buNone/>
            </a:pPr>
            <a:r>
              <a:rPr lang="es-EC" smtClean="0">
                <a:solidFill>
                  <a:srgbClr val="FF0000"/>
                </a:solidFill>
              </a:rPr>
              <a:t>Por las fallas productivas </a:t>
            </a:r>
          </a:p>
          <a:p>
            <a:pPr algn="just">
              <a:buFont typeface="Wingdings" pitchFamily="2" charset="2"/>
              <a:buChar char="Ø"/>
            </a:pPr>
            <a:r>
              <a:rPr lang="es-EC" smtClean="0">
                <a:solidFill>
                  <a:srgbClr val="002060"/>
                </a:solidFill>
              </a:rPr>
              <a:t>La producción láctea </a:t>
            </a:r>
          </a:p>
          <a:p>
            <a:pPr algn="just">
              <a:buFont typeface="Wingdings" pitchFamily="2" charset="2"/>
              <a:buChar char="Ø"/>
            </a:pPr>
            <a:r>
              <a:rPr lang="es-EC" smtClean="0">
                <a:solidFill>
                  <a:srgbClr val="002060"/>
                </a:solidFill>
              </a:rPr>
              <a:t>Disminución de crías por año </a:t>
            </a:r>
          </a:p>
          <a:p>
            <a:pPr algn="just">
              <a:buFont typeface="Wingdings" pitchFamily="2" charset="2"/>
              <a:buChar char="Ø"/>
            </a:pPr>
            <a:r>
              <a:rPr lang="es-EC" smtClean="0">
                <a:solidFill>
                  <a:srgbClr val="002060"/>
                </a:solidFill>
              </a:rPr>
              <a:t>Porcentaje de vacas de descarte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solidFill>
                  <a:srgbClr val="336600"/>
                </a:solidFill>
              </a:rPr>
              <a:t>EXAMEN GINECOLÓGICO  </a:t>
            </a:r>
            <a:endParaRPr lang="es-EC" dirty="0">
              <a:solidFill>
                <a:srgbClr val="336600"/>
              </a:solidFill>
            </a:endParaRPr>
          </a:p>
        </p:txBody>
      </p:sp>
      <p:pic>
        <p:nvPicPr>
          <p:cNvPr id="44035" name="3 Marcador de contenido"/>
          <p:cNvPicPr>
            <a:picLocks noGrp="1"/>
          </p:cNvPicPr>
          <p:nvPr>
            <p:ph idx="1"/>
          </p:nvPr>
        </p:nvPicPr>
        <p:blipFill>
          <a:blip r:embed="rId2" cstate="print"/>
          <a:srcRect/>
          <a:stretch>
            <a:fillRect/>
          </a:stretch>
        </p:blipFill>
        <p:spPr bwMode="auto">
          <a:xfrm>
            <a:off x="1692275" y="1557338"/>
            <a:ext cx="5970588" cy="4248150"/>
          </a:xfrm>
          <a:noFill/>
          <a:ln>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Ginecológico </a:t>
            </a:r>
            <a:endParaRPr lang="es-EC" dirty="0">
              <a:solidFill>
                <a:srgbClr val="336600"/>
              </a:solidFill>
            </a:endParaRPr>
          </a:p>
        </p:txBody>
      </p:sp>
      <p:pic>
        <p:nvPicPr>
          <p:cNvPr id="45059" name="3 Marcador de contenido"/>
          <p:cNvPicPr>
            <a:picLocks noGrp="1"/>
          </p:cNvPicPr>
          <p:nvPr>
            <p:ph idx="1"/>
          </p:nvPr>
        </p:nvPicPr>
        <p:blipFill>
          <a:blip r:embed="rId2" cstate="print"/>
          <a:srcRect/>
          <a:stretch>
            <a:fillRect/>
          </a:stretch>
        </p:blipFill>
        <p:spPr bwMode="auto">
          <a:xfrm>
            <a:off x="1331913" y="1125538"/>
            <a:ext cx="6237287" cy="4319587"/>
          </a:xfrm>
          <a:noFill/>
          <a:ln>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Ginecológico</a:t>
            </a:r>
            <a:endParaRPr lang="es-EC" dirty="0">
              <a:solidFill>
                <a:srgbClr val="336600"/>
              </a:solidFill>
            </a:endParaRPr>
          </a:p>
        </p:txBody>
      </p:sp>
      <p:sp>
        <p:nvSpPr>
          <p:cNvPr id="46083" name="4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smtClean="0"/>
          </a:p>
        </p:txBody>
      </p:sp>
      <p:pic>
        <p:nvPicPr>
          <p:cNvPr id="46084" name="Picture 2"/>
          <p:cNvPicPr>
            <a:picLocks noChangeAspect="1" noChangeArrowheads="1"/>
          </p:cNvPicPr>
          <p:nvPr/>
        </p:nvPicPr>
        <p:blipFill>
          <a:blip r:embed="rId2" cstate="print"/>
          <a:srcRect/>
          <a:stretch>
            <a:fillRect/>
          </a:stretch>
        </p:blipFill>
        <p:spPr bwMode="auto">
          <a:xfrm>
            <a:off x="250825" y="1052513"/>
            <a:ext cx="8502650"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Ginecológico</a:t>
            </a:r>
            <a:endParaRPr lang="es-EC" dirty="0">
              <a:solidFill>
                <a:srgbClr val="336600"/>
              </a:solidFill>
            </a:endParaRPr>
          </a:p>
        </p:txBody>
      </p:sp>
      <p:sp>
        <p:nvSpPr>
          <p:cNvPr id="47107" name="5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EC" smtClean="0"/>
          </a:p>
        </p:txBody>
      </p:sp>
      <p:pic>
        <p:nvPicPr>
          <p:cNvPr id="47108" name="Picture 3"/>
          <p:cNvPicPr>
            <a:picLocks noChangeAspect="1" noChangeArrowheads="1"/>
          </p:cNvPicPr>
          <p:nvPr/>
        </p:nvPicPr>
        <p:blipFill>
          <a:blip r:embed="rId2" cstate="print"/>
          <a:srcRect/>
          <a:stretch>
            <a:fillRect/>
          </a:stretch>
        </p:blipFill>
        <p:spPr bwMode="auto">
          <a:xfrm>
            <a:off x="250825" y="1412875"/>
            <a:ext cx="86487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a:defRPr/>
            </a:pPr>
            <a:r>
              <a:rPr lang="es-EC" dirty="0" smtClean="0">
                <a:solidFill>
                  <a:srgbClr val="336600"/>
                </a:solidFill>
              </a:rPr>
              <a:t>Examen Ginecológico</a:t>
            </a:r>
            <a:endParaRPr lang="es-EC" dirty="0">
              <a:solidFill>
                <a:srgbClr val="336600"/>
              </a:solidFill>
            </a:endParaRPr>
          </a:p>
        </p:txBody>
      </p:sp>
      <p:pic>
        <p:nvPicPr>
          <p:cNvPr id="48131" name="Picture 2"/>
          <p:cNvPicPr>
            <a:picLocks noGrp="1" noChangeAspect="1" noChangeArrowheads="1"/>
          </p:cNvPicPr>
          <p:nvPr>
            <p:ph idx="1"/>
          </p:nvPr>
        </p:nvPicPr>
        <p:blipFill>
          <a:blip r:embed="rId2" cstate="print"/>
          <a:srcRect/>
          <a:stretch>
            <a:fillRect/>
          </a:stretch>
        </p:blipFill>
        <p:spPr bwMode="auto">
          <a:xfrm>
            <a:off x="1403350" y="1196975"/>
            <a:ext cx="5808663" cy="3671888"/>
          </a:xfrm>
          <a:noFill/>
          <a:ln>
            <a:miter lim="800000"/>
            <a:headEnd/>
            <a:tailEnd/>
          </a:ln>
        </p:spPr>
      </p:pic>
      <p:sp>
        <p:nvSpPr>
          <p:cNvPr id="8" name="7 Rectángulo"/>
          <p:cNvSpPr/>
          <p:nvPr/>
        </p:nvSpPr>
        <p:spPr>
          <a:xfrm>
            <a:off x="179388" y="5084763"/>
            <a:ext cx="5040312" cy="1152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C" dirty="0">
                <a:solidFill>
                  <a:schemeClr val="accent2">
                    <a:lumMod val="75000"/>
                  </a:schemeClr>
                </a:solidFill>
              </a:rPr>
              <a:t>T1: entra completamente en la mano</a:t>
            </a:r>
          </a:p>
          <a:p>
            <a:pPr>
              <a:defRPr/>
            </a:pPr>
            <a:r>
              <a:rPr lang="es-EC" dirty="0">
                <a:solidFill>
                  <a:schemeClr val="accent2">
                    <a:lumMod val="75000"/>
                  </a:schemeClr>
                </a:solidFill>
              </a:rPr>
              <a:t>T2: no entra en la mano, sale por los dedos.</a:t>
            </a:r>
          </a:p>
          <a:p>
            <a:pPr>
              <a:defRPr/>
            </a:pPr>
            <a:r>
              <a:rPr lang="es-EC" dirty="0">
                <a:solidFill>
                  <a:schemeClr val="accent2">
                    <a:lumMod val="75000"/>
                  </a:schemeClr>
                </a:solidFill>
              </a:rPr>
              <a:t>T3: ya no entra en la mano.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Examen Ginecológico</a:t>
            </a:r>
            <a:endParaRPr lang="es-EC" dirty="0">
              <a:solidFill>
                <a:srgbClr val="336600"/>
              </a:solidFill>
            </a:endParaRPr>
          </a:p>
        </p:txBody>
      </p:sp>
      <p:pic>
        <p:nvPicPr>
          <p:cNvPr id="49155" name="Picture 2"/>
          <p:cNvPicPr>
            <a:picLocks noGrp="1" noChangeAspect="1" noChangeArrowheads="1"/>
          </p:cNvPicPr>
          <p:nvPr>
            <p:ph idx="1"/>
          </p:nvPr>
        </p:nvPicPr>
        <p:blipFill>
          <a:blip r:embed="rId2" cstate="print"/>
          <a:srcRect/>
          <a:stretch>
            <a:fillRect/>
          </a:stretch>
        </p:blipFill>
        <p:spPr bwMode="auto">
          <a:xfrm>
            <a:off x="1042988" y="1700213"/>
            <a:ext cx="7273925" cy="4387850"/>
          </a:xfrm>
          <a:noFill/>
          <a:ln>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solidFill>
                  <a:srgbClr val="336600"/>
                </a:solidFill>
              </a:rPr>
              <a:t>ABORTOS</a:t>
            </a:r>
            <a:endParaRPr lang="es-EC" dirty="0">
              <a:solidFill>
                <a:srgbClr val="336600"/>
              </a:solidFill>
            </a:endParaRPr>
          </a:p>
        </p:txBody>
      </p:sp>
      <p:pic>
        <p:nvPicPr>
          <p:cNvPr id="50179" name="Picture 2"/>
          <p:cNvPicPr>
            <a:picLocks noGrp="1" noChangeAspect="1" noChangeArrowheads="1"/>
          </p:cNvPicPr>
          <p:nvPr>
            <p:ph idx="1"/>
          </p:nvPr>
        </p:nvPicPr>
        <p:blipFill>
          <a:blip r:embed="rId2" cstate="print"/>
          <a:srcRect/>
          <a:stretch>
            <a:fillRect/>
          </a:stretch>
        </p:blipFill>
        <p:spPr bwMode="auto">
          <a:xfrm>
            <a:off x="1116013" y="1341438"/>
            <a:ext cx="6724650" cy="4056062"/>
          </a:xfrm>
          <a:noFill/>
          <a:ln>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defRPr/>
            </a:pPr>
            <a:r>
              <a:rPr lang="es-EC" dirty="0" smtClean="0">
                <a:solidFill>
                  <a:srgbClr val="336600"/>
                </a:solidFill>
              </a:rPr>
              <a:t>ENFERMEDADES INFECCIOSAS</a:t>
            </a:r>
            <a:r>
              <a:rPr lang="es-EC" dirty="0" smtClean="0"/>
              <a:t/>
            </a:r>
            <a:br>
              <a:rPr lang="es-EC" dirty="0" smtClean="0"/>
            </a:br>
            <a:endParaRPr lang="es-EC" dirty="0"/>
          </a:p>
        </p:txBody>
      </p:sp>
      <p:pic>
        <p:nvPicPr>
          <p:cNvPr id="51203" name="Picture 2"/>
          <p:cNvPicPr>
            <a:picLocks noGrp="1" noChangeAspect="1" noChangeArrowheads="1"/>
          </p:cNvPicPr>
          <p:nvPr>
            <p:ph idx="1"/>
          </p:nvPr>
        </p:nvPicPr>
        <p:blipFill>
          <a:blip r:embed="rId2" cstate="print"/>
          <a:srcRect/>
          <a:stretch>
            <a:fillRect/>
          </a:stretch>
        </p:blipFill>
        <p:spPr bwMode="auto">
          <a:xfrm>
            <a:off x="250825" y="1052513"/>
            <a:ext cx="8643938" cy="4857750"/>
          </a:xfrm>
          <a:noFill/>
          <a:ln>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Brucelosis</a:t>
            </a:r>
            <a:endParaRPr lang="es-EC" dirty="0">
              <a:solidFill>
                <a:srgbClr val="336600"/>
              </a:solidFill>
            </a:endParaRPr>
          </a:p>
        </p:txBody>
      </p:sp>
      <p:sp>
        <p:nvSpPr>
          <p:cNvPr id="3" name="2 Marcador de contenido"/>
          <p:cNvSpPr>
            <a:spLocks noGrp="1"/>
          </p:cNvSpPr>
          <p:nvPr>
            <p:ph idx="1"/>
          </p:nvPr>
        </p:nvSpPr>
        <p:spPr>
          <a:xfrm>
            <a:off x="468313" y="908050"/>
            <a:ext cx="8229600" cy="4525963"/>
          </a:xfrm>
        </p:spPr>
        <p:txBody>
          <a:bodyPr/>
          <a:lstStyle/>
          <a:p>
            <a:pPr algn="just">
              <a:buFontTx/>
              <a:buNone/>
              <a:defRPr/>
            </a:pPr>
            <a:endParaRPr lang="es-ES" dirty="0" smtClean="0">
              <a:solidFill>
                <a:schemeClr val="accent2">
                  <a:lumMod val="75000"/>
                </a:schemeClr>
              </a:solidFill>
            </a:endParaRPr>
          </a:p>
          <a:p>
            <a:pPr algn="just">
              <a:defRPr/>
            </a:pPr>
            <a:r>
              <a:rPr lang="es-ES" dirty="0" smtClean="0">
                <a:solidFill>
                  <a:schemeClr val="accent2">
                    <a:lumMod val="75000"/>
                  </a:schemeClr>
                </a:solidFill>
              </a:rPr>
              <a:t>El desconocimiento sobre los síntomas, formas de transmisión y control de la enfermedad permite que la Comunidad de San Francisco de Toacazo, sea una zona muy vulnerable para el ingreso de esta enfermedad. </a:t>
            </a:r>
            <a:endParaRPr lang="es-EC" dirty="0" smtClean="0">
              <a:solidFill>
                <a:schemeClr val="accent2">
                  <a:lumMod val="75000"/>
                </a:schemeClr>
              </a:solidFill>
            </a:endParaRPr>
          </a:p>
          <a:p>
            <a:pPr>
              <a:defRPr/>
            </a:pPr>
            <a:endParaRPr lang="es-EC" dirty="0"/>
          </a:p>
        </p:txBody>
      </p:sp>
      <p:pic>
        <p:nvPicPr>
          <p:cNvPr id="52228" name="Picture 3"/>
          <p:cNvPicPr>
            <a:picLocks noChangeAspect="1" noChangeArrowheads="1"/>
          </p:cNvPicPr>
          <p:nvPr/>
        </p:nvPicPr>
        <p:blipFill>
          <a:blip r:embed="rId2" cstate="print"/>
          <a:srcRect/>
          <a:stretch>
            <a:fillRect/>
          </a:stretch>
        </p:blipFill>
        <p:spPr bwMode="auto">
          <a:xfrm>
            <a:off x="2484438" y="3284538"/>
            <a:ext cx="4549775"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dirty="0" smtClean="0">
                <a:solidFill>
                  <a:srgbClr val="336600"/>
                </a:solidFill>
              </a:rPr>
              <a:t>Diarrea Viral  Bovina</a:t>
            </a:r>
            <a:endParaRPr lang="es-EC" dirty="0" smtClean="0">
              <a:solidFill>
                <a:srgbClr val="336600"/>
              </a:solidFill>
            </a:endParaRPr>
          </a:p>
        </p:txBody>
      </p:sp>
      <p:sp>
        <p:nvSpPr>
          <p:cNvPr id="3" name="2 Marcador de contenido"/>
          <p:cNvSpPr>
            <a:spLocks noGrp="1"/>
          </p:cNvSpPr>
          <p:nvPr>
            <p:ph idx="1"/>
          </p:nvPr>
        </p:nvSpPr>
        <p:spPr>
          <a:xfrm>
            <a:off x="468313" y="1052513"/>
            <a:ext cx="8229600" cy="4525962"/>
          </a:xfrm>
        </p:spPr>
        <p:txBody>
          <a:bodyPr/>
          <a:lstStyle/>
          <a:p>
            <a:pPr algn="just">
              <a:defRPr/>
            </a:pPr>
            <a:r>
              <a:rPr lang="es-ES" dirty="0" smtClean="0">
                <a:solidFill>
                  <a:schemeClr val="accent2">
                    <a:lumMod val="75000"/>
                  </a:schemeClr>
                </a:solidFill>
              </a:rPr>
              <a:t>Se puede apreciar que el porcentaje de prevalencia de  Diarrea Viral  Bovina (DVR), es alto con un 86%, esto sugiere que puede existir algún animal Persistentemente Infeccioso. </a:t>
            </a:r>
          </a:p>
          <a:p>
            <a:pPr algn="just">
              <a:defRPr/>
            </a:pPr>
            <a:r>
              <a:rPr lang="es-ES" dirty="0" smtClean="0">
                <a:solidFill>
                  <a:schemeClr val="accent2">
                    <a:lumMod val="75000"/>
                  </a:schemeClr>
                </a:solidFill>
              </a:rPr>
              <a:t>Este virus es responsable de ocasionar trastornos reproductivos, generando un impacto económico.</a:t>
            </a:r>
            <a:endParaRPr lang="es-EC" dirty="0"/>
          </a:p>
        </p:txBody>
      </p:sp>
      <p:pic>
        <p:nvPicPr>
          <p:cNvPr id="53252" name="Picture 2"/>
          <p:cNvPicPr>
            <a:picLocks noChangeAspect="1" noChangeArrowheads="1"/>
          </p:cNvPicPr>
          <p:nvPr/>
        </p:nvPicPr>
        <p:blipFill>
          <a:blip r:embed="rId2" cstate="print"/>
          <a:srcRect/>
          <a:stretch>
            <a:fillRect/>
          </a:stretch>
        </p:blipFill>
        <p:spPr bwMode="auto">
          <a:xfrm>
            <a:off x="1908175" y="3789363"/>
            <a:ext cx="502602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755650" y="2565400"/>
            <a:ext cx="7488238" cy="1006475"/>
          </a:xfrm>
          <a:prstGeom prst="rect">
            <a:avLst/>
          </a:prstGeom>
          <a:noFill/>
          <a:ln w="9525">
            <a:noFill/>
            <a:miter lim="800000"/>
            <a:headEnd/>
            <a:tailEnd/>
          </a:ln>
          <a:effectLst/>
        </p:spPr>
        <p:txBody>
          <a:bodyPr>
            <a:spAutoFit/>
          </a:bodyPr>
          <a:lstStyle/>
          <a:p>
            <a:pPr algn="ctr">
              <a:spcBef>
                <a:spcPct val="50000"/>
              </a:spcBef>
              <a:defRPr/>
            </a:pPr>
            <a:r>
              <a:rPr kumimoji="1" lang="es-ES" sz="6000" b="1" i="1" dirty="0">
                <a:solidFill>
                  <a:srgbClr val="B2B2B2"/>
                </a:solidFill>
                <a:effectLst>
                  <a:outerShdw blurRad="38100" dist="38100" dir="2700000" algn="tl">
                    <a:srgbClr val="000000"/>
                  </a:outerShdw>
                </a:effectLst>
                <a:latin typeface="Castellar" pitchFamily="18" charset="0"/>
              </a:rPr>
              <a:t>OBJETIVOS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r>
              <a:rPr lang="es-EC" dirty="0" smtClean="0">
                <a:solidFill>
                  <a:srgbClr val="336600"/>
                </a:solidFill>
              </a:rPr>
              <a:t>Rinotraqueitis Infecciosa Bovina </a:t>
            </a:r>
            <a:endParaRPr lang="es-EC" dirty="0">
              <a:solidFill>
                <a:srgbClr val="336600"/>
              </a:solidFill>
            </a:endParaRPr>
          </a:p>
        </p:txBody>
      </p:sp>
      <p:sp>
        <p:nvSpPr>
          <p:cNvPr id="3" name="2 Marcador de contenido"/>
          <p:cNvSpPr>
            <a:spLocks noGrp="1"/>
          </p:cNvSpPr>
          <p:nvPr>
            <p:ph idx="1"/>
          </p:nvPr>
        </p:nvSpPr>
        <p:spPr>
          <a:xfrm>
            <a:off x="539750" y="981075"/>
            <a:ext cx="8229600" cy="4525963"/>
          </a:xfrm>
        </p:spPr>
        <p:txBody>
          <a:bodyPr/>
          <a:lstStyle/>
          <a:p>
            <a:pPr algn="just">
              <a:defRPr/>
            </a:pPr>
            <a:r>
              <a:rPr lang="es-ES" dirty="0" smtClean="0">
                <a:solidFill>
                  <a:schemeClr val="accent2">
                    <a:lumMod val="75000"/>
                  </a:schemeClr>
                </a:solidFill>
              </a:rPr>
              <a:t>El 43% de los animales muestreados dio positivo a prueba mediante ELISA Competitivo para Rinotraqueitis Infecciosa Bovina.</a:t>
            </a:r>
          </a:p>
          <a:p>
            <a:pPr algn="just">
              <a:defRPr/>
            </a:pPr>
            <a:r>
              <a:rPr lang="es-ES" dirty="0" smtClean="0">
                <a:solidFill>
                  <a:schemeClr val="accent2">
                    <a:lumMod val="75000"/>
                  </a:schemeClr>
                </a:solidFill>
              </a:rPr>
              <a:t>Por ser una enfermedad contagiosa y de fácil transmisión, la mayoría de animales de la zona se encuentran susceptibles ante esta enfermedad. </a:t>
            </a:r>
            <a:endParaRPr lang="es-EC" dirty="0" smtClean="0">
              <a:solidFill>
                <a:schemeClr val="accent2">
                  <a:lumMod val="75000"/>
                </a:schemeClr>
              </a:solidFill>
            </a:endParaRPr>
          </a:p>
          <a:p>
            <a:pPr>
              <a:defRPr/>
            </a:pPr>
            <a:endParaRPr lang="es-EC" dirty="0"/>
          </a:p>
        </p:txBody>
      </p:sp>
      <p:pic>
        <p:nvPicPr>
          <p:cNvPr id="54276" name="Picture 2"/>
          <p:cNvPicPr>
            <a:picLocks noChangeAspect="1" noChangeArrowheads="1"/>
          </p:cNvPicPr>
          <p:nvPr/>
        </p:nvPicPr>
        <p:blipFill>
          <a:blip r:embed="rId2" cstate="print"/>
          <a:srcRect/>
          <a:stretch>
            <a:fillRect/>
          </a:stretch>
        </p:blipFill>
        <p:spPr bwMode="auto">
          <a:xfrm>
            <a:off x="2195513" y="3573463"/>
            <a:ext cx="467995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Neospora</a:t>
            </a:r>
            <a:endParaRPr lang="es-EC" dirty="0">
              <a:solidFill>
                <a:srgbClr val="336600"/>
              </a:solidFill>
            </a:endParaRPr>
          </a:p>
        </p:txBody>
      </p:sp>
      <p:sp>
        <p:nvSpPr>
          <p:cNvPr id="3" name="2 Marcador de contenido"/>
          <p:cNvSpPr>
            <a:spLocks noGrp="1"/>
          </p:cNvSpPr>
          <p:nvPr>
            <p:ph idx="1"/>
          </p:nvPr>
        </p:nvSpPr>
        <p:spPr>
          <a:xfrm>
            <a:off x="468313" y="981075"/>
            <a:ext cx="8229600" cy="4525963"/>
          </a:xfrm>
        </p:spPr>
        <p:txBody>
          <a:bodyPr/>
          <a:lstStyle/>
          <a:p>
            <a:pPr>
              <a:defRPr/>
            </a:pPr>
            <a:r>
              <a:rPr lang="es-ES" dirty="0" smtClean="0">
                <a:solidFill>
                  <a:schemeClr val="accent2">
                    <a:lumMod val="75000"/>
                  </a:schemeClr>
                </a:solidFill>
              </a:rPr>
              <a:t>El resultado en los animales de la Comunidad de San Francisco de Toacazo  muestra que un 5% de los animales seleccionados dio positivo a prueba mediante ELISA competitivo para Neospora. </a:t>
            </a:r>
          </a:p>
          <a:p>
            <a:pPr>
              <a:defRPr/>
            </a:pPr>
            <a:endParaRPr lang="es-ES" dirty="0" smtClean="0">
              <a:solidFill>
                <a:schemeClr val="accent2">
                  <a:lumMod val="75000"/>
                </a:schemeClr>
              </a:solidFill>
            </a:endParaRPr>
          </a:p>
          <a:p>
            <a:pPr>
              <a:defRPr/>
            </a:pPr>
            <a:r>
              <a:rPr lang="es-ES" dirty="0" smtClean="0">
                <a:solidFill>
                  <a:schemeClr val="accent2">
                    <a:lumMod val="75000"/>
                  </a:schemeClr>
                </a:solidFill>
              </a:rPr>
              <a:t>La baja prevalencia es sólo el resultado de evaluar 21 animales.</a:t>
            </a:r>
            <a:endParaRPr lang="es-EC" dirty="0">
              <a:solidFill>
                <a:schemeClr val="accent2">
                  <a:lumMod val="75000"/>
                </a:schemeClr>
              </a:solidFill>
            </a:endParaRPr>
          </a:p>
        </p:txBody>
      </p:sp>
      <p:pic>
        <p:nvPicPr>
          <p:cNvPr id="55300" name="Picture 2"/>
          <p:cNvPicPr>
            <a:picLocks noChangeAspect="1" noChangeArrowheads="1"/>
          </p:cNvPicPr>
          <p:nvPr/>
        </p:nvPicPr>
        <p:blipFill>
          <a:blip r:embed="rId2" cstate="print"/>
          <a:srcRect/>
          <a:stretch>
            <a:fillRect/>
          </a:stretch>
        </p:blipFill>
        <p:spPr bwMode="auto">
          <a:xfrm>
            <a:off x="1979613" y="3860800"/>
            <a:ext cx="4938712" cy="272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solidFill>
                  <a:srgbClr val="336600"/>
                </a:solidFill>
              </a:rPr>
              <a:t>Leptospira</a:t>
            </a:r>
            <a:endParaRPr lang="es-EC" dirty="0">
              <a:solidFill>
                <a:srgbClr val="336600"/>
              </a:solidFill>
            </a:endParaRPr>
          </a:p>
        </p:txBody>
      </p:sp>
      <p:sp>
        <p:nvSpPr>
          <p:cNvPr id="3" name="2 Marcador de contenido"/>
          <p:cNvSpPr>
            <a:spLocks noGrp="1"/>
          </p:cNvSpPr>
          <p:nvPr>
            <p:ph idx="1"/>
          </p:nvPr>
        </p:nvSpPr>
        <p:spPr>
          <a:xfrm>
            <a:off x="539750" y="981075"/>
            <a:ext cx="8229600" cy="4525963"/>
          </a:xfrm>
        </p:spPr>
        <p:txBody>
          <a:bodyPr/>
          <a:lstStyle/>
          <a:p>
            <a:pPr algn="just">
              <a:defRPr/>
            </a:pPr>
            <a:r>
              <a:rPr lang="es-EC" dirty="0" smtClean="0">
                <a:solidFill>
                  <a:schemeClr val="accent2">
                    <a:lumMod val="75000"/>
                  </a:schemeClr>
                </a:solidFill>
              </a:rPr>
              <a:t>El examen a los 21 animales dio negativo, lo que no indica que los predios de cada Comunero de la Asociación San Francisco, estén libres de</a:t>
            </a:r>
            <a:r>
              <a:rPr lang="es-EC" i="1" dirty="0" smtClean="0">
                <a:solidFill>
                  <a:schemeClr val="accent2">
                    <a:lumMod val="75000"/>
                  </a:schemeClr>
                </a:solidFill>
              </a:rPr>
              <a:t> Lestospira</a:t>
            </a:r>
            <a:r>
              <a:rPr lang="es-EC" dirty="0" smtClean="0">
                <a:solidFill>
                  <a:schemeClr val="accent2">
                    <a:lumMod val="75000"/>
                  </a:schemeClr>
                </a:solidFill>
              </a:rPr>
              <a:t>, ya que numerosos animales silvestres son portadores y vectores de </a:t>
            </a:r>
            <a:r>
              <a:rPr lang="es-EC" i="1" dirty="0" smtClean="0">
                <a:solidFill>
                  <a:schemeClr val="accent2">
                    <a:lumMod val="75000"/>
                  </a:schemeClr>
                </a:solidFill>
              </a:rPr>
              <a:t>Leptospira</a:t>
            </a:r>
            <a:r>
              <a:rPr lang="es-EC" dirty="0" smtClean="0">
                <a:solidFill>
                  <a:schemeClr val="accent2">
                    <a:lumMod val="75000"/>
                  </a:schemeClr>
                </a:solidFill>
              </a:rPr>
              <a:t>, siendo los roedores los principales reservorios para estos agentes infecciosos.</a:t>
            </a:r>
          </a:p>
          <a:p>
            <a:pPr>
              <a:defRPr/>
            </a:pPr>
            <a:endParaRPr lang="es-EC" dirty="0"/>
          </a:p>
        </p:txBody>
      </p:sp>
      <p:pic>
        <p:nvPicPr>
          <p:cNvPr id="56324" name="Picture 2"/>
          <p:cNvPicPr>
            <a:picLocks noChangeAspect="1" noChangeArrowheads="1"/>
          </p:cNvPicPr>
          <p:nvPr/>
        </p:nvPicPr>
        <p:blipFill>
          <a:blip r:embed="rId2" cstate="print"/>
          <a:srcRect/>
          <a:stretch>
            <a:fillRect/>
          </a:stretch>
        </p:blipFill>
        <p:spPr bwMode="auto">
          <a:xfrm>
            <a:off x="2268538" y="3573463"/>
            <a:ext cx="48514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a:defRPr/>
            </a:pPr>
            <a:r>
              <a:rPr lang="es-EC" dirty="0" smtClean="0">
                <a:solidFill>
                  <a:srgbClr val="336600"/>
                </a:solidFill>
              </a:rPr>
              <a:t>DIFUSIÓN DE RESULTADOS</a:t>
            </a:r>
            <a:r>
              <a:rPr lang="es-EC" dirty="0" smtClean="0"/>
              <a:t/>
            </a:r>
            <a:br>
              <a:rPr lang="es-EC" dirty="0" smtClean="0"/>
            </a:br>
            <a:endParaRPr lang="es-EC" dirty="0"/>
          </a:p>
        </p:txBody>
      </p:sp>
      <p:pic>
        <p:nvPicPr>
          <p:cNvPr id="57347" name="3 Marcador de contenido"/>
          <p:cNvPicPr>
            <a:picLocks noGrp="1"/>
          </p:cNvPicPr>
          <p:nvPr>
            <p:ph idx="1"/>
          </p:nvPr>
        </p:nvPicPr>
        <p:blipFill>
          <a:blip r:embed="rId2" cstate="print"/>
          <a:srcRect/>
          <a:stretch>
            <a:fillRect/>
          </a:stretch>
        </p:blipFill>
        <p:spPr bwMode="auto">
          <a:xfrm>
            <a:off x="2124075" y="1630363"/>
            <a:ext cx="5040313" cy="3311525"/>
          </a:xfrm>
          <a:noFill/>
          <a:ln>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4" name="Text Box 5"/>
          <p:cNvSpPr txBox="1">
            <a:spLocks noGrp="1" noChangeArrowheads="1"/>
          </p:cNvSpPr>
          <p:nvPr>
            <p:ph idx="1"/>
          </p:nvPr>
        </p:nvSpPr>
        <p:spPr bwMode="auto">
          <a:xfrm>
            <a:off x="468313" y="2332038"/>
            <a:ext cx="8229600" cy="4525962"/>
          </a:xfrm>
          <a:ln>
            <a:miter lim="800000"/>
            <a:headEnd/>
            <a:tailEnd/>
          </a:ln>
        </p:spPr>
        <p:txBody>
          <a:bodyPr>
            <a:spAutoFit/>
          </a:bodyPr>
          <a:lstStyle/>
          <a:p>
            <a:pPr algn="ctr">
              <a:spcBef>
                <a:spcPct val="50000"/>
              </a:spcBef>
              <a:defRPr/>
            </a:pPr>
            <a:r>
              <a:rPr kumimoji="1" lang="es-ES" sz="6000" b="1" i="1" dirty="0">
                <a:solidFill>
                  <a:srgbClr val="B2B2B2"/>
                </a:solidFill>
                <a:effectLst>
                  <a:outerShdw blurRad="38100" dist="38100" dir="2700000" algn="tl">
                    <a:srgbClr val="000000"/>
                  </a:outerShdw>
                </a:effectLst>
                <a:latin typeface="Castellar" pitchFamily="18" charset="0"/>
              </a:rPr>
              <a:t>CONCLUSIONES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539750" y="549275"/>
            <a:ext cx="8229600" cy="4525963"/>
          </a:xfrm>
        </p:spPr>
        <p:txBody>
          <a:bodyPr/>
          <a:lstStyle/>
          <a:p>
            <a:pPr algn="just">
              <a:defRPr/>
            </a:pPr>
            <a:r>
              <a:rPr lang="es-EC" dirty="0" smtClean="0">
                <a:solidFill>
                  <a:schemeClr val="accent2">
                    <a:lumMod val="75000"/>
                  </a:schemeClr>
                </a:solidFill>
              </a:rPr>
              <a:t>Se estableció que la producción de leche en la comunidad San Francisco de Toacazo es muy importante, sin embargo existen limitaciones debido al manejo  tradicional, acompañado del  poco conocimiento de problemas infecciosos y otras causas de anestro que afectan la reproducción de las vacas.</a:t>
            </a:r>
          </a:p>
          <a:p>
            <a:pPr algn="just">
              <a:defRPr/>
            </a:pPr>
            <a:endParaRPr lang="es-EC" dirty="0" smtClean="0">
              <a:solidFill>
                <a:schemeClr val="accent2">
                  <a:lumMod val="75000"/>
                </a:schemeClr>
              </a:solidFill>
            </a:endParaRPr>
          </a:p>
          <a:p>
            <a:pPr algn="just">
              <a:defRPr/>
            </a:pPr>
            <a:r>
              <a:rPr lang="es-EC" dirty="0" smtClean="0">
                <a:solidFill>
                  <a:schemeClr val="accent2">
                    <a:lumMod val="75000"/>
                  </a:schemeClr>
                </a:solidFill>
              </a:rPr>
              <a:t>Según los resultados obtenidos en la evaluación ginecológica, se pudo determinar que de las 82 hembras bovinas adultas seleccionadas, un 38% se encuentran vacías por más de 90 días postparto, que conlleva a una serie de problemas dentro del manejo, producción y principalmente en parámetros reproductivos.</a:t>
            </a:r>
          </a:p>
          <a:p>
            <a:pPr>
              <a:defRPr/>
            </a:pPr>
            <a:endParaRPr lang="es-EC"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468313" y="1052513"/>
            <a:ext cx="8229600" cy="4525962"/>
          </a:xfrm>
        </p:spPr>
        <p:txBody>
          <a:bodyPr/>
          <a:lstStyle/>
          <a:p>
            <a:pPr algn="just">
              <a:defRPr/>
            </a:pPr>
            <a:r>
              <a:rPr lang="es-ES" dirty="0" smtClean="0">
                <a:solidFill>
                  <a:schemeClr val="accent2">
                    <a:lumMod val="75000"/>
                  </a:schemeClr>
                </a:solidFill>
              </a:rPr>
              <a:t>Se diagnosticó mediante pruebas de laboratorio que la prevalencia a infección vírica en 20 hembras adultas y 1 macho adulto en la comunidad de San Francisco de Toacazo son: Diarrea Viral Bovina con un 85,71%, Rinotraqueitis Infecciosa Bovina con un 42,86%, Neospora con 4,76%.</a:t>
            </a:r>
            <a:endParaRPr lang="es-EC" dirty="0" smtClean="0">
              <a:solidFill>
                <a:schemeClr val="accent2">
                  <a:lumMod val="75000"/>
                </a:schemeClr>
              </a:solidFill>
            </a:endParaRPr>
          </a:p>
          <a:p>
            <a:pPr algn="just">
              <a:defRPr/>
            </a:pPr>
            <a:endParaRPr lang="es-EC" dirty="0" smtClean="0">
              <a:solidFill>
                <a:schemeClr val="accent2">
                  <a:lumMod val="75000"/>
                </a:schemeClr>
              </a:solidFill>
            </a:endParaRPr>
          </a:p>
          <a:p>
            <a:pPr algn="just">
              <a:defRPr/>
            </a:pPr>
            <a:r>
              <a:rPr lang="es-ES" dirty="0" smtClean="0">
                <a:solidFill>
                  <a:schemeClr val="accent2">
                    <a:lumMod val="75000"/>
                  </a:schemeClr>
                </a:solidFill>
              </a:rPr>
              <a:t>Se determinó que existe una clara influencia del tipo de manejo sobre los problemas reproductivos, los comuneros que manejan tradicionalmente su ganado tienen evidentes problemas de anestro y atrofia ovárica como sus principales causas.</a:t>
            </a:r>
            <a:endParaRPr lang="es-EC" dirty="0" smtClean="0">
              <a:solidFill>
                <a:schemeClr val="accent2">
                  <a:lumMod val="75000"/>
                </a:schemeClr>
              </a:solidFill>
            </a:endParaRPr>
          </a:p>
          <a:p>
            <a:pPr>
              <a:defRPr/>
            </a:pPr>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4" name="Text Box 5"/>
          <p:cNvSpPr txBox="1">
            <a:spLocks noGrp="1" noChangeArrowheads="1"/>
          </p:cNvSpPr>
          <p:nvPr>
            <p:ph idx="1"/>
          </p:nvPr>
        </p:nvSpPr>
        <p:spPr bwMode="auto">
          <a:xfrm>
            <a:off x="250825" y="2349500"/>
            <a:ext cx="8229600" cy="922338"/>
          </a:xfrm>
          <a:ln>
            <a:miter lim="800000"/>
            <a:headEnd/>
            <a:tailEnd/>
          </a:ln>
        </p:spPr>
        <p:txBody>
          <a:bodyPr>
            <a:spAutoFit/>
          </a:bodyPr>
          <a:lstStyle/>
          <a:p>
            <a:pPr algn="ctr">
              <a:spcBef>
                <a:spcPct val="50000"/>
              </a:spcBef>
              <a:defRPr/>
            </a:pPr>
            <a:r>
              <a:rPr kumimoji="1" lang="es-ES" sz="5400" b="1" i="1" dirty="0">
                <a:solidFill>
                  <a:srgbClr val="B2B2B2"/>
                </a:solidFill>
                <a:effectLst>
                  <a:outerShdw blurRad="38100" dist="38100" dir="2700000" algn="tl">
                    <a:srgbClr val="000000"/>
                  </a:outerShdw>
                </a:effectLst>
                <a:latin typeface="Castellar" pitchFamily="18" charset="0"/>
              </a:rPr>
              <a:t>RECOMENDACIONES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468313" y="1125538"/>
            <a:ext cx="8229600" cy="4525962"/>
          </a:xfrm>
        </p:spPr>
        <p:txBody>
          <a:bodyPr/>
          <a:lstStyle/>
          <a:p>
            <a:pPr algn="just">
              <a:defRPr/>
            </a:pPr>
            <a:r>
              <a:rPr lang="es-ES" dirty="0" smtClean="0">
                <a:solidFill>
                  <a:schemeClr val="accent2">
                    <a:lumMod val="75000"/>
                  </a:schemeClr>
                </a:solidFill>
              </a:rPr>
              <a:t>Se recomienda implementar sistemas de registro básico con la finalidad de detectar las vacas problemas, repetidoras con más de 90 días abiertos, así se podrá llevar un control individual, del hato y de toda la comunidad de San Francisco de Toacazo.</a:t>
            </a:r>
            <a:endParaRPr lang="es-EC" dirty="0" smtClean="0">
              <a:solidFill>
                <a:schemeClr val="accent2">
                  <a:lumMod val="75000"/>
                </a:schemeClr>
              </a:solidFill>
            </a:endParaRPr>
          </a:p>
          <a:p>
            <a:pPr algn="just">
              <a:buFontTx/>
              <a:buNone/>
              <a:defRPr/>
            </a:pPr>
            <a:endParaRPr lang="es-EC" dirty="0" smtClean="0">
              <a:solidFill>
                <a:schemeClr val="accent2">
                  <a:lumMod val="75000"/>
                </a:schemeClr>
              </a:solidFill>
            </a:endParaRPr>
          </a:p>
          <a:p>
            <a:pPr algn="just">
              <a:defRPr/>
            </a:pPr>
            <a:r>
              <a:rPr lang="es-ES" dirty="0" smtClean="0">
                <a:solidFill>
                  <a:schemeClr val="accent2">
                    <a:lumMod val="75000"/>
                  </a:schemeClr>
                </a:solidFill>
              </a:rPr>
              <a:t>Se recomienda capacitar profesionales permanentes que controlen los problemas infecciosos y nutricionales de todos los animales en la comunidad.</a:t>
            </a:r>
            <a:endParaRPr lang="es-EC" dirty="0" smtClean="0">
              <a:solidFill>
                <a:schemeClr val="accent2">
                  <a:lumMod val="75000"/>
                </a:schemeClr>
              </a:solidFill>
            </a:endParaRPr>
          </a:p>
          <a:p>
            <a:pPr>
              <a:defRPr/>
            </a:pPr>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468313" y="1125538"/>
            <a:ext cx="8229600" cy="4524375"/>
          </a:xfrm>
        </p:spPr>
        <p:txBody>
          <a:bodyPr/>
          <a:lstStyle/>
          <a:p>
            <a:pPr algn="just">
              <a:defRPr/>
            </a:pPr>
            <a:r>
              <a:rPr lang="es-ES" dirty="0" smtClean="0">
                <a:solidFill>
                  <a:schemeClr val="accent2">
                    <a:lumMod val="75000"/>
                  </a:schemeClr>
                </a:solidFill>
              </a:rPr>
              <a:t>Se recomienda realizar nuevas charlas, que permitan un mayor conocimiento y tecnificación para generar una ganadería sostenible y sustentable. </a:t>
            </a:r>
          </a:p>
          <a:p>
            <a:pPr algn="just">
              <a:defRPr/>
            </a:pPr>
            <a:endParaRPr lang="es-ES" dirty="0" smtClean="0">
              <a:solidFill>
                <a:schemeClr val="accent2">
                  <a:lumMod val="75000"/>
                </a:schemeClr>
              </a:solidFill>
            </a:endParaRPr>
          </a:p>
          <a:p>
            <a:pPr algn="just">
              <a:defRPr/>
            </a:pPr>
            <a:r>
              <a:rPr lang="es-EC" dirty="0" smtClean="0">
                <a:solidFill>
                  <a:schemeClr val="accent2">
                    <a:lumMod val="75000"/>
                  </a:schemeClr>
                </a:solidFill>
              </a:rPr>
              <a:t>Se recomienda realizar un régimen de vacunación en toda la comunidad de San Francisco de Toacazo, contra las enfermedades de Diarrea Viral Bovina, Rinotraqueitis Infecciosa Bovina y Leptospira.</a:t>
            </a:r>
          </a:p>
          <a:p>
            <a:pPr algn="just">
              <a:buFontTx/>
              <a:buNone/>
              <a:defRPr/>
            </a:pPr>
            <a:r>
              <a:rPr lang="es-ES" dirty="0" smtClean="0">
                <a:solidFill>
                  <a:schemeClr val="accent2">
                    <a:lumMod val="75000"/>
                  </a:schemeClr>
                </a:solidFill>
              </a:rPr>
              <a:t> </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bwMode="auto">
          <a:xfrm>
            <a:off x="684213" y="1916113"/>
            <a:ext cx="8229600" cy="4525962"/>
          </a:xfrm>
          <a:ln>
            <a:miter lim="800000"/>
            <a:headEnd/>
            <a:tailEnd/>
          </a:ln>
        </p:spPr>
        <p:txBody>
          <a:bodyPr vert="horz" wrap="square" lIns="91440" tIns="45720" rIns="91440" bIns="45720" numCol="1" anchor="t" anchorCtr="0" compatLnSpc="1">
            <a:prstTxWarp prst="textNoShape">
              <a:avLst/>
            </a:prstTxWarp>
          </a:bodyPr>
          <a:lstStyle/>
          <a:p>
            <a:pPr algn="just" eaLnBrk="1" hangingPunct="1">
              <a:defRPr/>
            </a:pPr>
            <a:r>
              <a:rPr lang="es-ES_tradnl" dirty="0" smtClean="0">
                <a:solidFill>
                  <a:schemeClr val="accent2">
                    <a:lumMod val="75000"/>
                  </a:schemeClr>
                </a:solidFill>
              </a:rPr>
              <a:t>Evaluar las hembras bovinas en edad reproductiva de la Comunidad de San Francisco de Toacazo, mediante examen ginecológico y pruebas serológicas para determinar las principales causas de problemas reproductivos.</a:t>
            </a:r>
            <a:endParaRPr lang="es-EC" dirty="0" smtClean="0">
              <a:solidFill>
                <a:schemeClr val="accent2">
                  <a:lumMod val="75000"/>
                </a:schemeClr>
              </a:solidFill>
            </a:endParaRPr>
          </a:p>
          <a:p>
            <a:pPr eaLnBrk="1" hangingPunct="1">
              <a:defRPr/>
            </a:pPr>
            <a:endParaRPr lang="es-EC" dirty="0" smtClean="0"/>
          </a:p>
        </p:txBody>
      </p:sp>
      <p:sp>
        <p:nvSpPr>
          <p:cNvPr id="4" name="Rectangle 2"/>
          <p:cNvSpPr>
            <a:spLocks noGrp="1" noChangeArrowheads="1"/>
          </p:cNvSpPr>
          <p:nvPr>
            <p:ph type="title"/>
          </p:nvPr>
        </p:nvSpPr>
        <p:spPr/>
        <p:txBody>
          <a:bodyPr/>
          <a:lstStyle/>
          <a:p>
            <a:pPr algn="ctr" eaLnBrk="1" hangingPunct="1">
              <a:defRPr/>
            </a:pPr>
            <a:r>
              <a:rPr lang="es-ES" dirty="0" smtClean="0">
                <a:solidFill>
                  <a:srgbClr val="336600"/>
                </a:solidFill>
                <a:latin typeface="Times New Roman" pitchFamily="18" charset="0"/>
              </a:rPr>
              <a:t>OBJETIVO GENERAL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64515" name="WordArt 6"/>
          <p:cNvSpPr>
            <a:spLocks noGrp="1" noChangeArrowheads="1" noChangeShapeType="1" noTextEdit="1"/>
          </p:cNvSpPr>
          <p:nvPr/>
        </p:nvSpPr>
        <p:spPr bwMode="auto">
          <a:xfrm>
            <a:off x="971550" y="1484313"/>
            <a:ext cx="7164388" cy="3168650"/>
          </a:xfrm>
          <a:prstGeom prst="rect">
            <a:avLst/>
          </a:prstGeom>
        </p:spPr>
        <p:txBody>
          <a:bodyPr wrap="none" fromWordArt="1">
            <a:prstTxWarp prst="textCascadeUp">
              <a:avLst>
                <a:gd name="adj" fmla="val 44444"/>
              </a:avLst>
            </a:prstTxWarp>
          </a:bodyPr>
          <a:lstStyle/>
          <a:p>
            <a:pPr algn="ctr"/>
            <a:r>
              <a:rPr lang="es-EC" sz="3600" kern="10">
                <a:ln w="9525">
                  <a:noFill/>
                  <a:round/>
                  <a:headEnd/>
                  <a:tailEnd/>
                </a:ln>
                <a:noFill/>
                <a:latin typeface="Impact"/>
              </a:rPr>
              <a:t>MUCHAS GRACIAS</a:t>
            </a:r>
          </a:p>
        </p:txBody>
      </p:sp>
      <p:sp>
        <p:nvSpPr>
          <p:cNvPr id="4" name="3 Rectángulo"/>
          <p:cNvSpPr/>
          <p:nvPr/>
        </p:nvSpPr>
        <p:spPr>
          <a:xfrm>
            <a:off x="2706319" y="5301208"/>
            <a:ext cx="3377849" cy="923330"/>
          </a:xfrm>
          <a:prstGeom prst="rect">
            <a:avLst/>
          </a:prstGeom>
          <a:noFill/>
        </p:spPr>
        <p:txBody>
          <a:bodyPr wrap="none">
            <a:spAutoFit/>
          </a:bodyPr>
          <a:lstStyle/>
          <a:p>
            <a:pPr algn="ctr">
              <a:defRPr/>
            </a:pPr>
            <a:r>
              <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a:t>
            </a:r>
          </a:p>
        </p:txBody>
      </p:sp>
      <p:pic>
        <p:nvPicPr>
          <p:cNvPr id="64517" name="Picture 4"/>
          <p:cNvPicPr>
            <a:picLocks noChangeAspect="1" noChangeArrowheads="1"/>
          </p:cNvPicPr>
          <p:nvPr/>
        </p:nvPicPr>
        <p:blipFill>
          <a:blip r:embed="rId2" cstate="print"/>
          <a:srcRect/>
          <a:stretch>
            <a:fillRect/>
          </a:stretch>
        </p:blipFill>
        <p:spPr bwMode="auto">
          <a:xfrm>
            <a:off x="323850" y="-106363"/>
            <a:ext cx="8578850" cy="555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8229600" cy="1143000"/>
          </a:xfrm>
        </p:spPr>
        <p:txBody>
          <a:bodyPr/>
          <a:lstStyle/>
          <a:p>
            <a:pPr algn="ctr" eaLnBrk="1" hangingPunct="1">
              <a:defRPr/>
            </a:pPr>
            <a:r>
              <a:rPr lang="es-ES_tradnl" dirty="0" smtClean="0">
                <a:solidFill>
                  <a:srgbClr val="336600"/>
                </a:solidFill>
                <a:latin typeface="Times New Roman" pitchFamily="18" charset="0"/>
              </a:rPr>
              <a:t>OBJETIVOS ESPECÍFICOS</a:t>
            </a:r>
            <a:endParaRPr lang="es-EC" dirty="0" smtClean="0">
              <a:solidFill>
                <a:srgbClr val="336600"/>
              </a:solidFill>
            </a:endParaRPr>
          </a:p>
        </p:txBody>
      </p:sp>
      <p:sp>
        <p:nvSpPr>
          <p:cNvPr id="3" name="2 Marcador de contenido"/>
          <p:cNvSpPr>
            <a:spLocks noGrp="1"/>
          </p:cNvSpPr>
          <p:nvPr>
            <p:ph idx="1"/>
          </p:nvPr>
        </p:nvSpPr>
        <p:spPr>
          <a:xfrm>
            <a:off x="468313" y="836613"/>
            <a:ext cx="8229600" cy="4929187"/>
          </a:xfrm>
        </p:spPr>
        <p:txBody>
          <a:bodyPr/>
          <a:lstStyle/>
          <a:p>
            <a:pPr algn="just" eaLnBrk="1" hangingPunct="1">
              <a:defRPr/>
            </a:pPr>
            <a:r>
              <a:rPr lang="es-ES_tradnl" dirty="0" smtClean="0">
                <a:solidFill>
                  <a:schemeClr val="accent2">
                    <a:lumMod val="75000"/>
                  </a:schemeClr>
                </a:solidFill>
              </a:rPr>
              <a:t>Identificar y categorizar los animales en estudio.</a:t>
            </a:r>
          </a:p>
          <a:p>
            <a:pPr algn="just" eaLnBrk="1" hangingPunct="1">
              <a:buFontTx/>
              <a:buNone/>
              <a:defRPr/>
            </a:pPr>
            <a:endParaRPr lang="es-EC" dirty="0" smtClean="0">
              <a:solidFill>
                <a:schemeClr val="accent2">
                  <a:lumMod val="75000"/>
                </a:schemeClr>
              </a:solidFill>
            </a:endParaRPr>
          </a:p>
          <a:p>
            <a:pPr algn="just" eaLnBrk="1" hangingPunct="1">
              <a:defRPr/>
            </a:pPr>
            <a:r>
              <a:rPr lang="es-ES_tradnl" dirty="0" smtClean="0">
                <a:solidFill>
                  <a:schemeClr val="accent2">
                    <a:lumMod val="75000"/>
                  </a:schemeClr>
                </a:solidFill>
              </a:rPr>
              <a:t>Evaluar ginecológicamente las hembras en edad reproductiva.</a:t>
            </a:r>
          </a:p>
          <a:p>
            <a:pPr algn="just" eaLnBrk="1" hangingPunct="1">
              <a:buFontTx/>
              <a:buNone/>
              <a:defRPr/>
            </a:pPr>
            <a:endParaRPr lang="es-EC" dirty="0" smtClean="0">
              <a:solidFill>
                <a:schemeClr val="accent2">
                  <a:lumMod val="75000"/>
                </a:schemeClr>
              </a:solidFill>
            </a:endParaRPr>
          </a:p>
          <a:p>
            <a:pPr algn="just" eaLnBrk="1" hangingPunct="1">
              <a:defRPr/>
            </a:pPr>
            <a:r>
              <a:rPr lang="es-ES_tradnl" dirty="0" smtClean="0">
                <a:solidFill>
                  <a:schemeClr val="accent2">
                    <a:lumMod val="75000"/>
                  </a:schemeClr>
                </a:solidFill>
              </a:rPr>
              <a:t>Diagnosticar las principales enfermedades infecciosas de las hembras en edad reproductiva.</a:t>
            </a:r>
          </a:p>
          <a:p>
            <a:pPr algn="just" eaLnBrk="1" hangingPunct="1">
              <a:buFontTx/>
              <a:buNone/>
              <a:defRPr/>
            </a:pPr>
            <a:endParaRPr lang="es-EC" dirty="0" smtClean="0">
              <a:solidFill>
                <a:schemeClr val="accent2">
                  <a:lumMod val="75000"/>
                </a:schemeClr>
              </a:solidFill>
            </a:endParaRPr>
          </a:p>
          <a:p>
            <a:pPr algn="just" eaLnBrk="1" hangingPunct="1">
              <a:defRPr/>
            </a:pPr>
            <a:r>
              <a:rPr lang="es-ES_tradnl" dirty="0" smtClean="0">
                <a:solidFill>
                  <a:schemeClr val="accent2">
                    <a:lumMod val="75000"/>
                  </a:schemeClr>
                </a:solidFill>
              </a:rPr>
              <a:t>Establecer recomendaciones sanitarias y de manejo a los problemas encontrados.</a:t>
            </a:r>
          </a:p>
          <a:p>
            <a:pPr algn="just" eaLnBrk="1" hangingPunct="1">
              <a:buFontTx/>
              <a:buNone/>
              <a:defRPr/>
            </a:pPr>
            <a:endParaRPr lang="es-EC" dirty="0" smtClean="0">
              <a:solidFill>
                <a:schemeClr val="accent2">
                  <a:lumMod val="75000"/>
                </a:schemeClr>
              </a:solidFill>
            </a:endParaRPr>
          </a:p>
          <a:p>
            <a:pPr algn="just" eaLnBrk="1" hangingPunct="1">
              <a:defRPr/>
            </a:pPr>
            <a:r>
              <a:rPr lang="es-ES_tradnl" dirty="0" smtClean="0">
                <a:solidFill>
                  <a:schemeClr val="accent2">
                    <a:lumMod val="75000"/>
                  </a:schemeClr>
                </a:solidFill>
              </a:rPr>
              <a:t> Difundir a la comunidad los resultados y las recomendaciones.</a:t>
            </a:r>
            <a:endParaRPr lang="es-EC" dirty="0" smtClean="0">
              <a:solidFill>
                <a:schemeClr val="accent2">
                  <a:lumMod val="75000"/>
                </a:schemeClr>
              </a:solidFill>
            </a:endParaRPr>
          </a:p>
          <a:p>
            <a:pPr eaLnBrk="1" hangingPunct="1">
              <a:defRPr/>
            </a:pPr>
            <a:endParaRPr lang="es-EC"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C" dirty="0" smtClean="0"/>
          </a:p>
        </p:txBody>
      </p:sp>
      <p:sp>
        <p:nvSpPr>
          <p:cNvPr id="4" name="Text Box 5"/>
          <p:cNvSpPr txBox="1">
            <a:spLocks noGrp="1" noChangeArrowheads="1"/>
          </p:cNvSpPr>
          <p:nvPr>
            <p:ph idx="1"/>
          </p:nvPr>
        </p:nvSpPr>
        <p:spPr bwMode="auto">
          <a:xfrm>
            <a:off x="539750" y="2060575"/>
            <a:ext cx="8229600" cy="1016000"/>
          </a:xfrm>
          <a:ln>
            <a:miter lim="800000"/>
            <a:headEnd/>
            <a:tailEnd/>
          </a:ln>
        </p:spPr>
        <p:txBody>
          <a:bodyPr>
            <a:spAutoFit/>
          </a:bodyPr>
          <a:lstStyle/>
          <a:p>
            <a:pPr algn="ctr" eaLnBrk="1" hangingPunct="1">
              <a:spcBef>
                <a:spcPct val="50000"/>
              </a:spcBef>
              <a:buFontTx/>
              <a:buNone/>
              <a:defRPr/>
            </a:pPr>
            <a:r>
              <a:rPr kumimoji="1" lang="es-ES" sz="6000" b="1" i="1" dirty="0" smtClean="0">
                <a:solidFill>
                  <a:srgbClr val="B2B2B2"/>
                </a:solidFill>
                <a:effectLst>
                  <a:outerShdw blurRad="38100" dist="38100" dir="2700000" algn="tl">
                    <a:srgbClr val="000000"/>
                  </a:outerShdw>
                </a:effectLst>
              </a:rPr>
              <a:t>ANTECEDENTES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C" dirty="0"/>
          </a:p>
        </p:txBody>
      </p:sp>
      <p:sp>
        <p:nvSpPr>
          <p:cNvPr id="3" name="2 Marcador de contenido"/>
          <p:cNvSpPr>
            <a:spLocks noGrp="1"/>
          </p:cNvSpPr>
          <p:nvPr>
            <p:ph idx="1"/>
          </p:nvPr>
        </p:nvSpPr>
        <p:spPr>
          <a:xfrm>
            <a:off x="539750" y="476250"/>
            <a:ext cx="8229600" cy="4525963"/>
          </a:xfrm>
        </p:spPr>
        <p:txBody>
          <a:bodyPr/>
          <a:lstStyle/>
          <a:p>
            <a:pPr algn="just">
              <a:defRPr/>
            </a:pPr>
            <a:r>
              <a:rPr lang="es-ES" dirty="0" smtClean="0">
                <a:solidFill>
                  <a:schemeClr val="accent2">
                    <a:lumMod val="75000"/>
                  </a:schemeClr>
                </a:solidFill>
              </a:rPr>
              <a:t>La presente investigación se desarrolló en</a:t>
            </a:r>
            <a:r>
              <a:rPr lang="es-ES_tradnl" dirty="0" smtClean="0">
                <a:solidFill>
                  <a:schemeClr val="accent2">
                    <a:lumMod val="75000"/>
                  </a:schemeClr>
                </a:solidFill>
              </a:rPr>
              <a:t> la comunidad “San Francisco de Toacazo” que se encuentra ubicada en la parroquia de Toacazo, Cantón Latacunga, Provincia de Cotopaxi.</a:t>
            </a:r>
            <a:endParaRPr lang="es-EC" dirty="0" smtClean="0">
              <a:solidFill>
                <a:schemeClr val="accent2">
                  <a:lumMod val="75000"/>
                </a:schemeClr>
              </a:solidFill>
            </a:endParaRPr>
          </a:p>
          <a:p>
            <a:pPr>
              <a:defRPr/>
            </a:pPr>
            <a:endParaRPr lang="es-EC" dirty="0"/>
          </a:p>
        </p:txBody>
      </p:sp>
      <p:pic>
        <p:nvPicPr>
          <p:cNvPr id="12292" name="Picture 3"/>
          <p:cNvPicPr>
            <a:picLocks noChangeAspect="1" noChangeArrowheads="1"/>
          </p:cNvPicPr>
          <p:nvPr/>
        </p:nvPicPr>
        <p:blipFill>
          <a:blip r:embed="rId2" cstate="print"/>
          <a:srcRect/>
          <a:stretch>
            <a:fillRect/>
          </a:stretch>
        </p:blipFill>
        <p:spPr bwMode="auto">
          <a:xfrm>
            <a:off x="176213" y="2636838"/>
            <a:ext cx="4540250" cy="2879725"/>
          </a:xfrm>
          <a:prstGeom prst="rect">
            <a:avLst/>
          </a:prstGeom>
          <a:noFill/>
          <a:ln w="9525">
            <a:noFill/>
            <a:miter lim="800000"/>
            <a:headEnd/>
            <a:tailEnd/>
          </a:ln>
        </p:spPr>
      </p:pic>
      <p:pic>
        <p:nvPicPr>
          <p:cNvPr id="12293" name="Picture 4"/>
          <p:cNvPicPr>
            <a:picLocks noChangeAspect="1" noChangeArrowheads="1"/>
          </p:cNvPicPr>
          <p:nvPr/>
        </p:nvPicPr>
        <p:blipFill>
          <a:blip r:embed="rId3" cstate="print"/>
          <a:srcRect/>
          <a:stretch>
            <a:fillRect/>
          </a:stretch>
        </p:blipFill>
        <p:spPr bwMode="auto">
          <a:xfrm>
            <a:off x="4859338" y="2636838"/>
            <a:ext cx="4068762" cy="289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3319</TotalTime>
  <Words>1317</Words>
  <Application>Microsoft Office PowerPoint</Application>
  <PresentationFormat>Presentación en pantalla (4:3)</PresentationFormat>
  <Paragraphs>208</Paragraphs>
  <Slides>60</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2" baseType="lpstr">
      <vt:lpstr>Diseño predeterminado</vt:lpstr>
      <vt:lpstr>CorelDRAW</vt:lpstr>
      <vt:lpstr>Diapositiva 1</vt:lpstr>
      <vt:lpstr>Diapositiva 2</vt:lpstr>
      <vt:lpstr>Justificación</vt:lpstr>
      <vt:lpstr>Diapositiva 4</vt:lpstr>
      <vt:lpstr>Diapositiva 5</vt:lpstr>
      <vt:lpstr>OBJETIVO GENERAL</vt:lpstr>
      <vt:lpstr>OBJETIVOS ESPECÍFICOS</vt:lpstr>
      <vt:lpstr>Diapositiva 8</vt:lpstr>
      <vt:lpstr>Diapositiva 9</vt:lpstr>
      <vt:lpstr>Diapositiva 10</vt:lpstr>
      <vt:lpstr>Ubicación Geográfica  </vt:lpstr>
      <vt:lpstr>Diapositiva 12</vt:lpstr>
      <vt:lpstr>Diapositiva 13</vt:lpstr>
      <vt:lpstr>Fase Preliminar  La fase preliminar comprendió el levantamiento de los datos necesarios de identificación y categorización de las vacas. </vt:lpstr>
      <vt:lpstr>Fase Preliminar</vt:lpstr>
      <vt:lpstr>Diapositiva 16</vt:lpstr>
      <vt:lpstr>Fase  de Evaluación Ginecológica </vt:lpstr>
      <vt:lpstr>Examen con el Vaginoscopio </vt:lpstr>
      <vt:lpstr>Examen por Vía Rectal </vt:lpstr>
      <vt:lpstr>Diapositiva 20</vt:lpstr>
      <vt:lpstr>Toma de Muestras</vt:lpstr>
      <vt:lpstr>Fase  de Difusión de Resultados </vt:lpstr>
      <vt:lpstr>Diapositiva 23</vt:lpstr>
      <vt:lpstr>Diapositiva 24</vt:lpstr>
      <vt:lpstr>Análisis Estadístico </vt:lpstr>
      <vt:lpstr>Diapositiva 26</vt:lpstr>
      <vt:lpstr>NÚMERO DE ANIMALES EN LA INVESTIGACIÓN</vt:lpstr>
      <vt:lpstr>Diapositiva 28</vt:lpstr>
      <vt:lpstr>Número de Partos</vt:lpstr>
      <vt:lpstr>SISTEMA DE ORDEÑO </vt:lpstr>
      <vt:lpstr>Sistema de Ordeño</vt:lpstr>
      <vt:lpstr>SISTEMA DE PASTOREO </vt:lpstr>
      <vt:lpstr>Sistema de Pastoreo</vt:lpstr>
      <vt:lpstr>SOBREALIMENTO ADMINISTRADO</vt:lpstr>
      <vt:lpstr>Sobrealimento Administrado</vt:lpstr>
      <vt:lpstr>CANTIDAD DE SOBREALIMENTO </vt:lpstr>
      <vt:lpstr>TIPO DE SAL ADMINISTRADA </vt:lpstr>
      <vt:lpstr>Sal Administrada</vt:lpstr>
      <vt:lpstr>vacas vacías                  vacas preñadas</vt:lpstr>
      <vt:lpstr>EXAMEN GINECOLÓGICO  </vt:lpstr>
      <vt:lpstr>Examen Ginecológico </vt:lpstr>
      <vt:lpstr>Examen Ginecológico</vt:lpstr>
      <vt:lpstr>Examen Ginecológico</vt:lpstr>
      <vt:lpstr>Examen Ginecológico</vt:lpstr>
      <vt:lpstr>Examen Ginecológico</vt:lpstr>
      <vt:lpstr>ABORTOS</vt:lpstr>
      <vt:lpstr>ENFERMEDADES INFECCIOSAS </vt:lpstr>
      <vt:lpstr>Brucelosis</vt:lpstr>
      <vt:lpstr>Diarrea Viral  Bovina</vt:lpstr>
      <vt:lpstr> Rinotraqueitis Infecciosa Bovina </vt:lpstr>
      <vt:lpstr>Neospora</vt:lpstr>
      <vt:lpstr>Leptospira</vt:lpstr>
      <vt:lpstr>DIFUSIÓN DE RESULTADOS </vt:lpstr>
      <vt:lpstr>Diapositiva 54</vt:lpstr>
      <vt:lpstr>Diapositiva 55</vt:lpstr>
      <vt:lpstr>Diapositiva 56</vt:lpstr>
      <vt:lpstr>Diapositiva 57</vt:lpstr>
      <vt:lpstr>Diapositiva 58</vt:lpstr>
      <vt:lpstr>Diapositiva 59</vt:lpstr>
      <vt:lpstr>Diapositiva 60</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238</cp:revision>
  <dcterms:created xsi:type="dcterms:W3CDTF">2008-02-13T16:07:44Z</dcterms:created>
  <dcterms:modified xsi:type="dcterms:W3CDTF">2011-11-14T16:07:08Z</dcterms:modified>
</cp:coreProperties>
</file>