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25"/>
  </p:notesMasterIdLst>
  <p:sldIdLst>
    <p:sldId id="261" r:id="rId2"/>
    <p:sldId id="262" r:id="rId3"/>
    <p:sldId id="321" r:id="rId4"/>
    <p:sldId id="336" r:id="rId5"/>
    <p:sldId id="337" r:id="rId6"/>
    <p:sldId id="352" r:id="rId7"/>
    <p:sldId id="334" r:id="rId8"/>
    <p:sldId id="335" r:id="rId9"/>
    <p:sldId id="266" r:id="rId10"/>
    <p:sldId id="267" r:id="rId11"/>
    <p:sldId id="353" r:id="rId12"/>
    <p:sldId id="351" r:id="rId13"/>
    <p:sldId id="354" r:id="rId14"/>
    <p:sldId id="339" r:id="rId15"/>
    <p:sldId id="340" r:id="rId16"/>
    <p:sldId id="355" r:id="rId17"/>
    <p:sldId id="356" r:id="rId18"/>
    <p:sldId id="344" r:id="rId19"/>
    <p:sldId id="350" r:id="rId20"/>
    <p:sldId id="346" r:id="rId21"/>
    <p:sldId id="347" r:id="rId22"/>
    <p:sldId id="348" r:id="rId23"/>
    <p:sldId id="349" r:id="rId2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615" autoAdjust="0"/>
    <p:restoredTop sz="86441" autoAdjust="0"/>
  </p:normalViewPr>
  <p:slideViewPr>
    <p:cSldViewPr>
      <p:cViewPr>
        <p:scale>
          <a:sx n="70" d="100"/>
          <a:sy n="70" d="100"/>
        </p:scale>
        <p:origin x="-81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043FD3F-FC47-4009-9244-B04E45E88B3D}" type="datetimeFigureOut">
              <a:rPr lang="es-ES"/>
              <a:pPr>
                <a:defRPr/>
              </a:pPr>
              <a:t>24/03/2012</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B96B8C0-227D-4161-A520-82DA791E8221}"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07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3686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51E200-91F3-4F20-82DC-29C951BF14EB}" type="slidenum">
              <a:rPr lang="es-MX" smtClean="0"/>
              <a:pPr fontAlgn="base">
                <a:spcBef>
                  <a:spcPct val="0"/>
                </a:spcBef>
                <a:spcAft>
                  <a:spcPct val="0"/>
                </a:spcAft>
                <a:defRPr/>
              </a:pPr>
              <a:t>1</a:t>
            </a:fld>
            <a:endParaRPr lang="es-MX"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48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3994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9FA64-6A41-4CF5-A1D6-D28433AF7E15}" type="slidenum">
              <a:rPr lang="es-MX" smtClean="0"/>
              <a:pPr fontAlgn="base">
                <a:spcBef>
                  <a:spcPct val="0"/>
                </a:spcBef>
                <a:spcAft>
                  <a:spcPct val="0"/>
                </a:spcAft>
                <a:defRPr/>
              </a:pPr>
              <a:t>15</a:t>
            </a:fld>
            <a:endParaRPr lang="es-MX"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48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3994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9FA64-6A41-4CF5-A1D6-D28433AF7E15}" type="slidenum">
              <a:rPr lang="es-MX" smtClean="0"/>
              <a:pPr fontAlgn="base">
                <a:spcBef>
                  <a:spcPct val="0"/>
                </a:spcBef>
                <a:spcAft>
                  <a:spcPct val="0"/>
                </a:spcAft>
                <a:defRPr/>
              </a:pPr>
              <a:t>18</a:t>
            </a:fld>
            <a:endParaRPr lang="es-MX"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48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3994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9FA64-6A41-4CF5-A1D6-D28433AF7E15}" type="slidenum">
              <a:rPr lang="es-MX" smtClean="0"/>
              <a:pPr fontAlgn="base">
                <a:spcBef>
                  <a:spcPct val="0"/>
                </a:spcBef>
                <a:spcAft>
                  <a:spcPct val="0"/>
                </a:spcAft>
                <a:defRPr/>
              </a:pPr>
              <a:t>20</a:t>
            </a:fld>
            <a:endParaRPr lang="es-MX"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48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3994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9FA64-6A41-4CF5-A1D6-D28433AF7E15}" type="slidenum">
              <a:rPr lang="es-MX" smtClean="0"/>
              <a:pPr fontAlgn="base">
                <a:spcBef>
                  <a:spcPct val="0"/>
                </a:spcBef>
                <a:spcAft>
                  <a:spcPct val="0"/>
                </a:spcAft>
                <a:defRPr/>
              </a:pPr>
              <a:t>21</a:t>
            </a:fld>
            <a:endParaRPr lang="es-MX"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48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3994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9FA64-6A41-4CF5-A1D6-D28433AF7E15}" type="slidenum">
              <a:rPr lang="es-MX" smtClean="0"/>
              <a:pPr fontAlgn="base">
                <a:spcBef>
                  <a:spcPct val="0"/>
                </a:spcBef>
                <a:spcAft>
                  <a:spcPct val="0"/>
                </a:spcAft>
                <a:defRPr/>
              </a:pPr>
              <a:t>22</a:t>
            </a:fld>
            <a:endParaRPr lang="es-MX"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48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3994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9FA64-6A41-4CF5-A1D6-D28433AF7E15}" type="slidenum">
              <a:rPr lang="es-MX" smtClean="0"/>
              <a:pPr fontAlgn="base">
                <a:spcBef>
                  <a:spcPct val="0"/>
                </a:spcBef>
                <a:spcAft>
                  <a:spcPct val="0"/>
                </a:spcAft>
                <a:defRPr/>
              </a:pPr>
              <a:t>23</a:t>
            </a:fld>
            <a:endParaRPr lang="es-MX"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17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40964" name="3 Marcador de número de diapositiva"/>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5B3115D-9BDD-4658-BC87-09429772DCCE}" type="slidenum">
              <a:rPr lang="es-MX" sz="1200">
                <a:latin typeface="+mn-lt"/>
              </a:rPr>
              <a:pPr algn="r">
                <a:defRPr/>
              </a:pPr>
              <a:t>3</a:t>
            </a:fld>
            <a:endParaRPr lang="es-MX" sz="120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27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378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A4AE68-7D50-4085-BD68-EE0C3DE9C000}" type="slidenum">
              <a:rPr lang="es-MX" smtClean="0"/>
              <a:pPr fontAlgn="base">
                <a:spcBef>
                  <a:spcPct val="0"/>
                </a:spcBef>
                <a:spcAft>
                  <a:spcPct val="0"/>
                </a:spcAft>
                <a:defRPr/>
              </a:pPr>
              <a:t>4</a:t>
            </a:fld>
            <a:endParaRPr lang="es-MX"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37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3891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B34297-CCA1-425E-A9AC-5C9964E97708}" type="slidenum">
              <a:rPr lang="es-MX" smtClean="0"/>
              <a:pPr fontAlgn="base">
                <a:spcBef>
                  <a:spcPct val="0"/>
                </a:spcBef>
                <a:spcAft>
                  <a:spcPct val="0"/>
                </a:spcAft>
                <a:defRPr/>
              </a:pPr>
              <a:t>5</a:t>
            </a:fld>
            <a:endParaRPr lang="es-MX"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17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40964" name="3 Marcador de número de diapositiva"/>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5B3115D-9BDD-4658-BC87-09429772DCCE}" type="slidenum">
              <a:rPr lang="es-MX" sz="1200">
                <a:latin typeface="+mn-lt"/>
              </a:rPr>
              <a:pPr algn="r">
                <a:defRPr/>
              </a:pPr>
              <a:t>7</a:t>
            </a:fld>
            <a:endParaRPr lang="es-MX" sz="120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17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40964" name="3 Marcador de número de diapositiva"/>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55B3115D-9BDD-4658-BC87-09429772DCCE}" type="slidenum">
              <a:rPr lang="es-MX" sz="1200">
                <a:latin typeface="+mn-lt"/>
              </a:rPr>
              <a:pPr algn="r">
                <a:defRPr/>
              </a:pPr>
              <a:t>8</a:t>
            </a:fld>
            <a:endParaRPr lang="es-MX" sz="120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48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3994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9FA64-6A41-4CF5-A1D6-D28433AF7E15}" type="slidenum">
              <a:rPr lang="es-MX" smtClean="0"/>
              <a:pPr fontAlgn="base">
                <a:spcBef>
                  <a:spcPct val="0"/>
                </a:spcBef>
                <a:spcAft>
                  <a:spcPct val="0"/>
                </a:spcAft>
                <a:defRPr/>
              </a:pPr>
              <a:t>9</a:t>
            </a:fld>
            <a:endParaRPr lang="es-MX"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58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409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42CF76-4CE2-4BC4-9776-C9DCB4ED9FAA}" type="slidenum">
              <a:rPr lang="es-MX" smtClean="0"/>
              <a:pPr fontAlgn="base">
                <a:spcBef>
                  <a:spcPct val="0"/>
                </a:spcBef>
                <a:spcAft>
                  <a:spcPct val="0"/>
                </a:spcAft>
                <a:defRPr/>
              </a:pPr>
              <a:t>10</a:t>
            </a:fld>
            <a:endParaRPr lang="es-MX"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48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MX" smtClean="0"/>
          </a:p>
        </p:txBody>
      </p:sp>
      <p:sp>
        <p:nvSpPr>
          <p:cNvPr id="3994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9FA64-6A41-4CF5-A1D6-D28433AF7E15}" type="slidenum">
              <a:rPr lang="es-MX" smtClean="0"/>
              <a:pPr fontAlgn="base">
                <a:spcBef>
                  <a:spcPct val="0"/>
                </a:spcBef>
                <a:spcAft>
                  <a:spcPct val="0"/>
                </a:spcAft>
                <a:defRPr/>
              </a:pPr>
              <a:t>14</a:t>
            </a:fld>
            <a:endParaRPr lang="es-MX"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4" name="29 Marcador de fecha"/>
          <p:cNvSpPr>
            <a:spLocks noGrp="1"/>
          </p:cNvSpPr>
          <p:nvPr>
            <p:ph type="dt" sz="half" idx="10"/>
          </p:nvPr>
        </p:nvSpPr>
        <p:spPr/>
        <p:txBody>
          <a:bodyPr/>
          <a:lstStyle>
            <a:lvl1pPr>
              <a:defRPr/>
            </a:lvl1pPr>
          </a:lstStyle>
          <a:p>
            <a:pPr>
              <a:defRPr/>
            </a:pPr>
            <a:fld id="{96D65512-9DD0-4ACA-9931-D74E6BE0B67B}" type="datetimeFigureOut">
              <a:rPr lang="es-ES"/>
              <a:pPr>
                <a:defRPr/>
              </a:pPr>
              <a:t>24/03/2012</a:t>
            </a:fld>
            <a:endParaRPr lang="es-ES"/>
          </a:p>
        </p:txBody>
      </p:sp>
      <p:sp>
        <p:nvSpPr>
          <p:cNvPr id="5" name="18 Marcador de pie de página"/>
          <p:cNvSpPr>
            <a:spLocks noGrp="1"/>
          </p:cNvSpPr>
          <p:nvPr>
            <p:ph type="ftr" sz="quarter" idx="11"/>
          </p:nvPr>
        </p:nvSpPr>
        <p:spPr/>
        <p:txBody>
          <a:bodyPr/>
          <a:lstStyle>
            <a:lvl1pPr>
              <a:defRPr/>
            </a:lvl1pPr>
          </a:lstStyle>
          <a:p>
            <a:pPr>
              <a:defRPr/>
            </a:pPr>
            <a:endParaRPr lang="es-ES"/>
          </a:p>
        </p:txBody>
      </p:sp>
      <p:sp>
        <p:nvSpPr>
          <p:cNvPr id="6" name="26 Marcador de número de diapositiva"/>
          <p:cNvSpPr>
            <a:spLocks noGrp="1"/>
          </p:cNvSpPr>
          <p:nvPr>
            <p:ph type="sldNum" sz="quarter" idx="12"/>
          </p:nvPr>
        </p:nvSpPr>
        <p:spPr/>
        <p:txBody>
          <a:bodyPr/>
          <a:lstStyle>
            <a:lvl1pPr>
              <a:defRPr/>
            </a:lvl1pPr>
          </a:lstStyle>
          <a:p>
            <a:pPr>
              <a:defRPr/>
            </a:pPr>
            <a:fld id="{68E8965E-04E1-4023-A4D9-144D3B7F859E}"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B34720F0-6B05-4076-A855-F97D55FC4887}" type="datetimeFigureOut">
              <a:rPr lang="es-ES"/>
              <a:pPr>
                <a:defRPr/>
              </a:pPr>
              <a:t>24/03/2012</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21A9408A-FE13-4454-85A8-534B78AA8D4A}"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2B3A92FB-2900-4C45-ADD1-A500D1758C28}" type="datetimeFigureOut">
              <a:rPr lang="es-ES"/>
              <a:pPr>
                <a:defRPr/>
              </a:pPr>
              <a:t>24/03/2012</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E0CAA345-664C-4CBE-BA3B-33FC0818C5B2}"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BC49C4EA-0FDD-40C2-9E64-881E2A6A03CF}" type="datetimeFigureOut">
              <a:rPr lang="es-ES"/>
              <a:pPr>
                <a:defRPr/>
              </a:pPr>
              <a:t>24/03/2012</a:t>
            </a:fld>
            <a:endParaRPr lang="es-ES"/>
          </a:p>
        </p:txBody>
      </p:sp>
      <p:sp>
        <p:nvSpPr>
          <p:cNvPr id="5" name="21 Marcador de pie de página"/>
          <p:cNvSpPr>
            <a:spLocks noGrp="1"/>
          </p:cNvSpPr>
          <p:nvPr>
            <p:ph type="ftr" sz="quarter" idx="11"/>
          </p:nvPr>
        </p:nvSpPr>
        <p:spPr/>
        <p:txBody>
          <a:bodyPr/>
          <a:lstStyle>
            <a:lvl1pPr>
              <a:defRPr/>
            </a:lvl1pPr>
          </a:lstStyle>
          <a:p>
            <a:pPr>
              <a:defRPr/>
            </a:pPr>
            <a:endParaRPr lang="es-ES"/>
          </a:p>
        </p:txBody>
      </p:sp>
      <p:sp>
        <p:nvSpPr>
          <p:cNvPr id="6" name="17 Marcador de número de diapositiva"/>
          <p:cNvSpPr>
            <a:spLocks noGrp="1"/>
          </p:cNvSpPr>
          <p:nvPr>
            <p:ph type="sldNum" sz="quarter" idx="12"/>
          </p:nvPr>
        </p:nvSpPr>
        <p:spPr/>
        <p:txBody>
          <a:bodyPr/>
          <a:lstStyle>
            <a:lvl1pPr>
              <a:defRPr/>
            </a:lvl1pPr>
          </a:lstStyle>
          <a:p>
            <a:pPr>
              <a:defRPr/>
            </a:pPr>
            <a:fld id="{6007CEE4-AD20-49DC-A7C2-50212E7C5B56}"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CE19CCEA-1F28-415F-BFB8-9250416CB1C6}" type="datetimeFigureOut">
              <a:rPr lang="es-ES"/>
              <a:pPr>
                <a:defRPr/>
              </a:pPr>
              <a:t>24/03/2012</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93427F6-C7DC-4D45-BCF4-899416F4C608}"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78441D50-0D69-4CD8-9C5E-A7EA689F413B}" type="datetimeFigureOut">
              <a:rPr lang="es-ES"/>
              <a:pPr>
                <a:defRPr/>
              </a:pPr>
              <a:t>24/03/2012</a:t>
            </a:fld>
            <a:endParaRPr lang="es-ES"/>
          </a:p>
        </p:txBody>
      </p:sp>
      <p:sp>
        <p:nvSpPr>
          <p:cNvPr id="6" name="21 Marcador de pie de página"/>
          <p:cNvSpPr>
            <a:spLocks noGrp="1"/>
          </p:cNvSpPr>
          <p:nvPr>
            <p:ph type="ftr" sz="quarter" idx="11"/>
          </p:nvPr>
        </p:nvSpPr>
        <p:spPr/>
        <p:txBody>
          <a:bodyPr/>
          <a:lstStyle>
            <a:lvl1pPr>
              <a:defRPr/>
            </a:lvl1pPr>
          </a:lstStyle>
          <a:p>
            <a:pPr>
              <a:defRPr/>
            </a:pP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CCB2C833-CFFA-49B7-8CC8-1485C05AC8CA}"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fld id="{2CCD2E1B-8DA4-4063-B47D-3E6FD2CAB291}" type="datetimeFigureOut">
              <a:rPr lang="es-ES"/>
              <a:pPr>
                <a:defRPr/>
              </a:pPr>
              <a:t>24/03/2012</a:t>
            </a:fld>
            <a:endParaRPr lang="es-ES"/>
          </a:p>
        </p:txBody>
      </p:sp>
      <p:sp>
        <p:nvSpPr>
          <p:cNvPr id="8" name="21 Marcador de pie de página"/>
          <p:cNvSpPr>
            <a:spLocks noGrp="1"/>
          </p:cNvSpPr>
          <p:nvPr>
            <p:ph type="ftr" sz="quarter" idx="11"/>
          </p:nvPr>
        </p:nvSpPr>
        <p:spPr/>
        <p:txBody>
          <a:bodyPr/>
          <a:lstStyle>
            <a:lvl1pPr>
              <a:defRPr/>
            </a:lvl1pPr>
          </a:lstStyle>
          <a:p>
            <a:pPr>
              <a:defRPr/>
            </a:pPr>
            <a:endParaRPr lang="es-ES"/>
          </a:p>
        </p:txBody>
      </p:sp>
      <p:sp>
        <p:nvSpPr>
          <p:cNvPr id="9" name="17 Marcador de número de diapositiva"/>
          <p:cNvSpPr>
            <a:spLocks noGrp="1"/>
          </p:cNvSpPr>
          <p:nvPr>
            <p:ph type="sldNum" sz="quarter" idx="12"/>
          </p:nvPr>
        </p:nvSpPr>
        <p:spPr/>
        <p:txBody>
          <a:bodyPr/>
          <a:lstStyle>
            <a:lvl1pPr>
              <a:defRPr/>
            </a:lvl1pPr>
          </a:lstStyle>
          <a:p>
            <a:pPr>
              <a:defRPr/>
            </a:pPr>
            <a:fld id="{7D1652D2-0120-46FF-B350-C8989AC761EE}"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AFCB3F16-A00F-499C-B0C7-308E57EEEE6E}" type="datetimeFigureOut">
              <a:rPr lang="es-ES"/>
              <a:pPr>
                <a:defRPr/>
              </a:pPr>
              <a:t>24/03/2012</a:t>
            </a:fld>
            <a:endParaRPr lang="es-ES"/>
          </a:p>
        </p:txBody>
      </p:sp>
      <p:sp>
        <p:nvSpPr>
          <p:cNvPr id="4" name="21 Marcador de pie de página"/>
          <p:cNvSpPr>
            <a:spLocks noGrp="1"/>
          </p:cNvSpPr>
          <p:nvPr>
            <p:ph type="ftr" sz="quarter" idx="11"/>
          </p:nvPr>
        </p:nvSpPr>
        <p:spPr/>
        <p:txBody>
          <a:bodyPr/>
          <a:lstStyle>
            <a:lvl1pPr>
              <a:defRPr/>
            </a:lvl1pPr>
          </a:lstStyle>
          <a:p>
            <a:pPr>
              <a:defRPr/>
            </a:pPr>
            <a:endParaRPr lang="es-ES"/>
          </a:p>
        </p:txBody>
      </p:sp>
      <p:sp>
        <p:nvSpPr>
          <p:cNvPr id="5" name="17 Marcador de número de diapositiva"/>
          <p:cNvSpPr>
            <a:spLocks noGrp="1"/>
          </p:cNvSpPr>
          <p:nvPr>
            <p:ph type="sldNum" sz="quarter" idx="12"/>
          </p:nvPr>
        </p:nvSpPr>
        <p:spPr/>
        <p:txBody>
          <a:bodyPr/>
          <a:lstStyle>
            <a:lvl1pPr>
              <a:defRPr/>
            </a:lvl1pPr>
          </a:lstStyle>
          <a:p>
            <a:pPr>
              <a:defRPr/>
            </a:pPr>
            <a:fld id="{6C687F01-2C56-405D-B12C-1AF2BBADC355}"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5236D4F1-414D-4BD1-B783-8283558D9F4E}" type="datetimeFigureOut">
              <a:rPr lang="es-ES"/>
              <a:pPr>
                <a:defRPr/>
              </a:pPr>
              <a:t>24/03/2012</a:t>
            </a:fld>
            <a:endParaRPr lang="es-ES"/>
          </a:p>
        </p:txBody>
      </p:sp>
      <p:sp>
        <p:nvSpPr>
          <p:cNvPr id="3" name="21 Marcador de pie de página"/>
          <p:cNvSpPr>
            <a:spLocks noGrp="1"/>
          </p:cNvSpPr>
          <p:nvPr>
            <p:ph type="ftr" sz="quarter" idx="11"/>
          </p:nvPr>
        </p:nvSpPr>
        <p:spPr/>
        <p:txBody>
          <a:bodyPr/>
          <a:lstStyle>
            <a:lvl1pPr>
              <a:defRPr/>
            </a:lvl1pPr>
          </a:lstStyle>
          <a:p>
            <a:pPr>
              <a:defRPr/>
            </a:pPr>
            <a:endParaRPr lang="es-ES"/>
          </a:p>
        </p:txBody>
      </p:sp>
      <p:sp>
        <p:nvSpPr>
          <p:cNvPr id="4" name="17 Marcador de número de diapositiva"/>
          <p:cNvSpPr>
            <a:spLocks noGrp="1"/>
          </p:cNvSpPr>
          <p:nvPr>
            <p:ph type="sldNum" sz="quarter" idx="12"/>
          </p:nvPr>
        </p:nvSpPr>
        <p:spPr/>
        <p:txBody>
          <a:bodyPr/>
          <a:lstStyle>
            <a:lvl1pPr>
              <a:defRPr/>
            </a:lvl1pPr>
          </a:lstStyle>
          <a:p>
            <a:pPr>
              <a:defRPr/>
            </a:pPr>
            <a:fld id="{D1ADBEBE-3875-4B5D-AF22-ECAE35DF451E}"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6DB17FE3-4F82-4419-AF4C-37C74E2CCB17}" type="datetimeFigureOut">
              <a:rPr lang="es-ES"/>
              <a:pPr>
                <a:defRPr/>
              </a:pPr>
              <a:t>24/03/2012</a:t>
            </a:fld>
            <a:endParaRPr lang="es-ES"/>
          </a:p>
        </p:txBody>
      </p:sp>
      <p:sp>
        <p:nvSpPr>
          <p:cNvPr id="6" name="21 Marcador de pie de página"/>
          <p:cNvSpPr>
            <a:spLocks noGrp="1"/>
          </p:cNvSpPr>
          <p:nvPr>
            <p:ph type="ftr" sz="quarter" idx="11"/>
          </p:nvPr>
        </p:nvSpPr>
        <p:spPr/>
        <p:txBody>
          <a:bodyPr/>
          <a:lstStyle>
            <a:lvl1pPr>
              <a:defRPr/>
            </a:lvl1pPr>
          </a:lstStyle>
          <a:p>
            <a:pPr>
              <a:defRPr/>
            </a:pPr>
            <a:endParaRPr lang="es-ES"/>
          </a:p>
        </p:txBody>
      </p:sp>
      <p:sp>
        <p:nvSpPr>
          <p:cNvPr id="7" name="17 Marcador de número de diapositiva"/>
          <p:cNvSpPr>
            <a:spLocks noGrp="1"/>
          </p:cNvSpPr>
          <p:nvPr>
            <p:ph type="sldNum" sz="quarter" idx="12"/>
          </p:nvPr>
        </p:nvSpPr>
        <p:spPr/>
        <p:txBody>
          <a:bodyPr/>
          <a:lstStyle>
            <a:lvl1pPr>
              <a:defRPr/>
            </a:lvl1pPr>
          </a:lstStyle>
          <a:p>
            <a:pPr>
              <a:defRPr/>
            </a:pPr>
            <a:fld id="{FF821785-215A-410B-83C7-015F73EBD180}"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Recortar y redondear rectángulo de esquina sencilla"/>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Triángulo rectángulo"/>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1 Título"/>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fld id="{310ACD60-B648-4E82-8568-3121D071DF1D}" type="datetimeFigureOut">
              <a:rPr lang="es-ES"/>
              <a:pPr>
                <a:defRPr/>
              </a:pPr>
              <a:t>24/03/2012</a:t>
            </a:fld>
            <a:endParaRPr lang="es-ES"/>
          </a:p>
        </p:txBody>
      </p:sp>
      <p:sp>
        <p:nvSpPr>
          <p:cNvPr id="10" name="5 Marcador de pie de página"/>
          <p:cNvSpPr>
            <a:spLocks noGrp="1"/>
          </p:cNvSpPr>
          <p:nvPr>
            <p:ph type="ftr" sz="quarter" idx="11"/>
          </p:nvPr>
        </p:nvSpPr>
        <p:spPr/>
        <p:txBody>
          <a:bodyPr/>
          <a:lstStyle>
            <a:lvl1pPr>
              <a:defRPr/>
            </a:lvl1pPr>
          </a:lstStyle>
          <a:p>
            <a:pPr>
              <a:defRPr/>
            </a:pPr>
            <a:endParaRPr lang="es-ES"/>
          </a:p>
        </p:txBody>
      </p:sp>
      <p:sp>
        <p:nvSpPr>
          <p:cNvPr id="11" name="6 Marcador de número de diapositiva"/>
          <p:cNvSpPr>
            <a:spLocks noGrp="1"/>
          </p:cNvSpPr>
          <p:nvPr>
            <p:ph type="sldNum" sz="quarter" idx="12"/>
          </p:nvPr>
        </p:nvSpPr>
        <p:spPr>
          <a:xfrm>
            <a:off x="8077200" y="6356350"/>
            <a:ext cx="609600" cy="365125"/>
          </a:xfrm>
        </p:spPr>
        <p:txBody>
          <a:bodyPr/>
          <a:lstStyle>
            <a:lvl1pPr>
              <a:defRPr/>
            </a:lvl1pPr>
          </a:lstStyle>
          <a:p>
            <a:pPr>
              <a:defRPr/>
            </a:pPr>
            <a:fld id="{C406C7EB-34B2-476A-A267-A7932C535629}" type="slidenum">
              <a:rPr lang="es-ES"/>
              <a:pPr>
                <a:defRPr/>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7 Forma libre"/>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8 Marcador de título"/>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s-ES" smtClean="0"/>
              <a:t>Haga clic para modificar el estilo de título del patrón</a:t>
            </a:r>
            <a:endParaRPr lang="en-US" smtClean="0"/>
          </a:p>
        </p:txBody>
      </p:sp>
      <p:sp>
        <p:nvSpPr>
          <p:cNvPr id="1029" name="29 Marcador de texto"/>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8E8B03EB-D36C-4133-A863-540FC940FD9B}" type="datetimeFigureOut">
              <a:rPr lang="es-ES"/>
              <a:pPr>
                <a:defRPr/>
              </a:pPr>
              <a:t>24/03/2012</a:t>
            </a:fld>
            <a:endParaRPr lang="es-E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s-E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C6CAA570-D3C2-4090-896B-458DEA13E625}" type="slidenum">
              <a:rPr lang="es-ES"/>
              <a:pPr>
                <a:defRPr/>
              </a:pPr>
              <a:t>‹Nº›</a:t>
            </a:fld>
            <a:endParaRPr lang="es-ES"/>
          </a:p>
        </p:txBody>
      </p:sp>
      <p:grpSp>
        <p:nvGrpSpPr>
          <p:cNvPr id="1033" name="1 Grupo"/>
          <p:cNvGrpSpPr>
            <a:grpSpLocks/>
          </p:cNvGrpSpPr>
          <p:nvPr/>
        </p:nvGrpSpPr>
        <p:grpSpPr bwMode="auto">
          <a:xfrm>
            <a:off x="-19050" y="203200"/>
            <a:ext cx="9180513" cy="64770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4163" r:id="rId1"/>
    <p:sldLayoutId id="2147484155" r:id="rId2"/>
    <p:sldLayoutId id="2147484164" r:id="rId3"/>
    <p:sldLayoutId id="2147484156" r:id="rId4"/>
    <p:sldLayoutId id="2147484157" r:id="rId5"/>
    <p:sldLayoutId id="2147484158" r:id="rId6"/>
    <p:sldLayoutId id="2147484159" r:id="rId7"/>
    <p:sldLayoutId id="2147484160" r:id="rId8"/>
    <p:sldLayoutId id="2147484165" r:id="rId9"/>
    <p:sldLayoutId id="2147484161" r:id="rId10"/>
    <p:sldLayoutId id="2147484162"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3.jpeg"/><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png"/><Relationship Id="rId5" Type="http://schemas.openxmlformats.org/officeDocument/2006/relationships/image" Target="../media/image3.jpeg"/><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2.xml"/><Relationship Id="rId3" Type="http://schemas.openxmlformats.org/officeDocument/2006/relationships/slide" Target="slide4.xml"/><Relationship Id="rId7" Type="http://schemas.openxmlformats.org/officeDocument/2006/relationships/slide" Target="slide9.xml"/><Relationship Id="rId12" Type="http://schemas.openxmlformats.org/officeDocument/2006/relationships/slide" Target="slide21.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20.xml"/><Relationship Id="rId5" Type="http://schemas.openxmlformats.org/officeDocument/2006/relationships/slide" Target="slide6.xml"/><Relationship Id="rId10" Type="http://schemas.openxmlformats.org/officeDocument/2006/relationships/slide" Target="slide14.xml"/><Relationship Id="rId4" Type="http://schemas.openxmlformats.org/officeDocument/2006/relationships/slide" Target="slide7.xml"/><Relationship Id="rId9"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localhost:8080/SSP" TargetMode="External"/><Relationship Id="rId5" Type="http://schemas.openxmlformats.org/officeDocument/2006/relationships/hyperlink" Target="http://localhost/index.aspx" TargetMode="Externa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jpe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2 Subtítulo"/>
          <p:cNvSpPr>
            <a:spLocks noGrp="1"/>
          </p:cNvSpPr>
          <p:nvPr>
            <p:ph type="subTitle" idx="1"/>
          </p:nvPr>
        </p:nvSpPr>
        <p:spPr>
          <a:xfrm>
            <a:off x="857250" y="3214697"/>
            <a:ext cx="7143774" cy="1500187"/>
          </a:xfrm>
        </p:spPr>
        <p:txBody>
          <a:bodyPr/>
          <a:lstStyle/>
          <a:p>
            <a:pPr marR="0" algn="just" eaLnBrk="1" hangingPunct="1"/>
            <a:r>
              <a:rPr lang="en-US" sz="1800" dirty="0" smtClean="0">
                <a:latin typeface="Arial" pitchFamily="34" charset="0"/>
                <a:cs typeface="Arial" pitchFamily="34" charset="0"/>
              </a:rPr>
              <a:t/>
            </a:r>
            <a:br>
              <a:rPr lang="en-US" sz="1800" dirty="0" smtClean="0">
                <a:latin typeface="Arial" pitchFamily="34" charset="0"/>
                <a:cs typeface="Arial" pitchFamily="34" charset="0"/>
              </a:rPr>
            </a:br>
            <a:r>
              <a:rPr lang="es-MX" sz="1800" dirty="0" smtClean="0">
                <a:latin typeface="Arial" pitchFamily="34" charset="0"/>
                <a:cs typeface="Arial" pitchFamily="34" charset="0"/>
              </a:rPr>
              <a:t>“</a:t>
            </a:r>
            <a:r>
              <a:rPr lang="es-EC" sz="1800" cap="all" dirty="0" smtClean="0">
                <a:latin typeface="Arial" pitchFamily="34" charset="0"/>
                <a:cs typeface="Arial" pitchFamily="34" charset="0"/>
              </a:rPr>
              <a:t>Desarrollo e implementación de un sistema de información para el manejo de documentos de solución de problemas en la planta ensambladora de General Motors Ómnibus B.B.</a:t>
            </a:r>
            <a:r>
              <a:rPr lang="es-MX" sz="1800" dirty="0" smtClean="0">
                <a:latin typeface="Arial" pitchFamily="34" charset="0"/>
                <a:cs typeface="Arial" pitchFamily="34" charset="0"/>
              </a:rPr>
              <a:t>”</a:t>
            </a:r>
            <a:endParaRPr lang="en-US" sz="1800" dirty="0" smtClean="0">
              <a:latin typeface="Arial" pitchFamily="34" charset="0"/>
              <a:cs typeface="Arial" pitchFamily="34" charset="0"/>
            </a:endParaRPr>
          </a:p>
        </p:txBody>
      </p:sp>
      <p:sp>
        <p:nvSpPr>
          <p:cNvPr id="5124" name="3 CuadroTexto"/>
          <p:cNvSpPr txBox="1">
            <a:spLocks noChangeArrowheads="1"/>
          </p:cNvSpPr>
          <p:nvPr/>
        </p:nvSpPr>
        <p:spPr bwMode="auto">
          <a:xfrm>
            <a:off x="1547813" y="2562221"/>
            <a:ext cx="6818312" cy="366713"/>
          </a:xfrm>
          <a:prstGeom prst="rect">
            <a:avLst/>
          </a:prstGeom>
          <a:noFill/>
          <a:ln w="9525">
            <a:noFill/>
            <a:miter lim="800000"/>
            <a:headEnd/>
            <a:tailEnd/>
          </a:ln>
        </p:spPr>
        <p:txBody>
          <a:bodyPr>
            <a:spAutoFit/>
          </a:bodyPr>
          <a:lstStyle/>
          <a:p>
            <a:r>
              <a:rPr lang="es-MX" dirty="0">
                <a:latin typeface="Arial" pitchFamily="34" charset="0"/>
                <a:cs typeface="Arial" pitchFamily="34" charset="0"/>
              </a:rPr>
              <a:t> DEPARTAMENTO DE CIENCIAS DE LA COMPUTACIÓN </a:t>
            </a:r>
            <a:endParaRPr lang="en-US" dirty="0">
              <a:latin typeface="Arial" pitchFamily="34" charset="0"/>
              <a:cs typeface="Arial" pitchFamily="34" charset="0"/>
            </a:endParaRPr>
          </a:p>
        </p:txBody>
      </p:sp>
      <p:sp>
        <p:nvSpPr>
          <p:cNvPr id="5125" name="4 CuadroTexto"/>
          <p:cNvSpPr txBox="1">
            <a:spLocks noChangeArrowheads="1"/>
          </p:cNvSpPr>
          <p:nvPr/>
        </p:nvSpPr>
        <p:spPr bwMode="auto">
          <a:xfrm>
            <a:off x="4000500" y="5143500"/>
            <a:ext cx="4402138" cy="646331"/>
          </a:xfrm>
          <a:prstGeom prst="rect">
            <a:avLst/>
          </a:prstGeom>
          <a:noFill/>
          <a:ln w="9525">
            <a:noFill/>
            <a:miter lim="800000"/>
            <a:headEnd/>
            <a:tailEnd/>
          </a:ln>
        </p:spPr>
        <p:txBody>
          <a:bodyPr>
            <a:spAutoFit/>
          </a:bodyPr>
          <a:lstStyle/>
          <a:p>
            <a:r>
              <a:rPr lang="en-US" dirty="0">
                <a:latin typeface="Constantia" pitchFamily="18" charset="0"/>
              </a:rPr>
              <a:t>	</a:t>
            </a:r>
            <a:r>
              <a:rPr lang="en-US" dirty="0">
                <a:latin typeface="Arial" pitchFamily="34" charset="0"/>
                <a:cs typeface="Arial" pitchFamily="34" charset="0"/>
              </a:rPr>
              <a:t>Por:</a:t>
            </a:r>
          </a:p>
          <a:p>
            <a:r>
              <a:rPr lang="en-US" dirty="0">
                <a:latin typeface="Arial" pitchFamily="34" charset="0"/>
                <a:cs typeface="Arial" pitchFamily="34" charset="0"/>
              </a:rPr>
              <a:t>	</a:t>
            </a:r>
            <a:r>
              <a:rPr lang="en-US" dirty="0" smtClean="0">
                <a:latin typeface="Arial" pitchFamily="34" charset="0"/>
                <a:cs typeface="Arial" pitchFamily="34" charset="0"/>
              </a:rPr>
              <a:t>Gustavo Michael Carrión Lopez</a:t>
            </a:r>
            <a:endParaRPr lang="en-US" dirty="0">
              <a:latin typeface="Arial" pitchFamily="34" charset="0"/>
              <a:cs typeface="Arial" pitchFamily="34" charset="0"/>
            </a:endParaRPr>
          </a:p>
        </p:txBody>
      </p:sp>
      <p:sp>
        <p:nvSpPr>
          <p:cNvPr id="7" name="4 CuadroTexto"/>
          <p:cNvSpPr txBox="1">
            <a:spLocks noChangeArrowheads="1"/>
          </p:cNvSpPr>
          <p:nvPr/>
        </p:nvSpPr>
        <p:spPr bwMode="auto">
          <a:xfrm>
            <a:off x="-71470" y="5143512"/>
            <a:ext cx="4402138" cy="923925"/>
          </a:xfrm>
          <a:prstGeom prst="rect">
            <a:avLst/>
          </a:prstGeom>
          <a:noFill/>
          <a:ln w="9525">
            <a:noFill/>
            <a:miter lim="800000"/>
            <a:headEnd/>
            <a:tailEnd/>
          </a:ln>
        </p:spPr>
        <p:txBody>
          <a:bodyPr>
            <a:spAutoFit/>
          </a:bodyPr>
          <a:lstStyle/>
          <a:p>
            <a:r>
              <a:rPr lang="en-US" dirty="0">
                <a:latin typeface="Constantia" pitchFamily="18" charset="0"/>
              </a:rPr>
              <a:t>	</a:t>
            </a:r>
            <a:r>
              <a:rPr lang="en-US" dirty="0" smtClean="0">
                <a:latin typeface="Arial" pitchFamily="34" charset="0"/>
                <a:cs typeface="Arial" pitchFamily="34" charset="0"/>
              </a:rPr>
              <a:t>Directores:</a:t>
            </a:r>
            <a:endParaRPr lang="en-US" dirty="0">
              <a:latin typeface="Arial" pitchFamily="34" charset="0"/>
              <a:cs typeface="Arial" pitchFamily="34" charset="0"/>
            </a:endParaRPr>
          </a:p>
          <a:p>
            <a:r>
              <a:rPr lang="en-US" dirty="0">
                <a:latin typeface="Arial" pitchFamily="34" charset="0"/>
                <a:cs typeface="Arial" pitchFamily="34" charset="0"/>
              </a:rPr>
              <a:t>	</a:t>
            </a:r>
            <a:r>
              <a:rPr lang="en-US" dirty="0" smtClean="0">
                <a:latin typeface="Arial" pitchFamily="34" charset="0"/>
                <a:cs typeface="Arial" pitchFamily="34" charset="0"/>
              </a:rPr>
              <a:t>Dir: </a:t>
            </a:r>
            <a:r>
              <a:rPr lang="en-US" dirty="0" err="1" smtClean="0">
                <a:latin typeface="Arial" pitchFamily="34" charset="0"/>
                <a:cs typeface="Arial" pitchFamily="34" charset="0"/>
              </a:rPr>
              <a:t>Oswaldo</a:t>
            </a:r>
            <a:r>
              <a:rPr lang="en-US" dirty="0" smtClean="0">
                <a:latin typeface="Arial" pitchFamily="34" charset="0"/>
                <a:cs typeface="Arial" pitchFamily="34" charset="0"/>
              </a:rPr>
              <a:t> Diaz</a:t>
            </a:r>
            <a:endParaRPr lang="en-US" dirty="0">
              <a:latin typeface="Arial" pitchFamily="34" charset="0"/>
              <a:cs typeface="Arial" pitchFamily="34" charset="0"/>
            </a:endParaRPr>
          </a:p>
          <a:p>
            <a:r>
              <a:rPr lang="es-ES" dirty="0">
                <a:latin typeface="Arial" pitchFamily="34" charset="0"/>
                <a:cs typeface="Arial" pitchFamily="34" charset="0"/>
              </a:rPr>
              <a:t>	</a:t>
            </a:r>
            <a:r>
              <a:rPr lang="es-ES" dirty="0" smtClean="0">
                <a:latin typeface="Arial" pitchFamily="34" charset="0"/>
                <a:cs typeface="Arial" pitchFamily="34" charset="0"/>
              </a:rPr>
              <a:t>Coodir: Freddy Tapia</a:t>
            </a:r>
            <a:endParaRPr lang="en-US" dirty="0">
              <a:latin typeface="Arial" pitchFamily="34" charset="0"/>
              <a:cs typeface="Arial" pitchFamily="34" charset="0"/>
            </a:endParaRPr>
          </a:p>
        </p:txBody>
      </p:sp>
      <p:pic>
        <p:nvPicPr>
          <p:cNvPr id="1026" name="Picture 2"/>
          <p:cNvPicPr>
            <a:picLocks noChangeAspect="1" noChangeArrowheads="1"/>
          </p:cNvPicPr>
          <p:nvPr/>
        </p:nvPicPr>
        <p:blipFill>
          <a:blip r:embed="rId3"/>
          <a:srcRect/>
          <a:stretch>
            <a:fillRect/>
          </a:stretch>
        </p:blipFill>
        <p:spPr bwMode="auto">
          <a:xfrm>
            <a:off x="2571736" y="785794"/>
            <a:ext cx="3629025" cy="1019175"/>
          </a:xfrm>
          <a:prstGeom prst="rect">
            <a:avLst/>
          </a:prstGeom>
          <a:solidFill>
            <a:schemeClr val="tx2">
              <a:lumMod val="10000"/>
              <a:alpha val="65000"/>
            </a:schemeClr>
          </a:solidFill>
          <a:ln w="9525">
            <a:noFill/>
            <a:miter lim="800000"/>
            <a:headEnd/>
            <a:tailEnd/>
          </a:ln>
          <a:effectLst>
            <a:outerShdw blurRad="50800" dist="38100" dir="5400000" algn="t" rotWithShape="0">
              <a:prstClr val="black">
                <a:alpha val="40000"/>
              </a:prstClr>
            </a:outerShdw>
            <a:reflection blurRad="6350" stA="50000" endA="300" endPos="55000" dir="5400000" sy="-100000" algn="bl" rotWithShape="0"/>
          </a:effectLst>
          <a:scene3d>
            <a:camera prst="orthographicFront"/>
            <a:lightRig rig="threePt" dir="t"/>
          </a:scene3d>
          <a:sp3d>
            <a:bevelT prst="angle"/>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642910" y="857232"/>
            <a:ext cx="8229600" cy="642942"/>
          </a:xfrm>
        </p:spPr>
        <p:txBody>
          <a:bodyPr/>
          <a:lstStyle/>
          <a:p>
            <a:pPr eaLnBrk="1" hangingPunct="1"/>
            <a:r>
              <a:rPr lang="es-ES" dirty="0" smtClean="0">
                <a:latin typeface="Arial" pitchFamily="34" charset="0"/>
                <a:cs typeface="Arial" pitchFamily="34" charset="0"/>
              </a:rPr>
              <a:t>Metodología</a:t>
            </a:r>
          </a:p>
        </p:txBody>
      </p:sp>
      <p:sp>
        <p:nvSpPr>
          <p:cNvPr id="4" name="2 Marcador de contenido"/>
          <p:cNvSpPr txBox="1">
            <a:spLocks/>
          </p:cNvSpPr>
          <p:nvPr/>
        </p:nvSpPr>
        <p:spPr bwMode="auto">
          <a:xfrm>
            <a:off x="342928" y="1928802"/>
            <a:ext cx="8229600" cy="41434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lnSpc>
                <a:spcPct val="114000"/>
              </a:lnSpc>
            </a:pPr>
            <a:r>
              <a:rPr lang="es-ES" dirty="0" smtClean="0">
                <a:latin typeface="+mn-lt"/>
                <a:cs typeface="Arial" pitchFamily="34" charset="0"/>
              </a:rPr>
              <a:t>XP </a:t>
            </a:r>
            <a:r>
              <a:rPr lang="es-ES" dirty="0" smtClean="0">
                <a:latin typeface="+mn-lt"/>
              </a:rPr>
              <a:t>Es una metodología ágil centrada en potenciar las relaciones interpersonales como clave para el éxito en desarrollo de software, promoviendo el trabajo en equipo, preocupándose por el aprendizaje de los desarrolladores, y propiciando un buen clima de trabajo. </a:t>
            </a:r>
            <a:endParaRPr lang="es-EC" dirty="0" smtClean="0">
              <a:latin typeface="+mn-lt"/>
            </a:endParaRPr>
          </a:p>
          <a:p>
            <a:pPr algn="just">
              <a:lnSpc>
                <a:spcPct val="114000"/>
              </a:lnSpc>
            </a:pPr>
            <a:endParaRPr lang="es-EC" dirty="0" smtClean="0">
              <a:latin typeface="+mn-lt"/>
              <a:cs typeface="Arial" pitchFamily="34" charset="0"/>
            </a:endParaRPr>
          </a:p>
          <a:p>
            <a:pPr algn="just">
              <a:lnSpc>
                <a:spcPct val="114000"/>
              </a:lnSpc>
            </a:pPr>
            <a:r>
              <a:rPr lang="es-ES" dirty="0" smtClean="0">
                <a:latin typeface="+mn-lt"/>
              </a:rPr>
              <a:t>XP se enfoca en 4 variables principales:</a:t>
            </a:r>
          </a:p>
          <a:p>
            <a:pPr algn="just">
              <a:lnSpc>
                <a:spcPct val="114000"/>
              </a:lnSpc>
            </a:pPr>
            <a:endParaRPr lang="es-EC" dirty="0" smtClean="0">
              <a:latin typeface="+mn-lt"/>
            </a:endParaRPr>
          </a:p>
          <a:p>
            <a:pPr lvl="3" algn="just">
              <a:lnSpc>
                <a:spcPct val="114000"/>
              </a:lnSpc>
              <a:buFont typeface="Wingdings" pitchFamily="2" charset="2"/>
              <a:buChar char="v"/>
            </a:pPr>
            <a:r>
              <a:rPr lang="es-ES" b="1" dirty="0" smtClean="0">
                <a:latin typeface="+mn-lt"/>
              </a:rPr>
              <a:t>Costo: </a:t>
            </a:r>
            <a:r>
              <a:rPr lang="es-ES" dirty="0" smtClean="0">
                <a:latin typeface="+mn-lt"/>
              </a:rPr>
              <a:t>Máquinas, especialistas y oficinas </a:t>
            </a:r>
            <a:endParaRPr lang="es-EC" dirty="0" smtClean="0">
              <a:latin typeface="+mn-lt"/>
            </a:endParaRPr>
          </a:p>
          <a:p>
            <a:pPr lvl="3" algn="just">
              <a:lnSpc>
                <a:spcPct val="114000"/>
              </a:lnSpc>
              <a:buFont typeface="Wingdings" pitchFamily="2" charset="2"/>
              <a:buChar char="v"/>
            </a:pPr>
            <a:r>
              <a:rPr lang="es-ES" b="1" dirty="0" smtClean="0">
                <a:latin typeface="+mn-lt"/>
              </a:rPr>
              <a:t>Tiempo: </a:t>
            </a:r>
            <a:r>
              <a:rPr lang="es-ES" dirty="0" smtClean="0">
                <a:latin typeface="+mn-lt"/>
              </a:rPr>
              <a:t>Total y de Entregas </a:t>
            </a:r>
            <a:endParaRPr lang="es-EC" dirty="0" smtClean="0">
              <a:latin typeface="+mn-lt"/>
            </a:endParaRPr>
          </a:p>
          <a:p>
            <a:pPr lvl="3" algn="just">
              <a:lnSpc>
                <a:spcPct val="114000"/>
              </a:lnSpc>
              <a:buFont typeface="Wingdings" pitchFamily="2" charset="2"/>
              <a:buChar char="v"/>
            </a:pPr>
            <a:r>
              <a:rPr lang="es-ES" b="1" dirty="0" smtClean="0">
                <a:latin typeface="+mn-lt"/>
              </a:rPr>
              <a:t>Calidad: </a:t>
            </a:r>
            <a:r>
              <a:rPr lang="es-ES" dirty="0" smtClean="0">
                <a:latin typeface="+mn-lt"/>
              </a:rPr>
              <a:t>Externa e Interna </a:t>
            </a:r>
            <a:endParaRPr lang="es-EC" dirty="0" smtClean="0">
              <a:latin typeface="+mn-lt"/>
            </a:endParaRPr>
          </a:p>
          <a:p>
            <a:pPr lvl="3" algn="just">
              <a:lnSpc>
                <a:spcPct val="114000"/>
              </a:lnSpc>
              <a:buFont typeface="Wingdings" pitchFamily="2" charset="2"/>
              <a:buChar char="v"/>
            </a:pPr>
            <a:r>
              <a:rPr lang="es-ES" b="1" dirty="0" smtClean="0">
                <a:latin typeface="+mn-lt"/>
              </a:rPr>
              <a:t>Alcance: </a:t>
            </a:r>
            <a:r>
              <a:rPr lang="es-ES" dirty="0" smtClean="0">
                <a:latin typeface="+mn-lt"/>
              </a:rPr>
              <a:t>Intervención del cliente</a:t>
            </a:r>
            <a:endParaRPr lang="es-EC" dirty="0" smtClean="0">
              <a:latin typeface="+mn-lt"/>
            </a:endParaRPr>
          </a:p>
          <a:p>
            <a:pPr marL="273050" lvl="0" indent="-273050" algn="just" eaLnBrk="0" hangingPunct="0">
              <a:spcBef>
                <a:spcPct val="20000"/>
              </a:spcBef>
              <a:buClr>
                <a:srgbClr val="0BD0D9"/>
              </a:buClr>
              <a:buSzPct val="95000"/>
              <a:buFont typeface="Wingdings" pitchFamily="2" charset="2"/>
              <a:buChar char="Ø"/>
            </a:pPr>
            <a:endParaRPr kumimoji="0" lang="es-EC" sz="20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s-ES"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11" descr="http://t1.gstatic.com/images?q=tbn:ihEJtwSt2b1ftM:http://www.colegiobeataimelda.edu.pe/inicio.gif">
            <a:hlinkClick r:id="rId3" action="ppaction://hlinksldjump"/>
          </p:cNvPr>
          <p:cNvPicPr>
            <a:picLocks noChangeAspect="1" noChangeArrowheads="1"/>
          </p:cNvPicPr>
          <p:nvPr/>
        </p:nvPicPr>
        <p:blipFill>
          <a:blip r:embed="rId4"/>
          <a:srcRect/>
          <a:stretch>
            <a:fillRect/>
          </a:stretch>
        </p:blipFill>
        <p:spPr bwMode="auto">
          <a:xfrm>
            <a:off x="285750" y="6286500"/>
            <a:ext cx="357188"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0" y="1857364"/>
            <a:ext cx="9167684" cy="2995624"/>
          </a:xfrm>
          <a:prstGeom prst="rect">
            <a:avLst/>
          </a:prstGeom>
          <a:noFill/>
          <a:ln w="9525">
            <a:noFill/>
            <a:miter lim="800000"/>
            <a:headEnd/>
            <a:tailEnd/>
          </a:ln>
        </p:spPr>
      </p:pic>
      <p:sp>
        <p:nvSpPr>
          <p:cNvPr id="5" name="1 Título"/>
          <p:cNvSpPr>
            <a:spLocks noGrp="1"/>
          </p:cNvSpPr>
          <p:nvPr>
            <p:ph type="title"/>
          </p:nvPr>
        </p:nvSpPr>
        <p:spPr>
          <a:xfrm>
            <a:off x="642910" y="857232"/>
            <a:ext cx="8229600" cy="642942"/>
          </a:xfrm>
        </p:spPr>
        <p:txBody>
          <a:bodyPr/>
          <a:lstStyle/>
          <a:p>
            <a:pPr eaLnBrk="1" hangingPunct="1"/>
            <a:r>
              <a:rPr lang="es-ES" dirty="0" smtClean="0">
                <a:latin typeface="Arial" pitchFamily="34" charset="0"/>
                <a:cs typeface="Arial" pitchFamily="34" charset="0"/>
              </a:rPr>
              <a:t>Metodología</a:t>
            </a:r>
          </a:p>
        </p:txBody>
      </p:sp>
      <p:sp>
        <p:nvSpPr>
          <p:cNvPr id="6" name="5 Rectángulo"/>
          <p:cNvSpPr/>
          <p:nvPr/>
        </p:nvSpPr>
        <p:spPr>
          <a:xfrm>
            <a:off x="2357422" y="4786322"/>
            <a:ext cx="3786214" cy="338554"/>
          </a:xfrm>
          <a:prstGeom prst="rect">
            <a:avLst/>
          </a:prstGeom>
        </p:spPr>
        <p:txBody>
          <a:bodyPr wrap="square">
            <a:spAutoFit/>
          </a:bodyPr>
          <a:lstStyle/>
          <a:p>
            <a:r>
              <a:rPr lang="es-EC" sz="1600" dirty="0" smtClean="0"/>
              <a:t>Ciclo de vida de la metodología XP</a:t>
            </a:r>
            <a:endParaRPr lang="es-EC" sz="1600" dirty="0"/>
          </a:p>
        </p:txBody>
      </p:sp>
      <p:pic>
        <p:nvPicPr>
          <p:cNvPr id="7" name="Picture 11" descr="http://t1.gstatic.com/images?q=tbn:ihEJtwSt2b1ftM:http://www.colegiobeataimelda.edu.pe/inicio.gif">
            <a:hlinkClick r:id="rId3" action="ppaction://hlinksldjump"/>
          </p:cNvPr>
          <p:cNvPicPr>
            <a:picLocks noChangeAspect="1" noChangeArrowheads="1"/>
          </p:cNvPicPr>
          <p:nvPr/>
        </p:nvPicPr>
        <p:blipFill>
          <a:blip r:embed="rId4"/>
          <a:srcRect/>
          <a:stretch>
            <a:fillRect/>
          </a:stretch>
        </p:blipFill>
        <p:spPr bwMode="auto">
          <a:xfrm>
            <a:off x="285750" y="6286500"/>
            <a:ext cx="357188" cy="365125"/>
          </a:xfrm>
          <a:prstGeom prst="rect">
            <a:avLst/>
          </a:prstGeom>
          <a:noFill/>
          <a:ln w="9525">
            <a:noFill/>
            <a:miter lim="800000"/>
            <a:headEnd/>
            <a:tailEnd/>
          </a:ln>
        </p:spPr>
      </p:pic>
      <p:sp>
        <p:nvSpPr>
          <p:cNvPr id="8" name="7 Rectángulo"/>
          <p:cNvSpPr/>
          <p:nvPr/>
        </p:nvSpPr>
        <p:spPr>
          <a:xfrm>
            <a:off x="0" y="3857628"/>
            <a:ext cx="1357322" cy="461665"/>
          </a:xfrm>
          <a:prstGeom prst="rect">
            <a:avLst/>
          </a:prstGeom>
        </p:spPr>
        <p:txBody>
          <a:bodyPr wrap="square">
            <a:spAutoFit/>
          </a:bodyPr>
          <a:lstStyle/>
          <a:p>
            <a:pPr algn="ctr"/>
            <a:r>
              <a:rPr lang="es-EC" sz="1200" b="1" dirty="0" smtClean="0"/>
              <a:t>(Ápice arquitectónico)</a:t>
            </a:r>
            <a:endParaRPr lang="es-EC" sz="12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428604"/>
            <a:ext cx="3214710" cy="1785950"/>
          </a:xfrm>
        </p:spPr>
        <p:txBody>
          <a:bodyPr/>
          <a:lstStyle/>
          <a:p>
            <a:r>
              <a:rPr lang="es-EC" dirty="0" smtClean="0"/>
              <a:t>Esquema de la aplicación</a:t>
            </a:r>
            <a:endParaRPr lang="es-EC" dirty="0"/>
          </a:p>
        </p:txBody>
      </p:sp>
      <p:sp>
        <p:nvSpPr>
          <p:cNvPr id="563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6321" name="Object 1"/>
          <p:cNvGraphicFramePr>
            <a:graphicFrameLocks noChangeAspect="1"/>
          </p:cNvGraphicFramePr>
          <p:nvPr/>
        </p:nvGraphicFramePr>
        <p:xfrm>
          <a:off x="2981325" y="0"/>
          <a:ext cx="6162675" cy="6543675"/>
        </p:xfrm>
        <a:graphic>
          <a:graphicData uri="http://schemas.openxmlformats.org/presentationml/2006/ole">
            <p:oleObj spid="_x0000_s56321" name="Visio" r:id="rId3" imgW="6167480" imgH="6581843" progId="Visio.Drawing.11">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428604"/>
            <a:ext cx="8229600" cy="1143000"/>
          </a:xfrm>
        </p:spPr>
        <p:txBody>
          <a:bodyPr/>
          <a:lstStyle/>
          <a:p>
            <a:r>
              <a:rPr lang="es-EC" dirty="0" smtClean="0"/>
              <a:t>Tecnología </a:t>
            </a:r>
            <a:r>
              <a:rPr lang="es-EC" dirty="0" smtClean="0"/>
              <a:t>usada</a:t>
            </a:r>
            <a:endParaRPr lang="es-EC" dirty="0"/>
          </a:p>
        </p:txBody>
      </p:sp>
      <p:graphicFrame>
        <p:nvGraphicFramePr>
          <p:cNvPr id="4" name="3 Tabla"/>
          <p:cNvGraphicFramePr>
            <a:graphicFrameLocks noGrp="1"/>
          </p:cNvGraphicFramePr>
          <p:nvPr/>
        </p:nvGraphicFramePr>
        <p:xfrm>
          <a:off x="571472" y="1571612"/>
          <a:ext cx="8072496" cy="4590788"/>
        </p:xfrm>
        <a:graphic>
          <a:graphicData uri="http://schemas.openxmlformats.org/drawingml/2006/table">
            <a:tbl>
              <a:tblPr firstRow="1" bandRow="1">
                <a:tableStyleId>{5C22544A-7EE6-4342-B048-85BDC9FD1C3A}</a:tableStyleId>
              </a:tblPr>
              <a:tblGrid>
                <a:gridCol w="2018124"/>
                <a:gridCol w="2018124"/>
                <a:gridCol w="2018124"/>
                <a:gridCol w="2018124"/>
              </a:tblGrid>
              <a:tr h="5482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800" b="1" dirty="0" smtClean="0"/>
                        <a:t>Base de datos:</a:t>
                      </a:r>
                      <a:endParaRPr lang="es-EC"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Lenguaje JAVA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Web</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Servidor</a:t>
                      </a:r>
                      <a:r>
                        <a:rPr lang="es-EC" baseline="0" dirty="0" smtClean="0"/>
                        <a:t> </a:t>
                      </a:r>
                      <a:r>
                        <a:rPr lang="es-EC" baseline="0" dirty="0" err="1" smtClean="0"/>
                        <a:t>Glassfish</a:t>
                      </a:r>
                      <a:endParaRPr lang="es-EC" dirty="0" smtClean="0"/>
                    </a:p>
                  </a:txBody>
                  <a:tcPr/>
                </a:tc>
              </a:tr>
              <a:tr h="78323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s-EC" kern="1200" dirty="0" smtClean="0">
                          <a:solidFill>
                            <a:schemeClr val="dk1"/>
                          </a:solidFill>
                          <a:latin typeface="+mn-lt"/>
                          <a:ea typeface="+mn-ea"/>
                          <a:cs typeface="+mn-cs"/>
                        </a:rPr>
                        <a:t>Manejo de índices</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s-EC" kern="1200" dirty="0" err="1" smtClean="0">
                          <a:solidFill>
                            <a:schemeClr val="dk1"/>
                          </a:solidFill>
                          <a:latin typeface="+mn-lt"/>
                          <a:ea typeface="+mn-ea"/>
                          <a:cs typeface="+mn-cs"/>
                        </a:rPr>
                        <a:t>Servlets</a:t>
                      </a:r>
                      <a:r>
                        <a:rPr kumimoji="0" lang="es-EC" kern="1200" dirty="0" smtClean="0">
                          <a:solidFill>
                            <a:schemeClr val="dk1"/>
                          </a:solidFill>
                          <a:latin typeface="+mn-lt"/>
                          <a:ea typeface="+mn-ea"/>
                          <a:cs typeface="+mn-cs"/>
                        </a:rPr>
                        <a:t>.</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s-EC" kern="1200" dirty="0" smtClean="0">
                          <a:solidFill>
                            <a:schemeClr val="dk1"/>
                          </a:solidFill>
                          <a:latin typeface="+mn-lt"/>
                          <a:ea typeface="+mn-ea"/>
                          <a:cs typeface="+mn-cs"/>
                        </a:rPr>
                        <a:t>Manejo de eventos </a:t>
                      </a:r>
                      <a:r>
                        <a:rPr kumimoji="0" lang="es-EC" kern="1200" dirty="0" err="1" smtClean="0">
                          <a:solidFill>
                            <a:schemeClr val="dk1"/>
                          </a:solidFill>
                          <a:latin typeface="+mn-lt"/>
                          <a:ea typeface="+mn-ea"/>
                          <a:cs typeface="+mn-cs"/>
                        </a:rPr>
                        <a:t>Javascript</a:t>
                      </a:r>
                      <a:r>
                        <a:rPr kumimoji="0" lang="es-EC" kern="1200" dirty="0" smtClean="0">
                          <a:solidFill>
                            <a:schemeClr val="dk1"/>
                          </a:solidFill>
                          <a:latin typeface="+mn-lt"/>
                          <a:ea typeface="+mn-ea"/>
                          <a:cs typeface="+mn-cs"/>
                        </a:rPr>
                        <a:t>.</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s-EC" kern="1200" dirty="0" smtClean="0">
                          <a:solidFill>
                            <a:schemeClr val="dk1"/>
                          </a:solidFill>
                          <a:latin typeface="+mn-lt"/>
                          <a:ea typeface="+mn-ea"/>
                          <a:cs typeface="+mn-cs"/>
                        </a:rPr>
                        <a:t>Gestión de la conexión a la BDD.</a:t>
                      </a:r>
                    </a:p>
                  </a:txBody>
                  <a:tcPr/>
                </a:tc>
              </a:tr>
              <a:tr h="54826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s-EC" kern="1200" dirty="0" smtClean="0">
                          <a:solidFill>
                            <a:schemeClr val="dk1"/>
                          </a:solidFill>
                          <a:latin typeface="+mn-lt"/>
                          <a:ea typeface="+mn-ea"/>
                          <a:cs typeface="+mn-cs"/>
                        </a:rPr>
                        <a:t>Manejo de CRUD</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s-EC" kern="1200" dirty="0" smtClean="0">
                          <a:solidFill>
                            <a:schemeClr val="dk1"/>
                          </a:solidFill>
                          <a:latin typeface="+mn-lt"/>
                          <a:ea typeface="+mn-ea"/>
                          <a:cs typeface="+mn-cs"/>
                        </a:rPr>
                        <a:t>Java Server </a:t>
                      </a:r>
                      <a:r>
                        <a:rPr kumimoji="0" lang="es-EC" kern="1200" dirty="0" err="1" smtClean="0">
                          <a:solidFill>
                            <a:schemeClr val="dk1"/>
                          </a:solidFill>
                          <a:latin typeface="+mn-lt"/>
                          <a:ea typeface="+mn-ea"/>
                          <a:cs typeface="+mn-cs"/>
                        </a:rPr>
                        <a:t>Pages</a:t>
                      </a:r>
                      <a:r>
                        <a:rPr kumimoji="0" lang="es-EC" kern="1200" dirty="0" smtClean="0">
                          <a:solidFill>
                            <a:schemeClr val="dk1"/>
                          </a:solidFill>
                          <a:latin typeface="+mn-lt"/>
                          <a:ea typeface="+mn-ea"/>
                          <a:cs typeface="+mn-cs"/>
                        </a:rPr>
                        <a:t>.</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s-EC" kern="1200" dirty="0" err="1" smtClean="0">
                          <a:solidFill>
                            <a:schemeClr val="dk1"/>
                          </a:solidFill>
                          <a:latin typeface="+mn-lt"/>
                          <a:ea typeface="+mn-ea"/>
                          <a:cs typeface="+mn-cs"/>
                        </a:rPr>
                        <a:t>Tags</a:t>
                      </a:r>
                      <a:r>
                        <a:rPr kumimoji="0" lang="es-EC" kern="1200" dirty="0" smtClean="0">
                          <a:solidFill>
                            <a:schemeClr val="dk1"/>
                          </a:solidFill>
                          <a:latin typeface="+mn-lt"/>
                          <a:ea typeface="+mn-ea"/>
                          <a:cs typeface="+mn-cs"/>
                        </a:rPr>
                        <a:t> HTML</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s-EC" kern="1200" dirty="0" smtClean="0">
                          <a:solidFill>
                            <a:schemeClr val="dk1"/>
                          </a:solidFill>
                          <a:latin typeface="+mn-lt"/>
                          <a:ea typeface="+mn-ea"/>
                          <a:cs typeface="+mn-cs"/>
                        </a:rPr>
                        <a:t>Mantenimiento de las librerías.</a:t>
                      </a:r>
                    </a:p>
                  </a:txBody>
                  <a:tcPr/>
                </a:tc>
              </a:tr>
              <a:tr h="54826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s-EC" kern="1200" dirty="0" err="1" smtClean="0">
                          <a:solidFill>
                            <a:schemeClr val="dk1"/>
                          </a:solidFill>
                          <a:latin typeface="+mn-lt"/>
                          <a:ea typeface="+mn-ea"/>
                          <a:cs typeface="+mn-cs"/>
                        </a:rPr>
                        <a:t>Triggers</a:t>
                      </a:r>
                      <a:endParaRPr kumimoji="0" lang="es-EC" kern="1200" dirty="0" smtClean="0">
                        <a:solidFill>
                          <a:schemeClr val="dk1"/>
                        </a:solidFill>
                        <a:latin typeface="+mn-lt"/>
                        <a:ea typeface="+mn-ea"/>
                        <a:cs typeface="+mn-cs"/>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s-EC" kern="1200" dirty="0" smtClean="0">
                          <a:solidFill>
                            <a:schemeClr val="dk1"/>
                          </a:solidFill>
                          <a:latin typeface="+mn-lt"/>
                          <a:ea typeface="+mn-ea"/>
                          <a:cs typeface="+mn-cs"/>
                        </a:rPr>
                        <a:t>JDBC.</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s-EC" kern="1200" dirty="0" smtClean="0">
                          <a:solidFill>
                            <a:schemeClr val="dk1"/>
                          </a:solidFill>
                          <a:latin typeface="+mn-lt"/>
                          <a:ea typeface="+mn-ea"/>
                          <a:cs typeface="+mn-cs"/>
                        </a:rPr>
                        <a:t>Estilos (CSS)</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s-EC" kern="1200" dirty="0" smtClean="0">
                          <a:solidFill>
                            <a:schemeClr val="dk1"/>
                          </a:solidFill>
                          <a:latin typeface="+mn-lt"/>
                          <a:ea typeface="+mn-ea"/>
                          <a:cs typeface="+mn-cs"/>
                        </a:rPr>
                        <a:t>Implementación de una aplicación</a:t>
                      </a:r>
                    </a:p>
                  </a:txBody>
                  <a:tcPr/>
                </a:tc>
              </a:tr>
              <a:tr h="54826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s-EC" kern="1200" dirty="0" err="1" smtClean="0">
                          <a:solidFill>
                            <a:schemeClr val="dk1"/>
                          </a:solidFill>
                          <a:latin typeface="+mn-lt"/>
                          <a:ea typeface="+mn-ea"/>
                          <a:cs typeface="+mn-cs"/>
                        </a:rPr>
                        <a:t>Jobs</a:t>
                      </a:r>
                      <a:endParaRPr kumimoji="0" lang="es-EC" kern="1200" dirty="0" smtClean="0">
                        <a:solidFill>
                          <a:schemeClr val="dk1"/>
                        </a:solidFill>
                        <a:latin typeface="+mn-lt"/>
                        <a:ea typeface="+mn-ea"/>
                        <a:cs typeface="+mn-cs"/>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s-EC" kern="1200" dirty="0" smtClean="0">
                          <a:solidFill>
                            <a:schemeClr val="dk1"/>
                          </a:solidFill>
                          <a:latin typeface="+mn-lt"/>
                          <a:ea typeface="+mn-ea"/>
                          <a:cs typeface="+mn-cs"/>
                        </a:rPr>
                        <a:t>Programación java en general .</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s-EC" kern="1200" dirty="0" err="1" smtClean="0">
                          <a:solidFill>
                            <a:schemeClr val="dk1"/>
                          </a:solidFill>
                          <a:latin typeface="+mn-lt"/>
                          <a:ea typeface="+mn-ea"/>
                          <a:cs typeface="+mn-cs"/>
                        </a:rPr>
                        <a:t>Ajax</a:t>
                      </a:r>
                      <a:endParaRPr kumimoji="0" lang="es-EC" kern="1200" dirty="0" smtClean="0">
                        <a:solidFill>
                          <a:schemeClr val="dk1"/>
                        </a:solidFill>
                        <a:latin typeface="+mn-lt"/>
                        <a:ea typeface="+mn-ea"/>
                        <a:cs typeface="+mn-cs"/>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s-EC" kern="1200" dirty="0" smtClean="0">
                        <a:solidFill>
                          <a:schemeClr val="dk1"/>
                        </a:solidFill>
                        <a:latin typeface="+mn-lt"/>
                        <a:ea typeface="+mn-ea"/>
                        <a:cs typeface="+mn-cs"/>
                      </a:endParaRPr>
                    </a:p>
                  </a:txBody>
                  <a:tcPr/>
                </a:tc>
              </a:tr>
              <a:tr h="54826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s-EC" kern="1200" dirty="0" smtClean="0">
                          <a:solidFill>
                            <a:schemeClr val="dk1"/>
                          </a:solidFill>
                          <a:latin typeface="+mn-lt"/>
                          <a:ea typeface="+mn-ea"/>
                          <a:cs typeface="+mn-cs"/>
                        </a:rPr>
                        <a:t>Relaciones</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s-EC" kern="1200" dirty="0" smtClean="0">
                          <a:solidFill>
                            <a:schemeClr val="dk1"/>
                          </a:solidFill>
                          <a:latin typeface="+mn-lt"/>
                          <a:ea typeface="+mn-ea"/>
                          <a:cs typeface="+mn-cs"/>
                        </a:rPr>
                        <a:t>Uso de APIS (</a:t>
                      </a:r>
                      <a:r>
                        <a:rPr kumimoji="0" lang="es-EC" kern="1200" dirty="0" err="1" smtClean="0">
                          <a:solidFill>
                            <a:schemeClr val="dk1"/>
                          </a:solidFill>
                          <a:latin typeface="+mn-lt"/>
                          <a:ea typeface="+mn-ea"/>
                          <a:cs typeface="+mn-cs"/>
                        </a:rPr>
                        <a:t>Jasper</a:t>
                      </a:r>
                      <a:r>
                        <a:rPr kumimoji="0" lang="es-EC" kern="1200" dirty="0" smtClean="0">
                          <a:solidFill>
                            <a:schemeClr val="dk1"/>
                          </a:solidFill>
                          <a:latin typeface="+mn-lt"/>
                          <a:ea typeface="+mn-ea"/>
                          <a:cs typeface="+mn-cs"/>
                        </a:rPr>
                        <a:t>, </a:t>
                      </a:r>
                      <a:r>
                        <a:rPr kumimoji="0" lang="es-EC" kern="1200" dirty="0" err="1" smtClean="0">
                          <a:solidFill>
                            <a:schemeClr val="dk1"/>
                          </a:solidFill>
                          <a:latin typeface="+mn-lt"/>
                          <a:ea typeface="+mn-ea"/>
                          <a:cs typeface="+mn-cs"/>
                        </a:rPr>
                        <a:t>etc</a:t>
                      </a:r>
                      <a:r>
                        <a:rPr kumimoji="0" lang="es-EC" kern="1200" dirty="0" smtClean="0">
                          <a:solidFill>
                            <a:schemeClr val="dk1"/>
                          </a:solidFill>
                          <a:latin typeface="+mn-lt"/>
                          <a:ea typeface="+mn-ea"/>
                          <a:cs typeface="+mn-cs"/>
                        </a:rPr>
                        <a:t>)</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s-EC" kern="1200" dirty="0" smtClean="0">
                        <a:solidFill>
                          <a:schemeClr val="dk1"/>
                        </a:solidFill>
                        <a:latin typeface="+mn-lt"/>
                        <a:ea typeface="+mn-ea"/>
                        <a:cs typeface="+mn-cs"/>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s-EC" kern="1200" dirty="0" smtClean="0">
                        <a:solidFill>
                          <a:schemeClr val="dk1"/>
                        </a:solidFill>
                        <a:latin typeface="+mn-lt"/>
                        <a:ea typeface="+mn-ea"/>
                        <a:cs typeface="+mn-cs"/>
                      </a:endParaRPr>
                    </a:p>
                  </a:txBody>
                  <a:tcPr/>
                </a:tc>
              </a:tr>
              <a:tr h="475988">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s-EC" kern="1200" dirty="0" err="1" smtClean="0">
                          <a:solidFill>
                            <a:schemeClr val="dk1"/>
                          </a:solidFill>
                          <a:latin typeface="+mn-lt"/>
                          <a:ea typeface="+mn-ea"/>
                          <a:cs typeface="+mn-cs"/>
                        </a:rPr>
                        <a:t>Stored</a:t>
                      </a:r>
                      <a:r>
                        <a:rPr kumimoji="0" lang="es-EC" kern="1200" dirty="0" smtClean="0">
                          <a:solidFill>
                            <a:schemeClr val="dk1"/>
                          </a:solidFill>
                          <a:latin typeface="+mn-lt"/>
                          <a:ea typeface="+mn-ea"/>
                          <a:cs typeface="+mn-cs"/>
                        </a:rPr>
                        <a:t> </a:t>
                      </a:r>
                      <a:r>
                        <a:rPr kumimoji="0" lang="es-EC" kern="1200" dirty="0" err="1" smtClean="0">
                          <a:solidFill>
                            <a:schemeClr val="dk1"/>
                          </a:solidFill>
                          <a:latin typeface="+mn-lt"/>
                          <a:ea typeface="+mn-ea"/>
                          <a:cs typeface="+mn-cs"/>
                        </a:rPr>
                        <a:t>procedures</a:t>
                      </a:r>
                      <a:r>
                        <a:rPr kumimoji="0" lang="es-EC" kern="1200" dirty="0" smtClean="0">
                          <a:solidFill>
                            <a:schemeClr val="dk1"/>
                          </a:solidFill>
                          <a:latin typeface="+mn-lt"/>
                          <a:ea typeface="+mn-ea"/>
                          <a:cs typeface="+mn-cs"/>
                        </a:rPr>
                        <a:t> </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s-EC" kern="1200" dirty="0" smtClean="0">
                        <a:solidFill>
                          <a:schemeClr val="dk1"/>
                        </a:solidFill>
                        <a:latin typeface="+mn-lt"/>
                        <a:ea typeface="+mn-ea"/>
                        <a:cs typeface="+mn-cs"/>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s-EC" kern="1200" dirty="0" smtClean="0">
                        <a:solidFill>
                          <a:schemeClr val="dk1"/>
                        </a:solidFill>
                        <a:latin typeface="+mn-lt"/>
                        <a:ea typeface="+mn-ea"/>
                        <a:cs typeface="+mn-cs"/>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kumimoji="0" lang="es-EC" kern="1200" dirty="0" smtClean="0">
                        <a:solidFill>
                          <a:schemeClr val="dk1"/>
                        </a:solidFill>
                        <a:latin typeface="+mn-lt"/>
                        <a:ea typeface="+mn-ea"/>
                        <a:cs typeface="+mn-cs"/>
                      </a:endParaRPr>
                    </a:p>
                  </a:txBody>
                  <a:tcPr/>
                </a:tc>
              </a:tr>
            </a:tbl>
          </a:graphicData>
        </a:graphic>
      </p:graphicFrame>
      <p:pic>
        <p:nvPicPr>
          <p:cNvPr id="6" name="Picture 11" descr="http://t1.gstatic.com/images?q=tbn:ihEJtwSt2b1ftM:http://www.colegiobeataimelda.edu.pe/inicio.gif">
            <a:hlinkClick r:id="rId2" action="ppaction://hlinksldjump"/>
          </p:cNvPr>
          <p:cNvPicPr>
            <a:picLocks noChangeAspect="1" noChangeArrowheads="1"/>
          </p:cNvPicPr>
          <p:nvPr/>
        </p:nvPicPr>
        <p:blipFill>
          <a:blip r:embed="rId3"/>
          <a:srcRect/>
          <a:stretch>
            <a:fillRect/>
          </a:stretch>
        </p:blipFill>
        <p:spPr bwMode="auto">
          <a:xfrm>
            <a:off x="285750" y="6286500"/>
            <a:ext cx="357188"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500034" y="714356"/>
            <a:ext cx="8229600" cy="642934"/>
          </a:xfrm>
        </p:spPr>
        <p:txBody>
          <a:bodyPr/>
          <a:lstStyle/>
          <a:p>
            <a:pPr eaLnBrk="1" hangingPunct="1"/>
            <a:r>
              <a:rPr lang="es-MX" dirty="0" smtClean="0">
                <a:latin typeface="Arial" pitchFamily="34" charset="0"/>
                <a:cs typeface="Arial" pitchFamily="34" charset="0"/>
              </a:rPr>
              <a:t>Análisis y Diseño </a:t>
            </a:r>
          </a:p>
        </p:txBody>
      </p:sp>
      <p:sp>
        <p:nvSpPr>
          <p:cNvPr id="3" name="2 Marcador de contenido"/>
          <p:cNvSpPr>
            <a:spLocks noGrp="1"/>
          </p:cNvSpPr>
          <p:nvPr>
            <p:ph idx="1"/>
          </p:nvPr>
        </p:nvSpPr>
        <p:spPr>
          <a:xfrm>
            <a:off x="428596" y="1714488"/>
            <a:ext cx="8215342" cy="4351357"/>
          </a:xfrm>
        </p:spPr>
        <p:txBody>
          <a:bodyPr>
            <a:normAutofit/>
          </a:bodyPr>
          <a:lstStyle/>
          <a:p>
            <a:pPr algn="ctr">
              <a:buFont typeface="Wingdings 2" pitchFamily="18" charset="2"/>
              <a:buNone/>
              <a:defRPr/>
            </a:pPr>
            <a:r>
              <a:rPr lang="es-ES" sz="2000" dirty="0" smtClean="0"/>
              <a:t>    </a:t>
            </a:r>
          </a:p>
        </p:txBody>
      </p:sp>
      <p:sp>
        <p:nvSpPr>
          <p:cNvPr id="5" name="2 Marcador de contenido"/>
          <p:cNvSpPr txBox="1">
            <a:spLocks/>
          </p:cNvSpPr>
          <p:nvPr/>
        </p:nvSpPr>
        <p:spPr bwMode="auto">
          <a:xfrm>
            <a:off x="342928" y="1928802"/>
            <a:ext cx="8229600" cy="41434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s-ES"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Picture 1"/>
          <p:cNvPicPr/>
          <p:nvPr/>
        </p:nvPicPr>
        <p:blipFill>
          <a:blip r:embed="rId3" cstate="print"/>
          <a:srcRect l="17233" t="21997" r="41528" b="15414"/>
          <a:stretch>
            <a:fillRect/>
          </a:stretch>
        </p:blipFill>
        <p:spPr bwMode="auto">
          <a:xfrm>
            <a:off x="2500298" y="1571612"/>
            <a:ext cx="4820513" cy="4572032"/>
          </a:xfrm>
          <a:prstGeom prst="rect">
            <a:avLst/>
          </a:prstGeom>
          <a:noFill/>
          <a:ln w="9525">
            <a:noFill/>
            <a:miter lim="800000"/>
            <a:headEnd/>
            <a:tailEnd/>
          </a:ln>
        </p:spPr>
      </p:pic>
      <p:pic>
        <p:nvPicPr>
          <p:cNvPr id="8" name="Picture 11" descr="http://t1.gstatic.com/images?q=tbn:ihEJtwSt2b1ftM:http://www.colegiobeataimelda.edu.pe/inicio.gif">
            <a:hlinkClick r:id="rId4" action="ppaction://hlinksldjump"/>
          </p:cNvPr>
          <p:cNvPicPr>
            <a:picLocks noChangeAspect="1" noChangeArrowheads="1"/>
          </p:cNvPicPr>
          <p:nvPr/>
        </p:nvPicPr>
        <p:blipFill>
          <a:blip r:embed="rId5"/>
          <a:srcRect/>
          <a:stretch>
            <a:fillRect/>
          </a:stretch>
        </p:blipFill>
        <p:spPr bwMode="auto">
          <a:xfrm>
            <a:off x="285750" y="6286500"/>
            <a:ext cx="357188" cy="365125"/>
          </a:xfrm>
          <a:prstGeom prst="rect">
            <a:avLst/>
          </a:prstGeom>
          <a:noFill/>
          <a:ln w="9525">
            <a:noFill/>
            <a:miter lim="800000"/>
            <a:headEnd/>
            <a:tailEnd/>
          </a:ln>
        </p:spPr>
      </p:pic>
      <p:sp>
        <p:nvSpPr>
          <p:cNvPr id="9" name="1 Título"/>
          <p:cNvSpPr txBox="1">
            <a:spLocks/>
          </p:cNvSpPr>
          <p:nvPr/>
        </p:nvSpPr>
        <p:spPr bwMode="auto">
          <a:xfrm>
            <a:off x="914400" y="1214422"/>
            <a:ext cx="8229600" cy="642934"/>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32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Diagrama de casos de uso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1142976" y="714356"/>
            <a:ext cx="8229600" cy="642942"/>
          </a:xfrm>
        </p:spPr>
        <p:txBody>
          <a:bodyPr/>
          <a:lstStyle/>
          <a:p>
            <a:pPr eaLnBrk="1" hangingPunct="1"/>
            <a:r>
              <a:rPr lang="es-MX" sz="3200" dirty="0" smtClean="0">
                <a:latin typeface="Arial" pitchFamily="34" charset="0"/>
                <a:cs typeface="Arial" pitchFamily="34" charset="0"/>
              </a:rPr>
              <a:t>Diagrama de Secuencia</a:t>
            </a:r>
          </a:p>
        </p:txBody>
      </p:sp>
      <p:sp>
        <p:nvSpPr>
          <p:cNvPr id="3" name="2 Marcador de contenido"/>
          <p:cNvSpPr>
            <a:spLocks noGrp="1"/>
          </p:cNvSpPr>
          <p:nvPr>
            <p:ph idx="1"/>
          </p:nvPr>
        </p:nvSpPr>
        <p:spPr>
          <a:xfrm>
            <a:off x="428596" y="1714488"/>
            <a:ext cx="8215342" cy="4351357"/>
          </a:xfrm>
        </p:spPr>
        <p:txBody>
          <a:bodyPr>
            <a:normAutofit/>
          </a:bodyPr>
          <a:lstStyle/>
          <a:p>
            <a:pPr algn="ctr">
              <a:buFont typeface="Wingdings 2" pitchFamily="18" charset="2"/>
              <a:buNone/>
              <a:defRPr/>
            </a:pPr>
            <a:r>
              <a:rPr lang="es-ES" sz="2000" dirty="0" smtClean="0"/>
              <a:t>    </a:t>
            </a:r>
          </a:p>
          <a:p>
            <a:pPr marL="274320" indent="-274320" eaLnBrk="1" fontAlgn="auto" hangingPunct="1">
              <a:spcAft>
                <a:spcPts val="0"/>
              </a:spcAft>
              <a:buClr>
                <a:schemeClr val="accent3"/>
              </a:buClr>
              <a:buFont typeface="Wingdings 2" pitchFamily="18" charset="2"/>
              <a:buNone/>
              <a:defRPr/>
            </a:pPr>
            <a:endParaRPr lang="es-MX" b="1" cap="small" dirty="0" smtClean="0"/>
          </a:p>
        </p:txBody>
      </p:sp>
      <p:sp>
        <p:nvSpPr>
          <p:cNvPr id="5" name="2 Marcador de contenido"/>
          <p:cNvSpPr txBox="1">
            <a:spLocks/>
          </p:cNvSpPr>
          <p:nvPr/>
        </p:nvSpPr>
        <p:spPr bwMode="auto">
          <a:xfrm>
            <a:off x="342928" y="1928802"/>
            <a:ext cx="8229600" cy="41434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s-ES"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6 Imagen"/>
          <p:cNvPicPr/>
          <p:nvPr/>
        </p:nvPicPr>
        <p:blipFill>
          <a:blip r:embed="rId3"/>
          <a:srcRect b="87569"/>
          <a:stretch>
            <a:fillRect/>
          </a:stretch>
        </p:blipFill>
        <p:spPr bwMode="auto">
          <a:xfrm>
            <a:off x="1643042" y="3286124"/>
            <a:ext cx="5943600" cy="689600"/>
          </a:xfrm>
          <a:prstGeom prst="rect">
            <a:avLst/>
          </a:prstGeom>
          <a:noFill/>
          <a:ln w="9525">
            <a:noFill/>
            <a:miter lim="800000"/>
            <a:headEnd/>
            <a:tailEnd/>
          </a:ln>
        </p:spPr>
      </p:pic>
      <p:pic>
        <p:nvPicPr>
          <p:cNvPr id="8" name="Picture 11" descr="http://t1.gstatic.com/images?q=tbn:ihEJtwSt2b1ftM:http://www.colegiobeataimelda.edu.pe/inicio.gif">
            <a:hlinkClick r:id="rId4" action="ppaction://hlinksldjump"/>
          </p:cNvPr>
          <p:cNvPicPr>
            <a:picLocks noChangeAspect="1" noChangeArrowheads="1"/>
          </p:cNvPicPr>
          <p:nvPr/>
        </p:nvPicPr>
        <p:blipFill>
          <a:blip r:embed="rId5"/>
          <a:srcRect/>
          <a:stretch>
            <a:fillRect/>
          </a:stretch>
        </p:blipFill>
        <p:spPr bwMode="auto">
          <a:xfrm>
            <a:off x="285750" y="6286500"/>
            <a:ext cx="357188"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142976" y="714356"/>
            <a:ext cx="8229600" cy="642942"/>
          </a:xfrm>
        </p:spPr>
        <p:txBody>
          <a:bodyPr/>
          <a:lstStyle/>
          <a:p>
            <a:pPr eaLnBrk="1" hangingPunct="1"/>
            <a:r>
              <a:rPr lang="es-MX" sz="3200" dirty="0" smtClean="0">
                <a:latin typeface="Arial" pitchFamily="34" charset="0"/>
                <a:cs typeface="Arial" pitchFamily="34" charset="0"/>
              </a:rPr>
              <a:t>Entidad principal modelo lógico</a:t>
            </a:r>
            <a:endParaRPr lang="es-MX" sz="3200" dirty="0" smtClean="0">
              <a:latin typeface="Arial" pitchFamily="34" charset="0"/>
              <a:cs typeface="Arial" pitchFamily="34" charset="0"/>
            </a:endParaRPr>
          </a:p>
        </p:txBody>
      </p:sp>
      <p:pic>
        <p:nvPicPr>
          <p:cNvPr id="140292" name="Picture 4"/>
          <p:cNvPicPr>
            <a:picLocks noChangeAspect="1" noChangeArrowheads="1"/>
          </p:cNvPicPr>
          <p:nvPr/>
        </p:nvPicPr>
        <p:blipFill>
          <a:blip r:embed="rId2"/>
          <a:srcRect/>
          <a:stretch>
            <a:fillRect/>
          </a:stretch>
        </p:blipFill>
        <p:spPr bwMode="auto">
          <a:xfrm>
            <a:off x="0" y="1785926"/>
            <a:ext cx="8934477" cy="45845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2"/>
          <a:srcRect/>
          <a:stretch>
            <a:fillRect/>
          </a:stretch>
        </p:blipFill>
        <p:spPr bwMode="auto">
          <a:xfrm>
            <a:off x="3143240" y="1928802"/>
            <a:ext cx="2643206" cy="4389963"/>
          </a:xfrm>
          <a:prstGeom prst="rect">
            <a:avLst/>
          </a:prstGeom>
          <a:noFill/>
          <a:ln w="9525">
            <a:noFill/>
            <a:miter lim="800000"/>
            <a:headEnd/>
            <a:tailEnd/>
          </a:ln>
          <a:effectLst/>
        </p:spPr>
      </p:pic>
      <p:sp>
        <p:nvSpPr>
          <p:cNvPr id="5" name="1 Título"/>
          <p:cNvSpPr>
            <a:spLocks noGrp="1"/>
          </p:cNvSpPr>
          <p:nvPr>
            <p:ph type="title"/>
          </p:nvPr>
        </p:nvSpPr>
        <p:spPr>
          <a:xfrm>
            <a:off x="1142976" y="714356"/>
            <a:ext cx="8229600" cy="642942"/>
          </a:xfrm>
        </p:spPr>
        <p:txBody>
          <a:bodyPr/>
          <a:lstStyle/>
          <a:p>
            <a:pPr eaLnBrk="1" hangingPunct="1"/>
            <a:r>
              <a:rPr lang="es-MX" sz="3200" dirty="0" smtClean="0">
                <a:latin typeface="Arial" pitchFamily="34" charset="0"/>
                <a:cs typeface="Arial" pitchFamily="34" charset="0"/>
              </a:rPr>
              <a:t>Entidad principal modelo entidad relación </a:t>
            </a:r>
            <a:endParaRPr lang="es-MX" sz="3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642910" y="857232"/>
            <a:ext cx="8229600" cy="571496"/>
          </a:xfrm>
        </p:spPr>
        <p:txBody>
          <a:bodyPr/>
          <a:lstStyle/>
          <a:p>
            <a:pPr eaLnBrk="1" hangingPunct="1"/>
            <a:r>
              <a:rPr lang="es-MX" sz="4400" dirty="0" smtClean="0">
                <a:latin typeface="Arial" pitchFamily="34" charset="0"/>
                <a:cs typeface="Arial" pitchFamily="34" charset="0"/>
              </a:rPr>
              <a:t>Prototipos</a:t>
            </a:r>
          </a:p>
        </p:txBody>
      </p:sp>
      <p:pic>
        <p:nvPicPr>
          <p:cNvPr id="11268" name="Picture 11" descr="http://t1.gstatic.com/images?q=tbn:ihEJtwSt2b1ftM:http://www.colegiobeataimelda.edu.pe/inicio.gif">
            <a:hlinkClick r:id="rId4" action="ppaction://hlinksldjump"/>
          </p:cNvPr>
          <p:cNvPicPr>
            <a:picLocks noChangeAspect="1" noChangeArrowheads="1"/>
          </p:cNvPicPr>
          <p:nvPr/>
        </p:nvPicPr>
        <p:blipFill>
          <a:blip r:embed="rId5"/>
          <a:srcRect/>
          <a:stretch>
            <a:fillRect/>
          </a:stretch>
        </p:blipFill>
        <p:spPr bwMode="auto">
          <a:xfrm>
            <a:off x="285750" y="6286500"/>
            <a:ext cx="357188" cy="365125"/>
          </a:xfrm>
          <a:prstGeom prst="rect">
            <a:avLst/>
          </a:prstGeom>
          <a:noFill/>
          <a:ln w="9525">
            <a:noFill/>
            <a:miter lim="800000"/>
            <a:headEnd/>
            <a:tailEnd/>
          </a:ln>
        </p:spPr>
      </p:pic>
      <p:sp>
        <p:nvSpPr>
          <p:cNvPr id="5" name="2 Marcador de contenido"/>
          <p:cNvSpPr txBox="1">
            <a:spLocks/>
          </p:cNvSpPr>
          <p:nvPr/>
        </p:nvSpPr>
        <p:spPr bwMode="auto">
          <a:xfrm>
            <a:off x="342928" y="1928802"/>
            <a:ext cx="8229600" cy="41434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s-ES"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1265" name="Object 1"/>
          <p:cNvGraphicFramePr>
            <a:graphicFrameLocks noChangeAspect="1"/>
          </p:cNvGraphicFramePr>
          <p:nvPr/>
        </p:nvGraphicFramePr>
        <p:xfrm>
          <a:off x="428596" y="2143116"/>
          <a:ext cx="1762125" cy="1485900"/>
        </p:xfrm>
        <a:graphic>
          <a:graphicData uri="http://schemas.openxmlformats.org/presentationml/2006/ole">
            <p:oleObj spid="_x0000_s11265" name="Visio" r:id="rId6" imgW="1774853" imgH="1480766" progId="Visio.Drawing.11">
              <p:embed/>
            </p:oleObj>
          </a:graphicData>
        </a:graphic>
      </p:graphicFrame>
      <p:sp>
        <p:nvSpPr>
          <p:cNvPr id="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1267" name="Object 3"/>
          <p:cNvGraphicFramePr>
            <a:graphicFrameLocks noChangeAspect="1"/>
          </p:cNvGraphicFramePr>
          <p:nvPr/>
        </p:nvGraphicFramePr>
        <p:xfrm>
          <a:off x="2857488" y="2214554"/>
          <a:ext cx="5534025" cy="4171950"/>
        </p:xfrm>
        <a:graphic>
          <a:graphicData uri="http://schemas.openxmlformats.org/presentationml/2006/ole">
            <p:oleObj spid="_x0000_s11267" name="Visio" r:id="rId7" imgW="5533334" imgH="4184515" progId="Visio.Drawing.11">
              <p:embed/>
            </p:oleObj>
          </a:graphicData>
        </a:graphic>
      </p:graphicFrame>
      <p:sp>
        <p:nvSpPr>
          <p:cNvPr id="10" name="1 Título"/>
          <p:cNvSpPr txBox="1">
            <a:spLocks/>
          </p:cNvSpPr>
          <p:nvPr/>
        </p:nvSpPr>
        <p:spPr bwMode="auto">
          <a:xfrm>
            <a:off x="2857488" y="1643050"/>
            <a:ext cx="5348326" cy="366706"/>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28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Menús por perfil</a:t>
            </a:r>
          </a:p>
        </p:txBody>
      </p:sp>
      <p:sp>
        <p:nvSpPr>
          <p:cNvPr id="12" name="1 Título"/>
          <p:cNvSpPr txBox="1">
            <a:spLocks/>
          </p:cNvSpPr>
          <p:nvPr/>
        </p:nvSpPr>
        <p:spPr bwMode="auto">
          <a:xfrm>
            <a:off x="214282" y="1643050"/>
            <a:ext cx="2357454" cy="366706"/>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2800" b="0"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rPr>
              <a:t>Autentificación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714348" y="857232"/>
            <a:ext cx="8229600" cy="642934"/>
          </a:xfrm>
        </p:spPr>
        <p:txBody>
          <a:bodyPr/>
          <a:lstStyle/>
          <a:p>
            <a:pPr eaLnBrk="1" hangingPunct="1"/>
            <a:r>
              <a:rPr lang="es-MX" sz="4400" dirty="0" smtClean="0">
                <a:latin typeface="Arial" pitchFamily="34" charset="0"/>
                <a:cs typeface="Arial" pitchFamily="34" charset="0"/>
              </a:rPr>
              <a:t>Prototipos</a:t>
            </a:r>
          </a:p>
        </p:txBody>
      </p:sp>
      <p:sp>
        <p:nvSpPr>
          <p:cNvPr id="542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54273" name="Object 1"/>
          <p:cNvGraphicFramePr>
            <a:graphicFrameLocks noChangeAspect="1"/>
          </p:cNvGraphicFramePr>
          <p:nvPr/>
        </p:nvGraphicFramePr>
        <p:xfrm>
          <a:off x="4577072" y="3071810"/>
          <a:ext cx="4133527" cy="3462327"/>
        </p:xfrm>
        <a:graphic>
          <a:graphicData uri="http://schemas.openxmlformats.org/presentationml/2006/ole">
            <p:oleObj spid="_x0000_s54273" name="Visio" r:id="rId3" imgW="10126913" imgH="8500894" progId="Visio.Drawing.11">
              <p:embed/>
            </p:oleObj>
          </a:graphicData>
        </a:graphic>
      </p:graphicFrame>
      <p:pic>
        <p:nvPicPr>
          <p:cNvPr id="7" name="Picture 11" descr="http://t1.gstatic.com/images?q=tbn:ihEJtwSt2b1ftM:http://www.colegiobeataimelda.edu.pe/inicio.gif">
            <a:hlinkClick r:id="rId4" action="ppaction://hlinksldjump"/>
          </p:cNvPr>
          <p:cNvPicPr>
            <a:picLocks noChangeAspect="1" noChangeArrowheads="1"/>
          </p:cNvPicPr>
          <p:nvPr/>
        </p:nvPicPr>
        <p:blipFill>
          <a:blip r:embed="rId5"/>
          <a:srcRect/>
          <a:stretch>
            <a:fillRect/>
          </a:stretch>
        </p:blipFill>
        <p:spPr bwMode="auto">
          <a:xfrm>
            <a:off x="285750" y="6286500"/>
            <a:ext cx="357188" cy="365125"/>
          </a:xfrm>
          <a:prstGeom prst="rect">
            <a:avLst/>
          </a:prstGeom>
          <a:noFill/>
          <a:ln w="9525">
            <a:noFill/>
            <a:miter lim="800000"/>
            <a:headEnd/>
            <a:tailEnd/>
          </a:ln>
        </p:spPr>
      </p:pic>
      <p:sp>
        <p:nvSpPr>
          <p:cNvPr id="8" name="7 Rectángulo redondeado"/>
          <p:cNvSpPr/>
          <p:nvPr/>
        </p:nvSpPr>
        <p:spPr>
          <a:xfrm>
            <a:off x="4643438" y="3500438"/>
            <a:ext cx="2214578" cy="642942"/>
          </a:xfrm>
          <a:prstGeom prst="round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 name="9 Conector recto de flecha"/>
          <p:cNvCxnSpPr/>
          <p:nvPr/>
        </p:nvCxnSpPr>
        <p:spPr>
          <a:xfrm rot="16200000" flipV="1">
            <a:off x="4286248" y="3143248"/>
            <a:ext cx="428628" cy="28575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54276" name="Picture 4"/>
          <p:cNvPicPr>
            <a:picLocks noChangeAspect="1" noChangeArrowheads="1"/>
          </p:cNvPicPr>
          <p:nvPr/>
        </p:nvPicPr>
        <p:blipFill>
          <a:blip r:embed="rId6"/>
          <a:srcRect b="30903"/>
          <a:stretch>
            <a:fillRect/>
          </a:stretch>
        </p:blipFill>
        <p:spPr bwMode="auto">
          <a:xfrm>
            <a:off x="142875" y="1371600"/>
            <a:ext cx="5286381" cy="16967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500034" y="857232"/>
            <a:ext cx="8229600" cy="642934"/>
          </a:xfrm>
        </p:spPr>
        <p:txBody>
          <a:bodyPr/>
          <a:lstStyle/>
          <a:p>
            <a:pPr eaLnBrk="1" hangingPunct="1"/>
            <a:r>
              <a:rPr lang="es-EC" dirty="0" smtClean="0">
                <a:latin typeface="Arial" pitchFamily="34" charset="0"/>
                <a:cs typeface="Arial" pitchFamily="34" charset="0"/>
              </a:rPr>
              <a:t>Agenda</a:t>
            </a:r>
          </a:p>
        </p:txBody>
      </p:sp>
      <p:sp>
        <p:nvSpPr>
          <p:cNvPr id="6147" name="2 Marcador de contenido"/>
          <p:cNvSpPr>
            <a:spLocks noGrp="1"/>
          </p:cNvSpPr>
          <p:nvPr>
            <p:ph idx="1"/>
          </p:nvPr>
        </p:nvSpPr>
        <p:spPr>
          <a:xfrm>
            <a:off x="428596" y="1714488"/>
            <a:ext cx="8229600" cy="4922837"/>
          </a:xfrm>
        </p:spPr>
        <p:txBody>
          <a:bodyPr/>
          <a:lstStyle/>
          <a:p>
            <a:pPr lvl="1" eaLnBrk="1" hangingPunct="1"/>
            <a:r>
              <a:rPr lang="es-EC" sz="2000" dirty="0" smtClean="0">
                <a:solidFill>
                  <a:schemeClr val="accent1"/>
                </a:solidFill>
                <a:latin typeface="Arial" pitchFamily="34" charset="0"/>
                <a:cs typeface="Arial" pitchFamily="34" charset="0"/>
                <a:hlinkClick r:id="rId2" action="ppaction://hlinksldjump"/>
              </a:rPr>
              <a:t>Introducción</a:t>
            </a:r>
            <a:endParaRPr lang="es-EC" sz="2000" dirty="0" smtClean="0">
              <a:solidFill>
                <a:schemeClr val="accent1"/>
              </a:solidFill>
              <a:latin typeface="Arial" pitchFamily="34" charset="0"/>
              <a:cs typeface="Arial" pitchFamily="34" charset="0"/>
            </a:endParaRPr>
          </a:p>
          <a:p>
            <a:pPr lvl="1" eaLnBrk="1" hangingPunct="1"/>
            <a:r>
              <a:rPr lang="es-EC" sz="2000" dirty="0" smtClean="0">
                <a:solidFill>
                  <a:schemeClr val="accent1"/>
                </a:solidFill>
                <a:latin typeface="Arial" pitchFamily="34" charset="0"/>
                <a:cs typeface="Arial" pitchFamily="34" charset="0"/>
                <a:hlinkClick r:id="rId3" action="ppaction://hlinksldjump"/>
              </a:rPr>
              <a:t>Objetivos General y Específicos</a:t>
            </a:r>
            <a:endParaRPr lang="es-EC" sz="2000" dirty="0" smtClean="0">
              <a:solidFill>
                <a:schemeClr val="accent1"/>
              </a:solidFill>
              <a:latin typeface="Arial" pitchFamily="34" charset="0"/>
              <a:cs typeface="Arial" pitchFamily="34" charset="0"/>
            </a:endParaRPr>
          </a:p>
          <a:p>
            <a:pPr lvl="1" eaLnBrk="1" hangingPunct="1"/>
            <a:r>
              <a:rPr lang="es-EC" sz="2000" dirty="0" smtClean="0">
                <a:solidFill>
                  <a:schemeClr val="accent1"/>
                </a:solidFill>
                <a:latin typeface="Arial" pitchFamily="34" charset="0"/>
                <a:cs typeface="Arial" pitchFamily="34" charset="0"/>
                <a:hlinkClick r:id="rId4" action="ppaction://hlinksldjump"/>
              </a:rPr>
              <a:t>Planteamiento del Problema</a:t>
            </a:r>
            <a:endParaRPr lang="es-EC" sz="2000" dirty="0" smtClean="0">
              <a:solidFill>
                <a:schemeClr val="accent1"/>
              </a:solidFill>
              <a:latin typeface="Arial" pitchFamily="34" charset="0"/>
              <a:cs typeface="Arial" pitchFamily="34" charset="0"/>
            </a:endParaRPr>
          </a:p>
          <a:p>
            <a:pPr lvl="1" eaLnBrk="1" hangingPunct="1"/>
            <a:r>
              <a:rPr lang="es-EC" sz="2000" dirty="0" smtClean="0">
                <a:solidFill>
                  <a:schemeClr val="accent1"/>
                </a:solidFill>
                <a:latin typeface="Arial" pitchFamily="34" charset="0"/>
                <a:cs typeface="Arial" pitchFamily="34" charset="0"/>
                <a:hlinkClick r:id="rId5" action="ppaction://hlinksldjump"/>
              </a:rPr>
              <a:t>Esquema del proceso de producción</a:t>
            </a:r>
            <a:endParaRPr lang="es-EC" sz="2000" dirty="0" smtClean="0">
              <a:solidFill>
                <a:schemeClr val="accent1"/>
              </a:solidFill>
              <a:latin typeface="Arial" pitchFamily="34" charset="0"/>
              <a:cs typeface="Arial" pitchFamily="34" charset="0"/>
            </a:endParaRPr>
          </a:p>
          <a:p>
            <a:pPr lvl="1" eaLnBrk="1" hangingPunct="1"/>
            <a:r>
              <a:rPr lang="es-EC" sz="2000" dirty="0" smtClean="0">
                <a:solidFill>
                  <a:schemeClr val="accent1"/>
                </a:solidFill>
                <a:latin typeface="Arial" pitchFamily="34" charset="0"/>
                <a:cs typeface="Arial" pitchFamily="34" charset="0"/>
                <a:hlinkClick r:id="rId6" action="ppaction://hlinksldjump"/>
              </a:rPr>
              <a:t>Justificación</a:t>
            </a:r>
            <a:endParaRPr lang="es-EC" sz="2000" dirty="0" smtClean="0">
              <a:solidFill>
                <a:schemeClr val="accent1"/>
              </a:solidFill>
              <a:latin typeface="Arial" pitchFamily="34" charset="0"/>
              <a:cs typeface="Arial" pitchFamily="34" charset="0"/>
            </a:endParaRPr>
          </a:p>
          <a:p>
            <a:pPr lvl="1" eaLnBrk="1" hangingPunct="1"/>
            <a:r>
              <a:rPr lang="es-EC" sz="2000" dirty="0" smtClean="0">
                <a:solidFill>
                  <a:schemeClr val="accent1"/>
                </a:solidFill>
                <a:latin typeface="Arial" pitchFamily="34" charset="0"/>
                <a:cs typeface="Arial" pitchFamily="34" charset="0"/>
                <a:hlinkClick r:id="rId7" action="ppaction://hlinksldjump"/>
              </a:rPr>
              <a:t>Alcance</a:t>
            </a:r>
            <a:endParaRPr lang="es-EC" sz="2000" dirty="0" smtClean="0">
              <a:solidFill>
                <a:schemeClr val="accent1"/>
              </a:solidFill>
              <a:latin typeface="Arial" pitchFamily="34" charset="0"/>
              <a:cs typeface="Arial" pitchFamily="34" charset="0"/>
            </a:endParaRPr>
          </a:p>
          <a:p>
            <a:pPr lvl="1" eaLnBrk="1" hangingPunct="1"/>
            <a:r>
              <a:rPr lang="es-EC" sz="2000" dirty="0" smtClean="0">
                <a:solidFill>
                  <a:schemeClr val="accent1"/>
                </a:solidFill>
                <a:latin typeface="Arial" pitchFamily="34" charset="0"/>
                <a:cs typeface="Arial" pitchFamily="34" charset="0"/>
                <a:hlinkClick r:id="rId8" action="ppaction://hlinksldjump"/>
              </a:rPr>
              <a:t>Metodología</a:t>
            </a:r>
            <a:endParaRPr lang="es-EC" sz="2000" dirty="0" smtClean="0">
              <a:solidFill>
                <a:schemeClr val="accent1"/>
              </a:solidFill>
              <a:latin typeface="Arial" pitchFamily="34" charset="0"/>
              <a:cs typeface="Arial" pitchFamily="34" charset="0"/>
            </a:endParaRPr>
          </a:p>
          <a:p>
            <a:pPr lvl="1" eaLnBrk="1" hangingPunct="1"/>
            <a:r>
              <a:rPr lang="es-EC" sz="2000" dirty="0" smtClean="0">
                <a:solidFill>
                  <a:schemeClr val="accent1"/>
                </a:solidFill>
                <a:latin typeface="Arial" pitchFamily="34" charset="0"/>
                <a:cs typeface="Arial" pitchFamily="34" charset="0"/>
                <a:hlinkClick r:id="rId9" action="ppaction://hlinksldjump"/>
              </a:rPr>
              <a:t>Tecnología usada</a:t>
            </a:r>
            <a:endParaRPr lang="es-EC" sz="2000" dirty="0" smtClean="0">
              <a:solidFill>
                <a:schemeClr val="accent1"/>
              </a:solidFill>
              <a:latin typeface="Arial" pitchFamily="34" charset="0"/>
              <a:cs typeface="Arial" pitchFamily="34" charset="0"/>
            </a:endParaRPr>
          </a:p>
          <a:p>
            <a:pPr lvl="1" eaLnBrk="1" hangingPunct="1"/>
            <a:r>
              <a:rPr lang="es-EC" sz="2000" dirty="0" smtClean="0">
                <a:solidFill>
                  <a:schemeClr val="accent1"/>
                </a:solidFill>
                <a:latin typeface="Arial" pitchFamily="34" charset="0"/>
                <a:cs typeface="Arial" pitchFamily="34" charset="0"/>
                <a:hlinkClick r:id="rId10" action="ppaction://hlinksldjump"/>
              </a:rPr>
              <a:t>Análisis y Diseño</a:t>
            </a:r>
            <a:endParaRPr lang="es-EC" sz="2000" dirty="0" smtClean="0">
              <a:solidFill>
                <a:schemeClr val="accent1"/>
              </a:solidFill>
              <a:latin typeface="Arial" pitchFamily="34" charset="0"/>
              <a:cs typeface="Arial" pitchFamily="34" charset="0"/>
            </a:endParaRPr>
          </a:p>
          <a:p>
            <a:pPr lvl="1" eaLnBrk="1" hangingPunct="1"/>
            <a:r>
              <a:rPr lang="es-EC" sz="2000" dirty="0" smtClean="0">
                <a:solidFill>
                  <a:schemeClr val="accent1"/>
                </a:solidFill>
                <a:latin typeface="Arial" pitchFamily="34" charset="0"/>
                <a:cs typeface="Arial" pitchFamily="34" charset="0"/>
                <a:hlinkClick r:id="rId11" action="ppaction://hlinksldjump"/>
              </a:rPr>
              <a:t>Presentación del Sistema</a:t>
            </a:r>
            <a:endParaRPr lang="es-EC" sz="2000" dirty="0" smtClean="0">
              <a:solidFill>
                <a:schemeClr val="accent1"/>
              </a:solidFill>
              <a:latin typeface="Arial" pitchFamily="34" charset="0"/>
              <a:cs typeface="Arial" pitchFamily="34" charset="0"/>
            </a:endParaRPr>
          </a:p>
          <a:p>
            <a:pPr lvl="1" eaLnBrk="1" hangingPunct="1"/>
            <a:r>
              <a:rPr lang="es-EC" sz="2000" dirty="0" smtClean="0">
                <a:solidFill>
                  <a:schemeClr val="accent1"/>
                </a:solidFill>
                <a:latin typeface="Arial" pitchFamily="34" charset="0"/>
                <a:cs typeface="Arial" pitchFamily="34" charset="0"/>
                <a:hlinkClick r:id="rId12" action="ppaction://hlinksldjump"/>
              </a:rPr>
              <a:t>Conclusiones</a:t>
            </a:r>
            <a:endParaRPr lang="es-EC" sz="2000" dirty="0" smtClean="0">
              <a:solidFill>
                <a:schemeClr val="accent1"/>
              </a:solidFill>
              <a:latin typeface="Arial" pitchFamily="34" charset="0"/>
              <a:cs typeface="Arial" pitchFamily="34" charset="0"/>
            </a:endParaRPr>
          </a:p>
          <a:p>
            <a:pPr lvl="1" eaLnBrk="1" hangingPunct="1"/>
            <a:r>
              <a:rPr lang="es-EC" sz="2000" dirty="0" smtClean="0">
                <a:solidFill>
                  <a:schemeClr val="accent1"/>
                </a:solidFill>
                <a:latin typeface="Arial" pitchFamily="34" charset="0"/>
                <a:cs typeface="Arial" pitchFamily="34" charset="0"/>
                <a:hlinkClick r:id="rId13" action="ppaction://hlinksldjump"/>
              </a:rPr>
              <a:t>Recomendaciones</a:t>
            </a:r>
            <a:endParaRPr lang="es-EC" sz="2000" dirty="0" smtClean="0">
              <a:solidFill>
                <a:schemeClr val="accent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642910" y="857232"/>
            <a:ext cx="8229600" cy="642942"/>
          </a:xfrm>
        </p:spPr>
        <p:txBody>
          <a:bodyPr/>
          <a:lstStyle/>
          <a:p>
            <a:pPr eaLnBrk="1" hangingPunct="1"/>
            <a:r>
              <a:rPr lang="es-MX" sz="4400" dirty="0" smtClean="0">
                <a:latin typeface="Arial" pitchFamily="34" charset="0"/>
                <a:cs typeface="Arial" pitchFamily="34" charset="0"/>
              </a:rPr>
              <a:t>Presentación del Sistema</a:t>
            </a:r>
          </a:p>
        </p:txBody>
      </p:sp>
      <p:sp>
        <p:nvSpPr>
          <p:cNvPr id="3" name="2 Marcador de contenido"/>
          <p:cNvSpPr>
            <a:spLocks noGrp="1"/>
          </p:cNvSpPr>
          <p:nvPr>
            <p:ph idx="1"/>
          </p:nvPr>
        </p:nvSpPr>
        <p:spPr>
          <a:xfrm>
            <a:off x="428596" y="1714488"/>
            <a:ext cx="8215342" cy="4351357"/>
          </a:xfrm>
        </p:spPr>
        <p:txBody>
          <a:bodyPr>
            <a:normAutofit/>
          </a:bodyPr>
          <a:lstStyle/>
          <a:p>
            <a:pPr algn="ctr">
              <a:buFont typeface="Wingdings 2" pitchFamily="18" charset="2"/>
              <a:buNone/>
              <a:defRPr/>
            </a:pPr>
            <a:r>
              <a:rPr lang="es-ES" sz="2000" dirty="0" smtClean="0"/>
              <a:t>    </a:t>
            </a:r>
          </a:p>
          <a:p>
            <a:pPr marL="274320" indent="-274320" eaLnBrk="1" fontAlgn="auto" hangingPunct="1">
              <a:spcAft>
                <a:spcPts val="0"/>
              </a:spcAft>
              <a:buClr>
                <a:schemeClr val="accent3"/>
              </a:buClr>
              <a:buFont typeface="Wingdings 2" pitchFamily="18" charset="2"/>
              <a:buNone/>
              <a:defRPr/>
            </a:pPr>
            <a:endParaRPr lang="es-MX" b="1" cap="small" dirty="0" smtClean="0"/>
          </a:p>
        </p:txBody>
      </p:sp>
      <p:pic>
        <p:nvPicPr>
          <p:cNvPr id="11268" name="Picture 11" descr="http://t1.gstatic.com/images?q=tbn:ihEJtwSt2b1ftM:http://www.colegiobeataimelda.edu.pe/inicio.gif">
            <a:hlinkClick r:id="rId3" action="ppaction://hlinksldjump"/>
          </p:cNvPr>
          <p:cNvPicPr>
            <a:picLocks noChangeAspect="1" noChangeArrowheads="1"/>
          </p:cNvPicPr>
          <p:nvPr/>
        </p:nvPicPr>
        <p:blipFill>
          <a:blip r:embed="rId4"/>
          <a:srcRect/>
          <a:stretch>
            <a:fillRect/>
          </a:stretch>
        </p:blipFill>
        <p:spPr bwMode="auto">
          <a:xfrm>
            <a:off x="285750" y="6286500"/>
            <a:ext cx="357188" cy="365125"/>
          </a:xfrm>
          <a:prstGeom prst="rect">
            <a:avLst/>
          </a:prstGeom>
          <a:noFill/>
          <a:ln w="9525">
            <a:noFill/>
            <a:miter lim="800000"/>
            <a:headEnd/>
            <a:tailEnd/>
          </a:ln>
        </p:spPr>
      </p:pic>
      <p:sp>
        <p:nvSpPr>
          <p:cNvPr id="5" name="2 Marcador de contenido"/>
          <p:cNvSpPr txBox="1">
            <a:spLocks/>
          </p:cNvSpPr>
          <p:nvPr/>
        </p:nvSpPr>
        <p:spPr bwMode="auto">
          <a:xfrm>
            <a:off x="342928" y="1928802"/>
            <a:ext cx="8229600" cy="41434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s-ES"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5 CuadroTexto"/>
          <p:cNvSpPr txBox="1"/>
          <p:nvPr/>
        </p:nvSpPr>
        <p:spPr>
          <a:xfrm>
            <a:off x="714348" y="3282735"/>
            <a:ext cx="7643866" cy="646331"/>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defRPr/>
            </a:pPr>
            <a:r>
              <a:rPr lang="es-ES" dirty="0">
                <a:solidFill>
                  <a:schemeClr val="tx1"/>
                </a:solidFill>
              </a:rPr>
              <a:t>Aplicativo Web</a:t>
            </a:r>
            <a:endParaRPr lang="es-ES" dirty="0">
              <a:solidFill>
                <a:schemeClr val="tx1"/>
              </a:solidFill>
              <a:hlinkClick r:id="rId5"/>
            </a:endParaRPr>
          </a:p>
          <a:p>
            <a:pPr algn="ctr">
              <a:defRPr/>
            </a:pPr>
            <a:r>
              <a:rPr lang="es-EC" dirty="0" smtClean="0">
                <a:solidFill>
                  <a:schemeClr val="tx1">
                    <a:lumMod val="40000"/>
                    <a:lumOff val="60000"/>
                  </a:schemeClr>
                </a:solidFill>
                <a:hlinkClick r:id="rId6"/>
              </a:rPr>
              <a:t>http://localhost:8080/SSP</a:t>
            </a:r>
            <a:endParaRPr lang="es-EC" dirty="0">
              <a:solidFill>
                <a:schemeClr val="tx1">
                  <a:lumMod val="40000"/>
                  <a:lumOff val="6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500034" y="857232"/>
            <a:ext cx="8229600" cy="704866"/>
          </a:xfrm>
        </p:spPr>
        <p:txBody>
          <a:bodyPr/>
          <a:lstStyle/>
          <a:p>
            <a:pPr eaLnBrk="1" hangingPunct="1"/>
            <a:r>
              <a:rPr lang="es-ES" dirty="0" smtClean="0">
                <a:latin typeface="Arial" pitchFamily="34" charset="0"/>
                <a:cs typeface="Arial" pitchFamily="34" charset="0"/>
              </a:rPr>
              <a:t>Conclusiones</a:t>
            </a:r>
            <a:endParaRPr lang="es-MX" dirty="0" smtClean="0">
              <a:latin typeface="Arial" pitchFamily="34" charset="0"/>
              <a:cs typeface="Arial" pitchFamily="34" charset="0"/>
            </a:endParaRPr>
          </a:p>
        </p:txBody>
      </p:sp>
      <p:sp>
        <p:nvSpPr>
          <p:cNvPr id="3" name="2 Marcador de contenido"/>
          <p:cNvSpPr>
            <a:spLocks noGrp="1"/>
          </p:cNvSpPr>
          <p:nvPr>
            <p:ph idx="1"/>
          </p:nvPr>
        </p:nvSpPr>
        <p:spPr>
          <a:xfrm>
            <a:off x="428596" y="1785926"/>
            <a:ext cx="8215342" cy="4065605"/>
          </a:xfrm>
        </p:spPr>
        <p:txBody>
          <a:bodyPr>
            <a:normAutofit/>
          </a:bodyPr>
          <a:lstStyle/>
          <a:p>
            <a:pPr algn="just">
              <a:buFont typeface="Wingdings 2" pitchFamily="18" charset="2"/>
              <a:buNone/>
              <a:defRPr/>
            </a:pPr>
            <a:r>
              <a:rPr lang="es-ES" sz="2000" dirty="0" smtClean="0"/>
              <a:t>    </a:t>
            </a:r>
            <a:endParaRPr lang="es-MX" b="1" cap="small" dirty="0" smtClean="0"/>
          </a:p>
        </p:txBody>
      </p:sp>
      <p:sp>
        <p:nvSpPr>
          <p:cNvPr id="5" name="2 Marcador de contenido"/>
          <p:cNvSpPr txBox="1">
            <a:spLocks/>
          </p:cNvSpPr>
          <p:nvPr/>
        </p:nvSpPr>
        <p:spPr bwMode="auto">
          <a:xfrm>
            <a:off x="342928" y="1928802"/>
            <a:ext cx="8229600" cy="41434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s-ES"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2 Marcador de contenido"/>
          <p:cNvSpPr txBox="1">
            <a:spLocks/>
          </p:cNvSpPr>
          <p:nvPr/>
        </p:nvSpPr>
        <p:spPr bwMode="auto">
          <a:xfrm>
            <a:off x="342928" y="1714488"/>
            <a:ext cx="8229600" cy="4286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just" defTabSz="914400" rtl="0" eaLnBrk="0" fontAlgn="base" latinLnBrk="0" hangingPunct="0">
              <a:lnSpc>
                <a:spcPct val="100000"/>
              </a:lnSpc>
              <a:spcBef>
                <a:spcPct val="20000"/>
              </a:spcBef>
              <a:spcAft>
                <a:spcPct val="0"/>
              </a:spcAft>
              <a:buClr>
                <a:srgbClr val="0BD0D9"/>
              </a:buClr>
              <a:buSzPct val="95000"/>
              <a:buFont typeface="Wingdings" pitchFamily="2" charset="2"/>
              <a:buChar char="Ø"/>
              <a:tabLst/>
              <a:defRPr/>
            </a:pPr>
            <a:endParaRPr kumimoji="0" lang="es-ES_tradnl" sz="1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73050" lvl="0" indent="-273050" algn="just">
              <a:lnSpc>
                <a:spcPct val="114000"/>
              </a:lnSpc>
              <a:buFont typeface="Wingdings" pitchFamily="2" charset="2"/>
              <a:buChar char="Ø"/>
            </a:pPr>
            <a:r>
              <a:rPr lang="es-ES_tradnl" dirty="0" smtClean="0">
                <a:latin typeface="Arial" pitchFamily="34" charset="0"/>
                <a:cs typeface="Arial" pitchFamily="34" charset="0"/>
              </a:rPr>
              <a:t>Mediante el desarrollo de la tesis se logro </a:t>
            </a:r>
            <a:r>
              <a:rPr lang="es-ES" dirty="0" smtClean="0">
                <a:latin typeface="Arial" pitchFamily="34" charset="0"/>
                <a:cs typeface="Arial" pitchFamily="34" charset="0"/>
              </a:rPr>
              <a:t>facilitar la gestión y se aportó  a la mejora del proceso de solución de problemas en la planta ensambladora de General Motors - Ómnibus B. B. </a:t>
            </a:r>
            <a:endParaRPr lang="es-EC" dirty="0" smtClean="0">
              <a:latin typeface="Arial" pitchFamily="34" charset="0"/>
              <a:cs typeface="Arial" pitchFamily="34" charset="0"/>
            </a:endParaRPr>
          </a:p>
          <a:p>
            <a:pPr marL="273050" lvl="0" indent="-273050" algn="just">
              <a:lnSpc>
                <a:spcPct val="114000"/>
              </a:lnSpc>
              <a:buFont typeface="Wingdings" pitchFamily="2" charset="2"/>
              <a:buChar char="Ø"/>
            </a:pPr>
            <a:r>
              <a:rPr lang="es-ES" dirty="0" smtClean="0">
                <a:latin typeface="Arial" pitchFamily="34" charset="0"/>
                <a:cs typeface="Arial" pitchFamily="34" charset="0"/>
              </a:rPr>
              <a:t>Para aplicar la metodología XP fue fundamental tener periódicamente reuniones con el usuario funcional el cuál se encargó de revisar que todo el proceso de implementación cumpla con las necesidades del negocio, que conjuntamente con los conocimientos técnicos y la infraestructura adecuada se llegó a tener una implantación exitosa. </a:t>
            </a:r>
            <a:endParaRPr lang="es-EC" dirty="0" smtClean="0">
              <a:latin typeface="Arial" pitchFamily="34" charset="0"/>
              <a:cs typeface="Arial" pitchFamily="34" charset="0"/>
            </a:endParaRPr>
          </a:p>
          <a:p>
            <a:pPr marL="273050" lvl="0" indent="-273050" algn="just">
              <a:lnSpc>
                <a:spcPct val="114000"/>
              </a:lnSpc>
              <a:buFont typeface="Wingdings" pitchFamily="2" charset="2"/>
              <a:buChar char="Ø"/>
            </a:pPr>
            <a:r>
              <a:rPr lang="es-ES" dirty="0" smtClean="0">
                <a:latin typeface="Arial" pitchFamily="34" charset="0"/>
                <a:cs typeface="Arial" pitchFamily="34" charset="0"/>
              </a:rPr>
              <a:t>Se han logrado abaratar costos, optimizar tiempos al facilitar la búsqueda de potenciales cuellos de botella y realizar más rápidamente la detección de problemas.</a:t>
            </a:r>
            <a:endParaRPr lang="es-EC" dirty="0" smtClean="0">
              <a:latin typeface="Arial" pitchFamily="34" charset="0"/>
              <a:cs typeface="Arial" pitchFamily="34" charset="0"/>
            </a:endParaRPr>
          </a:p>
          <a:p>
            <a:pPr marL="273050" lvl="0" indent="-273050" algn="just">
              <a:lnSpc>
                <a:spcPct val="114000"/>
              </a:lnSpc>
              <a:buFont typeface="Wingdings" pitchFamily="2" charset="2"/>
              <a:buChar char="Ø"/>
            </a:pPr>
            <a:r>
              <a:rPr lang="es-ES" dirty="0" smtClean="0">
                <a:latin typeface="Arial" pitchFamily="34" charset="0"/>
                <a:cs typeface="Arial" pitchFamily="34" charset="0"/>
              </a:rPr>
              <a:t>Se determinó los problemas más antiguos en la planta así como se otorgo una herramienta a los líderes de cada área para que controlen los problemas generados por su departamento.</a:t>
            </a:r>
            <a:endParaRPr lang="es-EC" dirty="0" smtClean="0">
              <a:latin typeface="Arial" pitchFamily="34" charset="0"/>
              <a:cs typeface="Arial" pitchFamily="34" charset="0"/>
            </a:endParaRPr>
          </a:p>
          <a:p>
            <a:pPr marL="273050" indent="-273050" algn="just" eaLnBrk="0" hangingPunct="0">
              <a:spcBef>
                <a:spcPct val="20000"/>
              </a:spcBef>
              <a:buClr>
                <a:srgbClr val="0BD0D9"/>
              </a:buClr>
              <a:buSzPct val="95000"/>
            </a:pPr>
            <a:endParaRPr lang="es-ES" sz="2000" dirty="0" smtClean="0"/>
          </a:p>
          <a:p>
            <a:pPr marL="273050" lvl="0" indent="-273050" algn="just" eaLnBrk="0" hangingPunct="0">
              <a:spcBef>
                <a:spcPct val="20000"/>
              </a:spcBef>
              <a:buClr>
                <a:srgbClr val="0BD0D9"/>
              </a:buClr>
              <a:buSzPct val="95000"/>
              <a:buFont typeface="Wingdings" pitchFamily="2" charset="2"/>
              <a:buChar char="Ø"/>
            </a:pPr>
            <a:endParaRPr kumimoji="0" lang="es-EC" sz="20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s-ES"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11" descr="http://t1.gstatic.com/images?q=tbn:ihEJtwSt2b1ftM:http://www.colegiobeataimelda.edu.pe/inicio.gif">
            <a:hlinkClick r:id="rId3" action="ppaction://hlinksldjump"/>
          </p:cNvPr>
          <p:cNvPicPr>
            <a:picLocks noChangeAspect="1" noChangeArrowheads="1"/>
          </p:cNvPicPr>
          <p:nvPr/>
        </p:nvPicPr>
        <p:blipFill>
          <a:blip r:embed="rId4"/>
          <a:srcRect/>
          <a:stretch>
            <a:fillRect/>
          </a:stretch>
        </p:blipFill>
        <p:spPr bwMode="auto">
          <a:xfrm>
            <a:off x="285750" y="6286500"/>
            <a:ext cx="357188"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500034" y="928670"/>
            <a:ext cx="8229600" cy="642934"/>
          </a:xfrm>
        </p:spPr>
        <p:txBody>
          <a:bodyPr/>
          <a:lstStyle/>
          <a:p>
            <a:pPr eaLnBrk="1" hangingPunct="1"/>
            <a:r>
              <a:rPr lang="es-ES" dirty="0" smtClean="0">
                <a:latin typeface="Arial" pitchFamily="34" charset="0"/>
                <a:cs typeface="Arial" pitchFamily="34" charset="0"/>
              </a:rPr>
              <a:t>Recomendaciones</a:t>
            </a:r>
            <a:endParaRPr lang="es-MX" dirty="0" smtClean="0">
              <a:latin typeface="Arial" pitchFamily="34" charset="0"/>
              <a:cs typeface="Arial" pitchFamily="34" charset="0"/>
            </a:endParaRPr>
          </a:p>
        </p:txBody>
      </p:sp>
      <p:sp>
        <p:nvSpPr>
          <p:cNvPr id="3" name="2 Marcador de contenido"/>
          <p:cNvSpPr>
            <a:spLocks noGrp="1"/>
          </p:cNvSpPr>
          <p:nvPr>
            <p:ph idx="1"/>
          </p:nvPr>
        </p:nvSpPr>
        <p:spPr>
          <a:xfrm>
            <a:off x="428596" y="2000240"/>
            <a:ext cx="8215342" cy="4065605"/>
          </a:xfrm>
        </p:spPr>
        <p:txBody>
          <a:bodyPr>
            <a:normAutofit/>
          </a:bodyPr>
          <a:lstStyle/>
          <a:p>
            <a:pPr algn="just">
              <a:buFont typeface="Wingdings 2" pitchFamily="18" charset="2"/>
              <a:buNone/>
              <a:defRPr/>
            </a:pPr>
            <a:r>
              <a:rPr lang="es-ES" sz="2000" dirty="0" smtClean="0"/>
              <a:t>    </a:t>
            </a:r>
          </a:p>
          <a:p>
            <a:pPr marL="274320" indent="-274320" eaLnBrk="1" fontAlgn="auto" hangingPunct="1">
              <a:spcAft>
                <a:spcPts val="0"/>
              </a:spcAft>
              <a:buClr>
                <a:schemeClr val="accent3"/>
              </a:buClr>
              <a:buFont typeface="Wingdings 2" pitchFamily="18" charset="2"/>
              <a:buNone/>
              <a:defRPr/>
            </a:pPr>
            <a:endParaRPr lang="es-MX" b="1" cap="small" dirty="0" smtClean="0"/>
          </a:p>
        </p:txBody>
      </p:sp>
      <p:sp>
        <p:nvSpPr>
          <p:cNvPr id="5" name="2 Marcador de contenido"/>
          <p:cNvSpPr txBox="1">
            <a:spLocks/>
          </p:cNvSpPr>
          <p:nvPr/>
        </p:nvSpPr>
        <p:spPr bwMode="auto">
          <a:xfrm>
            <a:off x="342928" y="1928802"/>
            <a:ext cx="8229600" cy="41434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s-ES"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2 Marcador de contenido"/>
          <p:cNvSpPr txBox="1">
            <a:spLocks/>
          </p:cNvSpPr>
          <p:nvPr/>
        </p:nvSpPr>
        <p:spPr bwMode="auto">
          <a:xfrm>
            <a:off x="342928" y="1643050"/>
            <a:ext cx="8229600" cy="45005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just" defTabSz="914400" rtl="0" eaLnBrk="0" fontAlgn="base" latinLnBrk="0" hangingPunct="0">
              <a:lnSpc>
                <a:spcPct val="100000"/>
              </a:lnSpc>
              <a:spcBef>
                <a:spcPct val="20000"/>
              </a:spcBef>
              <a:spcAft>
                <a:spcPct val="0"/>
              </a:spcAft>
              <a:buClr>
                <a:srgbClr val="0BD0D9"/>
              </a:buClr>
              <a:buSzPct val="95000"/>
              <a:buFont typeface="Wingdings" pitchFamily="2" charset="2"/>
              <a:buChar char="Ø"/>
              <a:tabLst/>
              <a:defRPr/>
            </a:pPr>
            <a:endParaRPr kumimoji="0" lang="es-ES_tradnl" sz="1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73050" lvl="0" indent="-273050" algn="just">
              <a:lnSpc>
                <a:spcPct val="114000"/>
              </a:lnSpc>
              <a:buFont typeface="Wingdings" pitchFamily="2" charset="2"/>
              <a:buChar char="v"/>
            </a:pPr>
            <a:r>
              <a:rPr lang="es-EC" dirty="0" smtClean="0">
                <a:latin typeface="Arial" pitchFamily="34" charset="0"/>
                <a:cs typeface="Arial" pitchFamily="34" charset="0"/>
              </a:rPr>
              <a:t>La ensambladora debería tener una política de soporte externo para necesidades de aplicativos como este, ya que no existe dentro de la planta en la actualidad nada más que personal con  conocimientos ofimáticos.</a:t>
            </a:r>
          </a:p>
          <a:p>
            <a:pPr marL="273050" lvl="0" indent="-273050" algn="just">
              <a:lnSpc>
                <a:spcPct val="114000"/>
              </a:lnSpc>
              <a:buFont typeface="Wingdings" pitchFamily="2" charset="2"/>
              <a:buChar char="v"/>
            </a:pPr>
            <a:r>
              <a:rPr lang="es-EC" dirty="0" smtClean="0">
                <a:latin typeface="Arial" pitchFamily="34" charset="0"/>
                <a:cs typeface="Arial" pitchFamily="34" charset="0"/>
              </a:rPr>
              <a:t>La herramienta desarrollada en el ecuador es un gran ejemplo para las ensambladoras del resto de Sudamérica, se debería promover la compartición de este tipo de herramientas para ayudar a ensambladoras hermanas.</a:t>
            </a:r>
          </a:p>
          <a:p>
            <a:pPr marL="273050" lvl="0" indent="-273050" algn="just">
              <a:lnSpc>
                <a:spcPct val="114000"/>
              </a:lnSpc>
              <a:buFont typeface="Wingdings" pitchFamily="2" charset="2"/>
              <a:buChar char="v"/>
            </a:pPr>
            <a:r>
              <a:rPr lang="es-EC" dirty="0" smtClean="0">
                <a:latin typeface="Arial" pitchFamily="34" charset="0"/>
                <a:cs typeface="Arial" pitchFamily="34" charset="0"/>
              </a:rPr>
              <a:t>La definición correcta de un alcance es fundamental para un diseño correcto en este tipo de proyectos ya que en caso de que alguna historia de usuario fundamental para el proceso no sea detectada e implementada a tiempo, al final del proceso esto podría acarrear muchos problemas. </a:t>
            </a:r>
            <a:r>
              <a:rPr lang="es-EC" dirty="0" smtClean="0">
                <a:latin typeface="Arial" pitchFamily="34" charset="0"/>
                <a:cs typeface="Arial" pitchFamily="34" charset="0"/>
              </a:rPr>
              <a:t>Perjudicando a </a:t>
            </a:r>
            <a:r>
              <a:rPr lang="es-EC" dirty="0" smtClean="0">
                <a:latin typeface="Arial" pitchFamily="34" charset="0"/>
                <a:cs typeface="Arial" pitchFamily="34" charset="0"/>
              </a:rPr>
              <a:t>los desarrolladores.</a:t>
            </a:r>
          </a:p>
          <a:p>
            <a:pPr marL="273050" indent="-273050" algn="just" eaLnBrk="0" hangingPunct="0">
              <a:spcBef>
                <a:spcPct val="20000"/>
              </a:spcBef>
              <a:buClr>
                <a:srgbClr val="0BD0D9"/>
              </a:buClr>
              <a:buSzPct val="95000"/>
              <a:buFont typeface="Wingdings" pitchFamily="2" charset="2"/>
              <a:buChar char="Ø"/>
            </a:pPr>
            <a:endParaRPr lang="es-ES" dirty="0" smtClean="0"/>
          </a:p>
          <a:p>
            <a:pPr marL="273050" indent="-273050" algn="just" eaLnBrk="0" hangingPunct="0">
              <a:spcBef>
                <a:spcPct val="20000"/>
              </a:spcBef>
              <a:buClr>
                <a:srgbClr val="0BD0D9"/>
              </a:buClr>
              <a:buSzPct val="95000"/>
              <a:buFont typeface="Wingdings" pitchFamily="2" charset="2"/>
              <a:buChar char="Ø"/>
            </a:pPr>
            <a:endParaRPr lang="es-ES" dirty="0" smtClean="0"/>
          </a:p>
          <a:p>
            <a:pPr marL="273050" indent="-273050" algn="just" eaLnBrk="0" hangingPunct="0">
              <a:spcBef>
                <a:spcPct val="20000"/>
              </a:spcBef>
              <a:buClr>
                <a:srgbClr val="0BD0D9"/>
              </a:buClr>
              <a:buSzPct val="95000"/>
              <a:buFont typeface="Wingdings" pitchFamily="2" charset="2"/>
              <a:buChar char="Ø"/>
            </a:pPr>
            <a:endParaRPr lang="es-ES" dirty="0" smtClean="0"/>
          </a:p>
          <a:p>
            <a:pPr marL="273050" indent="-273050" algn="just" eaLnBrk="0" hangingPunct="0">
              <a:spcBef>
                <a:spcPct val="20000"/>
              </a:spcBef>
              <a:buClr>
                <a:srgbClr val="0BD0D9"/>
              </a:buClr>
              <a:buSzPct val="95000"/>
              <a:buFont typeface="Wingdings" pitchFamily="2" charset="2"/>
              <a:buChar char="Ø"/>
            </a:pPr>
            <a:endParaRPr lang="es-ES" dirty="0" smtClean="0"/>
          </a:p>
          <a:p>
            <a:pPr marL="273050" indent="-273050" algn="just" eaLnBrk="0" hangingPunct="0">
              <a:spcBef>
                <a:spcPct val="20000"/>
              </a:spcBef>
              <a:buClr>
                <a:srgbClr val="0BD0D9"/>
              </a:buClr>
              <a:buSzPct val="95000"/>
              <a:buFont typeface="Wingdings" pitchFamily="2" charset="2"/>
              <a:buChar char="Ø"/>
            </a:pPr>
            <a:endParaRPr lang="es-ES" dirty="0" smtClean="0"/>
          </a:p>
          <a:p>
            <a:pPr marL="273050" lvl="0" indent="-273050" algn="just" eaLnBrk="0" hangingPunct="0">
              <a:spcBef>
                <a:spcPct val="20000"/>
              </a:spcBef>
              <a:buClr>
                <a:srgbClr val="0BD0D9"/>
              </a:buClr>
              <a:buSzPct val="95000"/>
              <a:buFont typeface="Wingdings" pitchFamily="2" charset="2"/>
              <a:buChar char="Ø"/>
            </a:pPr>
            <a:endParaRPr lang="es-ES" dirty="0" smtClean="0"/>
          </a:p>
          <a:p>
            <a:pPr marL="273050" lvl="0" indent="-273050" algn="just" eaLnBrk="0" hangingPunct="0">
              <a:spcBef>
                <a:spcPct val="20000"/>
              </a:spcBef>
              <a:buClr>
                <a:srgbClr val="0BD0D9"/>
              </a:buClr>
              <a:buSzPct val="95000"/>
            </a:pPr>
            <a:endParaRPr kumimoji="0" lang="es-EC" sz="20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s-ES"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11" descr="http://t1.gstatic.com/images?q=tbn:ihEJtwSt2b1ftM:http://www.colegiobeataimelda.edu.pe/inicio.gif">
            <a:hlinkClick r:id="rId3" action="ppaction://hlinksldjump"/>
          </p:cNvPr>
          <p:cNvPicPr>
            <a:picLocks noChangeAspect="1" noChangeArrowheads="1"/>
          </p:cNvPicPr>
          <p:nvPr/>
        </p:nvPicPr>
        <p:blipFill>
          <a:blip r:embed="rId4"/>
          <a:srcRect/>
          <a:stretch>
            <a:fillRect/>
          </a:stretch>
        </p:blipFill>
        <p:spPr bwMode="auto">
          <a:xfrm>
            <a:off x="285750" y="6286500"/>
            <a:ext cx="357188"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2000240"/>
            <a:ext cx="8215342" cy="4065605"/>
          </a:xfrm>
        </p:spPr>
        <p:txBody>
          <a:bodyPr>
            <a:normAutofit/>
          </a:bodyPr>
          <a:lstStyle/>
          <a:p>
            <a:pPr algn="just">
              <a:buFont typeface="Wingdings 2" pitchFamily="18" charset="2"/>
              <a:buNone/>
              <a:defRPr/>
            </a:pPr>
            <a:r>
              <a:rPr lang="es-ES" sz="2000" smtClean="0"/>
              <a:t>    </a:t>
            </a:r>
          </a:p>
          <a:p>
            <a:pPr marL="274320" indent="-274320" eaLnBrk="1" fontAlgn="auto" hangingPunct="1">
              <a:spcAft>
                <a:spcPts val="0"/>
              </a:spcAft>
              <a:buClr>
                <a:schemeClr val="accent3"/>
              </a:buClr>
              <a:buFont typeface="Wingdings 2" pitchFamily="18" charset="2"/>
              <a:buNone/>
              <a:defRPr/>
            </a:pPr>
            <a:endParaRPr lang="es-MX" b="1" cap="small" dirty="0" smtClean="0"/>
          </a:p>
        </p:txBody>
      </p:sp>
      <p:sp>
        <p:nvSpPr>
          <p:cNvPr id="5" name="2 Marcador de contenido"/>
          <p:cNvSpPr txBox="1">
            <a:spLocks/>
          </p:cNvSpPr>
          <p:nvPr/>
        </p:nvSpPr>
        <p:spPr bwMode="auto">
          <a:xfrm>
            <a:off x="342928" y="1928802"/>
            <a:ext cx="8229600" cy="41434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s-ES" sz="20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s-ES"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6 Título"/>
          <p:cNvSpPr>
            <a:spLocks noGrp="1"/>
          </p:cNvSpPr>
          <p:nvPr>
            <p:ph type="title"/>
          </p:nvPr>
        </p:nvSpPr>
        <p:spPr>
          <a:xfrm>
            <a:off x="428596" y="2500314"/>
            <a:ext cx="8229600" cy="1143000"/>
          </a:xfrm>
        </p:spPr>
        <p:txBody>
          <a:bodyPr/>
          <a:lstStyle/>
          <a:p>
            <a:pPr algn="ctr"/>
            <a:r>
              <a:rPr lang="es-ES" dirty="0" smtClean="0"/>
              <a:t>Gracias por su atención</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idx="4294967295"/>
          </p:nvPr>
        </p:nvSpPr>
        <p:spPr>
          <a:xfrm>
            <a:off x="500034" y="857232"/>
            <a:ext cx="8229600" cy="642934"/>
          </a:xfrm>
        </p:spPr>
        <p:txBody>
          <a:bodyPr/>
          <a:lstStyle/>
          <a:p>
            <a:pPr eaLnBrk="1" hangingPunct="1"/>
            <a:r>
              <a:rPr lang="es-ES" sz="5000" dirty="0" smtClean="0">
                <a:solidFill>
                  <a:srgbClr val="025F7A"/>
                </a:solidFill>
                <a:latin typeface="Arial" pitchFamily="34" charset="0"/>
                <a:cs typeface="Arial" pitchFamily="34" charset="0"/>
              </a:rPr>
              <a:t>Introducción</a:t>
            </a:r>
          </a:p>
        </p:txBody>
      </p:sp>
      <p:sp>
        <p:nvSpPr>
          <p:cNvPr id="7171" name="2 Marcador de contenido"/>
          <p:cNvSpPr>
            <a:spLocks noGrp="1"/>
          </p:cNvSpPr>
          <p:nvPr>
            <p:ph idx="4294967295"/>
          </p:nvPr>
        </p:nvSpPr>
        <p:spPr>
          <a:xfrm>
            <a:off x="457200" y="1935163"/>
            <a:ext cx="8229600" cy="3922712"/>
          </a:xfrm>
        </p:spPr>
        <p:txBody>
          <a:bodyPr/>
          <a:lstStyle/>
          <a:p>
            <a:pPr algn="just">
              <a:buFont typeface="Wingdings" pitchFamily="2" charset="2"/>
              <a:buChar char="Ø"/>
            </a:pPr>
            <a:endParaRPr sz="1800" b="0" i="0">
              <a:latin typeface="Arial"/>
            </a:endParaRPr>
          </a:p>
          <a:p>
            <a:pPr algn="just">
              <a:lnSpc>
                <a:spcPct val="114000"/>
              </a:lnSpc>
              <a:buFont typeface="Wingdings" pitchFamily="2" charset="2"/>
              <a:buChar char="Ø"/>
            </a:pPr>
            <a:r>
              <a:rPr lang="es-ES" sz="1800" b="0" i="0" dirty="0" smtClean="0">
                <a:solidFill>
                  <a:schemeClr val="tx1">
                    <a:lumMod val="85000"/>
                    <a:lumOff val="15000"/>
                  </a:schemeClr>
                </a:solidFill>
                <a:latin typeface="Arial" pitchFamily="34" charset="0"/>
                <a:cs typeface="Arial" pitchFamily="34" charset="0"/>
              </a:rPr>
              <a:t>Dentro </a:t>
            </a:r>
            <a:r>
              <a:rPr lang="es-ES" sz="1800" b="0" i="0" dirty="0" smtClean="0">
                <a:solidFill>
                  <a:schemeClr val="tx1">
                    <a:lumMod val="85000"/>
                    <a:lumOff val="15000"/>
                  </a:schemeClr>
                </a:solidFill>
                <a:latin typeface="Arial" pitchFamily="34" charset="0"/>
                <a:cs typeface="Arial" pitchFamily="34" charset="0"/>
              </a:rPr>
              <a:t>de las necesidades de la ensambladora se encuentran: </a:t>
            </a:r>
            <a:endParaRPr lang="es-ES" sz="1800" b="0" i="0" dirty="0" smtClean="0">
              <a:solidFill>
                <a:schemeClr val="tx1">
                  <a:lumMod val="85000"/>
                  <a:lumOff val="15000"/>
                </a:schemeClr>
              </a:solidFill>
              <a:latin typeface="Arial" pitchFamily="34" charset="0"/>
              <a:cs typeface="Arial" pitchFamily="34" charset="0"/>
            </a:endParaRPr>
          </a:p>
          <a:p>
            <a:pPr algn="just">
              <a:lnSpc>
                <a:spcPct val="114000"/>
              </a:lnSpc>
              <a:buFont typeface="Wingdings" pitchFamily="2" charset="2"/>
              <a:buChar char="Ø"/>
            </a:pPr>
            <a:endParaRPr lang="es-ES" sz="1800" b="0" i="0" dirty="0" smtClean="0">
              <a:solidFill>
                <a:schemeClr val="tx1">
                  <a:lumMod val="85000"/>
                  <a:lumOff val="15000"/>
                </a:schemeClr>
              </a:solidFill>
              <a:latin typeface="Arial" pitchFamily="34" charset="0"/>
              <a:cs typeface="Arial" pitchFamily="34" charset="0"/>
            </a:endParaRPr>
          </a:p>
          <a:p>
            <a:pPr lvl="1" algn="just">
              <a:lnSpc>
                <a:spcPct val="114000"/>
              </a:lnSpc>
              <a:buFont typeface="Wingdings" pitchFamily="2" charset="2"/>
              <a:buChar char="Ø"/>
            </a:pPr>
            <a:r>
              <a:rPr lang="es-ES" sz="1600" b="0" i="0" dirty="0" smtClean="0">
                <a:solidFill>
                  <a:schemeClr val="tx1">
                    <a:lumMod val="85000"/>
                    <a:lumOff val="15000"/>
                  </a:schemeClr>
                </a:solidFill>
                <a:latin typeface="Arial" pitchFamily="34" charset="0"/>
                <a:cs typeface="Arial" pitchFamily="34" charset="0"/>
              </a:rPr>
              <a:t>El control al proceso de gestión de herramientas de solución de problemas (Cinco pasos, Tarjeta azul, Red-X</a:t>
            </a:r>
            <a:r>
              <a:rPr lang="es-ES" sz="1600" b="0" i="0" dirty="0" smtClean="0">
                <a:solidFill>
                  <a:schemeClr val="tx1">
                    <a:lumMod val="85000"/>
                    <a:lumOff val="15000"/>
                  </a:schemeClr>
                </a:solidFill>
                <a:latin typeface="Arial" pitchFamily="34" charset="0"/>
                <a:cs typeface="Arial" pitchFamily="34" charset="0"/>
              </a:rPr>
              <a:t>).</a:t>
            </a:r>
          </a:p>
          <a:p>
            <a:pPr lvl="1" algn="just">
              <a:lnSpc>
                <a:spcPct val="114000"/>
              </a:lnSpc>
              <a:buFont typeface="Wingdings" pitchFamily="2" charset="2"/>
              <a:buChar char="Ø"/>
            </a:pPr>
            <a:endParaRPr lang="es-ES" sz="1600" b="0" i="0" dirty="0" smtClean="0">
              <a:solidFill>
                <a:schemeClr val="tx1">
                  <a:lumMod val="85000"/>
                  <a:lumOff val="15000"/>
                </a:schemeClr>
              </a:solidFill>
              <a:latin typeface="Arial" pitchFamily="34" charset="0"/>
              <a:cs typeface="Arial" pitchFamily="34" charset="0"/>
            </a:endParaRPr>
          </a:p>
          <a:p>
            <a:pPr lvl="1" algn="just">
              <a:lnSpc>
                <a:spcPct val="114000"/>
              </a:lnSpc>
              <a:buFont typeface="Wingdings" pitchFamily="2" charset="2"/>
              <a:buChar char="Ø"/>
            </a:pPr>
            <a:r>
              <a:rPr lang="es-ES" sz="1600" b="0" i="0" dirty="0" smtClean="0">
                <a:solidFill>
                  <a:schemeClr val="tx1">
                    <a:lumMod val="85000"/>
                    <a:lumOff val="15000"/>
                  </a:schemeClr>
                </a:solidFill>
                <a:latin typeface="Arial" pitchFamily="34" charset="0"/>
                <a:cs typeface="Arial" pitchFamily="34" charset="0"/>
              </a:rPr>
              <a:t>En segunda instancia se desea tener un control sobre las herramientas de solución de problemas dependientes (Tarjetas amarillas, FMEAS reactivos</a:t>
            </a:r>
            <a:r>
              <a:rPr lang="es-ES" sz="1600" b="0" i="0" dirty="0" smtClean="0">
                <a:solidFill>
                  <a:schemeClr val="tx1">
                    <a:lumMod val="85000"/>
                    <a:lumOff val="15000"/>
                  </a:schemeClr>
                </a:solidFill>
                <a:latin typeface="Arial" pitchFamily="34" charset="0"/>
                <a:cs typeface="Arial" pitchFamily="34" charset="0"/>
              </a:rPr>
              <a:t>).</a:t>
            </a:r>
          </a:p>
          <a:p>
            <a:pPr lvl="1" algn="just">
              <a:lnSpc>
                <a:spcPct val="114000"/>
              </a:lnSpc>
              <a:buFont typeface="Wingdings" pitchFamily="2" charset="2"/>
              <a:buChar char="Ø"/>
            </a:pPr>
            <a:endParaRPr lang="es-ES" sz="1600" b="0" i="0" dirty="0" smtClean="0">
              <a:solidFill>
                <a:schemeClr val="tx1">
                  <a:lumMod val="85000"/>
                  <a:lumOff val="15000"/>
                </a:schemeClr>
              </a:solidFill>
              <a:latin typeface="Arial" pitchFamily="34" charset="0"/>
              <a:cs typeface="Arial" pitchFamily="34" charset="0"/>
            </a:endParaRPr>
          </a:p>
          <a:p>
            <a:pPr lvl="1" algn="just">
              <a:lnSpc>
                <a:spcPct val="114000"/>
              </a:lnSpc>
              <a:buFont typeface="Wingdings" pitchFamily="2" charset="2"/>
              <a:buChar char="Ø"/>
            </a:pPr>
            <a:r>
              <a:rPr lang="es-ES" sz="1600" b="0" i="0" dirty="0" smtClean="0">
                <a:solidFill>
                  <a:schemeClr val="tx1">
                    <a:lumMod val="85000"/>
                    <a:lumOff val="15000"/>
                  </a:schemeClr>
                </a:solidFill>
                <a:latin typeface="Arial" pitchFamily="34" charset="0"/>
                <a:cs typeface="Arial" pitchFamily="34" charset="0"/>
              </a:rPr>
              <a:t>Finalmente una vez recopilada la información se desea obtener reportes a partir de está</a:t>
            </a:r>
            <a:r>
              <a:rPr lang="es-ES" sz="1600" b="0" i="0" dirty="0" smtClean="0">
                <a:solidFill>
                  <a:schemeClr val="tx1">
                    <a:lumMod val="85000"/>
                    <a:lumOff val="15000"/>
                  </a:schemeClr>
                </a:solidFill>
                <a:latin typeface="Arial" pitchFamily="34" charset="0"/>
                <a:cs typeface="Arial" pitchFamily="34" charset="0"/>
              </a:rPr>
              <a:t>.</a:t>
            </a:r>
            <a:r>
              <a:rPr lang="es-ES" sz="1800" b="0" i="0" dirty="0" smtClean="0"/>
              <a:t> </a:t>
            </a:r>
            <a:endParaRPr lang="es-ES" sz="1800" b="0" i="0" dirty="0" smtClean="0"/>
          </a:p>
        </p:txBody>
      </p:sp>
      <p:pic>
        <p:nvPicPr>
          <p:cNvPr id="7172" name="Picture 11" descr="http://t1.gstatic.com/images?q=tbn:ihEJtwSt2b1ftM:http://www.colegiobeataimelda.edu.pe/inicio.gif">
            <a:hlinkClick r:id="rId3" action="ppaction://hlinksldjump"/>
          </p:cNvPr>
          <p:cNvPicPr>
            <a:picLocks noChangeAspect="1" noChangeArrowheads="1"/>
          </p:cNvPicPr>
          <p:nvPr/>
        </p:nvPicPr>
        <p:blipFill>
          <a:blip r:embed="rId4"/>
          <a:srcRect/>
          <a:stretch>
            <a:fillRect/>
          </a:stretch>
        </p:blipFill>
        <p:spPr bwMode="auto">
          <a:xfrm>
            <a:off x="285750" y="6286500"/>
            <a:ext cx="357188"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a:xfrm>
            <a:off x="642910" y="857232"/>
            <a:ext cx="8229600" cy="642934"/>
          </a:xfrm>
        </p:spPr>
        <p:txBody>
          <a:bodyPr/>
          <a:lstStyle/>
          <a:p>
            <a:pPr eaLnBrk="1" hangingPunct="1"/>
            <a:r>
              <a:rPr lang="es-ES" sz="5000" dirty="0" smtClean="0">
                <a:solidFill>
                  <a:srgbClr val="025F7A"/>
                </a:solidFill>
                <a:latin typeface="Arial" pitchFamily="34" charset="0"/>
                <a:cs typeface="Arial" pitchFamily="34" charset="0"/>
              </a:rPr>
              <a:t>Objetivos</a:t>
            </a:r>
            <a:endParaRPr lang="en-US" sz="5000" dirty="0" smtClean="0">
              <a:solidFill>
                <a:srgbClr val="025F7A"/>
              </a:solidFill>
              <a:latin typeface="Arial" pitchFamily="34" charset="0"/>
              <a:cs typeface="Arial" pitchFamily="34" charset="0"/>
            </a:endParaRPr>
          </a:p>
        </p:txBody>
      </p:sp>
      <p:sp>
        <p:nvSpPr>
          <p:cNvPr id="3" name="2 Marcador de contenido"/>
          <p:cNvSpPr>
            <a:spLocks noGrp="1"/>
          </p:cNvSpPr>
          <p:nvPr>
            <p:ph idx="1"/>
          </p:nvPr>
        </p:nvSpPr>
        <p:spPr>
          <a:xfrm>
            <a:off x="457200" y="2363791"/>
            <a:ext cx="8229600" cy="3136911"/>
          </a:xfrm>
        </p:spPr>
        <p:txBody>
          <a:bodyPr>
            <a:normAutofit/>
          </a:bodyPr>
          <a:lstStyle/>
          <a:p>
            <a:pPr marL="274320" indent="-274320" eaLnBrk="1" fontAlgn="auto" hangingPunct="1">
              <a:lnSpc>
                <a:spcPct val="150000"/>
              </a:lnSpc>
              <a:spcAft>
                <a:spcPts val="0"/>
              </a:spcAft>
              <a:buClr>
                <a:schemeClr val="accent3"/>
              </a:buClr>
              <a:buFont typeface="Wingdings 2"/>
              <a:buNone/>
              <a:defRPr/>
            </a:pPr>
            <a:r>
              <a:rPr lang="es-ES" sz="2000" b="1" i="0" cap="small" dirty="0" smtClean="0">
                <a:solidFill>
                  <a:srgbClr val="000000"/>
                </a:solidFill>
                <a:latin typeface="Arial" pitchFamily="34" charset="0"/>
                <a:cs typeface="Arial" pitchFamily="34" charset="0"/>
              </a:rPr>
              <a:t>Objetivo General:</a:t>
            </a:r>
          </a:p>
          <a:p>
            <a:pPr marL="274320" indent="-274320" algn="just" eaLnBrk="1" fontAlgn="auto" hangingPunct="1">
              <a:lnSpc>
                <a:spcPct val="150000"/>
              </a:lnSpc>
              <a:spcAft>
                <a:spcPts val="0"/>
              </a:spcAft>
              <a:buClr>
                <a:schemeClr val="accent3"/>
              </a:buClr>
              <a:buNone/>
              <a:defRPr/>
            </a:pPr>
            <a:r>
              <a:rPr lang="es-EC" sz="2000" b="0" i="0" dirty="0" smtClean="0">
                <a:solidFill>
                  <a:srgbClr val="000000"/>
                </a:solidFill>
                <a:latin typeface="Arial" pitchFamily="34" charset="0"/>
                <a:cs typeface="Arial" pitchFamily="34" charset="0"/>
              </a:rPr>
              <a:t>    Diseñar e Implantar un sistema para el control de herramientas de solución de problemas que facilite la gestión y aporte a la mejoría de dicho proceso</a:t>
            </a:r>
            <a:r>
              <a:rPr lang="es-ES" sz="2000" b="0" i="0" dirty="0" smtClean="0">
                <a:solidFill>
                  <a:srgbClr val="000000"/>
                </a:solidFill>
                <a:latin typeface="Arial" pitchFamily="34" charset="0"/>
                <a:cs typeface="Arial" pitchFamily="34" charset="0"/>
              </a:rPr>
              <a:t>. </a:t>
            </a:r>
          </a:p>
        </p:txBody>
      </p:sp>
      <p:pic>
        <p:nvPicPr>
          <p:cNvPr id="4" name="Picture 11" descr="http://t1.gstatic.com/images?q=tbn:ihEJtwSt2b1ftM:http://www.colegiobeataimelda.edu.pe/inicio.gif">
            <a:hlinkClick r:id="rId3" action="ppaction://hlinksldjump"/>
          </p:cNvPr>
          <p:cNvPicPr>
            <a:picLocks noChangeAspect="1" noChangeArrowheads="1"/>
          </p:cNvPicPr>
          <p:nvPr/>
        </p:nvPicPr>
        <p:blipFill>
          <a:blip r:embed="rId4"/>
          <a:srcRect/>
          <a:stretch>
            <a:fillRect/>
          </a:stretch>
        </p:blipFill>
        <p:spPr bwMode="auto">
          <a:xfrm>
            <a:off x="285750" y="6286500"/>
            <a:ext cx="357188"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a:xfrm>
            <a:off x="642910" y="857232"/>
            <a:ext cx="8229600" cy="642934"/>
          </a:xfrm>
        </p:spPr>
        <p:txBody>
          <a:bodyPr/>
          <a:lstStyle/>
          <a:p>
            <a:pPr eaLnBrk="1" hangingPunct="1"/>
            <a:r>
              <a:rPr lang="es-MX" dirty="0" smtClean="0">
                <a:latin typeface="Arial" pitchFamily="34" charset="0"/>
                <a:cs typeface="Arial" pitchFamily="34" charset="0"/>
              </a:rPr>
              <a:t>Objetivos</a:t>
            </a:r>
          </a:p>
        </p:txBody>
      </p:sp>
      <p:sp>
        <p:nvSpPr>
          <p:cNvPr id="10243" name="2 Marcador de contenido"/>
          <p:cNvSpPr>
            <a:spLocks noGrp="1"/>
          </p:cNvSpPr>
          <p:nvPr>
            <p:ph idx="1"/>
          </p:nvPr>
        </p:nvSpPr>
        <p:spPr>
          <a:xfrm>
            <a:off x="428596" y="1714488"/>
            <a:ext cx="8229600" cy="4071966"/>
          </a:xfrm>
        </p:spPr>
        <p:txBody>
          <a:bodyPr/>
          <a:lstStyle/>
          <a:p>
            <a:pPr algn="just" eaLnBrk="1" hangingPunct="1">
              <a:lnSpc>
                <a:spcPct val="170000"/>
              </a:lnSpc>
              <a:buFont typeface="Wingdings 2" pitchFamily="18" charset="2"/>
              <a:buNone/>
            </a:pPr>
            <a:r>
              <a:rPr lang="es-ES" sz="1800" b="1" dirty="0" smtClean="0">
                <a:latin typeface="Arial" pitchFamily="34" charset="0"/>
                <a:cs typeface="Arial" pitchFamily="34" charset="0"/>
              </a:rPr>
              <a:t>Objetivos específicos:</a:t>
            </a:r>
          </a:p>
          <a:p>
            <a:pPr lvl="0" algn="just">
              <a:lnSpc>
                <a:spcPct val="114000"/>
              </a:lnSpc>
            </a:pPr>
            <a:r>
              <a:rPr lang="es-EC" sz="1800" dirty="0" smtClean="0">
                <a:latin typeface="Arial" pitchFamily="34" charset="0"/>
                <a:cs typeface="Arial" pitchFamily="34" charset="0"/>
              </a:rPr>
              <a:t>Levantar los requisitos plantados por el personal de GM-OBB para implantar </a:t>
            </a:r>
            <a:r>
              <a:rPr lang="es-EC" sz="1800" dirty="0" smtClean="0">
                <a:latin typeface="Arial" pitchFamily="34" charset="0"/>
                <a:cs typeface="Arial" pitchFamily="34" charset="0"/>
              </a:rPr>
              <a:t>sistema </a:t>
            </a:r>
            <a:r>
              <a:rPr lang="es-EC" sz="1800" dirty="0" smtClean="0">
                <a:latin typeface="Arial" pitchFamily="34" charset="0"/>
                <a:cs typeface="Arial" pitchFamily="34" charset="0"/>
              </a:rPr>
              <a:t>de acuerdo a sus necesidades.</a:t>
            </a:r>
          </a:p>
          <a:p>
            <a:pPr lvl="0" algn="just">
              <a:lnSpc>
                <a:spcPct val="114000"/>
              </a:lnSpc>
            </a:pPr>
            <a:r>
              <a:rPr lang="es-EC" sz="1800" dirty="0" smtClean="0">
                <a:latin typeface="Arial" pitchFamily="34" charset="0"/>
                <a:cs typeface="Arial" pitchFamily="34" charset="0"/>
              </a:rPr>
              <a:t>Diseñar una herramienta que permita la gestión de los documentos de solución de problemas en las diversas áreas.</a:t>
            </a:r>
          </a:p>
          <a:p>
            <a:pPr lvl="0" algn="just">
              <a:lnSpc>
                <a:spcPct val="114000"/>
              </a:lnSpc>
            </a:pPr>
            <a:r>
              <a:rPr lang="es-EC" sz="1800" dirty="0" smtClean="0">
                <a:latin typeface="Arial" pitchFamily="34" charset="0"/>
                <a:cs typeface="Arial" pitchFamily="34" charset="0"/>
              </a:rPr>
              <a:t>Conseguir que la información de los documentos de solución de problemas se encuentre siempre disponible dentro de la planta, y sea accesible rápidamente.</a:t>
            </a:r>
          </a:p>
          <a:p>
            <a:pPr lvl="0" algn="just">
              <a:lnSpc>
                <a:spcPct val="114000"/>
              </a:lnSpc>
            </a:pPr>
            <a:r>
              <a:rPr lang="es-EC" sz="1800" dirty="0" smtClean="0">
                <a:latin typeface="Arial" pitchFamily="34" charset="0"/>
                <a:cs typeface="Arial" pitchFamily="34" charset="0"/>
              </a:rPr>
              <a:t>Dotar de una herramienta a las gerencias para facilitar la toma de decisiones.</a:t>
            </a:r>
          </a:p>
          <a:p>
            <a:pPr lvl="0" algn="just">
              <a:lnSpc>
                <a:spcPct val="114000"/>
              </a:lnSpc>
            </a:pPr>
            <a:r>
              <a:rPr lang="es-EC" sz="1800" dirty="0" smtClean="0">
                <a:latin typeface="Arial" pitchFamily="34" charset="0"/>
                <a:cs typeface="Arial" pitchFamily="34" charset="0"/>
              </a:rPr>
              <a:t>Facilitar el manejo de los estándares de flujo de trabajo entre las áreas para la solución de problemas.</a:t>
            </a:r>
            <a:endParaRPr lang="es-ES" sz="1800" dirty="0" smtClean="0">
              <a:latin typeface="Arial" pitchFamily="34" charset="0"/>
              <a:cs typeface="Arial" pitchFamily="34" charset="0"/>
            </a:endParaRPr>
          </a:p>
          <a:p>
            <a:pPr algn="just" eaLnBrk="1" hangingPunct="1"/>
            <a:endParaRPr lang="es-MX" sz="2000" dirty="0" smtClean="0"/>
          </a:p>
        </p:txBody>
      </p:sp>
      <p:pic>
        <p:nvPicPr>
          <p:cNvPr id="10244" name="Picture 11" descr="http://t1.gstatic.com/images?q=tbn:ihEJtwSt2b1ftM:http://www.colegiobeataimelda.edu.pe/inicio.gif">
            <a:hlinkClick r:id="rId3" action="ppaction://hlinksldjump"/>
          </p:cNvPr>
          <p:cNvPicPr>
            <a:picLocks noChangeAspect="1" noChangeArrowheads="1"/>
          </p:cNvPicPr>
          <p:nvPr/>
        </p:nvPicPr>
        <p:blipFill>
          <a:blip r:embed="rId4"/>
          <a:srcRect/>
          <a:stretch>
            <a:fillRect/>
          </a:stretch>
        </p:blipFill>
        <p:spPr bwMode="auto">
          <a:xfrm>
            <a:off x="285750" y="6286500"/>
            <a:ext cx="357188"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9329" name="Object 1"/>
          <p:cNvGraphicFramePr>
            <a:graphicFrameLocks noChangeAspect="1"/>
          </p:cNvGraphicFramePr>
          <p:nvPr/>
        </p:nvGraphicFramePr>
        <p:xfrm>
          <a:off x="357158" y="857232"/>
          <a:ext cx="7991475" cy="5324475"/>
        </p:xfrm>
        <a:graphic>
          <a:graphicData uri="http://schemas.openxmlformats.org/presentationml/2006/ole">
            <p:oleObj spid="_x0000_s99329" name="Visio" r:id="rId3" imgW="14873431" imgH="9889787" progId="Visio.Drawing.11">
              <p:embed/>
            </p:oleObj>
          </a:graphicData>
        </a:graphic>
      </p:graphicFrame>
      <p:pic>
        <p:nvPicPr>
          <p:cNvPr id="6" name="Picture 11" descr="http://t1.gstatic.com/images?q=tbn:ihEJtwSt2b1ftM:http://www.colegiobeataimelda.edu.pe/inicio.gif">
            <a:hlinkClick r:id="rId4" action="ppaction://hlinksldjump"/>
          </p:cNvPr>
          <p:cNvPicPr>
            <a:picLocks noChangeAspect="1" noChangeArrowheads="1"/>
          </p:cNvPicPr>
          <p:nvPr/>
        </p:nvPicPr>
        <p:blipFill>
          <a:blip r:embed="rId5"/>
          <a:srcRect/>
          <a:stretch>
            <a:fillRect/>
          </a:stretch>
        </p:blipFill>
        <p:spPr bwMode="auto">
          <a:xfrm>
            <a:off x="285750" y="6286500"/>
            <a:ext cx="357188" cy="36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2 Marcador de contenido"/>
          <p:cNvSpPr>
            <a:spLocks noGrp="1"/>
          </p:cNvSpPr>
          <p:nvPr>
            <p:ph idx="4294967295"/>
          </p:nvPr>
        </p:nvSpPr>
        <p:spPr>
          <a:xfrm>
            <a:off x="428596" y="1785926"/>
            <a:ext cx="8229600" cy="4714908"/>
          </a:xfrm>
        </p:spPr>
        <p:txBody>
          <a:bodyPr/>
          <a:lstStyle/>
          <a:p>
            <a:pPr algn="just">
              <a:buFont typeface="Wingdings" pitchFamily="2" charset="2"/>
              <a:buChar char="Ø"/>
            </a:pPr>
            <a:endParaRPr lang="es-ES_tradnl" sz="2400" dirty="0" smtClean="0">
              <a:latin typeface="Arial" pitchFamily="34" charset="0"/>
              <a:cs typeface="Arial" pitchFamily="34" charset="0"/>
            </a:endParaRPr>
          </a:p>
          <a:p>
            <a:pPr algn="just">
              <a:lnSpc>
                <a:spcPct val="114000"/>
              </a:lnSpc>
              <a:buFont typeface="Wingdings" pitchFamily="2" charset="2"/>
              <a:buChar char="Ø"/>
            </a:pPr>
            <a:r>
              <a:rPr lang="es-ES" sz="1800" dirty="0" smtClean="0">
                <a:latin typeface="Arial" pitchFamily="34" charset="0"/>
                <a:cs typeface="Arial" pitchFamily="34" charset="0"/>
              </a:rPr>
              <a:t>Inexistencia de un estándar para denunciar los problemas.</a:t>
            </a:r>
          </a:p>
          <a:p>
            <a:pPr algn="just">
              <a:lnSpc>
                <a:spcPct val="114000"/>
              </a:lnSpc>
              <a:buFont typeface="Wingdings" pitchFamily="2" charset="2"/>
              <a:buChar char="Ø"/>
            </a:pPr>
            <a:r>
              <a:rPr lang="es-ES" sz="1800" dirty="0" smtClean="0">
                <a:latin typeface="Arial" pitchFamily="34" charset="0"/>
                <a:cs typeface="Arial" pitchFamily="34" charset="0"/>
              </a:rPr>
              <a:t>Poca disponibilidad de la información referente a los problemas encontrados.</a:t>
            </a:r>
          </a:p>
          <a:p>
            <a:pPr algn="just">
              <a:lnSpc>
                <a:spcPct val="114000"/>
              </a:lnSpc>
              <a:buFont typeface="Wingdings" pitchFamily="2" charset="2"/>
              <a:buChar char="Ø"/>
            </a:pPr>
            <a:r>
              <a:rPr lang="es-ES" sz="1800" dirty="0" smtClean="0">
                <a:latin typeface="Arial" pitchFamily="34" charset="0"/>
                <a:cs typeface="Arial" pitchFamily="34" charset="0"/>
              </a:rPr>
              <a:t>Inexistencia de control de eficiencia en la resolución de problemas.</a:t>
            </a:r>
          </a:p>
          <a:p>
            <a:pPr algn="just">
              <a:lnSpc>
                <a:spcPct val="114000"/>
              </a:lnSpc>
              <a:buFont typeface="Wingdings" pitchFamily="2" charset="2"/>
              <a:buChar char="Ø"/>
            </a:pPr>
            <a:r>
              <a:rPr lang="es-ES" sz="1800" dirty="0" smtClean="0">
                <a:latin typeface="Arial" pitchFamily="34" charset="0"/>
                <a:cs typeface="Arial" pitchFamily="34" charset="0"/>
              </a:rPr>
              <a:t>Dificultad para generar indicadores de calidad.</a:t>
            </a:r>
          </a:p>
          <a:p>
            <a:pPr algn="just">
              <a:lnSpc>
                <a:spcPct val="114000"/>
              </a:lnSpc>
              <a:buFont typeface="Wingdings" pitchFamily="2" charset="2"/>
              <a:buChar char="Ø"/>
            </a:pPr>
            <a:r>
              <a:rPr lang="es-ES" sz="1800" dirty="0" smtClean="0">
                <a:latin typeface="Arial" pitchFamily="34" charset="0"/>
                <a:cs typeface="Arial" pitchFamily="34" charset="0"/>
              </a:rPr>
              <a:t>Pérdidas de información.</a:t>
            </a:r>
            <a:endParaRPr lang="es-EC" sz="1800" dirty="0" smtClean="0">
              <a:latin typeface="Arial" pitchFamily="34" charset="0"/>
              <a:cs typeface="Arial" pitchFamily="34" charset="0"/>
            </a:endParaRPr>
          </a:p>
          <a:p>
            <a:pPr eaLnBrk="1" hangingPunct="1">
              <a:buFont typeface="Wingdings 2" pitchFamily="18" charset="2"/>
              <a:buNone/>
            </a:pPr>
            <a:endParaRPr lang="es-ES" sz="3200" dirty="0" smtClean="0">
              <a:latin typeface="Arial" pitchFamily="34" charset="0"/>
              <a:cs typeface="Arial" pitchFamily="34" charset="0"/>
            </a:endParaRPr>
          </a:p>
          <a:p>
            <a:pPr eaLnBrk="1" hangingPunct="1">
              <a:buFont typeface="Wingdings 2" pitchFamily="18" charset="2"/>
              <a:buNone/>
            </a:pPr>
            <a:endParaRPr lang="es-ES" sz="5400" dirty="0" smtClean="0"/>
          </a:p>
        </p:txBody>
      </p:sp>
      <p:pic>
        <p:nvPicPr>
          <p:cNvPr id="7172" name="Picture 11" descr="http://t1.gstatic.com/images?q=tbn:ihEJtwSt2b1ftM:http://www.colegiobeataimelda.edu.pe/inicio.gif">
            <a:hlinkClick r:id="rId3" action="ppaction://hlinksldjump"/>
          </p:cNvPr>
          <p:cNvPicPr>
            <a:picLocks noChangeAspect="1" noChangeArrowheads="1"/>
          </p:cNvPicPr>
          <p:nvPr/>
        </p:nvPicPr>
        <p:blipFill>
          <a:blip r:embed="rId4"/>
          <a:srcRect/>
          <a:stretch>
            <a:fillRect/>
          </a:stretch>
        </p:blipFill>
        <p:spPr bwMode="auto">
          <a:xfrm>
            <a:off x="285750" y="6286500"/>
            <a:ext cx="357188" cy="365125"/>
          </a:xfrm>
          <a:prstGeom prst="rect">
            <a:avLst/>
          </a:prstGeom>
          <a:noFill/>
          <a:ln w="9525">
            <a:noFill/>
            <a:miter lim="800000"/>
            <a:headEnd/>
            <a:tailEnd/>
          </a:ln>
        </p:spPr>
      </p:pic>
      <p:sp>
        <p:nvSpPr>
          <p:cNvPr id="5" name="1 Título"/>
          <p:cNvSpPr txBox="1">
            <a:spLocks/>
          </p:cNvSpPr>
          <p:nvPr/>
        </p:nvSpPr>
        <p:spPr>
          <a:xfrm>
            <a:off x="428596" y="714356"/>
            <a:ext cx="8572560" cy="642942"/>
          </a:xfrm>
          <a:prstGeom prst="rect">
            <a:avLst/>
          </a:prstGeom>
        </p:spPr>
        <p:txBody>
          <a:bodyPr/>
          <a:lstStyle/>
          <a:p>
            <a:pPr lvl="0"/>
            <a:r>
              <a:rPr lang="es-ES" sz="5000" dirty="0" smtClean="0">
                <a:solidFill>
                  <a:schemeClr val="tx2"/>
                </a:solidFill>
                <a:latin typeface="Arial" pitchFamily="34" charset="0"/>
                <a:ea typeface="+mj-ea"/>
                <a:cs typeface="Arial" pitchFamily="34" charset="0"/>
              </a:rPr>
              <a:t>Planteamiento del Problema</a:t>
            </a:r>
            <a:endParaRPr lang="es-MX" sz="5000" dirty="0" smtClean="0">
              <a:solidFill>
                <a:schemeClr val="tx2"/>
              </a:solidFill>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idx="4294967295"/>
          </p:nvPr>
        </p:nvSpPr>
        <p:spPr>
          <a:xfrm>
            <a:off x="500034" y="785794"/>
            <a:ext cx="8229600" cy="776304"/>
          </a:xfrm>
        </p:spPr>
        <p:txBody>
          <a:bodyPr/>
          <a:lstStyle/>
          <a:p>
            <a:pPr lvl="0" eaLnBrk="1" hangingPunct="1">
              <a:defRPr/>
            </a:pPr>
            <a:r>
              <a:rPr lang="es-ES" dirty="0" smtClean="0">
                <a:latin typeface="Arial" pitchFamily="34" charset="0"/>
                <a:cs typeface="Arial" pitchFamily="34" charset="0"/>
              </a:rPr>
              <a:t>Justificación</a:t>
            </a:r>
          </a:p>
        </p:txBody>
      </p:sp>
      <p:pic>
        <p:nvPicPr>
          <p:cNvPr id="7172" name="Picture 11" descr="http://t1.gstatic.com/images?q=tbn:ihEJtwSt2b1ftM:http://www.colegiobeataimelda.edu.pe/inicio.gif">
            <a:hlinkClick r:id="rId3" action="ppaction://hlinksldjump"/>
          </p:cNvPr>
          <p:cNvPicPr>
            <a:picLocks noChangeAspect="1" noChangeArrowheads="1"/>
          </p:cNvPicPr>
          <p:nvPr/>
        </p:nvPicPr>
        <p:blipFill>
          <a:blip r:embed="rId4"/>
          <a:srcRect/>
          <a:stretch>
            <a:fillRect/>
          </a:stretch>
        </p:blipFill>
        <p:spPr bwMode="auto">
          <a:xfrm>
            <a:off x="285750" y="6286500"/>
            <a:ext cx="357188" cy="365125"/>
          </a:xfrm>
          <a:prstGeom prst="rect">
            <a:avLst/>
          </a:prstGeom>
          <a:noFill/>
          <a:ln w="9525">
            <a:noFill/>
            <a:miter lim="800000"/>
            <a:headEnd/>
            <a:tailEnd/>
          </a:ln>
        </p:spPr>
      </p:pic>
      <p:sp>
        <p:nvSpPr>
          <p:cNvPr id="5" name="2 Marcador de contenido"/>
          <p:cNvSpPr txBox="1">
            <a:spLocks/>
          </p:cNvSpPr>
          <p:nvPr/>
        </p:nvSpPr>
        <p:spPr bwMode="auto">
          <a:xfrm>
            <a:off x="357158" y="1500174"/>
            <a:ext cx="8229600" cy="39290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just" defTabSz="914400" rtl="0" eaLnBrk="0" fontAlgn="base" latinLnBrk="0" hangingPunct="0">
              <a:lnSpc>
                <a:spcPct val="100000"/>
              </a:lnSpc>
              <a:spcBef>
                <a:spcPct val="20000"/>
              </a:spcBef>
              <a:spcAft>
                <a:spcPct val="0"/>
              </a:spcAft>
              <a:buClr>
                <a:srgbClr val="0BD0D9"/>
              </a:buClr>
              <a:buSzPct val="95000"/>
              <a:buFont typeface="Wingdings" pitchFamily="2" charset="2"/>
              <a:buChar char="Ø"/>
              <a:tabLst/>
              <a:defRPr/>
            </a:pPr>
            <a:endParaRPr kumimoji="0" lang="es-ES_tradnl" sz="16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73050" lvl="0" indent="-273050" algn="just" eaLnBrk="0" hangingPunct="0">
              <a:lnSpc>
                <a:spcPct val="114000"/>
              </a:lnSpc>
              <a:spcBef>
                <a:spcPct val="20000"/>
              </a:spcBef>
              <a:buClr>
                <a:srgbClr val="0BD0D9"/>
              </a:buClr>
              <a:buSzPct val="95000"/>
              <a:buFont typeface="Wingdings" pitchFamily="2" charset="2"/>
              <a:buChar char="Ø"/>
            </a:pPr>
            <a:r>
              <a:rPr lang="es-EC" dirty="0" smtClean="0">
                <a:latin typeface="Arial" pitchFamily="34" charset="0"/>
                <a:cs typeface="Arial" pitchFamily="34" charset="0"/>
              </a:rPr>
              <a:t>La presente investigación, pretende mejorar los aspectos de control en la ensambladora “General Motors Ómnibus B.B.”, mediante la implementación de un sistema informático, el cual se desarrollara para </a:t>
            </a:r>
            <a:r>
              <a:rPr lang="es-EC" dirty="0" smtClean="0">
                <a:latin typeface="Arial" pitchFamily="34" charset="0"/>
                <a:cs typeface="Arial" pitchFamily="34" charset="0"/>
              </a:rPr>
              <a:t>reducir la </a:t>
            </a:r>
            <a:r>
              <a:rPr lang="es-EC" dirty="0" smtClean="0">
                <a:latin typeface="Arial" pitchFamily="34" charset="0"/>
                <a:cs typeface="Arial" pitchFamily="34" charset="0"/>
              </a:rPr>
              <a:t>pérdida de tiempo y esfuerzo </a:t>
            </a:r>
            <a:r>
              <a:rPr lang="es-EC" dirty="0" smtClean="0">
                <a:latin typeface="Arial" pitchFamily="34" charset="0"/>
                <a:cs typeface="Arial" pitchFamily="34" charset="0"/>
              </a:rPr>
              <a:t>que generan las </a:t>
            </a:r>
            <a:r>
              <a:rPr lang="es-EC" dirty="0" smtClean="0">
                <a:latin typeface="Arial" pitchFamily="34" charset="0"/>
                <a:cs typeface="Arial" pitchFamily="34" charset="0"/>
              </a:rPr>
              <a:t>ineficiencias </a:t>
            </a:r>
            <a:r>
              <a:rPr lang="es-EC" dirty="0" smtClean="0">
                <a:latin typeface="Arial" pitchFamily="34" charset="0"/>
                <a:cs typeface="Arial" pitchFamily="34" charset="0"/>
              </a:rPr>
              <a:t>del </a:t>
            </a:r>
            <a:r>
              <a:rPr lang="es-EC" dirty="0" smtClean="0">
                <a:latin typeface="Arial" pitchFamily="34" charset="0"/>
                <a:cs typeface="Arial" pitchFamily="34" charset="0"/>
              </a:rPr>
              <a:t>proceso de solución de problemas.</a:t>
            </a:r>
          </a:p>
          <a:p>
            <a:pPr marL="273050" lvl="0" indent="-273050" algn="just" eaLnBrk="0" hangingPunct="0">
              <a:lnSpc>
                <a:spcPct val="114000"/>
              </a:lnSpc>
              <a:spcBef>
                <a:spcPct val="20000"/>
              </a:spcBef>
              <a:buClr>
                <a:srgbClr val="0BD0D9"/>
              </a:buClr>
              <a:buSzPct val="95000"/>
              <a:buFont typeface="Wingdings" pitchFamily="2" charset="2"/>
              <a:buChar char="Ø"/>
            </a:pPr>
            <a:endParaRPr lang="es-EC" dirty="0" smtClean="0">
              <a:latin typeface="Arial" pitchFamily="34" charset="0"/>
              <a:cs typeface="Arial" pitchFamily="34" charset="0"/>
            </a:endParaRPr>
          </a:p>
          <a:p>
            <a:pPr marL="273050" lvl="0" indent="-273050" algn="just" eaLnBrk="0" hangingPunct="0">
              <a:lnSpc>
                <a:spcPct val="114000"/>
              </a:lnSpc>
              <a:spcBef>
                <a:spcPct val="20000"/>
              </a:spcBef>
              <a:buClr>
                <a:srgbClr val="0BD0D9"/>
              </a:buClr>
              <a:buSzPct val="95000"/>
              <a:buFont typeface="Wingdings" pitchFamily="2" charset="2"/>
              <a:buChar char="Ø"/>
            </a:pPr>
            <a:r>
              <a:rPr lang="es-EC" dirty="0" smtClean="0">
                <a:latin typeface="Arial" pitchFamily="34" charset="0"/>
                <a:cs typeface="Arial" pitchFamily="34" charset="0"/>
              </a:rPr>
              <a:t>Se pretende mejorar la identificación, comunicación, organización y evaluación del proceso de solución de problemas, mediante el uso de tecnologías de información .</a:t>
            </a:r>
          </a:p>
          <a:p>
            <a:pPr marL="273050" lvl="0" indent="-273050" algn="just" eaLnBrk="0" hangingPunct="0">
              <a:lnSpc>
                <a:spcPct val="114000"/>
              </a:lnSpc>
              <a:spcBef>
                <a:spcPct val="20000"/>
              </a:spcBef>
              <a:buClr>
                <a:srgbClr val="0BD0D9"/>
              </a:buClr>
              <a:buSzPct val="95000"/>
            </a:pPr>
            <a:endParaRPr lang="es-EC" dirty="0" smtClean="0">
              <a:latin typeface="Arial" pitchFamily="34" charset="0"/>
              <a:cs typeface="Arial" pitchFamily="34" charset="0"/>
            </a:endParaRPr>
          </a:p>
          <a:p>
            <a:pPr marL="273050" lvl="0" indent="-273050" algn="just" eaLnBrk="0" hangingPunct="0">
              <a:lnSpc>
                <a:spcPct val="114000"/>
              </a:lnSpc>
              <a:spcBef>
                <a:spcPct val="20000"/>
              </a:spcBef>
              <a:buClr>
                <a:srgbClr val="0BD0D9"/>
              </a:buClr>
              <a:buSzPct val="95000"/>
              <a:buFont typeface="Wingdings" pitchFamily="2" charset="2"/>
              <a:buChar char="Ø"/>
            </a:pPr>
            <a:r>
              <a:rPr lang="es-EC" dirty="0" smtClean="0">
                <a:latin typeface="Arial" pitchFamily="34" charset="0"/>
                <a:cs typeface="Arial" pitchFamily="34" charset="0"/>
              </a:rPr>
              <a:t>Siendo beneficiarios directos las gerencias, los empleados, los clientes tanto internos como internos.</a:t>
            </a:r>
            <a:endParaRPr kumimoji="0" lang="es-EC"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s-ES"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s-E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500034" y="857232"/>
            <a:ext cx="8229600" cy="633428"/>
          </a:xfrm>
        </p:spPr>
        <p:txBody>
          <a:bodyPr/>
          <a:lstStyle/>
          <a:p>
            <a:pPr eaLnBrk="1" hangingPunct="1"/>
            <a:r>
              <a:rPr lang="es-MX" dirty="0" smtClean="0">
                <a:latin typeface="Arial" pitchFamily="34" charset="0"/>
                <a:cs typeface="Arial" pitchFamily="34" charset="0"/>
              </a:rPr>
              <a:t>Alcance </a:t>
            </a:r>
          </a:p>
        </p:txBody>
      </p:sp>
      <p:sp>
        <p:nvSpPr>
          <p:cNvPr id="3" name="2 Marcador de contenido"/>
          <p:cNvSpPr>
            <a:spLocks noGrp="1"/>
          </p:cNvSpPr>
          <p:nvPr>
            <p:ph idx="1"/>
          </p:nvPr>
        </p:nvSpPr>
        <p:spPr>
          <a:xfrm>
            <a:off x="428596" y="2000240"/>
            <a:ext cx="8215342" cy="4065605"/>
          </a:xfrm>
        </p:spPr>
        <p:txBody>
          <a:bodyPr>
            <a:normAutofit/>
          </a:bodyPr>
          <a:lstStyle/>
          <a:p>
            <a:pPr algn="just">
              <a:buFont typeface="Wingdings 2" pitchFamily="18" charset="2"/>
              <a:buNone/>
              <a:defRPr/>
            </a:pPr>
            <a:r>
              <a:rPr lang="es-ES" sz="2000" dirty="0" smtClean="0"/>
              <a:t>    </a:t>
            </a:r>
          </a:p>
          <a:p>
            <a:pPr marL="274320" indent="-274320" eaLnBrk="1" fontAlgn="auto" hangingPunct="1">
              <a:spcAft>
                <a:spcPts val="0"/>
              </a:spcAft>
              <a:buClr>
                <a:schemeClr val="accent3"/>
              </a:buClr>
              <a:buFont typeface="Wingdings 2" pitchFamily="18" charset="2"/>
              <a:buNone/>
              <a:defRPr/>
            </a:pPr>
            <a:endParaRPr lang="es-MX" b="1" cap="small" dirty="0" smtClean="0"/>
          </a:p>
        </p:txBody>
      </p:sp>
      <p:pic>
        <p:nvPicPr>
          <p:cNvPr id="11268" name="Picture 11" descr="http://t1.gstatic.com/images?q=tbn:ihEJtwSt2b1ftM:http://www.colegiobeataimelda.edu.pe/inicio.gif">
            <a:hlinkClick r:id="rId3" action="ppaction://hlinksldjump"/>
          </p:cNvPr>
          <p:cNvPicPr>
            <a:picLocks noChangeAspect="1" noChangeArrowheads="1"/>
          </p:cNvPicPr>
          <p:nvPr/>
        </p:nvPicPr>
        <p:blipFill>
          <a:blip r:embed="rId4"/>
          <a:srcRect/>
          <a:stretch>
            <a:fillRect/>
          </a:stretch>
        </p:blipFill>
        <p:spPr bwMode="auto">
          <a:xfrm>
            <a:off x="285750" y="6286500"/>
            <a:ext cx="357188" cy="365125"/>
          </a:xfrm>
          <a:prstGeom prst="rect">
            <a:avLst/>
          </a:prstGeom>
          <a:noFill/>
          <a:ln w="9525">
            <a:noFill/>
            <a:miter lim="800000"/>
            <a:headEnd/>
            <a:tailEnd/>
          </a:ln>
        </p:spPr>
      </p:pic>
      <p:sp>
        <p:nvSpPr>
          <p:cNvPr id="5" name="2 Marcador de contenido"/>
          <p:cNvSpPr txBox="1">
            <a:spLocks/>
          </p:cNvSpPr>
          <p:nvPr/>
        </p:nvSpPr>
        <p:spPr bwMode="auto">
          <a:xfrm>
            <a:off x="357158" y="1571612"/>
            <a:ext cx="8229600" cy="41434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algn="just" eaLnBrk="0" hangingPunct="0">
              <a:lnSpc>
                <a:spcPct val="114000"/>
              </a:lnSpc>
              <a:spcBef>
                <a:spcPct val="20000"/>
              </a:spcBef>
              <a:buClr>
                <a:srgbClr val="0BD0D9"/>
              </a:buClr>
              <a:buSzPct val="95000"/>
            </a:pPr>
            <a:r>
              <a:rPr lang="es-ES_tradnl" dirty="0" smtClean="0">
                <a:latin typeface="Arial" pitchFamily="34" charset="0"/>
                <a:cs typeface="Arial" pitchFamily="34" charset="0"/>
              </a:rPr>
              <a:t>	Se </a:t>
            </a:r>
            <a:r>
              <a:rPr lang="es-EC" dirty="0" smtClean="0">
                <a:latin typeface="Arial" pitchFamily="34" charset="0"/>
                <a:cs typeface="Arial" pitchFamily="34" charset="0"/>
              </a:rPr>
              <a:t>Desarrolló una aplicación Web permite el control de documentos de solución de problemas en General Motors Ómnibus B.B. la cuál consta de los siguientes módulos:</a:t>
            </a:r>
          </a:p>
          <a:p>
            <a:pPr marL="730250" lvl="1" indent="-273050" eaLnBrk="0" hangingPunct="0">
              <a:lnSpc>
                <a:spcPct val="114000"/>
              </a:lnSpc>
              <a:spcBef>
                <a:spcPct val="20000"/>
              </a:spcBef>
              <a:buClr>
                <a:srgbClr val="0BD0D9"/>
              </a:buClr>
              <a:buSzPct val="95000"/>
              <a:buFont typeface="Wingdings" pitchFamily="2" charset="2"/>
              <a:buChar char="Ø"/>
            </a:pPr>
            <a:endParaRPr lang="es-EC" dirty="0" smtClean="0">
              <a:latin typeface="Arial" pitchFamily="34" charset="0"/>
              <a:cs typeface="Arial" pitchFamily="34" charset="0"/>
            </a:endParaRPr>
          </a:p>
          <a:p>
            <a:pPr marL="730250" lvl="1" indent="-273050" eaLnBrk="0" hangingPunct="0">
              <a:lnSpc>
                <a:spcPct val="114000"/>
              </a:lnSpc>
              <a:spcBef>
                <a:spcPct val="20000"/>
              </a:spcBef>
              <a:buClr>
                <a:srgbClr val="0BD0D9"/>
              </a:buClr>
              <a:buSzPct val="95000"/>
              <a:buFont typeface="Wingdings" pitchFamily="2" charset="2"/>
              <a:buChar char="Ø"/>
            </a:pPr>
            <a:r>
              <a:rPr lang="es-EC" dirty="0" smtClean="0">
                <a:latin typeface="Arial" pitchFamily="34" charset="0"/>
                <a:cs typeface="Arial" pitchFamily="34" charset="0"/>
              </a:rPr>
              <a:t>Creación de nuevos documentos de solución de problemas.</a:t>
            </a:r>
          </a:p>
          <a:p>
            <a:pPr marL="730250" lvl="1" indent="-273050" eaLnBrk="0" hangingPunct="0">
              <a:lnSpc>
                <a:spcPct val="114000"/>
              </a:lnSpc>
              <a:spcBef>
                <a:spcPct val="20000"/>
              </a:spcBef>
              <a:buClr>
                <a:srgbClr val="0BD0D9"/>
              </a:buClr>
              <a:buSzPct val="95000"/>
              <a:buFont typeface="Wingdings" pitchFamily="2" charset="2"/>
              <a:buChar char="Ø"/>
            </a:pPr>
            <a:r>
              <a:rPr lang="es-EC" dirty="0" smtClean="0">
                <a:latin typeface="Arial" pitchFamily="34" charset="0"/>
                <a:cs typeface="Arial" pitchFamily="34" charset="0"/>
              </a:rPr>
              <a:t>Gestión de documentos de solución de problemas.</a:t>
            </a:r>
          </a:p>
          <a:p>
            <a:pPr marL="730250" lvl="1" indent="-273050" eaLnBrk="0" hangingPunct="0">
              <a:lnSpc>
                <a:spcPct val="114000"/>
              </a:lnSpc>
              <a:spcBef>
                <a:spcPct val="20000"/>
              </a:spcBef>
              <a:buClr>
                <a:srgbClr val="0BD0D9"/>
              </a:buClr>
              <a:buSzPct val="95000"/>
              <a:buFont typeface="Wingdings" pitchFamily="2" charset="2"/>
              <a:buChar char="Ø"/>
            </a:pPr>
            <a:r>
              <a:rPr lang="es-EC" dirty="0" smtClean="0">
                <a:latin typeface="Arial" pitchFamily="34" charset="0"/>
                <a:cs typeface="Arial" pitchFamily="34" charset="0"/>
              </a:rPr>
              <a:t>Generación de indicadores de calidad(Reportes).</a:t>
            </a:r>
          </a:p>
          <a:p>
            <a:pPr marL="730250" lvl="1" indent="-273050" eaLnBrk="0" hangingPunct="0">
              <a:lnSpc>
                <a:spcPct val="114000"/>
              </a:lnSpc>
              <a:spcBef>
                <a:spcPct val="20000"/>
              </a:spcBef>
              <a:buClr>
                <a:srgbClr val="0BD0D9"/>
              </a:buClr>
              <a:buSzPct val="95000"/>
              <a:buFont typeface="Wingdings" pitchFamily="2" charset="2"/>
              <a:buChar char="Ø"/>
            </a:pPr>
            <a:r>
              <a:rPr lang="es-EC" dirty="0" smtClean="0">
                <a:latin typeface="Arial" pitchFamily="34" charset="0"/>
                <a:cs typeface="Arial" pitchFamily="34" charset="0"/>
              </a:rPr>
              <a:t>Respaldo de información física de los documentos.</a:t>
            </a:r>
          </a:p>
          <a:p>
            <a:pPr marL="730250" lvl="1" indent="-273050" eaLnBrk="0" hangingPunct="0">
              <a:lnSpc>
                <a:spcPct val="114000"/>
              </a:lnSpc>
              <a:spcBef>
                <a:spcPct val="20000"/>
              </a:spcBef>
              <a:buClr>
                <a:srgbClr val="0BD0D9"/>
              </a:buClr>
              <a:buSzPct val="95000"/>
              <a:buFont typeface="Wingdings" pitchFamily="2" charset="2"/>
              <a:buChar char="Ø"/>
            </a:pPr>
            <a:r>
              <a:rPr lang="es-EC" dirty="0" smtClean="0">
                <a:latin typeface="Arial" pitchFamily="34" charset="0"/>
                <a:cs typeface="Arial" pitchFamily="34" charset="0"/>
              </a:rPr>
              <a:t>Administración de las entidades que intervienen en el proceso.</a:t>
            </a:r>
          </a:p>
          <a:p>
            <a:pPr marL="730250" lvl="1" indent="-273050" eaLnBrk="0" hangingPunct="0">
              <a:lnSpc>
                <a:spcPct val="114000"/>
              </a:lnSpc>
              <a:spcBef>
                <a:spcPct val="20000"/>
              </a:spcBef>
              <a:buClr>
                <a:srgbClr val="0BD0D9"/>
              </a:buClr>
              <a:buSzPct val="95000"/>
              <a:buFont typeface="Wingdings" pitchFamily="2" charset="2"/>
              <a:buChar char="Ø"/>
            </a:pPr>
            <a:r>
              <a:rPr lang="es-EC" dirty="0" smtClean="0">
                <a:latin typeface="Arial" pitchFamily="34" charset="0"/>
                <a:cs typeface="Arial" pitchFamily="34" charset="0"/>
              </a:rPr>
              <a:t>Repositorio de publicaciones oficiales.</a:t>
            </a:r>
            <a:endParaRPr kumimoji="0" lang="es-EC"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73050" lvl="0" indent="-273050">
              <a:spcBef>
                <a:spcPct val="20000"/>
              </a:spcBef>
              <a:buClr>
                <a:srgbClr val="0BD0D9"/>
              </a:buClr>
              <a:buSzPct val="95000"/>
              <a:defRPr/>
            </a:pPr>
            <a:endParaRPr lang="es-ES_tradnl" sz="2000" dirty="0" smtClean="0">
              <a:latin typeface="Arial" pitchFamily="34" charset="0"/>
              <a:cs typeface="Arial" pitchFamily="34" charset="0"/>
            </a:endParaRPr>
          </a:p>
          <a:p>
            <a:pPr marL="273050" lvl="0" indent="-273050">
              <a:spcBef>
                <a:spcPct val="20000"/>
              </a:spcBef>
              <a:buClr>
                <a:srgbClr val="0BD0D9"/>
              </a:buClr>
              <a:buSzPct val="95000"/>
              <a:defRPr/>
            </a:pPr>
            <a:r>
              <a:rPr lang="es-ES_tradnl" dirty="0" smtClean="0">
                <a:latin typeface="Arial" pitchFamily="34" charset="0"/>
                <a:cs typeface="Arial" pitchFamily="34" charset="0"/>
              </a:rPr>
              <a:t>	Para cumplir este objetivo </a:t>
            </a:r>
            <a:r>
              <a:rPr lang="es-EC" dirty="0" smtClean="0">
                <a:latin typeface="Arial" pitchFamily="34" charset="0"/>
                <a:cs typeface="Arial" pitchFamily="34" charset="0"/>
              </a:rPr>
              <a:t>se ha utilizado la tecnología Java Server </a:t>
            </a:r>
            <a:r>
              <a:rPr lang="es-EC" dirty="0" err="1" smtClean="0">
                <a:latin typeface="Arial" pitchFamily="34" charset="0"/>
                <a:cs typeface="Arial" pitchFamily="34" charset="0"/>
              </a:rPr>
              <a:t>Pages</a:t>
            </a:r>
            <a:r>
              <a:rPr lang="es-EC" dirty="0" smtClean="0">
                <a:latin typeface="Arial" pitchFamily="34" charset="0"/>
                <a:cs typeface="Arial" pitchFamily="34" charset="0"/>
              </a:rPr>
              <a:t> (JSP) conjuntamente con </a:t>
            </a:r>
            <a:r>
              <a:rPr lang="es-EC" dirty="0" err="1" smtClean="0">
                <a:latin typeface="Arial" pitchFamily="34" charset="0"/>
                <a:cs typeface="Arial" pitchFamily="34" charset="0"/>
              </a:rPr>
              <a:t>Sql</a:t>
            </a:r>
            <a:r>
              <a:rPr lang="es-EC" dirty="0" smtClean="0">
                <a:latin typeface="Arial" pitchFamily="34" charset="0"/>
                <a:cs typeface="Arial" pitchFamily="34" charset="0"/>
              </a:rPr>
              <a:t>-Server.</a:t>
            </a:r>
            <a:endParaRPr lang="es-ES" dirty="0" smtClean="0">
              <a:latin typeface="Arial" pitchFamily="34" charset="0"/>
              <a:cs typeface="Arial" pitchFamily="34" charset="0"/>
            </a:endParaRP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s-ES" sz="2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3">
      <a:dk1>
        <a:srgbClr val="000000"/>
      </a:dk1>
      <a:lt1>
        <a:srgbClr val="FFFFFF"/>
      </a:lt1>
      <a:dk2>
        <a:srgbClr val="04617B"/>
      </a:dk2>
      <a:lt2>
        <a:srgbClr val="DBF5F9"/>
      </a:lt2>
      <a:accent1>
        <a:srgbClr val="0F6FC6"/>
      </a:accent1>
      <a:accent2>
        <a:srgbClr val="2271B8"/>
      </a:accent2>
      <a:accent3>
        <a:srgbClr val="FFFFFF"/>
      </a:accent3>
      <a:accent4>
        <a:srgbClr val="000000"/>
      </a:accent4>
      <a:accent5>
        <a:srgbClr val="AABBDF"/>
      </a:accent5>
      <a:accent6>
        <a:srgbClr val="1E66A6"/>
      </a:accent6>
      <a:hlink>
        <a:srgbClr val="3074B2"/>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raClrScheme>
      <a:clrScheme name="Flujo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
      <a:clrScheme name="Flujo 2">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3029B9"/>
        </a:hlink>
        <a:folHlink>
          <a:srgbClr val="85DFD0"/>
        </a:folHlink>
      </a:clrScheme>
      <a:clrMap bg1="lt1" tx1="dk1" bg2="lt2" tx2="dk2" accent1="accent1" accent2="accent2" accent3="accent3" accent4="accent4" accent5="accent5" accent6="accent6" hlink="hlink" folHlink="folHlink"/>
    </a:extraClrScheme>
    <a:extraClrScheme>
      <a:clrScheme name="Flujo 3">
        <a:dk1>
          <a:srgbClr val="000000"/>
        </a:dk1>
        <a:lt1>
          <a:srgbClr val="FFFFFF"/>
        </a:lt1>
        <a:dk2>
          <a:srgbClr val="04617B"/>
        </a:dk2>
        <a:lt2>
          <a:srgbClr val="DBF5F9"/>
        </a:lt2>
        <a:accent1>
          <a:srgbClr val="0F6FC6"/>
        </a:accent1>
        <a:accent2>
          <a:srgbClr val="2271B8"/>
        </a:accent2>
        <a:accent3>
          <a:srgbClr val="FFFFFF"/>
        </a:accent3>
        <a:accent4>
          <a:srgbClr val="000000"/>
        </a:accent4>
        <a:accent5>
          <a:srgbClr val="AABBDF"/>
        </a:accent5>
        <a:accent6>
          <a:srgbClr val="1E66A6"/>
        </a:accent6>
        <a:hlink>
          <a:srgbClr val="3074B2"/>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Civic</Template>
  <TotalTime>2212</TotalTime>
  <Words>866</Words>
  <Application>Microsoft Office PowerPoint</Application>
  <PresentationFormat>Presentación en pantalla (4:3)</PresentationFormat>
  <Paragraphs>156</Paragraphs>
  <Slides>23</Slides>
  <Notes>15</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23</vt:i4>
      </vt:variant>
    </vt:vector>
  </HeadingPairs>
  <TitlesOfParts>
    <vt:vector size="25" baseType="lpstr">
      <vt:lpstr>Flujo</vt:lpstr>
      <vt:lpstr>Visio</vt:lpstr>
      <vt:lpstr>Diapositiva 1</vt:lpstr>
      <vt:lpstr>Agenda</vt:lpstr>
      <vt:lpstr>Introducción</vt:lpstr>
      <vt:lpstr>Objetivos</vt:lpstr>
      <vt:lpstr>Objetivos</vt:lpstr>
      <vt:lpstr>Diapositiva 6</vt:lpstr>
      <vt:lpstr>Diapositiva 7</vt:lpstr>
      <vt:lpstr>Justificación</vt:lpstr>
      <vt:lpstr>Alcance </vt:lpstr>
      <vt:lpstr>Metodología</vt:lpstr>
      <vt:lpstr>Metodología</vt:lpstr>
      <vt:lpstr>Esquema de la aplicación</vt:lpstr>
      <vt:lpstr>Tecnología usada</vt:lpstr>
      <vt:lpstr>Análisis y Diseño </vt:lpstr>
      <vt:lpstr>Diagrama de Secuencia</vt:lpstr>
      <vt:lpstr>Entidad principal modelo lógico</vt:lpstr>
      <vt:lpstr>Entidad principal modelo entidad relación </vt:lpstr>
      <vt:lpstr>Prototipos</vt:lpstr>
      <vt:lpstr>Prototipos</vt:lpstr>
      <vt:lpstr>Presentación del Sistema</vt:lpstr>
      <vt:lpstr>Conclusiones</vt:lpstr>
      <vt:lpstr>Recomendaciones</vt:lpstr>
      <vt:lpstr>Gracias por su atención</vt:lpstr>
    </vt:vector>
  </TitlesOfParts>
  <Company>Espe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Espe</dc:creator>
  <cp:lastModifiedBy>Gustavo Carrion</cp:lastModifiedBy>
  <cp:revision>226</cp:revision>
  <dcterms:created xsi:type="dcterms:W3CDTF">2009-09-29T17:07:57Z</dcterms:created>
  <dcterms:modified xsi:type="dcterms:W3CDTF">2012-03-24T22:42:22Z</dcterms:modified>
</cp:coreProperties>
</file>