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7" r:id="rId21"/>
    <p:sldId id="278" r:id="rId22"/>
    <p:sldId id="279" r:id="rId23"/>
    <p:sldId id="280" r:id="rId24"/>
    <p:sldId id="281" r:id="rId25"/>
    <p:sldId id="282" r:id="rId26"/>
    <p:sldId id="283" r:id="rId27"/>
    <p:sldId id="284" r:id="rId28"/>
    <p:sldId id="297" r:id="rId29"/>
    <p:sldId id="298" r:id="rId30"/>
    <p:sldId id="285" r:id="rId31"/>
    <p:sldId id="286" r:id="rId32"/>
    <p:sldId id="287" r:id="rId33"/>
    <p:sldId id="288" r:id="rId34"/>
    <p:sldId id="289" r:id="rId35"/>
    <p:sldId id="290" r:id="rId36"/>
    <p:sldId id="291" r:id="rId37"/>
    <p:sldId id="292" r:id="rId38"/>
    <p:sldId id="296" r:id="rId39"/>
    <p:sldId id="293" r:id="rId40"/>
    <p:sldId id="295" r:id="rId4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000" autoAdjust="0"/>
  </p:normalViewPr>
  <p:slideViewPr>
    <p:cSldViewPr>
      <p:cViewPr varScale="1">
        <p:scale>
          <a:sx n="70" d="100"/>
          <a:sy n="70" d="100"/>
        </p:scale>
        <p:origin x="-115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3F692-F682-4A62-BECE-4A7CE305FA5A}" type="datetimeFigureOut">
              <a:rPr lang="es-EC" smtClean="0"/>
              <a:pPr/>
              <a:t>29/03/2012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B802F2-4288-4C47-8F07-015CF14252B5}"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monografias.com/trabajos14/plantas/plantas.s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monografias.com/trabajos12/elproduc/elproduc.shtml"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monografias.com/trabajos36/naturaleza/naturaleza.shtml" TargetMode="External"/><Relationship Id="rId7" Type="http://schemas.openxmlformats.org/officeDocument/2006/relationships/hyperlink" Target="http://www.monografias.com/trabajos12/acti/acti.s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www.monografias.com/Agricultura_y_Ganaderia/index.shtml" TargetMode="External"/><Relationship Id="rId5" Type="http://schemas.openxmlformats.org/officeDocument/2006/relationships/hyperlink" Target="http://www.monografias.com/trabajos/transporte/transporte.shtml" TargetMode="External"/><Relationship Id="rId4" Type="http://schemas.openxmlformats.org/officeDocument/2006/relationships/hyperlink" Target="http://www.monografias.com/trabajos15/sistemas-control/sistemas-control.shtml"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monografias.com/trabajos5/esfa/esfa.s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monografias.com/trabajos11/metods/metods.s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dirty="0" smtClean="0"/>
              <a:t>El uso de la Biomasa la cual se define como el conjunto de materia orgánica de origen vegetal, animal o procedente de la transformación natural o artificial que haya tenido su origen inmediato como consecuencia de un proceso biológico. </a:t>
            </a:r>
            <a:endParaRPr lang="es-EC" sz="1200" dirty="0" smtClean="0"/>
          </a:p>
          <a:p>
            <a:endParaRPr lang="es-EC" dirty="0" smtClean="0"/>
          </a:p>
          <a:p>
            <a:endParaRPr lang="es-EC" dirty="0"/>
          </a:p>
        </p:txBody>
      </p:sp>
      <p:sp>
        <p:nvSpPr>
          <p:cNvPr id="4" name="3 Marcador de número de diapositiva"/>
          <p:cNvSpPr>
            <a:spLocks noGrp="1"/>
          </p:cNvSpPr>
          <p:nvPr>
            <p:ph type="sldNum" sz="quarter" idx="10"/>
          </p:nvPr>
        </p:nvSpPr>
        <p:spPr/>
        <p:txBody>
          <a:bodyPr/>
          <a:lstStyle/>
          <a:p>
            <a:fld id="{11B802F2-4288-4C47-8F07-015CF14252B5}" type="slidenum">
              <a:rPr lang="es-EC" smtClean="0"/>
              <a:pPr/>
              <a:t>3</a:t>
            </a:fld>
            <a:endParaRPr lang="es-EC"/>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Estas perturbaciones obligan a ejercer una vigilancia continua sobre nuestro proceso y a actuar constantemente sobre el mismo con la intención de corregir las desviaciones que se detecten.</a:t>
            </a:r>
          </a:p>
          <a:p>
            <a:endParaRPr lang="es-EC" dirty="0"/>
          </a:p>
        </p:txBody>
      </p:sp>
      <p:sp>
        <p:nvSpPr>
          <p:cNvPr id="4" name="3 Marcador de número de diapositiva"/>
          <p:cNvSpPr>
            <a:spLocks noGrp="1"/>
          </p:cNvSpPr>
          <p:nvPr>
            <p:ph type="sldNum" sz="quarter" idx="10"/>
          </p:nvPr>
        </p:nvSpPr>
        <p:spPr/>
        <p:txBody>
          <a:bodyPr/>
          <a:lstStyle/>
          <a:p>
            <a:fld id="{11B802F2-4288-4C47-8F07-015CF14252B5}" type="slidenum">
              <a:rPr lang="es-EC" smtClean="0"/>
              <a:pPr/>
              <a:t>32</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b="1" dirty="0" smtClean="0"/>
              <a:t>Entre las ventajas del uso eficiente de la Biomasa se encuentra que en y el empleo de Biomasa tiene bajo contenido de azufre.</a:t>
            </a:r>
            <a:r>
              <a:rPr lang="es-EC" sz="1200" b="1" dirty="0" smtClean="0"/>
              <a:t/>
            </a:r>
            <a:br>
              <a:rPr lang="es-EC" sz="1200" b="1" dirty="0" smtClean="0"/>
            </a:br>
            <a:endParaRPr lang="es-EC" dirty="0"/>
          </a:p>
        </p:txBody>
      </p:sp>
      <p:sp>
        <p:nvSpPr>
          <p:cNvPr id="4" name="3 Marcador de número de diapositiva"/>
          <p:cNvSpPr>
            <a:spLocks noGrp="1"/>
          </p:cNvSpPr>
          <p:nvPr>
            <p:ph type="sldNum" sz="quarter" idx="10"/>
          </p:nvPr>
        </p:nvSpPr>
        <p:spPr/>
        <p:txBody>
          <a:bodyPr/>
          <a:lstStyle/>
          <a:p>
            <a:fld id="{11B802F2-4288-4C47-8F07-015CF14252B5}" type="slidenum">
              <a:rPr lang="es-EC" smtClean="0"/>
              <a:pPr/>
              <a:t>4</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latin typeface="Arial" pitchFamily="34" charset="0"/>
                <a:cs typeface="Arial" pitchFamily="34" charset="0"/>
              </a:rPr>
              <a:t>En la gran investigación de las energías renovables y la biomasa</a:t>
            </a:r>
            <a:endParaRPr lang="es-EC" dirty="0"/>
          </a:p>
        </p:txBody>
      </p:sp>
      <p:sp>
        <p:nvSpPr>
          <p:cNvPr id="4" name="3 Marcador de número de diapositiva"/>
          <p:cNvSpPr>
            <a:spLocks noGrp="1"/>
          </p:cNvSpPr>
          <p:nvPr>
            <p:ph type="sldNum" sz="quarter" idx="10"/>
          </p:nvPr>
        </p:nvSpPr>
        <p:spPr/>
        <p:txBody>
          <a:bodyPr/>
          <a:lstStyle/>
          <a:p>
            <a:fld id="{11B802F2-4288-4C47-8F07-015CF14252B5}" type="slidenum">
              <a:rPr lang="es-EC" smtClean="0"/>
              <a:pPr/>
              <a:t>5</a:t>
            </a:fld>
            <a:endParaRPr lang="es-EC"/>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buNone/>
            </a:pPr>
            <a:r>
              <a:rPr lang="es-MX" dirty="0" smtClean="0"/>
              <a:t>En el plan de desarrollo del buen vivir 2009-2013.se estipula que se dará prioridad al empleo de energías renovables. </a:t>
            </a:r>
            <a:r>
              <a:rPr lang="es-ES" dirty="0" smtClean="0"/>
              <a:t>El uso de la Biomasa tiene un gran interés  ambiental </a:t>
            </a:r>
          </a:p>
          <a:p>
            <a:pPr>
              <a:buNone/>
            </a:pPr>
            <a:r>
              <a:rPr lang="es-ES" dirty="0" smtClean="0"/>
              <a:t>	</a:t>
            </a:r>
          </a:p>
          <a:p>
            <a:pPr>
              <a:buNone/>
            </a:pPr>
            <a:endParaRPr lang="es-EC" dirty="0" smtClean="0"/>
          </a:p>
        </p:txBody>
      </p:sp>
      <p:sp>
        <p:nvSpPr>
          <p:cNvPr id="4" name="3 Marcador de número de diapositiva"/>
          <p:cNvSpPr>
            <a:spLocks noGrp="1"/>
          </p:cNvSpPr>
          <p:nvPr>
            <p:ph type="sldNum" sz="quarter" idx="10"/>
          </p:nvPr>
        </p:nvSpPr>
        <p:spPr/>
        <p:txBody>
          <a:bodyPr/>
          <a:lstStyle/>
          <a:p>
            <a:fld id="{11B802F2-4288-4C47-8F07-015CF14252B5}" type="slidenum">
              <a:rPr lang="es-EC" smtClean="0"/>
              <a:pPr/>
              <a:t>7</a:t>
            </a:fld>
            <a:endParaRPr lang="es-EC"/>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buClr>
                <a:srgbClr val="002060"/>
              </a:buClr>
              <a:buFont typeface="Arial" pitchFamily="34" charset="0"/>
              <a:buChar char="•"/>
            </a:pPr>
            <a:r>
              <a:rPr lang="es-ES" dirty="0" smtClean="0"/>
              <a:t>Los vegetales al realizar la</a:t>
            </a:r>
            <a:r>
              <a:rPr lang="es-ES" dirty="0" smtClean="0">
                <a:solidFill>
                  <a:srgbClr val="002060"/>
                </a:solidFill>
              </a:rPr>
              <a:t> fotosíntesis </a:t>
            </a:r>
            <a:r>
              <a:rPr lang="es-ES" dirty="0" smtClean="0"/>
              <a:t>utilizan la energía del sol para formar sustancias orgánicas. </a:t>
            </a:r>
          </a:p>
          <a:p>
            <a:pPr lvl="1">
              <a:buClr>
                <a:srgbClr val="002060"/>
              </a:buClr>
              <a:buFont typeface="Arial" pitchFamily="34" charset="0"/>
              <a:buChar char="•"/>
            </a:pPr>
            <a:r>
              <a:rPr lang="es-ES" dirty="0" smtClean="0"/>
              <a:t>Después los </a:t>
            </a:r>
            <a:r>
              <a:rPr lang="es-ES" dirty="0" smtClean="0">
                <a:solidFill>
                  <a:srgbClr val="002060"/>
                </a:solidFill>
              </a:rPr>
              <a:t>animales</a:t>
            </a:r>
            <a:r>
              <a:rPr lang="es-ES" dirty="0" smtClean="0"/>
              <a:t> incorporan y transforman esa energía al alimentarse de las </a:t>
            </a:r>
            <a:r>
              <a:rPr lang="es-ES" dirty="0" smtClean="0">
                <a:hlinkClick r:id="rId3"/>
              </a:rPr>
              <a:t>plantas</a:t>
            </a:r>
            <a:r>
              <a:rPr lang="es-ES" dirty="0" smtClean="0"/>
              <a:t>. Los </a:t>
            </a:r>
            <a:r>
              <a:rPr lang="es-ES" dirty="0" smtClean="0">
                <a:hlinkClick r:id="rId4"/>
              </a:rPr>
              <a:t>productos</a:t>
            </a:r>
            <a:r>
              <a:rPr lang="es-ES" dirty="0" smtClean="0"/>
              <a:t> de dicha transformación, que se consideran residuos, pueden ser utilizados como recurso energético.</a:t>
            </a:r>
            <a:endParaRPr lang="es-EC" dirty="0" smtClean="0"/>
          </a:p>
          <a:p>
            <a:endParaRPr lang="es-EC" dirty="0"/>
          </a:p>
        </p:txBody>
      </p:sp>
      <p:sp>
        <p:nvSpPr>
          <p:cNvPr id="4" name="3 Marcador de número de diapositiva"/>
          <p:cNvSpPr>
            <a:spLocks noGrp="1"/>
          </p:cNvSpPr>
          <p:nvPr>
            <p:ph type="sldNum" sz="quarter" idx="10"/>
          </p:nvPr>
        </p:nvSpPr>
        <p:spPr/>
        <p:txBody>
          <a:bodyPr/>
          <a:lstStyle/>
          <a:p>
            <a:fld id="{11B802F2-4288-4C47-8F07-015CF14252B5}" type="slidenum">
              <a:rPr lang="es-EC" smtClean="0"/>
              <a:pPr/>
              <a:t>10</a:t>
            </a:fld>
            <a:endParaRPr lang="es-EC"/>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dirty="0" smtClean="0"/>
              <a:t>Biomasa natural:</a:t>
            </a:r>
            <a:r>
              <a:rPr lang="es-ES" dirty="0" smtClean="0"/>
              <a:t> Es la que se produce en la </a:t>
            </a:r>
            <a:r>
              <a:rPr lang="es-ES" dirty="0" smtClean="0">
                <a:hlinkClick r:id="rId3"/>
              </a:rPr>
              <a:t>naturaleza</a:t>
            </a:r>
            <a:r>
              <a:rPr lang="es-ES" dirty="0" smtClean="0"/>
              <a:t> sin intervención humana. </a:t>
            </a:r>
            <a:r>
              <a:rPr lang="es-ES" dirty="0" smtClean="0">
                <a:hlinkClick r:id="rId4"/>
              </a:rPr>
              <a:t>gestión</a:t>
            </a:r>
            <a:r>
              <a:rPr lang="es-ES" dirty="0" smtClean="0"/>
              <a:t> de la adquisición y </a:t>
            </a:r>
            <a:r>
              <a:rPr lang="es-ES" dirty="0" smtClean="0">
                <a:hlinkClick r:id="rId5"/>
              </a:rPr>
              <a:t>transporte</a:t>
            </a:r>
            <a:endParaRPr lang="es-ES" dirty="0" smtClean="0"/>
          </a:p>
          <a:p>
            <a:r>
              <a:rPr lang="es-ES" sz="1200" b="1" dirty="0" smtClean="0"/>
              <a:t>Biomasa residual </a:t>
            </a:r>
            <a:r>
              <a:rPr lang="es-ES" sz="1200" dirty="0" smtClean="0"/>
              <a:t>Son los residuos que se generan en las actividades de </a:t>
            </a:r>
            <a:r>
              <a:rPr lang="es-ES" sz="1200" dirty="0" smtClean="0">
                <a:hlinkClick r:id="rId6"/>
              </a:rPr>
              <a:t>agricultura</a:t>
            </a:r>
            <a:r>
              <a:rPr lang="es-ES" sz="1200" dirty="0" smtClean="0"/>
              <a:t> y </a:t>
            </a:r>
            <a:r>
              <a:rPr lang="es-ES" sz="1200" dirty="0" smtClean="0">
                <a:hlinkClick r:id="rId7"/>
              </a:rPr>
              <a:t>ganadería</a:t>
            </a:r>
            <a:r>
              <a:rPr lang="es-ES" sz="1200" dirty="0" smtClean="0"/>
              <a:t>, considerados subproductos. Como ejemplo podemos considerar el serrín, la cáscara de almendra, el orujillo, las podas de frutales, etc.</a:t>
            </a:r>
            <a:endParaRPr lang="es-EC" sz="1200" dirty="0" smtClean="0"/>
          </a:p>
          <a:p>
            <a:r>
              <a:rPr lang="es-EC" dirty="0" smtClean="0"/>
              <a:t> </a:t>
            </a:r>
          </a:p>
          <a:p>
            <a:endParaRPr lang="es-EC" dirty="0"/>
          </a:p>
        </p:txBody>
      </p:sp>
      <p:sp>
        <p:nvSpPr>
          <p:cNvPr id="4" name="3 Marcador de número de diapositiva"/>
          <p:cNvSpPr>
            <a:spLocks noGrp="1"/>
          </p:cNvSpPr>
          <p:nvPr>
            <p:ph type="sldNum" sz="quarter" idx="10"/>
          </p:nvPr>
        </p:nvSpPr>
        <p:spPr/>
        <p:txBody>
          <a:bodyPr/>
          <a:lstStyle/>
          <a:p>
            <a:fld id="{11B802F2-4288-4C47-8F07-015CF14252B5}" type="slidenum">
              <a:rPr lang="es-EC" smtClean="0"/>
              <a:pPr/>
              <a:t>11</a:t>
            </a:fld>
            <a:endParaRPr lang="es-EC"/>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Para evaluar la </a:t>
            </a:r>
            <a:r>
              <a:rPr lang="es-ES" dirty="0" smtClean="0">
                <a:hlinkClick r:id="rId3"/>
              </a:rPr>
              <a:t>factibilidad</a:t>
            </a:r>
            <a:r>
              <a:rPr lang="es-ES" dirty="0" smtClean="0"/>
              <a:t> técnica y económica de un proceso de conversión de biomasa en energía, es necesario considerar ciertos parámetros y condiciones que la caracterizan.</a:t>
            </a:r>
            <a:endParaRPr lang="es-EC" dirty="0" smtClean="0"/>
          </a:p>
          <a:p>
            <a:endParaRPr lang="es-EC" dirty="0"/>
          </a:p>
        </p:txBody>
      </p:sp>
      <p:sp>
        <p:nvSpPr>
          <p:cNvPr id="4" name="3 Marcador de número de diapositiva"/>
          <p:cNvSpPr>
            <a:spLocks noGrp="1"/>
          </p:cNvSpPr>
          <p:nvPr>
            <p:ph type="sldNum" sz="quarter" idx="10"/>
          </p:nvPr>
        </p:nvSpPr>
        <p:spPr/>
        <p:txBody>
          <a:bodyPr/>
          <a:lstStyle/>
          <a:p>
            <a:fld id="{11B802F2-4288-4C47-8F07-015CF14252B5}" type="slidenum">
              <a:rPr lang="es-EC" smtClean="0"/>
              <a:pPr/>
              <a:t>12</a:t>
            </a:fld>
            <a:endParaRPr lang="es-EC"/>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Existen diferentes </a:t>
            </a:r>
            <a:r>
              <a:rPr lang="es-ES" dirty="0" smtClean="0">
                <a:hlinkClick r:id="rId3"/>
              </a:rPr>
              <a:t>métodos</a:t>
            </a:r>
            <a:r>
              <a:rPr lang="es-ES" dirty="0" smtClean="0"/>
              <a:t> que transforman la biomasa en energía aprovechable, los termoquímicos y los biológicos.</a:t>
            </a:r>
          </a:p>
          <a:p>
            <a:pPr lvl="0"/>
            <a:r>
              <a:rPr lang="es-ES" b="1" dirty="0" smtClean="0"/>
              <a:t>Métodos termoquímicos.</a:t>
            </a:r>
            <a:endParaRPr lang="es-EC" dirty="0" smtClean="0"/>
          </a:p>
          <a:p>
            <a:r>
              <a:rPr lang="es-ES" dirty="0" smtClean="0"/>
              <a:t>Estos métodos se basan en la utilización del calor como fuente de transformación de la biomasa</a:t>
            </a:r>
            <a:endParaRPr lang="es-EC"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C" dirty="0" smtClean="0"/>
          </a:p>
          <a:p>
            <a:endParaRPr lang="es-EC" dirty="0"/>
          </a:p>
        </p:txBody>
      </p:sp>
      <p:sp>
        <p:nvSpPr>
          <p:cNvPr id="4" name="3 Marcador de número de diapositiva"/>
          <p:cNvSpPr>
            <a:spLocks noGrp="1"/>
          </p:cNvSpPr>
          <p:nvPr>
            <p:ph type="sldNum" sz="quarter" idx="10"/>
          </p:nvPr>
        </p:nvSpPr>
        <p:spPr/>
        <p:txBody>
          <a:bodyPr/>
          <a:lstStyle/>
          <a:p>
            <a:fld id="{11B802F2-4288-4C47-8F07-015CF14252B5}" type="slidenum">
              <a:rPr lang="es-EC" smtClean="0"/>
              <a:pPr/>
              <a:t>13</a:t>
            </a:fld>
            <a:endParaRPr lang="es-EC"/>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En este caso el gasificador más adecuado es el de lecho fijo o descendente en </a:t>
            </a:r>
            <a:r>
              <a:rPr lang="es-EC" dirty="0" err="1" smtClean="0"/>
              <a:t>equicorriente</a:t>
            </a:r>
            <a:r>
              <a:rPr lang="es-EC" dirty="0" smtClean="0"/>
              <a:t> (</a:t>
            </a:r>
            <a:r>
              <a:rPr lang="es-EC" dirty="0" err="1" smtClean="0"/>
              <a:t>downdraft</a:t>
            </a:r>
            <a:r>
              <a:rPr lang="es-EC" dirty="0" smtClean="0"/>
              <a:t>). Esto es debido a que es el más barato, produce la menor cantidad de alquitranes y es sencillo en cuanto al modo de operación. La mayoría de los </a:t>
            </a:r>
            <a:r>
              <a:rPr lang="es-EC" dirty="0" err="1" smtClean="0"/>
              <a:t>gasificadores</a:t>
            </a:r>
            <a:r>
              <a:rPr lang="es-EC" dirty="0" smtClean="0"/>
              <a:t> de pequeña escala usados para generación de electricidad son de tipo </a:t>
            </a:r>
            <a:r>
              <a:rPr lang="es-EC" dirty="0" err="1" smtClean="0"/>
              <a:t>downdraft</a:t>
            </a:r>
            <a:r>
              <a:rPr lang="es-EC" dirty="0" smtClean="0"/>
              <a:t> y existen varios casos en los que se usa esta modalidad para proyectos de cooperación al desarrollo en electrificación rural.</a:t>
            </a:r>
          </a:p>
          <a:p>
            <a:r>
              <a:rPr lang="es-EC" dirty="0" smtClean="0"/>
              <a:t>El gas producido en los </a:t>
            </a:r>
            <a:r>
              <a:rPr lang="es-EC" dirty="0" err="1" smtClean="0"/>
              <a:t>gasificadores</a:t>
            </a:r>
            <a:r>
              <a:rPr lang="es-EC" dirty="0" smtClean="0"/>
              <a:t> </a:t>
            </a:r>
            <a:r>
              <a:rPr lang="es-EC" dirty="0" err="1" smtClean="0"/>
              <a:t>downdraft</a:t>
            </a:r>
            <a:r>
              <a:rPr lang="es-EC" dirty="0" smtClean="0"/>
              <a:t> suele tener una composición aproximada de un 20% de H2, 20% de CO y un pequeño porcentaje de CH4, y gases no combustibles como CO2 y N2. El gas producido contiene más del 70% de la energía de la biomasa en aplicaciones energéticas.</a:t>
            </a:r>
          </a:p>
          <a:p>
            <a:endParaRPr lang="es-EC" dirty="0" smtClean="0"/>
          </a:p>
          <a:p>
            <a:endParaRPr lang="es-EC" dirty="0"/>
          </a:p>
        </p:txBody>
      </p:sp>
      <p:sp>
        <p:nvSpPr>
          <p:cNvPr id="4" name="3 Marcador de número de diapositiva"/>
          <p:cNvSpPr>
            <a:spLocks noGrp="1"/>
          </p:cNvSpPr>
          <p:nvPr>
            <p:ph type="sldNum" sz="quarter" idx="10"/>
          </p:nvPr>
        </p:nvSpPr>
        <p:spPr/>
        <p:txBody>
          <a:bodyPr/>
          <a:lstStyle/>
          <a:p>
            <a:fld id="{11B802F2-4288-4C47-8F07-015CF14252B5}" type="slidenum">
              <a:rPr lang="es-EC" smtClean="0"/>
              <a:pPr/>
              <a:t>16</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724B5748-2D28-482A-BEB8-64F4C8849E7B}" type="datetimeFigureOut">
              <a:rPr lang="es-EC" smtClean="0"/>
              <a:pPr/>
              <a:t>29/03/2012</a:t>
            </a:fld>
            <a:endParaRPr lang="es-EC"/>
          </a:p>
        </p:txBody>
      </p:sp>
      <p:sp>
        <p:nvSpPr>
          <p:cNvPr id="17" name="16 Marcador de pie de página"/>
          <p:cNvSpPr>
            <a:spLocks noGrp="1"/>
          </p:cNvSpPr>
          <p:nvPr>
            <p:ph type="ftr" sz="quarter" idx="11"/>
          </p:nvPr>
        </p:nvSpPr>
        <p:spPr/>
        <p:txBody>
          <a:bodyPr/>
          <a:lstStyle/>
          <a:p>
            <a:endParaRPr lang="es-EC"/>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602075A5-6FA3-4576-840E-3970818CBC14}" type="slidenum">
              <a:rPr lang="es-EC" smtClean="0"/>
              <a:pPr/>
              <a:t>‹Nº›</a:t>
            </a:fld>
            <a:endParaRPr lang="es-EC"/>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24B5748-2D28-482A-BEB8-64F4C8849E7B}" type="datetimeFigureOut">
              <a:rPr lang="es-EC" smtClean="0"/>
              <a:pPr/>
              <a:t>29/03/2012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02075A5-6FA3-4576-840E-3970818CBC14}"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24B5748-2D28-482A-BEB8-64F4C8849E7B}" type="datetimeFigureOut">
              <a:rPr lang="es-EC" smtClean="0"/>
              <a:pPr/>
              <a:t>29/03/2012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02075A5-6FA3-4576-840E-3970818CBC14}"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724B5748-2D28-482A-BEB8-64F4C8849E7B}" type="datetimeFigureOut">
              <a:rPr lang="es-EC" smtClean="0"/>
              <a:pPr/>
              <a:t>29/03/2012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02075A5-6FA3-4576-840E-3970818CBC14}" type="slidenum">
              <a:rPr lang="es-EC" smtClean="0"/>
              <a:pPr/>
              <a:t>‹Nº›</a:t>
            </a:fld>
            <a:endParaRPr lang="es-EC"/>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724B5748-2D28-482A-BEB8-64F4C8849E7B}" type="datetimeFigureOut">
              <a:rPr lang="es-EC" smtClean="0"/>
              <a:pPr/>
              <a:t>29/03/2012</a:t>
            </a:fld>
            <a:endParaRPr lang="es-EC"/>
          </a:p>
        </p:txBody>
      </p:sp>
      <p:sp>
        <p:nvSpPr>
          <p:cNvPr id="5" name="4 Marcador de pie de página"/>
          <p:cNvSpPr>
            <a:spLocks noGrp="1"/>
          </p:cNvSpPr>
          <p:nvPr>
            <p:ph type="ftr" sz="quarter" idx="11"/>
          </p:nvPr>
        </p:nvSpPr>
        <p:spPr>
          <a:xfrm>
            <a:off x="800100" y="6172200"/>
            <a:ext cx="4000500" cy="457200"/>
          </a:xfrm>
        </p:spPr>
        <p:txBody>
          <a:bodyPr/>
          <a:lstStyle/>
          <a:p>
            <a:endParaRPr lang="es-EC"/>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146304" y="6208776"/>
            <a:ext cx="457200" cy="457200"/>
          </a:xfrm>
        </p:spPr>
        <p:txBody>
          <a:bodyPr/>
          <a:lstStyle/>
          <a:p>
            <a:fld id="{602075A5-6FA3-4576-840E-3970818CBC14}"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724B5748-2D28-482A-BEB8-64F4C8849E7B}" type="datetimeFigureOut">
              <a:rPr lang="es-EC" smtClean="0"/>
              <a:pPr/>
              <a:t>29/03/2012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02075A5-6FA3-4576-840E-3970818CBC14}" type="slidenum">
              <a:rPr lang="es-EC" smtClean="0"/>
              <a:pPr/>
              <a:t>‹Nº›</a:t>
            </a:fld>
            <a:endParaRPr lang="es-EC"/>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724B5748-2D28-482A-BEB8-64F4C8849E7B}" type="datetimeFigureOut">
              <a:rPr lang="es-EC" smtClean="0"/>
              <a:pPr/>
              <a:t>29/03/2012</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602075A5-6FA3-4576-840E-3970818CBC14}" type="slidenum">
              <a:rPr lang="es-EC" smtClean="0"/>
              <a:pPr/>
              <a:t>‹Nº›</a:t>
            </a:fld>
            <a:endParaRPr lang="es-EC"/>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24B5748-2D28-482A-BEB8-64F4C8849E7B}" type="datetimeFigureOut">
              <a:rPr lang="es-EC" smtClean="0"/>
              <a:pPr/>
              <a:t>29/03/2012</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602075A5-6FA3-4576-840E-3970818CBC14}"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24B5748-2D28-482A-BEB8-64F4C8849E7B}" type="datetimeFigureOut">
              <a:rPr lang="es-EC" smtClean="0"/>
              <a:pPr/>
              <a:t>29/03/2012</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602075A5-6FA3-4576-840E-3970818CBC14}"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724B5748-2D28-482A-BEB8-64F4C8849E7B}" type="datetimeFigureOut">
              <a:rPr lang="es-EC" smtClean="0"/>
              <a:pPr/>
              <a:t>29/03/2012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02075A5-6FA3-4576-840E-3970818CBC14}" type="slidenum">
              <a:rPr lang="es-EC" smtClean="0"/>
              <a:pPr/>
              <a:t>‹Nº›</a:t>
            </a:fld>
            <a:endParaRPr lang="es-EC"/>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724B5748-2D28-482A-BEB8-64F4C8849E7B}" type="datetimeFigureOut">
              <a:rPr lang="es-EC" smtClean="0"/>
              <a:pPr/>
              <a:t>29/03/2012</a:t>
            </a:fld>
            <a:endParaRPr lang="es-EC"/>
          </a:p>
        </p:txBody>
      </p:sp>
      <p:sp>
        <p:nvSpPr>
          <p:cNvPr id="6" name="5 Marcador de pie de página"/>
          <p:cNvSpPr>
            <a:spLocks noGrp="1"/>
          </p:cNvSpPr>
          <p:nvPr>
            <p:ph type="ftr" sz="quarter" idx="11"/>
          </p:nvPr>
        </p:nvSpPr>
        <p:spPr>
          <a:xfrm>
            <a:off x="914400" y="6172200"/>
            <a:ext cx="3886200" cy="457200"/>
          </a:xfrm>
        </p:spPr>
        <p:txBody>
          <a:bodyPr/>
          <a:lstStyle/>
          <a:p>
            <a:endParaRPr lang="es-EC"/>
          </a:p>
        </p:txBody>
      </p:sp>
      <p:sp>
        <p:nvSpPr>
          <p:cNvPr id="7" name="6 Marcador de número de diapositiva"/>
          <p:cNvSpPr>
            <a:spLocks noGrp="1"/>
          </p:cNvSpPr>
          <p:nvPr>
            <p:ph type="sldNum" sz="quarter" idx="12"/>
          </p:nvPr>
        </p:nvSpPr>
        <p:spPr>
          <a:xfrm>
            <a:off x="146304" y="6208776"/>
            <a:ext cx="457200" cy="457200"/>
          </a:xfrm>
        </p:spPr>
        <p:txBody>
          <a:bodyPr/>
          <a:lstStyle/>
          <a:p>
            <a:fld id="{602075A5-6FA3-4576-840E-3970818CBC14}" type="slidenum">
              <a:rPr lang="es-EC" smtClean="0"/>
              <a:pPr/>
              <a:t>‹Nº›</a:t>
            </a:fld>
            <a:endParaRPr lang="es-EC"/>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24B5748-2D28-482A-BEB8-64F4C8849E7B}" type="datetimeFigureOut">
              <a:rPr lang="es-EC" smtClean="0"/>
              <a:pPr/>
              <a:t>29/03/2012</a:t>
            </a:fld>
            <a:endParaRPr lang="es-EC"/>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s-EC"/>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02075A5-6FA3-4576-840E-3970818CBC14}"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ec/imgres?imgurl=http://1.bp.blogspot.com/-DW12pfgVudA/TYEs95ueN4I/AAAAAAAAAAM/R6YQJ40RiPI/s374/ESPE.gif&amp;imgrefurl=http://espe-eibarra-mult.blogspot.com/&amp;usg=__XU1HrFv7Ks94-8nh994-GYuo-Wo=&amp;h=329&amp;w=335&amp;sz=65&amp;hl=es&amp;start=1&amp;zoom=1&amp;tbnid=v1HwCOnRBNWjXM:&amp;tbnh=117&amp;tbnw=119&amp;ei=S5FbT8m4I8LEgQfazq2hCw&amp;prev=/search?q=espe&amp;um=1&amp;hl=es&amp;sa=N&amp;gbv=2&amp;tbm=isch&amp;um=1&amp;itbs=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google.com.ec/imgres?imgurl=http://upload.wikimedia.org/wikipedia/commons/6/69/Curtis-turbina.jpg&amp;imgrefurl=http://uk.wikipedia.org/wiki/%D0%A4%D0%B0%D0%B9%D0%BB:Curtis-turbina.jpg&amp;usg=__vfrkbW1XnAme_wnX5bJhLQl02hY=&amp;h=907&amp;w=1032&amp;sz=80&amp;hl=es&amp;start=5&amp;zoom=1&amp;tbnid=yNDTfu5uBGbwpM:&amp;tbnh=132&amp;tbnw=150&amp;ei=UuNcT8mSJMm1gweT2oWiCw&amp;prev=/search?q=turbina&amp;um=1&amp;hl=es&amp;sa=N&amp;gbv=2&amp;tbm=isch&amp;um=1&amp;itbs=1" TargetMode="External"/><Relationship Id="rId3" Type="http://schemas.openxmlformats.org/officeDocument/2006/relationships/image" Target="../media/image19.jpeg"/><Relationship Id="rId7" Type="http://schemas.openxmlformats.org/officeDocument/2006/relationships/image" Target="../media/image21.jpeg"/><Relationship Id="rId2" Type="http://schemas.openxmlformats.org/officeDocument/2006/relationships/hyperlink" Target="http://www.google.com.ec/imgres?imgurl=http://gananzia.com/wp-content/uploads/2010/01/biomasa.gif&amp;imgrefurl=http://gananzia.com/el-caso-basolanak-elkartea&amp;usg=__MS3wae_7XFsJ-3faW0Ec_NYNH0I=&amp;h=227&amp;w=273&amp;sz=32&amp;hl=es&amp;start=11&amp;zoom=1&amp;tbnid=QP2jxHi9uCkirM:&amp;tbnh=94&amp;tbnw=113&amp;ei=V-JcT8KiAcvpggekpZmiCw&amp;prev=/search?q=residuos+forestales&amp;um=1&amp;hl=es&amp;sa=N&amp;gbv=2&amp;tbm=isch&amp;um=1&amp;itbs=1" TargetMode="External"/><Relationship Id="rId1" Type="http://schemas.openxmlformats.org/officeDocument/2006/relationships/slideLayout" Target="../slideLayouts/slideLayout2.xml"/><Relationship Id="rId6" Type="http://schemas.openxmlformats.org/officeDocument/2006/relationships/hyperlink" Target="http://www.google.com.ec/imgres?imgurl=http://www.definicionabc.com/wp-content/uploads/fuego.jpg&amp;imgrefurl=http://www.definicionabc.com/general/fuego.php&amp;usg=__LGgHEgOU36idbVuQGhw7IB8rfhY=&amp;h=336&amp;w=336&amp;sz=18&amp;hl=es&amp;start=3&amp;zoom=1&amp;tbnid=cZy5Ck9de3L9uM:&amp;tbnh=119&amp;tbnw=119&amp;ei=LONcT7rFDYn2gAfg4aSiCw&amp;prev=/search?q=fuego&amp;um=1&amp;hl=es&amp;sa=N&amp;gbv=2&amp;tbm=isch&amp;um=1&amp;itbs=1" TargetMode="External"/><Relationship Id="rId5" Type="http://schemas.openxmlformats.org/officeDocument/2006/relationships/image" Target="../media/image20.jpeg"/><Relationship Id="rId4" Type="http://schemas.openxmlformats.org/officeDocument/2006/relationships/hyperlink" Target="http://www.google.com.ec/imgres?imgurl=http://4.bp.blogspot.com/_Q9E3ypzRaCQ/SxVwTgzeDqI/AAAAAAAAADI/xsVKPN3kfZg/s1600/enlaces2%5b1%5d.gif&amp;imgrefurl=http://leocbtis49.blogspot.com/&amp;usg=__Ks1tO3rhnbGMe8B9cCBGVlCUHm4=&amp;h=480&amp;w=640&amp;sz=59&amp;hl=es&amp;start=17&amp;zoom=1&amp;tbnid=DMpfoM_qNo2rDM:&amp;tbnh=103&amp;tbnw=137&amp;ei=1uJcT6CFMIeMgweG2oTVCQ&amp;prev=/search?q=quimica&amp;um=1&amp;hl=es&amp;sa=N&amp;gbv=2&amp;tbm=isch&amp;um=1&amp;itbs=1" TargetMode="External"/><Relationship Id="rId9"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google.com.ec/imgres?imgurl=http://www.fectal.es/Normativa_Fectal/foto_normativa_fectal.jpg&amp;imgrefurl=http://www.fectal.es/Normativa_Fectal/normativa_fectal.htm&amp;usg=__Ht66v3rAQeKVrHBHYOu1Z2m0Hjg=&amp;h=332&amp;w=314&amp;sz=21&amp;hl=es&amp;start=11&amp;zoom=1&amp;tbnid=GLlKfxgsm4LQaM:&amp;tbnh=119&amp;tbnw=113&amp;ei=ROxcT5TpN8rUgAflv6GiCw&amp;prev=/images?q=SEGURIDAD+EN+MAQUINAS&amp;um=1&amp;hl=es&amp;gbv=2&amp;tbm=isch&amp;um=1&amp;itbs=1"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Subtítulo"/>
          <p:cNvSpPr>
            <a:spLocks noGrp="1"/>
          </p:cNvSpPr>
          <p:nvPr>
            <p:ph type="subTitle" idx="1"/>
          </p:nvPr>
        </p:nvSpPr>
        <p:spPr>
          <a:xfrm>
            <a:off x="827584" y="1700808"/>
            <a:ext cx="7848872" cy="1152128"/>
          </a:xfrm>
        </p:spPr>
        <p:txBody>
          <a:bodyPr>
            <a:normAutofit fontScale="62500" lnSpcReduction="20000"/>
          </a:bodyPr>
          <a:lstStyle/>
          <a:p>
            <a:r>
              <a:rPr lang="es-ES" sz="2800" b="1" dirty="0" smtClean="0">
                <a:solidFill>
                  <a:schemeClr val="bg1"/>
                </a:solidFill>
              </a:rPr>
              <a:t> </a:t>
            </a:r>
            <a:r>
              <a:rPr lang="es-ES" sz="3400" b="1" dirty="0" smtClean="0">
                <a:solidFill>
                  <a:srgbClr val="002060"/>
                </a:solidFill>
              </a:rPr>
              <a:t>“</a:t>
            </a:r>
            <a:r>
              <a:rPr lang="es-MX" sz="3400" b="1" dirty="0" smtClean="0">
                <a:solidFill>
                  <a:srgbClr val="002060"/>
                </a:solidFill>
              </a:rPr>
              <a:t>IN</a:t>
            </a:r>
            <a:r>
              <a:rPr lang="es-ES" sz="3400" b="1" dirty="0" smtClean="0">
                <a:solidFill>
                  <a:srgbClr val="002060"/>
                </a:solidFill>
              </a:rPr>
              <a:t>GENIERÍA CONCEPTUAL, BÁSICA Y DE DETALLE PARA LA CONSTRUCCIÓN Y AUTOMATIZACIÓN DE UN GASIFICADOR TIPO DOWNDRAFT O FLUJO CONCURRENTE DE 10 KW DE POTENCIA”</a:t>
            </a:r>
            <a:endParaRPr lang="es-EC" sz="3400" b="1" dirty="0" smtClean="0">
              <a:solidFill>
                <a:srgbClr val="002060"/>
              </a:solidFill>
            </a:endParaRPr>
          </a:p>
          <a:p>
            <a:endParaRPr lang="es-EC" sz="3400" dirty="0" smtClean="0"/>
          </a:p>
          <a:p>
            <a:endParaRPr lang="es-EC" dirty="0"/>
          </a:p>
        </p:txBody>
      </p:sp>
      <p:sp>
        <p:nvSpPr>
          <p:cNvPr id="9" name="8 Título"/>
          <p:cNvSpPr>
            <a:spLocks noGrp="1"/>
          </p:cNvSpPr>
          <p:nvPr>
            <p:ph type="ctrTitle"/>
          </p:nvPr>
        </p:nvSpPr>
        <p:spPr>
          <a:xfrm>
            <a:off x="914400" y="260648"/>
            <a:ext cx="8229600" cy="1470025"/>
          </a:xfrm>
        </p:spPr>
        <p:txBody>
          <a:bodyPr>
            <a:normAutofit/>
          </a:bodyPr>
          <a:lstStyle/>
          <a:p>
            <a:r>
              <a:rPr lang="es-ES" sz="2200" b="1" dirty="0" smtClean="0">
                <a:solidFill>
                  <a:schemeClr val="tx1"/>
                </a:solidFill>
              </a:rPr>
              <a:t>ESCUELA POLITECNICA DEL EJERCITO </a:t>
            </a:r>
            <a:br>
              <a:rPr lang="es-ES" sz="2200" b="1" dirty="0" smtClean="0">
                <a:solidFill>
                  <a:schemeClr val="tx1"/>
                </a:solidFill>
              </a:rPr>
            </a:br>
            <a:r>
              <a:rPr lang="es-ES" sz="2200" b="1" dirty="0" smtClean="0">
                <a:solidFill>
                  <a:schemeClr val="tx1"/>
                </a:solidFill>
              </a:rPr>
              <a:t>DEPARTAMENTO DE CIENCIAS DE LA ENERGÍA Y MECÁNICA</a:t>
            </a:r>
            <a:r>
              <a:rPr lang="es-ES" b="1" dirty="0" smtClean="0">
                <a:solidFill>
                  <a:schemeClr val="tx1"/>
                </a:solidFill>
              </a:rPr>
              <a:t/>
            </a:r>
            <a:br>
              <a:rPr lang="es-ES" b="1" dirty="0" smtClean="0">
                <a:solidFill>
                  <a:schemeClr val="tx1"/>
                </a:solidFill>
              </a:rPr>
            </a:br>
            <a:r>
              <a:rPr lang="es-EC" sz="2200" b="1" dirty="0" smtClean="0">
                <a:solidFill>
                  <a:schemeClr val="tx1"/>
                </a:solidFill>
              </a:rPr>
              <a:t> </a:t>
            </a:r>
            <a:endParaRPr lang="es-EC" dirty="0"/>
          </a:p>
        </p:txBody>
      </p:sp>
      <p:pic>
        <p:nvPicPr>
          <p:cNvPr id="23554" name="Picture 2" descr="http://t0.gstatic.com/images?q=tbn:ANd9GcSQxjO0qRlW1oTHKVV3rzbkVmkH218NOniNlHG0tbxBW3-WPkj_G0xUMXg">
            <a:hlinkClick r:id="rId2"/>
          </p:cNvPr>
          <p:cNvPicPr>
            <a:picLocks noChangeAspect="1" noChangeArrowheads="1"/>
          </p:cNvPicPr>
          <p:nvPr/>
        </p:nvPicPr>
        <p:blipFill>
          <a:blip r:embed="rId3" cstate="print"/>
          <a:stretch>
            <a:fillRect/>
          </a:stretch>
        </p:blipFill>
        <p:spPr bwMode="auto">
          <a:xfrm>
            <a:off x="251520" y="188640"/>
            <a:ext cx="1080120" cy="1061967"/>
          </a:xfrm>
          <a:prstGeom prst="rect">
            <a:avLst/>
          </a:prstGeom>
          <a:noFill/>
          <a:ln>
            <a:noFill/>
          </a:ln>
        </p:spPr>
      </p:pic>
      <p:sp>
        <p:nvSpPr>
          <p:cNvPr id="14" name="13 CuadroTexto"/>
          <p:cNvSpPr txBox="1"/>
          <p:nvPr/>
        </p:nvSpPr>
        <p:spPr>
          <a:xfrm>
            <a:off x="1979712" y="3356992"/>
            <a:ext cx="5616624" cy="523220"/>
          </a:xfrm>
          <a:prstGeom prst="rect">
            <a:avLst/>
          </a:prstGeom>
          <a:noFill/>
        </p:spPr>
        <p:txBody>
          <a:bodyPr wrap="square" rtlCol="0">
            <a:spAutoFit/>
          </a:bodyPr>
          <a:lstStyle/>
          <a:p>
            <a:pPr algn="ctr"/>
            <a:r>
              <a:rPr lang="es-EC" sz="2800" b="1" dirty="0" smtClean="0"/>
              <a:t>MARCO VINICIO TAMAYO ALBAN</a:t>
            </a:r>
            <a:endParaRPr lang="es-EC" sz="2800" b="1" dirty="0"/>
          </a:p>
        </p:txBody>
      </p:sp>
      <p:sp>
        <p:nvSpPr>
          <p:cNvPr id="15" name="14 CuadroTexto"/>
          <p:cNvSpPr txBox="1"/>
          <p:nvPr/>
        </p:nvSpPr>
        <p:spPr>
          <a:xfrm>
            <a:off x="1835696" y="5517232"/>
            <a:ext cx="5688632" cy="369332"/>
          </a:xfrm>
          <a:prstGeom prst="rect">
            <a:avLst/>
          </a:prstGeom>
          <a:noFill/>
        </p:spPr>
        <p:txBody>
          <a:bodyPr wrap="square" rtlCol="0">
            <a:spAutoFit/>
          </a:bodyPr>
          <a:lstStyle/>
          <a:p>
            <a:pPr algn="ctr"/>
            <a:r>
              <a:rPr lang="es-EC" i="1" dirty="0" smtClean="0"/>
              <a:t>Sangolqui, 30 de Marzo del 2012</a:t>
            </a:r>
            <a:endParaRPr lang="es-EC" i="1" dirty="0"/>
          </a:p>
        </p:txBody>
      </p:sp>
      <p:sp>
        <p:nvSpPr>
          <p:cNvPr id="8" name="7 Rectángulo"/>
          <p:cNvSpPr/>
          <p:nvPr/>
        </p:nvSpPr>
        <p:spPr>
          <a:xfrm>
            <a:off x="2627784" y="4221088"/>
            <a:ext cx="4572000" cy="707886"/>
          </a:xfrm>
          <a:prstGeom prst="rect">
            <a:avLst/>
          </a:prstGeom>
        </p:spPr>
        <p:txBody>
          <a:bodyPr>
            <a:spAutoFit/>
          </a:bodyPr>
          <a:lstStyle/>
          <a:p>
            <a:r>
              <a:rPr lang="es-EC" sz="2000" b="1" dirty="0" smtClean="0"/>
              <a:t>Director: Ing. ROBERTO GUTIERREZ</a:t>
            </a:r>
          </a:p>
          <a:p>
            <a:r>
              <a:rPr lang="es-EC" sz="2000" b="1" dirty="0" smtClean="0"/>
              <a:t>Codirector: Ing. LUIS ECHEVERRÍA</a:t>
            </a:r>
            <a:endParaRPr lang="es-EC"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116632"/>
            <a:ext cx="7772400" cy="1143000"/>
          </a:xfrm>
        </p:spPr>
        <p:txBody>
          <a:bodyPr/>
          <a:lstStyle/>
          <a:p>
            <a:r>
              <a:rPr lang="es-EC" b="1" dirty="0" smtClean="0">
                <a:solidFill>
                  <a:srgbClr val="002060"/>
                </a:solidFill>
                <a:latin typeface="Arial" pitchFamily="34" charset="0"/>
                <a:cs typeface="Arial" pitchFamily="34" charset="0"/>
              </a:rPr>
              <a:t>BIOMASA</a:t>
            </a:r>
            <a:endParaRPr lang="es-EC" b="1" dirty="0">
              <a:solidFill>
                <a:srgbClr val="002060"/>
              </a:solidFill>
              <a:latin typeface="Arial" pitchFamily="34" charset="0"/>
              <a:cs typeface="Arial" pitchFamily="34" charset="0"/>
            </a:endParaRPr>
          </a:p>
        </p:txBody>
      </p:sp>
      <p:sp>
        <p:nvSpPr>
          <p:cNvPr id="3" name="2 Marcador de contenido"/>
          <p:cNvSpPr>
            <a:spLocks noGrp="1"/>
          </p:cNvSpPr>
          <p:nvPr>
            <p:ph sz="quarter" idx="1"/>
          </p:nvPr>
        </p:nvSpPr>
        <p:spPr>
          <a:xfrm>
            <a:off x="914400" y="1340768"/>
            <a:ext cx="7772400" cy="1981200"/>
          </a:xfrm>
        </p:spPr>
        <p:txBody>
          <a:bodyPr/>
          <a:lstStyle/>
          <a:p>
            <a:pPr>
              <a:buClr>
                <a:srgbClr val="002060"/>
              </a:buClr>
              <a:buFont typeface="Arial" pitchFamily="34" charset="0"/>
              <a:buChar char="•"/>
            </a:pPr>
            <a:r>
              <a:rPr lang="es-ES" dirty="0" smtClean="0"/>
              <a:t>Es toda sustancia orgánica renovable de origen tanto animal como vegetal. </a:t>
            </a:r>
          </a:p>
          <a:p>
            <a:pPr>
              <a:buClr>
                <a:srgbClr val="002060"/>
              </a:buClr>
              <a:buFont typeface="Arial" pitchFamily="34" charset="0"/>
              <a:buChar char="•"/>
            </a:pPr>
            <a:r>
              <a:rPr lang="es-ES" dirty="0" smtClean="0"/>
              <a:t>Proviene de la energía que almacenan los seres vivos de la siguiente manera:</a:t>
            </a:r>
          </a:p>
          <a:p>
            <a:endParaRPr lang="es-EC" dirty="0"/>
          </a:p>
        </p:txBody>
      </p:sp>
      <p:pic>
        <p:nvPicPr>
          <p:cNvPr id="35842" name="Picture 2" descr="http://www.empresaeficiente.com/images/empresas/tecnologias/08/img_02.jpg"/>
          <p:cNvPicPr>
            <a:picLocks noChangeAspect="1" noChangeArrowheads="1"/>
          </p:cNvPicPr>
          <p:nvPr/>
        </p:nvPicPr>
        <p:blipFill>
          <a:blip r:embed="rId3" cstate="print"/>
          <a:srcRect/>
          <a:stretch>
            <a:fillRect/>
          </a:stretch>
        </p:blipFill>
        <p:spPr bwMode="auto">
          <a:xfrm>
            <a:off x="1797292" y="3230638"/>
            <a:ext cx="5439004" cy="307868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4016" y="629816"/>
            <a:ext cx="7772400" cy="1143000"/>
          </a:xfrm>
        </p:spPr>
        <p:txBody>
          <a:bodyPr>
            <a:normAutofit/>
          </a:bodyPr>
          <a:lstStyle/>
          <a:p>
            <a:r>
              <a:rPr lang="es-ES" sz="3200" b="1" dirty="0" smtClean="0">
                <a:solidFill>
                  <a:srgbClr val="002060"/>
                </a:solidFill>
                <a:latin typeface="Arial" pitchFamily="34" charset="0"/>
                <a:cs typeface="Arial" pitchFamily="34" charset="0"/>
              </a:rPr>
              <a:t>TIPOS DE BIOMASA</a:t>
            </a:r>
            <a:r>
              <a:rPr lang="es-EC" sz="3200" b="1" dirty="0" smtClean="0"/>
              <a:t/>
            </a:r>
            <a:br>
              <a:rPr lang="es-EC" sz="3200" b="1" dirty="0" smtClean="0"/>
            </a:br>
            <a:endParaRPr lang="es-EC" sz="3200" b="1" dirty="0"/>
          </a:p>
        </p:txBody>
      </p:sp>
      <p:sp>
        <p:nvSpPr>
          <p:cNvPr id="3" name="2 Marcador de contenido"/>
          <p:cNvSpPr>
            <a:spLocks noGrp="1"/>
          </p:cNvSpPr>
          <p:nvPr>
            <p:ph sz="quarter" idx="1"/>
          </p:nvPr>
        </p:nvSpPr>
        <p:spPr>
          <a:xfrm>
            <a:off x="539552" y="1268760"/>
            <a:ext cx="3600400" cy="4392488"/>
          </a:xfrm>
        </p:spPr>
        <p:txBody>
          <a:bodyPr>
            <a:normAutofit/>
          </a:bodyPr>
          <a:lstStyle/>
          <a:p>
            <a:endParaRPr lang="es-EC" sz="2400" b="1" dirty="0" smtClean="0">
              <a:latin typeface="Arial" pitchFamily="34" charset="0"/>
              <a:cs typeface="Arial" pitchFamily="34" charset="0"/>
            </a:endParaRPr>
          </a:p>
          <a:p>
            <a:endParaRPr lang="es-EC" sz="2400" b="1" dirty="0" smtClean="0">
              <a:latin typeface="Arial" pitchFamily="34" charset="0"/>
              <a:cs typeface="Arial" pitchFamily="34" charset="0"/>
            </a:endParaRPr>
          </a:p>
          <a:p>
            <a:r>
              <a:rPr lang="es-EC" sz="2400" b="1" dirty="0" smtClean="0">
                <a:latin typeface="Arial" pitchFamily="34" charset="0"/>
                <a:cs typeface="Arial" pitchFamily="34" charset="0"/>
              </a:rPr>
              <a:t>BIOMASA NATURAL</a:t>
            </a:r>
          </a:p>
          <a:p>
            <a:endParaRPr lang="es-EC" sz="2400" b="1" dirty="0" smtClean="0">
              <a:latin typeface="Arial" pitchFamily="34" charset="0"/>
              <a:cs typeface="Arial" pitchFamily="34" charset="0"/>
            </a:endParaRPr>
          </a:p>
          <a:p>
            <a:endParaRPr lang="es-EC" sz="2400" b="1" dirty="0" smtClean="0">
              <a:latin typeface="Arial" pitchFamily="34" charset="0"/>
              <a:cs typeface="Arial" pitchFamily="34" charset="0"/>
            </a:endParaRPr>
          </a:p>
          <a:p>
            <a:endParaRPr lang="es-EC" sz="2400" b="1" dirty="0" smtClean="0">
              <a:latin typeface="Arial" pitchFamily="34" charset="0"/>
              <a:cs typeface="Arial" pitchFamily="34" charset="0"/>
            </a:endParaRPr>
          </a:p>
          <a:p>
            <a:endParaRPr lang="es-EC" sz="2400" b="1" dirty="0" smtClean="0">
              <a:latin typeface="Arial" pitchFamily="34" charset="0"/>
              <a:cs typeface="Arial" pitchFamily="34" charset="0"/>
            </a:endParaRPr>
          </a:p>
          <a:p>
            <a:r>
              <a:rPr lang="es-EC" sz="2400" b="1" dirty="0" smtClean="0">
                <a:latin typeface="Arial" pitchFamily="34" charset="0"/>
                <a:cs typeface="Arial" pitchFamily="34" charset="0"/>
              </a:rPr>
              <a:t>BIOMASA RESIDUAL</a:t>
            </a:r>
            <a:endParaRPr lang="es-EC" sz="2400" dirty="0" smtClean="0">
              <a:latin typeface="Arial" pitchFamily="34" charset="0"/>
              <a:cs typeface="Arial" pitchFamily="34" charset="0"/>
            </a:endParaRPr>
          </a:p>
          <a:p>
            <a:endParaRPr lang="es-EC" sz="2400" dirty="0" smtClean="0">
              <a:latin typeface="Arial" pitchFamily="34" charset="0"/>
              <a:cs typeface="Arial" pitchFamily="34" charset="0"/>
            </a:endParaRPr>
          </a:p>
          <a:p>
            <a:endParaRPr lang="es-EC" sz="2400" dirty="0">
              <a:latin typeface="Arial" pitchFamily="34" charset="0"/>
              <a:cs typeface="Arial" pitchFamily="34" charset="0"/>
            </a:endParaRPr>
          </a:p>
        </p:txBody>
      </p:sp>
      <p:pic>
        <p:nvPicPr>
          <p:cNvPr id="34822" name="Picture 6" descr="http://www.energiasolar.ws/alternativas/electricidad-biomasa.jpg"/>
          <p:cNvPicPr>
            <a:picLocks noChangeAspect="1" noChangeArrowheads="1"/>
          </p:cNvPicPr>
          <p:nvPr/>
        </p:nvPicPr>
        <p:blipFill>
          <a:blip r:embed="rId3" cstate="print"/>
          <a:srcRect/>
          <a:stretch>
            <a:fillRect/>
          </a:stretch>
        </p:blipFill>
        <p:spPr bwMode="auto">
          <a:xfrm>
            <a:off x="4716016" y="1448172"/>
            <a:ext cx="3816192" cy="421307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404664"/>
            <a:ext cx="7920880" cy="864096"/>
          </a:xfrm>
        </p:spPr>
        <p:txBody>
          <a:bodyPr>
            <a:normAutofit/>
          </a:bodyPr>
          <a:lstStyle/>
          <a:p>
            <a:r>
              <a:rPr lang="es-EC" sz="3200" b="1" dirty="0" smtClean="0">
                <a:solidFill>
                  <a:srgbClr val="002060"/>
                </a:solidFill>
                <a:latin typeface="Arial" pitchFamily="34" charset="0"/>
                <a:cs typeface="Arial" pitchFamily="34" charset="0"/>
              </a:rPr>
              <a:t>CARÁCTERÍSTICAS DE LA BIOMASA</a:t>
            </a:r>
            <a:endParaRPr lang="es-EC" sz="3200" b="1" dirty="0">
              <a:solidFill>
                <a:srgbClr val="002060"/>
              </a:solidFill>
              <a:latin typeface="Arial" pitchFamily="34" charset="0"/>
              <a:cs typeface="Arial" pitchFamily="34" charset="0"/>
            </a:endParaRPr>
          </a:p>
        </p:txBody>
      </p:sp>
      <p:sp>
        <p:nvSpPr>
          <p:cNvPr id="3" name="2 Marcador de contenido"/>
          <p:cNvSpPr>
            <a:spLocks noGrp="1"/>
          </p:cNvSpPr>
          <p:nvPr>
            <p:ph sz="quarter" idx="1"/>
          </p:nvPr>
        </p:nvSpPr>
        <p:spPr>
          <a:xfrm>
            <a:off x="971600" y="1700808"/>
            <a:ext cx="7715200" cy="4318992"/>
          </a:xfrm>
        </p:spPr>
        <p:txBody>
          <a:bodyPr>
            <a:normAutofit/>
          </a:bodyPr>
          <a:lstStyle/>
          <a:p>
            <a:pPr>
              <a:buClr>
                <a:srgbClr val="002060"/>
              </a:buClr>
            </a:pPr>
            <a:r>
              <a:rPr lang="es-ES" dirty="0" smtClean="0">
                <a:latin typeface="Arial" pitchFamily="34" charset="0"/>
                <a:cs typeface="Arial" pitchFamily="34" charset="0"/>
              </a:rPr>
              <a:t>Tipo de biomasa</a:t>
            </a:r>
          </a:p>
          <a:p>
            <a:pPr>
              <a:buClr>
                <a:srgbClr val="002060"/>
              </a:buClr>
            </a:pPr>
            <a:r>
              <a:rPr lang="es-ES" dirty="0" smtClean="0">
                <a:latin typeface="Arial" pitchFamily="34" charset="0"/>
                <a:cs typeface="Arial" pitchFamily="34" charset="0"/>
              </a:rPr>
              <a:t>Composición </a:t>
            </a:r>
            <a:r>
              <a:rPr lang="es-ES" dirty="0" smtClean="0">
                <a:solidFill>
                  <a:srgbClr val="002060"/>
                </a:solidFill>
                <a:latin typeface="Arial" pitchFamily="34" charset="0"/>
                <a:cs typeface="Arial" pitchFamily="34" charset="0"/>
              </a:rPr>
              <a:t>química </a:t>
            </a:r>
            <a:r>
              <a:rPr lang="es-ES" dirty="0" smtClean="0">
                <a:latin typeface="Arial" pitchFamily="34" charset="0"/>
                <a:cs typeface="Arial" pitchFamily="34" charset="0"/>
              </a:rPr>
              <a:t>y </a:t>
            </a:r>
            <a:r>
              <a:rPr lang="es-ES" dirty="0" smtClean="0">
                <a:solidFill>
                  <a:srgbClr val="002060"/>
                </a:solidFill>
                <a:latin typeface="Arial" pitchFamily="34" charset="0"/>
                <a:cs typeface="Arial" pitchFamily="34" charset="0"/>
              </a:rPr>
              <a:t>física</a:t>
            </a:r>
          </a:p>
          <a:p>
            <a:pPr>
              <a:buClr>
                <a:srgbClr val="002060"/>
              </a:buClr>
            </a:pPr>
            <a:r>
              <a:rPr lang="es-ES" dirty="0" smtClean="0">
                <a:latin typeface="Arial" pitchFamily="34" charset="0"/>
                <a:cs typeface="Arial" pitchFamily="34" charset="0"/>
              </a:rPr>
              <a:t>Contenido de humedad (HR)</a:t>
            </a:r>
          </a:p>
          <a:p>
            <a:pPr>
              <a:buClr>
                <a:srgbClr val="002060"/>
              </a:buClr>
            </a:pPr>
            <a:r>
              <a:rPr lang="es-ES" dirty="0" smtClean="0">
                <a:latin typeface="Arial" pitchFamily="34" charset="0"/>
                <a:cs typeface="Arial" pitchFamily="34" charset="0"/>
              </a:rPr>
              <a:t>Porcentaje de cenizas</a:t>
            </a:r>
          </a:p>
          <a:p>
            <a:pPr>
              <a:buClr>
                <a:srgbClr val="002060"/>
              </a:buClr>
            </a:pPr>
            <a:r>
              <a:rPr lang="es-ES" dirty="0" smtClean="0">
                <a:latin typeface="Arial" pitchFamily="34" charset="0"/>
                <a:cs typeface="Arial" pitchFamily="34" charset="0"/>
              </a:rPr>
              <a:t>Poder calórico</a:t>
            </a:r>
          </a:p>
          <a:p>
            <a:pPr>
              <a:buClr>
                <a:srgbClr val="002060"/>
              </a:buClr>
            </a:pPr>
            <a:r>
              <a:rPr lang="es-ES" dirty="0" smtClean="0">
                <a:latin typeface="Arial" pitchFamily="34" charset="0"/>
                <a:cs typeface="Arial" pitchFamily="34" charset="0"/>
              </a:rPr>
              <a:t>Densidad aparente</a:t>
            </a:r>
          </a:p>
          <a:p>
            <a:pPr>
              <a:buClr>
                <a:srgbClr val="002060"/>
              </a:buClr>
            </a:pPr>
            <a:r>
              <a:rPr lang="es-ES" dirty="0" smtClean="0">
                <a:latin typeface="Arial" pitchFamily="34" charset="0"/>
                <a:cs typeface="Arial" pitchFamily="34" charset="0"/>
              </a:rPr>
              <a:t>Recolección, transporte y manejo</a:t>
            </a:r>
            <a:endParaRPr lang="es-EC"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341784"/>
            <a:ext cx="7772400" cy="1143000"/>
          </a:xfrm>
        </p:spPr>
        <p:txBody>
          <a:bodyPr>
            <a:normAutofit/>
          </a:bodyPr>
          <a:lstStyle/>
          <a:p>
            <a:pPr algn="ctr"/>
            <a:r>
              <a:rPr lang="es-ES" sz="3200" b="1" dirty="0" smtClean="0">
                <a:solidFill>
                  <a:srgbClr val="002060"/>
                </a:solidFill>
                <a:latin typeface="Arial" pitchFamily="34" charset="0"/>
                <a:cs typeface="Arial" pitchFamily="34" charset="0"/>
              </a:rPr>
              <a:t>PROCESOS DE CONVERSIÓN DE LA BIOMASA EN ENERGÍA</a:t>
            </a:r>
            <a:endParaRPr lang="es-EC" sz="3200" b="1" dirty="0">
              <a:solidFill>
                <a:srgbClr val="002060"/>
              </a:solidFill>
              <a:latin typeface="Arial" pitchFamily="34" charset="0"/>
              <a:cs typeface="Arial" pitchFamily="34" charset="0"/>
            </a:endParaRPr>
          </a:p>
        </p:txBody>
      </p:sp>
      <p:sp>
        <p:nvSpPr>
          <p:cNvPr id="3" name="2 Marcador de contenido"/>
          <p:cNvSpPr>
            <a:spLocks noGrp="1"/>
          </p:cNvSpPr>
          <p:nvPr>
            <p:ph sz="quarter" idx="1"/>
          </p:nvPr>
        </p:nvSpPr>
        <p:spPr>
          <a:xfrm>
            <a:off x="1043608" y="2060848"/>
            <a:ext cx="7776864" cy="3672408"/>
          </a:xfrm>
        </p:spPr>
        <p:txBody>
          <a:bodyPr>
            <a:normAutofit/>
          </a:bodyPr>
          <a:lstStyle/>
          <a:p>
            <a:pPr>
              <a:buClr>
                <a:srgbClr val="002060"/>
              </a:buClr>
            </a:pPr>
            <a:r>
              <a:rPr lang="es-EC" sz="2800" dirty="0" smtClean="0">
                <a:latin typeface="Arial" pitchFamily="34" charset="0"/>
                <a:cs typeface="Arial" pitchFamily="34" charset="0"/>
              </a:rPr>
              <a:t>Métodos termoquímicos: </a:t>
            </a:r>
          </a:p>
          <a:p>
            <a:pPr>
              <a:buClr>
                <a:srgbClr val="002060"/>
              </a:buClr>
              <a:buNone/>
            </a:pPr>
            <a:r>
              <a:rPr lang="es-EC" sz="2800" dirty="0" smtClean="0">
                <a:latin typeface="Arial" pitchFamily="34" charset="0"/>
                <a:cs typeface="Arial" pitchFamily="34" charset="0"/>
              </a:rPr>
              <a:t>	(Combustión, </a:t>
            </a:r>
            <a:r>
              <a:rPr lang="es-EC" sz="2800" dirty="0" err="1" smtClean="0">
                <a:latin typeface="Arial" pitchFamily="34" charset="0"/>
                <a:cs typeface="Arial" pitchFamily="34" charset="0"/>
              </a:rPr>
              <a:t>pirólisis</a:t>
            </a:r>
            <a:r>
              <a:rPr lang="es-EC" sz="2800" dirty="0" smtClean="0">
                <a:latin typeface="Arial" pitchFamily="34" charset="0"/>
                <a:cs typeface="Arial" pitchFamily="34" charset="0"/>
              </a:rPr>
              <a:t>, gasificación)</a:t>
            </a:r>
          </a:p>
          <a:p>
            <a:pPr>
              <a:buClr>
                <a:srgbClr val="002060"/>
              </a:buClr>
            </a:pPr>
            <a:endParaRPr lang="es-EC" sz="2800" dirty="0" smtClean="0">
              <a:latin typeface="Arial" pitchFamily="34" charset="0"/>
              <a:cs typeface="Arial" pitchFamily="34" charset="0"/>
            </a:endParaRPr>
          </a:p>
          <a:p>
            <a:pPr>
              <a:buClr>
                <a:srgbClr val="002060"/>
              </a:buClr>
            </a:pPr>
            <a:r>
              <a:rPr lang="es-EC" sz="2800" dirty="0" smtClean="0">
                <a:latin typeface="Arial" pitchFamily="34" charset="0"/>
                <a:cs typeface="Arial" pitchFamily="34" charset="0"/>
              </a:rPr>
              <a:t>Métodos biológicos</a:t>
            </a:r>
          </a:p>
          <a:p>
            <a:pPr>
              <a:buClr>
                <a:srgbClr val="002060"/>
              </a:buClr>
              <a:buNone/>
            </a:pPr>
            <a:r>
              <a:rPr lang="es-EC" sz="2800" dirty="0" smtClean="0">
                <a:latin typeface="Arial" pitchFamily="34" charset="0"/>
                <a:cs typeface="Arial" pitchFamily="34" charset="0"/>
              </a:rPr>
              <a:t>	(Fermentación etílica, metílica)</a:t>
            </a:r>
            <a:endParaRPr lang="es-EC"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980728"/>
            <a:ext cx="8496944" cy="1656184"/>
          </a:xfrm>
        </p:spPr>
        <p:txBody>
          <a:bodyPr>
            <a:noAutofit/>
          </a:bodyPr>
          <a:lstStyle/>
          <a:p>
            <a:pPr algn="ctr"/>
            <a:r>
              <a:rPr lang="es-ES" sz="2800" b="1" dirty="0" smtClean="0">
                <a:solidFill>
                  <a:srgbClr val="002060"/>
                </a:solidFill>
                <a:latin typeface="Arial" pitchFamily="34" charset="0"/>
                <a:cs typeface="Arial" pitchFamily="34" charset="0"/>
              </a:rPr>
              <a:t>PROCESO DE GASIFICACIÓN</a:t>
            </a:r>
            <a:br>
              <a:rPr lang="es-ES" sz="2800" b="1" dirty="0" smtClean="0">
                <a:solidFill>
                  <a:srgbClr val="002060"/>
                </a:solidFill>
                <a:latin typeface="Arial" pitchFamily="34" charset="0"/>
                <a:cs typeface="Arial" pitchFamily="34" charset="0"/>
              </a:rPr>
            </a:br>
            <a:r>
              <a:rPr lang="es-EC" sz="2000" dirty="0" smtClean="0">
                <a:solidFill>
                  <a:schemeClr val="tx1"/>
                </a:solidFill>
              </a:rPr>
              <a:t/>
            </a:r>
            <a:br>
              <a:rPr lang="es-EC" sz="2000" dirty="0" smtClean="0">
                <a:solidFill>
                  <a:schemeClr val="tx1"/>
                </a:solidFill>
              </a:rPr>
            </a:br>
            <a:r>
              <a:rPr lang="es-ES" sz="2000" b="1" dirty="0" smtClean="0">
                <a:solidFill>
                  <a:schemeClr val="tx1"/>
                </a:solidFill>
              </a:rPr>
              <a:t>Es un proceso termoquímico en el que un sustrato carbonoso (residuo orgánico) es transformado en un gas combustible de bajo poder calorífico, mediante una serie de reacciones que ocurren a una temperatura determinada en presencia de un agente </a:t>
            </a:r>
            <a:r>
              <a:rPr lang="es-ES" sz="2000" b="1" dirty="0" err="1" smtClean="0">
                <a:solidFill>
                  <a:schemeClr val="tx1"/>
                </a:solidFill>
              </a:rPr>
              <a:t>gasificante</a:t>
            </a:r>
            <a:r>
              <a:rPr lang="es-ES" sz="2000" b="1" dirty="0" smtClean="0">
                <a:solidFill>
                  <a:schemeClr val="tx1"/>
                </a:solidFill>
              </a:rPr>
              <a:t> </a:t>
            </a:r>
            <a:endParaRPr lang="es-EC" sz="2000" b="1" dirty="0">
              <a:solidFill>
                <a:schemeClr val="tx1"/>
              </a:solidFill>
            </a:endParaRPr>
          </a:p>
        </p:txBody>
      </p:sp>
      <p:pic>
        <p:nvPicPr>
          <p:cNvPr id="4" name="3 Marcador de contenido" descr="Monografias.com"/>
          <p:cNvPicPr>
            <a:picLocks noGrp="1"/>
          </p:cNvPicPr>
          <p:nvPr>
            <p:ph sz="quarter" idx="1"/>
          </p:nvPr>
        </p:nvPicPr>
        <p:blipFill>
          <a:blip r:embed="rId2" cstate="print"/>
          <a:srcRect/>
          <a:stretch>
            <a:fillRect/>
          </a:stretch>
        </p:blipFill>
        <p:spPr bwMode="auto">
          <a:xfrm>
            <a:off x="755576" y="3068960"/>
            <a:ext cx="7776864"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332656"/>
            <a:ext cx="7772400" cy="1143000"/>
          </a:xfrm>
        </p:spPr>
        <p:txBody>
          <a:bodyPr>
            <a:normAutofit fontScale="90000"/>
          </a:bodyPr>
          <a:lstStyle/>
          <a:p>
            <a:pPr lvl="1" algn="ctr"/>
            <a:r>
              <a:rPr lang="es-EC" sz="3200" b="1" dirty="0" smtClean="0">
                <a:solidFill>
                  <a:srgbClr val="002060"/>
                </a:solidFill>
              </a:rPr>
              <a:t>TIPOS DE GASIFICADORES</a:t>
            </a:r>
            <a:r>
              <a:rPr lang="es-EC" sz="1400" dirty="0"/>
              <a:t/>
            </a:r>
            <a:br>
              <a:rPr lang="es-EC" sz="1400" dirty="0"/>
            </a:br>
            <a:r>
              <a:rPr lang="es-MX" b="1" dirty="0"/>
              <a:t> </a:t>
            </a:r>
            <a:r>
              <a:rPr lang="es-EC" sz="1400" dirty="0"/>
              <a:t/>
            </a:r>
            <a:br>
              <a:rPr lang="es-EC" sz="1400" dirty="0"/>
            </a:br>
            <a:endParaRPr lang="es-EC" dirty="0"/>
          </a:p>
        </p:txBody>
      </p:sp>
      <p:pic>
        <p:nvPicPr>
          <p:cNvPr id="4" name="3 Marcador de contenido"/>
          <p:cNvPicPr>
            <a:picLocks noGrp="1"/>
          </p:cNvPicPr>
          <p:nvPr>
            <p:ph sz="quarter" idx="1"/>
          </p:nvPr>
        </p:nvPicPr>
        <p:blipFill>
          <a:blip r:embed="rId2" cstate="print"/>
          <a:srcRect l="20876" t="16304" r="10149" b="7880"/>
          <a:stretch>
            <a:fillRect/>
          </a:stretch>
        </p:blipFill>
        <p:spPr bwMode="auto">
          <a:xfrm>
            <a:off x="683568" y="1484784"/>
            <a:ext cx="7848872" cy="4752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20080" y="404664"/>
            <a:ext cx="7124328" cy="864096"/>
          </a:xfrm>
        </p:spPr>
        <p:txBody>
          <a:bodyPr>
            <a:normAutofit/>
          </a:bodyPr>
          <a:lstStyle/>
          <a:p>
            <a:r>
              <a:rPr lang="es-EC" sz="2800" b="1" dirty="0" smtClean="0">
                <a:solidFill>
                  <a:srgbClr val="002060"/>
                </a:solidFill>
                <a:latin typeface="Arial" pitchFamily="34" charset="0"/>
                <a:cs typeface="Arial" pitchFamily="34" charset="0"/>
              </a:rPr>
              <a:t>ELECCIÓN DEL TIPO DE GASIFICADOR</a:t>
            </a:r>
            <a:endParaRPr lang="es-EC" sz="2800" dirty="0">
              <a:solidFill>
                <a:srgbClr val="002060"/>
              </a:solidFill>
              <a:latin typeface="Arial" pitchFamily="34" charset="0"/>
              <a:cs typeface="Arial" pitchFamily="34" charset="0"/>
            </a:endParaRPr>
          </a:p>
        </p:txBody>
      </p:sp>
      <p:sp>
        <p:nvSpPr>
          <p:cNvPr id="3" name="2 Marcador de contenido"/>
          <p:cNvSpPr>
            <a:spLocks noGrp="1"/>
          </p:cNvSpPr>
          <p:nvPr>
            <p:ph sz="quarter" idx="1"/>
          </p:nvPr>
        </p:nvSpPr>
        <p:spPr>
          <a:xfrm>
            <a:off x="914400" y="1593304"/>
            <a:ext cx="7402016" cy="4572000"/>
          </a:xfrm>
        </p:spPr>
        <p:txBody>
          <a:bodyPr>
            <a:normAutofit/>
          </a:bodyPr>
          <a:lstStyle/>
          <a:p>
            <a:pPr algn="just">
              <a:buClr>
                <a:srgbClr val="002060"/>
              </a:buClr>
            </a:pPr>
            <a:r>
              <a:rPr lang="es-EC" sz="2200" dirty="0" smtClean="0">
                <a:latin typeface="Arial" pitchFamily="34" charset="0"/>
                <a:cs typeface="Arial" pitchFamily="34" charset="0"/>
              </a:rPr>
              <a:t>El de lecho fijo o descendente en </a:t>
            </a:r>
            <a:r>
              <a:rPr lang="es-EC" sz="2200" dirty="0" err="1" smtClean="0">
                <a:latin typeface="Arial" pitchFamily="34" charset="0"/>
                <a:cs typeface="Arial" pitchFamily="34" charset="0"/>
              </a:rPr>
              <a:t>equicorriente</a:t>
            </a:r>
            <a:r>
              <a:rPr lang="es-EC" sz="2200" dirty="0" smtClean="0">
                <a:latin typeface="Arial" pitchFamily="34" charset="0"/>
                <a:cs typeface="Arial" pitchFamily="34" charset="0"/>
              </a:rPr>
              <a:t> (</a:t>
            </a:r>
            <a:r>
              <a:rPr lang="es-EC" sz="2200" dirty="0" err="1" smtClean="0">
                <a:latin typeface="Arial" pitchFamily="34" charset="0"/>
                <a:cs typeface="Arial" pitchFamily="34" charset="0"/>
              </a:rPr>
              <a:t>downdraft</a:t>
            </a:r>
            <a:r>
              <a:rPr lang="es-EC" sz="2200" dirty="0" smtClean="0">
                <a:latin typeface="Arial" pitchFamily="34" charset="0"/>
                <a:cs typeface="Arial" pitchFamily="34" charset="0"/>
              </a:rPr>
              <a:t>).</a:t>
            </a:r>
          </a:p>
          <a:p>
            <a:pPr lvl="1" algn="just">
              <a:buClr>
                <a:srgbClr val="002060"/>
              </a:buClr>
            </a:pPr>
            <a:r>
              <a:rPr lang="es-EC" sz="2200" dirty="0" smtClean="0">
                <a:latin typeface="Arial" pitchFamily="34" charset="0"/>
                <a:cs typeface="Arial" pitchFamily="34" charset="0"/>
              </a:rPr>
              <a:t>Menos costo </a:t>
            </a:r>
          </a:p>
          <a:p>
            <a:pPr lvl="1" algn="just">
              <a:buClr>
                <a:srgbClr val="002060"/>
              </a:buClr>
            </a:pPr>
            <a:r>
              <a:rPr lang="es-EC" sz="2200" dirty="0" smtClean="0">
                <a:latin typeface="Arial" pitchFamily="34" charset="0"/>
                <a:cs typeface="Arial" pitchFamily="34" charset="0"/>
              </a:rPr>
              <a:t>Produce la menor cantidad de alquitranes </a:t>
            </a:r>
          </a:p>
          <a:p>
            <a:pPr lvl="1" algn="just">
              <a:buClr>
                <a:srgbClr val="002060"/>
              </a:buClr>
            </a:pPr>
            <a:r>
              <a:rPr lang="es-EC" sz="2200" dirty="0" smtClean="0">
                <a:latin typeface="Arial" pitchFamily="34" charset="0"/>
                <a:cs typeface="Arial" pitchFamily="34" charset="0"/>
              </a:rPr>
              <a:t>Sencillo modo de operación. </a:t>
            </a:r>
          </a:p>
          <a:p>
            <a:pPr lvl="1" algn="just">
              <a:buClr>
                <a:srgbClr val="002060"/>
              </a:buClr>
            </a:pPr>
            <a:r>
              <a:rPr lang="es-EC" sz="2200" dirty="0" smtClean="0">
                <a:latin typeface="Arial" pitchFamily="34" charset="0"/>
                <a:cs typeface="Arial" pitchFamily="34" charset="0"/>
              </a:rPr>
              <a:t>Uso de esta modalidad para proyectos de cooperación al desarrollo en electrificación rural.</a:t>
            </a:r>
          </a:p>
          <a:p>
            <a:pPr algn="just">
              <a:buClr>
                <a:srgbClr val="002060"/>
              </a:buClr>
            </a:pPr>
            <a:r>
              <a:rPr lang="es-EC" sz="2200" dirty="0" smtClean="0">
                <a:latin typeface="Arial" pitchFamily="34" charset="0"/>
                <a:cs typeface="Arial" pitchFamily="34" charset="0"/>
              </a:rPr>
              <a:t>Composición:</a:t>
            </a:r>
          </a:p>
          <a:p>
            <a:pPr lvl="1" algn="just">
              <a:buClr>
                <a:srgbClr val="002060"/>
              </a:buClr>
            </a:pPr>
            <a:r>
              <a:rPr lang="es-EC" sz="2200" dirty="0" smtClean="0">
                <a:latin typeface="Arial" pitchFamily="34" charset="0"/>
                <a:cs typeface="Arial" pitchFamily="34" charset="0"/>
              </a:rPr>
              <a:t>20% de H2, 20% de CO y un pequeño porcentaje de CH4, y gases no combustibles como CO2 y N2. </a:t>
            </a:r>
          </a:p>
          <a:p>
            <a:pPr lvl="1" algn="just">
              <a:buClr>
                <a:srgbClr val="002060"/>
              </a:buClr>
            </a:pPr>
            <a:r>
              <a:rPr lang="es-EC" sz="2200" dirty="0" smtClean="0">
                <a:latin typeface="Arial" pitchFamily="34" charset="0"/>
                <a:cs typeface="Arial" pitchFamily="34" charset="0"/>
              </a:rPr>
              <a:t>Gas aprovechable 70%</a:t>
            </a:r>
            <a:endParaRPr lang="es-EC" sz="2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260648"/>
            <a:ext cx="7772400" cy="1619672"/>
          </a:xfrm>
        </p:spPr>
        <p:txBody>
          <a:bodyPr>
            <a:normAutofit fontScale="90000"/>
          </a:bodyPr>
          <a:lstStyle/>
          <a:p>
            <a:pPr lvl="1" algn="ctr"/>
            <a:r>
              <a:rPr lang="es-MX" sz="3100" b="1" dirty="0">
                <a:solidFill>
                  <a:srgbClr val="002060"/>
                </a:solidFill>
              </a:rPr>
              <a:t>Proceso del Gasificador de lecho fijo o descendente en equicorriente (downdraft)</a:t>
            </a:r>
            <a:r>
              <a:rPr lang="es-ES" sz="3100" dirty="0">
                <a:solidFill>
                  <a:srgbClr val="002060"/>
                </a:solidFill>
              </a:rPr>
              <a:t>  </a:t>
            </a:r>
            <a:r>
              <a:rPr lang="es-EC" sz="1400" dirty="0">
                <a:solidFill>
                  <a:srgbClr val="002060"/>
                </a:solidFill>
              </a:rPr>
              <a:t/>
            </a:r>
            <a:br>
              <a:rPr lang="es-EC" sz="1400" dirty="0">
                <a:solidFill>
                  <a:srgbClr val="002060"/>
                </a:solidFill>
              </a:rPr>
            </a:br>
            <a:r>
              <a:rPr lang="es-MX" b="1" dirty="0">
                <a:solidFill>
                  <a:srgbClr val="002060"/>
                </a:solidFill>
              </a:rPr>
              <a:t> </a:t>
            </a:r>
            <a:r>
              <a:rPr lang="es-EC" sz="1400" dirty="0">
                <a:solidFill>
                  <a:srgbClr val="002060"/>
                </a:solidFill>
              </a:rPr>
              <a:t/>
            </a:r>
            <a:br>
              <a:rPr lang="es-EC" sz="1400" dirty="0">
                <a:solidFill>
                  <a:srgbClr val="002060"/>
                </a:solidFill>
              </a:rPr>
            </a:br>
            <a:endParaRPr lang="es-EC" dirty="0">
              <a:solidFill>
                <a:srgbClr val="002060"/>
              </a:solidFill>
            </a:endParaRPr>
          </a:p>
        </p:txBody>
      </p:sp>
      <p:sp>
        <p:nvSpPr>
          <p:cNvPr id="3" name="2 Marcador de contenido"/>
          <p:cNvSpPr>
            <a:spLocks noGrp="1"/>
          </p:cNvSpPr>
          <p:nvPr>
            <p:ph sz="quarter" idx="1"/>
          </p:nvPr>
        </p:nvSpPr>
        <p:spPr>
          <a:xfrm>
            <a:off x="683568" y="1700808"/>
            <a:ext cx="7920880" cy="4318992"/>
          </a:xfrm>
        </p:spPr>
        <p:txBody>
          <a:bodyPr>
            <a:normAutofit/>
          </a:bodyPr>
          <a:lstStyle/>
          <a:p>
            <a:pPr algn="just"/>
            <a:r>
              <a:rPr lang="es-EC" sz="2000" dirty="0" smtClean="0">
                <a:latin typeface="Arial" pitchFamily="34" charset="0"/>
                <a:cs typeface="Arial" pitchFamily="34" charset="0"/>
              </a:rPr>
              <a:t>La biomasa secada al aire (hasta un 40% en peso de humedad máxima) se almacena en una tolva, que alimenta el gasificador cuando el nivel de solido en este disminuye de sus 2/3 partes, utilizando un sistema de control automático.</a:t>
            </a:r>
          </a:p>
          <a:p>
            <a:pPr algn="just"/>
            <a:endParaRPr lang="es-EC" sz="2000" dirty="0" smtClean="0">
              <a:latin typeface="Arial" pitchFamily="34" charset="0"/>
              <a:cs typeface="Arial" pitchFamily="34" charset="0"/>
            </a:endParaRPr>
          </a:p>
          <a:p>
            <a:pPr algn="just">
              <a:buNone/>
            </a:pPr>
            <a:r>
              <a:rPr lang="es-EC" sz="2000" dirty="0" smtClean="0">
                <a:latin typeface="Arial" pitchFamily="34" charset="0"/>
                <a:cs typeface="Arial" pitchFamily="34" charset="0"/>
              </a:rPr>
              <a:t>           </a:t>
            </a:r>
          </a:p>
          <a:p>
            <a:pPr algn="just">
              <a:buNone/>
            </a:pPr>
            <a:endParaRPr lang="es-EC" dirty="0" smtClean="0"/>
          </a:p>
          <a:p>
            <a:pPr algn="just">
              <a:buNone/>
            </a:pPr>
            <a:r>
              <a:rPr lang="es-EC" dirty="0" smtClean="0"/>
              <a:t>                  </a:t>
            </a:r>
          </a:p>
          <a:p>
            <a:pPr algn="just">
              <a:buNone/>
            </a:pPr>
            <a:r>
              <a:rPr lang="es-EC" dirty="0" smtClean="0"/>
              <a:t>			g</a:t>
            </a:r>
            <a:endParaRPr lang="es-EC" dirty="0"/>
          </a:p>
        </p:txBody>
      </p:sp>
      <p:pic>
        <p:nvPicPr>
          <p:cNvPr id="4" name="3 Imagen"/>
          <p:cNvPicPr/>
          <p:nvPr/>
        </p:nvPicPr>
        <p:blipFill>
          <a:blip r:embed="rId2" cstate="print"/>
          <a:srcRect/>
          <a:stretch>
            <a:fillRect/>
          </a:stretch>
        </p:blipFill>
        <p:spPr bwMode="auto">
          <a:xfrm rot="4368503">
            <a:off x="3386090" y="2824890"/>
            <a:ext cx="2079047" cy="3512477"/>
          </a:xfrm>
          <a:prstGeom prst="rect">
            <a:avLst/>
          </a:prstGeom>
          <a:noFill/>
          <a:ln w="9525">
            <a:noFill/>
            <a:miter lim="800000"/>
            <a:headEnd/>
            <a:tailEnd/>
          </a:ln>
        </p:spPr>
      </p:pic>
      <p:cxnSp>
        <p:nvCxnSpPr>
          <p:cNvPr id="6" name="5 Conector recto de flecha"/>
          <p:cNvCxnSpPr/>
          <p:nvPr/>
        </p:nvCxnSpPr>
        <p:spPr>
          <a:xfrm flipH="1">
            <a:off x="2339752" y="4941168"/>
            <a:ext cx="72008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611560" y="836712"/>
            <a:ext cx="7920880" cy="5112568"/>
          </a:xfrm>
        </p:spPr>
        <p:txBody>
          <a:bodyPr>
            <a:normAutofit/>
          </a:bodyPr>
          <a:lstStyle/>
          <a:p>
            <a:pPr algn="just">
              <a:buClr>
                <a:srgbClr val="002060"/>
              </a:buClr>
            </a:pPr>
            <a:r>
              <a:rPr lang="es-EC" sz="2400" dirty="0" smtClean="0">
                <a:latin typeface="Arial" pitchFamily="34" charset="0"/>
                <a:cs typeface="Arial" pitchFamily="34" charset="0"/>
              </a:rPr>
              <a:t>En un gasificador de flujo descendente, el material de alimentación (residuos de forestales) se introduce tan rápido como se alcanza una temperatura suficientemente elevada (820 ºC).</a:t>
            </a:r>
            <a:endParaRPr lang="es-EC" sz="2400" dirty="0">
              <a:latin typeface="Arial" pitchFamily="34" charset="0"/>
              <a:cs typeface="Arial" pitchFamily="34" charset="0"/>
            </a:endParaRPr>
          </a:p>
        </p:txBody>
      </p:sp>
      <p:pic>
        <p:nvPicPr>
          <p:cNvPr id="4" name="3 Imagen"/>
          <p:cNvPicPr/>
          <p:nvPr/>
        </p:nvPicPr>
        <p:blipFill>
          <a:blip r:embed="rId2" cstate="print"/>
          <a:srcRect l="43449" t="16576" r="19722" b="8967"/>
          <a:stretch>
            <a:fillRect/>
          </a:stretch>
        </p:blipFill>
        <p:spPr bwMode="auto">
          <a:xfrm>
            <a:off x="4716016" y="2996952"/>
            <a:ext cx="3456384" cy="3600400"/>
          </a:xfrm>
          <a:prstGeom prst="rect">
            <a:avLst/>
          </a:prstGeom>
          <a:noFill/>
          <a:ln w="9525">
            <a:noFill/>
            <a:miter lim="800000"/>
            <a:headEnd/>
            <a:tailEnd/>
          </a:ln>
        </p:spPr>
      </p:pic>
      <p:sp>
        <p:nvSpPr>
          <p:cNvPr id="5" name="4 CuadroTexto"/>
          <p:cNvSpPr txBox="1"/>
          <p:nvPr/>
        </p:nvSpPr>
        <p:spPr>
          <a:xfrm>
            <a:off x="755576" y="3861048"/>
            <a:ext cx="4032448" cy="2031325"/>
          </a:xfrm>
          <a:prstGeom prst="rect">
            <a:avLst/>
          </a:prstGeom>
          <a:noFill/>
        </p:spPr>
        <p:txBody>
          <a:bodyPr wrap="square" rtlCol="0">
            <a:spAutoFit/>
          </a:bodyPr>
          <a:lstStyle/>
          <a:p>
            <a:pPr algn="just"/>
            <a:r>
              <a:rPr lang="es-EC" dirty="0" smtClean="0">
                <a:latin typeface="Arial" pitchFamily="34" charset="0"/>
                <a:cs typeface="Arial" pitchFamily="34" charset="0"/>
              </a:rPr>
              <a:t>Las partículas del combustible se introducen en el lecho del reactor, se mezclan rápidamente con el material del lecho y se calientan casi instantáneamente, alcanzando así la temperatura de este. </a:t>
            </a:r>
          </a:p>
          <a:p>
            <a:pPr algn="just"/>
            <a:endParaRPr lang="es-EC" dirty="0">
              <a:latin typeface="Arial" pitchFamily="34" charset="0"/>
              <a:cs typeface="Arial" pitchFamily="34" charset="0"/>
            </a:endParaRPr>
          </a:p>
        </p:txBody>
      </p:sp>
      <p:sp>
        <p:nvSpPr>
          <p:cNvPr id="6" name="5 Flecha curvada hacia abajo"/>
          <p:cNvSpPr/>
          <p:nvPr/>
        </p:nvSpPr>
        <p:spPr>
          <a:xfrm>
            <a:off x="4355976" y="2996952"/>
            <a:ext cx="1872208" cy="86409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836712"/>
            <a:ext cx="5328592" cy="5472608"/>
          </a:xfrm>
        </p:spPr>
        <p:txBody>
          <a:bodyPr>
            <a:normAutofit/>
          </a:bodyPr>
          <a:lstStyle/>
          <a:p>
            <a:pPr algn="just">
              <a:buClr>
                <a:srgbClr val="002060"/>
              </a:buClr>
            </a:pPr>
            <a:r>
              <a:rPr lang="es-EC" sz="2800" dirty="0" smtClean="0">
                <a:latin typeface="Arial" pitchFamily="34" charset="0"/>
                <a:cs typeface="Arial" pitchFamily="34" charset="0"/>
              </a:rPr>
              <a:t>Como resultado de este tratamiento, el combustible se </a:t>
            </a:r>
            <a:r>
              <a:rPr lang="es-EC" sz="2800" dirty="0" err="1" smtClean="0">
                <a:latin typeface="Arial" pitchFamily="34" charset="0"/>
                <a:cs typeface="Arial" pitchFamily="34" charset="0"/>
              </a:rPr>
              <a:t>pirolisa</a:t>
            </a:r>
            <a:r>
              <a:rPr lang="es-EC" sz="2800" dirty="0" smtClean="0">
                <a:latin typeface="Arial" pitchFamily="34" charset="0"/>
                <a:cs typeface="Arial" pitchFamily="34" charset="0"/>
              </a:rPr>
              <a:t> muy rápidamente, dando como resultado una mezcla de componentes con una cantidad relativamente elevada de materiales gaseosos, la fase de gas se reproduce una nueva gasificación y reacciones de los alquitranes.</a:t>
            </a:r>
            <a:endParaRPr lang="es-EC" sz="2800" dirty="0">
              <a:latin typeface="Arial" pitchFamily="34" charset="0"/>
              <a:cs typeface="Arial" pitchFamily="34" charset="0"/>
            </a:endParaRPr>
          </a:p>
        </p:txBody>
      </p:sp>
      <p:pic>
        <p:nvPicPr>
          <p:cNvPr id="6" name="5 Imagen"/>
          <p:cNvPicPr/>
          <p:nvPr/>
        </p:nvPicPr>
        <p:blipFill>
          <a:blip r:embed="rId2" cstate="print"/>
          <a:srcRect l="46885" t="22826" r="24236" b="15148"/>
          <a:stretch>
            <a:fillRect/>
          </a:stretch>
        </p:blipFill>
        <p:spPr bwMode="auto">
          <a:xfrm>
            <a:off x="6084168" y="764704"/>
            <a:ext cx="2016224" cy="2448272"/>
          </a:xfrm>
          <a:prstGeom prst="rect">
            <a:avLst/>
          </a:prstGeom>
          <a:noFill/>
          <a:ln w="9525">
            <a:noFill/>
            <a:miter lim="800000"/>
            <a:headEnd/>
            <a:tailEnd/>
          </a:ln>
        </p:spPr>
      </p:pic>
      <p:pic>
        <p:nvPicPr>
          <p:cNvPr id="7" name="6 Imagen"/>
          <p:cNvPicPr/>
          <p:nvPr/>
        </p:nvPicPr>
        <p:blipFill>
          <a:blip r:embed="rId3" cstate="print"/>
          <a:srcRect b="49167"/>
          <a:stretch>
            <a:fillRect/>
          </a:stretch>
        </p:blipFill>
        <p:spPr bwMode="auto">
          <a:xfrm>
            <a:off x="5940152" y="3645024"/>
            <a:ext cx="2304256" cy="2088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92088" y="975866"/>
            <a:ext cx="5900192" cy="724942"/>
          </a:xfrm>
        </p:spPr>
        <p:txBody>
          <a:bodyPr>
            <a:normAutofit fontScale="90000"/>
          </a:bodyPr>
          <a:lstStyle/>
          <a:p>
            <a:r>
              <a:rPr lang="es-ES" b="1" dirty="0" smtClean="0">
                <a:solidFill>
                  <a:srgbClr val="002060"/>
                </a:solidFill>
                <a:latin typeface="Arial" pitchFamily="34" charset="0"/>
                <a:cs typeface="Arial" pitchFamily="34" charset="0"/>
              </a:rPr>
              <a:t>INTRODUCCIÓN</a:t>
            </a:r>
            <a:endParaRPr lang="es-EC" dirty="0">
              <a:solidFill>
                <a:srgbClr val="002060"/>
              </a:solidFill>
              <a:latin typeface="Arial" pitchFamily="34" charset="0"/>
              <a:cs typeface="Arial" pitchFamily="34" charset="0"/>
            </a:endParaRPr>
          </a:p>
        </p:txBody>
      </p:sp>
      <p:sp>
        <p:nvSpPr>
          <p:cNvPr id="3" name="2 Marcador de contenido"/>
          <p:cNvSpPr>
            <a:spLocks noGrp="1"/>
          </p:cNvSpPr>
          <p:nvPr>
            <p:ph sz="quarter" idx="1"/>
          </p:nvPr>
        </p:nvSpPr>
        <p:spPr>
          <a:xfrm>
            <a:off x="827584" y="2708920"/>
            <a:ext cx="7402016" cy="2808312"/>
          </a:xfrm>
        </p:spPr>
        <p:txBody>
          <a:bodyPr/>
          <a:lstStyle/>
          <a:p>
            <a:pPr algn="just"/>
            <a:r>
              <a:rPr lang="es-ES" dirty="0" smtClean="0">
                <a:latin typeface="Arial" pitchFamily="34" charset="0"/>
                <a:cs typeface="Arial" pitchFamily="34" charset="0"/>
              </a:rPr>
              <a:t>En los últimos años se han enfrentado grandes problemas en el medioambiente, como consecuencia de la contaminación de la actividad industrial, de la explotación indiscriminada de recursos, sin tener en cuenta el impacto que generan en el entorno.</a:t>
            </a:r>
            <a:endParaRPr lang="es-EC" dirty="0" smtClean="0">
              <a:latin typeface="Arial" pitchFamily="34" charset="0"/>
              <a:cs typeface="Arial" pitchFamily="34" charset="0"/>
            </a:endParaRPr>
          </a:p>
          <a:p>
            <a:pPr algn="just"/>
            <a:endParaRPr lang="es-EC" dirty="0"/>
          </a:p>
        </p:txBody>
      </p:sp>
      <p:pic>
        <p:nvPicPr>
          <p:cNvPr id="45058" name="Picture 2" descr="http://bp2.blogger.com/_wYOZaIDtjjg/R1BpmFuM2bI/AAAAAAAAAB0/8inuN9vy2cQ/s320/planeta+tierra.jpg"/>
          <p:cNvPicPr>
            <a:picLocks noChangeAspect="1" noChangeArrowheads="1"/>
          </p:cNvPicPr>
          <p:nvPr/>
        </p:nvPicPr>
        <p:blipFill>
          <a:blip r:embed="rId2" cstate="print"/>
          <a:srcRect/>
          <a:stretch>
            <a:fillRect/>
          </a:stretch>
        </p:blipFill>
        <p:spPr bwMode="auto">
          <a:xfrm>
            <a:off x="6012160" y="332656"/>
            <a:ext cx="2195736" cy="219573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79512" y="260648"/>
            <a:ext cx="5112568" cy="3168352"/>
          </a:xfrm>
        </p:spPr>
        <p:txBody>
          <a:bodyPr>
            <a:normAutofit/>
          </a:bodyPr>
          <a:lstStyle/>
          <a:p>
            <a:pPr algn="just"/>
            <a:r>
              <a:rPr lang="es-EC" sz="2200" dirty="0" smtClean="0">
                <a:latin typeface="Arial" pitchFamily="34" charset="0"/>
                <a:cs typeface="Arial" pitchFamily="34" charset="0"/>
              </a:rPr>
              <a:t>La instalación va equipada con un ciclón interno, a fin de reducir el mínimo de escape de partículas sólidas. Las partículas de ceniza se extraen también por la parte inferior del reactor y en el ciclón de gas si este se emplea en aplicaciones para motores. </a:t>
            </a:r>
          </a:p>
          <a:p>
            <a:pPr algn="just"/>
            <a:endParaRPr lang="es-EC" sz="2200" dirty="0">
              <a:latin typeface="Arial" pitchFamily="34" charset="0"/>
              <a:cs typeface="Arial" pitchFamily="34" charset="0"/>
            </a:endParaRPr>
          </a:p>
        </p:txBody>
      </p:sp>
      <p:pic>
        <p:nvPicPr>
          <p:cNvPr id="4" name="3 Imagen"/>
          <p:cNvPicPr/>
          <p:nvPr/>
        </p:nvPicPr>
        <p:blipFill>
          <a:blip r:embed="rId2" cstate="print"/>
          <a:srcRect l="49602" t="27717" r="21860" b="25000"/>
          <a:stretch>
            <a:fillRect/>
          </a:stretch>
        </p:blipFill>
        <p:spPr bwMode="auto">
          <a:xfrm>
            <a:off x="1907704" y="3356992"/>
            <a:ext cx="2851398" cy="2865115"/>
          </a:xfrm>
          <a:prstGeom prst="rect">
            <a:avLst/>
          </a:prstGeom>
          <a:noFill/>
          <a:ln w="9525">
            <a:noFill/>
            <a:miter lim="800000"/>
            <a:headEnd/>
            <a:tailEnd/>
          </a:ln>
        </p:spPr>
      </p:pic>
      <p:pic>
        <p:nvPicPr>
          <p:cNvPr id="5" name="4 Imagen"/>
          <p:cNvPicPr/>
          <p:nvPr/>
        </p:nvPicPr>
        <p:blipFill>
          <a:blip r:embed="rId3" cstate="print"/>
          <a:srcRect/>
          <a:stretch>
            <a:fillRect/>
          </a:stretch>
        </p:blipFill>
        <p:spPr bwMode="auto">
          <a:xfrm>
            <a:off x="6156176" y="620688"/>
            <a:ext cx="2304256" cy="3024336"/>
          </a:xfrm>
          <a:prstGeom prst="rect">
            <a:avLst/>
          </a:prstGeom>
          <a:noFill/>
          <a:ln w="9525">
            <a:noFill/>
            <a:miter lim="800000"/>
            <a:headEnd/>
            <a:tailEnd/>
          </a:ln>
        </p:spPr>
      </p:pic>
      <p:sp>
        <p:nvSpPr>
          <p:cNvPr id="6" name="5 Flecha derecha"/>
          <p:cNvSpPr/>
          <p:nvPr/>
        </p:nvSpPr>
        <p:spPr>
          <a:xfrm rot="1565390">
            <a:off x="5481454" y="980728"/>
            <a:ext cx="72008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lecha abajo"/>
          <p:cNvSpPr/>
          <p:nvPr/>
        </p:nvSpPr>
        <p:spPr>
          <a:xfrm>
            <a:off x="1979712" y="3429000"/>
            <a:ext cx="576064"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332656"/>
            <a:ext cx="7772400" cy="998984"/>
          </a:xfrm>
        </p:spPr>
        <p:txBody>
          <a:bodyPr>
            <a:noAutofit/>
          </a:bodyPr>
          <a:lstStyle/>
          <a:p>
            <a:pPr algn="ctr"/>
            <a:r>
              <a:rPr lang="es-EC" sz="2800" b="1" dirty="0" smtClean="0">
                <a:solidFill>
                  <a:srgbClr val="002060"/>
                </a:solidFill>
                <a:latin typeface="Arial" pitchFamily="34" charset="0"/>
                <a:cs typeface="Arial" pitchFamily="34" charset="0"/>
              </a:rPr>
              <a:t>INGENIERÍA CONCEPTUAL SOBRE EL DISEÑO DEL GASIFICADOR</a:t>
            </a:r>
            <a:endParaRPr lang="es-EC" sz="2800" b="1" dirty="0">
              <a:solidFill>
                <a:srgbClr val="002060"/>
              </a:solidFill>
              <a:latin typeface="Arial" pitchFamily="34" charset="0"/>
              <a:cs typeface="Arial" pitchFamily="34" charset="0"/>
            </a:endParaRPr>
          </a:p>
        </p:txBody>
      </p:sp>
      <p:sp>
        <p:nvSpPr>
          <p:cNvPr id="3" name="2 Marcador de contenido"/>
          <p:cNvSpPr>
            <a:spLocks noGrp="1"/>
          </p:cNvSpPr>
          <p:nvPr>
            <p:ph sz="quarter" idx="1"/>
          </p:nvPr>
        </p:nvSpPr>
        <p:spPr>
          <a:xfrm>
            <a:off x="914400" y="1484784"/>
            <a:ext cx="7772400" cy="1656184"/>
          </a:xfrm>
        </p:spPr>
        <p:txBody>
          <a:bodyPr>
            <a:normAutofit/>
          </a:bodyPr>
          <a:lstStyle/>
          <a:p>
            <a:pPr algn="just">
              <a:buNone/>
            </a:pPr>
            <a:r>
              <a:rPr lang="es-EC" sz="2200" dirty="0" smtClean="0">
                <a:latin typeface="Arial" pitchFamily="34" charset="0"/>
                <a:cs typeface="Arial" pitchFamily="34" charset="0"/>
              </a:rPr>
              <a:t>	A partir del análisis inmediato y elemental de los residuos forestales, se estudió la posibilidad de su descomposición térmica mediante un método termoquímico, en este caso la gasificación.</a:t>
            </a:r>
            <a:endParaRPr lang="es-EC" sz="2200" dirty="0">
              <a:latin typeface="Arial" pitchFamily="34" charset="0"/>
              <a:cs typeface="Arial" pitchFamily="34" charset="0"/>
            </a:endParaRPr>
          </a:p>
        </p:txBody>
      </p:sp>
      <p:pic>
        <p:nvPicPr>
          <p:cNvPr id="22530" name="Picture 2" descr="http://aragonsostenible.blogia.com/upload/20100118123749-biomasa.jpg"/>
          <p:cNvPicPr>
            <a:picLocks noChangeAspect="1" noChangeArrowheads="1"/>
          </p:cNvPicPr>
          <p:nvPr/>
        </p:nvPicPr>
        <p:blipFill>
          <a:blip r:embed="rId2" cstate="print"/>
          <a:srcRect/>
          <a:stretch>
            <a:fillRect/>
          </a:stretch>
        </p:blipFill>
        <p:spPr bwMode="auto">
          <a:xfrm>
            <a:off x="3419872" y="2780928"/>
            <a:ext cx="3960440" cy="3485187"/>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2924944"/>
            <a:ext cx="7772400" cy="706090"/>
          </a:xfrm>
        </p:spPr>
        <p:txBody>
          <a:bodyPr>
            <a:normAutofit fontScale="90000"/>
          </a:bodyPr>
          <a:lstStyle/>
          <a:p>
            <a:pPr algn="ctr"/>
            <a:r>
              <a:rPr lang="es-EC" sz="3100" b="1" dirty="0" smtClean="0">
                <a:solidFill>
                  <a:srgbClr val="002060"/>
                </a:solidFill>
                <a:latin typeface="Arial" pitchFamily="34" charset="0"/>
                <a:cs typeface="Arial" pitchFamily="34" charset="0"/>
              </a:rPr>
              <a:t>El desarrollo de esta tesis va dirigido en ese sentido llevando a cabo diferentes tecnologías que permitan el aprovechamiento de estos residuos como nuevas fuentes de energía</a:t>
            </a:r>
            <a:r>
              <a:rPr lang="es-EC" dirty="0" smtClean="0"/>
              <a:t>.</a:t>
            </a:r>
            <a:br>
              <a:rPr lang="es-EC" dirty="0" smtClean="0"/>
            </a:br>
            <a:endParaRPr lang="es-EC" dirty="0"/>
          </a:p>
        </p:txBody>
      </p:sp>
      <p:pic>
        <p:nvPicPr>
          <p:cNvPr id="38914" name="Picture 2" descr="http://www.dforceblog.com/wp-content/uploads/2009/04/energias-renovables-281x300.jpg"/>
          <p:cNvPicPr>
            <a:picLocks noChangeAspect="1" noChangeArrowheads="1"/>
          </p:cNvPicPr>
          <p:nvPr/>
        </p:nvPicPr>
        <p:blipFill>
          <a:blip r:embed="rId2" cstate="print"/>
          <a:srcRect/>
          <a:stretch>
            <a:fillRect/>
          </a:stretch>
        </p:blipFill>
        <p:spPr bwMode="auto">
          <a:xfrm>
            <a:off x="1043608" y="3152499"/>
            <a:ext cx="3024336" cy="3228829"/>
          </a:xfrm>
          <a:prstGeom prst="rect">
            <a:avLst/>
          </a:prstGeom>
          <a:noFill/>
        </p:spPr>
      </p:pic>
      <p:sp>
        <p:nvSpPr>
          <p:cNvPr id="5" name="4 CuadroTexto"/>
          <p:cNvSpPr txBox="1"/>
          <p:nvPr/>
        </p:nvSpPr>
        <p:spPr>
          <a:xfrm>
            <a:off x="4860032" y="3506232"/>
            <a:ext cx="3816424" cy="1938992"/>
          </a:xfrm>
          <a:prstGeom prst="rect">
            <a:avLst/>
          </a:prstGeom>
          <a:noFill/>
        </p:spPr>
        <p:txBody>
          <a:bodyPr wrap="square" rtlCol="0">
            <a:spAutoFit/>
          </a:bodyPr>
          <a:lstStyle/>
          <a:p>
            <a:pPr algn="just"/>
            <a:r>
              <a:rPr lang="es-EC" sz="2400" dirty="0" smtClean="0">
                <a:latin typeface="Arial" pitchFamily="34" charset="0"/>
                <a:cs typeface="Arial" pitchFamily="34" charset="0"/>
              </a:rPr>
              <a:t>La gasificación forma parte de estas tecnologías y en este caso se utilizará como materia sólida los </a:t>
            </a:r>
            <a:r>
              <a:rPr lang="es-EC" sz="2400" b="1" dirty="0" smtClean="0">
                <a:solidFill>
                  <a:srgbClr val="C00000"/>
                </a:solidFill>
                <a:latin typeface="Arial" pitchFamily="34" charset="0"/>
                <a:cs typeface="Arial" pitchFamily="34" charset="0"/>
              </a:rPr>
              <a:t>residuos forestales</a:t>
            </a:r>
            <a:r>
              <a:rPr lang="es-EC" sz="2400" dirty="0" smtClean="0">
                <a:latin typeface="Arial" pitchFamily="34" charset="0"/>
                <a:cs typeface="Arial" pitchFamily="34" charset="0"/>
              </a:rPr>
              <a:t>.</a:t>
            </a:r>
            <a:endParaRPr lang="es-EC"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55576" y="692696"/>
            <a:ext cx="3168352" cy="369332"/>
          </a:xfrm>
          <a:prstGeom prst="rect">
            <a:avLst/>
          </a:prstGeom>
          <a:noFill/>
        </p:spPr>
        <p:txBody>
          <a:bodyPr wrap="square" rtlCol="0">
            <a:spAutoFit/>
          </a:bodyPr>
          <a:lstStyle/>
          <a:p>
            <a:r>
              <a:rPr lang="es-EC" dirty="0" smtClean="0"/>
              <a:t> </a:t>
            </a:r>
            <a:endParaRPr lang="es-EC" dirty="0"/>
          </a:p>
        </p:txBody>
      </p:sp>
      <p:sp>
        <p:nvSpPr>
          <p:cNvPr id="7" name="6 CuadroTexto"/>
          <p:cNvSpPr txBox="1"/>
          <p:nvPr/>
        </p:nvSpPr>
        <p:spPr>
          <a:xfrm>
            <a:off x="611560" y="1268760"/>
            <a:ext cx="5400600" cy="5324535"/>
          </a:xfrm>
          <a:prstGeom prst="rect">
            <a:avLst/>
          </a:prstGeom>
          <a:noFill/>
        </p:spPr>
        <p:txBody>
          <a:bodyPr wrap="square" rtlCol="0">
            <a:spAutoFit/>
          </a:bodyPr>
          <a:lstStyle/>
          <a:p>
            <a:r>
              <a:rPr lang="es-EC" sz="2000" dirty="0" smtClean="0">
                <a:latin typeface="Arial" pitchFamily="34" charset="0"/>
                <a:cs typeface="Arial" pitchFamily="34" charset="0"/>
              </a:rPr>
              <a:t>Muestras de residuos forestales </a:t>
            </a:r>
          </a:p>
          <a:p>
            <a:endParaRPr lang="es-EC" sz="2000" dirty="0" smtClean="0">
              <a:latin typeface="Arial" pitchFamily="34" charset="0"/>
              <a:cs typeface="Arial" pitchFamily="34" charset="0"/>
            </a:endParaRPr>
          </a:p>
          <a:p>
            <a:r>
              <a:rPr lang="es-EC" sz="2000" dirty="0" smtClean="0">
                <a:latin typeface="Arial" pitchFamily="34" charset="0"/>
                <a:cs typeface="Arial" pitchFamily="34" charset="0"/>
              </a:rPr>
              <a:t>Composición química de estos residuos se tomó el análisis elemental.</a:t>
            </a:r>
          </a:p>
          <a:p>
            <a:endParaRPr lang="es-EC" sz="2000" dirty="0" smtClean="0">
              <a:latin typeface="Arial" pitchFamily="34" charset="0"/>
              <a:cs typeface="Arial" pitchFamily="34" charset="0"/>
            </a:endParaRPr>
          </a:p>
          <a:p>
            <a:r>
              <a:rPr lang="es-EC" sz="2000" dirty="0" smtClean="0">
                <a:latin typeface="Arial" pitchFamily="34" charset="0"/>
                <a:cs typeface="Arial" pitchFamily="34" charset="0"/>
              </a:rPr>
              <a:t>Déficit de oxígeno óptima para la gasificación </a:t>
            </a:r>
            <a:r>
              <a:rPr lang="es-EC" sz="2000" dirty="0" smtClean="0">
                <a:solidFill>
                  <a:srgbClr val="FF0000"/>
                </a:solidFill>
                <a:latin typeface="Arial" pitchFamily="34" charset="0"/>
                <a:cs typeface="Arial" pitchFamily="34" charset="0"/>
              </a:rPr>
              <a:t>(alrededor de 30 %) </a:t>
            </a:r>
            <a:r>
              <a:rPr lang="es-EC" sz="2000" dirty="0" smtClean="0">
                <a:latin typeface="Arial" pitchFamily="34" charset="0"/>
                <a:cs typeface="Arial" pitchFamily="34" charset="0"/>
              </a:rPr>
              <a:t>y el flujo de residuos que se va a alimentar.</a:t>
            </a:r>
          </a:p>
          <a:p>
            <a:endParaRPr lang="es-EC" sz="2000" dirty="0" smtClean="0">
              <a:latin typeface="Arial" pitchFamily="34" charset="0"/>
              <a:cs typeface="Arial" pitchFamily="34" charset="0"/>
            </a:endParaRPr>
          </a:p>
          <a:p>
            <a:r>
              <a:rPr lang="es-EC" sz="2000" dirty="0" smtClean="0">
                <a:latin typeface="Arial" pitchFamily="34" charset="0"/>
                <a:cs typeface="Arial" pitchFamily="34" charset="0"/>
              </a:rPr>
              <a:t>La cantidad de aire que se introduce en el lecho del gasificador, que garantiza el correcto funcionamiento de la instalación</a:t>
            </a:r>
          </a:p>
          <a:p>
            <a:endParaRPr lang="es-EC" sz="2000" dirty="0" smtClean="0">
              <a:latin typeface="Arial" pitchFamily="34" charset="0"/>
              <a:cs typeface="Arial" pitchFamily="34" charset="0"/>
            </a:endParaRPr>
          </a:p>
          <a:p>
            <a:r>
              <a:rPr lang="es-EC" sz="2000" dirty="0" smtClean="0">
                <a:latin typeface="Arial" pitchFamily="34" charset="0"/>
                <a:cs typeface="Arial" pitchFamily="34" charset="0"/>
              </a:rPr>
              <a:t>Fijarle una temperatura con que se debe trabajar, que en nuestro caso se tomó </a:t>
            </a:r>
            <a:r>
              <a:rPr lang="es-EC" sz="2000" dirty="0" smtClean="0">
                <a:solidFill>
                  <a:srgbClr val="C00000"/>
                </a:solidFill>
                <a:latin typeface="Arial" pitchFamily="34" charset="0"/>
                <a:cs typeface="Arial" pitchFamily="34" charset="0"/>
              </a:rPr>
              <a:t>820 ºC </a:t>
            </a:r>
            <a:r>
              <a:rPr lang="es-EC" sz="2000" dirty="0" smtClean="0">
                <a:latin typeface="Arial" pitchFamily="34" charset="0"/>
                <a:cs typeface="Arial" pitchFamily="34" charset="0"/>
              </a:rPr>
              <a:t>. </a:t>
            </a:r>
          </a:p>
          <a:p>
            <a:endParaRPr lang="es-EC" sz="2000" dirty="0">
              <a:latin typeface="Arial" pitchFamily="34" charset="0"/>
              <a:cs typeface="Arial" pitchFamily="34" charset="0"/>
            </a:endParaRPr>
          </a:p>
        </p:txBody>
      </p:sp>
      <p:sp>
        <p:nvSpPr>
          <p:cNvPr id="39938" name="Rectangle 2"/>
          <p:cNvSpPr>
            <a:spLocks noGrp="1" noChangeArrowheads="1"/>
          </p:cNvSpPr>
          <p:nvPr>
            <p:ph type="title"/>
          </p:nvPr>
        </p:nvSpPr>
        <p:spPr bwMode="auto">
          <a:xfrm>
            <a:off x="611560" y="426730"/>
            <a:ext cx="5544616"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3000" b="1" i="0" u="none" strike="noStrike" cap="none" normalizeH="0" baseline="0" dirty="0" smtClean="0">
                <a:ln>
                  <a:noFill/>
                </a:ln>
                <a:solidFill>
                  <a:srgbClr val="002060"/>
                </a:solidFill>
                <a:effectLst/>
                <a:latin typeface="Arial" pitchFamily="34" charset="0"/>
                <a:ea typeface="Times New Roman" pitchFamily="18" charset="0"/>
                <a:cs typeface="Times New Roman" pitchFamily="18" charset="0"/>
              </a:rPr>
              <a:t>MATERIALES Y MÉTODOS</a:t>
            </a:r>
            <a:endParaRPr kumimoji="0" lang="es-EC" sz="30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39940" name="Picture 4" descr="http://t3.gstatic.com/images?q=tbn:ANd9GcRJ8dstYWsWECV4Lt3fpaio-RAd3ozw_eSrvW-SqmpPw5es-4l0DIq9ig">
            <a:hlinkClick r:id="rId2"/>
          </p:cNvPr>
          <p:cNvPicPr>
            <a:picLocks noChangeAspect="1" noChangeArrowheads="1"/>
          </p:cNvPicPr>
          <p:nvPr/>
        </p:nvPicPr>
        <p:blipFill>
          <a:blip r:embed="rId3" cstate="print"/>
          <a:srcRect/>
          <a:stretch>
            <a:fillRect/>
          </a:stretch>
        </p:blipFill>
        <p:spPr bwMode="auto">
          <a:xfrm>
            <a:off x="6732240" y="836712"/>
            <a:ext cx="1656184" cy="1224136"/>
          </a:xfrm>
          <a:prstGeom prst="rect">
            <a:avLst/>
          </a:prstGeom>
          <a:noFill/>
        </p:spPr>
      </p:pic>
      <p:pic>
        <p:nvPicPr>
          <p:cNvPr id="39942" name="Picture 6" descr="http://t3.gstatic.com/images?q=tbn:ANd9GcSIcE5031fUx1tvUL6wylfI6IaKoOAwOHMCwvKbYifu3SppsEewGCeLYy8">
            <a:hlinkClick r:id="rId4"/>
          </p:cNvPr>
          <p:cNvPicPr>
            <a:picLocks noChangeAspect="1" noChangeArrowheads="1"/>
          </p:cNvPicPr>
          <p:nvPr/>
        </p:nvPicPr>
        <p:blipFill>
          <a:blip r:embed="rId5" cstate="print"/>
          <a:srcRect/>
          <a:stretch>
            <a:fillRect/>
          </a:stretch>
        </p:blipFill>
        <p:spPr bwMode="auto">
          <a:xfrm>
            <a:off x="6660232" y="2204864"/>
            <a:ext cx="1872208" cy="1407574"/>
          </a:xfrm>
          <a:prstGeom prst="rect">
            <a:avLst/>
          </a:prstGeom>
          <a:noFill/>
        </p:spPr>
      </p:pic>
      <p:pic>
        <p:nvPicPr>
          <p:cNvPr id="39944" name="Picture 8" descr="http://t1.gstatic.com/images?q=tbn:ANd9GcQHnQQ1eipaRACDJX0DG0NvhfkAOEiNQzAa46NgZJ--AFmxcMntGbdixg">
            <a:hlinkClick r:id="rId6"/>
          </p:cNvPr>
          <p:cNvPicPr>
            <a:picLocks noChangeAspect="1" noChangeArrowheads="1"/>
          </p:cNvPicPr>
          <p:nvPr/>
        </p:nvPicPr>
        <p:blipFill>
          <a:blip r:embed="rId7" cstate="print"/>
          <a:srcRect/>
          <a:stretch>
            <a:fillRect/>
          </a:stretch>
        </p:blipFill>
        <p:spPr bwMode="auto">
          <a:xfrm>
            <a:off x="6732240" y="3573016"/>
            <a:ext cx="1728192" cy="1296144"/>
          </a:xfrm>
          <a:prstGeom prst="rect">
            <a:avLst/>
          </a:prstGeom>
          <a:noFill/>
        </p:spPr>
      </p:pic>
      <p:pic>
        <p:nvPicPr>
          <p:cNvPr id="39946" name="Picture 10" descr="http://t3.gstatic.com/images?q=tbn:ANd9GcRBwt7LNFTP9D-OwWStqpOXnLY98HgaRDqmVgzuAvyfTBvhafUu22mvZYRB">
            <a:hlinkClick r:id="rId8"/>
          </p:cNvPr>
          <p:cNvPicPr>
            <a:picLocks noChangeAspect="1" noChangeArrowheads="1"/>
          </p:cNvPicPr>
          <p:nvPr/>
        </p:nvPicPr>
        <p:blipFill>
          <a:blip r:embed="rId9" cstate="print"/>
          <a:srcRect/>
          <a:stretch>
            <a:fillRect/>
          </a:stretch>
        </p:blipFill>
        <p:spPr bwMode="auto">
          <a:xfrm>
            <a:off x="6732240" y="5013176"/>
            <a:ext cx="1800200" cy="129614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sz="quarter" idx="1"/>
          </p:nvPr>
        </p:nvSpPr>
        <p:spPr>
          <a:xfrm>
            <a:off x="611560" y="4078560"/>
            <a:ext cx="7772400" cy="2086744"/>
          </a:xfrm>
        </p:spPr>
        <p:txBody>
          <a:bodyPr>
            <a:noAutofit/>
          </a:bodyPr>
          <a:lstStyle/>
          <a:p>
            <a:pPr algn="just"/>
            <a:r>
              <a:rPr lang="es-EC" sz="2200" dirty="0" smtClean="0">
                <a:latin typeface="Arial" pitchFamily="34" charset="0"/>
                <a:cs typeface="Arial" pitchFamily="34" charset="0"/>
              </a:rPr>
              <a:t>Según la metodología propuesta por </a:t>
            </a:r>
            <a:r>
              <a:rPr lang="es-EC" sz="2200" dirty="0" err="1" smtClean="0">
                <a:latin typeface="Arial" pitchFamily="34" charset="0"/>
                <a:cs typeface="Arial" pitchFamily="34" charset="0"/>
              </a:rPr>
              <a:t>Kunii</a:t>
            </a:r>
            <a:r>
              <a:rPr lang="es-EC" sz="2200" dirty="0" smtClean="0">
                <a:latin typeface="Arial" pitchFamily="34" charset="0"/>
                <a:cs typeface="Arial" pitchFamily="34" charset="0"/>
              </a:rPr>
              <a:t> y </a:t>
            </a:r>
            <a:r>
              <a:rPr lang="es-EC" sz="2200" dirty="0" err="1" smtClean="0">
                <a:latin typeface="Arial" pitchFamily="34" charset="0"/>
                <a:cs typeface="Arial" pitchFamily="34" charset="0"/>
              </a:rPr>
              <a:t>Daizo</a:t>
            </a:r>
            <a:r>
              <a:rPr lang="es-EC" sz="2200" dirty="0" smtClean="0">
                <a:latin typeface="Arial" pitchFamily="34" charset="0"/>
                <a:cs typeface="Arial" pitchFamily="34" charset="0"/>
              </a:rPr>
              <a:t> </a:t>
            </a:r>
            <a:r>
              <a:rPr lang="es-EC" sz="1800" dirty="0" smtClean="0">
                <a:latin typeface="Arial" pitchFamily="34" charset="0"/>
                <a:cs typeface="Arial" pitchFamily="34" charset="0"/>
              </a:rPr>
              <a:t>[1991] </a:t>
            </a:r>
            <a:r>
              <a:rPr lang="es-EC" sz="2200" dirty="0" smtClean="0">
                <a:latin typeface="Arial" pitchFamily="34" charset="0"/>
                <a:cs typeface="Arial" pitchFamily="34" charset="0"/>
              </a:rPr>
              <a:t>se determinaron los parámetros fundamentales del gasificador </a:t>
            </a:r>
            <a:r>
              <a:rPr lang="es-EC" sz="2200" dirty="0" smtClean="0">
                <a:solidFill>
                  <a:srgbClr val="C00000"/>
                </a:solidFill>
                <a:latin typeface="Arial" pitchFamily="34" charset="0"/>
                <a:cs typeface="Arial" pitchFamily="34" charset="0"/>
              </a:rPr>
              <a:t>(diámetro del reactor, diámetro del tubo de extracción de ceniza, altura del lecho, altura total del gasificador.). </a:t>
            </a:r>
            <a:endParaRPr lang="es-EC" sz="2200" dirty="0">
              <a:solidFill>
                <a:srgbClr val="C00000"/>
              </a:solidFill>
              <a:latin typeface="Arial" pitchFamily="34" charset="0"/>
              <a:cs typeface="Arial" pitchFamily="34" charset="0"/>
            </a:endParaRPr>
          </a:p>
        </p:txBody>
      </p:sp>
      <p:pic>
        <p:nvPicPr>
          <p:cNvPr id="5" name="4 Imagen"/>
          <p:cNvPicPr/>
          <p:nvPr/>
        </p:nvPicPr>
        <p:blipFill>
          <a:blip r:embed="rId2" cstate="print"/>
          <a:srcRect/>
          <a:stretch>
            <a:fillRect/>
          </a:stretch>
        </p:blipFill>
        <p:spPr bwMode="auto">
          <a:xfrm>
            <a:off x="971600" y="404664"/>
            <a:ext cx="6840760" cy="33843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1052736"/>
            <a:ext cx="7772400" cy="1143000"/>
          </a:xfrm>
        </p:spPr>
        <p:txBody>
          <a:bodyPr>
            <a:normAutofit fontScale="90000"/>
          </a:bodyPr>
          <a:lstStyle/>
          <a:p>
            <a:r>
              <a:rPr lang="es-EC" b="1" dirty="0" smtClean="0">
                <a:solidFill>
                  <a:srgbClr val="002060"/>
                </a:solidFill>
                <a:latin typeface="Arial" pitchFamily="34" charset="0"/>
                <a:cs typeface="Arial" pitchFamily="34" charset="0"/>
              </a:rPr>
              <a:t>RESULTADOS Y DISCUSIÓN</a:t>
            </a:r>
            <a:r>
              <a:rPr lang="es-EC" dirty="0" smtClean="0"/>
              <a:t/>
            </a:r>
            <a:br>
              <a:rPr lang="es-EC" dirty="0" smtClean="0"/>
            </a:br>
            <a:r>
              <a:rPr lang="es-EC" dirty="0" smtClean="0"/>
              <a:t/>
            </a:r>
            <a:br>
              <a:rPr lang="es-EC" dirty="0" smtClean="0"/>
            </a:br>
            <a:endParaRPr lang="es-EC" dirty="0"/>
          </a:p>
        </p:txBody>
      </p:sp>
      <p:sp>
        <p:nvSpPr>
          <p:cNvPr id="3" name="2 Marcador de contenido"/>
          <p:cNvSpPr>
            <a:spLocks noGrp="1"/>
          </p:cNvSpPr>
          <p:nvPr>
            <p:ph sz="quarter" idx="1"/>
          </p:nvPr>
        </p:nvSpPr>
        <p:spPr>
          <a:xfrm>
            <a:off x="914400" y="1447800"/>
            <a:ext cx="7772400" cy="4789512"/>
          </a:xfrm>
        </p:spPr>
        <p:txBody>
          <a:bodyPr>
            <a:normAutofit fontScale="92500" lnSpcReduction="10000"/>
          </a:bodyPr>
          <a:lstStyle/>
          <a:p>
            <a:pPr algn="just"/>
            <a:r>
              <a:rPr lang="es-EC" dirty="0" smtClean="0">
                <a:latin typeface="Arial" pitchFamily="34" charset="0"/>
                <a:cs typeface="Arial" pitchFamily="34" charset="0"/>
              </a:rPr>
              <a:t>El valor en tanto por ciento en base seca del análisis inmediato obtenido después de un procesamiento estadístico, es el siguiente:</a:t>
            </a:r>
          </a:p>
          <a:p>
            <a:pPr algn="just"/>
            <a:endParaRPr lang="es-EC" dirty="0" smtClean="0">
              <a:latin typeface="Arial" pitchFamily="34" charset="0"/>
              <a:cs typeface="Arial" pitchFamily="34" charset="0"/>
            </a:endParaRPr>
          </a:p>
          <a:p>
            <a:pPr algn="just"/>
            <a:endParaRPr lang="es-EC" dirty="0" smtClean="0">
              <a:latin typeface="Arial" pitchFamily="34" charset="0"/>
              <a:cs typeface="Arial" pitchFamily="34" charset="0"/>
            </a:endParaRPr>
          </a:p>
          <a:p>
            <a:pPr algn="just"/>
            <a:endParaRPr lang="es-EC" dirty="0" smtClean="0">
              <a:latin typeface="Arial" pitchFamily="34" charset="0"/>
              <a:cs typeface="Arial" pitchFamily="34" charset="0"/>
            </a:endParaRPr>
          </a:p>
          <a:p>
            <a:pPr algn="just"/>
            <a:endParaRPr lang="es-EC" dirty="0" smtClean="0">
              <a:latin typeface="Arial" pitchFamily="34" charset="0"/>
              <a:cs typeface="Arial" pitchFamily="34" charset="0"/>
            </a:endParaRPr>
          </a:p>
          <a:p>
            <a:pPr algn="just"/>
            <a:endParaRPr lang="es-EC" dirty="0" smtClean="0">
              <a:latin typeface="Arial" pitchFamily="34" charset="0"/>
              <a:cs typeface="Arial" pitchFamily="34" charset="0"/>
            </a:endParaRPr>
          </a:p>
          <a:p>
            <a:pPr algn="just"/>
            <a:endParaRPr lang="es-EC" dirty="0" smtClean="0">
              <a:latin typeface="Arial" pitchFamily="34" charset="0"/>
              <a:cs typeface="Arial" pitchFamily="34" charset="0"/>
            </a:endParaRPr>
          </a:p>
          <a:p>
            <a:pPr algn="just"/>
            <a:r>
              <a:rPr lang="es-EC" dirty="0" smtClean="0">
                <a:latin typeface="Arial" pitchFamily="34" charset="0"/>
                <a:cs typeface="Arial" pitchFamily="34" charset="0"/>
              </a:rPr>
              <a:t>Como se demuestra, el residuo aporta más de 90 % de su composición a gas, lo que lo favorece a la hora de gasificarlo.</a:t>
            </a:r>
            <a:endParaRPr lang="es-EC" dirty="0">
              <a:latin typeface="Arial" pitchFamily="34" charset="0"/>
              <a:cs typeface="Arial" pitchFamily="34" charset="0"/>
            </a:endParaRPr>
          </a:p>
        </p:txBody>
      </p:sp>
      <p:pic>
        <p:nvPicPr>
          <p:cNvPr id="6" name="Picture 2"/>
          <p:cNvPicPr>
            <a:picLocks noChangeAspect="1" noChangeArrowheads="1"/>
          </p:cNvPicPr>
          <p:nvPr/>
        </p:nvPicPr>
        <p:blipFill>
          <a:blip r:embed="rId2" cstate="print"/>
          <a:srcRect l="26203" t="43333" r="25563" b="39342"/>
          <a:stretch>
            <a:fillRect/>
          </a:stretch>
        </p:blipFill>
        <p:spPr bwMode="auto">
          <a:xfrm>
            <a:off x="1259632" y="2780928"/>
            <a:ext cx="7200800" cy="1872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cstate="print"/>
          <a:srcRect l="26203" t="23665" r="25563" b="7842"/>
          <a:stretch>
            <a:fillRect/>
          </a:stretch>
        </p:blipFill>
        <p:spPr bwMode="auto">
          <a:xfrm>
            <a:off x="179512" y="332656"/>
            <a:ext cx="8748464" cy="62728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51520" y="260648"/>
            <a:ext cx="8640960" cy="6264696"/>
          </a:xfrm>
        </p:spPr>
        <p:txBody>
          <a:bodyPr>
            <a:normAutofit fontScale="77500" lnSpcReduction="20000"/>
          </a:bodyPr>
          <a:lstStyle/>
          <a:p>
            <a:pPr algn="just">
              <a:buNone/>
            </a:pPr>
            <a:r>
              <a:rPr lang="es-EC" dirty="0" smtClean="0">
                <a:latin typeface="Arial" pitchFamily="34" charset="0"/>
                <a:cs typeface="Arial" pitchFamily="34" charset="0"/>
              </a:rPr>
              <a:t>	</a:t>
            </a:r>
            <a:r>
              <a:rPr lang="es-EC" sz="2800" dirty="0" smtClean="0">
                <a:latin typeface="Arial" pitchFamily="34" charset="0"/>
                <a:cs typeface="Arial" pitchFamily="34" charset="0"/>
              </a:rPr>
              <a:t>Para obtener los mol/h de oxígeno en estas reacciones debemos primeramente dividir el flujo de carbono y de hidrogeno (los flujos de los compuestos químicos dependen del valor total de residuo que se asume y será alimentado, cuyo valor es de </a:t>
            </a:r>
            <a:r>
              <a:rPr lang="es-EC" sz="2800" dirty="0" smtClean="0">
                <a:solidFill>
                  <a:srgbClr val="C00000"/>
                </a:solidFill>
                <a:latin typeface="Arial" pitchFamily="34" charset="0"/>
                <a:cs typeface="Arial" pitchFamily="34" charset="0"/>
              </a:rPr>
              <a:t>450 g/h</a:t>
            </a:r>
            <a:r>
              <a:rPr lang="es-EC" sz="2800" dirty="0" smtClean="0">
                <a:latin typeface="Arial" pitchFamily="34" charset="0"/>
                <a:cs typeface="Arial" pitchFamily="34" charset="0"/>
              </a:rPr>
              <a:t>) por sus respectivas masas moleculares (12 y 4, respectivamente); sumarlos después y el resultado sería el oxígeno </a:t>
            </a:r>
            <a:r>
              <a:rPr lang="es-EC" sz="2800" dirty="0" err="1" smtClean="0">
                <a:latin typeface="Arial" pitchFamily="34" charset="0"/>
                <a:cs typeface="Arial" pitchFamily="34" charset="0"/>
              </a:rPr>
              <a:t>estequiométrico</a:t>
            </a:r>
            <a:r>
              <a:rPr lang="es-EC" sz="2800" dirty="0" smtClean="0">
                <a:latin typeface="Arial" pitchFamily="34" charset="0"/>
                <a:cs typeface="Arial" pitchFamily="34" charset="0"/>
              </a:rPr>
              <a:t> igual a </a:t>
            </a:r>
            <a:r>
              <a:rPr lang="es-EC" sz="2800" dirty="0" smtClean="0">
                <a:solidFill>
                  <a:srgbClr val="C00000"/>
                </a:solidFill>
                <a:latin typeface="Arial" pitchFamily="34" charset="0"/>
                <a:cs typeface="Arial" pitchFamily="34" charset="0"/>
              </a:rPr>
              <a:t>20,2 mol/h</a:t>
            </a:r>
            <a:r>
              <a:rPr lang="es-EC" sz="2800" dirty="0" smtClean="0">
                <a:latin typeface="Arial" pitchFamily="34" charset="0"/>
                <a:cs typeface="Arial" pitchFamily="34" charset="0"/>
              </a:rPr>
              <a:t>. Con este valor se calcula el caudal de aire que se debe introducir en la instalación a partir de la siguiente expresión: </a:t>
            </a:r>
          </a:p>
          <a:p>
            <a:pPr algn="just"/>
            <a:endParaRPr lang="es-EC" dirty="0" smtClean="0">
              <a:latin typeface="Arial" pitchFamily="34" charset="0"/>
              <a:cs typeface="Arial" pitchFamily="34" charset="0"/>
            </a:endParaRPr>
          </a:p>
          <a:p>
            <a:pPr algn="just">
              <a:buNone/>
            </a:pPr>
            <a:r>
              <a:rPr lang="es-EC" dirty="0" smtClean="0">
                <a:latin typeface="Arial" pitchFamily="34" charset="0"/>
                <a:cs typeface="Arial" pitchFamily="34" charset="0"/>
              </a:rPr>
              <a:t>	</a:t>
            </a:r>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pitchFamily="34" charset="0"/>
                <a:cs typeface="Arial" pitchFamily="34" charset="0"/>
              </a:rPr>
              <a:t>Ga = (RE * mol/h O2 /100) * (1 + (100 - %O2 )/ %O2 ) *22,4/1 000. </a:t>
            </a:r>
            <a:endParaRPr lang="es-EC" b="1" dirty="0" smtClean="0">
              <a:effectLst>
                <a:outerShdw blurRad="38100" dist="38100" dir="2700000" algn="tl">
                  <a:srgbClr val="000000">
                    <a:alpha val="43137"/>
                  </a:srgbClr>
                </a:outerShdw>
              </a:effectLst>
              <a:latin typeface="Arial" pitchFamily="34" charset="0"/>
              <a:cs typeface="Arial" pitchFamily="34" charset="0"/>
            </a:endParaRPr>
          </a:p>
          <a:p>
            <a:pPr algn="just">
              <a:buNone/>
            </a:pPr>
            <a:endParaRPr lang="es-EC" dirty="0" smtClean="0">
              <a:latin typeface="Arial" pitchFamily="34" charset="0"/>
              <a:cs typeface="Arial" pitchFamily="34" charset="0"/>
            </a:endParaRPr>
          </a:p>
          <a:p>
            <a:pPr algn="just">
              <a:buNone/>
            </a:pPr>
            <a:r>
              <a:rPr lang="es-EC" dirty="0" smtClean="0">
                <a:latin typeface="Arial" pitchFamily="34" charset="0"/>
                <a:cs typeface="Arial" pitchFamily="34" charset="0"/>
              </a:rPr>
              <a:t>Donde:</a:t>
            </a:r>
            <a:br>
              <a:rPr lang="es-EC" dirty="0" smtClean="0">
                <a:latin typeface="Arial" pitchFamily="34" charset="0"/>
                <a:cs typeface="Arial" pitchFamily="34" charset="0"/>
              </a:rPr>
            </a:br>
            <a:r>
              <a:rPr lang="es-EC" dirty="0" smtClean="0">
                <a:latin typeface="Arial" pitchFamily="34" charset="0"/>
                <a:cs typeface="Arial" pitchFamily="34" charset="0"/>
              </a:rPr>
              <a:t>Ga: Caudal de aire Nm3/h.</a:t>
            </a:r>
          </a:p>
          <a:p>
            <a:pPr algn="just">
              <a:buNone/>
            </a:pPr>
            <a:r>
              <a:rPr lang="es-EC" dirty="0" smtClean="0">
                <a:latin typeface="Arial" pitchFamily="34" charset="0"/>
                <a:cs typeface="Arial" pitchFamily="34" charset="0"/>
              </a:rPr>
              <a:t>	RE: Relación </a:t>
            </a:r>
            <a:r>
              <a:rPr lang="es-EC" dirty="0" err="1" smtClean="0">
                <a:latin typeface="Arial" pitchFamily="34" charset="0"/>
                <a:cs typeface="Arial" pitchFamily="34" charset="0"/>
              </a:rPr>
              <a:t>estequiométrica</a:t>
            </a:r>
            <a:r>
              <a:rPr lang="es-EC" dirty="0" smtClean="0">
                <a:latin typeface="Arial" pitchFamily="34" charset="0"/>
                <a:cs typeface="Arial" pitchFamily="34" charset="0"/>
              </a:rPr>
              <a:t> óptima para gasificar (30 %).</a:t>
            </a:r>
          </a:p>
          <a:p>
            <a:pPr algn="just">
              <a:buNone/>
            </a:pPr>
            <a:r>
              <a:rPr lang="es-EC" dirty="0" smtClean="0">
                <a:latin typeface="Arial" pitchFamily="34" charset="0"/>
                <a:cs typeface="Arial" pitchFamily="34" charset="0"/>
              </a:rPr>
              <a:t>	Mol/h: Oxígeno son los calculados (20,2 mol /h).</a:t>
            </a:r>
          </a:p>
          <a:p>
            <a:pPr algn="just">
              <a:buNone/>
            </a:pPr>
            <a:r>
              <a:rPr lang="es-EC" dirty="0" smtClean="0">
                <a:latin typeface="Arial" pitchFamily="34" charset="0"/>
                <a:cs typeface="Arial" pitchFamily="34" charset="0"/>
              </a:rPr>
              <a:t>	% O2 : % de oxígeno en el aire (21 %). </a:t>
            </a:r>
          </a:p>
          <a:p>
            <a:pPr algn="just">
              <a:buNone/>
            </a:pPr>
            <a:r>
              <a:rPr lang="es-EC" dirty="0" smtClean="0">
                <a:latin typeface="Arial" pitchFamily="34" charset="0"/>
                <a:cs typeface="Arial" pitchFamily="34" charset="0"/>
              </a:rPr>
              <a:t>	Sustituyendo los valores en la expresión anterior el caudal obtenido es de 0,6464 Nm3 /h. </a:t>
            </a:r>
          </a:p>
          <a:p>
            <a:pPr algn="just">
              <a:buNone/>
            </a:pPr>
            <a:r>
              <a:rPr lang="es-EC" dirty="0" smtClean="0">
                <a:latin typeface="Arial" pitchFamily="34" charset="0"/>
                <a:cs typeface="Arial" pitchFamily="34" charset="0"/>
              </a:rPr>
              <a:t>	La N de la unidad de medida está referida a condiciones normales para el aire, o sea, 1 atm y 273 K. </a:t>
            </a:r>
          </a:p>
          <a:p>
            <a:pPr algn="just">
              <a:buNone/>
            </a:pPr>
            <a:endParaRPr lang="es-EC"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51520" y="260648"/>
            <a:ext cx="8712968" cy="6336704"/>
          </a:xfrm>
        </p:spPr>
        <p:txBody>
          <a:bodyPr>
            <a:normAutofit/>
          </a:bodyPr>
          <a:lstStyle/>
          <a:p>
            <a:pPr>
              <a:buNone/>
            </a:pPr>
            <a:r>
              <a:rPr lang="es-EC" dirty="0" smtClean="0">
                <a:latin typeface="Arial" pitchFamily="34" charset="0"/>
                <a:cs typeface="Arial" pitchFamily="34" charset="0"/>
              </a:rPr>
              <a:t>A partir de este momento se comienzan a calcular los parámetros de diseño del </a:t>
            </a:r>
            <a:r>
              <a:rPr lang="es-EC" dirty="0" err="1" smtClean="0">
                <a:latin typeface="Arial" pitchFamily="34" charset="0"/>
                <a:cs typeface="Arial" pitchFamily="34" charset="0"/>
              </a:rPr>
              <a:t>gasificador</a:t>
            </a:r>
            <a:r>
              <a:rPr lang="es-EC" dirty="0" smtClean="0">
                <a:latin typeface="Arial" pitchFamily="34" charset="0"/>
                <a:cs typeface="Arial" pitchFamily="34" charset="0"/>
              </a:rPr>
              <a:t> a través de los pasos siguientes: </a:t>
            </a:r>
          </a:p>
          <a:p>
            <a:pPr>
              <a:buNone/>
            </a:pPr>
            <a:endParaRPr lang="es-EC" dirty="0" smtClean="0">
              <a:latin typeface="Arial" pitchFamily="34" charset="0"/>
              <a:cs typeface="Arial" pitchFamily="34" charset="0"/>
            </a:endParaRPr>
          </a:p>
          <a:p>
            <a:pPr>
              <a:buNone/>
            </a:pPr>
            <a:r>
              <a:rPr lang="es-EC" b="1" dirty="0" smtClean="0">
                <a:latin typeface="Arial" pitchFamily="34" charset="0"/>
                <a:cs typeface="Arial" pitchFamily="34" charset="0"/>
              </a:rPr>
              <a:t>1. Superficie del reactor. </a:t>
            </a:r>
            <a:endParaRPr lang="es-EC" dirty="0" smtClean="0">
              <a:latin typeface="Arial" pitchFamily="34" charset="0"/>
              <a:cs typeface="Arial" pitchFamily="34" charset="0"/>
            </a:endParaRPr>
          </a:p>
          <a:p>
            <a:pPr>
              <a:buNone/>
            </a:pPr>
            <a:r>
              <a:rPr lang="es-EC" dirty="0" err="1" smtClean="0">
                <a:latin typeface="Arial" pitchFamily="34" charset="0"/>
                <a:cs typeface="Arial" pitchFamily="34" charset="0"/>
              </a:rPr>
              <a:t>Srea</a:t>
            </a:r>
            <a:r>
              <a:rPr lang="es-EC" dirty="0" smtClean="0">
                <a:latin typeface="Arial" pitchFamily="34" charset="0"/>
                <a:cs typeface="Arial" pitchFamily="34" charset="0"/>
              </a:rPr>
              <a:t> = Ga * (273+Tg)/273/ </a:t>
            </a:r>
            <a:r>
              <a:rPr lang="es-EC" dirty="0" err="1" smtClean="0">
                <a:latin typeface="Arial" pitchFamily="34" charset="0"/>
                <a:cs typeface="Arial" pitchFamily="34" charset="0"/>
              </a:rPr>
              <a:t>Rvel</a:t>
            </a:r>
            <a:r>
              <a:rPr lang="es-EC" dirty="0" smtClean="0">
                <a:latin typeface="Arial" pitchFamily="34" charset="0"/>
                <a:cs typeface="Arial" pitchFamily="34" charset="0"/>
              </a:rPr>
              <a:t>/ </a:t>
            </a:r>
            <a:r>
              <a:rPr lang="es-EC" dirty="0" err="1" smtClean="0">
                <a:latin typeface="Arial" pitchFamily="34" charset="0"/>
                <a:cs typeface="Arial" pitchFamily="34" charset="0"/>
              </a:rPr>
              <a:t>vmf</a:t>
            </a:r>
            <a:r>
              <a:rPr lang="es-EC" dirty="0" smtClean="0">
                <a:latin typeface="Arial" pitchFamily="34" charset="0"/>
                <a:cs typeface="Arial" pitchFamily="34" charset="0"/>
              </a:rPr>
              <a:t>/3600 </a:t>
            </a:r>
          </a:p>
          <a:p>
            <a:pPr>
              <a:buNone/>
            </a:pPr>
            <a:r>
              <a:rPr lang="es-EC" dirty="0" err="1" smtClean="0">
                <a:latin typeface="Arial" pitchFamily="34" charset="0"/>
                <a:cs typeface="Arial" pitchFamily="34" charset="0"/>
              </a:rPr>
              <a:t>Tg</a:t>
            </a:r>
            <a:r>
              <a:rPr lang="es-EC" dirty="0" smtClean="0">
                <a:latin typeface="Arial" pitchFamily="34" charset="0"/>
                <a:cs typeface="Arial" pitchFamily="34" charset="0"/>
              </a:rPr>
              <a:t>: Temperatura de </a:t>
            </a:r>
            <a:r>
              <a:rPr lang="es-EC" dirty="0" err="1" smtClean="0">
                <a:latin typeface="Arial" pitchFamily="34" charset="0"/>
                <a:cs typeface="Arial" pitchFamily="34" charset="0"/>
              </a:rPr>
              <a:t>gasificador</a:t>
            </a:r>
            <a:endParaRPr lang="es-EC" dirty="0" smtClean="0">
              <a:latin typeface="Arial" pitchFamily="34" charset="0"/>
              <a:cs typeface="Arial" pitchFamily="34" charset="0"/>
            </a:endParaRPr>
          </a:p>
          <a:p>
            <a:pPr>
              <a:buNone/>
            </a:pPr>
            <a:r>
              <a:rPr lang="es-EC" dirty="0" err="1" smtClean="0">
                <a:latin typeface="Arial" pitchFamily="34" charset="0"/>
                <a:cs typeface="Arial" pitchFamily="34" charset="0"/>
              </a:rPr>
              <a:t>Rvel</a:t>
            </a:r>
            <a:r>
              <a:rPr lang="es-EC" dirty="0" smtClean="0">
                <a:latin typeface="Arial" pitchFamily="34" charset="0"/>
                <a:cs typeface="Arial" pitchFamily="34" charset="0"/>
              </a:rPr>
              <a:t>: Velocidad del aire</a:t>
            </a:r>
          </a:p>
          <a:p>
            <a:pPr>
              <a:buNone/>
            </a:pPr>
            <a:r>
              <a:rPr lang="es-EC" dirty="0" err="1" smtClean="0">
                <a:latin typeface="Arial" pitchFamily="34" charset="0"/>
                <a:cs typeface="Arial" pitchFamily="34" charset="0"/>
              </a:rPr>
              <a:t>Vmf</a:t>
            </a:r>
            <a:r>
              <a:rPr lang="es-EC" dirty="0" smtClean="0">
                <a:latin typeface="Arial" pitchFamily="34" charset="0"/>
                <a:cs typeface="Arial" pitchFamily="34" charset="0"/>
              </a:rPr>
              <a:t>: Velocidad mínima de </a:t>
            </a:r>
            <a:r>
              <a:rPr lang="es-EC" dirty="0" smtClean="0">
                <a:latin typeface="Arial" pitchFamily="34" charset="0"/>
                <a:cs typeface="Arial" pitchFamily="34" charset="0"/>
              </a:rPr>
              <a:t>flujo </a:t>
            </a:r>
            <a:endParaRPr lang="es-EC" dirty="0" smtClean="0">
              <a:latin typeface="Arial" pitchFamily="34" charset="0"/>
              <a:cs typeface="Arial" pitchFamily="34" charset="0"/>
            </a:endParaRPr>
          </a:p>
          <a:p>
            <a:pPr>
              <a:buNone/>
            </a:pPr>
            <a:endParaRPr lang="es-EC" b="1" dirty="0" smtClean="0">
              <a:latin typeface="Arial" pitchFamily="34" charset="0"/>
              <a:cs typeface="Arial" pitchFamily="34" charset="0"/>
            </a:endParaRPr>
          </a:p>
          <a:p>
            <a:pPr>
              <a:buNone/>
            </a:pPr>
            <a:r>
              <a:rPr lang="es-EC" b="1" dirty="0" smtClean="0">
                <a:latin typeface="Arial" pitchFamily="34" charset="0"/>
                <a:cs typeface="Arial" pitchFamily="34" charset="0"/>
              </a:rPr>
              <a:t>2. Superficie del tubo de extracción de ceniza. </a:t>
            </a:r>
            <a:endParaRPr lang="es-EC" dirty="0" smtClean="0">
              <a:latin typeface="Arial" pitchFamily="34" charset="0"/>
              <a:cs typeface="Arial" pitchFamily="34" charset="0"/>
            </a:endParaRPr>
          </a:p>
          <a:p>
            <a:pPr>
              <a:buNone/>
            </a:pPr>
            <a:r>
              <a:rPr lang="es-EC" dirty="0" err="1" smtClean="0">
                <a:latin typeface="Arial" pitchFamily="34" charset="0"/>
                <a:cs typeface="Arial" pitchFamily="34" charset="0"/>
              </a:rPr>
              <a:t>Ste</a:t>
            </a:r>
            <a:r>
              <a:rPr lang="es-EC" dirty="0" smtClean="0">
                <a:latin typeface="Arial" pitchFamily="34" charset="0"/>
                <a:cs typeface="Arial" pitchFamily="34" charset="0"/>
              </a:rPr>
              <a:t> = 3,1416 * Dte^2 /4. </a:t>
            </a:r>
          </a:p>
          <a:p>
            <a:pPr>
              <a:buNone/>
            </a:pPr>
            <a:r>
              <a:rPr lang="es-EC" dirty="0" err="1" smtClean="0">
                <a:latin typeface="Arial" pitchFamily="34" charset="0"/>
                <a:cs typeface="Arial" pitchFamily="34" charset="0"/>
              </a:rPr>
              <a:t>Dte</a:t>
            </a:r>
            <a:r>
              <a:rPr lang="es-EC" dirty="0" smtClean="0">
                <a:latin typeface="Arial" pitchFamily="34" charset="0"/>
                <a:cs typeface="Arial" pitchFamily="34" charset="0"/>
              </a:rPr>
              <a:t>: Diámetro del tubo de </a:t>
            </a:r>
            <a:r>
              <a:rPr lang="es-EC" dirty="0" smtClean="0">
                <a:latin typeface="Arial" pitchFamily="34" charset="0"/>
                <a:cs typeface="Arial" pitchFamily="34" charset="0"/>
              </a:rPr>
              <a:t>extracción  </a:t>
            </a:r>
            <a:endParaRPr lang="es-EC" b="1" dirty="0" smtClean="0">
              <a:latin typeface="Arial" pitchFamily="34" charset="0"/>
              <a:cs typeface="Arial" pitchFamily="34" charset="0"/>
            </a:endParaRPr>
          </a:p>
          <a:p>
            <a:pPr>
              <a:buNone/>
            </a:pPr>
            <a:endParaRPr lang="es-EC"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23528" y="260648"/>
            <a:ext cx="8363272" cy="5759152"/>
          </a:xfrm>
        </p:spPr>
        <p:txBody>
          <a:bodyPr/>
          <a:lstStyle/>
          <a:p>
            <a:pPr>
              <a:buNone/>
            </a:pPr>
            <a:r>
              <a:rPr lang="es-EC" b="1" dirty="0" smtClean="0">
                <a:latin typeface="Arial" pitchFamily="34" charset="0"/>
                <a:cs typeface="Arial" pitchFamily="34" charset="0"/>
              </a:rPr>
              <a:t>3. Diámetro del reactor. </a:t>
            </a:r>
            <a:endParaRPr lang="es-EC" dirty="0" smtClean="0">
              <a:latin typeface="Arial" pitchFamily="34" charset="0"/>
              <a:cs typeface="Arial" pitchFamily="34" charset="0"/>
            </a:endParaRPr>
          </a:p>
          <a:p>
            <a:pPr>
              <a:buNone/>
            </a:pPr>
            <a:r>
              <a:rPr lang="es-EC" dirty="0" err="1" smtClean="0">
                <a:latin typeface="Arial" pitchFamily="34" charset="0"/>
                <a:cs typeface="Arial" pitchFamily="34" charset="0"/>
              </a:rPr>
              <a:t>Dr</a:t>
            </a:r>
            <a:r>
              <a:rPr lang="es-EC" dirty="0" smtClean="0">
                <a:latin typeface="Arial" pitchFamily="34" charset="0"/>
                <a:cs typeface="Arial" pitchFamily="34" charset="0"/>
              </a:rPr>
              <a:t> = ((</a:t>
            </a:r>
            <a:r>
              <a:rPr lang="es-EC" dirty="0" err="1" smtClean="0">
                <a:latin typeface="Arial" pitchFamily="34" charset="0"/>
                <a:cs typeface="Arial" pitchFamily="34" charset="0"/>
              </a:rPr>
              <a:t>Srea</a:t>
            </a:r>
            <a:r>
              <a:rPr lang="es-EC" dirty="0" smtClean="0">
                <a:latin typeface="Arial" pitchFamily="34" charset="0"/>
                <a:cs typeface="Arial" pitchFamily="34" charset="0"/>
              </a:rPr>
              <a:t> + </a:t>
            </a:r>
            <a:r>
              <a:rPr lang="es-EC" dirty="0" err="1" smtClean="0">
                <a:latin typeface="Arial" pitchFamily="34" charset="0"/>
                <a:cs typeface="Arial" pitchFamily="34" charset="0"/>
              </a:rPr>
              <a:t>Ste</a:t>
            </a:r>
            <a:r>
              <a:rPr lang="es-EC" dirty="0" smtClean="0">
                <a:latin typeface="Arial" pitchFamily="34" charset="0"/>
                <a:cs typeface="Arial" pitchFamily="34" charset="0"/>
              </a:rPr>
              <a:t>)* 4 /3,1416)</a:t>
            </a:r>
            <a:r>
              <a:rPr lang="es-ES" dirty="0" smtClean="0">
                <a:latin typeface="Arial" pitchFamily="34" charset="0"/>
                <a:cs typeface="Arial" pitchFamily="34" charset="0"/>
              </a:rPr>
              <a:t>^</a:t>
            </a:r>
            <a:r>
              <a:rPr lang="es-EC" dirty="0" smtClean="0">
                <a:latin typeface="Arial" pitchFamily="34" charset="0"/>
                <a:cs typeface="Arial" pitchFamily="34" charset="0"/>
              </a:rPr>
              <a:t>0,5 . </a:t>
            </a:r>
          </a:p>
          <a:p>
            <a:pPr>
              <a:buNone/>
            </a:pPr>
            <a:endParaRPr lang="es-EC" b="1" dirty="0" smtClean="0">
              <a:latin typeface="Arial" pitchFamily="34" charset="0"/>
              <a:cs typeface="Arial" pitchFamily="34" charset="0"/>
            </a:endParaRPr>
          </a:p>
          <a:p>
            <a:pPr>
              <a:buNone/>
            </a:pPr>
            <a:r>
              <a:rPr lang="es-EC" b="1" dirty="0" smtClean="0">
                <a:latin typeface="Arial" pitchFamily="34" charset="0"/>
                <a:cs typeface="Arial" pitchFamily="34" charset="0"/>
              </a:rPr>
              <a:t>4. Velocidad de trabajo. </a:t>
            </a:r>
            <a:endParaRPr lang="es-EC" dirty="0" smtClean="0">
              <a:latin typeface="Arial" pitchFamily="34" charset="0"/>
              <a:cs typeface="Arial" pitchFamily="34" charset="0"/>
            </a:endParaRPr>
          </a:p>
          <a:p>
            <a:pPr>
              <a:buNone/>
            </a:pPr>
            <a:r>
              <a:rPr lang="es-EC" dirty="0" err="1" smtClean="0">
                <a:latin typeface="Arial" pitchFamily="34" charset="0"/>
                <a:cs typeface="Arial" pitchFamily="34" charset="0"/>
              </a:rPr>
              <a:t>Wt</a:t>
            </a:r>
            <a:r>
              <a:rPr lang="es-EC" dirty="0" smtClean="0">
                <a:latin typeface="Arial" pitchFamily="34" charset="0"/>
                <a:cs typeface="Arial" pitchFamily="34" charset="0"/>
              </a:rPr>
              <a:t> = Ga *(273 + </a:t>
            </a:r>
            <a:r>
              <a:rPr lang="es-EC" dirty="0" err="1" smtClean="0">
                <a:latin typeface="Arial" pitchFamily="34" charset="0"/>
                <a:cs typeface="Arial" pitchFamily="34" charset="0"/>
              </a:rPr>
              <a:t>Tg</a:t>
            </a:r>
            <a:r>
              <a:rPr lang="es-EC" dirty="0" smtClean="0">
                <a:latin typeface="Arial" pitchFamily="34" charset="0"/>
                <a:cs typeface="Arial" pitchFamily="34" charset="0"/>
              </a:rPr>
              <a:t>) / 273/</a:t>
            </a:r>
            <a:r>
              <a:rPr lang="es-EC" dirty="0" err="1" smtClean="0">
                <a:latin typeface="Arial" pitchFamily="34" charset="0"/>
                <a:cs typeface="Arial" pitchFamily="34" charset="0"/>
              </a:rPr>
              <a:t>Srea</a:t>
            </a:r>
            <a:r>
              <a:rPr lang="es-EC" dirty="0" smtClean="0">
                <a:latin typeface="Arial" pitchFamily="34" charset="0"/>
                <a:cs typeface="Arial" pitchFamily="34" charset="0"/>
              </a:rPr>
              <a:t>/3600 </a:t>
            </a:r>
          </a:p>
          <a:p>
            <a:pPr>
              <a:buNone/>
            </a:pPr>
            <a:r>
              <a:rPr lang="es-EC" dirty="0" smtClean="0">
                <a:latin typeface="Arial" pitchFamily="34" charset="0"/>
                <a:cs typeface="Arial" pitchFamily="34" charset="0"/>
              </a:rPr>
              <a:t> </a:t>
            </a:r>
            <a:endParaRPr lang="es-EC" b="1" dirty="0" smtClean="0">
              <a:latin typeface="Arial" pitchFamily="34" charset="0"/>
              <a:cs typeface="Arial" pitchFamily="34" charset="0"/>
            </a:endParaRPr>
          </a:p>
          <a:p>
            <a:pPr>
              <a:buNone/>
            </a:pPr>
            <a:r>
              <a:rPr lang="es-EC" b="1" dirty="0" smtClean="0">
                <a:latin typeface="Arial" pitchFamily="34" charset="0"/>
                <a:cs typeface="Arial" pitchFamily="34" charset="0"/>
              </a:rPr>
              <a:t>5. Altura del </a:t>
            </a:r>
            <a:r>
              <a:rPr lang="es-EC" b="1" dirty="0" err="1" smtClean="0">
                <a:latin typeface="Arial" pitchFamily="34" charset="0"/>
                <a:cs typeface="Arial" pitchFamily="34" charset="0"/>
              </a:rPr>
              <a:t>gasificador</a:t>
            </a:r>
            <a:r>
              <a:rPr lang="es-EC" b="1" dirty="0" smtClean="0">
                <a:latin typeface="Arial" pitchFamily="34" charset="0"/>
                <a:cs typeface="Arial" pitchFamily="34" charset="0"/>
              </a:rPr>
              <a:t> </a:t>
            </a:r>
            <a:endParaRPr lang="es-EC" dirty="0" smtClean="0">
              <a:latin typeface="Arial" pitchFamily="34" charset="0"/>
              <a:cs typeface="Arial" pitchFamily="34" charset="0"/>
            </a:endParaRPr>
          </a:p>
          <a:p>
            <a:pPr>
              <a:buNone/>
            </a:pPr>
            <a:r>
              <a:rPr lang="es-EC" dirty="0" smtClean="0">
                <a:latin typeface="Arial" pitchFamily="34" charset="0"/>
                <a:cs typeface="Arial" pitchFamily="34" charset="0"/>
              </a:rPr>
              <a:t>Hg = </a:t>
            </a:r>
            <a:r>
              <a:rPr lang="es-EC" dirty="0" err="1" smtClean="0">
                <a:latin typeface="Arial" pitchFamily="34" charset="0"/>
                <a:cs typeface="Arial" pitchFamily="34" charset="0"/>
              </a:rPr>
              <a:t>Ln</a:t>
            </a:r>
            <a:r>
              <a:rPr lang="es-EC" dirty="0" smtClean="0">
                <a:latin typeface="Arial" pitchFamily="34" charset="0"/>
                <a:cs typeface="Arial" pitchFamily="34" charset="0"/>
              </a:rPr>
              <a:t> ((1 -0,4)/</a:t>
            </a:r>
            <a:r>
              <a:rPr lang="es-EC" dirty="0" err="1" smtClean="0">
                <a:latin typeface="Arial" pitchFamily="34" charset="0"/>
                <a:cs typeface="Arial" pitchFamily="34" charset="0"/>
              </a:rPr>
              <a:t>fag</a:t>
            </a:r>
            <a:r>
              <a:rPr lang="es-EC" dirty="0" smtClean="0">
                <a:latin typeface="Arial" pitchFamily="34" charset="0"/>
                <a:cs typeface="Arial" pitchFamily="34" charset="0"/>
              </a:rPr>
              <a:t>)*</a:t>
            </a:r>
            <a:r>
              <a:rPr lang="es-EC" dirty="0" err="1" smtClean="0">
                <a:latin typeface="Arial" pitchFamily="34" charset="0"/>
                <a:cs typeface="Arial" pitchFamily="34" charset="0"/>
              </a:rPr>
              <a:t>Wt</a:t>
            </a:r>
            <a:r>
              <a:rPr lang="es-EC" dirty="0" smtClean="0">
                <a:latin typeface="Arial" pitchFamily="34" charset="0"/>
                <a:cs typeface="Arial" pitchFamily="34" charset="0"/>
              </a:rPr>
              <a:t> /5 + Hl </a:t>
            </a:r>
          </a:p>
          <a:p>
            <a:pPr>
              <a:buNone/>
            </a:pPr>
            <a:r>
              <a:rPr lang="es-EC" dirty="0" err="1" smtClean="0">
                <a:latin typeface="Arial" pitchFamily="34" charset="0"/>
                <a:cs typeface="Arial" pitchFamily="34" charset="0"/>
              </a:rPr>
              <a:t>Fag</a:t>
            </a:r>
            <a:r>
              <a:rPr lang="es-EC" dirty="0" smtClean="0">
                <a:latin typeface="Arial" pitchFamily="34" charset="0"/>
                <a:cs typeface="Arial" pitchFamily="34" charset="0"/>
              </a:rPr>
              <a:t>: fracción de gasificación 0,0043</a:t>
            </a:r>
          </a:p>
          <a:p>
            <a:pPr>
              <a:buNone/>
            </a:pPr>
            <a:r>
              <a:rPr lang="es-EC" dirty="0" smtClean="0">
                <a:latin typeface="Arial" pitchFamily="34" charset="0"/>
                <a:cs typeface="Arial" pitchFamily="34" charset="0"/>
              </a:rPr>
              <a:t>Hl: Altura del lecho (se fija en 0,1524 m )</a:t>
            </a:r>
          </a:p>
          <a:p>
            <a:pPr>
              <a:buNone/>
            </a:pPr>
            <a:endParaRPr lang="es-EC" dirty="0" smtClean="0">
              <a:latin typeface="Arial" pitchFamily="34" charset="0"/>
              <a:cs typeface="Arial" pitchFamily="34" charset="0"/>
            </a:endParaRPr>
          </a:p>
          <a:p>
            <a:pPr>
              <a:buNone/>
            </a:pPr>
            <a:endParaRPr lang="es-EC" dirty="0" smtClean="0"/>
          </a:p>
          <a:p>
            <a:endParaRPr lang="es-EC"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60648"/>
            <a:ext cx="7772400" cy="1359024"/>
          </a:xfrm>
        </p:spPr>
        <p:txBody>
          <a:bodyPr>
            <a:noAutofit/>
          </a:bodyPr>
          <a:lstStyle/>
          <a:p>
            <a:pPr algn="just"/>
            <a:r>
              <a:rPr lang="es-ES" sz="2000" b="1" dirty="0" smtClean="0">
                <a:solidFill>
                  <a:schemeClr val="tx1"/>
                </a:solidFill>
                <a:latin typeface="Arial" pitchFamily="34" charset="0"/>
                <a:cs typeface="Arial" pitchFamily="34" charset="0"/>
              </a:rPr>
              <a:t>El Protocolo de Kyoto, convocado por la Organización de las Naciones Unidas,   por medio de la búsqueda de obtención de energías que no causen impacto en el medio ambiente.</a:t>
            </a:r>
            <a:r>
              <a:rPr lang="es-EC" sz="2000" dirty="0" smtClean="0">
                <a:solidFill>
                  <a:schemeClr val="tx1"/>
                </a:solidFill>
                <a:latin typeface="Arial" pitchFamily="34" charset="0"/>
                <a:cs typeface="Arial" pitchFamily="34" charset="0"/>
              </a:rPr>
              <a:t/>
            </a:r>
            <a:br>
              <a:rPr lang="es-EC" sz="2000" dirty="0" smtClean="0">
                <a:solidFill>
                  <a:schemeClr val="tx1"/>
                </a:solidFill>
                <a:latin typeface="Arial" pitchFamily="34" charset="0"/>
                <a:cs typeface="Arial" pitchFamily="34" charset="0"/>
              </a:rPr>
            </a:br>
            <a:endParaRPr lang="es-EC" sz="2000" dirty="0">
              <a:solidFill>
                <a:schemeClr val="tx1"/>
              </a:solidFill>
              <a:latin typeface="Arial" pitchFamily="34" charset="0"/>
              <a:cs typeface="Arial" pitchFamily="34" charset="0"/>
            </a:endParaRPr>
          </a:p>
        </p:txBody>
      </p:sp>
      <p:pic>
        <p:nvPicPr>
          <p:cNvPr id="4" name="Picture 4" descr="http://3.bp.blogspot.com/-J18aF-bfmJo/Tqq-5FLvOZI/AAAAAAAAAtw/mg_8DtQA4gk/s1600/IMPACTO+AMBIENTA.PNG"/>
          <p:cNvPicPr>
            <a:picLocks noGrp="1" noChangeAspect="1" noChangeArrowheads="1"/>
          </p:cNvPicPr>
          <p:nvPr>
            <p:ph sz="quarter" idx="1"/>
          </p:nvPr>
        </p:nvPicPr>
        <p:blipFill>
          <a:blip r:embed="rId3" cstate="print"/>
          <a:srcRect/>
          <a:stretch>
            <a:fillRect/>
          </a:stretch>
        </p:blipFill>
        <p:spPr bwMode="auto">
          <a:xfrm>
            <a:off x="1404912" y="1484784"/>
            <a:ext cx="6407447" cy="478457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692696"/>
            <a:ext cx="7772400" cy="1080120"/>
          </a:xfrm>
        </p:spPr>
        <p:txBody>
          <a:bodyPr>
            <a:normAutofit fontScale="90000"/>
          </a:bodyPr>
          <a:lstStyle/>
          <a:p>
            <a:pPr algn="ctr"/>
            <a:r>
              <a:rPr lang="es-EC" b="1" dirty="0" smtClean="0">
                <a:solidFill>
                  <a:srgbClr val="002060"/>
                </a:solidFill>
                <a:latin typeface="Arial" pitchFamily="34" charset="0"/>
                <a:cs typeface="Arial" pitchFamily="34" charset="0"/>
              </a:rPr>
              <a:t>TABLA DE RESULTADOS</a:t>
            </a:r>
            <a:r>
              <a:rPr lang="es-EC" dirty="0" smtClean="0"/>
              <a:t/>
            </a:r>
            <a:br>
              <a:rPr lang="es-EC" dirty="0" smtClean="0"/>
            </a:br>
            <a:endParaRPr lang="es-EC" dirty="0"/>
          </a:p>
        </p:txBody>
      </p:sp>
      <p:pic>
        <p:nvPicPr>
          <p:cNvPr id="44034" name="Picture 2"/>
          <p:cNvPicPr>
            <a:picLocks noGrp="1" noChangeAspect="1" noChangeArrowheads="1"/>
          </p:cNvPicPr>
          <p:nvPr>
            <p:ph sz="quarter" idx="1"/>
          </p:nvPr>
        </p:nvPicPr>
        <p:blipFill>
          <a:blip r:embed="rId2" cstate="print"/>
          <a:srcRect l="26203" t="26009" r="25563" b="19515"/>
          <a:stretch>
            <a:fillRect/>
          </a:stretch>
        </p:blipFill>
        <p:spPr bwMode="auto">
          <a:xfrm>
            <a:off x="611560" y="1412776"/>
            <a:ext cx="7866874" cy="4968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Descripción: D:\Mis documentos 2011\GASIFICADOR\Gasificador.JPG"/>
          <p:cNvPicPr>
            <a:picLocks noGrp="1"/>
          </p:cNvPicPr>
          <p:nvPr>
            <p:ph sz="quarter" idx="1"/>
          </p:nvPr>
        </p:nvPicPr>
        <p:blipFill>
          <a:blip r:embed="rId2" cstate="print"/>
          <a:srcRect/>
          <a:stretch>
            <a:fillRect/>
          </a:stretch>
        </p:blipFill>
        <p:spPr bwMode="auto">
          <a:xfrm>
            <a:off x="539552" y="836712"/>
            <a:ext cx="6877272" cy="5832648"/>
          </a:xfrm>
          <a:prstGeom prst="rect">
            <a:avLst/>
          </a:prstGeom>
          <a:noFill/>
          <a:ln w="9525">
            <a:noFill/>
            <a:miter lim="800000"/>
            <a:headEnd/>
            <a:tailEnd/>
          </a:ln>
        </p:spPr>
      </p:pic>
      <p:graphicFrame>
        <p:nvGraphicFramePr>
          <p:cNvPr id="5" name="4 Tabla"/>
          <p:cNvGraphicFramePr>
            <a:graphicFrameLocks noGrp="1"/>
          </p:cNvGraphicFramePr>
          <p:nvPr/>
        </p:nvGraphicFramePr>
        <p:xfrm>
          <a:off x="6084168" y="1916832"/>
          <a:ext cx="2524125" cy="4352326"/>
        </p:xfrm>
        <a:graphic>
          <a:graphicData uri="http://schemas.openxmlformats.org/drawingml/2006/table">
            <a:tbl>
              <a:tblPr/>
              <a:tblGrid>
                <a:gridCol w="2524125"/>
              </a:tblGrid>
              <a:tr h="690449">
                <a:tc>
                  <a:txBody>
                    <a:bodyPr/>
                    <a:lstStyle/>
                    <a:p>
                      <a:pPr algn="ctr">
                        <a:lnSpc>
                          <a:spcPct val="115000"/>
                        </a:lnSpc>
                        <a:spcAft>
                          <a:spcPts val="0"/>
                        </a:spcAft>
                      </a:pPr>
                      <a:endParaRPr lang="es-EC" sz="1400" dirty="0">
                        <a:latin typeface="Arial"/>
                        <a:ea typeface="Times New Roman"/>
                        <a:cs typeface="Times New Roman"/>
                      </a:endParaRPr>
                    </a:p>
                    <a:p>
                      <a:pPr algn="ctr">
                        <a:lnSpc>
                          <a:spcPct val="115000"/>
                        </a:lnSpc>
                        <a:spcAft>
                          <a:spcPts val="0"/>
                        </a:spcAft>
                      </a:pPr>
                      <a:r>
                        <a:rPr lang="es-EC" sz="1400" dirty="0">
                          <a:latin typeface="Arial"/>
                          <a:ea typeface="Times New Roman"/>
                          <a:cs typeface="Times New Roman"/>
                        </a:rPr>
                        <a:t>Superficie del </a:t>
                      </a:r>
                      <a:r>
                        <a:rPr lang="es-EC" sz="1400" dirty="0" smtClean="0">
                          <a:latin typeface="Arial"/>
                          <a:ea typeface="Times New Roman"/>
                          <a:cs typeface="Times New Roman"/>
                        </a:rPr>
                        <a:t>reactor</a:t>
                      </a:r>
                    </a:p>
                    <a:p>
                      <a:pPr algn="ctr">
                        <a:lnSpc>
                          <a:spcPct val="115000"/>
                        </a:lnSpc>
                        <a:spcAft>
                          <a:spcPts val="0"/>
                        </a:spcAft>
                      </a:pPr>
                      <a:endParaRPr lang="es-EC"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6050">
                <a:tc>
                  <a:txBody>
                    <a:bodyPr/>
                    <a:lstStyle/>
                    <a:p>
                      <a:pPr algn="ctr">
                        <a:lnSpc>
                          <a:spcPct val="115000"/>
                        </a:lnSpc>
                        <a:spcAft>
                          <a:spcPts val="1000"/>
                        </a:spcAft>
                      </a:pPr>
                      <a:r>
                        <a:rPr lang="es-EC" sz="1400" dirty="0">
                          <a:latin typeface="Arial"/>
                          <a:ea typeface="Times New Roman"/>
                          <a:cs typeface="Times New Roman"/>
                        </a:rPr>
                        <a:t>Superficie del tubo de extracción de ceniza.</a:t>
                      </a:r>
                      <a:endParaRPr lang="es-EC"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24">
                <a:tc>
                  <a:txBody>
                    <a:bodyPr/>
                    <a:lstStyle/>
                    <a:p>
                      <a:pPr algn="ctr">
                        <a:lnSpc>
                          <a:spcPct val="115000"/>
                        </a:lnSpc>
                        <a:spcAft>
                          <a:spcPts val="1000"/>
                        </a:spcAft>
                      </a:pPr>
                      <a:endParaRPr lang="es-EC" sz="1400" dirty="0" smtClean="0">
                        <a:latin typeface="Arial"/>
                        <a:ea typeface="Times New Roman"/>
                        <a:cs typeface="Times New Roman"/>
                      </a:endParaRPr>
                    </a:p>
                    <a:p>
                      <a:pPr algn="ctr">
                        <a:lnSpc>
                          <a:spcPct val="115000"/>
                        </a:lnSpc>
                        <a:spcAft>
                          <a:spcPts val="1000"/>
                        </a:spcAft>
                      </a:pPr>
                      <a:r>
                        <a:rPr lang="es-EC" sz="1400" dirty="0" smtClean="0">
                          <a:latin typeface="Arial"/>
                          <a:ea typeface="Times New Roman"/>
                          <a:cs typeface="Times New Roman"/>
                        </a:rPr>
                        <a:t>Diámetro </a:t>
                      </a:r>
                      <a:r>
                        <a:rPr lang="es-EC" sz="1400" dirty="0">
                          <a:latin typeface="Arial"/>
                          <a:ea typeface="Times New Roman"/>
                          <a:cs typeface="Times New Roman"/>
                        </a:rPr>
                        <a:t>del reactor</a:t>
                      </a:r>
                      <a:r>
                        <a:rPr lang="es-EC" sz="1400" dirty="0" smtClean="0">
                          <a:latin typeface="Arial"/>
                          <a:ea typeface="Times New Roman"/>
                          <a:cs typeface="Times New Roman"/>
                        </a:rPr>
                        <a:t>.</a:t>
                      </a:r>
                    </a:p>
                    <a:p>
                      <a:pPr algn="ctr">
                        <a:lnSpc>
                          <a:spcPct val="115000"/>
                        </a:lnSpc>
                        <a:spcAft>
                          <a:spcPts val="1000"/>
                        </a:spcAft>
                      </a:pPr>
                      <a:endParaRPr lang="es-EC"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023">
                <a:tc>
                  <a:txBody>
                    <a:bodyPr/>
                    <a:lstStyle/>
                    <a:p>
                      <a:pPr algn="ctr">
                        <a:lnSpc>
                          <a:spcPct val="115000"/>
                        </a:lnSpc>
                        <a:spcAft>
                          <a:spcPts val="1000"/>
                        </a:spcAft>
                      </a:pPr>
                      <a:endParaRPr lang="es-EC" sz="1400" dirty="0" smtClean="0">
                        <a:latin typeface="Arial"/>
                        <a:ea typeface="Times New Roman"/>
                        <a:cs typeface="Times New Roman"/>
                      </a:endParaRPr>
                    </a:p>
                    <a:p>
                      <a:pPr algn="ctr">
                        <a:lnSpc>
                          <a:spcPct val="115000"/>
                        </a:lnSpc>
                        <a:spcAft>
                          <a:spcPts val="1000"/>
                        </a:spcAft>
                      </a:pPr>
                      <a:r>
                        <a:rPr lang="es-EC" sz="1400" dirty="0" smtClean="0">
                          <a:latin typeface="Arial"/>
                          <a:ea typeface="Times New Roman"/>
                          <a:cs typeface="Times New Roman"/>
                        </a:rPr>
                        <a:t>Altura </a:t>
                      </a:r>
                      <a:r>
                        <a:rPr lang="es-EC" sz="1400" dirty="0">
                          <a:latin typeface="Arial"/>
                          <a:ea typeface="Times New Roman"/>
                          <a:cs typeface="Times New Roman"/>
                        </a:rPr>
                        <a:t>del </a:t>
                      </a:r>
                      <a:r>
                        <a:rPr lang="es-EC" sz="1400" dirty="0" err="1" smtClean="0">
                          <a:latin typeface="Arial"/>
                          <a:ea typeface="Times New Roman"/>
                          <a:cs typeface="Times New Roman"/>
                        </a:rPr>
                        <a:t>gasificador</a:t>
                      </a:r>
                      <a:endParaRPr lang="es-EC" sz="1400" dirty="0" smtClean="0">
                        <a:latin typeface="Arial"/>
                        <a:ea typeface="Times New Roman"/>
                        <a:cs typeface="Times New Roman"/>
                      </a:endParaRPr>
                    </a:p>
                    <a:p>
                      <a:pPr algn="ctr">
                        <a:lnSpc>
                          <a:spcPct val="115000"/>
                        </a:lnSpc>
                        <a:spcAft>
                          <a:spcPts val="1000"/>
                        </a:spcAft>
                      </a:pPr>
                      <a:endParaRPr lang="es-EC"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5 CuadroTexto"/>
          <p:cNvSpPr txBox="1"/>
          <p:nvPr/>
        </p:nvSpPr>
        <p:spPr>
          <a:xfrm>
            <a:off x="216024" y="332656"/>
            <a:ext cx="3275856" cy="584775"/>
          </a:xfrm>
          <a:prstGeom prst="rect">
            <a:avLst/>
          </a:prstGeom>
          <a:noFill/>
        </p:spPr>
        <p:txBody>
          <a:bodyPr wrap="square" rtlCol="0">
            <a:spAutoFit/>
          </a:bodyPr>
          <a:lstStyle/>
          <a:p>
            <a:r>
              <a:rPr lang="es-EC" sz="3200" b="1" dirty="0" smtClean="0">
                <a:solidFill>
                  <a:srgbClr val="002060"/>
                </a:solidFill>
                <a:latin typeface="Arial" pitchFamily="34" charset="0"/>
                <a:cs typeface="Arial" pitchFamily="34" charset="0"/>
              </a:rPr>
              <a:t>GASIFICADOR</a:t>
            </a:r>
            <a:endParaRPr lang="es-EC" sz="3200" b="1"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smtClean="0">
                <a:solidFill>
                  <a:srgbClr val="002060"/>
                </a:solidFill>
                <a:latin typeface="Arial" pitchFamily="34" charset="0"/>
                <a:cs typeface="Arial" pitchFamily="34" charset="0"/>
              </a:rPr>
              <a:t>Parámetros de Automatización</a:t>
            </a:r>
            <a:r>
              <a:rPr lang="es-EC" dirty="0" smtClean="0"/>
              <a:t/>
            </a:r>
            <a:br>
              <a:rPr lang="es-EC" dirty="0" smtClean="0"/>
            </a:br>
            <a:endParaRPr lang="es-EC" dirty="0"/>
          </a:p>
        </p:txBody>
      </p:sp>
      <p:sp>
        <p:nvSpPr>
          <p:cNvPr id="3" name="2 Marcador de contenido"/>
          <p:cNvSpPr>
            <a:spLocks noGrp="1"/>
          </p:cNvSpPr>
          <p:nvPr>
            <p:ph sz="quarter" idx="1"/>
          </p:nvPr>
        </p:nvSpPr>
        <p:spPr>
          <a:xfrm>
            <a:off x="755576" y="1124744"/>
            <a:ext cx="8064896" cy="5256584"/>
          </a:xfrm>
        </p:spPr>
        <p:txBody>
          <a:bodyPr>
            <a:normAutofit/>
          </a:bodyPr>
          <a:lstStyle/>
          <a:p>
            <a:pPr algn="just">
              <a:buNone/>
            </a:pPr>
            <a:r>
              <a:rPr lang="es-EC" b="1" dirty="0" smtClean="0">
                <a:latin typeface="Arial" pitchFamily="34" charset="0"/>
                <a:cs typeface="Arial" pitchFamily="34" charset="0"/>
              </a:rPr>
              <a:t>Sistema de control</a:t>
            </a:r>
            <a:endParaRPr lang="es-EC" dirty="0" smtClean="0">
              <a:latin typeface="Arial" pitchFamily="34" charset="0"/>
              <a:cs typeface="Arial" pitchFamily="34" charset="0"/>
            </a:endParaRPr>
          </a:p>
          <a:p>
            <a:pPr algn="just">
              <a:buNone/>
            </a:pPr>
            <a:r>
              <a:rPr lang="es-EC" sz="2400" dirty="0" smtClean="0">
                <a:latin typeface="Arial" pitchFamily="34" charset="0"/>
                <a:cs typeface="Arial" pitchFamily="34" charset="0"/>
              </a:rPr>
              <a:t>Durante el funcionamiento del equipo, está  sujeto a</a:t>
            </a:r>
          </a:p>
          <a:p>
            <a:pPr algn="just">
              <a:buNone/>
            </a:pPr>
            <a:r>
              <a:rPr lang="es-EC" sz="2400" dirty="0" smtClean="0">
                <a:latin typeface="Arial" pitchFamily="34" charset="0"/>
                <a:cs typeface="Arial" pitchFamily="34" charset="0"/>
              </a:rPr>
              <a:t>perturbaciones o influencias externas inevitables: </a:t>
            </a:r>
          </a:p>
          <a:p>
            <a:pPr algn="just"/>
            <a:r>
              <a:rPr lang="es-EC" sz="2400" dirty="0" smtClean="0">
                <a:latin typeface="Arial" pitchFamily="34" charset="0"/>
                <a:cs typeface="Arial" pitchFamily="34" charset="0"/>
              </a:rPr>
              <a:t>Cambios en la composición de las materias primas</a:t>
            </a:r>
          </a:p>
          <a:p>
            <a:pPr algn="just"/>
            <a:r>
              <a:rPr lang="es-EC" sz="2400" dirty="0" smtClean="0">
                <a:latin typeface="Arial" pitchFamily="34" charset="0"/>
                <a:cs typeface="Arial" pitchFamily="34" charset="0"/>
              </a:rPr>
              <a:t>Cambios en la calidad del producto</a:t>
            </a:r>
          </a:p>
          <a:p>
            <a:pPr algn="just"/>
            <a:r>
              <a:rPr lang="es-EC" sz="2400" dirty="0" smtClean="0">
                <a:latin typeface="Arial" pitchFamily="34" charset="0"/>
                <a:cs typeface="Arial" pitchFamily="34" charset="0"/>
              </a:rPr>
              <a:t>Cambios en la calidad del vapor suministrado, etc.</a:t>
            </a:r>
          </a:p>
          <a:p>
            <a:pPr algn="just">
              <a:buNone/>
            </a:pPr>
            <a:endParaRPr lang="es-EC" dirty="0" smtClean="0">
              <a:latin typeface="Arial" pitchFamily="34" charset="0"/>
              <a:cs typeface="Arial" pitchFamily="34" charset="0"/>
            </a:endParaRPr>
          </a:p>
          <a:p>
            <a:pPr algn="just">
              <a:buNone/>
            </a:pPr>
            <a:endParaRPr lang="es-EC" dirty="0" smtClean="0">
              <a:latin typeface="Arial" pitchFamily="34" charset="0"/>
              <a:cs typeface="Arial" pitchFamily="34" charset="0"/>
            </a:endParaRPr>
          </a:p>
          <a:p>
            <a:pPr algn="just">
              <a:buNone/>
            </a:pPr>
            <a:endParaRPr lang="es-EC" dirty="0" smtClean="0">
              <a:latin typeface="Arial" pitchFamily="34" charset="0"/>
              <a:cs typeface="Arial" pitchFamily="34" charset="0"/>
            </a:endParaRPr>
          </a:p>
          <a:p>
            <a:pPr algn="just"/>
            <a:endParaRPr lang="es-EC" dirty="0">
              <a:latin typeface="Arial" pitchFamily="34" charset="0"/>
              <a:cs typeface="Arial" pitchFamily="34" charset="0"/>
            </a:endParaRPr>
          </a:p>
        </p:txBody>
      </p:sp>
      <p:pic>
        <p:nvPicPr>
          <p:cNvPr id="48130" name="Picture 2" descr="http://www.fisicanet.com.ar/biologia/ecologia/ap1/estabilidad_y_composicion_de_la_comunidad02.jpg"/>
          <p:cNvPicPr>
            <a:picLocks noChangeAspect="1" noChangeArrowheads="1"/>
          </p:cNvPicPr>
          <p:nvPr/>
        </p:nvPicPr>
        <p:blipFill>
          <a:blip r:embed="rId3" cstate="print"/>
          <a:srcRect/>
          <a:stretch>
            <a:fillRect/>
          </a:stretch>
        </p:blipFill>
        <p:spPr bwMode="auto">
          <a:xfrm>
            <a:off x="2123728" y="4094044"/>
            <a:ext cx="4392488" cy="1999252"/>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79512" y="332656"/>
            <a:ext cx="5112568" cy="6192688"/>
          </a:xfrm>
        </p:spPr>
        <p:txBody>
          <a:bodyPr>
            <a:noAutofit/>
          </a:bodyPr>
          <a:lstStyle/>
          <a:p>
            <a:pPr algn="ctr">
              <a:buClr>
                <a:srgbClr val="002060"/>
              </a:buClr>
            </a:pPr>
            <a:r>
              <a:rPr lang="es-EC" sz="2800" dirty="0" smtClean="0">
                <a:latin typeface="Arial" pitchFamily="34" charset="0"/>
                <a:cs typeface="Arial" pitchFamily="34" charset="0"/>
              </a:rPr>
              <a:t>La automatización de nuestro proceso se llevará a cabo mediante un sistema de control. </a:t>
            </a:r>
          </a:p>
          <a:p>
            <a:pPr algn="ctr">
              <a:buClr>
                <a:srgbClr val="002060"/>
              </a:buClr>
            </a:pPr>
            <a:r>
              <a:rPr lang="es-EC" sz="2800" dirty="0" smtClean="0">
                <a:latin typeface="Arial" pitchFamily="34" charset="0"/>
                <a:cs typeface="Arial" pitchFamily="34" charset="0"/>
              </a:rPr>
              <a:t>Para desplazar el punto de operación del proceso hacia el óptimo, al mismo tiempo que se logra incrementar la seguridad y la fiabilidad del equipo. </a:t>
            </a:r>
          </a:p>
          <a:p>
            <a:pPr algn="ctr">
              <a:buClr>
                <a:srgbClr val="002060"/>
              </a:buClr>
            </a:pPr>
            <a:r>
              <a:rPr lang="es-EC" sz="2800" dirty="0" smtClean="0">
                <a:latin typeface="Arial" pitchFamily="34" charset="0"/>
                <a:cs typeface="Arial" pitchFamily="34" charset="0"/>
              </a:rPr>
              <a:t>El control regulatorio avanzado se caracteriza por la utilización de diversas técnicas de control.</a:t>
            </a:r>
          </a:p>
          <a:p>
            <a:pPr algn="ctr">
              <a:buClr>
                <a:srgbClr val="002060"/>
              </a:buClr>
            </a:pPr>
            <a:endParaRPr lang="es-EC" sz="2100" dirty="0">
              <a:latin typeface="Arial" pitchFamily="34" charset="0"/>
              <a:cs typeface="Arial" pitchFamily="34" charset="0"/>
            </a:endParaRPr>
          </a:p>
        </p:txBody>
      </p:sp>
      <p:pic>
        <p:nvPicPr>
          <p:cNvPr id="47106" name="Picture 2" descr="http://t2.gstatic.com/images?q=tbn:ANd9GcQ_j2chGSGP3uaurQA6Km1I0uy7YoZNZp9yHgfkw06Y3qmWizgzAHIy-jQ">
            <a:hlinkClick r:id="rId2"/>
          </p:cNvPr>
          <p:cNvPicPr>
            <a:picLocks noChangeAspect="1" noChangeArrowheads="1"/>
          </p:cNvPicPr>
          <p:nvPr/>
        </p:nvPicPr>
        <p:blipFill>
          <a:blip r:embed="rId3" cstate="print"/>
          <a:srcRect/>
          <a:stretch>
            <a:fillRect/>
          </a:stretch>
        </p:blipFill>
        <p:spPr bwMode="auto">
          <a:xfrm>
            <a:off x="5469985" y="1052736"/>
            <a:ext cx="3350487" cy="4536504"/>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3600400" cy="3816424"/>
          </a:xfrm>
        </p:spPr>
        <p:txBody>
          <a:bodyPr>
            <a:noAutofit/>
          </a:bodyPr>
          <a:lstStyle/>
          <a:p>
            <a:pPr algn="ctr"/>
            <a:r>
              <a:rPr lang="es-EC" sz="2800" dirty="0" smtClean="0">
                <a:solidFill>
                  <a:schemeClr val="tx1"/>
                </a:solidFill>
                <a:latin typeface="Arial" pitchFamily="34" charset="0"/>
                <a:cs typeface="Arial" pitchFamily="34" charset="0"/>
              </a:rPr>
              <a:t>El diseño del sistema de control para el equipo con elevado grado de integración es una tarea compleja que debe incluir las siguientes etapas:</a:t>
            </a:r>
            <a:br>
              <a:rPr lang="es-EC" sz="2800" dirty="0" smtClean="0">
                <a:solidFill>
                  <a:schemeClr val="tx1"/>
                </a:solidFill>
                <a:latin typeface="Arial" pitchFamily="34" charset="0"/>
                <a:cs typeface="Arial" pitchFamily="34" charset="0"/>
              </a:rPr>
            </a:br>
            <a:endParaRPr lang="es-EC" sz="2800" dirty="0">
              <a:solidFill>
                <a:schemeClr val="tx1"/>
              </a:solidFill>
              <a:latin typeface="Arial" pitchFamily="34" charset="0"/>
              <a:cs typeface="Arial" pitchFamily="34" charset="0"/>
            </a:endParaRPr>
          </a:p>
        </p:txBody>
      </p:sp>
      <p:pic>
        <p:nvPicPr>
          <p:cNvPr id="8" name="7 Imagen"/>
          <p:cNvPicPr/>
          <p:nvPr/>
        </p:nvPicPr>
        <p:blipFill>
          <a:blip r:embed="rId2" cstate="print"/>
          <a:srcRect/>
          <a:stretch>
            <a:fillRect/>
          </a:stretch>
        </p:blipFill>
        <p:spPr bwMode="auto">
          <a:xfrm>
            <a:off x="3923928" y="332656"/>
            <a:ext cx="4593055" cy="5976664"/>
          </a:xfrm>
          <a:prstGeom prst="rect">
            <a:avLst/>
          </a:prstGeom>
          <a:noFill/>
          <a:ln w="9525">
            <a:noFill/>
            <a:miter lim="800000"/>
            <a:headEnd/>
            <a:tailEnd/>
          </a:ln>
        </p:spPr>
      </p:pic>
      <p:graphicFrame>
        <p:nvGraphicFramePr>
          <p:cNvPr id="9" name="8 Tabla"/>
          <p:cNvGraphicFramePr>
            <a:graphicFrameLocks noGrp="1"/>
          </p:cNvGraphicFramePr>
          <p:nvPr/>
        </p:nvGraphicFramePr>
        <p:xfrm>
          <a:off x="755576" y="3789040"/>
          <a:ext cx="3096344" cy="2866890"/>
        </p:xfrm>
        <a:graphic>
          <a:graphicData uri="http://schemas.openxmlformats.org/drawingml/2006/table">
            <a:tbl>
              <a:tblPr/>
              <a:tblGrid>
                <a:gridCol w="620371"/>
                <a:gridCol w="2475973"/>
              </a:tblGrid>
              <a:tr h="468385">
                <a:tc>
                  <a:txBody>
                    <a:bodyPr/>
                    <a:lstStyle/>
                    <a:p>
                      <a:pPr algn="l">
                        <a:lnSpc>
                          <a:spcPct val="115000"/>
                        </a:lnSpc>
                        <a:spcAft>
                          <a:spcPts val="0"/>
                        </a:spcAft>
                      </a:pPr>
                      <a:r>
                        <a:rPr lang="es-ES" sz="1100" b="1" dirty="0">
                          <a:latin typeface="Calibri"/>
                          <a:ea typeface="Calibri"/>
                          <a:cs typeface="Times New Roman"/>
                        </a:rPr>
                        <a:t>DQA</a:t>
                      </a:r>
                      <a:endParaRPr lang="es-EC"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100" b="1" dirty="0">
                          <a:latin typeface="Calibri"/>
                          <a:ea typeface="Calibri"/>
                          <a:cs typeface="Times New Roman"/>
                        </a:rPr>
                        <a:t>MODULO DE ADQUISICION DE DATOS</a:t>
                      </a:r>
                      <a:endParaRPr lang="es-EC"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482530">
                <a:tc>
                  <a:txBody>
                    <a:bodyPr/>
                    <a:lstStyle/>
                    <a:p>
                      <a:pPr algn="l">
                        <a:lnSpc>
                          <a:spcPct val="115000"/>
                        </a:lnSpc>
                        <a:spcAft>
                          <a:spcPts val="0"/>
                        </a:spcAft>
                      </a:pPr>
                      <a:r>
                        <a:rPr lang="es-ES" sz="1100" b="1" dirty="0">
                          <a:latin typeface="Calibri"/>
                          <a:ea typeface="Calibri"/>
                          <a:cs typeface="Times New Roman"/>
                        </a:rPr>
                        <a:t>S1</a:t>
                      </a:r>
                      <a:endParaRPr lang="es-EC"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a:lnSpc>
                          <a:spcPct val="115000"/>
                        </a:lnSpc>
                        <a:spcAft>
                          <a:spcPts val="0"/>
                        </a:spcAft>
                      </a:pPr>
                      <a:r>
                        <a:rPr lang="es-ES" sz="1100">
                          <a:latin typeface="Calibri"/>
                          <a:ea typeface="Calibri"/>
                          <a:cs typeface="Times New Roman"/>
                        </a:rPr>
                        <a:t>SENSOR CAPACITIVO DE VOLUMEN</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482530">
                <a:tc>
                  <a:txBody>
                    <a:bodyPr/>
                    <a:lstStyle/>
                    <a:p>
                      <a:pPr algn="l">
                        <a:lnSpc>
                          <a:spcPct val="115000"/>
                        </a:lnSpc>
                        <a:spcAft>
                          <a:spcPts val="0"/>
                        </a:spcAft>
                      </a:pPr>
                      <a:r>
                        <a:rPr lang="es-ES" sz="1100" b="1">
                          <a:latin typeface="Calibri"/>
                          <a:ea typeface="Calibri"/>
                          <a:cs typeface="Times New Roman"/>
                        </a:rPr>
                        <a:t>S2</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100">
                          <a:latin typeface="Calibri"/>
                          <a:ea typeface="Calibri"/>
                          <a:cs typeface="Times New Roman"/>
                        </a:rPr>
                        <a:t>SENSOR DE CAUDAL ENTRADA DE AIRE</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265">
                <a:tc>
                  <a:txBody>
                    <a:bodyPr/>
                    <a:lstStyle/>
                    <a:p>
                      <a:pPr algn="l">
                        <a:lnSpc>
                          <a:spcPct val="115000"/>
                        </a:lnSpc>
                        <a:spcAft>
                          <a:spcPts val="0"/>
                        </a:spcAft>
                      </a:pPr>
                      <a:r>
                        <a:rPr lang="es-ES" sz="1100" b="1">
                          <a:latin typeface="Calibri"/>
                          <a:ea typeface="Calibri"/>
                          <a:cs typeface="Times New Roman"/>
                        </a:rPr>
                        <a:t>S3</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a:lnSpc>
                          <a:spcPct val="115000"/>
                        </a:lnSpc>
                        <a:spcAft>
                          <a:spcPts val="0"/>
                        </a:spcAft>
                      </a:pPr>
                      <a:r>
                        <a:rPr lang="es-ES" sz="1100">
                          <a:latin typeface="Calibri"/>
                          <a:ea typeface="Calibri"/>
                          <a:cs typeface="Times New Roman"/>
                        </a:rPr>
                        <a:t>SENSOR DE PRESION</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41265">
                <a:tc>
                  <a:txBody>
                    <a:bodyPr/>
                    <a:lstStyle/>
                    <a:p>
                      <a:pPr algn="l">
                        <a:lnSpc>
                          <a:spcPct val="115000"/>
                        </a:lnSpc>
                        <a:spcAft>
                          <a:spcPts val="0"/>
                        </a:spcAft>
                      </a:pPr>
                      <a:r>
                        <a:rPr lang="es-ES" sz="1100" b="1">
                          <a:latin typeface="Calibri"/>
                          <a:ea typeface="Calibri"/>
                          <a:cs typeface="Times New Roman"/>
                        </a:rPr>
                        <a:t>S4</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100">
                          <a:latin typeface="Calibri"/>
                          <a:ea typeface="Calibri"/>
                          <a:cs typeface="Times New Roman"/>
                        </a:rPr>
                        <a:t>SENSOR DE TEMPERATURA</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265">
                <a:tc>
                  <a:txBody>
                    <a:bodyPr/>
                    <a:lstStyle/>
                    <a:p>
                      <a:pPr algn="l">
                        <a:lnSpc>
                          <a:spcPct val="115000"/>
                        </a:lnSpc>
                        <a:spcAft>
                          <a:spcPts val="0"/>
                        </a:spcAft>
                      </a:pPr>
                      <a:r>
                        <a:rPr lang="es-ES" sz="1100" b="1">
                          <a:latin typeface="Calibri"/>
                          <a:ea typeface="Calibri"/>
                          <a:cs typeface="Times New Roman"/>
                        </a:rPr>
                        <a:t>S5</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a:lnSpc>
                          <a:spcPct val="115000"/>
                        </a:lnSpc>
                        <a:spcAft>
                          <a:spcPts val="0"/>
                        </a:spcAft>
                      </a:pPr>
                      <a:r>
                        <a:rPr lang="es-ES" sz="1100">
                          <a:latin typeface="Calibri"/>
                          <a:ea typeface="Calibri"/>
                          <a:cs typeface="Times New Roman"/>
                        </a:rPr>
                        <a:t>SENSOR DE PRESION</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41265">
                <a:tc>
                  <a:txBody>
                    <a:bodyPr/>
                    <a:lstStyle/>
                    <a:p>
                      <a:pPr algn="l">
                        <a:lnSpc>
                          <a:spcPct val="115000"/>
                        </a:lnSpc>
                        <a:spcAft>
                          <a:spcPts val="0"/>
                        </a:spcAft>
                      </a:pPr>
                      <a:r>
                        <a:rPr lang="es-ES" sz="1100" b="1">
                          <a:latin typeface="Calibri"/>
                          <a:ea typeface="Calibri"/>
                          <a:cs typeface="Times New Roman"/>
                        </a:rPr>
                        <a:t>S6</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100">
                          <a:latin typeface="Calibri"/>
                          <a:ea typeface="Calibri"/>
                          <a:cs typeface="Times New Roman"/>
                        </a:rPr>
                        <a:t>SENSOR DE TEMPERATURA</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385">
                <a:tc>
                  <a:txBody>
                    <a:bodyPr/>
                    <a:lstStyle/>
                    <a:p>
                      <a:pPr algn="l">
                        <a:lnSpc>
                          <a:spcPct val="115000"/>
                        </a:lnSpc>
                        <a:spcAft>
                          <a:spcPts val="0"/>
                        </a:spcAft>
                      </a:pPr>
                      <a:r>
                        <a:rPr lang="es-ES" sz="1100" b="1" dirty="0">
                          <a:latin typeface="Calibri"/>
                          <a:ea typeface="Calibri"/>
                          <a:cs typeface="Times New Roman"/>
                        </a:rPr>
                        <a:t>S7</a:t>
                      </a:r>
                      <a:endParaRPr lang="es-EC"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a:lnSpc>
                          <a:spcPct val="115000"/>
                        </a:lnSpc>
                        <a:spcAft>
                          <a:spcPts val="0"/>
                        </a:spcAft>
                      </a:pPr>
                      <a:r>
                        <a:rPr lang="es-ES" sz="1100" dirty="0">
                          <a:latin typeface="Calibri"/>
                          <a:ea typeface="Calibri"/>
                          <a:cs typeface="Times New Roman"/>
                        </a:rPr>
                        <a:t>SENSOR DE CAUDAL SALIDA DE GAS</a:t>
                      </a:r>
                      <a:endParaRPr lang="es-EC"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74638"/>
            <a:ext cx="7772400" cy="1143000"/>
          </a:xfrm>
        </p:spPr>
        <p:txBody>
          <a:bodyPr>
            <a:normAutofit fontScale="90000"/>
          </a:bodyPr>
          <a:lstStyle/>
          <a:p>
            <a:r>
              <a:rPr lang="es-ES" b="1" dirty="0" smtClean="0">
                <a:solidFill>
                  <a:srgbClr val="002060"/>
                </a:solidFill>
                <a:latin typeface="Arial" pitchFamily="34" charset="0"/>
                <a:cs typeface="Arial" pitchFamily="34" charset="0"/>
              </a:rPr>
              <a:t>ANÁLISIS ECONÓMICO</a:t>
            </a:r>
            <a:r>
              <a:rPr lang="es-EC" dirty="0" smtClean="0">
                <a:latin typeface="Arial" pitchFamily="34" charset="0"/>
                <a:cs typeface="Arial" pitchFamily="34" charset="0"/>
              </a:rPr>
              <a:t/>
            </a:r>
            <a:br>
              <a:rPr lang="es-EC" dirty="0" smtClean="0">
                <a:latin typeface="Arial" pitchFamily="34" charset="0"/>
                <a:cs typeface="Arial" pitchFamily="34" charset="0"/>
              </a:rPr>
            </a:br>
            <a:endParaRPr lang="es-EC" dirty="0">
              <a:latin typeface="Arial" pitchFamily="34" charset="0"/>
              <a:cs typeface="Arial" pitchFamily="34" charset="0"/>
            </a:endParaRPr>
          </a:p>
        </p:txBody>
      </p:sp>
      <p:sp>
        <p:nvSpPr>
          <p:cNvPr id="3" name="2 Marcador de contenido"/>
          <p:cNvSpPr>
            <a:spLocks noGrp="1"/>
          </p:cNvSpPr>
          <p:nvPr>
            <p:ph sz="quarter" idx="1"/>
          </p:nvPr>
        </p:nvSpPr>
        <p:spPr>
          <a:xfrm>
            <a:off x="611560" y="980728"/>
            <a:ext cx="7772400" cy="5544616"/>
          </a:xfrm>
        </p:spPr>
        <p:txBody>
          <a:bodyPr>
            <a:normAutofit lnSpcReduction="10000"/>
          </a:bodyPr>
          <a:lstStyle/>
          <a:p>
            <a:pPr>
              <a:buNone/>
            </a:pPr>
            <a:r>
              <a:rPr lang="es-ES" sz="1800" b="1" dirty="0" smtClean="0">
                <a:latin typeface="Arial" pitchFamily="34" charset="0"/>
                <a:cs typeface="Arial" pitchFamily="34" charset="0"/>
              </a:rPr>
              <a:t>Costo de realización del proyecto.</a:t>
            </a:r>
            <a:endParaRPr lang="es-EC" sz="1800" dirty="0" smtClean="0">
              <a:latin typeface="Arial" pitchFamily="34" charset="0"/>
              <a:cs typeface="Arial" pitchFamily="34" charset="0"/>
            </a:endParaRPr>
          </a:p>
          <a:p>
            <a:pPr>
              <a:buNone/>
            </a:pPr>
            <a:r>
              <a:rPr lang="es-EC" sz="1800" dirty="0" smtClean="0">
                <a:latin typeface="Arial" pitchFamily="34" charset="0"/>
                <a:cs typeface="Arial" pitchFamily="34" charset="0"/>
              </a:rPr>
              <a:t>El presupuesto necesario para la realización del estudio de ingeniería es:</a:t>
            </a:r>
          </a:p>
          <a:p>
            <a:pPr>
              <a:buNone/>
            </a:pPr>
            <a:endParaRPr lang="es-EC" sz="1800" dirty="0" smtClean="0">
              <a:latin typeface="Arial" pitchFamily="34" charset="0"/>
              <a:cs typeface="Arial" pitchFamily="34" charset="0"/>
            </a:endParaRPr>
          </a:p>
          <a:p>
            <a:pPr>
              <a:buNone/>
            </a:pPr>
            <a:endParaRPr lang="es-EC" sz="1800" dirty="0" smtClean="0">
              <a:latin typeface="Arial" pitchFamily="34" charset="0"/>
              <a:cs typeface="Arial" pitchFamily="34" charset="0"/>
            </a:endParaRPr>
          </a:p>
          <a:p>
            <a:pPr>
              <a:buNone/>
            </a:pPr>
            <a:endParaRPr lang="es-EC" sz="1800" dirty="0" smtClean="0">
              <a:latin typeface="Arial" pitchFamily="34" charset="0"/>
              <a:cs typeface="Arial" pitchFamily="34" charset="0"/>
            </a:endParaRPr>
          </a:p>
          <a:p>
            <a:pPr>
              <a:buNone/>
            </a:pPr>
            <a:endParaRPr lang="es-EC" sz="1800" dirty="0" smtClean="0">
              <a:latin typeface="Arial" pitchFamily="34" charset="0"/>
              <a:cs typeface="Arial" pitchFamily="34" charset="0"/>
            </a:endParaRPr>
          </a:p>
          <a:p>
            <a:pPr>
              <a:buNone/>
            </a:pPr>
            <a:endParaRPr lang="es-EC" sz="1800" dirty="0" smtClean="0">
              <a:latin typeface="Arial" pitchFamily="34" charset="0"/>
              <a:cs typeface="Arial" pitchFamily="34" charset="0"/>
            </a:endParaRPr>
          </a:p>
          <a:p>
            <a:pPr>
              <a:buNone/>
            </a:pPr>
            <a:endParaRPr lang="es-EC" sz="1800" dirty="0" smtClean="0">
              <a:latin typeface="Arial" pitchFamily="34" charset="0"/>
              <a:cs typeface="Arial" pitchFamily="34" charset="0"/>
            </a:endParaRPr>
          </a:p>
          <a:p>
            <a:pPr>
              <a:buNone/>
            </a:pPr>
            <a:endParaRPr lang="es-EC" sz="1800" dirty="0" smtClean="0">
              <a:latin typeface="Arial" pitchFamily="34" charset="0"/>
              <a:cs typeface="Arial" pitchFamily="34" charset="0"/>
            </a:endParaRPr>
          </a:p>
          <a:p>
            <a:pPr>
              <a:buNone/>
            </a:pPr>
            <a:endParaRPr lang="es-EC" sz="1800" dirty="0" smtClean="0">
              <a:latin typeface="Arial" pitchFamily="34" charset="0"/>
              <a:cs typeface="Arial" pitchFamily="34" charset="0"/>
            </a:endParaRPr>
          </a:p>
          <a:p>
            <a:pPr>
              <a:buNone/>
            </a:pPr>
            <a:endParaRPr lang="es-EC" sz="1800" dirty="0" smtClean="0">
              <a:latin typeface="Arial" pitchFamily="34" charset="0"/>
              <a:cs typeface="Arial" pitchFamily="34" charset="0"/>
            </a:endParaRPr>
          </a:p>
          <a:p>
            <a:pPr>
              <a:buNone/>
            </a:pPr>
            <a:endParaRPr lang="es-EC" sz="1800" dirty="0" smtClean="0">
              <a:latin typeface="Arial" pitchFamily="34" charset="0"/>
              <a:cs typeface="Arial" pitchFamily="34" charset="0"/>
            </a:endParaRPr>
          </a:p>
          <a:p>
            <a:pPr>
              <a:buNone/>
            </a:pPr>
            <a:endParaRPr lang="es-EC" sz="1800" dirty="0" smtClean="0">
              <a:latin typeface="Arial" pitchFamily="34" charset="0"/>
              <a:cs typeface="Arial" pitchFamily="34" charset="0"/>
            </a:endParaRPr>
          </a:p>
          <a:p>
            <a:pPr>
              <a:buNone/>
            </a:pPr>
            <a:endParaRPr lang="es-EC" sz="1800" dirty="0" smtClean="0">
              <a:latin typeface="Arial" pitchFamily="34" charset="0"/>
              <a:cs typeface="Arial" pitchFamily="34" charset="0"/>
            </a:endParaRPr>
          </a:p>
          <a:p>
            <a:pPr>
              <a:buNone/>
            </a:pPr>
            <a:endParaRPr lang="es-EC" sz="1800" dirty="0" smtClean="0">
              <a:latin typeface="Arial" pitchFamily="34" charset="0"/>
              <a:cs typeface="Arial" pitchFamily="34" charset="0"/>
            </a:endParaRPr>
          </a:p>
          <a:p>
            <a:pPr>
              <a:buNone/>
            </a:pPr>
            <a:r>
              <a:rPr lang="es-EC" sz="1800" dirty="0" smtClean="0">
                <a:latin typeface="Arial" pitchFamily="34" charset="0"/>
                <a:cs typeface="Arial" pitchFamily="34" charset="0"/>
              </a:rPr>
              <a:t>Costo total del estudio del proyecto mas imprevistos = 7400 dólares</a:t>
            </a:r>
          </a:p>
          <a:p>
            <a:endParaRPr lang="es-EC" sz="1800" dirty="0">
              <a:latin typeface="Arial" pitchFamily="34" charset="0"/>
              <a:cs typeface="Arial" pitchFamily="34" charset="0"/>
            </a:endParaRPr>
          </a:p>
        </p:txBody>
      </p:sp>
      <p:pic>
        <p:nvPicPr>
          <p:cNvPr id="50178" name="Picture 2"/>
          <p:cNvPicPr>
            <a:picLocks noChangeAspect="1" noChangeArrowheads="1"/>
          </p:cNvPicPr>
          <p:nvPr/>
        </p:nvPicPr>
        <p:blipFill>
          <a:blip r:embed="rId2" cstate="print"/>
          <a:srcRect l="25987" t="27405" r="26173" b="7391"/>
          <a:stretch>
            <a:fillRect/>
          </a:stretch>
        </p:blipFill>
        <p:spPr bwMode="auto">
          <a:xfrm>
            <a:off x="611560" y="1844824"/>
            <a:ext cx="7718966" cy="3960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274638"/>
            <a:ext cx="8003232" cy="1143000"/>
          </a:xfrm>
        </p:spPr>
        <p:txBody>
          <a:bodyPr>
            <a:normAutofit/>
          </a:bodyPr>
          <a:lstStyle/>
          <a:p>
            <a:r>
              <a:rPr lang="es-ES" sz="3000" b="1" dirty="0" smtClean="0">
                <a:solidFill>
                  <a:srgbClr val="002060"/>
                </a:solidFill>
                <a:latin typeface="Arial" pitchFamily="34" charset="0"/>
                <a:cs typeface="Arial" pitchFamily="34" charset="0"/>
              </a:rPr>
              <a:t>ANÁLISIS FINANCIERO</a:t>
            </a:r>
            <a:r>
              <a:rPr lang="es-EC" sz="3000" dirty="0" smtClean="0"/>
              <a:t/>
            </a:r>
            <a:br>
              <a:rPr lang="es-EC" sz="3000" dirty="0" smtClean="0"/>
            </a:br>
            <a:r>
              <a:rPr lang="es-ES" sz="3000" b="1" dirty="0" smtClean="0"/>
              <a:t>	</a:t>
            </a:r>
            <a:endParaRPr lang="es-EC" sz="3000" dirty="0"/>
          </a:p>
        </p:txBody>
      </p:sp>
      <p:sp>
        <p:nvSpPr>
          <p:cNvPr id="3" name="2 Marcador de contenido"/>
          <p:cNvSpPr>
            <a:spLocks noGrp="1"/>
          </p:cNvSpPr>
          <p:nvPr>
            <p:ph sz="quarter" idx="1"/>
          </p:nvPr>
        </p:nvSpPr>
        <p:spPr>
          <a:xfrm>
            <a:off x="611560" y="908720"/>
            <a:ext cx="7848872" cy="4896544"/>
          </a:xfrm>
        </p:spPr>
        <p:txBody>
          <a:bodyPr>
            <a:normAutofit/>
          </a:bodyPr>
          <a:lstStyle/>
          <a:p>
            <a:pPr>
              <a:buNone/>
            </a:pPr>
            <a:r>
              <a:rPr lang="es-ES" sz="2200" b="1" dirty="0" smtClean="0">
                <a:latin typeface="Arial" pitchFamily="34" charset="0"/>
                <a:cs typeface="Arial" pitchFamily="34" charset="0"/>
              </a:rPr>
              <a:t>Valor futuro a la construcción del gasificador</a:t>
            </a:r>
          </a:p>
          <a:p>
            <a:pPr algn="ctr">
              <a:buNone/>
            </a:pPr>
            <a:r>
              <a:rPr lang="es-EC" sz="1800" dirty="0" smtClean="0">
                <a:latin typeface="Arial" pitchFamily="34" charset="0"/>
                <a:cs typeface="Arial" pitchFamily="34" charset="0"/>
              </a:rPr>
              <a:t>Los costos de inversión fueron calculados en las fases del proyecto, con un valor de inversión de  7.000 dólares </a:t>
            </a:r>
          </a:p>
          <a:p>
            <a:pPr>
              <a:buNone/>
            </a:pPr>
            <a:endParaRPr lang="es-EC" sz="2200" dirty="0">
              <a:latin typeface="Arial" pitchFamily="34" charset="0"/>
              <a:cs typeface="Arial" pitchFamily="34" charset="0"/>
            </a:endParaRPr>
          </a:p>
        </p:txBody>
      </p:sp>
      <p:sp>
        <p:nvSpPr>
          <p:cNvPr id="51204" name="Rectangle 4"/>
          <p:cNvSpPr>
            <a:spLocks noChangeArrowheads="1"/>
          </p:cNvSpPr>
          <p:nvPr/>
        </p:nvSpPr>
        <p:spPr bwMode="auto">
          <a:xfrm>
            <a:off x="539552" y="5517232"/>
            <a:ext cx="828092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i="0" u="none" strike="noStrike" cap="none" normalizeH="0" baseline="0" dirty="0" smtClean="0">
                <a:ln>
                  <a:noFill/>
                </a:ln>
                <a:solidFill>
                  <a:schemeClr val="tx1"/>
                </a:solidFill>
                <a:effectLst/>
                <a:latin typeface="Arial" pitchFamily="34" charset="0"/>
                <a:ea typeface="Calibri" pitchFamily="34" charset="0"/>
                <a:cs typeface="Arial" pitchFamily="34" charset="0"/>
              </a:rPr>
              <a:t>Por cuanto a la instrumentación necesaria para el óptimo desempeño del gasificador se calcula un costo de 3500 dólares </a:t>
            </a:r>
          </a:p>
          <a:p>
            <a:pPr algn="ctr" fontAlgn="base">
              <a:spcBef>
                <a:spcPct val="0"/>
              </a:spcBef>
              <a:spcAft>
                <a:spcPct val="0"/>
              </a:spcAft>
            </a:pPr>
            <a:r>
              <a:rPr lang="es-EC" b="1" dirty="0" smtClean="0">
                <a:solidFill>
                  <a:srgbClr val="002060"/>
                </a:solidFill>
                <a:latin typeface="Arial" pitchFamily="34" charset="0"/>
                <a:cs typeface="Arial" pitchFamily="34" charset="0"/>
              </a:rPr>
              <a:t>Costo total del gasificador = 11880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899592" y="2060848"/>
            <a:ext cx="7381875" cy="345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74638"/>
            <a:ext cx="7772400" cy="634082"/>
          </a:xfrm>
        </p:spPr>
        <p:txBody>
          <a:bodyPr>
            <a:normAutofit fontScale="90000"/>
          </a:bodyPr>
          <a:lstStyle/>
          <a:p>
            <a:r>
              <a:rPr lang="es-EC" b="1" dirty="0" smtClean="0">
                <a:solidFill>
                  <a:srgbClr val="002060"/>
                </a:solidFill>
                <a:latin typeface="Arial" pitchFamily="34" charset="0"/>
                <a:cs typeface="Arial" pitchFamily="34" charset="0"/>
              </a:rPr>
              <a:t>CONCLUSIONES</a:t>
            </a:r>
            <a:endParaRPr lang="es-EC" b="1" dirty="0">
              <a:solidFill>
                <a:srgbClr val="002060"/>
              </a:solidFill>
              <a:latin typeface="Arial" pitchFamily="34" charset="0"/>
              <a:cs typeface="Arial" pitchFamily="34" charset="0"/>
            </a:endParaRPr>
          </a:p>
        </p:txBody>
      </p:sp>
      <p:sp>
        <p:nvSpPr>
          <p:cNvPr id="3" name="2 Marcador de contenido"/>
          <p:cNvSpPr>
            <a:spLocks noGrp="1"/>
          </p:cNvSpPr>
          <p:nvPr>
            <p:ph sz="quarter" idx="1"/>
          </p:nvPr>
        </p:nvSpPr>
        <p:spPr>
          <a:xfrm>
            <a:off x="467544" y="1052736"/>
            <a:ext cx="7920880" cy="5544616"/>
          </a:xfrm>
        </p:spPr>
        <p:txBody>
          <a:bodyPr>
            <a:normAutofit lnSpcReduction="10000"/>
          </a:bodyPr>
          <a:lstStyle/>
          <a:p>
            <a:pPr algn="just">
              <a:buClr>
                <a:srgbClr val="002060"/>
              </a:buClr>
            </a:pPr>
            <a:r>
              <a:rPr lang="es-ES" sz="2400" dirty="0" smtClean="0">
                <a:latin typeface="Arial" pitchFamily="34" charset="0"/>
                <a:cs typeface="Arial" pitchFamily="34" charset="0"/>
              </a:rPr>
              <a:t>Al ser un gasificador  simple puede ser construido en talleres metal mecánicos convencionales.</a:t>
            </a:r>
          </a:p>
          <a:p>
            <a:pPr algn="just">
              <a:buClr>
                <a:srgbClr val="002060"/>
              </a:buClr>
            </a:pPr>
            <a:endParaRPr lang="es-EC" sz="2400" dirty="0" smtClean="0">
              <a:latin typeface="Arial" pitchFamily="34" charset="0"/>
              <a:cs typeface="Arial" pitchFamily="34" charset="0"/>
            </a:endParaRPr>
          </a:p>
          <a:p>
            <a:pPr algn="just">
              <a:buClr>
                <a:srgbClr val="002060"/>
              </a:buClr>
            </a:pPr>
            <a:r>
              <a:rPr lang="es-ES" sz="2400" dirty="0" smtClean="0">
                <a:latin typeface="Arial" pitchFamily="34" charset="0"/>
                <a:cs typeface="Arial" pitchFamily="34" charset="0"/>
              </a:rPr>
              <a:t>La construcción del gasificador tendrá múltiples ventajas como menor contaminación ambiental, gas producido fácil de almacenar, menor emisión de </a:t>
            </a:r>
            <a:r>
              <a:rPr lang="es-ES" sz="2400" dirty="0" err="1" smtClean="0">
                <a:latin typeface="Arial" pitchFamily="34" charset="0"/>
                <a:cs typeface="Arial" pitchFamily="34" charset="0"/>
              </a:rPr>
              <a:t>particulados</a:t>
            </a:r>
            <a:r>
              <a:rPr lang="es-ES" sz="2400" dirty="0" smtClean="0">
                <a:latin typeface="Arial" pitchFamily="34" charset="0"/>
                <a:cs typeface="Arial" pitchFamily="34" charset="0"/>
              </a:rPr>
              <a:t> y necesidad de menor cantidad de aire.</a:t>
            </a:r>
          </a:p>
          <a:p>
            <a:pPr algn="just">
              <a:buClr>
                <a:srgbClr val="002060"/>
              </a:buClr>
            </a:pPr>
            <a:endParaRPr lang="es-EC" sz="2400" dirty="0" smtClean="0">
              <a:latin typeface="Arial" pitchFamily="34" charset="0"/>
              <a:cs typeface="Arial" pitchFamily="34" charset="0"/>
            </a:endParaRPr>
          </a:p>
          <a:p>
            <a:pPr algn="just">
              <a:buClr>
                <a:srgbClr val="002060"/>
              </a:buClr>
            </a:pPr>
            <a:r>
              <a:rPr lang="es-ES" sz="2400" dirty="0" smtClean="0">
                <a:latin typeface="Arial" pitchFamily="34" charset="0"/>
                <a:cs typeface="Arial" pitchFamily="34" charset="0"/>
              </a:rPr>
              <a:t>El diseño de la construcción de este gasificador garantiza que los sistemas estarán suficientemente sellados para evitar fugas.</a:t>
            </a:r>
          </a:p>
          <a:p>
            <a:pPr algn="just">
              <a:buClr>
                <a:srgbClr val="002060"/>
              </a:buClr>
            </a:pPr>
            <a:endParaRPr lang="es-EC" sz="2400" dirty="0" smtClean="0">
              <a:latin typeface="Arial" pitchFamily="34" charset="0"/>
              <a:cs typeface="Arial" pitchFamily="34" charset="0"/>
            </a:endParaRPr>
          </a:p>
          <a:p>
            <a:pPr algn="just">
              <a:buClr>
                <a:srgbClr val="002060"/>
              </a:buClr>
            </a:pPr>
            <a:r>
              <a:rPr lang="es-ES" sz="2400" dirty="0" smtClean="0">
                <a:latin typeface="Arial" pitchFamily="34" charset="0"/>
                <a:cs typeface="Arial" pitchFamily="34" charset="0"/>
              </a:rPr>
              <a:t>La construcción del gasificador se mantiene sobre la base de instalaciones experimentales por los altos costos en las pruebas y en la fabricación final.</a:t>
            </a:r>
            <a:endParaRPr lang="es-EC" sz="2400" dirty="0" smtClean="0">
              <a:latin typeface="Arial" pitchFamily="34" charset="0"/>
              <a:cs typeface="Arial" pitchFamily="34" charset="0"/>
            </a:endParaRPr>
          </a:p>
          <a:p>
            <a:pPr algn="just">
              <a:buClr>
                <a:srgbClr val="002060"/>
              </a:buClr>
            </a:pPr>
            <a:endParaRPr lang="es-EC"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74638"/>
            <a:ext cx="7772400" cy="634082"/>
          </a:xfrm>
        </p:spPr>
        <p:txBody>
          <a:bodyPr>
            <a:normAutofit fontScale="90000"/>
          </a:bodyPr>
          <a:lstStyle/>
          <a:p>
            <a:r>
              <a:rPr lang="es-EC" b="1" dirty="0" smtClean="0">
                <a:solidFill>
                  <a:srgbClr val="002060"/>
                </a:solidFill>
                <a:latin typeface="Arial" pitchFamily="34" charset="0"/>
                <a:cs typeface="Arial" pitchFamily="34" charset="0"/>
              </a:rPr>
              <a:t>CONCLUSIONES</a:t>
            </a:r>
            <a:endParaRPr lang="es-EC" b="1" dirty="0">
              <a:solidFill>
                <a:srgbClr val="002060"/>
              </a:solidFill>
              <a:latin typeface="Arial" pitchFamily="34" charset="0"/>
              <a:cs typeface="Arial" pitchFamily="34" charset="0"/>
            </a:endParaRPr>
          </a:p>
        </p:txBody>
      </p:sp>
      <p:sp>
        <p:nvSpPr>
          <p:cNvPr id="3" name="2 Marcador de contenido"/>
          <p:cNvSpPr>
            <a:spLocks noGrp="1"/>
          </p:cNvSpPr>
          <p:nvPr>
            <p:ph sz="quarter" idx="1"/>
          </p:nvPr>
        </p:nvSpPr>
        <p:spPr>
          <a:xfrm>
            <a:off x="467544" y="1124744"/>
            <a:ext cx="8280920" cy="5400600"/>
          </a:xfrm>
        </p:spPr>
        <p:txBody>
          <a:bodyPr>
            <a:normAutofit/>
          </a:bodyPr>
          <a:lstStyle/>
          <a:p>
            <a:pPr algn="just">
              <a:buClr>
                <a:srgbClr val="002060"/>
              </a:buClr>
            </a:pPr>
            <a:r>
              <a:rPr lang="es-ES" sz="2400" dirty="0" smtClean="0">
                <a:latin typeface="Arial" pitchFamily="34" charset="0"/>
                <a:cs typeface="Arial" pitchFamily="34" charset="0"/>
              </a:rPr>
              <a:t>El uso del gasificador de biomasa podrá incentivar las economías rurales, creando trabajo y reduciendo los costos sobre la producción agropecuaria y forestal.</a:t>
            </a:r>
          </a:p>
          <a:p>
            <a:pPr algn="just">
              <a:buClr>
                <a:srgbClr val="002060"/>
              </a:buClr>
            </a:pPr>
            <a:endParaRPr lang="es-EC" sz="2400" dirty="0" smtClean="0">
              <a:latin typeface="Arial" pitchFamily="34" charset="0"/>
              <a:cs typeface="Arial" pitchFamily="34" charset="0"/>
            </a:endParaRPr>
          </a:p>
          <a:p>
            <a:pPr algn="just">
              <a:buClr>
                <a:srgbClr val="002060"/>
              </a:buClr>
            </a:pPr>
            <a:r>
              <a:rPr lang="es-ES" sz="2400" dirty="0" smtClean="0">
                <a:latin typeface="Arial" pitchFamily="34" charset="0"/>
                <a:cs typeface="Arial" pitchFamily="34" charset="0"/>
              </a:rPr>
              <a:t>El potencial calórico del gasificador de biomasa es dependiente de las variaciones en el clima, humedad y de la densidad de la materia prima.</a:t>
            </a:r>
          </a:p>
          <a:p>
            <a:pPr algn="just">
              <a:buClr>
                <a:srgbClr val="002060"/>
              </a:buClr>
            </a:pPr>
            <a:endParaRPr lang="es-EC" sz="2400" dirty="0" smtClean="0">
              <a:latin typeface="Arial" pitchFamily="34" charset="0"/>
              <a:cs typeface="Arial" pitchFamily="34" charset="0"/>
            </a:endParaRPr>
          </a:p>
          <a:p>
            <a:pPr algn="just">
              <a:buClr>
                <a:srgbClr val="002060"/>
              </a:buClr>
            </a:pPr>
            <a:r>
              <a:rPr lang="es-ES" sz="2400" dirty="0" smtClean="0">
                <a:latin typeface="Arial" pitchFamily="34" charset="0"/>
                <a:cs typeface="Arial" pitchFamily="34" charset="0"/>
              </a:rPr>
              <a:t>El gasificador tiene como propiedad que requiere de gran volumen para producir potencia por lo que se deberá ubicar el proceso de conversión cerca de fuentes de producción de biomasa para facilitar el transporte y manejo de los desechos.</a:t>
            </a:r>
            <a:endParaRPr lang="es-EC" sz="2400" dirty="0" smtClean="0">
              <a:latin typeface="Arial" pitchFamily="34" charset="0"/>
              <a:cs typeface="Arial" pitchFamily="34" charset="0"/>
            </a:endParaRPr>
          </a:p>
          <a:p>
            <a:pPr algn="just">
              <a:buClr>
                <a:srgbClr val="002060"/>
              </a:buClr>
            </a:pPr>
            <a:endParaRPr lang="es-EC"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346646"/>
            <a:ext cx="7772400" cy="778098"/>
          </a:xfrm>
        </p:spPr>
        <p:txBody>
          <a:bodyPr>
            <a:normAutofit/>
          </a:bodyPr>
          <a:lstStyle/>
          <a:p>
            <a:r>
              <a:rPr lang="es-EC" b="1" dirty="0" smtClean="0">
                <a:solidFill>
                  <a:srgbClr val="002060"/>
                </a:solidFill>
                <a:latin typeface="Arial" pitchFamily="34" charset="0"/>
                <a:cs typeface="Arial" pitchFamily="34" charset="0"/>
              </a:rPr>
              <a:t>RECOMENDACIONES</a:t>
            </a:r>
            <a:endParaRPr lang="es-EC" b="1" dirty="0">
              <a:solidFill>
                <a:srgbClr val="002060"/>
              </a:solidFill>
              <a:latin typeface="Arial" pitchFamily="34" charset="0"/>
              <a:cs typeface="Arial" pitchFamily="34" charset="0"/>
            </a:endParaRPr>
          </a:p>
        </p:txBody>
      </p:sp>
      <p:sp>
        <p:nvSpPr>
          <p:cNvPr id="3" name="2 Marcador de contenido"/>
          <p:cNvSpPr>
            <a:spLocks noGrp="1"/>
          </p:cNvSpPr>
          <p:nvPr>
            <p:ph sz="quarter" idx="1"/>
          </p:nvPr>
        </p:nvSpPr>
        <p:spPr>
          <a:xfrm>
            <a:off x="683568" y="1377280"/>
            <a:ext cx="7772400" cy="4572000"/>
          </a:xfrm>
        </p:spPr>
        <p:txBody>
          <a:bodyPr>
            <a:normAutofit fontScale="92500" lnSpcReduction="20000"/>
          </a:bodyPr>
          <a:lstStyle/>
          <a:p>
            <a:pPr algn="just">
              <a:buClr>
                <a:srgbClr val="002060"/>
              </a:buClr>
            </a:pPr>
            <a:r>
              <a:rPr lang="es-ES" sz="2400" dirty="0" smtClean="0">
                <a:latin typeface="Arial" pitchFamily="34" charset="0"/>
                <a:cs typeface="Arial" pitchFamily="34" charset="0"/>
              </a:rPr>
              <a:t>La instalación de un secador podría bajar los costos de producción y solucionar el problema de los desechos acumulados.</a:t>
            </a:r>
          </a:p>
          <a:p>
            <a:pPr algn="just">
              <a:buClr>
                <a:srgbClr val="002060"/>
              </a:buClr>
            </a:pPr>
            <a:endParaRPr lang="es-EC" sz="2400" dirty="0" smtClean="0">
              <a:latin typeface="Arial" pitchFamily="34" charset="0"/>
              <a:cs typeface="Arial" pitchFamily="34" charset="0"/>
            </a:endParaRPr>
          </a:p>
          <a:p>
            <a:pPr algn="just">
              <a:buClr>
                <a:srgbClr val="002060"/>
              </a:buClr>
            </a:pPr>
            <a:r>
              <a:rPr lang="es-ES" sz="2400" dirty="0" smtClean="0">
                <a:latin typeface="Arial" pitchFamily="34" charset="0"/>
                <a:cs typeface="Arial" pitchFamily="34" charset="0"/>
              </a:rPr>
              <a:t>El montaje de la instrumentación del gasificador se debe realizar en el momento que se hagan pruebas de los valores que entrega la maquina, ya que el diseño propuesto en este proyecto puede tener algunas variantes ya que los valores se tomaron en condiciones ideales tanto en la biomasa como en el ambiente.</a:t>
            </a:r>
          </a:p>
          <a:p>
            <a:pPr algn="just">
              <a:buClr>
                <a:srgbClr val="002060"/>
              </a:buClr>
            </a:pPr>
            <a:endParaRPr lang="es-EC" sz="2400" dirty="0" smtClean="0">
              <a:latin typeface="Arial" pitchFamily="34" charset="0"/>
              <a:cs typeface="Arial" pitchFamily="34" charset="0"/>
            </a:endParaRPr>
          </a:p>
          <a:p>
            <a:pPr algn="just">
              <a:buClr>
                <a:srgbClr val="002060"/>
              </a:buClr>
            </a:pPr>
            <a:r>
              <a:rPr lang="es-ES" sz="2400" dirty="0" smtClean="0">
                <a:latin typeface="Arial" pitchFamily="34" charset="0"/>
                <a:cs typeface="Arial" pitchFamily="34" charset="0"/>
              </a:rPr>
              <a:t>Se recomienda en la construcción trabajar con las medidas en pulgadas ya que en el mercado son más comunes.  </a:t>
            </a:r>
            <a:endParaRPr lang="es-EC" sz="2400" dirty="0" smtClean="0">
              <a:latin typeface="Arial" pitchFamily="34" charset="0"/>
              <a:cs typeface="Arial" pitchFamily="34" charset="0"/>
            </a:endParaRPr>
          </a:p>
          <a:p>
            <a:pPr algn="just">
              <a:buClr>
                <a:srgbClr val="002060"/>
              </a:buClr>
            </a:pPr>
            <a:endParaRPr lang="es-EC"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1196752"/>
            <a:ext cx="7772400" cy="1800200"/>
          </a:xfrm>
        </p:spPr>
        <p:txBody>
          <a:bodyPr>
            <a:noAutofit/>
          </a:bodyPr>
          <a:lstStyle/>
          <a:p>
            <a:r>
              <a:rPr lang="es-ES" sz="2800" b="1" dirty="0" smtClean="0">
                <a:solidFill>
                  <a:srgbClr val="002060"/>
                </a:solidFill>
                <a:latin typeface="Arial" pitchFamily="34" charset="0"/>
                <a:cs typeface="Arial" pitchFamily="34" charset="0"/>
              </a:rPr>
              <a:t>VENTAJAS DE LA BIOMASA</a:t>
            </a:r>
            <a:r>
              <a:rPr lang="es-ES" sz="2800" b="1" dirty="0" smtClean="0"/>
              <a:t/>
            </a:r>
            <a:br>
              <a:rPr lang="es-ES" sz="2800" b="1" dirty="0" smtClean="0"/>
            </a:br>
            <a:r>
              <a:rPr lang="es-ES" sz="2800" dirty="0" smtClean="0">
                <a:solidFill>
                  <a:schemeClr val="tx1"/>
                </a:solidFill>
              </a:rPr>
              <a:t>Bajo contenido de azufre</a:t>
            </a:r>
            <a:r>
              <a:rPr lang="es-ES" sz="2800" dirty="0" smtClean="0"/>
              <a:t>.</a:t>
            </a:r>
            <a:r>
              <a:rPr lang="es-ES" sz="2800" b="1" dirty="0" smtClean="0"/>
              <a:t> </a:t>
            </a:r>
            <a:br>
              <a:rPr lang="es-ES" sz="2800" b="1" dirty="0" smtClean="0"/>
            </a:br>
            <a:r>
              <a:rPr lang="es-ES" sz="2400" dirty="0" smtClean="0">
                <a:solidFill>
                  <a:schemeClr val="tx1"/>
                </a:solidFill>
                <a:latin typeface="Arial" pitchFamily="34" charset="0"/>
                <a:cs typeface="Arial" pitchFamily="34" charset="0"/>
              </a:rPr>
              <a:t>La combustión el CO2 liberado a la atmósfera forma parte del ciclo natural del carbono</a:t>
            </a:r>
            <a:r>
              <a:rPr lang="es-ES" sz="2800" dirty="0" smtClean="0"/>
              <a:t/>
            </a:r>
            <a:br>
              <a:rPr lang="es-ES" sz="2800" dirty="0" smtClean="0"/>
            </a:br>
            <a:r>
              <a:rPr lang="es-EC" sz="2800" dirty="0" smtClean="0"/>
              <a:t/>
            </a:r>
            <a:br>
              <a:rPr lang="es-EC" sz="2800" dirty="0" smtClean="0"/>
            </a:br>
            <a:endParaRPr lang="es-EC" sz="2800" dirty="0"/>
          </a:p>
        </p:txBody>
      </p:sp>
      <p:pic>
        <p:nvPicPr>
          <p:cNvPr id="39938" name="Picture 2" descr="http://www.sustraierakuntza.org/sites/fundacionsustrai.org/files/imagenes/biomasa/ciclo_biomasa_cs.gif"/>
          <p:cNvPicPr>
            <a:picLocks noChangeAspect="1" noChangeArrowheads="1"/>
          </p:cNvPicPr>
          <p:nvPr/>
        </p:nvPicPr>
        <p:blipFill>
          <a:blip r:embed="rId3" cstate="print"/>
          <a:srcRect/>
          <a:stretch>
            <a:fillRect/>
          </a:stretch>
        </p:blipFill>
        <p:spPr bwMode="auto">
          <a:xfrm>
            <a:off x="971600" y="2564904"/>
            <a:ext cx="7392921" cy="3670945"/>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692696"/>
            <a:ext cx="7772400" cy="1143000"/>
          </a:xfrm>
        </p:spPr>
        <p:txBody>
          <a:bodyPr>
            <a:normAutofit fontScale="90000"/>
          </a:bodyPr>
          <a:lstStyle/>
          <a:p>
            <a:pPr algn="ctr"/>
            <a:r>
              <a:rPr lang="es-ES" b="1" i="1" dirty="0" smtClean="0">
                <a:solidFill>
                  <a:srgbClr val="002060"/>
                </a:solidFill>
                <a:latin typeface="Arial" pitchFamily="34" charset="0"/>
                <a:cs typeface="Arial" pitchFamily="34" charset="0"/>
              </a:rPr>
              <a:t>AGRADECIMIENTOS</a:t>
            </a:r>
            <a:r>
              <a:rPr lang="es-EC" b="1" i="1" dirty="0" smtClean="0">
                <a:solidFill>
                  <a:srgbClr val="002060"/>
                </a:solidFill>
                <a:latin typeface="Arial" pitchFamily="34" charset="0"/>
                <a:cs typeface="Arial" pitchFamily="34" charset="0"/>
              </a:rPr>
              <a:t/>
            </a:r>
            <a:br>
              <a:rPr lang="es-EC" b="1" i="1" dirty="0" smtClean="0">
                <a:solidFill>
                  <a:srgbClr val="002060"/>
                </a:solidFill>
                <a:latin typeface="Arial" pitchFamily="34" charset="0"/>
                <a:cs typeface="Arial" pitchFamily="34" charset="0"/>
              </a:rPr>
            </a:br>
            <a:endParaRPr lang="es-EC" i="1" dirty="0">
              <a:solidFill>
                <a:srgbClr val="002060"/>
              </a:solidFill>
              <a:latin typeface="Arial" pitchFamily="34" charset="0"/>
              <a:cs typeface="Arial" pitchFamily="34" charset="0"/>
            </a:endParaRPr>
          </a:p>
        </p:txBody>
      </p:sp>
      <p:sp>
        <p:nvSpPr>
          <p:cNvPr id="3" name="2 Marcador de contenido"/>
          <p:cNvSpPr>
            <a:spLocks noGrp="1"/>
          </p:cNvSpPr>
          <p:nvPr>
            <p:ph sz="quarter" idx="1"/>
          </p:nvPr>
        </p:nvSpPr>
        <p:spPr>
          <a:xfrm>
            <a:off x="683568" y="1447800"/>
            <a:ext cx="7772400" cy="4572000"/>
          </a:xfrm>
        </p:spPr>
        <p:txBody>
          <a:bodyPr>
            <a:normAutofit lnSpcReduction="10000"/>
          </a:bodyPr>
          <a:lstStyle/>
          <a:p>
            <a:pPr algn="just">
              <a:buNone/>
            </a:pPr>
            <a:r>
              <a:rPr lang="es-ES" dirty="0" smtClean="0">
                <a:latin typeface="Arial" pitchFamily="34" charset="0"/>
                <a:cs typeface="Arial" pitchFamily="34" charset="0"/>
              </a:rPr>
              <a:t> </a:t>
            </a:r>
            <a:endParaRPr lang="es-EC" dirty="0" smtClean="0">
              <a:latin typeface="Arial" pitchFamily="34" charset="0"/>
              <a:cs typeface="Arial" pitchFamily="34" charset="0"/>
            </a:endParaRPr>
          </a:p>
          <a:p>
            <a:pPr algn="ctr"/>
            <a:r>
              <a:rPr lang="es-ES" sz="3000" i="1" dirty="0" smtClean="0">
                <a:latin typeface="Arial" pitchFamily="34" charset="0"/>
                <a:cs typeface="Arial" pitchFamily="34" charset="0"/>
              </a:rPr>
              <a:t>Agradezco a todas las personas que contribuyeron para la realización del proyecto, a toda mi familia que siempre estuvo apoyándome y a todos los ingenieros de la ESPE que elevaron mis conocimientos en toda la carrera universitaria</a:t>
            </a:r>
            <a:r>
              <a:rPr lang="es-ES" sz="3600" i="1" dirty="0" smtClean="0">
                <a:latin typeface="Arial" pitchFamily="34" charset="0"/>
                <a:cs typeface="Arial" pitchFamily="34" charset="0"/>
              </a:rPr>
              <a:t>. </a:t>
            </a:r>
          </a:p>
          <a:p>
            <a:pPr algn="r">
              <a:buNone/>
            </a:pPr>
            <a:endParaRPr lang="es-ES" sz="2200" i="1" dirty="0" smtClean="0">
              <a:latin typeface="Arial" pitchFamily="34" charset="0"/>
              <a:cs typeface="Arial" pitchFamily="34" charset="0"/>
            </a:endParaRPr>
          </a:p>
          <a:p>
            <a:pPr algn="r">
              <a:buNone/>
            </a:pPr>
            <a:r>
              <a:rPr lang="es-ES" sz="1800" i="1" dirty="0" smtClean="0">
                <a:latin typeface="Arial" pitchFamily="34" charset="0"/>
                <a:cs typeface="Arial" pitchFamily="34" charset="0"/>
              </a:rPr>
              <a:t>M.V.T.A.</a:t>
            </a:r>
            <a:endParaRPr lang="es-EC" sz="1800" i="1" dirty="0" smtClean="0">
              <a:latin typeface="Arial" pitchFamily="34" charset="0"/>
              <a:cs typeface="Arial" pitchFamily="34" charset="0"/>
            </a:endParaRPr>
          </a:p>
          <a:p>
            <a:pPr algn="just"/>
            <a:endParaRPr lang="es-EC"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260648"/>
            <a:ext cx="7772400" cy="936104"/>
          </a:xfrm>
        </p:spPr>
        <p:txBody>
          <a:bodyPr>
            <a:normAutofit/>
          </a:bodyPr>
          <a:lstStyle/>
          <a:p>
            <a:r>
              <a:rPr lang="es-EC" sz="3600" b="1" dirty="0" smtClean="0">
                <a:solidFill>
                  <a:srgbClr val="002060"/>
                </a:solidFill>
                <a:latin typeface="Arial" pitchFamily="34" charset="0"/>
                <a:cs typeface="Arial" pitchFamily="34" charset="0"/>
              </a:rPr>
              <a:t>ANTECEDENTES</a:t>
            </a:r>
            <a:endParaRPr lang="es-EC" sz="3600" b="1" dirty="0">
              <a:solidFill>
                <a:srgbClr val="002060"/>
              </a:solidFill>
              <a:latin typeface="Arial" pitchFamily="34" charset="0"/>
              <a:cs typeface="Arial" pitchFamily="34" charset="0"/>
            </a:endParaRPr>
          </a:p>
        </p:txBody>
      </p:sp>
      <p:sp>
        <p:nvSpPr>
          <p:cNvPr id="3" name="2 Marcador de contenido"/>
          <p:cNvSpPr>
            <a:spLocks noGrp="1"/>
          </p:cNvSpPr>
          <p:nvPr>
            <p:ph sz="quarter" idx="1"/>
          </p:nvPr>
        </p:nvSpPr>
        <p:spPr>
          <a:xfrm>
            <a:off x="539552" y="1447800"/>
            <a:ext cx="4665712" cy="4572000"/>
          </a:xfrm>
        </p:spPr>
        <p:txBody>
          <a:bodyPr>
            <a:normAutofit fontScale="92500" lnSpcReduction="20000"/>
          </a:bodyPr>
          <a:lstStyle/>
          <a:p>
            <a:pPr algn="ctr">
              <a:buNone/>
            </a:pPr>
            <a:r>
              <a:rPr lang="es-EC" dirty="0" smtClean="0">
                <a:latin typeface="Arial" pitchFamily="34" charset="0"/>
                <a:cs typeface="Arial" pitchFamily="34" charset="0"/>
              </a:rPr>
              <a:t>El gasificador tipo</a:t>
            </a:r>
          </a:p>
          <a:p>
            <a:pPr algn="ctr">
              <a:buNone/>
            </a:pPr>
            <a:r>
              <a:rPr lang="es-EC" i="1" dirty="0" smtClean="0">
                <a:latin typeface="Arial" pitchFamily="34" charset="0"/>
                <a:cs typeface="Arial" pitchFamily="34" charset="0"/>
              </a:rPr>
              <a:t>DOWNDRAFT</a:t>
            </a:r>
            <a:r>
              <a:rPr lang="es-EC" dirty="0" smtClean="0">
                <a:latin typeface="Arial" pitchFamily="34" charset="0"/>
                <a:cs typeface="Arial" pitchFamily="34" charset="0"/>
              </a:rPr>
              <a:t> hace que sea</a:t>
            </a:r>
          </a:p>
          <a:p>
            <a:pPr algn="ctr">
              <a:buNone/>
            </a:pPr>
            <a:r>
              <a:rPr lang="es-EC" dirty="0" smtClean="0">
                <a:latin typeface="Arial" pitchFamily="34" charset="0"/>
                <a:cs typeface="Arial" pitchFamily="34" charset="0"/>
              </a:rPr>
              <a:t>fácil ejecutar soluciones de</a:t>
            </a:r>
          </a:p>
          <a:p>
            <a:pPr algn="ctr">
              <a:buNone/>
            </a:pPr>
            <a:r>
              <a:rPr lang="es-EC" dirty="0" smtClean="0">
                <a:latin typeface="Arial" pitchFamily="34" charset="0"/>
                <a:cs typeface="Arial" pitchFamily="34" charset="0"/>
              </a:rPr>
              <a:t>alto rendimiento en la</a:t>
            </a:r>
          </a:p>
          <a:p>
            <a:pPr algn="ctr">
              <a:buNone/>
            </a:pPr>
            <a:r>
              <a:rPr lang="es-EC" dirty="0" smtClean="0">
                <a:latin typeface="Arial" pitchFamily="34" charset="0"/>
                <a:cs typeface="Arial" pitchFamily="34" charset="0"/>
              </a:rPr>
              <a:t>gasificación de la biomasa y la</a:t>
            </a:r>
          </a:p>
          <a:p>
            <a:pPr algn="ctr">
              <a:buNone/>
            </a:pPr>
            <a:r>
              <a:rPr lang="es-EC" dirty="0" err="1" smtClean="0">
                <a:latin typeface="Arial" pitchFamily="34" charset="0"/>
                <a:cs typeface="Arial" pitchFamily="34" charset="0"/>
              </a:rPr>
              <a:t>pirólisis</a:t>
            </a:r>
            <a:r>
              <a:rPr lang="es-EC" dirty="0" smtClean="0">
                <a:latin typeface="Arial" pitchFamily="34" charset="0"/>
                <a:cs typeface="Arial" pitchFamily="34" charset="0"/>
              </a:rPr>
              <a:t>. </a:t>
            </a:r>
          </a:p>
          <a:p>
            <a:pPr algn="ctr">
              <a:buNone/>
            </a:pPr>
            <a:endParaRPr lang="es-EC" dirty="0" smtClean="0">
              <a:latin typeface="Arial" pitchFamily="34" charset="0"/>
              <a:cs typeface="Arial" pitchFamily="34" charset="0"/>
            </a:endParaRPr>
          </a:p>
          <a:p>
            <a:pPr algn="ctr">
              <a:buNone/>
            </a:pPr>
            <a:r>
              <a:rPr lang="es-EC" dirty="0" smtClean="0">
                <a:latin typeface="Arial" pitchFamily="34" charset="0"/>
                <a:cs typeface="Arial" pitchFamily="34" charset="0"/>
              </a:rPr>
              <a:t>El gasificador elimina los</a:t>
            </a:r>
          </a:p>
          <a:p>
            <a:pPr algn="ctr">
              <a:buNone/>
            </a:pPr>
            <a:r>
              <a:rPr lang="es-EC" dirty="0" smtClean="0">
                <a:latin typeface="Arial" pitchFamily="34" charset="0"/>
                <a:cs typeface="Arial" pitchFamily="34" charset="0"/>
              </a:rPr>
              <a:t>obstáculos a partir de la</a:t>
            </a:r>
          </a:p>
          <a:p>
            <a:pPr algn="ctr">
              <a:buNone/>
            </a:pPr>
            <a:r>
              <a:rPr lang="es-EC" dirty="0" smtClean="0">
                <a:latin typeface="Arial" pitchFamily="34" charset="0"/>
                <a:cs typeface="Arial" pitchFamily="34" charset="0"/>
              </a:rPr>
              <a:t>energía de la biomasa y toma</a:t>
            </a:r>
          </a:p>
          <a:p>
            <a:pPr algn="ctr">
              <a:buNone/>
            </a:pPr>
            <a:r>
              <a:rPr lang="es-EC" dirty="0" smtClean="0">
                <a:latin typeface="Arial" pitchFamily="34" charset="0"/>
                <a:cs typeface="Arial" pitchFamily="34" charset="0"/>
              </a:rPr>
              <a:t>gas para generación de</a:t>
            </a:r>
          </a:p>
          <a:p>
            <a:pPr algn="ctr">
              <a:buNone/>
            </a:pPr>
            <a:r>
              <a:rPr lang="es-EC" dirty="0" smtClean="0">
                <a:latin typeface="Arial" pitchFamily="34" charset="0"/>
                <a:cs typeface="Arial" pitchFamily="34" charset="0"/>
              </a:rPr>
              <a:t>energía limpia.</a:t>
            </a:r>
          </a:p>
          <a:p>
            <a:pPr algn="ctr"/>
            <a:endParaRPr lang="es-EC" dirty="0">
              <a:latin typeface="Arial" pitchFamily="34" charset="0"/>
              <a:cs typeface="Arial" pitchFamily="34" charset="0"/>
            </a:endParaRPr>
          </a:p>
        </p:txBody>
      </p:sp>
      <p:pic>
        <p:nvPicPr>
          <p:cNvPr id="4" name="3 Imagen"/>
          <p:cNvPicPr/>
          <p:nvPr/>
        </p:nvPicPr>
        <p:blipFill>
          <a:blip r:embed="rId3" cstate="print"/>
          <a:srcRect/>
          <a:stretch>
            <a:fillRect/>
          </a:stretch>
        </p:blipFill>
        <p:spPr bwMode="auto">
          <a:xfrm>
            <a:off x="5508104" y="764704"/>
            <a:ext cx="2880320"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l" rtl="0">
              <a:spcBef>
                <a:spcPct val="0"/>
              </a:spcBef>
            </a:pPr>
            <a:r>
              <a:rPr lang="es-EC" sz="3200" b="1" dirty="0" smtClean="0">
                <a:solidFill>
                  <a:srgbClr val="002060"/>
                </a:solidFill>
                <a:latin typeface="Arial" pitchFamily="34" charset="0"/>
                <a:cs typeface="Arial" pitchFamily="34" charset="0"/>
              </a:rPr>
              <a:t>DEFINICIÓN DEL PROBLEMA</a:t>
            </a:r>
            <a:endParaRPr lang="es-EC" dirty="0">
              <a:solidFill>
                <a:srgbClr val="002060"/>
              </a:solidFill>
              <a:latin typeface="Arial" pitchFamily="34" charset="0"/>
              <a:cs typeface="Arial" pitchFamily="34" charset="0"/>
            </a:endParaRPr>
          </a:p>
        </p:txBody>
      </p:sp>
      <p:sp>
        <p:nvSpPr>
          <p:cNvPr id="3" name="2 Marcador de contenido"/>
          <p:cNvSpPr>
            <a:spLocks noGrp="1"/>
          </p:cNvSpPr>
          <p:nvPr>
            <p:ph sz="quarter" idx="1"/>
          </p:nvPr>
        </p:nvSpPr>
        <p:spPr>
          <a:xfrm>
            <a:off x="611560" y="1988840"/>
            <a:ext cx="7488832" cy="2736304"/>
          </a:xfrm>
        </p:spPr>
        <p:txBody>
          <a:bodyPr/>
          <a:lstStyle/>
          <a:p>
            <a:pPr algn="just">
              <a:buNone/>
            </a:pPr>
            <a:r>
              <a:rPr lang="es-ES" sz="2800" b="1" dirty="0" smtClean="0">
                <a:latin typeface="Arial" pitchFamily="34" charset="0"/>
                <a:cs typeface="Arial" pitchFamily="34" charset="0"/>
              </a:rPr>
              <a:t>	</a:t>
            </a:r>
            <a:r>
              <a:rPr lang="es-ES" sz="2800" dirty="0" smtClean="0">
                <a:latin typeface="Arial" pitchFamily="34" charset="0"/>
                <a:cs typeface="Arial" pitchFamily="34" charset="0"/>
              </a:rPr>
              <a:t>La ejecución de este proyecto persigue producir el conocimiento necesario, a través de un proceso investigativo, de los parámetros para el análisis de la creación de un gasificador tipo </a:t>
            </a:r>
            <a:r>
              <a:rPr lang="es-ES" sz="2800" dirty="0" err="1" smtClean="0">
                <a:latin typeface="Arial" pitchFamily="34" charset="0"/>
                <a:cs typeface="Arial" pitchFamily="34" charset="0"/>
              </a:rPr>
              <a:t>downdraft</a:t>
            </a:r>
            <a:r>
              <a:rPr lang="es-ES" sz="2800" dirty="0" smtClean="0">
                <a:latin typeface="Arial" pitchFamily="34" charset="0"/>
                <a:cs typeface="Arial" pitchFamily="34" charset="0"/>
              </a:rPr>
              <a:t> o flujo concurrente de 10 Kw de potencia.</a:t>
            </a:r>
            <a:endParaRPr lang="es-EC" sz="2400" dirty="0" smtClean="0">
              <a:latin typeface="Arial" pitchFamily="34" charset="0"/>
              <a:cs typeface="Arial" pitchFamily="34" charset="0"/>
            </a:endParaRPr>
          </a:p>
          <a:p>
            <a:pPr algn="just"/>
            <a:endParaRPr lang="es-EC"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20080" y="116632"/>
            <a:ext cx="7772400" cy="1143000"/>
          </a:xfrm>
        </p:spPr>
        <p:txBody>
          <a:bodyPr>
            <a:normAutofit/>
          </a:bodyPr>
          <a:lstStyle/>
          <a:p>
            <a:r>
              <a:rPr lang="es-EC" sz="3200" b="1" dirty="0" smtClean="0">
                <a:solidFill>
                  <a:srgbClr val="002060"/>
                </a:solidFill>
                <a:latin typeface="Arial" pitchFamily="34" charset="0"/>
                <a:cs typeface="Arial" pitchFamily="34" charset="0"/>
              </a:rPr>
              <a:t>JUSTIFICACIÓN E IMPORTANCIA</a:t>
            </a:r>
            <a:endParaRPr lang="es-EC" sz="3200" b="1" dirty="0">
              <a:solidFill>
                <a:srgbClr val="002060"/>
              </a:solidFill>
              <a:latin typeface="Arial" pitchFamily="34" charset="0"/>
              <a:cs typeface="Arial" pitchFamily="34" charset="0"/>
            </a:endParaRPr>
          </a:p>
        </p:txBody>
      </p:sp>
      <p:sp>
        <p:nvSpPr>
          <p:cNvPr id="3" name="2 Marcador de contenido"/>
          <p:cNvSpPr>
            <a:spLocks noGrp="1"/>
          </p:cNvSpPr>
          <p:nvPr>
            <p:ph sz="quarter" idx="1"/>
          </p:nvPr>
        </p:nvSpPr>
        <p:spPr>
          <a:xfrm>
            <a:off x="832048" y="1593304"/>
            <a:ext cx="7772400" cy="4572000"/>
          </a:xfrm>
        </p:spPr>
        <p:txBody>
          <a:bodyPr>
            <a:normAutofit/>
          </a:bodyPr>
          <a:lstStyle/>
          <a:p>
            <a:pPr algn="just">
              <a:buClr>
                <a:srgbClr val="002060"/>
              </a:buClr>
            </a:pPr>
            <a:r>
              <a:rPr lang="es-MX" sz="2400" dirty="0" smtClean="0">
                <a:latin typeface="Arial" pitchFamily="34" charset="0"/>
                <a:cs typeface="Arial" pitchFamily="34" charset="0"/>
              </a:rPr>
              <a:t>Prioridad al empleo de energías renovables. </a:t>
            </a:r>
          </a:p>
          <a:p>
            <a:pPr algn="just">
              <a:buClr>
                <a:srgbClr val="002060"/>
              </a:buClr>
            </a:pPr>
            <a:r>
              <a:rPr lang="es-ES" sz="2400" dirty="0" smtClean="0">
                <a:latin typeface="Arial" pitchFamily="34" charset="0"/>
                <a:cs typeface="Arial" pitchFamily="34" charset="0"/>
              </a:rPr>
              <a:t>Gran interés  ambiental.</a:t>
            </a:r>
          </a:p>
          <a:p>
            <a:pPr algn="just">
              <a:buClr>
                <a:srgbClr val="002060"/>
              </a:buClr>
            </a:pPr>
            <a:r>
              <a:rPr lang="es-ES" sz="2400" dirty="0" smtClean="0">
                <a:latin typeface="Arial" pitchFamily="34" charset="0"/>
                <a:cs typeface="Arial" pitchFamily="34" charset="0"/>
              </a:rPr>
              <a:t>En el proceso de investigación de la ESPE en el campo de Energía, se ha desarrollado calentadores y </a:t>
            </a:r>
            <a:r>
              <a:rPr lang="es-ES" sz="2400" dirty="0" err="1" smtClean="0">
                <a:latin typeface="Arial" pitchFamily="34" charset="0"/>
                <a:cs typeface="Arial" pitchFamily="34" charset="0"/>
              </a:rPr>
              <a:t>biocalefones</a:t>
            </a:r>
            <a:r>
              <a:rPr lang="es-ES" sz="2400" dirty="0" smtClean="0">
                <a:latin typeface="Arial" pitchFamily="34" charset="0"/>
                <a:cs typeface="Arial" pitchFamily="34" charset="0"/>
              </a:rPr>
              <a:t> a cargo del Ing. José </a:t>
            </a:r>
            <a:r>
              <a:rPr lang="es-ES" sz="2400" dirty="0" err="1" smtClean="0">
                <a:latin typeface="Arial" pitchFamily="34" charset="0"/>
                <a:cs typeface="Arial" pitchFamily="34" charset="0"/>
              </a:rPr>
              <a:t>Guasumba</a:t>
            </a:r>
            <a:r>
              <a:rPr lang="es-ES" sz="2400" dirty="0" smtClean="0">
                <a:latin typeface="Arial" pitchFamily="34" charset="0"/>
                <a:cs typeface="Arial" pitchFamily="34" charset="0"/>
              </a:rPr>
              <a:t>, pero no se a desarrollado el uso óptimo de la biomasa, es por eso que para reforzar la línea de investigación de energía de la ESPE se llevará a cabo este proyecto que radica en la investigación del aprovechamiento de la biomasa mediante un gasificador tipo </a:t>
            </a:r>
            <a:r>
              <a:rPr lang="es-ES" sz="2400" dirty="0" err="1" smtClean="0">
                <a:latin typeface="Arial" pitchFamily="34" charset="0"/>
                <a:cs typeface="Arial" pitchFamily="34" charset="0"/>
              </a:rPr>
              <a:t>downdraft</a:t>
            </a:r>
            <a:r>
              <a:rPr lang="es-ES" sz="2400" dirty="0" smtClean="0">
                <a:latin typeface="Arial" pitchFamily="34" charset="0"/>
                <a:cs typeface="Arial" pitchFamily="34" charset="0"/>
              </a:rPr>
              <a:t> o flujo concurrente.</a:t>
            </a:r>
            <a:endParaRPr lang="es-EC" sz="2400" dirty="0" smtClean="0">
              <a:latin typeface="Arial" pitchFamily="34" charset="0"/>
              <a:cs typeface="Arial" pitchFamily="34" charset="0"/>
            </a:endParaRPr>
          </a:p>
          <a:p>
            <a:pPr algn="just">
              <a:buNone/>
            </a:pPr>
            <a:endParaRPr lang="es-EC"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404664"/>
            <a:ext cx="7772400" cy="1143000"/>
          </a:xfrm>
        </p:spPr>
        <p:txBody>
          <a:bodyPr>
            <a:normAutofit/>
          </a:bodyPr>
          <a:lstStyle/>
          <a:p>
            <a:pPr lvl="1" algn="l" rtl="0">
              <a:spcBef>
                <a:spcPct val="0"/>
              </a:spcBef>
            </a:pPr>
            <a:r>
              <a:rPr lang="es-ES" sz="3600" b="1" dirty="0" smtClean="0">
                <a:solidFill>
                  <a:srgbClr val="002060"/>
                </a:solidFill>
              </a:rPr>
              <a:t>OBJETIVOS:</a:t>
            </a:r>
            <a:endParaRPr lang="es-EC" sz="3600" dirty="0">
              <a:solidFill>
                <a:srgbClr val="002060"/>
              </a:solidFill>
            </a:endParaRPr>
          </a:p>
        </p:txBody>
      </p:sp>
      <p:sp>
        <p:nvSpPr>
          <p:cNvPr id="3" name="2 Marcador de contenido"/>
          <p:cNvSpPr>
            <a:spLocks noGrp="1"/>
          </p:cNvSpPr>
          <p:nvPr>
            <p:ph sz="quarter" idx="1"/>
          </p:nvPr>
        </p:nvSpPr>
        <p:spPr>
          <a:xfrm>
            <a:off x="107504" y="1340768"/>
            <a:ext cx="7920880" cy="4572000"/>
          </a:xfrm>
        </p:spPr>
        <p:txBody>
          <a:bodyPr/>
          <a:lstStyle/>
          <a:p>
            <a:pPr lvl="2" algn="just">
              <a:buNone/>
            </a:pPr>
            <a:r>
              <a:rPr lang="es-MX" sz="2800" i="1" dirty="0" smtClean="0">
                <a:latin typeface="Arial" pitchFamily="34" charset="0"/>
                <a:cs typeface="Arial" pitchFamily="34" charset="0"/>
              </a:rPr>
              <a:t>	</a:t>
            </a:r>
          </a:p>
          <a:p>
            <a:pPr lvl="2" algn="just">
              <a:buNone/>
            </a:pPr>
            <a:endParaRPr lang="es-MX" sz="2800" dirty="0" smtClean="0">
              <a:latin typeface="Arial" pitchFamily="34" charset="0"/>
              <a:cs typeface="Arial" pitchFamily="34" charset="0"/>
            </a:endParaRPr>
          </a:p>
          <a:p>
            <a:pPr lvl="2" algn="just">
              <a:buNone/>
            </a:pPr>
            <a:r>
              <a:rPr lang="es-MX" sz="2800" dirty="0" smtClean="0">
                <a:latin typeface="Arial" pitchFamily="34" charset="0"/>
                <a:cs typeface="Arial" pitchFamily="34" charset="0"/>
              </a:rPr>
              <a:t>	Elaborar la ingeniería conceptual, básica y de detalle para la construcción y automatización de un gasificador tipo downdraft o flujo concurrente de 10 Kw de potencia.</a:t>
            </a:r>
            <a:endParaRPr lang="es-EC" sz="2400" dirty="0" smtClean="0">
              <a:latin typeface="Arial" pitchFamily="34" charset="0"/>
              <a:cs typeface="Arial" pitchFamily="34" charset="0"/>
            </a:endParaRPr>
          </a:p>
          <a:p>
            <a:pPr algn="just"/>
            <a:endParaRPr lang="es-EC"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404664"/>
            <a:ext cx="7772400" cy="1143000"/>
          </a:xfrm>
        </p:spPr>
        <p:txBody>
          <a:bodyPr>
            <a:normAutofit/>
          </a:bodyPr>
          <a:lstStyle/>
          <a:p>
            <a:r>
              <a:rPr lang="es-EC" sz="2800" b="1" dirty="0" smtClean="0">
                <a:solidFill>
                  <a:srgbClr val="002060"/>
                </a:solidFill>
                <a:latin typeface="Arial" pitchFamily="34" charset="0"/>
                <a:cs typeface="Arial" pitchFamily="34" charset="0"/>
              </a:rPr>
              <a:t>OBJETIVOS ESPECÍFICOS:</a:t>
            </a:r>
            <a:endParaRPr lang="es-EC" sz="2800" b="1" dirty="0">
              <a:solidFill>
                <a:srgbClr val="002060"/>
              </a:solidFill>
              <a:latin typeface="Arial" pitchFamily="34" charset="0"/>
              <a:cs typeface="Arial" pitchFamily="34" charset="0"/>
            </a:endParaRPr>
          </a:p>
        </p:txBody>
      </p:sp>
      <p:sp>
        <p:nvSpPr>
          <p:cNvPr id="3" name="2 Marcador de contenido"/>
          <p:cNvSpPr>
            <a:spLocks noGrp="1"/>
          </p:cNvSpPr>
          <p:nvPr>
            <p:ph sz="quarter" idx="1"/>
          </p:nvPr>
        </p:nvSpPr>
        <p:spPr>
          <a:xfrm>
            <a:off x="827584" y="1844824"/>
            <a:ext cx="7344816" cy="4572000"/>
          </a:xfrm>
        </p:spPr>
        <p:txBody>
          <a:bodyPr>
            <a:normAutofit/>
          </a:bodyPr>
          <a:lstStyle/>
          <a:p>
            <a:pPr algn="just">
              <a:buClr>
                <a:srgbClr val="002060"/>
              </a:buClr>
            </a:pPr>
            <a:r>
              <a:rPr lang="es-MX" sz="2400" dirty="0" smtClean="0">
                <a:latin typeface="Arial" pitchFamily="34" charset="0"/>
                <a:cs typeface="Arial" pitchFamily="34" charset="0"/>
              </a:rPr>
              <a:t>Estudio en el estado del arte de la elaboración de un gasificador tipo downdraft.</a:t>
            </a:r>
            <a:endParaRPr lang="es-EC" sz="2400" dirty="0" smtClean="0">
              <a:latin typeface="Arial" pitchFamily="34" charset="0"/>
              <a:cs typeface="Arial" pitchFamily="34" charset="0"/>
            </a:endParaRPr>
          </a:p>
          <a:p>
            <a:pPr algn="just">
              <a:buClr>
                <a:srgbClr val="002060"/>
              </a:buClr>
            </a:pPr>
            <a:r>
              <a:rPr lang="es-MX" sz="2400" dirty="0" smtClean="0">
                <a:latin typeface="Arial" pitchFamily="34" charset="0"/>
                <a:cs typeface="Arial" pitchFamily="34" charset="0"/>
              </a:rPr>
              <a:t>Análisis de la funcionalidad de cada uno de los elementos que componen al gasificador y análisis en conjunto del </a:t>
            </a:r>
            <a:r>
              <a:rPr lang="es-MX" sz="2400" dirty="0" smtClean="0">
                <a:latin typeface="Arial" pitchFamily="34" charset="0"/>
                <a:cs typeface="Arial" pitchFamily="34" charset="0"/>
              </a:rPr>
              <a:t>sistema</a:t>
            </a:r>
            <a:endParaRPr lang="es-EC" sz="2400" dirty="0" smtClean="0">
              <a:latin typeface="Arial" pitchFamily="34" charset="0"/>
              <a:cs typeface="Arial" pitchFamily="34" charset="0"/>
            </a:endParaRPr>
          </a:p>
          <a:p>
            <a:pPr algn="just">
              <a:buClr>
                <a:srgbClr val="002060"/>
              </a:buClr>
            </a:pPr>
            <a:r>
              <a:rPr lang="es-MX" sz="2400" dirty="0" smtClean="0">
                <a:latin typeface="Arial" pitchFamily="34" charset="0"/>
                <a:cs typeface="Arial" pitchFamily="34" charset="0"/>
              </a:rPr>
              <a:t>Realizar un análisis de los materiales involucrados en la construcción del gasificador</a:t>
            </a:r>
            <a:endParaRPr lang="es-EC" sz="2400" dirty="0" smtClean="0">
              <a:latin typeface="Arial" pitchFamily="34" charset="0"/>
              <a:cs typeface="Arial" pitchFamily="34" charset="0"/>
            </a:endParaRPr>
          </a:p>
          <a:p>
            <a:pPr algn="just">
              <a:buClr>
                <a:srgbClr val="002060"/>
              </a:buClr>
            </a:pPr>
            <a:r>
              <a:rPr lang="es-MX" sz="2400" dirty="0" smtClean="0">
                <a:latin typeface="Arial" pitchFamily="34" charset="0"/>
                <a:cs typeface="Arial" pitchFamily="34" charset="0"/>
              </a:rPr>
              <a:t>Evaluar el flujo de trabajo que va a realizar el gasificador tipo downdraft.</a:t>
            </a:r>
            <a:endParaRPr lang="es-EC" sz="2400" dirty="0" smtClean="0">
              <a:latin typeface="Arial" pitchFamily="34" charset="0"/>
              <a:cs typeface="Arial" pitchFamily="34" charset="0"/>
            </a:endParaRPr>
          </a:p>
          <a:p>
            <a:pPr algn="just">
              <a:buClr>
                <a:srgbClr val="002060"/>
              </a:buClr>
            </a:pPr>
            <a:endParaRPr lang="es-EC"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Equida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dad">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1054</TotalTime>
  <Words>2114</Words>
  <Application>Microsoft Office PowerPoint</Application>
  <PresentationFormat>Presentación en pantalla (4:3)</PresentationFormat>
  <Paragraphs>255</Paragraphs>
  <Slides>40</Slides>
  <Notes>10</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Equidad</vt:lpstr>
      <vt:lpstr>ESCUELA POLITECNICA DEL EJERCITO  DEPARTAMENTO DE CIENCIAS DE LA ENERGÍA Y MECÁNICA  </vt:lpstr>
      <vt:lpstr>INTRODUCCIÓN</vt:lpstr>
      <vt:lpstr>El Protocolo de Kyoto, convocado por la Organización de las Naciones Unidas,   por medio de la búsqueda de obtención de energías que no causen impacto en el medio ambiente. </vt:lpstr>
      <vt:lpstr>VENTAJAS DE LA BIOMASA Bajo contenido de azufre.  La combustión el CO2 liberado a la atmósfera forma parte del ciclo natural del carbono  </vt:lpstr>
      <vt:lpstr>ANTECEDENTES</vt:lpstr>
      <vt:lpstr>DEFINICIÓN DEL PROBLEMA</vt:lpstr>
      <vt:lpstr>JUSTIFICACIÓN E IMPORTANCIA</vt:lpstr>
      <vt:lpstr>OBJETIVOS:</vt:lpstr>
      <vt:lpstr>OBJETIVOS ESPECÍFICOS:</vt:lpstr>
      <vt:lpstr>BIOMASA</vt:lpstr>
      <vt:lpstr>TIPOS DE BIOMASA </vt:lpstr>
      <vt:lpstr>CARÁCTERÍSTICAS DE LA BIOMASA</vt:lpstr>
      <vt:lpstr>PROCESOS DE CONVERSIÓN DE LA BIOMASA EN ENERGÍA</vt:lpstr>
      <vt:lpstr>PROCESO DE GASIFICACIÓN  Es un proceso termoquímico en el que un sustrato carbonoso (residuo orgánico) es transformado en un gas combustible de bajo poder calorífico, mediante una serie de reacciones que ocurren a una temperatura determinada en presencia de un agente gasificante </vt:lpstr>
      <vt:lpstr>TIPOS DE GASIFICADORES   </vt:lpstr>
      <vt:lpstr>ELECCIÓN DEL TIPO DE GASIFICADOR</vt:lpstr>
      <vt:lpstr>Proceso del Gasificador de lecho fijo o descendente en equicorriente (downdraft)     </vt:lpstr>
      <vt:lpstr>Diapositiva 18</vt:lpstr>
      <vt:lpstr>Diapositiva 19</vt:lpstr>
      <vt:lpstr>Diapositiva 20</vt:lpstr>
      <vt:lpstr>INGENIERÍA CONCEPTUAL SOBRE EL DISEÑO DEL GASIFICADOR</vt:lpstr>
      <vt:lpstr>El desarrollo de esta tesis va dirigido en ese sentido llevando a cabo diferentes tecnologías que permitan el aprovechamiento de estos residuos como nuevas fuentes de energía. </vt:lpstr>
      <vt:lpstr>MATERIALES Y MÉTODOS</vt:lpstr>
      <vt:lpstr>Diapositiva 24</vt:lpstr>
      <vt:lpstr>RESULTADOS Y DISCUSIÓN  </vt:lpstr>
      <vt:lpstr>Diapositiva 26</vt:lpstr>
      <vt:lpstr>Diapositiva 27</vt:lpstr>
      <vt:lpstr>Diapositiva 28</vt:lpstr>
      <vt:lpstr>Diapositiva 29</vt:lpstr>
      <vt:lpstr>TABLA DE RESULTADOS </vt:lpstr>
      <vt:lpstr>Diapositiva 31</vt:lpstr>
      <vt:lpstr>Parámetros de Automatización </vt:lpstr>
      <vt:lpstr>Diapositiva 33</vt:lpstr>
      <vt:lpstr>El diseño del sistema de control para el equipo con elevado grado de integración es una tarea compleja que debe incluir las siguientes etapas: </vt:lpstr>
      <vt:lpstr>ANÁLISIS ECONÓMICO </vt:lpstr>
      <vt:lpstr>ANÁLISIS FINANCIERO  </vt:lpstr>
      <vt:lpstr>CONCLUSIONES</vt:lpstr>
      <vt:lpstr>CONCLUSIONES</vt:lpstr>
      <vt:lpstr>RECOMENDACIONES</vt:lpstr>
      <vt:lpstr>AGRADECIMIENTOS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DE LA ENERGÍA Y MECÁNICA  CARRERA DE INGENIERÍA MECÁNICA</dc:title>
  <dc:creator>HOME</dc:creator>
  <cp:lastModifiedBy>HOME</cp:lastModifiedBy>
  <cp:revision>116</cp:revision>
  <dcterms:created xsi:type="dcterms:W3CDTF">2012-03-10T17:29:31Z</dcterms:created>
  <dcterms:modified xsi:type="dcterms:W3CDTF">2012-03-30T00:20:36Z</dcterms:modified>
</cp:coreProperties>
</file>