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99" r:id="rId2"/>
    <p:sldId id="315" r:id="rId3"/>
    <p:sldId id="316" r:id="rId4"/>
    <p:sldId id="319" r:id="rId5"/>
    <p:sldId id="318" r:id="rId6"/>
    <p:sldId id="304" r:id="rId7"/>
    <p:sldId id="305" r:id="rId8"/>
    <p:sldId id="306" r:id="rId9"/>
    <p:sldId id="308" r:id="rId10"/>
    <p:sldId id="309" r:id="rId11"/>
    <p:sldId id="302" r:id="rId12"/>
    <p:sldId id="257" r:id="rId13"/>
    <p:sldId id="259" r:id="rId14"/>
    <p:sldId id="260" r:id="rId15"/>
    <p:sldId id="261" r:id="rId16"/>
    <p:sldId id="262" r:id="rId17"/>
    <p:sldId id="263" r:id="rId18"/>
    <p:sldId id="266" r:id="rId19"/>
    <p:sldId id="268" r:id="rId20"/>
    <p:sldId id="269" r:id="rId21"/>
    <p:sldId id="271" r:id="rId22"/>
    <p:sldId id="274" r:id="rId23"/>
    <p:sldId id="275" r:id="rId24"/>
    <p:sldId id="272" r:id="rId25"/>
    <p:sldId id="276" r:id="rId26"/>
    <p:sldId id="273" r:id="rId27"/>
    <p:sldId id="278" r:id="rId28"/>
    <p:sldId id="280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8" r:id="rId39"/>
    <p:sldId id="296" r:id="rId4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Escritorio\TESIS%20RODRIGO%20SOLANO\RODRIGO%20CORRE2\T9%20VS.%20RES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view3D>
      <c:rAngAx val="1"/>
    </c:view3D>
    <c:plotArea>
      <c:layout>
        <c:manualLayout>
          <c:layoutTarget val="inner"/>
          <c:xMode val="edge"/>
          <c:yMode val="edge"/>
          <c:x val="0.18911629032343286"/>
          <c:y val="4.9633380917902273E-2"/>
          <c:w val="0.70327632486392044"/>
          <c:h val="0.73597279650171765"/>
        </c:manualLayout>
      </c:layout>
      <c:bar3DChart>
        <c:barDir val="col"/>
        <c:grouping val="clustered"/>
        <c:ser>
          <c:idx val="0"/>
          <c:order val="0"/>
          <c:tx>
            <c:strRef>
              <c:f>ALTURA!$B$7</c:f>
              <c:strCache>
                <c:ptCount val="1"/>
                <c:pt idx="0">
                  <c:v>Resto de Trat.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15734989648033415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34,56 A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-4.8966670800079277E-17"/>
                  <c:y val="0.23999708067629605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53,77 A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0.2896516490920773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66,44 A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0.47585628065127217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118,81 A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2.6709401709401792E-3"/>
                  <c:y val="0.44689111574206275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149,48 A</a:t>
                    </a:r>
                  </a:p>
                </c:rich>
              </c:tx>
              <c:showVal val="1"/>
            </c:dLbl>
            <c:txPr>
              <a:bodyPr rot="-5400000" vert="horz"/>
              <a:lstStyle/>
              <a:p>
                <a:pPr>
                  <a:defRPr lang="es-EC" sz="1400"/>
                </a:pPr>
                <a:endParaRPr lang="es-ES"/>
              </a:p>
            </c:txPr>
            <c:showVal val="1"/>
          </c:dLbls>
          <c:cat>
            <c:numRef>
              <c:f>ALTURA!$C$6:$G$6</c:f>
              <c:numCache>
                <c:formatCode>General</c:formatCode>
                <c:ptCount val="5"/>
                <c:pt idx="0">
                  <c:v>90</c:v>
                </c:pt>
                <c:pt idx="1">
                  <c:v>210</c:v>
                </c:pt>
                <c:pt idx="2">
                  <c:v>330</c:v>
                </c:pt>
                <c:pt idx="3">
                  <c:v>450</c:v>
                </c:pt>
                <c:pt idx="4">
                  <c:v>570</c:v>
                </c:pt>
              </c:numCache>
            </c:numRef>
          </c:cat>
          <c:val>
            <c:numRef>
              <c:f>ALTURA!$C$7:$G$7</c:f>
              <c:numCache>
                <c:formatCode>0.00</c:formatCode>
                <c:ptCount val="5"/>
                <c:pt idx="0" formatCode="General">
                  <c:v>34.56</c:v>
                </c:pt>
                <c:pt idx="1">
                  <c:v>53.773750000000113</c:v>
                </c:pt>
                <c:pt idx="2">
                  <c:v>66.435000000000002</c:v>
                </c:pt>
                <c:pt idx="3">
                  <c:v>118.80999999999999</c:v>
                </c:pt>
                <c:pt idx="4">
                  <c:v>149.48125000000007</c:v>
                </c:pt>
              </c:numCache>
            </c:numRef>
          </c:val>
        </c:ser>
        <c:ser>
          <c:idx val="1"/>
          <c:order val="1"/>
          <c:tx>
            <c:strRef>
              <c:f>ALTURA!$B$30</c:f>
              <c:strCache>
                <c:ptCount val="1"/>
                <c:pt idx="0">
                  <c:v>T10</c:v>
                </c:pt>
              </c:strCache>
            </c:strRef>
          </c:tx>
          <c:dLbls>
            <c:dLbl>
              <c:idx val="0"/>
              <c:layout>
                <c:manualLayout>
                  <c:x val="-1.4814711124798193E-3"/>
                  <c:y val="0.14081497999020889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33,07 B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4.6208245866540055E-17"/>
                  <c:y val="0.17597289598165022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53,90 B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0.20304564920959639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65,70 B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0.26621540674147076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118,00 B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5.0409577819786073E-3"/>
                  <c:y val="0.18048502151964124"/>
                </c:manualLayout>
              </c:layout>
              <c:tx>
                <c:rich>
                  <a:bodyPr/>
                  <a:lstStyle/>
                  <a:p>
                    <a:r>
                      <a:rPr lang="es-EC" sz="1400"/>
                      <a:t>148,50 B</a:t>
                    </a:r>
                  </a:p>
                </c:rich>
              </c:tx>
              <c:showVal val="1"/>
            </c:dLbl>
            <c:txPr>
              <a:bodyPr rot="-5400000" vert="horz"/>
              <a:lstStyle/>
              <a:p>
                <a:pPr>
                  <a:defRPr lang="es-EC" sz="1400"/>
                </a:pPr>
                <a:endParaRPr lang="es-ES"/>
              </a:p>
            </c:txPr>
            <c:showVal val="1"/>
          </c:dLbls>
          <c:cat>
            <c:numRef>
              <c:f>ALTURA!$C$6:$G$6</c:f>
              <c:numCache>
                <c:formatCode>General</c:formatCode>
                <c:ptCount val="5"/>
                <c:pt idx="0">
                  <c:v>90</c:v>
                </c:pt>
                <c:pt idx="1">
                  <c:v>210</c:v>
                </c:pt>
                <c:pt idx="2">
                  <c:v>330</c:v>
                </c:pt>
                <c:pt idx="3">
                  <c:v>450</c:v>
                </c:pt>
                <c:pt idx="4">
                  <c:v>570</c:v>
                </c:pt>
              </c:numCache>
            </c:numRef>
          </c:cat>
          <c:val>
            <c:numRef>
              <c:f>ALTURA!$C$30:$G$30</c:f>
              <c:numCache>
                <c:formatCode>0.00</c:formatCode>
                <c:ptCount val="5"/>
                <c:pt idx="0">
                  <c:v>33.07</c:v>
                </c:pt>
                <c:pt idx="1">
                  <c:v>53.9</c:v>
                </c:pt>
                <c:pt idx="2">
                  <c:v>65.7</c:v>
                </c:pt>
                <c:pt idx="3">
                  <c:v>118</c:v>
                </c:pt>
                <c:pt idx="4">
                  <c:v>148.5</c:v>
                </c:pt>
              </c:numCache>
            </c:numRef>
          </c:val>
        </c:ser>
        <c:shape val="box"/>
        <c:axId val="52536448"/>
        <c:axId val="52538368"/>
        <c:axId val="0"/>
      </c:bar3DChart>
      <c:catAx>
        <c:axId val="525364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s-EC" sz="1800"/>
                </a:pPr>
                <a:r>
                  <a:rPr lang="es-EC" sz="1800"/>
                  <a:t>Días después del transplante</a:t>
                </a:r>
              </a:p>
            </c:rich>
          </c:tx>
          <c:layout>
            <c:manualLayout>
              <c:xMode val="edge"/>
              <c:yMode val="edge"/>
              <c:x val="0.32483396097227929"/>
              <c:y val="0.8744126242877414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es-EC" sz="1600"/>
            </a:pPr>
            <a:endParaRPr lang="es-ES"/>
          </a:p>
        </c:txPr>
        <c:crossAx val="52538368"/>
        <c:crosses val="autoZero"/>
        <c:auto val="1"/>
        <c:lblAlgn val="ctr"/>
        <c:lblOffset val="100"/>
      </c:catAx>
      <c:valAx>
        <c:axId val="52538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s-EC" sz="1800"/>
                </a:pPr>
                <a:r>
                  <a:rPr lang="es-EC" sz="1800"/>
                  <a:t>Altura de planta (cm)</a:t>
                </a:r>
              </a:p>
            </c:rich>
          </c:tx>
          <c:layout>
            <c:manualLayout>
              <c:xMode val="edge"/>
              <c:yMode val="edge"/>
              <c:x val="5.6863472873972011E-2"/>
              <c:y val="0.21094613232678969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lang="es-EC" sz="1400"/>
            </a:pPr>
            <a:endParaRPr lang="es-ES"/>
          </a:p>
        </c:txPr>
        <c:crossAx val="52536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156191648389895"/>
          <c:y val="0.85661957239261965"/>
          <c:w val="0.17773782057961093"/>
          <c:h val="0.12150407974311658"/>
        </c:manualLayout>
      </c:layout>
      <c:txPr>
        <a:bodyPr/>
        <a:lstStyle/>
        <a:p>
          <a:pPr>
            <a:defRPr lang="es-EC" sz="1400"/>
          </a:pPr>
          <a:endParaRPr lang="es-ES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es-E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C97A8-B40F-45A7-8AF1-89EEA9346A94}" type="datetimeFigureOut">
              <a:rPr lang="es-ES" smtClean="0"/>
              <a:pPr/>
              <a:t>09/05/2012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D3EDF-971E-4084-9E24-6637282AD45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D3EDF-971E-4084-9E24-6637282AD455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E996F-CD32-4F81-B68E-F69BEA405412}" type="datetimeFigureOut">
              <a:rPr lang="es-EC" smtClean="0"/>
              <a:pPr/>
              <a:t>09/05/2012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101F3-2B13-4845-8D16-CD89DB1090F0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85786" y="3643314"/>
            <a:ext cx="7643866" cy="1752600"/>
          </a:xfrm>
        </p:spPr>
        <p:txBody>
          <a:bodyPr>
            <a:noAutofit/>
          </a:bodyPr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“EFECTO </a:t>
            </a:r>
            <a:r>
              <a:rPr lang="es-ES_tradnl" sz="2000" b="1" dirty="0">
                <a:solidFill>
                  <a:schemeClr val="tx1"/>
                </a:solidFill>
              </a:rPr>
              <a:t>DE LA FERTILIZACIÓN CON NPK, SOBRE EL DESARROLLO, ESTADO NUTRITIVO Y RENDIMIENTO DE PLANTAS DE PALMITO (</a:t>
            </a:r>
            <a:r>
              <a:rPr lang="es-ES_tradnl" sz="2000" b="1" i="1" dirty="0" err="1">
                <a:solidFill>
                  <a:schemeClr val="tx1"/>
                </a:solidFill>
              </a:rPr>
              <a:t>Bactris</a:t>
            </a:r>
            <a:r>
              <a:rPr lang="es-ES_tradnl" sz="2000" b="1" i="1" dirty="0">
                <a:solidFill>
                  <a:schemeClr val="tx1"/>
                </a:solidFill>
              </a:rPr>
              <a:t> </a:t>
            </a:r>
            <a:r>
              <a:rPr lang="es-ES_tradnl" sz="2000" b="1" i="1" dirty="0" err="1" smtClean="0">
                <a:solidFill>
                  <a:schemeClr val="tx1"/>
                </a:solidFill>
              </a:rPr>
              <a:t>gasipaes</a:t>
            </a:r>
            <a:r>
              <a:rPr lang="es-ES_tradnl" sz="2000" b="1" i="1" dirty="0">
                <a:solidFill>
                  <a:schemeClr val="tx1"/>
                </a:solidFill>
              </a:rPr>
              <a:t> </a:t>
            </a:r>
            <a:r>
              <a:rPr lang="es-ES_tradnl" sz="2000" b="1" i="1" dirty="0" smtClean="0">
                <a:solidFill>
                  <a:schemeClr val="tx1"/>
                </a:solidFill>
              </a:rPr>
              <a:t> </a:t>
            </a:r>
            <a:r>
              <a:rPr lang="es-ES_tradnl" sz="2000" b="1" dirty="0" err="1" smtClean="0">
                <a:solidFill>
                  <a:schemeClr val="tx1"/>
                </a:solidFill>
              </a:rPr>
              <a:t>Kunth</a:t>
            </a:r>
            <a:r>
              <a:rPr lang="es-ES_tradnl" sz="2000" b="1" dirty="0">
                <a:solidFill>
                  <a:schemeClr val="tx1"/>
                </a:solidFill>
              </a:rPr>
              <a:t>) INOCULADAS CON MICORRIZAS ARBUSCULARES NATIVAS, EN SANTO </a:t>
            </a:r>
            <a:r>
              <a:rPr lang="es-ES_tradnl" sz="2000" b="1" dirty="0" smtClean="0">
                <a:solidFill>
                  <a:schemeClr val="tx1"/>
                </a:solidFill>
              </a:rPr>
              <a:t>DOMINGO”</a:t>
            </a:r>
            <a:endParaRPr lang="es-EC" sz="2000" dirty="0">
              <a:solidFill>
                <a:schemeClr val="tx1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1571624" cy="14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6500826" y="0"/>
          <a:ext cx="2500330" cy="2000240"/>
        </p:xfrm>
        <a:graphic>
          <a:graphicData uri="http://schemas.openxmlformats.org/presentationml/2006/ole">
            <p:oleObj spid="_x0000_s1026" name="Fotografía de Photo Editor" r:id="rId4" imgW="6609524" imgH="4761905" progId="">
              <p:embed/>
            </p:oleObj>
          </a:graphicData>
        </a:graphic>
      </p:graphicFrame>
      <p:sp>
        <p:nvSpPr>
          <p:cNvPr id="5" name="4 Rectángulo"/>
          <p:cNvSpPr/>
          <p:nvPr/>
        </p:nvSpPr>
        <p:spPr>
          <a:xfrm>
            <a:off x="2357422" y="571479"/>
            <a:ext cx="47149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263" eaLnBrk="0" hangingPunct="0"/>
            <a:r>
              <a:rPr lang="es-ES" sz="4000" dirty="0" smtClean="0">
                <a:solidFill>
                  <a:srgbClr val="0070C0"/>
                </a:solidFill>
                <a:latin typeface="Arial Black" pitchFamily="34" charset="0"/>
              </a:rPr>
              <a:t>E S P E</a:t>
            </a:r>
          </a:p>
          <a:p>
            <a:pPr algn="ctr" defTabSz="957263" eaLnBrk="0" hangingPunct="0"/>
            <a:r>
              <a:rPr lang="es-ES" b="1" dirty="0" smtClean="0">
                <a:solidFill>
                  <a:srgbClr val="FF0000"/>
                </a:solidFill>
                <a:latin typeface="Arial" charset="0"/>
              </a:rPr>
              <a:t>ESCUELA POLITÉCNICA DEL EJÉRCITO</a:t>
            </a:r>
          </a:p>
          <a:p>
            <a:pPr algn="ctr" defTabSz="957263" eaLnBrk="0" hangingPunct="0"/>
            <a:r>
              <a:rPr lang="es-ES" b="1" dirty="0" smtClean="0">
                <a:solidFill>
                  <a:srgbClr val="339966"/>
                </a:solidFill>
                <a:latin typeface="Arial" charset="0"/>
              </a:rPr>
              <a:t>C A M I N O   A    LA  E X C E L E N C I A</a:t>
            </a:r>
            <a:endParaRPr lang="es-ES" b="1" dirty="0">
              <a:solidFill>
                <a:srgbClr val="339966"/>
              </a:solidFill>
              <a:latin typeface="Arial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14546" y="1928802"/>
            <a:ext cx="54292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57263" eaLnBrk="0" hangingPunct="0">
              <a:defRPr/>
            </a:pPr>
            <a:endParaRPr lang="es-ES" sz="9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defTabSz="957263" eaLnBrk="0" hangingPunct="0">
              <a:defRPr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CARRERA DE INGENIERÍA  AGROPECUARIA</a:t>
            </a:r>
          </a:p>
          <a:p>
            <a:pPr algn="ctr" defTabSz="957263" eaLnBrk="0" hangingPunct="0">
              <a:defRPr/>
            </a:pPr>
            <a:r>
              <a:rPr lang="es-E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SANTO DOMINGO</a:t>
            </a:r>
            <a:endParaRPr lang="es-E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71868" y="3000372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TESIS DE GRADO</a:t>
            </a:r>
            <a:endParaRPr lang="es-EC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14612" y="5572140"/>
            <a:ext cx="4326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/>
              <a:t>RODRIGO HERNÁN SOLANO VALAREZO</a:t>
            </a:r>
            <a:endParaRPr lang="es-EC" sz="2000" b="1" dirty="0"/>
          </a:p>
        </p:txBody>
      </p:sp>
    </p:spTree>
    <p:extLst>
      <p:ext uri="{BB962C8B-B14F-4D97-AF65-F5344CB8AC3E}">
        <p14:creationId xmlns="" xmlns:p14="http://schemas.microsoft.com/office/powerpoint/2010/main" val="31992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339752" y="394569"/>
            <a:ext cx="44644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3" algn="ctr"/>
            <a:r>
              <a:rPr lang="es-ES" b="1" dirty="0" smtClean="0"/>
              <a:t>DATOS TOMADOS Y MÉTODOS DE EVALUACIÓN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683568" y="1772816"/>
            <a:ext cx="25922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ALTURA DE PLANTA</a:t>
            </a:r>
            <a:endParaRPr lang="es-EC" sz="1400" dirty="0"/>
          </a:p>
        </p:txBody>
      </p:sp>
      <p:sp>
        <p:nvSpPr>
          <p:cNvPr id="7" name="6 Rectángulo"/>
          <p:cNvSpPr/>
          <p:nvPr/>
        </p:nvSpPr>
        <p:spPr>
          <a:xfrm>
            <a:off x="683568" y="2204864"/>
            <a:ext cx="25922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DIÁMETRO DE TALLO</a:t>
            </a:r>
            <a:endParaRPr lang="es-EC" sz="1400" b="1" dirty="0"/>
          </a:p>
        </p:txBody>
      </p:sp>
      <p:sp>
        <p:nvSpPr>
          <p:cNvPr id="8" name="7 Rectángulo"/>
          <p:cNvSpPr/>
          <p:nvPr/>
        </p:nvSpPr>
        <p:spPr>
          <a:xfrm>
            <a:off x="684830" y="2636912"/>
            <a:ext cx="25922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NÚMERO DE HOJAS</a:t>
            </a:r>
            <a:endParaRPr lang="es-EC" sz="1400" b="1" dirty="0"/>
          </a:p>
        </p:txBody>
      </p:sp>
      <p:sp>
        <p:nvSpPr>
          <p:cNvPr id="9" name="8 Rectángulo"/>
          <p:cNvSpPr/>
          <p:nvPr/>
        </p:nvSpPr>
        <p:spPr>
          <a:xfrm>
            <a:off x="707931" y="3097089"/>
            <a:ext cx="25922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CIRCUNFERENCIA DE TALLO</a:t>
            </a:r>
            <a:endParaRPr lang="es-EC" sz="1400" b="1" dirty="0"/>
          </a:p>
        </p:txBody>
      </p:sp>
      <p:sp>
        <p:nvSpPr>
          <p:cNvPr id="10" name="9 Rectángulo"/>
          <p:cNvSpPr/>
          <p:nvPr/>
        </p:nvSpPr>
        <p:spPr>
          <a:xfrm>
            <a:off x="683568" y="3697868"/>
            <a:ext cx="25922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DIÁMETRO DE CORONA FOLIAR</a:t>
            </a:r>
            <a:endParaRPr lang="es-EC" sz="1400" b="1" dirty="0"/>
          </a:p>
        </p:txBody>
      </p:sp>
      <p:sp>
        <p:nvSpPr>
          <p:cNvPr id="11" name="10 Rectángulo"/>
          <p:cNvSpPr/>
          <p:nvPr/>
        </p:nvSpPr>
        <p:spPr>
          <a:xfrm>
            <a:off x="683568" y="4345940"/>
            <a:ext cx="25922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ÍNDICE DE VIGOR</a:t>
            </a:r>
            <a:endParaRPr lang="es-EC" sz="1400" b="1" dirty="0"/>
          </a:p>
        </p:txBody>
      </p:sp>
      <p:sp>
        <p:nvSpPr>
          <p:cNvPr id="12" name="11 Rectángulo"/>
          <p:cNvSpPr/>
          <p:nvPr/>
        </p:nvSpPr>
        <p:spPr>
          <a:xfrm>
            <a:off x="707931" y="4806117"/>
            <a:ext cx="25922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NÚMERO Y ALTURA DE HIJUELOS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683568" y="5445224"/>
            <a:ext cx="25922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ANÁLISIS FOLIAR</a:t>
            </a:r>
            <a:endParaRPr lang="es-EC" sz="1400" b="1" dirty="0"/>
          </a:p>
        </p:txBody>
      </p:sp>
      <p:sp>
        <p:nvSpPr>
          <p:cNvPr id="14" name="13 Rectángulo"/>
          <p:cNvSpPr/>
          <p:nvPr/>
        </p:nvSpPr>
        <p:spPr>
          <a:xfrm>
            <a:off x="683568" y="5877272"/>
            <a:ext cx="259228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s-ES" sz="1400" b="1" dirty="0" smtClean="0"/>
              <a:t>ANÁLISIS DE SUELO Y MICROBIANO</a:t>
            </a:r>
            <a:endParaRPr lang="es-EC" sz="1400" b="1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643182"/>
            <a:ext cx="1279525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000240"/>
            <a:ext cx="1268611" cy="142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17 Imagen" descr="D:\Escritorio\RODRIGO ESPE\fotos palmito\rrrrr\100_788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286388"/>
            <a:ext cx="1500198" cy="132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500042"/>
            <a:ext cx="1298575" cy="173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15 Conector recto de flecha"/>
          <p:cNvCxnSpPr/>
          <p:nvPr/>
        </p:nvCxnSpPr>
        <p:spPr>
          <a:xfrm>
            <a:off x="3286116" y="1785926"/>
            <a:ext cx="40719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3357554" y="2357430"/>
            <a:ext cx="278608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3357554" y="4143380"/>
            <a:ext cx="40005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3357554" y="6138882"/>
            <a:ext cx="538487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928934"/>
            <a:ext cx="1357322" cy="1222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24 Conector recto de flecha"/>
          <p:cNvCxnSpPr/>
          <p:nvPr/>
        </p:nvCxnSpPr>
        <p:spPr>
          <a:xfrm>
            <a:off x="3428992" y="5072074"/>
            <a:ext cx="278608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323528" y="1492771"/>
            <a:ext cx="0" cy="4646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323528" y="192670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323528" y="234888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326897" y="279080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323528" y="3326470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323528" y="3911377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323528" y="44998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319120" y="5025639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323528" y="559225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319120" y="6138882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319120" y="1492771"/>
            <a:ext cx="4252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25" name="52224 Conector recto"/>
          <p:cNvCxnSpPr>
            <a:stCxn id="5" idx="2"/>
          </p:cNvCxnSpPr>
          <p:nvPr/>
        </p:nvCxnSpPr>
        <p:spPr>
          <a:xfrm>
            <a:off x="4572000" y="1040900"/>
            <a:ext cx="0" cy="451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3286116" y="2714620"/>
            <a:ext cx="157163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3" name="Picture 1" descr="C:\Users\user\Desktop\rodri memory\Fotos\fotillos\Familia\101MSDCF\DSC01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572008"/>
            <a:ext cx="1714512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46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2195736" y="4089846"/>
            <a:ext cx="507061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RESULTADOS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62" name="Picture 2" descr="D:\Escritorio\RODRIGO ESPE\fotos palmito\Fotos palmito\DSC0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71604" y="2967335"/>
            <a:ext cx="59293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</a:rPr>
              <a:t>RESULTADOS</a:t>
            </a:r>
            <a:endParaRPr lang="es-ES" sz="7200" b="1" cap="all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9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5998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093296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1.</a:t>
            </a:r>
            <a:r>
              <a:rPr lang="es-ES" dirty="0" smtClean="0"/>
              <a:t> </a:t>
            </a:r>
            <a:r>
              <a:rPr lang="es-ES" dirty="0"/>
              <a:t>Efecto de la interacción de N x P </a:t>
            </a:r>
            <a:r>
              <a:rPr lang="es-ES_tradnl" dirty="0"/>
              <a:t>sobre </a:t>
            </a:r>
            <a:r>
              <a:rPr lang="es-ES" dirty="0"/>
              <a:t>la altura </a:t>
            </a:r>
            <a:r>
              <a:rPr lang="es-ES_tradnl" dirty="0"/>
              <a:t>de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2915816" y="306585"/>
            <a:ext cx="37089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ALTURA DE PLANTA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85720" y="571480"/>
            <a:ext cx="175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CV: </a:t>
            </a:r>
            <a:r>
              <a:rPr lang="es-ES_tradnl" dirty="0" smtClean="0"/>
              <a:t>0,11 – 3,02%</a:t>
            </a:r>
            <a:endParaRPr lang="es-ES" b="1" dirty="0"/>
          </a:p>
        </p:txBody>
      </p:sp>
    </p:spTree>
    <p:extLst>
      <p:ext uri="{BB962C8B-B14F-4D97-AF65-F5344CB8AC3E}">
        <p14:creationId xmlns="" xmlns:p14="http://schemas.microsoft.com/office/powerpoint/2010/main" val="29670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6093296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2.</a:t>
            </a:r>
            <a:r>
              <a:rPr lang="es-ES" dirty="0" smtClean="0"/>
              <a:t> </a:t>
            </a:r>
            <a:r>
              <a:rPr lang="es-ES_tradnl" dirty="0"/>
              <a:t>Efecto de la interacción de P x K sobre la altura de plantas de palmito inoculadas con micorrizas arbusculares nativas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15009" t="31671" r="27063" b="11222"/>
          <a:stretch/>
        </p:blipFill>
        <p:spPr bwMode="auto">
          <a:xfrm>
            <a:off x="208112" y="188640"/>
            <a:ext cx="882838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7857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6093296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3.</a:t>
            </a:r>
            <a:r>
              <a:rPr lang="es-ES" dirty="0" smtClean="0"/>
              <a:t> </a:t>
            </a:r>
            <a:r>
              <a:rPr lang="es-ES" dirty="0"/>
              <a:t>Efecto de la interacción de N x P x K </a:t>
            </a:r>
            <a:r>
              <a:rPr lang="es-ES_tradnl" dirty="0"/>
              <a:t>sobre </a:t>
            </a:r>
            <a:r>
              <a:rPr lang="es-ES" dirty="0"/>
              <a:t>la altura </a:t>
            </a:r>
            <a:r>
              <a:rPr lang="es-ES_tradnl" dirty="0"/>
              <a:t>de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328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4.</a:t>
            </a:r>
            <a:r>
              <a:rPr lang="es-ES" dirty="0" smtClean="0"/>
              <a:t> </a:t>
            </a:r>
            <a:r>
              <a:rPr lang="es-ES" dirty="0"/>
              <a:t>Comparación ortogonal entre el T9 Vs. el resto de tratamientos</a:t>
            </a:r>
            <a:r>
              <a:rPr lang="es-ES_tradnl" dirty="0"/>
              <a:t>sobre </a:t>
            </a:r>
            <a:r>
              <a:rPr lang="es-ES" dirty="0"/>
              <a:t>la altura </a:t>
            </a:r>
            <a:r>
              <a:rPr lang="es-ES_tradnl" dirty="0"/>
              <a:t>de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7166"/>
            <a:ext cx="4429156" cy="516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5" name="Picture 1" descr="C:\Users\user\Desktop\rodri memory\Fotos\fotillos\labores culturales\100_8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71474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6" name="Picture 2" descr="C:\Users\user\Desktop\rodri memory\Fotos\fotillos\labores culturales\100_8200.JPG"/>
          <p:cNvPicPr>
            <a:picLocks noChangeAspect="1" noChangeArrowheads="1"/>
          </p:cNvPicPr>
          <p:nvPr/>
        </p:nvPicPr>
        <p:blipFill>
          <a:blip r:embed="rId4" cstate="print"/>
          <a:srcRect t="23958"/>
          <a:stretch>
            <a:fillRect/>
          </a:stretch>
        </p:blipFill>
        <p:spPr bwMode="auto">
          <a:xfrm>
            <a:off x="4714876" y="3000372"/>
            <a:ext cx="3786214" cy="262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085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5.</a:t>
            </a:r>
            <a:r>
              <a:rPr lang="es-ES" dirty="0" smtClean="0"/>
              <a:t> </a:t>
            </a:r>
            <a:r>
              <a:rPr lang="es-ES" dirty="0"/>
              <a:t>Comparación ortogonal entre el T10 Vs. el resto de tratamientos</a:t>
            </a:r>
            <a:r>
              <a:rPr lang="es-ES_tradnl" dirty="0"/>
              <a:t>sobre </a:t>
            </a:r>
            <a:r>
              <a:rPr lang="es-ES" dirty="0"/>
              <a:t>la altura </a:t>
            </a:r>
            <a:r>
              <a:rPr lang="es-ES_tradnl" dirty="0"/>
              <a:t>de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285720" y="214290"/>
          <a:ext cx="857256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5928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5706" t="25725" r="36214" b="14088"/>
          <a:stretch/>
        </p:blipFill>
        <p:spPr bwMode="auto">
          <a:xfrm>
            <a:off x="539552" y="908720"/>
            <a:ext cx="8208912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021288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6.</a:t>
            </a:r>
            <a:r>
              <a:rPr lang="es-ES" dirty="0" smtClean="0"/>
              <a:t> </a:t>
            </a:r>
            <a:r>
              <a:rPr lang="es-ES" dirty="0"/>
              <a:t>Efecto de la interacción de N x </a:t>
            </a:r>
            <a:r>
              <a:rPr lang="es-ES" dirty="0" smtClean="0"/>
              <a:t>P </a:t>
            </a:r>
            <a:r>
              <a:rPr lang="es-ES_tradnl" dirty="0" smtClean="0"/>
              <a:t>sobre </a:t>
            </a:r>
            <a:r>
              <a:rPr lang="es-ES" dirty="0"/>
              <a:t>el diámetro de tallo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915816" y="306585"/>
            <a:ext cx="37089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DIÁMETRO DE TALLO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571472" y="571480"/>
            <a:ext cx="192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CV: </a:t>
            </a:r>
            <a:r>
              <a:rPr lang="es-ES_tradnl" dirty="0" smtClean="0"/>
              <a:t>0,18 – 12,46% 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5130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805264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7.</a:t>
            </a:r>
            <a:r>
              <a:rPr lang="es-ES" dirty="0" smtClean="0"/>
              <a:t> </a:t>
            </a:r>
            <a:r>
              <a:rPr lang="es-ES" dirty="0"/>
              <a:t>Efecto de la interacción de N x P x K </a:t>
            </a:r>
            <a:r>
              <a:rPr lang="es-ES_tradnl" dirty="0"/>
              <a:t>sobre </a:t>
            </a:r>
            <a:r>
              <a:rPr lang="es-ES" dirty="0"/>
              <a:t>el diámetro de tallo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7795" t="26689" r="32699" b="10441"/>
          <a:stretch/>
        </p:blipFill>
        <p:spPr bwMode="auto">
          <a:xfrm>
            <a:off x="14649" y="116632"/>
            <a:ext cx="9129351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2333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8.</a:t>
            </a:r>
            <a:r>
              <a:rPr lang="es-ES" dirty="0" smtClean="0"/>
              <a:t> </a:t>
            </a:r>
            <a:r>
              <a:rPr lang="es-ES" dirty="0"/>
              <a:t>Comparación ortogonal entre el T10 Vs. </a:t>
            </a:r>
            <a:r>
              <a:rPr lang="es-ES" dirty="0" smtClean="0"/>
              <a:t>Resto </a:t>
            </a:r>
            <a:r>
              <a:rPr lang="es-ES" dirty="0"/>
              <a:t>de tratamientos </a:t>
            </a:r>
            <a:r>
              <a:rPr lang="es-ES_tradnl" dirty="0"/>
              <a:t>sobre </a:t>
            </a:r>
            <a:r>
              <a:rPr lang="es-ES" dirty="0"/>
              <a:t>el diámetro de tallo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76672"/>
            <a:ext cx="42862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3" name="Picture 1" descr="C:\Users\user\Desktop\rodri memory\Fotos\fotillos\labores culturales\100_8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143404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914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D:\Escritorio\RODRIGO ESPE\fotos palmito\Nuevas F0t0s\100_820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91423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1928794" y="2714620"/>
            <a:ext cx="55007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INTRODUCCIÓN</a:t>
            </a:r>
            <a:endParaRPr lang="es-ES" sz="5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2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15816" y="306585"/>
            <a:ext cx="37089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NÚMERO DE HOJAS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7285" t="28235" r="37914" b="12599"/>
          <a:stretch/>
        </p:blipFill>
        <p:spPr bwMode="auto">
          <a:xfrm>
            <a:off x="827584" y="836712"/>
            <a:ext cx="7632848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3508" y="6093296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ES" b="1" dirty="0"/>
              <a:t>Figura </a:t>
            </a:r>
            <a:r>
              <a:rPr lang="es-ES" b="1" dirty="0" smtClean="0"/>
              <a:t>9.</a:t>
            </a:r>
            <a:r>
              <a:rPr lang="es-ES" dirty="0" smtClean="0"/>
              <a:t> </a:t>
            </a:r>
            <a:r>
              <a:rPr lang="es-ES" dirty="0"/>
              <a:t>Efecto de la interacción de N x P </a:t>
            </a:r>
            <a:r>
              <a:rPr lang="es-ES_tradnl" dirty="0"/>
              <a:t>sobre </a:t>
            </a:r>
            <a:r>
              <a:rPr lang="es-ES" dirty="0"/>
              <a:t>el número de hojas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12054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3508" y="5805264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10.</a:t>
            </a:r>
            <a:r>
              <a:rPr lang="es-ES" dirty="0" smtClean="0"/>
              <a:t> </a:t>
            </a:r>
            <a:r>
              <a:rPr lang="es-ES" dirty="0"/>
              <a:t>Efecto de la interacción de N x P x K </a:t>
            </a:r>
            <a:r>
              <a:rPr lang="es-ES_tradnl" dirty="0"/>
              <a:t>sobre </a:t>
            </a:r>
            <a:r>
              <a:rPr lang="es-ES" dirty="0"/>
              <a:t>el número de hojas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nativas, Santo Domingo 2009 - 2011.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8" t="32890" r="33033" b="14565"/>
          <a:stretch/>
        </p:blipFill>
        <p:spPr bwMode="auto">
          <a:xfrm>
            <a:off x="395536" y="260648"/>
            <a:ext cx="8388932" cy="5328592"/>
          </a:xfrm>
          <a:prstGeom prst="rect">
            <a:avLst/>
          </a:prstGeom>
          <a:ln w="1905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2226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6" y="260648"/>
            <a:ext cx="86995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11.</a:t>
            </a:r>
            <a:r>
              <a:rPr lang="es-ES" dirty="0" smtClean="0"/>
              <a:t> </a:t>
            </a:r>
            <a:r>
              <a:rPr lang="es-ES" dirty="0"/>
              <a:t>Número de hojas del T9 Vs. Resto de tratamientos,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12236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12.</a:t>
            </a:r>
            <a:r>
              <a:rPr lang="es-ES" dirty="0" smtClean="0"/>
              <a:t> </a:t>
            </a:r>
            <a:r>
              <a:rPr lang="es-ES" dirty="0"/>
              <a:t>Número de hojas del T9 Vs. Resto de tratamientos,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32656"/>
            <a:ext cx="88569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70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13.</a:t>
            </a:r>
            <a:r>
              <a:rPr lang="es-ES" dirty="0" smtClean="0"/>
              <a:t> </a:t>
            </a:r>
            <a:r>
              <a:rPr lang="es-ES" dirty="0"/>
              <a:t>Efecto del Nitrógeno sobre el índice de vigor (cm</a:t>
            </a:r>
            <a:r>
              <a:rPr lang="es-ES" baseline="30000" dirty="0"/>
              <a:t>3</a:t>
            </a:r>
            <a:r>
              <a:rPr lang="es-ES" dirty="0"/>
              <a:t>)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2915816" y="306585"/>
            <a:ext cx="37089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ÍNDICE DE VIGOR</a:t>
            </a:r>
            <a:endParaRPr lang="es-EC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05" y="1170789"/>
            <a:ext cx="556718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06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805264"/>
            <a:ext cx="8856984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14.</a:t>
            </a:r>
            <a:r>
              <a:rPr lang="es-ES" dirty="0" smtClean="0"/>
              <a:t> </a:t>
            </a:r>
            <a:r>
              <a:rPr lang="es-ES" dirty="0"/>
              <a:t>Efecto del Fósforo sobre el índice de vigor (cm</a:t>
            </a:r>
            <a:r>
              <a:rPr lang="es-ES" baseline="30000" dirty="0"/>
              <a:t>3</a:t>
            </a:r>
            <a:r>
              <a:rPr lang="es-ES" dirty="0"/>
              <a:t>)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4429156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1" name="Picture 1" descr="C:\Users\user\Desktop\rodri memory\Fotos\fotillos\Familia\101MSDCF\DSC01056.JPG"/>
          <p:cNvPicPr>
            <a:picLocks noChangeAspect="1" noChangeArrowheads="1"/>
          </p:cNvPicPr>
          <p:nvPr/>
        </p:nvPicPr>
        <p:blipFill>
          <a:blip r:embed="rId3"/>
          <a:srcRect b="25000"/>
          <a:stretch>
            <a:fillRect/>
          </a:stretch>
        </p:blipFill>
        <p:spPr bwMode="auto">
          <a:xfrm>
            <a:off x="4786314" y="571480"/>
            <a:ext cx="4214810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50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15.</a:t>
            </a:r>
            <a:r>
              <a:rPr lang="es-ES" dirty="0" smtClean="0"/>
              <a:t> </a:t>
            </a:r>
            <a:r>
              <a:rPr lang="es-ES" dirty="0"/>
              <a:t>Comparación ortogonal entre el T9 Vs. </a:t>
            </a:r>
            <a:r>
              <a:rPr lang="es-ES" dirty="0" smtClean="0"/>
              <a:t>Resto </a:t>
            </a:r>
            <a:r>
              <a:rPr lang="es-ES" dirty="0"/>
              <a:t>de tratamientos </a:t>
            </a:r>
            <a:r>
              <a:rPr lang="es-ES_tradnl" dirty="0"/>
              <a:t>sobre </a:t>
            </a:r>
            <a:r>
              <a:rPr lang="es-ES" dirty="0"/>
              <a:t>el índice de vigor (cm</a:t>
            </a:r>
            <a:r>
              <a:rPr lang="es-ES" baseline="30000" dirty="0"/>
              <a:t>3</a:t>
            </a:r>
            <a:r>
              <a:rPr lang="es-ES" dirty="0"/>
              <a:t>)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60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16.</a:t>
            </a:r>
            <a:r>
              <a:rPr lang="es-ES" dirty="0" smtClean="0"/>
              <a:t> </a:t>
            </a:r>
            <a:r>
              <a:rPr lang="es-ES" dirty="0"/>
              <a:t>Efecto de la interacción de N x P x K </a:t>
            </a:r>
            <a:r>
              <a:rPr lang="es-ES_tradnl" dirty="0"/>
              <a:t>sobre el </a:t>
            </a:r>
            <a:r>
              <a:rPr lang="es-ES" dirty="0"/>
              <a:t>variable número de hijuelos viables por hectárea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2915816" y="306585"/>
            <a:ext cx="37089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NÚMERO DE HIJUELOS</a:t>
            </a:r>
            <a:endParaRPr lang="es-EC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53" y="908720"/>
            <a:ext cx="673663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034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508" y="5661248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17.</a:t>
            </a:r>
            <a:r>
              <a:rPr lang="es-ES" dirty="0" smtClean="0"/>
              <a:t> </a:t>
            </a:r>
            <a:r>
              <a:rPr lang="es-ES" dirty="0"/>
              <a:t>Comparación ortogonal entre el T10 Vs. Resto de tratamientos </a:t>
            </a:r>
            <a:r>
              <a:rPr lang="es-ES_tradnl" dirty="0"/>
              <a:t>sobre </a:t>
            </a:r>
            <a:r>
              <a:rPr lang="es-ES" dirty="0"/>
              <a:t>el número de hijuelos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357718" cy="514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3" name="Picture 1" descr="C:\Users\user\Desktop\rodri memory\Fotos\fotillos\Familia\101MSDCF\DSC0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496"/>
            <a:ext cx="407196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C:\Users\user\Desktop\rodri memory\Fotos\fotillos\Familia\101MSDCF\DSC01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07196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113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3359" y="5445224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21.</a:t>
            </a:r>
            <a:r>
              <a:rPr lang="es-ES" dirty="0" smtClean="0"/>
              <a:t> </a:t>
            </a:r>
            <a:r>
              <a:rPr lang="es-ES" dirty="0"/>
              <a:t>Comparación ortogonal entre el T9, T10 Vs. el resto de tratamientos </a:t>
            </a:r>
            <a:r>
              <a:rPr lang="es-ES_tradnl" dirty="0"/>
              <a:t>sobre </a:t>
            </a:r>
            <a:r>
              <a:rPr lang="es-ES" dirty="0"/>
              <a:t>el contenido de Nitrógeno, Fósforo, Potasio y Magnesio (%)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9" y="357166"/>
            <a:ext cx="833023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35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57166"/>
            <a:ext cx="264320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09" name="Picture 1" descr="C:\Users\user\Desktop\rodri memory\Fotos\fotillos\Familia\101MSDCF\DSC01236.JPG"/>
          <p:cNvPicPr>
            <a:picLocks noChangeAspect="1" noChangeArrowheads="1"/>
          </p:cNvPicPr>
          <p:nvPr/>
        </p:nvPicPr>
        <p:blipFill>
          <a:blip r:embed="rId3" cstate="print"/>
          <a:srcRect r="1388" b="14583"/>
          <a:stretch>
            <a:fillRect/>
          </a:stretch>
        </p:blipFill>
        <p:spPr bwMode="auto">
          <a:xfrm>
            <a:off x="142844" y="357166"/>
            <a:ext cx="300039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 descr="D:\Escritorio\RODRIGO ESPE\fotos palmito\rrrrr\100_788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3357562"/>
            <a:ext cx="300153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3" name="Picture 5" descr="mhtml:file://C:\Users\user\Desktop\rodri%20memory\Archivos%20tesis\Micorrizas++++\Resultados%20de%20la%20Búsqueda%20de%20imágenes%20de%20Google%20de%20http--www_ciudadcolorada_com-sd-mapa_sd_1_jpg.mht!http://www.ciudadcolorada.com/sd/mapa_sd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1" y="357166"/>
            <a:ext cx="300039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5" name="Picture 7" descr="mhtml:file://C:\Users\user\Desktop\rodri%20memory\Archivos%20tesis\Micorrizas++++\Resultados%20de%20la%20Búsqueda%20de%20imágenes%20de%20Google%20de%20http--www_infojardin_com-fotos-albums-userpics-f4~1_jpg.mht!http://www.infojardin.com/fotos/albums/userpics/f5~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429000"/>
            <a:ext cx="264320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pro_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3428999"/>
            <a:ext cx="3143272" cy="307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95098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474"/>
            <a:ext cx="8136904" cy="500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5589240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22.</a:t>
            </a:r>
            <a:r>
              <a:rPr lang="es-ES" dirty="0" smtClean="0"/>
              <a:t> </a:t>
            </a:r>
            <a:r>
              <a:rPr lang="es-ES" dirty="0"/>
              <a:t>Comparación ortogonal entre el T9, T10 Vs. el resto de tratamientos </a:t>
            </a:r>
            <a:r>
              <a:rPr lang="es-ES_tradnl" dirty="0"/>
              <a:t>sobre </a:t>
            </a:r>
            <a:r>
              <a:rPr lang="es-ES" dirty="0"/>
              <a:t>el contenido de Boro, Manganeso y Zinc (ppm)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12312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8124"/>
            <a:ext cx="6768752" cy="491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5661248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23.</a:t>
            </a:r>
            <a:r>
              <a:rPr lang="es-ES" dirty="0" smtClean="0"/>
              <a:t> </a:t>
            </a:r>
            <a:r>
              <a:rPr lang="es-ES" dirty="0"/>
              <a:t>Comparación ortogonal entre el T9, T10 Vs. el resto de tratamientos </a:t>
            </a:r>
            <a:r>
              <a:rPr lang="es-ES_tradnl" dirty="0"/>
              <a:t>sobre </a:t>
            </a:r>
            <a:r>
              <a:rPr lang="es-ES" dirty="0"/>
              <a:t>el contenido de Hierro (ppm)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42553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75856" y="429703"/>
            <a:ext cx="3096344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RENDIMIENTO</a:t>
            </a:r>
            <a:endParaRPr lang="es-EC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04056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5661248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24.</a:t>
            </a:r>
            <a:r>
              <a:rPr lang="es-ES" dirty="0" smtClean="0"/>
              <a:t> </a:t>
            </a:r>
            <a:r>
              <a:rPr lang="es-ES" dirty="0"/>
              <a:t>Efecto del  Fósforo, </a:t>
            </a:r>
            <a:r>
              <a:rPr lang="es-ES_tradnl" dirty="0"/>
              <a:t>sobre la variable rendimiento</a:t>
            </a:r>
            <a:r>
              <a:rPr lang="es-ES" dirty="0"/>
              <a:t> (kg ha</a:t>
            </a:r>
            <a:r>
              <a:rPr lang="es-ES" baseline="30000" dirty="0"/>
              <a:t>-1</a:t>
            </a:r>
            <a:r>
              <a:rPr lang="es-ES" dirty="0"/>
              <a:t>)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</p:spTree>
    <p:extLst>
      <p:ext uri="{BB962C8B-B14F-4D97-AF65-F5344CB8AC3E}">
        <p14:creationId xmlns="" xmlns:p14="http://schemas.microsoft.com/office/powerpoint/2010/main" val="26333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661248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25.</a:t>
            </a:r>
            <a:r>
              <a:rPr lang="es-ES" dirty="0" smtClean="0"/>
              <a:t> </a:t>
            </a:r>
            <a:r>
              <a:rPr lang="es-ES" dirty="0"/>
              <a:t>Efecto de la interacción de N x K </a:t>
            </a:r>
            <a:r>
              <a:rPr lang="es-ES_tradnl" dirty="0"/>
              <a:t>sobre la variable rendimiento</a:t>
            </a:r>
            <a:r>
              <a:rPr lang="es-ES" dirty="0"/>
              <a:t> (kg ha</a:t>
            </a:r>
            <a:r>
              <a:rPr lang="es-ES" baseline="30000" dirty="0"/>
              <a:t>-1</a:t>
            </a:r>
            <a:r>
              <a:rPr lang="es-ES" dirty="0"/>
              <a:t>) en</a:t>
            </a:r>
            <a:r>
              <a:rPr lang="es-ES_tradnl" dirty="0"/>
              <a:t> plantas 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 cstate="print"/>
          <a:srcRect l="32778" t="41168" r="29457" b="20504"/>
          <a:stretch/>
        </p:blipFill>
        <p:spPr bwMode="auto">
          <a:xfrm>
            <a:off x="1547664" y="764704"/>
            <a:ext cx="6408712" cy="4536504"/>
          </a:xfrm>
          <a:prstGeom prst="rect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3411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661248"/>
            <a:ext cx="8856984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Figura </a:t>
            </a:r>
            <a:r>
              <a:rPr lang="es-ES" b="1" dirty="0" smtClean="0"/>
              <a:t>26.</a:t>
            </a:r>
            <a:r>
              <a:rPr lang="es-ES" dirty="0" smtClean="0"/>
              <a:t> </a:t>
            </a:r>
            <a:r>
              <a:rPr lang="es-ES" dirty="0"/>
              <a:t>Comparación ortogonal entre el T9, T10 Vs. el resto de tratamientos </a:t>
            </a:r>
            <a:r>
              <a:rPr lang="es-ES_tradnl" dirty="0"/>
              <a:t>sobre </a:t>
            </a:r>
            <a:r>
              <a:rPr lang="es-ES" dirty="0"/>
              <a:t>el Rendimiento (kg ha</a:t>
            </a:r>
            <a:r>
              <a:rPr lang="es-ES" baseline="30000" dirty="0"/>
              <a:t>-1</a:t>
            </a:r>
            <a:r>
              <a:rPr lang="es-ES" dirty="0"/>
              <a:t>) en plantas </a:t>
            </a:r>
            <a:r>
              <a:rPr lang="es-ES_tradnl" dirty="0"/>
              <a:t>de palmito inoculadas con micorrizas arbusculares </a:t>
            </a:r>
            <a:r>
              <a:rPr lang="es-ES" dirty="0"/>
              <a:t>nativas y diferentes niveles de </a:t>
            </a:r>
            <a:r>
              <a:rPr lang="es-ES" dirty="0" err="1"/>
              <a:t>NPK</a:t>
            </a:r>
            <a:r>
              <a:rPr lang="es-ES" dirty="0"/>
              <a:t>, Santo Domingo 2009 - 2011.</a:t>
            </a:r>
            <a:endParaRPr lang="es-EC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428604"/>
            <a:ext cx="6143668" cy="52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1" descr="07_Procesado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428604"/>
            <a:ext cx="2357454" cy="2357454"/>
          </a:xfrm>
          <a:prstGeom prst="rect">
            <a:avLst/>
          </a:prstGeom>
          <a:noFill/>
        </p:spPr>
      </p:pic>
      <p:pic>
        <p:nvPicPr>
          <p:cNvPr id="5" name="Picture 5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857496"/>
            <a:ext cx="2357454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0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75856" y="429702"/>
            <a:ext cx="3510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/>
              <a:t>ANÁLISIS ECONÓMICO</a:t>
            </a:r>
            <a:endParaRPr lang="es-EC" sz="2400" b="1" dirty="0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642910" y="1271320"/>
          <a:ext cx="8215370" cy="4943762"/>
        </p:xfrm>
        <a:graphic>
          <a:graphicData uri="http://schemas.openxmlformats.org/presentationml/2006/ole">
            <p:oleObj spid="_x0000_s20481" name="Documento" r:id="rId3" imgW="5390996" imgH="3011497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5252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" y="105900"/>
            <a:ext cx="9018601" cy="660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00166" y="2636912"/>
            <a:ext cx="63579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CONCLUSIONES </a:t>
            </a:r>
          </a:p>
          <a:p>
            <a:pPr algn="ctr"/>
            <a:r>
              <a:rPr lang="es-ES" sz="5400" b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Y </a:t>
            </a:r>
          </a:p>
          <a:p>
            <a:pPr algn="ctr"/>
            <a:r>
              <a:rPr lang="es-ES" sz="5400" b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RECOMENDACIONES</a:t>
            </a:r>
            <a:endParaRPr lang="es-ES" sz="5400" b="1" cap="all" dirty="0">
              <a:ln w="0"/>
              <a:solidFill>
                <a:schemeClr val="accent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3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357554" y="785794"/>
            <a:ext cx="309634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/>
              <a:t>CONCLUSIONES</a:t>
            </a:r>
            <a:endParaRPr lang="es-EC" sz="24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1785926"/>
            <a:ext cx="1905000" cy="40011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 dirty="0" smtClean="0">
                <a:solidFill>
                  <a:schemeClr val="bg1"/>
                </a:solidFill>
              </a:rPr>
              <a:t>&gt;  Crecimiento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2571736" y="1857364"/>
            <a:ext cx="142876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71934" y="1571612"/>
            <a:ext cx="2071702" cy="92333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/>
              <a:t>N</a:t>
            </a:r>
            <a:r>
              <a:rPr lang="es-ES" baseline="-25000" dirty="0" smtClean="0"/>
              <a:t>1</a:t>
            </a:r>
            <a:r>
              <a:rPr lang="es-ES" dirty="0" smtClean="0"/>
              <a:t>P</a:t>
            </a:r>
            <a:r>
              <a:rPr lang="es-ES" baseline="-25000" dirty="0" smtClean="0"/>
              <a:t>1</a:t>
            </a:r>
            <a:r>
              <a:rPr lang="es-ES" dirty="0" smtClean="0"/>
              <a:t>K</a:t>
            </a:r>
            <a:r>
              <a:rPr lang="es-ES" baseline="-25000" dirty="0" smtClean="0"/>
              <a:t>1  </a:t>
            </a:r>
            <a:r>
              <a:rPr lang="es-ES" dirty="0" smtClean="0"/>
              <a:t>(200kg ha</a:t>
            </a:r>
            <a:r>
              <a:rPr lang="es-ES" baseline="30000" dirty="0" smtClean="0"/>
              <a:t>-1</a:t>
            </a:r>
            <a:r>
              <a:rPr lang="es-ES" dirty="0" smtClean="0"/>
              <a:t> N + 50 kg ha</a:t>
            </a:r>
            <a:r>
              <a:rPr lang="es-ES" baseline="30000" dirty="0" smtClean="0"/>
              <a:t>-1</a:t>
            </a:r>
            <a:r>
              <a:rPr lang="es-ES" dirty="0" smtClean="0"/>
              <a:t> P + 300 kg ha</a:t>
            </a:r>
            <a:r>
              <a:rPr lang="es-ES" baseline="30000" dirty="0" smtClean="0"/>
              <a:t>-1</a:t>
            </a:r>
            <a:r>
              <a:rPr lang="es-ES" dirty="0" smtClean="0"/>
              <a:t> K).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AutoShape 25"/>
          <p:cNvSpPr>
            <a:spLocks noChangeArrowheads="1"/>
          </p:cNvSpPr>
          <p:nvPr/>
        </p:nvSpPr>
        <p:spPr bwMode="auto">
          <a:xfrm>
            <a:off x="6215074" y="1857364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072330" y="1643050"/>
            <a:ext cx="1905000" cy="646331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/>
              <a:t>N, P, K, Zn, Mn, y Fe.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7929586" y="2428868"/>
            <a:ext cx="214314" cy="2000264"/>
          </a:xfrm>
          <a:prstGeom prst="downArrow">
            <a:avLst>
              <a:gd name="adj1" fmla="val 50000"/>
              <a:gd name="adj2" fmla="val 158333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072330" y="4500570"/>
            <a:ext cx="1905000" cy="707886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 dirty="0" smtClean="0">
                <a:solidFill>
                  <a:schemeClr val="bg1"/>
                </a:solidFill>
              </a:rPr>
              <a:t>&gt; Rendimiento                     </a:t>
            </a:r>
            <a:r>
              <a:rPr lang="es-ES" dirty="0" smtClean="0"/>
              <a:t>N</a:t>
            </a:r>
            <a:r>
              <a:rPr lang="es-ES" baseline="-25000" dirty="0" smtClean="0"/>
              <a:t>1</a:t>
            </a:r>
            <a:r>
              <a:rPr lang="es-ES" dirty="0" smtClean="0"/>
              <a:t>P</a:t>
            </a:r>
            <a:r>
              <a:rPr lang="es-ES" baseline="-25000" dirty="0" smtClean="0"/>
              <a:t>1</a:t>
            </a:r>
            <a:r>
              <a:rPr lang="es-ES" dirty="0" smtClean="0"/>
              <a:t>K</a:t>
            </a:r>
            <a:r>
              <a:rPr lang="es-ES" baseline="-25000" dirty="0" smtClean="0"/>
              <a:t>1,</a:t>
            </a:r>
            <a:r>
              <a:rPr lang="es-ES" dirty="0" smtClean="0"/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6215074" y="4714884"/>
            <a:ext cx="762000" cy="287338"/>
          </a:xfrm>
          <a:prstGeom prst="leftArrow">
            <a:avLst>
              <a:gd name="adj1" fmla="val 50000"/>
              <a:gd name="adj2" fmla="val 66298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286248" y="4286256"/>
            <a:ext cx="1905000" cy="1323439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 dirty="0" smtClean="0">
                <a:solidFill>
                  <a:schemeClr val="bg1"/>
                </a:solidFill>
              </a:rPr>
              <a:t>&gt; Economía</a:t>
            </a:r>
          </a:p>
          <a:p>
            <a:pPr>
              <a:spcBef>
                <a:spcPct val="50000"/>
              </a:spcBef>
            </a:pPr>
            <a:r>
              <a:rPr lang="es-ES" dirty="0" smtClean="0"/>
              <a:t>N</a:t>
            </a:r>
            <a:r>
              <a:rPr lang="es-ES" baseline="-25000" dirty="0" smtClean="0"/>
              <a:t>0</a:t>
            </a:r>
            <a:r>
              <a:rPr lang="es-ES" dirty="0" smtClean="0"/>
              <a:t>P</a:t>
            </a:r>
            <a:r>
              <a:rPr lang="es-ES" baseline="-25000" dirty="0" smtClean="0"/>
              <a:t>1</a:t>
            </a:r>
            <a:r>
              <a:rPr lang="es-ES" dirty="0" smtClean="0"/>
              <a:t>K</a:t>
            </a:r>
            <a:r>
              <a:rPr lang="es-ES" baseline="-25000" dirty="0" smtClean="0"/>
              <a:t>0</a:t>
            </a:r>
            <a:endParaRPr lang="es-ES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2857488" y="4714884"/>
            <a:ext cx="1352552" cy="255588"/>
          </a:xfrm>
          <a:prstGeom prst="leftArrow">
            <a:avLst>
              <a:gd name="adj1" fmla="val 50000"/>
              <a:gd name="adj2" fmla="val 104348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57224" y="4643446"/>
            <a:ext cx="1905000" cy="369332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 dirty="0" smtClean="0">
                <a:solidFill>
                  <a:schemeClr val="bg1"/>
                </a:solidFill>
              </a:rPr>
              <a:t>       Si influyó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7100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83568" y="1643050"/>
            <a:ext cx="8049217" cy="42342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just"/>
            <a:r>
              <a:rPr lang="es-ES" sz="2000" dirty="0" smtClean="0"/>
              <a:t>La inoculación con micorrizas nativas arbusculares en etapa de vivero, ayudan a las plantas.</a:t>
            </a:r>
          </a:p>
          <a:p>
            <a:pPr algn="just">
              <a:buNone/>
            </a:pPr>
            <a:endParaRPr lang="es-ES" sz="2000" dirty="0" smtClean="0"/>
          </a:p>
          <a:p>
            <a:pPr lvl="0" algn="just"/>
            <a:r>
              <a:rPr lang="es-ES" sz="2000" dirty="0" smtClean="0"/>
              <a:t>Los resultados de rentabilidad obtenidos en la presente investigación no son concluyentes. </a:t>
            </a:r>
          </a:p>
          <a:p>
            <a:pPr algn="just">
              <a:buNone/>
            </a:pPr>
            <a:endParaRPr lang="es-ES" sz="2000" dirty="0" smtClean="0"/>
          </a:p>
          <a:p>
            <a:pPr lvl="0" algn="just"/>
            <a:r>
              <a:rPr lang="es-ES" sz="2000" dirty="0" smtClean="0"/>
              <a:t>El uso de una dosis de  200 g pl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de N; 50 g pl</a:t>
            </a:r>
            <a:r>
              <a:rPr lang="es-ES" sz="2000" baseline="30000" dirty="0" smtClean="0"/>
              <a:t>-1</a:t>
            </a:r>
            <a:r>
              <a:rPr lang="es-ES" sz="2000" dirty="0" smtClean="0"/>
              <a:t> de P y 300 g pl</a:t>
            </a:r>
            <a:r>
              <a:rPr lang="es-ES" sz="2000" baseline="30000" dirty="0" smtClean="0"/>
              <a:t>-1 </a:t>
            </a:r>
            <a:r>
              <a:rPr lang="es-ES" sz="2000" dirty="0" smtClean="0"/>
              <a:t>de K, para el primer año de establecimiento del palmito  junto a la micorrización (en vivero).   </a:t>
            </a:r>
          </a:p>
          <a:p>
            <a:pPr marL="0" lvl="0" indent="0" algn="just">
              <a:buNone/>
            </a:pPr>
            <a:endParaRPr lang="es-ES" sz="2000" dirty="0" smtClean="0"/>
          </a:p>
        </p:txBody>
      </p:sp>
      <p:sp>
        <p:nvSpPr>
          <p:cNvPr id="4" name="3 Rectángulo"/>
          <p:cNvSpPr/>
          <p:nvPr/>
        </p:nvSpPr>
        <p:spPr>
          <a:xfrm>
            <a:off x="3131840" y="814299"/>
            <a:ext cx="34404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/>
              <a:t>RECOMENDACIONES</a:t>
            </a:r>
            <a:endParaRPr lang="es-EC" sz="2800" b="1" dirty="0"/>
          </a:p>
        </p:txBody>
      </p:sp>
    </p:spTree>
    <p:extLst>
      <p:ext uri="{BB962C8B-B14F-4D97-AF65-F5344CB8AC3E}">
        <p14:creationId xmlns="" xmlns:p14="http://schemas.microsoft.com/office/powerpoint/2010/main" val="18516241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20583560">
            <a:off x="1297682" y="1963771"/>
            <a:ext cx="6500858" cy="2786082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800" b="1" i="1" dirty="0" smtClean="0">
                <a:solidFill>
                  <a:schemeClr val="accent5">
                    <a:lumMod val="50000"/>
                  </a:schemeClr>
                </a:solidFill>
              </a:rPr>
              <a:t>Gracias</a:t>
            </a:r>
            <a:r>
              <a:rPr lang="es-EC" sz="138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EC" sz="13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3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878092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6"/>
            </a:outerShdw>
          </a:effectLst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600" dirty="0" smtClean="0"/>
              <a:t>Objetivos</a:t>
            </a:r>
            <a:endParaRPr lang="es-EC" sz="3600" dirty="0"/>
          </a:p>
        </p:txBody>
      </p:sp>
      <p:sp>
        <p:nvSpPr>
          <p:cNvPr id="6" name="5 Llamada con línea 2 (borde y barra de énfasis)"/>
          <p:cNvSpPr/>
          <p:nvPr/>
        </p:nvSpPr>
        <p:spPr>
          <a:xfrm>
            <a:off x="1428750" y="1643063"/>
            <a:ext cx="1000125" cy="5715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0596"/>
              <a:gd name="adj6" fmla="val -6676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General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6 Llamada con línea 2 (borde y barra de énfasis)"/>
          <p:cNvSpPr/>
          <p:nvPr/>
        </p:nvSpPr>
        <p:spPr>
          <a:xfrm>
            <a:off x="1428750" y="4357688"/>
            <a:ext cx="1214438" cy="5715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65804"/>
              <a:gd name="adj6" fmla="val -5403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Específicos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Llamada con línea 2 (borde y barra de énfasis)"/>
          <p:cNvSpPr/>
          <p:nvPr/>
        </p:nvSpPr>
        <p:spPr>
          <a:xfrm>
            <a:off x="3786188" y="1357313"/>
            <a:ext cx="5072092" cy="1071562"/>
          </a:xfrm>
          <a:prstGeom prst="accentBorderCallout2">
            <a:avLst>
              <a:gd name="adj1" fmla="val 57210"/>
              <a:gd name="adj2" fmla="val -8848"/>
              <a:gd name="adj3" fmla="val 57210"/>
              <a:gd name="adj4" fmla="val -19242"/>
              <a:gd name="adj5" fmla="val 57213"/>
              <a:gd name="adj6" fmla="val -293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s-ES_tradnl" dirty="0" smtClean="0">
                <a:solidFill>
                  <a:schemeClr val="tx1"/>
                </a:solidFill>
              </a:rPr>
              <a:t>Evaluar el efecto de la fertilización con NPK, sobre el desarrollo, estado nutritivo y rendimiento de las plantas de palmito (</a:t>
            </a:r>
            <a:r>
              <a:rPr lang="es-ES_tradnl" i="1" dirty="0" err="1" smtClean="0">
                <a:solidFill>
                  <a:schemeClr val="tx1"/>
                </a:solidFill>
              </a:rPr>
              <a:t>Bactris</a:t>
            </a:r>
            <a:r>
              <a:rPr lang="es-ES_tradnl" i="1" dirty="0" smtClean="0">
                <a:solidFill>
                  <a:schemeClr val="tx1"/>
                </a:solidFill>
              </a:rPr>
              <a:t> </a:t>
            </a:r>
            <a:r>
              <a:rPr lang="es-ES_tradnl" i="1" dirty="0" err="1" smtClean="0">
                <a:solidFill>
                  <a:schemeClr val="tx1"/>
                </a:solidFill>
              </a:rPr>
              <a:t>gasipaes</a:t>
            </a:r>
            <a:r>
              <a:rPr lang="es-ES_tradnl" i="1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Kunth</a:t>
            </a:r>
            <a:r>
              <a:rPr lang="es-ES_tradnl" dirty="0" smtClean="0">
                <a:solidFill>
                  <a:schemeClr val="tx1"/>
                </a:solidFill>
              </a:rPr>
              <a:t>) inoculadas con micorrizas arbusculares nativas.</a:t>
            </a:r>
          </a:p>
        </p:txBody>
      </p:sp>
      <p:sp>
        <p:nvSpPr>
          <p:cNvPr id="9" name="8 Llamada con línea 2 (borde y barra de énfasis)"/>
          <p:cNvSpPr/>
          <p:nvPr/>
        </p:nvSpPr>
        <p:spPr>
          <a:xfrm>
            <a:off x="3786188" y="5214938"/>
            <a:ext cx="5072092" cy="107156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5716"/>
              <a:gd name="adj6" fmla="val -3901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Establecer el rendimiento en los diferentes tratamientos y costos mediante el análisis del presupuesto parcial propuesto por </a:t>
            </a:r>
            <a:r>
              <a:rPr lang="es-ES" dirty="0" err="1" smtClean="0">
                <a:solidFill>
                  <a:schemeClr val="tx1"/>
                </a:solidFill>
              </a:rPr>
              <a:t>Perrín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i="1" dirty="0" smtClean="0">
                <a:solidFill>
                  <a:schemeClr val="tx1"/>
                </a:solidFill>
              </a:rPr>
              <a:t>et al</a:t>
            </a:r>
            <a:r>
              <a:rPr lang="es-ES" dirty="0" smtClean="0">
                <a:solidFill>
                  <a:schemeClr val="tx1"/>
                </a:solidFill>
              </a:rPr>
              <a:t> 1976.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Llamada con línea 2 (borde y barra de énfasis)"/>
          <p:cNvSpPr/>
          <p:nvPr/>
        </p:nvSpPr>
        <p:spPr>
          <a:xfrm>
            <a:off x="3786188" y="2714620"/>
            <a:ext cx="5072092" cy="1143005"/>
          </a:xfrm>
          <a:prstGeom prst="accentBorderCallout2">
            <a:avLst>
              <a:gd name="adj1" fmla="val 75238"/>
              <a:gd name="adj2" fmla="val -8694"/>
              <a:gd name="adj3" fmla="val 74037"/>
              <a:gd name="adj4" fmla="val -16667"/>
              <a:gd name="adj5" fmla="val 144950"/>
              <a:gd name="adj6" fmla="val -3933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Determinar el efecto de las micorrizas arbusculares nativas sobre las variables altura, diámetro, número de hojas, materia seca e índice de vigor en plantación definitiva de palmito. 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10 Llamada con línea 2 (borde y barra de énfasis)"/>
          <p:cNvSpPr/>
          <p:nvPr/>
        </p:nvSpPr>
        <p:spPr>
          <a:xfrm>
            <a:off x="3786188" y="4000500"/>
            <a:ext cx="5072092" cy="1071563"/>
          </a:xfrm>
          <a:prstGeom prst="accentBorderCallout2">
            <a:avLst>
              <a:gd name="adj1" fmla="val 51200"/>
              <a:gd name="adj2" fmla="val -8694"/>
              <a:gd name="adj3" fmla="val 51200"/>
              <a:gd name="adj4" fmla="val -24521"/>
              <a:gd name="adj5" fmla="val 51204"/>
              <a:gd name="adj6" fmla="val -24155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accent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Evaluar el estado nutritivo del palmito en cada tratamiento. 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2132856"/>
            <a:ext cx="4243390" cy="4357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b="1" dirty="0"/>
              <a:t>Factor A Nitrógeno (N)</a:t>
            </a:r>
            <a:endParaRPr lang="es-EC" dirty="0"/>
          </a:p>
          <a:p>
            <a:endParaRPr lang="es-EC" dirty="0"/>
          </a:p>
          <a:p>
            <a:r>
              <a:rPr lang="es-ES" dirty="0"/>
              <a:t>N</a:t>
            </a:r>
            <a:r>
              <a:rPr lang="es-ES" baseline="-25000" dirty="0"/>
              <a:t>0</a:t>
            </a:r>
            <a:r>
              <a:rPr lang="es-ES" dirty="0"/>
              <a:t>: 0		(Sin fertilizante)</a:t>
            </a:r>
            <a:endParaRPr lang="es-EC" dirty="0"/>
          </a:p>
          <a:p>
            <a:r>
              <a:rPr lang="es-ES" dirty="0"/>
              <a:t>N</a:t>
            </a:r>
            <a:r>
              <a:rPr lang="es-ES" baseline="-25000" dirty="0"/>
              <a:t>1</a:t>
            </a:r>
            <a:r>
              <a:rPr lang="es-ES" dirty="0"/>
              <a:t>: 200*	</a:t>
            </a:r>
            <a:r>
              <a:rPr lang="es-ES" dirty="0" smtClean="0"/>
              <a:t>(200 kg ha</a:t>
            </a:r>
            <a:r>
              <a:rPr lang="es-ES" baseline="30000" dirty="0" smtClean="0"/>
              <a:t>-1</a:t>
            </a:r>
            <a:r>
              <a:rPr lang="es-ES" dirty="0" smtClean="0"/>
              <a:t> N)</a:t>
            </a:r>
            <a:endParaRPr lang="es-EC" dirty="0"/>
          </a:p>
          <a:p>
            <a:endParaRPr lang="es-EC" dirty="0"/>
          </a:p>
          <a:p>
            <a:pPr marL="0" indent="0">
              <a:buNone/>
            </a:pPr>
            <a:r>
              <a:rPr lang="es-ES" b="1" dirty="0"/>
              <a:t>Factor B Fósforo (P)</a:t>
            </a:r>
            <a:endParaRPr lang="es-EC" dirty="0"/>
          </a:p>
          <a:p>
            <a:endParaRPr lang="es-EC" dirty="0"/>
          </a:p>
          <a:p>
            <a:r>
              <a:rPr lang="es-ES" dirty="0"/>
              <a:t>P</a:t>
            </a:r>
            <a:r>
              <a:rPr lang="es-ES" baseline="-25000" dirty="0"/>
              <a:t>0</a:t>
            </a:r>
            <a:r>
              <a:rPr lang="es-ES" dirty="0"/>
              <a:t>: 0 		(Sin fertilizante)</a:t>
            </a:r>
            <a:endParaRPr lang="es-EC" dirty="0"/>
          </a:p>
          <a:p>
            <a:r>
              <a:rPr lang="es-ES" dirty="0"/>
              <a:t>P</a:t>
            </a:r>
            <a:r>
              <a:rPr lang="es-ES" baseline="-25000" dirty="0"/>
              <a:t>1</a:t>
            </a:r>
            <a:r>
              <a:rPr lang="es-ES" dirty="0"/>
              <a:t>: 50 *	</a:t>
            </a:r>
            <a:r>
              <a:rPr lang="es-ES" dirty="0" smtClean="0"/>
              <a:t>(50 kg ha</a:t>
            </a:r>
            <a:r>
              <a:rPr lang="es-ES" baseline="30000" dirty="0" smtClean="0"/>
              <a:t>-1</a:t>
            </a:r>
            <a:r>
              <a:rPr lang="es-ES" dirty="0" smtClean="0"/>
              <a:t> P)</a:t>
            </a: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S" b="1" dirty="0"/>
              <a:t>Factor C Potasio (K)</a:t>
            </a:r>
            <a:endParaRPr lang="es-EC" dirty="0"/>
          </a:p>
          <a:p>
            <a:endParaRPr lang="es-EC" dirty="0"/>
          </a:p>
          <a:p>
            <a:r>
              <a:rPr lang="es-ES" dirty="0"/>
              <a:t>K</a:t>
            </a:r>
            <a:r>
              <a:rPr lang="es-ES" baseline="-25000" dirty="0"/>
              <a:t>0</a:t>
            </a:r>
            <a:r>
              <a:rPr lang="es-ES" dirty="0"/>
              <a:t>: 0 		(Sin fertilizante)</a:t>
            </a:r>
            <a:endParaRPr lang="es-EC" dirty="0"/>
          </a:p>
          <a:p>
            <a:r>
              <a:rPr lang="es-ES" dirty="0"/>
              <a:t>K</a:t>
            </a:r>
            <a:r>
              <a:rPr lang="es-ES" baseline="-25000" dirty="0"/>
              <a:t>1</a:t>
            </a:r>
            <a:r>
              <a:rPr lang="es-ES" dirty="0"/>
              <a:t>: 300 *	</a:t>
            </a:r>
            <a:r>
              <a:rPr lang="es-ES" dirty="0" smtClean="0"/>
              <a:t>(300 kg ha</a:t>
            </a:r>
            <a:r>
              <a:rPr lang="es-ES" baseline="30000" dirty="0" smtClean="0"/>
              <a:t>-1</a:t>
            </a:r>
            <a:r>
              <a:rPr lang="es-ES" dirty="0" smtClean="0"/>
              <a:t> K)</a:t>
            </a:r>
            <a:endParaRPr lang="es-EC" dirty="0"/>
          </a:p>
          <a:p>
            <a:pPr marL="0" indent="0">
              <a:buNone/>
            </a:pPr>
            <a:endParaRPr lang="es-EC" dirty="0"/>
          </a:p>
          <a:p>
            <a:endParaRPr lang="es-EC" dirty="0"/>
          </a:p>
          <a:p>
            <a:r>
              <a:rPr lang="es-ES" dirty="0"/>
              <a:t>Testigo sin micorrizas </a:t>
            </a:r>
            <a:endParaRPr lang="es-EC" dirty="0"/>
          </a:p>
          <a:p>
            <a:r>
              <a:rPr lang="es-ES" dirty="0"/>
              <a:t>Testigo sin micorrizas + N</a:t>
            </a:r>
            <a:r>
              <a:rPr lang="es-ES" baseline="-25000" dirty="0"/>
              <a:t>1</a:t>
            </a:r>
            <a:r>
              <a:rPr lang="es-ES" dirty="0"/>
              <a:t> P</a:t>
            </a:r>
            <a:r>
              <a:rPr lang="es-ES" baseline="-25000" dirty="0"/>
              <a:t>1</a:t>
            </a:r>
            <a:r>
              <a:rPr lang="es-ES" dirty="0"/>
              <a:t> </a:t>
            </a:r>
            <a:r>
              <a:rPr lang="es-ES" dirty="0" smtClean="0"/>
              <a:t>K</a:t>
            </a:r>
            <a:r>
              <a:rPr lang="es-ES" baseline="-25000" dirty="0" smtClean="0"/>
              <a:t>1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411760" y="576844"/>
            <a:ext cx="432048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s-ES_tradnl" b="1" dirty="0" smtClean="0"/>
              <a:t>METODOLOGÍA</a:t>
            </a:r>
          </a:p>
          <a:p>
            <a:pPr lvl="1" algn="ctr"/>
            <a:endParaRPr lang="es-ES_tradnl" b="1" dirty="0"/>
          </a:p>
          <a:p>
            <a:pPr marL="0" lvl="1" algn="ctr"/>
            <a:r>
              <a:rPr lang="es-ES_tradnl" b="1" dirty="0" smtClean="0"/>
              <a:t>FACTORES EN ESTUDIO</a:t>
            </a:r>
            <a:endParaRPr lang="es-EC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14818"/>
            <a:ext cx="3000397" cy="2327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D:\Escritorio\RODRIGO ESPE\fotos palmito\dfotos\Imagen 011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000240"/>
            <a:ext cx="292895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076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9796926"/>
              </p:ext>
            </p:extLst>
          </p:nvPr>
        </p:nvGraphicFramePr>
        <p:xfrm>
          <a:off x="571471" y="1785929"/>
          <a:ext cx="8072495" cy="4371422"/>
        </p:xfrm>
        <a:graphic>
          <a:graphicData uri="http://schemas.openxmlformats.org/drawingml/2006/table">
            <a:tbl>
              <a:tblPr/>
              <a:tblGrid>
                <a:gridCol w="997724"/>
                <a:gridCol w="2811768"/>
                <a:gridCol w="2539661"/>
                <a:gridCol w="1723342"/>
              </a:tblGrid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Trat.</a:t>
                      </a:r>
                      <a:endParaRPr lang="es-EC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Simbología</a:t>
                      </a:r>
                      <a:endParaRPr lang="es-EC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Denominación</a:t>
                      </a:r>
                      <a:endParaRPr lang="es-EC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HMA</a:t>
                      </a:r>
                      <a:endParaRPr lang="es-EC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N, Sin P, Sin 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N, Sin P + 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N + P, Sin 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N + P +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n-U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N, Sin P, Sin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N, Sin P +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N + P, Sin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K</a:t>
                      </a:r>
                      <a:r>
                        <a:rPr lang="es-ES" sz="1400" baseline="-25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N + P +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Inoculadas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Testigo sin micorrizas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N, Sin P, Sin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inocular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97402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Testigo sin micorrizas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+ N + P + K</a:t>
                      </a:r>
                      <a:endParaRPr lang="es-EC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Sin inocular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3203848" y="889612"/>
            <a:ext cx="295232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s-ES_tradnl" sz="3200" b="1" dirty="0" smtClean="0"/>
              <a:t>TRATAMIENTOS</a:t>
            </a:r>
            <a:endParaRPr lang="es-EC" sz="3200" dirty="0"/>
          </a:p>
        </p:txBody>
      </p:sp>
    </p:spTree>
    <p:extLst>
      <p:ext uri="{BB962C8B-B14F-4D97-AF65-F5344CB8AC3E}">
        <p14:creationId xmlns="" xmlns:p14="http://schemas.microsoft.com/office/powerpoint/2010/main" val="23917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203848" y="692696"/>
            <a:ext cx="295232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es-ES_tradnl" sz="2000" b="1" dirty="0" smtClean="0"/>
              <a:t>DISEÑO EXPERIMENTAL</a:t>
            </a:r>
            <a:endParaRPr lang="es-EC" sz="2000" dirty="0"/>
          </a:p>
        </p:txBody>
      </p:sp>
      <p:pic>
        <p:nvPicPr>
          <p:cNvPr id="6" name="5 Imagen" descr="D:\Escritorio\RODRIGO ESPE\fotos palmito\________________________________________________________________\101MSDCF\DSC0096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714488"/>
            <a:ext cx="242886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8403432"/>
              </p:ext>
            </p:extLst>
          </p:nvPr>
        </p:nvGraphicFramePr>
        <p:xfrm>
          <a:off x="214282" y="1571613"/>
          <a:ext cx="4000528" cy="4480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82322"/>
                <a:gridCol w="1218206"/>
              </a:tblGrid>
              <a:tr h="306279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F. de V.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G.L.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29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Repeticiones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Nitrógeno 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(N)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6270" algn="l"/>
                          <a:tab pos="828040" algn="l"/>
                          <a:tab pos="931545" algn="l"/>
                        </a:tabLs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</a:t>
                      </a:r>
                      <a:r>
                        <a:rPr lang="es-E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Fósforo    (P)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25780" algn="l"/>
                          <a:tab pos="636270" algn="l"/>
                        </a:tabLs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Potasio    (K)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36270" algn="l"/>
                        </a:tabLs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  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NxP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NxK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PxK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NxPxK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1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    T</a:t>
                      </a:r>
                      <a:r>
                        <a:rPr lang="de-DE" sz="1400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 </a:t>
                      </a: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Vs. Resto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    T</a:t>
                      </a:r>
                      <a:r>
                        <a:rPr lang="de-DE" sz="1400" baseline="-25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de-DE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Vs. Resto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11649">
                <a:tc>
                  <a:txBody>
                    <a:bodyPr/>
                    <a:lstStyle/>
                    <a:p>
                      <a:pPr marL="79375" indent="9017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69545" algn="l"/>
                        </a:tabLst>
                      </a:pPr>
                      <a:r>
                        <a:rPr lang="es-ES" sz="14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Error Exp.</a:t>
                      </a:r>
                      <a:endParaRPr lang="es-EC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8"/>
                      </a:pPr>
                      <a:r>
                        <a:rPr lang="es-E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465" name="Picture 1" descr="C:\Users\user\Desktop\rodri memory\Fotos\fotillos\Familia\101MSDCF\DSC0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714488"/>
            <a:ext cx="264320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496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357422" y="500042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ctr"/>
            <a:r>
              <a:rPr lang="es-ES" b="1" dirty="0" smtClean="0"/>
              <a:t>CROQUIS DE LA UNIDAD EXPERIMENTAL</a:t>
            </a:r>
            <a:endParaRPr lang="es-EC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142984"/>
            <a:ext cx="6643734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08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1411</Words>
  <Application>Microsoft Office PowerPoint</Application>
  <PresentationFormat>Presentación en pantalla (4:3)</PresentationFormat>
  <Paragraphs>188</Paragraphs>
  <Slides>39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Tema de Office</vt:lpstr>
      <vt:lpstr>Fotografía de Photo Editor</vt:lpstr>
      <vt:lpstr>Documento</vt:lpstr>
      <vt:lpstr>Diapositiva 1</vt:lpstr>
      <vt:lpstr>Diapositiva 2</vt:lpstr>
      <vt:lpstr>Diapositiva 3</vt:lpstr>
      <vt:lpstr>Diapositiva 4</vt:lpstr>
      <vt:lpstr>Objetivos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user</cp:lastModifiedBy>
  <cp:revision>105</cp:revision>
  <dcterms:created xsi:type="dcterms:W3CDTF">2012-03-13T11:31:23Z</dcterms:created>
  <dcterms:modified xsi:type="dcterms:W3CDTF">2012-05-09T21:37:07Z</dcterms:modified>
</cp:coreProperties>
</file>