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</p:sldMasterIdLst>
  <p:notesMasterIdLst>
    <p:notesMasterId r:id="rId45"/>
  </p:notesMasterIdLst>
  <p:sldIdLst>
    <p:sldId id="256" r:id="rId2"/>
    <p:sldId id="290" r:id="rId3"/>
    <p:sldId id="257" r:id="rId4"/>
    <p:sldId id="258" r:id="rId5"/>
    <p:sldId id="259" r:id="rId6"/>
    <p:sldId id="260" r:id="rId7"/>
    <p:sldId id="353" r:id="rId8"/>
    <p:sldId id="356" r:id="rId9"/>
    <p:sldId id="261" r:id="rId10"/>
    <p:sldId id="270" r:id="rId11"/>
    <p:sldId id="273" r:id="rId12"/>
    <p:sldId id="274" r:id="rId13"/>
    <p:sldId id="288" r:id="rId14"/>
    <p:sldId id="289" r:id="rId15"/>
    <p:sldId id="294" r:id="rId16"/>
    <p:sldId id="296" r:id="rId17"/>
    <p:sldId id="298" r:id="rId18"/>
    <p:sldId id="299" r:id="rId19"/>
    <p:sldId id="302" r:id="rId20"/>
    <p:sldId id="306" r:id="rId21"/>
    <p:sldId id="307" r:id="rId22"/>
    <p:sldId id="309" r:id="rId23"/>
    <p:sldId id="310" r:id="rId24"/>
    <p:sldId id="311" r:id="rId25"/>
    <p:sldId id="312" r:id="rId26"/>
    <p:sldId id="313" r:id="rId27"/>
    <p:sldId id="408" r:id="rId28"/>
    <p:sldId id="368" r:id="rId29"/>
    <p:sldId id="369" r:id="rId30"/>
    <p:sldId id="371" r:id="rId31"/>
    <p:sldId id="372" r:id="rId32"/>
    <p:sldId id="373" r:id="rId33"/>
    <p:sldId id="374" r:id="rId34"/>
    <p:sldId id="375" r:id="rId35"/>
    <p:sldId id="377" r:id="rId36"/>
    <p:sldId id="382" r:id="rId37"/>
    <p:sldId id="388" r:id="rId38"/>
    <p:sldId id="389" r:id="rId39"/>
    <p:sldId id="390" r:id="rId40"/>
    <p:sldId id="403" r:id="rId41"/>
    <p:sldId id="405" r:id="rId42"/>
    <p:sldId id="406" r:id="rId43"/>
    <p:sldId id="399" r:id="rId4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56" autoAdjust="0"/>
    <p:restoredTop sz="94660"/>
  </p:normalViewPr>
  <p:slideViewPr>
    <p:cSldViewPr>
      <p:cViewPr>
        <p:scale>
          <a:sx n="70" d="100"/>
          <a:sy n="70" d="100"/>
        </p:scale>
        <p:origin x="-5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3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26D863-BA05-40B7-9D5C-8304880B3CD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620E417-8E3E-4F1E-B8AF-3E463F019BC4}">
      <dgm:prSet phldrT="[Texto]" custT="1"/>
      <dgm:spPr/>
      <dgm:t>
        <a:bodyPr/>
        <a:lstStyle/>
        <a:p>
          <a:r>
            <a:rPr lang="es-EC" sz="3600" dirty="0" smtClean="0"/>
            <a:t>Inequidad uso de la tierra</a:t>
          </a:r>
          <a:endParaRPr lang="es-EC" sz="3600" dirty="0"/>
        </a:p>
      </dgm:t>
    </dgm:pt>
    <dgm:pt modelId="{62F2E69A-05E6-45B5-B646-F465AB954111}" type="parTrans" cxnId="{4AC6497C-5CA8-4BF6-A5E2-D6E2086A8135}">
      <dgm:prSet/>
      <dgm:spPr/>
      <dgm:t>
        <a:bodyPr/>
        <a:lstStyle/>
        <a:p>
          <a:endParaRPr lang="es-EC"/>
        </a:p>
      </dgm:t>
    </dgm:pt>
    <dgm:pt modelId="{A64ED95F-54F3-4218-AA19-D67B222954C2}" type="sibTrans" cxnId="{4AC6497C-5CA8-4BF6-A5E2-D6E2086A8135}">
      <dgm:prSet/>
      <dgm:spPr/>
      <dgm:t>
        <a:bodyPr/>
        <a:lstStyle/>
        <a:p>
          <a:endParaRPr lang="es-EC"/>
        </a:p>
      </dgm:t>
    </dgm:pt>
    <dgm:pt modelId="{169F1714-B92D-46E3-98C1-51EA2130928D}">
      <dgm:prSet phldrT="[Texto]" custT="1"/>
      <dgm:spPr/>
      <dgm:t>
        <a:bodyPr/>
        <a:lstStyle/>
        <a:p>
          <a:r>
            <a:rPr lang="es-EC" sz="3600" dirty="0" smtClean="0"/>
            <a:t>Falta de servicios básicos</a:t>
          </a:r>
          <a:endParaRPr lang="es-EC" sz="3600" dirty="0"/>
        </a:p>
      </dgm:t>
    </dgm:pt>
    <dgm:pt modelId="{6CB7392C-18B3-4C56-8D42-37D793CCCFA0}" type="parTrans" cxnId="{140CF518-6956-4BE5-9469-47E1D186D1B9}">
      <dgm:prSet/>
      <dgm:spPr/>
      <dgm:t>
        <a:bodyPr/>
        <a:lstStyle/>
        <a:p>
          <a:endParaRPr lang="es-EC"/>
        </a:p>
      </dgm:t>
    </dgm:pt>
    <dgm:pt modelId="{4A75C8B9-6158-4C9C-A850-4B5547DAAD13}" type="sibTrans" cxnId="{140CF518-6956-4BE5-9469-47E1D186D1B9}">
      <dgm:prSet/>
      <dgm:spPr/>
      <dgm:t>
        <a:bodyPr/>
        <a:lstStyle/>
        <a:p>
          <a:endParaRPr lang="es-EC"/>
        </a:p>
      </dgm:t>
    </dgm:pt>
    <dgm:pt modelId="{E7012F5E-DD6C-4E1E-B8E4-FB36E58928FC}">
      <dgm:prSet phldrT="[Texto]" custT="1"/>
      <dgm:spPr/>
      <dgm:t>
        <a:bodyPr/>
        <a:lstStyle/>
        <a:p>
          <a:r>
            <a:rPr lang="es-EC" sz="3600" dirty="0" smtClean="0"/>
            <a:t>Alto índice de pobreza</a:t>
          </a:r>
          <a:endParaRPr lang="es-EC" sz="3600" dirty="0"/>
        </a:p>
      </dgm:t>
    </dgm:pt>
    <dgm:pt modelId="{5597EB9A-A632-4118-B8FE-CC75D2A5755E}" type="parTrans" cxnId="{A299890A-4A97-451C-BBE9-BBF14A5E5C70}">
      <dgm:prSet/>
      <dgm:spPr/>
      <dgm:t>
        <a:bodyPr/>
        <a:lstStyle/>
        <a:p>
          <a:endParaRPr lang="es-EC"/>
        </a:p>
      </dgm:t>
    </dgm:pt>
    <dgm:pt modelId="{5219B94E-18E5-4FE9-86BE-5C564D818D5C}" type="sibTrans" cxnId="{A299890A-4A97-451C-BBE9-BBF14A5E5C70}">
      <dgm:prSet/>
      <dgm:spPr/>
      <dgm:t>
        <a:bodyPr/>
        <a:lstStyle/>
        <a:p>
          <a:endParaRPr lang="es-EC"/>
        </a:p>
      </dgm:t>
    </dgm:pt>
    <dgm:pt modelId="{76876FD9-14E1-45FE-809D-0314B8F23C62}" type="pres">
      <dgm:prSet presAssocID="{C826D863-BA05-40B7-9D5C-8304880B3C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0DD449ED-FD3C-4D6D-90FC-C6B63EBF94D9}" type="pres">
      <dgm:prSet presAssocID="{C826D863-BA05-40B7-9D5C-8304880B3CDC}" presName="Name1" presStyleCnt="0"/>
      <dgm:spPr/>
    </dgm:pt>
    <dgm:pt modelId="{9A4C4F91-27C8-4886-AF63-48C36301FAE4}" type="pres">
      <dgm:prSet presAssocID="{C826D863-BA05-40B7-9D5C-8304880B3CDC}" presName="cycle" presStyleCnt="0"/>
      <dgm:spPr/>
    </dgm:pt>
    <dgm:pt modelId="{920ABEEA-800E-453C-8D1D-ABD417831A23}" type="pres">
      <dgm:prSet presAssocID="{C826D863-BA05-40B7-9D5C-8304880B3CDC}" presName="srcNode" presStyleLbl="node1" presStyleIdx="0" presStyleCnt="3"/>
      <dgm:spPr/>
    </dgm:pt>
    <dgm:pt modelId="{144A6F62-B764-4BBB-BE72-6217E6A1AA0D}" type="pres">
      <dgm:prSet presAssocID="{C826D863-BA05-40B7-9D5C-8304880B3CDC}" presName="conn" presStyleLbl="parChTrans1D2" presStyleIdx="0" presStyleCnt="1"/>
      <dgm:spPr/>
      <dgm:t>
        <a:bodyPr/>
        <a:lstStyle/>
        <a:p>
          <a:endParaRPr lang="es-EC"/>
        </a:p>
      </dgm:t>
    </dgm:pt>
    <dgm:pt modelId="{3A0AC4CA-503D-40CE-89FC-3813BB1CA581}" type="pres">
      <dgm:prSet presAssocID="{C826D863-BA05-40B7-9D5C-8304880B3CDC}" presName="extraNode" presStyleLbl="node1" presStyleIdx="0" presStyleCnt="3"/>
      <dgm:spPr/>
    </dgm:pt>
    <dgm:pt modelId="{04950DFC-1DBC-4DDC-BB07-C673CF6F22FF}" type="pres">
      <dgm:prSet presAssocID="{C826D863-BA05-40B7-9D5C-8304880B3CDC}" presName="dstNode" presStyleLbl="node1" presStyleIdx="0" presStyleCnt="3"/>
      <dgm:spPr/>
    </dgm:pt>
    <dgm:pt modelId="{47BB3649-C4B0-4349-9716-EB31CF126B2D}" type="pres">
      <dgm:prSet presAssocID="{9620E417-8E3E-4F1E-B8AF-3E463F019BC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635313-52DD-4447-80F1-AE4AA437C005}" type="pres">
      <dgm:prSet presAssocID="{9620E417-8E3E-4F1E-B8AF-3E463F019BC4}" presName="accent_1" presStyleCnt="0"/>
      <dgm:spPr/>
    </dgm:pt>
    <dgm:pt modelId="{0B8ED50E-4594-4A4D-A248-C699D5012C35}" type="pres">
      <dgm:prSet presAssocID="{9620E417-8E3E-4F1E-B8AF-3E463F019BC4}" presName="accentRepeatNode" presStyleLbl="solidFgAcc1" presStyleIdx="0" presStyleCnt="3" custScaleX="90909" custScaleY="90909"/>
      <dgm:spPr/>
    </dgm:pt>
    <dgm:pt modelId="{649EDC37-41AB-4FBF-A09B-8C44392E28EE}" type="pres">
      <dgm:prSet presAssocID="{169F1714-B92D-46E3-98C1-51EA2130928D}" presName="text_2" presStyleLbl="node1" presStyleIdx="1" presStyleCnt="3" custLinFactNeighborX="3121" custLinFactNeighborY="12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6D2307-27CA-4ADB-B6CC-7387B136D17B}" type="pres">
      <dgm:prSet presAssocID="{169F1714-B92D-46E3-98C1-51EA2130928D}" presName="accent_2" presStyleCnt="0"/>
      <dgm:spPr/>
    </dgm:pt>
    <dgm:pt modelId="{F689BBB1-C3E5-4CB8-87E4-B65D708D5FEE}" type="pres">
      <dgm:prSet presAssocID="{169F1714-B92D-46E3-98C1-51EA2130928D}" presName="accentRepeatNode" presStyleLbl="solidFgAcc1" presStyleIdx="1" presStyleCnt="3" custScaleX="90909" custScaleY="90909"/>
      <dgm:spPr/>
    </dgm:pt>
    <dgm:pt modelId="{2DB73F79-A254-410F-BD02-D17FE641FB74}" type="pres">
      <dgm:prSet presAssocID="{E7012F5E-DD6C-4E1E-B8E4-FB36E58928F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217876-CD0E-4574-94B7-42301DBEC4F8}" type="pres">
      <dgm:prSet presAssocID="{E7012F5E-DD6C-4E1E-B8E4-FB36E58928FC}" presName="accent_3" presStyleCnt="0"/>
      <dgm:spPr/>
    </dgm:pt>
    <dgm:pt modelId="{092F261D-9902-4F1E-96BE-8AE3C8A09E61}" type="pres">
      <dgm:prSet presAssocID="{E7012F5E-DD6C-4E1E-B8E4-FB36E58928FC}" presName="accentRepeatNode" presStyleLbl="solidFgAcc1" presStyleIdx="2" presStyleCnt="3" custScaleX="90909" custScaleY="90909"/>
      <dgm:spPr/>
    </dgm:pt>
  </dgm:ptLst>
  <dgm:cxnLst>
    <dgm:cxn modelId="{764694E1-A4F2-4E3E-9327-DF29312F042C}" type="presOf" srcId="{A64ED95F-54F3-4218-AA19-D67B222954C2}" destId="{144A6F62-B764-4BBB-BE72-6217E6A1AA0D}" srcOrd="0" destOrd="0" presId="urn:microsoft.com/office/officeart/2008/layout/VerticalCurvedList"/>
    <dgm:cxn modelId="{140CF518-6956-4BE5-9469-47E1D186D1B9}" srcId="{C826D863-BA05-40B7-9D5C-8304880B3CDC}" destId="{169F1714-B92D-46E3-98C1-51EA2130928D}" srcOrd="1" destOrd="0" parTransId="{6CB7392C-18B3-4C56-8D42-37D793CCCFA0}" sibTransId="{4A75C8B9-6158-4C9C-A850-4B5547DAAD13}"/>
    <dgm:cxn modelId="{4AC6497C-5CA8-4BF6-A5E2-D6E2086A8135}" srcId="{C826D863-BA05-40B7-9D5C-8304880B3CDC}" destId="{9620E417-8E3E-4F1E-B8AF-3E463F019BC4}" srcOrd="0" destOrd="0" parTransId="{62F2E69A-05E6-45B5-B646-F465AB954111}" sibTransId="{A64ED95F-54F3-4218-AA19-D67B222954C2}"/>
    <dgm:cxn modelId="{4F986BA4-83E8-434D-AFA8-381CB96DCA0E}" type="presOf" srcId="{9620E417-8E3E-4F1E-B8AF-3E463F019BC4}" destId="{47BB3649-C4B0-4349-9716-EB31CF126B2D}" srcOrd="0" destOrd="0" presId="urn:microsoft.com/office/officeart/2008/layout/VerticalCurvedList"/>
    <dgm:cxn modelId="{A299890A-4A97-451C-BBE9-BBF14A5E5C70}" srcId="{C826D863-BA05-40B7-9D5C-8304880B3CDC}" destId="{E7012F5E-DD6C-4E1E-B8E4-FB36E58928FC}" srcOrd="2" destOrd="0" parTransId="{5597EB9A-A632-4118-B8FE-CC75D2A5755E}" sibTransId="{5219B94E-18E5-4FE9-86BE-5C564D818D5C}"/>
    <dgm:cxn modelId="{265DBFCA-061F-4491-B911-F980A3417FDC}" type="presOf" srcId="{C826D863-BA05-40B7-9D5C-8304880B3CDC}" destId="{76876FD9-14E1-45FE-809D-0314B8F23C62}" srcOrd="0" destOrd="0" presId="urn:microsoft.com/office/officeart/2008/layout/VerticalCurvedList"/>
    <dgm:cxn modelId="{A7980E92-7378-4954-931C-A18EEEE355EF}" type="presOf" srcId="{E7012F5E-DD6C-4E1E-B8E4-FB36E58928FC}" destId="{2DB73F79-A254-410F-BD02-D17FE641FB74}" srcOrd="0" destOrd="0" presId="urn:microsoft.com/office/officeart/2008/layout/VerticalCurvedList"/>
    <dgm:cxn modelId="{D513A300-35D5-4BC3-BDCD-D3D834015FB9}" type="presOf" srcId="{169F1714-B92D-46E3-98C1-51EA2130928D}" destId="{649EDC37-41AB-4FBF-A09B-8C44392E28EE}" srcOrd="0" destOrd="0" presId="urn:microsoft.com/office/officeart/2008/layout/VerticalCurvedList"/>
    <dgm:cxn modelId="{DC73557E-3E96-4D7A-817A-B441652EA8F0}" type="presParOf" srcId="{76876FD9-14E1-45FE-809D-0314B8F23C62}" destId="{0DD449ED-FD3C-4D6D-90FC-C6B63EBF94D9}" srcOrd="0" destOrd="0" presId="urn:microsoft.com/office/officeart/2008/layout/VerticalCurvedList"/>
    <dgm:cxn modelId="{7D8A7C5E-C12B-4FAB-A18F-C32942BEF6C4}" type="presParOf" srcId="{0DD449ED-FD3C-4D6D-90FC-C6B63EBF94D9}" destId="{9A4C4F91-27C8-4886-AF63-48C36301FAE4}" srcOrd="0" destOrd="0" presId="urn:microsoft.com/office/officeart/2008/layout/VerticalCurvedList"/>
    <dgm:cxn modelId="{5C883BCB-4A5A-4CBE-83F4-259437219BA8}" type="presParOf" srcId="{9A4C4F91-27C8-4886-AF63-48C36301FAE4}" destId="{920ABEEA-800E-453C-8D1D-ABD417831A23}" srcOrd="0" destOrd="0" presId="urn:microsoft.com/office/officeart/2008/layout/VerticalCurvedList"/>
    <dgm:cxn modelId="{FCC1214C-85D3-4850-AF85-4A449F357934}" type="presParOf" srcId="{9A4C4F91-27C8-4886-AF63-48C36301FAE4}" destId="{144A6F62-B764-4BBB-BE72-6217E6A1AA0D}" srcOrd="1" destOrd="0" presId="urn:microsoft.com/office/officeart/2008/layout/VerticalCurvedList"/>
    <dgm:cxn modelId="{8D8827B9-AC04-4481-AC33-51EC9D234397}" type="presParOf" srcId="{9A4C4F91-27C8-4886-AF63-48C36301FAE4}" destId="{3A0AC4CA-503D-40CE-89FC-3813BB1CA581}" srcOrd="2" destOrd="0" presId="urn:microsoft.com/office/officeart/2008/layout/VerticalCurvedList"/>
    <dgm:cxn modelId="{CEF2D28F-C309-4D27-93DF-45FCE6AC3344}" type="presParOf" srcId="{9A4C4F91-27C8-4886-AF63-48C36301FAE4}" destId="{04950DFC-1DBC-4DDC-BB07-C673CF6F22FF}" srcOrd="3" destOrd="0" presId="urn:microsoft.com/office/officeart/2008/layout/VerticalCurvedList"/>
    <dgm:cxn modelId="{B6873AC3-8D75-4BCE-BFCC-344918511F16}" type="presParOf" srcId="{0DD449ED-FD3C-4D6D-90FC-C6B63EBF94D9}" destId="{47BB3649-C4B0-4349-9716-EB31CF126B2D}" srcOrd="1" destOrd="0" presId="urn:microsoft.com/office/officeart/2008/layout/VerticalCurvedList"/>
    <dgm:cxn modelId="{970D1371-C4A6-4D4E-AA6E-63A0DD89D5AB}" type="presParOf" srcId="{0DD449ED-FD3C-4D6D-90FC-C6B63EBF94D9}" destId="{44635313-52DD-4447-80F1-AE4AA437C005}" srcOrd="2" destOrd="0" presId="urn:microsoft.com/office/officeart/2008/layout/VerticalCurvedList"/>
    <dgm:cxn modelId="{D05B27F6-81D7-4D8C-AB2E-7CBE79F812AF}" type="presParOf" srcId="{44635313-52DD-4447-80F1-AE4AA437C005}" destId="{0B8ED50E-4594-4A4D-A248-C699D5012C35}" srcOrd="0" destOrd="0" presId="urn:microsoft.com/office/officeart/2008/layout/VerticalCurvedList"/>
    <dgm:cxn modelId="{F958C997-F79F-4237-8FEB-B839FBA77517}" type="presParOf" srcId="{0DD449ED-FD3C-4D6D-90FC-C6B63EBF94D9}" destId="{649EDC37-41AB-4FBF-A09B-8C44392E28EE}" srcOrd="3" destOrd="0" presId="urn:microsoft.com/office/officeart/2008/layout/VerticalCurvedList"/>
    <dgm:cxn modelId="{C223EE2D-3C85-4AAC-8057-22640F674584}" type="presParOf" srcId="{0DD449ED-FD3C-4D6D-90FC-C6B63EBF94D9}" destId="{4D6D2307-27CA-4ADB-B6CC-7387B136D17B}" srcOrd="4" destOrd="0" presId="urn:microsoft.com/office/officeart/2008/layout/VerticalCurvedList"/>
    <dgm:cxn modelId="{09899FEF-AF8F-48E2-9874-BB7B67D0D87D}" type="presParOf" srcId="{4D6D2307-27CA-4ADB-B6CC-7387B136D17B}" destId="{F689BBB1-C3E5-4CB8-87E4-B65D708D5FEE}" srcOrd="0" destOrd="0" presId="urn:microsoft.com/office/officeart/2008/layout/VerticalCurvedList"/>
    <dgm:cxn modelId="{F2D191A8-6036-4360-9931-59002A1BB7D6}" type="presParOf" srcId="{0DD449ED-FD3C-4D6D-90FC-C6B63EBF94D9}" destId="{2DB73F79-A254-410F-BD02-D17FE641FB74}" srcOrd="5" destOrd="0" presId="urn:microsoft.com/office/officeart/2008/layout/VerticalCurvedList"/>
    <dgm:cxn modelId="{BD38274F-15D8-4B8F-AF6F-132C3849CEF7}" type="presParOf" srcId="{0DD449ED-FD3C-4D6D-90FC-C6B63EBF94D9}" destId="{76217876-CD0E-4574-94B7-42301DBEC4F8}" srcOrd="6" destOrd="0" presId="urn:microsoft.com/office/officeart/2008/layout/VerticalCurvedList"/>
    <dgm:cxn modelId="{1D3534D4-E5D1-42B5-B129-5916C96CB5FA}" type="presParOf" srcId="{76217876-CD0E-4574-94B7-42301DBEC4F8}" destId="{092F261D-9902-4F1E-96BE-8AE3C8A09E61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8BE9C9-9E17-4871-8E4F-EDB080AD319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21083F7-4459-46FC-BA80-5201AD338504}">
      <dgm:prSet phldrT="[Texto]" custT="1"/>
      <dgm:spPr/>
      <dgm:t>
        <a:bodyPr/>
        <a:lstStyle/>
        <a:p>
          <a:r>
            <a:rPr lang="es-EC" sz="2000" dirty="0" smtClean="0"/>
            <a:t>CONSTITUCIÓN DEL ECUADOR</a:t>
          </a:r>
          <a:endParaRPr lang="es-EC" sz="2000" dirty="0"/>
        </a:p>
      </dgm:t>
    </dgm:pt>
    <dgm:pt modelId="{755A32F0-298A-40E5-AF5D-B67B1F21D2AB}" type="parTrans" cxnId="{93695A04-4553-4223-B8AE-C551443551E2}">
      <dgm:prSet/>
      <dgm:spPr/>
      <dgm:t>
        <a:bodyPr/>
        <a:lstStyle/>
        <a:p>
          <a:endParaRPr lang="es-EC"/>
        </a:p>
      </dgm:t>
    </dgm:pt>
    <dgm:pt modelId="{D051B5B8-E2E0-48E8-8788-DFAE168D0FAE}" type="sibTrans" cxnId="{93695A04-4553-4223-B8AE-C551443551E2}">
      <dgm:prSet/>
      <dgm:spPr/>
      <dgm:t>
        <a:bodyPr/>
        <a:lstStyle/>
        <a:p>
          <a:endParaRPr lang="es-EC"/>
        </a:p>
      </dgm:t>
    </dgm:pt>
    <dgm:pt modelId="{6586435F-C498-4C84-ACD0-F1698CC0DA08}">
      <dgm:prSet phldrT="[Texto]"/>
      <dgm:spPr/>
      <dgm:t>
        <a:bodyPr/>
        <a:lstStyle/>
        <a:p>
          <a:pPr algn="just"/>
          <a:r>
            <a:rPr lang="es-MX" b="0" dirty="0" smtClean="0"/>
            <a:t>Título V, organización territorial del estado, Capítulo primero</a:t>
          </a:r>
          <a:endParaRPr lang="es-EC" b="0" dirty="0"/>
        </a:p>
      </dgm:t>
    </dgm:pt>
    <dgm:pt modelId="{64B8AD99-6239-427D-B09E-ACEAE71581F9}" type="parTrans" cxnId="{32F1E9A8-479F-4B04-9411-922A02F4F7B6}">
      <dgm:prSet/>
      <dgm:spPr/>
      <dgm:t>
        <a:bodyPr/>
        <a:lstStyle/>
        <a:p>
          <a:endParaRPr lang="es-EC"/>
        </a:p>
      </dgm:t>
    </dgm:pt>
    <dgm:pt modelId="{BABD0276-632E-4FB8-B344-A47E6A04460D}" type="sibTrans" cxnId="{32F1E9A8-479F-4B04-9411-922A02F4F7B6}">
      <dgm:prSet/>
      <dgm:spPr/>
      <dgm:t>
        <a:bodyPr/>
        <a:lstStyle/>
        <a:p>
          <a:endParaRPr lang="es-EC"/>
        </a:p>
      </dgm:t>
    </dgm:pt>
    <dgm:pt modelId="{A299086D-4AE5-42EF-A810-8CB33F68F6DA}">
      <dgm:prSet phldrT="[Texto]" custT="1"/>
      <dgm:spPr/>
      <dgm:t>
        <a:bodyPr/>
        <a:lstStyle/>
        <a:p>
          <a:r>
            <a:rPr lang="es-EC" sz="2000" dirty="0" smtClean="0"/>
            <a:t>SISTEMA NACIONAL DE PLANIFICACIÓN</a:t>
          </a:r>
          <a:endParaRPr lang="es-EC" sz="2000" dirty="0"/>
        </a:p>
      </dgm:t>
    </dgm:pt>
    <dgm:pt modelId="{498DDC30-5C6B-40CB-863E-C6FBCC0432E0}" type="parTrans" cxnId="{3DB127D5-7E13-4295-9ACC-0734C036907C}">
      <dgm:prSet/>
      <dgm:spPr/>
      <dgm:t>
        <a:bodyPr/>
        <a:lstStyle/>
        <a:p>
          <a:endParaRPr lang="es-EC"/>
        </a:p>
      </dgm:t>
    </dgm:pt>
    <dgm:pt modelId="{C72DF597-B2CF-467C-BB60-C9F3AF1DBE73}" type="sibTrans" cxnId="{3DB127D5-7E13-4295-9ACC-0734C036907C}">
      <dgm:prSet/>
      <dgm:spPr/>
      <dgm:t>
        <a:bodyPr/>
        <a:lstStyle/>
        <a:p>
          <a:endParaRPr lang="es-EC"/>
        </a:p>
      </dgm:t>
    </dgm:pt>
    <dgm:pt modelId="{BE5D3329-8B3C-4FE6-B890-7CCAE25FD114}">
      <dgm:prSet phldrT="[Texto]" custT="1"/>
      <dgm:spPr/>
      <dgm:t>
        <a:bodyPr/>
        <a:lstStyle/>
        <a:p>
          <a:pPr algn="just"/>
          <a:r>
            <a:rPr lang="es-EC" sz="2800" dirty="0" smtClean="0"/>
            <a:t>SENPLADES</a:t>
          </a:r>
          <a:endParaRPr lang="es-EC" sz="2800" dirty="0"/>
        </a:p>
      </dgm:t>
    </dgm:pt>
    <dgm:pt modelId="{71482297-FCD6-436B-A08B-89AFA87D71BB}" type="parTrans" cxnId="{25226599-B87F-4B22-A6AA-C2004580D203}">
      <dgm:prSet/>
      <dgm:spPr/>
      <dgm:t>
        <a:bodyPr/>
        <a:lstStyle/>
        <a:p>
          <a:endParaRPr lang="es-EC"/>
        </a:p>
      </dgm:t>
    </dgm:pt>
    <dgm:pt modelId="{494CBD4C-8722-4F75-88B9-843386430569}" type="sibTrans" cxnId="{25226599-B87F-4B22-A6AA-C2004580D203}">
      <dgm:prSet/>
      <dgm:spPr/>
      <dgm:t>
        <a:bodyPr/>
        <a:lstStyle/>
        <a:p>
          <a:endParaRPr lang="es-EC"/>
        </a:p>
      </dgm:t>
    </dgm:pt>
    <dgm:pt modelId="{F3AB4A9C-8284-4DDE-A16D-8F166881A0E8}">
      <dgm:prSet phldrT="[Texto]"/>
      <dgm:spPr/>
      <dgm:t>
        <a:bodyPr/>
        <a:lstStyle/>
        <a:p>
          <a:pPr algn="just"/>
          <a:r>
            <a:rPr lang="es-MX" b="0" dirty="0" smtClean="0"/>
            <a:t>Código Orgánico de Organización Territorial, Autonomía y Descentralización</a:t>
          </a:r>
          <a:endParaRPr lang="es-EC" b="0" dirty="0"/>
        </a:p>
      </dgm:t>
    </dgm:pt>
    <dgm:pt modelId="{95A14560-1735-4C0C-8CD0-80213C73293D}" type="parTrans" cxnId="{A9C4B89F-D469-48BF-AE1C-5D04849A4A62}">
      <dgm:prSet/>
      <dgm:spPr/>
      <dgm:t>
        <a:bodyPr/>
        <a:lstStyle/>
        <a:p>
          <a:endParaRPr lang="es-EC"/>
        </a:p>
      </dgm:t>
    </dgm:pt>
    <dgm:pt modelId="{ADAF2658-C04E-4F73-90C9-4F7703C1720B}" type="sibTrans" cxnId="{A9C4B89F-D469-48BF-AE1C-5D04849A4A62}">
      <dgm:prSet/>
      <dgm:spPr/>
      <dgm:t>
        <a:bodyPr/>
        <a:lstStyle/>
        <a:p>
          <a:endParaRPr lang="es-EC"/>
        </a:p>
      </dgm:t>
    </dgm:pt>
    <dgm:pt modelId="{4EC1CB52-C6FC-41ED-BB95-C2855B8464DD}">
      <dgm:prSet phldrT="[Texto]"/>
      <dgm:spPr/>
      <dgm:t>
        <a:bodyPr/>
        <a:lstStyle/>
        <a:p>
          <a:pPr algn="just"/>
          <a:r>
            <a:rPr lang="es-MX" b="0" dirty="0" smtClean="0"/>
            <a:t>Ley Orgánica de Participación Ciudadana</a:t>
          </a:r>
          <a:endParaRPr lang="es-EC" b="0" dirty="0"/>
        </a:p>
      </dgm:t>
    </dgm:pt>
    <dgm:pt modelId="{AEAC182A-E6C1-4DF5-BC5C-B14094550289}" type="parTrans" cxnId="{5A68CB3A-4EF4-4D35-A8C2-CAC4848CBE36}">
      <dgm:prSet/>
      <dgm:spPr/>
      <dgm:t>
        <a:bodyPr/>
        <a:lstStyle/>
        <a:p>
          <a:endParaRPr lang="es-EC"/>
        </a:p>
      </dgm:t>
    </dgm:pt>
    <dgm:pt modelId="{95F6E2B0-42A3-4418-9724-C1D04B8CBD21}" type="sibTrans" cxnId="{5A68CB3A-4EF4-4D35-A8C2-CAC4848CBE36}">
      <dgm:prSet/>
      <dgm:spPr/>
      <dgm:t>
        <a:bodyPr/>
        <a:lstStyle/>
        <a:p>
          <a:endParaRPr lang="es-EC"/>
        </a:p>
      </dgm:t>
    </dgm:pt>
    <dgm:pt modelId="{48FFB81C-C6E3-4C5C-9635-6078EE1E4E57}">
      <dgm:prSet phldrT="[Texto]" custT="1"/>
      <dgm:spPr/>
      <dgm:t>
        <a:bodyPr/>
        <a:lstStyle/>
        <a:p>
          <a:pPr algn="l"/>
          <a:endParaRPr lang="es-EC" sz="2000" b="0" dirty="0"/>
        </a:p>
      </dgm:t>
    </dgm:pt>
    <dgm:pt modelId="{5ECA764A-876A-4045-9E18-B1DACBBCD907}" type="parTrans" cxnId="{4C9365F5-8D5D-4EAE-8667-7B01AED626DC}">
      <dgm:prSet/>
      <dgm:spPr/>
      <dgm:t>
        <a:bodyPr/>
        <a:lstStyle/>
        <a:p>
          <a:endParaRPr lang="es-EC"/>
        </a:p>
      </dgm:t>
    </dgm:pt>
    <dgm:pt modelId="{323CF1F3-903C-4BAD-A2DE-B23638E6EEB4}" type="sibTrans" cxnId="{4C9365F5-8D5D-4EAE-8667-7B01AED626DC}">
      <dgm:prSet/>
      <dgm:spPr/>
      <dgm:t>
        <a:bodyPr/>
        <a:lstStyle/>
        <a:p>
          <a:endParaRPr lang="es-EC"/>
        </a:p>
      </dgm:t>
    </dgm:pt>
    <dgm:pt modelId="{A01C1E79-421B-4C2A-9225-DB5ACAFDA19F}">
      <dgm:prSet phldrT="[Texto]" custT="1"/>
      <dgm:spPr/>
      <dgm:t>
        <a:bodyPr/>
        <a:lstStyle/>
        <a:p>
          <a:pPr algn="just"/>
          <a:r>
            <a:rPr lang="es-EC" sz="2800" b="0" dirty="0" smtClean="0"/>
            <a:t>Plan Nacional del Buen Vivir </a:t>
          </a:r>
          <a:endParaRPr lang="es-EC" sz="2800" b="0" dirty="0"/>
        </a:p>
      </dgm:t>
    </dgm:pt>
    <dgm:pt modelId="{37A1337B-E919-4737-8CE7-5D6F7526800D}" type="parTrans" cxnId="{27E0B23A-8C00-462A-9358-5494C71B10A3}">
      <dgm:prSet/>
      <dgm:spPr/>
      <dgm:t>
        <a:bodyPr/>
        <a:lstStyle/>
        <a:p>
          <a:endParaRPr lang="es-EC"/>
        </a:p>
      </dgm:t>
    </dgm:pt>
    <dgm:pt modelId="{D0EC4885-DF5E-45BD-8F2B-CF2CFB1C07D3}" type="sibTrans" cxnId="{27E0B23A-8C00-462A-9358-5494C71B10A3}">
      <dgm:prSet/>
      <dgm:spPr/>
      <dgm:t>
        <a:bodyPr/>
        <a:lstStyle/>
        <a:p>
          <a:endParaRPr lang="es-EC"/>
        </a:p>
      </dgm:t>
    </dgm:pt>
    <dgm:pt modelId="{086E1BC9-1EAE-4E92-9310-149BF0193E7C}" type="pres">
      <dgm:prSet presAssocID="{318BE9C9-9E17-4871-8E4F-EDB080AD31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85D812F-089B-40BF-814D-0520F553F689}" type="pres">
      <dgm:prSet presAssocID="{C21083F7-4459-46FC-BA80-5201AD338504}" presName="composite" presStyleCnt="0"/>
      <dgm:spPr/>
    </dgm:pt>
    <dgm:pt modelId="{A64C1911-8FBB-4987-AE6E-EF4FD93456F7}" type="pres">
      <dgm:prSet presAssocID="{C21083F7-4459-46FC-BA80-5201AD33850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556F11-4811-485A-B66D-10890CC777B7}" type="pres">
      <dgm:prSet presAssocID="{C21083F7-4459-46FC-BA80-5201AD33850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3BA60C-248A-4BAA-B961-C972215961C7}" type="pres">
      <dgm:prSet presAssocID="{D051B5B8-E2E0-48E8-8788-DFAE168D0FAE}" presName="space" presStyleCnt="0"/>
      <dgm:spPr/>
    </dgm:pt>
    <dgm:pt modelId="{77728449-41CD-44AA-A293-B4BE82C4BED0}" type="pres">
      <dgm:prSet presAssocID="{A299086D-4AE5-42EF-A810-8CB33F68F6DA}" presName="composite" presStyleCnt="0"/>
      <dgm:spPr/>
    </dgm:pt>
    <dgm:pt modelId="{7722BDE8-4C2D-4C02-8686-17E181150C89}" type="pres">
      <dgm:prSet presAssocID="{A299086D-4AE5-42EF-A810-8CB33F68F6D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193E0A-66FE-4E7E-8F7A-865145BC9154}" type="pres">
      <dgm:prSet presAssocID="{A299086D-4AE5-42EF-A810-8CB33F68F6D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9C4B89F-D469-48BF-AE1C-5D04849A4A62}" srcId="{C21083F7-4459-46FC-BA80-5201AD338504}" destId="{F3AB4A9C-8284-4DDE-A16D-8F166881A0E8}" srcOrd="1" destOrd="0" parTransId="{95A14560-1735-4C0C-8CD0-80213C73293D}" sibTransId="{ADAF2658-C04E-4F73-90C9-4F7703C1720B}"/>
    <dgm:cxn modelId="{D59D19A7-BA11-4B3E-9589-442A427641F5}" type="presOf" srcId="{A299086D-4AE5-42EF-A810-8CB33F68F6DA}" destId="{7722BDE8-4C2D-4C02-8686-17E181150C89}" srcOrd="0" destOrd="0" presId="urn:microsoft.com/office/officeart/2005/8/layout/hList1"/>
    <dgm:cxn modelId="{7A40D2AC-3D89-4FAB-AFAE-0F928870B10D}" type="presOf" srcId="{6586435F-C498-4C84-ACD0-F1698CC0DA08}" destId="{41556F11-4811-485A-B66D-10890CC777B7}" srcOrd="0" destOrd="0" presId="urn:microsoft.com/office/officeart/2005/8/layout/hList1"/>
    <dgm:cxn modelId="{27E0B23A-8C00-462A-9358-5494C71B10A3}" srcId="{A299086D-4AE5-42EF-A810-8CB33F68F6DA}" destId="{A01C1E79-421B-4C2A-9225-DB5ACAFDA19F}" srcOrd="1" destOrd="0" parTransId="{37A1337B-E919-4737-8CE7-5D6F7526800D}" sibTransId="{D0EC4885-DF5E-45BD-8F2B-CF2CFB1C07D3}"/>
    <dgm:cxn modelId="{3DB127D5-7E13-4295-9ACC-0734C036907C}" srcId="{318BE9C9-9E17-4871-8E4F-EDB080AD319D}" destId="{A299086D-4AE5-42EF-A810-8CB33F68F6DA}" srcOrd="1" destOrd="0" parTransId="{498DDC30-5C6B-40CB-863E-C6FBCC0432E0}" sibTransId="{C72DF597-B2CF-467C-BB60-C9F3AF1DBE73}"/>
    <dgm:cxn modelId="{5A68CB3A-4EF4-4D35-A8C2-CAC4848CBE36}" srcId="{C21083F7-4459-46FC-BA80-5201AD338504}" destId="{4EC1CB52-C6FC-41ED-BB95-C2855B8464DD}" srcOrd="2" destOrd="0" parTransId="{AEAC182A-E6C1-4DF5-BC5C-B14094550289}" sibTransId="{95F6E2B0-42A3-4418-9724-C1D04B8CBD21}"/>
    <dgm:cxn modelId="{5E1FB75F-6E2F-408D-BCC4-87B66D5677A5}" type="presOf" srcId="{48FFB81C-C6E3-4C5C-9635-6078EE1E4E57}" destId="{D6193E0A-66FE-4E7E-8F7A-865145BC9154}" srcOrd="0" destOrd="2" presId="urn:microsoft.com/office/officeart/2005/8/layout/hList1"/>
    <dgm:cxn modelId="{EDA789E7-3FD8-4EBA-8F6A-DEF205828E6E}" type="presOf" srcId="{BE5D3329-8B3C-4FE6-B890-7CCAE25FD114}" destId="{D6193E0A-66FE-4E7E-8F7A-865145BC9154}" srcOrd="0" destOrd="0" presId="urn:microsoft.com/office/officeart/2005/8/layout/hList1"/>
    <dgm:cxn modelId="{832EA3F1-1C2E-4CC0-8567-E34AE297A538}" type="presOf" srcId="{318BE9C9-9E17-4871-8E4F-EDB080AD319D}" destId="{086E1BC9-1EAE-4E92-9310-149BF0193E7C}" srcOrd="0" destOrd="0" presId="urn:microsoft.com/office/officeart/2005/8/layout/hList1"/>
    <dgm:cxn modelId="{93695A04-4553-4223-B8AE-C551443551E2}" srcId="{318BE9C9-9E17-4871-8E4F-EDB080AD319D}" destId="{C21083F7-4459-46FC-BA80-5201AD338504}" srcOrd="0" destOrd="0" parTransId="{755A32F0-298A-40E5-AF5D-B67B1F21D2AB}" sibTransId="{D051B5B8-E2E0-48E8-8788-DFAE168D0FAE}"/>
    <dgm:cxn modelId="{25226599-B87F-4B22-A6AA-C2004580D203}" srcId="{A299086D-4AE5-42EF-A810-8CB33F68F6DA}" destId="{BE5D3329-8B3C-4FE6-B890-7CCAE25FD114}" srcOrd="0" destOrd="0" parTransId="{71482297-FCD6-436B-A08B-89AFA87D71BB}" sibTransId="{494CBD4C-8722-4F75-88B9-843386430569}"/>
    <dgm:cxn modelId="{4C9365F5-8D5D-4EAE-8667-7B01AED626DC}" srcId="{A299086D-4AE5-42EF-A810-8CB33F68F6DA}" destId="{48FFB81C-C6E3-4C5C-9635-6078EE1E4E57}" srcOrd="2" destOrd="0" parTransId="{5ECA764A-876A-4045-9E18-B1DACBBCD907}" sibTransId="{323CF1F3-903C-4BAD-A2DE-B23638E6EEB4}"/>
    <dgm:cxn modelId="{1016CF04-137B-41F9-B7EF-BD6A13E2AB47}" type="presOf" srcId="{A01C1E79-421B-4C2A-9225-DB5ACAFDA19F}" destId="{D6193E0A-66FE-4E7E-8F7A-865145BC9154}" srcOrd="0" destOrd="1" presId="urn:microsoft.com/office/officeart/2005/8/layout/hList1"/>
    <dgm:cxn modelId="{32F1E9A8-479F-4B04-9411-922A02F4F7B6}" srcId="{C21083F7-4459-46FC-BA80-5201AD338504}" destId="{6586435F-C498-4C84-ACD0-F1698CC0DA08}" srcOrd="0" destOrd="0" parTransId="{64B8AD99-6239-427D-B09E-ACEAE71581F9}" sibTransId="{BABD0276-632E-4FB8-B344-A47E6A04460D}"/>
    <dgm:cxn modelId="{EA9E3EBA-D97B-4589-86A8-EFB130E5415D}" type="presOf" srcId="{F3AB4A9C-8284-4DDE-A16D-8F166881A0E8}" destId="{41556F11-4811-485A-B66D-10890CC777B7}" srcOrd="0" destOrd="1" presId="urn:microsoft.com/office/officeart/2005/8/layout/hList1"/>
    <dgm:cxn modelId="{99EACB48-57FA-420A-90CC-6462465E3694}" type="presOf" srcId="{4EC1CB52-C6FC-41ED-BB95-C2855B8464DD}" destId="{41556F11-4811-485A-B66D-10890CC777B7}" srcOrd="0" destOrd="2" presId="urn:microsoft.com/office/officeart/2005/8/layout/hList1"/>
    <dgm:cxn modelId="{823C470B-89ED-485D-8128-B9CB78F0F7B5}" type="presOf" srcId="{C21083F7-4459-46FC-BA80-5201AD338504}" destId="{A64C1911-8FBB-4987-AE6E-EF4FD93456F7}" srcOrd="0" destOrd="0" presId="urn:microsoft.com/office/officeart/2005/8/layout/hList1"/>
    <dgm:cxn modelId="{64099603-61E1-4295-9FC9-1D49F2915089}" type="presParOf" srcId="{086E1BC9-1EAE-4E92-9310-149BF0193E7C}" destId="{F85D812F-089B-40BF-814D-0520F553F689}" srcOrd="0" destOrd="0" presId="urn:microsoft.com/office/officeart/2005/8/layout/hList1"/>
    <dgm:cxn modelId="{184CBAAF-36E1-461D-A1B3-9D1369B0B7DC}" type="presParOf" srcId="{F85D812F-089B-40BF-814D-0520F553F689}" destId="{A64C1911-8FBB-4987-AE6E-EF4FD93456F7}" srcOrd="0" destOrd="0" presId="urn:microsoft.com/office/officeart/2005/8/layout/hList1"/>
    <dgm:cxn modelId="{D45A858F-13CC-4909-9534-652ABD56251D}" type="presParOf" srcId="{F85D812F-089B-40BF-814D-0520F553F689}" destId="{41556F11-4811-485A-B66D-10890CC777B7}" srcOrd="1" destOrd="0" presId="urn:microsoft.com/office/officeart/2005/8/layout/hList1"/>
    <dgm:cxn modelId="{0B351523-630C-4601-90D3-D885D344BA7E}" type="presParOf" srcId="{086E1BC9-1EAE-4E92-9310-149BF0193E7C}" destId="{163BA60C-248A-4BAA-B961-C972215961C7}" srcOrd="1" destOrd="0" presId="urn:microsoft.com/office/officeart/2005/8/layout/hList1"/>
    <dgm:cxn modelId="{11756A56-4263-4079-BAB3-5227D3FC4E8A}" type="presParOf" srcId="{086E1BC9-1EAE-4E92-9310-149BF0193E7C}" destId="{77728449-41CD-44AA-A293-B4BE82C4BED0}" srcOrd="2" destOrd="0" presId="urn:microsoft.com/office/officeart/2005/8/layout/hList1"/>
    <dgm:cxn modelId="{D21A8A4C-4AC2-49CB-B8E7-A30948AC362D}" type="presParOf" srcId="{77728449-41CD-44AA-A293-B4BE82C4BED0}" destId="{7722BDE8-4C2D-4C02-8686-17E181150C89}" srcOrd="0" destOrd="0" presId="urn:microsoft.com/office/officeart/2005/8/layout/hList1"/>
    <dgm:cxn modelId="{EF80C420-3F7E-4E11-B4A3-327DC9D6B165}" type="presParOf" srcId="{77728449-41CD-44AA-A293-B4BE82C4BED0}" destId="{D6193E0A-66FE-4E7E-8F7A-865145BC9154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A6F62-B764-4BBB-BE72-6217E6A1AA0D}">
      <dsp:nvSpPr>
        <dsp:cNvPr id="0" name=""/>
        <dsp:cNvSpPr/>
      </dsp:nvSpPr>
      <dsp:spPr>
        <a:xfrm>
          <a:off x="-6268271" y="-958890"/>
          <a:ext cx="7461331" cy="7461331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B3649-C4B0-4349-9716-EB31CF126B2D}">
      <dsp:nvSpPr>
        <dsp:cNvPr id="0" name=""/>
        <dsp:cNvSpPr/>
      </dsp:nvSpPr>
      <dsp:spPr>
        <a:xfrm>
          <a:off x="767391" y="554355"/>
          <a:ext cx="7867842" cy="11087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039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Inequidad uso de la tierra</a:t>
          </a:r>
          <a:endParaRPr lang="es-EC" sz="3600" kern="1200" dirty="0"/>
        </a:p>
      </dsp:txBody>
      <dsp:txXfrm>
        <a:off x="767391" y="554355"/>
        <a:ext cx="7867842" cy="1108710"/>
      </dsp:txXfrm>
    </dsp:sp>
    <dsp:sp modelId="{0B8ED50E-4594-4A4D-A248-C699D5012C35}">
      <dsp:nvSpPr>
        <dsp:cNvPr id="0" name=""/>
        <dsp:cNvSpPr/>
      </dsp:nvSpPr>
      <dsp:spPr>
        <a:xfrm>
          <a:off x="137443" y="478761"/>
          <a:ext cx="1259896" cy="1259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EDC37-41AB-4FBF-A09B-8C44392E28EE}">
      <dsp:nvSpPr>
        <dsp:cNvPr id="0" name=""/>
        <dsp:cNvSpPr/>
      </dsp:nvSpPr>
      <dsp:spPr>
        <a:xfrm>
          <a:off x="1248961" y="2231456"/>
          <a:ext cx="7464826" cy="11087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039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Falta de servicios básicos</a:t>
          </a:r>
          <a:endParaRPr lang="es-EC" sz="3600" kern="1200" dirty="0"/>
        </a:p>
      </dsp:txBody>
      <dsp:txXfrm>
        <a:off x="1248961" y="2231456"/>
        <a:ext cx="7464826" cy="1108710"/>
      </dsp:txXfrm>
    </dsp:sp>
    <dsp:sp modelId="{F689BBB1-C3E5-4CB8-87E4-B65D708D5FEE}">
      <dsp:nvSpPr>
        <dsp:cNvPr id="0" name=""/>
        <dsp:cNvSpPr/>
      </dsp:nvSpPr>
      <dsp:spPr>
        <a:xfrm>
          <a:off x="540459" y="2141826"/>
          <a:ext cx="1259896" cy="1259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73F79-A254-410F-BD02-D17FE641FB74}">
      <dsp:nvSpPr>
        <dsp:cNvPr id="0" name=""/>
        <dsp:cNvSpPr/>
      </dsp:nvSpPr>
      <dsp:spPr>
        <a:xfrm>
          <a:off x="767391" y="3880485"/>
          <a:ext cx="7867842" cy="11087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039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Alto índice de pobreza</a:t>
          </a:r>
          <a:endParaRPr lang="es-EC" sz="3600" kern="1200" dirty="0"/>
        </a:p>
      </dsp:txBody>
      <dsp:txXfrm>
        <a:off x="767391" y="3880485"/>
        <a:ext cx="7867842" cy="1108710"/>
      </dsp:txXfrm>
    </dsp:sp>
    <dsp:sp modelId="{092F261D-9902-4F1E-96BE-8AE3C8A09E61}">
      <dsp:nvSpPr>
        <dsp:cNvPr id="0" name=""/>
        <dsp:cNvSpPr/>
      </dsp:nvSpPr>
      <dsp:spPr>
        <a:xfrm>
          <a:off x="137443" y="3804891"/>
          <a:ext cx="1259896" cy="1259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C1911-8FBB-4987-AE6E-EF4FD93456F7}">
      <dsp:nvSpPr>
        <dsp:cNvPr id="0" name=""/>
        <dsp:cNvSpPr/>
      </dsp:nvSpPr>
      <dsp:spPr>
        <a:xfrm>
          <a:off x="43" y="80290"/>
          <a:ext cx="4138737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CONSTITUCIÓN DEL ECUADOR</a:t>
          </a:r>
          <a:endParaRPr lang="es-EC" sz="2000" kern="1200" dirty="0"/>
        </a:p>
      </dsp:txBody>
      <dsp:txXfrm>
        <a:off x="43" y="80290"/>
        <a:ext cx="4138737" cy="806400"/>
      </dsp:txXfrm>
    </dsp:sp>
    <dsp:sp modelId="{41556F11-4811-485A-B66D-10890CC777B7}">
      <dsp:nvSpPr>
        <dsp:cNvPr id="0" name=""/>
        <dsp:cNvSpPr/>
      </dsp:nvSpPr>
      <dsp:spPr>
        <a:xfrm>
          <a:off x="43" y="886690"/>
          <a:ext cx="4138737" cy="40735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b="0" kern="1200" dirty="0" smtClean="0"/>
            <a:t>Título V, organización territorial del estado, Capítulo primero</a:t>
          </a:r>
          <a:endParaRPr lang="es-EC" sz="2800" b="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b="0" kern="1200" dirty="0" smtClean="0"/>
            <a:t>Código Orgánico de Organización Territorial, Autonomía y Descentralización</a:t>
          </a:r>
          <a:endParaRPr lang="es-EC" sz="2800" b="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b="0" kern="1200" dirty="0" smtClean="0"/>
            <a:t>Ley Orgánica de Participación Ciudadana</a:t>
          </a:r>
          <a:endParaRPr lang="es-EC" sz="2800" b="0" kern="1200" dirty="0"/>
        </a:p>
      </dsp:txBody>
      <dsp:txXfrm>
        <a:off x="43" y="886690"/>
        <a:ext cx="4138737" cy="4073579"/>
      </dsp:txXfrm>
    </dsp:sp>
    <dsp:sp modelId="{7722BDE8-4C2D-4C02-8686-17E181150C89}">
      <dsp:nvSpPr>
        <dsp:cNvPr id="0" name=""/>
        <dsp:cNvSpPr/>
      </dsp:nvSpPr>
      <dsp:spPr>
        <a:xfrm>
          <a:off x="4718203" y="80290"/>
          <a:ext cx="4138737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SISTEMA NACIONAL DE PLANIFICACIÓN</a:t>
          </a:r>
          <a:endParaRPr lang="es-EC" sz="2000" kern="1200" dirty="0"/>
        </a:p>
      </dsp:txBody>
      <dsp:txXfrm>
        <a:off x="4718203" y="80290"/>
        <a:ext cx="4138737" cy="806400"/>
      </dsp:txXfrm>
    </dsp:sp>
    <dsp:sp modelId="{D6193E0A-66FE-4E7E-8F7A-865145BC9154}">
      <dsp:nvSpPr>
        <dsp:cNvPr id="0" name=""/>
        <dsp:cNvSpPr/>
      </dsp:nvSpPr>
      <dsp:spPr>
        <a:xfrm>
          <a:off x="4718203" y="886690"/>
          <a:ext cx="4138737" cy="40735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/>
            <a:t>SENPLADES</a:t>
          </a:r>
          <a:endParaRPr lang="es-EC" sz="280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b="0" kern="1200" dirty="0" smtClean="0"/>
            <a:t>Plan Nacional del buen vivir </a:t>
          </a:r>
          <a:endParaRPr lang="es-EC" sz="28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000" b="0" kern="1200" dirty="0"/>
        </a:p>
      </dsp:txBody>
      <dsp:txXfrm>
        <a:off x="4718203" y="886690"/>
        <a:ext cx="4138737" cy="4073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167A7-1F51-4DA4-AB00-8C27C660791F}" type="datetimeFigureOut">
              <a:rPr lang="es-EC" smtClean="0"/>
              <a:pPr/>
              <a:t>23/04/2012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2E3A7-DC0B-4388-A20E-8165650A5685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60512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2E3A7-DC0B-4388-A20E-8165650A5685}" type="slidenum">
              <a:rPr lang="es-EC" smtClean="0"/>
              <a:pPr/>
              <a:t>26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DC4E-9359-45B4-8DA2-ECD1EAC7D81A}" type="slidenum">
              <a:rPr lang="es-EC" smtClean="0"/>
              <a:pPr/>
              <a:t>36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7B59-520A-4804-B273-7FFF8E666352}" type="datetimeFigureOut">
              <a:rPr lang="es-EC" smtClean="0"/>
              <a:pPr/>
              <a:t>23/04/2012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BA78-57BE-4CB9-9A9A-7AB3FC9A00B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24706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7B59-520A-4804-B273-7FFF8E666352}" type="datetimeFigureOut">
              <a:rPr lang="es-EC" smtClean="0"/>
              <a:pPr/>
              <a:t>23/04/2012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BA78-57BE-4CB9-9A9A-7AB3FC9A00B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04395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7B59-520A-4804-B273-7FFF8E666352}" type="datetimeFigureOut">
              <a:rPr lang="es-EC" smtClean="0"/>
              <a:pPr/>
              <a:t>23/04/2012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BA78-57BE-4CB9-9A9A-7AB3FC9A00B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02429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7B59-520A-4804-B273-7FFF8E666352}" type="datetimeFigureOut">
              <a:rPr lang="es-EC" smtClean="0"/>
              <a:pPr/>
              <a:t>23/04/2012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BA78-57BE-4CB9-9A9A-7AB3FC9A00B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81649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7B59-520A-4804-B273-7FFF8E666352}" type="datetimeFigureOut">
              <a:rPr lang="es-EC" smtClean="0"/>
              <a:pPr/>
              <a:t>23/04/2012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BA78-57BE-4CB9-9A9A-7AB3FC9A00B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28872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7B59-520A-4804-B273-7FFF8E666352}" type="datetimeFigureOut">
              <a:rPr lang="es-EC" smtClean="0"/>
              <a:pPr/>
              <a:t>23/04/2012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BA78-57BE-4CB9-9A9A-7AB3FC9A00B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91994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7B59-520A-4804-B273-7FFF8E666352}" type="datetimeFigureOut">
              <a:rPr lang="es-EC" smtClean="0"/>
              <a:pPr/>
              <a:t>23/04/2012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BA78-57BE-4CB9-9A9A-7AB3FC9A00B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70255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7B59-520A-4804-B273-7FFF8E666352}" type="datetimeFigureOut">
              <a:rPr lang="es-EC" smtClean="0"/>
              <a:pPr/>
              <a:t>23/04/2012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BA78-57BE-4CB9-9A9A-7AB3FC9A00B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72489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7B59-520A-4804-B273-7FFF8E666352}" type="datetimeFigureOut">
              <a:rPr lang="es-EC" smtClean="0"/>
              <a:pPr/>
              <a:t>23/04/2012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BA78-57BE-4CB9-9A9A-7AB3FC9A00B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217053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7B59-520A-4804-B273-7FFF8E666352}" type="datetimeFigureOut">
              <a:rPr lang="es-EC" smtClean="0"/>
              <a:pPr/>
              <a:t>23/04/2012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BA78-57BE-4CB9-9A9A-7AB3FC9A00B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288952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7B59-520A-4804-B273-7FFF8E666352}" type="datetimeFigureOut">
              <a:rPr lang="es-EC" smtClean="0"/>
              <a:pPr/>
              <a:t>23/04/2012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BBA78-57BE-4CB9-9A9A-7AB3FC9A00B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34139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DEBCF"/>
            </a:gs>
            <a:gs pos="33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D7B59-520A-4804-B273-7FFF8E666352}" type="datetimeFigureOut">
              <a:rPr lang="es-EC" smtClean="0"/>
              <a:pPr/>
              <a:t>23/04/2012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BBA78-57BE-4CB9-9A9A-7AB3FC9A00B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66488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pas%20finales/PDF/Unidades%20Ecologicas.tif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ANEXOS/MAPAS/Unidades%20Ecologicas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pas%20finales/PDF/unidades%20socieconomicas.tif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hyperlink" Target="ANEXOS/MAPAS/unidades%20socieconomicas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pas%20finales/PDF/ZEE1.tif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ANEXOS/MAPAS/ZEE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ANEXOS/MAPAS/concesiones%20mineras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ANEXOS/MAPAS/AREAS%20PROTEGIDAS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ANEXOS/MAPAS/Rama%20de%20actividad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picasaweb.google.com/zamorachinchipe2009/ZamoraChinchipe?feat=directlin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ANEXOS/MAPAS/poblacion%20por%20cantones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Relationship Id="rId5" Type="http://schemas.openxmlformats.org/officeDocument/2006/relationships/hyperlink" Target="ANEXOS/MAPAS/MAPA%20DE%20NUMERO%20DE%20ESTABLECIMIENTOS%20EDUCATIVOS.jpg" TargetMode="Externa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72009"/>
            <a:ext cx="9144000" cy="908719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solidFill>
                  <a:srgbClr val="FF0000"/>
                </a:solidFill>
              </a:rPr>
              <a:t>ESCUELA POLITÉCNICA DEL EJÉRCITO</a:t>
            </a:r>
            <a:endParaRPr lang="es-EC" sz="3200" b="1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2985" y="1052736"/>
            <a:ext cx="6007612" cy="1008112"/>
          </a:xfrm>
        </p:spPr>
        <p:txBody>
          <a:bodyPr>
            <a:normAutofit/>
          </a:bodyPr>
          <a:lstStyle/>
          <a:p>
            <a:r>
              <a:rPr lang="es-EC" sz="2800" b="1" u="sng" dirty="0" smtClean="0">
                <a:solidFill>
                  <a:srgbClr val="FFFF00"/>
                </a:solidFill>
              </a:rPr>
              <a:t>DEPARTAMENTO DE CIENCIAS DE LA TIERRA Y LA CONSTRUCCIÓN</a:t>
            </a:r>
            <a:endParaRPr lang="es-EC" sz="2800" b="1" u="sng" dirty="0">
              <a:solidFill>
                <a:srgbClr val="FFFF00"/>
              </a:solidFill>
            </a:endParaRPr>
          </a:p>
        </p:txBody>
      </p:sp>
      <p:pic>
        <p:nvPicPr>
          <p:cNvPr id="6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67" y="1196752"/>
            <a:ext cx="1233594" cy="1083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rg_hi" descr="http://t0.gstatic.com/images?q=tbn:ANd9GcStD9yW0D6RZ-N4v3FrkeDJ-Q_PGkuoq5XmzEcftMwVRC7-oYmvH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164" y="1196752"/>
            <a:ext cx="1715332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1227584" y="2060848"/>
            <a:ext cx="64008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800" b="1" u="sng" dirty="0" smtClean="0">
                <a:solidFill>
                  <a:srgbClr val="FFFF00"/>
                </a:solidFill>
              </a:rPr>
              <a:t>CARRERA DE INGENIERÍA GEOGRÁFICA Y DEL MEDIO AMBIENTE</a:t>
            </a:r>
            <a:endParaRPr lang="es-EC" sz="2800" b="1" u="sng" dirty="0">
              <a:solidFill>
                <a:srgbClr val="FFFF00"/>
              </a:solidFill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611560" y="3394585"/>
            <a:ext cx="7632848" cy="1431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b="1" dirty="0" smtClean="0">
                <a:solidFill>
                  <a:schemeClr val="bg1"/>
                </a:solidFill>
              </a:rPr>
              <a:t>“PROPUESTA </a:t>
            </a:r>
            <a:r>
              <a:rPr lang="es-MX" sz="2800" b="1" dirty="0">
                <a:solidFill>
                  <a:schemeClr val="bg1"/>
                </a:solidFill>
              </a:rPr>
              <a:t>DE UN PLAN DE ORDENAMIENTO TERRITORIAL DE LA PROVINCIA DE ZAMORA </a:t>
            </a:r>
            <a:r>
              <a:rPr lang="es-MX" sz="2800" b="1" dirty="0" smtClean="0">
                <a:solidFill>
                  <a:schemeClr val="bg1"/>
                </a:solidFill>
              </a:rPr>
              <a:t>CHINCHIPE”</a:t>
            </a:r>
            <a:endParaRPr lang="es-EC" sz="2800" b="1" u="sng" dirty="0">
              <a:solidFill>
                <a:schemeClr val="bg1"/>
              </a:solidFill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79958" y="5770822"/>
            <a:ext cx="4567681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000" b="1" dirty="0" smtClean="0">
                <a:solidFill>
                  <a:schemeClr val="tx1"/>
                </a:solidFill>
              </a:rPr>
              <a:t>DIRECTOR: ING. GINELLA JACOME</a:t>
            </a:r>
          </a:p>
          <a:p>
            <a:pPr algn="l"/>
            <a:r>
              <a:rPr lang="es-EC" sz="2000" b="1" dirty="0" smtClean="0">
                <a:solidFill>
                  <a:schemeClr val="tx1"/>
                </a:solidFill>
              </a:rPr>
              <a:t>CO-DIRECTOR: ING. RODOLFO SALAZAR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4860032" y="5763507"/>
            <a:ext cx="4283968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000" b="1" dirty="0" smtClean="0">
                <a:solidFill>
                  <a:schemeClr val="tx1"/>
                </a:solidFill>
              </a:rPr>
              <a:t>ADRIANA ELIZABETH BENÍTEZ TEJADA</a:t>
            </a:r>
          </a:p>
          <a:p>
            <a:pPr algn="l"/>
            <a:r>
              <a:rPr lang="es-EC" sz="2000" b="1" dirty="0" smtClean="0">
                <a:solidFill>
                  <a:schemeClr val="tx1"/>
                </a:solidFill>
              </a:rPr>
              <a:t>DANNY EDISON SÁNCHEZ PINELA</a:t>
            </a:r>
            <a:endParaRPr lang="es-EC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023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UNIDADES ECOLÓGICAS</a:t>
            </a:r>
            <a:endParaRPr lang="es-EC" sz="36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44465049"/>
              </p:ext>
            </p:extLst>
          </p:nvPr>
        </p:nvGraphicFramePr>
        <p:xfrm>
          <a:off x="107505" y="1124744"/>
          <a:ext cx="5472607" cy="4968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0907"/>
                <a:gridCol w="1220907"/>
                <a:gridCol w="835526"/>
                <a:gridCol w="605903"/>
                <a:gridCol w="610185"/>
                <a:gridCol w="68183"/>
                <a:gridCol w="455498"/>
                <a:gridCol w="455498"/>
              </a:tblGrid>
              <a:tr h="185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7870" marR="378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7870" marR="37870" marT="0" marB="0" anchor="b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Riesgos naturales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2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7870" marR="378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7870" marR="3787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Muy bajo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Bajo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Medio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Alto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Muy alto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</a:tr>
              <a:tr h="199331"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Uso adecuado - </a:t>
                      </a:r>
                      <a:br>
                        <a:rPr lang="es-MX" sz="900">
                          <a:effectLst/>
                        </a:rPr>
                      </a:br>
                      <a:r>
                        <a:rPr lang="es-MX" sz="900">
                          <a:effectLst/>
                        </a:rPr>
                        <a:t>uso potencial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Áreas agrícolas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Áreas agrícolas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</a:tr>
              <a:tr h="3328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Pastos y manejo de bosque natural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Pastos y manejo de bosque natural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P/C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</a:tr>
              <a:tr h="2481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Producción forestal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Producción forestal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</a:tr>
              <a:tr h="2357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Manejo forestal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Manejo forestal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</a:tr>
              <a:tr h="23931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Zonas de regeneración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Zonas de regeneración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</a:tr>
              <a:tr h="2428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Páramos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Páramos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</a:tr>
              <a:tr h="2381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Protección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Protección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</a:tr>
              <a:tr h="2334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Áreas protegidas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Áreas protegidas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</a:tr>
              <a:tr h="2451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Cuerpos de agua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Cuerpos de agua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</a:tr>
              <a:tr h="332801"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Uso no </a:t>
                      </a:r>
                      <a:br>
                        <a:rPr lang="es-MX" sz="900">
                          <a:effectLst/>
                        </a:rPr>
                      </a:br>
                      <a:r>
                        <a:rPr lang="es-MX" sz="900">
                          <a:effectLst/>
                        </a:rPr>
                        <a:t>adecuado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Áreas agrícolas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Producción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Producción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Producción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</a:tr>
              <a:tr h="3328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Pastos y manejo de bosque natural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Producción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Producción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Producción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</a:tr>
              <a:tr h="3328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Producción forestal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Producción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Producción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Producción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</a:tr>
              <a:tr h="3328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Manejo forestal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Producción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Producción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Producción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</a:tr>
              <a:tr h="18992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Zonas de regeneración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</a:tr>
              <a:tr h="1763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Páramos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</a:tr>
              <a:tr h="1763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Protección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</a:tr>
              <a:tr h="1763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Áreas protegidas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</a:tr>
              <a:tr h="1852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Cuerpos de agua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P/C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P/C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P/C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P/C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70" marR="37870" marT="0" marB="0" anchor="ctr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8766751"/>
              </p:ext>
            </p:extLst>
          </p:nvPr>
        </p:nvGraphicFramePr>
        <p:xfrm>
          <a:off x="5868144" y="4470703"/>
          <a:ext cx="2880320" cy="2313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9605"/>
                <a:gridCol w="708577"/>
                <a:gridCol w="552138"/>
              </a:tblGrid>
              <a:tr h="206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Unidades ecológicas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Área</a:t>
                      </a:r>
                      <a:endParaRPr lang="es-EC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(km</a:t>
                      </a:r>
                      <a:r>
                        <a:rPr lang="es-MX" sz="1100" baseline="30000" dirty="0">
                          <a:effectLst/>
                        </a:rPr>
                        <a:t>2</a:t>
                      </a:r>
                      <a:r>
                        <a:rPr lang="es-MX" sz="1100" dirty="0">
                          <a:effectLst/>
                        </a:rPr>
                        <a:t>)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Porcentaje (%)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00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Áreas agrícolas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78,64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0,75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00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Cuerpos de agua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61,22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0,59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00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Manejo forestal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926,45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8,87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00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Páramos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60,36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0,58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6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Pastos y manejo de bosque natural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2.911,47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27,89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00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Producción forestal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2.140,35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20,50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00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Protección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172,33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1,65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00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Zonas de regeneración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235,95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2,26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00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Áreas protegidas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3.853,02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36,91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56176" y="4193704"/>
            <a:ext cx="38884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Unidades ecol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gicas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1560" y="749315"/>
            <a:ext cx="410445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/>
              <a:t>Matriz de ponderación del uso recomendable</a:t>
            </a:r>
            <a:endParaRPr lang="es-EC" sz="16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 descr="F:\MODELOS CARTOGRAFICOS\ZONAS CONFLICTO MODIFICADP.jpg"/>
          <p:cNvPicPr/>
          <p:nvPr/>
        </p:nvPicPr>
        <p:blipFill rotWithShape="1">
          <a:blip r:embed="rId2" cstate="print"/>
          <a:srcRect l="5586" t="1999" r="9552" b="25529"/>
          <a:stretch/>
        </p:blipFill>
        <p:spPr bwMode="auto">
          <a:xfrm>
            <a:off x="5724128" y="620688"/>
            <a:ext cx="3168352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Flecha derecha">
            <a:hlinkClick r:id="rId3" action="ppaction://hlinkfile"/>
          </p:cNvPr>
          <p:cNvSpPr/>
          <p:nvPr/>
        </p:nvSpPr>
        <p:spPr>
          <a:xfrm>
            <a:off x="285720" y="6215082"/>
            <a:ext cx="1440160" cy="550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hlinkClick r:id="rId4" action="ppaction://hlinkfile"/>
              </a:rPr>
              <a:t>VER MAPA</a:t>
            </a:r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21080347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36945624"/>
              </p:ext>
            </p:extLst>
          </p:nvPr>
        </p:nvGraphicFramePr>
        <p:xfrm>
          <a:off x="4214810" y="2000240"/>
          <a:ext cx="4780280" cy="1000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4700"/>
                <a:gridCol w="1465580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Componente potencial socioeconómico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Factor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Caracterización de la PEA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0,15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Infraestructura básica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0,20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Infraestructura de apoyo a la producción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0,35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Infraestructura agropecuaria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0,30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12631795"/>
              </p:ext>
            </p:extLst>
          </p:nvPr>
        </p:nvGraphicFramePr>
        <p:xfrm>
          <a:off x="4283968" y="3786190"/>
          <a:ext cx="4591050" cy="1401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5830"/>
                <a:gridCol w="2674620"/>
                <a:gridCol w="990600"/>
              </a:tblGrid>
              <a:tr h="40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Valor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Descripción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Área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(km</a:t>
                      </a:r>
                      <a:r>
                        <a:rPr lang="es-MX" sz="1100" baseline="30000">
                          <a:effectLst/>
                        </a:rPr>
                        <a:t>2</a:t>
                      </a:r>
                      <a:r>
                        <a:rPr lang="es-MX" sz="1100">
                          <a:effectLst/>
                        </a:rPr>
                        <a:t>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muy bajo potencial socioeconómico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353,35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bajo potencial socioeconómico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3.958,79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medio potencial socioeconómico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alto potencial socioeconómico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3.160,62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5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muy alto potencial socioeconómico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3.110,41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6" name="5 Image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984"/>
            <a:ext cx="4181475" cy="45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1428728" y="21429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/>
              <a:t>POTENCIAL SOCIECONÓMICO</a:t>
            </a:r>
            <a:endParaRPr lang="es-EC" sz="3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967536" y="157161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Ponderación de las variables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5429256" y="34290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sp>
        <p:nvSpPr>
          <p:cNvPr id="10" name="9 Flecha derecha">
            <a:hlinkClick r:id="rId3" action="ppaction://hlinkfile"/>
          </p:cNvPr>
          <p:cNvSpPr/>
          <p:nvPr/>
        </p:nvSpPr>
        <p:spPr>
          <a:xfrm>
            <a:off x="7596336" y="6021288"/>
            <a:ext cx="1440160" cy="550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hlinkClick r:id="rId4" action="ppaction://hlinkfile"/>
              </a:rPr>
              <a:t>VER MAPA</a:t>
            </a:r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089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0112" y="241320"/>
            <a:ext cx="3131840" cy="16561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MX" dirty="0"/>
              <a:t> </a:t>
            </a:r>
            <a:r>
              <a:rPr lang="es-EC" dirty="0"/>
              <a:t/>
            </a:r>
            <a:br>
              <a:rPr lang="es-EC" dirty="0"/>
            </a:br>
            <a:r>
              <a:rPr lang="es-MX" sz="3600" b="1" dirty="0">
                <a:latin typeface="+mj-lt"/>
              </a:rPr>
              <a:t>ZONIFICACIÓN ECOLÓGICA ECONÓMICA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pic>
        <p:nvPicPr>
          <p:cNvPr id="4" name="3 Imagen" descr="F:\MODELOS CARTOGRAFICOS\ZONAS CONFLICTO MODIFICADP.jpg"/>
          <p:cNvPicPr/>
          <p:nvPr/>
        </p:nvPicPr>
        <p:blipFill rotWithShape="1">
          <a:blip r:embed="rId2" cstate="print"/>
          <a:srcRect l="5034" t="74011" r="29932" b="4747"/>
          <a:stretch/>
        </p:blipFill>
        <p:spPr bwMode="auto">
          <a:xfrm>
            <a:off x="467544" y="260648"/>
            <a:ext cx="4235860" cy="26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2568352"/>
              </p:ext>
            </p:extLst>
          </p:nvPr>
        </p:nvGraphicFramePr>
        <p:xfrm>
          <a:off x="611560" y="3356992"/>
          <a:ext cx="5330825" cy="3113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7455"/>
                <a:gridCol w="732790"/>
                <a:gridCol w="830580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Zonificación ecológica económico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Área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(km</a:t>
                      </a:r>
                      <a:r>
                        <a:rPr lang="es-MX" sz="1100" baseline="30000">
                          <a:effectLst/>
                        </a:rPr>
                        <a:t>2</a:t>
                      </a:r>
                      <a:r>
                        <a:rPr lang="es-MX" sz="1100">
                          <a:effectLst/>
                        </a:rPr>
                        <a:t>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Porcentaje (%)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Áreas agrícolas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78,75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0,75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Cuerpos de agua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61,23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0,59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Manejo forestal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927,42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8,88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Pastos y manejo de bosque natural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2912,01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27,89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Producción forestal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2135,95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20,46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Protección y conservación bosques protectores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1504,89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14,41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Protección y conservación Sistema Nacional de Áreas Protegidas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1815,69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17,39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Protección y conservación reservas municipales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378,98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3,63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Protección y conservación reservas privadas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30,87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0,30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Protección y conservación reservas Shuar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122,93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1,18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Protección y conservación de páramos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60,53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0,58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Zonas de protección y regeneración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174,35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1,67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Zonas de regeneración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236,16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2,26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7" name="6 Flecha derecha">
            <a:hlinkClick r:id="rId3" action="ppaction://hlinkfile"/>
          </p:cNvPr>
          <p:cNvSpPr/>
          <p:nvPr/>
        </p:nvSpPr>
        <p:spPr>
          <a:xfrm>
            <a:off x="7524328" y="2708920"/>
            <a:ext cx="1440160" cy="764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hlinkClick r:id="rId4" action="ppaction://hlinkfile"/>
              </a:rPr>
              <a:t>VER MAPA</a:t>
            </a:r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87065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lvl="0"/>
            <a:r>
              <a:rPr lang="es-EC" sz="2700" b="1" dirty="0" smtClean="0"/>
              <a:t/>
            </a:r>
            <a:br>
              <a:rPr lang="es-EC" sz="2700" b="1" dirty="0" smtClean="0"/>
            </a:br>
            <a:r>
              <a:rPr lang="es-EC" sz="2700" b="1" dirty="0" smtClean="0"/>
              <a:t/>
            </a:r>
            <a:br>
              <a:rPr lang="es-EC" sz="2700" b="1" dirty="0" smtClean="0"/>
            </a:br>
            <a:r>
              <a:rPr lang="es-EC" sz="2700" b="1" dirty="0" smtClean="0"/>
              <a:t/>
            </a:r>
            <a:br>
              <a:rPr lang="es-EC" sz="2700" b="1" dirty="0" smtClean="0"/>
            </a:br>
            <a:r>
              <a:rPr lang="es-EC" sz="4000" b="1" dirty="0" smtClean="0"/>
              <a:t>FORMULACIÓN </a:t>
            </a:r>
            <a:r>
              <a:rPr lang="es-EC" sz="4000" b="1" dirty="0"/>
              <a:t>DEL PLAN DE ORDENAMIENTO TERRITORIAL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643050"/>
            <a:ext cx="8229600" cy="642942"/>
          </a:xfrm>
        </p:spPr>
        <p:txBody>
          <a:bodyPr/>
          <a:lstStyle/>
          <a:p>
            <a:pPr marL="342900" lvl="2" indent="-342900">
              <a:buNone/>
            </a:pPr>
            <a:r>
              <a:rPr lang="es-MX" sz="2800" b="1" dirty="0"/>
              <a:t>DIAGNÓSTICO TERRITORIAL</a:t>
            </a:r>
            <a:endParaRPr lang="es-EC" sz="2800" dirty="0"/>
          </a:p>
          <a:p>
            <a:pPr>
              <a:buNone/>
            </a:pP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1500166" y="2446091"/>
            <a:ext cx="657229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El Diagnóstico territorial está conformado por seis sistemas que están interrelacionados entre si y es fundamental su </a:t>
            </a:r>
            <a:r>
              <a:rPr lang="es-MX" sz="2000" dirty="0" smtClean="0"/>
              <a:t>análisis.</a:t>
            </a:r>
            <a:endParaRPr lang="es-EC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928926" y="3874851"/>
            <a:ext cx="571504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3"/>
            <a:endParaRPr lang="es-MX" b="1" dirty="0" smtClean="0"/>
          </a:p>
          <a:p>
            <a:pPr marL="0" lvl="3">
              <a:buFont typeface="Arial" pitchFamily="34" charset="0"/>
              <a:buChar char="•"/>
            </a:pPr>
            <a:r>
              <a:rPr lang="es-MX" dirty="0" smtClean="0"/>
              <a:t>SISTEMA </a:t>
            </a:r>
            <a:r>
              <a:rPr lang="es-MX" dirty="0"/>
              <a:t>AMBIENTAL O SISTEMA BIOFÍSICO</a:t>
            </a:r>
            <a:endParaRPr lang="es-EC" dirty="0"/>
          </a:p>
          <a:p>
            <a:pPr marL="0" lvl="3">
              <a:buFont typeface="Arial" pitchFamily="34" charset="0"/>
              <a:buChar char="•"/>
            </a:pPr>
            <a:r>
              <a:rPr lang="es-MX" dirty="0"/>
              <a:t>SISTEMA </a:t>
            </a:r>
            <a:r>
              <a:rPr lang="es-MX" dirty="0" smtClean="0"/>
              <a:t>ECONÓMICO</a:t>
            </a:r>
          </a:p>
          <a:p>
            <a:pPr marL="0" lvl="3">
              <a:buFont typeface="Arial" pitchFamily="34" charset="0"/>
              <a:buChar char="•"/>
            </a:pPr>
            <a:r>
              <a:rPr lang="es-ES" dirty="0"/>
              <a:t>SISTEMA SOCIOCULTURAL</a:t>
            </a:r>
            <a:endParaRPr lang="es-EC" dirty="0"/>
          </a:p>
          <a:p>
            <a:pPr marL="0" lvl="3">
              <a:buFont typeface="Arial" pitchFamily="34" charset="0"/>
              <a:buChar char="•"/>
            </a:pPr>
            <a:r>
              <a:rPr lang="es-ES" dirty="0"/>
              <a:t>SISTEMA POLÍTICO INSTITUCIONAL </a:t>
            </a:r>
            <a:endParaRPr lang="es-EC" dirty="0"/>
          </a:p>
          <a:p>
            <a:pPr marL="0" lvl="3">
              <a:buFont typeface="Arial" pitchFamily="34" charset="0"/>
              <a:buChar char="•"/>
            </a:pPr>
            <a:r>
              <a:rPr lang="es-ES" dirty="0"/>
              <a:t>SISTEMA DE ASENTAMIENTOS HUMANOS </a:t>
            </a:r>
            <a:endParaRPr lang="es-EC" dirty="0"/>
          </a:p>
          <a:p>
            <a:pPr marL="0" lvl="3">
              <a:buFont typeface="Arial" pitchFamily="34" charset="0"/>
              <a:buChar char="•"/>
            </a:pPr>
            <a:r>
              <a:rPr lang="es-EC" dirty="0"/>
              <a:t>SISTEMA DE MOVILIDAD, ENERGÍA, CONECTIVIDAD</a:t>
            </a:r>
          </a:p>
          <a:p>
            <a:pPr marL="0" lvl="3"/>
            <a:endParaRPr lang="es-EC" sz="1600" dirty="0"/>
          </a:p>
          <a:p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29687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pPr lvl="3" algn="ctr" rtl="0">
              <a:spcBef>
                <a:spcPct val="0"/>
              </a:spcBef>
            </a:pPr>
            <a:r>
              <a:rPr lang="es-MX" sz="2400" b="1" dirty="0" smtClean="0"/>
              <a:t/>
            </a:r>
            <a:br>
              <a:rPr lang="es-MX" sz="2400" b="1" dirty="0" smtClean="0"/>
            </a:br>
            <a:r>
              <a:rPr lang="es-MX" sz="2400" b="1" dirty="0" smtClean="0"/>
              <a:t/>
            </a:r>
            <a:br>
              <a:rPr lang="es-MX" sz="2400" b="1" dirty="0" smtClean="0"/>
            </a:br>
            <a:r>
              <a:rPr lang="es-MX" sz="2400" b="1" dirty="0" smtClean="0"/>
              <a:t/>
            </a:r>
            <a:br>
              <a:rPr lang="es-MX" sz="2400" b="1" dirty="0" smtClean="0"/>
            </a:br>
            <a:r>
              <a:rPr lang="es-MX" sz="2400" b="1" dirty="0"/>
              <a:t/>
            </a:r>
            <a:br>
              <a:rPr lang="es-MX" sz="2400" b="1" dirty="0"/>
            </a:br>
            <a:r>
              <a:rPr lang="es-MX" sz="4000" b="1" dirty="0" smtClean="0">
                <a:latin typeface="+mj-lt"/>
              </a:rPr>
              <a:t>SISTEMA </a:t>
            </a:r>
            <a:r>
              <a:rPr lang="es-MX" sz="4000" b="1" dirty="0">
                <a:latin typeface="+mj-lt"/>
              </a:rPr>
              <a:t>AMBIENTAL O SISTEMA BIOFÍSICO</a:t>
            </a:r>
            <a:r>
              <a:rPr lang="es-EC" sz="4000" dirty="0">
                <a:latin typeface="+mj-lt"/>
              </a:rPr>
              <a:t/>
            </a:r>
            <a:br>
              <a:rPr lang="es-EC" sz="4000" dirty="0">
                <a:latin typeface="+mj-lt"/>
              </a:rPr>
            </a:br>
            <a:endParaRPr lang="es-EC" sz="4000" dirty="0">
              <a:latin typeface="+mj-lt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65990663"/>
              </p:ext>
            </p:extLst>
          </p:nvPr>
        </p:nvGraphicFramePr>
        <p:xfrm>
          <a:off x="2857488" y="1915425"/>
          <a:ext cx="3455035" cy="28041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74470"/>
                <a:gridCol w="1980565"/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Sistema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Detalle temático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534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Biofísico</a:t>
                      </a:r>
                      <a:br>
                        <a:rPr lang="es-EC" sz="1600" dirty="0"/>
                      </a:br>
                      <a:r>
                        <a:rPr lang="es-EC" sz="1600" dirty="0"/>
                        <a:t/>
                      </a:r>
                      <a:br>
                        <a:rPr lang="es-EC" sz="1600" dirty="0"/>
                      </a:br>
                      <a:r>
                        <a:rPr lang="es-EC" sz="1600" dirty="0"/>
                        <a:t/>
                      </a:r>
                      <a:br>
                        <a:rPr lang="es-EC" sz="1600" dirty="0"/>
                      </a:b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Medio físico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Clima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Agua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Suelo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Biodiversidad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Flora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Fauna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Áreas protegidas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/>
                        <a:t>Pendientes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2049" name="Picture 1" descr="D:\Respaldos\ADRI- t\tesis\10-22-2011\DSC00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01111"/>
            <a:ext cx="2285984" cy="1285866"/>
          </a:xfrm>
          <a:prstGeom prst="rect">
            <a:avLst/>
          </a:prstGeom>
          <a:noFill/>
        </p:spPr>
      </p:pic>
      <p:pic>
        <p:nvPicPr>
          <p:cNvPr id="2050" name="Picture 2" descr="D:\Respaldos\ADRI- t\tesis\10-22-2011\DSC00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72813"/>
            <a:ext cx="2158983" cy="1214428"/>
          </a:xfrm>
          <a:prstGeom prst="rect">
            <a:avLst/>
          </a:prstGeom>
          <a:noFill/>
        </p:spPr>
      </p:pic>
      <p:pic>
        <p:nvPicPr>
          <p:cNvPr id="2051" name="Picture 3" descr="D:\Respaldos\ADRI- t\tesis\10-22-2011\DSC00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629673"/>
            <a:ext cx="2412985" cy="1357304"/>
          </a:xfrm>
          <a:prstGeom prst="rect">
            <a:avLst/>
          </a:prstGeom>
          <a:noFill/>
        </p:spPr>
      </p:pic>
      <p:pic>
        <p:nvPicPr>
          <p:cNvPr id="2052" name="Picture 4" descr="D:\Respaldos\ADRI- t\tesis\10-22-2011\DSC000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844251"/>
            <a:ext cx="2285984" cy="1285866"/>
          </a:xfrm>
          <a:prstGeom prst="rect">
            <a:avLst/>
          </a:prstGeom>
          <a:noFill/>
        </p:spPr>
      </p:pic>
      <p:pic>
        <p:nvPicPr>
          <p:cNvPr id="2053" name="Picture 5" descr="D:\Respaldos\ADRI- t\tesis\10-22-2011\DSC000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5130135"/>
            <a:ext cx="1928794" cy="1084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054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lvl="5" algn="ctr" rtl="0">
              <a:spcBef>
                <a:spcPct val="0"/>
              </a:spcBef>
            </a:pPr>
            <a:r>
              <a:rPr lang="es-MX" sz="2800" b="1" dirty="0" smtClean="0"/>
              <a:t/>
            </a:r>
            <a:br>
              <a:rPr lang="es-MX" sz="2800" b="1" dirty="0" smtClean="0"/>
            </a:br>
            <a:r>
              <a:rPr lang="es-MX" sz="4000" b="1" dirty="0" smtClean="0">
                <a:latin typeface="+mj-lt"/>
              </a:rPr>
              <a:t>CONCESIONES MINERAS</a:t>
            </a:r>
            <a:r>
              <a:rPr lang="es-EC" sz="1600" dirty="0"/>
              <a:t/>
            </a:r>
            <a:br>
              <a:rPr lang="es-EC" sz="1600" dirty="0"/>
            </a:b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38438521"/>
              </p:ext>
            </p:extLst>
          </p:nvPr>
        </p:nvGraphicFramePr>
        <p:xfrm>
          <a:off x="857224" y="1857364"/>
          <a:ext cx="2115185" cy="98145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04925"/>
                <a:gridCol w="8102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Provincia</a:t>
                      </a:r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Área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(km</a:t>
                      </a:r>
                      <a:r>
                        <a:rPr lang="es-EC" sz="1400" baseline="30000"/>
                        <a:t>2</a:t>
                      </a:r>
                      <a:r>
                        <a:rPr lang="es-EC" sz="1400"/>
                        <a:t>)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35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Zamora Chinchipe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4190,23</a:t>
                      </a:r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8729922"/>
              </p:ext>
            </p:extLst>
          </p:nvPr>
        </p:nvGraphicFramePr>
        <p:xfrm>
          <a:off x="928662" y="2928934"/>
          <a:ext cx="2000264" cy="269900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43008"/>
                <a:gridCol w="857256"/>
              </a:tblGrid>
              <a:tr h="480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Cantón</a:t>
                      </a:r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Área</a:t>
                      </a:r>
                      <a:br>
                        <a:rPr lang="es-EC" sz="1400"/>
                      </a:br>
                      <a:r>
                        <a:rPr lang="es-EC" sz="1400"/>
                        <a:t>(km</a:t>
                      </a:r>
                      <a:r>
                        <a:rPr lang="es-EC" sz="1400" baseline="30000"/>
                        <a:t>2</a:t>
                      </a:r>
                      <a:r>
                        <a:rPr lang="es-EC" sz="1400"/>
                        <a:t>)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02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Zamora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175,05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02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Chinchipe</a:t>
                      </a:r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559,63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02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Nangaritza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629,77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02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Yacuambi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472,93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02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Yantzaza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846,37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02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El Pangui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445,02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02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C. del Cóndor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107,81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02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Palanda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/>
                        <a:t>610,39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02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Paquisha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/>
                        <a:t>341,09</a:t>
                      </a:r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071934" y="1214422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Al momento no se dispone de información actualizada de detalle sobre las concesiones mineras en la región.</a:t>
            </a:r>
            <a:endParaRPr lang="es-EC" dirty="0"/>
          </a:p>
        </p:txBody>
      </p:sp>
      <p:pic>
        <p:nvPicPr>
          <p:cNvPr id="27649" name="Picture 1" descr="D:\Respaldos\ADRI- t\tesis\10-22-2011\DSC00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786058"/>
            <a:ext cx="3714776" cy="208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4429124" y="5214950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Vía perimetral para transportar el material minero en el cantón </a:t>
            </a:r>
            <a:r>
              <a:rPr lang="es-EC" dirty="0" err="1" smtClean="0"/>
              <a:t>Yantzaza</a:t>
            </a:r>
            <a:endParaRPr lang="es-EC" dirty="0"/>
          </a:p>
        </p:txBody>
      </p:sp>
      <p:sp>
        <p:nvSpPr>
          <p:cNvPr id="9" name="8 Flecha a la derecha con muesca"/>
          <p:cNvSpPr/>
          <p:nvPr/>
        </p:nvSpPr>
        <p:spPr>
          <a:xfrm>
            <a:off x="6643702" y="6000768"/>
            <a:ext cx="1857388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hlinkClick r:id="rId3" action="ppaction://hlinkfile"/>
              </a:rPr>
              <a:t>Ver mapa</a:t>
            </a:r>
            <a:endParaRPr lang="es-EC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4282" y="5715016"/>
            <a:ext cx="39290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Fuente:</a:t>
            </a:r>
            <a:r>
              <a:rPr kumimoji="0" lang="es-MX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Unidad de Gestión Territorial GAD Zamora Chinchipe</a:t>
            </a: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Elaboración: Autores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2272874" y="4438822"/>
            <a:ext cx="64294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23339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lvl="5" algn="ctr" rtl="0">
              <a:spcBef>
                <a:spcPct val="0"/>
              </a:spcBef>
            </a:pPr>
            <a:r>
              <a:rPr lang="es-MX" sz="4000" b="1" dirty="0" smtClean="0">
                <a:latin typeface="+mj-lt"/>
              </a:rPr>
              <a:t/>
            </a:r>
            <a:br>
              <a:rPr lang="es-MX" sz="4000" b="1" dirty="0" smtClean="0">
                <a:latin typeface="+mj-lt"/>
              </a:rPr>
            </a:br>
            <a:r>
              <a:rPr lang="es-MX" sz="4000" b="1" dirty="0" smtClean="0">
                <a:latin typeface="+mj-lt"/>
              </a:rPr>
              <a:t>ÁREAS </a:t>
            </a:r>
            <a:r>
              <a:rPr lang="es-MX" sz="4000" b="1" dirty="0">
                <a:latin typeface="+mj-lt"/>
              </a:rPr>
              <a:t>PROTEGIDAS DE ZAMORA CHINCHIPE</a:t>
            </a:r>
            <a:r>
              <a:rPr lang="es-EC" sz="1600" dirty="0"/>
              <a:t/>
            </a:r>
            <a:br>
              <a:rPr lang="es-EC" sz="1600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92869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sz="2400" dirty="0" smtClean="0"/>
              <a:t>    Abarca un área de 4601,54 km</a:t>
            </a:r>
            <a:r>
              <a:rPr lang="es-MX" sz="2400" baseline="30000" dirty="0" smtClean="0"/>
              <a:t>2</a:t>
            </a:r>
            <a:r>
              <a:rPr lang="es-MX" sz="2400" dirty="0" smtClean="0"/>
              <a:t> representado el 44% aproximado del total de la provincia.</a:t>
            </a:r>
            <a:endParaRPr lang="es-EC" sz="24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071670" y="2357454"/>
          <a:ext cx="5857916" cy="353752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175612"/>
                <a:gridCol w="2175612"/>
                <a:gridCol w="753346"/>
                <a:gridCol w="753346"/>
              </a:tblGrid>
              <a:tr h="445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Categoría</a:t>
                      </a:r>
                      <a:endParaRPr lang="es-EC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Nombre</a:t>
                      </a:r>
                      <a:endParaRPr lang="es-EC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Área</a:t>
                      </a:r>
                      <a:br>
                        <a:rPr lang="es-EC" sz="1100" b="1" dirty="0"/>
                      </a:br>
                      <a:r>
                        <a:rPr lang="es-EC" sz="1100" b="1" dirty="0"/>
                        <a:t>(km</a:t>
                      </a:r>
                      <a:r>
                        <a:rPr lang="es-EC" sz="1100" b="1" baseline="30000" dirty="0"/>
                        <a:t>2</a:t>
                      </a:r>
                      <a:r>
                        <a:rPr lang="es-EC" sz="1100" b="1" dirty="0"/>
                        <a:t>)</a:t>
                      </a:r>
                      <a:endParaRPr lang="es-EC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/>
                        <a:t>Porcentaje</a:t>
                      </a:r>
                      <a:br>
                        <a:rPr lang="es-EC" sz="1100" b="1" dirty="0"/>
                      </a:br>
                      <a:r>
                        <a:rPr lang="es-EC" sz="1100" b="1" dirty="0"/>
                        <a:t>(%)</a:t>
                      </a:r>
                      <a:endParaRPr lang="es-EC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Sistema Nacional de Área Protegidas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Parque Nacional Podocarpus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1242,47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27,00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Parque Nacional Yacuri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369,54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8,03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Refugio de Vida Silvestre El Zarza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36,43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0,79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Reserva Biológica Cerro Plateado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262,12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5,70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Bosque protector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Alto Nangaritza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1238,45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26,91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Corazón de Oro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369,41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8,03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Shincata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161,70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3,51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Cordillera del Cóndor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156,44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3,40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Reserva municipal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Yacuambi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569,11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12,37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Reserva privada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ECSF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11,21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0,24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F.Arcoiris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0,07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0,00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Tapichalaca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30,11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0,65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Reserva shuar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Washi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16,13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0,35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Kurint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68,59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1,49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Kiim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69,77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1,52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Total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/>
                        <a:t>4601,54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/>
                        <a:t>100,00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4 Flecha a la derecha con muesca"/>
          <p:cNvSpPr/>
          <p:nvPr/>
        </p:nvSpPr>
        <p:spPr>
          <a:xfrm>
            <a:off x="7072330" y="6215082"/>
            <a:ext cx="1785950" cy="5000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hlinkClick r:id="rId2" action="ppaction://hlinkfile"/>
              </a:rPr>
              <a:t>Ver mapa</a:t>
            </a:r>
            <a:endParaRPr lang="es-EC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43108" y="5929354"/>
            <a:ext cx="5357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Fuente: Unidad de Gestión Territorial GAD Provincia de Zamora Chinchipe</a:t>
            </a: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Elaboración: Autores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706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es-MX" sz="3600" b="1" dirty="0">
                <a:latin typeface="+mj-lt"/>
              </a:rPr>
              <a:t>SISTEMA ECONÓMICO</a:t>
            </a:r>
            <a:r>
              <a:rPr lang="es-EC" sz="1600" dirty="0"/>
              <a:t/>
            </a:r>
            <a:br>
              <a:rPr lang="es-EC" sz="1600" dirty="0"/>
            </a:b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83945766"/>
              </p:ext>
            </p:extLst>
          </p:nvPr>
        </p:nvGraphicFramePr>
        <p:xfrm>
          <a:off x="857224" y="1285860"/>
          <a:ext cx="4597418" cy="239611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622978"/>
                <a:gridCol w="1974440"/>
              </a:tblGrid>
              <a:tr h="263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Sistema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Actividades principales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15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Económico – productivo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/>
                      </a:r>
                      <a:br>
                        <a:rPr lang="es-EC" sz="1600" dirty="0"/>
                      </a:br>
                      <a:r>
                        <a:rPr lang="es-EC" sz="1600" dirty="0"/>
                        <a:t/>
                      </a:r>
                      <a:br>
                        <a:rPr lang="es-EC" sz="1600" dirty="0"/>
                      </a:b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Agrícola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Pecuario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Tenencia de la tierra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/>
                        <a:t>Minería</a:t>
                      </a:r>
                      <a:endParaRPr lang="es-EC" sz="16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Industria y artesanía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Turismo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Comercio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28675" name="Picture 3" descr="PRODUCCIÓN DE CACAO EN LA PROVINCIA, RECIBE REFUERZ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500174"/>
            <a:ext cx="2543175" cy="1905000"/>
          </a:xfrm>
          <a:prstGeom prst="rect">
            <a:avLst/>
          </a:prstGeom>
          <a:noFill/>
        </p:spPr>
      </p:pic>
      <p:pic>
        <p:nvPicPr>
          <p:cNvPr id="28677" name="Picture 5" descr="PRODUCCIÓN DE CACAO EN LA PROVINCIA, RECIBE REFUERZ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929066"/>
            <a:ext cx="2762269" cy="2071702"/>
          </a:xfrm>
          <a:prstGeom prst="rect">
            <a:avLst/>
          </a:prstGeom>
          <a:noFill/>
        </p:spPr>
      </p:pic>
      <p:pic>
        <p:nvPicPr>
          <p:cNvPr id="28679" name="Picture 7" descr="PRODUCCIÓN DE CACAO EN LA PROVINCIA, RECIBE REFUERZ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357694"/>
            <a:ext cx="2952771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515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PRINCIPALES ACTIVIDADES ECONÓMICAS</a:t>
            </a:r>
            <a:endParaRPr lang="es-EC" sz="36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500298" y="1071546"/>
            <a:ext cx="4357718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Las principales actividades económicas son la agricultura, ganadería, Piscicultura en un 38,31%.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3500430" y="2165986"/>
            <a:ext cx="178595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caña de azúcar, maíz duro, yuca, café, plátano, cacao, frutales</a:t>
            </a:r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785786" y="2523176"/>
            <a:ext cx="150019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Agricultura</a:t>
            </a:r>
            <a:endParaRPr lang="es-EC" dirty="0"/>
          </a:p>
        </p:txBody>
      </p:sp>
      <p:sp>
        <p:nvSpPr>
          <p:cNvPr id="7" name="6 Flecha a la derecha con muesca"/>
          <p:cNvSpPr/>
          <p:nvPr/>
        </p:nvSpPr>
        <p:spPr>
          <a:xfrm>
            <a:off x="2571736" y="2666052"/>
            <a:ext cx="714380" cy="214314"/>
          </a:xfrm>
          <a:prstGeom prst="notch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6429388" y="2094548"/>
            <a:ext cx="242889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cuya producción se orienta principalmente al mercado interno.</a:t>
            </a:r>
          </a:p>
          <a:p>
            <a:endParaRPr lang="es-EC" dirty="0"/>
          </a:p>
        </p:txBody>
      </p:sp>
      <p:sp>
        <p:nvSpPr>
          <p:cNvPr id="9" name="8 Flecha a la derecha con muesca"/>
          <p:cNvSpPr/>
          <p:nvPr/>
        </p:nvSpPr>
        <p:spPr>
          <a:xfrm>
            <a:off x="5500694" y="2737490"/>
            <a:ext cx="714380" cy="214314"/>
          </a:xfrm>
          <a:prstGeom prst="notch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CuadroTexto"/>
          <p:cNvSpPr txBox="1"/>
          <p:nvPr/>
        </p:nvSpPr>
        <p:spPr>
          <a:xfrm>
            <a:off x="785786" y="3929066"/>
            <a:ext cx="135732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Pecuaria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500430" y="3714752"/>
            <a:ext cx="178595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producción de ganado bovino para leche y carne</a:t>
            </a:r>
            <a:endParaRPr lang="es-EC" dirty="0"/>
          </a:p>
        </p:txBody>
      </p:sp>
      <p:sp>
        <p:nvSpPr>
          <p:cNvPr id="12" name="11 Flecha a la derecha con muesca"/>
          <p:cNvSpPr/>
          <p:nvPr/>
        </p:nvSpPr>
        <p:spPr>
          <a:xfrm>
            <a:off x="2500298" y="4071942"/>
            <a:ext cx="714380" cy="214314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CuadroTexto"/>
          <p:cNvSpPr txBox="1"/>
          <p:nvPr/>
        </p:nvSpPr>
        <p:spPr>
          <a:xfrm>
            <a:off x="6500826" y="5429264"/>
            <a:ext cx="221457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También  se realiza la producción de ranas </a:t>
            </a:r>
            <a:endParaRPr lang="es-EC" dirty="0"/>
          </a:p>
        </p:txBody>
      </p:sp>
      <p:sp>
        <p:nvSpPr>
          <p:cNvPr id="14" name="13 Flecha a la derecha con muesca"/>
          <p:cNvSpPr/>
          <p:nvPr/>
        </p:nvSpPr>
        <p:spPr>
          <a:xfrm>
            <a:off x="5500694" y="5643578"/>
            <a:ext cx="714380" cy="214314"/>
          </a:xfrm>
          <a:prstGeom prst="notch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CuadroTexto"/>
          <p:cNvSpPr txBox="1"/>
          <p:nvPr/>
        </p:nvSpPr>
        <p:spPr>
          <a:xfrm>
            <a:off x="857224" y="5572140"/>
            <a:ext cx="13573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Piscicultura</a:t>
            </a:r>
            <a:endParaRPr lang="es-EC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571868" y="5143512"/>
            <a:ext cx="178595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Las especies de mayor tradición son la tilapia negra</a:t>
            </a:r>
            <a:endParaRPr lang="es-EC" dirty="0"/>
          </a:p>
        </p:txBody>
      </p:sp>
      <p:sp>
        <p:nvSpPr>
          <p:cNvPr id="18" name="17 Flecha a la derecha con muesca"/>
          <p:cNvSpPr/>
          <p:nvPr/>
        </p:nvSpPr>
        <p:spPr>
          <a:xfrm>
            <a:off x="2571736" y="5572140"/>
            <a:ext cx="714380" cy="214314"/>
          </a:xfrm>
          <a:prstGeom prst="notch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8 Flecha derecha"/>
          <p:cNvSpPr/>
          <p:nvPr/>
        </p:nvSpPr>
        <p:spPr>
          <a:xfrm>
            <a:off x="6929454" y="6215082"/>
            <a:ext cx="178595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hlinkClick r:id="rId2" action="ppaction://hlinkfile"/>
              </a:rPr>
              <a:t>Ver mapa</a:t>
            </a:r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0325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4010" y="820"/>
            <a:ext cx="8229600" cy="725470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SISTEMA SOCIOCULTURAL</a:t>
            </a:r>
            <a:endParaRPr lang="es-EC" sz="3600" dirty="0"/>
          </a:p>
        </p:txBody>
      </p:sp>
      <p:graphicFrame>
        <p:nvGraphicFramePr>
          <p:cNvPr id="10" name="3 Marcador de contenido"/>
          <p:cNvGraphicFramePr>
            <a:graphicFrameLocks/>
          </p:cNvGraphicFramePr>
          <p:nvPr/>
        </p:nvGraphicFramePr>
        <p:xfrm>
          <a:off x="928662" y="1468267"/>
          <a:ext cx="3786214" cy="294436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767205"/>
                <a:gridCol w="1018877"/>
                <a:gridCol w="1000132"/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/>
                        <a:t>Autoidentificación</a:t>
                      </a:r>
                      <a:r>
                        <a:rPr lang="es-ES" sz="1400" dirty="0"/>
                        <a:t> según su cultura y costumbres</a:t>
                      </a:r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Habitantes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Porcentaje (%)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Indígena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14.219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15,56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Afrodescendiente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802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0,88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Negro/a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233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0,25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Mulato/a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286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0,31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Montubio/a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210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0,23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Mestizo/a</a:t>
                      </a:r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73.397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80,32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Blanco/a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1.909</a:t>
                      </a:r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2,09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Otro/a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320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0,35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Total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91.376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100,00</a:t>
                      </a:r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5357818" y="1337391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La provincia de Zamora Chinchipe está constituida en su mayor parte por mestizos en un 80,32%  y por indígenas en un 15,56%.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429256" y="3143248"/>
            <a:ext cx="32147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Se distinguen diferentes pueblos indígenas, siendo los más destacados los </a:t>
            </a:r>
            <a:r>
              <a:rPr lang="es-EC" dirty="0" err="1" smtClean="0"/>
              <a:t>Shuar</a:t>
            </a:r>
            <a:r>
              <a:rPr lang="es-EC" dirty="0" smtClean="0"/>
              <a:t>, Saraguro y </a:t>
            </a:r>
            <a:r>
              <a:rPr lang="es-EC" dirty="0" err="1" smtClean="0"/>
              <a:t>Kichwa</a:t>
            </a:r>
            <a:r>
              <a:rPr lang="es-EC" dirty="0" smtClean="0"/>
              <a:t> de la Sierra, que se encuentran distribuidos en casi todos los cantones de la provincia excluyendo </a:t>
            </a:r>
            <a:r>
              <a:rPr lang="es-EC" dirty="0" err="1" smtClean="0"/>
              <a:t>Palanda</a:t>
            </a:r>
            <a:r>
              <a:rPr lang="es-EC" dirty="0" smtClean="0"/>
              <a:t> y Chinchipe.</a:t>
            </a:r>
          </a:p>
          <a:p>
            <a:endParaRPr lang="es-EC" dirty="0"/>
          </a:p>
        </p:txBody>
      </p:sp>
      <p:pic>
        <p:nvPicPr>
          <p:cNvPr id="13" name="Picture 2" descr="Click para Amplia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5" y="4872500"/>
            <a:ext cx="3143272" cy="177120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14348" y="4540101"/>
            <a:ext cx="42148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Fuente:</a:t>
            </a: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INEC, Censo de Poblaci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y Vivienda 2010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-1836712" y="726290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4" algn="ctr" rtl="0">
              <a:spcBef>
                <a:spcPct val="0"/>
              </a:spcBef>
            </a:pPr>
            <a:r>
              <a:rPr lang="es-ES" sz="3600" b="1" dirty="0" smtClean="0">
                <a:latin typeface="+mj-lt"/>
              </a:rPr>
              <a:t/>
            </a:r>
            <a:br>
              <a:rPr lang="es-ES" sz="3600" b="1" dirty="0" smtClean="0">
                <a:latin typeface="+mj-lt"/>
              </a:rPr>
            </a:br>
            <a:r>
              <a:rPr lang="es-ES" sz="2400" b="1" dirty="0" smtClean="0">
                <a:latin typeface="+mj-lt"/>
              </a:rPr>
              <a:t>GRUPOS ÉTNICOS</a:t>
            </a:r>
            <a:r>
              <a:rPr lang="es-ES" sz="3600" b="1" dirty="0" smtClean="0">
                <a:latin typeface="+mj-lt"/>
              </a:rPr>
              <a:t> </a:t>
            </a:r>
            <a:r>
              <a:rPr lang="es-EC" sz="3600" dirty="0" smtClean="0">
                <a:latin typeface="+mj-lt"/>
              </a:rPr>
              <a:t/>
            </a:r>
            <a:br>
              <a:rPr lang="es-EC" sz="3600" dirty="0" smtClean="0">
                <a:latin typeface="+mj-lt"/>
              </a:rPr>
            </a:br>
            <a:endParaRPr lang="es-EC" sz="3600" dirty="0">
              <a:latin typeface="+mj-lt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4143372" y="3429000"/>
            <a:ext cx="64294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Elipse"/>
          <p:cNvSpPr/>
          <p:nvPr/>
        </p:nvSpPr>
        <p:spPr>
          <a:xfrm>
            <a:off x="4143372" y="2214554"/>
            <a:ext cx="64294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1619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99" y="12648"/>
            <a:ext cx="8229600" cy="940966"/>
          </a:xfrm>
        </p:spPr>
        <p:txBody>
          <a:bodyPr>
            <a:normAutofit fontScale="90000"/>
          </a:bodyPr>
          <a:lstStyle/>
          <a:p>
            <a:pPr lvl="4" algn="ctr" rtl="0">
              <a:spcBef>
                <a:spcPct val="0"/>
              </a:spcBef>
            </a:pPr>
            <a:r>
              <a:rPr lang="es-MX" sz="2800" b="1" dirty="0" smtClean="0"/>
              <a:t/>
            </a:r>
            <a:br>
              <a:rPr lang="es-MX" sz="2800" b="1" dirty="0" smtClean="0"/>
            </a:br>
            <a:r>
              <a:rPr lang="es-MX" sz="4000" b="1" dirty="0" smtClean="0">
                <a:latin typeface="+mj-lt"/>
              </a:rPr>
              <a:t>ÁREA DE ESTUDIO</a:t>
            </a:r>
            <a:r>
              <a:rPr lang="es-EC" sz="4000" dirty="0">
                <a:latin typeface="+mj-lt"/>
              </a:rPr>
              <a:t/>
            </a:r>
            <a:br>
              <a:rPr lang="es-EC" sz="4000" dirty="0">
                <a:latin typeface="+mj-lt"/>
              </a:rPr>
            </a:br>
            <a:endParaRPr lang="es-EC" sz="4000" dirty="0">
              <a:latin typeface="+mj-lt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53" y="1096080"/>
            <a:ext cx="8572527" cy="5429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14491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lvl="4" algn="ctr" rtl="0">
              <a:spcBef>
                <a:spcPct val="0"/>
              </a:spcBef>
            </a:pP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4000" b="1" dirty="0" smtClean="0">
                <a:latin typeface="+mj-lt"/>
              </a:rPr>
              <a:t>IDENTIDAD </a:t>
            </a:r>
            <a:r>
              <a:rPr lang="es-ES" sz="4000" b="1" dirty="0">
                <a:latin typeface="+mj-lt"/>
              </a:rPr>
              <a:t>CULTURAL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571472" y="1214422"/>
            <a:ext cx="5214974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La provincia es considerada como intercultural debido a que existen asentamientos importantes de indígenas como son los </a:t>
            </a:r>
            <a:r>
              <a:rPr lang="es-EC" dirty="0" err="1" smtClean="0"/>
              <a:t>Shuar</a:t>
            </a:r>
            <a:r>
              <a:rPr lang="es-EC" dirty="0" smtClean="0"/>
              <a:t>, </a:t>
            </a:r>
            <a:r>
              <a:rPr lang="es-EC" dirty="0" err="1" smtClean="0"/>
              <a:t>Saraguros</a:t>
            </a:r>
            <a:r>
              <a:rPr lang="es-EC" dirty="0" smtClean="0"/>
              <a:t>, </a:t>
            </a:r>
            <a:r>
              <a:rPr lang="es-EC" dirty="0" err="1" smtClean="0"/>
              <a:t>Kwicha</a:t>
            </a:r>
            <a:r>
              <a:rPr lang="es-EC" dirty="0" smtClean="0"/>
              <a:t> de la Sierra entre otros, que mantienen sus costumbres y tradiciones autóctonas de cada nacionalidad.</a:t>
            </a:r>
          </a:p>
          <a:p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3786182" y="3429000"/>
            <a:ext cx="457203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Dentro de la identidad cultural de la provincia también se encuentra las diferentes fiestas cívicas y religiosas, los lugares turísticos y la comida típica </a:t>
            </a:r>
            <a:endParaRPr lang="es-EC" dirty="0"/>
          </a:p>
        </p:txBody>
      </p:sp>
      <p:pic>
        <p:nvPicPr>
          <p:cNvPr id="41986" name="Picture 2" descr="http://t2.gstatic.com/images?q=tbn:ANd9GcSKNA0R6IVTWfqS39fUVGIdE4tVDe-0WiyiFNMuplKd3u4oxfP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5000636"/>
            <a:ext cx="2361747" cy="1571636"/>
          </a:xfrm>
          <a:prstGeom prst="rect">
            <a:avLst/>
          </a:prstGeom>
          <a:noFill/>
        </p:spPr>
      </p:pic>
      <p:pic>
        <p:nvPicPr>
          <p:cNvPr id="41988" name="Picture 4" descr="http://t0.gstatic.com/images?q=tbn:ANd9GcQENFrPDbZQUK3-cMKqC5bUbfzIBUvmd84-TGwyxr-gUA3f_GAr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929198"/>
            <a:ext cx="2143140" cy="1584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1111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lvl="3" algn="ctr" rtl="0">
              <a:spcBef>
                <a:spcPct val="0"/>
              </a:spcBef>
            </a:pP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4000" b="1" dirty="0" smtClean="0">
                <a:latin typeface="+mj-lt"/>
              </a:rPr>
              <a:t>SISTEMA </a:t>
            </a:r>
            <a:r>
              <a:rPr lang="es-ES" sz="4000" b="1" dirty="0">
                <a:latin typeface="+mj-lt"/>
              </a:rPr>
              <a:t>POLÍTICO INSTITUCIONAL </a:t>
            </a:r>
            <a:r>
              <a:rPr lang="es-EC" sz="1600" dirty="0"/>
              <a:t/>
            </a:r>
            <a:br>
              <a:rPr lang="es-EC" sz="1600" dirty="0"/>
            </a:b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364319" y="1000108"/>
          <a:ext cx="6279515" cy="168249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08760"/>
                <a:gridCol w="4770755"/>
              </a:tblGrid>
              <a:tr h="192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Sistema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Detalle temático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Político institucional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/>
                        <a:t>Fortalecimiento institucional público y privado</a:t>
                      </a:r>
                      <a:endParaRPr lang="es-EC" sz="1600" dirty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/>
                        <a:t>Marco legal y normativo</a:t>
                      </a:r>
                      <a:endParaRPr lang="es-EC" sz="1600" dirty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/>
                        <a:t>Gobernabilidad provincial</a:t>
                      </a:r>
                      <a:endParaRPr lang="es-EC" sz="1600" dirty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/>
                        <a:t>Coordinación interinstitucional cantonal, provincial, regional y nacional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571604" y="2786058"/>
            <a:ext cx="5857916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8800" marR="0" lvl="4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es-ES" sz="1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obiernos Autónomos Descentralizados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La provincia de Zamora Chinchipe está constituida por los siguientes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GAD’s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Gobierno Provincial de Zamora Chinchipe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9 Gobiernos Municipales 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26 Gobiernos Parroquiales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714348" y="4669174"/>
          <a:ext cx="3429024" cy="139941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228850"/>
                <a:gridCol w="1200174"/>
              </a:tblGrid>
              <a:tr h="24269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Descripción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Cantidad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3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smtClean="0"/>
                        <a:t>Gobierno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1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3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smtClean="0"/>
                        <a:t>Direcciones Provinciales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16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3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smtClean="0"/>
                        <a:t>Jefaturas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1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3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smtClean="0"/>
                        <a:t>Hospitales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4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3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smtClean="0"/>
                        <a:t>Delegaciones Provinciales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13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3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Total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35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1500166" y="4383422"/>
            <a:ext cx="18053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 smtClean="0"/>
              <a:t>Tabla 85: </a:t>
            </a:r>
            <a:r>
              <a:rPr lang="es-ES" sz="1000" dirty="0" smtClean="0"/>
              <a:t>Instituciones públicas</a:t>
            </a:r>
            <a:endParaRPr lang="es-EC" sz="1000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786314" y="4357694"/>
          <a:ext cx="3729990" cy="212064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63875"/>
                <a:gridCol w="666115"/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Áreas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Total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Agricultura, ganadería, selvicultura y pesca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4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Explotación de minas y canteras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11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Industrias manufactureras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3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Construcción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38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Transporte y almacenamiento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90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Comercio al por mayor y menor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8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Actividades profesionales y administrativas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8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Turismo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10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Otras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10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Total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149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714876" y="4143380"/>
            <a:ext cx="39290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Tabla 89: 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Compa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ñí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 privadas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28596" y="614364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000" dirty="0" smtClean="0"/>
              <a:t> </a:t>
            </a:r>
            <a:r>
              <a:rPr lang="es-ES" sz="1000" dirty="0" smtClean="0"/>
              <a:t>Fuente:</a:t>
            </a:r>
            <a:r>
              <a:rPr lang="es-ES" sz="1000" b="1" dirty="0" smtClean="0"/>
              <a:t> </a:t>
            </a:r>
            <a:r>
              <a:rPr lang="es-ES" sz="1000" dirty="0" smtClean="0"/>
              <a:t>Unidad de Gestión Territorial GAD Zamora Chinchipe</a:t>
            </a:r>
            <a:endParaRPr lang="es-EC" sz="1000" dirty="0"/>
          </a:p>
        </p:txBody>
      </p:sp>
      <p:sp>
        <p:nvSpPr>
          <p:cNvPr id="10" name="9 Rectángulo"/>
          <p:cNvSpPr/>
          <p:nvPr/>
        </p:nvSpPr>
        <p:spPr>
          <a:xfrm>
            <a:off x="5000628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000" dirty="0" smtClean="0"/>
              <a:t> </a:t>
            </a:r>
            <a:r>
              <a:rPr lang="es-ES" sz="1000" dirty="0" smtClean="0"/>
              <a:t>Fuente:</a:t>
            </a:r>
            <a:r>
              <a:rPr lang="es-ES" sz="1000" b="1" dirty="0" smtClean="0"/>
              <a:t> </a:t>
            </a:r>
            <a:r>
              <a:rPr lang="es-ES" sz="1000" dirty="0" smtClean="0"/>
              <a:t>Unidad de Gestión Territorial GAD Zamora Chinchipe</a:t>
            </a:r>
            <a:endParaRPr lang="es-EC" sz="1000" dirty="0"/>
          </a:p>
        </p:txBody>
      </p:sp>
    </p:spTree>
    <p:extLst>
      <p:ext uri="{BB962C8B-B14F-4D97-AF65-F5344CB8AC3E}">
        <p14:creationId xmlns="" xmlns:p14="http://schemas.microsoft.com/office/powerpoint/2010/main" val="23780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54032"/>
          </a:xfrm>
        </p:spPr>
        <p:txBody>
          <a:bodyPr>
            <a:normAutofit fontScale="90000"/>
          </a:bodyPr>
          <a:lstStyle/>
          <a:p>
            <a:pPr lvl="3" algn="ctr" rtl="0">
              <a:spcBef>
                <a:spcPct val="0"/>
              </a:spcBef>
            </a:pP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4000" b="1" dirty="0" smtClean="0">
                <a:latin typeface="+mn-lt"/>
              </a:rPr>
              <a:t>SISTEMA </a:t>
            </a:r>
            <a:r>
              <a:rPr lang="es-ES" sz="4000" b="1" dirty="0">
                <a:latin typeface="+mn-lt"/>
              </a:rPr>
              <a:t>DE ASENTAMIENTOS HUMANOS </a:t>
            </a:r>
            <a:r>
              <a:rPr lang="es-EC" sz="1600" dirty="0"/>
              <a:t/>
            </a:r>
            <a:br>
              <a:rPr lang="es-EC" sz="1600" dirty="0"/>
            </a:b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357290" y="1714488"/>
          <a:ext cx="6572296" cy="196291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978756"/>
                <a:gridCol w="3593540"/>
              </a:tblGrid>
              <a:tr h="55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Sistema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Detalle temático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7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 Asentamientos humanos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/>
                        <a:t>Distribución espacial de </a:t>
                      </a:r>
                      <a:r>
                        <a:rPr lang="es-ES" sz="1600" dirty="0" smtClean="0"/>
                        <a:t>la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dirty="0" smtClean="0"/>
                        <a:t>población</a:t>
                      </a:r>
                      <a:endParaRPr lang="es-EC" sz="160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/>
                        <a:t>Educación</a:t>
                      </a:r>
                      <a:endParaRPr lang="es-EC" sz="160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/>
                        <a:t>Salud</a:t>
                      </a:r>
                      <a:endParaRPr lang="es-EC" sz="160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/>
                        <a:t>Nutrición </a:t>
                      </a:r>
                      <a:endParaRPr lang="es-EC" sz="160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/>
                        <a:t>Vivienda</a:t>
                      </a:r>
                      <a:endParaRPr lang="es-EC" sz="160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/>
                        <a:t>Servicios básicos- públicos   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5058" name="Picture 2" descr="http://t1.gstatic.com/images?q=tbn:ANd9GcSjNUh_n3GjvNQyIhthkH0m-RxM0XlohJ-Cz89w1R_3aEPLSC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119577"/>
            <a:ext cx="2028825" cy="1524001"/>
          </a:xfrm>
          <a:prstGeom prst="rect">
            <a:avLst/>
          </a:prstGeom>
          <a:noFill/>
        </p:spPr>
      </p:pic>
      <p:pic>
        <p:nvPicPr>
          <p:cNvPr id="45060" name="Picture 4" descr="http://t0.gstatic.com/images?q=tbn:ANd9GcQ1YdRIUA2NKEHzwADc3bEBx_oB1psuSNe9Ca6nvNOyaATt7UHLI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6595" y="4367231"/>
            <a:ext cx="2466975" cy="1847851"/>
          </a:xfrm>
          <a:prstGeom prst="rect">
            <a:avLst/>
          </a:prstGeom>
          <a:noFill/>
        </p:spPr>
      </p:pic>
      <p:pic>
        <p:nvPicPr>
          <p:cNvPr id="45061" name="Picture 5" descr="D:\Respaldos\ADRI- t\tesis\10-22-2011\DSC00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286274"/>
            <a:ext cx="2412985" cy="1357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060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POBLACIÓN ZAMORA CHINCHIPE</a:t>
            </a:r>
            <a:endParaRPr lang="es-EC" sz="36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714348" y="1690204"/>
          <a:ext cx="3714776" cy="231343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108075"/>
                <a:gridCol w="688340"/>
                <a:gridCol w="633730"/>
                <a:gridCol w="641689"/>
                <a:gridCol w="642942"/>
              </a:tblGrid>
              <a:tr h="329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/>
                        <a:t>Cantón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Hombres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Mujeres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Total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Total</a:t>
                      </a:r>
                      <a:endParaRPr lang="es-EC" sz="11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( %)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Zamora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13.315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12.195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25.510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27,92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Chinchipe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4.933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4.186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9.119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9,98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Nangaritza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2.688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2.508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5.196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5,69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Yacuambi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2.938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2.897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5.835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6,39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Yantzaza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9.456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9.219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18.675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20,44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El Pangui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4.338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4.281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8.619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9,43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C. del Cóndor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3.381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3.098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6.479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7,09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Palanda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4.246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3.843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8.089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8,85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Paquisha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2.157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1.697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3.854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4,22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Total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/>
                        <a:t>47.452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43.924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91.376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/>
                        <a:t>100,00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714348" y="1404452"/>
            <a:ext cx="3571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s-EC" sz="1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abla </a:t>
            </a:r>
            <a:r>
              <a:rPr kumimoji="0" lang="es-EC" sz="1000" b="0" i="0" u="none" strike="noStrike" cap="none" normalizeH="0" baseline="0" dirty="0" smtClean="0" bmk="_Toc32201682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93: </a:t>
            </a:r>
            <a:r>
              <a:rPr kumimoji="0" lang="es-ES" sz="1000" b="0" i="0" u="none" strike="noStrike" cap="none" normalizeH="0" baseline="0" dirty="0" smtClean="0" bmk="_Toc32201682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Población a nivel cantonal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42976" y="414338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000" dirty="0" smtClean="0"/>
              <a:t>Fuente: INEC Censo de Población y Vivienda 2010</a:t>
            </a:r>
            <a:endParaRPr lang="es-EC" sz="1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835913" y="4408608"/>
            <a:ext cx="3521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El cantón Zamora es el más poblado con 25.510 habitantes que se constituyen en el 27,92 %</a:t>
            </a:r>
            <a:endParaRPr lang="es-EC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857884" y="2285992"/>
          <a:ext cx="2433955" cy="134950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30555"/>
                <a:gridCol w="930910"/>
                <a:gridCol w="87249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Población de la provincia de Zamora </a:t>
                      </a:r>
                      <a:br>
                        <a:rPr lang="es-ES" sz="1100"/>
                      </a:br>
                      <a:r>
                        <a:rPr lang="es-ES" sz="1100"/>
                        <a:t>Chinchipe por género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Área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Población</a:t>
                      </a:r>
                      <a:br>
                        <a:rPr lang="es-MX" sz="1100"/>
                      </a:br>
                      <a:r>
                        <a:rPr lang="es-MX" sz="1100"/>
                        <a:t>(habitantes)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Porcentaje</a:t>
                      </a:r>
                      <a:endParaRPr lang="es-EC" sz="11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(%)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Urbana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36.163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39,58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Rural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55.213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60,42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Total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91.376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/>
                        <a:t>100,00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5857884" y="1785926"/>
            <a:ext cx="2571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s-EC" sz="1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abla </a:t>
            </a:r>
            <a:r>
              <a:rPr kumimoji="0" lang="es-EC" sz="1000" b="0" i="0" u="none" strike="noStrike" cap="none" normalizeH="0" baseline="0" dirty="0" smtClean="0" bmk="_Toc32201683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95: Población por área urbana y rural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29322" y="371475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000" dirty="0" smtClean="0"/>
              <a:t>Fuente: INEC Censo de Población y Vivienda 2010</a:t>
            </a:r>
            <a:endParaRPr lang="es-EC" sz="1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881535" y="4270108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La población de la provincias está localizada en su mayoría en el sector rural con el 60,42%.</a:t>
            </a:r>
            <a:endParaRPr lang="es-EC" dirty="0"/>
          </a:p>
        </p:txBody>
      </p:sp>
      <p:sp>
        <p:nvSpPr>
          <p:cNvPr id="13" name="12 Flecha derecha"/>
          <p:cNvSpPr/>
          <p:nvPr/>
        </p:nvSpPr>
        <p:spPr>
          <a:xfrm>
            <a:off x="6718745" y="5805264"/>
            <a:ext cx="1928826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hlinkClick r:id="rId2" action="ppaction://hlinkfile"/>
              </a:rPr>
              <a:t>Ver mapa</a:t>
            </a:r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0556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714612" y="28572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s-EC" sz="3600" dirty="0" smtClean="0"/>
              <a:t>EDUCACIÓN</a:t>
            </a:r>
            <a:endParaRPr lang="es-EC" sz="3600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214282" y="1285860"/>
          <a:ext cx="4260215" cy="251345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71570"/>
                <a:gridCol w="785818"/>
                <a:gridCol w="714380"/>
                <a:gridCol w="642942"/>
                <a:gridCol w="1045505"/>
              </a:tblGrid>
              <a:tr h="19050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/>
                        <a:t>Población menor a los 25 años de edad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Cantón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Asistencia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Asistencia</a:t>
                      </a:r>
                      <a:endParaRPr lang="es-EC" sz="11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(%)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No Asiste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No asistencia</a:t>
                      </a:r>
                      <a:endParaRPr lang="es-EC" sz="11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(%)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Zamora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8.812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20,83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2.631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6,22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Chinchipe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2.939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6,95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/>
                        <a:t>1.200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2,84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Nangaritza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1.846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4,36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603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1,43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Yacuambi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2.096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4,96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768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/>
                        <a:t>1,82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Yantzaza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6.628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15,67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2.065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4,88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El Pangui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3.058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7,23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1.066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2,52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C. del Cóndor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2.265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5,35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711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1,68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Palanda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/>
                        <a:t>2.736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6,47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1.051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2,48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Paquisha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1.250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2,96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572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1,35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/>
                        <a:t>Total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31.630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74,78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/>
                        <a:t>10.667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/>
                        <a:t>25,22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9" name="8 Elipse"/>
          <p:cNvSpPr/>
          <p:nvPr/>
        </p:nvSpPr>
        <p:spPr>
          <a:xfrm>
            <a:off x="4000496" y="3571876"/>
            <a:ext cx="500066" cy="21431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9 Image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4000504"/>
            <a:ext cx="5163901" cy="2689537"/>
          </a:xfrm>
          <a:prstGeom prst="rect">
            <a:avLst/>
          </a:prstGeom>
          <a:noFill/>
          <a:ln>
            <a:noFill/>
          </a:ln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500562" y="3714752"/>
            <a:ext cx="40005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s-MX" sz="1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abla </a:t>
            </a:r>
            <a:r>
              <a:rPr kumimoji="0" lang="es-MX" sz="1000" b="0" i="0" u="none" strike="noStrike" cap="none" normalizeH="0" baseline="0" dirty="0" smtClean="0" bmk="_Toc32201683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97: Educaci</a:t>
            </a:r>
            <a:r>
              <a:rPr kumimoji="0" lang="es-MX" sz="1000" b="0" i="0" u="none" strike="noStrike" cap="none" normalizeH="0" baseline="0" dirty="0" smtClean="0" bmk="_Toc322016833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MX" sz="1000" b="0" i="0" u="none" strike="noStrike" cap="none" normalizeH="0" baseline="0" dirty="0" smtClean="0" bmk="_Toc32201683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s-ES" sz="1000" b="0" i="0" u="none" strike="noStrike" cap="none" normalizeH="0" baseline="0" dirty="0" smtClean="0" bmk="_Toc32201683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hispana y biling</a:t>
            </a:r>
            <a:r>
              <a:rPr kumimoji="0" lang="es-ES" sz="1000" b="0" i="0" u="none" strike="noStrike" cap="none" normalizeH="0" baseline="0" dirty="0" smtClean="0" bmk="_Toc322016833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ü</a:t>
            </a:r>
            <a:r>
              <a:rPr kumimoji="0" lang="es-ES" sz="1000" b="0" i="0" u="none" strike="noStrike" cap="none" normalizeH="0" baseline="0" dirty="0" smtClean="0" bmk="_Toc32201683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714348" y="968201"/>
            <a:ext cx="35004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s-MX" sz="1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abla </a:t>
            </a:r>
            <a:r>
              <a:rPr kumimoji="0" lang="es-MX" sz="1000" b="0" i="0" u="none" strike="noStrike" cap="none" normalizeH="0" baseline="0" dirty="0" smtClean="0" bmk="_Toc322016834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98: </a:t>
            </a:r>
            <a:r>
              <a:rPr kumimoji="0" lang="es-ES" sz="1000" b="0" i="0" u="none" strike="noStrike" cap="none" normalizeH="0" baseline="0" dirty="0" smtClean="0" bmk="_Toc322016834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Asistencia a un centro educativo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14282" y="3857628"/>
            <a:ext cx="40719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Fuente: INEC, Censo de Poblaci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y Vivienda 2.010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7" name="Picture 5" descr="http://t0.gstatic.com/images?q=tbn:ANd9GcSKsoT4ekQYnoU6sgaGDRMq_GTmQ4fRvFGcaNKq0gHarYdI1qp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428736"/>
            <a:ext cx="2676525" cy="1704976"/>
          </a:xfrm>
          <a:prstGeom prst="rect">
            <a:avLst/>
          </a:prstGeom>
          <a:noFill/>
        </p:spPr>
      </p:pic>
      <p:pic>
        <p:nvPicPr>
          <p:cNvPr id="49159" name="Picture 7" descr="http://www.amazoniactual.com/inicio/images/stories/zamora/salvador-kichw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86256"/>
            <a:ext cx="2667019" cy="2000264"/>
          </a:xfrm>
          <a:prstGeom prst="rect">
            <a:avLst/>
          </a:prstGeom>
          <a:noFill/>
        </p:spPr>
      </p:pic>
      <p:sp>
        <p:nvSpPr>
          <p:cNvPr id="11" name="10 Flecha derecha"/>
          <p:cNvSpPr/>
          <p:nvPr/>
        </p:nvSpPr>
        <p:spPr>
          <a:xfrm>
            <a:off x="6858016" y="3286124"/>
            <a:ext cx="200026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hlinkClick r:id="rId5" action="ppaction://hlinkfile"/>
              </a:rPr>
              <a:t>Ver mapa</a:t>
            </a:r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113539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pPr lvl="4" algn="ctr" rtl="0">
              <a:spcBef>
                <a:spcPct val="0"/>
              </a:spcBef>
            </a:pPr>
            <a:r>
              <a:rPr lang="es-ES" sz="3600" b="1" dirty="0" smtClean="0">
                <a:latin typeface="+mn-lt"/>
              </a:rPr>
              <a:t/>
            </a:r>
            <a:br>
              <a:rPr lang="es-ES" sz="3600" b="1" dirty="0" smtClean="0">
                <a:latin typeface="+mn-lt"/>
              </a:rPr>
            </a:br>
            <a:r>
              <a:rPr lang="es-ES" sz="4000" b="1" dirty="0" smtClean="0">
                <a:latin typeface="+mn-lt"/>
              </a:rPr>
              <a:t>SALUD</a:t>
            </a:r>
            <a:r>
              <a:rPr lang="es-EC" sz="1600" dirty="0"/>
              <a:t/>
            </a:r>
            <a:br>
              <a:rPr lang="es-EC" sz="1600" dirty="0"/>
            </a:b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3211285"/>
              </p:ext>
            </p:extLst>
          </p:nvPr>
        </p:nvGraphicFramePr>
        <p:xfrm>
          <a:off x="251521" y="1182515"/>
          <a:ext cx="4249043" cy="231343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96144"/>
                <a:gridCol w="831236"/>
                <a:gridCol w="688107"/>
                <a:gridCol w="1433556"/>
              </a:tblGrid>
              <a:tr h="314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Cantón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Porcentaje (%)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Número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Población menor a 6 años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7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Zamora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40,5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1.586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3.920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7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Chinchipe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40,7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546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1.342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7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err="1"/>
                        <a:t>Palanda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42,0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517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1.231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7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El Pangui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43,1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528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1.226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7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Yantzaza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41,3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972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2.354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7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Yacuambi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43,3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322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743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7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Nangaritza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42,5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345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812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7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C. del Cóndor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42,3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565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1.335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7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Total provincial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41,5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5.380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12.963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7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Total país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45,1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664.621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1.474.188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14282" y="857232"/>
            <a:ext cx="46434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Tabla 104: 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Desnutrición población menor a 6 años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79879" y="3539969"/>
            <a:ext cx="43577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Fuente:</a:t>
            </a: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Unidad de Gestión Territorial GAD Zamora Chinchipe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http://t2.gstatic.com/images?q=tbn:ANd9GcRRSUBymwPqW8ZArhR8yLHRq8rhleexqEKKqxF-k-4vUDhh3VoJ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857232"/>
            <a:ext cx="2036742" cy="1428760"/>
          </a:xfrm>
          <a:prstGeom prst="rect">
            <a:avLst/>
          </a:prstGeom>
          <a:noFill/>
        </p:spPr>
      </p:pic>
      <p:pic>
        <p:nvPicPr>
          <p:cNvPr id="40964" name="Picture 4" descr="http://t1.gstatic.com/images?q=tbn:ANd9GcRcA3gpJKDHkmvsajclFUA71BUJ0nR7Ba4VNJDcPsCJIDRbesTqt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357430"/>
            <a:ext cx="2000264" cy="1143009"/>
          </a:xfrm>
          <a:prstGeom prst="rect">
            <a:avLst/>
          </a:prstGeom>
          <a:noFill/>
        </p:spPr>
      </p:pic>
      <p:graphicFrame>
        <p:nvGraphicFramePr>
          <p:cNvPr id="9" name="3 Marcador de contenido"/>
          <p:cNvGraphicFramePr>
            <a:graphicFrameLocks/>
          </p:cNvGraphicFramePr>
          <p:nvPr/>
        </p:nvGraphicFramePr>
        <p:xfrm>
          <a:off x="1000100" y="4500570"/>
          <a:ext cx="3571900" cy="171754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600200"/>
                <a:gridCol w="900130"/>
                <a:gridCol w="107157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/>
                        <a:t>Tipo de servicios públicos</a:t>
                      </a:r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/>
                        <a:t>Viviendas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/>
                        <a:t>Porcentaje</a:t>
                      </a:r>
                      <a:endParaRPr lang="es-EC" sz="14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/>
                        <a:t>(%)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/>
                        <a:t>Agua potable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/>
                        <a:t>12.990</a:t>
                      </a:r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/>
                        <a:t>61,90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/>
                        <a:t>Luz eléctrica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/>
                        <a:t>18.406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/>
                        <a:t>87,71</a:t>
                      </a:r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/>
                        <a:t>Recolección de basura</a:t>
                      </a:r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/>
                        <a:t>12.939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/>
                        <a:t>61,62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/>
                        <a:t>Alcantarillado</a:t>
                      </a:r>
                      <a:endParaRPr lang="es-EC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/>
                        <a:t>10.650</a:t>
                      </a:r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/>
                        <a:t>50,75</a:t>
                      </a:r>
                      <a:endParaRPr lang="es-EC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5214942" y="4500570"/>
            <a:ext cx="3429024" cy="18466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Según datos del último censo, el servicio de energía eléctrica tiene la más alta cobertura con un 87,71%; el servicio más deficiente es el de alcantarillado que cubre el 50,75% de las viviendas de la provincia.</a:t>
            </a:r>
            <a:endParaRPr lang="es-EC" sz="1600" dirty="0" smtClean="0"/>
          </a:p>
          <a:p>
            <a:endParaRPr lang="es-EC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28596" y="6286520"/>
            <a:ext cx="46434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Fuente: INEC, Censo de Población y Vivienda 2010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000496" y="6000768"/>
            <a:ext cx="642942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28596" y="4286256"/>
            <a:ext cx="46434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s-EC" sz="1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abla </a:t>
            </a:r>
            <a:r>
              <a:rPr kumimoji="0" lang="es-EC" sz="1000" b="0" i="0" u="none" strike="noStrike" cap="none" normalizeH="0" baseline="0" dirty="0" smtClean="0" bmk="_Toc32201684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110: Servicios básicos de las viviendas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1928794" y="3786190"/>
            <a:ext cx="601505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4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s-EC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</a:br>
            <a:r>
              <a:rPr kumimoji="0" lang="es-EC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SERVICIOS BÁSICOS</a:t>
            </a:r>
            <a:r>
              <a:rPr kumimoji="0" lang="es-EC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s-EC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</a:br>
            <a:endParaRPr kumimoji="0" lang="es-EC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79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 fontScale="90000"/>
          </a:bodyPr>
          <a:lstStyle/>
          <a:p>
            <a:pPr lvl="3" algn="ctr" rtl="0">
              <a:spcBef>
                <a:spcPct val="0"/>
              </a:spcBef>
            </a:pPr>
            <a:r>
              <a:rPr lang="es-EC" sz="4000" b="1" dirty="0" smtClean="0">
                <a:latin typeface="+mn-lt"/>
              </a:rPr>
              <a:t/>
            </a:r>
            <a:br>
              <a:rPr lang="es-EC" sz="4000" b="1" dirty="0" smtClean="0">
                <a:latin typeface="+mn-lt"/>
              </a:rPr>
            </a:br>
            <a:r>
              <a:rPr lang="es-EC" sz="4000" b="1" dirty="0" smtClean="0">
                <a:latin typeface="+mn-lt"/>
              </a:rPr>
              <a:t>SISTEMA </a:t>
            </a:r>
            <a:r>
              <a:rPr lang="es-EC" sz="4000" b="1" dirty="0">
                <a:latin typeface="+mn-lt"/>
              </a:rPr>
              <a:t>DE MOVILIDAD, ENERGÍA, CONECTIVIDAD</a:t>
            </a:r>
            <a:r>
              <a:rPr lang="es-EC" sz="1600" dirty="0"/>
              <a:t/>
            </a:r>
            <a:br>
              <a:rPr lang="es-EC" sz="1600" dirty="0"/>
            </a:b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19172271"/>
              </p:ext>
            </p:extLst>
          </p:nvPr>
        </p:nvGraphicFramePr>
        <p:xfrm>
          <a:off x="2893191" y="1524264"/>
          <a:ext cx="3619500" cy="14020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17700"/>
                <a:gridCol w="1701800"/>
              </a:tblGrid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Sistema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Detalle temático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26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/>
                        <a:t>Movilidad, energía y</a:t>
                      </a:r>
                      <a:br>
                        <a:rPr lang="es-EC" sz="1600"/>
                      </a:br>
                      <a:r>
                        <a:rPr lang="es-EC" sz="1600"/>
                        <a:t> conectividad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Vialidad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Conectividad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Energía eléctrica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/>
                        <a:t>Transporte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57345" name="Picture 1" descr="D:\Respaldos\ADRI- t\tesis\10-22-2011\DSC00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626" y="1013521"/>
            <a:ext cx="2643174" cy="1486785"/>
          </a:xfrm>
          <a:prstGeom prst="rect">
            <a:avLst/>
          </a:prstGeom>
          <a:noFill/>
        </p:spPr>
      </p:pic>
      <p:pic>
        <p:nvPicPr>
          <p:cNvPr id="1027" name="Picture 3" descr="D:\Respaldos\ADRI- t\tesis\10-22-2011\DSC00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0984" y="928670"/>
            <a:ext cx="2413016" cy="1357322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-2412776" y="2824372"/>
            <a:ext cx="6197894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4" algn="ctr" rtl="0">
              <a:spcBef>
                <a:spcPct val="0"/>
              </a:spcBef>
            </a:pPr>
            <a:endParaRPr lang="es-EC" sz="4000" b="1" dirty="0" smtClean="0"/>
          </a:p>
          <a:p>
            <a:pPr lvl="4" algn="ctr" rtl="0">
              <a:spcBef>
                <a:spcPct val="0"/>
              </a:spcBef>
            </a:pPr>
            <a:r>
              <a:rPr lang="es-EC" sz="3200" b="1" dirty="0" smtClean="0"/>
              <a:t>VIALIDAD</a:t>
            </a:r>
            <a:r>
              <a:rPr lang="es-EC" sz="4000" dirty="0" smtClean="0"/>
              <a:t> </a:t>
            </a:r>
            <a:br>
              <a:rPr lang="es-EC" sz="4000" dirty="0" smtClean="0"/>
            </a:br>
            <a:endParaRPr lang="es-EC" sz="4000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571868" y="3143248"/>
            <a:ext cx="3245566" cy="22945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buFont typeface="Arial" pitchFamily="34" charset="0"/>
              <a:buNone/>
            </a:pPr>
            <a:r>
              <a:rPr lang="es-EC" sz="1600" dirty="0" smtClean="0"/>
              <a:t>La red vial de Zamora está conformada por 1.684,05 km de vías, que conectan la capital provincial (Zamora) con las provincias de Loja y Morona Santiago, y a los cantones y parroquias entre sí; esta red vial la conforman las vías estatales y provinciales, asfaltadas, pavimentadas y afirmadas.</a:t>
            </a:r>
          </a:p>
          <a:p>
            <a:endParaRPr lang="es-EC" dirty="0"/>
          </a:p>
        </p:txBody>
      </p:sp>
      <p:pic>
        <p:nvPicPr>
          <p:cNvPr id="8" name="Picture 3" descr="D:\Respaldos\ADRI- t\tesis\10-22-2011\DSC000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0463" y="4404584"/>
            <a:ext cx="2571736" cy="1446602"/>
          </a:xfrm>
          <a:prstGeom prst="rect">
            <a:avLst/>
          </a:prstGeom>
          <a:noFill/>
        </p:spPr>
      </p:pic>
      <p:pic>
        <p:nvPicPr>
          <p:cNvPr id="9" name="Picture 2" descr="http://t2.gstatic.com/images?q=tbn:ANd9GcTwyaSN--9B6QnQ7UIz26zeFtxcj4FRIgutSD6uN1z1lZ_cibM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6382" y="4925146"/>
            <a:ext cx="1928826" cy="1444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474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EC" sz="4000" b="1" dirty="0" smtClean="0"/>
              <a:t/>
            </a:r>
            <a:br>
              <a:rPr lang="es-EC" sz="4000" b="1" dirty="0" smtClean="0"/>
            </a:br>
            <a:r>
              <a:rPr lang="es-EC" sz="4000" b="1" dirty="0" smtClean="0"/>
              <a:t>PROPUESTA </a:t>
            </a:r>
            <a:r>
              <a:rPr lang="es-EC" sz="4000" b="1" dirty="0"/>
              <a:t>DE ORDENAMIENTO TERRITORIAL</a:t>
            </a:r>
            <a:r>
              <a:rPr lang="es-EC" sz="1600" dirty="0"/>
              <a:t/>
            </a:r>
            <a:br>
              <a:rPr lang="es-EC" sz="1600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400" b="1" dirty="0" smtClean="0"/>
              <a:t>MOMENTO EXPLICATIVO</a:t>
            </a:r>
            <a:endParaRPr lang="es-EC" sz="2400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500034" y="2357430"/>
            <a:ext cx="71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 el momento explicativo los elementos del diagn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stico se traducen a variables e indicadores para as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definir sus conflictos y capacidades.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18701870"/>
              </p:ext>
            </p:extLst>
          </p:nvPr>
        </p:nvGraphicFramePr>
        <p:xfrm>
          <a:off x="1475656" y="3529010"/>
          <a:ext cx="6455097" cy="1785747"/>
        </p:xfrm>
        <a:graphic>
          <a:graphicData uri="http://schemas.openxmlformats.org/drawingml/2006/table">
            <a:tbl>
              <a:tblPr/>
              <a:tblGrid>
                <a:gridCol w="1047287"/>
                <a:gridCol w="5407810"/>
              </a:tblGrid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+mn-lt"/>
                          <a:ea typeface="Times New Roman"/>
                          <a:cs typeface="Times New Roman"/>
                        </a:rPr>
                        <a:t>Simbología</a:t>
                      </a:r>
                      <a:endParaRPr lang="es-EC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+mn-lt"/>
                          <a:ea typeface="Times New Roman"/>
                          <a:cs typeface="Times New Roman"/>
                        </a:rPr>
                        <a:t>Descripción</a:t>
                      </a:r>
                      <a:endParaRPr lang="es-EC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endParaRPr lang="es-EC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+mn-lt"/>
                          <a:ea typeface="Times New Roman"/>
                          <a:cs typeface="Times New Roman"/>
                        </a:rPr>
                        <a:t>El indicador presenta un buen estado y refleja las potencialidades que tiene la provincia.</a:t>
                      </a:r>
                      <a:endParaRPr lang="es-EC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es-EC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+mn-lt"/>
                          <a:ea typeface="Times New Roman"/>
                          <a:cs typeface="Times New Roman"/>
                        </a:rPr>
                        <a:t>El indicador presenta un estado de prevención y alerta.</a:t>
                      </a:r>
                      <a:endParaRPr lang="es-EC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endParaRPr lang="es-EC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+mn-lt"/>
                          <a:ea typeface="Times New Roman"/>
                          <a:cs typeface="Times New Roman"/>
                        </a:rPr>
                        <a:t>El indicador presenta un deterioro o malas condiciones, afecta al medio ambiente y al aspecto  socio-económico.</a:t>
                      </a:r>
                      <a:endParaRPr lang="es-EC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-180528" y="307181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s-MX" sz="1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abla </a:t>
            </a:r>
            <a:r>
              <a:rPr kumimoji="0" lang="es-MX" sz="1000" b="0" i="0" u="none" strike="noStrike" cap="none" normalizeH="0" baseline="0" dirty="0" smtClean="0" bmk="_Toc32201686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124: Simbolog</a:t>
            </a:r>
            <a:r>
              <a:rPr kumimoji="0" lang="es-MX" sz="1000" b="0" i="0" u="none" strike="noStrike" cap="none" normalizeH="0" baseline="0" dirty="0" smtClean="0" bmk="_Toc32201686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es-MX" sz="1000" b="0" i="0" u="none" strike="noStrike" cap="none" normalizeH="0" baseline="0" dirty="0" smtClean="0" bmk="_Toc32201686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de los indicadores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024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/>
              <a:t>SISTEMA BIÓTICO</a:t>
            </a:r>
            <a:endParaRPr lang="es-EC" sz="3600" b="1" dirty="0"/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14860238"/>
              </p:ext>
            </p:extLst>
          </p:nvPr>
        </p:nvGraphicFramePr>
        <p:xfrm>
          <a:off x="500034" y="1707388"/>
          <a:ext cx="8176992" cy="2323508"/>
        </p:xfrm>
        <a:graphic>
          <a:graphicData uri="http://schemas.openxmlformats.org/drawingml/2006/table">
            <a:tbl>
              <a:tblPr/>
              <a:tblGrid>
                <a:gridCol w="1057661"/>
                <a:gridCol w="2728553"/>
                <a:gridCol w="3357586"/>
                <a:gridCol w="103319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0" dirty="0">
                          <a:latin typeface="Times New Roman"/>
                          <a:ea typeface="Times New Roman"/>
                          <a:cs typeface="Times New Roman"/>
                        </a:rPr>
                        <a:t>VARIABLES</a:t>
                      </a:r>
                      <a:endParaRPr lang="es-EC" sz="13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0" dirty="0">
                          <a:latin typeface="Times New Roman"/>
                          <a:ea typeface="Times New Roman"/>
                          <a:cs typeface="Times New Roman"/>
                        </a:rPr>
                        <a:t>INDICADORES</a:t>
                      </a:r>
                      <a:endParaRPr lang="es-EC" sz="13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0" dirty="0">
                          <a:latin typeface="Times New Roman"/>
                          <a:ea typeface="Times New Roman"/>
                          <a:cs typeface="Times New Roman"/>
                        </a:rPr>
                        <a:t>DESCRIPCIÓN</a:t>
                      </a:r>
                      <a:endParaRPr lang="es-EC" sz="13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0" dirty="0">
                          <a:latin typeface="Times New Roman"/>
                          <a:ea typeface="Times New Roman"/>
                          <a:cs typeface="Times New Roman"/>
                        </a:rPr>
                        <a:t>CRITERIO</a:t>
                      </a:r>
                      <a:endParaRPr lang="es-EC" sz="13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1580">
                <a:tc rowSpan="2">
                  <a:txBody>
                    <a:bodyPr/>
                    <a:lstStyle/>
                    <a:p>
                      <a:pPr marL="71755" marR="71755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</a:p>
                    <a:p>
                      <a:pPr marL="71755" marR="71755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SUELO</a:t>
                      </a:r>
                      <a:endParaRPr lang="es-EC" sz="13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657" marR="6465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USO DEL SUELO Y </a:t>
                      </a:r>
                      <a:b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COBERTURA VEGETAL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xiste </a:t>
                      </a: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gran cantidad de bosque primario  pero también las áreas agropecuarias se han incrementado en los últimos años.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9474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CONCESIONES MINERAS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Aproximadamente</a:t>
                      </a:r>
                      <a:r>
                        <a:rPr lang="es-ES" sz="13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</a:t>
                      </a: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l 35 % del total de la superficie</a:t>
                      </a:r>
                      <a:r>
                        <a:rPr lang="es-ES" sz="13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la provincia tiene </a:t>
                      </a: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concesiones mineras.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657" marR="646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36487890"/>
              </p:ext>
            </p:extLst>
          </p:nvPr>
        </p:nvGraphicFramePr>
        <p:xfrm>
          <a:off x="500035" y="4064842"/>
          <a:ext cx="8143931" cy="1783080"/>
        </p:xfrm>
        <a:graphic>
          <a:graphicData uri="http://schemas.openxmlformats.org/drawingml/2006/table">
            <a:tbl>
              <a:tblPr/>
              <a:tblGrid>
                <a:gridCol w="1062252"/>
                <a:gridCol w="2723961"/>
                <a:gridCol w="3357586"/>
                <a:gridCol w="1000132"/>
              </a:tblGrid>
              <a:tr h="547474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ÁREAS PROTEGIDA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SNAP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Tienen poca influencia </a:t>
                      </a:r>
                      <a:r>
                        <a:rPr lang="es-ES" sz="1300" dirty="0" err="1" smtClean="0">
                          <a:latin typeface="+mn-lt"/>
                          <a:ea typeface="Times New Roman"/>
                          <a:cs typeface="Times New Roman"/>
                        </a:rPr>
                        <a:t>antrópica</a:t>
                      </a: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77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BOSQUES </a:t>
                      </a: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PROTECTORES, RESERVA MUNICIPAL, RESERVA PRIVADA, RESERVA SHUAR</a:t>
                      </a:r>
                      <a:endParaRPr lang="es-EC" sz="13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Presentan mayor </a:t>
                      </a: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influencia </a:t>
                      </a:r>
                      <a:r>
                        <a:rPr lang="es-ES" sz="1300" dirty="0" err="1">
                          <a:latin typeface="+mn-lt"/>
                          <a:ea typeface="Times New Roman"/>
                          <a:cs typeface="Times New Roman"/>
                        </a:rPr>
                        <a:t>antrópica</a:t>
                      </a: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 por lo que necesitan un mayor cuidado y protección.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1480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SISTEMA ECONÓMICO</a:t>
            </a:r>
            <a:endParaRPr lang="es-EC" sz="36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93983939"/>
              </p:ext>
            </p:extLst>
          </p:nvPr>
        </p:nvGraphicFramePr>
        <p:xfrm>
          <a:off x="467544" y="1513902"/>
          <a:ext cx="8229599" cy="1507632"/>
        </p:xfrm>
        <a:graphic>
          <a:graphicData uri="http://schemas.openxmlformats.org/drawingml/2006/table">
            <a:tbl>
              <a:tblPr/>
              <a:tblGrid>
                <a:gridCol w="1065698"/>
                <a:gridCol w="1548305"/>
                <a:gridCol w="4456931"/>
                <a:gridCol w="1158665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0" dirty="0">
                          <a:latin typeface="Times New Roman"/>
                          <a:ea typeface="Times New Roman"/>
                          <a:cs typeface="Times New Roman"/>
                        </a:rPr>
                        <a:t>VARIABLES</a:t>
                      </a:r>
                      <a:endParaRPr lang="es-EC" sz="13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0" dirty="0">
                          <a:latin typeface="Times New Roman"/>
                          <a:ea typeface="Times New Roman"/>
                          <a:cs typeface="Times New Roman"/>
                        </a:rPr>
                        <a:t>INDICADORES</a:t>
                      </a:r>
                      <a:endParaRPr lang="es-EC" sz="13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0" dirty="0">
                          <a:latin typeface="Times New Roman"/>
                          <a:ea typeface="Times New Roman"/>
                          <a:cs typeface="Times New Roman"/>
                        </a:rPr>
                        <a:t>DESCRIPCIÓN</a:t>
                      </a:r>
                      <a:endParaRPr lang="es-EC" sz="13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0" dirty="0">
                          <a:latin typeface="Times New Roman"/>
                          <a:ea typeface="Times New Roman"/>
                          <a:cs typeface="Times New Roman"/>
                        </a:rPr>
                        <a:t>CRITERIO</a:t>
                      </a:r>
                      <a:endParaRPr lang="es-EC" sz="13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0442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ACTIVIDAD AGRÍCOLA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PRODUCCIÓN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Todavía </a:t>
                      </a: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los agricultores no utilizan tecnologías avanzadas </a:t>
                      </a: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por </a:t>
                      </a: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lo que deterioran los suelos.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10583148"/>
              </p:ext>
            </p:extLst>
          </p:nvPr>
        </p:nvGraphicFramePr>
        <p:xfrm>
          <a:off x="461085" y="3071810"/>
          <a:ext cx="8215371" cy="3168352"/>
        </p:xfrm>
        <a:graphic>
          <a:graphicData uri="http://schemas.openxmlformats.org/drawingml/2006/table">
            <a:tbl>
              <a:tblPr/>
              <a:tblGrid>
                <a:gridCol w="1064451"/>
                <a:gridCol w="1534296"/>
                <a:gridCol w="4464496"/>
                <a:gridCol w="1152128"/>
              </a:tblGrid>
              <a:tr h="1584176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INDUSTRIA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PEQUEÑA </a:t>
                      </a: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INDUSTRIA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Se encuentra </a:t>
                      </a: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muy retrasado en relación al resto del país, </a:t>
                      </a: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tornándola </a:t>
                      </a: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en un mercado poco atractivo por la falta de servicios básicos, vías de acceso y transporte </a:t>
                      </a: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841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TURISMO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La provincia de Zamora Chinchipe tiene un gran potencial turístico debido a la gran cantidad de atractivos naturales y culturales que posee</a:t>
                      </a: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005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DEFINICIÓN DEL PROBLEMA</a:t>
            </a:r>
            <a:endParaRPr lang="es-EC" sz="36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93133644"/>
              </p:ext>
            </p:extLst>
          </p:nvPr>
        </p:nvGraphicFramePr>
        <p:xfrm>
          <a:off x="250825" y="1125538"/>
          <a:ext cx="8713788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807465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/>
              <a:t>SISTEMA SOCIOCULTURAL</a:t>
            </a:r>
            <a:endParaRPr lang="es-EC" sz="3600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71472" y="2040263"/>
          <a:ext cx="8001057" cy="3073586"/>
        </p:xfrm>
        <a:graphic>
          <a:graphicData uri="http://schemas.openxmlformats.org/drawingml/2006/table">
            <a:tbl>
              <a:tblPr/>
              <a:tblGrid>
                <a:gridCol w="1214447"/>
                <a:gridCol w="1357322"/>
                <a:gridCol w="4302799"/>
                <a:gridCol w="1126489"/>
              </a:tblGrid>
              <a:tr h="4286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latin typeface="Times New Roman"/>
                          <a:ea typeface="Times New Roman"/>
                          <a:cs typeface="Times New Roman"/>
                        </a:rPr>
                        <a:t>VARIABLES</a:t>
                      </a:r>
                      <a:endParaRPr lang="es-EC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latin typeface="Times New Roman"/>
                          <a:ea typeface="Times New Roman"/>
                          <a:cs typeface="Times New Roman"/>
                        </a:rPr>
                        <a:t>INDICADORES</a:t>
                      </a:r>
                      <a:endParaRPr lang="es-EC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latin typeface="Times New Roman"/>
                          <a:ea typeface="Times New Roman"/>
                          <a:cs typeface="Times New Roman"/>
                        </a:rPr>
                        <a:t>DESCRIPCIÓN</a:t>
                      </a:r>
                      <a:endParaRPr lang="es-EC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latin typeface="Times New Roman"/>
                          <a:ea typeface="Times New Roman"/>
                          <a:cs typeface="Times New Roman"/>
                        </a:rPr>
                        <a:t>CRITERIO</a:t>
                      </a:r>
                      <a:endParaRPr lang="es-EC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046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GRUPOS ÉTNICOS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047" marR="500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INDÍGENAS  </a:t>
                      </a: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Y MESTIZOS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En la Provincia existe diversidad de grupos étnicos entre Mestizos con el 80,32%, Indígenas con el 15,56 % (</a:t>
                      </a:r>
                      <a:r>
                        <a:rPr lang="es-ES" sz="1300" dirty="0" err="1">
                          <a:latin typeface="+mn-lt"/>
                          <a:ea typeface="Times New Roman"/>
                          <a:cs typeface="Times New Roman"/>
                        </a:rPr>
                        <a:t>Saraguros</a:t>
                      </a: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 y </a:t>
                      </a:r>
                      <a:r>
                        <a:rPr lang="es-ES" sz="1300" dirty="0" err="1">
                          <a:latin typeface="+mn-lt"/>
                          <a:ea typeface="Times New Roman"/>
                          <a:cs typeface="Times New Roman"/>
                        </a:rPr>
                        <a:t>Shuar</a:t>
                      </a: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) que conservan su identidad cultural</a:t>
                      </a: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159057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  <a:endParaRPr lang="es-EC" sz="13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+mn-lt"/>
                          <a:ea typeface="Times New Roman"/>
                          <a:cs typeface="Times New Roman"/>
                        </a:rPr>
                        <a:t>IDENTIDAD </a:t>
                      </a:r>
                      <a:br>
                        <a:rPr lang="es-ES" sz="130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S" sz="1300">
                          <a:latin typeface="+mn-lt"/>
                          <a:ea typeface="Times New Roman"/>
                          <a:cs typeface="Times New Roman"/>
                        </a:rPr>
                        <a:t>CULTURAL</a:t>
                      </a:r>
                      <a:endParaRPr lang="es-EC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047" marR="500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FIESTAS </a:t>
                      </a: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CÍVICAS, RELIGIOSAS </a:t>
                      </a:r>
                      <a:b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Y COMIDA TÍPICA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+mn-lt"/>
                          <a:ea typeface="Times New Roman"/>
                          <a:cs typeface="Times New Roman"/>
                        </a:rPr>
                        <a:t>La Identidad Cultural de la provincia es rica por su comida típica, grupos étnicos y festividades.</a:t>
                      </a:r>
                      <a:endParaRPr lang="es-EC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785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SISTEMA POLÍTICO INSTITUCIONAL</a:t>
            </a:r>
            <a:endParaRPr lang="es-EC" sz="36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501120" cy="4071967"/>
        </p:xfrm>
        <a:graphic>
          <a:graphicData uri="http://schemas.openxmlformats.org/drawingml/2006/table">
            <a:tbl>
              <a:tblPr/>
              <a:tblGrid>
                <a:gridCol w="1214445"/>
                <a:gridCol w="2071702"/>
                <a:gridCol w="4071966"/>
                <a:gridCol w="1143007"/>
              </a:tblGrid>
              <a:tr h="5788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latin typeface="Times New Roman"/>
                          <a:ea typeface="Times New Roman"/>
                          <a:cs typeface="Times New Roman"/>
                        </a:rPr>
                        <a:t>VARIABLES</a:t>
                      </a:r>
                      <a:endParaRPr lang="es-EC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latin typeface="Times New Roman"/>
                          <a:ea typeface="Times New Roman"/>
                          <a:cs typeface="Times New Roman"/>
                        </a:rPr>
                        <a:t>INDICADORES</a:t>
                      </a:r>
                      <a:endParaRPr lang="es-EC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latin typeface="Times New Roman"/>
                          <a:ea typeface="Times New Roman"/>
                          <a:cs typeface="Times New Roman"/>
                        </a:rPr>
                        <a:t>DESCRIPCIÓN</a:t>
                      </a:r>
                      <a:endParaRPr lang="es-EC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latin typeface="Times New Roman"/>
                          <a:ea typeface="Times New Roman"/>
                          <a:cs typeface="Times New Roman"/>
                        </a:rPr>
                        <a:t>CRITERIO</a:t>
                      </a:r>
                      <a:endParaRPr lang="es-EC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8726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FORTALECIMIENTO </a:t>
                      </a: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INSTITUCIONAL </a:t>
                      </a:r>
                      <a:b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PÚBLICO Y PRIVADO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717" marR="5771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GOBIERNOS </a:t>
                      </a: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AUTÓNOMOS </a:t>
                      </a:r>
                      <a:b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DECENTRALIZADOS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717" marR="57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Los Gobiernos autónomos de la provincia están conformados por el Gobierno Provincial, Gobierno Municipal y Gobiernos Parroquiales, que poseen una estructura organizacional adecuada, pero requieren un mayor financiamiento para cumplir con programas y  proyectos y capacitación para sus técnicos.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717" marR="57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717" marR="57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643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COMPAÑIAS </a:t>
                      </a: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PRIVADAS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717" marR="57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+mn-lt"/>
                          <a:ea typeface="Times New Roman"/>
                          <a:cs typeface="Times New Roman"/>
                        </a:rPr>
                        <a:t>En toda la provincia existen solo 149 compañías privadas entre  agricultura, minería, comercio, turismo, etc.</a:t>
                      </a:r>
                      <a:endParaRPr lang="es-EC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717" marR="57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717" marR="57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0138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/>
              <a:t>SISTEMA DE ASENTAMIENTOS HUMANOS</a:t>
            </a:r>
            <a:endParaRPr lang="es-EC" sz="36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79342478"/>
              </p:ext>
            </p:extLst>
          </p:nvPr>
        </p:nvGraphicFramePr>
        <p:xfrm>
          <a:off x="500034" y="1785926"/>
          <a:ext cx="8229599" cy="2812493"/>
        </p:xfrm>
        <a:graphic>
          <a:graphicData uri="http://schemas.openxmlformats.org/drawingml/2006/table">
            <a:tbl>
              <a:tblPr/>
              <a:tblGrid>
                <a:gridCol w="1096473"/>
                <a:gridCol w="2261113"/>
                <a:gridCol w="3857652"/>
                <a:gridCol w="1014361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latin typeface="Times New Roman"/>
                          <a:ea typeface="Times New Roman"/>
                          <a:cs typeface="Times New Roman"/>
                        </a:rPr>
                        <a:t>VARIABLES</a:t>
                      </a:r>
                      <a:endParaRPr lang="es-EC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latin typeface="Times New Roman"/>
                          <a:ea typeface="Times New Roman"/>
                          <a:cs typeface="Times New Roman"/>
                        </a:rPr>
                        <a:t>INDICADORES</a:t>
                      </a:r>
                      <a:endParaRPr lang="es-EC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latin typeface="Times New Roman"/>
                          <a:ea typeface="Times New Roman"/>
                          <a:cs typeface="Times New Roman"/>
                        </a:rPr>
                        <a:t>DESCRIPCIÓN</a:t>
                      </a:r>
                      <a:endParaRPr lang="es-EC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latin typeface="Times New Roman"/>
                          <a:ea typeface="Times New Roman"/>
                          <a:cs typeface="Times New Roman"/>
                        </a:rPr>
                        <a:t>CRITERIO</a:t>
                      </a:r>
                      <a:endParaRPr lang="es-EC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6583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POBLACIÓN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EVOLUCIÓN  DE LA POBLACIÓN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En 50 años, la población nacional ha crecido 3,2 veces, en tanto que la Población provincial se ha multiplicado en  8 </a:t>
                      </a: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veces.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149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DENSIDAD POBLACIONAL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La densidad poblacional de la provincia es baja, El cantón más poblado es Zamora con 13 habitantes por kilómetro cuadrado.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050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57158" y="845683"/>
          <a:ext cx="8501121" cy="2473382"/>
        </p:xfrm>
        <a:graphic>
          <a:graphicData uri="http://schemas.openxmlformats.org/drawingml/2006/table">
            <a:tbl>
              <a:tblPr/>
              <a:tblGrid>
                <a:gridCol w="1132649"/>
                <a:gridCol w="2867879"/>
                <a:gridCol w="3429024"/>
                <a:gridCol w="1071569"/>
              </a:tblGrid>
              <a:tr h="6327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latin typeface="Times New Roman"/>
                          <a:ea typeface="Times New Roman"/>
                          <a:cs typeface="Times New Roman"/>
                        </a:rPr>
                        <a:t>VARIABLES</a:t>
                      </a:r>
                      <a:endParaRPr lang="es-EC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latin typeface="Times New Roman"/>
                          <a:ea typeface="Times New Roman"/>
                          <a:cs typeface="Times New Roman"/>
                        </a:rPr>
                        <a:t>INDICADORES</a:t>
                      </a:r>
                      <a:endParaRPr lang="es-EC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latin typeface="Times New Roman"/>
                          <a:ea typeface="Times New Roman"/>
                          <a:cs typeface="Times New Roman"/>
                        </a:rPr>
                        <a:t>DESCRIPCIÓN</a:t>
                      </a:r>
                      <a:endParaRPr lang="es-EC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latin typeface="Times New Roman"/>
                          <a:ea typeface="Times New Roman"/>
                          <a:cs typeface="Times New Roman"/>
                        </a:rPr>
                        <a:t>CRITERIO</a:t>
                      </a:r>
                      <a:endParaRPr lang="es-EC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49105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               </a:t>
                      </a:r>
                    </a:p>
                    <a:p>
                      <a:pPr marL="71755" marR="71755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EDUCA </a:t>
                      </a:r>
                      <a:r>
                        <a:rPr lang="es-ES" sz="13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CIÓN</a:t>
                      </a:r>
                      <a:endParaRPr lang="es-EC" sz="13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ESCOLARIDAD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El </a:t>
                      </a: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74.78% de la Población menor a 25 años asiste a un establecimiento educativo regularmente.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273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ANALFABETISMO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La </a:t>
                      </a: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tasa de analfabetismo de la provincia es de 5,53</a:t>
                      </a: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%.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3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63041587"/>
              </p:ext>
            </p:extLst>
          </p:nvPr>
        </p:nvGraphicFramePr>
        <p:xfrm>
          <a:off x="357158" y="3417451"/>
          <a:ext cx="8501090" cy="2542613"/>
        </p:xfrm>
        <a:graphic>
          <a:graphicData uri="http://schemas.openxmlformats.org/drawingml/2006/table">
            <a:tbl>
              <a:tblPr/>
              <a:tblGrid>
                <a:gridCol w="1142976"/>
                <a:gridCol w="2857520"/>
                <a:gridCol w="3429024"/>
                <a:gridCol w="1071570"/>
              </a:tblGrid>
              <a:tr h="77781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SALUD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050" marR="520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DESNUTRICIÓN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Existe </a:t>
                      </a: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desnutrición de 41,5% en niños menores de 6 años</a:t>
                      </a: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endParaRPr lang="es-EC" sz="13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5107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+mn-lt"/>
                          <a:ea typeface="Times New Roman"/>
                          <a:cs typeface="Times New Roman"/>
                        </a:rPr>
                        <a:t>VIVIENDA Y</a:t>
                      </a:r>
                      <a:br>
                        <a:rPr lang="es-ES" sz="130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S" sz="1300">
                          <a:latin typeface="+mn-lt"/>
                          <a:ea typeface="Times New Roman"/>
                          <a:cs typeface="Times New Roman"/>
                        </a:rPr>
                        <a:t> SERVICIOS BÁSICOS</a:t>
                      </a:r>
                      <a:endParaRPr lang="es-EC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050" marR="5205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AGUA POTABLE, LUZ ELÉCTRICA, RECOLECCIÓN DE BASURA, </a:t>
                      </a:r>
                      <a:b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ALCANTARILLADO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Los servicios </a:t>
                      </a: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básicos son escasos la mayoría de comunidades no cuentan con alcantarillado, </a:t>
                      </a: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agua </a:t>
                      </a: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potable  y no existe recolección de basura, 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050" marR="5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91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600" b="1" dirty="0" smtClean="0"/>
              <a:t>SISTEMA DE MOVILIDAD, ENERGÍA Y CONECTIVIDAD</a:t>
            </a:r>
            <a:endParaRPr lang="es-EC" sz="36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23061789"/>
              </p:ext>
            </p:extLst>
          </p:nvPr>
        </p:nvGraphicFramePr>
        <p:xfrm>
          <a:off x="571472" y="2071678"/>
          <a:ext cx="8229599" cy="3328990"/>
        </p:xfrm>
        <a:graphic>
          <a:graphicData uri="http://schemas.openxmlformats.org/drawingml/2006/table">
            <a:tbl>
              <a:tblPr/>
              <a:tblGrid>
                <a:gridCol w="1096473"/>
                <a:gridCol w="3156293"/>
                <a:gridCol w="3156293"/>
                <a:gridCol w="820540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latin typeface="+mn-lt"/>
                          <a:ea typeface="Times New Roman"/>
                          <a:cs typeface="Times New Roman"/>
                        </a:rPr>
                        <a:t>VARIABLES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latin typeface="+mn-lt"/>
                          <a:ea typeface="Times New Roman"/>
                          <a:cs typeface="Times New Roman"/>
                        </a:rPr>
                        <a:t>INDICADORES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latin typeface="+mn-lt"/>
                          <a:ea typeface="Times New Roman"/>
                          <a:cs typeface="Times New Roman"/>
                        </a:rPr>
                        <a:t>DESCRIPCIÓN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latin typeface="+mn-lt"/>
                          <a:ea typeface="Times New Roman"/>
                          <a:cs typeface="Times New Roman"/>
                        </a:rPr>
                        <a:t>CRITERIO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47139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VIALIDAD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VÍAS ESTATALES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La red vial que une a la provincia con otras está en excelente estado y es un eje importante de desarrollo</a:t>
                      </a:r>
                      <a:r>
                        <a:rPr lang="es-ES" sz="1300" dirty="0" smtClean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V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9008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VÍAS SECUNDARIAS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Las vías secundarias se encuentran en mal estado y  se debe realizar urgentemente un proyecto de rehabilitación vial.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endParaRPr lang="es-EC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5061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s-MX" sz="3600" b="1" dirty="0"/>
              <a:t>MOMENTO NORMATIVO</a:t>
            </a:r>
            <a:r>
              <a:rPr lang="es-EC" sz="1600" dirty="0"/>
              <a:t/>
            </a:r>
            <a:br>
              <a:rPr lang="es-EC" sz="1600" dirty="0"/>
            </a:b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571472" y="1357298"/>
            <a:ext cx="3786214" cy="45858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 </a:t>
            </a:r>
          </a:p>
          <a:p>
            <a:pPr algn="ctr"/>
            <a:r>
              <a:rPr lang="es-MX" sz="1600" b="1" dirty="0" smtClean="0"/>
              <a:t>MISIÓN  </a:t>
            </a:r>
          </a:p>
          <a:p>
            <a:pPr algn="ctr"/>
            <a:endParaRPr lang="es-EC" sz="1600" dirty="0" smtClean="0"/>
          </a:p>
          <a:p>
            <a:pPr algn="just"/>
            <a:r>
              <a:rPr lang="es-MX" sz="1600" dirty="0" smtClean="0"/>
              <a:t>Como entidad rectora del desarrollo de la Provincia de Zamora Chinchipe formula, establece, implementa y evalúa políticas, regulaciones, planes, programas y proyectos que garanticen el progreso de los habitantes de la provincia, dentro del marco de respeto a la naturaleza, propendiendo a sostener una producción que garantice el derecho al buen vivir, minimizando el impacto ambiental y construyendo al desarrollo social y económico de la provincia y consecuentemente del país.</a:t>
            </a:r>
          </a:p>
          <a:p>
            <a:pPr algn="just"/>
            <a:endParaRPr lang="es-EC" sz="1600" dirty="0" smtClean="0"/>
          </a:p>
          <a:p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4714876" y="1357298"/>
            <a:ext cx="4071966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VISIÓN</a:t>
            </a:r>
            <a:r>
              <a:rPr lang="es-MX" sz="1600" b="1" i="1" dirty="0" smtClean="0"/>
              <a:t> </a:t>
            </a:r>
          </a:p>
          <a:p>
            <a:pPr algn="ctr"/>
            <a:endParaRPr lang="es-MX" sz="1600" b="1" i="1" dirty="0" smtClean="0"/>
          </a:p>
          <a:p>
            <a:r>
              <a:rPr lang="es-MX" sz="1600" b="1" i="1" dirty="0" smtClean="0"/>
              <a:t>ZAMORA CHINCHIPE PARA EL 2020</a:t>
            </a:r>
            <a:endParaRPr lang="es-EC" sz="1600" dirty="0" smtClean="0"/>
          </a:p>
          <a:p>
            <a:r>
              <a:rPr lang="es-MX" sz="1600" dirty="0" smtClean="0"/>
              <a:t> </a:t>
            </a:r>
            <a:endParaRPr lang="es-EC" sz="1600" dirty="0" smtClean="0"/>
          </a:p>
          <a:p>
            <a:r>
              <a:rPr lang="es-MX" sz="1600" b="1" u="sng" dirty="0" smtClean="0"/>
              <a:t>Pulmón de la madre tierra, fuente de agua y vida.</a:t>
            </a:r>
          </a:p>
          <a:p>
            <a:endParaRPr lang="es-EC" sz="1600" dirty="0" smtClean="0"/>
          </a:p>
          <a:p>
            <a:pPr algn="just"/>
            <a:r>
              <a:rPr lang="es-MX" sz="1600" dirty="0" smtClean="0"/>
              <a:t>Provincia soberana, cuna de la interculturalidad, pionera en la generación de valor agregado, en la producción limpia; protectora y usuaria de su exuberante biodiversidad, recursos hídricos, patrimonio arqueológico y </a:t>
            </a:r>
            <a:r>
              <a:rPr lang="es-MX" sz="1600" dirty="0" err="1" smtClean="0"/>
              <a:t>ecoturístico</a:t>
            </a:r>
            <a:r>
              <a:rPr lang="es-MX" sz="1600" dirty="0" smtClean="0"/>
              <a:t>, con una gestión mancomunada, participativa e integrada de los pueblos, nacionalidades, organizaciones sociales y de las instituciones públicas y privadas.    </a:t>
            </a:r>
            <a:endParaRPr lang="es-EC" sz="1600" dirty="0" smtClean="0"/>
          </a:p>
          <a:p>
            <a:pPr algn="just"/>
            <a:r>
              <a:rPr lang="es-MX" sz="1600" b="1" dirty="0" smtClean="0"/>
              <a:t>Desde el sur del Ecuador para el mundo</a:t>
            </a:r>
            <a:endParaRPr lang="es-EC" sz="1600" dirty="0"/>
          </a:p>
        </p:txBody>
      </p:sp>
    </p:spTree>
    <p:extLst>
      <p:ext uri="{BB962C8B-B14F-4D97-AF65-F5344CB8AC3E}">
        <p14:creationId xmlns="" xmlns:p14="http://schemas.microsoft.com/office/powerpoint/2010/main" val="28832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20 Marcador de contenido"/>
          <p:cNvGraphicFramePr>
            <a:graphicFrameLocks noGrp="1"/>
          </p:cNvGraphicFramePr>
          <p:nvPr>
            <p:ph idx="1"/>
          </p:nvPr>
        </p:nvGraphicFramePr>
        <p:xfrm>
          <a:off x="571472" y="928670"/>
          <a:ext cx="8001056" cy="5572164"/>
        </p:xfrm>
        <a:graphic>
          <a:graphicData uri="http://schemas.openxmlformats.org/drawingml/2006/table">
            <a:tbl>
              <a:tblPr/>
              <a:tblGrid>
                <a:gridCol w="8001056"/>
              </a:tblGrid>
              <a:tr h="11272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VISIÓN</a:t>
                      </a:r>
                      <a:endParaRPr lang="es-EC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81" marR="5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42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Times New Roman"/>
                          <a:ea typeface="Times New Roman"/>
                        </a:rPr>
                        <a:t>CLIENTE</a:t>
                      </a:r>
                      <a:r>
                        <a:rPr lang="es-EC" sz="1200" dirty="0">
                          <a:latin typeface="Times New Roman"/>
                          <a:ea typeface="Times New Roman"/>
                        </a:rPr>
                        <a:t> </a:t>
                      </a:r>
                      <a:endParaRPr lang="es-EC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81" marR="5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5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901180" algn="l"/>
                        </a:tabLst>
                      </a:pPr>
                      <a:endParaRPr lang="es-EC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Times New Roman"/>
                          <a:ea typeface="Times New Roman"/>
                        </a:rPr>
                        <a:t>GESTIÓN INTERNA </a:t>
                      </a:r>
                      <a:r>
                        <a:rPr lang="es-EC" sz="1000" b="1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es-EC" sz="900" dirty="0">
                          <a:latin typeface="Times New Roman"/>
                          <a:ea typeface="Times New Roman"/>
                        </a:rPr>
                        <a:t> </a:t>
                      </a:r>
                      <a:endParaRPr lang="es-EC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81" marR="5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0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24070" algn="l"/>
                        </a:tabLst>
                      </a:pPr>
                      <a:r>
                        <a:rPr lang="es-ES" sz="1200" b="1" dirty="0">
                          <a:latin typeface="Times New Roman"/>
                          <a:ea typeface="Times New Roman"/>
                        </a:rPr>
                        <a:t>INSUMOS</a:t>
                      </a:r>
                      <a:r>
                        <a:rPr lang="es-EC" sz="1200" dirty="0">
                          <a:latin typeface="Times New Roman"/>
                          <a:ea typeface="Times New Roman"/>
                        </a:rPr>
                        <a:t> </a:t>
                      </a:r>
                      <a:endParaRPr lang="es-EC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es-EC" sz="900" dirty="0">
                          <a:latin typeface="Times New Roman"/>
                          <a:ea typeface="Times New Roman"/>
                        </a:rPr>
                        <a:t> </a:t>
                      </a:r>
                      <a:endParaRPr lang="es-EC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581" marR="5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6843" name="115 Elipse"/>
          <p:cNvSpPr>
            <a:spLocks noChangeArrowheads="1"/>
          </p:cNvSpPr>
          <p:nvPr/>
        </p:nvSpPr>
        <p:spPr bwMode="auto">
          <a:xfrm>
            <a:off x="1214414" y="1071546"/>
            <a:ext cx="2025650" cy="8445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MX" sz="10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MX" sz="10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1000" dirty="0" smtClean="0"/>
              <a:t>Fortalecer la identidad de los pueblos y nacionalidades indígenas</a:t>
            </a:r>
            <a:endParaRPr lang="es-EC" sz="10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41" name="114 Elipse"/>
          <p:cNvSpPr>
            <a:spLocks noChangeArrowheads="1"/>
          </p:cNvSpPr>
          <p:nvPr/>
        </p:nvSpPr>
        <p:spPr bwMode="auto">
          <a:xfrm>
            <a:off x="3357554" y="1142984"/>
            <a:ext cx="2079625" cy="630237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10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10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000" dirty="0" smtClean="0"/>
              <a:t>Fomentar la producción limpia </a:t>
            </a:r>
            <a:endParaRPr lang="es-EC" sz="10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42" name="113 Elipse"/>
          <p:cNvSpPr>
            <a:spLocks noChangeArrowheads="1"/>
          </p:cNvSpPr>
          <p:nvPr/>
        </p:nvSpPr>
        <p:spPr bwMode="auto">
          <a:xfrm>
            <a:off x="5643570" y="1071546"/>
            <a:ext cx="2889250" cy="92233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MX" sz="10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MX" sz="10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1000" dirty="0" smtClean="0"/>
              <a:t>Promover la protección y uso adecuado de su biodiversidad, recursos hídricos, patrimonio arqueológico</a:t>
            </a:r>
            <a:endParaRPr lang="es-EC" sz="10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39" name="116 Elipse"/>
          <p:cNvSpPr>
            <a:spLocks noChangeArrowheads="1"/>
          </p:cNvSpPr>
          <p:nvPr/>
        </p:nvSpPr>
        <p:spPr bwMode="auto">
          <a:xfrm>
            <a:off x="785786" y="2643182"/>
            <a:ext cx="3276600" cy="6032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MX" sz="10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MX" sz="10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1000" dirty="0" smtClean="0"/>
              <a:t>Mejorar la calidad de vida de la población, comunidades con mejores servicios </a:t>
            </a:r>
            <a:endParaRPr lang="es-EC" sz="10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38" name="119 Elipse"/>
          <p:cNvSpPr>
            <a:spLocks noChangeArrowheads="1"/>
          </p:cNvSpPr>
          <p:nvPr/>
        </p:nvSpPr>
        <p:spPr bwMode="auto">
          <a:xfrm>
            <a:off x="4429124" y="2143116"/>
            <a:ext cx="3925888" cy="64294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z="10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z="10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1000" dirty="0" smtClean="0"/>
              <a:t>Generar fuentes de financiamiento, fuentes de trabajo para  mejorar la productividad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40" name="117 Elipse"/>
          <p:cNvSpPr>
            <a:spLocks noChangeArrowheads="1"/>
          </p:cNvSpPr>
          <p:nvPr/>
        </p:nvSpPr>
        <p:spPr bwMode="auto">
          <a:xfrm>
            <a:off x="4643438" y="2928934"/>
            <a:ext cx="3603625" cy="71596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MX" sz="10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MX" sz="10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1000" dirty="0" smtClean="0"/>
              <a:t>Realizar un mejor manejo del territorio para aumentar las potencialidades agrícolas y pecuarias.</a:t>
            </a:r>
            <a:endParaRPr lang="es-EC" sz="10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30" name="123 Elipse"/>
          <p:cNvSpPr>
            <a:spLocks noChangeArrowheads="1"/>
          </p:cNvSpPr>
          <p:nvPr/>
        </p:nvSpPr>
        <p:spPr bwMode="auto">
          <a:xfrm>
            <a:off x="1428728" y="5357826"/>
            <a:ext cx="2071702" cy="100013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MX" sz="10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MX" sz="10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1000" dirty="0" smtClean="0"/>
              <a:t>Obtener recursos económicos para realizar proyectos  de desarrollo comunitario</a:t>
            </a:r>
            <a:endParaRPr lang="es-EC" sz="10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31" name="122 Elipse"/>
          <p:cNvSpPr>
            <a:spLocks noChangeArrowheads="1"/>
          </p:cNvSpPr>
          <p:nvPr/>
        </p:nvSpPr>
        <p:spPr bwMode="auto">
          <a:xfrm>
            <a:off x="5929322" y="4286256"/>
            <a:ext cx="2260600" cy="5334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z="10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C" sz="10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1000" dirty="0" smtClean="0"/>
              <a:t>Mantener y difundir el patrimonio cultural tangible e  intangible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29" name="124 Elipse"/>
          <p:cNvSpPr>
            <a:spLocks noChangeArrowheads="1"/>
          </p:cNvSpPr>
          <p:nvPr/>
        </p:nvSpPr>
        <p:spPr bwMode="auto">
          <a:xfrm>
            <a:off x="3643306" y="5929330"/>
            <a:ext cx="2187575" cy="4572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10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10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000" dirty="0" smtClean="0"/>
              <a:t>Capacitar al personal técnico </a:t>
            </a:r>
            <a:endParaRPr lang="es-EC" sz="10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32" name="121 Elipse"/>
          <p:cNvSpPr>
            <a:spLocks noChangeArrowheads="1"/>
          </p:cNvSpPr>
          <p:nvPr/>
        </p:nvSpPr>
        <p:spPr bwMode="auto">
          <a:xfrm>
            <a:off x="2357422" y="4000504"/>
            <a:ext cx="3225800" cy="74136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sz="1000" dirty="0" smtClean="0"/>
              <a:t>Mejorar la infraestructura física del GAD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35" name="46 Elipse"/>
          <p:cNvSpPr>
            <a:spLocks noChangeArrowheads="1"/>
          </p:cNvSpPr>
          <p:nvPr/>
        </p:nvSpPr>
        <p:spPr bwMode="auto">
          <a:xfrm>
            <a:off x="3500430" y="5214950"/>
            <a:ext cx="2260600" cy="5334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10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10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000" dirty="0" smtClean="0"/>
              <a:t>Generar y actualizar la </a:t>
            </a:r>
            <a:r>
              <a:rPr lang="es-MX" sz="1000" dirty="0" err="1" smtClean="0"/>
              <a:t>geo</a:t>
            </a:r>
            <a:r>
              <a:rPr lang="es-MX" sz="1000" dirty="0" smtClean="0"/>
              <a:t> información</a:t>
            </a:r>
            <a:endParaRPr lang="es-EC" sz="10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36" name="125 Elipse"/>
          <p:cNvSpPr>
            <a:spLocks noChangeArrowheads="1"/>
          </p:cNvSpPr>
          <p:nvPr/>
        </p:nvSpPr>
        <p:spPr bwMode="auto">
          <a:xfrm>
            <a:off x="6072198" y="5500702"/>
            <a:ext cx="2260600" cy="83661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z="10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z="10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1000" dirty="0" smtClean="0"/>
              <a:t>Cumplir y hacer cumplir el marco legal vigente aplicado al GAD en todas las instancias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33" name="AutoShape 33"/>
          <p:cNvSpPr>
            <a:spLocks noChangeArrowheads="1"/>
          </p:cNvSpPr>
          <p:nvPr/>
        </p:nvSpPr>
        <p:spPr bwMode="auto">
          <a:xfrm flipV="1">
            <a:off x="8420128" y="1643046"/>
            <a:ext cx="152400" cy="701675"/>
          </a:xfrm>
          <a:prstGeom prst="downArrow">
            <a:avLst>
              <a:gd name="adj1" fmla="val 50000"/>
              <a:gd name="adj2" fmla="val 115104"/>
            </a:avLst>
          </a:prstGeom>
          <a:gradFill rotWithShape="0">
            <a:gsLst>
              <a:gs pos="0">
                <a:srgbClr val="B2A1C7"/>
              </a:gs>
              <a:gs pos="50000">
                <a:srgbClr val="8064A2"/>
              </a:gs>
              <a:gs pos="100000">
                <a:srgbClr val="B2A1C7"/>
              </a:gs>
            </a:gsLst>
            <a:lin ang="5400000" scaled="1"/>
          </a:gradFill>
          <a:ln w="12700">
            <a:solidFill>
              <a:srgbClr val="8064A2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6834" name="AutoShape 34"/>
          <p:cNvSpPr>
            <a:spLocks noChangeArrowheads="1"/>
          </p:cNvSpPr>
          <p:nvPr/>
        </p:nvSpPr>
        <p:spPr bwMode="auto">
          <a:xfrm flipV="1">
            <a:off x="8420128" y="3506790"/>
            <a:ext cx="152400" cy="701675"/>
          </a:xfrm>
          <a:prstGeom prst="downArrow">
            <a:avLst>
              <a:gd name="adj1" fmla="val 50000"/>
              <a:gd name="adj2" fmla="val 115104"/>
            </a:avLst>
          </a:prstGeom>
          <a:gradFill rotWithShape="0">
            <a:gsLst>
              <a:gs pos="0">
                <a:srgbClr val="B2A1C7"/>
              </a:gs>
              <a:gs pos="50000">
                <a:srgbClr val="8064A2"/>
              </a:gs>
              <a:gs pos="100000">
                <a:srgbClr val="B2A1C7"/>
              </a:gs>
            </a:gsLst>
            <a:lin ang="5400000" scaled="1"/>
          </a:gradFill>
          <a:ln w="12700">
            <a:solidFill>
              <a:srgbClr val="8064A2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6837" name="AutoShape 37"/>
          <p:cNvSpPr>
            <a:spLocks noChangeArrowheads="1"/>
          </p:cNvSpPr>
          <p:nvPr/>
        </p:nvSpPr>
        <p:spPr bwMode="auto">
          <a:xfrm flipV="1">
            <a:off x="8420128" y="4610190"/>
            <a:ext cx="152400" cy="701675"/>
          </a:xfrm>
          <a:prstGeom prst="downArrow">
            <a:avLst>
              <a:gd name="adj1" fmla="val 50000"/>
              <a:gd name="adj2" fmla="val 115104"/>
            </a:avLst>
          </a:prstGeom>
          <a:gradFill rotWithShape="0">
            <a:gsLst>
              <a:gs pos="0">
                <a:srgbClr val="B2A1C7"/>
              </a:gs>
              <a:gs pos="50000">
                <a:srgbClr val="8064A2"/>
              </a:gs>
              <a:gs pos="100000">
                <a:srgbClr val="B2A1C7"/>
              </a:gs>
            </a:gsLst>
            <a:lin ang="5400000" scaled="1"/>
          </a:gradFill>
          <a:ln w="12700">
            <a:solidFill>
              <a:srgbClr val="8064A2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8" name="17 CuadroTexto"/>
          <p:cNvSpPr txBox="1"/>
          <p:nvPr/>
        </p:nvSpPr>
        <p:spPr>
          <a:xfrm>
            <a:off x="1357290" y="285728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/>
              <a:t>MAPA ESTRATÉGICO</a:t>
            </a:r>
            <a:endParaRPr lang="es-EC" sz="3600" b="1" dirty="0"/>
          </a:p>
        </p:txBody>
      </p:sp>
      <p:cxnSp>
        <p:nvCxnSpPr>
          <p:cNvPr id="20" name="19 Conector curvado"/>
          <p:cNvCxnSpPr>
            <a:stCxn id="76830" idx="0"/>
            <a:endCxn id="76832" idx="3"/>
          </p:cNvCxnSpPr>
          <p:nvPr/>
        </p:nvCxnSpPr>
        <p:spPr>
          <a:xfrm rot="5400000" flipH="1" flipV="1">
            <a:off x="2284940" y="4812937"/>
            <a:ext cx="724529" cy="36525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curvado"/>
          <p:cNvCxnSpPr>
            <a:stCxn id="76835" idx="0"/>
            <a:endCxn id="76832" idx="4"/>
          </p:cNvCxnSpPr>
          <p:nvPr/>
        </p:nvCxnSpPr>
        <p:spPr>
          <a:xfrm rot="16200000" flipV="1">
            <a:off x="4063985" y="4648205"/>
            <a:ext cx="473083" cy="66040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curvado"/>
          <p:cNvCxnSpPr>
            <a:stCxn id="76829" idx="6"/>
            <a:endCxn id="76832" idx="6"/>
          </p:cNvCxnSpPr>
          <p:nvPr/>
        </p:nvCxnSpPr>
        <p:spPr>
          <a:xfrm flipH="1" flipV="1">
            <a:off x="5583222" y="4371186"/>
            <a:ext cx="247659" cy="1786744"/>
          </a:xfrm>
          <a:prstGeom prst="curvedConnector3">
            <a:avLst>
              <a:gd name="adj1" fmla="val -923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curvado"/>
          <p:cNvCxnSpPr>
            <a:stCxn id="76836" idx="1"/>
            <a:endCxn id="76832" idx="5"/>
          </p:cNvCxnSpPr>
          <p:nvPr/>
        </p:nvCxnSpPr>
        <p:spPr>
          <a:xfrm rot="16200000" flipV="1">
            <a:off x="5262073" y="4482038"/>
            <a:ext cx="989924" cy="129244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curvado"/>
          <p:cNvCxnSpPr>
            <a:stCxn id="76829" idx="7"/>
            <a:endCxn id="76831" idx="4"/>
          </p:cNvCxnSpPr>
          <p:nvPr/>
        </p:nvCxnSpPr>
        <p:spPr>
          <a:xfrm rot="5400000" flipH="1" flipV="1">
            <a:off x="5696756" y="4633419"/>
            <a:ext cx="1176629" cy="15491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curvado"/>
          <p:cNvCxnSpPr>
            <a:stCxn id="76830" idx="7"/>
            <a:endCxn id="76831" idx="3"/>
          </p:cNvCxnSpPr>
          <p:nvPr/>
        </p:nvCxnSpPr>
        <p:spPr>
          <a:xfrm rot="5400000" flipH="1" flipV="1">
            <a:off x="4347332" y="3591246"/>
            <a:ext cx="762751" cy="306334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curvado"/>
          <p:cNvCxnSpPr>
            <a:stCxn id="76832" idx="0"/>
            <a:endCxn id="76839" idx="4"/>
          </p:cNvCxnSpPr>
          <p:nvPr/>
        </p:nvCxnSpPr>
        <p:spPr>
          <a:xfrm rot="16200000" flipV="1">
            <a:off x="2820168" y="2850350"/>
            <a:ext cx="754072" cy="154623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curvado"/>
          <p:cNvCxnSpPr/>
          <p:nvPr/>
        </p:nvCxnSpPr>
        <p:spPr>
          <a:xfrm rot="10800000">
            <a:off x="3143240" y="1643050"/>
            <a:ext cx="3429024" cy="2643206"/>
          </a:xfrm>
          <a:prstGeom prst="curvedConnector3">
            <a:avLst>
              <a:gd name="adj1" fmla="val 6512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Forma"/>
          <p:cNvCxnSpPr>
            <a:stCxn id="76831" idx="6"/>
            <a:endCxn id="76842" idx="5"/>
          </p:cNvCxnSpPr>
          <p:nvPr/>
        </p:nvCxnSpPr>
        <p:spPr>
          <a:xfrm flipH="1" flipV="1">
            <a:off x="8109699" y="1858811"/>
            <a:ext cx="80223" cy="2694145"/>
          </a:xfrm>
          <a:prstGeom prst="curvedConnector4">
            <a:avLst>
              <a:gd name="adj1" fmla="val -284956"/>
              <a:gd name="adj2" fmla="val 5244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curvado"/>
          <p:cNvCxnSpPr>
            <a:stCxn id="76832" idx="7"/>
            <a:endCxn id="76840" idx="3"/>
          </p:cNvCxnSpPr>
          <p:nvPr/>
        </p:nvCxnSpPr>
        <p:spPr>
          <a:xfrm rot="5400000" flipH="1" flipV="1">
            <a:off x="4856482" y="3794380"/>
            <a:ext cx="569027" cy="6036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curvado"/>
          <p:cNvCxnSpPr>
            <a:stCxn id="76832" idx="0"/>
            <a:endCxn id="76838" idx="3"/>
          </p:cNvCxnSpPr>
          <p:nvPr/>
        </p:nvCxnSpPr>
        <p:spPr>
          <a:xfrm rot="5400000" flipH="1" flipV="1">
            <a:off x="3832888" y="2829336"/>
            <a:ext cx="1308603" cy="103373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curvado"/>
          <p:cNvCxnSpPr>
            <a:stCxn id="76840" idx="1"/>
            <a:endCxn id="76841" idx="4"/>
          </p:cNvCxnSpPr>
          <p:nvPr/>
        </p:nvCxnSpPr>
        <p:spPr>
          <a:xfrm rot="16200000" flipV="1">
            <a:off x="4153991" y="2016598"/>
            <a:ext cx="1260563" cy="77381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Forma"/>
          <p:cNvCxnSpPr>
            <a:stCxn id="76840" idx="6"/>
          </p:cNvCxnSpPr>
          <p:nvPr/>
        </p:nvCxnSpPr>
        <p:spPr>
          <a:xfrm flipH="1" flipV="1">
            <a:off x="7786710" y="1928802"/>
            <a:ext cx="460353" cy="1358114"/>
          </a:xfrm>
          <a:prstGeom prst="curvedConnector4">
            <a:avLst>
              <a:gd name="adj1" fmla="val -49658"/>
              <a:gd name="adj2" fmla="val 6317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curvado"/>
          <p:cNvCxnSpPr>
            <a:stCxn id="76838" idx="0"/>
            <a:endCxn id="76841" idx="5"/>
          </p:cNvCxnSpPr>
          <p:nvPr/>
        </p:nvCxnSpPr>
        <p:spPr>
          <a:xfrm rot="16200000" flipV="1">
            <a:off x="5531252" y="1282299"/>
            <a:ext cx="462191" cy="125944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282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926976"/>
          </a:xfrm>
        </p:spPr>
        <p:txBody>
          <a:bodyPr>
            <a:normAutofit fontScale="90000"/>
          </a:bodyPr>
          <a:lstStyle/>
          <a:p>
            <a:pPr lvl="0"/>
            <a:r>
              <a:rPr lang="es-MX" sz="2700" b="1" dirty="0" smtClean="0"/>
              <a:t/>
            </a:r>
            <a:br>
              <a:rPr lang="es-MX" sz="2700" b="1" dirty="0" smtClean="0"/>
            </a:br>
            <a:r>
              <a:rPr lang="es-MX" sz="2700" b="1" dirty="0" smtClean="0"/>
              <a:t>Título del Programa: </a:t>
            </a:r>
            <a:r>
              <a:rPr lang="es-MX" sz="2700" dirty="0" smtClean="0"/>
              <a:t>Construcción de vías y  trabajos de mantenimiento vial.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39154593"/>
              </p:ext>
            </p:extLst>
          </p:nvPr>
        </p:nvGraphicFramePr>
        <p:xfrm>
          <a:off x="428596" y="1772816"/>
          <a:ext cx="8215369" cy="498100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27735"/>
                <a:gridCol w="2058895"/>
                <a:gridCol w="2058895"/>
                <a:gridCol w="1969844"/>
              </a:tblGrid>
              <a:tr h="224218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/>
                        <a:t>Resumen Narrativo de objetivos</a:t>
                      </a:r>
                      <a:endParaRPr lang="es-EC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431" marR="61431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Indicadores Verificables</a:t>
                      </a:r>
                      <a:endParaRPr lang="es-EC" sz="1200" b="1" dirty="0"/>
                    </a:p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Objetivamente</a:t>
                      </a:r>
                      <a:endParaRPr lang="es-EC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431" marR="6143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Medios de Verificación</a:t>
                      </a:r>
                      <a:endParaRPr lang="es-EC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431" marR="6143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Supuestos</a:t>
                      </a:r>
                      <a:endParaRPr lang="es-EC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431" marR="61431" marT="0" marB="0"/>
                </a:tc>
              </a:tr>
              <a:tr h="1766758"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/>
                        <a:t>Fin</a:t>
                      </a:r>
                      <a:r>
                        <a:rPr lang="es-ES" sz="1200" b="1" dirty="0"/>
                        <a:t>: </a:t>
                      </a:r>
                      <a:r>
                        <a:rPr lang="es-ES" sz="1200" dirty="0"/>
                        <a:t>Incrementar la construcción de vías y realizar trabajos de mantenimiento permanentes en las vías principales, secundarias y caminos de herradura.</a:t>
                      </a:r>
                      <a:endParaRPr lang="es-EC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431" marR="61431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La construcción de vías será aumentada en un 25% y el mantenimiento vial, será aumentado en un 50% entre el año 2.012 y 2.015.</a:t>
                      </a:r>
                      <a:endParaRPr lang="es-EC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431" marR="61431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Levantamientos de información sobre el estado de las vías periódicamente.</a:t>
                      </a:r>
                      <a:endParaRPr lang="es-EC" sz="1200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Fiscalización de  la construcción  de vías.</a:t>
                      </a:r>
                      <a:endParaRPr lang="es-EC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431" marR="61431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/>
                        <a:t>Designar presupuesto para obras viales.</a:t>
                      </a:r>
                      <a:endParaRPr lang="es-EC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431" marR="61431" marT="0" marB="0"/>
                </a:tc>
              </a:tr>
              <a:tr h="2665604">
                <a:tc>
                  <a:txBody>
                    <a:bodyPr/>
                    <a:lstStyle/>
                    <a:p>
                      <a:pPr marL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Propósito: </a:t>
                      </a:r>
                      <a:r>
                        <a:rPr lang="es-ES" sz="1200" dirty="0"/>
                        <a:t>Mantenimiento eficaz y construcción de un sistema vial debidamente planificado que integre a todas las comunidades al desarrollo de la provincia, minimizando los impactos ambientales y recuperando las áreas afectadas.</a:t>
                      </a:r>
                      <a:endParaRPr lang="es-EC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431" marR="6143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Incremento del sistema vial comunicando las comunidades aisladas.</a:t>
                      </a:r>
                      <a:endParaRPr lang="es-EC" sz="1200" dirty="0"/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Aumentar anualmente el mantenimiento de las vías primarias, secundarias y caminos de herradura.</a:t>
                      </a:r>
                      <a:endParaRPr lang="es-EC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431" marR="6143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/>
                        <a:t>Realizar encuestas semestrales a las comunidades.</a:t>
                      </a:r>
                      <a:endParaRPr lang="es-EC" sz="1200"/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/>
                        <a:t>Realizar comparaciones del antiguo estado de las vías con el estado actual de las mismas.</a:t>
                      </a:r>
                      <a:endParaRPr lang="es-EC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431" marR="6143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Las contrataciones para la construcción de las vías puede ser modificada o cambiada de acuerdo al cumplimiento de las mismas.</a:t>
                      </a:r>
                      <a:endParaRPr lang="es-EC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431" marR="61431" marT="0" marB="0"/>
                </a:tc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467544" y="11737"/>
            <a:ext cx="82296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smtClean="0"/>
              <a:t> </a:t>
            </a:r>
            <a:r>
              <a:rPr lang="es-MX" sz="3200" b="1" smtClean="0"/>
              <a:t>MOMENTO OPERATIVO</a:t>
            </a:r>
            <a:endParaRPr lang="es-EC" sz="3200" dirty="0"/>
          </a:p>
        </p:txBody>
      </p:sp>
    </p:spTree>
    <p:extLst>
      <p:ext uri="{BB962C8B-B14F-4D97-AF65-F5344CB8AC3E}">
        <p14:creationId xmlns="" xmlns:p14="http://schemas.microsoft.com/office/powerpoint/2010/main" val="145435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928670"/>
          <a:ext cx="8286808" cy="496062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71702"/>
                <a:gridCol w="2286016"/>
                <a:gridCol w="1928826"/>
                <a:gridCol w="2000264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Resumen Narrativo de Objetivos </a:t>
                      </a:r>
                      <a:endParaRPr lang="es-EC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772" marR="2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Indicadores Verificables Objetivamente</a:t>
                      </a:r>
                      <a:endParaRPr lang="es-EC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772" marR="2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Medios de Verificación </a:t>
                      </a:r>
                      <a:endParaRPr lang="es-EC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772" marR="2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Supuestos</a:t>
                      </a:r>
                      <a:endParaRPr lang="es-EC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772" marR="27772" marT="0" marB="0"/>
                </a:tc>
              </a:tr>
              <a:tr h="20469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/>
                        <a:t>Resultados </a:t>
                      </a:r>
                      <a:endParaRPr lang="es-EC" sz="1200" b="1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Vías en excelente estado.</a:t>
                      </a:r>
                      <a:endParaRPr lang="es-EC" sz="1200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Mantenimiento Permanente.</a:t>
                      </a:r>
                      <a:endParaRPr lang="es-EC" sz="1200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Integración de todas las comunidades.</a:t>
                      </a:r>
                      <a:endParaRPr lang="es-EC" sz="1200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Personal de mantenimiento de vías bien capacitado.</a:t>
                      </a:r>
                      <a:endParaRPr lang="es-EC" sz="1200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Mitigación de impactos ambientales en las nuevas vías.</a:t>
                      </a:r>
                      <a:endParaRPr lang="es-EC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443" marR="3344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Un mayor número de vías tendrán un excelente estado.</a:t>
                      </a:r>
                      <a:endParaRPr lang="es-EC" sz="1200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Aumento del personal de mantenimiento vial, para poder realizar un mantenimiento permanente</a:t>
                      </a:r>
                      <a:endParaRPr lang="es-EC" sz="1200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Nuevas vías para que exista interrelación entre las comunidades.</a:t>
                      </a:r>
                      <a:endParaRPr lang="es-EC" sz="1200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Notable incremento en la productividad del personal.</a:t>
                      </a:r>
                      <a:endParaRPr lang="es-EC" sz="1200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Reforestación con plantas nativas.</a:t>
                      </a:r>
                      <a:endParaRPr lang="es-EC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443" marR="3344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Evaluación periódica del estado de las vías.</a:t>
                      </a:r>
                      <a:endParaRPr lang="es-EC" sz="1200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Presupuestos y lista del personal.</a:t>
                      </a:r>
                      <a:endParaRPr lang="es-EC" sz="1200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Inventario vial actualizado.</a:t>
                      </a:r>
                      <a:endParaRPr lang="es-EC" sz="1200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Evaluaciones periódicas del personal.</a:t>
                      </a:r>
                      <a:endParaRPr lang="es-EC" sz="1200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Informes anuales sobre los impactos ambientales.</a:t>
                      </a:r>
                      <a:endParaRPr lang="es-EC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443" marR="33443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Establecer un orden de prioridad en mejoramiento de vías y mantenimiento.</a:t>
                      </a:r>
                      <a:endParaRPr lang="es-EC" sz="1200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Igual al # 1.</a:t>
                      </a:r>
                      <a:endParaRPr lang="es-EC" sz="1200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Construcción de vías en orden de prioridad para las comunidades más aisladas.</a:t>
                      </a:r>
                      <a:endParaRPr lang="es-EC" sz="1200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Personal especialista  si es necesario será contratado.</a:t>
                      </a:r>
                      <a:endParaRPr lang="es-EC" sz="1200" dirty="0"/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Proyectos complementarios para la mitigación de impactos ambientales.</a:t>
                      </a:r>
                      <a:endParaRPr lang="es-EC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443" marR="3344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313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57158" y="482659"/>
          <a:ext cx="8572560" cy="612934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38746"/>
                <a:gridCol w="2217041"/>
                <a:gridCol w="1995337"/>
                <a:gridCol w="1921436"/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Resumen Narrativo de Objetivos </a:t>
                      </a:r>
                      <a:endParaRPr lang="es-EC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772" marR="2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Indicadores Verificables Objetivamente</a:t>
                      </a:r>
                      <a:endParaRPr lang="es-EC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772" marR="2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Medios de Verificación </a:t>
                      </a:r>
                      <a:endParaRPr lang="es-EC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772" marR="2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Supuestos</a:t>
                      </a:r>
                      <a:endParaRPr lang="es-EC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772" marR="27772" marT="0" marB="0"/>
                </a:tc>
              </a:tr>
              <a:tr h="31306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Actividades</a:t>
                      </a:r>
                      <a:endParaRPr lang="es-EC" sz="1200" b="1" dirty="0"/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Comprar maquinaria moderna para el mantenimiento vial.</a:t>
                      </a:r>
                      <a:endParaRPr lang="es-EC" sz="1200" dirty="0"/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Comprar material de calidad para el mantenimiento permanente de las vías.</a:t>
                      </a:r>
                      <a:endParaRPr lang="es-EC" sz="1200" dirty="0"/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Contratar empresas constructoras para poder construir nuevas vías y se pueda realizar la integración de las comunidades más alejadas.</a:t>
                      </a:r>
                      <a:endParaRPr lang="es-EC" sz="1200" dirty="0"/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Contratar y capacitar al personal técnico en el uso de la maquinaria y técnicas modernas para el mantenimiento vial.</a:t>
                      </a:r>
                      <a:endParaRPr lang="es-EC" sz="1200" dirty="0"/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Desarrollar programas de protección ambiental para minimizar los impactos ambientales generados por la construcción de las vías.</a:t>
                      </a:r>
                      <a:endParaRPr lang="es-EC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443" marR="3344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Costo de maquinarias nuevas 1.000.000 de dólares.</a:t>
                      </a:r>
                      <a:endParaRPr lang="es-EC" sz="1200" dirty="0"/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Costos de material de mantenimiento vial 500.000  dólares.</a:t>
                      </a:r>
                      <a:endParaRPr lang="es-EC" sz="1200" dirty="0"/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Costo de construcción de vías 2.000.000  dólares.</a:t>
                      </a:r>
                      <a:endParaRPr lang="es-EC" sz="1200" dirty="0"/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Contratar y capacitar al personal 450.000  dólares.</a:t>
                      </a:r>
                      <a:endParaRPr lang="es-EC" sz="1200" dirty="0"/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Programas ambientales 250.000  dólares.</a:t>
                      </a:r>
                      <a:endParaRPr lang="es-EC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443" marR="3344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 smtClean="0"/>
                        <a:t>Facturas.</a:t>
                      </a:r>
                      <a:endParaRPr lang="es-EC" sz="1200" dirty="0" smtClean="0"/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 smtClean="0"/>
                        <a:t>Facturas </a:t>
                      </a:r>
                      <a:r>
                        <a:rPr lang="es-ES" sz="1200" dirty="0"/>
                        <a:t>y comprobantes de </a:t>
                      </a:r>
                      <a:r>
                        <a:rPr lang="es-ES" sz="1200" dirty="0" smtClean="0"/>
                        <a:t>compras.</a:t>
                      </a:r>
                      <a:endParaRPr lang="es-EC" sz="1200" dirty="0" smtClean="0"/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 smtClean="0"/>
                        <a:t> Contratos.</a:t>
                      </a:r>
                      <a:endParaRPr lang="es-EC" sz="1200" dirty="0" smtClean="0"/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 smtClean="0"/>
                        <a:t>Contratos </a:t>
                      </a:r>
                      <a:r>
                        <a:rPr lang="es-ES" sz="1200" dirty="0"/>
                        <a:t>y Facturas.</a:t>
                      </a:r>
                      <a:endParaRPr lang="es-EC" sz="1200" dirty="0"/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 smtClean="0"/>
                        <a:t>5.</a:t>
                      </a:r>
                      <a:r>
                        <a:rPr lang="es-ES" sz="1200" baseline="0" dirty="0" smtClean="0"/>
                        <a:t>     </a:t>
                      </a:r>
                      <a:r>
                        <a:rPr lang="es-ES" sz="1200" dirty="0" smtClean="0"/>
                        <a:t>Facturas </a:t>
                      </a:r>
                      <a:r>
                        <a:rPr lang="es-ES" sz="1200" dirty="0"/>
                        <a:t>y Resultados en campo.</a:t>
                      </a:r>
                      <a:endParaRPr lang="es-EC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443" marR="3344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Las maquinarias puede ser importadas.</a:t>
                      </a:r>
                      <a:endParaRPr lang="es-EC" sz="1200" dirty="0"/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Recursos suficientes para comprar material.</a:t>
                      </a:r>
                      <a:endParaRPr lang="es-EC" sz="1200" dirty="0"/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Recursos suficientes para contratar constructoras viales.</a:t>
                      </a:r>
                      <a:endParaRPr lang="es-EC" sz="1200" dirty="0"/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Participación activa del personal del Consejo Provincial en capacitaciones.</a:t>
                      </a:r>
                      <a:endParaRPr lang="es-EC" sz="1200" dirty="0"/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/>
                        <a:t>Administradores tiempo completo trabajaran con </a:t>
                      </a:r>
                      <a:r>
                        <a:rPr lang="es-ES" sz="1200" dirty="0" err="1"/>
                        <a:t>ONGs</a:t>
                      </a:r>
                      <a:r>
                        <a:rPr lang="es-ES" sz="1200" dirty="0"/>
                        <a:t> y organizaciones de apoyo (GIZ) en la protección ambiental.</a:t>
                      </a:r>
                      <a:endParaRPr lang="es-EC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443" marR="3344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9153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OBJETIVOS</a:t>
            </a:r>
            <a:endParaRPr lang="es-EC" sz="3600" b="1" dirty="0"/>
          </a:p>
        </p:txBody>
      </p:sp>
      <p:sp>
        <p:nvSpPr>
          <p:cNvPr id="9" name="8 Rectángulo"/>
          <p:cNvSpPr/>
          <p:nvPr/>
        </p:nvSpPr>
        <p:spPr>
          <a:xfrm>
            <a:off x="3563888" y="5877272"/>
            <a:ext cx="5472608" cy="8043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MX" sz="1400" dirty="0" smtClean="0"/>
          </a:p>
          <a:p>
            <a:pPr lvl="0" algn="just"/>
            <a:r>
              <a:rPr lang="es-MX" sz="1400" dirty="0" smtClean="0"/>
              <a:t>Realizar el diagnóstico territorial, la propuesta normativa, estratégica y operativa necesaria para el Plan de Ordenamiento Territorial</a:t>
            </a:r>
            <a:endParaRPr lang="es-EC" sz="1400" dirty="0" smtClean="0"/>
          </a:p>
          <a:p>
            <a:pPr algn="ctr"/>
            <a:endParaRPr lang="es-EC" dirty="0"/>
          </a:p>
        </p:txBody>
      </p:sp>
      <p:sp>
        <p:nvSpPr>
          <p:cNvPr id="10" name="9 Rectángulo"/>
          <p:cNvSpPr/>
          <p:nvPr/>
        </p:nvSpPr>
        <p:spPr>
          <a:xfrm>
            <a:off x="3563888" y="3934192"/>
            <a:ext cx="5472608" cy="10795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MX" sz="1400" dirty="0" smtClean="0"/>
              <a:t>Estructurar y generar  las coberturas temáticas de la provincia de Zamora Chinchipe a escala 1:50.000</a:t>
            </a:r>
            <a:r>
              <a:rPr lang="es-MX" sz="1400" dirty="0"/>
              <a:t>.</a:t>
            </a:r>
            <a:endParaRPr lang="es-EC" sz="1400" dirty="0"/>
          </a:p>
        </p:txBody>
      </p:sp>
      <p:sp>
        <p:nvSpPr>
          <p:cNvPr id="11" name="10 Rectángulo"/>
          <p:cNvSpPr/>
          <p:nvPr/>
        </p:nvSpPr>
        <p:spPr>
          <a:xfrm>
            <a:off x="3563888" y="2060848"/>
            <a:ext cx="5472608" cy="7712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_tradnl" sz="1400" dirty="0" smtClean="0"/>
              <a:t>Recopilar, editar, generar y validar la información base de la provincia</a:t>
            </a:r>
            <a:endParaRPr lang="es-EC" sz="1400" dirty="0" smtClean="0"/>
          </a:p>
        </p:txBody>
      </p:sp>
      <p:sp>
        <p:nvSpPr>
          <p:cNvPr id="12" name="11 Rectángulo"/>
          <p:cNvSpPr/>
          <p:nvPr/>
        </p:nvSpPr>
        <p:spPr>
          <a:xfrm>
            <a:off x="3563888" y="2943509"/>
            <a:ext cx="5472608" cy="8426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MX" sz="1400" dirty="0" smtClean="0"/>
              <a:t>Diseñar, estructurar y construir la base cartográfica de la provincia a escala 1:50.000</a:t>
            </a:r>
            <a:endParaRPr lang="es-EC" sz="1400" dirty="0" smtClean="0"/>
          </a:p>
        </p:txBody>
      </p:sp>
      <p:sp>
        <p:nvSpPr>
          <p:cNvPr id="13" name="12 Rectángulo"/>
          <p:cNvSpPr/>
          <p:nvPr/>
        </p:nvSpPr>
        <p:spPr>
          <a:xfrm>
            <a:off x="3563888" y="5157192"/>
            <a:ext cx="5472608" cy="5673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1400" dirty="0"/>
              <a:t>Generar el mapa de zonificación ecológica </a:t>
            </a:r>
            <a:r>
              <a:rPr lang="es-MX" sz="1400" dirty="0" smtClean="0"/>
              <a:t>económica</a:t>
            </a:r>
            <a:endParaRPr lang="es-EC" sz="1400" dirty="0"/>
          </a:p>
        </p:txBody>
      </p:sp>
      <p:sp>
        <p:nvSpPr>
          <p:cNvPr id="14" name="13 Rectángulo"/>
          <p:cNvSpPr/>
          <p:nvPr/>
        </p:nvSpPr>
        <p:spPr>
          <a:xfrm>
            <a:off x="3347864" y="620688"/>
            <a:ext cx="5688632" cy="10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S_tradnl" dirty="0"/>
              <a:t>Realizar </a:t>
            </a:r>
            <a:r>
              <a:rPr lang="es-ES_tradnl" dirty="0" smtClean="0"/>
              <a:t>una </a:t>
            </a:r>
            <a:r>
              <a:rPr lang="es-ES_tradnl" dirty="0"/>
              <a:t>propuesta de Ordenamiento Territorial de la provincia de Zamora Chinchipe, en base a una zonificación ecológica-económica.</a:t>
            </a:r>
            <a:endParaRPr lang="es-EC" dirty="0"/>
          </a:p>
        </p:txBody>
      </p:sp>
      <p:sp>
        <p:nvSpPr>
          <p:cNvPr id="15" name="14 Rectángulo"/>
          <p:cNvSpPr/>
          <p:nvPr/>
        </p:nvSpPr>
        <p:spPr>
          <a:xfrm>
            <a:off x="107504" y="620688"/>
            <a:ext cx="2880320" cy="9361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OBJETIVO GENERAL</a:t>
            </a:r>
            <a:endParaRPr lang="es-EC" dirty="0"/>
          </a:p>
        </p:txBody>
      </p:sp>
      <p:sp>
        <p:nvSpPr>
          <p:cNvPr id="16" name="15 Rectángulo"/>
          <p:cNvSpPr/>
          <p:nvPr/>
        </p:nvSpPr>
        <p:spPr>
          <a:xfrm>
            <a:off x="107504" y="1988840"/>
            <a:ext cx="3240360" cy="7744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OBJETIVOS ESPECÍFICOS</a:t>
            </a:r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94083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737"/>
            <a:ext cx="8229600" cy="706090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RESULTADOS</a:t>
            </a:r>
            <a:endParaRPr lang="es-EC" sz="3600" b="1" dirty="0"/>
          </a:p>
        </p:txBody>
      </p:sp>
      <p:sp>
        <p:nvSpPr>
          <p:cNvPr id="4" name="3 Rectángulo"/>
          <p:cNvSpPr/>
          <p:nvPr/>
        </p:nvSpPr>
        <p:spPr>
          <a:xfrm>
            <a:off x="214282" y="785794"/>
            <a:ext cx="4143404" cy="5715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endParaRPr lang="es-MX" sz="1600" dirty="0" smtClean="0"/>
          </a:p>
          <a:p>
            <a:pPr lvl="0" algn="just"/>
            <a:r>
              <a:rPr lang="es-MX" sz="1600" dirty="0" smtClean="0"/>
              <a:t>Se </a:t>
            </a:r>
            <a:r>
              <a:rPr lang="es-MX" sz="1600" dirty="0"/>
              <a:t>realizó el mapa base de la provincia, utilizando información básica proporcionada por el Instituto Geográfico Militar y el Gobierno Provincial de Zamora Chinchipe; la información básica fue editada y se validó su topología </a:t>
            </a:r>
            <a:r>
              <a:rPr lang="es-ES_tradnl" sz="1600" dirty="0"/>
              <a:t>para asegurar la integridad de los datos con la ayuda del software ArcGis 9.3.</a:t>
            </a:r>
          </a:p>
          <a:p>
            <a:pPr lvl="0" algn="just"/>
            <a:endParaRPr lang="es-EC" sz="1600" dirty="0" smtClean="0"/>
          </a:p>
          <a:p>
            <a:pPr lvl="0" algn="just"/>
            <a:endParaRPr lang="es-EC" sz="1600" dirty="0"/>
          </a:p>
          <a:p>
            <a:pPr lvl="0" algn="just"/>
            <a:r>
              <a:rPr lang="es-ES_tradnl" sz="1600" dirty="0"/>
              <a:t>Se realizó la estructuración de la geodatabase en tres partes: la primera con la información base, la segunda con los mapas temáticos y la tercera que contiene la propuesta de zonificación ecológica económica</a:t>
            </a:r>
            <a:r>
              <a:rPr lang="es-ES_tradnl" sz="1600" dirty="0" smtClean="0"/>
              <a:t>.</a:t>
            </a:r>
          </a:p>
          <a:p>
            <a:pPr lvl="0" algn="just"/>
            <a:endParaRPr lang="es-ES_tradnl" sz="1600" dirty="0" smtClean="0"/>
          </a:p>
          <a:p>
            <a:pPr algn="just"/>
            <a:r>
              <a:rPr lang="es-MX" sz="1600" dirty="0" smtClean="0"/>
              <a:t>En el bosque protector </a:t>
            </a:r>
            <a:r>
              <a:rPr lang="es-MX" sz="1600" dirty="0" err="1" smtClean="0"/>
              <a:t>Nangaritza</a:t>
            </a:r>
            <a:r>
              <a:rPr lang="es-MX" sz="1600" dirty="0" smtClean="0"/>
              <a:t>, existe zonas urbanas en una extensión de 0,28 km</a:t>
            </a:r>
            <a:r>
              <a:rPr lang="es-MX" sz="1600" baseline="30000" dirty="0" smtClean="0"/>
              <a:t>2</a:t>
            </a:r>
            <a:r>
              <a:rPr lang="es-MX" sz="1600" dirty="0" smtClean="0"/>
              <a:t> (0,02%). Se evidencia alrededor de las zonas urbanizadas actividades como el pastoreo y la </a:t>
            </a:r>
            <a:r>
              <a:rPr lang="es-MX" sz="1600" dirty="0" err="1" smtClean="0"/>
              <a:t>agroforestería</a:t>
            </a:r>
            <a:r>
              <a:rPr lang="es-MX" sz="1600" dirty="0" smtClean="0"/>
              <a:t> en una extensión de 225 km</a:t>
            </a:r>
            <a:r>
              <a:rPr lang="es-MX" sz="1600" baseline="30000" dirty="0" smtClean="0"/>
              <a:t>2</a:t>
            </a:r>
            <a:r>
              <a:rPr lang="es-MX" sz="1600" dirty="0" smtClean="0"/>
              <a:t>, correspondiente al 18,16% del bosque protector, siendo el área protegida más intervenida.</a:t>
            </a:r>
          </a:p>
          <a:p>
            <a:pPr lvl="0" algn="just"/>
            <a:endParaRPr lang="es-ES_tradnl" sz="1600" dirty="0"/>
          </a:p>
        </p:txBody>
      </p:sp>
      <p:sp>
        <p:nvSpPr>
          <p:cNvPr id="5" name="4 Rectángulo"/>
          <p:cNvSpPr/>
          <p:nvPr/>
        </p:nvSpPr>
        <p:spPr>
          <a:xfrm>
            <a:off x="4572000" y="642918"/>
            <a:ext cx="4370816" cy="60007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MX" sz="1600" dirty="0" smtClean="0"/>
              <a:t>La </a:t>
            </a:r>
            <a:r>
              <a:rPr lang="es-MX" sz="1600" dirty="0"/>
              <a:t>zonificación ecológica-económica permitió determinar las potencialidades y debilidades que tiene la provincia en el aspecto social, económico y </a:t>
            </a:r>
            <a:r>
              <a:rPr lang="es-MX" sz="1600" dirty="0" smtClean="0"/>
              <a:t>ecológico.</a:t>
            </a:r>
          </a:p>
          <a:p>
            <a:pPr lvl="0" algn="just"/>
            <a:endParaRPr lang="es-MX" sz="1600" dirty="0" smtClean="0"/>
          </a:p>
          <a:p>
            <a:pPr algn="just"/>
            <a:r>
              <a:rPr lang="es-MX" sz="1600" dirty="0" smtClean="0"/>
              <a:t>En lo que respecta al aspecto socioeconómica de la provincia, no existe un nivel medio de potencial socioeconómico, predominando el potencial socioeconómico bajo. Se debería poner mayor atención en el cantón </a:t>
            </a:r>
            <a:r>
              <a:rPr lang="es-MX" sz="1600" dirty="0" err="1" smtClean="0"/>
              <a:t>Paquisha</a:t>
            </a:r>
            <a:r>
              <a:rPr lang="es-MX" sz="1600" dirty="0" smtClean="0"/>
              <a:t> que es el que tiene muy bajo potencial socioeconómico.</a:t>
            </a:r>
          </a:p>
          <a:p>
            <a:pPr algn="just"/>
            <a:r>
              <a:rPr lang="es-MX" sz="1600" dirty="0" smtClean="0"/>
              <a:t/>
            </a:r>
            <a:br>
              <a:rPr lang="es-MX" sz="1600" dirty="0" smtClean="0"/>
            </a:br>
            <a:r>
              <a:rPr lang="es-MX" sz="1600" dirty="0" smtClean="0"/>
              <a:t>En la propuesta del plan de ordenamiento territorial, se determinó 57 indicadores que permitieron conocer las fortalezas y debilidades de la provincia, y formular diferentes programas que están enfocados a mejorar el estado actual de la provincia, y así cumplir con la visión para el 2020.</a:t>
            </a:r>
          </a:p>
        </p:txBody>
      </p:sp>
    </p:spTree>
    <p:extLst>
      <p:ext uri="{BB962C8B-B14F-4D97-AF65-F5344CB8AC3E}">
        <p14:creationId xmlns="" xmlns:p14="http://schemas.microsoft.com/office/powerpoint/2010/main" val="12795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/>
              <a:t>CONCLUSIONES</a:t>
            </a:r>
            <a:endParaRPr lang="es-EC" sz="36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14282" y="1285860"/>
            <a:ext cx="4357718" cy="52629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MX" sz="1600" dirty="0" smtClean="0"/>
              <a:t>La provincia de Zamora Chinchipe tiene un gran sistema hídrico, encontrándose inmersa las cuencas del Zamora y Chinchipe, que son compartidas con el Perú y las provincias de Loja y  Morona Santiago. Por ello, para lograr una gestión integrada de los recursos hídricos es importante tener una coordinación con los actores de las cuencas, para preservar la calidad y cantidad del agua, con la finalidad de proteger las áreas de recarga del acuífero y los diversos elementos del ciclo hidrológico como lo son el suelo, subsuelo, biodiversidad y atmósfera.</a:t>
            </a:r>
          </a:p>
          <a:p>
            <a:pPr algn="just">
              <a:buFont typeface="Arial" pitchFamily="34" charset="0"/>
              <a:buChar char="•"/>
            </a:pPr>
            <a:endParaRPr lang="es-MX" sz="1600" dirty="0" smtClean="0"/>
          </a:p>
          <a:p>
            <a:pPr lvl="0" algn="just">
              <a:buFont typeface="Arial" pitchFamily="34" charset="0"/>
              <a:buChar char="•"/>
            </a:pPr>
            <a:r>
              <a:rPr lang="es-MX" sz="1600" dirty="0" smtClean="0"/>
              <a:t>La Zonificación Ecológica y Económica permitió conocer cómo se encuentra el territorio actualmente y cuáles son sus potencialidades y limitaciones. Se delimitaron  varias áreas entre las que se destacan zonas agrícolas, zonas de pastos y producción forestal, áreas de protección y áreas de regeneración.</a:t>
            </a:r>
          </a:p>
          <a:p>
            <a:pPr algn="just"/>
            <a:endParaRPr lang="es-MX" sz="1600" dirty="0" smtClean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786314" y="1357298"/>
            <a:ext cx="4143404" cy="5143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s-MX" sz="1600" dirty="0" smtClean="0"/>
              <a:t>Dentro del diagnóstico de la provincia de Zamora Chinchipe se analizaron 57 indicadores, de los cuales se tiene 17 presentan un buen estado, 11 un estado de prevención y alerta y 29 presentan un deterioro o malas condiciones. </a:t>
            </a:r>
          </a:p>
          <a:p>
            <a:pPr lvl="0" algn="just">
              <a:buNone/>
            </a:pPr>
            <a:endParaRPr lang="es-MX" sz="1600" dirty="0" smtClean="0"/>
          </a:p>
          <a:p>
            <a:pPr lvl="0" algn="just"/>
            <a:r>
              <a:rPr lang="es-MX" sz="1600" dirty="0" smtClean="0"/>
              <a:t>Según los resultados del mapa socioeconómico se logro identificar que algunos cantones de la provincia como </a:t>
            </a:r>
            <a:r>
              <a:rPr lang="es-MX" sz="1600" dirty="0" err="1" smtClean="0"/>
              <a:t>Paquisha</a:t>
            </a:r>
            <a:r>
              <a:rPr lang="es-MX" sz="1600" dirty="0" smtClean="0"/>
              <a:t>, </a:t>
            </a:r>
            <a:r>
              <a:rPr lang="es-MX" sz="1600" dirty="0" err="1" smtClean="0"/>
              <a:t>Nangaritza</a:t>
            </a:r>
            <a:r>
              <a:rPr lang="es-MX" sz="1600" dirty="0" smtClean="0"/>
              <a:t> y </a:t>
            </a:r>
            <a:r>
              <a:rPr lang="es-MX" sz="1600" dirty="0" err="1" smtClean="0"/>
              <a:t>Palanda</a:t>
            </a:r>
            <a:r>
              <a:rPr lang="es-MX" sz="1600" dirty="0" smtClean="0"/>
              <a:t> presentan un bajo y muy bajo potencial socioeconómico por la falta de servicios básicos e infraestructura vial.</a:t>
            </a:r>
            <a:endParaRPr lang="es-EC" sz="1600" dirty="0" smtClean="0"/>
          </a:p>
          <a:p>
            <a:pPr algn="just">
              <a:buNone/>
            </a:pPr>
            <a:endParaRPr lang="es-EC" sz="1600" dirty="0" smtClean="0"/>
          </a:p>
          <a:p>
            <a:pPr lvl="0" algn="just"/>
            <a:r>
              <a:rPr lang="es-MX" sz="1600" dirty="0" smtClean="0"/>
              <a:t>La población indígena está perdiendo su identidad cultural ya que solo el 33%  hablan sus lenguas nativas como el </a:t>
            </a:r>
            <a:r>
              <a:rPr lang="es-MX" sz="1600" dirty="0" err="1" smtClean="0"/>
              <a:t>Shuar</a:t>
            </a:r>
            <a:r>
              <a:rPr lang="es-MX" sz="1600" dirty="0" smtClean="0"/>
              <a:t>  y </a:t>
            </a:r>
            <a:r>
              <a:rPr lang="es-MX" sz="1600" dirty="0" err="1" smtClean="0"/>
              <a:t>Kichwa</a:t>
            </a:r>
            <a:r>
              <a:rPr lang="es-MX" sz="1600" dirty="0" smtClean="0"/>
              <a:t>.</a:t>
            </a:r>
            <a:endParaRPr lang="es-EC" sz="1600" dirty="0" smtClean="0"/>
          </a:p>
          <a:p>
            <a:pPr lvl="0" algn="just"/>
            <a:endParaRPr lang="es-EC" sz="1600" dirty="0" smtClean="0"/>
          </a:p>
          <a:p>
            <a:pPr>
              <a:buNone/>
            </a:pPr>
            <a:endParaRPr lang="es-EC" sz="1600" dirty="0"/>
          </a:p>
        </p:txBody>
      </p:sp>
    </p:spTree>
    <p:extLst>
      <p:ext uri="{BB962C8B-B14F-4D97-AF65-F5344CB8AC3E}">
        <p14:creationId xmlns="" xmlns:p14="http://schemas.microsoft.com/office/powerpoint/2010/main" val="12912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RECOMENDACIONES</a:t>
            </a:r>
            <a:endParaRPr lang="es-EC" sz="3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42910" y="1142984"/>
            <a:ext cx="7715304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MX" sz="1600" dirty="0" smtClean="0"/>
              <a:t>Para obtener resultados óptimos en la formulación e implementación de los Planes de Ordenamiento y Desarrollo Territorial en los </a:t>
            </a:r>
            <a:r>
              <a:rPr lang="es-MX" sz="1600" dirty="0" err="1" smtClean="0"/>
              <a:t>GAD's</a:t>
            </a:r>
            <a:r>
              <a:rPr lang="es-MX" sz="1600" dirty="0" smtClean="0"/>
              <a:t> Gobiernos Autónomos Descentralizados, es necesario disponer de información actual y confiable, para poder tener resultados que concuerden con las necesidades actuales de la población.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142976" y="2526565"/>
            <a:ext cx="721523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MX" sz="1600" dirty="0" smtClean="0"/>
              <a:t>Es importante para realizar futuros estudios la generación de información temática, como análisis físicos y químicos de agua y suelos, y generar las respectivas coberturas temáticas.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214546" y="5072074"/>
            <a:ext cx="6143668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MX" sz="1600" dirty="0" smtClean="0"/>
              <a:t>Es recomendable que el Gobierno Provincial, capacite a los agricultores para que utilicen técnicas agrícolas que permitan mantener las propiedades de los suelos, para que no se desgasten, se puedan reutilizar y así evitar la deforestación en la provincia.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571604" y="3643314"/>
            <a:ext cx="678661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s-MX" sz="1600" dirty="0" smtClean="0"/>
              <a:t>Es fundamental aumentar la cobertura de servicios básicos especialmente en el sector rural, ya que la mayoría de viviendas no cuentan con agua potable ni alcantarillado; en este contexto, es recomendable analizar el caso del cantón </a:t>
            </a:r>
            <a:r>
              <a:rPr lang="es-MX" sz="1600" dirty="0" err="1" smtClean="0"/>
              <a:t>Paquisha</a:t>
            </a:r>
            <a:r>
              <a:rPr lang="es-MX" sz="1600" dirty="0" smtClean="0"/>
              <a:t> ya que es el cantón que tiene menor potencial socioeconómico.</a:t>
            </a:r>
          </a:p>
        </p:txBody>
      </p:sp>
    </p:spTree>
    <p:extLst>
      <p:ext uri="{BB962C8B-B14F-4D97-AF65-F5344CB8AC3E}">
        <p14:creationId xmlns="" xmlns:p14="http://schemas.microsoft.com/office/powerpoint/2010/main" val="39932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01" y="18613"/>
            <a:ext cx="4687844" cy="263691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145"/>
            <a:ext cx="3974482" cy="223564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4687844" cy="263691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82" y="2655525"/>
            <a:ext cx="5172287" cy="4190146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2611833" y="2655525"/>
            <a:ext cx="2725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GRACIAS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86" y="-1"/>
            <a:ext cx="5104400" cy="2655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88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8958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METAS</a:t>
            </a:r>
            <a:endParaRPr lang="es-EC" sz="3600" b="1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37397982"/>
              </p:ext>
            </p:extLst>
          </p:nvPr>
        </p:nvGraphicFramePr>
        <p:xfrm>
          <a:off x="714348" y="1000108"/>
          <a:ext cx="5357850" cy="3816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0045"/>
                <a:gridCol w="1074797"/>
                <a:gridCol w="1143008"/>
              </a:tblGrid>
              <a:tr h="252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Mapa temático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Escala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Generado por: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Mapa de cobertura vegetal y uso del suelo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1:50.000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TNC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SNAP  2010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1:50.000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MAE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Mapa de  pendiente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1:50.000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TESISTA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Mapa geológico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1:100.000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GPZCH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Mapa hidrológico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1:50.000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TESISTA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2075" algn="l"/>
                        </a:tabLst>
                      </a:pPr>
                      <a:r>
                        <a:rPr lang="es-ES_tradnl" sz="1100">
                          <a:effectLst/>
                        </a:rPr>
                        <a:t>Mapa de uso potencial del suelo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1:50.000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TESISTA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0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Mapa de riesgos naturales</a:t>
                      </a:r>
                      <a:endParaRPr lang="es-EC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_tradnl" sz="1100">
                          <a:effectLst/>
                        </a:rPr>
                        <a:t>Deslizamiento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1:50.000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TESISTA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0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Mapa de población total (definido por el tipo de sexo)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1:50.000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TESISTA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Mapa de PEA (Población Económicamente Activa)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1:50.000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TESISTA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Mapa de ramas de actividad (Primer Nivel)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1:50.000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TESISTA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Mapa </a:t>
                      </a:r>
                      <a:r>
                        <a:rPr lang="es-ES" sz="1100">
                          <a:effectLst/>
                        </a:rPr>
                        <a:t>de unidades ambientales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1:50.000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TESISTA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Mapa de zonificación ecológica-económica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1:50.000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TESISTA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6 Elipse"/>
          <p:cNvSpPr/>
          <p:nvPr/>
        </p:nvSpPr>
        <p:spPr>
          <a:xfrm>
            <a:off x="6286512" y="1556792"/>
            <a:ext cx="2699792" cy="864096"/>
          </a:xfrm>
          <a:prstGeom prst="ellips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GEODATABASE</a:t>
            </a:r>
            <a:endParaRPr lang="es-EC" dirty="0"/>
          </a:p>
        </p:txBody>
      </p:sp>
      <p:sp>
        <p:nvSpPr>
          <p:cNvPr id="8" name="7 Elipse"/>
          <p:cNvSpPr/>
          <p:nvPr/>
        </p:nvSpPr>
        <p:spPr>
          <a:xfrm>
            <a:off x="6286512" y="3284984"/>
            <a:ext cx="2699792" cy="1224136"/>
          </a:xfrm>
          <a:prstGeom prst="ellipse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PROPUESTA DE PLAN DE ORDENAMIENTO TERRITORIAL </a:t>
            </a:r>
            <a:endParaRPr lang="es-EC" dirty="0"/>
          </a:p>
        </p:txBody>
      </p:sp>
      <p:sp>
        <p:nvSpPr>
          <p:cNvPr id="9" name="8 Elipse"/>
          <p:cNvSpPr/>
          <p:nvPr/>
        </p:nvSpPr>
        <p:spPr>
          <a:xfrm>
            <a:off x="3419872" y="5373216"/>
            <a:ext cx="3312368" cy="1152128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TRES PERFILES DE PROGRAMAS EN LA MATRIZ DE MARCO LÓGICO</a:t>
            </a:r>
            <a:endParaRPr lang="es-EC" dirty="0"/>
          </a:p>
        </p:txBody>
      </p:sp>
      <p:sp>
        <p:nvSpPr>
          <p:cNvPr id="10" name="9 Elipse"/>
          <p:cNvSpPr/>
          <p:nvPr/>
        </p:nvSpPr>
        <p:spPr>
          <a:xfrm>
            <a:off x="107504" y="5373216"/>
            <a:ext cx="2699792" cy="864096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CATALOGO DE OBJETOS</a:t>
            </a:r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23546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4122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MARCO LEGAL E INSTITUCIONAL</a:t>
            </a:r>
            <a:endParaRPr lang="es-EC" sz="3600" b="1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2072833"/>
              </p:ext>
            </p:extLst>
          </p:nvPr>
        </p:nvGraphicFramePr>
        <p:xfrm>
          <a:off x="179512" y="1484784"/>
          <a:ext cx="88569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5532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33493"/>
            <a:ext cx="8229600" cy="726189"/>
          </a:xfrm>
        </p:spPr>
        <p:txBody>
          <a:bodyPr>
            <a:normAutofit fontScale="90000"/>
          </a:bodyPr>
          <a:lstStyle/>
          <a:p>
            <a:r>
              <a:rPr lang="es-ES_tradnl" sz="2700" b="1" dirty="0" smtClean="0"/>
              <a:t/>
            </a:r>
            <a:br>
              <a:rPr lang="es-ES_tradnl" sz="2700" b="1" dirty="0" smtClean="0"/>
            </a:br>
            <a:r>
              <a:rPr lang="es-EC" sz="4000" b="1" dirty="0" smtClean="0"/>
              <a:t>METODOLOGIA PARA LA ZEE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4601" t="28694" r="59615" b="33221"/>
          <a:stretch>
            <a:fillRect/>
          </a:stretch>
        </p:blipFill>
        <p:spPr bwMode="auto">
          <a:xfrm>
            <a:off x="4963740" y="857232"/>
            <a:ext cx="3568700" cy="2370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/>
          <p:cNvPicPr/>
          <p:nvPr/>
        </p:nvPicPr>
        <p:blipFill>
          <a:blip r:embed="rId3" cstate="print"/>
          <a:srcRect l="4605" t="34492" r="69414" b="21451"/>
          <a:stretch>
            <a:fillRect/>
          </a:stretch>
        </p:blipFill>
        <p:spPr bwMode="auto">
          <a:xfrm>
            <a:off x="1214414" y="3643314"/>
            <a:ext cx="2557432" cy="271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429000"/>
            <a:ext cx="3569970" cy="3122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Rectángulo redondeado"/>
          <p:cNvSpPr/>
          <p:nvPr/>
        </p:nvSpPr>
        <p:spPr>
          <a:xfrm>
            <a:off x="107504" y="1484784"/>
            <a:ext cx="417646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RECOPILACIÓN Y ESTRUCTURACIÓN DE LA INFORMACIÓN BASE Y TEMÁTICA DISPONIBLE</a:t>
            </a:r>
            <a:endParaRPr lang="es-EC" dirty="0"/>
          </a:p>
        </p:txBody>
      </p:sp>
      <p:sp>
        <p:nvSpPr>
          <p:cNvPr id="7" name="6 Rectángulo redondeado"/>
          <p:cNvSpPr/>
          <p:nvPr/>
        </p:nvSpPr>
        <p:spPr>
          <a:xfrm>
            <a:off x="1403648" y="2780928"/>
            <a:ext cx="236819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TOPOLOGÍA</a:t>
            </a:r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508323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3600" b="1" dirty="0" smtClean="0"/>
              <a:t>PARÁMETROS EVALUADOS EN LA SALIDA DE CAMPO</a:t>
            </a:r>
            <a:endParaRPr lang="es-EC" sz="3600" b="1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8229600" cy="280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Respaldos\ADRI- t\tesis\10-22-2011\DSC00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143512"/>
            <a:ext cx="2214546" cy="1245682"/>
          </a:xfrm>
          <a:prstGeom prst="rect">
            <a:avLst/>
          </a:prstGeom>
          <a:noFill/>
        </p:spPr>
      </p:pic>
      <p:pic>
        <p:nvPicPr>
          <p:cNvPr id="1027" name="Picture 3" descr="D:\Respaldos\ADRI- t\tesis\10-22-2011\DSC00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429132"/>
            <a:ext cx="2412985" cy="1357304"/>
          </a:xfrm>
          <a:prstGeom prst="rect">
            <a:avLst/>
          </a:prstGeom>
          <a:noFill/>
        </p:spPr>
      </p:pic>
      <p:pic>
        <p:nvPicPr>
          <p:cNvPr id="1028" name="Picture 4" descr="D:\Respaldos\ADRI- t\tesis\10-22-2011\DSC000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5000636"/>
            <a:ext cx="2428860" cy="1366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677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12974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MODELO CARTOGRÁFICO DE LA ZEE</a:t>
            </a:r>
            <a:endParaRPr lang="es-EC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3 Imagen" descr="F:\MODELOS CARTOGRAFICOS\metodologia zee modificada.jpg"/>
          <p:cNvPicPr/>
          <p:nvPr/>
        </p:nvPicPr>
        <p:blipFill>
          <a:blip r:embed="rId2" cstate="print"/>
          <a:srcRect b="15338"/>
          <a:stretch>
            <a:fillRect/>
          </a:stretch>
        </p:blipFill>
        <p:spPr bwMode="auto">
          <a:xfrm>
            <a:off x="107504" y="1124744"/>
            <a:ext cx="8928992" cy="535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145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1768</TotalTime>
  <Words>3776</Words>
  <Application>Microsoft Office PowerPoint</Application>
  <PresentationFormat>Presentación en pantalla (4:3)</PresentationFormat>
  <Paragraphs>1076</Paragraphs>
  <Slides>43</Slides>
  <Notes>2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Tema de Office</vt:lpstr>
      <vt:lpstr>ESCUELA POLITÉCNICA DEL EJÉRCITO</vt:lpstr>
      <vt:lpstr> ÁREA DE ESTUDIO </vt:lpstr>
      <vt:lpstr>DEFINICIÓN DEL PROBLEMA</vt:lpstr>
      <vt:lpstr>OBJETIVOS</vt:lpstr>
      <vt:lpstr>METAS</vt:lpstr>
      <vt:lpstr>MARCO LEGAL E INSTITUCIONAL</vt:lpstr>
      <vt:lpstr> METODOLOGIA PARA LA ZEE</vt:lpstr>
      <vt:lpstr>PARÁMETROS EVALUADOS EN LA SALIDA DE CAMPO</vt:lpstr>
      <vt:lpstr>MODELO CARTOGRÁFICO DE LA ZEE</vt:lpstr>
      <vt:lpstr>UNIDADES ECOLÓGICAS</vt:lpstr>
      <vt:lpstr>Diapositiva 11</vt:lpstr>
      <vt:lpstr>  ZONIFICACIÓN ECOLÓGICA ECONÓMICA </vt:lpstr>
      <vt:lpstr>   FORMULACIÓN DEL PLAN DE ORDENAMIENTO TERRITORIAL </vt:lpstr>
      <vt:lpstr>    SISTEMA AMBIENTAL O SISTEMA BIOFÍSICO </vt:lpstr>
      <vt:lpstr> CONCESIONES MINERAS </vt:lpstr>
      <vt:lpstr> ÁREAS PROTEGIDAS DE ZAMORA CHINCHIPE </vt:lpstr>
      <vt:lpstr>SISTEMA ECONÓMICO </vt:lpstr>
      <vt:lpstr>PRINCIPALES ACTIVIDADES ECONÓMICAS</vt:lpstr>
      <vt:lpstr>SISTEMA SOCIOCULTURAL</vt:lpstr>
      <vt:lpstr> IDENTIDAD CULTURAL </vt:lpstr>
      <vt:lpstr> SISTEMA POLÍTICO INSTITUCIONAL  </vt:lpstr>
      <vt:lpstr>  SISTEMA DE ASENTAMIENTOS HUMANOS  </vt:lpstr>
      <vt:lpstr>POBLACIÓN ZAMORA CHINCHIPE</vt:lpstr>
      <vt:lpstr>Diapositiva 24</vt:lpstr>
      <vt:lpstr> SALUD </vt:lpstr>
      <vt:lpstr> SISTEMA DE MOVILIDAD, ENERGÍA, CONECTIVIDAD </vt:lpstr>
      <vt:lpstr> PROPUESTA DE ORDENAMIENTO TERRITORIAL </vt:lpstr>
      <vt:lpstr>SISTEMA BIÓTICO</vt:lpstr>
      <vt:lpstr>SISTEMA ECONÓMICO</vt:lpstr>
      <vt:lpstr>SISTEMA SOCIOCULTURAL</vt:lpstr>
      <vt:lpstr>SISTEMA POLÍTICO INSTITUCIONAL</vt:lpstr>
      <vt:lpstr>SISTEMA DE ASENTAMIENTOS HUMANOS</vt:lpstr>
      <vt:lpstr>Diapositiva 33</vt:lpstr>
      <vt:lpstr>SISTEMA DE MOVILIDAD, ENERGÍA Y CONECTIVIDAD</vt:lpstr>
      <vt:lpstr>MOMENTO NORMATIVO </vt:lpstr>
      <vt:lpstr>Diapositiva 36</vt:lpstr>
      <vt:lpstr> Título del Programa: Construcción de vías y  trabajos de mantenimiento vial. </vt:lpstr>
      <vt:lpstr>Diapositiva 38</vt:lpstr>
      <vt:lpstr>Diapositiva 39</vt:lpstr>
      <vt:lpstr>RESULTADOS</vt:lpstr>
      <vt:lpstr>CONCLUSIONES</vt:lpstr>
      <vt:lpstr>RECOMENDACIONES</vt:lpstr>
      <vt:lpstr>Diapositiva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Apocalipsi</cp:lastModifiedBy>
  <cp:revision>118</cp:revision>
  <dcterms:created xsi:type="dcterms:W3CDTF">2012-04-14T23:43:39Z</dcterms:created>
  <dcterms:modified xsi:type="dcterms:W3CDTF">2012-04-23T20:02:11Z</dcterms:modified>
</cp:coreProperties>
</file>