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9">
  <p:sldMasterIdLst>
    <p:sldMasterId id="2147483648" r:id="rId1"/>
  </p:sldMasterIdLst>
  <p:notesMasterIdLst>
    <p:notesMasterId r:id="rId28"/>
  </p:notesMasterIdLst>
  <p:sldIdLst>
    <p:sldId id="257" r:id="rId2"/>
    <p:sldId id="258" r:id="rId3"/>
    <p:sldId id="289" r:id="rId4"/>
    <p:sldId id="292" r:id="rId5"/>
    <p:sldId id="285" r:id="rId6"/>
    <p:sldId id="264" r:id="rId7"/>
    <p:sldId id="266" r:id="rId8"/>
    <p:sldId id="272" r:id="rId9"/>
    <p:sldId id="305" r:id="rId10"/>
    <p:sldId id="306" r:id="rId11"/>
    <p:sldId id="307" r:id="rId12"/>
    <p:sldId id="310" r:id="rId13"/>
    <p:sldId id="314" r:id="rId14"/>
    <p:sldId id="315" r:id="rId15"/>
    <p:sldId id="316" r:id="rId16"/>
    <p:sldId id="317" r:id="rId17"/>
    <p:sldId id="318" r:id="rId18"/>
    <p:sldId id="319" r:id="rId19"/>
    <p:sldId id="337" r:id="rId20"/>
    <p:sldId id="340" r:id="rId21"/>
    <p:sldId id="341" r:id="rId22"/>
    <p:sldId id="342" r:id="rId23"/>
    <p:sldId id="343" r:id="rId24"/>
    <p:sldId id="344" r:id="rId25"/>
    <p:sldId id="345" r:id="rId26"/>
    <p:sldId id="346" r:id="rId27"/>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9900"/>
    <a:srgbClr val="BB75D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4" autoAdjust="0"/>
    <p:restoredTop sz="94711" autoAdjust="0"/>
  </p:normalViewPr>
  <p:slideViewPr>
    <p:cSldViewPr>
      <p:cViewPr varScale="1">
        <p:scale>
          <a:sx n="70" d="100"/>
          <a:sy n="70" d="100"/>
        </p:scale>
        <p:origin x="-135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D20BA212-304A-476F-AFEA-E3FEC24A0172}" type="datetimeFigureOut">
              <a:rPr lang="es-ES"/>
              <a:pPr>
                <a:defRPr/>
              </a:pPr>
              <a:t>19/04/2012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8D4E641-18D3-437E-BCDC-D4D8D4640893}" type="slidenum">
              <a:rPr lang="en-US"/>
              <a:pPr>
                <a:defRPr/>
              </a:pPr>
              <a:t>‹#›</a:t>
            </a:fld>
            <a:endParaRPr lang="en-US" dirty="0"/>
          </a:p>
        </p:txBody>
      </p:sp>
    </p:spTree>
    <p:extLst>
      <p:ext uri="{BB962C8B-B14F-4D97-AF65-F5344CB8AC3E}">
        <p14:creationId xmlns:p14="http://schemas.microsoft.com/office/powerpoint/2010/main" val="6177670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mtClean="0"/>
              <a:t>A continuación la exposición del proyecto de grado titulado</a:t>
            </a:r>
          </a:p>
        </p:txBody>
      </p:sp>
      <p:sp>
        <p:nvSpPr>
          <p:cNvPr id="15363"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435CD5-E148-4C2E-B8F9-DF4C937EF29D}" type="slidenum">
              <a:rPr lang="es-EC" smtClean="0"/>
              <a:pPr fontAlgn="base">
                <a:spcBef>
                  <a:spcPct val="0"/>
                </a:spcBef>
                <a:spcAft>
                  <a:spcPct val="0"/>
                </a:spcAft>
                <a:defRPr/>
              </a:pPr>
              <a:t>1</a:t>
            </a:fld>
            <a:endParaRPr lang="es-EC"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D98336-6C34-4D48-B695-1190B1369685}" type="slidenum">
              <a:rPr lang="es-EC" smtClean="0"/>
              <a:pPr fontAlgn="base">
                <a:spcBef>
                  <a:spcPct val="0"/>
                </a:spcBef>
                <a:spcAft>
                  <a:spcPct val="0"/>
                </a:spcAft>
                <a:defRPr/>
              </a:pPr>
              <a:t>2</a:t>
            </a:fld>
            <a:endParaRPr lang="es-EC"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26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D98336-6C34-4D48-B695-1190B1369685}" type="slidenum">
              <a:rPr lang="es-EC" smtClean="0"/>
              <a:pPr fontAlgn="base">
                <a:spcBef>
                  <a:spcPct val="0"/>
                </a:spcBef>
                <a:spcAft>
                  <a:spcPct val="0"/>
                </a:spcAft>
                <a:defRPr/>
              </a:pPr>
              <a:t>3</a:t>
            </a:fld>
            <a:endParaRPr lang="es-EC"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C" smtClean="0"/>
          </a:p>
        </p:txBody>
      </p:sp>
      <p:sp>
        <p:nvSpPr>
          <p:cNvPr id="17411" name="3 Marcador de número de diapositiva"/>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CD98336-6C34-4D48-B695-1190B1369685}" type="slidenum">
              <a:rPr lang="es-EC" smtClean="0"/>
              <a:pPr fontAlgn="base">
                <a:spcBef>
                  <a:spcPct val="0"/>
                </a:spcBef>
                <a:spcAft>
                  <a:spcPct val="0"/>
                </a:spcAft>
                <a:defRPr/>
              </a:pPr>
              <a:t>4</a:t>
            </a:fld>
            <a:endParaRPr lang="es-EC"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88D4E641-18D3-437E-BCDC-D4D8D4640893}" type="slidenum">
              <a:rPr lang="en-US" smtClean="0"/>
              <a:pPr>
                <a:defRPr/>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28266E-FE47-4042-A8C6-157656699EF4}" type="datetimeFigureOut">
              <a:rPr lang="es-ES"/>
              <a:pPr>
                <a:defRPr/>
              </a:pPr>
              <a:t>19/04/2012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2E139F-7209-403D-9F04-B0F9841974DA}" type="slidenum">
              <a:rPr lang="en-US"/>
              <a:pPr>
                <a:defRPr/>
              </a:pPr>
              <a:t>‹#›</a:t>
            </a:fld>
            <a:endParaRPr lang="en-US" dirty="0"/>
          </a:p>
        </p:txBody>
      </p:sp>
    </p:spTree>
    <p:extLst>
      <p:ext uri="{BB962C8B-B14F-4D97-AF65-F5344CB8AC3E}">
        <p14:creationId xmlns:p14="http://schemas.microsoft.com/office/powerpoint/2010/main" val="1900535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EAC0D9E-E01B-426D-90DD-D118A2FACE4D}" type="datetimeFigureOut">
              <a:rPr lang="es-ES"/>
              <a:pPr>
                <a:defRPr/>
              </a:pPr>
              <a:t>19/04/2012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BA7D87-DC19-4DE5-A2F8-3C7651CDC4ED}" type="slidenum">
              <a:rPr lang="en-US"/>
              <a:pPr>
                <a:defRPr/>
              </a:pPr>
              <a:t>‹#›</a:t>
            </a:fld>
            <a:endParaRPr lang="en-US" dirty="0"/>
          </a:p>
        </p:txBody>
      </p:sp>
    </p:spTree>
    <p:extLst>
      <p:ext uri="{BB962C8B-B14F-4D97-AF65-F5344CB8AC3E}">
        <p14:creationId xmlns:p14="http://schemas.microsoft.com/office/powerpoint/2010/main" val="3815968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04AC7E-B8F5-4CE5-A3EF-4A4286EFD99C}" type="datetimeFigureOut">
              <a:rPr lang="es-ES"/>
              <a:pPr>
                <a:defRPr/>
              </a:pPr>
              <a:t>19/04/2012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DD6E79D-8EA5-4393-9504-44261CB30BED}" type="slidenum">
              <a:rPr lang="en-US"/>
              <a:pPr>
                <a:defRPr/>
              </a:pPr>
              <a:t>‹#›</a:t>
            </a:fld>
            <a:endParaRPr lang="en-US" dirty="0"/>
          </a:p>
        </p:txBody>
      </p:sp>
    </p:spTree>
    <p:extLst>
      <p:ext uri="{BB962C8B-B14F-4D97-AF65-F5344CB8AC3E}">
        <p14:creationId xmlns:p14="http://schemas.microsoft.com/office/powerpoint/2010/main" val="25017616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AA01F4C-95EE-436A-8389-C94257D10EA1}" type="datetimeFigureOut">
              <a:rPr lang="es-ES"/>
              <a:pPr>
                <a:defRPr/>
              </a:pPr>
              <a:t>19/04/2012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646554-D6BD-4900-AC31-94A2329DDD2F}" type="slidenum">
              <a:rPr lang="en-US"/>
              <a:pPr>
                <a:defRPr/>
              </a:pPr>
              <a:t>‹#›</a:t>
            </a:fld>
            <a:endParaRPr lang="en-US" dirty="0"/>
          </a:p>
        </p:txBody>
      </p:sp>
    </p:spTree>
    <p:extLst>
      <p:ext uri="{BB962C8B-B14F-4D97-AF65-F5344CB8AC3E}">
        <p14:creationId xmlns:p14="http://schemas.microsoft.com/office/powerpoint/2010/main" val="1159745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6E20791-E119-4144-BF71-3146745BD213}" type="datetimeFigureOut">
              <a:rPr lang="es-ES"/>
              <a:pPr>
                <a:defRPr/>
              </a:pPr>
              <a:t>19/04/2012</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92FD1A-A754-4D7E-8602-B83125D9230D}" type="slidenum">
              <a:rPr lang="en-US"/>
              <a:pPr>
                <a:defRPr/>
              </a:pPr>
              <a:t>‹#›</a:t>
            </a:fld>
            <a:endParaRPr lang="en-US" dirty="0"/>
          </a:p>
        </p:txBody>
      </p:sp>
    </p:spTree>
    <p:extLst>
      <p:ext uri="{BB962C8B-B14F-4D97-AF65-F5344CB8AC3E}">
        <p14:creationId xmlns:p14="http://schemas.microsoft.com/office/powerpoint/2010/main" val="2541449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91AE5AF-FB9C-4099-BEAE-0ECE4796927E}" type="datetimeFigureOut">
              <a:rPr lang="es-ES"/>
              <a:pPr>
                <a:defRPr/>
              </a:pPr>
              <a:t>19/04/2012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35650DD-29CD-44CB-9B77-705CE93E5BDB}" type="slidenum">
              <a:rPr lang="en-US"/>
              <a:pPr>
                <a:defRPr/>
              </a:pPr>
              <a:t>‹#›</a:t>
            </a:fld>
            <a:endParaRPr lang="en-US" dirty="0"/>
          </a:p>
        </p:txBody>
      </p:sp>
    </p:spTree>
    <p:extLst>
      <p:ext uri="{BB962C8B-B14F-4D97-AF65-F5344CB8AC3E}">
        <p14:creationId xmlns:p14="http://schemas.microsoft.com/office/powerpoint/2010/main" val="1297982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11337A5-C01E-4842-B299-52D99ED6A9C0}" type="datetimeFigureOut">
              <a:rPr lang="es-ES"/>
              <a:pPr>
                <a:defRPr/>
              </a:pPr>
              <a:t>19/04/2012</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BBA7090-9C0B-4BA6-BA1A-46894E21A8A0}" type="slidenum">
              <a:rPr lang="en-US"/>
              <a:pPr>
                <a:defRPr/>
              </a:pPr>
              <a:t>‹#›</a:t>
            </a:fld>
            <a:endParaRPr lang="en-US" dirty="0"/>
          </a:p>
        </p:txBody>
      </p:sp>
    </p:spTree>
    <p:extLst>
      <p:ext uri="{BB962C8B-B14F-4D97-AF65-F5344CB8AC3E}">
        <p14:creationId xmlns:p14="http://schemas.microsoft.com/office/powerpoint/2010/main" val="666508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B3E1F08-1FF1-49E9-BF0E-5AEA58562EA4}" type="datetimeFigureOut">
              <a:rPr lang="es-ES"/>
              <a:pPr>
                <a:defRPr/>
              </a:pPr>
              <a:t>19/04/2012</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DC7C713-DC9C-4DD6-AA10-9D29F0FEE761}" type="slidenum">
              <a:rPr lang="en-US"/>
              <a:pPr>
                <a:defRPr/>
              </a:pPr>
              <a:t>‹#›</a:t>
            </a:fld>
            <a:endParaRPr lang="en-US" dirty="0"/>
          </a:p>
        </p:txBody>
      </p:sp>
    </p:spTree>
    <p:extLst>
      <p:ext uri="{BB962C8B-B14F-4D97-AF65-F5344CB8AC3E}">
        <p14:creationId xmlns:p14="http://schemas.microsoft.com/office/powerpoint/2010/main" val="2476722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5EB5BB7-9155-425E-B503-0AF531709C31}" type="datetimeFigureOut">
              <a:rPr lang="es-ES"/>
              <a:pPr>
                <a:defRPr/>
              </a:pPr>
              <a:t>19/04/2012</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5A10F90-0A5F-4195-95C1-6F1A59062810}" type="slidenum">
              <a:rPr lang="en-US"/>
              <a:pPr>
                <a:defRPr/>
              </a:pPr>
              <a:t>‹#›</a:t>
            </a:fld>
            <a:endParaRPr lang="en-US" dirty="0"/>
          </a:p>
        </p:txBody>
      </p:sp>
    </p:spTree>
    <p:extLst>
      <p:ext uri="{BB962C8B-B14F-4D97-AF65-F5344CB8AC3E}">
        <p14:creationId xmlns:p14="http://schemas.microsoft.com/office/powerpoint/2010/main" val="3611897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37475D4-E7A9-4947-9C42-ECE5563BBD5D}" type="datetimeFigureOut">
              <a:rPr lang="es-ES"/>
              <a:pPr>
                <a:defRPr/>
              </a:pPr>
              <a:t>19/04/2012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676CEC4-4ECA-4539-AA3E-979E872B1D60}" type="slidenum">
              <a:rPr lang="en-US"/>
              <a:pPr>
                <a:defRPr/>
              </a:pPr>
              <a:t>‹#›</a:t>
            </a:fld>
            <a:endParaRPr lang="en-US" dirty="0"/>
          </a:p>
        </p:txBody>
      </p:sp>
    </p:spTree>
    <p:extLst>
      <p:ext uri="{BB962C8B-B14F-4D97-AF65-F5344CB8AC3E}">
        <p14:creationId xmlns:p14="http://schemas.microsoft.com/office/powerpoint/2010/main" val="28020616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F39A868-9799-4B10-9225-C82D38D41CB9}" type="datetimeFigureOut">
              <a:rPr lang="es-ES"/>
              <a:pPr>
                <a:defRPr/>
              </a:pPr>
              <a:t>19/04/2012</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AB18210-459F-4D73-B79C-5CF34A148B8C}" type="slidenum">
              <a:rPr lang="en-US"/>
              <a:pPr>
                <a:defRPr/>
              </a:pPr>
              <a:t>‹#›</a:t>
            </a:fld>
            <a:endParaRPr lang="en-US" dirty="0"/>
          </a:p>
        </p:txBody>
      </p:sp>
    </p:spTree>
    <p:extLst>
      <p:ext uri="{BB962C8B-B14F-4D97-AF65-F5344CB8AC3E}">
        <p14:creationId xmlns:p14="http://schemas.microsoft.com/office/powerpoint/2010/main" val="3934017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FCF268A9-3068-4D70-B4A9-D5E78734F767}" type="datetimeFigureOut">
              <a:rPr lang="es-ES"/>
              <a:pPr>
                <a:defRPr/>
              </a:pPr>
              <a:t>19/04/2012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4E7458A-262A-465E-A26D-95A8C84ABD6B}"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jpeg"/><Relationship Id="rId7"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jpe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jpe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hyperlink" Target="file:///C:\Users\Gaby%20Vega\Desktop\TESIS%20SELS\videos\SANY0218.AVI" TargetMode="External"/><Relationship Id="rId4" Type="http://schemas.openxmlformats.org/officeDocument/2006/relationships/hyperlink" Target="file:///C:\Users\Gaby%20Vega\Desktop\TESIS%20SELS\videos\SANY0219.AVI"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tesis%20final.pdf"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6.emf"/><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8.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openxmlformats.org/officeDocument/2006/relationships/image" Target="../media/image2.jpeg"/><Relationship Id="rId7" Type="http://schemas.openxmlformats.org/officeDocument/2006/relationships/image" Target="../media/image9.jpeg"/><Relationship Id="rId12"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8.png"/><Relationship Id="rId10" Type="http://schemas.openxmlformats.org/officeDocument/2006/relationships/image" Target="../media/image11.jpeg"/><Relationship Id="rId4" Type="http://schemas.openxmlformats.org/officeDocument/2006/relationships/image" Target="../media/image7.jpeg"/><Relationship Id="rId9" Type="http://schemas.microsoft.com/office/2007/relationships/hdphoto" Target="../media/hdphoto4.wdp"/></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jpeg"/><Relationship Id="rId7"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9"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51" name="1 Título"/>
          <p:cNvSpPr>
            <a:spLocks noGrp="1"/>
          </p:cNvSpPr>
          <p:nvPr>
            <p:ph type="title"/>
          </p:nvPr>
        </p:nvSpPr>
        <p:spPr>
          <a:xfrm>
            <a:off x="500063" y="457200"/>
            <a:ext cx="8415337" cy="5867400"/>
          </a:xfrm>
        </p:spPr>
        <p:txBody>
          <a:bodyPr/>
          <a:lstStyle/>
          <a:p>
            <a:r>
              <a:rPr lang="es-ES" sz="1600" b="1" dirty="0" smtClean="0">
                <a:latin typeface="Arial" pitchFamily="34" charset="0"/>
              </a:rPr>
              <a:t/>
            </a:r>
            <a:br>
              <a:rPr lang="es-ES" sz="1600" b="1" dirty="0" smtClean="0">
                <a:latin typeface="Arial" pitchFamily="34" charset="0"/>
              </a:rPr>
            </a:br>
            <a:r>
              <a:rPr lang="es-ES" sz="1600" b="1" dirty="0" smtClean="0">
                <a:latin typeface="Arial" pitchFamily="34" charset="0"/>
              </a:rPr>
              <a:t/>
            </a:r>
            <a:br>
              <a:rPr lang="es-ES" sz="1600" b="1" dirty="0" smtClean="0">
                <a:latin typeface="Arial" pitchFamily="34" charset="0"/>
              </a:rPr>
            </a:br>
            <a:r>
              <a:rPr lang="es-ES" sz="1600" b="1" dirty="0" smtClean="0">
                <a:latin typeface="Arial" pitchFamily="34" charset="0"/>
              </a:rPr>
              <a:t>ESCUELA POLITÉCNICA DEL EJÉRCITO</a:t>
            </a:r>
            <a:r>
              <a:rPr lang="es-ES" sz="1600" dirty="0" smtClean="0">
                <a:latin typeface="Arial" pitchFamily="34" charset="0"/>
              </a:rPr>
              <a:t/>
            </a:r>
            <a:br>
              <a:rPr lang="es-ES" sz="1600" dirty="0" smtClean="0">
                <a:latin typeface="Arial" pitchFamily="34" charset="0"/>
              </a:rPr>
            </a:br>
            <a:r>
              <a:rPr lang="es-ES" sz="1600" dirty="0" smtClean="0">
                <a:latin typeface="Arial" pitchFamily="34" charset="0"/>
              </a:rPr>
              <a:t> </a:t>
            </a:r>
            <a:br>
              <a:rPr lang="es-ES" sz="1600" dirty="0" smtClean="0">
                <a:latin typeface="Arial" pitchFamily="34" charset="0"/>
              </a:rPr>
            </a:br>
            <a:r>
              <a:rPr lang="es-ES" sz="1600" dirty="0" smtClean="0">
                <a:latin typeface="Arial" pitchFamily="34" charset="0"/>
              </a:rPr>
              <a:t> </a:t>
            </a:r>
            <a:r>
              <a:rPr lang="es-ES" sz="1600" b="1" dirty="0" smtClean="0">
                <a:latin typeface="Arial" pitchFamily="34" charset="0"/>
              </a:rPr>
              <a:t>CARRERA DE INGENIERÍA MECÁNICA</a:t>
            </a:r>
            <a:r>
              <a:rPr lang="es-ES" sz="1600" dirty="0" smtClean="0">
                <a:latin typeface="Arial" pitchFamily="34" charset="0"/>
              </a:rPr>
              <a:t/>
            </a:r>
            <a:br>
              <a:rPr lang="es-ES" sz="1600" dirty="0" smtClean="0">
                <a:latin typeface="Arial" pitchFamily="34" charset="0"/>
              </a:rPr>
            </a:br>
            <a:r>
              <a:rPr lang="es-ES" sz="1600" b="1" dirty="0" smtClean="0">
                <a:latin typeface="Arial" pitchFamily="34" charset="0"/>
              </a:rPr>
              <a:t> </a:t>
            </a:r>
            <a:r>
              <a:rPr lang="es-ES" sz="1600" dirty="0" smtClean="0">
                <a:latin typeface="Arial" pitchFamily="34" charset="0"/>
              </a:rPr>
              <a:t/>
            </a:r>
            <a:br>
              <a:rPr lang="es-ES" sz="1600" dirty="0" smtClean="0">
                <a:latin typeface="Arial" pitchFamily="34" charset="0"/>
              </a:rPr>
            </a:br>
            <a:r>
              <a:rPr lang="es-ES" sz="1400" b="1" dirty="0" smtClean="0">
                <a:latin typeface="Arial" pitchFamily="34" charset="0"/>
              </a:rPr>
              <a:t>DISEÑO Y CONSTRUCCIÓN DE UNA MÁQUINA PROTOTIPO MULTIFUNCIÓN PARA EL MONTAJE Y MANTENIMIENTO PREDICTIVO EN TORRES AUTOSOPORTADAS DE TELECOMUNICACIONES DE 24 METROS DE ALTURA PARA LA EMPRESA MAGA.CIA.LTDA</a:t>
            </a: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t>
            </a:r>
            <a:br>
              <a:rPr lang="es-ES" sz="1400" dirty="0" smtClean="0">
                <a:latin typeface="Arial" pitchFamily="34" charset="0"/>
              </a:rPr>
            </a:br>
            <a:r>
              <a:rPr lang="es-ES" sz="1400" b="1" dirty="0" smtClean="0">
                <a:latin typeface="Arial" pitchFamily="34" charset="0"/>
              </a:rPr>
              <a:t>PROYECTO PREVIO A LA OBTENCIÓN DEL TÍTULO DE </a:t>
            </a:r>
            <a:r>
              <a:rPr lang="es-ES" sz="1400" dirty="0" smtClean="0">
                <a:latin typeface="Arial" pitchFamily="34" charset="0"/>
              </a:rPr>
              <a:t/>
            </a:r>
            <a:br>
              <a:rPr lang="es-ES" sz="1400" dirty="0" smtClean="0">
                <a:latin typeface="Arial" pitchFamily="34" charset="0"/>
              </a:rPr>
            </a:br>
            <a:r>
              <a:rPr lang="es-ES" sz="1400" b="1" dirty="0" smtClean="0">
                <a:latin typeface="Arial" pitchFamily="34" charset="0"/>
              </a:rPr>
              <a:t>INGENIERO MECÁNICO</a:t>
            </a: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t>
            </a:r>
            <a:br>
              <a:rPr lang="es-ES" sz="1400" dirty="0" smtClean="0">
                <a:latin typeface="Arial" pitchFamily="34" charset="0"/>
              </a:rPr>
            </a:br>
            <a:r>
              <a:rPr lang="es-ES" sz="1400" b="1" dirty="0" smtClean="0">
                <a:latin typeface="Arial" pitchFamily="34" charset="0"/>
              </a:rPr>
              <a:t>SANTIAGO ESTEBAN LARREA SANTAMARÍA</a:t>
            </a: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t>
            </a:r>
            <a:br>
              <a:rPr lang="es-ES" sz="1400" dirty="0" smtClean="0">
                <a:latin typeface="Arial" pitchFamily="34" charset="0"/>
              </a:rPr>
            </a:b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r>
            <a:br>
              <a:rPr lang="es-ES" sz="1400" dirty="0" smtClean="0">
                <a:latin typeface="Arial" pitchFamily="34" charset="0"/>
              </a:rPr>
            </a:br>
            <a:r>
              <a:rPr lang="es-ES" sz="1400" b="1" dirty="0" smtClean="0">
                <a:latin typeface="Arial" pitchFamily="34" charset="0"/>
              </a:rPr>
              <a:t>DIRECTOR: ING. PATRICIO RIOFRÍO</a:t>
            </a: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t>
            </a:r>
            <a:br>
              <a:rPr lang="es-ES" sz="1400" dirty="0" smtClean="0">
                <a:latin typeface="Arial" pitchFamily="34" charset="0"/>
              </a:rPr>
            </a:br>
            <a:r>
              <a:rPr lang="es-ES" sz="1400" b="1" dirty="0" smtClean="0">
                <a:latin typeface="Arial" pitchFamily="34" charset="0"/>
              </a:rPr>
              <a:t>CODIRECTOR: ING. MILTON ACOSTA</a:t>
            </a:r>
            <a:r>
              <a:rPr lang="es-ES" sz="1400" dirty="0" smtClean="0">
                <a:latin typeface="Arial" pitchFamily="34" charset="0"/>
              </a:rPr>
              <a:t/>
            </a:r>
            <a:br>
              <a:rPr lang="es-ES" sz="1400" dirty="0" smtClean="0">
                <a:latin typeface="Arial" pitchFamily="34" charset="0"/>
              </a:rPr>
            </a:br>
            <a:r>
              <a:rPr lang="es-ES" sz="1400" dirty="0" smtClean="0">
                <a:latin typeface="Arial" pitchFamily="34" charset="0"/>
              </a:rPr>
              <a:t> </a:t>
            </a:r>
            <a:br>
              <a:rPr lang="es-ES" sz="1400" dirty="0" smtClean="0">
                <a:latin typeface="Arial" pitchFamily="34" charset="0"/>
              </a:rPr>
            </a:br>
            <a:r>
              <a:rPr lang="es-ES" sz="1400" b="1" dirty="0" smtClean="0">
                <a:latin typeface="Arial" pitchFamily="34" charset="0"/>
              </a:rPr>
              <a:t>SANGOLQUÍ</a:t>
            </a:r>
            <a:r>
              <a:rPr lang="es-ES" sz="1400" b="1" smtClean="0">
                <a:latin typeface="Arial" pitchFamily="34" charset="0"/>
              </a:rPr>
              <a:t>, ABRIL DEL </a:t>
            </a:r>
            <a:r>
              <a:rPr lang="es-ES" sz="1400" b="1" dirty="0" smtClean="0">
                <a:latin typeface="Arial" pitchFamily="34" charset="0"/>
              </a:rPr>
              <a:t>2012</a:t>
            </a:r>
            <a:endParaRPr lang="es-ES" sz="1400" dirty="0">
              <a:latin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61032"/>
            <a:ext cx="324036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000" i="1" dirty="0" smtClean="0">
                <a:solidFill>
                  <a:schemeClr val="accent3">
                    <a:lumMod val="75000"/>
                  </a:schemeClr>
                </a:solidFill>
                <a:latin typeface="Arial" pitchFamily="34" charset="0"/>
                <a:cs typeface="Arial" pitchFamily="34" charset="0"/>
              </a:rPr>
              <a:t>DISEÑO</a:t>
            </a:r>
            <a:endParaRPr lang="es-EC" sz="2000" i="1" dirty="0">
              <a:solidFill>
                <a:schemeClr val="accent3">
                  <a:lumMod val="75000"/>
                </a:schemeClr>
              </a:solidFill>
              <a:latin typeface="Arial" pitchFamily="34" charset="0"/>
              <a:cs typeface="Arial" pitchFamily="34" charset="0"/>
            </a:endParaRPr>
          </a:p>
        </p:txBody>
      </p:sp>
      <p:sp>
        <p:nvSpPr>
          <p:cNvPr id="9" name="8 Rectángulo"/>
          <p:cNvSpPr/>
          <p:nvPr/>
        </p:nvSpPr>
        <p:spPr>
          <a:xfrm>
            <a:off x="683568" y="1638667"/>
            <a:ext cx="7992888" cy="3662541"/>
          </a:xfrm>
          <a:prstGeom prst="rect">
            <a:avLst/>
          </a:prstGeom>
        </p:spPr>
        <p:txBody>
          <a:bodyPr wrap="square">
            <a:spAutoFit/>
          </a:bodyPr>
          <a:lstStyle/>
          <a:p>
            <a:pPr marL="285750" indent="-285750" algn="just">
              <a:buFont typeface="Wingdings" pitchFamily="2" charset="2"/>
              <a:buChar char="Ø"/>
            </a:pPr>
            <a:r>
              <a:rPr lang="es-EC" dirty="0"/>
              <a:t>El mecanismo acoplado a la llave de impacto </a:t>
            </a:r>
            <a:r>
              <a:rPr lang="es-EC" sz="2000" u="sng" dirty="0">
                <a:solidFill>
                  <a:schemeClr val="accent6">
                    <a:lumMod val="75000"/>
                  </a:schemeClr>
                </a:solidFill>
              </a:rPr>
              <a:t>removerá</a:t>
            </a:r>
            <a:r>
              <a:rPr lang="es-EC" sz="2000" dirty="0">
                <a:solidFill>
                  <a:schemeClr val="accent6">
                    <a:lumMod val="75000"/>
                  </a:schemeClr>
                </a:solidFill>
              </a:rPr>
              <a:t> </a:t>
            </a:r>
            <a:r>
              <a:rPr lang="es-EC" dirty="0"/>
              <a:t>los pernos de las juntas, </a:t>
            </a:r>
            <a:r>
              <a:rPr lang="es-EC" sz="2000" u="sng" dirty="0">
                <a:solidFill>
                  <a:schemeClr val="accent6">
                    <a:lumMod val="75000"/>
                  </a:schemeClr>
                </a:solidFill>
              </a:rPr>
              <a:t>dispensará</a:t>
            </a:r>
            <a:r>
              <a:rPr lang="es-EC" sz="2400" u="sng" dirty="0">
                <a:solidFill>
                  <a:schemeClr val="accent6">
                    <a:lumMod val="75000"/>
                  </a:schemeClr>
                </a:solidFill>
              </a:rPr>
              <a:t> </a:t>
            </a:r>
            <a:r>
              <a:rPr lang="es-EC" sz="2000" u="sng" dirty="0">
                <a:solidFill>
                  <a:schemeClr val="accent6">
                    <a:lumMod val="75000"/>
                  </a:schemeClr>
                </a:solidFill>
              </a:rPr>
              <a:t>los pernos </a:t>
            </a:r>
            <a:r>
              <a:rPr lang="es-EC" dirty="0"/>
              <a:t>de las medidas especificadas y los ajustará al torque especificado por el diseño.</a:t>
            </a:r>
          </a:p>
          <a:p>
            <a:pPr marL="285750" lvl="0" indent="-285750">
              <a:buFont typeface="Wingdings" pitchFamily="2" charset="2"/>
              <a:buChar char="Ø"/>
            </a:pPr>
            <a:r>
              <a:rPr lang="es-EC" dirty="0"/>
              <a:t>Es preferible que el tamaño de la máquina prototipo sea pequeño y que su </a:t>
            </a:r>
            <a:r>
              <a:rPr lang="es-EC" sz="2000" u="sng" dirty="0">
                <a:solidFill>
                  <a:schemeClr val="accent6">
                    <a:lumMod val="75000"/>
                  </a:schemeClr>
                </a:solidFill>
              </a:rPr>
              <a:t>peso no supere los 20 kg</a:t>
            </a:r>
            <a:r>
              <a:rPr lang="es-EC" dirty="0"/>
              <a:t>.</a:t>
            </a:r>
          </a:p>
          <a:p>
            <a:pPr marL="285750" lvl="0" indent="-285750">
              <a:buFont typeface="Wingdings" pitchFamily="2" charset="2"/>
              <a:buChar char="Ø"/>
            </a:pPr>
            <a:r>
              <a:rPr lang="es-EC" dirty="0"/>
              <a:t>Se estima que la máquina prototipo funcione </a:t>
            </a:r>
            <a:r>
              <a:rPr lang="es-EC" sz="2000" u="sng" dirty="0">
                <a:solidFill>
                  <a:schemeClr val="accent6">
                    <a:lumMod val="75000"/>
                  </a:schemeClr>
                </a:solidFill>
              </a:rPr>
              <a:t>6 horas diarias</a:t>
            </a:r>
            <a:r>
              <a:rPr lang="es-EC" dirty="0"/>
              <a:t>, 5 días a la semana, con una </a:t>
            </a:r>
            <a:r>
              <a:rPr lang="es-EC" sz="2000" u="sng" dirty="0">
                <a:solidFill>
                  <a:schemeClr val="accent6">
                    <a:lumMod val="75000"/>
                  </a:schemeClr>
                </a:solidFill>
              </a:rPr>
              <a:t>vida útil de 5 años</a:t>
            </a:r>
            <a:r>
              <a:rPr lang="es-EC" dirty="0"/>
              <a:t>.</a:t>
            </a:r>
          </a:p>
          <a:p>
            <a:pPr marL="285750" lvl="0" indent="-285750">
              <a:buFont typeface="Wingdings" pitchFamily="2" charset="2"/>
              <a:buChar char="Ø"/>
            </a:pPr>
            <a:r>
              <a:rPr lang="es-EC" dirty="0"/>
              <a:t>Buena </a:t>
            </a:r>
            <a:r>
              <a:rPr lang="es-EC" sz="2000" u="sng" dirty="0">
                <a:solidFill>
                  <a:schemeClr val="accent6">
                    <a:lumMod val="75000"/>
                  </a:schemeClr>
                </a:solidFill>
              </a:rPr>
              <a:t>resistencia a la corrosión </a:t>
            </a:r>
            <a:r>
              <a:rPr lang="es-EC" dirty="0"/>
              <a:t>la máquina prototipo de la intemperie cuando ésta no esté en uso, además debe ser capaz de funcionar en cualquier región del Ecuador, a temperaturas que varían desde los 5°C a los 40°C.</a:t>
            </a:r>
          </a:p>
          <a:p>
            <a:pPr lvl="0" algn="just"/>
            <a:endParaRPr lang="es-EC" dirty="0"/>
          </a:p>
        </p:txBody>
      </p:sp>
      <p:sp>
        <p:nvSpPr>
          <p:cNvPr id="12" name="11 Rectángulo"/>
          <p:cNvSpPr/>
          <p:nvPr/>
        </p:nvSpPr>
        <p:spPr>
          <a:xfrm>
            <a:off x="3491880" y="940658"/>
            <a:ext cx="1872208" cy="400110"/>
          </a:xfrm>
          <a:prstGeom prst="rect">
            <a:avLst/>
          </a:prstGeom>
        </p:spPr>
        <p:txBody>
          <a:bodyPr wrap="square">
            <a:spAutoFit/>
          </a:bodyPr>
          <a:lstStyle/>
          <a:p>
            <a:pPr marL="0" lvl="1"/>
            <a:r>
              <a:rPr lang="es-EC" sz="2000" i="1" dirty="0" smtClean="0">
                <a:solidFill>
                  <a:schemeClr val="accent3">
                    <a:lumMod val="75000"/>
                  </a:schemeClr>
                </a:solidFill>
                <a:latin typeface="Arial" pitchFamily="34" charset="0"/>
                <a:cs typeface="Arial" pitchFamily="34" charset="0"/>
              </a:rPr>
              <a:t>REQUISITOS</a:t>
            </a:r>
            <a:endParaRPr lang="es-EC" sz="2000" i="1" dirty="0">
              <a:solidFill>
                <a:schemeClr val="accent3">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1734410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61032"/>
            <a:ext cx="324036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000" i="1" dirty="0" smtClean="0">
                <a:solidFill>
                  <a:schemeClr val="accent3">
                    <a:lumMod val="75000"/>
                  </a:schemeClr>
                </a:solidFill>
                <a:latin typeface="Arial" pitchFamily="34" charset="0"/>
                <a:cs typeface="Arial" pitchFamily="34" charset="0"/>
              </a:rPr>
              <a:t>DISEÑO</a:t>
            </a:r>
            <a:endParaRPr lang="es-EC" sz="2000" i="1" dirty="0">
              <a:solidFill>
                <a:schemeClr val="accent3">
                  <a:lumMod val="75000"/>
                </a:schemeClr>
              </a:solidFill>
              <a:latin typeface="Arial" pitchFamily="34" charset="0"/>
              <a:cs typeface="Arial" pitchFamily="34" charset="0"/>
            </a:endParaRPr>
          </a:p>
        </p:txBody>
      </p:sp>
      <p:pic>
        <p:nvPicPr>
          <p:cNvPr id="15362" name="Picture 2" descr="http://images.citiservi.es/coupon/ca/43/10/big_alturas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225688"/>
            <a:ext cx="2323881" cy="35344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11 Rectángulo"/>
          <p:cNvSpPr/>
          <p:nvPr/>
        </p:nvSpPr>
        <p:spPr>
          <a:xfrm>
            <a:off x="2555776" y="916116"/>
            <a:ext cx="4032448" cy="400110"/>
          </a:xfrm>
          <a:prstGeom prst="rect">
            <a:avLst/>
          </a:prstGeom>
        </p:spPr>
        <p:txBody>
          <a:bodyPr wrap="square">
            <a:spAutoFit/>
          </a:bodyPr>
          <a:lstStyle/>
          <a:p>
            <a:pPr marL="0" lvl="1"/>
            <a:r>
              <a:rPr lang="es-EC" sz="2000" i="1" dirty="0">
                <a:solidFill>
                  <a:schemeClr val="accent3">
                    <a:lumMod val="75000"/>
                  </a:schemeClr>
                </a:solidFill>
                <a:latin typeface="Arial" pitchFamily="34" charset="0"/>
                <a:cs typeface="Arial" pitchFamily="34" charset="0"/>
              </a:rPr>
              <a:t>CRITERIOS DE </a:t>
            </a:r>
            <a:r>
              <a:rPr lang="es-EC" sz="2000" i="1" dirty="0" smtClean="0">
                <a:solidFill>
                  <a:schemeClr val="accent3">
                    <a:lumMod val="75000"/>
                  </a:schemeClr>
                </a:solidFill>
                <a:latin typeface="Arial" pitchFamily="34" charset="0"/>
                <a:cs typeface="Arial" pitchFamily="34" charset="0"/>
              </a:rPr>
              <a:t>EVALUACIÓN</a:t>
            </a:r>
            <a:endParaRPr lang="es-EC" sz="2000" i="1" dirty="0">
              <a:solidFill>
                <a:schemeClr val="accent3">
                  <a:lumMod val="75000"/>
                </a:schemeClr>
              </a:solidFill>
              <a:latin typeface="Arial" pitchFamily="34" charset="0"/>
              <a:cs typeface="Arial" pitchFamily="34" charset="0"/>
            </a:endParaRPr>
          </a:p>
        </p:txBody>
      </p:sp>
      <p:sp>
        <p:nvSpPr>
          <p:cNvPr id="9" name="8 Rectángulo"/>
          <p:cNvSpPr/>
          <p:nvPr/>
        </p:nvSpPr>
        <p:spPr>
          <a:xfrm>
            <a:off x="683568" y="1638667"/>
            <a:ext cx="7992888" cy="3477875"/>
          </a:xfrm>
          <a:prstGeom prst="rect">
            <a:avLst/>
          </a:prstGeom>
        </p:spPr>
        <p:txBody>
          <a:bodyPr wrap="square">
            <a:spAutoFit/>
          </a:bodyPr>
          <a:lstStyle/>
          <a:p>
            <a:pPr marL="285750" lvl="0" indent="-285750">
              <a:buFont typeface="Wingdings" pitchFamily="2" charset="2"/>
              <a:buChar char="Ø"/>
            </a:pPr>
            <a:r>
              <a:rPr lang="es-EC" sz="2000" u="sng" dirty="0">
                <a:solidFill>
                  <a:schemeClr val="accent6">
                    <a:lumMod val="75000"/>
                  </a:schemeClr>
                </a:solidFill>
              </a:rPr>
              <a:t>Seguridad</a:t>
            </a:r>
            <a:r>
              <a:rPr lang="es-EC" sz="2000" dirty="0">
                <a:solidFill>
                  <a:schemeClr val="accent6">
                    <a:lumMod val="75000"/>
                  </a:schemeClr>
                </a:solidFill>
              </a:rPr>
              <a:t> </a:t>
            </a:r>
            <a:r>
              <a:rPr lang="es-EC" dirty="0"/>
              <a:t>al operario al no llevar varias herramientas </a:t>
            </a:r>
          </a:p>
          <a:p>
            <a:pPr marL="285750" lvl="0" indent="-285750">
              <a:buFont typeface="Wingdings" pitchFamily="2" charset="2"/>
              <a:buChar char="Ø"/>
            </a:pPr>
            <a:r>
              <a:rPr lang="es-EC" dirty="0"/>
              <a:t>Facilidad de </a:t>
            </a:r>
            <a:r>
              <a:rPr lang="es-EC" sz="2000" u="sng" dirty="0">
                <a:solidFill>
                  <a:schemeClr val="accent6">
                    <a:lumMod val="75000"/>
                  </a:schemeClr>
                </a:solidFill>
              </a:rPr>
              <a:t>fabricación</a:t>
            </a:r>
            <a:endParaRPr lang="es-EC" u="sng" dirty="0">
              <a:solidFill>
                <a:schemeClr val="accent6">
                  <a:lumMod val="75000"/>
                </a:schemeClr>
              </a:solidFill>
            </a:endParaRPr>
          </a:p>
          <a:p>
            <a:pPr marL="285750" lvl="0" indent="-285750">
              <a:buFont typeface="Wingdings" pitchFamily="2" charset="2"/>
              <a:buChar char="Ø"/>
            </a:pPr>
            <a:r>
              <a:rPr lang="es-EC" dirty="0"/>
              <a:t>Facilidad de </a:t>
            </a:r>
            <a:r>
              <a:rPr lang="es-EC" sz="2000" u="sng" dirty="0">
                <a:solidFill>
                  <a:schemeClr val="accent6">
                    <a:lumMod val="75000"/>
                  </a:schemeClr>
                </a:solidFill>
              </a:rPr>
              <a:t>mantenimiento </a:t>
            </a:r>
            <a:endParaRPr lang="es-EC" u="sng" dirty="0">
              <a:solidFill>
                <a:schemeClr val="accent6">
                  <a:lumMod val="75000"/>
                </a:schemeClr>
              </a:solidFill>
            </a:endParaRPr>
          </a:p>
          <a:p>
            <a:pPr marL="285750" lvl="0" indent="-285750">
              <a:buFont typeface="Wingdings" pitchFamily="2" charset="2"/>
              <a:buChar char="Ø"/>
            </a:pPr>
            <a:r>
              <a:rPr lang="es-EC" dirty="0"/>
              <a:t>Facilidad de </a:t>
            </a:r>
            <a:r>
              <a:rPr lang="es-EC" sz="2000" u="sng" dirty="0">
                <a:solidFill>
                  <a:schemeClr val="accent6">
                    <a:lumMod val="75000"/>
                  </a:schemeClr>
                </a:solidFill>
              </a:rPr>
              <a:t>operación</a:t>
            </a:r>
            <a:endParaRPr lang="es-EC" u="sng" dirty="0">
              <a:solidFill>
                <a:schemeClr val="accent6">
                  <a:lumMod val="75000"/>
                </a:schemeClr>
              </a:solidFill>
            </a:endParaRPr>
          </a:p>
          <a:p>
            <a:pPr marL="285750" lvl="0" indent="-285750">
              <a:buFont typeface="Wingdings" pitchFamily="2" charset="2"/>
              <a:buChar char="Ø"/>
            </a:pPr>
            <a:r>
              <a:rPr lang="es-EC" sz="2000" u="sng" dirty="0">
                <a:solidFill>
                  <a:schemeClr val="accent6">
                    <a:lumMod val="75000"/>
                  </a:schemeClr>
                </a:solidFill>
              </a:rPr>
              <a:t>Bajo costo de producción </a:t>
            </a:r>
            <a:r>
              <a:rPr lang="es-EC" dirty="0"/>
              <a:t>de la máquina prototipo</a:t>
            </a:r>
          </a:p>
          <a:p>
            <a:pPr marL="285750" lvl="0" indent="-285750">
              <a:buFont typeface="Wingdings" pitchFamily="2" charset="2"/>
              <a:buChar char="Ø"/>
            </a:pPr>
            <a:r>
              <a:rPr lang="es-EC" dirty="0"/>
              <a:t>Bajo costo de </a:t>
            </a:r>
            <a:r>
              <a:rPr lang="es-EC" sz="2000" u="sng" dirty="0">
                <a:solidFill>
                  <a:schemeClr val="accent6">
                    <a:lumMod val="75000"/>
                  </a:schemeClr>
                </a:solidFill>
              </a:rPr>
              <a:t>operación</a:t>
            </a:r>
            <a:r>
              <a:rPr lang="es-EC" sz="2000" dirty="0">
                <a:solidFill>
                  <a:schemeClr val="accent6">
                    <a:lumMod val="75000"/>
                  </a:schemeClr>
                </a:solidFill>
              </a:rPr>
              <a:t> </a:t>
            </a:r>
            <a:r>
              <a:rPr lang="es-EC" dirty="0"/>
              <a:t>y </a:t>
            </a:r>
            <a:r>
              <a:rPr lang="es-EC" sz="2000" u="sng" dirty="0">
                <a:solidFill>
                  <a:schemeClr val="accent6">
                    <a:lumMod val="75000"/>
                  </a:schemeClr>
                </a:solidFill>
              </a:rPr>
              <a:t>mantenimiento</a:t>
            </a:r>
            <a:endParaRPr lang="es-EC" u="sng" dirty="0">
              <a:solidFill>
                <a:schemeClr val="accent6">
                  <a:lumMod val="75000"/>
                </a:schemeClr>
              </a:solidFill>
            </a:endParaRPr>
          </a:p>
          <a:p>
            <a:pPr marL="285750" lvl="0" indent="-285750">
              <a:buFont typeface="Wingdings" pitchFamily="2" charset="2"/>
              <a:buChar char="Ø"/>
            </a:pPr>
            <a:r>
              <a:rPr lang="es-EC" dirty="0"/>
              <a:t>Pequeño </a:t>
            </a:r>
            <a:r>
              <a:rPr lang="es-EC" sz="2000" u="sng" dirty="0">
                <a:solidFill>
                  <a:schemeClr val="accent6">
                    <a:lumMod val="75000"/>
                  </a:schemeClr>
                </a:solidFill>
              </a:rPr>
              <a:t>tamaño</a:t>
            </a:r>
            <a:r>
              <a:rPr lang="es-EC" sz="2000" dirty="0"/>
              <a:t>  </a:t>
            </a:r>
            <a:r>
              <a:rPr lang="es-EC" dirty="0"/>
              <a:t>y peso </a:t>
            </a:r>
            <a:r>
              <a:rPr lang="es-EC" sz="2000" u="sng" dirty="0">
                <a:solidFill>
                  <a:schemeClr val="accent6">
                    <a:lumMod val="75000"/>
                  </a:schemeClr>
                </a:solidFill>
              </a:rPr>
              <a:t>ligero</a:t>
            </a:r>
            <a:endParaRPr lang="es-EC" u="sng" dirty="0">
              <a:solidFill>
                <a:schemeClr val="accent6">
                  <a:lumMod val="75000"/>
                </a:schemeClr>
              </a:solidFill>
            </a:endParaRPr>
          </a:p>
          <a:p>
            <a:pPr marL="285750" lvl="0" indent="-285750">
              <a:buFont typeface="Wingdings" pitchFamily="2" charset="2"/>
              <a:buChar char="Ø"/>
            </a:pPr>
            <a:r>
              <a:rPr lang="es-EC" dirty="0"/>
              <a:t>Poca </a:t>
            </a:r>
            <a:r>
              <a:rPr lang="es-EC" sz="2000" u="sng" dirty="0">
                <a:solidFill>
                  <a:schemeClr val="accent6">
                    <a:lumMod val="75000"/>
                  </a:schemeClr>
                </a:solidFill>
              </a:rPr>
              <a:t>vibración</a:t>
            </a:r>
            <a:endParaRPr lang="es-EC" u="sng" dirty="0">
              <a:solidFill>
                <a:schemeClr val="accent6">
                  <a:lumMod val="75000"/>
                </a:schemeClr>
              </a:solidFill>
            </a:endParaRPr>
          </a:p>
          <a:p>
            <a:pPr marL="285750" lvl="0" indent="-285750">
              <a:buFont typeface="Wingdings" pitchFamily="2" charset="2"/>
              <a:buChar char="Ø"/>
            </a:pPr>
            <a:r>
              <a:rPr lang="es-EC" dirty="0"/>
              <a:t>Usar </a:t>
            </a:r>
            <a:r>
              <a:rPr lang="es-EC" sz="2000" u="sng" dirty="0">
                <a:solidFill>
                  <a:schemeClr val="accent6">
                    <a:lumMod val="75000"/>
                  </a:schemeClr>
                </a:solidFill>
              </a:rPr>
              <a:t>materiales</a:t>
            </a:r>
            <a:r>
              <a:rPr lang="es-EC" sz="2000" dirty="0"/>
              <a:t> </a:t>
            </a:r>
            <a:r>
              <a:rPr lang="es-EC" dirty="0"/>
              <a:t>y </a:t>
            </a:r>
            <a:r>
              <a:rPr lang="es-EC" sz="2000" u="sng" dirty="0">
                <a:solidFill>
                  <a:schemeClr val="accent6">
                    <a:lumMod val="75000"/>
                  </a:schemeClr>
                </a:solidFill>
              </a:rPr>
              <a:t>elementos</a:t>
            </a:r>
            <a:r>
              <a:rPr lang="es-EC" sz="2000" dirty="0"/>
              <a:t> </a:t>
            </a:r>
            <a:r>
              <a:rPr lang="es-EC" dirty="0"/>
              <a:t>fáciles de conseguir</a:t>
            </a:r>
          </a:p>
          <a:p>
            <a:pPr marL="285750" lvl="0" indent="-285750">
              <a:buFont typeface="Wingdings" pitchFamily="2" charset="2"/>
              <a:buChar char="Ø"/>
            </a:pPr>
            <a:r>
              <a:rPr lang="es-EC" dirty="0"/>
              <a:t>Uso de </a:t>
            </a:r>
            <a:r>
              <a:rPr lang="es-EC" sz="2000" u="sng" dirty="0">
                <a:solidFill>
                  <a:schemeClr val="accent6">
                    <a:lumMod val="75000"/>
                  </a:schemeClr>
                </a:solidFill>
              </a:rPr>
              <a:t>componentes disponibles</a:t>
            </a:r>
            <a:r>
              <a:rPr lang="es-EC" dirty="0"/>
              <a:t> en el mercado</a:t>
            </a:r>
          </a:p>
          <a:p>
            <a:pPr marL="285750" lvl="0" indent="-285750">
              <a:buFont typeface="Wingdings" pitchFamily="2" charset="2"/>
              <a:buChar char="Ø"/>
            </a:pPr>
            <a:r>
              <a:rPr lang="es-EC" sz="2000" u="sng" dirty="0">
                <a:solidFill>
                  <a:schemeClr val="accent6">
                    <a:lumMod val="75000"/>
                  </a:schemeClr>
                </a:solidFill>
              </a:rPr>
              <a:t>Apariencia atractiva</a:t>
            </a:r>
            <a:r>
              <a:rPr lang="es-EC" dirty="0"/>
              <a:t> y adecuada al uso que </a:t>
            </a:r>
            <a:r>
              <a:rPr lang="es-EC" dirty="0" smtClean="0"/>
              <a:t>desempeñará</a:t>
            </a:r>
            <a:endParaRPr lang="es-EC" dirty="0"/>
          </a:p>
        </p:txBody>
      </p:sp>
    </p:spTree>
    <p:extLst>
      <p:ext uri="{BB962C8B-B14F-4D97-AF65-F5344CB8AC3E}">
        <p14:creationId xmlns:p14="http://schemas.microsoft.com/office/powerpoint/2010/main" val="4062050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pic>
        <p:nvPicPr>
          <p:cNvPr id="8" name="7 Imagen"/>
          <p:cNvPicPr/>
          <p:nvPr/>
        </p:nvPicPr>
        <p:blipFill rotWithShape="1">
          <a:blip r:embed="rId4"/>
          <a:srcRect l="26237" t="30247" r="16949" b="27358"/>
          <a:stretch/>
        </p:blipFill>
        <p:spPr bwMode="auto">
          <a:xfrm>
            <a:off x="3346281" y="1916832"/>
            <a:ext cx="5402183" cy="2592288"/>
          </a:xfrm>
          <a:prstGeom prst="rect">
            <a:avLst/>
          </a:prstGeom>
          <a:ln>
            <a:noFill/>
          </a:ln>
          <a:extLst>
            <a:ext uri="{53640926-AAD7-44D8-BBD7-CCE9431645EC}">
              <a14:shadowObscured xmlns:a14="http://schemas.microsoft.com/office/drawing/2010/main"/>
            </a:ext>
          </a:extLst>
        </p:spPr>
      </p:pic>
      <p:graphicFrame>
        <p:nvGraphicFramePr>
          <p:cNvPr id="9" name="8 Tabla"/>
          <p:cNvGraphicFramePr>
            <a:graphicFrameLocks noGrp="1"/>
          </p:cNvGraphicFramePr>
          <p:nvPr>
            <p:extLst>
              <p:ext uri="{D42A27DB-BD31-4B8C-83A1-F6EECF244321}">
                <p14:modId xmlns:p14="http://schemas.microsoft.com/office/powerpoint/2010/main" val="2574596820"/>
              </p:ext>
            </p:extLst>
          </p:nvPr>
        </p:nvGraphicFramePr>
        <p:xfrm>
          <a:off x="323528" y="908720"/>
          <a:ext cx="2808312" cy="5201196"/>
        </p:xfrm>
        <a:graphic>
          <a:graphicData uri="http://schemas.openxmlformats.org/drawingml/2006/table">
            <a:tbl>
              <a:tblPr firstRow="1" firstCol="1" bandRow="1">
                <a:tableStyleId>{5C22544A-7EE6-4342-B048-85BDC9FD1C3A}</a:tableStyleId>
              </a:tblPr>
              <a:tblGrid>
                <a:gridCol w="359383"/>
                <a:gridCol w="1325604"/>
                <a:gridCol w="1123325"/>
              </a:tblGrid>
              <a:tr h="239586">
                <a:tc>
                  <a:txBody>
                    <a:bodyPr/>
                    <a:lstStyle/>
                    <a:p>
                      <a:pPr algn="ctr">
                        <a:lnSpc>
                          <a:spcPct val="115000"/>
                        </a:lnSpc>
                        <a:spcBef>
                          <a:spcPts val="600"/>
                        </a:spcBef>
                        <a:spcAft>
                          <a:spcPts val="600"/>
                        </a:spcAft>
                      </a:pPr>
                      <a:r>
                        <a:rPr lang="es-EC" sz="900" dirty="0">
                          <a:effectLst/>
                        </a:rPr>
                        <a:t>N°</a:t>
                      </a:r>
                      <a:endParaRPr lang="es-EC" sz="900" dirty="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ELEMENTO</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dirty="0">
                          <a:effectLst/>
                        </a:rPr>
                        <a:t>TIPO DE DISEÑO</a:t>
                      </a:r>
                      <a:endParaRPr lang="es-EC" sz="900" dirty="0">
                        <a:effectLst/>
                        <a:latin typeface="Calibri"/>
                        <a:ea typeface="Calibri"/>
                        <a:cs typeface="Times New Roman"/>
                      </a:endParaRPr>
                    </a:p>
                  </a:txBody>
                  <a:tcPr marL="68580" marR="68580" marT="0" marB="0" anchor="ctr"/>
                </a:tc>
              </a:tr>
              <a:tr h="153204">
                <a:tc>
                  <a:txBody>
                    <a:bodyPr/>
                    <a:lstStyle/>
                    <a:p>
                      <a:pPr algn="ctr">
                        <a:lnSpc>
                          <a:spcPct val="115000"/>
                        </a:lnSpc>
                        <a:spcBef>
                          <a:spcPts val="600"/>
                        </a:spcBef>
                        <a:spcAft>
                          <a:spcPts val="600"/>
                        </a:spcAft>
                      </a:pPr>
                      <a:r>
                        <a:rPr lang="es-EC" sz="900">
                          <a:effectLst/>
                        </a:rPr>
                        <a:t>1</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Llave de impacto</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2</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Bastidor carcasa móvil</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Geométrico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3</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Carcasa móvil</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Geométrico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4</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Brida de soporte</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Geométrico</a:t>
                      </a:r>
                      <a:endParaRPr lang="es-EC" sz="900">
                        <a:effectLst/>
                        <a:latin typeface="Calibri"/>
                        <a:ea typeface="Calibri"/>
                        <a:cs typeface="Times New Roman"/>
                      </a:endParaRPr>
                    </a:p>
                  </a:txBody>
                  <a:tcPr marL="68580" marR="68580" marT="0" marB="0" anchor="ctr"/>
                </a:tc>
              </a:tr>
              <a:tr h="153204">
                <a:tc>
                  <a:txBody>
                    <a:bodyPr/>
                    <a:lstStyle/>
                    <a:p>
                      <a:pPr algn="ctr">
                        <a:lnSpc>
                          <a:spcPct val="115000"/>
                        </a:lnSpc>
                        <a:spcBef>
                          <a:spcPts val="600"/>
                        </a:spcBef>
                        <a:spcAft>
                          <a:spcPts val="600"/>
                        </a:spcAft>
                      </a:pPr>
                      <a:r>
                        <a:rPr lang="es-EC" sz="900">
                          <a:effectLst/>
                        </a:rPr>
                        <a:t>5</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Motor DC 1</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6</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Rodamientos de agujas</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 NTN</a:t>
                      </a:r>
                      <a:endParaRPr lang="es-EC" sz="90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7</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Soporte camisa giratoria</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Viga Voladizo</a:t>
                      </a:r>
                      <a:endParaRPr lang="es-EC" sz="90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8</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Camisa giratoria</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a torsión</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9</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dirty="0">
                          <a:effectLst/>
                        </a:rPr>
                        <a:t>Tornillo elevador de tuercas</a:t>
                      </a:r>
                      <a:endParaRPr lang="es-EC" sz="900" dirty="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10</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Copa</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11</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Chumacera</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Geométrico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12</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Tornillo desplazada pernos</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13</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Dispensador pernos</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Diseño Geométrico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14</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Empujador de pernos</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dirty="0">
                          <a:effectLst/>
                        </a:rPr>
                        <a:t>Diseño Geométrico</a:t>
                      </a:r>
                      <a:endParaRPr lang="es-EC" sz="900" dirty="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15</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Baterías motor DC 2</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16</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Soporte y motor DC 2</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dirty="0">
                          <a:effectLst/>
                        </a:rPr>
                        <a:t>Diseño geométrico</a:t>
                      </a:r>
                      <a:endParaRPr lang="es-EC" sz="900" dirty="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17</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Brazo de apoyo</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Viga Empotrada</a:t>
                      </a:r>
                      <a:endParaRPr lang="es-EC" sz="900">
                        <a:effectLst/>
                        <a:latin typeface="Calibri"/>
                        <a:ea typeface="Calibri"/>
                        <a:cs typeface="Times New Roman"/>
                      </a:endParaRPr>
                    </a:p>
                  </a:txBody>
                  <a:tcPr marL="68580" marR="68580" marT="0" marB="0" anchor="ctr"/>
                </a:tc>
              </a:tr>
              <a:tr h="239586">
                <a:tc>
                  <a:txBody>
                    <a:bodyPr/>
                    <a:lstStyle/>
                    <a:p>
                      <a:pPr algn="ctr">
                        <a:lnSpc>
                          <a:spcPct val="115000"/>
                        </a:lnSpc>
                        <a:spcBef>
                          <a:spcPts val="600"/>
                        </a:spcBef>
                        <a:spcAft>
                          <a:spcPts val="600"/>
                        </a:spcAft>
                      </a:pPr>
                      <a:r>
                        <a:rPr lang="es-EC" sz="900">
                          <a:effectLst/>
                        </a:rPr>
                        <a:t>18</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Baterías motor DC 1</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Catálogo</a:t>
                      </a:r>
                      <a:endParaRPr lang="es-EC" sz="900">
                        <a:effectLst/>
                        <a:latin typeface="Calibri"/>
                        <a:ea typeface="Calibri"/>
                        <a:cs typeface="Times New Roman"/>
                      </a:endParaRPr>
                    </a:p>
                  </a:txBody>
                  <a:tcPr marL="68580" marR="68580" marT="0" marB="0" anchor="ctr"/>
                </a:tc>
              </a:tr>
              <a:tr h="288948">
                <a:tc>
                  <a:txBody>
                    <a:bodyPr/>
                    <a:lstStyle/>
                    <a:p>
                      <a:pPr algn="ctr">
                        <a:lnSpc>
                          <a:spcPct val="115000"/>
                        </a:lnSpc>
                        <a:spcBef>
                          <a:spcPts val="600"/>
                        </a:spcBef>
                        <a:spcAft>
                          <a:spcPts val="600"/>
                        </a:spcAft>
                      </a:pPr>
                      <a:r>
                        <a:rPr lang="es-EC" sz="900">
                          <a:effectLst/>
                        </a:rPr>
                        <a:t>19</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a:effectLst/>
                        </a:rPr>
                        <a:t>Control eléctrico motor DC 1</a:t>
                      </a:r>
                      <a:endParaRPr lang="es-EC" sz="900">
                        <a:effectLst/>
                        <a:latin typeface="Calibri"/>
                        <a:ea typeface="Calibri"/>
                        <a:cs typeface="Times New Roman"/>
                      </a:endParaRPr>
                    </a:p>
                  </a:txBody>
                  <a:tcPr marL="68580" marR="68580" marT="0" marB="0" anchor="ctr"/>
                </a:tc>
                <a:tc>
                  <a:txBody>
                    <a:bodyPr/>
                    <a:lstStyle/>
                    <a:p>
                      <a:pPr algn="ctr">
                        <a:lnSpc>
                          <a:spcPct val="115000"/>
                        </a:lnSpc>
                        <a:spcBef>
                          <a:spcPts val="600"/>
                        </a:spcBef>
                        <a:spcAft>
                          <a:spcPts val="600"/>
                        </a:spcAft>
                      </a:pPr>
                      <a:r>
                        <a:rPr lang="es-EC" sz="900" dirty="0">
                          <a:effectLst/>
                        </a:rPr>
                        <a:t>Diseño eléctrico</a:t>
                      </a:r>
                      <a:endParaRPr lang="es-EC" sz="900" dirty="0">
                        <a:effectLst/>
                        <a:latin typeface="Calibri"/>
                        <a:ea typeface="Calibri"/>
                        <a:cs typeface="Times New Roman"/>
                      </a:endParaRPr>
                    </a:p>
                  </a:txBody>
                  <a:tcPr marL="68580" marR="68580" marT="0" marB="0" anchor="ctr"/>
                </a:tc>
              </a:tr>
            </a:tbl>
          </a:graphicData>
        </a:graphic>
      </p:graphicFrame>
      <p:sp>
        <p:nvSpPr>
          <p:cNvPr id="10" name="9 Rectángulo"/>
          <p:cNvSpPr/>
          <p:nvPr/>
        </p:nvSpPr>
        <p:spPr>
          <a:xfrm>
            <a:off x="3346279" y="1071405"/>
            <a:ext cx="5114151" cy="400110"/>
          </a:xfrm>
          <a:prstGeom prst="rect">
            <a:avLst/>
          </a:prstGeom>
        </p:spPr>
        <p:txBody>
          <a:bodyPr wrap="square">
            <a:spAutoFit/>
          </a:bodyPr>
          <a:lstStyle/>
          <a:p>
            <a:pPr lvl="1"/>
            <a:r>
              <a:rPr lang="es-EC" sz="2000" i="1" dirty="0">
                <a:solidFill>
                  <a:schemeClr val="accent3">
                    <a:lumMod val="75000"/>
                  </a:schemeClr>
                </a:solidFill>
                <a:latin typeface="Arial" pitchFamily="34" charset="0"/>
                <a:cs typeface="Arial" pitchFamily="34" charset="0"/>
              </a:rPr>
              <a:t>BOSQUEJO Y LISTA DE ELEMENTOS</a:t>
            </a:r>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7" name="6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pic>
        <p:nvPicPr>
          <p:cNvPr id="8" name="7 Imagen"/>
          <p:cNvPicPr/>
          <p:nvPr/>
        </p:nvPicPr>
        <p:blipFill rotWithShape="1">
          <a:blip r:embed="rId4"/>
          <a:srcRect l="15508" t="23101" r="12834" b="10165"/>
          <a:stretch/>
        </p:blipFill>
        <p:spPr bwMode="auto">
          <a:xfrm>
            <a:off x="107504" y="1484784"/>
            <a:ext cx="2952328" cy="1836204"/>
          </a:xfrm>
          <a:prstGeom prst="rect">
            <a:avLst/>
          </a:prstGeom>
          <a:ln>
            <a:noFill/>
          </a:ln>
          <a:extLst>
            <a:ext uri="{53640926-AAD7-44D8-BBD7-CCE9431645EC}">
              <a14:shadowObscured xmlns:a14="http://schemas.microsoft.com/office/drawing/2010/main"/>
            </a:ext>
          </a:extLst>
        </p:spPr>
      </p:pic>
      <p:pic>
        <p:nvPicPr>
          <p:cNvPr id="9" name="8 Imagen"/>
          <p:cNvPicPr/>
          <p:nvPr/>
        </p:nvPicPr>
        <p:blipFill rotWithShape="1">
          <a:blip r:embed="rId5"/>
          <a:srcRect t="54098" r="47708" b="11269"/>
          <a:stretch/>
        </p:blipFill>
        <p:spPr bwMode="auto">
          <a:xfrm>
            <a:off x="467544" y="4365104"/>
            <a:ext cx="2343150" cy="1163955"/>
          </a:xfrm>
          <a:prstGeom prst="rect">
            <a:avLst/>
          </a:prstGeom>
          <a:ln>
            <a:noFill/>
          </a:ln>
          <a:extLst>
            <a:ext uri="{53640926-AAD7-44D8-BBD7-CCE9431645EC}">
              <a14:shadowObscured xmlns:a14="http://schemas.microsoft.com/office/drawing/2010/main"/>
            </a:ext>
          </a:extLst>
        </p:spPr>
      </p:pic>
      <p:sp>
        <p:nvSpPr>
          <p:cNvPr id="10" name="9 Rectángulo"/>
          <p:cNvSpPr/>
          <p:nvPr/>
        </p:nvSpPr>
        <p:spPr>
          <a:xfrm>
            <a:off x="465436" y="3784620"/>
            <a:ext cx="1311578"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Sección 1</a:t>
            </a:r>
            <a:endParaRPr lang="es-EC" sz="2000" i="1" dirty="0">
              <a:solidFill>
                <a:schemeClr val="accent3">
                  <a:lumMod val="75000"/>
                </a:schemeClr>
              </a:solidFill>
              <a:latin typeface="Arial" pitchFamily="34" charset="0"/>
              <a:cs typeface="Arial" pitchFamily="34" charset="0"/>
            </a:endParaRPr>
          </a:p>
        </p:txBody>
      </p:sp>
      <p:pic>
        <p:nvPicPr>
          <p:cNvPr id="22" name="21 Imagen"/>
          <p:cNvPicPr/>
          <p:nvPr/>
        </p:nvPicPr>
        <p:blipFill rotWithShape="1">
          <a:blip r:embed="rId6"/>
          <a:srcRect l="30510" t="53219" r="44523" b="14238"/>
          <a:stretch/>
        </p:blipFill>
        <p:spPr bwMode="auto">
          <a:xfrm>
            <a:off x="2987825" y="1340768"/>
            <a:ext cx="3125038" cy="2619806"/>
          </a:xfrm>
          <a:prstGeom prst="rect">
            <a:avLst/>
          </a:prstGeom>
          <a:ln>
            <a:noFill/>
          </a:ln>
          <a:extLst>
            <a:ext uri="{53640926-AAD7-44D8-BBD7-CCE9431645EC}">
              <a14:shadowObscured xmlns:a14="http://schemas.microsoft.com/office/drawing/2010/main"/>
            </a:ext>
          </a:extLst>
        </p:spPr>
      </p:pic>
      <p:sp>
        <p:nvSpPr>
          <p:cNvPr id="19" name="18 Rectángulo"/>
          <p:cNvSpPr/>
          <p:nvPr/>
        </p:nvSpPr>
        <p:spPr>
          <a:xfrm>
            <a:off x="3059832" y="3612434"/>
            <a:ext cx="1304055" cy="320622"/>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3" name="22 Imagen"/>
          <p:cNvPicPr/>
          <p:nvPr/>
        </p:nvPicPr>
        <p:blipFill rotWithShape="1">
          <a:blip r:embed="rId7"/>
          <a:srcRect l="30934" t="27797" r="47243" b="19661"/>
          <a:stretch/>
        </p:blipFill>
        <p:spPr bwMode="auto">
          <a:xfrm>
            <a:off x="6112863" y="1409558"/>
            <a:ext cx="2779617" cy="4119501"/>
          </a:xfrm>
          <a:prstGeom prst="rect">
            <a:avLst/>
          </a:prstGeom>
          <a:ln>
            <a:noFill/>
          </a:ln>
          <a:extLst>
            <a:ext uri="{53640926-AAD7-44D8-BBD7-CCE9431645EC}">
              <a14:shadowObscured xmlns:a14="http://schemas.microsoft.com/office/drawing/2010/main"/>
            </a:ext>
          </a:extLst>
        </p:spPr>
      </p:pic>
      <p:sp>
        <p:nvSpPr>
          <p:cNvPr id="20" name="19 Rectángulo"/>
          <p:cNvSpPr/>
          <p:nvPr/>
        </p:nvSpPr>
        <p:spPr>
          <a:xfrm>
            <a:off x="6156176" y="5229200"/>
            <a:ext cx="1167950" cy="21602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8" name="7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pic>
        <p:nvPicPr>
          <p:cNvPr id="16" name="15 Imagen"/>
          <p:cNvPicPr/>
          <p:nvPr/>
        </p:nvPicPr>
        <p:blipFill rotWithShape="1">
          <a:blip r:embed="rId4"/>
          <a:srcRect l="26061" t="37288" r="42794" b="35254"/>
          <a:stretch/>
        </p:blipFill>
        <p:spPr bwMode="auto">
          <a:xfrm>
            <a:off x="366042" y="1164814"/>
            <a:ext cx="3729679" cy="2021127"/>
          </a:xfrm>
          <a:prstGeom prst="rect">
            <a:avLst/>
          </a:prstGeom>
          <a:ln>
            <a:noFill/>
          </a:ln>
          <a:extLst>
            <a:ext uri="{53640926-AAD7-44D8-BBD7-CCE9431645EC}">
              <a14:shadowObscured xmlns:a14="http://schemas.microsoft.com/office/drawing/2010/main"/>
            </a:ext>
          </a:extLst>
        </p:spPr>
      </p:pic>
      <p:sp>
        <p:nvSpPr>
          <p:cNvPr id="12" name="11 Rectángulo"/>
          <p:cNvSpPr/>
          <p:nvPr/>
        </p:nvSpPr>
        <p:spPr>
          <a:xfrm>
            <a:off x="366042" y="2861317"/>
            <a:ext cx="2437398" cy="320622"/>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7" name="16 Imagen"/>
          <p:cNvPicPr/>
          <p:nvPr/>
        </p:nvPicPr>
        <p:blipFill rotWithShape="1">
          <a:blip r:embed="rId5"/>
          <a:srcRect l="26484" t="25763" r="41099" b="13559"/>
          <a:stretch/>
        </p:blipFill>
        <p:spPr bwMode="auto">
          <a:xfrm>
            <a:off x="4932040" y="1169368"/>
            <a:ext cx="3672408" cy="4491880"/>
          </a:xfrm>
          <a:prstGeom prst="rect">
            <a:avLst/>
          </a:prstGeom>
          <a:ln>
            <a:noFill/>
          </a:ln>
          <a:extLst>
            <a:ext uri="{53640926-AAD7-44D8-BBD7-CCE9431645EC}">
              <a14:shadowObscured xmlns:a14="http://schemas.microsoft.com/office/drawing/2010/main"/>
            </a:ext>
          </a:extLst>
        </p:spPr>
      </p:pic>
      <p:sp>
        <p:nvSpPr>
          <p:cNvPr id="14" name="13 Rectángulo"/>
          <p:cNvSpPr/>
          <p:nvPr/>
        </p:nvSpPr>
        <p:spPr>
          <a:xfrm>
            <a:off x="4906691" y="5346794"/>
            <a:ext cx="1224136" cy="30291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 name="17 Imagen"/>
          <p:cNvPicPr/>
          <p:nvPr/>
        </p:nvPicPr>
        <p:blipFill rotWithShape="1">
          <a:blip r:embed="rId6"/>
          <a:srcRect l="32840" t="34237" r="30082" b="30508"/>
          <a:stretch/>
        </p:blipFill>
        <p:spPr bwMode="auto">
          <a:xfrm>
            <a:off x="366042" y="3573016"/>
            <a:ext cx="3729679" cy="23042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6" name="5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pic>
        <p:nvPicPr>
          <p:cNvPr id="9" name="8 Imagen"/>
          <p:cNvPicPr/>
          <p:nvPr/>
        </p:nvPicPr>
        <p:blipFill rotWithShape="1">
          <a:blip r:embed="rId4"/>
          <a:srcRect l="26484" t="25763" r="35379" b="34915"/>
          <a:stretch/>
        </p:blipFill>
        <p:spPr bwMode="auto">
          <a:xfrm>
            <a:off x="395536" y="1700808"/>
            <a:ext cx="4392488" cy="3168352"/>
          </a:xfrm>
          <a:prstGeom prst="rect">
            <a:avLst/>
          </a:prstGeom>
          <a:ln>
            <a:noFill/>
          </a:ln>
          <a:extLst>
            <a:ext uri="{53640926-AAD7-44D8-BBD7-CCE9431645EC}">
              <a14:shadowObscured xmlns:a14="http://schemas.microsoft.com/office/drawing/2010/main"/>
            </a:ext>
          </a:extLst>
        </p:spPr>
      </p:pic>
      <p:pic>
        <p:nvPicPr>
          <p:cNvPr id="10" name="9 Imagen"/>
          <p:cNvPicPr/>
          <p:nvPr/>
        </p:nvPicPr>
        <p:blipFill rotWithShape="1">
          <a:blip r:embed="rId5"/>
          <a:srcRect l="28603" t="38305" r="44352" b="21356"/>
          <a:stretch/>
        </p:blipFill>
        <p:spPr bwMode="auto">
          <a:xfrm>
            <a:off x="5076056" y="1556792"/>
            <a:ext cx="3528392" cy="3289300"/>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5076056" y="2861317"/>
            <a:ext cx="1080120" cy="320622"/>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11 Rectángulo"/>
          <p:cNvSpPr/>
          <p:nvPr/>
        </p:nvSpPr>
        <p:spPr>
          <a:xfrm>
            <a:off x="5076056" y="4548181"/>
            <a:ext cx="1080120" cy="320622"/>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6" name="5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sp>
        <p:nvSpPr>
          <p:cNvPr id="8" name="7 Rectángulo"/>
          <p:cNvSpPr/>
          <p:nvPr/>
        </p:nvSpPr>
        <p:spPr>
          <a:xfrm>
            <a:off x="824343" y="3174997"/>
            <a:ext cx="1311578"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Sección 2</a:t>
            </a:r>
            <a:endParaRPr lang="es-EC" sz="2000" i="1" dirty="0">
              <a:solidFill>
                <a:schemeClr val="accent3">
                  <a:lumMod val="75000"/>
                </a:schemeClr>
              </a:solidFill>
              <a:latin typeface="Arial" pitchFamily="34" charset="0"/>
              <a:cs typeface="Arial" pitchFamily="34" charset="0"/>
            </a:endParaRPr>
          </a:p>
        </p:txBody>
      </p:sp>
      <p:pic>
        <p:nvPicPr>
          <p:cNvPr id="10" name="9 Imagen"/>
          <p:cNvPicPr/>
          <p:nvPr/>
        </p:nvPicPr>
        <p:blipFill rotWithShape="1">
          <a:blip r:embed="rId4"/>
          <a:srcRect l="7588" t="34242" r="74728" b="26848"/>
          <a:stretch/>
        </p:blipFill>
        <p:spPr bwMode="auto">
          <a:xfrm>
            <a:off x="971600" y="3861048"/>
            <a:ext cx="1060314" cy="1842370"/>
          </a:xfrm>
          <a:prstGeom prst="rect">
            <a:avLst/>
          </a:prstGeom>
          <a:ln>
            <a:noFill/>
          </a:ln>
          <a:extLst>
            <a:ext uri="{53640926-AAD7-44D8-BBD7-CCE9431645EC}">
              <a14:shadowObscured xmlns:a14="http://schemas.microsoft.com/office/drawing/2010/main"/>
            </a:ext>
          </a:extLst>
        </p:spPr>
      </p:pic>
      <p:pic>
        <p:nvPicPr>
          <p:cNvPr id="17" name="16 Imagen"/>
          <p:cNvPicPr/>
          <p:nvPr/>
        </p:nvPicPr>
        <p:blipFill rotWithShape="1">
          <a:blip r:embed="rId5"/>
          <a:srcRect l="36202" t="31200" r="44397" b="37440"/>
          <a:stretch/>
        </p:blipFill>
        <p:spPr bwMode="auto">
          <a:xfrm>
            <a:off x="624784" y="1340768"/>
            <a:ext cx="1714968" cy="1728192"/>
          </a:xfrm>
          <a:prstGeom prst="rect">
            <a:avLst/>
          </a:prstGeom>
          <a:ln>
            <a:noFill/>
          </a:ln>
          <a:extLst>
            <a:ext uri="{53640926-AAD7-44D8-BBD7-CCE9431645EC}">
              <a14:shadowObscured xmlns:a14="http://schemas.microsoft.com/office/drawing/2010/main"/>
            </a:ext>
          </a:extLst>
        </p:spPr>
      </p:pic>
      <p:pic>
        <p:nvPicPr>
          <p:cNvPr id="18" name="Picture 17"/>
          <p:cNvPicPr/>
          <p:nvPr/>
        </p:nvPicPr>
        <p:blipFill rotWithShape="1">
          <a:blip r:embed="rId6"/>
          <a:srcRect l="57072" t="36609" r="15226" b="27170"/>
          <a:stretch/>
        </p:blipFill>
        <p:spPr bwMode="auto">
          <a:xfrm>
            <a:off x="2803441" y="964759"/>
            <a:ext cx="4216832" cy="3256329"/>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7"/>
          <a:srcRect l="28603" t="24068" r="47879" b="17966"/>
          <a:stretch/>
        </p:blipFill>
        <p:spPr bwMode="auto">
          <a:xfrm>
            <a:off x="5787226" y="1340768"/>
            <a:ext cx="2898140" cy="4464685"/>
          </a:xfrm>
          <a:prstGeom prst="rect">
            <a:avLst/>
          </a:prstGeom>
          <a:ln>
            <a:noFill/>
          </a:ln>
          <a:extLst>
            <a:ext uri="{53640926-AAD7-44D8-BBD7-CCE9431645EC}">
              <a14:shadowObscured xmlns:a14="http://schemas.microsoft.com/office/drawing/2010/main"/>
            </a:ext>
          </a:extLst>
        </p:spPr>
      </p:pic>
      <p:sp>
        <p:nvSpPr>
          <p:cNvPr id="15" name="14 Rectángulo"/>
          <p:cNvSpPr/>
          <p:nvPr/>
        </p:nvSpPr>
        <p:spPr>
          <a:xfrm>
            <a:off x="2865107" y="3861048"/>
            <a:ext cx="1521982" cy="432048"/>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9" name="Picture 18"/>
          <p:cNvPicPr/>
          <p:nvPr/>
        </p:nvPicPr>
        <p:blipFill rotWithShape="1">
          <a:blip r:embed="rId8"/>
          <a:srcRect l="57072" t="61887" r="32302" b="27907"/>
          <a:stretch/>
        </p:blipFill>
        <p:spPr bwMode="auto">
          <a:xfrm>
            <a:off x="5726413" y="5032514"/>
            <a:ext cx="1797915" cy="831215"/>
          </a:xfrm>
          <a:prstGeom prst="rect">
            <a:avLst/>
          </a:prstGeom>
          <a:ln>
            <a:noFill/>
          </a:ln>
          <a:extLst>
            <a:ext uri="{53640926-AAD7-44D8-BBD7-CCE9431645EC}">
              <a14:shadowObscured xmlns:a14="http://schemas.microsoft.com/office/drawing/2010/main"/>
            </a:ext>
          </a:extLst>
        </p:spPr>
      </p:pic>
      <p:sp>
        <p:nvSpPr>
          <p:cNvPr id="16" name="15 Rectángulo"/>
          <p:cNvSpPr/>
          <p:nvPr/>
        </p:nvSpPr>
        <p:spPr>
          <a:xfrm>
            <a:off x="5868144" y="5543107"/>
            <a:ext cx="1368152" cy="262346"/>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6" name="5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pic>
        <p:nvPicPr>
          <p:cNvPr id="9" name="8 Imagen"/>
          <p:cNvPicPr/>
          <p:nvPr/>
        </p:nvPicPr>
        <p:blipFill rotWithShape="1">
          <a:blip r:embed="rId4"/>
          <a:srcRect l="26061" t="21695" r="41311" b="18305"/>
          <a:stretch/>
        </p:blipFill>
        <p:spPr bwMode="auto">
          <a:xfrm>
            <a:off x="5364088" y="1170022"/>
            <a:ext cx="3672408" cy="4419217"/>
          </a:xfrm>
          <a:prstGeom prst="rect">
            <a:avLst/>
          </a:prstGeom>
          <a:ln>
            <a:noFill/>
          </a:ln>
          <a:extLst>
            <a:ext uri="{53640926-AAD7-44D8-BBD7-CCE9431645EC}">
              <a14:shadowObscured xmlns:a14="http://schemas.microsoft.com/office/drawing/2010/main"/>
            </a:ext>
          </a:extLst>
        </p:spPr>
      </p:pic>
      <p:pic>
        <p:nvPicPr>
          <p:cNvPr id="13" name="12 Imagen"/>
          <p:cNvPicPr/>
          <p:nvPr/>
        </p:nvPicPr>
        <p:blipFill rotWithShape="1">
          <a:blip r:embed="rId5"/>
          <a:srcRect l="27105" t="29024" r="23231" b="38685"/>
          <a:stretch/>
        </p:blipFill>
        <p:spPr bwMode="auto">
          <a:xfrm>
            <a:off x="302935" y="1170023"/>
            <a:ext cx="5133161" cy="2209607"/>
          </a:xfrm>
          <a:prstGeom prst="rect">
            <a:avLst/>
          </a:prstGeom>
          <a:ln>
            <a:noFill/>
          </a:ln>
          <a:extLst>
            <a:ext uri="{53640926-AAD7-44D8-BBD7-CCE9431645EC}">
              <a14:shadowObscured xmlns:a14="http://schemas.microsoft.com/office/drawing/2010/main"/>
            </a:ext>
          </a:extLst>
        </p:spPr>
      </p:pic>
      <p:pic>
        <p:nvPicPr>
          <p:cNvPr id="14" name="13 Imagen"/>
          <p:cNvPicPr/>
          <p:nvPr/>
        </p:nvPicPr>
        <p:blipFill rotWithShape="1">
          <a:blip r:embed="rId6"/>
          <a:srcRect l="26978" t="43567" r="24308" b="31522"/>
          <a:stretch/>
        </p:blipFill>
        <p:spPr bwMode="auto">
          <a:xfrm>
            <a:off x="302934" y="3577332"/>
            <a:ext cx="4917138" cy="1723876"/>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7"/>
          <a:srcRect l="10184" t="47925" r="73904" b="41887"/>
          <a:stretch/>
        </p:blipFill>
        <p:spPr bwMode="auto">
          <a:xfrm>
            <a:off x="267507" y="4468183"/>
            <a:ext cx="2493995" cy="833025"/>
          </a:xfrm>
          <a:prstGeom prst="rect">
            <a:avLst/>
          </a:prstGeom>
          <a:ln>
            <a:noFill/>
          </a:ln>
          <a:extLst>
            <a:ext uri="{53640926-AAD7-44D8-BBD7-CCE9431645EC}">
              <a14:shadowObscured xmlns:a14="http://schemas.microsoft.com/office/drawing/2010/main"/>
            </a:ext>
          </a:extLst>
        </p:spPr>
      </p:pic>
      <p:sp>
        <p:nvSpPr>
          <p:cNvPr id="12" name="11 Rectángulo"/>
          <p:cNvSpPr/>
          <p:nvPr/>
        </p:nvSpPr>
        <p:spPr>
          <a:xfrm>
            <a:off x="284184" y="5014374"/>
            <a:ext cx="2199584" cy="28683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Picture 15"/>
          <p:cNvPicPr/>
          <p:nvPr/>
        </p:nvPicPr>
        <p:blipFill rotWithShape="1">
          <a:blip r:embed="rId7"/>
          <a:srcRect l="10184" t="31108" r="73904" b="62100"/>
          <a:stretch/>
        </p:blipFill>
        <p:spPr bwMode="auto">
          <a:xfrm>
            <a:off x="229958" y="2769939"/>
            <a:ext cx="2496710" cy="609691"/>
          </a:xfrm>
          <a:prstGeom prst="rect">
            <a:avLst/>
          </a:prstGeom>
          <a:ln>
            <a:noFill/>
          </a:ln>
          <a:extLst>
            <a:ext uri="{53640926-AAD7-44D8-BBD7-CCE9431645EC}">
              <a14:shadowObscured xmlns:a14="http://schemas.microsoft.com/office/drawing/2010/main"/>
            </a:ext>
          </a:extLst>
        </p:spPr>
      </p:pic>
      <p:pic>
        <p:nvPicPr>
          <p:cNvPr id="17" name="Picture 16"/>
          <p:cNvPicPr/>
          <p:nvPr/>
        </p:nvPicPr>
        <p:blipFill rotWithShape="1">
          <a:blip r:embed="rId8"/>
          <a:srcRect l="10444" t="37951" r="67982" b="15645"/>
          <a:stretch/>
        </p:blipFill>
        <p:spPr bwMode="auto">
          <a:xfrm>
            <a:off x="5461050" y="1170022"/>
            <a:ext cx="3503437" cy="4491225"/>
          </a:xfrm>
          <a:prstGeom prst="rect">
            <a:avLst/>
          </a:prstGeom>
          <a:ln>
            <a:noFill/>
          </a:ln>
          <a:extLst>
            <a:ext uri="{53640926-AAD7-44D8-BBD7-CCE9431645EC}">
              <a14:shadowObscured xmlns:a14="http://schemas.microsoft.com/office/drawing/2010/main"/>
            </a:ext>
          </a:extLst>
        </p:spPr>
      </p:pic>
      <p:sp>
        <p:nvSpPr>
          <p:cNvPr id="11" name="10 Rectángulo"/>
          <p:cNvSpPr/>
          <p:nvPr/>
        </p:nvSpPr>
        <p:spPr>
          <a:xfrm>
            <a:off x="5400716" y="5301208"/>
            <a:ext cx="1187508" cy="28683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DISEÑO </a:t>
            </a:r>
            <a:r>
              <a:rPr lang="es-EC" sz="2000" i="1" dirty="0">
                <a:solidFill>
                  <a:schemeClr val="accent3">
                    <a:lumMod val="75000"/>
                  </a:schemeClr>
                </a:solidFill>
                <a:latin typeface="Arial" pitchFamily="34" charset="0"/>
                <a:cs typeface="Arial" pitchFamily="34" charset="0"/>
              </a:rPr>
              <a:t>DE LA MÁQUINA </a:t>
            </a:r>
            <a:r>
              <a:rPr lang="es-EC" sz="2000" i="1" dirty="0" smtClean="0">
                <a:solidFill>
                  <a:schemeClr val="accent3">
                    <a:lumMod val="75000"/>
                  </a:schemeClr>
                </a:solidFill>
                <a:latin typeface="Arial" pitchFamily="34" charset="0"/>
                <a:cs typeface="Arial" pitchFamily="34" charset="0"/>
              </a:rPr>
              <a:t>PROTOTIPO</a:t>
            </a:r>
            <a:endParaRPr lang="es-EC" sz="2000" i="1" dirty="0">
              <a:solidFill>
                <a:schemeClr val="accent3">
                  <a:lumMod val="75000"/>
                </a:schemeClr>
              </a:solidFill>
              <a:latin typeface="Arial" pitchFamily="34" charset="0"/>
              <a:cs typeface="Arial" pitchFamily="34" charset="0"/>
            </a:endParaRPr>
          </a:p>
        </p:txBody>
      </p:sp>
      <p:sp>
        <p:nvSpPr>
          <p:cNvPr id="6" name="5 Rectángulo"/>
          <p:cNvSpPr/>
          <p:nvPr/>
        </p:nvSpPr>
        <p:spPr>
          <a:xfrm>
            <a:off x="467544" y="764704"/>
            <a:ext cx="233589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8. Camisa giratoria</a:t>
            </a:r>
            <a:endParaRPr lang="es-EC" sz="2000" i="1" dirty="0">
              <a:solidFill>
                <a:schemeClr val="accent3">
                  <a:lumMod val="75000"/>
                </a:schemeClr>
              </a:solidFill>
              <a:latin typeface="Arial" pitchFamily="34" charset="0"/>
              <a:cs typeface="Arial" pitchFamily="34" charset="0"/>
            </a:endParaRPr>
          </a:p>
        </p:txBody>
      </p:sp>
      <p:pic>
        <p:nvPicPr>
          <p:cNvPr id="12" name="11 Imagen"/>
          <p:cNvPicPr/>
          <p:nvPr/>
        </p:nvPicPr>
        <p:blipFill rotWithShape="1">
          <a:blip r:embed="rId4"/>
          <a:srcRect l="26334" t="34460" r="43231" b="22422"/>
          <a:stretch/>
        </p:blipFill>
        <p:spPr bwMode="auto">
          <a:xfrm>
            <a:off x="4992122" y="1124744"/>
            <a:ext cx="3684334" cy="3314712"/>
          </a:xfrm>
          <a:prstGeom prst="rect">
            <a:avLst/>
          </a:prstGeom>
          <a:ln>
            <a:noFill/>
          </a:ln>
          <a:extLst>
            <a:ext uri="{53640926-AAD7-44D8-BBD7-CCE9431645EC}">
              <a14:shadowObscured xmlns:a14="http://schemas.microsoft.com/office/drawing/2010/main"/>
            </a:ext>
          </a:extLst>
        </p:spPr>
      </p:pic>
      <p:pic>
        <p:nvPicPr>
          <p:cNvPr id="11" name="10 Imagen"/>
          <p:cNvPicPr/>
          <p:nvPr/>
        </p:nvPicPr>
        <p:blipFill rotWithShape="1">
          <a:blip r:embed="rId5"/>
          <a:srcRect l="27102" t="22885" r="34769" b="38681"/>
          <a:stretch/>
        </p:blipFill>
        <p:spPr bwMode="auto">
          <a:xfrm>
            <a:off x="246268" y="1340768"/>
            <a:ext cx="4294230" cy="2880430"/>
          </a:xfrm>
          <a:prstGeom prst="rect">
            <a:avLst/>
          </a:prstGeom>
          <a:ln>
            <a:noFill/>
          </a:ln>
          <a:extLst>
            <a:ext uri="{53640926-AAD7-44D8-BBD7-CCE9431645EC}">
              <a14:shadowObscured xmlns:a14="http://schemas.microsoft.com/office/drawing/2010/main"/>
            </a:ext>
          </a:extLst>
        </p:spPr>
      </p:pic>
      <p:sp>
        <p:nvSpPr>
          <p:cNvPr id="13" name="12 Rectángulo"/>
          <p:cNvSpPr/>
          <p:nvPr/>
        </p:nvSpPr>
        <p:spPr>
          <a:xfrm>
            <a:off x="138212" y="5085184"/>
            <a:ext cx="8804572" cy="830997"/>
          </a:xfrm>
          <a:prstGeom prst="rect">
            <a:avLst/>
          </a:prstGeom>
        </p:spPr>
        <p:txBody>
          <a:bodyPr wrap="square">
            <a:spAutoFit/>
          </a:bodyPr>
          <a:lstStyle/>
          <a:p>
            <a:pPr algn="just"/>
            <a:r>
              <a:rPr lang="es-EC" sz="1600" dirty="0" smtClean="0"/>
              <a:t>Usando un acero comercial como el A36, no se garantiza que el elemento funcione ya que puede fallar por torsión y por fatiga. Por lo tanto se debe emplear un acero AISI 4142, que posee un Sy = 289.55 ksi</a:t>
            </a:r>
            <a:endParaRPr lang="es-EC" sz="1600" dirty="0"/>
          </a:p>
        </p:txBody>
      </p:sp>
      <p:pic>
        <p:nvPicPr>
          <p:cNvPr id="14" name="Picture 13"/>
          <p:cNvPicPr/>
          <p:nvPr/>
        </p:nvPicPr>
        <p:blipFill rotWithShape="1">
          <a:blip r:embed="rId6"/>
          <a:srcRect l="57920" t="24151" r="14711" b="46793"/>
          <a:stretch/>
        </p:blipFill>
        <p:spPr bwMode="auto">
          <a:xfrm>
            <a:off x="138212" y="1196752"/>
            <a:ext cx="4865836" cy="3248693"/>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7"/>
          <a:srcRect l="57284" t="43020" r="21039" b="23395"/>
          <a:stretch/>
        </p:blipFill>
        <p:spPr bwMode="auto">
          <a:xfrm>
            <a:off x="4992122" y="1157274"/>
            <a:ext cx="3684334" cy="3282182"/>
          </a:xfrm>
          <a:prstGeom prst="rect">
            <a:avLst/>
          </a:prstGeom>
          <a:ln>
            <a:noFill/>
          </a:ln>
          <a:extLst>
            <a:ext uri="{53640926-AAD7-44D8-BBD7-CCE9431645EC}">
              <a14:shadowObscured xmlns:a14="http://schemas.microsoft.com/office/drawing/2010/main"/>
            </a:ext>
          </a:extLst>
        </p:spPr>
      </p:pic>
      <p:sp>
        <p:nvSpPr>
          <p:cNvPr id="10" name="9 Rectángulo"/>
          <p:cNvSpPr/>
          <p:nvPr/>
        </p:nvSpPr>
        <p:spPr>
          <a:xfrm>
            <a:off x="5148064" y="2420888"/>
            <a:ext cx="1296144" cy="28683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8 Rectángulo"/>
          <p:cNvSpPr/>
          <p:nvPr/>
        </p:nvSpPr>
        <p:spPr>
          <a:xfrm>
            <a:off x="4992122" y="4077781"/>
            <a:ext cx="1187508" cy="286834"/>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3538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a:solidFill>
                  <a:schemeClr val="accent3">
                    <a:lumMod val="75000"/>
                  </a:schemeClr>
                </a:solidFill>
                <a:latin typeface="Arial" pitchFamily="34" charset="0"/>
                <a:cs typeface="Arial" pitchFamily="34" charset="0"/>
              </a:rPr>
              <a:t>CONSTRUCCIÓN Y ENSAMBLE</a:t>
            </a:r>
          </a:p>
        </p:txBody>
      </p:sp>
      <p:sp>
        <p:nvSpPr>
          <p:cNvPr id="7" name="6 Rectángulo"/>
          <p:cNvSpPr/>
          <p:nvPr/>
        </p:nvSpPr>
        <p:spPr>
          <a:xfrm>
            <a:off x="467544" y="764704"/>
            <a:ext cx="1326004"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Ensamble</a:t>
            </a:r>
            <a:endParaRPr lang="es-EC" sz="2000" i="1" dirty="0">
              <a:solidFill>
                <a:schemeClr val="accent3">
                  <a:lumMod val="75000"/>
                </a:schemeClr>
              </a:solidFill>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8434"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3410" t="7449" r="27055"/>
          <a:stretch/>
        </p:blipFill>
        <p:spPr bwMode="auto">
          <a:xfrm>
            <a:off x="179512" y="1147379"/>
            <a:ext cx="5317176" cy="4945917"/>
          </a:xfrm>
          <a:prstGeom prst="rect">
            <a:avLst/>
          </a:prstGeom>
          <a:solidFill>
            <a:schemeClr val="bg1"/>
          </a:solidFill>
          <a:ln>
            <a:noFill/>
          </a:ln>
          <a:effectLst/>
        </p:spPr>
      </p:pic>
      <p:sp>
        <p:nvSpPr>
          <p:cNvPr id="9" name="8 Rectángulo"/>
          <p:cNvSpPr/>
          <p:nvPr/>
        </p:nvSpPr>
        <p:spPr>
          <a:xfrm>
            <a:off x="4716016" y="2924944"/>
            <a:ext cx="1584176"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5" name="14 Imagen" descr="C:\Users\esteban\AppData\Local\Microsoft\Windows\Temporary Internet Files\Content.Word\000_4053.jpg"/>
          <p:cNvPicPr/>
          <p:nvPr/>
        </p:nvPicPr>
        <p:blipFill rotWithShape="1">
          <a:blip r:embed="rId5" cstate="print">
            <a:extLst>
              <a:ext uri="{28A0092B-C50C-407E-A947-70E740481C1C}">
                <a14:useLocalDpi xmlns:a14="http://schemas.microsoft.com/office/drawing/2010/main" val="0"/>
              </a:ext>
            </a:extLst>
          </a:blip>
          <a:srcRect l="2931" t="9909" r="11726" b="35594"/>
          <a:stretch/>
        </p:blipFill>
        <p:spPr bwMode="auto">
          <a:xfrm>
            <a:off x="4067944" y="3620337"/>
            <a:ext cx="4694741" cy="21129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843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2461" b="11762"/>
          <a:stretch/>
        </p:blipFill>
        <p:spPr bwMode="auto">
          <a:xfrm>
            <a:off x="5480202" y="1340768"/>
            <a:ext cx="3167511" cy="1800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1992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747614" y="188640"/>
            <a:ext cx="4176464" cy="400110"/>
          </a:xfrm>
          <a:prstGeom prst="rect">
            <a:avLst/>
          </a:prstGeom>
          <a:noFill/>
        </p:spPr>
        <p:txBody>
          <a:bodyPr wrap="square" rtlCol="0">
            <a:spAutoFit/>
          </a:bodyPr>
          <a:lstStyle/>
          <a:p>
            <a:r>
              <a:rPr lang="es-EC" sz="2000" i="1" dirty="0" smtClean="0">
                <a:solidFill>
                  <a:schemeClr val="accent3">
                    <a:lumMod val="75000"/>
                  </a:schemeClr>
                </a:solidFill>
                <a:latin typeface="Arial" pitchFamily="34" charset="0"/>
                <a:cs typeface="Arial" pitchFamily="34" charset="0"/>
              </a:rPr>
              <a:t>ANTECEDENTES</a:t>
            </a:r>
            <a:endParaRPr lang="es-EC" sz="2000" i="1" dirty="0">
              <a:solidFill>
                <a:schemeClr val="accent3">
                  <a:lumMod val="75000"/>
                </a:schemeClr>
              </a:solidFill>
              <a:latin typeface="Arial" pitchFamily="34" charset="0"/>
              <a:cs typeface="Arial" pitchFamily="34" charset="0"/>
            </a:endParaRPr>
          </a:p>
        </p:txBody>
      </p:sp>
      <p:pic>
        <p:nvPicPr>
          <p:cNvPr id="3076"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31840" y="980728"/>
            <a:ext cx="2880257" cy="22204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3077" name="Picture 5" descr="C:\Users\esteban\Desktop\IMAGENES PARA PRESENTACION\Rg7U2ofw0OkOyg3BXKhHnjl72eJkfbmt4t8yenImKBVaiQDB_Rd1H6kmuBWtceBJ.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1955" y="1268385"/>
            <a:ext cx="2236713" cy="1398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7" cstate="print">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55576" y="3645024"/>
            <a:ext cx="2691955" cy="19074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9912" y="3789040"/>
            <a:ext cx="3471812" cy="19442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30" name="29 Conector"/>
          <p:cNvSpPr/>
          <p:nvPr/>
        </p:nvSpPr>
        <p:spPr>
          <a:xfrm>
            <a:off x="7596336" y="2780928"/>
            <a:ext cx="977191" cy="858488"/>
          </a:xfrm>
          <a:prstGeom prst="flowChartConnector">
            <a:avLst/>
          </a:prstGeom>
          <a:noFill/>
          <a:ln>
            <a:solidFill>
              <a:schemeClr val="tx2"/>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es-EC" b="1" dirty="0" smtClean="0">
                <a:solidFill>
                  <a:schemeClr val="tx1"/>
                </a:solidFill>
              </a:rPr>
              <a:t>1950</a:t>
            </a:r>
            <a:endParaRPr lang="es-EC" b="1" dirty="0">
              <a:solidFill>
                <a:schemeClr val="tx1"/>
              </a:solidFill>
            </a:endParaRPr>
          </a:p>
        </p:txBody>
      </p:sp>
      <p:sp>
        <p:nvSpPr>
          <p:cNvPr id="12" name="11 Flecha doblada hacia arriba"/>
          <p:cNvSpPr/>
          <p:nvPr/>
        </p:nvSpPr>
        <p:spPr>
          <a:xfrm flipH="1" flipV="1">
            <a:off x="5940152" y="3201190"/>
            <a:ext cx="1440160" cy="1008112"/>
          </a:xfrm>
          <a:prstGeom prst="bentUpArrow">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s-ES"/>
          </a:p>
        </p:txBody>
      </p:sp>
      <p:sp>
        <p:nvSpPr>
          <p:cNvPr id="5" name="4 Cheurón"/>
          <p:cNvSpPr/>
          <p:nvPr/>
        </p:nvSpPr>
        <p:spPr>
          <a:xfrm>
            <a:off x="1259632" y="1628800"/>
            <a:ext cx="1728192" cy="792088"/>
          </a:xfrm>
          <a:prstGeom prst="chevron">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s-EC" b="1" dirty="0" smtClean="0">
                <a:solidFill>
                  <a:schemeClr val="bg1"/>
                </a:solidFill>
              </a:rPr>
              <a:t>INICIO</a:t>
            </a:r>
            <a:endParaRPr lang="es-EC"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PRUEBAS</a:t>
            </a:r>
            <a:endParaRPr lang="es-EC" sz="2000" i="1" dirty="0">
              <a:solidFill>
                <a:schemeClr val="accent3">
                  <a:lumMod val="75000"/>
                </a:schemeClr>
              </a:solidFill>
              <a:latin typeface="Arial" pitchFamily="34" charset="0"/>
              <a:cs typeface="Arial" pitchFamily="34" charset="0"/>
            </a:endParaRPr>
          </a:p>
        </p:txBody>
      </p:sp>
      <p:sp>
        <p:nvSpPr>
          <p:cNvPr id="7" name="6 Rectángulo"/>
          <p:cNvSpPr/>
          <p:nvPr/>
        </p:nvSpPr>
        <p:spPr>
          <a:xfrm>
            <a:off x="467544" y="764704"/>
            <a:ext cx="2680542"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Análisis de resultados</a:t>
            </a:r>
            <a:endParaRPr lang="es-EC" sz="2000" i="1" dirty="0">
              <a:solidFill>
                <a:schemeClr val="accent3">
                  <a:lumMod val="75000"/>
                </a:schemeClr>
              </a:solidFill>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9" name="8 Rectángulo"/>
          <p:cNvSpPr/>
          <p:nvPr/>
        </p:nvSpPr>
        <p:spPr>
          <a:xfrm>
            <a:off x="4716016" y="2924944"/>
            <a:ext cx="1584176" cy="2016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8" name="7 Tabla"/>
          <p:cNvGraphicFramePr>
            <a:graphicFrameLocks noGrp="1"/>
          </p:cNvGraphicFramePr>
          <p:nvPr>
            <p:extLst>
              <p:ext uri="{D42A27DB-BD31-4B8C-83A1-F6EECF244321}">
                <p14:modId xmlns:p14="http://schemas.microsoft.com/office/powerpoint/2010/main" val="4012929049"/>
              </p:ext>
            </p:extLst>
          </p:nvPr>
        </p:nvGraphicFramePr>
        <p:xfrm>
          <a:off x="385462" y="1196752"/>
          <a:ext cx="6130756" cy="4907280"/>
        </p:xfrm>
        <a:graphic>
          <a:graphicData uri="http://schemas.openxmlformats.org/drawingml/2006/table">
            <a:tbl>
              <a:tblPr firstRow="1" firstCol="1" bandRow="1">
                <a:tableStyleId>{5C22544A-7EE6-4342-B048-85BDC9FD1C3A}</a:tableStyleId>
              </a:tblPr>
              <a:tblGrid>
                <a:gridCol w="1532689"/>
                <a:gridCol w="1532689"/>
                <a:gridCol w="1532689"/>
                <a:gridCol w="1532689"/>
              </a:tblGrid>
              <a:tr h="1469679">
                <a:tc>
                  <a:txBody>
                    <a:bodyPr/>
                    <a:lstStyle/>
                    <a:p>
                      <a:pPr algn="ctr">
                        <a:lnSpc>
                          <a:spcPct val="150000"/>
                        </a:lnSpc>
                        <a:spcBef>
                          <a:spcPts val="600"/>
                        </a:spcBef>
                        <a:spcAft>
                          <a:spcPts val="600"/>
                        </a:spcAft>
                      </a:pPr>
                      <a:r>
                        <a:rPr lang="es-EC" sz="1600" dirty="0">
                          <a:effectLst/>
                        </a:rPr>
                        <a:t>Cant. Pernos</a:t>
                      </a:r>
                      <a:endParaRPr lang="es-EC" sz="1600" b="1" dirty="0">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Ensamble Manual</a:t>
                      </a:r>
                    </a:p>
                    <a:p>
                      <a:pPr algn="ctr">
                        <a:lnSpc>
                          <a:spcPct val="150000"/>
                        </a:lnSpc>
                        <a:spcBef>
                          <a:spcPts val="600"/>
                        </a:spcBef>
                        <a:spcAft>
                          <a:spcPts val="600"/>
                        </a:spcAft>
                      </a:pPr>
                      <a:r>
                        <a:rPr lang="es-EC" sz="1600">
                          <a:effectLst/>
                        </a:rPr>
                        <a:t>(mm:ss,ss)</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Ensamble con Máquina prototipo</a:t>
                      </a:r>
                    </a:p>
                    <a:p>
                      <a:pPr algn="ctr">
                        <a:lnSpc>
                          <a:spcPct val="150000"/>
                        </a:lnSpc>
                        <a:spcBef>
                          <a:spcPts val="600"/>
                        </a:spcBef>
                        <a:spcAft>
                          <a:spcPts val="600"/>
                        </a:spcAft>
                      </a:pPr>
                      <a:r>
                        <a:rPr lang="es-EC" sz="1600">
                          <a:effectLst/>
                        </a:rPr>
                        <a:t>(mm:ss,ss)</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effectLst/>
                        </a:rPr>
                        <a:t>Diferencia Porcentual</a:t>
                      </a:r>
                    </a:p>
                    <a:p>
                      <a:pPr algn="ctr">
                        <a:lnSpc>
                          <a:spcPct val="150000"/>
                        </a:lnSpc>
                        <a:spcBef>
                          <a:spcPts val="600"/>
                        </a:spcBef>
                        <a:spcAft>
                          <a:spcPts val="600"/>
                        </a:spcAft>
                      </a:pPr>
                      <a:r>
                        <a:rPr lang="es-EC" sz="1600" dirty="0">
                          <a:effectLst/>
                        </a:rPr>
                        <a:t>(%)</a:t>
                      </a:r>
                      <a:endParaRPr lang="es-EC" sz="1600" b="1" dirty="0">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1</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01:13.5</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00:43.2</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32.36 %</a:t>
                      </a:r>
                      <a:endParaRPr lang="es-EC" sz="1600" b="1">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2</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02:16.5</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00:52.7</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38.61 %</a:t>
                      </a:r>
                      <a:endParaRPr lang="es-EC" sz="1600" b="1">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3</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03:44.7</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01:37.9</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43.57 %</a:t>
                      </a:r>
                      <a:endParaRPr lang="es-EC" sz="1600" b="1">
                        <a:effectLst/>
                        <a:latin typeface="Arial"/>
                        <a:ea typeface="Calibri"/>
                        <a:cs typeface="Times New Roman"/>
                      </a:endParaRPr>
                    </a:p>
                  </a:txBody>
                  <a:tcPr marL="68580" marR="68580" marT="0" marB="0" anchor="ctr"/>
                </a:tc>
              </a:tr>
              <a:tr h="998272">
                <a:tc>
                  <a:txBody>
                    <a:bodyPr/>
                    <a:lstStyle/>
                    <a:p>
                      <a:pPr algn="ctr">
                        <a:lnSpc>
                          <a:spcPct val="150000"/>
                        </a:lnSpc>
                        <a:spcBef>
                          <a:spcPts val="600"/>
                        </a:spcBef>
                        <a:spcAft>
                          <a:spcPts val="600"/>
                        </a:spcAft>
                      </a:pPr>
                      <a:r>
                        <a:rPr lang="es-EC" sz="1600">
                          <a:effectLst/>
                        </a:rPr>
                        <a:t> </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Desensamble Manual</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Desensamble con Máquina prototipo</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 </a:t>
                      </a:r>
                      <a:endParaRPr lang="es-EC" sz="1600" b="1">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1</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01:18.0</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00:01.7</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effectLst/>
                        </a:rPr>
                        <a:t>97.82 %</a:t>
                      </a:r>
                      <a:endParaRPr lang="es-EC" sz="1600" b="1" dirty="0">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2</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01:44.5</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00:14.3</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86.32 %</a:t>
                      </a:r>
                      <a:endParaRPr lang="es-EC" sz="1600" b="1">
                        <a:effectLst/>
                        <a:latin typeface="Arial"/>
                        <a:ea typeface="Calibri"/>
                        <a:cs typeface="Times New Roman"/>
                      </a:endParaRPr>
                    </a:p>
                  </a:txBody>
                  <a:tcPr marL="68580" marR="68580" marT="0" marB="0" anchor="ctr"/>
                </a:tc>
              </a:tr>
              <a:tr h="332757">
                <a:tc>
                  <a:txBody>
                    <a:bodyPr/>
                    <a:lstStyle/>
                    <a:p>
                      <a:pPr algn="ctr">
                        <a:lnSpc>
                          <a:spcPct val="150000"/>
                        </a:lnSpc>
                        <a:spcBef>
                          <a:spcPts val="600"/>
                        </a:spcBef>
                        <a:spcAft>
                          <a:spcPts val="600"/>
                        </a:spcAft>
                      </a:pPr>
                      <a:r>
                        <a:rPr lang="es-EC" sz="1600">
                          <a:effectLst/>
                        </a:rPr>
                        <a:t>3</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effectLst/>
                        </a:rPr>
                        <a:t>03:02.1</a:t>
                      </a:r>
                      <a:endParaRPr lang="es-EC" sz="1600" b="1" dirty="0">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a:effectLst/>
                        </a:rPr>
                        <a:t>00:20.7</a:t>
                      </a:r>
                      <a:endParaRPr lang="es-EC" sz="1600" b="1">
                        <a:effectLst/>
                        <a:latin typeface="Arial"/>
                        <a:ea typeface="Calibri"/>
                        <a:cs typeface="Times New Roman"/>
                      </a:endParaRPr>
                    </a:p>
                  </a:txBody>
                  <a:tcPr marL="68580" marR="68580" marT="0" marB="0" anchor="ctr"/>
                </a:tc>
                <a:tc>
                  <a:txBody>
                    <a:bodyPr/>
                    <a:lstStyle/>
                    <a:p>
                      <a:pPr algn="ctr">
                        <a:lnSpc>
                          <a:spcPct val="150000"/>
                        </a:lnSpc>
                        <a:spcBef>
                          <a:spcPts val="600"/>
                        </a:spcBef>
                        <a:spcAft>
                          <a:spcPts val="600"/>
                        </a:spcAft>
                      </a:pPr>
                      <a:r>
                        <a:rPr lang="es-EC" sz="1600" dirty="0">
                          <a:effectLst/>
                        </a:rPr>
                        <a:t>88.63 %</a:t>
                      </a:r>
                      <a:endParaRPr lang="es-EC" sz="1600" b="1" dirty="0">
                        <a:effectLst/>
                        <a:latin typeface="Arial"/>
                        <a:ea typeface="Calibri"/>
                        <a:cs typeface="Times New Roman"/>
                      </a:endParaRPr>
                    </a:p>
                  </a:txBody>
                  <a:tcPr marL="68580" marR="68580" marT="0" marB="0" anchor="ctr"/>
                </a:tc>
              </a:tr>
            </a:tbl>
          </a:graphicData>
        </a:graphic>
      </p:graphicFrame>
      <p:sp>
        <p:nvSpPr>
          <p:cNvPr id="12" name="11 Rectángulo"/>
          <p:cNvSpPr/>
          <p:nvPr/>
        </p:nvSpPr>
        <p:spPr>
          <a:xfrm>
            <a:off x="5004048" y="3573016"/>
            <a:ext cx="1440160" cy="339576"/>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12 Rectángulo"/>
          <p:cNvSpPr/>
          <p:nvPr/>
        </p:nvSpPr>
        <p:spPr>
          <a:xfrm>
            <a:off x="5004048" y="5704146"/>
            <a:ext cx="1440160" cy="389149"/>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11 Botón de acción: Hacia delante o Siguiente">
            <a:hlinkClick r:id="rId4" action="ppaction://hlinkfile" highlightClick="1"/>
          </p:cNvPr>
          <p:cNvSpPr/>
          <p:nvPr/>
        </p:nvSpPr>
        <p:spPr>
          <a:xfrm>
            <a:off x="7812360" y="941503"/>
            <a:ext cx="792088" cy="40011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Action Button: Forward or Next 14">
            <a:hlinkClick r:id="rId5" action="ppaction://hlinkfile" highlightClick="1"/>
          </p:cNvPr>
          <p:cNvSpPr/>
          <p:nvPr/>
        </p:nvSpPr>
        <p:spPr>
          <a:xfrm>
            <a:off x="7848872" y="3529057"/>
            <a:ext cx="755576" cy="42749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6" name="13 Imagen"/>
          <p:cNvPicPr/>
          <p:nvPr/>
        </p:nvPicPr>
        <p:blipFill>
          <a:blip r:embed="rId6"/>
          <a:stretch>
            <a:fillRect/>
          </a:stretch>
        </p:blipFill>
        <p:spPr>
          <a:xfrm>
            <a:off x="6951506" y="1556792"/>
            <a:ext cx="2088232" cy="155258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14 Imagen"/>
          <p:cNvPicPr/>
          <p:nvPr/>
        </p:nvPicPr>
        <p:blipFill>
          <a:blip r:embed="rId7">
            <a:extLst>
              <a:ext uri="{BEBA8EAE-BF5A-486C-A8C5-ECC9F3942E4B}">
                <a14:imgProps xmlns:a14="http://schemas.microsoft.com/office/drawing/2010/main">
                  <a14:imgLayer r:embed="rId8">
                    <a14:imgEffect>
                      <a14:sharpenSoften amount="50000"/>
                    </a14:imgEffect>
                  </a14:imgLayer>
                </a14:imgProps>
              </a:ext>
            </a:extLst>
          </a:blip>
          <a:stretch>
            <a:fillRect/>
          </a:stretch>
        </p:blipFill>
        <p:spPr>
          <a:xfrm>
            <a:off x="6792775" y="4201008"/>
            <a:ext cx="2112194" cy="148031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56328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ANÁLISIS </a:t>
            </a:r>
            <a:r>
              <a:rPr lang="es-EC" sz="2000" i="1" dirty="0">
                <a:solidFill>
                  <a:schemeClr val="accent3">
                    <a:lumMod val="75000"/>
                  </a:schemeClr>
                </a:solidFill>
                <a:latin typeface="Arial" pitchFamily="34" charset="0"/>
                <a:cs typeface="Arial" pitchFamily="34" charset="0"/>
              </a:rPr>
              <a:t>ECONÓMICO Y FINANCIERO</a:t>
            </a:r>
          </a:p>
        </p:txBody>
      </p:sp>
      <p:sp>
        <p:nvSpPr>
          <p:cNvPr id="7" name="6 Rectángulo"/>
          <p:cNvSpPr/>
          <p:nvPr/>
        </p:nvSpPr>
        <p:spPr>
          <a:xfrm>
            <a:off x="492898" y="891747"/>
            <a:ext cx="1225015"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Inversión</a:t>
            </a:r>
            <a:endParaRPr lang="es-EC" sz="2000" i="1" dirty="0">
              <a:solidFill>
                <a:schemeClr val="accent3">
                  <a:lumMod val="75000"/>
                </a:schemeClr>
              </a:solidFill>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11" name="10 Tabla"/>
          <p:cNvGraphicFramePr>
            <a:graphicFrameLocks noGrp="1"/>
          </p:cNvGraphicFramePr>
          <p:nvPr>
            <p:extLst>
              <p:ext uri="{D42A27DB-BD31-4B8C-83A1-F6EECF244321}">
                <p14:modId xmlns:p14="http://schemas.microsoft.com/office/powerpoint/2010/main" val="2577904419"/>
              </p:ext>
            </p:extLst>
          </p:nvPr>
        </p:nvGraphicFramePr>
        <p:xfrm>
          <a:off x="1043608" y="1392028"/>
          <a:ext cx="2520280" cy="1756040"/>
        </p:xfrm>
        <a:graphic>
          <a:graphicData uri="http://schemas.openxmlformats.org/drawingml/2006/table">
            <a:tbl>
              <a:tblPr firstRow="1" firstCol="1" bandRow="1">
                <a:tableStyleId>{5C22544A-7EE6-4342-B048-85BDC9FD1C3A}</a:tableStyleId>
              </a:tblPr>
              <a:tblGrid>
                <a:gridCol w="1260140"/>
                <a:gridCol w="1260140"/>
              </a:tblGrid>
              <a:tr h="20321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INVERSIÓN</a:t>
                      </a:r>
                      <a:r>
                        <a:rPr lang="es-EC" sz="1200" baseline="0" dirty="0" smtClean="0">
                          <a:effectLst/>
                          <a:latin typeface="Arial" pitchFamily="34" charset="0"/>
                          <a:ea typeface="Calibri"/>
                          <a:cs typeface="Arial" pitchFamily="34" charset="0"/>
                        </a:rPr>
                        <a:t> DE DISEÑO</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mn-ea"/>
                          <a:cs typeface="Arial" pitchFamily="34" charset="0"/>
                          <a:hlinkClick r:id="rId4" action="ppaction://hlinkfile"/>
                        </a:rPr>
                        <a:t>SUBT</a:t>
                      </a:r>
                      <a:r>
                        <a:rPr lang="es-EC" sz="1200" baseline="0" dirty="0" smtClean="0">
                          <a:effectLst/>
                          <a:latin typeface="Arial" pitchFamily="34" charset="0"/>
                          <a:ea typeface="+mn-ea"/>
                          <a:cs typeface="Arial" pitchFamily="34" charset="0"/>
                          <a:hlinkClick r:id="rId4" action="ppaction://hlinkfile"/>
                        </a:rPr>
                        <a:t> 1</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1200</a:t>
                      </a:r>
                      <a:endParaRPr lang="es-EC" sz="1200" dirty="0">
                        <a:effectLst/>
                        <a:latin typeface="Arial" pitchFamily="34" charset="0"/>
                        <a:ea typeface="Calibri"/>
                        <a:cs typeface="Arial" pitchFamily="34" charset="0"/>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cs typeface="Arial" pitchFamily="34" charset="0"/>
                        </a:rPr>
                        <a:t>SUBT 2</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960</a:t>
                      </a:r>
                      <a:endParaRPr lang="es-EC" sz="1200" dirty="0">
                        <a:effectLst/>
                        <a:latin typeface="Arial" pitchFamily="34" charset="0"/>
                        <a:ea typeface="Calibri"/>
                        <a:cs typeface="Arial" pitchFamily="34" charset="0"/>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3</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550</a:t>
                      </a:r>
                      <a:endParaRPr lang="es-EC" sz="1200" dirty="0">
                        <a:effectLst/>
                        <a:latin typeface="Arial" pitchFamily="34" charset="0"/>
                        <a:ea typeface="Calibri"/>
                        <a:cs typeface="Arial" pitchFamily="34" charset="0"/>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4</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340</a:t>
                      </a:r>
                      <a:endParaRPr lang="es-EC" sz="1200" dirty="0">
                        <a:effectLst/>
                        <a:latin typeface="Arial" pitchFamily="34" charset="0"/>
                        <a:ea typeface="Calibri"/>
                        <a:cs typeface="Arial" pitchFamily="34" charset="0"/>
                      </a:endParaRPr>
                    </a:p>
                  </a:txBody>
                  <a:tcPr marL="68580" marR="68580" marT="0" marB="0" anchor="ctr"/>
                </a:tc>
              </a:tr>
            </a:tbl>
          </a:graphicData>
        </a:graphic>
      </p:graphicFrame>
      <p:graphicFrame>
        <p:nvGraphicFramePr>
          <p:cNvPr id="13" name="12 Tabla"/>
          <p:cNvGraphicFramePr>
            <a:graphicFrameLocks noGrp="1"/>
          </p:cNvGraphicFramePr>
          <p:nvPr>
            <p:extLst>
              <p:ext uri="{D42A27DB-BD31-4B8C-83A1-F6EECF244321}">
                <p14:modId xmlns:p14="http://schemas.microsoft.com/office/powerpoint/2010/main" val="4001501715"/>
              </p:ext>
            </p:extLst>
          </p:nvPr>
        </p:nvGraphicFramePr>
        <p:xfrm>
          <a:off x="1043608" y="3461036"/>
          <a:ext cx="2520280" cy="983176"/>
        </p:xfrm>
        <a:graphic>
          <a:graphicData uri="http://schemas.openxmlformats.org/drawingml/2006/table">
            <a:tbl>
              <a:tblPr firstRow="1" firstCol="1" bandRow="1">
                <a:tableStyleId>{5C22544A-7EE6-4342-B048-85BDC9FD1C3A}</a:tableStyleId>
              </a:tblPr>
              <a:tblGrid>
                <a:gridCol w="1260140"/>
                <a:gridCol w="1260140"/>
              </a:tblGrid>
              <a:tr h="20321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INVERSIÓN</a:t>
                      </a:r>
                      <a:r>
                        <a:rPr lang="es-EC" sz="1200" baseline="0" dirty="0" smtClean="0">
                          <a:effectLst/>
                          <a:latin typeface="Arial" pitchFamily="34" charset="0"/>
                          <a:ea typeface="Calibri"/>
                          <a:cs typeface="Arial" pitchFamily="34" charset="0"/>
                        </a:rPr>
                        <a:t> DE CONSTRUCCIÓN</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mn-ea"/>
                          <a:cs typeface="Arial" pitchFamily="34" charset="0"/>
                        </a:rPr>
                        <a:t>SUBT</a:t>
                      </a:r>
                      <a:r>
                        <a:rPr lang="es-EC" sz="1200" baseline="0" dirty="0" smtClean="0">
                          <a:effectLst/>
                          <a:latin typeface="Arial" pitchFamily="34" charset="0"/>
                          <a:ea typeface="+mn-ea"/>
                          <a:cs typeface="Arial" pitchFamily="34" charset="0"/>
                        </a:rPr>
                        <a:t> 5</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638.77</a:t>
                      </a:r>
                      <a:endParaRPr lang="es-EC" sz="1200" dirty="0">
                        <a:effectLst/>
                        <a:latin typeface="Arial" pitchFamily="34" charset="0"/>
                        <a:ea typeface="Calibri"/>
                        <a:cs typeface="Arial" pitchFamily="34" charset="0"/>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cs typeface="Arial" pitchFamily="34" charset="0"/>
                        </a:rPr>
                        <a:t>SUBT 6</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192</a:t>
                      </a:r>
                      <a:endParaRPr lang="es-EC" sz="1200" dirty="0">
                        <a:effectLst/>
                        <a:latin typeface="Arial" pitchFamily="34" charset="0"/>
                        <a:ea typeface="Calibri"/>
                        <a:cs typeface="Arial" pitchFamily="34" charset="0"/>
                      </a:endParaRPr>
                    </a:p>
                  </a:txBody>
                  <a:tcPr marL="68580" marR="68580" marT="0" marB="0" anchor="ct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4091446174"/>
              </p:ext>
            </p:extLst>
          </p:nvPr>
        </p:nvGraphicFramePr>
        <p:xfrm>
          <a:off x="1043608" y="4905627"/>
          <a:ext cx="2520280" cy="807056"/>
        </p:xfrm>
        <a:graphic>
          <a:graphicData uri="http://schemas.openxmlformats.org/drawingml/2006/table">
            <a:tbl>
              <a:tblPr firstRow="1" firstCol="1" bandRow="1">
                <a:tableStyleId>{5C22544A-7EE6-4342-B048-85BDC9FD1C3A}</a:tableStyleId>
              </a:tblPr>
              <a:tblGrid>
                <a:gridCol w="1260140"/>
                <a:gridCol w="1260140"/>
              </a:tblGrid>
              <a:tr h="0">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INVERSIÓN DE INSTALACIÓN Y PUESTA A PUNTO</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mn-ea"/>
                          <a:cs typeface="Arial" pitchFamily="34" charset="0"/>
                        </a:rPr>
                        <a:t>SUBT</a:t>
                      </a:r>
                      <a:r>
                        <a:rPr lang="es-EC" sz="1200" baseline="0" dirty="0" smtClean="0">
                          <a:effectLst/>
                          <a:latin typeface="Arial" pitchFamily="34" charset="0"/>
                          <a:ea typeface="+mn-ea"/>
                          <a:cs typeface="Arial" pitchFamily="34" charset="0"/>
                        </a:rPr>
                        <a:t> 7</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171.10</a:t>
                      </a:r>
                      <a:endParaRPr lang="es-EC" sz="1200" dirty="0">
                        <a:effectLst/>
                        <a:latin typeface="Arial" pitchFamily="34" charset="0"/>
                        <a:ea typeface="Calibri"/>
                        <a:cs typeface="Arial" pitchFamily="34" charset="0"/>
                      </a:endParaRPr>
                    </a:p>
                  </a:txBody>
                  <a:tcPr marL="68580" marR="68580" marT="0" marB="0" anchor="ctr"/>
                </a:tc>
              </a:tr>
            </a:tbl>
          </a:graphicData>
        </a:graphic>
      </p:graphicFrame>
      <p:sp>
        <p:nvSpPr>
          <p:cNvPr id="15" name="14 Rectángulo"/>
          <p:cNvSpPr/>
          <p:nvPr/>
        </p:nvSpPr>
        <p:spPr>
          <a:xfrm>
            <a:off x="4283968" y="891747"/>
            <a:ext cx="982961"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Costos</a:t>
            </a:r>
            <a:endParaRPr lang="es-EC" sz="2000" i="1" dirty="0">
              <a:solidFill>
                <a:schemeClr val="accent3">
                  <a:lumMod val="75000"/>
                </a:schemeClr>
              </a:solidFill>
              <a:latin typeface="Arial" pitchFamily="34" charset="0"/>
              <a:cs typeface="Arial" pitchFamily="34" charset="0"/>
            </a:endParaRPr>
          </a:p>
        </p:txBody>
      </p:sp>
      <p:graphicFrame>
        <p:nvGraphicFramePr>
          <p:cNvPr id="16" name="15 Tabla"/>
          <p:cNvGraphicFramePr>
            <a:graphicFrameLocks noGrp="1"/>
          </p:cNvGraphicFramePr>
          <p:nvPr>
            <p:extLst>
              <p:ext uri="{D42A27DB-BD31-4B8C-83A1-F6EECF244321}">
                <p14:modId xmlns:p14="http://schemas.microsoft.com/office/powerpoint/2010/main" val="3525362146"/>
              </p:ext>
            </p:extLst>
          </p:nvPr>
        </p:nvGraphicFramePr>
        <p:xfrm>
          <a:off x="5076056" y="1426005"/>
          <a:ext cx="2664296" cy="596744"/>
        </p:xfrm>
        <a:graphic>
          <a:graphicData uri="http://schemas.openxmlformats.org/drawingml/2006/table">
            <a:tbl>
              <a:tblPr firstRow="1" firstCol="1" bandRow="1">
                <a:tableStyleId>{5C22544A-7EE6-4342-B048-85BDC9FD1C3A}</a:tableStyleId>
              </a:tblPr>
              <a:tblGrid>
                <a:gridCol w="1332148"/>
                <a:gridCol w="1332148"/>
              </a:tblGrid>
              <a:tr h="4683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COSTOS</a:t>
                      </a:r>
                      <a:r>
                        <a:rPr lang="es-EC" sz="1200" baseline="0" dirty="0" smtClean="0">
                          <a:effectLst/>
                          <a:latin typeface="Arial" pitchFamily="34" charset="0"/>
                          <a:ea typeface="Calibri"/>
                          <a:cs typeface="Arial" pitchFamily="34" charset="0"/>
                        </a:rPr>
                        <a:t> DIRECTOS (MÁQ PRO)</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8</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1009.00</a:t>
                      </a:r>
                      <a:endParaRPr lang="es-EC" sz="1200" dirty="0">
                        <a:effectLst/>
                        <a:latin typeface="Arial" pitchFamily="34" charset="0"/>
                        <a:ea typeface="Calibri"/>
                        <a:cs typeface="Arial" pitchFamily="34" charset="0"/>
                      </a:endParaRPr>
                    </a:p>
                  </a:txBody>
                  <a:tcPr marL="68580" marR="68580" marT="0" marB="0" anchor="ctr"/>
                </a:tc>
              </a:tr>
            </a:tbl>
          </a:graphicData>
        </a:graphic>
      </p:graphicFrame>
      <p:graphicFrame>
        <p:nvGraphicFramePr>
          <p:cNvPr id="17" name="16 Tabla"/>
          <p:cNvGraphicFramePr>
            <a:graphicFrameLocks noGrp="1"/>
          </p:cNvGraphicFramePr>
          <p:nvPr>
            <p:extLst>
              <p:ext uri="{D42A27DB-BD31-4B8C-83A1-F6EECF244321}">
                <p14:modId xmlns:p14="http://schemas.microsoft.com/office/powerpoint/2010/main" val="4005036660"/>
              </p:ext>
            </p:extLst>
          </p:nvPr>
        </p:nvGraphicFramePr>
        <p:xfrm>
          <a:off x="5076056" y="2290101"/>
          <a:ext cx="2952328" cy="596744"/>
        </p:xfrm>
        <a:graphic>
          <a:graphicData uri="http://schemas.openxmlformats.org/drawingml/2006/table">
            <a:tbl>
              <a:tblPr firstRow="1" firstCol="1" bandRow="1">
                <a:tableStyleId>{5C22544A-7EE6-4342-B048-85BDC9FD1C3A}</a:tableStyleId>
              </a:tblPr>
              <a:tblGrid>
                <a:gridCol w="1476164"/>
                <a:gridCol w="1476164"/>
              </a:tblGrid>
              <a:tr h="4683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COSTOS</a:t>
                      </a:r>
                      <a:r>
                        <a:rPr lang="es-EC" sz="1200" baseline="0" dirty="0" smtClean="0">
                          <a:effectLst/>
                          <a:latin typeface="Arial" pitchFamily="34" charset="0"/>
                          <a:ea typeface="Calibri"/>
                          <a:cs typeface="Arial" pitchFamily="34" charset="0"/>
                        </a:rPr>
                        <a:t> INDIRECTOS (MÁQ PRO)</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9</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773.48</a:t>
                      </a:r>
                      <a:endParaRPr lang="es-EC" sz="1200" dirty="0">
                        <a:effectLst/>
                        <a:latin typeface="Arial" pitchFamily="34" charset="0"/>
                        <a:ea typeface="Calibri"/>
                        <a:cs typeface="Arial" pitchFamily="34" charset="0"/>
                      </a:endParaRPr>
                    </a:p>
                  </a:txBody>
                  <a:tcPr marL="68580" marR="68580" marT="0" marB="0" anchor="ctr"/>
                </a:tc>
              </a:tr>
            </a:tbl>
          </a:graphicData>
        </a:graphic>
      </p:graphicFrame>
      <p:sp>
        <p:nvSpPr>
          <p:cNvPr id="18" name="17 Rectángulo"/>
          <p:cNvSpPr/>
          <p:nvPr/>
        </p:nvSpPr>
        <p:spPr>
          <a:xfrm>
            <a:off x="4283968" y="3100898"/>
            <a:ext cx="1369286" cy="400110"/>
          </a:xfrm>
          <a:prstGeom prst="rect">
            <a:avLst/>
          </a:prstGeom>
        </p:spPr>
        <p:txBody>
          <a:bodyPr wrap="none">
            <a:spAutoFit/>
          </a:bodyPr>
          <a:lstStyle/>
          <a:p>
            <a:pPr marL="0" lvl="3"/>
            <a:r>
              <a:rPr lang="es-EC" sz="2000" i="1" dirty="0" smtClean="0">
                <a:solidFill>
                  <a:schemeClr val="accent3">
                    <a:lumMod val="75000"/>
                  </a:schemeClr>
                </a:solidFill>
                <a:latin typeface="Arial" pitchFamily="34" charset="0"/>
                <a:cs typeface="Arial" pitchFamily="34" charset="0"/>
              </a:rPr>
              <a:t>Beneficios</a:t>
            </a:r>
            <a:endParaRPr lang="es-EC" sz="2000" i="1" dirty="0">
              <a:solidFill>
                <a:schemeClr val="accent3">
                  <a:lumMod val="75000"/>
                </a:schemeClr>
              </a:solidFill>
              <a:latin typeface="Arial" pitchFamily="34" charset="0"/>
              <a:cs typeface="Arial" pitchFamily="34" charset="0"/>
            </a:endParaRPr>
          </a:p>
        </p:txBody>
      </p:sp>
      <p:graphicFrame>
        <p:nvGraphicFramePr>
          <p:cNvPr id="19" name="18 Tabla"/>
          <p:cNvGraphicFramePr>
            <a:graphicFrameLocks noGrp="1"/>
          </p:cNvGraphicFramePr>
          <p:nvPr>
            <p:extLst>
              <p:ext uri="{D42A27DB-BD31-4B8C-83A1-F6EECF244321}">
                <p14:modId xmlns:p14="http://schemas.microsoft.com/office/powerpoint/2010/main" val="1836164624"/>
              </p:ext>
            </p:extLst>
          </p:nvPr>
        </p:nvGraphicFramePr>
        <p:xfrm>
          <a:off x="5076056" y="3802269"/>
          <a:ext cx="2520280" cy="596744"/>
        </p:xfrm>
        <a:graphic>
          <a:graphicData uri="http://schemas.openxmlformats.org/drawingml/2006/table">
            <a:tbl>
              <a:tblPr firstRow="1" firstCol="1" bandRow="1">
                <a:tableStyleId>{5C22544A-7EE6-4342-B048-85BDC9FD1C3A}</a:tableStyleId>
              </a:tblPr>
              <a:tblGrid>
                <a:gridCol w="1260140"/>
                <a:gridCol w="1260140"/>
              </a:tblGrid>
              <a:tr h="4683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COSTOS</a:t>
                      </a:r>
                      <a:r>
                        <a:rPr lang="es-EC" sz="1200" baseline="0" dirty="0" smtClean="0">
                          <a:effectLst/>
                          <a:latin typeface="Arial" pitchFamily="34" charset="0"/>
                          <a:ea typeface="Calibri"/>
                          <a:cs typeface="Arial" pitchFamily="34" charset="0"/>
                        </a:rPr>
                        <a:t> DIRECTOS (MET ANT)</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10</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1324.00</a:t>
                      </a:r>
                      <a:endParaRPr lang="es-EC" sz="1200" dirty="0">
                        <a:effectLst/>
                        <a:latin typeface="Arial" pitchFamily="34" charset="0"/>
                        <a:ea typeface="Calibri"/>
                        <a:cs typeface="Arial" pitchFamily="34" charset="0"/>
                      </a:endParaRPr>
                    </a:p>
                  </a:txBody>
                  <a:tcPr marL="68580" marR="68580" marT="0" marB="0" anchor="ctr"/>
                </a:tc>
              </a:tr>
            </a:tbl>
          </a:graphicData>
        </a:graphic>
      </p:graphicFrame>
      <p:graphicFrame>
        <p:nvGraphicFramePr>
          <p:cNvPr id="20" name="19 Tabla"/>
          <p:cNvGraphicFramePr>
            <a:graphicFrameLocks noGrp="1"/>
          </p:cNvGraphicFramePr>
          <p:nvPr>
            <p:extLst>
              <p:ext uri="{D42A27DB-BD31-4B8C-83A1-F6EECF244321}">
                <p14:modId xmlns:p14="http://schemas.microsoft.com/office/powerpoint/2010/main" val="2040926351"/>
              </p:ext>
            </p:extLst>
          </p:nvPr>
        </p:nvGraphicFramePr>
        <p:xfrm>
          <a:off x="5076056" y="4810381"/>
          <a:ext cx="2808312" cy="596744"/>
        </p:xfrm>
        <a:graphic>
          <a:graphicData uri="http://schemas.openxmlformats.org/drawingml/2006/table">
            <a:tbl>
              <a:tblPr firstRow="1" firstCol="1" bandRow="1">
                <a:tableStyleId>{5C22544A-7EE6-4342-B048-85BDC9FD1C3A}</a:tableStyleId>
              </a:tblPr>
              <a:tblGrid>
                <a:gridCol w="1404156"/>
                <a:gridCol w="1404156"/>
              </a:tblGrid>
              <a:tr h="46832">
                <a:tc gridSpan="2">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COSTOS</a:t>
                      </a:r>
                      <a:r>
                        <a:rPr lang="es-EC" sz="1200" baseline="0" dirty="0" smtClean="0">
                          <a:effectLst/>
                          <a:latin typeface="Arial" pitchFamily="34" charset="0"/>
                          <a:ea typeface="Calibri"/>
                          <a:cs typeface="Arial" pitchFamily="34" charset="0"/>
                        </a:rPr>
                        <a:t> INDIRECTOS (MET ANT)</a:t>
                      </a:r>
                      <a:endParaRPr lang="es-EC" sz="1200" dirty="0">
                        <a:effectLst/>
                        <a:latin typeface="Arial" pitchFamily="34" charset="0"/>
                        <a:ea typeface="Calibri"/>
                        <a:cs typeface="Arial" pitchFamily="34" charset="0"/>
                      </a:endParaRPr>
                    </a:p>
                  </a:txBody>
                  <a:tcPr marL="68580" marR="68580" marT="0" marB="0" anchor="ctr"/>
                </a:tc>
                <a:tc hMerge="1">
                  <a:txBody>
                    <a:bodyPr/>
                    <a:lstStyle/>
                    <a:p>
                      <a:pPr algn="ctr">
                        <a:lnSpc>
                          <a:spcPct val="115000"/>
                        </a:lnSpc>
                        <a:spcBef>
                          <a:spcPts val="600"/>
                        </a:spcBef>
                        <a:spcAft>
                          <a:spcPts val="0"/>
                        </a:spcAft>
                      </a:pPr>
                      <a:endParaRPr lang="es-EC" sz="1100" dirty="0">
                        <a:effectLst/>
                        <a:latin typeface="Calibri"/>
                        <a:ea typeface="Calibri"/>
                        <a:cs typeface="Times New Roman"/>
                      </a:endParaRPr>
                    </a:p>
                  </a:txBody>
                  <a:tcPr marL="68580" marR="68580" marT="0" marB="0" anchor="ctr"/>
                </a:tc>
              </a:tr>
              <a:tr h="386432">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SUBT 11</a:t>
                      </a:r>
                      <a:endParaRPr lang="es-EC" sz="1200" dirty="0">
                        <a:effectLst/>
                        <a:latin typeface="Arial" pitchFamily="34" charset="0"/>
                        <a:ea typeface="Calibri"/>
                        <a:cs typeface="Arial" pitchFamily="34" charset="0"/>
                      </a:endParaRPr>
                    </a:p>
                  </a:txBody>
                  <a:tcPr marL="68580" marR="68580" marT="0" marB="0" anchor="ctr"/>
                </a:tc>
                <a:tc>
                  <a:txBody>
                    <a:bodyPr/>
                    <a:lstStyle/>
                    <a:p>
                      <a:pPr algn="ctr">
                        <a:lnSpc>
                          <a:spcPct val="115000"/>
                        </a:lnSpc>
                        <a:spcBef>
                          <a:spcPts val="600"/>
                        </a:spcBef>
                        <a:spcAft>
                          <a:spcPts val="0"/>
                        </a:spcAft>
                      </a:pPr>
                      <a:r>
                        <a:rPr lang="es-EC" sz="1200" dirty="0" smtClean="0">
                          <a:effectLst/>
                          <a:latin typeface="Arial" pitchFamily="34" charset="0"/>
                          <a:ea typeface="Calibri"/>
                          <a:cs typeface="Arial" pitchFamily="34" charset="0"/>
                        </a:rPr>
                        <a:t>1181.00</a:t>
                      </a:r>
                      <a:endParaRPr lang="es-EC" sz="1200" dirty="0">
                        <a:effectLst/>
                        <a:latin typeface="Arial" pitchFamily="34" charset="0"/>
                        <a:ea typeface="Calibri"/>
                        <a:cs typeface="Arial" pitchFamily="34" charset="0"/>
                      </a:endParaRPr>
                    </a:p>
                  </a:txBody>
                  <a:tcPr marL="68580" marR="68580" marT="0" marB="0" anchor="ctr"/>
                </a:tc>
              </a:tr>
            </a:tbl>
          </a:graphicData>
        </a:graphic>
      </p:graphicFrame>
    </p:spTree>
    <p:extLst>
      <p:ext uri="{BB962C8B-B14F-4D97-AF65-F5344CB8AC3E}">
        <p14:creationId xmlns:p14="http://schemas.microsoft.com/office/powerpoint/2010/main" val="3737508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ANÁLISIS </a:t>
            </a:r>
            <a:r>
              <a:rPr lang="es-EC" sz="2000" i="1" dirty="0">
                <a:solidFill>
                  <a:schemeClr val="accent3">
                    <a:lumMod val="75000"/>
                  </a:schemeClr>
                </a:solidFill>
                <a:latin typeface="Arial" pitchFamily="34" charset="0"/>
                <a:cs typeface="Arial" pitchFamily="34" charset="0"/>
              </a:rPr>
              <a:t>ECONÓMICO Y FINANCIERO</a:t>
            </a:r>
          </a:p>
        </p:txBody>
      </p:sp>
      <p:sp>
        <p:nvSpPr>
          <p:cNvPr id="7" name="6 Rectángulo"/>
          <p:cNvSpPr/>
          <p:nvPr/>
        </p:nvSpPr>
        <p:spPr>
          <a:xfrm>
            <a:off x="492898" y="891747"/>
            <a:ext cx="5099473" cy="400110"/>
          </a:xfrm>
          <a:prstGeom prst="rect">
            <a:avLst/>
          </a:prstGeom>
        </p:spPr>
        <p:txBody>
          <a:bodyPr wrap="none">
            <a:spAutoFit/>
          </a:bodyPr>
          <a:lstStyle/>
          <a:p>
            <a:pPr marL="0" lvl="3"/>
            <a:r>
              <a:rPr lang="es-EC" sz="2000" i="1" dirty="0">
                <a:solidFill>
                  <a:schemeClr val="accent3">
                    <a:lumMod val="75000"/>
                  </a:schemeClr>
                </a:solidFill>
                <a:latin typeface="Arial" pitchFamily="34" charset="0"/>
                <a:cs typeface="Arial" pitchFamily="34" charset="0"/>
              </a:rPr>
              <a:t>Comparación de resultados costos directos</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20 Rectángulo"/>
          <p:cNvSpPr/>
          <p:nvPr/>
        </p:nvSpPr>
        <p:spPr>
          <a:xfrm>
            <a:off x="539552" y="2492896"/>
            <a:ext cx="5299849" cy="400110"/>
          </a:xfrm>
          <a:prstGeom prst="rect">
            <a:avLst/>
          </a:prstGeom>
        </p:spPr>
        <p:txBody>
          <a:bodyPr wrap="none">
            <a:spAutoFit/>
          </a:bodyPr>
          <a:lstStyle/>
          <a:p>
            <a:pPr marL="0" lvl="3"/>
            <a:r>
              <a:rPr lang="es-EC" sz="2000" i="1" dirty="0">
                <a:solidFill>
                  <a:schemeClr val="accent3">
                    <a:lumMod val="75000"/>
                  </a:schemeClr>
                </a:solidFill>
                <a:latin typeface="Arial" pitchFamily="34" charset="0"/>
                <a:cs typeface="Arial" pitchFamily="34" charset="0"/>
              </a:rPr>
              <a:t>Comparación de resultados costos indirectos</a:t>
            </a:r>
          </a:p>
        </p:txBody>
      </p:sp>
      <p:sp>
        <p:nvSpPr>
          <p:cNvPr id="12" name="11 Rectángulo"/>
          <p:cNvSpPr/>
          <p:nvPr/>
        </p:nvSpPr>
        <p:spPr>
          <a:xfrm>
            <a:off x="539552" y="4316903"/>
            <a:ext cx="8064896" cy="1200329"/>
          </a:xfrm>
          <a:prstGeom prst="rect">
            <a:avLst/>
          </a:prstGeom>
        </p:spPr>
        <p:txBody>
          <a:bodyPr wrap="square">
            <a:spAutoFit/>
          </a:bodyPr>
          <a:lstStyle/>
          <a:p>
            <a:pPr algn="just"/>
            <a:r>
              <a:rPr lang="es-EC" dirty="0"/>
              <a:t>E</a:t>
            </a:r>
            <a:r>
              <a:rPr lang="es-EC" dirty="0" smtClean="0"/>
              <a:t>l </a:t>
            </a:r>
            <a:r>
              <a:rPr lang="es-EC" dirty="0"/>
              <a:t>beneficio de la nueva máquina prototipo comparado con el método tradicional en cuanto a costos directos es de un </a:t>
            </a:r>
            <a:r>
              <a:rPr lang="es-EC" dirty="0" smtClean="0"/>
              <a:t>23.79% y el beneficio al comparar</a:t>
            </a:r>
            <a:r>
              <a:rPr lang="es-EC" dirty="0"/>
              <a:t> los valores de costos indirectos</a:t>
            </a:r>
            <a:r>
              <a:rPr lang="es-EC" dirty="0" smtClean="0"/>
              <a:t> es de 34.50%, </a:t>
            </a:r>
            <a:r>
              <a:rPr lang="es-EC" dirty="0"/>
              <a:t>dando como diferencia el valor de </a:t>
            </a:r>
            <a:r>
              <a:rPr lang="es-EC" dirty="0" smtClean="0"/>
              <a:t>407.52 </a:t>
            </a:r>
            <a:r>
              <a:rPr lang="es-EC" dirty="0"/>
              <a:t>USD que muestra un ahorro significativo.</a:t>
            </a:r>
          </a:p>
        </p:txBody>
      </p:sp>
      <p:pic>
        <p:nvPicPr>
          <p:cNvPr id="184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463" y="1501648"/>
            <a:ext cx="5551487"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817" y="3046903"/>
            <a:ext cx="5551487" cy="127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6663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a:solidFill>
                  <a:schemeClr val="accent3">
                    <a:lumMod val="75000"/>
                  </a:schemeClr>
                </a:solidFill>
                <a:latin typeface="Arial" pitchFamily="34" charset="0"/>
                <a:cs typeface="Arial" pitchFamily="34" charset="0"/>
              </a:rPr>
              <a:t>ANALISIS ECONÓMICO Y FINANCIERO</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539552" y="764704"/>
            <a:ext cx="2994731" cy="400110"/>
          </a:xfrm>
          <a:prstGeom prst="rect">
            <a:avLst/>
          </a:prstGeom>
        </p:spPr>
        <p:txBody>
          <a:bodyPr wrap="none">
            <a:spAutoFit/>
          </a:bodyPr>
          <a:lstStyle/>
          <a:p>
            <a:r>
              <a:rPr lang="es-EC" sz="2000" i="1" dirty="0">
                <a:solidFill>
                  <a:schemeClr val="accent3">
                    <a:lumMod val="75000"/>
                  </a:schemeClr>
                </a:solidFill>
                <a:latin typeface="Arial" pitchFamily="34" charset="0"/>
                <a:cs typeface="Arial" pitchFamily="34" charset="0"/>
              </a:rPr>
              <a:t>ANÁLISIS FINANCIERO</a:t>
            </a:r>
          </a:p>
        </p:txBody>
      </p:sp>
      <p:graphicFrame>
        <p:nvGraphicFramePr>
          <p:cNvPr id="13" name="12 Tabla"/>
          <p:cNvGraphicFramePr>
            <a:graphicFrameLocks noGrp="1"/>
          </p:cNvGraphicFramePr>
          <p:nvPr>
            <p:extLst>
              <p:ext uri="{D42A27DB-BD31-4B8C-83A1-F6EECF244321}">
                <p14:modId xmlns:p14="http://schemas.microsoft.com/office/powerpoint/2010/main" val="330267256"/>
              </p:ext>
            </p:extLst>
          </p:nvPr>
        </p:nvGraphicFramePr>
        <p:xfrm>
          <a:off x="519956" y="1196752"/>
          <a:ext cx="7652444" cy="640080"/>
        </p:xfrm>
        <a:graphic>
          <a:graphicData uri="http://schemas.openxmlformats.org/drawingml/2006/table">
            <a:tbl>
              <a:tblPr firstRow="1" firstCol="1" bandRow="1">
                <a:tableStyleId>{5C22544A-7EE6-4342-B048-85BDC9FD1C3A}</a:tableStyleId>
              </a:tblPr>
              <a:tblGrid>
                <a:gridCol w="3826222"/>
                <a:gridCol w="3826222"/>
              </a:tblGrid>
              <a:tr h="592327">
                <a:tc>
                  <a:txBody>
                    <a:bodyPr/>
                    <a:lstStyle/>
                    <a:p>
                      <a:pPr algn="ctr">
                        <a:lnSpc>
                          <a:spcPct val="150000"/>
                        </a:lnSpc>
                        <a:spcAft>
                          <a:spcPts val="0"/>
                        </a:spcAft>
                      </a:pPr>
                      <a:r>
                        <a:rPr lang="en-US" sz="1400" dirty="0">
                          <a:effectLst/>
                        </a:rPr>
                        <a:t>INVERSION INICIAL (SBT1+ SBT2+ SBT3+ SBT4+ SBT5+ SBT6+ SBT7)</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de-DE" sz="1400" dirty="0" smtClean="0">
                          <a:effectLst/>
                        </a:rPr>
                        <a:t>4051.87 USD x 3 = 12155.61 USD</a:t>
                      </a:r>
                      <a:endParaRPr lang="es-EC" sz="1400" dirty="0">
                        <a:solidFill>
                          <a:srgbClr val="000000"/>
                        </a:solidFill>
                        <a:effectLst/>
                        <a:latin typeface="Calibri"/>
                        <a:ea typeface="Calibri"/>
                        <a:cs typeface="Times New Roman"/>
                      </a:endParaRPr>
                    </a:p>
                  </a:txBody>
                  <a:tcPr marL="68580" marR="68580" marT="0" marB="0" anchor="ctr"/>
                </a:tc>
              </a:tr>
            </a:tbl>
          </a:graphicData>
        </a:graphic>
      </p:graphicFrame>
      <p:graphicFrame>
        <p:nvGraphicFramePr>
          <p:cNvPr id="14" name="13 Tabla"/>
          <p:cNvGraphicFramePr>
            <a:graphicFrameLocks noGrp="1"/>
          </p:cNvGraphicFramePr>
          <p:nvPr>
            <p:extLst>
              <p:ext uri="{D42A27DB-BD31-4B8C-83A1-F6EECF244321}">
                <p14:modId xmlns:p14="http://schemas.microsoft.com/office/powerpoint/2010/main" val="361901235"/>
              </p:ext>
            </p:extLst>
          </p:nvPr>
        </p:nvGraphicFramePr>
        <p:xfrm>
          <a:off x="520298" y="1844824"/>
          <a:ext cx="5563870" cy="363855"/>
        </p:xfrm>
        <a:graphic>
          <a:graphicData uri="http://schemas.openxmlformats.org/drawingml/2006/table">
            <a:tbl>
              <a:tblPr firstRow="1" firstCol="1" bandRow="1">
                <a:tableStyleId>{5C22544A-7EE6-4342-B048-85BDC9FD1C3A}</a:tableStyleId>
              </a:tblPr>
              <a:tblGrid>
                <a:gridCol w="2781935"/>
                <a:gridCol w="2781935"/>
              </a:tblGrid>
              <a:tr h="363855">
                <a:tc>
                  <a:txBody>
                    <a:bodyPr/>
                    <a:lstStyle/>
                    <a:p>
                      <a:pPr algn="ctr">
                        <a:lnSpc>
                          <a:spcPct val="150000"/>
                        </a:lnSpc>
                        <a:spcAft>
                          <a:spcPts val="0"/>
                        </a:spcAft>
                      </a:pPr>
                      <a:r>
                        <a:rPr lang="en-US" sz="1400" dirty="0">
                          <a:effectLst/>
                        </a:rPr>
                        <a:t>BENEFICIO (DIF1+ DIF2) x 12</a:t>
                      </a:r>
                      <a:endParaRPr lang="es-EC" sz="1400" dirty="0">
                        <a:solidFill>
                          <a:srgbClr val="000000"/>
                        </a:solidFill>
                        <a:effectLst/>
                        <a:latin typeface="Calibri"/>
                        <a:ea typeface="Calibri"/>
                        <a:cs typeface="Times New Roman"/>
                      </a:endParaRPr>
                    </a:p>
                  </a:txBody>
                  <a:tcPr marL="68580" marR="68580" marT="0" marB="0" anchor="ctr"/>
                </a:tc>
                <a:tc>
                  <a:txBody>
                    <a:bodyPr/>
                    <a:lstStyle/>
                    <a:p>
                      <a:pPr algn="ctr">
                        <a:lnSpc>
                          <a:spcPct val="150000"/>
                        </a:lnSpc>
                        <a:spcAft>
                          <a:spcPts val="0"/>
                        </a:spcAft>
                      </a:pPr>
                      <a:r>
                        <a:rPr lang="es-EC" sz="1400" dirty="0" smtClean="0">
                          <a:effectLst/>
                        </a:rPr>
                        <a:t>8670.24 USD</a:t>
                      </a:r>
                      <a:endParaRPr lang="es-EC" sz="1400" dirty="0">
                        <a:solidFill>
                          <a:srgbClr val="000000"/>
                        </a:solidFill>
                        <a:effectLst/>
                        <a:latin typeface="Calibri"/>
                        <a:ea typeface="Calibri"/>
                        <a:cs typeface="Times New Roman"/>
                      </a:endParaRPr>
                    </a:p>
                  </a:txBody>
                  <a:tcPr marL="68580" marR="68580" marT="0" marB="0" anchor="ctr"/>
                </a:tc>
              </a:tr>
            </a:tbl>
          </a:graphicData>
        </a:graphic>
      </p:graphicFrame>
      <p:pic>
        <p:nvPicPr>
          <p:cNvPr id="19458" name="Picture 2"/>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b="7325"/>
          <a:stretch/>
        </p:blipFill>
        <p:spPr bwMode="auto">
          <a:xfrm>
            <a:off x="683568" y="2348880"/>
            <a:ext cx="788761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589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ANÁLISIS </a:t>
            </a:r>
            <a:r>
              <a:rPr lang="es-EC" sz="2000" i="1" dirty="0">
                <a:solidFill>
                  <a:schemeClr val="accent3">
                    <a:lumMod val="75000"/>
                  </a:schemeClr>
                </a:solidFill>
                <a:latin typeface="Arial" pitchFamily="34" charset="0"/>
                <a:cs typeface="Arial" pitchFamily="34" charset="0"/>
              </a:rPr>
              <a:t>ECONÓMICO Y FINANCIERO</a:t>
            </a: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6 Rectángulo"/>
          <p:cNvSpPr/>
          <p:nvPr/>
        </p:nvSpPr>
        <p:spPr>
          <a:xfrm>
            <a:off x="107504" y="3140968"/>
            <a:ext cx="6344173" cy="400110"/>
          </a:xfrm>
          <a:prstGeom prst="rect">
            <a:avLst/>
          </a:prstGeom>
        </p:spPr>
        <p:txBody>
          <a:bodyPr wrap="none">
            <a:spAutoFit/>
          </a:bodyPr>
          <a:lstStyle/>
          <a:p>
            <a:pPr lvl="1"/>
            <a:r>
              <a:rPr lang="es-EC" sz="2000" i="1" dirty="0">
                <a:solidFill>
                  <a:schemeClr val="accent3">
                    <a:lumMod val="75000"/>
                  </a:schemeClr>
                </a:solidFill>
                <a:latin typeface="Arial" pitchFamily="34" charset="0"/>
                <a:cs typeface="Arial" pitchFamily="34" charset="0"/>
              </a:rPr>
              <a:t>CÁLCULO DE LA TASA INTERNA DE RETORNO</a:t>
            </a:r>
          </a:p>
        </p:txBody>
      </p:sp>
      <mc:AlternateContent xmlns:mc="http://schemas.openxmlformats.org/markup-compatibility/2006" xmlns:a14="http://schemas.microsoft.com/office/drawing/2010/main">
        <mc:Choice Requires="a14">
          <p:sp>
            <p:nvSpPr>
              <p:cNvPr id="8" name="7 Rectángulo"/>
              <p:cNvSpPr/>
              <p:nvPr/>
            </p:nvSpPr>
            <p:spPr>
              <a:xfrm>
                <a:off x="557416" y="1324547"/>
                <a:ext cx="2353501" cy="1778051"/>
              </a:xfrm>
              <a:prstGeom prst="rect">
                <a:avLst/>
              </a:prstGeom>
            </p:spPr>
            <p:txBody>
              <a:bodyPr wrap="square">
                <a:spAutoFit/>
              </a:bodyPr>
              <a:lstStyle/>
              <a:p>
                <a:r>
                  <a:rPr lang="es-EC" dirty="0"/>
                  <a:t>VAN</a:t>
                </a:r>
                <a:r>
                  <a:rPr lang="es-EC" dirty="0" smtClean="0"/>
                  <a:t>=-Ii</a:t>
                </a:r>
                <a:r>
                  <a:rPr lang="es-EC" dirty="0"/>
                  <a:t>+</a:t>
                </a:r>
                <a14:m>
                  <m:oMath xmlns:m="http://schemas.openxmlformats.org/officeDocument/2006/math">
                    <m:nary>
                      <m:naryPr>
                        <m:chr m:val="∑"/>
                        <m:grow m:val="on"/>
                        <m:ctrlPr>
                          <a:rPr lang="es-EC" i="1">
                            <a:latin typeface="Cambria Math"/>
                          </a:rPr>
                        </m:ctrlPr>
                      </m:naryPr>
                      <m:sub>
                        <m:r>
                          <a:rPr lang="es-EC" b="1" i="1">
                            <a:latin typeface="Cambria Math"/>
                          </a:rPr>
                          <m:t>𝒊</m:t>
                        </m:r>
                        <m:r>
                          <a:rPr lang="es-EC" b="1" i="1">
                            <a:latin typeface="Cambria Math"/>
                          </a:rPr>
                          <m:t>=</m:t>
                        </m:r>
                        <m:r>
                          <a:rPr lang="es-EC" b="1" i="1">
                            <a:latin typeface="Cambria Math"/>
                          </a:rPr>
                          <m:t>𝟏</m:t>
                        </m:r>
                      </m:sub>
                      <m:sup>
                        <m:r>
                          <a:rPr lang="es-EC" b="1" i="1">
                            <a:latin typeface="Cambria Math"/>
                          </a:rPr>
                          <m:t>𝟓</m:t>
                        </m:r>
                      </m:sup>
                      <m:e>
                        <m:f>
                          <m:fPr>
                            <m:ctrlPr>
                              <a:rPr lang="es-EC" i="1">
                                <a:latin typeface="Cambria Math"/>
                              </a:rPr>
                            </m:ctrlPr>
                          </m:fPr>
                          <m:num>
                            <m:r>
                              <a:rPr lang="es-EC" b="1" i="1">
                                <a:latin typeface="Cambria Math"/>
                              </a:rPr>
                              <m:t>𝑩𝒊</m:t>
                            </m:r>
                          </m:num>
                          <m:den>
                            <m:sSup>
                              <m:sSupPr>
                                <m:ctrlPr>
                                  <a:rPr lang="es-EC" i="1">
                                    <a:latin typeface="Cambria Math"/>
                                  </a:rPr>
                                </m:ctrlPr>
                              </m:sSupPr>
                              <m:e>
                                <m:d>
                                  <m:dPr>
                                    <m:ctrlPr>
                                      <a:rPr lang="es-EC" i="1">
                                        <a:latin typeface="Cambria Math"/>
                                      </a:rPr>
                                    </m:ctrlPr>
                                  </m:dPr>
                                  <m:e>
                                    <m:r>
                                      <a:rPr lang="es-EC" b="1" i="1">
                                        <a:latin typeface="Cambria Math"/>
                                      </a:rPr>
                                      <m:t>𝟏</m:t>
                                    </m:r>
                                    <m:r>
                                      <a:rPr lang="es-EC" b="1" i="1">
                                        <a:latin typeface="Cambria Math"/>
                                      </a:rPr>
                                      <m:t>+</m:t>
                                    </m:r>
                                    <m:r>
                                      <a:rPr lang="es-EC" b="1" i="1">
                                        <a:latin typeface="Cambria Math"/>
                                      </a:rPr>
                                      <m:t>𝒋</m:t>
                                    </m:r>
                                  </m:e>
                                </m:d>
                              </m:e>
                              <m:sup>
                                <m:r>
                                  <a:rPr lang="es-EC" b="1" i="1">
                                    <a:latin typeface="Cambria Math"/>
                                  </a:rPr>
                                  <m:t>𝒊</m:t>
                                </m:r>
                              </m:sup>
                            </m:sSup>
                          </m:den>
                        </m:f>
                      </m:e>
                    </m:nary>
                  </m:oMath>
                </a14:m>
                <a:r>
                  <a:rPr lang="es-EC" b="1" dirty="0"/>
                  <a:t>							                     </a:t>
                </a:r>
              </a:p>
            </p:txBody>
          </p:sp>
        </mc:Choice>
        <mc:Fallback xmlns="">
          <p:sp>
            <p:nvSpPr>
              <p:cNvPr id="8" name="7 Rectángulo"/>
              <p:cNvSpPr>
                <a:spLocks noRot="1" noChangeAspect="1" noMove="1" noResize="1" noEditPoints="1" noAdjustHandles="1" noChangeArrowheads="1" noChangeShapeType="1" noTextEdit="1"/>
              </p:cNvSpPr>
              <p:nvPr/>
            </p:nvSpPr>
            <p:spPr>
              <a:xfrm>
                <a:off x="557416" y="1324547"/>
                <a:ext cx="2353501" cy="1778051"/>
              </a:xfrm>
              <a:prstGeom prst="rect">
                <a:avLst/>
              </a:prstGeom>
              <a:blipFill rotWithShape="1">
                <a:blip r:embed="rId4"/>
                <a:stretch>
                  <a:fillRect l="-2067"/>
                </a:stretch>
              </a:blipFill>
            </p:spPr>
            <p:txBody>
              <a:bodyPr/>
              <a:lstStyle/>
              <a:p>
                <a:r>
                  <a:rPr lang="es-EC">
                    <a:noFill/>
                  </a:rPr>
                  <a:t> </a:t>
                </a:r>
              </a:p>
            </p:txBody>
          </p:sp>
        </mc:Fallback>
      </mc:AlternateContent>
      <p:sp>
        <p:nvSpPr>
          <p:cNvPr id="9" name="8 Rectángulo"/>
          <p:cNvSpPr/>
          <p:nvPr/>
        </p:nvSpPr>
        <p:spPr>
          <a:xfrm>
            <a:off x="3419872" y="1268760"/>
            <a:ext cx="4572000" cy="1754326"/>
          </a:xfrm>
          <a:prstGeom prst="rect">
            <a:avLst/>
          </a:prstGeom>
        </p:spPr>
        <p:txBody>
          <a:bodyPr>
            <a:spAutoFit/>
          </a:bodyPr>
          <a:lstStyle/>
          <a:p>
            <a:r>
              <a:rPr lang="es-EC" dirty="0"/>
              <a:t>Dónde:</a:t>
            </a:r>
          </a:p>
          <a:p>
            <a:r>
              <a:rPr lang="es-EC" dirty="0"/>
              <a:t>Bi: Beneficio inicial</a:t>
            </a:r>
          </a:p>
          <a:p>
            <a:r>
              <a:rPr lang="es-EC" dirty="0"/>
              <a:t>Ii: Inversión inicial</a:t>
            </a:r>
          </a:p>
          <a:p>
            <a:r>
              <a:rPr lang="es-EC" dirty="0"/>
              <a:t>i</a:t>
            </a:r>
            <a:r>
              <a:rPr lang="es-EC" dirty="0" smtClean="0"/>
              <a:t>: </a:t>
            </a:r>
            <a:r>
              <a:rPr lang="es-EC" dirty="0"/>
              <a:t>Número de años</a:t>
            </a:r>
          </a:p>
          <a:p>
            <a:r>
              <a:rPr lang="es-EC" dirty="0" smtClean="0"/>
              <a:t>j: </a:t>
            </a:r>
            <a:r>
              <a:rPr lang="es-EC" dirty="0"/>
              <a:t>Tasa de descuento</a:t>
            </a:r>
          </a:p>
          <a:p>
            <a:r>
              <a:rPr lang="es-EC" dirty="0"/>
              <a:t>VAN = $ 12,004.96 </a:t>
            </a:r>
            <a:r>
              <a:rPr lang="es-EC" dirty="0" smtClean="0"/>
              <a:t>(</a:t>
            </a:r>
            <a:r>
              <a:rPr lang="es-EC" dirty="0"/>
              <a:t>Calculado en Excel)</a:t>
            </a:r>
          </a:p>
        </p:txBody>
      </p:sp>
      <p:sp>
        <p:nvSpPr>
          <p:cNvPr id="12" name="11 Rectángulo"/>
          <p:cNvSpPr/>
          <p:nvPr/>
        </p:nvSpPr>
        <p:spPr>
          <a:xfrm>
            <a:off x="666522" y="3573016"/>
            <a:ext cx="7577885" cy="923330"/>
          </a:xfrm>
          <a:prstGeom prst="rect">
            <a:avLst/>
          </a:prstGeom>
        </p:spPr>
        <p:txBody>
          <a:bodyPr wrap="square">
            <a:spAutoFit/>
          </a:bodyPr>
          <a:lstStyle/>
          <a:p>
            <a:r>
              <a:rPr lang="es-EC" dirty="0" smtClean="0"/>
              <a:t>TIR </a:t>
            </a:r>
            <a:r>
              <a:rPr lang="es-EC" dirty="0"/>
              <a:t>= </a:t>
            </a:r>
            <a:r>
              <a:rPr lang="es-EC" dirty="0" smtClean="0"/>
              <a:t>50%  </a:t>
            </a:r>
            <a:r>
              <a:rPr lang="es-EC" dirty="0"/>
              <a:t>(Calculado en Excel)</a:t>
            </a:r>
          </a:p>
          <a:p>
            <a:r>
              <a:rPr lang="es-EC" dirty="0"/>
              <a:t>La tasa interna de retorno es 28%, como es mayor que la tasa de descuento asumida se concluye que el proyecto es rentable.</a:t>
            </a:r>
          </a:p>
        </p:txBody>
      </p:sp>
      <p:sp>
        <p:nvSpPr>
          <p:cNvPr id="17" name="16 Rectángulo"/>
          <p:cNvSpPr/>
          <p:nvPr/>
        </p:nvSpPr>
        <p:spPr>
          <a:xfrm>
            <a:off x="35496" y="764704"/>
            <a:ext cx="5203027" cy="400110"/>
          </a:xfrm>
          <a:prstGeom prst="rect">
            <a:avLst/>
          </a:prstGeom>
        </p:spPr>
        <p:txBody>
          <a:bodyPr wrap="none">
            <a:spAutoFit/>
          </a:bodyPr>
          <a:lstStyle/>
          <a:p>
            <a:pPr lvl="1"/>
            <a:r>
              <a:rPr lang="es-EC" sz="2000" i="1" dirty="0">
                <a:solidFill>
                  <a:schemeClr val="accent3">
                    <a:lumMod val="75000"/>
                  </a:schemeClr>
                </a:solidFill>
                <a:latin typeface="Arial" pitchFamily="34" charset="0"/>
                <a:cs typeface="Arial" pitchFamily="34" charset="0"/>
              </a:rPr>
              <a:t>CÁLCULO DEL VALOR ACTUAL NETO</a:t>
            </a:r>
          </a:p>
        </p:txBody>
      </p:sp>
      <p:sp>
        <p:nvSpPr>
          <p:cNvPr id="18" name="17 Rectángulo"/>
          <p:cNvSpPr/>
          <p:nvPr/>
        </p:nvSpPr>
        <p:spPr>
          <a:xfrm>
            <a:off x="3419872" y="2671497"/>
            <a:ext cx="2088232" cy="339576"/>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18 Rectángulo"/>
          <p:cNvSpPr/>
          <p:nvPr/>
        </p:nvSpPr>
        <p:spPr>
          <a:xfrm>
            <a:off x="666523" y="3573016"/>
            <a:ext cx="1241181" cy="339576"/>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19 Rectángulo"/>
          <p:cNvSpPr/>
          <p:nvPr/>
        </p:nvSpPr>
        <p:spPr>
          <a:xfrm>
            <a:off x="661904" y="4568354"/>
            <a:ext cx="4894673" cy="400110"/>
          </a:xfrm>
          <a:prstGeom prst="rect">
            <a:avLst/>
          </a:prstGeom>
        </p:spPr>
        <p:txBody>
          <a:bodyPr wrap="none">
            <a:spAutoFit/>
          </a:bodyPr>
          <a:lstStyle/>
          <a:p>
            <a:r>
              <a:rPr lang="es-EC" sz="2000" i="1" dirty="0">
                <a:solidFill>
                  <a:schemeClr val="accent3">
                    <a:lumMod val="75000"/>
                  </a:schemeClr>
                </a:solidFill>
                <a:latin typeface="Arial" pitchFamily="34" charset="0"/>
                <a:cs typeface="Arial" pitchFamily="34" charset="0"/>
              </a:rPr>
              <a:t>CÁLCULO DEL BENEFICIO COSTO B/C</a:t>
            </a:r>
          </a:p>
        </p:txBody>
      </p:sp>
      <p:sp>
        <p:nvSpPr>
          <p:cNvPr id="21" name="20 Rectángulo"/>
          <p:cNvSpPr/>
          <p:nvPr/>
        </p:nvSpPr>
        <p:spPr>
          <a:xfrm>
            <a:off x="752173" y="4968464"/>
            <a:ext cx="7492234" cy="1200329"/>
          </a:xfrm>
          <a:prstGeom prst="rect">
            <a:avLst/>
          </a:prstGeom>
        </p:spPr>
        <p:txBody>
          <a:bodyPr wrap="square">
            <a:spAutoFit/>
          </a:bodyPr>
          <a:lstStyle/>
          <a:p>
            <a:r>
              <a:rPr lang="es-EC" u="sng" dirty="0" smtClean="0"/>
              <a:t>Valor </a:t>
            </a:r>
            <a:r>
              <a:rPr lang="es-EC" u="sng" dirty="0"/>
              <a:t>actual de los beneficios:</a:t>
            </a:r>
            <a:endParaRPr lang="es-EC" dirty="0"/>
          </a:p>
          <a:p>
            <a:r>
              <a:rPr lang="es-EC" dirty="0"/>
              <a:t>VAB = </a:t>
            </a:r>
            <a:r>
              <a:rPr lang="es-EC" dirty="0" smtClean="0"/>
              <a:t>24160.57 </a:t>
            </a:r>
            <a:r>
              <a:rPr lang="es-EC" dirty="0"/>
              <a:t>USD (Calculado en Excel)</a:t>
            </a:r>
          </a:p>
          <a:p>
            <a:r>
              <a:rPr lang="en-US" dirty="0"/>
              <a:t>B/C = </a:t>
            </a:r>
            <a:r>
              <a:rPr lang="es-EC" dirty="0"/>
              <a:t> </a:t>
            </a:r>
            <a:r>
              <a:rPr lang="es-EC" dirty="0" smtClean="0"/>
              <a:t>24160.57</a:t>
            </a:r>
            <a:r>
              <a:rPr lang="en-US" dirty="0" smtClean="0"/>
              <a:t> </a:t>
            </a:r>
            <a:r>
              <a:rPr lang="en-US" dirty="0"/>
              <a:t>USD/ </a:t>
            </a:r>
            <a:r>
              <a:rPr lang="en-US" dirty="0" smtClean="0"/>
              <a:t>12155.61 </a:t>
            </a:r>
            <a:r>
              <a:rPr lang="en-US" dirty="0"/>
              <a:t>USD</a:t>
            </a:r>
            <a:endParaRPr lang="es-EC" dirty="0"/>
          </a:p>
          <a:p>
            <a:r>
              <a:rPr lang="en-US" dirty="0"/>
              <a:t>B/C = </a:t>
            </a:r>
            <a:r>
              <a:rPr lang="en-US" dirty="0" smtClean="0"/>
              <a:t>1.98 &gt;1</a:t>
            </a:r>
            <a:endParaRPr lang="es-EC" dirty="0"/>
          </a:p>
        </p:txBody>
      </p:sp>
      <p:sp>
        <p:nvSpPr>
          <p:cNvPr id="22" name="21 Rectángulo"/>
          <p:cNvSpPr/>
          <p:nvPr/>
        </p:nvSpPr>
        <p:spPr>
          <a:xfrm>
            <a:off x="818922" y="5805264"/>
            <a:ext cx="1520830" cy="339576"/>
          </a:xfrm>
          <a:prstGeom prst="rect">
            <a:avLst/>
          </a:prstGeom>
          <a:noFill/>
          <a:ln w="38100"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449308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CONCLUSIONES</a:t>
            </a:r>
            <a:endParaRPr lang="es-EC" sz="2000" i="1" dirty="0">
              <a:solidFill>
                <a:schemeClr val="accent3">
                  <a:lumMod val="75000"/>
                </a:schemeClr>
              </a:solidFill>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9 Rectángulo"/>
          <p:cNvSpPr/>
          <p:nvPr/>
        </p:nvSpPr>
        <p:spPr>
          <a:xfrm>
            <a:off x="2195736" y="5805264"/>
            <a:ext cx="1430362"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10 Rectángulo"/>
          <p:cNvSpPr/>
          <p:nvPr/>
        </p:nvSpPr>
        <p:spPr>
          <a:xfrm>
            <a:off x="215516" y="1052736"/>
            <a:ext cx="8712968" cy="5078313"/>
          </a:xfrm>
          <a:prstGeom prst="rect">
            <a:avLst/>
          </a:prstGeom>
        </p:spPr>
        <p:txBody>
          <a:bodyPr wrap="square">
            <a:spAutoFit/>
          </a:bodyPr>
          <a:lstStyle/>
          <a:p>
            <a:pPr marL="285750" lvl="0" indent="-285750">
              <a:buFont typeface="Wingdings" pitchFamily="2" charset="2"/>
              <a:buChar char="Ø"/>
            </a:pPr>
            <a:r>
              <a:rPr lang="es-EC" sz="1200" dirty="0"/>
              <a:t>El material empleado en la construcción del modelo inicial del mecanismo dispensador de pernos  fue Nylon, obteniendo resultados poco satisfactorios al maquinarlo pues este material se comporta de manera inestable ante los cambios de temperatura. Siendo necesario cambiar el material del mecanismo al Acero A36 debido a que sus propiedades mecánicas lo hacen más versátil. </a:t>
            </a:r>
            <a:endParaRPr lang="es-EC" sz="1200" dirty="0" smtClean="0"/>
          </a:p>
          <a:p>
            <a:pPr marL="285750" lvl="0" indent="-285750">
              <a:buFont typeface="Wingdings" pitchFamily="2" charset="2"/>
              <a:buChar char="Ø"/>
            </a:pPr>
            <a:endParaRPr lang="es-EC" sz="1200" dirty="0"/>
          </a:p>
          <a:p>
            <a:pPr marL="285750" lvl="0" indent="-285750">
              <a:buFont typeface="Wingdings" pitchFamily="2" charset="2"/>
              <a:buChar char="Ø"/>
            </a:pPr>
            <a:r>
              <a:rPr lang="es-EC" sz="1200" dirty="0" smtClean="0"/>
              <a:t>El </a:t>
            </a:r>
            <a:r>
              <a:rPr lang="es-EC" sz="1200" dirty="0"/>
              <a:t>peso del prototipo construido esta dentro del rango permisible para el uso de herramientas en la altura que se limita a 20 kg en total, debido a que el prototipo se construyó con materiales de espesores delgados y de longitudes reducidas el peso asciende a 6 kg facilitando su manejo</a:t>
            </a:r>
            <a:r>
              <a:rPr lang="es-EC" sz="1200" dirty="0" smtClean="0"/>
              <a:t>.</a:t>
            </a:r>
          </a:p>
          <a:p>
            <a:endParaRPr lang="es-EC" sz="1200" dirty="0"/>
          </a:p>
          <a:p>
            <a:pPr marL="285750" lvl="0" indent="-285750">
              <a:buFont typeface="Wingdings" pitchFamily="2" charset="2"/>
              <a:buChar char="Ø"/>
            </a:pPr>
            <a:r>
              <a:rPr lang="es-EC" sz="1200" dirty="0"/>
              <a:t>El tiempo que se empleaba en realizar el procedimiento de ensamble manual de las torres se redujo en un 40%, ya que antes este proceso se lo llevaba a cabo en  10 días y luego de la construcción de la máquina prototipo este proceso se podría llevar a cabo en </a:t>
            </a:r>
            <a:r>
              <a:rPr lang="es-EC" sz="1200" dirty="0" smtClean="0"/>
              <a:t>6 </a:t>
            </a:r>
            <a:r>
              <a:rPr lang="es-EC" sz="1200" dirty="0"/>
              <a:t>días, de esta forma se reduce el gasto de mano de obra</a:t>
            </a:r>
            <a:r>
              <a:rPr lang="es-EC" sz="1200" dirty="0" smtClean="0"/>
              <a:t>.</a:t>
            </a:r>
          </a:p>
          <a:p>
            <a:pPr marL="285750" lvl="0" indent="-285750">
              <a:buFont typeface="Wingdings" pitchFamily="2" charset="2"/>
              <a:buChar char="Ø"/>
            </a:pPr>
            <a:endParaRPr lang="es-EC" sz="1200" dirty="0"/>
          </a:p>
          <a:p>
            <a:pPr marL="285750" lvl="0" indent="-285750">
              <a:buFont typeface="Wingdings" pitchFamily="2" charset="2"/>
              <a:buChar char="Ø"/>
            </a:pPr>
            <a:r>
              <a:rPr lang="es-EC" sz="1200" dirty="0"/>
              <a:t>El uso del prototipo en las torres de 24 metros de altura está limitado por el espacio que existe en las juntas empernadas compuestas por los ángulos perforados, al existir espacios reducidos y de difícil acceso se hace complicado el uso de la máquina prototipo en estos lugares. A pesar de esto presenta menores inconvenientes al momento de ensamblar las placas perforadas con los ángulos perforados.  </a:t>
            </a:r>
          </a:p>
          <a:p>
            <a:endParaRPr lang="es-EC" sz="1200" dirty="0"/>
          </a:p>
          <a:p>
            <a:pPr marL="285750" lvl="0" indent="-285750">
              <a:buFont typeface="Wingdings" pitchFamily="2" charset="2"/>
              <a:buChar char="Ø"/>
            </a:pPr>
            <a:r>
              <a:rPr lang="es-EC" sz="1200" dirty="0"/>
              <a:t>El prototipo funciona de buena manera en casos en los que los pernos se encuentran atascados por el paso del tiempo y la intemperie lo cual obliga al uso de toda la potencia de la máquina prototipo que es 300 ft-lb.</a:t>
            </a:r>
          </a:p>
          <a:p>
            <a:endParaRPr lang="es-EC" sz="1200" dirty="0"/>
          </a:p>
          <a:p>
            <a:pPr marL="285750" lvl="0" indent="-285750">
              <a:buFont typeface="Wingdings" pitchFamily="2" charset="2"/>
              <a:buChar char="Ø"/>
            </a:pPr>
            <a:r>
              <a:rPr lang="es-EC" sz="1200" dirty="0"/>
              <a:t>El diseño de la máquina prototipo está planteado para pernos de 5/8 x 2 </a:t>
            </a:r>
            <a:r>
              <a:rPr lang="es-EC" sz="1200" dirty="0" err="1"/>
              <a:t>pulg</a:t>
            </a:r>
            <a:r>
              <a:rPr lang="es-EC" sz="1200" dirty="0"/>
              <a:t>. ya que son los más empleados en las juntas de las torres, además de que su peso es adecuado para el funcionamiento general de la máquina prototipo.</a:t>
            </a:r>
          </a:p>
          <a:p>
            <a:pPr marL="285750" lvl="0" indent="-285750">
              <a:buFont typeface="Wingdings" pitchFamily="2" charset="2"/>
              <a:buChar char="Ø"/>
            </a:pPr>
            <a:endParaRPr lang="es-EC" sz="1200" dirty="0"/>
          </a:p>
          <a:p>
            <a:pPr marL="285750" indent="-285750">
              <a:buFont typeface="Wingdings" pitchFamily="2" charset="2"/>
              <a:buChar char="Ø"/>
            </a:pPr>
            <a:r>
              <a:rPr lang="es-EC" sz="1200" dirty="0"/>
              <a:t>El costo total del prototipo es de 4051.87 USD, tomando en cuenta todos los gastos administrativos, logísticos y de personal.</a:t>
            </a:r>
          </a:p>
          <a:p>
            <a:endParaRPr lang="es-EC" sz="1200" dirty="0"/>
          </a:p>
        </p:txBody>
      </p:sp>
    </p:spTree>
    <p:extLst>
      <p:ext uri="{BB962C8B-B14F-4D97-AF65-F5344CB8AC3E}">
        <p14:creationId xmlns:p14="http://schemas.microsoft.com/office/powerpoint/2010/main" val="1232845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Rectángulo"/>
          <p:cNvSpPr/>
          <p:nvPr/>
        </p:nvSpPr>
        <p:spPr>
          <a:xfrm>
            <a:off x="15900" y="116632"/>
            <a:ext cx="7220396"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C" sz="2000" i="1" dirty="0" smtClean="0">
                <a:solidFill>
                  <a:schemeClr val="accent3">
                    <a:lumMod val="75000"/>
                  </a:schemeClr>
                </a:solidFill>
                <a:latin typeface="Arial" pitchFamily="34" charset="0"/>
                <a:cs typeface="Arial" pitchFamily="34" charset="0"/>
              </a:rPr>
              <a:t>RECOMENDACIONES</a:t>
            </a:r>
            <a:endParaRPr lang="es-EC" sz="2000" i="1" dirty="0">
              <a:solidFill>
                <a:schemeClr val="accent3">
                  <a:lumMod val="75000"/>
                </a:schemeClr>
              </a:solidFill>
              <a:latin typeface="Arial" pitchFamily="34" charset="0"/>
              <a:cs typeface="Arial" pitchFamily="34" charset="0"/>
            </a:endParaRPr>
          </a:p>
        </p:txBody>
      </p:sp>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6 Rectángulo"/>
          <p:cNvSpPr/>
          <p:nvPr/>
        </p:nvSpPr>
        <p:spPr>
          <a:xfrm>
            <a:off x="300134" y="1136933"/>
            <a:ext cx="8496944" cy="4893647"/>
          </a:xfrm>
          <a:prstGeom prst="rect">
            <a:avLst/>
          </a:prstGeom>
        </p:spPr>
        <p:txBody>
          <a:bodyPr wrap="square">
            <a:spAutoFit/>
          </a:bodyPr>
          <a:lstStyle/>
          <a:p>
            <a:pPr marL="285750" lvl="0" indent="-285750">
              <a:buFont typeface="Wingdings" pitchFamily="2" charset="2"/>
              <a:buChar char="Ø"/>
            </a:pPr>
            <a:r>
              <a:rPr lang="es-EC" sz="1200" dirty="0"/>
              <a:t>Se deben usar materiales de bajo espesor y longitudes cortas para alivianar la estructura del bastidor del prototipo, en este caso en particular se usó tubería de 1.1 mm de espesor y se fresaron orificios en los elemento de mayor espesor para disminuir su peso en el conjunto.</a:t>
            </a:r>
          </a:p>
          <a:p>
            <a:endParaRPr lang="es-EC" sz="1200" dirty="0" smtClean="0"/>
          </a:p>
          <a:p>
            <a:pPr marL="285750" lvl="0" indent="-285750">
              <a:buFont typeface="Wingdings" pitchFamily="2" charset="2"/>
              <a:buChar char="Ø"/>
            </a:pPr>
            <a:r>
              <a:rPr lang="es-EC" sz="1200" dirty="0" smtClean="0"/>
              <a:t>Capacitar </a:t>
            </a:r>
            <a:r>
              <a:rPr lang="es-EC" sz="1200" dirty="0"/>
              <a:t>sobre el uso y mantenimiento de la máquina prototipo a los operarios, para que desarrollen habilidad en el control absoluto de la herramienta</a:t>
            </a:r>
            <a:r>
              <a:rPr lang="es-EC" sz="1200" dirty="0" smtClean="0"/>
              <a:t>.</a:t>
            </a:r>
          </a:p>
          <a:p>
            <a:pPr marL="285750" lvl="0" indent="-285750">
              <a:buFont typeface="Wingdings" pitchFamily="2" charset="2"/>
              <a:buChar char="Ø"/>
            </a:pPr>
            <a:endParaRPr lang="es-EC" sz="1200" dirty="0" smtClean="0"/>
          </a:p>
          <a:p>
            <a:pPr marL="285750" indent="-285750">
              <a:buFont typeface="Wingdings" pitchFamily="2" charset="2"/>
              <a:buChar char="Ø"/>
            </a:pPr>
            <a:r>
              <a:rPr lang="es-EC" sz="1200" dirty="0"/>
              <a:t>Se recomienda cambiar el material de la camisa giratoria a un acero AISI 4142 y aumentar el espesor de la pared </a:t>
            </a:r>
            <a:r>
              <a:rPr lang="es-EC" sz="1200"/>
              <a:t>a </a:t>
            </a:r>
            <a:r>
              <a:rPr lang="es-EC" sz="1200" smtClean="0"/>
              <a:t>4.5 </a:t>
            </a:r>
            <a:r>
              <a:rPr lang="es-EC" sz="1200" dirty="0"/>
              <a:t>mm, para que de esta manera no exista falla por cortante</a:t>
            </a:r>
            <a:r>
              <a:rPr lang="es-EC" sz="1200" dirty="0" smtClean="0"/>
              <a:t>.</a:t>
            </a:r>
          </a:p>
          <a:p>
            <a:pPr marL="285750" lvl="0" indent="-285750">
              <a:buFont typeface="Wingdings" pitchFamily="2" charset="2"/>
              <a:buChar char="Ø"/>
            </a:pPr>
            <a:endParaRPr lang="es-EC" sz="1200" dirty="0"/>
          </a:p>
          <a:p>
            <a:pPr marL="285750" lvl="0" indent="-285750">
              <a:buFont typeface="Wingdings" pitchFamily="2" charset="2"/>
              <a:buChar char="Ø"/>
            </a:pPr>
            <a:r>
              <a:rPr lang="es-EC" sz="1200" dirty="0" smtClean="0"/>
              <a:t>En </a:t>
            </a:r>
            <a:r>
              <a:rPr lang="es-EC" sz="1200" dirty="0"/>
              <a:t>ciertos casos se debe hacer uso de removedor de juntas empernadas para no sobre esforzar a la máquina prototipo y de esta manera alargar su vida útil</a:t>
            </a:r>
            <a:r>
              <a:rPr lang="es-EC" sz="1200" dirty="0" smtClean="0"/>
              <a:t>.</a:t>
            </a:r>
          </a:p>
          <a:p>
            <a:endParaRPr lang="es-EC" sz="1200" dirty="0"/>
          </a:p>
          <a:p>
            <a:pPr marL="285750" lvl="0" indent="-285750">
              <a:buFont typeface="Wingdings" pitchFamily="2" charset="2"/>
              <a:buChar char="Ø"/>
            </a:pPr>
            <a:r>
              <a:rPr lang="es-EC" sz="1200" dirty="0"/>
              <a:t>Para el manejo de la máquina prototipo se emplean dos operarios, debido a que en el proceso de ajuste es necesario fijar la cabeza del perno con una llave de boca para evitar que este se mueva en banda.</a:t>
            </a:r>
          </a:p>
          <a:p>
            <a:endParaRPr lang="es-EC" sz="1200" dirty="0"/>
          </a:p>
          <a:p>
            <a:pPr marL="285750" lvl="0" indent="-285750">
              <a:buFont typeface="Wingdings" pitchFamily="2" charset="2"/>
              <a:buChar char="Ø"/>
            </a:pPr>
            <a:r>
              <a:rPr lang="es-EC" sz="1200" dirty="0"/>
              <a:t>Es recomendable usar motores DC de mayor capacidad de carga, para aumentar la velocidad de los mecanismos de tornillo sin fin.</a:t>
            </a:r>
          </a:p>
          <a:p>
            <a:endParaRPr lang="es-EC" sz="1200" dirty="0"/>
          </a:p>
          <a:p>
            <a:pPr marL="285750" lvl="0" indent="-285750">
              <a:buFont typeface="Wingdings" pitchFamily="2" charset="2"/>
              <a:buChar char="Ø"/>
            </a:pPr>
            <a:r>
              <a:rPr lang="es-EC" sz="1200" dirty="0"/>
              <a:t>Se recomienda mejorar el diseño del circuito eléctrico del motor DC1, para evitar manipular el cable de conexión cada vez que se haga uso del prototipo.</a:t>
            </a:r>
          </a:p>
          <a:p>
            <a:pPr lvl="0"/>
            <a:endParaRPr lang="es-EC" sz="1200" dirty="0"/>
          </a:p>
          <a:p>
            <a:pPr marL="285750" lvl="0" indent="-285750">
              <a:buFont typeface="Wingdings" pitchFamily="2" charset="2"/>
              <a:buChar char="Ø"/>
            </a:pPr>
            <a:r>
              <a:rPr lang="es-EC" sz="1200" dirty="0"/>
              <a:t>Se deberá llevar a cabo un mantenimiento preventivo de la herramienta cada torre para verificar el normal funcionamiento de las piezas internas y externas además de sus mecanismos anexos.</a:t>
            </a:r>
          </a:p>
          <a:p>
            <a:pPr marL="285750" lvl="0" indent="-285750">
              <a:buFont typeface="Wingdings" pitchFamily="2" charset="2"/>
              <a:buChar char="Ø"/>
            </a:pPr>
            <a:endParaRPr lang="es-EC" sz="1200" dirty="0"/>
          </a:p>
          <a:p>
            <a:endParaRPr lang="es-EC" sz="1200" dirty="0"/>
          </a:p>
        </p:txBody>
      </p:sp>
    </p:spTree>
    <p:extLst>
      <p:ext uri="{BB962C8B-B14F-4D97-AF65-F5344CB8AC3E}">
        <p14:creationId xmlns:p14="http://schemas.microsoft.com/office/powerpoint/2010/main" val="405508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Almacenamiento de acceso secuencial"/>
          <p:cNvSpPr/>
          <p:nvPr/>
        </p:nvSpPr>
        <p:spPr>
          <a:xfrm>
            <a:off x="302922" y="2780928"/>
            <a:ext cx="1963334" cy="1949636"/>
          </a:xfrm>
          <a:prstGeom prst="flowChartMagneticTap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C"/>
          </a:p>
        </p:txBody>
      </p:sp>
      <p:pic>
        <p:nvPicPr>
          <p:cNvPr id="14" name="Picture 6" descr="http://pmundial.files.wordpress.com/2009/08/mund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45" y="2964402"/>
            <a:ext cx="1582688" cy="158268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762000" y="228600"/>
            <a:ext cx="7914456" cy="400110"/>
          </a:xfrm>
          <a:prstGeom prst="rect">
            <a:avLst/>
          </a:prstGeom>
          <a:noFill/>
        </p:spPr>
        <p:txBody>
          <a:bodyPr wrap="square" rtlCol="0">
            <a:spAutoFit/>
          </a:bodyPr>
          <a:lstStyle/>
          <a:p>
            <a:r>
              <a:rPr lang="es-EC" sz="2000" i="1" dirty="0" smtClean="0">
                <a:solidFill>
                  <a:schemeClr val="accent3">
                    <a:lumMod val="75000"/>
                  </a:schemeClr>
                </a:solidFill>
                <a:latin typeface="Arial" pitchFamily="34" charset="0"/>
                <a:cs typeface="Arial" pitchFamily="34" charset="0"/>
              </a:rPr>
              <a:t>ANTECEDENTES     </a:t>
            </a:r>
            <a:endParaRPr lang="es-EC" sz="2000" i="1" dirty="0">
              <a:solidFill>
                <a:schemeClr val="accent3">
                  <a:lumMod val="75000"/>
                </a:schemeClr>
              </a:solidFill>
              <a:latin typeface="Arial" pitchFamily="34" charset="0"/>
              <a:cs typeface="Arial" pitchFamily="34" charset="0"/>
            </a:endParaRPr>
          </a:p>
        </p:txBody>
      </p:sp>
      <p:sp>
        <p:nvSpPr>
          <p:cNvPr id="22" name="21 Flecha derecha"/>
          <p:cNvSpPr/>
          <p:nvPr/>
        </p:nvSpPr>
        <p:spPr>
          <a:xfrm>
            <a:off x="827584" y="980728"/>
            <a:ext cx="1512168" cy="1008112"/>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s-EC" dirty="0" smtClean="0">
                <a:effectLst>
                  <a:outerShdw blurRad="38100" dist="38100" dir="2700000" algn="tl">
                    <a:srgbClr val="000000">
                      <a:alpha val="43137"/>
                    </a:srgbClr>
                  </a:outerShdw>
                </a:effectLst>
              </a:rPr>
              <a:t>1970</a:t>
            </a:r>
            <a:endParaRPr lang="es-EC"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483768" y="764704"/>
            <a:ext cx="1944216" cy="14581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pic>
        <p:nvPicPr>
          <p:cNvPr id="18435" name="Picture 3" descr="C:\Users\esteban\Desktop\IPAC S.A\Logo IPAC-DUFERC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07704" y="2060848"/>
            <a:ext cx="1702428" cy="72008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0" y="1126289"/>
            <a:ext cx="3024336" cy="228085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0" descr="http://www.construmatica.com/construpedia/images/thumb/b/b8/Estr_Met.jpg/300px-Estr_Met.jpg"/>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162103" y="3830928"/>
            <a:ext cx="2008379" cy="15062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p:spPr>
      </p:pic>
      <p:pic>
        <p:nvPicPr>
          <p:cNvPr id="17" name="Picture 8" descr="http://www.lombanacosta.com/images/Picture1.jpg"/>
          <p:cNvPicPr>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78246" y="4099148"/>
            <a:ext cx="2498210" cy="1872208"/>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4 Flecha a la derecha con bandas"/>
          <p:cNvSpPr/>
          <p:nvPr/>
        </p:nvSpPr>
        <p:spPr>
          <a:xfrm>
            <a:off x="2339752" y="4077072"/>
            <a:ext cx="1741220" cy="1080120"/>
          </a:xfrm>
          <a:prstGeom prst="striped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C" dirty="0" smtClean="0"/>
              <a:t>PANORAMA MUNDIAL</a:t>
            </a:r>
            <a:endParaRPr lang="es-EC" dirty="0"/>
          </a:p>
        </p:txBody>
      </p:sp>
    </p:spTree>
    <p:extLst>
      <p:ext uri="{BB962C8B-B14F-4D97-AF65-F5344CB8AC3E}">
        <p14:creationId xmlns:p14="http://schemas.microsoft.com/office/powerpoint/2010/main" val="6866422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10" descr="Estructura de acer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4" name="AutoShape 12" descr="http://en.structurae.de/files/photos/962/n4.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5" name="AutoShape 14" descr="http://vigasdeacero.es/images/estructuras-de-acero.jp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6" name="AutoShape 16" descr="http://vigasdeacero.es/images/estructuras-de-acero.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7" name="AutoShape 20" descr="http://en.structurae.de/files/photos/962/n4.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sp>
        <p:nvSpPr>
          <p:cNvPr id="8" name="AutoShape 22" descr="http://en.structurae.de/files/photos/962/n4.jpg"/>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34821" name="Picture 5" descr="C:\Users\esteban\Documents\SEM SEP 10- ENE 11\TESIS\Fotos\59047_101966803200379_100001611786808_11295_7997986_n.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654844"/>
            <a:ext cx="8906166" cy="5009717"/>
          </a:xfrm>
          <a:prstGeom prst="rect">
            <a:avLst/>
          </a:prstGeom>
          <a:noFill/>
          <a:extLst>
            <a:ext uri="{909E8E84-426E-40DD-AFC4-6F175D3DCCD1}">
              <a14:hiddenFill xmlns:a14="http://schemas.microsoft.com/office/drawing/2010/main">
                <a:solidFill>
                  <a:srgbClr val="FFFFFF"/>
                </a:solidFill>
              </a14:hiddenFill>
            </a:ext>
          </a:extLst>
        </p:spPr>
      </p:pic>
      <p:sp>
        <p:nvSpPr>
          <p:cNvPr id="10" name="9 CuadroTexto"/>
          <p:cNvSpPr txBox="1"/>
          <p:nvPr/>
        </p:nvSpPr>
        <p:spPr>
          <a:xfrm>
            <a:off x="0" y="762000"/>
            <a:ext cx="3657599" cy="707886"/>
          </a:xfrm>
          <a:prstGeom prst="rect">
            <a:avLst/>
          </a:prstGeom>
          <a:solidFill>
            <a:schemeClr val="bg1">
              <a:lumMod val="85000"/>
            </a:schemeClr>
          </a:solidFill>
        </p:spPr>
        <p:txBody>
          <a:bodyPr wrap="square" rtlCol="0">
            <a:spAutoFit/>
          </a:bodyPr>
          <a:lstStyle/>
          <a:p>
            <a:pPr algn="ctr"/>
            <a:r>
              <a:rPr lang="es-EC" sz="2000" b="1" dirty="0" smtClean="0"/>
              <a:t>PROCESO DE ENSAMBLE MANUAL</a:t>
            </a:r>
            <a:endParaRPr lang="es-EC" sz="2000" b="1" dirty="0"/>
          </a:p>
        </p:txBody>
      </p:sp>
      <p:sp>
        <p:nvSpPr>
          <p:cNvPr id="11" name="10 CuadroTexto"/>
          <p:cNvSpPr txBox="1"/>
          <p:nvPr/>
        </p:nvSpPr>
        <p:spPr>
          <a:xfrm>
            <a:off x="5562600" y="3276600"/>
            <a:ext cx="3581400" cy="2369880"/>
          </a:xfrm>
          <a:prstGeom prst="rect">
            <a:avLst/>
          </a:prstGeom>
          <a:solidFill>
            <a:schemeClr val="bg1">
              <a:lumMod val="85000"/>
            </a:schemeClr>
          </a:solidFill>
        </p:spPr>
        <p:txBody>
          <a:bodyPr wrap="square" rtlCol="0">
            <a:spAutoFit/>
          </a:bodyPr>
          <a:lstStyle/>
          <a:p>
            <a:pPr algn="ctr"/>
            <a:r>
              <a:rPr lang="es-EC" sz="2000" b="1" dirty="0" smtClean="0">
                <a:solidFill>
                  <a:schemeClr val="accent2">
                    <a:lumMod val="75000"/>
                  </a:schemeClr>
                </a:solidFill>
                <a:latin typeface="Arial Black" pitchFamily="34" charset="0"/>
              </a:rPr>
              <a:t>Diseñar  y Construir  </a:t>
            </a:r>
            <a:r>
              <a:rPr lang="es-EC" sz="2000" b="1" dirty="0" smtClean="0">
                <a:latin typeface="Arial Black" pitchFamily="34" charset="0"/>
              </a:rPr>
              <a:t>MÁQUINA PROTOTIPO </a:t>
            </a:r>
          </a:p>
          <a:p>
            <a:pPr algn="ctr"/>
            <a:r>
              <a:rPr lang="es-EC" sz="1600" b="1" dirty="0" smtClean="0"/>
              <a:t>que ayude a disminuir </a:t>
            </a:r>
            <a:r>
              <a:rPr lang="es-EC" sz="1600" b="1" dirty="0"/>
              <a:t>el tiempo de montaje y desmontaje de uniones empernadas </a:t>
            </a:r>
            <a:r>
              <a:rPr lang="es-EC" sz="1600" b="1" dirty="0" smtClean="0"/>
              <a:t>en</a:t>
            </a:r>
          </a:p>
          <a:p>
            <a:pPr algn="ctr"/>
            <a:r>
              <a:rPr lang="es-EC" sz="1600" b="1" dirty="0" smtClean="0"/>
              <a:t> </a:t>
            </a:r>
            <a:r>
              <a:rPr lang="es-EC" sz="2000" b="1" dirty="0">
                <a:solidFill>
                  <a:schemeClr val="bg2">
                    <a:lumMod val="10000"/>
                  </a:schemeClr>
                </a:solidFill>
                <a:latin typeface="Arial Black" pitchFamily="34" charset="0"/>
              </a:rPr>
              <a:t>torres de telecomunicaciones de 24 metros de </a:t>
            </a:r>
            <a:r>
              <a:rPr lang="es-EC" sz="2000" b="1" dirty="0" smtClean="0">
                <a:solidFill>
                  <a:schemeClr val="bg2">
                    <a:lumMod val="10000"/>
                  </a:schemeClr>
                </a:solidFill>
                <a:latin typeface="Arial Black" pitchFamily="34" charset="0"/>
              </a:rPr>
              <a:t>altura</a:t>
            </a:r>
            <a:r>
              <a:rPr lang="es-EC" sz="2000" b="1" dirty="0" smtClean="0">
                <a:latin typeface="Arial Black" pitchFamily="34" charset="0"/>
              </a:rPr>
              <a:t>.</a:t>
            </a:r>
            <a:endParaRPr lang="es-EC" sz="2000" b="1" dirty="0">
              <a:latin typeface="Arial Black" pitchFamily="34" charset="0"/>
            </a:endParaRPr>
          </a:p>
        </p:txBody>
      </p:sp>
      <p:pic>
        <p:nvPicPr>
          <p:cNvPr id="1026" name="Picture 2" descr="https://fbcdn-sphotos-a.akamaihd.net/hphotos-ak-snc7/2939_1068728962427_1352188587_30139842_47419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48400" y="1524000"/>
            <a:ext cx="2365048" cy="1524000"/>
          </a:xfrm>
          <a:prstGeom prst="rect">
            <a:avLst/>
          </a:prstGeom>
          <a:noFill/>
          <a:extLst>
            <a:ext uri="{909E8E84-426E-40DD-AFC4-6F175D3DCCD1}">
              <a14:hiddenFill xmlns:a14="http://schemas.microsoft.com/office/drawing/2010/main">
                <a:solidFill>
                  <a:srgbClr val="FFFFFF"/>
                </a:solidFill>
              </a14:hiddenFill>
            </a:ext>
          </a:extLst>
        </p:spPr>
      </p:pic>
      <p:sp>
        <p:nvSpPr>
          <p:cNvPr id="19" name="18 Rectángulo"/>
          <p:cNvSpPr/>
          <p:nvPr/>
        </p:nvSpPr>
        <p:spPr>
          <a:xfrm>
            <a:off x="2209800" y="152400"/>
            <a:ext cx="3657600" cy="609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4800" b="1" dirty="0" smtClean="0">
                <a:solidFill>
                  <a:schemeClr val="accent3">
                    <a:lumMod val="50000"/>
                  </a:schemeClr>
                </a:solidFill>
              </a:rPr>
              <a:t>PROPUESTA</a:t>
            </a:r>
          </a:p>
          <a:p>
            <a:pPr algn="ctr"/>
            <a:endParaRPr lang="es-ES" dirty="0"/>
          </a:p>
        </p:txBody>
      </p:sp>
    </p:spTree>
    <p:extLst>
      <p:ext uri="{BB962C8B-B14F-4D97-AF65-F5344CB8AC3E}">
        <p14:creationId xmlns:p14="http://schemas.microsoft.com/office/powerpoint/2010/main" val="1643615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251520" y="116632"/>
            <a:ext cx="5925344" cy="461516"/>
          </a:xfrm>
        </p:spPr>
        <p:txBody>
          <a:bodyPr/>
          <a:lstStyle/>
          <a:p>
            <a:r>
              <a:rPr lang="es-ES" sz="2000" i="1" dirty="0" smtClean="0">
                <a:solidFill>
                  <a:schemeClr val="accent3">
                    <a:lumMod val="75000"/>
                  </a:schemeClr>
                </a:solidFill>
                <a:latin typeface="Arial" pitchFamily="34" charset="0"/>
                <a:cs typeface="Arial" pitchFamily="34" charset="0"/>
              </a:rPr>
              <a:t>OBJETIVO  GENERAL DEL PROYECTO</a:t>
            </a:r>
            <a:endParaRPr lang="es-ES" sz="2000" i="1" dirty="0">
              <a:solidFill>
                <a:schemeClr val="accent3">
                  <a:lumMod val="75000"/>
                </a:schemeClr>
              </a:solidFill>
              <a:latin typeface="Arial" pitchFamily="34" charset="0"/>
              <a:cs typeface="Arial" pitchFamily="34" charset="0"/>
            </a:endParaRPr>
          </a:p>
        </p:txBody>
      </p:sp>
      <p:sp>
        <p:nvSpPr>
          <p:cNvPr id="5" name="4 Marcador de contenido"/>
          <p:cNvSpPr>
            <a:spLocks noGrp="1"/>
          </p:cNvSpPr>
          <p:nvPr>
            <p:ph idx="1"/>
          </p:nvPr>
        </p:nvSpPr>
        <p:spPr/>
        <p:txBody>
          <a:bodyPr/>
          <a:lstStyle/>
          <a:p>
            <a:r>
              <a:rPr lang="es-EC" sz="4400" b="1" dirty="0" smtClean="0">
                <a:solidFill>
                  <a:schemeClr val="bg2">
                    <a:lumMod val="50000"/>
                  </a:schemeClr>
                </a:solidFill>
              </a:rPr>
              <a:t>Disminuir el tiempo empleado en el proceso de montaje y mantenimiento</a:t>
            </a:r>
            <a:r>
              <a:rPr lang="es-EC" dirty="0" smtClean="0"/>
              <a:t> </a:t>
            </a:r>
            <a:r>
              <a:rPr lang="es-EC" dirty="0"/>
              <a:t>de juntas empernadas en torres autosoportadas de telecomunicaciones de 24 metros de </a:t>
            </a:r>
            <a:r>
              <a:rPr lang="es-EC" dirty="0" smtClean="0"/>
              <a:t>altura.</a:t>
            </a:r>
            <a:endParaRPr lang="es-EC"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 name="Rectangle 1"/>
          <p:cNvSpPr>
            <a:spLocks noChangeArrowheads="1"/>
          </p:cNvSpPr>
          <p:nvPr/>
        </p:nvSpPr>
        <p:spPr bwMode="auto">
          <a:xfrm>
            <a:off x="755576" y="200055"/>
            <a:ext cx="6336704"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tabLst>
                <a:tab pos="269875" algn="l"/>
                <a:tab pos="5394325" algn="r"/>
              </a:tabLst>
            </a:pPr>
            <a:r>
              <a:rPr kumimoji="0" lang="es-EC" sz="2000" b="0" i="1" strike="noStrike" cap="none" normalizeH="0" baseline="0" dirty="0" smtClean="0">
                <a:ln>
                  <a:noFill/>
                </a:ln>
                <a:solidFill>
                  <a:schemeClr val="accent3">
                    <a:lumMod val="75000"/>
                  </a:schemeClr>
                </a:solidFill>
                <a:effectLst/>
                <a:latin typeface="Arial" pitchFamily="34" charset="0"/>
                <a:ea typeface="Calibri" pitchFamily="34" charset="0"/>
                <a:cs typeface="Arial" pitchFamily="34" charset="0"/>
              </a:rPr>
              <a:t>OBJETIVOS</a:t>
            </a:r>
            <a:r>
              <a:rPr kumimoji="0" lang="es-EC" sz="2000" b="0" i="1" strike="noStrike" cap="none" normalizeH="0" dirty="0" smtClean="0">
                <a:ln>
                  <a:noFill/>
                </a:ln>
                <a:solidFill>
                  <a:schemeClr val="accent3">
                    <a:lumMod val="75000"/>
                  </a:schemeClr>
                </a:solidFill>
                <a:effectLst/>
                <a:latin typeface="Arial" pitchFamily="34" charset="0"/>
                <a:ea typeface="Calibri" pitchFamily="34" charset="0"/>
                <a:cs typeface="Arial" pitchFamily="34" charset="0"/>
              </a:rPr>
              <a:t> ESPECÍFICOS DEL PROYECTO</a:t>
            </a:r>
            <a:endParaRPr kumimoji="0" lang="es-EC" sz="2800" b="0" i="0" strike="noStrike" cap="none" normalizeH="0" baseline="0" dirty="0" smtClean="0">
              <a:ln>
                <a:noFill/>
              </a:ln>
              <a:solidFill>
                <a:schemeClr val="accent3">
                  <a:lumMod val="75000"/>
                </a:schemeClr>
              </a:solidFill>
              <a:effectLst/>
              <a:latin typeface="Arial" pitchFamily="34" charset="0"/>
            </a:endParaRPr>
          </a:p>
        </p:txBody>
      </p:sp>
      <p:sp>
        <p:nvSpPr>
          <p:cNvPr id="5" name="4 CuadroTexto"/>
          <p:cNvSpPr txBox="1"/>
          <p:nvPr/>
        </p:nvSpPr>
        <p:spPr>
          <a:xfrm>
            <a:off x="885652" y="980728"/>
            <a:ext cx="7776864" cy="5355312"/>
          </a:xfrm>
          <a:prstGeom prst="rect">
            <a:avLst/>
          </a:prstGeom>
          <a:noFill/>
        </p:spPr>
        <p:txBody>
          <a:bodyPr wrap="square" rtlCol="0">
            <a:spAutoFit/>
          </a:bodyPr>
          <a:lstStyle/>
          <a:p>
            <a:pPr marL="285750" lvl="0" indent="-285750" algn="just">
              <a:buFont typeface="Arial" pitchFamily="34" charset="0"/>
              <a:buChar char="•"/>
            </a:pPr>
            <a:r>
              <a:rPr lang="es-EC" b="1" u="sng" dirty="0">
                <a:solidFill>
                  <a:schemeClr val="accent6">
                    <a:lumMod val="75000"/>
                  </a:schemeClr>
                </a:solidFill>
              </a:rPr>
              <a:t>Investigar</a:t>
            </a:r>
            <a:r>
              <a:rPr lang="es-EC" dirty="0"/>
              <a:t> los cambios que se han dado en relación a las estructuras metálicas dentro de las telecomunicaciones</a:t>
            </a:r>
            <a:r>
              <a:rPr lang="es-EC" dirty="0" smtClean="0"/>
              <a:t>.</a:t>
            </a:r>
          </a:p>
          <a:p>
            <a:pPr lvl="0" algn="just"/>
            <a:endParaRPr lang="es-EC" dirty="0"/>
          </a:p>
          <a:p>
            <a:pPr marL="285750" lvl="0" indent="-285750" algn="just">
              <a:buFont typeface="Arial" pitchFamily="34" charset="0"/>
              <a:buChar char="•"/>
            </a:pPr>
            <a:r>
              <a:rPr lang="es-EC" b="1" u="sng" dirty="0">
                <a:solidFill>
                  <a:schemeClr val="accent6">
                    <a:lumMod val="75000"/>
                  </a:schemeClr>
                </a:solidFill>
              </a:rPr>
              <a:t>Determinar el diseño más adecuado </a:t>
            </a:r>
            <a:r>
              <a:rPr lang="es-EC" dirty="0"/>
              <a:t>de la máquina prototipo que  cumpla con las condiciones de productividad deseadas</a:t>
            </a:r>
            <a:r>
              <a:rPr lang="es-EC" dirty="0" smtClean="0"/>
              <a:t>.</a:t>
            </a:r>
          </a:p>
          <a:p>
            <a:pPr lvl="0" algn="just"/>
            <a:endParaRPr lang="es-EC" dirty="0"/>
          </a:p>
          <a:p>
            <a:pPr marL="285750" lvl="0" indent="-285750" algn="just">
              <a:buFont typeface="Arial" pitchFamily="34" charset="0"/>
              <a:buChar char="•"/>
            </a:pPr>
            <a:r>
              <a:rPr lang="es-EC" b="1" u="sng" dirty="0">
                <a:solidFill>
                  <a:schemeClr val="accent6">
                    <a:lumMod val="75000"/>
                  </a:schemeClr>
                </a:solidFill>
              </a:rPr>
              <a:t>Construir la máquina prototipo </a:t>
            </a:r>
            <a:r>
              <a:rPr lang="es-EC" dirty="0"/>
              <a:t>de acuerdo con el diseño seleccionado, tomando en cuenta el tipo de materiales que brinden mayores prestaciones</a:t>
            </a:r>
            <a:r>
              <a:rPr lang="es-EC" dirty="0" smtClean="0"/>
              <a:t>.</a:t>
            </a:r>
          </a:p>
          <a:p>
            <a:pPr lvl="0" algn="just"/>
            <a:endParaRPr lang="es-EC" dirty="0"/>
          </a:p>
          <a:p>
            <a:pPr marL="285750" lvl="0" indent="-285750" algn="just">
              <a:buFont typeface="Arial" pitchFamily="34" charset="0"/>
              <a:buChar char="•"/>
            </a:pPr>
            <a:r>
              <a:rPr lang="es-EC" b="1" u="sng" dirty="0">
                <a:solidFill>
                  <a:schemeClr val="accent6">
                    <a:lumMod val="75000"/>
                  </a:schemeClr>
                </a:solidFill>
              </a:rPr>
              <a:t>Realizar el montaje de la máquina prototipo </a:t>
            </a:r>
            <a:r>
              <a:rPr lang="es-EC" dirty="0"/>
              <a:t>de acuerdo con los planos de construcción</a:t>
            </a:r>
            <a:r>
              <a:rPr lang="es-EC" dirty="0" smtClean="0"/>
              <a:t>.</a:t>
            </a:r>
          </a:p>
          <a:p>
            <a:pPr lvl="0" algn="just"/>
            <a:endParaRPr lang="es-EC" dirty="0"/>
          </a:p>
          <a:p>
            <a:pPr marL="285750" lvl="0" indent="-285750" algn="just">
              <a:buFont typeface="Arial" pitchFamily="34" charset="0"/>
              <a:buChar char="•"/>
            </a:pPr>
            <a:r>
              <a:rPr lang="es-EC" b="1" u="sng" dirty="0">
                <a:solidFill>
                  <a:schemeClr val="accent6">
                    <a:lumMod val="75000"/>
                  </a:schemeClr>
                </a:solidFill>
              </a:rPr>
              <a:t>Efectuar pruebas de campo </a:t>
            </a:r>
            <a:r>
              <a:rPr lang="es-EC" dirty="0"/>
              <a:t>con la máquina prototipo ensamblada, para validar su funcionamiento</a:t>
            </a:r>
            <a:r>
              <a:rPr lang="es-EC" dirty="0" smtClean="0"/>
              <a:t>.</a:t>
            </a:r>
          </a:p>
          <a:p>
            <a:pPr lvl="0" algn="just"/>
            <a:endParaRPr lang="es-EC" dirty="0"/>
          </a:p>
          <a:p>
            <a:pPr marL="285750" lvl="0" indent="-285750" algn="just">
              <a:buFont typeface="Arial" pitchFamily="34" charset="0"/>
              <a:buChar char="•"/>
            </a:pPr>
            <a:r>
              <a:rPr lang="es-EC" b="1" u="sng" dirty="0">
                <a:solidFill>
                  <a:schemeClr val="accent6">
                    <a:lumMod val="75000"/>
                  </a:schemeClr>
                </a:solidFill>
              </a:rPr>
              <a:t>Realizar el análisis de costos </a:t>
            </a:r>
            <a:r>
              <a:rPr lang="es-EC" dirty="0"/>
              <a:t>del desarrollo e implementación de la máquina prototipo.</a:t>
            </a:r>
          </a:p>
          <a:p>
            <a:pPr marL="285750" indent="-285750" algn="just">
              <a:buFont typeface="Arial" pitchFamily="34" charset="0"/>
              <a:buChar char="•"/>
            </a:pPr>
            <a:endParaRPr lang="es-EC"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solidFill>
            <a:schemeClr val="bg2">
              <a:lumMod val="25000"/>
            </a:schemeClr>
          </a:solidFill>
          <a:ln>
            <a:noFill/>
          </a:ln>
          <a:extLst/>
        </p:spPr>
      </p:pic>
      <p:pic>
        <p:nvPicPr>
          <p:cNvPr id="5" name="4 Imagen" descr="C:\Users\esteban\Documents\SEM SEP 10- ENE 11\TESIS\102m-MISAHUALLI.jpg"/>
          <p:cNvPicPr/>
          <p:nvPr/>
        </p:nvPicPr>
        <p:blipFill rotWithShape="1">
          <a:blip r:embed="rId4" cstate="print">
            <a:extLst>
              <a:ext uri="{28A0092B-C50C-407E-A947-70E740481C1C}">
                <a14:useLocalDpi xmlns:a14="http://schemas.microsoft.com/office/drawing/2010/main" val="0"/>
              </a:ext>
            </a:extLst>
          </a:blip>
          <a:srcRect l="11553" r="24811"/>
          <a:stretch/>
        </p:blipFill>
        <p:spPr bwMode="auto">
          <a:xfrm>
            <a:off x="6447686" y="740681"/>
            <a:ext cx="2074404" cy="2153285"/>
          </a:xfrm>
          <a:prstGeom prst="rect">
            <a:avLst/>
          </a:prstGeom>
          <a:ln/>
          <a:extLst>
            <a:ext uri="{53640926-AAD7-44D8-BBD7-CCE9431645EC}">
              <a14:shadowObscured xmlns:a14="http://schemas.microsoft.com/office/drawing/2010/main"/>
            </a:ext>
          </a:extLst>
        </p:spPr>
        <p:style>
          <a:lnRef idx="2">
            <a:schemeClr val="dk1"/>
          </a:lnRef>
          <a:fillRef idx="1">
            <a:schemeClr val="lt1"/>
          </a:fillRef>
          <a:effectRef idx="0">
            <a:schemeClr val="dk1"/>
          </a:effectRef>
          <a:fontRef idx="minor">
            <a:schemeClr val="dk1"/>
          </a:fontRef>
        </p:style>
      </p:pic>
      <p:sp>
        <p:nvSpPr>
          <p:cNvPr id="8" name="7 Redondear rectángulo de esquina diagonal"/>
          <p:cNvSpPr/>
          <p:nvPr/>
        </p:nvSpPr>
        <p:spPr>
          <a:xfrm>
            <a:off x="4427984" y="1817324"/>
            <a:ext cx="2368872" cy="715089"/>
          </a:xfrm>
          <a:prstGeom prst="round2DiagRect">
            <a:avLst/>
          </a:prstGeom>
          <a:solidFill>
            <a:schemeClr val="accent3">
              <a:lumMod val="75000"/>
            </a:schemeClr>
          </a:solidFill>
          <a:ln w="12700">
            <a:solidFill>
              <a:schemeClr val="tx1"/>
            </a:solidFill>
          </a:ln>
          <a:effectLst>
            <a:outerShdw blurRad="50800" dist="38100" dir="2700000" algn="tl" rotWithShape="0">
              <a:prstClr val="black">
                <a:alpha val="40000"/>
              </a:prstClr>
            </a:outerShdw>
          </a:effectLst>
        </p:spPr>
        <p:txBody>
          <a:bodyPr wrap="square">
            <a:spAutoFit/>
          </a:bodyPr>
          <a:lstStyle/>
          <a:p>
            <a:pPr algn="ctr"/>
            <a:r>
              <a:rPr lang="es-EC" sz="1200" b="1" dirty="0" smtClean="0">
                <a:solidFill>
                  <a:schemeClr val="bg1"/>
                </a:solidFill>
                <a:latin typeface="Arial" pitchFamily="34" charset="0"/>
                <a:cs typeface="Arial" pitchFamily="34" charset="0"/>
              </a:rPr>
              <a:t>Torre autosoportada de telecomunicaciones de 102 metros de altura </a:t>
            </a:r>
            <a:endParaRPr lang="es-ES" sz="1200" b="1" dirty="0">
              <a:solidFill>
                <a:schemeClr val="bg1"/>
              </a:solidFill>
              <a:latin typeface="Arial" pitchFamily="34" charset="0"/>
              <a:cs typeface="Arial" pitchFamily="34" charset="0"/>
            </a:endParaRPr>
          </a:p>
        </p:txBody>
      </p:sp>
      <p:pic>
        <p:nvPicPr>
          <p:cNvPr id="10" name="9 Imagen" descr="Remolque táctico de comunicaciones de LBA Technology"/>
          <p:cNvPicPr/>
          <p:nvPr/>
        </p:nvPicPr>
        <p:blipFill rotWithShape="1">
          <a:blip r:embed="rId5" cstate="print">
            <a:extLst>
              <a:ext uri="{28A0092B-C50C-407E-A947-70E740481C1C}">
                <a14:useLocalDpi xmlns:a14="http://schemas.microsoft.com/office/drawing/2010/main" val="0"/>
              </a:ext>
            </a:extLst>
          </a:blip>
          <a:srcRect l="15281" r="10112"/>
          <a:stretch/>
        </p:blipFill>
        <p:spPr bwMode="auto">
          <a:xfrm>
            <a:off x="159518" y="3140968"/>
            <a:ext cx="1892201" cy="2594462"/>
          </a:xfrm>
          <a:prstGeom prst="rect">
            <a:avLst/>
          </a:prstGeom>
          <a:ln>
            <a:noFill/>
          </a:ln>
          <a:effectLst/>
        </p:spPr>
      </p:pic>
      <p:sp>
        <p:nvSpPr>
          <p:cNvPr id="11" name="10 Redondear rectángulo de esquina diagonal"/>
          <p:cNvSpPr/>
          <p:nvPr/>
        </p:nvSpPr>
        <p:spPr>
          <a:xfrm>
            <a:off x="1356240" y="5460858"/>
            <a:ext cx="2567688" cy="510778"/>
          </a:xfrm>
          <a:prstGeom prst="round2Diag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es-EC" sz="1200" b="1" dirty="0" smtClean="0"/>
              <a:t>Torre móvil o estación</a:t>
            </a:r>
          </a:p>
          <a:p>
            <a:pPr algn="ctr"/>
            <a:r>
              <a:rPr lang="es-EC" sz="1200" b="1" dirty="0" smtClean="0"/>
              <a:t> de rápido despliegue ERD </a:t>
            </a:r>
            <a:endParaRPr lang="es-ES" sz="1200" b="1" dirty="0"/>
          </a:p>
        </p:txBody>
      </p:sp>
      <p:pic>
        <p:nvPicPr>
          <p:cNvPr id="12" name="11 Image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208" y="638927"/>
            <a:ext cx="1678991" cy="2356792"/>
          </a:xfrm>
          <a:prstGeom prst="rect">
            <a:avLst/>
          </a:prstGeom>
          <a:noFill/>
          <a:ln>
            <a:noFill/>
          </a:ln>
        </p:spPr>
      </p:pic>
      <p:sp>
        <p:nvSpPr>
          <p:cNvPr id="13" name="12 Redondear rectángulo de esquina diagonal"/>
          <p:cNvSpPr/>
          <p:nvPr/>
        </p:nvSpPr>
        <p:spPr>
          <a:xfrm>
            <a:off x="1873601" y="2225946"/>
            <a:ext cx="1413549" cy="306467"/>
          </a:xfrm>
          <a:prstGeom prst="round2Diag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none">
            <a:spAutoFit/>
          </a:bodyPr>
          <a:lstStyle/>
          <a:p>
            <a:r>
              <a:rPr lang="es-EC" sz="1200" b="1" dirty="0" smtClean="0"/>
              <a:t>Torre atirantada </a:t>
            </a:r>
            <a:endParaRPr lang="es-ES" sz="1200" b="1" dirty="0"/>
          </a:p>
        </p:txBody>
      </p:sp>
      <p:sp>
        <p:nvSpPr>
          <p:cNvPr id="15" name="Rectangle 1"/>
          <p:cNvSpPr>
            <a:spLocks noChangeArrowheads="1"/>
          </p:cNvSpPr>
          <p:nvPr/>
        </p:nvSpPr>
        <p:spPr bwMode="auto">
          <a:xfrm>
            <a:off x="725240" y="116632"/>
            <a:ext cx="3274916" cy="4001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1"/>
            <a:r>
              <a:rPr lang="es-EC" sz="2000" i="1" dirty="0" smtClean="0">
                <a:solidFill>
                  <a:schemeClr val="accent3">
                    <a:lumMod val="75000"/>
                  </a:schemeClr>
                </a:solidFill>
              </a:rPr>
              <a:t>MARCO TEÓRICO</a:t>
            </a:r>
            <a:endParaRPr lang="es-EC" sz="2000" i="1" dirty="0">
              <a:solidFill>
                <a:schemeClr val="accent3">
                  <a:lumMod val="75000"/>
                </a:schemeClr>
              </a:solidFill>
            </a:endParaRPr>
          </a:p>
        </p:txBody>
      </p:sp>
      <p:sp>
        <p:nvSpPr>
          <p:cNvPr id="6" name="5 CuadroTexto"/>
          <p:cNvSpPr txBox="1"/>
          <p:nvPr/>
        </p:nvSpPr>
        <p:spPr>
          <a:xfrm>
            <a:off x="2273179" y="3061620"/>
            <a:ext cx="4597641" cy="1736646"/>
          </a:xfrm>
          <a:prstGeom prst="roundRect">
            <a:avLst/>
          </a:prstGeom>
          <a:noFill/>
          <a:ln w="25400">
            <a:solidFill>
              <a:schemeClr val="accent6">
                <a:lumMod val="75000"/>
              </a:schemeClr>
            </a:solidFill>
          </a:ln>
        </p:spPr>
        <p:txBody>
          <a:bodyPr wrap="square" rtlCol="0">
            <a:spAutoFit/>
          </a:bodyPr>
          <a:lstStyle/>
          <a:p>
            <a:pPr algn="just"/>
            <a:r>
              <a:rPr lang="es-EC" sz="1600" dirty="0" smtClean="0"/>
              <a:t>“</a:t>
            </a:r>
            <a:r>
              <a:rPr lang="es-EC" sz="1600" u="sng" dirty="0" smtClean="0">
                <a:solidFill>
                  <a:schemeClr val="accent3">
                    <a:lumMod val="50000"/>
                  </a:schemeClr>
                </a:solidFill>
              </a:rPr>
              <a:t>Una </a:t>
            </a:r>
            <a:r>
              <a:rPr lang="es-EC" sz="1600" u="sng" dirty="0">
                <a:solidFill>
                  <a:schemeClr val="accent3">
                    <a:lumMod val="50000"/>
                  </a:schemeClr>
                </a:solidFill>
              </a:rPr>
              <a:t>estructura</a:t>
            </a:r>
            <a:r>
              <a:rPr lang="es-EC" sz="1600" u="sng" dirty="0">
                <a:solidFill>
                  <a:schemeClr val="bg2">
                    <a:lumMod val="50000"/>
                  </a:schemeClr>
                </a:solidFill>
              </a:rPr>
              <a:t> </a:t>
            </a:r>
            <a:r>
              <a:rPr lang="es-EC" sz="1600" dirty="0"/>
              <a:t>puede definirse como un sistema de miembros y conexiones individuales, dispuestas para que todo el conjunto permanezca estable y sin cambios apreciables en </a:t>
            </a:r>
            <a:r>
              <a:rPr lang="es-EC" sz="1600" dirty="0" smtClean="0"/>
              <a:t>forma…” </a:t>
            </a:r>
          </a:p>
          <a:p>
            <a:pPr algn="just"/>
            <a:r>
              <a:rPr lang="es-EC" sz="1600" b="1" i="1" dirty="0"/>
              <a:t>Vinnakota</a:t>
            </a:r>
          </a:p>
        </p:txBody>
      </p:sp>
      <p:pic>
        <p:nvPicPr>
          <p:cNvPr id="17" name="16 Imagen" descr="36m-PUJILI"/>
          <p:cNvPicPr/>
          <p:nvPr/>
        </p:nvPicPr>
        <p:blipFill rotWithShape="1">
          <a:blip r:embed="rId7" cstate="print">
            <a:extLst>
              <a:ext uri="{28A0092B-C50C-407E-A947-70E740481C1C}">
                <a14:useLocalDpi xmlns:a14="http://schemas.microsoft.com/office/drawing/2010/main" val="0"/>
              </a:ext>
            </a:extLst>
          </a:blip>
          <a:srcRect l="24286" r="18724"/>
          <a:stretch/>
        </p:blipFill>
        <p:spPr bwMode="auto">
          <a:xfrm>
            <a:off x="7453808" y="3082107"/>
            <a:ext cx="1007165" cy="2380013"/>
          </a:xfrm>
          <a:prstGeom prst="rect">
            <a:avLst/>
          </a:prstGeom>
          <a:noFill/>
          <a:ln w="25400">
            <a:solidFill>
              <a:schemeClr val="tx1"/>
            </a:solidFill>
          </a:ln>
        </p:spPr>
      </p:pic>
      <p:sp>
        <p:nvSpPr>
          <p:cNvPr id="18" name="17 Redondear rectángulo de esquina diagonal"/>
          <p:cNvSpPr/>
          <p:nvPr/>
        </p:nvSpPr>
        <p:spPr>
          <a:xfrm>
            <a:off x="5036616" y="5205469"/>
            <a:ext cx="2448272" cy="510778"/>
          </a:xfrm>
          <a:prstGeom prst="round2DiagRect">
            <a:avLst/>
          </a:prstGeom>
          <a:solidFill>
            <a:schemeClr val="accent3">
              <a:lumMod val="40000"/>
              <a:lumOff val="60000"/>
            </a:schemeClr>
          </a:solidFill>
          <a:ln>
            <a:solidFill>
              <a:schemeClr val="tx1"/>
            </a:solidFill>
          </a:ln>
          <a:effectLst>
            <a:outerShdw blurRad="50800" dist="38100" dir="2700000" algn="tl" rotWithShape="0">
              <a:prstClr val="black">
                <a:alpha val="40000"/>
              </a:prstClr>
            </a:outerShdw>
          </a:effectLst>
        </p:spPr>
        <p:txBody>
          <a:bodyPr wrap="square">
            <a:spAutoFit/>
          </a:bodyPr>
          <a:lstStyle/>
          <a:p>
            <a:pPr algn="ctr"/>
            <a:r>
              <a:rPr lang="es-EC" sz="1200" b="1" dirty="0"/>
              <a:t>Monopolo de 36 metros de altura </a:t>
            </a:r>
            <a:endParaRPr lang="es-ES" sz="1200" b="1"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p:nvPr/>
        </p:nvSpPr>
        <p:spPr>
          <a:xfrm>
            <a:off x="487016" y="142282"/>
            <a:ext cx="7829400" cy="5504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2000" i="1" dirty="0" smtClean="0">
                <a:solidFill>
                  <a:schemeClr val="accent3">
                    <a:lumMod val="75000"/>
                  </a:schemeClr>
                </a:solidFill>
                <a:latin typeface="Arial" pitchFamily="34" charset="0"/>
                <a:cs typeface="Arial" pitchFamily="34" charset="0"/>
              </a:rPr>
              <a:t>EQUIPO Y HERRAMIENTAS PARA </a:t>
            </a:r>
            <a:r>
              <a:rPr lang="es-EC" sz="2000" i="1" dirty="0">
                <a:solidFill>
                  <a:schemeClr val="accent3">
                    <a:lumMod val="75000"/>
                  </a:schemeClr>
                </a:solidFill>
                <a:latin typeface="Arial" pitchFamily="34" charset="0"/>
                <a:cs typeface="Arial" pitchFamily="34" charset="0"/>
              </a:rPr>
              <a:t>EL </a:t>
            </a:r>
            <a:r>
              <a:rPr lang="es-EC" sz="2000" i="1" dirty="0" smtClean="0">
                <a:solidFill>
                  <a:schemeClr val="accent3">
                    <a:lumMod val="75000"/>
                  </a:schemeClr>
                </a:solidFill>
                <a:latin typeface="Arial" pitchFamily="34" charset="0"/>
                <a:cs typeface="Arial" pitchFamily="34" charset="0"/>
              </a:rPr>
              <a:t>MONTAJE DE TORRES</a:t>
            </a:r>
            <a:endParaRPr lang="es-ES" sz="2000" i="1" dirty="0">
              <a:solidFill>
                <a:schemeClr val="accent3">
                  <a:lumMod val="75000"/>
                </a:schemeClr>
              </a:solidFill>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433286356"/>
              </p:ext>
            </p:extLst>
          </p:nvPr>
        </p:nvGraphicFramePr>
        <p:xfrm>
          <a:off x="460152" y="1079344"/>
          <a:ext cx="1522208" cy="3290446"/>
        </p:xfrm>
        <a:graphic>
          <a:graphicData uri="http://schemas.openxmlformats.org/drawingml/2006/table">
            <a:tbl>
              <a:tblPr firstRow="1" firstCol="1" bandRow="1">
                <a:tableStyleId>{B301B821-A1FF-4177-AEE7-76D212191A09}</a:tableStyleId>
              </a:tblPr>
              <a:tblGrid>
                <a:gridCol w="1522208"/>
              </a:tblGrid>
              <a:tr h="471089">
                <a:tc>
                  <a:txBody>
                    <a:bodyPr/>
                    <a:lstStyle/>
                    <a:p>
                      <a:pPr algn="ctr">
                        <a:lnSpc>
                          <a:spcPct val="150000"/>
                        </a:lnSpc>
                        <a:spcAft>
                          <a:spcPts val="0"/>
                        </a:spcAft>
                      </a:pPr>
                      <a:r>
                        <a:rPr lang="es-EC" sz="1100" dirty="0" smtClean="0">
                          <a:effectLst/>
                          <a:latin typeface="+mn-lt"/>
                          <a:ea typeface="+mn-ea"/>
                          <a:cs typeface="+mn-cs"/>
                        </a:rPr>
                        <a:t>EQUIPO</a:t>
                      </a:r>
                      <a:endParaRPr lang="es-EC" sz="1100" dirty="0">
                        <a:effectLst/>
                        <a:latin typeface="Calibri"/>
                        <a:ea typeface="Calibri"/>
                        <a:cs typeface="Times New Roman"/>
                      </a:endParaRPr>
                    </a:p>
                  </a:txBody>
                  <a:tcPr marL="68580" marR="68580" marT="0" marB="0" anchor="ctr"/>
                </a:tc>
              </a:tr>
              <a:tr h="447476">
                <a:tc>
                  <a:txBody>
                    <a:bodyPr/>
                    <a:lstStyle/>
                    <a:p>
                      <a:pPr algn="ctr">
                        <a:lnSpc>
                          <a:spcPct val="150000"/>
                        </a:lnSpc>
                        <a:spcAft>
                          <a:spcPts val="0"/>
                        </a:spcAft>
                      </a:pPr>
                      <a:r>
                        <a:rPr lang="es-EC" sz="1100" dirty="0" smtClean="0">
                          <a:effectLst/>
                        </a:rPr>
                        <a:t>CUERDAS</a:t>
                      </a:r>
                      <a:endParaRPr lang="es-EC" sz="1100" dirty="0">
                        <a:effectLst/>
                        <a:latin typeface="Calibri"/>
                        <a:ea typeface="Calibri"/>
                        <a:cs typeface="Times New Roman"/>
                      </a:endParaRPr>
                    </a:p>
                  </a:txBody>
                  <a:tcPr marL="68580" marR="68580" marT="0" marB="0" anchor="ctr"/>
                </a:tc>
              </a:tr>
              <a:tr h="447476">
                <a:tc>
                  <a:txBody>
                    <a:bodyPr/>
                    <a:lstStyle/>
                    <a:p>
                      <a:pPr algn="ctr">
                        <a:lnSpc>
                          <a:spcPct val="150000"/>
                        </a:lnSpc>
                        <a:spcAft>
                          <a:spcPts val="0"/>
                        </a:spcAft>
                      </a:pPr>
                      <a:r>
                        <a:rPr lang="es-EC" sz="1100" dirty="0" smtClean="0">
                          <a:effectLst/>
                        </a:rPr>
                        <a:t>POLEAS</a:t>
                      </a:r>
                      <a:endParaRPr lang="es-EC" sz="1100" dirty="0">
                        <a:effectLst/>
                        <a:latin typeface="Calibri"/>
                        <a:ea typeface="Calibri"/>
                        <a:cs typeface="Times New Roman"/>
                      </a:endParaRPr>
                    </a:p>
                  </a:txBody>
                  <a:tcPr marL="68580" marR="68580" marT="0" marB="0" anchor="ctr"/>
                </a:tc>
              </a:tr>
              <a:tr h="447476">
                <a:tc>
                  <a:txBody>
                    <a:bodyPr/>
                    <a:lstStyle/>
                    <a:p>
                      <a:pPr algn="ctr">
                        <a:lnSpc>
                          <a:spcPct val="150000"/>
                        </a:lnSpc>
                        <a:spcAft>
                          <a:spcPts val="0"/>
                        </a:spcAft>
                      </a:pPr>
                      <a:r>
                        <a:rPr lang="es-EC" sz="1100" dirty="0" smtClean="0">
                          <a:effectLst/>
                        </a:rPr>
                        <a:t>MOSQUETONES</a:t>
                      </a:r>
                      <a:endParaRPr lang="es-EC" sz="1100" dirty="0">
                        <a:effectLst/>
                        <a:latin typeface="Calibri"/>
                        <a:ea typeface="Calibri"/>
                        <a:cs typeface="Times New Roman"/>
                      </a:endParaRPr>
                    </a:p>
                  </a:txBody>
                  <a:tcPr marL="68580" marR="68580" marT="0" marB="0" anchor="ctr"/>
                </a:tc>
              </a:tr>
              <a:tr h="471089">
                <a:tc>
                  <a:txBody>
                    <a:bodyPr/>
                    <a:lstStyle/>
                    <a:p>
                      <a:pPr algn="ctr">
                        <a:lnSpc>
                          <a:spcPct val="150000"/>
                        </a:lnSpc>
                        <a:spcAft>
                          <a:spcPts val="0"/>
                        </a:spcAft>
                      </a:pPr>
                      <a:r>
                        <a:rPr lang="es-EC" sz="1100" dirty="0" smtClean="0">
                          <a:effectLst/>
                        </a:rPr>
                        <a:t>MECANISMO DE ANCLAJE</a:t>
                      </a:r>
                      <a:endParaRPr lang="es-EC" sz="1100" dirty="0">
                        <a:effectLst/>
                        <a:latin typeface="Calibri"/>
                        <a:ea typeface="Calibri"/>
                        <a:cs typeface="Times New Roman"/>
                      </a:endParaRPr>
                    </a:p>
                  </a:txBody>
                  <a:tcPr marL="68580" marR="68580" marT="0" marB="0" anchor="ctr"/>
                </a:tc>
              </a:tr>
              <a:tr h="471089">
                <a:tc>
                  <a:txBody>
                    <a:bodyPr/>
                    <a:lstStyle/>
                    <a:p>
                      <a:pPr algn="ctr">
                        <a:lnSpc>
                          <a:spcPct val="150000"/>
                        </a:lnSpc>
                        <a:spcAft>
                          <a:spcPts val="0"/>
                        </a:spcAft>
                      </a:pPr>
                      <a:r>
                        <a:rPr lang="es-EC" sz="1100" dirty="0" smtClean="0">
                          <a:effectLst/>
                          <a:latin typeface="Calibri"/>
                          <a:ea typeface="Calibri"/>
                          <a:cs typeface="Times New Roman"/>
                        </a:rPr>
                        <a:t>DESCENDEDORES</a:t>
                      </a:r>
                      <a:endParaRPr lang="es-EC" sz="1100" dirty="0">
                        <a:effectLst/>
                        <a:latin typeface="Calibri"/>
                        <a:ea typeface="Calibri"/>
                        <a:cs typeface="Times New Roman"/>
                      </a:endParaRPr>
                    </a:p>
                  </a:txBody>
                  <a:tcPr marL="68580" marR="68580" marT="0" marB="0" anchor="ctr"/>
                </a:tc>
              </a:tr>
              <a:tr h="471089">
                <a:tc>
                  <a:txBody>
                    <a:bodyPr/>
                    <a:lstStyle/>
                    <a:p>
                      <a:pPr algn="ctr">
                        <a:lnSpc>
                          <a:spcPct val="150000"/>
                        </a:lnSpc>
                        <a:spcAft>
                          <a:spcPts val="0"/>
                        </a:spcAft>
                      </a:pPr>
                      <a:r>
                        <a:rPr lang="es-EC" sz="1100" dirty="0" smtClean="0">
                          <a:effectLst/>
                          <a:latin typeface="Calibri"/>
                          <a:ea typeface="Calibri"/>
                          <a:cs typeface="Times New Roman"/>
                        </a:rPr>
                        <a:t>EQUIPOS PARA EL ASCENSO DE CARGAS</a:t>
                      </a:r>
                      <a:endParaRPr lang="es-EC" sz="1100" dirty="0">
                        <a:effectLst/>
                        <a:latin typeface="Calibri"/>
                        <a:ea typeface="Calibri"/>
                        <a:cs typeface="Times New Roman"/>
                      </a:endParaRPr>
                    </a:p>
                  </a:txBody>
                  <a:tcPr marL="68580" marR="68580" marT="0" marB="0" anchor="ctr"/>
                </a:tc>
              </a:tr>
            </a:tbl>
          </a:graphicData>
        </a:graphic>
      </p:graphicFrame>
      <p:sp>
        <p:nvSpPr>
          <p:cNvPr id="15" name="14 Rectángulo"/>
          <p:cNvSpPr/>
          <p:nvPr/>
        </p:nvSpPr>
        <p:spPr>
          <a:xfrm>
            <a:off x="2214546" y="1071546"/>
            <a:ext cx="2933518"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LLAVE DE BOCA CERRADA</a:t>
            </a:r>
            <a:endParaRPr lang="es-ES" dirty="0"/>
          </a:p>
        </p:txBody>
      </p:sp>
      <p:pic>
        <p:nvPicPr>
          <p:cNvPr id="16" name="15 Imagen" descr="http://www.urrea.com/URREA/Uploads/118X_g.jpg"/>
          <p:cNvPicPr/>
          <p:nvPr/>
        </p:nvPicPr>
        <p:blipFill rotWithShape="1">
          <a:blip r:embed="rId4" cstate="print">
            <a:extLst>
              <a:ext uri="{28A0092B-C50C-407E-A947-70E740481C1C}">
                <a14:useLocalDpi xmlns:a14="http://schemas.microsoft.com/office/drawing/2010/main" val="0"/>
              </a:ext>
            </a:extLst>
          </a:blip>
          <a:srcRect t="33226" b="34824"/>
          <a:stretch/>
        </p:blipFill>
        <p:spPr bwMode="auto">
          <a:xfrm>
            <a:off x="2523269" y="1798825"/>
            <a:ext cx="2386940" cy="592293"/>
          </a:xfrm>
          <a:prstGeom prst="rect">
            <a:avLst/>
          </a:prstGeom>
          <a:noFill/>
          <a:ln>
            <a:noFill/>
          </a:ln>
          <a:extLst>
            <a:ext uri="{53640926-AAD7-44D8-BBD7-CCE9431645EC}">
              <a14:shadowObscured xmlns:a14="http://schemas.microsoft.com/office/drawing/2010/main"/>
            </a:ext>
          </a:extLst>
        </p:spPr>
      </p:pic>
      <p:pic>
        <p:nvPicPr>
          <p:cNvPr id="17" name="16 Imagen" descr="http://www.urrea.com/URREA/Uploads/30XX_g.jpg"/>
          <p:cNvPicPr/>
          <p:nvPr/>
        </p:nvPicPr>
        <p:blipFill rotWithShape="1">
          <a:blip r:embed="rId5" cstate="print">
            <a:extLst>
              <a:ext uri="{28A0092B-C50C-407E-A947-70E740481C1C}">
                <a14:useLocalDpi xmlns:a14="http://schemas.microsoft.com/office/drawing/2010/main" val="0"/>
              </a:ext>
            </a:extLst>
          </a:blip>
          <a:srcRect t="36102" b="37061"/>
          <a:stretch/>
        </p:blipFill>
        <p:spPr bwMode="auto">
          <a:xfrm>
            <a:off x="2214546" y="3429000"/>
            <a:ext cx="2541319" cy="529704"/>
          </a:xfrm>
          <a:prstGeom prst="rect">
            <a:avLst/>
          </a:prstGeom>
          <a:noFill/>
          <a:ln>
            <a:noFill/>
          </a:ln>
          <a:extLst>
            <a:ext uri="{53640926-AAD7-44D8-BBD7-CCE9431645EC}">
              <a14:shadowObscured xmlns:a14="http://schemas.microsoft.com/office/drawing/2010/main"/>
            </a:ext>
          </a:extLst>
        </p:spPr>
      </p:pic>
      <p:sp>
        <p:nvSpPr>
          <p:cNvPr id="18" name="17 Rectángulo"/>
          <p:cNvSpPr/>
          <p:nvPr/>
        </p:nvSpPr>
        <p:spPr>
          <a:xfrm>
            <a:off x="2143108" y="2714620"/>
            <a:ext cx="300495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LLAVE DE DOS BOCAS</a:t>
            </a:r>
            <a:endParaRPr lang="es-ES" dirty="0"/>
          </a:p>
        </p:txBody>
      </p:sp>
      <p:pic>
        <p:nvPicPr>
          <p:cNvPr id="19" name="18 Imagen" descr="http://www.urrea.com/URREA/Uploads/818X_g.jpg"/>
          <p:cNvPicPr/>
          <p:nvPr/>
        </p:nvPicPr>
        <p:blipFill rotWithShape="1">
          <a:blip r:embed="rId6" cstate="print">
            <a:extLst>
              <a:ext uri="{28A0092B-C50C-407E-A947-70E740481C1C}">
                <a14:useLocalDpi xmlns:a14="http://schemas.microsoft.com/office/drawing/2010/main" val="0"/>
              </a:ext>
            </a:extLst>
          </a:blip>
          <a:srcRect t="37061" b="36102"/>
          <a:stretch/>
        </p:blipFill>
        <p:spPr bwMode="auto">
          <a:xfrm>
            <a:off x="5867362" y="5069867"/>
            <a:ext cx="2718634" cy="534654"/>
          </a:xfrm>
          <a:prstGeom prst="rect">
            <a:avLst/>
          </a:prstGeom>
          <a:noFill/>
          <a:ln>
            <a:noFill/>
          </a:ln>
          <a:extLst>
            <a:ext uri="{53640926-AAD7-44D8-BBD7-CCE9431645EC}">
              <a14:shadowObscured xmlns:a14="http://schemas.microsoft.com/office/drawing/2010/main"/>
            </a:ext>
          </a:extLst>
        </p:spPr>
      </p:pic>
      <p:sp>
        <p:nvSpPr>
          <p:cNvPr id="20" name="19 Rectángulo"/>
          <p:cNvSpPr/>
          <p:nvPr/>
        </p:nvSpPr>
        <p:spPr>
          <a:xfrm>
            <a:off x="5553066" y="1071546"/>
            <a:ext cx="3195398"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LLAVE DE  TRINQUETE</a:t>
            </a:r>
            <a:endParaRPr lang="es-ES" dirty="0"/>
          </a:p>
        </p:txBody>
      </p:sp>
      <p:sp>
        <p:nvSpPr>
          <p:cNvPr id="21" name="20 Rectángulo"/>
          <p:cNvSpPr/>
          <p:nvPr/>
        </p:nvSpPr>
        <p:spPr>
          <a:xfrm>
            <a:off x="5634210" y="2714620"/>
            <a:ext cx="3114254"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TORQUIMETRO TIPO CLICK</a:t>
            </a:r>
            <a:endParaRPr lang="es-ES" dirty="0"/>
          </a:p>
        </p:txBody>
      </p:sp>
      <p:sp>
        <p:nvSpPr>
          <p:cNvPr id="22" name="21 Rectángulo"/>
          <p:cNvSpPr/>
          <p:nvPr/>
        </p:nvSpPr>
        <p:spPr>
          <a:xfrm>
            <a:off x="5634210" y="4197068"/>
            <a:ext cx="3114254"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LLAVE DE  DOBLE CAJA</a:t>
            </a:r>
            <a:endParaRPr lang="es-ES" dirty="0"/>
          </a:p>
        </p:txBody>
      </p:sp>
      <p:pic>
        <p:nvPicPr>
          <p:cNvPr id="23" name="22 Imagen" descr="http://www.urrea.com/URREA/Uploads/4749Q_g.jpg"/>
          <p:cNvPicPr/>
          <p:nvPr/>
        </p:nvPicPr>
        <p:blipFill rotWithShape="1">
          <a:blip r:embed="rId7" cstate="print">
            <a:extLst>
              <a:ext uri="{28A0092B-C50C-407E-A947-70E740481C1C}">
                <a14:useLocalDpi xmlns:a14="http://schemas.microsoft.com/office/drawing/2010/main" val="0"/>
              </a:ext>
            </a:extLst>
          </a:blip>
          <a:srcRect t="32269" b="34824"/>
          <a:stretch/>
        </p:blipFill>
        <p:spPr bwMode="auto">
          <a:xfrm>
            <a:off x="6179528" y="1798825"/>
            <a:ext cx="2266950" cy="579394"/>
          </a:xfrm>
          <a:prstGeom prst="rect">
            <a:avLst/>
          </a:prstGeom>
          <a:noFill/>
          <a:ln>
            <a:noFill/>
          </a:ln>
          <a:extLst>
            <a:ext uri="{53640926-AAD7-44D8-BBD7-CCE9431645EC}">
              <a14:shadowObscured xmlns:a14="http://schemas.microsoft.com/office/drawing/2010/main"/>
            </a:ext>
          </a:extLst>
        </p:spPr>
      </p:pic>
      <p:pic>
        <p:nvPicPr>
          <p:cNvPr id="24" name="23 Imagen" descr="http://www.urrea.com/URREA/Uploads/6062A_g.jpg"/>
          <p:cNvPicPr/>
          <p:nvPr/>
        </p:nvPicPr>
        <p:blipFill rotWithShape="1">
          <a:blip r:embed="rId8" cstate="print">
            <a:extLst>
              <a:ext uri="{28A0092B-C50C-407E-A947-70E740481C1C}">
                <a14:useLocalDpi xmlns:a14="http://schemas.microsoft.com/office/drawing/2010/main" val="0"/>
              </a:ext>
            </a:extLst>
          </a:blip>
          <a:srcRect t="33866" b="35783"/>
          <a:stretch/>
        </p:blipFill>
        <p:spPr bwMode="auto">
          <a:xfrm>
            <a:off x="5867362" y="3381749"/>
            <a:ext cx="2647950" cy="624206"/>
          </a:xfrm>
          <a:prstGeom prst="rect">
            <a:avLst/>
          </a:prstGeom>
          <a:noFill/>
          <a:ln>
            <a:noFill/>
          </a:ln>
          <a:extLst>
            <a:ext uri="{53640926-AAD7-44D8-BBD7-CCE9431645EC}">
              <a14:shadowObscured xmlns:a14="http://schemas.microsoft.com/office/drawing/2010/main"/>
            </a:ext>
          </a:extLst>
        </p:spPr>
      </p:pic>
      <p:pic>
        <p:nvPicPr>
          <p:cNvPr id="25" name="24 Imagen" descr="http://www.milwaukeetool.com:80/CatalogItem/Images/17582_4270-20.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949624" y="4835893"/>
            <a:ext cx="1463361" cy="1341884"/>
          </a:xfrm>
          <a:prstGeom prst="rect">
            <a:avLst/>
          </a:prstGeom>
          <a:noFill/>
          <a:ln>
            <a:noFill/>
          </a:ln>
        </p:spPr>
      </p:pic>
      <p:sp>
        <p:nvSpPr>
          <p:cNvPr id="26" name="25 Rectángulo"/>
          <p:cNvSpPr/>
          <p:nvPr/>
        </p:nvSpPr>
        <p:spPr>
          <a:xfrm>
            <a:off x="2214546" y="4177736"/>
            <a:ext cx="3004956" cy="5715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TALADRO  MAGNÉTICO</a:t>
            </a:r>
            <a:endParaRPr lang="es-ES" dirty="0"/>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pic>
        <p:nvPicPr>
          <p:cNvPr id="4" name="Picture 10" descr="FORMATOPRESENTAC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15900" y="161032"/>
            <a:ext cx="3240360" cy="620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s-ES" sz="2000" i="1" dirty="0" smtClean="0">
                <a:solidFill>
                  <a:schemeClr val="accent3">
                    <a:lumMod val="75000"/>
                  </a:schemeClr>
                </a:solidFill>
                <a:latin typeface="Arial" pitchFamily="34" charset="0"/>
                <a:cs typeface="Arial" pitchFamily="34" charset="0"/>
              </a:rPr>
              <a:t>DISEÑO</a:t>
            </a:r>
            <a:endParaRPr lang="es-EC" sz="2000" i="1" dirty="0">
              <a:solidFill>
                <a:schemeClr val="accent3">
                  <a:lumMod val="75000"/>
                </a:schemeClr>
              </a:solidFill>
              <a:latin typeface="Arial" pitchFamily="34" charset="0"/>
              <a:cs typeface="Arial" pitchFamily="34" charset="0"/>
            </a:endParaRPr>
          </a:p>
        </p:txBody>
      </p:sp>
      <p:sp>
        <p:nvSpPr>
          <p:cNvPr id="6" name="5 Rectángulo"/>
          <p:cNvSpPr/>
          <p:nvPr/>
        </p:nvSpPr>
        <p:spPr>
          <a:xfrm>
            <a:off x="3563888" y="794814"/>
            <a:ext cx="1872208" cy="400110"/>
          </a:xfrm>
          <a:prstGeom prst="rect">
            <a:avLst/>
          </a:prstGeom>
        </p:spPr>
        <p:txBody>
          <a:bodyPr wrap="square">
            <a:spAutoFit/>
          </a:bodyPr>
          <a:lstStyle/>
          <a:p>
            <a:pPr marL="0" lvl="1"/>
            <a:r>
              <a:rPr lang="es-EC" sz="2000" i="1" dirty="0" smtClean="0">
                <a:solidFill>
                  <a:schemeClr val="accent3">
                    <a:lumMod val="75000"/>
                  </a:schemeClr>
                </a:solidFill>
                <a:latin typeface="Arial" pitchFamily="34" charset="0"/>
                <a:cs typeface="Arial" pitchFamily="34" charset="0"/>
              </a:rPr>
              <a:t>FUNCIONES</a:t>
            </a:r>
            <a:endParaRPr lang="es-EC" sz="2000" i="1" dirty="0">
              <a:solidFill>
                <a:schemeClr val="accent3">
                  <a:lumMod val="75000"/>
                </a:schemeClr>
              </a:solidFill>
              <a:latin typeface="Arial" pitchFamily="34" charset="0"/>
              <a:cs typeface="Arial" pitchFamily="34" charset="0"/>
            </a:endParaRPr>
          </a:p>
        </p:txBody>
      </p:sp>
      <p:sp>
        <p:nvSpPr>
          <p:cNvPr id="9" name="8 Rectángulo"/>
          <p:cNvSpPr/>
          <p:nvPr/>
        </p:nvSpPr>
        <p:spPr>
          <a:xfrm>
            <a:off x="683568" y="1268760"/>
            <a:ext cx="7992888" cy="1846659"/>
          </a:xfrm>
          <a:prstGeom prst="rect">
            <a:avLst/>
          </a:prstGeom>
        </p:spPr>
        <p:txBody>
          <a:bodyPr wrap="square">
            <a:spAutoFit/>
          </a:bodyPr>
          <a:lstStyle/>
          <a:p>
            <a:pPr marL="285750" lvl="0" indent="-285750" algn="just">
              <a:buFont typeface="Wingdings" pitchFamily="2" charset="2"/>
              <a:buChar char="Ø"/>
            </a:pPr>
            <a:r>
              <a:rPr lang="es-EC" dirty="0"/>
              <a:t>Mediante el mecanismo de acople sobre la llave de impacto, la máquina prototipo puede </a:t>
            </a:r>
            <a:r>
              <a:rPr lang="es-EC" sz="2000" u="sng" dirty="0">
                <a:solidFill>
                  <a:schemeClr val="accent6">
                    <a:lumMod val="75000"/>
                  </a:schemeClr>
                </a:solidFill>
              </a:rPr>
              <a:t>aflojar los pernos de las juntas </a:t>
            </a:r>
            <a:r>
              <a:rPr lang="es-EC" dirty="0"/>
              <a:t>en las torres de telecomunicaciones, de manera continua.</a:t>
            </a:r>
          </a:p>
          <a:p>
            <a:pPr marL="285750" lvl="0" indent="-285750" algn="just">
              <a:buFont typeface="Wingdings" pitchFamily="2" charset="2"/>
              <a:buChar char="Ø"/>
            </a:pPr>
            <a:r>
              <a:rPr lang="es-EC" sz="2000" u="sng" dirty="0">
                <a:solidFill>
                  <a:schemeClr val="accent6">
                    <a:lumMod val="75000"/>
                  </a:schemeClr>
                </a:solidFill>
              </a:rPr>
              <a:t>Dispensar pernos y tuercas </a:t>
            </a:r>
            <a:r>
              <a:rPr lang="es-EC" dirty="0"/>
              <a:t>a través del mecanismo de tornillo sin fin, en cada uno de los orificios de las juntas.</a:t>
            </a:r>
          </a:p>
          <a:p>
            <a:pPr marL="285750" lvl="0" indent="-285750">
              <a:buFont typeface="Wingdings" pitchFamily="2" charset="2"/>
              <a:buChar char="Ø"/>
            </a:pPr>
            <a:r>
              <a:rPr lang="es-EC" sz="2000" u="sng" dirty="0">
                <a:solidFill>
                  <a:schemeClr val="accent6">
                    <a:lumMod val="75000"/>
                  </a:schemeClr>
                </a:solidFill>
              </a:rPr>
              <a:t>Empernar</a:t>
            </a:r>
            <a:r>
              <a:rPr lang="es-EC" sz="2000" dirty="0">
                <a:solidFill>
                  <a:schemeClr val="accent6">
                    <a:lumMod val="75000"/>
                  </a:schemeClr>
                </a:solidFill>
              </a:rPr>
              <a:t> </a:t>
            </a:r>
            <a:r>
              <a:rPr lang="es-EC" dirty="0"/>
              <a:t>las juntas de la torre, según la cantidad de agujeros.</a:t>
            </a:r>
          </a:p>
        </p:txBody>
      </p:sp>
      <p:sp>
        <p:nvSpPr>
          <p:cNvPr id="12" name="11 Rectángulo"/>
          <p:cNvSpPr/>
          <p:nvPr/>
        </p:nvSpPr>
        <p:spPr>
          <a:xfrm>
            <a:off x="3563888" y="3212976"/>
            <a:ext cx="1872208" cy="400110"/>
          </a:xfrm>
          <a:prstGeom prst="rect">
            <a:avLst/>
          </a:prstGeom>
        </p:spPr>
        <p:txBody>
          <a:bodyPr wrap="square">
            <a:spAutoFit/>
          </a:bodyPr>
          <a:lstStyle/>
          <a:p>
            <a:pPr marL="0" lvl="1"/>
            <a:r>
              <a:rPr lang="es-EC" sz="2000" i="1" dirty="0" smtClean="0">
                <a:solidFill>
                  <a:schemeClr val="accent3">
                    <a:lumMod val="75000"/>
                  </a:schemeClr>
                </a:solidFill>
                <a:latin typeface="Arial" pitchFamily="34" charset="0"/>
                <a:cs typeface="Arial" pitchFamily="34" charset="0"/>
              </a:rPr>
              <a:t>REQUISITOS</a:t>
            </a:r>
            <a:endParaRPr lang="es-EC" sz="2000" i="1" dirty="0">
              <a:solidFill>
                <a:schemeClr val="accent3">
                  <a:lumMod val="75000"/>
                </a:schemeClr>
              </a:solidFill>
              <a:latin typeface="Arial" pitchFamily="34" charset="0"/>
              <a:cs typeface="Arial" pitchFamily="34" charset="0"/>
            </a:endParaRPr>
          </a:p>
        </p:txBody>
      </p:sp>
      <p:sp>
        <p:nvSpPr>
          <p:cNvPr id="11" name="10 Rectángulo"/>
          <p:cNvSpPr/>
          <p:nvPr/>
        </p:nvSpPr>
        <p:spPr>
          <a:xfrm>
            <a:off x="683568" y="3645024"/>
            <a:ext cx="7992888" cy="2185214"/>
          </a:xfrm>
          <a:prstGeom prst="rect">
            <a:avLst/>
          </a:prstGeom>
        </p:spPr>
        <p:txBody>
          <a:bodyPr wrap="square">
            <a:spAutoFit/>
          </a:bodyPr>
          <a:lstStyle/>
          <a:p>
            <a:pPr marL="285750" lvl="0" indent="-285750" algn="just">
              <a:buFont typeface="Wingdings" pitchFamily="2" charset="2"/>
              <a:buChar char="Ø"/>
            </a:pPr>
            <a:r>
              <a:rPr lang="es-EC" dirty="0"/>
              <a:t>Como elemento de la máquina prototipo se contempla una llave de impacto con un </a:t>
            </a:r>
            <a:r>
              <a:rPr lang="es-EC" sz="2000" u="sng" dirty="0">
                <a:solidFill>
                  <a:schemeClr val="accent6">
                    <a:lumMod val="75000"/>
                  </a:schemeClr>
                </a:solidFill>
              </a:rPr>
              <a:t>torque mínimo de 110 N-m</a:t>
            </a:r>
            <a:r>
              <a:rPr lang="es-EC" dirty="0"/>
              <a:t>.</a:t>
            </a:r>
          </a:p>
          <a:p>
            <a:pPr marL="285750" lvl="0" indent="-285750" algn="just">
              <a:buFont typeface="Wingdings" pitchFamily="2" charset="2"/>
              <a:buChar char="Ø"/>
            </a:pPr>
            <a:r>
              <a:rPr lang="es-EC" dirty="0"/>
              <a:t>El voltaje de la llave de impacto deberá ser </a:t>
            </a:r>
            <a:r>
              <a:rPr lang="es-EC" sz="2000" u="sng" dirty="0">
                <a:solidFill>
                  <a:schemeClr val="accent6">
                    <a:lumMod val="75000"/>
                  </a:schemeClr>
                </a:solidFill>
              </a:rPr>
              <a:t>18V mínimo</a:t>
            </a:r>
            <a:r>
              <a:rPr lang="es-EC" dirty="0"/>
              <a:t>.</a:t>
            </a:r>
          </a:p>
          <a:p>
            <a:pPr marL="285750" lvl="0" indent="-285750" algn="just">
              <a:buFont typeface="Wingdings" pitchFamily="2" charset="2"/>
              <a:buChar char="Ø"/>
            </a:pPr>
            <a:r>
              <a:rPr lang="es-EC" dirty="0"/>
              <a:t>La máquina prototipo estará en capacidad de </a:t>
            </a:r>
            <a:r>
              <a:rPr lang="es-EC" sz="2000" u="sng" dirty="0">
                <a:solidFill>
                  <a:schemeClr val="accent6">
                    <a:lumMod val="75000"/>
                  </a:schemeClr>
                </a:solidFill>
              </a:rPr>
              <a:t>completar el empernado</a:t>
            </a:r>
            <a:r>
              <a:rPr lang="es-EC" dirty="0"/>
              <a:t> de </a:t>
            </a:r>
            <a:r>
              <a:rPr lang="es-EC" dirty="0" smtClean="0"/>
              <a:t>la mitad de una </a:t>
            </a:r>
            <a:r>
              <a:rPr lang="es-EC" dirty="0"/>
              <a:t>torre de 24 metros de altura.</a:t>
            </a:r>
          </a:p>
          <a:p>
            <a:pPr marL="285750" lvl="0" indent="-285750" algn="just">
              <a:buFont typeface="Wingdings" pitchFamily="2" charset="2"/>
              <a:buChar char="Ø"/>
            </a:pPr>
            <a:r>
              <a:rPr lang="es-EC" dirty="0"/>
              <a:t>La medida del </a:t>
            </a:r>
            <a:r>
              <a:rPr lang="es-EC" sz="2000" u="sng" dirty="0">
                <a:solidFill>
                  <a:schemeClr val="accent6">
                    <a:lumMod val="75000"/>
                  </a:schemeClr>
                </a:solidFill>
              </a:rPr>
              <a:t>perno</a:t>
            </a:r>
            <a:r>
              <a:rPr lang="es-EC" sz="2000" dirty="0">
                <a:solidFill>
                  <a:schemeClr val="accent6">
                    <a:lumMod val="75000"/>
                  </a:schemeClr>
                </a:solidFill>
              </a:rPr>
              <a:t> </a:t>
            </a:r>
            <a:r>
              <a:rPr lang="es-EC" dirty="0"/>
              <a:t>con los que se trabajará es </a:t>
            </a:r>
            <a:r>
              <a:rPr lang="es-EC" sz="2000" u="sng" dirty="0">
                <a:solidFill>
                  <a:schemeClr val="accent6">
                    <a:lumMod val="75000"/>
                  </a:schemeClr>
                </a:solidFill>
              </a:rPr>
              <a:t>5/8”x2”</a:t>
            </a:r>
            <a:r>
              <a:rPr lang="es-EC" dirty="0"/>
              <a:t>. </a:t>
            </a:r>
          </a:p>
          <a:p>
            <a:pPr marL="285750" lvl="0" indent="-285750" algn="just">
              <a:buFont typeface="Wingdings" pitchFamily="2" charset="2"/>
              <a:buChar char="Ø"/>
            </a:pPr>
            <a:r>
              <a:rPr lang="es-EC" dirty="0"/>
              <a:t>La cantidad de </a:t>
            </a:r>
            <a:r>
              <a:rPr lang="es-EC" sz="2000" u="sng" dirty="0">
                <a:solidFill>
                  <a:schemeClr val="accent6">
                    <a:lumMod val="75000"/>
                  </a:schemeClr>
                </a:solidFill>
              </a:rPr>
              <a:t>pernos</a:t>
            </a:r>
            <a:r>
              <a:rPr lang="es-EC" sz="2000" dirty="0">
                <a:solidFill>
                  <a:schemeClr val="accent6">
                    <a:lumMod val="75000"/>
                  </a:schemeClr>
                </a:solidFill>
              </a:rPr>
              <a:t> </a:t>
            </a:r>
            <a:r>
              <a:rPr lang="es-EC" dirty="0"/>
              <a:t>y </a:t>
            </a:r>
            <a:r>
              <a:rPr lang="es-EC" sz="2000" u="sng" dirty="0">
                <a:solidFill>
                  <a:schemeClr val="accent6">
                    <a:lumMod val="75000"/>
                  </a:schemeClr>
                </a:solidFill>
              </a:rPr>
              <a:t>tuercas</a:t>
            </a:r>
            <a:r>
              <a:rPr lang="es-EC" sz="2000" dirty="0"/>
              <a:t> </a:t>
            </a:r>
            <a:r>
              <a:rPr lang="es-EC" dirty="0"/>
              <a:t>por carga será de </a:t>
            </a:r>
            <a:r>
              <a:rPr lang="es-EC" sz="2000" u="sng" dirty="0">
                <a:solidFill>
                  <a:schemeClr val="accent6">
                    <a:lumMod val="75000"/>
                  </a:schemeClr>
                </a:solidFill>
              </a:rPr>
              <a:t>tres unidades</a:t>
            </a:r>
            <a:r>
              <a:rPr lang="es-EC" dirty="0"/>
              <a:t>.</a:t>
            </a:r>
          </a:p>
        </p:txBody>
      </p:sp>
    </p:spTree>
    <p:extLst>
      <p:ext uri="{BB962C8B-B14F-4D97-AF65-F5344CB8AC3E}">
        <p14:creationId xmlns:p14="http://schemas.microsoft.com/office/powerpoint/2010/main" val="615116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4767</TotalTime>
  <Words>1864</Words>
  <Application>Microsoft Office PowerPoint</Application>
  <PresentationFormat>On-screen Show (4:3)</PresentationFormat>
  <Paragraphs>311</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  ESCUELA POLITÉCNICA DEL EJÉRCITO    CARRERA DE INGENIERÍA MECÁNICA   DISEÑO Y CONSTRUCCIÓN DE UNA MÁQUINA PROTOTIPO MULTIFUNCIÓN PARA EL MONTAJE Y MANTENIMIENTO PREDICTIVO EN TORRES AUTOSOPORTADAS DE TELECOMUNICACIONES DE 24 METROS DE ALTURA PARA LA EMPRESA MAGA.CIA.LTDA   PROYECTO PREVIO A LA OBTENCIÓN DEL TÍTULO DE  INGENIERO MECÁNICO    SANTIAGO ESTEBAN LARREA SANTAMARÍA     DIRECTOR: ING. PATRICIO RIOFRÍO   CODIRECTOR: ING. MILTON ACOSTA   SANGOLQUÍ, ABRIL DEL 2012</vt:lpstr>
      <vt:lpstr>PowerPoint Presentation</vt:lpstr>
      <vt:lpstr>PowerPoint Presentation</vt:lpstr>
      <vt:lpstr>PowerPoint Presentation</vt:lpstr>
      <vt:lpstr>OBJETIVO  GENERAL DEL PROYECTO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Diseño y Construcción de una Compactadora Hidráulica de chatarra CON CAPACIDAD DE 70 TONELADAS, de MOVIMIENTO ANGULAR, para la empresa “Recicladora Mejía”  Carlos Alberto rivera rosas Oscar David Mejía Zambrano   Director: Ing. Fernando Montenegro Codirector: Ing. Carlos SuntaxI………….</dc:title>
  <dc:creator>Charly</dc:creator>
  <cp:lastModifiedBy>Gaby Vega</cp:lastModifiedBy>
  <cp:revision>331</cp:revision>
  <dcterms:created xsi:type="dcterms:W3CDTF">2009-11-10T19:49:23Z</dcterms:created>
  <dcterms:modified xsi:type="dcterms:W3CDTF">2012-04-19T05:46:38Z</dcterms:modified>
</cp:coreProperties>
</file>