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3" r:id="rId8"/>
    <p:sldId id="262" r:id="rId9"/>
    <p:sldId id="264" r:id="rId10"/>
    <p:sldId id="267" r:id="rId11"/>
    <p:sldId id="266" r:id="rId12"/>
    <p:sldId id="268" r:id="rId13"/>
    <p:sldId id="269" r:id="rId14"/>
    <p:sldId id="270" r:id="rId15"/>
    <p:sldId id="271" r:id="rId16"/>
    <p:sldId id="272" r:id="rId17"/>
    <p:sldId id="275" r:id="rId18"/>
    <p:sldId id="274" r:id="rId19"/>
    <p:sldId id="278" r:id="rId20"/>
    <p:sldId id="277" r:id="rId21"/>
    <p:sldId id="276" r:id="rId22"/>
    <p:sldId id="279" r:id="rId23"/>
    <p:sldId id="280" r:id="rId24"/>
    <p:sldId id="281" r:id="rId25"/>
    <p:sldId id="297" r:id="rId26"/>
    <p:sldId id="273" r:id="rId27"/>
    <p:sldId id="284" r:id="rId28"/>
    <p:sldId id="285" r:id="rId29"/>
    <p:sldId id="286" r:id="rId30"/>
    <p:sldId id="287" r:id="rId31"/>
    <p:sldId id="288" r:id="rId32"/>
    <p:sldId id="290" r:id="rId33"/>
    <p:sldId id="291" r:id="rId34"/>
    <p:sldId id="292" r:id="rId35"/>
    <p:sldId id="293" r:id="rId36"/>
    <p:sldId id="295" r:id="rId37"/>
    <p:sldId id="296" r:id="rId3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9900"/>
    <a:srgbClr val="DC3A3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1924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2.xml.rels><?xml version="1.0" encoding="UTF-8" standalone="yes"?>
<Relationships xmlns="http://schemas.openxmlformats.org/package/2006/relationships"><Relationship Id="rId3" Type="http://schemas.openxmlformats.org/officeDocument/2006/relationships/hyperlink" Target="PlanInvestigaci&#243;nCampoFINAL.xlsx" TargetMode="External"/><Relationship Id="rId7" Type="http://schemas.openxmlformats.org/officeDocument/2006/relationships/hyperlink" Target="AnexoC2.jpg" TargetMode="External"/><Relationship Id="rId2" Type="http://schemas.openxmlformats.org/officeDocument/2006/relationships/hyperlink" Target="OrganigramaTI.docx" TargetMode="External"/><Relationship Id="rId1" Type="http://schemas.openxmlformats.org/officeDocument/2006/relationships/hyperlink" Target="EstructuraOrganizacionalHOLDING.docx" TargetMode="External"/><Relationship Id="rId6" Type="http://schemas.openxmlformats.org/officeDocument/2006/relationships/hyperlink" Target="AnexoC1.jpg" TargetMode="External"/><Relationship Id="rId5" Type="http://schemas.openxmlformats.org/officeDocument/2006/relationships/hyperlink" Target="MatrizRiesgosCriticosTI.xlsx" TargetMode="External"/><Relationship Id="rId4" Type="http://schemas.openxmlformats.org/officeDocument/2006/relationships/hyperlink" Target="MatrizRiesgosTI.xlsx"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3" Type="http://schemas.openxmlformats.org/officeDocument/2006/relationships/hyperlink" Target="MatrizRiesgosTI.xlsx" TargetMode="External"/><Relationship Id="rId7" Type="http://schemas.openxmlformats.org/officeDocument/2006/relationships/hyperlink" Target="PlanInvestigaci&#243;nCampoFINAL.xlsx" TargetMode="External"/><Relationship Id="rId2" Type="http://schemas.openxmlformats.org/officeDocument/2006/relationships/hyperlink" Target="OrganigramaTI.docx" TargetMode="External"/><Relationship Id="rId1" Type="http://schemas.openxmlformats.org/officeDocument/2006/relationships/hyperlink" Target="EstructuraOrganizacionalHOLDING.docx" TargetMode="External"/><Relationship Id="rId6" Type="http://schemas.openxmlformats.org/officeDocument/2006/relationships/hyperlink" Target="AnexoC2.jpg" TargetMode="External"/><Relationship Id="rId5" Type="http://schemas.openxmlformats.org/officeDocument/2006/relationships/hyperlink" Target="AnexoC1.jpg" TargetMode="External"/><Relationship Id="rId4" Type="http://schemas.openxmlformats.org/officeDocument/2006/relationships/hyperlink" Target="MatrizRiesgosCriticosTI.xlsx"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B49CFB-803F-4395-A416-1E836327B5C8}" type="doc">
      <dgm:prSet loTypeId="urn:microsoft.com/office/officeart/2005/8/layout/hList7" loCatId="process" qsTypeId="urn:microsoft.com/office/officeart/2005/8/quickstyle/3d2" qsCatId="3D" csTypeId="urn:microsoft.com/office/officeart/2005/8/colors/colorful2" csCatId="colorful" phldr="1"/>
      <dgm:spPr/>
    </dgm:pt>
    <dgm:pt modelId="{D1E12838-3048-4CA5-A1EF-EE168F8FDB6C}">
      <dgm:prSet phldrT="[Texto]"/>
      <dgm:spPr/>
      <dgm:t>
        <a:bodyPr/>
        <a:lstStyle/>
        <a:p>
          <a:r>
            <a:rPr lang="es-MX" dirty="0" smtClean="0"/>
            <a:t>Fase I</a:t>
          </a:r>
        </a:p>
        <a:p>
          <a:r>
            <a:rPr lang="es-MX" dirty="0" smtClean="0"/>
            <a:t>Planeación</a:t>
          </a:r>
          <a:endParaRPr lang="es-MX" dirty="0"/>
        </a:p>
      </dgm:t>
    </dgm:pt>
    <dgm:pt modelId="{61E63D75-1034-48DF-85B3-D8A696BA2BB3}" type="parTrans" cxnId="{9B65DBF4-421C-4ECE-BA99-8DBBF2D7C736}">
      <dgm:prSet/>
      <dgm:spPr/>
      <dgm:t>
        <a:bodyPr/>
        <a:lstStyle/>
        <a:p>
          <a:endParaRPr lang="es-MX"/>
        </a:p>
      </dgm:t>
    </dgm:pt>
    <dgm:pt modelId="{FE7358E8-9DCA-406F-BF09-CB6B817D670C}" type="sibTrans" cxnId="{9B65DBF4-421C-4ECE-BA99-8DBBF2D7C736}">
      <dgm:prSet/>
      <dgm:spPr/>
      <dgm:t>
        <a:bodyPr/>
        <a:lstStyle/>
        <a:p>
          <a:endParaRPr lang="es-MX"/>
        </a:p>
      </dgm:t>
    </dgm:pt>
    <dgm:pt modelId="{ACFEC41E-0420-4F74-8369-166AA901FA99}">
      <dgm:prSet phldrT="[Texto]"/>
      <dgm:spPr/>
      <dgm:t>
        <a:bodyPr/>
        <a:lstStyle/>
        <a:p>
          <a:r>
            <a:rPr lang="es-MX" dirty="0" smtClean="0"/>
            <a:t>Fase II</a:t>
          </a:r>
        </a:p>
        <a:p>
          <a:r>
            <a:rPr lang="es-MX" dirty="0" smtClean="0"/>
            <a:t>Ejecución</a:t>
          </a:r>
          <a:endParaRPr lang="es-MX" dirty="0"/>
        </a:p>
      </dgm:t>
    </dgm:pt>
    <dgm:pt modelId="{ACFD8A6D-37EA-4BAE-AF44-4796447D1ECE}" type="parTrans" cxnId="{208282F7-6445-4A8A-B6E2-BED74BE4B7A5}">
      <dgm:prSet/>
      <dgm:spPr/>
      <dgm:t>
        <a:bodyPr/>
        <a:lstStyle/>
        <a:p>
          <a:endParaRPr lang="es-MX"/>
        </a:p>
      </dgm:t>
    </dgm:pt>
    <dgm:pt modelId="{AB52C5AE-F873-4578-AE60-51954CBEED4C}" type="sibTrans" cxnId="{208282F7-6445-4A8A-B6E2-BED74BE4B7A5}">
      <dgm:prSet/>
      <dgm:spPr/>
      <dgm:t>
        <a:bodyPr/>
        <a:lstStyle/>
        <a:p>
          <a:endParaRPr lang="es-MX"/>
        </a:p>
      </dgm:t>
    </dgm:pt>
    <dgm:pt modelId="{9C8BD7D0-49CC-489A-8559-3277118354CA}">
      <dgm:prSet phldrT="[Texto]"/>
      <dgm:spPr/>
      <dgm:t>
        <a:bodyPr/>
        <a:lstStyle/>
        <a:p>
          <a:r>
            <a:rPr lang="es-MX" dirty="0" smtClean="0"/>
            <a:t>Fase III</a:t>
          </a:r>
        </a:p>
        <a:p>
          <a:r>
            <a:rPr lang="es-MX" dirty="0" smtClean="0"/>
            <a:t>Finalización</a:t>
          </a:r>
          <a:endParaRPr lang="es-MX" dirty="0"/>
        </a:p>
      </dgm:t>
    </dgm:pt>
    <dgm:pt modelId="{B425F6BF-4D02-40B3-93FD-0D58F3B80955}" type="parTrans" cxnId="{9010CB56-2310-451D-A715-71B2C2784782}">
      <dgm:prSet/>
      <dgm:spPr/>
      <dgm:t>
        <a:bodyPr/>
        <a:lstStyle/>
        <a:p>
          <a:endParaRPr lang="es-MX"/>
        </a:p>
      </dgm:t>
    </dgm:pt>
    <dgm:pt modelId="{E755DF6D-24A5-4D36-AE63-118AFBB89646}" type="sibTrans" cxnId="{9010CB56-2310-451D-A715-71B2C2784782}">
      <dgm:prSet/>
      <dgm:spPr/>
      <dgm:t>
        <a:bodyPr/>
        <a:lstStyle/>
        <a:p>
          <a:endParaRPr lang="es-MX"/>
        </a:p>
      </dgm:t>
    </dgm:pt>
    <dgm:pt modelId="{C92E0E15-2813-4480-83DA-19817E16789C}" type="pres">
      <dgm:prSet presAssocID="{21B49CFB-803F-4395-A416-1E836327B5C8}" presName="Name0" presStyleCnt="0">
        <dgm:presLayoutVars>
          <dgm:dir/>
          <dgm:resizeHandles val="exact"/>
        </dgm:presLayoutVars>
      </dgm:prSet>
      <dgm:spPr/>
    </dgm:pt>
    <dgm:pt modelId="{164B40E3-1FF8-4257-8A81-0E2BC692C2D0}" type="pres">
      <dgm:prSet presAssocID="{21B49CFB-803F-4395-A416-1E836327B5C8}" presName="fgShape" presStyleLbl="fgShp" presStyleIdx="0" presStyleCnt="1"/>
      <dgm:spPr/>
    </dgm:pt>
    <dgm:pt modelId="{3285A602-9442-4910-9BCF-60FA575059DC}" type="pres">
      <dgm:prSet presAssocID="{21B49CFB-803F-4395-A416-1E836327B5C8}" presName="linComp" presStyleCnt="0"/>
      <dgm:spPr/>
    </dgm:pt>
    <dgm:pt modelId="{EFE0E9AC-EE8C-4D8F-9E2F-FBD3440DF8D3}" type="pres">
      <dgm:prSet presAssocID="{D1E12838-3048-4CA5-A1EF-EE168F8FDB6C}" presName="compNode" presStyleCnt="0"/>
      <dgm:spPr/>
    </dgm:pt>
    <dgm:pt modelId="{9C0BE169-B866-4A2B-9A57-21B1E219FA2B}" type="pres">
      <dgm:prSet presAssocID="{D1E12838-3048-4CA5-A1EF-EE168F8FDB6C}" presName="bkgdShape" presStyleLbl="node1" presStyleIdx="0" presStyleCnt="3" custLinFactNeighborX="-2492" custLinFactNeighborY="9247"/>
      <dgm:spPr/>
      <dgm:t>
        <a:bodyPr/>
        <a:lstStyle/>
        <a:p>
          <a:endParaRPr lang="es-MX"/>
        </a:p>
      </dgm:t>
    </dgm:pt>
    <dgm:pt modelId="{C918DB55-08CE-4214-9178-A4DF46547D89}" type="pres">
      <dgm:prSet presAssocID="{D1E12838-3048-4CA5-A1EF-EE168F8FDB6C}" presName="nodeTx" presStyleLbl="node1" presStyleIdx="0" presStyleCnt="3">
        <dgm:presLayoutVars>
          <dgm:bulletEnabled val="1"/>
        </dgm:presLayoutVars>
      </dgm:prSet>
      <dgm:spPr/>
      <dgm:t>
        <a:bodyPr/>
        <a:lstStyle/>
        <a:p>
          <a:endParaRPr lang="es-MX"/>
        </a:p>
      </dgm:t>
    </dgm:pt>
    <dgm:pt modelId="{7D0EF14C-7384-4847-9255-893C9F495A04}" type="pres">
      <dgm:prSet presAssocID="{D1E12838-3048-4CA5-A1EF-EE168F8FDB6C}" presName="invisiNode" presStyleLbl="node1" presStyleIdx="0" presStyleCnt="3"/>
      <dgm:spPr/>
    </dgm:pt>
    <dgm:pt modelId="{CD9924E0-8F26-457C-88AB-105093374AF2}" type="pres">
      <dgm:prSet presAssocID="{D1E12838-3048-4CA5-A1EF-EE168F8FDB6C}" presName="imagNode" presStyleLbl="fgImgPlace1" presStyleIdx="0" presStyleCnt="3"/>
      <dgm:spPr>
        <a:blipFill rotWithShape="0">
          <a:blip xmlns:r="http://schemas.openxmlformats.org/officeDocument/2006/relationships" r:embed="rId1"/>
          <a:stretch>
            <a:fillRect/>
          </a:stretch>
        </a:blipFill>
      </dgm:spPr>
    </dgm:pt>
    <dgm:pt modelId="{4F370467-83FE-47D4-9474-769BDD092062}" type="pres">
      <dgm:prSet presAssocID="{FE7358E8-9DCA-406F-BF09-CB6B817D670C}" presName="sibTrans" presStyleLbl="sibTrans2D1" presStyleIdx="0" presStyleCnt="0"/>
      <dgm:spPr/>
      <dgm:t>
        <a:bodyPr/>
        <a:lstStyle/>
        <a:p>
          <a:endParaRPr lang="es-MX"/>
        </a:p>
      </dgm:t>
    </dgm:pt>
    <dgm:pt modelId="{5AEB2BF7-CD8A-4B1A-B747-2B79F1BEE188}" type="pres">
      <dgm:prSet presAssocID="{ACFEC41E-0420-4F74-8369-166AA901FA99}" presName="compNode" presStyleCnt="0"/>
      <dgm:spPr/>
    </dgm:pt>
    <dgm:pt modelId="{9F08B9E0-5410-477E-BBA1-4B78CF7CEB25}" type="pres">
      <dgm:prSet presAssocID="{ACFEC41E-0420-4F74-8369-166AA901FA99}" presName="bkgdShape" presStyleLbl="node1" presStyleIdx="1" presStyleCnt="3"/>
      <dgm:spPr/>
      <dgm:t>
        <a:bodyPr/>
        <a:lstStyle/>
        <a:p>
          <a:endParaRPr lang="es-MX"/>
        </a:p>
      </dgm:t>
    </dgm:pt>
    <dgm:pt modelId="{F8956A5C-7218-4390-AEB1-56E677022827}" type="pres">
      <dgm:prSet presAssocID="{ACFEC41E-0420-4F74-8369-166AA901FA99}" presName="nodeTx" presStyleLbl="node1" presStyleIdx="1" presStyleCnt="3">
        <dgm:presLayoutVars>
          <dgm:bulletEnabled val="1"/>
        </dgm:presLayoutVars>
      </dgm:prSet>
      <dgm:spPr/>
      <dgm:t>
        <a:bodyPr/>
        <a:lstStyle/>
        <a:p>
          <a:endParaRPr lang="es-MX"/>
        </a:p>
      </dgm:t>
    </dgm:pt>
    <dgm:pt modelId="{EF3A7914-185A-49EC-BF4F-8330D4ACEF9A}" type="pres">
      <dgm:prSet presAssocID="{ACFEC41E-0420-4F74-8369-166AA901FA99}" presName="invisiNode" presStyleLbl="node1" presStyleIdx="1" presStyleCnt="3"/>
      <dgm:spPr/>
    </dgm:pt>
    <dgm:pt modelId="{F02D98E6-90A6-4D7E-BD3D-F369D60037EA}" type="pres">
      <dgm:prSet presAssocID="{ACFEC41E-0420-4F74-8369-166AA901FA99}" presName="imagNode" presStyleLbl="fgImgPlace1" presStyleIdx="1" presStyleCnt="3"/>
      <dgm:spPr>
        <a:blipFill rotWithShape="0">
          <a:blip xmlns:r="http://schemas.openxmlformats.org/officeDocument/2006/relationships" r:embed="rId2"/>
          <a:stretch>
            <a:fillRect/>
          </a:stretch>
        </a:blipFill>
      </dgm:spPr>
    </dgm:pt>
    <dgm:pt modelId="{AFDD897C-827D-4149-9756-853E8743B75E}" type="pres">
      <dgm:prSet presAssocID="{AB52C5AE-F873-4578-AE60-51954CBEED4C}" presName="sibTrans" presStyleLbl="sibTrans2D1" presStyleIdx="0" presStyleCnt="0"/>
      <dgm:spPr/>
      <dgm:t>
        <a:bodyPr/>
        <a:lstStyle/>
        <a:p>
          <a:endParaRPr lang="es-MX"/>
        </a:p>
      </dgm:t>
    </dgm:pt>
    <dgm:pt modelId="{5B8E7CE0-65A4-49B2-899B-850D3E3F2745}" type="pres">
      <dgm:prSet presAssocID="{9C8BD7D0-49CC-489A-8559-3277118354CA}" presName="compNode" presStyleCnt="0"/>
      <dgm:spPr/>
    </dgm:pt>
    <dgm:pt modelId="{72F1AD21-032D-4ABC-9922-DF7FA62BAEB9}" type="pres">
      <dgm:prSet presAssocID="{9C8BD7D0-49CC-489A-8559-3277118354CA}" presName="bkgdShape" presStyleLbl="node1" presStyleIdx="2" presStyleCnt="3"/>
      <dgm:spPr/>
      <dgm:t>
        <a:bodyPr/>
        <a:lstStyle/>
        <a:p>
          <a:endParaRPr lang="es-MX"/>
        </a:p>
      </dgm:t>
    </dgm:pt>
    <dgm:pt modelId="{51CE9549-7B46-4EC0-9B96-412D212C6EDA}" type="pres">
      <dgm:prSet presAssocID="{9C8BD7D0-49CC-489A-8559-3277118354CA}" presName="nodeTx" presStyleLbl="node1" presStyleIdx="2" presStyleCnt="3">
        <dgm:presLayoutVars>
          <dgm:bulletEnabled val="1"/>
        </dgm:presLayoutVars>
      </dgm:prSet>
      <dgm:spPr/>
      <dgm:t>
        <a:bodyPr/>
        <a:lstStyle/>
        <a:p>
          <a:endParaRPr lang="es-MX"/>
        </a:p>
      </dgm:t>
    </dgm:pt>
    <dgm:pt modelId="{59271FA1-7488-4A53-B5F2-299ACA286ACC}" type="pres">
      <dgm:prSet presAssocID="{9C8BD7D0-49CC-489A-8559-3277118354CA}" presName="invisiNode" presStyleLbl="node1" presStyleIdx="2" presStyleCnt="3"/>
      <dgm:spPr/>
    </dgm:pt>
    <dgm:pt modelId="{80095B21-BB6A-4442-9650-6D2DD592DA16}" type="pres">
      <dgm:prSet presAssocID="{9C8BD7D0-49CC-489A-8559-3277118354CA}" presName="imagNode" presStyleLbl="fgImgPlace1" presStyleIdx="2" presStyleCnt="3"/>
      <dgm:spPr>
        <a:blipFill rotWithShape="0">
          <a:blip xmlns:r="http://schemas.openxmlformats.org/officeDocument/2006/relationships" r:embed="rId3"/>
          <a:stretch>
            <a:fillRect/>
          </a:stretch>
        </a:blipFill>
      </dgm:spPr>
    </dgm:pt>
  </dgm:ptLst>
  <dgm:cxnLst>
    <dgm:cxn modelId="{F19F10B3-7C56-467F-AE10-83E5797491C6}" type="presOf" srcId="{ACFEC41E-0420-4F74-8369-166AA901FA99}" destId="{F8956A5C-7218-4390-AEB1-56E677022827}" srcOrd="1" destOrd="0" presId="urn:microsoft.com/office/officeart/2005/8/layout/hList7"/>
    <dgm:cxn modelId="{C636506D-A367-405C-A70E-A105BB504B25}" type="presOf" srcId="{9C8BD7D0-49CC-489A-8559-3277118354CA}" destId="{51CE9549-7B46-4EC0-9B96-412D212C6EDA}" srcOrd="1" destOrd="0" presId="urn:microsoft.com/office/officeart/2005/8/layout/hList7"/>
    <dgm:cxn modelId="{9B65DBF4-421C-4ECE-BA99-8DBBF2D7C736}" srcId="{21B49CFB-803F-4395-A416-1E836327B5C8}" destId="{D1E12838-3048-4CA5-A1EF-EE168F8FDB6C}" srcOrd="0" destOrd="0" parTransId="{61E63D75-1034-48DF-85B3-D8A696BA2BB3}" sibTransId="{FE7358E8-9DCA-406F-BF09-CB6B817D670C}"/>
    <dgm:cxn modelId="{B1F5BF52-50F1-44A8-8E14-A7D94BA48C9B}" type="presOf" srcId="{21B49CFB-803F-4395-A416-1E836327B5C8}" destId="{C92E0E15-2813-4480-83DA-19817E16789C}" srcOrd="0" destOrd="0" presId="urn:microsoft.com/office/officeart/2005/8/layout/hList7"/>
    <dgm:cxn modelId="{208282F7-6445-4A8A-B6E2-BED74BE4B7A5}" srcId="{21B49CFB-803F-4395-A416-1E836327B5C8}" destId="{ACFEC41E-0420-4F74-8369-166AA901FA99}" srcOrd="1" destOrd="0" parTransId="{ACFD8A6D-37EA-4BAE-AF44-4796447D1ECE}" sibTransId="{AB52C5AE-F873-4578-AE60-51954CBEED4C}"/>
    <dgm:cxn modelId="{38B28122-7328-4177-B9B7-6EF73119C9D2}" type="presOf" srcId="{D1E12838-3048-4CA5-A1EF-EE168F8FDB6C}" destId="{C918DB55-08CE-4214-9178-A4DF46547D89}" srcOrd="1" destOrd="0" presId="urn:microsoft.com/office/officeart/2005/8/layout/hList7"/>
    <dgm:cxn modelId="{9C4C9922-C071-4ADE-BBCB-06535CA292CE}" type="presOf" srcId="{D1E12838-3048-4CA5-A1EF-EE168F8FDB6C}" destId="{9C0BE169-B866-4A2B-9A57-21B1E219FA2B}" srcOrd="0" destOrd="0" presId="urn:microsoft.com/office/officeart/2005/8/layout/hList7"/>
    <dgm:cxn modelId="{D5BE2E9C-70A5-4AC0-8ABD-01F44100AD13}" type="presOf" srcId="{9C8BD7D0-49CC-489A-8559-3277118354CA}" destId="{72F1AD21-032D-4ABC-9922-DF7FA62BAEB9}" srcOrd="0" destOrd="0" presId="urn:microsoft.com/office/officeart/2005/8/layout/hList7"/>
    <dgm:cxn modelId="{C08FE247-85FE-4379-B3FA-D199C1E6E0C4}" type="presOf" srcId="{ACFEC41E-0420-4F74-8369-166AA901FA99}" destId="{9F08B9E0-5410-477E-BBA1-4B78CF7CEB25}" srcOrd="0" destOrd="0" presId="urn:microsoft.com/office/officeart/2005/8/layout/hList7"/>
    <dgm:cxn modelId="{12BE5844-0733-432F-969E-1F0363D2D0FA}" type="presOf" srcId="{AB52C5AE-F873-4578-AE60-51954CBEED4C}" destId="{AFDD897C-827D-4149-9756-853E8743B75E}" srcOrd="0" destOrd="0" presId="urn:microsoft.com/office/officeart/2005/8/layout/hList7"/>
    <dgm:cxn modelId="{AD0AFFE2-E9D2-4C63-892A-2765A72C3563}" type="presOf" srcId="{FE7358E8-9DCA-406F-BF09-CB6B817D670C}" destId="{4F370467-83FE-47D4-9474-769BDD092062}" srcOrd="0" destOrd="0" presId="urn:microsoft.com/office/officeart/2005/8/layout/hList7"/>
    <dgm:cxn modelId="{9010CB56-2310-451D-A715-71B2C2784782}" srcId="{21B49CFB-803F-4395-A416-1E836327B5C8}" destId="{9C8BD7D0-49CC-489A-8559-3277118354CA}" srcOrd="2" destOrd="0" parTransId="{B425F6BF-4D02-40B3-93FD-0D58F3B80955}" sibTransId="{E755DF6D-24A5-4D36-AE63-118AFBB89646}"/>
    <dgm:cxn modelId="{F96C3264-2719-4CE2-B3E5-CA408B1677D7}" type="presParOf" srcId="{C92E0E15-2813-4480-83DA-19817E16789C}" destId="{164B40E3-1FF8-4257-8A81-0E2BC692C2D0}" srcOrd="0" destOrd="0" presId="urn:microsoft.com/office/officeart/2005/8/layout/hList7"/>
    <dgm:cxn modelId="{85DBC520-F074-4B44-9A10-C2BE76F9A933}" type="presParOf" srcId="{C92E0E15-2813-4480-83DA-19817E16789C}" destId="{3285A602-9442-4910-9BCF-60FA575059DC}" srcOrd="1" destOrd="0" presId="urn:microsoft.com/office/officeart/2005/8/layout/hList7"/>
    <dgm:cxn modelId="{1FC954BF-60F8-4581-97BF-B87A7E53745A}" type="presParOf" srcId="{3285A602-9442-4910-9BCF-60FA575059DC}" destId="{EFE0E9AC-EE8C-4D8F-9E2F-FBD3440DF8D3}" srcOrd="0" destOrd="0" presId="urn:microsoft.com/office/officeart/2005/8/layout/hList7"/>
    <dgm:cxn modelId="{861AE50E-C48C-4075-AA93-CB8AB8EAD158}" type="presParOf" srcId="{EFE0E9AC-EE8C-4D8F-9E2F-FBD3440DF8D3}" destId="{9C0BE169-B866-4A2B-9A57-21B1E219FA2B}" srcOrd="0" destOrd="0" presId="urn:microsoft.com/office/officeart/2005/8/layout/hList7"/>
    <dgm:cxn modelId="{124EFB17-4C9B-4FD9-960B-E7BDA3401615}" type="presParOf" srcId="{EFE0E9AC-EE8C-4D8F-9E2F-FBD3440DF8D3}" destId="{C918DB55-08CE-4214-9178-A4DF46547D89}" srcOrd="1" destOrd="0" presId="urn:microsoft.com/office/officeart/2005/8/layout/hList7"/>
    <dgm:cxn modelId="{E0B987DE-4DE2-48B9-B47A-04EBD30487AF}" type="presParOf" srcId="{EFE0E9AC-EE8C-4D8F-9E2F-FBD3440DF8D3}" destId="{7D0EF14C-7384-4847-9255-893C9F495A04}" srcOrd="2" destOrd="0" presId="urn:microsoft.com/office/officeart/2005/8/layout/hList7"/>
    <dgm:cxn modelId="{40DA5CB3-B5D4-4079-A070-E490E345BD5F}" type="presParOf" srcId="{EFE0E9AC-EE8C-4D8F-9E2F-FBD3440DF8D3}" destId="{CD9924E0-8F26-457C-88AB-105093374AF2}" srcOrd="3" destOrd="0" presId="urn:microsoft.com/office/officeart/2005/8/layout/hList7"/>
    <dgm:cxn modelId="{BCC66F0D-4D2B-4222-AA04-AB70F9844DAC}" type="presParOf" srcId="{3285A602-9442-4910-9BCF-60FA575059DC}" destId="{4F370467-83FE-47D4-9474-769BDD092062}" srcOrd="1" destOrd="0" presId="urn:microsoft.com/office/officeart/2005/8/layout/hList7"/>
    <dgm:cxn modelId="{42294E61-C318-4FEA-90DC-1E8C7E8AA6CD}" type="presParOf" srcId="{3285A602-9442-4910-9BCF-60FA575059DC}" destId="{5AEB2BF7-CD8A-4B1A-B747-2B79F1BEE188}" srcOrd="2" destOrd="0" presId="urn:microsoft.com/office/officeart/2005/8/layout/hList7"/>
    <dgm:cxn modelId="{1C9B17F7-6811-4990-BEEA-73C0EFCC5DF8}" type="presParOf" srcId="{5AEB2BF7-CD8A-4B1A-B747-2B79F1BEE188}" destId="{9F08B9E0-5410-477E-BBA1-4B78CF7CEB25}" srcOrd="0" destOrd="0" presId="urn:microsoft.com/office/officeart/2005/8/layout/hList7"/>
    <dgm:cxn modelId="{25C662CC-DD93-4E12-97BB-F8A538A8FABD}" type="presParOf" srcId="{5AEB2BF7-CD8A-4B1A-B747-2B79F1BEE188}" destId="{F8956A5C-7218-4390-AEB1-56E677022827}" srcOrd="1" destOrd="0" presId="urn:microsoft.com/office/officeart/2005/8/layout/hList7"/>
    <dgm:cxn modelId="{6E00870E-AE95-46F2-B056-1D81CEB6C623}" type="presParOf" srcId="{5AEB2BF7-CD8A-4B1A-B747-2B79F1BEE188}" destId="{EF3A7914-185A-49EC-BF4F-8330D4ACEF9A}" srcOrd="2" destOrd="0" presId="urn:microsoft.com/office/officeart/2005/8/layout/hList7"/>
    <dgm:cxn modelId="{39447707-C624-4894-94D0-6F6C535BA004}" type="presParOf" srcId="{5AEB2BF7-CD8A-4B1A-B747-2B79F1BEE188}" destId="{F02D98E6-90A6-4D7E-BD3D-F369D60037EA}" srcOrd="3" destOrd="0" presId="urn:microsoft.com/office/officeart/2005/8/layout/hList7"/>
    <dgm:cxn modelId="{26F9CEA9-F038-4503-9526-4B1B711B9291}" type="presParOf" srcId="{3285A602-9442-4910-9BCF-60FA575059DC}" destId="{AFDD897C-827D-4149-9756-853E8743B75E}" srcOrd="3" destOrd="0" presId="urn:microsoft.com/office/officeart/2005/8/layout/hList7"/>
    <dgm:cxn modelId="{D70BF290-2D8B-430F-AE60-61EDE5D0BDEA}" type="presParOf" srcId="{3285A602-9442-4910-9BCF-60FA575059DC}" destId="{5B8E7CE0-65A4-49B2-899B-850D3E3F2745}" srcOrd="4" destOrd="0" presId="urn:microsoft.com/office/officeart/2005/8/layout/hList7"/>
    <dgm:cxn modelId="{D49DDF1B-F3E6-4B8B-9494-2F6620308264}" type="presParOf" srcId="{5B8E7CE0-65A4-49B2-899B-850D3E3F2745}" destId="{72F1AD21-032D-4ABC-9922-DF7FA62BAEB9}" srcOrd="0" destOrd="0" presId="urn:microsoft.com/office/officeart/2005/8/layout/hList7"/>
    <dgm:cxn modelId="{4E284677-317F-4CFB-A816-622CFB2C4B50}" type="presParOf" srcId="{5B8E7CE0-65A4-49B2-899B-850D3E3F2745}" destId="{51CE9549-7B46-4EC0-9B96-412D212C6EDA}" srcOrd="1" destOrd="0" presId="urn:microsoft.com/office/officeart/2005/8/layout/hList7"/>
    <dgm:cxn modelId="{A4AF0271-29EE-449C-8189-A4A5892BF5E6}" type="presParOf" srcId="{5B8E7CE0-65A4-49B2-899B-850D3E3F2745}" destId="{59271FA1-7488-4A53-B5F2-299ACA286ACC}" srcOrd="2" destOrd="0" presId="urn:microsoft.com/office/officeart/2005/8/layout/hList7"/>
    <dgm:cxn modelId="{4BAAD538-98D2-480E-95DD-83701713D28F}" type="presParOf" srcId="{5B8E7CE0-65A4-49B2-899B-850D3E3F2745}" destId="{80095B21-BB6A-4442-9650-6D2DD592DA16}"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ABC77D-2B1C-4881-9AF6-BEE182717325}"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s-MX"/>
        </a:p>
      </dgm:t>
    </dgm:pt>
    <dgm:pt modelId="{98365E06-0D5D-483B-9ECB-04B772ABFFA6}">
      <dgm:prSet phldrT="[Texto]" custT="1"/>
      <dgm:spPr/>
      <dgm:t>
        <a:bodyPr/>
        <a:lstStyle/>
        <a:p>
          <a:r>
            <a:rPr lang="es-MX" sz="1800" b="1" dirty="0" smtClean="0"/>
            <a:t>Planeación</a:t>
          </a:r>
          <a:endParaRPr lang="es-MX" sz="1800" b="1" dirty="0"/>
        </a:p>
      </dgm:t>
    </dgm:pt>
    <dgm:pt modelId="{479A4E92-F9F0-4211-9102-E97AA359B07E}" type="parTrans" cxnId="{7441E15A-989F-42CA-867E-3A437F184883}">
      <dgm:prSet/>
      <dgm:spPr/>
      <dgm:t>
        <a:bodyPr/>
        <a:lstStyle/>
        <a:p>
          <a:endParaRPr lang="es-MX"/>
        </a:p>
      </dgm:t>
    </dgm:pt>
    <dgm:pt modelId="{90C48690-EAC6-48C0-8D7F-3C6F92D5989D}" type="sibTrans" cxnId="{7441E15A-989F-42CA-867E-3A437F184883}">
      <dgm:prSet/>
      <dgm:spPr/>
      <dgm:t>
        <a:bodyPr/>
        <a:lstStyle/>
        <a:p>
          <a:endParaRPr lang="es-MX"/>
        </a:p>
      </dgm:t>
    </dgm:pt>
    <dgm:pt modelId="{1CAC3F0B-073C-4FFF-A141-6DB70E0B9A51}">
      <dgm:prSet phldrT="[Texto]" custT="1"/>
      <dgm:spPr/>
      <dgm:t>
        <a:bodyPr/>
        <a:lstStyle/>
        <a:p>
          <a:pPr algn="just"/>
          <a:r>
            <a:rPr lang="es-ES" sz="1600" dirty="0" smtClean="0">
              <a:latin typeface="Calibri" pitchFamily="34" charset="0"/>
              <a:cs typeface="Calibri" pitchFamily="34" charset="0"/>
            </a:rPr>
            <a:t>Conocimiento y Comprensión de la </a:t>
          </a:r>
          <a:r>
            <a:rPr lang="es-ES" sz="1600" dirty="0" smtClean="0">
              <a:latin typeface="Calibri" pitchFamily="34" charset="0"/>
              <a:cs typeface="Calibri" pitchFamily="34" charset="0"/>
              <a:hlinkClick xmlns:r="http://schemas.openxmlformats.org/officeDocument/2006/relationships" r:id="rId1" action="ppaction://hlinkfile"/>
            </a:rPr>
            <a:t>Entidad</a:t>
          </a:r>
          <a:r>
            <a:rPr lang="es-ES" sz="1600" dirty="0" smtClean="0">
              <a:latin typeface="Calibri" pitchFamily="34" charset="0"/>
              <a:cs typeface="Calibri" pitchFamily="34" charset="0"/>
            </a:rPr>
            <a:t> y de la </a:t>
          </a:r>
          <a:r>
            <a:rPr lang="es-ES" sz="1600" dirty="0" smtClean="0">
              <a:latin typeface="Calibri" pitchFamily="34" charset="0"/>
              <a:cs typeface="Calibri" pitchFamily="34" charset="0"/>
              <a:hlinkClick xmlns:r="http://schemas.openxmlformats.org/officeDocument/2006/relationships" r:id="rId2" action="ppaction://hlinkfile"/>
            </a:rPr>
            <a:t>Gerencia de TI</a:t>
          </a:r>
          <a:r>
            <a:rPr lang="es-ES" sz="1600" dirty="0" smtClean="0">
              <a:latin typeface="Calibri" pitchFamily="34" charset="0"/>
              <a:cs typeface="Calibri" pitchFamily="34" charset="0"/>
            </a:rPr>
            <a:t>.</a:t>
          </a:r>
          <a:endParaRPr lang="es-MX" sz="1600" dirty="0"/>
        </a:p>
      </dgm:t>
    </dgm:pt>
    <dgm:pt modelId="{5EF1A156-BEC2-443E-ABE5-1D5B991B66F6}" type="parTrans" cxnId="{DD152326-B795-4F1D-819D-5A82CF575BA3}">
      <dgm:prSet/>
      <dgm:spPr/>
      <dgm:t>
        <a:bodyPr/>
        <a:lstStyle/>
        <a:p>
          <a:endParaRPr lang="es-MX"/>
        </a:p>
      </dgm:t>
    </dgm:pt>
    <dgm:pt modelId="{17F0FCC2-A35F-41E6-8757-28639667D7CD}" type="sibTrans" cxnId="{DD152326-B795-4F1D-819D-5A82CF575BA3}">
      <dgm:prSet/>
      <dgm:spPr/>
      <dgm:t>
        <a:bodyPr/>
        <a:lstStyle/>
        <a:p>
          <a:endParaRPr lang="es-MX"/>
        </a:p>
      </dgm:t>
    </dgm:pt>
    <dgm:pt modelId="{14CDE8F7-52BB-456E-88F1-1DAD137AA951}">
      <dgm:prSet phldrT="[Texto]" custT="1"/>
      <dgm:spPr/>
      <dgm:t>
        <a:bodyPr/>
        <a:lstStyle/>
        <a:p>
          <a:r>
            <a:rPr lang="es-MX" sz="1800" b="1" dirty="0" smtClean="0"/>
            <a:t>Ejecución</a:t>
          </a:r>
          <a:endParaRPr lang="es-MX" sz="1800" b="1" dirty="0"/>
        </a:p>
      </dgm:t>
    </dgm:pt>
    <dgm:pt modelId="{74BB0FF9-7109-43F0-B581-E9442274F8EF}" type="parTrans" cxnId="{CB9FDDBA-0B0A-497A-858F-F07DE65F8F76}">
      <dgm:prSet/>
      <dgm:spPr/>
      <dgm:t>
        <a:bodyPr/>
        <a:lstStyle/>
        <a:p>
          <a:endParaRPr lang="es-MX"/>
        </a:p>
      </dgm:t>
    </dgm:pt>
    <dgm:pt modelId="{4E7DED29-9448-459B-8C14-67577C22786F}" type="sibTrans" cxnId="{CB9FDDBA-0B0A-497A-858F-F07DE65F8F76}">
      <dgm:prSet/>
      <dgm:spPr/>
      <dgm:t>
        <a:bodyPr/>
        <a:lstStyle/>
        <a:p>
          <a:endParaRPr lang="es-MX"/>
        </a:p>
      </dgm:t>
    </dgm:pt>
    <dgm:pt modelId="{FDF56F53-6500-439B-A37B-5D5F1BD6245F}">
      <dgm:prSet phldrT="[Texto]" custT="1"/>
      <dgm:spPr/>
      <dgm:t>
        <a:bodyPr/>
        <a:lstStyle/>
        <a:p>
          <a:pPr algn="just"/>
          <a:r>
            <a:rPr lang="es-MX" sz="1600" dirty="0" smtClean="0"/>
            <a:t>Desarrollo del </a:t>
          </a:r>
          <a:r>
            <a:rPr lang="es-MX" sz="1600" dirty="0" smtClean="0">
              <a:hlinkClick xmlns:r="http://schemas.openxmlformats.org/officeDocument/2006/relationships" r:id="rId3" action="ppaction://hlinkfile"/>
            </a:rPr>
            <a:t>Programa de Auditoría </a:t>
          </a:r>
          <a:r>
            <a:rPr lang="es-MX" sz="1600" dirty="0" smtClean="0"/>
            <a:t>o Plan de Campo.</a:t>
          </a:r>
          <a:endParaRPr lang="es-MX" sz="1600" dirty="0"/>
        </a:p>
      </dgm:t>
    </dgm:pt>
    <dgm:pt modelId="{4CEB0AB5-7F53-4462-AB4F-2EFB61E89637}" type="parTrans" cxnId="{608C0436-D952-40F8-9784-3E9A54F47F6E}">
      <dgm:prSet/>
      <dgm:spPr/>
      <dgm:t>
        <a:bodyPr/>
        <a:lstStyle/>
        <a:p>
          <a:endParaRPr lang="es-MX"/>
        </a:p>
      </dgm:t>
    </dgm:pt>
    <dgm:pt modelId="{857F395C-0CE9-4394-AC44-C08A790B8825}" type="sibTrans" cxnId="{608C0436-D952-40F8-9784-3E9A54F47F6E}">
      <dgm:prSet/>
      <dgm:spPr/>
      <dgm:t>
        <a:bodyPr/>
        <a:lstStyle/>
        <a:p>
          <a:endParaRPr lang="es-MX"/>
        </a:p>
      </dgm:t>
    </dgm:pt>
    <dgm:pt modelId="{6924C38D-BD50-4380-B475-224D4BAD39FB}">
      <dgm:prSet custT="1"/>
      <dgm:spPr/>
      <dgm:t>
        <a:bodyPr/>
        <a:lstStyle/>
        <a:p>
          <a:pPr algn="just"/>
          <a:r>
            <a:rPr lang="es-ES" sz="1600" dirty="0" smtClean="0">
              <a:latin typeface="Calibri" pitchFamily="34" charset="0"/>
              <a:cs typeface="Calibri" pitchFamily="34" charset="0"/>
            </a:rPr>
            <a:t>Objetivos y Alcance de la Auditoría.</a:t>
          </a:r>
          <a:endParaRPr lang="es-EC" sz="1600" dirty="0">
            <a:latin typeface="Calibri" pitchFamily="34" charset="0"/>
            <a:cs typeface="Calibri" pitchFamily="34" charset="0"/>
          </a:endParaRPr>
        </a:p>
      </dgm:t>
    </dgm:pt>
    <dgm:pt modelId="{4D6CDA54-CD64-426C-8AEB-AE735B3DF2BD}" type="parTrans" cxnId="{7E08EA41-5ADF-42DE-8664-C6C1D6AAC88A}">
      <dgm:prSet/>
      <dgm:spPr/>
      <dgm:t>
        <a:bodyPr/>
        <a:lstStyle/>
        <a:p>
          <a:endParaRPr lang="es-MX"/>
        </a:p>
      </dgm:t>
    </dgm:pt>
    <dgm:pt modelId="{792E9B72-3265-4581-9580-0B493BE6A972}" type="sibTrans" cxnId="{7E08EA41-5ADF-42DE-8664-C6C1D6AAC88A}">
      <dgm:prSet/>
      <dgm:spPr/>
      <dgm:t>
        <a:bodyPr/>
        <a:lstStyle/>
        <a:p>
          <a:endParaRPr lang="es-MX"/>
        </a:p>
      </dgm:t>
    </dgm:pt>
    <dgm:pt modelId="{D1F7642A-4BDF-4FB4-B4EF-51F30A649E4A}">
      <dgm:prSet custT="1"/>
      <dgm:spPr/>
      <dgm:t>
        <a:bodyPr/>
        <a:lstStyle/>
        <a:p>
          <a:pPr algn="just"/>
          <a:r>
            <a:rPr lang="es-ES" sz="1600" dirty="0" smtClean="0">
              <a:latin typeface="Calibri" pitchFamily="34" charset="0"/>
              <a:cs typeface="Calibri" pitchFamily="34" charset="0"/>
            </a:rPr>
            <a:t>Análisis de </a:t>
          </a:r>
          <a:r>
            <a:rPr lang="es-ES" sz="1600" dirty="0" smtClean="0">
              <a:latin typeface="Calibri" pitchFamily="34" charset="0"/>
              <a:cs typeface="Calibri" pitchFamily="34" charset="0"/>
              <a:hlinkClick xmlns:r="http://schemas.openxmlformats.org/officeDocument/2006/relationships" r:id="rId4" action="ppaction://hlinkfile"/>
            </a:rPr>
            <a:t>Riesgos más críticos</a:t>
          </a:r>
          <a:r>
            <a:rPr lang="es-ES" sz="1600" dirty="0" smtClean="0">
              <a:latin typeface="Calibri" pitchFamily="34" charset="0"/>
              <a:cs typeface="Calibri" pitchFamily="34" charset="0"/>
            </a:rPr>
            <a:t>.</a:t>
          </a:r>
          <a:endParaRPr lang="es-EC" sz="1600" dirty="0">
            <a:latin typeface="Calibri" pitchFamily="34" charset="0"/>
            <a:cs typeface="Calibri" pitchFamily="34" charset="0"/>
          </a:endParaRPr>
        </a:p>
      </dgm:t>
    </dgm:pt>
    <dgm:pt modelId="{5C37958A-94FA-412E-96CB-0DD86455BC76}" type="parTrans" cxnId="{D36DCCA8-7F1C-482D-ABD7-BE2F4B1AD68F}">
      <dgm:prSet/>
      <dgm:spPr/>
      <dgm:t>
        <a:bodyPr/>
        <a:lstStyle/>
        <a:p>
          <a:endParaRPr lang="es-MX"/>
        </a:p>
      </dgm:t>
    </dgm:pt>
    <dgm:pt modelId="{CB93FE6A-D70C-4244-B51F-B84ACEAABE79}" type="sibTrans" cxnId="{D36DCCA8-7F1C-482D-ABD7-BE2F4B1AD68F}">
      <dgm:prSet/>
      <dgm:spPr/>
      <dgm:t>
        <a:bodyPr/>
        <a:lstStyle/>
        <a:p>
          <a:endParaRPr lang="es-MX"/>
        </a:p>
      </dgm:t>
    </dgm:pt>
    <dgm:pt modelId="{73619279-73FC-4805-B5E7-6A6969EB4332}">
      <dgm:prSet custT="1"/>
      <dgm:spPr/>
      <dgm:t>
        <a:bodyPr/>
        <a:lstStyle/>
        <a:p>
          <a:pPr algn="just"/>
          <a:r>
            <a:rPr lang="es-ES" sz="1600" dirty="0" smtClean="0">
              <a:latin typeface="Calibri" pitchFamily="34" charset="0"/>
              <a:cs typeface="Calibri" pitchFamily="34" charset="0"/>
              <a:hlinkClick xmlns:r="http://schemas.openxmlformats.org/officeDocument/2006/relationships" r:id="rId5" action="ppaction://hlinkfile"/>
            </a:rPr>
            <a:t>Planeación del Programa de  Auditoría</a:t>
          </a:r>
          <a:r>
            <a:rPr lang="es-ES" sz="1600" dirty="0" smtClean="0">
              <a:latin typeface="Calibri" pitchFamily="34" charset="0"/>
              <a:cs typeface="Calibri" pitchFamily="34" charset="0"/>
            </a:rPr>
            <a:t> o Plan de Campo.</a:t>
          </a:r>
          <a:endParaRPr lang="es-MX" sz="1600" dirty="0"/>
        </a:p>
      </dgm:t>
    </dgm:pt>
    <dgm:pt modelId="{2170F6A0-B20E-4F88-A1AA-7FC8DFD49DF4}" type="parTrans" cxnId="{069AE021-CD26-408D-8747-EBDF5D6BBE5C}">
      <dgm:prSet/>
      <dgm:spPr/>
      <dgm:t>
        <a:bodyPr/>
        <a:lstStyle/>
        <a:p>
          <a:endParaRPr lang="es-MX"/>
        </a:p>
      </dgm:t>
    </dgm:pt>
    <dgm:pt modelId="{5E0D536D-1946-4F21-B7F4-E24CFE413117}" type="sibTrans" cxnId="{069AE021-CD26-408D-8747-EBDF5D6BBE5C}">
      <dgm:prSet/>
      <dgm:spPr/>
      <dgm:t>
        <a:bodyPr/>
        <a:lstStyle/>
        <a:p>
          <a:endParaRPr lang="es-MX"/>
        </a:p>
      </dgm:t>
    </dgm:pt>
    <dgm:pt modelId="{8EA06162-76A4-43B8-9872-06DAA0160A86}">
      <dgm:prSet custT="1"/>
      <dgm:spPr/>
      <dgm:t>
        <a:bodyPr/>
        <a:lstStyle/>
        <a:p>
          <a:pPr algn="just"/>
          <a:r>
            <a:rPr lang="es-ES" sz="1600" dirty="0" smtClean="0">
              <a:latin typeface="Calibri" pitchFamily="34" charset="0"/>
              <a:cs typeface="Calibri" pitchFamily="34" charset="0"/>
            </a:rPr>
            <a:t>Hallazgos de Auditoría.</a:t>
          </a:r>
          <a:endParaRPr lang="es-EC" sz="1600" dirty="0" smtClean="0">
            <a:latin typeface="Calibri" pitchFamily="34" charset="0"/>
            <a:cs typeface="Calibri" pitchFamily="34" charset="0"/>
          </a:endParaRPr>
        </a:p>
      </dgm:t>
    </dgm:pt>
    <dgm:pt modelId="{D39A2983-ECD6-4666-8EA2-CEF9122BA9C6}" type="parTrans" cxnId="{C2DE3B04-FC8D-4289-A729-8B72077E6970}">
      <dgm:prSet/>
      <dgm:spPr/>
      <dgm:t>
        <a:bodyPr/>
        <a:lstStyle/>
        <a:p>
          <a:endParaRPr lang="es-MX"/>
        </a:p>
      </dgm:t>
    </dgm:pt>
    <dgm:pt modelId="{C0D58DC5-8DDC-47D6-846C-6CAE3E41F473}" type="sibTrans" cxnId="{C2DE3B04-FC8D-4289-A729-8B72077E6970}">
      <dgm:prSet/>
      <dgm:spPr/>
      <dgm:t>
        <a:bodyPr/>
        <a:lstStyle/>
        <a:p>
          <a:endParaRPr lang="es-MX"/>
        </a:p>
      </dgm:t>
    </dgm:pt>
    <dgm:pt modelId="{2BC1121B-EB35-44F1-AC68-B8DB971C46F9}">
      <dgm:prSet custT="1"/>
      <dgm:spPr/>
      <dgm:t>
        <a:bodyPr/>
        <a:lstStyle/>
        <a:p>
          <a:pPr algn="just"/>
          <a:r>
            <a:rPr lang="es-ES" sz="1600" dirty="0" smtClean="0">
              <a:latin typeface="Calibri" pitchFamily="34" charset="0"/>
              <a:cs typeface="Calibri" pitchFamily="34" charset="0"/>
            </a:rPr>
            <a:t>Evidencias de Auditoría.</a:t>
          </a:r>
          <a:endParaRPr lang="es-EC" sz="1600" dirty="0" smtClean="0">
            <a:latin typeface="Calibri" pitchFamily="34" charset="0"/>
            <a:cs typeface="Calibri" pitchFamily="34" charset="0"/>
          </a:endParaRPr>
        </a:p>
      </dgm:t>
    </dgm:pt>
    <dgm:pt modelId="{F2BF8698-70A0-43FC-94FC-F32456EFFD04}" type="sibTrans" cxnId="{B48E707B-AA89-4C34-9E04-FD6C64957387}">
      <dgm:prSet/>
      <dgm:spPr/>
      <dgm:t>
        <a:bodyPr/>
        <a:lstStyle/>
        <a:p>
          <a:endParaRPr lang="es-MX"/>
        </a:p>
      </dgm:t>
    </dgm:pt>
    <dgm:pt modelId="{971F70CC-8A35-46E3-826F-1B066039DEE3}" type="parTrans" cxnId="{B48E707B-AA89-4C34-9E04-FD6C64957387}">
      <dgm:prSet/>
      <dgm:spPr/>
      <dgm:t>
        <a:bodyPr/>
        <a:lstStyle/>
        <a:p>
          <a:endParaRPr lang="es-MX"/>
        </a:p>
      </dgm:t>
    </dgm:pt>
    <dgm:pt modelId="{89B578F4-C564-460C-9A60-E2D5878869CC}">
      <dgm:prSet custT="1"/>
      <dgm:spPr/>
      <dgm:t>
        <a:bodyPr/>
        <a:lstStyle/>
        <a:p>
          <a:pPr algn="just"/>
          <a:r>
            <a:rPr lang="es-EC" sz="1600" dirty="0" smtClean="0">
              <a:latin typeface="Calibri" pitchFamily="34" charset="0"/>
              <a:cs typeface="Calibri" pitchFamily="34" charset="0"/>
            </a:rPr>
            <a:t>Recomendaciones de Auditoría.</a:t>
          </a:r>
        </a:p>
      </dgm:t>
    </dgm:pt>
    <dgm:pt modelId="{134A9C0D-EFD3-4CA4-B0D1-54D09E9BED86}" type="parTrans" cxnId="{F81223E8-C3AC-42FF-96DD-EF822C8B43B8}">
      <dgm:prSet/>
      <dgm:spPr/>
      <dgm:t>
        <a:bodyPr/>
        <a:lstStyle/>
        <a:p>
          <a:endParaRPr lang="es-MX"/>
        </a:p>
      </dgm:t>
    </dgm:pt>
    <dgm:pt modelId="{958E66E3-0B38-438C-A388-5E4107CA200C}" type="sibTrans" cxnId="{F81223E8-C3AC-42FF-96DD-EF822C8B43B8}">
      <dgm:prSet/>
      <dgm:spPr/>
      <dgm:t>
        <a:bodyPr/>
        <a:lstStyle/>
        <a:p>
          <a:endParaRPr lang="es-MX"/>
        </a:p>
      </dgm:t>
    </dgm:pt>
    <dgm:pt modelId="{3423E54A-3764-4973-AD7C-D015CC31513D}">
      <dgm:prSet phldrT="[Texto]" custT="1"/>
      <dgm:spPr/>
      <dgm:t>
        <a:bodyPr/>
        <a:lstStyle/>
        <a:p>
          <a:r>
            <a:rPr lang="es-ES" sz="1600" dirty="0" smtClean="0">
              <a:latin typeface="Calibri" pitchFamily="34" charset="0"/>
              <a:cs typeface="Calibri" pitchFamily="34" charset="0"/>
            </a:rPr>
            <a:t>Dictamen sobre los procesos de TI.</a:t>
          </a:r>
          <a:endParaRPr lang="es-MX" sz="1600" b="1" dirty="0"/>
        </a:p>
      </dgm:t>
    </dgm:pt>
    <dgm:pt modelId="{886E2DBE-2527-45AE-83B8-3C72651618AE}" type="parTrans" cxnId="{8A13DFC4-FCCF-4953-B59F-2AEDF919FE0C}">
      <dgm:prSet/>
      <dgm:spPr/>
      <dgm:t>
        <a:bodyPr/>
        <a:lstStyle/>
        <a:p>
          <a:endParaRPr lang="es-MX"/>
        </a:p>
      </dgm:t>
    </dgm:pt>
    <dgm:pt modelId="{E10090C9-8B14-4CF7-8F0B-9DDD58843744}" type="sibTrans" cxnId="{8A13DFC4-FCCF-4953-B59F-2AEDF919FE0C}">
      <dgm:prSet/>
      <dgm:spPr/>
      <dgm:t>
        <a:bodyPr/>
        <a:lstStyle/>
        <a:p>
          <a:endParaRPr lang="es-MX"/>
        </a:p>
      </dgm:t>
    </dgm:pt>
    <dgm:pt modelId="{FC84CAFC-C0BD-4FE6-A537-086632AE1258}">
      <dgm:prSet custT="1"/>
      <dgm:spPr/>
      <dgm:t>
        <a:bodyPr/>
        <a:lstStyle/>
        <a:p>
          <a:r>
            <a:rPr lang="es-ES" sz="1600" dirty="0" smtClean="0">
              <a:latin typeface="Calibri" pitchFamily="34" charset="0"/>
              <a:cs typeface="Calibri" pitchFamily="34" charset="0"/>
            </a:rPr>
            <a:t>Observaciones y recomendaciones resultantes de la Auditoría.</a:t>
          </a:r>
          <a:endParaRPr lang="es-EC" sz="1600" dirty="0" smtClean="0">
            <a:latin typeface="Calibri" pitchFamily="34" charset="0"/>
            <a:cs typeface="Calibri" pitchFamily="34" charset="0"/>
          </a:endParaRPr>
        </a:p>
      </dgm:t>
    </dgm:pt>
    <dgm:pt modelId="{2B3998AC-57A6-4B1F-80FA-7560DBDE9FA9}" type="sibTrans" cxnId="{CC8E824B-7EDF-47A2-B895-1AF24E9053F5}">
      <dgm:prSet/>
      <dgm:spPr/>
      <dgm:t>
        <a:bodyPr/>
        <a:lstStyle/>
        <a:p>
          <a:endParaRPr lang="es-MX"/>
        </a:p>
      </dgm:t>
    </dgm:pt>
    <dgm:pt modelId="{C4706035-8381-48C5-8776-2494869F865D}" type="parTrans" cxnId="{CC8E824B-7EDF-47A2-B895-1AF24E9053F5}">
      <dgm:prSet/>
      <dgm:spPr/>
      <dgm:t>
        <a:bodyPr/>
        <a:lstStyle/>
        <a:p>
          <a:endParaRPr lang="es-MX"/>
        </a:p>
      </dgm:t>
    </dgm:pt>
    <dgm:pt modelId="{44CB850C-0392-4094-80A0-6AC7CC8E5B83}">
      <dgm:prSet custT="1"/>
      <dgm:spPr/>
      <dgm:t>
        <a:bodyPr/>
        <a:lstStyle/>
        <a:p>
          <a:r>
            <a:rPr lang="es-ES" sz="1600" dirty="0" smtClean="0">
              <a:latin typeface="Calibri" pitchFamily="34" charset="0"/>
              <a:cs typeface="Calibri" pitchFamily="34" charset="0"/>
            </a:rPr>
            <a:t>Informe Detallado.</a:t>
          </a:r>
          <a:endParaRPr lang="es-EC" sz="1600" dirty="0" smtClean="0">
            <a:latin typeface="Calibri" pitchFamily="34" charset="0"/>
            <a:cs typeface="Calibri" pitchFamily="34" charset="0"/>
          </a:endParaRPr>
        </a:p>
      </dgm:t>
    </dgm:pt>
    <dgm:pt modelId="{6A5C9E3F-4FCA-4206-BCE0-8A1D53D08712}" type="parTrans" cxnId="{6089BB8D-AB83-474F-AE7D-B91213446436}">
      <dgm:prSet/>
      <dgm:spPr/>
      <dgm:t>
        <a:bodyPr/>
        <a:lstStyle/>
        <a:p>
          <a:endParaRPr lang="es-MX"/>
        </a:p>
      </dgm:t>
    </dgm:pt>
    <dgm:pt modelId="{319FCF10-B470-4ECF-996F-D9297F1890BB}" type="sibTrans" cxnId="{6089BB8D-AB83-474F-AE7D-B91213446436}">
      <dgm:prSet/>
      <dgm:spPr/>
      <dgm:t>
        <a:bodyPr/>
        <a:lstStyle/>
        <a:p>
          <a:endParaRPr lang="es-MX"/>
        </a:p>
      </dgm:t>
    </dgm:pt>
    <dgm:pt modelId="{51AB6262-FC04-4962-B542-72AC6C5D035B}">
      <dgm:prSet custT="1"/>
      <dgm:spPr/>
      <dgm:t>
        <a:bodyPr/>
        <a:lstStyle/>
        <a:p>
          <a:r>
            <a:rPr lang="es-ES" sz="1600" dirty="0" smtClean="0">
              <a:latin typeface="Calibri" pitchFamily="34" charset="0"/>
              <a:cs typeface="Calibri" pitchFamily="34" charset="0"/>
            </a:rPr>
            <a:t>Informe Final Ejecutivo.</a:t>
          </a:r>
          <a:endParaRPr lang="es-EC" sz="1600" dirty="0">
            <a:latin typeface="Calibri" pitchFamily="34" charset="0"/>
            <a:cs typeface="Calibri" pitchFamily="34" charset="0"/>
          </a:endParaRPr>
        </a:p>
      </dgm:t>
    </dgm:pt>
    <dgm:pt modelId="{A59E7DAA-9ADE-4D2B-9E57-3F18B980DF1E}" type="parTrans" cxnId="{F87E0550-D997-43A9-8205-657729D7F54E}">
      <dgm:prSet/>
      <dgm:spPr/>
      <dgm:t>
        <a:bodyPr/>
        <a:lstStyle/>
        <a:p>
          <a:endParaRPr lang="es-MX"/>
        </a:p>
      </dgm:t>
    </dgm:pt>
    <dgm:pt modelId="{63F3734F-9A48-4DA9-86D4-A44BBE107564}" type="sibTrans" cxnId="{F87E0550-D997-43A9-8205-657729D7F54E}">
      <dgm:prSet/>
      <dgm:spPr/>
      <dgm:t>
        <a:bodyPr/>
        <a:lstStyle/>
        <a:p>
          <a:endParaRPr lang="es-MX"/>
        </a:p>
      </dgm:t>
    </dgm:pt>
    <dgm:pt modelId="{8DB75274-3EA1-468A-8833-B83981B08C58}">
      <dgm:prSet phldrT="[Texto]" custT="1"/>
      <dgm:spPr/>
      <dgm:t>
        <a:bodyPr/>
        <a:lstStyle/>
        <a:p>
          <a:r>
            <a:rPr lang="es-MX" sz="1800" b="1" dirty="0" smtClean="0"/>
            <a:t>Finalización</a:t>
          </a:r>
          <a:endParaRPr lang="es-MX" sz="1800" b="1" dirty="0"/>
        </a:p>
      </dgm:t>
    </dgm:pt>
    <dgm:pt modelId="{CDDB056C-9F12-4765-81CA-6EEA80F17149}" type="sibTrans" cxnId="{E53B4F8F-213D-4496-8C06-40CE225E7929}">
      <dgm:prSet/>
      <dgm:spPr/>
      <dgm:t>
        <a:bodyPr/>
        <a:lstStyle/>
        <a:p>
          <a:endParaRPr lang="es-MX"/>
        </a:p>
      </dgm:t>
    </dgm:pt>
    <dgm:pt modelId="{CCEB347B-55C4-4DB1-8137-E88205E9F681}" type="parTrans" cxnId="{E53B4F8F-213D-4496-8C06-40CE225E7929}">
      <dgm:prSet/>
      <dgm:spPr/>
      <dgm:t>
        <a:bodyPr/>
        <a:lstStyle/>
        <a:p>
          <a:endParaRPr lang="es-MX"/>
        </a:p>
      </dgm:t>
    </dgm:pt>
    <dgm:pt modelId="{8732B8F7-1741-4905-86A9-78153AB96B00}">
      <dgm:prSet phldrT="[Texto]" custT="1"/>
      <dgm:spPr/>
      <dgm:t>
        <a:bodyPr/>
        <a:lstStyle/>
        <a:p>
          <a:pPr algn="just"/>
          <a:r>
            <a:rPr lang="es-ES" sz="1600" dirty="0" smtClean="0">
              <a:latin typeface="Calibri" pitchFamily="34" charset="0"/>
              <a:cs typeface="Calibri" pitchFamily="34" charset="0"/>
            </a:rPr>
            <a:t>Papeles de Trabajo. </a:t>
          </a:r>
          <a:r>
            <a:rPr lang="es-ES" sz="1600" dirty="0" smtClean="0">
              <a:latin typeface="Calibri" pitchFamily="34" charset="0"/>
              <a:cs typeface="Calibri" pitchFamily="34" charset="0"/>
              <a:hlinkClick xmlns:r="http://schemas.openxmlformats.org/officeDocument/2006/relationships" r:id="rId6" action="ppaction://hlinkfile"/>
            </a:rPr>
            <a:t>Acuerdo 1</a:t>
          </a:r>
          <a:r>
            <a:rPr lang="es-ES" sz="1600" dirty="0" smtClean="0">
              <a:latin typeface="Calibri" pitchFamily="34" charset="0"/>
              <a:cs typeface="Calibri" pitchFamily="34" charset="0"/>
            </a:rPr>
            <a:t>. </a:t>
          </a:r>
          <a:r>
            <a:rPr lang="es-ES" sz="1600" dirty="0" smtClean="0">
              <a:latin typeface="Calibri" pitchFamily="34" charset="0"/>
              <a:cs typeface="Calibri" pitchFamily="34" charset="0"/>
              <a:hlinkClick xmlns:r="http://schemas.openxmlformats.org/officeDocument/2006/relationships" r:id="rId7" action="ppaction://hlinkfile"/>
            </a:rPr>
            <a:t>Acuerdo 2</a:t>
          </a:r>
          <a:r>
            <a:rPr lang="es-ES" sz="1600" dirty="0" smtClean="0">
              <a:latin typeface="Calibri" pitchFamily="34" charset="0"/>
              <a:cs typeface="Calibri" pitchFamily="34" charset="0"/>
            </a:rPr>
            <a:t>.</a:t>
          </a:r>
          <a:endParaRPr lang="es-MX" sz="1600" dirty="0"/>
        </a:p>
      </dgm:t>
    </dgm:pt>
    <dgm:pt modelId="{E5594976-BFDC-40E0-AB96-1644FBDF99D6}" type="parTrans" cxnId="{17C2BDD9-BCA6-46FD-A10C-2CA854CFABBF}">
      <dgm:prSet/>
      <dgm:spPr/>
      <dgm:t>
        <a:bodyPr/>
        <a:lstStyle/>
        <a:p>
          <a:endParaRPr lang="es-MX"/>
        </a:p>
      </dgm:t>
    </dgm:pt>
    <dgm:pt modelId="{1FAD578C-088D-4597-B0E0-76FF98AE57B7}" type="sibTrans" cxnId="{17C2BDD9-BCA6-46FD-A10C-2CA854CFABBF}">
      <dgm:prSet/>
      <dgm:spPr/>
      <dgm:t>
        <a:bodyPr/>
        <a:lstStyle/>
        <a:p>
          <a:endParaRPr lang="es-MX"/>
        </a:p>
      </dgm:t>
    </dgm:pt>
    <dgm:pt modelId="{9DC57C5D-6952-4464-914F-4D4BB3460E89}" type="pres">
      <dgm:prSet presAssocID="{43ABC77D-2B1C-4881-9AF6-BEE182717325}" presName="linear" presStyleCnt="0">
        <dgm:presLayoutVars>
          <dgm:animLvl val="lvl"/>
          <dgm:resizeHandles val="exact"/>
        </dgm:presLayoutVars>
      </dgm:prSet>
      <dgm:spPr/>
      <dgm:t>
        <a:bodyPr/>
        <a:lstStyle/>
        <a:p>
          <a:endParaRPr lang="es-MX"/>
        </a:p>
      </dgm:t>
    </dgm:pt>
    <dgm:pt modelId="{3832A4FC-2852-48BF-A237-0C9260E918C6}" type="pres">
      <dgm:prSet presAssocID="{98365E06-0D5D-483B-9ECB-04B772ABFFA6}" presName="parentText" presStyleLbl="node1" presStyleIdx="0" presStyleCnt="3" custScaleY="29280">
        <dgm:presLayoutVars>
          <dgm:chMax val="0"/>
          <dgm:bulletEnabled val="1"/>
        </dgm:presLayoutVars>
      </dgm:prSet>
      <dgm:spPr/>
      <dgm:t>
        <a:bodyPr/>
        <a:lstStyle/>
        <a:p>
          <a:endParaRPr lang="es-MX"/>
        </a:p>
      </dgm:t>
    </dgm:pt>
    <dgm:pt modelId="{30EA008D-344E-42AE-8B22-855EEFA08F5B}" type="pres">
      <dgm:prSet presAssocID="{98365E06-0D5D-483B-9ECB-04B772ABFFA6}" presName="childText" presStyleLbl="revTx" presStyleIdx="0" presStyleCnt="3">
        <dgm:presLayoutVars>
          <dgm:bulletEnabled val="1"/>
        </dgm:presLayoutVars>
      </dgm:prSet>
      <dgm:spPr/>
      <dgm:t>
        <a:bodyPr/>
        <a:lstStyle/>
        <a:p>
          <a:endParaRPr lang="es-MX"/>
        </a:p>
      </dgm:t>
    </dgm:pt>
    <dgm:pt modelId="{54025753-2502-4B4A-AC50-1E60C56C2958}" type="pres">
      <dgm:prSet presAssocID="{14CDE8F7-52BB-456E-88F1-1DAD137AA951}" presName="parentText" presStyleLbl="node1" presStyleIdx="1" presStyleCnt="3" custScaleY="30467">
        <dgm:presLayoutVars>
          <dgm:chMax val="0"/>
          <dgm:bulletEnabled val="1"/>
        </dgm:presLayoutVars>
      </dgm:prSet>
      <dgm:spPr/>
      <dgm:t>
        <a:bodyPr/>
        <a:lstStyle/>
        <a:p>
          <a:endParaRPr lang="es-MX"/>
        </a:p>
      </dgm:t>
    </dgm:pt>
    <dgm:pt modelId="{1F00504D-1C61-4754-88AA-DAB55ABD385D}" type="pres">
      <dgm:prSet presAssocID="{14CDE8F7-52BB-456E-88F1-1DAD137AA951}" presName="childText" presStyleLbl="revTx" presStyleIdx="1" presStyleCnt="3">
        <dgm:presLayoutVars>
          <dgm:bulletEnabled val="1"/>
        </dgm:presLayoutVars>
      </dgm:prSet>
      <dgm:spPr/>
      <dgm:t>
        <a:bodyPr/>
        <a:lstStyle/>
        <a:p>
          <a:endParaRPr lang="es-MX"/>
        </a:p>
      </dgm:t>
    </dgm:pt>
    <dgm:pt modelId="{9A23A561-1844-4E32-96B9-1C90851F07CB}" type="pres">
      <dgm:prSet presAssocID="{8DB75274-3EA1-468A-8833-B83981B08C58}" presName="parentText" presStyleLbl="node1" presStyleIdx="2" presStyleCnt="3" custScaleY="27426">
        <dgm:presLayoutVars>
          <dgm:chMax val="0"/>
          <dgm:bulletEnabled val="1"/>
        </dgm:presLayoutVars>
      </dgm:prSet>
      <dgm:spPr/>
      <dgm:t>
        <a:bodyPr/>
        <a:lstStyle/>
        <a:p>
          <a:endParaRPr lang="es-MX"/>
        </a:p>
      </dgm:t>
    </dgm:pt>
    <dgm:pt modelId="{5EA601D5-E631-41CB-A75A-80F920543FDF}" type="pres">
      <dgm:prSet presAssocID="{8DB75274-3EA1-468A-8833-B83981B08C58}" presName="childText" presStyleLbl="revTx" presStyleIdx="2" presStyleCnt="3">
        <dgm:presLayoutVars>
          <dgm:bulletEnabled val="1"/>
        </dgm:presLayoutVars>
      </dgm:prSet>
      <dgm:spPr/>
      <dgm:t>
        <a:bodyPr/>
        <a:lstStyle/>
        <a:p>
          <a:endParaRPr lang="es-MX"/>
        </a:p>
      </dgm:t>
    </dgm:pt>
  </dgm:ptLst>
  <dgm:cxnLst>
    <dgm:cxn modelId="{E53B4F8F-213D-4496-8C06-40CE225E7929}" srcId="{43ABC77D-2B1C-4881-9AF6-BEE182717325}" destId="{8DB75274-3EA1-468A-8833-B83981B08C58}" srcOrd="2" destOrd="0" parTransId="{CCEB347B-55C4-4DB1-8137-E88205E9F681}" sibTransId="{CDDB056C-9F12-4765-81CA-6EEA80F17149}"/>
    <dgm:cxn modelId="{7DCBA3B4-DEF1-4C6D-A068-CCCAEB417C79}" type="presOf" srcId="{8732B8F7-1741-4905-86A9-78153AB96B00}" destId="{1F00504D-1C61-4754-88AA-DAB55ABD385D}" srcOrd="0" destOrd="0" presId="urn:microsoft.com/office/officeart/2005/8/layout/vList2"/>
    <dgm:cxn modelId="{00292BE4-E8F1-4ECE-AB56-B25E293555CA}" type="presOf" srcId="{1CAC3F0B-073C-4FFF-A141-6DB70E0B9A51}" destId="{30EA008D-344E-42AE-8B22-855EEFA08F5B}" srcOrd="0" destOrd="0" presId="urn:microsoft.com/office/officeart/2005/8/layout/vList2"/>
    <dgm:cxn modelId="{D36DCCA8-7F1C-482D-ABD7-BE2F4B1AD68F}" srcId="{98365E06-0D5D-483B-9ECB-04B772ABFFA6}" destId="{D1F7642A-4BDF-4FB4-B4EF-51F30A649E4A}" srcOrd="2" destOrd="0" parTransId="{5C37958A-94FA-412E-96CB-0DD86455BC76}" sibTransId="{CB93FE6A-D70C-4244-B51F-B84ACEAABE79}"/>
    <dgm:cxn modelId="{608C0436-D952-40F8-9784-3E9A54F47F6E}" srcId="{14CDE8F7-52BB-456E-88F1-1DAD137AA951}" destId="{FDF56F53-6500-439B-A37B-5D5F1BD6245F}" srcOrd="1" destOrd="0" parTransId="{4CEB0AB5-7F53-4462-AB4F-2EFB61E89637}" sibTransId="{857F395C-0CE9-4394-AC44-C08A790B8825}"/>
    <dgm:cxn modelId="{F87E0550-D997-43A9-8205-657729D7F54E}" srcId="{8DB75274-3EA1-468A-8833-B83981B08C58}" destId="{51AB6262-FC04-4962-B542-72AC6C5D035B}" srcOrd="3" destOrd="0" parTransId="{A59E7DAA-9ADE-4D2B-9E57-3F18B980DF1E}" sibTransId="{63F3734F-9A48-4DA9-86D4-A44BBE107564}"/>
    <dgm:cxn modelId="{D36E48D1-6951-4992-91AD-95CF37A8F6AA}" type="presOf" srcId="{FC84CAFC-C0BD-4FE6-A537-086632AE1258}" destId="{5EA601D5-E631-41CB-A75A-80F920543FDF}" srcOrd="0" destOrd="1" presId="urn:microsoft.com/office/officeart/2005/8/layout/vList2"/>
    <dgm:cxn modelId="{F2718218-9B2F-4A16-B72C-2F1C57227858}" type="presOf" srcId="{89B578F4-C564-460C-9A60-E2D5878869CC}" destId="{1F00504D-1C61-4754-88AA-DAB55ABD385D}" srcOrd="0" destOrd="4" presId="urn:microsoft.com/office/officeart/2005/8/layout/vList2"/>
    <dgm:cxn modelId="{7E08EA41-5ADF-42DE-8664-C6C1D6AAC88A}" srcId="{98365E06-0D5D-483B-9ECB-04B772ABFFA6}" destId="{6924C38D-BD50-4380-B475-224D4BAD39FB}" srcOrd="1" destOrd="0" parTransId="{4D6CDA54-CD64-426C-8AEB-AE735B3DF2BD}" sibTransId="{792E9B72-3265-4581-9580-0B493BE6A972}"/>
    <dgm:cxn modelId="{8A13DFC4-FCCF-4953-B59F-2AEDF919FE0C}" srcId="{8DB75274-3EA1-468A-8833-B83981B08C58}" destId="{3423E54A-3764-4973-AD7C-D015CC31513D}" srcOrd="0" destOrd="0" parTransId="{886E2DBE-2527-45AE-83B8-3C72651618AE}" sibTransId="{E10090C9-8B14-4CF7-8F0B-9DDD58843744}"/>
    <dgm:cxn modelId="{DF1D435D-FD46-4775-8F83-AE21A43F7319}" type="presOf" srcId="{8DB75274-3EA1-468A-8833-B83981B08C58}" destId="{9A23A561-1844-4E32-96B9-1C90851F07CB}" srcOrd="0" destOrd="0" presId="urn:microsoft.com/office/officeart/2005/8/layout/vList2"/>
    <dgm:cxn modelId="{069AE021-CD26-408D-8747-EBDF5D6BBE5C}" srcId="{98365E06-0D5D-483B-9ECB-04B772ABFFA6}" destId="{73619279-73FC-4805-B5E7-6A6969EB4332}" srcOrd="3" destOrd="0" parTransId="{2170F6A0-B20E-4F88-A1AA-7FC8DFD49DF4}" sibTransId="{5E0D536D-1946-4F21-B7F4-E24CFE413117}"/>
    <dgm:cxn modelId="{EA2E9B05-B87C-4956-B859-F3086A096F9F}" type="presOf" srcId="{44CB850C-0392-4094-80A0-6AC7CC8E5B83}" destId="{5EA601D5-E631-41CB-A75A-80F920543FDF}" srcOrd="0" destOrd="2" presId="urn:microsoft.com/office/officeart/2005/8/layout/vList2"/>
    <dgm:cxn modelId="{CB9FDDBA-0B0A-497A-858F-F07DE65F8F76}" srcId="{43ABC77D-2B1C-4881-9AF6-BEE182717325}" destId="{14CDE8F7-52BB-456E-88F1-1DAD137AA951}" srcOrd="1" destOrd="0" parTransId="{74BB0FF9-7109-43F0-B581-E9442274F8EF}" sibTransId="{4E7DED29-9448-459B-8C14-67577C22786F}"/>
    <dgm:cxn modelId="{405D37D8-7591-4358-8DD2-F8EC26704657}" type="presOf" srcId="{8EA06162-76A4-43B8-9872-06DAA0160A86}" destId="{1F00504D-1C61-4754-88AA-DAB55ABD385D}" srcOrd="0" destOrd="3" presId="urn:microsoft.com/office/officeart/2005/8/layout/vList2"/>
    <dgm:cxn modelId="{CC8E824B-7EDF-47A2-B895-1AF24E9053F5}" srcId="{8DB75274-3EA1-468A-8833-B83981B08C58}" destId="{FC84CAFC-C0BD-4FE6-A537-086632AE1258}" srcOrd="1" destOrd="0" parTransId="{C4706035-8381-48C5-8776-2494869F865D}" sibTransId="{2B3998AC-57A6-4B1F-80FA-7560DBDE9FA9}"/>
    <dgm:cxn modelId="{914E0BA4-9EBA-4C2E-82B5-DB744FF76309}" type="presOf" srcId="{51AB6262-FC04-4962-B542-72AC6C5D035B}" destId="{5EA601D5-E631-41CB-A75A-80F920543FDF}" srcOrd="0" destOrd="3" presId="urn:microsoft.com/office/officeart/2005/8/layout/vList2"/>
    <dgm:cxn modelId="{17F0A2BF-3A6E-4917-ADC6-E6B1F82AE3F7}" type="presOf" srcId="{73619279-73FC-4805-B5E7-6A6969EB4332}" destId="{30EA008D-344E-42AE-8B22-855EEFA08F5B}" srcOrd="0" destOrd="3" presId="urn:microsoft.com/office/officeart/2005/8/layout/vList2"/>
    <dgm:cxn modelId="{17C2BDD9-BCA6-46FD-A10C-2CA854CFABBF}" srcId="{14CDE8F7-52BB-456E-88F1-1DAD137AA951}" destId="{8732B8F7-1741-4905-86A9-78153AB96B00}" srcOrd="0" destOrd="0" parTransId="{E5594976-BFDC-40E0-AB96-1644FBDF99D6}" sibTransId="{1FAD578C-088D-4597-B0E0-76FF98AE57B7}"/>
    <dgm:cxn modelId="{3588292F-E41E-4A1D-92AE-2EE09B6A237E}" type="presOf" srcId="{6924C38D-BD50-4380-B475-224D4BAD39FB}" destId="{30EA008D-344E-42AE-8B22-855EEFA08F5B}" srcOrd="0" destOrd="1" presId="urn:microsoft.com/office/officeart/2005/8/layout/vList2"/>
    <dgm:cxn modelId="{38B784D3-80AC-4F74-AD2D-A97A80B85592}" type="presOf" srcId="{43ABC77D-2B1C-4881-9AF6-BEE182717325}" destId="{9DC57C5D-6952-4464-914F-4D4BB3460E89}" srcOrd="0" destOrd="0" presId="urn:microsoft.com/office/officeart/2005/8/layout/vList2"/>
    <dgm:cxn modelId="{E41F67C9-E7FE-4D6E-9264-DD952A341B62}" type="presOf" srcId="{2BC1121B-EB35-44F1-AC68-B8DB971C46F9}" destId="{1F00504D-1C61-4754-88AA-DAB55ABD385D}" srcOrd="0" destOrd="2" presId="urn:microsoft.com/office/officeart/2005/8/layout/vList2"/>
    <dgm:cxn modelId="{C2DE3B04-FC8D-4289-A729-8B72077E6970}" srcId="{14CDE8F7-52BB-456E-88F1-1DAD137AA951}" destId="{8EA06162-76A4-43B8-9872-06DAA0160A86}" srcOrd="3" destOrd="0" parTransId="{D39A2983-ECD6-4666-8EA2-CEF9122BA9C6}" sibTransId="{C0D58DC5-8DDC-47D6-846C-6CAE3E41F473}"/>
    <dgm:cxn modelId="{6089BB8D-AB83-474F-AE7D-B91213446436}" srcId="{8DB75274-3EA1-468A-8833-B83981B08C58}" destId="{44CB850C-0392-4094-80A0-6AC7CC8E5B83}" srcOrd="2" destOrd="0" parTransId="{6A5C9E3F-4FCA-4206-BCE0-8A1D53D08712}" sibTransId="{319FCF10-B470-4ECF-996F-D9297F1890BB}"/>
    <dgm:cxn modelId="{745729DB-8ED0-4301-86C3-438FCF9E6E5B}" type="presOf" srcId="{FDF56F53-6500-439B-A37B-5D5F1BD6245F}" destId="{1F00504D-1C61-4754-88AA-DAB55ABD385D}" srcOrd="0" destOrd="1" presId="urn:microsoft.com/office/officeart/2005/8/layout/vList2"/>
    <dgm:cxn modelId="{F81223E8-C3AC-42FF-96DD-EF822C8B43B8}" srcId="{14CDE8F7-52BB-456E-88F1-1DAD137AA951}" destId="{89B578F4-C564-460C-9A60-E2D5878869CC}" srcOrd="4" destOrd="0" parTransId="{134A9C0D-EFD3-4CA4-B0D1-54D09E9BED86}" sibTransId="{958E66E3-0B38-438C-A388-5E4107CA200C}"/>
    <dgm:cxn modelId="{7441E15A-989F-42CA-867E-3A437F184883}" srcId="{43ABC77D-2B1C-4881-9AF6-BEE182717325}" destId="{98365E06-0D5D-483B-9ECB-04B772ABFFA6}" srcOrd="0" destOrd="0" parTransId="{479A4E92-F9F0-4211-9102-E97AA359B07E}" sibTransId="{90C48690-EAC6-48C0-8D7F-3C6F92D5989D}"/>
    <dgm:cxn modelId="{B48E707B-AA89-4C34-9E04-FD6C64957387}" srcId="{14CDE8F7-52BB-456E-88F1-1DAD137AA951}" destId="{2BC1121B-EB35-44F1-AC68-B8DB971C46F9}" srcOrd="2" destOrd="0" parTransId="{971F70CC-8A35-46E3-826F-1B066039DEE3}" sibTransId="{F2BF8698-70A0-43FC-94FC-F32456EFFD04}"/>
    <dgm:cxn modelId="{20933DCD-8097-4948-B46F-76F811AECEF3}" type="presOf" srcId="{D1F7642A-4BDF-4FB4-B4EF-51F30A649E4A}" destId="{30EA008D-344E-42AE-8B22-855EEFA08F5B}" srcOrd="0" destOrd="2" presId="urn:microsoft.com/office/officeart/2005/8/layout/vList2"/>
    <dgm:cxn modelId="{CA3BE5DB-E72F-4969-B0B4-EF375303A105}" type="presOf" srcId="{14CDE8F7-52BB-456E-88F1-1DAD137AA951}" destId="{54025753-2502-4B4A-AC50-1E60C56C2958}" srcOrd="0" destOrd="0" presId="urn:microsoft.com/office/officeart/2005/8/layout/vList2"/>
    <dgm:cxn modelId="{DD152326-B795-4F1D-819D-5A82CF575BA3}" srcId="{98365E06-0D5D-483B-9ECB-04B772ABFFA6}" destId="{1CAC3F0B-073C-4FFF-A141-6DB70E0B9A51}" srcOrd="0" destOrd="0" parTransId="{5EF1A156-BEC2-443E-ABE5-1D5B991B66F6}" sibTransId="{17F0FCC2-A35F-41E6-8757-28639667D7CD}"/>
    <dgm:cxn modelId="{500BCC05-481A-440F-8A9E-F28C277DCCEA}" type="presOf" srcId="{98365E06-0D5D-483B-9ECB-04B772ABFFA6}" destId="{3832A4FC-2852-48BF-A237-0C9260E918C6}" srcOrd="0" destOrd="0" presId="urn:microsoft.com/office/officeart/2005/8/layout/vList2"/>
    <dgm:cxn modelId="{AE7F6B84-209B-4FF6-BA35-667B1EEA2562}" type="presOf" srcId="{3423E54A-3764-4973-AD7C-D015CC31513D}" destId="{5EA601D5-E631-41CB-A75A-80F920543FDF}" srcOrd="0" destOrd="0" presId="urn:microsoft.com/office/officeart/2005/8/layout/vList2"/>
    <dgm:cxn modelId="{0DD14D3F-7FD2-40F9-BC0C-DC1B64808A86}" type="presParOf" srcId="{9DC57C5D-6952-4464-914F-4D4BB3460E89}" destId="{3832A4FC-2852-48BF-A237-0C9260E918C6}" srcOrd="0" destOrd="0" presId="urn:microsoft.com/office/officeart/2005/8/layout/vList2"/>
    <dgm:cxn modelId="{D43807A9-F779-438E-97F1-4E87504E9C58}" type="presParOf" srcId="{9DC57C5D-6952-4464-914F-4D4BB3460E89}" destId="{30EA008D-344E-42AE-8B22-855EEFA08F5B}" srcOrd="1" destOrd="0" presId="urn:microsoft.com/office/officeart/2005/8/layout/vList2"/>
    <dgm:cxn modelId="{B18D3DD9-1D37-499A-8606-125BCE5D8C8A}" type="presParOf" srcId="{9DC57C5D-6952-4464-914F-4D4BB3460E89}" destId="{54025753-2502-4B4A-AC50-1E60C56C2958}" srcOrd="2" destOrd="0" presId="urn:microsoft.com/office/officeart/2005/8/layout/vList2"/>
    <dgm:cxn modelId="{54BC6CCC-B217-4D4F-B04E-EA12E95DA87C}" type="presParOf" srcId="{9DC57C5D-6952-4464-914F-4D4BB3460E89}" destId="{1F00504D-1C61-4754-88AA-DAB55ABD385D}" srcOrd="3" destOrd="0" presId="urn:microsoft.com/office/officeart/2005/8/layout/vList2"/>
    <dgm:cxn modelId="{36296277-53D7-4472-82B0-E17C8F547705}" type="presParOf" srcId="{9DC57C5D-6952-4464-914F-4D4BB3460E89}" destId="{9A23A561-1844-4E32-96B9-1C90851F07CB}" srcOrd="4" destOrd="0" presId="urn:microsoft.com/office/officeart/2005/8/layout/vList2"/>
    <dgm:cxn modelId="{93E0B388-9768-48CD-9847-46D4AD9542B1}" type="presParOf" srcId="{9DC57C5D-6952-4464-914F-4D4BB3460E89}" destId="{5EA601D5-E631-41CB-A75A-80F920543FDF}"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1A56A4-BED5-4367-AAF4-9911BDAD2D1F}" type="doc">
      <dgm:prSet loTypeId="urn:microsoft.com/office/officeart/2005/8/layout/vList4" loCatId="list" qsTypeId="urn:microsoft.com/office/officeart/2005/8/quickstyle/3d1" qsCatId="3D" csTypeId="urn:microsoft.com/office/officeart/2005/8/colors/colorful2" csCatId="colorful" phldr="1"/>
      <dgm:spPr/>
      <dgm:t>
        <a:bodyPr/>
        <a:lstStyle/>
        <a:p>
          <a:endParaRPr lang="es-MX"/>
        </a:p>
      </dgm:t>
    </dgm:pt>
    <dgm:pt modelId="{88D767C3-57B6-4B29-A16C-2A286D621B96}">
      <dgm:prSet phldrT="[Texto]"/>
      <dgm:spPr/>
      <dgm:t>
        <a:bodyPr/>
        <a:lstStyle/>
        <a:p>
          <a:r>
            <a:rPr lang="es-MX" b="1" dirty="0" smtClean="0"/>
            <a:t>Requerimientos de Calidad</a:t>
          </a:r>
          <a:endParaRPr lang="es-MX" b="1" dirty="0"/>
        </a:p>
      </dgm:t>
    </dgm:pt>
    <dgm:pt modelId="{1EC3F9A2-E60F-40CC-BD6B-B1A2F4AF3CEF}" type="parTrans" cxnId="{5A02B877-F06D-4F95-A680-694EDAC0CEFA}">
      <dgm:prSet/>
      <dgm:spPr/>
      <dgm:t>
        <a:bodyPr/>
        <a:lstStyle/>
        <a:p>
          <a:endParaRPr lang="es-MX"/>
        </a:p>
      </dgm:t>
    </dgm:pt>
    <dgm:pt modelId="{145F472C-C952-46E4-8CD4-5446030D14FB}" type="sibTrans" cxnId="{5A02B877-F06D-4F95-A680-694EDAC0CEFA}">
      <dgm:prSet/>
      <dgm:spPr/>
      <dgm:t>
        <a:bodyPr/>
        <a:lstStyle/>
        <a:p>
          <a:endParaRPr lang="es-MX"/>
        </a:p>
      </dgm:t>
    </dgm:pt>
    <dgm:pt modelId="{A65CD16C-C464-4C8C-A221-B9009C10D350}">
      <dgm:prSet phldrT="[Texto]"/>
      <dgm:spPr/>
      <dgm:t>
        <a:bodyPr/>
        <a:lstStyle/>
        <a:p>
          <a:r>
            <a:rPr lang="es-MX" dirty="0" smtClean="0"/>
            <a:t>Calidad.</a:t>
          </a:r>
          <a:endParaRPr lang="es-MX" dirty="0"/>
        </a:p>
      </dgm:t>
    </dgm:pt>
    <dgm:pt modelId="{DD879C2A-2C6C-4A17-9D2D-EDBB54EE79A8}" type="parTrans" cxnId="{8CDCAF2D-CA8A-4C48-8B7B-780AD2C5B1D5}">
      <dgm:prSet/>
      <dgm:spPr/>
      <dgm:t>
        <a:bodyPr/>
        <a:lstStyle/>
        <a:p>
          <a:endParaRPr lang="es-MX"/>
        </a:p>
      </dgm:t>
    </dgm:pt>
    <dgm:pt modelId="{C4A223AA-AEA9-4E80-B2B1-A01B53DA0515}" type="sibTrans" cxnId="{8CDCAF2D-CA8A-4C48-8B7B-780AD2C5B1D5}">
      <dgm:prSet/>
      <dgm:spPr/>
      <dgm:t>
        <a:bodyPr/>
        <a:lstStyle/>
        <a:p>
          <a:endParaRPr lang="es-MX"/>
        </a:p>
      </dgm:t>
    </dgm:pt>
    <dgm:pt modelId="{E3EEEF37-C0F5-4952-9665-77B911543979}">
      <dgm:prSet phldrT="[Texto]"/>
      <dgm:spPr/>
      <dgm:t>
        <a:bodyPr/>
        <a:lstStyle/>
        <a:p>
          <a:r>
            <a:rPr lang="es-MX" dirty="0" smtClean="0"/>
            <a:t>Entrega de servicio.</a:t>
          </a:r>
          <a:endParaRPr lang="es-MX" dirty="0"/>
        </a:p>
      </dgm:t>
    </dgm:pt>
    <dgm:pt modelId="{9124356D-65A1-471C-9C43-B7DACDB8D886}" type="parTrans" cxnId="{62DCF7C8-E0C7-4456-B7ED-37CE60517049}">
      <dgm:prSet/>
      <dgm:spPr/>
      <dgm:t>
        <a:bodyPr/>
        <a:lstStyle/>
        <a:p>
          <a:endParaRPr lang="es-MX"/>
        </a:p>
      </dgm:t>
    </dgm:pt>
    <dgm:pt modelId="{0742E07E-AE25-4389-8C58-BB80B74671AC}" type="sibTrans" cxnId="{62DCF7C8-E0C7-4456-B7ED-37CE60517049}">
      <dgm:prSet/>
      <dgm:spPr/>
      <dgm:t>
        <a:bodyPr/>
        <a:lstStyle/>
        <a:p>
          <a:endParaRPr lang="es-MX"/>
        </a:p>
      </dgm:t>
    </dgm:pt>
    <dgm:pt modelId="{529DFCC7-487B-468F-91BD-7A988D877AEB}">
      <dgm:prSet phldrT="[Texto]"/>
      <dgm:spPr/>
      <dgm:t>
        <a:bodyPr/>
        <a:lstStyle/>
        <a:p>
          <a:r>
            <a:rPr lang="es-MX" b="1" dirty="0" smtClean="0"/>
            <a:t>Requerimientos Fiduciarios (COSO)</a:t>
          </a:r>
          <a:endParaRPr lang="es-MX" b="1" dirty="0"/>
        </a:p>
      </dgm:t>
    </dgm:pt>
    <dgm:pt modelId="{A17B4B06-FAD7-41FD-8A74-3BA429B2935F}" type="parTrans" cxnId="{6117F35C-91C8-4507-88B2-A6736F145608}">
      <dgm:prSet/>
      <dgm:spPr/>
      <dgm:t>
        <a:bodyPr/>
        <a:lstStyle/>
        <a:p>
          <a:endParaRPr lang="es-MX"/>
        </a:p>
      </dgm:t>
    </dgm:pt>
    <dgm:pt modelId="{39B7915C-3DE4-436F-902F-308EE4783D84}" type="sibTrans" cxnId="{6117F35C-91C8-4507-88B2-A6736F145608}">
      <dgm:prSet/>
      <dgm:spPr/>
      <dgm:t>
        <a:bodyPr/>
        <a:lstStyle/>
        <a:p>
          <a:endParaRPr lang="es-MX"/>
        </a:p>
      </dgm:t>
    </dgm:pt>
    <dgm:pt modelId="{9F837F19-3ECB-4896-BA7F-E950D2833345}">
      <dgm:prSet phldrT="[Texto]"/>
      <dgm:spPr/>
      <dgm:t>
        <a:bodyPr/>
        <a:lstStyle/>
        <a:p>
          <a:r>
            <a:rPr lang="es-MX" dirty="0" smtClean="0"/>
            <a:t>Efectividad y eficiencia de operaciones.</a:t>
          </a:r>
          <a:endParaRPr lang="es-MX" dirty="0"/>
        </a:p>
      </dgm:t>
    </dgm:pt>
    <dgm:pt modelId="{428FABF4-C845-4FC2-B7A2-161C9C48EEA1}" type="parTrans" cxnId="{CC2C066E-3D4F-4093-9FB3-768C8CBB1C3D}">
      <dgm:prSet/>
      <dgm:spPr/>
      <dgm:t>
        <a:bodyPr/>
        <a:lstStyle/>
        <a:p>
          <a:endParaRPr lang="es-MX"/>
        </a:p>
      </dgm:t>
    </dgm:pt>
    <dgm:pt modelId="{7D1D6043-1494-4B37-A1CA-86B733A7DEBE}" type="sibTrans" cxnId="{CC2C066E-3D4F-4093-9FB3-768C8CBB1C3D}">
      <dgm:prSet/>
      <dgm:spPr/>
      <dgm:t>
        <a:bodyPr/>
        <a:lstStyle/>
        <a:p>
          <a:endParaRPr lang="es-MX"/>
        </a:p>
      </dgm:t>
    </dgm:pt>
    <dgm:pt modelId="{50C2C601-132E-4F5D-A125-D9A112BC3281}">
      <dgm:prSet phldrT="[Texto]"/>
      <dgm:spPr/>
      <dgm:t>
        <a:bodyPr/>
        <a:lstStyle/>
        <a:p>
          <a:r>
            <a:rPr lang="es-MX" dirty="0" smtClean="0"/>
            <a:t>Cumplimiento de las leyes y regulaciones.</a:t>
          </a:r>
          <a:endParaRPr lang="es-MX" dirty="0"/>
        </a:p>
      </dgm:t>
    </dgm:pt>
    <dgm:pt modelId="{C9290B23-BFD1-4C7C-9F12-9406254BF6B2}" type="parTrans" cxnId="{A7D3DD06-0E3A-42B5-A753-F6C5A79F92AE}">
      <dgm:prSet/>
      <dgm:spPr/>
      <dgm:t>
        <a:bodyPr/>
        <a:lstStyle/>
        <a:p>
          <a:endParaRPr lang="es-MX"/>
        </a:p>
      </dgm:t>
    </dgm:pt>
    <dgm:pt modelId="{CD9CDC55-148F-475B-8D52-2F9088B4078E}" type="sibTrans" cxnId="{A7D3DD06-0E3A-42B5-A753-F6C5A79F92AE}">
      <dgm:prSet/>
      <dgm:spPr/>
      <dgm:t>
        <a:bodyPr/>
        <a:lstStyle/>
        <a:p>
          <a:endParaRPr lang="es-MX"/>
        </a:p>
      </dgm:t>
    </dgm:pt>
    <dgm:pt modelId="{C6F03DAD-091D-4009-A1FF-07155273158D}">
      <dgm:prSet phldrT="[Texto]"/>
      <dgm:spPr/>
      <dgm:t>
        <a:bodyPr/>
        <a:lstStyle/>
        <a:p>
          <a:r>
            <a:rPr lang="es-MX" b="1" dirty="0" smtClean="0"/>
            <a:t>Requerimientos de Seguridad</a:t>
          </a:r>
          <a:endParaRPr lang="es-MX" b="1" dirty="0"/>
        </a:p>
      </dgm:t>
    </dgm:pt>
    <dgm:pt modelId="{09FBF3C7-6814-4B00-9DB7-12C4F9FA4947}" type="parTrans" cxnId="{B6CBE08A-369C-4C64-987B-7EFC167C603A}">
      <dgm:prSet/>
      <dgm:spPr/>
      <dgm:t>
        <a:bodyPr/>
        <a:lstStyle/>
        <a:p>
          <a:endParaRPr lang="es-MX"/>
        </a:p>
      </dgm:t>
    </dgm:pt>
    <dgm:pt modelId="{26C780ED-9353-4C5F-A120-6D21D1547F41}" type="sibTrans" cxnId="{B6CBE08A-369C-4C64-987B-7EFC167C603A}">
      <dgm:prSet/>
      <dgm:spPr/>
      <dgm:t>
        <a:bodyPr/>
        <a:lstStyle/>
        <a:p>
          <a:endParaRPr lang="es-MX"/>
        </a:p>
      </dgm:t>
    </dgm:pt>
    <dgm:pt modelId="{0F49A83E-028A-4B31-BD50-EF2265F55F3F}">
      <dgm:prSet phldrT="[Texto]"/>
      <dgm:spPr/>
      <dgm:t>
        <a:bodyPr/>
        <a:lstStyle/>
        <a:p>
          <a:r>
            <a:rPr lang="es-MX" dirty="0" smtClean="0"/>
            <a:t>Confidencialidad.</a:t>
          </a:r>
          <a:endParaRPr lang="es-MX" dirty="0"/>
        </a:p>
      </dgm:t>
    </dgm:pt>
    <dgm:pt modelId="{A7B56D3C-9E7E-47BF-BAD2-DF7FD802B3F2}" type="parTrans" cxnId="{CC87C6DE-3F27-4575-9F24-07B0B91FEF9C}">
      <dgm:prSet/>
      <dgm:spPr/>
      <dgm:t>
        <a:bodyPr/>
        <a:lstStyle/>
        <a:p>
          <a:endParaRPr lang="es-MX"/>
        </a:p>
      </dgm:t>
    </dgm:pt>
    <dgm:pt modelId="{F71697C1-3A36-4D0C-B8C9-B5198F54F313}" type="sibTrans" cxnId="{CC87C6DE-3F27-4575-9F24-07B0B91FEF9C}">
      <dgm:prSet/>
      <dgm:spPr/>
      <dgm:t>
        <a:bodyPr/>
        <a:lstStyle/>
        <a:p>
          <a:endParaRPr lang="es-MX"/>
        </a:p>
      </dgm:t>
    </dgm:pt>
    <dgm:pt modelId="{47076852-BDB9-4FEE-905E-3A37B1CBD94F}">
      <dgm:prSet phldrT="[Texto]"/>
      <dgm:spPr/>
      <dgm:t>
        <a:bodyPr/>
        <a:lstStyle/>
        <a:p>
          <a:r>
            <a:rPr lang="es-MX" dirty="0" smtClean="0"/>
            <a:t>Integridad.</a:t>
          </a:r>
          <a:endParaRPr lang="es-MX" dirty="0"/>
        </a:p>
      </dgm:t>
    </dgm:pt>
    <dgm:pt modelId="{008A7982-CA04-4FDB-85FE-96B2CF3AEF19}" type="parTrans" cxnId="{FFC1A35F-6947-4718-B699-2456D4F41931}">
      <dgm:prSet/>
      <dgm:spPr/>
      <dgm:t>
        <a:bodyPr/>
        <a:lstStyle/>
        <a:p>
          <a:endParaRPr lang="es-MX"/>
        </a:p>
      </dgm:t>
    </dgm:pt>
    <dgm:pt modelId="{9C9A9D40-97A7-42B0-BEC8-16877EFF0132}" type="sibTrans" cxnId="{FFC1A35F-6947-4718-B699-2456D4F41931}">
      <dgm:prSet/>
      <dgm:spPr/>
      <dgm:t>
        <a:bodyPr/>
        <a:lstStyle/>
        <a:p>
          <a:endParaRPr lang="es-MX"/>
        </a:p>
      </dgm:t>
    </dgm:pt>
    <dgm:pt modelId="{0A66D45A-BE13-421B-B4AF-5BD8C1E4AF56}">
      <dgm:prSet phldrT="[Texto]"/>
      <dgm:spPr/>
      <dgm:t>
        <a:bodyPr/>
        <a:lstStyle/>
        <a:p>
          <a:r>
            <a:rPr lang="es-MX" dirty="0" smtClean="0"/>
            <a:t>Costo.</a:t>
          </a:r>
          <a:endParaRPr lang="es-MX" dirty="0"/>
        </a:p>
      </dgm:t>
    </dgm:pt>
    <dgm:pt modelId="{3601B29D-399E-4B77-BB50-A7EB563A030A}" type="parTrans" cxnId="{6DDF82C2-B803-4E26-B9FD-DB56401F5BA5}">
      <dgm:prSet/>
      <dgm:spPr/>
      <dgm:t>
        <a:bodyPr/>
        <a:lstStyle/>
        <a:p>
          <a:endParaRPr lang="es-MX"/>
        </a:p>
      </dgm:t>
    </dgm:pt>
    <dgm:pt modelId="{C9AD8D7C-D778-46C1-A1F9-CD53C7B0DF74}" type="sibTrans" cxnId="{6DDF82C2-B803-4E26-B9FD-DB56401F5BA5}">
      <dgm:prSet/>
      <dgm:spPr/>
      <dgm:t>
        <a:bodyPr/>
        <a:lstStyle/>
        <a:p>
          <a:endParaRPr lang="es-MX"/>
        </a:p>
      </dgm:t>
    </dgm:pt>
    <dgm:pt modelId="{DE7E9A3B-32B7-4076-9DDF-E874245061D9}">
      <dgm:prSet phldrT="[Texto]"/>
      <dgm:spPr/>
      <dgm:t>
        <a:bodyPr/>
        <a:lstStyle/>
        <a:p>
          <a:r>
            <a:rPr lang="es-MX" dirty="0" smtClean="0"/>
            <a:t>Confiabilidad de la información.</a:t>
          </a:r>
          <a:endParaRPr lang="es-MX" dirty="0"/>
        </a:p>
      </dgm:t>
    </dgm:pt>
    <dgm:pt modelId="{B9F66CB4-59F6-4010-AC23-DDBF7A1F49E4}" type="parTrans" cxnId="{07B85186-8FCA-4DC1-81F1-CA39FFE6646F}">
      <dgm:prSet/>
      <dgm:spPr/>
      <dgm:t>
        <a:bodyPr/>
        <a:lstStyle/>
        <a:p>
          <a:endParaRPr lang="es-MX"/>
        </a:p>
      </dgm:t>
    </dgm:pt>
    <dgm:pt modelId="{6DC5DDD5-5904-4AA9-ACB2-AA7349698A30}" type="sibTrans" cxnId="{07B85186-8FCA-4DC1-81F1-CA39FFE6646F}">
      <dgm:prSet/>
      <dgm:spPr/>
      <dgm:t>
        <a:bodyPr/>
        <a:lstStyle/>
        <a:p>
          <a:endParaRPr lang="es-MX"/>
        </a:p>
      </dgm:t>
    </dgm:pt>
    <dgm:pt modelId="{0033F244-37CF-47E3-875F-E5A04FB6056E}">
      <dgm:prSet phldrT="[Texto]"/>
      <dgm:spPr/>
      <dgm:t>
        <a:bodyPr/>
        <a:lstStyle/>
        <a:p>
          <a:r>
            <a:rPr lang="es-MX" dirty="0" smtClean="0"/>
            <a:t>Disponibilidad.</a:t>
          </a:r>
          <a:endParaRPr lang="es-MX" dirty="0"/>
        </a:p>
      </dgm:t>
    </dgm:pt>
    <dgm:pt modelId="{C9E371B5-E689-4571-8966-1D9DC7BE1838}" type="parTrans" cxnId="{A7102115-3613-43A6-9269-BA4A11FCCF75}">
      <dgm:prSet/>
      <dgm:spPr/>
      <dgm:t>
        <a:bodyPr/>
        <a:lstStyle/>
        <a:p>
          <a:endParaRPr lang="es-MX"/>
        </a:p>
      </dgm:t>
    </dgm:pt>
    <dgm:pt modelId="{39DB659D-DFF5-4A3D-BEF4-CE551FA44F34}" type="sibTrans" cxnId="{A7102115-3613-43A6-9269-BA4A11FCCF75}">
      <dgm:prSet/>
      <dgm:spPr/>
      <dgm:t>
        <a:bodyPr/>
        <a:lstStyle/>
        <a:p>
          <a:endParaRPr lang="es-MX"/>
        </a:p>
      </dgm:t>
    </dgm:pt>
    <dgm:pt modelId="{CCA0FD99-026A-4521-813E-B164E6E2BB18}" type="pres">
      <dgm:prSet presAssocID="{721A56A4-BED5-4367-AAF4-9911BDAD2D1F}" presName="linear" presStyleCnt="0">
        <dgm:presLayoutVars>
          <dgm:dir/>
          <dgm:resizeHandles val="exact"/>
        </dgm:presLayoutVars>
      </dgm:prSet>
      <dgm:spPr/>
      <dgm:t>
        <a:bodyPr/>
        <a:lstStyle/>
        <a:p>
          <a:endParaRPr lang="es-MX"/>
        </a:p>
      </dgm:t>
    </dgm:pt>
    <dgm:pt modelId="{696D311D-3DAD-45ED-9667-26C3B74BCB0A}" type="pres">
      <dgm:prSet presAssocID="{88D767C3-57B6-4B29-A16C-2A286D621B96}" presName="comp" presStyleCnt="0"/>
      <dgm:spPr/>
    </dgm:pt>
    <dgm:pt modelId="{15689515-58E1-4BD6-A6D8-C171B7169352}" type="pres">
      <dgm:prSet presAssocID="{88D767C3-57B6-4B29-A16C-2A286D621B96}" presName="box" presStyleLbl="node1" presStyleIdx="0" presStyleCnt="3"/>
      <dgm:spPr/>
      <dgm:t>
        <a:bodyPr/>
        <a:lstStyle/>
        <a:p>
          <a:endParaRPr lang="es-MX"/>
        </a:p>
      </dgm:t>
    </dgm:pt>
    <dgm:pt modelId="{59B1DE70-5122-4271-86A6-1D30F8F35FF7}" type="pres">
      <dgm:prSet presAssocID="{88D767C3-57B6-4B29-A16C-2A286D621B96}" presName="img" presStyleLbl="fgImgPlace1" presStyleIdx="0" presStyleCnt="3"/>
      <dgm:spPr>
        <a:blipFill rotWithShape="0">
          <a:blip xmlns:r="http://schemas.openxmlformats.org/officeDocument/2006/relationships" r:embed="rId1"/>
          <a:stretch>
            <a:fillRect/>
          </a:stretch>
        </a:blipFill>
      </dgm:spPr>
    </dgm:pt>
    <dgm:pt modelId="{421770E9-CC95-4AA1-A5EB-62A836B6CF97}" type="pres">
      <dgm:prSet presAssocID="{88D767C3-57B6-4B29-A16C-2A286D621B96}" presName="text" presStyleLbl="node1" presStyleIdx="0" presStyleCnt="3">
        <dgm:presLayoutVars>
          <dgm:bulletEnabled val="1"/>
        </dgm:presLayoutVars>
      </dgm:prSet>
      <dgm:spPr/>
      <dgm:t>
        <a:bodyPr/>
        <a:lstStyle/>
        <a:p>
          <a:endParaRPr lang="es-MX"/>
        </a:p>
      </dgm:t>
    </dgm:pt>
    <dgm:pt modelId="{E576DE44-177D-476B-80E8-E32A041B2D52}" type="pres">
      <dgm:prSet presAssocID="{145F472C-C952-46E4-8CD4-5446030D14FB}" presName="spacer" presStyleCnt="0"/>
      <dgm:spPr/>
    </dgm:pt>
    <dgm:pt modelId="{C352E365-1DF8-428B-99FE-6F58E0349A77}" type="pres">
      <dgm:prSet presAssocID="{529DFCC7-487B-468F-91BD-7A988D877AEB}" presName="comp" presStyleCnt="0"/>
      <dgm:spPr/>
    </dgm:pt>
    <dgm:pt modelId="{E1155B88-4958-489B-B034-44D8C6EF7D05}" type="pres">
      <dgm:prSet presAssocID="{529DFCC7-487B-468F-91BD-7A988D877AEB}" presName="box" presStyleLbl="node1" presStyleIdx="1" presStyleCnt="3"/>
      <dgm:spPr/>
      <dgm:t>
        <a:bodyPr/>
        <a:lstStyle/>
        <a:p>
          <a:endParaRPr lang="es-MX"/>
        </a:p>
      </dgm:t>
    </dgm:pt>
    <dgm:pt modelId="{DCC59888-6D56-48E9-899B-B6497FDD2F43}" type="pres">
      <dgm:prSet presAssocID="{529DFCC7-487B-468F-91BD-7A988D877AEB}" presName="img" presStyleLbl="fgImgPlace1" presStyleIdx="1" presStyleCnt="3"/>
      <dgm:spPr>
        <a:blipFill rotWithShape="0">
          <a:blip xmlns:r="http://schemas.openxmlformats.org/officeDocument/2006/relationships" r:embed="rId2"/>
          <a:stretch>
            <a:fillRect/>
          </a:stretch>
        </a:blipFill>
      </dgm:spPr>
    </dgm:pt>
    <dgm:pt modelId="{C4B2FB81-22BB-4CDA-8459-25F063E420FD}" type="pres">
      <dgm:prSet presAssocID="{529DFCC7-487B-468F-91BD-7A988D877AEB}" presName="text" presStyleLbl="node1" presStyleIdx="1" presStyleCnt="3">
        <dgm:presLayoutVars>
          <dgm:bulletEnabled val="1"/>
        </dgm:presLayoutVars>
      </dgm:prSet>
      <dgm:spPr/>
      <dgm:t>
        <a:bodyPr/>
        <a:lstStyle/>
        <a:p>
          <a:endParaRPr lang="es-MX"/>
        </a:p>
      </dgm:t>
    </dgm:pt>
    <dgm:pt modelId="{C0474849-7F87-4A46-83A0-12B1792514C9}" type="pres">
      <dgm:prSet presAssocID="{39B7915C-3DE4-436F-902F-308EE4783D84}" presName="spacer" presStyleCnt="0"/>
      <dgm:spPr/>
    </dgm:pt>
    <dgm:pt modelId="{AFBD5C6B-877C-44A9-ABDD-C9D011FDE2BE}" type="pres">
      <dgm:prSet presAssocID="{C6F03DAD-091D-4009-A1FF-07155273158D}" presName="comp" presStyleCnt="0"/>
      <dgm:spPr/>
    </dgm:pt>
    <dgm:pt modelId="{449DDF67-7B48-405F-BF05-76FA0A2CF291}" type="pres">
      <dgm:prSet presAssocID="{C6F03DAD-091D-4009-A1FF-07155273158D}" presName="box" presStyleLbl="node1" presStyleIdx="2" presStyleCnt="3"/>
      <dgm:spPr/>
      <dgm:t>
        <a:bodyPr/>
        <a:lstStyle/>
        <a:p>
          <a:endParaRPr lang="es-MX"/>
        </a:p>
      </dgm:t>
    </dgm:pt>
    <dgm:pt modelId="{FE240841-A3A9-4943-B2E7-812A71D38DAC}" type="pres">
      <dgm:prSet presAssocID="{C6F03DAD-091D-4009-A1FF-07155273158D}" presName="img" presStyleLbl="fgImgPlace1" presStyleIdx="2" presStyleCnt="3"/>
      <dgm:spPr>
        <a:blipFill rotWithShape="0">
          <a:blip xmlns:r="http://schemas.openxmlformats.org/officeDocument/2006/relationships" r:embed="rId3"/>
          <a:stretch>
            <a:fillRect/>
          </a:stretch>
        </a:blipFill>
      </dgm:spPr>
    </dgm:pt>
    <dgm:pt modelId="{C1A72757-6101-4FB3-99D8-A64CBC0822E7}" type="pres">
      <dgm:prSet presAssocID="{C6F03DAD-091D-4009-A1FF-07155273158D}" presName="text" presStyleLbl="node1" presStyleIdx="2" presStyleCnt="3">
        <dgm:presLayoutVars>
          <dgm:bulletEnabled val="1"/>
        </dgm:presLayoutVars>
      </dgm:prSet>
      <dgm:spPr/>
      <dgm:t>
        <a:bodyPr/>
        <a:lstStyle/>
        <a:p>
          <a:endParaRPr lang="es-MX"/>
        </a:p>
      </dgm:t>
    </dgm:pt>
  </dgm:ptLst>
  <dgm:cxnLst>
    <dgm:cxn modelId="{A7102115-3613-43A6-9269-BA4A11FCCF75}" srcId="{C6F03DAD-091D-4009-A1FF-07155273158D}" destId="{0033F244-37CF-47E3-875F-E5A04FB6056E}" srcOrd="2" destOrd="0" parTransId="{C9E371B5-E689-4571-8966-1D9DC7BE1838}" sibTransId="{39DB659D-DFF5-4A3D-BEF4-CE551FA44F34}"/>
    <dgm:cxn modelId="{CC87C6DE-3F27-4575-9F24-07B0B91FEF9C}" srcId="{C6F03DAD-091D-4009-A1FF-07155273158D}" destId="{0F49A83E-028A-4B31-BD50-EF2265F55F3F}" srcOrd="0" destOrd="0" parTransId="{A7B56D3C-9E7E-47BF-BAD2-DF7FD802B3F2}" sibTransId="{F71697C1-3A36-4D0C-B8C9-B5198F54F313}"/>
    <dgm:cxn modelId="{EAB96D45-6ECE-4835-BC47-1DC09FA64200}" type="presOf" srcId="{47076852-BDB9-4FEE-905E-3A37B1CBD94F}" destId="{449DDF67-7B48-405F-BF05-76FA0A2CF291}" srcOrd="0" destOrd="2" presId="urn:microsoft.com/office/officeart/2005/8/layout/vList4"/>
    <dgm:cxn modelId="{E75E2F37-EA4F-4720-AC15-CAE02504BFB5}" type="presOf" srcId="{0A66D45A-BE13-421B-B4AF-5BD8C1E4AF56}" destId="{421770E9-CC95-4AA1-A5EB-62A836B6CF97}" srcOrd="1" destOrd="2" presId="urn:microsoft.com/office/officeart/2005/8/layout/vList4"/>
    <dgm:cxn modelId="{0638FDBE-B4CB-460C-8111-50BE26B5F6BD}" type="presOf" srcId="{0033F244-37CF-47E3-875F-E5A04FB6056E}" destId="{C1A72757-6101-4FB3-99D8-A64CBC0822E7}" srcOrd="1" destOrd="3" presId="urn:microsoft.com/office/officeart/2005/8/layout/vList4"/>
    <dgm:cxn modelId="{CC2C066E-3D4F-4093-9FB3-768C8CBB1C3D}" srcId="{529DFCC7-487B-468F-91BD-7A988D877AEB}" destId="{9F837F19-3ECB-4896-BA7F-E950D2833345}" srcOrd="0" destOrd="0" parTransId="{428FABF4-C845-4FC2-B7A2-161C9C48EEA1}" sibTransId="{7D1D6043-1494-4B37-A1CA-86B733A7DEBE}"/>
    <dgm:cxn modelId="{AA11FA51-FAB1-41EB-8D9B-3160A30FC936}" type="presOf" srcId="{DE7E9A3B-32B7-4076-9DDF-E874245061D9}" destId="{C4B2FB81-22BB-4CDA-8459-25F063E420FD}" srcOrd="1" destOrd="2" presId="urn:microsoft.com/office/officeart/2005/8/layout/vList4"/>
    <dgm:cxn modelId="{56DA9A42-F9DC-45E7-A7AF-B3B2CA88FBB9}" type="presOf" srcId="{50C2C601-132E-4F5D-A125-D9A112BC3281}" destId="{E1155B88-4958-489B-B034-44D8C6EF7D05}" srcOrd="0" destOrd="3" presId="urn:microsoft.com/office/officeart/2005/8/layout/vList4"/>
    <dgm:cxn modelId="{995DDC1B-B13C-44EB-BB91-1B082E1226FD}" type="presOf" srcId="{E3EEEF37-C0F5-4952-9665-77B911543979}" destId="{421770E9-CC95-4AA1-A5EB-62A836B6CF97}" srcOrd="1" destOrd="3" presId="urn:microsoft.com/office/officeart/2005/8/layout/vList4"/>
    <dgm:cxn modelId="{3C1B667D-E3E5-42C8-9C62-F100E2528148}" type="presOf" srcId="{47076852-BDB9-4FEE-905E-3A37B1CBD94F}" destId="{C1A72757-6101-4FB3-99D8-A64CBC0822E7}" srcOrd="1" destOrd="2" presId="urn:microsoft.com/office/officeart/2005/8/layout/vList4"/>
    <dgm:cxn modelId="{5A02B877-F06D-4F95-A680-694EDAC0CEFA}" srcId="{721A56A4-BED5-4367-AAF4-9911BDAD2D1F}" destId="{88D767C3-57B6-4B29-A16C-2A286D621B96}" srcOrd="0" destOrd="0" parTransId="{1EC3F9A2-E60F-40CC-BD6B-B1A2F4AF3CEF}" sibTransId="{145F472C-C952-46E4-8CD4-5446030D14FB}"/>
    <dgm:cxn modelId="{07B85186-8FCA-4DC1-81F1-CA39FFE6646F}" srcId="{529DFCC7-487B-468F-91BD-7A988D877AEB}" destId="{DE7E9A3B-32B7-4076-9DDF-E874245061D9}" srcOrd="1" destOrd="0" parTransId="{B9F66CB4-59F6-4010-AC23-DDBF7A1F49E4}" sibTransId="{6DC5DDD5-5904-4AA9-ACB2-AA7349698A30}"/>
    <dgm:cxn modelId="{DDF4FB72-E0B7-407F-97BE-291C5C000ACA}" type="presOf" srcId="{C6F03DAD-091D-4009-A1FF-07155273158D}" destId="{C1A72757-6101-4FB3-99D8-A64CBC0822E7}" srcOrd="1" destOrd="0" presId="urn:microsoft.com/office/officeart/2005/8/layout/vList4"/>
    <dgm:cxn modelId="{A61C3D8E-B1DB-4423-A98D-EC41E6DA7968}" type="presOf" srcId="{50C2C601-132E-4F5D-A125-D9A112BC3281}" destId="{C4B2FB81-22BB-4CDA-8459-25F063E420FD}" srcOrd="1" destOrd="3" presId="urn:microsoft.com/office/officeart/2005/8/layout/vList4"/>
    <dgm:cxn modelId="{6117F35C-91C8-4507-88B2-A6736F145608}" srcId="{721A56A4-BED5-4367-AAF4-9911BDAD2D1F}" destId="{529DFCC7-487B-468F-91BD-7A988D877AEB}" srcOrd="1" destOrd="0" parTransId="{A17B4B06-FAD7-41FD-8A74-3BA429B2935F}" sibTransId="{39B7915C-3DE4-436F-902F-308EE4783D84}"/>
    <dgm:cxn modelId="{5D64BBAA-45A0-4CE9-8CCB-DF6F19E36F0F}" type="presOf" srcId="{0A66D45A-BE13-421B-B4AF-5BD8C1E4AF56}" destId="{15689515-58E1-4BD6-A6D8-C171B7169352}" srcOrd="0" destOrd="2" presId="urn:microsoft.com/office/officeart/2005/8/layout/vList4"/>
    <dgm:cxn modelId="{60F79C79-3972-4768-8A93-A88F46ADFE9E}" type="presOf" srcId="{529DFCC7-487B-468F-91BD-7A988D877AEB}" destId="{C4B2FB81-22BB-4CDA-8459-25F063E420FD}" srcOrd="1" destOrd="0" presId="urn:microsoft.com/office/officeart/2005/8/layout/vList4"/>
    <dgm:cxn modelId="{41E2966E-0313-44A4-B5F7-78086EED3D4F}" type="presOf" srcId="{9F837F19-3ECB-4896-BA7F-E950D2833345}" destId="{E1155B88-4958-489B-B034-44D8C6EF7D05}" srcOrd="0" destOrd="1" presId="urn:microsoft.com/office/officeart/2005/8/layout/vList4"/>
    <dgm:cxn modelId="{3EEF32CA-1B5A-46C4-9D11-D4248E094DB7}" type="presOf" srcId="{9F837F19-3ECB-4896-BA7F-E950D2833345}" destId="{C4B2FB81-22BB-4CDA-8459-25F063E420FD}" srcOrd="1" destOrd="1" presId="urn:microsoft.com/office/officeart/2005/8/layout/vList4"/>
    <dgm:cxn modelId="{B6CBE08A-369C-4C64-987B-7EFC167C603A}" srcId="{721A56A4-BED5-4367-AAF4-9911BDAD2D1F}" destId="{C6F03DAD-091D-4009-A1FF-07155273158D}" srcOrd="2" destOrd="0" parTransId="{09FBF3C7-6814-4B00-9DB7-12C4F9FA4947}" sibTransId="{26C780ED-9353-4C5F-A120-6D21D1547F41}"/>
    <dgm:cxn modelId="{F216395B-380B-432A-A57A-A9243D2A7227}" type="presOf" srcId="{DE7E9A3B-32B7-4076-9DDF-E874245061D9}" destId="{E1155B88-4958-489B-B034-44D8C6EF7D05}" srcOrd="0" destOrd="2" presId="urn:microsoft.com/office/officeart/2005/8/layout/vList4"/>
    <dgm:cxn modelId="{A6355D4B-1F12-4C62-ABDD-45CD9A1A3476}" type="presOf" srcId="{0033F244-37CF-47E3-875F-E5A04FB6056E}" destId="{449DDF67-7B48-405F-BF05-76FA0A2CF291}" srcOrd="0" destOrd="3" presId="urn:microsoft.com/office/officeart/2005/8/layout/vList4"/>
    <dgm:cxn modelId="{A7D3DD06-0E3A-42B5-A753-F6C5A79F92AE}" srcId="{529DFCC7-487B-468F-91BD-7A988D877AEB}" destId="{50C2C601-132E-4F5D-A125-D9A112BC3281}" srcOrd="2" destOrd="0" parTransId="{C9290B23-BFD1-4C7C-9F12-9406254BF6B2}" sibTransId="{CD9CDC55-148F-475B-8D52-2F9088B4078E}"/>
    <dgm:cxn modelId="{FFC1A35F-6947-4718-B699-2456D4F41931}" srcId="{C6F03DAD-091D-4009-A1FF-07155273158D}" destId="{47076852-BDB9-4FEE-905E-3A37B1CBD94F}" srcOrd="1" destOrd="0" parTransId="{008A7982-CA04-4FDB-85FE-96B2CF3AEF19}" sibTransId="{9C9A9D40-97A7-42B0-BEC8-16877EFF0132}"/>
    <dgm:cxn modelId="{51BBEE07-0913-4A45-B7E2-8B60763E18C9}" type="presOf" srcId="{0F49A83E-028A-4B31-BD50-EF2265F55F3F}" destId="{C1A72757-6101-4FB3-99D8-A64CBC0822E7}" srcOrd="1" destOrd="1" presId="urn:microsoft.com/office/officeart/2005/8/layout/vList4"/>
    <dgm:cxn modelId="{8CDCAF2D-CA8A-4C48-8B7B-780AD2C5B1D5}" srcId="{88D767C3-57B6-4B29-A16C-2A286D621B96}" destId="{A65CD16C-C464-4C8C-A221-B9009C10D350}" srcOrd="0" destOrd="0" parTransId="{DD879C2A-2C6C-4A17-9D2D-EDBB54EE79A8}" sibTransId="{C4A223AA-AEA9-4E80-B2B1-A01B53DA0515}"/>
    <dgm:cxn modelId="{21CB6A34-AA21-4989-9B3E-6F7824090EB3}" type="presOf" srcId="{88D767C3-57B6-4B29-A16C-2A286D621B96}" destId="{15689515-58E1-4BD6-A6D8-C171B7169352}" srcOrd="0" destOrd="0" presId="urn:microsoft.com/office/officeart/2005/8/layout/vList4"/>
    <dgm:cxn modelId="{9BCB6EBD-6663-4C63-830D-89295DEE378D}" type="presOf" srcId="{C6F03DAD-091D-4009-A1FF-07155273158D}" destId="{449DDF67-7B48-405F-BF05-76FA0A2CF291}" srcOrd="0" destOrd="0" presId="urn:microsoft.com/office/officeart/2005/8/layout/vList4"/>
    <dgm:cxn modelId="{15838877-A370-4F40-9289-D9A87242CED6}" type="presOf" srcId="{A65CD16C-C464-4C8C-A221-B9009C10D350}" destId="{421770E9-CC95-4AA1-A5EB-62A836B6CF97}" srcOrd="1" destOrd="1" presId="urn:microsoft.com/office/officeart/2005/8/layout/vList4"/>
    <dgm:cxn modelId="{AFCB5FCA-FAEC-46BE-B37A-C5DD8E3A0309}" type="presOf" srcId="{A65CD16C-C464-4C8C-A221-B9009C10D350}" destId="{15689515-58E1-4BD6-A6D8-C171B7169352}" srcOrd="0" destOrd="1" presId="urn:microsoft.com/office/officeart/2005/8/layout/vList4"/>
    <dgm:cxn modelId="{0F17CEF3-183D-4366-B245-DD8C89A92078}" type="presOf" srcId="{721A56A4-BED5-4367-AAF4-9911BDAD2D1F}" destId="{CCA0FD99-026A-4521-813E-B164E6E2BB18}" srcOrd="0" destOrd="0" presId="urn:microsoft.com/office/officeart/2005/8/layout/vList4"/>
    <dgm:cxn modelId="{62DCF7C8-E0C7-4456-B7ED-37CE60517049}" srcId="{88D767C3-57B6-4B29-A16C-2A286D621B96}" destId="{E3EEEF37-C0F5-4952-9665-77B911543979}" srcOrd="2" destOrd="0" parTransId="{9124356D-65A1-471C-9C43-B7DACDB8D886}" sibTransId="{0742E07E-AE25-4389-8C58-BB80B74671AC}"/>
    <dgm:cxn modelId="{D01DDA35-D201-4D19-BFD5-B6431D1F32BB}" type="presOf" srcId="{529DFCC7-487B-468F-91BD-7A988D877AEB}" destId="{E1155B88-4958-489B-B034-44D8C6EF7D05}" srcOrd="0" destOrd="0" presId="urn:microsoft.com/office/officeart/2005/8/layout/vList4"/>
    <dgm:cxn modelId="{1717F8F9-932A-4B13-88FD-7C599BA8DCA1}" type="presOf" srcId="{0F49A83E-028A-4B31-BD50-EF2265F55F3F}" destId="{449DDF67-7B48-405F-BF05-76FA0A2CF291}" srcOrd="0" destOrd="1" presId="urn:microsoft.com/office/officeart/2005/8/layout/vList4"/>
    <dgm:cxn modelId="{6DDF82C2-B803-4E26-B9FD-DB56401F5BA5}" srcId="{88D767C3-57B6-4B29-A16C-2A286D621B96}" destId="{0A66D45A-BE13-421B-B4AF-5BD8C1E4AF56}" srcOrd="1" destOrd="0" parTransId="{3601B29D-399E-4B77-BB50-A7EB563A030A}" sibTransId="{C9AD8D7C-D778-46C1-A1F9-CD53C7B0DF74}"/>
    <dgm:cxn modelId="{1E64CE50-18F7-4845-AF5C-7EAC01661CD5}" type="presOf" srcId="{88D767C3-57B6-4B29-A16C-2A286D621B96}" destId="{421770E9-CC95-4AA1-A5EB-62A836B6CF97}" srcOrd="1" destOrd="0" presId="urn:microsoft.com/office/officeart/2005/8/layout/vList4"/>
    <dgm:cxn modelId="{2FCAFFBA-68A0-4416-9EDD-419A7DAC179F}" type="presOf" srcId="{E3EEEF37-C0F5-4952-9665-77B911543979}" destId="{15689515-58E1-4BD6-A6D8-C171B7169352}" srcOrd="0" destOrd="3" presId="urn:microsoft.com/office/officeart/2005/8/layout/vList4"/>
    <dgm:cxn modelId="{BCB620F6-DCB6-4EFC-9E9F-C9BEB57E6E04}" type="presParOf" srcId="{CCA0FD99-026A-4521-813E-B164E6E2BB18}" destId="{696D311D-3DAD-45ED-9667-26C3B74BCB0A}" srcOrd="0" destOrd="0" presId="urn:microsoft.com/office/officeart/2005/8/layout/vList4"/>
    <dgm:cxn modelId="{661A9E05-8562-4217-A91E-E44A36AA9791}" type="presParOf" srcId="{696D311D-3DAD-45ED-9667-26C3B74BCB0A}" destId="{15689515-58E1-4BD6-A6D8-C171B7169352}" srcOrd="0" destOrd="0" presId="urn:microsoft.com/office/officeart/2005/8/layout/vList4"/>
    <dgm:cxn modelId="{4C7E357B-0268-4F70-A5F6-3037231B6357}" type="presParOf" srcId="{696D311D-3DAD-45ED-9667-26C3B74BCB0A}" destId="{59B1DE70-5122-4271-86A6-1D30F8F35FF7}" srcOrd="1" destOrd="0" presId="urn:microsoft.com/office/officeart/2005/8/layout/vList4"/>
    <dgm:cxn modelId="{F28BAD5C-E51E-4D5C-9AB9-D787684A64A0}" type="presParOf" srcId="{696D311D-3DAD-45ED-9667-26C3B74BCB0A}" destId="{421770E9-CC95-4AA1-A5EB-62A836B6CF97}" srcOrd="2" destOrd="0" presId="urn:microsoft.com/office/officeart/2005/8/layout/vList4"/>
    <dgm:cxn modelId="{CF7C8F41-7F2C-4185-9D05-4AB877CC5C42}" type="presParOf" srcId="{CCA0FD99-026A-4521-813E-B164E6E2BB18}" destId="{E576DE44-177D-476B-80E8-E32A041B2D52}" srcOrd="1" destOrd="0" presId="urn:microsoft.com/office/officeart/2005/8/layout/vList4"/>
    <dgm:cxn modelId="{D8971946-4E7C-4ED0-B106-9774113B45B0}" type="presParOf" srcId="{CCA0FD99-026A-4521-813E-B164E6E2BB18}" destId="{C352E365-1DF8-428B-99FE-6F58E0349A77}" srcOrd="2" destOrd="0" presId="urn:microsoft.com/office/officeart/2005/8/layout/vList4"/>
    <dgm:cxn modelId="{A32F829F-F143-4174-9809-3EAF8F1A60C2}" type="presParOf" srcId="{C352E365-1DF8-428B-99FE-6F58E0349A77}" destId="{E1155B88-4958-489B-B034-44D8C6EF7D05}" srcOrd="0" destOrd="0" presId="urn:microsoft.com/office/officeart/2005/8/layout/vList4"/>
    <dgm:cxn modelId="{16BCF0D0-D011-42B6-9160-0F9DED9C8CAC}" type="presParOf" srcId="{C352E365-1DF8-428B-99FE-6F58E0349A77}" destId="{DCC59888-6D56-48E9-899B-B6497FDD2F43}" srcOrd="1" destOrd="0" presId="urn:microsoft.com/office/officeart/2005/8/layout/vList4"/>
    <dgm:cxn modelId="{1F5CE406-C848-410F-AD2D-E84DE72950A8}" type="presParOf" srcId="{C352E365-1DF8-428B-99FE-6F58E0349A77}" destId="{C4B2FB81-22BB-4CDA-8459-25F063E420FD}" srcOrd="2" destOrd="0" presId="urn:microsoft.com/office/officeart/2005/8/layout/vList4"/>
    <dgm:cxn modelId="{4FA75746-A736-4B1E-A757-E649B9FCA3C9}" type="presParOf" srcId="{CCA0FD99-026A-4521-813E-B164E6E2BB18}" destId="{C0474849-7F87-4A46-83A0-12B1792514C9}" srcOrd="3" destOrd="0" presId="urn:microsoft.com/office/officeart/2005/8/layout/vList4"/>
    <dgm:cxn modelId="{4C8EB9E2-9B8C-4C1E-B734-5FC49A607EF2}" type="presParOf" srcId="{CCA0FD99-026A-4521-813E-B164E6E2BB18}" destId="{AFBD5C6B-877C-44A9-ABDD-C9D011FDE2BE}" srcOrd="4" destOrd="0" presId="urn:microsoft.com/office/officeart/2005/8/layout/vList4"/>
    <dgm:cxn modelId="{B5C789FD-8744-45F3-9270-0563C700AD20}" type="presParOf" srcId="{AFBD5C6B-877C-44A9-ABDD-C9D011FDE2BE}" destId="{449DDF67-7B48-405F-BF05-76FA0A2CF291}" srcOrd="0" destOrd="0" presId="urn:microsoft.com/office/officeart/2005/8/layout/vList4"/>
    <dgm:cxn modelId="{99BC858C-C912-41F1-A66A-8DE959E8FF2A}" type="presParOf" srcId="{AFBD5C6B-877C-44A9-ABDD-C9D011FDE2BE}" destId="{FE240841-A3A9-4943-B2E7-812A71D38DAC}" srcOrd="1" destOrd="0" presId="urn:microsoft.com/office/officeart/2005/8/layout/vList4"/>
    <dgm:cxn modelId="{4DB4791C-4FB9-4215-B28D-136FBE3E806E}" type="presParOf" srcId="{AFBD5C6B-877C-44A9-ABDD-C9D011FDE2BE}" destId="{C1A72757-6101-4FB3-99D8-A64CBC0822E7}"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192A22-79EF-4DE9-A7B5-3CF692BC3AF7}" type="doc">
      <dgm:prSet loTypeId="urn:microsoft.com/office/officeart/2005/8/layout/hList3" loCatId="list" qsTypeId="urn:microsoft.com/office/officeart/2005/8/quickstyle/3d2" qsCatId="3D" csTypeId="urn:microsoft.com/office/officeart/2005/8/colors/colorful1" csCatId="colorful" phldr="1"/>
      <dgm:spPr/>
      <dgm:t>
        <a:bodyPr/>
        <a:lstStyle/>
        <a:p>
          <a:endParaRPr lang="es-MX"/>
        </a:p>
      </dgm:t>
    </dgm:pt>
    <dgm:pt modelId="{091F841E-C5AE-4445-8D06-9CA86B2F9E3B}">
      <dgm:prSet phldrT="[Texto]">
        <dgm:style>
          <a:lnRef idx="3">
            <a:schemeClr val="lt1"/>
          </a:lnRef>
          <a:fillRef idx="1">
            <a:schemeClr val="accent5"/>
          </a:fillRef>
          <a:effectRef idx="1">
            <a:schemeClr val="accent5"/>
          </a:effectRef>
          <a:fontRef idx="minor">
            <a:schemeClr val="lt1"/>
          </a:fontRef>
        </dgm:style>
      </dgm:prSet>
      <dgm:spPr/>
      <dgm:t>
        <a:bodyPr/>
        <a:lstStyle/>
        <a:p>
          <a:r>
            <a:rPr lang="es-MX" dirty="0" smtClean="0"/>
            <a:t>COBIT</a:t>
          </a:r>
          <a:endParaRPr lang="es-MX" dirty="0"/>
        </a:p>
      </dgm:t>
    </dgm:pt>
    <dgm:pt modelId="{27BCF049-D148-42E5-B54C-4074400EED68}" type="parTrans" cxnId="{D175559E-5E39-4190-8E20-DB13C2515C27}">
      <dgm:prSet/>
      <dgm:spPr/>
      <dgm:t>
        <a:bodyPr/>
        <a:lstStyle/>
        <a:p>
          <a:endParaRPr lang="es-MX"/>
        </a:p>
      </dgm:t>
    </dgm:pt>
    <dgm:pt modelId="{DCA682D3-91F8-4820-A34E-009D5985708D}" type="sibTrans" cxnId="{D175559E-5E39-4190-8E20-DB13C2515C27}">
      <dgm:prSet/>
      <dgm:spPr/>
      <dgm:t>
        <a:bodyPr/>
        <a:lstStyle/>
        <a:p>
          <a:endParaRPr lang="es-MX"/>
        </a:p>
      </dgm:t>
    </dgm:pt>
    <dgm:pt modelId="{39BF27B4-F1A4-487D-BA07-F3FD4A2876D6}">
      <dgm:prSet phldrT="[Texto]">
        <dgm:style>
          <a:lnRef idx="1">
            <a:schemeClr val="accent3"/>
          </a:lnRef>
          <a:fillRef idx="2">
            <a:schemeClr val="accent3"/>
          </a:fillRef>
          <a:effectRef idx="1">
            <a:schemeClr val="accent3"/>
          </a:effectRef>
          <a:fontRef idx="minor">
            <a:schemeClr val="dk1"/>
          </a:fontRef>
        </dgm:style>
      </dgm:prSet>
      <dgm:spPr/>
      <dgm:t>
        <a:bodyPr/>
        <a:lstStyle/>
        <a:p>
          <a:pPr algn="ctr"/>
          <a:r>
            <a:rPr lang="es-MX" b="1" i="0" dirty="0" smtClean="0"/>
            <a:t>ITIL (</a:t>
          </a:r>
          <a:r>
            <a:rPr lang="es-MX" b="1" i="0" dirty="0" err="1" smtClean="0"/>
            <a:t>Information</a:t>
          </a:r>
          <a:r>
            <a:rPr lang="es-MX" b="1" i="0" dirty="0" smtClean="0"/>
            <a:t> </a:t>
          </a:r>
          <a:r>
            <a:rPr lang="es-MX" b="1" i="0" dirty="0" err="1" smtClean="0"/>
            <a:t>Technology</a:t>
          </a:r>
          <a:r>
            <a:rPr lang="es-MX" b="1" i="0" dirty="0" smtClean="0"/>
            <a:t> </a:t>
          </a:r>
          <a:r>
            <a:rPr lang="es-MX" b="1" i="0" dirty="0" err="1" smtClean="0"/>
            <a:t>Infrastructure</a:t>
          </a:r>
          <a:r>
            <a:rPr lang="es-MX" b="1" i="0" dirty="0" smtClean="0"/>
            <a:t> Library): </a:t>
          </a:r>
        </a:p>
        <a:p>
          <a:pPr algn="just"/>
          <a:r>
            <a:rPr lang="es-MX" b="0" i="0" dirty="0" smtClean="0"/>
            <a:t>- Framework de referencia estándar y una base de conocimiento de “buenas prácticas” de seguridad y control para IT.</a:t>
          </a:r>
          <a:br>
            <a:rPr lang="es-MX" b="0" i="0" dirty="0" smtClean="0"/>
          </a:br>
          <a:r>
            <a:rPr lang="es-MX" b="0" i="0" dirty="0" smtClean="0"/>
            <a:t>- COBIT tiene mayor alcance que ITIL ya que abarca todo el espectro de actividades de IT, mientras que ITIL está muy centrado en </a:t>
          </a:r>
          <a:r>
            <a:rPr lang="es-MX" b="0" i="0" dirty="0" err="1" smtClean="0"/>
            <a:t>Service</a:t>
          </a:r>
          <a:r>
            <a:rPr lang="es-MX" b="0" i="0" dirty="0" smtClean="0"/>
            <a:t> Management, gestión del servicio de </a:t>
          </a:r>
          <a:r>
            <a:rPr lang="es-MX" b="0" i="0" dirty="0" err="1" smtClean="0"/>
            <a:t>Tis</a:t>
          </a:r>
          <a:r>
            <a:rPr lang="es-MX" b="0" i="0" dirty="0" smtClean="0"/>
            <a:t>.</a:t>
          </a:r>
        </a:p>
        <a:p>
          <a:pPr algn="just"/>
          <a:r>
            <a:rPr lang="es-MX" b="0" i="0" dirty="0" smtClean="0"/>
            <a:t>- Complementarios: ITIL para lograr efectividad y eficiencia en los servicios TI y COBIT para verificar la conformidad en cuanto a disponibilidad, rendimiento, eficiencia y riesgos asociados de dichos servicios con los objetivos y estrategias de la compañía, usando para ello métricas claves y cuadros de mando que reporten dicha información.</a:t>
          </a:r>
          <a:endParaRPr lang="es-MX" b="0" i="0" dirty="0"/>
        </a:p>
      </dgm:t>
    </dgm:pt>
    <dgm:pt modelId="{31813490-7976-45E5-8C54-D4456F5BCC3C}" type="parTrans" cxnId="{73C0015F-2FC9-421D-834F-DCF71B8C5A1B}">
      <dgm:prSet/>
      <dgm:spPr/>
      <dgm:t>
        <a:bodyPr/>
        <a:lstStyle/>
        <a:p>
          <a:endParaRPr lang="es-MX"/>
        </a:p>
      </dgm:t>
    </dgm:pt>
    <dgm:pt modelId="{7CF953AD-CB02-4A74-8148-69B900F1DF68}" type="sibTrans" cxnId="{73C0015F-2FC9-421D-834F-DCF71B8C5A1B}">
      <dgm:prSet/>
      <dgm:spPr/>
      <dgm:t>
        <a:bodyPr/>
        <a:lstStyle/>
        <a:p>
          <a:endParaRPr lang="es-MX"/>
        </a:p>
      </dgm:t>
    </dgm:pt>
    <dgm:pt modelId="{66CBCF98-D494-4854-B63A-5D319FAD34EB}">
      <dgm:prSet>
        <dgm:style>
          <a:lnRef idx="1">
            <a:schemeClr val="accent1"/>
          </a:lnRef>
          <a:fillRef idx="2">
            <a:schemeClr val="accent1"/>
          </a:fillRef>
          <a:effectRef idx="1">
            <a:schemeClr val="accent1"/>
          </a:effectRef>
          <a:fontRef idx="minor">
            <a:schemeClr val="dk1"/>
          </a:fontRef>
        </dgm:style>
      </dgm:prSet>
      <dgm:spPr/>
      <dgm:t>
        <a:bodyPr/>
        <a:lstStyle/>
        <a:p>
          <a:pPr algn="ctr"/>
          <a:r>
            <a:rPr lang="es-MX" b="1" dirty="0" smtClean="0"/>
            <a:t>COSO (</a:t>
          </a:r>
          <a:r>
            <a:rPr lang="es-MX" b="1" dirty="0" err="1" smtClean="0"/>
            <a:t>Committee</a:t>
          </a:r>
          <a:r>
            <a:rPr lang="es-MX" b="1" dirty="0" smtClean="0"/>
            <a:t> of </a:t>
          </a:r>
          <a:r>
            <a:rPr lang="es-MX" b="1" dirty="0" err="1" smtClean="0"/>
            <a:t>Sponsoring</a:t>
          </a:r>
          <a:r>
            <a:rPr lang="es-MX" b="1" dirty="0" smtClean="0"/>
            <a:t> </a:t>
          </a:r>
          <a:r>
            <a:rPr lang="es-MX" b="1" dirty="0" err="1" smtClean="0"/>
            <a:t>Organizations</a:t>
          </a:r>
          <a:r>
            <a:rPr lang="es-MX" dirty="0" smtClean="0"/>
            <a:t>): </a:t>
          </a:r>
        </a:p>
        <a:p>
          <a:pPr algn="just"/>
          <a:r>
            <a:rPr lang="es-MX" dirty="0" smtClean="0"/>
            <a:t>- Está enfocado a toda la organización, mientras que COBIT se centra en el entorno IT.</a:t>
          </a:r>
        </a:p>
        <a:p>
          <a:pPr algn="just"/>
          <a:r>
            <a:rPr lang="es-MX" dirty="0" smtClean="0"/>
            <a:t>- COBIT contempla de forma específica la seguridad de la información como uno de sus objetivos, cosa que COSO no hace. </a:t>
          </a:r>
        </a:p>
        <a:p>
          <a:pPr algn="just"/>
          <a:r>
            <a:rPr lang="es-MX" dirty="0" smtClean="0"/>
            <a:t>- El modelo de control interno que presenta COBIT es más completo, dentro de su ámbito, que el de COSO, ya que contempla políticas, procedimientos y estructuras organizativas además de procesos para definir el modelo de control interno.</a:t>
          </a:r>
          <a:endParaRPr lang="es-MX" dirty="0"/>
        </a:p>
      </dgm:t>
    </dgm:pt>
    <dgm:pt modelId="{93510723-BE2A-4C88-ADE6-A5E2E7F3E084}" type="parTrans" cxnId="{C194089B-1441-49E9-A9E9-85EC0EEDF16C}">
      <dgm:prSet/>
      <dgm:spPr/>
      <dgm:t>
        <a:bodyPr/>
        <a:lstStyle/>
        <a:p>
          <a:endParaRPr lang="es-MX"/>
        </a:p>
      </dgm:t>
    </dgm:pt>
    <dgm:pt modelId="{B2A5F26A-1B2D-4861-A334-8D028F6D7988}" type="sibTrans" cxnId="{C194089B-1441-49E9-A9E9-85EC0EEDF16C}">
      <dgm:prSet/>
      <dgm:spPr/>
      <dgm:t>
        <a:bodyPr/>
        <a:lstStyle/>
        <a:p>
          <a:endParaRPr lang="es-MX"/>
        </a:p>
      </dgm:t>
    </dgm:pt>
    <dgm:pt modelId="{FF685E71-5800-46B6-85FE-B2138B35F195}" type="pres">
      <dgm:prSet presAssocID="{B2192A22-79EF-4DE9-A7B5-3CF692BC3AF7}" presName="composite" presStyleCnt="0">
        <dgm:presLayoutVars>
          <dgm:chMax val="1"/>
          <dgm:dir/>
          <dgm:resizeHandles val="exact"/>
        </dgm:presLayoutVars>
      </dgm:prSet>
      <dgm:spPr/>
    </dgm:pt>
    <dgm:pt modelId="{F84DE7EE-C12B-4C72-8C07-E23AEB70D5D4}" type="pres">
      <dgm:prSet presAssocID="{091F841E-C5AE-4445-8D06-9CA86B2F9E3B}" presName="roof" presStyleLbl="dkBgShp" presStyleIdx="0" presStyleCnt="2"/>
      <dgm:spPr/>
      <dgm:t>
        <a:bodyPr/>
        <a:lstStyle/>
        <a:p>
          <a:endParaRPr lang="es-MX"/>
        </a:p>
      </dgm:t>
    </dgm:pt>
    <dgm:pt modelId="{136948E4-2645-4906-9D1C-980627FACFD6}" type="pres">
      <dgm:prSet presAssocID="{091F841E-C5AE-4445-8D06-9CA86B2F9E3B}" presName="pillars" presStyleCnt="0"/>
      <dgm:spPr/>
    </dgm:pt>
    <dgm:pt modelId="{2DFE9EA5-DB58-4579-A798-657E070EC018}" type="pres">
      <dgm:prSet presAssocID="{091F841E-C5AE-4445-8D06-9CA86B2F9E3B}" presName="pillar1" presStyleLbl="node1" presStyleIdx="0" presStyleCnt="2">
        <dgm:presLayoutVars>
          <dgm:bulletEnabled val="1"/>
        </dgm:presLayoutVars>
      </dgm:prSet>
      <dgm:spPr/>
      <dgm:t>
        <a:bodyPr/>
        <a:lstStyle/>
        <a:p>
          <a:endParaRPr lang="es-MX"/>
        </a:p>
      </dgm:t>
    </dgm:pt>
    <dgm:pt modelId="{DE49C9F9-11E9-4F58-AD04-B6B7E87F20BD}" type="pres">
      <dgm:prSet presAssocID="{39BF27B4-F1A4-487D-BA07-F3FD4A2876D6}" presName="pillarX" presStyleLbl="node1" presStyleIdx="1" presStyleCnt="2">
        <dgm:presLayoutVars>
          <dgm:bulletEnabled val="1"/>
        </dgm:presLayoutVars>
      </dgm:prSet>
      <dgm:spPr/>
      <dgm:t>
        <a:bodyPr/>
        <a:lstStyle/>
        <a:p>
          <a:endParaRPr lang="es-MX"/>
        </a:p>
      </dgm:t>
    </dgm:pt>
    <dgm:pt modelId="{DC631332-16BB-4C2C-8794-9204A4A90188}" type="pres">
      <dgm:prSet presAssocID="{091F841E-C5AE-4445-8D06-9CA86B2F9E3B}" presName="base" presStyleLbl="dkBgShp" presStyleIdx="1" presStyleCnt="2">
        <dgm:style>
          <a:lnRef idx="3">
            <a:schemeClr val="lt1"/>
          </a:lnRef>
          <a:fillRef idx="1">
            <a:schemeClr val="accent5"/>
          </a:fillRef>
          <a:effectRef idx="1">
            <a:schemeClr val="accent5"/>
          </a:effectRef>
          <a:fontRef idx="minor">
            <a:schemeClr val="lt1"/>
          </a:fontRef>
        </dgm:style>
      </dgm:prSet>
      <dgm:spPr/>
    </dgm:pt>
  </dgm:ptLst>
  <dgm:cxnLst>
    <dgm:cxn modelId="{4F4992B1-638C-480A-A127-656BC286652A}" type="presOf" srcId="{39BF27B4-F1A4-487D-BA07-F3FD4A2876D6}" destId="{DE49C9F9-11E9-4F58-AD04-B6B7E87F20BD}" srcOrd="0" destOrd="0" presId="urn:microsoft.com/office/officeart/2005/8/layout/hList3"/>
    <dgm:cxn modelId="{D175559E-5E39-4190-8E20-DB13C2515C27}" srcId="{B2192A22-79EF-4DE9-A7B5-3CF692BC3AF7}" destId="{091F841E-C5AE-4445-8D06-9CA86B2F9E3B}" srcOrd="0" destOrd="0" parTransId="{27BCF049-D148-42E5-B54C-4074400EED68}" sibTransId="{DCA682D3-91F8-4820-A34E-009D5985708D}"/>
    <dgm:cxn modelId="{785B2E10-A179-49A1-A138-59E141D07D00}" type="presOf" srcId="{66CBCF98-D494-4854-B63A-5D319FAD34EB}" destId="{2DFE9EA5-DB58-4579-A798-657E070EC018}" srcOrd="0" destOrd="0" presId="urn:microsoft.com/office/officeart/2005/8/layout/hList3"/>
    <dgm:cxn modelId="{C194089B-1441-49E9-A9E9-85EC0EEDF16C}" srcId="{091F841E-C5AE-4445-8D06-9CA86B2F9E3B}" destId="{66CBCF98-D494-4854-B63A-5D319FAD34EB}" srcOrd="0" destOrd="0" parTransId="{93510723-BE2A-4C88-ADE6-A5E2E7F3E084}" sibTransId="{B2A5F26A-1B2D-4861-A334-8D028F6D7988}"/>
    <dgm:cxn modelId="{73C0015F-2FC9-421D-834F-DCF71B8C5A1B}" srcId="{091F841E-C5AE-4445-8D06-9CA86B2F9E3B}" destId="{39BF27B4-F1A4-487D-BA07-F3FD4A2876D6}" srcOrd="1" destOrd="0" parTransId="{31813490-7976-45E5-8C54-D4456F5BCC3C}" sibTransId="{7CF953AD-CB02-4A74-8148-69B900F1DF68}"/>
    <dgm:cxn modelId="{E3C59776-42A7-4904-83BE-199B7AA7B657}" type="presOf" srcId="{091F841E-C5AE-4445-8D06-9CA86B2F9E3B}" destId="{F84DE7EE-C12B-4C72-8C07-E23AEB70D5D4}" srcOrd="0" destOrd="0" presId="urn:microsoft.com/office/officeart/2005/8/layout/hList3"/>
    <dgm:cxn modelId="{FA0824C6-1537-456D-BFC6-7D5F08D5AE43}" type="presOf" srcId="{B2192A22-79EF-4DE9-A7B5-3CF692BC3AF7}" destId="{FF685E71-5800-46B6-85FE-B2138B35F195}" srcOrd="0" destOrd="0" presId="urn:microsoft.com/office/officeart/2005/8/layout/hList3"/>
    <dgm:cxn modelId="{3347B7AB-775A-4CFC-979E-FD4D1115B16D}" type="presParOf" srcId="{FF685E71-5800-46B6-85FE-B2138B35F195}" destId="{F84DE7EE-C12B-4C72-8C07-E23AEB70D5D4}" srcOrd="0" destOrd="0" presId="urn:microsoft.com/office/officeart/2005/8/layout/hList3"/>
    <dgm:cxn modelId="{C83D22C9-B02B-402A-B89C-78FE05BC5DC6}" type="presParOf" srcId="{FF685E71-5800-46B6-85FE-B2138B35F195}" destId="{136948E4-2645-4906-9D1C-980627FACFD6}" srcOrd="1" destOrd="0" presId="urn:microsoft.com/office/officeart/2005/8/layout/hList3"/>
    <dgm:cxn modelId="{08D78AD1-4365-48ED-870D-820D90D74A58}" type="presParOf" srcId="{136948E4-2645-4906-9D1C-980627FACFD6}" destId="{2DFE9EA5-DB58-4579-A798-657E070EC018}" srcOrd="0" destOrd="0" presId="urn:microsoft.com/office/officeart/2005/8/layout/hList3"/>
    <dgm:cxn modelId="{FFF8F29C-8177-4823-9868-767BC0AA2C28}" type="presParOf" srcId="{136948E4-2645-4906-9D1C-980627FACFD6}" destId="{DE49C9F9-11E9-4F58-AD04-B6B7E87F20BD}" srcOrd="1" destOrd="0" presId="urn:microsoft.com/office/officeart/2005/8/layout/hList3"/>
    <dgm:cxn modelId="{53A173A0-47F4-4795-B6A0-DB8B86ED3B5F}" type="presParOf" srcId="{FF685E71-5800-46B6-85FE-B2138B35F195}" destId="{DC631332-16BB-4C2C-8794-9204A4A90188}"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49DBF2-FA2E-4760-8CE4-A34D59F226C3}" type="doc">
      <dgm:prSet loTypeId="urn:microsoft.com/office/officeart/2005/8/layout/default#1" loCatId="list" qsTypeId="urn:microsoft.com/office/officeart/2005/8/quickstyle/3d1" qsCatId="3D" csTypeId="urn:microsoft.com/office/officeart/2005/8/colors/colorful2" csCatId="colorful" phldr="1"/>
      <dgm:spPr/>
      <dgm:t>
        <a:bodyPr/>
        <a:lstStyle/>
        <a:p>
          <a:endParaRPr lang="es-EC"/>
        </a:p>
      </dgm:t>
    </dgm:pt>
    <dgm:pt modelId="{227CF5D0-3792-4CD6-95C7-B8B01E546FC7}">
      <dgm:prSet phldrT="[Texto]" custT="1"/>
      <dgm:spPr/>
      <dgm:t>
        <a:bodyPr/>
        <a:lstStyle/>
        <a:p>
          <a:pPr algn="ctr"/>
          <a:r>
            <a:rPr lang="es-ES" sz="2000" dirty="0" smtClean="0">
              <a:latin typeface="Calibri" pitchFamily="34" charset="0"/>
              <a:cs typeface="Calibri" pitchFamily="34" charset="0"/>
            </a:rPr>
            <a:t>Proveer un marco único</a:t>
          </a:r>
          <a:endParaRPr lang="es-EC" sz="2000" dirty="0"/>
        </a:p>
      </dgm:t>
    </dgm:pt>
    <dgm:pt modelId="{4856EEB5-251C-4792-AB2F-64951159F6F6}" type="parTrans" cxnId="{4CC33B47-FAED-44BD-90E3-3128BB871879}">
      <dgm:prSet/>
      <dgm:spPr/>
      <dgm:t>
        <a:bodyPr/>
        <a:lstStyle/>
        <a:p>
          <a:pPr algn="just"/>
          <a:endParaRPr lang="es-EC"/>
        </a:p>
      </dgm:t>
    </dgm:pt>
    <dgm:pt modelId="{25DDC451-9A85-4C6F-AEF7-7F57702F2551}" type="sibTrans" cxnId="{4CC33B47-FAED-44BD-90E3-3128BB871879}">
      <dgm:prSet/>
      <dgm:spPr/>
      <dgm:t>
        <a:bodyPr/>
        <a:lstStyle/>
        <a:p>
          <a:pPr algn="just"/>
          <a:endParaRPr lang="es-EC"/>
        </a:p>
      </dgm:t>
    </dgm:pt>
    <dgm:pt modelId="{65310D37-5B3F-4540-9145-0BA22AE6776E}">
      <dgm:prSet custT="1"/>
      <dgm:spPr/>
      <dgm:t>
        <a:bodyPr/>
        <a:lstStyle/>
        <a:p>
          <a:pPr algn="ctr"/>
          <a:r>
            <a:rPr lang="es-ES" sz="2000" dirty="0" smtClean="0">
              <a:latin typeface="Calibri" pitchFamily="34" charset="0"/>
              <a:cs typeface="Calibri" pitchFamily="34" charset="0"/>
            </a:rPr>
            <a:t>Concientizar a la comunidad empresarial</a:t>
          </a:r>
        </a:p>
      </dgm:t>
    </dgm:pt>
    <dgm:pt modelId="{0EC9D4B7-0434-4558-B1B8-3BAF7808B22C}" type="parTrans" cxnId="{4BD4C7E0-159D-4E3F-B3A9-7AE4241BFE00}">
      <dgm:prSet/>
      <dgm:spPr/>
      <dgm:t>
        <a:bodyPr/>
        <a:lstStyle/>
        <a:p>
          <a:pPr algn="just"/>
          <a:endParaRPr lang="es-EC"/>
        </a:p>
      </dgm:t>
    </dgm:pt>
    <dgm:pt modelId="{B7065195-56C9-405D-A485-F18DD71EA2D6}" type="sibTrans" cxnId="{4BD4C7E0-159D-4E3F-B3A9-7AE4241BFE00}">
      <dgm:prSet/>
      <dgm:spPr/>
      <dgm:t>
        <a:bodyPr/>
        <a:lstStyle/>
        <a:p>
          <a:pPr algn="just"/>
          <a:endParaRPr lang="es-EC"/>
        </a:p>
      </dgm:t>
    </dgm:pt>
    <dgm:pt modelId="{8EC13B62-E944-4265-A627-6DBA69CFACD1}">
      <dgm:prSet custT="1"/>
      <dgm:spPr/>
      <dgm:t>
        <a:bodyPr/>
        <a:lstStyle/>
        <a:p>
          <a:pPr algn="ctr"/>
          <a:r>
            <a:rPr lang="es-ES" sz="2000" dirty="0" smtClean="0">
              <a:latin typeface="Calibri" pitchFamily="34" charset="0"/>
              <a:cs typeface="Calibri" pitchFamily="34" charset="0"/>
            </a:rPr>
            <a:t>Enlazar los objetivos y estrategias</a:t>
          </a:r>
        </a:p>
      </dgm:t>
    </dgm:pt>
    <dgm:pt modelId="{BED225E3-C869-4B85-AA1A-8C5645316B51}" type="parTrans" cxnId="{2E6EA88C-1B54-4DE6-995D-64F1A0BFAE65}">
      <dgm:prSet/>
      <dgm:spPr/>
      <dgm:t>
        <a:bodyPr/>
        <a:lstStyle/>
        <a:p>
          <a:pPr algn="just"/>
          <a:endParaRPr lang="es-EC"/>
        </a:p>
      </dgm:t>
    </dgm:pt>
    <dgm:pt modelId="{88275B22-B58A-4234-899C-C94F369F3C9F}" type="sibTrans" cxnId="{2E6EA88C-1B54-4DE6-995D-64F1A0BFAE65}">
      <dgm:prSet/>
      <dgm:spPr/>
      <dgm:t>
        <a:bodyPr/>
        <a:lstStyle/>
        <a:p>
          <a:pPr algn="just"/>
          <a:endParaRPr lang="es-EC"/>
        </a:p>
      </dgm:t>
    </dgm:pt>
    <dgm:pt modelId="{0AC5CE1B-8987-4773-9500-781858C526EA}">
      <dgm:prSet custT="1"/>
      <dgm:spPr/>
      <dgm:t>
        <a:bodyPr/>
        <a:lstStyle/>
        <a:p>
          <a:pPr algn="ctr"/>
          <a:r>
            <a:rPr lang="es-ES" sz="2000" dirty="0" smtClean="0">
              <a:latin typeface="Calibri" pitchFamily="34" charset="0"/>
              <a:cs typeface="Calibri" pitchFamily="34" charset="0"/>
            </a:rPr>
            <a:t>Importancia de la información</a:t>
          </a:r>
          <a:endParaRPr lang="es-ES" sz="2000" dirty="0">
            <a:latin typeface="Calibri" pitchFamily="34" charset="0"/>
            <a:cs typeface="Calibri" pitchFamily="34" charset="0"/>
          </a:endParaRPr>
        </a:p>
      </dgm:t>
    </dgm:pt>
    <dgm:pt modelId="{0C25C083-03BF-4EF1-B7BC-B3AC3CADAC6A}" type="parTrans" cxnId="{6A2F0F5A-3258-459F-BF9B-0F87BEBA0D90}">
      <dgm:prSet/>
      <dgm:spPr/>
      <dgm:t>
        <a:bodyPr/>
        <a:lstStyle/>
        <a:p>
          <a:pPr algn="just"/>
          <a:endParaRPr lang="es-EC"/>
        </a:p>
      </dgm:t>
    </dgm:pt>
    <dgm:pt modelId="{196B62B0-1753-421F-9588-8EF67F916E14}" type="sibTrans" cxnId="{6A2F0F5A-3258-459F-BF9B-0F87BEBA0D90}">
      <dgm:prSet/>
      <dgm:spPr/>
      <dgm:t>
        <a:bodyPr/>
        <a:lstStyle/>
        <a:p>
          <a:pPr algn="just"/>
          <a:endParaRPr lang="es-EC"/>
        </a:p>
      </dgm:t>
    </dgm:pt>
    <dgm:pt modelId="{F46E8F4C-D581-4C11-BC7F-8A8CFE7DCB2B}" type="pres">
      <dgm:prSet presAssocID="{7049DBF2-FA2E-4760-8CE4-A34D59F226C3}" presName="diagram" presStyleCnt="0">
        <dgm:presLayoutVars>
          <dgm:dir/>
          <dgm:resizeHandles val="exact"/>
        </dgm:presLayoutVars>
      </dgm:prSet>
      <dgm:spPr/>
      <dgm:t>
        <a:bodyPr/>
        <a:lstStyle/>
        <a:p>
          <a:endParaRPr lang="es-EC"/>
        </a:p>
      </dgm:t>
    </dgm:pt>
    <dgm:pt modelId="{87B4F5A3-E3D4-40E8-AED9-227D64BC3505}" type="pres">
      <dgm:prSet presAssocID="{227CF5D0-3792-4CD6-95C7-B8B01E546FC7}" presName="node" presStyleLbl="node1" presStyleIdx="0" presStyleCnt="4">
        <dgm:presLayoutVars>
          <dgm:bulletEnabled val="1"/>
        </dgm:presLayoutVars>
      </dgm:prSet>
      <dgm:spPr/>
      <dgm:t>
        <a:bodyPr/>
        <a:lstStyle/>
        <a:p>
          <a:endParaRPr lang="es-EC"/>
        </a:p>
      </dgm:t>
    </dgm:pt>
    <dgm:pt modelId="{49A01CEC-9B9C-4648-BD6A-8FB7930F1138}" type="pres">
      <dgm:prSet presAssocID="{25DDC451-9A85-4C6F-AEF7-7F57702F2551}" presName="sibTrans" presStyleCnt="0"/>
      <dgm:spPr/>
      <dgm:t>
        <a:bodyPr/>
        <a:lstStyle/>
        <a:p>
          <a:endParaRPr lang="es-MX"/>
        </a:p>
      </dgm:t>
    </dgm:pt>
    <dgm:pt modelId="{4CE08860-2699-4086-A45A-29DEDC942BEE}" type="pres">
      <dgm:prSet presAssocID="{65310D37-5B3F-4540-9145-0BA22AE6776E}" presName="node" presStyleLbl="node1" presStyleIdx="1" presStyleCnt="4">
        <dgm:presLayoutVars>
          <dgm:bulletEnabled val="1"/>
        </dgm:presLayoutVars>
      </dgm:prSet>
      <dgm:spPr/>
      <dgm:t>
        <a:bodyPr/>
        <a:lstStyle/>
        <a:p>
          <a:endParaRPr lang="es-EC"/>
        </a:p>
      </dgm:t>
    </dgm:pt>
    <dgm:pt modelId="{08AC0671-D64C-4D93-BF64-6CD25118F209}" type="pres">
      <dgm:prSet presAssocID="{B7065195-56C9-405D-A485-F18DD71EA2D6}" presName="sibTrans" presStyleCnt="0"/>
      <dgm:spPr/>
      <dgm:t>
        <a:bodyPr/>
        <a:lstStyle/>
        <a:p>
          <a:endParaRPr lang="es-MX"/>
        </a:p>
      </dgm:t>
    </dgm:pt>
    <dgm:pt modelId="{F0B7AC58-93D8-4311-85BE-59461D5C80C2}" type="pres">
      <dgm:prSet presAssocID="{8EC13B62-E944-4265-A627-6DBA69CFACD1}" presName="node" presStyleLbl="node1" presStyleIdx="2" presStyleCnt="4">
        <dgm:presLayoutVars>
          <dgm:bulletEnabled val="1"/>
        </dgm:presLayoutVars>
      </dgm:prSet>
      <dgm:spPr/>
      <dgm:t>
        <a:bodyPr/>
        <a:lstStyle/>
        <a:p>
          <a:endParaRPr lang="es-EC"/>
        </a:p>
      </dgm:t>
    </dgm:pt>
    <dgm:pt modelId="{6669CDFE-FA56-4316-BBA2-A54A48968D6C}" type="pres">
      <dgm:prSet presAssocID="{88275B22-B58A-4234-899C-C94F369F3C9F}" presName="sibTrans" presStyleCnt="0"/>
      <dgm:spPr/>
      <dgm:t>
        <a:bodyPr/>
        <a:lstStyle/>
        <a:p>
          <a:endParaRPr lang="es-MX"/>
        </a:p>
      </dgm:t>
    </dgm:pt>
    <dgm:pt modelId="{F45C8AD2-163A-4B63-B25A-96F5AFFAD6E0}" type="pres">
      <dgm:prSet presAssocID="{0AC5CE1B-8987-4773-9500-781858C526EA}" presName="node" presStyleLbl="node1" presStyleIdx="3" presStyleCnt="4">
        <dgm:presLayoutVars>
          <dgm:bulletEnabled val="1"/>
        </dgm:presLayoutVars>
      </dgm:prSet>
      <dgm:spPr/>
      <dgm:t>
        <a:bodyPr/>
        <a:lstStyle/>
        <a:p>
          <a:endParaRPr lang="es-EC"/>
        </a:p>
      </dgm:t>
    </dgm:pt>
  </dgm:ptLst>
  <dgm:cxnLst>
    <dgm:cxn modelId="{2E6EA88C-1B54-4DE6-995D-64F1A0BFAE65}" srcId="{7049DBF2-FA2E-4760-8CE4-A34D59F226C3}" destId="{8EC13B62-E944-4265-A627-6DBA69CFACD1}" srcOrd="2" destOrd="0" parTransId="{BED225E3-C869-4B85-AA1A-8C5645316B51}" sibTransId="{88275B22-B58A-4234-899C-C94F369F3C9F}"/>
    <dgm:cxn modelId="{583A94E3-503E-4C46-A225-10AC6835FA42}" type="presOf" srcId="{8EC13B62-E944-4265-A627-6DBA69CFACD1}" destId="{F0B7AC58-93D8-4311-85BE-59461D5C80C2}" srcOrd="0" destOrd="0" presId="urn:microsoft.com/office/officeart/2005/8/layout/default#1"/>
    <dgm:cxn modelId="{4CC33B47-FAED-44BD-90E3-3128BB871879}" srcId="{7049DBF2-FA2E-4760-8CE4-A34D59F226C3}" destId="{227CF5D0-3792-4CD6-95C7-B8B01E546FC7}" srcOrd="0" destOrd="0" parTransId="{4856EEB5-251C-4792-AB2F-64951159F6F6}" sibTransId="{25DDC451-9A85-4C6F-AEF7-7F57702F2551}"/>
    <dgm:cxn modelId="{9A0E6B31-6325-4DB6-AF22-75C067C23780}" type="presOf" srcId="{65310D37-5B3F-4540-9145-0BA22AE6776E}" destId="{4CE08860-2699-4086-A45A-29DEDC942BEE}" srcOrd="0" destOrd="0" presId="urn:microsoft.com/office/officeart/2005/8/layout/default#1"/>
    <dgm:cxn modelId="{E53E30CF-36FB-4B19-AB95-ED8B1F04D527}" type="presOf" srcId="{0AC5CE1B-8987-4773-9500-781858C526EA}" destId="{F45C8AD2-163A-4B63-B25A-96F5AFFAD6E0}" srcOrd="0" destOrd="0" presId="urn:microsoft.com/office/officeart/2005/8/layout/default#1"/>
    <dgm:cxn modelId="{E2EB5B51-D2E8-4B01-98C3-F461D57EEB26}" type="presOf" srcId="{7049DBF2-FA2E-4760-8CE4-A34D59F226C3}" destId="{F46E8F4C-D581-4C11-BC7F-8A8CFE7DCB2B}" srcOrd="0" destOrd="0" presId="urn:microsoft.com/office/officeart/2005/8/layout/default#1"/>
    <dgm:cxn modelId="{4BD4C7E0-159D-4E3F-B3A9-7AE4241BFE00}" srcId="{7049DBF2-FA2E-4760-8CE4-A34D59F226C3}" destId="{65310D37-5B3F-4540-9145-0BA22AE6776E}" srcOrd="1" destOrd="0" parTransId="{0EC9D4B7-0434-4558-B1B8-3BAF7808B22C}" sibTransId="{B7065195-56C9-405D-A485-F18DD71EA2D6}"/>
    <dgm:cxn modelId="{6A2F0F5A-3258-459F-BF9B-0F87BEBA0D90}" srcId="{7049DBF2-FA2E-4760-8CE4-A34D59F226C3}" destId="{0AC5CE1B-8987-4773-9500-781858C526EA}" srcOrd="3" destOrd="0" parTransId="{0C25C083-03BF-4EF1-B7BC-B3AC3CADAC6A}" sibTransId="{196B62B0-1753-421F-9588-8EF67F916E14}"/>
    <dgm:cxn modelId="{31F424B9-D918-4101-BCD4-7ABBAF73A733}" type="presOf" srcId="{227CF5D0-3792-4CD6-95C7-B8B01E546FC7}" destId="{87B4F5A3-E3D4-40E8-AED9-227D64BC3505}" srcOrd="0" destOrd="0" presId="urn:microsoft.com/office/officeart/2005/8/layout/default#1"/>
    <dgm:cxn modelId="{3655B509-2862-464D-B563-994F7F3E781B}" type="presParOf" srcId="{F46E8F4C-D581-4C11-BC7F-8A8CFE7DCB2B}" destId="{87B4F5A3-E3D4-40E8-AED9-227D64BC3505}" srcOrd="0" destOrd="0" presId="urn:microsoft.com/office/officeart/2005/8/layout/default#1"/>
    <dgm:cxn modelId="{3D10039E-813C-42FD-86AB-6419D19D4EDE}" type="presParOf" srcId="{F46E8F4C-D581-4C11-BC7F-8A8CFE7DCB2B}" destId="{49A01CEC-9B9C-4648-BD6A-8FB7930F1138}" srcOrd="1" destOrd="0" presId="urn:microsoft.com/office/officeart/2005/8/layout/default#1"/>
    <dgm:cxn modelId="{873CC05A-F2F2-4160-866D-6ED7E0BECDE4}" type="presParOf" srcId="{F46E8F4C-D581-4C11-BC7F-8A8CFE7DCB2B}" destId="{4CE08860-2699-4086-A45A-29DEDC942BEE}" srcOrd="2" destOrd="0" presId="urn:microsoft.com/office/officeart/2005/8/layout/default#1"/>
    <dgm:cxn modelId="{D5A45BF0-F27A-48C1-9064-E42C42A17780}" type="presParOf" srcId="{F46E8F4C-D581-4C11-BC7F-8A8CFE7DCB2B}" destId="{08AC0671-D64C-4D93-BF64-6CD25118F209}" srcOrd="3" destOrd="0" presId="urn:microsoft.com/office/officeart/2005/8/layout/default#1"/>
    <dgm:cxn modelId="{8379822A-95D6-4B53-80DB-7C70EEC83073}" type="presParOf" srcId="{F46E8F4C-D581-4C11-BC7F-8A8CFE7DCB2B}" destId="{F0B7AC58-93D8-4311-85BE-59461D5C80C2}" srcOrd="4" destOrd="0" presId="urn:microsoft.com/office/officeart/2005/8/layout/default#1"/>
    <dgm:cxn modelId="{AA27270E-0667-4891-A3F6-1C949A8D01B9}" type="presParOf" srcId="{F46E8F4C-D581-4C11-BC7F-8A8CFE7DCB2B}" destId="{6669CDFE-FA56-4316-BBA2-A54A48968D6C}" srcOrd="5" destOrd="0" presId="urn:microsoft.com/office/officeart/2005/8/layout/default#1"/>
    <dgm:cxn modelId="{56ECF995-B1E6-424E-9165-BD46F5836A4A}" type="presParOf" srcId="{F46E8F4C-D581-4C11-BC7F-8A8CFE7DCB2B}" destId="{F45C8AD2-163A-4B63-B25A-96F5AFFAD6E0}" srcOrd="6"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0BE169-B866-4A2B-9A57-21B1E219FA2B}">
      <dsp:nvSpPr>
        <dsp:cNvPr id="0" name=""/>
        <dsp:cNvSpPr/>
      </dsp:nvSpPr>
      <dsp:spPr>
        <a:xfrm>
          <a:off x="0" y="0"/>
          <a:ext cx="2211081" cy="4392488"/>
        </a:xfrm>
        <a:prstGeom prst="roundRect">
          <a:avLst>
            <a:gd name="adj" fmla="val 10000"/>
          </a:avLst>
        </a:prstGeom>
        <a:gradFill rotWithShape="0">
          <a:gsLst>
            <a:gs pos="0">
              <a:schemeClr val="accent2">
                <a:hueOff val="0"/>
                <a:satOff val="0"/>
                <a:lumOff val="0"/>
                <a:alphaOff val="0"/>
                <a:shade val="54000"/>
                <a:satMod val="105000"/>
              </a:schemeClr>
            </a:gs>
            <a:gs pos="47500">
              <a:schemeClr val="accent2">
                <a:hueOff val="0"/>
                <a:satOff val="0"/>
                <a:lumOff val="0"/>
                <a:alphaOff val="0"/>
                <a:shade val="88000"/>
                <a:satMod val="105000"/>
              </a:schemeClr>
            </a:gs>
            <a:gs pos="58500">
              <a:schemeClr val="accent2">
                <a:hueOff val="0"/>
                <a:satOff val="0"/>
                <a:lumOff val="0"/>
                <a:alphaOff val="0"/>
                <a:shade val="88000"/>
                <a:satMod val="105000"/>
              </a:schemeClr>
            </a:gs>
            <a:gs pos="100000">
              <a:schemeClr val="accent2">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s-MX" sz="2900" kern="1200" dirty="0" smtClean="0"/>
            <a:t>Fase I</a:t>
          </a:r>
        </a:p>
        <a:p>
          <a:pPr lvl="0" algn="ctr" defTabSz="1289050">
            <a:lnSpc>
              <a:spcPct val="90000"/>
            </a:lnSpc>
            <a:spcBef>
              <a:spcPct val="0"/>
            </a:spcBef>
            <a:spcAft>
              <a:spcPct val="35000"/>
            </a:spcAft>
          </a:pPr>
          <a:r>
            <a:rPr lang="es-MX" sz="2900" kern="1200" dirty="0" smtClean="0"/>
            <a:t>Planeación</a:t>
          </a:r>
          <a:endParaRPr lang="es-MX" sz="2900" kern="1200" dirty="0"/>
        </a:p>
      </dsp:txBody>
      <dsp:txXfrm>
        <a:off x="0" y="1756995"/>
        <a:ext cx="2211081" cy="1756995"/>
      </dsp:txXfrm>
    </dsp:sp>
    <dsp:sp modelId="{CD9924E0-8F26-457C-88AB-105093374AF2}">
      <dsp:nvSpPr>
        <dsp:cNvPr id="0" name=""/>
        <dsp:cNvSpPr/>
      </dsp:nvSpPr>
      <dsp:spPr>
        <a:xfrm>
          <a:off x="375612" y="263549"/>
          <a:ext cx="1462698" cy="1462698"/>
        </a:xfrm>
        <a:prstGeom prst="ellipse">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F08B9E0-5410-477E-BBA1-4B78CF7CEB25}">
      <dsp:nvSpPr>
        <dsp:cNvPr id="0" name=""/>
        <dsp:cNvSpPr/>
      </dsp:nvSpPr>
      <dsp:spPr>
        <a:xfrm>
          <a:off x="2278835" y="0"/>
          <a:ext cx="2211081" cy="4392488"/>
        </a:xfrm>
        <a:prstGeom prst="roundRect">
          <a:avLst>
            <a:gd name="adj" fmla="val 10000"/>
          </a:avLst>
        </a:prstGeom>
        <a:gradFill rotWithShape="0">
          <a:gsLst>
            <a:gs pos="0">
              <a:schemeClr val="accent2">
                <a:hueOff val="-4271743"/>
                <a:satOff val="12481"/>
                <a:lumOff val="-2353"/>
                <a:alphaOff val="0"/>
                <a:shade val="54000"/>
                <a:satMod val="105000"/>
              </a:schemeClr>
            </a:gs>
            <a:gs pos="47500">
              <a:schemeClr val="accent2">
                <a:hueOff val="-4271743"/>
                <a:satOff val="12481"/>
                <a:lumOff val="-2353"/>
                <a:alphaOff val="0"/>
                <a:shade val="88000"/>
                <a:satMod val="105000"/>
              </a:schemeClr>
            </a:gs>
            <a:gs pos="58500">
              <a:schemeClr val="accent2">
                <a:hueOff val="-4271743"/>
                <a:satOff val="12481"/>
                <a:lumOff val="-2353"/>
                <a:alphaOff val="0"/>
                <a:shade val="88000"/>
                <a:satMod val="105000"/>
              </a:schemeClr>
            </a:gs>
            <a:gs pos="100000">
              <a:schemeClr val="accent2">
                <a:hueOff val="-4271743"/>
                <a:satOff val="12481"/>
                <a:lumOff val="-2353"/>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s-MX" sz="2900" kern="1200" dirty="0" smtClean="0"/>
            <a:t>Fase II</a:t>
          </a:r>
        </a:p>
        <a:p>
          <a:pPr lvl="0" algn="ctr" defTabSz="1289050">
            <a:lnSpc>
              <a:spcPct val="90000"/>
            </a:lnSpc>
            <a:spcBef>
              <a:spcPct val="0"/>
            </a:spcBef>
            <a:spcAft>
              <a:spcPct val="35000"/>
            </a:spcAft>
          </a:pPr>
          <a:r>
            <a:rPr lang="es-MX" sz="2900" kern="1200" dirty="0" smtClean="0"/>
            <a:t>Ejecución</a:t>
          </a:r>
          <a:endParaRPr lang="es-MX" sz="2900" kern="1200" dirty="0"/>
        </a:p>
      </dsp:txBody>
      <dsp:txXfrm>
        <a:off x="2278835" y="1756995"/>
        <a:ext cx="2211081" cy="1756995"/>
      </dsp:txXfrm>
    </dsp:sp>
    <dsp:sp modelId="{F02D98E6-90A6-4D7E-BD3D-F369D60037EA}">
      <dsp:nvSpPr>
        <dsp:cNvPr id="0" name=""/>
        <dsp:cNvSpPr/>
      </dsp:nvSpPr>
      <dsp:spPr>
        <a:xfrm>
          <a:off x="2653026" y="263549"/>
          <a:ext cx="1462698" cy="1462698"/>
        </a:xfrm>
        <a:prstGeom prst="ellipse">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2F1AD21-032D-4ABC-9922-DF7FA62BAEB9}">
      <dsp:nvSpPr>
        <dsp:cNvPr id="0" name=""/>
        <dsp:cNvSpPr/>
      </dsp:nvSpPr>
      <dsp:spPr>
        <a:xfrm>
          <a:off x="4556249" y="0"/>
          <a:ext cx="2211081" cy="4392488"/>
        </a:xfrm>
        <a:prstGeom prst="roundRect">
          <a:avLst>
            <a:gd name="adj" fmla="val 10000"/>
          </a:avLst>
        </a:prstGeom>
        <a:gradFill rotWithShape="0">
          <a:gsLst>
            <a:gs pos="0">
              <a:schemeClr val="accent2">
                <a:hueOff val="-8543487"/>
                <a:satOff val="24962"/>
                <a:lumOff val="-4706"/>
                <a:alphaOff val="0"/>
                <a:shade val="54000"/>
                <a:satMod val="105000"/>
              </a:schemeClr>
            </a:gs>
            <a:gs pos="47500">
              <a:schemeClr val="accent2">
                <a:hueOff val="-8543487"/>
                <a:satOff val="24962"/>
                <a:lumOff val="-4706"/>
                <a:alphaOff val="0"/>
                <a:shade val="88000"/>
                <a:satMod val="105000"/>
              </a:schemeClr>
            </a:gs>
            <a:gs pos="58500">
              <a:schemeClr val="accent2">
                <a:hueOff val="-8543487"/>
                <a:satOff val="24962"/>
                <a:lumOff val="-4706"/>
                <a:alphaOff val="0"/>
                <a:shade val="88000"/>
                <a:satMod val="105000"/>
              </a:schemeClr>
            </a:gs>
            <a:gs pos="100000">
              <a:schemeClr val="accent2">
                <a:hueOff val="-8543487"/>
                <a:satOff val="24962"/>
                <a:lumOff val="-4706"/>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s-MX" sz="2900" kern="1200" dirty="0" smtClean="0"/>
            <a:t>Fase III</a:t>
          </a:r>
        </a:p>
        <a:p>
          <a:pPr lvl="0" algn="ctr" defTabSz="1289050">
            <a:lnSpc>
              <a:spcPct val="90000"/>
            </a:lnSpc>
            <a:spcBef>
              <a:spcPct val="0"/>
            </a:spcBef>
            <a:spcAft>
              <a:spcPct val="35000"/>
            </a:spcAft>
          </a:pPr>
          <a:r>
            <a:rPr lang="es-MX" sz="2900" kern="1200" dirty="0" smtClean="0"/>
            <a:t>Finalización</a:t>
          </a:r>
          <a:endParaRPr lang="es-MX" sz="2900" kern="1200" dirty="0"/>
        </a:p>
      </dsp:txBody>
      <dsp:txXfrm>
        <a:off x="4556249" y="1756995"/>
        <a:ext cx="2211081" cy="1756995"/>
      </dsp:txXfrm>
    </dsp:sp>
    <dsp:sp modelId="{80095B21-BB6A-4442-9650-6D2DD592DA16}">
      <dsp:nvSpPr>
        <dsp:cNvPr id="0" name=""/>
        <dsp:cNvSpPr/>
      </dsp:nvSpPr>
      <dsp:spPr>
        <a:xfrm>
          <a:off x="4930440" y="263549"/>
          <a:ext cx="1462698" cy="1462698"/>
        </a:xfrm>
        <a:prstGeom prst="ellipse">
          <a:avLst/>
        </a:prstGeom>
        <a:blipFill rotWithShape="0">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64B40E3-1FF8-4257-8A81-0E2BC692C2D0}">
      <dsp:nvSpPr>
        <dsp:cNvPr id="0" name=""/>
        <dsp:cNvSpPr/>
      </dsp:nvSpPr>
      <dsp:spPr>
        <a:xfrm>
          <a:off x="270750" y="3513990"/>
          <a:ext cx="6227251" cy="658873"/>
        </a:xfrm>
        <a:prstGeom prst="leftRightArrow">
          <a:avLst/>
        </a:prstGeom>
        <a:solidFill>
          <a:schemeClr val="accent2">
            <a:tint val="40000"/>
            <a:hueOff val="0"/>
            <a:satOff val="0"/>
            <a:lumOff val="0"/>
            <a:alphaOff val="0"/>
          </a:schemeClr>
        </a:solidFill>
        <a:ln>
          <a:noFill/>
        </a:ln>
        <a:effectLst>
          <a:outerShdw blurRad="63500" dist="25400" dir="3600000" algn="r" rotWithShape="0">
            <a:srgbClr val="000000">
              <a:alpha val="36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832A4FC-2852-48BF-A237-0C9260E918C6}">
      <dsp:nvSpPr>
        <dsp:cNvPr id="0" name=""/>
        <dsp:cNvSpPr/>
      </dsp:nvSpPr>
      <dsp:spPr>
        <a:xfrm>
          <a:off x="0" y="28046"/>
          <a:ext cx="8229600" cy="312429"/>
        </a:xfrm>
        <a:prstGeom prst="roundRect">
          <a:avLst/>
        </a:prstGeom>
        <a:gradFill rotWithShape="0">
          <a:gsLst>
            <a:gs pos="0">
              <a:schemeClr val="accent2">
                <a:hueOff val="0"/>
                <a:satOff val="0"/>
                <a:lumOff val="0"/>
                <a:alphaOff val="0"/>
                <a:shade val="54000"/>
                <a:satMod val="105000"/>
              </a:schemeClr>
            </a:gs>
            <a:gs pos="47500">
              <a:schemeClr val="accent2">
                <a:hueOff val="0"/>
                <a:satOff val="0"/>
                <a:lumOff val="0"/>
                <a:alphaOff val="0"/>
                <a:shade val="88000"/>
                <a:satMod val="105000"/>
              </a:schemeClr>
            </a:gs>
            <a:gs pos="58500">
              <a:schemeClr val="accent2">
                <a:hueOff val="0"/>
                <a:satOff val="0"/>
                <a:lumOff val="0"/>
                <a:alphaOff val="0"/>
                <a:shade val="88000"/>
                <a:satMod val="105000"/>
              </a:schemeClr>
            </a:gs>
            <a:gs pos="100000">
              <a:schemeClr val="accent2">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b="1" kern="1200" dirty="0" smtClean="0"/>
            <a:t>Planeación</a:t>
          </a:r>
          <a:endParaRPr lang="es-MX" sz="1800" b="1" kern="1200" dirty="0"/>
        </a:p>
      </dsp:txBody>
      <dsp:txXfrm>
        <a:off x="0" y="28046"/>
        <a:ext cx="8229600" cy="312429"/>
      </dsp:txXfrm>
    </dsp:sp>
    <dsp:sp modelId="{30EA008D-344E-42AE-8B22-855EEFA08F5B}">
      <dsp:nvSpPr>
        <dsp:cNvPr id="0" name=""/>
        <dsp:cNvSpPr/>
      </dsp:nvSpPr>
      <dsp:spPr>
        <a:xfrm>
          <a:off x="0" y="340475"/>
          <a:ext cx="8229600" cy="1091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71450" lvl="1" indent="-171450" algn="just" defTabSz="711200">
            <a:lnSpc>
              <a:spcPct val="90000"/>
            </a:lnSpc>
            <a:spcBef>
              <a:spcPct val="0"/>
            </a:spcBef>
            <a:spcAft>
              <a:spcPct val="20000"/>
            </a:spcAft>
            <a:buChar char="••"/>
          </a:pPr>
          <a:r>
            <a:rPr lang="es-ES" sz="1600" kern="1200" dirty="0" smtClean="0">
              <a:latin typeface="Calibri" pitchFamily="34" charset="0"/>
              <a:cs typeface="Calibri" pitchFamily="34" charset="0"/>
            </a:rPr>
            <a:t>Conocimiento y Comprensión de la </a:t>
          </a:r>
          <a:r>
            <a:rPr lang="es-ES" sz="1600" kern="1200" dirty="0" smtClean="0">
              <a:latin typeface="Calibri" pitchFamily="34" charset="0"/>
              <a:cs typeface="Calibri" pitchFamily="34" charset="0"/>
              <a:hlinkClick xmlns:r="http://schemas.openxmlformats.org/officeDocument/2006/relationships" r:id="rId1" action="ppaction://hlinkfile"/>
            </a:rPr>
            <a:t>Entidad</a:t>
          </a:r>
          <a:r>
            <a:rPr lang="es-ES" sz="1600" kern="1200" dirty="0" smtClean="0">
              <a:latin typeface="Calibri" pitchFamily="34" charset="0"/>
              <a:cs typeface="Calibri" pitchFamily="34" charset="0"/>
            </a:rPr>
            <a:t> y de la </a:t>
          </a:r>
          <a:r>
            <a:rPr lang="es-ES" sz="1600" kern="1200" dirty="0" smtClean="0">
              <a:latin typeface="Calibri" pitchFamily="34" charset="0"/>
              <a:cs typeface="Calibri" pitchFamily="34" charset="0"/>
              <a:hlinkClick xmlns:r="http://schemas.openxmlformats.org/officeDocument/2006/relationships" r:id="rId2" action="ppaction://hlinkfile"/>
            </a:rPr>
            <a:t>Gerencia de TI</a:t>
          </a:r>
          <a:r>
            <a:rPr lang="es-ES" sz="1600" kern="1200" dirty="0" smtClean="0">
              <a:latin typeface="Calibri" pitchFamily="34" charset="0"/>
              <a:cs typeface="Calibri" pitchFamily="34" charset="0"/>
            </a:rPr>
            <a:t>.</a:t>
          </a:r>
          <a:endParaRPr lang="es-MX" sz="1600" kern="1200" dirty="0"/>
        </a:p>
        <a:p>
          <a:pPr marL="171450" lvl="1" indent="-171450" algn="just" defTabSz="711200">
            <a:lnSpc>
              <a:spcPct val="90000"/>
            </a:lnSpc>
            <a:spcBef>
              <a:spcPct val="0"/>
            </a:spcBef>
            <a:spcAft>
              <a:spcPct val="20000"/>
            </a:spcAft>
            <a:buChar char="••"/>
          </a:pPr>
          <a:r>
            <a:rPr lang="es-ES" sz="1600" kern="1200" dirty="0" smtClean="0">
              <a:latin typeface="Calibri" pitchFamily="34" charset="0"/>
              <a:cs typeface="Calibri" pitchFamily="34" charset="0"/>
            </a:rPr>
            <a:t>Objetivos y Alcance de la Auditoría.</a:t>
          </a:r>
          <a:endParaRPr lang="es-EC" sz="1600" kern="1200" dirty="0">
            <a:latin typeface="Calibri" pitchFamily="34" charset="0"/>
            <a:cs typeface="Calibri" pitchFamily="34" charset="0"/>
          </a:endParaRPr>
        </a:p>
        <a:p>
          <a:pPr marL="171450" lvl="1" indent="-171450" algn="just" defTabSz="711200">
            <a:lnSpc>
              <a:spcPct val="90000"/>
            </a:lnSpc>
            <a:spcBef>
              <a:spcPct val="0"/>
            </a:spcBef>
            <a:spcAft>
              <a:spcPct val="20000"/>
            </a:spcAft>
            <a:buChar char="••"/>
          </a:pPr>
          <a:r>
            <a:rPr lang="es-ES" sz="1600" kern="1200" dirty="0" smtClean="0">
              <a:latin typeface="Calibri" pitchFamily="34" charset="0"/>
              <a:cs typeface="Calibri" pitchFamily="34" charset="0"/>
            </a:rPr>
            <a:t>Análisis de </a:t>
          </a:r>
          <a:r>
            <a:rPr lang="es-ES" sz="1600" kern="1200" dirty="0" smtClean="0">
              <a:latin typeface="Calibri" pitchFamily="34" charset="0"/>
              <a:cs typeface="Calibri" pitchFamily="34" charset="0"/>
              <a:hlinkClick xmlns:r="http://schemas.openxmlformats.org/officeDocument/2006/relationships" r:id="rId3" action="ppaction://hlinkfile"/>
            </a:rPr>
            <a:t>Riesgos más críticos</a:t>
          </a:r>
          <a:r>
            <a:rPr lang="es-ES" sz="1600" kern="1200" dirty="0" smtClean="0">
              <a:latin typeface="Calibri" pitchFamily="34" charset="0"/>
              <a:cs typeface="Calibri" pitchFamily="34" charset="0"/>
            </a:rPr>
            <a:t>.</a:t>
          </a:r>
          <a:endParaRPr lang="es-EC" sz="1600" kern="1200" dirty="0">
            <a:latin typeface="Calibri" pitchFamily="34" charset="0"/>
            <a:cs typeface="Calibri" pitchFamily="34" charset="0"/>
          </a:endParaRPr>
        </a:p>
        <a:p>
          <a:pPr marL="171450" lvl="1" indent="-171450" algn="just" defTabSz="711200">
            <a:lnSpc>
              <a:spcPct val="90000"/>
            </a:lnSpc>
            <a:spcBef>
              <a:spcPct val="0"/>
            </a:spcBef>
            <a:spcAft>
              <a:spcPct val="20000"/>
            </a:spcAft>
            <a:buChar char="••"/>
          </a:pPr>
          <a:r>
            <a:rPr lang="es-ES" sz="1600" kern="1200" dirty="0" smtClean="0">
              <a:latin typeface="Calibri" pitchFamily="34" charset="0"/>
              <a:cs typeface="Calibri" pitchFamily="34" charset="0"/>
              <a:hlinkClick xmlns:r="http://schemas.openxmlformats.org/officeDocument/2006/relationships" r:id="rId4" action="ppaction://hlinkfile"/>
            </a:rPr>
            <a:t>Planeación del Programa de  Auditoría</a:t>
          </a:r>
          <a:r>
            <a:rPr lang="es-ES" sz="1600" kern="1200" dirty="0" smtClean="0">
              <a:latin typeface="Calibri" pitchFamily="34" charset="0"/>
              <a:cs typeface="Calibri" pitchFamily="34" charset="0"/>
            </a:rPr>
            <a:t> o Plan de Campo.</a:t>
          </a:r>
          <a:endParaRPr lang="es-MX" sz="1600" kern="1200" dirty="0"/>
        </a:p>
      </dsp:txBody>
      <dsp:txXfrm>
        <a:off x="0" y="340475"/>
        <a:ext cx="8229600" cy="1091407"/>
      </dsp:txXfrm>
    </dsp:sp>
    <dsp:sp modelId="{54025753-2502-4B4A-AC50-1E60C56C2958}">
      <dsp:nvSpPr>
        <dsp:cNvPr id="0" name=""/>
        <dsp:cNvSpPr/>
      </dsp:nvSpPr>
      <dsp:spPr>
        <a:xfrm>
          <a:off x="0" y="1431882"/>
          <a:ext cx="8229600" cy="325095"/>
        </a:xfrm>
        <a:prstGeom prst="roundRect">
          <a:avLst/>
        </a:prstGeom>
        <a:gradFill rotWithShape="0">
          <a:gsLst>
            <a:gs pos="0">
              <a:schemeClr val="accent2">
                <a:hueOff val="-4271743"/>
                <a:satOff val="12481"/>
                <a:lumOff val="-2353"/>
                <a:alphaOff val="0"/>
                <a:shade val="54000"/>
                <a:satMod val="105000"/>
              </a:schemeClr>
            </a:gs>
            <a:gs pos="47500">
              <a:schemeClr val="accent2">
                <a:hueOff val="-4271743"/>
                <a:satOff val="12481"/>
                <a:lumOff val="-2353"/>
                <a:alphaOff val="0"/>
                <a:shade val="88000"/>
                <a:satMod val="105000"/>
              </a:schemeClr>
            </a:gs>
            <a:gs pos="58500">
              <a:schemeClr val="accent2">
                <a:hueOff val="-4271743"/>
                <a:satOff val="12481"/>
                <a:lumOff val="-2353"/>
                <a:alphaOff val="0"/>
                <a:shade val="88000"/>
                <a:satMod val="105000"/>
              </a:schemeClr>
            </a:gs>
            <a:gs pos="100000">
              <a:schemeClr val="accent2">
                <a:hueOff val="-4271743"/>
                <a:satOff val="12481"/>
                <a:lumOff val="-2353"/>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b="1" kern="1200" dirty="0" smtClean="0"/>
            <a:t>Ejecución</a:t>
          </a:r>
          <a:endParaRPr lang="es-MX" sz="1800" b="1" kern="1200" dirty="0"/>
        </a:p>
      </dsp:txBody>
      <dsp:txXfrm>
        <a:off x="0" y="1431882"/>
        <a:ext cx="8229600" cy="325095"/>
      </dsp:txXfrm>
    </dsp:sp>
    <dsp:sp modelId="{1F00504D-1C61-4754-88AA-DAB55ABD385D}">
      <dsp:nvSpPr>
        <dsp:cNvPr id="0" name=""/>
        <dsp:cNvSpPr/>
      </dsp:nvSpPr>
      <dsp:spPr>
        <a:xfrm>
          <a:off x="0" y="1756977"/>
          <a:ext cx="8229600" cy="1356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71450" lvl="1" indent="-171450" algn="just" defTabSz="711200">
            <a:lnSpc>
              <a:spcPct val="90000"/>
            </a:lnSpc>
            <a:spcBef>
              <a:spcPct val="0"/>
            </a:spcBef>
            <a:spcAft>
              <a:spcPct val="20000"/>
            </a:spcAft>
            <a:buChar char="••"/>
          </a:pPr>
          <a:r>
            <a:rPr lang="es-ES" sz="1600" kern="1200" dirty="0" smtClean="0">
              <a:latin typeface="Calibri" pitchFamily="34" charset="0"/>
              <a:cs typeface="Calibri" pitchFamily="34" charset="0"/>
            </a:rPr>
            <a:t>Papeles de Trabajo. </a:t>
          </a:r>
          <a:r>
            <a:rPr lang="es-ES" sz="1600" kern="1200" dirty="0" smtClean="0">
              <a:latin typeface="Calibri" pitchFamily="34" charset="0"/>
              <a:cs typeface="Calibri" pitchFamily="34" charset="0"/>
              <a:hlinkClick xmlns:r="http://schemas.openxmlformats.org/officeDocument/2006/relationships" r:id="rId5" action="ppaction://hlinkfile"/>
            </a:rPr>
            <a:t>Acuerdo 1</a:t>
          </a:r>
          <a:r>
            <a:rPr lang="es-ES" sz="1600" kern="1200" dirty="0" smtClean="0">
              <a:latin typeface="Calibri" pitchFamily="34" charset="0"/>
              <a:cs typeface="Calibri" pitchFamily="34" charset="0"/>
            </a:rPr>
            <a:t>. </a:t>
          </a:r>
          <a:r>
            <a:rPr lang="es-ES" sz="1600" kern="1200" dirty="0" smtClean="0">
              <a:latin typeface="Calibri" pitchFamily="34" charset="0"/>
              <a:cs typeface="Calibri" pitchFamily="34" charset="0"/>
              <a:hlinkClick xmlns:r="http://schemas.openxmlformats.org/officeDocument/2006/relationships" r:id="rId6" action="ppaction://hlinkfile"/>
            </a:rPr>
            <a:t>Acuerdo 2</a:t>
          </a:r>
          <a:r>
            <a:rPr lang="es-ES" sz="1600" kern="1200" dirty="0" smtClean="0">
              <a:latin typeface="Calibri" pitchFamily="34" charset="0"/>
              <a:cs typeface="Calibri" pitchFamily="34" charset="0"/>
            </a:rPr>
            <a:t>.</a:t>
          </a:r>
          <a:endParaRPr lang="es-MX" sz="1600" kern="1200" dirty="0"/>
        </a:p>
        <a:p>
          <a:pPr marL="171450" lvl="1" indent="-171450" algn="just" defTabSz="711200">
            <a:lnSpc>
              <a:spcPct val="90000"/>
            </a:lnSpc>
            <a:spcBef>
              <a:spcPct val="0"/>
            </a:spcBef>
            <a:spcAft>
              <a:spcPct val="20000"/>
            </a:spcAft>
            <a:buChar char="••"/>
          </a:pPr>
          <a:r>
            <a:rPr lang="es-MX" sz="1600" kern="1200" dirty="0" smtClean="0"/>
            <a:t>Desarrollo del </a:t>
          </a:r>
          <a:r>
            <a:rPr lang="es-MX" sz="1600" kern="1200" dirty="0" smtClean="0">
              <a:hlinkClick xmlns:r="http://schemas.openxmlformats.org/officeDocument/2006/relationships" r:id="rId7" action="ppaction://hlinkfile"/>
            </a:rPr>
            <a:t>Programa de Auditoría </a:t>
          </a:r>
          <a:r>
            <a:rPr lang="es-MX" sz="1600" kern="1200" dirty="0" smtClean="0"/>
            <a:t>o Plan de Campo.</a:t>
          </a:r>
          <a:endParaRPr lang="es-MX" sz="1600" kern="1200" dirty="0"/>
        </a:p>
        <a:p>
          <a:pPr marL="171450" lvl="1" indent="-171450" algn="just" defTabSz="711200">
            <a:lnSpc>
              <a:spcPct val="90000"/>
            </a:lnSpc>
            <a:spcBef>
              <a:spcPct val="0"/>
            </a:spcBef>
            <a:spcAft>
              <a:spcPct val="20000"/>
            </a:spcAft>
            <a:buChar char="••"/>
          </a:pPr>
          <a:r>
            <a:rPr lang="es-ES" sz="1600" kern="1200" dirty="0" smtClean="0">
              <a:latin typeface="Calibri" pitchFamily="34" charset="0"/>
              <a:cs typeface="Calibri" pitchFamily="34" charset="0"/>
            </a:rPr>
            <a:t>Evidencias de Auditoría.</a:t>
          </a:r>
          <a:endParaRPr lang="es-EC" sz="1600" kern="1200" dirty="0" smtClean="0">
            <a:latin typeface="Calibri" pitchFamily="34" charset="0"/>
            <a:cs typeface="Calibri" pitchFamily="34" charset="0"/>
          </a:endParaRPr>
        </a:p>
        <a:p>
          <a:pPr marL="171450" lvl="1" indent="-171450" algn="just" defTabSz="711200">
            <a:lnSpc>
              <a:spcPct val="90000"/>
            </a:lnSpc>
            <a:spcBef>
              <a:spcPct val="0"/>
            </a:spcBef>
            <a:spcAft>
              <a:spcPct val="20000"/>
            </a:spcAft>
            <a:buChar char="••"/>
          </a:pPr>
          <a:r>
            <a:rPr lang="es-ES" sz="1600" kern="1200" dirty="0" smtClean="0">
              <a:latin typeface="Calibri" pitchFamily="34" charset="0"/>
              <a:cs typeface="Calibri" pitchFamily="34" charset="0"/>
            </a:rPr>
            <a:t>Hallazgos de Auditoría.</a:t>
          </a:r>
          <a:endParaRPr lang="es-EC" sz="1600" kern="1200" dirty="0" smtClean="0">
            <a:latin typeface="Calibri" pitchFamily="34" charset="0"/>
            <a:cs typeface="Calibri" pitchFamily="34" charset="0"/>
          </a:endParaRPr>
        </a:p>
        <a:p>
          <a:pPr marL="171450" lvl="1" indent="-171450" algn="just" defTabSz="711200">
            <a:lnSpc>
              <a:spcPct val="90000"/>
            </a:lnSpc>
            <a:spcBef>
              <a:spcPct val="0"/>
            </a:spcBef>
            <a:spcAft>
              <a:spcPct val="20000"/>
            </a:spcAft>
            <a:buChar char="••"/>
          </a:pPr>
          <a:r>
            <a:rPr lang="es-EC" sz="1600" kern="1200" dirty="0" smtClean="0">
              <a:latin typeface="Calibri" pitchFamily="34" charset="0"/>
              <a:cs typeface="Calibri" pitchFamily="34" charset="0"/>
            </a:rPr>
            <a:t>Recomendaciones de Auditoría.</a:t>
          </a:r>
        </a:p>
      </dsp:txBody>
      <dsp:txXfrm>
        <a:off x="0" y="1756977"/>
        <a:ext cx="8229600" cy="1356885"/>
      </dsp:txXfrm>
    </dsp:sp>
    <dsp:sp modelId="{9A23A561-1844-4E32-96B9-1C90851F07CB}">
      <dsp:nvSpPr>
        <dsp:cNvPr id="0" name=""/>
        <dsp:cNvSpPr/>
      </dsp:nvSpPr>
      <dsp:spPr>
        <a:xfrm>
          <a:off x="0" y="3113862"/>
          <a:ext cx="8229600" cy="292646"/>
        </a:xfrm>
        <a:prstGeom prst="roundRect">
          <a:avLst/>
        </a:prstGeom>
        <a:gradFill rotWithShape="0">
          <a:gsLst>
            <a:gs pos="0">
              <a:schemeClr val="accent2">
                <a:hueOff val="-8543487"/>
                <a:satOff val="24962"/>
                <a:lumOff val="-4706"/>
                <a:alphaOff val="0"/>
                <a:shade val="54000"/>
                <a:satMod val="105000"/>
              </a:schemeClr>
            </a:gs>
            <a:gs pos="47500">
              <a:schemeClr val="accent2">
                <a:hueOff val="-8543487"/>
                <a:satOff val="24962"/>
                <a:lumOff val="-4706"/>
                <a:alphaOff val="0"/>
                <a:shade val="88000"/>
                <a:satMod val="105000"/>
              </a:schemeClr>
            </a:gs>
            <a:gs pos="58500">
              <a:schemeClr val="accent2">
                <a:hueOff val="-8543487"/>
                <a:satOff val="24962"/>
                <a:lumOff val="-4706"/>
                <a:alphaOff val="0"/>
                <a:shade val="88000"/>
                <a:satMod val="105000"/>
              </a:schemeClr>
            </a:gs>
            <a:gs pos="100000">
              <a:schemeClr val="accent2">
                <a:hueOff val="-8543487"/>
                <a:satOff val="24962"/>
                <a:lumOff val="-4706"/>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b="1" kern="1200" dirty="0" smtClean="0"/>
            <a:t>Finalización</a:t>
          </a:r>
          <a:endParaRPr lang="es-MX" sz="1800" b="1" kern="1200" dirty="0"/>
        </a:p>
      </dsp:txBody>
      <dsp:txXfrm>
        <a:off x="0" y="3113862"/>
        <a:ext cx="8229600" cy="292646"/>
      </dsp:txXfrm>
    </dsp:sp>
    <dsp:sp modelId="{5EA601D5-E631-41CB-A75A-80F920543FDF}">
      <dsp:nvSpPr>
        <dsp:cNvPr id="0" name=""/>
        <dsp:cNvSpPr/>
      </dsp:nvSpPr>
      <dsp:spPr>
        <a:xfrm>
          <a:off x="0" y="3406509"/>
          <a:ext cx="8229600" cy="1091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s-ES" sz="1600" kern="1200" dirty="0" smtClean="0">
              <a:latin typeface="Calibri" pitchFamily="34" charset="0"/>
              <a:cs typeface="Calibri" pitchFamily="34" charset="0"/>
            </a:rPr>
            <a:t>Dictamen sobre los procesos de TI.</a:t>
          </a:r>
          <a:endParaRPr lang="es-MX" sz="1600" b="1" kern="1200" dirty="0"/>
        </a:p>
        <a:p>
          <a:pPr marL="171450" lvl="1" indent="-171450" algn="l" defTabSz="711200">
            <a:lnSpc>
              <a:spcPct val="90000"/>
            </a:lnSpc>
            <a:spcBef>
              <a:spcPct val="0"/>
            </a:spcBef>
            <a:spcAft>
              <a:spcPct val="20000"/>
            </a:spcAft>
            <a:buChar char="••"/>
          </a:pPr>
          <a:r>
            <a:rPr lang="es-ES" sz="1600" kern="1200" dirty="0" smtClean="0">
              <a:latin typeface="Calibri" pitchFamily="34" charset="0"/>
              <a:cs typeface="Calibri" pitchFamily="34" charset="0"/>
            </a:rPr>
            <a:t>Observaciones y recomendaciones resultantes de la Auditoría.</a:t>
          </a:r>
          <a:endParaRPr lang="es-EC" sz="1600" kern="1200" dirty="0" smtClean="0">
            <a:latin typeface="Calibri" pitchFamily="34" charset="0"/>
            <a:cs typeface="Calibri" pitchFamily="34" charset="0"/>
          </a:endParaRPr>
        </a:p>
        <a:p>
          <a:pPr marL="171450" lvl="1" indent="-171450" algn="l" defTabSz="711200">
            <a:lnSpc>
              <a:spcPct val="90000"/>
            </a:lnSpc>
            <a:spcBef>
              <a:spcPct val="0"/>
            </a:spcBef>
            <a:spcAft>
              <a:spcPct val="20000"/>
            </a:spcAft>
            <a:buChar char="••"/>
          </a:pPr>
          <a:r>
            <a:rPr lang="es-ES" sz="1600" kern="1200" dirty="0" smtClean="0">
              <a:latin typeface="Calibri" pitchFamily="34" charset="0"/>
              <a:cs typeface="Calibri" pitchFamily="34" charset="0"/>
            </a:rPr>
            <a:t>Informe Detallado.</a:t>
          </a:r>
          <a:endParaRPr lang="es-EC" sz="1600" kern="1200" dirty="0" smtClean="0">
            <a:latin typeface="Calibri" pitchFamily="34" charset="0"/>
            <a:cs typeface="Calibri" pitchFamily="34" charset="0"/>
          </a:endParaRPr>
        </a:p>
        <a:p>
          <a:pPr marL="171450" lvl="1" indent="-171450" algn="l" defTabSz="711200">
            <a:lnSpc>
              <a:spcPct val="90000"/>
            </a:lnSpc>
            <a:spcBef>
              <a:spcPct val="0"/>
            </a:spcBef>
            <a:spcAft>
              <a:spcPct val="20000"/>
            </a:spcAft>
            <a:buChar char="••"/>
          </a:pPr>
          <a:r>
            <a:rPr lang="es-ES" sz="1600" kern="1200" dirty="0" smtClean="0">
              <a:latin typeface="Calibri" pitchFamily="34" charset="0"/>
              <a:cs typeface="Calibri" pitchFamily="34" charset="0"/>
            </a:rPr>
            <a:t>Informe Final Ejecutivo.</a:t>
          </a:r>
          <a:endParaRPr lang="es-EC" sz="1600" kern="1200" dirty="0">
            <a:latin typeface="Calibri" pitchFamily="34" charset="0"/>
            <a:cs typeface="Calibri" pitchFamily="34" charset="0"/>
          </a:endParaRPr>
        </a:p>
      </dsp:txBody>
      <dsp:txXfrm>
        <a:off x="0" y="3406509"/>
        <a:ext cx="8229600" cy="109140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689515-58E1-4BD6-A6D8-C171B7169352}">
      <dsp:nvSpPr>
        <dsp:cNvPr id="0" name=""/>
        <dsp:cNvSpPr/>
      </dsp:nvSpPr>
      <dsp:spPr>
        <a:xfrm>
          <a:off x="0" y="0"/>
          <a:ext cx="6096000" cy="1269999"/>
        </a:xfrm>
        <a:prstGeom prst="roundRect">
          <a:avLst>
            <a:gd name="adj" fmla="val 10000"/>
          </a:avLst>
        </a:prstGeom>
        <a:gradFill rotWithShape="0">
          <a:gsLst>
            <a:gs pos="0">
              <a:schemeClr val="accent2">
                <a:hueOff val="0"/>
                <a:satOff val="0"/>
                <a:lumOff val="0"/>
                <a:alphaOff val="0"/>
                <a:shade val="54000"/>
                <a:satMod val="105000"/>
              </a:schemeClr>
            </a:gs>
            <a:gs pos="47500">
              <a:schemeClr val="accent2">
                <a:hueOff val="0"/>
                <a:satOff val="0"/>
                <a:lumOff val="0"/>
                <a:alphaOff val="0"/>
                <a:shade val="88000"/>
                <a:satMod val="105000"/>
              </a:schemeClr>
            </a:gs>
            <a:gs pos="58500">
              <a:schemeClr val="accent2">
                <a:hueOff val="0"/>
                <a:satOff val="0"/>
                <a:lumOff val="0"/>
                <a:alphaOff val="0"/>
                <a:shade val="88000"/>
                <a:satMod val="105000"/>
              </a:schemeClr>
            </a:gs>
            <a:gs pos="100000">
              <a:schemeClr val="accent2">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MX" sz="1900" b="1" kern="1200" dirty="0" smtClean="0"/>
            <a:t>Requerimientos de Calidad</a:t>
          </a:r>
          <a:endParaRPr lang="es-MX" sz="1900" b="1" kern="1200" dirty="0"/>
        </a:p>
        <a:p>
          <a:pPr marL="114300" lvl="1" indent="-114300" algn="l" defTabSz="666750">
            <a:lnSpc>
              <a:spcPct val="90000"/>
            </a:lnSpc>
            <a:spcBef>
              <a:spcPct val="0"/>
            </a:spcBef>
            <a:spcAft>
              <a:spcPct val="15000"/>
            </a:spcAft>
            <a:buChar char="••"/>
          </a:pPr>
          <a:r>
            <a:rPr lang="es-MX" sz="1500" kern="1200" dirty="0" smtClean="0"/>
            <a:t>Calidad.</a:t>
          </a:r>
          <a:endParaRPr lang="es-MX" sz="1500" kern="1200" dirty="0"/>
        </a:p>
        <a:p>
          <a:pPr marL="114300" lvl="1" indent="-114300" algn="l" defTabSz="666750">
            <a:lnSpc>
              <a:spcPct val="90000"/>
            </a:lnSpc>
            <a:spcBef>
              <a:spcPct val="0"/>
            </a:spcBef>
            <a:spcAft>
              <a:spcPct val="15000"/>
            </a:spcAft>
            <a:buChar char="••"/>
          </a:pPr>
          <a:r>
            <a:rPr lang="es-MX" sz="1500" kern="1200" dirty="0" smtClean="0"/>
            <a:t>Costo.</a:t>
          </a:r>
          <a:endParaRPr lang="es-MX" sz="1500" kern="1200" dirty="0"/>
        </a:p>
        <a:p>
          <a:pPr marL="114300" lvl="1" indent="-114300" algn="l" defTabSz="666750">
            <a:lnSpc>
              <a:spcPct val="90000"/>
            </a:lnSpc>
            <a:spcBef>
              <a:spcPct val="0"/>
            </a:spcBef>
            <a:spcAft>
              <a:spcPct val="15000"/>
            </a:spcAft>
            <a:buChar char="••"/>
          </a:pPr>
          <a:r>
            <a:rPr lang="es-MX" sz="1500" kern="1200" dirty="0" smtClean="0"/>
            <a:t>Entrega de servicio.</a:t>
          </a:r>
          <a:endParaRPr lang="es-MX" sz="1500" kern="1200" dirty="0"/>
        </a:p>
      </dsp:txBody>
      <dsp:txXfrm>
        <a:off x="1346200" y="0"/>
        <a:ext cx="4749800" cy="1269999"/>
      </dsp:txXfrm>
    </dsp:sp>
    <dsp:sp modelId="{59B1DE70-5122-4271-86A6-1D30F8F35FF7}">
      <dsp:nvSpPr>
        <dsp:cNvPr id="0" name=""/>
        <dsp:cNvSpPr/>
      </dsp:nvSpPr>
      <dsp:spPr>
        <a:xfrm>
          <a:off x="126999" y="126999"/>
          <a:ext cx="1219200" cy="1015999"/>
        </a:xfrm>
        <a:prstGeom prst="roundRect">
          <a:avLst>
            <a:gd name="adj" fmla="val 10000"/>
          </a:avLst>
        </a:prstGeom>
        <a:blipFill rotWithShape="0">
          <a:blip xmlns:r="http://schemas.openxmlformats.org/officeDocument/2006/relationships" r:embed="rId1"/>
          <a:stretch>
            <a:fillRect/>
          </a:stretch>
        </a:blipFill>
        <a:ln>
          <a:noFill/>
        </a:ln>
        <a:effectLst>
          <a:outerShdw blurRad="63500" dist="25400" dir="3600000" algn="r" rotWithShape="0">
            <a:srgbClr val="000000">
              <a:alpha val="36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1155B88-4958-489B-B034-44D8C6EF7D05}">
      <dsp:nvSpPr>
        <dsp:cNvPr id="0" name=""/>
        <dsp:cNvSpPr/>
      </dsp:nvSpPr>
      <dsp:spPr>
        <a:xfrm>
          <a:off x="0" y="1396999"/>
          <a:ext cx="6096000" cy="1269999"/>
        </a:xfrm>
        <a:prstGeom prst="roundRect">
          <a:avLst>
            <a:gd name="adj" fmla="val 10000"/>
          </a:avLst>
        </a:prstGeom>
        <a:gradFill rotWithShape="0">
          <a:gsLst>
            <a:gs pos="0">
              <a:schemeClr val="accent2">
                <a:hueOff val="-4271743"/>
                <a:satOff val="12481"/>
                <a:lumOff val="-2353"/>
                <a:alphaOff val="0"/>
                <a:shade val="54000"/>
                <a:satMod val="105000"/>
              </a:schemeClr>
            </a:gs>
            <a:gs pos="47500">
              <a:schemeClr val="accent2">
                <a:hueOff val="-4271743"/>
                <a:satOff val="12481"/>
                <a:lumOff val="-2353"/>
                <a:alphaOff val="0"/>
                <a:shade val="88000"/>
                <a:satMod val="105000"/>
              </a:schemeClr>
            </a:gs>
            <a:gs pos="58500">
              <a:schemeClr val="accent2">
                <a:hueOff val="-4271743"/>
                <a:satOff val="12481"/>
                <a:lumOff val="-2353"/>
                <a:alphaOff val="0"/>
                <a:shade val="88000"/>
                <a:satMod val="105000"/>
              </a:schemeClr>
            </a:gs>
            <a:gs pos="100000">
              <a:schemeClr val="accent2">
                <a:hueOff val="-4271743"/>
                <a:satOff val="12481"/>
                <a:lumOff val="-2353"/>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MX" sz="1900" b="1" kern="1200" dirty="0" smtClean="0"/>
            <a:t>Requerimientos Fiduciarios (COSO)</a:t>
          </a:r>
          <a:endParaRPr lang="es-MX" sz="1900" b="1" kern="1200" dirty="0"/>
        </a:p>
        <a:p>
          <a:pPr marL="114300" lvl="1" indent="-114300" algn="l" defTabSz="666750">
            <a:lnSpc>
              <a:spcPct val="90000"/>
            </a:lnSpc>
            <a:spcBef>
              <a:spcPct val="0"/>
            </a:spcBef>
            <a:spcAft>
              <a:spcPct val="15000"/>
            </a:spcAft>
            <a:buChar char="••"/>
          </a:pPr>
          <a:r>
            <a:rPr lang="es-MX" sz="1500" kern="1200" dirty="0" smtClean="0"/>
            <a:t>Efectividad y eficiencia de operaciones.</a:t>
          </a:r>
          <a:endParaRPr lang="es-MX" sz="1500" kern="1200" dirty="0"/>
        </a:p>
        <a:p>
          <a:pPr marL="114300" lvl="1" indent="-114300" algn="l" defTabSz="666750">
            <a:lnSpc>
              <a:spcPct val="90000"/>
            </a:lnSpc>
            <a:spcBef>
              <a:spcPct val="0"/>
            </a:spcBef>
            <a:spcAft>
              <a:spcPct val="15000"/>
            </a:spcAft>
            <a:buChar char="••"/>
          </a:pPr>
          <a:r>
            <a:rPr lang="es-MX" sz="1500" kern="1200" dirty="0" smtClean="0"/>
            <a:t>Confiabilidad de la información.</a:t>
          </a:r>
          <a:endParaRPr lang="es-MX" sz="1500" kern="1200" dirty="0"/>
        </a:p>
        <a:p>
          <a:pPr marL="114300" lvl="1" indent="-114300" algn="l" defTabSz="666750">
            <a:lnSpc>
              <a:spcPct val="90000"/>
            </a:lnSpc>
            <a:spcBef>
              <a:spcPct val="0"/>
            </a:spcBef>
            <a:spcAft>
              <a:spcPct val="15000"/>
            </a:spcAft>
            <a:buChar char="••"/>
          </a:pPr>
          <a:r>
            <a:rPr lang="es-MX" sz="1500" kern="1200" dirty="0" smtClean="0"/>
            <a:t>Cumplimiento de las leyes y regulaciones.</a:t>
          </a:r>
          <a:endParaRPr lang="es-MX" sz="1500" kern="1200" dirty="0"/>
        </a:p>
      </dsp:txBody>
      <dsp:txXfrm>
        <a:off x="1346200" y="1396999"/>
        <a:ext cx="4749800" cy="1269999"/>
      </dsp:txXfrm>
    </dsp:sp>
    <dsp:sp modelId="{DCC59888-6D56-48E9-899B-B6497FDD2F43}">
      <dsp:nvSpPr>
        <dsp:cNvPr id="0" name=""/>
        <dsp:cNvSpPr/>
      </dsp:nvSpPr>
      <dsp:spPr>
        <a:xfrm>
          <a:off x="126999" y="1523999"/>
          <a:ext cx="1219200" cy="1015999"/>
        </a:xfrm>
        <a:prstGeom prst="roundRect">
          <a:avLst>
            <a:gd name="adj" fmla="val 10000"/>
          </a:avLst>
        </a:prstGeom>
        <a:blipFill rotWithShape="0">
          <a:blip xmlns:r="http://schemas.openxmlformats.org/officeDocument/2006/relationships" r:embed="rId2"/>
          <a:stretch>
            <a:fillRect/>
          </a:stretch>
        </a:blipFill>
        <a:ln>
          <a:noFill/>
        </a:ln>
        <a:effectLst>
          <a:outerShdw blurRad="63500" dist="25400" dir="3600000" algn="r" rotWithShape="0">
            <a:srgbClr val="000000">
              <a:alpha val="36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49DDF67-7B48-405F-BF05-76FA0A2CF291}">
      <dsp:nvSpPr>
        <dsp:cNvPr id="0" name=""/>
        <dsp:cNvSpPr/>
      </dsp:nvSpPr>
      <dsp:spPr>
        <a:xfrm>
          <a:off x="0" y="2793999"/>
          <a:ext cx="6096000" cy="1269999"/>
        </a:xfrm>
        <a:prstGeom prst="roundRect">
          <a:avLst>
            <a:gd name="adj" fmla="val 10000"/>
          </a:avLst>
        </a:prstGeom>
        <a:gradFill rotWithShape="0">
          <a:gsLst>
            <a:gs pos="0">
              <a:schemeClr val="accent2">
                <a:hueOff val="-8543487"/>
                <a:satOff val="24962"/>
                <a:lumOff val="-4706"/>
                <a:alphaOff val="0"/>
                <a:shade val="54000"/>
                <a:satMod val="105000"/>
              </a:schemeClr>
            </a:gs>
            <a:gs pos="47500">
              <a:schemeClr val="accent2">
                <a:hueOff val="-8543487"/>
                <a:satOff val="24962"/>
                <a:lumOff val="-4706"/>
                <a:alphaOff val="0"/>
                <a:shade val="88000"/>
                <a:satMod val="105000"/>
              </a:schemeClr>
            </a:gs>
            <a:gs pos="58500">
              <a:schemeClr val="accent2">
                <a:hueOff val="-8543487"/>
                <a:satOff val="24962"/>
                <a:lumOff val="-4706"/>
                <a:alphaOff val="0"/>
                <a:shade val="88000"/>
                <a:satMod val="105000"/>
              </a:schemeClr>
            </a:gs>
            <a:gs pos="100000">
              <a:schemeClr val="accent2">
                <a:hueOff val="-8543487"/>
                <a:satOff val="24962"/>
                <a:lumOff val="-4706"/>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MX" sz="1900" b="1" kern="1200" dirty="0" smtClean="0"/>
            <a:t>Requerimientos de Seguridad</a:t>
          </a:r>
          <a:endParaRPr lang="es-MX" sz="1900" b="1" kern="1200" dirty="0"/>
        </a:p>
        <a:p>
          <a:pPr marL="114300" lvl="1" indent="-114300" algn="l" defTabSz="666750">
            <a:lnSpc>
              <a:spcPct val="90000"/>
            </a:lnSpc>
            <a:spcBef>
              <a:spcPct val="0"/>
            </a:spcBef>
            <a:spcAft>
              <a:spcPct val="15000"/>
            </a:spcAft>
            <a:buChar char="••"/>
          </a:pPr>
          <a:r>
            <a:rPr lang="es-MX" sz="1500" kern="1200" dirty="0" smtClean="0"/>
            <a:t>Confidencialidad.</a:t>
          </a:r>
          <a:endParaRPr lang="es-MX" sz="1500" kern="1200" dirty="0"/>
        </a:p>
        <a:p>
          <a:pPr marL="114300" lvl="1" indent="-114300" algn="l" defTabSz="666750">
            <a:lnSpc>
              <a:spcPct val="90000"/>
            </a:lnSpc>
            <a:spcBef>
              <a:spcPct val="0"/>
            </a:spcBef>
            <a:spcAft>
              <a:spcPct val="15000"/>
            </a:spcAft>
            <a:buChar char="••"/>
          </a:pPr>
          <a:r>
            <a:rPr lang="es-MX" sz="1500" kern="1200" dirty="0" smtClean="0"/>
            <a:t>Integridad.</a:t>
          </a:r>
          <a:endParaRPr lang="es-MX" sz="1500" kern="1200" dirty="0"/>
        </a:p>
        <a:p>
          <a:pPr marL="114300" lvl="1" indent="-114300" algn="l" defTabSz="666750">
            <a:lnSpc>
              <a:spcPct val="90000"/>
            </a:lnSpc>
            <a:spcBef>
              <a:spcPct val="0"/>
            </a:spcBef>
            <a:spcAft>
              <a:spcPct val="15000"/>
            </a:spcAft>
            <a:buChar char="••"/>
          </a:pPr>
          <a:r>
            <a:rPr lang="es-MX" sz="1500" kern="1200" dirty="0" smtClean="0"/>
            <a:t>Disponibilidad.</a:t>
          </a:r>
          <a:endParaRPr lang="es-MX" sz="1500" kern="1200" dirty="0"/>
        </a:p>
      </dsp:txBody>
      <dsp:txXfrm>
        <a:off x="1346200" y="2793999"/>
        <a:ext cx="4749800" cy="1269999"/>
      </dsp:txXfrm>
    </dsp:sp>
    <dsp:sp modelId="{FE240841-A3A9-4943-B2E7-812A71D38DAC}">
      <dsp:nvSpPr>
        <dsp:cNvPr id="0" name=""/>
        <dsp:cNvSpPr/>
      </dsp:nvSpPr>
      <dsp:spPr>
        <a:xfrm>
          <a:off x="126999" y="2920999"/>
          <a:ext cx="1219200" cy="1015999"/>
        </a:xfrm>
        <a:prstGeom prst="roundRect">
          <a:avLst>
            <a:gd name="adj" fmla="val 10000"/>
          </a:avLst>
        </a:prstGeom>
        <a:blipFill rotWithShape="0">
          <a:blip xmlns:r="http://schemas.openxmlformats.org/officeDocument/2006/relationships" r:embed="rId3"/>
          <a:stretch>
            <a:fillRect/>
          </a:stretch>
        </a:blipFill>
        <a:ln>
          <a:noFill/>
        </a:ln>
        <a:effectLst>
          <a:outerShdw blurRad="63500" dist="25400" dir="3600000" algn="r" rotWithShape="0">
            <a:srgbClr val="000000">
              <a:alpha val="36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4DE7EE-C12B-4C72-8C07-E23AEB70D5D4}">
      <dsp:nvSpPr>
        <dsp:cNvPr id="0" name=""/>
        <dsp:cNvSpPr/>
      </dsp:nvSpPr>
      <dsp:spPr>
        <a:xfrm>
          <a:off x="0" y="0"/>
          <a:ext cx="8229600" cy="1728192"/>
        </a:xfrm>
        <a:prstGeom prst="rect">
          <a:avLst/>
        </a:prstGeom>
        <a:solidFill>
          <a:schemeClr val="accent5"/>
        </a:solidFill>
        <a:ln w="38100" cap="flat" cmpd="sng" algn="ctr">
          <a:solidFill>
            <a:schemeClr val="lt1"/>
          </a:solidFill>
          <a:prstDash val="solid"/>
        </a:ln>
        <a:effectLst>
          <a:outerShdw blurRad="63500" dist="25400" dir="3600000" algn="r" rotWithShape="0">
            <a:srgbClr val="000000">
              <a:alpha val="3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s-MX" sz="6500" kern="1200" dirty="0" smtClean="0"/>
            <a:t>COBIT</a:t>
          </a:r>
          <a:endParaRPr lang="es-MX" sz="6500" kern="1200" dirty="0"/>
        </a:p>
      </dsp:txBody>
      <dsp:txXfrm>
        <a:off x="0" y="0"/>
        <a:ext cx="8229600" cy="1728192"/>
      </dsp:txXfrm>
    </dsp:sp>
    <dsp:sp modelId="{2DFE9EA5-DB58-4579-A798-657E070EC018}">
      <dsp:nvSpPr>
        <dsp:cNvPr id="0" name=""/>
        <dsp:cNvSpPr/>
      </dsp:nvSpPr>
      <dsp:spPr>
        <a:xfrm>
          <a:off x="0" y="1728192"/>
          <a:ext cx="4114799" cy="3629203"/>
        </a:xfrm>
        <a:prstGeom prst="rect">
          <a:avLst/>
        </a:prstGeom>
        <a:gradFill rotWithShape="1">
          <a:gsLst>
            <a:gs pos="0">
              <a:schemeClr val="accent1">
                <a:tint val="90000"/>
                <a:satMod val="110000"/>
              </a:schemeClr>
            </a:gs>
            <a:gs pos="47500">
              <a:schemeClr val="accent1">
                <a:tint val="53000"/>
                <a:satMod val="120000"/>
              </a:schemeClr>
            </a:gs>
            <a:gs pos="58500">
              <a:schemeClr val="accent1">
                <a:tint val="53000"/>
                <a:satMod val="120000"/>
              </a:schemeClr>
            </a:gs>
            <a:gs pos="100000">
              <a:schemeClr val="accent1">
                <a:tint val="90000"/>
                <a:satMod val="110000"/>
              </a:schemeClr>
            </a:gs>
          </a:gsLst>
          <a:lin ang="3600000" scaled="1"/>
        </a:gradFill>
        <a:ln w="10000" cap="flat" cmpd="sng" algn="ctr">
          <a:solidFill>
            <a:schemeClr val="accent1"/>
          </a:solidFill>
          <a:prstDash val="solid"/>
        </a:ln>
        <a:effectLst>
          <a:outerShdw blurRad="63500" dist="25400" dir="3600000" algn="r" rotWithShape="0">
            <a:srgbClr val="000000">
              <a:alpha val="30000"/>
            </a:srgbClr>
          </a:outerShdw>
        </a:effectLst>
        <a:scene3d>
          <a:camera prst="orthographicFront"/>
          <a:lightRig rig="threePt" dir="t">
            <a:rot lat="0" lon="0" rev="75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1" kern="1200" dirty="0" smtClean="0"/>
            <a:t>COSO (</a:t>
          </a:r>
          <a:r>
            <a:rPr lang="es-MX" sz="1500" b="1" kern="1200" dirty="0" err="1" smtClean="0"/>
            <a:t>Committee</a:t>
          </a:r>
          <a:r>
            <a:rPr lang="es-MX" sz="1500" b="1" kern="1200" dirty="0" smtClean="0"/>
            <a:t> of </a:t>
          </a:r>
          <a:r>
            <a:rPr lang="es-MX" sz="1500" b="1" kern="1200" dirty="0" err="1" smtClean="0"/>
            <a:t>Sponsoring</a:t>
          </a:r>
          <a:r>
            <a:rPr lang="es-MX" sz="1500" b="1" kern="1200" dirty="0" smtClean="0"/>
            <a:t> </a:t>
          </a:r>
          <a:r>
            <a:rPr lang="es-MX" sz="1500" b="1" kern="1200" dirty="0" err="1" smtClean="0"/>
            <a:t>Organizations</a:t>
          </a:r>
          <a:r>
            <a:rPr lang="es-MX" sz="1500" kern="1200" dirty="0" smtClean="0"/>
            <a:t>): </a:t>
          </a:r>
        </a:p>
        <a:p>
          <a:pPr lvl="0" algn="just" defTabSz="666750">
            <a:lnSpc>
              <a:spcPct val="90000"/>
            </a:lnSpc>
            <a:spcBef>
              <a:spcPct val="0"/>
            </a:spcBef>
            <a:spcAft>
              <a:spcPct val="35000"/>
            </a:spcAft>
          </a:pPr>
          <a:r>
            <a:rPr lang="es-MX" sz="1500" kern="1200" dirty="0" smtClean="0"/>
            <a:t>- Está enfocado a toda la organización, mientras que COBIT se centra en el entorno IT.</a:t>
          </a:r>
        </a:p>
        <a:p>
          <a:pPr lvl="0" algn="just" defTabSz="666750">
            <a:lnSpc>
              <a:spcPct val="90000"/>
            </a:lnSpc>
            <a:spcBef>
              <a:spcPct val="0"/>
            </a:spcBef>
            <a:spcAft>
              <a:spcPct val="35000"/>
            </a:spcAft>
          </a:pPr>
          <a:r>
            <a:rPr lang="es-MX" sz="1500" kern="1200" dirty="0" smtClean="0"/>
            <a:t>- COBIT contempla de forma específica la seguridad de la información como uno de sus objetivos, cosa que COSO no hace. </a:t>
          </a:r>
        </a:p>
        <a:p>
          <a:pPr lvl="0" algn="just" defTabSz="666750">
            <a:lnSpc>
              <a:spcPct val="90000"/>
            </a:lnSpc>
            <a:spcBef>
              <a:spcPct val="0"/>
            </a:spcBef>
            <a:spcAft>
              <a:spcPct val="35000"/>
            </a:spcAft>
          </a:pPr>
          <a:r>
            <a:rPr lang="es-MX" sz="1500" kern="1200" dirty="0" smtClean="0"/>
            <a:t>- El modelo de control interno que presenta COBIT es más completo, dentro de su ámbito, que el de COSO, ya que contempla políticas, procedimientos y estructuras organizativas además de procesos para definir el modelo de control interno.</a:t>
          </a:r>
          <a:endParaRPr lang="es-MX" sz="1500" kern="1200" dirty="0"/>
        </a:p>
      </dsp:txBody>
      <dsp:txXfrm>
        <a:off x="0" y="1728192"/>
        <a:ext cx="4114799" cy="3629203"/>
      </dsp:txXfrm>
    </dsp:sp>
    <dsp:sp modelId="{DE49C9F9-11E9-4F58-AD04-B6B7E87F20BD}">
      <dsp:nvSpPr>
        <dsp:cNvPr id="0" name=""/>
        <dsp:cNvSpPr/>
      </dsp:nvSpPr>
      <dsp:spPr>
        <a:xfrm>
          <a:off x="4114800" y="1728192"/>
          <a:ext cx="4114799" cy="3629203"/>
        </a:xfrm>
        <a:prstGeom prst="rect">
          <a:avLst/>
        </a:prstGeom>
        <a:gradFill rotWithShape="1">
          <a:gsLst>
            <a:gs pos="0">
              <a:schemeClr val="accent3">
                <a:tint val="90000"/>
                <a:satMod val="110000"/>
              </a:schemeClr>
            </a:gs>
            <a:gs pos="47500">
              <a:schemeClr val="accent3">
                <a:tint val="53000"/>
                <a:satMod val="120000"/>
              </a:schemeClr>
            </a:gs>
            <a:gs pos="58500">
              <a:schemeClr val="accent3">
                <a:tint val="53000"/>
                <a:satMod val="120000"/>
              </a:schemeClr>
            </a:gs>
            <a:gs pos="100000">
              <a:schemeClr val="accent3">
                <a:tint val="90000"/>
                <a:satMod val="110000"/>
              </a:schemeClr>
            </a:gs>
          </a:gsLst>
          <a:lin ang="3600000" scaled="1"/>
        </a:gradFill>
        <a:ln w="10000" cap="flat" cmpd="sng" algn="ctr">
          <a:solidFill>
            <a:schemeClr val="accent3"/>
          </a:solidFill>
          <a:prstDash val="solid"/>
        </a:ln>
        <a:effectLst>
          <a:outerShdw blurRad="63500" dist="25400" dir="3600000" algn="r" rotWithShape="0">
            <a:srgbClr val="000000">
              <a:alpha val="30000"/>
            </a:srgbClr>
          </a:outerShdw>
        </a:effectLst>
        <a:scene3d>
          <a:camera prst="orthographicFront"/>
          <a:lightRig rig="threePt" dir="t">
            <a:rot lat="0" lon="0" rev="7500000"/>
          </a:lightRig>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1" i="0" kern="1200" dirty="0" smtClean="0"/>
            <a:t>ITIL (</a:t>
          </a:r>
          <a:r>
            <a:rPr lang="es-MX" sz="1500" b="1" i="0" kern="1200" dirty="0" err="1" smtClean="0"/>
            <a:t>Information</a:t>
          </a:r>
          <a:r>
            <a:rPr lang="es-MX" sz="1500" b="1" i="0" kern="1200" dirty="0" smtClean="0"/>
            <a:t> </a:t>
          </a:r>
          <a:r>
            <a:rPr lang="es-MX" sz="1500" b="1" i="0" kern="1200" dirty="0" err="1" smtClean="0"/>
            <a:t>Technology</a:t>
          </a:r>
          <a:r>
            <a:rPr lang="es-MX" sz="1500" b="1" i="0" kern="1200" dirty="0" smtClean="0"/>
            <a:t> </a:t>
          </a:r>
          <a:r>
            <a:rPr lang="es-MX" sz="1500" b="1" i="0" kern="1200" dirty="0" err="1" smtClean="0"/>
            <a:t>Infrastructure</a:t>
          </a:r>
          <a:r>
            <a:rPr lang="es-MX" sz="1500" b="1" i="0" kern="1200" dirty="0" smtClean="0"/>
            <a:t> Library): </a:t>
          </a:r>
        </a:p>
        <a:p>
          <a:pPr lvl="0" algn="just" defTabSz="666750">
            <a:lnSpc>
              <a:spcPct val="90000"/>
            </a:lnSpc>
            <a:spcBef>
              <a:spcPct val="0"/>
            </a:spcBef>
            <a:spcAft>
              <a:spcPct val="35000"/>
            </a:spcAft>
          </a:pPr>
          <a:r>
            <a:rPr lang="es-MX" sz="1500" b="0" i="0" kern="1200" dirty="0" smtClean="0"/>
            <a:t>- Framework de referencia estándar y una base de conocimiento de “buenas prácticas” de seguridad y control para IT.</a:t>
          </a:r>
          <a:br>
            <a:rPr lang="es-MX" sz="1500" b="0" i="0" kern="1200" dirty="0" smtClean="0"/>
          </a:br>
          <a:r>
            <a:rPr lang="es-MX" sz="1500" b="0" i="0" kern="1200" dirty="0" smtClean="0"/>
            <a:t>- COBIT tiene mayor alcance que ITIL ya que abarca todo el espectro de actividades de IT, mientras que ITIL está muy centrado en </a:t>
          </a:r>
          <a:r>
            <a:rPr lang="es-MX" sz="1500" b="0" i="0" kern="1200" dirty="0" err="1" smtClean="0"/>
            <a:t>Service</a:t>
          </a:r>
          <a:r>
            <a:rPr lang="es-MX" sz="1500" b="0" i="0" kern="1200" dirty="0" smtClean="0"/>
            <a:t> Management, gestión del servicio de </a:t>
          </a:r>
          <a:r>
            <a:rPr lang="es-MX" sz="1500" b="0" i="0" kern="1200" dirty="0" err="1" smtClean="0"/>
            <a:t>Tis</a:t>
          </a:r>
          <a:r>
            <a:rPr lang="es-MX" sz="1500" b="0" i="0" kern="1200" dirty="0" smtClean="0"/>
            <a:t>.</a:t>
          </a:r>
        </a:p>
        <a:p>
          <a:pPr lvl="0" algn="just" defTabSz="666750">
            <a:lnSpc>
              <a:spcPct val="90000"/>
            </a:lnSpc>
            <a:spcBef>
              <a:spcPct val="0"/>
            </a:spcBef>
            <a:spcAft>
              <a:spcPct val="35000"/>
            </a:spcAft>
          </a:pPr>
          <a:r>
            <a:rPr lang="es-MX" sz="1500" b="0" i="0" kern="1200" dirty="0" smtClean="0"/>
            <a:t>- Complementarios: ITIL para lograr efectividad y eficiencia en los servicios TI y COBIT para verificar la conformidad en cuanto a disponibilidad, rendimiento, eficiencia y riesgos asociados de dichos servicios con los objetivos y estrategias de la compañía, usando para ello métricas claves y cuadros de mando que reporten dicha información.</a:t>
          </a:r>
          <a:endParaRPr lang="es-MX" sz="1500" b="0" i="0" kern="1200" dirty="0"/>
        </a:p>
      </dsp:txBody>
      <dsp:txXfrm>
        <a:off x="4114800" y="1728192"/>
        <a:ext cx="4114799" cy="3629203"/>
      </dsp:txXfrm>
    </dsp:sp>
    <dsp:sp modelId="{DC631332-16BB-4C2C-8794-9204A4A90188}">
      <dsp:nvSpPr>
        <dsp:cNvPr id="0" name=""/>
        <dsp:cNvSpPr/>
      </dsp:nvSpPr>
      <dsp:spPr>
        <a:xfrm>
          <a:off x="0" y="5357395"/>
          <a:ext cx="8229600" cy="403244"/>
        </a:xfrm>
        <a:prstGeom prst="rect">
          <a:avLst/>
        </a:prstGeom>
        <a:solidFill>
          <a:schemeClr val="accent5"/>
        </a:solidFill>
        <a:ln w="38100" cap="flat" cmpd="sng" algn="ctr">
          <a:solidFill>
            <a:schemeClr val="lt1"/>
          </a:solidFill>
          <a:prstDash val="solid"/>
        </a:ln>
        <a:effectLst>
          <a:outerShdw blurRad="63500" dist="25400" dir="3600000" algn="r" rotWithShape="0">
            <a:srgbClr val="000000">
              <a:alpha val="3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B4F5A3-E3D4-40E8-AED9-227D64BC3505}">
      <dsp:nvSpPr>
        <dsp:cNvPr id="0" name=""/>
        <dsp:cNvSpPr/>
      </dsp:nvSpPr>
      <dsp:spPr>
        <a:xfrm>
          <a:off x="460905" y="1047"/>
          <a:ext cx="3479899" cy="2087939"/>
        </a:xfrm>
        <a:prstGeom prst="rect">
          <a:avLst/>
        </a:prstGeom>
        <a:gradFill rotWithShape="0">
          <a:gsLst>
            <a:gs pos="0">
              <a:schemeClr val="accent2">
                <a:hueOff val="0"/>
                <a:satOff val="0"/>
                <a:lumOff val="0"/>
                <a:alphaOff val="0"/>
                <a:shade val="54000"/>
                <a:satMod val="105000"/>
              </a:schemeClr>
            </a:gs>
            <a:gs pos="47500">
              <a:schemeClr val="accent2">
                <a:hueOff val="0"/>
                <a:satOff val="0"/>
                <a:lumOff val="0"/>
                <a:alphaOff val="0"/>
                <a:shade val="88000"/>
                <a:satMod val="105000"/>
              </a:schemeClr>
            </a:gs>
            <a:gs pos="58500">
              <a:schemeClr val="accent2">
                <a:hueOff val="0"/>
                <a:satOff val="0"/>
                <a:lumOff val="0"/>
                <a:alphaOff val="0"/>
                <a:shade val="88000"/>
                <a:satMod val="105000"/>
              </a:schemeClr>
            </a:gs>
            <a:gs pos="100000">
              <a:schemeClr val="accent2">
                <a:hueOff val="0"/>
                <a:satOff val="0"/>
                <a:lumOff val="0"/>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Calibri" pitchFamily="34" charset="0"/>
              <a:cs typeface="Calibri" pitchFamily="34" charset="0"/>
            </a:rPr>
            <a:t>Proveer un marco único</a:t>
          </a:r>
          <a:endParaRPr lang="es-EC" sz="2000" kern="1200" dirty="0"/>
        </a:p>
      </dsp:txBody>
      <dsp:txXfrm>
        <a:off x="460905" y="1047"/>
        <a:ext cx="3479899" cy="2087939"/>
      </dsp:txXfrm>
    </dsp:sp>
    <dsp:sp modelId="{4CE08860-2699-4086-A45A-29DEDC942BEE}">
      <dsp:nvSpPr>
        <dsp:cNvPr id="0" name=""/>
        <dsp:cNvSpPr/>
      </dsp:nvSpPr>
      <dsp:spPr>
        <a:xfrm>
          <a:off x="4288794" y="1047"/>
          <a:ext cx="3479899" cy="2087939"/>
        </a:xfrm>
        <a:prstGeom prst="rect">
          <a:avLst/>
        </a:prstGeom>
        <a:gradFill rotWithShape="0">
          <a:gsLst>
            <a:gs pos="0">
              <a:schemeClr val="accent2">
                <a:hueOff val="-2847829"/>
                <a:satOff val="8321"/>
                <a:lumOff val="-1569"/>
                <a:alphaOff val="0"/>
                <a:shade val="54000"/>
                <a:satMod val="105000"/>
              </a:schemeClr>
            </a:gs>
            <a:gs pos="47500">
              <a:schemeClr val="accent2">
                <a:hueOff val="-2847829"/>
                <a:satOff val="8321"/>
                <a:lumOff val="-1569"/>
                <a:alphaOff val="0"/>
                <a:shade val="88000"/>
                <a:satMod val="105000"/>
              </a:schemeClr>
            </a:gs>
            <a:gs pos="58500">
              <a:schemeClr val="accent2">
                <a:hueOff val="-2847829"/>
                <a:satOff val="8321"/>
                <a:lumOff val="-1569"/>
                <a:alphaOff val="0"/>
                <a:shade val="88000"/>
                <a:satMod val="105000"/>
              </a:schemeClr>
            </a:gs>
            <a:gs pos="100000">
              <a:schemeClr val="accent2">
                <a:hueOff val="-2847829"/>
                <a:satOff val="8321"/>
                <a:lumOff val="-1569"/>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Calibri" pitchFamily="34" charset="0"/>
              <a:cs typeface="Calibri" pitchFamily="34" charset="0"/>
            </a:rPr>
            <a:t>Concientizar a la comunidad empresarial</a:t>
          </a:r>
        </a:p>
      </dsp:txBody>
      <dsp:txXfrm>
        <a:off x="4288794" y="1047"/>
        <a:ext cx="3479899" cy="2087939"/>
      </dsp:txXfrm>
    </dsp:sp>
    <dsp:sp modelId="{F0B7AC58-93D8-4311-85BE-59461D5C80C2}">
      <dsp:nvSpPr>
        <dsp:cNvPr id="0" name=""/>
        <dsp:cNvSpPr/>
      </dsp:nvSpPr>
      <dsp:spPr>
        <a:xfrm>
          <a:off x="460905" y="2436976"/>
          <a:ext cx="3479899" cy="2087939"/>
        </a:xfrm>
        <a:prstGeom prst="rect">
          <a:avLst/>
        </a:prstGeom>
        <a:gradFill rotWithShape="0">
          <a:gsLst>
            <a:gs pos="0">
              <a:schemeClr val="accent2">
                <a:hueOff val="-5695658"/>
                <a:satOff val="16641"/>
                <a:lumOff val="-3137"/>
                <a:alphaOff val="0"/>
                <a:shade val="54000"/>
                <a:satMod val="105000"/>
              </a:schemeClr>
            </a:gs>
            <a:gs pos="47500">
              <a:schemeClr val="accent2">
                <a:hueOff val="-5695658"/>
                <a:satOff val="16641"/>
                <a:lumOff val="-3137"/>
                <a:alphaOff val="0"/>
                <a:shade val="88000"/>
                <a:satMod val="105000"/>
              </a:schemeClr>
            </a:gs>
            <a:gs pos="58500">
              <a:schemeClr val="accent2">
                <a:hueOff val="-5695658"/>
                <a:satOff val="16641"/>
                <a:lumOff val="-3137"/>
                <a:alphaOff val="0"/>
                <a:shade val="88000"/>
                <a:satMod val="105000"/>
              </a:schemeClr>
            </a:gs>
            <a:gs pos="100000">
              <a:schemeClr val="accent2">
                <a:hueOff val="-5695658"/>
                <a:satOff val="16641"/>
                <a:lumOff val="-3137"/>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Calibri" pitchFamily="34" charset="0"/>
              <a:cs typeface="Calibri" pitchFamily="34" charset="0"/>
            </a:rPr>
            <a:t>Enlazar los objetivos y estrategias</a:t>
          </a:r>
        </a:p>
      </dsp:txBody>
      <dsp:txXfrm>
        <a:off x="460905" y="2436976"/>
        <a:ext cx="3479899" cy="2087939"/>
      </dsp:txXfrm>
    </dsp:sp>
    <dsp:sp modelId="{F45C8AD2-163A-4B63-B25A-96F5AFFAD6E0}">
      <dsp:nvSpPr>
        <dsp:cNvPr id="0" name=""/>
        <dsp:cNvSpPr/>
      </dsp:nvSpPr>
      <dsp:spPr>
        <a:xfrm>
          <a:off x="4288794" y="2436976"/>
          <a:ext cx="3479899" cy="2087939"/>
        </a:xfrm>
        <a:prstGeom prst="rect">
          <a:avLst/>
        </a:prstGeom>
        <a:gradFill rotWithShape="0">
          <a:gsLst>
            <a:gs pos="0">
              <a:schemeClr val="accent2">
                <a:hueOff val="-8543487"/>
                <a:satOff val="24962"/>
                <a:lumOff val="-4706"/>
                <a:alphaOff val="0"/>
                <a:shade val="54000"/>
                <a:satMod val="105000"/>
              </a:schemeClr>
            </a:gs>
            <a:gs pos="47500">
              <a:schemeClr val="accent2">
                <a:hueOff val="-8543487"/>
                <a:satOff val="24962"/>
                <a:lumOff val="-4706"/>
                <a:alphaOff val="0"/>
                <a:shade val="88000"/>
                <a:satMod val="105000"/>
              </a:schemeClr>
            </a:gs>
            <a:gs pos="58500">
              <a:schemeClr val="accent2">
                <a:hueOff val="-8543487"/>
                <a:satOff val="24962"/>
                <a:lumOff val="-4706"/>
                <a:alphaOff val="0"/>
                <a:shade val="88000"/>
                <a:satMod val="105000"/>
              </a:schemeClr>
            </a:gs>
            <a:gs pos="100000">
              <a:schemeClr val="accent2">
                <a:hueOff val="-8543487"/>
                <a:satOff val="24962"/>
                <a:lumOff val="-4706"/>
                <a:alphaOff val="0"/>
                <a:shade val="54000"/>
                <a:satMod val="105000"/>
              </a:schemeClr>
            </a:gs>
          </a:gsLst>
          <a:lin ang="3600000" scaled="1"/>
        </a:gradFill>
        <a:ln>
          <a:noFill/>
        </a:ln>
        <a:effectLst>
          <a:outerShdw blurRad="63500" dist="25400" dir="3600000" algn="r" rotWithShape="0">
            <a:srgbClr val="000000">
              <a:alpha val="3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Calibri" pitchFamily="34" charset="0"/>
              <a:cs typeface="Calibri" pitchFamily="34" charset="0"/>
            </a:rPr>
            <a:t>Importancia de la información</a:t>
          </a:r>
          <a:endParaRPr lang="es-ES" sz="2000" kern="1200" dirty="0">
            <a:latin typeface="Calibri" pitchFamily="34" charset="0"/>
            <a:cs typeface="Calibri" pitchFamily="34" charset="0"/>
          </a:endParaRPr>
        </a:p>
      </dsp:txBody>
      <dsp:txXfrm>
        <a:off x="4288794" y="2436976"/>
        <a:ext cx="3479899" cy="2087939"/>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pic>
        <p:nvPicPr>
          <p:cNvPr id="1030" name="Picture 6" descr="C:\Users\Julie Terberg\AppData\Local\Microsoft\Windows\Archivos temporales de Internet\Content.IE5\GCBJHWM8\MP900385256[1].jpg"/>
          <p:cNvPicPr>
            <a:picLocks noChangeAspect="1" noChangeArrowheads="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xmlns="" val="0"/>
              </a:ext>
            </a:extLst>
          </a:blip>
          <a:srcRect/>
          <a:stretch/>
        </p:blipFill>
        <p:spPr bwMode="auto">
          <a:xfrm>
            <a:off x="0" y="0"/>
            <a:ext cx="9144000" cy="36358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571499" y="4343400"/>
            <a:ext cx="8001000" cy="533400"/>
          </a:xfrm>
        </p:spPr>
        <p:txBody>
          <a:bodyPr>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E80C5A7-3514-4C1A-A768-55DF374989BB}" type="datetimeFigureOut">
              <a:rPr lang="es-MX" smtClean="0"/>
              <a:pPr/>
              <a:t>12/03/2012</a:t>
            </a:fld>
            <a:endParaRPr lang="es-MX"/>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E80C5A7-3514-4C1A-A768-55DF374989BB}" type="datetimeFigureOut">
              <a:rPr lang="es-MX" smtClean="0"/>
              <a:pPr/>
              <a:t>12/03/2012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A801B98-08D8-458A-9379-A7215C3408DF}"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E80C5A7-3514-4C1A-A768-55DF374989BB}" type="datetimeFigureOut">
              <a:rPr lang="es-MX" smtClean="0"/>
              <a:pPr/>
              <a:t>12/03/2012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a:xfrm>
            <a:off x="6096000" y="6356350"/>
            <a:ext cx="762000" cy="365125"/>
          </a:xfrm>
        </p:spPr>
        <p:txBody>
          <a:bodyPr/>
          <a:lstStyle/>
          <a:p>
            <a:fld id="{3A801B98-08D8-458A-9379-A7215C3408DF}" type="slidenum">
              <a:rPr lang="es-MX" smtClean="0"/>
              <a:pPr/>
              <a:t>‹Nº›</a:t>
            </a:fld>
            <a:endParaRPr lang="es-MX"/>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a:lvl1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E80C5A7-3514-4C1A-A768-55DF374989BB}" type="datetimeFigureOut">
              <a:rPr lang="es-MX" smtClean="0"/>
              <a:pPr/>
              <a:t>12/03/2012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A801B98-08D8-458A-9379-A7215C3408DF}"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E80C5A7-3514-4C1A-A768-55DF374989BB}" type="datetimeFigureOut">
              <a:rPr lang="es-MX" smtClean="0"/>
              <a:pPr/>
              <a:t>12/03/2012</a:t>
            </a:fld>
            <a:endParaRPr lang="es-MX"/>
          </a:p>
        </p:txBody>
      </p:sp>
      <p:sp>
        <p:nvSpPr>
          <p:cNvPr id="5" name="Footer Placeholder 4"/>
          <p:cNvSpPr>
            <a:spLocks noGrp="1"/>
          </p:cNvSpPr>
          <p:nvPr>
            <p:ph type="ftr" sz="quarter" idx="11"/>
          </p:nvPr>
        </p:nvSpPr>
        <p:spPr>
          <a:xfrm>
            <a:off x="5791200" y="6356350"/>
            <a:ext cx="2895600" cy="365125"/>
          </a:xfrm>
        </p:spPr>
        <p:txBody>
          <a:bodyPr/>
          <a:lstStyle/>
          <a:p>
            <a:endParaRPr lang="es-MX"/>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3A801B98-08D8-458A-9379-A7215C3408DF}" type="slidenum">
              <a:rPr lang="es-MX" smtClean="0"/>
              <a:pPr/>
              <a:t>‹Nº›</a:t>
            </a:fld>
            <a:endParaRPr lang="es-MX"/>
          </a:p>
        </p:txBody>
      </p:sp>
      <p:sp>
        <p:nvSpPr>
          <p:cNvPr id="11" name="TextBox 10"/>
          <p:cNvSpPr txBox="1"/>
          <p:nvPr/>
        </p:nvSpPr>
        <p:spPr>
          <a:xfrm>
            <a:off x="4818888" y="4261104"/>
            <a:ext cx="1219200" cy="584775"/>
          </a:xfrm>
          <a:prstGeom prst="rect">
            <a:avLst/>
          </a:prstGeom>
          <a:noFill/>
        </p:spPr>
        <p:txBody>
          <a:bodyPr wrap="square" rtlCol="0">
            <a:spAutoFit/>
          </a:bodyPr>
          <a:lstStyle/>
          <a:p>
            <a:pPr algn="l" defTabSz="914400">
              <a:buNone/>
            </a:pPr>
            <a:r>
              <a:rPr lang="en-US" sz="3200" b="0" i="0" spc="1500">
                <a:solidFill>
                  <a:srgbClr val="FFFFFF"/>
                </a:solidFill>
                <a:latin typeface="Franklin Gothic Book"/>
                <a:ea typeface="+mn-ea"/>
                <a:cs typeface="+mn-cs"/>
                <a:sym typeface="Wingdings"/>
              </a:rPr>
              <a:t></a:t>
            </a:r>
          </a:p>
        </p:txBody>
      </p:sp>
      <p:sp>
        <p:nvSpPr>
          <p:cNvPr id="12" name="TextBox 11"/>
          <p:cNvSpPr txBox="1"/>
          <p:nvPr/>
        </p:nvSpPr>
        <p:spPr>
          <a:xfrm>
            <a:off x="3148584" y="4261104"/>
            <a:ext cx="1219200" cy="584775"/>
          </a:xfrm>
          <a:prstGeom prst="rect">
            <a:avLst/>
          </a:prstGeom>
          <a:noFill/>
        </p:spPr>
        <p:txBody>
          <a:bodyPr wrap="square" rtlCol="0">
            <a:spAutoFit/>
          </a:bodyPr>
          <a:lstStyle/>
          <a:p>
            <a:pPr algn="r" defTabSz="914400">
              <a:buNone/>
            </a:pPr>
            <a:r>
              <a:rPr lang="en-US" sz="3200" b="0" i="0" spc="1500">
                <a:solidFill>
                  <a:srgbClr val="FFFFFF"/>
                </a:solidFill>
                <a:latin typeface="Franklin Gothic Book"/>
                <a:ea typeface="+mn-ea"/>
                <a:cs typeface="+mn-cs"/>
                <a:sym typeface="Wingdings"/>
              </a:rPr>
              <a:t></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8E80C5A7-3514-4C1A-A768-55DF374989BB}" type="datetimeFigureOut">
              <a:rPr lang="es-MX" smtClean="0"/>
              <a:pPr/>
              <a:t>12/03/2012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A801B98-08D8-458A-9379-A7215C3408DF}"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8E80C5A7-3514-4C1A-A768-55DF374989BB}" type="datetimeFigureOut">
              <a:rPr lang="es-MX" smtClean="0"/>
              <a:pPr/>
              <a:t>12/03/2012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A801B98-08D8-458A-9379-A7215C3408DF}"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8E80C5A7-3514-4C1A-A768-55DF374989BB}" type="datetimeFigureOut">
              <a:rPr lang="es-MX" smtClean="0"/>
              <a:pPr/>
              <a:t>12/03/2012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A801B98-08D8-458A-9379-A7215C3408DF}"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80C5A7-3514-4C1A-A768-55DF374989BB}" type="datetimeFigureOut">
              <a:rPr lang="es-MX" smtClean="0"/>
              <a:pPr/>
              <a:t>12/03/2012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A801B98-08D8-458A-9379-A7215C3408DF}"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E80C5A7-3514-4C1A-A768-55DF374989BB}" type="datetimeFigureOut">
              <a:rPr lang="es-MX" smtClean="0"/>
              <a:pPr/>
              <a:t>12/03/2012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A801B98-08D8-458A-9379-A7215C3408DF}" type="slidenum">
              <a:rPr lang="es-MX" smtClean="0"/>
              <a:pPr/>
              <a:t>‹Nº›</a:t>
            </a:fld>
            <a:endParaRPr lang="es-MX"/>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5" name="Date Placeholder 4"/>
          <p:cNvSpPr>
            <a:spLocks noGrp="1"/>
          </p:cNvSpPr>
          <p:nvPr>
            <p:ph type="dt" sz="half" idx="10"/>
          </p:nvPr>
        </p:nvSpPr>
        <p:spPr/>
        <p:txBody>
          <a:bodyPr/>
          <a:lstStyle/>
          <a:p>
            <a:fld id="{8E80C5A7-3514-4C1A-A768-55DF374989BB}" type="datetimeFigureOut">
              <a:rPr lang="es-MX" smtClean="0"/>
              <a:pPr/>
              <a:t>12/03/2012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A801B98-08D8-458A-9379-A7215C3408DF}" type="slidenum">
              <a:rPr lang="es-MX" smtClean="0"/>
              <a:pPr/>
              <a:t>‹Nº›</a:t>
            </a:fld>
            <a:endParaRPr lang="es-MX"/>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E80C5A7-3514-4C1A-A768-55DF374989BB}" type="datetimeFigureOut">
              <a:rPr lang="es-MX" smtClean="0"/>
              <a:pPr/>
              <a:t>12/03/2012</a:t>
            </a:fld>
            <a:endParaRPr lang="es-MX"/>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MX"/>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3A801B98-08D8-458A-9379-A7215C3408DF}" type="slidenum">
              <a:rPr lang="es-MX" smtClean="0"/>
              <a:pPr/>
              <a:t>‹Nº›</a:t>
            </a:fld>
            <a:endParaRPr lang="es-MX"/>
          </a:p>
        </p:txBody>
      </p:sp>
      <p:sp>
        <p:nvSpPr>
          <p:cNvPr id="9" name="Rectangle 8"/>
          <p:cNvSpPr/>
          <p:nvPr/>
        </p:nvSpPr>
        <p:spPr>
          <a:xfrm>
            <a:off x="0" y="1368552"/>
            <a:ext cx="9144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PlanInvestigaci&#243;nCampoFINAL.xlsx" TargetMode="External"/><Relationship Id="rId2" Type="http://schemas.openxmlformats.org/officeDocument/2006/relationships/hyperlink" Target="MatrizRiesgosTI.xls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InformeDetallado.doc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InformeEjecutivo.doc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71600" y="6021288"/>
            <a:ext cx="8001000" cy="533400"/>
          </a:xfrm>
        </p:spPr>
        <p:txBody>
          <a:bodyPr>
            <a:normAutofit/>
          </a:bodyPr>
          <a:lstStyle/>
          <a:p>
            <a:pPr algn="r"/>
            <a:r>
              <a:rPr lang="es-MX" sz="2500" dirty="0" smtClean="0">
                <a:solidFill>
                  <a:schemeClr val="tx1"/>
                </a:solidFill>
              </a:rPr>
              <a:t>Andrés Naveda Paredes</a:t>
            </a:r>
            <a:endParaRPr lang="es-MX" sz="2500" dirty="0">
              <a:solidFill>
                <a:schemeClr val="tx1"/>
              </a:solidFill>
            </a:endParaRPr>
          </a:p>
        </p:txBody>
      </p:sp>
      <p:sp>
        <p:nvSpPr>
          <p:cNvPr id="4" name="1 Título"/>
          <p:cNvSpPr txBox="1">
            <a:spLocks/>
          </p:cNvSpPr>
          <p:nvPr/>
        </p:nvSpPr>
        <p:spPr>
          <a:xfrm>
            <a:off x="683568" y="692696"/>
            <a:ext cx="7704856" cy="1214264"/>
          </a:xfrm>
          <a:prstGeom prst="rect">
            <a:avLst/>
          </a:prstGeom>
        </p:spPr>
        <p:style>
          <a:lnRef idx="0">
            <a:schemeClr val="accent1"/>
          </a:lnRef>
          <a:fillRef idx="3">
            <a:schemeClr val="accent1"/>
          </a:fillRef>
          <a:effectRef idx="3">
            <a:schemeClr val="accent1"/>
          </a:effectRef>
          <a:fontRef idx="minor">
            <a:schemeClr val="lt1"/>
          </a:fontRef>
        </p:style>
        <p:txBody>
          <a:bodyPr vert="horz" anchor="b">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3600" b="1" i="0" u="none" strike="noStrike" kern="1200" cap="all" spc="0" normalizeH="0" baseline="0" noProof="0" dirty="0" smtClean="0">
                <a:ln>
                  <a:noFill/>
                </a:ln>
                <a:solidFill>
                  <a:schemeClr val="tx1"/>
                </a:solidFill>
                <a:effectLst/>
                <a:uLnTx/>
                <a:uFillTx/>
                <a:latin typeface="+mj-lt"/>
                <a:ea typeface="+mj-ea"/>
                <a:cs typeface="+mj-cs"/>
              </a:rPr>
              <a:t>Proyecto de grado para la obtención del título de Ingeniero en sistemas e informática </a:t>
            </a:r>
            <a:endParaRPr kumimoji="0" lang="es-MX" sz="3600" b="1" i="0" u="none" strike="noStrike" kern="1200" cap="all" spc="0" normalizeH="0" baseline="0" noProof="0" dirty="0">
              <a:ln>
                <a:noFill/>
              </a:ln>
              <a:solidFill>
                <a:schemeClr val="tx1"/>
              </a:solidFill>
              <a:effectLst/>
              <a:uLnTx/>
              <a:uFillTx/>
              <a:latin typeface="+mj-lt"/>
              <a:ea typeface="+mj-ea"/>
              <a:cs typeface="+mj-cs"/>
            </a:endParaRPr>
          </a:p>
        </p:txBody>
      </p:sp>
      <p:sp>
        <p:nvSpPr>
          <p:cNvPr id="6" name="1 Título"/>
          <p:cNvSpPr txBox="1">
            <a:spLocks/>
          </p:cNvSpPr>
          <p:nvPr/>
        </p:nvSpPr>
        <p:spPr>
          <a:xfrm>
            <a:off x="683568" y="2996952"/>
            <a:ext cx="7704856" cy="1430288"/>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500" i="1" u="none" strike="noStrike" kern="1200" spc="0" normalizeH="0" baseline="0" noProof="0" dirty="0" smtClean="0">
                <a:ln>
                  <a:noFill/>
                </a:ln>
                <a:solidFill>
                  <a:schemeClr val="bg1"/>
                </a:solidFill>
                <a:effectLst/>
                <a:uLnTx/>
                <a:uFillTx/>
                <a:ea typeface="+mj-ea"/>
                <a:cs typeface="+mj-cs"/>
              </a:rPr>
              <a:t>“Evaluación </a:t>
            </a:r>
            <a:r>
              <a:rPr lang="es-MX" sz="2500" i="1" dirty="0" smtClean="0">
                <a:solidFill>
                  <a:schemeClr val="bg1"/>
                </a:solidFill>
                <a:ea typeface="+mj-ea"/>
                <a:cs typeface="+mj-cs"/>
              </a:rPr>
              <a:t>Técnica</a:t>
            </a:r>
            <a:r>
              <a:rPr kumimoji="0" lang="es-MX" sz="2500" i="1" u="none" strike="noStrike" kern="1200" spc="0" normalizeH="0" noProof="0" dirty="0" smtClean="0">
                <a:ln>
                  <a:noFill/>
                </a:ln>
                <a:solidFill>
                  <a:schemeClr val="bg1"/>
                </a:solidFill>
                <a:effectLst/>
                <a:uLnTx/>
                <a:uFillTx/>
                <a:ea typeface="+mj-ea"/>
                <a:cs typeface="+mj-cs"/>
              </a:rPr>
              <a:t> Informática del Sistema de Información de la Corporación HOLDINGDINE S.A. (Matriz), utilizando el Estándar </a:t>
            </a:r>
            <a:r>
              <a:rPr lang="es-MX" sz="2500" i="1" dirty="0" smtClean="0">
                <a:solidFill>
                  <a:schemeClr val="bg1"/>
                </a:solidFill>
                <a:ea typeface="+mj-ea"/>
                <a:cs typeface="+mj-cs"/>
              </a:rPr>
              <a:t>Internacional</a:t>
            </a:r>
            <a:r>
              <a:rPr kumimoji="0" lang="es-MX" sz="2500" i="1" u="none" strike="noStrike" kern="1200" spc="0" normalizeH="0" noProof="0" dirty="0" smtClean="0">
                <a:ln>
                  <a:noFill/>
                </a:ln>
                <a:solidFill>
                  <a:schemeClr val="bg1"/>
                </a:solidFill>
                <a:effectLst/>
                <a:uLnTx/>
                <a:uFillTx/>
                <a:ea typeface="+mj-ea"/>
                <a:cs typeface="+mj-cs"/>
              </a:rPr>
              <a:t> COBIT”</a:t>
            </a:r>
            <a:endParaRPr kumimoji="0" lang="es-MX" sz="2500" i="1" u="none" strike="noStrike" kern="1200" spc="0" normalizeH="0" baseline="0" noProof="0" dirty="0">
              <a:ln>
                <a:noFill/>
              </a:ln>
              <a:solidFill>
                <a:schemeClr val="bg1"/>
              </a:solidFill>
              <a:effectLst/>
              <a:uLnTx/>
              <a:uFillTx/>
              <a:ea typeface="+mj-ea"/>
              <a:cs typeface="+mj-cs"/>
            </a:endParaRPr>
          </a:p>
        </p:txBody>
      </p:sp>
      <p:sp>
        <p:nvSpPr>
          <p:cNvPr id="7" name="1 Título"/>
          <p:cNvSpPr txBox="1">
            <a:spLocks/>
          </p:cNvSpPr>
          <p:nvPr/>
        </p:nvSpPr>
        <p:spPr>
          <a:xfrm>
            <a:off x="683568" y="4653136"/>
            <a:ext cx="7704856" cy="720080"/>
          </a:xfrm>
          <a:prstGeom prst="rect">
            <a:avLst/>
          </a:prstGeom>
        </p:spPr>
        <p:txBody>
          <a:bodyPr vert="horz"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i="1" dirty="0" smtClean="0">
                <a:solidFill>
                  <a:schemeClr val="bg1"/>
                </a:solidFill>
                <a:ea typeface="+mj-ea"/>
                <a:cs typeface="+mj-cs"/>
              </a:rPr>
              <a:t>Sangolquí – Ecuador</a:t>
            </a:r>
          </a:p>
          <a:p>
            <a:pPr marL="0" marR="0" lvl="0" indent="0" algn="ctr" defTabSz="914400" rtl="0" eaLnBrk="1" fontAlgn="auto" latinLnBrk="0" hangingPunct="1">
              <a:lnSpc>
                <a:spcPct val="100000"/>
              </a:lnSpc>
              <a:spcBef>
                <a:spcPct val="0"/>
              </a:spcBef>
              <a:spcAft>
                <a:spcPts val="0"/>
              </a:spcAft>
              <a:buClrTx/>
              <a:buSzTx/>
              <a:buFontTx/>
              <a:buNone/>
              <a:tabLst/>
              <a:defRPr/>
            </a:pPr>
            <a:r>
              <a:rPr lang="es-MX" i="1" dirty="0" smtClean="0">
                <a:solidFill>
                  <a:schemeClr val="bg1"/>
                </a:solidFill>
                <a:ea typeface="+mj-ea"/>
                <a:cs typeface="+mj-cs"/>
              </a:rPr>
              <a:t>Marzo</a:t>
            </a:r>
            <a:r>
              <a:rPr kumimoji="0" lang="es-MX" i="1" u="none" strike="noStrike" kern="1200" spc="0" normalizeH="0" baseline="0" noProof="0" dirty="0" smtClean="0">
                <a:ln>
                  <a:noFill/>
                </a:ln>
                <a:solidFill>
                  <a:schemeClr val="bg1"/>
                </a:solidFill>
                <a:effectLst/>
                <a:uLnTx/>
                <a:uFillTx/>
                <a:ea typeface="+mj-ea"/>
                <a:cs typeface="+mj-cs"/>
              </a:rPr>
              <a:t> 2012</a:t>
            </a:r>
            <a:endParaRPr kumimoji="0" lang="es-MX" i="1" u="none" strike="noStrike" kern="1200" spc="0" normalizeH="0" baseline="0" noProof="0" dirty="0">
              <a:ln>
                <a:noFill/>
              </a:ln>
              <a:solidFill>
                <a:schemeClr val="bg1"/>
              </a:solidFill>
              <a:effectLst/>
              <a:uLnTx/>
              <a:uFillTx/>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000" dirty="0" smtClean="0"/>
              <a:t>Importancia de las Tecnologías  de Información y Comunicación (TIC) en la Organización</a:t>
            </a:r>
            <a:endParaRPr lang="es-MX" sz="3000" dirty="0"/>
          </a:p>
        </p:txBody>
      </p:sp>
      <p:sp>
        <p:nvSpPr>
          <p:cNvPr id="3" name="2 Marcador de contenido"/>
          <p:cNvSpPr>
            <a:spLocks noGrp="1"/>
          </p:cNvSpPr>
          <p:nvPr>
            <p:ph idx="1"/>
          </p:nvPr>
        </p:nvSpPr>
        <p:spPr/>
        <p:txBody>
          <a:bodyPr>
            <a:noAutofit/>
          </a:bodyPr>
          <a:lstStyle/>
          <a:p>
            <a:pPr algn="just"/>
            <a:r>
              <a:rPr lang="es-ES" sz="2200" dirty="0" smtClean="0">
                <a:solidFill>
                  <a:schemeClr val="tx1"/>
                </a:solidFill>
              </a:rPr>
              <a:t>TIC, conjunto de tecnologías que permiten la adquisición, producción, almacenamiento, tratamiento, comunicación, registro y presentación de información </a:t>
            </a:r>
            <a:r>
              <a:rPr lang="es-MX" sz="2200" dirty="0" smtClean="0">
                <a:solidFill>
                  <a:schemeClr val="tx1"/>
                </a:solidFill>
              </a:rPr>
              <a:t>en grandes cantidades y a gran velocidad. </a:t>
            </a:r>
          </a:p>
          <a:p>
            <a:pPr algn="just"/>
            <a:r>
              <a:rPr lang="es-MX" sz="2200" dirty="0" smtClean="0">
                <a:solidFill>
                  <a:schemeClr val="tx1"/>
                </a:solidFill>
              </a:rPr>
              <a:t>Facilitan la descentralización del trabajo y la coordinación de tareas en una red interactiva de comunicación en tiempo real, ya sea entre continentes o entre plantas de un mismo edificio. La tecnología también contribuye a aumentar la competencia, ya que condensa el tiempo y el espacio. </a:t>
            </a:r>
          </a:p>
          <a:p>
            <a:pPr algn="just"/>
            <a:r>
              <a:rPr lang="es-MX" sz="2200" dirty="0" smtClean="0">
                <a:solidFill>
                  <a:schemeClr val="tx1"/>
                </a:solidFill>
              </a:rPr>
              <a:t>Estas tecnologías pueden llegar a cualquier empresa sin importar su actividad o tamaño. No hay una solución universal para todas las empresas y cada una debe estudiar la situación en función de sus propios objetivos y buscar la mejor solución o herramienta que le permita llevar a cabo con éxito su plan de negocio.</a:t>
            </a:r>
            <a:endParaRPr lang="es-MX" sz="22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000" dirty="0" smtClean="0"/>
              <a:t>Ejes Operativos para gestionar TIC en la Organización</a:t>
            </a:r>
            <a:endParaRPr lang="es-MX" sz="3000" dirty="0"/>
          </a:p>
        </p:txBody>
      </p:sp>
      <p:pic>
        <p:nvPicPr>
          <p:cNvPr id="1026" name="Picture 2"/>
          <p:cNvPicPr>
            <a:picLocks noGrp="1" noChangeAspect="1" noChangeArrowheads="1"/>
          </p:cNvPicPr>
          <p:nvPr>
            <p:ph idx="1"/>
          </p:nvPr>
        </p:nvPicPr>
        <p:blipFill>
          <a:blip r:embed="rId2" cstate="print"/>
          <a:srcRect l="23750" t="30250" r="22875" b="7362"/>
          <a:stretch>
            <a:fillRect/>
          </a:stretch>
        </p:blipFill>
        <p:spPr bwMode="auto">
          <a:xfrm>
            <a:off x="1331640" y="1772816"/>
            <a:ext cx="7128792" cy="4440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0" dur="1000" fill="hold"/>
                                        <p:tgtEl>
                                          <p:spTgt spid="102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000" dirty="0" smtClean="0"/>
              <a:t>Control Interno</a:t>
            </a:r>
            <a:endParaRPr lang="es-MX" sz="3000" dirty="0"/>
          </a:p>
        </p:txBody>
      </p:sp>
      <p:sp>
        <p:nvSpPr>
          <p:cNvPr id="3" name="2 Marcador de contenido"/>
          <p:cNvSpPr>
            <a:spLocks noGrp="1"/>
          </p:cNvSpPr>
          <p:nvPr>
            <p:ph idx="1"/>
          </p:nvPr>
        </p:nvSpPr>
        <p:spPr/>
        <p:txBody>
          <a:bodyPr>
            <a:normAutofit/>
          </a:bodyPr>
          <a:lstStyle/>
          <a:p>
            <a:pPr algn="just"/>
            <a:r>
              <a:rPr lang="es-MX" sz="2200" dirty="0" smtClean="0">
                <a:solidFill>
                  <a:schemeClr val="tx1"/>
                </a:solidFill>
              </a:rPr>
              <a:t>Cuando más grande y compleja sea la organización, mayor será la importancia de un adecuado sistema de control interno. Este sistema deberá ser sofisticado y completo según se requiera en función de la complejidad de la entidad.</a:t>
            </a:r>
          </a:p>
          <a:p>
            <a:pPr>
              <a:buNone/>
            </a:pPr>
            <a:endParaRPr lang="es-MX" dirty="0"/>
          </a:p>
        </p:txBody>
      </p:sp>
      <p:pic>
        <p:nvPicPr>
          <p:cNvPr id="5" name="Picture 2"/>
          <p:cNvPicPr>
            <a:picLocks noChangeAspect="1" noChangeArrowheads="1"/>
          </p:cNvPicPr>
          <p:nvPr/>
        </p:nvPicPr>
        <p:blipFill>
          <a:blip r:embed="rId2" cstate="print"/>
          <a:srcRect/>
          <a:stretch>
            <a:fillRect/>
          </a:stretch>
        </p:blipFill>
        <p:spPr bwMode="auto">
          <a:xfrm>
            <a:off x="2483768" y="2924945"/>
            <a:ext cx="3892508" cy="39330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000" dirty="0" smtClean="0"/>
              <a:t>Fases de la Auditoría Informática</a:t>
            </a:r>
            <a:endParaRPr lang="es-MX" sz="3000" dirty="0"/>
          </a:p>
        </p:txBody>
      </p:sp>
      <p:graphicFrame>
        <p:nvGraphicFramePr>
          <p:cNvPr id="6" name="5 Diagrama"/>
          <p:cNvGraphicFramePr/>
          <p:nvPr/>
        </p:nvGraphicFramePr>
        <p:xfrm>
          <a:off x="1187624" y="1700808"/>
          <a:ext cx="6768752"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000" dirty="0" smtClean="0"/>
              <a:t>Fases de la Auditoría Informática</a:t>
            </a:r>
            <a:endParaRPr lang="es-MX" sz="3000" dirty="0"/>
          </a:p>
        </p:txBody>
      </p:sp>
      <p:graphicFrame>
        <p:nvGraphicFramePr>
          <p:cNvPr id="6" name="5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000" dirty="0" smtClean="0"/>
              <a:t>Recursos de Evidencia</a:t>
            </a:r>
            <a:endParaRPr lang="es-MX" sz="3000" dirty="0"/>
          </a:p>
        </p:txBody>
      </p:sp>
      <p:sp>
        <p:nvSpPr>
          <p:cNvPr id="3" name="2 Marcador de contenido"/>
          <p:cNvSpPr>
            <a:spLocks noGrp="1"/>
          </p:cNvSpPr>
          <p:nvPr>
            <p:ph idx="1"/>
          </p:nvPr>
        </p:nvSpPr>
        <p:spPr/>
        <p:txBody>
          <a:bodyPr>
            <a:normAutofit fontScale="92500"/>
          </a:bodyPr>
          <a:lstStyle/>
          <a:p>
            <a:pPr algn="just"/>
            <a:r>
              <a:rPr lang="es-EC" sz="2200" b="1" dirty="0" smtClean="0">
                <a:solidFill>
                  <a:schemeClr val="tx1"/>
                </a:solidFill>
              </a:rPr>
              <a:t>Cuestionarios,</a:t>
            </a:r>
            <a:r>
              <a:rPr lang="es-EC" sz="2200" dirty="0" smtClean="0">
                <a:solidFill>
                  <a:schemeClr val="tx1"/>
                </a:solidFill>
              </a:rPr>
              <a:t> la información obtenida a través de él, nos permite adelantar un pre diagnóstico de la situación de la actividad auditada.</a:t>
            </a:r>
            <a:endParaRPr lang="es-MX" sz="2200" dirty="0" smtClean="0">
              <a:solidFill>
                <a:schemeClr val="tx1"/>
              </a:solidFill>
            </a:endParaRPr>
          </a:p>
          <a:p>
            <a:pPr algn="just"/>
            <a:r>
              <a:rPr lang="es-EC" sz="2200" b="1" dirty="0" smtClean="0">
                <a:solidFill>
                  <a:schemeClr val="tx1"/>
                </a:solidFill>
              </a:rPr>
              <a:t>Pruebas de cumplimiento,</a:t>
            </a:r>
            <a:r>
              <a:rPr lang="es-EC" sz="2200" dirty="0" smtClean="0">
                <a:solidFill>
                  <a:schemeClr val="tx1"/>
                </a:solidFill>
              </a:rPr>
              <a:t> determinan si los procesos y actividades TI funcionan adecuadamente.</a:t>
            </a:r>
            <a:endParaRPr lang="es-MX" sz="2200" dirty="0" smtClean="0">
              <a:solidFill>
                <a:schemeClr val="tx1"/>
              </a:solidFill>
            </a:endParaRPr>
          </a:p>
          <a:p>
            <a:pPr algn="just"/>
            <a:r>
              <a:rPr lang="es-EC" sz="2200" b="1" dirty="0" smtClean="0">
                <a:solidFill>
                  <a:schemeClr val="tx1"/>
                </a:solidFill>
              </a:rPr>
              <a:t>Checklist,</a:t>
            </a:r>
            <a:r>
              <a:rPr lang="es-EC" sz="2200" dirty="0" smtClean="0">
                <a:solidFill>
                  <a:schemeClr val="tx1"/>
                </a:solidFill>
              </a:rPr>
              <a:t> lista de comprobación que sigue pautas determinadas dependiendo de qué estemos evaluando o qué objetivos queramos alcanzar. </a:t>
            </a:r>
            <a:endParaRPr lang="es-MX" sz="2200" dirty="0" smtClean="0">
              <a:solidFill>
                <a:schemeClr val="tx1"/>
              </a:solidFill>
            </a:endParaRPr>
          </a:p>
          <a:p>
            <a:pPr algn="just"/>
            <a:r>
              <a:rPr lang="es-EC" sz="2200" b="1" dirty="0" smtClean="0">
                <a:solidFill>
                  <a:schemeClr val="tx1"/>
                </a:solidFill>
              </a:rPr>
              <a:t>Pruebas sustantivas,</a:t>
            </a:r>
            <a:r>
              <a:rPr lang="es-EC" sz="2200" i="1" dirty="0" smtClean="0">
                <a:solidFill>
                  <a:schemeClr val="tx1"/>
                </a:solidFill>
              </a:rPr>
              <a:t> </a:t>
            </a:r>
            <a:r>
              <a:rPr lang="es-EC" sz="2200" dirty="0" smtClean="0">
                <a:solidFill>
                  <a:schemeClr val="tx1"/>
                </a:solidFill>
              </a:rPr>
              <a:t>aportan al auditor informático evidencias para conocer a detalle como se lleva a cado el proceso o actividad evaluada.</a:t>
            </a:r>
            <a:endParaRPr lang="es-MX" sz="2200" dirty="0" smtClean="0">
              <a:solidFill>
                <a:schemeClr val="tx1"/>
              </a:solidFill>
            </a:endParaRPr>
          </a:p>
          <a:p>
            <a:pPr algn="just"/>
            <a:r>
              <a:rPr lang="es-EC" sz="2200" b="1" dirty="0" smtClean="0">
                <a:solidFill>
                  <a:schemeClr val="tx1"/>
                </a:solidFill>
              </a:rPr>
              <a:t>Observación directa,</a:t>
            </a:r>
            <a:r>
              <a:rPr lang="es-EC" sz="2200" dirty="0" smtClean="0">
                <a:solidFill>
                  <a:schemeClr val="tx1"/>
                </a:solidFill>
              </a:rPr>
              <a:t> técnica que puede ser de dos tipos: no participante es aquella en que el auditor observa externamente el proceso sin interferir en ellos; y participante es aquella en la que el auditor participa en los procesos de la unidad auditada, sea integrándose en el grupo y sus actividades. </a:t>
            </a:r>
            <a:endParaRPr lang="es-MX" sz="2200" dirty="0" smtClean="0">
              <a:solidFill>
                <a:schemeClr val="tx1"/>
              </a:solidFill>
            </a:endParaRPr>
          </a:p>
          <a:p>
            <a:endParaRPr lang="es-MX"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000" dirty="0" smtClean="0"/>
              <a:t>Estándar Internacional COBIT</a:t>
            </a:r>
            <a:endParaRPr lang="es-MX" sz="3000" dirty="0"/>
          </a:p>
        </p:txBody>
      </p:sp>
      <p:sp>
        <p:nvSpPr>
          <p:cNvPr id="3" name="2 Marcador de contenido"/>
          <p:cNvSpPr>
            <a:spLocks noGrp="1"/>
          </p:cNvSpPr>
          <p:nvPr>
            <p:ph idx="1"/>
          </p:nvPr>
        </p:nvSpPr>
        <p:spPr/>
        <p:txBody>
          <a:bodyPr>
            <a:normAutofit/>
          </a:bodyPr>
          <a:lstStyle/>
          <a:p>
            <a:pPr algn="just"/>
            <a:r>
              <a:rPr lang="es-MX" sz="2200" dirty="0" smtClean="0">
                <a:solidFill>
                  <a:schemeClr val="tx1"/>
                </a:solidFill>
              </a:rPr>
              <a:t>Estándar de gobernabilidad que relaciona procesos, recursos e información con los objetivos de negocio de una organización. Consiste en un conjunto de documentos que define un marco de trabajo para permitir que las organizaciones alcancen sus objetivos. </a:t>
            </a:r>
          </a:p>
          <a:p>
            <a:pPr algn="just">
              <a:buNone/>
            </a:pPr>
            <a:endParaRPr lang="es-ES" sz="2200" dirty="0" smtClean="0">
              <a:solidFill>
                <a:schemeClr val="tx1"/>
              </a:solidFill>
            </a:endParaRPr>
          </a:p>
          <a:p>
            <a:pPr algn="just"/>
            <a:r>
              <a:rPr lang="es-ES" sz="2200" dirty="0" smtClean="0">
                <a:solidFill>
                  <a:schemeClr val="tx1"/>
                </a:solidFill>
              </a:rPr>
              <a:t>La misión principal es investigar, desarrollar, hacer público y promover un marco de control de gobierno TI autorizado, actualizado y aceptado internacionalmente para la adopción por parte de las empresas y el uso diario por parte de gerentes de negocio, profesionales de TI y profesionales de aseguramiento.</a:t>
            </a:r>
            <a:endParaRPr lang="es-MX" sz="2200"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000" dirty="0" smtClean="0"/>
              <a:t>Estándar Internacional COBIT</a:t>
            </a:r>
            <a:endParaRPr lang="es-MX" sz="3000" dirty="0"/>
          </a:p>
        </p:txBody>
      </p:sp>
      <p:sp>
        <p:nvSpPr>
          <p:cNvPr id="3" name="2 Marcador de contenido"/>
          <p:cNvSpPr>
            <a:spLocks noGrp="1"/>
          </p:cNvSpPr>
          <p:nvPr>
            <p:ph idx="1"/>
          </p:nvPr>
        </p:nvSpPr>
        <p:spPr/>
        <p:txBody>
          <a:bodyPr>
            <a:normAutofit/>
          </a:bodyPr>
          <a:lstStyle/>
          <a:p>
            <a:pPr algn="just"/>
            <a:r>
              <a:rPr lang="es-ES" sz="2200" dirty="0" smtClean="0">
                <a:solidFill>
                  <a:schemeClr val="tx1"/>
                </a:solidFill>
              </a:rPr>
              <a:t>COBIT cuenta con un conjunto de 34 objetivos de control de alto nivel para cada uno de los procesos de las tecnologías de la información, agrupados en cuatro dominios.</a:t>
            </a:r>
          </a:p>
          <a:p>
            <a:pPr algn="just">
              <a:buNone/>
            </a:pPr>
            <a:endParaRPr lang="es-ES" sz="2200" dirty="0" smtClean="0">
              <a:solidFill>
                <a:schemeClr val="tx1"/>
              </a:solidFill>
            </a:endParaRPr>
          </a:p>
          <a:p>
            <a:pPr algn="just"/>
            <a:r>
              <a:rPr lang="es-ES" sz="2200" dirty="0" smtClean="0">
                <a:solidFill>
                  <a:schemeClr val="tx1"/>
                </a:solidFill>
              </a:rPr>
              <a:t>En suma, cada uno de los 34 objetivos de control de alto nivel correspondiente, es una directiva de revisión para permitir la inspección de los 302 objetivos de control detallados en COBIT para el suministro de una gestión de seguridad, así como de un aviso para la mejora. </a:t>
            </a:r>
            <a:endParaRPr lang="es-MX" sz="22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000" dirty="0" smtClean="0"/>
              <a:t>Dominios COBIT</a:t>
            </a:r>
            <a:endParaRPr lang="es-MX" sz="3000" dirty="0"/>
          </a:p>
        </p:txBody>
      </p:sp>
      <p:sp>
        <p:nvSpPr>
          <p:cNvPr id="5" name="4 Rectángulo"/>
          <p:cNvSpPr/>
          <p:nvPr/>
        </p:nvSpPr>
        <p:spPr>
          <a:xfrm>
            <a:off x="467544" y="1844824"/>
            <a:ext cx="8064896" cy="432048"/>
          </a:xfrm>
          <a:prstGeom prst="rect">
            <a:avLst/>
          </a:prstGeom>
          <a:solidFill>
            <a:srgbClr val="DC3A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Planear y Organizar (PO)</a:t>
            </a:r>
            <a:endParaRPr lang="es-MX" dirty="0"/>
          </a:p>
        </p:txBody>
      </p:sp>
      <p:sp>
        <p:nvSpPr>
          <p:cNvPr id="6" name="5 Rectángulo"/>
          <p:cNvSpPr/>
          <p:nvPr/>
        </p:nvSpPr>
        <p:spPr>
          <a:xfrm>
            <a:off x="467544" y="5589240"/>
            <a:ext cx="8064896" cy="432048"/>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Monitorear y Evaluar (ME)</a:t>
            </a:r>
            <a:endParaRPr lang="es-MX" b="1" dirty="0"/>
          </a:p>
        </p:txBody>
      </p:sp>
      <p:sp>
        <p:nvSpPr>
          <p:cNvPr id="7" name="6 Rectángulo"/>
          <p:cNvSpPr/>
          <p:nvPr/>
        </p:nvSpPr>
        <p:spPr>
          <a:xfrm>
            <a:off x="1187624" y="3429000"/>
            <a:ext cx="2808312" cy="864096"/>
          </a:xfrm>
          <a:prstGeom prst="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Adquirir e Implementar </a:t>
            </a:r>
          </a:p>
          <a:p>
            <a:pPr algn="ctr"/>
            <a:r>
              <a:rPr lang="es-MX" b="1" dirty="0" smtClean="0"/>
              <a:t>(AI)</a:t>
            </a:r>
            <a:endParaRPr lang="es-MX" dirty="0"/>
          </a:p>
        </p:txBody>
      </p:sp>
      <p:sp>
        <p:nvSpPr>
          <p:cNvPr id="8" name="7 Rectángulo"/>
          <p:cNvSpPr/>
          <p:nvPr/>
        </p:nvSpPr>
        <p:spPr>
          <a:xfrm>
            <a:off x="4932040" y="3429000"/>
            <a:ext cx="2808312" cy="864096"/>
          </a:xfrm>
          <a:prstGeom prst="rect">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Entregar y Dar Soporte </a:t>
            </a:r>
          </a:p>
          <a:p>
            <a:pPr algn="ctr"/>
            <a:r>
              <a:rPr lang="es-MX" b="1" dirty="0" smtClean="0"/>
              <a:t>(DS)</a:t>
            </a:r>
            <a:endParaRPr lang="es-MX" dirty="0"/>
          </a:p>
        </p:txBody>
      </p:sp>
      <p:sp>
        <p:nvSpPr>
          <p:cNvPr id="9" name="8 Flecha arriba y abajo"/>
          <p:cNvSpPr/>
          <p:nvPr/>
        </p:nvSpPr>
        <p:spPr>
          <a:xfrm>
            <a:off x="539552" y="2708920"/>
            <a:ext cx="288032" cy="2592288"/>
          </a:xfrm>
          <a:prstGeom prst="upDownArrow">
            <a:avLst/>
          </a:prstGeom>
          <a:solidFill>
            <a:srgbClr val="DC3A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Flecha arriba y abajo"/>
          <p:cNvSpPr/>
          <p:nvPr/>
        </p:nvSpPr>
        <p:spPr>
          <a:xfrm>
            <a:off x="8172400" y="2708920"/>
            <a:ext cx="288032" cy="2592288"/>
          </a:xfrm>
          <a:prstGeom prst="upDownArrow">
            <a:avLst/>
          </a:prstGeom>
          <a:solidFill>
            <a:srgbClr val="DC3A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Flecha arriba y abajo"/>
          <p:cNvSpPr/>
          <p:nvPr/>
        </p:nvSpPr>
        <p:spPr>
          <a:xfrm>
            <a:off x="2411760" y="2420888"/>
            <a:ext cx="288032" cy="936104"/>
          </a:xfrm>
          <a:prstGeom prst="upDownArrow">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11 Flecha arriba y abajo"/>
          <p:cNvSpPr/>
          <p:nvPr/>
        </p:nvSpPr>
        <p:spPr>
          <a:xfrm>
            <a:off x="2411760" y="4437112"/>
            <a:ext cx="288032" cy="936104"/>
          </a:xfrm>
          <a:prstGeom prst="upDownArrow">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Flecha arriba y abajo"/>
          <p:cNvSpPr/>
          <p:nvPr/>
        </p:nvSpPr>
        <p:spPr>
          <a:xfrm>
            <a:off x="6156176" y="2420888"/>
            <a:ext cx="288032" cy="936104"/>
          </a:xfrm>
          <a:prstGeom prst="upDownArrow">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Flecha arriba y abajo"/>
          <p:cNvSpPr/>
          <p:nvPr/>
        </p:nvSpPr>
        <p:spPr>
          <a:xfrm>
            <a:off x="6156176" y="4437112"/>
            <a:ext cx="288032" cy="936104"/>
          </a:xfrm>
          <a:prstGeom prst="upDownArrow">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Flecha izquierda y derecha"/>
          <p:cNvSpPr/>
          <p:nvPr/>
        </p:nvSpPr>
        <p:spPr>
          <a:xfrm>
            <a:off x="4139952" y="3717032"/>
            <a:ext cx="648072" cy="288032"/>
          </a:xfrm>
          <a:prstGeom prst="leftRightArrow">
            <a:avLst/>
          </a:prstGeom>
          <a:solidFill>
            <a:srgbClr val="FF99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Rectángulo"/>
          <p:cNvSpPr/>
          <p:nvPr/>
        </p:nvSpPr>
        <p:spPr>
          <a:xfrm>
            <a:off x="179512" y="548680"/>
            <a:ext cx="2987824" cy="1800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MX" sz="1400" dirty="0" smtClean="0"/>
              <a:t>Busca identificar la manera como TI puede contribuir a alcanzar los objetivos organizacionales, por medio de la formulación de diversas tácticas. Por otra parte, debe planear, comunicar y administrar el cumplimiento de la visión estratégica del negocio.</a:t>
            </a:r>
            <a:endParaRPr lang="es-MX" sz="1400" dirty="0"/>
          </a:p>
        </p:txBody>
      </p:sp>
      <p:sp>
        <p:nvSpPr>
          <p:cNvPr id="20" name="19 Rectángulo"/>
          <p:cNvSpPr/>
          <p:nvPr/>
        </p:nvSpPr>
        <p:spPr>
          <a:xfrm>
            <a:off x="323528" y="4149080"/>
            <a:ext cx="1944216" cy="100811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MX" sz="1400" dirty="0" smtClean="0"/>
              <a:t>Su principal objetivo es identificar, implementar e integrar las soluciones de TI propuestas.</a:t>
            </a:r>
            <a:endParaRPr lang="es-MX" sz="1400" dirty="0"/>
          </a:p>
        </p:txBody>
      </p:sp>
      <p:sp>
        <p:nvSpPr>
          <p:cNvPr id="22" name="21 Rectángulo"/>
          <p:cNvSpPr/>
          <p:nvPr/>
        </p:nvSpPr>
        <p:spPr>
          <a:xfrm>
            <a:off x="2987824" y="4149080"/>
            <a:ext cx="3024336" cy="129614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MX" sz="1400" dirty="0" smtClean="0"/>
              <a:t>Es el encargado de entregar los servicios adquiridos y por tanto, de prestar apoyo a aquellos que hayan uso de ellos. Además, debe garantizar la continuidad y la seguridad de los mismos.</a:t>
            </a:r>
            <a:endParaRPr lang="es-MX" sz="1400" dirty="0"/>
          </a:p>
        </p:txBody>
      </p:sp>
      <p:sp>
        <p:nvSpPr>
          <p:cNvPr id="23" name="22 Rectángulo"/>
          <p:cNvSpPr/>
          <p:nvPr/>
        </p:nvSpPr>
        <p:spPr>
          <a:xfrm>
            <a:off x="6516216" y="5373216"/>
            <a:ext cx="2448272" cy="129614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MX" sz="1400" dirty="0" smtClean="0"/>
              <a:t>Debe monitorear y evaluar el desempeño de TI y los diferentes procesos existentes, con el fin de asegurar que se siguen los lineamientos provistos.</a:t>
            </a:r>
            <a:endParaRPr lang="es-MX"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500"/>
                                        <p:tgtEl>
                                          <p:spTgt spid="5"/>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lide(fromBottom)">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lide(fromBottom)">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slide(fromBottom)">
                                      <p:cBhvr>
                                        <p:cTn id="23" dur="500"/>
                                        <p:tgtEl>
                                          <p:spTgt spid="16"/>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lide(fromBottom)">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slide(fromBottom)">
                                      <p:cBhvr>
                                        <p:cTn id="31" dur="500"/>
                                        <p:tgtEl>
                                          <p:spTgt spid="11"/>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slide(fromBottom)">
                                      <p:cBhvr>
                                        <p:cTn id="34" dur="500"/>
                                        <p:tgtEl>
                                          <p:spTgt spid="12"/>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slide(fromBottom)">
                                      <p:cBhvr>
                                        <p:cTn id="37" dur="500"/>
                                        <p:tgtEl>
                                          <p:spTgt spid="6"/>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slide(fromBottom)">
                                      <p:cBhvr>
                                        <p:cTn id="40" dur="500"/>
                                        <p:tgtEl>
                                          <p:spTgt spid="14"/>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slide(fromBottom)">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52"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Scale>
                                      <p:cBhvr>
                                        <p:cTn id="4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4"/>
                                        </p:tgtEl>
                                        <p:attrNameLst>
                                          <p:attrName>ppt_x</p:attrName>
                                          <p:attrName>ppt_y</p:attrName>
                                        </p:attrNameLst>
                                      </p:cBhvr>
                                    </p:animMotion>
                                    <p:animEffect transition="in" filter="fade">
                                      <p:cBhvr>
                                        <p:cTn id="50" dur="10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52"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Scale>
                                      <p:cBhvr>
                                        <p:cTn id="55"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20"/>
                                        </p:tgtEl>
                                        <p:attrNameLst>
                                          <p:attrName>ppt_x</p:attrName>
                                          <p:attrName>ppt_y</p:attrName>
                                        </p:attrNameLst>
                                      </p:cBhvr>
                                    </p:animMotion>
                                    <p:animEffect transition="in" filter="fade">
                                      <p:cBhvr>
                                        <p:cTn id="57" dur="10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52"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Scale>
                                      <p:cBhvr>
                                        <p:cTn id="62" dur="1000" decel="50000" fill="hold">
                                          <p:stCondLst>
                                            <p:cond delay="0"/>
                                          </p:stCondLst>
                                        </p:cTn>
                                        <p:tgtEl>
                                          <p:spTgt spid="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22"/>
                                        </p:tgtEl>
                                        <p:attrNameLst>
                                          <p:attrName>ppt_x</p:attrName>
                                          <p:attrName>ppt_y</p:attrName>
                                        </p:attrNameLst>
                                      </p:cBhvr>
                                    </p:animMotion>
                                    <p:animEffect transition="in" filter="fade">
                                      <p:cBhvr>
                                        <p:cTn id="64" dur="10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52" presetClass="entr" presetSubtype="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Scale>
                                      <p:cBhvr>
                                        <p:cTn id="69" dur="100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23"/>
                                        </p:tgtEl>
                                        <p:attrNameLst>
                                          <p:attrName>ppt_x</p:attrName>
                                          <p:attrName>ppt_y</p:attrName>
                                        </p:attrNameLst>
                                      </p:cBhvr>
                                    </p:animMotion>
                                    <p:animEffect transition="in" filter="fade">
                                      <p:cBhvr>
                                        <p:cTn id="7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P spid="4" grpId="0" animBg="1"/>
      <p:bldP spid="20" grpId="0" animBg="1"/>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000" dirty="0" smtClean="0"/>
              <a:t>Cubo COBIT</a:t>
            </a:r>
            <a:endParaRPr lang="es-MX" sz="3000" dirty="0"/>
          </a:p>
        </p:txBody>
      </p:sp>
      <p:pic>
        <p:nvPicPr>
          <p:cNvPr id="3" name="Picture 2"/>
          <p:cNvPicPr>
            <a:picLocks noGrp="1" noChangeAspect="1" noChangeArrowheads="1"/>
          </p:cNvPicPr>
          <p:nvPr>
            <p:ph idx="1"/>
          </p:nvPr>
        </p:nvPicPr>
        <p:blipFill>
          <a:blip r:embed="rId2" cstate="print"/>
          <a:srcRect/>
          <a:stretch>
            <a:fillRect/>
          </a:stretch>
        </p:blipFill>
        <p:spPr bwMode="auto">
          <a:xfrm>
            <a:off x="947737" y="1629569"/>
            <a:ext cx="7248525" cy="4467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000" dirty="0" smtClean="0"/>
              <a:t>Objetivos</a:t>
            </a:r>
            <a:endParaRPr lang="es-MX" sz="3000" dirty="0"/>
          </a:p>
        </p:txBody>
      </p:sp>
      <p:sp>
        <p:nvSpPr>
          <p:cNvPr id="3" name="2 Marcador de contenido"/>
          <p:cNvSpPr>
            <a:spLocks noGrp="1"/>
          </p:cNvSpPr>
          <p:nvPr>
            <p:ph idx="1"/>
          </p:nvPr>
        </p:nvSpPr>
        <p:spPr/>
        <p:txBody>
          <a:bodyPr/>
          <a:lstStyle/>
          <a:p>
            <a:r>
              <a:rPr lang="es-MX" b="1" i="1" dirty="0" smtClean="0">
                <a:solidFill>
                  <a:srgbClr val="C00000"/>
                </a:solidFill>
              </a:rPr>
              <a:t>Objetivo General.- </a:t>
            </a:r>
          </a:p>
          <a:p>
            <a:pPr algn="just">
              <a:buNone/>
            </a:pPr>
            <a:r>
              <a:rPr lang="es-ES" dirty="0" smtClean="0"/>
              <a:t>	</a:t>
            </a:r>
            <a:r>
              <a:rPr lang="es-ES" sz="2200" dirty="0" smtClean="0">
                <a:solidFill>
                  <a:schemeClr val="tx1"/>
                </a:solidFill>
              </a:rPr>
              <a:t>Realizar una Evaluación Técnica Informática del Sistema de Información de la Corporación HOLDINGDINE S.A. (Matriz), utilizando el Estándar Internacional COBIT, a fin de identificar debilidades y emitir recomendaciones dentro del ambiente informático, que permitirá eliminar o minimizar los riesgos más críticos en los  procesos y actividades TI.</a:t>
            </a:r>
            <a:endParaRPr lang="es-MX" sz="2200" dirty="0" smtClean="0">
              <a:solidFill>
                <a:schemeClr val="tx1"/>
              </a:solidFill>
            </a:endParaRPr>
          </a:p>
          <a:p>
            <a:pPr>
              <a:buNone/>
            </a:pPr>
            <a:endParaRPr lang="es-MX" dirty="0">
              <a:solidFill>
                <a:srgbClr val="C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000" dirty="0" smtClean="0"/>
              <a:t>Cubo COBIT</a:t>
            </a:r>
            <a:endParaRPr lang="es-MX" sz="3000" dirty="0"/>
          </a:p>
        </p:txBody>
      </p:sp>
      <p:grpSp>
        <p:nvGrpSpPr>
          <p:cNvPr id="41" name="Group 3"/>
          <p:cNvGrpSpPr>
            <a:grpSpLocks/>
          </p:cNvGrpSpPr>
          <p:nvPr/>
        </p:nvGrpSpPr>
        <p:grpSpPr bwMode="auto">
          <a:xfrm>
            <a:off x="395288" y="1600125"/>
            <a:ext cx="7055759" cy="881136"/>
            <a:chOff x="480" y="1344"/>
            <a:chExt cx="3989" cy="380"/>
          </a:xfrm>
        </p:grpSpPr>
        <p:sp>
          <p:nvSpPr>
            <p:cNvPr id="42" name="Rectangle 4"/>
            <p:cNvSpPr>
              <a:spLocks noChangeArrowheads="1"/>
            </p:cNvSpPr>
            <p:nvPr/>
          </p:nvSpPr>
          <p:spPr bwMode="auto">
            <a:xfrm>
              <a:off x="480" y="1392"/>
              <a:ext cx="561" cy="126"/>
            </a:xfrm>
            <a:prstGeom prst="rect">
              <a:avLst/>
            </a:prstGeom>
            <a:noFill/>
            <a:ln w="12700">
              <a:solidFill>
                <a:srgbClr val="000000"/>
              </a:solidFill>
              <a:miter lim="800000"/>
              <a:headEnd/>
              <a:tailEnd/>
            </a:ln>
          </p:spPr>
          <p:txBody>
            <a:bodyPr wrap="none" lIns="90488" tIns="44450" rIns="90488" bIns="44450">
              <a:spAutoFit/>
            </a:bodyPr>
            <a:lstStyle/>
            <a:p>
              <a:pPr eaLnBrk="0" hangingPunct="0">
                <a:lnSpc>
                  <a:spcPct val="80000"/>
                </a:lnSpc>
              </a:pPr>
              <a:r>
                <a:rPr lang="es-CO" sz="1600" b="1" dirty="0">
                  <a:latin typeface="Calibri" pitchFamily="34" charset="0"/>
                  <a:cs typeface="Calibri" pitchFamily="34" charset="0"/>
                </a:rPr>
                <a:t>Dominios</a:t>
              </a:r>
              <a:endParaRPr lang="es-CO" sz="1600" dirty="0">
                <a:latin typeface="Calibri" pitchFamily="34" charset="0"/>
                <a:cs typeface="Calibri" pitchFamily="34" charset="0"/>
              </a:endParaRPr>
            </a:p>
          </p:txBody>
        </p:sp>
        <p:grpSp>
          <p:nvGrpSpPr>
            <p:cNvPr id="43" name="Group 5"/>
            <p:cNvGrpSpPr>
              <a:grpSpLocks/>
            </p:cNvGrpSpPr>
            <p:nvPr/>
          </p:nvGrpSpPr>
          <p:grpSpPr bwMode="auto">
            <a:xfrm>
              <a:off x="1492" y="1344"/>
              <a:ext cx="852" cy="380"/>
              <a:chOff x="1492" y="1344"/>
              <a:chExt cx="852" cy="380"/>
            </a:xfrm>
          </p:grpSpPr>
          <p:sp>
            <p:nvSpPr>
              <p:cNvPr id="45" name="Oval 6"/>
              <p:cNvSpPr>
                <a:spLocks noChangeArrowheads="1"/>
              </p:cNvSpPr>
              <p:nvPr/>
            </p:nvSpPr>
            <p:spPr bwMode="auto">
              <a:xfrm>
                <a:off x="1872" y="1344"/>
                <a:ext cx="472" cy="232"/>
              </a:xfrm>
              <a:prstGeom prst="ellipse">
                <a:avLst/>
              </a:prstGeom>
              <a:solidFill>
                <a:srgbClr val="33CC33"/>
              </a:solidFill>
              <a:ln w="12700">
                <a:solidFill>
                  <a:schemeClr val="accent3"/>
                </a:solidFill>
                <a:round/>
                <a:headEnd/>
                <a:tailEnd/>
              </a:ln>
            </p:spPr>
            <p:txBody>
              <a:bodyPr wrap="none" anchor="ctr"/>
              <a:lstStyle/>
              <a:p>
                <a:pPr>
                  <a:defRPr/>
                </a:pPr>
                <a:endParaRPr lang="es-EC" sz="2000">
                  <a:latin typeface="Calibri" pitchFamily="34" charset="0"/>
                  <a:cs typeface="Calibri" pitchFamily="34" charset="0"/>
                </a:endParaRPr>
              </a:p>
            </p:txBody>
          </p:sp>
          <p:sp>
            <p:nvSpPr>
              <p:cNvPr id="46" name="Oval 7"/>
              <p:cNvSpPr>
                <a:spLocks noChangeArrowheads="1"/>
              </p:cNvSpPr>
              <p:nvPr/>
            </p:nvSpPr>
            <p:spPr bwMode="auto">
              <a:xfrm>
                <a:off x="1684" y="1444"/>
                <a:ext cx="472" cy="184"/>
              </a:xfrm>
              <a:prstGeom prst="ellipse">
                <a:avLst/>
              </a:prstGeom>
              <a:solidFill>
                <a:srgbClr val="990033"/>
              </a:solidFill>
              <a:ln w="12700">
                <a:solidFill>
                  <a:schemeClr val="accent3"/>
                </a:solidFill>
                <a:round/>
                <a:headEnd/>
                <a:tailEnd/>
              </a:ln>
            </p:spPr>
            <p:txBody>
              <a:bodyPr wrap="none" anchor="ctr"/>
              <a:lstStyle/>
              <a:p>
                <a:pPr>
                  <a:defRPr/>
                </a:pPr>
                <a:endParaRPr lang="es-EC" sz="2000">
                  <a:latin typeface="Calibri" pitchFamily="34" charset="0"/>
                  <a:cs typeface="Calibri" pitchFamily="34" charset="0"/>
                </a:endParaRPr>
              </a:p>
            </p:txBody>
          </p:sp>
          <p:sp>
            <p:nvSpPr>
              <p:cNvPr id="47" name="Oval 8"/>
              <p:cNvSpPr>
                <a:spLocks noChangeArrowheads="1"/>
              </p:cNvSpPr>
              <p:nvPr/>
            </p:nvSpPr>
            <p:spPr bwMode="auto">
              <a:xfrm>
                <a:off x="1492" y="1540"/>
                <a:ext cx="424" cy="184"/>
              </a:xfrm>
              <a:prstGeom prst="ellipse">
                <a:avLst/>
              </a:prstGeom>
              <a:solidFill>
                <a:srgbClr val="FFFF66"/>
              </a:solidFill>
              <a:ln w="12700">
                <a:solidFill>
                  <a:schemeClr val="accent3"/>
                </a:solidFill>
                <a:round/>
                <a:headEnd/>
                <a:tailEnd/>
              </a:ln>
            </p:spPr>
            <p:txBody>
              <a:bodyPr wrap="none" anchor="ctr"/>
              <a:lstStyle/>
              <a:p>
                <a:pPr>
                  <a:defRPr/>
                </a:pPr>
                <a:endParaRPr lang="es-EC" sz="2000">
                  <a:latin typeface="Calibri" pitchFamily="34" charset="0"/>
                  <a:cs typeface="Calibri" pitchFamily="34" charset="0"/>
                </a:endParaRPr>
              </a:p>
            </p:txBody>
          </p:sp>
        </p:grpSp>
        <p:sp>
          <p:nvSpPr>
            <p:cNvPr id="44" name="Rectangle 9"/>
            <p:cNvSpPr>
              <a:spLocks noChangeArrowheads="1"/>
            </p:cNvSpPr>
            <p:nvPr/>
          </p:nvSpPr>
          <p:spPr bwMode="auto">
            <a:xfrm>
              <a:off x="2963" y="1418"/>
              <a:ext cx="1506" cy="209"/>
            </a:xfrm>
            <a:prstGeom prst="rect">
              <a:avLst/>
            </a:prstGeom>
            <a:noFill/>
            <a:ln w="38100">
              <a:solidFill>
                <a:schemeClr val="accent3"/>
              </a:solidFill>
              <a:miter lim="800000"/>
              <a:headEnd/>
              <a:tailEnd/>
            </a:ln>
            <a:extLst>
              <a:ext uri="{909E8E84-426E-40DD-AFC4-6F175D3DCCD1}">
                <a14:hiddenFill xmlns="" xmlns:a14="http://schemas.microsoft.com/office/drawing/2010/main">
                  <a:solidFill>
                    <a:srgbClr val="FFFFFF"/>
                  </a:solidFill>
                </a14:hiddenFill>
              </a:ext>
            </a:extLst>
          </p:spPr>
          <p:txBody>
            <a:bodyPr wrap="square" lIns="90488" tIns="44450" rIns="90488" bIns="44450">
              <a:spAutoFit/>
            </a:bodyPr>
            <a:lstStyle/>
            <a:p>
              <a:pPr algn="ctr" eaLnBrk="0" hangingPunct="0">
                <a:lnSpc>
                  <a:spcPct val="80000"/>
                </a:lnSpc>
                <a:tabLst>
                  <a:tab pos="0" algn="l"/>
                </a:tabLst>
                <a:defRPr/>
              </a:pPr>
              <a:r>
                <a:rPr lang="es-CO" sz="1600" dirty="0">
                  <a:latin typeface="Calibri" pitchFamily="34" charset="0"/>
                  <a:cs typeface="Calibri" pitchFamily="34" charset="0"/>
                </a:rPr>
                <a:t>Agrupación natural de </a:t>
              </a:r>
              <a:r>
                <a:rPr lang="es-CO" sz="1600" dirty="0" smtClean="0">
                  <a:latin typeface="Calibri" pitchFamily="34" charset="0"/>
                  <a:cs typeface="Calibri" pitchFamily="34" charset="0"/>
                </a:rPr>
                <a:t>procesos.</a:t>
              </a:r>
              <a:endParaRPr lang="es-CO" sz="1600" dirty="0">
                <a:latin typeface="Calibri" pitchFamily="34" charset="0"/>
                <a:cs typeface="Calibri" pitchFamily="34" charset="0"/>
              </a:endParaRPr>
            </a:p>
          </p:txBody>
        </p:sp>
      </p:grpSp>
      <p:grpSp>
        <p:nvGrpSpPr>
          <p:cNvPr id="48" name="Group 10"/>
          <p:cNvGrpSpPr>
            <a:grpSpLocks/>
          </p:cNvGrpSpPr>
          <p:nvPr/>
        </p:nvGrpSpPr>
        <p:grpSpPr bwMode="auto">
          <a:xfrm>
            <a:off x="568325" y="2243138"/>
            <a:ext cx="6666889" cy="1906587"/>
            <a:chOff x="432" y="1636"/>
            <a:chExt cx="3977" cy="1048"/>
          </a:xfrm>
        </p:grpSpPr>
        <p:sp>
          <p:nvSpPr>
            <p:cNvPr id="49" name="Rectangle 11"/>
            <p:cNvSpPr>
              <a:spLocks noChangeArrowheads="1"/>
            </p:cNvSpPr>
            <p:nvPr/>
          </p:nvSpPr>
          <p:spPr bwMode="auto">
            <a:xfrm>
              <a:off x="432" y="1912"/>
              <a:ext cx="593" cy="188"/>
            </a:xfrm>
            <a:prstGeom prst="rect">
              <a:avLst/>
            </a:prstGeom>
            <a:noFill/>
            <a:ln w="12700">
              <a:solidFill>
                <a:schemeClr val="tx1"/>
              </a:solidFill>
              <a:miter lim="800000"/>
              <a:headEnd/>
              <a:tailEnd/>
            </a:ln>
          </p:spPr>
          <p:txBody>
            <a:bodyPr wrap="none" lIns="90488" tIns="44450" rIns="90488" bIns="44450">
              <a:spAutoFit/>
            </a:bodyPr>
            <a:lstStyle/>
            <a:p>
              <a:pPr eaLnBrk="0" hangingPunct="0">
                <a:lnSpc>
                  <a:spcPct val="80000"/>
                </a:lnSpc>
              </a:pPr>
              <a:r>
                <a:rPr lang="es-CO" sz="2000" dirty="0">
                  <a:latin typeface="Calibri" pitchFamily="34" charset="0"/>
                  <a:cs typeface="Calibri" pitchFamily="34" charset="0"/>
                </a:rPr>
                <a:t> </a:t>
              </a:r>
              <a:r>
                <a:rPr lang="es-CO" sz="1600" b="1" dirty="0">
                  <a:latin typeface="Calibri" pitchFamily="34" charset="0"/>
                  <a:cs typeface="Calibri" pitchFamily="34" charset="0"/>
                </a:rPr>
                <a:t>Procesos</a:t>
              </a:r>
              <a:endParaRPr lang="es-CO" sz="1600" dirty="0">
                <a:latin typeface="Calibri" pitchFamily="34" charset="0"/>
                <a:cs typeface="Calibri" pitchFamily="34" charset="0"/>
              </a:endParaRPr>
            </a:p>
          </p:txBody>
        </p:sp>
        <p:grpSp>
          <p:nvGrpSpPr>
            <p:cNvPr id="50" name="Group 12"/>
            <p:cNvGrpSpPr>
              <a:grpSpLocks/>
            </p:cNvGrpSpPr>
            <p:nvPr/>
          </p:nvGrpSpPr>
          <p:grpSpPr bwMode="auto">
            <a:xfrm>
              <a:off x="724" y="2404"/>
              <a:ext cx="1624" cy="280"/>
              <a:chOff x="724" y="2404"/>
              <a:chExt cx="1624" cy="280"/>
            </a:xfrm>
          </p:grpSpPr>
          <p:sp>
            <p:nvSpPr>
              <p:cNvPr id="59" name="Rectangle 13"/>
              <p:cNvSpPr>
                <a:spLocks noChangeArrowheads="1"/>
              </p:cNvSpPr>
              <p:nvPr/>
            </p:nvSpPr>
            <p:spPr bwMode="auto">
              <a:xfrm>
                <a:off x="1156" y="2404"/>
                <a:ext cx="280" cy="280"/>
              </a:xfrm>
              <a:prstGeom prst="rect">
                <a:avLst/>
              </a:prstGeom>
              <a:solidFill>
                <a:srgbClr val="FF0000"/>
              </a:solidFill>
              <a:ln w="12700">
                <a:solidFill>
                  <a:schemeClr val="tx1"/>
                </a:solidFill>
                <a:miter lim="800000"/>
                <a:headEnd/>
                <a:tailEnd/>
              </a:ln>
            </p:spPr>
            <p:txBody>
              <a:bodyPr wrap="none" anchor="ctr"/>
              <a:lstStyle/>
              <a:p>
                <a:endParaRPr lang="es-MX" sz="2000">
                  <a:latin typeface="Calibri" pitchFamily="34" charset="0"/>
                  <a:cs typeface="Calibri" pitchFamily="34" charset="0"/>
                </a:endParaRPr>
              </a:p>
            </p:txBody>
          </p:sp>
          <p:sp>
            <p:nvSpPr>
              <p:cNvPr id="60" name="Rectangle 14"/>
              <p:cNvSpPr>
                <a:spLocks noChangeArrowheads="1"/>
              </p:cNvSpPr>
              <p:nvPr/>
            </p:nvSpPr>
            <p:spPr bwMode="auto">
              <a:xfrm>
                <a:off x="1588" y="2404"/>
                <a:ext cx="328" cy="280"/>
              </a:xfrm>
              <a:prstGeom prst="rect">
                <a:avLst/>
              </a:prstGeom>
              <a:solidFill>
                <a:srgbClr val="996633"/>
              </a:solidFill>
              <a:ln w="12700">
                <a:solidFill>
                  <a:schemeClr val="tx1"/>
                </a:solidFill>
                <a:miter lim="800000"/>
                <a:headEnd/>
                <a:tailEnd/>
              </a:ln>
            </p:spPr>
            <p:txBody>
              <a:bodyPr wrap="none" anchor="ctr"/>
              <a:lstStyle/>
              <a:p>
                <a:endParaRPr lang="es-MX" sz="2000">
                  <a:latin typeface="Calibri" pitchFamily="34" charset="0"/>
                  <a:cs typeface="Calibri" pitchFamily="34" charset="0"/>
                </a:endParaRPr>
              </a:p>
            </p:txBody>
          </p:sp>
          <p:sp>
            <p:nvSpPr>
              <p:cNvPr id="61" name="Rectangle 15"/>
              <p:cNvSpPr>
                <a:spLocks noChangeArrowheads="1"/>
              </p:cNvSpPr>
              <p:nvPr/>
            </p:nvSpPr>
            <p:spPr bwMode="auto">
              <a:xfrm>
                <a:off x="724" y="2404"/>
                <a:ext cx="280" cy="280"/>
              </a:xfrm>
              <a:prstGeom prst="rect">
                <a:avLst/>
              </a:prstGeom>
              <a:solidFill>
                <a:srgbClr val="CCFF33"/>
              </a:solidFill>
              <a:ln w="12700">
                <a:solidFill>
                  <a:schemeClr val="tx1"/>
                </a:solidFill>
                <a:miter lim="800000"/>
                <a:headEnd/>
                <a:tailEnd/>
              </a:ln>
            </p:spPr>
            <p:txBody>
              <a:bodyPr wrap="none" anchor="ctr"/>
              <a:lstStyle/>
              <a:p>
                <a:endParaRPr lang="es-MX" sz="2000">
                  <a:latin typeface="Calibri" pitchFamily="34" charset="0"/>
                  <a:cs typeface="Calibri" pitchFamily="34" charset="0"/>
                </a:endParaRPr>
              </a:p>
            </p:txBody>
          </p:sp>
          <p:sp>
            <p:nvSpPr>
              <p:cNvPr id="62" name="Rectangle 16"/>
              <p:cNvSpPr>
                <a:spLocks noChangeArrowheads="1"/>
              </p:cNvSpPr>
              <p:nvPr/>
            </p:nvSpPr>
            <p:spPr bwMode="auto">
              <a:xfrm>
                <a:off x="2020" y="2404"/>
                <a:ext cx="328" cy="280"/>
              </a:xfrm>
              <a:prstGeom prst="rect">
                <a:avLst/>
              </a:prstGeom>
              <a:solidFill>
                <a:srgbClr val="33CC33"/>
              </a:solidFill>
              <a:ln w="12700">
                <a:solidFill>
                  <a:schemeClr val="tx1"/>
                </a:solidFill>
                <a:miter lim="800000"/>
                <a:headEnd/>
                <a:tailEnd/>
              </a:ln>
            </p:spPr>
            <p:txBody>
              <a:bodyPr wrap="none" anchor="ctr"/>
              <a:lstStyle/>
              <a:p>
                <a:endParaRPr lang="es-MX" sz="2000">
                  <a:latin typeface="Calibri" pitchFamily="34" charset="0"/>
                  <a:cs typeface="Calibri" pitchFamily="34" charset="0"/>
                </a:endParaRPr>
              </a:p>
            </p:txBody>
          </p:sp>
        </p:grpSp>
        <p:sp>
          <p:nvSpPr>
            <p:cNvPr id="51" name="Rectangle 17"/>
            <p:cNvSpPr>
              <a:spLocks noChangeArrowheads="1"/>
            </p:cNvSpPr>
            <p:nvPr/>
          </p:nvSpPr>
          <p:spPr bwMode="auto">
            <a:xfrm>
              <a:off x="2949" y="2288"/>
              <a:ext cx="1460" cy="374"/>
            </a:xfrm>
            <a:prstGeom prst="rect">
              <a:avLst/>
            </a:prstGeom>
            <a:noFill/>
            <a:ln w="38100">
              <a:solidFill>
                <a:schemeClr val="tx1"/>
              </a:solidFill>
              <a:miter lim="800000"/>
              <a:headEnd/>
              <a:tailEnd/>
            </a:ln>
          </p:spPr>
          <p:txBody>
            <a:bodyPr wrap="square" lIns="90488" tIns="44450" rIns="90488" bIns="44450">
              <a:spAutoFit/>
            </a:bodyPr>
            <a:lstStyle/>
            <a:p>
              <a:pPr algn="ctr" eaLnBrk="0" hangingPunct="0">
                <a:lnSpc>
                  <a:spcPct val="80000"/>
                </a:lnSpc>
              </a:pPr>
              <a:r>
                <a:rPr lang="es-CO" sz="1600" dirty="0">
                  <a:latin typeface="Calibri" pitchFamily="34" charset="0"/>
                  <a:cs typeface="Calibri" pitchFamily="34" charset="0"/>
                </a:rPr>
                <a:t>Conjuntos de actividades unidas con delimitación o cortes de control.</a:t>
              </a:r>
            </a:p>
          </p:txBody>
        </p:sp>
        <p:grpSp>
          <p:nvGrpSpPr>
            <p:cNvPr id="52" name="Group 18"/>
            <p:cNvGrpSpPr>
              <a:grpSpLocks/>
            </p:cNvGrpSpPr>
            <p:nvPr/>
          </p:nvGrpSpPr>
          <p:grpSpPr bwMode="auto">
            <a:xfrm>
              <a:off x="816" y="1636"/>
              <a:ext cx="1296" cy="760"/>
              <a:chOff x="816" y="1636"/>
              <a:chExt cx="1296" cy="760"/>
            </a:xfrm>
          </p:grpSpPr>
          <p:sp>
            <p:nvSpPr>
              <p:cNvPr id="53" name="Line 19"/>
              <p:cNvSpPr>
                <a:spLocks noChangeShapeType="1"/>
              </p:cNvSpPr>
              <p:nvPr/>
            </p:nvSpPr>
            <p:spPr bwMode="auto">
              <a:xfrm>
                <a:off x="1968" y="1636"/>
                <a:ext cx="0" cy="664"/>
              </a:xfrm>
              <a:prstGeom prst="line">
                <a:avLst/>
              </a:prstGeom>
              <a:noFill/>
              <a:ln w="12700">
                <a:solidFill>
                  <a:schemeClr val="tx1"/>
                </a:solidFill>
                <a:round/>
                <a:headEnd/>
                <a:tailEnd/>
              </a:ln>
            </p:spPr>
            <p:txBody>
              <a:bodyPr wrap="none" anchor="ctr"/>
              <a:lstStyle/>
              <a:p>
                <a:endParaRPr lang="es-MX"/>
              </a:p>
            </p:txBody>
          </p:sp>
          <p:sp>
            <p:nvSpPr>
              <p:cNvPr id="54" name="Line 20"/>
              <p:cNvSpPr>
                <a:spLocks noChangeShapeType="1"/>
              </p:cNvSpPr>
              <p:nvPr/>
            </p:nvSpPr>
            <p:spPr bwMode="auto">
              <a:xfrm>
                <a:off x="820" y="2304"/>
                <a:ext cx="1288" cy="0"/>
              </a:xfrm>
              <a:prstGeom prst="line">
                <a:avLst/>
              </a:prstGeom>
              <a:noFill/>
              <a:ln w="12700">
                <a:solidFill>
                  <a:schemeClr val="tx1"/>
                </a:solidFill>
                <a:round/>
                <a:headEnd/>
                <a:tailEnd/>
              </a:ln>
            </p:spPr>
            <p:txBody>
              <a:bodyPr wrap="none" anchor="ctr"/>
              <a:lstStyle/>
              <a:p>
                <a:endParaRPr lang="es-MX"/>
              </a:p>
            </p:txBody>
          </p:sp>
          <p:sp>
            <p:nvSpPr>
              <p:cNvPr id="55" name="Line 21"/>
              <p:cNvSpPr>
                <a:spLocks noChangeShapeType="1"/>
              </p:cNvSpPr>
              <p:nvPr/>
            </p:nvSpPr>
            <p:spPr bwMode="auto">
              <a:xfrm>
                <a:off x="816" y="2308"/>
                <a:ext cx="0" cy="88"/>
              </a:xfrm>
              <a:prstGeom prst="line">
                <a:avLst/>
              </a:prstGeom>
              <a:noFill/>
              <a:ln w="12700">
                <a:solidFill>
                  <a:schemeClr val="tx1"/>
                </a:solidFill>
                <a:round/>
                <a:headEnd/>
                <a:tailEnd/>
              </a:ln>
            </p:spPr>
            <p:txBody>
              <a:bodyPr wrap="none" anchor="ctr"/>
              <a:lstStyle/>
              <a:p>
                <a:endParaRPr lang="es-MX"/>
              </a:p>
            </p:txBody>
          </p:sp>
          <p:sp>
            <p:nvSpPr>
              <p:cNvPr id="56" name="Line 22"/>
              <p:cNvSpPr>
                <a:spLocks noChangeShapeType="1"/>
              </p:cNvSpPr>
              <p:nvPr/>
            </p:nvSpPr>
            <p:spPr bwMode="auto">
              <a:xfrm>
                <a:off x="1296" y="2308"/>
                <a:ext cx="0" cy="88"/>
              </a:xfrm>
              <a:prstGeom prst="line">
                <a:avLst/>
              </a:prstGeom>
              <a:noFill/>
              <a:ln w="12700">
                <a:solidFill>
                  <a:schemeClr val="tx1"/>
                </a:solidFill>
                <a:round/>
                <a:headEnd/>
                <a:tailEnd/>
              </a:ln>
            </p:spPr>
            <p:txBody>
              <a:bodyPr wrap="none" anchor="ctr"/>
              <a:lstStyle/>
              <a:p>
                <a:endParaRPr lang="es-MX"/>
              </a:p>
            </p:txBody>
          </p:sp>
          <p:sp>
            <p:nvSpPr>
              <p:cNvPr id="57" name="Line 23"/>
              <p:cNvSpPr>
                <a:spLocks noChangeShapeType="1"/>
              </p:cNvSpPr>
              <p:nvPr/>
            </p:nvSpPr>
            <p:spPr bwMode="auto">
              <a:xfrm>
                <a:off x="1776" y="2308"/>
                <a:ext cx="0" cy="88"/>
              </a:xfrm>
              <a:prstGeom prst="line">
                <a:avLst/>
              </a:prstGeom>
              <a:noFill/>
              <a:ln w="12700">
                <a:solidFill>
                  <a:schemeClr val="tx1"/>
                </a:solidFill>
                <a:round/>
                <a:headEnd/>
                <a:tailEnd/>
              </a:ln>
            </p:spPr>
            <p:txBody>
              <a:bodyPr wrap="none" anchor="ctr"/>
              <a:lstStyle/>
              <a:p>
                <a:endParaRPr lang="es-MX"/>
              </a:p>
            </p:txBody>
          </p:sp>
          <p:sp>
            <p:nvSpPr>
              <p:cNvPr id="58" name="Line 24"/>
              <p:cNvSpPr>
                <a:spLocks noChangeShapeType="1"/>
              </p:cNvSpPr>
              <p:nvPr/>
            </p:nvSpPr>
            <p:spPr bwMode="auto">
              <a:xfrm>
                <a:off x="2112" y="2308"/>
                <a:ext cx="0" cy="88"/>
              </a:xfrm>
              <a:prstGeom prst="line">
                <a:avLst/>
              </a:prstGeom>
              <a:noFill/>
              <a:ln w="12700">
                <a:solidFill>
                  <a:schemeClr val="tx1"/>
                </a:solidFill>
                <a:round/>
                <a:headEnd/>
                <a:tailEnd/>
              </a:ln>
            </p:spPr>
            <p:txBody>
              <a:bodyPr wrap="none" anchor="ctr"/>
              <a:lstStyle/>
              <a:p>
                <a:endParaRPr lang="es-MX"/>
              </a:p>
            </p:txBody>
          </p:sp>
        </p:grpSp>
      </p:grpSp>
      <p:grpSp>
        <p:nvGrpSpPr>
          <p:cNvPr id="63" name="Group 25"/>
          <p:cNvGrpSpPr>
            <a:grpSpLocks/>
          </p:cNvGrpSpPr>
          <p:nvPr/>
        </p:nvGrpSpPr>
        <p:grpSpPr bwMode="auto">
          <a:xfrm>
            <a:off x="539297" y="4062413"/>
            <a:ext cx="6481011" cy="2246312"/>
            <a:chOff x="411" y="2666"/>
            <a:chExt cx="3858" cy="1157"/>
          </a:xfrm>
        </p:grpSpPr>
        <p:sp>
          <p:nvSpPr>
            <p:cNvPr id="64" name="Rectangle 26"/>
            <p:cNvSpPr>
              <a:spLocks noChangeArrowheads="1"/>
            </p:cNvSpPr>
            <p:nvPr/>
          </p:nvSpPr>
          <p:spPr bwMode="auto">
            <a:xfrm>
              <a:off x="411" y="2928"/>
              <a:ext cx="814" cy="252"/>
            </a:xfrm>
            <a:prstGeom prst="rect">
              <a:avLst/>
            </a:prstGeom>
            <a:noFill/>
            <a:ln w="12700">
              <a:solidFill>
                <a:schemeClr val="tx1"/>
              </a:solidFill>
              <a:miter lim="800000"/>
              <a:headEnd/>
              <a:tailEnd/>
            </a:ln>
          </p:spPr>
          <p:txBody>
            <a:bodyPr wrap="square" lIns="90488" tIns="44450" rIns="90488" bIns="44450">
              <a:spAutoFit/>
            </a:bodyPr>
            <a:lstStyle/>
            <a:p>
              <a:pPr algn="ctr" eaLnBrk="0" hangingPunct="0">
                <a:lnSpc>
                  <a:spcPct val="80000"/>
                </a:lnSpc>
              </a:pPr>
              <a:r>
                <a:rPr lang="es-CO" sz="1600" b="1" dirty="0">
                  <a:latin typeface="Calibri" pitchFamily="34" charset="0"/>
                  <a:cs typeface="Calibri" pitchFamily="34" charset="0"/>
                </a:rPr>
                <a:t>Actividades</a:t>
              </a:r>
            </a:p>
            <a:p>
              <a:pPr algn="ctr" eaLnBrk="0" hangingPunct="0">
                <a:lnSpc>
                  <a:spcPct val="80000"/>
                </a:lnSpc>
              </a:pPr>
              <a:r>
                <a:rPr lang="es-CO" sz="1600" b="1" dirty="0">
                  <a:latin typeface="Calibri" pitchFamily="34" charset="0"/>
                  <a:cs typeface="Calibri" pitchFamily="34" charset="0"/>
                </a:rPr>
                <a:t>o </a:t>
              </a:r>
              <a:r>
                <a:rPr lang="es-CO" sz="1600" b="1" dirty="0" smtClean="0">
                  <a:latin typeface="Calibri" pitchFamily="34" charset="0"/>
                  <a:cs typeface="Calibri" pitchFamily="34" charset="0"/>
                </a:rPr>
                <a:t>Tareas</a:t>
              </a:r>
              <a:endParaRPr lang="es-CO" sz="1600" dirty="0">
                <a:latin typeface="Calibri" pitchFamily="34" charset="0"/>
                <a:cs typeface="Calibri" pitchFamily="34" charset="0"/>
              </a:endParaRPr>
            </a:p>
          </p:txBody>
        </p:sp>
        <p:grpSp>
          <p:nvGrpSpPr>
            <p:cNvPr id="65" name="Group 27"/>
            <p:cNvGrpSpPr>
              <a:grpSpLocks/>
            </p:cNvGrpSpPr>
            <p:nvPr/>
          </p:nvGrpSpPr>
          <p:grpSpPr bwMode="auto">
            <a:xfrm>
              <a:off x="1392" y="2666"/>
              <a:ext cx="768" cy="965"/>
              <a:chOff x="1392" y="2666"/>
              <a:chExt cx="768" cy="965"/>
            </a:xfrm>
          </p:grpSpPr>
          <p:sp>
            <p:nvSpPr>
              <p:cNvPr id="72" name="Line 28"/>
              <p:cNvSpPr>
                <a:spLocks noChangeShapeType="1"/>
              </p:cNvSpPr>
              <p:nvPr/>
            </p:nvSpPr>
            <p:spPr bwMode="auto">
              <a:xfrm>
                <a:off x="1745" y="2666"/>
                <a:ext cx="0" cy="520"/>
              </a:xfrm>
              <a:prstGeom prst="line">
                <a:avLst/>
              </a:prstGeom>
              <a:noFill/>
              <a:ln w="12700">
                <a:solidFill>
                  <a:schemeClr val="tx1"/>
                </a:solidFill>
                <a:round/>
                <a:headEnd/>
                <a:tailEnd/>
              </a:ln>
            </p:spPr>
            <p:txBody>
              <a:bodyPr wrap="none" anchor="ctr"/>
              <a:lstStyle/>
              <a:p>
                <a:endParaRPr lang="es-MX"/>
              </a:p>
            </p:txBody>
          </p:sp>
          <p:sp>
            <p:nvSpPr>
              <p:cNvPr id="73" name="Line 29"/>
              <p:cNvSpPr>
                <a:spLocks noChangeShapeType="1"/>
              </p:cNvSpPr>
              <p:nvPr/>
            </p:nvSpPr>
            <p:spPr bwMode="auto">
              <a:xfrm>
                <a:off x="1396" y="3190"/>
                <a:ext cx="760" cy="0"/>
              </a:xfrm>
              <a:prstGeom prst="line">
                <a:avLst/>
              </a:prstGeom>
              <a:noFill/>
              <a:ln w="12700">
                <a:solidFill>
                  <a:schemeClr val="tx1"/>
                </a:solidFill>
                <a:round/>
                <a:headEnd/>
                <a:tailEnd/>
              </a:ln>
            </p:spPr>
            <p:txBody>
              <a:bodyPr wrap="none" anchor="ctr"/>
              <a:lstStyle/>
              <a:p>
                <a:endParaRPr lang="es-MX"/>
              </a:p>
            </p:txBody>
          </p:sp>
          <p:sp>
            <p:nvSpPr>
              <p:cNvPr id="74" name="Line 30"/>
              <p:cNvSpPr>
                <a:spLocks noChangeShapeType="1"/>
              </p:cNvSpPr>
              <p:nvPr/>
            </p:nvSpPr>
            <p:spPr bwMode="auto">
              <a:xfrm>
                <a:off x="1392" y="3203"/>
                <a:ext cx="0" cy="424"/>
              </a:xfrm>
              <a:prstGeom prst="line">
                <a:avLst/>
              </a:prstGeom>
              <a:noFill/>
              <a:ln w="12700">
                <a:solidFill>
                  <a:schemeClr val="tx1"/>
                </a:solidFill>
                <a:round/>
                <a:headEnd/>
                <a:tailEnd/>
              </a:ln>
            </p:spPr>
            <p:txBody>
              <a:bodyPr wrap="none" anchor="ctr"/>
              <a:lstStyle/>
              <a:p>
                <a:endParaRPr lang="es-MX"/>
              </a:p>
            </p:txBody>
          </p:sp>
          <p:sp>
            <p:nvSpPr>
              <p:cNvPr id="75" name="Line 31"/>
              <p:cNvSpPr>
                <a:spLocks noChangeShapeType="1"/>
              </p:cNvSpPr>
              <p:nvPr/>
            </p:nvSpPr>
            <p:spPr bwMode="auto">
              <a:xfrm>
                <a:off x="1632" y="3203"/>
                <a:ext cx="0" cy="280"/>
              </a:xfrm>
              <a:prstGeom prst="line">
                <a:avLst/>
              </a:prstGeom>
              <a:noFill/>
              <a:ln w="12700">
                <a:solidFill>
                  <a:schemeClr val="tx1"/>
                </a:solidFill>
                <a:round/>
                <a:headEnd/>
                <a:tailEnd/>
              </a:ln>
            </p:spPr>
            <p:txBody>
              <a:bodyPr wrap="none" anchor="ctr"/>
              <a:lstStyle/>
              <a:p>
                <a:endParaRPr lang="es-MX"/>
              </a:p>
            </p:txBody>
          </p:sp>
          <p:sp>
            <p:nvSpPr>
              <p:cNvPr id="76" name="Line 32"/>
              <p:cNvSpPr>
                <a:spLocks noChangeShapeType="1"/>
              </p:cNvSpPr>
              <p:nvPr/>
            </p:nvSpPr>
            <p:spPr bwMode="auto">
              <a:xfrm>
                <a:off x="1872" y="3199"/>
                <a:ext cx="0" cy="432"/>
              </a:xfrm>
              <a:prstGeom prst="line">
                <a:avLst/>
              </a:prstGeom>
              <a:noFill/>
              <a:ln w="12700">
                <a:solidFill>
                  <a:schemeClr val="tx1"/>
                </a:solidFill>
                <a:round/>
                <a:headEnd/>
                <a:tailEnd/>
              </a:ln>
            </p:spPr>
            <p:txBody>
              <a:bodyPr wrap="none" anchor="ctr"/>
              <a:lstStyle/>
              <a:p>
                <a:endParaRPr lang="es-MX"/>
              </a:p>
            </p:txBody>
          </p:sp>
          <p:sp>
            <p:nvSpPr>
              <p:cNvPr id="77" name="Line 33"/>
              <p:cNvSpPr>
                <a:spLocks noChangeShapeType="1"/>
              </p:cNvSpPr>
              <p:nvPr/>
            </p:nvSpPr>
            <p:spPr bwMode="auto">
              <a:xfrm>
                <a:off x="2160" y="3203"/>
                <a:ext cx="0" cy="424"/>
              </a:xfrm>
              <a:prstGeom prst="line">
                <a:avLst/>
              </a:prstGeom>
              <a:noFill/>
              <a:ln w="12700">
                <a:solidFill>
                  <a:schemeClr val="tx1"/>
                </a:solidFill>
                <a:round/>
                <a:headEnd/>
                <a:tailEnd/>
              </a:ln>
            </p:spPr>
            <p:txBody>
              <a:bodyPr wrap="none" anchor="ctr"/>
              <a:lstStyle/>
              <a:p>
                <a:endParaRPr lang="es-MX"/>
              </a:p>
            </p:txBody>
          </p:sp>
        </p:grpSp>
        <p:sp>
          <p:nvSpPr>
            <p:cNvPr id="66" name="Rectangle 34"/>
            <p:cNvSpPr>
              <a:spLocks noChangeArrowheads="1"/>
            </p:cNvSpPr>
            <p:nvPr/>
          </p:nvSpPr>
          <p:spPr bwMode="auto">
            <a:xfrm>
              <a:off x="3240" y="3044"/>
              <a:ext cx="1029" cy="452"/>
            </a:xfrm>
            <a:prstGeom prst="rect">
              <a:avLst/>
            </a:prstGeom>
            <a:noFill/>
            <a:ln w="38100">
              <a:solidFill>
                <a:srgbClr val="33CC33"/>
              </a:solidFill>
              <a:miter lim="800000"/>
              <a:headEnd/>
              <a:tailEnd/>
            </a:ln>
          </p:spPr>
          <p:txBody>
            <a:bodyPr wrap="square" lIns="90488" tIns="44450" rIns="90488" bIns="44450">
              <a:spAutoFit/>
            </a:bodyPr>
            <a:lstStyle/>
            <a:p>
              <a:pPr algn="ctr" eaLnBrk="0" hangingPunct="0">
                <a:lnSpc>
                  <a:spcPct val="80000"/>
                </a:lnSpc>
              </a:pPr>
              <a:r>
                <a:rPr lang="es-CO" sz="1600" dirty="0">
                  <a:latin typeface="Calibri" pitchFamily="34" charset="0"/>
                  <a:cs typeface="Calibri" pitchFamily="34" charset="0"/>
                </a:rPr>
                <a:t>Acciones requeridas para lograr un resultado medible. </a:t>
              </a:r>
            </a:p>
          </p:txBody>
        </p:sp>
        <p:grpSp>
          <p:nvGrpSpPr>
            <p:cNvPr id="67" name="Group 35"/>
            <p:cNvGrpSpPr>
              <a:grpSpLocks/>
            </p:cNvGrpSpPr>
            <p:nvPr/>
          </p:nvGrpSpPr>
          <p:grpSpPr bwMode="auto">
            <a:xfrm>
              <a:off x="1296" y="3487"/>
              <a:ext cx="960" cy="336"/>
              <a:chOff x="1296" y="3487"/>
              <a:chExt cx="960" cy="336"/>
            </a:xfrm>
          </p:grpSpPr>
          <p:sp>
            <p:nvSpPr>
              <p:cNvPr id="68" name="Oval 36"/>
              <p:cNvSpPr>
                <a:spLocks noChangeArrowheads="1"/>
              </p:cNvSpPr>
              <p:nvPr/>
            </p:nvSpPr>
            <p:spPr bwMode="auto">
              <a:xfrm>
                <a:off x="1296" y="3631"/>
                <a:ext cx="192" cy="192"/>
              </a:xfrm>
              <a:prstGeom prst="ellipse">
                <a:avLst/>
              </a:prstGeom>
              <a:solidFill>
                <a:srgbClr val="006600"/>
              </a:solidFill>
              <a:ln w="9525">
                <a:solidFill>
                  <a:schemeClr val="tx1"/>
                </a:solidFill>
                <a:round/>
                <a:headEnd/>
                <a:tailEnd/>
              </a:ln>
            </p:spPr>
            <p:txBody>
              <a:bodyPr wrap="none" anchor="ctr"/>
              <a:lstStyle/>
              <a:p>
                <a:endParaRPr lang="es-MX" sz="2000">
                  <a:latin typeface="Calibri" pitchFamily="34" charset="0"/>
                  <a:cs typeface="Calibri" pitchFamily="34" charset="0"/>
                </a:endParaRPr>
              </a:p>
            </p:txBody>
          </p:sp>
          <p:sp>
            <p:nvSpPr>
              <p:cNvPr id="69" name="Oval 37"/>
              <p:cNvSpPr>
                <a:spLocks noChangeArrowheads="1"/>
              </p:cNvSpPr>
              <p:nvPr/>
            </p:nvSpPr>
            <p:spPr bwMode="auto">
              <a:xfrm>
                <a:off x="1536" y="3487"/>
                <a:ext cx="192" cy="192"/>
              </a:xfrm>
              <a:prstGeom prst="ellipse">
                <a:avLst/>
              </a:prstGeom>
              <a:solidFill>
                <a:srgbClr val="990033"/>
              </a:solidFill>
              <a:ln w="9525">
                <a:solidFill>
                  <a:schemeClr val="tx1"/>
                </a:solidFill>
                <a:round/>
                <a:headEnd/>
                <a:tailEnd/>
              </a:ln>
            </p:spPr>
            <p:txBody>
              <a:bodyPr wrap="none" anchor="ctr"/>
              <a:lstStyle/>
              <a:p>
                <a:endParaRPr lang="es-MX" sz="2000">
                  <a:latin typeface="Calibri" pitchFamily="34" charset="0"/>
                  <a:cs typeface="Calibri" pitchFamily="34" charset="0"/>
                </a:endParaRPr>
              </a:p>
            </p:txBody>
          </p:sp>
          <p:sp>
            <p:nvSpPr>
              <p:cNvPr id="70" name="Oval 38"/>
              <p:cNvSpPr>
                <a:spLocks noChangeArrowheads="1"/>
              </p:cNvSpPr>
              <p:nvPr/>
            </p:nvSpPr>
            <p:spPr bwMode="auto">
              <a:xfrm>
                <a:off x="1776" y="3631"/>
                <a:ext cx="192" cy="192"/>
              </a:xfrm>
              <a:prstGeom prst="ellipse">
                <a:avLst/>
              </a:prstGeom>
              <a:solidFill>
                <a:srgbClr val="996633"/>
              </a:solidFill>
              <a:ln w="9525">
                <a:solidFill>
                  <a:schemeClr val="tx1"/>
                </a:solidFill>
                <a:round/>
                <a:headEnd/>
                <a:tailEnd/>
              </a:ln>
            </p:spPr>
            <p:txBody>
              <a:bodyPr wrap="none" anchor="ctr"/>
              <a:lstStyle/>
              <a:p>
                <a:endParaRPr lang="es-MX" sz="2000">
                  <a:latin typeface="Calibri" pitchFamily="34" charset="0"/>
                  <a:cs typeface="Calibri" pitchFamily="34" charset="0"/>
                </a:endParaRPr>
              </a:p>
            </p:txBody>
          </p:sp>
          <p:sp>
            <p:nvSpPr>
              <p:cNvPr id="71" name="Oval 39"/>
              <p:cNvSpPr>
                <a:spLocks noChangeArrowheads="1"/>
              </p:cNvSpPr>
              <p:nvPr/>
            </p:nvSpPr>
            <p:spPr bwMode="auto">
              <a:xfrm>
                <a:off x="2064" y="3583"/>
                <a:ext cx="192" cy="192"/>
              </a:xfrm>
              <a:prstGeom prst="ellipse">
                <a:avLst/>
              </a:prstGeom>
              <a:solidFill>
                <a:srgbClr val="FF66FF"/>
              </a:solidFill>
              <a:ln w="9525">
                <a:solidFill>
                  <a:schemeClr val="tx1"/>
                </a:solidFill>
                <a:round/>
                <a:headEnd/>
                <a:tailEnd/>
              </a:ln>
            </p:spPr>
            <p:txBody>
              <a:bodyPr wrap="none" anchor="ctr"/>
              <a:lstStyle/>
              <a:p>
                <a:endParaRPr lang="es-MX" sz="2000">
                  <a:latin typeface="Calibri" pitchFamily="34" charset="0"/>
                  <a:cs typeface="Calibri"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ppt_x</p:attrName>
                                        </p:attrNameLst>
                                      </p:cBhvr>
                                      <p:tavLst>
                                        <p:tav tm="0">
                                          <p:val>
                                            <p:strVal val="#ppt_x"/>
                                          </p:val>
                                        </p:tav>
                                        <p:tav tm="100000">
                                          <p:val>
                                            <p:strVal val="#ppt_x"/>
                                          </p:val>
                                        </p:tav>
                                      </p:tavLst>
                                    </p:anim>
                                    <p:anim calcmode="lin" valueType="num">
                                      <p:cBhvr>
                                        <p:cTn id="8" dur="500" fill="hold"/>
                                        <p:tgtEl>
                                          <p:spTgt spid="41"/>
                                        </p:tgtEl>
                                        <p:attrNameLst>
                                          <p:attrName>ppt_y</p:attrName>
                                        </p:attrNameLst>
                                      </p:cBhvr>
                                      <p:tavLst>
                                        <p:tav tm="0">
                                          <p:val>
                                            <p:strVal val="#ppt_y-#ppt_h/2"/>
                                          </p:val>
                                        </p:tav>
                                        <p:tav tm="100000">
                                          <p:val>
                                            <p:strVal val="#ppt_y"/>
                                          </p:val>
                                        </p:tav>
                                      </p:tavLst>
                                    </p:anim>
                                    <p:anim calcmode="lin" valueType="num">
                                      <p:cBhvr>
                                        <p:cTn id="9" dur="500" fill="hold"/>
                                        <p:tgtEl>
                                          <p:spTgt spid="41"/>
                                        </p:tgtEl>
                                        <p:attrNameLst>
                                          <p:attrName>ppt_w</p:attrName>
                                        </p:attrNameLst>
                                      </p:cBhvr>
                                      <p:tavLst>
                                        <p:tav tm="0">
                                          <p:val>
                                            <p:strVal val="#ppt_w"/>
                                          </p:val>
                                        </p:tav>
                                        <p:tav tm="100000">
                                          <p:val>
                                            <p:strVal val="#ppt_w"/>
                                          </p:val>
                                        </p:tav>
                                      </p:tavLst>
                                    </p:anim>
                                    <p:anim calcmode="lin" valueType="num">
                                      <p:cBhvr>
                                        <p:cTn id="10" dur="500" fill="hold"/>
                                        <p:tgtEl>
                                          <p:spTgt spid="41"/>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p:cTn id="15" dur="500" fill="hold"/>
                                        <p:tgtEl>
                                          <p:spTgt spid="48"/>
                                        </p:tgtEl>
                                        <p:attrNameLst>
                                          <p:attrName>ppt_x</p:attrName>
                                        </p:attrNameLst>
                                      </p:cBhvr>
                                      <p:tavLst>
                                        <p:tav tm="0">
                                          <p:val>
                                            <p:strVal val="#ppt_x"/>
                                          </p:val>
                                        </p:tav>
                                        <p:tav tm="100000">
                                          <p:val>
                                            <p:strVal val="#ppt_x"/>
                                          </p:val>
                                        </p:tav>
                                      </p:tavLst>
                                    </p:anim>
                                    <p:anim calcmode="lin" valueType="num">
                                      <p:cBhvr>
                                        <p:cTn id="16" dur="500" fill="hold"/>
                                        <p:tgtEl>
                                          <p:spTgt spid="48"/>
                                        </p:tgtEl>
                                        <p:attrNameLst>
                                          <p:attrName>ppt_y</p:attrName>
                                        </p:attrNameLst>
                                      </p:cBhvr>
                                      <p:tavLst>
                                        <p:tav tm="0">
                                          <p:val>
                                            <p:strVal val="#ppt_y-#ppt_h/2"/>
                                          </p:val>
                                        </p:tav>
                                        <p:tav tm="100000">
                                          <p:val>
                                            <p:strVal val="#ppt_y"/>
                                          </p:val>
                                        </p:tav>
                                      </p:tavLst>
                                    </p:anim>
                                    <p:anim calcmode="lin" valueType="num">
                                      <p:cBhvr>
                                        <p:cTn id="17" dur="500" fill="hold"/>
                                        <p:tgtEl>
                                          <p:spTgt spid="48"/>
                                        </p:tgtEl>
                                        <p:attrNameLst>
                                          <p:attrName>ppt_w</p:attrName>
                                        </p:attrNameLst>
                                      </p:cBhvr>
                                      <p:tavLst>
                                        <p:tav tm="0">
                                          <p:val>
                                            <p:strVal val="#ppt_w"/>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ppt_x</p:attrName>
                                        </p:attrNameLst>
                                      </p:cBhvr>
                                      <p:tavLst>
                                        <p:tav tm="0">
                                          <p:val>
                                            <p:strVal val="#ppt_x"/>
                                          </p:val>
                                        </p:tav>
                                        <p:tav tm="100000">
                                          <p:val>
                                            <p:strVal val="#ppt_x"/>
                                          </p:val>
                                        </p:tav>
                                      </p:tavLst>
                                    </p:anim>
                                    <p:anim calcmode="lin" valueType="num">
                                      <p:cBhvr>
                                        <p:cTn id="24" dur="500" fill="hold"/>
                                        <p:tgtEl>
                                          <p:spTgt spid="63"/>
                                        </p:tgtEl>
                                        <p:attrNameLst>
                                          <p:attrName>ppt_y</p:attrName>
                                        </p:attrNameLst>
                                      </p:cBhvr>
                                      <p:tavLst>
                                        <p:tav tm="0">
                                          <p:val>
                                            <p:strVal val="#ppt_y-#ppt_h/2"/>
                                          </p:val>
                                        </p:tav>
                                        <p:tav tm="100000">
                                          <p:val>
                                            <p:strVal val="#ppt_y"/>
                                          </p:val>
                                        </p:tav>
                                      </p:tavLst>
                                    </p:anim>
                                    <p:anim calcmode="lin" valueType="num">
                                      <p:cBhvr>
                                        <p:cTn id="25" dur="500" fill="hold"/>
                                        <p:tgtEl>
                                          <p:spTgt spid="63"/>
                                        </p:tgtEl>
                                        <p:attrNameLst>
                                          <p:attrName>ppt_w</p:attrName>
                                        </p:attrNameLst>
                                      </p:cBhvr>
                                      <p:tavLst>
                                        <p:tav tm="0">
                                          <p:val>
                                            <p:strVal val="#ppt_w"/>
                                          </p:val>
                                        </p:tav>
                                        <p:tav tm="100000">
                                          <p:val>
                                            <p:strVal val="#ppt_w"/>
                                          </p:val>
                                        </p:tav>
                                      </p:tavLst>
                                    </p:anim>
                                    <p:anim calcmode="lin" valueType="num">
                                      <p:cBhvr>
                                        <p:cTn id="26" dur="500" fill="hold"/>
                                        <p:tgtEl>
                                          <p:spTgt spid="6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352800" y="4410075"/>
            <a:ext cx="2286000" cy="923925"/>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lIns="90488" tIns="44450" rIns="90488" bIns="44450">
            <a:spAutoFit/>
          </a:bodyPr>
          <a:lstStyle/>
          <a:p>
            <a:pPr algn="ctr" eaLnBrk="0" fontAlgn="auto" hangingPunct="0">
              <a:spcBef>
                <a:spcPts val="0"/>
              </a:spcBef>
              <a:spcAft>
                <a:spcPts val="0"/>
              </a:spcAft>
              <a:defRPr/>
            </a:pPr>
            <a:r>
              <a:rPr lang="es-CO">
                <a:latin typeface="Calibri" pitchFamily="34" charset="0"/>
                <a:cs typeface="Calibri" pitchFamily="34" charset="0"/>
              </a:rPr>
              <a:t>Recursos de TI</a:t>
            </a:r>
          </a:p>
          <a:p>
            <a:pPr algn="ctr" eaLnBrk="0" fontAlgn="auto" hangingPunct="0">
              <a:spcBef>
                <a:spcPts val="0"/>
              </a:spcBef>
              <a:spcAft>
                <a:spcPts val="0"/>
              </a:spcAft>
              <a:defRPr/>
            </a:pPr>
            <a:r>
              <a:rPr lang="es-CO" sz="1200">
                <a:latin typeface="Calibri" pitchFamily="34" charset="0"/>
                <a:cs typeface="Calibri" pitchFamily="34" charset="0"/>
              </a:rPr>
              <a:t>Datos, Aplicaciones</a:t>
            </a:r>
          </a:p>
          <a:p>
            <a:pPr algn="ctr" eaLnBrk="0" fontAlgn="auto" hangingPunct="0">
              <a:spcBef>
                <a:spcPts val="0"/>
              </a:spcBef>
              <a:spcAft>
                <a:spcPts val="0"/>
              </a:spcAft>
              <a:defRPr/>
            </a:pPr>
            <a:r>
              <a:rPr lang="es-CO" sz="1200">
                <a:latin typeface="Calibri" pitchFamily="34" charset="0"/>
                <a:cs typeface="Calibri" pitchFamily="34" charset="0"/>
              </a:rPr>
              <a:t>Tecnología, Instalaciones, Recurso Humano</a:t>
            </a:r>
          </a:p>
        </p:txBody>
      </p:sp>
      <p:grpSp>
        <p:nvGrpSpPr>
          <p:cNvPr id="5" name="Group 5"/>
          <p:cNvGrpSpPr>
            <a:grpSpLocks/>
          </p:cNvGrpSpPr>
          <p:nvPr/>
        </p:nvGrpSpPr>
        <p:grpSpPr bwMode="auto">
          <a:xfrm>
            <a:off x="3352800" y="2667000"/>
            <a:ext cx="2286000" cy="1743075"/>
            <a:chOff x="2112" y="1680"/>
            <a:chExt cx="1440" cy="1098"/>
          </a:xfrm>
        </p:grpSpPr>
        <p:sp>
          <p:nvSpPr>
            <p:cNvPr id="6" name="Rectangle 6"/>
            <p:cNvSpPr>
              <a:spLocks noChangeArrowheads="1"/>
            </p:cNvSpPr>
            <p:nvPr/>
          </p:nvSpPr>
          <p:spPr bwMode="auto">
            <a:xfrm>
              <a:off x="2112" y="1680"/>
              <a:ext cx="1440" cy="653"/>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lIns="90488" tIns="44450" rIns="90488" bIns="44450">
              <a:spAutoFit/>
            </a:bodyPr>
            <a:lstStyle/>
            <a:p>
              <a:pPr algn="ctr" eaLnBrk="0" fontAlgn="auto" hangingPunct="0">
                <a:spcBef>
                  <a:spcPts val="0"/>
                </a:spcBef>
                <a:spcAft>
                  <a:spcPts val="0"/>
                </a:spcAft>
                <a:defRPr/>
              </a:pPr>
              <a:r>
                <a:rPr lang="es-CO" dirty="0">
                  <a:latin typeface="Calibri" pitchFamily="34" charset="0"/>
                  <a:cs typeface="Calibri" pitchFamily="34" charset="0"/>
                </a:rPr>
                <a:t> Req. Información</a:t>
              </a:r>
              <a:endParaRPr lang="es-CO" sz="1200" dirty="0">
                <a:latin typeface="Calibri" pitchFamily="34" charset="0"/>
                <a:cs typeface="Calibri" pitchFamily="34" charset="0"/>
              </a:endParaRPr>
            </a:p>
            <a:p>
              <a:pPr algn="ctr" eaLnBrk="0" fontAlgn="auto" hangingPunct="0">
                <a:lnSpc>
                  <a:spcPct val="90000"/>
                </a:lnSpc>
                <a:spcBef>
                  <a:spcPts val="0"/>
                </a:spcBef>
                <a:spcAft>
                  <a:spcPts val="0"/>
                </a:spcAft>
                <a:defRPr/>
              </a:pPr>
              <a:r>
                <a:rPr lang="es-CO" sz="1200" dirty="0">
                  <a:latin typeface="Calibri" pitchFamily="34" charset="0"/>
                  <a:cs typeface="Calibri" pitchFamily="34" charset="0"/>
                </a:rPr>
                <a:t>Efectividad,  Eficiencia,  Confidencialidad, Integridad, Disponibilidad, Cumplimiento, Confiabilidad</a:t>
              </a:r>
            </a:p>
          </p:txBody>
        </p:sp>
        <p:sp>
          <p:nvSpPr>
            <p:cNvPr id="7" name="Line 7"/>
            <p:cNvSpPr>
              <a:spLocks noChangeShapeType="1"/>
            </p:cNvSpPr>
            <p:nvPr/>
          </p:nvSpPr>
          <p:spPr bwMode="auto">
            <a:xfrm>
              <a:off x="2832" y="2352"/>
              <a:ext cx="0" cy="426"/>
            </a:xfrm>
            <a:prstGeom prst="line">
              <a:avLst/>
            </a:prstGeom>
            <a:noFill/>
            <a:ln w="28575">
              <a:solidFill>
                <a:schemeClr val="tx1"/>
              </a:solidFill>
              <a:round/>
              <a:headEnd type="triangle" w="med" len="med"/>
              <a:tailEnd type="triangle" w="med" len="med"/>
            </a:ln>
          </p:spPr>
          <p:txBody>
            <a:bodyPr wrap="none" anchor="ctr"/>
            <a:lstStyle/>
            <a:p>
              <a:endParaRPr lang="es-MX"/>
            </a:p>
          </p:txBody>
        </p:sp>
      </p:grpSp>
      <p:grpSp>
        <p:nvGrpSpPr>
          <p:cNvPr id="8" name="Group 8"/>
          <p:cNvGrpSpPr>
            <a:grpSpLocks/>
          </p:cNvGrpSpPr>
          <p:nvPr/>
        </p:nvGrpSpPr>
        <p:grpSpPr bwMode="auto">
          <a:xfrm>
            <a:off x="3500438" y="1214438"/>
            <a:ext cx="1905000" cy="1447800"/>
            <a:chOff x="2232" y="768"/>
            <a:chExt cx="1200" cy="912"/>
          </a:xfrm>
        </p:grpSpPr>
        <p:sp>
          <p:nvSpPr>
            <p:cNvPr id="9" name="Line 9"/>
            <p:cNvSpPr>
              <a:spLocks noChangeShapeType="1"/>
            </p:cNvSpPr>
            <p:nvPr/>
          </p:nvSpPr>
          <p:spPr bwMode="auto">
            <a:xfrm flipH="1">
              <a:off x="2832" y="1296"/>
              <a:ext cx="0" cy="384"/>
            </a:xfrm>
            <a:prstGeom prst="line">
              <a:avLst/>
            </a:prstGeom>
            <a:noFill/>
            <a:ln w="28575">
              <a:solidFill>
                <a:schemeClr val="tx1"/>
              </a:solidFill>
              <a:round/>
              <a:headEnd type="triangle" w="med" len="med"/>
              <a:tailEnd type="triangle" w="med" len="med"/>
            </a:ln>
          </p:spPr>
          <p:txBody>
            <a:bodyPr wrap="none" anchor="ctr"/>
            <a:lstStyle/>
            <a:p>
              <a:endParaRPr lang="es-MX"/>
            </a:p>
          </p:txBody>
        </p:sp>
        <p:grpSp>
          <p:nvGrpSpPr>
            <p:cNvPr id="10" name="Group 10"/>
            <p:cNvGrpSpPr>
              <a:grpSpLocks/>
            </p:cNvGrpSpPr>
            <p:nvPr/>
          </p:nvGrpSpPr>
          <p:grpSpPr bwMode="auto">
            <a:xfrm>
              <a:off x="2232" y="767"/>
              <a:ext cx="1200" cy="529"/>
              <a:chOff x="2208" y="527"/>
              <a:chExt cx="1200" cy="529"/>
            </a:xfrm>
          </p:grpSpPr>
          <p:grpSp>
            <p:nvGrpSpPr>
              <p:cNvPr id="11" name="Group 11"/>
              <p:cNvGrpSpPr>
                <a:grpSpLocks/>
              </p:cNvGrpSpPr>
              <p:nvPr/>
            </p:nvGrpSpPr>
            <p:grpSpPr bwMode="auto">
              <a:xfrm>
                <a:off x="2906" y="575"/>
                <a:ext cx="502" cy="455"/>
                <a:chOff x="3392" y="2226"/>
                <a:chExt cx="2124" cy="1939"/>
              </a:xfrm>
            </p:grpSpPr>
            <p:grpSp>
              <p:nvGrpSpPr>
                <p:cNvPr id="42" name="Group 12"/>
                <p:cNvGrpSpPr>
                  <a:grpSpLocks/>
                </p:cNvGrpSpPr>
                <p:nvPr/>
              </p:nvGrpSpPr>
              <p:grpSpPr bwMode="auto">
                <a:xfrm>
                  <a:off x="4195" y="2226"/>
                  <a:ext cx="1321" cy="1564"/>
                  <a:chOff x="4195" y="2226"/>
                  <a:chExt cx="1321" cy="1564"/>
                </a:xfrm>
              </p:grpSpPr>
              <p:grpSp>
                <p:nvGrpSpPr>
                  <p:cNvPr id="47" name="Group 13"/>
                  <p:cNvGrpSpPr>
                    <a:grpSpLocks/>
                  </p:cNvGrpSpPr>
                  <p:nvPr/>
                </p:nvGrpSpPr>
                <p:grpSpPr bwMode="auto">
                  <a:xfrm>
                    <a:off x="4528" y="2428"/>
                    <a:ext cx="988" cy="1157"/>
                    <a:chOff x="4528" y="2428"/>
                    <a:chExt cx="988" cy="1157"/>
                  </a:xfrm>
                </p:grpSpPr>
                <p:grpSp>
                  <p:nvGrpSpPr>
                    <p:cNvPr id="57" name="Group 14"/>
                    <p:cNvGrpSpPr>
                      <a:grpSpLocks/>
                    </p:cNvGrpSpPr>
                    <p:nvPr/>
                  </p:nvGrpSpPr>
                  <p:grpSpPr bwMode="auto">
                    <a:xfrm>
                      <a:off x="4528" y="2428"/>
                      <a:ext cx="988" cy="1157"/>
                      <a:chOff x="4528" y="2428"/>
                      <a:chExt cx="988" cy="1157"/>
                    </a:xfrm>
                  </p:grpSpPr>
                  <p:grpSp>
                    <p:nvGrpSpPr>
                      <p:cNvPr id="59" name="Group 15"/>
                      <p:cNvGrpSpPr>
                        <a:grpSpLocks/>
                      </p:cNvGrpSpPr>
                      <p:nvPr/>
                    </p:nvGrpSpPr>
                    <p:grpSpPr bwMode="auto">
                      <a:xfrm>
                        <a:off x="4773" y="2498"/>
                        <a:ext cx="743" cy="949"/>
                        <a:chOff x="4773" y="2498"/>
                        <a:chExt cx="743" cy="949"/>
                      </a:xfrm>
                    </p:grpSpPr>
                    <p:grpSp>
                      <p:nvGrpSpPr>
                        <p:cNvPr id="63" name="Group 16"/>
                        <p:cNvGrpSpPr>
                          <a:grpSpLocks/>
                        </p:cNvGrpSpPr>
                        <p:nvPr/>
                      </p:nvGrpSpPr>
                      <p:grpSpPr bwMode="auto">
                        <a:xfrm>
                          <a:off x="4858" y="2498"/>
                          <a:ext cx="658" cy="949"/>
                          <a:chOff x="4858" y="2498"/>
                          <a:chExt cx="658" cy="949"/>
                        </a:xfrm>
                      </p:grpSpPr>
                      <p:sp>
                        <p:nvSpPr>
                          <p:cNvPr id="67" name="Oval 17"/>
                          <p:cNvSpPr>
                            <a:spLocks noChangeArrowheads="1"/>
                          </p:cNvSpPr>
                          <p:nvPr/>
                        </p:nvSpPr>
                        <p:spPr bwMode="auto">
                          <a:xfrm>
                            <a:off x="5187" y="3041"/>
                            <a:ext cx="329" cy="273"/>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68" name="Oval 18"/>
                          <p:cNvSpPr>
                            <a:spLocks noChangeArrowheads="1"/>
                          </p:cNvSpPr>
                          <p:nvPr/>
                        </p:nvSpPr>
                        <p:spPr bwMode="auto">
                          <a:xfrm>
                            <a:off x="4939" y="3111"/>
                            <a:ext cx="412" cy="336"/>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69" name="Oval 19"/>
                          <p:cNvSpPr>
                            <a:spLocks noChangeArrowheads="1"/>
                          </p:cNvSpPr>
                          <p:nvPr/>
                        </p:nvSpPr>
                        <p:spPr bwMode="auto">
                          <a:xfrm>
                            <a:off x="5104" y="2701"/>
                            <a:ext cx="330" cy="273"/>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70" name="Oval 20"/>
                          <p:cNvSpPr>
                            <a:spLocks noChangeArrowheads="1"/>
                          </p:cNvSpPr>
                          <p:nvPr/>
                        </p:nvSpPr>
                        <p:spPr bwMode="auto">
                          <a:xfrm>
                            <a:off x="4858" y="2498"/>
                            <a:ext cx="414" cy="343"/>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71" name="Freeform 21"/>
                          <p:cNvSpPr>
                            <a:spLocks/>
                          </p:cNvSpPr>
                          <p:nvPr/>
                        </p:nvSpPr>
                        <p:spPr bwMode="auto">
                          <a:xfrm>
                            <a:off x="5115" y="2707"/>
                            <a:ext cx="282" cy="543"/>
                          </a:xfrm>
                          <a:custGeom>
                            <a:avLst/>
                            <a:gdLst>
                              <a:gd name="T0" fmla="*/ 281 w 282"/>
                              <a:gd name="T1" fmla="*/ 540 h 543"/>
                              <a:gd name="T2" fmla="*/ 163 w 282"/>
                              <a:gd name="T3" fmla="*/ 542 h 543"/>
                              <a:gd name="T4" fmla="*/ 0 w 282"/>
                              <a:gd name="T5" fmla="*/ 0 h 543"/>
                              <a:gd name="T6" fmla="*/ 173 w 282"/>
                              <a:gd name="T7" fmla="*/ 41 h 543"/>
                              <a:gd name="T8" fmla="*/ 178 w 282"/>
                              <a:gd name="T9" fmla="*/ 308 h 543"/>
                              <a:gd name="T10" fmla="*/ 281 w 282"/>
                              <a:gd name="T11" fmla="*/ 540 h 543"/>
                              <a:gd name="T12" fmla="*/ 0 60000 65536"/>
                              <a:gd name="T13" fmla="*/ 0 60000 65536"/>
                              <a:gd name="T14" fmla="*/ 0 60000 65536"/>
                              <a:gd name="T15" fmla="*/ 0 60000 65536"/>
                              <a:gd name="T16" fmla="*/ 0 60000 65536"/>
                              <a:gd name="T17" fmla="*/ 0 60000 65536"/>
                              <a:gd name="T18" fmla="*/ 0 w 282"/>
                              <a:gd name="T19" fmla="*/ 0 h 543"/>
                              <a:gd name="T20" fmla="*/ 282 w 282"/>
                              <a:gd name="T21" fmla="*/ 543 h 543"/>
                            </a:gdLst>
                            <a:ahLst/>
                            <a:cxnLst>
                              <a:cxn ang="T12">
                                <a:pos x="T0" y="T1"/>
                              </a:cxn>
                              <a:cxn ang="T13">
                                <a:pos x="T2" y="T3"/>
                              </a:cxn>
                              <a:cxn ang="T14">
                                <a:pos x="T4" y="T5"/>
                              </a:cxn>
                              <a:cxn ang="T15">
                                <a:pos x="T6" y="T7"/>
                              </a:cxn>
                              <a:cxn ang="T16">
                                <a:pos x="T8" y="T9"/>
                              </a:cxn>
                              <a:cxn ang="T17">
                                <a:pos x="T10" y="T11"/>
                              </a:cxn>
                            </a:cxnLst>
                            <a:rect l="T18" t="T19" r="T20" b="T21"/>
                            <a:pathLst>
                              <a:path w="282" h="543">
                                <a:moveTo>
                                  <a:pt x="281" y="540"/>
                                </a:moveTo>
                                <a:lnTo>
                                  <a:pt x="163" y="542"/>
                                </a:lnTo>
                                <a:lnTo>
                                  <a:pt x="0" y="0"/>
                                </a:lnTo>
                                <a:lnTo>
                                  <a:pt x="173" y="41"/>
                                </a:lnTo>
                                <a:lnTo>
                                  <a:pt x="178" y="308"/>
                                </a:lnTo>
                                <a:lnTo>
                                  <a:pt x="281" y="540"/>
                                </a:lnTo>
                              </a:path>
                            </a:pathLst>
                          </a:custGeom>
                          <a:solidFill>
                            <a:srgbClr val="FFFFFF"/>
                          </a:solidFill>
                          <a:ln w="9525" cap="rnd">
                            <a:noFill/>
                            <a:round/>
                            <a:headEnd/>
                            <a:tailEnd/>
                          </a:ln>
                        </p:spPr>
                        <p:txBody>
                          <a:bodyPr/>
                          <a:lstStyle/>
                          <a:p>
                            <a:endParaRPr lang="es-MX"/>
                          </a:p>
                        </p:txBody>
                      </p:sp>
                    </p:grpSp>
                    <p:sp>
                      <p:nvSpPr>
                        <p:cNvPr id="64" name="Oval 22"/>
                        <p:cNvSpPr>
                          <a:spLocks noChangeArrowheads="1"/>
                        </p:cNvSpPr>
                        <p:nvPr/>
                      </p:nvSpPr>
                      <p:spPr bwMode="auto">
                        <a:xfrm>
                          <a:off x="4773" y="2770"/>
                          <a:ext cx="580" cy="475"/>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65" name="Oval 23"/>
                        <p:cNvSpPr>
                          <a:spLocks noChangeArrowheads="1"/>
                        </p:cNvSpPr>
                        <p:nvPr/>
                      </p:nvSpPr>
                      <p:spPr bwMode="auto">
                        <a:xfrm>
                          <a:off x="4773" y="3041"/>
                          <a:ext cx="415" cy="341"/>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66" name="Freeform 24"/>
                        <p:cNvSpPr>
                          <a:spLocks/>
                        </p:cNvSpPr>
                        <p:nvPr/>
                      </p:nvSpPr>
                      <p:spPr bwMode="auto">
                        <a:xfrm>
                          <a:off x="4900" y="2648"/>
                          <a:ext cx="295" cy="585"/>
                        </a:xfrm>
                        <a:custGeom>
                          <a:avLst/>
                          <a:gdLst>
                            <a:gd name="T0" fmla="*/ 267 w 295"/>
                            <a:gd name="T1" fmla="*/ 97 h 585"/>
                            <a:gd name="T2" fmla="*/ 233 w 295"/>
                            <a:gd name="T3" fmla="*/ 223 h 585"/>
                            <a:gd name="T4" fmla="*/ 294 w 295"/>
                            <a:gd name="T5" fmla="*/ 504 h 585"/>
                            <a:gd name="T6" fmla="*/ 176 w 295"/>
                            <a:gd name="T7" fmla="*/ 584 h 585"/>
                            <a:gd name="T8" fmla="*/ 0 w 295"/>
                            <a:gd name="T9" fmla="*/ 245 h 585"/>
                            <a:gd name="T10" fmla="*/ 141 w 295"/>
                            <a:gd name="T11" fmla="*/ 0 h 585"/>
                            <a:gd name="T12" fmla="*/ 267 w 295"/>
                            <a:gd name="T13" fmla="*/ 97 h 585"/>
                            <a:gd name="T14" fmla="*/ 0 60000 65536"/>
                            <a:gd name="T15" fmla="*/ 0 60000 65536"/>
                            <a:gd name="T16" fmla="*/ 0 60000 65536"/>
                            <a:gd name="T17" fmla="*/ 0 60000 65536"/>
                            <a:gd name="T18" fmla="*/ 0 60000 65536"/>
                            <a:gd name="T19" fmla="*/ 0 60000 65536"/>
                            <a:gd name="T20" fmla="*/ 0 60000 65536"/>
                            <a:gd name="T21" fmla="*/ 0 w 295"/>
                            <a:gd name="T22" fmla="*/ 0 h 585"/>
                            <a:gd name="T23" fmla="*/ 295 w 295"/>
                            <a:gd name="T24" fmla="*/ 585 h 5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5" h="585">
                              <a:moveTo>
                                <a:pt x="267" y="97"/>
                              </a:moveTo>
                              <a:lnTo>
                                <a:pt x="233" y="223"/>
                              </a:lnTo>
                              <a:lnTo>
                                <a:pt x="294" y="504"/>
                              </a:lnTo>
                              <a:lnTo>
                                <a:pt x="176" y="584"/>
                              </a:lnTo>
                              <a:lnTo>
                                <a:pt x="0" y="245"/>
                              </a:lnTo>
                              <a:lnTo>
                                <a:pt x="141" y="0"/>
                              </a:lnTo>
                              <a:lnTo>
                                <a:pt x="267" y="97"/>
                              </a:lnTo>
                            </a:path>
                          </a:pathLst>
                        </a:custGeom>
                        <a:solidFill>
                          <a:srgbClr val="FFFFFF"/>
                        </a:solidFill>
                        <a:ln w="9525" cap="rnd">
                          <a:noFill/>
                          <a:round/>
                          <a:headEnd/>
                          <a:tailEnd/>
                        </a:ln>
                      </p:spPr>
                      <p:txBody>
                        <a:bodyPr/>
                        <a:lstStyle/>
                        <a:p>
                          <a:endParaRPr lang="es-MX"/>
                        </a:p>
                      </p:txBody>
                    </p:sp>
                  </p:grpSp>
                  <p:sp>
                    <p:nvSpPr>
                      <p:cNvPr id="60" name="Oval 25"/>
                      <p:cNvSpPr>
                        <a:spLocks noChangeArrowheads="1"/>
                      </p:cNvSpPr>
                      <p:nvPr/>
                    </p:nvSpPr>
                    <p:spPr bwMode="auto">
                      <a:xfrm>
                        <a:off x="4773" y="3313"/>
                        <a:ext cx="331" cy="272"/>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61" name="Oval 26"/>
                      <p:cNvSpPr>
                        <a:spLocks noChangeArrowheads="1"/>
                      </p:cNvSpPr>
                      <p:nvPr/>
                    </p:nvSpPr>
                    <p:spPr bwMode="auto">
                      <a:xfrm>
                        <a:off x="4528" y="2428"/>
                        <a:ext cx="414" cy="343"/>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62" name="Freeform 27"/>
                      <p:cNvSpPr>
                        <a:spLocks/>
                      </p:cNvSpPr>
                      <p:nvPr/>
                    </p:nvSpPr>
                    <p:spPr bwMode="auto">
                      <a:xfrm>
                        <a:off x="4873" y="3259"/>
                        <a:ext cx="221" cy="123"/>
                      </a:xfrm>
                      <a:custGeom>
                        <a:avLst/>
                        <a:gdLst>
                          <a:gd name="T0" fmla="*/ 220 w 221"/>
                          <a:gd name="T1" fmla="*/ 75 h 123"/>
                          <a:gd name="T2" fmla="*/ 153 w 221"/>
                          <a:gd name="T3" fmla="*/ 122 h 123"/>
                          <a:gd name="T4" fmla="*/ 0 w 221"/>
                          <a:gd name="T5" fmla="*/ 59 h 123"/>
                          <a:gd name="T6" fmla="*/ 153 w 221"/>
                          <a:gd name="T7" fmla="*/ 0 h 123"/>
                          <a:gd name="T8" fmla="*/ 220 w 221"/>
                          <a:gd name="T9" fmla="*/ 75 h 123"/>
                          <a:gd name="T10" fmla="*/ 0 60000 65536"/>
                          <a:gd name="T11" fmla="*/ 0 60000 65536"/>
                          <a:gd name="T12" fmla="*/ 0 60000 65536"/>
                          <a:gd name="T13" fmla="*/ 0 60000 65536"/>
                          <a:gd name="T14" fmla="*/ 0 60000 65536"/>
                          <a:gd name="T15" fmla="*/ 0 w 221"/>
                          <a:gd name="T16" fmla="*/ 0 h 123"/>
                          <a:gd name="T17" fmla="*/ 221 w 221"/>
                          <a:gd name="T18" fmla="*/ 123 h 123"/>
                        </a:gdLst>
                        <a:ahLst/>
                        <a:cxnLst>
                          <a:cxn ang="T10">
                            <a:pos x="T0" y="T1"/>
                          </a:cxn>
                          <a:cxn ang="T11">
                            <a:pos x="T2" y="T3"/>
                          </a:cxn>
                          <a:cxn ang="T12">
                            <a:pos x="T4" y="T5"/>
                          </a:cxn>
                          <a:cxn ang="T13">
                            <a:pos x="T6" y="T7"/>
                          </a:cxn>
                          <a:cxn ang="T14">
                            <a:pos x="T8" y="T9"/>
                          </a:cxn>
                        </a:cxnLst>
                        <a:rect l="T15" t="T16" r="T17" b="T18"/>
                        <a:pathLst>
                          <a:path w="221" h="123">
                            <a:moveTo>
                              <a:pt x="220" y="75"/>
                            </a:moveTo>
                            <a:lnTo>
                              <a:pt x="153" y="122"/>
                            </a:lnTo>
                            <a:lnTo>
                              <a:pt x="0" y="59"/>
                            </a:lnTo>
                            <a:lnTo>
                              <a:pt x="153" y="0"/>
                            </a:lnTo>
                            <a:lnTo>
                              <a:pt x="220" y="75"/>
                            </a:lnTo>
                          </a:path>
                        </a:pathLst>
                      </a:custGeom>
                      <a:solidFill>
                        <a:srgbClr val="FFFFFF"/>
                      </a:solidFill>
                      <a:ln w="9525" cap="rnd">
                        <a:noFill/>
                        <a:round/>
                        <a:headEnd/>
                        <a:tailEnd/>
                      </a:ln>
                    </p:spPr>
                    <p:txBody>
                      <a:bodyPr/>
                      <a:lstStyle/>
                      <a:p>
                        <a:endParaRPr lang="es-MX"/>
                      </a:p>
                    </p:txBody>
                  </p:sp>
                </p:grpSp>
                <p:sp>
                  <p:nvSpPr>
                    <p:cNvPr id="58" name="Freeform 28"/>
                    <p:cNvSpPr>
                      <a:spLocks/>
                    </p:cNvSpPr>
                    <p:nvPr/>
                  </p:nvSpPr>
                  <p:spPr bwMode="auto">
                    <a:xfrm>
                      <a:off x="4843" y="2585"/>
                      <a:ext cx="132" cy="194"/>
                    </a:xfrm>
                    <a:custGeom>
                      <a:avLst/>
                      <a:gdLst>
                        <a:gd name="T0" fmla="*/ 65 w 132"/>
                        <a:gd name="T1" fmla="*/ 0 h 194"/>
                        <a:gd name="T2" fmla="*/ 131 w 132"/>
                        <a:gd name="T3" fmla="*/ 2 h 194"/>
                        <a:gd name="T4" fmla="*/ 104 w 132"/>
                        <a:gd name="T5" fmla="*/ 193 h 194"/>
                        <a:gd name="T6" fmla="*/ 0 w 132"/>
                        <a:gd name="T7" fmla="*/ 155 h 194"/>
                        <a:gd name="T8" fmla="*/ 65 w 132"/>
                        <a:gd name="T9" fmla="*/ 0 h 194"/>
                        <a:gd name="T10" fmla="*/ 0 60000 65536"/>
                        <a:gd name="T11" fmla="*/ 0 60000 65536"/>
                        <a:gd name="T12" fmla="*/ 0 60000 65536"/>
                        <a:gd name="T13" fmla="*/ 0 60000 65536"/>
                        <a:gd name="T14" fmla="*/ 0 60000 65536"/>
                        <a:gd name="T15" fmla="*/ 0 w 132"/>
                        <a:gd name="T16" fmla="*/ 0 h 194"/>
                        <a:gd name="T17" fmla="*/ 132 w 132"/>
                        <a:gd name="T18" fmla="*/ 194 h 194"/>
                      </a:gdLst>
                      <a:ahLst/>
                      <a:cxnLst>
                        <a:cxn ang="T10">
                          <a:pos x="T0" y="T1"/>
                        </a:cxn>
                        <a:cxn ang="T11">
                          <a:pos x="T2" y="T3"/>
                        </a:cxn>
                        <a:cxn ang="T12">
                          <a:pos x="T4" y="T5"/>
                        </a:cxn>
                        <a:cxn ang="T13">
                          <a:pos x="T6" y="T7"/>
                        </a:cxn>
                        <a:cxn ang="T14">
                          <a:pos x="T8" y="T9"/>
                        </a:cxn>
                      </a:cxnLst>
                      <a:rect l="T15" t="T16" r="T17" b="T18"/>
                      <a:pathLst>
                        <a:path w="132" h="194">
                          <a:moveTo>
                            <a:pt x="65" y="0"/>
                          </a:moveTo>
                          <a:lnTo>
                            <a:pt x="131" y="2"/>
                          </a:lnTo>
                          <a:lnTo>
                            <a:pt x="104" y="193"/>
                          </a:lnTo>
                          <a:lnTo>
                            <a:pt x="0" y="155"/>
                          </a:lnTo>
                          <a:lnTo>
                            <a:pt x="65" y="0"/>
                          </a:lnTo>
                        </a:path>
                      </a:pathLst>
                    </a:custGeom>
                    <a:solidFill>
                      <a:srgbClr val="FFFFFF"/>
                    </a:solidFill>
                    <a:ln w="9525" cap="rnd">
                      <a:noFill/>
                      <a:round/>
                      <a:headEnd/>
                      <a:tailEnd/>
                    </a:ln>
                  </p:spPr>
                  <p:txBody>
                    <a:bodyPr/>
                    <a:lstStyle/>
                    <a:p>
                      <a:endParaRPr lang="es-MX"/>
                    </a:p>
                  </p:txBody>
                </p:sp>
              </p:grpSp>
              <p:grpSp>
                <p:nvGrpSpPr>
                  <p:cNvPr id="48" name="Group 29"/>
                  <p:cNvGrpSpPr>
                    <a:grpSpLocks/>
                  </p:cNvGrpSpPr>
                  <p:nvPr/>
                </p:nvGrpSpPr>
                <p:grpSpPr bwMode="auto">
                  <a:xfrm>
                    <a:off x="4195" y="2226"/>
                    <a:ext cx="909" cy="1428"/>
                    <a:chOff x="4195" y="2226"/>
                    <a:chExt cx="909" cy="1428"/>
                  </a:xfrm>
                </p:grpSpPr>
                <p:sp>
                  <p:nvSpPr>
                    <p:cNvPr id="51" name="Oval 30"/>
                    <p:cNvSpPr>
                      <a:spLocks noChangeArrowheads="1"/>
                    </p:cNvSpPr>
                    <p:nvPr/>
                  </p:nvSpPr>
                  <p:spPr bwMode="auto">
                    <a:xfrm>
                      <a:off x="4279" y="3041"/>
                      <a:ext cx="743" cy="613"/>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52" name="Oval 31"/>
                    <p:cNvSpPr>
                      <a:spLocks noChangeArrowheads="1"/>
                    </p:cNvSpPr>
                    <p:nvPr/>
                  </p:nvSpPr>
                  <p:spPr bwMode="auto">
                    <a:xfrm>
                      <a:off x="4363" y="2633"/>
                      <a:ext cx="741" cy="612"/>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53" name="Oval 32"/>
                    <p:cNvSpPr>
                      <a:spLocks noChangeArrowheads="1"/>
                    </p:cNvSpPr>
                    <p:nvPr/>
                  </p:nvSpPr>
                  <p:spPr bwMode="auto">
                    <a:xfrm>
                      <a:off x="4195" y="2226"/>
                      <a:ext cx="584" cy="477"/>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54" name="Oval 33"/>
                    <p:cNvSpPr>
                      <a:spLocks noChangeArrowheads="1"/>
                    </p:cNvSpPr>
                    <p:nvPr/>
                  </p:nvSpPr>
                  <p:spPr bwMode="auto">
                    <a:xfrm>
                      <a:off x="4528" y="2498"/>
                      <a:ext cx="331" cy="272"/>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55" name="Freeform 34"/>
                    <p:cNvSpPr>
                      <a:spLocks/>
                    </p:cNvSpPr>
                    <p:nvPr/>
                  </p:nvSpPr>
                  <p:spPr bwMode="auto">
                    <a:xfrm>
                      <a:off x="4369" y="2453"/>
                      <a:ext cx="500" cy="530"/>
                    </a:xfrm>
                    <a:custGeom>
                      <a:avLst/>
                      <a:gdLst>
                        <a:gd name="T0" fmla="*/ 354 w 500"/>
                        <a:gd name="T1" fmla="*/ 20 h 530"/>
                        <a:gd name="T2" fmla="*/ 347 w 500"/>
                        <a:gd name="T3" fmla="*/ 83 h 530"/>
                        <a:gd name="T4" fmla="*/ 467 w 500"/>
                        <a:gd name="T5" fmla="*/ 201 h 530"/>
                        <a:gd name="T6" fmla="*/ 499 w 500"/>
                        <a:gd name="T7" fmla="*/ 213 h 530"/>
                        <a:gd name="T8" fmla="*/ 323 w 500"/>
                        <a:gd name="T9" fmla="*/ 529 h 530"/>
                        <a:gd name="T10" fmla="*/ 0 w 500"/>
                        <a:gd name="T11" fmla="*/ 0 h 530"/>
                        <a:gd name="T12" fmla="*/ 354 w 500"/>
                        <a:gd name="T13" fmla="*/ 20 h 530"/>
                        <a:gd name="T14" fmla="*/ 0 60000 65536"/>
                        <a:gd name="T15" fmla="*/ 0 60000 65536"/>
                        <a:gd name="T16" fmla="*/ 0 60000 65536"/>
                        <a:gd name="T17" fmla="*/ 0 60000 65536"/>
                        <a:gd name="T18" fmla="*/ 0 60000 65536"/>
                        <a:gd name="T19" fmla="*/ 0 60000 65536"/>
                        <a:gd name="T20" fmla="*/ 0 60000 65536"/>
                        <a:gd name="T21" fmla="*/ 0 w 500"/>
                        <a:gd name="T22" fmla="*/ 0 h 530"/>
                        <a:gd name="T23" fmla="*/ 500 w 500"/>
                        <a:gd name="T24" fmla="*/ 530 h 5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0" h="530">
                          <a:moveTo>
                            <a:pt x="354" y="20"/>
                          </a:moveTo>
                          <a:lnTo>
                            <a:pt x="347" y="83"/>
                          </a:lnTo>
                          <a:lnTo>
                            <a:pt x="467" y="201"/>
                          </a:lnTo>
                          <a:lnTo>
                            <a:pt x="499" y="213"/>
                          </a:lnTo>
                          <a:lnTo>
                            <a:pt x="323" y="529"/>
                          </a:lnTo>
                          <a:lnTo>
                            <a:pt x="0" y="0"/>
                          </a:lnTo>
                          <a:lnTo>
                            <a:pt x="354" y="20"/>
                          </a:lnTo>
                        </a:path>
                      </a:pathLst>
                    </a:custGeom>
                    <a:solidFill>
                      <a:srgbClr val="FFFFFF"/>
                    </a:solidFill>
                    <a:ln w="9525" cap="rnd">
                      <a:noFill/>
                      <a:round/>
                      <a:headEnd/>
                      <a:tailEnd/>
                    </a:ln>
                  </p:spPr>
                  <p:txBody>
                    <a:bodyPr/>
                    <a:lstStyle/>
                    <a:p>
                      <a:endParaRPr lang="es-MX"/>
                    </a:p>
                  </p:txBody>
                </p:sp>
                <p:sp>
                  <p:nvSpPr>
                    <p:cNvPr id="56" name="Freeform 35"/>
                    <p:cNvSpPr>
                      <a:spLocks/>
                    </p:cNvSpPr>
                    <p:nvPr/>
                  </p:nvSpPr>
                  <p:spPr bwMode="auto">
                    <a:xfrm>
                      <a:off x="4601" y="3158"/>
                      <a:ext cx="327" cy="161"/>
                    </a:xfrm>
                    <a:custGeom>
                      <a:avLst/>
                      <a:gdLst>
                        <a:gd name="T0" fmla="*/ 289 w 327"/>
                        <a:gd name="T1" fmla="*/ 21 h 161"/>
                        <a:gd name="T2" fmla="*/ 326 w 327"/>
                        <a:gd name="T3" fmla="*/ 70 h 161"/>
                        <a:gd name="T4" fmla="*/ 0 w 327"/>
                        <a:gd name="T5" fmla="*/ 160 h 161"/>
                        <a:gd name="T6" fmla="*/ 8 w 327"/>
                        <a:gd name="T7" fmla="*/ 0 h 161"/>
                        <a:gd name="T8" fmla="*/ 289 w 327"/>
                        <a:gd name="T9" fmla="*/ 21 h 161"/>
                        <a:gd name="T10" fmla="*/ 0 60000 65536"/>
                        <a:gd name="T11" fmla="*/ 0 60000 65536"/>
                        <a:gd name="T12" fmla="*/ 0 60000 65536"/>
                        <a:gd name="T13" fmla="*/ 0 60000 65536"/>
                        <a:gd name="T14" fmla="*/ 0 60000 65536"/>
                        <a:gd name="T15" fmla="*/ 0 w 327"/>
                        <a:gd name="T16" fmla="*/ 0 h 161"/>
                        <a:gd name="T17" fmla="*/ 327 w 327"/>
                        <a:gd name="T18" fmla="*/ 161 h 161"/>
                      </a:gdLst>
                      <a:ahLst/>
                      <a:cxnLst>
                        <a:cxn ang="T10">
                          <a:pos x="T0" y="T1"/>
                        </a:cxn>
                        <a:cxn ang="T11">
                          <a:pos x="T2" y="T3"/>
                        </a:cxn>
                        <a:cxn ang="T12">
                          <a:pos x="T4" y="T5"/>
                        </a:cxn>
                        <a:cxn ang="T13">
                          <a:pos x="T6" y="T7"/>
                        </a:cxn>
                        <a:cxn ang="T14">
                          <a:pos x="T8" y="T9"/>
                        </a:cxn>
                      </a:cxnLst>
                      <a:rect l="T15" t="T16" r="T17" b="T18"/>
                      <a:pathLst>
                        <a:path w="327" h="161">
                          <a:moveTo>
                            <a:pt x="289" y="21"/>
                          </a:moveTo>
                          <a:lnTo>
                            <a:pt x="326" y="70"/>
                          </a:lnTo>
                          <a:lnTo>
                            <a:pt x="0" y="160"/>
                          </a:lnTo>
                          <a:lnTo>
                            <a:pt x="8" y="0"/>
                          </a:lnTo>
                          <a:lnTo>
                            <a:pt x="289" y="21"/>
                          </a:lnTo>
                        </a:path>
                      </a:pathLst>
                    </a:custGeom>
                    <a:solidFill>
                      <a:srgbClr val="FFFFFF"/>
                    </a:solidFill>
                    <a:ln w="9525" cap="rnd">
                      <a:noFill/>
                      <a:round/>
                      <a:headEnd/>
                      <a:tailEnd/>
                    </a:ln>
                  </p:spPr>
                  <p:txBody>
                    <a:bodyPr/>
                    <a:lstStyle/>
                    <a:p>
                      <a:endParaRPr lang="es-MX"/>
                    </a:p>
                  </p:txBody>
                </p:sp>
              </p:grpSp>
              <p:sp>
                <p:nvSpPr>
                  <p:cNvPr id="49" name="Oval 36"/>
                  <p:cNvSpPr>
                    <a:spLocks noChangeArrowheads="1"/>
                  </p:cNvSpPr>
                  <p:nvPr/>
                </p:nvSpPr>
                <p:spPr bwMode="auto">
                  <a:xfrm>
                    <a:off x="4195" y="3451"/>
                    <a:ext cx="418" cy="339"/>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50" name="Freeform 37"/>
                  <p:cNvSpPr>
                    <a:spLocks/>
                  </p:cNvSpPr>
                  <p:nvPr/>
                </p:nvSpPr>
                <p:spPr bwMode="auto">
                  <a:xfrm>
                    <a:off x="4462" y="3421"/>
                    <a:ext cx="224" cy="186"/>
                  </a:xfrm>
                  <a:custGeom>
                    <a:avLst/>
                    <a:gdLst>
                      <a:gd name="T0" fmla="*/ 89 w 224"/>
                      <a:gd name="T1" fmla="*/ 185 h 186"/>
                      <a:gd name="T2" fmla="*/ 223 w 224"/>
                      <a:gd name="T3" fmla="*/ 121 h 186"/>
                      <a:gd name="T4" fmla="*/ 70 w 224"/>
                      <a:gd name="T5" fmla="*/ 0 h 186"/>
                      <a:gd name="T6" fmla="*/ 0 w 224"/>
                      <a:gd name="T7" fmla="*/ 66 h 186"/>
                      <a:gd name="T8" fmla="*/ 89 w 224"/>
                      <a:gd name="T9" fmla="*/ 185 h 186"/>
                      <a:gd name="T10" fmla="*/ 0 60000 65536"/>
                      <a:gd name="T11" fmla="*/ 0 60000 65536"/>
                      <a:gd name="T12" fmla="*/ 0 60000 65536"/>
                      <a:gd name="T13" fmla="*/ 0 60000 65536"/>
                      <a:gd name="T14" fmla="*/ 0 60000 65536"/>
                      <a:gd name="T15" fmla="*/ 0 w 224"/>
                      <a:gd name="T16" fmla="*/ 0 h 186"/>
                      <a:gd name="T17" fmla="*/ 224 w 224"/>
                      <a:gd name="T18" fmla="*/ 186 h 186"/>
                    </a:gdLst>
                    <a:ahLst/>
                    <a:cxnLst>
                      <a:cxn ang="T10">
                        <a:pos x="T0" y="T1"/>
                      </a:cxn>
                      <a:cxn ang="T11">
                        <a:pos x="T2" y="T3"/>
                      </a:cxn>
                      <a:cxn ang="T12">
                        <a:pos x="T4" y="T5"/>
                      </a:cxn>
                      <a:cxn ang="T13">
                        <a:pos x="T6" y="T7"/>
                      </a:cxn>
                      <a:cxn ang="T14">
                        <a:pos x="T8" y="T9"/>
                      </a:cxn>
                    </a:cxnLst>
                    <a:rect l="T15" t="T16" r="T17" b="T18"/>
                    <a:pathLst>
                      <a:path w="224" h="186">
                        <a:moveTo>
                          <a:pt x="89" y="185"/>
                        </a:moveTo>
                        <a:lnTo>
                          <a:pt x="223" y="121"/>
                        </a:lnTo>
                        <a:lnTo>
                          <a:pt x="70" y="0"/>
                        </a:lnTo>
                        <a:lnTo>
                          <a:pt x="0" y="66"/>
                        </a:lnTo>
                        <a:lnTo>
                          <a:pt x="89" y="185"/>
                        </a:lnTo>
                      </a:path>
                    </a:pathLst>
                  </a:custGeom>
                  <a:solidFill>
                    <a:srgbClr val="FFFFFF"/>
                  </a:solidFill>
                  <a:ln w="9525" cap="rnd">
                    <a:noFill/>
                    <a:round/>
                    <a:headEnd/>
                    <a:tailEnd/>
                  </a:ln>
                </p:spPr>
                <p:txBody>
                  <a:bodyPr/>
                  <a:lstStyle/>
                  <a:p>
                    <a:endParaRPr lang="es-MX"/>
                  </a:p>
                </p:txBody>
              </p:sp>
            </p:grpSp>
            <p:sp>
              <p:nvSpPr>
                <p:cNvPr id="43" name="Oval 38"/>
                <p:cNvSpPr>
                  <a:spLocks noChangeArrowheads="1"/>
                </p:cNvSpPr>
                <p:nvPr/>
              </p:nvSpPr>
              <p:spPr bwMode="auto">
                <a:xfrm>
                  <a:off x="3392" y="3757"/>
                  <a:ext cx="495" cy="408"/>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44" name="Oval 39"/>
                <p:cNvSpPr>
                  <a:spLocks noChangeArrowheads="1"/>
                </p:cNvSpPr>
                <p:nvPr/>
              </p:nvSpPr>
              <p:spPr bwMode="auto">
                <a:xfrm>
                  <a:off x="3784" y="3757"/>
                  <a:ext cx="415" cy="340"/>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45" name="Oval 40"/>
                <p:cNvSpPr>
                  <a:spLocks noChangeArrowheads="1"/>
                </p:cNvSpPr>
                <p:nvPr/>
              </p:nvSpPr>
              <p:spPr bwMode="auto">
                <a:xfrm>
                  <a:off x="4009" y="3644"/>
                  <a:ext cx="418" cy="344"/>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46" name="Freeform 41"/>
                <p:cNvSpPr>
                  <a:spLocks/>
                </p:cNvSpPr>
                <p:nvPr/>
              </p:nvSpPr>
              <p:spPr bwMode="auto">
                <a:xfrm>
                  <a:off x="3689" y="3601"/>
                  <a:ext cx="803" cy="451"/>
                </a:xfrm>
                <a:custGeom>
                  <a:avLst/>
                  <a:gdLst>
                    <a:gd name="T0" fmla="*/ 745 w 803"/>
                    <a:gd name="T1" fmla="*/ 130 h 451"/>
                    <a:gd name="T2" fmla="*/ 673 w 803"/>
                    <a:gd name="T3" fmla="*/ 160 h 451"/>
                    <a:gd name="T4" fmla="*/ 456 w 803"/>
                    <a:gd name="T5" fmla="*/ 338 h 451"/>
                    <a:gd name="T6" fmla="*/ 404 w 803"/>
                    <a:gd name="T7" fmla="*/ 414 h 451"/>
                    <a:gd name="T8" fmla="*/ 168 w 803"/>
                    <a:gd name="T9" fmla="*/ 414 h 451"/>
                    <a:gd name="T10" fmla="*/ 116 w 803"/>
                    <a:gd name="T11" fmla="*/ 450 h 451"/>
                    <a:gd name="T12" fmla="*/ 0 w 803"/>
                    <a:gd name="T13" fmla="*/ 317 h 451"/>
                    <a:gd name="T14" fmla="*/ 540 w 803"/>
                    <a:gd name="T15" fmla="*/ 0 h 451"/>
                    <a:gd name="T16" fmla="*/ 802 w 803"/>
                    <a:gd name="T17" fmla="*/ 71 h 451"/>
                    <a:gd name="T18" fmla="*/ 745 w 803"/>
                    <a:gd name="T19" fmla="*/ 130 h 4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3"/>
                    <a:gd name="T31" fmla="*/ 0 h 451"/>
                    <a:gd name="T32" fmla="*/ 803 w 803"/>
                    <a:gd name="T33" fmla="*/ 451 h 4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3" h="451">
                      <a:moveTo>
                        <a:pt x="745" y="130"/>
                      </a:moveTo>
                      <a:lnTo>
                        <a:pt x="673" y="160"/>
                      </a:lnTo>
                      <a:lnTo>
                        <a:pt x="456" y="338"/>
                      </a:lnTo>
                      <a:lnTo>
                        <a:pt x="404" y="414"/>
                      </a:lnTo>
                      <a:lnTo>
                        <a:pt x="168" y="414"/>
                      </a:lnTo>
                      <a:lnTo>
                        <a:pt x="116" y="450"/>
                      </a:lnTo>
                      <a:lnTo>
                        <a:pt x="0" y="317"/>
                      </a:lnTo>
                      <a:lnTo>
                        <a:pt x="540" y="0"/>
                      </a:lnTo>
                      <a:lnTo>
                        <a:pt x="802" y="71"/>
                      </a:lnTo>
                      <a:lnTo>
                        <a:pt x="745" y="130"/>
                      </a:lnTo>
                    </a:path>
                  </a:pathLst>
                </a:custGeom>
                <a:solidFill>
                  <a:srgbClr val="FFFFFF"/>
                </a:solidFill>
                <a:ln w="9525" cap="rnd">
                  <a:noFill/>
                  <a:round/>
                  <a:headEnd/>
                  <a:tailEnd/>
                </a:ln>
              </p:spPr>
              <p:txBody>
                <a:bodyPr/>
                <a:lstStyle/>
                <a:p>
                  <a:endParaRPr lang="es-MX"/>
                </a:p>
              </p:txBody>
            </p:sp>
          </p:grpSp>
          <p:grpSp>
            <p:nvGrpSpPr>
              <p:cNvPr id="12" name="Group 42"/>
              <p:cNvGrpSpPr>
                <a:grpSpLocks/>
              </p:cNvGrpSpPr>
              <p:nvPr/>
            </p:nvGrpSpPr>
            <p:grpSpPr bwMode="auto">
              <a:xfrm>
                <a:off x="2208" y="582"/>
                <a:ext cx="305" cy="320"/>
                <a:chOff x="435" y="2239"/>
                <a:chExt cx="1291" cy="1350"/>
              </a:xfrm>
            </p:grpSpPr>
            <p:grpSp>
              <p:nvGrpSpPr>
                <p:cNvPr id="27" name="Group 43"/>
                <p:cNvGrpSpPr>
                  <a:grpSpLocks/>
                </p:cNvGrpSpPr>
                <p:nvPr/>
              </p:nvGrpSpPr>
              <p:grpSpPr bwMode="auto">
                <a:xfrm>
                  <a:off x="435" y="2428"/>
                  <a:ext cx="711" cy="819"/>
                  <a:chOff x="435" y="2428"/>
                  <a:chExt cx="711" cy="819"/>
                </a:xfrm>
              </p:grpSpPr>
              <p:sp>
                <p:nvSpPr>
                  <p:cNvPr id="38" name="Oval 44"/>
                  <p:cNvSpPr>
                    <a:spLocks noChangeArrowheads="1"/>
                  </p:cNvSpPr>
                  <p:nvPr/>
                </p:nvSpPr>
                <p:spPr bwMode="auto">
                  <a:xfrm>
                    <a:off x="435" y="2701"/>
                    <a:ext cx="331" cy="273"/>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39" name="Oval 45"/>
                  <p:cNvSpPr>
                    <a:spLocks noChangeArrowheads="1"/>
                  </p:cNvSpPr>
                  <p:nvPr/>
                </p:nvSpPr>
                <p:spPr bwMode="auto">
                  <a:xfrm>
                    <a:off x="488" y="2906"/>
                    <a:ext cx="413" cy="341"/>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40" name="Oval 46"/>
                  <p:cNvSpPr>
                    <a:spLocks noChangeArrowheads="1"/>
                  </p:cNvSpPr>
                  <p:nvPr/>
                </p:nvSpPr>
                <p:spPr bwMode="auto">
                  <a:xfrm>
                    <a:off x="568" y="2428"/>
                    <a:ext cx="578" cy="478"/>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41" name="Freeform 47"/>
                  <p:cNvSpPr>
                    <a:spLocks/>
                  </p:cNvSpPr>
                  <p:nvPr/>
                </p:nvSpPr>
                <p:spPr bwMode="auto">
                  <a:xfrm>
                    <a:off x="537" y="2738"/>
                    <a:ext cx="219" cy="263"/>
                  </a:xfrm>
                  <a:custGeom>
                    <a:avLst/>
                    <a:gdLst>
                      <a:gd name="T0" fmla="*/ 126 w 219"/>
                      <a:gd name="T1" fmla="*/ 0 h 263"/>
                      <a:gd name="T2" fmla="*/ 0 w 219"/>
                      <a:gd name="T3" fmla="*/ 50 h 263"/>
                      <a:gd name="T4" fmla="*/ 3 w 219"/>
                      <a:gd name="T5" fmla="*/ 210 h 263"/>
                      <a:gd name="T6" fmla="*/ 45 w 219"/>
                      <a:gd name="T7" fmla="*/ 262 h 263"/>
                      <a:gd name="T8" fmla="*/ 218 w 219"/>
                      <a:gd name="T9" fmla="*/ 210 h 263"/>
                      <a:gd name="T10" fmla="*/ 126 w 219"/>
                      <a:gd name="T11" fmla="*/ 0 h 263"/>
                      <a:gd name="T12" fmla="*/ 0 60000 65536"/>
                      <a:gd name="T13" fmla="*/ 0 60000 65536"/>
                      <a:gd name="T14" fmla="*/ 0 60000 65536"/>
                      <a:gd name="T15" fmla="*/ 0 60000 65536"/>
                      <a:gd name="T16" fmla="*/ 0 60000 65536"/>
                      <a:gd name="T17" fmla="*/ 0 60000 65536"/>
                      <a:gd name="T18" fmla="*/ 0 w 219"/>
                      <a:gd name="T19" fmla="*/ 0 h 263"/>
                      <a:gd name="T20" fmla="*/ 219 w 219"/>
                      <a:gd name="T21" fmla="*/ 263 h 263"/>
                    </a:gdLst>
                    <a:ahLst/>
                    <a:cxnLst>
                      <a:cxn ang="T12">
                        <a:pos x="T0" y="T1"/>
                      </a:cxn>
                      <a:cxn ang="T13">
                        <a:pos x="T2" y="T3"/>
                      </a:cxn>
                      <a:cxn ang="T14">
                        <a:pos x="T4" y="T5"/>
                      </a:cxn>
                      <a:cxn ang="T15">
                        <a:pos x="T6" y="T7"/>
                      </a:cxn>
                      <a:cxn ang="T16">
                        <a:pos x="T8" y="T9"/>
                      </a:cxn>
                      <a:cxn ang="T17">
                        <a:pos x="T10" y="T11"/>
                      </a:cxn>
                    </a:cxnLst>
                    <a:rect l="T18" t="T19" r="T20" b="T21"/>
                    <a:pathLst>
                      <a:path w="219" h="263">
                        <a:moveTo>
                          <a:pt x="126" y="0"/>
                        </a:moveTo>
                        <a:lnTo>
                          <a:pt x="0" y="50"/>
                        </a:lnTo>
                        <a:lnTo>
                          <a:pt x="3" y="210"/>
                        </a:lnTo>
                        <a:lnTo>
                          <a:pt x="45" y="262"/>
                        </a:lnTo>
                        <a:lnTo>
                          <a:pt x="218" y="210"/>
                        </a:lnTo>
                        <a:lnTo>
                          <a:pt x="126" y="0"/>
                        </a:lnTo>
                      </a:path>
                    </a:pathLst>
                  </a:custGeom>
                  <a:solidFill>
                    <a:srgbClr val="FFFFFF"/>
                  </a:solidFill>
                  <a:ln w="9525" cap="rnd">
                    <a:noFill/>
                    <a:round/>
                    <a:headEnd/>
                    <a:tailEnd/>
                  </a:ln>
                </p:spPr>
                <p:txBody>
                  <a:bodyPr/>
                  <a:lstStyle/>
                  <a:p>
                    <a:endParaRPr lang="es-MX"/>
                  </a:p>
                </p:txBody>
              </p:sp>
            </p:grpSp>
            <p:grpSp>
              <p:nvGrpSpPr>
                <p:cNvPr id="28" name="Group 48"/>
                <p:cNvGrpSpPr>
                  <a:grpSpLocks/>
                </p:cNvGrpSpPr>
                <p:nvPr/>
              </p:nvGrpSpPr>
              <p:grpSpPr bwMode="auto">
                <a:xfrm>
                  <a:off x="653" y="2239"/>
                  <a:ext cx="1073" cy="1350"/>
                  <a:chOff x="653" y="2239"/>
                  <a:chExt cx="1073" cy="1350"/>
                </a:xfrm>
              </p:grpSpPr>
              <p:sp>
                <p:nvSpPr>
                  <p:cNvPr id="30" name="Oval 49"/>
                  <p:cNvSpPr>
                    <a:spLocks noChangeArrowheads="1"/>
                  </p:cNvSpPr>
                  <p:nvPr/>
                </p:nvSpPr>
                <p:spPr bwMode="auto">
                  <a:xfrm>
                    <a:off x="981" y="2293"/>
                    <a:ext cx="745" cy="613"/>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31" name="Oval 50"/>
                  <p:cNvSpPr>
                    <a:spLocks noChangeArrowheads="1"/>
                  </p:cNvSpPr>
                  <p:nvPr/>
                </p:nvSpPr>
                <p:spPr bwMode="auto">
                  <a:xfrm>
                    <a:off x="653" y="2701"/>
                    <a:ext cx="414" cy="343"/>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32" name="Oval 51"/>
                  <p:cNvSpPr>
                    <a:spLocks noChangeArrowheads="1"/>
                  </p:cNvSpPr>
                  <p:nvPr/>
                </p:nvSpPr>
                <p:spPr bwMode="auto">
                  <a:xfrm>
                    <a:off x="734" y="2906"/>
                    <a:ext cx="581" cy="476"/>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33" name="Oval 52"/>
                  <p:cNvSpPr>
                    <a:spLocks noChangeArrowheads="1"/>
                  </p:cNvSpPr>
                  <p:nvPr/>
                </p:nvSpPr>
                <p:spPr bwMode="auto">
                  <a:xfrm>
                    <a:off x="898" y="3111"/>
                    <a:ext cx="581" cy="478"/>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34" name="Oval 53"/>
                  <p:cNvSpPr>
                    <a:spLocks noChangeArrowheads="1"/>
                  </p:cNvSpPr>
                  <p:nvPr/>
                </p:nvSpPr>
                <p:spPr bwMode="auto">
                  <a:xfrm>
                    <a:off x="940" y="2575"/>
                    <a:ext cx="519" cy="416"/>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35" name="Oval 54"/>
                  <p:cNvSpPr>
                    <a:spLocks noChangeArrowheads="1"/>
                  </p:cNvSpPr>
                  <p:nvPr/>
                </p:nvSpPr>
                <p:spPr bwMode="auto">
                  <a:xfrm>
                    <a:off x="1351" y="2239"/>
                    <a:ext cx="331" cy="269"/>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36" name="Freeform 55"/>
                  <p:cNvSpPr>
                    <a:spLocks/>
                  </p:cNvSpPr>
                  <p:nvPr/>
                </p:nvSpPr>
                <p:spPr bwMode="auto">
                  <a:xfrm>
                    <a:off x="1102" y="2504"/>
                    <a:ext cx="363" cy="216"/>
                  </a:xfrm>
                  <a:custGeom>
                    <a:avLst/>
                    <a:gdLst>
                      <a:gd name="T0" fmla="*/ 0 w 363"/>
                      <a:gd name="T1" fmla="*/ 58 h 216"/>
                      <a:gd name="T2" fmla="*/ 45 w 363"/>
                      <a:gd name="T3" fmla="*/ 159 h 216"/>
                      <a:gd name="T4" fmla="*/ 362 w 363"/>
                      <a:gd name="T5" fmla="*/ 215 h 216"/>
                      <a:gd name="T6" fmla="*/ 362 w 363"/>
                      <a:gd name="T7" fmla="*/ 78 h 216"/>
                      <a:gd name="T8" fmla="*/ 21 w 363"/>
                      <a:gd name="T9" fmla="*/ 0 h 216"/>
                      <a:gd name="T10" fmla="*/ 0 w 363"/>
                      <a:gd name="T11" fmla="*/ 58 h 216"/>
                      <a:gd name="T12" fmla="*/ 0 60000 65536"/>
                      <a:gd name="T13" fmla="*/ 0 60000 65536"/>
                      <a:gd name="T14" fmla="*/ 0 60000 65536"/>
                      <a:gd name="T15" fmla="*/ 0 60000 65536"/>
                      <a:gd name="T16" fmla="*/ 0 60000 65536"/>
                      <a:gd name="T17" fmla="*/ 0 60000 65536"/>
                      <a:gd name="T18" fmla="*/ 0 w 363"/>
                      <a:gd name="T19" fmla="*/ 0 h 216"/>
                      <a:gd name="T20" fmla="*/ 363 w 363"/>
                      <a:gd name="T21" fmla="*/ 216 h 216"/>
                    </a:gdLst>
                    <a:ahLst/>
                    <a:cxnLst>
                      <a:cxn ang="T12">
                        <a:pos x="T0" y="T1"/>
                      </a:cxn>
                      <a:cxn ang="T13">
                        <a:pos x="T2" y="T3"/>
                      </a:cxn>
                      <a:cxn ang="T14">
                        <a:pos x="T4" y="T5"/>
                      </a:cxn>
                      <a:cxn ang="T15">
                        <a:pos x="T6" y="T7"/>
                      </a:cxn>
                      <a:cxn ang="T16">
                        <a:pos x="T8" y="T9"/>
                      </a:cxn>
                      <a:cxn ang="T17">
                        <a:pos x="T10" y="T11"/>
                      </a:cxn>
                    </a:cxnLst>
                    <a:rect l="T18" t="T19" r="T20" b="T21"/>
                    <a:pathLst>
                      <a:path w="363" h="216">
                        <a:moveTo>
                          <a:pt x="0" y="58"/>
                        </a:moveTo>
                        <a:lnTo>
                          <a:pt x="45" y="159"/>
                        </a:lnTo>
                        <a:lnTo>
                          <a:pt x="362" y="215"/>
                        </a:lnTo>
                        <a:lnTo>
                          <a:pt x="362" y="78"/>
                        </a:lnTo>
                        <a:lnTo>
                          <a:pt x="21" y="0"/>
                        </a:lnTo>
                        <a:lnTo>
                          <a:pt x="0" y="58"/>
                        </a:lnTo>
                      </a:path>
                    </a:pathLst>
                  </a:custGeom>
                  <a:solidFill>
                    <a:srgbClr val="FFFFFF"/>
                  </a:solidFill>
                  <a:ln w="9525" cap="rnd">
                    <a:noFill/>
                    <a:round/>
                    <a:headEnd/>
                    <a:tailEnd/>
                  </a:ln>
                </p:spPr>
                <p:txBody>
                  <a:bodyPr/>
                  <a:lstStyle/>
                  <a:p>
                    <a:endParaRPr lang="es-MX"/>
                  </a:p>
                </p:txBody>
              </p:sp>
              <p:sp>
                <p:nvSpPr>
                  <p:cNvPr id="37" name="Freeform 56"/>
                  <p:cNvSpPr>
                    <a:spLocks/>
                  </p:cNvSpPr>
                  <p:nvPr/>
                </p:nvSpPr>
                <p:spPr bwMode="auto">
                  <a:xfrm>
                    <a:off x="768" y="2852"/>
                    <a:ext cx="415" cy="420"/>
                  </a:xfrm>
                  <a:custGeom>
                    <a:avLst/>
                    <a:gdLst>
                      <a:gd name="T0" fmla="*/ 256 w 415"/>
                      <a:gd name="T1" fmla="*/ 0 h 420"/>
                      <a:gd name="T2" fmla="*/ 0 w 415"/>
                      <a:gd name="T3" fmla="*/ 105 h 420"/>
                      <a:gd name="T4" fmla="*/ 106 w 415"/>
                      <a:gd name="T5" fmla="*/ 190 h 420"/>
                      <a:gd name="T6" fmla="*/ 121 w 415"/>
                      <a:gd name="T7" fmla="*/ 395 h 420"/>
                      <a:gd name="T8" fmla="*/ 183 w 415"/>
                      <a:gd name="T9" fmla="*/ 419 h 420"/>
                      <a:gd name="T10" fmla="*/ 397 w 415"/>
                      <a:gd name="T11" fmla="*/ 289 h 420"/>
                      <a:gd name="T12" fmla="*/ 414 w 415"/>
                      <a:gd name="T13" fmla="*/ 41 h 420"/>
                      <a:gd name="T14" fmla="*/ 256 w 415"/>
                      <a:gd name="T15" fmla="*/ 0 h 420"/>
                      <a:gd name="T16" fmla="*/ 0 60000 65536"/>
                      <a:gd name="T17" fmla="*/ 0 60000 65536"/>
                      <a:gd name="T18" fmla="*/ 0 60000 65536"/>
                      <a:gd name="T19" fmla="*/ 0 60000 65536"/>
                      <a:gd name="T20" fmla="*/ 0 60000 65536"/>
                      <a:gd name="T21" fmla="*/ 0 60000 65536"/>
                      <a:gd name="T22" fmla="*/ 0 60000 65536"/>
                      <a:gd name="T23" fmla="*/ 0 60000 65536"/>
                      <a:gd name="T24" fmla="*/ 0 w 415"/>
                      <a:gd name="T25" fmla="*/ 0 h 420"/>
                      <a:gd name="T26" fmla="*/ 415 w 415"/>
                      <a:gd name="T27" fmla="*/ 420 h 4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5" h="420">
                        <a:moveTo>
                          <a:pt x="256" y="0"/>
                        </a:moveTo>
                        <a:lnTo>
                          <a:pt x="0" y="105"/>
                        </a:lnTo>
                        <a:lnTo>
                          <a:pt x="106" y="190"/>
                        </a:lnTo>
                        <a:lnTo>
                          <a:pt x="121" y="395"/>
                        </a:lnTo>
                        <a:lnTo>
                          <a:pt x="183" y="419"/>
                        </a:lnTo>
                        <a:lnTo>
                          <a:pt x="397" y="289"/>
                        </a:lnTo>
                        <a:lnTo>
                          <a:pt x="414" y="41"/>
                        </a:lnTo>
                        <a:lnTo>
                          <a:pt x="256" y="0"/>
                        </a:lnTo>
                      </a:path>
                    </a:pathLst>
                  </a:custGeom>
                  <a:solidFill>
                    <a:srgbClr val="FFFFFF"/>
                  </a:solidFill>
                  <a:ln w="9525" cap="rnd">
                    <a:noFill/>
                    <a:round/>
                    <a:headEnd/>
                    <a:tailEnd/>
                  </a:ln>
                </p:spPr>
                <p:txBody>
                  <a:bodyPr/>
                  <a:lstStyle/>
                  <a:p>
                    <a:endParaRPr lang="es-MX"/>
                  </a:p>
                </p:txBody>
              </p:sp>
            </p:grpSp>
            <p:sp>
              <p:nvSpPr>
                <p:cNvPr id="29" name="Freeform 57"/>
                <p:cNvSpPr>
                  <a:spLocks/>
                </p:cNvSpPr>
                <p:nvPr/>
              </p:nvSpPr>
              <p:spPr bwMode="auto">
                <a:xfrm>
                  <a:off x="1338" y="2385"/>
                  <a:ext cx="230" cy="212"/>
                </a:xfrm>
                <a:custGeom>
                  <a:avLst/>
                  <a:gdLst>
                    <a:gd name="T0" fmla="*/ 0 w 230"/>
                    <a:gd name="T1" fmla="*/ 114 h 212"/>
                    <a:gd name="T2" fmla="*/ 97 w 230"/>
                    <a:gd name="T3" fmla="*/ 0 h 212"/>
                    <a:gd name="T4" fmla="*/ 229 w 230"/>
                    <a:gd name="T5" fmla="*/ 114 h 212"/>
                    <a:gd name="T6" fmla="*/ 116 w 230"/>
                    <a:gd name="T7" fmla="*/ 211 h 212"/>
                    <a:gd name="T8" fmla="*/ 0 w 230"/>
                    <a:gd name="T9" fmla="*/ 114 h 212"/>
                    <a:gd name="T10" fmla="*/ 0 60000 65536"/>
                    <a:gd name="T11" fmla="*/ 0 60000 65536"/>
                    <a:gd name="T12" fmla="*/ 0 60000 65536"/>
                    <a:gd name="T13" fmla="*/ 0 60000 65536"/>
                    <a:gd name="T14" fmla="*/ 0 60000 65536"/>
                    <a:gd name="T15" fmla="*/ 0 w 230"/>
                    <a:gd name="T16" fmla="*/ 0 h 212"/>
                    <a:gd name="T17" fmla="*/ 230 w 230"/>
                    <a:gd name="T18" fmla="*/ 212 h 212"/>
                  </a:gdLst>
                  <a:ahLst/>
                  <a:cxnLst>
                    <a:cxn ang="T10">
                      <a:pos x="T0" y="T1"/>
                    </a:cxn>
                    <a:cxn ang="T11">
                      <a:pos x="T2" y="T3"/>
                    </a:cxn>
                    <a:cxn ang="T12">
                      <a:pos x="T4" y="T5"/>
                    </a:cxn>
                    <a:cxn ang="T13">
                      <a:pos x="T6" y="T7"/>
                    </a:cxn>
                    <a:cxn ang="T14">
                      <a:pos x="T8" y="T9"/>
                    </a:cxn>
                  </a:cxnLst>
                  <a:rect l="T15" t="T16" r="T17" b="T18"/>
                  <a:pathLst>
                    <a:path w="230" h="212">
                      <a:moveTo>
                        <a:pt x="0" y="114"/>
                      </a:moveTo>
                      <a:lnTo>
                        <a:pt x="97" y="0"/>
                      </a:lnTo>
                      <a:lnTo>
                        <a:pt x="229" y="114"/>
                      </a:lnTo>
                      <a:lnTo>
                        <a:pt x="116" y="211"/>
                      </a:lnTo>
                      <a:lnTo>
                        <a:pt x="0" y="114"/>
                      </a:lnTo>
                    </a:path>
                  </a:pathLst>
                </a:custGeom>
                <a:solidFill>
                  <a:srgbClr val="FFFFFF"/>
                </a:solidFill>
                <a:ln w="9525" cap="rnd">
                  <a:noFill/>
                  <a:round/>
                  <a:headEnd/>
                  <a:tailEnd/>
                </a:ln>
              </p:spPr>
              <p:txBody>
                <a:bodyPr/>
                <a:lstStyle/>
                <a:p>
                  <a:endParaRPr lang="es-MX"/>
                </a:p>
              </p:txBody>
            </p:sp>
          </p:grpSp>
          <p:grpSp>
            <p:nvGrpSpPr>
              <p:cNvPr id="13" name="Group 58"/>
              <p:cNvGrpSpPr>
                <a:grpSpLocks/>
              </p:cNvGrpSpPr>
              <p:nvPr/>
            </p:nvGrpSpPr>
            <p:grpSpPr bwMode="auto">
              <a:xfrm>
                <a:off x="2354" y="527"/>
                <a:ext cx="879" cy="529"/>
                <a:chOff x="1063" y="2020"/>
                <a:chExt cx="3716" cy="2248"/>
              </a:xfrm>
            </p:grpSpPr>
            <p:sp>
              <p:nvSpPr>
                <p:cNvPr id="15" name="Oval 59"/>
                <p:cNvSpPr>
                  <a:spLocks noChangeArrowheads="1"/>
                </p:cNvSpPr>
                <p:nvPr/>
              </p:nvSpPr>
              <p:spPr bwMode="auto">
                <a:xfrm>
                  <a:off x="2219" y="2088"/>
                  <a:ext cx="908" cy="753"/>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16" name="Oval 60"/>
                <p:cNvSpPr>
                  <a:spLocks noChangeArrowheads="1"/>
                </p:cNvSpPr>
                <p:nvPr/>
              </p:nvSpPr>
              <p:spPr bwMode="auto">
                <a:xfrm>
                  <a:off x="2960" y="2020"/>
                  <a:ext cx="743" cy="613"/>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17" name="Oval 61"/>
                <p:cNvSpPr>
                  <a:spLocks noChangeArrowheads="1"/>
                </p:cNvSpPr>
                <p:nvPr/>
              </p:nvSpPr>
              <p:spPr bwMode="auto">
                <a:xfrm>
                  <a:off x="3620" y="2633"/>
                  <a:ext cx="1159" cy="956"/>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18" name="Oval 62"/>
                <p:cNvSpPr>
                  <a:spLocks noChangeArrowheads="1"/>
                </p:cNvSpPr>
                <p:nvPr/>
              </p:nvSpPr>
              <p:spPr bwMode="auto">
                <a:xfrm>
                  <a:off x="1475" y="3041"/>
                  <a:ext cx="1323" cy="1092"/>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19" name="Oval 63"/>
                <p:cNvSpPr>
                  <a:spLocks noChangeArrowheads="1"/>
                </p:cNvSpPr>
                <p:nvPr/>
              </p:nvSpPr>
              <p:spPr bwMode="auto">
                <a:xfrm>
                  <a:off x="3291" y="3179"/>
                  <a:ext cx="990" cy="814"/>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20" name="Oval 64"/>
                <p:cNvSpPr>
                  <a:spLocks noChangeArrowheads="1"/>
                </p:cNvSpPr>
                <p:nvPr/>
              </p:nvSpPr>
              <p:spPr bwMode="auto">
                <a:xfrm>
                  <a:off x="1146" y="3248"/>
                  <a:ext cx="743" cy="611"/>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21" name="Oval 65"/>
                <p:cNvSpPr>
                  <a:spLocks noChangeArrowheads="1"/>
                </p:cNvSpPr>
                <p:nvPr/>
              </p:nvSpPr>
              <p:spPr bwMode="auto">
                <a:xfrm>
                  <a:off x="1063" y="2770"/>
                  <a:ext cx="745" cy="611"/>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22" name="Oval 66"/>
                <p:cNvSpPr>
                  <a:spLocks noChangeArrowheads="1"/>
                </p:cNvSpPr>
                <p:nvPr/>
              </p:nvSpPr>
              <p:spPr bwMode="auto">
                <a:xfrm>
                  <a:off x="1394" y="2226"/>
                  <a:ext cx="1158" cy="954"/>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23" name="Oval 67"/>
                <p:cNvSpPr>
                  <a:spLocks noChangeArrowheads="1"/>
                </p:cNvSpPr>
                <p:nvPr/>
              </p:nvSpPr>
              <p:spPr bwMode="auto">
                <a:xfrm>
                  <a:off x="2385" y="3313"/>
                  <a:ext cx="1155" cy="955"/>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24" name="Oval 68"/>
                <p:cNvSpPr>
                  <a:spLocks noChangeArrowheads="1"/>
                </p:cNvSpPr>
                <p:nvPr/>
              </p:nvSpPr>
              <p:spPr bwMode="auto">
                <a:xfrm>
                  <a:off x="3784" y="2293"/>
                  <a:ext cx="911" cy="751"/>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25" name="Oval 69"/>
                <p:cNvSpPr>
                  <a:spLocks noChangeArrowheads="1"/>
                </p:cNvSpPr>
                <p:nvPr/>
              </p:nvSpPr>
              <p:spPr bwMode="auto">
                <a:xfrm>
                  <a:off x="3536" y="2020"/>
                  <a:ext cx="829" cy="681"/>
                </a:xfrm>
                <a:prstGeom prst="ellipse">
                  <a:avLst/>
                </a:prstGeom>
                <a:solidFill>
                  <a:srgbClr val="FFFFFF"/>
                </a:solidFill>
                <a:ln w="12700">
                  <a:solidFill>
                    <a:srgbClr val="000000"/>
                  </a:solidFill>
                  <a:round/>
                  <a:headEnd/>
                  <a:tailEnd/>
                </a:ln>
              </p:spPr>
              <p:txBody>
                <a:bodyPr wrap="none" anchor="ctr"/>
                <a:lstStyle/>
                <a:p>
                  <a:endParaRPr lang="es-MX">
                    <a:latin typeface="Calibri" pitchFamily="34" charset="0"/>
                  </a:endParaRPr>
                </a:p>
              </p:txBody>
            </p:sp>
            <p:sp>
              <p:nvSpPr>
                <p:cNvPr id="26" name="Freeform 70"/>
                <p:cNvSpPr>
                  <a:spLocks/>
                </p:cNvSpPr>
                <p:nvPr/>
              </p:nvSpPr>
              <p:spPr bwMode="auto">
                <a:xfrm>
                  <a:off x="1365" y="2201"/>
                  <a:ext cx="3204" cy="1776"/>
                </a:xfrm>
                <a:custGeom>
                  <a:avLst/>
                  <a:gdLst>
                    <a:gd name="T0" fmla="*/ 988 w 3204"/>
                    <a:gd name="T1" fmla="*/ 178 h 1776"/>
                    <a:gd name="T2" fmla="*/ 1121 w 3204"/>
                    <a:gd name="T3" fmla="*/ 50 h 1776"/>
                    <a:gd name="T4" fmla="*/ 1719 w 3204"/>
                    <a:gd name="T5" fmla="*/ 59 h 1776"/>
                    <a:gd name="T6" fmla="*/ 2142 w 3204"/>
                    <a:gd name="T7" fmla="*/ 0 h 1776"/>
                    <a:gd name="T8" fmla="*/ 2675 w 3204"/>
                    <a:gd name="T9" fmla="*/ 213 h 1776"/>
                    <a:gd name="T10" fmla="*/ 2946 w 3204"/>
                    <a:gd name="T11" fmla="*/ 153 h 1776"/>
                    <a:gd name="T12" fmla="*/ 3089 w 3204"/>
                    <a:gd name="T13" fmla="*/ 178 h 1776"/>
                    <a:gd name="T14" fmla="*/ 3120 w 3204"/>
                    <a:gd name="T15" fmla="*/ 705 h 1776"/>
                    <a:gd name="T16" fmla="*/ 3203 w 3204"/>
                    <a:gd name="T17" fmla="*/ 790 h 1776"/>
                    <a:gd name="T18" fmla="*/ 2956 w 3204"/>
                    <a:gd name="T19" fmla="*/ 1196 h 1776"/>
                    <a:gd name="T20" fmla="*/ 2687 w 3204"/>
                    <a:gd name="T21" fmla="*/ 918 h 1776"/>
                    <a:gd name="T22" fmla="*/ 2613 w 3204"/>
                    <a:gd name="T23" fmla="*/ 1061 h 1776"/>
                    <a:gd name="T24" fmla="*/ 2235 w 3204"/>
                    <a:gd name="T25" fmla="*/ 1621 h 1776"/>
                    <a:gd name="T26" fmla="*/ 968 w 3204"/>
                    <a:gd name="T27" fmla="*/ 1775 h 1776"/>
                    <a:gd name="T28" fmla="*/ 309 w 3204"/>
                    <a:gd name="T29" fmla="*/ 1665 h 1776"/>
                    <a:gd name="T30" fmla="*/ 101 w 3204"/>
                    <a:gd name="T31" fmla="*/ 1316 h 1776"/>
                    <a:gd name="T32" fmla="*/ 101 w 3204"/>
                    <a:gd name="T33" fmla="*/ 960 h 1776"/>
                    <a:gd name="T34" fmla="*/ 0 w 3204"/>
                    <a:gd name="T35" fmla="*/ 662 h 1776"/>
                    <a:gd name="T36" fmla="*/ 988 w 3204"/>
                    <a:gd name="T37" fmla="*/ 178 h 17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04"/>
                    <a:gd name="T58" fmla="*/ 0 h 1776"/>
                    <a:gd name="T59" fmla="*/ 3204 w 3204"/>
                    <a:gd name="T60" fmla="*/ 1776 h 17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04" h="1776">
                      <a:moveTo>
                        <a:pt x="988" y="178"/>
                      </a:moveTo>
                      <a:lnTo>
                        <a:pt x="1121" y="50"/>
                      </a:lnTo>
                      <a:lnTo>
                        <a:pt x="1719" y="59"/>
                      </a:lnTo>
                      <a:lnTo>
                        <a:pt x="2142" y="0"/>
                      </a:lnTo>
                      <a:lnTo>
                        <a:pt x="2675" y="213"/>
                      </a:lnTo>
                      <a:lnTo>
                        <a:pt x="2946" y="153"/>
                      </a:lnTo>
                      <a:lnTo>
                        <a:pt x="3089" y="178"/>
                      </a:lnTo>
                      <a:lnTo>
                        <a:pt x="3120" y="705"/>
                      </a:lnTo>
                      <a:lnTo>
                        <a:pt x="3203" y="790"/>
                      </a:lnTo>
                      <a:lnTo>
                        <a:pt x="2956" y="1196"/>
                      </a:lnTo>
                      <a:lnTo>
                        <a:pt x="2687" y="918"/>
                      </a:lnTo>
                      <a:lnTo>
                        <a:pt x="2613" y="1061"/>
                      </a:lnTo>
                      <a:lnTo>
                        <a:pt x="2235" y="1621"/>
                      </a:lnTo>
                      <a:lnTo>
                        <a:pt x="968" y="1775"/>
                      </a:lnTo>
                      <a:lnTo>
                        <a:pt x="309" y="1665"/>
                      </a:lnTo>
                      <a:lnTo>
                        <a:pt x="101" y="1316"/>
                      </a:lnTo>
                      <a:lnTo>
                        <a:pt x="101" y="960"/>
                      </a:lnTo>
                      <a:lnTo>
                        <a:pt x="0" y="662"/>
                      </a:lnTo>
                      <a:lnTo>
                        <a:pt x="988" y="178"/>
                      </a:lnTo>
                    </a:path>
                  </a:pathLst>
                </a:custGeom>
                <a:solidFill>
                  <a:srgbClr val="FFFFFF"/>
                </a:solidFill>
                <a:ln w="9525" cap="rnd">
                  <a:noFill/>
                  <a:round/>
                  <a:headEnd/>
                  <a:tailEnd/>
                </a:ln>
              </p:spPr>
              <p:txBody>
                <a:bodyPr/>
                <a:lstStyle/>
                <a:p>
                  <a:endParaRPr lang="es-MX"/>
                </a:p>
              </p:txBody>
            </p:sp>
          </p:grpSp>
          <p:sp>
            <p:nvSpPr>
              <p:cNvPr id="14" name="Text Box 71"/>
              <p:cNvSpPr txBox="1">
                <a:spLocks noChangeArrowheads="1"/>
              </p:cNvSpPr>
              <p:nvPr/>
            </p:nvSpPr>
            <p:spPr bwMode="auto">
              <a:xfrm>
                <a:off x="2427" y="624"/>
                <a:ext cx="687" cy="330"/>
              </a:xfrm>
              <a:prstGeom prst="rect">
                <a:avLst/>
              </a:prstGeom>
              <a:noFill/>
              <a:ln w="9525">
                <a:noFill/>
                <a:miter lim="800000"/>
                <a:headEnd/>
                <a:tailEnd/>
              </a:ln>
            </p:spPr>
            <p:txBody>
              <a:bodyPr wrap="none">
                <a:spAutoFit/>
              </a:bodyPr>
              <a:lstStyle/>
              <a:p>
                <a:pPr algn="ctr" eaLnBrk="0" hangingPunct="0"/>
                <a:r>
                  <a:rPr lang="es-CO" sz="2800" b="1" dirty="0" smtClean="0">
                    <a:solidFill>
                      <a:schemeClr val="bg2">
                        <a:lumMod val="50000"/>
                      </a:schemeClr>
                    </a:solidFill>
                    <a:latin typeface="Calibri" pitchFamily="34" charset="0"/>
                  </a:rPr>
                  <a:t>COBIT</a:t>
                </a:r>
                <a:endParaRPr lang="es-CO" sz="2800" b="1" dirty="0">
                  <a:solidFill>
                    <a:schemeClr val="bg2">
                      <a:lumMod val="50000"/>
                    </a:schemeClr>
                  </a:solidFill>
                  <a:latin typeface="Calibri" pitchFamily="34" charset="0"/>
                </a:endParaRPr>
              </a:p>
            </p:txBody>
          </p:sp>
        </p:grpSp>
      </p:grpSp>
      <p:sp>
        <p:nvSpPr>
          <p:cNvPr id="72" name="Rectangle 72"/>
          <p:cNvSpPr>
            <a:spLocks noChangeArrowheads="1"/>
          </p:cNvSpPr>
          <p:nvPr/>
        </p:nvSpPr>
        <p:spPr bwMode="auto">
          <a:xfrm>
            <a:off x="2971800" y="184150"/>
            <a:ext cx="3048000" cy="339067"/>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lIns="90488" tIns="44450" rIns="90488" bIns="44450">
            <a:spAutoFit/>
          </a:bodyPr>
          <a:lstStyle/>
          <a:p>
            <a:pPr algn="ctr" eaLnBrk="0" fontAlgn="auto" hangingPunct="0">
              <a:lnSpc>
                <a:spcPct val="90000"/>
              </a:lnSpc>
              <a:spcBef>
                <a:spcPts val="0"/>
              </a:spcBef>
              <a:spcAft>
                <a:spcPts val="0"/>
              </a:spcAft>
              <a:defRPr/>
            </a:pPr>
            <a:r>
              <a:rPr lang="es-CO" b="1" dirty="0">
                <a:solidFill>
                  <a:schemeClr val="tx1"/>
                </a:solidFill>
                <a:latin typeface="Calibri" pitchFamily="34" charset="0"/>
                <a:cs typeface="Calibri" pitchFamily="34" charset="0"/>
              </a:rPr>
              <a:t>Objetivos del Negocio</a:t>
            </a:r>
          </a:p>
        </p:txBody>
      </p:sp>
      <p:grpSp>
        <p:nvGrpSpPr>
          <p:cNvPr id="73" name="Group 73"/>
          <p:cNvGrpSpPr>
            <a:grpSpLocks/>
          </p:cNvGrpSpPr>
          <p:nvPr/>
        </p:nvGrpSpPr>
        <p:grpSpPr bwMode="auto">
          <a:xfrm>
            <a:off x="5334000" y="1981200"/>
            <a:ext cx="3133725" cy="1695450"/>
            <a:chOff x="3360" y="1248"/>
            <a:chExt cx="1974" cy="1068"/>
          </a:xfrm>
        </p:grpSpPr>
        <p:sp>
          <p:nvSpPr>
            <p:cNvPr id="74" name="Rectangle 74"/>
            <p:cNvSpPr>
              <a:spLocks noChangeArrowheads="1"/>
            </p:cNvSpPr>
            <p:nvPr/>
          </p:nvSpPr>
          <p:spPr bwMode="auto">
            <a:xfrm>
              <a:off x="4086" y="1980"/>
              <a:ext cx="1248" cy="336"/>
            </a:xfrm>
            <a:prstGeom prst="rect">
              <a:avLst/>
            </a:prstGeom>
            <a:ln>
              <a:noFill/>
              <a:headEnd/>
              <a:tailEnd/>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lIns="90488" tIns="44450" rIns="90488" bIns="44450">
              <a:spAutoFit/>
            </a:bodyPr>
            <a:lstStyle/>
            <a:p>
              <a:pPr algn="ctr" eaLnBrk="0" fontAlgn="auto" hangingPunct="0">
                <a:lnSpc>
                  <a:spcPct val="80000"/>
                </a:lnSpc>
                <a:spcBef>
                  <a:spcPts val="0"/>
                </a:spcBef>
                <a:spcAft>
                  <a:spcPts val="0"/>
                </a:spcAft>
                <a:defRPr/>
              </a:pPr>
              <a:r>
                <a:rPr lang="es-CO" dirty="0">
                  <a:latin typeface="Calibri" pitchFamily="34" charset="0"/>
                  <a:cs typeface="Calibri" pitchFamily="34" charset="0"/>
                </a:rPr>
                <a:t>Planear y Organizar</a:t>
              </a:r>
            </a:p>
          </p:txBody>
        </p:sp>
        <p:sp>
          <p:nvSpPr>
            <p:cNvPr id="75" name="AutoShape 75"/>
            <p:cNvSpPr>
              <a:spLocks noChangeArrowheads="1"/>
            </p:cNvSpPr>
            <p:nvPr/>
          </p:nvSpPr>
          <p:spPr bwMode="auto">
            <a:xfrm rot="1284757">
              <a:off x="3360" y="1248"/>
              <a:ext cx="424" cy="328"/>
            </a:xfrm>
            <a:prstGeom prst="rightArrow">
              <a:avLst>
                <a:gd name="adj1" fmla="val 50000"/>
                <a:gd name="adj2" fmla="val 6464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fontAlgn="auto">
                <a:spcBef>
                  <a:spcPts val="0"/>
                </a:spcBef>
                <a:spcAft>
                  <a:spcPts val="0"/>
                </a:spcAft>
                <a:defRPr/>
              </a:pPr>
              <a:endParaRPr lang="es-ES"/>
            </a:p>
          </p:txBody>
        </p:sp>
      </p:grpSp>
      <p:grpSp>
        <p:nvGrpSpPr>
          <p:cNvPr id="76" name="Group 76"/>
          <p:cNvGrpSpPr>
            <a:grpSpLocks/>
          </p:cNvGrpSpPr>
          <p:nvPr/>
        </p:nvGrpSpPr>
        <p:grpSpPr bwMode="auto">
          <a:xfrm>
            <a:off x="6302375" y="3898900"/>
            <a:ext cx="2174875" cy="1282700"/>
            <a:chOff x="3970" y="2456"/>
            <a:chExt cx="1370" cy="808"/>
          </a:xfrm>
        </p:grpSpPr>
        <p:sp>
          <p:nvSpPr>
            <p:cNvPr id="77" name="AutoShape 77"/>
            <p:cNvSpPr>
              <a:spLocks noChangeArrowheads="1"/>
            </p:cNvSpPr>
            <p:nvPr/>
          </p:nvSpPr>
          <p:spPr bwMode="auto">
            <a:xfrm rot="5410670">
              <a:off x="4352" y="2472"/>
              <a:ext cx="376" cy="343"/>
            </a:xfrm>
            <a:prstGeom prst="rightArrow">
              <a:avLst>
                <a:gd name="adj1" fmla="val 40519"/>
                <a:gd name="adj2" fmla="val 57216"/>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fontAlgn="auto">
                <a:spcBef>
                  <a:spcPts val="0"/>
                </a:spcBef>
                <a:spcAft>
                  <a:spcPts val="0"/>
                </a:spcAft>
                <a:defRPr/>
              </a:pPr>
              <a:endParaRPr lang="es-ES"/>
            </a:p>
          </p:txBody>
        </p:sp>
        <p:sp>
          <p:nvSpPr>
            <p:cNvPr id="78" name="Rectangle 78"/>
            <p:cNvSpPr>
              <a:spLocks noChangeArrowheads="1"/>
            </p:cNvSpPr>
            <p:nvPr/>
          </p:nvSpPr>
          <p:spPr bwMode="auto">
            <a:xfrm>
              <a:off x="3970" y="2928"/>
              <a:ext cx="1370" cy="336"/>
            </a:xfrm>
            <a:prstGeom prst="rect">
              <a:avLst/>
            </a:prstGeom>
            <a:ln>
              <a:noFill/>
              <a:headEnd/>
              <a:tailEnd/>
            </a:ln>
            <a:effectLst/>
            <a:scene3d>
              <a:camera prst="orthographicFront">
                <a:rot lat="0" lon="0" rev="0"/>
              </a:camera>
              <a:lightRig rig="glow" dir="t">
                <a:rot lat="0" lon="0" rev="14100000"/>
              </a:lightRig>
            </a:scene3d>
            <a:sp3d prstMaterial="softEdge">
              <a:bevelT w="127000" prst="artDeco"/>
            </a:sp3d>
          </p:spPr>
          <p:style>
            <a:lnRef idx="1">
              <a:schemeClr val="accent2"/>
            </a:lnRef>
            <a:fillRef idx="2">
              <a:schemeClr val="accent2"/>
            </a:fillRef>
            <a:effectRef idx="1">
              <a:schemeClr val="accent2"/>
            </a:effectRef>
            <a:fontRef idx="minor">
              <a:schemeClr val="dk1"/>
            </a:fontRef>
          </p:style>
          <p:txBody>
            <a:bodyPr lIns="90488" tIns="44450" rIns="90488" bIns="44450">
              <a:spAutoFit/>
            </a:bodyPr>
            <a:lstStyle/>
            <a:p>
              <a:pPr algn="ctr" eaLnBrk="0" fontAlgn="auto" hangingPunct="0">
                <a:lnSpc>
                  <a:spcPct val="80000"/>
                </a:lnSpc>
                <a:spcBef>
                  <a:spcPts val="0"/>
                </a:spcBef>
                <a:spcAft>
                  <a:spcPts val="0"/>
                </a:spcAft>
                <a:defRPr/>
              </a:pPr>
              <a:r>
                <a:rPr lang="es-CO" dirty="0">
                  <a:latin typeface="Calibri" pitchFamily="34" charset="0"/>
                  <a:cs typeface="Calibri" pitchFamily="34" charset="0"/>
                </a:rPr>
                <a:t>Adquirir e</a:t>
              </a:r>
            </a:p>
            <a:p>
              <a:pPr algn="ctr" eaLnBrk="0" fontAlgn="auto" hangingPunct="0">
                <a:lnSpc>
                  <a:spcPct val="80000"/>
                </a:lnSpc>
                <a:spcBef>
                  <a:spcPts val="0"/>
                </a:spcBef>
                <a:spcAft>
                  <a:spcPts val="0"/>
                </a:spcAft>
                <a:defRPr/>
              </a:pPr>
              <a:r>
                <a:rPr lang="es-CO" dirty="0">
                  <a:latin typeface="Calibri" pitchFamily="34" charset="0"/>
                  <a:cs typeface="Calibri" pitchFamily="34" charset="0"/>
                </a:rPr>
                <a:t>Implementar</a:t>
              </a:r>
            </a:p>
          </p:txBody>
        </p:sp>
      </p:grpSp>
      <p:grpSp>
        <p:nvGrpSpPr>
          <p:cNvPr id="79" name="Group 79"/>
          <p:cNvGrpSpPr>
            <a:grpSpLocks/>
          </p:cNvGrpSpPr>
          <p:nvPr/>
        </p:nvGrpSpPr>
        <p:grpSpPr bwMode="auto">
          <a:xfrm>
            <a:off x="533400" y="2057400"/>
            <a:ext cx="2654300" cy="1955800"/>
            <a:chOff x="336" y="1296"/>
            <a:chExt cx="1672" cy="1232"/>
          </a:xfrm>
        </p:grpSpPr>
        <p:sp>
          <p:nvSpPr>
            <p:cNvPr id="80" name="AutoShape 80"/>
            <p:cNvSpPr>
              <a:spLocks noChangeArrowheads="1"/>
            </p:cNvSpPr>
            <p:nvPr/>
          </p:nvSpPr>
          <p:spPr bwMode="auto">
            <a:xfrm rot="20040000">
              <a:off x="1584" y="1296"/>
              <a:ext cx="424" cy="328"/>
            </a:xfrm>
            <a:prstGeom prst="rightArrow">
              <a:avLst>
                <a:gd name="adj1" fmla="val 50000"/>
                <a:gd name="adj2" fmla="val 6464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fontAlgn="auto">
                <a:spcBef>
                  <a:spcPts val="0"/>
                </a:spcBef>
                <a:spcAft>
                  <a:spcPts val="0"/>
                </a:spcAft>
                <a:defRPr/>
              </a:pPr>
              <a:endParaRPr lang="es-ES"/>
            </a:p>
          </p:txBody>
        </p:sp>
        <p:sp>
          <p:nvSpPr>
            <p:cNvPr id="81" name="AutoShape 81"/>
            <p:cNvSpPr>
              <a:spLocks noChangeArrowheads="1"/>
            </p:cNvSpPr>
            <p:nvPr/>
          </p:nvSpPr>
          <p:spPr bwMode="auto">
            <a:xfrm rot="5840767" flipH="1">
              <a:off x="812" y="2124"/>
              <a:ext cx="432" cy="376"/>
            </a:xfrm>
            <a:prstGeom prst="rightArrow">
              <a:avLst>
                <a:gd name="adj1" fmla="val 49315"/>
                <a:gd name="adj2" fmla="val 59782"/>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fontAlgn="auto">
                <a:spcBef>
                  <a:spcPts val="0"/>
                </a:spcBef>
                <a:spcAft>
                  <a:spcPts val="0"/>
                </a:spcAft>
                <a:defRPr/>
              </a:pPr>
              <a:endParaRPr lang="es-ES"/>
            </a:p>
          </p:txBody>
        </p:sp>
        <p:sp>
          <p:nvSpPr>
            <p:cNvPr id="82" name="Rectangle 82"/>
            <p:cNvSpPr>
              <a:spLocks noChangeArrowheads="1"/>
            </p:cNvSpPr>
            <p:nvPr/>
          </p:nvSpPr>
          <p:spPr bwMode="auto">
            <a:xfrm>
              <a:off x="336" y="1570"/>
              <a:ext cx="1248" cy="406"/>
            </a:xfrm>
            <a:prstGeom prst="rect">
              <a:avLst/>
            </a:prstGeom>
            <a:ln>
              <a:noFill/>
              <a:headEnd/>
              <a:tailEnd/>
            </a:ln>
            <a:effectLst/>
            <a:scene3d>
              <a:camera prst="orthographicFront">
                <a:rot lat="0" lon="0" rev="0"/>
              </a:camera>
              <a:lightRig rig="glow" dir="t">
                <a:rot lat="0" lon="0" rev="14100000"/>
              </a:lightRig>
            </a:scene3d>
            <a:sp3d prstMaterial="softEdge">
              <a:bevelT w="127000" prst="artDeco"/>
            </a:sp3d>
          </p:spPr>
          <p:style>
            <a:lnRef idx="1">
              <a:schemeClr val="accent1"/>
            </a:lnRef>
            <a:fillRef idx="2">
              <a:schemeClr val="accent1"/>
            </a:fillRef>
            <a:effectRef idx="1">
              <a:schemeClr val="accent1"/>
            </a:effectRef>
            <a:fontRef idx="minor">
              <a:schemeClr val="dk1"/>
            </a:fontRef>
          </p:style>
          <p:txBody>
            <a:bodyPr lIns="90488" tIns="44450" rIns="90488" bIns="44450">
              <a:spAutoFit/>
            </a:bodyPr>
            <a:lstStyle/>
            <a:p>
              <a:pPr algn="ctr" eaLnBrk="0" fontAlgn="auto" hangingPunct="0">
                <a:spcBef>
                  <a:spcPts val="0"/>
                </a:spcBef>
                <a:spcAft>
                  <a:spcPts val="0"/>
                </a:spcAft>
                <a:defRPr/>
              </a:pPr>
              <a:r>
                <a:rPr lang="es-CO" dirty="0">
                  <a:latin typeface="Calibri" pitchFamily="34" charset="0"/>
                  <a:cs typeface="Calibri" pitchFamily="34" charset="0"/>
                </a:rPr>
                <a:t>Monitorear y Evaluar</a:t>
              </a:r>
            </a:p>
          </p:txBody>
        </p:sp>
      </p:grpSp>
      <p:grpSp>
        <p:nvGrpSpPr>
          <p:cNvPr id="83" name="Group 86"/>
          <p:cNvGrpSpPr>
            <a:grpSpLocks/>
          </p:cNvGrpSpPr>
          <p:nvPr/>
        </p:nvGrpSpPr>
        <p:grpSpPr bwMode="auto">
          <a:xfrm>
            <a:off x="152400" y="1219200"/>
            <a:ext cx="2743200" cy="1273175"/>
            <a:chOff x="96" y="768"/>
            <a:chExt cx="1728" cy="802"/>
          </a:xfrm>
        </p:grpSpPr>
        <p:cxnSp>
          <p:nvCxnSpPr>
            <p:cNvPr id="84" name="AutoShape 88"/>
            <p:cNvCxnSpPr>
              <a:cxnSpLocks noChangeShapeType="1"/>
              <a:endCxn id="85" idx="2"/>
            </p:cNvCxnSpPr>
            <p:nvPr/>
          </p:nvCxnSpPr>
          <p:spPr bwMode="auto">
            <a:xfrm flipV="1">
              <a:off x="960" y="1175"/>
              <a:ext cx="0" cy="395"/>
            </a:xfrm>
            <a:prstGeom prst="straightConnector1">
              <a:avLst/>
            </a:prstGeom>
            <a:ln>
              <a:headEnd/>
              <a:tailEnd type="triangle" w="med" len="med"/>
            </a:ln>
          </p:spPr>
          <p:style>
            <a:lnRef idx="1">
              <a:schemeClr val="dk1"/>
            </a:lnRef>
            <a:fillRef idx="0">
              <a:schemeClr val="dk1"/>
            </a:fillRef>
            <a:effectRef idx="0">
              <a:schemeClr val="dk1"/>
            </a:effectRef>
            <a:fontRef idx="minor">
              <a:schemeClr val="tx1"/>
            </a:fontRef>
          </p:style>
        </p:cxnSp>
        <p:sp>
          <p:nvSpPr>
            <p:cNvPr id="85" name="Text Box 87"/>
            <p:cNvSpPr txBox="1">
              <a:spLocks noChangeArrowheads="1"/>
            </p:cNvSpPr>
            <p:nvPr/>
          </p:nvSpPr>
          <p:spPr bwMode="auto">
            <a:xfrm>
              <a:off x="96" y="768"/>
              <a:ext cx="1728" cy="407"/>
            </a:xfrm>
            <a:prstGeom prst="rect">
              <a:avLst/>
            </a:prstGeom>
            <a:solidFill>
              <a:schemeClr val="bg1"/>
            </a:solidFill>
            <a:ln w="9525">
              <a:solidFill>
                <a:schemeClr val="tx1"/>
              </a:solidFill>
              <a:miter lim="800000"/>
              <a:headEnd/>
              <a:tailEnd/>
            </a:ln>
          </p:spPr>
          <p:txBody>
            <a:bodyPr>
              <a:spAutoFit/>
            </a:bodyPr>
            <a:lstStyle/>
            <a:p>
              <a:pPr marL="457200" indent="-457200" eaLnBrk="0" hangingPunct="0">
                <a:buFontTx/>
                <a:buAutoNum type="arabicPeriod"/>
              </a:pPr>
              <a:r>
                <a:rPr lang="es-CO" sz="900" dirty="0">
                  <a:latin typeface="Times New Roman" pitchFamily="18" charset="0"/>
                  <a:cs typeface="Times New Roman" pitchFamily="18" charset="0"/>
                </a:rPr>
                <a:t>Monitorear y Evaluar el desempeño de TI</a:t>
              </a:r>
            </a:p>
            <a:p>
              <a:pPr marL="457200" indent="-457200" eaLnBrk="0" hangingPunct="0">
                <a:buFontTx/>
                <a:buAutoNum type="arabicPeriod"/>
              </a:pPr>
              <a:r>
                <a:rPr lang="es-CO" sz="900" dirty="0">
                  <a:latin typeface="Times New Roman" pitchFamily="18" charset="0"/>
                  <a:cs typeface="Times New Roman" pitchFamily="18" charset="0"/>
                </a:rPr>
                <a:t>Monitorear y Evaluar el control interno</a:t>
              </a:r>
            </a:p>
            <a:p>
              <a:pPr marL="457200" indent="-457200" eaLnBrk="0" hangingPunct="0">
                <a:buFontTx/>
                <a:buAutoNum type="arabicPeriod"/>
              </a:pPr>
              <a:r>
                <a:rPr lang="es-CO" sz="900" dirty="0">
                  <a:latin typeface="Times New Roman" pitchFamily="18" charset="0"/>
                  <a:cs typeface="Times New Roman" pitchFamily="18" charset="0"/>
                </a:rPr>
                <a:t>Garantizar el cumplimiento regulatorio</a:t>
              </a:r>
            </a:p>
            <a:p>
              <a:pPr marL="457200" indent="-457200" eaLnBrk="0" hangingPunct="0">
                <a:buFontTx/>
                <a:buAutoNum type="arabicPeriod"/>
              </a:pPr>
              <a:r>
                <a:rPr lang="es-CO" sz="900" dirty="0">
                  <a:latin typeface="Times New Roman" pitchFamily="18" charset="0"/>
                  <a:cs typeface="Times New Roman" pitchFamily="18" charset="0"/>
                </a:rPr>
                <a:t>Proporcionar gobierno de TI</a:t>
              </a:r>
            </a:p>
          </p:txBody>
        </p:sp>
      </p:grpSp>
      <p:grpSp>
        <p:nvGrpSpPr>
          <p:cNvPr id="86" name="Group 83"/>
          <p:cNvGrpSpPr>
            <a:grpSpLocks/>
          </p:cNvGrpSpPr>
          <p:nvPr/>
        </p:nvGrpSpPr>
        <p:grpSpPr bwMode="auto">
          <a:xfrm>
            <a:off x="3163888" y="5794375"/>
            <a:ext cx="2663825" cy="582613"/>
            <a:chOff x="1993" y="3650"/>
            <a:chExt cx="1678" cy="367"/>
          </a:xfrm>
        </p:grpSpPr>
        <p:sp>
          <p:nvSpPr>
            <p:cNvPr id="87" name="AutoShape 84"/>
            <p:cNvSpPr>
              <a:spLocks noChangeArrowheads="1"/>
            </p:cNvSpPr>
            <p:nvPr/>
          </p:nvSpPr>
          <p:spPr bwMode="auto">
            <a:xfrm rot="20990442" flipH="1">
              <a:off x="3192" y="3728"/>
              <a:ext cx="479" cy="289"/>
            </a:xfrm>
            <a:prstGeom prst="rightArrow">
              <a:avLst>
                <a:gd name="adj1" fmla="val 50000"/>
                <a:gd name="adj2" fmla="val 82880"/>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fontAlgn="auto">
                <a:spcBef>
                  <a:spcPts val="0"/>
                </a:spcBef>
                <a:spcAft>
                  <a:spcPts val="0"/>
                </a:spcAft>
                <a:defRPr/>
              </a:pPr>
              <a:endParaRPr lang="es-ES"/>
            </a:p>
          </p:txBody>
        </p:sp>
        <p:sp>
          <p:nvSpPr>
            <p:cNvPr id="88" name="Rectangle 85"/>
            <p:cNvSpPr>
              <a:spLocks noChangeArrowheads="1"/>
            </p:cNvSpPr>
            <p:nvPr/>
          </p:nvSpPr>
          <p:spPr bwMode="auto">
            <a:xfrm>
              <a:off x="1993" y="3650"/>
              <a:ext cx="1175" cy="336"/>
            </a:xfrm>
            <a:prstGeom prst="rect">
              <a:avLst/>
            </a:prstGeom>
            <a:ln>
              <a:noFill/>
              <a:headEnd/>
              <a:tailEnd/>
            </a:ln>
            <a:effectLst/>
            <a:scene3d>
              <a:camera prst="orthographicFront">
                <a:rot lat="0" lon="0" rev="0"/>
              </a:camera>
              <a:lightRig rig="glow" dir="t">
                <a:rot lat="0" lon="0" rev="14100000"/>
              </a:lightRig>
            </a:scene3d>
            <a:sp3d prstMaterial="softEdge">
              <a:bevelT w="127000" prst="artDeco"/>
            </a:sp3d>
          </p:spPr>
          <p:style>
            <a:lnRef idx="1">
              <a:schemeClr val="accent6"/>
            </a:lnRef>
            <a:fillRef idx="2">
              <a:schemeClr val="accent6"/>
            </a:fillRef>
            <a:effectRef idx="1">
              <a:schemeClr val="accent6"/>
            </a:effectRef>
            <a:fontRef idx="minor">
              <a:schemeClr val="dk1"/>
            </a:fontRef>
          </p:style>
          <p:txBody>
            <a:bodyPr lIns="90488" tIns="44450" rIns="90488" bIns="44450">
              <a:spAutoFit/>
            </a:bodyPr>
            <a:lstStyle/>
            <a:p>
              <a:pPr algn="ctr" eaLnBrk="0" fontAlgn="auto" hangingPunct="0">
                <a:lnSpc>
                  <a:spcPct val="80000"/>
                </a:lnSpc>
                <a:spcBef>
                  <a:spcPts val="0"/>
                </a:spcBef>
                <a:spcAft>
                  <a:spcPts val="0"/>
                </a:spcAft>
                <a:defRPr/>
              </a:pPr>
              <a:r>
                <a:rPr lang="es-CO" dirty="0">
                  <a:latin typeface="Calibri" pitchFamily="34" charset="0"/>
                  <a:cs typeface="Calibri" pitchFamily="34" charset="0"/>
                </a:rPr>
                <a:t>Entregar y Dar Soporte</a:t>
              </a:r>
            </a:p>
          </p:txBody>
        </p:sp>
      </p:grpSp>
      <p:grpSp>
        <p:nvGrpSpPr>
          <p:cNvPr id="89" name="Group 89"/>
          <p:cNvGrpSpPr>
            <a:grpSpLocks/>
          </p:cNvGrpSpPr>
          <p:nvPr/>
        </p:nvGrpSpPr>
        <p:grpSpPr bwMode="auto">
          <a:xfrm>
            <a:off x="5867400" y="5238750"/>
            <a:ext cx="3048000" cy="1360488"/>
            <a:chOff x="3696" y="3300"/>
            <a:chExt cx="1920" cy="857"/>
          </a:xfrm>
        </p:grpSpPr>
        <p:sp>
          <p:nvSpPr>
            <p:cNvPr id="90" name="Text Box 90"/>
            <p:cNvSpPr txBox="1">
              <a:spLocks noChangeArrowheads="1"/>
            </p:cNvSpPr>
            <p:nvPr/>
          </p:nvSpPr>
          <p:spPr bwMode="auto">
            <a:xfrm>
              <a:off x="3696" y="3488"/>
              <a:ext cx="1920" cy="669"/>
            </a:xfrm>
            <a:prstGeom prst="rect">
              <a:avLst/>
            </a:prstGeom>
            <a:solidFill>
              <a:schemeClr val="bg1"/>
            </a:solidFill>
            <a:ln w="9525">
              <a:solidFill>
                <a:schemeClr val="tx1"/>
              </a:solidFill>
              <a:miter lim="800000"/>
              <a:headEnd/>
              <a:tailEnd/>
            </a:ln>
          </p:spPr>
          <p:txBody>
            <a:bodyPr>
              <a:spAutoFit/>
            </a:bodyPr>
            <a:lstStyle/>
            <a:p>
              <a:pPr marL="457200" indent="-457200" eaLnBrk="0" hangingPunct="0">
                <a:buFontTx/>
                <a:buAutoNum type="arabicPeriod"/>
              </a:pPr>
              <a:r>
                <a:rPr lang="es-CO" sz="900">
                  <a:latin typeface="Times New Roman" pitchFamily="18" charset="0"/>
                  <a:cs typeface="Times New Roman" pitchFamily="18" charset="0"/>
                </a:rPr>
                <a:t>Identificación de soluciones</a:t>
              </a:r>
            </a:p>
            <a:p>
              <a:pPr marL="457200" indent="-457200" eaLnBrk="0" hangingPunct="0">
                <a:buFontTx/>
                <a:buAutoNum type="arabicPeriod"/>
              </a:pPr>
              <a:r>
                <a:rPr lang="es-CO" sz="900">
                  <a:latin typeface="Times New Roman" pitchFamily="18" charset="0"/>
                  <a:cs typeface="Times New Roman" pitchFamily="18" charset="0"/>
                </a:rPr>
                <a:t>Adquisición y mantenimiento de SW aplicativo</a:t>
              </a:r>
            </a:p>
            <a:p>
              <a:pPr marL="457200" indent="-457200" eaLnBrk="0" hangingPunct="0">
                <a:buFontTx/>
                <a:buAutoNum type="arabicPeriod"/>
              </a:pPr>
              <a:r>
                <a:rPr lang="es-CO" sz="900">
                  <a:latin typeface="Times New Roman" pitchFamily="18" charset="0"/>
                  <a:cs typeface="Times New Roman" pitchFamily="18" charset="0"/>
                </a:rPr>
                <a:t>Adquisición y mantenimiento de arquitectura TI</a:t>
              </a:r>
            </a:p>
            <a:p>
              <a:pPr marL="457200" indent="-457200" eaLnBrk="0" hangingPunct="0">
                <a:buFontTx/>
                <a:buAutoNum type="arabicPeriod"/>
              </a:pPr>
              <a:r>
                <a:rPr lang="es-CO" sz="900">
                  <a:latin typeface="Times New Roman" pitchFamily="18" charset="0"/>
                  <a:cs typeface="Times New Roman" pitchFamily="18" charset="0"/>
                </a:rPr>
                <a:t>Facilitar la Operación y el uso</a:t>
              </a:r>
            </a:p>
            <a:p>
              <a:pPr marL="457200" indent="-457200" eaLnBrk="0" hangingPunct="0">
                <a:buFontTx/>
                <a:buAutoNum type="arabicPeriod"/>
              </a:pPr>
              <a:r>
                <a:rPr lang="es-CO" sz="900">
                  <a:latin typeface="Times New Roman" pitchFamily="18" charset="0"/>
                  <a:cs typeface="Times New Roman" pitchFamily="18" charset="0"/>
                </a:rPr>
                <a:t>Adquirir recursos de TI</a:t>
              </a:r>
            </a:p>
            <a:p>
              <a:pPr marL="457200" indent="-457200" eaLnBrk="0" hangingPunct="0">
                <a:buFontTx/>
                <a:buAutoNum type="arabicPeriod"/>
              </a:pPr>
              <a:r>
                <a:rPr lang="es-CO" sz="900">
                  <a:latin typeface="Times New Roman" pitchFamily="18" charset="0"/>
                  <a:cs typeface="Times New Roman" pitchFamily="18" charset="0"/>
                </a:rPr>
                <a:t>Administrar Cambios</a:t>
              </a:r>
            </a:p>
            <a:p>
              <a:pPr marL="457200" indent="-457200" eaLnBrk="0" hangingPunct="0">
                <a:buFontTx/>
                <a:buAutoNum type="arabicPeriod"/>
              </a:pPr>
              <a:r>
                <a:rPr lang="es-CO" sz="900">
                  <a:latin typeface="Times New Roman" pitchFamily="18" charset="0"/>
                  <a:cs typeface="Times New Roman" pitchFamily="18" charset="0"/>
                </a:rPr>
                <a:t>Instalar y acreditar soluciones y cambios</a:t>
              </a:r>
            </a:p>
          </p:txBody>
        </p:sp>
        <p:cxnSp>
          <p:nvCxnSpPr>
            <p:cNvPr id="91" name="AutoShape 91"/>
            <p:cNvCxnSpPr>
              <a:cxnSpLocks noChangeShapeType="1"/>
              <a:endCxn id="90" idx="0"/>
            </p:cNvCxnSpPr>
            <p:nvPr/>
          </p:nvCxnSpPr>
          <p:spPr bwMode="auto">
            <a:xfrm rot="16200000" flipH="1">
              <a:off x="4561" y="3393"/>
              <a:ext cx="188" cy="1"/>
            </a:xfrm>
            <a:prstGeom prst="straightConnector1">
              <a:avLst/>
            </a:prstGeom>
            <a:ln>
              <a:headEnd/>
              <a:tailEnd type="triangle" w="med" len="med"/>
            </a:ln>
          </p:spPr>
          <p:style>
            <a:lnRef idx="1">
              <a:schemeClr val="dk1"/>
            </a:lnRef>
            <a:fillRef idx="0">
              <a:schemeClr val="dk1"/>
            </a:fillRef>
            <a:effectRef idx="0">
              <a:schemeClr val="dk1"/>
            </a:effectRef>
            <a:fontRef idx="minor">
              <a:schemeClr val="tx1"/>
            </a:fontRef>
          </p:style>
        </p:cxnSp>
      </p:grpSp>
      <p:grpSp>
        <p:nvGrpSpPr>
          <p:cNvPr id="92" name="Group 95"/>
          <p:cNvGrpSpPr>
            <a:grpSpLocks/>
          </p:cNvGrpSpPr>
          <p:nvPr/>
        </p:nvGrpSpPr>
        <p:grpSpPr bwMode="auto">
          <a:xfrm>
            <a:off x="6019800" y="965200"/>
            <a:ext cx="2908300" cy="2178050"/>
            <a:chOff x="3792" y="608"/>
            <a:chExt cx="1832" cy="1372"/>
          </a:xfrm>
        </p:grpSpPr>
        <p:cxnSp>
          <p:nvCxnSpPr>
            <p:cNvPr id="93" name="AutoShape 96"/>
            <p:cNvCxnSpPr>
              <a:cxnSpLocks noChangeShapeType="1"/>
              <a:endCxn id="94" idx="2"/>
            </p:cNvCxnSpPr>
            <p:nvPr/>
          </p:nvCxnSpPr>
          <p:spPr bwMode="auto">
            <a:xfrm rot="16200000" flipV="1">
              <a:off x="4532" y="1802"/>
              <a:ext cx="354" cy="2"/>
            </a:xfrm>
            <a:prstGeom prst="straightConnector1">
              <a:avLst/>
            </a:prstGeom>
            <a:noFill/>
            <a:ln w="28575">
              <a:solidFill>
                <a:schemeClr val="tx1"/>
              </a:solidFill>
              <a:round/>
              <a:headEnd/>
              <a:tailEnd type="triangle" w="med" len="med"/>
            </a:ln>
          </p:spPr>
        </p:cxnSp>
        <p:sp>
          <p:nvSpPr>
            <p:cNvPr id="94" name="Text Box 97"/>
            <p:cNvSpPr txBox="1">
              <a:spLocks noChangeArrowheads="1"/>
            </p:cNvSpPr>
            <p:nvPr/>
          </p:nvSpPr>
          <p:spPr bwMode="auto">
            <a:xfrm>
              <a:off x="3792" y="608"/>
              <a:ext cx="1832" cy="1018"/>
            </a:xfrm>
            <a:prstGeom prst="rect">
              <a:avLst/>
            </a:prstGeom>
            <a:solidFill>
              <a:schemeClr val="bg1"/>
            </a:solidFill>
            <a:ln w="9525">
              <a:solidFill>
                <a:schemeClr val="tx1"/>
              </a:solidFill>
              <a:miter lim="800000"/>
              <a:headEnd/>
              <a:tailEnd/>
            </a:ln>
          </p:spPr>
          <p:txBody>
            <a:bodyPr>
              <a:spAutoFit/>
            </a:bodyPr>
            <a:lstStyle/>
            <a:p>
              <a:pPr marL="457200" indent="-457200" eaLnBrk="0" hangingPunct="0">
                <a:buFontTx/>
                <a:buAutoNum type="arabicPeriod"/>
              </a:pPr>
              <a:r>
                <a:rPr lang="es-CO" sz="900">
                  <a:latin typeface="Times New Roman" pitchFamily="18" charset="0"/>
                  <a:cs typeface="Times New Roman" pitchFamily="18" charset="0"/>
                </a:rPr>
                <a:t>Definir un plan estratégico de TI</a:t>
              </a:r>
            </a:p>
            <a:p>
              <a:pPr marL="457200" indent="-457200" eaLnBrk="0" hangingPunct="0">
                <a:buFontTx/>
                <a:buAutoNum type="arabicPeriod"/>
              </a:pPr>
              <a:r>
                <a:rPr lang="es-CO" sz="900">
                  <a:latin typeface="Times New Roman" pitchFamily="18" charset="0"/>
                  <a:cs typeface="Times New Roman" pitchFamily="18" charset="0"/>
                </a:rPr>
                <a:t>Definir la arquitectura de información</a:t>
              </a:r>
            </a:p>
            <a:p>
              <a:pPr marL="457200" indent="-457200" eaLnBrk="0" hangingPunct="0">
                <a:buFontTx/>
                <a:buAutoNum type="arabicPeriod"/>
              </a:pPr>
              <a:r>
                <a:rPr lang="es-CO" sz="900">
                  <a:latin typeface="Times New Roman" pitchFamily="18" charset="0"/>
                  <a:cs typeface="Times New Roman" pitchFamily="18" charset="0"/>
                </a:rPr>
                <a:t>Determinar la dirección tecnológica</a:t>
              </a:r>
            </a:p>
            <a:p>
              <a:pPr marL="457200" indent="-457200" eaLnBrk="0" hangingPunct="0">
                <a:buFontTx/>
                <a:buAutoNum type="arabicPeriod"/>
              </a:pPr>
              <a:r>
                <a:rPr lang="es-CO" sz="900">
                  <a:latin typeface="Times New Roman" pitchFamily="18" charset="0"/>
                  <a:cs typeface="Times New Roman" pitchFamily="18" charset="0"/>
                </a:rPr>
                <a:t>Definir la organización y relaciones de la Función TI</a:t>
              </a:r>
            </a:p>
            <a:p>
              <a:pPr marL="457200" indent="-457200" eaLnBrk="0" hangingPunct="0">
                <a:buFontTx/>
                <a:buAutoNum type="arabicPeriod"/>
              </a:pPr>
              <a:r>
                <a:rPr lang="es-CO" sz="900">
                  <a:latin typeface="Times New Roman" pitchFamily="18" charset="0"/>
                  <a:cs typeface="Times New Roman" pitchFamily="18" charset="0"/>
                </a:rPr>
                <a:t>Administrar la inversión en TI</a:t>
              </a:r>
            </a:p>
            <a:p>
              <a:pPr marL="457200" indent="-457200" eaLnBrk="0" hangingPunct="0">
                <a:buFontTx/>
                <a:buAutoNum type="arabicPeriod"/>
              </a:pPr>
              <a:r>
                <a:rPr lang="es-CO" sz="900">
                  <a:latin typeface="Times New Roman" pitchFamily="18" charset="0"/>
                  <a:cs typeface="Times New Roman" pitchFamily="18" charset="0"/>
                </a:rPr>
                <a:t>Comunicación de la directrices  Gerenciales</a:t>
              </a:r>
            </a:p>
            <a:p>
              <a:pPr marL="457200" indent="-457200" eaLnBrk="0" hangingPunct="0">
                <a:buFontTx/>
                <a:buAutoNum type="arabicPeriod"/>
              </a:pPr>
              <a:r>
                <a:rPr lang="es-CO" sz="900">
                  <a:latin typeface="Times New Roman" pitchFamily="18" charset="0"/>
                  <a:cs typeface="Times New Roman" pitchFamily="18" charset="0"/>
                </a:rPr>
                <a:t>Administración del Recurso Humano</a:t>
              </a:r>
            </a:p>
            <a:p>
              <a:pPr marL="457200" indent="-457200" eaLnBrk="0" hangingPunct="0">
                <a:buFontTx/>
                <a:buAutoNum type="arabicPeriod"/>
              </a:pPr>
              <a:r>
                <a:rPr lang="es-CO" sz="900">
                  <a:latin typeface="Times New Roman" pitchFamily="18" charset="0"/>
                  <a:cs typeface="Times New Roman" pitchFamily="18" charset="0"/>
                </a:rPr>
                <a:t>Administrar la Calidad</a:t>
              </a:r>
            </a:p>
            <a:p>
              <a:pPr marL="457200" indent="-457200" eaLnBrk="0" hangingPunct="0">
                <a:buFontTx/>
                <a:buAutoNum type="arabicPeriod"/>
              </a:pPr>
              <a:r>
                <a:rPr lang="es-CO" sz="900">
                  <a:latin typeface="Times New Roman" pitchFamily="18" charset="0"/>
                  <a:cs typeface="Times New Roman" pitchFamily="18" charset="0"/>
                </a:rPr>
                <a:t>Evaluación y Administración de Riesgos</a:t>
              </a:r>
            </a:p>
            <a:p>
              <a:pPr marL="457200" indent="-457200" eaLnBrk="0" hangingPunct="0">
                <a:buFontTx/>
                <a:buAutoNum type="arabicPeriod"/>
              </a:pPr>
              <a:r>
                <a:rPr lang="es-CO" sz="900">
                  <a:latin typeface="Times New Roman" pitchFamily="18" charset="0"/>
                  <a:cs typeface="Times New Roman" pitchFamily="18" charset="0"/>
                </a:rPr>
                <a:t>Administración de Proyectos</a:t>
              </a:r>
            </a:p>
          </p:txBody>
        </p:sp>
      </p:grpSp>
      <p:grpSp>
        <p:nvGrpSpPr>
          <p:cNvPr id="95" name="Group 98"/>
          <p:cNvGrpSpPr>
            <a:grpSpLocks/>
          </p:cNvGrpSpPr>
          <p:nvPr/>
        </p:nvGrpSpPr>
        <p:grpSpPr bwMode="auto">
          <a:xfrm>
            <a:off x="160338" y="4214813"/>
            <a:ext cx="3446462" cy="1892300"/>
            <a:chOff x="96" y="2672"/>
            <a:chExt cx="2218" cy="1192"/>
          </a:xfrm>
        </p:grpSpPr>
        <p:sp>
          <p:nvSpPr>
            <p:cNvPr id="96" name="Text Box 99"/>
            <p:cNvSpPr txBox="1">
              <a:spLocks noChangeArrowheads="1"/>
            </p:cNvSpPr>
            <p:nvPr/>
          </p:nvSpPr>
          <p:spPr bwMode="auto">
            <a:xfrm>
              <a:off x="96" y="2672"/>
              <a:ext cx="1894" cy="1192"/>
            </a:xfrm>
            <a:prstGeom prst="rect">
              <a:avLst/>
            </a:prstGeom>
            <a:solidFill>
              <a:schemeClr val="bg1"/>
            </a:solidFill>
            <a:ln w="9525">
              <a:solidFill>
                <a:schemeClr val="tx1"/>
              </a:solidFill>
              <a:miter lim="800000"/>
              <a:headEnd/>
              <a:tailEnd/>
            </a:ln>
          </p:spPr>
          <p:txBody>
            <a:bodyPr wrap="none">
              <a:spAutoFit/>
            </a:bodyPr>
            <a:lstStyle/>
            <a:p>
              <a:pPr marL="457200" indent="-457200" eaLnBrk="0" hangingPunct="0">
                <a:buFontTx/>
                <a:buAutoNum type="arabicPeriod"/>
              </a:pPr>
              <a:r>
                <a:rPr lang="es-CO" sz="900">
                  <a:latin typeface="Times New Roman" pitchFamily="18" charset="0"/>
                  <a:cs typeface="Times New Roman" pitchFamily="18" charset="0"/>
                </a:rPr>
                <a:t>Definición del nivel de servicio</a:t>
              </a:r>
            </a:p>
            <a:p>
              <a:pPr marL="457200" indent="-457200" eaLnBrk="0" hangingPunct="0">
                <a:buFontTx/>
                <a:buAutoNum type="arabicPeriod"/>
              </a:pPr>
              <a:r>
                <a:rPr lang="es-CO" sz="900">
                  <a:latin typeface="Times New Roman" pitchFamily="18" charset="0"/>
                  <a:cs typeface="Times New Roman" pitchFamily="18" charset="0"/>
                </a:rPr>
                <a:t>Administración del servicio de terceros</a:t>
              </a:r>
            </a:p>
            <a:p>
              <a:pPr marL="457200" indent="-457200" eaLnBrk="0" hangingPunct="0">
                <a:buFontTx/>
                <a:buAutoNum type="arabicPeriod"/>
              </a:pPr>
              <a:r>
                <a:rPr lang="es-CO" sz="900">
                  <a:latin typeface="Times New Roman" pitchFamily="18" charset="0"/>
                  <a:cs typeface="Times New Roman" pitchFamily="18" charset="0"/>
                </a:rPr>
                <a:t>Administración de la capacidad y el desempeño</a:t>
              </a:r>
            </a:p>
            <a:p>
              <a:pPr marL="457200" indent="-457200" eaLnBrk="0" hangingPunct="0">
                <a:buFontTx/>
                <a:buAutoNum type="arabicPeriod"/>
              </a:pPr>
              <a:r>
                <a:rPr lang="es-CO" sz="900">
                  <a:latin typeface="Times New Roman" pitchFamily="18" charset="0"/>
                  <a:cs typeface="Times New Roman" pitchFamily="18" charset="0"/>
                </a:rPr>
                <a:t>Asegurar el servicio continuo</a:t>
              </a:r>
            </a:p>
            <a:p>
              <a:pPr marL="457200" indent="-457200" eaLnBrk="0" hangingPunct="0">
                <a:buFontTx/>
                <a:buAutoNum type="arabicPeriod"/>
              </a:pPr>
              <a:r>
                <a:rPr lang="es-CO" sz="900">
                  <a:latin typeface="Times New Roman" pitchFamily="18" charset="0"/>
                  <a:cs typeface="Times New Roman" pitchFamily="18" charset="0"/>
                </a:rPr>
                <a:t>Garantizar la seguridad del sistema</a:t>
              </a:r>
            </a:p>
            <a:p>
              <a:pPr marL="457200" indent="-457200" eaLnBrk="0" hangingPunct="0">
                <a:buFontTx/>
                <a:buAutoNum type="arabicPeriod"/>
              </a:pPr>
              <a:r>
                <a:rPr lang="es-CO" sz="900">
                  <a:latin typeface="Times New Roman" pitchFamily="18" charset="0"/>
                  <a:cs typeface="Times New Roman" pitchFamily="18" charset="0"/>
                </a:rPr>
                <a:t>Identificación y asignación de costos</a:t>
              </a:r>
            </a:p>
            <a:p>
              <a:pPr marL="457200" indent="-457200" eaLnBrk="0" hangingPunct="0">
                <a:buFontTx/>
                <a:buAutoNum type="arabicPeriod"/>
              </a:pPr>
              <a:r>
                <a:rPr lang="es-CO" sz="900">
                  <a:latin typeface="Times New Roman" pitchFamily="18" charset="0"/>
                  <a:cs typeface="Times New Roman" pitchFamily="18" charset="0"/>
                </a:rPr>
                <a:t>Capacitación de usuarios</a:t>
              </a:r>
            </a:p>
            <a:p>
              <a:pPr marL="457200" indent="-457200" eaLnBrk="0" hangingPunct="0">
                <a:buFontTx/>
                <a:buAutoNum type="arabicPeriod"/>
              </a:pPr>
              <a:r>
                <a:rPr lang="es-CO" sz="900">
                  <a:latin typeface="Times New Roman" pitchFamily="18" charset="0"/>
                  <a:cs typeface="Times New Roman" pitchFamily="18" charset="0"/>
                </a:rPr>
                <a:t>Soporte a los clientes de TI</a:t>
              </a:r>
            </a:p>
            <a:p>
              <a:pPr marL="457200" indent="-457200" eaLnBrk="0" hangingPunct="0">
                <a:buFontTx/>
                <a:buAutoNum type="arabicPeriod"/>
              </a:pPr>
              <a:r>
                <a:rPr lang="es-CO" sz="900">
                  <a:latin typeface="Times New Roman" pitchFamily="18" charset="0"/>
                  <a:cs typeface="Times New Roman" pitchFamily="18" charset="0"/>
                </a:rPr>
                <a:t>Administración de la configuración</a:t>
              </a:r>
            </a:p>
            <a:p>
              <a:pPr marL="457200" indent="-457200" eaLnBrk="0" hangingPunct="0">
                <a:buFontTx/>
                <a:buAutoNum type="arabicPeriod"/>
              </a:pPr>
              <a:r>
                <a:rPr lang="es-CO" sz="900">
                  <a:latin typeface="Times New Roman" pitchFamily="18" charset="0"/>
                  <a:cs typeface="Times New Roman" pitchFamily="18" charset="0"/>
                </a:rPr>
                <a:t>Administración de problemas e incidentes</a:t>
              </a:r>
            </a:p>
            <a:p>
              <a:pPr marL="457200" indent="-457200" eaLnBrk="0" hangingPunct="0">
                <a:buFontTx/>
                <a:buAutoNum type="arabicPeriod"/>
              </a:pPr>
              <a:r>
                <a:rPr lang="es-CO" sz="900">
                  <a:latin typeface="Times New Roman" pitchFamily="18" charset="0"/>
                  <a:cs typeface="Times New Roman" pitchFamily="18" charset="0"/>
                </a:rPr>
                <a:t>Administración de datos</a:t>
              </a:r>
            </a:p>
            <a:p>
              <a:pPr marL="457200" indent="-457200" eaLnBrk="0" hangingPunct="0">
                <a:buFontTx/>
                <a:buAutoNum type="arabicPeriod"/>
              </a:pPr>
              <a:r>
                <a:rPr lang="es-CO" sz="900">
                  <a:latin typeface="Times New Roman" pitchFamily="18" charset="0"/>
                  <a:cs typeface="Times New Roman" pitchFamily="18" charset="0"/>
                </a:rPr>
                <a:t>Administración de Instalaciones (Ambiente Físico)</a:t>
              </a:r>
            </a:p>
            <a:p>
              <a:pPr marL="457200" indent="-457200" eaLnBrk="0" hangingPunct="0">
                <a:buFontTx/>
                <a:buAutoNum type="arabicPeriod"/>
              </a:pPr>
              <a:r>
                <a:rPr lang="es-CO" sz="900">
                  <a:latin typeface="Times New Roman" pitchFamily="18" charset="0"/>
                  <a:cs typeface="Times New Roman" pitchFamily="18" charset="0"/>
                </a:rPr>
                <a:t>Administración de Operaciones</a:t>
              </a:r>
            </a:p>
          </p:txBody>
        </p:sp>
        <p:sp>
          <p:nvSpPr>
            <p:cNvPr id="97" name="Line 100"/>
            <p:cNvSpPr>
              <a:spLocks noChangeShapeType="1"/>
            </p:cNvSpPr>
            <p:nvPr/>
          </p:nvSpPr>
          <p:spPr bwMode="auto">
            <a:xfrm flipH="1" flipV="1">
              <a:off x="2026" y="3527"/>
              <a:ext cx="288" cy="144"/>
            </a:xfrm>
            <a:prstGeom prst="line">
              <a:avLst/>
            </a:prstGeom>
            <a:noFill/>
            <a:ln w="28575">
              <a:solidFill>
                <a:schemeClr val="tx1"/>
              </a:solidFill>
              <a:round/>
              <a:headEnd/>
              <a:tailEnd type="triangle" w="med" len="med"/>
            </a:ln>
          </p:spPr>
          <p:txBody>
            <a:bodyPr/>
            <a:lstStyle/>
            <a:p>
              <a:endParaRPr lang="es-MX"/>
            </a:p>
          </p:txBody>
        </p:sp>
      </p:grpSp>
      <p:grpSp>
        <p:nvGrpSpPr>
          <p:cNvPr id="99" name="Group 92"/>
          <p:cNvGrpSpPr>
            <a:grpSpLocks/>
          </p:cNvGrpSpPr>
          <p:nvPr/>
        </p:nvGrpSpPr>
        <p:grpSpPr bwMode="auto">
          <a:xfrm>
            <a:off x="38100" y="598488"/>
            <a:ext cx="8991600" cy="6234112"/>
            <a:chOff x="0" y="393"/>
            <a:chExt cx="5760" cy="3927"/>
          </a:xfrm>
          <a:effectLst>
            <a:glow rad="101600">
              <a:schemeClr val="accent1">
                <a:satMod val="175000"/>
                <a:alpha val="40000"/>
              </a:schemeClr>
            </a:glow>
          </a:effectLst>
        </p:grpSpPr>
        <p:sp>
          <p:nvSpPr>
            <p:cNvPr id="100" name="Rectangle 93"/>
            <p:cNvSpPr>
              <a:spLocks noChangeArrowheads="1"/>
            </p:cNvSpPr>
            <p:nvPr/>
          </p:nvSpPr>
          <p:spPr bwMode="auto">
            <a:xfrm>
              <a:off x="0" y="528"/>
              <a:ext cx="5760" cy="3792"/>
            </a:xfrm>
            <a:prstGeom prst="rect">
              <a:avLst/>
            </a:prstGeom>
            <a:noFill/>
            <a:ln w="28575">
              <a:solidFill>
                <a:srgbClr val="FF0000"/>
              </a:solidFill>
              <a:miter lim="800000"/>
              <a:headEnd/>
              <a:tailEnd/>
            </a:ln>
            <a:effectLst/>
          </p:spPr>
          <p:txBody>
            <a:bodyPr wrap="none" anchor="ctr"/>
            <a:lstStyle/>
            <a:p>
              <a:pPr fontAlgn="auto">
                <a:spcBef>
                  <a:spcPts val="0"/>
                </a:spcBef>
                <a:spcAft>
                  <a:spcPts val="0"/>
                </a:spcAft>
                <a:defRPr/>
              </a:pPr>
              <a:endParaRPr lang="es-ES">
                <a:latin typeface="+mn-lt"/>
              </a:endParaRPr>
            </a:p>
          </p:txBody>
        </p:sp>
        <p:sp>
          <p:nvSpPr>
            <p:cNvPr id="101" name="Text Box 94"/>
            <p:cNvSpPr txBox="1">
              <a:spLocks noChangeArrowheads="1"/>
            </p:cNvSpPr>
            <p:nvPr/>
          </p:nvSpPr>
          <p:spPr bwMode="auto">
            <a:xfrm>
              <a:off x="2372" y="393"/>
              <a:ext cx="926" cy="213"/>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wrap="none">
              <a:spAutoFit/>
            </a:bodyPr>
            <a:lstStyle/>
            <a:p>
              <a:pPr algn="ctr" eaLnBrk="0" fontAlgn="auto" hangingPunct="0">
                <a:spcBef>
                  <a:spcPts val="0"/>
                </a:spcBef>
                <a:spcAft>
                  <a:spcPts val="0"/>
                </a:spcAft>
                <a:defRPr/>
              </a:pPr>
              <a:r>
                <a:rPr lang="es-ES_tradnl" sz="1600" b="1" dirty="0">
                  <a:latin typeface="Calibri" pitchFamily="34" charset="0"/>
                  <a:cs typeface="Calibri" pitchFamily="34" charset="0"/>
                </a:rPr>
                <a:t>Gobierno de TI</a:t>
              </a:r>
              <a:endParaRPr lang="es-ES" sz="1600" b="1" dirty="0">
                <a:latin typeface="Calibri" pitchFamily="34" charset="0"/>
                <a:cs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ppt_h/2"/>
                                          </p:val>
                                        </p:tav>
                                        <p:tav tm="100000">
                                          <p:val>
                                            <p:strVal val="#ppt_y"/>
                                          </p:val>
                                        </p:tav>
                                      </p:tavLst>
                                    </p:anim>
                                    <p:anim calcmode="lin" valueType="num">
                                      <p:cBhvr>
                                        <p:cTn id="17" dur="500" fill="hold"/>
                                        <p:tgtEl>
                                          <p:spTgt spid="5"/>
                                        </p:tgtEl>
                                        <p:attrNameLst>
                                          <p:attrName>ppt_w</p:attrName>
                                        </p:attrNameLst>
                                      </p:cBhvr>
                                      <p:tavLst>
                                        <p:tav tm="0">
                                          <p:val>
                                            <p:strVal val="#ppt_w"/>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ppt_h/2"/>
                                          </p:val>
                                        </p:tav>
                                        <p:tav tm="100000">
                                          <p:val>
                                            <p:strVal val="#ppt_y"/>
                                          </p:val>
                                        </p:tav>
                                      </p:tavLst>
                                    </p:anim>
                                    <p:anim calcmode="lin" valueType="num">
                                      <p:cBhvr>
                                        <p:cTn id="25" dur="500" fill="hold"/>
                                        <p:tgtEl>
                                          <p:spTgt spid="8"/>
                                        </p:tgtEl>
                                        <p:attrNameLst>
                                          <p:attrName>ppt_w</p:attrName>
                                        </p:attrNameLst>
                                      </p:cBhvr>
                                      <p:tavLst>
                                        <p:tav tm="0">
                                          <p:val>
                                            <p:strVal val="#ppt_w"/>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73"/>
                                        </p:tgtEl>
                                        <p:attrNameLst>
                                          <p:attrName>style.visibility</p:attrName>
                                        </p:attrNameLst>
                                      </p:cBhvr>
                                      <p:to>
                                        <p:strVal val="visible"/>
                                      </p:to>
                                    </p:set>
                                    <p:anim calcmode="lin" valueType="num">
                                      <p:cBhvr>
                                        <p:cTn id="31" dur="500" fill="hold"/>
                                        <p:tgtEl>
                                          <p:spTgt spid="73"/>
                                        </p:tgtEl>
                                        <p:attrNameLst>
                                          <p:attrName>ppt_x</p:attrName>
                                        </p:attrNameLst>
                                      </p:cBhvr>
                                      <p:tavLst>
                                        <p:tav tm="0">
                                          <p:val>
                                            <p:strVal val="#ppt_x-#ppt_w/2"/>
                                          </p:val>
                                        </p:tav>
                                        <p:tav tm="100000">
                                          <p:val>
                                            <p:strVal val="#ppt_x"/>
                                          </p:val>
                                        </p:tav>
                                      </p:tavLst>
                                    </p:anim>
                                    <p:anim calcmode="lin" valueType="num">
                                      <p:cBhvr>
                                        <p:cTn id="32" dur="500" fill="hold"/>
                                        <p:tgtEl>
                                          <p:spTgt spid="73"/>
                                        </p:tgtEl>
                                        <p:attrNameLst>
                                          <p:attrName>ppt_y</p:attrName>
                                        </p:attrNameLst>
                                      </p:cBhvr>
                                      <p:tavLst>
                                        <p:tav tm="0">
                                          <p:val>
                                            <p:strVal val="#ppt_y"/>
                                          </p:val>
                                        </p:tav>
                                        <p:tav tm="100000">
                                          <p:val>
                                            <p:strVal val="#ppt_y"/>
                                          </p:val>
                                        </p:tav>
                                      </p:tavLst>
                                    </p:anim>
                                    <p:anim calcmode="lin" valueType="num">
                                      <p:cBhvr>
                                        <p:cTn id="33" dur="500" fill="hold"/>
                                        <p:tgtEl>
                                          <p:spTgt spid="73"/>
                                        </p:tgtEl>
                                        <p:attrNameLst>
                                          <p:attrName>ppt_w</p:attrName>
                                        </p:attrNameLst>
                                      </p:cBhvr>
                                      <p:tavLst>
                                        <p:tav tm="0">
                                          <p:val>
                                            <p:fltVal val="0"/>
                                          </p:val>
                                        </p:tav>
                                        <p:tav tm="100000">
                                          <p:val>
                                            <p:strVal val="#ppt_w"/>
                                          </p:val>
                                        </p:tav>
                                      </p:tavLst>
                                    </p:anim>
                                    <p:anim calcmode="lin" valueType="num">
                                      <p:cBhvr>
                                        <p:cTn id="34" dur="500" fill="hold"/>
                                        <p:tgtEl>
                                          <p:spTgt spid="73"/>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 fill="hold" nodeType="clickEffect">
                                  <p:stCondLst>
                                    <p:cond delay="0"/>
                                  </p:stCondLst>
                                  <p:childTnLst>
                                    <p:set>
                                      <p:cBhvr>
                                        <p:cTn id="38" dur="1" fill="hold">
                                          <p:stCondLst>
                                            <p:cond delay="0"/>
                                          </p:stCondLst>
                                        </p:cTn>
                                        <p:tgtEl>
                                          <p:spTgt spid="76"/>
                                        </p:tgtEl>
                                        <p:attrNameLst>
                                          <p:attrName>style.visibility</p:attrName>
                                        </p:attrNameLst>
                                      </p:cBhvr>
                                      <p:to>
                                        <p:strVal val="visible"/>
                                      </p:to>
                                    </p:set>
                                    <p:anim calcmode="lin" valueType="num">
                                      <p:cBhvr>
                                        <p:cTn id="39" dur="500" fill="hold"/>
                                        <p:tgtEl>
                                          <p:spTgt spid="76"/>
                                        </p:tgtEl>
                                        <p:attrNameLst>
                                          <p:attrName>ppt_x</p:attrName>
                                        </p:attrNameLst>
                                      </p:cBhvr>
                                      <p:tavLst>
                                        <p:tav tm="0">
                                          <p:val>
                                            <p:strVal val="#ppt_x"/>
                                          </p:val>
                                        </p:tav>
                                        <p:tav tm="100000">
                                          <p:val>
                                            <p:strVal val="#ppt_x"/>
                                          </p:val>
                                        </p:tav>
                                      </p:tavLst>
                                    </p:anim>
                                    <p:anim calcmode="lin" valueType="num">
                                      <p:cBhvr>
                                        <p:cTn id="40" dur="500" fill="hold"/>
                                        <p:tgtEl>
                                          <p:spTgt spid="76"/>
                                        </p:tgtEl>
                                        <p:attrNameLst>
                                          <p:attrName>ppt_y</p:attrName>
                                        </p:attrNameLst>
                                      </p:cBhvr>
                                      <p:tavLst>
                                        <p:tav tm="0">
                                          <p:val>
                                            <p:strVal val="#ppt_y-#ppt_h/2"/>
                                          </p:val>
                                        </p:tav>
                                        <p:tav tm="100000">
                                          <p:val>
                                            <p:strVal val="#ppt_y"/>
                                          </p:val>
                                        </p:tav>
                                      </p:tavLst>
                                    </p:anim>
                                    <p:anim calcmode="lin" valueType="num">
                                      <p:cBhvr>
                                        <p:cTn id="41" dur="500" fill="hold"/>
                                        <p:tgtEl>
                                          <p:spTgt spid="76"/>
                                        </p:tgtEl>
                                        <p:attrNameLst>
                                          <p:attrName>ppt_w</p:attrName>
                                        </p:attrNameLst>
                                      </p:cBhvr>
                                      <p:tavLst>
                                        <p:tav tm="0">
                                          <p:val>
                                            <p:strVal val="#ppt_w"/>
                                          </p:val>
                                        </p:tav>
                                        <p:tav tm="100000">
                                          <p:val>
                                            <p:strVal val="#ppt_w"/>
                                          </p:val>
                                        </p:tav>
                                      </p:tavLst>
                                    </p:anim>
                                    <p:anim calcmode="lin" valueType="num">
                                      <p:cBhvr>
                                        <p:cTn id="42" dur="500" fill="hold"/>
                                        <p:tgtEl>
                                          <p:spTgt spid="76"/>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2" fill="hold" nodeType="clickEffect">
                                  <p:stCondLst>
                                    <p:cond delay="0"/>
                                  </p:stCondLst>
                                  <p:childTnLst>
                                    <p:set>
                                      <p:cBhvr>
                                        <p:cTn id="46" dur="1" fill="hold">
                                          <p:stCondLst>
                                            <p:cond delay="0"/>
                                          </p:stCondLst>
                                        </p:cTn>
                                        <p:tgtEl>
                                          <p:spTgt spid="86"/>
                                        </p:tgtEl>
                                        <p:attrNameLst>
                                          <p:attrName>style.visibility</p:attrName>
                                        </p:attrNameLst>
                                      </p:cBhvr>
                                      <p:to>
                                        <p:strVal val="visible"/>
                                      </p:to>
                                    </p:set>
                                    <p:anim calcmode="lin" valueType="num">
                                      <p:cBhvr>
                                        <p:cTn id="47" dur="500" fill="hold"/>
                                        <p:tgtEl>
                                          <p:spTgt spid="86"/>
                                        </p:tgtEl>
                                        <p:attrNameLst>
                                          <p:attrName>ppt_x</p:attrName>
                                        </p:attrNameLst>
                                      </p:cBhvr>
                                      <p:tavLst>
                                        <p:tav tm="0">
                                          <p:val>
                                            <p:strVal val="#ppt_x+#ppt_w/2"/>
                                          </p:val>
                                        </p:tav>
                                        <p:tav tm="100000">
                                          <p:val>
                                            <p:strVal val="#ppt_x"/>
                                          </p:val>
                                        </p:tav>
                                      </p:tavLst>
                                    </p:anim>
                                    <p:anim calcmode="lin" valueType="num">
                                      <p:cBhvr>
                                        <p:cTn id="48" dur="500" fill="hold"/>
                                        <p:tgtEl>
                                          <p:spTgt spid="86"/>
                                        </p:tgtEl>
                                        <p:attrNameLst>
                                          <p:attrName>ppt_y</p:attrName>
                                        </p:attrNameLst>
                                      </p:cBhvr>
                                      <p:tavLst>
                                        <p:tav tm="0">
                                          <p:val>
                                            <p:strVal val="#ppt_y"/>
                                          </p:val>
                                        </p:tav>
                                        <p:tav tm="100000">
                                          <p:val>
                                            <p:strVal val="#ppt_y"/>
                                          </p:val>
                                        </p:tav>
                                      </p:tavLst>
                                    </p:anim>
                                    <p:anim calcmode="lin" valueType="num">
                                      <p:cBhvr>
                                        <p:cTn id="49" dur="500" fill="hold"/>
                                        <p:tgtEl>
                                          <p:spTgt spid="86"/>
                                        </p:tgtEl>
                                        <p:attrNameLst>
                                          <p:attrName>ppt_w</p:attrName>
                                        </p:attrNameLst>
                                      </p:cBhvr>
                                      <p:tavLst>
                                        <p:tav tm="0">
                                          <p:val>
                                            <p:fltVal val="0"/>
                                          </p:val>
                                        </p:tav>
                                        <p:tav tm="100000">
                                          <p:val>
                                            <p:strVal val="#ppt_w"/>
                                          </p:val>
                                        </p:tav>
                                      </p:tavLst>
                                    </p:anim>
                                    <p:anim calcmode="lin" valueType="num">
                                      <p:cBhvr>
                                        <p:cTn id="50" dur="500" fill="hold"/>
                                        <p:tgtEl>
                                          <p:spTgt spid="86"/>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4" fill="hold" nodeType="clickEffect">
                                  <p:stCondLst>
                                    <p:cond delay="0"/>
                                  </p:stCondLst>
                                  <p:childTnLst>
                                    <p:set>
                                      <p:cBhvr>
                                        <p:cTn id="54" dur="1" fill="hold">
                                          <p:stCondLst>
                                            <p:cond delay="0"/>
                                          </p:stCondLst>
                                        </p:cTn>
                                        <p:tgtEl>
                                          <p:spTgt spid="79"/>
                                        </p:tgtEl>
                                        <p:attrNameLst>
                                          <p:attrName>style.visibility</p:attrName>
                                        </p:attrNameLst>
                                      </p:cBhvr>
                                      <p:to>
                                        <p:strVal val="visible"/>
                                      </p:to>
                                    </p:set>
                                    <p:anim calcmode="lin" valueType="num">
                                      <p:cBhvr>
                                        <p:cTn id="55" dur="500" fill="hold"/>
                                        <p:tgtEl>
                                          <p:spTgt spid="79"/>
                                        </p:tgtEl>
                                        <p:attrNameLst>
                                          <p:attrName>ppt_x</p:attrName>
                                        </p:attrNameLst>
                                      </p:cBhvr>
                                      <p:tavLst>
                                        <p:tav tm="0">
                                          <p:val>
                                            <p:strVal val="#ppt_x"/>
                                          </p:val>
                                        </p:tav>
                                        <p:tav tm="100000">
                                          <p:val>
                                            <p:strVal val="#ppt_x"/>
                                          </p:val>
                                        </p:tav>
                                      </p:tavLst>
                                    </p:anim>
                                    <p:anim calcmode="lin" valueType="num">
                                      <p:cBhvr>
                                        <p:cTn id="56" dur="500" fill="hold"/>
                                        <p:tgtEl>
                                          <p:spTgt spid="79"/>
                                        </p:tgtEl>
                                        <p:attrNameLst>
                                          <p:attrName>ppt_y</p:attrName>
                                        </p:attrNameLst>
                                      </p:cBhvr>
                                      <p:tavLst>
                                        <p:tav tm="0">
                                          <p:val>
                                            <p:strVal val="#ppt_y+#ppt_h/2"/>
                                          </p:val>
                                        </p:tav>
                                        <p:tav tm="100000">
                                          <p:val>
                                            <p:strVal val="#ppt_y"/>
                                          </p:val>
                                        </p:tav>
                                      </p:tavLst>
                                    </p:anim>
                                    <p:anim calcmode="lin" valueType="num">
                                      <p:cBhvr>
                                        <p:cTn id="57" dur="500" fill="hold"/>
                                        <p:tgtEl>
                                          <p:spTgt spid="79"/>
                                        </p:tgtEl>
                                        <p:attrNameLst>
                                          <p:attrName>ppt_w</p:attrName>
                                        </p:attrNameLst>
                                      </p:cBhvr>
                                      <p:tavLst>
                                        <p:tav tm="0">
                                          <p:val>
                                            <p:strVal val="#ppt_w"/>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4" fill="hold" nodeType="clickEffect">
                                  <p:stCondLst>
                                    <p:cond delay="0"/>
                                  </p:stCondLst>
                                  <p:childTnLst>
                                    <p:set>
                                      <p:cBhvr>
                                        <p:cTn id="62" dur="1" fill="hold">
                                          <p:stCondLst>
                                            <p:cond delay="0"/>
                                          </p:stCondLst>
                                        </p:cTn>
                                        <p:tgtEl>
                                          <p:spTgt spid="92"/>
                                        </p:tgtEl>
                                        <p:attrNameLst>
                                          <p:attrName>style.visibility</p:attrName>
                                        </p:attrNameLst>
                                      </p:cBhvr>
                                      <p:to>
                                        <p:strVal val="visible"/>
                                      </p:to>
                                    </p:set>
                                    <p:anim calcmode="lin" valueType="num">
                                      <p:cBhvr>
                                        <p:cTn id="63" dur="500" fill="hold"/>
                                        <p:tgtEl>
                                          <p:spTgt spid="92"/>
                                        </p:tgtEl>
                                        <p:attrNameLst>
                                          <p:attrName>ppt_x</p:attrName>
                                        </p:attrNameLst>
                                      </p:cBhvr>
                                      <p:tavLst>
                                        <p:tav tm="0">
                                          <p:val>
                                            <p:strVal val="#ppt_x"/>
                                          </p:val>
                                        </p:tav>
                                        <p:tav tm="100000">
                                          <p:val>
                                            <p:strVal val="#ppt_x"/>
                                          </p:val>
                                        </p:tav>
                                      </p:tavLst>
                                    </p:anim>
                                    <p:anim calcmode="lin" valueType="num">
                                      <p:cBhvr>
                                        <p:cTn id="64" dur="500" fill="hold"/>
                                        <p:tgtEl>
                                          <p:spTgt spid="92"/>
                                        </p:tgtEl>
                                        <p:attrNameLst>
                                          <p:attrName>ppt_y</p:attrName>
                                        </p:attrNameLst>
                                      </p:cBhvr>
                                      <p:tavLst>
                                        <p:tav tm="0">
                                          <p:val>
                                            <p:strVal val="#ppt_y+#ppt_h/2"/>
                                          </p:val>
                                        </p:tav>
                                        <p:tav tm="100000">
                                          <p:val>
                                            <p:strVal val="#ppt_y"/>
                                          </p:val>
                                        </p:tav>
                                      </p:tavLst>
                                    </p:anim>
                                    <p:anim calcmode="lin" valueType="num">
                                      <p:cBhvr>
                                        <p:cTn id="65" dur="500" fill="hold"/>
                                        <p:tgtEl>
                                          <p:spTgt spid="92"/>
                                        </p:tgtEl>
                                        <p:attrNameLst>
                                          <p:attrName>ppt_w</p:attrName>
                                        </p:attrNameLst>
                                      </p:cBhvr>
                                      <p:tavLst>
                                        <p:tav tm="0">
                                          <p:val>
                                            <p:strVal val="#ppt_w"/>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1" fill="hold" nodeType="click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ppt_x</p:attrName>
                                        </p:attrNameLst>
                                      </p:cBhvr>
                                      <p:tavLst>
                                        <p:tav tm="0">
                                          <p:val>
                                            <p:strVal val="#ppt_x"/>
                                          </p:val>
                                        </p:tav>
                                        <p:tav tm="100000">
                                          <p:val>
                                            <p:strVal val="#ppt_x"/>
                                          </p:val>
                                        </p:tav>
                                      </p:tavLst>
                                    </p:anim>
                                    <p:anim calcmode="lin" valueType="num">
                                      <p:cBhvr>
                                        <p:cTn id="72" dur="500" fill="hold"/>
                                        <p:tgtEl>
                                          <p:spTgt spid="89"/>
                                        </p:tgtEl>
                                        <p:attrNameLst>
                                          <p:attrName>ppt_y</p:attrName>
                                        </p:attrNameLst>
                                      </p:cBhvr>
                                      <p:tavLst>
                                        <p:tav tm="0">
                                          <p:val>
                                            <p:strVal val="#ppt_y-#ppt_h/2"/>
                                          </p:val>
                                        </p:tav>
                                        <p:tav tm="100000">
                                          <p:val>
                                            <p:strVal val="#ppt_y"/>
                                          </p:val>
                                        </p:tav>
                                      </p:tavLst>
                                    </p:anim>
                                    <p:anim calcmode="lin" valueType="num">
                                      <p:cBhvr>
                                        <p:cTn id="73" dur="500" fill="hold"/>
                                        <p:tgtEl>
                                          <p:spTgt spid="89"/>
                                        </p:tgtEl>
                                        <p:attrNameLst>
                                          <p:attrName>ppt_w</p:attrName>
                                        </p:attrNameLst>
                                      </p:cBhvr>
                                      <p:tavLst>
                                        <p:tav tm="0">
                                          <p:val>
                                            <p:strVal val="#ppt_w"/>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2" fill="hold" nodeType="clickEffect">
                                  <p:stCondLst>
                                    <p:cond delay="0"/>
                                  </p:stCondLst>
                                  <p:childTnLst>
                                    <p:set>
                                      <p:cBhvr>
                                        <p:cTn id="78" dur="1" fill="hold">
                                          <p:stCondLst>
                                            <p:cond delay="0"/>
                                          </p:stCondLst>
                                        </p:cTn>
                                        <p:tgtEl>
                                          <p:spTgt spid="95"/>
                                        </p:tgtEl>
                                        <p:attrNameLst>
                                          <p:attrName>style.visibility</p:attrName>
                                        </p:attrNameLst>
                                      </p:cBhvr>
                                      <p:to>
                                        <p:strVal val="visible"/>
                                      </p:to>
                                    </p:set>
                                    <p:anim calcmode="lin" valueType="num">
                                      <p:cBhvr>
                                        <p:cTn id="79" dur="500" fill="hold"/>
                                        <p:tgtEl>
                                          <p:spTgt spid="95"/>
                                        </p:tgtEl>
                                        <p:attrNameLst>
                                          <p:attrName>ppt_x</p:attrName>
                                        </p:attrNameLst>
                                      </p:cBhvr>
                                      <p:tavLst>
                                        <p:tav tm="0">
                                          <p:val>
                                            <p:strVal val="#ppt_x+#ppt_w/2"/>
                                          </p:val>
                                        </p:tav>
                                        <p:tav tm="100000">
                                          <p:val>
                                            <p:strVal val="#ppt_x"/>
                                          </p:val>
                                        </p:tav>
                                      </p:tavLst>
                                    </p:anim>
                                    <p:anim calcmode="lin" valueType="num">
                                      <p:cBhvr>
                                        <p:cTn id="80" dur="500" fill="hold"/>
                                        <p:tgtEl>
                                          <p:spTgt spid="95"/>
                                        </p:tgtEl>
                                        <p:attrNameLst>
                                          <p:attrName>ppt_y</p:attrName>
                                        </p:attrNameLst>
                                      </p:cBhvr>
                                      <p:tavLst>
                                        <p:tav tm="0">
                                          <p:val>
                                            <p:strVal val="#ppt_y"/>
                                          </p:val>
                                        </p:tav>
                                        <p:tav tm="100000">
                                          <p:val>
                                            <p:strVal val="#ppt_y"/>
                                          </p:val>
                                        </p:tav>
                                      </p:tavLst>
                                    </p:anim>
                                    <p:anim calcmode="lin" valueType="num">
                                      <p:cBhvr>
                                        <p:cTn id="81" dur="500" fill="hold"/>
                                        <p:tgtEl>
                                          <p:spTgt spid="95"/>
                                        </p:tgtEl>
                                        <p:attrNameLst>
                                          <p:attrName>ppt_w</p:attrName>
                                        </p:attrNameLst>
                                      </p:cBhvr>
                                      <p:tavLst>
                                        <p:tav tm="0">
                                          <p:val>
                                            <p:fltVal val="0"/>
                                          </p:val>
                                        </p:tav>
                                        <p:tav tm="100000">
                                          <p:val>
                                            <p:strVal val="#ppt_w"/>
                                          </p:val>
                                        </p:tav>
                                      </p:tavLst>
                                    </p:anim>
                                    <p:anim calcmode="lin" valueType="num">
                                      <p:cBhvr>
                                        <p:cTn id="82" dur="500" fill="hold"/>
                                        <p:tgtEl>
                                          <p:spTgt spid="95"/>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4" fill="hold" nodeType="clickEffect">
                                  <p:stCondLst>
                                    <p:cond delay="0"/>
                                  </p:stCondLst>
                                  <p:childTnLst>
                                    <p:set>
                                      <p:cBhvr>
                                        <p:cTn id="86" dur="1" fill="hold">
                                          <p:stCondLst>
                                            <p:cond delay="0"/>
                                          </p:stCondLst>
                                        </p:cTn>
                                        <p:tgtEl>
                                          <p:spTgt spid="83"/>
                                        </p:tgtEl>
                                        <p:attrNameLst>
                                          <p:attrName>style.visibility</p:attrName>
                                        </p:attrNameLst>
                                      </p:cBhvr>
                                      <p:to>
                                        <p:strVal val="visible"/>
                                      </p:to>
                                    </p:set>
                                    <p:anim calcmode="lin" valueType="num">
                                      <p:cBhvr>
                                        <p:cTn id="87" dur="500" fill="hold"/>
                                        <p:tgtEl>
                                          <p:spTgt spid="83"/>
                                        </p:tgtEl>
                                        <p:attrNameLst>
                                          <p:attrName>ppt_x</p:attrName>
                                        </p:attrNameLst>
                                      </p:cBhvr>
                                      <p:tavLst>
                                        <p:tav tm="0">
                                          <p:val>
                                            <p:strVal val="#ppt_x"/>
                                          </p:val>
                                        </p:tav>
                                        <p:tav tm="100000">
                                          <p:val>
                                            <p:strVal val="#ppt_x"/>
                                          </p:val>
                                        </p:tav>
                                      </p:tavLst>
                                    </p:anim>
                                    <p:anim calcmode="lin" valueType="num">
                                      <p:cBhvr>
                                        <p:cTn id="88" dur="500" fill="hold"/>
                                        <p:tgtEl>
                                          <p:spTgt spid="83"/>
                                        </p:tgtEl>
                                        <p:attrNameLst>
                                          <p:attrName>ppt_y</p:attrName>
                                        </p:attrNameLst>
                                      </p:cBhvr>
                                      <p:tavLst>
                                        <p:tav tm="0">
                                          <p:val>
                                            <p:strVal val="#ppt_y+#ppt_h/2"/>
                                          </p:val>
                                        </p:tav>
                                        <p:tav tm="100000">
                                          <p:val>
                                            <p:strVal val="#ppt_y"/>
                                          </p:val>
                                        </p:tav>
                                      </p:tavLst>
                                    </p:anim>
                                    <p:anim calcmode="lin" valueType="num">
                                      <p:cBhvr>
                                        <p:cTn id="89" dur="500" fill="hold"/>
                                        <p:tgtEl>
                                          <p:spTgt spid="83"/>
                                        </p:tgtEl>
                                        <p:attrNameLst>
                                          <p:attrName>ppt_w</p:attrName>
                                        </p:attrNameLst>
                                      </p:cBhvr>
                                      <p:tavLst>
                                        <p:tav tm="0">
                                          <p:val>
                                            <p:strVal val="#ppt_w"/>
                                          </p:val>
                                        </p:tav>
                                        <p:tav tm="100000">
                                          <p:val>
                                            <p:strVal val="#ppt_w"/>
                                          </p:val>
                                        </p:tav>
                                      </p:tavLst>
                                    </p:anim>
                                    <p:anim calcmode="lin" valueType="num">
                                      <p:cBhvr>
                                        <p:cTn id="90" dur="500" fill="hold"/>
                                        <p:tgtEl>
                                          <p:spTgt spid="83"/>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499"/>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000" dirty="0" smtClean="0"/>
              <a:t>Componentes del </a:t>
            </a:r>
            <a:r>
              <a:rPr lang="es-MX" sz="3000" dirty="0" smtClean="0"/>
              <a:t>Estándar</a:t>
            </a:r>
            <a:r>
              <a:rPr lang="es-MX" sz="3000" dirty="0" smtClean="0"/>
              <a:t> </a:t>
            </a:r>
            <a:r>
              <a:rPr lang="es-MX" sz="3000" dirty="0" smtClean="0"/>
              <a:t>COBIT</a:t>
            </a:r>
            <a:endParaRPr lang="es-MX" sz="3000" dirty="0"/>
          </a:p>
        </p:txBody>
      </p:sp>
      <p:sp>
        <p:nvSpPr>
          <p:cNvPr id="3" name="2 Marcador de contenido"/>
          <p:cNvSpPr>
            <a:spLocks noGrp="1"/>
          </p:cNvSpPr>
          <p:nvPr>
            <p:ph idx="1"/>
          </p:nvPr>
        </p:nvSpPr>
        <p:spPr/>
        <p:txBody>
          <a:bodyPr>
            <a:normAutofit fontScale="92500" lnSpcReduction="20000"/>
          </a:bodyPr>
          <a:lstStyle/>
          <a:p>
            <a:pPr lvl="0" algn="just"/>
            <a:r>
              <a:rPr lang="es-ES" dirty="0" smtClean="0">
                <a:solidFill>
                  <a:schemeClr val="tx1"/>
                </a:solidFill>
              </a:rPr>
              <a:t>Un</a:t>
            </a:r>
            <a:r>
              <a:rPr lang="es-ES" b="1" dirty="0" smtClean="0">
                <a:solidFill>
                  <a:schemeClr val="tx1"/>
                </a:solidFill>
              </a:rPr>
              <a:t> </a:t>
            </a:r>
            <a:r>
              <a:rPr lang="es-ES" b="1" dirty="0" smtClean="0">
                <a:solidFill>
                  <a:srgbClr val="C00000"/>
                </a:solidFill>
              </a:rPr>
              <a:t>Resumen Ejecutivo</a:t>
            </a:r>
            <a:r>
              <a:rPr lang="es-ES" dirty="0" smtClean="0">
                <a:solidFill>
                  <a:srgbClr val="C00000"/>
                </a:solidFill>
              </a:rPr>
              <a:t>, </a:t>
            </a:r>
            <a:r>
              <a:rPr lang="es-ES" dirty="0" smtClean="0">
                <a:solidFill>
                  <a:schemeClr val="tx1"/>
                </a:solidFill>
              </a:rPr>
              <a:t>síntesis ejecutiva que proporciona un entendimiento y concientizando sobre los conceptos clave y principios de COBIT; </a:t>
            </a:r>
            <a:endParaRPr lang="es-MX" dirty="0" smtClean="0">
              <a:solidFill>
                <a:schemeClr val="tx1"/>
              </a:solidFill>
            </a:endParaRPr>
          </a:p>
          <a:p>
            <a:pPr lvl="0" algn="just"/>
            <a:r>
              <a:rPr lang="es-ES" dirty="0" smtClean="0">
                <a:solidFill>
                  <a:schemeClr val="tx1"/>
                </a:solidFill>
              </a:rPr>
              <a:t>Un </a:t>
            </a:r>
            <a:r>
              <a:rPr lang="es-ES" b="1" dirty="0" smtClean="0">
                <a:solidFill>
                  <a:srgbClr val="C00000"/>
                </a:solidFill>
              </a:rPr>
              <a:t>Marco Referencial</a:t>
            </a:r>
            <a:r>
              <a:rPr lang="es-ES" dirty="0" smtClean="0">
                <a:solidFill>
                  <a:srgbClr val="C00000"/>
                </a:solidFill>
              </a:rPr>
              <a:t>, </a:t>
            </a:r>
            <a:r>
              <a:rPr lang="es-ES" dirty="0" smtClean="0">
                <a:solidFill>
                  <a:schemeClr val="tx1"/>
                </a:solidFill>
              </a:rPr>
              <a:t>proporciona un entendimiento más detallado de los conceptos clave y principios de COBIT, e identifica los cuatro dominios en detalle, además, los 34 objetivos de control de alto nivel;</a:t>
            </a:r>
            <a:endParaRPr lang="es-MX" dirty="0" smtClean="0">
              <a:solidFill>
                <a:schemeClr val="tx1"/>
              </a:solidFill>
            </a:endParaRPr>
          </a:p>
          <a:p>
            <a:pPr lvl="0" algn="just"/>
            <a:r>
              <a:rPr lang="es-ES" dirty="0" smtClean="0">
                <a:solidFill>
                  <a:schemeClr val="tx1"/>
                </a:solidFill>
              </a:rPr>
              <a:t>Los </a:t>
            </a:r>
            <a:r>
              <a:rPr lang="es-ES" b="1" dirty="0" smtClean="0">
                <a:solidFill>
                  <a:srgbClr val="C00000"/>
                </a:solidFill>
              </a:rPr>
              <a:t>Objetivos de Control</a:t>
            </a:r>
            <a:r>
              <a:rPr lang="es-ES" dirty="0" smtClean="0">
                <a:solidFill>
                  <a:srgbClr val="C00000"/>
                </a:solidFill>
              </a:rPr>
              <a:t>, </a:t>
            </a:r>
            <a:r>
              <a:rPr lang="es-ES" dirty="0" smtClean="0">
                <a:solidFill>
                  <a:schemeClr val="tx1"/>
                </a:solidFill>
              </a:rPr>
              <a:t>los cuales contienen declaraciones de los resultados deseados o propósitos a ser alcanzados mediante la implementación de 302 objetivos de control detallados;</a:t>
            </a:r>
            <a:endParaRPr lang="es-MX" dirty="0" smtClean="0">
              <a:solidFill>
                <a:schemeClr val="tx1"/>
              </a:solidFill>
            </a:endParaRPr>
          </a:p>
          <a:p>
            <a:pPr lvl="0" algn="just"/>
            <a:r>
              <a:rPr lang="es-ES" dirty="0" smtClean="0">
                <a:solidFill>
                  <a:schemeClr val="tx1"/>
                </a:solidFill>
              </a:rPr>
              <a:t>Las </a:t>
            </a:r>
            <a:r>
              <a:rPr lang="es-ES" b="1" dirty="0" smtClean="0">
                <a:solidFill>
                  <a:srgbClr val="C00000"/>
                </a:solidFill>
              </a:rPr>
              <a:t>Guías de Auditoría</a:t>
            </a:r>
            <a:r>
              <a:rPr lang="es-ES" dirty="0" smtClean="0">
                <a:solidFill>
                  <a:srgbClr val="C00000"/>
                </a:solidFill>
              </a:rPr>
              <a:t>, </a:t>
            </a:r>
            <a:r>
              <a:rPr lang="es-ES" dirty="0" smtClean="0">
                <a:solidFill>
                  <a:schemeClr val="tx1"/>
                </a:solidFill>
              </a:rPr>
              <a:t>las cuales contienen los pasos de auditoría correspondientes a cada uno de los 34 objetivos de control de TI de alto nivel para proporcionar asistencia a los auditores con respecto a los 302 objetivos detallados de control recomendados para proporcionar a la gerencia certeza o unas recomendaciones para mejorar. </a:t>
            </a:r>
            <a:endParaRPr lang="es-MX" dirty="0" smtClean="0">
              <a:solidFill>
                <a:schemeClr val="tx1"/>
              </a:solidFill>
            </a:endParaRPr>
          </a:p>
          <a:p>
            <a:endParaRPr lang="es-MX"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000" dirty="0" smtClean="0"/>
              <a:t>Marco Referencial</a:t>
            </a:r>
            <a:endParaRPr lang="es-MX" sz="3000" dirty="0"/>
          </a:p>
        </p:txBody>
      </p:sp>
      <p:sp>
        <p:nvSpPr>
          <p:cNvPr id="3" name="2 Marcador de contenido"/>
          <p:cNvSpPr>
            <a:spLocks noGrp="1"/>
          </p:cNvSpPr>
          <p:nvPr>
            <p:ph idx="1"/>
          </p:nvPr>
        </p:nvSpPr>
        <p:spPr/>
        <p:txBody>
          <a:bodyPr>
            <a:normAutofit/>
          </a:bodyPr>
          <a:lstStyle/>
          <a:p>
            <a:pPr algn="just"/>
            <a:r>
              <a:rPr lang="es-ES" sz="2200" dirty="0" smtClean="0">
                <a:solidFill>
                  <a:schemeClr val="tx1"/>
                </a:solidFill>
              </a:rPr>
              <a:t>Existen dos clases distintas de modelos de control disponibles actualmente, aquéllos de la clase del modelo de control de negocios, por ejemplo COSO, y los modelos más enfocados a TI, por ejemplo, ITIL.</a:t>
            </a:r>
            <a:endParaRPr lang="es-MX" sz="2200" dirty="0" smtClean="0">
              <a:solidFill>
                <a:schemeClr val="tx1"/>
              </a:solidFill>
            </a:endParaRPr>
          </a:p>
          <a:p>
            <a:pPr algn="just">
              <a:buNone/>
            </a:pPr>
            <a:endParaRPr lang="es-MX" sz="2200" dirty="0" smtClean="0">
              <a:solidFill>
                <a:schemeClr val="tx1"/>
              </a:solidFill>
            </a:endParaRPr>
          </a:p>
          <a:p>
            <a:pPr algn="just"/>
            <a:r>
              <a:rPr lang="es-ES" sz="2200" dirty="0" smtClean="0">
                <a:solidFill>
                  <a:schemeClr val="tx1"/>
                </a:solidFill>
              </a:rPr>
              <a:t>COBIT intenta cubrir la brecha que existe entre los dos, debido a esto, se posiciona como una herramienta completa para operar a un nivel superior que los estándares de tecnología y de la administración de sistemas de información. </a:t>
            </a:r>
            <a:endParaRPr lang="es-MX" sz="2200" dirty="0" smtClean="0">
              <a:solidFill>
                <a:schemeClr val="tx1"/>
              </a:solidFill>
            </a:endParaRPr>
          </a:p>
          <a:p>
            <a:pPr algn="just">
              <a:buNone/>
            </a:pPr>
            <a:endParaRPr lang="es-MX" dirty="0" smtClean="0">
              <a:solidFill>
                <a:schemeClr val="tx1"/>
              </a:solidFill>
            </a:endParaRPr>
          </a:p>
          <a:p>
            <a:pPr>
              <a:buNone/>
            </a:pPr>
            <a:endParaRPr lang="es-MX"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000" dirty="0" smtClean="0"/>
              <a:t>Marco Referencial</a:t>
            </a:r>
            <a:endParaRPr lang="es-MX" sz="3000" dirty="0"/>
          </a:p>
        </p:txBody>
      </p:sp>
      <p:graphicFrame>
        <p:nvGraphicFramePr>
          <p:cNvPr id="11" name="10 Diagrama"/>
          <p:cNvGraphicFramePr/>
          <p:nvPr/>
        </p:nvGraphicFramePr>
        <p:xfrm>
          <a:off x="1619672" y="19168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ppt_w*0.05"/>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anim calcmode="lin" valueType="num">
                                      <p:cBhvr>
                                        <p:cTn id="9" dur="500" fill="hold"/>
                                        <p:tgtEl>
                                          <p:spTgt spid="11"/>
                                        </p:tgtEl>
                                        <p:attrNameLst>
                                          <p:attrName>ppt_x</p:attrName>
                                        </p:attrNameLst>
                                      </p:cBhvr>
                                      <p:tavLst>
                                        <p:tav tm="0">
                                          <p:val>
                                            <p:strVal val="#ppt_x-.2"/>
                                          </p:val>
                                        </p:tav>
                                        <p:tav tm="100000">
                                          <p:val>
                                            <p:strVal val="#ppt_x"/>
                                          </p:val>
                                        </p:tav>
                                      </p:tavLst>
                                    </p:anim>
                                    <p:anim calcmode="lin" valueType="num">
                                      <p:cBhvr>
                                        <p:cTn id="10" dur="500" fill="hold"/>
                                        <p:tgtEl>
                                          <p:spTgt spid="11"/>
                                        </p:tgtEl>
                                        <p:attrNameLst>
                                          <p:attrName>ppt_y</p:attrName>
                                        </p:attrNameLst>
                                      </p:cBhvr>
                                      <p:tavLst>
                                        <p:tav tm="0">
                                          <p:val>
                                            <p:strVal val="#ppt_y"/>
                                          </p:val>
                                        </p:tav>
                                        <p:tav tm="100000">
                                          <p:val>
                                            <p:strVal val="#ppt_y"/>
                                          </p:val>
                                        </p:tav>
                                      </p:tavLst>
                                    </p:anim>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548680"/>
          <a:ext cx="8229600"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000" dirty="0" smtClean="0"/>
              <a:t>Beneficios del Estándar COBIT </a:t>
            </a:r>
            <a:endParaRPr lang="es-MX" sz="3000" dirty="0"/>
          </a:p>
        </p:txBody>
      </p:sp>
      <p:graphicFrame>
        <p:nvGraphicFramePr>
          <p:cNvPr id="4" name="5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000" dirty="0" smtClean="0"/>
              <a:t>Aplicación del Modelo COBIT 4.1. en la Corporación HOLDINGDINE S.A. (Matriz)</a:t>
            </a:r>
            <a:endParaRPr lang="es-MX" sz="3000" dirty="0"/>
          </a:p>
        </p:txBody>
      </p:sp>
      <p:sp>
        <p:nvSpPr>
          <p:cNvPr id="3" name="2 Marcador de contenido"/>
          <p:cNvSpPr>
            <a:spLocks noGrp="1"/>
          </p:cNvSpPr>
          <p:nvPr>
            <p:ph idx="1"/>
          </p:nvPr>
        </p:nvSpPr>
        <p:spPr/>
        <p:txBody>
          <a:bodyPr/>
          <a:lstStyle/>
          <a:p>
            <a:r>
              <a:rPr lang="es-MX" b="1" i="1" dirty="0" smtClean="0">
                <a:solidFill>
                  <a:srgbClr val="C00000"/>
                </a:solidFill>
              </a:rPr>
              <a:t>Planeación del plan de trabajo.- </a:t>
            </a:r>
          </a:p>
          <a:p>
            <a:endParaRPr lang="es-MX" dirty="0"/>
          </a:p>
        </p:txBody>
      </p:sp>
      <p:pic>
        <p:nvPicPr>
          <p:cNvPr id="4" name="3 Imagen"/>
          <p:cNvPicPr/>
          <p:nvPr/>
        </p:nvPicPr>
        <p:blipFill>
          <a:blip r:embed="rId2" cstate="print"/>
          <a:srcRect l="1188" t="13057" r="60961" b="56051"/>
          <a:stretch>
            <a:fillRect/>
          </a:stretch>
        </p:blipFill>
        <p:spPr bwMode="auto">
          <a:xfrm>
            <a:off x="971600" y="2132856"/>
            <a:ext cx="6984776" cy="3888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000" dirty="0" smtClean="0"/>
              <a:t>Aplicación del Modelo COBIT 4.1. en la Corporación HOLDINGDINE S.A. (Matriz)</a:t>
            </a:r>
            <a:endParaRPr lang="es-MX" sz="3000" dirty="0"/>
          </a:p>
        </p:txBody>
      </p:sp>
      <p:sp>
        <p:nvSpPr>
          <p:cNvPr id="3" name="2 Marcador de contenido"/>
          <p:cNvSpPr>
            <a:spLocks noGrp="1"/>
          </p:cNvSpPr>
          <p:nvPr>
            <p:ph idx="1"/>
          </p:nvPr>
        </p:nvSpPr>
        <p:spPr/>
        <p:txBody>
          <a:bodyPr>
            <a:normAutofit/>
          </a:bodyPr>
          <a:lstStyle/>
          <a:p>
            <a:pPr algn="just"/>
            <a:r>
              <a:rPr lang="es-EC" sz="2600" b="1" i="1" dirty="0" smtClean="0">
                <a:solidFill>
                  <a:srgbClr val="C00000"/>
                </a:solidFill>
              </a:rPr>
              <a:t>Descripción de Trabajo Efectuado.-  </a:t>
            </a:r>
            <a:r>
              <a:rPr lang="es-EC" sz="2200" dirty="0" smtClean="0">
                <a:solidFill>
                  <a:schemeClr val="tx1"/>
                </a:solidFill>
              </a:rPr>
              <a:t>Una vez analizada y conocida la situación actual de la organización y de la Gerencia TI, el enfoque de auditoría externa se justificó en la realización de las  siguientes tareas:</a:t>
            </a:r>
            <a:endParaRPr lang="es-MX" sz="2200" dirty="0" smtClean="0">
              <a:solidFill>
                <a:schemeClr val="tx1"/>
              </a:solidFill>
            </a:endParaRPr>
          </a:p>
          <a:p>
            <a:pPr lvl="1" algn="just"/>
            <a:r>
              <a:rPr lang="es-EC" sz="2200" dirty="0" smtClean="0">
                <a:solidFill>
                  <a:schemeClr val="tx1"/>
                </a:solidFill>
              </a:rPr>
              <a:t>Elaboración de una </a:t>
            </a:r>
            <a:r>
              <a:rPr lang="es-EC" sz="2200" dirty="0" smtClean="0">
                <a:solidFill>
                  <a:schemeClr val="tx1"/>
                </a:solidFill>
                <a:hlinkClick r:id="rId2" action="ppaction://hlinkfile"/>
              </a:rPr>
              <a:t>Matriz de Riesgos TI</a:t>
            </a:r>
            <a:r>
              <a:rPr lang="es-EC" sz="2200" dirty="0" smtClean="0">
                <a:solidFill>
                  <a:schemeClr val="tx1"/>
                </a:solidFill>
              </a:rPr>
              <a:t>, para identificar los riesgos más críticos de la corporación.</a:t>
            </a:r>
            <a:endParaRPr lang="es-MX" sz="2200" dirty="0" smtClean="0">
              <a:solidFill>
                <a:schemeClr val="tx1"/>
              </a:solidFill>
            </a:endParaRPr>
          </a:p>
          <a:p>
            <a:pPr lvl="1" algn="just"/>
            <a:r>
              <a:rPr lang="es-EC" sz="2200" dirty="0" smtClean="0">
                <a:solidFill>
                  <a:schemeClr val="tx1"/>
                </a:solidFill>
              </a:rPr>
              <a:t>Preparación y desarrollo de un </a:t>
            </a:r>
            <a:r>
              <a:rPr lang="es-EC" sz="2200" dirty="0" smtClean="0">
                <a:solidFill>
                  <a:schemeClr val="tx1"/>
                </a:solidFill>
                <a:hlinkClick r:id="rId3" action="ppaction://hlinkfile"/>
              </a:rPr>
              <a:t>Plan de Investigación de Campo</a:t>
            </a:r>
            <a:r>
              <a:rPr lang="es-EC" sz="2200" dirty="0" smtClean="0">
                <a:solidFill>
                  <a:schemeClr val="tx1"/>
                </a:solidFill>
              </a:rPr>
              <a:t>.</a:t>
            </a:r>
            <a:endParaRPr lang="es-MX" sz="2200" dirty="0" smtClean="0">
              <a:solidFill>
                <a:schemeClr val="tx1"/>
              </a:solidFill>
            </a:endParaRPr>
          </a:p>
          <a:p>
            <a:pPr lvl="1" algn="just"/>
            <a:r>
              <a:rPr lang="es-EC" sz="2200" dirty="0" smtClean="0">
                <a:solidFill>
                  <a:schemeClr val="tx1"/>
                </a:solidFill>
              </a:rPr>
              <a:t>Determinación de recursos e instrumentos para el Plan de Investigación de Campo.</a:t>
            </a:r>
            <a:endParaRPr lang="es-MX" sz="2200" dirty="0" smtClean="0">
              <a:solidFill>
                <a:schemeClr val="tx1"/>
              </a:solidFill>
            </a:endParaRPr>
          </a:p>
          <a:p>
            <a:pPr lvl="1" algn="just"/>
            <a:r>
              <a:rPr lang="es-EC" sz="2200" dirty="0" smtClean="0">
                <a:solidFill>
                  <a:schemeClr val="tx1"/>
                </a:solidFill>
              </a:rPr>
              <a:t>Recopilación de información referente a la entidad, Gerencia TI  y al Sistema de Información.</a:t>
            </a:r>
            <a:endParaRPr lang="es-MX" sz="2200" dirty="0" smtClean="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000" dirty="0" smtClean="0"/>
              <a:t>Aplicación del Modelo COBIT 4.1. en la Corporación HOLDINGDINE S.A. (Matriz)</a:t>
            </a:r>
            <a:endParaRPr lang="es-MX" sz="3000" dirty="0"/>
          </a:p>
        </p:txBody>
      </p:sp>
      <p:sp>
        <p:nvSpPr>
          <p:cNvPr id="3" name="2 Marcador de contenido"/>
          <p:cNvSpPr>
            <a:spLocks noGrp="1"/>
          </p:cNvSpPr>
          <p:nvPr>
            <p:ph idx="1"/>
          </p:nvPr>
        </p:nvSpPr>
        <p:spPr/>
        <p:txBody>
          <a:bodyPr>
            <a:normAutofit fontScale="92500" lnSpcReduction="20000"/>
          </a:bodyPr>
          <a:lstStyle/>
          <a:p>
            <a:pPr lvl="1" algn="just"/>
            <a:r>
              <a:rPr lang="es-EC" sz="2400" dirty="0" smtClean="0">
                <a:solidFill>
                  <a:schemeClr val="tx1"/>
                </a:solidFill>
              </a:rPr>
              <a:t>Planificación de  cuestionarios, listas de chequeo, pruebas sustantivas, pruebas de cumplimiento y observaciones directas con el</a:t>
            </a:r>
            <a:r>
              <a:rPr lang="es-MX" sz="2400" dirty="0" smtClean="0">
                <a:solidFill>
                  <a:schemeClr val="tx1"/>
                </a:solidFill>
              </a:rPr>
              <a:t> </a:t>
            </a:r>
            <a:r>
              <a:rPr lang="es-EC" sz="2400" dirty="0" smtClean="0">
                <a:solidFill>
                  <a:schemeClr val="tx1"/>
                </a:solidFill>
              </a:rPr>
              <a:t>gerente y los especialistas de las tres áreas (Redes y Comunicaciones, Base de Datos y Administración de Aplicativos) de la Gerencia Tl, con la finalidad de conocer más a detalle las actividades y procesos existentes en la corporación.</a:t>
            </a:r>
            <a:endParaRPr lang="es-MX" sz="2400" dirty="0" smtClean="0">
              <a:solidFill>
                <a:schemeClr val="tx1"/>
              </a:solidFill>
            </a:endParaRPr>
          </a:p>
          <a:p>
            <a:pPr lvl="1" algn="just"/>
            <a:r>
              <a:rPr lang="es-EC" sz="2400" dirty="0" smtClean="0">
                <a:solidFill>
                  <a:schemeClr val="tx1"/>
                </a:solidFill>
              </a:rPr>
              <a:t>Una vez obtenida la información, realizar su respectivo análisis y documentación, para emitir conclusiones para cada actividad de control.</a:t>
            </a:r>
            <a:endParaRPr lang="es-MX" sz="2400" dirty="0" smtClean="0">
              <a:solidFill>
                <a:schemeClr val="tx1"/>
              </a:solidFill>
            </a:endParaRPr>
          </a:p>
          <a:p>
            <a:pPr lvl="1" algn="just"/>
            <a:r>
              <a:rPr lang="es-EC" sz="2400" dirty="0" smtClean="0">
                <a:solidFill>
                  <a:schemeClr val="tx1"/>
                </a:solidFill>
              </a:rPr>
              <a:t>Elaboración de un </a:t>
            </a:r>
            <a:r>
              <a:rPr lang="es-EC" sz="2400" dirty="0" smtClean="0">
                <a:solidFill>
                  <a:schemeClr val="tx1"/>
                </a:solidFill>
                <a:hlinkClick r:id="rId2" action="ppaction://hlinkfile"/>
              </a:rPr>
              <a:t>Informe Detallado </a:t>
            </a:r>
            <a:r>
              <a:rPr lang="es-EC" sz="2400" dirty="0" smtClean="0">
                <a:solidFill>
                  <a:schemeClr val="tx1"/>
                </a:solidFill>
              </a:rPr>
              <a:t>de auditoría, donde por cada Objetivo de Control se detallará:</a:t>
            </a:r>
            <a:endParaRPr lang="es-MX" sz="2400" dirty="0" smtClean="0">
              <a:solidFill>
                <a:schemeClr val="tx1"/>
              </a:solidFill>
            </a:endParaRPr>
          </a:p>
          <a:p>
            <a:pPr lvl="2" algn="just"/>
            <a:r>
              <a:rPr lang="es-EC" sz="2400" dirty="0" smtClean="0">
                <a:solidFill>
                  <a:schemeClr val="tx1"/>
                </a:solidFill>
              </a:rPr>
              <a:t>Observaciones.</a:t>
            </a:r>
            <a:endParaRPr lang="es-MX" sz="2400" dirty="0" smtClean="0">
              <a:solidFill>
                <a:schemeClr val="tx1"/>
              </a:solidFill>
            </a:endParaRPr>
          </a:p>
          <a:p>
            <a:pPr lvl="2" algn="just"/>
            <a:r>
              <a:rPr lang="es-EC" sz="2400" dirty="0" smtClean="0">
                <a:solidFill>
                  <a:schemeClr val="tx1"/>
                </a:solidFill>
              </a:rPr>
              <a:t> Evidencias.</a:t>
            </a:r>
            <a:endParaRPr lang="es-MX" sz="2400" dirty="0" smtClean="0">
              <a:solidFill>
                <a:schemeClr val="tx1"/>
              </a:solidFill>
            </a:endParaRPr>
          </a:p>
          <a:p>
            <a:pPr lvl="2" algn="just"/>
            <a:r>
              <a:rPr lang="es-EC" sz="2400" dirty="0" smtClean="0">
                <a:solidFill>
                  <a:schemeClr val="tx1"/>
                </a:solidFill>
              </a:rPr>
              <a:t>Recomendaciones.</a:t>
            </a:r>
            <a:endParaRPr lang="es-MX" sz="2400" dirty="0" smtClean="0">
              <a:solidFill>
                <a:schemeClr val="tx1"/>
              </a:solidFill>
            </a:endParaRPr>
          </a:p>
          <a:p>
            <a:endParaRPr lang="es-MX"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000" dirty="0" smtClean="0"/>
              <a:t>Objetivos</a:t>
            </a:r>
            <a:endParaRPr lang="es-MX" sz="3000" dirty="0"/>
          </a:p>
        </p:txBody>
      </p:sp>
      <p:sp>
        <p:nvSpPr>
          <p:cNvPr id="3" name="2 Marcador de contenido"/>
          <p:cNvSpPr>
            <a:spLocks noGrp="1"/>
          </p:cNvSpPr>
          <p:nvPr>
            <p:ph idx="1"/>
          </p:nvPr>
        </p:nvSpPr>
        <p:spPr/>
        <p:txBody>
          <a:bodyPr>
            <a:normAutofit/>
          </a:bodyPr>
          <a:lstStyle/>
          <a:p>
            <a:r>
              <a:rPr lang="es-MX" b="1" i="1" dirty="0" smtClean="0">
                <a:solidFill>
                  <a:srgbClr val="C00000"/>
                </a:solidFill>
              </a:rPr>
              <a:t>Objetivos Específicos.-</a:t>
            </a:r>
          </a:p>
          <a:p>
            <a:pPr lvl="1" algn="just"/>
            <a:r>
              <a:rPr lang="es-ES" dirty="0" smtClean="0">
                <a:solidFill>
                  <a:schemeClr val="tx1"/>
                </a:solidFill>
              </a:rPr>
              <a:t>Elaborar el plan de investigación de campo o programa de auditoría.</a:t>
            </a:r>
            <a:endParaRPr lang="es-MX" dirty="0" smtClean="0">
              <a:solidFill>
                <a:schemeClr val="tx1"/>
              </a:solidFill>
            </a:endParaRPr>
          </a:p>
          <a:p>
            <a:pPr lvl="1" algn="just"/>
            <a:r>
              <a:rPr lang="es-ES" dirty="0" smtClean="0">
                <a:solidFill>
                  <a:schemeClr val="tx1"/>
                </a:solidFill>
              </a:rPr>
              <a:t>Determinar los instrumentos para la investigación de campo o programa de auditoría.</a:t>
            </a:r>
            <a:endParaRPr lang="es-MX" dirty="0" smtClean="0">
              <a:solidFill>
                <a:schemeClr val="tx1"/>
              </a:solidFill>
            </a:endParaRPr>
          </a:p>
          <a:p>
            <a:pPr lvl="1" algn="just"/>
            <a:r>
              <a:rPr lang="es-ES" dirty="0" smtClean="0">
                <a:solidFill>
                  <a:schemeClr val="tx1"/>
                </a:solidFill>
              </a:rPr>
              <a:t>Recopilar información detalla de la situación actual del sistema de información de la Corporación HOLDINGDINE S.A. (Matriz).</a:t>
            </a:r>
            <a:endParaRPr lang="es-MX" dirty="0" smtClean="0">
              <a:solidFill>
                <a:schemeClr val="tx1"/>
              </a:solidFill>
            </a:endParaRPr>
          </a:p>
          <a:p>
            <a:pPr lvl="1" algn="just"/>
            <a:r>
              <a:rPr lang="es-ES" dirty="0" smtClean="0">
                <a:solidFill>
                  <a:schemeClr val="tx1"/>
                </a:solidFill>
              </a:rPr>
              <a:t>Realizar el análisis de la información.</a:t>
            </a:r>
            <a:endParaRPr lang="es-MX" dirty="0" smtClean="0">
              <a:solidFill>
                <a:schemeClr val="tx1"/>
              </a:solidFill>
            </a:endParaRPr>
          </a:p>
          <a:p>
            <a:pPr lvl="1" algn="just"/>
            <a:r>
              <a:rPr lang="es-ES" dirty="0" smtClean="0">
                <a:solidFill>
                  <a:schemeClr val="tx1"/>
                </a:solidFill>
              </a:rPr>
              <a:t>Determinar los niveles de madurez.</a:t>
            </a:r>
            <a:endParaRPr lang="es-MX" dirty="0" smtClean="0">
              <a:solidFill>
                <a:schemeClr val="tx1"/>
              </a:solidFill>
            </a:endParaRPr>
          </a:p>
          <a:p>
            <a:pPr lvl="1" algn="just"/>
            <a:r>
              <a:rPr lang="es-ES" dirty="0" smtClean="0">
                <a:solidFill>
                  <a:schemeClr val="tx1"/>
                </a:solidFill>
              </a:rPr>
              <a:t>Verificar las observaciones.</a:t>
            </a:r>
            <a:endParaRPr lang="es-MX" dirty="0" smtClean="0">
              <a:solidFill>
                <a:schemeClr val="tx1"/>
              </a:solidFill>
            </a:endParaRPr>
          </a:p>
          <a:p>
            <a:pPr lvl="1" algn="just"/>
            <a:r>
              <a:rPr lang="es-ES" dirty="0" smtClean="0">
                <a:solidFill>
                  <a:schemeClr val="tx1"/>
                </a:solidFill>
              </a:rPr>
              <a:t>Elaborar el informe detallado.</a:t>
            </a:r>
            <a:endParaRPr lang="es-MX" dirty="0" smtClean="0">
              <a:solidFill>
                <a:schemeClr val="tx1"/>
              </a:solidFill>
            </a:endParaRPr>
          </a:p>
          <a:p>
            <a:pPr lvl="1" algn="just"/>
            <a:r>
              <a:rPr lang="es-ES" dirty="0" smtClean="0">
                <a:solidFill>
                  <a:schemeClr val="tx1"/>
                </a:solidFill>
              </a:rPr>
              <a:t>Validar el informe detallado.</a:t>
            </a:r>
            <a:endParaRPr lang="es-MX" dirty="0" smtClean="0">
              <a:solidFill>
                <a:schemeClr val="tx1"/>
              </a:solidFill>
            </a:endParaRPr>
          </a:p>
          <a:p>
            <a:pPr lvl="1" algn="just"/>
            <a:r>
              <a:rPr lang="es-ES" dirty="0" smtClean="0">
                <a:solidFill>
                  <a:schemeClr val="tx1"/>
                </a:solidFill>
              </a:rPr>
              <a:t>Elaborar y entregar el informe final/ejecutivo.</a:t>
            </a:r>
            <a:endParaRPr lang="es-MX" dirty="0" smtClean="0">
              <a:solidFill>
                <a:schemeClr val="tx1"/>
              </a:solidFill>
            </a:endParaRPr>
          </a:p>
          <a:p>
            <a:endParaRPr lang="es-MX"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000" dirty="0" smtClean="0"/>
              <a:t>Aplicación del Modelo COBIT 4.1. en la Corporación HOLDINGDINE S.A. (Matriz)</a:t>
            </a:r>
            <a:endParaRPr lang="es-MX" sz="3000" dirty="0"/>
          </a:p>
        </p:txBody>
      </p:sp>
      <p:sp>
        <p:nvSpPr>
          <p:cNvPr id="3" name="2 Marcador de contenido"/>
          <p:cNvSpPr>
            <a:spLocks noGrp="1"/>
          </p:cNvSpPr>
          <p:nvPr>
            <p:ph idx="1"/>
          </p:nvPr>
        </p:nvSpPr>
        <p:spPr/>
        <p:txBody>
          <a:bodyPr/>
          <a:lstStyle/>
          <a:p>
            <a:pPr lvl="1" algn="just"/>
            <a:r>
              <a:rPr lang="es-EC" sz="2200" dirty="0" smtClean="0">
                <a:solidFill>
                  <a:schemeClr val="tx1"/>
                </a:solidFill>
              </a:rPr>
              <a:t>Presentar y analizar el Informe Detallado al Gerente y Especialista de Redes y Comunicaciones de la Gerencia TI, donde se incluye todas oportunidades de mejora, con la finalidad de conocer su opinión al respecto.</a:t>
            </a:r>
            <a:endParaRPr lang="es-MX" sz="2200" dirty="0" smtClean="0">
              <a:solidFill>
                <a:schemeClr val="tx1"/>
              </a:solidFill>
            </a:endParaRPr>
          </a:p>
          <a:p>
            <a:pPr lvl="1" algn="just"/>
            <a:r>
              <a:rPr lang="es-EC" sz="2200" dirty="0" smtClean="0">
                <a:solidFill>
                  <a:schemeClr val="tx1"/>
                </a:solidFill>
              </a:rPr>
              <a:t>Después de discutidas las recomendaciones con el Gerente y la Especialista de Redes y Comunicaciones de la Gerencia TI, indicar en el informe su punto de vista.</a:t>
            </a:r>
            <a:endParaRPr lang="es-MX" sz="2200" dirty="0" smtClean="0">
              <a:solidFill>
                <a:schemeClr val="tx1"/>
              </a:solidFill>
            </a:endParaRPr>
          </a:p>
          <a:p>
            <a:pPr lvl="1" algn="just"/>
            <a:r>
              <a:rPr lang="es-EC" sz="2200" dirty="0" smtClean="0">
                <a:solidFill>
                  <a:schemeClr val="tx1"/>
                </a:solidFill>
              </a:rPr>
              <a:t>Finalmente emitir el </a:t>
            </a:r>
            <a:r>
              <a:rPr lang="es-EC" sz="2200" dirty="0" smtClean="0">
                <a:solidFill>
                  <a:schemeClr val="tx1"/>
                </a:solidFill>
                <a:hlinkClick r:id="rId2" action="ppaction://hlinkfile"/>
              </a:rPr>
              <a:t>Informe Ejecutivo </a:t>
            </a:r>
            <a:r>
              <a:rPr lang="es-EC" sz="2200" dirty="0" smtClean="0">
                <a:solidFill>
                  <a:schemeClr val="tx1"/>
                </a:solidFill>
              </a:rPr>
              <a:t>de auditoría.</a:t>
            </a:r>
            <a:endParaRPr lang="es-MX" sz="2200" dirty="0" smtClean="0">
              <a:solidFill>
                <a:schemeClr val="tx1"/>
              </a:solidFill>
            </a:endParaRPr>
          </a:p>
          <a:p>
            <a:pPr lvl="1" algn="just"/>
            <a:r>
              <a:rPr lang="es-EC" sz="2200" dirty="0" smtClean="0">
                <a:solidFill>
                  <a:schemeClr val="tx1"/>
                </a:solidFill>
              </a:rPr>
              <a:t>El Informe Ejecutivo, a cargo de la Gerencia TI, se entregará al staff ejecutivo de la Corporación HOLDINGDINE S.A. (Matriz).</a:t>
            </a:r>
            <a:endParaRPr lang="es-MX" sz="2200" dirty="0" smtClean="0">
              <a:solidFill>
                <a:schemeClr val="tx1"/>
              </a:solidFill>
            </a:endParaRPr>
          </a:p>
          <a:p>
            <a:endParaRPr lang="es-MX"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000" dirty="0" smtClean="0"/>
              <a:t>Recursos para el Plan de Investigación de Campo</a:t>
            </a:r>
            <a:endParaRPr lang="es-MX" sz="3000" dirty="0"/>
          </a:p>
        </p:txBody>
      </p:sp>
      <p:sp>
        <p:nvSpPr>
          <p:cNvPr id="3" name="2 Marcador de contenido"/>
          <p:cNvSpPr>
            <a:spLocks noGrp="1"/>
          </p:cNvSpPr>
          <p:nvPr>
            <p:ph idx="1"/>
          </p:nvPr>
        </p:nvSpPr>
        <p:spPr/>
        <p:txBody>
          <a:bodyPr>
            <a:normAutofit fontScale="55000" lnSpcReduction="20000"/>
          </a:bodyPr>
          <a:lstStyle/>
          <a:p>
            <a:pPr algn="just"/>
            <a:r>
              <a:rPr lang="es-EC" sz="4000" dirty="0" smtClean="0">
                <a:solidFill>
                  <a:schemeClr val="tx1"/>
                </a:solidFill>
              </a:rPr>
              <a:t>Para el plan de investigación de campo o programa de auditoría se utilizó recursos </a:t>
            </a:r>
            <a:r>
              <a:rPr lang="es-EC" sz="4000" dirty="0" smtClean="0">
                <a:solidFill>
                  <a:schemeClr val="tx1"/>
                </a:solidFill>
              </a:rPr>
              <a:t>como</a:t>
            </a:r>
            <a:r>
              <a:rPr lang="es-EC" sz="4000" dirty="0" smtClean="0">
                <a:solidFill>
                  <a:schemeClr val="tx1"/>
                </a:solidFill>
              </a:rPr>
              <a:t>:</a:t>
            </a:r>
            <a:endParaRPr lang="es-MX" sz="4000" dirty="0" smtClean="0">
              <a:solidFill>
                <a:schemeClr val="tx1"/>
              </a:solidFill>
            </a:endParaRPr>
          </a:p>
          <a:p>
            <a:pPr lvl="1" algn="just"/>
            <a:r>
              <a:rPr lang="es-EC" sz="4000" b="1" dirty="0" smtClean="0">
                <a:solidFill>
                  <a:srgbClr val="C00000"/>
                </a:solidFill>
              </a:rPr>
              <a:t>Recurso Humano:</a:t>
            </a:r>
            <a:r>
              <a:rPr lang="es-EC" sz="4000" dirty="0" smtClean="0">
                <a:solidFill>
                  <a:srgbClr val="C00000"/>
                </a:solidFill>
              </a:rPr>
              <a:t> </a:t>
            </a:r>
            <a:r>
              <a:rPr lang="es-EC" sz="4000" dirty="0" smtClean="0">
                <a:solidFill>
                  <a:schemeClr val="tx1"/>
                </a:solidFill>
              </a:rPr>
              <a:t>Auditor/Evaluador, persona que recopila, sistematiza y analiza la información, debe conocer la metodología de auditoría como también el estándar COBIT y su aplicación. Para este plan de investigación de campo se ha designado al Sr. Andrés Patricio Naveda Paredes como único evaluador.</a:t>
            </a:r>
            <a:endParaRPr lang="es-MX" sz="4000" dirty="0" smtClean="0">
              <a:solidFill>
                <a:schemeClr val="tx1"/>
              </a:solidFill>
            </a:endParaRPr>
          </a:p>
          <a:p>
            <a:pPr lvl="1" algn="just"/>
            <a:r>
              <a:rPr lang="es-EC" sz="4000" b="1" dirty="0" smtClean="0">
                <a:solidFill>
                  <a:srgbClr val="C00000"/>
                </a:solidFill>
              </a:rPr>
              <a:t>Recursos de Evidencia:</a:t>
            </a:r>
            <a:r>
              <a:rPr lang="es-EC" sz="4000" dirty="0" smtClean="0">
                <a:solidFill>
                  <a:srgbClr val="C00000"/>
                </a:solidFill>
              </a:rPr>
              <a:t> </a:t>
            </a:r>
            <a:r>
              <a:rPr lang="es-EC" sz="4000" dirty="0" smtClean="0">
                <a:solidFill>
                  <a:schemeClr val="tx1"/>
                </a:solidFill>
              </a:rPr>
              <a:t>El programa de auditoría que se ha planificado, parte de la elaboración de una Matriz de Riesgos TI, para identificar los procesos y actividades más críticos y así dar paso al plan de investigación de campo que se respaldará con :</a:t>
            </a:r>
            <a:endParaRPr lang="es-MX" sz="4000" dirty="0" smtClean="0">
              <a:solidFill>
                <a:schemeClr val="tx1"/>
              </a:solidFill>
            </a:endParaRPr>
          </a:p>
          <a:p>
            <a:pPr lvl="2" algn="just"/>
            <a:r>
              <a:rPr lang="es-EC" sz="4000" dirty="0" smtClean="0">
                <a:solidFill>
                  <a:schemeClr val="tx1"/>
                </a:solidFill>
              </a:rPr>
              <a:t>Cuestionarios, Pruebas de cumplimiento, Checklist, Pruebas sustantivas y Observación directa.</a:t>
            </a:r>
            <a:endParaRPr lang="es-MX" sz="4000" dirty="0" smtClean="0">
              <a:solidFill>
                <a:schemeClr val="tx1"/>
              </a:solidFill>
            </a:endParaRPr>
          </a:p>
          <a:p>
            <a:endParaRPr lang="es-MX"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000" dirty="0" smtClean="0"/>
              <a:t>Conclusiones </a:t>
            </a:r>
            <a:endParaRPr lang="es-MX" sz="3000" dirty="0"/>
          </a:p>
        </p:txBody>
      </p:sp>
      <p:sp>
        <p:nvSpPr>
          <p:cNvPr id="3" name="2 Marcador de contenido"/>
          <p:cNvSpPr>
            <a:spLocks noGrp="1"/>
          </p:cNvSpPr>
          <p:nvPr>
            <p:ph idx="1"/>
          </p:nvPr>
        </p:nvSpPr>
        <p:spPr/>
        <p:txBody>
          <a:bodyPr>
            <a:normAutofit/>
          </a:bodyPr>
          <a:lstStyle/>
          <a:p>
            <a:pPr lvl="0" algn="just"/>
            <a:r>
              <a:rPr lang="es-ES_tradnl" sz="2200" dirty="0" smtClean="0">
                <a:solidFill>
                  <a:schemeClr val="tx1"/>
                </a:solidFill>
              </a:rPr>
              <a:t>Toda organización que posean Tecnologías de Información medianamente complejos, deben de someterse a un control estricto de evaluación de eficacia y eficiencia. Hoy en día, la mayoría de las empresas tienen toda su información estructurada en sistemas informáticos, de aquí, la vital importancia que funcionen correctamente. </a:t>
            </a:r>
          </a:p>
          <a:p>
            <a:pPr lvl="0" algn="just">
              <a:buNone/>
            </a:pPr>
            <a:endParaRPr lang="es-MX" sz="2200" dirty="0" smtClean="0">
              <a:solidFill>
                <a:schemeClr val="tx1"/>
              </a:solidFill>
            </a:endParaRPr>
          </a:p>
          <a:p>
            <a:pPr lvl="0" algn="just"/>
            <a:r>
              <a:rPr lang="es-ES_tradnl" sz="2200" dirty="0" smtClean="0">
                <a:solidFill>
                  <a:schemeClr val="tx1"/>
                </a:solidFill>
              </a:rPr>
              <a:t>Es primordial la aplicación de un</a:t>
            </a:r>
            <a:r>
              <a:rPr lang="es-ES" sz="2200" dirty="0" smtClean="0">
                <a:solidFill>
                  <a:schemeClr val="tx1"/>
                </a:solidFill>
              </a:rPr>
              <a:t> modelo</a:t>
            </a:r>
            <a:r>
              <a:rPr lang="es-ES_tradnl" sz="2200" dirty="0" smtClean="0">
                <a:solidFill>
                  <a:schemeClr val="tx1"/>
                </a:solidFill>
              </a:rPr>
              <a:t> de control reconocido internacionalmente, como lo es</a:t>
            </a:r>
            <a:r>
              <a:rPr lang="es-ES" sz="2200" dirty="0" smtClean="0">
                <a:solidFill>
                  <a:schemeClr val="tx1"/>
                </a:solidFill>
              </a:rPr>
              <a:t> COBIT, </a:t>
            </a:r>
            <a:r>
              <a:rPr lang="es-ES_tradnl" sz="2200" dirty="0" smtClean="0">
                <a:solidFill>
                  <a:schemeClr val="tx1"/>
                </a:solidFill>
              </a:rPr>
              <a:t>que </a:t>
            </a:r>
            <a:r>
              <a:rPr lang="es-ES" sz="2200" dirty="0" smtClean="0">
                <a:solidFill>
                  <a:schemeClr val="tx1"/>
                </a:solidFill>
              </a:rPr>
              <a:t>en la actualidad,  es una herramienta </a:t>
            </a:r>
            <a:r>
              <a:rPr lang="es-ES_tradnl" sz="2200" dirty="0" smtClean="0">
                <a:solidFill>
                  <a:schemeClr val="tx1"/>
                </a:solidFill>
              </a:rPr>
              <a:t>para mantener el control de los procesos y actividades </a:t>
            </a:r>
            <a:r>
              <a:rPr lang="es-ES" sz="2200" dirty="0" smtClean="0">
                <a:solidFill>
                  <a:schemeClr val="tx1"/>
                </a:solidFill>
              </a:rPr>
              <a:t>de TI. Este estándar exige que todos </a:t>
            </a:r>
            <a:r>
              <a:rPr lang="es-ES_tradnl" sz="2200" dirty="0" smtClean="0">
                <a:solidFill>
                  <a:schemeClr val="tx1"/>
                </a:solidFill>
              </a:rPr>
              <a:t>las actividades estén documentadas, aprobadas, en conocimiento, aplicadas y evaluada</a:t>
            </a:r>
            <a:r>
              <a:rPr lang="es-ES" sz="2200" dirty="0" smtClean="0">
                <a:solidFill>
                  <a:schemeClr val="tx1"/>
                </a:solidFill>
              </a:rPr>
              <a:t>s por los usuarios de la organización. </a:t>
            </a:r>
            <a:endParaRPr lang="es-MX" sz="2200" dirty="0" smtClean="0">
              <a:solidFill>
                <a:schemeClr val="tx1"/>
              </a:solidFill>
            </a:endParaRPr>
          </a:p>
          <a:p>
            <a:endParaRPr lang="es-MX"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000" dirty="0" smtClean="0"/>
              <a:t>Conclusiones</a:t>
            </a:r>
            <a:endParaRPr lang="es-MX" sz="3000" dirty="0"/>
          </a:p>
        </p:txBody>
      </p:sp>
      <p:sp>
        <p:nvSpPr>
          <p:cNvPr id="3" name="2 Marcador de contenido"/>
          <p:cNvSpPr>
            <a:spLocks noGrp="1"/>
          </p:cNvSpPr>
          <p:nvPr>
            <p:ph idx="1"/>
          </p:nvPr>
        </p:nvSpPr>
        <p:spPr/>
        <p:txBody>
          <a:bodyPr>
            <a:normAutofit/>
          </a:bodyPr>
          <a:lstStyle/>
          <a:p>
            <a:pPr lvl="0" algn="just"/>
            <a:r>
              <a:rPr lang="es-ES_tradnl" sz="2200" dirty="0" smtClean="0">
                <a:solidFill>
                  <a:schemeClr val="tx1"/>
                </a:solidFill>
              </a:rPr>
              <a:t>Con el</a:t>
            </a:r>
            <a:r>
              <a:rPr lang="es-ES" sz="2200" dirty="0" smtClean="0">
                <a:solidFill>
                  <a:schemeClr val="tx1"/>
                </a:solidFill>
              </a:rPr>
              <a:t> marco de referencia COBIT</a:t>
            </a:r>
            <a:r>
              <a:rPr lang="es-ES_tradnl" sz="2200" dirty="0" smtClean="0">
                <a:solidFill>
                  <a:schemeClr val="tx1"/>
                </a:solidFill>
              </a:rPr>
              <a:t> 4.1.</a:t>
            </a:r>
            <a:r>
              <a:rPr lang="es-ES" sz="2200" dirty="0" smtClean="0">
                <a:solidFill>
                  <a:schemeClr val="tx1"/>
                </a:solidFill>
              </a:rPr>
              <a:t>, se </a:t>
            </a:r>
            <a:r>
              <a:rPr lang="es-ES_tradnl" sz="2200" dirty="0" smtClean="0">
                <a:solidFill>
                  <a:schemeClr val="tx1"/>
                </a:solidFill>
              </a:rPr>
              <a:t>identificó y evaluó </a:t>
            </a:r>
            <a:r>
              <a:rPr lang="es-ES" sz="2200" dirty="0" smtClean="0">
                <a:solidFill>
                  <a:schemeClr val="tx1"/>
                </a:solidFill>
              </a:rPr>
              <a:t> los procesos</a:t>
            </a:r>
            <a:r>
              <a:rPr lang="es-ES_tradnl" sz="2200" dirty="0" smtClean="0">
                <a:solidFill>
                  <a:schemeClr val="tx1"/>
                </a:solidFill>
              </a:rPr>
              <a:t> y actividades TI más críticos de la Corporación HOLDINGDINE S.A. (Matriz), donde se pudo dar</a:t>
            </a:r>
            <a:r>
              <a:rPr lang="es-ES" sz="2200" dirty="0" smtClean="0">
                <a:solidFill>
                  <a:schemeClr val="tx1"/>
                </a:solidFill>
              </a:rPr>
              <a:t> un conjunto de </a:t>
            </a:r>
            <a:r>
              <a:rPr lang="es-ES_tradnl" sz="2200" dirty="0" smtClean="0">
                <a:solidFill>
                  <a:schemeClr val="tx1"/>
                </a:solidFill>
              </a:rPr>
              <a:t>observaciones y recomendaciones</a:t>
            </a:r>
            <a:r>
              <a:rPr lang="es-ES" sz="2200" dirty="0" smtClean="0">
                <a:solidFill>
                  <a:schemeClr val="tx1"/>
                </a:solidFill>
              </a:rPr>
              <a:t> las cuales pueden ayudar</a:t>
            </a:r>
            <a:r>
              <a:rPr lang="es-ES_tradnl" sz="2200" dirty="0" smtClean="0">
                <a:solidFill>
                  <a:schemeClr val="tx1"/>
                </a:solidFill>
              </a:rPr>
              <a:t> a alinear de mejor manera la Gerencia de TI con los requerimientos del negocio.</a:t>
            </a:r>
          </a:p>
          <a:p>
            <a:pPr lvl="0" algn="just">
              <a:buNone/>
            </a:pPr>
            <a:endParaRPr lang="es-ES_tradnl" sz="2200" dirty="0" smtClean="0">
              <a:solidFill>
                <a:schemeClr val="tx1"/>
              </a:solidFill>
            </a:endParaRPr>
          </a:p>
          <a:p>
            <a:pPr algn="just"/>
            <a:r>
              <a:rPr lang="es-ES" sz="2200" dirty="0" smtClean="0">
                <a:solidFill>
                  <a:schemeClr val="tx1"/>
                </a:solidFill>
              </a:rPr>
              <a:t>La auditoría informática se conforma obteniendo información y documentación de los riesgos críticos que tiene una organización, con el fin de elaborar informes detallados para analizar situaciones de debilidad en las que se involucran recursos informáticos. </a:t>
            </a:r>
            <a:endParaRPr lang="es-MX" sz="2200" dirty="0" smtClean="0">
              <a:solidFill>
                <a:schemeClr val="tx1"/>
              </a:solidFill>
            </a:endParaRPr>
          </a:p>
          <a:p>
            <a:pPr lvl="0" algn="just">
              <a:buNone/>
            </a:pPr>
            <a:endParaRPr lang="es-MX" sz="2200" dirty="0" smtClean="0">
              <a:solidFill>
                <a:schemeClr val="tx1"/>
              </a:solidFill>
            </a:endParaRPr>
          </a:p>
          <a:p>
            <a:endParaRPr lang="es-MX"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000" dirty="0" smtClean="0"/>
              <a:t>Recomendaciones</a:t>
            </a:r>
            <a:endParaRPr lang="es-MX" sz="3000" dirty="0"/>
          </a:p>
        </p:txBody>
      </p:sp>
      <p:sp>
        <p:nvSpPr>
          <p:cNvPr id="3" name="2 Marcador de contenido"/>
          <p:cNvSpPr>
            <a:spLocks noGrp="1"/>
          </p:cNvSpPr>
          <p:nvPr>
            <p:ph idx="1"/>
          </p:nvPr>
        </p:nvSpPr>
        <p:spPr/>
        <p:txBody>
          <a:bodyPr>
            <a:normAutofit/>
          </a:bodyPr>
          <a:lstStyle/>
          <a:p>
            <a:pPr lvl="0" algn="just"/>
            <a:r>
              <a:rPr lang="es-ES" sz="2200" dirty="0" smtClean="0">
                <a:solidFill>
                  <a:schemeClr val="tx1"/>
                </a:solidFill>
              </a:rPr>
              <a:t>Hoy en día, se recomienda a las organizaciones el involucramiento de la Auditoría Informática, tanto como ente interno y/o externo, ya que permitirá </a:t>
            </a:r>
            <a:r>
              <a:rPr lang="es-MX" sz="2200" dirty="0" smtClean="0">
                <a:solidFill>
                  <a:schemeClr val="tx1"/>
                </a:solidFill>
              </a:rPr>
              <a:t>recoger, agrupar e indagar evidencias para determinar si </a:t>
            </a:r>
            <a:r>
              <a:rPr lang="es-ES" sz="2200" dirty="0" smtClean="0">
                <a:solidFill>
                  <a:schemeClr val="tx1"/>
                </a:solidFill>
              </a:rPr>
              <a:t>el</a:t>
            </a:r>
            <a:r>
              <a:rPr lang="es-MX" sz="2200" dirty="0" smtClean="0">
                <a:solidFill>
                  <a:schemeClr val="tx1"/>
                </a:solidFill>
              </a:rPr>
              <a:t> sistema de información de las organizaciones salvaguarda el activo empresarial, si se mantiene la integridad de los datos y si se utiliza eficientemente los recursos tecnológicos.</a:t>
            </a:r>
          </a:p>
          <a:p>
            <a:pPr lvl="0" algn="just"/>
            <a:endParaRPr lang="es-MX" sz="2200" dirty="0" smtClean="0">
              <a:solidFill>
                <a:schemeClr val="tx1"/>
              </a:solidFill>
            </a:endParaRPr>
          </a:p>
          <a:p>
            <a:pPr algn="just"/>
            <a:r>
              <a:rPr lang="es-ES" sz="2200" dirty="0" smtClean="0">
                <a:solidFill>
                  <a:schemeClr val="tx1"/>
                </a:solidFill>
              </a:rPr>
              <a:t>Se recomienda que tanto la Corporación HOLDINGDINDE S.A., como matriz, y sus subsidiarias, se inicie un proceso de implantación de un modelo de control, que puede ser COBIT, ya que éste ayuda a salvar las brechas existentes entre riesgos de negocio, necesidades de control y aspectos técnicos, proporcionando buenas prácticas a través de un Marco Referencial pre establecido.</a:t>
            </a:r>
            <a:endParaRPr lang="es-MX" sz="2200" dirty="0" smtClean="0">
              <a:solidFill>
                <a:schemeClr val="tx1"/>
              </a:solidFill>
            </a:endParaRPr>
          </a:p>
          <a:p>
            <a:pPr lvl="0" algn="just"/>
            <a:endParaRPr lang="es-MX" sz="2200" dirty="0" smtClean="0">
              <a:solidFill>
                <a:schemeClr val="tx1"/>
              </a:solidFill>
            </a:endParaRPr>
          </a:p>
          <a:p>
            <a:endParaRPr lang="es-MX"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000" dirty="0" smtClean="0"/>
              <a:t>Recomendaciones</a:t>
            </a:r>
            <a:endParaRPr lang="es-MX" sz="3000" dirty="0"/>
          </a:p>
        </p:txBody>
      </p:sp>
      <p:sp>
        <p:nvSpPr>
          <p:cNvPr id="3" name="2 Marcador de contenido"/>
          <p:cNvSpPr>
            <a:spLocks noGrp="1"/>
          </p:cNvSpPr>
          <p:nvPr>
            <p:ph idx="1"/>
          </p:nvPr>
        </p:nvSpPr>
        <p:spPr/>
        <p:txBody>
          <a:bodyPr/>
          <a:lstStyle/>
          <a:p>
            <a:pPr algn="just"/>
            <a:r>
              <a:rPr lang="es-ES" sz="2200" dirty="0" smtClean="0">
                <a:solidFill>
                  <a:schemeClr val="tx1"/>
                </a:solidFill>
              </a:rPr>
              <a:t>Se </a:t>
            </a:r>
            <a:r>
              <a:rPr lang="es-ES" sz="2200" smtClean="0">
                <a:solidFill>
                  <a:schemeClr val="tx1"/>
                </a:solidFill>
              </a:rPr>
              <a:t>recomienda </a:t>
            </a:r>
            <a:r>
              <a:rPr lang="es-ES" sz="2200" smtClean="0">
                <a:solidFill>
                  <a:schemeClr val="tx1"/>
                </a:solidFill>
              </a:rPr>
              <a:t>hacer uso </a:t>
            </a:r>
            <a:r>
              <a:rPr lang="es-ES" sz="2200" dirty="0" smtClean="0">
                <a:solidFill>
                  <a:schemeClr val="tx1"/>
                </a:solidFill>
              </a:rPr>
              <a:t>del presente trabajo, partiendo de las observaciones planteadas a cada uno de los procesos y actividades TI que fueron evaluados, </a:t>
            </a:r>
            <a:r>
              <a:rPr lang="es-ES" sz="2200" dirty="0" smtClean="0">
                <a:solidFill>
                  <a:schemeClr val="tx1"/>
                </a:solidFill>
              </a:rPr>
              <a:t>para que se </a:t>
            </a:r>
            <a:r>
              <a:rPr lang="es-ES" sz="2200" dirty="0" smtClean="0">
                <a:solidFill>
                  <a:schemeClr val="tx1"/>
                </a:solidFill>
              </a:rPr>
              <a:t> </a:t>
            </a:r>
            <a:r>
              <a:rPr lang="es-ES" sz="2200" dirty="0" smtClean="0">
                <a:solidFill>
                  <a:schemeClr val="tx1"/>
                </a:solidFill>
              </a:rPr>
              <a:t>tomen en cuenta las recomendaciones puntualizadas en los Informes: Detallado y Ejecutivo, con el fin de tomarlo como guía para futuras mejoras en TI, además de realizar evaluaciones periódicas para medir el avance de cada uno de los procesos y actividades de la Corporación.</a:t>
            </a:r>
          </a:p>
          <a:p>
            <a:pPr algn="just">
              <a:buNone/>
            </a:pPr>
            <a:endParaRPr lang="es-MX" sz="2200" dirty="0" smtClean="0">
              <a:solidFill>
                <a:schemeClr val="tx1"/>
              </a:solidFill>
            </a:endParaRPr>
          </a:p>
          <a:p>
            <a:pPr algn="just"/>
            <a:r>
              <a:rPr lang="es-ES" sz="2200" dirty="0" smtClean="0">
                <a:solidFill>
                  <a:schemeClr val="tx1"/>
                </a:solidFill>
              </a:rPr>
              <a:t>Se recomienda que en la Malla Curricular de la carrera se aumente asignaturas orientadas a la Auditoría Informática y al Gobierno de TI; de igual manera promover  la realización de  talleres prácticos que permitan a los estudiantes tener experiencia en empresas reales. </a:t>
            </a:r>
            <a:endParaRPr lang="es-MX" sz="2200" dirty="0" smtClean="0">
              <a:solidFill>
                <a:schemeClr val="tx1"/>
              </a:solidFill>
            </a:endParaRPr>
          </a:p>
          <a:p>
            <a:pPr>
              <a:buNone/>
            </a:pPr>
            <a:endParaRPr lang="es-MX"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476672"/>
            <a:ext cx="8686800" cy="1470025"/>
          </a:xfrm>
        </p:spPr>
        <p:txBody>
          <a:bodyPr/>
          <a:lstStyle/>
          <a:p>
            <a:r>
              <a:rPr lang="es-MX" dirty="0" smtClean="0"/>
              <a:t>Dedicatoria</a:t>
            </a:r>
            <a:endParaRPr lang="es-MX" dirty="0"/>
          </a:p>
        </p:txBody>
      </p:sp>
      <p:sp>
        <p:nvSpPr>
          <p:cNvPr id="3" name="2 Marcador de contenido"/>
          <p:cNvSpPr>
            <a:spLocks noGrp="1"/>
          </p:cNvSpPr>
          <p:nvPr>
            <p:ph type="subTitle" idx="1"/>
          </p:nvPr>
        </p:nvSpPr>
        <p:spPr>
          <a:xfrm>
            <a:off x="323528" y="2780928"/>
            <a:ext cx="8568952" cy="2448272"/>
          </a:xfrm>
        </p:spPr>
        <p:txBody>
          <a:bodyPr>
            <a:normAutofit fontScale="25000" lnSpcReduction="20000"/>
          </a:bodyPr>
          <a:lstStyle/>
          <a:p>
            <a:pPr algn="just"/>
            <a:r>
              <a:rPr lang="es-ES" sz="6400" dirty="0" smtClean="0"/>
              <a:t>Dedico esta tesis a mis padres, por su comprensión y ayuda en momentos bueno y malos, me han enseñado a encarar las adversidades sin perder nunca la dignidad ni desfallecer en el intento, gracias a ellos, me he formado como persona con valores y principios acompañados de una gran dosis de amor.</a:t>
            </a:r>
            <a:endParaRPr lang="es-MX" sz="6400" dirty="0" smtClean="0"/>
          </a:p>
          <a:p>
            <a:pPr algn="just"/>
            <a:r>
              <a:rPr lang="es-ES" sz="6400" dirty="0" smtClean="0"/>
              <a:t> </a:t>
            </a:r>
            <a:endParaRPr lang="es-MX" sz="6400" dirty="0" smtClean="0"/>
          </a:p>
          <a:p>
            <a:pPr algn="just"/>
            <a:r>
              <a:rPr lang="es-ES" sz="6400" dirty="0" smtClean="0"/>
              <a:t>A mi madre, que estuvo, está y estará  siempre a mi lado brindándome su mano amiga y protectora, dándome a cada instante una palabra de aliento para ser una mejor persona. A mi padre, por ser un apoyo a lo largo de mi formación profesional.</a:t>
            </a:r>
            <a:endParaRPr lang="es-MX" sz="6400" dirty="0" smtClean="0"/>
          </a:p>
          <a:p>
            <a:pPr algn="just"/>
            <a:r>
              <a:rPr lang="es-ES" sz="6400" dirty="0" smtClean="0"/>
              <a:t> </a:t>
            </a:r>
            <a:endParaRPr lang="es-MX" sz="6400" dirty="0" smtClean="0"/>
          </a:p>
          <a:p>
            <a:pPr algn="just"/>
            <a:r>
              <a:rPr lang="es-ES" sz="6400" dirty="0" smtClean="0"/>
              <a:t>Y finalmente a mí dedicación, esfuerzo y perseverancia por cumplir un objetivo más en mi vida.</a:t>
            </a:r>
            <a:endParaRPr lang="es-MX" sz="6400" dirty="0" smtClean="0"/>
          </a:p>
          <a:p>
            <a:endParaRPr lang="es-MX" dirty="0" smtClean="0"/>
          </a:p>
          <a:p>
            <a:r>
              <a:rPr lang="es-ES" dirty="0" smtClean="0"/>
              <a:t> </a:t>
            </a:r>
            <a:endParaRPr lang="es-MX" dirty="0" smtClean="0"/>
          </a:p>
        </p:txBody>
      </p:sp>
      <p:sp>
        <p:nvSpPr>
          <p:cNvPr id="9" name="8 CuadroTexto"/>
          <p:cNvSpPr txBox="1"/>
          <p:nvPr/>
        </p:nvSpPr>
        <p:spPr>
          <a:xfrm>
            <a:off x="6516216" y="6093296"/>
            <a:ext cx="2448272" cy="369332"/>
          </a:xfrm>
          <a:prstGeom prst="rect">
            <a:avLst/>
          </a:prstGeom>
          <a:noFill/>
        </p:spPr>
        <p:txBody>
          <a:bodyPr wrap="square" rtlCol="0">
            <a:spAutoFit/>
          </a:bodyPr>
          <a:lstStyle/>
          <a:p>
            <a:r>
              <a:rPr lang="es-MX" dirty="0" smtClean="0"/>
              <a:t>Andrés Naveda P.</a:t>
            </a:r>
            <a:endParaRPr lang="es-MX"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476672"/>
            <a:ext cx="8686800" cy="1470025"/>
          </a:xfrm>
        </p:spPr>
        <p:txBody>
          <a:bodyPr/>
          <a:lstStyle/>
          <a:p>
            <a:r>
              <a:rPr lang="es-MX" dirty="0" smtClean="0"/>
              <a:t>Agradecimientos</a:t>
            </a:r>
            <a:endParaRPr lang="es-MX" dirty="0"/>
          </a:p>
        </p:txBody>
      </p:sp>
      <p:sp>
        <p:nvSpPr>
          <p:cNvPr id="3" name="2 Marcador de contenido"/>
          <p:cNvSpPr>
            <a:spLocks noGrp="1"/>
          </p:cNvSpPr>
          <p:nvPr>
            <p:ph type="subTitle" idx="1"/>
          </p:nvPr>
        </p:nvSpPr>
        <p:spPr>
          <a:xfrm>
            <a:off x="323528" y="2780928"/>
            <a:ext cx="8568952" cy="2808312"/>
          </a:xfrm>
        </p:spPr>
        <p:txBody>
          <a:bodyPr>
            <a:noAutofit/>
          </a:bodyPr>
          <a:lstStyle/>
          <a:p>
            <a:pPr algn="just"/>
            <a:r>
              <a:rPr lang="es-ES" sz="1400" dirty="0" smtClean="0"/>
              <a:t>Esta tesis pudo ser realizada gracias al apoyo de la Corporación HOLDINGDINE S.A., la cual me proporcionó la ayuda necesaria para ejecutar el proyecto.</a:t>
            </a:r>
            <a:endParaRPr lang="es-MX" sz="1400" dirty="0" smtClean="0"/>
          </a:p>
          <a:p>
            <a:pPr algn="just"/>
            <a:r>
              <a:rPr lang="es-ES" sz="1400" dirty="0" smtClean="0"/>
              <a:t>Mi más amplio agradecimiento para el Ing. Mario Ron, codirector de tesis, por su valiosa orientación y apoyo, quién con su excelente respaldo e interés, hicieron posible la realización de la Evaluación Técnica Informática.</a:t>
            </a:r>
            <a:endParaRPr lang="es-MX" sz="1400" dirty="0" smtClean="0"/>
          </a:p>
          <a:p>
            <a:pPr algn="just"/>
            <a:r>
              <a:rPr lang="es-ES" sz="1400" dirty="0" smtClean="0"/>
              <a:t>También quisiera hacer patente mi agradecimiento al Ing. Oswaldo Vaca y a la  Ing. Paulina Porras, integrantes de la Gerencia TI de la Corporación HOLDINGDINE S.A., por las valiosas aportaciones que me brindaron para mejorar la presente investigación.</a:t>
            </a:r>
            <a:endParaRPr lang="es-MX" sz="1400" dirty="0" smtClean="0"/>
          </a:p>
          <a:p>
            <a:pPr algn="just"/>
            <a:r>
              <a:rPr lang="es-ES" sz="1400" dirty="0" smtClean="0"/>
              <a:t>Y finalmente, quiero expresar mi agradecimiento a Dios, a mis padres  y a todos quienes estuvieron vinculados de alguna manera a la realización de mi tesis.</a:t>
            </a:r>
            <a:endParaRPr lang="es-MX" sz="1400" dirty="0" smtClean="0"/>
          </a:p>
          <a:p>
            <a:pPr algn="just"/>
            <a:r>
              <a:rPr lang="es-ES" sz="1400" dirty="0" smtClean="0"/>
              <a:t> </a:t>
            </a:r>
            <a:endParaRPr lang="es-MX" sz="1400" dirty="0" smtClean="0"/>
          </a:p>
          <a:p>
            <a:pPr algn="just"/>
            <a:r>
              <a:rPr lang="es-ES" sz="1400" dirty="0" smtClean="0"/>
              <a:t>A todos, mi mayor reconocimiento y gratitud.</a:t>
            </a:r>
            <a:endParaRPr lang="es-MX" sz="1400" dirty="0" smtClean="0"/>
          </a:p>
          <a:p>
            <a:endParaRPr lang="es-MX" sz="1400" dirty="0" smtClean="0"/>
          </a:p>
          <a:p>
            <a:r>
              <a:rPr lang="es-ES" sz="1400" dirty="0" smtClean="0"/>
              <a:t> </a:t>
            </a:r>
            <a:endParaRPr lang="es-MX" sz="1400" dirty="0" smtClean="0"/>
          </a:p>
        </p:txBody>
      </p:sp>
      <p:sp>
        <p:nvSpPr>
          <p:cNvPr id="9" name="8 CuadroTexto"/>
          <p:cNvSpPr txBox="1"/>
          <p:nvPr/>
        </p:nvSpPr>
        <p:spPr>
          <a:xfrm>
            <a:off x="6516216" y="6093296"/>
            <a:ext cx="2448272" cy="369332"/>
          </a:xfrm>
          <a:prstGeom prst="rect">
            <a:avLst/>
          </a:prstGeom>
          <a:noFill/>
        </p:spPr>
        <p:txBody>
          <a:bodyPr wrap="square" rtlCol="0">
            <a:spAutoFit/>
          </a:bodyPr>
          <a:lstStyle/>
          <a:p>
            <a:r>
              <a:rPr lang="es-MX" dirty="0" smtClean="0"/>
              <a:t>Andrés Naveda P.</a:t>
            </a:r>
            <a:endParaRPr lang="es-MX"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000" dirty="0" smtClean="0"/>
              <a:t>Introducción</a:t>
            </a:r>
            <a:endParaRPr lang="es-MX" sz="3000" dirty="0"/>
          </a:p>
        </p:txBody>
      </p:sp>
      <p:sp>
        <p:nvSpPr>
          <p:cNvPr id="3" name="2 Marcador de contenido"/>
          <p:cNvSpPr>
            <a:spLocks noGrp="1"/>
          </p:cNvSpPr>
          <p:nvPr>
            <p:ph idx="1"/>
          </p:nvPr>
        </p:nvSpPr>
        <p:spPr/>
        <p:txBody>
          <a:bodyPr>
            <a:normAutofit/>
          </a:bodyPr>
          <a:lstStyle/>
          <a:p>
            <a:pPr algn="just"/>
            <a:r>
              <a:rPr lang="es-ES" sz="2200" dirty="0" smtClean="0">
                <a:solidFill>
                  <a:schemeClr val="tx1"/>
                </a:solidFill>
              </a:rPr>
              <a:t>El impacto de la tecnología en las organizaciones, ha obligado a tener en cuenta aspectos muy relevantes como: políticas de seguridad, estrategias organizacionales, separación de funciones, impacto de errores, ingresos no autorizados, sustracción y manipulación de información, etc. </a:t>
            </a:r>
          </a:p>
          <a:p>
            <a:pPr algn="just">
              <a:buNone/>
            </a:pPr>
            <a:endParaRPr lang="es-MX" sz="2200" dirty="0" smtClean="0">
              <a:solidFill>
                <a:schemeClr val="tx1"/>
              </a:solidFill>
            </a:endParaRPr>
          </a:p>
          <a:p>
            <a:pPr algn="just"/>
            <a:r>
              <a:rPr lang="es-ES" sz="2200" dirty="0" smtClean="0">
                <a:solidFill>
                  <a:schemeClr val="tx1"/>
                </a:solidFill>
              </a:rPr>
              <a:t>Por ello ante la necesidad de contar con un adecuado marco de administración y control, </a:t>
            </a:r>
            <a:r>
              <a:rPr lang="es-ES_tradnl" sz="2200" dirty="0" smtClean="0">
                <a:solidFill>
                  <a:schemeClr val="tx1"/>
                </a:solidFill>
              </a:rPr>
              <a:t>la Corporación HOLDINGDINE S.A.</a:t>
            </a:r>
            <a:r>
              <a:rPr lang="es-ES" sz="2200" dirty="0" smtClean="0">
                <a:solidFill>
                  <a:schemeClr val="tx1"/>
                </a:solidFill>
              </a:rPr>
              <a:t>, ha considerado la necesidad  de realizar una Evaluación Técnica Informática , en su matriz, desde un punto de vista externo a los procesos y actividades establecidos por la Gerencia de TI, bajo los estándares de un marco referencial a nivel mundial como es COBIT.</a:t>
            </a:r>
            <a:endParaRPr lang="es-MX" sz="2200" dirty="0" smtClean="0">
              <a:solidFill>
                <a:schemeClr val="tx1"/>
              </a:solidFill>
            </a:endParaRPr>
          </a:p>
          <a:p>
            <a:pPr>
              <a:buNone/>
            </a:pPr>
            <a:endParaRPr lang="es-MX"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000" dirty="0" smtClean="0"/>
              <a:t>Justificación</a:t>
            </a:r>
            <a:endParaRPr lang="es-MX" sz="3000" dirty="0"/>
          </a:p>
        </p:txBody>
      </p:sp>
      <p:sp>
        <p:nvSpPr>
          <p:cNvPr id="3" name="2 Marcador de contenido"/>
          <p:cNvSpPr>
            <a:spLocks noGrp="1"/>
          </p:cNvSpPr>
          <p:nvPr>
            <p:ph idx="1"/>
          </p:nvPr>
        </p:nvSpPr>
        <p:spPr/>
        <p:txBody>
          <a:bodyPr>
            <a:normAutofit/>
          </a:bodyPr>
          <a:lstStyle/>
          <a:p>
            <a:pPr algn="just"/>
            <a:r>
              <a:rPr lang="es-ES" sz="2200" dirty="0" smtClean="0">
                <a:solidFill>
                  <a:schemeClr val="tx1"/>
                </a:solidFill>
              </a:rPr>
              <a:t>Con el  desarrollo y evolución tecnológica  que enfrenta </a:t>
            </a:r>
            <a:r>
              <a:rPr lang="es-ES_tradnl" sz="2200" dirty="0" smtClean="0">
                <a:solidFill>
                  <a:schemeClr val="tx1"/>
                </a:solidFill>
              </a:rPr>
              <a:t>HOLDINGDINE S.A. (Matriz)</a:t>
            </a:r>
            <a:r>
              <a:rPr lang="es-ES" sz="2200" dirty="0" smtClean="0">
                <a:solidFill>
                  <a:schemeClr val="tx1"/>
                </a:solidFill>
              </a:rPr>
              <a:t> con el manejo de sistemas de información, se crea la  necesidad de  detectar y corregir errores mediante una Evaluación Técnica Informática, realizada y ejecutada por personal capacitado que proponga soluciones efectivas para minimizar  riesgos y mejorar el empleo de la tecnología de información dentro de la Corporación.</a:t>
            </a:r>
          </a:p>
          <a:p>
            <a:pPr algn="just">
              <a:buNone/>
            </a:pPr>
            <a:endParaRPr lang="es-MX" sz="2200" dirty="0" smtClean="0">
              <a:solidFill>
                <a:schemeClr val="tx1"/>
              </a:solidFill>
            </a:endParaRPr>
          </a:p>
          <a:p>
            <a:pPr algn="just"/>
            <a:r>
              <a:rPr lang="es-ES" sz="2200" dirty="0" smtClean="0">
                <a:solidFill>
                  <a:schemeClr val="tx1"/>
                </a:solidFill>
              </a:rPr>
              <a:t>La Evaluación Técnica Informática debe evaluar y analizar los procesos y actividades TI, permitiendo </a:t>
            </a:r>
            <a:r>
              <a:rPr lang="es-MX" sz="2200" dirty="0" smtClean="0">
                <a:solidFill>
                  <a:schemeClr val="tx1"/>
                </a:solidFill>
              </a:rPr>
              <a:t>recoger, agrupar e indagar evidencias para determinar si </a:t>
            </a:r>
            <a:r>
              <a:rPr lang="es-ES" sz="2200" dirty="0" smtClean="0">
                <a:solidFill>
                  <a:schemeClr val="tx1"/>
                </a:solidFill>
              </a:rPr>
              <a:t>el</a:t>
            </a:r>
            <a:r>
              <a:rPr lang="es-MX" sz="2200" dirty="0" smtClean="0">
                <a:solidFill>
                  <a:schemeClr val="tx1"/>
                </a:solidFill>
              </a:rPr>
              <a:t> sistema de información salvaguarda el activo empresarial.</a:t>
            </a:r>
          </a:p>
          <a:p>
            <a:pPr algn="just"/>
            <a:endParaRPr lang="es-MX" sz="2200" dirty="0" smtClean="0">
              <a:solidFill>
                <a:schemeClr val="tx1"/>
              </a:solidFill>
            </a:endParaRPr>
          </a:p>
          <a:p>
            <a:endParaRPr lang="es-MX"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000" dirty="0" smtClean="0"/>
              <a:t>Alcance</a:t>
            </a:r>
            <a:endParaRPr lang="es-MX" sz="3000" dirty="0"/>
          </a:p>
        </p:txBody>
      </p:sp>
      <p:sp>
        <p:nvSpPr>
          <p:cNvPr id="3" name="2 Marcador de contenido"/>
          <p:cNvSpPr>
            <a:spLocks noGrp="1"/>
          </p:cNvSpPr>
          <p:nvPr>
            <p:ph idx="1"/>
          </p:nvPr>
        </p:nvSpPr>
        <p:spPr/>
        <p:txBody>
          <a:bodyPr>
            <a:normAutofit/>
          </a:bodyPr>
          <a:lstStyle/>
          <a:p>
            <a:pPr algn="just"/>
            <a:r>
              <a:rPr lang="es-ES" sz="2200" dirty="0" smtClean="0">
                <a:solidFill>
                  <a:schemeClr val="tx1"/>
                </a:solidFill>
              </a:rPr>
              <a:t>El  proyecto de tesis consiste en una Evaluación Técnica Informática del Sistema de Información de la Corporación HOLDINGDINE S.A. (Matriz), localizada en la Av. Coruña E25-58 y San Ignacio, Edificio Altana Plaza, 6to y 7mo piso, en la ciudad de Quito.</a:t>
            </a:r>
          </a:p>
          <a:p>
            <a:pPr algn="just">
              <a:buNone/>
            </a:pPr>
            <a:endParaRPr lang="es-MX" sz="2200" dirty="0" smtClean="0">
              <a:solidFill>
                <a:schemeClr val="tx1"/>
              </a:solidFill>
            </a:endParaRPr>
          </a:p>
          <a:p>
            <a:pPr algn="just"/>
            <a:r>
              <a:rPr lang="es-ES" sz="2200" dirty="0" smtClean="0">
                <a:solidFill>
                  <a:schemeClr val="tx1"/>
                </a:solidFill>
              </a:rPr>
              <a:t>Se hará uso de una matriz de riesgo, esta herramienta de control y de gestión se utilizará para identificar los riesgos más críticos en los procesos y actividades TI de la Corporación. Igualmente, la matriz de riesgo permitirá la elaboración de un plan de investigación de campo para evaluar la efectividad de una adecuada gestión y administración de los riesgos que pudieran impactar los resultados y por ende al logro de los objetivos organizacionales.</a:t>
            </a:r>
            <a:endParaRPr lang="es-MX" sz="2200" dirty="0" smtClean="0">
              <a:solidFill>
                <a:schemeClr val="tx1"/>
              </a:solidFill>
            </a:endParaRPr>
          </a:p>
          <a:p>
            <a:endParaRPr lang="es-MX"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000" dirty="0" smtClean="0"/>
              <a:t>Metodología</a:t>
            </a:r>
            <a:endParaRPr lang="es-MX" sz="3000" dirty="0"/>
          </a:p>
        </p:txBody>
      </p:sp>
      <p:sp>
        <p:nvSpPr>
          <p:cNvPr id="3" name="2 Marcador de contenido"/>
          <p:cNvSpPr>
            <a:spLocks noGrp="1"/>
          </p:cNvSpPr>
          <p:nvPr>
            <p:ph idx="1"/>
          </p:nvPr>
        </p:nvSpPr>
        <p:spPr/>
        <p:txBody>
          <a:bodyPr>
            <a:normAutofit/>
          </a:bodyPr>
          <a:lstStyle/>
          <a:p>
            <a:pPr algn="just"/>
            <a:r>
              <a:rPr lang="es-MX" sz="2200" dirty="0" smtClean="0">
                <a:solidFill>
                  <a:schemeClr val="tx1"/>
                </a:solidFill>
              </a:rPr>
              <a:t>La metodología empleada es basada en riesgos;  donde primero se planea para obtener y entender los procesos de negocio; en segundo lugar se analiza y evalúa el control interno establecido para determinar la probable efectividad y eficiencia del mismo; posteriormente, se aplican pruebas de auditoría (evidencias) para verificar la efectividad de los procesos y actividades de control.</a:t>
            </a:r>
          </a:p>
          <a:p>
            <a:pPr algn="just">
              <a:buNone/>
            </a:pPr>
            <a:endParaRPr lang="es-MX" sz="2200" dirty="0" smtClean="0">
              <a:solidFill>
                <a:schemeClr val="tx1"/>
              </a:solidFill>
            </a:endParaRPr>
          </a:p>
          <a:p>
            <a:pPr algn="just"/>
            <a:r>
              <a:rPr lang="es-MX" sz="2200" dirty="0" smtClean="0">
                <a:solidFill>
                  <a:schemeClr val="tx1"/>
                </a:solidFill>
              </a:rPr>
              <a:t>Después se informan los resultados de la auditoría, con el fin de reportar observaciones y emitir recomendaciones correspondientes a las oportunidades de mejora continua de los procesos y actividades de control.</a:t>
            </a:r>
          </a:p>
          <a:p>
            <a:endParaRPr lang="es-MX"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000" dirty="0" smtClean="0"/>
              <a:t>Estándar de Aplicación</a:t>
            </a:r>
            <a:endParaRPr lang="es-MX" sz="3000" dirty="0"/>
          </a:p>
        </p:txBody>
      </p:sp>
      <p:sp>
        <p:nvSpPr>
          <p:cNvPr id="3" name="2 Marcador de contenido"/>
          <p:cNvSpPr>
            <a:spLocks noGrp="1"/>
          </p:cNvSpPr>
          <p:nvPr>
            <p:ph idx="1"/>
          </p:nvPr>
        </p:nvSpPr>
        <p:spPr/>
        <p:txBody>
          <a:bodyPr>
            <a:normAutofit/>
          </a:bodyPr>
          <a:lstStyle/>
          <a:p>
            <a:pPr algn="just"/>
            <a:r>
              <a:rPr lang="es-ES" sz="2200" dirty="0" smtClean="0">
                <a:solidFill>
                  <a:schemeClr val="tx1"/>
                </a:solidFill>
              </a:rPr>
              <a:t>COBIT (Objetivos de Control para la Información y Tecnologías relacionadas) es un estándar generalmente aceptado para buenas prácticas en seguridad tecnológica, en administración y control de la tecnología de la información; </a:t>
            </a:r>
            <a:r>
              <a:rPr lang="es-ES_tradnl" sz="2200" dirty="0" smtClean="0">
                <a:solidFill>
                  <a:schemeClr val="tx1"/>
                </a:solidFill>
              </a:rPr>
              <a:t>este estándar de referencia tiene la facilidad de adaptarse a cualquier tipo de negocio y los objetivos de control que se han definido en el modelo pueden ser aplicados independientemente del ambiente, plataformas y madurez tecnológica de la organización.</a:t>
            </a:r>
            <a:r>
              <a:rPr lang="es-EC" sz="2200" dirty="0" smtClean="0">
                <a:solidFill>
                  <a:schemeClr val="tx1"/>
                </a:solidFill>
              </a:rPr>
              <a:t> </a:t>
            </a:r>
          </a:p>
          <a:p>
            <a:pPr algn="just">
              <a:buNone/>
            </a:pPr>
            <a:endParaRPr lang="es-MX" sz="2200" dirty="0" smtClean="0">
              <a:solidFill>
                <a:schemeClr val="tx1"/>
              </a:solidFill>
            </a:endParaRPr>
          </a:p>
          <a:p>
            <a:pPr>
              <a:buNone/>
            </a:pPr>
            <a:endParaRPr lang="es-MX"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3000" dirty="0" smtClean="0"/>
              <a:t>Auditoría Informática</a:t>
            </a:r>
            <a:endParaRPr lang="es-MX" sz="3000" dirty="0"/>
          </a:p>
        </p:txBody>
      </p:sp>
      <p:sp>
        <p:nvSpPr>
          <p:cNvPr id="3" name="2 Marcador de contenido"/>
          <p:cNvSpPr>
            <a:spLocks noGrp="1"/>
          </p:cNvSpPr>
          <p:nvPr>
            <p:ph idx="1"/>
          </p:nvPr>
        </p:nvSpPr>
        <p:spPr/>
        <p:txBody>
          <a:bodyPr>
            <a:normAutofit/>
          </a:bodyPr>
          <a:lstStyle/>
          <a:p>
            <a:pPr algn="just"/>
            <a:r>
              <a:rPr lang="es-MX" sz="2200" dirty="0" smtClean="0">
                <a:solidFill>
                  <a:schemeClr val="tx1"/>
                </a:solidFill>
              </a:rPr>
              <a:t>Es un examen que se realiza a los sistemas de información, con el fin, de evaluar la eficacia y eficiencia de los mismos. Esta se lleva a cabo en base a diferente técnicas, procedimientos y herramientas, que son de gran apoyo para, analizar, evaluar , verificar y recomendar posibles mejoras, trayendo consigo seguridad y un trabajo informático de calidad en la empresa.</a:t>
            </a:r>
          </a:p>
          <a:p>
            <a:pPr algn="just"/>
            <a:endParaRPr lang="es-MX" sz="2200" dirty="0" smtClean="0">
              <a:solidFill>
                <a:schemeClr val="tx1"/>
              </a:solidFill>
            </a:endParaRPr>
          </a:p>
          <a:p>
            <a:pPr algn="just"/>
            <a:r>
              <a:rPr lang="es-EC" sz="2200" b="1" dirty="0" smtClean="0">
                <a:solidFill>
                  <a:schemeClr val="tx1"/>
                </a:solidFill>
              </a:rPr>
              <a:t>Importancia: </a:t>
            </a:r>
            <a:r>
              <a:rPr lang="es-ES" sz="2200" dirty="0" smtClean="0">
                <a:solidFill>
                  <a:schemeClr val="tx1"/>
                </a:solidFill>
              </a:rPr>
              <a:t>El propósito de cualquier organización que implementa una Auditoría Informática, es asegurar el cumplimiento de los objetivos organizacionales y que los sistemas de información presten el apoyo adecuado a la consecución de dichos objetivos.</a:t>
            </a:r>
            <a:endParaRPr lang="es-MX" sz="2200" dirty="0" smtClean="0">
              <a:solidFill>
                <a:schemeClr val="tx1"/>
              </a:solidFill>
            </a:endParaRPr>
          </a:p>
          <a:p>
            <a:pPr algn="just">
              <a:buNone/>
            </a:pPr>
            <a:endParaRPr lang="es-MX" sz="2200" dirty="0">
              <a:solidFill>
                <a:schemeClr val="tx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jectPlan_Office2010_TP102264329">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TS102264331</Template>
  <TotalTime>1106</TotalTime>
  <Words>3338</Words>
  <Application>Microsoft Office PowerPoint</Application>
  <PresentationFormat>Presentación en pantalla (4:3)</PresentationFormat>
  <Paragraphs>248</Paragraphs>
  <Slides>37</Slides>
  <Notes>0</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ProjectPlan_Office2010_TP102264329</vt:lpstr>
      <vt:lpstr>Diapositiva 1</vt:lpstr>
      <vt:lpstr>Objetivos</vt:lpstr>
      <vt:lpstr>Objetivos</vt:lpstr>
      <vt:lpstr>Introducción</vt:lpstr>
      <vt:lpstr>Justificación</vt:lpstr>
      <vt:lpstr>Alcance</vt:lpstr>
      <vt:lpstr>Metodología</vt:lpstr>
      <vt:lpstr>Estándar de Aplicación</vt:lpstr>
      <vt:lpstr>Auditoría Informática</vt:lpstr>
      <vt:lpstr>Importancia de las Tecnologías  de Información y Comunicación (TIC) en la Organización</vt:lpstr>
      <vt:lpstr>Ejes Operativos para gestionar TIC en la Organización</vt:lpstr>
      <vt:lpstr>Control Interno</vt:lpstr>
      <vt:lpstr>Fases de la Auditoría Informática</vt:lpstr>
      <vt:lpstr>Fases de la Auditoría Informática</vt:lpstr>
      <vt:lpstr>Recursos de Evidencia</vt:lpstr>
      <vt:lpstr>Estándar Internacional COBIT</vt:lpstr>
      <vt:lpstr>Estándar Internacional COBIT</vt:lpstr>
      <vt:lpstr>Dominios COBIT</vt:lpstr>
      <vt:lpstr>Cubo COBIT</vt:lpstr>
      <vt:lpstr>Cubo COBIT</vt:lpstr>
      <vt:lpstr>Diapositiva 21</vt:lpstr>
      <vt:lpstr>Componentes del Estándar COBIT</vt:lpstr>
      <vt:lpstr>Marco Referencial</vt:lpstr>
      <vt:lpstr>Marco Referencial</vt:lpstr>
      <vt:lpstr>Diapositiva 25</vt:lpstr>
      <vt:lpstr>Beneficios del Estándar COBIT </vt:lpstr>
      <vt:lpstr>Aplicación del Modelo COBIT 4.1. en la Corporación HOLDINGDINE S.A. (Matriz)</vt:lpstr>
      <vt:lpstr>Aplicación del Modelo COBIT 4.1. en la Corporación HOLDINGDINE S.A. (Matriz)</vt:lpstr>
      <vt:lpstr>Aplicación del Modelo COBIT 4.1. en la Corporación HOLDINGDINE S.A. (Matriz)</vt:lpstr>
      <vt:lpstr>Aplicación del Modelo COBIT 4.1. en la Corporación HOLDINGDINE S.A. (Matriz)</vt:lpstr>
      <vt:lpstr>Recursos para el Plan de Investigación de Campo</vt:lpstr>
      <vt:lpstr>Conclusiones </vt:lpstr>
      <vt:lpstr>Conclusiones</vt:lpstr>
      <vt:lpstr>Recomendaciones</vt:lpstr>
      <vt:lpstr>Recomendaciones</vt:lpstr>
      <vt:lpstr>Dedicatoria</vt:lpstr>
      <vt:lpstr>Agradecimientos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@ndrés</dc:creator>
  <cp:lastModifiedBy>@ndrés</cp:lastModifiedBy>
  <cp:revision>112</cp:revision>
  <dcterms:created xsi:type="dcterms:W3CDTF">2012-03-01T00:01:15Z</dcterms:created>
  <dcterms:modified xsi:type="dcterms:W3CDTF">2012-03-13T01:57:41Z</dcterms:modified>
</cp:coreProperties>
</file>