
<file path=[Content_Types].xml><?xml version="1.0" encoding="utf-8"?>
<Types xmlns="http://schemas.openxmlformats.org/package/2006/content-types">
  <Default Extension="docx" ContentType="application/vnd.openxmlformats-officedocument.wordprocessingml.document"/>
  <Default Extension="jpg" ContentType="image/jpeg"/>
  <Default Extension="xml" ContentType="application/xml"/>
  <Default Extension="jpeg" ContentType="image/jpeg"/>
  <Default Extension="wdp" ContentType="image/vnd.ms-photo"/>
  <Default Extension="gif" ContentType="image/gif"/>
  <Default Extension="vml" ContentType="application/vnd.openxmlformats-officedocument.vmlDrawing"/>
  <Default Extension="png" ContentType="image/png"/>
  <Default Extension="bin" ContentType="application/vnd.openxmlformats-officedocument.presentationml.printerSettings"/>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2" Type="http://schemas.openxmlformats.org/package/2006/relationships/metadata/core-properties" Target="docProps/core.xml"/><Relationship Id="rId3" Type="http://schemas.openxmlformats.org/officeDocument/2006/relationships/extended-properties" Target="docProps/app.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12"/>
  </p:notesMasterIdLst>
  <p:sldIdLst>
    <p:sldId id="256" r:id="rId2"/>
    <p:sldId id="353" r:id="rId3"/>
    <p:sldId id="257" r:id="rId4"/>
    <p:sldId id="260" r:id="rId5"/>
    <p:sldId id="263" r:id="rId6"/>
    <p:sldId id="258" r:id="rId7"/>
    <p:sldId id="261" r:id="rId8"/>
    <p:sldId id="365" r:id="rId9"/>
    <p:sldId id="272" r:id="rId10"/>
    <p:sldId id="274" r:id="rId11"/>
    <p:sldId id="273" r:id="rId12"/>
    <p:sldId id="275" r:id="rId13"/>
    <p:sldId id="276" r:id="rId14"/>
    <p:sldId id="266" r:id="rId15"/>
    <p:sldId id="267" r:id="rId16"/>
    <p:sldId id="268" r:id="rId17"/>
    <p:sldId id="269" r:id="rId18"/>
    <p:sldId id="271" r:id="rId19"/>
    <p:sldId id="270"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354" r:id="rId41"/>
    <p:sldId id="297" r:id="rId42"/>
    <p:sldId id="299" r:id="rId43"/>
    <p:sldId id="300" r:id="rId44"/>
    <p:sldId id="302" r:id="rId45"/>
    <p:sldId id="301" r:id="rId46"/>
    <p:sldId id="303" r:id="rId47"/>
    <p:sldId id="366" r:id="rId48"/>
    <p:sldId id="307" r:id="rId49"/>
    <p:sldId id="368" r:id="rId50"/>
    <p:sldId id="305" r:id="rId51"/>
    <p:sldId id="308" r:id="rId52"/>
    <p:sldId id="310" r:id="rId53"/>
    <p:sldId id="356" r:id="rId54"/>
    <p:sldId id="355" r:id="rId55"/>
    <p:sldId id="367" r:id="rId56"/>
    <p:sldId id="309" r:id="rId57"/>
    <p:sldId id="312" r:id="rId58"/>
    <p:sldId id="313" r:id="rId59"/>
    <p:sldId id="315" r:id="rId60"/>
    <p:sldId id="314" r:id="rId61"/>
    <p:sldId id="357" r:id="rId62"/>
    <p:sldId id="316" r:id="rId63"/>
    <p:sldId id="318" r:id="rId64"/>
    <p:sldId id="319" r:id="rId65"/>
    <p:sldId id="320" r:id="rId66"/>
    <p:sldId id="321" r:id="rId67"/>
    <p:sldId id="358" r:id="rId68"/>
    <p:sldId id="323" r:id="rId69"/>
    <p:sldId id="324" r:id="rId70"/>
    <p:sldId id="325" r:id="rId71"/>
    <p:sldId id="359" r:id="rId72"/>
    <p:sldId id="326" r:id="rId73"/>
    <p:sldId id="327" r:id="rId74"/>
    <p:sldId id="328" r:id="rId75"/>
    <p:sldId id="329" r:id="rId76"/>
    <p:sldId id="330" r:id="rId77"/>
    <p:sldId id="360" r:id="rId78"/>
    <p:sldId id="331" r:id="rId79"/>
    <p:sldId id="364" r:id="rId80"/>
    <p:sldId id="361" r:id="rId81"/>
    <p:sldId id="332" r:id="rId82"/>
    <p:sldId id="363"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69" r:id="rId104"/>
    <p:sldId id="370" r:id="rId105"/>
    <p:sldId id="374" r:id="rId106"/>
    <p:sldId id="371" r:id="rId107"/>
    <p:sldId id="375" r:id="rId108"/>
    <p:sldId id="372" r:id="rId109"/>
    <p:sldId id="373" r:id="rId110"/>
    <p:sldId id="376" r:id="rId111"/>
  </p:sldIdLst>
  <p:sldSz cx="9144000" cy="6858000" type="screen4x3"/>
  <p:notesSz cx="6858000" cy="9144000"/>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3FF38"/>
    <a:srgbClr val="31F5AE"/>
    <a:srgbClr val="5DF517"/>
    <a:srgbClr val="E4FF21"/>
    <a:srgbClr val="21F519"/>
    <a:srgbClr val="DDD6A9"/>
    <a:srgbClr val="F6DFA9"/>
    <a:srgbClr val="EED7A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Estilo medio 1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D03447BB-5D67-496B-8E87-E561075AD55C}" styleName="Estilo oscuro 1 - Énfasis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27F97BB-C833-4FB7-BDE5-3F7075034690}" styleName="Estilo temático 2 - Énfasis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Estilo temático 2 - Énfasis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Estilo temático 2 - Énfasis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Estilo temático 2 - Énfasis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Estilo temático 2 - Énfasis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Estilo temático 1 - Énfasis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8FD4443E-F989-4FC4-A0C8-D5A2AF1F390B}" styleName="Estilo oscuro 1 - Énfasis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38B1855-1B75-4FBE-930C-398BA8C253C6}" styleName="Estilo temático 2 - Énfasis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8D230F3-CF80-4859-8CE7-A43EE81993B5}" styleName="Estilo claro 1 - Énfasis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A111915-BE36-4E01-A7E5-04B1672EAD32}" styleName="Estilo claro 2 - Énfasis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25E5076-3810-47DD-B79F-674D7AD40C01}" styleName="Estilo oscuro 1 - Énfasis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5304" autoAdjust="0"/>
  </p:normalViewPr>
  <p:slideViewPr>
    <p:cSldViewPr snapToGrid="0" snapToObjects="1">
      <p:cViewPr>
        <p:scale>
          <a:sx n="65" d="100"/>
          <a:sy n="65" d="100"/>
        </p:scale>
        <p:origin x="-2120" y="-8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7416"/>
    </p:cViewPr>
  </p:sorterViewPr>
  <p:gridSpacing cx="72008" cy="72008"/>
</p:viewPr>
</file>

<file path=ppt/_rels/presentation.xml.rels><?xml version="1.0" encoding="UTF-8" standalone="yes"?>
<Relationships xmlns="http://schemas.openxmlformats.org/package/2006/relationships"><Relationship Id="rId64" Type="http://schemas.openxmlformats.org/officeDocument/2006/relationships/slide" Target="slides/slide63.xml"/><Relationship Id="rId60" Type="http://schemas.openxmlformats.org/officeDocument/2006/relationships/slide" Target="slides/slide59.xml"/><Relationship Id="rId70" Type="http://schemas.openxmlformats.org/officeDocument/2006/relationships/slide" Target="slides/slide69.xml"/><Relationship Id="rId94" Type="http://schemas.openxmlformats.org/officeDocument/2006/relationships/slide" Target="slides/slide93.xml"/><Relationship Id="rId7" Type="http://schemas.openxmlformats.org/officeDocument/2006/relationships/slide" Target="slides/slide6.xml"/><Relationship Id="rId74" Type="http://schemas.openxmlformats.org/officeDocument/2006/relationships/slide" Target="slides/slide73.xml"/><Relationship Id="rId102" Type="http://schemas.openxmlformats.org/officeDocument/2006/relationships/slide" Target="slides/slide101.xml"/><Relationship Id="rId25" Type="http://schemas.openxmlformats.org/officeDocument/2006/relationships/slide" Target="slides/slide24.xml"/><Relationship Id="rId106" Type="http://schemas.openxmlformats.org/officeDocument/2006/relationships/slide" Target="slides/slide105.xml"/><Relationship Id="rId116" Type="http://schemas.openxmlformats.org/officeDocument/2006/relationships/theme" Target="theme/theme1.xml"/><Relationship Id="rId96" Type="http://schemas.openxmlformats.org/officeDocument/2006/relationships/slide" Target="slides/slide95.xml"/><Relationship Id="rId10" Type="http://schemas.openxmlformats.org/officeDocument/2006/relationships/slide" Target="slides/slide9.xml"/><Relationship Id="rId50" Type="http://schemas.openxmlformats.org/officeDocument/2006/relationships/slide" Target="slides/slide49.xml"/><Relationship Id="rId17" Type="http://schemas.openxmlformats.org/officeDocument/2006/relationships/slide" Target="slides/slide16.xml"/><Relationship Id="rId107" Type="http://schemas.openxmlformats.org/officeDocument/2006/relationships/slide" Target="slides/slide106.xml"/><Relationship Id="rId71" Type="http://schemas.openxmlformats.org/officeDocument/2006/relationships/slide" Target="slides/slide70.xml"/><Relationship Id="rId4" Type="http://schemas.openxmlformats.org/officeDocument/2006/relationships/slide" Target="slides/slide3.xml"/><Relationship Id="rId28" Type="http://schemas.openxmlformats.org/officeDocument/2006/relationships/slide" Target="slides/slide27.xml"/><Relationship Id="rId89" Type="http://schemas.openxmlformats.org/officeDocument/2006/relationships/slide" Target="slides/slide88.xml"/><Relationship Id="rId114" Type="http://schemas.openxmlformats.org/officeDocument/2006/relationships/presProps" Target="presProps.xml"/><Relationship Id="rId88" Type="http://schemas.openxmlformats.org/officeDocument/2006/relationships/slide" Target="slides/slide87.xml"/><Relationship Id="rId82" Type="http://schemas.openxmlformats.org/officeDocument/2006/relationships/slide" Target="slides/slide81.xml"/><Relationship Id="rId69" Type="http://schemas.openxmlformats.org/officeDocument/2006/relationships/slide" Target="slides/slide6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72" Type="http://schemas.openxmlformats.org/officeDocument/2006/relationships/slide" Target="slides/slide71.xml"/><Relationship Id="rId35" Type="http://schemas.openxmlformats.org/officeDocument/2006/relationships/slide" Target="slides/slide34.xml"/><Relationship Id="rId75" Type="http://schemas.openxmlformats.org/officeDocument/2006/relationships/slide" Target="slides/slide74.xml"/><Relationship Id="rId80" Type="http://schemas.openxmlformats.org/officeDocument/2006/relationships/slide" Target="slides/slide79.xml"/><Relationship Id="rId31" Type="http://schemas.openxmlformats.org/officeDocument/2006/relationships/slide" Target="slides/slide30.xml"/><Relationship Id="rId62" Type="http://schemas.openxmlformats.org/officeDocument/2006/relationships/slide" Target="slides/slide61.xml"/><Relationship Id="rId79" Type="http://schemas.openxmlformats.org/officeDocument/2006/relationships/slide" Target="slides/slide78.xml"/><Relationship Id="rId97" Type="http://schemas.openxmlformats.org/officeDocument/2006/relationships/slide" Target="slides/slide96.xml"/><Relationship Id="rId111" Type="http://schemas.openxmlformats.org/officeDocument/2006/relationships/slide" Target="slides/slide110.xml"/><Relationship Id="rId98" Type="http://schemas.openxmlformats.org/officeDocument/2006/relationships/slide" Target="slides/slide97.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slide" Target="slides/slide46.xml"/><Relationship Id="rId56" Type="http://schemas.openxmlformats.org/officeDocument/2006/relationships/slide" Target="slides/slide55.xml"/><Relationship Id="rId48" Type="http://schemas.openxmlformats.org/officeDocument/2006/relationships/slide" Target="slides/slide47.xml"/><Relationship Id="rId32" Type="http://schemas.openxmlformats.org/officeDocument/2006/relationships/slide" Target="slides/slide31.xml"/><Relationship Id="rId13" Type="http://schemas.openxmlformats.org/officeDocument/2006/relationships/slide" Target="slides/slide12.xml"/><Relationship Id="rId52" Type="http://schemas.openxmlformats.org/officeDocument/2006/relationships/slide" Target="slides/slide51.xml"/><Relationship Id="rId54" Type="http://schemas.openxmlformats.org/officeDocument/2006/relationships/slide" Target="slides/slide53.xml"/><Relationship Id="rId101" Type="http://schemas.openxmlformats.org/officeDocument/2006/relationships/slide" Target="slides/slide100.xml"/><Relationship Id="rId23" Type="http://schemas.openxmlformats.org/officeDocument/2006/relationships/slide" Target="slides/slide22.xml"/><Relationship Id="rId61" Type="http://schemas.openxmlformats.org/officeDocument/2006/relationships/slide" Target="slides/slide60.xml"/><Relationship Id="rId53" Type="http://schemas.openxmlformats.org/officeDocument/2006/relationships/slide" Target="slides/slide52.xml"/><Relationship Id="rId84" Type="http://schemas.openxmlformats.org/officeDocument/2006/relationships/slide" Target="slides/slide83.xml"/><Relationship Id="rId30" Type="http://schemas.openxmlformats.org/officeDocument/2006/relationships/slide" Target="slides/slide29.xml"/><Relationship Id="rId29" Type="http://schemas.openxmlformats.org/officeDocument/2006/relationships/slide" Target="slides/slide28.xml"/><Relationship Id="rId83" Type="http://schemas.openxmlformats.org/officeDocument/2006/relationships/slide" Target="slides/slide82.xml"/><Relationship Id="rId41" Type="http://schemas.openxmlformats.org/officeDocument/2006/relationships/slide" Target="slides/slide40.xml"/><Relationship Id="rId5" Type="http://schemas.openxmlformats.org/officeDocument/2006/relationships/slide" Target="slides/slide4.xml"/><Relationship Id="rId22" Type="http://schemas.openxmlformats.org/officeDocument/2006/relationships/slide" Target="slides/slide21.xml"/><Relationship Id="rId95" Type="http://schemas.openxmlformats.org/officeDocument/2006/relationships/slide" Target="slides/slide94.xml"/><Relationship Id="rId39" Type="http://schemas.openxmlformats.org/officeDocument/2006/relationships/slide" Target="slides/slide38.xml"/><Relationship Id="rId43" Type="http://schemas.openxmlformats.org/officeDocument/2006/relationships/slide" Target="slides/slide42.xml"/><Relationship Id="rId104" Type="http://schemas.openxmlformats.org/officeDocument/2006/relationships/slide" Target="slides/slide103.xml"/><Relationship Id="rId90" Type="http://schemas.openxmlformats.org/officeDocument/2006/relationships/slide" Target="slides/slide89.xml"/><Relationship Id="rId77" Type="http://schemas.openxmlformats.org/officeDocument/2006/relationships/slide" Target="slides/slide76.xml"/><Relationship Id="rId63" Type="http://schemas.openxmlformats.org/officeDocument/2006/relationships/slide" Target="slides/slide62.xml"/><Relationship Id="rId85" Type="http://schemas.openxmlformats.org/officeDocument/2006/relationships/slide" Target="slides/slide84.xml"/><Relationship Id="rId105" Type="http://schemas.openxmlformats.org/officeDocument/2006/relationships/slide" Target="slides/slide104.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99" Type="http://schemas.openxmlformats.org/officeDocument/2006/relationships/slide" Target="slides/slide98.xml"/><Relationship Id="rId14" Type="http://schemas.openxmlformats.org/officeDocument/2006/relationships/slide" Target="slides/slide13.xml"/><Relationship Id="rId103" Type="http://schemas.openxmlformats.org/officeDocument/2006/relationships/slide" Target="slides/slide102.xml"/><Relationship Id="rId92" Type="http://schemas.openxmlformats.org/officeDocument/2006/relationships/slide" Target="slides/slide91.xml"/><Relationship Id="rId45" Type="http://schemas.openxmlformats.org/officeDocument/2006/relationships/slide" Target="slides/slide44.xml"/><Relationship Id="rId58" Type="http://schemas.openxmlformats.org/officeDocument/2006/relationships/slide" Target="slides/slide57.xml"/><Relationship Id="rId42" Type="http://schemas.openxmlformats.org/officeDocument/2006/relationships/slide" Target="slides/slide41.xml"/><Relationship Id="rId73" Type="http://schemas.openxmlformats.org/officeDocument/2006/relationships/slide" Target="slides/slide72.xml"/><Relationship Id="rId87" Type="http://schemas.openxmlformats.org/officeDocument/2006/relationships/slide" Target="slides/slide86.xml"/><Relationship Id="rId6" Type="http://schemas.openxmlformats.org/officeDocument/2006/relationships/slide" Target="slides/slide5.xml"/><Relationship Id="rId49" Type="http://schemas.openxmlformats.org/officeDocument/2006/relationships/slide" Target="slides/slide48.xml"/><Relationship Id="rId44" Type="http://schemas.openxmlformats.org/officeDocument/2006/relationships/slide" Target="slides/slide43.xml"/><Relationship Id="rId117" Type="http://schemas.openxmlformats.org/officeDocument/2006/relationships/tableStyles" Target="tableStyles.xml"/><Relationship Id="rId112" Type="http://schemas.openxmlformats.org/officeDocument/2006/relationships/notesMaster" Target="notesMasters/notesMaster1.xml"/><Relationship Id="rId19" Type="http://schemas.openxmlformats.org/officeDocument/2006/relationships/slide" Target="slides/slide18.xml"/><Relationship Id="rId57" Type="http://schemas.openxmlformats.org/officeDocument/2006/relationships/slide" Target="slides/slide56.xml"/><Relationship Id="rId109" Type="http://schemas.openxmlformats.org/officeDocument/2006/relationships/slide" Target="slides/slide108.xml"/><Relationship Id="rId46" Type="http://schemas.openxmlformats.org/officeDocument/2006/relationships/slide" Target="slides/slide45.xml"/><Relationship Id="rId86" Type="http://schemas.openxmlformats.org/officeDocument/2006/relationships/slide" Target="slides/slide85.xml"/><Relationship Id="rId59" Type="http://schemas.openxmlformats.org/officeDocument/2006/relationships/slide" Target="slides/slide58.xml"/><Relationship Id="rId51" Type="http://schemas.openxmlformats.org/officeDocument/2006/relationships/slide" Target="slides/slide50.xml"/><Relationship Id="rId66" Type="http://schemas.openxmlformats.org/officeDocument/2006/relationships/slide" Target="slides/slide65.xml"/><Relationship Id="rId55" Type="http://schemas.openxmlformats.org/officeDocument/2006/relationships/slide" Target="slides/slide54.xml"/><Relationship Id="rId34" Type="http://schemas.openxmlformats.org/officeDocument/2006/relationships/slide" Target="slides/slide33.xml"/><Relationship Id="rId81" Type="http://schemas.openxmlformats.org/officeDocument/2006/relationships/slide" Target="slides/slide80.xml"/><Relationship Id="rId40" Type="http://schemas.openxmlformats.org/officeDocument/2006/relationships/slide" Target="slides/slide39.xml"/><Relationship Id="rId36" Type="http://schemas.openxmlformats.org/officeDocument/2006/relationships/slide" Target="slides/slide35.xml"/><Relationship Id="rId76" Type="http://schemas.openxmlformats.org/officeDocument/2006/relationships/slide" Target="slides/slide75.xml"/><Relationship Id="rId8" Type="http://schemas.openxmlformats.org/officeDocument/2006/relationships/slide" Target="slides/slide7.xml"/><Relationship Id="rId65" Type="http://schemas.openxmlformats.org/officeDocument/2006/relationships/slide" Target="slides/slide64.xml"/><Relationship Id="rId67" Type="http://schemas.openxmlformats.org/officeDocument/2006/relationships/slide" Target="slides/slide66.xml"/><Relationship Id="rId37" Type="http://schemas.openxmlformats.org/officeDocument/2006/relationships/slide" Target="slides/slide36.xml"/><Relationship Id="rId110" Type="http://schemas.openxmlformats.org/officeDocument/2006/relationships/slide" Target="slides/slide109.xml"/><Relationship Id="rId113" Type="http://schemas.openxmlformats.org/officeDocument/2006/relationships/printerSettings" Target="printerSettings/printerSettings1.bin"/><Relationship Id="rId12" Type="http://schemas.openxmlformats.org/officeDocument/2006/relationships/slide" Target="slides/slide11.xml"/><Relationship Id="rId108" Type="http://schemas.openxmlformats.org/officeDocument/2006/relationships/slide" Target="slides/slide107.xml"/><Relationship Id="rId3" Type="http://schemas.openxmlformats.org/officeDocument/2006/relationships/slide" Target="slides/slide2.xml"/><Relationship Id="rId26" Type="http://schemas.openxmlformats.org/officeDocument/2006/relationships/slide" Target="slides/slide25.xml"/><Relationship Id="rId100" Type="http://schemas.openxmlformats.org/officeDocument/2006/relationships/slide" Target="slides/slide99.xml"/><Relationship Id="rId11" Type="http://schemas.openxmlformats.org/officeDocument/2006/relationships/slide" Target="slides/slide10.xml"/><Relationship Id="rId68" Type="http://schemas.openxmlformats.org/officeDocument/2006/relationships/slide" Target="slides/slide67.xml"/><Relationship Id="rId115" Type="http://schemas.openxmlformats.org/officeDocument/2006/relationships/viewProps" Target="viewProps.xml"/><Relationship Id="rId16" Type="http://schemas.openxmlformats.org/officeDocument/2006/relationships/slide" Target="slides/slide15.xml"/><Relationship Id="rId33" Type="http://schemas.openxmlformats.org/officeDocument/2006/relationships/slide" Target="slides/slide32.xml"/><Relationship Id="rId91" Type="http://schemas.openxmlformats.org/officeDocument/2006/relationships/slide" Target="slides/slide90.xml"/><Relationship Id="rId93" Type="http://schemas.openxmlformats.org/officeDocument/2006/relationships/slide" Target="slides/slide92.xml"/><Relationship Id="rId78" Type="http://schemas.openxmlformats.org/officeDocument/2006/relationships/slide" Target="slides/slide77.xml"/><Relationship Id="rId15" Type="http://schemas.openxmlformats.org/officeDocument/2006/relationships/slide" Target="slides/slide14.xml"/><Relationship Id="rId21" Type="http://schemas.openxmlformats.org/officeDocument/2006/relationships/slide" Target="slides/slide20.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D86F79-1365-DD41-9C83-48283D35E952}" type="doc">
      <dgm:prSet loTypeId="urn:microsoft.com/office/officeart/2008/layout/RadialCluster" loCatId="" qsTypeId="urn:microsoft.com/office/officeart/2005/8/quickstyle/simple4" qsCatId="simple" csTypeId="urn:microsoft.com/office/officeart/2005/8/colors/colorful2" csCatId="colorful" phldr="1"/>
      <dgm:spPr/>
      <dgm:t>
        <a:bodyPr/>
        <a:lstStyle/>
        <a:p>
          <a:endParaRPr lang="es-ES"/>
        </a:p>
      </dgm:t>
    </dgm:pt>
    <dgm:pt modelId="{E03629DE-37D5-6646-ABB0-1EEA549CBF94}">
      <dgm:prSet/>
      <dgm:spPr/>
      <dgm:t>
        <a:bodyPr/>
        <a:lstStyle/>
        <a:p>
          <a:pPr rtl="0"/>
          <a:r>
            <a:rPr lang="es-ES" b="1" dirty="0" smtClean="0"/>
            <a:t>JUSTIFICACIÓN E IMPORTANCIA</a:t>
          </a:r>
          <a:endParaRPr lang="es-ES" dirty="0"/>
        </a:p>
      </dgm:t>
    </dgm:pt>
    <dgm:pt modelId="{B0233DE6-0200-554D-B299-5B327B7E2F09}" type="parTrans" cxnId="{D797AADE-DA0C-F244-A0B9-9FBADB44CEF8}">
      <dgm:prSet/>
      <dgm:spPr/>
      <dgm:t>
        <a:bodyPr/>
        <a:lstStyle/>
        <a:p>
          <a:endParaRPr lang="es-ES"/>
        </a:p>
      </dgm:t>
    </dgm:pt>
    <dgm:pt modelId="{03C8B623-85CB-4D4B-88FB-D49CEFA60BFF}" type="sibTrans" cxnId="{D797AADE-DA0C-F244-A0B9-9FBADB44CEF8}">
      <dgm:prSet/>
      <dgm:spPr/>
      <dgm:t>
        <a:bodyPr/>
        <a:lstStyle/>
        <a:p>
          <a:endParaRPr lang="es-ES"/>
        </a:p>
      </dgm:t>
    </dgm:pt>
    <dgm:pt modelId="{1CE696D5-0FFA-7741-81DC-DEAFB8F9DA85}">
      <dgm:prSet/>
      <dgm:spPr/>
      <dgm:t>
        <a:bodyPr/>
        <a:lstStyle/>
        <a:p>
          <a:pPr rtl="0"/>
          <a:r>
            <a:rPr lang="es-ES" dirty="0" smtClean="0"/>
            <a:t>Provincia de Chimborazo, la más afectada en índices de Morbi-mortalidad la región sierra, respecto al número de habitantes.</a:t>
          </a:r>
          <a:endParaRPr lang="es-ES" dirty="0"/>
        </a:p>
      </dgm:t>
    </dgm:pt>
    <dgm:pt modelId="{0915DC96-CDB3-C14A-9068-A71E260B233A}" type="parTrans" cxnId="{40F3482F-5FF8-7944-8003-9D6E4D06EAF0}">
      <dgm:prSet/>
      <dgm:spPr/>
      <dgm:t>
        <a:bodyPr/>
        <a:lstStyle/>
        <a:p>
          <a:endParaRPr lang="es-ES"/>
        </a:p>
      </dgm:t>
    </dgm:pt>
    <dgm:pt modelId="{3B1511DF-D6F4-EA4C-B0F0-4A3A8CF415F4}" type="sibTrans" cxnId="{40F3482F-5FF8-7944-8003-9D6E4D06EAF0}">
      <dgm:prSet/>
      <dgm:spPr/>
      <dgm:t>
        <a:bodyPr/>
        <a:lstStyle/>
        <a:p>
          <a:endParaRPr lang="es-ES"/>
        </a:p>
      </dgm:t>
    </dgm:pt>
    <dgm:pt modelId="{92A1AEC4-C5B0-AE49-888B-550C379C756F}">
      <dgm:prSet/>
      <dgm:spPr/>
      <dgm:t>
        <a:bodyPr/>
        <a:lstStyle/>
        <a:p>
          <a:pPr rtl="0"/>
          <a:r>
            <a:rPr lang="es-ES" dirty="0" smtClean="0"/>
            <a:t>Unidades de salud rurales distantes de los centros especializados de salud.</a:t>
          </a:r>
          <a:endParaRPr lang="es-ES" dirty="0"/>
        </a:p>
      </dgm:t>
    </dgm:pt>
    <dgm:pt modelId="{00FD0584-38A7-014D-B3E9-18B1D537DDFF}" type="parTrans" cxnId="{29E2A4F2-9574-AB41-B1DD-C394485FE6C9}">
      <dgm:prSet/>
      <dgm:spPr/>
      <dgm:t>
        <a:bodyPr/>
        <a:lstStyle/>
        <a:p>
          <a:endParaRPr lang="es-ES"/>
        </a:p>
      </dgm:t>
    </dgm:pt>
    <dgm:pt modelId="{93E6DDC3-F196-AC4C-9FF3-A66C860AC4AC}" type="sibTrans" cxnId="{29E2A4F2-9574-AB41-B1DD-C394485FE6C9}">
      <dgm:prSet/>
      <dgm:spPr/>
      <dgm:t>
        <a:bodyPr/>
        <a:lstStyle/>
        <a:p>
          <a:endParaRPr lang="es-ES"/>
        </a:p>
      </dgm:t>
    </dgm:pt>
    <dgm:pt modelId="{FED3149B-6466-E746-AA0C-021A76209E2C}">
      <dgm:prSet/>
      <dgm:spPr/>
      <dgm:t>
        <a:bodyPr/>
        <a:lstStyle/>
        <a:p>
          <a:pPr rtl="0"/>
          <a:r>
            <a:rPr lang="es-ES" dirty="0" smtClean="0">
              <a:solidFill>
                <a:srgbClr val="000000"/>
              </a:solidFill>
            </a:rPr>
            <a:t>Problemas de dotación de servicios y recursos médicos.</a:t>
          </a:r>
          <a:endParaRPr lang="es-ES" dirty="0">
            <a:solidFill>
              <a:srgbClr val="000000"/>
            </a:solidFill>
          </a:endParaRPr>
        </a:p>
      </dgm:t>
    </dgm:pt>
    <dgm:pt modelId="{40C5F6CF-E51B-E041-9899-DD076843AA67}" type="parTrans" cxnId="{BF8B18C7-DB46-B940-B4D3-40FB9A768015}">
      <dgm:prSet/>
      <dgm:spPr/>
      <dgm:t>
        <a:bodyPr/>
        <a:lstStyle/>
        <a:p>
          <a:endParaRPr lang="es-ES"/>
        </a:p>
      </dgm:t>
    </dgm:pt>
    <dgm:pt modelId="{C88B0357-3129-FD43-8900-69E3E0A99A84}" type="sibTrans" cxnId="{BF8B18C7-DB46-B940-B4D3-40FB9A768015}">
      <dgm:prSet/>
      <dgm:spPr/>
      <dgm:t>
        <a:bodyPr/>
        <a:lstStyle/>
        <a:p>
          <a:endParaRPr lang="es-ES"/>
        </a:p>
      </dgm:t>
    </dgm:pt>
    <dgm:pt modelId="{C2D22FE1-0512-4F4A-A570-E1C5A37B5588}">
      <dgm:prSet/>
      <dgm:spPr/>
      <dgm:t>
        <a:bodyPr/>
        <a:lstStyle/>
        <a:p>
          <a:pPr rtl="0"/>
          <a:r>
            <a:rPr lang="es-ES" dirty="0" smtClean="0">
              <a:solidFill>
                <a:schemeClr val="tx1"/>
              </a:solidFill>
            </a:rPr>
            <a:t>Dificultades de comunicación.</a:t>
          </a:r>
          <a:endParaRPr lang="es-ES" dirty="0">
            <a:solidFill>
              <a:schemeClr val="tx1"/>
            </a:solidFill>
          </a:endParaRPr>
        </a:p>
      </dgm:t>
    </dgm:pt>
    <dgm:pt modelId="{1B393CCF-D18E-B143-AD2A-97CE4E2C391A}" type="parTrans" cxnId="{15D2C9F2-3FB5-3445-85BE-1C24BE19A95C}">
      <dgm:prSet/>
      <dgm:spPr/>
      <dgm:t>
        <a:bodyPr/>
        <a:lstStyle/>
        <a:p>
          <a:endParaRPr lang="es-ES"/>
        </a:p>
      </dgm:t>
    </dgm:pt>
    <dgm:pt modelId="{CA8976DA-9EFE-1844-910B-5E78BB5DB8E0}" type="sibTrans" cxnId="{15D2C9F2-3FB5-3445-85BE-1C24BE19A95C}">
      <dgm:prSet/>
      <dgm:spPr/>
      <dgm:t>
        <a:bodyPr/>
        <a:lstStyle/>
        <a:p>
          <a:endParaRPr lang="es-ES"/>
        </a:p>
      </dgm:t>
    </dgm:pt>
    <dgm:pt modelId="{483BB0E2-79DE-6048-AC4B-7A7EE1357263}">
      <dgm:prSet/>
      <dgm:spPr/>
      <dgm:t>
        <a:bodyPr/>
        <a:lstStyle/>
        <a:p>
          <a:pPr rtl="0"/>
          <a:r>
            <a:rPr lang="es-ES" dirty="0" smtClean="0">
              <a:solidFill>
                <a:srgbClr val="000000"/>
              </a:solidFill>
            </a:rPr>
            <a:t>ESPE institución precursora de investigación, ha realizado poco o nada de investigación en Telemedicina.</a:t>
          </a:r>
          <a:endParaRPr lang="es-ES" dirty="0">
            <a:solidFill>
              <a:srgbClr val="000000"/>
            </a:solidFill>
          </a:endParaRPr>
        </a:p>
      </dgm:t>
    </dgm:pt>
    <dgm:pt modelId="{84072D6A-78A3-7641-8AA0-88F73221BB9D}" type="parTrans" cxnId="{E4211F4F-6213-764E-A698-EDF63256C72C}">
      <dgm:prSet/>
      <dgm:spPr/>
      <dgm:t>
        <a:bodyPr/>
        <a:lstStyle/>
        <a:p>
          <a:endParaRPr lang="es-ES"/>
        </a:p>
      </dgm:t>
    </dgm:pt>
    <dgm:pt modelId="{8C56AFB5-439C-1746-BA86-A828F33F857A}" type="sibTrans" cxnId="{E4211F4F-6213-764E-A698-EDF63256C72C}">
      <dgm:prSet/>
      <dgm:spPr/>
      <dgm:t>
        <a:bodyPr/>
        <a:lstStyle/>
        <a:p>
          <a:endParaRPr lang="es-ES"/>
        </a:p>
      </dgm:t>
    </dgm:pt>
    <dgm:pt modelId="{AA6C2896-3573-5642-AA1F-55ABB976CE98}">
      <dgm:prSet/>
      <dgm:spPr/>
      <dgm:t>
        <a:bodyPr/>
        <a:lstStyle/>
        <a:p>
          <a:pPr rtl="0"/>
          <a:r>
            <a:rPr lang="es-ES" dirty="0" smtClean="0">
              <a:solidFill>
                <a:srgbClr val="000000"/>
              </a:solidFill>
            </a:rPr>
            <a:t>Brindar nuevas fuentes de conocimiento.</a:t>
          </a:r>
          <a:endParaRPr lang="es-ES" dirty="0">
            <a:solidFill>
              <a:srgbClr val="000000"/>
            </a:solidFill>
          </a:endParaRPr>
        </a:p>
      </dgm:t>
    </dgm:pt>
    <dgm:pt modelId="{5E1C857C-8B9E-6F41-9A28-07D1D70C1230}" type="parTrans" cxnId="{1A102BBA-B2B9-0A49-A757-60509EC78E5A}">
      <dgm:prSet/>
      <dgm:spPr/>
      <dgm:t>
        <a:bodyPr/>
        <a:lstStyle/>
        <a:p>
          <a:endParaRPr lang="es-ES"/>
        </a:p>
      </dgm:t>
    </dgm:pt>
    <dgm:pt modelId="{976CC650-A59D-C847-9678-7CBF882FC3F4}" type="sibTrans" cxnId="{1A102BBA-B2B9-0A49-A757-60509EC78E5A}">
      <dgm:prSet/>
      <dgm:spPr/>
      <dgm:t>
        <a:bodyPr/>
        <a:lstStyle/>
        <a:p>
          <a:endParaRPr lang="es-ES"/>
        </a:p>
      </dgm:t>
    </dgm:pt>
    <dgm:pt modelId="{0FB073DF-C142-9644-B97C-465970186552}" type="pres">
      <dgm:prSet presAssocID="{7CD86F79-1365-DD41-9C83-48283D35E952}" presName="Name0" presStyleCnt="0">
        <dgm:presLayoutVars>
          <dgm:chMax val="1"/>
          <dgm:chPref val="1"/>
          <dgm:dir/>
          <dgm:animOne val="branch"/>
          <dgm:animLvl val="lvl"/>
        </dgm:presLayoutVars>
      </dgm:prSet>
      <dgm:spPr/>
      <dgm:t>
        <a:bodyPr/>
        <a:lstStyle/>
        <a:p>
          <a:endParaRPr lang="es-ES"/>
        </a:p>
      </dgm:t>
    </dgm:pt>
    <dgm:pt modelId="{E03B5F1F-A9BE-1D4E-8319-9C84A14F90D8}" type="pres">
      <dgm:prSet presAssocID="{E03629DE-37D5-6646-ABB0-1EEA549CBF94}" presName="singleCycle" presStyleCnt="0"/>
      <dgm:spPr/>
    </dgm:pt>
    <dgm:pt modelId="{C4452265-3E79-2F4C-8C73-CA2C9CE44657}" type="pres">
      <dgm:prSet presAssocID="{E03629DE-37D5-6646-ABB0-1EEA549CBF94}" presName="singleCenter" presStyleLbl="node1" presStyleIdx="0" presStyleCnt="7">
        <dgm:presLayoutVars>
          <dgm:chMax val="7"/>
          <dgm:chPref val="7"/>
        </dgm:presLayoutVars>
      </dgm:prSet>
      <dgm:spPr/>
      <dgm:t>
        <a:bodyPr/>
        <a:lstStyle/>
        <a:p>
          <a:endParaRPr lang="es-ES"/>
        </a:p>
      </dgm:t>
    </dgm:pt>
    <dgm:pt modelId="{946D1D65-6C5D-3B42-ACF6-F0F221173C86}" type="pres">
      <dgm:prSet presAssocID="{0915DC96-CDB3-C14A-9068-A71E260B233A}" presName="Name56" presStyleLbl="parChTrans1D2" presStyleIdx="0" presStyleCnt="6"/>
      <dgm:spPr/>
      <dgm:t>
        <a:bodyPr/>
        <a:lstStyle/>
        <a:p>
          <a:endParaRPr lang="es-ES"/>
        </a:p>
      </dgm:t>
    </dgm:pt>
    <dgm:pt modelId="{3F1C1A0A-0E7B-0E42-AF5D-CCEB76CFF677}" type="pres">
      <dgm:prSet presAssocID="{1CE696D5-0FFA-7741-81DC-DEAFB8F9DA85}" presName="text0" presStyleLbl="node1" presStyleIdx="1" presStyleCnt="7" custScaleX="142497">
        <dgm:presLayoutVars>
          <dgm:bulletEnabled val="1"/>
        </dgm:presLayoutVars>
      </dgm:prSet>
      <dgm:spPr/>
      <dgm:t>
        <a:bodyPr/>
        <a:lstStyle/>
        <a:p>
          <a:endParaRPr lang="es-ES"/>
        </a:p>
      </dgm:t>
    </dgm:pt>
    <dgm:pt modelId="{1FBA9672-A070-9640-86AB-A5676B1CACBB}" type="pres">
      <dgm:prSet presAssocID="{00FD0584-38A7-014D-B3E9-18B1D537DDFF}" presName="Name56" presStyleLbl="parChTrans1D2" presStyleIdx="1" presStyleCnt="6"/>
      <dgm:spPr/>
      <dgm:t>
        <a:bodyPr/>
        <a:lstStyle/>
        <a:p>
          <a:endParaRPr lang="es-ES"/>
        </a:p>
      </dgm:t>
    </dgm:pt>
    <dgm:pt modelId="{DEE40C4C-DEB3-F648-AF65-D71585B6FB25}" type="pres">
      <dgm:prSet presAssocID="{92A1AEC4-C5B0-AE49-888B-550C379C756F}" presName="text0" presStyleLbl="node1" presStyleIdx="2" presStyleCnt="7">
        <dgm:presLayoutVars>
          <dgm:bulletEnabled val="1"/>
        </dgm:presLayoutVars>
      </dgm:prSet>
      <dgm:spPr/>
      <dgm:t>
        <a:bodyPr/>
        <a:lstStyle/>
        <a:p>
          <a:endParaRPr lang="es-ES"/>
        </a:p>
      </dgm:t>
    </dgm:pt>
    <dgm:pt modelId="{E0BD1A1A-B100-9C4D-B603-50D10A3F7661}" type="pres">
      <dgm:prSet presAssocID="{40C5F6CF-E51B-E041-9899-DD076843AA67}" presName="Name56" presStyleLbl="parChTrans1D2" presStyleIdx="2" presStyleCnt="6"/>
      <dgm:spPr/>
      <dgm:t>
        <a:bodyPr/>
        <a:lstStyle/>
        <a:p>
          <a:endParaRPr lang="es-ES"/>
        </a:p>
      </dgm:t>
    </dgm:pt>
    <dgm:pt modelId="{DD7E395B-8468-4A4D-96CE-E1AFBD38AE4D}" type="pres">
      <dgm:prSet presAssocID="{FED3149B-6466-E746-AA0C-021A76209E2C}" presName="text0" presStyleLbl="node1" presStyleIdx="3" presStyleCnt="7">
        <dgm:presLayoutVars>
          <dgm:bulletEnabled val="1"/>
        </dgm:presLayoutVars>
      </dgm:prSet>
      <dgm:spPr/>
      <dgm:t>
        <a:bodyPr/>
        <a:lstStyle/>
        <a:p>
          <a:endParaRPr lang="es-ES"/>
        </a:p>
      </dgm:t>
    </dgm:pt>
    <dgm:pt modelId="{7E9ACFE0-FC2B-D14C-AC35-473DB9A01FE8}" type="pres">
      <dgm:prSet presAssocID="{1B393CCF-D18E-B143-AD2A-97CE4E2C391A}" presName="Name56" presStyleLbl="parChTrans1D2" presStyleIdx="3" presStyleCnt="6"/>
      <dgm:spPr/>
      <dgm:t>
        <a:bodyPr/>
        <a:lstStyle/>
        <a:p>
          <a:endParaRPr lang="es-ES"/>
        </a:p>
      </dgm:t>
    </dgm:pt>
    <dgm:pt modelId="{5883164C-826D-A941-BB62-98FB912C1E2C}" type="pres">
      <dgm:prSet presAssocID="{C2D22FE1-0512-4F4A-A570-E1C5A37B5588}" presName="text0" presStyleLbl="node1" presStyleIdx="4" presStyleCnt="7">
        <dgm:presLayoutVars>
          <dgm:bulletEnabled val="1"/>
        </dgm:presLayoutVars>
      </dgm:prSet>
      <dgm:spPr/>
      <dgm:t>
        <a:bodyPr/>
        <a:lstStyle/>
        <a:p>
          <a:endParaRPr lang="es-ES"/>
        </a:p>
      </dgm:t>
    </dgm:pt>
    <dgm:pt modelId="{3372B26A-7C98-9D43-8E0D-C208C4F914E0}" type="pres">
      <dgm:prSet presAssocID="{84072D6A-78A3-7641-8AA0-88F73221BB9D}" presName="Name56" presStyleLbl="parChTrans1D2" presStyleIdx="4" presStyleCnt="6"/>
      <dgm:spPr/>
      <dgm:t>
        <a:bodyPr/>
        <a:lstStyle/>
        <a:p>
          <a:endParaRPr lang="es-ES"/>
        </a:p>
      </dgm:t>
    </dgm:pt>
    <dgm:pt modelId="{CD252A04-F2ED-B845-94EC-732B64C28312}" type="pres">
      <dgm:prSet presAssocID="{483BB0E2-79DE-6048-AC4B-7A7EE1357263}" presName="text0" presStyleLbl="node1" presStyleIdx="5" presStyleCnt="7">
        <dgm:presLayoutVars>
          <dgm:bulletEnabled val="1"/>
        </dgm:presLayoutVars>
      </dgm:prSet>
      <dgm:spPr/>
      <dgm:t>
        <a:bodyPr/>
        <a:lstStyle/>
        <a:p>
          <a:endParaRPr lang="es-ES"/>
        </a:p>
      </dgm:t>
    </dgm:pt>
    <dgm:pt modelId="{F975FFBF-1143-2B4F-8A06-DBB875219863}" type="pres">
      <dgm:prSet presAssocID="{5E1C857C-8B9E-6F41-9A28-07D1D70C1230}" presName="Name56" presStyleLbl="parChTrans1D2" presStyleIdx="5" presStyleCnt="6"/>
      <dgm:spPr/>
      <dgm:t>
        <a:bodyPr/>
        <a:lstStyle/>
        <a:p>
          <a:endParaRPr lang="es-ES"/>
        </a:p>
      </dgm:t>
    </dgm:pt>
    <dgm:pt modelId="{520EB019-AE83-1844-A89B-F97F3D173071}" type="pres">
      <dgm:prSet presAssocID="{AA6C2896-3573-5642-AA1F-55ABB976CE98}" presName="text0" presStyleLbl="node1" presStyleIdx="6" presStyleCnt="7">
        <dgm:presLayoutVars>
          <dgm:bulletEnabled val="1"/>
        </dgm:presLayoutVars>
      </dgm:prSet>
      <dgm:spPr/>
      <dgm:t>
        <a:bodyPr/>
        <a:lstStyle/>
        <a:p>
          <a:endParaRPr lang="es-ES"/>
        </a:p>
      </dgm:t>
    </dgm:pt>
  </dgm:ptLst>
  <dgm:cxnLst>
    <dgm:cxn modelId="{8DA24A70-F276-EF4B-95A6-4C4669DCD5AB}" type="presOf" srcId="{0915DC96-CDB3-C14A-9068-A71E260B233A}" destId="{946D1D65-6C5D-3B42-ACF6-F0F221173C86}" srcOrd="0" destOrd="0" presId="urn:microsoft.com/office/officeart/2008/layout/RadialCluster"/>
    <dgm:cxn modelId="{E4211F4F-6213-764E-A698-EDF63256C72C}" srcId="{E03629DE-37D5-6646-ABB0-1EEA549CBF94}" destId="{483BB0E2-79DE-6048-AC4B-7A7EE1357263}" srcOrd="4" destOrd="0" parTransId="{84072D6A-78A3-7641-8AA0-88F73221BB9D}" sibTransId="{8C56AFB5-439C-1746-BA86-A828F33F857A}"/>
    <dgm:cxn modelId="{67C81BAA-C816-CE41-9D60-8992482C1B4D}" type="presOf" srcId="{00FD0584-38A7-014D-B3E9-18B1D537DDFF}" destId="{1FBA9672-A070-9640-86AB-A5676B1CACBB}" srcOrd="0" destOrd="0" presId="urn:microsoft.com/office/officeart/2008/layout/RadialCluster"/>
    <dgm:cxn modelId="{D797AADE-DA0C-F244-A0B9-9FBADB44CEF8}" srcId="{7CD86F79-1365-DD41-9C83-48283D35E952}" destId="{E03629DE-37D5-6646-ABB0-1EEA549CBF94}" srcOrd="0" destOrd="0" parTransId="{B0233DE6-0200-554D-B299-5B327B7E2F09}" sibTransId="{03C8B623-85CB-4D4B-88FB-D49CEFA60BFF}"/>
    <dgm:cxn modelId="{C03F3674-6CCC-EC45-AD35-4FF130CCABFF}" type="presOf" srcId="{E03629DE-37D5-6646-ABB0-1EEA549CBF94}" destId="{C4452265-3E79-2F4C-8C73-CA2C9CE44657}" srcOrd="0" destOrd="0" presId="urn:microsoft.com/office/officeart/2008/layout/RadialCluster"/>
    <dgm:cxn modelId="{29E2A4F2-9574-AB41-B1DD-C394485FE6C9}" srcId="{E03629DE-37D5-6646-ABB0-1EEA549CBF94}" destId="{92A1AEC4-C5B0-AE49-888B-550C379C756F}" srcOrd="1" destOrd="0" parTransId="{00FD0584-38A7-014D-B3E9-18B1D537DDFF}" sibTransId="{93E6DDC3-F196-AC4C-9FF3-A66C860AC4AC}"/>
    <dgm:cxn modelId="{6EF51E6B-E63D-D24C-B00E-7D11D8B312E6}" type="presOf" srcId="{483BB0E2-79DE-6048-AC4B-7A7EE1357263}" destId="{CD252A04-F2ED-B845-94EC-732B64C28312}" srcOrd="0" destOrd="0" presId="urn:microsoft.com/office/officeart/2008/layout/RadialCluster"/>
    <dgm:cxn modelId="{8C129E07-02A0-7745-AFE9-EFD94AE3AD55}" type="presOf" srcId="{AA6C2896-3573-5642-AA1F-55ABB976CE98}" destId="{520EB019-AE83-1844-A89B-F97F3D173071}" srcOrd="0" destOrd="0" presId="urn:microsoft.com/office/officeart/2008/layout/RadialCluster"/>
    <dgm:cxn modelId="{40F3482F-5FF8-7944-8003-9D6E4D06EAF0}" srcId="{E03629DE-37D5-6646-ABB0-1EEA549CBF94}" destId="{1CE696D5-0FFA-7741-81DC-DEAFB8F9DA85}" srcOrd="0" destOrd="0" parTransId="{0915DC96-CDB3-C14A-9068-A71E260B233A}" sibTransId="{3B1511DF-D6F4-EA4C-B0F0-4A3A8CF415F4}"/>
    <dgm:cxn modelId="{120D3C6C-699B-0741-B278-506814B1C2E2}" type="presOf" srcId="{1CE696D5-0FFA-7741-81DC-DEAFB8F9DA85}" destId="{3F1C1A0A-0E7B-0E42-AF5D-CCEB76CFF677}" srcOrd="0" destOrd="0" presId="urn:microsoft.com/office/officeart/2008/layout/RadialCluster"/>
    <dgm:cxn modelId="{EBDDC9DC-EF87-8648-B245-83EEEDDBC464}" type="presOf" srcId="{C2D22FE1-0512-4F4A-A570-E1C5A37B5588}" destId="{5883164C-826D-A941-BB62-98FB912C1E2C}" srcOrd="0" destOrd="0" presId="urn:microsoft.com/office/officeart/2008/layout/RadialCluster"/>
    <dgm:cxn modelId="{2D60E926-8383-3042-8E4A-1FBA4285F1E7}" type="presOf" srcId="{1B393CCF-D18E-B143-AD2A-97CE4E2C391A}" destId="{7E9ACFE0-FC2B-D14C-AC35-473DB9A01FE8}" srcOrd="0" destOrd="0" presId="urn:microsoft.com/office/officeart/2008/layout/RadialCluster"/>
    <dgm:cxn modelId="{F21DC7B8-EDD8-6548-87C7-3DD8DCA16381}" type="presOf" srcId="{40C5F6CF-E51B-E041-9899-DD076843AA67}" destId="{E0BD1A1A-B100-9C4D-B603-50D10A3F7661}" srcOrd="0" destOrd="0" presId="urn:microsoft.com/office/officeart/2008/layout/RadialCluster"/>
    <dgm:cxn modelId="{6F3EC3F5-7BEF-2D49-B159-7EB159E6DD76}" type="presOf" srcId="{7CD86F79-1365-DD41-9C83-48283D35E952}" destId="{0FB073DF-C142-9644-B97C-465970186552}" srcOrd="0" destOrd="0" presId="urn:microsoft.com/office/officeart/2008/layout/RadialCluster"/>
    <dgm:cxn modelId="{686EEB7C-858B-3F47-BD27-F8424863A621}" type="presOf" srcId="{FED3149B-6466-E746-AA0C-021A76209E2C}" destId="{DD7E395B-8468-4A4D-96CE-E1AFBD38AE4D}" srcOrd="0" destOrd="0" presId="urn:microsoft.com/office/officeart/2008/layout/RadialCluster"/>
    <dgm:cxn modelId="{10B2F51D-F257-894B-A5C9-E3A40B5311B4}" type="presOf" srcId="{5E1C857C-8B9E-6F41-9A28-07D1D70C1230}" destId="{F975FFBF-1143-2B4F-8A06-DBB875219863}" srcOrd="0" destOrd="0" presId="urn:microsoft.com/office/officeart/2008/layout/RadialCluster"/>
    <dgm:cxn modelId="{15D2C9F2-3FB5-3445-85BE-1C24BE19A95C}" srcId="{E03629DE-37D5-6646-ABB0-1EEA549CBF94}" destId="{C2D22FE1-0512-4F4A-A570-E1C5A37B5588}" srcOrd="3" destOrd="0" parTransId="{1B393CCF-D18E-B143-AD2A-97CE4E2C391A}" sibTransId="{CA8976DA-9EFE-1844-910B-5E78BB5DB8E0}"/>
    <dgm:cxn modelId="{BF8B18C7-DB46-B940-B4D3-40FB9A768015}" srcId="{E03629DE-37D5-6646-ABB0-1EEA549CBF94}" destId="{FED3149B-6466-E746-AA0C-021A76209E2C}" srcOrd="2" destOrd="0" parTransId="{40C5F6CF-E51B-E041-9899-DD076843AA67}" sibTransId="{C88B0357-3129-FD43-8900-69E3E0A99A84}"/>
    <dgm:cxn modelId="{40C00DC5-F7A6-7949-993A-417B8E0A494D}" type="presOf" srcId="{92A1AEC4-C5B0-AE49-888B-550C379C756F}" destId="{DEE40C4C-DEB3-F648-AF65-D71585B6FB25}" srcOrd="0" destOrd="0" presId="urn:microsoft.com/office/officeart/2008/layout/RadialCluster"/>
    <dgm:cxn modelId="{A9DBF76B-8B98-4B4A-B1CF-D3A9DE864FAE}" type="presOf" srcId="{84072D6A-78A3-7641-8AA0-88F73221BB9D}" destId="{3372B26A-7C98-9D43-8E0D-C208C4F914E0}" srcOrd="0" destOrd="0" presId="urn:microsoft.com/office/officeart/2008/layout/RadialCluster"/>
    <dgm:cxn modelId="{1A102BBA-B2B9-0A49-A757-60509EC78E5A}" srcId="{E03629DE-37D5-6646-ABB0-1EEA549CBF94}" destId="{AA6C2896-3573-5642-AA1F-55ABB976CE98}" srcOrd="5" destOrd="0" parTransId="{5E1C857C-8B9E-6F41-9A28-07D1D70C1230}" sibTransId="{976CC650-A59D-C847-9678-7CBF882FC3F4}"/>
    <dgm:cxn modelId="{5D5B6514-A83D-E34E-AC61-4771FEF6A52B}" type="presParOf" srcId="{0FB073DF-C142-9644-B97C-465970186552}" destId="{E03B5F1F-A9BE-1D4E-8319-9C84A14F90D8}" srcOrd="0" destOrd="0" presId="urn:microsoft.com/office/officeart/2008/layout/RadialCluster"/>
    <dgm:cxn modelId="{ADFEC7A3-A5A1-B446-BF1C-1B6FDCF4799D}" type="presParOf" srcId="{E03B5F1F-A9BE-1D4E-8319-9C84A14F90D8}" destId="{C4452265-3E79-2F4C-8C73-CA2C9CE44657}" srcOrd="0" destOrd="0" presId="urn:microsoft.com/office/officeart/2008/layout/RadialCluster"/>
    <dgm:cxn modelId="{523D323E-6BFA-5A44-A72C-6ACFA5EF3463}" type="presParOf" srcId="{E03B5F1F-A9BE-1D4E-8319-9C84A14F90D8}" destId="{946D1D65-6C5D-3B42-ACF6-F0F221173C86}" srcOrd="1" destOrd="0" presId="urn:microsoft.com/office/officeart/2008/layout/RadialCluster"/>
    <dgm:cxn modelId="{CF9B9F37-28D0-FD4F-BA43-9BAE41B7B3A4}" type="presParOf" srcId="{E03B5F1F-A9BE-1D4E-8319-9C84A14F90D8}" destId="{3F1C1A0A-0E7B-0E42-AF5D-CCEB76CFF677}" srcOrd="2" destOrd="0" presId="urn:microsoft.com/office/officeart/2008/layout/RadialCluster"/>
    <dgm:cxn modelId="{4FC1C2A8-26B4-DF4F-8D3B-6119DEB377E8}" type="presParOf" srcId="{E03B5F1F-A9BE-1D4E-8319-9C84A14F90D8}" destId="{1FBA9672-A070-9640-86AB-A5676B1CACBB}" srcOrd="3" destOrd="0" presId="urn:microsoft.com/office/officeart/2008/layout/RadialCluster"/>
    <dgm:cxn modelId="{AE3F5129-5241-3848-B99B-782F9D59E675}" type="presParOf" srcId="{E03B5F1F-A9BE-1D4E-8319-9C84A14F90D8}" destId="{DEE40C4C-DEB3-F648-AF65-D71585B6FB25}" srcOrd="4" destOrd="0" presId="urn:microsoft.com/office/officeart/2008/layout/RadialCluster"/>
    <dgm:cxn modelId="{A34BF9A9-05DE-FC4F-BC2D-C9E481611A68}" type="presParOf" srcId="{E03B5F1F-A9BE-1D4E-8319-9C84A14F90D8}" destId="{E0BD1A1A-B100-9C4D-B603-50D10A3F7661}" srcOrd="5" destOrd="0" presId="urn:microsoft.com/office/officeart/2008/layout/RadialCluster"/>
    <dgm:cxn modelId="{CF54A76F-C88B-814C-974E-6C72E496B879}" type="presParOf" srcId="{E03B5F1F-A9BE-1D4E-8319-9C84A14F90D8}" destId="{DD7E395B-8468-4A4D-96CE-E1AFBD38AE4D}" srcOrd="6" destOrd="0" presId="urn:microsoft.com/office/officeart/2008/layout/RadialCluster"/>
    <dgm:cxn modelId="{1EA9EB43-DDD6-5542-989E-12571417FDFD}" type="presParOf" srcId="{E03B5F1F-A9BE-1D4E-8319-9C84A14F90D8}" destId="{7E9ACFE0-FC2B-D14C-AC35-473DB9A01FE8}" srcOrd="7" destOrd="0" presId="urn:microsoft.com/office/officeart/2008/layout/RadialCluster"/>
    <dgm:cxn modelId="{5059B7FC-7B11-EE4F-A4E3-4C1C304F27F9}" type="presParOf" srcId="{E03B5F1F-A9BE-1D4E-8319-9C84A14F90D8}" destId="{5883164C-826D-A941-BB62-98FB912C1E2C}" srcOrd="8" destOrd="0" presId="urn:microsoft.com/office/officeart/2008/layout/RadialCluster"/>
    <dgm:cxn modelId="{703A7971-4069-3F4F-9E33-F0E67EC86C8C}" type="presParOf" srcId="{E03B5F1F-A9BE-1D4E-8319-9C84A14F90D8}" destId="{3372B26A-7C98-9D43-8E0D-C208C4F914E0}" srcOrd="9" destOrd="0" presId="urn:microsoft.com/office/officeart/2008/layout/RadialCluster"/>
    <dgm:cxn modelId="{6FBC435E-55C6-3F4C-AA2C-5A97768BE6CB}" type="presParOf" srcId="{E03B5F1F-A9BE-1D4E-8319-9C84A14F90D8}" destId="{CD252A04-F2ED-B845-94EC-732B64C28312}" srcOrd="10" destOrd="0" presId="urn:microsoft.com/office/officeart/2008/layout/RadialCluster"/>
    <dgm:cxn modelId="{E1EF3FD1-A9FD-BA4B-A458-EEE262262E85}" type="presParOf" srcId="{E03B5F1F-A9BE-1D4E-8319-9C84A14F90D8}" destId="{F975FFBF-1143-2B4F-8A06-DBB875219863}" srcOrd="11" destOrd="0" presId="urn:microsoft.com/office/officeart/2008/layout/RadialCluster"/>
    <dgm:cxn modelId="{A6BFD60A-941B-784C-956D-8775FED65A4A}" type="presParOf" srcId="{E03B5F1F-A9BE-1D4E-8319-9C84A14F90D8}" destId="{520EB019-AE83-1844-A89B-F97F3D173071}" srcOrd="12" destOrd="0" presId="urn:microsoft.com/office/officeart/2008/layout/RadialCluster"/>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90BBC6F-882F-F54A-81C7-53CD69DE0E59}" type="doc">
      <dgm:prSet loTypeId="urn:microsoft.com/office/officeart/2005/8/layout/cycle6" loCatId="" qsTypeId="urn:microsoft.com/office/officeart/2005/8/quickstyle/simple2" qsCatId="simple" csTypeId="urn:microsoft.com/office/officeart/2005/8/colors/accent5_2" csCatId="accent5" phldr="1"/>
      <dgm:spPr/>
      <dgm:t>
        <a:bodyPr/>
        <a:lstStyle/>
        <a:p>
          <a:endParaRPr lang="es-ES"/>
        </a:p>
      </dgm:t>
    </dgm:pt>
    <dgm:pt modelId="{0CE35232-ED5E-4041-AD29-0191D087A868}">
      <dgm:prSet phldrT="[Texto]"/>
      <dgm:spPr/>
      <dgm:t>
        <a:bodyPr/>
        <a:lstStyle/>
        <a:p>
          <a:r>
            <a:rPr lang="es-ES" dirty="0" smtClean="0"/>
            <a:t>PACIENTES</a:t>
          </a:r>
          <a:endParaRPr lang="es-ES" dirty="0"/>
        </a:p>
      </dgm:t>
    </dgm:pt>
    <dgm:pt modelId="{D2547B86-321F-8940-AD91-BD652311689C}" type="parTrans" cxnId="{76ADC05F-EF82-404B-9C50-F8B19BEAD4CE}">
      <dgm:prSet/>
      <dgm:spPr/>
      <dgm:t>
        <a:bodyPr/>
        <a:lstStyle/>
        <a:p>
          <a:endParaRPr lang="es-ES"/>
        </a:p>
      </dgm:t>
    </dgm:pt>
    <dgm:pt modelId="{E9B52EDC-C46B-4F42-BD3C-1A8B51C65354}" type="sibTrans" cxnId="{76ADC05F-EF82-404B-9C50-F8B19BEAD4CE}">
      <dgm:prSet/>
      <dgm:spPr/>
      <dgm:t>
        <a:bodyPr/>
        <a:lstStyle/>
        <a:p>
          <a:endParaRPr lang="es-ES"/>
        </a:p>
      </dgm:t>
    </dgm:pt>
    <dgm:pt modelId="{F2F5B537-B941-BF43-BF9A-7315828095B1}">
      <dgm:prSet phldrT="[Texto]"/>
      <dgm:spPr/>
      <dgm:t>
        <a:bodyPr/>
        <a:lstStyle/>
        <a:p>
          <a:r>
            <a:rPr lang="es-ES" dirty="0" smtClean="0"/>
            <a:t>CENTROS DE REFERENCIA</a:t>
          </a:r>
          <a:endParaRPr lang="es-ES" dirty="0"/>
        </a:p>
      </dgm:t>
    </dgm:pt>
    <dgm:pt modelId="{DD7D17C1-17E9-124A-AD18-6E595AC6465B}" type="parTrans" cxnId="{A85A9BA1-A4B4-CA41-BCC5-DEA157C7758C}">
      <dgm:prSet/>
      <dgm:spPr/>
      <dgm:t>
        <a:bodyPr/>
        <a:lstStyle/>
        <a:p>
          <a:endParaRPr lang="es-ES"/>
        </a:p>
      </dgm:t>
    </dgm:pt>
    <dgm:pt modelId="{9BE2BD70-E4AB-9845-A3AB-2ACAC59D19A2}" type="sibTrans" cxnId="{A85A9BA1-A4B4-CA41-BCC5-DEA157C7758C}">
      <dgm:prSet/>
      <dgm:spPr/>
      <dgm:t>
        <a:bodyPr/>
        <a:lstStyle/>
        <a:p>
          <a:endParaRPr lang="es-ES"/>
        </a:p>
      </dgm:t>
    </dgm:pt>
    <dgm:pt modelId="{11BE7318-071D-8949-BABE-CEA4A4F46291}">
      <dgm:prSet phldrT="[Texto]"/>
      <dgm:spPr/>
      <dgm:t>
        <a:bodyPr/>
        <a:lstStyle/>
        <a:p>
          <a:r>
            <a:rPr lang="es-ES" dirty="0" smtClean="0"/>
            <a:t>RED DE COMUNICACIONES</a:t>
          </a:r>
          <a:endParaRPr lang="es-ES" dirty="0"/>
        </a:p>
      </dgm:t>
    </dgm:pt>
    <dgm:pt modelId="{657F9C4B-C999-D44B-86C1-27D063379006}" type="parTrans" cxnId="{225F52DF-756D-9645-930E-589BACE7E773}">
      <dgm:prSet/>
      <dgm:spPr/>
      <dgm:t>
        <a:bodyPr/>
        <a:lstStyle/>
        <a:p>
          <a:endParaRPr lang="es-ES"/>
        </a:p>
      </dgm:t>
    </dgm:pt>
    <dgm:pt modelId="{A7E49447-42A5-7C4F-A445-7E9C5257E657}" type="sibTrans" cxnId="{225F52DF-756D-9645-930E-589BACE7E773}">
      <dgm:prSet/>
      <dgm:spPr/>
      <dgm:t>
        <a:bodyPr/>
        <a:lstStyle/>
        <a:p>
          <a:endParaRPr lang="es-ES"/>
        </a:p>
      </dgm:t>
    </dgm:pt>
    <dgm:pt modelId="{703638A5-B3AF-E342-A9E9-5D45A280013D}">
      <dgm:prSet phldrT="[Texto]"/>
      <dgm:spPr/>
      <dgm:t>
        <a:bodyPr/>
        <a:lstStyle/>
        <a:p>
          <a:r>
            <a:rPr lang="es-ES" dirty="0" smtClean="0"/>
            <a:t>PERIFERICOS MEDICOS</a:t>
          </a:r>
          <a:endParaRPr lang="es-ES" dirty="0"/>
        </a:p>
      </dgm:t>
    </dgm:pt>
    <dgm:pt modelId="{BAC07E96-2FA5-FE44-A84A-1ECC2F3566E9}" type="parTrans" cxnId="{0AFA816C-4FFB-3F45-8976-74E306786726}">
      <dgm:prSet/>
      <dgm:spPr/>
      <dgm:t>
        <a:bodyPr/>
        <a:lstStyle/>
        <a:p>
          <a:endParaRPr lang="es-ES"/>
        </a:p>
      </dgm:t>
    </dgm:pt>
    <dgm:pt modelId="{E98252CD-9BA2-6043-9CD5-C3D82F5E58A9}" type="sibTrans" cxnId="{0AFA816C-4FFB-3F45-8976-74E306786726}">
      <dgm:prSet/>
      <dgm:spPr/>
      <dgm:t>
        <a:bodyPr/>
        <a:lstStyle/>
        <a:p>
          <a:endParaRPr lang="es-ES"/>
        </a:p>
      </dgm:t>
    </dgm:pt>
    <dgm:pt modelId="{5814B303-BD90-7548-B395-C14FF6F31ECC}">
      <dgm:prSet phldrT="[Texto]"/>
      <dgm:spPr/>
      <dgm:t>
        <a:bodyPr/>
        <a:lstStyle/>
        <a:p>
          <a:r>
            <a:rPr lang="es-ES" dirty="0" smtClean="0"/>
            <a:t>PERSONAL MÉDICO</a:t>
          </a:r>
          <a:endParaRPr lang="es-ES" dirty="0"/>
        </a:p>
      </dgm:t>
    </dgm:pt>
    <dgm:pt modelId="{B4BF206E-F691-F042-AD82-E6E0A32F5046}" type="parTrans" cxnId="{B7908BC5-BA73-6A49-B894-27BA8072F980}">
      <dgm:prSet/>
      <dgm:spPr/>
      <dgm:t>
        <a:bodyPr/>
        <a:lstStyle/>
        <a:p>
          <a:endParaRPr lang="es-ES"/>
        </a:p>
      </dgm:t>
    </dgm:pt>
    <dgm:pt modelId="{0EE6D8FB-63F1-6941-9D4E-119F7A81CA94}" type="sibTrans" cxnId="{B7908BC5-BA73-6A49-B894-27BA8072F980}">
      <dgm:prSet/>
      <dgm:spPr/>
      <dgm:t>
        <a:bodyPr/>
        <a:lstStyle/>
        <a:p>
          <a:endParaRPr lang="es-ES"/>
        </a:p>
      </dgm:t>
    </dgm:pt>
    <dgm:pt modelId="{C572664E-5A28-0A48-84C8-E52671500154}">
      <dgm:prSet phldrT="[Texto]"/>
      <dgm:spPr/>
      <dgm:t>
        <a:bodyPr/>
        <a:lstStyle/>
        <a:p>
          <a:r>
            <a:rPr lang="es-ES" dirty="0" smtClean="0"/>
            <a:t>PERSONAL SOPORTE </a:t>
          </a:r>
          <a:r>
            <a:rPr lang="es-ES" dirty="0" smtClean="0"/>
            <a:t>T</a:t>
          </a:r>
          <a:r>
            <a:rPr lang="es-ES" dirty="0" smtClean="0"/>
            <a:t>É</a:t>
          </a:r>
          <a:r>
            <a:rPr lang="es-ES" dirty="0" smtClean="0"/>
            <a:t>CNICO</a:t>
          </a:r>
          <a:endParaRPr lang="es-ES" dirty="0"/>
        </a:p>
      </dgm:t>
    </dgm:pt>
    <dgm:pt modelId="{98645C32-AB53-464C-9BF0-7EC9EFE141E9}" type="parTrans" cxnId="{95722B55-B8AD-A341-9387-799ED3A38266}">
      <dgm:prSet/>
      <dgm:spPr/>
      <dgm:t>
        <a:bodyPr/>
        <a:lstStyle/>
        <a:p>
          <a:endParaRPr lang="es-ES"/>
        </a:p>
      </dgm:t>
    </dgm:pt>
    <dgm:pt modelId="{D500D690-3BC3-2640-9826-8707048C143C}" type="sibTrans" cxnId="{95722B55-B8AD-A341-9387-799ED3A38266}">
      <dgm:prSet/>
      <dgm:spPr/>
      <dgm:t>
        <a:bodyPr/>
        <a:lstStyle/>
        <a:p>
          <a:endParaRPr lang="es-ES"/>
        </a:p>
      </dgm:t>
    </dgm:pt>
    <dgm:pt modelId="{5279F971-2C70-BA4F-BF69-00483F66C0FD}" type="pres">
      <dgm:prSet presAssocID="{A90BBC6F-882F-F54A-81C7-53CD69DE0E59}" presName="cycle" presStyleCnt="0">
        <dgm:presLayoutVars>
          <dgm:dir/>
          <dgm:resizeHandles val="exact"/>
        </dgm:presLayoutVars>
      </dgm:prSet>
      <dgm:spPr/>
      <dgm:t>
        <a:bodyPr/>
        <a:lstStyle/>
        <a:p>
          <a:endParaRPr lang="es-ES"/>
        </a:p>
      </dgm:t>
    </dgm:pt>
    <dgm:pt modelId="{3310DA7C-CD90-9D4C-8372-2562189B3F5F}" type="pres">
      <dgm:prSet presAssocID="{0CE35232-ED5E-4041-AD29-0191D087A868}" presName="node" presStyleLbl="node1" presStyleIdx="0" presStyleCnt="6" custScaleY="49495">
        <dgm:presLayoutVars>
          <dgm:bulletEnabled val="1"/>
        </dgm:presLayoutVars>
      </dgm:prSet>
      <dgm:spPr/>
      <dgm:t>
        <a:bodyPr/>
        <a:lstStyle/>
        <a:p>
          <a:endParaRPr lang="es-ES"/>
        </a:p>
      </dgm:t>
    </dgm:pt>
    <dgm:pt modelId="{AB6FF462-C35F-F646-92D2-06E49CAE2140}" type="pres">
      <dgm:prSet presAssocID="{0CE35232-ED5E-4041-AD29-0191D087A868}" presName="spNode" presStyleCnt="0"/>
      <dgm:spPr/>
    </dgm:pt>
    <dgm:pt modelId="{52EBF1BF-343C-324B-A187-BB20F03CC151}" type="pres">
      <dgm:prSet presAssocID="{E9B52EDC-C46B-4F42-BD3C-1A8B51C65354}" presName="sibTrans" presStyleLbl="sibTrans1D1" presStyleIdx="0" presStyleCnt="6"/>
      <dgm:spPr/>
      <dgm:t>
        <a:bodyPr/>
        <a:lstStyle/>
        <a:p>
          <a:endParaRPr lang="es-ES"/>
        </a:p>
      </dgm:t>
    </dgm:pt>
    <dgm:pt modelId="{DFDE134A-2EA1-4C4C-A138-F7063974CAD7}" type="pres">
      <dgm:prSet presAssocID="{F2F5B537-B941-BF43-BF9A-7315828095B1}" presName="node" presStyleLbl="node1" presStyleIdx="1" presStyleCnt="6" custScaleY="50716">
        <dgm:presLayoutVars>
          <dgm:bulletEnabled val="1"/>
        </dgm:presLayoutVars>
      </dgm:prSet>
      <dgm:spPr/>
      <dgm:t>
        <a:bodyPr/>
        <a:lstStyle/>
        <a:p>
          <a:endParaRPr lang="es-ES"/>
        </a:p>
      </dgm:t>
    </dgm:pt>
    <dgm:pt modelId="{47F56736-4225-6747-9ED3-D761C1DADF5C}" type="pres">
      <dgm:prSet presAssocID="{F2F5B537-B941-BF43-BF9A-7315828095B1}" presName="spNode" presStyleCnt="0"/>
      <dgm:spPr/>
    </dgm:pt>
    <dgm:pt modelId="{3A012D49-5257-7B4C-A251-60542022CC41}" type="pres">
      <dgm:prSet presAssocID="{9BE2BD70-E4AB-9845-A3AB-2ACAC59D19A2}" presName="sibTrans" presStyleLbl="sibTrans1D1" presStyleIdx="1" presStyleCnt="6"/>
      <dgm:spPr/>
      <dgm:t>
        <a:bodyPr/>
        <a:lstStyle/>
        <a:p>
          <a:endParaRPr lang="es-ES"/>
        </a:p>
      </dgm:t>
    </dgm:pt>
    <dgm:pt modelId="{CD8BF735-C473-8F4C-89D6-F31CDA58DCF9}" type="pres">
      <dgm:prSet presAssocID="{11BE7318-071D-8949-BABE-CEA4A4F46291}" presName="node" presStyleLbl="node1" presStyleIdx="2" presStyleCnt="6" custScaleY="56567">
        <dgm:presLayoutVars>
          <dgm:bulletEnabled val="1"/>
        </dgm:presLayoutVars>
      </dgm:prSet>
      <dgm:spPr/>
      <dgm:t>
        <a:bodyPr/>
        <a:lstStyle/>
        <a:p>
          <a:endParaRPr lang="es-ES"/>
        </a:p>
      </dgm:t>
    </dgm:pt>
    <dgm:pt modelId="{5324F5BF-A9D0-7F43-A4C7-285DE0D3CA9D}" type="pres">
      <dgm:prSet presAssocID="{11BE7318-071D-8949-BABE-CEA4A4F46291}" presName="spNode" presStyleCnt="0"/>
      <dgm:spPr/>
    </dgm:pt>
    <dgm:pt modelId="{25F36EDC-C6EB-1B46-9F75-E8BC12D1E090}" type="pres">
      <dgm:prSet presAssocID="{A7E49447-42A5-7C4F-A445-7E9C5257E657}" presName="sibTrans" presStyleLbl="sibTrans1D1" presStyleIdx="2" presStyleCnt="6"/>
      <dgm:spPr/>
      <dgm:t>
        <a:bodyPr/>
        <a:lstStyle/>
        <a:p>
          <a:endParaRPr lang="es-ES"/>
        </a:p>
      </dgm:t>
    </dgm:pt>
    <dgm:pt modelId="{E5B0E54B-851A-C44F-BD48-CE4D482F3359}" type="pres">
      <dgm:prSet presAssocID="{703638A5-B3AF-E342-A9E9-5D45A280013D}" presName="node" presStyleLbl="node1" presStyleIdx="3" presStyleCnt="6" custScaleY="46087">
        <dgm:presLayoutVars>
          <dgm:bulletEnabled val="1"/>
        </dgm:presLayoutVars>
      </dgm:prSet>
      <dgm:spPr/>
      <dgm:t>
        <a:bodyPr/>
        <a:lstStyle/>
        <a:p>
          <a:endParaRPr lang="es-ES"/>
        </a:p>
      </dgm:t>
    </dgm:pt>
    <dgm:pt modelId="{C39CF1B9-BBB3-6341-805D-874EF6B77B12}" type="pres">
      <dgm:prSet presAssocID="{703638A5-B3AF-E342-A9E9-5D45A280013D}" presName="spNode" presStyleCnt="0"/>
      <dgm:spPr/>
    </dgm:pt>
    <dgm:pt modelId="{313E5CCA-9CB7-5B42-AD1F-30441C3CBAF3}" type="pres">
      <dgm:prSet presAssocID="{E98252CD-9BA2-6043-9CD5-C3D82F5E58A9}" presName="sibTrans" presStyleLbl="sibTrans1D1" presStyleIdx="3" presStyleCnt="6"/>
      <dgm:spPr/>
      <dgm:t>
        <a:bodyPr/>
        <a:lstStyle/>
        <a:p>
          <a:endParaRPr lang="es-ES"/>
        </a:p>
      </dgm:t>
    </dgm:pt>
    <dgm:pt modelId="{28C37247-5EE6-A54E-967E-DD5448A2615C}" type="pres">
      <dgm:prSet presAssocID="{5814B303-BD90-7548-B395-C14FF6F31ECC}" presName="node" presStyleLbl="node1" presStyleIdx="4" presStyleCnt="6" custScaleY="46831">
        <dgm:presLayoutVars>
          <dgm:bulletEnabled val="1"/>
        </dgm:presLayoutVars>
      </dgm:prSet>
      <dgm:spPr/>
      <dgm:t>
        <a:bodyPr/>
        <a:lstStyle/>
        <a:p>
          <a:endParaRPr lang="es-ES"/>
        </a:p>
      </dgm:t>
    </dgm:pt>
    <dgm:pt modelId="{D5270F24-2A88-6148-9464-D99CBCE43DB4}" type="pres">
      <dgm:prSet presAssocID="{5814B303-BD90-7548-B395-C14FF6F31ECC}" presName="spNode" presStyleCnt="0"/>
      <dgm:spPr/>
    </dgm:pt>
    <dgm:pt modelId="{C5F19914-D475-AE42-B641-1C5836184408}" type="pres">
      <dgm:prSet presAssocID="{0EE6D8FB-63F1-6941-9D4E-119F7A81CA94}" presName="sibTrans" presStyleLbl="sibTrans1D1" presStyleIdx="4" presStyleCnt="6"/>
      <dgm:spPr/>
      <dgm:t>
        <a:bodyPr/>
        <a:lstStyle/>
        <a:p>
          <a:endParaRPr lang="es-ES"/>
        </a:p>
      </dgm:t>
    </dgm:pt>
    <dgm:pt modelId="{3CA56237-5836-EC44-8CA8-74661B36E03B}" type="pres">
      <dgm:prSet presAssocID="{C572664E-5A28-0A48-84C8-E52671500154}" presName="node" presStyleLbl="node1" presStyleIdx="5" presStyleCnt="6" custScaleY="55658">
        <dgm:presLayoutVars>
          <dgm:bulletEnabled val="1"/>
        </dgm:presLayoutVars>
      </dgm:prSet>
      <dgm:spPr/>
      <dgm:t>
        <a:bodyPr/>
        <a:lstStyle/>
        <a:p>
          <a:endParaRPr lang="es-ES"/>
        </a:p>
      </dgm:t>
    </dgm:pt>
    <dgm:pt modelId="{3D9DB157-011A-C347-B114-6BA7910CFBC8}" type="pres">
      <dgm:prSet presAssocID="{C572664E-5A28-0A48-84C8-E52671500154}" presName="spNode" presStyleCnt="0"/>
      <dgm:spPr/>
    </dgm:pt>
    <dgm:pt modelId="{FEA7590A-9085-8944-8000-F198F5D27B2D}" type="pres">
      <dgm:prSet presAssocID="{D500D690-3BC3-2640-9826-8707048C143C}" presName="sibTrans" presStyleLbl="sibTrans1D1" presStyleIdx="5" presStyleCnt="6"/>
      <dgm:spPr/>
      <dgm:t>
        <a:bodyPr/>
        <a:lstStyle/>
        <a:p>
          <a:endParaRPr lang="es-ES"/>
        </a:p>
      </dgm:t>
    </dgm:pt>
  </dgm:ptLst>
  <dgm:cxnLst>
    <dgm:cxn modelId="{45821C2E-89A0-DB4C-B549-184CB36650DC}" type="presOf" srcId="{0EE6D8FB-63F1-6941-9D4E-119F7A81CA94}" destId="{C5F19914-D475-AE42-B641-1C5836184408}" srcOrd="0" destOrd="0" presId="urn:microsoft.com/office/officeart/2005/8/layout/cycle6"/>
    <dgm:cxn modelId="{5C60BFDC-BC5C-8C47-A1E0-2B192BFB29D6}" type="presOf" srcId="{C572664E-5A28-0A48-84C8-E52671500154}" destId="{3CA56237-5836-EC44-8CA8-74661B36E03B}" srcOrd="0" destOrd="0" presId="urn:microsoft.com/office/officeart/2005/8/layout/cycle6"/>
    <dgm:cxn modelId="{3D5DBFA1-74DD-064B-BF23-A9BE8B486879}" type="presOf" srcId="{9BE2BD70-E4AB-9845-A3AB-2ACAC59D19A2}" destId="{3A012D49-5257-7B4C-A251-60542022CC41}" srcOrd="0" destOrd="0" presId="urn:microsoft.com/office/officeart/2005/8/layout/cycle6"/>
    <dgm:cxn modelId="{623609A5-CAA2-0E4D-AF13-745467128048}" type="presOf" srcId="{5814B303-BD90-7548-B395-C14FF6F31ECC}" destId="{28C37247-5EE6-A54E-967E-DD5448A2615C}" srcOrd="0" destOrd="0" presId="urn:microsoft.com/office/officeart/2005/8/layout/cycle6"/>
    <dgm:cxn modelId="{1638F6C8-D9C0-314F-8787-0DA6ACFE8802}" type="presOf" srcId="{A7E49447-42A5-7C4F-A445-7E9C5257E657}" destId="{25F36EDC-C6EB-1B46-9F75-E8BC12D1E090}" srcOrd="0" destOrd="0" presId="urn:microsoft.com/office/officeart/2005/8/layout/cycle6"/>
    <dgm:cxn modelId="{76ADC05F-EF82-404B-9C50-F8B19BEAD4CE}" srcId="{A90BBC6F-882F-F54A-81C7-53CD69DE0E59}" destId="{0CE35232-ED5E-4041-AD29-0191D087A868}" srcOrd="0" destOrd="0" parTransId="{D2547B86-321F-8940-AD91-BD652311689C}" sibTransId="{E9B52EDC-C46B-4F42-BD3C-1A8B51C65354}"/>
    <dgm:cxn modelId="{2F8888FC-D886-4940-9615-16F22393471F}" type="presOf" srcId="{D500D690-3BC3-2640-9826-8707048C143C}" destId="{FEA7590A-9085-8944-8000-F198F5D27B2D}" srcOrd="0" destOrd="0" presId="urn:microsoft.com/office/officeart/2005/8/layout/cycle6"/>
    <dgm:cxn modelId="{B7908BC5-BA73-6A49-B894-27BA8072F980}" srcId="{A90BBC6F-882F-F54A-81C7-53CD69DE0E59}" destId="{5814B303-BD90-7548-B395-C14FF6F31ECC}" srcOrd="4" destOrd="0" parTransId="{B4BF206E-F691-F042-AD82-E6E0A32F5046}" sibTransId="{0EE6D8FB-63F1-6941-9D4E-119F7A81CA94}"/>
    <dgm:cxn modelId="{88C35B27-BAB7-7E4E-B41E-8FEDC568CC2D}" type="presOf" srcId="{A90BBC6F-882F-F54A-81C7-53CD69DE0E59}" destId="{5279F971-2C70-BA4F-BF69-00483F66C0FD}" srcOrd="0" destOrd="0" presId="urn:microsoft.com/office/officeart/2005/8/layout/cycle6"/>
    <dgm:cxn modelId="{DD2F5662-BAE5-394F-B089-D19C271145C3}" type="presOf" srcId="{11BE7318-071D-8949-BABE-CEA4A4F46291}" destId="{CD8BF735-C473-8F4C-89D6-F31CDA58DCF9}" srcOrd="0" destOrd="0" presId="urn:microsoft.com/office/officeart/2005/8/layout/cycle6"/>
    <dgm:cxn modelId="{14F9EFE3-13B7-4042-933E-64ACE73D6FD0}" type="presOf" srcId="{E98252CD-9BA2-6043-9CD5-C3D82F5E58A9}" destId="{313E5CCA-9CB7-5B42-AD1F-30441C3CBAF3}" srcOrd="0" destOrd="0" presId="urn:microsoft.com/office/officeart/2005/8/layout/cycle6"/>
    <dgm:cxn modelId="{A85A9BA1-A4B4-CA41-BCC5-DEA157C7758C}" srcId="{A90BBC6F-882F-F54A-81C7-53CD69DE0E59}" destId="{F2F5B537-B941-BF43-BF9A-7315828095B1}" srcOrd="1" destOrd="0" parTransId="{DD7D17C1-17E9-124A-AD18-6E595AC6465B}" sibTransId="{9BE2BD70-E4AB-9845-A3AB-2ACAC59D19A2}"/>
    <dgm:cxn modelId="{E4F08B60-75DF-834C-A50F-9779C2975C4B}" type="presOf" srcId="{F2F5B537-B941-BF43-BF9A-7315828095B1}" destId="{DFDE134A-2EA1-4C4C-A138-F7063974CAD7}" srcOrd="0" destOrd="0" presId="urn:microsoft.com/office/officeart/2005/8/layout/cycle6"/>
    <dgm:cxn modelId="{A2160C95-02AC-7D48-9D2A-E3B3499B86E6}" type="presOf" srcId="{703638A5-B3AF-E342-A9E9-5D45A280013D}" destId="{E5B0E54B-851A-C44F-BD48-CE4D482F3359}" srcOrd="0" destOrd="0" presId="urn:microsoft.com/office/officeart/2005/8/layout/cycle6"/>
    <dgm:cxn modelId="{95722B55-B8AD-A341-9387-799ED3A38266}" srcId="{A90BBC6F-882F-F54A-81C7-53CD69DE0E59}" destId="{C572664E-5A28-0A48-84C8-E52671500154}" srcOrd="5" destOrd="0" parTransId="{98645C32-AB53-464C-9BF0-7EC9EFE141E9}" sibTransId="{D500D690-3BC3-2640-9826-8707048C143C}"/>
    <dgm:cxn modelId="{225F52DF-756D-9645-930E-589BACE7E773}" srcId="{A90BBC6F-882F-F54A-81C7-53CD69DE0E59}" destId="{11BE7318-071D-8949-BABE-CEA4A4F46291}" srcOrd="2" destOrd="0" parTransId="{657F9C4B-C999-D44B-86C1-27D063379006}" sibTransId="{A7E49447-42A5-7C4F-A445-7E9C5257E657}"/>
    <dgm:cxn modelId="{0AFA816C-4FFB-3F45-8976-74E306786726}" srcId="{A90BBC6F-882F-F54A-81C7-53CD69DE0E59}" destId="{703638A5-B3AF-E342-A9E9-5D45A280013D}" srcOrd="3" destOrd="0" parTransId="{BAC07E96-2FA5-FE44-A84A-1ECC2F3566E9}" sibTransId="{E98252CD-9BA2-6043-9CD5-C3D82F5E58A9}"/>
    <dgm:cxn modelId="{7A803BC0-24CB-874C-BF92-B9C135EEC34E}" type="presOf" srcId="{0CE35232-ED5E-4041-AD29-0191D087A868}" destId="{3310DA7C-CD90-9D4C-8372-2562189B3F5F}" srcOrd="0" destOrd="0" presId="urn:microsoft.com/office/officeart/2005/8/layout/cycle6"/>
    <dgm:cxn modelId="{8086EEBD-D455-134F-BC95-7A09CF95A205}" type="presOf" srcId="{E9B52EDC-C46B-4F42-BD3C-1A8B51C65354}" destId="{52EBF1BF-343C-324B-A187-BB20F03CC151}" srcOrd="0" destOrd="0" presId="urn:microsoft.com/office/officeart/2005/8/layout/cycle6"/>
    <dgm:cxn modelId="{A10A132F-F80E-FD4D-A92E-4F526BC76FAC}" type="presParOf" srcId="{5279F971-2C70-BA4F-BF69-00483F66C0FD}" destId="{3310DA7C-CD90-9D4C-8372-2562189B3F5F}" srcOrd="0" destOrd="0" presId="urn:microsoft.com/office/officeart/2005/8/layout/cycle6"/>
    <dgm:cxn modelId="{F168B985-374E-1541-A3FD-537D7B5BBC4B}" type="presParOf" srcId="{5279F971-2C70-BA4F-BF69-00483F66C0FD}" destId="{AB6FF462-C35F-F646-92D2-06E49CAE2140}" srcOrd="1" destOrd="0" presId="urn:microsoft.com/office/officeart/2005/8/layout/cycle6"/>
    <dgm:cxn modelId="{6896D703-4867-5446-8724-89576766BE72}" type="presParOf" srcId="{5279F971-2C70-BA4F-BF69-00483F66C0FD}" destId="{52EBF1BF-343C-324B-A187-BB20F03CC151}" srcOrd="2" destOrd="0" presId="urn:microsoft.com/office/officeart/2005/8/layout/cycle6"/>
    <dgm:cxn modelId="{EAE83713-E064-9846-8C65-38AA633D5C78}" type="presParOf" srcId="{5279F971-2C70-BA4F-BF69-00483F66C0FD}" destId="{DFDE134A-2EA1-4C4C-A138-F7063974CAD7}" srcOrd="3" destOrd="0" presId="urn:microsoft.com/office/officeart/2005/8/layout/cycle6"/>
    <dgm:cxn modelId="{D2B72F0D-AC32-F44D-A4AD-FEEA274B9942}" type="presParOf" srcId="{5279F971-2C70-BA4F-BF69-00483F66C0FD}" destId="{47F56736-4225-6747-9ED3-D761C1DADF5C}" srcOrd="4" destOrd="0" presId="urn:microsoft.com/office/officeart/2005/8/layout/cycle6"/>
    <dgm:cxn modelId="{40DD8A34-CEE6-8D4E-9338-2504A47A108A}" type="presParOf" srcId="{5279F971-2C70-BA4F-BF69-00483F66C0FD}" destId="{3A012D49-5257-7B4C-A251-60542022CC41}" srcOrd="5" destOrd="0" presId="urn:microsoft.com/office/officeart/2005/8/layout/cycle6"/>
    <dgm:cxn modelId="{61C425FB-64EE-DD47-9395-058F3BEFB522}" type="presParOf" srcId="{5279F971-2C70-BA4F-BF69-00483F66C0FD}" destId="{CD8BF735-C473-8F4C-89D6-F31CDA58DCF9}" srcOrd="6" destOrd="0" presId="urn:microsoft.com/office/officeart/2005/8/layout/cycle6"/>
    <dgm:cxn modelId="{D5F27C82-5B87-3D43-A78F-00131AF88E52}" type="presParOf" srcId="{5279F971-2C70-BA4F-BF69-00483F66C0FD}" destId="{5324F5BF-A9D0-7F43-A4C7-285DE0D3CA9D}" srcOrd="7" destOrd="0" presId="urn:microsoft.com/office/officeart/2005/8/layout/cycle6"/>
    <dgm:cxn modelId="{1FE6AD9B-04F0-7646-8EDA-613CFCFE516F}" type="presParOf" srcId="{5279F971-2C70-BA4F-BF69-00483F66C0FD}" destId="{25F36EDC-C6EB-1B46-9F75-E8BC12D1E090}" srcOrd="8" destOrd="0" presId="urn:microsoft.com/office/officeart/2005/8/layout/cycle6"/>
    <dgm:cxn modelId="{0CE19781-E8C0-EE43-8E5B-6708ABCD3C6C}" type="presParOf" srcId="{5279F971-2C70-BA4F-BF69-00483F66C0FD}" destId="{E5B0E54B-851A-C44F-BD48-CE4D482F3359}" srcOrd="9" destOrd="0" presId="urn:microsoft.com/office/officeart/2005/8/layout/cycle6"/>
    <dgm:cxn modelId="{B2F93E4B-E587-C346-A1C9-FED0D43F4637}" type="presParOf" srcId="{5279F971-2C70-BA4F-BF69-00483F66C0FD}" destId="{C39CF1B9-BBB3-6341-805D-874EF6B77B12}" srcOrd="10" destOrd="0" presId="urn:microsoft.com/office/officeart/2005/8/layout/cycle6"/>
    <dgm:cxn modelId="{A315B231-9EC8-2149-91C4-9521DC73F8A0}" type="presParOf" srcId="{5279F971-2C70-BA4F-BF69-00483F66C0FD}" destId="{313E5CCA-9CB7-5B42-AD1F-30441C3CBAF3}" srcOrd="11" destOrd="0" presId="urn:microsoft.com/office/officeart/2005/8/layout/cycle6"/>
    <dgm:cxn modelId="{9EB3666C-EDFC-664B-B1AB-30766A0C13FB}" type="presParOf" srcId="{5279F971-2C70-BA4F-BF69-00483F66C0FD}" destId="{28C37247-5EE6-A54E-967E-DD5448A2615C}" srcOrd="12" destOrd="0" presId="urn:microsoft.com/office/officeart/2005/8/layout/cycle6"/>
    <dgm:cxn modelId="{5DC126D0-A957-CD49-9B2C-C7D4E51D5CFC}" type="presParOf" srcId="{5279F971-2C70-BA4F-BF69-00483F66C0FD}" destId="{D5270F24-2A88-6148-9464-D99CBCE43DB4}" srcOrd="13" destOrd="0" presId="urn:microsoft.com/office/officeart/2005/8/layout/cycle6"/>
    <dgm:cxn modelId="{52F49212-25D8-A447-8A95-2E4F63A0CD5B}" type="presParOf" srcId="{5279F971-2C70-BA4F-BF69-00483F66C0FD}" destId="{C5F19914-D475-AE42-B641-1C5836184408}" srcOrd="14" destOrd="0" presId="urn:microsoft.com/office/officeart/2005/8/layout/cycle6"/>
    <dgm:cxn modelId="{B2C98D22-FC29-6C4A-83C2-C3DE5EA28D3E}" type="presParOf" srcId="{5279F971-2C70-BA4F-BF69-00483F66C0FD}" destId="{3CA56237-5836-EC44-8CA8-74661B36E03B}" srcOrd="15" destOrd="0" presId="urn:microsoft.com/office/officeart/2005/8/layout/cycle6"/>
    <dgm:cxn modelId="{193B1C28-8C00-544B-A8BE-BB1115E1CA19}" type="presParOf" srcId="{5279F971-2C70-BA4F-BF69-00483F66C0FD}" destId="{3D9DB157-011A-C347-B114-6BA7910CFBC8}" srcOrd="16" destOrd="0" presId="urn:microsoft.com/office/officeart/2005/8/layout/cycle6"/>
    <dgm:cxn modelId="{C192CB97-49A8-924E-AFAC-95451B18F682}" type="presParOf" srcId="{5279F971-2C70-BA4F-BF69-00483F66C0FD}" destId="{FEA7590A-9085-8944-8000-F198F5D27B2D}" srcOrd="17" destOrd="0" presId="urn:microsoft.com/office/officeart/2005/8/layout/cycle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452265-3E79-2F4C-8C73-CA2C9CE44657}">
      <dsp:nvSpPr>
        <dsp:cNvPr id="0" name=""/>
        <dsp:cNvSpPr/>
      </dsp:nvSpPr>
      <dsp:spPr>
        <a:xfrm>
          <a:off x="3543299" y="2400300"/>
          <a:ext cx="2057400" cy="2057400"/>
        </a:xfrm>
        <a:prstGeom prst="round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5880" tIns="55880" rIns="55880" bIns="55880" numCol="1" spcCol="1270" anchor="ctr" anchorCtr="0">
          <a:noAutofit/>
        </a:bodyPr>
        <a:lstStyle/>
        <a:p>
          <a:pPr lvl="0" algn="ctr" defTabSz="977900" rtl="0">
            <a:lnSpc>
              <a:spcPct val="90000"/>
            </a:lnSpc>
            <a:spcBef>
              <a:spcPct val="0"/>
            </a:spcBef>
            <a:spcAft>
              <a:spcPct val="35000"/>
            </a:spcAft>
          </a:pPr>
          <a:r>
            <a:rPr lang="es-ES" sz="2200" b="1" kern="1200" dirty="0" smtClean="0"/>
            <a:t>JUSTIFICACIÓN E IMPORTANCIA</a:t>
          </a:r>
          <a:endParaRPr lang="es-ES" sz="2200" kern="1200" dirty="0"/>
        </a:p>
      </dsp:txBody>
      <dsp:txXfrm>
        <a:off x="3643733" y="2500734"/>
        <a:ext cx="1856532" cy="1856532"/>
      </dsp:txXfrm>
    </dsp:sp>
    <dsp:sp modelId="{946D1D65-6C5D-3B42-ACF6-F0F221173C86}">
      <dsp:nvSpPr>
        <dsp:cNvPr id="0" name=""/>
        <dsp:cNvSpPr/>
      </dsp:nvSpPr>
      <dsp:spPr>
        <a:xfrm rot="16200000">
          <a:off x="4061373" y="1889673"/>
          <a:ext cx="1021252" cy="0"/>
        </a:xfrm>
        <a:custGeom>
          <a:avLst/>
          <a:gdLst/>
          <a:ahLst/>
          <a:cxnLst/>
          <a:rect l="0" t="0" r="0" b="0"/>
          <a:pathLst>
            <a:path>
              <a:moveTo>
                <a:pt x="0" y="0"/>
              </a:moveTo>
              <a:lnTo>
                <a:pt x="1021252" y="0"/>
              </a:lnTo>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F1C1A0A-0E7B-0E42-AF5D-CCEB76CFF677}">
      <dsp:nvSpPr>
        <dsp:cNvPr id="0" name=""/>
        <dsp:cNvSpPr/>
      </dsp:nvSpPr>
      <dsp:spPr>
        <a:xfrm>
          <a:off x="3589868" y="589"/>
          <a:ext cx="1964261" cy="1378458"/>
        </a:xfrm>
        <a:prstGeom prst="roundRect">
          <a:avLst/>
        </a:prstGeom>
        <a:gradFill rotWithShape="0">
          <a:gsLst>
            <a:gs pos="0">
              <a:schemeClr val="accent2">
                <a:hueOff val="780253"/>
                <a:satOff val="-973"/>
                <a:lumOff val="229"/>
                <a:alphaOff val="0"/>
                <a:tint val="100000"/>
                <a:shade val="100000"/>
                <a:satMod val="130000"/>
              </a:schemeClr>
            </a:gs>
            <a:gs pos="100000">
              <a:schemeClr val="accent2">
                <a:hueOff val="780253"/>
                <a:satOff val="-973"/>
                <a:lumOff val="229"/>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3020" tIns="33020" rIns="33020" bIns="33020" numCol="1" spcCol="1270" anchor="ctr" anchorCtr="0">
          <a:noAutofit/>
        </a:bodyPr>
        <a:lstStyle/>
        <a:p>
          <a:pPr lvl="0" algn="ctr" defTabSz="577850" rtl="0">
            <a:lnSpc>
              <a:spcPct val="90000"/>
            </a:lnSpc>
            <a:spcBef>
              <a:spcPct val="0"/>
            </a:spcBef>
            <a:spcAft>
              <a:spcPct val="35000"/>
            </a:spcAft>
          </a:pPr>
          <a:r>
            <a:rPr lang="es-ES" sz="1300" kern="1200" dirty="0" smtClean="0"/>
            <a:t>Provincia de Chimborazo, la más afectada en índices de Morbi-mortalidad la región sierra, respecto al número de habitantes.</a:t>
          </a:r>
          <a:endParaRPr lang="es-ES" sz="1300" kern="1200" dirty="0"/>
        </a:p>
      </dsp:txBody>
      <dsp:txXfrm>
        <a:off x="3657159" y="67880"/>
        <a:ext cx="1829679" cy="1243876"/>
      </dsp:txXfrm>
    </dsp:sp>
    <dsp:sp modelId="{1FBA9672-A070-9640-86AB-A5676B1CACBB}">
      <dsp:nvSpPr>
        <dsp:cNvPr id="0" name=""/>
        <dsp:cNvSpPr/>
      </dsp:nvSpPr>
      <dsp:spPr>
        <a:xfrm rot="19800000">
          <a:off x="5550091" y="2646207"/>
          <a:ext cx="755488" cy="0"/>
        </a:xfrm>
        <a:custGeom>
          <a:avLst/>
          <a:gdLst/>
          <a:ahLst/>
          <a:cxnLst/>
          <a:rect l="0" t="0" r="0" b="0"/>
          <a:pathLst>
            <a:path>
              <a:moveTo>
                <a:pt x="0" y="0"/>
              </a:moveTo>
              <a:lnTo>
                <a:pt x="755488" y="0"/>
              </a:lnTo>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EE40C4C-DEB3-F648-AF65-D71585B6FB25}">
      <dsp:nvSpPr>
        <dsp:cNvPr id="0" name=""/>
        <dsp:cNvSpPr/>
      </dsp:nvSpPr>
      <dsp:spPr>
        <a:xfrm>
          <a:off x="6254971" y="1370180"/>
          <a:ext cx="1378458" cy="1378458"/>
        </a:xfrm>
        <a:prstGeom prst="roundRect">
          <a:avLst/>
        </a:prstGeom>
        <a:gradFill rotWithShape="0">
          <a:gsLst>
            <a:gs pos="0">
              <a:schemeClr val="accent2">
                <a:hueOff val="1560507"/>
                <a:satOff val="-1946"/>
                <a:lumOff val="458"/>
                <a:alphaOff val="0"/>
                <a:tint val="100000"/>
                <a:shade val="100000"/>
                <a:satMod val="130000"/>
              </a:schemeClr>
            </a:gs>
            <a:gs pos="100000">
              <a:schemeClr val="accent2">
                <a:hueOff val="1560507"/>
                <a:satOff val="-1946"/>
                <a:lumOff val="458"/>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622300" rtl="0">
            <a:lnSpc>
              <a:spcPct val="90000"/>
            </a:lnSpc>
            <a:spcBef>
              <a:spcPct val="0"/>
            </a:spcBef>
            <a:spcAft>
              <a:spcPct val="35000"/>
            </a:spcAft>
          </a:pPr>
          <a:r>
            <a:rPr lang="es-ES" sz="1400" kern="1200" dirty="0" smtClean="0"/>
            <a:t>Unidades de salud rurales distantes de los centros especializados de salud.</a:t>
          </a:r>
          <a:endParaRPr lang="es-ES" sz="1400" kern="1200" dirty="0"/>
        </a:p>
      </dsp:txBody>
      <dsp:txXfrm>
        <a:off x="6322262" y="1437471"/>
        <a:ext cx="1243876" cy="1243876"/>
      </dsp:txXfrm>
    </dsp:sp>
    <dsp:sp modelId="{E0BD1A1A-B100-9C4D-B603-50D10A3F7661}">
      <dsp:nvSpPr>
        <dsp:cNvPr id="0" name=""/>
        <dsp:cNvSpPr/>
      </dsp:nvSpPr>
      <dsp:spPr>
        <a:xfrm rot="1800000">
          <a:off x="5550091" y="4211792"/>
          <a:ext cx="755488" cy="0"/>
        </a:xfrm>
        <a:custGeom>
          <a:avLst/>
          <a:gdLst/>
          <a:ahLst/>
          <a:cxnLst/>
          <a:rect l="0" t="0" r="0" b="0"/>
          <a:pathLst>
            <a:path>
              <a:moveTo>
                <a:pt x="0" y="0"/>
              </a:moveTo>
              <a:lnTo>
                <a:pt x="755488" y="0"/>
              </a:lnTo>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D7E395B-8468-4A4D-96CE-E1AFBD38AE4D}">
      <dsp:nvSpPr>
        <dsp:cNvPr id="0" name=""/>
        <dsp:cNvSpPr/>
      </dsp:nvSpPr>
      <dsp:spPr>
        <a:xfrm>
          <a:off x="6254971" y="4109361"/>
          <a:ext cx="1378458" cy="1378458"/>
        </a:xfrm>
        <a:prstGeom prst="roundRect">
          <a:avLst/>
        </a:prstGeom>
        <a:gradFill rotWithShape="0">
          <a:gsLst>
            <a:gs pos="0">
              <a:schemeClr val="accent2">
                <a:hueOff val="2340760"/>
                <a:satOff val="-2919"/>
                <a:lumOff val="686"/>
                <a:alphaOff val="0"/>
                <a:tint val="100000"/>
                <a:shade val="100000"/>
                <a:satMod val="130000"/>
              </a:schemeClr>
            </a:gs>
            <a:gs pos="100000">
              <a:schemeClr val="accent2">
                <a:hueOff val="2340760"/>
                <a:satOff val="-2919"/>
                <a:lumOff val="686"/>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lvl="0" algn="ctr" defTabSz="711200" rtl="0">
            <a:lnSpc>
              <a:spcPct val="90000"/>
            </a:lnSpc>
            <a:spcBef>
              <a:spcPct val="0"/>
            </a:spcBef>
            <a:spcAft>
              <a:spcPct val="35000"/>
            </a:spcAft>
          </a:pPr>
          <a:r>
            <a:rPr lang="es-ES" sz="1600" kern="1200" dirty="0" smtClean="0">
              <a:solidFill>
                <a:srgbClr val="000000"/>
              </a:solidFill>
            </a:rPr>
            <a:t>Problemas de dotación de servicios y recursos médicos.</a:t>
          </a:r>
          <a:endParaRPr lang="es-ES" sz="1600" kern="1200" dirty="0">
            <a:solidFill>
              <a:srgbClr val="000000"/>
            </a:solidFill>
          </a:endParaRPr>
        </a:p>
      </dsp:txBody>
      <dsp:txXfrm>
        <a:off x="6322262" y="4176652"/>
        <a:ext cx="1243876" cy="1243876"/>
      </dsp:txXfrm>
    </dsp:sp>
    <dsp:sp modelId="{7E9ACFE0-FC2B-D14C-AC35-473DB9A01FE8}">
      <dsp:nvSpPr>
        <dsp:cNvPr id="0" name=""/>
        <dsp:cNvSpPr/>
      </dsp:nvSpPr>
      <dsp:spPr>
        <a:xfrm rot="5400000">
          <a:off x="4061373" y="4968326"/>
          <a:ext cx="1021252" cy="0"/>
        </a:xfrm>
        <a:custGeom>
          <a:avLst/>
          <a:gdLst/>
          <a:ahLst/>
          <a:cxnLst/>
          <a:rect l="0" t="0" r="0" b="0"/>
          <a:pathLst>
            <a:path>
              <a:moveTo>
                <a:pt x="0" y="0"/>
              </a:moveTo>
              <a:lnTo>
                <a:pt x="1021252" y="0"/>
              </a:lnTo>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883164C-826D-A941-BB62-98FB912C1E2C}">
      <dsp:nvSpPr>
        <dsp:cNvPr id="0" name=""/>
        <dsp:cNvSpPr/>
      </dsp:nvSpPr>
      <dsp:spPr>
        <a:xfrm>
          <a:off x="3882770" y="5478952"/>
          <a:ext cx="1378458" cy="1378458"/>
        </a:xfrm>
        <a:prstGeom prst="roundRect">
          <a:avLst/>
        </a:prstGeom>
        <a:gradFill rotWithShape="0">
          <a:gsLst>
            <a:gs pos="0">
              <a:schemeClr val="accent2">
                <a:hueOff val="3121013"/>
                <a:satOff val="-3893"/>
                <a:lumOff val="915"/>
                <a:alphaOff val="0"/>
                <a:tint val="100000"/>
                <a:shade val="100000"/>
                <a:satMod val="130000"/>
              </a:schemeClr>
            </a:gs>
            <a:gs pos="100000">
              <a:schemeClr val="accent2">
                <a:hueOff val="3121013"/>
                <a:satOff val="-3893"/>
                <a:lumOff val="915"/>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666750" rtl="0">
            <a:lnSpc>
              <a:spcPct val="90000"/>
            </a:lnSpc>
            <a:spcBef>
              <a:spcPct val="0"/>
            </a:spcBef>
            <a:spcAft>
              <a:spcPct val="35000"/>
            </a:spcAft>
          </a:pPr>
          <a:r>
            <a:rPr lang="es-ES" sz="1500" kern="1200" dirty="0" smtClean="0">
              <a:solidFill>
                <a:schemeClr val="tx1"/>
              </a:solidFill>
            </a:rPr>
            <a:t>Dificultades de comunicación.</a:t>
          </a:r>
          <a:endParaRPr lang="es-ES" sz="1500" kern="1200" dirty="0">
            <a:solidFill>
              <a:schemeClr val="tx1"/>
            </a:solidFill>
          </a:endParaRPr>
        </a:p>
      </dsp:txBody>
      <dsp:txXfrm>
        <a:off x="3950061" y="5546243"/>
        <a:ext cx="1243876" cy="1243876"/>
      </dsp:txXfrm>
    </dsp:sp>
    <dsp:sp modelId="{3372B26A-7C98-9D43-8E0D-C208C4F914E0}">
      <dsp:nvSpPr>
        <dsp:cNvPr id="0" name=""/>
        <dsp:cNvSpPr/>
      </dsp:nvSpPr>
      <dsp:spPr>
        <a:xfrm rot="9000000">
          <a:off x="2838419" y="4211792"/>
          <a:ext cx="755488" cy="0"/>
        </a:xfrm>
        <a:custGeom>
          <a:avLst/>
          <a:gdLst/>
          <a:ahLst/>
          <a:cxnLst/>
          <a:rect l="0" t="0" r="0" b="0"/>
          <a:pathLst>
            <a:path>
              <a:moveTo>
                <a:pt x="0" y="0"/>
              </a:moveTo>
              <a:lnTo>
                <a:pt x="755488" y="0"/>
              </a:lnTo>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D252A04-F2ED-B845-94EC-732B64C28312}">
      <dsp:nvSpPr>
        <dsp:cNvPr id="0" name=""/>
        <dsp:cNvSpPr/>
      </dsp:nvSpPr>
      <dsp:spPr>
        <a:xfrm>
          <a:off x="1510569" y="4109361"/>
          <a:ext cx="1378458" cy="1378458"/>
        </a:xfrm>
        <a:prstGeom prst="roundRect">
          <a:avLst/>
        </a:prstGeom>
        <a:gradFill rotWithShape="0">
          <a:gsLst>
            <a:gs pos="0">
              <a:schemeClr val="accent2">
                <a:hueOff val="3901266"/>
                <a:satOff val="-4866"/>
                <a:lumOff val="1144"/>
                <a:alphaOff val="0"/>
                <a:tint val="100000"/>
                <a:shade val="100000"/>
                <a:satMod val="130000"/>
              </a:schemeClr>
            </a:gs>
            <a:gs pos="100000">
              <a:schemeClr val="accent2">
                <a:hueOff val="3901266"/>
                <a:satOff val="-4866"/>
                <a:lumOff val="1144"/>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533400" rtl="0">
            <a:lnSpc>
              <a:spcPct val="90000"/>
            </a:lnSpc>
            <a:spcBef>
              <a:spcPct val="0"/>
            </a:spcBef>
            <a:spcAft>
              <a:spcPct val="35000"/>
            </a:spcAft>
          </a:pPr>
          <a:r>
            <a:rPr lang="es-ES" sz="1200" kern="1200" dirty="0" smtClean="0">
              <a:solidFill>
                <a:srgbClr val="000000"/>
              </a:solidFill>
            </a:rPr>
            <a:t>ESPE institución precursora de investigación, ha realizado poco o nada de investigación en Telemedicina.</a:t>
          </a:r>
          <a:endParaRPr lang="es-ES" sz="1200" kern="1200" dirty="0">
            <a:solidFill>
              <a:srgbClr val="000000"/>
            </a:solidFill>
          </a:endParaRPr>
        </a:p>
      </dsp:txBody>
      <dsp:txXfrm>
        <a:off x="1577860" y="4176652"/>
        <a:ext cx="1243876" cy="1243876"/>
      </dsp:txXfrm>
    </dsp:sp>
    <dsp:sp modelId="{F975FFBF-1143-2B4F-8A06-DBB875219863}">
      <dsp:nvSpPr>
        <dsp:cNvPr id="0" name=""/>
        <dsp:cNvSpPr/>
      </dsp:nvSpPr>
      <dsp:spPr>
        <a:xfrm rot="12600000">
          <a:off x="2838419" y="2646207"/>
          <a:ext cx="755488" cy="0"/>
        </a:xfrm>
        <a:custGeom>
          <a:avLst/>
          <a:gdLst/>
          <a:ahLst/>
          <a:cxnLst/>
          <a:rect l="0" t="0" r="0" b="0"/>
          <a:pathLst>
            <a:path>
              <a:moveTo>
                <a:pt x="0" y="0"/>
              </a:moveTo>
              <a:lnTo>
                <a:pt x="755488" y="0"/>
              </a:lnTo>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20EB019-AE83-1844-A89B-F97F3D173071}">
      <dsp:nvSpPr>
        <dsp:cNvPr id="0" name=""/>
        <dsp:cNvSpPr/>
      </dsp:nvSpPr>
      <dsp:spPr>
        <a:xfrm>
          <a:off x="1510569" y="1370180"/>
          <a:ext cx="1378458" cy="1378458"/>
        </a:xfrm>
        <a:prstGeom prst="roundRect">
          <a:avLst/>
        </a:prstGeom>
        <a:gradFill rotWithShape="0">
          <a:gsLst>
            <a:gs pos="0">
              <a:schemeClr val="accent2">
                <a:hueOff val="4681520"/>
                <a:satOff val="-5839"/>
                <a:lumOff val="1373"/>
                <a:alphaOff val="0"/>
                <a:tint val="100000"/>
                <a:shade val="100000"/>
                <a:satMod val="130000"/>
              </a:schemeClr>
            </a:gs>
            <a:gs pos="100000">
              <a:schemeClr val="accent2">
                <a:hueOff val="4681520"/>
                <a:satOff val="-5839"/>
                <a:lumOff val="1373"/>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666750" rtl="0">
            <a:lnSpc>
              <a:spcPct val="90000"/>
            </a:lnSpc>
            <a:spcBef>
              <a:spcPct val="0"/>
            </a:spcBef>
            <a:spcAft>
              <a:spcPct val="35000"/>
            </a:spcAft>
          </a:pPr>
          <a:r>
            <a:rPr lang="es-ES" sz="1500" kern="1200" dirty="0" smtClean="0">
              <a:solidFill>
                <a:srgbClr val="000000"/>
              </a:solidFill>
            </a:rPr>
            <a:t>Brindar nuevas fuentes de conocimiento.</a:t>
          </a:r>
          <a:endParaRPr lang="es-ES" sz="1500" kern="1200" dirty="0">
            <a:solidFill>
              <a:srgbClr val="000000"/>
            </a:solidFill>
          </a:endParaRPr>
        </a:p>
      </dsp:txBody>
      <dsp:txXfrm>
        <a:off x="1577860" y="1437471"/>
        <a:ext cx="1243876" cy="12438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10DA7C-CD90-9D4C-8372-2562189B3F5F}">
      <dsp:nvSpPr>
        <dsp:cNvPr id="0" name=""/>
        <dsp:cNvSpPr/>
      </dsp:nvSpPr>
      <dsp:spPr>
        <a:xfrm>
          <a:off x="3225436" y="257829"/>
          <a:ext cx="1507794" cy="485083"/>
        </a:xfrm>
        <a:prstGeom prst="round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 sz="1100" kern="1200" dirty="0" smtClean="0"/>
            <a:t>PACIENTES</a:t>
          </a:r>
          <a:endParaRPr lang="es-ES" sz="1100" kern="1200" dirty="0"/>
        </a:p>
      </dsp:txBody>
      <dsp:txXfrm>
        <a:off x="3249116" y="281509"/>
        <a:ext cx="1460434" cy="437723"/>
      </dsp:txXfrm>
    </dsp:sp>
    <dsp:sp modelId="{52EBF1BF-343C-324B-A187-BB20F03CC151}">
      <dsp:nvSpPr>
        <dsp:cNvPr id="0" name=""/>
        <dsp:cNvSpPr/>
      </dsp:nvSpPr>
      <dsp:spPr>
        <a:xfrm>
          <a:off x="1669353" y="500371"/>
          <a:ext cx="4619961" cy="4619961"/>
        </a:xfrm>
        <a:custGeom>
          <a:avLst/>
          <a:gdLst/>
          <a:ahLst/>
          <a:cxnLst/>
          <a:rect l="0" t="0" r="0" b="0"/>
          <a:pathLst>
            <a:path>
              <a:moveTo>
                <a:pt x="3076464" y="130872"/>
              </a:moveTo>
              <a:arcTo wR="2309980" hR="2309980" stAng="17362734" swAng="1972514"/>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FDE134A-2EA1-4C4C-A138-F7063974CAD7}">
      <dsp:nvSpPr>
        <dsp:cNvPr id="0" name=""/>
        <dsp:cNvSpPr/>
      </dsp:nvSpPr>
      <dsp:spPr>
        <a:xfrm>
          <a:off x="5225938" y="1406836"/>
          <a:ext cx="1507794" cy="497050"/>
        </a:xfrm>
        <a:prstGeom prst="round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 sz="1100" kern="1200" dirty="0" smtClean="0"/>
            <a:t>CENTROS DE REFERENCIA</a:t>
          </a:r>
          <a:endParaRPr lang="es-ES" sz="1100" kern="1200" dirty="0"/>
        </a:p>
      </dsp:txBody>
      <dsp:txXfrm>
        <a:off x="5250202" y="1431100"/>
        <a:ext cx="1459266" cy="448522"/>
      </dsp:txXfrm>
    </dsp:sp>
    <dsp:sp modelId="{3A012D49-5257-7B4C-A251-60542022CC41}">
      <dsp:nvSpPr>
        <dsp:cNvPr id="0" name=""/>
        <dsp:cNvSpPr/>
      </dsp:nvSpPr>
      <dsp:spPr>
        <a:xfrm>
          <a:off x="1669353" y="500371"/>
          <a:ext cx="4619961" cy="4619961"/>
        </a:xfrm>
        <a:custGeom>
          <a:avLst/>
          <a:gdLst/>
          <a:ahLst/>
          <a:cxnLst/>
          <a:rect l="0" t="0" r="0" b="0"/>
          <a:pathLst>
            <a:path>
              <a:moveTo>
                <a:pt x="4441615" y="1419954"/>
              </a:moveTo>
              <a:arcTo wR="2309980" hR="2309980" stAng="20240273" swAng="2673195"/>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D8BF735-C473-8F4C-89D6-F31CDA58DCF9}">
      <dsp:nvSpPr>
        <dsp:cNvPr id="0" name=""/>
        <dsp:cNvSpPr/>
      </dsp:nvSpPr>
      <dsp:spPr>
        <a:xfrm>
          <a:off x="5225938" y="3688145"/>
          <a:ext cx="1507794" cy="554394"/>
        </a:xfrm>
        <a:prstGeom prst="round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 sz="1100" kern="1200" dirty="0" smtClean="0"/>
            <a:t>RED DE COMUNICACIONES</a:t>
          </a:r>
          <a:endParaRPr lang="es-ES" sz="1100" kern="1200" dirty="0"/>
        </a:p>
      </dsp:txBody>
      <dsp:txXfrm>
        <a:off x="5253001" y="3715208"/>
        <a:ext cx="1453668" cy="500268"/>
      </dsp:txXfrm>
    </dsp:sp>
    <dsp:sp modelId="{25F36EDC-C6EB-1B46-9F75-E8BC12D1E090}">
      <dsp:nvSpPr>
        <dsp:cNvPr id="0" name=""/>
        <dsp:cNvSpPr/>
      </dsp:nvSpPr>
      <dsp:spPr>
        <a:xfrm>
          <a:off x="1669353" y="500371"/>
          <a:ext cx="4619961" cy="4619961"/>
        </a:xfrm>
        <a:custGeom>
          <a:avLst/>
          <a:gdLst/>
          <a:ahLst/>
          <a:cxnLst/>
          <a:rect l="0" t="0" r="0" b="0"/>
          <a:pathLst>
            <a:path>
              <a:moveTo>
                <a:pt x="4114320" y="3752330"/>
              </a:moveTo>
              <a:arcTo wR="2309980" hR="2309980" stAng="2318285" swAng="1919500"/>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5B0E54B-851A-C44F-BD48-CE4D482F3359}">
      <dsp:nvSpPr>
        <dsp:cNvPr id="0" name=""/>
        <dsp:cNvSpPr/>
      </dsp:nvSpPr>
      <dsp:spPr>
        <a:xfrm>
          <a:off x="3225436" y="4894491"/>
          <a:ext cx="1507794" cy="451683"/>
        </a:xfrm>
        <a:prstGeom prst="round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 sz="1100" kern="1200" dirty="0" smtClean="0"/>
            <a:t>PERIFERICOS MEDICOS</a:t>
          </a:r>
          <a:endParaRPr lang="es-ES" sz="1100" kern="1200" dirty="0"/>
        </a:p>
      </dsp:txBody>
      <dsp:txXfrm>
        <a:off x="3247485" y="4916540"/>
        <a:ext cx="1463696" cy="407585"/>
      </dsp:txXfrm>
    </dsp:sp>
    <dsp:sp modelId="{313E5CCA-9CB7-5B42-AD1F-30441C3CBAF3}">
      <dsp:nvSpPr>
        <dsp:cNvPr id="0" name=""/>
        <dsp:cNvSpPr/>
      </dsp:nvSpPr>
      <dsp:spPr>
        <a:xfrm>
          <a:off x="1669353" y="500371"/>
          <a:ext cx="4619961" cy="4619961"/>
        </a:xfrm>
        <a:custGeom>
          <a:avLst/>
          <a:gdLst/>
          <a:ahLst/>
          <a:cxnLst/>
          <a:rect l="0" t="0" r="0" b="0"/>
          <a:pathLst>
            <a:path>
              <a:moveTo>
                <a:pt x="1543282" y="4489013"/>
              </a:moveTo>
              <a:arcTo wR="2309980" hR="2309980" stAng="6563074" swAng="2007366"/>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8C37247-5EE6-A54E-967E-DD5448A2615C}">
      <dsp:nvSpPr>
        <dsp:cNvPr id="0" name=""/>
        <dsp:cNvSpPr/>
      </dsp:nvSpPr>
      <dsp:spPr>
        <a:xfrm>
          <a:off x="1224934" y="3735855"/>
          <a:ext cx="1507794" cy="458974"/>
        </a:xfrm>
        <a:prstGeom prst="round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 sz="1100" kern="1200" dirty="0" smtClean="0"/>
            <a:t>PERSONAL MÉDICO</a:t>
          </a:r>
          <a:endParaRPr lang="es-ES" sz="1100" kern="1200" dirty="0"/>
        </a:p>
      </dsp:txBody>
      <dsp:txXfrm>
        <a:off x="1247339" y="3758260"/>
        <a:ext cx="1462984" cy="414164"/>
      </dsp:txXfrm>
    </dsp:sp>
    <dsp:sp modelId="{C5F19914-D475-AE42-B641-1C5836184408}">
      <dsp:nvSpPr>
        <dsp:cNvPr id="0" name=""/>
        <dsp:cNvSpPr/>
      </dsp:nvSpPr>
      <dsp:spPr>
        <a:xfrm>
          <a:off x="1669353" y="500371"/>
          <a:ext cx="4619961" cy="4619961"/>
        </a:xfrm>
        <a:custGeom>
          <a:avLst/>
          <a:gdLst/>
          <a:ahLst/>
          <a:cxnLst/>
          <a:rect l="0" t="0" r="0" b="0"/>
          <a:pathLst>
            <a:path>
              <a:moveTo>
                <a:pt x="186330" y="3218891"/>
              </a:moveTo>
              <a:arcTo wR="2309980" hR="2309980" stAng="9409761" swAng="2710527"/>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CA56237-5836-EC44-8CA8-74661B36E03B}">
      <dsp:nvSpPr>
        <dsp:cNvPr id="0" name=""/>
        <dsp:cNvSpPr/>
      </dsp:nvSpPr>
      <dsp:spPr>
        <a:xfrm>
          <a:off x="1224934" y="1382618"/>
          <a:ext cx="1507794" cy="545485"/>
        </a:xfrm>
        <a:prstGeom prst="round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 sz="1100" kern="1200" dirty="0" smtClean="0"/>
            <a:t>PERSONAL SOPORTE </a:t>
          </a:r>
          <a:r>
            <a:rPr lang="es-ES" sz="1100" kern="1200" dirty="0" smtClean="0"/>
            <a:t>T</a:t>
          </a:r>
          <a:r>
            <a:rPr lang="es-ES" sz="1100" kern="1200" dirty="0" smtClean="0"/>
            <a:t>É</a:t>
          </a:r>
          <a:r>
            <a:rPr lang="es-ES" sz="1100" kern="1200" dirty="0" smtClean="0"/>
            <a:t>CNICO</a:t>
          </a:r>
          <a:endParaRPr lang="es-ES" sz="1100" kern="1200" dirty="0"/>
        </a:p>
      </dsp:txBody>
      <dsp:txXfrm>
        <a:off x="1251562" y="1409246"/>
        <a:ext cx="1454538" cy="492229"/>
      </dsp:txXfrm>
    </dsp:sp>
    <dsp:sp modelId="{FEA7590A-9085-8944-8000-F198F5D27B2D}">
      <dsp:nvSpPr>
        <dsp:cNvPr id="0" name=""/>
        <dsp:cNvSpPr/>
      </dsp:nvSpPr>
      <dsp:spPr>
        <a:xfrm>
          <a:off x="1669353" y="500371"/>
          <a:ext cx="4619961" cy="4619961"/>
        </a:xfrm>
        <a:custGeom>
          <a:avLst/>
          <a:gdLst/>
          <a:ahLst/>
          <a:cxnLst/>
          <a:rect l="0" t="0" r="0" b="0"/>
          <a:pathLst>
            <a:path>
              <a:moveTo>
                <a:pt x="502139" y="872023"/>
              </a:moveTo>
              <a:arcTo wR="2309980" hR="2309980" stAng="13109925" swAng="1927778"/>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3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dirty="0"/>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13FF715-257C-6A4A-9E12-A9501CFAA4F1}" type="datetimeFigureOut">
              <a:rPr lang="es-ES" smtClean="0"/>
              <a:t>4/29/12</a:t>
            </a:fld>
            <a:endParaRPr lang="es-ES" dirty="0"/>
          </a:p>
        </p:txBody>
      </p:sp>
      <p:sp>
        <p:nvSpPr>
          <p:cNvPr id="4" name="Marcador de imagen d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dirty="0"/>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lang="es-ES"/>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dirty="0"/>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BBD7E06-476C-FB4E-9FEB-A1C8A8863842}" type="slidenum">
              <a:rPr lang="es-ES" smtClean="0"/>
              <a:t>‹Nr.›</a:t>
            </a:fld>
            <a:endParaRPr lang="es-ES" dirty="0"/>
          </a:p>
        </p:txBody>
      </p:sp>
    </p:spTree>
    <p:extLst>
      <p:ext uri="{BB962C8B-B14F-4D97-AF65-F5344CB8AC3E}">
        <p14:creationId xmlns:p14="http://schemas.microsoft.com/office/powerpoint/2010/main" val="354188099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smtClean="0"/>
              <a:t>Solucion</a:t>
            </a:r>
            <a:r>
              <a:rPr lang="es-ES" baseline="0" dirty="0" smtClean="0"/>
              <a:t> -&gt; Problemática actual -&gt; Sistema de salud   -</a:t>
            </a:r>
            <a:r>
              <a:rPr lang="es-ES" baseline="0" dirty="0" smtClean="0">
                <a:sym typeface="Wingdings"/>
              </a:rPr>
              <a:t> </a:t>
            </a:r>
            <a:r>
              <a:rPr lang="es-ES" baseline="0" dirty="0" err="1" smtClean="0">
                <a:sym typeface="Wingdings"/>
              </a:rPr>
              <a:t>Prov</a:t>
            </a:r>
            <a:r>
              <a:rPr lang="es-ES" baseline="0" dirty="0" smtClean="0">
                <a:sym typeface="Wingdings"/>
              </a:rPr>
              <a:t> Chimbo</a:t>
            </a:r>
          </a:p>
          <a:p>
            <a:endParaRPr lang="es-ES" baseline="0" dirty="0" smtClean="0">
              <a:sym typeface="Wingdings"/>
            </a:endParaRPr>
          </a:p>
          <a:p>
            <a:r>
              <a:rPr lang="es-ES" baseline="0" dirty="0" err="1" smtClean="0">
                <a:sym typeface="Wingdings"/>
              </a:rPr>
              <a:t>Doc</a:t>
            </a:r>
            <a:r>
              <a:rPr lang="es-ES" baseline="0" dirty="0" smtClean="0">
                <a:sym typeface="Wingdings"/>
              </a:rPr>
              <a:t> plasmar -&gt; Diseño sistema de </a:t>
            </a:r>
            <a:r>
              <a:rPr lang="es-ES" baseline="0" dirty="0" err="1" smtClean="0">
                <a:sym typeface="Wingdings"/>
              </a:rPr>
              <a:t>videoconferenica</a:t>
            </a:r>
            <a:r>
              <a:rPr lang="es-ES" baseline="0" dirty="0" smtClean="0">
                <a:sym typeface="Wingdings"/>
              </a:rPr>
              <a:t> Telemedicina -&gt; </a:t>
            </a:r>
            <a:r>
              <a:rPr lang="es-ES" baseline="0" dirty="0" err="1" smtClean="0">
                <a:sym typeface="Wingdings"/>
              </a:rPr>
              <a:t>Tecnologias</a:t>
            </a:r>
            <a:r>
              <a:rPr lang="es-ES" baseline="0" dirty="0" smtClean="0">
                <a:sym typeface="Wingdings"/>
              </a:rPr>
              <a:t> </a:t>
            </a:r>
            <a:r>
              <a:rPr lang="es-ES" baseline="0" dirty="0" err="1" smtClean="0">
                <a:sym typeface="Wingdings"/>
              </a:rPr>
              <a:t>inalambricas</a:t>
            </a:r>
            <a:r>
              <a:rPr lang="es-ES" baseline="0" dirty="0" smtClean="0">
                <a:sym typeface="Wingdings"/>
              </a:rPr>
              <a:t> IEEE 802.11 =&gt; </a:t>
            </a:r>
            <a:r>
              <a:rPr lang="es-ES" baseline="0" dirty="0" err="1" smtClean="0">
                <a:sym typeface="Wingdings"/>
              </a:rPr>
              <a:t>Solucion</a:t>
            </a:r>
            <a:r>
              <a:rPr lang="es-ES" baseline="0" dirty="0" smtClean="0">
                <a:sym typeface="Wingdings"/>
              </a:rPr>
              <a:t>, eficaz calidad bajo costo</a:t>
            </a:r>
            <a:endParaRPr lang="es-ES" dirty="0"/>
          </a:p>
        </p:txBody>
      </p:sp>
      <p:sp>
        <p:nvSpPr>
          <p:cNvPr id="4" name="Marcador de número de diapositiva 3"/>
          <p:cNvSpPr>
            <a:spLocks noGrp="1"/>
          </p:cNvSpPr>
          <p:nvPr>
            <p:ph type="sldNum" sz="quarter" idx="10"/>
          </p:nvPr>
        </p:nvSpPr>
        <p:spPr/>
        <p:txBody>
          <a:bodyPr/>
          <a:lstStyle/>
          <a:p>
            <a:fld id="{4BBD7E06-476C-FB4E-9FEB-A1C8A8863842}" type="slidenum">
              <a:rPr lang="es-ES" smtClean="0"/>
              <a:t>5</a:t>
            </a:fld>
            <a:endParaRPr lang="es-ES" dirty="0"/>
          </a:p>
        </p:txBody>
      </p:sp>
    </p:spTree>
    <p:extLst>
      <p:ext uri="{BB962C8B-B14F-4D97-AF65-F5344CB8AC3E}">
        <p14:creationId xmlns:p14="http://schemas.microsoft.com/office/powerpoint/2010/main" val="1208931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Establecimientos de salud</a:t>
            </a:r>
          </a:p>
          <a:p>
            <a:endParaRPr lang="es-ES" dirty="0" smtClean="0"/>
          </a:p>
          <a:p>
            <a:r>
              <a:rPr lang="es-ES" dirty="0" smtClean="0"/>
              <a:t>Pocos</a:t>
            </a:r>
            <a:r>
              <a:rPr lang="es-ES" baseline="0" dirty="0" smtClean="0"/>
              <a:t> para </a:t>
            </a:r>
            <a:r>
              <a:rPr lang="es-ES" baseline="0" dirty="0" err="1" smtClean="0"/>
              <a:t>poblacion</a:t>
            </a:r>
            <a:r>
              <a:rPr lang="es-ES" baseline="0" dirty="0" smtClean="0"/>
              <a:t> de 45mil</a:t>
            </a:r>
            <a:endParaRPr lang="es-ES" dirty="0"/>
          </a:p>
        </p:txBody>
      </p:sp>
      <p:sp>
        <p:nvSpPr>
          <p:cNvPr id="4" name="Marcador de número de diapositiva 3"/>
          <p:cNvSpPr>
            <a:spLocks noGrp="1"/>
          </p:cNvSpPr>
          <p:nvPr>
            <p:ph type="sldNum" sz="quarter" idx="10"/>
          </p:nvPr>
        </p:nvSpPr>
        <p:spPr/>
        <p:txBody>
          <a:bodyPr/>
          <a:lstStyle/>
          <a:p>
            <a:fld id="{4BBD7E06-476C-FB4E-9FEB-A1C8A8863842}" type="slidenum">
              <a:rPr lang="es-ES" smtClean="0"/>
              <a:t>17</a:t>
            </a:fld>
            <a:endParaRPr lang="es-ES" dirty="0"/>
          </a:p>
        </p:txBody>
      </p:sp>
    </p:spTree>
    <p:extLst>
      <p:ext uri="{BB962C8B-B14F-4D97-AF65-F5344CB8AC3E}">
        <p14:creationId xmlns:p14="http://schemas.microsoft.com/office/powerpoint/2010/main" val="13335469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smtClean="0"/>
              <a:t>Procincia</a:t>
            </a:r>
            <a:r>
              <a:rPr lang="es-ES" dirty="0" smtClean="0"/>
              <a:t> de </a:t>
            </a:r>
            <a:r>
              <a:rPr lang="es-ES" dirty="0" err="1" smtClean="0"/>
              <a:t>chimborazo</a:t>
            </a:r>
            <a:endParaRPr lang="es-ES" dirty="0" smtClean="0"/>
          </a:p>
          <a:p>
            <a:endParaRPr lang="es-ES" dirty="0" smtClean="0"/>
          </a:p>
          <a:p>
            <a:r>
              <a:rPr lang="es-ES" dirty="0" err="1" smtClean="0"/>
              <a:t>Mayoria</a:t>
            </a:r>
            <a:r>
              <a:rPr lang="es-ES" dirty="0" smtClean="0"/>
              <a:t> habitantes -&gt;</a:t>
            </a:r>
            <a:r>
              <a:rPr lang="es-ES" baseline="0" dirty="0" smtClean="0"/>
              <a:t> </a:t>
            </a:r>
            <a:r>
              <a:rPr lang="es-ES" dirty="0" err="1" smtClean="0"/>
              <a:t>area</a:t>
            </a:r>
            <a:r>
              <a:rPr lang="es-ES" dirty="0" smtClean="0"/>
              <a:t> rural</a:t>
            </a:r>
          </a:p>
          <a:p>
            <a:r>
              <a:rPr lang="es-ES" dirty="0" smtClean="0"/>
              <a:t>Dedicados</a:t>
            </a:r>
            <a:r>
              <a:rPr lang="es-ES" baseline="0" dirty="0" smtClean="0"/>
              <a:t> a agricultura y </a:t>
            </a:r>
            <a:r>
              <a:rPr lang="es-ES" baseline="0" dirty="0" err="1" smtClean="0"/>
              <a:t>ganaderia</a:t>
            </a:r>
            <a:endParaRPr lang="es-ES" baseline="0" dirty="0" smtClean="0"/>
          </a:p>
        </p:txBody>
      </p:sp>
      <p:sp>
        <p:nvSpPr>
          <p:cNvPr id="4" name="Marcador de número de diapositiva 3"/>
          <p:cNvSpPr>
            <a:spLocks noGrp="1"/>
          </p:cNvSpPr>
          <p:nvPr>
            <p:ph type="sldNum" sz="quarter" idx="10"/>
          </p:nvPr>
        </p:nvSpPr>
        <p:spPr/>
        <p:txBody>
          <a:bodyPr/>
          <a:lstStyle/>
          <a:p>
            <a:fld id="{4BBD7E06-476C-FB4E-9FEB-A1C8A8863842}" type="slidenum">
              <a:rPr lang="es-ES" smtClean="0"/>
              <a:t>18</a:t>
            </a:fld>
            <a:endParaRPr lang="es-ES" dirty="0"/>
          </a:p>
        </p:txBody>
      </p:sp>
    </p:spTree>
    <p:extLst>
      <p:ext uri="{BB962C8B-B14F-4D97-AF65-F5344CB8AC3E}">
        <p14:creationId xmlns:p14="http://schemas.microsoft.com/office/powerpoint/2010/main" val="8204759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Unidades de salud</a:t>
            </a:r>
          </a:p>
          <a:p>
            <a:endParaRPr lang="es-ES" dirty="0" smtClean="0"/>
          </a:p>
          <a:p>
            <a:r>
              <a:rPr lang="es-ES" dirty="0" smtClean="0"/>
              <a:t>Crisis</a:t>
            </a:r>
            <a:r>
              <a:rPr lang="es-ES" baseline="0" dirty="0" smtClean="0"/>
              <a:t> -&gt; Exceso de pacientes -&gt; infraestructura no suficiente</a:t>
            </a:r>
          </a:p>
          <a:p>
            <a:r>
              <a:rPr lang="es-ES" baseline="0" dirty="0" smtClean="0"/>
              <a:t>Horarios de </a:t>
            </a:r>
            <a:r>
              <a:rPr lang="es-ES" baseline="0" dirty="0" err="1" smtClean="0"/>
              <a:t>atencion</a:t>
            </a:r>
            <a:r>
              <a:rPr lang="es-ES" baseline="0" dirty="0" smtClean="0"/>
              <a:t> </a:t>
            </a:r>
            <a:r>
              <a:rPr lang="es-ES" baseline="0" dirty="0" err="1" smtClean="0"/>
              <a:t>max</a:t>
            </a:r>
            <a:r>
              <a:rPr lang="es-ES" baseline="0" dirty="0" smtClean="0"/>
              <a:t> 4horas</a:t>
            </a:r>
          </a:p>
          <a:p>
            <a:r>
              <a:rPr lang="es-ES" baseline="0" dirty="0" smtClean="0"/>
              <a:t>Pocos </a:t>
            </a:r>
            <a:r>
              <a:rPr lang="es-ES" baseline="0" dirty="0" err="1" smtClean="0"/>
              <a:t>medicos</a:t>
            </a:r>
            <a:endParaRPr lang="es-ES" baseline="0" dirty="0" smtClean="0"/>
          </a:p>
          <a:p>
            <a:r>
              <a:rPr lang="es-ES" baseline="0" dirty="0" smtClean="0"/>
              <a:t>Desplazamiento de pacientes de regiones más marginales</a:t>
            </a:r>
            <a:endParaRPr lang="es-ES" dirty="0"/>
          </a:p>
        </p:txBody>
      </p:sp>
      <p:sp>
        <p:nvSpPr>
          <p:cNvPr id="4" name="Marcador de número de diapositiva 3"/>
          <p:cNvSpPr>
            <a:spLocks noGrp="1"/>
          </p:cNvSpPr>
          <p:nvPr>
            <p:ph type="sldNum" sz="quarter" idx="10"/>
          </p:nvPr>
        </p:nvSpPr>
        <p:spPr/>
        <p:txBody>
          <a:bodyPr/>
          <a:lstStyle/>
          <a:p>
            <a:fld id="{4BBD7E06-476C-FB4E-9FEB-A1C8A8863842}" type="slidenum">
              <a:rPr lang="es-ES" smtClean="0"/>
              <a:t>19</a:t>
            </a:fld>
            <a:endParaRPr lang="es-ES" dirty="0"/>
          </a:p>
        </p:txBody>
      </p:sp>
    </p:spTree>
    <p:extLst>
      <p:ext uri="{BB962C8B-B14F-4D97-AF65-F5344CB8AC3E}">
        <p14:creationId xmlns:p14="http://schemas.microsoft.com/office/powerpoint/2010/main" val="5575939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Formato para hacer la entrevista</a:t>
            </a:r>
          </a:p>
          <a:p>
            <a:r>
              <a:rPr lang="es-ES" dirty="0" smtClean="0"/>
              <a:t>Por</a:t>
            </a:r>
            <a:r>
              <a:rPr lang="es-ES" baseline="0" dirty="0" smtClean="0"/>
              <a:t> ejemplo Pallatanga….</a:t>
            </a:r>
            <a:endParaRPr lang="es-ES" dirty="0"/>
          </a:p>
        </p:txBody>
      </p:sp>
      <p:sp>
        <p:nvSpPr>
          <p:cNvPr id="4" name="Marcador de número de diapositiva 3"/>
          <p:cNvSpPr>
            <a:spLocks noGrp="1"/>
          </p:cNvSpPr>
          <p:nvPr>
            <p:ph type="sldNum" sz="quarter" idx="10"/>
          </p:nvPr>
        </p:nvSpPr>
        <p:spPr/>
        <p:txBody>
          <a:bodyPr/>
          <a:lstStyle/>
          <a:p>
            <a:fld id="{4BBD7E06-476C-FB4E-9FEB-A1C8A8863842}" type="slidenum">
              <a:rPr lang="es-ES" smtClean="0"/>
              <a:t>20</a:t>
            </a:fld>
            <a:endParaRPr lang="es-ES" dirty="0"/>
          </a:p>
        </p:txBody>
      </p:sp>
    </p:spTree>
    <p:extLst>
      <p:ext uri="{BB962C8B-B14F-4D97-AF65-F5344CB8AC3E}">
        <p14:creationId xmlns:p14="http://schemas.microsoft.com/office/powerpoint/2010/main" val="9390220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1:33 </a:t>
            </a:r>
            <a:r>
              <a:rPr lang="es-ES" dirty="0" err="1" smtClean="0"/>
              <a:t>aprox</a:t>
            </a:r>
            <a:endParaRPr lang="es-ES" dirty="0"/>
          </a:p>
        </p:txBody>
      </p:sp>
      <p:sp>
        <p:nvSpPr>
          <p:cNvPr id="4" name="Marcador de número de diapositiva 3"/>
          <p:cNvSpPr>
            <a:spLocks noGrp="1"/>
          </p:cNvSpPr>
          <p:nvPr>
            <p:ph type="sldNum" sz="quarter" idx="10"/>
          </p:nvPr>
        </p:nvSpPr>
        <p:spPr/>
        <p:txBody>
          <a:bodyPr/>
          <a:lstStyle/>
          <a:p>
            <a:fld id="{4BBD7E06-476C-FB4E-9FEB-A1C8A8863842}" type="slidenum">
              <a:rPr lang="es-ES" smtClean="0"/>
              <a:t>21</a:t>
            </a:fld>
            <a:endParaRPr lang="es-ES" dirty="0"/>
          </a:p>
        </p:txBody>
      </p:sp>
    </p:spTree>
    <p:extLst>
      <p:ext uri="{BB962C8B-B14F-4D97-AF65-F5344CB8AC3E}">
        <p14:creationId xmlns:p14="http://schemas.microsoft.com/office/powerpoint/2010/main" val="8206445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Los criterios</a:t>
            </a:r>
            <a:r>
              <a:rPr lang="es-ES" baseline="0" dirty="0" smtClean="0"/>
              <a:t> para desarrollar del diseño -&gt; lineamientos, objetivos, </a:t>
            </a:r>
            <a:r>
              <a:rPr lang="es-ES" baseline="0" dirty="0" err="1" smtClean="0"/>
              <a:t>alcences</a:t>
            </a:r>
            <a:r>
              <a:rPr lang="es-ES" baseline="0" dirty="0" smtClean="0"/>
              <a:t> e beneficiarios del proyecto…</a:t>
            </a:r>
            <a:endParaRPr lang="es-ES" dirty="0"/>
          </a:p>
        </p:txBody>
      </p:sp>
      <p:sp>
        <p:nvSpPr>
          <p:cNvPr id="4" name="Marcador de número de diapositiva 3"/>
          <p:cNvSpPr>
            <a:spLocks noGrp="1"/>
          </p:cNvSpPr>
          <p:nvPr>
            <p:ph type="sldNum" sz="quarter" idx="10"/>
          </p:nvPr>
        </p:nvSpPr>
        <p:spPr/>
        <p:txBody>
          <a:bodyPr/>
          <a:lstStyle/>
          <a:p>
            <a:fld id="{4BBD7E06-476C-FB4E-9FEB-A1C8A8863842}" type="slidenum">
              <a:rPr lang="es-ES" smtClean="0"/>
              <a:t>23</a:t>
            </a:fld>
            <a:endParaRPr lang="es-ES" dirty="0"/>
          </a:p>
        </p:txBody>
      </p:sp>
    </p:spTree>
    <p:extLst>
      <p:ext uri="{BB962C8B-B14F-4D97-AF65-F5344CB8AC3E}">
        <p14:creationId xmlns:p14="http://schemas.microsoft.com/office/powerpoint/2010/main" val="7860724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MSP mediante el PCYT desarrollaron el Programa Nacional</a:t>
            </a:r>
            <a:r>
              <a:rPr lang="es-ES" baseline="0" dirty="0" smtClean="0"/>
              <a:t> de Telemedicina Telesalud</a:t>
            </a:r>
          </a:p>
          <a:p>
            <a:endParaRPr lang="es-ES" baseline="0" dirty="0" smtClean="0"/>
          </a:p>
          <a:p>
            <a:r>
              <a:rPr lang="es-ES" baseline="0" dirty="0" smtClean="0"/>
              <a:t>Programa… funciona en centros de nivel 1 como </a:t>
            </a:r>
            <a:r>
              <a:rPr lang="es-ES" baseline="0" dirty="0" err="1" smtClean="0"/>
              <a:t>pto</a:t>
            </a:r>
            <a:r>
              <a:rPr lang="es-ES" baseline="0" dirty="0" smtClean="0"/>
              <a:t> de acceso a las consultas</a:t>
            </a:r>
            <a:endParaRPr lang="es-ES" dirty="0"/>
          </a:p>
        </p:txBody>
      </p:sp>
      <p:sp>
        <p:nvSpPr>
          <p:cNvPr id="4" name="Marcador de número de diapositiva 3"/>
          <p:cNvSpPr>
            <a:spLocks noGrp="1"/>
          </p:cNvSpPr>
          <p:nvPr>
            <p:ph type="sldNum" sz="quarter" idx="10"/>
          </p:nvPr>
        </p:nvSpPr>
        <p:spPr/>
        <p:txBody>
          <a:bodyPr/>
          <a:lstStyle/>
          <a:p>
            <a:fld id="{4BBD7E06-476C-FB4E-9FEB-A1C8A8863842}" type="slidenum">
              <a:rPr lang="es-ES" smtClean="0"/>
              <a:t>24</a:t>
            </a:fld>
            <a:endParaRPr lang="es-ES" dirty="0"/>
          </a:p>
        </p:txBody>
      </p:sp>
    </p:spTree>
    <p:extLst>
      <p:ext uri="{BB962C8B-B14F-4D97-AF65-F5344CB8AC3E}">
        <p14:creationId xmlns:p14="http://schemas.microsoft.com/office/powerpoint/2010/main" val="40123831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Programa</a:t>
            </a:r>
            <a:r>
              <a:rPr lang="es-ES" baseline="0" dirty="0" smtClean="0"/>
              <a:t> </a:t>
            </a:r>
            <a:r>
              <a:rPr lang="es-ES" baseline="0" dirty="0" err="1" smtClean="0"/>
              <a:t>Nac</a:t>
            </a:r>
            <a:r>
              <a:rPr lang="es-ES" baseline="0" dirty="0" smtClean="0"/>
              <a:t>… Integra:</a:t>
            </a:r>
          </a:p>
          <a:p>
            <a:r>
              <a:rPr lang="es-ES" baseline="0" dirty="0" smtClean="0"/>
              <a:t>MSP</a:t>
            </a:r>
          </a:p>
          <a:p>
            <a:r>
              <a:rPr lang="es-ES" baseline="0" dirty="0" smtClean="0"/>
              <a:t>SENPLADES</a:t>
            </a:r>
          </a:p>
          <a:p>
            <a:r>
              <a:rPr lang="es-ES" baseline="0" dirty="0" err="1" smtClean="0"/>
              <a:t>Mtele</a:t>
            </a:r>
            <a:endParaRPr lang="es-ES" baseline="0" dirty="0" smtClean="0"/>
          </a:p>
          <a:p>
            <a:r>
              <a:rPr lang="es-ES" baseline="0" dirty="0" smtClean="0"/>
              <a:t>FFAA</a:t>
            </a:r>
          </a:p>
          <a:p>
            <a:r>
              <a:rPr lang="es-ES" baseline="0" dirty="0" err="1" smtClean="0"/>
              <a:t>Universisdades</a:t>
            </a:r>
            <a:r>
              <a:rPr lang="es-ES" baseline="0" dirty="0" smtClean="0"/>
              <a:t> -&gt; UTPL pionera</a:t>
            </a:r>
            <a:endParaRPr lang="es-ES" dirty="0"/>
          </a:p>
        </p:txBody>
      </p:sp>
      <p:sp>
        <p:nvSpPr>
          <p:cNvPr id="4" name="Marcador de número de diapositiva 3"/>
          <p:cNvSpPr>
            <a:spLocks noGrp="1"/>
          </p:cNvSpPr>
          <p:nvPr>
            <p:ph type="sldNum" sz="quarter" idx="10"/>
          </p:nvPr>
        </p:nvSpPr>
        <p:spPr/>
        <p:txBody>
          <a:bodyPr/>
          <a:lstStyle/>
          <a:p>
            <a:fld id="{4BBD7E06-476C-FB4E-9FEB-A1C8A8863842}" type="slidenum">
              <a:rPr lang="es-ES" smtClean="0"/>
              <a:t>25</a:t>
            </a:fld>
            <a:endParaRPr lang="es-ES" dirty="0"/>
          </a:p>
        </p:txBody>
      </p:sp>
    </p:spTree>
    <p:extLst>
      <p:ext uri="{BB962C8B-B14F-4D97-AF65-F5344CB8AC3E}">
        <p14:creationId xmlns:p14="http://schemas.microsoft.com/office/powerpoint/2010/main" val="39349298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Otro criterio</a:t>
            </a:r>
            <a:r>
              <a:rPr lang="es-ES" baseline="0" dirty="0" smtClean="0"/>
              <a:t> es </a:t>
            </a:r>
            <a:r>
              <a:rPr lang="es-ES" baseline="0" dirty="0" err="1" smtClean="0"/>
              <a:t>concocer</a:t>
            </a:r>
            <a:r>
              <a:rPr lang="es-ES" baseline="0" dirty="0" smtClean="0"/>
              <a:t> los elementos </a:t>
            </a:r>
            <a:r>
              <a:rPr lang="es-ES" baseline="0" dirty="0" err="1" smtClean="0"/>
              <a:t>basicos</a:t>
            </a:r>
            <a:r>
              <a:rPr lang="es-ES" baseline="0" dirty="0" smtClean="0"/>
              <a:t> de </a:t>
            </a:r>
            <a:r>
              <a:rPr lang="es-ES" baseline="0" dirty="0" err="1" smtClean="0"/>
              <a:t>sis</a:t>
            </a:r>
            <a:r>
              <a:rPr lang="es-ES" baseline="0" dirty="0" smtClean="0"/>
              <a:t> </a:t>
            </a:r>
            <a:r>
              <a:rPr lang="es-ES" baseline="0" dirty="0" err="1" smtClean="0"/>
              <a:t>telem</a:t>
            </a:r>
            <a:endParaRPr lang="es-ES" dirty="0"/>
          </a:p>
        </p:txBody>
      </p:sp>
      <p:sp>
        <p:nvSpPr>
          <p:cNvPr id="4" name="Marcador de número de diapositiva 3"/>
          <p:cNvSpPr>
            <a:spLocks noGrp="1"/>
          </p:cNvSpPr>
          <p:nvPr>
            <p:ph type="sldNum" sz="quarter" idx="10"/>
          </p:nvPr>
        </p:nvSpPr>
        <p:spPr/>
        <p:txBody>
          <a:bodyPr/>
          <a:lstStyle/>
          <a:p>
            <a:fld id="{4BBD7E06-476C-FB4E-9FEB-A1C8A8863842}" type="slidenum">
              <a:rPr lang="es-ES" smtClean="0"/>
              <a:t>26</a:t>
            </a:fld>
            <a:endParaRPr lang="es-ES" dirty="0"/>
          </a:p>
        </p:txBody>
      </p:sp>
    </p:spTree>
    <p:extLst>
      <p:ext uri="{BB962C8B-B14F-4D97-AF65-F5344CB8AC3E}">
        <p14:creationId xmlns:p14="http://schemas.microsoft.com/office/powerpoint/2010/main" val="28976721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Según Programa </a:t>
            </a:r>
            <a:r>
              <a:rPr lang="es-ES" dirty="0" err="1" smtClean="0"/>
              <a:t>Nac</a:t>
            </a:r>
            <a:r>
              <a:rPr lang="es-ES" dirty="0" smtClean="0"/>
              <a:t>… Se ha designado los centros….</a:t>
            </a:r>
          </a:p>
          <a:p>
            <a:endParaRPr lang="es-ES" dirty="0" smtClean="0"/>
          </a:p>
          <a:p>
            <a:r>
              <a:rPr lang="es-ES" dirty="0" smtClean="0"/>
              <a:t>Mediante la </a:t>
            </a:r>
            <a:r>
              <a:rPr lang="es-ES" dirty="0" err="1" smtClean="0"/>
              <a:t>inspeccion</a:t>
            </a:r>
            <a:r>
              <a:rPr lang="es-ES" dirty="0" smtClean="0"/>
              <a:t> in situ se corroboro la </a:t>
            </a:r>
            <a:r>
              <a:rPr lang="es-ES" dirty="0" err="1" smtClean="0"/>
              <a:t>informacion</a:t>
            </a:r>
            <a:endParaRPr lang="es-ES" dirty="0"/>
          </a:p>
        </p:txBody>
      </p:sp>
      <p:sp>
        <p:nvSpPr>
          <p:cNvPr id="4" name="Marcador de número de diapositiva 3"/>
          <p:cNvSpPr>
            <a:spLocks noGrp="1"/>
          </p:cNvSpPr>
          <p:nvPr>
            <p:ph type="sldNum" sz="quarter" idx="10"/>
          </p:nvPr>
        </p:nvSpPr>
        <p:spPr/>
        <p:txBody>
          <a:bodyPr/>
          <a:lstStyle/>
          <a:p>
            <a:fld id="{4BBD7E06-476C-FB4E-9FEB-A1C8A8863842}" type="slidenum">
              <a:rPr lang="es-ES" smtClean="0"/>
              <a:t>27</a:t>
            </a:fld>
            <a:endParaRPr lang="es-ES" dirty="0"/>
          </a:p>
        </p:txBody>
      </p:sp>
    </p:spTree>
    <p:extLst>
      <p:ext uri="{BB962C8B-B14F-4D97-AF65-F5344CB8AC3E}">
        <p14:creationId xmlns:p14="http://schemas.microsoft.com/office/powerpoint/2010/main" val="1114095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4BBD7E06-476C-FB4E-9FEB-A1C8A8863842}" type="slidenum">
              <a:rPr lang="es-ES" smtClean="0"/>
              <a:t>6</a:t>
            </a:fld>
            <a:endParaRPr lang="es-ES" dirty="0"/>
          </a:p>
        </p:txBody>
      </p:sp>
    </p:spTree>
    <p:extLst>
      <p:ext uri="{BB962C8B-B14F-4D97-AF65-F5344CB8AC3E}">
        <p14:creationId xmlns:p14="http://schemas.microsoft.com/office/powerpoint/2010/main" val="119485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Q </a:t>
            </a:r>
            <a:r>
              <a:rPr lang="es-ES" dirty="0" err="1" smtClean="0"/>
              <a:t>tech</a:t>
            </a:r>
            <a:r>
              <a:rPr lang="es-ES" dirty="0" smtClean="0"/>
              <a:t> emplear ?</a:t>
            </a:r>
          </a:p>
          <a:p>
            <a:endParaRPr lang="es-ES" dirty="0" smtClean="0"/>
          </a:p>
          <a:p>
            <a:r>
              <a:rPr lang="es-ES" dirty="0" err="1" smtClean="0"/>
              <a:t>Districucion</a:t>
            </a:r>
            <a:r>
              <a:rPr lang="es-ES" dirty="0" smtClean="0"/>
              <a:t> de Telecentros -&gt; Mapa </a:t>
            </a:r>
            <a:r>
              <a:rPr lang="es-ES" dirty="0" err="1" smtClean="0"/>
              <a:t>topografico</a:t>
            </a:r>
            <a:endParaRPr lang="es-ES" dirty="0" smtClean="0"/>
          </a:p>
          <a:p>
            <a:endParaRPr lang="es-ES" dirty="0" smtClean="0"/>
          </a:p>
          <a:p>
            <a:r>
              <a:rPr lang="es-ES" dirty="0" smtClean="0"/>
              <a:t>Cableada : carreteras largas que bordean montana, cable</a:t>
            </a:r>
            <a:r>
              <a:rPr lang="es-ES" baseline="0" dirty="0" smtClean="0"/>
              <a:t> negado</a:t>
            </a:r>
          </a:p>
          <a:p>
            <a:r>
              <a:rPr lang="es-ES" baseline="0" dirty="0" err="1" smtClean="0"/>
              <a:t>Wimax</a:t>
            </a:r>
            <a:r>
              <a:rPr lang="es-ES" baseline="0" dirty="0" smtClean="0"/>
              <a:t> tasas usualmente 50Mbps</a:t>
            </a:r>
          </a:p>
          <a:p>
            <a:r>
              <a:rPr lang="es-ES" baseline="0" dirty="0" smtClean="0"/>
              <a:t>Propietarias</a:t>
            </a:r>
            <a:endParaRPr lang="es-ES" dirty="0"/>
          </a:p>
        </p:txBody>
      </p:sp>
      <p:sp>
        <p:nvSpPr>
          <p:cNvPr id="4" name="Marcador de número de diapositiva 3"/>
          <p:cNvSpPr>
            <a:spLocks noGrp="1"/>
          </p:cNvSpPr>
          <p:nvPr>
            <p:ph type="sldNum" sz="quarter" idx="10"/>
          </p:nvPr>
        </p:nvSpPr>
        <p:spPr/>
        <p:txBody>
          <a:bodyPr/>
          <a:lstStyle/>
          <a:p>
            <a:fld id="{4BBD7E06-476C-FB4E-9FEB-A1C8A8863842}" type="slidenum">
              <a:rPr lang="es-ES" smtClean="0"/>
              <a:t>28</a:t>
            </a:fld>
            <a:endParaRPr lang="es-ES" dirty="0"/>
          </a:p>
        </p:txBody>
      </p:sp>
    </p:spTree>
    <p:extLst>
      <p:ext uri="{BB962C8B-B14F-4D97-AF65-F5344CB8AC3E}">
        <p14:creationId xmlns:p14="http://schemas.microsoft.com/office/powerpoint/2010/main" val="14024126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1ra</a:t>
            </a:r>
            <a:r>
              <a:rPr lang="es-ES" baseline="0" dirty="0" smtClean="0"/>
              <a:t> etapa del diseño:</a:t>
            </a:r>
          </a:p>
          <a:p>
            <a:r>
              <a:rPr lang="es-ES" baseline="0" dirty="0" smtClean="0"/>
              <a:t>Da </a:t>
            </a:r>
            <a:r>
              <a:rPr lang="es-ES" baseline="0" dirty="0" err="1" smtClean="0"/>
              <a:t>nocion</a:t>
            </a:r>
            <a:r>
              <a:rPr lang="es-ES" baseline="0" dirty="0" smtClean="0"/>
              <a:t> de la capacidad de la red.</a:t>
            </a:r>
          </a:p>
          <a:p>
            <a:endParaRPr lang="es-ES" baseline="0" dirty="0" smtClean="0"/>
          </a:p>
          <a:p>
            <a:r>
              <a:rPr lang="es-ES" baseline="0" dirty="0" smtClean="0"/>
              <a:t>Modelo de consulta en Telecentros</a:t>
            </a:r>
          </a:p>
          <a:p>
            <a:endParaRPr lang="es-ES" dirty="0"/>
          </a:p>
        </p:txBody>
      </p:sp>
      <p:sp>
        <p:nvSpPr>
          <p:cNvPr id="4" name="Marcador de número de diapositiva 3"/>
          <p:cNvSpPr>
            <a:spLocks noGrp="1"/>
          </p:cNvSpPr>
          <p:nvPr>
            <p:ph type="sldNum" sz="quarter" idx="10"/>
          </p:nvPr>
        </p:nvSpPr>
        <p:spPr/>
        <p:txBody>
          <a:bodyPr/>
          <a:lstStyle/>
          <a:p>
            <a:fld id="{4BBD7E06-476C-FB4E-9FEB-A1C8A8863842}" type="slidenum">
              <a:rPr lang="es-ES" smtClean="0"/>
              <a:t>32</a:t>
            </a:fld>
            <a:endParaRPr lang="es-ES" dirty="0"/>
          </a:p>
        </p:txBody>
      </p:sp>
    </p:spTree>
    <p:extLst>
      <p:ext uri="{BB962C8B-B14F-4D97-AF65-F5344CB8AC3E}">
        <p14:creationId xmlns:p14="http://schemas.microsoft.com/office/powerpoint/2010/main" val="29647646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Modelamiento</a:t>
            </a:r>
            <a:r>
              <a:rPr lang="es-ES" baseline="0" dirty="0" smtClean="0"/>
              <a:t> </a:t>
            </a:r>
            <a:r>
              <a:rPr lang="es-ES" baseline="0" dirty="0" err="1" smtClean="0"/>
              <a:t>matematico</a:t>
            </a:r>
            <a:r>
              <a:rPr lang="es-ES" baseline="0" dirty="0" smtClean="0"/>
              <a:t> designar canales </a:t>
            </a:r>
            <a:r>
              <a:rPr lang="es-ES" baseline="0" dirty="0" err="1" smtClean="0"/>
              <a:t>comm</a:t>
            </a:r>
            <a:r>
              <a:rPr lang="es-ES" baseline="0" dirty="0" smtClean="0"/>
              <a:t> de manera eficiente</a:t>
            </a:r>
          </a:p>
          <a:p>
            <a:endParaRPr lang="es-ES" baseline="0" dirty="0" smtClean="0"/>
          </a:p>
          <a:p>
            <a:r>
              <a:rPr lang="es-ES" baseline="0" dirty="0" smtClean="0"/>
              <a:t>Evita </a:t>
            </a:r>
            <a:r>
              <a:rPr lang="es-ES" baseline="0" dirty="0" err="1" smtClean="0"/>
              <a:t>sobrediemnsionar</a:t>
            </a:r>
            <a:r>
              <a:rPr lang="es-ES" baseline="0" dirty="0" smtClean="0"/>
              <a:t> la red</a:t>
            </a:r>
            <a:endParaRPr lang="es-ES" dirty="0"/>
          </a:p>
        </p:txBody>
      </p:sp>
      <p:sp>
        <p:nvSpPr>
          <p:cNvPr id="4" name="Marcador de número de diapositiva 3"/>
          <p:cNvSpPr>
            <a:spLocks noGrp="1"/>
          </p:cNvSpPr>
          <p:nvPr>
            <p:ph type="sldNum" sz="quarter" idx="10"/>
          </p:nvPr>
        </p:nvSpPr>
        <p:spPr/>
        <p:txBody>
          <a:bodyPr/>
          <a:lstStyle/>
          <a:p>
            <a:fld id="{4BBD7E06-476C-FB4E-9FEB-A1C8A8863842}" type="slidenum">
              <a:rPr lang="es-ES" smtClean="0"/>
              <a:t>33</a:t>
            </a:fld>
            <a:endParaRPr lang="es-ES" dirty="0"/>
          </a:p>
        </p:txBody>
      </p:sp>
    </p:spTree>
    <p:extLst>
      <p:ext uri="{BB962C8B-B14F-4D97-AF65-F5344CB8AC3E}">
        <p14:creationId xmlns:p14="http://schemas.microsoft.com/office/powerpoint/2010/main" val="22270256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T </a:t>
            </a:r>
            <a:r>
              <a:rPr lang="es-ES" dirty="0" err="1" smtClean="0"/>
              <a:t>referecia</a:t>
            </a:r>
            <a:r>
              <a:rPr lang="es-ES" dirty="0" smtClean="0"/>
              <a:t> 3 consultas</a:t>
            </a:r>
            <a:endParaRPr lang="es-ES" dirty="0"/>
          </a:p>
        </p:txBody>
      </p:sp>
      <p:sp>
        <p:nvSpPr>
          <p:cNvPr id="4" name="Marcador de número de diapositiva 3"/>
          <p:cNvSpPr>
            <a:spLocks noGrp="1"/>
          </p:cNvSpPr>
          <p:nvPr>
            <p:ph type="sldNum" sz="quarter" idx="10"/>
          </p:nvPr>
        </p:nvSpPr>
        <p:spPr/>
        <p:txBody>
          <a:bodyPr/>
          <a:lstStyle/>
          <a:p>
            <a:fld id="{4BBD7E06-476C-FB4E-9FEB-A1C8A8863842}" type="slidenum">
              <a:rPr lang="es-ES" smtClean="0"/>
              <a:t>34</a:t>
            </a:fld>
            <a:endParaRPr lang="es-ES" dirty="0"/>
          </a:p>
        </p:txBody>
      </p:sp>
    </p:spTree>
    <p:extLst>
      <p:ext uri="{BB962C8B-B14F-4D97-AF65-F5344CB8AC3E}">
        <p14:creationId xmlns:p14="http://schemas.microsoft.com/office/powerpoint/2010/main" val="22287487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Recomendación ITU : E600 - E720</a:t>
            </a:r>
          </a:p>
          <a:p>
            <a:r>
              <a:rPr lang="es-ES" dirty="0" smtClean="0"/>
              <a:t>GoS</a:t>
            </a:r>
            <a:r>
              <a:rPr lang="es-ES" baseline="0" dirty="0" smtClean="0"/>
              <a:t> para empresas medianas 20%</a:t>
            </a:r>
            <a:endParaRPr lang="es-ES" dirty="0" smtClean="0"/>
          </a:p>
        </p:txBody>
      </p:sp>
      <p:sp>
        <p:nvSpPr>
          <p:cNvPr id="4" name="Marcador de número de diapositiva 3"/>
          <p:cNvSpPr>
            <a:spLocks noGrp="1"/>
          </p:cNvSpPr>
          <p:nvPr>
            <p:ph type="sldNum" sz="quarter" idx="10"/>
          </p:nvPr>
        </p:nvSpPr>
        <p:spPr/>
        <p:txBody>
          <a:bodyPr/>
          <a:lstStyle/>
          <a:p>
            <a:fld id="{4BBD7E06-476C-FB4E-9FEB-A1C8A8863842}" type="slidenum">
              <a:rPr lang="es-ES" smtClean="0"/>
              <a:t>35</a:t>
            </a:fld>
            <a:endParaRPr lang="es-ES" dirty="0"/>
          </a:p>
        </p:txBody>
      </p:sp>
    </p:spTree>
    <p:extLst>
      <p:ext uri="{BB962C8B-B14F-4D97-AF65-F5344CB8AC3E}">
        <p14:creationId xmlns:p14="http://schemas.microsoft.com/office/powerpoint/2010/main" val="23312247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Erlang B -&gt; sirve -&gt;</a:t>
            </a:r>
            <a:r>
              <a:rPr lang="es-ES" baseline="0" dirty="0" smtClean="0"/>
              <a:t> </a:t>
            </a:r>
            <a:r>
              <a:rPr lang="es-ES" dirty="0" err="1" smtClean="0"/>
              <a:t>telefonicos</a:t>
            </a:r>
            <a:r>
              <a:rPr lang="es-ES" dirty="0" smtClean="0"/>
              <a:t> usuarios comunes.</a:t>
            </a:r>
          </a:p>
          <a:p>
            <a:endParaRPr lang="es-ES" dirty="0" smtClean="0"/>
          </a:p>
          <a:p>
            <a:r>
              <a:rPr lang="es-ES" dirty="0" smtClean="0"/>
              <a:t>Red de servicios al 100% -&gt; no se puede bloquear</a:t>
            </a:r>
            <a:r>
              <a:rPr lang="es-ES" baseline="0" dirty="0" smtClean="0"/>
              <a:t> el servicio</a:t>
            </a:r>
            <a:endParaRPr lang="es-ES" dirty="0"/>
          </a:p>
        </p:txBody>
      </p:sp>
      <p:sp>
        <p:nvSpPr>
          <p:cNvPr id="4" name="Marcador de número de diapositiva 3"/>
          <p:cNvSpPr>
            <a:spLocks noGrp="1"/>
          </p:cNvSpPr>
          <p:nvPr>
            <p:ph type="sldNum" sz="quarter" idx="10"/>
          </p:nvPr>
        </p:nvSpPr>
        <p:spPr/>
        <p:txBody>
          <a:bodyPr/>
          <a:lstStyle/>
          <a:p>
            <a:fld id="{4BBD7E06-476C-FB4E-9FEB-A1C8A8863842}" type="slidenum">
              <a:rPr lang="es-ES" smtClean="0"/>
              <a:t>36</a:t>
            </a:fld>
            <a:endParaRPr lang="es-ES" dirty="0"/>
          </a:p>
        </p:txBody>
      </p:sp>
    </p:spTree>
    <p:extLst>
      <p:ext uri="{BB962C8B-B14F-4D97-AF65-F5344CB8AC3E}">
        <p14:creationId xmlns:p14="http://schemas.microsoft.com/office/powerpoint/2010/main" val="14662720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Ventajas</a:t>
            </a:r>
            <a:r>
              <a:rPr lang="es-ES" baseline="0" dirty="0" smtClean="0"/>
              <a:t> -&gt; </a:t>
            </a:r>
            <a:r>
              <a:rPr lang="es-ES" baseline="0" dirty="0" err="1" smtClean="0"/>
              <a:t>Estandar</a:t>
            </a:r>
            <a:r>
              <a:rPr lang="es-ES" baseline="0" dirty="0" smtClean="0"/>
              <a:t> de video -&gt; </a:t>
            </a:r>
            <a:r>
              <a:rPr lang="es-ES" baseline="0" dirty="0" err="1" smtClean="0"/>
              <a:t>multivendedor</a:t>
            </a:r>
            <a:r>
              <a:rPr lang="es-ES" baseline="0" dirty="0" smtClean="0"/>
              <a:t>  =&gt; costos bajos por competencia</a:t>
            </a:r>
          </a:p>
          <a:p>
            <a:endParaRPr lang="es-ES" baseline="0" dirty="0" smtClean="0"/>
          </a:p>
          <a:p>
            <a:r>
              <a:rPr lang="es-ES" baseline="0" dirty="0" smtClean="0"/>
              <a:t>Existen video </a:t>
            </a:r>
            <a:r>
              <a:rPr lang="es-ES" baseline="0" dirty="0" err="1" smtClean="0"/>
              <a:t>codecs</a:t>
            </a:r>
            <a:r>
              <a:rPr lang="es-ES" baseline="0" dirty="0" smtClean="0"/>
              <a:t> propietario, menor empleo de ancho de banda, mejores pero costosas.</a:t>
            </a:r>
          </a:p>
          <a:p>
            <a:endParaRPr lang="es-ES" baseline="0" dirty="0" smtClean="0"/>
          </a:p>
          <a:p>
            <a:endParaRPr lang="es-ES" dirty="0"/>
          </a:p>
        </p:txBody>
      </p:sp>
      <p:sp>
        <p:nvSpPr>
          <p:cNvPr id="4" name="Marcador de número de diapositiva 3"/>
          <p:cNvSpPr>
            <a:spLocks noGrp="1"/>
          </p:cNvSpPr>
          <p:nvPr>
            <p:ph type="sldNum" sz="quarter" idx="10"/>
          </p:nvPr>
        </p:nvSpPr>
        <p:spPr/>
        <p:txBody>
          <a:bodyPr/>
          <a:lstStyle/>
          <a:p>
            <a:fld id="{4BBD7E06-476C-FB4E-9FEB-A1C8A8863842}" type="slidenum">
              <a:rPr lang="es-ES" smtClean="0"/>
              <a:t>37</a:t>
            </a:fld>
            <a:endParaRPr lang="es-ES" dirty="0"/>
          </a:p>
        </p:txBody>
      </p:sp>
    </p:spTree>
    <p:extLst>
      <p:ext uri="{BB962C8B-B14F-4D97-AF65-F5344CB8AC3E}">
        <p14:creationId xmlns:p14="http://schemas.microsoft.com/office/powerpoint/2010/main" val="34121342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No solo debe proporcionar el servicio</a:t>
            </a:r>
            <a:r>
              <a:rPr lang="es-ES" baseline="0" dirty="0" smtClean="0"/>
              <a:t> Teleconsulta. </a:t>
            </a:r>
          </a:p>
          <a:p>
            <a:endParaRPr lang="es-ES" baseline="0" dirty="0" smtClean="0"/>
          </a:p>
          <a:p>
            <a:r>
              <a:rPr lang="es-ES" baseline="0" dirty="0" smtClean="0"/>
              <a:t>Considerar </a:t>
            </a:r>
            <a:r>
              <a:rPr lang="es-ES" baseline="0" dirty="0" err="1" smtClean="0"/>
              <a:t>app</a:t>
            </a:r>
            <a:r>
              <a:rPr lang="es-ES" baseline="0" dirty="0" smtClean="0"/>
              <a:t> especificas que requieran HD</a:t>
            </a:r>
          </a:p>
          <a:p>
            <a:endParaRPr lang="es-ES" baseline="0" dirty="0" smtClean="0"/>
          </a:p>
          <a:p>
            <a:r>
              <a:rPr lang="es-ES" baseline="0" dirty="0" smtClean="0"/>
              <a:t>HD </a:t>
            </a:r>
            <a:r>
              <a:rPr lang="es-ES" baseline="0" dirty="0" err="1" smtClean="0"/>
              <a:t>app</a:t>
            </a:r>
            <a:r>
              <a:rPr lang="es-ES" baseline="0" dirty="0" smtClean="0"/>
              <a:t> no son comunes =&gt; 1 canal al menos</a:t>
            </a:r>
          </a:p>
          <a:p>
            <a:endParaRPr lang="es-ES" baseline="0" dirty="0" smtClean="0"/>
          </a:p>
          <a:p>
            <a:r>
              <a:rPr lang="es-ES" baseline="0" dirty="0" smtClean="0"/>
              <a:t>Puede ser usado para exposiciones y presentaciones para comunidad</a:t>
            </a:r>
            <a:endParaRPr lang="es-ES" dirty="0"/>
          </a:p>
        </p:txBody>
      </p:sp>
      <p:sp>
        <p:nvSpPr>
          <p:cNvPr id="4" name="Marcador de número de diapositiva 3"/>
          <p:cNvSpPr>
            <a:spLocks noGrp="1"/>
          </p:cNvSpPr>
          <p:nvPr>
            <p:ph type="sldNum" sz="quarter" idx="10"/>
          </p:nvPr>
        </p:nvSpPr>
        <p:spPr/>
        <p:txBody>
          <a:bodyPr/>
          <a:lstStyle/>
          <a:p>
            <a:fld id="{4BBD7E06-476C-FB4E-9FEB-A1C8A8863842}" type="slidenum">
              <a:rPr lang="es-ES" smtClean="0"/>
              <a:t>38</a:t>
            </a:fld>
            <a:endParaRPr lang="es-ES" dirty="0"/>
          </a:p>
        </p:txBody>
      </p:sp>
    </p:spTree>
    <p:extLst>
      <p:ext uri="{BB962C8B-B14F-4D97-AF65-F5344CB8AC3E}">
        <p14:creationId xmlns:p14="http://schemas.microsoft.com/office/powerpoint/2010/main" val="2611444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Dispersos </a:t>
            </a:r>
            <a:r>
              <a:rPr lang="es-ES" dirty="0" err="1" smtClean="0"/>
              <a:t>prov</a:t>
            </a:r>
            <a:r>
              <a:rPr lang="es-ES" dirty="0" smtClean="0"/>
              <a:t> chimbo</a:t>
            </a:r>
          </a:p>
          <a:p>
            <a:endParaRPr lang="es-ES" dirty="0" smtClean="0"/>
          </a:p>
          <a:p>
            <a:r>
              <a:rPr lang="es-ES" dirty="0" smtClean="0"/>
              <a:t>Barato:</a:t>
            </a:r>
          </a:p>
          <a:p>
            <a:endParaRPr lang="es-ES" dirty="0" smtClean="0"/>
          </a:p>
          <a:p>
            <a:r>
              <a:rPr lang="es-ES" dirty="0" smtClean="0"/>
              <a:t>Rentar</a:t>
            </a:r>
            <a:r>
              <a:rPr lang="es-ES" baseline="0" dirty="0" smtClean="0"/>
              <a:t> espacio en torre existente &gt; Construir nodos … </a:t>
            </a:r>
            <a:r>
              <a:rPr lang="es-ES" baseline="0" dirty="0" err="1" smtClean="0"/>
              <a:t>next</a:t>
            </a:r>
            <a:endParaRPr lang="es-ES" dirty="0" smtClean="0"/>
          </a:p>
        </p:txBody>
      </p:sp>
      <p:sp>
        <p:nvSpPr>
          <p:cNvPr id="4" name="Marcador de número de diapositiva 3"/>
          <p:cNvSpPr>
            <a:spLocks noGrp="1"/>
          </p:cNvSpPr>
          <p:nvPr>
            <p:ph type="sldNum" sz="quarter" idx="10"/>
          </p:nvPr>
        </p:nvSpPr>
        <p:spPr/>
        <p:txBody>
          <a:bodyPr/>
          <a:lstStyle/>
          <a:p>
            <a:fld id="{4BBD7E06-476C-FB4E-9FEB-A1C8A8863842}" type="slidenum">
              <a:rPr lang="es-ES" smtClean="0"/>
              <a:t>41</a:t>
            </a:fld>
            <a:endParaRPr lang="es-ES" dirty="0"/>
          </a:p>
        </p:txBody>
      </p:sp>
    </p:spTree>
    <p:extLst>
      <p:ext uri="{BB962C8B-B14F-4D97-AF65-F5344CB8AC3E}">
        <p14:creationId xmlns:p14="http://schemas.microsoft.com/office/powerpoint/2010/main" val="3551998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Red separada</a:t>
            </a:r>
          </a:p>
          <a:p>
            <a:endParaRPr lang="es-ES" dirty="0" smtClean="0"/>
          </a:p>
          <a:p>
            <a:r>
              <a:rPr lang="es-ES" dirty="0" smtClean="0"/>
              <a:t>No</a:t>
            </a:r>
            <a:r>
              <a:rPr lang="es-ES" baseline="0" dirty="0" smtClean="0"/>
              <a:t> </a:t>
            </a:r>
            <a:r>
              <a:rPr lang="es-ES" baseline="0" dirty="0" err="1" smtClean="0"/>
              <a:t>conexion</a:t>
            </a:r>
            <a:endParaRPr lang="es-ES" dirty="0"/>
          </a:p>
        </p:txBody>
      </p:sp>
      <p:sp>
        <p:nvSpPr>
          <p:cNvPr id="4" name="Marcador de número de diapositiva 3"/>
          <p:cNvSpPr>
            <a:spLocks noGrp="1"/>
          </p:cNvSpPr>
          <p:nvPr>
            <p:ph type="sldNum" sz="quarter" idx="10"/>
          </p:nvPr>
        </p:nvSpPr>
        <p:spPr/>
        <p:txBody>
          <a:bodyPr/>
          <a:lstStyle/>
          <a:p>
            <a:fld id="{4BBD7E06-476C-FB4E-9FEB-A1C8A8863842}" type="slidenum">
              <a:rPr lang="es-ES" smtClean="0"/>
              <a:t>42</a:t>
            </a:fld>
            <a:endParaRPr lang="es-ES" dirty="0"/>
          </a:p>
        </p:txBody>
      </p:sp>
    </p:spTree>
    <p:extLst>
      <p:ext uri="{BB962C8B-B14F-4D97-AF65-F5344CB8AC3E}">
        <p14:creationId xmlns:p14="http://schemas.microsoft.com/office/powerpoint/2010/main" val="3493954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4BBD7E06-476C-FB4E-9FEB-A1C8A8863842}" type="slidenum">
              <a:rPr lang="es-ES" smtClean="0"/>
              <a:t>7</a:t>
            </a:fld>
            <a:endParaRPr lang="es-ES" dirty="0"/>
          </a:p>
        </p:txBody>
      </p:sp>
    </p:spTree>
    <p:extLst>
      <p:ext uri="{BB962C8B-B14F-4D97-AF65-F5344CB8AC3E}">
        <p14:creationId xmlns:p14="http://schemas.microsoft.com/office/powerpoint/2010/main" val="30007836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smtClean="0"/>
              <a:t>Acordo</a:t>
            </a:r>
            <a:r>
              <a:rPr lang="es-ES" baseline="0" dirty="0" smtClean="0"/>
              <a:t> emplear </a:t>
            </a:r>
            <a:r>
              <a:rPr lang="es-ES" baseline="0" dirty="0" err="1" smtClean="0"/>
              <a:t>Tech</a:t>
            </a:r>
            <a:r>
              <a:rPr lang="es-ES" baseline="0" dirty="0" smtClean="0"/>
              <a:t> </a:t>
            </a:r>
            <a:r>
              <a:rPr lang="es-ES" baseline="0" dirty="0" err="1" smtClean="0"/>
              <a:t>inalambricas</a:t>
            </a:r>
            <a:r>
              <a:rPr lang="es-ES" baseline="0" dirty="0" smtClean="0"/>
              <a:t> WiFi, pero que </a:t>
            </a:r>
            <a:r>
              <a:rPr lang="es-ES" baseline="0" dirty="0" err="1" smtClean="0"/>
              <a:t>estandar</a:t>
            </a:r>
            <a:r>
              <a:rPr lang="es-ES" baseline="0" dirty="0" smtClean="0"/>
              <a:t>…</a:t>
            </a:r>
          </a:p>
          <a:p>
            <a:endParaRPr lang="es-ES" baseline="0" dirty="0" smtClean="0"/>
          </a:p>
          <a:p>
            <a:r>
              <a:rPr lang="es-ES" baseline="0" dirty="0" smtClean="0"/>
              <a:t>Depende:</a:t>
            </a:r>
          </a:p>
          <a:p>
            <a:r>
              <a:rPr lang="es-ES" baseline="0" dirty="0" err="1" smtClean="0"/>
              <a:t>Freq</a:t>
            </a:r>
            <a:r>
              <a:rPr lang="es-ES" baseline="0" dirty="0" smtClean="0"/>
              <a:t> = </a:t>
            </a:r>
            <a:r>
              <a:rPr lang="es-ES" baseline="0" dirty="0" err="1" smtClean="0"/>
              <a:t>Propagacion</a:t>
            </a:r>
            <a:endParaRPr lang="es-ES" baseline="0" dirty="0" smtClean="0"/>
          </a:p>
          <a:p>
            <a:r>
              <a:rPr lang="es-ES" baseline="0" dirty="0" smtClean="0"/>
              <a:t>Tasa = Capacidad</a:t>
            </a:r>
          </a:p>
          <a:p>
            <a:r>
              <a:rPr lang="es-ES" baseline="0" dirty="0" smtClean="0"/>
              <a:t>Banda = # canales (evitar interferencia)</a:t>
            </a:r>
            <a:endParaRPr lang="es-ES" dirty="0"/>
          </a:p>
        </p:txBody>
      </p:sp>
      <p:sp>
        <p:nvSpPr>
          <p:cNvPr id="4" name="Marcador de número de diapositiva 3"/>
          <p:cNvSpPr>
            <a:spLocks noGrp="1"/>
          </p:cNvSpPr>
          <p:nvPr>
            <p:ph type="sldNum" sz="quarter" idx="10"/>
          </p:nvPr>
        </p:nvSpPr>
        <p:spPr/>
        <p:txBody>
          <a:bodyPr/>
          <a:lstStyle/>
          <a:p>
            <a:fld id="{4BBD7E06-476C-FB4E-9FEB-A1C8A8863842}" type="slidenum">
              <a:rPr lang="es-ES" smtClean="0"/>
              <a:t>44</a:t>
            </a:fld>
            <a:endParaRPr lang="es-ES" dirty="0"/>
          </a:p>
        </p:txBody>
      </p:sp>
    </p:spTree>
    <p:extLst>
      <p:ext uri="{BB962C8B-B14F-4D97-AF65-F5344CB8AC3E}">
        <p14:creationId xmlns:p14="http://schemas.microsoft.com/office/powerpoint/2010/main" val="15222704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Considerar</a:t>
            </a:r>
            <a:endParaRPr lang="es-ES" dirty="0"/>
          </a:p>
        </p:txBody>
      </p:sp>
      <p:sp>
        <p:nvSpPr>
          <p:cNvPr id="4" name="Marcador de número de diapositiva 3"/>
          <p:cNvSpPr>
            <a:spLocks noGrp="1"/>
          </p:cNvSpPr>
          <p:nvPr>
            <p:ph type="sldNum" sz="quarter" idx="10"/>
          </p:nvPr>
        </p:nvSpPr>
        <p:spPr/>
        <p:txBody>
          <a:bodyPr/>
          <a:lstStyle/>
          <a:p>
            <a:fld id="{4BBD7E06-476C-FB4E-9FEB-A1C8A8863842}" type="slidenum">
              <a:rPr lang="es-ES" smtClean="0"/>
              <a:t>45</a:t>
            </a:fld>
            <a:endParaRPr lang="es-ES" dirty="0"/>
          </a:p>
        </p:txBody>
      </p:sp>
    </p:spTree>
    <p:extLst>
      <p:ext uri="{BB962C8B-B14F-4D97-AF65-F5344CB8AC3E}">
        <p14:creationId xmlns:p14="http://schemas.microsoft.com/office/powerpoint/2010/main" val="42110848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smtClean="0"/>
              <a:t>Analisis</a:t>
            </a:r>
            <a:r>
              <a:rPr lang="es-ES" dirty="0" smtClean="0"/>
              <a:t> exhaustivo</a:t>
            </a:r>
            <a:r>
              <a:rPr lang="es-ES" baseline="0" dirty="0" smtClean="0"/>
              <a:t> -&gt; mejor </a:t>
            </a:r>
            <a:r>
              <a:rPr lang="es-ES" baseline="0" dirty="0" err="1" smtClean="0"/>
              <a:t>configuracion</a:t>
            </a:r>
            <a:r>
              <a:rPr lang="es-ES" baseline="0" dirty="0" smtClean="0"/>
              <a:t> -&gt; eficiencia de recursos</a:t>
            </a:r>
            <a:endParaRPr lang="es-ES" dirty="0"/>
          </a:p>
        </p:txBody>
      </p:sp>
      <p:sp>
        <p:nvSpPr>
          <p:cNvPr id="4" name="Marcador de número de diapositiva 3"/>
          <p:cNvSpPr>
            <a:spLocks noGrp="1"/>
          </p:cNvSpPr>
          <p:nvPr>
            <p:ph type="sldNum" sz="quarter" idx="10"/>
          </p:nvPr>
        </p:nvSpPr>
        <p:spPr/>
        <p:txBody>
          <a:bodyPr/>
          <a:lstStyle/>
          <a:p>
            <a:fld id="{4BBD7E06-476C-FB4E-9FEB-A1C8A8863842}" type="slidenum">
              <a:rPr lang="es-ES" smtClean="0"/>
              <a:t>46</a:t>
            </a:fld>
            <a:endParaRPr lang="es-ES" dirty="0"/>
          </a:p>
        </p:txBody>
      </p:sp>
    </p:spTree>
    <p:extLst>
      <p:ext uri="{BB962C8B-B14F-4D97-AF65-F5344CB8AC3E}">
        <p14:creationId xmlns:p14="http://schemas.microsoft.com/office/powerpoint/2010/main" val="143520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4BBD7E06-476C-FB4E-9FEB-A1C8A8863842}" type="slidenum">
              <a:rPr lang="es-ES" smtClean="0"/>
              <a:t>47</a:t>
            </a:fld>
            <a:endParaRPr lang="es-ES" dirty="0"/>
          </a:p>
        </p:txBody>
      </p:sp>
    </p:spTree>
    <p:extLst>
      <p:ext uri="{BB962C8B-B14F-4D97-AF65-F5344CB8AC3E}">
        <p14:creationId xmlns:p14="http://schemas.microsoft.com/office/powerpoint/2010/main" val="20574056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4BBD7E06-476C-FB4E-9FEB-A1C8A8863842}" type="slidenum">
              <a:rPr lang="es-ES" smtClean="0"/>
              <a:t>48</a:t>
            </a:fld>
            <a:endParaRPr lang="es-ES" dirty="0"/>
          </a:p>
        </p:txBody>
      </p:sp>
    </p:spTree>
    <p:extLst>
      <p:ext uri="{BB962C8B-B14F-4D97-AF65-F5344CB8AC3E}">
        <p14:creationId xmlns:p14="http://schemas.microsoft.com/office/powerpoint/2010/main" val="34371331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Tabla</a:t>
            </a:r>
            <a:r>
              <a:rPr lang="es-ES" baseline="0" dirty="0" smtClean="0"/>
              <a:t> </a:t>
            </a:r>
            <a:r>
              <a:rPr lang="es-ES" baseline="0" dirty="0" err="1" smtClean="0"/>
              <a:t>LinkBudget</a:t>
            </a:r>
            <a:endParaRPr lang="es-ES" baseline="0" dirty="0" smtClean="0"/>
          </a:p>
          <a:p>
            <a:endParaRPr lang="es-ES" baseline="0" dirty="0" smtClean="0"/>
          </a:p>
          <a:p>
            <a:r>
              <a:rPr lang="es-ES" baseline="0" dirty="0" err="1" smtClean="0"/>
              <a:t>Rx</a:t>
            </a:r>
            <a:r>
              <a:rPr lang="es-ES" baseline="0" dirty="0" smtClean="0"/>
              <a:t> </a:t>
            </a:r>
            <a:r>
              <a:rPr lang="es-ES" baseline="0" dirty="0" err="1" smtClean="0"/>
              <a:t>senal</a:t>
            </a:r>
            <a:r>
              <a:rPr lang="es-ES" baseline="0" dirty="0" smtClean="0"/>
              <a:t> -&gt; Comparo tabla de </a:t>
            </a:r>
            <a:r>
              <a:rPr lang="es-ES" baseline="0" dirty="0" err="1" smtClean="0"/>
              <a:t>modulacion</a:t>
            </a:r>
            <a:r>
              <a:rPr lang="es-ES" baseline="0" dirty="0" smtClean="0"/>
              <a:t> del fabricantes de radios -&gt; </a:t>
            </a:r>
            <a:r>
              <a:rPr lang="es-ES" baseline="0" dirty="0" err="1" smtClean="0"/>
              <a:t>Raw</a:t>
            </a:r>
            <a:r>
              <a:rPr lang="es-ES" baseline="0" dirty="0" smtClean="0"/>
              <a:t> bit </a:t>
            </a:r>
            <a:r>
              <a:rPr lang="es-ES" baseline="0" dirty="0" err="1" smtClean="0"/>
              <a:t>rate</a:t>
            </a:r>
            <a:endParaRPr lang="es-ES" baseline="0" dirty="0" smtClean="0"/>
          </a:p>
          <a:p>
            <a:endParaRPr lang="es-ES" baseline="0" dirty="0" smtClean="0"/>
          </a:p>
          <a:p>
            <a:r>
              <a:rPr lang="es-ES" baseline="0" dirty="0" err="1" smtClean="0"/>
              <a:t>Raw</a:t>
            </a:r>
            <a:r>
              <a:rPr lang="es-ES" baseline="0" dirty="0" smtClean="0"/>
              <a:t> b </a:t>
            </a:r>
            <a:r>
              <a:rPr lang="es-ES" baseline="0" dirty="0" err="1" smtClean="0"/>
              <a:t>rate</a:t>
            </a:r>
            <a:r>
              <a:rPr lang="es-ES" baseline="0" dirty="0" smtClean="0"/>
              <a:t> -&gt; tasa de datos en capa </a:t>
            </a:r>
            <a:r>
              <a:rPr lang="es-ES" baseline="0" dirty="0" err="1" smtClean="0"/>
              <a:t>fisica</a:t>
            </a:r>
            <a:endParaRPr lang="es-ES" dirty="0"/>
          </a:p>
        </p:txBody>
      </p:sp>
      <p:sp>
        <p:nvSpPr>
          <p:cNvPr id="4" name="Marcador de número de diapositiva 3"/>
          <p:cNvSpPr>
            <a:spLocks noGrp="1"/>
          </p:cNvSpPr>
          <p:nvPr>
            <p:ph type="sldNum" sz="quarter" idx="10"/>
          </p:nvPr>
        </p:nvSpPr>
        <p:spPr/>
        <p:txBody>
          <a:bodyPr/>
          <a:lstStyle/>
          <a:p>
            <a:fld id="{4BBD7E06-476C-FB4E-9FEB-A1C8A8863842}" type="slidenum">
              <a:rPr lang="es-ES" smtClean="0"/>
              <a:t>50</a:t>
            </a:fld>
            <a:endParaRPr lang="es-ES" dirty="0"/>
          </a:p>
        </p:txBody>
      </p:sp>
    </p:spTree>
    <p:extLst>
      <p:ext uri="{BB962C8B-B14F-4D97-AF65-F5344CB8AC3E}">
        <p14:creationId xmlns:p14="http://schemas.microsoft.com/office/powerpoint/2010/main" val="14168224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Prudente  -&gt; estimar tasa</a:t>
            </a:r>
            <a:r>
              <a:rPr lang="es-ES" baseline="0" dirty="0" smtClean="0"/>
              <a:t> de Throughput -&gt; </a:t>
            </a:r>
            <a:r>
              <a:rPr lang="es-ES" baseline="0" dirty="0" err="1" smtClean="0"/>
              <a:t>expansion</a:t>
            </a:r>
            <a:r>
              <a:rPr lang="es-ES" baseline="0" dirty="0" smtClean="0"/>
              <a:t> de red</a:t>
            </a:r>
          </a:p>
          <a:p>
            <a:endParaRPr lang="es-ES" baseline="0" dirty="0" smtClean="0"/>
          </a:p>
          <a:p>
            <a:r>
              <a:rPr lang="es-ES" baseline="0" dirty="0" smtClean="0"/>
              <a:t>Throughput = tasa efectiva de datos (datos </a:t>
            </a:r>
            <a:r>
              <a:rPr lang="es-ES" baseline="0" dirty="0" err="1" smtClean="0"/>
              <a:t>informacion</a:t>
            </a:r>
            <a:r>
              <a:rPr lang="es-ES" baseline="0" dirty="0" smtClean="0"/>
              <a:t>, no cabeceras…)</a:t>
            </a:r>
            <a:endParaRPr lang="es-ES" dirty="0"/>
          </a:p>
        </p:txBody>
      </p:sp>
      <p:sp>
        <p:nvSpPr>
          <p:cNvPr id="4" name="Marcador de número de diapositiva 3"/>
          <p:cNvSpPr>
            <a:spLocks noGrp="1"/>
          </p:cNvSpPr>
          <p:nvPr>
            <p:ph type="sldNum" sz="quarter" idx="10"/>
          </p:nvPr>
        </p:nvSpPr>
        <p:spPr/>
        <p:txBody>
          <a:bodyPr/>
          <a:lstStyle/>
          <a:p>
            <a:fld id="{4BBD7E06-476C-FB4E-9FEB-A1C8A8863842}" type="slidenum">
              <a:rPr lang="es-ES" smtClean="0"/>
              <a:t>55</a:t>
            </a:fld>
            <a:endParaRPr lang="es-ES" dirty="0"/>
          </a:p>
        </p:txBody>
      </p:sp>
    </p:spTree>
    <p:extLst>
      <p:ext uri="{BB962C8B-B14F-4D97-AF65-F5344CB8AC3E}">
        <p14:creationId xmlns:p14="http://schemas.microsoft.com/office/powerpoint/2010/main" val="36982329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Volvamos a simulaciones…</a:t>
            </a:r>
          </a:p>
          <a:p>
            <a:r>
              <a:rPr lang="es-ES" dirty="0" smtClean="0"/>
              <a:t>Operación resta.</a:t>
            </a:r>
          </a:p>
          <a:p>
            <a:r>
              <a:rPr lang="es-ES" dirty="0" smtClean="0"/>
              <a:t>Deberá</a:t>
            </a:r>
            <a:r>
              <a:rPr lang="es-ES" baseline="0" dirty="0" smtClean="0"/>
              <a:t> considerar Throughput</a:t>
            </a:r>
          </a:p>
          <a:p>
            <a:endParaRPr lang="es-ES" dirty="0"/>
          </a:p>
        </p:txBody>
      </p:sp>
      <p:sp>
        <p:nvSpPr>
          <p:cNvPr id="4" name="Marcador de número de diapositiva 3"/>
          <p:cNvSpPr>
            <a:spLocks noGrp="1"/>
          </p:cNvSpPr>
          <p:nvPr>
            <p:ph type="sldNum" sz="quarter" idx="10"/>
          </p:nvPr>
        </p:nvSpPr>
        <p:spPr/>
        <p:txBody>
          <a:bodyPr/>
          <a:lstStyle/>
          <a:p>
            <a:fld id="{4BBD7E06-476C-FB4E-9FEB-A1C8A8863842}" type="slidenum">
              <a:rPr lang="es-ES" smtClean="0"/>
              <a:t>56</a:t>
            </a:fld>
            <a:endParaRPr lang="es-ES" dirty="0"/>
          </a:p>
        </p:txBody>
      </p:sp>
    </p:spTree>
    <p:extLst>
      <p:ext uri="{BB962C8B-B14F-4D97-AF65-F5344CB8AC3E}">
        <p14:creationId xmlns:p14="http://schemas.microsoft.com/office/powerpoint/2010/main" val="25512312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Propuesta</a:t>
            </a:r>
            <a:r>
              <a:rPr lang="es-ES" baseline="0" dirty="0" smtClean="0"/>
              <a:t> actual, considerar enlace critico</a:t>
            </a:r>
          </a:p>
          <a:p>
            <a:endParaRPr lang="es-ES" baseline="0" dirty="0" smtClean="0"/>
          </a:p>
          <a:p>
            <a:r>
              <a:rPr lang="es-ES" baseline="0" dirty="0" smtClean="0"/>
              <a:t>Exagerada </a:t>
            </a:r>
            <a:r>
              <a:rPr lang="es-ES" baseline="0" dirty="0" err="1" smtClean="0"/>
              <a:t>expansion</a:t>
            </a:r>
            <a:r>
              <a:rPr lang="es-ES" baseline="0" dirty="0" smtClean="0"/>
              <a:t> ???</a:t>
            </a:r>
          </a:p>
          <a:p>
            <a:endParaRPr lang="es-ES" baseline="0" dirty="0" smtClean="0"/>
          </a:p>
          <a:p>
            <a:r>
              <a:rPr lang="es-ES" baseline="0" dirty="0" smtClean="0"/>
              <a:t>A tal capacidad -&gt; incrementar </a:t>
            </a:r>
            <a:r>
              <a:rPr lang="es-ES" baseline="0" dirty="0" err="1" smtClean="0"/>
              <a:t>resolucion</a:t>
            </a:r>
            <a:r>
              <a:rPr lang="es-ES" baseline="0" dirty="0" smtClean="0"/>
              <a:t> video ?</a:t>
            </a:r>
            <a:endParaRPr lang="es-ES" dirty="0"/>
          </a:p>
        </p:txBody>
      </p:sp>
      <p:sp>
        <p:nvSpPr>
          <p:cNvPr id="4" name="Marcador de número de diapositiva 3"/>
          <p:cNvSpPr>
            <a:spLocks noGrp="1"/>
          </p:cNvSpPr>
          <p:nvPr>
            <p:ph type="sldNum" sz="quarter" idx="10"/>
          </p:nvPr>
        </p:nvSpPr>
        <p:spPr/>
        <p:txBody>
          <a:bodyPr/>
          <a:lstStyle/>
          <a:p>
            <a:fld id="{4BBD7E06-476C-FB4E-9FEB-A1C8A8863842}" type="slidenum">
              <a:rPr lang="es-ES" smtClean="0"/>
              <a:t>57</a:t>
            </a:fld>
            <a:endParaRPr lang="es-ES" dirty="0"/>
          </a:p>
        </p:txBody>
      </p:sp>
    </p:spTree>
    <p:extLst>
      <p:ext uri="{BB962C8B-B14F-4D97-AF65-F5344CB8AC3E}">
        <p14:creationId xmlns:p14="http://schemas.microsoft.com/office/powerpoint/2010/main" val="40237998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Incrementamos video </a:t>
            </a:r>
            <a:r>
              <a:rPr lang="es-ES" dirty="0" err="1" smtClean="0"/>
              <a:t>estandar</a:t>
            </a:r>
            <a:endParaRPr lang="es-ES" dirty="0"/>
          </a:p>
        </p:txBody>
      </p:sp>
      <p:sp>
        <p:nvSpPr>
          <p:cNvPr id="4" name="Marcador de número de diapositiva 3"/>
          <p:cNvSpPr>
            <a:spLocks noGrp="1"/>
          </p:cNvSpPr>
          <p:nvPr>
            <p:ph type="sldNum" sz="quarter" idx="10"/>
          </p:nvPr>
        </p:nvSpPr>
        <p:spPr/>
        <p:txBody>
          <a:bodyPr/>
          <a:lstStyle/>
          <a:p>
            <a:fld id="{4BBD7E06-476C-FB4E-9FEB-A1C8A8863842}" type="slidenum">
              <a:rPr lang="es-ES" smtClean="0"/>
              <a:t>58</a:t>
            </a:fld>
            <a:endParaRPr lang="es-ES" dirty="0"/>
          </a:p>
        </p:txBody>
      </p:sp>
    </p:spTree>
    <p:extLst>
      <p:ext uri="{BB962C8B-B14F-4D97-AF65-F5344CB8AC3E}">
        <p14:creationId xmlns:p14="http://schemas.microsoft.com/office/powerpoint/2010/main" val="2204466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Solventar problemas del sistema de salud actual, </a:t>
            </a:r>
            <a:r>
              <a:rPr lang="es-ES" dirty="0" err="1" smtClean="0"/>
              <a:t>dotacion</a:t>
            </a:r>
            <a:r>
              <a:rPr lang="es-ES" dirty="0" smtClean="0"/>
              <a:t> </a:t>
            </a:r>
            <a:r>
              <a:rPr lang="es-ES" dirty="0" err="1" smtClean="0"/>
              <a:t>medicos</a:t>
            </a:r>
            <a:r>
              <a:rPr lang="es-ES" dirty="0" smtClean="0"/>
              <a:t> y recursos</a:t>
            </a:r>
          </a:p>
          <a:p>
            <a:endParaRPr lang="es-ES" dirty="0" smtClean="0"/>
          </a:p>
          <a:p>
            <a:r>
              <a:rPr lang="es-ES" dirty="0" smtClean="0"/>
              <a:t>Salud rural despreocupada de las necesidades</a:t>
            </a:r>
          </a:p>
          <a:p>
            <a:endParaRPr lang="es-ES" dirty="0" smtClean="0"/>
          </a:p>
          <a:p>
            <a:r>
              <a:rPr lang="es-ES" dirty="0" smtClean="0"/>
              <a:t>Chimbo + </a:t>
            </a:r>
            <a:r>
              <a:rPr lang="es-ES" dirty="0" err="1" smtClean="0"/>
              <a:t>indices</a:t>
            </a:r>
            <a:r>
              <a:rPr lang="es-ES" dirty="0" smtClean="0"/>
              <a:t> morbimortalidad respecto a #</a:t>
            </a:r>
            <a:r>
              <a:rPr lang="es-ES" dirty="0" err="1" smtClean="0"/>
              <a:t>hab</a:t>
            </a:r>
            <a:endParaRPr lang="es-ES" dirty="0" smtClean="0"/>
          </a:p>
          <a:p>
            <a:endParaRPr lang="es-ES" dirty="0" smtClean="0"/>
          </a:p>
          <a:p>
            <a:r>
              <a:rPr lang="es-ES" dirty="0" smtClean="0"/>
              <a:t>Nuevas</a:t>
            </a:r>
            <a:r>
              <a:rPr lang="es-ES" baseline="0" dirty="0" smtClean="0"/>
              <a:t> fuentes conocimiento + motivar ESPE </a:t>
            </a:r>
            <a:r>
              <a:rPr lang="es-ES" baseline="0" dirty="0" err="1" smtClean="0"/>
              <a:t>desempene</a:t>
            </a:r>
            <a:r>
              <a:rPr lang="es-ES" baseline="0" dirty="0" smtClean="0"/>
              <a:t> proyectos de carácter social</a:t>
            </a:r>
            <a:endParaRPr lang="es-ES" dirty="0" smtClean="0"/>
          </a:p>
          <a:p>
            <a:endParaRPr lang="es-ES" dirty="0" smtClean="0"/>
          </a:p>
          <a:p>
            <a:endParaRPr lang="es-ES" dirty="0"/>
          </a:p>
        </p:txBody>
      </p:sp>
      <p:sp>
        <p:nvSpPr>
          <p:cNvPr id="4" name="Marcador de número de diapositiva 3"/>
          <p:cNvSpPr>
            <a:spLocks noGrp="1"/>
          </p:cNvSpPr>
          <p:nvPr>
            <p:ph type="sldNum" sz="quarter" idx="10"/>
          </p:nvPr>
        </p:nvSpPr>
        <p:spPr/>
        <p:txBody>
          <a:bodyPr/>
          <a:lstStyle/>
          <a:p>
            <a:fld id="{4BBD7E06-476C-FB4E-9FEB-A1C8A8863842}" type="slidenum">
              <a:rPr lang="es-ES" smtClean="0"/>
              <a:t>8</a:t>
            </a:fld>
            <a:endParaRPr lang="es-ES" dirty="0"/>
          </a:p>
        </p:txBody>
      </p:sp>
    </p:spTree>
    <p:extLst>
      <p:ext uri="{BB962C8B-B14F-4D97-AF65-F5344CB8AC3E}">
        <p14:creationId xmlns:p14="http://schemas.microsoft.com/office/powerpoint/2010/main" val="3636449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smtClean="0"/>
              <a:t>Expansion</a:t>
            </a:r>
            <a:r>
              <a:rPr lang="es-ES" dirty="0" smtClean="0"/>
              <a:t> tangible en canales de video</a:t>
            </a:r>
            <a:endParaRPr lang="es-ES" dirty="0"/>
          </a:p>
        </p:txBody>
      </p:sp>
      <p:sp>
        <p:nvSpPr>
          <p:cNvPr id="4" name="Marcador de número de diapositiva 3"/>
          <p:cNvSpPr>
            <a:spLocks noGrp="1"/>
          </p:cNvSpPr>
          <p:nvPr>
            <p:ph type="sldNum" sz="quarter" idx="10"/>
          </p:nvPr>
        </p:nvSpPr>
        <p:spPr/>
        <p:txBody>
          <a:bodyPr/>
          <a:lstStyle/>
          <a:p>
            <a:fld id="{4BBD7E06-476C-FB4E-9FEB-A1C8A8863842}" type="slidenum">
              <a:rPr lang="es-ES" smtClean="0"/>
              <a:t>59</a:t>
            </a:fld>
            <a:endParaRPr lang="es-ES" dirty="0"/>
          </a:p>
        </p:txBody>
      </p:sp>
    </p:spTree>
    <p:extLst>
      <p:ext uri="{BB962C8B-B14F-4D97-AF65-F5344CB8AC3E}">
        <p14:creationId xmlns:p14="http://schemas.microsoft.com/office/powerpoint/2010/main" val="33895409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Capa</a:t>
            </a:r>
            <a:r>
              <a:rPr lang="es-ES" baseline="0" dirty="0" smtClean="0"/>
              <a:t> de red define una organización de la red de manera </a:t>
            </a:r>
            <a:r>
              <a:rPr lang="es-ES" baseline="0" dirty="0" err="1" smtClean="0"/>
              <a:t>logica</a:t>
            </a:r>
            <a:r>
              <a:rPr lang="es-ES" baseline="0" dirty="0" smtClean="0"/>
              <a:t>, la cual visualiza el enrutamiento de paquetes y </a:t>
            </a:r>
            <a:r>
              <a:rPr lang="es-ES" baseline="0" dirty="0" err="1" smtClean="0"/>
              <a:t>canalizacion</a:t>
            </a:r>
            <a:r>
              <a:rPr lang="es-ES" baseline="0" dirty="0" smtClean="0"/>
              <a:t> de trafico</a:t>
            </a:r>
            <a:endParaRPr lang="es-ES" dirty="0"/>
          </a:p>
        </p:txBody>
      </p:sp>
      <p:sp>
        <p:nvSpPr>
          <p:cNvPr id="4" name="Marcador de número de diapositiva 3"/>
          <p:cNvSpPr>
            <a:spLocks noGrp="1"/>
          </p:cNvSpPr>
          <p:nvPr>
            <p:ph type="sldNum" sz="quarter" idx="10"/>
          </p:nvPr>
        </p:nvSpPr>
        <p:spPr/>
        <p:txBody>
          <a:bodyPr/>
          <a:lstStyle/>
          <a:p>
            <a:fld id="{4BBD7E06-476C-FB4E-9FEB-A1C8A8863842}" type="slidenum">
              <a:rPr lang="es-ES" smtClean="0"/>
              <a:t>62</a:t>
            </a:fld>
            <a:endParaRPr lang="es-ES" dirty="0"/>
          </a:p>
        </p:txBody>
      </p:sp>
    </p:spTree>
    <p:extLst>
      <p:ext uri="{BB962C8B-B14F-4D97-AF65-F5344CB8AC3E}">
        <p14:creationId xmlns:p14="http://schemas.microsoft.com/office/powerpoint/2010/main" val="6152955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4BBD7E06-476C-FB4E-9FEB-A1C8A8863842}" type="slidenum">
              <a:rPr lang="es-ES" smtClean="0"/>
              <a:t>63</a:t>
            </a:fld>
            <a:endParaRPr lang="es-ES" dirty="0"/>
          </a:p>
        </p:txBody>
      </p:sp>
    </p:spTree>
    <p:extLst>
      <p:ext uri="{BB962C8B-B14F-4D97-AF65-F5344CB8AC3E}">
        <p14:creationId xmlns:p14="http://schemas.microsoft.com/office/powerpoint/2010/main" val="17507854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4BBD7E06-476C-FB4E-9FEB-A1C8A8863842}" type="slidenum">
              <a:rPr lang="es-ES" smtClean="0"/>
              <a:t>65</a:t>
            </a:fld>
            <a:endParaRPr lang="es-ES" dirty="0"/>
          </a:p>
        </p:txBody>
      </p:sp>
    </p:spTree>
    <p:extLst>
      <p:ext uri="{BB962C8B-B14F-4D97-AF65-F5344CB8AC3E}">
        <p14:creationId xmlns:p14="http://schemas.microsoft.com/office/powerpoint/2010/main" val="33263280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 b="1" dirty="0" smtClean="0"/>
              <a:t>Enfocado a determinar estadísticamente el periodo de inactividad de los enlaces provocado por factores externos e inherentes de los dispositivos.</a:t>
            </a:r>
          </a:p>
          <a:p>
            <a:endParaRPr lang="es-ES" dirty="0"/>
          </a:p>
        </p:txBody>
      </p:sp>
      <p:sp>
        <p:nvSpPr>
          <p:cNvPr id="4" name="Marcador de número de diapositiva 3"/>
          <p:cNvSpPr>
            <a:spLocks noGrp="1"/>
          </p:cNvSpPr>
          <p:nvPr>
            <p:ph type="sldNum" sz="quarter" idx="10"/>
          </p:nvPr>
        </p:nvSpPr>
        <p:spPr/>
        <p:txBody>
          <a:bodyPr/>
          <a:lstStyle/>
          <a:p>
            <a:fld id="{4BBD7E06-476C-FB4E-9FEB-A1C8A8863842}" type="slidenum">
              <a:rPr lang="es-ES" smtClean="0"/>
              <a:t>67</a:t>
            </a:fld>
            <a:endParaRPr lang="es-ES" dirty="0"/>
          </a:p>
        </p:txBody>
      </p:sp>
    </p:spTree>
    <p:extLst>
      <p:ext uri="{BB962C8B-B14F-4D97-AF65-F5344CB8AC3E}">
        <p14:creationId xmlns:p14="http://schemas.microsoft.com/office/powerpoint/2010/main" val="40799283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b="1" dirty="0"/>
          </a:p>
        </p:txBody>
      </p:sp>
      <p:sp>
        <p:nvSpPr>
          <p:cNvPr id="4" name="Marcador de número de diapositiva 3"/>
          <p:cNvSpPr>
            <a:spLocks noGrp="1"/>
          </p:cNvSpPr>
          <p:nvPr>
            <p:ph type="sldNum" sz="quarter" idx="10"/>
          </p:nvPr>
        </p:nvSpPr>
        <p:spPr/>
        <p:txBody>
          <a:bodyPr/>
          <a:lstStyle/>
          <a:p>
            <a:fld id="{4BBD7E06-476C-FB4E-9FEB-A1C8A8863842}" type="slidenum">
              <a:rPr lang="es-ES" smtClean="0"/>
              <a:t>68</a:t>
            </a:fld>
            <a:endParaRPr lang="es-ES" dirty="0"/>
          </a:p>
        </p:txBody>
      </p:sp>
    </p:spTree>
    <p:extLst>
      <p:ext uri="{BB962C8B-B14F-4D97-AF65-F5344CB8AC3E}">
        <p14:creationId xmlns:p14="http://schemas.microsoft.com/office/powerpoint/2010/main" val="26935131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Debe tener:</a:t>
            </a:r>
          </a:p>
          <a:p>
            <a:r>
              <a:rPr lang="es-ES" dirty="0" smtClean="0"/>
              <a:t>Torre</a:t>
            </a:r>
          </a:p>
          <a:p>
            <a:r>
              <a:rPr lang="es-ES" dirty="0" smtClean="0"/>
              <a:t>Minishelter</a:t>
            </a:r>
          </a:p>
          <a:p>
            <a:r>
              <a:rPr lang="es-ES" dirty="0" smtClean="0"/>
              <a:t>Pararrayos</a:t>
            </a:r>
          </a:p>
          <a:p>
            <a:r>
              <a:rPr lang="es-ES" dirty="0" smtClean="0"/>
              <a:t>Sistemas</a:t>
            </a:r>
            <a:r>
              <a:rPr lang="es-ES" baseline="0" dirty="0" smtClean="0"/>
              <a:t> de puesta a tierra</a:t>
            </a:r>
          </a:p>
          <a:p>
            <a:endParaRPr lang="es-ES" dirty="0"/>
          </a:p>
        </p:txBody>
      </p:sp>
      <p:sp>
        <p:nvSpPr>
          <p:cNvPr id="4" name="Marcador de número de diapositiva 3"/>
          <p:cNvSpPr>
            <a:spLocks noGrp="1"/>
          </p:cNvSpPr>
          <p:nvPr>
            <p:ph type="sldNum" sz="quarter" idx="10"/>
          </p:nvPr>
        </p:nvSpPr>
        <p:spPr/>
        <p:txBody>
          <a:bodyPr/>
          <a:lstStyle/>
          <a:p>
            <a:fld id="{4BBD7E06-476C-FB4E-9FEB-A1C8A8863842}" type="slidenum">
              <a:rPr lang="es-ES" smtClean="0"/>
              <a:t>72</a:t>
            </a:fld>
            <a:endParaRPr lang="es-ES" dirty="0"/>
          </a:p>
        </p:txBody>
      </p:sp>
    </p:spTree>
    <p:extLst>
      <p:ext uri="{BB962C8B-B14F-4D97-AF65-F5344CB8AC3E}">
        <p14:creationId xmlns:p14="http://schemas.microsoft.com/office/powerpoint/2010/main" val="36324007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Torres autosoportadas</a:t>
            </a:r>
            <a:r>
              <a:rPr lang="es-ES" baseline="0" dirty="0" smtClean="0"/>
              <a:t> = Más costosas, soportan grandes pesos</a:t>
            </a:r>
            <a:endParaRPr lang="es-ES" dirty="0" smtClean="0"/>
          </a:p>
          <a:p>
            <a:r>
              <a:rPr lang="es-ES" dirty="0" smtClean="0"/>
              <a:t>Atirantadas</a:t>
            </a:r>
            <a:r>
              <a:rPr lang="es-ES" baseline="0" dirty="0" smtClean="0"/>
              <a:t> = Bajo peso, barato</a:t>
            </a:r>
            <a:endParaRPr lang="es-ES" dirty="0" smtClean="0"/>
          </a:p>
          <a:p>
            <a:r>
              <a:rPr lang="es-ES" dirty="0" smtClean="0"/>
              <a:t>Monopolos</a:t>
            </a:r>
            <a:r>
              <a:rPr lang="es-ES" baseline="0" dirty="0" smtClean="0"/>
              <a:t> = No sirven por estructura -&gt; contacto con viento</a:t>
            </a:r>
            <a:endParaRPr lang="es-ES" dirty="0" smtClean="0"/>
          </a:p>
          <a:p>
            <a:endParaRPr lang="es-ES" dirty="0" smtClean="0"/>
          </a:p>
          <a:p>
            <a:r>
              <a:rPr lang="es-ES" dirty="0" smtClean="0"/>
              <a:t>Estructura reticular</a:t>
            </a:r>
            <a:r>
              <a:rPr lang="es-ES" baseline="0" dirty="0" smtClean="0"/>
              <a:t> -&gt;soporte a 2 operarios más 3 antenas = 150Kg.</a:t>
            </a:r>
            <a:endParaRPr lang="es-ES" dirty="0" smtClean="0"/>
          </a:p>
          <a:p>
            <a:endParaRPr lang="es-ES" dirty="0" smtClean="0"/>
          </a:p>
          <a:p>
            <a:r>
              <a:rPr lang="es-ES" dirty="0" smtClean="0"/>
              <a:t>torre tipo A basado </a:t>
            </a:r>
            <a:r>
              <a:rPr lang="es-ES" dirty="0" smtClean="0"/>
              <a:t>en recomendaciones de</a:t>
            </a:r>
            <a:r>
              <a:rPr lang="es-ES" dirty="0" smtClean="0"/>
              <a:t>… </a:t>
            </a:r>
            <a:endParaRPr lang="es-ES" dirty="0"/>
          </a:p>
        </p:txBody>
      </p:sp>
      <p:sp>
        <p:nvSpPr>
          <p:cNvPr id="4" name="Marcador de número de diapositiva 3"/>
          <p:cNvSpPr>
            <a:spLocks noGrp="1"/>
          </p:cNvSpPr>
          <p:nvPr>
            <p:ph type="sldNum" sz="quarter" idx="10"/>
          </p:nvPr>
        </p:nvSpPr>
        <p:spPr/>
        <p:txBody>
          <a:bodyPr/>
          <a:lstStyle/>
          <a:p>
            <a:fld id="{4BBD7E06-476C-FB4E-9FEB-A1C8A8863842}" type="slidenum">
              <a:rPr lang="es-ES" smtClean="0"/>
              <a:t>73</a:t>
            </a:fld>
            <a:endParaRPr lang="es-ES" dirty="0"/>
          </a:p>
        </p:txBody>
      </p:sp>
    </p:spTree>
    <p:extLst>
      <p:ext uri="{BB962C8B-B14F-4D97-AF65-F5344CB8AC3E}">
        <p14:creationId xmlns:p14="http://schemas.microsoft.com/office/powerpoint/2010/main" val="12635477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Método de la esfera rodante.- Basado en teoría electromagnética.</a:t>
            </a:r>
            <a:endParaRPr lang="es-ES" dirty="0"/>
          </a:p>
        </p:txBody>
      </p:sp>
      <p:sp>
        <p:nvSpPr>
          <p:cNvPr id="4" name="Marcador de número de diapositiva 3"/>
          <p:cNvSpPr>
            <a:spLocks noGrp="1"/>
          </p:cNvSpPr>
          <p:nvPr>
            <p:ph type="sldNum" sz="quarter" idx="10"/>
          </p:nvPr>
        </p:nvSpPr>
        <p:spPr/>
        <p:txBody>
          <a:bodyPr/>
          <a:lstStyle/>
          <a:p>
            <a:fld id="{4BBD7E06-476C-FB4E-9FEB-A1C8A8863842}" type="slidenum">
              <a:rPr lang="es-ES" smtClean="0"/>
              <a:t>74</a:t>
            </a:fld>
            <a:endParaRPr lang="es-ES" dirty="0"/>
          </a:p>
        </p:txBody>
      </p:sp>
    </p:spTree>
    <p:extLst>
      <p:ext uri="{BB962C8B-B14F-4D97-AF65-F5344CB8AC3E}">
        <p14:creationId xmlns:p14="http://schemas.microsoft.com/office/powerpoint/2010/main" val="38233109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Dimensionamiento de la fosa ecuación de Hallmark</a:t>
            </a:r>
          </a:p>
          <a:p>
            <a:r>
              <a:rPr lang="es-ES" dirty="0" smtClean="0"/>
              <a:t>Mezcla</a:t>
            </a:r>
            <a:r>
              <a:rPr lang="es-ES" baseline="0" dirty="0" smtClean="0"/>
              <a:t> de Bentonita con sal</a:t>
            </a:r>
            <a:endParaRPr lang="es-ES" dirty="0"/>
          </a:p>
        </p:txBody>
      </p:sp>
      <p:sp>
        <p:nvSpPr>
          <p:cNvPr id="4" name="Marcador de número de diapositiva 3"/>
          <p:cNvSpPr>
            <a:spLocks noGrp="1"/>
          </p:cNvSpPr>
          <p:nvPr>
            <p:ph type="sldNum" sz="quarter" idx="10"/>
          </p:nvPr>
        </p:nvSpPr>
        <p:spPr/>
        <p:txBody>
          <a:bodyPr/>
          <a:lstStyle/>
          <a:p>
            <a:fld id="{4BBD7E06-476C-FB4E-9FEB-A1C8A8863842}" type="slidenum">
              <a:rPr lang="es-ES" smtClean="0"/>
              <a:t>75</a:t>
            </a:fld>
            <a:endParaRPr lang="es-ES" dirty="0"/>
          </a:p>
        </p:txBody>
      </p:sp>
    </p:spTree>
    <p:extLst>
      <p:ext uri="{BB962C8B-B14F-4D97-AF65-F5344CB8AC3E}">
        <p14:creationId xmlns:p14="http://schemas.microsoft.com/office/powerpoint/2010/main" val="865735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Es la practica de la medicina a distancia,</a:t>
            </a:r>
            <a:r>
              <a:rPr lang="es-ES" baseline="0" dirty="0" smtClean="0"/>
              <a:t> mediante el empleo de sistema de comunicaciones con ayuda de </a:t>
            </a:r>
            <a:r>
              <a:rPr lang="es-ES" baseline="0" dirty="0" err="1" smtClean="0"/>
              <a:t>perifericos</a:t>
            </a:r>
            <a:r>
              <a:rPr lang="es-ES" baseline="0" dirty="0" smtClean="0"/>
              <a:t> </a:t>
            </a:r>
            <a:r>
              <a:rPr lang="es-ES" baseline="0" dirty="0" err="1" smtClean="0"/>
              <a:t>medicos</a:t>
            </a:r>
            <a:r>
              <a:rPr lang="es-ES" baseline="0" dirty="0" smtClean="0"/>
              <a:t> que facilitan el contacto médico paciente</a:t>
            </a:r>
            <a:endParaRPr lang="es-ES" dirty="0"/>
          </a:p>
        </p:txBody>
      </p:sp>
      <p:sp>
        <p:nvSpPr>
          <p:cNvPr id="4" name="Marcador de número de diapositiva 3"/>
          <p:cNvSpPr>
            <a:spLocks noGrp="1"/>
          </p:cNvSpPr>
          <p:nvPr>
            <p:ph type="sldNum" sz="quarter" idx="10"/>
          </p:nvPr>
        </p:nvSpPr>
        <p:spPr/>
        <p:txBody>
          <a:bodyPr/>
          <a:lstStyle/>
          <a:p>
            <a:fld id="{4BBD7E06-476C-FB4E-9FEB-A1C8A8863842}" type="slidenum">
              <a:rPr lang="es-ES" smtClean="0"/>
              <a:t>9</a:t>
            </a:fld>
            <a:endParaRPr lang="es-ES" dirty="0"/>
          </a:p>
        </p:txBody>
      </p:sp>
    </p:spTree>
    <p:extLst>
      <p:ext uri="{BB962C8B-B14F-4D97-AF65-F5344CB8AC3E}">
        <p14:creationId xmlns:p14="http://schemas.microsoft.com/office/powerpoint/2010/main" val="19202098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Conector para </a:t>
            </a:r>
            <a:r>
              <a:rPr lang="es-ES" dirty="0" err="1" smtClean="0"/>
              <a:t>baterias</a:t>
            </a:r>
            <a:r>
              <a:rPr lang="es-ES" dirty="0" smtClean="0"/>
              <a:t> externas</a:t>
            </a:r>
            <a:endParaRPr lang="es-ES" dirty="0"/>
          </a:p>
        </p:txBody>
      </p:sp>
      <p:sp>
        <p:nvSpPr>
          <p:cNvPr id="4" name="Marcador de número de diapositiva 3"/>
          <p:cNvSpPr>
            <a:spLocks noGrp="1"/>
          </p:cNvSpPr>
          <p:nvPr>
            <p:ph type="sldNum" sz="quarter" idx="10"/>
          </p:nvPr>
        </p:nvSpPr>
        <p:spPr/>
        <p:txBody>
          <a:bodyPr/>
          <a:lstStyle/>
          <a:p>
            <a:fld id="{4BBD7E06-476C-FB4E-9FEB-A1C8A8863842}" type="slidenum">
              <a:rPr lang="es-ES" smtClean="0"/>
              <a:t>76</a:t>
            </a:fld>
            <a:endParaRPr lang="es-ES" dirty="0"/>
          </a:p>
        </p:txBody>
      </p:sp>
    </p:spTree>
    <p:extLst>
      <p:ext uri="{BB962C8B-B14F-4D97-AF65-F5344CB8AC3E}">
        <p14:creationId xmlns:p14="http://schemas.microsoft.com/office/powerpoint/2010/main" val="40857711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Equipo multidisciplinario para diseñar</a:t>
            </a:r>
            <a:r>
              <a:rPr lang="es-ES" baseline="0" dirty="0" smtClean="0"/>
              <a:t> el proyecto</a:t>
            </a:r>
            <a:endParaRPr lang="es-ES" dirty="0"/>
          </a:p>
        </p:txBody>
      </p:sp>
      <p:sp>
        <p:nvSpPr>
          <p:cNvPr id="4" name="Marcador de número de diapositiva 3"/>
          <p:cNvSpPr>
            <a:spLocks noGrp="1"/>
          </p:cNvSpPr>
          <p:nvPr>
            <p:ph type="sldNum" sz="quarter" idx="10"/>
          </p:nvPr>
        </p:nvSpPr>
        <p:spPr/>
        <p:txBody>
          <a:bodyPr/>
          <a:lstStyle/>
          <a:p>
            <a:fld id="{4BBD7E06-476C-FB4E-9FEB-A1C8A8863842}" type="slidenum">
              <a:rPr lang="es-ES" smtClean="0"/>
              <a:t>93</a:t>
            </a:fld>
            <a:endParaRPr lang="es-ES" dirty="0"/>
          </a:p>
        </p:txBody>
      </p:sp>
    </p:spTree>
    <p:extLst>
      <p:ext uri="{BB962C8B-B14F-4D97-AF65-F5344CB8AC3E}">
        <p14:creationId xmlns:p14="http://schemas.microsoft.com/office/powerpoint/2010/main" val="24778260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dirty="0" smtClean="0"/>
              <a:t>No expansión de la red =&gt;</a:t>
            </a:r>
            <a:r>
              <a:rPr lang="es-ES_tradnl" baseline="0" dirty="0" smtClean="0"/>
              <a:t> Otros servicios internet</a:t>
            </a:r>
          </a:p>
          <a:p>
            <a:r>
              <a:rPr lang="es-ES_tradnl" baseline="0" dirty="0" smtClean="0"/>
              <a:t>No Backup =&gt; alquilar enlaces a otras empresas</a:t>
            </a:r>
          </a:p>
          <a:p>
            <a:r>
              <a:rPr lang="es-ES_tradnl" baseline="0" dirty="0" smtClean="0"/>
              <a:t>Pruebas en enlace implementado</a:t>
            </a:r>
            <a:endParaRPr lang="es-ES" dirty="0"/>
          </a:p>
        </p:txBody>
      </p:sp>
      <p:sp>
        <p:nvSpPr>
          <p:cNvPr id="4" name="Marcador de número de diapositiva 3"/>
          <p:cNvSpPr>
            <a:spLocks noGrp="1"/>
          </p:cNvSpPr>
          <p:nvPr>
            <p:ph type="sldNum" sz="quarter" idx="10"/>
          </p:nvPr>
        </p:nvSpPr>
        <p:spPr/>
        <p:txBody>
          <a:bodyPr/>
          <a:lstStyle/>
          <a:p>
            <a:fld id="{4BBD7E06-476C-FB4E-9FEB-A1C8A8863842}" type="slidenum">
              <a:rPr lang="es-ES" smtClean="0"/>
              <a:t>100</a:t>
            </a:fld>
            <a:endParaRPr lang="es-ES" dirty="0"/>
          </a:p>
        </p:txBody>
      </p:sp>
    </p:spTree>
    <p:extLst>
      <p:ext uri="{BB962C8B-B14F-4D97-AF65-F5344CB8AC3E}">
        <p14:creationId xmlns:p14="http://schemas.microsoft.com/office/powerpoint/2010/main" val="294936219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Enlaces</a:t>
            </a:r>
            <a:r>
              <a:rPr lang="es-ES" baseline="0" dirty="0" smtClean="0"/>
              <a:t> en su totalidad arrendados</a:t>
            </a:r>
          </a:p>
          <a:p>
            <a:r>
              <a:rPr lang="es-ES" baseline="0" dirty="0" smtClean="0"/>
              <a:t>Plan Gestión de Teleconsulta =&gt; esquema de toma de citas para incrementar eficiencia</a:t>
            </a:r>
            <a:endParaRPr lang="es-ES" dirty="0"/>
          </a:p>
        </p:txBody>
      </p:sp>
      <p:sp>
        <p:nvSpPr>
          <p:cNvPr id="4" name="Marcador de número de diapositiva 3"/>
          <p:cNvSpPr>
            <a:spLocks noGrp="1"/>
          </p:cNvSpPr>
          <p:nvPr>
            <p:ph type="sldNum" sz="quarter" idx="10"/>
          </p:nvPr>
        </p:nvSpPr>
        <p:spPr/>
        <p:txBody>
          <a:bodyPr/>
          <a:lstStyle/>
          <a:p>
            <a:fld id="{4BBD7E06-476C-FB4E-9FEB-A1C8A8863842}" type="slidenum">
              <a:rPr lang="es-ES" smtClean="0"/>
              <a:t>101</a:t>
            </a:fld>
            <a:endParaRPr lang="es-ES" dirty="0"/>
          </a:p>
        </p:txBody>
      </p:sp>
    </p:spTree>
    <p:extLst>
      <p:ext uri="{BB962C8B-B14F-4D97-AF65-F5344CB8AC3E}">
        <p14:creationId xmlns:p14="http://schemas.microsoft.com/office/powerpoint/2010/main" val="525442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Proyecto basado en Programa Nacional</a:t>
            </a:r>
            <a:r>
              <a:rPr lang="es-ES" baseline="0" dirty="0" smtClean="0"/>
              <a:t> Telemedicina Telesalud</a:t>
            </a:r>
          </a:p>
          <a:p>
            <a:endParaRPr lang="es-ES" baseline="0" dirty="0" smtClean="0"/>
          </a:p>
          <a:p>
            <a:r>
              <a:rPr lang="es-ES" dirty="0" smtClean="0"/>
              <a:t>Cabe </a:t>
            </a:r>
            <a:r>
              <a:rPr lang="es-ES" dirty="0" err="1" smtClean="0"/>
              <a:t>difierncias</a:t>
            </a:r>
            <a:r>
              <a:rPr lang="es-ES" baseline="0" dirty="0" smtClean="0"/>
              <a:t> Telemedicina Telesalud</a:t>
            </a:r>
            <a:endParaRPr lang="es-ES" dirty="0"/>
          </a:p>
        </p:txBody>
      </p:sp>
      <p:sp>
        <p:nvSpPr>
          <p:cNvPr id="4" name="Marcador de número de diapositiva 3"/>
          <p:cNvSpPr>
            <a:spLocks noGrp="1"/>
          </p:cNvSpPr>
          <p:nvPr>
            <p:ph type="sldNum" sz="quarter" idx="10"/>
          </p:nvPr>
        </p:nvSpPr>
        <p:spPr/>
        <p:txBody>
          <a:bodyPr/>
          <a:lstStyle/>
          <a:p>
            <a:fld id="{4BBD7E06-476C-FB4E-9FEB-A1C8A8863842}" type="slidenum">
              <a:rPr lang="es-ES" smtClean="0"/>
              <a:t>10</a:t>
            </a:fld>
            <a:endParaRPr lang="es-ES" dirty="0"/>
          </a:p>
        </p:txBody>
      </p:sp>
    </p:spTree>
    <p:extLst>
      <p:ext uri="{BB962C8B-B14F-4D97-AF65-F5344CB8AC3E}">
        <p14:creationId xmlns:p14="http://schemas.microsoft.com/office/powerpoint/2010/main" val="25046660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Teleconsulta</a:t>
            </a:r>
            <a:r>
              <a:rPr lang="es-ES" baseline="0" dirty="0" smtClean="0"/>
              <a:t> = consulta -&gt; distancia -&gt; video -&gt; médico-paciente;   médico –médico</a:t>
            </a:r>
          </a:p>
          <a:p>
            <a:endParaRPr lang="es-ES" baseline="0" dirty="0" smtClean="0"/>
          </a:p>
          <a:p>
            <a:r>
              <a:rPr lang="es-ES" baseline="0" dirty="0" err="1" smtClean="0"/>
              <a:t>Telefarmacia</a:t>
            </a:r>
            <a:r>
              <a:rPr lang="es-ES" baseline="0" dirty="0" smtClean="0"/>
              <a:t> = Receta médica a distancia -&gt; expendedores de medicina -&gt; plan de medicinas por zona</a:t>
            </a:r>
          </a:p>
          <a:p>
            <a:endParaRPr lang="es-ES" baseline="0" dirty="0" smtClean="0"/>
          </a:p>
          <a:p>
            <a:r>
              <a:rPr lang="es-ES" baseline="0" dirty="0" err="1" smtClean="0"/>
              <a:t>Teleeducacion</a:t>
            </a:r>
            <a:r>
              <a:rPr lang="es-ES" baseline="0" dirty="0" smtClean="0"/>
              <a:t> = comunidad y a </a:t>
            </a:r>
            <a:r>
              <a:rPr lang="es-ES" baseline="0" dirty="0" err="1" smtClean="0"/>
              <a:t>medicos</a:t>
            </a:r>
            <a:endParaRPr lang="es-ES" baseline="0" dirty="0" smtClean="0"/>
          </a:p>
          <a:p>
            <a:endParaRPr lang="es-ES" baseline="0" dirty="0" smtClean="0"/>
          </a:p>
          <a:p>
            <a:r>
              <a:rPr lang="es-ES" baseline="0" dirty="0" err="1" smtClean="0"/>
              <a:t>Teledermatologia</a:t>
            </a:r>
            <a:r>
              <a:rPr lang="es-ES" baseline="0" dirty="0" smtClean="0"/>
              <a:t> = médico solo ve afecciones de la piel </a:t>
            </a:r>
            <a:r>
              <a:rPr lang="es-ES" baseline="0" dirty="0" err="1" smtClean="0"/>
              <a:t>camara</a:t>
            </a:r>
            <a:r>
              <a:rPr lang="es-ES" baseline="0" dirty="0" smtClean="0"/>
              <a:t> HD</a:t>
            </a:r>
            <a:endParaRPr lang="es-ES" dirty="0"/>
          </a:p>
        </p:txBody>
      </p:sp>
      <p:sp>
        <p:nvSpPr>
          <p:cNvPr id="4" name="Marcador de número de diapositiva 3"/>
          <p:cNvSpPr>
            <a:spLocks noGrp="1"/>
          </p:cNvSpPr>
          <p:nvPr>
            <p:ph type="sldNum" sz="quarter" idx="10"/>
          </p:nvPr>
        </p:nvSpPr>
        <p:spPr/>
        <p:txBody>
          <a:bodyPr/>
          <a:lstStyle/>
          <a:p>
            <a:fld id="{4BBD7E06-476C-FB4E-9FEB-A1C8A8863842}" type="slidenum">
              <a:rPr lang="es-ES" smtClean="0"/>
              <a:t>11</a:t>
            </a:fld>
            <a:endParaRPr lang="es-ES" dirty="0"/>
          </a:p>
        </p:txBody>
      </p:sp>
    </p:spTree>
    <p:extLst>
      <p:ext uri="{BB962C8B-B14F-4D97-AF65-F5344CB8AC3E}">
        <p14:creationId xmlns:p14="http://schemas.microsoft.com/office/powerpoint/2010/main" val="664457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La provincia de Chimborazo tiene </a:t>
            </a:r>
            <a:r>
              <a:rPr lang="es-ES" sz="1200" kern="1200" dirty="0" smtClean="0">
                <a:solidFill>
                  <a:schemeClr val="tx1"/>
                </a:solidFill>
                <a:latin typeface="+mn-lt"/>
                <a:ea typeface="+mn-ea"/>
                <a:cs typeface="+mn-cs"/>
              </a:rPr>
              <a:t>45</a:t>
            </a:r>
            <a:r>
              <a:rPr lang="es-ES" sz="1200" kern="1200" baseline="0" dirty="0" smtClean="0">
                <a:solidFill>
                  <a:schemeClr val="tx1"/>
                </a:solidFill>
                <a:latin typeface="+mn-lt"/>
                <a:ea typeface="+mn-ea"/>
                <a:cs typeface="+mn-cs"/>
              </a:rPr>
              <a:t> mil habitantes</a:t>
            </a:r>
          </a:p>
          <a:p>
            <a:endParaRPr lang="es-ES" sz="1200" kern="1200" baseline="0" dirty="0" smtClean="0">
              <a:solidFill>
                <a:schemeClr val="tx1"/>
              </a:solidFill>
              <a:latin typeface="+mn-lt"/>
              <a:ea typeface="+mn-ea"/>
              <a:cs typeface="+mn-cs"/>
            </a:endParaRPr>
          </a:p>
          <a:p>
            <a:r>
              <a:rPr lang="es-ES" sz="1200" kern="1200" baseline="0" dirty="0" smtClean="0">
                <a:solidFill>
                  <a:schemeClr val="tx1"/>
                </a:solidFill>
                <a:latin typeface="+mn-lt"/>
                <a:ea typeface="+mn-ea"/>
                <a:cs typeface="+mn-cs"/>
              </a:rPr>
              <a:t>Afecciones de la </a:t>
            </a:r>
            <a:r>
              <a:rPr lang="es-ES" sz="1200" kern="1200" baseline="0" dirty="0" err="1" smtClean="0">
                <a:solidFill>
                  <a:schemeClr val="tx1"/>
                </a:solidFill>
                <a:latin typeface="+mn-lt"/>
                <a:ea typeface="+mn-ea"/>
                <a:cs typeface="+mn-cs"/>
              </a:rPr>
              <a:t>prov</a:t>
            </a:r>
            <a:r>
              <a:rPr lang="es-ES" sz="1200" kern="1200" baseline="0" dirty="0" smtClean="0">
                <a:solidFill>
                  <a:schemeClr val="tx1"/>
                </a:solidFill>
                <a:latin typeface="+mn-lt"/>
                <a:ea typeface="+mn-ea"/>
                <a:cs typeface="+mn-cs"/>
              </a:rPr>
              <a:t>:</a:t>
            </a:r>
          </a:p>
          <a:p>
            <a:r>
              <a:rPr lang="es-ES" sz="1200" kern="1200" baseline="0" dirty="0" err="1" smtClean="0">
                <a:solidFill>
                  <a:schemeClr val="tx1"/>
                </a:solidFill>
                <a:latin typeface="+mn-lt"/>
                <a:ea typeface="+mn-ea"/>
                <a:cs typeface="+mn-cs"/>
              </a:rPr>
              <a:t>Tecnologicas</a:t>
            </a:r>
            <a:r>
              <a:rPr lang="es-ES" sz="1200" kern="1200" baseline="0" dirty="0" smtClean="0">
                <a:solidFill>
                  <a:schemeClr val="tx1"/>
                </a:solidFill>
                <a:latin typeface="+mn-lt"/>
                <a:ea typeface="+mn-ea"/>
                <a:cs typeface="+mn-cs"/>
              </a:rPr>
              <a:t> -&gt; Falta de </a:t>
            </a:r>
            <a:r>
              <a:rPr lang="es-ES" sz="1200" kern="1200" baseline="0" dirty="0" err="1" smtClean="0">
                <a:solidFill>
                  <a:schemeClr val="tx1"/>
                </a:solidFill>
                <a:latin typeface="+mn-lt"/>
                <a:ea typeface="+mn-ea"/>
                <a:cs typeface="+mn-cs"/>
              </a:rPr>
              <a:t>incursion</a:t>
            </a:r>
            <a:r>
              <a:rPr lang="es-ES" sz="1200" kern="1200" baseline="0" dirty="0" smtClean="0">
                <a:solidFill>
                  <a:schemeClr val="tx1"/>
                </a:solidFill>
                <a:latin typeface="+mn-lt"/>
                <a:ea typeface="+mn-ea"/>
                <a:cs typeface="+mn-cs"/>
              </a:rPr>
              <a:t> de las TICs</a:t>
            </a:r>
          </a:p>
          <a:p>
            <a:endParaRPr lang="es-ES" sz="1200" kern="1200" baseline="0" dirty="0" smtClean="0">
              <a:solidFill>
                <a:schemeClr val="tx1"/>
              </a:solidFill>
              <a:latin typeface="+mn-lt"/>
              <a:ea typeface="+mn-ea"/>
              <a:cs typeface="+mn-cs"/>
            </a:endParaRPr>
          </a:p>
          <a:p>
            <a:r>
              <a:rPr lang="es-ES" sz="1200" kern="1200" baseline="0" dirty="0" smtClean="0">
                <a:solidFill>
                  <a:schemeClr val="tx1"/>
                </a:solidFill>
                <a:latin typeface="+mn-lt"/>
                <a:ea typeface="+mn-ea"/>
                <a:cs typeface="+mn-cs"/>
              </a:rPr>
              <a:t>Salud -&gt; Provincia falta recursos de salud</a:t>
            </a:r>
            <a:endParaRPr lang="es-ES" dirty="0"/>
          </a:p>
        </p:txBody>
      </p:sp>
      <p:sp>
        <p:nvSpPr>
          <p:cNvPr id="4" name="Marcador de número de diapositiva 3"/>
          <p:cNvSpPr>
            <a:spLocks noGrp="1"/>
          </p:cNvSpPr>
          <p:nvPr>
            <p:ph type="sldNum" sz="quarter" idx="10"/>
          </p:nvPr>
        </p:nvSpPr>
        <p:spPr/>
        <p:txBody>
          <a:bodyPr/>
          <a:lstStyle/>
          <a:p>
            <a:fld id="{4BBD7E06-476C-FB4E-9FEB-A1C8A8863842}" type="slidenum">
              <a:rPr lang="es-ES" smtClean="0"/>
              <a:t>14</a:t>
            </a:fld>
            <a:endParaRPr lang="es-ES" dirty="0"/>
          </a:p>
        </p:txBody>
      </p:sp>
    </p:spTree>
    <p:extLst>
      <p:ext uri="{BB962C8B-B14F-4D97-AF65-F5344CB8AC3E}">
        <p14:creationId xmlns:p14="http://schemas.microsoft.com/office/powerpoint/2010/main" val="2310999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Principales</a:t>
            </a:r>
            <a:r>
              <a:rPr lang="es-ES" baseline="0" dirty="0" smtClean="0"/>
              <a:t> afecciones de salud</a:t>
            </a:r>
          </a:p>
          <a:p>
            <a:endParaRPr lang="es-ES" baseline="0" dirty="0" smtClean="0"/>
          </a:p>
          <a:p>
            <a:r>
              <a:rPr lang="es-ES" baseline="0" dirty="0" smtClean="0"/>
              <a:t>L </a:t>
            </a:r>
            <a:r>
              <a:rPr lang="es-ES" baseline="0" dirty="0" err="1" smtClean="0"/>
              <a:t>mayoria</a:t>
            </a:r>
            <a:r>
              <a:rPr lang="es-ES" baseline="0" dirty="0" smtClean="0"/>
              <a:t> puede ser tratada con Teleconsulta</a:t>
            </a:r>
            <a:endParaRPr lang="es-ES" dirty="0"/>
          </a:p>
        </p:txBody>
      </p:sp>
      <p:sp>
        <p:nvSpPr>
          <p:cNvPr id="4" name="Marcador de número de diapositiva 3"/>
          <p:cNvSpPr>
            <a:spLocks noGrp="1"/>
          </p:cNvSpPr>
          <p:nvPr>
            <p:ph type="sldNum" sz="quarter" idx="10"/>
          </p:nvPr>
        </p:nvSpPr>
        <p:spPr/>
        <p:txBody>
          <a:bodyPr/>
          <a:lstStyle/>
          <a:p>
            <a:fld id="{4BBD7E06-476C-FB4E-9FEB-A1C8A8863842}" type="slidenum">
              <a:rPr lang="es-ES" smtClean="0"/>
              <a:t>16</a:t>
            </a:fld>
            <a:endParaRPr lang="es-ES" dirty="0"/>
          </a:p>
        </p:txBody>
      </p:sp>
    </p:spTree>
    <p:extLst>
      <p:ext uri="{BB962C8B-B14F-4D97-AF65-F5344CB8AC3E}">
        <p14:creationId xmlns:p14="http://schemas.microsoft.com/office/powerpoint/2010/main" val="13992168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n-US" smtClean="0"/>
              <a:t>Clic para editar título</a:t>
            </a:r>
            <a:endParaRPr lang="es-ES"/>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Haga clic para modificar el estilo de subtítulo del patrón</a:t>
            </a:r>
            <a:endParaRPr lang="es-ES"/>
          </a:p>
        </p:txBody>
      </p:sp>
      <p:sp>
        <p:nvSpPr>
          <p:cNvPr id="4" name="Marcador de fecha 3"/>
          <p:cNvSpPr>
            <a:spLocks noGrp="1"/>
          </p:cNvSpPr>
          <p:nvPr>
            <p:ph type="dt" sz="half" idx="10"/>
          </p:nvPr>
        </p:nvSpPr>
        <p:spPr/>
        <p:txBody>
          <a:bodyPr/>
          <a:lstStyle/>
          <a:p>
            <a:fld id="{34199FBD-4CEB-6648-92E2-EA3588D1782D}" type="datetimeFigureOut">
              <a:rPr lang="es-ES" smtClean="0"/>
              <a:t>4/29/12</a:t>
            </a:fld>
            <a:endParaRPr lang="es-ES" dirty="0"/>
          </a:p>
        </p:txBody>
      </p:sp>
      <p:sp>
        <p:nvSpPr>
          <p:cNvPr id="5" name="Marcador de pie de página 4"/>
          <p:cNvSpPr>
            <a:spLocks noGrp="1"/>
          </p:cNvSpPr>
          <p:nvPr>
            <p:ph type="ftr" sz="quarter" idx="11"/>
          </p:nvPr>
        </p:nvSpPr>
        <p:spPr/>
        <p:txBody>
          <a:bodyPr/>
          <a:lstStyle/>
          <a:p>
            <a:endParaRPr lang="es-ES" dirty="0"/>
          </a:p>
        </p:txBody>
      </p:sp>
      <p:sp>
        <p:nvSpPr>
          <p:cNvPr id="6" name="Marcador de número de diapositiva 5"/>
          <p:cNvSpPr>
            <a:spLocks noGrp="1"/>
          </p:cNvSpPr>
          <p:nvPr>
            <p:ph type="sldNum" sz="quarter" idx="12"/>
          </p:nvPr>
        </p:nvSpPr>
        <p:spPr/>
        <p:txBody>
          <a:bodyPr/>
          <a:lstStyle/>
          <a:p>
            <a:fld id="{EB300053-16B1-5D44-89D5-BBA9A0E95E4B}" type="slidenum">
              <a:rPr lang="es-ES" smtClean="0"/>
              <a:t>‹Nr.›</a:t>
            </a:fld>
            <a:endParaRPr lang="es-ES" dirty="0"/>
          </a:p>
        </p:txBody>
      </p:sp>
    </p:spTree>
    <p:extLst>
      <p:ext uri="{BB962C8B-B14F-4D97-AF65-F5344CB8AC3E}">
        <p14:creationId xmlns:p14="http://schemas.microsoft.com/office/powerpoint/2010/main" val="274261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lang="es-ES"/>
          </a:p>
        </p:txBody>
      </p:sp>
      <p:sp>
        <p:nvSpPr>
          <p:cNvPr id="4" name="Marcador de fecha 3"/>
          <p:cNvSpPr>
            <a:spLocks noGrp="1"/>
          </p:cNvSpPr>
          <p:nvPr>
            <p:ph type="dt" sz="half" idx="10"/>
          </p:nvPr>
        </p:nvSpPr>
        <p:spPr/>
        <p:txBody>
          <a:bodyPr/>
          <a:lstStyle/>
          <a:p>
            <a:fld id="{34199FBD-4CEB-6648-92E2-EA3588D1782D}" type="datetimeFigureOut">
              <a:rPr lang="es-ES" smtClean="0"/>
              <a:t>4/29/12</a:t>
            </a:fld>
            <a:endParaRPr lang="es-ES" dirty="0"/>
          </a:p>
        </p:txBody>
      </p:sp>
      <p:sp>
        <p:nvSpPr>
          <p:cNvPr id="5" name="Marcador de pie de página 4"/>
          <p:cNvSpPr>
            <a:spLocks noGrp="1"/>
          </p:cNvSpPr>
          <p:nvPr>
            <p:ph type="ftr" sz="quarter" idx="11"/>
          </p:nvPr>
        </p:nvSpPr>
        <p:spPr/>
        <p:txBody>
          <a:bodyPr/>
          <a:lstStyle/>
          <a:p>
            <a:endParaRPr lang="es-ES" dirty="0"/>
          </a:p>
        </p:txBody>
      </p:sp>
      <p:sp>
        <p:nvSpPr>
          <p:cNvPr id="6" name="Marcador de número de diapositiva 5"/>
          <p:cNvSpPr>
            <a:spLocks noGrp="1"/>
          </p:cNvSpPr>
          <p:nvPr>
            <p:ph type="sldNum" sz="quarter" idx="12"/>
          </p:nvPr>
        </p:nvSpPr>
        <p:spPr/>
        <p:txBody>
          <a:bodyPr/>
          <a:lstStyle/>
          <a:p>
            <a:fld id="{EB300053-16B1-5D44-89D5-BBA9A0E95E4B}" type="slidenum">
              <a:rPr lang="es-ES" smtClean="0"/>
              <a:t>‹Nr.›</a:t>
            </a:fld>
            <a:endParaRPr lang="es-ES" dirty="0"/>
          </a:p>
        </p:txBody>
      </p:sp>
    </p:spTree>
    <p:extLst>
      <p:ext uri="{BB962C8B-B14F-4D97-AF65-F5344CB8AC3E}">
        <p14:creationId xmlns:p14="http://schemas.microsoft.com/office/powerpoint/2010/main" val="560714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n-US" smtClean="0"/>
              <a:t>Clic para editar título</a:t>
            </a:r>
            <a:endParaRPr lang="es-ES"/>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lang="es-ES"/>
          </a:p>
        </p:txBody>
      </p:sp>
      <p:sp>
        <p:nvSpPr>
          <p:cNvPr id="4" name="Marcador de fecha 3"/>
          <p:cNvSpPr>
            <a:spLocks noGrp="1"/>
          </p:cNvSpPr>
          <p:nvPr>
            <p:ph type="dt" sz="half" idx="10"/>
          </p:nvPr>
        </p:nvSpPr>
        <p:spPr/>
        <p:txBody>
          <a:bodyPr/>
          <a:lstStyle/>
          <a:p>
            <a:fld id="{34199FBD-4CEB-6648-92E2-EA3588D1782D}" type="datetimeFigureOut">
              <a:rPr lang="es-ES" smtClean="0"/>
              <a:t>4/29/12</a:t>
            </a:fld>
            <a:endParaRPr lang="es-ES" dirty="0"/>
          </a:p>
        </p:txBody>
      </p:sp>
      <p:sp>
        <p:nvSpPr>
          <p:cNvPr id="5" name="Marcador de pie de página 4"/>
          <p:cNvSpPr>
            <a:spLocks noGrp="1"/>
          </p:cNvSpPr>
          <p:nvPr>
            <p:ph type="ftr" sz="quarter" idx="11"/>
          </p:nvPr>
        </p:nvSpPr>
        <p:spPr/>
        <p:txBody>
          <a:bodyPr/>
          <a:lstStyle/>
          <a:p>
            <a:endParaRPr lang="es-ES" dirty="0"/>
          </a:p>
        </p:txBody>
      </p:sp>
      <p:sp>
        <p:nvSpPr>
          <p:cNvPr id="6" name="Marcador de número de diapositiva 5"/>
          <p:cNvSpPr>
            <a:spLocks noGrp="1"/>
          </p:cNvSpPr>
          <p:nvPr>
            <p:ph type="sldNum" sz="quarter" idx="12"/>
          </p:nvPr>
        </p:nvSpPr>
        <p:spPr/>
        <p:txBody>
          <a:bodyPr/>
          <a:lstStyle/>
          <a:p>
            <a:fld id="{EB300053-16B1-5D44-89D5-BBA9A0E95E4B}" type="slidenum">
              <a:rPr lang="es-ES" smtClean="0"/>
              <a:t>‹Nr.›</a:t>
            </a:fld>
            <a:endParaRPr lang="es-ES" dirty="0"/>
          </a:p>
        </p:txBody>
      </p:sp>
    </p:spTree>
    <p:extLst>
      <p:ext uri="{BB962C8B-B14F-4D97-AF65-F5344CB8AC3E}">
        <p14:creationId xmlns:p14="http://schemas.microsoft.com/office/powerpoint/2010/main" val="3312805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smtClean="0"/>
              <a:t>Clic para editar título</a:t>
            </a:r>
            <a:endParaRPr lang="es-ES"/>
          </a:p>
        </p:txBody>
      </p:sp>
      <p:sp>
        <p:nvSpPr>
          <p:cNvPr id="3" name="Marcador de contenido 2"/>
          <p:cNvSpPr>
            <a:spLocks noGrp="1"/>
          </p:cNvSpPr>
          <p:nvPr>
            <p:ph idx="1"/>
          </p:nvPr>
        </p:nvSpPr>
        <p:spPr/>
        <p:txBody>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lang="es-ES"/>
          </a:p>
        </p:txBody>
      </p:sp>
      <p:sp>
        <p:nvSpPr>
          <p:cNvPr id="4" name="Marcador de fecha 3"/>
          <p:cNvSpPr>
            <a:spLocks noGrp="1"/>
          </p:cNvSpPr>
          <p:nvPr>
            <p:ph type="dt" sz="half" idx="10"/>
          </p:nvPr>
        </p:nvSpPr>
        <p:spPr/>
        <p:txBody>
          <a:bodyPr/>
          <a:lstStyle/>
          <a:p>
            <a:fld id="{34199FBD-4CEB-6648-92E2-EA3588D1782D}" type="datetimeFigureOut">
              <a:rPr lang="es-ES" smtClean="0"/>
              <a:t>4/29/12</a:t>
            </a:fld>
            <a:endParaRPr lang="es-ES" dirty="0"/>
          </a:p>
        </p:txBody>
      </p:sp>
      <p:sp>
        <p:nvSpPr>
          <p:cNvPr id="5" name="Marcador de pie de página 4"/>
          <p:cNvSpPr>
            <a:spLocks noGrp="1"/>
          </p:cNvSpPr>
          <p:nvPr>
            <p:ph type="ftr" sz="quarter" idx="11"/>
          </p:nvPr>
        </p:nvSpPr>
        <p:spPr/>
        <p:txBody>
          <a:bodyPr/>
          <a:lstStyle/>
          <a:p>
            <a:endParaRPr lang="es-ES" dirty="0"/>
          </a:p>
        </p:txBody>
      </p:sp>
      <p:sp>
        <p:nvSpPr>
          <p:cNvPr id="6" name="Marcador de número de diapositiva 5"/>
          <p:cNvSpPr>
            <a:spLocks noGrp="1"/>
          </p:cNvSpPr>
          <p:nvPr>
            <p:ph type="sldNum" sz="quarter" idx="12"/>
          </p:nvPr>
        </p:nvSpPr>
        <p:spPr/>
        <p:txBody>
          <a:bodyPr/>
          <a:lstStyle/>
          <a:p>
            <a:fld id="{EB300053-16B1-5D44-89D5-BBA9A0E95E4B}" type="slidenum">
              <a:rPr lang="es-ES" smtClean="0"/>
              <a:t>‹Nr.›</a:t>
            </a:fld>
            <a:endParaRPr lang="es-ES" dirty="0"/>
          </a:p>
        </p:txBody>
      </p:sp>
    </p:spTree>
    <p:extLst>
      <p:ext uri="{BB962C8B-B14F-4D97-AF65-F5344CB8AC3E}">
        <p14:creationId xmlns:p14="http://schemas.microsoft.com/office/powerpoint/2010/main" val="11688853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n-US" smtClean="0"/>
              <a:t>Clic para editar título</a:t>
            </a:r>
            <a:endParaRPr lang="es-E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Haga clic para modificar el estilo de texto del patrón</a:t>
            </a:r>
          </a:p>
        </p:txBody>
      </p:sp>
      <p:sp>
        <p:nvSpPr>
          <p:cNvPr id="4" name="Marcador de fecha 3"/>
          <p:cNvSpPr>
            <a:spLocks noGrp="1"/>
          </p:cNvSpPr>
          <p:nvPr>
            <p:ph type="dt" sz="half" idx="10"/>
          </p:nvPr>
        </p:nvSpPr>
        <p:spPr/>
        <p:txBody>
          <a:bodyPr/>
          <a:lstStyle/>
          <a:p>
            <a:fld id="{34199FBD-4CEB-6648-92E2-EA3588D1782D}" type="datetimeFigureOut">
              <a:rPr lang="es-ES" smtClean="0"/>
              <a:t>4/29/12</a:t>
            </a:fld>
            <a:endParaRPr lang="es-ES" dirty="0"/>
          </a:p>
        </p:txBody>
      </p:sp>
      <p:sp>
        <p:nvSpPr>
          <p:cNvPr id="5" name="Marcador de pie de página 4"/>
          <p:cNvSpPr>
            <a:spLocks noGrp="1"/>
          </p:cNvSpPr>
          <p:nvPr>
            <p:ph type="ftr" sz="quarter" idx="11"/>
          </p:nvPr>
        </p:nvSpPr>
        <p:spPr/>
        <p:txBody>
          <a:bodyPr/>
          <a:lstStyle/>
          <a:p>
            <a:endParaRPr lang="es-ES" dirty="0"/>
          </a:p>
        </p:txBody>
      </p:sp>
      <p:sp>
        <p:nvSpPr>
          <p:cNvPr id="6" name="Marcador de número de diapositiva 5"/>
          <p:cNvSpPr>
            <a:spLocks noGrp="1"/>
          </p:cNvSpPr>
          <p:nvPr>
            <p:ph type="sldNum" sz="quarter" idx="12"/>
          </p:nvPr>
        </p:nvSpPr>
        <p:spPr/>
        <p:txBody>
          <a:bodyPr/>
          <a:lstStyle/>
          <a:p>
            <a:fld id="{EB300053-16B1-5D44-89D5-BBA9A0E95E4B}" type="slidenum">
              <a:rPr lang="es-ES" smtClean="0"/>
              <a:t>‹Nr.›</a:t>
            </a:fld>
            <a:endParaRPr lang="es-ES" dirty="0"/>
          </a:p>
        </p:txBody>
      </p:sp>
    </p:spTree>
    <p:extLst>
      <p:ext uri="{BB962C8B-B14F-4D97-AF65-F5344CB8AC3E}">
        <p14:creationId xmlns:p14="http://schemas.microsoft.com/office/powerpoint/2010/main" val="1961293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smtClean="0"/>
              <a:t>Clic para editar título</a:t>
            </a:r>
            <a:endParaRPr lang="es-ES"/>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lang="es-ES"/>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lang="es-ES"/>
          </a:p>
        </p:txBody>
      </p:sp>
      <p:sp>
        <p:nvSpPr>
          <p:cNvPr id="5" name="Marcador de fecha 4"/>
          <p:cNvSpPr>
            <a:spLocks noGrp="1"/>
          </p:cNvSpPr>
          <p:nvPr>
            <p:ph type="dt" sz="half" idx="10"/>
          </p:nvPr>
        </p:nvSpPr>
        <p:spPr/>
        <p:txBody>
          <a:bodyPr/>
          <a:lstStyle/>
          <a:p>
            <a:fld id="{34199FBD-4CEB-6648-92E2-EA3588D1782D}" type="datetimeFigureOut">
              <a:rPr lang="es-ES" smtClean="0"/>
              <a:t>4/29/12</a:t>
            </a:fld>
            <a:endParaRPr lang="es-ES" dirty="0"/>
          </a:p>
        </p:txBody>
      </p:sp>
      <p:sp>
        <p:nvSpPr>
          <p:cNvPr id="6" name="Marcador de pie de página 5"/>
          <p:cNvSpPr>
            <a:spLocks noGrp="1"/>
          </p:cNvSpPr>
          <p:nvPr>
            <p:ph type="ftr" sz="quarter" idx="11"/>
          </p:nvPr>
        </p:nvSpPr>
        <p:spPr/>
        <p:txBody>
          <a:bodyPr/>
          <a:lstStyle/>
          <a:p>
            <a:endParaRPr lang="es-ES" dirty="0"/>
          </a:p>
        </p:txBody>
      </p:sp>
      <p:sp>
        <p:nvSpPr>
          <p:cNvPr id="7" name="Marcador de número de diapositiva 6"/>
          <p:cNvSpPr>
            <a:spLocks noGrp="1"/>
          </p:cNvSpPr>
          <p:nvPr>
            <p:ph type="sldNum" sz="quarter" idx="12"/>
          </p:nvPr>
        </p:nvSpPr>
        <p:spPr/>
        <p:txBody>
          <a:bodyPr/>
          <a:lstStyle/>
          <a:p>
            <a:fld id="{EB300053-16B1-5D44-89D5-BBA9A0E95E4B}" type="slidenum">
              <a:rPr lang="es-ES" smtClean="0"/>
              <a:t>‹Nr.›</a:t>
            </a:fld>
            <a:endParaRPr lang="es-ES" dirty="0"/>
          </a:p>
        </p:txBody>
      </p:sp>
    </p:spTree>
    <p:extLst>
      <p:ext uri="{BB962C8B-B14F-4D97-AF65-F5344CB8AC3E}">
        <p14:creationId xmlns:p14="http://schemas.microsoft.com/office/powerpoint/2010/main" val="3784119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n-US" smtClean="0"/>
              <a:t>Clic para editar título</a:t>
            </a:r>
            <a:endParaRPr lang="es-E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lang="es-ES"/>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lang="es-ES"/>
          </a:p>
        </p:txBody>
      </p:sp>
      <p:sp>
        <p:nvSpPr>
          <p:cNvPr id="7" name="Marcador de fecha 6"/>
          <p:cNvSpPr>
            <a:spLocks noGrp="1"/>
          </p:cNvSpPr>
          <p:nvPr>
            <p:ph type="dt" sz="half" idx="10"/>
          </p:nvPr>
        </p:nvSpPr>
        <p:spPr/>
        <p:txBody>
          <a:bodyPr/>
          <a:lstStyle/>
          <a:p>
            <a:fld id="{34199FBD-4CEB-6648-92E2-EA3588D1782D}" type="datetimeFigureOut">
              <a:rPr lang="es-ES" smtClean="0"/>
              <a:t>4/29/12</a:t>
            </a:fld>
            <a:endParaRPr lang="es-ES" dirty="0"/>
          </a:p>
        </p:txBody>
      </p:sp>
      <p:sp>
        <p:nvSpPr>
          <p:cNvPr id="8" name="Marcador de pie de página 7"/>
          <p:cNvSpPr>
            <a:spLocks noGrp="1"/>
          </p:cNvSpPr>
          <p:nvPr>
            <p:ph type="ftr" sz="quarter" idx="11"/>
          </p:nvPr>
        </p:nvSpPr>
        <p:spPr/>
        <p:txBody>
          <a:bodyPr/>
          <a:lstStyle/>
          <a:p>
            <a:endParaRPr lang="es-ES" dirty="0"/>
          </a:p>
        </p:txBody>
      </p:sp>
      <p:sp>
        <p:nvSpPr>
          <p:cNvPr id="9" name="Marcador de número de diapositiva 8"/>
          <p:cNvSpPr>
            <a:spLocks noGrp="1"/>
          </p:cNvSpPr>
          <p:nvPr>
            <p:ph type="sldNum" sz="quarter" idx="12"/>
          </p:nvPr>
        </p:nvSpPr>
        <p:spPr/>
        <p:txBody>
          <a:bodyPr/>
          <a:lstStyle/>
          <a:p>
            <a:fld id="{EB300053-16B1-5D44-89D5-BBA9A0E95E4B}" type="slidenum">
              <a:rPr lang="es-ES" smtClean="0"/>
              <a:t>‹Nr.›</a:t>
            </a:fld>
            <a:endParaRPr lang="es-ES" dirty="0"/>
          </a:p>
        </p:txBody>
      </p:sp>
    </p:spTree>
    <p:extLst>
      <p:ext uri="{BB962C8B-B14F-4D97-AF65-F5344CB8AC3E}">
        <p14:creationId xmlns:p14="http://schemas.microsoft.com/office/powerpoint/2010/main" val="989208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smtClean="0"/>
              <a:t>Clic para editar título</a:t>
            </a:r>
            <a:endParaRPr lang="es-ES"/>
          </a:p>
        </p:txBody>
      </p:sp>
      <p:sp>
        <p:nvSpPr>
          <p:cNvPr id="3" name="Marcador de fecha 2"/>
          <p:cNvSpPr>
            <a:spLocks noGrp="1"/>
          </p:cNvSpPr>
          <p:nvPr>
            <p:ph type="dt" sz="half" idx="10"/>
          </p:nvPr>
        </p:nvSpPr>
        <p:spPr/>
        <p:txBody>
          <a:bodyPr/>
          <a:lstStyle/>
          <a:p>
            <a:fld id="{34199FBD-4CEB-6648-92E2-EA3588D1782D}" type="datetimeFigureOut">
              <a:rPr lang="es-ES" smtClean="0"/>
              <a:t>4/29/12</a:t>
            </a:fld>
            <a:endParaRPr lang="es-ES" dirty="0"/>
          </a:p>
        </p:txBody>
      </p:sp>
      <p:sp>
        <p:nvSpPr>
          <p:cNvPr id="4" name="Marcador de pie de página 3"/>
          <p:cNvSpPr>
            <a:spLocks noGrp="1"/>
          </p:cNvSpPr>
          <p:nvPr>
            <p:ph type="ftr" sz="quarter" idx="11"/>
          </p:nvPr>
        </p:nvSpPr>
        <p:spPr/>
        <p:txBody>
          <a:bodyPr/>
          <a:lstStyle/>
          <a:p>
            <a:endParaRPr lang="es-ES" dirty="0"/>
          </a:p>
        </p:txBody>
      </p:sp>
      <p:sp>
        <p:nvSpPr>
          <p:cNvPr id="5" name="Marcador de número de diapositiva 4"/>
          <p:cNvSpPr>
            <a:spLocks noGrp="1"/>
          </p:cNvSpPr>
          <p:nvPr>
            <p:ph type="sldNum" sz="quarter" idx="12"/>
          </p:nvPr>
        </p:nvSpPr>
        <p:spPr/>
        <p:txBody>
          <a:bodyPr/>
          <a:lstStyle/>
          <a:p>
            <a:fld id="{EB300053-16B1-5D44-89D5-BBA9A0E95E4B}" type="slidenum">
              <a:rPr lang="es-ES" smtClean="0"/>
              <a:t>‹Nr.›</a:t>
            </a:fld>
            <a:endParaRPr lang="es-ES" dirty="0"/>
          </a:p>
        </p:txBody>
      </p:sp>
    </p:spTree>
    <p:extLst>
      <p:ext uri="{BB962C8B-B14F-4D97-AF65-F5344CB8AC3E}">
        <p14:creationId xmlns:p14="http://schemas.microsoft.com/office/powerpoint/2010/main" val="1933027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34199FBD-4CEB-6648-92E2-EA3588D1782D}" type="datetimeFigureOut">
              <a:rPr lang="es-ES" smtClean="0"/>
              <a:t>4/29/12</a:t>
            </a:fld>
            <a:endParaRPr lang="es-ES" dirty="0"/>
          </a:p>
        </p:txBody>
      </p:sp>
      <p:sp>
        <p:nvSpPr>
          <p:cNvPr id="3" name="Marcador de pie de página 2"/>
          <p:cNvSpPr>
            <a:spLocks noGrp="1"/>
          </p:cNvSpPr>
          <p:nvPr>
            <p:ph type="ftr" sz="quarter" idx="11"/>
          </p:nvPr>
        </p:nvSpPr>
        <p:spPr/>
        <p:txBody>
          <a:bodyPr/>
          <a:lstStyle/>
          <a:p>
            <a:endParaRPr lang="es-ES" dirty="0"/>
          </a:p>
        </p:txBody>
      </p:sp>
      <p:sp>
        <p:nvSpPr>
          <p:cNvPr id="4" name="Marcador de número de diapositiva 3"/>
          <p:cNvSpPr>
            <a:spLocks noGrp="1"/>
          </p:cNvSpPr>
          <p:nvPr>
            <p:ph type="sldNum" sz="quarter" idx="12"/>
          </p:nvPr>
        </p:nvSpPr>
        <p:spPr/>
        <p:txBody>
          <a:bodyPr/>
          <a:lstStyle/>
          <a:p>
            <a:fld id="{EB300053-16B1-5D44-89D5-BBA9A0E95E4B}" type="slidenum">
              <a:rPr lang="es-ES" smtClean="0"/>
              <a:t>‹Nr.›</a:t>
            </a:fld>
            <a:endParaRPr lang="es-ES" dirty="0"/>
          </a:p>
        </p:txBody>
      </p:sp>
    </p:spTree>
    <p:extLst>
      <p:ext uri="{BB962C8B-B14F-4D97-AF65-F5344CB8AC3E}">
        <p14:creationId xmlns:p14="http://schemas.microsoft.com/office/powerpoint/2010/main" val="30551718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n-US" smtClean="0"/>
              <a:t>Clic para editar título</a:t>
            </a:r>
            <a:endParaRPr lang="es-ES"/>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lang="es-ES"/>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Haga clic para modificar el estilo de texto del patrón</a:t>
            </a:r>
          </a:p>
        </p:txBody>
      </p:sp>
      <p:sp>
        <p:nvSpPr>
          <p:cNvPr id="5" name="Marcador de fecha 4"/>
          <p:cNvSpPr>
            <a:spLocks noGrp="1"/>
          </p:cNvSpPr>
          <p:nvPr>
            <p:ph type="dt" sz="half" idx="10"/>
          </p:nvPr>
        </p:nvSpPr>
        <p:spPr/>
        <p:txBody>
          <a:bodyPr/>
          <a:lstStyle/>
          <a:p>
            <a:fld id="{34199FBD-4CEB-6648-92E2-EA3588D1782D}" type="datetimeFigureOut">
              <a:rPr lang="es-ES" smtClean="0"/>
              <a:t>4/29/12</a:t>
            </a:fld>
            <a:endParaRPr lang="es-ES" dirty="0"/>
          </a:p>
        </p:txBody>
      </p:sp>
      <p:sp>
        <p:nvSpPr>
          <p:cNvPr id="6" name="Marcador de pie de página 5"/>
          <p:cNvSpPr>
            <a:spLocks noGrp="1"/>
          </p:cNvSpPr>
          <p:nvPr>
            <p:ph type="ftr" sz="quarter" idx="11"/>
          </p:nvPr>
        </p:nvSpPr>
        <p:spPr/>
        <p:txBody>
          <a:bodyPr/>
          <a:lstStyle/>
          <a:p>
            <a:endParaRPr lang="es-ES" dirty="0"/>
          </a:p>
        </p:txBody>
      </p:sp>
      <p:sp>
        <p:nvSpPr>
          <p:cNvPr id="7" name="Marcador de número de diapositiva 6"/>
          <p:cNvSpPr>
            <a:spLocks noGrp="1"/>
          </p:cNvSpPr>
          <p:nvPr>
            <p:ph type="sldNum" sz="quarter" idx="12"/>
          </p:nvPr>
        </p:nvSpPr>
        <p:spPr/>
        <p:txBody>
          <a:bodyPr/>
          <a:lstStyle/>
          <a:p>
            <a:fld id="{EB300053-16B1-5D44-89D5-BBA9A0E95E4B}" type="slidenum">
              <a:rPr lang="es-ES" smtClean="0"/>
              <a:t>‹Nr.›</a:t>
            </a:fld>
            <a:endParaRPr lang="es-ES" dirty="0"/>
          </a:p>
        </p:txBody>
      </p:sp>
    </p:spTree>
    <p:extLst>
      <p:ext uri="{BB962C8B-B14F-4D97-AF65-F5344CB8AC3E}">
        <p14:creationId xmlns:p14="http://schemas.microsoft.com/office/powerpoint/2010/main" val="34687937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n-US" smtClean="0"/>
              <a:t>Clic para editar título</a:t>
            </a:r>
            <a:endParaRPr lang="es-ES"/>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dirty="0"/>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Haga clic para modificar el estilo de texto del patrón</a:t>
            </a:r>
          </a:p>
        </p:txBody>
      </p:sp>
      <p:sp>
        <p:nvSpPr>
          <p:cNvPr id="5" name="Marcador de fecha 4"/>
          <p:cNvSpPr>
            <a:spLocks noGrp="1"/>
          </p:cNvSpPr>
          <p:nvPr>
            <p:ph type="dt" sz="half" idx="10"/>
          </p:nvPr>
        </p:nvSpPr>
        <p:spPr/>
        <p:txBody>
          <a:bodyPr/>
          <a:lstStyle/>
          <a:p>
            <a:fld id="{34199FBD-4CEB-6648-92E2-EA3588D1782D}" type="datetimeFigureOut">
              <a:rPr lang="es-ES" smtClean="0"/>
              <a:t>4/29/12</a:t>
            </a:fld>
            <a:endParaRPr lang="es-ES" dirty="0"/>
          </a:p>
        </p:txBody>
      </p:sp>
      <p:sp>
        <p:nvSpPr>
          <p:cNvPr id="6" name="Marcador de pie de página 5"/>
          <p:cNvSpPr>
            <a:spLocks noGrp="1"/>
          </p:cNvSpPr>
          <p:nvPr>
            <p:ph type="ftr" sz="quarter" idx="11"/>
          </p:nvPr>
        </p:nvSpPr>
        <p:spPr/>
        <p:txBody>
          <a:bodyPr/>
          <a:lstStyle/>
          <a:p>
            <a:endParaRPr lang="es-ES" dirty="0"/>
          </a:p>
        </p:txBody>
      </p:sp>
      <p:sp>
        <p:nvSpPr>
          <p:cNvPr id="7" name="Marcador de número de diapositiva 6"/>
          <p:cNvSpPr>
            <a:spLocks noGrp="1"/>
          </p:cNvSpPr>
          <p:nvPr>
            <p:ph type="sldNum" sz="quarter" idx="12"/>
          </p:nvPr>
        </p:nvSpPr>
        <p:spPr/>
        <p:txBody>
          <a:bodyPr/>
          <a:lstStyle/>
          <a:p>
            <a:fld id="{EB300053-16B1-5D44-89D5-BBA9A0E95E4B}" type="slidenum">
              <a:rPr lang="es-ES" smtClean="0"/>
              <a:t>‹Nr.›</a:t>
            </a:fld>
            <a:endParaRPr lang="es-ES" dirty="0"/>
          </a:p>
        </p:txBody>
      </p:sp>
    </p:spTree>
    <p:extLst>
      <p:ext uri="{BB962C8B-B14F-4D97-AF65-F5344CB8AC3E}">
        <p14:creationId xmlns:p14="http://schemas.microsoft.com/office/powerpoint/2010/main" val="36779624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 para editar título</a:t>
            </a:r>
            <a:endParaRPr lang="es-ES"/>
          </a:p>
        </p:txBody>
      </p:sp>
      <p:sp>
        <p:nvSpPr>
          <p:cNvPr id="3" name="Marcador de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lang="es-ES"/>
          </a:p>
        </p:txBody>
      </p:sp>
      <p:sp>
        <p:nvSpPr>
          <p:cNvPr id="4" name="Marcador de fech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199FBD-4CEB-6648-92E2-EA3588D1782D}" type="datetimeFigureOut">
              <a:rPr lang="es-ES" smtClean="0"/>
              <a:t>4/29/12</a:t>
            </a:fld>
            <a:endParaRPr lang="es-ES" dirty="0"/>
          </a:p>
        </p:txBody>
      </p:sp>
      <p:sp>
        <p:nvSpPr>
          <p:cNvPr id="5" name="Marcador de pie de pá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dirty="0"/>
          </a:p>
        </p:txBody>
      </p:sp>
      <p:sp>
        <p:nvSpPr>
          <p:cNvPr id="6" name="Marcador de número de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300053-16B1-5D44-89D5-BBA9A0E95E4B}" type="slidenum">
              <a:rPr lang="es-ES" smtClean="0"/>
              <a:t>‹Nr.›</a:t>
            </a:fld>
            <a:endParaRPr lang="es-ES" dirty="0"/>
          </a:p>
        </p:txBody>
      </p:sp>
    </p:spTree>
    <p:extLst>
      <p:ext uri="{BB962C8B-B14F-4D97-AF65-F5344CB8AC3E}">
        <p14:creationId xmlns:p14="http://schemas.microsoft.com/office/powerpoint/2010/main" val="8712700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3"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jpeg"/><Relationship Id="rId5" Type="http://schemas.openxmlformats.org/officeDocument/2006/relationships/image" Target="../media/image9.png"/></Relationships>
</file>

<file path=ppt/slides/_rels/slide100.xml.rels><?xml version="1.0" encoding="UTF-8" standalone="yes"?>
<Relationships xmlns="http://schemas.openxmlformats.org/package/2006/relationships"><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50.jpeg"/></Relationships>
</file>

<file path=ppt/slides/_rels/slide101.xml.rels><?xml version="1.0" encoding="UTF-8" standalone="yes"?>
<Relationships xmlns="http://schemas.openxmlformats.org/package/2006/relationships"><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50.jpeg"/></Relationships>
</file>

<file path=ppt/slides/_rels/slide10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3.png"/><Relationship Id="rId3" Type="http://schemas.openxmlformats.org/officeDocument/2006/relationships/hyperlink" Target="http://www.air-stream.org/ACK_Timeouts" TargetMode="Externa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6" Type="http://schemas.openxmlformats.org/officeDocument/2006/relationships/image" Target="../media/image142.png"/><Relationship Id="rId4" Type="http://schemas.openxmlformats.org/officeDocument/2006/relationships/image" Target="../media/image140.png"/><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139.png"/><Relationship Id="rId5" Type="http://schemas.openxmlformats.org/officeDocument/2006/relationships/image" Target="../media/image141.png"/></Relationships>
</file>

<file path=ppt/slides/_rels/slide105.xml.rels><?xml version="1.0" encoding="UTF-8" standalone="yes"?>
<Relationships xmlns="http://schemas.openxmlformats.org/package/2006/relationships"><Relationship Id="rId4" Type="http://schemas.openxmlformats.org/officeDocument/2006/relationships/image" Target="../media/image144.png"/><Relationship Id="rId5" Type="http://schemas.openxmlformats.org/officeDocument/2006/relationships/image" Target="../media/image145.png"/><Relationship Id="rId7" Type="http://schemas.openxmlformats.org/officeDocument/2006/relationships/slide" Target="slide50.xml"/><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143.png"/><Relationship Id="rId6" Type="http://schemas.openxmlformats.org/officeDocument/2006/relationships/image" Target="../media/image146.png"/></Relationships>
</file>

<file path=ppt/slides/_rels/slide106.xml.rels><?xml version="1.0" encoding="UTF-8" standalone="yes"?>
<Relationships xmlns="http://schemas.openxmlformats.org/package/2006/relationships"><Relationship Id="rId4" Type="http://schemas.openxmlformats.org/officeDocument/2006/relationships/image" Target="../media/image148.png"/><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147.png"/><Relationship Id="rId5" Type="http://schemas.openxmlformats.org/officeDocument/2006/relationships/image" Target="../media/image149.png"/></Relationships>
</file>

<file path=ppt/slides/_rels/slide107.xml.rels><?xml version="1.0" encoding="UTF-8" standalone="yes"?>
<Relationships xmlns="http://schemas.openxmlformats.org/package/2006/relationships"><Relationship Id="rId6" Type="http://schemas.openxmlformats.org/officeDocument/2006/relationships/slide" Target="slide51.xml"/><Relationship Id="rId4" Type="http://schemas.openxmlformats.org/officeDocument/2006/relationships/image" Target="../media/image81.png"/><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150.png"/><Relationship Id="rId5" Type="http://schemas.openxmlformats.org/officeDocument/2006/relationships/image" Target="../media/image151.png"/></Relationships>
</file>

<file path=ppt/slides/_rels/slide10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4" Type="http://schemas.microsoft.com/office/2007/relationships/hdphoto" Target="../media/hdphoto1.wdp"/><Relationship Id="rId5" Type="http://schemas.openxmlformats.org/officeDocument/2006/relationships/image" Target="../media/image10.png"/><Relationship Id="rId7"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7.xml"/><Relationship Id="rId9" Type="http://schemas.openxmlformats.org/officeDocument/2006/relationships/image" Target="../media/image14.png"/><Relationship Id="rId3" Type="http://schemas.openxmlformats.org/officeDocument/2006/relationships/image" Target="../media/image8.jpeg"/><Relationship Id="rId6" Type="http://schemas.openxmlformats.org/officeDocument/2006/relationships/image" Target="../media/image11.png"/></Relationships>
</file>

<file path=ppt/slides/_rels/slide110.xml.rels><?xml version="1.0" encoding="UTF-8" standalone="yes"?>
<Relationships xmlns="http://schemas.openxmlformats.org/package/2006/relationships"><Relationship Id="rId2" Type="http://schemas.openxmlformats.org/officeDocument/2006/relationships/image" Target="../media/image3.png"/><Relationship Id="rId3" Type="http://schemas.openxmlformats.org/officeDocument/2006/relationships/image" Target="../media/image15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6" Type="http://schemas.openxmlformats.org/officeDocument/2006/relationships/image" Target="../media/image16.pn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6.jpeg"/><Relationship Id="rId5" Type="http://schemas.openxmlformats.org/officeDocument/2006/relationships/image" Target="../media/image15.png"/></Relationships>
</file>

<file path=ppt/slides/_rels/slide15.xml.rels><?xml version="1.0" encoding="UTF-8" standalone="yes"?>
<Relationships xmlns="http://schemas.openxmlformats.org/package/2006/relationships"><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image" Target="../media/image6.jpeg"/><Relationship Id="rId3" Type="http://schemas.microsoft.com/office/2007/relationships/hdphoto" Target="../media/hdphoto1.wdp"/></Relationships>
</file>

<file path=ppt/slides/_rels/slide16.xml.rels><?xml version="1.0" encoding="UTF-8" standalone="yes"?>
<Relationships xmlns="http://schemas.openxmlformats.org/package/2006/relationships"><Relationship Id="rId6" Type="http://schemas.microsoft.com/office/2007/relationships/hdphoto" Target="../media/hdphoto2.wdp"/><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8.jpeg"/><Relationship Id="rId5" Type="http://schemas.openxmlformats.org/officeDocument/2006/relationships/image" Target="../media/image19.jpeg"/></Relationships>
</file>

<file path=ppt/slides/_rels/slide17.xml.rels><?xml version="1.0" encoding="UTF-8" standalone="yes"?>
<Relationships xmlns="http://schemas.openxmlformats.org/package/2006/relationships"><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6.jpeg"/><Relationship Id="rId5" Type="http://schemas.openxmlformats.org/officeDocument/2006/relationships/image" Target="../media/image20.png"/></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4" Type="http://schemas.microsoft.com/office/2007/relationships/hdphoto" Target="../media/hdphoto1.wdp"/><Relationship Id="rId5" Type="http://schemas.openxmlformats.org/officeDocument/2006/relationships/image" Target="../media/image21.png"/><Relationship Id="rId7"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11.xml"/><Relationship Id="rId9" Type="http://schemas.openxmlformats.org/officeDocument/2006/relationships/image" Target="../media/image25.png"/><Relationship Id="rId3" Type="http://schemas.openxmlformats.org/officeDocument/2006/relationships/image" Target="../media/image6.jpeg"/><Relationship Id="rId6" Type="http://schemas.openxmlformats.org/officeDocument/2006/relationships/image" Target="../media/image22.JPG"/></Relationships>
</file>

<file path=ppt/slides/_rels/slide19.xml.rels><?xml version="1.0" encoding="UTF-8" standalone="yes"?>
<Relationships xmlns="http://schemas.openxmlformats.org/package/2006/relationships"><Relationship Id="rId8" Type="http://schemas.openxmlformats.org/officeDocument/2006/relationships/image" Target="../media/image29.jpeg"/><Relationship Id="rId4" Type="http://schemas.microsoft.com/office/2007/relationships/hdphoto" Target="../media/hdphoto1.wdp"/><Relationship Id="rId10" Type="http://schemas.openxmlformats.org/officeDocument/2006/relationships/image" Target="../media/image31.jpeg"/><Relationship Id="rId5" Type="http://schemas.openxmlformats.org/officeDocument/2006/relationships/image" Target="../media/image26.jpeg"/><Relationship Id="rId7" Type="http://schemas.openxmlformats.org/officeDocument/2006/relationships/image" Target="../media/image28.jpeg"/><Relationship Id="rId1" Type="http://schemas.openxmlformats.org/officeDocument/2006/relationships/slideLayout" Target="../slideLayouts/slideLayout2.xml"/><Relationship Id="rId2" Type="http://schemas.openxmlformats.org/officeDocument/2006/relationships/notesSlide" Target="../notesSlides/notesSlide12.xml"/><Relationship Id="rId9" Type="http://schemas.openxmlformats.org/officeDocument/2006/relationships/image" Target="../media/image30.jpeg"/><Relationship Id="rId3" Type="http://schemas.openxmlformats.org/officeDocument/2006/relationships/image" Target="../media/image6.jpeg"/><Relationship Id="rId6" Type="http://schemas.openxmlformats.org/officeDocument/2006/relationships/image" Target="../media/image27.jpe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6" Type="http://schemas.openxmlformats.org/officeDocument/2006/relationships/image" Target="../media/image33.pn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6.jpeg"/><Relationship Id="rId5" Type="http://schemas.openxmlformats.org/officeDocument/2006/relationships/image" Target="../media/image32.png"/></Relationships>
</file>

<file path=ppt/slides/_rels/slide21.xml.rels><?xml version="1.0" encoding="UTF-8" standalone="yes"?>
<Relationships xmlns="http://schemas.openxmlformats.org/package/2006/relationships"><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6.jpeg"/></Relationships>
</file>

<file path=ppt/slides/_rels/slide2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3" Type="http://schemas.openxmlformats.org/officeDocument/2006/relationships/image" Target="../media/image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6.jpeg"/><Relationship Id="rId5" Type="http://schemas.openxmlformats.org/officeDocument/2006/relationships/image" Target="../media/image34.png"/></Relationships>
</file>

<file path=ppt/slides/_rels/slide25.xml.rels><?xml version="1.0" encoding="UTF-8" standalone="yes"?>
<Relationships xmlns="http://schemas.openxmlformats.org/package/2006/relationships"><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6.jpeg"/><Relationship Id="rId5" Type="http://schemas.openxmlformats.org/officeDocument/2006/relationships/image" Target="../media/image35.png"/></Relationships>
</file>

<file path=ppt/slides/_rels/slide26.xml.rels><?xml version="1.0" encoding="UTF-8" standalone="yes"?>
<Relationships xmlns="http://schemas.openxmlformats.org/package/2006/relationships"><Relationship Id="rId14" Type="http://schemas.openxmlformats.org/officeDocument/2006/relationships/image" Target="../media/image40.png"/><Relationship Id="rId4" Type="http://schemas.microsoft.com/office/2007/relationships/hdphoto" Target="../media/hdphoto1.wdp"/><Relationship Id="rId7" Type="http://schemas.openxmlformats.org/officeDocument/2006/relationships/diagramQuickStyle" Target="../diagrams/quickStyle2.xml"/><Relationship Id="rId11"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diagramLayout" Target="../diagrams/layout2.xml"/><Relationship Id="rId8" Type="http://schemas.openxmlformats.org/officeDocument/2006/relationships/diagramColors" Target="../diagrams/colors2.xml"/><Relationship Id="rId13" Type="http://schemas.openxmlformats.org/officeDocument/2006/relationships/image" Target="../media/image39.png"/><Relationship Id="rId10" Type="http://schemas.openxmlformats.org/officeDocument/2006/relationships/image" Target="../media/image36.png"/><Relationship Id="rId5" Type="http://schemas.openxmlformats.org/officeDocument/2006/relationships/diagramData" Target="../diagrams/data2.xml"/><Relationship Id="rId15" Type="http://schemas.openxmlformats.org/officeDocument/2006/relationships/image" Target="../media/image41.png"/><Relationship Id="rId12" Type="http://schemas.openxmlformats.org/officeDocument/2006/relationships/image" Target="../media/image38.png"/><Relationship Id="rId2" Type="http://schemas.openxmlformats.org/officeDocument/2006/relationships/notesSlide" Target="../notesSlides/notesSlide18.xml"/><Relationship Id="rId9" Type="http://schemas.microsoft.com/office/2007/relationships/diagramDrawing" Target="../diagrams/drawing2.xml"/><Relationship Id="rId3" Type="http://schemas.openxmlformats.org/officeDocument/2006/relationships/image" Target="../media/image6.jpeg"/></Relationships>
</file>

<file path=ppt/slides/_rels/slide27.xml.rels><?xml version="1.0" encoding="UTF-8" standalone="yes"?>
<Relationships xmlns="http://schemas.openxmlformats.org/package/2006/relationships"><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6.jpeg"/><Relationship Id="rId5" Type="http://schemas.openxmlformats.org/officeDocument/2006/relationships/image" Target="../media/image42.png"/></Relationships>
</file>

<file path=ppt/slides/_rels/slide28.xml.rels><?xml version="1.0" encoding="UTF-8" standalone="yes"?>
<Relationships xmlns="http://schemas.openxmlformats.org/package/2006/relationships"><Relationship Id="rId8" Type="http://schemas.openxmlformats.org/officeDocument/2006/relationships/image" Target="../media/image46.png"/><Relationship Id="rId4" Type="http://schemas.microsoft.com/office/2007/relationships/hdphoto" Target="../media/hdphoto1.wdp"/><Relationship Id="rId10" Type="http://schemas.openxmlformats.org/officeDocument/2006/relationships/image" Target="../media/image48.png"/><Relationship Id="rId5" Type="http://schemas.openxmlformats.org/officeDocument/2006/relationships/image" Target="../media/image43.png"/><Relationship Id="rId7" Type="http://schemas.openxmlformats.org/officeDocument/2006/relationships/image" Target="../media/image45.png"/><Relationship Id="rId11"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20.xml"/><Relationship Id="rId9" Type="http://schemas.openxmlformats.org/officeDocument/2006/relationships/image" Target="../media/image47.png"/><Relationship Id="rId3" Type="http://schemas.openxmlformats.org/officeDocument/2006/relationships/image" Target="../media/image6.jpeg"/><Relationship Id="rId6" Type="http://schemas.openxmlformats.org/officeDocument/2006/relationships/image" Target="../media/image44.png"/></Relationships>
</file>

<file path=ppt/slides/_rels/slide2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0.jpeg"/><Relationship Id="rId3" Type="http://schemas.microsoft.com/office/2007/relationships/hdphoto" Target="../media/hdphoto1.wdp"/><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6" Type="http://schemas.openxmlformats.org/officeDocument/2006/relationships/image" Target="../media/image52.pn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50.jpeg"/><Relationship Id="rId5" Type="http://schemas.openxmlformats.org/officeDocument/2006/relationships/image" Target="../media/image51.png"/></Relationships>
</file>

<file path=ppt/slides/_rels/slide33.xml.rels><?xml version="1.0" encoding="UTF-8" standalone="yes"?>
<Relationships xmlns="http://schemas.openxmlformats.org/package/2006/relationships"><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50.jpeg"/><Relationship Id="rId5" Type="http://schemas.openxmlformats.org/officeDocument/2006/relationships/image" Target="../media/image53.png"/></Relationships>
</file>

<file path=ppt/slides/_rels/slide34.xml.rels><?xml version="1.0" encoding="UTF-8" standalone="yes"?>
<Relationships xmlns="http://schemas.openxmlformats.org/package/2006/relationships"><Relationship Id="rId8" Type="http://schemas.openxmlformats.org/officeDocument/2006/relationships/image" Target="../media/image56.jpeg"/><Relationship Id="rId4" Type="http://schemas.microsoft.com/office/2007/relationships/hdphoto" Target="../media/hdphoto1.wdp"/><Relationship Id="rId10" Type="http://schemas.openxmlformats.org/officeDocument/2006/relationships/image" Target="../media/image57.jpeg"/><Relationship Id="rId5" Type="http://schemas.openxmlformats.org/officeDocument/2006/relationships/image" Target="../media/image54.png"/><Relationship Id="rId7" Type="http://schemas.microsoft.com/office/2007/relationships/hdphoto" Target="../media/hdphoto3.wdp"/><Relationship Id="rId11" Type="http://schemas.microsoft.com/office/2007/relationships/hdphoto" Target="../media/hdphoto5.wdp"/><Relationship Id="rId1" Type="http://schemas.openxmlformats.org/officeDocument/2006/relationships/slideLayout" Target="../slideLayouts/slideLayout2.xml"/><Relationship Id="rId2" Type="http://schemas.openxmlformats.org/officeDocument/2006/relationships/notesSlide" Target="../notesSlides/notesSlide23.xml"/><Relationship Id="rId9" Type="http://schemas.microsoft.com/office/2007/relationships/hdphoto" Target="../media/hdphoto4.wdp"/><Relationship Id="rId3" Type="http://schemas.openxmlformats.org/officeDocument/2006/relationships/image" Target="../media/image50.jpeg"/><Relationship Id="rId6" Type="http://schemas.openxmlformats.org/officeDocument/2006/relationships/image" Target="../media/image55.jpeg"/></Relationships>
</file>

<file path=ppt/slides/_rels/slide35.xml.rels><?xml version="1.0" encoding="UTF-8" standalone="yes"?>
<Relationships xmlns="http://schemas.openxmlformats.org/package/2006/relationships"><Relationship Id="rId8" Type="http://schemas.openxmlformats.org/officeDocument/2006/relationships/image" Target="../media/image60.png"/><Relationship Id="rId4" Type="http://schemas.microsoft.com/office/2007/relationships/hdphoto" Target="../media/hdphoto1.wdp"/><Relationship Id="rId5" Type="http://schemas.openxmlformats.org/officeDocument/2006/relationships/image" Target="../media/image58.jpeg"/><Relationship Id="rId7"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0.jpeg"/><Relationship Id="rId6" Type="http://schemas.microsoft.com/office/2007/relationships/hdphoto" Target="../media/hdphoto6.wdp"/></Relationships>
</file>

<file path=ppt/slides/_rels/slide36.xml.rels><?xml version="1.0" encoding="UTF-8" standalone="yes"?>
<Relationships xmlns="http://schemas.openxmlformats.org/package/2006/relationships"><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50.jpeg"/><Relationship Id="rId5" Type="http://schemas.openxmlformats.org/officeDocument/2006/relationships/image" Target="../media/image60.png"/></Relationships>
</file>

<file path=ppt/slides/_rels/slide37.xml.rels><?xml version="1.0" encoding="UTF-8" standalone="yes"?>
<Relationships xmlns="http://schemas.openxmlformats.org/package/2006/relationships"><Relationship Id="rId4" Type="http://schemas.microsoft.com/office/2007/relationships/hdphoto" Target="../media/hdphoto1.wdp"/><Relationship Id="rId5" Type="http://schemas.openxmlformats.org/officeDocument/2006/relationships/image" Target="../media/image61.png"/><Relationship Id="rId7"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50.jpeg"/><Relationship Id="rId6" Type="http://schemas.openxmlformats.org/officeDocument/2006/relationships/image" Target="../media/image62.png"/></Relationships>
</file>

<file path=ppt/slides/_rels/slide38.xml.rels><?xml version="1.0" encoding="UTF-8" standalone="yes"?>
<Relationships xmlns="http://schemas.openxmlformats.org/package/2006/relationships"><Relationship Id="rId4" Type="http://schemas.microsoft.com/office/2007/relationships/hdphoto" Target="../media/hdphoto1.wdp"/><Relationship Id="rId5" Type="http://schemas.openxmlformats.org/officeDocument/2006/relationships/image" Target="../media/image10.png"/><Relationship Id="rId7"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50.jpeg"/><Relationship Id="rId6" Type="http://schemas.openxmlformats.org/officeDocument/2006/relationships/image" Target="../media/image64.png"/></Relationships>
</file>

<file path=ppt/slides/_rels/slide39.xml.rels><?xml version="1.0" encoding="UTF-8" standalone="yes"?>
<Relationships xmlns="http://schemas.openxmlformats.org/package/2006/relationships"><Relationship Id="rId2" Type="http://schemas.openxmlformats.org/officeDocument/2006/relationships/image" Target="../media/image50.jpeg"/><Relationship Id="rId3" Type="http://schemas.microsoft.com/office/2007/relationships/hdphoto" Target="../media/hdphoto1.wdp"/><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0.jpeg"/><Relationship Id="rId3" Type="http://schemas.microsoft.com/office/2007/relationships/hdphoto" Target="../media/hdphoto1.wdp"/><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6" Type="http://schemas.openxmlformats.org/officeDocument/2006/relationships/image" Target="../media/image66.pn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50.jpeg"/><Relationship Id="rId5" Type="http://schemas.openxmlformats.org/officeDocument/2006/relationships/image" Target="../media/image45.png"/></Relationships>
</file>

<file path=ppt/slides/_rels/slide42.xml.rels><?xml version="1.0" encoding="UTF-8" standalone="yes"?>
<Relationships xmlns="http://schemas.openxmlformats.org/package/2006/relationships"><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50.jpeg"/><Relationship Id="rId5" Type="http://schemas.openxmlformats.org/officeDocument/2006/relationships/image" Target="../media/image67.jpeg"/></Relationships>
</file>

<file path=ppt/slides/_rels/slide43.xml.rels><?xml version="1.0" encoding="UTF-8" standalone="yes"?>
<Relationships xmlns="http://schemas.openxmlformats.org/package/2006/relationships"><Relationship Id="rId4"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image" Target="../media/image50.jpeg"/><Relationship Id="rId3" Type="http://schemas.microsoft.com/office/2007/relationships/hdphoto" Target="../media/hdphoto1.wdp"/><Relationship Id="rId5" Type="http://schemas.openxmlformats.org/officeDocument/2006/relationships/image" Target="../media/image69.jpeg"/></Relationships>
</file>

<file path=ppt/slides/_rels/slide44.xml.rels><?xml version="1.0" encoding="UTF-8" standalone="yes"?>
<Relationships xmlns="http://schemas.openxmlformats.org/package/2006/relationships"><Relationship Id="rId8" Type="http://schemas.openxmlformats.org/officeDocument/2006/relationships/image" Target="../media/image72.jpeg"/><Relationship Id="rId4" Type="http://schemas.microsoft.com/office/2007/relationships/hdphoto" Target="../media/hdphoto1.wdp"/><Relationship Id="rId10" Type="http://schemas.openxmlformats.org/officeDocument/2006/relationships/image" Target="../media/image73.jpeg"/><Relationship Id="rId5" Type="http://schemas.openxmlformats.org/officeDocument/2006/relationships/image" Target="../media/image70.png"/><Relationship Id="rId7" Type="http://schemas.microsoft.com/office/2007/relationships/hdphoto" Target="../media/hdphoto7.wdp"/><Relationship Id="rId11" Type="http://schemas.microsoft.com/office/2007/relationships/hdphoto" Target="../media/hdphoto9.wdp"/><Relationship Id="rId1" Type="http://schemas.openxmlformats.org/officeDocument/2006/relationships/slideLayout" Target="../slideLayouts/slideLayout2.xml"/><Relationship Id="rId2" Type="http://schemas.openxmlformats.org/officeDocument/2006/relationships/notesSlide" Target="../notesSlides/notesSlide30.xml"/><Relationship Id="rId9" Type="http://schemas.microsoft.com/office/2007/relationships/hdphoto" Target="../media/hdphoto8.wdp"/><Relationship Id="rId3" Type="http://schemas.openxmlformats.org/officeDocument/2006/relationships/image" Target="../media/image50.jpeg"/><Relationship Id="rId6" Type="http://schemas.openxmlformats.org/officeDocument/2006/relationships/image" Target="../media/image71.jpeg"/></Relationships>
</file>

<file path=ppt/slides/_rels/slide45.xml.rels><?xml version="1.0" encoding="UTF-8" standalone="yes"?>
<Relationships xmlns="http://schemas.openxmlformats.org/package/2006/relationships"><Relationship Id="rId4" Type="http://schemas.microsoft.com/office/2007/relationships/hdphoto" Target="../media/hdphoto1.wdp"/><Relationship Id="rId5" Type="http://schemas.openxmlformats.org/officeDocument/2006/relationships/image" Target="../media/image74.png"/><Relationship Id="rId7" Type="http://schemas.openxmlformats.org/officeDocument/2006/relationships/image" Target="../media/image76.png"/><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50.jpeg"/><Relationship Id="rId6" Type="http://schemas.openxmlformats.org/officeDocument/2006/relationships/image" Target="../media/image75.png"/></Relationships>
</file>

<file path=ppt/slides/_rels/slide46.xml.rels><?xml version="1.0" encoding="UTF-8" standalone="yes"?>
<Relationships xmlns="http://schemas.openxmlformats.org/package/2006/relationships"><Relationship Id="rId6" Type="http://schemas.openxmlformats.org/officeDocument/2006/relationships/image" Target="../media/image78.jpe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50.jpeg"/><Relationship Id="rId5" Type="http://schemas.openxmlformats.org/officeDocument/2006/relationships/image" Target="../media/image77.png"/></Relationships>
</file>

<file path=ppt/slides/_rels/slide47.xml.rels><?xml version="1.0" encoding="UTF-8" standalone="yes"?>
<Relationships xmlns="http://schemas.openxmlformats.org/package/2006/relationships"><Relationship Id="rId4" Type="http://schemas.microsoft.com/office/2007/relationships/hdphoto" Target="../media/hdphoto1.wdp"/><Relationship Id="rId5" Type="http://schemas.openxmlformats.org/officeDocument/2006/relationships/image" Target="../media/image79.png"/><Relationship Id="rId7" Type="http://schemas.openxmlformats.org/officeDocument/2006/relationships/image" Target="../media/image81.png"/><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50.jpeg"/><Relationship Id="rId6" Type="http://schemas.openxmlformats.org/officeDocument/2006/relationships/image" Target="../media/image80.png"/></Relationships>
</file>

<file path=ppt/slides/_rels/slide48.xml.rels><?xml version="1.0" encoding="UTF-8" standalone="yes"?>
<Relationships xmlns="http://schemas.openxmlformats.org/package/2006/relationships"><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50.jpeg"/></Relationships>
</file>

<file path=ppt/slides/_rels/slide49.xml.rels><?xml version="1.0" encoding="UTF-8" standalone="yes"?>
<Relationships xmlns="http://schemas.openxmlformats.org/package/2006/relationships"><Relationship Id="rId2" Type="http://schemas.openxmlformats.org/officeDocument/2006/relationships/image" Target="../media/image50.jpeg"/><Relationship Id="rId3" Type="http://schemas.microsoft.com/office/2007/relationships/hdphoto" Target="../media/hdphoto1.wdp"/><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5.jpeg"/></Relationships>
</file>

<file path=ppt/slides/_rels/slide50.xml.rels><?xml version="1.0" encoding="UTF-8" standalone="yes"?>
<Relationships xmlns="http://schemas.openxmlformats.org/package/2006/relationships"><Relationship Id="rId6" Type="http://schemas.openxmlformats.org/officeDocument/2006/relationships/slide" Target="slide104.xml"/><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50.jpeg"/><Relationship Id="rId5" Type="http://schemas.openxmlformats.org/officeDocument/2006/relationships/image" Target="../media/image82.png"/></Relationships>
</file>

<file path=ppt/slides/_rels/slide51.xml.rels><?xml version="1.0" encoding="UTF-8" standalone="yes"?>
<Relationships xmlns="http://schemas.openxmlformats.org/package/2006/relationships"><Relationship Id="rId4" Type="http://schemas.openxmlformats.org/officeDocument/2006/relationships/image" Target="../media/image83.jpeg"/><Relationship Id="rId1" Type="http://schemas.openxmlformats.org/officeDocument/2006/relationships/slideLayout" Target="../slideLayouts/slideLayout2.xml"/><Relationship Id="rId2" Type="http://schemas.openxmlformats.org/officeDocument/2006/relationships/image" Target="../media/image50.jpeg"/><Relationship Id="rId3" Type="http://schemas.microsoft.com/office/2007/relationships/hdphoto" Target="../media/hdphoto1.wdp"/><Relationship Id="rId5" Type="http://schemas.openxmlformats.org/officeDocument/2006/relationships/slide" Target="slide106.xml"/></Relationships>
</file>

<file path=ppt/slides/_rels/slide52.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4" Type="http://schemas.openxmlformats.org/officeDocument/2006/relationships/image" Target="../media/image85.png"/><Relationship Id="rId1" Type="http://schemas.openxmlformats.org/officeDocument/2006/relationships/slideLayout" Target="../slideLayouts/slideLayout2.xml"/><Relationship Id="rId2" Type="http://schemas.openxmlformats.org/officeDocument/2006/relationships/image" Target="../media/image50.jpeg"/><Relationship Id="rId3" Type="http://schemas.microsoft.com/office/2007/relationships/hdphoto" Target="../media/hdphoto1.wdp"/><Relationship Id="rId5" Type="http://schemas.openxmlformats.org/officeDocument/2006/relationships/image" Target="../media/image86.png"/></Relationships>
</file>

<file path=ppt/slides/_rels/slide54.xml.rels><?xml version="1.0" encoding="UTF-8" standalone="yes"?>
<Relationships xmlns="http://schemas.openxmlformats.org/package/2006/relationships"><Relationship Id="rId2" Type="http://schemas.openxmlformats.org/officeDocument/2006/relationships/image" Target="../media/image50.jpeg"/><Relationship Id="rId3" Type="http://schemas.microsoft.com/office/2007/relationships/hdphoto" Target="../media/hdphoto1.wdp"/><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89.jpeg"/><Relationship Id="rId4" Type="http://schemas.microsoft.com/office/2007/relationships/hdphoto" Target="../media/hdphoto1.wdp"/><Relationship Id="rId10" Type="http://schemas.openxmlformats.org/officeDocument/2006/relationships/image" Target="../media/image90.jpeg"/><Relationship Id="rId5" Type="http://schemas.openxmlformats.org/officeDocument/2006/relationships/image" Target="../media/image87.png"/><Relationship Id="rId7" Type="http://schemas.microsoft.com/office/2007/relationships/hdphoto" Target="../media/hdphoto10.wdp"/><Relationship Id="rId11" Type="http://schemas.microsoft.com/office/2007/relationships/hdphoto" Target="../media/hdphoto12.wdp"/><Relationship Id="rId12" Type="http://schemas.openxmlformats.org/officeDocument/2006/relationships/image" Target="../media/image91.png"/><Relationship Id="rId1" Type="http://schemas.openxmlformats.org/officeDocument/2006/relationships/slideLayout" Target="../slideLayouts/slideLayout2.xml"/><Relationship Id="rId2" Type="http://schemas.openxmlformats.org/officeDocument/2006/relationships/notesSlide" Target="../notesSlides/notesSlide36.xml"/><Relationship Id="rId9" Type="http://schemas.microsoft.com/office/2007/relationships/hdphoto" Target="../media/hdphoto11.wdp"/><Relationship Id="rId3" Type="http://schemas.openxmlformats.org/officeDocument/2006/relationships/image" Target="../media/image50.jpeg"/><Relationship Id="rId6" Type="http://schemas.openxmlformats.org/officeDocument/2006/relationships/image" Target="../media/image88.jpeg"/></Relationships>
</file>

<file path=ppt/slides/_rels/slide56.xml.rels><?xml version="1.0" encoding="UTF-8" standalone="yes"?>
<Relationships xmlns="http://schemas.openxmlformats.org/package/2006/relationships"><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50.jpeg"/></Relationships>
</file>

<file path=ppt/slides/_rels/slide57.xml.rels><?xml version="1.0" encoding="UTF-8" standalone="yes"?>
<Relationships xmlns="http://schemas.openxmlformats.org/package/2006/relationships"><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50.jpeg"/></Relationships>
</file>

<file path=ppt/slides/_rels/slide58.xml.rels><?xml version="1.0" encoding="UTF-8" standalone="yes"?>
<Relationships xmlns="http://schemas.openxmlformats.org/package/2006/relationships"><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50.jpeg"/></Relationships>
</file>

<file path=ppt/slides/_rels/slide59.xml.rels><?xml version="1.0" encoding="UTF-8" standalone="yes"?>
<Relationships xmlns="http://schemas.openxmlformats.org/package/2006/relationships"><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50.jpeg"/></Relationships>
</file>

<file path=ppt/slides/_rels/slide6.xml.rels><?xml version="1.0" encoding="UTF-8" standalone="yes"?>
<Relationships xmlns="http://schemas.openxmlformats.org/package/2006/relationships"><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jpeg"/></Relationships>
</file>

<file path=ppt/slides/_rels/slide60.xml.rels><?xml version="1.0" encoding="UTF-8" standalone="yes"?>
<Relationships xmlns="http://schemas.openxmlformats.org/package/2006/relationships"><Relationship Id="rId2" Type="http://schemas.openxmlformats.org/officeDocument/2006/relationships/image" Target="../media/image50.jpeg"/><Relationship Id="rId3" Type="http://schemas.microsoft.com/office/2007/relationships/hdphoto" Target="../media/hdphoto1.wdp"/><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0.jpeg"/><Relationship Id="rId3" Type="http://schemas.microsoft.com/office/2007/relationships/hdphoto" Target="../media/hdphoto1.wdp"/><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50.jpeg"/></Relationships>
</file>

<file path=ppt/slides/_rels/slide63.xml.rels><?xml version="1.0" encoding="UTF-8" standalone="yes"?>
<Relationships xmlns="http://schemas.openxmlformats.org/package/2006/relationships"><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50.jpeg"/><Relationship Id="rId5" Type="http://schemas.openxmlformats.org/officeDocument/2006/relationships/image" Target="../media/image92.png"/></Relationships>
</file>

<file path=ppt/slides/_rels/slide64.xml.rels><?xml version="1.0" encoding="UTF-8" standalone="yes"?>
<Relationships xmlns="http://schemas.openxmlformats.org/package/2006/relationships"><Relationship Id="rId4" Type="http://schemas.openxmlformats.org/officeDocument/2006/relationships/image" Target="../media/image93.png"/><Relationship Id="rId1" Type="http://schemas.openxmlformats.org/officeDocument/2006/relationships/slideLayout" Target="../slideLayouts/slideLayout2.xml"/><Relationship Id="rId2" Type="http://schemas.openxmlformats.org/officeDocument/2006/relationships/image" Target="../media/image50.jpeg"/><Relationship Id="rId3" Type="http://schemas.microsoft.com/office/2007/relationships/hdphoto" Target="../media/hdphoto1.wdp"/></Relationships>
</file>

<file path=ppt/slides/_rels/slide65.xml.rels><?xml version="1.0" encoding="UTF-8" standalone="yes"?>
<Relationships xmlns="http://schemas.openxmlformats.org/package/2006/relationships"><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50.jpeg"/><Relationship Id="rId5" Type="http://schemas.openxmlformats.org/officeDocument/2006/relationships/image" Target="../media/image94.png"/></Relationships>
</file>

<file path=ppt/slides/_rels/slide66.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50.jpeg"/></Relationships>
</file>

<file path=ppt/slides/_rels/slide68.xml.rels><?xml version="1.0" encoding="UTF-8" standalone="yes"?>
<Relationships xmlns="http://schemas.openxmlformats.org/package/2006/relationships"><Relationship Id="rId4" Type="http://schemas.microsoft.com/office/2007/relationships/hdphoto" Target="../media/hdphoto1.wdp"/><Relationship Id="rId5" Type="http://schemas.openxmlformats.org/officeDocument/2006/relationships/image" Target="../media/image96.png"/><Relationship Id="rId7" Type="http://schemas.openxmlformats.org/officeDocument/2006/relationships/image" Target="../media/image98.png"/><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50.jpeg"/><Relationship Id="rId6" Type="http://schemas.openxmlformats.org/officeDocument/2006/relationships/image" Target="../media/image97.png"/></Relationships>
</file>

<file path=ppt/slides/_rels/slide69.xml.rels><?xml version="1.0" encoding="UTF-8" standalone="yes"?>
<Relationships xmlns="http://schemas.openxmlformats.org/package/2006/relationships"><Relationship Id="rId8" Type="http://schemas.openxmlformats.org/officeDocument/2006/relationships/image" Target="../media/image102.jpeg"/><Relationship Id="rId4" Type="http://schemas.openxmlformats.org/officeDocument/2006/relationships/image" Target="../media/image99.png"/><Relationship Id="rId10" Type="http://schemas.openxmlformats.org/officeDocument/2006/relationships/image" Target="../media/image103.png"/><Relationship Id="rId5" Type="http://schemas.openxmlformats.org/officeDocument/2006/relationships/image" Target="../media/image100.png"/><Relationship Id="rId7" Type="http://schemas.microsoft.com/office/2007/relationships/hdphoto" Target="../media/hdphoto13.wdp"/><Relationship Id="rId1" Type="http://schemas.openxmlformats.org/officeDocument/2006/relationships/slideLayout" Target="../slideLayouts/slideLayout2.xml"/><Relationship Id="rId2" Type="http://schemas.openxmlformats.org/officeDocument/2006/relationships/image" Target="../media/image50.jpeg"/><Relationship Id="rId9" Type="http://schemas.microsoft.com/office/2007/relationships/hdphoto" Target="../media/hdphoto14.wdp"/><Relationship Id="rId3" Type="http://schemas.microsoft.com/office/2007/relationships/hdphoto" Target="../media/hdphoto1.wdp"/><Relationship Id="rId6" Type="http://schemas.openxmlformats.org/officeDocument/2006/relationships/image" Target="../media/image101.jpeg"/></Relationships>
</file>

<file path=ppt/slides/_rels/slide7.xml.rels><?xml version="1.0" encoding="UTF-8" standalone="yes"?>
<Relationships xmlns="http://schemas.openxmlformats.org/package/2006/relationships"><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jpeg"/></Relationships>
</file>

<file path=ppt/slides/_rels/slide70.xml.rels><?xml version="1.0" encoding="UTF-8" standalone="yes"?>
<Relationships xmlns="http://schemas.openxmlformats.org/package/2006/relationships"><Relationship Id="rId4" Type="http://schemas.openxmlformats.org/officeDocument/2006/relationships/image" Target="../media/image104.png"/><Relationship Id="rId1" Type="http://schemas.openxmlformats.org/officeDocument/2006/relationships/slideLayout" Target="../slideLayouts/slideLayout2.xml"/><Relationship Id="rId2" Type="http://schemas.openxmlformats.org/officeDocument/2006/relationships/image" Target="../media/image50.jpeg"/><Relationship Id="rId3" Type="http://schemas.microsoft.com/office/2007/relationships/hdphoto" Target="../media/hdphoto1.wdp"/></Relationships>
</file>

<file path=ppt/slides/_rels/slide71.xml.rels><?xml version="1.0" encoding="UTF-8" standalone="yes"?>
<Relationships xmlns="http://schemas.openxmlformats.org/package/2006/relationships"><Relationship Id="rId2" Type="http://schemas.openxmlformats.org/officeDocument/2006/relationships/image" Target="../media/image50.jpeg"/><Relationship Id="rId3" Type="http://schemas.microsoft.com/office/2007/relationships/hdphoto" Target="../media/hdphoto1.wdp"/><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50.jpeg"/><Relationship Id="rId5" Type="http://schemas.openxmlformats.org/officeDocument/2006/relationships/image" Target="../media/image105.jpeg"/></Relationships>
</file>

<file path=ppt/slides/_rels/slide73.xml.rels><?xml version="1.0" encoding="UTF-8" standalone="yes"?>
<Relationships xmlns="http://schemas.openxmlformats.org/package/2006/relationships"><Relationship Id="rId6" Type="http://schemas.openxmlformats.org/officeDocument/2006/relationships/image" Target="../media/image107.pn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50.jpeg"/><Relationship Id="rId5" Type="http://schemas.openxmlformats.org/officeDocument/2006/relationships/image" Target="../media/image106.png"/></Relationships>
</file>

<file path=ppt/slides/_rels/slide74.xml.rels><?xml version="1.0" encoding="UTF-8" standalone="yes"?>
<Relationships xmlns="http://schemas.openxmlformats.org/package/2006/relationships"><Relationship Id="rId8" Type="http://schemas.openxmlformats.org/officeDocument/2006/relationships/image" Target="../media/image111.png"/><Relationship Id="rId4" Type="http://schemas.microsoft.com/office/2007/relationships/hdphoto" Target="../media/hdphoto1.wdp"/><Relationship Id="rId5" Type="http://schemas.openxmlformats.org/officeDocument/2006/relationships/image" Target="../media/image108.png"/><Relationship Id="rId7" Type="http://schemas.openxmlformats.org/officeDocument/2006/relationships/image" Target="../media/image110.png"/><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50.jpeg"/><Relationship Id="rId6" Type="http://schemas.openxmlformats.org/officeDocument/2006/relationships/image" Target="../media/image109.png"/></Relationships>
</file>

<file path=ppt/slides/_rels/slide75.xml.rels><?xml version="1.0" encoding="UTF-8" standalone="yes"?>
<Relationships xmlns="http://schemas.openxmlformats.org/package/2006/relationships"><Relationship Id="rId8" Type="http://schemas.openxmlformats.org/officeDocument/2006/relationships/image" Target="../media/image115.png"/><Relationship Id="rId4" Type="http://schemas.microsoft.com/office/2007/relationships/hdphoto" Target="../media/hdphoto1.wdp"/><Relationship Id="rId5" Type="http://schemas.openxmlformats.org/officeDocument/2006/relationships/image" Target="../media/image112.jpeg"/><Relationship Id="rId7" Type="http://schemas.openxmlformats.org/officeDocument/2006/relationships/image" Target="../media/image114.png"/><Relationship Id="rId1" Type="http://schemas.openxmlformats.org/officeDocument/2006/relationships/slideLayout" Target="../slideLayouts/slideLayout2.xml"/><Relationship Id="rId2" Type="http://schemas.openxmlformats.org/officeDocument/2006/relationships/notesSlide" Target="../notesSlides/notesSlide49.xml"/><Relationship Id="rId9" Type="http://schemas.openxmlformats.org/officeDocument/2006/relationships/image" Target="../media/image116.png"/><Relationship Id="rId3" Type="http://schemas.openxmlformats.org/officeDocument/2006/relationships/image" Target="../media/image50.jpeg"/><Relationship Id="rId6" Type="http://schemas.openxmlformats.org/officeDocument/2006/relationships/image" Target="../media/image113.jpeg"/></Relationships>
</file>

<file path=ppt/slides/_rels/slide76.xml.rels><?xml version="1.0" encoding="UTF-8" standalone="yes"?>
<Relationships xmlns="http://schemas.openxmlformats.org/package/2006/relationships"><Relationship Id="rId8" Type="http://schemas.openxmlformats.org/officeDocument/2006/relationships/image" Target="../media/image120.jpeg"/><Relationship Id="rId4" Type="http://schemas.microsoft.com/office/2007/relationships/hdphoto" Target="../media/hdphoto1.wdp"/><Relationship Id="rId5" Type="http://schemas.openxmlformats.org/officeDocument/2006/relationships/image" Target="../media/image117.png"/><Relationship Id="rId7" Type="http://schemas.openxmlformats.org/officeDocument/2006/relationships/image" Target="../media/image119.png"/><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50.jpeg"/><Relationship Id="rId6" Type="http://schemas.openxmlformats.org/officeDocument/2006/relationships/image" Target="../media/image118.png"/></Relationships>
</file>

<file path=ppt/slides/_rels/slide77.xml.rels><?xml version="1.0" encoding="UTF-8" standalone="yes"?>
<Relationships xmlns="http://schemas.openxmlformats.org/package/2006/relationships"><Relationship Id="rId2" Type="http://schemas.openxmlformats.org/officeDocument/2006/relationships/image" Target="../media/image50.jpeg"/><Relationship Id="rId3" Type="http://schemas.microsoft.com/office/2007/relationships/hdphoto" Target="../media/hdphoto1.wdp"/><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8" Type="http://schemas.openxmlformats.org/officeDocument/2006/relationships/image" Target="../media/image125.png"/><Relationship Id="rId4" Type="http://schemas.openxmlformats.org/officeDocument/2006/relationships/image" Target="../media/image121.jpeg"/><Relationship Id="rId5" Type="http://schemas.openxmlformats.org/officeDocument/2006/relationships/image" Target="../media/image122.jpeg"/><Relationship Id="rId7" Type="http://schemas.openxmlformats.org/officeDocument/2006/relationships/image" Target="../media/image124.jpeg"/><Relationship Id="rId1" Type="http://schemas.openxmlformats.org/officeDocument/2006/relationships/slideLayout" Target="../slideLayouts/slideLayout2.xml"/><Relationship Id="rId2" Type="http://schemas.openxmlformats.org/officeDocument/2006/relationships/image" Target="../media/image5.jpeg"/><Relationship Id="rId9" Type="http://schemas.openxmlformats.org/officeDocument/2006/relationships/image" Target="../media/image126.jpeg"/><Relationship Id="rId3" Type="http://schemas.microsoft.com/office/2007/relationships/hdphoto" Target="../media/hdphoto1.wdp"/><Relationship Id="rId6" Type="http://schemas.openxmlformats.org/officeDocument/2006/relationships/image" Target="../media/image123.png"/></Relationships>
</file>

<file path=ppt/slides/_rels/slide79.xml.rels><?xml version="1.0" encoding="UTF-8" standalone="yes"?>
<Relationships xmlns="http://schemas.openxmlformats.org/package/2006/relationships"><Relationship Id="rId8" Type="http://schemas.openxmlformats.org/officeDocument/2006/relationships/image" Target="../media/image131.png"/><Relationship Id="rId4" Type="http://schemas.openxmlformats.org/officeDocument/2006/relationships/image" Target="../media/image127.png"/><Relationship Id="rId5" Type="http://schemas.openxmlformats.org/officeDocument/2006/relationships/image" Target="../media/image128.jpeg"/><Relationship Id="rId7" Type="http://schemas.openxmlformats.org/officeDocument/2006/relationships/image" Target="../media/image130.png"/><Relationship Id="rId1" Type="http://schemas.openxmlformats.org/officeDocument/2006/relationships/slideLayout" Target="../slideLayouts/slideLayout2.xml"/><Relationship Id="rId2" Type="http://schemas.openxmlformats.org/officeDocument/2006/relationships/image" Target="../media/image5.jpeg"/><Relationship Id="rId3" Type="http://schemas.microsoft.com/office/2007/relationships/hdphoto" Target="../media/hdphoto1.wdp"/><Relationship Id="rId6" Type="http://schemas.openxmlformats.org/officeDocument/2006/relationships/image" Target="../media/image129.png"/></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1.xml"/><Relationship Id="rId4" Type="http://schemas.microsoft.com/office/2007/relationships/hdphoto" Target="../media/hdphoto1.wdp"/><Relationship Id="rId5" Type="http://schemas.openxmlformats.org/officeDocument/2006/relationships/diagramData" Target="../diagrams/data1.xml"/><Relationship Id="rId7" Type="http://schemas.openxmlformats.org/officeDocument/2006/relationships/diagramQuickStyle" Target="../diagrams/quickStyle1.xml"/><Relationship Id="rId1" Type="http://schemas.openxmlformats.org/officeDocument/2006/relationships/slideLayout" Target="../slideLayouts/slideLayout2.xml"/><Relationship Id="rId2" Type="http://schemas.openxmlformats.org/officeDocument/2006/relationships/notesSlide" Target="../notesSlides/notesSlide4.xml"/><Relationship Id="rId9" Type="http://schemas.microsoft.com/office/2007/relationships/diagramDrawing" Target="../diagrams/drawing1.xml"/><Relationship Id="rId3" Type="http://schemas.openxmlformats.org/officeDocument/2006/relationships/image" Target="../media/image6.jpeg"/><Relationship Id="rId6" Type="http://schemas.openxmlformats.org/officeDocument/2006/relationships/diagramLayout" Target="../diagrams/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50.jpeg"/><Relationship Id="rId3" Type="http://schemas.microsoft.com/office/2007/relationships/hdphoto" Target="../media/hdphoto1.wdp"/><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4" Type="http://schemas.openxmlformats.org/officeDocument/2006/relationships/image" Target="../media/image132.jpeg"/><Relationship Id="rId1" Type="http://schemas.openxmlformats.org/officeDocument/2006/relationships/slideLayout" Target="../slideLayouts/slideLayout2.xml"/><Relationship Id="rId2" Type="http://schemas.openxmlformats.org/officeDocument/2006/relationships/image" Target="../media/image50.jpeg"/><Relationship Id="rId3" Type="http://schemas.microsoft.com/office/2007/relationships/hdphoto" Target="../media/hdphoto1.wdp"/></Relationships>
</file>

<file path=ppt/slides/_rels/slide82.xml.rels><?xml version="1.0" encoding="UTF-8" standalone="yes"?>
<Relationships xmlns="http://schemas.openxmlformats.org/package/2006/relationships"><Relationship Id="rId4" Type="http://schemas.openxmlformats.org/officeDocument/2006/relationships/image" Target="../media/image133.jpeg"/><Relationship Id="rId1" Type="http://schemas.openxmlformats.org/officeDocument/2006/relationships/slideLayout" Target="../slideLayouts/slideLayout2.xml"/><Relationship Id="rId2" Type="http://schemas.openxmlformats.org/officeDocument/2006/relationships/image" Target="../media/image50.jpeg"/><Relationship Id="rId3" Type="http://schemas.microsoft.com/office/2007/relationships/hdphoto" Target="../media/hdphoto1.wdp"/></Relationships>
</file>

<file path=ppt/slides/_rels/slide8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0.jpeg"/><Relationship Id="rId3" Type="http://schemas.microsoft.com/office/2007/relationships/hdphoto" Target="../media/hdphoto1.wdp"/><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0.jpeg"/><Relationship Id="rId3" Type="http://schemas.microsoft.com/office/2007/relationships/hdphoto" Target="../media/hdphoto1.wdp"/><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4" Type="http://schemas.openxmlformats.org/officeDocument/2006/relationships/image" Target="../media/image134.jpeg"/><Relationship Id="rId1" Type="http://schemas.openxmlformats.org/officeDocument/2006/relationships/slideLayout" Target="../slideLayouts/slideLayout2.xml"/><Relationship Id="rId2" Type="http://schemas.openxmlformats.org/officeDocument/2006/relationships/image" Target="../media/image50.jpeg"/><Relationship Id="rId3" Type="http://schemas.microsoft.com/office/2007/relationships/hdphoto" Target="../media/hdphoto1.wdp"/><Relationship Id="rId5" Type="http://schemas.microsoft.com/office/2007/relationships/hdphoto" Target="../media/hdphoto15.wdp"/></Relationships>
</file>

<file path=ppt/slides/_rels/slide88.xml.rels><?xml version="1.0" encoding="UTF-8" standalone="yes"?>
<Relationships xmlns="http://schemas.openxmlformats.org/package/2006/relationships"><Relationship Id="rId4" Type="http://schemas.openxmlformats.org/officeDocument/2006/relationships/image" Target="../media/image135.png"/><Relationship Id="rId1" Type="http://schemas.openxmlformats.org/officeDocument/2006/relationships/slideLayout" Target="../slideLayouts/slideLayout2.xml"/><Relationship Id="rId2" Type="http://schemas.openxmlformats.org/officeDocument/2006/relationships/image" Target="../media/image50.jpeg"/><Relationship Id="rId3" Type="http://schemas.microsoft.com/office/2007/relationships/hdphoto" Target="../media/hdphoto1.wdp"/></Relationships>
</file>

<file path=ppt/slides/_rels/slide89.xml.rels><?xml version="1.0" encoding="UTF-8" standalone="yes"?>
<Relationships xmlns="http://schemas.openxmlformats.org/package/2006/relationships"><Relationship Id="rId4" Type="http://schemas.openxmlformats.org/officeDocument/2006/relationships/image" Target="../media/image136.jpeg"/><Relationship Id="rId1" Type="http://schemas.openxmlformats.org/officeDocument/2006/relationships/slideLayout" Target="../slideLayouts/slideLayout2.xml"/><Relationship Id="rId2" Type="http://schemas.openxmlformats.org/officeDocument/2006/relationships/image" Target="../media/image50.jpeg"/><Relationship Id="rId3" Type="http://schemas.microsoft.com/office/2007/relationships/hdphoto" Target="../media/hdphoto1.wdp"/><Relationship Id="rId5" Type="http://schemas.microsoft.com/office/2007/relationships/hdphoto" Target="../media/hdphoto16.wdp"/></Relationships>
</file>

<file path=ppt/slides/_rels/slide9.xml.rels><?xml version="1.0" encoding="UTF-8" standalone="yes"?>
<Relationships xmlns="http://schemas.openxmlformats.org/package/2006/relationships"><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jpeg"/><Relationship Id="rId5" Type="http://schemas.openxmlformats.org/officeDocument/2006/relationships/image" Target="../media/image7.png"/></Relationships>
</file>

<file path=ppt/slides/_rels/slide90.xml.rels><?xml version="1.0" encoding="UTF-8" standalone="yes"?>
<Relationships xmlns="http://schemas.openxmlformats.org/package/2006/relationships"><Relationship Id="rId4" Type="http://schemas.openxmlformats.org/officeDocument/2006/relationships/image" Target="../media/image137.png"/><Relationship Id="rId1" Type="http://schemas.openxmlformats.org/officeDocument/2006/relationships/slideLayout" Target="../slideLayouts/slideLayout2.xml"/><Relationship Id="rId2" Type="http://schemas.openxmlformats.org/officeDocument/2006/relationships/image" Target="../media/image50.jpeg"/><Relationship Id="rId3" Type="http://schemas.microsoft.com/office/2007/relationships/hdphoto" Target="../media/hdphoto1.wdp"/></Relationships>
</file>

<file path=ppt/slides/_rels/slide91.xml.rels><?xml version="1.0" encoding="UTF-8" standalone="yes"?>
<Relationships xmlns="http://schemas.openxmlformats.org/package/2006/relationships"><Relationship Id="rId6" Type="http://schemas.openxmlformats.org/officeDocument/2006/relationships/image" Target="../media/image138.png"/><Relationship Id="rId4" Type="http://schemas.microsoft.com/office/2007/relationships/hdphoto" Target="../media/hdphoto1.wdp"/><Relationship Id="rId1" Type="http://schemas.openxmlformats.org/officeDocument/2006/relationships/vmlDrawing" Target="../drawings/vmlDrawing1.vml"/><Relationship Id="rId2" Type="http://schemas.openxmlformats.org/officeDocument/2006/relationships/slideLayout" Target="../slideLayouts/slideLayout2.xml"/><Relationship Id="rId3" Type="http://schemas.openxmlformats.org/officeDocument/2006/relationships/image" Target="../media/image50.jpeg"/><Relationship Id="rId5" Type="http://schemas.openxmlformats.org/officeDocument/2006/relationships/package" Target="../embeddings/Documento_de_Microsoft_Word1.docx"/></Relationships>
</file>

<file path=ppt/slides/_rels/slide92.xml.rels><?xml version="1.0" encoding="UTF-8" standalone="yes"?>
<Relationships xmlns="http://schemas.openxmlformats.org/package/2006/relationships"><Relationship Id="rId2" Type="http://schemas.openxmlformats.org/officeDocument/2006/relationships/image" Target="../media/image50.jpeg"/><Relationship Id="rId3" Type="http://schemas.microsoft.com/office/2007/relationships/hdphoto" Target="../media/hdphoto1.wdp"/><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50.jpeg"/></Relationships>
</file>

<file path=ppt/slides/_rels/slide9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50.jpeg"/><Relationship Id="rId3" Type="http://schemas.microsoft.com/office/2007/relationships/hdphoto" Target="../media/hdphoto1.wdp"/><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50.jpeg"/><Relationship Id="rId3" Type="http://schemas.microsoft.com/office/2007/relationships/hdphoto" Target="../media/hdphoto1.wdp"/><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50.jpeg"/><Relationship Id="rId3" Type="http://schemas.microsoft.com/office/2007/relationships/hdphoto" Target="../media/hdphoto1.wdp"/><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50.jpeg"/><Relationship Id="rId3" Type="http://schemas.microsoft.com/office/2007/relationships/hdphoto" Target="../media/hdphoto1.wdp"/><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69306" y="2057284"/>
            <a:ext cx="7772400" cy="1470025"/>
          </a:xfrm>
        </p:spPr>
        <p:txBody>
          <a:bodyPr>
            <a:normAutofit/>
          </a:bodyPr>
          <a:lstStyle/>
          <a:p>
            <a:pPr algn="l"/>
            <a:r>
              <a:rPr lang="es-ES" sz="3600" b="1" dirty="0" smtClean="0">
                <a:solidFill>
                  <a:srgbClr val="008000"/>
                </a:solidFill>
              </a:rPr>
              <a:t>PROYECTO DE GRADO</a:t>
            </a:r>
            <a:endParaRPr lang="es-ES" sz="3600" b="1" dirty="0">
              <a:solidFill>
                <a:srgbClr val="008000"/>
              </a:solidFill>
            </a:endParaRPr>
          </a:p>
        </p:txBody>
      </p:sp>
      <p:pic>
        <p:nvPicPr>
          <p:cNvPr id="4" name="Imagen 3" descr="logo_espe.gif"/>
          <p:cNvPicPr>
            <a:picLocks noChangeAspect="1"/>
          </p:cNvPicPr>
          <p:nvPr/>
        </p:nvPicPr>
        <p:blipFill rotWithShape="1">
          <a:blip r:embed="rId2">
            <a:extLst>
              <a:ext uri="{28A0092B-C50C-407E-A947-70E740481C1C}">
                <a14:useLocalDpi xmlns:a14="http://schemas.microsoft.com/office/drawing/2010/main" val="0"/>
              </a:ext>
            </a:extLst>
          </a:blip>
          <a:srcRect t="16148" b="15749"/>
          <a:stretch/>
        </p:blipFill>
        <p:spPr>
          <a:xfrm>
            <a:off x="0" y="0"/>
            <a:ext cx="6282964" cy="2045441"/>
          </a:xfrm>
          <a:prstGeom prst="rect">
            <a:avLst/>
          </a:prstGeom>
        </p:spPr>
      </p:pic>
      <p:pic>
        <p:nvPicPr>
          <p:cNvPr id="5" name="Imagen 4" descr="logote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6666" y="0"/>
            <a:ext cx="2051472" cy="2057284"/>
          </a:xfrm>
          <a:prstGeom prst="rect">
            <a:avLst/>
          </a:prstGeom>
        </p:spPr>
      </p:pic>
      <p:sp>
        <p:nvSpPr>
          <p:cNvPr id="6" name="Título 1"/>
          <p:cNvSpPr txBox="1">
            <a:spLocks/>
          </p:cNvSpPr>
          <p:nvPr/>
        </p:nvSpPr>
        <p:spPr>
          <a:xfrm>
            <a:off x="669306" y="3377887"/>
            <a:ext cx="8078832" cy="1470025"/>
          </a:xfrm>
          <a:prstGeom prst="rect">
            <a:avLst/>
          </a:prstGeom>
        </p:spPr>
        <p:txBody>
          <a:bodyPr vert="horz" lIns="91440" tIns="45720" rIns="91440" bIns="45720" rtlCol="0" anchor="ctr">
            <a:normAutofit fontScale="9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 sz="3600" dirty="0" smtClean="0">
                <a:cs typeface="Constantia"/>
              </a:rPr>
              <a:t>“Diseño de un sistema de videoconferencia para aplicaciones de Telemedicina en localidades de la provincia de Chimborazo”</a:t>
            </a:r>
            <a:endParaRPr lang="es-ES" sz="3600" dirty="0">
              <a:cs typeface="Constantia"/>
            </a:endParaRPr>
          </a:p>
        </p:txBody>
      </p:sp>
      <p:sp>
        <p:nvSpPr>
          <p:cNvPr id="7" name="Título 1"/>
          <p:cNvSpPr txBox="1">
            <a:spLocks/>
          </p:cNvSpPr>
          <p:nvPr/>
        </p:nvSpPr>
        <p:spPr>
          <a:xfrm>
            <a:off x="669306" y="5051112"/>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s-ES" sz="2400" dirty="0" smtClean="0">
                <a:latin typeface="+mn-lt"/>
                <a:cs typeface="Times New Roman"/>
              </a:rPr>
              <a:t>Manuel Alejandro Beltrán Prado</a:t>
            </a:r>
          </a:p>
          <a:p>
            <a:pPr algn="r"/>
            <a:r>
              <a:rPr lang="es-ES" sz="2400" dirty="0" smtClean="0">
                <a:latin typeface="+mn-lt"/>
                <a:cs typeface="Times New Roman"/>
              </a:rPr>
              <a:t>Abril 2012</a:t>
            </a:r>
            <a:endParaRPr lang="es-ES" sz="2400" dirty="0">
              <a:latin typeface="+mn-lt"/>
              <a:cs typeface="Times New Roman"/>
            </a:endParaRPr>
          </a:p>
        </p:txBody>
      </p:sp>
    </p:spTree>
    <p:extLst>
      <p:ext uri="{BB962C8B-B14F-4D97-AF65-F5344CB8AC3E}">
        <p14:creationId xmlns:p14="http://schemas.microsoft.com/office/powerpoint/2010/main" val="348025848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cells.jpg"/>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l="6481" t="12346" r="20791"/>
          <a:stretch/>
        </p:blipFill>
        <p:spPr>
          <a:xfrm>
            <a:off x="-1" y="1"/>
            <a:ext cx="9144001" cy="6887920"/>
          </a:xfrm>
          <a:prstGeom prst="rect">
            <a:avLst/>
          </a:prstGeom>
        </p:spPr>
      </p:pic>
      <p:sp>
        <p:nvSpPr>
          <p:cNvPr id="14" name="CuadroTexto 13"/>
          <p:cNvSpPr txBox="1"/>
          <p:nvPr/>
        </p:nvSpPr>
        <p:spPr>
          <a:xfrm>
            <a:off x="1507067" y="1140880"/>
            <a:ext cx="6028267" cy="523220"/>
          </a:xfrm>
          <a:prstGeom prst="rect">
            <a:avLst/>
          </a:prstGeom>
          <a:noFill/>
        </p:spPr>
        <p:txBody>
          <a:bodyPr wrap="square" rtlCol="0">
            <a:spAutoFit/>
          </a:bodyPr>
          <a:lstStyle/>
          <a:p>
            <a:pPr algn="ctr"/>
            <a:r>
              <a:rPr lang="es-ES" sz="2800" b="1" dirty="0" smtClean="0"/>
              <a:t>TELEMEDICINA vs. TELESALUD</a:t>
            </a:r>
            <a:endParaRPr lang="es-ES" sz="2800" b="1" dirty="0"/>
          </a:p>
        </p:txBody>
      </p:sp>
      <p:pic>
        <p:nvPicPr>
          <p:cNvPr id="9" name="Imagen 8" descr="Macintosh HD:Users:Alejandro:Desktop:Picture 3.png"/>
          <p:cNvPicPr/>
          <p:nvPr/>
        </p:nvPicPr>
        <p:blipFill>
          <a:blip r:embed="rId5">
            <a:extLst>
              <a:ext uri="{28A0092B-C50C-407E-A947-70E740481C1C}">
                <a14:useLocalDpi xmlns:a14="http://schemas.microsoft.com/office/drawing/2010/main" val="0"/>
              </a:ext>
            </a:extLst>
          </a:blip>
          <a:srcRect/>
          <a:stretch>
            <a:fillRect/>
          </a:stretch>
        </p:blipFill>
        <p:spPr bwMode="auto">
          <a:xfrm>
            <a:off x="2891684" y="1853459"/>
            <a:ext cx="3644583" cy="4716674"/>
          </a:xfrm>
          <a:prstGeom prst="rect">
            <a:avLst/>
          </a:prstGeom>
          <a:noFill/>
          <a:ln>
            <a:noFill/>
          </a:ln>
        </p:spPr>
      </p:pic>
      <p:sp>
        <p:nvSpPr>
          <p:cNvPr id="15" name="Rectángulo redondeado 14"/>
          <p:cNvSpPr/>
          <p:nvPr/>
        </p:nvSpPr>
        <p:spPr>
          <a:xfrm>
            <a:off x="508001" y="303855"/>
            <a:ext cx="3589866" cy="712146"/>
          </a:xfrm>
          <a:prstGeom prst="roundRect">
            <a:avLst/>
          </a:prstGeom>
          <a:scene3d>
            <a:camera prst="orthographicFront"/>
            <a:lightRig rig="threePt" dir="t"/>
          </a:scene3d>
          <a:sp3d>
            <a:bevelT prst="angle"/>
          </a:sp3d>
        </p:spPr>
        <p:style>
          <a:lnRef idx="1">
            <a:schemeClr val="accent6"/>
          </a:lnRef>
          <a:fillRef idx="3">
            <a:schemeClr val="accent6"/>
          </a:fillRef>
          <a:effectRef idx="2">
            <a:schemeClr val="accent6"/>
          </a:effectRef>
          <a:fontRef idx="minor">
            <a:schemeClr val="lt1"/>
          </a:fontRef>
        </p:style>
        <p:txBody>
          <a:bodyPr rtlCol="0" anchor="ctr"/>
          <a:lstStyle/>
          <a:p>
            <a:pPr algn="ctr"/>
            <a:r>
              <a:rPr lang="es-ES" sz="3200" dirty="0" smtClean="0"/>
              <a:t>INTRODUCCIÓN</a:t>
            </a:r>
            <a:endParaRPr lang="es-ES" sz="3200" dirty="0"/>
          </a:p>
        </p:txBody>
      </p:sp>
    </p:spTree>
    <p:extLst>
      <p:ext uri="{BB962C8B-B14F-4D97-AF65-F5344CB8AC3E}">
        <p14:creationId xmlns:p14="http://schemas.microsoft.com/office/powerpoint/2010/main" val="17296800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edge">
                                      <p:cBhvr>
                                        <p:cTn id="7" dur="500"/>
                                        <p:tgtEl>
                                          <p:spTgt spid="14"/>
                                        </p:tgtEl>
                                      </p:cBhvr>
                                    </p:animEffect>
                                  </p:childTnLst>
                                </p:cTn>
                              </p:par>
                              <p:par>
                                <p:cTn id="8" presetID="2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edg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cells.jpg"/>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6481" t="12346" r="20791"/>
          <a:stretch/>
        </p:blipFill>
        <p:spPr>
          <a:xfrm>
            <a:off x="-1" y="1"/>
            <a:ext cx="9144001" cy="6887920"/>
          </a:xfrm>
          <a:prstGeom prst="rect">
            <a:avLst/>
          </a:prstGeom>
        </p:spPr>
      </p:pic>
      <p:sp>
        <p:nvSpPr>
          <p:cNvPr id="8" name="Rectángulo redondeado 7"/>
          <p:cNvSpPr/>
          <p:nvPr/>
        </p:nvSpPr>
        <p:spPr>
          <a:xfrm>
            <a:off x="2285999" y="303855"/>
            <a:ext cx="4605867" cy="762945"/>
          </a:xfrm>
          <a:prstGeom prst="roundRect">
            <a:avLst/>
          </a:prstGeom>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2800" dirty="0" smtClean="0"/>
              <a:t>RECOMENDACIONES</a:t>
            </a:r>
          </a:p>
        </p:txBody>
      </p:sp>
      <p:sp>
        <p:nvSpPr>
          <p:cNvPr id="12" name="Rectángulo redondeado 11"/>
          <p:cNvSpPr/>
          <p:nvPr/>
        </p:nvSpPr>
        <p:spPr>
          <a:xfrm>
            <a:off x="778932" y="1693335"/>
            <a:ext cx="7704667" cy="140546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s-ES_tradnl" dirty="0" smtClean="0"/>
              <a:t>Si no se contempla </a:t>
            </a:r>
            <a:r>
              <a:rPr lang="es-ES_tradnl" dirty="0"/>
              <a:t>una </a:t>
            </a:r>
            <a:r>
              <a:rPr lang="es-ES_tradnl" dirty="0" smtClean="0"/>
              <a:t>expansión de la red, la capacidad restante </a:t>
            </a:r>
            <a:r>
              <a:rPr lang="es-ES_tradnl" dirty="0"/>
              <a:t>puede ser empleada en transmisión de otros servicios que complementen </a:t>
            </a:r>
            <a:r>
              <a:rPr lang="es-ES_tradnl" dirty="0" smtClean="0"/>
              <a:t>el servicio de Telemedicina</a:t>
            </a:r>
            <a:r>
              <a:rPr lang="es-ES_tradnl" dirty="0"/>
              <a:t>, como lo es la transmisión de </a:t>
            </a:r>
            <a:r>
              <a:rPr lang="es-ES_tradnl" dirty="0" smtClean="0"/>
              <a:t>Internet, </a:t>
            </a:r>
            <a:r>
              <a:rPr lang="es-ES_tradnl" dirty="0"/>
              <a:t>canales de </a:t>
            </a:r>
            <a:r>
              <a:rPr lang="es-ES_tradnl" dirty="0" smtClean="0"/>
              <a:t>voz, mensajería instantánea y Teleeducación para la comunidad.</a:t>
            </a:r>
            <a:r>
              <a:rPr lang="en-US" dirty="0" smtClean="0">
                <a:solidFill>
                  <a:srgbClr val="000000"/>
                </a:solidFill>
              </a:rPr>
              <a:t> </a:t>
            </a:r>
            <a:endParaRPr lang="en-US" dirty="0">
              <a:solidFill>
                <a:srgbClr val="000000"/>
              </a:solidFill>
            </a:endParaRPr>
          </a:p>
        </p:txBody>
      </p:sp>
      <p:sp>
        <p:nvSpPr>
          <p:cNvPr id="9" name="Rectángulo redondeado 8"/>
          <p:cNvSpPr/>
          <p:nvPr/>
        </p:nvSpPr>
        <p:spPr>
          <a:xfrm>
            <a:off x="778932" y="3471335"/>
            <a:ext cx="7704667" cy="140546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s-ES" dirty="0" smtClean="0"/>
              <a:t>En toda red de telecomunicaciones es fundamental tener enlaces de respaldo para que la comunicación no se paralice al haber la caída de un nodo. Por lo tanto enlaces alquilados a empresas portadoras de datos proveerán caminos redundantes para el flujo de la información.</a:t>
            </a:r>
            <a:endParaRPr lang="es-ES" dirty="0">
              <a:solidFill>
                <a:srgbClr val="000000"/>
              </a:solidFill>
            </a:endParaRPr>
          </a:p>
        </p:txBody>
      </p:sp>
      <p:sp>
        <p:nvSpPr>
          <p:cNvPr id="14" name="Rectángulo redondeado 13"/>
          <p:cNvSpPr/>
          <p:nvPr/>
        </p:nvSpPr>
        <p:spPr>
          <a:xfrm>
            <a:off x="778932" y="5181602"/>
            <a:ext cx="7704667" cy="140546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s-ES_tradnl" dirty="0"/>
              <a:t>Se recomienda hacer pruebas en un enlace de implementado por medio de un software inyector de tráfico para mostrar nociones de desempeño </a:t>
            </a:r>
            <a:r>
              <a:rPr lang="es-ES_tradnl" dirty="0" smtClean="0"/>
              <a:t>del equipo en relación a </a:t>
            </a:r>
            <a:r>
              <a:rPr lang="es-ES_tradnl" dirty="0"/>
              <a:t>pérdida de paquetes, latencia y Jitter. Con lo cual se obtendrán limites más reales de la capacidad de la red</a:t>
            </a:r>
            <a:r>
              <a:rPr lang="es-ES_tradnl" dirty="0" smtClean="0"/>
              <a:t>.</a:t>
            </a:r>
            <a:endParaRPr lang="en-US" dirty="0"/>
          </a:p>
        </p:txBody>
      </p:sp>
    </p:spTree>
    <p:extLst>
      <p:ext uri="{BB962C8B-B14F-4D97-AF65-F5344CB8AC3E}">
        <p14:creationId xmlns:p14="http://schemas.microsoft.com/office/powerpoint/2010/main" val="25034555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P spid="14"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cells.jpg"/>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6481" t="12346" r="20791"/>
          <a:stretch/>
        </p:blipFill>
        <p:spPr>
          <a:xfrm>
            <a:off x="-1" y="1"/>
            <a:ext cx="9144001" cy="6887920"/>
          </a:xfrm>
          <a:prstGeom prst="rect">
            <a:avLst/>
          </a:prstGeom>
        </p:spPr>
      </p:pic>
      <p:sp>
        <p:nvSpPr>
          <p:cNvPr id="8" name="Rectángulo redondeado 7"/>
          <p:cNvSpPr/>
          <p:nvPr/>
        </p:nvSpPr>
        <p:spPr>
          <a:xfrm>
            <a:off x="2285999" y="303855"/>
            <a:ext cx="4605867" cy="762945"/>
          </a:xfrm>
          <a:prstGeom prst="roundRect">
            <a:avLst/>
          </a:prstGeom>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2800" dirty="0" smtClean="0"/>
              <a:t>RECOMENDACIONES</a:t>
            </a:r>
          </a:p>
        </p:txBody>
      </p:sp>
      <p:sp>
        <p:nvSpPr>
          <p:cNvPr id="12" name="Rectángulo redondeado 11"/>
          <p:cNvSpPr/>
          <p:nvPr/>
        </p:nvSpPr>
        <p:spPr>
          <a:xfrm>
            <a:off x="778932" y="1693334"/>
            <a:ext cx="7704667" cy="298026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s-ES_tradnl" dirty="0" smtClean="0">
                <a:solidFill>
                  <a:schemeClr val="bg1"/>
                </a:solidFill>
              </a:rPr>
              <a:t>Los enlaces de la </a:t>
            </a:r>
            <a:r>
              <a:rPr lang="es-ES_tradnl" dirty="0">
                <a:solidFill>
                  <a:schemeClr val="bg1"/>
                </a:solidFill>
              </a:rPr>
              <a:t>red de Telemedicina </a:t>
            </a:r>
            <a:r>
              <a:rPr lang="es-ES_tradnl" dirty="0" smtClean="0">
                <a:solidFill>
                  <a:schemeClr val="bg1"/>
                </a:solidFill>
              </a:rPr>
              <a:t>pueden ser en su </a:t>
            </a:r>
            <a:r>
              <a:rPr lang="es-ES_tradnl" dirty="0">
                <a:solidFill>
                  <a:schemeClr val="bg1"/>
                </a:solidFill>
              </a:rPr>
              <a:t>totalidad </a:t>
            </a:r>
            <a:r>
              <a:rPr lang="es-ES_tradnl" dirty="0" smtClean="0">
                <a:solidFill>
                  <a:schemeClr val="bg1"/>
                </a:solidFill>
              </a:rPr>
              <a:t>arrendados </a:t>
            </a:r>
            <a:r>
              <a:rPr lang="es-ES_tradnl" dirty="0">
                <a:solidFill>
                  <a:schemeClr val="bg1"/>
                </a:solidFill>
              </a:rPr>
              <a:t>a empresas portadoras de </a:t>
            </a:r>
            <a:r>
              <a:rPr lang="es-ES_tradnl" dirty="0" smtClean="0">
                <a:solidFill>
                  <a:schemeClr val="bg1"/>
                </a:solidFill>
              </a:rPr>
              <a:t>datos. </a:t>
            </a:r>
            <a:r>
              <a:rPr lang="es-ES_tradnl" dirty="0">
                <a:solidFill>
                  <a:schemeClr val="bg1"/>
                </a:solidFill>
              </a:rPr>
              <a:t>S</a:t>
            </a:r>
            <a:r>
              <a:rPr lang="es-ES_tradnl" dirty="0" smtClean="0">
                <a:solidFill>
                  <a:schemeClr val="bg1"/>
                </a:solidFill>
              </a:rPr>
              <a:t>in </a:t>
            </a:r>
            <a:r>
              <a:rPr lang="es-ES_tradnl" dirty="0">
                <a:solidFill>
                  <a:schemeClr val="bg1"/>
                </a:solidFill>
              </a:rPr>
              <a:t>embargo, existen dos limitante </a:t>
            </a:r>
            <a:r>
              <a:rPr lang="es-ES_tradnl" dirty="0" smtClean="0">
                <a:solidFill>
                  <a:schemeClr val="bg1"/>
                </a:solidFill>
              </a:rPr>
              <a:t>fundamentales:</a:t>
            </a:r>
          </a:p>
          <a:p>
            <a:r>
              <a:rPr lang="es-ES_tradnl" dirty="0" smtClean="0">
                <a:solidFill>
                  <a:schemeClr val="bg1"/>
                </a:solidFill>
              </a:rPr>
              <a:t>Las </a:t>
            </a:r>
            <a:r>
              <a:rPr lang="es-ES_tradnl" dirty="0">
                <a:solidFill>
                  <a:schemeClr val="bg1"/>
                </a:solidFill>
              </a:rPr>
              <a:t>empresas </a:t>
            </a:r>
            <a:r>
              <a:rPr lang="es-ES_tradnl" dirty="0" smtClean="0">
                <a:solidFill>
                  <a:schemeClr val="bg1"/>
                </a:solidFill>
              </a:rPr>
              <a:t>portadoras de no </a:t>
            </a:r>
            <a:r>
              <a:rPr lang="es-ES_tradnl" dirty="0">
                <a:solidFill>
                  <a:schemeClr val="bg1"/>
                </a:solidFill>
              </a:rPr>
              <a:t>poseen la suficiente capacidad para transportar la cantidad de tráfico que se requiere, o en el peor de los casos no existen empresas portadoras de datos en la zona</a:t>
            </a:r>
            <a:r>
              <a:rPr lang="es-ES_tradnl" dirty="0" smtClean="0">
                <a:solidFill>
                  <a:schemeClr val="bg1"/>
                </a:solidFill>
              </a:rPr>
              <a:t>.</a:t>
            </a:r>
          </a:p>
          <a:p>
            <a:r>
              <a:rPr lang="es-ES_tradnl" dirty="0" smtClean="0">
                <a:solidFill>
                  <a:schemeClr val="bg1"/>
                </a:solidFill>
              </a:rPr>
              <a:t>En </a:t>
            </a:r>
            <a:r>
              <a:rPr lang="es-ES_tradnl" dirty="0">
                <a:solidFill>
                  <a:schemeClr val="bg1"/>
                </a:solidFill>
              </a:rPr>
              <a:t>segundo lugar, al tener una red netamente arrendada, se pierde el sentido de administración </a:t>
            </a:r>
            <a:r>
              <a:rPr lang="es-ES_tradnl" dirty="0" smtClean="0">
                <a:solidFill>
                  <a:schemeClr val="bg1"/>
                </a:solidFill>
              </a:rPr>
              <a:t>propia en consecuencia se tendría problemas de </a:t>
            </a:r>
            <a:r>
              <a:rPr lang="es-ES_tradnl" dirty="0">
                <a:solidFill>
                  <a:schemeClr val="bg1"/>
                </a:solidFill>
              </a:rPr>
              <a:t>latencias, saturamiento de </a:t>
            </a:r>
            <a:r>
              <a:rPr lang="es-ES_tradnl" dirty="0" smtClean="0">
                <a:solidFill>
                  <a:schemeClr val="bg1"/>
                </a:solidFill>
              </a:rPr>
              <a:t>enlaces, </a:t>
            </a:r>
            <a:r>
              <a:rPr lang="es-ES_tradnl" dirty="0">
                <a:solidFill>
                  <a:schemeClr val="bg1"/>
                </a:solidFill>
              </a:rPr>
              <a:t>inseguridad </a:t>
            </a:r>
            <a:r>
              <a:rPr lang="es-ES_tradnl" dirty="0" smtClean="0">
                <a:solidFill>
                  <a:schemeClr val="bg1"/>
                </a:solidFill>
              </a:rPr>
              <a:t>o </a:t>
            </a:r>
            <a:r>
              <a:rPr lang="es-ES_tradnl" dirty="0">
                <a:solidFill>
                  <a:schemeClr val="bg1"/>
                </a:solidFill>
              </a:rPr>
              <a:t>intromisión de personal no autorizado en las operaciones de la red.</a:t>
            </a:r>
            <a:r>
              <a:rPr lang="en-US" dirty="0">
                <a:solidFill>
                  <a:schemeClr val="bg1"/>
                </a:solidFill>
              </a:rPr>
              <a:t> </a:t>
            </a:r>
          </a:p>
        </p:txBody>
      </p:sp>
      <p:sp>
        <p:nvSpPr>
          <p:cNvPr id="14" name="Rectángulo redondeado 13"/>
          <p:cNvSpPr/>
          <p:nvPr/>
        </p:nvSpPr>
        <p:spPr>
          <a:xfrm>
            <a:off x="778932" y="5181602"/>
            <a:ext cx="7704667" cy="140546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s-ES_tradnl" dirty="0" smtClean="0"/>
              <a:t>Se deberá diseñar un </a:t>
            </a:r>
            <a:r>
              <a:rPr lang="es-ES_tradnl" dirty="0"/>
              <a:t>P</a:t>
            </a:r>
            <a:r>
              <a:rPr lang="es-ES_tradnl" dirty="0" smtClean="0"/>
              <a:t>lan </a:t>
            </a:r>
            <a:r>
              <a:rPr lang="es-ES_tradnl" dirty="0"/>
              <a:t>de </a:t>
            </a:r>
            <a:r>
              <a:rPr lang="es-ES_tradnl" dirty="0" smtClean="0"/>
              <a:t>Gestión </a:t>
            </a:r>
            <a:r>
              <a:rPr lang="es-ES_tradnl" dirty="0"/>
              <a:t>de las sesiones de </a:t>
            </a:r>
            <a:r>
              <a:rPr lang="es-ES_tradnl" dirty="0" smtClean="0"/>
              <a:t>Teleconsulta con la finalidad de brindar un medio organizado para optimizar el empleo del sistema de Telemedicina, que consta de </a:t>
            </a:r>
            <a:r>
              <a:rPr lang="es-ES_tradnl" dirty="0"/>
              <a:t>un </a:t>
            </a:r>
            <a:r>
              <a:rPr lang="es-ES_tradnl" dirty="0" smtClean="0"/>
              <a:t>esquema </a:t>
            </a:r>
            <a:r>
              <a:rPr lang="es-ES_tradnl" dirty="0"/>
              <a:t>para tomar </a:t>
            </a:r>
            <a:r>
              <a:rPr lang="es-ES_tradnl" dirty="0" smtClean="0"/>
              <a:t>citas basado en un cronograma, donde </a:t>
            </a:r>
            <a:r>
              <a:rPr lang="es-ES_tradnl" dirty="0"/>
              <a:t>los pacientes </a:t>
            </a:r>
            <a:r>
              <a:rPr lang="es-ES_tradnl" dirty="0" smtClean="0"/>
              <a:t>registrarán </a:t>
            </a:r>
            <a:r>
              <a:rPr lang="es-ES_tradnl" dirty="0"/>
              <a:t>una cita previamente con el médico local para que este redireccione su consulta a un médico especialista.</a:t>
            </a:r>
            <a:endParaRPr lang="en-US" dirty="0"/>
          </a:p>
        </p:txBody>
      </p:sp>
    </p:spTree>
    <p:extLst>
      <p:ext uri="{BB962C8B-B14F-4D97-AF65-F5344CB8AC3E}">
        <p14:creationId xmlns:p14="http://schemas.microsoft.com/office/powerpoint/2010/main" val="41786616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a:off x="0" y="383882"/>
            <a:ext cx="9144000" cy="6474118"/>
          </a:xfrm>
          <a:prstGeom prst="rect">
            <a:avLst/>
          </a:prstGeom>
        </p:spPr>
      </p:pic>
      <p:sp>
        <p:nvSpPr>
          <p:cNvPr id="6" name="CuadroTexto 5"/>
          <p:cNvSpPr txBox="1"/>
          <p:nvPr/>
        </p:nvSpPr>
        <p:spPr>
          <a:xfrm>
            <a:off x="2912533" y="2590800"/>
            <a:ext cx="3318934" cy="830997"/>
          </a:xfrm>
          <a:prstGeom prst="rect">
            <a:avLst/>
          </a:prstGeom>
          <a:noFill/>
        </p:spPr>
        <p:txBody>
          <a:bodyPr wrap="square" rtlCol="0">
            <a:spAutoFit/>
          </a:bodyPr>
          <a:lstStyle/>
          <a:p>
            <a:pPr algn="ctr"/>
            <a:r>
              <a:rPr lang="es-ES" sz="4800" dirty="0" smtClean="0">
                <a:latin typeface="+mj-lt"/>
                <a:cs typeface="Copperplate Gothic Bold"/>
              </a:rPr>
              <a:t>GRACIAS</a:t>
            </a:r>
            <a:endParaRPr lang="es-ES" sz="4800" dirty="0">
              <a:latin typeface="+mj-lt"/>
              <a:cs typeface="Copperplate Gothic Bold"/>
            </a:endParaRPr>
          </a:p>
        </p:txBody>
      </p:sp>
    </p:spTree>
    <p:extLst>
      <p:ext uri="{BB962C8B-B14F-4D97-AF65-F5344CB8AC3E}">
        <p14:creationId xmlns:p14="http://schemas.microsoft.com/office/powerpoint/2010/main" val="407726525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0" fill="hold"/>
                                        <p:tgtEl>
                                          <p:spTgt spid="6"/>
                                        </p:tgtEl>
                                        <p:attrNameLst>
                                          <p:attrName>ppt_x</p:attrName>
                                        </p:attrNameLst>
                                      </p:cBhvr>
                                      <p:tavLst>
                                        <p:tav tm="0">
                                          <p:val>
                                            <p:strVal val="#ppt_x"/>
                                          </p:val>
                                        </p:tav>
                                        <p:tav tm="100000">
                                          <p:val>
                                            <p:strVal val="#ppt_x"/>
                                          </p:val>
                                        </p:tav>
                                      </p:tavLst>
                                    </p:anim>
                                    <p:anim calcmode="lin" valueType="num">
                                      <p:cBhvr>
                                        <p:cTn id="8" dur="5000" fill="hold"/>
                                        <p:tgtEl>
                                          <p:spTgt spid="6"/>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a:off x="0" y="383882"/>
            <a:ext cx="9144000" cy="6474118"/>
          </a:xfrm>
          <a:prstGeom prst="rect">
            <a:avLst/>
          </a:prstGeom>
        </p:spPr>
      </p:pic>
      <p:sp>
        <p:nvSpPr>
          <p:cNvPr id="4" name="CuadroTexto 3"/>
          <p:cNvSpPr txBox="1"/>
          <p:nvPr/>
        </p:nvSpPr>
        <p:spPr>
          <a:xfrm>
            <a:off x="859692" y="2794000"/>
            <a:ext cx="7268308" cy="3693319"/>
          </a:xfrm>
          <a:prstGeom prst="rect">
            <a:avLst/>
          </a:prstGeom>
          <a:noFill/>
        </p:spPr>
        <p:txBody>
          <a:bodyPr wrap="square" rtlCol="0">
            <a:spAutoFit/>
          </a:bodyPr>
          <a:lstStyle/>
          <a:p>
            <a:pPr marL="285750" indent="-285750">
              <a:buFont typeface="Arial"/>
              <a:buChar char="•"/>
            </a:pPr>
            <a:r>
              <a:rPr lang="es-ES_tradnl" dirty="0"/>
              <a:t>Indicadores básicos de salud, Ministerio de Salud Publica del Ecuador, Quito, Ecuador, 2009.</a:t>
            </a:r>
            <a:r>
              <a:rPr lang="en-US" dirty="0"/>
              <a:t> </a:t>
            </a:r>
            <a:endParaRPr lang="en-US" dirty="0" smtClean="0"/>
          </a:p>
          <a:p>
            <a:pPr marL="285750" indent="-285750">
              <a:buFont typeface="Arial"/>
              <a:buChar char="•"/>
            </a:pPr>
            <a:r>
              <a:rPr lang="es-ES_tradnl" dirty="0"/>
              <a:t>Rábanos, José, “</a:t>
            </a:r>
            <a:r>
              <a:rPr lang="es-ES_tradnl" i="1" dirty="0"/>
              <a:t>TRANSMISION POR RADIO”,</a:t>
            </a:r>
            <a:r>
              <a:rPr lang="es-ES_tradnl" dirty="0"/>
              <a:t> 4ta edición, Universidad Politécnica de Madrid.</a:t>
            </a:r>
            <a:r>
              <a:rPr lang="en-US" dirty="0"/>
              <a:t> </a:t>
            </a:r>
            <a:endParaRPr lang="en-US" dirty="0" smtClean="0"/>
          </a:p>
          <a:p>
            <a:pPr marL="285750" indent="-285750">
              <a:buFont typeface="Arial"/>
              <a:buChar char="•"/>
            </a:pPr>
            <a:r>
              <a:rPr lang="es-ES_tradnl" dirty="0" smtClean="0"/>
              <a:t>ACK </a:t>
            </a:r>
            <a:r>
              <a:rPr lang="es-ES_tradnl" dirty="0" err="1"/>
              <a:t>Timeouts</a:t>
            </a:r>
            <a:r>
              <a:rPr lang="es-ES_tradnl" dirty="0"/>
              <a:t> and </a:t>
            </a:r>
            <a:r>
              <a:rPr lang="es-ES_tradnl" dirty="0" err="1"/>
              <a:t>the</a:t>
            </a:r>
            <a:r>
              <a:rPr lang="es-ES_tradnl" dirty="0"/>
              <a:t> </a:t>
            </a:r>
            <a:r>
              <a:rPr lang="es-ES_tradnl" dirty="0" err="1"/>
              <a:t>effects</a:t>
            </a:r>
            <a:r>
              <a:rPr lang="es-ES_tradnl" dirty="0"/>
              <a:t> </a:t>
            </a:r>
            <a:r>
              <a:rPr lang="es-ES_tradnl" dirty="0" err="1"/>
              <a:t>on</a:t>
            </a:r>
            <a:r>
              <a:rPr lang="es-ES_tradnl" dirty="0"/>
              <a:t> </a:t>
            </a:r>
            <a:r>
              <a:rPr lang="es-ES_tradnl" dirty="0" err="1"/>
              <a:t>distance</a:t>
            </a:r>
            <a:r>
              <a:rPr lang="es-ES_tradnl" dirty="0"/>
              <a:t> links</a:t>
            </a:r>
            <a:r>
              <a:rPr lang="es-ES_tradnl" dirty="0" smtClean="0"/>
              <a:t>,</a:t>
            </a:r>
            <a:r>
              <a:rPr lang="en-US" dirty="0"/>
              <a:t> </a:t>
            </a:r>
            <a:r>
              <a:rPr lang="es-ES_tradnl" dirty="0" smtClean="0">
                <a:hlinkClick r:id="rId3"/>
              </a:rPr>
              <a:t>http</a:t>
            </a:r>
            <a:r>
              <a:rPr lang="es-ES_tradnl" dirty="0">
                <a:hlinkClick r:id="rId3"/>
              </a:rPr>
              <a:t>://www.air-stream.org/</a:t>
            </a:r>
            <a:r>
              <a:rPr lang="es-ES_tradnl" dirty="0" smtClean="0">
                <a:hlinkClick r:id="rId3"/>
              </a:rPr>
              <a:t>ACK_Timeouts</a:t>
            </a:r>
            <a:endParaRPr lang="es-ES_tradnl" dirty="0" smtClean="0"/>
          </a:p>
          <a:p>
            <a:pPr marL="285750" indent="-285750">
              <a:buFont typeface="Arial"/>
              <a:buChar char="•"/>
            </a:pPr>
            <a:r>
              <a:rPr lang="es-ES_tradnl" dirty="0"/>
              <a:t>“</a:t>
            </a:r>
            <a:r>
              <a:rPr lang="es-ES_tradnl" i="1" dirty="0"/>
              <a:t>Redes inalámbricas para zonas rurales</a:t>
            </a:r>
            <a:r>
              <a:rPr lang="es-ES_tradnl" dirty="0"/>
              <a:t>”, facultad de ciencias e ingeniería de la Pontificia Universidad Católica del Perú, 2008.</a:t>
            </a:r>
            <a:r>
              <a:rPr lang="en-US" dirty="0"/>
              <a:t> </a:t>
            </a:r>
            <a:endParaRPr lang="en-US" dirty="0" smtClean="0"/>
          </a:p>
          <a:p>
            <a:pPr marL="285750" indent="-285750">
              <a:buFont typeface="Arial"/>
              <a:buChar char="•"/>
            </a:pPr>
            <a:r>
              <a:rPr lang="es-ES_tradnl" dirty="0"/>
              <a:t>“</a:t>
            </a:r>
            <a:r>
              <a:rPr lang="es-ES_tradnl" i="1" dirty="0"/>
              <a:t>Redes Inalámbricas en los Países en Desarrollo</a:t>
            </a:r>
            <a:r>
              <a:rPr lang="es-ES_tradnl" dirty="0"/>
              <a:t>”, </a:t>
            </a:r>
            <a:r>
              <a:rPr lang="es-ES_tradnl" dirty="0" err="1"/>
              <a:t>Limehouse</a:t>
            </a:r>
            <a:r>
              <a:rPr lang="es-ES_tradnl" dirty="0"/>
              <a:t> Book Spring </a:t>
            </a:r>
            <a:r>
              <a:rPr lang="es-ES_tradnl" dirty="0" err="1"/>
              <a:t>Team</a:t>
            </a:r>
            <a:r>
              <a:rPr lang="es-ES_tradnl" dirty="0"/>
              <a:t>,</a:t>
            </a:r>
            <a:r>
              <a:rPr lang="es-ES_tradnl" i="1" dirty="0"/>
              <a:t> </a:t>
            </a:r>
            <a:r>
              <a:rPr lang="es-ES_tradnl" dirty="0"/>
              <a:t>2da edición, 2007.</a:t>
            </a:r>
            <a:r>
              <a:rPr lang="en-US" dirty="0"/>
              <a:t> </a:t>
            </a:r>
            <a:endParaRPr lang="en-US" dirty="0"/>
          </a:p>
          <a:p>
            <a:pPr marL="285750" indent="-285750">
              <a:buFont typeface="Arial"/>
              <a:buChar char="•"/>
            </a:pPr>
            <a:r>
              <a:rPr lang="es-ES_tradnl" dirty="0" err="1"/>
              <a:t>Modgardo</a:t>
            </a:r>
            <a:r>
              <a:rPr lang="es-ES_tradnl" dirty="0"/>
              <a:t> Eduardo, “Asignatura diseño e instalación de sistemas de radiocomunicaciones, T4 capacidad de un enlace”, Universidad Rey Juan Carlos</a:t>
            </a:r>
            <a:r>
              <a:rPr lang="en-US" dirty="0"/>
              <a:t> </a:t>
            </a:r>
            <a:endParaRPr lang="es-ES" dirty="0"/>
          </a:p>
        </p:txBody>
      </p:sp>
      <p:sp>
        <p:nvSpPr>
          <p:cNvPr id="5" name="Rectángulo redondeado 4"/>
          <p:cNvSpPr/>
          <p:nvPr/>
        </p:nvSpPr>
        <p:spPr>
          <a:xfrm>
            <a:off x="3204307" y="117231"/>
            <a:ext cx="2696308" cy="976923"/>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s-ES" sz="2000" b="1" dirty="0" smtClean="0">
                <a:solidFill>
                  <a:srgbClr val="000000"/>
                </a:solidFill>
              </a:rPr>
              <a:t>Inquietudes ?</a:t>
            </a:r>
            <a:endParaRPr lang="es-ES" sz="2000" b="1" dirty="0">
              <a:solidFill>
                <a:srgbClr val="000000"/>
              </a:solidFill>
            </a:endParaRPr>
          </a:p>
        </p:txBody>
      </p:sp>
      <p:sp>
        <p:nvSpPr>
          <p:cNvPr id="8" name="Rectángulo redondeado 7"/>
          <p:cNvSpPr/>
          <p:nvPr/>
        </p:nvSpPr>
        <p:spPr>
          <a:xfrm>
            <a:off x="1230923" y="1903046"/>
            <a:ext cx="2129693" cy="570523"/>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s-ES" sz="2000" b="1" dirty="0" smtClean="0">
                <a:solidFill>
                  <a:srgbClr val="000000"/>
                </a:solidFill>
              </a:rPr>
              <a:t>Referencias</a:t>
            </a:r>
            <a:endParaRPr lang="es-ES" sz="2000" b="1" dirty="0">
              <a:solidFill>
                <a:srgbClr val="000000"/>
              </a:solidFill>
            </a:endParaRPr>
          </a:p>
        </p:txBody>
      </p:sp>
    </p:spTree>
    <p:extLst>
      <p:ext uri="{BB962C8B-B14F-4D97-AF65-F5344CB8AC3E}">
        <p14:creationId xmlns:p14="http://schemas.microsoft.com/office/powerpoint/2010/main" val="30386836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a:off x="0" y="383882"/>
            <a:ext cx="9144000" cy="6474118"/>
          </a:xfrm>
          <a:prstGeom prst="rect">
            <a:avLst/>
          </a:prstGeom>
        </p:spPr>
      </p:pic>
      <p:sp>
        <p:nvSpPr>
          <p:cNvPr id="2" name="Rectángulo redondeado 1"/>
          <p:cNvSpPr/>
          <p:nvPr/>
        </p:nvSpPr>
        <p:spPr>
          <a:xfrm>
            <a:off x="3031067" y="135468"/>
            <a:ext cx="3098800" cy="7620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smtClean="0"/>
              <a:t>Radioenlaces Troncales</a:t>
            </a:r>
            <a:endParaRPr lang="es-ES" dirty="0"/>
          </a:p>
        </p:txBody>
      </p:sp>
      <p:pic>
        <p:nvPicPr>
          <p:cNvPr id="4" name="Imagen 3"/>
          <p:cNvPicPr/>
          <p:nvPr/>
        </p:nvPicPr>
        <p:blipFill rotWithShape="1">
          <a:blip r:embed="rId3"/>
          <a:srcRect l="16934" t="17560" r="16651" b="24240"/>
          <a:stretch/>
        </p:blipFill>
        <p:spPr bwMode="auto">
          <a:xfrm>
            <a:off x="596582" y="1224809"/>
            <a:ext cx="3687551" cy="2280391"/>
          </a:xfrm>
          <a:prstGeom prst="rect">
            <a:avLst/>
          </a:prstGeom>
          <a:noFill/>
          <a:ln>
            <a:noFill/>
          </a:ln>
          <a:extLst>
            <a:ext uri="{53640926-AAD7-44d8-BBD7-CCE9431645EC}">
              <a14:shadowObscured xmlns:a14="http://schemas.microsoft.com/office/drawing/2010/main"/>
            </a:ext>
          </a:extLst>
        </p:spPr>
      </p:pic>
      <p:pic>
        <p:nvPicPr>
          <p:cNvPr id="5" name="Imagen 4"/>
          <p:cNvPicPr/>
          <p:nvPr/>
        </p:nvPicPr>
        <p:blipFill rotWithShape="1">
          <a:blip r:embed="rId4"/>
          <a:srcRect l="17959" t="15875" r="15873" b="25483"/>
          <a:stretch/>
        </p:blipFill>
        <p:spPr bwMode="auto">
          <a:xfrm>
            <a:off x="4812982" y="1224809"/>
            <a:ext cx="3687551" cy="2280391"/>
          </a:xfrm>
          <a:prstGeom prst="rect">
            <a:avLst/>
          </a:prstGeom>
          <a:noFill/>
          <a:ln>
            <a:noFill/>
          </a:ln>
          <a:extLst>
            <a:ext uri="{53640926-AAD7-44d8-BBD7-CCE9431645EC}">
              <a14:shadowObscured xmlns:a14="http://schemas.microsoft.com/office/drawing/2010/main"/>
            </a:ext>
          </a:extLst>
        </p:spPr>
      </p:pic>
      <p:pic>
        <p:nvPicPr>
          <p:cNvPr id="6" name="Imagen 5"/>
          <p:cNvPicPr/>
          <p:nvPr/>
        </p:nvPicPr>
        <p:blipFill rotWithShape="1">
          <a:blip r:embed="rId5"/>
          <a:srcRect l="17956" t="15873" r="15873" b="26007"/>
          <a:stretch/>
        </p:blipFill>
        <p:spPr bwMode="auto">
          <a:xfrm>
            <a:off x="596582" y="3900275"/>
            <a:ext cx="3687551" cy="2280391"/>
          </a:xfrm>
          <a:prstGeom prst="rect">
            <a:avLst/>
          </a:prstGeom>
          <a:noFill/>
          <a:ln>
            <a:noFill/>
          </a:ln>
          <a:extLst>
            <a:ext uri="{53640926-AAD7-44d8-BBD7-CCE9431645EC}">
              <a14:shadowObscured xmlns:a14="http://schemas.microsoft.com/office/drawing/2010/main"/>
            </a:ext>
          </a:extLst>
        </p:spPr>
      </p:pic>
      <p:pic>
        <p:nvPicPr>
          <p:cNvPr id="8" name="Imagen 7"/>
          <p:cNvPicPr/>
          <p:nvPr/>
        </p:nvPicPr>
        <p:blipFill rotWithShape="1">
          <a:blip r:embed="rId6"/>
          <a:srcRect l="16745" t="17560" r="16839" b="23738"/>
          <a:stretch/>
        </p:blipFill>
        <p:spPr bwMode="auto">
          <a:xfrm>
            <a:off x="4812982" y="3900275"/>
            <a:ext cx="3687551" cy="228039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4535720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a:off x="0" y="383882"/>
            <a:ext cx="9144000" cy="6474118"/>
          </a:xfrm>
          <a:prstGeom prst="rect">
            <a:avLst/>
          </a:prstGeom>
        </p:spPr>
      </p:pic>
      <p:sp>
        <p:nvSpPr>
          <p:cNvPr id="2" name="Rectángulo redondeado 1"/>
          <p:cNvSpPr/>
          <p:nvPr/>
        </p:nvSpPr>
        <p:spPr>
          <a:xfrm>
            <a:off x="3031067" y="135468"/>
            <a:ext cx="3098800" cy="7620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smtClean="0"/>
              <a:t>Radioenlaces Troncales</a:t>
            </a:r>
            <a:endParaRPr lang="es-ES" dirty="0"/>
          </a:p>
        </p:txBody>
      </p:sp>
      <p:pic>
        <p:nvPicPr>
          <p:cNvPr id="9" name="Imagen 8"/>
          <p:cNvPicPr/>
          <p:nvPr/>
        </p:nvPicPr>
        <p:blipFill rotWithShape="1">
          <a:blip r:embed="rId3"/>
          <a:srcRect l="17956" t="16143" r="15873" b="25737"/>
          <a:stretch/>
        </p:blipFill>
        <p:spPr bwMode="auto">
          <a:xfrm>
            <a:off x="596582" y="1224809"/>
            <a:ext cx="3687551" cy="2280391"/>
          </a:xfrm>
          <a:prstGeom prst="rect">
            <a:avLst/>
          </a:prstGeom>
          <a:noFill/>
          <a:ln>
            <a:noFill/>
          </a:ln>
          <a:extLst>
            <a:ext uri="{53640926-AAD7-44d8-BBD7-CCE9431645EC}">
              <a14:shadowObscured xmlns:a14="http://schemas.microsoft.com/office/drawing/2010/main"/>
            </a:ext>
          </a:extLst>
        </p:spPr>
      </p:pic>
      <p:pic>
        <p:nvPicPr>
          <p:cNvPr id="10" name="Imagen 9"/>
          <p:cNvPicPr/>
          <p:nvPr/>
        </p:nvPicPr>
        <p:blipFill rotWithShape="1">
          <a:blip r:embed="rId4"/>
          <a:srcRect l="17553" t="16411" r="16276" b="24392"/>
          <a:stretch/>
        </p:blipFill>
        <p:spPr bwMode="auto">
          <a:xfrm>
            <a:off x="4812982" y="1224809"/>
            <a:ext cx="3687551" cy="2280391"/>
          </a:xfrm>
          <a:prstGeom prst="rect">
            <a:avLst/>
          </a:prstGeom>
          <a:noFill/>
          <a:ln>
            <a:noFill/>
          </a:ln>
          <a:extLst>
            <a:ext uri="{53640926-AAD7-44d8-BBD7-CCE9431645EC}">
              <a14:shadowObscured xmlns:a14="http://schemas.microsoft.com/office/drawing/2010/main"/>
            </a:ext>
          </a:extLst>
        </p:spPr>
      </p:pic>
      <p:pic>
        <p:nvPicPr>
          <p:cNvPr id="11" name="Imagen 10"/>
          <p:cNvPicPr/>
          <p:nvPr/>
        </p:nvPicPr>
        <p:blipFill rotWithShape="1">
          <a:blip r:embed="rId5"/>
          <a:srcRect l="17350" t="16411" r="16074" b="24937"/>
          <a:stretch/>
        </p:blipFill>
        <p:spPr bwMode="auto">
          <a:xfrm>
            <a:off x="633307" y="3900275"/>
            <a:ext cx="3650826" cy="2280391"/>
          </a:xfrm>
          <a:prstGeom prst="rect">
            <a:avLst/>
          </a:prstGeom>
          <a:noFill/>
          <a:ln>
            <a:noFill/>
          </a:ln>
          <a:extLst>
            <a:ext uri="{53640926-AAD7-44d8-BBD7-CCE9431645EC}">
              <a14:shadowObscured xmlns:a14="http://schemas.microsoft.com/office/drawing/2010/main"/>
            </a:ext>
          </a:extLst>
        </p:spPr>
      </p:pic>
      <p:pic>
        <p:nvPicPr>
          <p:cNvPr id="12" name="Imagen 11"/>
          <p:cNvPicPr/>
          <p:nvPr/>
        </p:nvPicPr>
        <p:blipFill rotWithShape="1">
          <a:blip r:embed="rId6"/>
          <a:srcRect l="17553" t="16411" r="16276" b="25199"/>
          <a:stretch/>
        </p:blipFill>
        <p:spPr bwMode="auto">
          <a:xfrm>
            <a:off x="4812982" y="3900274"/>
            <a:ext cx="3687551" cy="2280391"/>
          </a:xfrm>
          <a:prstGeom prst="rect">
            <a:avLst/>
          </a:prstGeom>
          <a:noFill/>
          <a:ln>
            <a:noFill/>
          </a:ln>
          <a:extLst>
            <a:ext uri="{53640926-AAD7-44d8-BBD7-CCE9431645EC}">
              <a14:shadowObscured xmlns:a14="http://schemas.microsoft.com/office/drawing/2010/main"/>
            </a:ext>
          </a:extLst>
        </p:spPr>
      </p:pic>
      <p:sp>
        <p:nvSpPr>
          <p:cNvPr id="13" name="Botón de acción: Personalizar 12">
            <a:hlinkClick r:id="rId7" action="ppaction://hlinksldjump" highlightClick="1"/>
          </p:cNvPr>
          <p:cNvSpPr/>
          <p:nvPr/>
        </p:nvSpPr>
        <p:spPr>
          <a:xfrm>
            <a:off x="7382934" y="6336792"/>
            <a:ext cx="1761066" cy="521208"/>
          </a:xfrm>
          <a:prstGeom prst="actionButtonBlan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smtClean="0"/>
              <a:t>Regresar</a:t>
            </a:r>
            <a:endParaRPr lang="es-ES" dirty="0"/>
          </a:p>
        </p:txBody>
      </p:sp>
    </p:spTree>
    <p:extLst>
      <p:ext uri="{BB962C8B-B14F-4D97-AF65-F5344CB8AC3E}">
        <p14:creationId xmlns:p14="http://schemas.microsoft.com/office/powerpoint/2010/main" val="402458834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a:off x="0" y="383882"/>
            <a:ext cx="9144000" cy="6474118"/>
          </a:xfrm>
          <a:prstGeom prst="rect">
            <a:avLst/>
          </a:prstGeom>
        </p:spPr>
      </p:pic>
      <p:sp>
        <p:nvSpPr>
          <p:cNvPr id="2" name="Rectángulo redondeado 1"/>
          <p:cNvSpPr/>
          <p:nvPr/>
        </p:nvSpPr>
        <p:spPr>
          <a:xfrm>
            <a:off x="3031067" y="135468"/>
            <a:ext cx="3098800" cy="7620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smtClean="0"/>
              <a:t>Radioenlaces hacia los Telecentros</a:t>
            </a:r>
            <a:endParaRPr lang="es-ES" dirty="0"/>
          </a:p>
        </p:txBody>
      </p:sp>
      <p:pic>
        <p:nvPicPr>
          <p:cNvPr id="4" name="Imagen 3"/>
          <p:cNvPicPr/>
          <p:nvPr/>
        </p:nvPicPr>
        <p:blipFill rotWithShape="1">
          <a:blip r:embed="rId3"/>
          <a:srcRect l="17754" t="16682" r="16269" b="25196"/>
          <a:stretch/>
        </p:blipFill>
        <p:spPr bwMode="auto">
          <a:xfrm>
            <a:off x="463973" y="1472142"/>
            <a:ext cx="3820160" cy="2422525"/>
          </a:xfrm>
          <a:prstGeom prst="rect">
            <a:avLst/>
          </a:prstGeom>
          <a:noFill/>
          <a:ln>
            <a:noFill/>
          </a:ln>
          <a:extLst>
            <a:ext uri="{53640926-AAD7-44d8-BBD7-CCE9431645EC}">
              <a14:shadowObscured xmlns:a14="http://schemas.microsoft.com/office/drawing/2010/main"/>
            </a:ext>
          </a:extLst>
        </p:spPr>
      </p:pic>
      <p:pic>
        <p:nvPicPr>
          <p:cNvPr id="5" name="Imagen 4"/>
          <p:cNvPicPr/>
          <p:nvPr/>
        </p:nvPicPr>
        <p:blipFill rotWithShape="1">
          <a:blip r:embed="rId4"/>
          <a:srcRect l="17553" t="16410" r="16276" b="24662"/>
          <a:stretch/>
        </p:blipFill>
        <p:spPr bwMode="auto">
          <a:xfrm>
            <a:off x="4951307" y="1472142"/>
            <a:ext cx="3820160" cy="2422525"/>
          </a:xfrm>
          <a:prstGeom prst="rect">
            <a:avLst/>
          </a:prstGeom>
          <a:noFill/>
          <a:ln>
            <a:noFill/>
          </a:ln>
          <a:extLst>
            <a:ext uri="{53640926-AAD7-44d8-BBD7-CCE9431645EC}">
              <a14:shadowObscured xmlns:a14="http://schemas.microsoft.com/office/drawing/2010/main"/>
            </a:ext>
          </a:extLst>
        </p:spPr>
      </p:pic>
      <p:pic>
        <p:nvPicPr>
          <p:cNvPr id="6" name="Imagen 5"/>
          <p:cNvPicPr/>
          <p:nvPr/>
        </p:nvPicPr>
        <p:blipFill rotWithShape="1">
          <a:blip r:embed="rId5"/>
          <a:srcRect l="17552" t="16680" r="16066" b="25200"/>
          <a:stretch/>
        </p:blipFill>
        <p:spPr bwMode="auto">
          <a:xfrm>
            <a:off x="2641600" y="4181476"/>
            <a:ext cx="3820160" cy="242252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409608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a:off x="0" y="383882"/>
            <a:ext cx="9144000" cy="6474118"/>
          </a:xfrm>
          <a:prstGeom prst="rect">
            <a:avLst/>
          </a:prstGeom>
        </p:spPr>
      </p:pic>
      <p:sp>
        <p:nvSpPr>
          <p:cNvPr id="2" name="Rectángulo redondeado 1"/>
          <p:cNvSpPr/>
          <p:nvPr/>
        </p:nvSpPr>
        <p:spPr>
          <a:xfrm>
            <a:off x="3031067" y="135468"/>
            <a:ext cx="3098800" cy="7620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smtClean="0"/>
              <a:t>Radioenlaces hacia los Telecentros</a:t>
            </a:r>
            <a:endParaRPr lang="es-ES" dirty="0"/>
          </a:p>
        </p:txBody>
      </p:sp>
      <p:pic>
        <p:nvPicPr>
          <p:cNvPr id="8" name="Imagen 7"/>
          <p:cNvPicPr/>
          <p:nvPr/>
        </p:nvPicPr>
        <p:blipFill rotWithShape="1">
          <a:blip r:embed="rId3"/>
          <a:srcRect l="17552" t="16682" r="16268" b="25196"/>
          <a:stretch/>
        </p:blipFill>
        <p:spPr bwMode="auto">
          <a:xfrm>
            <a:off x="430107" y="1472142"/>
            <a:ext cx="3820160" cy="2422525"/>
          </a:xfrm>
          <a:prstGeom prst="rect">
            <a:avLst/>
          </a:prstGeom>
          <a:noFill/>
          <a:ln>
            <a:noFill/>
          </a:ln>
          <a:extLst>
            <a:ext uri="{53640926-AAD7-44d8-BBD7-CCE9431645EC}">
              <a14:shadowObscured xmlns:a14="http://schemas.microsoft.com/office/drawing/2010/main"/>
            </a:ext>
          </a:extLst>
        </p:spPr>
      </p:pic>
      <p:pic>
        <p:nvPicPr>
          <p:cNvPr id="9" name="Imagen 8"/>
          <p:cNvPicPr/>
          <p:nvPr/>
        </p:nvPicPr>
        <p:blipFill rotWithShape="1">
          <a:blip r:embed="rId4"/>
          <a:srcRect l="17553" t="16680" r="16276" b="24930"/>
          <a:stretch/>
        </p:blipFill>
        <p:spPr bwMode="auto">
          <a:xfrm>
            <a:off x="4985280" y="1472142"/>
            <a:ext cx="3836988" cy="2422525"/>
          </a:xfrm>
          <a:prstGeom prst="rect">
            <a:avLst/>
          </a:prstGeom>
          <a:noFill/>
          <a:ln>
            <a:noFill/>
          </a:ln>
          <a:extLst>
            <a:ext uri="{53640926-AAD7-44d8-BBD7-CCE9431645EC}">
              <a14:shadowObscured xmlns:a14="http://schemas.microsoft.com/office/drawing/2010/main"/>
            </a:ext>
          </a:extLst>
        </p:spPr>
      </p:pic>
      <p:pic>
        <p:nvPicPr>
          <p:cNvPr id="10" name="Imagen 9"/>
          <p:cNvPicPr/>
          <p:nvPr/>
        </p:nvPicPr>
        <p:blipFill rotWithShape="1">
          <a:blip r:embed="rId5"/>
          <a:srcRect l="17350" t="16410" r="16478" b="24668"/>
          <a:stretch/>
        </p:blipFill>
        <p:spPr bwMode="auto">
          <a:xfrm>
            <a:off x="2709333" y="4266142"/>
            <a:ext cx="3847148" cy="2422525"/>
          </a:xfrm>
          <a:prstGeom prst="rect">
            <a:avLst/>
          </a:prstGeom>
          <a:noFill/>
          <a:ln>
            <a:noFill/>
          </a:ln>
          <a:extLst>
            <a:ext uri="{53640926-AAD7-44d8-BBD7-CCE9431645EC}">
              <a14:shadowObscured xmlns:a14="http://schemas.microsoft.com/office/drawing/2010/main"/>
            </a:ext>
          </a:extLst>
        </p:spPr>
      </p:pic>
      <p:sp>
        <p:nvSpPr>
          <p:cNvPr id="13" name="Botón de acción: Personalizar 12">
            <a:hlinkClick r:id="rId6" action="ppaction://hlinksldjump" highlightClick="1"/>
          </p:cNvPr>
          <p:cNvSpPr/>
          <p:nvPr/>
        </p:nvSpPr>
        <p:spPr>
          <a:xfrm>
            <a:off x="7915319" y="6146799"/>
            <a:ext cx="1042416" cy="541867"/>
          </a:xfrm>
          <a:prstGeom prst="actionButtonBlan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smtClean="0"/>
              <a:t>Regresar</a:t>
            </a:r>
            <a:endParaRPr lang="es-ES" dirty="0"/>
          </a:p>
        </p:txBody>
      </p:sp>
    </p:spTree>
    <p:extLst>
      <p:ext uri="{BB962C8B-B14F-4D97-AF65-F5344CB8AC3E}">
        <p14:creationId xmlns:p14="http://schemas.microsoft.com/office/powerpoint/2010/main" val="335203568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a:off x="0" y="383882"/>
            <a:ext cx="9144000" cy="6474118"/>
          </a:xfrm>
          <a:prstGeom prst="rect">
            <a:avLst/>
          </a:prstGeom>
        </p:spPr>
      </p:pic>
      <p:sp>
        <p:nvSpPr>
          <p:cNvPr id="2" name="Rectángulo redondeado 1"/>
          <p:cNvSpPr/>
          <p:nvPr/>
        </p:nvSpPr>
        <p:spPr>
          <a:xfrm>
            <a:off x="3031067" y="135468"/>
            <a:ext cx="3098800" cy="7620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smtClean="0"/>
              <a:t>Sugerencias para GoS</a:t>
            </a:r>
            <a:endParaRPr lang="es-ES" dirty="0"/>
          </a:p>
        </p:txBody>
      </p:sp>
      <p:sp>
        <p:nvSpPr>
          <p:cNvPr id="4" name="Rectángulo redondeado 3"/>
          <p:cNvSpPr/>
          <p:nvPr/>
        </p:nvSpPr>
        <p:spPr>
          <a:xfrm>
            <a:off x="7603067" y="6434667"/>
            <a:ext cx="1540933" cy="42333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smtClean="0"/>
              <a:t>Regresar</a:t>
            </a:r>
            <a:endParaRPr lang="es-ES" dirty="0"/>
          </a:p>
        </p:txBody>
      </p:sp>
      <p:sp>
        <p:nvSpPr>
          <p:cNvPr id="3" name="CuadroTexto 2"/>
          <p:cNvSpPr txBox="1"/>
          <p:nvPr/>
        </p:nvSpPr>
        <p:spPr>
          <a:xfrm>
            <a:off x="937846" y="1699846"/>
            <a:ext cx="7014308" cy="2308324"/>
          </a:xfrm>
          <a:prstGeom prst="rect">
            <a:avLst/>
          </a:prstGeom>
          <a:noFill/>
        </p:spPr>
        <p:txBody>
          <a:bodyPr wrap="square" rtlCol="0">
            <a:spAutoFit/>
          </a:bodyPr>
          <a:lstStyle/>
          <a:p>
            <a:pPr algn="ctr"/>
            <a:r>
              <a:rPr lang="es-ES" dirty="0" smtClean="0"/>
              <a:t>El </a:t>
            </a:r>
            <a:r>
              <a:rPr lang="es-ES" dirty="0"/>
              <a:t>grado de servicio (GoS, grade of </a:t>
            </a:r>
            <a:r>
              <a:rPr lang="es-ES" dirty="0" err="1"/>
              <a:t>service</a:t>
            </a:r>
            <a:r>
              <a:rPr lang="es-ES" dirty="0"/>
              <a:t>) definido en las Recomendaciones UIT-T E.600 o E.720 es un conjunto de variables de ingeniería de tráfico que indican si los equipos son adecuados en determinadas </a:t>
            </a:r>
            <a:r>
              <a:rPr lang="es-ES" dirty="0" smtClean="0"/>
              <a:t>condiciones.</a:t>
            </a:r>
          </a:p>
          <a:p>
            <a:endParaRPr lang="es-ES" dirty="0"/>
          </a:p>
          <a:p>
            <a:pPr algn="ctr"/>
            <a:r>
              <a:rPr lang="es-ES" dirty="0" smtClean="0"/>
              <a:t>La </a:t>
            </a:r>
            <a:r>
              <a:rPr lang="es-ES" dirty="0"/>
              <a:t>causa del bloqueo y la demora es que la capacidad de tratamiento del tráfico de una red, o de un componente de red, es finita y la demanda de tráfico es estocástica por naturaleza.</a:t>
            </a:r>
            <a:endParaRPr lang="es-ES" dirty="0"/>
          </a:p>
        </p:txBody>
      </p:sp>
      <p:sp>
        <p:nvSpPr>
          <p:cNvPr id="5" name="Rectángulo redondeado 4"/>
          <p:cNvSpPr/>
          <p:nvPr/>
        </p:nvSpPr>
        <p:spPr>
          <a:xfrm>
            <a:off x="3184769" y="4591539"/>
            <a:ext cx="2794000" cy="1133231"/>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s-ES" sz="1600" b="1" dirty="0" smtClean="0">
                <a:solidFill>
                  <a:schemeClr val="tx1"/>
                </a:solidFill>
              </a:rPr>
              <a:t>20% de bloqueo para empresas medianas</a:t>
            </a:r>
            <a:endParaRPr lang="es-ES" sz="1600" b="1" dirty="0">
              <a:solidFill>
                <a:schemeClr val="tx1"/>
              </a:solidFill>
            </a:endParaRPr>
          </a:p>
        </p:txBody>
      </p:sp>
    </p:spTree>
    <p:extLst>
      <p:ext uri="{BB962C8B-B14F-4D97-AF65-F5344CB8AC3E}">
        <p14:creationId xmlns:p14="http://schemas.microsoft.com/office/powerpoint/2010/main" val="31409608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a:off x="0" y="383882"/>
            <a:ext cx="9144000" cy="6474118"/>
          </a:xfrm>
          <a:prstGeom prst="rect">
            <a:avLst/>
          </a:prstGeom>
        </p:spPr>
      </p:pic>
      <p:sp>
        <p:nvSpPr>
          <p:cNvPr id="2" name="Rectángulo redondeado 1"/>
          <p:cNvSpPr/>
          <p:nvPr/>
        </p:nvSpPr>
        <p:spPr>
          <a:xfrm>
            <a:off x="3031067" y="135468"/>
            <a:ext cx="3098800" cy="7620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smtClean="0"/>
              <a:t>Dimensionamiento Servidor</a:t>
            </a:r>
          </a:p>
        </p:txBody>
      </p:sp>
      <p:graphicFrame>
        <p:nvGraphicFramePr>
          <p:cNvPr id="4" name="Tabla 3"/>
          <p:cNvGraphicFramePr>
            <a:graphicFrameLocks noGrp="1"/>
          </p:cNvGraphicFramePr>
          <p:nvPr>
            <p:extLst>
              <p:ext uri="{D42A27DB-BD31-4B8C-83A1-F6EECF244321}">
                <p14:modId xmlns:p14="http://schemas.microsoft.com/office/powerpoint/2010/main" val="3128951909"/>
              </p:ext>
            </p:extLst>
          </p:nvPr>
        </p:nvGraphicFramePr>
        <p:xfrm>
          <a:off x="918307" y="1423250"/>
          <a:ext cx="7502769" cy="4525963"/>
        </p:xfrm>
        <a:graphic>
          <a:graphicData uri="http://schemas.openxmlformats.org/drawingml/2006/table">
            <a:tbl>
              <a:tblPr/>
              <a:tblGrid>
                <a:gridCol w="1411812"/>
                <a:gridCol w="3590034"/>
                <a:gridCol w="2500923"/>
              </a:tblGrid>
              <a:tr h="271479">
                <a:tc>
                  <a:txBody>
                    <a:bodyPr/>
                    <a:lstStyle/>
                    <a:p>
                      <a:pPr algn="l" fontAlgn="ctr"/>
                      <a:r>
                        <a:rPr lang="en-US" sz="1600" b="1" i="0" u="none" strike="noStrike">
                          <a:solidFill>
                            <a:srgbClr val="000000"/>
                          </a:solidFill>
                          <a:effectLst/>
                          <a:latin typeface="Calibri"/>
                        </a:rPr>
                        <a:t>Grupo</a:t>
                      </a:r>
                    </a:p>
                  </a:txBody>
                  <a:tcPr marL="9908" marR="9908" marT="99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600" b="1" i="0" u="none" strike="noStrike">
                          <a:solidFill>
                            <a:srgbClr val="000000"/>
                          </a:solidFill>
                          <a:effectLst/>
                          <a:latin typeface="Calibri"/>
                        </a:rPr>
                        <a:t>Requerimientos</a:t>
                      </a:r>
                    </a:p>
                  </a:txBody>
                  <a:tcPr marL="9908" marR="9908" marT="99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600" b="1" i="0" u="none" strike="noStrike">
                          <a:solidFill>
                            <a:srgbClr val="000000"/>
                          </a:solidFill>
                          <a:effectLst/>
                          <a:latin typeface="Calibri"/>
                        </a:rPr>
                        <a:t>Características del servidor</a:t>
                      </a:r>
                    </a:p>
                  </a:txBody>
                  <a:tcPr marL="9908" marR="9908" marT="99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2264">
                <a:tc rowSpan="2">
                  <a:txBody>
                    <a:bodyPr/>
                    <a:lstStyle/>
                    <a:p>
                      <a:pPr algn="l" fontAlgn="ctr"/>
                      <a:r>
                        <a:rPr lang="en-US" sz="1600" b="0" i="0" u="none" strike="noStrike">
                          <a:solidFill>
                            <a:srgbClr val="000000"/>
                          </a:solidFill>
                          <a:effectLst/>
                          <a:latin typeface="Calibri"/>
                        </a:rPr>
                        <a:t>Inferiores a 1GHz</a:t>
                      </a:r>
                    </a:p>
                  </a:txBody>
                  <a:tcPr marL="9908" marR="9908" marT="99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600" b="0" i="0" u="none" strike="noStrike">
                          <a:solidFill>
                            <a:srgbClr val="000000"/>
                          </a:solidFill>
                          <a:effectLst/>
                          <a:latin typeface="Calibri"/>
                        </a:rPr>
                        <a:t>11 Llamadas SIP intranet, códec g729</a:t>
                      </a:r>
                    </a:p>
                  </a:txBody>
                  <a:tcPr marL="9908" marR="9908" marT="99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l" fontAlgn="ctr"/>
                      <a:r>
                        <a:rPr lang="en-US" sz="1600" b="0" i="0" u="none" strike="noStrike">
                          <a:solidFill>
                            <a:srgbClr val="000000"/>
                          </a:solidFill>
                          <a:effectLst/>
                          <a:latin typeface="Calibri"/>
                        </a:rPr>
                        <a:t>Procesador de un núcleo de 800MHz, memoria RAM 64MB</a:t>
                      </a:r>
                    </a:p>
                  </a:txBody>
                  <a:tcPr marL="9908" marR="9908" marT="99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2264">
                <a:tc vMerge="1">
                  <a:txBody>
                    <a:bodyPr/>
                    <a:lstStyle/>
                    <a:p>
                      <a:endParaRPr lang="es-ES"/>
                    </a:p>
                  </a:txBody>
                  <a:tcPr/>
                </a:tc>
                <a:tc>
                  <a:txBody>
                    <a:bodyPr/>
                    <a:lstStyle/>
                    <a:p>
                      <a:pPr algn="l" fontAlgn="ctr"/>
                      <a:r>
                        <a:rPr lang="en-US" sz="1600" b="0" i="0" u="none" strike="noStrike">
                          <a:solidFill>
                            <a:srgbClr val="000000"/>
                          </a:solidFill>
                          <a:effectLst/>
                          <a:latin typeface="Calibri"/>
                        </a:rPr>
                        <a:t>25 Llamadas SIP intranet, códec gsm</a:t>
                      </a:r>
                    </a:p>
                  </a:txBody>
                  <a:tcPr marL="9908" marR="9908" marT="99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S"/>
                    </a:p>
                  </a:txBody>
                  <a:tcPr/>
                </a:tc>
              </a:tr>
              <a:tr h="663834">
                <a:tc rowSpan="2">
                  <a:txBody>
                    <a:bodyPr/>
                    <a:lstStyle/>
                    <a:p>
                      <a:pPr algn="l" fontAlgn="ctr"/>
                      <a:r>
                        <a:rPr lang="en-US" sz="1600" b="0" i="0" u="none" strike="noStrike">
                          <a:solidFill>
                            <a:srgbClr val="000000"/>
                          </a:solidFill>
                          <a:effectLst/>
                          <a:latin typeface="Calibri"/>
                        </a:rPr>
                        <a:t>Sobre 1GHz</a:t>
                      </a:r>
                    </a:p>
                  </a:txBody>
                  <a:tcPr marL="9908" marR="9908" marT="99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600" b="0" i="0" u="none" strike="noStrike">
                          <a:solidFill>
                            <a:srgbClr val="000000"/>
                          </a:solidFill>
                          <a:effectLst/>
                          <a:latin typeface="Calibri"/>
                        </a:rPr>
                        <a:t>60 Llamadas SIP intranet, códec g729</a:t>
                      </a:r>
                    </a:p>
                  </a:txBody>
                  <a:tcPr marL="9908" marR="9908" marT="99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600" b="0" i="0" u="none" strike="noStrike">
                          <a:solidFill>
                            <a:srgbClr val="000000"/>
                          </a:solidFill>
                          <a:effectLst/>
                          <a:latin typeface="Calibri"/>
                        </a:rPr>
                        <a:t>Procesador de un núcleo 1.8GHz, memoria RAM 1GB</a:t>
                      </a:r>
                    </a:p>
                  </a:txBody>
                  <a:tcPr marL="9908" marR="9908" marT="99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63834">
                <a:tc vMerge="1">
                  <a:txBody>
                    <a:bodyPr/>
                    <a:lstStyle/>
                    <a:p>
                      <a:endParaRPr lang="es-ES"/>
                    </a:p>
                  </a:txBody>
                  <a:tcPr/>
                </a:tc>
                <a:tc>
                  <a:txBody>
                    <a:bodyPr/>
                    <a:lstStyle/>
                    <a:p>
                      <a:pPr algn="l" fontAlgn="ctr"/>
                      <a:r>
                        <a:rPr lang="en-US" sz="1600" b="0" i="0" u="none" strike="noStrike">
                          <a:solidFill>
                            <a:srgbClr val="000000"/>
                          </a:solidFill>
                          <a:effectLst/>
                          <a:latin typeface="Calibri"/>
                        </a:rPr>
                        <a:t>80 Llamadas SIP intranet, códec g729</a:t>
                      </a:r>
                    </a:p>
                  </a:txBody>
                  <a:tcPr marL="9908" marR="9908" marT="99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600" b="0" i="0" u="none" strike="noStrike">
                          <a:solidFill>
                            <a:srgbClr val="000000"/>
                          </a:solidFill>
                          <a:effectLst/>
                          <a:latin typeface="Calibri"/>
                        </a:rPr>
                        <a:t>Procesador de un núcleo 2.8GHz, memoria RAM 1GB</a:t>
                      </a:r>
                    </a:p>
                  </a:txBody>
                  <a:tcPr marL="9908" marR="9908" marT="99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63834">
                <a:tc rowSpan="3">
                  <a:txBody>
                    <a:bodyPr/>
                    <a:lstStyle/>
                    <a:p>
                      <a:pPr algn="l" fontAlgn="ctr"/>
                      <a:r>
                        <a:rPr lang="en-US" sz="1600" b="0" i="0" u="none" strike="noStrike">
                          <a:solidFill>
                            <a:srgbClr val="000000"/>
                          </a:solidFill>
                          <a:effectLst/>
                          <a:latin typeface="Calibri"/>
                        </a:rPr>
                        <a:t>Sobre 3GHz</a:t>
                      </a:r>
                    </a:p>
                  </a:txBody>
                  <a:tcPr marL="9908" marR="9908" marT="99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600" b="0" i="0" u="none" strike="noStrike">
                          <a:solidFill>
                            <a:srgbClr val="000000"/>
                          </a:solidFill>
                          <a:effectLst/>
                          <a:latin typeface="Calibri"/>
                        </a:rPr>
                        <a:t>100 Llamadas SIP intranet, códec g711</a:t>
                      </a:r>
                    </a:p>
                  </a:txBody>
                  <a:tcPr marL="9908" marR="9908" marT="99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600" b="0" i="0" u="none" strike="noStrike">
                          <a:solidFill>
                            <a:srgbClr val="000000"/>
                          </a:solidFill>
                          <a:effectLst/>
                          <a:latin typeface="Calibri"/>
                        </a:rPr>
                        <a:t>Procesador de un núcleo 3GHz, memoria RAM 2GB</a:t>
                      </a:r>
                    </a:p>
                  </a:txBody>
                  <a:tcPr marL="9908" marR="9908" marT="99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63834">
                <a:tc vMerge="1">
                  <a:txBody>
                    <a:bodyPr/>
                    <a:lstStyle/>
                    <a:p>
                      <a:endParaRPr lang="es-ES"/>
                    </a:p>
                  </a:txBody>
                  <a:tcPr/>
                </a:tc>
                <a:tc>
                  <a:txBody>
                    <a:bodyPr/>
                    <a:lstStyle/>
                    <a:p>
                      <a:pPr algn="l" fontAlgn="ctr"/>
                      <a:r>
                        <a:rPr lang="en-US" sz="1600" b="0" i="0" u="none" strike="noStrike">
                          <a:solidFill>
                            <a:srgbClr val="000000"/>
                          </a:solidFill>
                          <a:effectLst/>
                          <a:latin typeface="Calibri"/>
                        </a:rPr>
                        <a:t>100 Llamadas SIP intranet y internet, códec g711</a:t>
                      </a:r>
                    </a:p>
                  </a:txBody>
                  <a:tcPr marL="9908" marR="9908" marT="99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600" b="0" i="0" u="none" strike="noStrike">
                          <a:solidFill>
                            <a:srgbClr val="000000"/>
                          </a:solidFill>
                          <a:effectLst/>
                          <a:latin typeface="Calibri"/>
                        </a:rPr>
                        <a:t>Procesador doble núcleo 2.8GHz, memoria RAM 1GB</a:t>
                      </a:r>
                    </a:p>
                  </a:txBody>
                  <a:tcPr marL="9908" marR="9908" marT="99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94620">
                <a:tc vMerge="1">
                  <a:txBody>
                    <a:bodyPr/>
                    <a:lstStyle/>
                    <a:p>
                      <a:endParaRPr lang="es-ES"/>
                    </a:p>
                  </a:txBody>
                  <a:tcPr/>
                </a:tc>
                <a:tc>
                  <a:txBody>
                    <a:bodyPr/>
                    <a:lstStyle/>
                    <a:p>
                      <a:pPr algn="l" fontAlgn="ctr"/>
                      <a:r>
                        <a:rPr lang="en-US" sz="1600" b="0" i="0" u="none" strike="noStrike">
                          <a:solidFill>
                            <a:srgbClr val="000000"/>
                          </a:solidFill>
                          <a:effectLst/>
                          <a:latin typeface="Calibri"/>
                        </a:rPr>
                        <a:t>320 Llamadas SIP intranet y internet, códec g729</a:t>
                      </a:r>
                    </a:p>
                  </a:txBody>
                  <a:tcPr marL="9908" marR="9908" marT="99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600" b="0" i="0" u="none" strike="noStrike" dirty="0" err="1">
                          <a:solidFill>
                            <a:srgbClr val="000000"/>
                          </a:solidFill>
                          <a:effectLst/>
                          <a:latin typeface="Calibri"/>
                        </a:rPr>
                        <a:t>Procesador</a:t>
                      </a:r>
                      <a:r>
                        <a:rPr lang="en-US" sz="1600" b="0" i="0" u="none" strike="noStrike" dirty="0">
                          <a:solidFill>
                            <a:srgbClr val="000000"/>
                          </a:solidFill>
                          <a:effectLst/>
                          <a:latin typeface="Calibri"/>
                        </a:rPr>
                        <a:t> </a:t>
                      </a:r>
                      <a:r>
                        <a:rPr lang="en-US" sz="1600" b="0" i="0" u="none" strike="noStrike" dirty="0" err="1">
                          <a:solidFill>
                            <a:srgbClr val="000000"/>
                          </a:solidFill>
                          <a:effectLst/>
                          <a:latin typeface="Calibri"/>
                        </a:rPr>
                        <a:t>cuatro</a:t>
                      </a:r>
                      <a:r>
                        <a:rPr lang="en-US" sz="1600" b="0" i="0" u="none" strike="noStrike" dirty="0">
                          <a:solidFill>
                            <a:srgbClr val="000000"/>
                          </a:solidFill>
                          <a:effectLst/>
                          <a:latin typeface="Calibri"/>
                        </a:rPr>
                        <a:t> </a:t>
                      </a:r>
                      <a:r>
                        <a:rPr lang="en-US" sz="1600" b="0" i="0" u="none" strike="noStrike" dirty="0" err="1">
                          <a:solidFill>
                            <a:srgbClr val="000000"/>
                          </a:solidFill>
                          <a:effectLst/>
                          <a:latin typeface="Calibri"/>
                        </a:rPr>
                        <a:t>núcleos</a:t>
                      </a:r>
                      <a:r>
                        <a:rPr lang="en-US" sz="1600" b="0" i="0" u="none" strike="noStrike" dirty="0">
                          <a:solidFill>
                            <a:srgbClr val="000000"/>
                          </a:solidFill>
                          <a:effectLst/>
                          <a:latin typeface="Calibri"/>
                        </a:rPr>
                        <a:t> 2.4GHz, </a:t>
                      </a:r>
                      <a:r>
                        <a:rPr lang="en-US" sz="1600" b="0" i="0" u="none" strike="noStrike" dirty="0" err="1">
                          <a:solidFill>
                            <a:srgbClr val="000000"/>
                          </a:solidFill>
                          <a:effectLst/>
                          <a:latin typeface="Calibri"/>
                        </a:rPr>
                        <a:t>memoria</a:t>
                      </a:r>
                      <a:r>
                        <a:rPr lang="en-US" sz="1600" b="0" i="0" u="none" strike="noStrike" dirty="0">
                          <a:solidFill>
                            <a:srgbClr val="000000"/>
                          </a:solidFill>
                          <a:effectLst/>
                          <a:latin typeface="Calibri"/>
                        </a:rPr>
                        <a:t> RAM 4GB</a:t>
                      </a:r>
                    </a:p>
                  </a:txBody>
                  <a:tcPr marL="9908" marR="9908" marT="99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85070115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cells.jpg"/>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l="6481" t="12346" r="20791"/>
          <a:stretch/>
        </p:blipFill>
        <p:spPr>
          <a:xfrm>
            <a:off x="-1" y="1"/>
            <a:ext cx="9144001" cy="6887920"/>
          </a:xfrm>
          <a:prstGeom prst="rect">
            <a:avLst/>
          </a:prstGeom>
        </p:spPr>
      </p:pic>
      <p:sp>
        <p:nvSpPr>
          <p:cNvPr id="4" name="Elipse 3"/>
          <p:cNvSpPr/>
          <p:nvPr/>
        </p:nvSpPr>
        <p:spPr>
          <a:xfrm>
            <a:off x="3454400" y="3183467"/>
            <a:ext cx="2387600" cy="1286934"/>
          </a:xfrm>
          <a:prstGeom prst="ellipse">
            <a:avLst/>
          </a:prstGeom>
          <a:scene3d>
            <a:camera prst="orthographicFront">
              <a:rot lat="0" lon="0" rev="0"/>
            </a:camera>
            <a:lightRig rig="threePt" dir="t">
              <a:rot lat="0" lon="0" rev="1200000"/>
            </a:lightRig>
          </a:scene3d>
          <a:sp3d>
            <a:bevelT w="63500" h="25400" prst="angle"/>
          </a:sp3d>
        </p:spPr>
        <p:style>
          <a:lnRef idx="0">
            <a:schemeClr val="accent6"/>
          </a:lnRef>
          <a:fillRef idx="3">
            <a:schemeClr val="accent6"/>
          </a:fillRef>
          <a:effectRef idx="3">
            <a:schemeClr val="accent6"/>
          </a:effectRef>
          <a:fontRef idx="minor">
            <a:schemeClr val="lt1"/>
          </a:fontRef>
        </p:style>
        <p:txBody>
          <a:bodyPr rtlCol="0" anchor="ctr"/>
          <a:lstStyle/>
          <a:p>
            <a:pPr algn="ctr"/>
            <a:r>
              <a:rPr lang="es-ES" b="1" dirty="0" smtClean="0"/>
              <a:t>SERVICIOS DE TELEMEDICINA</a:t>
            </a:r>
          </a:p>
        </p:txBody>
      </p:sp>
      <p:pic>
        <p:nvPicPr>
          <p:cNvPr id="2" name="Imagen 1"/>
          <p:cNvPicPr>
            <a:picLocks noChangeAspect="1"/>
          </p:cNvPicPr>
          <p:nvPr/>
        </p:nvPicPr>
        <p:blipFill>
          <a:blip r:embed="rId5"/>
          <a:stretch>
            <a:fillRect/>
          </a:stretch>
        </p:blipFill>
        <p:spPr>
          <a:xfrm>
            <a:off x="508001" y="1443567"/>
            <a:ext cx="2239761" cy="1739900"/>
          </a:xfrm>
          <a:prstGeom prst="rect">
            <a:avLst/>
          </a:prstGeom>
        </p:spPr>
      </p:pic>
      <p:sp>
        <p:nvSpPr>
          <p:cNvPr id="5" name="CuadroTexto 4"/>
          <p:cNvSpPr txBox="1"/>
          <p:nvPr/>
        </p:nvSpPr>
        <p:spPr>
          <a:xfrm>
            <a:off x="935896" y="3183467"/>
            <a:ext cx="1473200" cy="369332"/>
          </a:xfrm>
          <a:prstGeom prst="rect">
            <a:avLst/>
          </a:prstGeom>
          <a:noFill/>
        </p:spPr>
        <p:txBody>
          <a:bodyPr wrap="square" rtlCol="0">
            <a:spAutoFit/>
          </a:bodyPr>
          <a:lstStyle/>
          <a:p>
            <a:r>
              <a:rPr lang="es-ES" b="1" dirty="0" smtClean="0"/>
              <a:t>Teleconsulta</a:t>
            </a:r>
            <a:endParaRPr lang="es-ES" b="1" dirty="0"/>
          </a:p>
        </p:txBody>
      </p:sp>
      <p:pic>
        <p:nvPicPr>
          <p:cNvPr id="6" name="Imagen 5"/>
          <p:cNvPicPr>
            <a:picLocks noChangeAspect="1"/>
          </p:cNvPicPr>
          <p:nvPr/>
        </p:nvPicPr>
        <p:blipFill rotWithShape="1">
          <a:blip r:embed="rId6"/>
          <a:srcRect l="17004" t="24938" b="22222"/>
          <a:stretch/>
        </p:blipFill>
        <p:spPr>
          <a:xfrm>
            <a:off x="6599438" y="4183567"/>
            <a:ext cx="1901095" cy="1618538"/>
          </a:xfrm>
          <a:prstGeom prst="rect">
            <a:avLst/>
          </a:prstGeom>
        </p:spPr>
      </p:pic>
      <p:sp>
        <p:nvSpPr>
          <p:cNvPr id="13" name="CuadroTexto 12"/>
          <p:cNvSpPr txBox="1"/>
          <p:nvPr/>
        </p:nvSpPr>
        <p:spPr>
          <a:xfrm>
            <a:off x="6413172" y="5802105"/>
            <a:ext cx="2375227" cy="369332"/>
          </a:xfrm>
          <a:prstGeom prst="rect">
            <a:avLst/>
          </a:prstGeom>
          <a:noFill/>
        </p:spPr>
        <p:txBody>
          <a:bodyPr wrap="square" rtlCol="0">
            <a:spAutoFit/>
          </a:bodyPr>
          <a:lstStyle/>
          <a:p>
            <a:pPr algn="ctr"/>
            <a:r>
              <a:rPr lang="es-ES" b="1" dirty="0" smtClean="0"/>
              <a:t>Teledermatologia</a:t>
            </a:r>
            <a:endParaRPr lang="es-ES" b="1" dirty="0"/>
          </a:p>
        </p:txBody>
      </p:sp>
      <p:pic>
        <p:nvPicPr>
          <p:cNvPr id="3" name="Imagen 2"/>
          <p:cNvPicPr>
            <a:picLocks noChangeAspect="1"/>
          </p:cNvPicPr>
          <p:nvPr/>
        </p:nvPicPr>
        <p:blipFill rotWithShape="1">
          <a:blip r:embed="rId7"/>
          <a:srcRect l="8038" t="6949" r="10276" b="23127"/>
          <a:stretch/>
        </p:blipFill>
        <p:spPr>
          <a:xfrm>
            <a:off x="6718010" y="1219200"/>
            <a:ext cx="1663990" cy="1728402"/>
          </a:xfrm>
          <a:prstGeom prst="rect">
            <a:avLst/>
          </a:prstGeom>
        </p:spPr>
      </p:pic>
      <p:sp>
        <p:nvSpPr>
          <p:cNvPr id="10" name="CuadroTexto 9"/>
          <p:cNvSpPr txBox="1"/>
          <p:nvPr/>
        </p:nvSpPr>
        <p:spPr>
          <a:xfrm>
            <a:off x="6425544" y="2998801"/>
            <a:ext cx="2375227" cy="369332"/>
          </a:xfrm>
          <a:prstGeom prst="rect">
            <a:avLst/>
          </a:prstGeom>
          <a:noFill/>
        </p:spPr>
        <p:txBody>
          <a:bodyPr wrap="square" rtlCol="0">
            <a:spAutoFit/>
          </a:bodyPr>
          <a:lstStyle/>
          <a:p>
            <a:pPr algn="ctr"/>
            <a:r>
              <a:rPr lang="es-ES" b="1" dirty="0" smtClean="0"/>
              <a:t>Teleeducación</a:t>
            </a:r>
            <a:endParaRPr lang="es-ES" b="1" dirty="0"/>
          </a:p>
        </p:txBody>
      </p:sp>
      <p:pic>
        <p:nvPicPr>
          <p:cNvPr id="7" name="Imagen 6"/>
          <p:cNvPicPr>
            <a:picLocks noChangeAspect="1"/>
          </p:cNvPicPr>
          <p:nvPr/>
        </p:nvPicPr>
        <p:blipFill>
          <a:blip r:embed="rId8"/>
          <a:stretch>
            <a:fillRect/>
          </a:stretch>
        </p:blipFill>
        <p:spPr>
          <a:xfrm>
            <a:off x="508001" y="4183567"/>
            <a:ext cx="2395379" cy="1796534"/>
          </a:xfrm>
          <a:prstGeom prst="rect">
            <a:avLst/>
          </a:prstGeom>
        </p:spPr>
      </p:pic>
      <p:sp>
        <p:nvSpPr>
          <p:cNvPr id="12" name="CuadroTexto 11"/>
          <p:cNvSpPr txBox="1"/>
          <p:nvPr/>
        </p:nvSpPr>
        <p:spPr>
          <a:xfrm>
            <a:off x="520372" y="5986771"/>
            <a:ext cx="2375227" cy="369332"/>
          </a:xfrm>
          <a:prstGeom prst="rect">
            <a:avLst/>
          </a:prstGeom>
          <a:noFill/>
        </p:spPr>
        <p:txBody>
          <a:bodyPr wrap="square" rtlCol="0">
            <a:spAutoFit/>
          </a:bodyPr>
          <a:lstStyle/>
          <a:p>
            <a:pPr algn="ctr"/>
            <a:r>
              <a:rPr lang="es-ES" b="1" dirty="0" smtClean="0"/>
              <a:t>Telecirugía</a:t>
            </a:r>
            <a:endParaRPr lang="es-ES" b="1" dirty="0"/>
          </a:p>
        </p:txBody>
      </p:sp>
      <p:pic>
        <p:nvPicPr>
          <p:cNvPr id="8" name="Imagen 7"/>
          <p:cNvPicPr>
            <a:picLocks noChangeAspect="1"/>
          </p:cNvPicPr>
          <p:nvPr/>
        </p:nvPicPr>
        <p:blipFill>
          <a:blip r:embed="rId9"/>
          <a:stretch>
            <a:fillRect/>
          </a:stretch>
        </p:blipFill>
        <p:spPr>
          <a:xfrm>
            <a:off x="3793334" y="1016001"/>
            <a:ext cx="1675331" cy="1519765"/>
          </a:xfrm>
          <a:prstGeom prst="rect">
            <a:avLst/>
          </a:prstGeom>
        </p:spPr>
      </p:pic>
      <p:sp>
        <p:nvSpPr>
          <p:cNvPr id="14" name="Rectángulo redondeado 13"/>
          <p:cNvSpPr/>
          <p:nvPr/>
        </p:nvSpPr>
        <p:spPr>
          <a:xfrm>
            <a:off x="508001" y="303855"/>
            <a:ext cx="3589866" cy="712146"/>
          </a:xfrm>
          <a:prstGeom prst="roundRect">
            <a:avLst/>
          </a:prstGeom>
          <a:scene3d>
            <a:camera prst="orthographicFront"/>
            <a:lightRig rig="threePt" dir="t"/>
          </a:scene3d>
          <a:sp3d>
            <a:bevelT prst="angle"/>
          </a:sp3d>
        </p:spPr>
        <p:style>
          <a:lnRef idx="1">
            <a:schemeClr val="accent6"/>
          </a:lnRef>
          <a:fillRef idx="3">
            <a:schemeClr val="accent6"/>
          </a:fillRef>
          <a:effectRef idx="2">
            <a:schemeClr val="accent6"/>
          </a:effectRef>
          <a:fontRef idx="minor">
            <a:schemeClr val="lt1"/>
          </a:fontRef>
        </p:style>
        <p:txBody>
          <a:bodyPr rtlCol="0" anchor="ctr"/>
          <a:lstStyle/>
          <a:p>
            <a:pPr algn="ctr"/>
            <a:r>
              <a:rPr lang="es-ES" sz="3200" dirty="0" smtClean="0"/>
              <a:t>INTRODUCCIÓN</a:t>
            </a:r>
            <a:endParaRPr lang="es-ES" sz="3200" dirty="0"/>
          </a:p>
        </p:txBody>
      </p:sp>
      <p:sp>
        <p:nvSpPr>
          <p:cNvPr id="15" name="CuadroTexto 14"/>
          <p:cNvSpPr txBox="1"/>
          <p:nvPr/>
        </p:nvSpPr>
        <p:spPr>
          <a:xfrm>
            <a:off x="3508450" y="2535766"/>
            <a:ext cx="2375227" cy="369332"/>
          </a:xfrm>
          <a:prstGeom prst="rect">
            <a:avLst/>
          </a:prstGeom>
          <a:noFill/>
        </p:spPr>
        <p:txBody>
          <a:bodyPr wrap="square" rtlCol="0">
            <a:spAutoFit/>
          </a:bodyPr>
          <a:lstStyle/>
          <a:p>
            <a:pPr algn="ctr"/>
            <a:r>
              <a:rPr lang="es-ES" b="1" dirty="0" smtClean="0"/>
              <a:t>Telefarmacia</a:t>
            </a:r>
            <a:endParaRPr lang="es-ES" b="1" dirty="0"/>
          </a:p>
        </p:txBody>
      </p:sp>
    </p:spTree>
    <p:extLst>
      <p:ext uri="{BB962C8B-B14F-4D97-AF65-F5344CB8AC3E}">
        <p14:creationId xmlns:p14="http://schemas.microsoft.com/office/powerpoint/2010/main" val="27793780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3" grpId="0"/>
      <p:bldP spid="10" grpId="0"/>
      <p:bldP spid="12" grpId="0"/>
      <p:bldP spid="15"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a:off x="0" y="383882"/>
            <a:ext cx="9144000" cy="6474118"/>
          </a:xfrm>
          <a:prstGeom prst="rect">
            <a:avLst/>
          </a:prstGeom>
        </p:spPr>
      </p:pic>
      <p:sp>
        <p:nvSpPr>
          <p:cNvPr id="2" name="Rectángulo redondeado 1"/>
          <p:cNvSpPr/>
          <p:nvPr/>
        </p:nvSpPr>
        <p:spPr>
          <a:xfrm>
            <a:off x="3031067" y="135468"/>
            <a:ext cx="3098800" cy="7620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smtClean="0"/>
              <a:t>Especificaciones Técnicas </a:t>
            </a:r>
            <a:r>
              <a:rPr lang="es-ES" dirty="0" err="1" smtClean="0"/>
              <a:t>Mikortik</a:t>
            </a:r>
            <a:r>
              <a:rPr lang="es-ES" dirty="0" smtClean="0"/>
              <a:t> Nstreme</a:t>
            </a:r>
            <a:endParaRPr lang="es-ES" dirty="0" smtClean="0"/>
          </a:p>
        </p:txBody>
      </p:sp>
      <p:pic>
        <p:nvPicPr>
          <p:cNvPr id="4" name="Imagen 3" descr="Macintosh HD:Users:Alejandro:Desktop:Picture 1.png"/>
          <p:cNvPicPr/>
          <p:nvPr/>
        </p:nvPicPr>
        <p:blipFill rotWithShape="1">
          <a:blip r:embed="rId3">
            <a:extLst>
              <a:ext uri="{28A0092B-C50C-407E-A947-70E740481C1C}">
                <a14:useLocalDpi xmlns:a14="http://schemas.microsoft.com/office/drawing/2010/main" val="0"/>
              </a:ext>
            </a:extLst>
          </a:blip>
          <a:srcRect t="36629"/>
          <a:stretch/>
        </p:blipFill>
        <p:spPr bwMode="auto">
          <a:xfrm>
            <a:off x="1879600" y="2364154"/>
            <a:ext cx="5384800" cy="3935535"/>
          </a:xfrm>
          <a:prstGeom prst="rect">
            <a:avLst/>
          </a:prstGeom>
          <a:noFill/>
          <a:ln>
            <a:noFill/>
          </a:ln>
        </p:spPr>
      </p:pic>
      <p:pic>
        <p:nvPicPr>
          <p:cNvPr id="5" name="Imagen 4" descr="Macintosh HD:Users:Alejandro:Desktop:Picture 1.png"/>
          <p:cNvPicPr/>
          <p:nvPr/>
        </p:nvPicPr>
        <p:blipFill rotWithShape="1">
          <a:blip r:embed="rId3">
            <a:extLst>
              <a:ext uri="{28A0092B-C50C-407E-A947-70E740481C1C}">
                <a14:useLocalDpi xmlns:a14="http://schemas.microsoft.com/office/drawing/2010/main" val="0"/>
              </a:ext>
            </a:extLst>
          </a:blip>
          <a:srcRect b="85079"/>
          <a:stretch/>
        </p:blipFill>
        <p:spPr bwMode="auto">
          <a:xfrm>
            <a:off x="1879600" y="1437542"/>
            <a:ext cx="5384800" cy="926612"/>
          </a:xfrm>
          <a:prstGeom prst="rect">
            <a:avLst/>
          </a:prstGeom>
          <a:noFill/>
          <a:ln>
            <a:noFill/>
          </a:ln>
        </p:spPr>
      </p:pic>
    </p:spTree>
    <p:extLst>
      <p:ext uri="{BB962C8B-B14F-4D97-AF65-F5344CB8AC3E}">
        <p14:creationId xmlns:p14="http://schemas.microsoft.com/office/powerpoint/2010/main" val="409839403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descr="cells.jpg"/>
          <p:cNvPicPr>
            <a:picLocks noChangeAspect="1"/>
          </p:cNvPicPr>
          <p:nvPr/>
        </p:nvPicPr>
        <p:blipFill rotWithShape="1">
          <a:blip r:embed="rId2">
            <a:extLst>
              <a:ext uri="{28A0092B-C50C-407E-A947-70E740481C1C}">
                <a14:useLocalDpi xmlns:a14="http://schemas.microsoft.com/office/drawing/2010/main" val="0"/>
              </a:ext>
            </a:extLst>
          </a:blip>
          <a:srcRect l="6481" t="12346" r="20791"/>
          <a:stretch/>
        </p:blipFill>
        <p:spPr>
          <a:xfrm>
            <a:off x="-1" y="1"/>
            <a:ext cx="9144001" cy="6887920"/>
          </a:xfrm>
          <a:prstGeom prst="rect">
            <a:avLst/>
          </a:prstGeom>
        </p:spPr>
      </p:pic>
      <p:sp>
        <p:nvSpPr>
          <p:cNvPr id="5" name="Rectángulo redondeado 4"/>
          <p:cNvSpPr/>
          <p:nvPr/>
        </p:nvSpPr>
        <p:spPr>
          <a:xfrm>
            <a:off x="973161" y="1129943"/>
            <a:ext cx="7438907" cy="775288"/>
          </a:xfrm>
          <a:prstGeom prst="roundRect">
            <a:avLst/>
          </a:prstGeom>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3200" dirty="0" smtClean="0"/>
              <a:t>INTRODUCCIÓN</a:t>
            </a:r>
            <a:endParaRPr lang="es-ES" sz="3200" dirty="0"/>
          </a:p>
        </p:txBody>
      </p:sp>
      <p:sp>
        <p:nvSpPr>
          <p:cNvPr id="6" name="Rectángulo redondeado 5"/>
          <p:cNvSpPr/>
          <p:nvPr/>
        </p:nvSpPr>
        <p:spPr>
          <a:xfrm>
            <a:off x="973161" y="2065879"/>
            <a:ext cx="7438907" cy="775288"/>
          </a:xfrm>
          <a:prstGeom prst="roundRect">
            <a:avLst/>
          </a:prstGeom>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3200" dirty="0" smtClean="0"/>
              <a:t>IDENTIFICACIÓN DEL PROBLEMA</a:t>
            </a:r>
            <a:endParaRPr lang="es-ES" sz="3200" dirty="0"/>
          </a:p>
        </p:txBody>
      </p:sp>
      <p:sp>
        <p:nvSpPr>
          <p:cNvPr id="8" name="Rectángulo redondeado 7"/>
          <p:cNvSpPr/>
          <p:nvPr/>
        </p:nvSpPr>
        <p:spPr>
          <a:xfrm>
            <a:off x="973161" y="3026557"/>
            <a:ext cx="7438907" cy="775288"/>
          </a:xfrm>
          <a:prstGeom prst="roundRect">
            <a:avLst/>
          </a:prstGeom>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3200" dirty="0" smtClean="0"/>
              <a:t>CRITERIOS PARA EL DISEÑO</a:t>
            </a:r>
            <a:endParaRPr lang="es-ES" sz="3200" dirty="0"/>
          </a:p>
        </p:txBody>
      </p:sp>
      <p:sp>
        <p:nvSpPr>
          <p:cNvPr id="9" name="Rectángulo redondeado 8"/>
          <p:cNvSpPr/>
          <p:nvPr/>
        </p:nvSpPr>
        <p:spPr>
          <a:xfrm>
            <a:off x="973161" y="3966068"/>
            <a:ext cx="7438907" cy="775288"/>
          </a:xfrm>
          <a:prstGeom prst="roundRect">
            <a:avLst/>
          </a:prstGeom>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3200" dirty="0" smtClean="0"/>
              <a:t>DISEÑO DE LA RED</a:t>
            </a:r>
            <a:endParaRPr lang="es-ES" sz="3200" dirty="0"/>
          </a:p>
        </p:txBody>
      </p:sp>
      <p:sp>
        <p:nvSpPr>
          <p:cNvPr id="10" name="Rectángulo redondeado 9"/>
          <p:cNvSpPr/>
          <p:nvPr/>
        </p:nvSpPr>
        <p:spPr>
          <a:xfrm>
            <a:off x="973161" y="4893756"/>
            <a:ext cx="7438907" cy="775288"/>
          </a:xfrm>
          <a:prstGeom prst="roundRect">
            <a:avLst/>
          </a:prstGeom>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3200" dirty="0" smtClean="0"/>
              <a:t>PROPUESTA ECONÓMICA</a:t>
            </a:r>
            <a:endParaRPr lang="es-ES" sz="3200" dirty="0"/>
          </a:p>
        </p:txBody>
      </p:sp>
      <p:sp>
        <p:nvSpPr>
          <p:cNvPr id="12" name="Rectángulo redondeado 11"/>
          <p:cNvSpPr/>
          <p:nvPr/>
        </p:nvSpPr>
        <p:spPr>
          <a:xfrm>
            <a:off x="973161" y="5860023"/>
            <a:ext cx="7438907" cy="775288"/>
          </a:xfrm>
          <a:prstGeom prst="roundRect">
            <a:avLst/>
          </a:prstGeom>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3200" dirty="0" smtClean="0"/>
              <a:t>CONCLUSIONES Y RECOMENDACIONES</a:t>
            </a:r>
            <a:endParaRPr lang="es-ES" sz="3200" dirty="0"/>
          </a:p>
        </p:txBody>
      </p:sp>
      <p:sp>
        <p:nvSpPr>
          <p:cNvPr id="11" name="CuadroTexto 10"/>
          <p:cNvSpPr txBox="1"/>
          <p:nvPr/>
        </p:nvSpPr>
        <p:spPr>
          <a:xfrm>
            <a:off x="725747" y="251963"/>
            <a:ext cx="6218332" cy="584776"/>
          </a:xfrm>
          <a:prstGeom prst="rect">
            <a:avLst/>
          </a:prstGeom>
          <a:noFill/>
        </p:spPr>
        <p:txBody>
          <a:bodyPr wrap="square" rtlCol="0">
            <a:spAutoFit/>
          </a:bodyPr>
          <a:lstStyle/>
          <a:p>
            <a:r>
              <a:rPr lang="es-ES" sz="3200" b="1" dirty="0" smtClean="0"/>
              <a:t>CONTENIDO DE LA PRESENTACIÓN:</a:t>
            </a:r>
            <a:endParaRPr lang="es-ES" sz="3200" b="1" dirty="0"/>
          </a:p>
        </p:txBody>
      </p:sp>
    </p:spTree>
    <p:extLst>
      <p:ext uri="{BB962C8B-B14F-4D97-AF65-F5344CB8AC3E}">
        <p14:creationId xmlns:p14="http://schemas.microsoft.com/office/powerpoint/2010/main" val="3723957067"/>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descr="cells.jpg"/>
          <p:cNvPicPr>
            <a:picLocks noChangeAspect="1"/>
          </p:cNvPicPr>
          <p:nvPr/>
        </p:nvPicPr>
        <p:blipFill rotWithShape="1">
          <a:blip r:embed="rId2">
            <a:extLst>
              <a:ext uri="{28A0092B-C50C-407E-A947-70E740481C1C}">
                <a14:useLocalDpi xmlns:a14="http://schemas.microsoft.com/office/drawing/2010/main" val="0"/>
              </a:ext>
            </a:extLst>
          </a:blip>
          <a:srcRect l="6481" t="12346" r="20791"/>
          <a:stretch/>
        </p:blipFill>
        <p:spPr>
          <a:xfrm>
            <a:off x="-1" y="1"/>
            <a:ext cx="9144001" cy="6887920"/>
          </a:xfrm>
          <a:prstGeom prst="rect">
            <a:avLst/>
          </a:prstGeom>
        </p:spPr>
      </p:pic>
      <p:sp>
        <p:nvSpPr>
          <p:cNvPr id="5" name="Rectángulo redondeado 4"/>
          <p:cNvSpPr/>
          <p:nvPr/>
        </p:nvSpPr>
        <p:spPr>
          <a:xfrm>
            <a:off x="973161" y="1129943"/>
            <a:ext cx="7438907" cy="775288"/>
          </a:xfrm>
          <a:prstGeom prst="roundRect">
            <a:avLst/>
          </a:prstGeom>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3200" dirty="0" smtClean="0"/>
              <a:t>INTRODUCCIÓN</a:t>
            </a:r>
            <a:endParaRPr lang="es-ES" sz="3200" dirty="0"/>
          </a:p>
        </p:txBody>
      </p:sp>
      <p:sp>
        <p:nvSpPr>
          <p:cNvPr id="6" name="Rectángulo redondeado 5"/>
          <p:cNvSpPr/>
          <p:nvPr/>
        </p:nvSpPr>
        <p:spPr>
          <a:xfrm>
            <a:off x="973161" y="2065879"/>
            <a:ext cx="7438907" cy="775288"/>
          </a:xfrm>
          <a:prstGeom prst="roundRect">
            <a:avLst/>
          </a:prstGeom>
          <a:scene3d>
            <a:camera prst="orthographicFront"/>
            <a:lightRig rig="threePt" dir="t"/>
          </a:scene3d>
          <a:sp3d>
            <a:bevelT prst="angle"/>
          </a:sp3d>
        </p:spPr>
        <p:style>
          <a:lnRef idx="1">
            <a:schemeClr val="accent4"/>
          </a:lnRef>
          <a:fillRef idx="3">
            <a:schemeClr val="accent4"/>
          </a:fillRef>
          <a:effectRef idx="2">
            <a:schemeClr val="accent4"/>
          </a:effectRef>
          <a:fontRef idx="minor">
            <a:schemeClr val="lt1"/>
          </a:fontRef>
        </p:style>
        <p:txBody>
          <a:bodyPr rtlCol="0" anchor="ctr"/>
          <a:lstStyle/>
          <a:p>
            <a:pPr algn="ctr"/>
            <a:r>
              <a:rPr lang="es-ES" sz="3200" dirty="0" smtClean="0"/>
              <a:t>IDENTIFICACIÓN DEL PROBLEMA</a:t>
            </a:r>
            <a:endParaRPr lang="es-ES" sz="3200" dirty="0"/>
          </a:p>
        </p:txBody>
      </p:sp>
      <p:sp>
        <p:nvSpPr>
          <p:cNvPr id="8" name="Rectángulo redondeado 7"/>
          <p:cNvSpPr/>
          <p:nvPr/>
        </p:nvSpPr>
        <p:spPr>
          <a:xfrm>
            <a:off x="973161" y="3026557"/>
            <a:ext cx="7438907" cy="775288"/>
          </a:xfrm>
          <a:prstGeom prst="roundRect">
            <a:avLst/>
          </a:prstGeom>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3200" dirty="0" smtClean="0"/>
              <a:t>CRITERIOS PARA EL DISEÑO</a:t>
            </a:r>
            <a:endParaRPr lang="es-ES" sz="3200" dirty="0"/>
          </a:p>
        </p:txBody>
      </p:sp>
      <p:sp>
        <p:nvSpPr>
          <p:cNvPr id="9" name="Rectángulo redondeado 8"/>
          <p:cNvSpPr/>
          <p:nvPr/>
        </p:nvSpPr>
        <p:spPr>
          <a:xfrm>
            <a:off x="973161" y="3966068"/>
            <a:ext cx="7438907" cy="775288"/>
          </a:xfrm>
          <a:prstGeom prst="roundRect">
            <a:avLst/>
          </a:prstGeom>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3200" dirty="0" smtClean="0"/>
              <a:t>DISEÑO DE LA RED</a:t>
            </a:r>
            <a:endParaRPr lang="es-ES" sz="3200" dirty="0"/>
          </a:p>
        </p:txBody>
      </p:sp>
      <p:sp>
        <p:nvSpPr>
          <p:cNvPr id="10" name="Rectángulo redondeado 9"/>
          <p:cNvSpPr/>
          <p:nvPr/>
        </p:nvSpPr>
        <p:spPr>
          <a:xfrm>
            <a:off x="973161" y="4893756"/>
            <a:ext cx="7438907" cy="775288"/>
          </a:xfrm>
          <a:prstGeom prst="roundRect">
            <a:avLst/>
          </a:prstGeom>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3200" dirty="0" smtClean="0"/>
              <a:t>PROPUESTA ECONÓMICA</a:t>
            </a:r>
            <a:endParaRPr lang="es-ES" sz="3200" dirty="0"/>
          </a:p>
        </p:txBody>
      </p:sp>
      <p:sp>
        <p:nvSpPr>
          <p:cNvPr id="12" name="Rectángulo redondeado 11"/>
          <p:cNvSpPr/>
          <p:nvPr/>
        </p:nvSpPr>
        <p:spPr>
          <a:xfrm>
            <a:off x="973161" y="5860023"/>
            <a:ext cx="7438907" cy="775288"/>
          </a:xfrm>
          <a:prstGeom prst="roundRect">
            <a:avLst/>
          </a:prstGeom>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3200" dirty="0" smtClean="0"/>
              <a:t>CONCLUSIONES Y RECOMENDACIONES</a:t>
            </a:r>
            <a:endParaRPr lang="es-ES" sz="3200" dirty="0"/>
          </a:p>
        </p:txBody>
      </p:sp>
      <p:sp>
        <p:nvSpPr>
          <p:cNvPr id="11" name="CuadroTexto 10"/>
          <p:cNvSpPr txBox="1"/>
          <p:nvPr/>
        </p:nvSpPr>
        <p:spPr>
          <a:xfrm>
            <a:off x="725747" y="251963"/>
            <a:ext cx="6218332" cy="584776"/>
          </a:xfrm>
          <a:prstGeom prst="rect">
            <a:avLst/>
          </a:prstGeom>
          <a:noFill/>
        </p:spPr>
        <p:txBody>
          <a:bodyPr wrap="square" rtlCol="0">
            <a:spAutoFit/>
          </a:bodyPr>
          <a:lstStyle/>
          <a:p>
            <a:r>
              <a:rPr lang="es-ES" sz="3200" b="1" dirty="0" smtClean="0"/>
              <a:t>CONTENIDO DE LA PRESENTACIÓN:</a:t>
            </a:r>
            <a:endParaRPr lang="es-ES" sz="3200" b="1" dirty="0"/>
          </a:p>
        </p:txBody>
      </p:sp>
    </p:spTree>
    <p:extLst>
      <p:ext uri="{BB962C8B-B14F-4D97-AF65-F5344CB8AC3E}">
        <p14:creationId xmlns:p14="http://schemas.microsoft.com/office/powerpoint/2010/main" val="372395706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cells.jpg"/>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6481" t="12346" r="20791"/>
          <a:stretch/>
        </p:blipFill>
        <p:spPr>
          <a:xfrm>
            <a:off x="-1" y="1"/>
            <a:ext cx="9144001" cy="6887920"/>
          </a:xfrm>
          <a:prstGeom prst="rect">
            <a:avLst/>
          </a:prstGeom>
        </p:spPr>
      </p:pic>
      <p:sp>
        <p:nvSpPr>
          <p:cNvPr id="8" name="CuadroTexto 7"/>
          <p:cNvSpPr txBox="1"/>
          <p:nvPr/>
        </p:nvSpPr>
        <p:spPr>
          <a:xfrm>
            <a:off x="592665" y="1242311"/>
            <a:ext cx="8060268" cy="954107"/>
          </a:xfrm>
          <a:prstGeom prst="rect">
            <a:avLst/>
          </a:prstGeom>
          <a:noFill/>
        </p:spPr>
        <p:txBody>
          <a:bodyPr wrap="square" rtlCol="0">
            <a:spAutoFit/>
          </a:bodyPr>
          <a:lstStyle/>
          <a:p>
            <a:r>
              <a:rPr lang="es-ES" sz="2800" b="1" dirty="0" smtClean="0"/>
              <a:t>INDICADORES ESTADÍSTICOS DE LA PROVINCIA DE CHIMBORAZO</a:t>
            </a:r>
            <a:endParaRPr lang="es-ES" sz="2800" b="1" dirty="0"/>
          </a:p>
        </p:txBody>
      </p:sp>
      <p:pic>
        <p:nvPicPr>
          <p:cNvPr id="10" name="Imagen 9" descr="Macintosh HD:Users:Alejandro:Desktop:Picture 1.png"/>
          <p:cNvPicPr/>
          <p:nvPr/>
        </p:nvPicPr>
        <p:blipFill>
          <a:blip r:embed="rId5">
            <a:extLst>
              <a:ext uri="{28A0092B-C50C-407E-A947-70E740481C1C}">
                <a14:useLocalDpi xmlns:a14="http://schemas.microsoft.com/office/drawing/2010/main" val="0"/>
              </a:ext>
            </a:extLst>
          </a:blip>
          <a:srcRect/>
          <a:stretch>
            <a:fillRect/>
          </a:stretch>
        </p:blipFill>
        <p:spPr bwMode="auto">
          <a:xfrm>
            <a:off x="389466" y="2365751"/>
            <a:ext cx="3606802" cy="4110336"/>
          </a:xfrm>
          <a:prstGeom prst="rect">
            <a:avLst/>
          </a:prstGeom>
          <a:ln/>
        </p:spPr>
        <p:style>
          <a:lnRef idx="2">
            <a:schemeClr val="accent4"/>
          </a:lnRef>
          <a:fillRef idx="1">
            <a:schemeClr val="lt1"/>
          </a:fillRef>
          <a:effectRef idx="0">
            <a:schemeClr val="accent4"/>
          </a:effectRef>
          <a:fontRef idx="minor">
            <a:schemeClr val="dk1"/>
          </a:fontRef>
        </p:style>
      </p:pic>
      <p:pic>
        <p:nvPicPr>
          <p:cNvPr id="12" name="Imagen 11" descr="Macintosh HD:Users:Alejandro:Desktop:Picture 2.png"/>
          <p:cNvPicPr/>
          <p:nvPr/>
        </p:nvPicPr>
        <p:blipFill>
          <a:blip r:embed="rId6">
            <a:extLst>
              <a:ext uri="{28A0092B-C50C-407E-A947-70E740481C1C}">
                <a14:useLocalDpi xmlns:a14="http://schemas.microsoft.com/office/drawing/2010/main" val="0"/>
              </a:ext>
            </a:extLst>
          </a:blip>
          <a:srcRect/>
          <a:stretch>
            <a:fillRect/>
          </a:stretch>
        </p:blipFill>
        <p:spPr bwMode="auto">
          <a:xfrm>
            <a:off x="4229946" y="2816013"/>
            <a:ext cx="4676987" cy="2771987"/>
          </a:xfrm>
          <a:prstGeom prst="rect">
            <a:avLst/>
          </a:prstGeom>
          <a:ln/>
        </p:spPr>
        <p:style>
          <a:lnRef idx="2">
            <a:schemeClr val="accent4"/>
          </a:lnRef>
          <a:fillRef idx="1">
            <a:schemeClr val="lt1"/>
          </a:fillRef>
          <a:effectRef idx="0">
            <a:schemeClr val="accent4"/>
          </a:effectRef>
          <a:fontRef idx="minor">
            <a:schemeClr val="dk1"/>
          </a:fontRef>
        </p:style>
      </p:pic>
      <p:sp>
        <p:nvSpPr>
          <p:cNvPr id="14" name="Rectángulo redondeado 13"/>
          <p:cNvSpPr/>
          <p:nvPr/>
        </p:nvSpPr>
        <p:spPr>
          <a:xfrm>
            <a:off x="507999" y="303855"/>
            <a:ext cx="5164667" cy="712146"/>
          </a:xfrm>
          <a:prstGeom prst="roundRect">
            <a:avLst/>
          </a:prstGeom>
          <a:scene3d>
            <a:camera prst="orthographicFront"/>
            <a:lightRig rig="threePt" dir="t"/>
          </a:scene3d>
          <a:sp3d>
            <a:bevelT prst="angle"/>
          </a:sp3d>
        </p:spPr>
        <p:style>
          <a:lnRef idx="1">
            <a:schemeClr val="accent4"/>
          </a:lnRef>
          <a:fillRef idx="3">
            <a:schemeClr val="accent4"/>
          </a:fillRef>
          <a:effectRef idx="2">
            <a:schemeClr val="accent4"/>
          </a:effectRef>
          <a:fontRef idx="minor">
            <a:schemeClr val="lt1"/>
          </a:fontRef>
        </p:style>
        <p:txBody>
          <a:bodyPr rtlCol="0" anchor="ctr"/>
          <a:lstStyle/>
          <a:p>
            <a:pPr algn="ctr"/>
            <a:r>
              <a:rPr lang="es-ES" sz="2800" dirty="0" smtClean="0"/>
              <a:t>IDENTIFICACIÓN DEL PROBLEMA</a:t>
            </a:r>
          </a:p>
        </p:txBody>
      </p:sp>
      <p:sp>
        <p:nvSpPr>
          <p:cNvPr id="7" name="CuadroTexto 6"/>
          <p:cNvSpPr txBox="1"/>
          <p:nvPr/>
        </p:nvSpPr>
        <p:spPr>
          <a:xfrm>
            <a:off x="6451599" y="5791200"/>
            <a:ext cx="2201334" cy="923330"/>
          </a:xfrm>
          <a:prstGeom prst="rect">
            <a:avLst/>
          </a:prstGeom>
          <a:noFill/>
        </p:spPr>
        <p:txBody>
          <a:bodyPr wrap="square" rtlCol="0">
            <a:spAutoFit/>
          </a:bodyPr>
          <a:lstStyle/>
          <a:p>
            <a:r>
              <a:rPr lang="es-ES" b="1" dirty="0" smtClean="0"/>
              <a:t>Fuente</a:t>
            </a:r>
            <a:r>
              <a:rPr lang="es-ES" dirty="0" smtClean="0"/>
              <a:t>: Censo población y vivienda 2010 INEC</a:t>
            </a:r>
            <a:endParaRPr lang="es-ES" dirty="0"/>
          </a:p>
        </p:txBody>
      </p:sp>
    </p:spTree>
    <p:extLst>
      <p:ext uri="{BB962C8B-B14F-4D97-AF65-F5344CB8AC3E}">
        <p14:creationId xmlns:p14="http://schemas.microsoft.com/office/powerpoint/2010/main" val="40374709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cells.jpg"/>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6481" t="12346" r="20791"/>
          <a:stretch/>
        </p:blipFill>
        <p:spPr>
          <a:xfrm>
            <a:off x="-1" y="1"/>
            <a:ext cx="9144001" cy="6887920"/>
          </a:xfrm>
          <a:prstGeom prst="rect">
            <a:avLst/>
          </a:prstGeom>
        </p:spPr>
      </p:pic>
      <p:sp>
        <p:nvSpPr>
          <p:cNvPr id="8" name="CuadroTexto 7"/>
          <p:cNvSpPr txBox="1"/>
          <p:nvPr/>
        </p:nvSpPr>
        <p:spPr>
          <a:xfrm>
            <a:off x="592665" y="1411644"/>
            <a:ext cx="7027335" cy="954107"/>
          </a:xfrm>
          <a:prstGeom prst="rect">
            <a:avLst/>
          </a:prstGeom>
          <a:noFill/>
        </p:spPr>
        <p:txBody>
          <a:bodyPr wrap="square" rtlCol="0">
            <a:spAutoFit/>
          </a:bodyPr>
          <a:lstStyle/>
          <a:p>
            <a:r>
              <a:rPr lang="es-ES" sz="2800" b="1" dirty="0" smtClean="0"/>
              <a:t>INDICADORES ESTADÍSTICOS DE ACCESO A LA TECNOLOGÍA</a:t>
            </a:r>
            <a:endParaRPr lang="es-ES" sz="2800" b="1" dirty="0"/>
          </a:p>
        </p:txBody>
      </p:sp>
      <p:pic>
        <p:nvPicPr>
          <p:cNvPr id="7" name="Imagen 6" descr="Macintosh HD:Users:Alejandro:Desktop:Picture 3.png"/>
          <p:cNvPicPr/>
          <p:nvPr/>
        </p:nvPicPr>
        <p:blipFill rotWithShape="1">
          <a:blip r:embed="rId4">
            <a:extLst>
              <a:ext uri="{28A0092B-C50C-407E-A947-70E740481C1C}">
                <a14:useLocalDpi xmlns:a14="http://schemas.microsoft.com/office/drawing/2010/main" val="0"/>
              </a:ext>
            </a:extLst>
          </a:blip>
          <a:srcRect l="4632" t="4985" r="4561"/>
          <a:stretch/>
        </p:blipFill>
        <p:spPr bwMode="auto">
          <a:xfrm>
            <a:off x="4944533" y="2726266"/>
            <a:ext cx="3708400" cy="2709333"/>
          </a:xfrm>
          <a:prstGeom prst="rect">
            <a:avLst/>
          </a:prstGeom>
          <a:ln/>
        </p:spPr>
        <p:style>
          <a:lnRef idx="2">
            <a:schemeClr val="accent4"/>
          </a:lnRef>
          <a:fillRef idx="1">
            <a:schemeClr val="lt1"/>
          </a:fillRef>
          <a:effectRef idx="0">
            <a:schemeClr val="accent4"/>
          </a:effectRef>
          <a:fontRef idx="minor">
            <a:schemeClr val="dk1"/>
          </a:fontRef>
        </p:style>
      </p:pic>
      <p:sp>
        <p:nvSpPr>
          <p:cNvPr id="2" name="Rectángulo redondeado 1"/>
          <p:cNvSpPr/>
          <p:nvPr/>
        </p:nvSpPr>
        <p:spPr>
          <a:xfrm>
            <a:off x="592664" y="2726265"/>
            <a:ext cx="3674535" cy="270933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S" b="1" dirty="0" smtClean="0"/>
              <a:t>Analfabetismo digital</a:t>
            </a:r>
          </a:p>
          <a:p>
            <a:pPr algn="ctr"/>
            <a:endParaRPr lang="es-ES" dirty="0"/>
          </a:p>
          <a:p>
            <a:pPr algn="ctr"/>
            <a:r>
              <a:rPr lang="es-ES" dirty="0"/>
              <a:t>N</a:t>
            </a:r>
            <a:r>
              <a:rPr lang="es-ES" dirty="0" smtClean="0"/>
              <a:t>ivel </a:t>
            </a:r>
            <a:r>
              <a:rPr lang="es-ES" dirty="0"/>
              <a:t>de desconocimiento de las nuevas tecnologías que impiden que las </a:t>
            </a:r>
            <a:r>
              <a:rPr lang="es-ES" dirty="0" smtClean="0"/>
              <a:t>personas puedan comprender las formas de comunicación actuales y adquirir nuevos conocimientos esparcidos en los sistemas digitales. </a:t>
            </a:r>
            <a:endParaRPr lang="es-ES" dirty="0"/>
          </a:p>
        </p:txBody>
      </p:sp>
      <p:sp>
        <p:nvSpPr>
          <p:cNvPr id="9" name="Rectángulo redondeado 8"/>
          <p:cNvSpPr/>
          <p:nvPr/>
        </p:nvSpPr>
        <p:spPr>
          <a:xfrm>
            <a:off x="507999" y="303855"/>
            <a:ext cx="5164667" cy="712146"/>
          </a:xfrm>
          <a:prstGeom prst="roundRect">
            <a:avLst/>
          </a:prstGeom>
          <a:scene3d>
            <a:camera prst="orthographicFront"/>
            <a:lightRig rig="threePt" dir="t"/>
          </a:scene3d>
          <a:sp3d>
            <a:bevelT prst="angle"/>
          </a:sp3d>
        </p:spPr>
        <p:style>
          <a:lnRef idx="1">
            <a:schemeClr val="accent4"/>
          </a:lnRef>
          <a:fillRef idx="3">
            <a:schemeClr val="accent4"/>
          </a:fillRef>
          <a:effectRef idx="2">
            <a:schemeClr val="accent4"/>
          </a:effectRef>
          <a:fontRef idx="minor">
            <a:schemeClr val="lt1"/>
          </a:fontRef>
        </p:style>
        <p:txBody>
          <a:bodyPr rtlCol="0" anchor="ctr"/>
          <a:lstStyle/>
          <a:p>
            <a:pPr algn="ctr"/>
            <a:r>
              <a:rPr lang="es-ES" sz="2800" dirty="0" smtClean="0"/>
              <a:t>IDENTIFICACIÓN DEL PROBLEMA</a:t>
            </a:r>
          </a:p>
        </p:txBody>
      </p:sp>
      <p:sp>
        <p:nvSpPr>
          <p:cNvPr id="10" name="CuadroTexto 9"/>
          <p:cNvSpPr txBox="1"/>
          <p:nvPr/>
        </p:nvSpPr>
        <p:spPr>
          <a:xfrm>
            <a:off x="6451599" y="5791200"/>
            <a:ext cx="2201334" cy="923330"/>
          </a:xfrm>
          <a:prstGeom prst="rect">
            <a:avLst/>
          </a:prstGeom>
          <a:noFill/>
        </p:spPr>
        <p:txBody>
          <a:bodyPr wrap="square" rtlCol="0">
            <a:spAutoFit/>
          </a:bodyPr>
          <a:lstStyle/>
          <a:p>
            <a:r>
              <a:rPr lang="es-ES" b="1" dirty="0" smtClean="0"/>
              <a:t>Fuente</a:t>
            </a:r>
            <a:r>
              <a:rPr lang="es-ES" dirty="0" smtClean="0"/>
              <a:t>: Censo población y vivienda 2010 INEC</a:t>
            </a:r>
            <a:endParaRPr lang="es-ES" dirty="0"/>
          </a:p>
        </p:txBody>
      </p:sp>
    </p:spTree>
    <p:extLst>
      <p:ext uri="{BB962C8B-B14F-4D97-AF65-F5344CB8AC3E}">
        <p14:creationId xmlns:p14="http://schemas.microsoft.com/office/powerpoint/2010/main" val="14644187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cells.jpg"/>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6481" t="12346" r="20791"/>
          <a:stretch/>
        </p:blipFill>
        <p:spPr>
          <a:xfrm>
            <a:off x="-1" y="1"/>
            <a:ext cx="9144001" cy="6887920"/>
          </a:xfrm>
          <a:prstGeom prst="rect">
            <a:avLst/>
          </a:prstGeom>
        </p:spPr>
      </p:pic>
      <p:sp>
        <p:nvSpPr>
          <p:cNvPr id="8" name="CuadroTexto 7"/>
          <p:cNvSpPr txBox="1"/>
          <p:nvPr/>
        </p:nvSpPr>
        <p:spPr>
          <a:xfrm>
            <a:off x="592665" y="1411644"/>
            <a:ext cx="7027335" cy="523220"/>
          </a:xfrm>
          <a:prstGeom prst="rect">
            <a:avLst/>
          </a:prstGeom>
          <a:noFill/>
        </p:spPr>
        <p:txBody>
          <a:bodyPr wrap="square" rtlCol="0">
            <a:spAutoFit/>
          </a:bodyPr>
          <a:lstStyle/>
          <a:p>
            <a:r>
              <a:rPr lang="es-ES" sz="2800" b="1" dirty="0" smtClean="0"/>
              <a:t>INDICADORES ESTADÍSTICOS DE SALUD</a:t>
            </a:r>
            <a:endParaRPr lang="es-ES" sz="2800" b="1" dirty="0"/>
          </a:p>
        </p:txBody>
      </p:sp>
      <p:pic>
        <p:nvPicPr>
          <p:cNvPr id="13" name="Imagen 12"/>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Lst>
          </a:blip>
          <a:srcRect r="2930" b="4255"/>
          <a:stretch/>
        </p:blipFill>
        <p:spPr>
          <a:xfrm>
            <a:off x="2703618" y="2205797"/>
            <a:ext cx="5949315" cy="4533669"/>
          </a:xfrm>
          <a:prstGeom prst="rect">
            <a:avLst/>
          </a:prstGeom>
        </p:spPr>
      </p:pic>
      <p:sp>
        <p:nvSpPr>
          <p:cNvPr id="14" name="Rectángulo redondeado 13"/>
          <p:cNvSpPr/>
          <p:nvPr/>
        </p:nvSpPr>
        <p:spPr>
          <a:xfrm>
            <a:off x="507999" y="303855"/>
            <a:ext cx="5164667" cy="712146"/>
          </a:xfrm>
          <a:prstGeom prst="roundRect">
            <a:avLst/>
          </a:prstGeom>
          <a:scene3d>
            <a:camera prst="orthographicFront"/>
            <a:lightRig rig="threePt" dir="t"/>
          </a:scene3d>
          <a:sp3d>
            <a:bevelT prst="angle"/>
          </a:sp3d>
        </p:spPr>
        <p:style>
          <a:lnRef idx="1">
            <a:schemeClr val="accent4"/>
          </a:lnRef>
          <a:fillRef idx="3">
            <a:schemeClr val="accent4"/>
          </a:fillRef>
          <a:effectRef idx="2">
            <a:schemeClr val="accent4"/>
          </a:effectRef>
          <a:fontRef idx="minor">
            <a:schemeClr val="lt1"/>
          </a:fontRef>
        </p:style>
        <p:txBody>
          <a:bodyPr rtlCol="0" anchor="ctr"/>
          <a:lstStyle/>
          <a:p>
            <a:pPr algn="ctr"/>
            <a:r>
              <a:rPr lang="es-ES" sz="2800" dirty="0" smtClean="0"/>
              <a:t>IDENTIFICACIÓN DEL PROBLEMA</a:t>
            </a:r>
          </a:p>
        </p:txBody>
      </p:sp>
      <p:sp>
        <p:nvSpPr>
          <p:cNvPr id="2" name="CuadroTexto 1"/>
          <p:cNvSpPr txBox="1"/>
          <p:nvPr/>
        </p:nvSpPr>
        <p:spPr>
          <a:xfrm>
            <a:off x="270933" y="5791200"/>
            <a:ext cx="2201334" cy="923330"/>
          </a:xfrm>
          <a:prstGeom prst="rect">
            <a:avLst/>
          </a:prstGeom>
          <a:noFill/>
        </p:spPr>
        <p:txBody>
          <a:bodyPr wrap="square" rtlCol="0">
            <a:spAutoFit/>
          </a:bodyPr>
          <a:lstStyle/>
          <a:p>
            <a:r>
              <a:rPr lang="es-ES" b="1" dirty="0" smtClean="0"/>
              <a:t>Fuente</a:t>
            </a:r>
            <a:r>
              <a:rPr lang="es-ES" dirty="0" smtClean="0"/>
              <a:t>: Indicadores de Salud Ecuador  2008</a:t>
            </a:r>
            <a:endParaRPr lang="es-ES" dirty="0"/>
          </a:p>
        </p:txBody>
      </p:sp>
    </p:spTree>
    <p:extLst>
      <p:ext uri="{BB962C8B-B14F-4D97-AF65-F5344CB8AC3E}">
        <p14:creationId xmlns:p14="http://schemas.microsoft.com/office/powerpoint/2010/main" val="38544156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cells.jpg"/>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6481" t="12346" r="20791"/>
          <a:stretch/>
        </p:blipFill>
        <p:spPr>
          <a:xfrm>
            <a:off x="-1" y="1"/>
            <a:ext cx="9144001" cy="6887920"/>
          </a:xfrm>
          <a:prstGeom prst="rect">
            <a:avLst/>
          </a:prstGeom>
        </p:spPr>
      </p:pic>
      <p:sp>
        <p:nvSpPr>
          <p:cNvPr id="8" name="CuadroTexto 7"/>
          <p:cNvSpPr txBox="1"/>
          <p:nvPr/>
        </p:nvSpPr>
        <p:spPr>
          <a:xfrm>
            <a:off x="592665" y="1411644"/>
            <a:ext cx="7027335" cy="523220"/>
          </a:xfrm>
          <a:prstGeom prst="rect">
            <a:avLst/>
          </a:prstGeom>
          <a:noFill/>
        </p:spPr>
        <p:txBody>
          <a:bodyPr wrap="square" rtlCol="0">
            <a:spAutoFit/>
          </a:bodyPr>
          <a:lstStyle/>
          <a:p>
            <a:r>
              <a:rPr lang="es-ES" sz="2800" b="1" dirty="0" smtClean="0"/>
              <a:t>INDICADORES ESTADÍSTICOS DE SALUD</a:t>
            </a:r>
            <a:endParaRPr lang="es-ES" sz="2800" b="1" dirty="0"/>
          </a:p>
        </p:txBody>
      </p:sp>
      <p:pic>
        <p:nvPicPr>
          <p:cNvPr id="9" name="Imagen 8"/>
          <p:cNvPicPr/>
          <p:nvPr/>
        </p:nvPicPr>
        <p:blipFill rotWithShape="1">
          <a:blip r:embed="rId5"/>
          <a:srcRect r="8442" b="4426"/>
          <a:stretch/>
        </p:blipFill>
        <p:spPr bwMode="auto">
          <a:xfrm>
            <a:off x="2827868" y="2302933"/>
            <a:ext cx="5825066" cy="4402667"/>
          </a:xfrm>
          <a:prstGeom prst="rect">
            <a:avLst/>
          </a:prstGeom>
          <a:ln>
            <a:noFill/>
          </a:ln>
          <a:extLst>
            <a:ext uri="{53640926-AAD7-44d8-BBD7-CCE9431645EC}">
              <a14:shadowObscured xmlns:a14="http://schemas.microsoft.com/office/drawing/2010/main"/>
            </a:ext>
          </a:extLst>
        </p:spPr>
      </p:pic>
      <p:sp>
        <p:nvSpPr>
          <p:cNvPr id="12" name="Rectángulo redondeado 11"/>
          <p:cNvSpPr/>
          <p:nvPr/>
        </p:nvSpPr>
        <p:spPr>
          <a:xfrm>
            <a:off x="507999" y="303855"/>
            <a:ext cx="5164667" cy="712146"/>
          </a:xfrm>
          <a:prstGeom prst="roundRect">
            <a:avLst/>
          </a:prstGeom>
          <a:scene3d>
            <a:camera prst="orthographicFront"/>
            <a:lightRig rig="threePt" dir="t"/>
          </a:scene3d>
          <a:sp3d>
            <a:bevelT prst="angle"/>
          </a:sp3d>
        </p:spPr>
        <p:style>
          <a:lnRef idx="1">
            <a:schemeClr val="accent4"/>
          </a:lnRef>
          <a:fillRef idx="3">
            <a:schemeClr val="accent4"/>
          </a:fillRef>
          <a:effectRef idx="2">
            <a:schemeClr val="accent4"/>
          </a:effectRef>
          <a:fontRef idx="minor">
            <a:schemeClr val="lt1"/>
          </a:fontRef>
        </p:style>
        <p:txBody>
          <a:bodyPr rtlCol="0" anchor="ctr"/>
          <a:lstStyle/>
          <a:p>
            <a:pPr algn="ctr"/>
            <a:r>
              <a:rPr lang="es-ES" sz="2800" dirty="0" smtClean="0"/>
              <a:t>IDENTIFICACIÓN DEL PROBLEMA</a:t>
            </a:r>
          </a:p>
        </p:txBody>
      </p:sp>
      <p:sp>
        <p:nvSpPr>
          <p:cNvPr id="6" name="CuadroTexto 5"/>
          <p:cNvSpPr txBox="1"/>
          <p:nvPr/>
        </p:nvSpPr>
        <p:spPr>
          <a:xfrm>
            <a:off x="270933" y="5791200"/>
            <a:ext cx="2201334" cy="923330"/>
          </a:xfrm>
          <a:prstGeom prst="rect">
            <a:avLst/>
          </a:prstGeom>
          <a:noFill/>
        </p:spPr>
        <p:txBody>
          <a:bodyPr wrap="square" rtlCol="0">
            <a:spAutoFit/>
          </a:bodyPr>
          <a:lstStyle/>
          <a:p>
            <a:r>
              <a:rPr lang="es-ES" b="1" dirty="0" smtClean="0"/>
              <a:t>Fuente</a:t>
            </a:r>
            <a:r>
              <a:rPr lang="es-ES" dirty="0" smtClean="0"/>
              <a:t>: Indicadores de Salud Ecuador  2008</a:t>
            </a:r>
            <a:endParaRPr lang="es-ES" dirty="0"/>
          </a:p>
        </p:txBody>
      </p:sp>
    </p:spTree>
    <p:extLst>
      <p:ext uri="{BB962C8B-B14F-4D97-AF65-F5344CB8AC3E}">
        <p14:creationId xmlns:p14="http://schemas.microsoft.com/office/powerpoint/2010/main" val="36376638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cells.jpg"/>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6481" t="12346" r="20791"/>
          <a:stretch/>
        </p:blipFill>
        <p:spPr>
          <a:xfrm>
            <a:off x="-1" y="1"/>
            <a:ext cx="9144001" cy="6887920"/>
          </a:xfrm>
          <a:prstGeom prst="rect">
            <a:avLst/>
          </a:prstGeom>
        </p:spPr>
      </p:pic>
      <p:sp>
        <p:nvSpPr>
          <p:cNvPr id="8" name="CuadroTexto 7"/>
          <p:cNvSpPr txBox="1"/>
          <p:nvPr/>
        </p:nvSpPr>
        <p:spPr>
          <a:xfrm>
            <a:off x="592665" y="1411644"/>
            <a:ext cx="7924801" cy="523220"/>
          </a:xfrm>
          <a:prstGeom prst="rect">
            <a:avLst/>
          </a:prstGeom>
          <a:noFill/>
        </p:spPr>
        <p:txBody>
          <a:bodyPr wrap="square" rtlCol="0">
            <a:spAutoFit/>
          </a:bodyPr>
          <a:lstStyle/>
          <a:p>
            <a:r>
              <a:rPr lang="es-ES" sz="2800" b="1" dirty="0" smtClean="0"/>
              <a:t>INSPECCIÓN IN SITU: CHIMBORAZO AREA RURAL</a:t>
            </a:r>
            <a:endParaRPr lang="es-ES" sz="2800" b="1" dirty="0"/>
          </a:p>
        </p:txBody>
      </p:sp>
      <p:pic>
        <p:nvPicPr>
          <p:cNvPr id="3" name="Imagen 2"/>
          <p:cNvPicPr>
            <a:picLocks noChangeAspect="1"/>
          </p:cNvPicPr>
          <p:nvPr/>
        </p:nvPicPr>
        <p:blipFill>
          <a:blip r:embed="rId5"/>
          <a:stretch>
            <a:fillRect/>
          </a:stretch>
        </p:blipFill>
        <p:spPr>
          <a:xfrm>
            <a:off x="-1" y="2294467"/>
            <a:ext cx="5520266" cy="4140200"/>
          </a:xfrm>
          <a:prstGeom prst="rect">
            <a:avLst/>
          </a:prstGeom>
        </p:spPr>
      </p:pic>
      <p:pic>
        <p:nvPicPr>
          <p:cNvPr id="2" name="Imagen 1" descr="DSC09575.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8199" y="2294468"/>
            <a:ext cx="5537200" cy="4152900"/>
          </a:xfrm>
          <a:prstGeom prst="rect">
            <a:avLst/>
          </a:prstGeom>
        </p:spPr>
      </p:pic>
      <p:pic>
        <p:nvPicPr>
          <p:cNvPr id="4" name="Imagen 3"/>
          <p:cNvPicPr>
            <a:picLocks noChangeAspect="1"/>
          </p:cNvPicPr>
          <p:nvPr/>
        </p:nvPicPr>
        <p:blipFill rotWithShape="1">
          <a:blip r:embed="rId7"/>
          <a:srcRect l="15450" b="14448"/>
          <a:stretch/>
        </p:blipFill>
        <p:spPr>
          <a:xfrm>
            <a:off x="1710267" y="2307169"/>
            <a:ext cx="5445988" cy="4140199"/>
          </a:xfrm>
          <a:prstGeom prst="rect">
            <a:avLst/>
          </a:prstGeom>
        </p:spPr>
      </p:pic>
      <p:pic>
        <p:nvPicPr>
          <p:cNvPr id="5" name="Imagen 4"/>
          <p:cNvPicPr>
            <a:picLocks noChangeAspect="1"/>
          </p:cNvPicPr>
          <p:nvPr/>
        </p:nvPicPr>
        <p:blipFill>
          <a:blip r:embed="rId8"/>
          <a:stretch>
            <a:fillRect/>
          </a:stretch>
        </p:blipFill>
        <p:spPr>
          <a:xfrm>
            <a:off x="2607733" y="2269067"/>
            <a:ext cx="5554133" cy="4165600"/>
          </a:xfrm>
          <a:prstGeom prst="rect">
            <a:avLst/>
          </a:prstGeom>
        </p:spPr>
      </p:pic>
      <p:pic>
        <p:nvPicPr>
          <p:cNvPr id="9" name="Imagen 8"/>
          <p:cNvPicPr>
            <a:picLocks noChangeAspect="1"/>
          </p:cNvPicPr>
          <p:nvPr/>
        </p:nvPicPr>
        <p:blipFill rotWithShape="1">
          <a:blip r:embed="rId9"/>
          <a:srcRect l="8380"/>
          <a:stretch/>
        </p:blipFill>
        <p:spPr>
          <a:xfrm>
            <a:off x="3640667" y="2269067"/>
            <a:ext cx="5739126" cy="4165600"/>
          </a:xfrm>
          <a:prstGeom prst="rect">
            <a:avLst/>
          </a:prstGeom>
        </p:spPr>
      </p:pic>
      <p:sp>
        <p:nvSpPr>
          <p:cNvPr id="16" name="Rectángulo redondeado 15"/>
          <p:cNvSpPr/>
          <p:nvPr/>
        </p:nvSpPr>
        <p:spPr>
          <a:xfrm>
            <a:off x="507999" y="303855"/>
            <a:ext cx="5164667" cy="712146"/>
          </a:xfrm>
          <a:prstGeom prst="roundRect">
            <a:avLst/>
          </a:prstGeom>
          <a:scene3d>
            <a:camera prst="orthographicFront"/>
            <a:lightRig rig="threePt" dir="t"/>
          </a:scene3d>
          <a:sp3d>
            <a:bevelT prst="angle"/>
          </a:sp3d>
        </p:spPr>
        <p:style>
          <a:lnRef idx="1">
            <a:schemeClr val="accent4"/>
          </a:lnRef>
          <a:fillRef idx="3">
            <a:schemeClr val="accent4"/>
          </a:fillRef>
          <a:effectRef idx="2">
            <a:schemeClr val="accent4"/>
          </a:effectRef>
          <a:fontRef idx="minor">
            <a:schemeClr val="lt1"/>
          </a:fontRef>
        </p:style>
        <p:txBody>
          <a:bodyPr rtlCol="0" anchor="ctr"/>
          <a:lstStyle/>
          <a:p>
            <a:pPr algn="ctr"/>
            <a:r>
              <a:rPr lang="es-ES" sz="2800" dirty="0" smtClean="0"/>
              <a:t>IDENTIFICACIÓN DEL PROBLEMA</a:t>
            </a:r>
          </a:p>
        </p:txBody>
      </p:sp>
    </p:spTree>
    <p:extLst>
      <p:ext uri="{BB962C8B-B14F-4D97-AF65-F5344CB8AC3E}">
        <p14:creationId xmlns:p14="http://schemas.microsoft.com/office/powerpoint/2010/main" val="37680880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1+#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1+#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1+#ppt_w/2"/>
                                          </p:val>
                                        </p:tav>
                                        <p:tav tm="100000">
                                          <p:val>
                                            <p:strVal val="#ppt_x"/>
                                          </p:val>
                                        </p:tav>
                                      </p:tavLst>
                                    </p:anim>
                                    <p:anim calcmode="lin" valueType="num">
                                      <p:cBhvr additive="base">
                                        <p:cTn id="26"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1+#ppt_w/2"/>
                                          </p:val>
                                        </p:tav>
                                        <p:tav tm="100000">
                                          <p:val>
                                            <p:strVal val="#ppt_x"/>
                                          </p:val>
                                        </p:tav>
                                      </p:tavLst>
                                    </p:anim>
                                    <p:anim calcmode="lin" valueType="num">
                                      <p:cBhvr additive="base">
                                        <p:cTn id="3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cells.jpg"/>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6481" t="12346" r="20791"/>
          <a:stretch/>
        </p:blipFill>
        <p:spPr>
          <a:xfrm>
            <a:off x="-1" y="1"/>
            <a:ext cx="9144001" cy="6887920"/>
          </a:xfrm>
          <a:prstGeom prst="rect">
            <a:avLst/>
          </a:prstGeom>
        </p:spPr>
      </p:pic>
      <p:sp>
        <p:nvSpPr>
          <p:cNvPr id="8" name="CuadroTexto 7"/>
          <p:cNvSpPr txBox="1"/>
          <p:nvPr/>
        </p:nvSpPr>
        <p:spPr>
          <a:xfrm>
            <a:off x="592665" y="1411644"/>
            <a:ext cx="7027335" cy="523220"/>
          </a:xfrm>
          <a:prstGeom prst="rect">
            <a:avLst/>
          </a:prstGeom>
          <a:noFill/>
        </p:spPr>
        <p:txBody>
          <a:bodyPr wrap="square" rtlCol="0">
            <a:spAutoFit/>
          </a:bodyPr>
          <a:lstStyle/>
          <a:p>
            <a:r>
              <a:rPr lang="es-ES" sz="2800" b="1" dirty="0" smtClean="0"/>
              <a:t>INSPECCIÓN IN SITU: UNIDADES DE SALUD</a:t>
            </a:r>
            <a:endParaRPr lang="es-ES" sz="2800" b="1" dirty="0"/>
          </a:p>
        </p:txBody>
      </p:sp>
      <p:pic>
        <p:nvPicPr>
          <p:cNvPr id="7" name="Imagen 6"/>
          <p:cNvPicPr/>
          <p:nvPr/>
        </p:nvPicPr>
        <p:blipFill>
          <a:blip r:embed="rId5" cstate="screen">
            <a:extLst>
              <a:ext uri="{28A0092B-C50C-407E-A947-70E740481C1C}">
                <a14:useLocalDpi xmlns:a14="http://schemas.microsoft.com/office/drawing/2010/main"/>
              </a:ext>
            </a:extLst>
          </a:blip>
          <a:stretch>
            <a:fillRect/>
          </a:stretch>
        </p:blipFill>
        <p:spPr>
          <a:xfrm>
            <a:off x="50798" y="2392362"/>
            <a:ext cx="4944533" cy="3889905"/>
          </a:xfrm>
          <a:prstGeom prst="rect">
            <a:avLst/>
          </a:prstGeom>
        </p:spPr>
      </p:pic>
      <p:pic>
        <p:nvPicPr>
          <p:cNvPr id="10" name="Imagen 9"/>
          <p:cNvPicPr/>
          <p:nvPr/>
        </p:nvPicPr>
        <p:blipFill>
          <a:blip r:embed="rId6" cstate="screen">
            <a:extLst>
              <a:ext uri="{28A0092B-C50C-407E-A947-70E740481C1C}">
                <a14:useLocalDpi xmlns:a14="http://schemas.microsoft.com/office/drawing/2010/main"/>
              </a:ext>
            </a:extLst>
          </a:blip>
          <a:stretch>
            <a:fillRect/>
          </a:stretch>
        </p:blipFill>
        <p:spPr>
          <a:xfrm>
            <a:off x="801899" y="2392362"/>
            <a:ext cx="4819967" cy="3889905"/>
          </a:xfrm>
          <a:prstGeom prst="rect">
            <a:avLst/>
          </a:prstGeom>
        </p:spPr>
      </p:pic>
      <p:pic>
        <p:nvPicPr>
          <p:cNvPr id="12" name="Imagen 11"/>
          <p:cNvPicPr/>
          <p:nvPr/>
        </p:nvPicPr>
        <p:blipFill>
          <a:blip r:embed="rId7" cstate="screen">
            <a:extLst>
              <a:ext uri="{28A0092B-C50C-407E-A947-70E740481C1C}">
                <a14:useLocalDpi xmlns:a14="http://schemas.microsoft.com/office/drawing/2010/main"/>
              </a:ext>
            </a:extLst>
          </a:blip>
          <a:stretch>
            <a:fillRect/>
          </a:stretch>
        </p:blipFill>
        <p:spPr>
          <a:xfrm>
            <a:off x="1699365" y="2392361"/>
            <a:ext cx="4752235" cy="3822172"/>
          </a:xfrm>
          <a:prstGeom prst="rect">
            <a:avLst/>
          </a:prstGeom>
        </p:spPr>
      </p:pic>
      <p:pic>
        <p:nvPicPr>
          <p:cNvPr id="13" name="Imagen 12"/>
          <p:cNvPicPr/>
          <p:nvPr/>
        </p:nvPicPr>
        <p:blipFill>
          <a:blip r:embed="rId8" cstate="screen">
            <a:extLst>
              <a:ext uri="{28A0092B-C50C-407E-A947-70E740481C1C}">
                <a14:useLocalDpi xmlns:a14="http://schemas.microsoft.com/office/drawing/2010/main"/>
              </a:ext>
            </a:extLst>
          </a:blip>
          <a:stretch>
            <a:fillRect/>
          </a:stretch>
        </p:blipFill>
        <p:spPr>
          <a:xfrm>
            <a:off x="2692400" y="2392362"/>
            <a:ext cx="4927600" cy="3889905"/>
          </a:xfrm>
          <a:prstGeom prst="rect">
            <a:avLst/>
          </a:prstGeom>
        </p:spPr>
      </p:pic>
      <p:pic>
        <p:nvPicPr>
          <p:cNvPr id="14" name="Imagen 13"/>
          <p:cNvPicPr/>
          <p:nvPr/>
        </p:nvPicPr>
        <p:blipFill>
          <a:blip r:embed="rId9" cstate="screen">
            <a:extLst>
              <a:ext uri="{28A0092B-C50C-407E-A947-70E740481C1C}">
                <a14:useLocalDpi xmlns:a14="http://schemas.microsoft.com/office/drawing/2010/main"/>
              </a:ext>
            </a:extLst>
          </a:blip>
          <a:stretch>
            <a:fillRect/>
          </a:stretch>
        </p:blipFill>
        <p:spPr>
          <a:xfrm>
            <a:off x="3818572" y="2392361"/>
            <a:ext cx="4698894" cy="3889905"/>
          </a:xfrm>
          <a:prstGeom prst="rect">
            <a:avLst/>
          </a:prstGeom>
        </p:spPr>
      </p:pic>
      <p:pic>
        <p:nvPicPr>
          <p:cNvPr id="15" name="Imagen 14"/>
          <p:cNvPicPr/>
          <p:nvPr/>
        </p:nvPicPr>
        <p:blipFill>
          <a:blip r:embed="rId10" cstate="screen">
            <a:extLst>
              <a:ext uri="{28A0092B-C50C-407E-A947-70E740481C1C}">
                <a14:useLocalDpi xmlns:a14="http://schemas.microsoft.com/office/drawing/2010/main"/>
              </a:ext>
            </a:extLst>
          </a:blip>
          <a:stretch>
            <a:fillRect/>
          </a:stretch>
        </p:blipFill>
        <p:spPr>
          <a:xfrm>
            <a:off x="4538134" y="2392362"/>
            <a:ext cx="4859866" cy="3889905"/>
          </a:xfrm>
          <a:prstGeom prst="rect">
            <a:avLst/>
          </a:prstGeom>
        </p:spPr>
      </p:pic>
      <p:sp>
        <p:nvSpPr>
          <p:cNvPr id="16" name="Rectángulo redondeado 15"/>
          <p:cNvSpPr/>
          <p:nvPr/>
        </p:nvSpPr>
        <p:spPr>
          <a:xfrm>
            <a:off x="507999" y="303855"/>
            <a:ext cx="5164667" cy="712146"/>
          </a:xfrm>
          <a:prstGeom prst="roundRect">
            <a:avLst/>
          </a:prstGeom>
          <a:scene3d>
            <a:camera prst="orthographicFront"/>
            <a:lightRig rig="threePt" dir="t"/>
          </a:scene3d>
          <a:sp3d>
            <a:bevelT prst="angle"/>
          </a:sp3d>
        </p:spPr>
        <p:style>
          <a:lnRef idx="1">
            <a:schemeClr val="accent4"/>
          </a:lnRef>
          <a:fillRef idx="3">
            <a:schemeClr val="accent4"/>
          </a:fillRef>
          <a:effectRef idx="2">
            <a:schemeClr val="accent4"/>
          </a:effectRef>
          <a:fontRef idx="minor">
            <a:schemeClr val="lt1"/>
          </a:fontRef>
        </p:style>
        <p:txBody>
          <a:bodyPr rtlCol="0" anchor="ctr"/>
          <a:lstStyle/>
          <a:p>
            <a:pPr algn="ctr"/>
            <a:r>
              <a:rPr lang="es-ES" sz="2800" dirty="0" smtClean="0"/>
              <a:t>IDENTIFICACIÓN DEL PROBLEMA</a:t>
            </a:r>
          </a:p>
        </p:txBody>
      </p:sp>
    </p:spTree>
    <p:extLst>
      <p:ext uri="{BB962C8B-B14F-4D97-AF65-F5344CB8AC3E}">
        <p14:creationId xmlns:p14="http://schemas.microsoft.com/office/powerpoint/2010/main" val="9838113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p:tgtEl>
                                          <p:spTgt spid="10"/>
                                        </p:tgtEl>
                                        <p:attrNameLst>
                                          <p:attrName>ppt_x</p:attrName>
                                        </p:attrNameLst>
                                      </p:cBhvr>
                                      <p:tavLst>
                                        <p:tav tm="0">
                                          <p:val>
                                            <p:strVal val="#ppt_x-#ppt_w*1.125000"/>
                                          </p:val>
                                        </p:tav>
                                        <p:tav tm="100000">
                                          <p:val>
                                            <p:strVal val="#ppt_x"/>
                                          </p:val>
                                        </p:tav>
                                      </p:tavLst>
                                    </p:anim>
                                    <p:animEffect transition="in" filter="wipe(right)">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p:tgtEl>
                                          <p:spTgt spid="12"/>
                                        </p:tgtEl>
                                        <p:attrNameLst>
                                          <p:attrName>ppt_x</p:attrName>
                                        </p:attrNameLst>
                                      </p:cBhvr>
                                      <p:tavLst>
                                        <p:tav tm="0">
                                          <p:val>
                                            <p:strVal val="#ppt_x-#ppt_w*1.125000"/>
                                          </p:val>
                                        </p:tav>
                                        <p:tav tm="100000">
                                          <p:val>
                                            <p:strVal val="#ppt_x"/>
                                          </p:val>
                                        </p:tav>
                                      </p:tavLst>
                                    </p:anim>
                                    <p:animEffect transition="in" filter="wipe(right)">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p:tgtEl>
                                          <p:spTgt spid="13"/>
                                        </p:tgtEl>
                                        <p:attrNameLst>
                                          <p:attrName>ppt_x</p:attrName>
                                        </p:attrNameLst>
                                      </p:cBhvr>
                                      <p:tavLst>
                                        <p:tav tm="0">
                                          <p:val>
                                            <p:strVal val="#ppt_x-#ppt_w*1.125000"/>
                                          </p:val>
                                        </p:tav>
                                        <p:tav tm="100000">
                                          <p:val>
                                            <p:strVal val="#ppt_x"/>
                                          </p:val>
                                        </p:tav>
                                      </p:tavLst>
                                    </p:anim>
                                    <p:animEffect transition="in" filter="wipe(right)">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8"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p:tgtEl>
                                          <p:spTgt spid="14"/>
                                        </p:tgtEl>
                                        <p:attrNameLst>
                                          <p:attrName>ppt_x</p:attrName>
                                        </p:attrNameLst>
                                      </p:cBhvr>
                                      <p:tavLst>
                                        <p:tav tm="0">
                                          <p:val>
                                            <p:strVal val="#ppt_x-#ppt_w*1.125000"/>
                                          </p:val>
                                        </p:tav>
                                        <p:tav tm="100000">
                                          <p:val>
                                            <p:strVal val="#ppt_x"/>
                                          </p:val>
                                        </p:tav>
                                      </p:tavLst>
                                    </p:anim>
                                    <p:animEffect transition="in" filter="wipe(right)">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8"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p:tgtEl>
                                          <p:spTgt spid="15"/>
                                        </p:tgtEl>
                                        <p:attrNameLst>
                                          <p:attrName>ppt_x</p:attrName>
                                        </p:attrNameLst>
                                      </p:cBhvr>
                                      <p:tavLst>
                                        <p:tav tm="0">
                                          <p:val>
                                            <p:strVal val="#ppt_x-#ppt_w*1.125000"/>
                                          </p:val>
                                        </p:tav>
                                        <p:tav tm="100000">
                                          <p:val>
                                            <p:strVal val="#ppt_x"/>
                                          </p:val>
                                        </p:tav>
                                      </p:tavLst>
                                    </p:anim>
                                    <p:animEffect transition="in" filter="wipe(right)">
                                      <p:cBhvr>
                                        <p:cTn id="3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0" y="383882"/>
            <a:ext cx="9144000" cy="6474118"/>
          </a:xfrm>
          <a:prstGeom prst="rect">
            <a:avLst/>
          </a:prstGeom>
        </p:spPr>
      </p:pic>
      <p:sp>
        <p:nvSpPr>
          <p:cNvPr id="4" name="CuadroTexto 3"/>
          <p:cNvSpPr txBox="1"/>
          <p:nvPr/>
        </p:nvSpPr>
        <p:spPr>
          <a:xfrm>
            <a:off x="1371600" y="1947334"/>
            <a:ext cx="6417733" cy="1538883"/>
          </a:xfrm>
          <a:prstGeom prst="rect">
            <a:avLst/>
          </a:prstGeom>
          <a:noFill/>
        </p:spPr>
        <p:txBody>
          <a:bodyPr wrap="square" rtlCol="0">
            <a:spAutoFit/>
          </a:bodyPr>
          <a:lstStyle/>
          <a:p>
            <a:r>
              <a:rPr lang="es-ES" sz="2800" dirty="0" smtClean="0">
                <a:latin typeface="Apple Chancery"/>
                <a:cs typeface="Apple Chancery"/>
              </a:rPr>
              <a:t>“El </a:t>
            </a:r>
            <a:r>
              <a:rPr lang="es-ES" sz="2800" dirty="0">
                <a:latin typeface="Apple Chancery"/>
                <a:cs typeface="Apple Chancery"/>
              </a:rPr>
              <a:t>mayor enemigo del conocimiento no es ignorancia, es la ilusión del </a:t>
            </a:r>
            <a:r>
              <a:rPr lang="es-ES" sz="2800" dirty="0" smtClean="0">
                <a:latin typeface="Apple Chancery"/>
                <a:cs typeface="Apple Chancery"/>
              </a:rPr>
              <a:t>conocimiento”</a:t>
            </a:r>
          </a:p>
          <a:p>
            <a:endParaRPr lang="es-ES" dirty="0" smtClean="0"/>
          </a:p>
          <a:p>
            <a:pPr algn="r"/>
            <a:r>
              <a:rPr lang="es-ES" sz="2000" dirty="0" smtClean="0"/>
              <a:t>Stephen Hawking</a:t>
            </a:r>
            <a:endParaRPr lang="es-ES" sz="2000" dirty="0"/>
          </a:p>
        </p:txBody>
      </p:sp>
    </p:spTree>
    <p:extLst>
      <p:ext uri="{BB962C8B-B14F-4D97-AF65-F5344CB8AC3E}">
        <p14:creationId xmlns:p14="http://schemas.microsoft.com/office/powerpoint/2010/main" val="2073866638"/>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cells.jpg"/>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6481" t="12346" r="20791"/>
          <a:stretch/>
        </p:blipFill>
        <p:spPr>
          <a:xfrm>
            <a:off x="-1" y="1"/>
            <a:ext cx="9144001" cy="6887920"/>
          </a:xfrm>
          <a:prstGeom prst="rect">
            <a:avLst/>
          </a:prstGeom>
        </p:spPr>
      </p:pic>
      <p:sp>
        <p:nvSpPr>
          <p:cNvPr id="8" name="CuadroTexto 7"/>
          <p:cNvSpPr txBox="1"/>
          <p:nvPr/>
        </p:nvSpPr>
        <p:spPr>
          <a:xfrm>
            <a:off x="592665" y="1276177"/>
            <a:ext cx="6146802" cy="523220"/>
          </a:xfrm>
          <a:prstGeom prst="rect">
            <a:avLst/>
          </a:prstGeom>
          <a:noFill/>
        </p:spPr>
        <p:txBody>
          <a:bodyPr wrap="square" rtlCol="0">
            <a:spAutoFit/>
          </a:bodyPr>
          <a:lstStyle/>
          <a:p>
            <a:r>
              <a:rPr lang="es-ES" sz="2800" b="1" dirty="0" smtClean="0"/>
              <a:t>RESULTADOS DE LA INSPECCIÓN IN SITU</a:t>
            </a:r>
            <a:endParaRPr lang="es-ES" sz="2800" b="1" dirty="0"/>
          </a:p>
        </p:txBody>
      </p:sp>
      <p:sp>
        <p:nvSpPr>
          <p:cNvPr id="16" name="Rectángulo redondeado 15"/>
          <p:cNvSpPr/>
          <p:nvPr/>
        </p:nvSpPr>
        <p:spPr>
          <a:xfrm>
            <a:off x="507999" y="303855"/>
            <a:ext cx="5164667" cy="712146"/>
          </a:xfrm>
          <a:prstGeom prst="roundRect">
            <a:avLst/>
          </a:prstGeom>
          <a:scene3d>
            <a:camera prst="orthographicFront"/>
            <a:lightRig rig="threePt" dir="t"/>
          </a:scene3d>
          <a:sp3d>
            <a:bevelT prst="angle"/>
          </a:sp3d>
        </p:spPr>
        <p:style>
          <a:lnRef idx="1">
            <a:schemeClr val="accent4"/>
          </a:lnRef>
          <a:fillRef idx="3">
            <a:schemeClr val="accent4"/>
          </a:fillRef>
          <a:effectRef idx="2">
            <a:schemeClr val="accent4"/>
          </a:effectRef>
          <a:fontRef idx="minor">
            <a:schemeClr val="lt1"/>
          </a:fontRef>
        </p:style>
        <p:txBody>
          <a:bodyPr rtlCol="0" anchor="ctr"/>
          <a:lstStyle/>
          <a:p>
            <a:pPr algn="ctr"/>
            <a:r>
              <a:rPr lang="es-ES" sz="2800" dirty="0" smtClean="0"/>
              <a:t>IDENTIFICACIÓN DEL PROBLEMA</a:t>
            </a:r>
          </a:p>
        </p:txBody>
      </p:sp>
      <p:pic>
        <p:nvPicPr>
          <p:cNvPr id="17" name="Imagen 16"/>
          <p:cNvPicPr/>
          <p:nvPr/>
        </p:nvPicPr>
        <p:blipFill rotWithShape="1">
          <a:blip r:embed="rId5"/>
          <a:srcRect r="20817" b="8767"/>
          <a:stretch/>
        </p:blipFill>
        <p:spPr>
          <a:xfrm>
            <a:off x="3510914" y="1942418"/>
            <a:ext cx="4995334" cy="2172383"/>
          </a:xfrm>
          <a:prstGeom prst="rect">
            <a:avLst/>
          </a:prstGeom>
        </p:spPr>
      </p:pic>
      <p:pic>
        <p:nvPicPr>
          <p:cNvPr id="18" name="Imagen 17"/>
          <p:cNvPicPr/>
          <p:nvPr/>
        </p:nvPicPr>
        <p:blipFill rotWithShape="1">
          <a:blip r:embed="rId6"/>
          <a:srcRect r="4813" b="9524"/>
          <a:stretch/>
        </p:blipFill>
        <p:spPr>
          <a:xfrm>
            <a:off x="2167468" y="4402667"/>
            <a:ext cx="6338780" cy="2225839"/>
          </a:xfrm>
          <a:prstGeom prst="rect">
            <a:avLst/>
          </a:prstGeom>
        </p:spPr>
      </p:pic>
      <p:sp>
        <p:nvSpPr>
          <p:cNvPr id="19" name="CuadroTexto 18"/>
          <p:cNvSpPr txBox="1"/>
          <p:nvPr/>
        </p:nvSpPr>
        <p:spPr>
          <a:xfrm>
            <a:off x="507999" y="2976895"/>
            <a:ext cx="2918249" cy="400110"/>
          </a:xfrm>
          <a:prstGeom prst="rect">
            <a:avLst/>
          </a:prstGeom>
          <a:noFill/>
        </p:spPr>
        <p:txBody>
          <a:bodyPr wrap="square" rtlCol="0">
            <a:spAutoFit/>
          </a:bodyPr>
          <a:lstStyle/>
          <a:p>
            <a:r>
              <a:rPr lang="es-ES" sz="2000" b="1" dirty="0" smtClean="0"/>
              <a:t>ENTREVISTAS A MÉDICOS</a:t>
            </a:r>
            <a:endParaRPr lang="es-ES" b="1" dirty="0"/>
          </a:p>
        </p:txBody>
      </p:sp>
      <p:sp>
        <p:nvSpPr>
          <p:cNvPr id="21" name="CuadroTexto 20"/>
          <p:cNvSpPr txBox="1"/>
          <p:nvPr/>
        </p:nvSpPr>
        <p:spPr>
          <a:xfrm>
            <a:off x="304799" y="5059695"/>
            <a:ext cx="1862669" cy="1015663"/>
          </a:xfrm>
          <a:prstGeom prst="rect">
            <a:avLst/>
          </a:prstGeom>
          <a:noFill/>
        </p:spPr>
        <p:txBody>
          <a:bodyPr wrap="square" rtlCol="0">
            <a:spAutoFit/>
          </a:bodyPr>
          <a:lstStyle/>
          <a:p>
            <a:r>
              <a:rPr lang="es-ES" sz="2000" b="1" dirty="0" smtClean="0"/>
              <a:t>ESTADO DE LAS UNIDADES DE SALUD</a:t>
            </a:r>
            <a:endParaRPr lang="es-ES" b="1" dirty="0"/>
          </a:p>
        </p:txBody>
      </p:sp>
    </p:spTree>
    <p:extLst>
      <p:ext uri="{BB962C8B-B14F-4D97-AF65-F5344CB8AC3E}">
        <p14:creationId xmlns:p14="http://schemas.microsoft.com/office/powerpoint/2010/main" val="15245959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randombar(horizontal)">
                                      <p:cBhvr>
                                        <p:cTn id="15" dur="500"/>
                                        <p:tgtEl>
                                          <p:spTgt spid="21"/>
                                        </p:tgtEl>
                                      </p:cBhvr>
                                    </p:animEffect>
                                  </p:childTnLst>
                                </p:cTn>
                              </p:par>
                              <p:par>
                                <p:cTn id="16" presetID="14" presetClass="entr" presetSubtype="1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randombar(horizontal)">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cells.jpg"/>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6481" t="12346" r="20791"/>
          <a:stretch/>
        </p:blipFill>
        <p:spPr>
          <a:xfrm>
            <a:off x="-1" y="1"/>
            <a:ext cx="9144001" cy="6887920"/>
          </a:xfrm>
          <a:prstGeom prst="rect">
            <a:avLst/>
          </a:prstGeom>
        </p:spPr>
      </p:pic>
      <p:sp>
        <p:nvSpPr>
          <p:cNvPr id="8" name="CuadroTexto 7"/>
          <p:cNvSpPr txBox="1"/>
          <p:nvPr/>
        </p:nvSpPr>
        <p:spPr>
          <a:xfrm>
            <a:off x="592665" y="1276177"/>
            <a:ext cx="6146802" cy="523220"/>
          </a:xfrm>
          <a:prstGeom prst="rect">
            <a:avLst/>
          </a:prstGeom>
          <a:noFill/>
        </p:spPr>
        <p:txBody>
          <a:bodyPr wrap="square" rtlCol="0">
            <a:spAutoFit/>
          </a:bodyPr>
          <a:lstStyle/>
          <a:p>
            <a:r>
              <a:rPr lang="es-ES" sz="2800" b="1" dirty="0" smtClean="0"/>
              <a:t>RESULTADOS DE LA INSPECCIÓN IN SITU</a:t>
            </a:r>
            <a:endParaRPr lang="es-ES" sz="2800" b="1" dirty="0"/>
          </a:p>
        </p:txBody>
      </p:sp>
      <p:sp>
        <p:nvSpPr>
          <p:cNvPr id="16" name="Rectángulo redondeado 15"/>
          <p:cNvSpPr/>
          <p:nvPr/>
        </p:nvSpPr>
        <p:spPr>
          <a:xfrm>
            <a:off x="507999" y="303855"/>
            <a:ext cx="5164667" cy="712146"/>
          </a:xfrm>
          <a:prstGeom prst="roundRect">
            <a:avLst/>
          </a:prstGeom>
          <a:scene3d>
            <a:camera prst="orthographicFront"/>
            <a:lightRig rig="threePt" dir="t"/>
          </a:scene3d>
          <a:sp3d>
            <a:bevelT prst="angle"/>
          </a:sp3d>
        </p:spPr>
        <p:style>
          <a:lnRef idx="1">
            <a:schemeClr val="accent4"/>
          </a:lnRef>
          <a:fillRef idx="3">
            <a:schemeClr val="accent4"/>
          </a:fillRef>
          <a:effectRef idx="2">
            <a:schemeClr val="accent4"/>
          </a:effectRef>
          <a:fontRef idx="minor">
            <a:schemeClr val="lt1"/>
          </a:fontRef>
        </p:style>
        <p:txBody>
          <a:bodyPr rtlCol="0" anchor="ctr"/>
          <a:lstStyle/>
          <a:p>
            <a:pPr algn="ctr"/>
            <a:r>
              <a:rPr lang="es-ES" sz="2800" dirty="0" smtClean="0"/>
              <a:t>IDENTIFICACIÓN DEL PROBLEMA</a:t>
            </a:r>
          </a:p>
        </p:txBody>
      </p:sp>
      <p:sp>
        <p:nvSpPr>
          <p:cNvPr id="4" name="Rectángulo 3"/>
          <p:cNvSpPr/>
          <p:nvPr/>
        </p:nvSpPr>
        <p:spPr>
          <a:xfrm>
            <a:off x="897466" y="3979333"/>
            <a:ext cx="2015066" cy="7112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sz="1600" b="1" dirty="0" smtClean="0"/>
              <a:t>Atención médica incompleta</a:t>
            </a:r>
            <a:endParaRPr lang="es-ES" sz="1600" b="1" dirty="0"/>
          </a:p>
        </p:txBody>
      </p:sp>
      <p:sp>
        <p:nvSpPr>
          <p:cNvPr id="20" name="Rectángulo 19"/>
          <p:cNvSpPr/>
          <p:nvPr/>
        </p:nvSpPr>
        <p:spPr>
          <a:xfrm>
            <a:off x="897466" y="4876799"/>
            <a:ext cx="2015066" cy="812801"/>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sz="1600" b="1" dirty="0" smtClean="0"/>
              <a:t>Diagnóstico médico NO especializado</a:t>
            </a:r>
            <a:endParaRPr lang="es-ES" sz="2400" b="1" dirty="0"/>
          </a:p>
        </p:txBody>
      </p:sp>
      <p:sp>
        <p:nvSpPr>
          <p:cNvPr id="22" name="Elipse 21"/>
          <p:cNvSpPr/>
          <p:nvPr/>
        </p:nvSpPr>
        <p:spPr>
          <a:xfrm>
            <a:off x="6519334" y="2099731"/>
            <a:ext cx="2015066" cy="1727202"/>
          </a:xfrm>
          <a:prstGeom prst="ellipse">
            <a:avLst/>
          </a:prstGeom>
          <a:scene3d>
            <a:camera prst="orthographicFront"/>
            <a:lightRig rig="threePt" dir="t"/>
          </a:scene3d>
          <a:sp3d>
            <a:bevelT prst="angle"/>
          </a:sp3d>
        </p:spPr>
        <p:style>
          <a:lnRef idx="3">
            <a:schemeClr val="lt1"/>
          </a:lnRef>
          <a:fillRef idx="1">
            <a:schemeClr val="accent4"/>
          </a:fillRef>
          <a:effectRef idx="1">
            <a:schemeClr val="accent4"/>
          </a:effectRef>
          <a:fontRef idx="minor">
            <a:schemeClr val="lt1"/>
          </a:fontRef>
        </p:style>
        <p:txBody>
          <a:bodyPr rtlCol="0" anchor="ctr"/>
          <a:lstStyle/>
          <a:p>
            <a:pPr algn="ctr"/>
            <a:r>
              <a:rPr lang="es-ES" b="1" dirty="0" smtClean="0"/>
              <a:t>Desplaza-miento de médicos</a:t>
            </a:r>
            <a:endParaRPr lang="es-ES" sz="2800" b="1" dirty="0"/>
          </a:p>
        </p:txBody>
      </p:sp>
      <p:sp>
        <p:nvSpPr>
          <p:cNvPr id="23" name="Rectángulo 22"/>
          <p:cNvSpPr/>
          <p:nvPr/>
        </p:nvSpPr>
        <p:spPr>
          <a:xfrm>
            <a:off x="6570132" y="4047067"/>
            <a:ext cx="1964268" cy="643466"/>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sz="1600" b="1" dirty="0" smtClean="0"/>
              <a:t>Costo del medio de transporte</a:t>
            </a:r>
            <a:endParaRPr lang="es-ES" sz="1600" b="1" dirty="0"/>
          </a:p>
        </p:txBody>
      </p:sp>
      <p:sp>
        <p:nvSpPr>
          <p:cNvPr id="24" name="Rectángulo 23"/>
          <p:cNvSpPr/>
          <p:nvPr/>
        </p:nvSpPr>
        <p:spPr>
          <a:xfrm>
            <a:off x="6570132" y="4910667"/>
            <a:ext cx="1964268" cy="77893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sz="1600" b="1" dirty="0" smtClean="0"/>
              <a:t>Horario de trabajo disminuido</a:t>
            </a:r>
            <a:endParaRPr lang="es-ES" sz="2400" b="1" dirty="0" smtClean="0"/>
          </a:p>
        </p:txBody>
      </p:sp>
      <p:sp>
        <p:nvSpPr>
          <p:cNvPr id="25" name="Rectángulo 24"/>
          <p:cNvSpPr/>
          <p:nvPr/>
        </p:nvSpPr>
        <p:spPr>
          <a:xfrm>
            <a:off x="6570132" y="5892799"/>
            <a:ext cx="1964268" cy="77893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sz="1600" b="1" dirty="0" smtClean="0"/>
              <a:t>Desperdicio de tiempo en transporte</a:t>
            </a:r>
            <a:endParaRPr lang="es-ES" sz="2400" b="1" dirty="0" smtClean="0"/>
          </a:p>
        </p:txBody>
      </p:sp>
      <p:sp>
        <p:nvSpPr>
          <p:cNvPr id="26" name="Rectángulo 25"/>
          <p:cNvSpPr/>
          <p:nvPr/>
        </p:nvSpPr>
        <p:spPr>
          <a:xfrm>
            <a:off x="897466" y="5909733"/>
            <a:ext cx="2015066" cy="829734"/>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sz="1600" b="1" dirty="0" smtClean="0"/>
              <a:t>Falta de seguimiento en tratamientos</a:t>
            </a:r>
            <a:endParaRPr lang="es-ES" sz="1600" b="1" dirty="0"/>
          </a:p>
        </p:txBody>
      </p:sp>
      <p:sp>
        <p:nvSpPr>
          <p:cNvPr id="27" name="Elipse 26"/>
          <p:cNvSpPr/>
          <p:nvPr/>
        </p:nvSpPr>
        <p:spPr>
          <a:xfrm>
            <a:off x="3708400" y="2099731"/>
            <a:ext cx="2015066" cy="1727202"/>
          </a:xfrm>
          <a:prstGeom prst="ellipse">
            <a:avLst/>
          </a:prstGeom>
          <a:scene3d>
            <a:camera prst="orthographicFront"/>
            <a:lightRig rig="threePt" dir="t"/>
          </a:scene3d>
          <a:sp3d>
            <a:bevelT prst="angle"/>
          </a:sp3d>
        </p:spPr>
        <p:style>
          <a:lnRef idx="3">
            <a:schemeClr val="lt1"/>
          </a:lnRef>
          <a:fillRef idx="1">
            <a:schemeClr val="accent4"/>
          </a:fillRef>
          <a:effectRef idx="1">
            <a:schemeClr val="accent4"/>
          </a:effectRef>
          <a:fontRef idx="minor">
            <a:schemeClr val="lt1"/>
          </a:fontRef>
        </p:style>
        <p:txBody>
          <a:bodyPr rtlCol="0" anchor="ctr"/>
          <a:lstStyle/>
          <a:p>
            <a:pPr algn="ctr"/>
            <a:r>
              <a:rPr lang="es-ES" b="1" dirty="0" smtClean="0"/>
              <a:t>Falta de comunica-ción</a:t>
            </a:r>
            <a:endParaRPr lang="es-ES" sz="2800" b="1" dirty="0"/>
          </a:p>
        </p:txBody>
      </p:sp>
      <p:sp>
        <p:nvSpPr>
          <p:cNvPr id="29" name="Rectángulo 28"/>
          <p:cNvSpPr/>
          <p:nvPr/>
        </p:nvSpPr>
        <p:spPr>
          <a:xfrm>
            <a:off x="3708400" y="4047067"/>
            <a:ext cx="1964266" cy="93133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sz="1600" b="1" dirty="0" smtClean="0"/>
              <a:t>Desconocimiento de procedimientos médicos actualizados</a:t>
            </a:r>
            <a:endParaRPr lang="es-ES" sz="1600" b="1" dirty="0"/>
          </a:p>
        </p:txBody>
      </p:sp>
      <p:sp>
        <p:nvSpPr>
          <p:cNvPr id="30" name="Rectángulo 29"/>
          <p:cNvSpPr/>
          <p:nvPr/>
        </p:nvSpPr>
        <p:spPr>
          <a:xfrm>
            <a:off x="3708400" y="5198532"/>
            <a:ext cx="1964266" cy="93133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sz="1600" b="1" dirty="0" smtClean="0"/>
              <a:t>Desconocimiento de notificaciones del MSP</a:t>
            </a:r>
            <a:endParaRPr lang="es-ES" sz="1600" b="1" dirty="0"/>
          </a:p>
        </p:txBody>
      </p:sp>
      <p:sp>
        <p:nvSpPr>
          <p:cNvPr id="19" name="Elipse 18"/>
          <p:cNvSpPr/>
          <p:nvPr/>
        </p:nvSpPr>
        <p:spPr>
          <a:xfrm>
            <a:off x="897466" y="2099731"/>
            <a:ext cx="2015066" cy="1727202"/>
          </a:xfrm>
          <a:prstGeom prst="ellipse">
            <a:avLst/>
          </a:prstGeom>
          <a:scene3d>
            <a:camera prst="orthographicFront"/>
            <a:lightRig rig="threePt" dir="t"/>
          </a:scene3d>
          <a:sp3d>
            <a:bevelT prst="angle"/>
          </a:sp3d>
        </p:spPr>
        <p:style>
          <a:lnRef idx="3">
            <a:schemeClr val="lt1"/>
          </a:lnRef>
          <a:fillRef idx="1">
            <a:schemeClr val="accent4"/>
          </a:fillRef>
          <a:effectRef idx="1">
            <a:schemeClr val="accent4"/>
          </a:effectRef>
          <a:fontRef idx="minor">
            <a:schemeClr val="lt1"/>
          </a:fontRef>
        </p:style>
        <p:txBody>
          <a:bodyPr rtlCol="0" anchor="ctr"/>
          <a:lstStyle/>
          <a:p>
            <a:pPr algn="ctr"/>
            <a:r>
              <a:rPr lang="es-ES" b="1" dirty="0"/>
              <a:t>Médicos vs. Pacientes </a:t>
            </a:r>
            <a:r>
              <a:rPr lang="es-ES" sz="2800" b="1" dirty="0"/>
              <a:t>1:33</a:t>
            </a:r>
          </a:p>
        </p:txBody>
      </p:sp>
    </p:spTree>
    <p:extLst>
      <p:ext uri="{BB962C8B-B14F-4D97-AF65-F5344CB8AC3E}">
        <p14:creationId xmlns:p14="http://schemas.microsoft.com/office/powerpoint/2010/main" val="6261416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4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circle(in)">
                                      <p:cBhvr>
                                        <p:cTn id="24" dur="4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circle(in)">
                                      <p:cBhvr>
                                        <p:cTn id="37" dur="4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4"/>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0" grpId="0" animBg="1"/>
      <p:bldP spid="22" grpId="0" animBg="1"/>
      <p:bldP spid="23" grpId="0" animBg="1"/>
      <p:bldP spid="24" grpId="0" animBg="1"/>
      <p:bldP spid="25" grpId="0" animBg="1"/>
      <p:bldP spid="26" grpId="0" animBg="1"/>
      <p:bldP spid="27" grpId="0" animBg="1"/>
      <p:bldP spid="29" grpId="0" animBg="1"/>
      <p:bldP spid="30" grpId="0" animBg="1"/>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descr="cells.jpg"/>
          <p:cNvPicPr>
            <a:picLocks noChangeAspect="1"/>
          </p:cNvPicPr>
          <p:nvPr/>
        </p:nvPicPr>
        <p:blipFill rotWithShape="1">
          <a:blip r:embed="rId2">
            <a:extLst>
              <a:ext uri="{28A0092B-C50C-407E-A947-70E740481C1C}">
                <a14:useLocalDpi xmlns:a14="http://schemas.microsoft.com/office/drawing/2010/main" val="0"/>
              </a:ext>
            </a:extLst>
          </a:blip>
          <a:srcRect l="6481" t="12346" r="20791"/>
          <a:stretch/>
        </p:blipFill>
        <p:spPr>
          <a:xfrm>
            <a:off x="-1" y="1"/>
            <a:ext cx="9144001" cy="6887920"/>
          </a:xfrm>
          <a:prstGeom prst="rect">
            <a:avLst/>
          </a:prstGeom>
        </p:spPr>
      </p:pic>
      <p:sp>
        <p:nvSpPr>
          <p:cNvPr id="5" name="Rectángulo redondeado 4"/>
          <p:cNvSpPr/>
          <p:nvPr/>
        </p:nvSpPr>
        <p:spPr>
          <a:xfrm>
            <a:off x="973161" y="1129943"/>
            <a:ext cx="7438907" cy="775288"/>
          </a:xfrm>
          <a:prstGeom prst="roundRect">
            <a:avLst/>
          </a:prstGeom>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3200" dirty="0" smtClean="0"/>
              <a:t>INTRODUCCIÓN</a:t>
            </a:r>
            <a:endParaRPr lang="es-ES" sz="3200" dirty="0"/>
          </a:p>
        </p:txBody>
      </p:sp>
      <p:sp>
        <p:nvSpPr>
          <p:cNvPr id="6" name="Rectángulo redondeado 5"/>
          <p:cNvSpPr/>
          <p:nvPr/>
        </p:nvSpPr>
        <p:spPr>
          <a:xfrm>
            <a:off x="973161" y="2065879"/>
            <a:ext cx="7438907" cy="775288"/>
          </a:xfrm>
          <a:prstGeom prst="roundRect">
            <a:avLst/>
          </a:prstGeom>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3200" dirty="0" smtClean="0"/>
              <a:t>IDENTIFICACIÓN DEL PROBLEMA</a:t>
            </a:r>
            <a:endParaRPr lang="es-ES" sz="3200" dirty="0"/>
          </a:p>
        </p:txBody>
      </p:sp>
      <p:sp>
        <p:nvSpPr>
          <p:cNvPr id="8" name="Rectángulo redondeado 7"/>
          <p:cNvSpPr/>
          <p:nvPr/>
        </p:nvSpPr>
        <p:spPr>
          <a:xfrm>
            <a:off x="973161" y="3026557"/>
            <a:ext cx="7438907" cy="775288"/>
          </a:xfrm>
          <a:prstGeom prst="roundRect">
            <a:avLst/>
          </a:prstGeom>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3200" dirty="0" smtClean="0"/>
              <a:t>CRITERIOS PARA EL DISEÑO</a:t>
            </a:r>
            <a:endParaRPr lang="es-ES" sz="3200" dirty="0"/>
          </a:p>
        </p:txBody>
      </p:sp>
      <p:sp>
        <p:nvSpPr>
          <p:cNvPr id="9" name="Rectángulo redondeado 8"/>
          <p:cNvSpPr/>
          <p:nvPr/>
        </p:nvSpPr>
        <p:spPr>
          <a:xfrm>
            <a:off x="973161" y="3966068"/>
            <a:ext cx="7438907" cy="775288"/>
          </a:xfrm>
          <a:prstGeom prst="roundRect">
            <a:avLst/>
          </a:prstGeom>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3200" dirty="0" smtClean="0"/>
              <a:t>DISEÑO DE LA RED</a:t>
            </a:r>
            <a:endParaRPr lang="es-ES" sz="3200" dirty="0"/>
          </a:p>
        </p:txBody>
      </p:sp>
      <p:sp>
        <p:nvSpPr>
          <p:cNvPr id="10" name="Rectángulo redondeado 9"/>
          <p:cNvSpPr/>
          <p:nvPr/>
        </p:nvSpPr>
        <p:spPr>
          <a:xfrm>
            <a:off x="973161" y="4893756"/>
            <a:ext cx="7438907" cy="775288"/>
          </a:xfrm>
          <a:prstGeom prst="roundRect">
            <a:avLst/>
          </a:prstGeom>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3200" dirty="0" smtClean="0"/>
              <a:t>PROPUESTA ECONÓMICA</a:t>
            </a:r>
            <a:endParaRPr lang="es-ES" sz="3200" dirty="0"/>
          </a:p>
        </p:txBody>
      </p:sp>
      <p:sp>
        <p:nvSpPr>
          <p:cNvPr id="12" name="Rectángulo redondeado 11"/>
          <p:cNvSpPr/>
          <p:nvPr/>
        </p:nvSpPr>
        <p:spPr>
          <a:xfrm>
            <a:off x="973161" y="5860023"/>
            <a:ext cx="7438907" cy="775288"/>
          </a:xfrm>
          <a:prstGeom prst="roundRect">
            <a:avLst/>
          </a:prstGeom>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3200" dirty="0" smtClean="0"/>
              <a:t>CONCLUSIONES Y RECOMENDACIONES</a:t>
            </a:r>
            <a:endParaRPr lang="es-ES" sz="3200" dirty="0"/>
          </a:p>
        </p:txBody>
      </p:sp>
      <p:sp>
        <p:nvSpPr>
          <p:cNvPr id="11" name="CuadroTexto 10"/>
          <p:cNvSpPr txBox="1"/>
          <p:nvPr/>
        </p:nvSpPr>
        <p:spPr>
          <a:xfrm>
            <a:off x="725747" y="251963"/>
            <a:ext cx="6218332" cy="584776"/>
          </a:xfrm>
          <a:prstGeom prst="rect">
            <a:avLst/>
          </a:prstGeom>
          <a:noFill/>
        </p:spPr>
        <p:txBody>
          <a:bodyPr wrap="square" rtlCol="0">
            <a:spAutoFit/>
          </a:bodyPr>
          <a:lstStyle/>
          <a:p>
            <a:r>
              <a:rPr lang="es-ES" sz="3200" b="1" dirty="0" smtClean="0"/>
              <a:t>CONTENIDO DE LA PRESENTACIÓN:</a:t>
            </a:r>
            <a:endParaRPr lang="es-ES" sz="3200" b="1" dirty="0"/>
          </a:p>
        </p:txBody>
      </p:sp>
    </p:spTree>
    <p:extLst>
      <p:ext uri="{BB962C8B-B14F-4D97-AF65-F5344CB8AC3E}">
        <p14:creationId xmlns:p14="http://schemas.microsoft.com/office/powerpoint/2010/main" val="2289731042"/>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descr="cells.jpg"/>
          <p:cNvPicPr>
            <a:picLocks noChangeAspect="1"/>
          </p:cNvPicPr>
          <p:nvPr/>
        </p:nvPicPr>
        <p:blipFill rotWithShape="1">
          <a:blip r:embed="rId3">
            <a:extLst>
              <a:ext uri="{28A0092B-C50C-407E-A947-70E740481C1C}">
                <a14:useLocalDpi xmlns:a14="http://schemas.microsoft.com/office/drawing/2010/main" val="0"/>
              </a:ext>
            </a:extLst>
          </a:blip>
          <a:srcRect l="6481" t="12346" r="20791"/>
          <a:stretch/>
        </p:blipFill>
        <p:spPr>
          <a:xfrm>
            <a:off x="-1" y="1"/>
            <a:ext cx="9144001" cy="6887920"/>
          </a:xfrm>
          <a:prstGeom prst="rect">
            <a:avLst/>
          </a:prstGeom>
        </p:spPr>
      </p:pic>
      <p:sp>
        <p:nvSpPr>
          <p:cNvPr id="5" name="Rectángulo redondeado 4"/>
          <p:cNvSpPr/>
          <p:nvPr/>
        </p:nvSpPr>
        <p:spPr>
          <a:xfrm>
            <a:off x="973161" y="1129943"/>
            <a:ext cx="7438907" cy="775288"/>
          </a:xfrm>
          <a:prstGeom prst="roundRect">
            <a:avLst/>
          </a:prstGeom>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3200" dirty="0" smtClean="0"/>
              <a:t>INTRODUCCIÓN</a:t>
            </a:r>
            <a:endParaRPr lang="es-ES" sz="3200" dirty="0"/>
          </a:p>
        </p:txBody>
      </p:sp>
      <p:sp>
        <p:nvSpPr>
          <p:cNvPr id="6" name="Rectángulo redondeado 5"/>
          <p:cNvSpPr/>
          <p:nvPr/>
        </p:nvSpPr>
        <p:spPr>
          <a:xfrm>
            <a:off x="973161" y="2065879"/>
            <a:ext cx="7438907" cy="775288"/>
          </a:xfrm>
          <a:prstGeom prst="roundRect">
            <a:avLst/>
          </a:prstGeom>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3200" dirty="0" smtClean="0"/>
              <a:t>IDENTIFICACIÓN DEL PROBLEMA</a:t>
            </a:r>
            <a:endParaRPr lang="es-ES" sz="3200" dirty="0"/>
          </a:p>
        </p:txBody>
      </p:sp>
      <p:sp>
        <p:nvSpPr>
          <p:cNvPr id="8" name="Rectángulo redondeado 7"/>
          <p:cNvSpPr/>
          <p:nvPr/>
        </p:nvSpPr>
        <p:spPr>
          <a:xfrm>
            <a:off x="973161" y="3026557"/>
            <a:ext cx="7438907" cy="775288"/>
          </a:xfrm>
          <a:prstGeom prst="roundRect">
            <a:avLst/>
          </a:prstGeom>
          <a:scene3d>
            <a:camera prst="orthographicFront"/>
            <a:lightRig rig="threePt" dir="t"/>
          </a:scene3d>
          <a:sp3d>
            <a:bevelT prst="angle"/>
          </a:sp3d>
        </p:spPr>
        <p:style>
          <a:lnRef idx="1">
            <a:schemeClr val="accent5"/>
          </a:lnRef>
          <a:fillRef idx="3">
            <a:schemeClr val="accent5"/>
          </a:fillRef>
          <a:effectRef idx="2">
            <a:schemeClr val="accent5"/>
          </a:effectRef>
          <a:fontRef idx="minor">
            <a:schemeClr val="lt1"/>
          </a:fontRef>
        </p:style>
        <p:txBody>
          <a:bodyPr rtlCol="0" anchor="ctr"/>
          <a:lstStyle/>
          <a:p>
            <a:pPr algn="ctr"/>
            <a:r>
              <a:rPr lang="es-ES" sz="3200" dirty="0" smtClean="0">
                <a:solidFill>
                  <a:srgbClr val="000000"/>
                </a:solidFill>
              </a:rPr>
              <a:t>CRITERIOS PARA EL DISEÑO</a:t>
            </a:r>
            <a:endParaRPr lang="es-ES" sz="3200" dirty="0">
              <a:solidFill>
                <a:srgbClr val="000000"/>
              </a:solidFill>
            </a:endParaRPr>
          </a:p>
        </p:txBody>
      </p:sp>
      <p:sp>
        <p:nvSpPr>
          <p:cNvPr id="9" name="Rectángulo redondeado 8"/>
          <p:cNvSpPr/>
          <p:nvPr/>
        </p:nvSpPr>
        <p:spPr>
          <a:xfrm>
            <a:off x="973161" y="3966068"/>
            <a:ext cx="7438907" cy="775288"/>
          </a:xfrm>
          <a:prstGeom prst="roundRect">
            <a:avLst/>
          </a:prstGeom>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3200" dirty="0" smtClean="0"/>
              <a:t>DISEÑO DE LA RED</a:t>
            </a:r>
            <a:endParaRPr lang="es-ES" sz="3200" dirty="0"/>
          </a:p>
        </p:txBody>
      </p:sp>
      <p:sp>
        <p:nvSpPr>
          <p:cNvPr id="10" name="Rectángulo redondeado 9"/>
          <p:cNvSpPr/>
          <p:nvPr/>
        </p:nvSpPr>
        <p:spPr>
          <a:xfrm>
            <a:off x="973161" y="4893756"/>
            <a:ext cx="7438907" cy="775288"/>
          </a:xfrm>
          <a:prstGeom prst="roundRect">
            <a:avLst/>
          </a:prstGeom>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3200" dirty="0" smtClean="0"/>
              <a:t>PROPUESTA ECONÓMICA</a:t>
            </a:r>
            <a:endParaRPr lang="es-ES" sz="3200" dirty="0"/>
          </a:p>
        </p:txBody>
      </p:sp>
      <p:sp>
        <p:nvSpPr>
          <p:cNvPr id="12" name="Rectángulo redondeado 11"/>
          <p:cNvSpPr/>
          <p:nvPr/>
        </p:nvSpPr>
        <p:spPr>
          <a:xfrm>
            <a:off x="973161" y="5860023"/>
            <a:ext cx="7438907" cy="775288"/>
          </a:xfrm>
          <a:prstGeom prst="roundRect">
            <a:avLst/>
          </a:prstGeom>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3200" dirty="0" smtClean="0"/>
              <a:t>CONCLUSIONES Y RECOMENDACIONES</a:t>
            </a:r>
            <a:endParaRPr lang="es-ES" sz="3200" dirty="0"/>
          </a:p>
        </p:txBody>
      </p:sp>
      <p:sp>
        <p:nvSpPr>
          <p:cNvPr id="11" name="CuadroTexto 10"/>
          <p:cNvSpPr txBox="1"/>
          <p:nvPr/>
        </p:nvSpPr>
        <p:spPr>
          <a:xfrm>
            <a:off x="725747" y="251963"/>
            <a:ext cx="6218332" cy="584776"/>
          </a:xfrm>
          <a:prstGeom prst="rect">
            <a:avLst/>
          </a:prstGeom>
          <a:noFill/>
        </p:spPr>
        <p:txBody>
          <a:bodyPr wrap="square" rtlCol="0">
            <a:spAutoFit/>
          </a:bodyPr>
          <a:lstStyle/>
          <a:p>
            <a:r>
              <a:rPr lang="es-ES" sz="3200" b="1" dirty="0" smtClean="0"/>
              <a:t>CONTENIDO DE LA PRESENTACIÓN:</a:t>
            </a:r>
            <a:endParaRPr lang="es-ES" sz="3200" b="1" dirty="0"/>
          </a:p>
        </p:txBody>
      </p:sp>
    </p:spTree>
    <p:extLst>
      <p:ext uri="{BB962C8B-B14F-4D97-AF65-F5344CB8AC3E}">
        <p14:creationId xmlns:p14="http://schemas.microsoft.com/office/powerpoint/2010/main" val="217712574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cells.jpg"/>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6481" t="12346" r="20791"/>
          <a:stretch/>
        </p:blipFill>
        <p:spPr>
          <a:xfrm>
            <a:off x="-1" y="1"/>
            <a:ext cx="9144001" cy="6887920"/>
          </a:xfrm>
          <a:prstGeom prst="rect">
            <a:avLst/>
          </a:prstGeom>
        </p:spPr>
      </p:pic>
      <p:sp>
        <p:nvSpPr>
          <p:cNvPr id="8" name="CuadroTexto 7"/>
          <p:cNvSpPr txBox="1"/>
          <p:nvPr/>
        </p:nvSpPr>
        <p:spPr>
          <a:xfrm>
            <a:off x="592665" y="1276177"/>
            <a:ext cx="7823202" cy="523220"/>
          </a:xfrm>
          <a:prstGeom prst="rect">
            <a:avLst/>
          </a:prstGeom>
          <a:noFill/>
        </p:spPr>
        <p:txBody>
          <a:bodyPr wrap="square" rtlCol="0">
            <a:spAutoFit/>
          </a:bodyPr>
          <a:lstStyle/>
          <a:p>
            <a:r>
              <a:rPr lang="es-ES" sz="2800" b="1" dirty="0" smtClean="0"/>
              <a:t>RED PÚBLICA INTEGRAL DE SALUD DEL ECUADOR</a:t>
            </a:r>
            <a:endParaRPr lang="es-ES" sz="2800" b="1" dirty="0"/>
          </a:p>
        </p:txBody>
      </p:sp>
      <p:sp>
        <p:nvSpPr>
          <p:cNvPr id="16" name="Rectángulo redondeado 15"/>
          <p:cNvSpPr/>
          <p:nvPr/>
        </p:nvSpPr>
        <p:spPr>
          <a:xfrm>
            <a:off x="508000" y="303855"/>
            <a:ext cx="4622800" cy="712146"/>
          </a:xfrm>
          <a:prstGeom prst="roundRect">
            <a:avLst/>
          </a:prstGeom>
          <a:scene3d>
            <a:camera prst="orthographicFront"/>
            <a:lightRig rig="threePt" dir="t"/>
          </a:scene3d>
          <a:sp3d>
            <a:bevelT prst="angle"/>
          </a:sp3d>
        </p:spPr>
        <p:style>
          <a:lnRef idx="1">
            <a:schemeClr val="accent5"/>
          </a:lnRef>
          <a:fillRef idx="3">
            <a:schemeClr val="accent5"/>
          </a:fillRef>
          <a:effectRef idx="2">
            <a:schemeClr val="accent5"/>
          </a:effectRef>
          <a:fontRef idx="minor">
            <a:schemeClr val="lt1"/>
          </a:fontRef>
        </p:style>
        <p:txBody>
          <a:bodyPr rtlCol="0" anchor="ctr"/>
          <a:lstStyle/>
          <a:p>
            <a:pPr algn="ctr"/>
            <a:r>
              <a:rPr lang="es-ES" sz="2800" dirty="0" smtClean="0">
                <a:solidFill>
                  <a:srgbClr val="000000"/>
                </a:solidFill>
              </a:rPr>
              <a:t>CRITERIOS PARA EL DISEÑO</a:t>
            </a:r>
          </a:p>
        </p:txBody>
      </p:sp>
      <p:pic>
        <p:nvPicPr>
          <p:cNvPr id="2" name="Imagen 1" descr="Picture 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301" y="2010150"/>
            <a:ext cx="7631566" cy="4670062"/>
          </a:xfrm>
          <a:prstGeom prst="rect">
            <a:avLst/>
          </a:prstGeom>
        </p:spPr>
      </p:pic>
    </p:spTree>
    <p:extLst>
      <p:ext uri="{BB962C8B-B14F-4D97-AF65-F5344CB8AC3E}">
        <p14:creationId xmlns:p14="http://schemas.microsoft.com/office/powerpoint/2010/main" val="379746193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cells.jpg"/>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6481" t="12346" r="20791"/>
          <a:stretch/>
        </p:blipFill>
        <p:spPr>
          <a:xfrm>
            <a:off x="-1" y="1"/>
            <a:ext cx="9144001" cy="6887920"/>
          </a:xfrm>
          <a:prstGeom prst="rect">
            <a:avLst/>
          </a:prstGeom>
        </p:spPr>
      </p:pic>
      <p:sp>
        <p:nvSpPr>
          <p:cNvPr id="8" name="CuadroTexto 7"/>
          <p:cNvSpPr txBox="1"/>
          <p:nvPr/>
        </p:nvSpPr>
        <p:spPr>
          <a:xfrm>
            <a:off x="592665" y="1276177"/>
            <a:ext cx="6146802" cy="954107"/>
          </a:xfrm>
          <a:prstGeom prst="rect">
            <a:avLst/>
          </a:prstGeom>
          <a:noFill/>
        </p:spPr>
        <p:txBody>
          <a:bodyPr wrap="square" rtlCol="0">
            <a:spAutoFit/>
          </a:bodyPr>
          <a:lstStyle/>
          <a:p>
            <a:r>
              <a:rPr lang="es-ES" sz="2800" b="1" dirty="0" smtClean="0"/>
              <a:t>PROGRAMA NACIONAL DE TELEMEDICINA Y TELESALUD</a:t>
            </a:r>
            <a:endParaRPr lang="es-ES" sz="2800" b="1" dirty="0"/>
          </a:p>
        </p:txBody>
      </p:sp>
      <p:sp>
        <p:nvSpPr>
          <p:cNvPr id="16" name="Rectángulo redondeado 15"/>
          <p:cNvSpPr/>
          <p:nvPr/>
        </p:nvSpPr>
        <p:spPr>
          <a:xfrm>
            <a:off x="508000" y="303855"/>
            <a:ext cx="4622800" cy="712146"/>
          </a:xfrm>
          <a:prstGeom prst="roundRect">
            <a:avLst/>
          </a:prstGeom>
          <a:scene3d>
            <a:camera prst="orthographicFront"/>
            <a:lightRig rig="threePt" dir="t"/>
          </a:scene3d>
          <a:sp3d>
            <a:bevelT prst="angle"/>
          </a:sp3d>
        </p:spPr>
        <p:style>
          <a:lnRef idx="1">
            <a:schemeClr val="accent5"/>
          </a:lnRef>
          <a:fillRef idx="3">
            <a:schemeClr val="accent5"/>
          </a:fillRef>
          <a:effectRef idx="2">
            <a:schemeClr val="accent5"/>
          </a:effectRef>
          <a:fontRef idx="minor">
            <a:schemeClr val="lt1"/>
          </a:fontRef>
        </p:style>
        <p:txBody>
          <a:bodyPr rtlCol="0" anchor="ctr"/>
          <a:lstStyle/>
          <a:p>
            <a:pPr algn="ctr"/>
            <a:r>
              <a:rPr lang="es-ES" sz="2800" dirty="0" smtClean="0">
                <a:solidFill>
                  <a:srgbClr val="000000"/>
                </a:solidFill>
              </a:rPr>
              <a:t>CRITERIOS PARA EL DISEÑO</a:t>
            </a:r>
          </a:p>
        </p:txBody>
      </p:sp>
      <p:pic>
        <p:nvPicPr>
          <p:cNvPr id="3" name="Imagen 2" descr="Picture 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8800" y="2353733"/>
            <a:ext cx="6839720" cy="4224533"/>
          </a:xfrm>
          <a:prstGeom prst="rect">
            <a:avLst/>
          </a:prstGeom>
        </p:spPr>
      </p:pic>
    </p:spTree>
    <p:extLst>
      <p:ext uri="{BB962C8B-B14F-4D97-AF65-F5344CB8AC3E}">
        <p14:creationId xmlns:p14="http://schemas.microsoft.com/office/powerpoint/2010/main" val="152646195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cells.jpg"/>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6481" t="12346" r="20791"/>
          <a:stretch/>
        </p:blipFill>
        <p:spPr>
          <a:xfrm>
            <a:off x="-1" y="1"/>
            <a:ext cx="9144001" cy="6887920"/>
          </a:xfrm>
          <a:prstGeom prst="rect">
            <a:avLst/>
          </a:prstGeom>
        </p:spPr>
      </p:pic>
      <p:sp>
        <p:nvSpPr>
          <p:cNvPr id="8" name="CuadroTexto 7"/>
          <p:cNvSpPr txBox="1"/>
          <p:nvPr/>
        </p:nvSpPr>
        <p:spPr>
          <a:xfrm>
            <a:off x="761999" y="1075500"/>
            <a:ext cx="7823201" cy="461665"/>
          </a:xfrm>
          <a:prstGeom prst="rect">
            <a:avLst/>
          </a:prstGeom>
          <a:noFill/>
        </p:spPr>
        <p:txBody>
          <a:bodyPr wrap="square" rtlCol="0">
            <a:spAutoFit/>
          </a:bodyPr>
          <a:lstStyle/>
          <a:p>
            <a:r>
              <a:rPr lang="es-ES" sz="2400" b="1" dirty="0" smtClean="0"/>
              <a:t>ELEMENTOS BÁSICOS DE UN SISTEMA DE TELEMEDICINA</a:t>
            </a:r>
            <a:endParaRPr lang="es-ES" sz="2400" b="1" dirty="0"/>
          </a:p>
        </p:txBody>
      </p:sp>
      <p:sp>
        <p:nvSpPr>
          <p:cNvPr id="16" name="Rectángulo redondeado 15"/>
          <p:cNvSpPr/>
          <p:nvPr/>
        </p:nvSpPr>
        <p:spPr>
          <a:xfrm>
            <a:off x="508000" y="303855"/>
            <a:ext cx="4622800" cy="712146"/>
          </a:xfrm>
          <a:prstGeom prst="roundRect">
            <a:avLst/>
          </a:prstGeom>
          <a:scene3d>
            <a:camera prst="orthographicFront"/>
            <a:lightRig rig="threePt" dir="t"/>
          </a:scene3d>
          <a:sp3d>
            <a:bevelT prst="angle"/>
          </a:sp3d>
        </p:spPr>
        <p:style>
          <a:lnRef idx="1">
            <a:schemeClr val="accent5"/>
          </a:lnRef>
          <a:fillRef idx="3">
            <a:schemeClr val="accent5"/>
          </a:fillRef>
          <a:effectRef idx="2">
            <a:schemeClr val="accent5"/>
          </a:effectRef>
          <a:fontRef idx="minor">
            <a:schemeClr val="lt1"/>
          </a:fontRef>
        </p:style>
        <p:txBody>
          <a:bodyPr rtlCol="0" anchor="ctr"/>
          <a:lstStyle/>
          <a:p>
            <a:pPr algn="ctr"/>
            <a:r>
              <a:rPr lang="es-ES" sz="2800" dirty="0" smtClean="0">
                <a:solidFill>
                  <a:srgbClr val="000000"/>
                </a:solidFill>
              </a:rPr>
              <a:t>CRITERIOS PARA EL DISEÑO</a:t>
            </a:r>
          </a:p>
        </p:txBody>
      </p:sp>
      <p:graphicFrame>
        <p:nvGraphicFramePr>
          <p:cNvPr id="13" name="Diagrama 12"/>
          <p:cNvGraphicFramePr/>
          <p:nvPr>
            <p:extLst>
              <p:ext uri="{D42A27DB-BD31-4B8C-83A1-F6EECF244321}">
                <p14:modId xmlns:p14="http://schemas.microsoft.com/office/powerpoint/2010/main" val="3244836798"/>
              </p:ext>
            </p:extLst>
          </p:nvPr>
        </p:nvGraphicFramePr>
        <p:xfrm>
          <a:off x="626532" y="1318713"/>
          <a:ext cx="7958668" cy="560400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5" name="Imagen 14"/>
          <p:cNvPicPr>
            <a:picLocks noChangeAspect="1"/>
          </p:cNvPicPr>
          <p:nvPr/>
        </p:nvPicPr>
        <p:blipFill>
          <a:blip r:embed="rId10"/>
          <a:stretch>
            <a:fillRect/>
          </a:stretch>
        </p:blipFill>
        <p:spPr>
          <a:xfrm>
            <a:off x="4119230" y="2133600"/>
            <a:ext cx="1011570" cy="1159933"/>
          </a:xfrm>
          <a:prstGeom prst="rect">
            <a:avLst/>
          </a:prstGeom>
        </p:spPr>
      </p:pic>
      <p:pic>
        <p:nvPicPr>
          <p:cNvPr id="17" name="Imagen 16"/>
          <p:cNvPicPr>
            <a:picLocks noChangeAspect="1"/>
          </p:cNvPicPr>
          <p:nvPr/>
        </p:nvPicPr>
        <p:blipFill rotWithShape="1">
          <a:blip r:embed="rId11"/>
          <a:srcRect l="7651" r="8743" b="11748"/>
          <a:stretch/>
        </p:blipFill>
        <p:spPr>
          <a:xfrm>
            <a:off x="6146800" y="3293534"/>
            <a:ext cx="1179540" cy="1245070"/>
          </a:xfrm>
          <a:prstGeom prst="rect">
            <a:avLst/>
          </a:prstGeom>
        </p:spPr>
      </p:pic>
      <p:pic>
        <p:nvPicPr>
          <p:cNvPr id="18" name="Imagen 17"/>
          <p:cNvPicPr>
            <a:picLocks noChangeAspect="1"/>
          </p:cNvPicPr>
          <p:nvPr/>
        </p:nvPicPr>
        <p:blipFill>
          <a:blip r:embed="rId12"/>
          <a:stretch>
            <a:fillRect/>
          </a:stretch>
        </p:blipFill>
        <p:spPr>
          <a:xfrm>
            <a:off x="5773077" y="5592233"/>
            <a:ext cx="1687690" cy="1265767"/>
          </a:xfrm>
          <a:prstGeom prst="rect">
            <a:avLst/>
          </a:prstGeom>
        </p:spPr>
      </p:pic>
      <p:pic>
        <p:nvPicPr>
          <p:cNvPr id="19" name="Imagen 18"/>
          <p:cNvPicPr>
            <a:picLocks noChangeAspect="1"/>
          </p:cNvPicPr>
          <p:nvPr/>
        </p:nvPicPr>
        <p:blipFill rotWithShape="1">
          <a:blip r:embed="rId13"/>
          <a:srcRect t="2587" b="28117"/>
          <a:stretch/>
        </p:blipFill>
        <p:spPr>
          <a:xfrm>
            <a:off x="3835401" y="4711700"/>
            <a:ext cx="1583267" cy="1437255"/>
          </a:xfrm>
          <a:prstGeom prst="rect">
            <a:avLst/>
          </a:prstGeom>
        </p:spPr>
      </p:pic>
      <p:pic>
        <p:nvPicPr>
          <p:cNvPr id="20" name="Imagen 19"/>
          <p:cNvPicPr>
            <a:picLocks noChangeAspect="1"/>
          </p:cNvPicPr>
          <p:nvPr/>
        </p:nvPicPr>
        <p:blipFill>
          <a:blip r:embed="rId14"/>
          <a:stretch>
            <a:fillRect/>
          </a:stretch>
        </p:blipFill>
        <p:spPr>
          <a:xfrm>
            <a:off x="1751957" y="5576525"/>
            <a:ext cx="1583909" cy="1330484"/>
          </a:xfrm>
          <a:prstGeom prst="rect">
            <a:avLst/>
          </a:prstGeom>
        </p:spPr>
      </p:pic>
      <p:pic>
        <p:nvPicPr>
          <p:cNvPr id="21" name="Imagen 20"/>
          <p:cNvPicPr>
            <a:picLocks noChangeAspect="1"/>
          </p:cNvPicPr>
          <p:nvPr/>
        </p:nvPicPr>
        <p:blipFill>
          <a:blip r:embed="rId15"/>
          <a:stretch>
            <a:fillRect/>
          </a:stretch>
        </p:blipFill>
        <p:spPr>
          <a:xfrm>
            <a:off x="1930400" y="3293534"/>
            <a:ext cx="1405466" cy="1054099"/>
          </a:xfrm>
          <a:prstGeom prst="rect">
            <a:avLst/>
          </a:prstGeom>
        </p:spPr>
      </p:pic>
    </p:spTree>
    <p:extLst>
      <p:ext uri="{BB962C8B-B14F-4D97-AF65-F5344CB8AC3E}">
        <p14:creationId xmlns:p14="http://schemas.microsoft.com/office/powerpoint/2010/main" val="33843209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dissolv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dissolv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dissolv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dissolv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dissolv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dissolve">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cells.jpg"/>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6481" t="12346" r="20791"/>
          <a:stretch/>
        </p:blipFill>
        <p:spPr>
          <a:xfrm>
            <a:off x="-1" y="1"/>
            <a:ext cx="9144001" cy="6887920"/>
          </a:xfrm>
          <a:prstGeom prst="rect">
            <a:avLst/>
          </a:prstGeom>
        </p:spPr>
      </p:pic>
      <p:sp>
        <p:nvSpPr>
          <p:cNvPr id="8" name="CuadroTexto 7"/>
          <p:cNvSpPr txBox="1"/>
          <p:nvPr/>
        </p:nvSpPr>
        <p:spPr>
          <a:xfrm>
            <a:off x="761999" y="1075500"/>
            <a:ext cx="7823201" cy="830997"/>
          </a:xfrm>
          <a:prstGeom prst="rect">
            <a:avLst/>
          </a:prstGeom>
          <a:noFill/>
        </p:spPr>
        <p:txBody>
          <a:bodyPr wrap="square" rtlCol="0">
            <a:spAutoFit/>
          </a:bodyPr>
          <a:lstStyle/>
          <a:p>
            <a:r>
              <a:rPr lang="es-ES" sz="2400" b="1" dirty="0" smtClean="0"/>
              <a:t>SELECCIÓN DE LOCALIZACIONES DE TELECENTROS Y CENTROS DE COORDINACIÓN</a:t>
            </a:r>
            <a:endParaRPr lang="es-ES" sz="2400" b="1" dirty="0"/>
          </a:p>
        </p:txBody>
      </p:sp>
      <p:sp>
        <p:nvSpPr>
          <p:cNvPr id="16" name="Rectángulo redondeado 15"/>
          <p:cNvSpPr/>
          <p:nvPr/>
        </p:nvSpPr>
        <p:spPr>
          <a:xfrm>
            <a:off x="508000" y="303855"/>
            <a:ext cx="4622800" cy="712146"/>
          </a:xfrm>
          <a:prstGeom prst="roundRect">
            <a:avLst/>
          </a:prstGeom>
          <a:scene3d>
            <a:camera prst="orthographicFront"/>
            <a:lightRig rig="threePt" dir="t"/>
          </a:scene3d>
          <a:sp3d>
            <a:bevelT prst="angle"/>
          </a:sp3d>
        </p:spPr>
        <p:style>
          <a:lnRef idx="1">
            <a:schemeClr val="accent5"/>
          </a:lnRef>
          <a:fillRef idx="3">
            <a:schemeClr val="accent5"/>
          </a:fillRef>
          <a:effectRef idx="2">
            <a:schemeClr val="accent5"/>
          </a:effectRef>
          <a:fontRef idx="minor">
            <a:schemeClr val="lt1"/>
          </a:fontRef>
        </p:style>
        <p:txBody>
          <a:bodyPr rtlCol="0" anchor="ctr"/>
          <a:lstStyle/>
          <a:p>
            <a:pPr algn="ctr"/>
            <a:r>
              <a:rPr lang="es-ES" sz="2800" dirty="0" smtClean="0">
                <a:solidFill>
                  <a:srgbClr val="000000"/>
                </a:solidFill>
              </a:rPr>
              <a:t>CRITERIOS PARA EL DISEÑO</a:t>
            </a:r>
          </a:p>
        </p:txBody>
      </p:sp>
      <p:pic>
        <p:nvPicPr>
          <p:cNvPr id="12" name="Imagen 11"/>
          <p:cNvPicPr/>
          <p:nvPr/>
        </p:nvPicPr>
        <p:blipFill>
          <a:blip r:embed="rId5">
            <a:extLst>
              <a:ext uri="{28A0092B-C50C-407E-A947-70E740481C1C}">
                <a14:useLocalDpi xmlns:a14="http://schemas.microsoft.com/office/drawing/2010/main" val="0"/>
              </a:ext>
            </a:extLst>
          </a:blip>
          <a:stretch>
            <a:fillRect/>
          </a:stretch>
        </p:blipFill>
        <p:spPr>
          <a:xfrm>
            <a:off x="2082799" y="2048933"/>
            <a:ext cx="6925734" cy="4351865"/>
          </a:xfrm>
          <a:prstGeom prst="rect">
            <a:avLst/>
          </a:prstGeom>
        </p:spPr>
      </p:pic>
      <p:sp>
        <p:nvSpPr>
          <p:cNvPr id="2" name="CuadroTexto 1"/>
          <p:cNvSpPr txBox="1"/>
          <p:nvPr/>
        </p:nvSpPr>
        <p:spPr>
          <a:xfrm>
            <a:off x="253999" y="3166533"/>
            <a:ext cx="1608667" cy="1200329"/>
          </a:xfrm>
          <a:prstGeom prst="rect">
            <a:avLst/>
          </a:prstGeom>
          <a:noFill/>
        </p:spPr>
        <p:txBody>
          <a:bodyPr wrap="square" rtlCol="0">
            <a:spAutoFit/>
          </a:bodyPr>
          <a:lstStyle/>
          <a:p>
            <a:r>
              <a:rPr lang="es-ES" b="1" dirty="0" smtClean="0"/>
              <a:t>PROGRAMA NACIONAL DE TELEMEDICINA TELESALUD</a:t>
            </a:r>
            <a:endParaRPr lang="es-ES" b="1" dirty="0"/>
          </a:p>
        </p:txBody>
      </p:sp>
    </p:spTree>
    <p:extLst>
      <p:ext uri="{BB962C8B-B14F-4D97-AF65-F5344CB8AC3E}">
        <p14:creationId xmlns:p14="http://schemas.microsoft.com/office/powerpoint/2010/main" val="409911761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cells.jpg"/>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6481" t="12346" r="20791"/>
          <a:stretch/>
        </p:blipFill>
        <p:spPr>
          <a:xfrm>
            <a:off x="-1" y="1"/>
            <a:ext cx="9144001" cy="6887920"/>
          </a:xfrm>
          <a:prstGeom prst="rect">
            <a:avLst/>
          </a:prstGeom>
        </p:spPr>
      </p:pic>
      <p:sp>
        <p:nvSpPr>
          <p:cNvPr id="8" name="CuadroTexto 7"/>
          <p:cNvSpPr txBox="1"/>
          <p:nvPr/>
        </p:nvSpPr>
        <p:spPr>
          <a:xfrm>
            <a:off x="508001" y="1143034"/>
            <a:ext cx="7823201" cy="461665"/>
          </a:xfrm>
          <a:prstGeom prst="rect">
            <a:avLst/>
          </a:prstGeom>
          <a:noFill/>
        </p:spPr>
        <p:txBody>
          <a:bodyPr wrap="square" rtlCol="0">
            <a:spAutoFit/>
          </a:bodyPr>
          <a:lstStyle/>
          <a:p>
            <a:r>
              <a:rPr lang="es-ES" sz="2400" b="1" dirty="0" smtClean="0"/>
              <a:t>SOLUCIÓN TECNOLÓGICA A EMPLEAR</a:t>
            </a:r>
            <a:endParaRPr lang="es-ES" sz="2400" b="1" dirty="0"/>
          </a:p>
        </p:txBody>
      </p:sp>
      <p:sp>
        <p:nvSpPr>
          <p:cNvPr id="16" name="Rectángulo redondeado 15"/>
          <p:cNvSpPr/>
          <p:nvPr/>
        </p:nvSpPr>
        <p:spPr>
          <a:xfrm>
            <a:off x="508000" y="303855"/>
            <a:ext cx="4622800" cy="712146"/>
          </a:xfrm>
          <a:prstGeom prst="roundRect">
            <a:avLst/>
          </a:prstGeom>
          <a:scene3d>
            <a:camera prst="orthographicFront"/>
            <a:lightRig rig="threePt" dir="t"/>
          </a:scene3d>
          <a:sp3d>
            <a:bevelT prst="angle"/>
          </a:sp3d>
        </p:spPr>
        <p:style>
          <a:lnRef idx="1">
            <a:schemeClr val="accent5"/>
          </a:lnRef>
          <a:fillRef idx="3">
            <a:schemeClr val="accent5"/>
          </a:fillRef>
          <a:effectRef idx="2">
            <a:schemeClr val="accent5"/>
          </a:effectRef>
          <a:fontRef idx="minor">
            <a:schemeClr val="lt1"/>
          </a:fontRef>
        </p:style>
        <p:txBody>
          <a:bodyPr rtlCol="0" anchor="ctr"/>
          <a:lstStyle/>
          <a:p>
            <a:pPr algn="ctr"/>
            <a:r>
              <a:rPr lang="es-ES" sz="2800" dirty="0" smtClean="0">
                <a:solidFill>
                  <a:srgbClr val="000000"/>
                </a:solidFill>
              </a:rPr>
              <a:t>CRITERIOS PARA EL DISEÑO</a:t>
            </a:r>
          </a:p>
        </p:txBody>
      </p:sp>
      <p:sp>
        <p:nvSpPr>
          <p:cNvPr id="2" name="CuadroTexto 1"/>
          <p:cNvSpPr txBox="1"/>
          <p:nvPr/>
        </p:nvSpPr>
        <p:spPr>
          <a:xfrm>
            <a:off x="6349992" y="4676325"/>
            <a:ext cx="1776239" cy="369332"/>
          </a:xfrm>
          <a:prstGeom prst="rect">
            <a:avLst/>
          </a:prstGeom>
          <a:noFill/>
        </p:spPr>
        <p:txBody>
          <a:bodyPr wrap="square" rtlCol="0">
            <a:spAutoFit/>
          </a:bodyPr>
          <a:lstStyle/>
          <a:p>
            <a:r>
              <a:rPr lang="es-ES" b="1" dirty="0" smtClean="0"/>
              <a:t>VENTAJAS:</a:t>
            </a:r>
            <a:endParaRPr lang="es-ES" b="1" dirty="0"/>
          </a:p>
        </p:txBody>
      </p:sp>
      <p:pic>
        <p:nvPicPr>
          <p:cNvPr id="3" name="Imagen 2"/>
          <p:cNvPicPr>
            <a:picLocks noChangeAspect="1"/>
          </p:cNvPicPr>
          <p:nvPr/>
        </p:nvPicPr>
        <p:blipFill>
          <a:blip r:embed="rId5"/>
          <a:stretch>
            <a:fillRect/>
          </a:stretch>
        </p:blipFill>
        <p:spPr>
          <a:xfrm>
            <a:off x="5600746" y="3660597"/>
            <a:ext cx="1465071" cy="939766"/>
          </a:xfrm>
          <a:prstGeom prst="rect">
            <a:avLst/>
          </a:prstGeom>
        </p:spPr>
      </p:pic>
      <p:pic>
        <p:nvPicPr>
          <p:cNvPr id="10" name="Imagen 9" descr="Macintosh HD:Users:Alejandro:Desktop:Picture 2.png"/>
          <p:cNvPicPr/>
          <p:nvPr/>
        </p:nvPicPr>
        <p:blipFill>
          <a:blip r:embed="rId6">
            <a:extLst>
              <a:ext uri="{28A0092B-C50C-407E-A947-70E740481C1C}">
                <a14:useLocalDpi xmlns:a14="http://schemas.microsoft.com/office/drawing/2010/main" val="0"/>
              </a:ext>
            </a:extLst>
          </a:blip>
          <a:srcRect/>
          <a:stretch>
            <a:fillRect/>
          </a:stretch>
        </p:blipFill>
        <p:spPr bwMode="auto">
          <a:xfrm>
            <a:off x="508001" y="1841723"/>
            <a:ext cx="4756680" cy="4728410"/>
          </a:xfrm>
          <a:prstGeom prst="rect">
            <a:avLst/>
          </a:prstGeom>
          <a:noFill/>
          <a:ln>
            <a:noFill/>
          </a:ln>
        </p:spPr>
      </p:pic>
      <p:sp>
        <p:nvSpPr>
          <p:cNvPr id="4" name="CuadroTexto 3"/>
          <p:cNvSpPr txBox="1"/>
          <p:nvPr/>
        </p:nvSpPr>
        <p:spPr>
          <a:xfrm>
            <a:off x="6045196" y="5045657"/>
            <a:ext cx="2692404" cy="1600438"/>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285750" indent="-285750">
              <a:buFont typeface="Arial"/>
              <a:buChar char="•"/>
            </a:pPr>
            <a:r>
              <a:rPr lang="es-ES" sz="1400" dirty="0" smtClean="0"/>
              <a:t>Adaptabilidad a propagación a largas distancias.</a:t>
            </a:r>
          </a:p>
          <a:p>
            <a:pPr marL="285750" indent="-285750">
              <a:buFont typeface="Arial"/>
              <a:buChar char="•"/>
            </a:pPr>
            <a:r>
              <a:rPr lang="es-ES" sz="1400" dirty="0" smtClean="0"/>
              <a:t>Costos relativamente bajos comparados con soluciones cableadas, en áreas con topografía irregular.</a:t>
            </a:r>
          </a:p>
          <a:p>
            <a:pPr marL="285750" indent="-285750">
              <a:buFont typeface="Arial"/>
              <a:buChar char="•"/>
            </a:pPr>
            <a:r>
              <a:rPr lang="es-ES" sz="1400" dirty="0" smtClean="0"/>
              <a:t>Estandarización de protocolos.</a:t>
            </a:r>
            <a:endParaRPr lang="es-ES" sz="1400" dirty="0"/>
          </a:p>
        </p:txBody>
      </p:sp>
      <p:pic>
        <p:nvPicPr>
          <p:cNvPr id="9" name="Imagen 8"/>
          <p:cNvPicPr/>
          <p:nvPr/>
        </p:nvPicPr>
        <p:blipFill rotWithShape="1">
          <a:blip r:embed="rId7"/>
          <a:srcRect l="17115" t="10964" r="19127" b="8919"/>
          <a:stretch/>
        </p:blipFill>
        <p:spPr bwMode="auto">
          <a:xfrm>
            <a:off x="508001" y="1841723"/>
            <a:ext cx="4835738" cy="4728410"/>
          </a:xfrm>
          <a:prstGeom prst="rect">
            <a:avLst/>
          </a:prstGeom>
          <a:noFill/>
          <a:ln>
            <a:noFill/>
          </a:ln>
          <a:extLst>
            <a:ext uri="{53640926-AAD7-44d8-BBD7-CCE9431645EC}">
              <a14:shadowObscured xmlns:a14="http://schemas.microsoft.com/office/drawing/2010/main"/>
            </a:ext>
          </a:extLst>
        </p:spPr>
      </p:pic>
      <p:pic>
        <p:nvPicPr>
          <p:cNvPr id="5" name="Imagen 4"/>
          <p:cNvPicPr>
            <a:picLocks noChangeAspect="1"/>
          </p:cNvPicPr>
          <p:nvPr/>
        </p:nvPicPr>
        <p:blipFill>
          <a:blip r:embed="rId8"/>
          <a:stretch>
            <a:fillRect/>
          </a:stretch>
        </p:blipFill>
        <p:spPr>
          <a:xfrm>
            <a:off x="5879297" y="1321323"/>
            <a:ext cx="781863" cy="829732"/>
          </a:xfrm>
          <a:prstGeom prst="rect">
            <a:avLst/>
          </a:prstGeom>
        </p:spPr>
      </p:pic>
      <p:pic>
        <p:nvPicPr>
          <p:cNvPr id="12" name="Imagen 11"/>
          <p:cNvPicPr>
            <a:picLocks noChangeAspect="1"/>
          </p:cNvPicPr>
          <p:nvPr/>
        </p:nvPicPr>
        <p:blipFill>
          <a:blip r:embed="rId9"/>
          <a:stretch>
            <a:fillRect/>
          </a:stretch>
        </p:blipFill>
        <p:spPr>
          <a:xfrm>
            <a:off x="5600746" y="2844891"/>
            <a:ext cx="1364954" cy="622363"/>
          </a:xfrm>
          <a:prstGeom prst="rect">
            <a:avLst/>
          </a:prstGeom>
        </p:spPr>
      </p:pic>
      <p:pic>
        <p:nvPicPr>
          <p:cNvPr id="13" name="Imagen 12"/>
          <p:cNvPicPr>
            <a:picLocks noChangeAspect="1"/>
          </p:cNvPicPr>
          <p:nvPr/>
        </p:nvPicPr>
        <p:blipFill>
          <a:blip r:embed="rId10"/>
          <a:stretch>
            <a:fillRect/>
          </a:stretch>
        </p:blipFill>
        <p:spPr>
          <a:xfrm>
            <a:off x="5540362" y="2346973"/>
            <a:ext cx="1425338" cy="497918"/>
          </a:xfrm>
          <a:prstGeom prst="rect">
            <a:avLst/>
          </a:prstGeom>
        </p:spPr>
      </p:pic>
      <p:pic>
        <p:nvPicPr>
          <p:cNvPr id="14" name="Imagen 13"/>
          <p:cNvPicPr>
            <a:picLocks noChangeAspect="1"/>
          </p:cNvPicPr>
          <p:nvPr/>
        </p:nvPicPr>
        <p:blipFill rotWithShape="1">
          <a:blip r:embed="rId11"/>
          <a:srcRect l="10740" r="19268"/>
          <a:stretch/>
        </p:blipFill>
        <p:spPr>
          <a:xfrm>
            <a:off x="5825310" y="148234"/>
            <a:ext cx="1049363" cy="994800"/>
          </a:xfrm>
          <a:prstGeom prst="rect">
            <a:avLst/>
          </a:prstGeom>
        </p:spPr>
      </p:pic>
      <p:sp>
        <p:nvSpPr>
          <p:cNvPr id="15" name="Rectángulo redondeado 14"/>
          <p:cNvSpPr/>
          <p:nvPr/>
        </p:nvSpPr>
        <p:spPr>
          <a:xfrm>
            <a:off x="7085561" y="303855"/>
            <a:ext cx="2081339" cy="712146"/>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171450" indent="-171450">
              <a:buFont typeface="Arial"/>
              <a:buChar char="•"/>
            </a:pPr>
            <a:r>
              <a:rPr lang="es-ES" sz="1300" dirty="0" smtClean="0"/>
              <a:t>Inversión elevada</a:t>
            </a:r>
          </a:p>
          <a:p>
            <a:pPr marL="171450" indent="-171450">
              <a:buFont typeface="Arial"/>
              <a:buChar char="•"/>
            </a:pPr>
            <a:r>
              <a:rPr lang="es-ES" sz="1300" dirty="0" smtClean="0"/>
              <a:t>Infraestructura compleja</a:t>
            </a:r>
          </a:p>
          <a:p>
            <a:pPr marL="171450" indent="-171450">
              <a:buFont typeface="Arial"/>
              <a:buChar char="•"/>
            </a:pPr>
            <a:r>
              <a:rPr lang="es-ES" sz="1300" dirty="0" smtClean="0"/>
              <a:t>Permisos de operación</a:t>
            </a:r>
          </a:p>
        </p:txBody>
      </p:sp>
      <p:sp>
        <p:nvSpPr>
          <p:cNvPr id="17" name="Rectángulo redondeado 16"/>
          <p:cNvSpPr/>
          <p:nvPr/>
        </p:nvSpPr>
        <p:spPr>
          <a:xfrm>
            <a:off x="7085561" y="1321323"/>
            <a:ext cx="2081339" cy="68755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171450" indent="-171450">
              <a:buFont typeface="Arial"/>
              <a:buChar char="•"/>
            </a:pPr>
            <a:r>
              <a:rPr lang="es-ES" sz="1300" dirty="0" smtClean="0"/>
              <a:t>Tasas de transición Backbone</a:t>
            </a:r>
          </a:p>
          <a:p>
            <a:pPr marL="171450" indent="-171450">
              <a:buFont typeface="Arial"/>
              <a:buChar char="•"/>
            </a:pPr>
            <a:r>
              <a:rPr lang="es-ES" sz="1300" dirty="0" smtClean="0"/>
              <a:t>Enfocado a PmtP</a:t>
            </a:r>
            <a:endParaRPr lang="es-ES" sz="1300" dirty="0"/>
          </a:p>
        </p:txBody>
      </p:sp>
      <p:sp>
        <p:nvSpPr>
          <p:cNvPr id="18" name="Rectángulo redondeado 17"/>
          <p:cNvSpPr/>
          <p:nvPr/>
        </p:nvSpPr>
        <p:spPr>
          <a:xfrm>
            <a:off x="7085561" y="2501112"/>
            <a:ext cx="2081339" cy="68755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171450" indent="-171450">
              <a:buFont typeface="Arial"/>
              <a:buChar char="•"/>
            </a:pPr>
            <a:r>
              <a:rPr lang="es-ES" sz="1300" dirty="0" smtClean="0"/>
              <a:t>Enfocado a PtP</a:t>
            </a:r>
          </a:p>
          <a:p>
            <a:pPr marL="171450" indent="-171450">
              <a:buFont typeface="Arial"/>
              <a:buChar char="•"/>
            </a:pPr>
            <a:r>
              <a:rPr lang="es-ES" sz="1300" dirty="0" smtClean="0"/>
              <a:t>No interoperabilidad</a:t>
            </a:r>
          </a:p>
          <a:p>
            <a:pPr marL="171450" indent="-171450">
              <a:buFont typeface="Arial"/>
              <a:buChar char="•"/>
            </a:pPr>
            <a:r>
              <a:rPr lang="es-ES" sz="1300" dirty="0" smtClean="0"/>
              <a:t>Costo elevado</a:t>
            </a:r>
            <a:endParaRPr lang="es-ES" sz="1300" dirty="0"/>
          </a:p>
        </p:txBody>
      </p:sp>
      <p:sp>
        <p:nvSpPr>
          <p:cNvPr id="19" name="Rectángulo redondeado 18"/>
          <p:cNvSpPr/>
          <p:nvPr/>
        </p:nvSpPr>
        <p:spPr>
          <a:xfrm>
            <a:off x="7085561" y="3793068"/>
            <a:ext cx="2081339" cy="807296"/>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171450" indent="-171450">
              <a:buFont typeface="Arial"/>
              <a:buChar char="•"/>
            </a:pPr>
            <a:r>
              <a:rPr lang="es-ES" sz="1300" dirty="0" smtClean="0"/>
              <a:t>Opera en PtP o PmtP</a:t>
            </a:r>
          </a:p>
          <a:p>
            <a:pPr marL="171450" indent="-171450">
              <a:buFont typeface="Arial"/>
              <a:buChar char="•"/>
            </a:pPr>
            <a:r>
              <a:rPr lang="es-ES" sz="1300" dirty="0" smtClean="0"/>
              <a:t>Interoperabilidad</a:t>
            </a:r>
          </a:p>
          <a:p>
            <a:pPr marL="171450" indent="-171450">
              <a:buFont typeface="Arial"/>
              <a:buChar char="•"/>
            </a:pPr>
            <a:r>
              <a:rPr lang="es-ES" sz="1300" dirty="0" smtClean="0"/>
              <a:t>Costo bajo</a:t>
            </a:r>
            <a:endParaRPr lang="es-ES" sz="1300" dirty="0"/>
          </a:p>
        </p:txBody>
      </p:sp>
    </p:spTree>
    <p:extLst>
      <p:ext uri="{BB962C8B-B14F-4D97-AF65-F5344CB8AC3E}">
        <p14:creationId xmlns:p14="http://schemas.microsoft.com/office/powerpoint/2010/main" val="6781450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37"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900" decel="100000" fill="hold"/>
                                        <p:tgtEl>
                                          <p:spTgt spid="14"/>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22" presetID="37"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900" decel="100000" fill="hold"/>
                                        <p:tgtEl>
                                          <p:spTgt spid="15"/>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7"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900" decel="100000" fill="hold"/>
                                        <p:tgtEl>
                                          <p:spTgt spid="5"/>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36" presetID="37" presetClass="entr" presetSubtype="0"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anim calcmode="lin" valueType="num">
                                      <p:cBhvr>
                                        <p:cTn id="39" dur="1000" fill="hold"/>
                                        <p:tgtEl>
                                          <p:spTgt spid="17"/>
                                        </p:tgtEl>
                                        <p:attrNameLst>
                                          <p:attrName>ppt_x</p:attrName>
                                        </p:attrNameLst>
                                      </p:cBhvr>
                                      <p:tavLst>
                                        <p:tav tm="0">
                                          <p:val>
                                            <p:strVal val="#ppt_x"/>
                                          </p:val>
                                        </p:tav>
                                        <p:tav tm="100000">
                                          <p:val>
                                            <p:strVal val="#ppt_x"/>
                                          </p:val>
                                        </p:tav>
                                      </p:tavLst>
                                    </p:anim>
                                    <p:anim calcmode="lin" valueType="num">
                                      <p:cBhvr>
                                        <p:cTn id="40" dur="900" decel="100000" fill="hold"/>
                                        <p:tgtEl>
                                          <p:spTgt spid="17"/>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37" presetClass="entr" presetSubtype="0" fill="hold"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000"/>
                                        <p:tgtEl>
                                          <p:spTgt spid="13"/>
                                        </p:tgtEl>
                                      </p:cBhvr>
                                    </p:animEffect>
                                    <p:anim calcmode="lin" valueType="num">
                                      <p:cBhvr>
                                        <p:cTn id="47" dur="1000" fill="hold"/>
                                        <p:tgtEl>
                                          <p:spTgt spid="13"/>
                                        </p:tgtEl>
                                        <p:attrNameLst>
                                          <p:attrName>ppt_x</p:attrName>
                                        </p:attrNameLst>
                                      </p:cBhvr>
                                      <p:tavLst>
                                        <p:tav tm="0">
                                          <p:val>
                                            <p:strVal val="#ppt_x"/>
                                          </p:val>
                                        </p:tav>
                                        <p:tav tm="100000">
                                          <p:val>
                                            <p:strVal val="#ppt_x"/>
                                          </p:val>
                                        </p:tav>
                                      </p:tavLst>
                                    </p:anim>
                                    <p:anim calcmode="lin" valueType="num">
                                      <p:cBhvr>
                                        <p:cTn id="48" dur="900" decel="100000" fill="hold"/>
                                        <p:tgtEl>
                                          <p:spTgt spid="13"/>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par>
                                <p:cTn id="50" presetID="37" presetClass="entr" presetSubtype="0" fill="hold"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1000"/>
                                        <p:tgtEl>
                                          <p:spTgt spid="12"/>
                                        </p:tgtEl>
                                      </p:cBhvr>
                                    </p:animEffect>
                                    <p:anim calcmode="lin" valueType="num">
                                      <p:cBhvr>
                                        <p:cTn id="53" dur="1000" fill="hold"/>
                                        <p:tgtEl>
                                          <p:spTgt spid="12"/>
                                        </p:tgtEl>
                                        <p:attrNameLst>
                                          <p:attrName>ppt_x</p:attrName>
                                        </p:attrNameLst>
                                      </p:cBhvr>
                                      <p:tavLst>
                                        <p:tav tm="0">
                                          <p:val>
                                            <p:strVal val="#ppt_x"/>
                                          </p:val>
                                        </p:tav>
                                        <p:tav tm="100000">
                                          <p:val>
                                            <p:strVal val="#ppt_x"/>
                                          </p:val>
                                        </p:tav>
                                      </p:tavLst>
                                    </p:anim>
                                    <p:anim calcmode="lin" valueType="num">
                                      <p:cBhvr>
                                        <p:cTn id="54" dur="900" decel="100000" fill="hold"/>
                                        <p:tgtEl>
                                          <p:spTgt spid="12"/>
                                        </p:tgtEl>
                                        <p:attrNameLst>
                                          <p:attrName>ppt_y</p:attrName>
                                        </p:attrNameLst>
                                      </p:cBhvr>
                                      <p:tavLst>
                                        <p:tav tm="0">
                                          <p:val>
                                            <p:strVal val="#ppt_y+1"/>
                                          </p:val>
                                        </p:tav>
                                        <p:tav tm="100000">
                                          <p:val>
                                            <p:strVal val="#ppt_y-.03"/>
                                          </p:val>
                                        </p:tav>
                                      </p:tavLst>
                                    </p:anim>
                                    <p:anim calcmode="lin" valueType="num">
                                      <p:cBhvr>
                                        <p:cTn id="55"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56" presetID="37" presetClass="entr" presetSubtype="0" fill="hold" grpId="0" nodeType="with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1000"/>
                                        <p:tgtEl>
                                          <p:spTgt spid="18"/>
                                        </p:tgtEl>
                                      </p:cBhvr>
                                    </p:animEffect>
                                    <p:anim calcmode="lin" valueType="num">
                                      <p:cBhvr>
                                        <p:cTn id="59" dur="1000" fill="hold"/>
                                        <p:tgtEl>
                                          <p:spTgt spid="18"/>
                                        </p:tgtEl>
                                        <p:attrNameLst>
                                          <p:attrName>ppt_x</p:attrName>
                                        </p:attrNameLst>
                                      </p:cBhvr>
                                      <p:tavLst>
                                        <p:tav tm="0">
                                          <p:val>
                                            <p:strVal val="#ppt_x"/>
                                          </p:val>
                                        </p:tav>
                                        <p:tav tm="100000">
                                          <p:val>
                                            <p:strVal val="#ppt_x"/>
                                          </p:val>
                                        </p:tav>
                                      </p:tavLst>
                                    </p:anim>
                                    <p:anim calcmode="lin" valueType="num">
                                      <p:cBhvr>
                                        <p:cTn id="60" dur="900" decel="100000" fill="hold"/>
                                        <p:tgtEl>
                                          <p:spTgt spid="18"/>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37" presetClass="entr" presetSubtype="0" fill="hold" nodeType="clickEffect">
                                  <p:stCondLst>
                                    <p:cond delay="0"/>
                                  </p:stCondLst>
                                  <p:childTnLst>
                                    <p:set>
                                      <p:cBhvr>
                                        <p:cTn id="65" dur="1" fill="hold">
                                          <p:stCondLst>
                                            <p:cond delay="0"/>
                                          </p:stCondLst>
                                        </p:cTn>
                                        <p:tgtEl>
                                          <p:spTgt spid="3"/>
                                        </p:tgtEl>
                                        <p:attrNameLst>
                                          <p:attrName>style.visibility</p:attrName>
                                        </p:attrNameLst>
                                      </p:cBhvr>
                                      <p:to>
                                        <p:strVal val="visible"/>
                                      </p:to>
                                    </p:set>
                                    <p:animEffect transition="in" filter="fade">
                                      <p:cBhvr>
                                        <p:cTn id="66" dur="1000"/>
                                        <p:tgtEl>
                                          <p:spTgt spid="3"/>
                                        </p:tgtEl>
                                      </p:cBhvr>
                                    </p:animEffect>
                                    <p:anim calcmode="lin" valueType="num">
                                      <p:cBhvr>
                                        <p:cTn id="67" dur="1000" fill="hold"/>
                                        <p:tgtEl>
                                          <p:spTgt spid="3"/>
                                        </p:tgtEl>
                                        <p:attrNameLst>
                                          <p:attrName>ppt_x</p:attrName>
                                        </p:attrNameLst>
                                      </p:cBhvr>
                                      <p:tavLst>
                                        <p:tav tm="0">
                                          <p:val>
                                            <p:strVal val="#ppt_x"/>
                                          </p:val>
                                        </p:tav>
                                        <p:tav tm="100000">
                                          <p:val>
                                            <p:strVal val="#ppt_x"/>
                                          </p:val>
                                        </p:tav>
                                      </p:tavLst>
                                    </p:anim>
                                    <p:anim calcmode="lin" valueType="num">
                                      <p:cBhvr>
                                        <p:cTn id="68" dur="900" decel="100000" fill="hold"/>
                                        <p:tgtEl>
                                          <p:spTgt spid="3"/>
                                        </p:tgtEl>
                                        <p:attrNameLst>
                                          <p:attrName>ppt_y</p:attrName>
                                        </p:attrNameLst>
                                      </p:cBhvr>
                                      <p:tavLst>
                                        <p:tav tm="0">
                                          <p:val>
                                            <p:strVal val="#ppt_y+1"/>
                                          </p:val>
                                        </p:tav>
                                        <p:tav tm="100000">
                                          <p:val>
                                            <p:strVal val="#ppt_y-.03"/>
                                          </p:val>
                                        </p:tav>
                                      </p:tavLst>
                                    </p:anim>
                                    <p:anim calcmode="lin" valueType="num">
                                      <p:cBhvr>
                                        <p:cTn id="69"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par>
                                <p:cTn id="70" presetID="37" presetClass="entr" presetSubtype="0" fill="hold" grpId="0" nodeType="with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fade">
                                      <p:cBhvr>
                                        <p:cTn id="72" dur="1000"/>
                                        <p:tgtEl>
                                          <p:spTgt spid="19"/>
                                        </p:tgtEl>
                                      </p:cBhvr>
                                    </p:animEffect>
                                    <p:anim calcmode="lin" valueType="num">
                                      <p:cBhvr>
                                        <p:cTn id="73" dur="1000" fill="hold"/>
                                        <p:tgtEl>
                                          <p:spTgt spid="19"/>
                                        </p:tgtEl>
                                        <p:attrNameLst>
                                          <p:attrName>ppt_x</p:attrName>
                                        </p:attrNameLst>
                                      </p:cBhvr>
                                      <p:tavLst>
                                        <p:tav tm="0">
                                          <p:val>
                                            <p:strVal val="#ppt_x"/>
                                          </p:val>
                                        </p:tav>
                                        <p:tav tm="100000">
                                          <p:val>
                                            <p:strVal val="#ppt_x"/>
                                          </p:val>
                                        </p:tav>
                                      </p:tavLst>
                                    </p:anim>
                                    <p:anim calcmode="lin" valueType="num">
                                      <p:cBhvr>
                                        <p:cTn id="74" dur="900" decel="100000" fill="hold"/>
                                        <p:tgtEl>
                                          <p:spTgt spid="19"/>
                                        </p:tgtEl>
                                        <p:attrNameLst>
                                          <p:attrName>ppt_y</p:attrName>
                                        </p:attrNameLst>
                                      </p:cBhvr>
                                      <p:tavLst>
                                        <p:tav tm="0">
                                          <p:val>
                                            <p:strVal val="#ppt_y+1"/>
                                          </p:val>
                                        </p:tav>
                                        <p:tav tm="100000">
                                          <p:val>
                                            <p:strVal val="#ppt_y-.03"/>
                                          </p:val>
                                        </p:tav>
                                      </p:tavLst>
                                    </p:anim>
                                    <p:anim calcmode="lin" valueType="num">
                                      <p:cBhvr>
                                        <p:cTn id="75"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3" presetClass="entr" presetSubtype="16" fill="hold" grpId="0" nodeType="clickEffect">
                                  <p:stCondLst>
                                    <p:cond delay="0"/>
                                  </p:stCondLst>
                                  <p:childTnLst>
                                    <p:set>
                                      <p:cBhvr>
                                        <p:cTn id="79" dur="1" fill="hold">
                                          <p:stCondLst>
                                            <p:cond delay="0"/>
                                          </p:stCondLst>
                                        </p:cTn>
                                        <p:tgtEl>
                                          <p:spTgt spid="2"/>
                                        </p:tgtEl>
                                        <p:attrNameLst>
                                          <p:attrName>style.visibility</p:attrName>
                                        </p:attrNameLst>
                                      </p:cBhvr>
                                      <p:to>
                                        <p:strVal val="visible"/>
                                      </p:to>
                                    </p:set>
                                    <p:anim calcmode="lin" valueType="num">
                                      <p:cBhvr>
                                        <p:cTn id="80" dur="500" fill="hold"/>
                                        <p:tgtEl>
                                          <p:spTgt spid="2"/>
                                        </p:tgtEl>
                                        <p:attrNameLst>
                                          <p:attrName>ppt_w</p:attrName>
                                        </p:attrNameLst>
                                      </p:cBhvr>
                                      <p:tavLst>
                                        <p:tav tm="0">
                                          <p:val>
                                            <p:fltVal val="0"/>
                                          </p:val>
                                        </p:tav>
                                        <p:tav tm="100000">
                                          <p:val>
                                            <p:strVal val="#ppt_w"/>
                                          </p:val>
                                        </p:tav>
                                      </p:tavLst>
                                    </p:anim>
                                    <p:anim calcmode="lin" valueType="num">
                                      <p:cBhvr>
                                        <p:cTn id="81" dur="500" fill="hold"/>
                                        <p:tgtEl>
                                          <p:spTgt spid="2"/>
                                        </p:tgtEl>
                                        <p:attrNameLst>
                                          <p:attrName>ppt_h</p:attrName>
                                        </p:attrNameLst>
                                      </p:cBhvr>
                                      <p:tavLst>
                                        <p:tav tm="0">
                                          <p:val>
                                            <p:fltVal val="0"/>
                                          </p:val>
                                        </p:tav>
                                        <p:tav tm="100000">
                                          <p:val>
                                            <p:strVal val="#ppt_h"/>
                                          </p:val>
                                        </p:tav>
                                      </p:tavLst>
                                    </p:anim>
                                  </p:childTnLst>
                                </p:cTn>
                              </p:par>
                              <p:par>
                                <p:cTn id="82" presetID="23" presetClass="entr" presetSubtype="16" fill="hold" grpId="0" nodeType="withEffect">
                                  <p:stCondLst>
                                    <p:cond delay="0"/>
                                  </p:stCondLst>
                                  <p:childTnLst>
                                    <p:set>
                                      <p:cBhvr>
                                        <p:cTn id="83" dur="1" fill="hold">
                                          <p:stCondLst>
                                            <p:cond delay="0"/>
                                          </p:stCondLst>
                                        </p:cTn>
                                        <p:tgtEl>
                                          <p:spTgt spid="4"/>
                                        </p:tgtEl>
                                        <p:attrNameLst>
                                          <p:attrName>style.visibility</p:attrName>
                                        </p:attrNameLst>
                                      </p:cBhvr>
                                      <p:to>
                                        <p:strVal val="visible"/>
                                      </p:to>
                                    </p:set>
                                    <p:anim calcmode="lin" valueType="num">
                                      <p:cBhvr>
                                        <p:cTn id="84" dur="500" fill="hold"/>
                                        <p:tgtEl>
                                          <p:spTgt spid="4"/>
                                        </p:tgtEl>
                                        <p:attrNameLst>
                                          <p:attrName>ppt_w</p:attrName>
                                        </p:attrNameLst>
                                      </p:cBhvr>
                                      <p:tavLst>
                                        <p:tav tm="0">
                                          <p:val>
                                            <p:fltVal val="0"/>
                                          </p:val>
                                        </p:tav>
                                        <p:tav tm="100000">
                                          <p:val>
                                            <p:strVal val="#ppt_w"/>
                                          </p:val>
                                        </p:tav>
                                      </p:tavLst>
                                    </p:anim>
                                    <p:anim calcmode="lin" valueType="num">
                                      <p:cBhvr>
                                        <p:cTn id="85"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15" grpId="0" animBg="1"/>
      <p:bldP spid="17" grpId="0" animBg="1"/>
      <p:bldP spid="18" grpId="0" animBg="1"/>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descr="cells.jpg"/>
          <p:cNvPicPr>
            <a:picLocks noChangeAspect="1"/>
          </p:cNvPicPr>
          <p:nvPr/>
        </p:nvPicPr>
        <p:blipFill rotWithShape="1">
          <a:blip r:embed="rId2">
            <a:extLst>
              <a:ext uri="{28A0092B-C50C-407E-A947-70E740481C1C}">
                <a14:useLocalDpi xmlns:a14="http://schemas.microsoft.com/office/drawing/2010/main" val="0"/>
              </a:ext>
            </a:extLst>
          </a:blip>
          <a:srcRect l="6481" t="12346" r="20791"/>
          <a:stretch/>
        </p:blipFill>
        <p:spPr>
          <a:xfrm>
            <a:off x="-1" y="1"/>
            <a:ext cx="9144001" cy="6887920"/>
          </a:xfrm>
          <a:prstGeom prst="rect">
            <a:avLst/>
          </a:prstGeom>
        </p:spPr>
      </p:pic>
      <p:sp>
        <p:nvSpPr>
          <p:cNvPr id="5" name="Rectángulo redondeado 4"/>
          <p:cNvSpPr/>
          <p:nvPr/>
        </p:nvSpPr>
        <p:spPr>
          <a:xfrm>
            <a:off x="973161" y="1129943"/>
            <a:ext cx="7438907" cy="775288"/>
          </a:xfrm>
          <a:prstGeom prst="roundRect">
            <a:avLst/>
          </a:prstGeom>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3200" dirty="0" smtClean="0"/>
              <a:t>INTRODUCCIÓN</a:t>
            </a:r>
            <a:endParaRPr lang="es-ES" sz="3200" dirty="0"/>
          </a:p>
        </p:txBody>
      </p:sp>
      <p:sp>
        <p:nvSpPr>
          <p:cNvPr id="6" name="Rectángulo redondeado 5"/>
          <p:cNvSpPr/>
          <p:nvPr/>
        </p:nvSpPr>
        <p:spPr>
          <a:xfrm>
            <a:off x="973161" y="2065879"/>
            <a:ext cx="7438907" cy="775288"/>
          </a:xfrm>
          <a:prstGeom prst="roundRect">
            <a:avLst/>
          </a:prstGeom>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3200" dirty="0" smtClean="0"/>
              <a:t>IDENTIFICACIÓN DEL PROBLEMA</a:t>
            </a:r>
            <a:endParaRPr lang="es-ES" sz="3200" dirty="0"/>
          </a:p>
        </p:txBody>
      </p:sp>
      <p:sp>
        <p:nvSpPr>
          <p:cNvPr id="8" name="Rectángulo redondeado 7"/>
          <p:cNvSpPr/>
          <p:nvPr/>
        </p:nvSpPr>
        <p:spPr>
          <a:xfrm>
            <a:off x="973161" y="3026557"/>
            <a:ext cx="7438907" cy="775288"/>
          </a:xfrm>
          <a:prstGeom prst="roundRect">
            <a:avLst/>
          </a:prstGeom>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3200" dirty="0" smtClean="0"/>
              <a:t>CRITERIOS PARA EL DISEÑO</a:t>
            </a:r>
            <a:endParaRPr lang="es-ES" sz="3200" dirty="0"/>
          </a:p>
        </p:txBody>
      </p:sp>
      <p:sp>
        <p:nvSpPr>
          <p:cNvPr id="9" name="Rectángulo redondeado 8"/>
          <p:cNvSpPr/>
          <p:nvPr/>
        </p:nvSpPr>
        <p:spPr>
          <a:xfrm>
            <a:off x="973161" y="3966068"/>
            <a:ext cx="7438907" cy="775288"/>
          </a:xfrm>
          <a:prstGeom prst="roundRect">
            <a:avLst/>
          </a:prstGeom>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3200" dirty="0" smtClean="0"/>
              <a:t>DISEÑO DE LA RED</a:t>
            </a:r>
            <a:endParaRPr lang="es-ES" sz="3200" dirty="0"/>
          </a:p>
        </p:txBody>
      </p:sp>
      <p:sp>
        <p:nvSpPr>
          <p:cNvPr id="10" name="Rectángulo redondeado 9"/>
          <p:cNvSpPr/>
          <p:nvPr/>
        </p:nvSpPr>
        <p:spPr>
          <a:xfrm>
            <a:off x="973161" y="4893756"/>
            <a:ext cx="7438907" cy="775288"/>
          </a:xfrm>
          <a:prstGeom prst="roundRect">
            <a:avLst/>
          </a:prstGeom>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3200" dirty="0" smtClean="0"/>
              <a:t>PROPUESTA ECONÓMICA</a:t>
            </a:r>
            <a:endParaRPr lang="es-ES" sz="3200" dirty="0"/>
          </a:p>
        </p:txBody>
      </p:sp>
      <p:sp>
        <p:nvSpPr>
          <p:cNvPr id="12" name="Rectángulo redondeado 11"/>
          <p:cNvSpPr/>
          <p:nvPr/>
        </p:nvSpPr>
        <p:spPr>
          <a:xfrm>
            <a:off x="973161" y="5860023"/>
            <a:ext cx="7438907" cy="775288"/>
          </a:xfrm>
          <a:prstGeom prst="roundRect">
            <a:avLst/>
          </a:prstGeom>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3200" dirty="0" smtClean="0"/>
              <a:t>CONCLUSIONES Y RECOMENDACIONES</a:t>
            </a:r>
            <a:endParaRPr lang="es-ES" sz="3200" dirty="0"/>
          </a:p>
        </p:txBody>
      </p:sp>
      <p:sp>
        <p:nvSpPr>
          <p:cNvPr id="11" name="CuadroTexto 10"/>
          <p:cNvSpPr txBox="1"/>
          <p:nvPr/>
        </p:nvSpPr>
        <p:spPr>
          <a:xfrm>
            <a:off x="725747" y="251963"/>
            <a:ext cx="6218332" cy="584776"/>
          </a:xfrm>
          <a:prstGeom prst="rect">
            <a:avLst/>
          </a:prstGeom>
          <a:noFill/>
        </p:spPr>
        <p:txBody>
          <a:bodyPr wrap="square" rtlCol="0">
            <a:spAutoFit/>
          </a:bodyPr>
          <a:lstStyle/>
          <a:p>
            <a:r>
              <a:rPr lang="es-ES" sz="3200" b="1" dirty="0" smtClean="0"/>
              <a:t>CONTENIDO DE LA PRESENTACIÓN:</a:t>
            </a:r>
            <a:endParaRPr lang="es-ES" sz="3200" b="1" dirty="0"/>
          </a:p>
        </p:txBody>
      </p:sp>
    </p:spTree>
    <p:extLst>
      <p:ext uri="{BB962C8B-B14F-4D97-AF65-F5344CB8AC3E}">
        <p14:creationId xmlns:p14="http://schemas.microsoft.com/office/powerpoint/2010/main" val="4272027103"/>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descr="cells.jpg"/>
          <p:cNvPicPr>
            <a:picLocks noChangeAspect="1"/>
          </p:cNvPicPr>
          <p:nvPr/>
        </p:nvPicPr>
        <p:blipFill rotWithShape="1">
          <a:blip r:embed="rId2">
            <a:extLst>
              <a:ext uri="{28A0092B-C50C-407E-A947-70E740481C1C}">
                <a14:useLocalDpi xmlns:a14="http://schemas.microsoft.com/office/drawing/2010/main" val="0"/>
              </a:ext>
            </a:extLst>
          </a:blip>
          <a:srcRect l="6481" t="12346" r="20791"/>
          <a:stretch/>
        </p:blipFill>
        <p:spPr>
          <a:xfrm>
            <a:off x="-1" y="1"/>
            <a:ext cx="9144001" cy="6887920"/>
          </a:xfrm>
          <a:prstGeom prst="rect">
            <a:avLst/>
          </a:prstGeom>
        </p:spPr>
      </p:pic>
      <p:sp>
        <p:nvSpPr>
          <p:cNvPr id="4" name="CuadroTexto 3"/>
          <p:cNvSpPr txBox="1"/>
          <p:nvPr/>
        </p:nvSpPr>
        <p:spPr>
          <a:xfrm>
            <a:off x="725747" y="251963"/>
            <a:ext cx="6218332" cy="584776"/>
          </a:xfrm>
          <a:prstGeom prst="rect">
            <a:avLst/>
          </a:prstGeom>
          <a:noFill/>
        </p:spPr>
        <p:txBody>
          <a:bodyPr wrap="square" rtlCol="0">
            <a:spAutoFit/>
          </a:bodyPr>
          <a:lstStyle/>
          <a:p>
            <a:r>
              <a:rPr lang="es-ES" sz="3200" b="1" dirty="0" smtClean="0"/>
              <a:t>CONTENIDO DE LA PRESENTACIÓN:</a:t>
            </a:r>
            <a:endParaRPr lang="es-ES" sz="3200" b="1" dirty="0"/>
          </a:p>
        </p:txBody>
      </p:sp>
      <p:sp>
        <p:nvSpPr>
          <p:cNvPr id="5" name="Rectángulo redondeado 4"/>
          <p:cNvSpPr/>
          <p:nvPr/>
        </p:nvSpPr>
        <p:spPr>
          <a:xfrm>
            <a:off x="973161" y="1129943"/>
            <a:ext cx="7438907" cy="775288"/>
          </a:xfrm>
          <a:prstGeom prst="roundRect">
            <a:avLst/>
          </a:prstGeom>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3200" dirty="0" smtClean="0"/>
              <a:t>INTRODUCCIÓN</a:t>
            </a:r>
            <a:endParaRPr lang="es-ES" sz="3200" dirty="0"/>
          </a:p>
        </p:txBody>
      </p:sp>
      <p:sp>
        <p:nvSpPr>
          <p:cNvPr id="6" name="Rectángulo redondeado 5"/>
          <p:cNvSpPr/>
          <p:nvPr/>
        </p:nvSpPr>
        <p:spPr>
          <a:xfrm>
            <a:off x="973161" y="2065879"/>
            <a:ext cx="7438907" cy="775288"/>
          </a:xfrm>
          <a:prstGeom prst="roundRect">
            <a:avLst/>
          </a:prstGeom>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3200" dirty="0" smtClean="0"/>
              <a:t>IDENTIFICACIÓN DEL PROBLEMA</a:t>
            </a:r>
            <a:endParaRPr lang="es-ES" sz="3200" dirty="0"/>
          </a:p>
        </p:txBody>
      </p:sp>
      <p:sp>
        <p:nvSpPr>
          <p:cNvPr id="8" name="Rectángulo redondeado 7"/>
          <p:cNvSpPr/>
          <p:nvPr/>
        </p:nvSpPr>
        <p:spPr>
          <a:xfrm>
            <a:off x="973161" y="3026557"/>
            <a:ext cx="7438907" cy="775288"/>
          </a:xfrm>
          <a:prstGeom prst="roundRect">
            <a:avLst/>
          </a:prstGeom>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3200" dirty="0" smtClean="0"/>
              <a:t>CRITERIOS PARA EL DISEÑO</a:t>
            </a:r>
            <a:endParaRPr lang="es-ES" sz="3200" dirty="0"/>
          </a:p>
        </p:txBody>
      </p:sp>
      <p:sp>
        <p:nvSpPr>
          <p:cNvPr id="9" name="Rectángulo redondeado 8"/>
          <p:cNvSpPr/>
          <p:nvPr/>
        </p:nvSpPr>
        <p:spPr>
          <a:xfrm>
            <a:off x="973161" y="3966068"/>
            <a:ext cx="7438907" cy="775288"/>
          </a:xfrm>
          <a:prstGeom prst="roundRect">
            <a:avLst/>
          </a:prstGeom>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3200" dirty="0" smtClean="0"/>
              <a:t>DISEÑO DE LA RED</a:t>
            </a:r>
            <a:endParaRPr lang="es-ES" sz="3200" dirty="0"/>
          </a:p>
        </p:txBody>
      </p:sp>
      <p:sp>
        <p:nvSpPr>
          <p:cNvPr id="10" name="Rectángulo redondeado 9"/>
          <p:cNvSpPr/>
          <p:nvPr/>
        </p:nvSpPr>
        <p:spPr>
          <a:xfrm>
            <a:off x="973161" y="4893756"/>
            <a:ext cx="7438907" cy="775288"/>
          </a:xfrm>
          <a:prstGeom prst="roundRect">
            <a:avLst/>
          </a:prstGeom>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3200" dirty="0" smtClean="0"/>
              <a:t>PROPUESTA ECONÓMICA</a:t>
            </a:r>
            <a:endParaRPr lang="es-ES" sz="3200" dirty="0"/>
          </a:p>
        </p:txBody>
      </p:sp>
      <p:sp>
        <p:nvSpPr>
          <p:cNvPr id="12" name="Rectángulo redondeado 11"/>
          <p:cNvSpPr/>
          <p:nvPr/>
        </p:nvSpPr>
        <p:spPr>
          <a:xfrm>
            <a:off x="973161" y="5860023"/>
            <a:ext cx="7438907" cy="775288"/>
          </a:xfrm>
          <a:prstGeom prst="roundRect">
            <a:avLst/>
          </a:prstGeom>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3200" dirty="0" smtClean="0"/>
              <a:t>CONCLUSIONES Y RECOMENDACIONES</a:t>
            </a:r>
            <a:endParaRPr lang="es-ES" sz="3200" dirty="0"/>
          </a:p>
        </p:txBody>
      </p:sp>
    </p:spTree>
    <p:extLst>
      <p:ext uri="{BB962C8B-B14F-4D97-AF65-F5344CB8AC3E}">
        <p14:creationId xmlns:p14="http://schemas.microsoft.com/office/powerpoint/2010/main" val="3455516590"/>
      </p:ext>
    </p:extLst>
  </p:cSld>
  <p:clrMapOvr>
    <a:masterClrMapping/>
  </p:clrMapOvr>
  <mc:AlternateContent xmlns:mc="http://schemas.openxmlformats.org/markup-compatibility/2006" xmlns:p14="http://schemas.microsoft.com/office/powerpoint/2010/main">
    <mc:Choice Requires="p14">
      <p:transition spd="slow" p14:dur="2200">
        <p14:glitter pattern="hexago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descr="cells.jpg"/>
          <p:cNvPicPr>
            <a:picLocks noChangeAspect="1"/>
          </p:cNvPicPr>
          <p:nvPr/>
        </p:nvPicPr>
        <p:blipFill rotWithShape="1">
          <a:blip r:embed="rId2">
            <a:extLst>
              <a:ext uri="{28A0092B-C50C-407E-A947-70E740481C1C}">
                <a14:useLocalDpi xmlns:a14="http://schemas.microsoft.com/office/drawing/2010/main" val="0"/>
              </a:ext>
            </a:extLst>
          </a:blip>
          <a:srcRect l="6481" t="12346" r="20791"/>
          <a:stretch/>
        </p:blipFill>
        <p:spPr>
          <a:xfrm>
            <a:off x="-1" y="1"/>
            <a:ext cx="9144001" cy="6887920"/>
          </a:xfrm>
          <a:prstGeom prst="rect">
            <a:avLst/>
          </a:prstGeom>
        </p:spPr>
      </p:pic>
      <p:sp>
        <p:nvSpPr>
          <p:cNvPr id="5" name="Rectángulo redondeado 4"/>
          <p:cNvSpPr/>
          <p:nvPr/>
        </p:nvSpPr>
        <p:spPr>
          <a:xfrm>
            <a:off x="973161" y="1129943"/>
            <a:ext cx="7438907" cy="775288"/>
          </a:xfrm>
          <a:prstGeom prst="roundRect">
            <a:avLst/>
          </a:prstGeom>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3200" dirty="0" smtClean="0"/>
              <a:t>INTRODUCCIÓN</a:t>
            </a:r>
            <a:endParaRPr lang="es-ES" sz="3200" dirty="0"/>
          </a:p>
        </p:txBody>
      </p:sp>
      <p:sp>
        <p:nvSpPr>
          <p:cNvPr id="6" name="Rectángulo redondeado 5"/>
          <p:cNvSpPr/>
          <p:nvPr/>
        </p:nvSpPr>
        <p:spPr>
          <a:xfrm>
            <a:off x="973161" y="2065879"/>
            <a:ext cx="7438907" cy="775288"/>
          </a:xfrm>
          <a:prstGeom prst="roundRect">
            <a:avLst/>
          </a:prstGeom>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3200" dirty="0" smtClean="0"/>
              <a:t>IDENTIFICACIÓN DEL PROBLEMA</a:t>
            </a:r>
            <a:endParaRPr lang="es-ES" sz="3200" dirty="0"/>
          </a:p>
        </p:txBody>
      </p:sp>
      <p:sp>
        <p:nvSpPr>
          <p:cNvPr id="8" name="Rectángulo redondeado 7"/>
          <p:cNvSpPr/>
          <p:nvPr/>
        </p:nvSpPr>
        <p:spPr>
          <a:xfrm>
            <a:off x="973161" y="3026557"/>
            <a:ext cx="7438907" cy="775288"/>
          </a:xfrm>
          <a:prstGeom prst="roundRect">
            <a:avLst/>
          </a:prstGeom>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3200" dirty="0" smtClean="0"/>
              <a:t>CRITERIOS PARA EL DISEÑO</a:t>
            </a:r>
            <a:endParaRPr lang="es-ES" sz="3200" dirty="0"/>
          </a:p>
        </p:txBody>
      </p:sp>
      <p:sp>
        <p:nvSpPr>
          <p:cNvPr id="9" name="Rectángulo redondeado 8"/>
          <p:cNvSpPr/>
          <p:nvPr/>
        </p:nvSpPr>
        <p:spPr>
          <a:xfrm>
            <a:off x="973161" y="3966068"/>
            <a:ext cx="7438907" cy="775288"/>
          </a:xfrm>
          <a:prstGeom prst="roundRect">
            <a:avLst/>
          </a:prstGeom>
          <a:solidFill>
            <a:srgbClr val="21F519"/>
          </a:solidFill>
          <a:ln>
            <a:solidFill>
              <a:srgbClr val="FFFFFF"/>
            </a:solidFill>
          </a:ln>
          <a:scene3d>
            <a:camera prst="orthographicFront"/>
            <a:lightRig rig="threePt" dir="t"/>
          </a:scene3d>
          <a:sp3d>
            <a:bevelT prst="angle"/>
          </a:sp3d>
        </p:spPr>
        <p:style>
          <a:lnRef idx="1">
            <a:schemeClr val="accent2"/>
          </a:lnRef>
          <a:fillRef idx="3">
            <a:schemeClr val="accent2"/>
          </a:fillRef>
          <a:effectRef idx="2">
            <a:schemeClr val="accent2"/>
          </a:effectRef>
          <a:fontRef idx="minor">
            <a:schemeClr val="lt1"/>
          </a:fontRef>
        </p:style>
        <p:txBody>
          <a:bodyPr rtlCol="0" anchor="ctr"/>
          <a:lstStyle/>
          <a:p>
            <a:pPr algn="ctr"/>
            <a:r>
              <a:rPr lang="es-ES" sz="3200" dirty="0" smtClean="0"/>
              <a:t>DISEÑO DE LA RED</a:t>
            </a:r>
            <a:endParaRPr lang="es-ES" sz="3200" dirty="0"/>
          </a:p>
        </p:txBody>
      </p:sp>
      <p:sp>
        <p:nvSpPr>
          <p:cNvPr id="10" name="Rectángulo redondeado 9"/>
          <p:cNvSpPr/>
          <p:nvPr/>
        </p:nvSpPr>
        <p:spPr>
          <a:xfrm>
            <a:off x="973161" y="4893756"/>
            <a:ext cx="7438907" cy="775288"/>
          </a:xfrm>
          <a:prstGeom prst="roundRect">
            <a:avLst/>
          </a:prstGeom>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3200" dirty="0" smtClean="0"/>
              <a:t>PROPUESTA ECONÓMICA</a:t>
            </a:r>
            <a:endParaRPr lang="es-ES" sz="3200" dirty="0"/>
          </a:p>
        </p:txBody>
      </p:sp>
      <p:sp>
        <p:nvSpPr>
          <p:cNvPr id="12" name="Rectángulo redondeado 11"/>
          <p:cNvSpPr/>
          <p:nvPr/>
        </p:nvSpPr>
        <p:spPr>
          <a:xfrm>
            <a:off x="973161" y="5860023"/>
            <a:ext cx="7438907" cy="775288"/>
          </a:xfrm>
          <a:prstGeom prst="roundRect">
            <a:avLst/>
          </a:prstGeom>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3200" dirty="0" smtClean="0"/>
              <a:t>CONCLUSIONES Y RECOMENDACIONES</a:t>
            </a:r>
            <a:endParaRPr lang="es-ES" sz="3200" dirty="0"/>
          </a:p>
        </p:txBody>
      </p:sp>
      <p:sp>
        <p:nvSpPr>
          <p:cNvPr id="11" name="CuadroTexto 10"/>
          <p:cNvSpPr txBox="1"/>
          <p:nvPr/>
        </p:nvSpPr>
        <p:spPr>
          <a:xfrm>
            <a:off x="725747" y="251963"/>
            <a:ext cx="6218332" cy="584776"/>
          </a:xfrm>
          <a:prstGeom prst="rect">
            <a:avLst/>
          </a:prstGeom>
          <a:noFill/>
        </p:spPr>
        <p:txBody>
          <a:bodyPr wrap="square" rtlCol="0">
            <a:spAutoFit/>
          </a:bodyPr>
          <a:lstStyle/>
          <a:p>
            <a:r>
              <a:rPr lang="es-ES" sz="3200" b="1" dirty="0" smtClean="0"/>
              <a:t>CONTENIDO DE LA PRESENTACIÓN:</a:t>
            </a:r>
            <a:endParaRPr lang="es-ES" sz="3200" b="1" dirty="0"/>
          </a:p>
        </p:txBody>
      </p:sp>
    </p:spTree>
    <p:extLst>
      <p:ext uri="{BB962C8B-B14F-4D97-AF65-F5344CB8AC3E}">
        <p14:creationId xmlns:p14="http://schemas.microsoft.com/office/powerpoint/2010/main" val="427202710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cells.jpg"/>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6481" t="12346" r="20791"/>
          <a:stretch/>
        </p:blipFill>
        <p:spPr>
          <a:xfrm>
            <a:off x="-1" y="1"/>
            <a:ext cx="9144001" cy="6887920"/>
          </a:xfrm>
          <a:prstGeom prst="rect">
            <a:avLst/>
          </a:prstGeom>
        </p:spPr>
      </p:pic>
      <p:sp>
        <p:nvSpPr>
          <p:cNvPr id="7" name="Rectángulo redondeado 6"/>
          <p:cNvSpPr/>
          <p:nvPr/>
        </p:nvSpPr>
        <p:spPr>
          <a:xfrm>
            <a:off x="2150533" y="836090"/>
            <a:ext cx="4876800" cy="955317"/>
          </a:xfrm>
          <a:prstGeom prst="roundRect">
            <a:avLst/>
          </a:prstGeom>
          <a:solidFill>
            <a:srgbClr val="21F519"/>
          </a:solidFill>
          <a:ln>
            <a:solidFill>
              <a:srgbClr val="FFFFFF"/>
            </a:solidFill>
          </a:ln>
          <a:scene3d>
            <a:camera prst="orthographicFront"/>
            <a:lightRig rig="threePt" dir="t"/>
          </a:scene3d>
          <a:sp3d>
            <a:bevelT prst="angle"/>
          </a:sp3d>
        </p:spPr>
        <p:style>
          <a:lnRef idx="1">
            <a:schemeClr val="accent2"/>
          </a:lnRef>
          <a:fillRef idx="3">
            <a:schemeClr val="accent2"/>
          </a:fillRef>
          <a:effectRef idx="2">
            <a:schemeClr val="accent2"/>
          </a:effectRef>
          <a:fontRef idx="minor">
            <a:schemeClr val="lt1"/>
          </a:fontRef>
        </p:style>
        <p:txBody>
          <a:bodyPr rtlCol="0" anchor="ctr"/>
          <a:lstStyle/>
          <a:p>
            <a:pPr algn="ctr">
              <a:lnSpc>
                <a:spcPct val="80000"/>
              </a:lnSpc>
            </a:pPr>
            <a:r>
              <a:rPr lang="es-ES" sz="4000" dirty="0" smtClean="0"/>
              <a:t>DISEÑO DE LA RED</a:t>
            </a:r>
            <a:endParaRPr lang="es-ES" sz="4000" dirty="0"/>
          </a:p>
        </p:txBody>
      </p:sp>
      <p:sp>
        <p:nvSpPr>
          <p:cNvPr id="2" name="Rectángulo 1"/>
          <p:cNvSpPr/>
          <p:nvPr/>
        </p:nvSpPr>
        <p:spPr>
          <a:xfrm>
            <a:off x="401446" y="2032477"/>
            <a:ext cx="8341120" cy="923330"/>
          </a:xfrm>
          <a:prstGeom prst="rect">
            <a:avLst/>
          </a:prstGeom>
          <a:noFill/>
        </p:spPr>
        <p:txBody>
          <a:bodyPr wrap="none" lIns="91440" tIns="45720" rIns="91440" bIns="45720">
            <a:spAutoFit/>
          </a:bodyPr>
          <a:lstStyle/>
          <a:p>
            <a:pPr algn="ctr"/>
            <a:r>
              <a:rPr lang="en-US" sz="5400" b="1" cap="none" spc="0" dirty="0" smtClean="0">
                <a:ln w="12700">
                  <a:solidFill>
                    <a:schemeClr val="accent3">
                      <a:lumMod val="40000"/>
                      <a:lumOff val="60000"/>
                    </a:schemeClr>
                  </a:solidFill>
                  <a:prstDash val="solid"/>
                </a:ln>
                <a:solidFill>
                  <a:srgbClr val="000000"/>
                </a:solidFill>
                <a:effectLst>
                  <a:outerShdw blurRad="41275" dist="20320" dir="1800000" algn="tl" rotWithShape="0">
                    <a:srgbClr val="000000">
                      <a:alpha val="40000"/>
                    </a:srgbClr>
                  </a:outerShdw>
                </a:effectLst>
              </a:rPr>
              <a:t>Dimensionamiento de la red</a:t>
            </a:r>
            <a:endParaRPr lang="en-US" sz="5400" b="1" cap="none" spc="0" dirty="0">
              <a:ln w="12700">
                <a:solidFill>
                  <a:schemeClr val="accent3">
                    <a:lumMod val="40000"/>
                    <a:lumOff val="60000"/>
                  </a:schemeClr>
                </a:solidFill>
                <a:prstDash val="solid"/>
              </a:ln>
              <a:solidFill>
                <a:srgbClr val="000000"/>
              </a:solidFill>
              <a:effectLst>
                <a:outerShdw blurRad="41275" dist="20320" dir="1800000" algn="tl" rotWithShape="0">
                  <a:srgbClr val="000000">
                    <a:alpha val="40000"/>
                  </a:srgbClr>
                </a:outerShdw>
              </a:effectLst>
            </a:endParaRPr>
          </a:p>
        </p:txBody>
      </p:sp>
      <p:sp>
        <p:nvSpPr>
          <p:cNvPr id="3" name="CuadroTexto 2"/>
          <p:cNvSpPr txBox="1"/>
          <p:nvPr/>
        </p:nvSpPr>
        <p:spPr>
          <a:xfrm>
            <a:off x="1761066" y="3708401"/>
            <a:ext cx="5638800" cy="369332"/>
          </a:xfrm>
          <a:prstGeom prst="rect">
            <a:avLst/>
          </a:prstGeom>
          <a:ln>
            <a:solidFill>
              <a:srgbClr val="21F519"/>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s-ES" b="1" dirty="0" smtClean="0"/>
              <a:t>Dimensionamiento de las estaciones de videoconferencia</a:t>
            </a:r>
          </a:p>
        </p:txBody>
      </p:sp>
      <p:sp>
        <p:nvSpPr>
          <p:cNvPr id="6" name="CuadroTexto 5"/>
          <p:cNvSpPr txBox="1"/>
          <p:nvPr/>
        </p:nvSpPr>
        <p:spPr>
          <a:xfrm>
            <a:off x="1761066" y="4504268"/>
            <a:ext cx="5638800" cy="369332"/>
          </a:xfrm>
          <a:prstGeom prst="rect">
            <a:avLst/>
          </a:prstGeom>
          <a:ln>
            <a:solidFill>
              <a:srgbClr val="21F519"/>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s-ES" b="1" dirty="0" smtClean="0"/>
              <a:t>Dimensionamiento de canales de comunicaciones</a:t>
            </a:r>
          </a:p>
        </p:txBody>
      </p:sp>
      <p:sp>
        <p:nvSpPr>
          <p:cNvPr id="8" name="CuadroTexto 7"/>
          <p:cNvSpPr txBox="1"/>
          <p:nvPr/>
        </p:nvSpPr>
        <p:spPr>
          <a:xfrm>
            <a:off x="1761066" y="5367868"/>
            <a:ext cx="5638800" cy="369332"/>
          </a:xfrm>
          <a:prstGeom prst="rect">
            <a:avLst/>
          </a:prstGeom>
          <a:ln>
            <a:solidFill>
              <a:srgbClr val="21F519"/>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s-ES" b="1" dirty="0" smtClean="0"/>
              <a:t>Requerimientos de ancho de banda</a:t>
            </a:r>
          </a:p>
        </p:txBody>
      </p:sp>
      <p:sp>
        <p:nvSpPr>
          <p:cNvPr id="9" name="CuadroTexto 8"/>
          <p:cNvSpPr txBox="1"/>
          <p:nvPr/>
        </p:nvSpPr>
        <p:spPr>
          <a:xfrm>
            <a:off x="1761066" y="6231468"/>
            <a:ext cx="5638800" cy="369332"/>
          </a:xfrm>
          <a:prstGeom prst="rect">
            <a:avLst/>
          </a:prstGeom>
          <a:ln>
            <a:solidFill>
              <a:srgbClr val="21F519"/>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s-ES" b="1" dirty="0" smtClean="0"/>
              <a:t>Dimensionamiento de ancho de banda de enlaces</a:t>
            </a:r>
          </a:p>
        </p:txBody>
      </p:sp>
      <p:sp>
        <p:nvSpPr>
          <p:cNvPr id="4" name="Flecha abajo 3"/>
          <p:cNvSpPr/>
          <p:nvPr/>
        </p:nvSpPr>
        <p:spPr>
          <a:xfrm>
            <a:off x="4436533" y="4077733"/>
            <a:ext cx="304800" cy="426535"/>
          </a:xfrm>
          <a:prstGeom prst="downArrow">
            <a:avLst/>
          </a:prstGeom>
          <a:solidFill>
            <a:schemeClr val="tx1"/>
          </a:solidFill>
          <a:ln w="38100" cmpd="sng">
            <a:solidFill>
              <a:srgbClr val="21F51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10" name="Flecha abajo 9"/>
          <p:cNvSpPr/>
          <p:nvPr/>
        </p:nvSpPr>
        <p:spPr>
          <a:xfrm>
            <a:off x="4436533" y="4941333"/>
            <a:ext cx="304800" cy="426535"/>
          </a:xfrm>
          <a:prstGeom prst="downArrow">
            <a:avLst/>
          </a:prstGeom>
          <a:solidFill>
            <a:schemeClr val="tx1"/>
          </a:solidFill>
          <a:ln w="38100" cmpd="sng">
            <a:solidFill>
              <a:srgbClr val="21F51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12" name="Flecha abajo 11"/>
          <p:cNvSpPr/>
          <p:nvPr/>
        </p:nvSpPr>
        <p:spPr>
          <a:xfrm>
            <a:off x="4453466" y="5804933"/>
            <a:ext cx="304800" cy="426535"/>
          </a:xfrm>
          <a:prstGeom prst="downArrow">
            <a:avLst/>
          </a:prstGeom>
          <a:solidFill>
            <a:schemeClr val="tx1"/>
          </a:solidFill>
          <a:ln w="38100" cmpd="sng">
            <a:solidFill>
              <a:srgbClr val="21F51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189175218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
                                        <p:tgtEl>
                                          <p:spTgt spid="4"/>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ircle(in)">
                                      <p:cBhvr>
                                        <p:cTn id="20" dur="200"/>
                                        <p:tgtEl>
                                          <p:spTgt spid="10"/>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ircle(in)">
                                      <p:cBhvr>
                                        <p:cTn id="23" dur="2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circle(in)">
                                      <p:cBhvr>
                                        <p:cTn id="28" dur="200"/>
                                        <p:tgtEl>
                                          <p:spTgt spid="12"/>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circle(in)">
                                      <p:cBhvr>
                                        <p:cTn id="31" dur="2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9" grpId="0" animBg="1"/>
      <p:bldP spid="4" grpId="0" animBg="1"/>
      <p:bldP spid="10" grpId="0" animBg="1"/>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cells.jpg"/>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6481" t="12346" r="20791"/>
          <a:stretch/>
        </p:blipFill>
        <p:spPr>
          <a:xfrm>
            <a:off x="-1" y="1"/>
            <a:ext cx="9144001" cy="6887920"/>
          </a:xfrm>
          <a:prstGeom prst="rect">
            <a:avLst/>
          </a:prstGeom>
        </p:spPr>
      </p:pic>
      <p:sp>
        <p:nvSpPr>
          <p:cNvPr id="7" name="Rectángulo redondeado 6"/>
          <p:cNvSpPr/>
          <p:nvPr/>
        </p:nvSpPr>
        <p:spPr>
          <a:xfrm>
            <a:off x="508001" y="303855"/>
            <a:ext cx="4385732" cy="627478"/>
          </a:xfrm>
          <a:prstGeom prst="roundRect">
            <a:avLst/>
          </a:prstGeom>
          <a:solidFill>
            <a:srgbClr val="21F519"/>
          </a:solidFill>
          <a:ln>
            <a:solidFill>
              <a:srgbClr val="FFFFFF"/>
            </a:solidFill>
          </a:ln>
          <a:scene3d>
            <a:camera prst="orthographicFront"/>
            <a:lightRig rig="threePt" dir="t"/>
          </a:scene3d>
          <a:sp3d>
            <a:bevelT prst="angle"/>
          </a:sp3d>
        </p:spPr>
        <p:style>
          <a:lnRef idx="1">
            <a:schemeClr val="accent2"/>
          </a:lnRef>
          <a:fillRef idx="3">
            <a:schemeClr val="accent2"/>
          </a:fillRef>
          <a:effectRef idx="2">
            <a:schemeClr val="accent2"/>
          </a:effectRef>
          <a:fontRef idx="minor">
            <a:schemeClr val="lt1"/>
          </a:fontRef>
        </p:style>
        <p:txBody>
          <a:bodyPr rtlCol="0" anchor="ctr"/>
          <a:lstStyle/>
          <a:p>
            <a:pPr algn="ctr">
              <a:lnSpc>
                <a:spcPct val="80000"/>
              </a:lnSpc>
            </a:pPr>
            <a:r>
              <a:rPr lang="es-ES" sz="3200" dirty="0" smtClean="0"/>
              <a:t>DISEÑO DE LA RED</a:t>
            </a:r>
            <a:endParaRPr lang="es-ES" sz="3200" dirty="0"/>
          </a:p>
        </p:txBody>
      </p:sp>
      <p:sp>
        <p:nvSpPr>
          <p:cNvPr id="17" name="Rectángulo redondeado 16"/>
          <p:cNvSpPr/>
          <p:nvPr/>
        </p:nvSpPr>
        <p:spPr>
          <a:xfrm>
            <a:off x="508001" y="1032932"/>
            <a:ext cx="4385732" cy="709768"/>
          </a:xfrm>
          <a:prstGeom prst="roundRect">
            <a:avLst/>
          </a:prstGeom>
          <a:solidFill>
            <a:srgbClr val="5DF517"/>
          </a:solidFill>
          <a:ln>
            <a:solidFill>
              <a:srgbClr val="F2F2F2"/>
            </a:solidFill>
          </a:ln>
          <a:scene3d>
            <a:camera prst="orthographicFront"/>
            <a:lightRig rig="threePt" dir="t"/>
          </a:scene3d>
          <a:sp3d>
            <a:bevelT prst="angle"/>
          </a:sp3d>
        </p:spPr>
        <p:style>
          <a:lnRef idx="1">
            <a:schemeClr val="dk1"/>
          </a:lnRef>
          <a:fillRef idx="2">
            <a:schemeClr val="dk1"/>
          </a:fillRef>
          <a:effectRef idx="1">
            <a:schemeClr val="dk1"/>
          </a:effectRef>
          <a:fontRef idx="minor">
            <a:schemeClr val="dk1"/>
          </a:fontRef>
        </p:style>
        <p:txBody>
          <a:bodyPr rtlCol="0" anchor="ctr"/>
          <a:lstStyle/>
          <a:p>
            <a:pPr algn="ctr">
              <a:lnSpc>
                <a:spcPct val="80000"/>
              </a:lnSpc>
            </a:pPr>
            <a:r>
              <a:rPr lang="es-ES" b="1" dirty="0" smtClean="0">
                <a:solidFill>
                  <a:srgbClr val="000000"/>
                </a:solidFill>
              </a:rPr>
              <a:t>DIMENSIONAMIENTO DE ESTACIONES DE VIDEOCONFERENCIA</a:t>
            </a:r>
            <a:endParaRPr lang="es-ES" b="1" dirty="0">
              <a:solidFill>
                <a:srgbClr val="000000"/>
              </a:solidFill>
            </a:endParaRPr>
          </a:p>
        </p:txBody>
      </p:sp>
      <p:pic>
        <p:nvPicPr>
          <p:cNvPr id="20" name="Imagen 19" descr="Macintosh HD:Users:Alejandro:Desktop:Picture 1.png"/>
          <p:cNvPicPr/>
          <p:nvPr/>
        </p:nvPicPr>
        <p:blipFill>
          <a:blip r:embed="rId5">
            <a:extLst>
              <a:ext uri="{28A0092B-C50C-407E-A947-70E740481C1C}">
                <a14:useLocalDpi xmlns:a14="http://schemas.microsoft.com/office/drawing/2010/main" val="0"/>
              </a:ext>
            </a:extLst>
          </a:blip>
          <a:srcRect/>
          <a:stretch>
            <a:fillRect/>
          </a:stretch>
        </p:blipFill>
        <p:spPr bwMode="auto">
          <a:xfrm>
            <a:off x="237066" y="2389031"/>
            <a:ext cx="4301067" cy="2209802"/>
          </a:xfrm>
          <a:prstGeom prst="rect">
            <a:avLst/>
          </a:prstGeom>
          <a:noFill/>
          <a:ln>
            <a:noFill/>
          </a:ln>
        </p:spPr>
      </p:pic>
      <p:sp>
        <p:nvSpPr>
          <p:cNvPr id="2" name="CuadroTexto 1"/>
          <p:cNvSpPr txBox="1"/>
          <p:nvPr/>
        </p:nvSpPr>
        <p:spPr>
          <a:xfrm>
            <a:off x="745066" y="5332569"/>
            <a:ext cx="2250545" cy="646331"/>
          </a:xfrm>
          <a:prstGeom prst="rect">
            <a:avLst/>
          </a:prstGeom>
          <a:noFill/>
        </p:spPr>
        <p:txBody>
          <a:bodyPr wrap="square" rtlCol="0">
            <a:spAutoFit/>
          </a:bodyPr>
          <a:lstStyle/>
          <a:p>
            <a:r>
              <a:rPr lang="es-ES" b="1" dirty="0" smtClean="0"/>
              <a:t>ESTACIONES DE VIDEOCONFERENCIA</a:t>
            </a:r>
            <a:endParaRPr lang="es-ES" b="1" dirty="0"/>
          </a:p>
        </p:txBody>
      </p:sp>
      <p:sp>
        <p:nvSpPr>
          <p:cNvPr id="21" name="CuadroTexto 20"/>
          <p:cNvSpPr txBox="1"/>
          <p:nvPr/>
        </p:nvSpPr>
        <p:spPr>
          <a:xfrm>
            <a:off x="745066" y="1807055"/>
            <a:ext cx="2250545" cy="646331"/>
          </a:xfrm>
          <a:prstGeom prst="rect">
            <a:avLst/>
          </a:prstGeom>
          <a:noFill/>
        </p:spPr>
        <p:txBody>
          <a:bodyPr wrap="square" rtlCol="0">
            <a:spAutoFit/>
          </a:bodyPr>
          <a:lstStyle/>
          <a:p>
            <a:r>
              <a:rPr lang="es-ES" b="1" dirty="0" smtClean="0"/>
              <a:t>CONSULTAS EN TELECENTROS</a:t>
            </a:r>
            <a:endParaRPr lang="es-ES" b="1" dirty="0"/>
          </a:p>
        </p:txBody>
      </p:sp>
      <p:pic>
        <p:nvPicPr>
          <p:cNvPr id="5" name="Imagen 4" descr="Picture 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84799" y="2130221"/>
            <a:ext cx="3352726" cy="842394"/>
          </a:xfrm>
          <a:prstGeom prst="rect">
            <a:avLst/>
          </a:prstGeom>
        </p:spPr>
      </p:pic>
      <p:sp>
        <p:nvSpPr>
          <p:cNvPr id="23" name="CuadroTexto 22"/>
          <p:cNvSpPr txBox="1"/>
          <p:nvPr/>
        </p:nvSpPr>
        <p:spPr>
          <a:xfrm>
            <a:off x="5706533" y="1760889"/>
            <a:ext cx="2607734" cy="369332"/>
          </a:xfrm>
          <a:prstGeom prst="rect">
            <a:avLst/>
          </a:prstGeom>
          <a:noFill/>
        </p:spPr>
        <p:txBody>
          <a:bodyPr wrap="square" rtlCol="0">
            <a:spAutoFit/>
          </a:bodyPr>
          <a:lstStyle/>
          <a:p>
            <a:r>
              <a:rPr lang="es-ES" b="1" dirty="0" smtClean="0"/>
              <a:t>DEMANDA ABASTECIDA</a:t>
            </a:r>
            <a:endParaRPr lang="es-ES" b="1" dirty="0"/>
          </a:p>
        </p:txBody>
      </p:sp>
      <p:sp>
        <p:nvSpPr>
          <p:cNvPr id="3" name="CuadroTexto 2"/>
          <p:cNvSpPr txBox="1"/>
          <p:nvPr/>
        </p:nvSpPr>
        <p:spPr>
          <a:xfrm>
            <a:off x="5046132" y="2972615"/>
            <a:ext cx="4097867" cy="1384995"/>
          </a:xfrm>
          <a:prstGeom prst="rect">
            <a:avLst/>
          </a:prstGeom>
          <a:ln>
            <a:solidFill>
              <a:srgbClr val="21F519"/>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s-ES_tradnl" sz="1400" dirty="0"/>
              <a:t>Donde:</a:t>
            </a:r>
            <a:endParaRPr lang="en-US" sz="1400" dirty="0"/>
          </a:p>
          <a:p>
            <a:r>
              <a:rPr lang="es-ES_tradnl" sz="1400" i="1" dirty="0" smtClean="0"/>
              <a:t>C</a:t>
            </a:r>
            <a:r>
              <a:rPr lang="es-ES_tradnl" sz="1400" i="1" baseline="-25000" dirty="0" smtClean="0"/>
              <a:t>v</a:t>
            </a:r>
            <a:r>
              <a:rPr lang="es-ES_tradnl" sz="1400" i="1" dirty="0" smtClean="0"/>
              <a:t> </a:t>
            </a:r>
            <a:r>
              <a:rPr lang="es-ES_tradnl" sz="1400" dirty="0"/>
              <a:t>= Número de cubículos de videoconferencia</a:t>
            </a:r>
            <a:endParaRPr lang="en-US" sz="1400" dirty="0"/>
          </a:p>
          <a:p>
            <a:r>
              <a:rPr lang="es-ES_tradnl" sz="1400" i="1" dirty="0" smtClean="0"/>
              <a:t>N</a:t>
            </a:r>
            <a:r>
              <a:rPr lang="es-ES_tradnl" sz="1400" i="1" baseline="-25000" dirty="0" smtClean="0"/>
              <a:t>cons</a:t>
            </a:r>
            <a:r>
              <a:rPr lang="es-ES_tradnl" sz="1400" dirty="0" smtClean="0"/>
              <a:t> </a:t>
            </a:r>
            <a:r>
              <a:rPr lang="es-ES_tradnl" sz="1400" dirty="0"/>
              <a:t>= Número de consultas medicas diarias</a:t>
            </a:r>
            <a:endParaRPr lang="en-US" sz="1400" dirty="0"/>
          </a:p>
          <a:p>
            <a:r>
              <a:rPr lang="es-ES_tradnl" sz="1400" i="1" dirty="0" smtClean="0"/>
              <a:t>t</a:t>
            </a:r>
            <a:r>
              <a:rPr lang="es-ES_tradnl" sz="1400" i="1" baseline="-25000" dirty="0" smtClean="0"/>
              <a:t>cons</a:t>
            </a:r>
            <a:r>
              <a:rPr lang="es-ES_tradnl" sz="1400" dirty="0" smtClean="0"/>
              <a:t> </a:t>
            </a:r>
            <a:r>
              <a:rPr lang="es-ES_tradnl" sz="1400" dirty="0"/>
              <a:t>= Tiempo promedio por consulta médica</a:t>
            </a:r>
            <a:endParaRPr lang="en-US" sz="1400" dirty="0"/>
          </a:p>
          <a:p>
            <a:r>
              <a:rPr lang="es-ES_tradnl" sz="1400" i="1" dirty="0" smtClean="0"/>
              <a:t>t</a:t>
            </a:r>
            <a:r>
              <a:rPr lang="es-ES_tradnl" sz="1400" i="1" baseline="-25000" dirty="0" smtClean="0"/>
              <a:t>int </a:t>
            </a:r>
            <a:r>
              <a:rPr lang="es-ES_tradnl" sz="1400" dirty="0" smtClean="0"/>
              <a:t> </a:t>
            </a:r>
            <a:r>
              <a:rPr lang="es-ES_tradnl" sz="1400" dirty="0"/>
              <a:t>= Tiempo de intervalo entre consultas</a:t>
            </a:r>
            <a:endParaRPr lang="en-US" sz="1400" dirty="0"/>
          </a:p>
          <a:p>
            <a:r>
              <a:rPr lang="es-ES_tradnl" sz="1400" i="1" dirty="0" smtClean="0"/>
              <a:t>t</a:t>
            </a:r>
            <a:r>
              <a:rPr lang="es-ES_tradnl" sz="1400" i="1" baseline="-25000" dirty="0" smtClean="0"/>
              <a:t>op</a:t>
            </a:r>
            <a:r>
              <a:rPr lang="es-ES_tradnl" sz="1400" baseline="-25000" dirty="0" smtClean="0"/>
              <a:t> </a:t>
            </a:r>
            <a:r>
              <a:rPr lang="es-ES_tradnl" sz="1400" dirty="0"/>
              <a:t>= Tiempo de operación de la unidad de salud al día</a:t>
            </a:r>
            <a:r>
              <a:rPr lang="en-US" sz="1400" dirty="0"/>
              <a:t> </a:t>
            </a:r>
            <a:endParaRPr lang="es-ES" sz="1400" dirty="0"/>
          </a:p>
        </p:txBody>
      </p:sp>
      <p:graphicFrame>
        <p:nvGraphicFramePr>
          <p:cNvPr id="4" name="Tabla 3"/>
          <p:cNvGraphicFramePr>
            <a:graphicFrameLocks noGrp="1"/>
          </p:cNvGraphicFramePr>
          <p:nvPr>
            <p:extLst>
              <p:ext uri="{D42A27DB-BD31-4B8C-83A1-F6EECF244321}">
                <p14:modId xmlns:p14="http://schemas.microsoft.com/office/powerpoint/2010/main" val="1568540969"/>
              </p:ext>
            </p:extLst>
          </p:nvPr>
        </p:nvGraphicFramePr>
        <p:xfrm>
          <a:off x="3903059" y="4734299"/>
          <a:ext cx="4953000" cy="1892299"/>
        </p:xfrm>
        <a:graphic>
          <a:graphicData uri="http://schemas.openxmlformats.org/drawingml/2006/table">
            <a:tbl>
              <a:tblPr>
                <a:tableStyleId>{306799F8-075E-4A3A-A7F6-7FBC6576F1A4}</a:tableStyleId>
              </a:tblPr>
              <a:tblGrid>
                <a:gridCol w="825500"/>
                <a:gridCol w="825500"/>
                <a:gridCol w="825500"/>
                <a:gridCol w="825500"/>
                <a:gridCol w="825500"/>
                <a:gridCol w="825500"/>
              </a:tblGrid>
              <a:tr h="190500">
                <a:tc rowSpan="2">
                  <a:txBody>
                    <a:bodyPr/>
                    <a:lstStyle/>
                    <a:p>
                      <a:pPr algn="ctr" fontAlgn="ctr"/>
                      <a:r>
                        <a:rPr lang="en-US" sz="1000" b="1" u="none" strike="noStrike" dirty="0">
                          <a:solidFill>
                            <a:schemeClr val="tx1"/>
                          </a:solidFill>
                          <a:effectLst/>
                        </a:rPr>
                        <a:t>Telecentro</a:t>
                      </a:r>
                      <a:endParaRPr lang="en-US" sz="1000" b="1" i="0" u="none" strike="noStrike" dirty="0">
                        <a:solidFill>
                          <a:schemeClr val="tx1"/>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2">
                  <a:txBody>
                    <a:bodyPr/>
                    <a:lstStyle/>
                    <a:p>
                      <a:pPr algn="ctr" fontAlgn="ctr"/>
                      <a:r>
                        <a:rPr lang="en-US" sz="1000" b="1" u="none" strike="noStrike" dirty="0">
                          <a:solidFill>
                            <a:schemeClr val="tx1"/>
                          </a:solidFill>
                          <a:effectLst/>
                        </a:rPr>
                        <a:t>Consultas médicas diarias</a:t>
                      </a:r>
                      <a:endParaRPr lang="en-US" sz="1000" b="1" i="0" u="none" strike="noStrike" dirty="0">
                        <a:solidFill>
                          <a:schemeClr val="tx1"/>
                        </a:solidFill>
                        <a:effectLst/>
                        <a:latin typeface="Arial"/>
                      </a:endParaRPr>
                    </a:p>
                  </a:txBody>
                  <a:tcPr marL="12700" marR="12700" marT="12700" marB="0" anchor="ct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n-US" sz="1000" b="1" u="none" strike="noStrike" dirty="0">
                          <a:solidFill>
                            <a:schemeClr val="tx1"/>
                          </a:solidFill>
                          <a:effectLst/>
                        </a:rPr>
                        <a:t>Tiempo de operación</a:t>
                      </a:r>
                      <a:endParaRPr lang="en-US" sz="1000" b="1" i="0" u="none" strike="noStrike" dirty="0">
                        <a:solidFill>
                          <a:schemeClr val="tx1"/>
                        </a:solidFill>
                        <a:effectLst/>
                        <a:latin typeface="Arial"/>
                      </a:endParaRPr>
                    </a:p>
                  </a:txBody>
                  <a:tcPr marL="12700" marR="12700" marT="12700" marB="0" anchor="ctr">
                    <a:lnT w="12700" cap="flat" cmpd="sng" algn="ctr">
                      <a:solidFill>
                        <a:scrgbClr r="0" g="0" b="0"/>
                      </a:solidFill>
                      <a:prstDash val="solid"/>
                      <a:round/>
                      <a:headEnd type="none" w="med" len="med"/>
                      <a:tailEnd type="none" w="med" len="med"/>
                    </a:lnT>
                  </a:tcPr>
                </a:tc>
                <a:tc>
                  <a:txBody>
                    <a:bodyPr/>
                    <a:lstStyle/>
                    <a:p>
                      <a:pPr algn="ctr" fontAlgn="ctr"/>
                      <a:r>
                        <a:rPr lang="en-US" sz="1000" b="1" u="none" strike="noStrike" dirty="0">
                          <a:solidFill>
                            <a:schemeClr val="tx1"/>
                          </a:solidFill>
                          <a:effectLst/>
                        </a:rPr>
                        <a:t>Tiempo promedio por consulta</a:t>
                      </a:r>
                      <a:endParaRPr lang="en-US" sz="1000" b="1" i="0" u="none" strike="noStrike" dirty="0">
                        <a:solidFill>
                          <a:schemeClr val="tx1"/>
                        </a:solidFill>
                        <a:effectLst/>
                        <a:latin typeface="Arial"/>
                      </a:endParaRPr>
                    </a:p>
                  </a:txBody>
                  <a:tcPr marL="12700" marR="12700" marT="12700" marB="0" anchor="ctr">
                    <a:lnT w="12700" cap="flat" cmpd="sng" algn="ctr">
                      <a:solidFill>
                        <a:scrgbClr r="0" g="0" b="0"/>
                      </a:solidFill>
                      <a:prstDash val="solid"/>
                      <a:round/>
                      <a:headEnd type="none" w="med" len="med"/>
                      <a:tailEnd type="none" w="med" len="med"/>
                    </a:lnT>
                  </a:tcPr>
                </a:tc>
                <a:tc>
                  <a:txBody>
                    <a:bodyPr/>
                    <a:lstStyle/>
                    <a:p>
                      <a:pPr algn="ctr" fontAlgn="ctr"/>
                      <a:r>
                        <a:rPr lang="en-US" sz="1000" b="1" u="none" strike="noStrike" dirty="0">
                          <a:solidFill>
                            <a:schemeClr val="tx1"/>
                          </a:solidFill>
                          <a:effectLst/>
                        </a:rPr>
                        <a:t>Tiempo de intervalo entre consultas</a:t>
                      </a:r>
                      <a:endParaRPr lang="en-US" sz="1000" b="1" i="0" u="none" strike="noStrike" dirty="0">
                        <a:solidFill>
                          <a:schemeClr val="tx1"/>
                        </a:solidFill>
                        <a:effectLst/>
                        <a:latin typeface="Arial"/>
                      </a:endParaRPr>
                    </a:p>
                  </a:txBody>
                  <a:tcPr marL="12700" marR="12700" marT="12700" marB="0" anchor="ctr">
                    <a:lnT w="12700" cap="flat" cmpd="sng" algn="ctr">
                      <a:solidFill>
                        <a:scrgbClr r="0" g="0" b="0"/>
                      </a:solidFill>
                      <a:prstDash val="solid"/>
                      <a:round/>
                      <a:headEnd type="none" w="med" len="med"/>
                      <a:tailEnd type="none" w="med" len="med"/>
                    </a:lnT>
                  </a:tcPr>
                </a:tc>
                <a:tc rowSpan="2">
                  <a:txBody>
                    <a:bodyPr/>
                    <a:lstStyle/>
                    <a:p>
                      <a:pPr algn="ctr" fontAlgn="ctr"/>
                      <a:r>
                        <a:rPr lang="en-US" sz="1000" b="1" u="none" strike="noStrike" dirty="0">
                          <a:solidFill>
                            <a:schemeClr val="tx1"/>
                          </a:solidFill>
                          <a:effectLst/>
                        </a:rPr>
                        <a:t>Estaciones de videocon-ferencia</a:t>
                      </a:r>
                      <a:endParaRPr lang="en-US" sz="1000" b="1" i="0" u="none" strike="noStrike" dirty="0">
                        <a:solidFill>
                          <a:schemeClr val="tx1"/>
                        </a:solidFill>
                        <a:effectLst/>
                        <a:latin typeface="Arial"/>
                      </a:endParaRPr>
                    </a:p>
                  </a:txBody>
                  <a:tcPr marL="12700" marR="12700" marT="12700" marB="0" anchor="ctr">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03200">
                <a:tc vMerge="1">
                  <a:txBody>
                    <a:bodyPr/>
                    <a:lstStyle/>
                    <a:p>
                      <a:endParaRPr lang="es-ES"/>
                    </a:p>
                  </a:txBody>
                  <a:tcPr/>
                </a:tc>
                <a:tc vMerge="1">
                  <a:txBody>
                    <a:bodyPr/>
                    <a:lstStyle/>
                    <a:p>
                      <a:endParaRPr lang="es-ES"/>
                    </a:p>
                  </a:txBody>
                  <a:tcPr/>
                </a:tc>
                <a:tc>
                  <a:txBody>
                    <a:bodyPr/>
                    <a:lstStyle/>
                    <a:p>
                      <a:pPr algn="ctr" fontAlgn="ctr"/>
                      <a:r>
                        <a:rPr lang="en-US" sz="1000" b="1" u="none" strike="noStrike" dirty="0">
                          <a:solidFill>
                            <a:schemeClr val="tx1"/>
                          </a:solidFill>
                          <a:effectLst/>
                        </a:rPr>
                        <a:t>(horas)</a:t>
                      </a:r>
                      <a:endParaRPr lang="en-US" sz="1000" b="1" i="0" u="none" strike="noStrike" dirty="0">
                        <a:solidFill>
                          <a:schemeClr val="tx1"/>
                        </a:solidFill>
                        <a:effectLst/>
                        <a:latin typeface="Arial"/>
                      </a:endParaRPr>
                    </a:p>
                  </a:txBody>
                  <a:tcPr marL="12700" marR="12700" marT="12700" marB="0" anchor="ctr">
                    <a:lnB w="12700" cap="flat" cmpd="sng" algn="ctr">
                      <a:solidFill>
                        <a:scrgbClr r="0" g="0" b="0"/>
                      </a:solidFill>
                      <a:prstDash val="solid"/>
                      <a:round/>
                      <a:headEnd type="none" w="med" len="med"/>
                      <a:tailEnd type="none" w="med" len="med"/>
                    </a:lnB>
                  </a:tcPr>
                </a:tc>
                <a:tc>
                  <a:txBody>
                    <a:bodyPr/>
                    <a:lstStyle/>
                    <a:p>
                      <a:pPr algn="ctr" fontAlgn="ctr"/>
                      <a:r>
                        <a:rPr lang="en-US" sz="1000" b="1" u="none" strike="noStrike" dirty="0">
                          <a:solidFill>
                            <a:schemeClr val="tx1"/>
                          </a:solidFill>
                          <a:effectLst/>
                        </a:rPr>
                        <a:t>(minutos)</a:t>
                      </a:r>
                      <a:endParaRPr lang="en-US" sz="1000" b="1" i="0" u="none" strike="noStrike" dirty="0">
                        <a:solidFill>
                          <a:schemeClr val="tx1"/>
                        </a:solidFill>
                        <a:effectLst/>
                        <a:latin typeface="Arial"/>
                      </a:endParaRPr>
                    </a:p>
                  </a:txBody>
                  <a:tcPr marL="12700" marR="12700" marT="12700" marB="0" anchor="ctr">
                    <a:lnB w="12700" cap="flat" cmpd="sng" algn="ctr">
                      <a:solidFill>
                        <a:scrgbClr r="0" g="0" b="0"/>
                      </a:solidFill>
                      <a:prstDash val="solid"/>
                      <a:round/>
                      <a:headEnd type="none" w="med" len="med"/>
                      <a:tailEnd type="none" w="med" len="med"/>
                    </a:lnB>
                  </a:tcPr>
                </a:tc>
                <a:tc>
                  <a:txBody>
                    <a:bodyPr/>
                    <a:lstStyle/>
                    <a:p>
                      <a:pPr algn="ctr" fontAlgn="ctr"/>
                      <a:r>
                        <a:rPr lang="en-US" sz="1000" b="1" u="none" strike="noStrike" dirty="0">
                          <a:solidFill>
                            <a:schemeClr val="tx1"/>
                          </a:solidFill>
                          <a:effectLst/>
                        </a:rPr>
                        <a:t>(minutos)</a:t>
                      </a:r>
                      <a:endParaRPr lang="en-US" sz="1000" b="1" i="0" u="none" strike="noStrike" dirty="0">
                        <a:solidFill>
                          <a:schemeClr val="tx1"/>
                        </a:solidFill>
                        <a:effectLst/>
                        <a:latin typeface="Arial"/>
                      </a:endParaRPr>
                    </a:p>
                  </a:txBody>
                  <a:tcPr marL="12700" marR="12700" marT="12700" marB="0" anchor="ctr">
                    <a:lnB w="12700" cap="flat" cmpd="sng" algn="ctr">
                      <a:solidFill>
                        <a:scrgbClr r="0" g="0" b="0"/>
                      </a:solidFill>
                      <a:prstDash val="solid"/>
                      <a:round/>
                      <a:headEnd type="none" w="med" len="med"/>
                      <a:tailEnd type="none" w="med" len="med"/>
                    </a:lnB>
                  </a:tcPr>
                </a:tc>
                <a:tc vMerge="1">
                  <a:txBody>
                    <a:bodyPr/>
                    <a:lstStyle/>
                    <a:p>
                      <a:endParaRPr lang="es-ES"/>
                    </a:p>
                  </a:txBody>
                  <a:tcPr/>
                </a:tc>
              </a:tr>
              <a:tr h="203200">
                <a:tc>
                  <a:txBody>
                    <a:bodyPr/>
                    <a:lstStyle/>
                    <a:p>
                      <a:pPr algn="l" fontAlgn="ctr"/>
                      <a:r>
                        <a:rPr lang="en-US" sz="1000" u="none" strike="noStrike" dirty="0">
                          <a:solidFill>
                            <a:schemeClr val="tx1"/>
                          </a:solidFill>
                          <a:effectLst/>
                        </a:rPr>
                        <a:t>Pallatanga</a:t>
                      </a:r>
                      <a:endParaRPr lang="en-US" sz="1000" b="0" i="0" u="none" strike="noStrike" dirty="0">
                        <a:solidFill>
                          <a:schemeClr val="tx1"/>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tcPr>
                </a:tc>
                <a:tc>
                  <a:txBody>
                    <a:bodyPr/>
                    <a:lstStyle/>
                    <a:p>
                      <a:pPr algn="ctr" fontAlgn="ctr"/>
                      <a:r>
                        <a:rPr lang="en-US" sz="1000" u="none" strike="noStrike" dirty="0">
                          <a:solidFill>
                            <a:schemeClr val="tx1"/>
                          </a:solidFill>
                          <a:effectLst/>
                        </a:rPr>
                        <a:t>50</a:t>
                      </a:r>
                      <a:endParaRPr lang="en-US" sz="1000" b="0" i="0" u="none" strike="noStrike" dirty="0">
                        <a:solidFill>
                          <a:schemeClr val="tx1"/>
                        </a:solidFill>
                        <a:effectLst/>
                        <a:latin typeface="Arial"/>
                      </a:endParaRPr>
                    </a:p>
                  </a:txBody>
                  <a:tcPr marL="12700" marR="12700" marT="12700" marB="0" anchor="ctr">
                    <a:lnT w="12700" cap="flat" cmpd="sng" algn="ctr">
                      <a:solidFill>
                        <a:scrgbClr r="0" g="0" b="0"/>
                      </a:solidFill>
                      <a:prstDash val="solid"/>
                      <a:round/>
                      <a:headEnd type="none" w="med" len="med"/>
                      <a:tailEnd type="none" w="med" len="med"/>
                    </a:lnT>
                  </a:tcPr>
                </a:tc>
                <a:tc>
                  <a:txBody>
                    <a:bodyPr/>
                    <a:lstStyle/>
                    <a:p>
                      <a:pPr algn="ctr" fontAlgn="ctr"/>
                      <a:r>
                        <a:rPr lang="en-US" sz="1000" u="none" strike="noStrike" dirty="0">
                          <a:solidFill>
                            <a:schemeClr val="tx1"/>
                          </a:solidFill>
                          <a:effectLst/>
                        </a:rPr>
                        <a:t>4</a:t>
                      </a:r>
                      <a:endParaRPr lang="en-US" sz="1000" b="0" i="0" u="none" strike="noStrike" dirty="0">
                        <a:solidFill>
                          <a:schemeClr val="tx1"/>
                        </a:solidFill>
                        <a:effectLst/>
                        <a:latin typeface="Arial"/>
                      </a:endParaRPr>
                    </a:p>
                  </a:txBody>
                  <a:tcPr marL="12700" marR="12700" marT="12700" marB="0" anchor="ctr">
                    <a:lnT w="12700" cap="flat" cmpd="sng" algn="ctr">
                      <a:solidFill>
                        <a:scrgbClr r="0" g="0" b="0"/>
                      </a:solidFill>
                      <a:prstDash val="solid"/>
                      <a:round/>
                      <a:headEnd type="none" w="med" len="med"/>
                      <a:tailEnd type="none" w="med" len="med"/>
                    </a:lnT>
                  </a:tcPr>
                </a:tc>
                <a:tc>
                  <a:txBody>
                    <a:bodyPr/>
                    <a:lstStyle/>
                    <a:p>
                      <a:pPr algn="ctr" fontAlgn="ctr"/>
                      <a:r>
                        <a:rPr lang="en-US" sz="1000" u="none" strike="noStrike" dirty="0">
                          <a:solidFill>
                            <a:schemeClr val="tx1"/>
                          </a:solidFill>
                          <a:effectLst/>
                        </a:rPr>
                        <a:t>20</a:t>
                      </a:r>
                      <a:endParaRPr lang="en-US" sz="1000" b="0" i="0" u="none" strike="noStrike" dirty="0">
                        <a:solidFill>
                          <a:schemeClr val="tx1"/>
                        </a:solidFill>
                        <a:effectLst/>
                        <a:latin typeface="Arial"/>
                      </a:endParaRPr>
                    </a:p>
                  </a:txBody>
                  <a:tcPr marL="12700" marR="12700" marT="12700" marB="0" anchor="ctr">
                    <a:lnT w="12700" cap="flat" cmpd="sng" algn="ctr">
                      <a:solidFill>
                        <a:scrgbClr r="0" g="0" b="0"/>
                      </a:solidFill>
                      <a:prstDash val="solid"/>
                      <a:round/>
                      <a:headEnd type="none" w="med" len="med"/>
                      <a:tailEnd type="none" w="med" len="med"/>
                    </a:lnT>
                  </a:tcPr>
                </a:tc>
                <a:tc>
                  <a:txBody>
                    <a:bodyPr/>
                    <a:lstStyle/>
                    <a:p>
                      <a:pPr algn="ctr" fontAlgn="ctr"/>
                      <a:r>
                        <a:rPr lang="en-US" sz="1000" u="none" strike="noStrike" dirty="0">
                          <a:solidFill>
                            <a:schemeClr val="tx1"/>
                          </a:solidFill>
                          <a:effectLst/>
                        </a:rPr>
                        <a:t>5</a:t>
                      </a:r>
                      <a:endParaRPr lang="en-US" sz="1000" b="0" i="0" u="none" strike="noStrike" dirty="0">
                        <a:solidFill>
                          <a:schemeClr val="tx1"/>
                        </a:solidFill>
                        <a:effectLst/>
                        <a:latin typeface="Arial"/>
                      </a:endParaRPr>
                    </a:p>
                  </a:txBody>
                  <a:tcPr marL="12700" marR="12700" marT="12700" marB="0" anchor="ctr">
                    <a:lnT w="12700" cap="flat" cmpd="sng" algn="ctr">
                      <a:solidFill>
                        <a:scrgbClr r="0" g="0" b="0"/>
                      </a:solidFill>
                      <a:prstDash val="solid"/>
                      <a:round/>
                      <a:headEnd type="none" w="med" len="med"/>
                      <a:tailEnd type="none" w="med" len="med"/>
                    </a:lnT>
                  </a:tcPr>
                </a:tc>
                <a:tc>
                  <a:txBody>
                    <a:bodyPr/>
                    <a:lstStyle/>
                    <a:p>
                      <a:pPr algn="ctr" fontAlgn="ctr"/>
                      <a:r>
                        <a:rPr lang="en-US" sz="1000" u="none" strike="noStrike" dirty="0">
                          <a:solidFill>
                            <a:schemeClr val="tx1"/>
                          </a:solidFill>
                          <a:effectLst/>
                        </a:rPr>
                        <a:t>6</a:t>
                      </a:r>
                      <a:endParaRPr lang="en-US" sz="1000" b="0" i="0" u="none" strike="noStrike" dirty="0">
                        <a:solidFill>
                          <a:schemeClr val="tx1"/>
                        </a:solidFill>
                        <a:effectLst/>
                        <a:latin typeface="Arial"/>
                      </a:endParaRPr>
                    </a:p>
                  </a:txBody>
                  <a:tcPr marL="12700" marR="12700" marT="12700" marB="0" anchor="ctr">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r>
              <a:tr h="203200">
                <a:tc>
                  <a:txBody>
                    <a:bodyPr/>
                    <a:lstStyle/>
                    <a:p>
                      <a:pPr algn="l" fontAlgn="ctr"/>
                      <a:r>
                        <a:rPr lang="en-US" sz="1000" u="none" strike="noStrike" dirty="0">
                          <a:solidFill>
                            <a:schemeClr val="tx1"/>
                          </a:solidFill>
                          <a:effectLst/>
                        </a:rPr>
                        <a:t>Achupallas</a:t>
                      </a:r>
                      <a:endParaRPr lang="en-US" sz="1000" b="0" i="0" u="none" strike="noStrike" dirty="0">
                        <a:solidFill>
                          <a:schemeClr val="tx1"/>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tcPr>
                </a:tc>
                <a:tc>
                  <a:txBody>
                    <a:bodyPr/>
                    <a:lstStyle/>
                    <a:p>
                      <a:pPr algn="ctr" fontAlgn="ctr"/>
                      <a:r>
                        <a:rPr lang="en-US" sz="1000" u="none" strike="noStrike" dirty="0">
                          <a:solidFill>
                            <a:schemeClr val="tx1"/>
                          </a:solidFill>
                          <a:effectLst/>
                        </a:rPr>
                        <a:t>30</a:t>
                      </a:r>
                      <a:endParaRPr lang="en-US" sz="1000" b="0" i="0" u="none" strike="noStrike" dirty="0">
                        <a:solidFill>
                          <a:schemeClr val="tx1"/>
                        </a:solidFill>
                        <a:effectLst/>
                        <a:latin typeface="Arial"/>
                      </a:endParaRPr>
                    </a:p>
                  </a:txBody>
                  <a:tcPr marL="12700" marR="12700" marT="12700" marB="0" anchor="ctr"/>
                </a:tc>
                <a:tc>
                  <a:txBody>
                    <a:bodyPr/>
                    <a:lstStyle/>
                    <a:p>
                      <a:pPr algn="ctr" fontAlgn="ctr"/>
                      <a:r>
                        <a:rPr lang="en-US" sz="1000" u="none" strike="noStrike" dirty="0">
                          <a:solidFill>
                            <a:schemeClr val="tx1"/>
                          </a:solidFill>
                          <a:effectLst/>
                        </a:rPr>
                        <a:t>4</a:t>
                      </a:r>
                      <a:endParaRPr lang="en-US" sz="1000" b="0" i="0" u="none" strike="noStrike" dirty="0">
                        <a:solidFill>
                          <a:schemeClr val="tx1"/>
                        </a:solidFill>
                        <a:effectLst/>
                        <a:latin typeface="Arial"/>
                      </a:endParaRPr>
                    </a:p>
                  </a:txBody>
                  <a:tcPr marL="12700" marR="12700" marT="12700" marB="0" anchor="ctr"/>
                </a:tc>
                <a:tc>
                  <a:txBody>
                    <a:bodyPr/>
                    <a:lstStyle/>
                    <a:p>
                      <a:pPr algn="ctr" fontAlgn="ctr"/>
                      <a:r>
                        <a:rPr lang="en-US" sz="1000" u="none" strike="noStrike" dirty="0">
                          <a:solidFill>
                            <a:schemeClr val="tx1"/>
                          </a:solidFill>
                          <a:effectLst/>
                        </a:rPr>
                        <a:t>20</a:t>
                      </a:r>
                      <a:endParaRPr lang="en-US" sz="1000" b="0" i="0" u="none" strike="noStrike" dirty="0">
                        <a:solidFill>
                          <a:schemeClr val="tx1"/>
                        </a:solidFill>
                        <a:effectLst/>
                        <a:latin typeface="Arial"/>
                      </a:endParaRPr>
                    </a:p>
                  </a:txBody>
                  <a:tcPr marL="12700" marR="12700" marT="12700" marB="0" anchor="ctr"/>
                </a:tc>
                <a:tc>
                  <a:txBody>
                    <a:bodyPr/>
                    <a:lstStyle/>
                    <a:p>
                      <a:pPr algn="ctr" fontAlgn="ctr"/>
                      <a:r>
                        <a:rPr lang="en-US" sz="1000" u="none" strike="noStrike" dirty="0">
                          <a:solidFill>
                            <a:schemeClr val="tx1"/>
                          </a:solidFill>
                          <a:effectLst/>
                        </a:rPr>
                        <a:t>5</a:t>
                      </a:r>
                      <a:endParaRPr lang="en-US" sz="1000" b="0" i="0" u="none" strike="noStrike" dirty="0">
                        <a:solidFill>
                          <a:schemeClr val="tx1"/>
                        </a:solidFill>
                        <a:effectLst/>
                        <a:latin typeface="Arial"/>
                      </a:endParaRPr>
                    </a:p>
                  </a:txBody>
                  <a:tcPr marL="12700" marR="12700" marT="12700" marB="0" anchor="ctr"/>
                </a:tc>
                <a:tc>
                  <a:txBody>
                    <a:bodyPr/>
                    <a:lstStyle/>
                    <a:p>
                      <a:pPr algn="ctr" fontAlgn="ctr"/>
                      <a:r>
                        <a:rPr lang="en-US" sz="1000" u="none" strike="noStrike" dirty="0">
                          <a:solidFill>
                            <a:schemeClr val="tx1"/>
                          </a:solidFill>
                          <a:effectLst/>
                        </a:rPr>
                        <a:t>4</a:t>
                      </a:r>
                      <a:endParaRPr lang="en-US" sz="1000" b="0" i="0" u="none" strike="noStrike" dirty="0">
                        <a:solidFill>
                          <a:schemeClr val="tx1"/>
                        </a:solidFill>
                        <a:effectLst/>
                        <a:latin typeface="Arial"/>
                      </a:endParaRPr>
                    </a:p>
                  </a:txBody>
                  <a:tcPr marL="12700" marR="12700" marT="12700" marB="0" anchor="ctr">
                    <a:lnR w="12700" cap="flat" cmpd="sng" algn="ctr">
                      <a:solidFill>
                        <a:scrgbClr r="0" g="0" b="0"/>
                      </a:solidFill>
                      <a:prstDash val="solid"/>
                      <a:round/>
                      <a:headEnd type="none" w="med" len="med"/>
                      <a:tailEnd type="none" w="med" len="med"/>
                    </a:lnR>
                  </a:tcPr>
                </a:tc>
              </a:tr>
              <a:tr h="203200">
                <a:tc>
                  <a:txBody>
                    <a:bodyPr/>
                    <a:lstStyle/>
                    <a:p>
                      <a:pPr algn="l" fontAlgn="ctr"/>
                      <a:r>
                        <a:rPr lang="en-US" sz="1000" u="none" strike="noStrike" dirty="0">
                          <a:solidFill>
                            <a:schemeClr val="tx1"/>
                          </a:solidFill>
                          <a:effectLst/>
                        </a:rPr>
                        <a:t>Palmira</a:t>
                      </a:r>
                      <a:endParaRPr lang="en-US" sz="1000" b="0" i="0" u="none" strike="noStrike" dirty="0">
                        <a:solidFill>
                          <a:schemeClr val="tx1"/>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tcPr>
                </a:tc>
                <a:tc>
                  <a:txBody>
                    <a:bodyPr/>
                    <a:lstStyle/>
                    <a:p>
                      <a:pPr algn="ctr" fontAlgn="ctr"/>
                      <a:r>
                        <a:rPr lang="en-US" sz="1000" u="none" strike="noStrike" dirty="0">
                          <a:solidFill>
                            <a:schemeClr val="tx1"/>
                          </a:solidFill>
                          <a:effectLst/>
                        </a:rPr>
                        <a:t>40</a:t>
                      </a:r>
                      <a:endParaRPr lang="en-US" sz="1000" b="0" i="0" u="none" strike="noStrike" dirty="0">
                        <a:solidFill>
                          <a:schemeClr val="tx1"/>
                        </a:solidFill>
                        <a:effectLst/>
                        <a:latin typeface="Arial"/>
                      </a:endParaRPr>
                    </a:p>
                  </a:txBody>
                  <a:tcPr marL="12700" marR="12700" marT="12700" marB="0" anchor="ctr"/>
                </a:tc>
                <a:tc>
                  <a:txBody>
                    <a:bodyPr/>
                    <a:lstStyle/>
                    <a:p>
                      <a:pPr algn="ctr" fontAlgn="ctr"/>
                      <a:r>
                        <a:rPr lang="en-US" sz="1000" u="none" strike="noStrike" dirty="0">
                          <a:solidFill>
                            <a:schemeClr val="tx1"/>
                          </a:solidFill>
                          <a:effectLst/>
                        </a:rPr>
                        <a:t>4</a:t>
                      </a:r>
                      <a:endParaRPr lang="en-US" sz="1000" b="0" i="0" u="none" strike="noStrike" dirty="0">
                        <a:solidFill>
                          <a:schemeClr val="tx1"/>
                        </a:solidFill>
                        <a:effectLst/>
                        <a:latin typeface="Arial"/>
                      </a:endParaRPr>
                    </a:p>
                  </a:txBody>
                  <a:tcPr marL="12700" marR="12700" marT="12700" marB="0" anchor="ctr"/>
                </a:tc>
                <a:tc>
                  <a:txBody>
                    <a:bodyPr/>
                    <a:lstStyle/>
                    <a:p>
                      <a:pPr algn="ctr" fontAlgn="ctr"/>
                      <a:r>
                        <a:rPr lang="en-US" sz="1000" u="none" strike="noStrike" dirty="0">
                          <a:solidFill>
                            <a:schemeClr val="tx1"/>
                          </a:solidFill>
                          <a:effectLst/>
                        </a:rPr>
                        <a:t>20</a:t>
                      </a:r>
                      <a:endParaRPr lang="en-US" sz="1000" b="0" i="0" u="none" strike="noStrike" dirty="0">
                        <a:solidFill>
                          <a:schemeClr val="tx1"/>
                        </a:solidFill>
                        <a:effectLst/>
                        <a:latin typeface="Arial"/>
                      </a:endParaRPr>
                    </a:p>
                  </a:txBody>
                  <a:tcPr marL="12700" marR="12700" marT="12700" marB="0" anchor="ctr"/>
                </a:tc>
                <a:tc>
                  <a:txBody>
                    <a:bodyPr/>
                    <a:lstStyle/>
                    <a:p>
                      <a:pPr algn="ctr" fontAlgn="ctr"/>
                      <a:r>
                        <a:rPr lang="en-US" sz="1000" u="none" strike="noStrike" dirty="0">
                          <a:solidFill>
                            <a:schemeClr val="tx1"/>
                          </a:solidFill>
                          <a:effectLst/>
                        </a:rPr>
                        <a:t>5</a:t>
                      </a:r>
                      <a:endParaRPr lang="en-US" sz="1000" b="0" i="0" u="none" strike="noStrike" dirty="0">
                        <a:solidFill>
                          <a:schemeClr val="tx1"/>
                        </a:solidFill>
                        <a:effectLst/>
                        <a:latin typeface="Arial"/>
                      </a:endParaRPr>
                    </a:p>
                  </a:txBody>
                  <a:tcPr marL="12700" marR="12700" marT="12700" marB="0" anchor="ctr"/>
                </a:tc>
                <a:tc>
                  <a:txBody>
                    <a:bodyPr/>
                    <a:lstStyle/>
                    <a:p>
                      <a:pPr algn="ctr" fontAlgn="ctr"/>
                      <a:r>
                        <a:rPr lang="en-US" sz="1000" u="none" strike="noStrike" dirty="0">
                          <a:solidFill>
                            <a:schemeClr val="tx1"/>
                          </a:solidFill>
                          <a:effectLst/>
                        </a:rPr>
                        <a:t>5</a:t>
                      </a:r>
                      <a:endParaRPr lang="en-US" sz="1000" b="0" i="0" u="none" strike="noStrike" dirty="0">
                        <a:solidFill>
                          <a:schemeClr val="tx1"/>
                        </a:solidFill>
                        <a:effectLst/>
                        <a:latin typeface="Arial"/>
                      </a:endParaRPr>
                    </a:p>
                  </a:txBody>
                  <a:tcPr marL="12700" marR="12700" marT="12700" marB="0" anchor="ctr">
                    <a:lnR w="12700" cap="flat" cmpd="sng" algn="ctr">
                      <a:solidFill>
                        <a:scrgbClr r="0" g="0" b="0"/>
                      </a:solidFill>
                      <a:prstDash val="solid"/>
                      <a:round/>
                      <a:headEnd type="none" w="med" len="med"/>
                      <a:tailEnd type="none" w="med" len="med"/>
                    </a:lnR>
                  </a:tcPr>
                </a:tc>
              </a:tr>
              <a:tr h="203200">
                <a:tc>
                  <a:txBody>
                    <a:bodyPr/>
                    <a:lstStyle/>
                    <a:p>
                      <a:pPr algn="l" fontAlgn="ctr"/>
                      <a:r>
                        <a:rPr lang="en-US" sz="1000" u="none" strike="noStrike" dirty="0">
                          <a:solidFill>
                            <a:schemeClr val="tx1"/>
                          </a:solidFill>
                          <a:effectLst/>
                        </a:rPr>
                        <a:t>Guamote</a:t>
                      </a:r>
                      <a:endParaRPr lang="en-US" sz="1000" b="0" i="0" u="none" strike="noStrike" dirty="0">
                        <a:solidFill>
                          <a:schemeClr val="tx1"/>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tcPr>
                </a:tc>
                <a:tc>
                  <a:txBody>
                    <a:bodyPr/>
                    <a:lstStyle/>
                    <a:p>
                      <a:pPr algn="ctr" fontAlgn="ctr"/>
                      <a:r>
                        <a:rPr lang="en-US" sz="1000" u="none" strike="noStrike" dirty="0">
                          <a:solidFill>
                            <a:schemeClr val="tx1"/>
                          </a:solidFill>
                          <a:effectLst/>
                        </a:rPr>
                        <a:t>80</a:t>
                      </a:r>
                      <a:endParaRPr lang="en-US" sz="1000" b="0" i="0" u="none" strike="noStrike" dirty="0">
                        <a:solidFill>
                          <a:schemeClr val="tx1"/>
                        </a:solidFill>
                        <a:effectLst/>
                        <a:latin typeface="Arial"/>
                      </a:endParaRPr>
                    </a:p>
                  </a:txBody>
                  <a:tcPr marL="12700" marR="12700" marT="12700" marB="0" anchor="ctr"/>
                </a:tc>
                <a:tc>
                  <a:txBody>
                    <a:bodyPr/>
                    <a:lstStyle/>
                    <a:p>
                      <a:pPr algn="ctr" fontAlgn="ctr"/>
                      <a:r>
                        <a:rPr lang="en-US" sz="1000" u="none" strike="noStrike" dirty="0">
                          <a:solidFill>
                            <a:schemeClr val="tx1"/>
                          </a:solidFill>
                          <a:effectLst/>
                        </a:rPr>
                        <a:t>6</a:t>
                      </a:r>
                      <a:endParaRPr lang="en-US" sz="1000" b="0" i="0" u="none" strike="noStrike" dirty="0">
                        <a:solidFill>
                          <a:schemeClr val="tx1"/>
                        </a:solidFill>
                        <a:effectLst/>
                        <a:latin typeface="Arial"/>
                      </a:endParaRPr>
                    </a:p>
                  </a:txBody>
                  <a:tcPr marL="12700" marR="12700" marT="12700" marB="0" anchor="ctr"/>
                </a:tc>
                <a:tc>
                  <a:txBody>
                    <a:bodyPr/>
                    <a:lstStyle/>
                    <a:p>
                      <a:pPr algn="ctr" fontAlgn="ctr"/>
                      <a:r>
                        <a:rPr lang="en-US" sz="1000" u="none" strike="noStrike" dirty="0">
                          <a:solidFill>
                            <a:schemeClr val="tx1"/>
                          </a:solidFill>
                          <a:effectLst/>
                        </a:rPr>
                        <a:t>20</a:t>
                      </a:r>
                      <a:endParaRPr lang="en-US" sz="1000" b="0" i="0" u="none" strike="noStrike" dirty="0">
                        <a:solidFill>
                          <a:schemeClr val="tx1"/>
                        </a:solidFill>
                        <a:effectLst/>
                        <a:latin typeface="Arial"/>
                      </a:endParaRPr>
                    </a:p>
                  </a:txBody>
                  <a:tcPr marL="12700" marR="12700" marT="12700" marB="0" anchor="ctr"/>
                </a:tc>
                <a:tc>
                  <a:txBody>
                    <a:bodyPr/>
                    <a:lstStyle/>
                    <a:p>
                      <a:pPr algn="ctr" fontAlgn="ctr"/>
                      <a:r>
                        <a:rPr lang="en-US" sz="1000" u="none" strike="noStrike" dirty="0">
                          <a:solidFill>
                            <a:schemeClr val="tx1"/>
                          </a:solidFill>
                          <a:effectLst/>
                        </a:rPr>
                        <a:t>5</a:t>
                      </a:r>
                      <a:endParaRPr lang="en-US" sz="1000" b="0" i="0" u="none" strike="noStrike" dirty="0">
                        <a:solidFill>
                          <a:schemeClr val="tx1"/>
                        </a:solidFill>
                        <a:effectLst/>
                        <a:latin typeface="Arial"/>
                      </a:endParaRPr>
                    </a:p>
                  </a:txBody>
                  <a:tcPr marL="12700" marR="12700" marT="12700" marB="0" anchor="ctr"/>
                </a:tc>
                <a:tc>
                  <a:txBody>
                    <a:bodyPr/>
                    <a:lstStyle/>
                    <a:p>
                      <a:pPr algn="ctr" fontAlgn="ctr"/>
                      <a:r>
                        <a:rPr lang="en-US" sz="1000" u="none" strike="noStrike" dirty="0">
                          <a:solidFill>
                            <a:schemeClr val="tx1"/>
                          </a:solidFill>
                          <a:effectLst/>
                        </a:rPr>
                        <a:t>6</a:t>
                      </a:r>
                      <a:endParaRPr lang="en-US" sz="1000" b="0" i="0" u="none" strike="noStrike" dirty="0">
                        <a:solidFill>
                          <a:schemeClr val="tx1"/>
                        </a:solidFill>
                        <a:effectLst/>
                        <a:latin typeface="Arial"/>
                      </a:endParaRPr>
                    </a:p>
                  </a:txBody>
                  <a:tcPr marL="12700" marR="12700" marT="12700" marB="0" anchor="ctr">
                    <a:lnR w="12700" cap="flat" cmpd="sng" algn="ctr">
                      <a:solidFill>
                        <a:scrgbClr r="0" g="0" b="0"/>
                      </a:solidFill>
                      <a:prstDash val="solid"/>
                      <a:round/>
                      <a:headEnd type="none" w="med" len="med"/>
                      <a:tailEnd type="none" w="med" len="med"/>
                    </a:lnR>
                  </a:tcPr>
                </a:tc>
              </a:tr>
              <a:tr h="203200">
                <a:tc>
                  <a:txBody>
                    <a:bodyPr/>
                    <a:lstStyle/>
                    <a:p>
                      <a:pPr algn="l" fontAlgn="ctr"/>
                      <a:r>
                        <a:rPr lang="en-US" sz="1000" u="none" strike="noStrike" dirty="0">
                          <a:solidFill>
                            <a:schemeClr val="tx1"/>
                          </a:solidFill>
                          <a:effectLst/>
                        </a:rPr>
                        <a:t>San Juan</a:t>
                      </a:r>
                      <a:endParaRPr lang="en-US" sz="1000" b="0" i="0" u="none" strike="noStrike" dirty="0">
                        <a:solidFill>
                          <a:schemeClr val="tx1"/>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tcPr>
                </a:tc>
                <a:tc>
                  <a:txBody>
                    <a:bodyPr/>
                    <a:lstStyle/>
                    <a:p>
                      <a:pPr algn="ctr" fontAlgn="ctr"/>
                      <a:r>
                        <a:rPr lang="en-US" sz="1000" u="none" strike="noStrike" dirty="0">
                          <a:solidFill>
                            <a:schemeClr val="tx1"/>
                          </a:solidFill>
                          <a:effectLst/>
                        </a:rPr>
                        <a:t>30</a:t>
                      </a:r>
                      <a:endParaRPr lang="en-US" sz="1000" b="0" i="0" u="none" strike="noStrike" dirty="0">
                        <a:solidFill>
                          <a:schemeClr val="tx1"/>
                        </a:solidFill>
                        <a:effectLst/>
                        <a:latin typeface="Arial"/>
                      </a:endParaRPr>
                    </a:p>
                  </a:txBody>
                  <a:tcPr marL="12700" marR="12700" marT="12700" marB="0" anchor="ctr"/>
                </a:tc>
                <a:tc>
                  <a:txBody>
                    <a:bodyPr/>
                    <a:lstStyle/>
                    <a:p>
                      <a:pPr algn="ctr" fontAlgn="ctr"/>
                      <a:r>
                        <a:rPr lang="en-US" sz="1000" u="none" strike="noStrike" dirty="0">
                          <a:solidFill>
                            <a:schemeClr val="tx1"/>
                          </a:solidFill>
                          <a:effectLst/>
                        </a:rPr>
                        <a:t>4</a:t>
                      </a:r>
                      <a:endParaRPr lang="en-US" sz="1000" b="0" i="0" u="none" strike="noStrike" dirty="0">
                        <a:solidFill>
                          <a:schemeClr val="tx1"/>
                        </a:solidFill>
                        <a:effectLst/>
                        <a:latin typeface="Arial"/>
                      </a:endParaRPr>
                    </a:p>
                  </a:txBody>
                  <a:tcPr marL="12700" marR="12700" marT="12700" marB="0" anchor="ctr"/>
                </a:tc>
                <a:tc>
                  <a:txBody>
                    <a:bodyPr/>
                    <a:lstStyle/>
                    <a:p>
                      <a:pPr algn="ctr" fontAlgn="ctr"/>
                      <a:r>
                        <a:rPr lang="en-US" sz="1000" u="none" strike="noStrike" dirty="0">
                          <a:solidFill>
                            <a:schemeClr val="tx1"/>
                          </a:solidFill>
                          <a:effectLst/>
                        </a:rPr>
                        <a:t>20</a:t>
                      </a:r>
                      <a:endParaRPr lang="en-US" sz="1000" b="0" i="0" u="none" strike="noStrike" dirty="0">
                        <a:solidFill>
                          <a:schemeClr val="tx1"/>
                        </a:solidFill>
                        <a:effectLst/>
                        <a:latin typeface="Arial"/>
                      </a:endParaRPr>
                    </a:p>
                  </a:txBody>
                  <a:tcPr marL="12700" marR="12700" marT="12700" marB="0" anchor="ctr"/>
                </a:tc>
                <a:tc>
                  <a:txBody>
                    <a:bodyPr/>
                    <a:lstStyle/>
                    <a:p>
                      <a:pPr algn="ctr" fontAlgn="ctr"/>
                      <a:r>
                        <a:rPr lang="en-US" sz="1000" u="none" strike="noStrike" dirty="0">
                          <a:solidFill>
                            <a:schemeClr val="tx1"/>
                          </a:solidFill>
                          <a:effectLst/>
                        </a:rPr>
                        <a:t>5</a:t>
                      </a:r>
                      <a:endParaRPr lang="en-US" sz="1000" b="0" i="0" u="none" strike="noStrike" dirty="0">
                        <a:solidFill>
                          <a:schemeClr val="tx1"/>
                        </a:solidFill>
                        <a:effectLst/>
                        <a:latin typeface="Arial"/>
                      </a:endParaRPr>
                    </a:p>
                  </a:txBody>
                  <a:tcPr marL="12700" marR="12700" marT="12700" marB="0" anchor="ctr"/>
                </a:tc>
                <a:tc>
                  <a:txBody>
                    <a:bodyPr/>
                    <a:lstStyle/>
                    <a:p>
                      <a:pPr algn="ctr" fontAlgn="ctr"/>
                      <a:r>
                        <a:rPr lang="en-US" sz="1000" u="none" strike="noStrike" dirty="0">
                          <a:solidFill>
                            <a:schemeClr val="tx1"/>
                          </a:solidFill>
                          <a:effectLst/>
                        </a:rPr>
                        <a:t>4</a:t>
                      </a:r>
                      <a:endParaRPr lang="en-US" sz="1000" b="0" i="0" u="none" strike="noStrike" dirty="0">
                        <a:solidFill>
                          <a:schemeClr val="tx1"/>
                        </a:solidFill>
                        <a:effectLst/>
                        <a:latin typeface="Arial"/>
                      </a:endParaRPr>
                    </a:p>
                  </a:txBody>
                  <a:tcPr marL="12700" marR="12700" marT="12700" marB="0" anchor="ctr">
                    <a:lnR w="12700" cap="flat" cmpd="sng" algn="ctr">
                      <a:solidFill>
                        <a:scrgbClr r="0" g="0" b="0"/>
                      </a:solidFill>
                      <a:prstDash val="solid"/>
                      <a:round/>
                      <a:headEnd type="none" w="med" len="med"/>
                      <a:tailEnd type="none" w="med" len="med"/>
                    </a:lnR>
                  </a:tcPr>
                </a:tc>
              </a:tr>
              <a:tr h="203200">
                <a:tc>
                  <a:txBody>
                    <a:bodyPr/>
                    <a:lstStyle/>
                    <a:p>
                      <a:pPr algn="l" fontAlgn="ctr"/>
                      <a:r>
                        <a:rPr lang="en-US" sz="1000" u="none" strike="noStrike" dirty="0">
                          <a:solidFill>
                            <a:schemeClr val="tx1"/>
                          </a:solidFill>
                          <a:effectLst/>
                        </a:rPr>
                        <a:t>Pungalá</a:t>
                      </a:r>
                      <a:endParaRPr lang="en-US" sz="1000" b="0" i="0" u="none" strike="noStrike" dirty="0">
                        <a:solidFill>
                          <a:schemeClr val="tx1"/>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lnB w="12700" cap="flat" cmpd="sng" algn="ctr">
                      <a:solidFill>
                        <a:scrgbClr r="0" g="0" b="0"/>
                      </a:solidFill>
                      <a:prstDash val="solid"/>
                      <a:round/>
                      <a:headEnd type="none" w="med" len="med"/>
                      <a:tailEnd type="none" w="med" len="med"/>
                    </a:lnB>
                  </a:tcPr>
                </a:tc>
                <a:tc>
                  <a:txBody>
                    <a:bodyPr/>
                    <a:lstStyle/>
                    <a:p>
                      <a:pPr algn="ctr" fontAlgn="ctr"/>
                      <a:r>
                        <a:rPr lang="en-US" sz="1000" u="none" strike="noStrike" dirty="0">
                          <a:solidFill>
                            <a:schemeClr val="tx1"/>
                          </a:solidFill>
                          <a:effectLst/>
                        </a:rPr>
                        <a:t>40</a:t>
                      </a:r>
                      <a:endParaRPr lang="en-US" sz="1000" b="0" i="0" u="none" strike="noStrike" dirty="0">
                        <a:solidFill>
                          <a:schemeClr val="tx1"/>
                        </a:solidFill>
                        <a:effectLst/>
                        <a:latin typeface="Arial"/>
                      </a:endParaRPr>
                    </a:p>
                  </a:txBody>
                  <a:tcPr marL="12700" marR="12700" marT="12700" marB="0" anchor="ctr">
                    <a:lnB w="12700" cap="flat" cmpd="sng" algn="ctr">
                      <a:solidFill>
                        <a:scrgbClr r="0" g="0" b="0"/>
                      </a:solidFill>
                      <a:prstDash val="solid"/>
                      <a:round/>
                      <a:headEnd type="none" w="med" len="med"/>
                      <a:tailEnd type="none" w="med" len="med"/>
                    </a:lnB>
                  </a:tcPr>
                </a:tc>
                <a:tc>
                  <a:txBody>
                    <a:bodyPr/>
                    <a:lstStyle/>
                    <a:p>
                      <a:pPr algn="ctr" fontAlgn="ctr"/>
                      <a:r>
                        <a:rPr lang="en-US" sz="1000" u="none" strike="noStrike" dirty="0">
                          <a:solidFill>
                            <a:schemeClr val="tx1"/>
                          </a:solidFill>
                          <a:effectLst/>
                        </a:rPr>
                        <a:t>4</a:t>
                      </a:r>
                      <a:endParaRPr lang="en-US" sz="1000" b="0" i="0" u="none" strike="noStrike" dirty="0">
                        <a:solidFill>
                          <a:schemeClr val="tx1"/>
                        </a:solidFill>
                        <a:effectLst/>
                        <a:latin typeface="Arial"/>
                      </a:endParaRPr>
                    </a:p>
                  </a:txBody>
                  <a:tcPr marL="12700" marR="12700" marT="12700" marB="0" anchor="ctr">
                    <a:lnB w="12700" cap="flat" cmpd="sng" algn="ctr">
                      <a:solidFill>
                        <a:scrgbClr r="0" g="0" b="0"/>
                      </a:solidFill>
                      <a:prstDash val="solid"/>
                      <a:round/>
                      <a:headEnd type="none" w="med" len="med"/>
                      <a:tailEnd type="none" w="med" len="med"/>
                    </a:lnB>
                  </a:tcPr>
                </a:tc>
                <a:tc>
                  <a:txBody>
                    <a:bodyPr/>
                    <a:lstStyle/>
                    <a:p>
                      <a:pPr algn="ctr" fontAlgn="ctr"/>
                      <a:r>
                        <a:rPr lang="en-US" sz="1000" u="none" strike="noStrike" dirty="0">
                          <a:solidFill>
                            <a:schemeClr val="tx1"/>
                          </a:solidFill>
                          <a:effectLst/>
                        </a:rPr>
                        <a:t>20</a:t>
                      </a:r>
                      <a:endParaRPr lang="en-US" sz="1000" b="0" i="0" u="none" strike="noStrike" dirty="0">
                        <a:solidFill>
                          <a:schemeClr val="tx1"/>
                        </a:solidFill>
                        <a:effectLst/>
                        <a:latin typeface="Arial"/>
                      </a:endParaRPr>
                    </a:p>
                  </a:txBody>
                  <a:tcPr marL="12700" marR="12700" marT="12700" marB="0" anchor="ctr">
                    <a:lnB w="12700" cap="flat" cmpd="sng" algn="ctr">
                      <a:solidFill>
                        <a:scrgbClr r="0" g="0" b="0"/>
                      </a:solidFill>
                      <a:prstDash val="solid"/>
                      <a:round/>
                      <a:headEnd type="none" w="med" len="med"/>
                      <a:tailEnd type="none" w="med" len="med"/>
                    </a:lnB>
                  </a:tcPr>
                </a:tc>
                <a:tc>
                  <a:txBody>
                    <a:bodyPr/>
                    <a:lstStyle/>
                    <a:p>
                      <a:pPr algn="ctr" fontAlgn="ctr"/>
                      <a:r>
                        <a:rPr lang="en-US" sz="1000" u="none" strike="noStrike" dirty="0">
                          <a:solidFill>
                            <a:schemeClr val="tx1"/>
                          </a:solidFill>
                          <a:effectLst/>
                        </a:rPr>
                        <a:t>5</a:t>
                      </a:r>
                      <a:endParaRPr lang="en-US" sz="1000" b="0" i="0" u="none" strike="noStrike" dirty="0">
                        <a:solidFill>
                          <a:schemeClr val="tx1"/>
                        </a:solidFill>
                        <a:effectLst/>
                        <a:latin typeface="Arial"/>
                      </a:endParaRPr>
                    </a:p>
                  </a:txBody>
                  <a:tcPr marL="12700" marR="12700" marT="12700" marB="0" anchor="ctr">
                    <a:lnB w="12700" cap="flat" cmpd="sng" algn="ctr">
                      <a:solidFill>
                        <a:scrgbClr r="0" g="0" b="0"/>
                      </a:solidFill>
                      <a:prstDash val="solid"/>
                      <a:round/>
                      <a:headEnd type="none" w="med" len="med"/>
                      <a:tailEnd type="none" w="med" len="med"/>
                    </a:lnB>
                  </a:tcPr>
                </a:tc>
                <a:tc>
                  <a:txBody>
                    <a:bodyPr/>
                    <a:lstStyle/>
                    <a:p>
                      <a:pPr algn="ctr" fontAlgn="ctr"/>
                      <a:r>
                        <a:rPr lang="en-US" sz="1000" u="none" strike="noStrike" dirty="0">
                          <a:solidFill>
                            <a:schemeClr val="tx1"/>
                          </a:solidFill>
                          <a:effectLst/>
                        </a:rPr>
                        <a:t>5</a:t>
                      </a:r>
                      <a:endParaRPr lang="en-US" sz="1000" b="0" i="0" u="none" strike="noStrike" dirty="0">
                        <a:solidFill>
                          <a:schemeClr val="tx1"/>
                        </a:solidFill>
                        <a:effectLst/>
                        <a:latin typeface="Arial"/>
                      </a:endParaRPr>
                    </a:p>
                  </a:txBody>
                  <a:tcPr marL="12700" marR="12700" marT="12700" marB="0" anchor="ctr">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9398616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grpId="1"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3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down)">
                                      <p:cBhvr>
                                        <p:cTn id="26" dur="3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3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 grpId="1"/>
      <p:bldP spid="23" grpId="0"/>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cells.jpg"/>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6481" t="12346" r="20791"/>
          <a:stretch/>
        </p:blipFill>
        <p:spPr>
          <a:xfrm>
            <a:off x="-1" y="1"/>
            <a:ext cx="9144001" cy="6887920"/>
          </a:xfrm>
          <a:prstGeom prst="rect">
            <a:avLst/>
          </a:prstGeom>
        </p:spPr>
      </p:pic>
      <p:sp>
        <p:nvSpPr>
          <p:cNvPr id="7" name="Rectángulo redondeado 6"/>
          <p:cNvSpPr/>
          <p:nvPr/>
        </p:nvSpPr>
        <p:spPr>
          <a:xfrm>
            <a:off x="508001" y="303855"/>
            <a:ext cx="4385732" cy="627478"/>
          </a:xfrm>
          <a:prstGeom prst="roundRect">
            <a:avLst/>
          </a:prstGeom>
          <a:solidFill>
            <a:srgbClr val="21F519"/>
          </a:solidFill>
          <a:ln>
            <a:solidFill>
              <a:srgbClr val="FFFFFF"/>
            </a:solidFill>
          </a:ln>
          <a:scene3d>
            <a:camera prst="orthographicFront"/>
            <a:lightRig rig="threePt" dir="t"/>
          </a:scene3d>
          <a:sp3d>
            <a:bevelT prst="angle"/>
          </a:sp3d>
        </p:spPr>
        <p:style>
          <a:lnRef idx="1">
            <a:schemeClr val="accent2"/>
          </a:lnRef>
          <a:fillRef idx="3">
            <a:schemeClr val="accent2"/>
          </a:fillRef>
          <a:effectRef idx="2">
            <a:schemeClr val="accent2"/>
          </a:effectRef>
          <a:fontRef idx="minor">
            <a:schemeClr val="lt1"/>
          </a:fontRef>
        </p:style>
        <p:txBody>
          <a:bodyPr rtlCol="0" anchor="ctr"/>
          <a:lstStyle/>
          <a:p>
            <a:pPr algn="ctr">
              <a:lnSpc>
                <a:spcPct val="80000"/>
              </a:lnSpc>
            </a:pPr>
            <a:r>
              <a:rPr lang="es-ES" sz="3200" dirty="0" smtClean="0"/>
              <a:t>DISEÑO DE LA RED</a:t>
            </a:r>
            <a:endParaRPr lang="es-ES" sz="3200" dirty="0"/>
          </a:p>
        </p:txBody>
      </p:sp>
      <p:sp>
        <p:nvSpPr>
          <p:cNvPr id="17" name="Rectángulo redondeado 16"/>
          <p:cNvSpPr/>
          <p:nvPr/>
        </p:nvSpPr>
        <p:spPr>
          <a:xfrm>
            <a:off x="508001" y="1032932"/>
            <a:ext cx="4385732" cy="609601"/>
          </a:xfrm>
          <a:prstGeom prst="roundRect">
            <a:avLst/>
          </a:prstGeom>
          <a:solidFill>
            <a:srgbClr val="5DF517"/>
          </a:solidFill>
          <a:ln>
            <a:solidFill>
              <a:srgbClr val="F2F2F2"/>
            </a:solidFill>
          </a:ln>
          <a:scene3d>
            <a:camera prst="orthographicFront"/>
            <a:lightRig rig="threePt" dir="t"/>
          </a:scene3d>
          <a:sp3d>
            <a:bevelT prst="angle"/>
          </a:sp3d>
        </p:spPr>
        <p:style>
          <a:lnRef idx="1">
            <a:schemeClr val="dk1"/>
          </a:lnRef>
          <a:fillRef idx="2">
            <a:schemeClr val="dk1"/>
          </a:fillRef>
          <a:effectRef idx="1">
            <a:schemeClr val="dk1"/>
          </a:effectRef>
          <a:fontRef idx="minor">
            <a:schemeClr val="dk1"/>
          </a:fontRef>
        </p:style>
        <p:txBody>
          <a:bodyPr rtlCol="0" anchor="ctr"/>
          <a:lstStyle/>
          <a:p>
            <a:pPr algn="ctr">
              <a:lnSpc>
                <a:spcPct val="80000"/>
              </a:lnSpc>
            </a:pPr>
            <a:r>
              <a:rPr lang="es-ES" b="1" dirty="0" smtClean="0">
                <a:solidFill>
                  <a:srgbClr val="000000"/>
                </a:solidFill>
              </a:rPr>
              <a:t>DIMENSIONAMIENTO DE CANALES DE COMUNICACIÓN</a:t>
            </a:r>
            <a:endParaRPr lang="es-ES" b="1" dirty="0">
              <a:solidFill>
                <a:srgbClr val="000000"/>
              </a:solidFill>
            </a:endParaRPr>
          </a:p>
        </p:txBody>
      </p:sp>
      <p:sp>
        <p:nvSpPr>
          <p:cNvPr id="21" name="CuadroTexto 20"/>
          <p:cNvSpPr txBox="1"/>
          <p:nvPr/>
        </p:nvSpPr>
        <p:spPr>
          <a:xfrm>
            <a:off x="3456305" y="2112032"/>
            <a:ext cx="2250545" cy="369332"/>
          </a:xfrm>
          <a:prstGeom prst="rect">
            <a:avLst/>
          </a:prstGeom>
          <a:noFill/>
        </p:spPr>
        <p:txBody>
          <a:bodyPr wrap="square" rtlCol="0">
            <a:spAutoFit/>
          </a:bodyPr>
          <a:lstStyle/>
          <a:p>
            <a:r>
              <a:rPr lang="es-ES" b="1" dirty="0" smtClean="0"/>
              <a:t>TEORIA DE COLAS</a:t>
            </a:r>
            <a:endParaRPr lang="es-ES" b="1" dirty="0"/>
          </a:p>
        </p:txBody>
      </p:sp>
      <p:pic>
        <p:nvPicPr>
          <p:cNvPr id="12" name="Imagen 11" descr="Macintosh HD:Users:Alejandro:Desktop:Picture 3.png"/>
          <p:cNvPicPr/>
          <p:nvPr/>
        </p:nvPicPr>
        <p:blipFill>
          <a:blip r:embed="rId5">
            <a:extLst>
              <a:ext uri="{28A0092B-C50C-407E-A947-70E740481C1C}">
                <a14:useLocalDpi xmlns:a14="http://schemas.microsoft.com/office/drawing/2010/main" val="0"/>
              </a:ext>
            </a:extLst>
          </a:blip>
          <a:srcRect/>
          <a:stretch>
            <a:fillRect/>
          </a:stretch>
        </p:blipFill>
        <p:spPr bwMode="auto">
          <a:xfrm>
            <a:off x="2573868" y="2523571"/>
            <a:ext cx="4080932" cy="1658963"/>
          </a:xfrm>
          <a:prstGeom prst="rect">
            <a:avLst/>
          </a:prstGeom>
          <a:noFill/>
          <a:ln>
            <a:noFill/>
          </a:ln>
        </p:spPr>
      </p:pic>
      <p:sp>
        <p:nvSpPr>
          <p:cNvPr id="14" name="CuadroTexto 13"/>
          <p:cNvSpPr txBox="1"/>
          <p:nvPr/>
        </p:nvSpPr>
        <p:spPr>
          <a:xfrm>
            <a:off x="1324895" y="4508226"/>
            <a:ext cx="1456267" cy="369332"/>
          </a:xfrm>
          <a:prstGeom prst="rect">
            <a:avLst/>
          </a:prstGeom>
          <a:noFill/>
        </p:spPr>
        <p:txBody>
          <a:bodyPr wrap="square" rtlCol="0">
            <a:spAutoFit/>
          </a:bodyPr>
          <a:lstStyle/>
          <a:p>
            <a:pPr algn="ctr"/>
            <a:r>
              <a:rPr lang="es-ES" b="1" dirty="0" smtClean="0"/>
              <a:t>ERLANG B</a:t>
            </a:r>
            <a:endParaRPr lang="es-ES" b="1" dirty="0"/>
          </a:p>
        </p:txBody>
      </p:sp>
      <p:sp>
        <p:nvSpPr>
          <p:cNvPr id="3" name="Rectángulo 2"/>
          <p:cNvSpPr/>
          <p:nvPr/>
        </p:nvSpPr>
        <p:spPr>
          <a:xfrm>
            <a:off x="812800" y="4953463"/>
            <a:ext cx="2487610" cy="923330"/>
          </a:xfrm>
          <a:prstGeom prst="rect">
            <a:avLst/>
          </a:prstGeom>
          <a:ln>
            <a:solidFill>
              <a:srgbClr val="21F519"/>
            </a:solidFill>
          </a:ln>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es-ES_tradnl" b="1" dirty="0" smtClean="0"/>
              <a:t>Método para medir </a:t>
            </a:r>
            <a:r>
              <a:rPr lang="es-ES_tradnl" b="1" dirty="0"/>
              <a:t>intensidad de tráfico en </a:t>
            </a:r>
            <a:r>
              <a:rPr lang="es-ES_tradnl" b="1" dirty="0" smtClean="0"/>
              <a:t>Telecomunicaciones.</a:t>
            </a:r>
            <a:r>
              <a:rPr lang="en-US" b="1" dirty="0" smtClean="0"/>
              <a:t> </a:t>
            </a:r>
            <a:endParaRPr lang="es-ES" b="1" dirty="0"/>
          </a:p>
        </p:txBody>
      </p:sp>
      <p:sp>
        <p:nvSpPr>
          <p:cNvPr id="18" name="Rectángulo 17"/>
          <p:cNvSpPr/>
          <p:nvPr/>
        </p:nvSpPr>
        <p:spPr>
          <a:xfrm>
            <a:off x="5298228" y="4898451"/>
            <a:ext cx="2948304" cy="1200329"/>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es-ES" dirty="0" smtClean="0"/>
              <a:t>1 Erlang =</a:t>
            </a:r>
          </a:p>
          <a:p>
            <a:r>
              <a:rPr lang="es-ES" dirty="0" smtClean="0"/>
              <a:t>1 canal ocupado por 60mins ó 60 canales ocupados por un minuto </a:t>
            </a:r>
            <a:endParaRPr lang="es-ES" dirty="0"/>
          </a:p>
        </p:txBody>
      </p:sp>
      <p:sp>
        <p:nvSpPr>
          <p:cNvPr id="16" name="CuadroTexto 15"/>
          <p:cNvSpPr txBox="1"/>
          <p:nvPr/>
        </p:nvSpPr>
        <p:spPr>
          <a:xfrm>
            <a:off x="5012266" y="4529119"/>
            <a:ext cx="3488267" cy="369332"/>
          </a:xfrm>
          <a:prstGeom prst="rect">
            <a:avLst/>
          </a:prstGeom>
          <a:noFill/>
        </p:spPr>
        <p:txBody>
          <a:bodyPr wrap="square" rtlCol="0">
            <a:spAutoFit/>
          </a:bodyPr>
          <a:lstStyle/>
          <a:p>
            <a:pPr algn="ctr"/>
            <a:r>
              <a:rPr lang="es-ES" b="1" dirty="0" smtClean="0"/>
              <a:t>EQUIVALENCIA ERLANG B</a:t>
            </a:r>
            <a:endParaRPr lang="es-ES" b="1" dirty="0"/>
          </a:p>
        </p:txBody>
      </p:sp>
    </p:spTree>
    <p:extLst>
      <p:ext uri="{BB962C8B-B14F-4D97-AF65-F5344CB8AC3E}">
        <p14:creationId xmlns:p14="http://schemas.microsoft.com/office/powerpoint/2010/main" val="19867497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600"/>
                                        <p:tgtEl>
                                          <p:spTgt spid="12"/>
                                        </p:tgtEl>
                                      </p:cBhvr>
                                    </p:animEffect>
                                    <p:anim calcmode="lin" valueType="num">
                                      <p:cBhvr>
                                        <p:cTn id="8" dur="600" fill="hold"/>
                                        <p:tgtEl>
                                          <p:spTgt spid="12"/>
                                        </p:tgtEl>
                                        <p:attrNameLst>
                                          <p:attrName>ppt_x</p:attrName>
                                        </p:attrNameLst>
                                      </p:cBhvr>
                                      <p:tavLst>
                                        <p:tav tm="0">
                                          <p:val>
                                            <p:strVal val="#ppt_x"/>
                                          </p:val>
                                        </p:tav>
                                        <p:tav tm="100000">
                                          <p:val>
                                            <p:strVal val="#ppt_x"/>
                                          </p:val>
                                        </p:tav>
                                      </p:tavLst>
                                    </p:anim>
                                    <p:anim calcmode="lin" valueType="num">
                                      <p:cBhvr>
                                        <p:cTn id="9" dur="6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600"/>
                                        <p:tgtEl>
                                          <p:spTgt spid="21"/>
                                        </p:tgtEl>
                                      </p:cBhvr>
                                    </p:animEffect>
                                    <p:anim calcmode="lin" valueType="num">
                                      <p:cBhvr>
                                        <p:cTn id="13" dur="600" fill="hold"/>
                                        <p:tgtEl>
                                          <p:spTgt spid="21"/>
                                        </p:tgtEl>
                                        <p:attrNameLst>
                                          <p:attrName>ppt_x</p:attrName>
                                        </p:attrNameLst>
                                      </p:cBhvr>
                                      <p:tavLst>
                                        <p:tav tm="0">
                                          <p:val>
                                            <p:strVal val="#ppt_x"/>
                                          </p:val>
                                        </p:tav>
                                        <p:tav tm="100000">
                                          <p:val>
                                            <p:strVal val="#ppt_x"/>
                                          </p:val>
                                        </p:tav>
                                      </p:tavLst>
                                    </p:anim>
                                    <p:anim calcmode="lin" valueType="num">
                                      <p:cBhvr>
                                        <p:cTn id="14" dur="6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4" grpId="0"/>
      <p:bldP spid="3" grpId="0" animBg="1"/>
      <p:bldP spid="18" grpId="0" animBg="1"/>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cells.jpg"/>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6481" t="12346" r="20791"/>
          <a:stretch/>
        </p:blipFill>
        <p:spPr>
          <a:xfrm>
            <a:off x="-1" y="1"/>
            <a:ext cx="9144001" cy="6887920"/>
          </a:xfrm>
          <a:prstGeom prst="rect">
            <a:avLst/>
          </a:prstGeom>
        </p:spPr>
      </p:pic>
      <p:sp>
        <p:nvSpPr>
          <p:cNvPr id="7" name="Rectángulo redondeado 6"/>
          <p:cNvSpPr/>
          <p:nvPr/>
        </p:nvSpPr>
        <p:spPr>
          <a:xfrm>
            <a:off x="508001" y="303855"/>
            <a:ext cx="4385732" cy="627478"/>
          </a:xfrm>
          <a:prstGeom prst="roundRect">
            <a:avLst/>
          </a:prstGeom>
          <a:solidFill>
            <a:srgbClr val="21F519"/>
          </a:solidFill>
          <a:ln>
            <a:solidFill>
              <a:srgbClr val="FFFFFF"/>
            </a:solidFill>
          </a:ln>
          <a:scene3d>
            <a:camera prst="orthographicFront"/>
            <a:lightRig rig="threePt" dir="t"/>
          </a:scene3d>
          <a:sp3d>
            <a:bevelT prst="angle"/>
          </a:sp3d>
        </p:spPr>
        <p:style>
          <a:lnRef idx="1">
            <a:schemeClr val="accent2"/>
          </a:lnRef>
          <a:fillRef idx="3">
            <a:schemeClr val="accent2"/>
          </a:fillRef>
          <a:effectRef idx="2">
            <a:schemeClr val="accent2"/>
          </a:effectRef>
          <a:fontRef idx="minor">
            <a:schemeClr val="lt1"/>
          </a:fontRef>
        </p:style>
        <p:txBody>
          <a:bodyPr rtlCol="0" anchor="ctr"/>
          <a:lstStyle/>
          <a:p>
            <a:pPr algn="ctr">
              <a:lnSpc>
                <a:spcPct val="80000"/>
              </a:lnSpc>
            </a:pPr>
            <a:r>
              <a:rPr lang="es-ES" sz="3200" dirty="0" smtClean="0"/>
              <a:t>DISEÑO DE LA RED</a:t>
            </a:r>
            <a:endParaRPr lang="es-ES" sz="3200" dirty="0"/>
          </a:p>
        </p:txBody>
      </p:sp>
      <p:sp>
        <p:nvSpPr>
          <p:cNvPr id="2" name="CuadroTexto 1"/>
          <p:cNvSpPr txBox="1"/>
          <p:nvPr/>
        </p:nvSpPr>
        <p:spPr>
          <a:xfrm>
            <a:off x="508001" y="3624657"/>
            <a:ext cx="3081866" cy="369332"/>
          </a:xfrm>
          <a:prstGeom prst="rect">
            <a:avLst/>
          </a:prstGeom>
          <a:noFill/>
        </p:spPr>
        <p:txBody>
          <a:bodyPr wrap="square" rtlCol="0">
            <a:spAutoFit/>
          </a:bodyPr>
          <a:lstStyle/>
          <a:p>
            <a:r>
              <a:rPr lang="es-ES" b="1" dirty="0" smtClean="0"/>
              <a:t>INTENSIDAD DE TRÁFICO</a:t>
            </a:r>
            <a:endParaRPr lang="es-ES" b="1" dirty="0"/>
          </a:p>
        </p:txBody>
      </p:sp>
      <p:pic>
        <p:nvPicPr>
          <p:cNvPr id="13" name="Imagen 12" descr="Macintosh HD:Users:Alejandro:Desktop:Picture 4.png"/>
          <p:cNvPicPr/>
          <p:nvPr/>
        </p:nvPicPr>
        <p:blipFill>
          <a:blip r:embed="rId5">
            <a:extLst>
              <a:ext uri="{28A0092B-C50C-407E-A947-70E740481C1C}">
                <a14:useLocalDpi xmlns:a14="http://schemas.microsoft.com/office/drawing/2010/main" val="0"/>
              </a:ext>
            </a:extLst>
          </a:blip>
          <a:srcRect/>
          <a:stretch>
            <a:fillRect/>
          </a:stretch>
        </p:blipFill>
        <p:spPr bwMode="auto">
          <a:xfrm>
            <a:off x="1507067" y="2226263"/>
            <a:ext cx="6197599" cy="1258791"/>
          </a:xfrm>
          <a:prstGeom prst="rect">
            <a:avLst/>
          </a:prstGeom>
          <a:noFill/>
          <a:ln>
            <a:noFill/>
          </a:ln>
        </p:spPr>
      </p:pic>
      <p:sp>
        <p:nvSpPr>
          <p:cNvPr id="14" name="CuadroTexto 13"/>
          <p:cNvSpPr txBox="1"/>
          <p:nvPr/>
        </p:nvSpPr>
        <p:spPr>
          <a:xfrm>
            <a:off x="4893733" y="3624657"/>
            <a:ext cx="3572934" cy="369332"/>
          </a:xfrm>
          <a:prstGeom prst="rect">
            <a:avLst/>
          </a:prstGeom>
          <a:noFill/>
        </p:spPr>
        <p:txBody>
          <a:bodyPr wrap="square" rtlCol="0">
            <a:spAutoFit/>
          </a:bodyPr>
          <a:lstStyle/>
          <a:p>
            <a:r>
              <a:rPr lang="es-ES" b="1" dirty="0" smtClean="0"/>
              <a:t>CÁLCULO INTENSIDAD DE TRÁFICO</a:t>
            </a:r>
            <a:endParaRPr lang="es-ES" b="1" dirty="0"/>
          </a:p>
        </p:txBody>
      </p:sp>
      <p:sp>
        <p:nvSpPr>
          <p:cNvPr id="15" name="CuadroTexto 14"/>
          <p:cNvSpPr txBox="1"/>
          <p:nvPr/>
        </p:nvSpPr>
        <p:spPr>
          <a:xfrm>
            <a:off x="3014135" y="1856931"/>
            <a:ext cx="3456305" cy="369332"/>
          </a:xfrm>
          <a:prstGeom prst="rect">
            <a:avLst/>
          </a:prstGeom>
          <a:noFill/>
        </p:spPr>
        <p:txBody>
          <a:bodyPr wrap="square" rtlCol="0">
            <a:spAutoFit/>
          </a:bodyPr>
          <a:lstStyle/>
          <a:p>
            <a:r>
              <a:rPr lang="es-ES" b="1" dirty="0" smtClean="0"/>
              <a:t>SESIÓN DE VIDEOCONFERENCIA</a:t>
            </a:r>
            <a:endParaRPr lang="es-ES" b="1" dirty="0"/>
          </a:p>
        </p:txBody>
      </p:sp>
      <p:sp>
        <p:nvSpPr>
          <p:cNvPr id="6" name="CuadroTexto 5"/>
          <p:cNvSpPr txBox="1"/>
          <p:nvPr/>
        </p:nvSpPr>
        <p:spPr>
          <a:xfrm>
            <a:off x="438677" y="4619172"/>
            <a:ext cx="3405190" cy="1600438"/>
          </a:xfrm>
          <a:prstGeom prst="rect">
            <a:avLst/>
          </a:prstGeom>
          <a:noFill/>
        </p:spPr>
        <p:txBody>
          <a:bodyPr wrap="square" rtlCol="0">
            <a:spAutoFit/>
          </a:bodyPr>
          <a:lstStyle/>
          <a:p>
            <a:r>
              <a:rPr lang="es-ES_tradnl" sz="1400" dirty="0"/>
              <a:t>Donde:</a:t>
            </a:r>
            <a:endParaRPr lang="en-US" sz="1400" dirty="0"/>
          </a:p>
          <a:p>
            <a:r>
              <a:rPr lang="es-ES_tradnl" sz="1400" i="1" dirty="0" smtClean="0"/>
              <a:t>A </a:t>
            </a:r>
            <a:r>
              <a:rPr lang="es-ES_tradnl" sz="1400" dirty="0" smtClean="0"/>
              <a:t>= Intensidad </a:t>
            </a:r>
            <a:r>
              <a:rPr lang="es-ES_tradnl" sz="1400" dirty="0"/>
              <a:t>de tráfico</a:t>
            </a:r>
            <a:endParaRPr lang="en-US" sz="1400" dirty="0"/>
          </a:p>
          <a:p>
            <a:r>
              <a:rPr lang="es-ES_tradnl" sz="1400" i="1" dirty="0" smtClean="0"/>
              <a:t>N</a:t>
            </a:r>
            <a:r>
              <a:rPr lang="es-ES_tradnl" sz="1400" i="1" baseline="-25000" dirty="0" smtClean="0"/>
              <a:t>est</a:t>
            </a:r>
            <a:r>
              <a:rPr lang="es-ES_tradnl" sz="1400" dirty="0" smtClean="0"/>
              <a:t> = # </a:t>
            </a:r>
            <a:r>
              <a:rPr lang="es-ES_tradnl" sz="1400" dirty="0"/>
              <a:t>de estaciones que generan llamadas</a:t>
            </a:r>
            <a:endParaRPr lang="en-US" sz="1400" dirty="0"/>
          </a:p>
          <a:p>
            <a:r>
              <a:rPr lang="es-ES_tradnl" sz="1400" i="1" dirty="0" smtClean="0"/>
              <a:t>N</a:t>
            </a:r>
            <a:r>
              <a:rPr lang="es-ES_tradnl" sz="1400" i="1" baseline="-25000" dirty="0" smtClean="0"/>
              <a:t>llam</a:t>
            </a:r>
            <a:r>
              <a:rPr lang="es-ES_tradnl" sz="1400" i="1" dirty="0" smtClean="0"/>
              <a:t> </a:t>
            </a:r>
            <a:r>
              <a:rPr lang="es-ES_tradnl" sz="1400" dirty="0"/>
              <a:t>= #</a:t>
            </a:r>
            <a:r>
              <a:rPr lang="es-ES_tradnl" sz="1400" dirty="0" smtClean="0"/>
              <a:t> </a:t>
            </a:r>
            <a:r>
              <a:rPr lang="es-ES_tradnl" sz="1400" dirty="0"/>
              <a:t>promedio de llamadas por estación, </a:t>
            </a:r>
            <a:r>
              <a:rPr lang="es-ES_tradnl" sz="1400" dirty="0" smtClean="0"/>
              <a:t>en periodo pico</a:t>
            </a:r>
            <a:endParaRPr lang="en-US" sz="1400" dirty="0"/>
          </a:p>
          <a:p>
            <a:r>
              <a:rPr lang="es-ES_tradnl" sz="1400" i="1" dirty="0" smtClean="0"/>
              <a:t>D</a:t>
            </a:r>
            <a:r>
              <a:rPr lang="es-ES_tradnl" sz="1400" i="1" baseline="-25000" dirty="0" smtClean="0"/>
              <a:t>llam</a:t>
            </a:r>
            <a:r>
              <a:rPr lang="es-ES_tradnl" sz="1400" dirty="0" smtClean="0"/>
              <a:t> </a:t>
            </a:r>
            <a:r>
              <a:rPr lang="es-ES_tradnl" sz="1400" dirty="0"/>
              <a:t>= Duración promedio de </a:t>
            </a:r>
            <a:r>
              <a:rPr lang="es-ES_tradnl" sz="1400" dirty="0" smtClean="0"/>
              <a:t>llamada</a:t>
            </a:r>
          </a:p>
          <a:p>
            <a:r>
              <a:rPr lang="es-ES_tradnl" sz="1400" i="1" dirty="0" smtClean="0"/>
              <a:t>T</a:t>
            </a:r>
            <a:r>
              <a:rPr lang="es-ES_tradnl" sz="1400" i="1" baseline="-25000" dirty="0" smtClean="0"/>
              <a:t>to</a:t>
            </a:r>
            <a:r>
              <a:rPr lang="es-ES_tradnl" sz="1400" dirty="0" smtClean="0"/>
              <a:t> = Tiempo total de ocupación servidor</a:t>
            </a:r>
            <a:r>
              <a:rPr lang="en-US" sz="1400" dirty="0" smtClean="0"/>
              <a:t> </a:t>
            </a:r>
            <a:endParaRPr lang="es-ES" sz="1400" dirty="0"/>
          </a:p>
        </p:txBody>
      </p:sp>
      <p:pic>
        <p:nvPicPr>
          <p:cNvPr id="10" name="Imagen 9" descr="Picture 4.png"/>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a:off x="4859913" y="4824557"/>
            <a:ext cx="3606754" cy="692319"/>
          </a:xfrm>
          <a:prstGeom prst="rect">
            <a:avLst/>
          </a:prstGeom>
        </p:spPr>
      </p:pic>
      <p:pic>
        <p:nvPicPr>
          <p:cNvPr id="19" name="Imagen 18" descr="Picture 5.png"/>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a:off x="5651733" y="5755259"/>
            <a:ext cx="1866667" cy="596825"/>
          </a:xfrm>
          <a:prstGeom prst="rect">
            <a:avLst/>
          </a:prstGeom>
        </p:spPr>
      </p:pic>
      <p:sp>
        <p:nvSpPr>
          <p:cNvPr id="20" name="CuadroTexto 19"/>
          <p:cNvSpPr txBox="1"/>
          <p:nvPr/>
        </p:nvSpPr>
        <p:spPr>
          <a:xfrm>
            <a:off x="5029200" y="3972841"/>
            <a:ext cx="3437467" cy="646331"/>
          </a:xfrm>
          <a:prstGeom prst="rect">
            <a:avLst/>
          </a:prstGeom>
          <a:noFill/>
        </p:spPr>
        <p:txBody>
          <a:bodyPr wrap="square" rtlCol="0">
            <a:spAutoFit/>
          </a:bodyPr>
          <a:lstStyle/>
          <a:p>
            <a:r>
              <a:rPr lang="es-ES" dirty="0" smtClean="0"/>
              <a:t>Telecentro Guamote: 6 estaciones videoconferencia</a:t>
            </a:r>
            <a:endParaRPr lang="es-ES" dirty="0"/>
          </a:p>
        </p:txBody>
      </p:sp>
      <p:sp>
        <p:nvSpPr>
          <p:cNvPr id="16" name="Rectángulo redondeado 15"/>
          <p:cNvSpPr/>
          <p:nvPr/>
        </p:nvSpPr>
        <p:spPr>
          <a:xfrm>
            <a:off x="508001" y="1032932"/>
            <a:ext cx="4385732" cy="609601"/>
          </a:xfrm>
          <a:prstGeom prst="roundRect">
            <a:avLst/>
          </a:prstGeom>
          <a:solidFill>
            <a:srgbClr val="5DF517"/>
          </a:solidFill>
          <a:ln>
            <a:solidFill>
              <a:srgbClr val="F2F2F2"/>
            </a:solidFill>
          </a:ln>
          <a:scene3d>
            <a:camera prst="orthographicFront"/>
            <a:lightRig rig="threePt" dir="t"/>
          </a:scene3d>
          <a:sp3d>
            <a:bevelT prst="angle"/>
          </a:sp3d>
        </p:spPr>
        <p:style>
          <a:lnRef idx="1">
            <a:schemeClr val="dk1"/>
          </a:lnRef>
          <a:fillRef idx="2">
            <a:schemeClr val="dk1"/>
          </a:fillRef>
          <a:effectRef idx="1">
            <a:schemeClr val="dk1"/>
          </a:effectRef>
          <a:fontRef idx="minor">
            <a:schemeClr val="dk1"/>
          </a:fontRef>
        </p:style>
        <p:txBody>
          <a:bodyPr rtlCol="0" anchor="ctr"/>
          <a:lstStyle/>
          <a:p>
            <a:pPr algn="ctr">
              <a:lnSpc>
                <a:spcPct val="80000"/>
              </a:lnSpc>
            </a:pPr>
            <a:r>
              <a:rPr lang="es-ES" b="1" dirty="0" smtClean="0">
                <a:solidFill>
                  <a:srgbClr val="000000"/>
                </a:solidFill>
              </a:rPr>
              <a:t>DIMENSIONAMIENTO DE CANALES DE COMUNICACIÓN</a:t>
            </a:r>
            <a:endParaRPr lang="es-ES" b="1" dirty="0">
              <a:solidFill>
                <a:srgbClr val="000000"/>
              </a:solidFill>
            </a:endParaRPr>
          </a:p>
        </p:txBody>
      </p:sp>
      <p:pic>
        <p:nvPicPr>
          <p:cNvPr id="4" name="Imagen 3" descr="Picture 1.png"/>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tretch>
            <a:fillRect/>
          </a:stretch>
        </p:blipFill>
        <p:spPr>
          <a:xfrm>
            <a:off x="967512" y="4034421"/>
            <a:ext cx="1894221" cy="510280"/>
          </a:xfrm>
          <a:prstGeom prst="rect">
            <a:avLst/>
          </a:prstGeom>
        </p:spPr>
      </p:pic>
    </p:spTree>
    <p:extLst>
      <p:ext uri="{BB962C8B-B14F-4D97-AF65-F5344CB8AC3E}">
        <p14:creationId xmlns:p14="http://schemas.microsoft.com/office/powerpoint/2010/main" val="14643798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linds(horizontal)">
                                      <p:cBhvr>
                                        <p:cTn id="11" dur="500"/>
                                        <p:tgtEl>
                                          <p:spTgt spid="4"/>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6" grpId="0"/>
      <p:bldP spid="2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cells.jpg"/>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6481" t="12346" r="20791"/>
          <a:stretch/>
        </p:blipFill>
        <p:spPr>
          <a:xfrm>
            <a:off x="-1" y="1"/>
            <a:ext cx="9144001" cy="6887920"/>
          </a:xfrm>
          <a:prstGeom prst="rect">
            <a:avLst/>
          </a:prstGeom>
        </p:spPr>
      </p:pic>
      <p:sp>
        <p:nvSpPr>
          <p:cNvPr id="7" name="Rectángulo redondeado 6"/>
          <p:cNvSpPr/>
          <p:nvPr/>
        </p:nvSpPr>
        <p:spPr>
          <a:xfrm>
            <a:off x="508001" y="303855"/>
            <a:ext cx="4385732" cy="627478"/>
          </a:xfrm>
          <a:prstGeom prst="roundRect">
            <a:avLst/>
          </a:prstGeom>
          <a:solidFill>
            <a:srgbClr val="21F519"/>
          </a:solidFill>
          <a:ln>
            <a:solidFill>
              <a:srgbClr val="FFFFFF"/>
            </a:solidFill>
          </a:ln>
          <a:scene3d>
            <a:camera prst="orthographicFront"/>
            <a:lightRig rig="threePt" dir="t"/>
          </a:scene3d>
          <a:sp3d>
            <a:bevelT prst="angle"/>
          </a:sp3d>
        </p:spPr>
        <p:style>
          <a:lnRef idx="1">
            <a:schemeClr val="accent2"/>
          </a:lnRef>
          <a:fillRef idx="3">
            <a:schemeClr val="accent2"/>
          </a:fillRef>
          <a:effectRef idx="2">
            <a:schemeClr val="accent2"/>
          </a:effectRef>
          <a:fontRef idx="minor">
            <a:schemeClr val="lt1"/>
          </a:fontRef>
        </p:style>
        <p:txBody>
          <a:bodyPr rtlCol="0" anchor="ctr"/>
          <a:lstStyle/>
          <a:p>
            <a:pPr algn="ctr">
              <a:lnSpc>
                <a:spcPct val="80000"/>
              </a:lnSpc>
            </a:pPr>
            <a:r>
              <a:rPr lang="es-ES" sz="3200" dirty="0" smtClean="0"/>
              <a:t>DISEÑO DE LA RED</a:t>
            </a:r>
            <a:endParaRPr lang="es-ES" sz="3200" dirty="0"/>
          </a:p>
        </p:txBody>
      </p:sp>
      <p:sp>
        <p:nvSpPr>
          <p:cNvPr id="2" name="CuadroTexto 1"/>
          <p:cNvSpPr txBox="1"/>
          <p:nvPr/>
        </p:nvSpPr>
        <p:spPr>
          <a:xfrm>
            <a:off x="2954822" y="4706210"/>
            <a:ext cx="3081866" cy="369332"/>
          </a:xfrm>
          <a:prstGeom prst="rect">
            <a:avLst/>
          </a:prstGeom>
          <a:noFill/>
        </p:spPr>
        <p:txBody>
          <a:bodyPr wrap="square" rtlCol="0">
            <a:spAutoFit/>
          </a:bodyPr>
          <a:lstStyle/>
          <a:p>
            <a:pPr algn="ctr"/>
            <a:r>
              <a:rPr lang="es-ES" b="1" dirty="0" smtClean="0"/>
              <a:t>FÓRMULA ERLANG B</a:t>
            </a:r>
            <a:endParaRPr lang="es-ES" b="1" dirty="0"/>
          </a:p>
        </p:txBody>
      </p:sp>
      <p:sp>
        <p:nvSpPr>
          <p:cNvPr id="14" name="CuadroTexto 13"/>
          <p:cNvSpPr txBox="1"/>
          <p:nvPr/>
        </p:nvSpPr>
        <p:spPr>
          <a:xfrm>
            <a:off x="465621" y="1756692"/>
            <a:ext cx="3572934" cy="369332"/>
          </a:xfrm>
          <a:prstGeom prst="rect">
            <a:avLst/>
          </a:prstGeom>
          <a:noFill/>
        </p:spPr>
        <p:txBody>
          <a:bodyPr wrap="square" rtlCol="0">
            <a:spAutoFit/>
          </a:bodyPr>
          <a:lstStyle/>
          <a:p>
            <a:r>
              <a:rPr lang="es-ES" b="1" dirty="0" smtClean="0"/>
              <a:t>VARIABLES PARA ERLANG B</a:t>
            </a:r>
            <a:endParaRPr lang="es-ES" b="1" dirty="0"/>
          </a:p>
        </p:txBody>
      </p:sp>
      <p:sp>
        <p:nvSpPr>
          <p:cNvPr id="20" name="CuadroTexto 19"/>
          <p:cNvSpPr txBox="1"/>
          <p:nvPr/>
        </p:nvSpPr>
        <p:spPr>
          <a:xfrm>
            <a:off x="465621" y="2160573"/>
            <a:ext cx="5029105" cy="646331"/>
          </a:xfrm>
          <a:prstGeom prst="rect">
            <a:avLst/>
          </a:prstGeom>
          <a:noFill/>
        </p:spPr>
        <p:txBody>
          <a:bodyPr wrap="square" rtlCol="0">
            <a:spAutoFit/>
          </a:bodyPr>
          <a:lstStyle/>
          <a:p>
            <a:r>
              <a:rPr lang="es-ES" dirty="0" smtClean="0"/>
              <a:t>INTENSIDAD DE TRÁFICO: mide la cantidad de sesiones de videoconferencia por unidad de tiempo</a:t>
            </a:r>
            <a:endParaRPr lang="es-ES" dirty="0"/>
          </a:p>
        </p:txBody>
      </p:sp>
      <p:pic>
        <p:nvPicPr>
          <p:cNvPr id="16" name="Imagen 15" descr="Macintosh HD:Users:Alejandro:Desktop:Picture 2.png"/>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497622" y="3856784"/>
            <a:ext cx="4267200" cy="849426"/>
          </a:xfrm>
          <a:prstGeom prst="rect">
            <a:avLst/>
          </a:prstGeom>
          <a:noFill/>
          <a:ln>
            <a:noFill/>
          </a:ln>
        </p:spPr>
      </p:pic>
      <p:sp>
        <p:nvSpPr>
          <p:cNvPr id="18" name="CuadroTexto 17"/>
          <p:cNvSpPr txBox="1"/>
          <p:nvPr/>
        </p:nvSpPr>
        <p:spPr>
          <a:xfrm>
            <a:off x="465621" y="3064525"/>
            <a:ext cx="5029105" cy="646331"/>
          </a:xfrm>
          <a:prstGeom prst="rect">
            <a:avLst/>
          </a:prstGeom>
          <a:noFill/>
        </p:spPr>
        <p:txBody>
          <a:bodyPr wrap="square" rtlCol="0">
            <a:spAutoFit/>
          </a:bodyPr>
          <a:lstStyle/>
          <a:p>
            <a:r>
              <a:rPr lang="es-ES" dirty="0" smtClean="0"/>
              <a:t>GoS: probabilidad de que una llamada sea bloqueada, debido a políticas de la cola de espera</a:t>
            </a:r>
            <a:endParaRPr lang="es-ES" dirty="0"/>
          </a:p>
        </p:txBody>
      </p:sp>
      <p:sp>
        <p:nvSpPr>
          <p:cNvPr id="21" name="CuadroTexto 20"/>
          <p:cNvSpPr txBox="1"/>
          <p:nvPr/>
        </p:nvSpPr>
        <p:spPr>
          <a:xfrm>
            <a:off x="6036688" y="2141866"/>
            <a:ext cx="1710265" cy="369332"/>
          </a:xfrm>
          <a:prstGeom prst="rect">
            <a:avLst/>
          </a:prstGeom>
          <a:noFill/>
        </p:spPr>
        <p:txBody>
          <a:bodyPr wrap="square" rtlCol="0">
            <a:spAutoFit/>
          </a:bodyPr>
          <a:lstStyle/>
          <a:p>
            <a:r>
              <a:rPr lang="es-ES" dirty="0" smtClean="0"/>
              <a:t>A = 4.8 Erlang</a:t>
            </a:r>
            <a:endParaRPr lang="es-ES" dirty="0"/>
          </a:p>
        </p:txBody>
      </p:sp>
      <p:sp>
        <p:nvSpPr>
          <p:cNvPr id="22" name="CuadroTexto 21"/>
          <p:cNvSpPr txBox="1"/>
          <p:nvPr/>
        </p:nvSpPr>
        <p:spPr>
          <a:xfrm>
            <a:off x="6036688" y="2829245"/>
            <a:ext cx="2607732" cy="923330"/>
          </a:xfrm>
          <a:prstGeom prst="rect">
            <a:avLst/>
          </a:prstGeom>
          <a:noFill/>
        </p:spPr>
        <p:txBody>
          <a:bodyPr wrap="square" rtlCol="0">
            <a:spAutoFit/>
          </a:bodyPr>
          <a:lstStyle/>
          <a:p>
            <a:r>
              <a:rPr lang="es-ES" dirty="0" smtClean="0"/>
              <a:t>GoS = 0.2 </a:t>
            </a:r>
          </a:p>
          <a:p>
            <a:r>
              <a:rPr lang="es-ES" dirty="0" smtClean="0"/>
              <a:t>De 10 llamadas 2</a:t>
            </a:r>
          </a:p>
          <a:p>
            <a:r>
              <a:rPr lang="es-ES" dirty="0" smtClean="0"/>
              <a:t>pueden ser bloqueadas</a:t>
            </a:r>
            <a:endParaRPr lang="es-ES" dirty="0"/>
          </a:p>
        </p:txBody>
      </p:sp>
      <p:sp>
        <p:nvSpPr>
          <p:cNvPr id="23" name="CuadroTexto 22"/>
          <p:cNvSpPr txBox="1"/>
          <p:nvPr/>
        </p:nvSpPr>
        <p:spPr>
          <a:xfrm>
            <a:off x="177662" y="6253182"/>
            <a:ext cx="2624760" cy="369332"/>
          </a:xfrm>
          <a:prstGeom prst="rect">
            <a:avLst/>
          </a:prstGeom>
          <a:noFill/>
        </p:spPr>
        <p:txBody>
          <a:bodyPr wrap="square" rtlCol="0">
            <a:spAutoFit/>
          </a:bodyPr>
          <a:lstStyle/>
          <a:p>
            <a:pPr algn="ctr"/>
            <a:r>
              <a:rPr lang="es-ES" b="1" dirty="0" smtClean="0"/>
              <a:t>SOLUCIÓN TABULADA</a:t>
            </a:r>
            <a:endParaRPr lang="es-ES" b="1" dirty="0"/>
          </a:p>
        </p:txBody>
      </p:sp>
      <p:sp>
        <p:nvSpPr>
          <p:cNvPr id="24" name="CuadroTexto 23"/>
          <p:cNvSpPr txBox="1"/>
          <p:nvPr/>
        </p:nvSpPr>
        <p:spPr>
          <a:xfrm>
            <a:off x="6434573" y="6256201"/>
            <a:ext cx="2624760" cy="369332"/>
          </a:xfrm>
          <a:prstGeom prst="rect">
            <a:avLst/>
          </a:prstGeom>
          <a:noFill/>
        </p:spPr>
        <p:txBody>
          <a:bodyPr wrap="square" rtlCol="0">
            <a:spAutoFit/>
          </a:bodyPr>
          <a:lstStyle/>
          <a:p>
            <a:pPr algn="ctr"/>
            <a:r>
              <a:rPr lang="es-ES" b="1" dirty="0" smtClean="0"/>
              <a:t>HERRAMIENTA ONLINE</a:t>
            </a:r>
            <a:endParaRPr lang="es-ES" b="1" dirty="0"/>
          </a:p>
        </p:txBody>
      </p:sp>
      <p:pic>
        <p:nvPicPr>
          <p:cNvPr id="3" name="Imagen 2" descr="Picture 6.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647096"/>
            <a:ext cx="2954823" cy="1552267"/>
          </a:xfrm>
          <a:prstGeom prst="rect">
            <a:avLst/>
          </a:prstGeom>
        </p:spPr>
      </p:pic>
      <p:pic>
        <p:nvPicPr>
          <p:cNvPr id="25" name="Imagen 24" descr="Macintosh HD:Users:Alejandro:Desktop:Picture 3.png"/>
          <p:cNvPicPr/>
          <p:nvPr/>
        </p:nvPicPr>
        <p:blipFill>
          <a:blip r:embed="rId8">
            <a:extLst>
              <a:ext uri="{28A0092B-C50C-407E-A947-70E740481C1C}">
                <a14:useLocalDpi xmlns:a14="http://schemas.microsoft.com/office/drawing/2010/main" val="0"/>
              </a:ext>
            </a:extLst>
          </a:blip>
          <a:srcRect/>
          <a:stretch>
            <a:fillRect/>
          </a:stretch>
        </p:blipFill>
        <p:spPr bwMode="auto">
          <a:xfrm>
            <a:off x="6036688" y="4990323"/>
            <a:ext cx="3166110" cy="1209040"/>
          </a:xfrm>
          <a:prstGeom prst="rect">
            <a:avLst/>
          </a:prstGeom>
          <a:noFill/>
          <a:ln>
            <a:noFill/>
          </a:ln>
        </p:spPr>
      </p:pic>
      <p:sp>
        <p:nvSpPr>
          <p:cNvPr id="19" name="Rectángulo redondeado 18"/>
          <p:cNvSpPr/>
          <p:nvPr/>
        </p:nvSpPr>
        <p:spPr>
          <a:xfrm>
            <a:off x="508001" y="1032932"/>
            <a:ext cx="4385732" cy="609601"/>
          </a:xfrm>
          <a:prstGeom prst="roundRect">
            <a:avLst/>
          </a:prstGeom>
          <a:solidFill>
            <a:srgbClr val="5DF517"/>
          </a:solidFill>
          <a:ln>
            <a:solidFill>
              <a:srgbClr val="F2F2F2"/>
            </a:solidFill>
          </a:ln>
          <a:scene3d>
            <a:camera prst="orthographicFront"/>
            <a:lightRig rig="threePt" dir="t"/>
          </a:scene3d>
          <a:sp3d>
            <a:bevelT prst="angle"/>
          </a:sp3d>
        </p:spPr>
        <p:style>
          <a:lnRef idx="1">
            <a:schemeClr val="dk1"/>
          </a:lnRef>
          <a:fillRef idx="2">
            <a:schemeClr val="dk1"/>
          </a:fillRef>
          <a:effectRef idx="1">
            <a:schemeClr val="dk1"/>
          </a:effectRef>
          <a:fontRef idx="minor">
            <a:schemeClr val="dk1"/>
          </a:fontRef>
        </p:style>
        <p:txBody>
          <a:bodyPr rtlCol="0" anchor="ctr"/>
          <a:lstStyle/>
          <a:p>
            <a:pPr algn="ctr">
              <a:lnSpc>
                <a:spcPct val="80000"/>
              </a:lnSpc>
            </a:pPr>
            <a:r>
              <a:rPr lang="es-ES" b="1" dirty="0" smtClean="0">
                <a:solidFill>
                  <a:srgbClr val="000000"/>
                </a:solidFill>
              </a:rPr>
              <a:t>DIMENSIONAMIENTO DE CANALES DE COMUNICACIÓN</a:t>
            </a:r>
            <a:endParaRPr lang="es-ES" b="1" dirty="0">
              <a:solidFill>
                <a:srgbClr val="000000"/>
              </a:solidFill>
            </a:endParaRPr>
          </a:p>
        </p:txBody>
      </p:sp>
    </p:spTree>
    <p:extLst>
      <p:ext uri="{BB962C8B-B14F-4D97-AF65-F5344CB8AC3E}">
        <p14:creationId xmlns:p14="http://schemas.microsoft.com/office/powerpoint/2010/main" val="4688975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dissolv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linds(horizontal)">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linds(horizontal)">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randombar(horizontal)">
                                      <p:cBhvr>
                                        <p:cTn id="28" dur="500"/>
                                        <p:tgtEl>
                                          <p:spTgt spid="16"/>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randombar(horizontal)">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randombar(horizontal)">
                                      <p:cBhvr>
                                        <p:cTn id="36" dur="500"/>
                                        <p:tgtEl>
                                          <p:spTgt spid="3"/>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randombar(horizontal)">
                                      <p:cBhvr>
                                        <p:cTn id="39" dur="5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randombar(horizontal)">
                                      <p:cBhvr>
                                        <p:cTn id="44" dur="500"/>
                                        <p:tgtEl>
                                          <p:spTgt spid="25"/>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randombar(horizontal)">
                                      <p:cBhvr>
                                        <p:cTn id="4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20" grpId="0"/>
      <p:bldP spid="18" grpId="0"/>
      <p:bldP spid="21" grpId="0"/>
      <p:bldP spid="22" grpId="0"/>
      <p:bldP spid="23" grpId="0"/>
      <p:bldP spid="2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cells.jpg"/>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6481" t="12346" r="20791"/>
          <a:stretch/>
        </p:blipFill>
        <p:spPr>
          <a:xfrm>
            <a:off x="-1" y="1"/>
            <a:ext cx="9144001" cy="6887920"/>
          </a:xfrm>
          <a:prstGeom prst="rect">
            <a:avLst/>
          </a:prstGeom>
        </p:spPr>
      </p:pic>
      <p:sp>
        <p:nvSpPr>
          <p:cNvPr id="7" name="Rectángulo redondeado 6"/>
          <p:cNvSpPr/>
          <p:nvPr/>
        </p:nvSpPr>
        <p:spPr>
          <a:xfrm>
            <a:off x="508001" y="303855"/>
            <a:ext cx="4385732" cy="627478"/>
          </a:xfrm>
          <a:prstGeom prst="roundRect">
            <a:avLst/>
          </a:prstGeom>
          <a:solidFill>
            <a:srgbClr val="21F519"/>
          </a:solidFill>
          <a:ln>
            <a:solidFill>
              <a:srgbClr val="FFFFFF"/>
            </a:solidFill>
          </a:ln>
          <a:scene3d>
            <a:camera prst="orthographicFront"/>
            <a:lightRig rig="threePt" dir="t"/>
          </a:scene3d>
          <a:sp3d>
            <a:bevelT prst="angle"/>
          </a:sp3d>
        </p:spPr>
        <p:style>
          <a:lnRef idx="1">
            <a:schemeClr val="accent2"/>
          </a:lnRef>
          <a:fillRef idx="3">
            <a:schemeClr val="accent2"/>
          </a:fillRef>
          <a:effectRef idx="2">
            <a:schemeClr val="accent2"/>
          </a:effectRef>
          <a:fontRef idx="minor">
            <a:schemeClr val="lt1"/>
          </a:fontRef>
        </p:style>
        <p:txBody>
          <a:bodyPr rtlCol="0" anchor="ctr"/>
          <a:lstStyle/>
          <a:p>
            <a:pPr algn="ctr">
              <a:lnSpc>
                <a:spcPct val="80000"/>
              </a:lnSpc>
            </a:pPr>
            <a:r>
              <a:rPr lang="es-ES" sz="3200" dirty="0" smtClean="0"/>
              <a:t>DISEÑO DE LA RED</a:t>
            </a:r>
            <a:endParaRPr lang="es-ES" sz="3200" dirty="0"/>
          </a:p>
        </p:txBody>
      </p:sp>
      <p:sp>
        <p:nvSpPr>
          <p:cNvPr id="14" name="CuadroTexto 13"/>
          <p:cNvSpPr txBox="1"/>
          <p:nvPr/>
        </p:nvSpPr>
        <p:spPr>
          <a:xfrm>
            <a:off x="1820287" y="2216755"/>
            <a:ext cx="5571068" cy="646331"/>
          </a:xfrm>
          <a:prstGeom prst="rect">
            <a:avLst/>
          </a:prstGeom>
          <a:noFill/>
        </p:spPr>
        <p:txBody>
          <a:bodyPr wrap="square" rtlCol="0">
            <a:spAutoFit/>
          </a:bodyPr>
          <a:lstStyle/>
          <a:p>
            <a:pPr algn="ctr"/>
            <a:r>
              <a:rPr lang="es-ES" b="1" dirty="0" smtClean="0"/>
              <a:t>DIMSIONAMIENTO DE CANALES DE COMUNICACIONES POR ERLANG B</a:t>
            </a:r>
            <a:endParaRPr lang="es-ES" b="1" dirty="0"/>
          </a:p>
        </p:txBody>
      </p:sp>
      <p:sp>
        <p:nvSpPr>
          <p:cNvPr id="18" name="CuadroTexto 17"/>
          <p:cNvSpPr txBox="1"/>
          <p:nvPr/>
        </p:nvSpPr>
        <p:spPr>
          <a:xfrm>
            <a:off x="1820287" y="5122162"/>
            <a:ext cx="5308646" cy="646331"/>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s-ES" b="1" dirty="0" smtClean="0"/>
              <a:t>Se debe implementar mismo número de canales de comunicaciones como estaciones de videoconferencia</a:t>
            </a:r>
            <a:endParaRPr lang="es-ES" b="1" dirty="0"/>
          </a:p>
        </p:txBody>
      </p:sp>
      <p:pic>
        <p:nvPicPr>
          <p:cNvPr id="25" name="Imagen 24" descr="Macintosh HD:Users:Alejandro:Desktop:Picture 3.png"/>
          <p:cNvPicPr/>
          <p:nvPr/>
        </p:nvPicPr>
        <p:blipFill>
          <a:blip r:embed="rId5">
            <a:extLst>
              <a:ext uri="{28A0092B-C50C-407E-A947-70E740481C1C}">
                <a14:useLocalDpi xmlns:a14="http://schemas.microsoft.com/office/drawing/2010/main" val="0"/>
              </a:ext>
            </a:extLst>
          </a:blip>
          <a:srcRect/>
          <a:stretch>
            <a:fillRect/>
          </a:stretch>
        </p:blipFill>
        <p:spPr bwMode="auto">
          <a:xfrm>
            <a:off x="1193754" y="3159591"/>
            <a:ext cx="3699979" cy="1446275"/>
          </a:xfrm>
          <a:prstGeom prst="rect">
            <a:avLst/>
          </a:prstGeom>
          <a:noFill/>
          <a:ln>
            <a:noFill/>
          </a:ln>
        </p:spPr>
      </p:pic>
      <p:sp>
        <p:nvSpPr>
          <p:cNvPr id="19" name="CuadroTexto 18"/>
          <p:cNvSpPr txBox="1"/>
          <p:nvPr/>
        </p:nvSpPr>
        <p:spPr>
          <a:xfrm>
            <a:off x="5191951" y="3534511"/>
            <a:ext cx="3437467" cy="646331"/>
          </a:xfrm>
          <a:prstGeom prst="rect">
            <a:avLst/>
          </a:prstGeom>
          <a:noFill/>
        </p:spPr>
        <p:txBody>
          <a:bodyPr wrap="square" rtlCol="0">
            <a:spAutoFit/>
          </a:bodyPr>
          <a:lstStyle/>
          <a:p>
            <a:r>
              <a:rPr lang="es-ES" dirty="0" smtClean="0"/>
              <a:t>Telecentro Guamote: 6 estaciones videoconferencia</a:t>
            </a:r>
            <a:endParaRPr lang="es-ES" dirty="0"/>
          </a:p>
        </p:txBody>
      </p:sp>
      <p:sp>
        <p:nvSpPr>
          <p:cNvPr id="9" name="Rectángulo redondeado 8"/>
          <p:cNvSpPr/>
          <p:nvPr/>
        </p:nvSpPr>
        <p:spPr>
          <a:xfrm>
            <a:off x="508001" y="1032932"/>
            <a:ext cx="4385732" cy="609601"/>
          </a:xfrm>
          <a:prstGeom prst="roundRect">
            <a:avLst/>
          </a:prstGeom>
          <a:solidFill>
            <a:srgbClr val="5DF517"/>
          </a:solidFill>
          <a:ln>
            <a:solidFill>
              <a:srgbClr val="F2F2F2"/>
            </a:solidFill>
          </a:ln>
          <a:scene3d>
            <a:camera prst="orthographicFront"/>
            <a:lightRig rig="threePt" dir="t"/>
          </a:scene3d>
          <a:sp3d>
            <a:bevelT prst="angle"/>
          </a:sp3d>
        </p:spPr>
        <p:style>
          <a:lnRef idx="1">
            <a:schemeClr val="dk1"/>
          </a:lnRef>
          <a:fillRef idx="2">
            <a:schemeClr val="dk1"/>
          </a:fillRef>
          <a:effectRef idx="1">
            <a:schemeClr val="dk1"/>
          </a:effectRef>
          <a:fontRef idx="minor">
            <a:schemeClr val="dk1"/>
          </a:fontRef>
        </p:style>
        <p:txBody>
          <a:bodyPr rtlCol="0" anchor="ctr"/>
          <a:lstStyle/>
          <a:p>
            <a:pPr algn="ctr">
              <a:lnSpc>
                <a:spcPct val="80000"/>
              </a:lnSpc>
            </a:pPr>
            <a:r>
              <a:rPr lang="es-ES" b="1" dirty="0" smtClean="0">
                <a:solidFill>
                  <a:srgbClr val="000000"/>
                </a:solidFill>
              </a:rPr>
              <a:t>DIMENSIONAMIENTO DE CANALES DE COMUNICACIÓN</a:t>
            </a:r>
            <a:endParaRPr lang="es-ES" b="1" dirty="0">
              <a:solidFill>
                <a:srgbClr val="000000"/>
              </a:solidFill>
            </a:endParaRPr>
          </a:p>
        </p:txBody>
      </p:sp>
      <p:graphicFrame>
        <p:nvGraphicFramePr>
          <p:cNvPr id="10" name="Tabla 9"/>
          <p:cNvGraphicFramePr>
            <a:graphicFrameLocks noGrp="1"/>
          </p:cNvGraphicFramePr>
          <p:nvPr>
            <p:extLst>
              <p:ext uri="{D42A27DB-BD31-4B8C-83A1-F6EECF244321}">
                <p14:modId xmlns:p14="http://schemas.microsoft.com/office/powerpoint/2010/main" val="1046143826"/>
              </p:ext>
            </p:extLst>
          </p:nvPr>
        </p:nvGraphicFramePr>
        <p:xfrm>
          <a:off x="238951" y="4734299"/>
          <a:ext cx="4953000" cy="1892299"/>
        </p:xfrm>
        <a:graphic>
          <a:graphicData uri="http://schemas.openxmlformats.org/drawingml/2006/table">
            <a:tbl>
              <a:tblPr>
                <a:tableStyleId>{306799F8-075E-4A3A-A7F6-7FBC6576F1A4}</a:tableStyleId>
              </a:tblPr>
              <a:tblGrid>
                <a:gridCol w="825500"/>
                <a:gridCol w="825500"/>
                <a:gridCol w="825500"/>
                <a:gridCol w="825500"/>
                <a:gridCol w="825500"/>
                <a:gridCol w="825500"/>
              </a:tblGrid>
              <a:tr h="190500">
                <a:tc rowSpan="2">
                  <a:txBody>
                    <a:bodyPr/>
                    <a:lstStyle/>
                    <a:p>
                      <a:pPr algn="ctr" fontAlgn="ctr"/>
                      <a:r>
                        <a:rPr lang="en-US" sz="1000" b="1" u="none" strike="noStrike" dirty="0">
                          <a:solidFill>
                            <a:schemeClr val="tx1"/>
                          </a:solidFill>
                          <a:effectLst/>
                        </a:rPr>
                        <a:t>Telecentro</a:t>
                      </a:r>
                      <a:endParaRPr lang="en-US" sz="1000" b="1" i="0" u="none" strike="noStrike" dirty="0">
                        <a:solidFill>
                          <a:schemeClr val="tx1"/>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2">
                  <a:txBody>
                    <a:bodyPr/>
                    <a:lstStyle/>
                    <a:p>
                      <a:pPr algn="ctr" fontAlgn="ctr"/>
                      <a:r>
                        <a:rPr lang="en-US" sz="1000" b="1" u="none" strike="noStrike" dirty="0">
                          <a:solidFill>
                            <a:schemeClr val="tx1"/>
                          </a:solidFill>
                          <a:effectLst/>
                        </a:rPr>
                        <a:t>Consultas médicas diarias</a:t>
                      </a:r>
                      <a:endParaRPr lang="en-US" sz="1000" b="1" i="0" u="none" strike="noStrike" dirty="0">
                        <a:solidFill>
                          <a:schemeClr val="tx1"/>
                        </a:solidFill>
                        <a:effectLst/>
                        <a:latin typeface="Arial"/>
                      </a:endParaRPr>
                    </a:p>
                  </a:txBody>
                  <a:tcPr marL="12700" marR="12700" marT="12700" marB="0" anchor="ct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n-US" sz="1000" b="1" u="none" strike="noStrike" dirty="0">
                          <a:solidFill>
                            <a:schemeClr val="tx1"/>
                          </a:solidFill>
                          <a:effectLst/>
                        </a:rPr>
                        <a:t>Tiempo de operación</a:t>
                      </a:r>
                      <a:endParaRPr lang="en-US" sz="1000" b="1" i="0" u="none" strike="noStrike" dirty="0">
                        <a:solidFill>
                          <a:schemeClr val="tx1"/>
                        </a:solidFill>
                        <a:effectLst/>
                        <a:latin typeface="Arial"/>
                      </a:endParaRPr>
                    </a:p>
                  </a:txBody>
                  <a:tcPr marL="12700" marR="12700" marT="12700" marB="0" anchor="ctr">
                    <a:lnT w="12700" cap="flat" cmpd="sng" algn="ctr">
                      <a:solidFill>
                        <a:scrgbClr r="0" g="0" b="0"/>
                      </a:solidFill>
                      <a:prstDash val="solid"/>
                      <a:round/>
                      <a:headEnd type="none" w="med" len="med"/>
                      <a:tailEnd type="none" w="med" len="med"/>
                    </a:lnT>
                  </a:tcPr>
                </a:tc>
                <a:tc>
                  <a:txBody>
                    <a:bodyPr/>
                    <a:lstStyle/>
                    <a:p>
                      <a:pPr algn="ctr" fontAlgn="ctr"/>
                      <a:r>
                        <a:rPr lang="en-US" sz="1000" b="1" u="none" strike="noStrike" dirty="0">
                          <a:solidFill>
                            <a:schemeClr val="tx1"/>
                          </a:solidFill>
                          <a:effectLst/>
                        </a:rPr>
                        <a:t>Tiempo promedio por consulta</a:t>
                      </a:r>
                      <a:endParaRPr lang="en-US" sz="1000" b="1" i="0" u="none" strike="noStrike" dirty="0">
                        <a:solidFill>
                          <a:schemeClr val="tx1"/>
                        </a:solidFill>
                        <a:effectLst/>
                        <a:latin typeface="Arial"/>
                      </a:endParaRPr>
                    </a:p>
                  </a:txBody>
                  <a:tcPr marL="12700" marR="12700" marT="12700" marB="0" anchor="ctr">
                    <a:lnT w="12700" cap="flat" cmpd="sng" algn="ctr">
                      <a:solidFill>
                        <a:scrgbClr r="0" g="0" b="0"/>
                      </a:solidFill>
                      <a:prstDash val="solid"/>
                      <a:round/>
                      <a:headEnd type="none" w="med" len="med"/>
                      <a:tailEnd type="none" w="med" len="med"/>
                    </a:lnT>
                  </a:tcPr>
                </a:tc>
                <a:tc>
                  <a:txBody>
                    <a:bodyPr/>
                    <a:lstStyle/>
                    <a:p>
                      <a:pPr algn="ctr" fontAlgn="ctr"/>
                      <a:r>
                        <a:rPr lang="en-US" sz="1000" b="1" u="none" strike="noStrike" dirty="0">
                          <a:solidFill>
                            <a:schemeClr val="tx1"/>
                          </a:solidFill>
                          <a:effectLst/>
                        </a:rPr>
                        <a:t>Tiempo de intervalo entre consultas</a:t>
                      </a:r>
                      <a:endParaRPr lang="en-US" sz="1000" b="1" i="0" u="none" strike="noStrike" dirty="0">
                        <a:solidFill>
                          <a:schemeClr val="tx1"/>
                        </a:solidFill>
                        <a:effectLst/>
                        <a:latin typeface="Arial"/>
                      </a:endParaRPr>
                    </a:p>
                  </a:txBody>
                  <a:tcPr marL="12700" marR="12700" marT="12700" marB="0" anchor="ctr">
                    <a:lnT w="12700" cap="flat" cmpd="sng" algn="ctr">
                      <a:solidFill>
                        <a:scrgbClr r="0" g="0" b="0"/>
                      </a:solidFill>
                      <a:prstDash val="solid"/>
                      <a:round/>
                      <a:headEnd type="none" w="med" len="med"/>
                      <a:tailEnd type="none" w="med" len="med"/>
                    </a:lnT>
                  </a:tcPr>
                </a:tc>
                <a:tc rowSpan="2">
                  <a:txBody>
                    <a:bodyPr/>
                    <a:lstStyle/>
                    <a:p>
                      <a:pPr algn="ctr" fontAlgn="ctr"/>
                      <a:r>
                        <a:rPr lang="en-US" sz="1000" b="1" u="none" strike="noStrike" dirty="0">
                          <a:solidFill>
                            <a:schemeClr val="tx1"/>
                          </a:solidFill>
                          <a:effectLst/>
                        </a:rPr>
                        <a:t>Estaciones de videocon-ferencia</a:t>
                      </a:r>
                      <a:endParaRPr lang="en-US" sz="1000" b="1" i="0" u="none" strike="noStrike" dirty="0">
                        <a:solidFill>
                          <a:schemeClr val="tx1"/>
                        </a:solidFill>
                        <a:effectLst/>
                        <a:latin typeface="Arial"/>
                      </a:endParaRPr>
                    </a:p>
                  </a:txBody>
                  <a:tcPr marL="12700" marR="12700" marT="12700" marB="0" anchor="ctr">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03200">
                <a:tc vMerge="1">
                  <a:txBody>
                    <a:bodyPr/>
                    <a:lstStyle/>
                    <a:p>
                      <a:endParaRPr lang="es-ES"/>
                    </a:p>
                  </a:txBody>
                  <a:tcPr/>
                </a:tc>
                <a:tc vMerge="1">
                  <a:txBody>
                    <a:bodyPr/>
                    <a:lstStyle/>
                    <a:p>
                      <a:endParaRPr lang="es-ES"/>
                    </a:p>
                  </a:txBody>
                  <a:tcPr/>
                </a:tc>
                <a:tc>
                  <a:txBody>
                    <a:bodyPr/>
                    <a:lstStyle/>
                    <a:p>
                      <a:pPr algn="ctr" fontAlgn="ctr"/>
                      <a:r>
                        <a:rPr lang="en-US" sz="1000" b="1" u="none" strike="noStrike" dirty="0">
                          <a:solidFill>
                            <a:schemeClr val="tx1"/>
                          </a:solidFill>
                          <a:effectLst/>
                        </a:rPr>
                        <a:t>(horas)</a:t>
                      </a:r>
                      <a:endParaRPr lang="en-US" sz="1000" b="1" i="0" u="none" strike="noStrike" dirty="0">
                        <a:solidFill>
                          <a:schemeClr val="tx1"/>
                        </a:solidFill>
                        <a:effectLst/>
                        <a:latin typeface="Arial"/>
                      </a:endParaRPr>
                    </a:p>
                  </a:txBody>
                  <a:tcPr marL="12700" marR="12700" marT="12700" marB="0" anchor="ctr">
                    <a:lnB w="12700" cap="flat" cmpd="sng" algn="ctr">
                      <a:solidFill>
                        <a:scrgbClr r="0" g="0" b="0"/>
                      </a:solidFill>
                      <a:prstDash val="solid"/>
                      <a:round/>
                      <a:headEnd type="none" w="med" len="med"/>
                      <a:tailEnd type="none" w="med" len="med"/>
                    </a:lnB>
                  </a:tcPr>
                </a:tc>
                <a:tc>
                  <a:txBody>
                    <a:bodyPr/>
                    <a:lstStyle/>
                    <a:p>
                      <a:pPr algn="ctr" fontAlgn="ctr"/>
                      <a:r>
                        <a:rPr lang="en-US" sz="1000" b="1" u="none" strike="noStrike" dirty="0">
                          <a:solidFill>
                            <a:schemeClr val="tx1"/>
                          </a:solidFill>
                          <a:effectLst/>
                        </a:rPr>
                        <a:t>(minutos)</a:t>
                      </a:r>
                      <a:endParaRPr lang="en-US" sz="1000" b="1" i="0" u="none" strike="noStrike" dirty="0">
                        <a:solidFill>
                          <a:schemeClr val="tx1"/>
                        </a:solidFill>
                        <a:effectLst/>
                        <a:latin typeface="Arial"/>
                      </a:endParaRPr>
                    </a:p>
                  </a:txBody>
                  <a:tcPr marL="12700" marR="12700" marT="12700" marB="0" anchor="ctr">
                    <a:lnB w="12700" cap="flat" cmpd="sng" algn="ctr">
                      <a:solidFill>
                        <a:scrgbClr r="0" g="0" b="0"/>
                      </a:solidFill>
                      <a:prstDash val="solid"/>
                      <a:round/>
                      <a:headEnd type="none" w="med" len="med"/>
                      <a:tailEnd type="none" w="med" len="med"/>
                    </a:lnB>
                  </a:tcPr>
                </a:tc>
                <a:tc>
                  <a:txBody>
                    <a:bodyPr/>
                    <a:lstStyle/>
                    <a:p>
                      <a:pPr algn="ctr" fontAlgn="ctr"/>
                      <a:r>
                        <a:rPr lang="en-US" sz="1000" b="1" u="none" strike="noStrike" dirty="0">
                          <a:solidFill>
                            <a:schemeClr val="tx1"/>
                          </a:solidFill>
                          <a:effectLst/>
                        </a:rPr>
                        <a:t>(minutos)</a:t>
                      </a:r>
                      <a:endParaRPr lang="en-US" sz="1000" b="1" i="0" u="none" strike="noStrike" dirty="0">
                        <a:solidFill>
                          <a:schemeClr val="tx1"/>
                        </a:solidFill>
                        <a:effectLst/>
                        <a:latin typeface="Arial"/>
                      </a:endParaRPr>
                    </a:p>
                  </a:txBody>
                  <a:tcPr marL="12700" marR="12700" marT="12700" marB="0" anchor="ctr">
                    <a:lnB w="12700" cap="flat" cmpd="sng" algn="ctr">
                      <a:solidFill>
                        <a:scrgbClr r="0" g="0" b="0"/>
                      </a:solidFill>
                      <a:prstDash val="solid"/>
                      <a:round/>
                      <a:headEnd type="none" w="med" len="med"/>
                      <a:tailEnd type="none" w="med" len="med"/>
                    </a:lnB>
                  </a:tcPr>
                </a:tc>
                <a:tc vMerge="1">
                  <a:txBody>
                    <a:bodyPr/>
                    <a:lstStyle/>
                    <a:p>
                      <a:endParaRPr lang="es-ES"/>
                    </a:p>
                  </a:txBody>
                  <a:tcPr/>
                </a:tc>
              </a:tr>
              <a:tr h="203200">
                <a:tc>
                  <a:txBody>
                    <a:bodyPr/>
                    <a:lstStyle/>
                    <a:p>
                      <a:pPr algn="l" fontAlgn="ctr"/>
                      <a:r>
                        <a:rPr lang="en-US" sz="1000" u="none" strike="noStrike" dirty="0">
                          <a:solidFill>
                            <a:schemeClr val="tx1"/>
                          </a:solidFill>
                          <a:effectLst/>
                        </a:rPr>
                        <a:t>Pallatanga</a:t>
                      </a:r>
                      <a:endParaRPr lang="en-US" sz="1000" b="0" i="0" u="none" strike="noStrike" dirty="0">
                        <a:solidFill>
                          <a:schemeClr val="tx1"/>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tcPr>
                </a:tc>
                <a:tc>
                  <a:txBody>
                    <a:bodyPr/>
                    <a:lstStyle/>
                    <a:p>
                      <a:pPr algn="ctr" fontAlgn="ctr"/>
                      <a:r>
                        <a:rPr lang="en-US" sz="1000" u="none" strike="noStrike" dirty="0">
                          <a:solidFill>
                            <a:schemeClr val="tx1"/>
                          </a:solidFill>
                          <a:effectLst/>
                        </a:rPr>
                        <a:t>50</a:t>
                      </a:r>
                      <a:endParaRPr lang="en-US" sz="1000" b="0" i="0" u="none" strike="noStrike" dirty="0">
                        <a:solidFill>
                          <a:schemeClr val="tx1"/>
                        </a:solidFill>
                        <a:effectLst/>
                        <a:latin typeface="Arial"/>
                      </a:endParaRPr>
                    </a:p>
                  </a:txBody>
                  <a:tcPr marL="12700" marR="12700" marT="12700" marB="0" anchor="ctr">
                    <a:lnT w="12700" cap="flat" cmpd="sng" algn="ctr">
                      <a:solidFill>
                        <a:scrgbClr r="0" g="0" b="0"/>
                      </a:solidFill>
                      <a:prstDash val="solid"/>
                      <a:round/>
                      <a:headEnd type="none" w="med" len="med"/>
                      <a:tailEnd type="none" w="med" len="med"/>
                    </a:lnT>
                  </a:tcPr>
                </a:tc>
                <a:tc>
                  <a:txBody>
                    <a:bodyPr/>
                    <a:lstStyle/>
                    <a:p>
                      <a:pPr algn="ctr" fontAlgn="ctr"/>
                      <a:r>
                        <a:rPr lang="en-US" sz="1000" u="none" strike="noStrike" dirty="0">
                          <a:solidFill>
                            <a:schemeClr val="tx1"/>
                          </a:solidFill>
                          <a:effectLst/>
                        </a:rPr>
                        <a:t>4</a:t>
                      </a:r>
                      <a:endParaRPr lang="en-US" sz="1000" b="0" i="0" u="none" strike="noStrike" dirty="0">
                        <a:solidFill>
                          <a:schemeClr val="tx1"/>
                        </a:solidFill>
                        <a:effectLst/>
                        <a:latin typeface="Arial"/>
                      </a:endParaRPr>
                    </a:p>
                  </a:txBody>
                  <a:tcPr marL="12700" marR="12700" marT="12700" marB="0" anchor="ctr">
                    <a:lnT w="12700" cap="flat" cmpd="sng" algn="ctr">
                      <a:solidFill>
                        <a:scrgbClr r="0" g="0" b="0"/>
                      </a:solidFill>
                      <a:prstDash val="solid"/>
                      <a:round/>
                      <a:headEnd type="none" w="med" len="med"/>
                      <a:tailEnd type="none" w="med" len="med"/>
                    </a:lnT>
                  </a:tcPr>
                </a:tc>
                <a:tc>
                  <a:txBody>
                    <a:bodyPr/>
                    <a:lstStyle/>
                    <a:p>
                      <a:pPr algn="ctr" fontAlgn="ctr"/>
                      <a:r>
                        <a:rPr lang="en-US" sz="1000" u="none" strike="noStrike" dirty="0">
                          <a:solidFill>
                            <a:schemeClr val="tx1"/>
                          </a:solidFill>
                          <a:effectLst/>
                        </a:rPr>
                        <a:t>20</a:t>
                      </a:r>
                      <a:endParaRPr lang="en-US" sz="1000" b="0" i="0" u="none" strike="noStrike" dirty="0">
                        <a:solidFill>
                          <a:schemeClr val="tx1"/>
                        </a:solidFill>
                        <a:effectLst/>
                        <a:latin typeface="Arial"/>
                      </a:endParaRPr>
                    </a:p>
                  </a:txBody>
                  <a:tcPr marL="12700" marR="12700" marT="12700" marB="0" anchor="ctr">
                    <a:lnT w="12700" cap="flat" cmpd="sng" algn="ctr">
                      <a:solidFill>
                        <a:scrgbClr r="0" g="0" b="0"/>
                      </a:solidFill>
                      <a:prstDash val="solid"/>
                      <a:round/>
                      <a:headEnd type="none" w="med" len="med"/>
                      <a:tailEnd type="none" w="med" len="med"/>
                    </a:lnT>
                  </a:tcPr>
                </a:tc>
                <a:tc>
                  <a:txBody>
                    <a:bodyPr/>
                    <a:lstStyle/>
                    <a:p>
                      <a:pPr algn="ctr" fontAlgn="ctr"/>
                      <a:r>
                        <a:rPr lang="en-US" sz="1000" u="none" strike="noStrike" dirty="0">
                          <a:solidFill>
                            <a:schemeClr val="tx1"/>
                          </a:solidFill>
                          <a:effectLst/>
                        </a:rPr>
                        <a:t>5</a:t>
                      </a:r>
                      <a:endParaRPr lang="en-US" sz="1000" b="0" i="0" u="none" strike="noStrike" dirty="0">
                        <a:solidFill>
                          <a:schemeClr val="tx1"/>
                        </a:solidFill>
                        <a:effectLst/>
                        <a:latin typeface="Arial"/>
                      </a:endParaRPr>
                    </a:p>
                  </a:txBody>
                  <a:tcPr marL="12700" marR="12700" marT="12700" marB="0" anchor="ctr">
                    <a:lnT w="12700" cap="flat" cmpd="sng" algn="ctr">
                      <a:solidFill>
                        <a:scrgbClr r="0" g="0" b="0"/>
                      </a:solidFill>
                      <a:prstDash val="solid"/>
                      <a:round/>
                      <a:headEnd type="none" w="med" len="med"/>
                      <a:tailEnd type="none" w="med" len="med"/>
                    </a:lnT>
                  </a:tcPr>
                </a:tc>
                <a:tc>
                  <a:txBody>
                    <a:bodyPr/>
                    <a:lstStyle/>
                    <a:p>
                      <a:pPr algn="ctr" fontAlgn="ctr"/>
                      <a:r>
                        <a:rPr lang="en-US" sz="1000" u="none" strike="noStrike" dirty="0">
                          <a:solidFill>
                            <a:schemeClr val="tx1"/>
                          </a:solidFill>
                          <a:effectLst/>
                        </a:rPr>
                        <a:t>6</a:t>
                      </a:r>
                      <a:endParaRPr lang="en-US" sz="1000" b="0" i="0" u="none" strike="noStrike" dirty="0">
                        <a:solidFill>
                          <a:schemeClr val="tx1"/>
                        </a:solidFill>
                        <a:effectLst/>
                        <a:latin typeface="Arial"/>
                      </a:endParaRPr>
                    </a:p>
                  </a:txBody>
                  <a:tcPr marL="12700" marR="12700" marT="12700" marB="0" anchor="ctr">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r>
              <a:tr h="203200">
                <a:tc>
                  <a:txBody>
                    <a:bodyPr/>
                    <a:lstStyle/>
                    <a:p>
                      <a:pPr algn="l" fontAlgn="ctr"/>
                      <a:r>
                        <a:rPr lang="en-US" sz="1000" u="none" strike="noStrike" dirty="0">
                          <a:solidFill>
                            <a:schemeClr val="tx1"/>
                          </a:solidFill>
                          <a:effectLst/>
                        </a:rPr>
                        <a:t>Achupallas</a:t>
                      </a:r>
                      <a:endParaRPr lang="en-US" sz="1000" b="0" i="0" u="none" strike="noStrike" dirty="0">
                        <a:solidFill>
                          <a:schemeClr val="tx1"/>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tcPr>
                </a:tc>
                <a:tc>
                  <a:txBody>
                    <a:bodyPr/>
                    <a:lstStyle/>
                    <a:p>
                      <a:pPr algn="ctr" fontAlgn="ctr"/>
                      <a:r>
                        <a:rPr lang="en-US" sz="1000" u="none" strike="noStrike" dirty="0">
                          <a:solidFill>
                            <a:schemeClr val="tx1"/>
                          </a:solidFill>
                          <a:effectLst/>
                        </a:rPr>
                        <a:t>30</a:t>
                      </a:r>
                      <a:endParaRPr lang="en-US" sz="1000" b="0" i="0" u="none" strike="noStrike" dirty="0">
                        <a:solidFill>
                          <a:schemeClr val="tx1"/>
                        </a:solidFill>
                        <a:effectLst/>
                        <a:latin typeface="Arial"/>
                      </a:endParaRPr>
                    </a:p>
                  </a:txBody>
                  <a:tcPr marL="12700" marR="12700" marT="12700" marB="0" anchor="ctr"/>
                </a:tc>
                <a:tc>
                  <a:txBody>
                    <a:bodyPr/>
                    <a:lstStyle/>
                    <a:p>
                      <a:pPr algn="ctr" fontAlgn="ctr"/>
                      <a:r>
                        <a:rPr lang="en-US" sz="1000" u="none" strike="noStrike" dirty="0">
                          <a:solidFill>
                            <a:schemeClr val="tx1"/>
                          </a:solidFill>
                          <a:effectLst/>
                        </a:rPr>
                        <a:t>4</a:t>
                      </a:r>
                      <a:endParaRPr lang="en-US" sz="1000" b="0" i="0" u="none" strike="noStrike" dirty="0">
                        <a:solidFill>
                          <a:schemeClr val="tx1"/>
                        </a:solidFill>
                        <a:effectLst/>
                        <a:latin typeface="Arial"/>
                      </a:endParaRPr>
                    </a:p>
                  </a:txBody>
                  <a:tcPr marL="12700" marR="12700" marT="12700" marB="0" anchor="ctr"/>
                </a:tc>
                <a:tc>
                  <a:txBody>
                    <a:bodyPr/>
                    <a:lstStyle/>
                    <a:p>
                      <a:pPr algn="ctr" fontAlgn="ctr"/>
                      <a:r>
                        <a:rPr lang="en-US" sz="1000" u="none" strike="noStrike" dirty="0">
                          <a:solidFill>
                            <a:schemeClr val="tx1"/>
                          </a:solidFill>
                          <a:effectLst/>
                        </a:rPr>
                        <a:t>20</a:t>
                      </a:r>
                      <a:endParaRPr lang="en-US" sz="1000" b="0" i="0" u="none" strike="noStrike" dirty="0">
                        <a:solidFill>
                          <a:schemeClr val="tx1"/>
                        </a:solidFill>
                        <a:effectLst/>
                        <a:latin typeface="Arial"/>
                      </a:endParaRPr>
                    </a:p>
                  </a:txBody>
                  <a:tcPr marL="12700" marR="12700" marT="12700" marB="0" anchor="ctr"/>
                </a:tc>
                <a:tc>
                  <a:txBody>
                    <a:bodyPr/>
                    <a:lstStyle/>
                    <a:p>
                      <a:pPr algn="ctr" fontAlgn="ctr"/>
                      <a:r>
                        <a:rPr lang="en-US" sz="1000" u="none" strike="noStrike" dirty="0">
                          <a:solidFill>
                            <a:schemeClr val="tx1"/>
                          </a:solidFill>
                          <a:effectLst/>
                        </a:rPr>
                        <a:t>5</a:t>
                      </a:r>
                      <a:endParaRPr lang="en-US" sz="1000" b="0" i="0" u="none" strike="noStrike" dirty="0">
                        <a:solidFill>
                          <a:schemeClr val="tx1"/>
                        </a:solidFill>
                        <a:effectLst/>
                        <a:latin typeface="Arial"/>
                      </a:endParaRPr>
                    </a:p>
                  </a:txBody>
                  <a:tcPr marL="12700" marR="12700" marT="12700" marB="0" anchor="ctr"/>
                </a:tc>
                <a:tc>
                  <a:txBody>
                    <a:bodyPr/>
                    <a:lstStyle/>
                    <a:p>
                      <a:pPr algn="ctr" fontAlgn="ctr"/>
                      <a:r>
                        <a:rPr lang="en-US" sz="1000" u="none" strike="noStrike" dirty="0">
                          <a:solidFill>
                            <a:schemeClr val="tx1"/>
                          </a:solidFill>
                          <a:effectLst/>
                        </a:rPr>
                        <a:t>4</a:t>
                      </a:r>
                      <a:endParaRPr lang="en-US" sz="1000" b="0" i="0" u="none" strike="noStrike" dirty="0">
                        <a:solidFill>
                          <a:schemeClr val="tx1"/>
                        </a:solidFill>
                        <a:effectLst/>
                        <a:latin typeface="Arial"/>
                      </a:endParaRPr>
                    </a:p>
                  </a:txBody>
                  <a:tcPr marL="12700" marR="12700" marT="12700" marB="0" anchor="ctr">
                    <a:lnR w="12700" cap="flat" cmpd="sng" algn="ctr">
                      <a:solidFill>
                        <a:scrgbClr r="0" g="0" b="0"/>
                      </a:solidFill>
                      <a:prstDash val="solid"/>
                      <a:round/>
                      <a:headEnd type="none" w="med" len="med"/>
                      <a:tailEnd type="none" w="med" len="med"/>
                    </a:lnR>
                  </a:tcPr>
                </a:tc>
              </a:tr>
              <a:tr h="203200">
                <a:tc>
                  <a:txBody>
                    <a:bodyPr/>
                    <a:lstStyle/>
                    <a:p>
                      <a:pPr algn="l" fontAlgn="ctr"/>
                      <a:r>
                        <a:rPr lang="en-US" sz="1000" u="none" strike="noStrike" dirty="0">
                          <a:solidFill>
                            <a:schemeClr val="tx1"/>
                          </a:solidFill>
                          <a:effectLst/>
                        </a:rPr>
                        <a:t>Palmira</a:t>
                      </a:r>
                      <a:endParaRPr lang="en-US" sz="1000" b="0" i="0" u="none" strike="noStrike" dirty="0">
                        <a:solidFill>
                          <a:schemeClr val="tx1"/>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tcPr>
                </a:tc>
                <a:tc>
                  <a:txBody>
                    <a:bodyPr/>
                    <a:lstStyle/>
                    <a:p>
                      <a:pPr algn="ctr" fontAlgn="ctr"/>
                      <a:r>
                        <a:rPr lang="en-US" sz="1000" u="none" strike="noStrike" dirty="0">
                          <a:solidFill>
                            <a:schemeClr val="tx1"/>
                          </a:solidFill>
                          <a:effectLst/>
                        </a:rPr>
                        <a:t>40</a:t>
                      </a:r>
                      <a:endParaRPr lang="en-US" sz="1000" b="0" i="0" u="none" strike="noStrike" dirty="0">
                        <a:solidFill>
                          <a:schemeClr val="tx1"/>
                        </a:solidFill>
                        <a:effectLst/>
                        <a:latin typeface="Arial"/>
                      </a:endParaRPr>
                    </a:p>
                  </a:txBody>
                  <a:tcPr marL="12700" marR="12700" marT="12700" marB="0" anchor="ctr"/>
                </a:tc>
                <a:tc>
                  <a:txBody>
                    <a:bodyPr/>
                    <a:lstStyle/>
                    <a:p>
                      <a:pPr algn="ctr" fontAlgn="ctr"/>
                      <a:r>
                        <a:rPr lang="en-US" sz="1000" u="none" strike="noStrike" dirty="0">
                          <a:solidFill>
                            <a:schemeClr val="tx1"/>
                          </a:solidFill>
                          <a:effectLst/>
                        </a:rPr>
                        <a:t>4</a:t>
                      </a:r>
                      <a:endParaRPr lang="en-US" sz="1000" b="0" i="0" u="none" strike="noStrike" dirty="0">
                        <a:solidFill>
                          <a:schemeClr val="tx1"/>
                        </a:solidFill>
                        <a:effectLst/>
                        <a:latin typeface="Arial"/>
                      </a:endParaRPr>
                    </a:p>
                  </a:txBody>
                  <a:tcPr marL="12700" marR="12700" marT="12700" marB="0" anchor="ctr"/>
                </a:tc>
                <a:tc>
                  <a:txBody>
                    <a:bodyPr/>
                    <a:lstStyle/>
                    <a:p>
                      <a:pPr algn="ctr" fontAlgn="ctr"/>
                      <a:r>
                        <a:rPr lang="en-US" sz="1000" u="none" strike="noStrike" dirty="0">
                          <a:solidFill>
                            <a:schemeClr val="tx1"/>
                          </a:solidFill>
                          <a:effectLst/>
                        </a:rPr>
                        <a:t>20</a:t>
                      </a:r>
                      <a:endParaRPr lang="en-US" sz="1000" b="0" i="0" u="none" strike="noStrike" dirty="0">
                        <a:solidFill>
                          <a:schemeClr val="tx1"/>
                        </a:solidFill>
                        <a:effectLst/>
                        <a:latin typeface="Arial"/>
                      </a:endParaRPr>
                    </a:p>
                  </a:txBody>
                  <a:tcPr marL="12700" marR="12700" marT="12700" marB="0" anchor="ctr"/>
                </a:tc>
                <a:tc>
                  <a:txBody>
                    <a:bodyPr/>
                    <a:lstStyle/>
                    <a:p>
                      <a:pPr algn="ctr" fontAlgn="ctr"/>
                      <a:r>
                        <a:rPr lang="en-US" sz="1000" u="none" strike="noStrike" dirty="0">
                          <a:solidFill>
                            <a:schemeClr val="tx1"/>
                          </a:solidFill>
                          <a:effectLst/>
                        </a:rPr>
                        <a:t>5</a:t>
                      </a:r>
                      <a:endParaRPr lang="en-US" sz="1000" b="0" i="0" u="none" strike="noStrike" dirty="0">
                        <a:solidFill>
                          <a:schemeClr val="tx1"/>
                        </a:solidFill>
                        <a:effectLst/>
                        <a:latin typeface="Arial"/>
                      </a:endParaRPr>
                    </a:p>
                  </a:txBody>
                  <a:tcPr marL="12700" marR="12700" marT="12700" marB="0" anchor="ctr"/>
                </a:tc>
                <a:tc>
                  <a:txBody>
                    <a:bodyPr/>
                    <a:lstStyle/>
                    <a:p>
                      <a:pPr algn="ctr" fontAlgn="ctr"/>
                      <a:r>
                        <a:rPr lang="en-US" sz="1000" u="none" strike="noStrike" dirty="0">
                          <a:solidFill>
                            <a:schemeClr val="tx1"/>
                          </a:solidFill>
                          <a:effectLst/>
                        </a:rPr>
                        <a:t>5</a:t>
                      </a:r>
                      <a:endParaRPr lang="en-US" sz="1000" b="0" i="0" u="none" strike="noStrike" dirty="0">
                        <a:solidFill>
                          <a:schemeClr val="tx1"/>
                        </a:solidFill>
                        <a:effectLst/>
                        <a:latin typeface="Arial"/>
                      </a:endParaRPr>
                    </a:p>
                  </a:txBody>
                  <a:tcPr marL="12700" marR="12700" marT="12700" marB="0" anchor="ctr">
                    <a:lnR w="12700" cap="flat" cmpd="sng" algn="ctr">
                      <a:solidFill>
                        <a:scrgbClr r="0" g="0" b="0"/>
                      </a:solidFill>
                      <a:prstDash val="solid"/>
                      <a:round/>
                      <a:headEnd type="none" w="med" len="med"/>
                      <a:tailEnd type="none" w="med" len="med"/>
                    </a:lnR>
                  </a:tcPr>
                </a:tc>
              </a:tr>
              <a:tr h="203200">
                <a:tc>
                  <a:txBody>
                    <a:bodyPr/>
                    <a:lstStyle/>
                    <a:p>
                      <a:pPr algn="l" fontAlgn="ctr"/>
                      <a:r>
                        <a:rPr lang="en-US" sz="1000" b="1" u="none" strike="noStrike" dirty="0">
                          <a:solidFill>
                            <a:schemeClr val="tx1"/>
                          </a:solidFill>
                          <a:effectLst/>
                        </a:rPr>
                        <a:t>Guamote</a:t>
                      </a:r>
                      <a:endParaRPr lang="en-US" sz="1000" b="1" i="0" u="none" strike="noStrike" dirty="0">
                        <a:solidFill>
                          <a:schemeClr val="tx1"/>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tcPr>
                </a:tc>
                <a:tc>
                  <a:txBody>
                    <a:bodyPr/>
                    <a:lstStyle/>
                    <a:p>
                      <a:pPr algn="ctr" fontAlgn="ctr"/>
                      <a:r>
                        <a:rPr lang="en-US" sz="1000" b="1" u="none" strike="noStrike" dirty="0">
                          <a:solidFill>
                            <a:schemeClr val="tx1"/>
                          </a:solidFill>
                          <a:effectLst/>
                        </a:rPr>
                        <a:t>80</a:t>
                      </a:r>
                      <a:endParaRPr lang="en-US" sz="1000" b="1" i="0" u="none" strike="noStrike" dirty="0">
                        <a:solidFill>
                          <a:schemeClr val="tx1"/>
                        </a:solidFill>
                        <a:effectLst/>
                        <a:latin typeface="Arial"/>
                      </a:endParaRPr>
                    </a:p>
                  </a:txBody>
                  <a:tcPr marL="12700" marR="12700" marT="12700" marB="0" anchor="ctr"/>
                </a:tc>
                <a:tc>
                  <a:txBody>
                    <a:bodyPr/>
                    <a:lstStyle/>
                    <a:p>
                      <a:pPr algn="ctr" fontAlgn="ctr"/>
                      <a:r>
                        <a:rPr lang="en-US" sz="1000" b="1" u="none" strike="noStrike" dirty="0">
                          <a:solidFill>
                            <a:schemeClr val="tx1"/>
                          </a:solidFill>
                          <a:effectLst/>
                        </a:rPr>
                        <a:t>6</a:t>
                      </a:r>
                      <a:endParaRPr lang="en-US" sz="1000" b="1" i="0" u="none" strike="noStrike" dirty="0">
                        <a:solidFill>
                          <a:schemeClr val="tx1"/>
                        </a:solidFill>
                        <a:effectLst/>
                        <a:latin typeface="Arial"/>
                      </a:endParaRPr>
                    </a:p>
                  </a:txBody>
                  <a:tcPr marL="12700" marR="12700" marT="12700" marB="0" anchor="ctr"/>
                </a:tc>
                <a:tc>
                  <a:txBody>
                    <a:bodyPr/>
                    <a:lstStyle/>
                    <a:p>
                      <a:pPr algn="ctr" fontAlgn="ctr"/>
                      <a:r>
                        <a:rPr lang="en-US" sz="1000" b="1" u="none" strike="noStrike" dirty="0">
                          <a:solidFill>
                            <a:schemeClr val="tx1"/>
                          </a:solidFill>
                          <a:effectLst/>
                        </a:rPr>
                        <a:t>20</a:t>
                      </a:r>
                      <a:endParaRPr lang="en-US" sz="1000" b="1" i="0" u="none" strike="noStrike" dirty="0">
                        <a:solidFill>
                          <a:schemeClr val="tx1"/>
                        </a:solidFill>
                        <a:effectLst/>
                        <a:latin typeface="Arial"/>
                      </a:endParaRPr>
                    </a:p>
                  </a:txBody>
                  <a:tcPr marL="12700" marR="12700" marT="12700" marB="0" anchor="ctr"/>
                </a:tc>
                <a:tc>
                  <a:txBody>
                    <a:bodyPr/>
                    <a:lstStyle/>
                    <a:p>
                      <a:pPr algn="ctr" fontAlgn="ctr"/>
                      <a:r>
                        <a:rPr lang="en-US" sz="1000" b="1" u="none" strike="noStrike" dirty="0">
                          <a:solidFill>
                            <a:schemeClr val="tx1"/>
                          </a:solidFill>
                          <a:effectLst/>
                        </a:rPr>
                        <a:t>5</a:t>
                      </a:r>
                      <a:endParaRPr lang="en-US" sz="1000" b="1" i="0" u="none" strike="noStrike" dirty="0">
                        <a:solidFill>
                          <a:schemeClr val="tx1"/>
                        </a:solidFill>
                        <a:effectLst/>
                        <a:latin typeface="Arial"/>
                      </a:endParaRPr>
                    </a:p>
                  </a:txBody>
                  <a:tcPr marL="12700" marR="12700" marT="12700" marB="0" anchor="ctr"/>
                </a:tc>
                <a:tc>
                  <a:txBody>
                    <a:bodyPr/>
                    <a:lstStyle/>
                    <a:p>
                      <a:pPr algn="ctr" fontAlgn="ctr"/>
                      <a:r>
                        <a:rPr lang="en-US" sz="1000" b="1" u="none" strike="noStrike" dirty="0">
                          <a:solidFill>
                            <a:schemeClr val="tx1"/>
                          </a:solidFill>
                          <a:effectLst/>
                        </a:rPr>
                        <a:t>6</a:t>
                      </a:r>
                      <a:endParaRPr lang="en-US" sz="1000" b="1" i="0" u="none" strike="noStrike" dirty="0">
                        <a:solidFill>
                          <a:schemeClr val="tx1"/>
                        </a:solidFill>
                        <a:effectLst/>
                        <a:latin typeface="Arial"/>
                      </a:endParaRPr>
                    </a:p>
                  </a:txBody>
                  <a:tcPr marL="12700" marR="12700" marT="12700" marB="0" anchor="ctr">
                    <a:lnR w="12700" cap="flat" cmpd="sng" algn="ctr">
                      <a:solidFill>
                        <a:scrgbClr r="0" g="0" b="0"/>
                      </a:solidFill>
                      <a:prstDash val="solid"/>
                      <a:round/>
                      <a:headEnd type="none" w="med" len="med"/>
                      <a:tailEnd type="none" w="med" len="med"/>
                    </a:lnR>
                  </a:tcPr>
                </a:tc>
              </a:tr>
              <a:tr h="203200">
                <a:tc>
                  <a:txBody>
                    <a:bodyPr/>
                    <a:lstStyle/>
                    <a:p>
                      <a:pPr algn="l" fontAlgn="ctr"/>
                      <a:r>
                        <a:rPr lang="en-US" sz="1000" u="none" strike="noStrike" dirty="0">
                          <a:solidFill>
                            <a:schemeClr val="tx1"/>
                          </a:solidFill>
                          <a:effectLst/>
                        </a:rPr>
                        <a:t>San Juan</a:t>
                      </a:r>
                      <a:endParaRPr lang="en-US" sz="1000" b="0" i="0" u="none" strike="noStrike" dirty="0">
                        <a:solidFill>
                          <a:schemeClr val="tx1"/>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tcPr>
                </a:tc>
                <a:tc>
                  <a:txBody>
                    <a:bodyPr/>
                    <a:lstStyle/>
                    <a:p>
                      <a:pPr algn="ctr" fontAlgn="ctr"/>
                      <a:r>
                        <a:rPr lang="en-US" sz="1000" u="none" strike="noStrike" dirty="0">
                          <a:solidFill>
                            <a:schemeClr val="tx1"/>
                          </a:solidFill>
                          <a:effectLst/>
                        </a:rPr>
                        <a:t>30</a:t>
                      </a:r>
                      <a:endParaRPr lang="en-US" sz="1000" b="0" i="0" u="none" strike="noStrike" dirty="0">
                        <a:solidFill>
                          <a:schemeClr val="tx1"/>
                        </a:solidFill>
                        <a:effectLst/>
                        <a:latin typeface="Arial"/>
                      </a:endParaRPr>
                    </a:p>
                  </a:txBody>
                  <a:tcPr marL="12700" marR="12700" marT="12700" marB="0" anchor="ctr"/>
                </a:tc>
                <a:tc>
                  <a:txBody>
                    <a:bodyPr/>
                    <a:lstStyle/>
                    <a:p>
                      <a:pPr algn="ctr" fontAlgn="ctr"/>
                      <a:r>
                        <a:rPr lang="en-US" sz="1000" u="none" strike="noStrike" dirty="0">
                          <a:solidFill>
                            <a:schemeClr val="tx1"/>
                          </a:solidFill>
                          <a:effectLst/>
                        </a:rPr>
                        <a:t>4</a:t>
                      </a:r>
                      <a:endParaRPr lang="en-US" sz="1000" b="0" i="0" u="none" strike="noStrike" dirty="0">
                        <a:solidFill>
                          <a:schemeClr val="tx1"/>
                        </a:solidFill>
                        <a:effectLst/>
                        <a:latin typeface="Arial"/>
                      </a:endParaRPr>
                    </a:p>
                  </a:txBody>
                  <a:tcPr marL="12700" marR="12700" marT="12700" marB="0" anchor="ctr"/>
                </a:tc>
                <a:tc>
                  <a:txBody>
                    <a:bodyPr/>
                    <a:lstStyle/>
                    <a:p>
                      <a:pPr algn="ctr" fontAlgn="ctr"/>
                      <a:r>
                        <a:rPr lang="en-US" sz="1000" u="none" strike="noStrike" dirty="0">
                          <a:solidFill>
                            <a:schemeClr val="tx1"/>
                          </a:solidFill>
                          <a:effectLst/>
                        </a:rPr>
                        <a:t>20</a:t>
                      </a:r>
                      <a:endParaRPr lang="en-US" sz="1000" b="0" i="0" u="none" strike="noStrike" dirty="0">
                        <a:solidFill>
                          <a:schemeClr val="tx1"/>
                        </a:solidFill>
                        <a:effectLst/>
                        <a:latin typeface="Arial"/>
                      </a:endParaRPr>
                    </a:p>
                  </a:txBody>
                  <a:tcPr marL="12700" marR="12700" marT="12700" marB="0" anchor="ctr"/>
                </a:tc>
                <a:tc>
                  <a:txBody>
                    <a:bodyPr/>
                    <a:lstStyle/>
                    <a:p>
                      <a:pPr algn="ctr" fontAlgn="ctr"/>
                      <a:r>
                        <a:rPr lang="en-US" sz="1000" u="none" strike="noStrike" dirty="0">
                          <a:solidFill>
                            <a:schemeClr val="tx1"/>
                          </a:solidFill>
                          <a:effectLst/>
                        </a:rPr>
                        <a:t>5</a:t>
                      </a:r>
                      <a:endParaRPr lang="en-US" sz="1000" b="0" i="0" u="none" strike="noStrike" dirty="0">
                        <a:solidFill>
                          <a:schemeClr val="tx1"/>
                        </a:solidFill>
                        <a:effectLst/>
                        <a:latin typeface="Arial"/>
                      </a:endParaRPr>
                    </a:p>
                  </a:txBody>
                  <a:tcPr marL="12700" marR="12700" marT="12700" marB="0" anchor="ctr"/>
                </a:tc>
                <a:tc>
                  <a:txBody>
                    <a:bodyPr/>
                    <a:lstStyle/>
                    <a:p>
                      <a:pPr algn="ctr" fontAlgn="ctr"/>
                      <a:r>
                        <a:rPr lang="en-US" sz="1000" u="none" strike="noStrike" dirty="0">
                          <a:solidFill>
                            <a:schemeClr val="tx1"/>
                          </a:solidFill>
                          <a:effectLst/>
                        </a:rPr>
                        <a:t>4</a:t>
                      </a:r>
                      <a:endParaRPr lang="en-US" sz="1000" b="0" i="0" u="none" strike="noStrike" dirty="0">
                        <a:solidFill>
                          <a:schemeClr val="tx1"/>
                        </a:solidFill>
                        <a:effectLst/>
                        <a:latin typeface="Arial"/>
                      </a:endParaRPr>
                    </a:p>
                  </a:txBody>
                  <a:tcPr marL="12700" marR="12700" marT="12700" marB="0" anchor="ctr">
                    <a:lnR w="12700" cap="flat" cmpd="sng" algn="ctr">
                      <a:solidFill>
                        <a:scrgbClr r="0" g="0" b="0"/>
                      </a:solidFill>
                      <a:prstDash val="solid"/>
                      <a:round/>
                      <a:headEnd type="none" w="med" len="med"/>
                      <a:tailEnd type="none" w="med" len="med"/>
                    </a:lnR>
                  </a:tcPr>
                </a:tc>
              </a:tr>
              <a:tr h="203200">
                <a:tc>
                  <a:txBody>
                    <a:bodyPr/>
                    <a:lstStyle/>
                    <a:p>
                      <a:pPr algn="l" fontAlgn="ctr"/>
                      <a:r>
                        <a:rPr lang="en-US" sz="1000" u="none" strike="noStrike" dirty="0">
                          <a:solidFill>
                            <a:schemeClr val="tx1"/>
                          </a:solidFill>
                          <a:effectLst/>
                        </a:rPr>
                        <a:t>Pungalá</a:t>
                      </a:r>
                      <a:endParaRPr lang="en-US" sz="1000" b="0" i="0" u="none" strike="noStrike" dirty="0">
                        <a:solidFill>
                          <a:schemeClr val="tx1"/>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lnB w="12700" cap="flat" cmpd="sng" algn="ctr">
                      <a:solidFill>
                        <a:scrgbClr r="0" g="0" b="0"/>
                      </a:solidFill>
                      <a:prstDash val="solid"/>
                      <a:round/>
                      <a:headEnd type="none" w="med" len="med"/>
                      <a:tailEnd type="none" w="med" len="med"/>
                    </a:lnB>
                  </a:tcPr>
                </a:tc>
                <a:tc>
                  <a:txBody>
                    <a:bodyPr/>
                    <a:lstStyle/>
                    <a:p>
                      <a:pPr algn="ctr" fontAlgn="ctr"/>
                      <a:r>
                        <a:rPr lang="en-US" sz="1000" u="none" strike="noStrike" dirty="0">
                          <a:solidFill>
                            <a:schemeClr val="tx1"/>
                          </a:solidFill>
                          <a:effectLst/>
                        </a:rPr>
                        <a:t>40</a:t>
                      </a:r>
                      <a:endParaRPr lang="en-US" sz="1000" b="0" i="0" u="none" strike="noStrike" dirty="0">
                        <a:solidFill>
                          <a:schemeClr val="tx1"/>
                        </a:solidFill>
                        <a:effectLst/>
                        <a:latin typeface="Arial"/>
                      </a:endParaRPr>
                    </a:p>
                  </a:txBody>
                  <a:tcPr marL="12700" marR="12700" marT="12700" marB="0" anchor="ctr">
                    <a:lnB w="12700" cap="flat" cmpd="sng" algn="ctr">
                      <a:solidFill>
                        <a:scrgbClr r="0" g="0" b="0"/>
                      </a:solidFill>
                      <a:prstDash val="solid"/>
                      <a:round/>
                      <a:headEnd type="none" w="med" len="med"/>
                      <a:tailEnd type="none" w="med" len="med"/>
                    </a:lnB>
                  </a:tcPr>
                </a:tc>
                <a:tc>
                  <a:txBody>
                    <a:bodyPr/>
                    <a:lstStyle/>
                    <a:p>
                      <a:pPr algn="ctr" fontAlgn="ctr"/>
                      <a:r>
                        <a:rPr lang="en-US" sz="1000" u="none" strike="noStrike" dirty="0">
                          <a:solidFill>
                            <a:schemeClr val="tx1"/>
                          </a:solidFill>
                          <a:effectLst/>
                        </a:rPr>
                        <a:t>4</a:t>
                      </a:r>
                      <a:endParaRPr lang="en-US" sz="1000" b="0" i="0" u="none" strike="noStrike" dirty="0">
                        <a:solidFill>
                          <a:schemeClr val="tx1"/>
                        </a:solidFill>
                        <a:effectLst/>
                        <a:latin typeface="Arial"/>
                      </a:endParaRPr>
                    </a:p>
                  </a:txBody>
                  <a:tcPr marL="12700" marR="12700" marT="12700" marB="0" anchor="ctr">
                    <a:lnB w="12700" cap="flat" cmpd="sng" algn="ctr">
                      <a:solidFill>
                        <a:scrgbClr r="0" g="0" b="0"/>
                      </a:solidFill>
                      <a:prstDash val="solid"/>
                      <a:round/>
                      <a:headEnd type="none" w="med" len="med"/>
                      <a:tailEnd type="none" w="med" len="med"/>
                    </a:lnB>
                  </a:tcPr>
                </a:tc>
                <a:tc>
                  <a:txBody>
                    <a:bodyPr/>
                    <a:lstStyle/>
                    <a:p>
                      <a:pPr algn="ctr" fontAlgn="ctr"/>
                      <a:r>
                        <a:rPr lang="en-US" sz="1000" u="none" strike="noStrike" dirty="0">
                          <a:solidFill>
                            <a:schemeClr val="tx1"/>
                          </a:solidFill>
                          <a:effectLst/>
                        </a:rPr>
                        <a:t>20</a:t>
                      </a:r>
                      <a:endParaRPr lang="en-US" sz="1000" b="0" i="0" u="none" strike="noStrike" dirty="0">
                        <a:solidFill>
                          <a:schemeClr val="tx1"/>
                        </a:solidFill>
                        <a:effectLst/>
                        <a:latin typeface="Arial"/>
                      </a:endParaRPr>
                    </a:p>
                  </a:txBody>
                  <a:tcPr marL="12700" marR="12700" marT="12700" marB="0" anchor="ctr">
                    <a:lnB w="12700" cap="flat" cmpd="sng" algn="ctr">
                      <a:solidFill>
                        <a:scrgbClr r="0" g="0" b="0"/>
                      </a:solidFill>
                      <a:prstDash val="solid"/>
                      <a:round/>
                      <a:headEnd type="none" w="med" len="med"/>
                      <a:tailEnd type="none" w="med" len="med"/>
                    </a:lnB>
                  </a:tcPr>
                </a:tc>
                <a:tc>
                  <a:txBody>
                    <a:bodyPr/>
                    <a:lstStyle/>
                    <a:p>
                      <a:pPr algn="ctr" fontAlgn="ctr"/>
                      <a:r>
                        <a:rPr lang="en-US" sz="1000" u="none" strike="noStrike" dirty="0">
                          <a:solidFill>
                            <a:schemeClr val="tx1"/>
                          </a:solidFill>
                          <a:effectLst/>
                        </a:rPr>
                        <a:t>5</a:t>
                      </a:r>
                      <a:endParaRPr lang="en-US" sz="1000" b="0" i="0" u="none" strike="noStrike" dirty="0">
                        <a:solidFill>
                          <a:schemeClr val="tx1"/>
                        </a:solidFill>
                        <a:effectLst/>
                        <a:latin typeface="Arial"/>
                      </a:endParaRPr>
                    </a:p>
                  </a:txBody>
                  <a:tcPr marL="12700" marR="12700" marT="12700" marB="0" anchor="ctr">
                    <a:lnB w="12700" cap="flat" cmpd="sng" algn="ctr">
                      <a:solidFill>
                        <a:scrgbClr r="0" g="0" b="0"/>
                      </a:solidFill>
                      <a:prstDash val="solid"/>
                      <a:round/>
                      <a:headEnd type="none" w="med" len="med"/>
                      <a:tailEnd type="none" w="med" len="med"/>
                    </a:lnB>
                  </a:tcPr>
                </a:tc>
                <a:tc>
                  <a:txBody>
                    <a:bodyPr/>
                    <a:lstStyle/>
                    <a:p>
                      <a:pPr algn="ctr" fontAlgn="ctr"/>
                      <a:r>
                        <a:rPr lang="en-US" sz="1000" u="none" strike="noStrike" dirty="0">
                          <a:solidFill>
                            <a:schemeClr val="tx1"/>
                          </a:solidFill>
                          <a:effectLst/>
                        </a:rPr>
                        <a:t>5</a:t>
                      </a:r>
                      <a:endParaRPr lang="en-US" sz="1000" b="0" i="0" u="none" strike="noStrike" dirty="0">
                        <a:solidFill>
                          <a:schemeClr val="tx1"/>
                        </a:solidFill>
                        <a:effectLst/>
                        <a:latin typeface="Arial"/>
                      </a:endParaRPr>
                    </a:p>
                  </a:txBody>
                  <a:tcPr marL="12700" marR="12700" marT="12700" marB="0" anchor="ctr">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380292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circle(in)">
                                      <p:cBhvr>
                                        <p:cTn id="13" dur="700"/>
                                        <p:tgtEl>
                                          <p:spTgt spid="25"/>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circle(in)">
                                      <p:cBhvr>
                                        <p:cTn id="16" dur="7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xit" presetSubtype="0" fill="hold" nodeType="clickEffect">
                                  <p:stCondLst>
                                    <p:cond delay="0"/>
                                  </p:stCondLst>
                                  <p:childTnLst>
                                    <p:animEffect transition="out" filter="dissolve">
                                      <p:cBhvr>
                                        <p:cTn id="25" dur="500"/>
                                        <p:tgtEl>
                                          <p:spTgt spid="10"/>
                                        </p:tgtEl>
                                      </p:cBhvr>
                                    </p:animEffect>
                                    <p:set>
                                      <p:cBhvr>
                                        <p:cTn id="26" dur="1" fill="hold">
                                          <p:stCondLst>
                                            <p:cond delay="499"/>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grpId="2"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p:cTn id="31" dur="1000" fill="hold"/>
                                        <p:tgtEl>
                                          <p:spTgt spid="18"/>
                                        </p:tgtEl>
                                        <p:attrNameLst>
                                          <p:attrName>ppt_w</p:attrName>
                                        </p:attrNameLst>
                                      </p:cBhvr>
                                      <p:tavLst>
                                        <p:tav tm="0">
                                          <p:val>
                                            <p:strVal val="#ppt_w*0.70"/>
                                          </p:val>
                                        </p:tav>
                                        <p:tav tm="100000">
                                          <p:val>
                                            <p:strVal val="#ppt_w"/>
                                          </p:val>
                                        </p:tav>
                                      </p:tavLst>
                                    </p:anim>
                                    <p:anim calcmode="lin" valueType="num">
                                      <p:cBhvr>
                                        <p:cTn id="32" dur="1000" fill="hold"/>
                                        <p:tgtEl>
                                          <p:spTgt spid="18"/>
                                        </p:tgtEl>
                                        <p:attrNameLst>
                                          <p:attrName>ppt_h</p:attrName>
                                        </p:attrNameLst>
                                      </p:cBhvr>
                                      <p:tavLst>
                                        <p:tav tm="0">
                                          <p:val>
                                            <p:strVal val="#ppt_h"/>
                                          </p:val>
                                        </p:tav>
                                        <p:tav tm="100000">
                                          <p:val>
                                            <p:strVal val="#ppt_h"/>
                                          </p:val>
                                        </p:tav>
                                      </p:tavLst>
                                    </p:anim>
                                    <p:animEffect transition="in" filter="fade">
                                      <p:cBhvr>
                                        <p:cTn id="33"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2" animBg="1"/>
      <p:bldP spid="1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cells.jpg"/>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6481" t="12346" r="20791"/>
          <a:stretch/>
        </p:blipFill>
        <p:spPr>
          <a:xfrm>
            <a:off x="-1" y="1"/>
            <a:ext cx="9144001" cy="6887920"/>
          </a:xfrm>
          <a:prstGeom prst="rect">
            <a:avLst/>
          </a:prstGeom>
        </p:spPr>
      </p:pic>
      <p:sp>
        <p:nvSpPr>
          <p:cNvPr id="7" name="Rectángulo redondeado 6"/>
          <p:cNvSpPr/>
          <p:nvPr/>
        </p:nvSpPr>
        <p:spPr>
          <a:xfrm>
            <a:off x="508001" y="303855"/>
            <a:ext cx="4385732" cy="627478"/>
          </a:xfrm>
          <a:prstGeom prst="roundRect">
            <a:avLst/>
          </a:prstGeom>
          <a:solidFill>
            <a:srgbClr val="21F519"/>
          </a:solidFill>
          <a:ln>
            <a:solidFill>
              <a:srgbClr val="FFFFFF"/>
            </a:solidFill>
          </a:ln>
          <a:scene3d>
            <a:camera prst="orthographicFront"/>
            <a:lightRig rig="threePt" dir="t"/>
          </a:scene3d>
          <a:sp3d>
            <a:bevelT prst="angle"/>
          </a:sp3d>
        </p:spPr>
        <p:style>
          <a:lnRef idx="1">
            <a:schemeClr val="accent2"/>
          </a:lnRef>
          <a:fillRef idx="3">
            <a:schemeClr val="accent2"/>
          </a:fillRef>
          <a:effectRef idx="2">
            <a:schemeClr val="accent2"/>
          </a:effectRef>
          <a:fontRef idx="minor">
            <a:schemeClr val="lt1"/>
          </a:fontRef>
        </p:style>
        <p:txBody>
          <a:bodyPr rtlCol="0" anchor="ctr"/>
          <a:lstStyle/>
          <a:p>
            <a:pPr algn="ctr">
              <a:lnSpc>
                <a:spcPct val="80000"/>
              </a:lnSpc>
            </a:pPr>
            <a:r>
              <a:rPr lang="es-ES" sz="3200" dirty="0" smtClean="0"/>
              <a:t>DISEÑO DE LA RED</a:t>
            </a:r>
            <a:endParaRPr lang="es-ES" sz="3200" dirty="0"/>
          </a:p>
        </p:txBody>
      </p:sp>
      <p:sp>
        <p:nvSpPr>
          <p:cNvPr id="17" name="Rectángulo redondeado 16"/>
          <p:cNvSpPr/>
          <p:nvPr/>
        </p:nvSpPr>
        <p:spPr>
          <a:xfrm>
            <a:off x="508001" y="1032932"/>
            <a:ext cx="4385732" cy="474133"/>
          </a:xfrm>
          <a:prstGeom prst="roundRect">
            <a:avLst/>
          </a:prstGeom>
          <a:solidFill>
            <a:srgbClr val="5DF517"/>
          </a:solidFill>
          <a:ln>
            <a:solidFill>
              <a:srgbClr val="F2F2F2"/>
            </a:solidFill>
          </a:ln>
          <a:scene3d>
            <a:camera prst="orthographicFront"/>
            <a:lightRig rig="threePt" dir="t"/>
          </a:scene3d>
          <a:sp3d>
            <a:bevelT prst="angle"/>
          </a:sp3d>
        </p:spPr>
        <p:style>
          <a:lnRef idx="1">
            <a:schemeClr val="dk1"/>
          </a:lnRef>
          <a:fillRef idx="2">
            <a:schemeClr val="dk1"/>
          </a:fillRef>
          <a:effectRef idx="1">
            <a:schemeClr val="dk1"/>
          </a:effectRef>
          <a:fontRef idx="minor">
            <a:schemeClr val="dk1"/>
          </a:fontRef>
        </p:style>
        <p:txBody>
          <a:bodyPr rtlCol="0" anchor="ctr"/>
          <a:lstStyle/>
          <a:p>
            <a:pPr algn="ctr">
              <a:lnSpc>
                <a:spcPct val="80000"/>
              </a:lnSpc>
            </a:pPr>
            <a:r>
              <a:rPr lang="es-ES" b="1" dirty="0" smtClean="0">
                <a:solidFill>
                  <a:srgbClr val="000000"/>
                </a:solidFill>
              </a:rPr>
              <a:t>CALIDAD DE VIDEO</a:t>
            </a:r>
            <a:endParaRPr lang="es-ES" b="1" dirty="0">
              <a:solidFill>
                <a:srgbClr val="000000"/>
              </a:solidFill>
            </a:endParaRPr>
          </a:p>
        </p:txBody>
      </p:sp>
      <p:pic>
        <p:nvPicPr>
          <p:cNvPr id="3" name="Imagen 2" descr="Picture 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3834" y="728133"/>
            <a:ext cx="3058165" cy="1911353"/>
          </a:xfrm>
          <a:prstGeom prst="rect">
            <a:avLst/>
          </a:prstGeom>
        </p:spPr>
      </p:pic>
      <p:pic>
        <p:nvPicPr>
          <p:cNvPr id="4" name="Imagen 3" descr="Picture 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23834" y="2800639"/>
            <a:ext cx="3058165" cy="1911353"/>
          </a:xfrm>
          <a:prstGeom prst="rect">
            <a:avLst/>
          </a:prstGeom>
        </p:spPr>
      </p:pic>
      <p:sp>
        <p:nvSpPr>
          <p:cNvPr id="6" name="CuadroTexto 5"/>
          <p:cNvSpPr txBox="1"/>
          <p:nvPr/>
        </p:nvSpPr>
        <p:spPr>
          <a:xfrm>
            <a:off x="8509462" y="728133"/>
            <a:ext cx="461665" cy="1117598"/>
          </a:xfrm>
          <a:prstGeom prst="rect">
            <a:avLst/>
          </a:prstGeom>
          <a:noFill/>
        </p:spPr>
        <p:txBody>
          <a:bodyPr vert="vert270" wrap="square" rtlCol="0">
            <a:spAutoFit/>
          </a:bodyPr>
          <a:lstStyle/>
          <a:p>
            <a:r>
              <a:rPr lang="es-ES" b="1" dirty="0" smtClean="0"/>
              <a:t>320x240</a:t>
            </a:r>
            <a:endParaRPr lang="es-ES" b="1" dirty="0"/>
          </a:p>
        </p:txBody>
      </p:sp>
      <p:sp>
        <p:nvSpPr>
          <p:cNvPr id="15" name="CuadroTexto 14"/>
          <p:cNvSpPr txBox="1"/>
          <p:nvPr/>
        </p:nvSpPr>
        <p:spPr>
          <a:xfrm>
            <a:off x="8509462" y="2800639"/>
            <a:ext cx="461665" cy="1117598"/>
          </a:xfrm>
          <a:prstGeom prst="rect">
            <a:avLst/>
          </a:prstGeom>
          <a:noFill/>
        </p:spPr>
        <p:txBody>
          <a:bodyPr vert="vert270" wrap="square" rtlCol="0">
            <a:spAutoFit/>
          </a:bodyPr>
          <a:lstStyle/>
          <a:p>
            <a:r>
              <a:rPr lang="es-ES" b="1" dirty="0" smtClean="0"/>
              <a:t>640x480</a:t>
            </a:r>
            <a:endParaRPr lang="es-ES" b="1" dirty="0"/>
          </a:p>
        </p:txBody>
      </p:sp>
      <p:sp>
        <p:nvSpPr>
          <p:cNvPr id="16" name="CuadroTexto 15"/>
          <p:cNvSpPr txBox="1"/>
          <p:nvPr/>
        </p:nvSpPr>
        <p:spPr>
          <a:xfrm>
            <a:off x="8509462" y="4889500"/>
            <a:ext cx="461665" cy="1117598"/>
          </a:xfrm>
          <a:prstGeom prst="rect">
            <a:avLst/>
          </a:prstGeom>
          <a:noFill/>
        </p:spPr>
        <p:txBody>
          <a:bodyPr vert="vert270" wrap="square" rtlCol="0">
            <a:spAutoFit/>
          </a:bodyPr>
          <a:lstStyle/>
          <a:p>
            <a:r>
              <a:rPr lang="es-ES" b="1" dirty="0" smtClean="0"/>
              <a:t>1280x720</a:t>
            </a:r>
            <a:endParaRPr lang="es-ES" b="1" dirty="0"/>
          </a:p>
        </p:txBody>
      </p:sp>
      <p:pic>
        <p:nvPicPr>
          <p:cNvPr id="8" name="Imagen 7" descr="Picture 4.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23834" y="4889500"/>
            <a:ext cx="3058165" cy="1911353"/>
          </a:xfrm>
          <a:prstGeom prst="rect">
            <a:avLst/>
          </a:prstGeom>
        </p:spPr>
      </p:pic>
      <p:graphicFrame>
        <p:nvGraphicFramePr>
          <p:cNvPr id="2" name="Tabla 1"/>
          <p:cNvGraphicFramePr>
            <a:graphicFrameLocks noGrp="1"/>
          </p:cNvGraphicFramePr>
          <p:nvPr>
            <p:extLst>
              <p:ext uri="{D42A27DB-BD31-4B8C-83A1-F6EECF244321}">
                <p14:modId xmlns:p14="http://schemas.microsoft.com/office/powerpoint/2010/main" val="1544271608"/>
              </p:ext>
            </p:extLst>
          </p:nvPr>
        </p:nvGraphicFramePr>
        <p:xfrm>
          <a:off x="201500" y="2639486"/>
          <a:ext cx="4953000" cy="2926080"/>
        </p:xfrm>
        <a:graphic>
          <a:graphicData uri="http://schemas.openxmlformats.org/drawingml/2006/table">
            <a:tbl>
              <a:tblPr>
                <a:tableStyleId>{E269D01E-BC32-4049-B463-5C60D7B0CCD2}</a:tableStyleId>
              </a:tblPr>
              <a:tblGrid>
                <a:gridCol w="825500"/>
                <a:gridCol w="825500"/>
                <a:gridCol w="825500"/>
                <a:gridCol w="825500"/>
                <a:gridCol w="825500"/>
                <a:gridCol w="825500"/>
              </a:tblGrid>
              <a:tr h="203200">
                <a:tc>
                  <a:txBody>
                    <a:bodyPr/>
                    <a:lstStyle/>
                    <a:p>
                      <a:pPr algn="ctr" fontAlgn="ctr"/>
                      <a:r>
                        <a:rPr lang="en-US" sz="1100" b="1" u="none" strike="noStrike" dirty="0">
                          <a:solidFill>
                            <a:srgbClr val="000000"/>
                          </a:solidFill>
                          <a:effectLst/>
                        </a:rPr>
                        <a:t>Códec</a:t>
                      </a:r>
                      <a:endParaRPr lang="en-US" sz="1100" b="1" i="0" u="none" strike="noStrike" dirty="0">
                        <a:solidFill>
                          <a:srgbClr val="000000"/>
                        </a:solidFill>
                        <a:effectLst/>
                        <a:latin typeface="Calibri"/>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n-US" sz="1100" b="1" u="none" strike="noStrike" dirty="0">
                          <a:solidFill>
                            <a:srgbClr val="000000"/>
                          </a:solidFill>
                          <a:effectLst/>
                        </a:rPr>
                        <a:t>Calidad</a:t>
                      </a:r>
                      <a:endParaRPr lang="en-US" sz="1100" b="1" i="0" u="none" strike="noStrike" dirty="0">
                        <a:solidFill>
                          <a:srgbClr val="000000"/>
                        </a:solidFill>
                        <a:effectLst/>
                        <a:latin typeface="Calibri"/>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n-US" sz="1100" b="1" u="none" strike="noStrike" dirty="0">
                          <a:solidFill>
                            <a:srgbClr val="000000"/>
                          </a:solidFill>
                          <a:effectLst/>
                        </a:rPr>
                        <a:t>Resolución</a:t>
                      </a:r>
                      <a:endParaRPr lang="en-US" sz="1100" b="1" i="0" u="none" strike="noStrike" dirty="0">
                        <a:solidFill>
                          <a:srgbClr val="000000"/>
                        </a:solidFill>
                        <a:effectLst/>
                        <a:latin typeface="Calibri"/>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n-US" sz="1100" b="1" u="none" strike="noStrike" dirty="0">
                          <a:solidFill>
                            <a:srgbClr val="000000"/>
                          </a:solidFill>
                          <a:effectLst/>
                        </a:rPr>
                        <a:t>Ancho de banda teórico</a:t>
                      </a:r>
                      <a:endParaRPr lang="en-US" sz="1100" b="1" i="0" u="none" strike="noStrike" dirty="0">
                        <a:solidFill>
                          <a:srgbClr val="000000"/>
                        </a:solidFill>
                        <a:effectLst/>
                        <a:latin typeface="Calibri"/>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n-US" sz="1100" b="1" u="none" strike="noStrike" dirty="0">
                          <a:solidFill>
                            <a:srgbClr val="000000"/>
                          </a:solidFill>
                          <a:effectLst/>
                        </a:rPr>
                        <a:t>Ancho de banda real</a:t>
                      </a:r>
                      <a:endParaRPr lang="en-US" sz="1100" b="1" i="0" u="none" strike="noStrike" dirty="0">
                        <a:solidFill>
                          <a:srgbClr val="000000"/>
                        </a:solidFill>
                        <a:effectLst/>
                        <a:latin typeface="Calibri"/>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n-US" sz="1100" b="1" u="none" strike="noStrike" dirty="0">
                          <a:solidFill>
                            <a:srgbClr val="000000"/>
                          </a:solidFill>
                          <a:effectLst/>
                        </a:rPr>
                        <a:t>Consumo real</a:t>
                      </a:r>
                      <a:endParaRPr lang="en-US" sz="1100" b="1" i="0" u="none" strike="noStrike" dirty="0">
                        <a:solidFill>
                          <a:srgbClr val="000000"/>
                        </a:solidFill>
                        <a:effectLst/>
                        <a:latin typeface="Calibri"/>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68300">
                <a:tc rowSpan="5">
                  <a:txBody>
                    <a:bodyPr/>
                    <a:lstStyle/>
                    <a:p>
                      <a:pPr algn="ctr" fontAlgn="ctr"/>
                      <a:r>
                        <a:rPr lang="en-US" sz="1100" u="none" strike="noStrike" dirty="0">
                          <a:solidFill>
                            <a:srgbClr val="000000"/>
                          </a:solidFill>
                          <a:effectLst/>
                        </a:rPr>
                        <a:t>H.264</a:t>
                      </a:r>
                      <a:endParaRPr lang="en-US" sz="1100" b="0" i="0" u="none" strike="noStrike" dirty="0">
                        <a:solidFill>
                          <a:srgbClr val="000000"/>
                        </a:solidFill>
                        <a:effectLst/>
                        <a:latin typeface="Calibri"/>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n-US" sz="1100" u="none" strike="noStrike" dirty="0">
                          <a:solidFill>
                            <a:srgbClr val="000000"/>
                          </a:solidFill>
                          <a:effectLst/>
                        </a:rPr>
                        <a:t>15 cuadros por segundo</a:t>
                      </a:r>
                      <a:endParaRPr lang="en-US" sz="1100" b="0" i="0" u="none" strike="noStrike" dirty="0">
                        <a:solidFill>
                          <a:srgbClr val="000000"/>
                        </a:solidFill>
                        <a:effectLst/>
                        <a:latin typeface="Calibri"/>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n-US" sz="1100" u="none" strike="noStrike" dirty="0">
                          <a:solidFill>
                            <a:srgbClr val="000000"/>
                          </a:solidFill>
                          <a:effectLst/>
                        </a:rPr>
                        <a:t>320 x 240 pixeles</a:t>
                      </a:r>
                      <a:endParaRPr lang="en-US" sz="1100" b="0" i="0" u="none" strike="noStrike" dirty="0">
                        <a:solidFill>
                          <a:srgbClr val="000000"/>
                        </a:solidFill>
                        <a:effectLst/>
                        <a:latin typeface="Calibri"/>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n-US" sz="1100" u="none" strike="noStrike" dirty="0">
                          <a:solidFill>
                            <a:srgbClr val="000000"/>
                          </a:solidFill>
                          <a:effectLst/>
                        </a:rPr>
                        <a:t>128 Kbps</a:t>
                      </a:r>
                      <a:endParaRPr lang="en-US" sz="1100" b="0" i="0" u="none" strike="noStrike" dirty="0">
                        <a:solidFill>
                          <a:srgbClr val="000000"/>
                        </a:solidFill>
                        <a:effectLst/>
                        <a:latin typeface="Calibri"/>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n-US" sz="1100" u="none" strike="noStrike" dirty="0">
                          <a:solidFill>
                            <a:srgbClr val="000000"/>
                          </a:solidFill>
                          <a:effectLst/>
                        </a:rPr>
                        <a:t>128 Kbps + 25% (overhead)</a:t>
                      </a:r>
                      <a:endParaRPr lang="en-US" sz="1100" b="0" i="0" u="none" strike="noStrike" dirty="0">
                        <a:solidFill>
                          <a:srgbClr val="000000"/>
                        </a:solidFill>
                        <a:effectLst/>
                        <a:latin typeface="Calibri"/>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n-US" sz="1100" u="none" strike="noStrike" dirty="0">
                          <a:solidFill>
                            <a:srgbClr val="000000"/>
                          </a:solidFill>
                          <a:effectLst/>
                        </a:rPr>
                        <a:t>160 Kbps</a:t>
                      </a:r>
                      <a:endParaRPr lang="en-US" sz="1100" b="0" i="0" u="none" strike="noStrike" dirty="0">
                        <a:solidFill>
                          <a:srgbClr val="000000"/>
                        </a:solidFill>
                        <a:effectLst/>
                        <a:latin typeface="Calibri"/>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68300">
                <a:tc vMerge="1">
                  <a:txBody>
                    <a:bodyPr/>
                    <a:lstStyle/>
                    <a:p>
                      <a:endParaRPr lang="es-ES"/>
                    </a:p>
                  </a:txBody>
                  <a:tcPr/>
                </a:tc>
                <a:tc>
                  <a:txBody>
                    <a:bodyPr/>
                    <a:lstStyle/>
                    <a:p>
                      <a:pPr algn="ctr" fontAlgn="ctr"/>
                      <a:r>
                        <a:rPr lang="en-US" sz="1100" u="none" strike="noStrike" dirty="0">
                          <a:solidFill>
                            <a:srgbClr val="000000"/>
                          </a:solidFill>
                          <a:effectLst/>
                        </a:rPr>
                        <a:t>30 cuadros por segundo</a:t>
                      </a:r>
                      <a:endParaRPr lang="en-US" sz="1100" b="0" i="0" u="none" strike="noStrike" dirty="0">
                        <a:solidFill>
                          <a:srgbClr val="000000"/>
                        </a:solidFill>
                        <a:effectLst/>
                        <a:latin typeface="Calibri"/>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n-US" sz="1100" u="none" strike="noStrike" dirty="0">
                          <a:solidFill>
                            <a:srgbClr val="000000"/>
                          </a:solidFill>
                          <a:effectLst/>
                        </a:rPr>
                        <a:t>320 x 240 pixeles</a:t>
                      </a:r>
                      <a:endParaRPr lang="en-US" sz="1100" b="0" i="0" u="none" strike="noStrike" dirty="0">
                        <a:solidFill>
                          <a:srgbClr val="000000"/>
                        </a:solidFill>
                        <a:effectLst/>
                        <a:latin typeface="Calibri"/>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n-US" sz="1100" u="none" strike="noStrike" dirty="0">
                          <a:solidFill>
                            <a:srgbClr val="000000"/>
                          </a:solidFill>
                          <a:effectLst/>
                        </a:rPr>
                        <a:t>192 Kbps</a:t>
                      </a:r>
                      <a:endParaRPr lang="en-US" sz="1100" b="0" i="0" u="none" strike="noStrike" dirty="0">
                        <a:solidFill>
                          <a:srgbClr val="000000"/>
                        </a:solidFill>
                        <a:effectLst/>
                        <a:latin typeface="Calibri"/>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n-US" sz="1100" u="none" strike="noStrike" dirty="0">
                          <a:solidFill>
                            <a:srgbClr val="000000"/>
                          </a:solidFill>
                          <a:effectLst/>
                        </a:rPr>
                        <a:t>192 Kbps + 25% (overhead)</a:t>
                      </a:r>
                      <a:endParaRPr lang="en-US" sz="1100" b="0" i="0" u="none" strike="noStrike" dirty="0">
                        <a:solidFill>
                          <a:srgbClr val="000000"/>
                        </a:solidFill>
                        <a:effectLst/>
                        <a:latin typeface="Calibri"/>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n-US" sz="1100" u="none" strike="noStrike" dirty="0">
                          <a:solidFill>
                            <a:srgbClr val="000000"/>
                          </a:solidFill>
                          <a:effectLst/>
                        </a:rPr>
                        <a:t>240 Kbps</a:t>
                      </a:r>
                      <a:endParaRPr lang="en-US" sz="1100" b="0" i="0" u="none" strike="noStrike" dirty="0">
                        <a:solidFill>
                          <a:srgbClr val="000000"/>
                        </a:solidFill>
                        <a:effectLst/>
                        <a:latin typeface="Calibri"/>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68300">
                <a:tc vMerge="1">
                  <a:txBody>
                    <a:bodyPr/>
                    <a:lstStyle/>
                    <a:p>
                      <a:endParaRPr lang="es-ES"/>
                    </a:p>
                  </a:txBody>
                  <a:tcPr/>
                </a:tc>
                <a:tc>
                  <a:txBody>
                    <a:bodyPr/>
                    <a:lstStyle/>
                    <a:p>
                      <a:pPr algn="ctr" fontAlgn="ctr"/>
                      <a:r>
                        <a:rPr lang="en-US" sz="1100" u="none" strike="noStrike" dirty="0">
                          <a:solidFill>
                            <a:srgbClr val="000000"/>
                          </a:solidFill>
                          <a:effectLst/>
                        </a:rPr>
                        <a:t>10 cuadros por segundo</a:t>
                      </a:r>
                      <a:endParaRPr lang="en-US" sz="1100" b="0" i="0" u="none" strike="noStrike" dirty="0">
                        <a:solidFill>
                          <a:srgbClr val="000000"/>
                        </a:solidFill>
                        <a:effectLst/>
                        <a:latin typeface="Calibri"/>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n-US" sz="1100" u="none" strike="noStrike" dirty="0">
                          <a:solidFill>
                            <a:srgbClr val="000000"/>
                          </a:solidFill>
                          <a:effectLst/>
                        </a:rPr>
                        <a:t>640 x 480 pixeles</a:t>
                      </a:r>
                      <a:endParaRPr lang="en-US" sz="1100" b="0" i="0" u="none" strike="noStrike" dirty="0">
                        <a:solidFill>
                          <a:srgbClr val="000000"/>
                        </a:solidFill>
                        <a:effectLst/>
                        <a:latin typeface="Calibri"/>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n-US" sz="1100" u="none" strike="noStrike" dirty="0">
                          <a:solidFill>
                            <a:srgbClr val="000000"/>
                          </a:solidFill>
                          <a:effectLst/>
                        </a:rPr>
                        <a:t>184 Kbps</a:t>
                      </a:r>
                      <a:endParaRPr lang="en-US" sz="1100" b="0" i="0" u="none" strike="noStrike" dirty="0">
                        <a:solidFill>
                          <a:srgbClr val="000000"/>
                        </a:solidFill>
                        <a:effectLst/>
                        <a:latin typeface="Calibri"/>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n-US" sz="1100" u="none" strike="noStrike" dirty="0">
                          <a:solidFill>
                            <a:srgbClr val="000000"/>
                          </a:solidFill>
                          <a:effectLst/>
                        </a:rPr>
                        <a:t>184 Kbps + 25% (overhead)</a:t>
                      </a:r>
                      <a:endParaRPr lang="en-US" sz="1100" b="0" i="0" u="none" strike="noStrike" dirty="0">
                        <a:solidFill>
                          <a:srgbClr val="000000"/>
                        </a:solidFill>
                        <a:effectLst/>
                        <a:latin typeface="Calibri"/>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n-US" sz="1100" u="none" strike="noStrike" dirty="0">
                          <a:solidFill>
                            <a:srgbClr val="000000"/>
                          </a:solidFill>
                          <a:effectLst/>
                        </a:rPr>
                        <a:t>230 Kbps</a:t>
                      </a:r>
                      <a:endParaRPr lang="en-US" sz="1100" b="0" i="0" u="none" strike="noStrike" dirty="0">
                        <a:solidFill>
                          <a:srgbClr val="000000"/>
                        </a:solidFill>
                        <a:effectLst/>
                        <a:latin typeface="Calibri"/>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68300">
                <a:tc vMerge="1">
                  <a:txBody>
                    <a:bodyPr/>
                    <a:lstStyle/>
                    <a:p>
                      <a:endParaRPr lang="es-ES"/>
                    </a:p>
                  </a:txBody>
                  <a:tcPr/>
                </a:tc>
                <a:tc>
                  <a:txBody>
                    <a:bodyPr/>
                    <a:lstStyle/>
                    <a:p>
                      <a:pPr algn="ctr" fontAlgn="ctr"/>
                      <a:r>
                        <a:rPr lang="en-US" sz="1100" u="none" strike="noStrike" dirty="0">
                          <a:solidFill>
                            <a:srgbClr val="000000"/>
                          </a:solidFill>
                          <a:effectLst/>
                        </a:rPr>
                        <a:t>30 cuadros por segundo</a:t>
                      </a:r>
                      <a:endParaRPr lang="en-US" sz="1100" b="0" i="0" u="none" strike="noStrike" dirty="0">
                        <a:solidFill>
                          <a:srgbClr val="000000"/>
                        </a:solidFill>
                        <a:effectLst/>
                        <a:latin typeface="Calibri"/>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n-US" sz="1100" u="none" strike="noStrike" dirty="0">
                          <a:solidFill>
                            <a:srgbClr val="000000"/>
                          </a:solidFill>
                          <a:effectLst/>
                        </a:rPr>
                        <a:t>640 x 480 pixeles</a:t>
                      </a:r>
                      <a:endParaRPr lang="en-US" sz="1100" b="0" i="0" u="none" strike="noStrike" dirty="0">
                        <a:solidFill>
                          <a:srgbClr val="000000"/>
                        </a:solidFill>
                        <a:effectLst/>
                        <a:latin typeface="Calibri"/>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n-US" sz="1100" u="none" strike="noStrike" dirty="0">
                          <a:solidFill>
                            <a:srgbClr val="000000"/>
                          </a:solidFill>
                          <a:effectLst/>
                        </a:rPr>
                        <a:t>552 Kbps</a:t>
                      </a:r>
                      <a:endParaRPr lang="en-US" sz="1100" b="0" i="0" u="none" strike="noStrike" dirty="0">
                        <a:solidFill>
                          <a:srgbClr val="000000"/>
                        </a:solidFill>
                        <a:effectLst/>
                        <a:latin typeface="Calibri"/>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n-US" sz="1100" u="none" strike="noStrike" dirty="0">
                          <a:solidFill>
                            <a:srgbClr val="000000"/>
                          </a:solidFill>
                          <a:effectLst/>
                        </a:rPr>
                        <a:t>552 Kbps + 25% (overhead)</a:t>
                      </a:r>
                      <a:endParaRPr lang="en-US" sz="1100" b="0" i="0" u="none" strike="noStrike" dirty="0">
                        <a:solidFill>
                          <a:srgbClr val="000000"/>
                        </a:solidFill>
                        <a:effectLst/>
                        <a:latin typeface="Calibri"/>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n-US" sz="1100" u="none" strike="noStrike" dirty="0">
                          <a:solidFill>
                            <a:srgbClr val="000000"/>
                          </a:solidFill>
                          <a:effectLst/>
                        </a:rPr>
                        <a:t>690 Kbps</a:t>
                      </a:r>
                      <a:endParaRPr lang="en-US" sz="1100" b="0" i="0" u="none" strike="noStrike" dirty="0">
                        <a:solidFill>
                          <a:srgbClr val="000000"/>
                        </a:solidFill>
                        <a:effectLst/>
                        <a:latin typeface="Calibri"/>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68300">
                <a:tc vMerge="1">
                  <a:txBody>
                    <a:bodyPr/>
                    <a:lstStyle/>
                    <a:p>
                      <a:endParaRPr lang="es-ES"/>
                    </a:p>
                  </a:txBody>
                  <a:tcPr/>
                </a:tc>
                <a:tc>
                  <a:txBody>
                    <a:bodyPr/>
                    <a:lstStyle/>
                    <a:p>
                      <a:pPr algn="ctr" fontAlgn="ctr"/>
                      <a:r>
                        <a:rPr lang="en-US" sz="1100" u="none" strike="noStrike" dirty="0">
                          <a:solidFill>
                            <a:srgbClr val="000000"/>
                          </a:solidFill>
                          <a:effectLst/>
                        </a:rPr>
                        <a:t>30 cuadros por segundo</a:t>
                      </a:r>
                      <a:endParaRPr lang="en-US" sz="1100" b="0" i="0" u="none" strike="noStrike" dirty="0">
                        <a:solidFill>
                          <a:srgbClr val="000000"/>
                        </a:solidFill>
                        <a:effectLst/>
                        <a:latin typeface="Calibri"/>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n-US" sz="1100" u="none" strike="noStrike" dirty="0">
                          <a:solidFill>
                            <a:srgbClr val="000000"/>
                          </a:solidFill>
                          <a:effectLst/>
                        </a:rPr>
                        <a:t>1280 x 720 pixeles</a:t>
                      </a:r>
                      <a:endParaRPr lang="en-US" sz="1100" b="0" i="0" u="none" strike="noStrike" dirty="0">
                        <a:solidFill>
                          <a:srgbClr val="000000"/>
                        </a:solidFill>
                        <a:effectLst/>
                        <a:latin typeface="Calibri"/>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n-US" sz="1100" u="none" strike="noStrike" dirty="0">
                          <a:solidFill>
                            <a:srgbClr val="000000"/>
                          </a:solidFill>
                          <a:effectLst/>
                        </a:rPr>
                        <a:t>1024 Kbps</a:t>
                      </a:r>
                      <a:endParaRPr lang="en-US" sz="1100" b="0" i="0" u="none" strike="noStrike" dirty="0">
                        <a:solidFill>
                          <a:srgbClr val="000000"/>
                        </a:solidFill>
                        <a:effectLst/>
                        <a:latin typeface="Calibri"/>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n-US" sz="1100" u="none" strike="noStrike" dirty="0">
                          <a:solidFill>
                            <a:srgbClr val="000000"/>
                          </a:solidFill>
                          <a:effectLst/>
                        </a:rPr>
                        <a:t>1024 Kbps + 25% (overhead)</a:t>
                      </a:r>
                      <a:endParaRPr lang="en-US" sz="1100" b="0" i="0" u="none" strike="noStrike" dirty="0">
                        <a:solidFill>
                          <a:srgbClr val="000000"/>
                        </a:solidFill>
                        <a:effectLst/>
                        <a:latin typeface="Calibri"/>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n-US" sz="1100" u="none" strike="noStrike" dirty="0">
                          <a:solidFill>
                            <a:srgbClr val="000000"/>
                          </a:solidFill>
                          <a:effectLst/>
                        </a:rPr>
                        <a:t>1280 Kbps</a:t>
                      </a:r>
                      <a:endParaRPr lang="en-US" sz="1100" b="0" i="0" u="none" strike="noStrike" dirty="0">
                        <a:solidFill>
                          <a:srgbClr val="000000"/>
                        </a:solidFill>
                        <a:effectLst/>
                        <a:latin typeface="Calibri"/>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4249781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dissolve">
                                      <p:cBhvr>
                                        <p:cTn id="20" dur="500"/>
                                        <p:tgtEl>
                                          <p:spTgt spid="4"/>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dissolv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dissolve">
                                      <p:cBhvr>
                                        <p:cTn id="28" dur="500"/>
                                        <p:tgtEl>
                                          <p:spTgt spid="8"/>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dissolve">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1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cells.jpg"/>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6481" t="12346" r="20791"/>
          <a:stretch/>
        </p:blipFill>
        <p:spPr>
          <a:xfrm>
            <a:off x="-1" y="1"/>
            <a:ext cx="9144001" cy="6887920"/>
          </a:xfrm>
          <a:prstGeom prst="rect">
            <a:avLst/>
          </a:prstGeom>
        </p:spPr>
      </p:pic>
      <p:sp>
        <p:nvSpPr>
          <p:cNvPr id="7" name="Rectángulo redondeado 6"/>
          <p:cNvSpPr/>
          <p:nvPr/>
        </p:nvSpPr>
        <p:spPr>
          <a:xfrm>
            <a:off x="508001" y="303855"/>
            <a:ext cx="4385732" cy="627478"/>
          </a:xfrm>
          <a:prstGeom prst="roundRect">
            <a:avLst/>
          </a:prstGeom>
          <a:solidFill>
            <a:srgbClr val="21F519"/>
          </a:solidFill>
          <a:ln>
            <a:solidFill>
              <a:srgbClr val="FFFFFF"/>
            </a:solidFill>
          </a:ln>
          <a:scene3d>
            <a:camera prst="orthographicFront"/>
            <a:lightRig rig="threePt" dir="t"/>
          </a:scene3d>
          <a:sp3d>
            <a:bevelT prst="angle"/>
          </a:sp3d>
        </p:spPr>
        <p:style>
          <a:lnRef idx="1">
            <a:schemeClr val="accent2"/>
          </a:lnRef>
          <a:fillRef idx="3">
            <a:schemeClr val="accent2"/>
          </a:fillRef>
          <a:effectRef idx="2">
            <a:schemeClr val="accent2"/>
          </a:effectRef>
          <a:fontRef idx="minor">
            <a:schemeClr val="lt1"/>
          </a:fontRef>
        </p:style>
        <p:txBody>
          <a:bodyPr rtlCol="0" anchor="ctr"/>
          <a:lstStyle/>
          <a:p>
            <a:pPr algn="ctr">
              <a:lnSpc>
                <a:spcPct val="80000"/>
              </a:lnSpc>
            </a:pPr>
            <a:r>
              <a:rPr lang="es-ES" sz="3200" dirty="0" smtClean="0"/>
              <a:t>DISEÑO DE LA RED</a:t>
            </a:r>
            <a:endParaRPr lang="es-ES" sz="3200" dirty="0"/>
          </a:p>
        </p:txBody>
      </p:sp>
      <p:sp>
        <p:nvSpPr>
          <p:cNvPr id="17" name="Rectángulo redondeado 16"/>
          <p:cNvSpPr/>
          <p:nvPr/>
        </p:nvSpPr>
        <p:spPr>
          <a:xfrm>
            <a:off x="508001" y="1032932"/>
            <a:ext cx="4385732" cy="474133"/>
          </a:xfrm>
          <a:prstGeom prst="roundRect">
            <a:avLst/>
          </a:prstGeom>
          <a:solidFill>
            <a:srgbClr val="5DF517"/>
          </a:solidFill>
          <a:ln>
            <a:solidFill>
              <a:srgbClr val="F2F2F2"/>
            </a:solidFill>
          </a:ln>
          <a:scene3d>
            <a:camera prst="orthographicFront"/>
            <a:lightRig rig="threePt" dir="t"/>
          </a:scene3d>
          <a:sp3d>
            <a:bevelT prst="angle"/>
          </a:sp3d>
        </p:spPr>
        <p:style>
          <a:lnRef idx="1">
            <a:schemeClr val="dk1"/>
          </a:lnRef>
          <a:fillRef idx="2">
            <a:schemeClr val="dk1"/>
          </a:fillRef>
          <a:effectRef idx="1">
            <a:schemeClr val="dk1"/>
          </a:effectRef>
          <a:fontRef idx="minor">
            <a:schemeClr val="dk1"/>
          </a:fontRef>
        </p:style>
        <p:txBody>
          <a:bodyPr rtlCol="0" anchor="ctr"/>
          <a:lstStyle/>
          <a:p>
            <a:pPr algn="ctr">
              <a:lnSpc>
                <a:spcPct val="80000"/>
              </a:lnSpc>
            </a:pPr>
            <a:r>
              <a:rPr lang="es-ES" b="1" dirty="0" smtClean="0">
                <a:solidFill>
                  <a:srgbClr val="000000"/>
                </a:solidFill>
              </a:rPr>
              <a:t>ESQUEMAS DE VIDEO</a:t>
            </a:r>
            <a:endParaRPr lang="es-ES" b="1" dirty="0">
              <a:solidFill>
                <a:srgbClr val="000000"/>
              </a:solidFill>
            </a:endParaRPr>
          </a:p>
        </p:txBody>
      </p:sp>
      <p:sp>
        <p:nvSpPr>
          <p:cNvPr id="14" name="CuadroTexto 13"/>
          <p:cNvSpPr txBox="1"/>
          <p:nvPr/>
        </p:nvSpPr>
        <p:spPr>
          <a:xfrm>
            <a:off x="1862667" y="2110519"/>
            <a:ext cx="3564467" cy="369332"/>
          </a:xfrm>
          <a:prstGeom prst="rect">
            <a:avLst/>
          </a:prstGeom>
          <a:noFill/>
        </p:spPr>
        <p:txBody>
          <a:bodyPr wrap="square" rtlCol="0">
            <a:spAutoFit/>
          </a:bodyPr>
          <a:lstStyle/>
          <a:p>
            <a:pPr algn="ctr"/>
            <a:r>
              <a:rPr lang="es-ES" b="1" dirty="0" smtClean="0"/>
              <a:t>ESQUEMA DE VIDEO PROPUESTO:</a:t>
            </a:r>
            <a:endParaRPr lang="es-ES" b="1" dirty="0"/>
          </a:p>
        </p:txBody>
      </p:sp>
      <p:sp>
        <p:nvSpPr>
          <p:cNvPr id="2" name="CuadroTexto 1"/>
          <p:cNvSpPr txBox="1"/>
          <p:nvPr/>
        </p:nvSpPr>
        <p:spPr>
          <a:xfrm>
            <a:off x="508000" y="2849183"/>
            <a:ext cx="4385733" cy="646331"/>
          </a:xfrm>
          <a:prstGeom prst="rect">
            <a:avLst/>
          </a:prstGeom>
          <a:noFill/>
        </p:spPr>
        <p:txBody>
          <a:bodyPr wrap="square" rtlCol="0">
            <a:spAutoFit/>
          </a:bodyPr>
          <a:lstStyle/>
          <a:p>
            <a:pPr marL="285750" indent="-285750">
              <a:buFont typeface="Arial"/>
              <a:buChar char="•"/>
            </a:pPr>
            <a:r>
              <a:rPr lang="es-ES" dirty="0" smtClean="0"/>
              <a:t>EVITAR SATURAMIENTO EN ENLACES CUELLOS DE BOTELLA</a:t>
            </a:r>
          </a:p>
        </p:txBody>
      </p:sp>
      <p:sp>
        <p:nvSpPr>
          <p:cNvPr id="5" name="CuadroTexto 4"/>
          <p:cNvSpPr txBox="1"/>
          <p:nvPr/>
        </p:nvSpPr>
        <p:spPr>
          <a:xfrm>
            <a:off x="6231468" y="1291061"/>
            <a:ext cx="2370667" cy="92333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ES" dirty="0" smtClean="0"/>
              <a:t>Canales </a:t>
            </a:r>
            <a:r>
              <a:rPr lang="es-ES" dirty="0"/>
              <a:t>v</a:t>
            </a:r>
            <a:r>
              <a:rPr lang="es-ES" dirty="0" smtClean="0"/>
              <a:t>ideo estándar:</a:t>
            </a:r>
            <a:endParaRPr lang="es-ES" dirty="0"/>
          </a:p>
          <a:p>
            <a:pPr algn="ctr"/>
            <a:r>
              <a:rPr lang="es-ES" dirty="0" smtClean="0"/>
              <a:t>320 x 240 @ 30fps</a:t>
            </a:r>
            <a:endParaRPr lang="es-ES" dirty="0"/>
          </a:p>
        </p:txBody>
      </p:sp>
      <p:sp>
        <p:nvSpPr>
          <p:cNvPr id="19" name="CuadroTexto 18"/>
          <p:cNvSpPr txBox="1"/>
          <p:nvPr/>
        </p:nvSpPr>
        <p:spPr>
          <a:xfrm>
            <a:off x="6231468" y="2391643"/>
            <a:ext cx="2370667" cy="92333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ES" dirty="0" smtClean="0"/>
              <a:t>Canales video en alta definición:</a:t>
            </a:r>
            <a:endParaRPr lang="es-ES" dirty="0"/>
          </a:p>
          <a:p>
            <a:pPr algn="ctr"/>
            <a:r>
              <a:rPr lang="es-ES" dirty="0" smtClean="0"/>
              <a:t>1280 x 720 @ 30fps</a:t>
            </a:r>
            <a:endParaRPr lang="es-ES" dirty="0"/>
          </a:p>
        </p:txBody>
      </p:sp>
      <p:sp>
        <p:nvSpPr>
          <p:cNvPr id="20" name="CuadroTexto 19"/>
          <p:cNvSpPr txBox="1"/>
          <p:nvPr/>
        </p:nvSpPr>
        <p:spPr>
          <a:xfrm>
            <a:off x="1117601" y="6158256"/>
            <a:ext cx="6807200" cy="369332"/>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s-ES" b="1" dirty="0" smtClean="0">
                <a:solidFill>
                  <a:srgbClr val="000000"/>
                </a:solidFill>
              </a:rPr>
              <a:t>(N-1) Canales de video estándar + Canal de video en alta definición</a:t>
            </a:r>
            <a:endParaRPr lang="es-ES" b="1" dirty="0">
              <a:solidFill>
                <a:srgbClr val="000000"/>
              </a:solidFill>
            </a:endParaRPr>
          </a:p>
        </p:txBody>
      </p:sp>
      <p:sp>
        <p:nvSpPr>
          <p:cNvPr id="3" name="Rectángulo 2"/>
          <p:cNvSpPr/>
          <p:nvPr/>
        </p:nvSpPr>
        <p:spPr>
          <a:xfrm>
            <a:off x="508001" y="3703258"/>
            <a:ext cx="4572000" cy="646331"/>
          </a:xfrm>
          <a:prstGeom prst="rect">
            <a:avLst/>
          </a:prstGeom>
        </p:spPr>
        <p:txBody>
          <a:bodyPr>
            <a:spAutoFit/>
          </a:bodyPr>
          <a:lstStyle/>
          <a:p>
            <a:pPr marL="285750" indent="-285750">
              <a:buFont typeface="Arial"/>
              <a:buChar char="•"/>
            </a:pPr>
            <a:r>
              <a:rPr lang="es-ES" dirty="0"/>
              <a:t>EVITAR SOBREDIMENSIONAMIENTO DE RECURSOS</a:t>
            </a:r>
          </a:p>
        </p:txBody>
      </p:sp>
      <p:sp>
        <p:nvSpPr>
          <p:cNvPr id="4" name="Abrir corchete 3"/>
          <p:cNvSpPr/>
          <p:nvPr/>
        </p:nvSpPr>
        <p:spPr>
          <a:xfrm>
            <a:off x="5723464" y="1291061"/>
            <a:ext cx="45719" cy="2023912"/>
          </a:xfrm>
          <a:prstGeom prst="leftBracket">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s-ES" dirty="0"/>
          </a:p>
        </p:txBody>
      </p:sp>
      <p:sp>
        <p:nvSpPr>
          <p:cNvPr id="12" name="CuadroTexto 11"/>
          <p:cNvSpPr txBox="1"/>
          <p:nvPr/>
        </p:nvSpPr>
        <p:spPr>
          <a:xfrm>
            <a:off x="2667001" y="4431986"/>
            <a:ext cx="3564467" cy="369332"/>
          </a:xfrm>
          <a:prstGeom prst="rect">
            <a:avLst/>
          </a:prstGeom>
          <a:noFill/>
        </p:spPr>
        <p:txBody>
          <a:bodyPr wrap="square" rtlCol="0">
            <a:spAutoFit/>
          </a:bodyPr>
          <a:lstStyle/>
          <a:p>
            <a:pPr algn="ctr"/>
            <a:r>
              <a:rPr lang="es-ES" b="1" dirty="0" smtClean="0"/>
              <a:t>CRITERIO PARA TELECENTROS</a:t>
            </a:r>
            <a:endParaRPr lang="es-ES" b="1" dirty="0"/>
          </a:p>
        </p:txBody>
      </p:sp>
      <p:pic>
        <p:nvPicPr>
          <p:cNvPr id="13" name="Imagen 12"/>
          <p:cNvPicPr>
            <a:picLocks noChangeAspect="1"/>
          </p:cNvPicPr>
          <p:nvPr/>
        </p:nvPicPr>
        <p:blipFill>
          <a:blip r:embed="rId5"/>
          <a:stretch>
            <a:fillRect/>
          </a:stretch>
        </p:blipFill>
        <p:spPr>
          <a:xfrm>
            <a:off x="1872504" y="4909121"/>
            <a:ext cx="1588993" cy="1234368"/>
          </a:xfrm>
          <a:prstGeom prst="rect">
            <a:avLst/>
          </a:prstGeom>
        </p:spPr>
      </p:pic>
      <p:sp>
        <p:nvSpPr>
          <p:cNvPr id="15" name="CuadroTexto 14"/>
          <p:cNvSpPr txBox="1"/>
          <p:nvPr/>
        </p:nvSpPr>
        <p:spPr>
          <a:xfrm>
            <a:off x="614876" y="5187751"/>
            <a:ext cx="1448862" cy="338554"/>
          </a:xfrm>
          <a:prstGeom prst="rect">
            <a:avLst/>
          </a:prstGeom>
          <a:noFill/>
        </p:spPr>
        <p:txBody>
          <a:bodyPr wrap="square" rtlCol="0">
            <a:spAutoFit/>
          </a:bodyPr>
          <a:lstStyle/>
          <a:p>
            <a:r>
              <a:rPr lang="es-ES" sz="1600" b="1" dirty="0" smtClean="0"/>
              <a:t>Teleconsulta</a:t>
            </a:r>
            <a:endParaRPr lang="es-ES" sz="1600" b="1" dirty="0"/>
          </a:p>
        </p:txBody>
      </p:sp>
      <p:sp>
        <p:nvSpPr>
          <p:cNvPr id="16" name="CuadroTexto 15"/>
          <p:cNvSpPr txBox="1"/>
          <p:nvPr/>
        </p:nvSpPr>
        <p:spPr>
          <a:xfrm>
            <a:off x="4575701" y="5176969"/>
            <a:ext cx="1702865" cy="338554"/>
          </a:xfrm>
          <a:prstGeom prst="rect">
            <a:avLst/>
          </a:prstGeom>
          <a:noFill/>
        </p:spPr>
        <p:txBody>
          <a:bodyPr wrap="square" rtlCol="0">
            <a:spAutoFit/>
          </a:bodyPr>
          <a:lstStyle/>
          <a:p>
            <a:r>
              <a:rPr lang="es-ES" sz="1600" b="1" dirty="0" smtClean="0"/>
              <a:t>Teledermatología</a:t>
            </a:r>
            <a:endParaRPr lang="es-ES" sz="1600" b="1" dirty="0"/>
          </a:p>
        </p:txBody>
      </p:sp>
      <p:pic>
        <p:nvPicPr>
          <p:cNvPr id="6" name="Imagen 5"/>
          <p:cNvPicPr>
            <a:picLocks noChangeAspect="1"/>
          </p:cNvPicPr>
          <p:nvPr/>
        </p:nvPicPr>
        <p:blipFill>
          <a:blip r:embed="rId6"/>
          <a:stretch>
            <a:fillRect/>
          </a:stretch>
        </p:blipFill>
        <p:spPr>
          <a:xfrm>
            <a:off x="7503438" y="4801319"/>
            <a:ext cx="1206500" cy="1206500"/>
          </a:xfrm>
          <a:prstGeom prst="rect">
            <a:avLst/>
          </a:prstGeom>
        </p:spPr>
      </p:pic>
      <p:pic>
        <p:nvPicPr>
          <p:cNvPr id="8" name="Imagen 7"/>
          <p:cNvPicPr>
            <a:picLocks noChangeAspect="1"/>
          </p:cNvPicPr>
          <p:nvPr/>
        </p:nvPicPr>
        <p:blipFill rotWithShape="1">
          <a:blip r:embed="rId7"/>
          <a:srcRect r="14247" b="23094"/>
          <a:stretch/>
        </p:blipFill>
        <p:spPr>
          <a:xfrm>
            <a:off x="6166644" y="4723298"/>
            <a:ext cx="1336794" cy="1284520"/>
          </a:xfrm>
          <a:prstGeom prst="rect">
            <a:avLst/>
          </a:prstGeom>
        </p:spPr>
      </p:pic>
    </p:spTree>
    <p:extLst>
      <p:ext uri="{BB962C8B-B14F-4D97-AF65-F5344CB8AC3E}">
        <p14:creationId xmlns:p14="http://schemas.microsoft.com/office/powerpoint/2010/main" val="33838665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0-#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randombar(horizontal)">
                                      <p:cBhvr>
                                        <p:cTn id="24" dur="500"/>
                                        <p:tgtEl>
                                          <p:spTgt spid="4"/>
                                        </p:tgtEl>
                                      </p:cBhvr>
                                    </p:animEffect>
                                  </p:childTnLst>
                                </p:cTn>
                              </p:par>
                            </p:childTnLst>
                          </p:cTn>
                        </p:par>
                        <p:par>
                          <p:cTn id="25" fill="hold">
                            <p:stCondLst>
                              <p:cond delay="500"/>
                            </p:stCondLst>
                            <p:childTnLst>
                              <p:par>
                                <p:cTn id="26" presetID="6" presetClass="entr" presetSubtype="16"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circle(in)">
                                      <p:cBhvr>
                                        <p:cTn id="28" dur="500"/>
                                        <p:tgtEl>
                                          <p:spTgt spid="5"/>
                                        </p:tgtEl>
                                      </p:cBhvr>
                                    </p:animEffect>
                                  </p:childTnLst>
                                </p:cTn>
                              </p:par>
                            </p:childTnLst>
                          </p:cTn>
                        </p:par>
                        <p:par>
                          <p:cTn id="29" fill="hold">
                            <p:stCondLst>
                              <p:cond delay="1000"/>
                            </p:stCondLst>
                            <p:childTnLst>
                              <p:par>
                                <p:cTn id="30" presetID="6" presetClass="entr" presetSubtype="16" fill="hold" grpId="0"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circle(in)">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strips(downLeft)">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strips(downLeft)">
                                      <p:cBhvr>
                                        <p:cTn id="42" dur="500"/>
                                        <p:tgtEl>
                                          <p:spTgt spid="15"/>
                                        </p:tgtEl>
                                      </p:cBhvr>
                                    </p:animEffect>
                                  </p:childTnLst>
                                </p:cTn>
                              </p:par>
                              <p:par>
                                <p:cTn id="43" presetID="18" presetClass="entr" presetSubtype="12"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strips(downLeft)">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18" presetClass="entr" presetSubtype="12"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strips(downLeft)">
                                      <p:cBhvr>
                                        <p:cTn id="50" dur="500"/>
                                        <p:tgtEl>
                                          <p:spTgt spid="16"/>
                                        </p:tgtEl>
                                      </p:cBhvr>
                                    </p:animEffect>
                                  </p:childTnLst>
                                </p:cTn>
                              </p:par>
                              <p:par>
                                <p:cTn id="51" presetID="18" presetClass="entr" presetSubtype="12" fill="hold" nodeType="with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strips(downLeft)">
                                      <p:cBhvr>
                                        <p:cTn id="53" dur="500"/>
                                        <p:tgtEl>
                                          <p:spTgt spid="8"/>
                                        </p:tgtEl>
                                      </p:cBhvr>
                                    </p:animEffect>
                                  </p:childTnLst>
                                </p:cTn>
                              </p:par>
                              <p:par>
                                <p:cTn id="54" presetID="18" presetClass="entr" presetSubtype="12" fill="hold" nodeType="with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strips(downLeft)">
                                      <p:cBhvr>
                                        <p:cTn id="56" dur="500"/>
                                        <p:tgtEl>
                                          <p:spTgt spid="6"/>
                                        </p:tgtEl>
                                      </p:cBhvr>
                                    </p:animEffect>
                                  </p:childTnLst>
                                </p:cTn>
                              </p:par>
                            </p:childTnLst>
                          </p:cTn>
                        </p:par>
                      </p:childTnLst>
                    </p:cTn>
                  </p:par>
                  <p:par>
                    <p:cTn id="57" fill="hold">
                      <p:stCondLst>
                        <p:cond delay="indefinite"/>
                      </p:stCondLst>
                      <p:childTnLst>
                        <p:par>
                          <p:cTn id="58" fill="hold">
                            <p:stCondLst>
                              <p:cond delay="0"/>
                            </p:stCondLst>
                            <p:childTnLst>
                              <p:par>
                                <p:cTn id="59" presetID="55" presetClass="entr" presetSubtype="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 calcmode="lin" valueType="num">
                                      <p:cBhvr>
                                        <p:cTn id="61" dur="1000" fill="hold"/>
                                        <p:tgtEl>
                                          <p:spTgt spid="20"/>
                                        </p:tgtEl>
                                        <p:attrNameLst>
                                          <p:attrName>ppt_w</p:attrName>
                                        </p:attrNameLst>
                                      </p:cBhvr>
                                      <p:tavLst>
                                        <p:tav tm="0">
                                          <p:val>
                                            <p:strVal val="#ppt_w*0.70"/>
                                          </p:val>
                                        </p:tav>
                                        <p:tav tm="100000">
                                          <p:val>
                                            <p:strVal val="#ppt_w"/>
                                          </p:val>
                                        </p:tav>
                                      </p:tavLst>
                                    </p:anim>
                                    <p:anim calcmode="lin" valueType="num">
                                      <p:cBhvr>
                                        <p:cTn id="62" dur="1000" fill="hold"/>
                                        <p:tgtEl>
                                          <p:spTgt spid="20"/>
                                        </p:tgtEl>
                                        <p:attrNameLst>
                                          <p:attrName>ppt_h</p:attrName>
                                        </p:attrNameLst>
                                      </p:cBhvr>
                                      <p:tavLst>
                                        <p:tav tm="0">
                                          <p:val>
                                            <p:strVal val="#ppt_h"/>
                                          </p:val>
                                        </p:tav>
                                        <p:tav tm="100000">
                                          <p:val>
                                            <p:strVal val="#ppt_h"/>
                                          </p:val>
                                        </p:tav>
                                      </p:tavLst>
                                    </p:anim>
                                    <p:animEffect transition="in" filter="fade">
                                      <p:cBhvr>
                                        <p:cTn id="63"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P spid="5" grpId="0" animBg="1"/>
      <p:bldP spid="19" grpId="0" animBg="1"/>
      <p:bldP spid="20" grpId="0" animBg="1"/>
      <p:bldP spid="3" grpId="0"/>
      <p:bldP spid="4" grpId="0" animBg="1"/>
      <p:bldP spid="12" grpId="0"/>
      <p:bldP spid="15" grpId="0"/>
      <p:bldP spid="1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cells.jpg"/>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6481" t="12346" r="20791"/>
          <a:stretch/>
        </p:blipFill>
        <p:spPr>
          <a:xfrm>
            <a:off x="-1" y="1"/>
            <a:ext cx="9144001" cy="6887920"/>
          </a:xfrm>
          <a:prstGeom prst="rect">
            <a:avLst/>
          </a:prstGeom>
        </p:spPr>
      </p:pic>
      <p:sp>
        <p:nvSpPr>
          <p:cNvPr id="7" name="Rectángulo redondeado 6"/>
          <p:cNvSpPr/>
          <p:nvPr/>
        </p:nvSpPr>
        <p:spPr>
          <a:xfrm>
            <a:off x="508001" y="303855"/>
            <a:ext cx="4385732" cy="627478"/>
          </a:xfrm>
          <a:prstGeom prst="roundRect">
            <a:avLst/>
          </a:prstGeom>
          <a:solidFill>
            <a:srgbClr val="21F519"/>
          </a:solidFill>
          <a:ln>
            <a:solidFill>
              <a:srgbClr val="FFFFFF"/>
            </a:solidFill>
          </a:ln>
          <a:scene3d>
            <a:camera prst="orthographicFront"/>
            <a:lightRig rig="threePt" dir="t"/>
          </a:scene3d>
          <a:sp3d>
            <a:bevelT prst="angle"/>
          </a:sp3d>
        </p:spPr>
        <p:style>
          <a:lnRef idx="1">
            <a:schemeClr val="accent2"/>
          </a:lnRef>
          <a:fillRef idx="3">
            <a:schemeClr val="accent2"/>
          </a:fillRef>
          <a:effectRef idx="2">
            <a:schemeClr val="accent2"/>
          </a:effectRef>
          <a:fontRef idx="minor">
            <a:schemeClr val="lt1"/>
          </a:fontRef>
        </p:style>
        <p:txBody>
          <a:bodyPr rtlCol="0" anchor="ctr"/>
          <a:lstStyle/>
          <a:p>
            <a:pPr algn="ctr">
              <a:lnSpc>
                <a:spcPct val="80000"/>
              </a:lnSpc>
            </a:pPr>
            <a:r>
              <a:rPr lang="es-ES" sz="3200" dirty="0" smtClean="0"/>
              <a:t>DISEÑO DE LA RED</a:t>
            </a:r>
            <a:endParaRPr lang="es-ES" sz="3200" dirty="0"/>
          </a:p>
        </p:txBody>
      </p:sp>
      <p:sp>
        <p:nvSpPr>
          <p:cNvPr id="17" name="Rectángulo redondeado 16"/>
          <p:cNvSpPr/>
          <p:nvPr/>
        </p:nvSpPr>
        <p:spPr>
          <a:xfrm>
            <a:off x="508001" y="1032932"/>
            <a:ext cx="4385732" cy="474133"/>
          </a:xfrm>
          <a:prstGeom prst="roundRect">
            <a:avLst/>
          </a:prstGeom>
          <a:solidFill>
            <a:srgbClr val="5DF517"/>
          </a:solidFill>
          <a:ln>
            <a:solidFill>
              <a:srgbClr val="F2F2F2"/>
            </a:solidFill>
          </a:ln>
          <a:scene3d>
            <a:camera prst="orthographicFront"/>
            <a:lightRig rig="threePt" dir="t"/>
          </a:scene3d>
          <a:sp3d>
            <a:bevelT prst="angle"/>
          </a:sp3d>
        </p:spPr>
        <p:style>
          <a:lnRef idx="1">
            <a:schemeClr val="dk1"/>
          </a:lnRef>
          <a:fillRef idx="2">
            <a:schemeClr val="dk1"/>
          </a:fillRef>
          <a:effectRef idx="1">
            <a:schemeClr val="dk1"/>
          </a:effectRef>
          <a:fontRef idx="minor">
            <a:schemeClr val="dk1"/>
          </a:fontRef>
        </p:style>
        <p:txBody>
          <a:bodyPr rtlCol="0" anchor="ctr"/>
          <a:lstStyle/>
          <a:p>
            <a:pPr algn="ctr">
              <a:lnSpc>
                <a:spcPct val="80000"/>
              </a:lnSpc>
            </a:pPr>
            <a:r>
              <a:rPr lang="es-ES" b="1" dirty="0" smtClean="0">
                <a:solidFill>
                  <a:srgbClr val="000000"/>
                </a:solidFill>
              </a:rPr>
              <a:t>DIMENSIONAMIENTO DE LA RED</a:t>
            </a:r>
            <a:endParaRPr lang="es-ES" b="1" dirty="0">
              <a:solidFill>
                <a:srgbClr val="000000"/>
              </a:solidFill>
            </a:endParaRPr>
          </a:p>
        </p:txBody>
      </p:sp>
      <p:sp>
        <p:nvSpPr>
          <p:cNvPr id="3" name="CuadroTexto 2"/>
          <p:cNvSpPr txBox="1"/>
          <p:nvPr/>
        </p:nvSpPr>
        <p:spPr>
          <a:xfrm>
            <a:off x="3369733" y="1868395"/>
            <a:ext cx="2404534" cy="646331"/>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s-ES" b="1" dirty="0" smtClean="0">
                <a:solidFill>
                  <a:schemeClr val="tx1"/>
                </a:solidFill>
              </a:rPr>
              <a:t>Dimensionamiento de ancho de banda</a:t>
            </a:r>
            <a:endParaRPr lang="es-ES" b="1" dirty="0">
              <a:solidFill>
                <a:schemeClr val="tx1"/>
              </a:solidFill>
            </a:endParaRPr>
          </a:p>
        </p:txBody>
      </p:sp>
      <p:sp>
        <p:nvSpPr>
          <p:cNvPr id="4" name="CuadroTexto 3"/>
          <p:cNvSpPr txBox="1"/>
          <p:nvPr/>
        </p:nvSpPr>
        <p:spPr>
          <a:xfrm>
            <a:off x="2082800" y="2909333"/>
            <a:ext cx="3420534"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s-ES" dirty="0" smtClean="0"/>
              <a:t>BW = (N</a:t>
            </a:r>
            <a:r>
              <a:rPr lang="es-ES" baseline="-25000" dirty="0" smtClean="0"/>
              <a:t>EST VIDEO </a:t>
            </a:r>
            <a:r>
              <a:rPr lang="es-ES" dirty="0" smtClean="0"/>
              <a:t>– 1) * BW</a:t>
            </a:r>
            <a:r>
              <a:rPr lang="es-ES" baseline="-25000" dirty="0"/>
              <a:t>v</a:t>
            </a:r>
            <a:r>
              <a:rPr lang="es-ES" dirty="0" smtClean="0"/>
              <a:t> + BW</a:t>
            </a:r>
            <a:r>
              <a:rPr lang="es-ES" baseline="-25000" dirty="0" smtClean="0"/>
              <a:t>vHD</a:t>
            </a:r>
            <a:endParaRPr lang="es-ES" dirty="0"/>
          </a:p>
        </p:txBody>
      </p:sp>
      <p:graphicFrame>
        <p:nvGraphicFramePr>
          <p:cNvPr id="2" name="Tabla 1"/>
          <p:cNvGraphicFramePr>
            <a:graphicFrameLocks noGrp="1"/>
          </p:cNvGraphicFramePr>
          <p:nvPr>
            <p:extLst>
              <p:ext uri="{D42A27DB-BD31-4B8C-83A1-F6EECF244321}">
                <p14:modId xmlns:p14="http://schemas.microsoft.com/office/powerpoint/2010/main" val="3577727588"/>
              </p:ext>
            </p:extLst>
          </p:nvPr>
        </p:nvGraphicFramePr>
        <p:xfrm>
          <a:off x="1214967" y="3626114"/>
          <a:ext cx="4953000" cy="2806700"/>
        </p:xfrm>
        <a:graphic>
          <a:graphicData uri="http://schemas.openxmlformats.org/drawingml/2006/table">
            <a:tbl>
              <a:tblPr>
                <a:tableStyleId>{8FD4443E-F989-4FC4-A0C8-D5A2AF1F390B}</a:tableStyleId>
              </a:tblPr>
              <a:tblGrid>
                <a:gridCol w="825500"/>
                <a:gridCol w="825500"/>
                <a:gridCol w="825500"/>
                <a:gridCol w="825500"/>
                <a:gridCol w="825500"/>
                <a:gridCol w="825500"/>
              </a:tblGrid>
              <a:tr h="901700">
                <a:tc>
                  <a:txBody>
                    <a:bodyPr/>
                    <a:lstStyle/>
                    <a:p>
                      <a:pPr algn="ctr" fontAlgn="ctr"/>
                      <a:r>
                        <a:rPr lang="en-US" sz="1100" b="1" u="none" strike="noStrike" dirty="0">
                          <a:effectLst/>
                        </a:rPr>
                        <a:t>Localidad</a:t>
                      </a:r>
                      <a:endParaRPr lang="en-US" sz="1100" b="1" i="0" u="none" strike="noStrike" dirty="0">
                        <a:solidFill>
                          <a:srgbClr val="000000"/>
                        </a:solidFill>
                        <a:effectLst/>
                        <a:latin typeface="Calibri"/>
                      </a:endParaRPr>
                    </a:p>
                  </a:txBody>
                  <a:tcPr marL="12700" marR="12700" marT="12700" marB="0" anchor="ctr">
                    <a:solidFill>
                      <a:srgbClr val="000000"/>
                    </a:solidFill>
                  </a:tcPr>
                </a:tc>
                <a:tc>
                  <a:txBody>
                    <a:bodyPr/>
                    <a:lstStyle/>
                    <a:p>
                      <a:pPr algn="ctr" fontAlgn="ctr"/>
                      <a:r>
                        <a:rPr lang="en-US" sz="1100" b="1" u="none" strike="noStrike" dirty="0">
                          <a:effectLst/>
                        </a:rPr>
                        <a:t>Estaciones de video-conferencia</a:t>
                      </a:r>
                      <a:endParaRPr lang="en-US" sz="1100" b="1" i="0" u="none" strike="noStrike" dirty="0">
                        <a:solidFill>
                          <a:srgbClr val="000000"/>
                        </a:solidFill>
                        <a:effectLst/>
                        <a:latin typeface="Calibri"/>
                      </a:endParaRPr>
                    </a:p>
                  </a:txBody>
                  <a:tcPr marL="12700" marR="12700" marT="12700" marB="0" anchor="ctr">
                    <a:solidFill>
                      <a:srgbClr val="000000"/>
                    </a:solidFill>
                  </a:tcPr>
                </a:tc>
                <a:tc>
                  <a:txBody>
                    <a:bodyPr/>
                    <a:lstStyle/>
                    <a:p>
                      <a:pPr algn="ctr" fontAlgn="ctr"/>
                      <a:r>
                        <a:rPr lang="en-US" sz="1100" b="1" u="none" strike="noStrike" dirty="0">
                          <a:effectLst/>
                        </a:rPr>
                        <a:t>Canales de comunicación</a:t>
                      </a:r>
                      <a:endParaRPr lang="en-US" sz="1100" b="1" i="0" u="none" strike="noStrike" dirty="0">
                        <a:solidFill>
                          <a:srgbClr val="000000"/>
                        </a:solidFill>
                        <a:effectLst/>
                        <a:latin typeface="Calibri"/>
                      </a:endParaRPr>
                    </a:p>
                  </a:txBody>
                  <a:tcPr marL="12700" marR="12700" marT="12700" marB="0" anchor="ctr">
                    <a:solidFill>
                      <a:srgbClr val="000000"/>
                    </a:solidFill>
                  </a:tcPr>
                </a:tc>
                <a:tc>
                  <a:txBody>
                    <a:bodyPr/>
                    <a:lstStyle/>
                    <a:p>
                      <a:pPr algn="ctr" fontAlgn="ctr"/>
                      <a:r>
                        <a:rPr lang="en-US" sz="1100" b="1" u="none" strike="noStrike" dirty="0">
                          <a:effectLst/>
                        </a:rPr>
                        <a:t>Ancho de banda de canal de video común</a:t>
                      </a:r>
                      <a:endParaRPr lang="en-US" sz="1100" b="1" i="0" u="none" strike="noStrike" dirty="0">
                        <a:solidFill>
                          <a:srgbClr val="000000"/>
                        </a:solidFill>
                        <a:effectLst/>
                        <a:latin typeface="Calibri"/>
                      </a:endParaRPr>
                    </a:p>
                  </a:txBody>
                  <a:tcPr marL="12700" marR="12700" marT="12700" marB="0" anchor="ctr">
                    <a:solidFill>
                      <a:srgbClr val="000000"/>
                    </a:solidFill>
                  </a:tcPr>
                </a:tc>
                <a:tc>
                  <a:txBody>
                    <a:bodyPr/>
                    <a:lstStyle/>
                    <a:p>
                      <a:pPr algn="ctr" fontAlgn="ctr"/>
                      <a:r>
                        <a:rPr lang="en-US" sz="1100" b="1" u="none" strike="noStrike" dirty="0">
                          <a:effectLst/>
                        </a:rPr>
                        <a:t>Ancho de banda de canal de alta calidad</a:t>
                      </a:r>
                      <a:endParaRPr lang="en-US" sz="1100" b="1" i="0" u="none" strike="noStrike" dirty="0">
                        <a:solidFill>
                          <a:srgbClr val="000000"/>
                        </a:solidFill>
                        <a:effectLst/>
                        <a:latin typeface="Calibri"/>
                      </a:endParaRPr>
                    </a:p>
                  </a:txBody>
                  <a:tcPr marL="12700" marR="12700" marT="12700" marB="0" anchor="ctr">
                    <a:solidFill>
                      <a:srgbClr val="000000"/>
                    </a:solidFill>
                  </a:tcPr>
                </a:tc>
                <a:tc>
                  <a:txBody>
                    <a:bodyPr/>
                    <a:lstStyle/>
                    <a:p>
                      <a:pPr algn="ctr" fontAlgn="ctr"/>
                      <a:r>
                        <a:rPr lang="en-US" sz="1100" b="1" u="none" strike="noStrike" dirty="0">
                          <a:effectLst/>
                        </a:rPr>
                        <a:t>Ancho de banda por Telecentro</a:t>
                      </a:r>
                      <a:endParaRPr lang="en-US" sz="1100" b="1" i="0" u="none" strike="noStrike" dirty="0">
                        <a:solidFill>
                          <a:srgbClr val="000000"/>
                        </a:solidFill>
                        <a:effectLst/>
                        <a:latin typeface="Calibri"/>
                      </a:endParaRPr>
                    </a:p>
                  </a:txBody>
                  <a:tcPr marL="12700" marR="12700" marT="12700" marB="0" anchor="ctr">
                    <a:solidFill>
                      <a:srgbClr val="000000"/>
                    </a:solidFill>
                  </a:tcPr>
                </a:tc>
              </a:tr>
              <a:tr h="203200">
                <a:tc>
                  <a:txBody>
                    <a:bodyPr/>
                    <a:lstStyle/>
                    <a:p>
                      <a:pPr algn="l" fontAlgn="ctr"/>
                      <a:r>
                        <a:rPr lang="en-US" sz="1000" u="none" strike="noStrike" dirty="0">
                          <a:effectLst/>
                        </a:rPr>
                        <a:t>Pallatanga</a:t>
                      </a:r>
                      <a:endParaRPr lang="en-US" sz="1000" b="0" i="0" u="none" strike="noStrike" dirty="0">
                        <a:solidFill>
                          <a:srgbClr val="000000"/>
                        </a:solidFill>
                        <a:effectLst/>
                        <a:latin typeface="Arial"/>
                      </a:endParaRPr>
                    </a:p>
                  </a:txBody>
                  <a:tcPr marL="12700" marR="12700" marT="12700" marB="0" anchor="ctr">
                    <a:lnR w="12700" cap="flat" cmpd="sng" algn="ctr">
                      <a:solidFill>
                        <a:scrgbClr r="0" g="0" b="0"/>
                      </a:solidFill>
                      <a:prstDash val="solid"/>
                      <a:round/>
                      <a:headEnd type="none" w="med" len="med"/>
                      <a:tailEnd type="none" w="med" len="med"/>
                    </a:lnR>
                  </a:tcPr>
                </a:tc>
                <a:tc>
                  <a:txBody>
                    <a:bodyPr/>
                    <a:lstStyle/>
                    <a:p>
                      <a:pPr algn="ctr" fontAlgn="ctr"/>
                      <a:r>
                        <a:rPr lang="en-US" sz="1000" u="none" strike="noStrike" dirty="0">
                          <a:effectLst/>
                        </a:rPr>
                        <a:t>6</a:t>
                      </a:r>
                      <a:endParaRPr lang="en-US" sz="1000" b="0" i="0" u="none" strike="noStrike" dirty="0">
                        <a:solidFill>
                          <a:srgbClr val="000000"/>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ctr"/>
                      <a:r>
                        <a:rPr lang="en-US" sz="1000" u="none" strike="noStrike" dirty="0">
                          <a:effectLst/>
                        </a:rPr>
                        <a:t>5 básicos + 1 alta calidad</a:t>
                      </a:r>
                      <a:endParaRPr lang="en-US" sz="1000" b="0" i="0" u="none" strike="noStrike" dirty="0">
                        <a:solidFill>
                          <a:srgbClr val="000000"/>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ctr"/>
                      <a:r>
                        <a:rPr lang="en-US" sz="1000" u="none" strike="noStrike" dirty="0">
                          <a:effectLst/>
                        </a:rPr>
                        <a:t>240 Kbps</a:t>
                      </a:r>
                      <a:endParaRPr lang="en-US" sz="1000" b="0" i="0" u="none" strike="noStrike" dirty="0">
                        <a:solidFill>
                          <a:srgbClr val="000000"/>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ctr"/>
                      <a:r>
                        <a:rPr lang="en-US" sz="1000" u="none" strike="noStrike" dirty="0">
                          <a:effectLst/>
                        </a:rPr>
                        <a:t>1280 Kbps</a:t>
                      </a:r>
                      <a:endParaRPr lang="en-US" sz="1000" b="0" i="0" u="none" strike="noStrike" dirty="0">
                        <a:solidFill>
                          <a:srgbClr val="000000"/>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ctr"/>
                      <a:r>
                        <a:rPr lang="en-US" sz="1000" b="1" u="none" strike="noStrike" dirty="0">
                          <a:effectLst/>
                        </a:rPr>
                        <a:t>2480 Kbps</a:t>
                      </a:r>
                      <a:endParaRPr lang="en-US" sz="1000" b="1" i="0" u="none" strike="noStrike" dirty="0">
                        <a:solidFill>
                          <a:srgbClr val="000000"/>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tcPr>
                </a:tc>
              </a:tr>
              <a:tr h="203200">
                <a:tc>
                  <a:txBody>
                    <a:bodyPr/>
                    <a:lstStyle/>
                    <a:p>
                      <a:pPr algn="l" fontAlgn="ctr"/>
                      <a:r>
                        <a:rPr lang="en-US" sz="1000" u="none" strike="noStrike" dirty="0">
                          <a:effectLst/>
                        </a:rPr>
                        <a:t>Achupallas</a:t>
                      </a:r>
                      <a:endParaRPr lang="en-US" sz="1000" b="0" i="0" u="none" strike="noStrike" dirty="0">
                        <a:solidFill>
                          <a:srgbClr val="000000"/>
                        </a:solidFill>
                        <a:effectLst/>
                        <a:latin typeface="Arial"/>
                      </a:endParaRPr>
                    </a:p>
                  </a:txBody>
                  <a:tcPr marL="12700" marR="12700" marT="12700" marB="0" anchor="ctr">
                    <a:lnR w="12700" cap="flat" cmpd="sng" algn="ctr">
                      <a:solidFill>
                        <a:scrgbClr r="0" g="0" b="0"/>
                      </a:solidFill>
                      <a:prstDash val="solid"/>
                      <a:round/>
                      <a:headEnd type="none" w="med" len="med"/>
                      <a:tailEnd type="none" w="med" len="med"/>
                    </a:lnR>
                  </a:tcPr>
                </a:tc>
                <a:tc>
                  <a:txBody>
                    <a:bodyPr/>
                    <a:lstStyle/>
                    <a:p>
                      <a:pPr algn="ctr" fontAlgn="ctr"/>
                      <a:r>
                        <a:rPr lang="en-US" sz="1000" u="none" strike="noStrike" dirty="0">
                          <a:effectLst/>
                        </a:rPr>
                        <a:t>4</a:t>
                      </a:r>
                      <a:endParaRPr lang="en-US" sz="1000" b="0" i="0" u="none" strike="noStrike" dirty="0">
                        <a:solidFill>
                          <a:srgbClr val="000000"/>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ctr"/>
                      <a:r>
                        <a:rPr lang="en-US" sz="1000" u="none" strike="noStrike" dirty="0">
                          <a:effectLst/>
                        </a:rPr>
                        <a:t>3 básicos + 1 alta calidad</a:t>
                      </a:r>
                      <a:endParaRPr lang="en-US" sz="1000" b="0" i="0" u="none" strike="noStrike" dirty="0">
                        <a:solidFill>
                          <a:srgbClr val="000000"/>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ctr"/>
                      <a:r>
                        <a:rPr lang="en-US" sz="1000" u="none" strike="noStrike" dirty="0">
                          <a:effectLst/>
                        </a:rPr>
                        <a:t>240 Kbps</a:t>
                      </a:r>
                      <a:endParaRPr lang="en-US" sz="1000" b="0" i="0" u="none" strike="noStrike" dirty="0">
                        <a:solidFill>
                          <a:srgbClr val="000000"/>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ctr"/>
                      <a:r>
                        <a:rPr lang="en-US" sz="1000" u="none" strike="noStrike" dirty="0">
                          <a:effectLst/>
                        </a:rPr>
                        <a:t>1280 Kbps</a:t>
                      </a:r>
                      <a:endParaRPr lang="en-US" sz="1000" b="0" i="0" u="none" strike="noStrike" dirty="0">
                        <a:solidFill>
                          <a:srgbClr val="000000"/>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ctr"/>
                      <a:r>
                        <a:rPr lang="en-US" sz="1000" b="1" u="none" strike="noStrike" dirty="0">
                          <a:effectLst/>
                        </a:rPr>
                        <a:t>2000 Kbps</a:t>
                      </a:r>
                      <a:endParaRPr lang="en-US" sz="1000" b="1" i="0" u="none" strike="noStrike" dirty="0">
                        <a:solidFill>
                          <a:srgbClr val="000000"/>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tcPr>
                </a:tc>
              </a:tr>
              <a:tr h="203200">
                <a:tc>
                  <a:txBody>
                    <a:bodyPr/>
                    <a:lstStyle/>
                    <a:p>
                      <a:pPr algn="l" fontAlgn="ctr"/>
                      <a:r>
                        <a:rPr lang="en-US" sz="1000" u="none" strike="noStrike" dirty="0">
                          <a:effectLst/>
                        </a:rPr>
                        <a:t>Palmira</a:t>
                      </a:r>
                      <a:endParaRPr lang="en-US" sz="1000" b="0" i="0" u="none" strike="noStrike" dirty="0">
                        <a:solidFill>
                          <a:srgbClr val="000000"/>
                        </a:solidFill>
                        <a:effectLst/>
                        <a:latin typeface="Arial"/>
                      </a:endParaRPr>
                    </a:p>
                  </a:txBody>
                  <a:tcPr marL="12700" marR="12700" marT="12700" marB="0" anchor="ctr">
                    <a:lnR w="12700" cap="flat" cmpd="sng" algn="ctr">
                      <a:solidFill>
                        <a:scrgbClr r="0" g="0" b="0"/>
                      </a:solidFill>
                      <a:prstDash val="solid"/>
                      <a:round/>
                      <a:headEnd type="none" w="med" len="med"/>
                      <a:tailEnd type="none" w="med" len="med"/>
                    </a:lnR>
                  </a:tcPr>
                </a:tc>
                <a:tc>
                  <a:txBody>
                    <a:bodyPr/>
                    <a:lstStyle/>
                    <a:p>
                      <a:pPr algn="ctr" fontAlgn="ctr"/>
                      <a:r>
                        <a:rPr lang="en-US" sz="1000" u="none" strike="noStrike" dirty="0">
                          <a:effectLst/>
                        </a:rPr>
                        <a:t>5</a:t>
                      </a:r>
                      <a:endParaRPr lang="en-US" sz="1000" b="0" i="0" u="none" strike="noStrike" dirty="0">
                        <a:solidFill>
                          <a:srgbClr val="000000"/>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ctr"/>
                      <a:r>
                        <a:rPr lang="en-US" sz="1000" u="none" strike="noStrike" dirty="0">
                          <a:effectLst/>
                        </a:rPr>
                        <a:t>4 básicos + 1 alta calidad</a:t>
                      </a:r>
                      <a:endParaRPr lang="en-US" sz="1000" b="0" i="0" u="none" strike="noStrike" dirty="0">
                        <a:solidFill>
                          <a:srgbClr val="000000"/>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ctr"/>
                      <a:r>
                        <a:rPr lang="en-US" sz="1000" u="none" strike="noStrike" dirty="0">
                          <a:effectLst/>
                        </a:rPr>
                        <a:t>240 Kbps</a:t>
                      </a:r>
                      <a:endParaRPr lang="en-US" sz="1000" b="0" i="0" u="none" strike="noStrike" dirty="0">
                        <a:solidFill>
                          <a:srgbClr val="000000"/>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ctr"/>
                      <a:r>
                        <a:rPr lang="en-US" sz="1000" u="none" strike="noStrike" dirty="0">
                          <a:effectLst/>
                        </a:rPr>
                        <a:t>1280 Kbps</a:t>
                      </a:r>
                      <a:endParaRPr lang="en-US" sz="1000" b="0" i="0" u="none" strike="noStrike" dirty="0">
                        <a:solidFill>
                          <a:srgbClr val="000000"/>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ctr"/>
                      <a:r>
                        <a:rPr lang="en-US" sz="1000" b="1" u="none" strike="noStrike" dirty="0">
                          <a:effectLst/>
                        </a:rPr>
                        <a:t>2240 Kbps</a:t>
                      </a:r>
                      <a:endParaRPr lang="en-US" sz="1000" b="1" i="0" u="none" strike="noStrike" dirty="0">
                        <a:solidFill>
                          <a:srgbClr val="000000"/>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tcPr>
                </a:tc>
              </a:tr>
              <a:tr h="203200">
                <a:tc>
                  <a:txBody>
                    <a:bodyPr/>
                    <a:lstStyle/>
                    <a:p>
                      <a:pPr algn="l" fontAlgn="ctr"/>
                      <a:r>
                        <a:rPr lang="en-US" sz="1000" u="none" strike="noStrike" dirty="0">
                          <a:effectLst/>
                        </a:rPr>
                        <a:t>Guamote</a:t>
                      </a:r>
                      <a:endParaRPr lang="en-US" sz="1000" b="0" i="0" u="none" strike="noStrike" dirty="0">
                        <a:solidFill>
                          <a:srgbClr val="000000"/>
                        </a:solidFill>
                        <a:effectLst/>
                        <a:latin typeface="Arial"/>
                      </a:endParaRPr>
                    </a:p>
                  </a:txBody>
                  <a:tcPr marL="12700" marR="12700" marT="12700" marB="0" anchor="ctr">
                    <a:lnR w="12700" cap="flat" cmpd="sng" algn="ctr">
                      <a:solidFill>
                        <a:scrgbClr r="0" g="0" b="0"/>
                      </a:solidFill>
                      <a:prstDash val="solid"/>
                      <a:round/>
                      <a:headEnd type="none" w="med" len="med"/>
                      <a:tailEnd type="none" w="med" len="med"/>
                    </a:lnR>
                  </a:tcPr>
                </a:tc>
                <a:tc>
                  <a:txBody>
                    <a:bodyPr/>
                    <a:lstStyle/>
                    <a:p>
                      <a:pPr algn="ctr" fontAlgn="ctr"/>
                      <a:r>
                        <a:rPr lang="en-US" sz="1000" u="none" strike="noStrike" dirty="0">
                          <a:effectLst/>
                        </a:rPr>
                        <a:t>6</a:t>
                      </a:r>
                      <a:endParaRPr lang="en-US" sz="1000" b="0" i="0" u="none" strike="noStrike" dirty="0">
                        <a:solidFill>
                          <a:srgbClr val="000000"/>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ctr"/>
                      <a:r>
                        <a:rPr lang="en-US" sz="1000" u="none" strike="noStrike" dirty="0">
                          <a:effectLst/>
                        </a:rPr>
                        <a:t>5 básicos + 1 alta calidad</a:t>
                      </a:r>
                      <a:endParaRPr lang="en-US" sz="1000" b="0" i="0" u="none" strike="noStrike" dirty="0">
                        <a:solidFill>
                          <a:srgbClr val="000000"/>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ctr"/>
                      <a:r>
                        <a:rPr lang="en-US" sz="1000" u="none" strike="noStrike" dirty="0">
                          <a:effectLst/>
                        </a:rPr>
                        <a:t>240 Kbps</a:t>
                      </a:r>
                      <a:endParaRPr lang="en-US" sz="1000" b="0" i="0" u="none" strike="noStrike" dirty="0">
                        <a:solidFill>
                          <a:srgbClr val="000000"/>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ctr"/>
                      <a:r>
                        <a:rPr lang="en-US" sz="1000" u="none" strike="noStrike" dirty="0">
                          <a:effectLst/>
                        </a:rPr>
                        <a:t>1280 Kbps</a:t>
                      </a:r>
                      <a:endParaRPr lang="en-US" sz="1000" b="0" i="0" u="none" strike="noStrike" dirty="0">
                        <a:solidFill>
                          <a:srgbClr val="000000"/>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ctr"/>
                      <a:r>
                        <a:rPr lang="en-US" sz="1000" b="1" u="none" strike="noStrike" dirty="0">
                          <a:effectLst/>
                        </a:rPr>
                        <a:t>2480 Kbps</a:t>
                      </a:r>
                      <a:endParaRPr lang="en-US" sz="1000" b="1" i="0" u="none" strike="noStrike" dirty="0">
                        <a:solidFill>
                          <a:srgbClr val="000000"/>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tcPr>
                </a:tc>
              </a:tr>
              <a:tr h="203200">
                <a:tc>
                  <a:txBody>
                    <a:bodyPr/>
                    <a:lstStyle/>
                    <a:p>
                      <a:pPr algn="l" fontAlgn="ctr"/>
                      <a:r>
                        <a:rPr lang="en-US" sz="1000" u="none" strike="noStrike" dirty="0">
                          <a:effectLst/>
                        </a:rPr>
                        <a:t>San Juan</a:t>
                      </a:r>
                      <a:endParaRPr lang="en-US" sz="1000" b="0" i="0" u="none" strike="noStrike" dirty="0">
                        <a:solidFill>
                          <a:srgbClr val="000000"/>
                        </a:solidFill>
                        <a:effectLst/>
                        <a:latin typeface="Arial"/>
                      </a:endParaRPr>
                    </a:p>
                  </a:txBody>
                  <a:tcPr marL="12700" marR="12700" marT="12700" marB="0" anchor="ctr">
                    <a:lnR w="12700" cap="flat" cmpd="sng" algn="ctr">
                      <a:solidFill>
                        <a:scrgbClr r="0" g="0" b="0"/>
                      </a:solidFill>
                      <a:prstDash val="solid"/>
                      <a:round/>
                      <a:headEnd type="none" w="med" len="med"/>
                      <a:tailEnd type="none" w="med" len="med"/>
                    </a:lnR>
                  </a:tcPr>
                </a:tc>
                <a:tc>
                  <a:txBody>
                    <a:bodyPr/>
                    <a:lstStyle/>
                    <a:p>
                      <a:pPr algn="ctr" fontAlgn="ctr"/>
                      <a:r>
                        <a:rPr lang="en-US" sz="1000" u="none" strike="noStrike" dirty="0">
                          <a:effectLst/>
                        </a:rPr>
                        <a:t>4</a:t>
                      </a:r>
                      <a:endParaRPr lang="en-US" sz="1000" b="0" i="0" u="none" strike="noStrike" dirty="0">
                        <a:solidFill>
                          <a:srgbClr val="000000"/>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ctr"/>
                      <a:r>
                        <a:rPr lang="en-US" sz="1000" u="none" strike="noStrike" dirty="0">
                          <a:effectLst/>
                        </a:rPr>
                        <a:t>3 básicos + 1 alta calidad</a:t>
                      </a:r>
                      <a:endParaRPr lang="en-US" sz="1000" b="0" i="0" u="none" strike="noStrike" dirty="0">
                        <a:solidFill>
                          <a:srgbClr val="000000"/>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ctr"/>
                      <a:r>
                        <a:rPr lang="en-US" sz="1000" u="none" strike="noStrike" dirty="0">
                          <a:effectLst/>
                        </a:rPr>
                        <a:t>240 Kbps</a:t>
                      </a:r>
                      <a:endParaRPr lang="en-US" sz="1000" b="0" i="0" u="none" strike="noStrike" dirty="0">
                        <a:solidFill>
                          <a:srgbClr val="000000"/>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ctr"/>
                      <a:r>
                        <a:rPr lang="en-US" sz="1000" u="none" strike="noStrike" dirty="0">
                          <a:effectLst/>
                        </a:rPr>
                        <a:t>1280 Kbps</a:t>
                      </a:r>
                      <a:endParaRPr lang="en-US" sz="1000" b="0" i="0" u="none" strike="noStrike" dirty="0">
                        <a:solidFill>
                          <a:srgbClr val="000000"/>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ctr"/>
                      <a:r>
                        <a:rPr lang="en-US" sz="1000" b="1" u="none" strike="noStrike" dirty="0">
                          <a:effectLst/>
                        </a:rPr>
                        <a:t>2000 Kbps</a:t>
                      </a:r>
                      <a:endParaRPr lang="en-US" sz="1000" b="1" i="0" u="none" strike="noStrike" dirty="0">
                        <a:solidFill>
                          <a:srgbClr val="000000"/>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tcPr>
                </a:tc>
              </a:tr>
              <a:tr h="203200">
                <a:tc>
                  <a:txBody>
                    <a:bodyPr/>
                    <a:lstStyle/>
                    <a:p>
                      <a:pPr algn="l" fontAlgn="ctr"/>
                      <a:r>
                        <a:rPr lang="en-US" sz="1000" u="none" strike="noStrike" dirty="0">
                          <a:effectLst/>
                        </a:rPr>
                        <a:t>Pungalá</a:t>
                      </a:r>
                      <a:endParaRPr lang="en-US" sz="1000" b="0" i="0" u="none" strike="noStrike" dirty="0">
                        <a:solidFill>
                          <a:srgbClr val="000000"/>
                        </a:solidFill>
                        <a:effectLst/>
                        <a:latin typeface="Arial"/>
                      </a:endParaRPr>
                    </a:p>
                  </a:txBody>
                  <a:tcPr marL="12700" marR="12700" marT="12700" marB="0" anchor="ctr">
                    <a:lnR w="12700" cap="flat" cmpd="sng" algn="ctr">
                      <a:solidFill>
                        <a:scrgbClr r="0" g="0" b="0"/>
                      </a:solidFill>
                      <a:prstDash val="solid"/>
                      <a:round/>
                      <a:headEnd type="none" w="med" len="med"/>
                      <a:tailEnd type="none" w="med" len="med"/>
                    </a:lnR>
                  </a:tcPr>
                </a:tc>
                <a:tc>
                  <a:txBody>
                    <a:bodyPr/>
                    <a:lstStyle/>
                    <a:p>
                      <a:pPr algn="ctr" fontAlgn="ctr"/>
                      <a:r>
                        <a:rPr lang="en-US" sz="1000" u="none" strike="noStrike" dirty="0">
                          <a:effectLst/>
                        </a:rPr>
                        <a:t>5</a:t>
                      </a:r>
                      <a:endParaRPr lang="en-US" sz="1000" b="0" i="0" u="none" strike="noStrike" dirty="0">
                        <a:solidFill>
                          <a:srgbClr val="000000"/>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ctr"/>
                      <a:r>
                        <a:rPr lang="en-US" sz="1000" u="none" strike="noStrike" dirty="0">
                          <a:effectLst/>
                        </a:rPr>
                        <a:t>4 básicos + 1 alta calidad</a:t>
                      </a:r>
                      <a:endParaRPr lang="en-US" sz="1000" b="0" i="0" u="none" strike="noStrike" dirty="0">
                        <a:solidFill>
                          <a:srgbClr val="000000"/>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ctr"/>
                      <a:r>
                        <a:rPr lang="en-US" sz="1000" u="none" strike="noStrike" dirty="0">
                          <a:effectLst/>
                        </a:rPr>
                        <a:t>240 Kbps</a:t>
                      </a:r>
                      <a:endParaRPr lang="en-US" sz="1000" b="0" i="0" u="none" strike="noStrike" dirty="0">
                        <a:solidFill>
                          <a:srgbClr val="000000"/>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ctr"/>
                      <a:r>
                        <a:rPr lang="en-US" sz="1000" u="none" strike="noStrike" dirty="0">
                          <a:effectLst/>
                        </a:rPr>
                        <a:t>1280 Kbps</a:t>
                      </a:r>
                      <a:endParaRPr lang="en-US" sz="1000" b="0" i="0" u="none" strike="noStrike" dirty="0">
                        <a:solidFill>
                          <a:srgbClr val="000000"/>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fontAlgn="ctr"/>
                      <a:r>
                        <a:rPr lang="en-US" sz="1000" b="1" u="none" strike="noStrike" dirty="0">
                          <a:effectLst/>
                        </a:rPr>
                        <a:t>2240 Kbps</a:t>
                      </a:r>
                      <a:endParaRPr lang="en-US" sz="1000" b="1" i="0" u="none" strike="noStrike" dirty="0">
                        <a:solidFill>
                          <a:srgbClr val="000000"/>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tcPr>
                </a:tc>
              </a:tr>
            </a:tbl>
          </a:graphicData>
        </a:graphic>
      </p:graphicFrame>
      <p:sp>
        <p:nvSpPr>
          <p:cNvPr id="5" name="Hexágono 4"/>
          <p:cNvSpPr/>
          <p:nvPr/>
        </p:nvSpPr>
        <p:spPr>
          <a:xfrm>
            <a:off x="6739467" y="4436533"/>
            <a:ext cx="1778000" cy="1066800"/>
          </a:xfrm>
          <a:prstGeom prst="hexagon">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s-ES" sz="1600" b="1" dirty="0" smtClean="0">
                <a:solidFill>
                  <a:srgbClr val="000000"/>
                </a:solidFill>
              </a:rPr>
              <a:t>Ancho de banda aprox.</a:t>
            </a:r>
          </a:p>
          <a:p>
            <a:pPr algn="ctr"/>
            <a:r>
              <a:rPr lang="es-ES" sz="1600" b="1" dirty="0" smtClean="0">
                <a:solidFill>
                  <a:srgbClr val="000000"/>
                </a:solidFill>
              </a:rPr>
              <a:t>2.2 Mbps</a:t>
            </a:r>
            <a:endParaRPr lang="es-ES" sz="1600" b="1" dirty="0">
              <a:solidFill>
                <a:srgbClr val="000000"/>
              </a:solidFill>
            </a:endParaRPr>
          </a:p>
        </p:txBody>
      </p:sp>
    </p:spTree>
    <p:extLst>
      <p:ext uri="{BB962C8B-B14F-4D97-AF65-F5344CB8AC3E}">
        <p14:creationId xmlns:p14="http://schemas.microsoft.com/office/powerpoint/2010/main" val="42497956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1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heckerboard(across)">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cells.jpg"/>
          <p:cNvPicPr>
            <a:picLocks noChangeAspect="1"/>
          </p:cNvPicPr>
          <p:nvPr/>
        </p:nvPicPr>
        <p:blipFill rotWithShape="1">
          <a:blip r:embed="rId2">
            <a:extLst>
              <a:ext uri="{28A0092B-C50C-407E-A947-70E740481C1C}">
                <a14:useLocalDpi xmlns:a14="http://schemas.microsoft.com/office/drawing/2010/main" val="0"/>
              </a:ext>
            </a:extLst>
          </a:blip>
          <a:srcRect l="6481" t="12346" r="20791"/>
          <a:stretch/>
        </p:blipFill>
        <p:spPr>
          <a:xfrm>
            <a:off x="-1" y="1"/>
            <a:ext cx="9144001" cy="6887920"/>
          </a:xfrm>
          <a:prstGeom prst="rect">
            <a:avLst/>
          </a:prstGeom>
        </p:spPr>
      </p:pic>
      <p:sp>
        <p:nvSpPr>
          <p:cNvPr id="4" name="CuadroTexto 3"/>
          <p:cNvSpPr txBox="1"/>
          <p:nvPr/>
        </p:nvSpPr>
        <p:spPr>
          <a:xfrm>
            <a:off x="725747" y="251963"/>
            <a:ext cx="6218332" cy="584776"/>
          </a:xfrm>
          <a:prstGeom prst="rect">
            <a:avLst/>
          </a:prstGeom>
          <a:noFill/>
        </p:spPr>
        <p:txBody>
          <a:bodyPr wrap="square" rtlCol="0">
            <a:spAutoFit/>
          </a:bodyPr>
          <a:lstStyle/>
          <a:p>
            <a:r>
              <a:rPr lang="es-ES" sz="3200" b="1" dirty="0" smtClean="0"/>
              <a:t>CONTENIDO DE LA PRESENTACIÓN:</a:t>
            </a:r>
            <a:endParaRPr lang="es-ES" sz="3200" b="1" dirty="0"/>
          </a:p>
        </p:txBody>
      </p:sp>
      <p:sp>
        <p:nvSpPr>
          <p:cNvPr id="5" name="Rectángulo redondeado 4"/>
          <p:cNvSpPr/>
          <p:nvPr/>
        </p:nvSpPr>
        <p:spPr>
          <a:xfrm>
            <a:off x="973161" y="1129943"/>
            <a:ext cx="7438907" cy="775288"/>
          </a:xfrm>
          <a:prstGeom prst="roundRect">
            <a:avLst/>
          </a:prstGeom>
          <a:scene3d>
            <a:camera prst="orthographicFront"/>
            <a:lightRig rig="threePt" dir="t"/>
          </a:scene3d>
          <a:sp3d>
            <a:bevelT prst="angle"/>
          </a:sp3d>
        </p:spPr>
        <p:style>
          <a:lnRef idx="1">
            <a:schemeClr val="accent6"/>
          </a:lnRef>
          <a:fillRef idx="3">
            <a:schemeClr val="accent6"/>
          </a:fillRef>
          <a:effectRef idx="2">
            <a:schemeClr val="accent6"/>
          </a:effectRef>
          <a:fontRef idx="minor">
            <a:schemeClr val="lt1"/>
          </a:fontRef>
        </p:style>
        <p:txBody>
          <a:bodyPr rtlCol="0" anchor="ctr"/>
          <a:lstStyle/>
          <a:p>
            <a:pPr algn="ctr"/>
            <a:r>
              <a:rPr lang="es-ES" sz="3200" dirty="0" smtClean="0"/>
              <a:t>INTRODUCCIÓN</a:t>
            </a:r>
            <a:endParaRPr lang="es-ES" sz="3200" dirty="0"/>
          </a:p>
        </p:txBody>
      </p:sp>
      <p:sp>
        <p:nvSpPr>
          <p:cNvPr id="6" name="Rectángulo redondeado 5"/>
          <p:cNvSpPr/>
          <p:nvPr/>
        </p:nvSpPr>
        <p:spPr>
          <a:xfrm>
            <a:off x="973161" y="2065879"/>
            <a:ext cx="7438907" cy="775288"/>
          </a:xfrm>
          <a:prstGeom prst="roundRect">
            <a:avLst/>
          </a:prstGeom>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3200" dirty="0" smtClean="0"/>
              <a:t>IDENTIFICACIÓN DEL PROBLEMA</a:t>
            </a:r>
            <a:endParaRPr lang="es-ES" sz="3200" dirty="0"/>
          </a:p>
        </p:txBody>
      </p:sp>
      <p:sp>
        <p:nvSpPr>
          <p:cNvPr id="8" name="Rectángulo redondeado 7"/>
          <p:cNvSpPr/>
          <p:nvPr/>
        </p:nvSpPr>
        <p:spPr>
          <a:xfrm>
            <a:off x="973161" y="3026557"/>
            <a:ext cx="7438907" cy="775288"/>
          </a:xfrm>
          <a:prstGeom prst="roundRect">
            <a:avLst/>
          </a:prstGeom>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3200" dirty="0" smtClean="0"/>
              <a:t>CRITERIOS PARA EL DISEÑO</a:t>
            </a:r>
            <a:endParaRPr lang="es-ES" sz="3200" dirty="0"/>
          </a:p>
        </p:txBody>
      </p:sp>
      <p:sp>
        <p:nvSpPr>
          <p:cNvPr id="9" name="Rectángulo redondeado 8"/>
          <p:cNvSpPr/>
          <p:nvPr/>
        </p:nvSpPr>
        <p:spPr>
          <a:xfrm>
            <a:off x="973161" y="3966068"/>
            <a:ext cx="7438907" cy="775288"/>
          </a:xfrm>
          <a:prstGeom prst="roundRect">
            <a:avLst/>
          </a:prstGeom>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3200" dirty="0" smtClean="0"/>
              <a:t>DISEÑO DE LA RED</a:t>
            </a:r>
            <a:endParaRPr lang="es-ES" sz="3200" dirty="0"/>
          </a:p>
        </p:txBody>
      </p:sp>
      <p:sp>
        <p:nvSpPr>
          <p:cNvPr id="10" name="Rectángulo redondeado 9"/>
          <p:cNvSpPr/>
          <p:nvPr/>
        </p:nvSpPr>
        <p:spPr>
          <a:xfrm>
            <a:off x="973161" y="4893756"/>
            <a:ext cx="7438907" cy="775288"/>
          </a:xfrm>
          <a:prstGeom prst="roundRect">
            <a:avLst/>
          </a:prstGeom>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3200" dirty="0" smtClean="0"/>
              <a:t>PROPUESTA ECONÓMICA</a:t>
            </a:r>
            <a:endParaRPr lang="es-ES" sz="3200" dirty="0"/>
          </a:p>
        </p:txBody>
      </p:sp>
      <p:sp>
        <p:nvSpPr>
          <p:cNvPr id="12" name="Rectángulo redondeado 11"/>
          <p:cNvSpPr/>
          <p:nvPr/>
        </p:nvSpPr>
        <p:spPr>
          <a:xfrm>
            <a:off x="973161" y="5860023"/>
            <a:ext cx="7438907" cy="775288"/>
          </a:xfrm>
          <a:prstGeom prst="roundRect">
            <a:avLst/>
          </a:prstGeom>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3200" dirty="0" smtClean="0"/>
              <a:t>CONCLUSIONES Y RECOMENDACIONES</a:t>
            </a:r>
            <a:endParaRPr lang="es-ES" sz="3200" dirty="0"/>
          </a:p>
        </p:txBody>
      </p:sp>
    </p:spTree>
    <p:extLst>
      <p:ext uri="{BB962C8B-B14F-4D97-AF65-F5344CB8AC3E}">
        <p14:creationId xmlns:p14="http://schemas.microsoft.com/office/powerpoint/2010/main" val="358075990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cells.jpg"/>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6481" t="12346" r="20791"/>
          <a:stretch/>
        </p:blipFill>
        <p:spPr>
          <a:xfrm>
            <a:off x="-1" y="1"/>
            <a:ext cx="9144001" cy="6887920"/>
          </a:xfrm>
          <a:prstGeom prst="rect">
            <a:avLst/>
          </a:prstGeom>
        </p:spPr>
      </p:pic>
      <p:sp>
        <p:nvSpPr>
          <p:cNvPr id="7" name="Rectángulo redondeado 6"/>
          <p:cNvSpPr/>
          <p:nvPr/>
        </p:nvSpPr>
        <p:spPr>
          <a:xfrm>
            <a:off x="2150533" y="836090"/>
            <a:ext cx="4876800" cy="955317"/>
          </a:xfrm>
          <a:prstGeom prst="roundRect">
            <a:avLst/>
          </a:prstGeom>
          <a:solidFill>
            <a:srgbClr val="21F519"/>
          </a:solidFill>
          <a:ln>
            <a:solidFill>
              <a:srgbClr val="FFFFFF"/>
            </a:solidFill>
          </a:ln>
          <a:scene3d>
            <a:camera prst="orthographicFront"/>
            <a:lightRig rig="threePt" dir="t"/>
          </a:scene3d>
          <a:sp3d>
            <a:bevelT prst="angle"/>
          </a:sp3d>
        </p:spPr>
        <p:style>
          <a:lnRef idx="1">
            <a:schemeClr val="accent2"/>
          </a:lnRef>
          <a:fillRef idx="3">
            <a:schemeClr val="accent2"/>
          </a:fillRef>
          <a:effectRef idx="2">
            <a:schemeClr val="accent2"/>
          </a:effectRef>
          <a:fontRef idx="minor">
            <a:schemeClr val="lt1"/>
          </a:fontRef>
        </p:style>
        <p:txBody>
          <a:bodyPr rtlCol="0" anchor="ctr"/>
          <a:lstStyle/>
          <a:p>
            <a:pPr algn="ctr">
              <a:lnSpc>
                <a:spcPct val="80000"/>
              </a:lnSpc>
            </a:pPr>
            <a:r>
              <a:rPr lang="es-ES" sz="4000" dirty="0" smtClean="0"/>
              <a:t>DISEÑO DE LA RED</a:t>
            </a:r>
            <a:endParaRPr lang="es-ES" sz="4000" dirty="0"/>
          </a:p>
        </p:txBody>
      </p:sp>
      <p:sp>
        <p:nvSpPr>
          <p:cNvPr id="2" name="Rectángulo 1"/>
          <p:cNvSpPr/>
          <p:nvPr/>
        </p:nvSpPr>
        <p:spPr>
          <a:xfrm>
            <a:off x="617014" y="2286476"/>
            <a:ext cx="7910001" cy="923330"/>
          </a:xfrm>
          <a:prstGeom prst="rect">
            <a:avLst/>
          </a:prstGeom>
          <a:noFill/>
        </p:spPr>
        <p:txBody>
          <a:bodyPr wrap="none" lIns="91440" tIns="45720" rIns="91440" bIns="45720">
            <a:spAutoFit/>
          </a:bodyPr>
          <a:lstStyle/>
          <a:p>
            <a:pPr algn="ctr"/>
            <a:r>
              <a:rPr lang="en-US" sz="5400" b="1" dirty="0" smtClean="0">
                <a:ln w="12700">
                  <a:solidFill>
                    <a:srgbClr val="D7E4BD"/>
                  </a:solidFill>
                  <a:prstDash val="solid"/>
                </a:ln>
                <a:solidFill>
                  <a:srgbClr val="000000"/>
                </a:solidFill>
                <a:effectLst>
                  <a:outerShdw blurRad="41275" dist="20320" dir="1800000" algn="tl" rotWithShape="0">
                    <a:srgbClr val="000000">
                      <a:alpha val="40000"/>
                    </a:srgbClr>
                  </a:outerShdw>
                </a:effectLst>
              </a:rPr>
              <a:t>Diseño de los radio enlaces</a:t>
            </a:r>
            <a:endParaRPr lang="en-US" sz="5400" b="1" cap="none" spc="0" dirty="0">
              <a:ln w="12700">
                <a:solidFill>
                  <a:srgbClr val="D7E4BD"/>
                </a:solidFill>
                <a:prstDash val="solid"/>
              </a:ln>
              <a:solidFill>
                <a:srgbClr val="000000"/>
              </a:solidFill>
              <a:effectLst>
                <a:outerShdw blurRad="41275" dist="20320" dir="1800000" algn="tl" rotWithShape="0">
                  <a:srgbClr val="000000">
                    <a:alpha val="40000"/>
                  </a:srgbClr>
                </a:outerShdw>
              </a:effectLst>
            </a:endParaRPr>
          </a:p>
        </p:txBody>
      </p:sp>
      <p:sp>
        <p:nvSpPr>
          <p:cNvPr id="5" name="CuadroTexto 4"/>
          <p:cNvSpPr txBox="1"/>
          <p:nvPr/>
        </p:nvSpPr>
        <p:spPr>
          <a:xfrm>
            <a:off x="1761066" y="3708401"/>
            <a:ext cx="5638800" cy="369332"/>
          </a:xfrm>
          <a:prstGeom prst="rect">
            <a:avLst/>
          </a:prstGeom>
          <a:ln>
            <a:solidFill>
              <a:srgbClr val="21F519"/>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s-ES" b="1" dirty="0" smtClean="0"/>
              <a:t>Estudio topográfico</a:t>
            </a:r>
          </a:p>
        </p:txBody>
      </p:sp>
      <p:sp>
        <p:nvSpPr>
          <p:cNvPr id="6" name="CuadroTexto 5"/>
          <p:cNvSpPr txBox="1"/>
          <p:nvPr/>
        </p:nvSpPr>
        <p:spPr>
          <a:xfrm>
            <a:off x="1761066" y="4504268"/>
            <a:ext cx="5638800" cy="369332"/>
          </a:xfrm>
          <a:prstGeom prst="rect">
            <a:avLst/>
          </a:prstGeom>
          <a:ln>
            <a:solidFill>
              <a:srgbClr val="21F519"/>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s-ES" b="1" dirty="0" smtClean="0"/>
              <a:t>Selección de emplazamientos</a:t>
            </a:r>
          </a:p>
        </p:txBody>
      </p:sp>
      <p:sp>
        <p:nvSpPr>
          <p:cNvPr id="8" name="CuadroTexto 7"/>
          <p:cNvSpPr txBox="1"/>
          <p:nvPr/>
        </p:nvSpPr>
        <p:spPr>
          <a:xfrm>
            <a:off x="1761066" y="5367868"/>
            <a:ext cx="5638800" cy="369332"/>
          </a:xfrm>
          <a:prstGeom prst="rect">
            <a:avLst/>
          </a:prstGeom>
          <a:ln>
            <a:solidFill>
              <a:srgbClr val="21F519"/>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s-ES" b="1" dirty="0" smtClean="0"/>
              <a:t>Tecnología IEEE 802.11</a:t>
            </a:r>
          </a:p>
        </p:txBody>
      </p:sp>
      <p:sp>
        <p:nvSpPr>
          <p:cNvPr id="9" name="CuadroTexto 8"/>
          <p:cNvSpPr txBox="1"/>
          <p:nvPr/>
        </p:nvSpPr>
        <p:spPr>
          <a:xfrm>
            <a:off x="1761066" y="6231468"/>
            <a:ext cx="5638800" cy="369332"/>
          </a:xfrm>
          <a:prstGeom prst="rect">
            <a:avLst/>
          </a:prstGeom>
          <a:ln>
            <a:solidFill>
              <a:srgbClr val="21F519"/>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s-ES" b="1" dirty="0" smtClean="0"/>
              <a:t>Simulación de radio enlaces</a:t>
            </a:r>
          </a:p>
        </p:txBody>
      </p:sp>
      <p:sp>
        <p:nvSpPr>
          <p:cNvPr id="10" name="Flecha abajo 9"/>
          <p:cNvSpPr/>
          <p:nvPr/>
        </p:nvSpPr>
        <p:spPr>
          <a:xfrm>
            <a:off x="4436533" y="4077733"/>
            <a:ext cx="304800" cy="426535"/>
          </a:xfrm>
          <a:prstGeom prst="downArrow">
            <a:avLst/>
          </a:prstGeom>
          <a:solidFill>
            <a:schemeClr val="tx1"/>
          </a:solidFill>
          <a:ln w="38100" cmpd="sng">
            <a:solidFill>
              <a:srgbClr val="21F51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12" name="Flecha abajo 11"/>
          <p:cNvSpPr/>
          <p:nvPr/>
        </p:nvSpPr>
        <p:spPr>
          <a:xfrm>
            <a:off x="4436533" y="4941333"/>
            <a:ext cx="304800" cy="426535"/>
          </a:xfrm>
          <a:prstGeom prst="downArrow">
            <a:avLst/>
          </a:prstGeom>
          <a:solidFill>
            <a:schemeClr val="tx1"/>
          </a:solidFill>
          <a:ln w="38100" cmpd="sng">
            <a:solidFill>
              <a:srgbClr val="21F51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13" name="Flecha abajo 12"/>
          <p:cNvSpPr/>
          <p:nvPr/>
        </p:nvSpPr>
        <p:spPr>
          <a:xfrm>
            <a:off x="4453466" y="5804933"/>
            <a:ext cx="304800" cy="426535"/>
          </a:xfrm>
          <a:prstGeom prst="downArrow">
            <a:avLst/>
          </a:prstGeom>
          <a:solidFill>
            <a:schemeClr val="tx1"/>
          </a:solidFill>
          <a:ln w="38100" cmpd="sng">
            <a:solidFill>
              <a:srgbClr val="21F51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27712495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6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600"/>
                                        <p:tgtEl>
                                          <p:spTgt spid="10"/>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6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600"/>
                                        <p:tgtEl>
                                          <p:spTgt spid="12"/>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ircle(in)">
                                      <p:cBhvr>
                                        <p:cTn id="23" dur="6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circle(in)">
                                      <p:cBhvr>
                                        <p:cTn id="28" dur="600"/>
                                        <p:tgtEl>
                                          <p:spTgt spid="13"/>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circle(in)">
                                      <p:cBhvr>
                                        <p:cTn id="31" dur="6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0" grpId="0" animBg="1"/>
      <p:bldP spid="12" grpId="0" animBg="1"/>
      <p:bldP spid="1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cells.jpg"/>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6481" t="12346" r="20791"/>
          <a:stretch/>
        </p:blipFill>
        <p:spPr>
          <a:xfrm>
            <a:off x="-1" y="1"/>
            <a:ext cx="9144001" cy="6887920"/>
          </a:xfrm>
          <a:prstGeom prst="rect">
            <a:avLst/>
          </a:prstGeom>
        </p:spPr>
      </p:pic>
      <p:sp>
        <p:nvSpPr>
          <p:cNvPr id="7" name="Rectángulo redondeado 6"/>
          <p:cNvSpPr/>
          <p:nvPr/>
        </p:nvSpPr>
        <p:spPr>
          <a:xfrm>
            <a:off x="508001" y="303855"/>
            <a:ext cx="4385732" cy="627478"/>
          </a:xfrm>
          <a:prstGeom prst="roundRect">
            <a:avLst/>
          </a:prstGeom>
          <a:solidFill>
            <a:srgbClr val="21F519"/>
          </a:solidFill>
          <a:ln>
            <a:solidFill>
              <a:srgbClr val="FFFFFF"/>
            </a:solidFill>
          </a:ln>
          <a:scene3d>
            <a:camera prst="orthographicFront"/>
            <a:lightRig rig="threePt" dir="t"/>
          </a:scene3d>
          <a:sp3d>
            <a:bevelT prst="angle"/>
          </a:sp3d>
        </p:spPr>
        <p:style>
          <a:lnRef idx="1">
            <a:schemeClr val="accent2"/>
          </a:lnRef>
          <a:fillRef idx="3">
            <a:schemeClr val="accent2"/>
          </a:fillRef>
          <a:effectRef idx="2">
            <a:schemeClr val="accent2"/>
          </a:effectRef>
          <a:fontRef idx="minor">
            <a:schemeClr val="lt1"/>
          </a:fontRef>
        </p:style>
        <p:txBody>
          <a:bodyPr rtlCol="0" anchor="ctr"/>
          <a:lstStyle/>
          <a:p>
            <a:pPr algn="ctr">
              <a:lnSpc>
                <a:spcPct val="80000"/>
              </a:lnSpc>
            </a:pPr>
            <a:r>
              <a:rPr lang="es-ES" sz="3200" dirty="0" smtClean="0"/>
              <a:t>DISEÑO DE LA RED</a:t>
            </a:r>
            <a:endParaRPr lang="es-ES" sz="3200" dirty="0"/>
          </a:p>
        </p:txBody>
      </p:sp>
      <p:sp>
        <p:nvSpPr>
          <p:cNvPr id="17" name="Rectángulo redondeado 16"/>
          <p:cNvSpPr/>
          <p:nvPr/>
        </p:nvSpPr>
        <p:spPr>
          <a:xfrm>
            <a:off x="508001" y="1032932"/>
            <a:ext cx="4385732" cy="474133"/>
          </a:xfrm>
          <a:prstGeom prst="roundRect">
            <a:avLst/>
          </a:prstGeom>
          <a:solidFill>
            <a:srgbClr val="5DF517"/>
          </a:solidFill>
          <a:ln>
            <a:solidFill>
              <a:srgbClr val="F2F2F2"/>
            </a:solidFill>
          </a:ln>
          <a:scene3d>
            <a:camera prst="orthographicFront"/>
            <a:lightRig rig="threePt" dir="t"/>
          </a:scene3d>
          <a:sp3d>
            <a:bevelT prst="angle"/>
          </a:sp3d>
        </p:spPr>
        <p:style>
          <a:lnRef idx="1">
            <a:schemeClr val="dk1"/>
          </a:lnRef>
          <a:fillRef idx="2">
            <a:schemeClr val="dk1"/>
          </a:fillRef>
          <a:effectRef idx="1">
            <a:schemeClr val="dk1"/>
          </a:effectRef>
          <a:fontRef idx="minor">
            <a:schemeClr val="dk1"/>
          </a:fontRef>
        </p:style>
        <p:txBody>
          <a:bodyPr rtlCol="0" anchor="ctr"/>
          <a:lstStyle/>
          <a:p>
            <a:pPr algn="ctr">
              <a:lnSpc>
                <a:spcPct val="80000"/>
              </a:lnSpc>
            </a:pPr>
            <a:r>
              <a:rPr lang="es-ES" b="1" dirty="0" smtClean="0">
                <a:solidFill>
                  <a:srgbClr val="000000"/>
                </a:solidFill>
              </a:rPr>
              <a:t>ESTUDIO TOPOGRÁFICO</a:t>
            </a:r>
            <a:endParaRPr lang="es-ES" b="1" dirty="0">
              <a:solidFill>
                <a:srgbClr val="000000"/>
              </a:solidFill>
            </a:endParaRPr>
          </a:p>
        </p:txBody>
      </p:sp>
      <p:pic>
        <p:nvPicPr>
          <p:cNvPr id="9" name="Imagen 8"/>
          <p:cNvPicPr/>
          <p:nvPr/>
        </p:nvPicPr>
        <p:blipFill rotWithShape="1">
          <a:blip r:embed="rId5"/>
          <a:srcRect l="17115" t="10964" r="19127" b="8919"/>
          <a:stretch/>
        </p:blipFill>
        <p:spPr bwMode="auto">
          <a:xfrm>
            <a:off x="2994130" y="1701066"/>
            <a:ext cx="5354003" cy="4934797"/>
          </a:xfrm>
          <a:prstGeom prst="rect">
            <a:avLst/>
          </a:prstGeom>
          <a:noFill/>
          <a:ln>
            <a:noFill/>
          </a:ln>
          <a:extLst>
            <a:ext uri="{53640926-AAD7-44d8-BBD7-CCE9431645EC}">
              <a14:shadowObscured xmlns:a14="http://schemas.microsoft.com/office/drawing/2010/main"/>
            </a:ext>
          </a:extLst>
        </p:spPr>
      </p:pic>
      <p:pic>
        <p:nvPicPr>
          <p:cNvPr id="8" name="Imagen 7"/>
          <p:cNvPicPr/>
          <p:nvPr/>
        </p:nvPicPr>
        <p:blipFill rotWithShape="1">
          <a:blip r:embed="rId6"/>
          <a:srcRect l="16949" t="10739" r="18624" b="7648"/>
          <a:stretch/>
        </p:blipFill>
        <p:spPr bwMode="auto">
          <a:xfrm>
            <a:off x="2994130" y="1703069"/>
            <a:ext cx="5354003" cy="4934797"/>
          </a:xfrm>
          <a:prstGeom prst="rect">
            <a:avLst/>
          </a:prstGeom>
          <a:noFill/>
          <a:ln>
            <a:noFill/>
          </a:ln>
          <a:extLst>
            <a:ext uri="{53640926-AAD7-44d8-BBD7-CCE9431645EC}">
              <a14:shadowObscured xmlns:a14="http://schemas.microsoft.com/office/drawing/2010/main"/>
            </a:ext>
          </a:extLst>
        </p:spPr>
      </p:pic>
      <p:sp>
        <p:nvSpPr>
          <p:cNvPr id="2" name="CuadroTexto 1"/>
          <p:cNvSpPr txBox="1"/>
          <p:nvPr/>
        </p:nvSpPr>
        <p:spPr>
          <a:xfrm>
            <a:off x="508001" y="3522134"/>
            <a:ext cx="1930399" cy="646331"/>
          </a:xfrm>
          <a:prstGeom prst="rect">
            <a:avLst/>
          </a:prstGeom>
          <a:noFill/>
        </p:spPr>
        <p:txBody>
          <a:bodyPr wrap="square" rtlCol="0">
            <a:spAutoFit/>
          </a:bodyPr>
          <a:lstStyle/>
          <a:p>
            <a:r>
              <a:rPr lang="es-ES" b="1" dirty="0" smtClean="0"/>
              <a:t>Emplazamientos existentes</a:t>
            </a:r>
            <a:endParaRPr lang="es-ES" b="1" dirty="0"/>
          </a:p>
        </p:txBody>
      </p:sp>
      <p:sp>
        <p:nvSpPr>
          <p:cNvPr id="10" name="CuadroTexto 9"/>
          <p:cNvSpPr txBox="1"/>
          <p:nvPr/>
        </p:nvSpPr>
        <p:spPr>
          <a:xfrm>
            <a:off x="508001" y="2150534"/>
            <a:ext cx="1930399" cy="646331"/>
          </a:xfrm>
          <a:prstGeom prst="rect">
            <a:avLst/>
          </a:prstGeom>
          <a:noFill/>
        </p:spPr>
        <p:txBody>
          <a:bodyPr wrap="square" rtlCol="0">
            <a:spAutoFit/>
          </a:bodyPr>
          <a:lstStyle/>
          <a:p>
            <a:r>
              <a:rPr lang="es-ES" b="1" dirty="0" smtClean="0"/>
              <a:t>Ubicación de los Telecentros</a:t>
            </a:r>
            <a:endParaRPr lang="es-ES" b="1" dirty="0"/>
          </a:p>
        </p:txBody>
      </p:sp>
    </p:spTree>
    <p:extLst>
      <p:ext uri="{BB962C8B-B14F-4D97-AF65-F5344CB8AC3E}">
        <p14:creationId xmlns:p14="http://schemas.microsoft.com/office/powerpoint/2010/main" val="11187535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3"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grpId="1" nodeType="clickEffect">
                                  <p:stCondLst>
                                    <p:cond delay="0"/>
                                  </p:stCondLst>
                                  <p:childTnLst>
                                    <p:animEffect transition="out" filter="dissolve">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dissolve">
                                      <p:cBhvr>
                                        <p:cTn id="20" dur="500"/>
                                        <p:tgtEl>
                                          <p:spTgt spid="8"/>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dissolv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0"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cells.jpg"/>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6481" t="12346" r="20791"/>
          <a:stretch/>
        </p:blipFill>
        <p:spPr>
          <a:xfrm>
            <a:off x="-1" y="1"/>
            <a:ext cx="9144001" cy="6887920"/>
          </a:xfrm>
          <a:prstGeom prst="rect">
            <a:avLst/>
          </a:prstGeom>
        </p:spPr>
      </p:pic>
      <p:sp>
        <p:nvSpPr>
          <p:cNvPr id="7" name="Rectángulo redondeado 6"/>
          <p:cNvSpPr/>
          <p:nvPr/>
        </p:nvSpPr>
        <p:spPr>
          <a:xfrm>
            <a:off x="508001" y="303855"/>
            <a:ext cx="4385732" cy="627478"/>
          </a:xfrm>
          <a:prstGeom prst="roundRect">
            <a:avLst/>
          </a:prstGeom>
          <a:solidFill>
            <a:srgbClr val="21F519"/>
          </a:solidFill>
          <a:ln>
            <a:solidFill>
              <a:srgbClr val="FFFFFF"/>
            </a:solidFill>
          </a:ln>
          <a:scene3d>
            <a:camera prst="orthographicFront"/>
            <a:lightRig rig="threePt" dir="t"/>
          </a:scene3d>
          <a:sp3d>
            <a:bevelT prst="angle"/>
          </a:sp3d>
        </p:spPr>
        <p:style>
          <a:lnRef idx="1">
            <a:schemeClr val="accent2"/>
          </a:lnRef>
          <a:fillRef idx="3">
            <a:schemeClr val="accent2"/>
          </a:fillRef>
          <a:effectRef idx="2">
            <a:schemeClr val="accent2"/>
          </a:effectRef>
          <a:fontRef idx="minor">
            <a:schemeClr val="lt1"/>
          </a:fontRef>
        </p:style>
        <p:txBody>
          <a:bodyPr rtlCol="0" anchor="ctr"/>
          <a:lstStyle/>
          <a:p>
            <a:pPr algn="ctr">
              <a:lnSpc>
                <a:spcPct val="80000"/>
              </a:lnSpc>
            </a:pPr>
            <a:r>
              <a:rPr lang="es-ES" sz="3200" dirty="0" smtClean="0"/>
              <a:t>DISEÑO DE LA RED</a:t>
            </a:r>
            <a:endParaRPr lang="es-ES" sz="3200" dirty="0"/>
          </a:p>
        </p:txBody>
      </p:sp>
      <p:pic>
        <p:nvPicPr>
          <p:cNvPr id="9" name="Imagen 8" descr="Macintosh HD:Users:Alejandro:Desktop:InteconexNoGualinag.jpeg"/>
          <p:cNvPicPr/>
          <p:nvPr/>
        </p:nvPicPr>
        <p:blipFill rotWithShape="1">
          <a:blip r:embed="rId5">
            <a:extLst>
              <a:ext uri="{28A0092B-C50C-407E-A947-70E740481C1C}">
                <a14:useLocalDpi xmlns:a14="http://schemas.microsoft.com/office/drawing/2010/main" val="0"/>
              </a:ext>
            </a:extLst>
          </a:blip>
          <a:srcRect l="16582" t="30987" r="12733" b="15790"/>
          <a:stretch/>
        </p:blipFill>
        <p:spPr bwMode="auto">
          <a:xfrm>
            <a:off x="3420532" y="931333"/>
            <a:ext cx="5723467" cy="5956587"/>
          </a:xfrm>
          <a:prstGeom prst="rect">
            <a:avLst/>
          </a:prstGeom>
          <a:noFill/>
          <a:ln>
            <a:noFill/>
          </a:ln>
          <a:extLst>
            <a:ext uri="{53640926-AAD7-44d8-BBD7-CCE9431645EC}">
              <a14:shadowObscured xmlns:a14="http://schemas.microsoft.com/office/drawing/2010/main"/>
            </a:ext>
          </a:extLst>
        </p:spPr>
      </p:pic>
      <p:sp>
        <p:nvSpPr>
          <p:cNvPr id="17" name="Rectángulo redondeado 16"/>
          <p:cNvSpPr/>
          <p:nvPr/>
        </p:nvSpPr>
        <p:spPr>
          <a:xfrm>
            <a:off x="508001" y="1032932"/>
            <a:ext cx="4385732" cy="474133"/>
          </a:xfrm>
          <a:prstGeom prst="roundRect">
            <a:avLst/>
          </a:prstGeom>
          <a:solidFill>
            <a:srgbClr val="5DF517"/>
          </a:solidFill>
          <a:ln>
            <a:solidFill>
              <a:srgbClr val="F2F2F2"/>
            </a:solidFill>
          </a:ln>
          <a:scene3d>
            <a:camera prst="orthographicFront"/>
            <a:lightRig rig="threePt" dir="t"/>
          </a:scene3d>
          <a:sp3d>
            <a:bevelT prst="angle"/>
          </a:sp3d>
        </p:spPr>
        <p:style>
          <a:lnRef idx="1">
            <a:schemeClr val="dk1"/>
          </a:lnRef>
          <a:fillRef idx="2">
            <a:schemeClr val="dk1"/>
          </a:fillRef>
          <a:effectRef idx="1">
            <a:schemeClr val="dk1"/>
          </a:effectRef>
          <a:fontRef idx="minor">
            <a:schemeClr val="dk1"/>
          </a:fontRef>
        </p:style>
        <p:txBody>
          <a:bodyPr rtlCol="0" anchor="ctr"/>
          <a:lstStyle/>
          <a:p>
            <a:pPr algn="ctr">
              <a:lnSpc>
                <a:spcPct val="80000"/>
              </a:lnSpc>
            </a:pPr>
            <a:r>
              <a:rPr lang="es-ES" b="1" dirty="0" smtClean="0">
                <a:solidFill>
                  <a:srgbClr val="000000"/>
                </a:solidFill>
              </a:rPr>
              <a:t>SELECCIÓN DE EMPLAZAMIENTOS</a:t>
            </a:r>
            <a:endParaRPr lang="es-ES" b="1" dirty="0">
              <a:solidFill>
                <a:srgbClr val="000000"/>
              </a:solidFill>
            </a:endParaRPr>
          </a:p>
        </p:txBody>
      </p:sp>
      <p:sp>
        <p:nvSpPr>
          <p:cNvPr id="4" name="Anillo 3"/>
          <p:cNvSpPr/>
          <p:nvPr/>
        </p:nvSpPr>
        <p:spPr>
          <a:xfrm>
            <a:off x="5748866" y="3938391"/>
            <a:ext cx="254000" cy="262003"/>
          </a:xfrm>
          <a:prstGeom prst="donut">
            <a:avLst>
              <a:gd name="adj" fmla="val 41470"/>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dirty="0">
              <a:solidFill>
                <a:schemeClr val="tx1"/>
              </a:solidFill>
            </a:endParaRPr>
          </a:p>
        </p:txBody>
      </p:sp>
      <p:sp>
        <p:nvSpPr>
          <p:cNvPr id="6" name="CuadroTexto 5"/>
          <p:cNvSpPr txBox="1"/>
          <p:nvPr/>
        </p:nvSpPr>
        <p:spPr>
          <a:xfrm>
            <a:off x="4825999" y="4200394"/>
            <a:ext cx="1845733" cy="276999"/>
          </a:xfrm>
          <a:prstGeom prst="rect">
            <a:avLst/>
          </a:prstGeom>
          <a:noFill/>
        </p:spPr>
        <p:txBody>
          <a:bodyPr wrap="square" rtlCol="0">
            <a:spAutoFit/>
          </a:bodyPr>
          <a:lstStyle/>
          <a:p>
            <a:pPr algn="ctr"/>
            <a:r>
              <a:rPr lang="es-ES" sz="1200" b="1" dirty="0" smtClean="0"/>
              <a:t>Nuevo emplazamiento</a:t>
            </a:r>
            <a:endParaRPr lang="es-ES" sz="1200" b="1" dirty="0"/>
          </a:p>
        </p:txBody>
      </p:sp>
      <p:sp>
        <p:nvSpPr>
          <p:cNvPr id="3" name="Rectángulo 2"/>
          <p:cNvSpPr/>
          <p:nvPr/>
        </p:nvSpPr>
        <p:spPr>
          <a:xfrm>
            <a:off x="84668" y="2993775"/>
            <a:ext cx="3530598" cy="1815882"/>
          </a:xfrm>
          <a:prstGeom prst="rect">
            <a:avLst/>
          </a:prstGeom>
        </p:spPr>
        <p:txBody>
          <a:bodyPr wrap="square">
            <a:spAutoFit/>
          </a:bodyPr>
          <a:lstStyle/>
          <a:p>
            <a:pPr marL="285750" lvl="0" indent="-285750">
              <a:buFont typeface="Arial"/>
              <a:buChar char="•"/>
            </a:pPr>
            <a:r>
              <a:rPr lang="es-ES_tradnl" sz="1600" dirty="0"/>
              <a:t>Línea de vista con el Telecentro Palmira</a:t>
            </a:r>
            <a:endParaRPr lang="en-US" sz="1600" dirty="0"/>
          </a:p>
          <a:p>
            <a:pPr marL="285750" lvl="0" indent="-285750">
              <a:buFont typeface="Arial"/>
              <a:buChar char="•"/>
            </a:pPr>
            <a:r>
              <a:rPr lang="es-ES_tradnl" sz="1600" dirty="0"/>
              <a:t>Línea de vista con el repetidor Guamote</a:t>
            </a:r>
            <a:endParaRPr lang="en-US" sz="1600" dirty="0"/>
          </a:p>
          <a:p>
            <a:pPr marL="285750" lvl="0" indent="-285750">
              <a:buFont typeface="Arial"/>
              <a:buChar char="•"/>
            </a:pPr>
            <a:r>
              <a:rPr lang="es-ES_tradnl" sz="1600" dirty="0"/>
              <a:t>Línea de vista con el repetidor Tamborpungo o Ayurco</a:t>
            </a:r>
            <a:endParaRPr lang="en-US" sz="1600" dirty="0"/>
          </a:p>
          <a:p>
            <a:pPr marL="285750" lvl="0" indent="-285750">
              <a:buFont typeface="Arial"/>
              <a:buChar char="•"/>
            </a:pPr>
            <a:r>
              <a:rPr lang="es-ES_tradnl" sz="1600" dirty="0"/>
              <a:t>Accesibilidad a la zona en vehículos</a:t>
            </a:r>
            <a:endParaRPr lang="en-US" sz="1600" dirty="0"/>
          </a:p>
        </p:txBody>
      </p:sp>
      <p:sp>
        <p:nvSpPr>
          <p:cNvPr id="10" name="CuadroTexto 9"/>
          <p:cNvSpPr txBox="1"/>
          <p:nvPr/>
        </p:nvSpPr>
        <p:spPr>
          <a:xfrm>
            <a:off x="524936" y="2547106"/>
            <a:ext cx="2861731" cy="369332"/>
          </a:xfrm>
          <a:prstGeom prst="rect">
            <a:avLst/>
          </a:prstGeom>
          <a:noFill/>
        </p:spPr>
        <p:txBody>
          <a:bodyPr wrap="square" rtlCol="0">
            <a:spAutoFit/>
          </a:bodyPr>
          <a:lstStyle/>
          <a:p>
            <a:r>
              <a:rPr lang="es-ES" b="1" dirty="0" smtClean="0"/>
              <a:t>Nuevo emplazamiento</a:t>
            </a:r>
            <a:endParaRPr lang="es-ES" b="1" dirty="0"/>
          </a:p>
        </p:txBody>
      </p:sp>
    </p:spTree>
    <p:extLst>
      <p:ext uri="{BB962C8B-B14F-4D97-AF65-F5344CB8AC3E}">
        <p14:creationId xmlns:p14="http://schemas.microsoft.com/office/powerpoint/2010/main" val="24663733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heckerboard(across)">
                                      <p:cBhvr>
                                        <p:cTn id="11" dur="500"/>
                                        <p:tgtEl>
                                          <p:spTgt spid="4"/>
                                        </p:tgtEl>
                                      </p:cBhvr>
                                    </p:animEffect>
                                  </p:childTnLst>
                                </p:cTn>
                              </p:par>
                              <p:par>
                                <p:cTn id="12" presetID="5" presetClass="entr" presetSubtype="1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heckerboard(across)">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heckerboard(across)">
                                      <p:cBhvr>
                                        <p:cTn id="19" dur="500"/>
                                        <p:tgtEl>
                                          <p:spTgt spid="10"/>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heckerboard(across)">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3" grpId="0"/>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cells.jpg"/>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6481" t="12346" r="20791"/>
          <a:stretch/>
        </p:blipFill>
        <p:spPr>
          <a:xfrm>
            <a:off x="-1" y="1"/>
            <a:ext cx="9144001" cy="6887920"/>
          </a:xfrm>
          <a:prstGeom prst="rect">
            <a:avLst/>
          </a:prstGeom>
        </p:spPr>
      </p:pic>
      <p:sp>
        <p:nvSpPr>
          <p:cNvPr id="7" name="Rectángulo redondeado 6"/>
          <p:cNvSpPr/>
          <p:nvPr/>
        </p:nvSpPr>
        <p:spPr>
          <a:xfrm>
            <a:off x="508001" y="303855"/>
            <a:ext cx="4385732" cy="627478"/>
          </a:xfrm>
          <a:prstGeom prst="roundRect">
            <a:avLst/>
          </a:prstGeom>
          <a:solidFill>
            <a:srgbClr val="21F519"/>
          </a:solidFill>
          <a:ln>
            <a:solidFill>
              <a:srgbClr val="FFFFFF"/>
            </a:solidFill>
          </a:ln>
          <a:scene3d>
            <a:camera prst="orthographicFront"/>
            <a:lightRig rig="threePt" dir="t"/>
          </a:scene3d>
          <a:sp3d>
            <a:bevelT prst="angle"/>
          </a:sp3d>
        </p:spPr>
        <p:style>
          <a:lnRef idx="1">
            <a:schemeClr val="accent2"/>
          </a:lnRef>
          <a:fillRef idx="3">
            <a:schemeClr val="accent2"/>
          </a:fillRef>
          <a:effectRef idx="2">
            <a:schemeClr val="accent2"/>
          </a:effectRef>
          <a:fontRef idx="minor">
            <a:schemeClr val="lt1"/>
          </a:fontRef>
        </p:style>
        <p:txBody>
          <a:bodyPr rtlCol="0" anchor="ctr"/>
          <a:lstStyle/>
          <a:p>
            <a:pPr algn="ctr">
              <a:lnSpc>
                <a:spcPct val="80000"/>
              </a:lnSpc>
            </a:pPr>
            <a:r>
              <a:rPr lang="es-ES" sz="3200" dirty="0" smtClean="0"/>
              <a:t>DISEÑO DE LA RED</a:t>
            </a:r>
            <a:endParaRPr lang="es-ES" sz="3200" dirty="0"/>
          </a:p>
        </p:txBody>
      </p:sp>
      <p:sp>
        <p:nvSpPr>
          <p:cNvPr id="17" name="Rectángulo redondeado 16"/>
          <p:cNvSpPr/>
          <p:nvPr/>
        </p:nvSpPr>
        <p:spPr>
          <a:xfrm>
            <a:off x="508001" y="1032932"/>
            <a:ext cx="4385732" cy="609601"/>
          </a:xfrm>
          <a:prstGeom prst="roundRect">
            <a:avLst/>
          </a:prstGeom>
          <a:solidFill>
            <a:srgbClr val="5DF517"/>
          </a:solidFill>
          <a:ln>
            <a:solidFill>
              <a:srgbClr val="F2F2F2"/>
            </a:solidFill>
          </a:ln>
          <a:scene3d>
            <a:camera prst="orthographicFront"/>
            <a:lightRig rig="threePt" dir="t"/>
          </a:scene3d>
          <a:sp3d>
            <a:bevelT prst="angle"/>
          </a:sp3d>
        </p:spPr>
        <p:style>
          <a:lnRef idx="1">
            <a:schemeClr val="dk1"/>
          </a:lnRef>
          <a:fillRef idx="2">
            <a:schemeClr val="dk1"/>
          </a:fillRef>
          <a:effectRef idx="1">
            <a:schemeClr val="dk1"/>
          </a:effectRef>
          <a:fontRef idx="minor">
            <a:schemeClr val="dk1"/>
          </a:fontRef>
        </p:style>
        <p:txBody>
          <a:bodyPr rtlCol="0" anchor="ctr"/>
          <a:lstStyle/>
          <a:p>
            <a:pPr algn="ctr">
              <a:lnSpc>
                <a:spcPct val="80000"/>
              </a:lnSpc>
            </a:pPr>
            <a:r>
              <a:rPr lang="es-ES" b="1" dirty="0" smtClean="0">
                <a:solidFill>
                  <a:srgbClr val="000000"/>
                </a:solidFill>
              </a:rPr>
              <a:t>DETERMINACIÓN DE NUEVO EMPLAZAMIENTO</a:t>
            </a:r>
            <a:endParaRPr lang="es-ES" b="1" dirty="0">
              <a:solidFill>
                <a:srgbClr val="000000"/>
              </a:solidFill>
            </a:endParaRPr>
          </a:p>
        </p:txBody>
      </p:sp>
      <p:sp>
        <p:nvSpPr>
          <p:cNvPr id="2" name="CuadroTexto 1"/>
          <p:cNvSpPr txBox="1"/>
          <p:nvPr/>
        </p:nvSpPr>
        <p:spPr>
          <a:xfrm>
            <a:off x="508001" y="3067944"/>
            <a:ext cx="1490132" cy="646331"/>
          </a:xfrm>
          <a:prstGeom prst="rect">
            <a:avLst/>
          </a:prstGeom>
          <a:noFill/>
        </p:spPr>
        <p:txBody>
          <a:bodyPr wrap="square" rtlCol="0">
            <a:spAutoFit/>
          </a:bodyPr>
          <a:lstStyle/>
          <a:p>
            <a:r>
              <a:rPr lang="es-ES" b="1" dirty="0" smtClean="0"/>
              <a:t>Pruebas de línea de vista</a:t>
            </a:r>
            <a:endParaRPr lang="es-ES" b="1" dirty="0"/>
          </a:p>
        </p:txBody>
      </p:sp>
      <p:pic>
        <p:nvPicPr>
          <p:cNvPr id="10" name="Imagen 9" descr="Macintosh HD:Users:Alejandro:Desktop:Picture 3.png"/>
          <p:cNvPicPr/>
          <p:nvPr/>
        </p:nvPicPr>
        <p:blipFill>
          <a:blip r:embed="rId4">
            <a:extLst>
              <a:ext uri="{28A0092B-C50C-407E-A947-70E740481C1C}">
                <a14:useLocalDpi xmlns:a14="http://schemas.microsoft.com/office/drawing/2010/main" val="0"/>
              </a:ext>
            </a:extLst>
          </a:blip>
          <a:srcRect/>
          <a:stretch>
            <a:fillRect/>
          </a:stretch>
        </p:blipFill>
        <p:spPr bwMode="auto">
          <a:xfrm>
            <a:off x="2167889" y="2103839"/>
            <a:ext cx="3424978" cy="2043649"/>
          </a:xfrm>
          <a:prstGeom prst="rect">
            <a:avLst/>
          </a:prstGeom>
          <a:noFill/>
          <a:ln>
            <a:noFill/>
          </a:ln>
        </p:spPr>
      </p:pic>
      <p:pic>
        <p:nvPicPr>
          <p:cNvPr id="13" name="Imagen 12" descr="Macintosh HD:Users:Alejandro:Desktop:Gualinag.jpg"/>
          <p:cNvPicPr/>
          <p:nvPr/>
        </p:nvPicPr>
        <p:blipFill rotWithShape="1">
          <a:blip r:embed="rId5">
            <a:extLst>
              <a:ext uri="{28A0092B-C50C-407E-A947-70E740481C1C}">
                <a14:useLocalDpi xmlns:a14="http://schemas.microsoft.com/office/drawing/2010/main" val="0"/>
              </a:ext>
            </a:extLst>
          </a:blip>
          <a:srcRect l="22559" t="30461" r="4961" b="30712"/>
          <a:stretch/>
        </p:blipFill>
        <p:spPr bwMode="auto">
          <a:xfrm>
            <a:off x="2540423" y="4761132"/>
            <a:ext cx="5350510" cy="1910601"/>
          </a:xfrm>
          <a:prstGeom prst="rect">
            <a:avLst/>
          </a:prstGeom>
          <a:noFill/>
          <a:ln>
            <a:noFill/>
          </a:ln>
          <a:extLst>
            <a:ext uri="{53640926-AAD7-44d8-BBD7-CCE9431645EC}">
              <a14:shadowObscured xmlns:a14="http://schemas.microsoft.com/office/drawing/2010/main"/>
            </a:ext>
          </a:extLst>
        </p:spPr>
      </p:pic>
      <p:sp>
        <p:nvSpPr>
          <p:cNvPr id="14" name="CuadroTexto 13"/>
          <p:cNvSpPr txBox="1"/>
          <p:nvPr/>
        </p:nvSpPr>
        <p:spPr>
          <a:xfrm>
            <a:off x="541867" y="5181601"/>
            <a:ext cx="1828800" cy="923330"/>
          </a:xfrm>
          <a:prstGeom prst="rect">
            <a:avLst/>
          </a:prstGeom>
          <a:noFill/>
        </p:spPr>
        <p:txBody>
          <a:bodyPr wrap="square" rtlCol="0">
            <a:spAutoFit/>
          </a:bodyPr>
          <a:lstStyle/>
          <a:p>
            <a:r>
              <a:rPr lang="es-ES" b="1" dirty="0" smtClean="0"/>
              <a:t>Verificación de accesibilidad en vehículo</a:t>
            </a:r>
            <a:endParaRPr lang="es-ES" b="1" dirty="0"/>
          </a:p>
        </p:txBody>
      </p:sp>
      <p:sp>
        <p:nvSpPr>
          <p:cNvPr id="5" name="CuadroTexto 4"/>
          <p:cNvSpPr txBox="1"/>
          <p:nvPr/>
        </p:nvSpPr>
        <p:spPr>
          <a:xfrm>
            <a:off x="5926666" y="2407062"/>
            <a:ext cx="1794933" cy="156966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s-ES" sz="1600" dirty="0" smtClean="0"/>
              <a:t>a) Hacia Telecentro Palmira,</a:t>
            </a:r>
          </a:p>
          <a:p>
            <a:r>
              <a:rPr lang="es-ES" sz="1600" dirty="0" smtClean="0"/>
              <a:t>b) Hacia Rep. Tamborpungo,</a:t>
            </a:r>
          </a:p>
          <a:p>
            <a:r>
              <a:rPr lang="es-ES" sz="1600" dirty="0" smtClean="0"/>
              <a:t>c) Hacia Rep. Guamote</a:t>
            </a:r>
          </a:p>
        </p:txBody>
      </p:sp>
    </p:spTree>
    <p:extLst>
      <p:ext uri="{BB962C8B-B14F-4D97-AF65-F5344CB8AC3E}">
        <p14:creationId xmlns:p14="http://schemas.microsoft.com/office/powerpoint/2010/main" val="1421001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heckerboard(across)">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dissolv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checkerboard(across)">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cells.jpg"/>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6481" t="12346" r="20791"/>
          <a:stretch/>
        </p:blipFill>
        <p:spPr>
          <a:xfrm>
            <a:off x="-1" y="1"/>
            <a:ext cx="9144001" cy="6887920"/>
          </a:xfrm>
          <a:prstGeom prst="rect">
            <a:avLst/>
          </a:prstGeom>
        </p:spPr>
      </p:pic>
      <p:sp>
        <p:nvSpPr>
          <p:cNvPr id="7" name="Rectángulo redondeado 6"/>
          <p:cNvSpPr/>
          <p:nvPr/>
        </p:nvSpPr>
        <p:spPr>
          <a:xfrm>
            <a:off x="508001" y="303855"/>
            <a:ext cx="4385732" cy="627478"/>
          </a:xfrm>
          <a:prstGeom prst="roundRect">
            <a:avLst/>
          </a:prstGeom>
          <a:solidFill>
            <a:srgbClr val="21F519"/>
          </a:solidFill>
          <a:ln>
            <a:solidFill>
              <a:srgbClr val="FFFFFF"/>
            </a:solidFill>
          </a:ln>
          <a:scene3d>
            <a:camera prst="orthographicFront"/>
            <a:lightRig rig="threePt" dir="t"/>
          </a:scene3d>
          <a:sp3d>
            <a:bevelT prst="angle"/>
          </a:sp3d>
        </p:spPr>
        <p:style>
          <a:lnRef idx="1">
            <a:schemeClr val="accent2"/>
          </a:lnRef>
          <a:fillRef idx="3">
            <a:schemeClr val="accent2"/>
          </a:fillRef>
          <a:effectRef idx="2">
            <a:schemeClr val="accent2"/>
          </a:effectRef>
          <a:fontRef idx="minor">
            <a:schemeClr val="lt1"/>
          </a:fontRef>
        </p:style>
        <p:txBody>
          <a:bodyPr rtlCol="0" anchor="ctr"/>
          <a:lstStyle/>
          <a:p>
            <a:pPr algn="ctr">
              <a:lnSpc>
                <a:spcPct val="80000"/>
              </a:lnSpc>
            </a:pPr>
            <a:r>
              <a:rPr lang="es-ES" sz="3200" dirty="0" smtClean="0"/>
              <a:t>DISEÑO DE LA RED</a:t>
            </a:r>
            <a:endParaRPr lang="es-ES" sz="3200" dirty="0"/>
          </a:p>
        </p:txBody>
      </p:sp>
      <p:sp>
        <p:nvSpPr>
          <p:cNvPr id="17" name="Rectángulo redondeado 16"/>
          <p:cNvSpPr/>
          <p:nvPr/>
        </p:nvSpPr>
        <p:spPr>
          <a:xfrm>
            <a:off x="508001" y="1032932"/>
            <a:ext cx="4385732" cy="474133"/>
          </a:xfrm>
          <a:prstGeom prst="roundRect">
            <a:avLst/>
          </a:prstGeom>
          <a:solidFill>
            <a:srgbClr val="5DF517"/>
          </a:solidFill>
          <a:ln>
            <a:solidFill>
              <a:srgbClr val="F2F2F2"/>
            </a:solidFill>
          </a:ln>
          <a:scene3d>
            <a:camera prst="orthographicFront"/>
            <a:lightRig rig="threePt" dir="t"/>
          </a:scene3d>
          <a:sp3d>
            <a:bevelT prst="angle"/>
          </a:sp3d>
        </p:spPr>
        <p:style>
          <a:lnRef idx="1">
            <a:schemeClr val="dk1"/>
          </a:lnRef>
          <a:fillRef idx="2">
            <a:schemeClr val="dk1"/>
          </a:fillRef>
          <a:effectRef idx="1">
            <a:schemeClr val="dk1"/>
          </a:effectRef>
          <a:fontRef idx="minor">
            <a:schemeClr val="dk1"/>
          </a:fontRef>
        </p:style>
        <p:txBody>
          <a:bodyPr rtlCol="0" anchor="ctr"/>
          <a:lstStyle/>
          <a:p>
            <a:pPr algn="ctr">
              <a:lnSpc>
                <a:spcPct val="80000"/>
              </a:lnSpc>
            </a:pPr>
            <a:r>
              <a:rPr lang="es-ES" b="1" dirty="0" smtClean="0">
                <a:solidFill>
                  <a:srgbClr val="000000"/>
                </a:solidFill>
              </a:rPr>
              <a:t>SELECCIÓN DEL ESTANDAR WIFI</a:t>
            </a:r>
            <a:endParaRPr lang="es-ES" b="1" dirty="0">
              <a:solidFill>
                <a:srgbClr val="000000"/>
              </a:solidFill>
            </a:endParaRPr>
          </a:p>
        </p:txBody>
      </p:sp>
      <p:sp>
        <p:nvSpPr>
          <p:cNvPr id="12" name="CuadroTexto 11"/>
          <p:cNvSpPr txBox="1"/>
          <p:nvPr/>
        </p:nvSpPr>
        <p:spPr>
          <a:xfrm>
            <a:off x="372536" y="1831328"/>
            <a:ext cx="2861731" cy="646331"/>
          </a:xfrm>
          <a:prstGeom prst="rect">
            <a:avLst/>
          </a:prstGeom>
          <a:noFill/>
        </p:spPr>
        <p:txBody>
          <a:bodyPr wrap="square" rtlCol="0">
            <a:spAutoFit/>
          </a:bodyPr>
          <a:lstStyle/>
          <a:p>
            <a:r>
              <a:rPr lang="es-ES" b="1" dirty="0" smtClean="0"/>
              <a:t>SELECCIÓN DEL ESTANDAR IEEE 802.11</a:t>
            </a:r>
            <a:endParaRPr lang="es-ES" b="1" dirty="0"/>
          </a:p>
        </p:txBody>
      </p:sp>
      <p:pic>
        <p:nvPicPr>
          <p:cNvPr id="15" name="Imagen 14"/>
          <p:cNvPicPr/>
          <p:nvPr/>
        </p:nvPicPr>
        <p:blipFill rotWithShape="1">
          <a:blip r:embed="rId5"/>
          <a:srcRect l="13913" b="9402"/>
          <a:stretch/>
        </p:blipFill>
        <p:spPr>
          <a:xfrm>
            <a:off x="508001" y="2680859"/>
            <a:ext cx="4656667" cy="1817053"/>
          </a:xfrm>
          <a:prstGeom prst="rect">
            <a:avLst/>
          </a:prstGeom>
        </p:spPr>
        <p:style>
          <a:lnRef idx="1">
            <a:schemeClr val="accent3"/>
          </a:lnRef>
          <a:fillRef idx="2">
            <a:schemeClr val="accent3"/>
          </a:fillRef>
          <a:effectRef idx="1">
            <a:schemeClr val="accent3"/>
          </a:effectRef>
          <a:fontRef idx="minor">
            <a:schemeClr val="dk1"/>
          </a:fontRef>
        </p:style>
      </p:pic>
      <p:sp>
        <p:nvSpPr>
          <p:cNvPr id="4" name="CuadroTexto 3"/>
          <p:cNvSpPr txBox="1"/>
          <p:nvPr/>
        </p:nvSpPr>
        <p:spPr>
          <a:xfrm>
            <a:off x="5841998" y="2680859"/>
            <a:ext cx="3048001" cy="92333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s-ES" dirty="0" smtClean="0"/>
              <a:t>Emplazamientos existentes, se encuentran antenas operando 2.4GHz</a:t>
            </a:r>
            <a:endParaRPr lang="es-ES" dirty="0"/>
          </a:p>
        </p:txBody>
      </p:sp>
      <p:sp>
        <p:nvSpPr>
          <p:cNvPr id="16" name="CuadroTexto 15"/>
          <p:cNvSpPr txBox="1"/>
          <p:nvPr/>
        </p:nvSpPr>
        <p:spPr>
          <a:xfrm>
            <a:off x="5841998" y="3693824"/>
            <a:ext cx="3048001"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s-ES" dirty="0" smtClean="0"/>
              <a:t>Estudios demuestran mejor eficiencia que IEEE 802.11 †</a:t>
            </a:r>
            <a:endParaRPr lang="es-ES" dirty="0"/>
          </a:p>
        </p:txBody>
      </p:sp>
      <p:pic>
        <p:nvPicPr>
          <p:cNvPr id="18" name="Imagen 17" descr="Macintosh HD:Users:Alejandro:Desktop:Picture 6.png"/>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72536" y="4775200"/>
            <a:ext cx="2698856" cy="1849120"/>
          </a:xfrm>
          <a:prstGeom prst="rect">
            <a:avLst/>
          </a:prstGeom>
          <a:noFill/>
          <a:ln>
            <a:noFill/>
          </a:ln>
        </p:spPr>
      </p:pic>
      <p:pic>
        <p:nvPicPr>
          <p:cNvPr id="19" name="Imagen 18" descr="Macintosh HD:Users:Alejandro:Desktop:Picture 7.png"/>
          <p:cNvPicPr/>
          <p:nvPr/>
        </p:nvPicPr>
        <p:blipFill>
          <a:blip r:embed="rId8">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234267" y="4758266"/>
            <a:ext cx="2839083" cy="1849120"/>
          </a:xfrm>
          <a:prstGeom prst="rect">
            <a:avLst/>
          </a:prstGeom>
          <a:noFill/>
          <a:ln>
            <a:noFill/>
          </a:ln>
        </p:spPr>
      </p:pic>
      <p:pic>
        <p:nvPicPr>
          <p:cNvPr id="20" name="Imagen 19" descr="Macintosh HD:Users:Alejandro:Desktop:Picture 8.png"/>
          <p:cNvPicPr/>
          <p:nvPr/>
        </p:nvPicPr>
        <p:blipFill>
          <a:blip r:embed="rId10">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224162" y="4758266"/>
            <a:ext cx="2665837" cy="1928495"/>
          </a:xfrm>
          <a:prstGeom prst="rect">
            <a:avLst/>
          </a:prstGeom>
          <a:noFill/>
          <a:ln>
            <a:noFill/>
          </a:ln>
        </p:spPr>
      </p:pic>
      <p:sp>
        <p:nvSpPr>
          <p:cNvPr id="6" name="Rectángulo redondeado 5"/>
          <p:cNvSpPr/>
          <p:nvPr/>
        </p:nvSpPr>
        <p:spPr>
          <a:xfrm>
            <a:off x="6468535" y="1574798"/>
            <a:ext cx="1862666" cy="745068"/>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s-ES" dirty="0" smtClean="0">
                <a:solidFill>
                  <a:srgbClr val="000000"/>
                </a:solidFill>
              </a:rPr>
              <a:t>Por qué IEEE 802.11a ?</a:t>
            </a:r>
            <a:endParaRPr lang="es-ES" dirty="0">
              <a:solidFill>
                <a:srgbClr val="000000"/>
              </a:solidFill>
            </a:endParaRPr>
          </a:p>
        </p:txBody>
      </p:sp>
      <p:sp>
        <p:nvSpPr>
          <p:cNvPr id="2" name="Rectángulo 1"/>
          <p:cNvSpPr/>
          <p:nvPr/>
        </p:nvSpPr>
        <p:spPr>
          <a:xfrm>
            <a:off x="372536" y="6651377"/>
            <a:ext cx="8381998" cy="246221"/>
          </a:xfrm>
          <a:prstGeom prst="rect">
            <a:avLst/>
          </a:prstGeom>
        </p:spPr>
        <p:txBody>
          <a:bodyPr wrap="square">
            <a:spAutoFit/>
          </a:bodyPr>
          <a:lstStyle/>
          <a:p>
            <a:r>
              <a:rPr lang="es-ES_tradnl" sz="1000" b="1" dirty="0" smtClean="0"/>
              <a:t>† “A </a:t>
            </a:r>
            <a:r>
              <a:rPr lang="es-ES_tradnl" sz="1000" b="1" dirty="0"/>
              <a:t>contribution to laboratory performance evaluation of IEEE 802.11 a,b,g Point-to-Point links: a Case of study”, Universidad de Beira, Portugal.</a:t>
            </a:r>
            <a:r>
              <a:rPr lang="en-US" sz="1000" b="1" dirty="0"/>
              <a:t> </a:t>
            </a:r>
            <a:endParaRPr lang="es-ES" sz="1000" b="1" dirty="0"/>
          </a:p>
        </p:txBody>
      </p:sp>
    </p:spTree>
    <p:extLst>
      <p:ext uri="{BB962C8B-B14F-4D97-AF65-F5344CB8AC3E}">
        <p14:creationId xmlns:p14="http://schemas.microsoft.com/office/powerpoint/2010/main" val="10734445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out)">
                                      <p:cBhvr>
                                        <p:cTn id="7" dur="800"/>
                                        <p:tgtEl>
                                          <p:spTgt spid="12"/>
                                        </p:tgtEl>
                                      </p:cBhvr>
                                    </p:animEffect>
                                  </p:childTnLst>
                                </p:cTn>
                              </p:par>
                              <p:par>
                                <p:cTn id="8" presetID="6" presetClass="entr" presetSubtype="32"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circle(out)">
                                      <p:cBhvr>
                                        <p:cTn id="10" dur="8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animBg="1"/>
      <p:bldP spid="16" grpId="0" animBg="1"/>
      <p:bldP spid="6" grpId="0" animBg="1"/>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cells.jpg"/>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6481" t="12346" r="20791"/>
          <a:stretch/>
        </p:blipFill>
        <p:spPr>
          <a:xfrm>
            <a:off x="-1" y="1"/>
            <a:ext cx="9144001" cy="6887920"/>
          </a:xfrm>
          <a:prstGeom prst="rect">
            <a:avLst/>
          </a:prstGeom>
        </p:spPr>
      </p:pic>
      <p:sp>
        <p:nvSpPr>
          <p:cNvPr id="7" name="Rectángulo redondeado 6"/>
          <p:cNvSpPr/>
          <p:nvPr/>
        </p:nvSpPr>
        <p:spPr>
          <a:xfrm>
            <a:off x="508001" y="303855"/>
            <a:ext cx="4385732" cy="627478"/>
          </a:xfrm>
          <a:prstGeom prst="roundRect">
            <a:avLst/>
          </a:prstGeom>
          <a:solidFill>
            <a:srgbClr val="21F519"/>
          </a:solidFill>
          <a:ln>
            <a:solidFill>
              <a:srgbClr val="FFFFFF"/>
            </a:solidFill>
          </a:ln>
          <a:scene3d>
            <a:camera prst="orthographicFront"/>
            <a:lightRig rig="threePt" dir="t"/>
          </a:scene3d>
          <a:sp3d>
            <a:bevelT prst="angle"/>
          </a:sp3d>
        </p:spPr>
        <p:style>
          <a:lnRef idx="1">
            <a:schemeClr val="accent2"/>
          </a:lnRef>
          <a:fillRef idx="3">
            <a:schemeClr val="accent2"/>
          </a:fillRef>
          <a:effectRef idx="2">
            <a:schemeClr val="accent2"/>
          </a:effectRef>
          <a:fontRef idx="minor">
            <a:schemeClr val="lt1"/>
          </a:fontRef>
        </p:style>
        <p:txBody>
          <a:bodyPr rtlCol="0" anchor="ctr"/>
          <a:lstStyle/>
          <a:p>
            <a:pPr algn="ctr">
              <a:lnSpc>
                <a:spcPct val="80000"/>
              </a:lnSpc>
            </a:pPr>
            <a:r>
              <a:rPr lang="es-ES" sz="3200" dirty="0" smtClean="0"/>
              <a:t>DISEÑO DE LA RED</a:t>
            </a:r>
            <a:endParaRPr lang="es-ES" sz="3200" dirty="0"/>
          </a:p>
        </p:txBody>
      </p:sp>
      <p:sp>
        <p:nvSpPr>
          <p:cNvPr id="17" name="Rectángulo redondeado 16"/>
          <p:cNvSpPr/>
          <p:nvPr/>
        </p:nvSpPr>
        <p:spPr>
          <a:xfrm>
            <a:off x="508001" y="1032932"/>
            <a:ext cx="4385732" cy="474133"/>
          </a:xfrm>
          <a:prstGeom prst="roundRect">
            <a:avLst/>
          </a:prstGeom>
          <a:solidFill>
            <a:srgbClr val="5DF517"/>
          </a:solidFill>
          <a:ln>
            <a:solidFill>
              <a:srgbClr val="F2F2F2"/>
            </a:solidFill>
          </a:ln>
          <a:scene3d>
            <a:camera prst="orthographicFront"/>
            <a:lightRig rig="threePt" dir="t"/>
          </a:scene3d>
          <a:sp3d>
            <a:bevelT prst="angle"/>
          </a:sp3d>
        </p:spPr>
        <p:style>
          <a:lnRef idx="1">
            <a:schemeClr val="dk1"/>
          </a:lnRef>
          <a:fillRef idx="2">
            <a:schemeClr val="dk1"/>
          </a:fillRef>
          <a:effectRef idx="1">
            <a:schemeClr val="dk1"/>
          </a:effectRef>
          <a:fontRef idx="minor">
            <a:schemeClr val="dk1"/>
          </a:fontRef>
        </p:style>
        <p:txBody>
          <a:bodyPr rtlCol="0" anchor="ctr"/>
          <a:lstStyle/>
          <a:p>
            <a:pPr algn="ctr">
              <a:lnSpc>
                <a:spcPct val="80000"/>
              </a:lnSpc>
            </a:pPr>
            <a:r>
              <a:rPr lang="es-ES" b="1" dirty="0" smtClean="0">
                <a:solidFill>
                  <a:srgbClr val="000000"/>
                </a:solidFill>
              </a:rPr>
              <a:t>NORMATIVA PARA RADIO ENLACES</a:t>
            </a:r>
            <a:endParaRPr lang="es-ES" b="1" dirty="0">
              <a:solidFill>
                <a:srgbClr val="000000"/>
              </a:solidFill>
            </a:endParaRPr>
          </a:p>
        </p:txBody>
      </p:sp>
      <p:sp>
        <p:nvSpPr>
          <p:cNvPr id="2" name="CuadroTexto 1"/>
          <p:cNvSpPr txBox="1"/>
          <p:nvPr/>
        </p:nvSpPr>
        <p:spPr>
          <a:xfrm>
            <a:off x="508001" y="2875722"/>
            <a:ext cx="2201334" cy="923330"/>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s-ES" b="1" dirty="0" smtClean="0">
                <a:solidFill>
                  <a:srgbClr val="000000"/>
                </a:solidFill>
              </a:rPr>
              <a:t>NORMATIVA DE OPERACIÓN PARA RADIO ENLACES</a:t>
            </a:r>
            <a:endParaRPr lang="es-ES" b="1" dirty="0">
              <a:solidFill>
                <a:srgbClr val="000000"/>
              </a:solidFill>
            </a:endParaRPr>
          </a:p>
        </p:txBody>
      </p:sp>
      <p:sp>
        <p:nvSpPr>
          <p:cNvPr id="3" name="Rectángulo 2"/>
          <p:cNvSpPr/>
          <p:nvPr/>
        </p:nvSpPr>
        <p:spPr>
          <a:xfrm>
            <a:off x="3386669" y="3744636"/>
            <a:ext cx="2302932" cy="84666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S" dirty="0" smtClean="0"/>
              <a:t>BANDA ICM</a:t>
            </a:r>
          </a:p>
          <a:p>
            <a:pPr algn="ctr"/>
            <a:r>
              <a:rPr lang="es-ES" dirty="0" smtClean="0"/>
              <a:t>5.8GHZ</a:t>
            </a:r>
            <a:endParaRPr lang="es-ES" dirty="0"/>
          </a:p>
        </p:txBody>
      </p:sp>
      <p:sp>
        <p:nvSpPr>
          <p:cNvPr id="13" name="Rectángulo 12"/>
          <p:cNvSpPr/>
          <p:nvPr/>
        </p:nvSpPr>
        <p:spPr>
          <a:xfrm>
            <a:off x="3386669" y="2766793"/>
            <a:ext cx="2302932" cy="84666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S_tradnl" dirty="0" smtClean="0"/>
              <a:t>RESOLUCIÓN </a:t>
            </a:r>
            <a:r>
              <a:rPr lang="es-ES_tradnl" dirty="0"/>
              <a:t>417-15-CONATEL-2005 </a:t>
            </a:r>
            <a:endParaRPr lang="es-ES" dirty="0" smtClean="0"/>
          </a:p>
        </p:txBody>
      </p:sp>
      <p:sp>
        <p:nvSpPr>
          <p:cNvPr id="14" name="Rectángulo 13"/>
          <p:cNvSpPr/>
          <p:nvPr/>
        </p:nvSpPr>
        <p:spPr>
          <a:xfrm>
            <a:off x="6925733" y="2452389"/>
            <a:ext cx="1778000" cy="84666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S" dirty="0" smtClean="0"/>
              <a:t>Potencia de </a:t>
            </a:r>
            <a:r>
              <a:rPr lang="es-ES" dirty="0"/>
              <a:t>t</a:t>
            </a:r>
            <a:r>
              <a:rPr lang="es-ES" dirty="0" smtClean="0"/>
              <a:t>ransmisión máxima 30dBm</a:t>
            </a:r>
          </a:p>
        </p:txBody>
      </p:sp>
      <p:sp>
        <p:nvSpPr>
          <p:cNvPr id="15" name="Rectángulo 14"/>
          <p:cNvSpPr/>
          <p:nvPr/>
        </p:nvSpPr>
        <p:spPr>
          <a:xfrm>
            <a:off x="6925733" y="3613459"/>
            <a:ext cx="1778000" cy="84666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S" dirty="0" smtClean="0"/>
              <a:t>Ganancia de antena máxima 23 dBi</a:t>
            </a:r>
          </a:p>
        </p:txBody>
      </p:sp>
      <p:sp>
        <p:nvSpPr>
          <p:cNvPr id="5" name="Rectángulo redondeado 4"/>
          <p:cNvSpPr/>
          <p:nvPr/>
        </p:nvSpPr>
        <p:spPr>
          <a:xfrm>
            <a:off x="2709335" y="5130800"/>
            <a:ext cx="3691466" cy="1557867"/>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ES" dirty="0" smtClean="0"/>
              <a:t>Factor de corrección:</a:t>
            </a:r>
          </a:p>
          <a:p>
            <a:pPr algn="ctr"/>
            <a:endParaRPr lang="es-ES" dirty="0" smtClean="0"/>
          </a:p>
          <a:p>
            <a:pPr algn="ctr"/>
            <a:r>
              <a:rPr lang="es-ES_tradnl" i="1" dirty="0" smtClean="0"/>
              <a:t>PTxMax = 30dBm - (Gant - 23dBi</a:t>
            </a:r>
            <a:r>
              <a:rPr lang="es-ES_tradnl" i="1" dirty="0"/>
              <a:t>)       </a:t>
            </a:r>
            <a:r>
              <a:rPr lang="es-ES_tradnl" i="1" dirty="0" smtClean="0">
                <a:sym typeface="Wingdings"/>
              </a:rPr>
              <a:t> </a:t>
            </a:r>
            <a:r>
              <a:rPr lang="es-ES_tradnl" i="1" dirty="0" smtClean="0"/>
              <a:t>GAnt</a:t>
            </a:r>
            <a:r>
              <a:rPr lang="es-ES_tradnl" i="1" dirty="0"/>
              <a:t>&gt;23dBi</a:t>
            </a:r>
            <a:r>
              <a:rPr lang="en-US" i="1" dirty="0"/>
              <a:t> </a:t>
            </a:r>
            <a:endParaRPr lang="es-ES" dirty="0"/>
          </a:p>
        </p:txBody>
      </p:sp>
      <p:pic>
        <p:nvPicPr>
          <p:cNvPr id="4" name="Imagen 3"/>
          <p:cNvPicPr>
            <a:picLocks noChangeAspect="1"/>
          </p:cNvPicPr>
          <p:nvPr/>
        </p:nvPicPr>
        <p:blipFill>
          <a:blip r:embed="rId5"/>
          <a:stretch>
            <a:fillRect/>
          </a:stretch>
        </p:blipFill>
        <p:spPr>
          <a:xfrm>
            <a:off x="3386669" y="1765265"/>
            <a:ext cx="2302932" cy="880049"/>
          </a:xfrm>
          <a:prstGeom prst="rect">
            <a:avLst/>
          </a:prstGeom>
        </p:spPr>
      </p:pic>
      <p:pic>
        <p:nvPicPr>
          <p:cNvPr id="6" name="Imagen 5"/>
          <p:cNvPicPr>
            <a:picLocks noChangeAspect="1"/>
          </p:cNvPicPr>
          <p:nvPr/>
        </p:nvPicPr>
        <p:blipFill>
          <a:blip r:embed="rId6"/>
          <a:stretch>
            <a:fillRect/>
          </a:stretch>
        </p:blipFill>
        <p:spPr>
          <a:xfrm>
            <a:off x="7197507" y="1170481"/>
            <a:ext cx="1108292" cy="1189567"/>
          </a:xfrm>
          <a:prstGeom prst="rect">
            <a:avLst/>
          </a:prstGeom>
        </p:spPr>
      </p:pic>
      <p:pic>
        <p:nvPicPr>
          <p:cNvPr id="8" name="Imagen 7"/>
          <p:cNvPicPr>
            <a:picLocks noChangeAspect="1"/>
          </p:cNvPicPr>
          <p:nvPr/>
        </p:nvPicPr>
        <p:blipFill>
          <a:blip r:embed="rId7"/>
          <a:stretch>
            <a:fillRect/>
          </a:stretch>
        </p:blipFill>
        <p:spPr>
          <a:xfrm>
            <a:off x="6790265" y="4473839"/>
            <a:ext cx="2133600" cy="1042988"/>
          </a:xfrm>
          <a:prstGeom prst="rect">
            <a:avLst/>
          </a:prstGeom>
        </p:spPr>
      </p:pic>
    </p:spTree>
    <p:extLst>
      <p:ext uri="{BB962C8B-B14F-4D97-AF65-F5344CB8AC3E}">
        <p14:creationId xmlns:p14="http://schemas.microsoft.com/office/powerpoint/2010/main" val="1421001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out)">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randombar(horizontal)">
                                      <p:cBhvr>
                                        <p:cTn id="26" dur="500"/>
                                        <p:tgtEl>
                                          <p:spTgt spid="6"/>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randombar(horizontal)">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par>
                                <p:cTn id="35" presetID="14" presetClass="entr" presetSubtype="1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randombar(horizont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0" presetClass="entr" presetSubtype="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edge">
                                      <p:cBhvr>
                                        <p:cTn id="4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3" grpId="0" animBg="1"/>
      <p:bldP spid="14" grpId="0" animBg="1"/>
      <p:bldP spid="15" grpId="0" animBg="1"/>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cells.jpg"/>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6481" t="12346" r="20791"/>
          <a:stretch/>
        </p:blipFill>
        <p:spPr>
          <a:xfrm>
            <a:off x="-1" y="1"/>
            <a:ext cx="9144001" cy="6887920"/>
          </a:xfrm>
          <a:prstGeom prst="rect">
            <a:avLst/>
          </a:prstGeom>
        </p:spPr>
      </p:pic>
      <p:sp>
        <p:nvSpPr>
          <p:cNvPr id="7" name="Rectángulo redondeado 6"/>
          <p:cNvSpPr/>
          <p:nvPr/>
        </p:nvSpPr>
        <p:spPr>
          <a:xfrm>
            <a:off x="508001" y="303855"/>
            <a:ext cx="4385732" cy="627478"/>
          </a:xfrm>
          <a:prstGeom prst="roundRect">
            <a:avLst/>
          </a:prstGeom>
          <a:solidFill>
            <a:srgbClr val="21F519"/>
          </a:solidFill>
          <a:ln>
            <a:solidFill>
              <a:srgbClr val="FFFFFF"/>
            </a:solidFill>
          </a:ln>
          <a:scene3d>
            <a:camera prst="orthographicFront"/>
            <a:lightRig rig="threePt" dir="t"/>
          </a:scene3d>
          <a:sp3d>
            <a:bevelT prst="angle"/>
          </a:sp3d>
        </p:spPr>
        <p:style>
          <a:lnRef idx="1">
            <a:schemeClr val="accent2"/>
          </a:lnRef>
          <a:fillRef idx="3">
            <a:schemeClr val="accent2"/>
          </a:fillRef>
          <a:effectRef idx="2">
            <a:schemeClr val="accent2"/>
          </a:effectRef>
          <a:fontRef idx="minor">
            <a:schemeClr val="lt1"/>
          </a:fontRef>
        </p:style>
        <p:txBody>
          <a:bodyPr rtlCol="0" anchor="ctr"/>
          <a:lstStyle/>
          <a:p>
            <a:pPr algn="ctr">
              <a:lnSpc>
                <a:spcPct val="80000"/>
              </a:lnSpc>
            </a:pPr>
            <a:r>
              <a:rPr lang="es-ES" sz="3200" dirty="0" smtClean="0"/>
              <a:t>DISEÑO DE LA RED</a:t>
            </a:r>
            <a:endParaRPr lang="es-ES" sz="3200" dirty="0"/>
          </a:p>
        </p:txBody>
      </p:sp>
      <p:sp>
        <p:nvSpPr>
          <p:cNvPr id="17" name="Rectángulo redondeado 16"/>
          <p:cNvSpPr/>
          <p:nvPr/>
        </p:nvSpPr>
        <p:spPr>
          <a:xfrm>
            <a:off x="508001" y="1032932"/>
            <a:ext cx="4385732" cy="474133"/>
          </a:xfrm>
          <a:prstGeom prst="roundRect">
            <a:avLst/>
          </a:prstGeom>
          <a:solidFill>
            <a:srgbClr val="5DF517"/>
          </a:solidFill>
          <a:ln>
            <a:solidFill>
              <a:srgbClr val="F2F2F2"/>
            </a:solidFill>
          </a:ln>
          <a:scene3d>
            <a:camera prst="orthographicFront"/>
            <a:lightRig rig="threePt" dir="t"/>
          </a:scene3d>
          <a:sp3d>
            <a:bevelT prst="angle"/>
          </a:sp3d>
        </p:spPr>
        <p:style>
          <a:lnRef idx="1">
            <a:schemeClr val="dk1"/>
          </a:lnRef>
          <a:fillRef idx="2">
            <a:schemeClr val="dk1"/>
          </a:fillRef>
          <a:effectRef idx="1">
            <a:schemeClr val="dk1"/>
          </a:effectRef>
          <a:fontRef idx="minor">
            <a:schemeClr val="dk1"/>
          </a:fontRef>
        </p:style>
        <p:txBody>
          <a:bodyPr rtlCol="0" anchor="ctr"/>
          <a:lstStyle/>
          <a:p>
            <a:pPr algn="ctr">
              <a:lnSpc>
                <a:spcPct val="80000"/>
              </a:lnSpc>
            </a:pPr>
            <a:r>
              <a:rPr lang="es-ES" b="1" dirty="0" smtClean="0">
                <a:solidFill>
                  <a:srgbClr val="000000"/>
                </a:solidFill>
              </a:rPr>
              <a:t>DISEÑO DE RADIO ENLACES</a:t>
            </a:r>
            <a:endParaRPr lang="es-ES" b="1" dirty="0">
              <a:solidFill>
                <a:srgbClr val="000000"/>
              </a:solidFill>
            </a:endParaRPr>
          </a:p>
        </p:txBody>
      </p:sp>
      <p:pic>
        <p:nvPicPr>
          <p:cNvPr id="12" name="Imagen 11" descr="Macintosh HD:Users:Alejandro:Desktop:Picture 4.png"/>
          <p:cNvPicPr/>
          <p:nvPr/>
        </p:nvPicPr>
        <p:blipFill>
          <a:blip r:embed="rId5">
            <a:extLst>
              <a:ext uri="{28A0092B-C50C-407E-A947-70E740481C1C}">
                <a14:useLocalDpi xmlns:a14="http://schemas.microsoft.com/office/drawing/2010/main" val="0"/>
              </a:ext>
            </a:extLst>
          </a:blip>
          <a:srcRect/>
          <a:stretch>
            <a:fillRect/>
          </a:stretch>
        </p:blipFill>
        <p:spPr bwMode="auto">
          <a:xfrm>
            <a:off x="4681008" y="1626551"/>
            <a:ext cx="4462992" cy="5231449"/>
          </a:xfrm>
          <a:prstGeom prst="rect">
            <a:avLst/>
          </a:prstGeom>
          <a:noFill/>
          <a:ln>
            <a:noFill/>
          </a:ln>
        </p:spPr>
      </p:pic>
      <p:pic>
        <p:nvPicPr>
          <p:cNvPr id="16" name="Imagen 15"/>
          <p:cNvPicPr/>
          <p:nvPr/>
        </p:nvPicPr>
        <p:blipFill rotWithShape="1">
          <a:blip r:embed="rId6">
            <a:extLst>
              <a:ext uri="{28A0092B-C50C-407E-A947-70E740481C1C}">
                <a14:useLocalDpi xmlns:a14="http://schemas.microsoft.com/office/drawing/2010/main" val="0"/>
              </a:ext>
            </a:extLst>
          </a:blip>
          <a:srcRect l="11902" t="31605" r="12646" b="8689"/>
          <a:stretch/>
        </p:blipFill>
        <p:spPr bwMode="auto">
          <a:xfrm>
            <a:off x="-2" y="1626551"/>
            <a:ext cx="4521201" cy="523144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917201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cells.jpg"/>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6481" t="12346" r="20791"/>
          <a:stretch/>
        </p:blipFill>
        <p:spPr>
          <a:xfrm>
            <a:off x="-1" y="1"/>
            <a:ext cx="9144001" cy="6887920"/>
          </a:xfrm>
          <a:prstGeom prst="rect">
            <a:avLst/>
          </a:prstGeom>
        </p:spPr>
      </p:pic>
      <p:sp>
        <p:nvSpPr>
          <p:cNvPr id="7" name="Rectángulo redondeado 6"/>
          <p:cNvSpPr/>
          <p:nvPr/>
        </p:nvSpPr>
        <p:spPr>
          <a:xfrm>
            <a:off x="508001" y="303855"/>
            <a:ext cx="4385732" cy="627478"/>
          </a:xfrm>
          <a:prstGeom prst="roundRect">
            <a:avLst/>
          </a:prstGeom>
          <a:solidFill>
            <a:srgbClr val="21F519"/>
          </a:solidFill>
          <a:ln>
            <a:solidFill>
              <a:srgbClr val="FFFFFF"/>
            </a:solidFill>
          </a:ln>
          <a:scene3d>
            <a:camera prst="orthographicFront"/>
            <a:lightRig rig="threePt" dir="t"/>
          </a:scene3d>
          <a:sp3d>
            <a:bevelT prst="angle"/>
          </a:sp3d>
        </p:spPr>
        <p:style>
          <a:lnRef idx="1">
            <a:schemeClr val="accent2"/>
          </a:lnRef>
          <a:fillRef idx="3">
            <a:schemeClr val="accent2"/>
          </a:fillRef>
          <a:effectRef idx="2">
            <a:schemeClr val="accent2"/>
          </a:effectRef>
          <a:fontRef idx="minor">
            <a:schemeClr val="lt1"/>
          </a:fontRef>
        </p:style>
        <p:txBody>
          <a:bodyPr rtlCol="0" anchor="ctr"/>
          <a:lstStyle/>
          <a:p>
            <a:pPr algn="ctr">
              <a:lnSpc>
                <a:spcPct val="80000"/>
              </a:lnSpc>
            </a:pPr>
            <a:r>
              <a:rPr lang="es-ES" sz="3200" dirty="0" smtClean="0"/>
              <a:t>DISEÑO DE LA RED</a:t>
            </a:r>
            <a:endParaRPr lang="es-ES" sz="3200" dirty="0"/>
          </a:p>
        </p:txBody>
      </p:sp>
      <p:sp>
        <p:nvSpPr>
          <p:cNvPr id="17" name="Rectángulo redondeado 16"/>
          <p:cNvSpPr/>
          <p:nvPr/>
        </p:nvSpPr>
        <p:spPr>
          <a:xfrm>
            <a:off x="508001" y="1032932"/>
            <a:ext cx="4385732" cy="474133"/>
          </a:xfrm>
          <a:prstGeom prst="roundRect">
            <a:avLst/>
          </a:prstGeom>
          <a:solidFill>
            <a:srgbClr val="5DF517"/>
          </a:solidFill>
          <a:ln>
            <a:solidFill>
              <a:srgbClr val="F2F2F2"/>
            </a:solidFill>
          </a:ln>
          <a:scene3d>
            <a:camera prst="orthographicFront"/>
            <a:lightRig rig="threePt" dir="t"/>
          </a:scene3d>
          <a:sp3d>
            <a:bevelT prst="angle"/>
          </a:sp3d>
        </p:spPr>
        <p:style>
          <a:lnRef idx="1">
            <a:schemeClr val="dk1"/>
          </a:lnRef>
          <a:fillRef idx="2">
            <a:schemeClr val="dk1"/>
          </a:fillRef>
          <a:effectRef idx="1">
            <a:schemeClr val="dk1"/>
          </a:effectRef>
          <a:fontRef idx="minor">
            <a:schemeClr val="dk1"/>
          </a:fontRef>
        </p:style>
        <p:txBody>
          <a:bodyPr rtlCol="0" anchor="ctr"/>
          <a:lstStyle/>
          <a:p>
            <a:pPr algn="ctr">
              <a:lnSpc>
                <a:spcPct val="80000"/>
              </a:lnSpc>
            </a:pPr>
            <a:r>
              <a:rPr lang="es-ES" b="1" dirty="0" smtClean="0">
                <a:solidFill>
                  <a:srgbClr val="000000"/>
                </a:solidFill>
              </a:rPr>
              <a:t>SOFTWARE DE SIMULACIÓN DE ENLACES</a:t>
            </a:r>
            <a:endParaRPr lang="es-ES" b="1" dirty="0">
              <a:solidFill>
                <a:srgbClr val="000000"/>
              </a:solidFill>
            </a:endParaRPr>
          </a:p>
        </p:txBody>
      </p:sp>
      <p:pic>
        <p:nvPicPr>
          <p:cNvPr id="2" name="Imagen 1"/>
          <p:cNvPicPr>
            <a:picLocks noChangeAspect="1"/>
          </p:cNvPicPr>
          <p:nvPr/>
        </p:nvPicPr>
        <p:blipFill>
          <a:blip r:embed="rId5"/>
          <a:stretch>
            <a:fillRect/>
          </a:stretch>
        </p:blipFill>
        <p:spPr>
          <a:xfrm>
            <a:off x="5503334" y="3183465"/>
            <a:ext cx="1809275" cy="1253067"/>
          </a:xfrm>
          <a:prstGeom prst="rect">
            <a:avLst/>
          </a:prstGeom>
        </p:spPr>
      </p:pic>
      <p:sp>
        <p:nvSpPr>
          <p:cNvPr id="3" name="CuadroTexto 2"/>
          <p:cNvSpPr txBox="1"/>
          <p:nvPr/>
        </p:nvSpPr>
        <p:spPr>
          <a:xfrm>
            <a:off x="508001" y="2048933"/>
            <a:ext cx="1828758" cy="369332"/>
          </a:xfrm>
          <a:prstGeom prst="rect">
            <a:avLst/>
          </a:prstGeom>
          <a:noFill/>
        </p:spPr>
        <p:txBody>
          <a:bodyPr wrap="square" rtlCol="0">
            <a:spAutoFit/>
          </a:bodyPr>
          <a:lstStyle/>
          <a:p>
            <a:r>
              <a:rPr lang="es-ES" b="1" dirty="0" smtClean="0"/>
              <a:t>Radio Mobile</a:t>
            </a:r>
            <a:endParaRPr lang="es-ES" b="1" dirty="0"/>
          </a:p>
        </p:txBody>
      </p:sp>
      <p:sp>
        <p:nvSpPr>
          <p:cNvPr id="4" name="Rectángulo redondeado 3"/>
          <p:cNvSpPr/>
          <p:nvPr/>
        </p:nvSpPr>
        <p:spPr>
          <a:xfrm>
            <a:off x="2861733" y="1778000"/>
            <a:ext cx="5858934" cy="1032933"/>
          </a:xfrm>
          <a:prstGeom prst="roundRect">
            <a:avLst/>
          </a:prstGeom>
          <a:ln>
            <a:solidFill>
              <a:srgbClr val="21F519"/>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s-ES" dirty="0" smtClean="0">
                <a:solidFill>
                  <a:srgbClr val="000000"/>
                </a:solidFill>
              </a:rPr>
              <a:t>Software de simulación de radio enlaces, sin prohibición para uso comercial.</a:t>
            </a:r>
            <a:endParaRPr lang="es-ES" dirty="0">
              <a:solidFill>
                <a:srgbClr val="000000"/>
              </a:solidFill>
            </a:endParaRPr>
          </a:p>
        </p:txBody>
      </p:sp>
      <p:pic>
        <p:nvPicPr>
          <p:cNvPr id="5" name="Imagen 4"/>
          <p:cNvPicPr>
            <a:picLocks noChangeAspect="1"/>
          </p:cNvPicPr>
          <p:nvPr/>
        </p:nvPicPr>
        <p:blipFill>
          <a:blip r:embed="rId6"/>
          <a:stretch>
            <a:fillRect/>
          </a:stretch>
        </p:blipFill>
        <p:spPr>
          <a:xfrm>
            <a:off x="7377751" y="3035298"/>
            <a:ext cx="1559875" cy="1553635"/>
          </a:xfrm>
          <a:prstGeom prst="rect">
            <a:avLst/>
          </a:prstGeom>
        </p:spPr>
      </p:pic>
      <p:sp>
        <p:nvSpPr>
          <p:cNvPr id="9" name="CuadroTexto 8"/>
          <p:cNvSpPr txBox="1"/>
          <p:nvPr/>
        </p:nvSpPr>
        <p:spPr>
          <a:xfrm>
            <a:off x="508001" y="3572933"/>
            <a:ext cx="1828758" cy="369332"/>
          </a:xfrm>
          <a:prstGeom prst="rect">
            <a:avLst/>
          </a:prstGeom>
          <a:noFill/>
        </p:spPr>
        <p:txBody>
          <a:bodyPr wrap="square" rtlCol="0">
            <a:spAutoFit/>
          </a:bodyPr>
          <a:lstStyle/>
          <a:p>
            <a:r>
              <a:rPr lang="es-ES" b="1" dirty="0" smtClean="0"/>
              <a:t>Mapas SRTM3</a:t>
            </a:r>
            <a:endParaRPr lang="es-ES" b="1" dirty="0"/>
          </a:p>
        </p:txBody>
      </p:sp>
      <p:sp>
        <p:nvSpPr>
          <p:cNvPr id="10" name="CuadroTexto 9"/>
          <p:cNvSpPr txBox="1"/>
          <p:nvPr/>
        </p:nvSpPr>
        <p:spPr>
          <a:xfrm>
            <a:off x="508001" y="5435600"/>
            <a:ext cx="1828758" cy="646331"/>
          </a:xfrm>
          <a:prstGeom prst="rect">
            <a:avLst/>
          </a:prstGeom>
          <a:noFill/>
        </p:spPr>
        <p:txBody>
          <a:bodyPr wrap="square" rtlCol="0">
            <a:spAutoFit/>
          </a:bodyPr>
          <a:lstStyle/>
          <a:p>
            <a:r>
              <a:rPr lang="es-ES" b="1" dirty="0" smtClean="0"/>
              <a:t>Modelo de propagación</a:t>
            </a:r>
            <a:endParaRPr lang="es-ES" b="1" dirty="0"/>
          </a:p>
        </p:txBody>
      </p:sp>
      <p:sp>
        <p:nvSpPr>
          <p:cNvPr id="12" name="Rectángulo redondeado 11"/>
          <p:cNvSpPr/>
          <p:nvPr/>
        </p:nvSpPr>
        <p:spPr>
          <a:xfrm>
            <a:off x="2861733" y="3251199"/>
            <a:ext cx="2370667" cy="1032933"/>
          </a:xfrm>
          <a:prstGeom prst="roundRect">
            <a:avLst/>
          </a:prstGeom>
          <a:ln>
            <a:solidFill>
              <a:srgbClr val="21F519"/>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s-ES" dirty="0" smtClean="0">
                <a:solidFill>
                  <a:srgbClr val="000000"/>
                </a:solidFill>
              </a:rPr>
              <a:t>Mapas digitales de terreno tomadas a 3 arco segundos (90m)</a:t>
            </a:r>
            <a:endParaRPr lang="es-ES" dirty="0">
              <a:solidFill>
                <a:srgbClr val="000000"/>
              </a:solidFill>
            </a:endParaRPr>
          </a:p>
        </p:txBody>
      </p:sp>
      <p:sp>
        <p:nvSpPr>
          <p:cNvPr id="13" name="Rectángulo redondeado 12"/>
          <p:cNvSpPr/>
          <p:nvPr/>
        </p:nvSpPr>
        <p:spPr>
          <a:xfrm>
            <a:off x="2861733" y="5232399"/>
            <a:ext cx="2370667" cy="1032933"/>
          </a:xfrm>
          <a:prstGeom prst="roundRect">
            <a:avLst/>
          </a:prstGeom>
          <a:ln>
            <a:solidFill>
              <a:srgbClr val="21F519"/>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s-ES" dirty="0" smtClean="0">
                <a:solidFill>
                  <a:srgbClr val="000000"/>
                </a:solidFill>
              </a:rPr>
              <a:t>Longley – Rice, para terrenos irregulares.</a:t>
            </a:r>
          </a:p>
          <a:p>
            <a:pPr algn="ctr"/>
            <a:r>
              <a:rPr lang="es-ES" dirty="0" smtClean="0">
                <a:solidFill>
                  <a:srgbClr val="000000"/>
                </a:solidFill>
              </a:rPr>
              <a:t>Valido 20MHz a 20GHz</a:t>
            </a:r>
            <a:endParaRPr lang="es-ES" dirty="0">
              <a:solidFill>
                <a:srgbClr val="000000"/>
              </a:solidFill>
            </a:endParaRPr>
          </a:p>
        </p:txBody>
      </p:sp>
      <p:pic>
        <p:nvPicPr>
          <p:cNvPr id="14" name="Imagen 13"/>
          <p:cNvPicPr/>
          <p:nvPr/>
        </p:nvPicPr>
        <p:blipFill rotWithShape="1">
          <a:blip r:embed="rId7"/>
          <a:srcRect l="17553" t="16680" r="16276" b="57374"/>
          <a:stretch/>
        </p:blipFill>
        <p:spPr bwMode="auto">
          <a:xfrm>
            <a:off x="5503334" y="5286063"/>
            <a:ext cx="3434292" cy="89746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790573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righ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strVal val="#ppt_w*0.70"/>
                                          </p:val>
                                        </p:tav>
                                        <p:tav tm="100000">
                                          <p:val>
                                            <p:strVal val="#ppt_w"/>
                                          </p:val>
                                        </p:tav>
                                      </p:tavLst>
                                    </p:anim>
                                    <p:anim calcmode="lin" valueType="num">
                                      <p:cBhvr>
                                        <p:cTn id="16" dur="1000" fill="hold"/>
                                        <p:tgtEl>
                                          <p:spTgt spid="9"/>
                                        </p:tgtEl>
                                        <p:attrNameLst>
                                          <p:attrName>ppt_h</p:attrName>
                                        </p:attrNameLst>
                                      </p:cBhvr>
                                      <p:tavLst>
                                        <p:tav tm="0">
                                          <p:val>
                                            <p:strVal val="#ppt_h"/>
                                          </p:val>
                                        </p:tav>
                                        <p:tav tm="100000">
                                          <p:val>
                                            <p:strVal val="#ppt_h"/>
                                          </p:val>
                                        </p:tav>
                                      </p:tavLst>
                                    </p:anim>
                                    <p:animEffect transition="in" filter="fade">
                                      <p:cBhvr>
                                        <p:cTn id="17" dur="1000"/>
                                        <p:tgtEl>
                                          <p:spTgt spid="9"/>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1000" fill="hold"/>
                                        <p:tgtEl>
                                          <p:spTgt spid="12"/>
                                        </p:tgtEl>
                                        <p:attrNameLst>
                                          <p:attrName>ppt_w</p:attrName>
                                        </p:attrNameLst>
                                      </p:cBhvr>
                                      <p:tavLst>
                                        <p:tav tm="0">
                                          <p:val>
                                            <p:strVal val="#ppt_w*0.70"/>
                                          </p:val>
                                        </p:tav>
                                        <p:tav tm="100000">
                                          <p:val>
                                            <p:strVal val="#ppt_w"/>
                                          </p:val>
                                        </p:tav>
                                      </p:tavLst>
                                    </p:anim>
                                    <p:anim calcmode="lin" valueType="num">
                                      <p:cBhvr>
                                        <p:cTn id="21" dur="1000" fill="hold"/>
                                        <p:tgtEl>
                                          <p:spTgt spid="12"/>
                                        </p:tgtEl>
                                        <p:attrNameLst>
                                          <p:attrName>ppt_h</p:attrName>
                                        </p:attrNameLst>
                                      </p:cBhvr>
                                      <p:tavLst>
                                        <p:tav tm="0">
                                          <p:val>
                                            <p:strVal val="#ppt_h"/>
                                          </p:val>
                                        </p:tav>
                                        <p:tav tm="100000">
                                          <p:val>
                                            <p:strVal val="#ppt_h"/>
                                          </p:val>
                                        </p:tav>
                                      </p:tavLst>
                                    </p:anim>
                                    <p:animEffect transition="in" filter="fade">
                                      <p:cBhvr>
                                        <p:cTn id="22" dur="1000"/>
                                        <p:tgtEl>
                                          <p:spTgt spid="12"/>
                                        </p:tgtEl>
                                      </p:cBhvr>
                                    </p:animEffect>
                                  </p:childTnLst>
                                </p:cTn>
                              </p:par>
                              <p:par>
                                <p:cTn id="23" presetID="55"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1000" fill="hold"/>
                                        <p:tgtEl>
                                          <p:spTgt spid="2"/>
                                        </p:tgtEl>
                                        <p:attrNameLst>
                                          <p:attrName>ppt_w</p:attrName>
                                        </p:attrNameLst>
                                      </p:cBhvr>
                                      <p:tavLst>
                                        <p:tav tm="0">
                                          <p:val>
                                            <p:strVal val="#ppt_w*0.70"/>
                                          </p:val>
                                        </p:tav>
                                        <p:tav tm="100000">
                                          <p:val>
                                            <p:strVal val="#ppt_w"/>
                                          </p:val>
                                        </p:tav>
                                      </p:tavLst>
                                    </p:anim>
                                    <p:anim calcmode="lin" valueType="num">
                                      <p:cBhvr>
                                        <p:cTn id="26" dur="1000" fill="hold"/>
                                        <p:tgtEl>
                                          <p:spTgt spid="2"/>
                                        </p:tgtEl>
                                        <p:attrNameLst>
                                          <p:attrName>ppt_h</p:attrName>
                                        </p:attrNameLst>
                                      </p:cBhvr>
                                      <p:tavLst>
                                        <p:tav tm="0">
                                          <p:val>
                                            <p:strVal val="#ppt_h"/>
                                          </p:val>
                                        </p:tav>
                                        <p:tav tm="100000">
                                          <p:val>
                                            <p:strVal val="#ppt_h"/>
                                          </p:val>
                                        </p:tav>
                                      </p:tavLst>
                                    </p:anim>
                                    <p:animEffect transition="in" filter="fade">
                                      <p:cBhvr>
                                        <p:cTn id="27" dur="1000"/>
                                        <p:tgtEl>
                                          <p:spTgt spid="2"/>
                                        </p:tgtEl>
                                      </p:cBhvr>
                                    </p:animEffect>
                                  </p:childTnLst>
                                </p:cTn>
                              </p:par>
                              <p:par>
                                <p:cTn id="28" presetID="55"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p:cTn id="30" dur="1000" fill="hold"/>
                                        <p:tgtEl>
                                          <p:spTgt spid="5"/>
                                        </p:tgtEl>
                                        <p:attrNameLst>
                                          <p:attrName>ppt_w</p:attrName>
                                        </p:attrNameLst>
                                      </p:cBhvr>
                                      <p:tavLst>
                                        <p:tav tm="0">
                                          <p:val>
                                            <p:strVal val="#ppt_w*0.70"/>
                                          </p:val>
                                        </p:tav>
                                        <p:tav tm="100000">
                                          <p:val>
                                            <p:strVal val="#ppt_w"/>
                                          </p:val>
                                        </p:tav>
                                      </p:tavLst>
                                    </p:anim>
                                    <p:anim calcmode="lin" valueType="num">
                                      <p:cBhvr>
                                        <p:cTn id="31" dur="1000" fill="hold"/>
                                        <p:tgtEl>
                                          <p:spTgt spid="5"/>
                                        </p:tgtEl>
                                        <p:attrNameLst>
                                          <p:attrName>ppt_h</p:attrName>
                                        </p:attrNameLst>
                                      </p:cBhvr>
                                      <p:tavLst>
                                        <p:tav tm="0">
                                          <p:val>
                                            <p:strVal val="#ppt_h"/>
                                          </p:val>
                                        </p:tav>
                                        <p:tav tm="100000">
                                          <p:val>
                                            <p:strVal val="#ppt_h"/>
                                          </p:val>
                                        </p:tav>
                                      </p:tavLst>
                                    </p:anim>
                                    <p:animEffect transition="in" filter="fade">
                                      <p:cBhvr>
                                        <p:cTn id="32" dur="10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checkerboard(across)">
                                      <p:cBhvr>
                                        <p:cTn id="37" dur="500"/>
                                        <p:tgtEl>
                                          <p:spTgt spid="10"/>
                                        </p:tgtEl>
                                      </p:cBhvr>
                                    </p:animEffect>
                                  </p:childTnLst>
                                </p:cTn>
                              </p:par>
                              <p:par>
                                <p:cTn id="38" presetID="5" presetClass="entr" presetSubtype="10"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checkerboard(across)">
                                      <p:cBhvr>
                                        <p:cTn id="40" dur="500"/>
                                        <p:tgtEl>
                                          <p:spTgt spid="13"/>
                                        </p:tgtEl>
                                      </p:cBhvr>
                                    </p:animEffect>
                                  </p:childTnLst>
                                </p:cTn>
                              </p:par>
                              <p:par>
                                <p:cTn id="41" presetID="5" presetClass="entr" presetSubtype="1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checkerboard(across)">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9" grpId="0"/>
      <p:bldP spid="10" grpId="0"/>
      <p:bldP spid="12" grpId="0" animBg="1"/>
      <p:bldP spid="1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cells.jpg"/>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6481" t="12346" r="20791"/>
          <a:stretch/>
        </p:blipFill>
        <p:spPr>
          <a:xfrm>
            <a:off x="-1" y="1"/>
            <a:ext cx="9144001" cy="6887920"/>
          </a:xfrm>
          <a:prstGeom prst="rect">
            <a:avLst/>
          </a:prstGeom>
        </p:spPr>
      </p:pic>
      <p:sp>
        <p:nvSpPr>
          <p:cNvPr id="7" name="Rectángulo redondeado 6"/>
          <p:cNvSpPr/>
          <p:nvPr/>
        </p:nvSpPr>
        <p:spPr>
          <a:xfrm>
            <a:off x="508001" y="303855"/>
            <a:ext cx="4385732" cy="627478"/>
          </a:xfrm>
          <a:prstGeom prst="roundRect">
            <a:avLst/>
          </a:prstGeom>
          <a:solidFill>
            <a:srgbClr val="21F519"/>
          </a:solidFill>
          <a:ln>
            <a:solidFill>
              <a:srgbClr val="FFFFFF"/>
            </a:solidFill>
          </a:ln>
          <a:scene3d>
            <a:camera prst="orthographicFront"/>
            <a:lightRig rig="threePt" dir="t"/>
          </a:scene3d>
          <a:sp3d>
            <a:bevelT prst="angle"/>
          </a:sp3d>
        </p:spPr>
        <p:style>
          <a:lnRef idx="1">
            <a:schemeClr val="accent2"/>
          </a:lnRef>
          <a:fillRef idx="3">
            <a:schemeClr val="accent2"/>
          </a:fillRef>
          <a:effectRef idx="2">
            <a:schemeClr val="accent2"/>
          </a:effectRef>
          <a:fontRef idx="minor">
            <a:schemeClr val="lt1"/>
          </a:fontRef>
        </p:style>
        <p:txBody>
          <a:bodyPr rtlCol="0" anchor="ctr"/>
          <a:lstStyle/>
          <a:p>
            <a:pPr algn="ctr">
              <a:lnSpc>
                <a:spcPct val="80000"/>
              </a:lnSpc>
            </a:pPr>
            <a:r>
              <a:rPr lang="es-ES" sz="3200" dirty="0" smtClean="0"/>
              <a:t>DISEÑO DE LA RED</a:t>
            </a:r>
            <a:endParaRPr lang="es-ES" sz="3200" dirty="0"/>
          </a:p>
        </p:txBody>
      </p:sp>
      <p:sp>
        <p:nvSpPr>
          <p:cNvPr id="17" name="Rectángulo redondeado 16"/>
          <p:cNvSpPr/>
          <p:nvPr/>
        </p:nvSpPr>
        <p:spPr>
          <a:xfrm>
            <a:off x="508001" y="1032932"/>
            <a:ext cx="4385732" cy="474133"/>
          </a:xfrm>
          <a:prstGeom prst="roundRect">
            <a:avLst/>
          </a:prstGeom>
          <a:solidFill>
            <a:srgbClr val="5DF517"/>
          </a:solidFill>
          <a:ln>
            <a:solidFill>
              <a:srgbClr val="F2F2F2"/>
            </a:solidFill>
          </a:ln>
          <a:scene3d>
            <a:camera prst="orthographicFront"/>
            <a:lightRig rig="threePt" dir="t"/>
          </a:scene3d>
          <a:sp3d>
            <a:bevelT prst="angle"/>
          </a:sp3d>
        </p:spPr>
        <p:style>
          <a:lnRef idx="1">
            <a:schemeClr val="dk1"/>
          </a:lnRef>
          <a:fillRef idx="2">
            <a:schemeClr val="dk1"/>
          </a:fillRef>
          <a:effectRef idx="1">
            <a:schemeClr val="dk1"/>
          </a:effectRef>
          <a:fontRef idx="minor">
            <a:schemeClr val="dk1"/>
          </a:fontRef>
        </p:style>
        <p:txBody>
          <a:bodyPr rtlCol="0" anchor="ctr"/>
          <a:lstStyle/>
          <a:p>
            <a:pPr algn="ctr">
              <a:lnSpc>
                <a:spcPct val="80000"/>
              </a:lnSpc>
            </a:pPr>
            <a:r>
              <a:rPr lang="es-ES" b="1" dirty="0" smtClean="0">
                <a:solidFill>
                  <a:srgbClr val="000000"/>
                </a:solidFill>
              </a:rPr>
              <a:t>PARAMETROS PARA LA SIMULACIÓN</a:t>
            </a:r>
            <a:endParaRPr lang="es-ES" b="1" dirty="0">
              <a:solidFill>
                <a:srgbClr val="000000"/>
              </a:solidFill>
            </a:endParaRPr>
          </a:p>
        </p:txBody>
      </p:sp>
      <p:sp>
        <p:nvSpPr>
          <p:cNvPr id="3" name="CuadroTexto 2"/>
          <p:cNvSpPr txBox="1"/>
          <p:nvPr/>
        </p:nvSpPr>
        <p:spPr>
          <a:xfrm>
            <a:off x="508001" y="3368300"/>
            <a:ext cx="1354666" cy="64633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s-ES" dirty="0" smtClean="0">
                <a:solidFill>
                  <a:srgbClr val="000000"/>
                </a:solidFill>
              </a:rPr>
              <a:t>Parámetros RF</a:t>
            </a:r>
            <a:endParaRPr lang="es-ES" dirty="0">
              <a:solidFill>
                <a:srgbClr val="000000"/>
              </a:solidFill>
            </a:endParaRPr>
          </a:p>
        </p:txBody>
      </p:sp>
      <p:graphicFrame>
        <p:nvGraphicFramePr>
          <p:cNvPr id="6" name="Tabla 5"/>
          <p:cNvGraphicFramePr>
            <a:graphicFrameLocks noGrp="1"/>
          </p:cNvGraphicFramePr>
          <p:nvPr>
            <p:extLst>
              <p:ext uri="{D42A27DB-BD31-4B8C-83A1-F6EECF244321}">
                <p14:modId xmlns:p14="http://schemas.microsoft.com/office/powerpoint/2010/main" val="945998499"/>
              </p:ext>
            </p:extLst>
          </p:nvPr>
        </p:nvGraphicFramePr>
        <p:xfrm>
          <a:off x="2150537" y="2357787"/>
          <a:ext cx="6502399" cy="3313687"/>
        </p:xfrm>
        <a:graphic>
          <a:graphicData uri="http://schemas.openxmlformats.org/drawingml/2006/table">
            <a:tbl>
              <a:tblPr>
                <a:tableStyleId>{3C2FFA5D-87B4-456A-9821-1D502468CF0F}</a:tableStyleId>
              </a:tblPr>
              <a:tblGrid>
                <a:gridCol w="812800"/>
                <a:gridCol w="846663"/>
                <a:gridCol w="4842936"/>
              </a:tblGrid>
              <a:tr h="158565">
                <a:tc>
                  <a:txBody>
                    <a:bodyPr/>
                    <a:lstStyle/>
                    <a:p>
                      <a:pPr algn="l" fontAlgn="ctr"/>
                      <a:r>
                        <a:rPr lang="en-US" sz="1100" b="1" u="none" strike="noStrike" dirty="0">
                          <a:effectLst/>
                        </a:rPr>
                        <a:t>Parámetro</a:t>
                      </a:r>
                      <a:endParaRPr lang="en-US" sz="1100" b="1" i="0" u="none" strike="noStrike" dirty="0">
                        <a:solidFill>
                          <a:srgbClr val="000000"/>
                        </a:solidFill>
                        <a:effectLst/>
                        <a:latin typeface="Arial"/>
                      </a:endParaRPr>
                    </a:p>
                  </a:txBody>
                  <a:tcPr marL="6295" marR="6295" marT="6295" marB="0" anchor="ctr"/>
                </a:tc>
                <a:tc>
                  <a:txBody>
                    <a:bodyPr/>
                    <a:lstStyle/>
                    <a:p>
                      <a:pPr algn="l" fontAlgn="ctr"/>
                      <a:r>
                        <a:rPr lang="en-US" sz="1100" b="1" u="none" strike="noStrike" dirty="0">
                          <a:effectLst/>
                        </a:rPr>
                        <a:t>Valor</a:t>
                      </a:r>
                      <a:endParaRPr lang="en-US" sz="1100" b="1" i="0" u="none" strike="noStrike" dirty="0">
                        <a:solidFill>
                          <a:srgbClr val="000000"/>
                        </a:solidFill>
                        <a:effectLst/>
                        <a:latin typeface="Arial"/>
                      </a:endParaRPr>
                    </a:p>
                  </a:txBody>
                  <a:tcPr marL="6295" marR="6295" marT="6295" marB="0" anchor="ctr"/>
                </a:tc>
                <a:tc>
                  <a:txBody>
                    <a:bodyPr/>
                    <a:lstStyle/>
                    <a:p>
                      <a:pPr algn="l" fontAlgn="ctr"/>
                      <a:r>
                        <a:rPr lang="en-US" sz="1100" b="1" u="none" strike="noStrike" dirty="0">
                          <a:effectLst/>
                        </a:rPr>
                        <a:t>Descripción</a:t>
                      </a:r>
                      <a:endParaRPr lang="en-US" sz="1100" b="1" i="0" u="none" strike="noStrike" dirty="0">
                        <a:solidFill>
                          <a:srgbClr val="000000"/>
                        </a:solidFill>
                        <a:effectLst/>
                        <a:latin typeface="Arial"/>
                      </a:endParaRPr>
                    </a:p>
                  </a:txBody>
                  <a:tcPr marL="6295" marR="6295" marT="6295" marB="0" anchor="ctr"/>
                </a:tc>
              </a:tr>
              <a:tr h="535090">
                <a:tc>
                  <a:txBody>
                    <a:bodyPr/>
                    <a:lstStyle/>
                    <a:p>
                      <a:pPr algn="l" fontAlgn="ctr"/>
                      <a:r>
                        <a:rPr lang="en-US" sz="1100" u="none" strike="noStrike" dirty="0">
                          <a:effectLst/>
                        </a:rPr>
                        <a:t>Patrón de radiación de antena</a:t>
                      </a:r>
                      <a:endParaRPr lang="en-US" sz="1100" b="0" i="0" u="none" strike="noStrike" dirty="0">
                        <a:solidFill>
                          <a:srgbClr val="000000"/>
                        </a:solidFill>
                        <a:effectLst/>
                        <a:latin typeface="Arial"/>
                      </a:endParaRPr>
                    </a:p>
                  </a:txBody>
                  <a:tcPr marL="6295" marR="6295" marT="6295" marB="0" anchor="ctr"/>
                </a:tc>
                <a:tc>
                  <a:txBody>
                    <a:bodyPr/>
                    <a:lstStyle/>
                    <a:p>
                      <a:pPr algn="l" fontAlgn="ctr"/>
                      <a:r>
                        <a:rPr lang="en-US" sz="1100" u="none" strike="noStrike" dirty="0">
                          <a:effectLst/>
                        </a:rPr>
                        <a:t>Yagi</a:t>
                      </a:r>
                      <a:endParaRPr lang="en-US" sz="1100" b="0" i="0" u="none" strike="noStrike" dirty="0">
                        <a:solidFill>
                          <a:srgbClr val="000000"/>
                        </a:solidFill>
                        <a:effectLst/>
                        <a:latin typeface="Arial"/>
                      </a:endParaRPr>
                    </a:p>
                  </a:txBody>
                  <a:tcPr marL="6295" marR="6295" marT="6295" marB="0" anchor="ctr"/>
                </a:tc>
                <a:tc>
                  <a:txBody>
                    <a:bodyPr/>
                    <a:lstStyle/>
                    <a:p>
                      <a:pPr algn="l" fontAlgn="ctr"/>
                      <a:r>
                        <a:rPr lang="en-US" sz="1100" u="none" strike="noStrike" dirty="0">
                          <a:effectLst/>
                        </a:rPr>
                        <a:t>Radio Mobile, no provee de antenas con un patrón de radiación más directivo que la antena Yagi. Las antenas propuestas son de grilla y de panel, cuyo patrón de radiación es más directivo.</a:t>
                      </a:r>
                      <a:endParaRPr lang="en-US" sz="1100" b="0" i="0" u="none" strike="noStrike" dirty="0">
                        <a:solidFill>
                          <a:srgbClr val="000000"/>
                        </a:solidFill>
                        <a:effectLst/>
                        <a:latin typeface="Arial"/>
                      </a:endParaRPr>
                    </a:p>
                  </a:txBody>
                  <a:tcPr marL="6295" marR="6295" marT="6295" marB="0" anchor="ctr"/>
                </a:tc>
              </a:tr>
              <a:tr h="617045">
                <a:tc>
                  <a:txBody>
                    <a:bodyPr/>
                    <a:lstStyle/>
                    <a:p>
                      <a:pPr algn="l" fontAlgn="ctr"/>
                      <a:r>
                        <a:rPr lang="en-US" sz="1100" u="none" strike="noStrike" dirty="0">
                          <a:effectLst/>
                        </a:rPr>
                        <a:t>Ganancia antena</a:t>
                      </a:r>
                      <a:endParaRPr lang="en-US" sz="1100" b="0" i="0" u="none" strike="noStrike" dirty="0">
                        <a:solidFill>
                          <a:srgbClr val="000000"/>
                        </a:solidFill>
                        <a:effectLst/>
                        <a:latin typeface="Arial"/>
                      </a:endParaRPr>
                    </a:p>
                  </a:txBody>
                  <a:tcPr marL="6295" marR="6295" marT="6295" marB="0" anchor="ctr"/>
                </a:tc>
                <a:tc>
                  <a:txBody>
                    <a:bodyPr/>
                    <a:lstStyle/>
                    <a:p>
                      <a:pPr algn="l" fontAlgn="ctr"/>
                      <a:r>
                        <a:rPr lang="en-US" sz="1100" u="none" strike="noStrike" dirty="0">
                          <a:effectLst/>
                        </a:rPr>
                        <a:t>Panel=18dBi, Grilla=24dBi</a:t>
                      </a:r>
                      <a:endParaRPr lang="en-US" sz="1100" b="0" i="0" u="none" strike="noStrike" dirty="0">
                        <a:solidFill>
                          <a:srgbClr val="000000"/>
                        </a:solidFill>
                        <a:effectLst/>
                        <a:latin typeface="Arial"/>
                      </a:endParaRPr>
                    </a:p>
                  </a:txBody>
                  <a:tcPr marL="6295" marR="6295" marT="6295" marB="0" anchor="ctr"/>
                </a:tc>
                <a:tc>
                  <a:txBody>
                    <a:bodyPr/>
                    <a:lstStyle/>
                    <a:p>
                      <a:pPr algn="l" fontAlgn="ctr"/>
                      <a:r>
                        <a:rPr lang="en-US" sz="1100" u="none" strike="noStrike" dirty="0">
                          <a:effectLst/>
                        </a:rPr>
                        <a:t>Es la relación de potencias por unidad de superficie, entre la antena de prueba y una antena isotrópica ideal.</a:t>
                      </a:r>
                      <a:endParaRPr lang="en-US" sz="1100" b="0" i="0" u="none" strike="noStrike" dirty="0">
                        <a:solidFill>
                          <a:srgbClr val="000000"/>
                        </a:solidFill>
                        <a:effectLst/>
                        <a:latin typeface="Arial"/>
                      </a:endParaRPr>
                    </a:p>
                  </a:txBody>
                  <a:tcPr marL="6295" marR="6295" marT="6295" marB="0" anchor="ctr"/>
                </a:tc>
              </a:tr>
              <a:tr h="353415">
                <a:tc>
                  <a:txBody>
                    <a:bodyPr/>
                    <a:lstStyle/>
                    <a:p>
                      <a:pPr algn="l" fontAlgn="ctr"/>
                      <a:r>
                        <a:rPr lang="en-US" sz="1100" u="none" strike="noStrike" dirty="0">
                          <a:effectLst/>
                        </a:rPr>
                        <a:t>Potencia del transmisor</a:t>
                      </a:r>
                      <a:endParaRPr lang="en-US" sz="1100" b="0" i="0" u="none" strike="noStrike" dirty="0">
                        <a:solidFill>
                          <a:srgbClr val="000000"/>
                        </a:solidFill>
                        <a:effectLst/>
                        <a:latin typeface="Arial"/>
                      </a:endParaRPr>
                    </a:p>
                  </a:txBody>
                  <a:tcPr marL="6295" marR="6295" marT="6295" marB="0" anchor="ctr"/>
                </a:tc>
                <a:tc>
                  <a:txBody>
                    <a:bodyPr/>
                    <a:lstStyle/>
                    <a:p>
                      <a:pPr algn="l" fontAlgn="ctr"/>
                      <a:r>
                        <a:rPr lang="en-US" sz="1100" u="none" strike="noStrike" dirty="0">
                          <a:effectLst/>
                        </a:rPr>
                        <a:t>19dBm</a:t>
                      </a:r>
                      <a:endParaRPr lang="en-US" sz="1100" b="0" i="0" u="none" strike="noStrike" dirty="0">
                        <a:solidFill>
                          <a:srgbClr val="000000"/>
                        </a:solidFill>
                        <a:effectLst/>
                        <a:latin typeface="Arial"/>
                      </a:endParaRPr>
                    </a:p>
                  </a:txBody>
                  <a:tcPr marL="6295" marR="6295" marT="6295" marB="0" anchor="ctr"/>
                </a:tc>
                <a:tc>
                  <a:txBody>
                    <a:bodyPr/>
                    <a:lstStyle/>
                    <a:p>
                      <a:pPr algn="l" fontAlgn="ctr"/>
                      <a:r>
                        <a:rPr lang="en-US" sz="1100" u="none" strike="noStrike" dirty="0">
                          <a:effectLst/>
                        </a:rPr>
                        <a:t>Potencia de transmisión en la más alta modulación, definido por el fabricante.</a:t>
                      </a:r>
                      <a:endParaRPr lang="en-US" sz="1100" b="0" i="0" u="none" strike="noStrike" dirty="0">
                        <a:solidFill>
                          <a:srgbClr val="000000"/>
                        </a:solidFill>
                        <a:effectLst/>
                        <a:latin typeface="Arial"/>
                      </a:endParaRPr>
                    </a:p>
                  </a:txBody>
                  <a:tcPr marL="6295" marR="6295" marT="6295" marB="0" anchor="ctr"/>
                </a:tc>
              </a:tr>
              <a:tr h="527702">
                <a:tc>
                  <a:txBody>
                    <a:bodyPr/>
                    <a:lstStyle/>
                    <a:p>
                      <a:pPr algn="l" fontAlgn="ctr"/>
                      <a:r>
                        <a:rPr lang="en-US" sz="1100" u="none" strike="noStrike" dirty="0">
                          <a:effectLst/>
                        </a:rPr>
                        <a:t>Pérdidas de línea</a:t>
                      </a:r>
                      <a:endParaRPr lang="en-US" sz="1100" b="0" i="0" u="none" strike="noStrike" dirty="0">
                        <a:solidFill>
                          <a:srgbClr val="000000"/>
                        </a:solidFill>
                        <a:effectLst/>
                        <a:latin typeface="Arial"/>
                      </a:endParaRPr>
                    </a:p>
                  </a:txBody>
                  <a:tcPr marL="6295" marR="6295" marT="6295" marB="0" anchor="ctr"/>
                </a:tc>
                <a:tc>
                  <a:txBody>
                    <a:bodyPr/>
                    <a:lstStyle/>
                    <a:p>
                      <a:pPr algn="l" fontAlgn="ctr"/>
                      <a:r>
                        <a:rPr lang="en-US" sz="1100" u="none" strike="noStrike" dirty="0">
                          <a:effectLst/>
                        </a:rPr>
                        <a:t>0.2dB</a:t>
                      </a:r>
                      <a:endParaRPr lang="en-US" sz="1100" b="0" i="0" u="none" strike="noStrike" dirty="0">
                        <a:solidFill>
                          <a:srgbClr val="000000"/>
                        </a:solidFill>
                        <a:effectLst/>
                        <a:latin typeface="Arial"/>
                      </a:endParaRPr>
                    </a:p>
                  </a:txBody>
                  <a:tcPr marL="6295" marR="6295" marT="6295" marB="0" anchor="ctr"/>
                </a:tc>
                <a:tc>
                  <a:txBody>
                    <a:bodyPr/>
                    <a:lstStyle/>
                    <a:p>
                      <a:pPr algn="l" fontAlgn="ctr"/>
                      <a:r>
                        <a:rPr lang="en-US" sz="1100" u="none" strike="noStrike" dirty="0">
                          <a:effectLst/>
                        </a:rPr>
                        <a:t>Se considera 0.2dB por pérdidas de línea debido a la longitud menor a 50cm entre el transmisor y la antena.</a:t>
                      </a:r>
                      <a:endParaRPr lang="en-US" sz="1100" b="0" i="0" u="none" strike="noStrike" dirty="0">
                        <a:solidFill>
                          <a:srgbClr val="000000"/>
                        </a:solidFill>
                        <a:effectLst/>
                        <a:latin typeface="Arial"/>
                      </a:endParaRPr>
                    </a:p>
                  </a:txBody>
                  <a:tcPr marL="6295" marR="6295" marT="6295" marB="0" anchor="ctr"/>
                </a:tc>
              </a:tr>
              <a:tr h="311392">
                <a:tc>
                  <a:txBody>
                    <a:bodyPr/>
                    <a:lstStyle/>
                    <a:p>
                      <a:pPr algn="l" fontAlgn="ctr"/>
                      <a:r>
                        <a:rPr lang="en-US" sz="1100" u="none" strike="noStrike" dirty="0">
                          <a:effectLst/>
                        </a:rPr>
                        <a:t>Pérdidas por conectores</a:t>
                      </a:r>
                      <a:endParaRPr lang="en-US" sz="1100" b="0" i="0" u="none" strike="noStrike" dirty="0">
                        <a:solidFill>
                          <a:srgbClr val="000000"/>
                        </a:solidFill>
                        <a:effectLst/>
                        <a:latin typeface="Arial"/>
                      </a:endParaRPr>
                    </a:p>
                  </a:txBody>
                  <a:tcPr marL="6295" marR="6295" marT="6295" marB="0" anchor="ctr"/>
                </a:tc>
                <a:tc>
                  <a:txBody>
                    <a:bodyPr/>
                    <a:lstStyle/>
                    <a:p>
                      <a:pPr algn="l" fontAlgn="ctr"/>
                      <a:r>
                        <a:rPr lang="en-US" sz="1100" u="none" strike="noStrike" dirty="0">
                          <a:effectLst/>
                        </a:rPr>
                        <a:t>0.4dB</a:t>
                      </a:r>
                      <a:endParaRPr lang="en-US" sz="1100" b="0" i="0" u="none" strike="noStrike" dirty="0">
                        <a:solidFill>
                          <a:srgbClr val="000000"/>
                        </a:solidFill>
                        <a:effectLst/>
                        <a:latin typeface="Arial"/>
                      </a:endParaRPr>
                    </a:p>
                  </a:txBody>
                  <a:tcPr marL="6295" marR="6295" marT="6295" marB="0" anchor="ctr"/>
                </a:tc>
                <a:tc>
                  <a:txBody>
                    <a:bodyPr/>
                    <a:lstStyle/>
                    <a:p>
                      <a:pPr algn="l" fontAlgn="ctr"/>
                      <a:r>
                        <a:rPr lang="en-US" sz="1100" u="none" strike="noStrike" dirty="0">
                          <a:effectLst/>
                        </a:rPr>
                        <a:t>Se considera 0.2dB por pérdida de conectores.</a:t>
                      </a:r>
                      <a:endParaRPr lang="en-US" sz="1100" b="0" i="0" u="none" strike="noStrike" dirty="0">
                        <a:solidFill>
                          <a:srgbClr val="000000"/>
                        </a:solidFill>
                        <a:effectLst/>
                        <a:latin typeface="Arial"/>
                      </a:endParaRPr>
                    </a:p>
                  </a:txBody>
                  <a:tcPr marL="6295" marR="6295" marT="6295" marB="0" anchor="ctr"/>
                </a:tc>
              </a:tr>
              <a:tr h="353415">
                <a:tc>
                  <a:txBody>
                    <a:bodyPr/>
                    <a:lstStyle/>
                    <a:p>
                      <a:pPr algn="l" fontAlgn="ctr"/>
                      <a:r>
                        <a:rPr lang="en-US" sz="1100" u="none" strike="noStrike" dirty="0">
                          <a:effectLst/>
                        </a:rPr>
                        <a:t>Frecuencia</a:t>
                      </a:r>
                      <a:endParaRPr lang="en-US" sz="1100" b="0" i="0" u="none" strike="noStrike" dirty="0">
                        <a:solidFill>
                          <a:srgbClr val="000000"/>
                        </a:solidFill>
                        <a:effectLst/>
                        <a:latin typeface="Arial"/>
                      </a:endParaRPr>
                    </a:p>
                  </a:txBody>
                  <a:tcPr marL="6295" marR="6295" marT="6295" marB="0" anchor="ctr"/>
                </a:tc>
                <a:tc>
                  <a:txBody>
                    <a:bodyPr/>
                    <a:lstStyle/>
                    <a:p>
                      <a:pPr algn="l" fontAlgn="ctr"/>
                      <a:r>
                        <a:rPr lang="en-US" sz="1100" u="none" strike="noStrike" dirty="0">
                          <a:effectLst/>
                        </a:rPr>
                        <a:t>5800 GHz</a:t>
                      </a:r>
                      <a:endParaRPr lang="en-US" sz="1100" b="0" i="0" u="none" strike="noStrike" dirty="0">
                        <a:solidFill>
                          <a:srgbClr val="000000"/>
                        </a:solidFill>
                        <a:effectLst/>
                        <a:latin typeface="Arial"/>
                      </a:endParaRPr>
                    </a:p>
                  </a:txBody>
                  <a:tcPr marL="6295" marR="6295" marT="6295" marB="0" anchor="ctr"/>
                </a:tc>
                <a:tc>
                  <a:txBody>
                    <a:bodyPr/>
                    <a:lstStyle/>
                    <a:p>
                      <a:pPr algn="l" fontAlgn="ctr"/>
                      <a:r>
                        <a:rPr lang="en-US" sz="1100" u="none" strike="noStrike" dirty="0">
                          <a:effectLst/>
                        </a:rPr>
                        <a:t>Frecuencia exacta depende del canal de operación de la banda ISM</a:t>
                      </a:r>
                      <a:endParaRPr lang="en-US" sz="1100" b="0" i="0" u="none" strike="noStrike" dirty="0">
                        <a:solidFill>
                          <a:srgbClr val="000000"/>
                        </a:solidFill>
                        <a:effectLst/>
                        <a:latin typeface="Arial"/>
                      </a:endParaRPr>
                    </a:p>
                  </a:txBody>
                  <a:tcPr marL="6295" marR="6295" marT="6295" marB="0" anchor="ctr"/>
                </a:tc>
              </a:tr>
              <a:tr h="411510">
                <a:tc>
                  <a:txBody>
                    <a:bodyPr/>
                    <a:lstStyle/>
                    <a:p>
                      <a:pPr algn="l" fontAlgn="ctr"/>
                      <a:r>
                        <a:rPr lang="en-US" sz="1100" u="none" strike="noStrike" dirty="0">
                          <a:effectLst/>
                        </a:rPr>
                        <a:t>Polarización</a:t>
                      </a:r>
                      <a:endParaRPr lang="en-US" sz="1100" b="0" i="0" u="none" strike="noStrike" dirty="0">
                        <a:solidFill>
                          <a:srgbClr val="000000"/>
                        </a:solidFill>
                        <a:effectLst/>
                        <a:latin typeface="Arial"/>
                      </a:endParaRPr>
                    </a:p>
                  </a:txBody>
                  <a:tcPr marL="6295" marR="6295" marT="6295" marB="0" anchor="ctr"/>
                </a:tc>
                <a:tc>
                  <a:txBody>
                    <a:bodyPr/>
                    <a:lstStyle/>
                    <a:p>
                      <a:pPr algn="l" fontAlgn="ctr"/>
                      <a:r>
                        <a:rPr lang="en-US" sz="1100" u="none" strike="noStrike" dirty="0">
                          <a:effectLst/>
                        </a:rPr>
                        <a:t>Vertical</a:t>
                      </a:r>
                      <a:endParaRPr lang="en-US" sz="1100" b="0" i="0" u="none" strike="noStrike" dirty="0">
                        <a:solidFill>
                          <a:srgbClr val="000000"/>
                        </a:solidFill>
                        <a:effectLst/>
                        <a:latin typeface="Arial"/>
                      </a:endParaRPr>
                    </a:p>
                  </a:txBody>
                  <a:tcPr marL="6295" marR="6295" marT="6295" marB="0" anchor="ctr"/>
                </a:tc>
                <a:tc>
                  <a:txBody>
                    <a:bodyPr/>
                    <a:lstStyle/>
                    <a:p>
                      <a:pPr algn="l" fontAlgn="ctr"/>
                      <a:r>
                        <a:rPr lang="en-US" sz="1100" u="none" strike="noStrike" dirty="0">
                          <a:effectLst/>
                        </a:rPr>
                        <a:t>La polarización de la antena define la dirección del campo eléctrico.</a:t>
                      </a:r>
                      <a:endParaRPr lang="en-US" sz="1100" b="0" i="0" u="none" strike="noStrike" dirty="0">
                        <a:solidFill>
                          <a:srgbClr val="000000"/>
                        </a:solidFill>
                        <a:effectLst/>
                        <a:latin typeface="Arial"/>
                      </a:endParaRPr>
                    </a:p>
                  </a:txBody>
                  <a:tcPr marL="6295" marR="6295" marT="6295" marB="0" anchor="ctr"/>
                </a:tc>
              </a:tr>
            </a:tbl>
          </a:graphicData>
        </a:graphic>
      </p:graphicFrame>
    </p:spTree>
    <p:extLst>
      <p:ext uri="{BB962C8B-B14F-4D97-AF65-F5344CB8AC3E}">
        <p14:creationId xmlns:p14="http://schemas.microsoft.com/office/powerpoint/2010/main" val="151827916"/>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cells.jpg"/>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6481" t="12346" r="20791"/>
          <a:stretch/>
        </p:blipFill>
        <p:spPr>
          <a:xfrm>
            <a:off x="-1" y="1"/>
            <a:ext cx="9144001" cy="6887920"/>
          </a:xfrm>
          <a:prstGeom prst="rect">
            <a:avLst/>
          </a:prstGeom>
        </p:spPr>
      </p:pic>
      <p:sp>
        <p:nvSpPr>
          <p:cNvPr id="7" name="Rectángulo redondeado 6"/>
          <p:cNvSpPr/>
          <p:nvPr/>
        </p:nvSpPr>
        <p:spPr>
          <a:xfrm>
            <a:off x="508001" y="303855"/>
            <a:ext cx="4385732" cy="627478"/>
          </a:xfrm>
          <a:prstGeom prst="roundRect">
            <a:avLst/>
          </a:prstGeom>
          <a:solidFill>
            <a:srgbClr val="21F519"/>
          </a:solidFill>
          <a:ln>
            <a:solidFill>
              <a:srgbClr val="FFFFFF"/>
            </a:solidFill>
          </a:ln>
          <a:scene3d>
            <a:camera prst="orthographicFront"/>
            <a:lightRig rig="threePt" dir="t"/>
          </a:scene3d>
          <a:sp3d>
            <a:bevelT prst="angle"/>
          </a:sp3d>
        </p:spPr>
        <p:style>
          <a:lnRef idx="1">
            <a:schemeClr val="accent2"/>
          </a:lnRef>
          <a:fillRef idx="3">
            <a:schemeClr val="accent2"/>
          </a:fillRef>
          <a:effectRef idx="2">
            <a:schemeClr val="accent2"/>
          </a:effectRef>
          <a:fontRef idx="minor">
            <a:schemeClr val="lt1"/>
          </a:fontRef>
        </p:style>
        <p:txBody>
          <a:bodyPr rtlCol="0" anchor="ctr"/>
          <a:lstStyle/>
          <a:p>
            <a:pPr algn="ctr">
              <a:lnSpc>
                <a:spcPct val="80000"/>
              </a:lnSpc>
            </a:pPr>
            <a:r>
              <a:rPr lang="es-ES" sz="3200" dirty="0" smtClean="0"/>
              <a:t>DISEÑO DE LA RED</a:t>
            </a:r>
            <a:endParaRPr lang="es-ES" sz="3200" dirty="0"/>
          </a:p>
        </p:txBody>
      </p:sp>
      <p:sp>
        <p:nvSpPr>
          <p:cNvPr id="17" name="Rectángulo redondeado 16"/>
          <p:cNvSpPr/>
          <p:nvPr/>
        </p:nvSpPr>
        <p:spPr>
          <a:xfrm>
            <a:off x="508001" y="1032932"/>
            <a:ext cx="4385732" cy="474133"/>
          </a:xfrm>
          <a:prstGeom prst="roundRect">
            <a:avLst/>
          </a:prstGeom>
          <a:solidFill>
            <a:srgbClr val="5DF517"/>
          </a:solidFill>
          <a:ln>
            <a:solidFill>
              <a:srgbClr val="F2F2F2"/>
            </a:solidFill>
          </a:ln>
          <a:scene3d>
            <a:camera prst="orthographicFront"/>
            <a:lightRig rig="threePt" dir="t"/>
          </a:scene3d>
          <a:sp3d>
            <a:bevelT prst="angle"/>
          </a:sp3d>
        </p:spPr>
        <p:style>
          <a:lnRef idx="1">
            <a:schemeClr val="dk1"/>
          </a:lnRef>
          <a:fillRef idx="2">
            <a:schemeClr val="dk1"/>
          </a:fillRef>
          <a:effectRef idx="1">
            <a:schemeClr val="dk1"/>
          </a:effectRef>
          <a:fontRef idx="minor">
            <a:schemeClr val="dk1"/>
          </a:fontRef>
        </p:style>
        <p:txBody>
          <a:bodyPr rtlCol="0" anchor="ctr"/>
          <a:lstStyle/>
          <a:p>
            <a:pPr algn="ctr">
              <a:lnSpc>
                <a:spcPct val="80000"/>
              </a:lnSpc>
            </a:pPr>
            <a:r>
              <a:rPr lang="es-ES" b="1" dirty="0" smtClean="0">
                <a:solidFill>
                  <a:srgbClr val="000000"/>
                </a:solidFill>
              </a:rPr>
              <a:t>PARAMETROS PARA LA SIMULACIÓN</a:t>
            </a:r>
            <a:endParaRPr lang="es-ES" b="1" dirty="0">
              <a:solidFill>
                <a:srgbClr val="000000"/>
              </a:solidFill>
            </a:endParaRPr>
          </a:p>
        </p:txBody>
      </p:sp>
      <p:sp>
        <p:nvSpPr>
          <p:cNvPr id="3" name="CuadroTexto 2"/>
          <p:cNvSpPr txBox="1"/>
          <p:nvPr/>
        </p:nvSpPr>
        <p:spPr>
          <a:xfrm>
            <a:off x="508001" y="3368300"/>
            <a:ext cx="1354666" cy="64633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s-ES" dirty="0" smtClean="0">
                <a:solidFill>
                  <a:srgbClr val="000000"/>
                </a:solidFill>
              </a:rPr>
              <a:t>Parámetros ambientales</a:t>
            </a:r>
            <a:endParaRPr lang="es-ES" dirty="0">
              <a:solidFill>
                <a:srgbClr val="000000"/>
              </a:solidFill>
            </a:endParaRPr>
          </a:p>
        </p:txBody>
      </p:sp>
      <p:graphicFrame>
        <p:nvGraphicFramePr>
          <p:cNvPr id="2" name="Tabla 1"/>
          <p:cNvGraphicFramePr>
            <a:graphicFrameLocks noGrp="1"/>
          </p:cNvGraphicFramePr>
          <p:nvPr>
            <p:extLst>
              <p:ext uri="{D42A27DB-BD31-4B8C-83A1-F6EECF244321}">
                <p14:modId xmlns:p14="http://schemas.microsoft.com/office/powerpoint/2010/main" val="2423913920"/>
              </p:ext>
            </p:extLst>
          </p:nvPr>
        </p:nvGraphicFramePr>
        <p:xfrm>
          <a:off x="2353732" y="1751649"/>
          <a:ext cx="6214536" cy="4643364"/>
        </p:xfrm>
        <a:graphic>
          <a:graphicData uri="http://schemas.openxmlformats.org/drawingml/2006/table">
            <a:tbl>
              <a:tblPr>
                <a:tableStyleId>{3C2FFA5D-87B4-456A-9821-1D502468CF0F}</a:tableStyleId>
              </a:tblPr>
              <a:tblGrid>
                <a:gridCol w="1490135"/>
                <a:gridCol w="795866"/>
                <a:gridCol w="3928535"/>
              </a:tblGrid>
              <a:tr h="77367">
                <a:tc>
                  <a:txBody>
                    <a:bodyPr/>
                    <a:lstStyle/>
                    <a:p>
                      <a:pPr algn="l" fontAlgn="ctr"/>
                      <a:r>
                        <a:rPr lang="es-ES" sz="1050" b="1" u="none" strike="noStrike" dirty="0">
                          <a:effectLst/>
                        </a:rPr>
                        <a:t>Parámetro</a:t>
                      </a:r>
                      <a:endParaRPr lang="es-ES" sz="1050" b="1" i="0" u="none" strike="noStrike" dirty="0">
                        <a:solidFill>
                          <a:srgbClr val="000000"/>
                        </a:solidFill>
                        <a:effectLst/>
                        <a:latin typeface="Arial"/>
                      </a:endParaRPr>
                    </a:p>
                  </a:txBody>
                  <a:tcPr marL="4835" marR="4835" marT="4835" marB="0" anchor="ctr"/>
                </a:tc>
                <a:tc>
                  <a:txBody>
                    <a:bodyPr/>
                    <a:lstStyle/>
                    <a:p>
                      <a:pPr algn="l" fontAlgn="ctr"/>
                      <a:r>
                        <a:rPr lang="es-ES" sz="1050" b="1" u="none" strike="noStrike" dirty="0">
                          <a:effectLst/>
                        </a:rPr>
                        <a:t>Valor</a:t>
                      </a:r>
                      <a:endParaRPr lang="es-ES" sz="1050" b="1" i="0" u="none" strike="noStrike" dirty="0">
                        <a:solidFill>
                          <a:srgbClr val="000000"/>
                        </a:solidFill>
                        <a:effectLst/>
                        <a:latin typeface="Arial"/>
                      </a:endParaRPr>
                    </a:p>
                  </a:txBody>
                  <a:tcPr marL="4835" marR="4835" marT="4835" marB="0" anchor="ctr"/>
                </a:tc>
                <a:tc>
                  <a:txBody>
                    <a:bodyPr/>
                    <a:lstStyle/>
                    <a:p>
                      <a:pPr algn="l" fontAlgn="ctr"/>
                      <a:r>
                        <a:rPr lang="es-ES" sz="1050" b="1" u="none" strike="noStrike" dirty="0">
                          <a:effectLst/>
                        </a:rPr>
                        <a:t>Descripción</a:t>
                      </a:r>
                      <a:endParaRPr lang="es-ES" sz="1050" b="1" i="0" u="none" strike="noStrike" dirty="0">
                        <a:solidFill>
                          <a:srgbClr val="000000"/>
                        </a:solidFill>
                        <a:effectLst/>
                        <a:latin typeface="Arial"/>
                      </a:endParaRPr>
                    </a:p>
                  </a:txBody>
                  <a:tcPr marL="4835" marR="4835" marT="4835" marB="0" anchor="ctr"/>
                </a:tc>
              </a:tr>
              <a:tr h="411012">
                <a:tc>
                  <a:txBody>
                    <a:bodyPr/>
                    <a:lstStyle/>
                    <a:p>
                      <a:pPr algn="l" fontAlgn="ctr"/>
                      <a:r>
                        <a:rPr lang="es-ES" sz="1050" u="none" strike="noStrike" dirty="0">
                          <a:effectLst/>
                        </a:rPr>
                        <a:t>Modelo de variabilidad</a:t>
                      </a:r>
                      <a:endParaRPr lang="es-ES" sz="1050" b="0" i="0" u="none" strike="noStrike" dirty="0">
                        <a:solidFill>
                          <a:srgbClr val="000000"/>
                        </a:solidFill>
                        <a:effectLst/>
                        <a:latin typeface="Arial"/>
                      </a:endParaRPr>
                    </a:p>
                  </a:txBody>
                  <a:tcPr marL="4835" marR="4835" marT="4835" marB="0" anchor="ctr"/>
                </a:tc>
                <a:tc>
                  <a:txBody>
                    <a:bodyPr/>
                    <a:lstStyle/>
                    <a:p>
                      <a:pPr algn="ctr" fontAlgn="ctr"/>
                      <a:r>
                        <a:rPr lang="es-ES" sz="1050" u="none" strike="noStrike" dirty="0">
                          <a:effectLst/>
                        </a:rPr>
                        <a:t>Spot</a:t>
                      </a:r>
                      <a:endParaRPr lang="es-ES" sz="1050" b="0" i="0" u="none" strike="noStrike" dirty="0">
                        <a:solidFill>
                          <a:srgbClr val="000000"/>
                        </a:solidFill>
                        <a:effectLst/>
                        <a:latin typeface="Arial"/>
                      </a:endParaRPr>
                    </a:p>
                  </a:txBody>
                  <a:tcPr marL="4835" marR="4835" marT="4835" marB="0" anchor="ctr"/>
                </a:tc>
                <a:tc>
                  <a:txBody>
                    <a:bodyPr/>
                    <a:lstStyle/>
                    <a:p>
                      <a:pPr algn="l" fontAlgn="ctr"/>
                      <a:r>
                        <a:rPr lang="es-ES" sz="1050" u="none" strike="noStrike" dirty="0">
                          <a:effectLst/>
                        </a:rPr>
                        <a:t>Modo de variabilidad del algoritmo Longley-Rice para redes Punto a Punto.</a:t>
                      </a:r>
                      <a:endParaRPr lang="es-ES" sz="1050" b="0" i="0" u="none" strike="noStrike" dirty="0">
                        <a:solidFill>
                          <a:srgbClr val="000000"/>
                        </a:solidFill>
                        <a:effectLst/>
                        <a:latin typeface="Arial"/>
                      </a:endParaRPr>
                    </a:p>
                  </a:txBody>
                  <a:tcPr marL="4835" marR="4835" marT="4835" marB="0" anchor="ctr"/>
                </a:tc>
              </a:tr>
              <a:tr h="643112">
                <a:tc>
                  <a:txBody>
                    <a:bodyPr/>
                    <a:lstStyle/>
                    <a:p>
                      <a:pPr algn="l" fontAlgn="ctr"/>
                      <a:r>
                        <a:rPr lang="es-ES" sz="1050" u="none" strike="noStrike" dirty="0">
                          <a:effectLst/>
                        </a:rPr>
                        <a:t>Índice de refractividad del suelo</a:t>
                      </a:r>
                      <a:endParaRPr lang="es-ES" sz="1050" b="0" i="0" u="none" strike="noStrike" dirty="0">
                        <a:solidFill>
                          <a:srgbClr val="000000"/>
                        </a:solidFill>
                        <a:effectLst/>
                        <a:latin typeface="Arial"/>
                      </a:endParaRPr>
                    </a:p>
                  </a:txBody>
                  <a:tcPr marL="4835" marR="4835" marT="4835" marB="0" anchor="ctr"/>
                </a:tc>
                <a:tc>
                  <a:txBody>
                    <a:bodyPr/>
                    <a:lstStyle/>
                    <a:p>
                      <a:pPr algn="ctr" fontAlgn="ctr"/>
                      <a:r>
                        <a:rPr lang="es-ES" sz="1050" u="none" strike="noStrike" dirty="0">
                          <a:effectLst/>
                        </a:rPr>
                        <a:t>301</a:t>
                      </a:r>
                      <a:endParaRPr lang="es-ES" sz="1050" b="0" i="0" u="none" strike="noStrike" dirty="0">
                        <a:solidFill>
                          <a:srgbClr val="000000"/>
                        </a:solidFill>
                        <a:effectLst/>
                        <a:latin typeface="Arial"/>
                      </a:endParaRPr>
                    </a:p>
                  </a:txBody>
                  <a:tcPr marL="4835" marR="4835" marT="4835" marB="0" anchor="ctr"/>
                </a:tc>
                <a:tc>
                  <a:txBody>
                    <a:bodyPr/>
                    <a:lstStyle/>
                    <a:p>
                      <a:pPr algn="l" fontAlgn="ctr"/>
                      <a:r>
                        <a:rPr lang="es-ES" sz="1050" u="none" strike="noStrike" dirty="0">
                          <a:effectLst/>
                        </a:rPr>
                        <a:t>Es la medida de la refractividad del aire sobre el terreno, el valor 301 considera un parámetro de K=4/3 de la curvatura de la tierra.</a:t>
                      </a:r>
                      <a:endParaRPr lang="es-ES" sz="1050" b="0" i="0" u="none" strike="noStrike" dirty="0">
                        <a:solidFill>
                          <a:srgbClr val="000000"/>
                        </a:solidFill>
                        <a:effectLst/>
                        <a:latin typeface="Arial"/>
                      </a:endParaRPr>
                    </a:p>
                  </a:txBody>
                  <a:tcPr marL="4835" marR="4835" marT="4835" marB="0" anchor="ctr"/>
                </a:tc>
              </a:tr>
              <a:tr h="527062">
                <a:tc>
                  <a:txBody>
                    <a:bodyPr/>
                    <a:lstStyle/>
                    <a:p>
                      <a:pPr algn="l" fontAlgn="ctr"/>
                      <a:r>
                        <a:rPr lang="es-ES" sz="1050" u="none" strike="noStrike" dirty="0">
                          <a:effectLst/>
                        </a:rPr>
                        <a:t>% tiempo de variabilidad</a:t>
                      </a:r>
                      <a:endParaRPr lang="es-ES" sz="1050" b="0" i="0" u="none" strike="noStrike" dirty="0">
                        <a:solidFill>
                          <a:srgbClr val="000000"/>
                        </a:solidFill>
                        <a:effectLst/>
                        <a:latin typeface="Arial"/>
                      </a:endParaRPr>
                    </a:p>
                  </a:txBody>
                  <a:tcPr marL="4835" marR="4835" marT="4835" marB="0" anchor="ctr"/>
                </a:tc>
                <a:tc>
                  <a:txBody>
                    <a:bodyPr/>
                    <a:lstStyle/>
                    <a:p>
                      <a:pPr algn="ctr" fontAlgn="ctr"/>
                      <a:r>
                        <a:rPr lang="es-ES" sz="1050" u="none" strike="noStrike" dirty="0">
                          <a:effectLst/>
                        </a:rPr>
                        <a:t>80</a:t>
                      </a:r>
                      <a:endParaRPr lang="es-ES" sz="1050" b="0" i="0" u="none" strike="noStrike" dirty="0">
                        <a:solidFill>
                          <a:srgbClr val="000000"/>
                        </a:solidFill>
                        <a:effectLst/>
                        <a:latin typeface="Arial"/>
                      </a:endParaRPr>
                    </a:p>
                  </a:txBody>
                  <a:tcPr marL="4835" marR="4835" marT="4835" marB="0" anchor="ctr"/>
                </a:tc>
                <a:tc>
                  <a:txBody>
                    <a:bodyPr/>
                    <a:lstStyle/>
                    <a:p>
                      <a:pPr algn="l" fontAlgn="ctr"/>
                      <a:r>
                        <a:rPr lang="es-ES" sz="1050" u="none" strike="noStrike" dirty="0">
                          <a:effectLst/>
                        </a:rPr>
                        <a:t>Considera la variación en tiempo de los valores de atenuación causados por cambios en la refracción de la atmosfera</a:t>
                      </a:r>
                      <a:endParaRPr lang="es-ES" sz="1050" b="0" i="0" u="none" strike="noStrike" dirty="0">
                        <a:solidFill>
                          <a:srgbClr val="000000"/>
                        </a:solidFill>
                        <a:effectLst/>
                        <a:latin typeface="Arial"/>
                      </a:endParaRPr>
                    </a:p>
                  </a:txBody>
                  <a:tcPr marL="4835" marR="4835" marT="4835" marB="0" anchor="ctr"/>
                </a:tc>
              </a:tr>
              <a:tr h="585087">
                <a:tc>
                  <a:txBody>
                    <a:bodyPr/>
                    <a:lstStyle/>
                    <a:p>
                      <a:pPr algn="l" fontAlgn="ctr"/>
                      <a:r>
                        <a:rPr lang="es-ES" sz="1050" u="none" strike="noStrike" dirty="0">
                          <a:effectLst/>
                        </a:rPr>
                        <a:t>% variabilidad de la ubicación</a:t>
                      </a:r>
                      <a:endParaRPr lang="es-ES" sz="1050" b="0" i="0" u="none" strike="noStrike" dirty="0">
                        <a:solidFill>
                          <a:srgbClr val="000000"/>
                        </a:solidFill>
                        <a:effectLst/>
                        <a:latin typeface="Arial"/>
                      </a:endParaRPr>
                    </a:p>
                  </a:txBody>
                  <a:tcPr marL="4835" marR="4835" marT="4835" marB="0" anchor="ctr"/>
                </a:tc>
                <a:tc>
                  <a:txBody>
                    <a:bodyPr/>
                    <a:lstStyle/>
                    <a:p>
                      <a:pPr algn="ctr" fontAlgn="ctr"/>
                      <a:r>
                        <a:rPr lang="es-ES" sz="1050" u="none" strike="noStrike" dirty="0">
                          <a:effectLst/>
                        </a:rPr>
                        <a:t>80</a:t>
                      </a:r>
                      <a:endParaRPr lang="es-ES" sz="1050" b="0" i="0" u="none" strike="noStrike" dirty="0">
                        <a:solidFill>
                          <a:srgbClr val="000000"/>
                        </a:solidFill>
                        <a:effectLst/>
                        <a:latin typeface="Arial"/>
                      </a:endParaRPr>
                    </a:p>
                  </a:txBody>
                  <a:tcPr marL="4835" marR="4835" marT="4835" marB="0" anchor="ctr"/>
                </a:tc>
                <a:tc>
                  <a:txBody>
                    <a:bodyPr/>
                    <a:lstStyle/>
                    <a:p>
                      <a:pPr algn="l" fontAlgn="ctr"/>
                      <a:r>
                        <a:rPr lang="es-ES" sz="1050" u="none" strike="noStrike" dirty="0">
                          <a:effectLst/>
                        </a:rPr>
                        <a:t>Considera variaciones de largo plazo que puede ocurrir en el camino del radio enlace debido a variaciones en el terreno.</a:t>
                      </a:r>
                      <a:endParaRPr lang="es-ES" sz="1050" b="0" i="0" u="none" strike="noStrike" dirty="0">
                        <a:solidFill>
                          <a:srgbClr val="000000"/>
                        </a:solidFill>
                        <a:effectLst/>
                        <a:latin typeface="Arial"/>
                      </a:endParaRPr>
                    </a:p>
                  </a:txBody>
                  <a:tcPr marL="4835" marR="4835" marT="4835" marB="0" anchor="ctr"/>
                </a:tc>
              </a:tr>
              <a:tr h="294961">
                <a:tc>
                  <a:txBody>
                    <a:bodyPr/>
                    <a:lstStyle/>
                    <a:p>
                      <a:pPr algn="l" fontAlgn="ctr"/>
                      <a:r>
                        <a:rPr lang="es-ES" sz="1050" u="none" strike="noStrike" dirty="0">
                          <a:effectLst/>
                        </a:rPr>
                        <a:t>% variabilidad de la situaciones</a:t>
                      </a:r>
                      <a:endParaRPr lang="es-ES" sz="1050" b="0" i="0" u="none" strike="noStrike" dirty="0">
                        <a:solidFill>
                          <a:srgbClr val="000000"/>
                        </a:solidFill>
                        <a:effectLst/>
                        <a:latin typeface="Arial"/>
                      </a:endParaRPr>
                    </a:p>
                  </a:txBody>
                  <a:tcPr marL="4835" marR="4835" marT="4835" marB="0" anchor="ctr"/>
                </a:tc>
                <a:tc>
                  <a:txBody>
                    <a:bodyPr/>
                    <a:lstStyle/>
                    <a:p>
                      <a:pPr algn="ctr" fontAlgn="ctr"/>
                      <a:r>
                        <a:rPr lang="es-ES" sz="1050" u="none" strike="noStrike" dirty="0">
                          <a:effectLst/>
                        </a:rPr>
                        <a:t>80</a:t>
                      </a:r>
                      <a:endParaRPr lang="es-ES" sz="1050" b="0" i="0" u="none" strike="noStrike" dirty="0">
                        <a:solidFill>
                          <a:srgbClr val="000000"/>
                        </a:solidFill>
                        <a:effectLst/>
                        <a:latin typeface="Arial"/>
                      </a:endParaRPr>
                    </a:p>
                  </a:txBody>
                  <a:tcPr marL="4835" marR="4835" marT="4835" marB="0" anchor="ctr"/>
                </a:tc>
                <a:tc>
                  <a:txBody>
                    <a:bodyPr/>
                    <a:lstStyle/>
                    <a:p>
                      <a:pPr algn="l" fontAlgn="ctr"/>
                      <a:r>
                        <a:rPr lang="es-ES" sz="1050" u="none" strike="noStrike" dirty="0">
                          <a:effectLst/>
                        </a:rPr>
                        <a:t>Considera variaciones de lectura de los receptores de radio.</a:t>
                      </a:r>
                      <a:endParaRPr lang="es-ES" sz="1050" b="0" i="0" u="none" strike="noStrike" dirty="0">
                        <a:solidFill>
                          <a:srgbClr val="000000"/>
                        </a:solidFill>
                        <a:effectLst/>
                        <a:latin typeface="Arial"/>
                      </a:endParaRPr>
                    </a:p>
                  </a:txBody>
                  <a:tcPr marL="4835" marR="4835" marT="4835" marB="0" anchor="ctr"/>
                </a:tc>
              </a:tr>
              <a:tr h="817188">
                <a:tc>
                  <a:txBody>
                    <a:bodyPr/>
                    <a:lstStyle/>
                    <a:p>
                      <a:pPr algn="l" fontAlgn="ctr"/>
                      <a:r>
                        <a:rPr lang="es-ES" sz="1050" u="none" strike="noStrike" dirty="0">
                          <a:effectLst/>
                        </a:rPr>
                        <a:t>Conductividad del suelo</a:t>
                      </a:r>
                      <a:endParaRPr lang="es-ES" sz="1050" b="0" i="0" u="none" strike="noStrike" dirty="0">
                        <a:solidFill>
                          <a:srgbClr val="000000"/>
                        </a:solidFill>
                        <a:effectLst/>
                        <a:latin typeface="Arial"/>
                      </a:endParaRPr>
                    </a:p>
                  </a:txBody>
                  <a:tcPr marL="4835" marR="4835" marT="4835" marB="0" anchor="ctr"/>
                </a:tc>
                <a:tc>
                  <a:txBody>
                    <a:bodyPr/>
                    <a:lstStyle/>
                    <a:p>
                      <a:pPr algn="ctr" fontAlgn="ctr"/>
                      <a:r>
                        <a:rPr lang="es-ES" sz="1050" u="none" strike="noStrike" dirty="0">
                          <a:effectLst/>
                        </a:rPr>
                        <a:t>0.01</a:t>
                      </a:r>
                      <a:endParaRPr lang="es-ES" sz="1050" b="0" i="0" u="none" strike="noStrike" dirty="0">
                        <a:solidFill>
                          <a:srgbClr val="000000"/>
                        </a:solidFill>
                        <a:effectLst/>
                        <a:latin typeface="Arial"/>
                      </a:endParaRPr>
                    </a:p>
                  </a:txBody>
                  <a:tcPr marL="4835" marR="4835" marT="4835" marB="0" anchor="ctr"/>
                </a:tc>
                <a:tc>
                  <a:txBody>
                    <a:bodyPr/>
                    <a:lstStyle/>
                    <a:p>
                      <a:pPr algn="l" fontAlgn="ctr"/>
                      <a:r>
                        <a:rPr lang="es-ES" sz="1050" u="none" strike="noStrike" dirty="0">
                          <a:effectLst/>
                        </a:rPr>
                        <a:t>La conductividad del suelo denota la capacidad del suelo de transportar ondas electromagnéticas, 0.01 considera una resistividad del suelo de 100Ω.</a:t>
                      </a:r>
                      <a:endParaRPr lang="es-ES" sz="1050" b="0" i="0" u="none" strike="noStrike" dirty="0">
                        <a:solidFill>
                          <a:srgbClr val="000000"/>
                        </a:solidFill>
                        <a:effectLst/>
                        <a:latin typeface="Arial"/>
                      </a:endParaRPr>
                    </a:p>
                  </a:txBody>
                  <a:tcPr marL="4835" marR="4835" marT="4835" marB="0" anchor="ctr"/>
                </a:tc>
              </a:tr>
              <a:tr h="643112">
                <a:tc>
                  <a:txBody>
                    <a:bodyPr/>
                    <a:lstStyle/>
                    <a:p>
                      <a:pPr algn="l" fontAlgn="ctr"/>
                      <a:r>
                        <a:rPr lang="es-ES" sz="1050" u="none" strike="noStrike" dirty="0">
                          <a:effectLst/>
                        </a:rPr>
                        <a:t>Permitibidad del suelo</a:t>
                      </a:r>
                      <a:endParaRPr lang="es-ES" sz="1050" b="0" i="0" u="none" strike="noStrike" dirty="0">
                        <a:solidFill>
                          <a:srgbClr val="000000"/>
                        </a:solidFill>
                        <a:effectLst/>
                        <a:latin typeface="Arial"/>
                      </a:endParaRPr>
                    </a:p>
                  </a:txBody>
                  <a:tcPr marL="4835" marR="4835" marT="4835" marB="0" anchor="ctr"/>
                </a:tc>
                <a:tc>
                  <a:txBody>
                    <a:bodyPr/>
                    <a:lstStyle/>
                    <a:p>
                      <a:pPr algn="ctr" fontAlgn="ctr"/>
                      <a:r>
                        <a:rPr lang="es-ES" sz="1050" u="none" strike="noStrike" dirty="0">
                          <a:effectLst/>
                        </a:rPr>
                        <a:t>15</a:t>
                      </a:r>
                      <a:endParaRPr lang="es-ES" sz="1050" b="0" i="0" u="none" strike="noStrike" dirty="0">
                        <a:solidFill>
                          <a:srgbClr val="000000"/>
                        </a:solidFill>
                        <a:effectLst/>
                        <a:latin typeface="Arial"/>
                      </a:endParaRPr>
                    </a:p>
                  </a:txBody>
                  <a:tcPr marL="4835" marR="4835" marT="4835" marB="0" anchor="ctr"/>
                </a:tc>
                <a:tc>
                  <a:txBody>
                    <a:bodyPr/>
                    <a:lstStyle/>
                    <a:p>
                      <a:pPr algn="l" fontAlgn="ctr"/>
                      <a:r>
                        <a:rPr lang="es-ES" sz="1050" u="none" strike="noStrike" dirty="0">
                          <a:effectLst/>
                        </a:rPr>
                        <a:t>Es la medida con la que la tierra facilita la propagación de la onda terrestre, el valor 15 es considerado para suelo promedio.</a:t>
                      </a:r>
                      <a:endParaRPr lang="es-ES" sz="1050" b="0" i="0" u="none" strike="noStrike" dirty="0">
                        <a:solidFill>
                          <a:srgbClr val="000000"/>
                        </a:solidFill>
                        <a:effectLst/>
                        <a:latin typeface="Arial"/>
                      </a:endParaRPr>
                    </a:p>
                  </a:txBody>
                  <a:tcPr marL="4835" marR="4835" marT="4835" marB="0" anchor="ctr"/>
                </a:tc>
              </a:tr>
              <a:tr h="527062">
                <a:tc>
                  <a:txBody>
                    <a:bodyPr/>
                    <a:lstStyle/>
                    <a:p>
                      <a:pPr algn="l" fontAlgn="ctr"/>
                      <a:r>
                        <a:rPr lang="es-ES" sz="1050" u="none" strike="noStrike" dirty="0">
                          <a:effectLst/>
                        </a:rPr>
                        <a:t>Clima de la zona</a:t>
                      </a:r>
                      <a:endParaRPr lang="es-ES" sz="1050" b="0" i="0" u="none" strike="noStrike" dirty="0">
                        <a:solidFill>
                          <a:srgbClr val="000000"/>
                        </a:solidFill>
                        <a:effectLst/>
                        <a:latin typeface="Arial"/>
                      </a:endParaRPr>
                    </a:p>
                  </a:txBody>
                  <a:tcPr marL="4835" marR="4835" marT="4835" marB="0" anchor="ctr"/>
                </a:tc>
                <a:tc>
                  <a:txBody>
                    <a:bodyPr/>
                    <a:lstStyle/>
                    <a:p>
                      <a:pPr algn="ctr" fontAlgn="ctr"/>
                      <a:r>
                        <a:rPr lang="es-ES" sz="1050" u="none" strike="noStrike" dirty="0">
                          <a:effectLst/>
                        </a:rPr>
                        <a:t>Ecuatorial</a:t>
                      </a:r>
                      <a:endParaRPr lang="es-ES" sz="1050" b="0" i="0" u="none" strike="noStrike" dirty="0">
                        <a:solidFill>
                          <a:srgbClr val="000000"/>
                        </a:solidFill>
                        <a:effectLst/>
                        <a:latin typeface="Arial"/>
                      </a:endParaRPr>
                    </a:p>
                  </a:txBody>
                  <a:tcPr marL="4835" marR="4835" marT="4835" marB="0" anchor="ctr"/>
                </a:tc>
                <a:tc>
                  <a:txBody>
                    <a:bodyPr/>
                    <a:lstStyle/>
                    <a:p>
                      <a:pPr algn="l" fontAlgn="ctr"/>
                      <a:r>
                        <a:rPr lang="es-ES" sz="1050" u="none" strike="noStrike" dirty="0">
                          <a:effectLst/>
                        </a:rPr>
                        <a:t>Ya que el Ecuador atraviesa la línea ecuatorial, posee características de este clima.</a:t>
                      </a:r>
                      <a:endParaRPr lang="es-ES" sz="1050" b="0" i="0" u="none" strike="noStrike" dirty="0">
                        <a:solidFill>
                          <a:srgbClr val="000000"/>
                        </a:solidFill>
                        <a:effectLst/>
                        <a:latin typeface="Arial"/>
                      </a:endParaRPr>
                    </a:p>
                  </a:txBody>
                  <a:tcPr marL="4835" marR="4835" marT="4835" marB="0" anchor="ctr"/>
                </a:tc>
              </a:tr>
            </a:tbl>
          </a:graphicData>
        </a:graphic>
      </p:graphicFrame>
    </p:spTree>
    <p:extLst>
      <p:ext uri="{BB962C8B-B14F-4D97-AF65-F5344CB8AC3E}">
        <p14:creationId xmlns:p14="http://schemas.microsoft.com/office/powerpoint/2010/main" val="313223798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cells.jpg"/>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l="6481" t="12346" r="20791"/>
          <a:stretch/>
        </p:blipFill>
        <p:spPr>
          <a:xfrm>
            <a:off x="-1" y="1"/>
            <a:ext cx="9144001" cy="6887920"/>
          </a:xfrm>
          <a:prstGeom prst="rect">
            <a:avLst/>
          </a:prstGeom>
        </p:spPr>
      </p:pic>
      <p:sp>
        <p:nvSpPr>
          <p:cNvPr id="8" name="CuadroTexto 7"/>
          <p:cNvSpPr txBox="1"/>
          <p:nvPr/>
        </p:nvSpPr>
        <p:spPr>
          <a:xfrm>
            <a:off x="3014134" y="1810434"/>
            <a:ext cx="3200400" cy="523220"/>
          </a:xfrm>
          <a:prstGeom prst="rect">
            <a:avLst/>
          </a:prstGeom>
          <a:noFill/>
        </p:spPr>
        <p:txBody>
          <a:bodyPr wrap="square" rtlCol="0">
            <a:spAutoFit/>
          </a:bodyPr>
          <a:lstStyle/>
          <a:p>
            <a:pPr algn="ctr"/>
            <a:r>
              <a:rPr lang="es-ES" sz="2800" b="1" dirty="0" smtClean="0"/>
              <a:t>INTRODUCCIÓN</a:t>
            </a:r>
            <a:endParaRPr lang="es-ES" sz="2800" b="1" dirty="0"/>
          </a:p>
        </p:txBody>
      </p:sp>
      <p:sp>
        <p:nvSpPr>
          <p:cNvPr id="9" name="Rectángulo redondeado 8"/>
          <p:cNvSpPr/>
          <p:nvPr/>
        </p:nvSpPr>
        <p:spPr>
          <a:xfrm>
            <a:off x="592668" y="2793999"/>
            <a:ext cx="8060266" cy="1371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es-ES_tradnl" sz="2000" dirty="0"/>
              <a:t>El presente proyecto tiene como finalidad proveer de una solución ante la problemática actual que presencia el sistema de salud en el </a:t>
            </a:r>
            <a:r>
              <a:rPr lang="es-ES_tradnl" sz="2000" dirty="0" smtClean="0"/>
              <a:t>Ecuador, </a:t>
            </a:r>
            <a:r>
              <a:rPr lang="es-ES_tradnl" sz="2000" dirty="0"/>
              <a:t>especialmente en el área rural de la provincia de Chimborazo</a:t>
            </a:r>
            <a:r>
              <a:rPr lang="es-ES_tradnl" sz="2000" dirty="0" smtClean="0"/>
              <a:t>.</a:t>
            </a:r>
          </a:p>
        </p:txBody>
      </p:sp>
      <p:sp>
        <p:nvSpPr>
          <p:cNvPr id="6" name="Rectángulo redondeado 5"/>
          <p:cNvSpPr/>
          <p:nvPr/>
        </p:nvSpPr>
        <p:spPr>
          <a:xfrm>
            <a:off x="508001" y="303855"/>
            <a:ext cx="3589866" cy="712146"/>
          </a:xfrm>
          <a:prstGeom prst="roundRect">
            <a:avLst/>
          </a:prstGeom>
          <a:scene3d>
            <a:camera prst="orthographicFront"/>
            <a:lightRig rig="threePt" dir="t"/>
          </a:scene3d>
          <a:sp3d>
            <a:bevelT prst="angle"/>
          </a:sp3d>
        </p:spPr>
        <p:style>
          <a:lnRef idx="1">
            <a:schemeClr val="accent6"/>
          </a:lnRef>
          <a:fillRef idx="3">
            <a:schemeClr val="accent6"/>
          </a:fillRef>
          <a:effectRef idx="2">
            <a:schemeClr val="accent6"/>
          </a:effectRef>
          <a:fontRef idx="minor">
            <a:schemeClr val="lt1"/>
          </a:fontRef>
        </p:style>
        <p:txBody>
          <a:bodyPr rtlCol="0" anchor="ctr"/>
          <a:lstStyle/>
          <a:p>
            <a:pPr algn="ctr"/>
            <a:r>
              <a:rPr lang="es-ES" sz="3200" dirty="0" smtClean="0"/>
              <a:t>INTRODUCCIÓN</a:t>
            </a:r>
            <a:endParaRPr lang="es-ES" sz="3200" dirty="0"/>
          </a:p>
        </p:txBody>
      </p:sp>
      <p:sp>
        <p:nvSpPr>
          <p:cNvPr id="7" name="Rectángulo redondeado 6"/>
          <p:cNvSpPr/>
          <p:nvPr/>
        </p:nvSpPr>
        <p:spPr>
          <a:xfrm>
            <a:off x="592668" y="4436533"/>
            <a:ext cx="8060266" cy="140546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es-ES_tradnl" sz="2000" dirty="0" smtClean="0"/>
              <a:t>Mediante </a:t>
            </a:r>
            <a:r>
              <a:rPr lang="es-ES_tradnl" sz="2000" dirty="0"/>
              <a:t>un documento escrito </a:t>
            </a:r>
            <a:r>
              <a:rPr lang="es-ES_tradnl" sz="2000" dirty="0" smtClean="0"/>
              <a:t>se ha plasmado </a:t>
            </a:r>
            <a:r>
              <a:rPr lang="es-ES_tradnl" sz="2000" dirty="0"/>
              <a:t>el diseño de un Sistema de videoconferencias para Telemedicina, basado en tecnología inalámbrica IEEE 802.11, con el propósito de brindar una solución </a:t>
            </a:r>
            <a:r>
              <a:rPr lang="es-ES_tradnl" sz="2000" dirty="0" smtClean="0"/>
              <a:t>eficaz, </a:t>
            </a:r>
            <a:r>
              <a:rPr lang="es-ES_tradnl" sz="2000" dirty="0"/>
              <a:t>de calidad y </a:t>
            </a:r>
            <a:r>
              <a:rPr lang="es-ES_tradnl" sz="2000" dirty="0" smtClean="0"/>
              <a:t>bajo presupuesto de inversión.</a:t>
            </a:r>
            <a:endParaRPr lang="en-US" sz="2000" dirty="0"/>
          </a:p>
        </p:txBody>
      </p:sp>
    </p:spTree>
    <p:extLst>
      <p:ext uri="{BB962C8B-B14F-4D97-AF65-F5344CB8AC3E}">
        <p14:creationId xmlns:p14="http://schemas.microsoft.com/office/powerpoint/2010/main" val="25282685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2" presetClass="entr" presetSubtype="4"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500"/>
                                        <p:tgtEl>
                                          <p:spTgt spid="9"/>
                                        </p:tgtEl>
                                        <p:attrNameLst>
                                          <p:attrName>ppt_y</p:attrName>
                                        </p:attrNameLst>
                                      </p:cBhvr>
                                      <p:tavLst>
                                        <p:tav tm="0">
                                          <p:val>
                                            <p:strVal val="#ppt_y+#ppt_h*1.125000"/>
                                          </p:val>
                                        </p:tav>
                                        <p:tav tm="100000">
                                          <p:val>
                                            <p:strVal val="#ppt_y"/>
                                          </p:val>
                                        </p:tav>
                                      </p:tavLst>
                                    </p:anim>
                                    <p:animEffect transition="in" filter="wipe(up)">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p:tgtEl>
                                          <p:spTgt spid="7"/>
                                        </p:tgtEl>
                                        <p:attrNameLst>
                                          <p:attrName>ppt_y</p:attrName>
                                        </p:attrNameLst>
                                      </p:cBhvr>
                                      <p:tavLst>
                                        <p:tav tm="0">
                                          <p:val>
                                            <p:strVal val="#ppt_y+#ppt_h*1.125000"/>
                                          </p:val>
                                        </p:tav>
                                        <p:tav tm="100000">
                                          <p:val>
                                            <p:strVal val="#ppt_y"/>
                                          </p:val>
                                        </p:tav>
                                      </p:tavLst>
                                    </p:anim>
                                    <p:animEffect transition="in" filter="wipe(up)">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cells.jpg"/>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6481" t="12346" r="20791"/>
          <a:stretch/>
        </p:blipFill>
        <p:spPr>
          <a:xfrm>
            <a:off x="-1" y="1"/>
            <a:ext cx="9144001" cy="6887920"/>
          </a:xfrm>
          <a:prstGeom prst="rect">
            <a:avLst/>
          </a:prstGeom>
        </p:spPr>
      </p:pic>
      <p:sp>
        <p:nvSpPr>
          <p:cNvPr id="7" name="Rectángulo redondeado 6"/>
          <p:cNvSpPr/>
          <p:nvPr/>
        </p:nvSpPr>
        <p:spPr>
          <a:xfrm>
            <a:off x="508001" y="303855"/>
            <a:ext cx="4385732" cy="627478"/>
          </a:xfrm>
          <a:prstGeom prst="roundRect">
            <a:avLst/>
          </a:prstGeom>
          <a:solidFill>
            <a:srgbClr val="21F519"/>
          </a:solidFill>
          <a:ln>
            <a:solidFill>
              <a:srgbClr val="FFFFFF"/>
            </a:solidFill>
          </a:ln>
          <a:scene3d>
            <a:camera prst="orthographicFront"/>
            <a:lightRig rig="threePt" dir="t"/>
          </a:scene3d>
          <a:sp3d>
            <a:bevelT prst="angle"/>
          </a:sp3d>
        </p:spPr>
        <p:style>
          <a:lnRef idx="1">
            <a:schemeClr val="accent2"/>
          </a:lnRef>
          <a:fillRef idx="3">
            <a:schemeClr val="accent2"/>
          </a:fillRef>
          <a:effectRef idx="2">
            <a:schemeClr val="accent2"/>
          </a:effectRef>
          <a:fontRef idx="minor">
            <a:schemeClr val="lt1"/>
          </a:fontRef>
        </p:style>
        <p:txBody>
          <a:bodyPr rtlCol="0" anchor="ctr"/>
          <a:lstStyle/>
          <a:p>
            <a:pPr algn="ctr">
              <a:lnSpc>
                <a:spcPct val="80000"/>
              </a:lnSpc>
            </a:pPr>
            <a:r>
              <a:rPr lang="es-ES" sz="3200" dirty="0" smtClean="0"/>
              <a:t>DISEÑO DE LA RED</a:t>
            </a:r>
            <a:endParaRPr lang="es-ES" sz="3200" dirty="0"/>
          </a:p>
        </p:txBody>
      </p:sp>
      <p:sp>
        <p:nvSpPr>
          <p:cNvPr id="17" name="Rectángulo redondeado 16"/>
          <p:cNvSpPr/>
          <p:nvPr/>
        </p:nvSpPr>
        <p:spPr>
          <a:xfrm>
            <a:off x="508001" y="1032932"/>
            <a:ext cx="4385732" cy="474133"/>
          </a:xfrm>
          <a:prstGeom prst="roundRect">
            <a:avLst/>
          </a:prstGeom>
          <a:solidFill>
            <a:srgbClr val="5DF517"/>
          </a:solidFill>
          <a:ln>
            <a:solidFill>
              <a:srgbClr val="F2F2F2"/>
            </a:solidFill>
          </a:ln>
          <a:scene3d>
            <a:camera prst="orthographicFront"/>
            <a:lightRig rig="threePt" dir="t"/>
          </a:scene3d>
          <a:sp3d>
            <a:bevelT prst="angle"/>
          </a:sp3d>
        </p:spPr>
        <p:style>
          <a:lnRef idx="1">
            <a:schemeClr val="dk1"/>
          </a:lnRef>
          <a:fillRef idx="2">
            <a:schemeClr val="dk1"/>
          </a:fillRef>
          <a:effectRef idx="1">
            <a:schemeClr val="dk1"/>
          </a:effectRef>
          <a:fontRef idx="minor">
            <a:schemeClr val="dk1"/>
          </a:fontRef>
        </p:style>
        <p:txBody>
          <a:bodyPr rtlCol="0" anchor="ctr"/>
          <a:lstStyle/>
          <a:p>
            <a:pPr algn="ctr">
              <a:lnSpc>
                <a:spcPct val="80000"/>
              </a:lnSpc>
            </a:pPr>
            <a:r>
              <a:rPr lang="es-ES" b="1" dirty="0" smtClean="0">
                <a:solidFill>
                  <a:srgbClr val="000000"/>
                </a:solidFill>
              </a:rPr>
              <a:t>SIMULACIÓN DE RADIO ENLACES</a:t>
            </a:r>
            <a:endParaRPr lang="es-ES" b="1" dirty="0">
              <a:solidFill>
                <a:srgbClr val="000000"/>
              </a:solidFill>
            </a:endParaRPr>
          </a:p>
        </p:txBody>
      </p:sp>
      <p:sp>
        <p:nvSpPr>
          <p:cNvPr id="8" name="CuadroTexto 7"/>
          <p:cNvSpPr txBox="1"/>
          <p:nvPr/>
        </p:nvSpPr>
        <p:spPr>
          <a:xfrm>
            <a:off x="2997200" y="1762832"/>
            <a:ext cx="3183465" cy="646331"/>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s-ES" b="1" dirty="0" smtClean="0">
                <a:solidFill>
                  <a:srgbClr val="000000"/>
                </a:solidFill>
              </a:rPr>
              <a:t>SIMULACIONES DE ENLACES TRONCALES</a:t>
            </a:r>
            <a:endParaRPr lang="es-ES" b="1" dirty="0">
              <a:solidFill>
                <a:srgbClr val="000000"/>
              </a:solidFill>
            </a:endParaRPr>
          </a:p>
        </p:txBody>
      </p:sp>
      <p:pic>
        <p:nvPicPr>
          <p:cNvPr id="15" name="Imagen 14" descr="Macintosh HD:Users:Alejandro:Desktop:Picture 6.png"/>
          <p:cNvPicPr/>
          <p:nvPr/>
        </p:nvPicPr>
        <p:blipFill>
          <a:blip r:embed="rId5">
            <a:extLst>
              <a:ext uri="{28A0092B-C50C-407E-A947-70E740481C1C}">
                <a14:useLocalDpi xmlns:a14="http://schemas.microsoft.com/office/drawing/2010/main" val="0"/>
              </a:ext>
            </a:extLst>
          </a:blip>
          <a:srcRect/>
          <a:stretch>
            <a:fillRect/>
          </a:stretch>
        </p:blipFill>
        <p:spPr bwMode="auto">
          <a:xfrm>
            <a:off x="169333" y="2887132"/>
            <a:ext cx="3505199" cy="2650068"/>
          </a:xfrm>
          <a:prstGeom prst="rect">
            <a:avLst/>
          </a:prstGeom>
          <a:ln/>
        </p:spPr>
        <p:style>
          <a:lnRef idx="1">
            <a:schemeClr val="accent3"/>
          </a:lnRef>
          <a:fillRef idx="3">
            <a:schemeClr val="accent3"/>
          </a:fillRef>
          <a:effectRef idx="2">
            <a:schemeClr val="accent3"/>
          </a:effectRef>
          <a:fontRef idx="minor">
            <a:schemeClr val="lt1"/>
          </a:fontRef>
        </p:style>
      </p:pic>
      <p:graphicFrame>
        <p:nvGraphicFramePr>
          <p:cNvPr id="3" name="Tabla 2"/>
          <p:cNvGraphicFramePr>
            <a:graphicFrameLocks noGrp="1"/>
          </p:cNvGraphicFramePr>
          <p:nvPr>
            <p:extLst>
              <p:ext uri="{D42A27DB-BD31-4B8C-83A1-F6EECF244321}">
                <p14:modId xmlns:p14="http://schemas.microsoft.com/office/powerpoint/2010/main" val="1380719960"/>
              </p:ext>
            </p:extLst>
          </p:nvPr>
        </p:nvGraphicFramePr>
        <p:xfrm>
          <a:off x="3920065" y="2681394"/>
          <a:ext cx="4969935" cy="3020552"/>
        </p:xfrm>
        <a:graphic>
          <a:graphicData uri="http://schemas.openxmlformats.org/drawingml/2006/table">
            <a:tbl>
              <a:tblPr>
                <a:tableStyleId>{69C7853C-536D-4A76-A0AE-DD22124D55A5}</a:tableStyleId>
              </a:tblPr>
              <a:tblGrid>
                <a:gridCol w="1075268"/>
                <a:gridCol w="575734"/>
                <a:gridCol w="592666"/>
                <a:gridCol w="643467"/>
                <a:gridCol w="728133"/>
                <a:gridCol w="643467"/>
                <a:gridCol w="711200"/>
              </a:tblGrid>
              <a:tr h="571500">
                <a:tc>
                  <a:txBody>
                    <a:bodyPr/>
                    <a:lstStyle/>
                    <a:p>
                      <a:pPr algn="ctr" fontAlgn="ctr"/>
                      <a:r>
                        <a:rPr lang="en-US" sz="1000" b="1" u="none" strike="noStrike" dirty="0">
                          <a:effectLst/>
                        </a:rPr>
                        <a:t>Enlaces red Troncal</a:t>
                      </a:r>
                      <a:endParaRPr lang="en-US" sz="1000" b="1" i="0" u="none" strike="noStrike" dirty="0">
                        <a:solidFill>
                          <a:srgbClr val="000000"/>
                        </a:solidFill>
                        <a:effectLst/>
                        <a:latin typeface="Arial"/>
                      </a:endParaRPr>
                    </a:p>
                  </a:txBody>
                  <a:tcPr marL="12700" marR="12700" marT="12700" marB="0" anchor="ctr"/>
                </a:tc>
                <a:tc>
                  <a:txBody>
                    <a:bodyPr/>
                    <a:lstStyle/>
                    <a:p>
                      <a:pPr algn="ctr" fontAlgn="ctr"/>
                      <a:r>
                        <a:rPr lang="en-US" sz="1000" b="1" u="none" strike="noStrike" dirty="0" smtClean="0">
                          <a:effectLst/>
                        </a:rPr>
                        <a:t>Distancia </a:t>
                      </a:r>
                      <a:r>
                        <a:rPr lang="en-US" sz="1000" b="1" u="none" strike="noStrike" dirty="0">
                          <a:effectLst/>
                        </a:rPr>
                        <a:t>(Km)</a:t>
                      </a:r>
                      <a:endParaRPr lang="en-US" sz="1000" b="1" i="0" u="none" strike="noStrike" dirty="0">
                        <a:solidFill>
                          <a:srgbClr val="000000"/>
                        </a:solidFill>
                        <a:effectLst/>
                        <a:latin typeface="Arial"/>
                      </a:endParaRPr>
                    </a:p>
                  </a:txBody>
                  <a:tcPr marL="12700" marR="12700" marT="12700" marB="0" anchor="ctr"/>
                </a:tc>
                <a:tc>
                  <a:txBody>
                    <a:bodyPr/>
                    <a:lstStyle/>
                    <a:p>
                      <a:pPr algn="ctr" fontAlgn="ctr"/>
                      <a:r>
                        <a:rPr lang="en-US" sz="1000" b="1" u="none" strike="noStrike" dirty="0">
                          <a:effectLst/>
                        </a:rPr>
                        <a:t>Potencia Tx (dBm)</a:t>
                      </a:r>
                      <a:endParaRPr lang="en-US" sz="1000" b="1" i="0" u="none" strike="noStrike" dirty="0">
                        <a:solidFill>
                          <a:srgbClr val="000000"/>
                        </a:solidFill>
                        <a:effectLst/>
                        <a:latin typeface="Arial"/>
                      </a:endParaRPr>
                    </a:p>
                  </a:txBody>
                  <a:tcPr marL="12700" marR="12700" marT="12700" marB="0" anchor="ctr"/>
                </a:tc>
                <a:tc>
                  <a:txBody>
                    <a:bodyPr/>
                    <a:lstStyle/>
                    <a:p>
                      <a:pPr algn="ctr" fontAlgn="ctr"/>
                      <a:r>
                        <a:rPr lang="en-US" sz="1000" b="1" u="none" strike="noStrike" dirty="0" smtClean="0">
                          <a:effectLst/>
                        </a:rPr>
                        <a:t>Ganancia antenas </a:t>
                      </a:r>
                      <a:r>
                        <a:rPr lang="en-US" sz="1000" b="1" u="none" strike="noStrike" dirty="0">
                          <a:effectLst/>
                        </a:rPr>
                        <a:t>Tx y Rx (dBi)</a:t>
                      </a:r>
                      <a:endParaRPr lang="en-US" sz="1000" b="1" i="0" u="none" strike="noStrike" dirty="0">
                        <a:solidFill>
                          <a:srgbClr val="000000"/>
                        </a:solidFill>
                        <a:effectLst/>
                        <a:latin typeface="Arial"/>
                      </a:endParaRPr>
                    </a:p>
                  </a:txBody>
                  <a:tcPr marL="12700" marR="12700" marT="12700" marB="0" anchor="ctr"/>
                </a:tc>
                <a:tc>
                  <a:txBody>
                    <a:bodyPr/>
                    <a:lstStyle/>
                    <a:p>
                      <a:pPr algn="ctr" fontAlgn="ctr"/>
                      <a:r>
                        <a:rPr lang="en-US" sz="1000" b="1" u="none" strike="noStrike" dirty="0">
                          <a:effectLst/>
                        </a:rPr>
                        <a:t>Pérdidas totales (dB)</a:t>
                      </a:r>
                      <a:endParaRPr lang="en-US" sz="1000" b="1" i="0" u="none" strike="noStrike" dirty="0">
                        <a:solidFill>
                          <a:srgbClr val="000000"/>
                        </a:solidFill>
                        <a:effectLst/>
                        <a:latin typeface="Arial"/>
                      </a:endParaRPr>
                    </a:p>
                  </a:txBody>
                  <a:tcPr marL="12700" marR="12700" marT="12700" marB="0" anchor="ctr"/>
                </a:tc>
                <a:tc>
                  <a:txBody>
                    <a:bodyPr/>
                    <a:lstStyle/>
                    <a:p>
                      <a:pPr algn="ctr" fontAlgn="ctr"/>
                      <a:r>
                        <a:rPr lang="en-US" sz="1000" b="1" u="none" strike="noStrike" dirty="0">
                          <a:effectLst/>
                        </a:rPr>
                        <a:t>Potencia Rx (dBm)</a:t>
                      </a:r>
                      <a:endParaRPr lang="en-US" sz="1000" b="1" i="0" u="none" strike="noStrike" dirty="0">
                        <a:solidFill>
                          <a:srgbClr val="000000"/>
                        </a:solidFill>
                        <a:effectLst/>
                        <a:latin typeface="Arial"/>
                      </a:endParaRPr>
                    </a:p>
                  </a:txBody>
                  <a:tcPr marL="12700" marR="12700" marT="12700" marB="0" anchor="ctr"/>
                </a:tc>
                <a:tc>
                  <a:txBody>
                    <a:bodyPr/>
                    <a:lstStyle/>
                    <a:p>
                      <a:pPr algn="ctr" fontAlgn="ctr"/>
                      <a:r>
                        <a:rPr lang="en-US" sz="1000" b="1" u="none" strike="noStrike" dirty="0">
                          <a:effectLst/>
                        </a:rPr>
                        <a:t>Raw Bit Rate (Mbps)</a:t>
                      </a:r>
                      <a:endParaRPr lang="en-US" sz="1000" b="1" i="0" u="none" strike="noStrike" dirty="0">
                        <a:solidFill>
                          <a:srgbClr val="000000"/>
                        </a:solidFill>
                        <a:effectLst/>
                        <a:latin typeface="Arial"/>
                      </a:endParaRPr>
                    </a:p>
                  </a:txBody>
                  <a:tcPr marL="12700" marR="12700" marT="12700" marB="0" anchor="ctr"/>
                </a:tc>
              </a:tr>
              <a:tr h="203200">
                <a:tc>
                  <a:txBody>
                    <a:bodyPr/>
                    <a:lstStyle/>
                    <a:p>
                      <a:pPr algn="l" fontAlgn="ctr"/>
                      <a:r>
                        <a:rPr lang="en-US" sz="900" u="none" strike="noStrike" dirty="0">
                          <a:effectLst/>
                        </a:rPr>
                        <a:t>Rep. El retorno - Rep. Carshau</a:t>
                      </a:r>
                      <a:endParaRPr lang="en-US" sz="900" b="0" i="0" u="none" strike="noStrike" dirty="0">
                        <a:solidFill>
                          <a:srgbClr val="000000"/>
                        </a:solidFill>
                        <a:effectLst/>
                        <a:latin typeface="Arial"/>
                      </a:endParaRPr>
                    </a:p>
                  </a:txBody>
                  <a:tcPr marL="12700" marR="12700" marT="12700" marB="0" anchor="ctr"/>
                </a:tc>
                <a:tc>
                  <a:txBody>
                    <a:bodyPr/>
                    <a:lstStyle/>
                    <a:p>
                      <a:pPr algn="ctr" fontAlgn="ctr"/>
                      <a:r>
                        <a:rPr lang="en-US" sz="900" u="none" strike="noStrike" dirty="0">
                          <a:effectLst/>
                        </a:rPr>
                        <a:t>53.95</a:t>
                      </a:r>
                      <a:endParaRPr lang="en-US" sz="900" b="0" i="0" u="none" strike="noStrike" dirty="0">
                        <a:solidFill>
                          <a:srgbClr val="000000"/>
                        </a:solidFill>
                        <a:effectLst/>
                        <a:latin typeface="Arial"/>
                      </a:endParaRPr>
                    </a:p>
                  </a:txBody>
                  <a:tcPr marL="12700" marR="12700" marT="12700" marB="0" anchor="ctr"/>
                </a:tc>
                <a:tc>
                  <a:txBody>
                    <a:bodyPr/>
                    <a:lstStyle/>
                    <a:p>
                      <a:pPr algn="ctr" fontAlgn="ctr"/>
                      <a:r>
                        <a:rPr lang="en-US" sz="900" u="none" strike="noStrike" dirty="0">
                          <a:effectLst/>
                        </a:rPr>
                        <a:t>19</a:t>
                      </a:r>
                      <a:endParaRPr lang="en-US" sz="900" b="0" i="0" u="none" strike="noStrike" dirty="0">
                        <a:solidFill>
                          <a:srgbClr val="000000"/>
                        </a:solidFill>
                        <a:effectLst/>
                        <a:latin typeface="Arial"/>
                      </a:endParaRPr>
                    </a:p>
                  </a:txBody>
                  <a:tcPr marL="12700" marR="12700" marT="12700" marB="0" anchor="ctr"/>
                </a:tc>
                <a:tc>
                  <a:txBody>
                    <a:bodyPr/>
                    <a:lstStyle/>
                    <a:p>
                      <a:pPr algn="ctr" fontAlgn="ctr"/>
                      <a:r>
                        <a:rPr lang="en-US" sz="900" u="none" strike="noStrike" dirty="0">
                          <a:effectLst/>
                        </a:rPr>
                        <a:t>24</a:t>
                      </a:r>
                      <a:endParaRPr lang="en-US" sz="900" b="0" i="0" u="none" strike="noStrike" dirty="0">
                        <a:solidFill>
                          <a:srgbClr val="000000"/>
                        </a:solidFill>
                        <a:effectLst/>
                        <a:latin typeface="Arial"/>
                      </a:endParaRPr>
                    </a:p>
                  </a:txBody>
                  <a:tcPr marL="12700" marR="12700" marT="12700" marB="0" anchor="ctr"/>
                </a:tc>
                <a:tc>
                  <a:txBody>
                    <a:bodyPr/>
                    <a:lstStyle/>
                    <a:p>
                      <a:pPr algn="ctr" fontAlgn="ctr"/>
                      <a:r>
                        <a:rPr lang="en-US" sz="900" u="none" strike="noStrike" dirty="0">
                          <a:effectLst/>
                        </a:rPr>
                        <a:t>148.6</a:t>
                      </a:r>
                      <a:endParaRPr lang="en-US" sz="900" b="0" i="0" u="none" strike="noStrike" dirty="0">
                        <a:solidFill>
                          <a:srgbClr val="000000"/>
                        </a:solidFill>
                        <a:effectLst/>
                        <a:latin typeface="Arial"/>
                      </a:endParaRPr>
                    </a:p>
                  </a:txBody>
                  <a:tcPr marL="12700" marR="12700" marT="12700" marB="0" anchor="ctr"/>
                </a:tc>
                <a:tc>
                  <a:txBody>
                    <a:bodyPr/>
                    <a:lstStyle/>
                    <a:p>
                      <a:pPr algn="ctr" fontAlgn="ctr"/>
                      <a:r>
                        <a:rPr lang="en-US" sz="900" u="none" strike="noStrike" dirty="0">
                          <a:effectLst/>
                        </a:rPr>
                        <a:t>-82.4</a:t>
                      </a:r>
                      <a:endParaRPr lang="en-US" sz="900" b="0" i="0" u="none" strike="noStrike" dirty="0">
                        <a:solidFill>
                          <a:srgbClr val="000000"/>
                        </a:solidFill>
                        <a:effectLst/>
                        <a:latin typeface="Arial"/>
                      </a:endParaRPr>
                    </a:p>
                  </a:txBody>
                  <a:tcPr marL="12700" marR="12700" marT="12700" marB="0" anchor="ctr"/>
                </a:tc>
                <a:tc>
                  <a:txBody>
                    <a:bodyPr/>
                    <a:lstStyle/>
                    <a:p>
                      <a:pPr algn="ctr" fontAlgn="ctr"/>
                      <a:r>
                        <a:rPr lang="en-US" sz="900" u="none" strike="noStrike" dirty="0">
                          <a:effectLst/>
                        </a:rPr>
                        <a:t>24</a:t>
                      </a:r>
                      <a:endParaRPr lang="en-US" sz="900" b="0" i="0" u="none" strike="noStrike" dirty="0">
                        <a:solidFill>
                          <a:srgbClr val="000000"/>
                        </a:solidFill>
                        <a:effectLst/>
                        <a:latin typeface="Arial"/>
                      </a:endParaRPr>
                    </a:p>
                  </a:txBody>
                  <a:tcPr marL="12700" marR="12700" marT="12700" marB="0" anchor="ctr"/>
                </a:tc>
              </a:tr>
              <a:tr h="190500">
                <a:tc>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en-US" sz="900" u="none" strike="noStrike" dirty="0">
                          <a:effectLst/>
                        </a:rPr>
                        <a:t>Rep. Carshau </a:t>
                      </a:r>
                      <a:r>
                        <a:rPr lang="en-US" sz="900" u="none" strike="noStrike" dirty="0" smtClean="0">
                          <a:effectLst/>
                        </a:rPr>
                        <a:t>-Rep. Ayurco</a:t>
                      </a:r>
                      <a:endParaRPr lang="en-US" sz="900" b="0" i="0" u="none" strike="noStrike" dirty="0" smtClean="0">
                        <a:solidFill>
                          <a:srgbClr val="000000"/>
                        </a:solidFill>
                        <a:effectLst/>
                        <a:latin typeface="Arial"/>
                      </a:endParaRPr>
                    </a:p>
                  </a:txBody>
                  <a:tcPr marL="12700" marR="12700" marT="12700" marB="0" anchor="ctr"/>
                </a:tc>
                <a:tc>
                  <a:txBody>
                    <a:bodyPr/>
                    <a:lstStyle/>
                    <a:p>
                      <a:pPr algn="ctr" fontAlgn="ctr"/>
                      <a:r>
                        <a:rPr lang="en-US" sz="900" u="none" strike="noStrike" dirty="0">
                          <a:effectLst/>
                        </a:rPr>
                        <a:t>27.18</a:t>
                      </a:r>
                      <a:endParaRPr lang="en-US" sz="900" b="0" i="0" u="none" strike="noStrike" dirty="0">
                        <a:solidFill>
                          <a:srgbClr val="000000"/>
                        </a:solidFill>
                        <a:effectLst/>
                        <a:latin typeface="Arial"/>
                      </a:endParaRPr>
                    </a:p>
                  </a:txBody>
                  <a:tcPr marL="12700" marR="12700" marT="12700" marB="0" anchor="ctr"/>
                </a:tc>
                <a:tc>
                  <a:txBody>
                    <a:bodyPr/>
                    <a:lstStyle/>
                    <a:p>
                      <a:pPr algn="ctr" fontAlgn="ctr"/>
                      <a:r>
                        <a:rPr lang="en-US" sz="900" u="none" strike="noStrike" dirty="0">
                          <a:effectLst/>
                        </a:rPr>
                        <a:t>19</a:t>
                      </a:r>
                      <a:endParaRPr lang="en-US" sz="900" b="0" i="0" u="none" strike="noStrike" dirty="0">
                        <a:solidFill>
                          <a:srgbClr val="000000"/>
                        </a:solidFill>
                        <a:effectLst/>
                        <a:latin typeface="Arial"/>
                      </a:endParaRPr>
                    </a:p>
                  </a:txBody>
                  <a:tcPr marL="12700" marR="12700" marT="12700" marB="0" anchor="ctr"/>
                </a:tc>
                <a:tc>
                  <a:txBody>
                    <a:bodyPr/>
                    <a:lstStyle/>
                    <a:p>
                      <a:pPr algn="ctr" fontAlgn="ctr"/>
                      <a:r>
                        <a:rPr lang="en-US" sz="900" u="none" strike="noStrike" dirty="0">
                          <a:effectLst/>
                        </a:rPr>
                        <a:t>24</a:t>
                      </a:r>
                      <a:endParaRPr lang="en-US" sz="900" b="0" i="0" u="none" strike="noStrike" dirty="0">
                        <a:solidFill>
                          <a:srgbClr val="000000"/>
                        </a:solidFill>
                        <a:effectLst/>
                        <a:latin typeface="Arial"/>
                      </a:endParaRPr>
                    </a:p>
                  </a:txBody>
                  <a:tcPr marL="12700" marR="12700" marT="12700" marB="0" anchor="ctr"/>
                </a:tc>
                <a:tc>
                  <a:txBody>
                    <a:bodyPr/>
                    <a:lstStyle/>
                    <a:p>
                      <a:pPr algn="ctr" fontAlgn="ctr"/>
                      <a:r>
                        <a:rPr lang="en-US" sz="900" u="none" strike="noStrike" dirty="0">
                          <a:effectLst/>
                        </a:rPr>
                        <a:t>143.9</a:t>
                      </a:r>
                      <a:endParaRPr lang="en-US" sz="900" b="0" i="0" u="none" strike="noStrike" dirty="0">
                        <a:solidFill>
                          <a:srgbClr val="000000"/>
                        </a:solidFill>
                        <a:effectLst/>
                        <a:latin typeface="Arial"/>
                      </a:endParaRPr>
                    </a:p>
                  </a:txBody>
                  <a:tcPr marL="12700" marR="12700" marT="12700" marB="0" anchor="ctr"/>
                </a:tc>
                <a:tc>
                  <a:txBody>
                    <a:bodyPr/>
                    <a:lstStyle/>
                    <a:p>
                      <a:pPr algn="ctr" fontAlgn="ctr"/>
                      <a:r>
                        <a:rPr lang="en-US" sz="900" u="none" strike="noStrike" dirty="0">
                          <a:effectLst/>
                        </a:rPr>
                        <a:t>-77.7</a:t>
                      </a:r>
                      <a:endParaRPr lang="en-US" sz="900" b="0" i="0" u="none" strike="noStrike" dirty="0">
                        <a:solidFill>
                          <a:srgbClr val="000000"/>
                        </a:solidFill>
                        <a:effectLst/>
                        <a:latin typeface="Arial"/>
                      </a:endParaRPr>
                    </a:p>
                  </a:txBody>
                  <a:tcPr marL="12700" marR="12700" marT="12700" marB="0" anchor="ctr"/>
                </a:tc>
                <a:tc>
                  <a:txBody>
                    <a:bodyPr/>
                    <a:lstStyle/>
                    <a:p>
                      <a:pPr algn="ctr" fontAlgn="ctr"/>
                      <a:r>
                        <a:rPr lang="en-US" sz="900" u="none" strike="noStrike" dirty="0">
                          <a:effectLst/>
                        </a:rPr>
                        <a:t>36</a:t>
                      </a:r>
                      <a:endParaRPr lang="en-US" sz="900" b="0" i="0" u="none" strike="noStrike" dirty="0">
                        <a:solidFill>
                          <a:srgbClr val="000000"/>
                        </a:solidFill>
                        <a:effectLst/>
                        <a:latin typeface="Arial"/>
                      </a:endParaRPr>
                    </a:p>
                  </a:txBody>
                  <a:tcPr marL="12700" marR="12700" marT="12700" marB="0" anchor="ctr"/>
                </a:tc>
              </a:tr>
              <a:tr h="203200">
                <a:tc>
                  <a:txBody>
                    <a:bodyPr/>
                    <a:lstStyle/>
                    <a:p>
                      <a:pPr algn="l" fontAlgn="ctr"/>
                      <a:r>
                        <a:rPr lang="en-US" sz="900" u="none" strike="noStrike" dirty="0">
                          <a:effectLst/>
                        </a:rPr>
                        <a:t>Rep. Ayurco - Rep.Tamborpungo</a:t>
                      </a:r>
                      <a:endParaRPr lang="en-US" sz="900" b="0" i="0" u="none" strike="noStrike" dirty="0">
                        <a:solidFill>
                          <a:srgbClr val="000000"/>
                        </a:solidFill>
                        <a:effectLst/>
                        <a:latin typeface="Arial"/>
                      </a:endParaRPr>
                    </a:p>
                  </a:txBody>
                  <a:tcPr marL="12700" marR="12700" marT="12700" marB="0" anchor="ctr"/>
                </a:tc>
                <a:tc>
                  <a:txBody>
                    <a:bodyPr/>
                    <a:lstStyle/>
                    <a:p>
                      <a:pPr algn="ctr" fontAlgn="ctr"/>
                      <a:r>
                        <a:rPr lang="en-US" sz="900" u="none" strike="noStrike" dirty="0">
                          <a:effectLst/>
                        </a:rPr>
                        <a:t>13.58</a:t>
                      </a:r>
                      <a:endParaRPr lang="en-US" sz="900" b="0" i="0" u="none" strike="noStrike" dirty="0">
                        <a:solidFill>
                          <a:srgbClr val="000000"/>
                        </a:solidFill>
                        <a:effectLst/>
                        <a:latin typeface="Arial"/>
                      </a:endParaRPr>
                    </a:p>
                  </a:txBody>
                  <a:tcPr marL="12700" marR="12700" marT="12700" marB="0" anchor="ctr"/>
                </a:tc>
                <a:tc>
                  <a:txBody>
                    <a:bodyPr/>
                    <a:lstStyle/>
                    <a:p>
                      <a:pPr algn="ctr" fontAlgn="ctr"/>
                      <a:r>
                        <a:rPr lang="en-US" sz="900" u="none" strike="noStrike" dirty="0">
                          <a:effectLst/>
                        </a:rPr>
                        <a:t>19</a:t>
                      </a:r>
                      <a:endParaRPr lang="en-US" sz="900" b="0" i="0" u="none" strike="noStrike" dirty="0">
                        <a:solidFill>
                          <a:srgbClr val="000000"/>
                        </a:solidFill>
                        <a:effectLst/>
                        <a:latin typeface="Arial"/>
                      </a:endParaRPr>
                    </a:p>
                  </a:txBody>
                  <a:tcPr marL="12700" marR="12700" marT="12700" marB="0" anchor="ctr"/>
                </a:tc>
                <a:tc>
                  <a:txBody>
                    <a:bodyPr/>
                    <a:lstStyle/>
                    <a:p>
                      <a:pPr algn="ctr" fontAlgn="ctr"/>
                      <a:r>
                        <a:rPr lang="en-US" sz="900" u="none" strike="noStrike" dirty="0">
                          <a:effectLst/>
                        </a:rPr>
                        <a:t>24</a:t>
                      </a:r>
                      <a:endParaRPr lang="en-US" sz="900" b="0" i="0" u="none" strike="noStrike" dirty="0">
                        <a:solidFill>
                          <a:srgbClr val="000000"/>
                        </a:solidFill>
                        <a:effectLst/>
                        <a:latin typeface="Arial"/>
                      </a:endParaRPr>
                    </a:p>
                  </a:txBody>
                  <a:tcPr marL="12700" marR="12700" marT="12700" marB="0" anchor="ctr"/>
                </a:tc>
                <a:tc>
                  <a:txBody>
                    <a:bodyPr/>
                    <a:lstStyle/>
                    <a:p>
                      <a:pPr algn="ctr" fontAlgn="ctr"/>
                      <a:r>
                        <a:rPr lang="en-US" sz="900" u="none" strike="noStrike" dirty="0">
                          <a:effectLst/>
                        </a:rPr>
                        <a:t>136.4</a:t>
                      </a:r>
                      <a:endParaRPr lang="en-US" sz="900" b="0" i="0" u="none" strike="noStrike" dirty="0">
                        <a:solidFill>
                          <a:srgbClr val="000000"/>
                        </a:solidFill>
                        <a:effectLst/>
                        <a:latin typeface="Arial"/>
                      </a:endParaRPr>
                    </a:p>
                  </a:txBody>
                  <a:tcPr marL="12700" marR="12700" marT="12700" marB="0" anchor="ctr"/>
                </a:tc>
                <a:tc>
                  <a:txBody>
                    <a:bodyPr/>
                    <a:lstStyle/>
                    <a:p>
                      <a:pPr algn="ctr" fontAlgn="ctr"/>
                      <a:r>
                        <a:rPr lang="en-US" sz="900" u="none" strike="noStrike" dirty="0">
                          <a:effectLst/>
                        </a:rPr>
                        <a:t>-70.2</a:t>
                      </a:r>
                      <a:endParaRPr lang="en-US" sz="900" b="0" i="0" u="none" strike="noStrike" dirty="0">
                        <a:solidFill>
                          <a:srgbClr val="000000"/>
                        </a:solidFill>
                        <a:effectLst/>
                        <a:latin typeface="Arial"/>
                      </a:endParaRPr>
                    </a:p>
                  </a:txBody>
                  <a:tcPr marL="12700" marR="12700" marT="12700" marB="0" anchor="ctr"/>
                </a:tc>
                <a:tc>
                  <a:txBody>
                    <a:bodyPr/>
                    <a:lstStyle/>
                    <a:p>
                      <a:pPr algn="ctr" fontAlgn="ctr"/>
                      <a:r>
                        <a:rPr lang="en-US" sz="900" u="none" strike="noStrike" dirty="0">
                          <a:effectLst/>
                        </a:rPr>
                        <a:t>54</a:t>
                      </a:r>
                      <a:endParaRPr lang="en-US" sz="900" b="0" i="0" u="none" strike="noStrike" dirty="0">
                        <a:solidFill>
                          <a:srgbClr val="000000"/>
                        </a:solidFill>
                        <a:effectLst/>
                        <a:latin typeface="Arial"/>
                      </a:endParaRPr>
                    </a:p>
                  </a:txBody>
                  <a:tcPr marL="12700" marR="12700" marT="12700" marB="0" anchor="ctr"/>
                </a:tc>
              </a:tr>
              <a:tr h="203200">
                <a:tc>
                  <a:txBody>
                    <a:bodyPr/>
                    <a:lstStyle/>
                    <a:p>
                      <a:pPr algn="l" fontAlgn="ctr"/>
                      <a:r>
                        <a:rPr lang="en-US" sz="900" u="none" strike="noStrike" dirty="0">
                          <a:effectLst/>
                        </a:rPr>
                        <a:t>Rep.Tamborpungo Rep. Gualinag</a:t>
                      </a:r>
                      <a:endParaRPr lang="en-US" sz="900" b="0" i="0" u="none" strike="noStrike" dirty="0">
                        <a:solidFill>
                          <a:srgbClr val="000000"/>
                        </a:solidFill>
                        <a:effectLst/>
                        <a:latin typeface="Arial"/>
                      </a:endParaRPr>
                    </a:p>
                  </a:txBody>
                  <a:tcPr marL="12700" marR="12700" marT="12700" marB="0" anchor="ctr"/>
                </a:tc>
                <a:tc>
                  <a:txBody>
                    <a:bodyPr/>
                    <a:lstStyle/>
                    <a:p>
                      <a:pPr algn="ctr" fontAlgn="ctr"/>
                      <a:r>
                        <a:rPr lang="en-US" sz="900" u="none" strike="noStrike" dirty="0">
                          <a:effectLst/>
                        </a:rPr>
                        <a:t>20.65</a:t>
                      </a:r>
                      <a:endParaRPr lang="en-US" sz="900" b="0" i="0" u="none" strike="noStrike" dirty="0">
                        <a:solidFill>
                          <a:srgbClr val="000000"/>
                        </a:solidFill>
                        <a:effectLst/>
                        <a:latin typeface="Arial"/>
                      </a:endParaRPr>
                    </a:p>
                  </a:txBody>
                  <a:tcPr marL="12700" marR="12700" marT="12700" marB="0" anchor="ctr"/>
                </a:tc>
                <a:tc>
                  <a:txBody>
                    <a:bodyPr/>
                    <a:lstStyle/>
                    <a:p>
                      <a:pPr algn="ctr" fontAlgn="ctr"/>
                      <a:r>
                        <a:rPr lang="en-US" sz="900" u="none" strike="noStrike" dirty="0">
                          <a:effectLst/>
                        </a:rPr>
                        <a:t>19</a:t>
                      </a:r>
                      <a:endParaRPr lang="en-US" sz="900" b="0" i="0" u="none" strike="noStrike" dirty="0">
                        <a:solidFill>
                          <a:srgbClr val="000000"/>
                        </a:solidFill>
                        <a:effectLst/>
                        <a:latin typeface="Arial"/>
                      </a:endParaRPr>
                    </a:p>
                  </a:txBody>
                  <a:tcPr marL="12700" marR="12700" marT="12700" marB="0" anchor="ctr"/>
                </a:tc>
                <a:tc>
                  <a:txBody>
                    <a:bodyPr/>
                    <a:lstStyle/>
                    <a:p>
                      <a:pPr algn="ctr" fontAlgn="ctr"/>
                      <a:r>
                        <a:rPr lang="en-US" sz="900" u="none" strike="noStrike" dirty="0">
                          <a:effectLst/>
                        </a:rPr>
                        <a:t>24</a:t>
                      </a:r>
                      <a:endParaRPr lang="en-US" sz="900" b="0" i="0" u="none" strike="noStrike" dirty="0">
                        <a:solidFill>
                          <a:srgbClr val="000000"/>
                        </a:solidFill>
                        <a:effectLst/>
                        <a:latin typeface="Arial"/>
                      </a:endParaRPr>
                    </a:p>
                  </a:txBody>
                  <a:tcPr marL="12700" marR="12700" marT="12700" marB="0" anchor="ctr"/>
                </a:tc>
                <a:tc>
                  <a:txBody>
                    <a:bodyPr/>
                    <a:lstStyle/>
                    <a:p>
                      <a:pPr algn="ctr" fontAlgn="ctr"/>
                      <a:r>
                        <a:rPr lang="en-US" sz="900" u="none" strike="noStrike" dirty="0">
                          <a:effectLst/>
                        </a:rPr>
                        <a:t>146.4</a:t>
                      </a:r>
                      <a:endParaRPr lang="en-US" sz="900" b="0" i="0" u="none" strike="noStrike" dirty="0">
                        <a:solidFill>
                          <a:srgbClr val="000000"/>
                        </a:solidFill>
                        <a:effectLst/>
                        <a:latin typeface="Arial"/>
                      </a:endParaRPr>
                    </a:p>
                  </a:txBody>
                  <a:tcPr marL="12700" marR="12700" marT="12700" marB="0" anchor="ctr"/>
                </a:tc>
                <a:tc>
                  <a:txBody>
                    <a:bodyPr/>
                    <a:lstStyle/>
                    <a:p>
                      <a:pPr algn="ctr" fontAlgn="ctr"/>
                      <a:r>
                        <a:rPr lang="en-US" sz="900" u="none" strike="noStrike" dirty="0">
                          <a:effectLst/>
                        </a:rPr>
                        <a:t>-80.2</a:t>
                      </a:r>
                      <a:endParaRPr lang="en-US" sz="900" b="0" i="0" u="none" strike="noStrike" dirty="0">
                        <a:solidFill>
                          <a:srgbClr val="000000"/>
                        </a:solidFill>
                        <a:effectLst/>
                        <a:latin typeface="Arial"/>
                      </a:endParaRPr>
                    </a:p>
                  </a:txBody>
                  <a:tcPr marL="12700" marR="12700" marT="12700" marB="0" anchor="ctr"/>
                </a:tc>
                <a:tc>
                  <a:txBody>
                    <a:bodyPr/>
                    <a:lstStyle/>
                    <a:p>
                      <a:pPr algn="ctr" fontAlgn="ctr"/>
                      <a:r>
                        <a:rPr lang="en-US" sz="900" u="none" strike="noStrike" dirty="0">
                          <a:effectLst/>
                        </a:rPr>
                        <a:t>36</a:t>
                      </a:r>
                      <a:endParaRPr lang="en-US" sz="900" b="0" i="0" u="none" strike="noStrike" dirty="0">
                        <a:solidFill>
                          <a:srgbClr val="000000"/>
                        </a:solidFill>
                        <a:effectLst/>
                        <a:latin typeface="Arial"/>
                      </a:endParaRPr>
                    </a:p>
                  </a:txBody>
                  <a:tcPr marL="12700" marR="12700" marT="12700" marB="0" anchor="ctr"/>
                </a:tc>
              </a:tr>
              <a:tr h="203200">
                <a:tc>
                  <a:txBody>
                    <a:bodyPr/>
                    <a:lstStyle/>
                    <a:p>
                      <a:pPr algn="l" fontAlgn="ctr"/>
                      <a:r>
                        <a:rPr lang="en-US" sz="900" u="none" strike="noStrike" dirty="0">
                          <a:effectLst/>
                        </a:rPr>
                        <a:t>Rep. Gualinag -Rep. Guamote</a:t>
                      </a:r>
                      <a:endParaRPr lang="en-US" sz="900" b="0" i="0" u="none" strike="noStrike" dirty="0">
                        <a:solidFill>
                          <a:srgbClr val="000000"/>
                        </a:solidFill>
                        <a:effectLst/>
                        <a:latin typeface="Arial"/>
                      </a:endParaRPr>
                    </a:p>
                  </a:txBody>
                  <a:tcPr marL="12700" marR="12700" marT="12700" marB="0" anchor="ctr"/>
                </a:tc>
                <a:tc>
                  <a:txBody>
                    <a:bodyPr/>
                    <a:lstStyle/>
                    <a:p>
                      <a:pPr algn="ctr" fontAlgn="ctr"/>
                      <a:r>
                        <a:rPr lang="en-US" sz="900" u="none" strike="noStrike" dirty="0">
                          <a:effectLst/>
                        </a:rPr>
                        <a:t>21.36</a:t>
                      </a:r>
                      <a:endParaRPr lang="en-US" sz="900" b="0" i="0" u="none" strike="noStrike" dirty="0">
                        <a:solidFill>
                          <a:srgbClr val="000000"/>
                        </a:solidFill>
                        <a:effectLst/>
                        <a:latin typeface="Arial"/>
                      </a:endParaRPr>
                    </a:p>
                  </a:txBody>
                  <a:tcPr marL="12700" marR="12700" marT="12700" marB="0" anchor="ctr"/>
                </a:tc>
                <a:tc>
                  <a:txBody>
                    <a:bodyPr/>
                    <a:lstStyle/>
                    <a:p>
                      <a:pPr algn="ctr" fontAlgn="ctr"/>
                      <a:r>
                        <a:rPr lang="en-US" sz="900" u="none" strike="noStrike" dirty="0">
                          <a:effectLst/>
                        </a:rPr>
                        <a:t>19</a:t>
                      </a:r>
                      <a:endParaRPr lang="en-US" sz="900" b="0" i="0" u="none" strike="noStrike" dirty="0">
                        <a:solidFill>
                          <a:srgbClr val="000000"/>
                        </a:solidFill>
                        <a:effectLst/>
                        <a:latin typeface="Arial"/>
                      </a:endParaRPr>
                    </a:p>
                  </a:txBody>
                  <a:tcPr marL="12700" marR="12700" marT="12700" marB="0" anchor="ctr"/>
                </a:tc>
                <a:tc>
                  <a:txBody>
                    <a:bodyPr/>
                    <a:lstStyle/>
                    <a:p>
                      <a:pPr algn="ctr" fontAlgn="ctr"/>
                      <a:r>
                        <a:rPr lang="en-US" sz="900" u="none" strike="noStrike" dirty="0">
                          <a:effectLst/>
                        </a:rPr>
                        <a:t>24</a:t>
                      </a:r>
                      <a:endParaRPr lang="en-US" sz="900" b="0" i="0" u="none" strike="noStrike" dirty="0">
                        <a:solidFill>
                          <a:srgbClr val="000000"/>
                        </a:solidFill>
                        <a:effectLst/>
                        <a:latin typeface="Arial"/>
                      </a:endParaRPr>
                    </a:p>
                  </a:txBody>
                  <a:tcPr marL="12700" marR="12700" marT="12700" marB="0" anchor="ctr"/>
                </a:tc>
                <a:tc>
                  <a:txBody>
                    <a:bodyPr/>
                    <a:lstStyle/>
                    <a:p>
                      <a:pPr algn="ctr" fontAlgn="ctr"/>
                      <a:r>
                        <a:rPr lang="en-US" sz="900" u="none" strike="noStrike" dirty="0">
                          <a:effectLst/>
                        </a:rPr>
                        <a:t>140.5</a:t>
                      </a:r>
                      <a:endParaRPr lang="en-US" sz="900" b="0" i="0" u="none" strike="noStrike" dirty="0">
                        <a:solidFill>
                          <a:srgbClr val="000000"/>
                        </a:solidFill>
                        <a:effectLst/>
                        <a:latin typeface="Arial"/>
                      </a:endParaRPr>
                    </a:p>
                  </a:txBody>
                  <a:tcPr marL="12700" marR="12700" marT="12700" marB="0" anchor="ctr"/>
                </a:tc>
                <a:tc>
                  <a:txBody>
                    <a:bodyPr/>
                    <a:lstStyle/>
                    <a:p>
                      <a:pPr algn="ctr" fontAlgn="ctr"/>
                      <a:r>
                        <a:rPr lang="en-US" sz="900" u="none" strike="noStrike" dirty="0">
                          <a:effectLst/>
                        </a:rPr>
                        <a:t>-74.3</a:t>
                      </a:r>
                      <a:endParaRPr lang="en-US" sz="900" b="0" i="0" u="none" strike="noStrike" dirty="0">
                        <a:solidFill>
                          <a:srgbClr val="000000"/>
                        </a:solidFill>
                        <a:effectLst/>
                        <a:latin typeface="Arial"/>
                      </a:endParaRPr>
                    </a:p>
                  </a:txBody>
                  <a:tcPr marL="12700" marR="12700" marT="12700" marB="0" anchor="ctr"/>
                </a:tc>
                <a:tc>
                  <a:txBody>
                    <a:bodyPr/>
                    <a:lstStyle/>
                    <a:p>
                      <a:pPr algn="ctr" fontAlgn="ctr"/>
                      <a:r>
                        <a:rPr lang="en-US" sz="900" u="none" strike="noStrike" dirty="0">
                          <a:effectLst/>
                        </a:rPr>
                        <a:t>48</a:t>
                      </a:r>
                      <a:endParaRPr lang="en-US" sz="900" b="0" i="0" u="none" strike="noStrike" dirty="0">
                        <a:solidFill>
                          <a:srgbClr val="000000"/>
                        </a:solidFill>
                        <a:effectLst/>
                        <a:latin typeface="Arial"/>
                      </a:endParaRPr>
                    </a:p>
                  </a:txBody>
                  <a:tcPr marL="12700" marR="12700" marT="12700" marB="0" anchor="ctr"/>
                </a:tc>
              </a:tr>
              <a:tr h="203200">
                <a:tc>
                  <a:txBody>
                    <a:bodyPr/>
                    <a:lstStyle/>
                    <a:p>
                      <a:pPr algn="l" fontAlgn="ctr"/>
                      <a:r>
                        <a:rPr lang="en-US" sz="900" u="none" strike="noStrike" dirty="0">
                          <a:effectLst/>
                        </a:rPr>
                        <a:t>Rep. Guamote - Rep. Sindiajiri</a:t>
                      </a:r>
                      <a:endParaRPr lang="en-US" sz="900" b="0" i="0" u="none" strike="noStrike" dirty="0">
                        <a:solidFill>
                          <a:srgbClr val="000000"/>
                        </a:solidFill>
                        <a:effectLst/>
                        <a:latin typeface="Arial"/>
                      </a:endParaRPr>
                    </a:p>
                  </a:txBody>
                  <a:tcPr marL="12700" marR="12700" marT="12700" marB="0" anchor="ctr"/>
                </a:tc>
                <a:tc>
                  <a:txBody>
                    <a:bodyPr/>
                    <a:lstStyle/>
                    <a:p>
                      <a:pPr algn="ctr" fontAlgn="ctr"/>
                      <a:r>
                        <a:rPr lang="en-US" sz="900" u="none" strike="noStrike" dirty="0">
                          <a:effectLst/>
                        </a:rPr>
                        <a:t>23.95</a:t>
                      </a:r>
                      <a:endParaRPr lang="en-US" sz="900" b="0" i="0" u="none" strike="noStrike" dirty="0">
                        <a:solidFill>
                          <a:srgbClr val="000000"/>
                        </a:solidFill>
                        <a:effectLst/>
                        <a:latin typeface="Arial"/>
                      </a:endParaRPr>
                    </a:p>
                  </a:txBody>
                  <a:tcPr marL="12700" marR="12700" marT="12700" marB="0" anchor="ctr"/>
                </a:tc>
                <a:tc>
                  <a:txBody>
                    <a:bodyPr/>
                    <a:lstStyle/>
                    <a:p>
                      <a:pPr algn="ctr" fontAlgn="ctr"/>
                      <a:r>
                        <a:rPr lang="en-US" sz="900" u="none" strike="noStrike" dirty="0">
                          <a:effectLst/>
                        </a:rPr>
                        <a:t>19</a:t>
                      </a:r>
                      <a:endParaRPr lang="en-US" sz="900" b="0" i="0" u="none" strike="noStrike" dirty="0">
                        <a:solidFill>
                          <a:srgbClr val="000000"/>
                        </a:solidFill>
                        <a:effectLst/>
                        <a:latin typeface="Arial"/>
                      </a:endParaRPr>
                    </a:p>
                  </a:txBody>
                  <a:tcPr marL="12700" marR="12700" marT="12700" marB="0" anchor="ctr"/>
                </a:tc>
                <a:tc>
                  <a:txBody>
                    <a:bodyPr/>
                    <a:lstStyle/>
                    <a:p>
                      <a:pPr algn="ctr" fontAlgn="ctr"/>
                      <a:r>
                        <a:rPr lang="en-US" sz="900" u="none" strike="noStrike" dirty="0">
                          <a:effectLst/>
                        </a:rPr>
                        <a:t>24</a:t>
                      </a:r>
                      <a:endParaRPr lang="en-US" sz="900" b="0" i="0" u="none" strike="noStrike" dirty="0">
                        <a:solidFill>
                          <a:srgbClr val="000000"/>
                        </a:solidFill>
                        <a:effectLst/>
                        <a:latin typeface="Arial"/>
                      </a:endParaRPr>
                    </a:p>
                  </a:txBody>
                  <a:tcPr marL="12700" marR="12700" marT="12700" marB="0" anchor="ctr"/>
                </a:tc>
                <a:tc>
                  <a:txBody>
                    <a:bodyPr/>
                    <a:lstStyle/>
                    <a:p>
                      <a:pPr algn="ctr" fontAlgn="ctr"/>
                      <a:r>
                        <a:rPr lang="en-US" sz="900" u="none" strike="noStrike" dirty="0">
                          <a:effectLst/>
                        </a:rPr>
                        <a:t>141.4</a:t>
                      </a:r>
                      <a:endParaRPr lang="en-US" sz="900" b="0" i="0" u="none" strike="noStrike" dirty="0">
                        <a:solidFill>
                          <a:srgbClr val="000000"/>
                        </a:solidFill>
                        <a:effectLst/>
                        <a:latin typeface="Arial"/>
                      </a:endParaRPr>
                    </a:p>
                  </a:txBody>
                  <a:tcPr marL="12700" marR="12700" marT="12700" marB="0" anchor="ctr"/>
                </a:tc>
                <a:tc>
                  <a:txBody>
                    <a:bodyPr/>
                    <a:lstStyle/>
                    <a:p>
                      <a:pPr algn="ctr" fontAlgn="ctr"/>
                      <a:r>
                        <a:rPr lang="en-US" sz="900" u="none" strike="noStrike" dirty="0">
                          <a:effectLst/>
                        </a:rPr>
                        <a:t>-75.2</a:t>
                      </a:r>
                      <a:endParaRPr lang="en-US" sz="900" b="0" i="0" u="none" strike="noStrike" dirty="0">
                        <a:solidFill>
                          <a:srgbClr val="000000"/>
                        </a:solidFill>
                        <a:effectLst/>
                        <a:latin typeface="Arial"/>
                      </a:endParaRPr>
                    </a:p>
                  </a:txBody>
                  <a:tcPr marL="12700" marR="12700" marT="12700" marB="0" anchor="ctr"/>
                </a:tc>
                <a:tc>
                  <a:txBody>
                    <a:bodyPr/>
                    <a:lstStyle/>
                    <a:p>
                      <a:pPr algn="ctr" fontAlgn="ctr"/>
                      <a:r>
                        <a:rPr lang="en-US" sz="900" u="none" strike="noStrike" dirty="0">
                          <a:effectLst/>
                        </a:rPr>
                        <a:t>36</a:t>
                      </a:r>
                      <a:endParaRPr lang="en-US" sz="900" b="0" i="0" u="none" strike="noStrike" dirty="0">
                        <a:solidFill>
                          <a:srgbClr val="000000"/>
                        </a:solidFill>
                        <a:effectLst/>
                        <a:latin typeface="Arial"/>
                      </a:endParaRPr>
                    </a:p>
                  </a:txBody>
                  <a:tcPr marL="12700" marR="12700" marT="12700" marB="0" anchor="ctr"/>
                </a:tc>
              </a:tr>
              <a:tr h="190500">
                <a:tc>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en-US" sz="900" u="none" strike="noStrike" dirty="0">
                          <a:effectLst/>
                        </a:rPr>
                        <a:t>Rep. Sindiajiri </a:t>
                      </a:r>
                      <a:r>
                        <a:rPr lang="en-US" sz="900" u="none" strike="noStrike" dirty="0" smtClean="0">
                          <a:effectLst/>
                        </a:rPr>
                        <a:t>- Rep. Puruhuai</a:t>
                      </a:r>
                      <a:endParaRPr lang="en-US" sz="900" b="0" i="0" u="none" strike="noStrike" dirty="0" smtClean="0">
                        <a:solidFill>
                          <a:srgbClr val="000000"/>
                        </a:solidFill>
                        <a:effectLst/>
                        <a:latin typeface="Arial"/>
                      </a:endParaRPr>
                    </a:p>
                    <a:p>
                      <a:pPr algn="l" fontAlgn="ctr"/>
                      <a:endParaRPr lang="en-US" sz="900" b="0" i="0" u="none" strike="noStrike" dirty="0">
                        <a:solidFill>
                          <a:srgbClr val="000000"/>
                        </a:solidFill>
                        <a:effectLst/>
                        <a:latin typeface="Arial"/>
                      </a:endParaRPr>
                    </a:p>
                  </a:txBody>
                  <a:tcPr marL="12700" marR="12700" marT="12700" marB="0" anchor="ctr"/>
                </a:tc>
                <a:tc>
                  <a:txBody>
                    <a:bodyPr/>
                    <a:lstStyle/>
                    <a:p>
                      <a:pPr algn="ctr" fontAlgn="ctr"/>
                      <a:r>
                        <a:rPr lang="en-US" sz="900" u="none" strike="noStrike" dirty="0">
                          <a:effectLst/>
                        </a:rPr>
                        <a:t>17.84</a:t>
                      </a:r>
                      <a:endParaRPr lang="en-US" sz="900" b="0" i="0" u="none" strike="noStrike" dirty="0">
                        <a:solidFill>
                          <a:srgbClr val="000000"/>
                        </a:solidFill>
                        <a:effectLst/>
                        <a:latin typeface="Arial"/>
                      </a:endParaRPr>
                    </a:p>
                  </a:txBody>
                  <a:tcPr marL="12700" marR="12700" marT="12700" marB="0" anchor="ctr"/>
                </a:tc>
                <a:tc>
                  <a:txBody>
                    <a:bodyPr/>
                    <a:lstStyle/>
                    <a:p>
                      <a:pPr algn="ctr" fontAlgn="ctr"/>
                      <a:r>
                        <a:rPr lang="en-US" sz="900" u="none" strike="noStrike" dirty="0">
                          <a:effectLst/>
                        </a:rPr>
                        <a:t>19</a:t>
                      </a:r>
                      <a:endParaRPr lang="en-US" sz="900" b="0" i="0" u="none" strike="noStrike" dirty="0">
                        <a:solidFill>
                          <a:srgbClr val="000000"/>
                        </a:solidFill>
                        <a:effectLst/>
                        <a:latin typeface="Arial"/>
                      </a:endParaRPr>
                    </a:p>
                  </a:txBody>
                  <a:tcPr marL="12700" marR="12700" marT="12700" marB="0" anchor="ctr"/>
                </a:tc>
                <a:tc>
                  <a:txBody>
                    <a:bodyPr/>
                    <a:lstStyle/>
                    <a:p>
                      <a:pPr algn="ctr" fontAlgn="ctr"/>
                      <a:r>
                        <a:rPr lang="en-US" sz="900" u="none" strike="noStrike" dirty="0">
                          <a:effectLst/>
                        </a:rPr>
                        <a:t>24</a:t>
                      </a:r>
                      <a:endParaRPr lang="en-US" sz="900" b="0" i="0" u="none" strike="noStrike" dirty="0">
                        <a:solidFill>
                          <a:srgbClr val="000000"/>
                        </a:solidFill>
                        <a:effectLst/>
                        <a:latin typeface="Arial"/>
                      </a:endParaRPr>
                    </a:p>
                  </a:txBody>
                  <a:tcPr marL="12700" marR="12700" marT="12700" marB="0" anchor="ctr"/>
                </a:tc>
                <a:tc>
                  <a:txBody>
                    <a:bodyPr/>
                    <a:lstStyle/>
                    <a:p>
                      <a:pPr algn="ctr" fontAlgn="ctr"/>
                      <a:r>
                        <a:rPr lang="en-US" sz="900" u="none" strike="noStrike" dirty="0">
                          <a:effectLst/>
                        </a:rPr>
                        <a:t>138.8</a:t>
                      </a:r>
                      <a:endParaRPr lang="en-US" sz="900" b="0" i="0" u="none" strike="noStrike" dirty="0">
                        <a:solidFill>
                          <a:srgbClr val="000000"/>
                        </a:solidFill>
                        <a:effectLst/>
                        <a:latin typeface="Arial"/>
                      </a:endParaRPr>
                    </a:p>
                  </a:txBody>
                  <a:tcPr marL="12700" marR="12700" marT="12700" marB="0" anchor="ctr"/>
                </a:tc>
                <a:tc>
                  <a:txBody>
                    <a:bodyPr/>
                    <a:lstStyle/>
                    <a:p>
                      <a:pPr algn="ctr" fontAlgn="ctr"/>
                      <a:r>
                        <a:rPr lang="en-US" sz="900" u="none" strike="noStrike" dirty="0">
                          <a:effectLst/>
                        </a:rPr>
                        <a:t>-72.6</a:t>
                      </a:r>
                      <a:endParaRPr lang="en-US" sz="900" b="0" i="0" u="none" strike="noStrike" dirty="0">
                        <a:solidFill>
                          <a:srgbClr val="000000"/>
                        </a:solidFill>
                        <a:effectLst/>
                        <a:latin typeface="Arial"/>
                      </a:endParaRPr>
                    </a:p>
                  </a:txBody>
                  <a:tcPr marL="12700" marR="12700" marT="12700" marB="0" anchor="ctr"/>
                </a:tc>
                <a:tc>
                  <a:txBody>
                    <a:bodyPr/>
                    <a:lstStyle/>
                    <a:p>
                      <a:pPr algn="ctr" fontAlgn="ctr"/>
                      <a:r>
                        <a:rPr lang="en-US" sz="900" u="none" strike="noStrike" dirty="0">
                          <a:effectLst/>
                        </a:rPr>
                        <a:t>54</a:t>
                      </a:r>
                      <a:endParaRPr lang="en-US" sz="900" b="0" i="0" u="none" strike="noStrike" dirty="0">
                        <a:solidFill>
                          <a:srgbClr val="000000"/>
                        </a:solidFill>
                        <a:effectLst/>
                        <a:latin typeface="Arial"/>
                      </a:endParaRPr>
                    </a:p>
                  </a:txBody>
                  <a:tcPr marL="12700" marR="12700" marT="12700" marB="0" anchor="ctr"/>
                </a:tc>
              </a:tr>
              <a:tr h="203200">
                <a:tc>
                  <a:txBody>
                    <a:bodyPr/>
                    <a:lstStyle/>
                    <a:p>
                      <a:pPr algn="l" fontAlgn="ctr"/>
                      <a:r>
                        <a:rPr lang="en-US" sz="900" u="none" strike="noStrike" dirty="0">
                          <a:effectLst/>
                        </a:rPr>
                        <a:t>Rep. Sindiajiri - Rep. Riobamba</a:t>
                      </a:r>
                      <a:endParaRPr lang="en-US" sz="900" b="0" i="0" u="none" strike="noStrike" dirty="0">
                        <a:solidFill>
                          <a:srgbClr val="000000"/>
                        </a:solidFill>
                        <a:effectLst/>
                        <a:latin typeface="Arial"/>
                      </a:endParaRPr>
                    </a:p>
                  </a:txBody>
                  <a:tcPr marL="12700" marR="12700" marT="12700" marB="0" anchor="ctr"/>
                </a:tc>
                <a:tc>
                  <a:txBody>
                    <a:bodyPr/>
                    <a:lstStyle/>
                    <a:p>
                      <a:pPr algn="ctr" fontAlgn="ctr"/>
                      <a:r>
                        <a:rPr lang="en-US" sz="900" u="none" strike="noStrike" dirty="0">
                          <a:effectLst/>
                        </a:rPr>
                        <a:t>10.52</a:t>
                      </a:r>
                      <a:endParaRPr lang="en-US" sz="900" b="0" i="0" u="none" strike="noStrike" dirty="0">
                        <a:solidFill>
                          <a:srgbClr val="000000"/>
                        </a:solidFill>
                        <a:effectLst/>
                        <a:latin typeface="Arial"/>
                      </a:endParaRPr>
                    </a:p>
                  </a:txBody>
                  <a:tcPr marL="12700" marR="12700" marT="12700" marB="0" anchor="ctr"/>
                </a:tc>
                <a:tc>
                  <a:txBody>
                    <a:bodyPr/>
                    <a:lstStyle/>
                    <a:p>
                      <a:pPr algn="ctr" fontAlgn="ctr"/>
                      <a:r>
                        <a:rPr lang="en-US" sz="900" u="none" strike="noStrike" dirty="0">
                          <a:effectLst/>
                        </a:rPr>
                        <a:t>19</a:t>
                      </a:r>
                      <a:endParaRPr lang="en-US" sz="900" b="0" i="0" u="none" strike="noStrike" dirty="0">
                        <a:solidFill>
                          <a:srgbClr val="000000"/>
                        </a:solidFill>
                        <a:effectLst/>
                        <a:latin typeface="Arial"/>
                      </a:endParaRPr>
                    </a:p>
                  </a:txBody>
                  <a:tcPr marL="12700" marR="12700" marT="12700" marB="0" anchor="ctr"/>
                </a:tc>
                <a:tc>
                  <a:txBody>
                    <a:bodyPr/>
                    <a:lstStyle/>
                    <a:p>
                      <a:pPr algn="ctr" fontAlgn="ctr"/>
                      <a:r>
                        <a:rPr lang="en-US" sz="900" u="none" strike="noStrike" dirty="0">
                          <a:effectLst/>
                        </a:rPr>
                        <a:t>24</a:t>
                      </a:r>
                      <a:endParaRPr lang="en-US" sz="900" b="0" i="0" u="none" strike="noStrike" dirty="0">
                        <a:solidFill>
                          <a:srgbClr val="000000"/>
                        </a:solidFill>
                        <a:effectLst/>
                        <a:latin typeface="Arial"/>
                      </a:endParaRPr>
                    </a:p>
                  </a:txBody>
                  <a:tcPr marL="12700" marR="12700" marT="12700" marB="0" anchor="ctr"/>
                </a:tc>
                <a:tc>
                  <a:txBody>
                    <a:bodyPr/>
                    <a:lstStyle/>
                    <a:p>
                      <a:pPr algn="ctr" fontAlgn="ctr"/>
                      <a:r>
                        <a:rPr lang="en-US" sz="900" u="none" strike="noStrike" dirty="0">
                          <a:effectLst/>
                        </a:rPr>
                        <a:t>134.8</a:t>
                      </a:r>
                      <a:endParaRPr lang="en-US" sz="900" b="0" i="0" u="none" strike="noStrike" dirty="0">
                        <a:solidFill>
                          <a:srgbClr val="000000"/>
                        </a:solidFill>
                        <a:effectLst/>
                        <a:latin typeface="Arial"/>
                      </a:endParaRPr>
                    </a:p>
                  </a:txBody>
                  <a:tcPr marL="12700" marR="12700" marT="12700" marB="0" anchor="ctr"/>
                </a:tc>
                <a:tc>
                  <a:txBody>
                    <a:bodyPr/>
                    <a:lstStyle/>
                    <a:p>
                      <a:pPr algn="ctr" fontAlgn="ctr"/>
                      <a:r>
                        <a:rPr lang="en-US" sz="900" u="none" strike="noStrike" dirty="0">
                          <a:effectLst/>
                        </a:rPr>
                        <a:t>-68.2</a:t>
                      </a:r>
                      <a:endParaRPr lang="en-US" sz="900" b="0" i="0" u="none" strike="noStrike" dirty="0">
                        <a:solidFill>
                          <a:srgbClr val="000000"/>
                        </a:solidFill>
                        <a:effectLst/>
                        <a:latin typeface="Arial"/>
                      </a:endParaRPr>
                    </a:p>
                  </a:txBody>
                  <a:tcPr marL="12700" marR="12700" marT="12700" marB="0" anchor="ctr"/>
                </a:tc>
                <a:tc>
                  <a:txBody>
                    <a:bodyPr/>
                    <a:lstStyle/>
                    <a:p>
                      <a:pPr algn="ctr" fontAlgn="ctr"/>
                      <a:r>
                        <a:rPr lang="en-US" sz="900" u="none" strike="noStrike" dirty="0">
                          <a:effectLst/>
                        </a:rPr>
                        <a:t>54</a:t>
                      </a:r>
                      <a:endParaRPr lang="en-US" sz="900" b="0" i="0" u="none" strike="noStrike" dirty="0">
                        <a:solidFill>
                          <a:srgbClr val="000000"/>
                        </a:solidFill>
                        <a:effectLst/>
                        <a:latin typeface="Arial"/>
                      </a:endParaRPr>
                    </a:p>
                  </a:txBody>
                  <a:tcPr marL="12700" marR="12700" marT="12700" marB="0" anchor="ctr"/>
                </a:tc>
              </a:tr>
            </a:tbl>
          </a:graphicData>
        </a:graphic>
      </p:graphicFrame>
      <p:sp>
        <p:nvSpPr>
          <p:cNvPr id="4" name="Botón de acción: Personalizar 3">
            <a:hlinkClick r:id="rId6" action="ppaction://hlinksldjump" highlightClick="1"/>
          </p:cNvPr>
          <p:cNvSpPr/>
          <p:nvPr/>
        </p:nvSpPr>
        <p:spPr>
          <a:xfrm>
            <a:off x="3793066" y="5943600"/>
            <a:ext cx="1608667" cy="626533"/>
          </a:xfrm>
          <a:prstGeom prst="actionButtonBlan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smtClean="0"/>
              <a:t>Ver simulaciones</a:t>
            </a:r>
            <a:endParaRPr lang="es-ES" dirty="0"/>
          </a:p>
        </p:txBody>
      </p:sp>
    </p:spTree>
    <p:extLst>
      <p:ext uri="{BB962C8B-B14F-4D97-AF65-F5344CB8AC3E}">
        <p14:creationId xmlns:p14="http://schemas.microsoft.com/office/powerpoint/2010/main" val="266781023"/>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cells.jpg"/>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6481" t="12346" r="20791"/>
          <a:stretch/>
        </p:blipFill>
        <p:spPr>
          <a:xfrm>
            <a:off x="-1" y="1"/>
            <a:ext cx="9144001" cy="6887920"/>
          </a:xfrm>
          <a:prstGeom prst="rect">
            <a:avLst/>
          </a:prstGeom>
        </p:spPr>
      </p:pic>
      <p:sp>
        <p:nvSpPr>
          <p:cNvPr id="7" name="Rectángulo redondeado 6"/>
          <p:cNvSpPr/>
          <p:nvPr/>
        </p:nvSpPr>
        <p:spPr>
          <a:xfrm>
            <a:off x="508001" y="303855"/>
            <a:ext cx="4385732" cy="627478"/>
          </a:xfrm>
          <a:prstGeom prst="roundRect">
            <a:avLst/>
          </a:prstGeom>
          <a:solidFill>
            <a:srgbClr val="21F519"/>
          </a:solidFill>
          <a:ln>
            <a:solidFill>
              <a:srgbClr val="FFFFFF"/>
            </a:solidFill>
          </a:ln>
          <a:scene3d>
            <a:camera prst="orthographicFront"/>
            <a:lightRig rig="threePt" dir="t"/>
          </a:scene3d>
          <a:sp3d>
            <a:bevelT prst="angle"/>
          </a:sp3d>
        </p:spPr>
        <p:style>
          <a:lnRef idx="1">
            <a:schemeClr val="accent2"/>
          </a:lnRef>
          <a:fillRef idx="3">
            <a:schemeClr val="accent2"/>
          </a:fillRef>
          <a:effectRef idx="2">
            <a:schemeClr val="accent2"/>
          </a:effectRef>
          <a:fontRef idx="minor">
            <a:schemeClr val="lt1"/>
          </a:fontRef>
        </p:style>
        <p:txBody>
          <a:bodyPr rtlCol="0" anchor="ctr"/>
          <a:lstStyle/>
          <a:p>
            <a:pPr algn="ctr">
              <a:lnSpc>
                <a:spcPct val="80000"/>
              </a:lnSpc>
            </a:pPr>
            <a:r>
              <a:rPr lang="es-ES" sz="3200" dirty="0" smtClean="0"/>
              <a:t>DISEÑO DE LA RED</a:t>
            </a:r>
            <a:endParaRPr lang="es-ES" sz="3200" dirty="0"/>
          </a:p>
        </p:txBody>
      </p:sp>
      <p:sp>
        <p:nvSpPr>
          <p:cNvPr id="8" name="CuadroTexto 7"/>
          <p:cNvSpPr txBox="1"/>
          <p:nvPr/>
        </p:nvSpPr>
        <p:spPr>
          <a:xfrm>
            <a:off x="2997200" y="1762832"/>
            <a:ext cx="3183465"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ES" b="1" dirty="0" smtClean="0"/>
              <a:t>SIMULACIONES DE ENLACES HACIA LOS TELECENTROS</a:t>
            </a:r>
            <a:endParaRPr lang="es-ES" b="1" dirty="0"/>
          </a:p>
        </p:txBody>
      </p:sp>
      <p:pic>
        <p:nvPicPr>
          <p:cNvPr id="9" name="Imagen 8"/>
          <p:cNvPicPr/>
          <p:nvPr/>
        </p:nvPicPr>
        <p:blipFill rotWithShape="1">
          <a:blip r:embed="rId4">
            <a:extLst>
              <a:ext uri="{28A0092B-C50C-407E-A947-70E740481C1C}">
                <a14:useLocalDpi xmlns:a14="http://schemas.microsoft.com/office/drawing/2010/main" val="0"/>
              </a:ext>
            </a:extLst>
          </a:blip>
          <a:srcRect l="21808" t="35529" r="22888" b="21659"/>
          <a:stretch/>
        </p:blipFill>
        <p:spPr bwMode="auto">
          <a:xfrm>
            <a:off x="169335" y="2595924"/>
            <a:ext cx="2827865" cy="3132666"/>
          </a:xfrm>
          <a:prstGeom prst="rect">
            <a:avLst/>
          </a:prstGeom>
          <a:ln/>
          <a:extLst>
            <a:ext uri="{53640926-AAD7-44d8-BBD7-CCE9431645EC}">
              <a14:shadowObscured xmlns:a14="http://schemas.microsoft.com/office/drawing/2010/main"/>
            </a:ext>
          </a:extLst>
        </p:spPr>
        <p:style>
          <a:lnRef idx="1">
            <a:schemeClr val="accent3"/>
          </a:lnRef>
          <a:fillRef idx="3">
            <a:schemeClr val="accent3"/>
          </a:fillRef>
          <a:effectRef idx="2">
            <a:schemeClr val="accent3"/>
          </a:effectRef>
          <a:fontRef idx="minor">
            <a:schemeClr val="lt1"/>
          </a:fontRef>
        </p:style>
      </p:pic>
      <p:sp>
        <p:nvSpPr>
          <p:cNvPr id="12" name="Rectángulo redondeado 11"/>
          <p:cNvSpPr/>
          <p:nvPr/>
        </p:nvSpPr>
        <p:spPr>
          <a:xfrm>
            <a:off x="508001" y="1032932"/>
            <a:ext cx="4385732" cy="474133"/>
          </a:xfrm>
          <a:prstGeom prst="roundRect">
            <a:avLst/>
          </a:prstGeom>
          <a:solidFill>
            <a:srgbClr val="5DF517"/>
          </a:solidFill>
          <a:ln>
            <a:solidFill>
              <a:srgbClr val="F2F2F2"/>
            </a:solidFill>
          </a:ln>
          <a:scene3d>
            <a:camera prst="orthographicFront"/>
            <a:lightRig rig="threePt" dir="t"/>
          </a:scene3d>
          <a:sp3d>
            <a:bevelT prst="angle"/>
          </a:sp3d>
        </p:spPr>
        <p:style>
          <a:lnRef idx="1">
            <a:schemeClr val="dk1"/>
          </a:lnRef>
          <a:fillRef idx="2">
            <a:schemeClr val="dk1"/>
          </a:fillRef>
          <a:effectRef idx="1">
            <a:schemeClr val="dk1"/>
          </a:effectRef>
          <a:fontRef idx="minor">
            <a:schemeClr val="dk1"/>
          </a:fontRef>
        </p:style>
        <p:txBody>
          <a:bodyPr rtlCol="0" anchor="ctr"/>
          <a:lstStyle/>
          <a:p>
            <a:pPr algn="ctr">
              <a:lnSpc>
                <a:spcPct val="80000"/>
              </a:lnSpc>
            </a:pPr>
            <a:r>
              <a:rPr lang="es-ES" b="1" dirty="0" smtClean="0">
                <a:solidFill>
                  <a:srgbClr val="000000"/>
                </a:solidFill>
              </a:rPr>
              <a:t>SIMULACIÓN DE RADIO ENLACES</a:t>
            </a:r>
            <a:endParaRPr lang="es-ES" b="1" dirty="0">
              <a:solidFill>
                <a:srgbClr val="000000"/>
              </a:solidFill>
            </a:endParaRPr>
          </a:p>
        </p:txBody>
      </p:sp>
      <p:graphicFrame>
        <p:nvGraphicFramePr>
          <p:cNvPr id="3" name="Tabla 2"/>
          <p:cNvGraphicFramePr>
            <a:graphicFrameLocks noGrp="1"/>
          </p:cNvGraphicFramePr>
          <p:nvPr>
            <p:extLst>
              <p:ext uri="{D42A27DB-BD31-4B8C-83A1-F6EECF244321}">
                <p14:modId xmlns:p14="http://schemas.microsoft.com/office/powerpoint/2010/main" val="2200854225"/>
              </p:ext>
            </p:extLst>
          </p:nvPr>
        </p:nvGraphicFramePr>
        <p:xfrm>
          <a:off x="3291414" y="2903063"/>
          <a:ext cx="5700185" cy="2374900"/>
        </p:xfrm>
        <a:graphic>
          <a:graphicData uri="http://schemas.openxmlformats.org/drawingml/2006/table">
            <a:tbl>
              <a:tblPr>
                <a:tableStyleId>{306799F8-075E-4A3A-A7F6-7FBC6576F1A4}</a:tableStyleId>
              </a:tblPr>
              <a:tblGrid>
                <a:gridCol w="1119722"/>
                <a:gridCol w="681065"/>
                <a:gridCol w="685686"/>
                <a:gridCol w="738784"/>
                <a:gridCol w="738784"/>
                <a:gridCol w="941950"/>
                <a:gridCol w="794194"/>
              </a:tblGrid>
              <a:tr h="431800">
                <a:tc>
                  <a:txBody>
                    <a:bodyPr/>
                    <a:lstStyle/>
                    <a:p>
                      <a:pPr algn="ctr" fontAlgn="ctr"/>
                      <a:r>
                        <a:rPr lang="en-US" sz="1000" b="1" u="none" strike="noStrike" dirty="0">
                          <a:solidFill>
                            <a:srgbClr val="000000"/>
                          </a:solidFill>
                          <a:effectLst/>
                        </a:rPr>
                        <a:t>Enlaces hacia los Telecentros</a:t>
                      </a:r>
                      <a:endParaRPr lang="en-US" sz="1000" b="1" i="0" u="none" strike="noStrike" dirty="0">
                        <a:solidFill>
                          <a:srgbClr val="000000"/>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n-US" sz="1000" b="1" u="none" strike="noStrike" dirty="0" smtClean="0">
                          <a:solidFill>
                            <a:srgbClr val="000000"/>
                          </a:solidFill>
                          <a:effectLst/>
                        </a:rPr>
                        <a:t>Distancia </a:t>
                      </a:r>
                      <a:r>
                        <a:rPr lang="en-US" sz="1000" b="1" u="none" strike="noStrike" dirty="0">
                          <a:solidFill>
                            <a:srgbClr val="000000"/>
                          </a:solidFill>
                          <a:effectLst/>
                        </a:rPr>
                        <a:t>(Km)</a:t>
                      </a:r>
                      <a:endParaRPr lang="en-US" sz="1000" b="1" i="0" u="none" strike="noStrike" dirty="0">
                        <a:solidFill>
                          <a:srgbClr val="000000"/>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n-US" sz="1000" b="1" u="none" strike="noStrike" dirty="0">
                          <a:solidFill>
                            <a:srgbClr val="000000"/>
                          </a:solidFill>
                          <a:effectLst/>
                        </a:rPr>
                        <a:t>Potencia Tx (dBm)</a:t>
                      </a:r>
                      <a:endParaRPr lang="en-US" sz="1000" b="1" i="0" u="none" strike="noStrike" dirty="0">
                        <a:solidFill>
                          <a:srgbClr val="000000"/>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n-US" sz="1000" b="1" u="none" strike="noStrike" dirty="0" smtClean="0">
                          <a:solidFill>
                            <a:srgbClr val="000000"/>
                          </a:solidFill>
                          <a:effectLst/>
                        </a:rPr>
                        <a:t>Ganancia </a:t>
                      </a:r>
                      <a:r>
                        <a:rPr lang="en-US" sz="1000" b="1" u="none" strike="noStrike" dirty="0">
                          <a:solidFill>
                            <a:srgbClr val="000000"/>
                          </a:solidFill>
                          <a:effectLst/>
                        </a:rPr>
                        <a:t>de antenas Tx y Rx (dBi)</a:t>
                      </a:r>
                      <a:endParaRPr lang="en-US" sz="1000" b="1" i="0" u="none" strike="noStrike" dirty="0">
                        <a:solidFill>
                          <a:srgbClr val="000000"/>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n-US" sz="1000" b="1" u="none" strike="noStrike" dirty="0">
                          <a:solidFill>
                            <a:srgbClr val="000000"/>
                          </a:solidFill>
                          <a:effectLst/>
                        </a:rPr>
                        <a:t>Pérdidas totales (dB)</a:t>
                      </a:r>
                      <a:endParaRPr lang="en-US" sz="1000" b="1" i="0" u="none" strike="noStrike" dirty="0">
                        <a:solidFill>
                          <a:srgbClr val="000000"/>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n-US" sz="1000" b="1" u="none" strike="noStrike" dirty="0">
                          <a:solidFill>
                            <a:srgbClr val="000000"/>
                          </a:solidFill>
                          <a:effectLst/>
                        </a:rPr>
                        <a:t>Potencia Rx (dBm)</a:t>
                      </a:r>
                      <a:endParaRPr lang="en-US" sz="1000" b="1" i="0" u="none" strike="noStrike" dirty="0">
                        <a:solidFill>
                          <a:srgbClr val="000000"/>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n-US" sz="1000" b="1" u="none" strike="noStrike" dirty="0">
                          <a:solidFill>
                            <a:srgbClr val="000000"/>
                          </a:solidFill>
                          <a:effectLst/>
                        </a:rPr>
                        <a:t>Raw Bit Rate (Mbps)</a:t>
                      </a:r>
                      <a:endParaRPr lang="en-US" sz="1000" b="1" i="0" u="none" strike="noStrike" dirty="0">
                        <a:solidFill>
                          <a:srgbClr val="000000"/>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03200">
                <a:tc>
                  <a:txBody>
                    <a:bodyPr/>
                    <a:lstStyle/>
                    <a:p>
                      <a:pPr algn="l" fontAlgn="ctr"/>
                      <a:r>
                        <a:rPr lang="en-US" sz="1000" u="none" strike="noStrike" dirty="0">
                          <a:solidFill>
                            <a:srgbClr val="000000"/>
                          </a:solidFill>
                          <a:effectLst/>
                        </a:rPr>
                        <a:t>PALLATANGA - Rep. El Retorno</a:t>
                      </a:r>
                      <a:endParaRPr lang="en-US" sz="1000" b="0" i="0" u="none" strike="noStrike" dirty="0">
                        <a:solidFill>
                          <a:srgbClr val="000000"/>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n-US" sz="1000" u="none" strike="noStrike" dirty="0">
                          <a:solidFill>
                            <a:srgbClr val="000000"/>
                          </a:solidFill>
                          <a:effectLst/>
                        </a:rPr>
                        <a:t>5.85</a:t>
                      </a:r>
                      <a:endParaRPr lang="en-US" sz="1000" b="0" i="0" u="none" strike="noStrike" dirty="0">
                        <a:solidFill>
                          <a:srgbClr val="000000"/>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n-US" sz="1000" u="none" strike="noStrike" dirty="0">
                          <a:solidFill>
                            <a:srgbClr val="000000"/>
                          </a:solidFill>
                          <a:effectLst/>
                        </a:rPr>
                        <a:t>19</a:t>
                      </a:r>
                      <a:endParaRPr lang="en-US" sz="1000" b="0" i="0" u="none" strike="noStrike" dirty="0">
                        <a:solidFill>
                          <a:srgbClr val="000000"/>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n-US" sz="1000" u="none" strike="noStrike" dirty="0">
                          <a:solidFill>
                            <a:srgbClr val="000000"/>
                          </a:solidFill>
                          <a:effectLst/>
                        </a:rPr>
                        <a:t>18</a:t>
                      </a:r>
                      <a:endParaRPr lang="en-US" sz="1000" b="0" i="0" u="none" strike="noStrike" dirty="0">
                        <a:solidFill>
                          <a:srgbClr val="000000"/>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n-US" sz="1000" u="none" strike="noStrike" dirty="0">
                          <a:solidFill>
                            <a:srgbClr val="000000"/>
                          </a:solidFill>
                          <a:effectLst/>
                        </a:rPr>
                        <a:t>136.4</a:t>
                      </a:r>
                      <a:endParaRPr lang="en-US" sz="1000" b="0" i="0" u="none" strike="noStrike" dirty="0">
                        <a:solidFill>
                          <a:srgbClr val="000000"/>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n-US" sz="1000" u="none" strike="noStrike" dirty="0">
                          <a:solidFill>
                            <a:srgbClr val="000000"/>
                          </a:solidFill>
                          <a:effectLst/>
                        </a:rPr>
                        <a:t>-82.2</a:t>
                      </a:r>
                      <a:endParaRPr lang="en-US" sz="1000" b="0" i="0" u="none" strike="noStrike" dirty="0">
                        <a:solidFill>
                          <a:srgbClr val="000000"/>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n-US" sz="1000" u="none" strike="noStrike" dirty="0">
                          <a:solidFill>
                            <a:srgbClr val="000000"/>
                          </a:solidFill>
                          <a:effectLst/>
                        </a:rPr>
                        <a:t>24</a:t>
                      </a:r>
                      <a:endParaRPr lang="en-US" sz="1000" b="0" i="0" u="none" strike="noStrike" dirty="0">
                        <a:solidFill>
                          <a:srgbClr val="000000"/>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03200">
                <a:tc>
                  <a:txBody>
                    <a:bodyPr/>
                    <a:lstStyle/>
                    <a:p>
                      <a:pPr algn="l" fontAlgn="ctr"/>
                      <a:r>
                        <a:rPr lang="en-US" sz="1000" u="none" strike="noStrike" dirty="0">
                          <a:solidFill>
                            <a:srgbClr val="000000"/>
                          </a:solidFill>
                          <a:effectLst/>
                        </a:rPr>
                        <a:t>ACHUPALLAS - Rep. Tamborpungo</a:t>
                      </a:r>
                      <a:endParaRPr lang="en-US" sz="1000" b="0" i="0" u="none" strike="noStrike" dirty="0">
                        <a:solidFill>
                          <a:srgbClr val="000000"/>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n-US" sz="1000" u="none" strike="noStrike" dirty="0">
                          <a:solidFill>
                            <a:srgbClr val="000000"/>
                          </a:solidFill>
                          <a:effectLst/>
                        </a:rPr>
                        <a:t>3.12</a:t>
                      </a:r>
                      <a:endParaRPr lang="en-US" sz="1000" b="0" i="0" u="none" strike="noStrike" dirty="0">
                        <a:solidFill>
                          <a:srgbClr val="000000"/>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n-US" sz="1000" u="none" strike="noStrike" dirty="0">
                          <a:solidFill>
                            <a:srgbClr val="000000"/>
                          </a:solidFill>
                          <a:effectLst/>
                        </a:rPr>
                        <a:t>19</a:t>
                      </a:r>
                      <a:endParaRPr lang="en-US" sz="1000" b="0" i="0" u="none" strike="noStrike" dirty="0">
                        <a:solidFill>
                          <a:srgbClr val="000000"/>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n-US" sz="1000" u="none" strike="noStrike" dirty="0">
                          <a:solidFill>
                            <a:srgbClr val="000000"/>
                          </a:solidFill>
                          <a:effectLst/>
                        </a:rPr>
                        <a:t>18</a:t>
                      </a:r>
                      <a:endParaRPr lang="en-US" sz="1000" b="0" i="0" u="none" strike="noStrike" dirty="0">
                        <a:solidFill>
                          <a:srgbClr val="000000"/>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n-US" sz="1000" u="none" strike="noStrike" dirty="0">
                          <a:solidFill>
                            <a:srgbClr val="000000"/>
                          </a:solidFill>
                          <a:effectLst/>
                        </a:rPr>
                        <a:t>125.1</a:t>
                      </a:r>
                      <a:endParaRPr lang="en-US" sz="1000" b="0" i="0" u="none" strike="noStrike" dirty="0">
                        <a:solidFill>
                          <a:srgbClr val="000000"/>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n-US" sz="1000" u="none" strike="noStrike" dirty="0">
                          <a:solidFill>
                            <a:srgbClr val="000000"/>
                          </a:solidFill>
                          <a:effectLst/>
                        </a:rPr>
                        <a:t>-70.9</a:t>
                      </a:r>
                      <a:endParaRPr lang="en-US" sz="1000" b="0" i="0" u="none" strike="noStrike" dirty="0">
                        <a:solidFill>
                          <a:srgbClr val="000000"/>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n-US" sz="1000" u="none" strike="noStrike" dirty="0">
                          <a:solidFill>
                            <a:srgbClr val="000000"/>
                          </a:solidFill>
                          <a:effectLst/>
                        </a:rPr>
                        <a:t>54</a:t>
                      </a:r>
                      <a:endParaRPr lang="en-US" sz="1000" b="0" i="0" u="none" strike="noStrike" dirty="0">
                        <a:solidFill>
                          <a:srgbClr val="000000"/>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03200">
                <a:tc>
                  <a:txBody>
                    <a:bodyPr/>
                    <a:lstStyle/>
                    <a:p>
                      <a:pPr algn="l" fontAlgn="ctr"/>
                      <a:r>
                        <a:rPr lang="en-US" sz="1000" u="none" strike="noStrike" dirty="0">
                          <a:solidFill>
                            <a:srgbClr val="000000"/>
                          </a:solidFill>
                          <a:effectLst/>
                        </a:rPr>
                        <a:t>PALMIRA - Rep. Gualinag</a:t>
                      </a:r>
                      <a:endParaRPr lang="en-US" sz="1000" b="0" i="0" u="none" strike="noStrike" dirty="0">
                        <a:solidFill>
                          <a:srgbClr val="000000"/>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n-US" sz="1000" u="none" strike="noStrike" dirty="0">
                          <a:solidFill>
                            <a:srgbClr val="000000"/>
                          </a:solidFill>
                          <a:effectLst/>
                        </a:rPr>
                        <a:t>11.25</a:t>
                      </a:r>
                      <a:endParaRPr lang="en-US" sz="1000" b="0" i="0" u="none" strike="noStrike" dirty="0">
                        <a:solidFill>
                          <a:srgbClr val="000000"/>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n-US" sz="1000" u="none" strike="noStrike" dirty="0">
                          <a:solidFill>
                            <a:srgbClr val="000000"/>
                          </a:solidFill>
                          <a:effectLst/>
                        </a:rPr>
                        <a:t>19</a:t>
                      </a:r>
                      <a:endParaRPr lang="en-US" sz="1000" b="0" i="0" u="none" strike="noStrike" dirty="0">
                        <a:solidFill>
                          <a:srgbClr val="000000"/>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n-US" sz="1000" u="none" strike="noStrike" dirty="0">
                          <a:solidFill>
                            <a:srgbClr val="000000"/>
                          </a:solidFill>
                          <a:effectLst/>
                        </a:rPr>
                        <a:t>18</a:t>
                      </a:r>
                      <a:endParaRPr lang="en-US" sz="1000" b="0" i="0" u="none" strike="noStrike" dirty="0">
                        <a:solidFill>
                          <a:srgbClr val="000000"/>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n-US" sz="1000" u="none" strike="noStrike" dirty="0">
                          <a:solidFill>
                            <a:srgbClr val="000000"/>
                          </a:solidFill>
                          <a:effectLst/>
                        </a:rPr>
                        <a:t>129.5</a:t>
                      </a:r>
                      <a:endParaRPr lang="en-US" sz="1000" b="0" i="0" u="none" strike="noStrike" dirty="0">
                        <a:solidFill>
                          <a:srgbClr val="000000"/>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n-US" sz="1000" u="none" strike="noStrike" dirty="0">
                          <a:solidFill>
                            <a:srgbClr val="000000"/>
                          </a:solidFill>
                          <a:effectLst/>
                        </a:rPr>
                        <a:t>-70.3</a:t>
                      </a:r>
                      <a:endParaRPr lang="en-US" sz="1000" b="0" i="0" u="none" strike="noStrike" dirty="0">
                        <a:solidFill>
                          <a:srgbClr val="000000"/>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n-US" sz="1000" u="none" strike="noStrike" dirty="0">
                          <a:solidFill>
                            <a:srgbClr val="000000"/>
                          </a:solidFill>
                          <a:effectLst/>
                        </a:rPr>
                        <a:t>54</a:t>
                      </a:r>
                      <a:endParaRPr lang="en-US" sz="1000" b="0" i="0" u="none" strike="noStrike" dirty="0">
                        <a:solidFill>
                          <a:srgbClr val="000000"/>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03200">
                <a:tc>
                  <a:txBody>
                    <a:bodyPr/>
                    <a:lstStyle/>
                    <a:p>
                      <a:pPr algn="l" fontAlgn="ctr"/>
                      <a:r>
                        <a:rPr lang="en-US" sz="1000" u="none" strike="noStrike" dirty="0">
                          <a:solidFill>
                            <a:srgbClr val="000000"/>
                          </a:solidFill>
                          <a:effectLst/>
                        </a:rPr>
                        <a:t>GUAMOTE - Rep. Guamote</a:t>
                      </a:r>
                      <a:endParaRPr lang="en-US" sz="1000" b="0" i="0" u="none" strike="noStrike" dirty="0">
                        <a:solidFill>
                          <a:srgbClr val="000000"/>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n-US" sz="1000" u="none" strike="noStrike" dirty="0">
                          <a:solidFill>
                            <a:srgbClr val="000000"/>
                          </a:solidFill>
                          <a:effectLst/>
                        </a:rPr>
                        <a:t>4.11</a:t>
                      </a:r>
                      <a:endParaRPr lang="en-US" sz="1000" b="0" i="0" u="none" strike="noStrike" dirty="0">
                        <a:solidFill>
                          <a:srgbClr val="000000"/>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n-US" sz="1000" u="none" strike="noStrike" dirty="0">
                          <a:solidFill>
                            <a:srgbClr val="000000"/>
                          </a:solidFill>
                          <a:effectLst/>
                        </a:rPr>
                        <a:t>19</a:t>
                      </a:r>
                      <a:endParaRPr lang="en-US" sz="1000" b="0" i="0" u="none" strike="noStrike" dirty="0">
                        <a:solidFill>
                          <a:srgbClr val="000000"/>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n-US" sz="1000" u="none" strike="noStrike" dirty="0">
                          <a:solidFill>
                            <a:srgbClr val="000000"/>
                          </a:solidFill>
                          <a:effectLst/>
                        </a:rPr>
                        <a:t>18</a:t>
                      </a:r>
                      <a:endParaRPr lang="en-US" sz="1000" b="0" i="0" u="none" strike="noStrike" dirty="0">
                        <a:solidFill>
                          <a:srgbClr val="000000"/>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n-US" sz="1000" u="none" strike="noStrike" dirty="0">
                          <a:solidFill>
                            <a:srgbClr val="000000"/>
                          </a:solidFill>
                          <a:effectLst/>
                        </a:rPr>
                        <a:t>127.4</a:t>
                      </a:r>
                      <a:endParaRPr lang="en-US" sz="1000" b="0" i="0" u="none" strike="noStrike" dirty="0">
                        <a:solidFill>
                          <a:srgbClr val="000000"/>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n-US" sz="1000" u="none" strike="noStrike" dirty="0">
                          <a:solidFill>
                            <a:srgbClr val="000000"/>
                          </a:solidFill>
                          <a:effectLst/>
                        </a:rPr>
                        <a:t>-73.2</a:t>
                      </a:r>
                      <a:endParaRPr lang="en-US" sz="1000" b="0" i="0" u="none" strike="noStrike" dirty="0">
                        <a:solidFill>
                          <a:srgbClr val="000000"/>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n-US" sz="1000" u="none" strike="noStrike" dirty="0">
                          <a:solidFill>
                            <a:srgbClr val="000000"/>
                          </a:solidFill>
                          <a:effectLst/>
                        </a:rPr>
                        <a:t>54</a:t>
                      </a:r>
                      <a:endParaRPr lang="en-US" sz="1000" b="0" i="0" u="none" strike="noStrike" dirty="0">
                        <a:solidFill>
                          <a:srgbClr val="000000"/>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03200">
                <a:tc>
                  <a:txBody>
                    <a:bodyPr/>
                    <a:lstStyle/>
                    <a:p>
                      <a:pPr algn="l" fontAlgn="ctr"/>
                      <a:r>
                        <a:rPr lang="en-US" sz="1000" u="none" strike="noStrike" dirty="0">
                          <a:solidFill>
                            <a:srgbClr val="000000"/>
                          </a:solidFill>
                          <a:effectLst/>
                        </a:rPr>
                        <a:t>PUNGALA - Rep. Puruhuai</a:t>
                      </a:r>
                      <a:endParaRPr lang="en-US" sz="1000" b="0" i="0" u="none" strike="noStrike" dirty="0">
                        <a:solidFill>
                          <a:srgbClr val="000000"/>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n-US" sz="1000" u="none" strike="noStrike" dirty="0">
                          <a:solidFill>
                            <a:srgbClr val="000000"/>
                          </a:solidFill>
                          <a:effectLst/>
                        </a:rPr>
                        <a:t>3.55</a:t>
                      </a:r>
                      <a:endParaRPr lang="en-US" sz="1000" b="0" i="0" u="none" strike="noStrike" dirty="0">
                        <a:solidFill>
                          <a:srgbClr val="000000"/>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n-US" sz="1000" u="none" strike="noStrike" dirty="0">
                          <a:solidFill>
                            <a:srgbClr val="000000"/>
                          </a:solidFill>
                          <a:effectLst/>
                        </a:rPr>
                        <a:t>19</a:t>
                      </a:r>
                      <a:endParaRPr lang="en-US" sz="1000" b="0" i="0" u="none" strike="noStrike" dirty="0">
                        <a:solidFill>
                          <a:srgbClr val="000000"/>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n-US" sz="1000" u="none" strike="noStrike" dirty="0">
                          <a:solidFill>
                            <a:srgbClr val="000000"/>
                          </a:solidFill>
                          <a:effectLst/>
                        </a:rPr>
                        <a:t>18</a:t>
                      </a:r>
                      <a:endParaRPr lang="en-US" sz="1000" b="0" i="0" u="none" strike="noStrike" dirty="0">
                        <a:solidFill>
                          <a:srgbClr val="000000"/>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n-US" sz="1000" u="none" strike="noStrike" dirty="0">
                          <a:solidFill>
                            <a:srgbClr val="000000"/>
                          </a:solidFill>
                          <a:effectLst/>
                        </a:rPr>
                        <a:t>119.6</a:t>
                      </a:r>
                      <a:endParaRPr lang="en-US" sz="1000" b="0" i="0" u="none" strike="noStrike" dirty="0">
                        <a:solidFill>
                          <a:srgbClr val="000000"/>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n-US" sz="1000" u="none" strike="noStrike" dirty="0">
                          <a:solidFill>
                            <a:srgbClr val="000000"/>
                          </a:solidFill>
                          <a:effectLst/>
                        </a:rPr>
                        <a:t>-65.4</a:t>
                      </a:r>
                      <a:endParaRPr lang="en-US" sz="1000" b="0" i="0" u="none" strike="noStrike" dirty="0">
                        <a:solidFill>
                          <a:srgbClr val="000000"/>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n-US" sz="1000" u="none" strike="noStrike" dirty="0">
                          <a:solidFill>
                            <a:srgbClr val="000000"/>
                          </a:solidFill>
                          <a:effectLst/>
                        </a:rPr>
                        <a:t>54</a:t>
                      </a:r>
                      <a:endParaRPr lang="en-US" sz="1000" b="0" i="0" u="none" strike="noStrike" dirty="0">
                        <a:solidFill>
                          <a:srgbClr val="000000"/>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03200">
                <a:tc>
                  <a:txBody>
                    <a:bodyPr/>
                    <a:lstStyle/>
                    <a:p>
                      <a:pPr algn="l" fontAlgn="ctr"/>
                      <a:r>
                        <a:rPr lang="en-US" sz="1000" u="none" strike="noStrike" dirty="0">
                          <a:solidFill>
                            <a:srgbClr val="000000"/>
                          </a:solidFill>
                          <a:effectLst/>
                        </a:rPr>
                        <a:t>SAN JUAN - Rep. Sindiajiri</a:t>
                      </a:r>
                      <a:endParaRPr lang="en-US" sz="1000" b="0" i="0" u="none" strike="noStrike" dirty="0">
                        <a:solidFill>
                          <a:srgbClr val="000000"/>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n-US" sz="1000" u="none" strike="noStrike" dirty="0">
                          <a:solidFill>
                            <a:srgbClr val="000000"/>
                          </a:solidFill>
                          <a:effectLst/>
                        </a:rPr>
                        <a:t>14.87</a:t>
                      </a:r>
                      <a:endParaRPr lang="en-US" sz="1000" b="0" i="0" u="none" strike="noStrike" dirty="0">
                        <a:solidFill>
                          <a:srgbClr val="000000"/>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n-US" sz="1000" u="none" strike="noStrike" dirty="0">
                          <a:solidFill>
                            <a:srgbClr val="000000"/>
                          </a:solidFill>
                          <a:effectLst/>
                        </a:rPr>
                        <a:t>19</a:t>
                      </a:r>
                      <a:endParaRPr lang="en-US" sz="1000" b="0" i="0" u="none" strike="noStrike" dirty="0">
                        <a:solidFill>
                          <a:srgbClr val="000000"/>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n-US" sz="1000" u="none" strike="noStrike" dirty="0">
                          <a:solidFill>
                            <a:srgbClr val="000000"/>
                          </a:solidFill>
                          <a:effectLst/>
                        </a:rPr>
                        <a:t>18</a:t>
                      </a:r>
                      <a:endParaRPr lang="en-US" sz="1000" b="0" i="0" u="none" strike="noStrike" dirty="0">
                        <a:solidFill>
                          <a:srgbClr val="000000"/>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n-US" sz="1000" u="none" strike="noStrike" dirty="0">
                          <a:solidFill>
                            <a:srgbClr val="000000"/>
                          </a:solidFill>
                          <a:effectLst/>
                        </a:rPr>
                        <a:t>137</a:t>
                      </a:r>
                      <a:endParaRPr lang="en-US" sz="1000" b="0" i="0" u="none" strike="noStrike" dirty="0">
                        <a:solidFill>
                          <a:srgbClr val="000000"/>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n-US" sz="1000" u="none" strike="noStrike" dirty="0">
                          <a:solidFill>
                            <a:srgbClr val="000000"/>
                          </a:solidFill>
                          <a:effectLst/>
                        </a:rPr>
                        <a:t>-82.8</a:t>
                      </a:r>
                      <a:endParaRPr lang="en-US" sz="1000" b="0" i="0" u="none" strike="noStrike" dirty="0">
                        <a:solidFill>
                          <a:srgbClr val="000000"/>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n-US" sz="1000" u="none" strike="noStrike" dirty="0">
                          <a:solidFill>
                            <a:srgbClr val="000000"/>
                          </a:solidFill>
                          <a:effectLst/>
                        </a:rPr>
                        <a:t>24</a:t>
                      </a:r>
                      <a:endParaRPr lang="en-US" sz="1000" b="0" i="0" u="none" strike="noStrike" dirty="0">
                        <a:solidFill>
                          <a:srgbClr val="000000"/>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2" name="Botón de acción: Personalizar 1">
            <a:hlinkClick r:id="rId5" action="ppaction://hlinksldjump" highlightClick="1"/>
          </p:cNvPr>
          <p:cNvSpPr/>
          <p:nvPr/>
        </p:nvSpPr>
        <p:spPr>
          <a:xfrm>
            <a:off x="3793067" y="5862438"/>
            <a:ext cx="1608667" cy="656895"/>
          </a:xfrm>
          <a:prstGeom prst="actionButtonBlan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smtClean="0"/>
              <a:t>Ver simulaciones</a:t>
            </a:r>
            <a:endParaRPr lang="es-ES" dirty="0"/>
          </a:p>
        </p:txBody>
      </p:sp>
    </p:spTree>
    <p:extLst>
      <p:ext uri="{BB962C8B-B14F-4D97-AF65-F5344CB8AC3E}">
        <p14:creationId xmlns:p14="http://schemas.microsoft.com/office/powerpoint/2010/main" val="885782993"/>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Macintosh HD:Users:Alejandro:Desktop:RadiolinkDetailed.jpeg"/>
          <p:cNvPicPr/>
          <p:nvPr/>
        </p:nvPicPr>
        <p:blipFill rotWithShape="1">
          <a:blip r:embed="rId2">
            <a:extLst>
              <a:ext uri="{28A0092B-C50C-407E-A947-70E740481C1C}">
                <a14:useLocalDpi xmlns:a14="http://schemas.microsoft.com/office/drawing/2010/main" val="0"/>
              </a:ext>
            </a:extLst>
          </a:blip>
          <a:srcRect l="8424" t="14702" r="13978" b="8872"/>
          <a:stretch/>
        </p:blipFill>
        <p:spPr bwMode="auto">
          <a:xfrm>
            <a:off x="2041419" y="-1"/>
            <a:ext cx="5053647" cy="688792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07526862"/>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cells.jpg"/>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6481" t="12346" r="20791"/>
          <a:stretch/>
        </p:blipFill>
        <p:spPr>
          <a:xfrm>
            <a:off x="-1" y="1"/>
            <a:ext cx="9144001" cy="6887920"/>
          </a:xfrm>
          <a:prstGeom prst="rect">
            <a:avLst/>
          </a:prstGeom>
        </p:spPr>
      </p:pic>
      <p:sp>
        <p:nvSpPr>
          <p:cNvPr id="7" name="Rectángulo redondeado 6"/>
          <p:cNvSpPr/>
          <p:nvPr/>
        </p:nvSpPr>
        <p:spPr>
          <a:xfrm>
            <a:off x="508001" y="303855"/>
            <a:ext cx="4385732" cy="627478"/>
          </a:xfrm>
          <a:prstGeom prst="roundRect">
            <a:avLst/>
          </a:prstGeom>
          <a:solidFill>
            <a:srgbClr val="21F519"/>
          </a:solidFill>
          <a:ln>
            <a:solidFill>
              <a:srgbClr val="FFFFFF"/>
            </a:solidFill>
          </a:ln>
          <a:scene3d>
            <a:camera prst="orthographicFront"/>
            <a:lightRig rig="threePt" dir="t"/>
          </a:scene3d>
          <a:sp3d>
            <a:bevelT prst="angle"/>
          </a:sp3d>
        </p:spPr>
        <p:style>
          <a:lnRef idx="1">
            <a:schemeClr val="accent2"/>
          </a:lnRef>
          <a:fillRef idx="3">
            <a:schemeClr val="accent2"/>
          </a:fillRef>
          <a:effectRef idx="2">
            <a:schemeClr val="accent2"/>
          </a:effectRef>
          <a:fontRef idx="minor">
            <a:schemeClr val="lt1"/>
          </a:fontRef>
        </p:style>
        <p:txBody>
          <a:bodyPr rtlCol="0" anchor="ctr"/>
          <a:lstStyle/>
          <a:p>
            <a:pPr algn="ctr">
              <a:lnSpc>
                <a:spcPct val="80000"/>
              </a:lnSpc>
            </a:pPr>
            <a:r>
              <a:rPr lang="es-ES" sz="3200" dirty="0" smtClean="0"/>
              <a:t>DISEÑO DE LA RED</a:t>
            </a:r>
            <a:endParaRPr lang="es-ES" sz="3200" dirty="0"/>
          </a:p>
        </p:txBody>
      </p:sp>
      <p:sp>
        <p:nvSpPr>
          <p:cNvPr id="17" name="Rectángulo redondeado 16"/>
          <p:cNvSpPr/>
          <p:nvPr/>
        </p:nvSpPr>
        <p:spPr>
          <a:xfrm>
            <a:off x="508001" y="1032932"/>
            <a:ext cx="4385732" cy="474133"/>
          </a:xfrm>
          <a:prstGeom prst="roundRect">
            <a:avLst/>
          </a:prstGeom>
          <a:solidFill>
            <a:srgbClr val="5DF517"/>
          </a:solidFill>
          <a:ln>
            <a:solidFill>
              <a:srgbClr val="F2F2F2"/>
            </a:solidFill>
          </a:ln>
          <a:scene3d>
            <a:camera prst="orthographicFront"/>
            <a:lightRig rig="threePt" dir="t"/>
          </a:scene3d>
          <a:sp3d>
            <a:bevelT prst="angle"/>
          </a:sp3d>
        </p:spPr>
        <p:style>
          <a:lnRef idx="1">
            <a:schemeClr val="dk1"/>
          </a:lnRef>
          <a:fillRef idx="2">
            <a:schemeClr val="dk1"/>
          </a:fillRef>
          <a:effectRef idx="1">
            <a:schemeClr val="dk1"/>
          </a:effectRef>
          <a:fontRef idx="minor">
            <a:schemeClr val="dk1"/>
          </a:fontRef>
        </p:style>
        <p:txBody>
          <a:bodyPr rtlCol="0" anchor="ctr"/>
          <a:lstStyle/>
          <a:p>
            <a:pPr algn="ctr">
              <a:lnSpc>
                <a:spcPct val="80000"/>
              </a:lnSpc>
            </a:pPr>
            <a:r>
              <a:rPr lang="es-ES" b="1" dirty="0" smtClean="0">
                <a:solidFill>
                  <a:srgbClr val="000000"/>
                </a:solidFill>
              </a:rPr>
              <a:t>CONSIDERACIONES DE LARGA DISTANCIA</a:t>
            </a:r>
            <a:endParaRPr lang="es-ES" b="1" dirty="0">
              <a:solidFill>
                <a:srgbClr val="000000"/>
              </a:solidFill>
            </a:endParaRPr>
          </a:p>
        </p:txBody>
      </p:sp>
      <p:sp>
        <p:nvSpPr>
          <p:cNvPr id="2" name="CuadroTexto 1"/>
          <p:cNvSpPr txBox="1"/>
          <p:nvPr/>
        </p:nvSpPr>
        <p:spPr>
          <a:xfrm>
            <a:off x="5130799" y="2351185"/>
            <a:ext cx="4013201" cy="923330"/>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s-ES" b="1" dirty="0" smtClean="0">
                <a:solidFill>
                  <a:srgbClr val="000000"/>
                </a:solidFill>
              </a:rPr>
              <a:t>ACK Timeout:</a:t>
            </a:r>
          </a:p>
          <a:p>
            <a:pPr algn="ctr"/>
            <a:endParaRPr lang="es-ES" dirty="0" smtClean="0">
              <a:solidFill>
                <a:srgbClr val="000000"/>
              </a:solidFill>
            </a:endParaRPr>
          </a:p>
          <a:p>
            <a:pPr algn="ctr"/>
            <a:r>
              <a:rPr lang="es-ES_tradnl" i="1" dirty="0" smtClean="0">
                <a:solidFill>
                  <a:srgbClr val="000000"/>
                </a:solidFill>
              </a:rPr>
              <a:t>ACKtimeout = 2</a:t>
            </a:r>
            <a:r>
              <a:rPr lang="es-ES_tradnl" i="1" dirty="0">
                <a:solidFill>
                  <a:srgbClr val="000000"/>
                </a:solidFill>
              </a:rPr>
              <a:t>•</a:t>
            </a:r>
            <a:r>
              <a:rPr lang="es-ES_tradnl" i="1" dirty="0" smtClean="0">
                <a:solidFill>
                  <a:srgbClr val="000000"/>
                </a:solidFill>
              </a:rPr>
              <a:t>tair + SIFS + tACKframe</a:t>
            </a:r>
            <a:r>
              <a:rPr lang="en-US" dirty="0" smtClean="0">
                <a:solidFill>
                  <a:srgbClr val="000000"/>
                </a:solidFill>
              </a:rPr>
              <a:t> z</a:t>
            </a:r>
            <a:endParaRPr lang="es-ES" dirty="0" smtClean="0">
              <a:solidFill>
                <a:srgbClr val="000000"/>
              </a:solidFill>
            </a:endParaRPr>
          </a:p>
        </p:txBody>
      </p:sp>
      <p:sp>
        <p:nvSpPr>
          <p:cNvPr id="8" name="CuadroTexto 7"/>
          <p:cNvSpPr txBox="1"/>
          <p:nvPr/>
        </p:nvSpPr>
        <p:spPr>
          <a:xfrm>
            <a:off x="5130799" y="3444750"/>
            <a:ext cx="4013201" cy="1200329"/>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s-ES" b="1" dirty="0" smtClean="0">
                <a:solidFill>
                  <a:srgbClr val="000000"/>
                </a:solidFill>
              </a:rPr>
              <a:t>Slot Time:</a:t>
            </a:r>
          </a:p>
          <a:p>
            <a:pPr algn="ctr"/>
            <a:endParaRPr lang="es-ES" dirty="0" smtClean="0">
              <a:solidFill>
                <a:srgbClr val="000000"/>
              </a:solidFill>
            </a:endParaRPr>
          </a:p>
          <a:p>
            <a:pPr algn="ctr"/>
            <a:r>
              <a:rPr lang="es-ES_tradnl" i="1" dirty="0">
                <a:solidFill>
                  <a:srgbClr val="000000"/>
                </a:solidFill>
              </a:rPr>
              <a:t>Slot </a:t>
            </a:r>
            <a:r>
              <a:rPr lang="es-ES_tradnl" i="1" dirty="0" smtClean="0">
                <a:solidFill>
                  <a:srgbClr val="000000"/>
                </a:solidFill>
              </a:rPr>
              <a:t>time = retardo </a:t>
            </a:r>
            <a:r>
              <a:rPr lang="es-ES_tradnl" i="1" dirty="0">
                <a:solidFill>
                  <a:srgbClr val="000000"/>
                </a:solidFill>
              </a:rPr>
              <a:t>MAC y </a:t>
            </a:r>
            <a:r>
              <a:rPr lang="es-ES_tradnl" i="1" dirty="0" smtClean="0">
                <a:solidFill>
                  <a:srgbClr val="000000"/>
                </a:solidFill>
              </a:rPr>
              <a:t>PHY + Tiempo </a:t>
            </a:r>
            <a:r>
              <a:rPr lang="es-ES_tradnl" i="1" dirty="0">
                <a:solidFill>
                  <a:srgbClr val="000000"/>
                </a:solidFill>
              </a:rPr>
              <a:t>de propagación</a:t>
            </a:r>
            <a:r>
              <a:rPr lang="en-US" dirty="0">
                <a:solidFill>
                  <a:srgbClr val="000000"/>
                </a:solidFill>
              </a:rPr>
              <a:t> </a:t>
            </a:r>
            <a:endParaRPr lang="es-ES" dirty="0" smtClean="0">
              <a:solidFill>
                <a:srgbClr val="000000"/>
              </a:solidFill>
            </a:endParaRPr>
          </a:p>
        </p:txBody>
      </p:sp>
      <p:pic>
        <p:nvPicPr>
          <p:cNvPr id="9" name="Imagen 8" descr="Macintosh HD:Users:Alejandro:Desktop:Picture 2.png"/>
          <p:cNvPicPr/>
          <p:nvPr/>
        </p:nvPicPr>
        <p:blipFill>
          <a:blip r:embed="rId4">
            <a:extLst>
              <a:ext uri="{28A0092B-C50C-407E-A947-70E740481C1C}">
                <a14:useLocalDpi xmlns:a14="http://schemas.microsoft.com/office/drawing/2010/main" val="0"/>
              </a:ext>
            </a:extLst>
          </a:blip>
          <a:srcRect/>
          <a:stretch>
            <a:fillRect/>
          </a:stretch>
        </p:blipFill>
        <p:spPr bwMode="auto">
          <a:xfrm>
            <a:off x="2819187" y="4847368"/>
            <a:ext cx="3818679" cy="1827741"/>
          </a:xfrm>
          <a:prstGeom prst="rect">
            <a:avLst/>
          </a:prstGeom>
          <a:noFill/>
          <a:ln>
            <a:noFill/>
          </a:ln>
        </p:spPr>
      </p:pic>
      <p:sp>
        <p:nvSpPr>
          <p:cNvPr id="10" name="CuadroTexto 9"/>
          <p:cNvSpPr txBox="1"/>
          <p:nvPr/>
        </p:nvSpPr>
        <p:spPr>
          <a:xfrm>
            <a:off x="2015068" y="3196522"/>
            <a:ext cx="2506132" cy="646331"/>
          </a:xfrm>
          <a:prstGeom prst="rect">
            <a:avLst/>
          </a:prstGeom>
          <a:ln>
            <a:solidFill>
              <a:srgbClr val="21F519"/>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s-ES" dirty="0" smtClean="0"/>
              <a:t>Limitaciones en subcapa MAC</a:t>
            </a:r>
            <a:endParaRPr lang="es-ES" dirty="0"/>
          </a:p>
        </p:txBody>
      </p:sp>
      <p:sp>
        <p:nvSpPr>
          <p:cNvPr id="12" name="CuadroTexto 11"/>
          <p:cNvSpPr txBox="1"/>
          <p:nvPr/>
        </p:nvSpPr>
        <p:spPr>
          <a:xfrm>
            <a:off x="2015068" y="2351027"/>
            <a:ext cx="2506132" cy="646331"/>
          </a:xfrm>
          <a:prstGeom prst="rect">
            <a:avLst/>
          </a:prstGeom>
          <a:ln>
            <a:solidFill>
              <a:srgbClr val="21F519"/>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s-ES" dirty="0" smtClean="0"/>
              <a:t>Enlaces mayores a decenas de Km.</a:t>
            </a:r>
            <a:endParaRPr lang="es-ES" dirty="0"/>
          </a:p>
        </p:txBody>
      </p:sp>
      <p:sp>
        <p:nvSpPr>
          <p:cNvPr id="13" name="CuadroTexto 12"/>
          <p:cNvSpPr txBox="1"/>
          <p:nvPr/>
        </p:nvSpPr>
        <p:spPr>
          <a:xfrm>
            <a:off x="2015067" y="3998748"/>
            <a:ext cx="2506132" cy="646331"/>
          </a:xfrm>
          <a:prstGeom prst="rect">
            <a:avLst/>
          </a:prstGeom>
          <a:ln>
            <a:solidFill>
              <a:srgbClr val="21F519"/>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s-ES" dirty="0" smtClean="0"/>
              <a:t>Desincronización del protocolo CSMA/CA</a:t>
            </a:r>
            <a:endParaRPr lang="es-ES" dirty="0"/>
          </a:p>
        </p:txBody>
      </p:sp>
      <p:pic>
        <p:nvPicPr>
          <p:cNvPr id="4" name="Imagen 3"/>
          <p:cNvPicPr>
            <a:picLocks noChangeAspect="1"/>
          </p:cNvPicPr>
          <p:nvPr/>
        </p:nvPicPr>
        <p:blipFill>
          <a:blip r:embed="rId5"/>
          <a:stretch>
            <a:fillRect/>
          </a:stretch>
        </p:blipFill>
        <p:spPr>
          <a:xfrm>
            <a:off x="160654" y="2271931"/>
            <a:ext cx="1677136" cy="2373148"/>
          </a:xfrm>
          <a:prstGeom prst="rect">
            <a:avLst/>
          </a:prstGeom>
        </p:spPr>
      </p:pic>
    </p:spTree>
    <p:extLst>
      <p:ext uri="{BB962C8B-B14F-4D97-AF65-F5344CB8AC3E}">
        <p14:creationId xmlns:p14="http://schemas.microsoft.com/office/powerpoint/2010/main" val="23583181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ssolv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heckerboard(across)">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dissolve">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dissolve">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0" grpId="0" animBg="1"/>
      <p:bldP spid="12" grpId="0" animBg="1"/>
      <p:bldP spid="1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cells.jpg"/>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6481" t="12346" r="20791"/>
          <a:stretch/>
        </p:blipFill>
        <p:spPr>
          <a:xfrm>
            <a:off x="-1" y="1"/>
            <a:ext cx="9144001" cy="6887920"/>
          </a:xfrm>
          <a:prstGeom prst="rect">
            <a:avLst/>
          </a:prstGeom>
        </p:spPr>
      </p:pic>
      <p:sp>
        <p:nvSpPr>
          <p:cNvPr id="7" name="Rectángulo redondeado 6"/>
          <p:cNvSpPr/>
          <p:nvPr/>
        </p:nvSpPr>
        <p:spPr>
          <a:xfrm>
            <a:off x="2150533" y="836090"/>
            <a:ext cx="4876800" cy="955317"/>
          </a:xfrm>
          <a:prstGeom prst="roundRect">
            <a:avLst/>
          </a:prstGeom>
          <a:solidFill>
            <a:srgbClr val="21F519"/>
          </a:solidFill>
          <a:ln>
            <a:solidFill>
              <a:srgbClr val="FFFFFF"/>
            </a:solidFill>
          </a:ln>
          <a:scene3d>
            <a:camera prst="orthographicFront"/>
            <a:lightRig rig="threePt" dir="t"/>
          </a:scene3d>
          <a:sp3d>
            <a:bevelT prst="angle"/>
          </a:sp3d>
        </p:spPr>
        <p:style>
          <a:lnRef idx="1">
            <a:schemeClr val="accent2"/>
          </a:lnRef>
          <a:fillRef idx="3">
            <a:schemeClr val="accent2"/>
          </a:fillRef>
          <a:effectRef idx="2">
            <a:schemeClr val="accent2"/>
          </a:effectRef>
          <a:fontRef idx="minor">
            <a:schemeClr val="lt1"/>
          </a:fontRef>
        </p:style>
        <p:txBody>
          <a:bodyPr rtlCol="0" anchor="ctr"/>
          <a:lstStyle/>
          <a:p>
            <a:pPr algn="ctr">
              <a:lnSpc>
                <a:spcPct val="80000"/>
              </a:lnSpc>
            </a:pPr>
            <a:r>
              <a:rPr lang="es-ES" sz="4000" dirty="0" smtClean="0"/>
              <a:t>DISEÑO DE LA RED</a:t>
            </a:r>
            <a:endParaRPr lang="es-ES" sz="4000" dirty="0"/>
          </a:p>
        </p:txBody>
      </p:sp>
      <p:sp>
        <p:nvSpPr>
          <p:cNvPr id="2" name="Rectángulo 1"/>
          <p:cNvSpPr/>
          <p:nvPr/>
        </p:nvSpPr>
        <p:spPr>
          <a:xfrm>
            <a:off x="1008571" y="2167944"/>
            <a:ext cx="7126883" cy="1754327"/>
          </a:xfrm>
          <a:prstGeom prst="rect">
            <a:avLst/>
          </a:prstGeom>
          <a:noFill/>
        </p:spPr>
        <p:txBody>
          <a:bodyPr wrap="none" lIns="91440" tIns="45720" rIns="91440" bIns="45720">
            <a:spAutoFit/>
          </a:bodyPr>
          <a:lstStyle/>
          <a:p>
            <a:pPr algn="ctr"/>
            <a:r>
              <a:rPr lang="en-US" sz="5400" b="1" dirty="0" smtClean="0">
                <a:ln w="12700">
                  <a:solidFill>
                    <a:schemeClr val="accent3">
                      <a:lumMod val="60000"/>
                      <a:lumOff val="40000"/>
                    </a:schemeClr>
                  </a:solidFill>
                  <a:prstDash val="solid"/>
                </a:ln>
                <a:solidFill>
                  <a:srgbClr val="000000"/>
                </a:solidFill>
                <a:effectLst>
                  <a:outerShdw blurRad="41275" dist="20320" dir="1800000" algn="tl" rotWithShape="0">
                    <a:srgbClr val="000000">
                      <a:alpha val="40000"/>
                    </a:srgbClr>
                  </a:outerShdw>
                </a:effectLst>
              </a:rPr>
              <a:t>Capacidad de expansión</a:t>
            </a:r>
          </a:p>
          <a:p>
            <a:pPr algn="ctr"/>
            <a:r>
              <a:rPr lang="en-US" sz="5400" b="1" cap="none" spc="0" dirty="0" smtClean="0">
                <a:ln w="12700">
                  <a:solidFill>
                    <a:schemeClr val="accent3">
                      <a:lumMod val="60000"/>
                      <a:lumOff val="40000"/>
                    </a:schemeClr>
                  </a:solidFill>
                  <a:prstDash val="solid"/>
                </a:ln>
                <a:solidFill>
                  <a:srgbClr val="000000"/>
                </a:solidFill>
                <a:effectLst>
                  <a:outerShdw blurRad="41275" dist="20320" dir="1800000" algn="tl" rotWithShape="0">
                    <a:srgbClr val="000000">
                      <a:alpha val="40000"/>
                    </a:srgbClr>
                  </a:outerShdw>
                </a:effectLst>
              </a:rPr>
              <a:t>de la red</a:t>
            </a:r>
            <a:endParaRPr lang="en-US" sz="5400" b="1" cap="none" spc="0" dirty="0">
              <a:ln w="12700">
                <a:solidFill>
                  <a:schemeClr val="accent3">
                    <a:lumMod val="60000"/>
                    <a:lumOff val="40000"/>
                  </a:schemeClr>
                </a:solidFill>
                <a:prstDash val="solid"/>
              </a:ln>
              <a:solidFill>
                <a:srgbClr val="000000"/>
              </a:solidFill>
              <a:effectLst>
                <a:outerShdw blurRad="41275" dist="20320" dir="1800000" algn="tl" rotWithShape="0">
                  <a:srgbClr val="000000">
                    <a:alpha val="40000"/>
                  </a:srgbClr>
                </a:outerShdw>
              </a:effectLst>
            </a:endParaRPr>
          </a:p>
        </p:txBody>
      </p:sp>
      <p:sp>
        <p:nvSpPr>
          <p:cNvPr id="5" name="CuadroTexto 4"/>
          <p:cNvSpPr txBox="1"/>
          <p:nvPr/>
        </p:nvSpPr>
        <p:spPr>
          <a:xfrm>
            <a:off x="1761066" y="4077733"/>
            <a:ext cx="5638800" cy="369332"/>
          </a:xfrm>
          <a:prstGeom prst="rect">
            <a:avLst/>
          </a:prstGeom>
          <a:ln>
            <a:solidFill>
              <a:srgbClr val="21F519"/>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s-ES" b="1" dirty="0" smtClean="0"/>
              <a:t>Análisis de Throughput</a:t>
            </a:r>
          </a:p>
        </p:txBody>
      </p:sp>
      <p:sp>
        <p:nvSpPr>
          <p:cNvPr id="6" name="CuadroTexto 5"/>
          <p:cNvSpPr txBox="1"/>
          <p:nvPr/>
        </p:nvSpPr>
        <p:spPr>
          <a:xfrm>
            <a:off x="1761066" y="4873600"/>
            <a:ext cx="5638800" cy="369332"/>
          </a:xfrm>
          <a:prstGeom prst="rect">
            <a:avLst/>
          </a:prstGeom>
          <a:ln>
            <a:solidFill>
              <a:srgbClr val="21F519"/>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s-ES" b="1" dirty="0" smtClean="0"/>
              <a:t>Capacidad de expansión</a:t>
            </a:r>
          </a:p>
        </p:txBody>
      </p:sp>
      <p:sp>
        <p:nvSpPr>
          <p:cNvPr id="8" name="CuadroTexto 7"/>
          <p:cNvSpPr txBox="1"/>
          <p:nvPr/>
        </p:nvSpPr>
        <p:spPr>
          <a:xfrm>
            <a:off x="1761066" y="5737200"/>
            <a:ext cx="5638800" cy="369332"/>
          </a:xfrm>
          <a:prstGeom prst="rect">
            <a:avLst/>
          </a:prstGeom>
          <a:ln>
            <a:solidFill>
              <a:srgbClr val="21F519"/>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s-ES" b="1" dirty="0" smtClean="0"/>
              <a:t>Modalidad de expansión</a:t>
            </a:r>
          </a:p>
        </p:txBody>
      </p:sp>
      <p:sp>
        <p:nvSpPr>
          <p:cNvPr id="10" name="Flecha abajo 9"/>
          <p:cNvSpPr/>
          <p:nvPr/>
        </p:nvSpPr>
        <p:spPr>
          <a:xfrm>
            <a:off x="4436533" y="4447065"/>
            <a:ext cx="304800" cy="426535"/>
          </a:xfrm>
          <a:prstGeom prst="downArrow">
            <a:avLst/>
          </a:prstGeom>
          <a:solidFill>
            <a:schemeClr val="tx1"/>
          </a:solidFill>
          <a:ln w="38100" cmpd="sng">
            <a:solidFill>
              <a:srgbClr val="21F51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12" name="Flecha abajo 11"/>
          <p:cNvSpPr/>
          <p:nvPr/>
        </p:nvSpPr>
        <p:spPr>
          <a:xfrm>
            <a:off x="4436533" y="5310665"/>
            <a:ext cx="304800" cy="426535"/>
          </a:xfrm>
          <a:prstGeom prst="downArrow">
            <a:avLst/>
          </a:prstGeom>
          <a:solidFill>
            <a:schemeClr val="tx1"/>
          </a:solidFill>
          <a:ln w="38100" cmpd="sng">
            <a:solidFill>
              <a:srgbClr val="21F51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27712495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6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600"/>
                                        <p:tgtEl>
                                          <p:spTgt spid="10"/>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6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600"/>
                                        <p:tgtEl>
                                          <p:spTgt spid="12"/>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ircle(in)">
                                      <p:cBhvr>
                                        <p:cTn id="23" dur="6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10" grpId="0" animBg="1"/>
      <p:bldP spid="1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cells.jpg"/>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6481" t="12346" r="20791"/>
          <a:stretch/>
        </p:blipFill>
        <p:spPr>
          <a:xfrm>
            <a:off x="-1" y="1"/>
            <a:ext cx="9144001" cy="6887920"/>
          </a:xfrm>
          <a:prstGeom prst="rect">
            <a:avLst/>
          </a:prstGeom>
        </p:spPr>
      </p:pic>
      <p:sp>
        <p:nvSpPr>
          <p:cNvPr id="7" name="Rectángulo redondeado 6"/>
          <p:cNvSpPr/>
          <p:nvPr/>
        </p:nvSpPr>
        <p:spPr>
          <a:xfrm>
            <a:off x="508001" y="303855"/>
            <a:ext cx="4385732" cy="627478"/>
          </a:xfrm>
          <a:prstGeom prst="roundRect">
            <a:avLst/>
          </a:prstGeom>
          <a:solidFill>
            <a:srgbClr val="21F519"/>
          </a:solidFill>
          <a:ln>
            <a:solidFill>
              <a:srgbClr val="FFFFFF"/>
            </a:solidFill>
          </a:ln>
          <a:scene3d>
            <a:camera prst="orthographicFront"/>
            <a:lightRig rig="threePt" dir="t"/>
          </a:scene3d>
          <a:sp3d>
            <a:bevelT prst="angle"/>
          </a:sp3d>
        </p:spPr>
        <p:style>
          <a:lnRef idx="1">
            <a:schemeClr val="accent2"/>
          </a:lnRef>
          <a:fillRef idx="3">
            <a:schemeClr val="accent2"/>
          </a:fillRef>
          <a:effectRef idx="2">
            <a:schemeClr val="accent2"/>
          </a:effectRef>
          <a:fontRef idx="minor">
            <a:schemeClr val="lt1"/>
          </a:fontRef>
        </p:style>
        <p:txBody>
          <a:bodyPr rtlCol="0" anchor="ctr"/>
          <a:lstStyle/>
          <a:p>
            <a:pPr algn="ctr">
              <a:lnSpc>
                <a:spcPct val="80000"/>
              </a:lnSpc>
            </a:pPr>
            <a:r>
              <a:rPr lang="es-ES" sz="3200" dirty="0" smtClean="0"/>
              <a:t>DISEÑO DE LA RED</a:t>
            </a:r>
            <a:endParaRPr lang="es-ES" sz="3200" dirty="0"/>
          </a:p>
        </p:txBody>
      </p:sp>
      <p:sp>
        <p:nvSpPr>
          <p:cNvPr id="8" name="CuadroTexto 7"/>
          <p:cNvSpPr txBox="1"/>
          <p:nvPr/>
        </p:nvSpPr>
        <p:spPr>
          <a:xfrm>
            <a:off x="5401733" y="1322399"/>
            <a:ext cx="3285067"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s-ES" b="1" dirty="0" smtClean="0"/>
              <a:t>Cálculo de máximo Throughput</a:t>
            </a:r>
            <a:endParaRPr lang="es-ES" b="1" dirty="0"/>
          </a:p>
        </p:txBody>
      </p:sp>
      <p:sp>
        <p:nvSpPr>
          <p:cNvPr id="3" name="CuadroTexto 2"/>
          <p:cNvSpPr txBox="1"/>
          <p:nvPr/>
        </p:nvSpPr>
        <p:spPr>
          <a:xfrm>
            <a:off x="220132" y="1691731"/>
            <a:ext cx="3945466" cy="369332"/>
          </a:xfrm>
          <a:prstGeom prst="rect">
            <a:avLst/>
          </a:prstGeom>
          <a:noFill/>
        </p:spPr>
        <p:txBody>
          <a:bodyPr wrap="square" rtlCol="0">
            <a:spAutoFit/>
          </a:bodyPr>
          <a:lstStyle/>
          <a:p>
            <a:r>
              <a:rPr lang="es-ES" b="1" dirty="0" smtClean="0"/>
              <a:t>PARAMETROS ESTANDAR IEEE 802.11</a:t>
            </a:r>
            <a:endParaRPr lang="es-ES" b="1" dirty="0"/>
          </a:p>
        </p:txBody>
      </p:sp>
      <p:pic>
        <p:nvPicPr>
          <p:cNvPr id="5" name="Imagen 4" descr="Picture 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46133" y="1975952"/>
            <a:ext cx="3928533" cy="447555"/>
          </a:xfrm>
          <a:prstGeom prst="rect">
            <a:avLst/>
          </a:prstGeom>
        </p:spPr>
      </p:pic>
      <p:pic>
        <p:nvPicPr>
          <p:cNvPr id="6" name="Imagen 5" descr="Picture 1.png"/>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a:off x="4351869" y="2586105"/>
            <a:ext cx="4792131" cy="550585"/>
          </a:xfrm>
          <a:prstGeom prst="rect">
            <a:avLst/>
          </a:prstGeom>
        </p:spPr>
      </p:pic>
      <p:pic>
        <p:nvPicPr>
          <p:cNvPr id="9" name="Imagen 8" descr="Picture 2.png"/>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a:off x="4351869" y="3364748"/>
            <a:ext cx="1223333" cy="466032"/>
          </a:xfrm>
          <a:prstGeom prst="rect">
            <a:avLst/>
          </a:prstGeom>
        </p:spPr>
      </p:pic>
      <p:pic>
        <p:nvPicPr>
          <p:cNvPr id="10" name="Imagen 9" descr="Picture 3.png"/>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tretch>
            <a:fillRect/>
          </a:stretch>
        </p:blipFill>
        <p:spPr>
          <a:xfrm>
            <a:off x="5774265" y="3364748"/>
            <a:ext cx="3200401" cy="466032"/>
          </a:xfrm>
          <a:prstGeom prst="rect">
            <a:avLst/>
          </a:prstGeom>
        </p:spPr>
      </p:pic>
      <p:pic>
        <p:nvPicPr>
          <p:cNvPr id="12" name="Imagen 11" descr="Picture 4.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93733" y="4453467"/>
            <a:ext cx="3793067" cy="2266756"/>
          </a:xfrm>
          <a:prstGeom prst="rect">
            <a:avLst/>
          </a:prstGeom>
        </p:spPr>
      </p:pic>
      <p:sp>
        <p:nvSpPr>
          <p:cNvPr id="13" name="Rectángulo redondeado 12"/>
          <p:cNvSpPr/>
          <p:nvPr/>
        </p:nvSpPr>
        <p:spPr>
          <a:xfrm>
            <a:off x="5575202" y="3962400"/>
            <a:ext cx="2281865" cy="491067"/>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s-ES" b="1" dirty="0" smtClean="0">
                <a:solidFill>
                  <a:srgbClr val="000000"/>
                </a:solidFill>
              </a:rPr>
              <a:t>60% -&gt; TRÁFICO ÚTIL </a:t>
            </a:r>
            <a:endParaRPr lang="es-ES" b="1" dirty="0">
              <a:solidFill>
                <a:srgbClr val="000000"/>
              </a:solidFill>
            </a:endParaRPr>
          </a:p>
        </p:txBody>
      </p:sp>
      <p:sp>
        <p:nvSpPr>
          <p:cNvPr id="14" name="Rectángulo redondeado 13"/>
          <p:cNvSpPr/>
          <p:nvPr/>
        </p:nvSpPr>
        <p:spPr>
          <a:xfrm>
            <a:off x="508001" y="1032932"/>
            <a:ext cx="4385732" cy="474133"/>
          </a:xfrm>
          <a:prstGeom prst="roundRect">
            <a:avLst/>
          </a:prstGeom>
          <a:solidFill>
            <a:srgbClr val="5DF517"/>
          </a:solidFill>
          <a:ln>
            <a:solidFill>
              <a:srgbClr val="F2F2F2"/>
            </a:solidFill>
          </a:ln>
          <a:scene3d>
            <a:camera prst="orthographicFront"/>
            <a:lightRig rig="threePt" dir="t"/>
          </a:scene3d>
          <a:sp3d>
            <a:bevelT prst="angle"/>
          </a:sp3d>
        </p:spPr>
        <p:style>
          <a:lnRef idx="1">
            <a:schemeClr val="dk1"/>
          </a:lnRef>
          <a:fillRef idx="2">
            <a:schemeClr val="dk1"/>
          </a:fillRef>
          <a:effectRef idx="1">
            <a:schemeClr val="dk1"/>
          </a:effectRef>
          <a:fontRef idx="minor">
            <a:schemeClr val="dk1"/>
          </a:fontRef>
        </p:style>
        <p:txBody>
          <a:bodyPr rtlCol="0" anchor="ctr"/>
          <a:lstStyle/>
          <a:p>
            <a:pPr algn="ctr">
              <a:lnSpc>
                <a:spcPct val="80000"/>
              </a:lnSpc>
            </a:pPr>
            <a:r>
              <a:rPr lang="es-ES" b="1" dirty="0" smtClean="0">
                <a:solidFill>
                  <a:srgbClr val="000000"/>
                </a:solidFill>
              </a:rPr>
              <a:t>ANALISIS DE THROUGHPUT</a:t>
            </a:r>
            <a:endParaRPr lang="es-ES" b="1" dirty="0">
              <a:solidFill>
                <a:srgbClr val="000000"/>
              </a:solidFill>
            </a:endParaRPr>
          </a:p>
        </p:txBody>
      </p:sp>
      <p:graphicFrame>
        <p:nvGraphicFramePr>
          <p:cNvPr id="4" name="Tabla 3"/>
          <p:cNvGraphicFramePr>
            <a:graphicFrameLocks noGrp="1"/>
          </p:cNvGraphicFramePr>
          <p:nvPr>
            <p:extLst>
              <p:ext uri="{D42A27DB-BD31-4B8C-83A1-F6EECF244321}">
                <p14:modId xmlns:p14="http://schemas.microsoft.com/office/powerpoint/2010/main" val="633442766"/>
              </p:ext>
            </p:extLst>
          </p:nvPr>
        </p:nvGraphicFramePr>
        <p:xfrm>
          <a:off x="389465" y="2039326"/>
          <a:ext cx="3166535" cy="4577216"/>
        </p:xfrm>
        <a:graphic>
          <a:graphicData uri="http://schemas.openxmlformats.org/drawingml/2006/table">
            <a:tbl>
              <a:tblPr>
                <a:tableStyleId>{E269D01E-BC32-4049-B463-5C60D7B0CCD2}</a:tableStyleId>
              </a:tblPr>
              <a:tblGrid>
                <a:gridCol w="508002"/>
                <a:gridCol w="914400"/>
                <a:gridCol w="508000"/>
                <a:gridCol w="575733"/>
                <a:gridCol w="660400"/>
              </a:tblGrid>
              <a:tr h="228319">
                <a:tc>
                  <a:txBody>
                    <a:bodyPr/>
                    <a:lstStyle/>
                    <a:p>
                      <a:pPr algn="ctr" fontAlgn="ctr"/>
                      <a:r>
                        <a:rPr lang="es-ES" sz="800" b="1" u="none" strike="noStrike" dirty="0">
                          <a:solidFill>
                            <a:srgbClr val="000000"/>
                          </a:solidFill>
                          <a:effectLst/>
                        </a:rPr>
                        <a:t>Definición</a:t>
                      </a:r>
                      <a:endParaRPr lang="es-ES" sz="800" b="1" i="0" u="none" strike="noStrike" dirty="0">
                        <a:solidFill>
                          <a:srgbClr val="000000"/>
                        </a:solidFill>
                        <a:effectLst/>
                        <a:latin typeface="Arial"/>
                      </a:endParaRPr>
                    </a:p>
                  </a:txBody>
                  <a:tcPr marL="10103" marR="10103" marT="10103"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s-ES" sz="800" b="1" u="none" strike="noStrike" dirty="0">
                          <a:solidFill>
                            <a:srgbClr val="000000"/>
                          </a:solidFill>
                          <a:effectLst/>
                        </a:rPr>
                        <a:t>Parámetro</a:t>
                      </a:r>
                      <a:endParaRPr lang="es-ES" sz="800" b="1" i="0" u="none" strike="noStrike" dirty="0">
                        <a:solidFill>
                          <a:srgbClr val="000000"/>
                        </a:solidFill>
                        <a:effectLst/>
                        <a:latin typeface="Arial"/>
                      </a:endParaRPr>
                    </a:p>
                  </a:txBody>
                  <a:tcPr marL="10103" marR="10103" marT="10103"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s-ES" sz="800" b="1" u="none" strike="noStrike" dirty="0">
                          <a:solidFill>
                            <a:srgbClr val="000000"/>
                          </a:solidFill>
                          <a:effectLst/>
                        </a:rPr>
                        <a:t>Unidades</a:t>
                      </a:r>
                      <a:endParaRPr lang="es-ES" sz="800" b="1" i="0" u="none" strike="noStrike" dirty="0">
                        <a:solidFill>
                          <a:srgbClr val="000000"/>
                        </a:solidFill>
                        <a:effectLst/>
                        <a:latin typeface="Arial"/>
                      </a:endParaRPr>
                    </a:p>
                  </a:txBody>
                  <a:tcPr marL="10103" marR="10103" marT="10103"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s-ES" sz="800" b="1" u="none" strike="noStrike" dirty="0">
                          <a:solidFill>
                            <a:srgbClr val="000000"/>
                          </a:solidFill>
                          <a:effectLst/>
                        </a:rPr>
                        <a:t>Valor IEEE 802.11b</a:t>
                      </a:r>
                      <a:endParaRPr lang="es-ES" sz="800" b="1" i="0" u="none" strike="noStrike" dirty="0">
                        <a:solidFill>
                          <a:srgbClr val="000000"/>
                        </a:solidFill>
                        <a:effectLst/>
                        <a:latin typeface="Arial"/>
                      </a:endParaRPr>
                    </a:p>
                  </a:txBody>
                  <a:tcPr marL="10103" marR="10103" marT="10103"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s-ES" sz="800" b="1" u="none" strike="noStrike" dirty="0">
                          <a:solidFill>
                            <a:srgbClr val="000000"/>
                          </a:solidFill>
                          <a:effectLst/>
                        </a:rPr>
                        <a:t>Valor IEEE 802.11a/g</a:t>
                      </a:r>
                      <a:endParaRPr lang="es-ES" sz="800" b="1" i="0" u="none" strike="noStrike" dirty="0">
                        <a:solidFill>
                          <a:srgbClr val="000000"/>
                        </a:solidFill>
                        <a:effectLst/>
                        <a:latin typeface="Arial"/>
                      </a:endParaRPr>
                    </a:p>
                  </a:txBody>
                  <a:tcPr marL="10103" marR="10103" marT="10103"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446535">
                <a:tc>
                  <a:txBody>
                    <a:bodyPr/>
                    <a:lstStyle/>
                    <a:p>
                      <a:pPr algn="l" fontAlgn="ctr"/>
                      <a:r>
                        <a:rPr lang="es-ES" sz="800" u="none" strike="noStrike" dirty="0">
                          <a:solidFill>
                            <a:srgbClr val="000000"/>
                          </a:solidFill>
                          <a:effectLst/>
                        </a:rPr>
                        <a:t>Pl</a:t>
                      </a:r>
                      <a:r>
                        <a:rPr lang="es-ES" sz="800" u="none" strike="noStrike" baseline="-25000" dirty="0">
                          <a:solidFill>
                            <a:srgbClr val="000000"/>
                          </a:solidFill>
                          <a:effectLst/>
                        </a:rPr>
                        <a:t>MAX</a:t>
                      </a:r>
                      <a:endParaRPr lang="es-ES" sz="800" b="0" i="0" u="none" strike="noStrike" dirty="0">
                        <a:solidFill>
                          <a:srgbClr val="000000"/>
                        </a:solidFill>
                        <a:effectLst/>
                        <a:latin typeface="Arial"/>
                      </a:endParaRPr>
                    </a:p>
                  </a:txBody>
                  <a:tcPr marL="10103" marR="10103" marT="10103"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ctr"/>
                      <a:r>
                        <a:rPr lang="es-ES" sz="800" u="none" strike="noStrike" dirty="0">
                          <a:solidFill>
                            <a:srgbClr val="000000"/>
                          </a:solidFill>
                          <a:effectLst/>
                        </a:rPr>
                        <a:t>Tamaño máximo de paquete Ethernet</a:t>
                      </a:r>
                      <a:endParaRPr lang="es-ES" sz="800" b="0" i="0" u="none" strike="noStrike" dirty="0">
                        <a:solidFill>
                          <a:srgbClr val="000000"/>
                        </a:solidFill>
                        <a:effectLst/>
                        <a:latin typeface="Arial"/>
                      </a:endParaRPr>
                    </a:p>
                  </a:txBody>
                  <a:tcPr marL="10103" marR="10103" marT="10103"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ctr"/>
                      <a:r>
                        <a:rPr lang="es-ES" sz="800" u="none" strike="noStrike" dirty="0">
                          <a:solidFill>
                            <a:srgbClr val="000000"/>
                          </a:solidFill>
                          <a:effectLst/>
                        </a:rPr>
                        <a:t>Bytes</a:t>
                      </a:r>
                      <a:endParaRPr lang="es-ES" sz="800" b="0" i="0" u="none" strike="noStrike" dirty="0">
                        <a:solidFill>
                          <a:srgbClr val="000000"/>
                        </a:solidFill>
                        <a:effectLst/>
                        <a:latin typeface="Arial"/>
                      </a:endParaRPr>
                    </a:p>
                  </a:txBody>
                  <a:tcPr marL="10103" marR="10103" marT="10103"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fontAlgn="ctr"/>
                      <a:r>
                        <a:rPr lang="es-ES" sz="800" u="none" strike="noStrike" dirty="0">
                          <a:solidFill>
                            <a:srgbClr val="000000"/>
                          </a:solidFill>
                          <a:effectLst/>
                        </a:rPr>
                        <a:t>1500</a:t>
                      </a:r>
                      <a:endParaRPr lang="es-ES" sz="800" b="0" i="0" u="none" strike="noStrike" dirty="0">
                        <a:solidFill>
                          <a:srgbClr val="000000"/>
                        </a:solidFill>
                        <a:effectLst/>
                        <a:latin typeface="Arial"/>
                      </a:endParaRPr>
                    </a:p>
                  </a:txBody>
                  <a:tcPr marL="10103" marR="10103" marT="10103"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fontAlgn="ctr"/>
                      <a:r>
                        <a:rPr lang="es-ES" sz="800" u="none" strike="noStrike" dirty="0">
                          <a:solidFill>
                            <a:srgbClr val="000000"/>
                          </a:solidFill>
                          <a:effectLst/>
                        </a:rPr>
                        <a:t>1500</a:t>
                      </a:r>
                      <a:endParaRPr lang="es-ES" sz="800" b="0" i="0" u="none" strike="noStrike" dirty="0">
                        <a:solidFill>
                          <a:srgbClr val="000000"/>
                        </a:solidFill>
                        <a:effectLst/>
                        <a:latin typeface="Arial"/>
                      </a:endParaRPr>
                    </a:p>
                  </a:txBody>
                  <a:tcPr marL="10103" marR="10103" marT="10103"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37427">
                <a:tc>
                  <a:txBody>
                    <a:bodyPr/>
                    <a:lstStyle/>
                    <a:p>
                      <a:pPr algn="l" fontAlgn="ctr"/>
                      <a:r>
                        <a:rPr lang="es-ES" sz="800" u="none" strike="noStrike" dirty="0">
                          <a:solidFill>
                            <a:srgbClr val="000000"/>
                          </a:solidFill>
                          <a:effectLst/>
                        </a:rPr>
                        <a:t>R</a:t>
                      </a:r>
                      <a:r>
                        <a:rPr lang="es-ES" sz="800" u="none" strike="noStrike" baseline="-25000" dirty="0">
                          <a:solidFill>
                            <a:srgbClr val="000000"/>
                          </a:solidFill>
                          <a:effectLst/>
                        </a:rPr>
                        <a:t>D</a:t>
                      </a:r>
                      <a:endParaRPr lang="es-ES" sz="800" b="0" i="0" u="none" strike="noStrike" dirty="0">
                        <a:solidFill>
                          <a:srgbClr val="000000"/>
                        </a:solidFill>
                        <a:effectLst/>
                        <a:latin typeface="Arial"/>
                      </a:endParaRPr>
                    </a:p>
                  </a:txBody>
                  <a:tcPr marL="10103" marR="10103" marT="10103"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ctr"/>
                      <a:r>
                        <a:rPr lang="es-ES" sz="800" u="none" strike="noStrike" dirty="0">
                          <a:solidFill>
                            <a:srgbClr val="000000"/>
                          </a:solidFill>
                          <a:effectLst/>
                        </a:rPr>
                        <a:t>Tasas de transmisión de datos</a:t>
                      </a:r>
                      <a:endParaRPr lang="es-ES" sz="800" b="0" i="0" u="none" strike="noStrike" dirty="0">
                        <a:solidFill>
                          <a:srgbClr val="000000"/>
                        </a:solidFill>
                        <a:effectLst/>
                        <a:latin typeface="Arial"/>
                      </a:endParaRPr>
                    </a:p>
                  </a:txBody>
                  <a:tcPr marL="10103" marR="10103" marT="10103"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ctr"/>
                      <a:r>
                        <a:rPr lang="es-ES" sz="800" u="none" strike="noStrike" dirty="0">
                          <a:solidFill>
                            <a:srgbClr val="000000"/>
                          </a:solidFill>
                          <a:effectLst/>
                        </a:rPr>
                        <a:t>Mbps</a:t>
                      </a:r>
                      <a:endParaRPr lang="es-ES" sz="800" b="0" i="0" u="none" strike="noStrike" dirty="0">
                        <a:solidFill>
                          <a:srgbClr val="000000"/>
                        </a:solidFill>
                        <a:effectLst/>
                        <a:latin typeface="Arial"/>
                      </a:endParaRPr>
                    </a:p>
                  </a:txBody>
                  <a:tcPr marL="10103" marR="10103" marT="10103"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fontAlgn="ctr"/>
                      <a:r>
                        <a:rPr lang="es-ES" sz="800" u="none" strike="noStrike" dirty="0">
                          <a:solidFill>
                            <a:srgbClr val="000000"/>
                          </a:solidFill>
                          <a:effectLst/>
                        </a:rPr>
                        <a:t>11,5.5,2,1</a:t>
                      </a:r>
                      <a:endParaRPr lang="es-ES" sz="800" b="0" i="0" u="none" strike="noStrike" dirty="0">
                        <a:solidFill>
                          <a:srgbClr val="000000"/>
                        </a:solidFill>
                        <a:effectLst/>
                        <a:latin typeface="Arial"/>
                      </a:endParaRPr>
                    </a:p>
                  </a:txBody>
                  <a:tcPr marL="10103" marR="10103" marT="10103"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fontAlgn="ctr"/>
                      <a:r>
                        <a:rPr lang="es-ES" sz="800" u="none" strike="noStrike" dirty="0">
                          <a:solidFill>
                            <a:srgbClr val="000000"/>
                          </a:solidFill>
                          <a:effectLst/>
                        </a:rPr>
                        <a:t>54, 48, 36, 24, 18, 12, 9, 6</a:t>
                      </a:r>
                      <a:endParaRPr lang="es-ES" sz="800" b="0" i="0" u="none" strike="noStrike" dirty="0">
                        <a:solidFill>
                          <a:srgbClr val="000000"/>
                        </a:solidFill>
                        <a:effectLst/>
                        <a:latin typeface="Arial"/>
                      </a:endParaRPr>
                    </a:p>
                  </a:txBody>
                  <a:tcPr marL="10103" marR="10103" marT="10103"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37427">
                <a:tc>
                  <a:txBody>
                    <a:bodyPr/>
                    <a:lstStyle/>
                    <a:p>
                      <a:pPr algn="l" fontAlgn="ctr"/>
                      <a:r>
                        <a:rPr lang="es-ES" sz="800" u="none" strike="noStrike" dirty="0">
                          <a:solidFill>
                            <a:srgbClr val="000000"/>
                          </a:solidFill>
                          <a:effectLst/>
                        </a:rPr>
                        <a:t>R</a:t>
                      </a:r>
                      <a:r>
                        <a:rPr lang="es-ES" sz="800" u="none" strike="noStrike" baseline="-25000" dirty="0">
                          <a:solidFill>
                            <a:srgbClr val="000000"/>
                          </a:solidFill>
                          <a:effectLst/>
                        </a:rPr>
                        <a:t>H</a:t>
                      </a:r>
                      <a:endParaRPr lang="es-ES" sz="800" b="0" i="0" u="none" strike="noStrike" dirty="0">
                        <a:solidFill>
                          <a:srgbClr val="000000"/>
                        </a:solidFill>
                        <a:effectLst/>
                        <a:latin typeface="Arial"/>
                      </a:endParaRPr>
                    </a:p>
                  </a:txBody>
                  <a:tcPr marL="10103" marR="10103" marT="10103"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ctr"/>
                      <a:r>
                        <a:rPr lang="es-ES" sz="800" u="none" strike="noStrike" dirty="0">
                          <a:solidFill>
                            <a:srgbClr val="000000"/>
                          </a:solidFill>
                          <a:effectLst/>
                        </a:rPr>
                        <a:t>Tasas de transmisión de encabezados</a:t>
                      </a:r>
                      <a:endParaRPr lang="es-ES" sz="800" b="0" i="0" u="none" strike="noStrike" dirty="0">
                        <a:solidFill>
                          <a:srgbClr val="000000"/>
                        </a:solidFill>
                        <a:effectLst/>
                        <a:latin typeface="Arial"/>
                      </a:endParaRPr>
                    </a:p>
                  </a:txBody>
                  <a:tcPr marL="10103" marR="10103" marT="10103"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ctr"/>
                      <a:r>
                        <a:rPr lang="es-ES" sz="800" u="none" strike="noStrike" dirty="0">
                          <a:solidFill>
                            <a:srgbClr val="000000"/>
                          </a:solidFill>
                          <a:effectLst/>
                        </a:rPr>
                        <a:t>Mbps</a:t>
                      </a:r>
                      <a:endParaRPr lang="es-ES" sz="800" b="0" i="0" u="none" strike="noStrike" dirty="0">
                        <a:solidFill>
                          <a:srgbClr val="000000"/>
                        </a:solidFill>
                        <a:effectLst/>
                        <a:latin typeface="Arial"/>
                      </a:endParaRPr>
                    </a:p>
                  </a:txBody>
                  <a:tcPr marL="10103" marR="10103" marT="10103"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fontAlgn="ctr"/>
                      <a:r>
                        <a:rPr lang="es-ES_tradnl" sz="800" u="none" strike="noStrike" dirty="0">
                          <a:solidFill>
                            <a:srgbClr val="000000"/>
                          </a:solidFill>
                          <a:effectLst/>
                        </a:rPr>
                        <a:t>2 y 1</a:t>
                      </a:r>
                      <a:endParaRPr lang="es-ES_tradnl" sz="800" b="0" i="0" u="none" strike="noStrike" dirty="0">
                        <a:solidFill>
                          <a:srgbClr val="000000"/>
                        </a:solidFill>
                        <a:effectLst/>
                        <a:latin typeface="Arial"/>
                      </a:endParaRPr>
                    </a:p>
                  </a:txBody>
                  <a:tcPr marL="10103" marR="10103" marT="10103"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fontAlgn="ctr"/>
                      <a:r>
                        <a:rPr lang="es-ES" sz="800" u="none" strike="noStrike" dirty="0">
                          <a:solidFill>
                            <a:srgbClr val="000000"/>
                          </a:solidFill>
                          <a:effectLst/>
                        </a:rPr>
                        <a:t>12</a:t>
                      </a:r>
                      <a:endParaRPr lang="es-ES" sz="800" b="0" i="0" u="none" strike="noStrike" dirty="0">
                        <a:solidFill>
                          <a:srgbClr val="000000"/>
                        </a:solidFill>
                        <a:effectLst/>
                        <a:latin typeface="Arial"/>
                      </a:endParaRPr>
                    </a:p>
                  </a:txBody>
                  <a:tcPr marL="10103" marR="10103" marT="10103"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37427">
                <a:tc>
                  <a:txBody>
                    <a:bodyPr/>
                    <a:lstStyle/>
                    <a:p>
                      <a:pPr algn="l" fontAlgn="ctr"/>
                      <a:r>
                        <a:rPr lang="es-ES" sz="800" u="none" strike="noStrike" dirty="0">
                          <a:solidFill>
                            <a:srgbClr val="000000"/>
                          </a:solidFill>
                          <a:effectLst/>
                        </a:rPr>
                        <a:t>Cw</a:t>
                      </a:r>
                      <a:r>
                        <a:rPr lang="es-ES" sz="800" u="none" strike="noStrike" baseline="-25000" dirty="0">
                          <a:solidFill>
                            <a:srgbClr val="000000"/>
                          </a:solidFill>
                          <a:effectLst/>
                        </a:rPr>
                        <a:t>MIN</a:t>
                      </a:r>
                      <a:endParaRPr lang="es-ES" sz="800" b="0" i="0" u="none" strike="noStrike" dirty="0">
                        <a:solidFill>
                          <a:srgbClr val="000000"/>
                        </a:solidFill>
                        <a:effectLst/>
                        <a:latin typeface="Arial"/>
                      </a:endParaRPr>
                    </a:p>
                  </a:txBody>
                  <a:tcPr marL="10103" marR="10103" marT="10103"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ctr"/>
                      <a:r>
                        <a:rPr lang="es-ES" sz="800" u="none" strike="noStrike" dirty="0">
                          <a:solidFill>
                            <a:srgbClr val="000000"/>
                          </a:solidFill>
                          <a:effectLst/>
                        </a:rPr>
                        <a:t>Ventana de contención mínima</a:t>
                      </a:r>
                      <a:endParaRPr lang="es-ES" sz="800" b="0" i="0" u="none" strike="noStrike" dirty="0">
                        <a:solidFill>
                          <a:srgbClr val="000000"/>
                        </a:solidFill>
                        <a:effectLst/>
                        <a:latin typeface="Arial"/>
                      </a:endParaRPr>
                    </a:p>
                  </a:txBody>
                  <a:tcPr marL="10103" marR="10103" marT="10103"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ctr"/>
                      <a:r>
                        <a:rPr lang="es-ES" sz="800" u="none" strike="noStrike" dirty="0">
                          <a:solidFill>
                            <a:srgbClr val="000000"/>
                          </a:solidFill>
                          <a:effectLst/>
                        </a:rPr>
                        <a:t>Time slots</a:t>
                      </a:r>
                      <a:endParaRPr lang="es-ES" sz="800" b="0" i="0" u="none" strike="noStrike" dirty="0">
                        <a:solidFill>
                          <a:srgbClr val="000000"/>
                        </a:solidFill>
                        <a:effectLst/>
                        <a:latin typeface="Arial"/>
                      </a:endParaRPr>
                    </a:p>
                  </a:txBody>
                  <a:tcPr marL="10103" marR="10103" marT="10103"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fontAlgn="ctr"/>
                      <a:r>
                        <a:rPr lang="es-ES" sz="800" u="none" strike="noStrike" dirty="0">
                          <a:solidFill>
                            <a:srgbClr val="000000"/>
                          </a:solidFill>
                          <a:effectLst/>
                        </a:rPr>
                        <a:t>32</a:t>
                      </a:r>
                      <a:endParaRPr lang="es-ES" sz="800" b="0" i="0" u="none" strike="noStrike" dirty="0">
                        <a:solidFill>
                          <a:srgbClr val="000000"/>
                        </a:solidFill>
                        <a:effectLst/>
                        <a:latin typeface="Arial"/>
                      </a:endParaRPr>
                    </a:p>
                  </a:txBody>
                  <a:tcPr marL="10103" marR="10103" marT="10103"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fontAlgn="ctr"/>
                      <a:r>
                        <a:rPr lang="es-ES" sz="800" u="none" strike="noStrike" dirty="0">
                          <a:solidFill>
                            <a:srgbClr val="000000"/>
                          </a:solidFill>
                          <a:effectLst/>
                        </a:rPr>
                        <a:t>16</a:t>
                      </a:r>
                      <a:endParaRPr lang="es-ES" sz="800" b="0" i="0" u="none" strike="noStrike" dirty="0">
                        <a:solidFill>
                          <a:srgbClr val="000000"/>
                        </a:solidFill>
                        <a:effectLst/>
                        <a:latin typeface="Arial"/>
                      </a:endParaRPr>
                    </a:p>
                  </a:txBody>
                  <a:tcPr marL="10103" marR="10103" marT="10103"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37427">
                <a:tc>
                  <a:txBody>
                    <a:bodyPr/>
                    <a:lstStyle/>
                    <a:p>
                      <a:pPr algn="l" fontAlgn="ctr"/>
                      <a:r>
                        <a:rPr lang="es-ES" sz="800" u="none" strike="noStrike" dirty="0">
                          <a:solidFill>
                            <a:srgbClr val="000000"/>
                          </a:solidFill>
                          <a:effectLst/>
                        </a:rPr>
                        <a:t>Cw</a:t>
                      </a:r>
                      <a:r>
                        <a:rPr lang="es-ES" sz="800" u="none" strike="noStrike" baseline="-25000" dirty="0">
                          <a:solidFill>
                            <a:srgbClr val="000000"/>
                          </a:solidFill>
                          <a:effectLst/>
                        </a:rPr>
                        <a:t>MAX</a:t>
                      </a:r>
                      <a:endParaRPr lang="es-ES" sz="800" b="0" i="0" u="none" strike="noStrike" dirty="0">
                        <a:solidFill>
                          <a:srgbClr val="000000"/>
                        </a:solidFill>
                        <a:effectLst/>
                        <a:latin typeface="Arial"/>
                      </a:endParaRPr>
                    </a:p>
                  </a:txBody>
                  <a:tcPr marL="10103" marR="10103" marT="10103"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ctr"/>
                      <a:r>
                        <a:rPr lang="es-ES" sz="800" u="none" strike="noStrike" dirty="0">
                          <a:solidFill>
                            <a:srgbClr val="000000"/>
                          </a:solidFill>
                          <a:effectLst/>
                        </a:rPr>
                        <a:t>Ventana de contención máxima</a:t>
                      </a:r>
                      <a:endParaRPr lang="es-ES" sz="800" b="0" i="0" u="none" strike="noStrike" dirty="0">
                        <a:solidFill>
                          <a:srgbClr val="000000"/>
                        </a:solidFill>
                        <a:effectLst/>
                        <a:latin typeface="Arial"/>
                      </a:endParaRPr>
                    </a:p>
                  </a:txBody>
                  <a:tcPr marL="10103" marR="10103" marT="10103"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ctr"/>
                      <a:r>
                        <a:rPr lang="es-ES" sz="800" u="none" strike="noStrike" dirty="0">
                          <a:solidFill>
                            <a:srgbClr val="000000"/>
                          </a:solidFill>
                          <a:effectLst/>
                        </a:rPr>
                        <a:t>Time slots</a:t>
                      </a:r>
                      <a:endParaRPr lang="es-ES" sz="800" b="0" i="0" u="none" strike="noStrike" dirty="0">
                        <a:solidFill>
                          <a:srgbClr val="000000"/>
                        </a:solidFill>
                        <a:effectLst/>
                        <a:latin typeface="Arial"/>
                      </a:endParaRPr>
                    </a:p>
                  </a:txBody>
                  <a:tcPr marL="10103" marR="10103" marT="10103"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fontAlgn="ctr"/>
                      <a:r>
                        <a:rPr lang="es-ES" sz="800" u="none" strike="noStrike" dirty="0">
                          <a:solidFill>
                            <a:srgbClr val="000000"/>
                          </a:solidFill>
                          <a:effectLst/>
                        </a:rPr>
                        <a:t>1024</a:t>
                      </a:r>
                      <a:endParaRPr lang="es-ES" sz="800" b="0" i="0" u="none" strike="noStrike" dirty="0">
                        <a:solidFill>
                          <a:srgbClr val="000000"/>
                        </a:solidFill>
                        <a:effectLst/>
                        <a:latin typeface="Arial"/>
                      </a:endParaRPr>
                    </a:p>
                  </a:txBody>
                  <a:tcPr marL="10103" marR="10103" marT="10103"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fontAlgn="ctr"/>
                      <a:r>
                        <a:rPr lang="es-ES" sz="800" u="none" strike="noStrike" dirty="0">
                          <a:solidFill>
                            <a:srgbClr val="000000"/>
                          </a:solidFill>
                          <a:effectLst/>
                        </a:rPr>
                        <a:t>1024</a:t>
                      </a:r>
                      <a:endParaRPr lang="es-ES" sz="800" b="0" i="0" u="none" strike="noStrike" dirty="0">
                        <a:solidFill>
                          <a:srgbClr val="000000"/>
                        </a:solidFill>
                        <a:effectLst/>
                        <a:latin typeface="Arial"/>
                      </a:endParaRPr>
                    </a:p>
                  </a:txBody>
                  <a:tcPr marL="10103" marR="10103" marT="10103"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28319">
                <a:tc>
                  <a:txBody>
                    <a:bodyPr/>
                    <a:lstStyle/>
                    <a:p>
                      <a:pPr algn="l" fontAlgn="ctr"/>
                      <a:r>
                        <a:rPr lang="es-ES" sz="800" u="none" strike="noStrike" dirty="0">
                          <a:solidFill>
                            <a:srgbClr val="000000"/>
                          </a:solidFill>
                          <a:effectLst/>
                        </a:rPr>
                        <a:t>MAC</a:t>
                      </a:r>
                      <a:endParaRPr lang="es-ES" sz="800" b="0" i="0" u="none" strike="noStrike" dirty="0">
                        <a:solidFill>
                          <a:srgbClr val="000000"/>
                        </a:solidFill>
                        <a:effectLst/>
                        <a:latin typeface="Arial"/>
                      </a:endParaRPr>
                    </a:p>
                  </a:txBody>
                  <a:tcPr marL="10103" marR="10103" marT="10103"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ctr"/>
                      <a:r>
                        <a:rPr lang="es-ES" sz="800" u="none" strike="noStrike" dirty="0">
                          <a:solidFill>
                            <a:srgbClr val="000000"/>
                          </a:solidFill>
                          <a:effectLst/>
                        </a:rPr>
                        <a:t>Encabezado MAC</a:t>
                      </a:r>
                      <a:endParaRPr lang="es-ES" sz="800" b="0" i="0" u="none" strike="noStrike" dirty="0">
                        <a:solidFill>
                          <a:srgbClr val="000000"/>
                        </a:solidFill>
                        <a:effectLst/>
                        <a:latin typeface="Arial"/>
                      </a:endParaRPr>
                    </a:p>
                  </a:txBody>
                  <a:tcPr marL="10103" marR="10103" marT="10103"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ctr"/>
                      <a:r>
                        <a:rPr lang="es-ES" sz="800" u="none" strike="noStrike" dirty="0">
                          <a:solidFill>
                            <a:srgbClr val="000000"/>
                          </a:solidFill>
                          <a:effectLst/>
                        </a:rPr>
                        <a:t>Bytes</a:t>
                      </a:r>
                      <a:endParaRPr lang="es-ES" sz="800" b="0" i="0" u="none" strike="noStrike" dirty="0">
                        <a:solidFill>
                          <a:srgbClr val="000000"/>
                        </a:solidFill>
                        <a:effectLst/>
                        <a:latin typeface="Arial"/>
                      </a:endParaRPr>
                    </a:p>
                  </a:txBody>
                  <a:tcPr marL="10103" marR="10103" marT="10103"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fontAlgn="ctr"/>
                      <a:r>
                        <a:rPr lang="es-ES" sz="800" u="none" strike="noStrike" dirty="0">
                          <a:solidFill>
                            <a:srgbClr val="000000"/>
                          </a:solidFill>
                          <a:effectLst/>
                        </a:rPr>
                        <a:t>28</a:t>
                      </a:r>
                      <a:endParaRPr lang="es-ES" sz="800" b="0" i="0" u="none" strike="noStrike" dirty="0">
                        <a:solidFill>
                          <a:srgbClr val="000000"/>
                        </a:solidFill>
                        <a:effectLst/>
                        <a:latin typeface="Arial"/>
                      </a:endParaRPr>
                    </a:p>
                  </a:txBody>
                  <a:tcPr marL="10103" marR="10103" marT="10103"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fontAlgn="ctr"/>
                      <a:r>
                        <a:rPr lang="es-ES" sz="800" u="none" strike="noStrike" dirty="0">
                          <a:solidFill>
                            <a:srgbClr val="000000"/>
                          </a:solidFill>
                          <a:effectLst/>
                        </a:rPr>
                        <a:t>28</a:t>
                      </a:r>
                      <a:endParaRPr lang="es-ES" sz="800" b="0" i="0" u="none" strike="noStrike" dirty="0">
                        <a:solidFill>
                          <a:srgbClr val="000000"/>
                        </a:solidFill>
                        <a:effectLst/>
                        <a:latin typeface="Arial"/>
                      </a:endParaRPr>
                    </a:p>
                  </a:txBody>
                  <a:tcPr marL="10103" marR="10103" marT="10103"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28319">
                <a:tc>
                  <a:txBody>
                    <a:bodyPr/>
                    <a:lstStyle/>
                    <a:p>
                      <a:pPr algn="l" fontAlgn="ctr"/>
                      <a:r>
                        <a:rPr lang="es-ES" sz="800" u="none" strike="noStrike" dirty="0">
                          <a:solidFill>
                            <a:srgbClr val="000000"/>
                          </a:solidFill>
                          <a:effectLst/>
                        </a:rPr>
                        <a:t>ACK</a:t>
                      </a:r>
                      <a:endParaRPr lang="es-ES" sz="800" b="0" i="0" u="none" strike="noStrike" dirty="0">
                        <a:solidFill>
                          <a:srgbClr val="000000"/>
                        </a:solidFill>
                        <a:effectLst/>
                        <a:latin typeface="Arial"/>
                      </a:endParaRPr>
                    </a:p>
                  </a:txBody>
                  <a:tcPr marL="10103" marR="10103" marT="10103"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ctr"/>
                      <a:r>
                        <a:rPr lang="es-ES" sz="800" u="none" strike="noStrike" dirty="0">
                          <a:solidFill>
                            <a:srgbClr val="000000"/>
                          </a:solidFill>
                          <a:effectLst/>
                        </a:rPr>
                        <a:t>Encabezado ACK</a:t>
                      </a:r>
                      <a:endParaRPr lang="es-ES" sz="800" b="0" i="0" u="none" strike="noStrike" dirty="0">
                        <a:solidFill>
                          <a:srgbClr val="000000"/>
                        </a:solidFill>
                        <a:effectLst/>
                        <a:latin typeface="Arial"/>
                      </a:endParaRPr>
                    </a:p>
                  </a:txBody>
                  <a:tcPr marL="10103" marR="10103" marT="10103"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ctr"/>
                      <a:r>
                        <a:rPr lang="es-ES" sz="800" u="none" strike="noStrike" dirty="0">
                          <a:solidFill>
                            <a:srgbClr val="000000"/>
                          </a:solidFill>
                          <a:effectLst/>
                        </a:rPr>
                        <a:t>Bytes</a:t>
                      </a:r>
                      <a:endParaRPr lang="es-ES" sz="800" b="0" i="0" u="none" strike="noStrike" dirty="0">
                        <a:solidFill>
                          <a:srgbClr val="000000"/>
                        </a:solidFill>
                        <a:effectLst/>
                        <a:latin typeface="Arial"/>
                      </a:endParaRPr>
                    </a:p>
                  </a:txBody>
                  <a:tcPr marL="10103" marR="10103" marT="10103"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fontAlgn="ctr"/>
                      <a:r>
                        <a:rPr lang="es-ES" sz="800" u="none" strike="noStrike" dirty="0">
                          <a:solidFill>
                            <a:srgbClr val="000000"/>
                          </a:solidFill>
                          <a:effectLst/>
                        </a:rPr>
                        <a:t>14</a:t>
                      </a:r>
                      <a:endParaRPr lang="es-ES" sz="800" b="0" i="0" u="none" strike="noStrike" dirty="0">
                        <a:solidFill>
                          <a:srgbClr val="000000"/>
                        </a:solidFill>
                        <a:effectLst/>
                        <a:latin typeface="Arial"/>
                      </a:endParaRPr>
                    </a:p>
                  </a:txBody>
                  <a:tcPr marL="10103" marR="10103" marT="10103"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fontAlgn="ctr"/>
                      <a:r>
                        <a:rPr lang="es-ES" sz="800" u="none" strike="noStrike" dirty="0">
                          <a:solidFill>
                            <a:srgbClr val="000000"/>
                          </a:solidFill>
                          <a:effectLst/>
                        </a:rPr>
                        <a:t>14</a:t>
                      </a:r>
                      <a:endParaRPr lang="es-ES" sz="800" b="0" i="0" u="none" strike="noStrike" dirty="0">
                        <a:solidFill>
                          <a:srgbClr val="000000"/>
                        </a:solidFill>
                        <a:effectLst/>
                        <a:latin typeface="Arial"/>
                      </a:endParaRPr>
                    </a:p>
                  </a:txBody>
                  <a:tcPr marL="10103" marR="10103" marT="10103"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28319">
                <a:tc>
                  <a:txBody>
                    <a:bodyPr/>
                    <a:lstStyle/>
                    <a:p>
                      <a:pPr algn="l" fontAlgn="ctr"/>
                      <a:r>
                        <a:rPr lang="es-ES" sz="800" u="none" strike="noStrike" dirty="0">
                          <a:solidFill>
                            <a:srgbClr val="000000"/>
                          </a:solidFill>
                          <a:effectLst/>
                        </a:rPr>
                        <a:t>RTS</a:t>
                      </a:r>
                      <a:endParaRPr lang="es-ES" sz="800" b="0" i="0" u="none" strike="noStrike" dirty="0">
                        <a:solidFill>
                          <a:srgbClr val="000000"/>
                        </a:solidFill>
                        <a:effectLst/>
                        <a:latin typeface="Arial"/>
                      </a:endParaRPr>
                    </a:p>
                  </a:txBody>
                  <a:tcPr marL="10103" marR="10103" marT="10103"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ctr"/>
                      <a:r>
                        <a:rPr lang="es-ES" sz="800" u="none" strike="noStrike" dirty="0">
                          <a:solidFill>
                            <a:srgbClr val="000000"/>
                          </a:solidFill>
                          <a:effectLst/>
                        </a:rPr>
                        <a:t>Encabezado RTS</a:t>
                      </a:r>
                      <a:endParaRPr lang="es-ES" sz="800" b="0" i="0" u="none" strike="noStrike" dirty="0">
                        <a:solidFill>
                          <a:srgbClr val="000000"/>
                        </a:solidFill>
                        <a:effectLst/>
                        <a:latin typeface="Arial"/>
                      </a:endParaRPr>
                    </a:p>
                  </a:txBody>
                  <a:tcPr marL="10103" marR="10103" marT="10103"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ctr"/>
                      <a:r>
                        <a:rPr lang="es-ES" sz="800" u="none" strike="noStrike" dirty="0">
                          <a:solidFill>
                            <a:srgbClr val="000000"/>
                          </a:solidFill>
                          <a:effectLst/>
                        </a:rPr>
                        <a:t>Bytes</a:t>
                      </a:r>
                      <a:endParaRPr lang="es-ES" sz="800" b="0" i="0" u="none" strike="noStrike" dirty="0">
                        <a:solidFill>
                          <a:srgbClr val="000000"/>
                        </a:solidFill>
                        <a:effectLst/>
                        <a:latin typeface="Arial"/>
                      </a:endParaRPr>
                    </a:p>
                  </a:txBody>
                  <a:tcPr marL="10103" marR="10103" marT="10103"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fontAlgn="ctr"/>
                      <a:r>
                        <a:rPr lang="es-ES" sz="800" u="none" strike="noStrike" dirty="0">
                          <a:solidFill>
                            <a:srgbClr val="000000"/>
                          </a:solidFill>
                          <a:effectLst/>
                        </a:rPr>
                        <a:t>20</a:t>
                      </a:r>
                      <a:endParaRPr lang="es-ES" sz="800" b="0" i="0" u="none" strike="noStrike" dirty="0">
                        <a:solidFill>
                          <a:srgbClr val="000000"/>
                        </a:solidFill>
                        <a:effectLst/>
                        <a:latin typeface="Arial"/>
                      </a:endParaRPr>
                    </a:p>
                  </a:txBody>
                  <a:tcPr marL="10103" marR="10103" marT="10103"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fontAlgn="ctr"/>
                      <a:r>
                        <a:rPr lang="es-ES" sz="800" u="none" strike="noStrike" dirty="0">
                          <a:solidFill>
                            <a:srgbClr val="000000"/>
                          </a:solidFill>
                          <a:effectLst/>
                        </a:rPr>
                        <a:t>20</a:t>
                      </a:r>
                      <a:endParaRPr lang="es-ES" sz="800" b="0" i="0" u="none" strike="noStrike" dirty="0">
                        <a:solidFill>
                          <a:srgbClr val="000000"/>
                        </a:solidFill>
                        <a:effectLst/>
                        <a:latin typeface="Arial"/>
                      </a:endParaRPr>
                    </a:p>
                  </a:txBody>
                  <a:tcPr marL="10103" marR="10103" marT="10103"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28319">
                <a:tc>
                  <a:txBody>
                    <a:bodyPr/>
                    <a:lstStyle/>
                    <a:p>
                      <a:pPr algn="l" fontAlgn="ctr"/>
                      <a:r>
                        <a:rPr lang="es-ES" sz="800" u="none" strike="noStrike" dirty="0">
                          <a:solidFill>
                            <a:srgbClr val="000000"/>
                          </a:solidFill>
                          <a:effectLst/>
                        </a:rPr>
                        <a:t>CTS</a:t>
                      </a:r>
                      <a:endParaRPr lang="es-ES" sz="800" b="0" i="0" u="none" strike="noStrike" dirty="0">
                        <a:solidFill>
                          <a:srgbClr val="000000"/>
                        </a:solidFill>
                        <a:effectLst/>
                        <a:latin typeface="Arial"/>
                      </a:endParaRPr>
                    </a:p>
                  </a:txBody>
                  <a:tcPr marL="10103" marR="10103" marT="10103"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ctr"/>
                      <a:r>
                        <a:rPr lang="es-ES" sz="800" u="none" strike="noStrike" dirty="0">
                          <a:solidFill>
                            <a:srgbClr val="000000"/>
                          </a:solidFill>
                          <a:effectLst/>
                        </a:rPr>
                        <a:t>Encabezado CTS</a:t>
                      </a:r>
                      <a:endParaRPr lang="es-ES" sz="800" b="0" i="0" u="none" strike="noStrike" dirty="0">
                        <a:solidFill>
                          <a:srgbClr val="000000"/>
                        </a:solidFill>
                        <a:effectLst/>
                        <a:latin typeface="Arial"/>
                      </a:endParaRPr>
                    </a:p>
                  </a:txBody>
                  <a:tcPr marL="10103" marR="10103" marT="10103"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ctr"/>
                      <a:r>
                        <a:rPr lang="es-ES" sz="800" u="none" strike="noStrike" dirty="0">
                          <a:solidFill>
                            <a:srgbClr val="000000"/>
                          </a:solidFill>
                          <a:effectLst/>
                        </a:rPr>
                        <a:t>Bytes</a:t>
                      </a:r>
                      <a:endParaRPr lang="es-ES" sz="800" b="0" i="0" u="none" strike="noStrike" dirty="0">
                        <a:solidFill>
                          <a:srgbClr val="000000"/>
                        </a:solidFill>
                        <a:effectLst/>
                        <a:latin typeface="Arial"/>
                      </a:endParaRPr>
                    </a:p>
                  </a:txBody>
                  <a:tcPr marL="10103" marR="10103" marT="10103"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fontAlgn="ctr"/>
                      <a:r>
                        <a:rPr lang="es-ES" sz="800" u="none" strike="noStrike" dirty="0">
                          <a:solidFill>
                            <a:srgbClr val="000000"/>
                          </a:solidFill>
                          <a:effectLst/>
                        </a:rPr>
                        <a:t>14</a:t>
                      </a:r>
                      <a:endParaRPr lang="es-ES" sz="800" b="0" i="0" u="none" strike="noStrike" dirty="0">
                        <a:solidFill>
                          <a:srgbClr val="000000"/>
                        </a:solidFill>
                        <a:effectLst/>
                        <a:latin typeface="Arial"/>
                      </a:endParaRPr>
                    </a:p>
                  </a:txBody>
                  <a:tcPr marL="10103" marR="10103" marT="10103"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fontAlgn="ctr"/>
                      <a:r>
                        <a:rPr lang="es-ES" sz="800" u="none" strike="noStrike" dirty="0">
                          <a:solidFill>
                            <a:srgbClr val="000000"/>
                          </a:solidFill>
                          <a:effectLst/>
                        </a:rPr>
                        <a:t>14</a:t>
                      </a:r>
                      <a:endParaRPr lang="es-ES" sz="800" b="0" i="0" u="none" strike="noStrike" dirty="0">
                        <a:solidFill>
                          <a:srgbClr val="000000"/>
                        </a:solidFill>
                        <a:effectLst/>
                        <a:latin typeface="Arial"/>
                      </a:endParaRPr>
                    </a:p>
                  </a:txBody>
                  <a:tcPr marL="10103" marR="10103" marT="10103"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37427">
                <a:tc>
                  <a:txBody>
                    <a:bodyPr/>
                    <a:lstStyle/>
                    <a:p>
                      <a:pPr algn="l" fontAlgn="ctr"/>
                      <a:r>
                        <a:rPr lang="es-ES" sz="800" u="none" strike="noStrike" dirty="0">
                          <a:solidFill>
                            <a:srgbClr val="000000"/>
                          </a:solidFill>
                          <a:effectLst/>
                        </a:rPr>
                        <a:t>T</a:t>
                      </a:r>
                      <a:r>
                        <a:rPr lang="es-ES" sz="800" u="none" strike="noStrike" baseline="-25000" dirty="0">
                          <a:solidFill>
                            <a:srgbClr val="000000"/>
                          </a:solidFill>
                          <a:effectLst/>
                        </a:rPr>
                        <a:t>PHYL</a:t>
                      </a:r>
                      <a:endParaRPr lang="es-ES" sz="800" b="0" i="0" u="none" strike="noStrike" dirty="0">
                        <a:solidFill>
                          <a:srgbClr val="000000"/>
                        </a:solidFill>
                        <a:effectLst/>
                        <a:latin typeface="Arial"/>
                      </a:endParaRPr>
                    </a:p>
                  </a:txBody>
                  <a:tcPr marL="10103" marR="10103" marT="10103"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ctr"/>
                      <a:r>
                        <a:rPr lang="es-ES" sz="800" u="none" strike="noStrike" dirty="0">
                          <a:solidFill>
                            <a:srgbClr val="000000"/>
                          </a:solidFill>
                          <a:effectLst/>
                        </a:rPr>
                        <a:t>Tiempo encabezado físico largo</a:t>
                      </a:r>
                      <a:endParaRPr lang="es-ES" sz="800" b="0" i="0" u="none" strike="noStrike" dirty="0">
                        <a:solidFill>
                          <a:srgbClr val="000000"/>
                        </a:solidFill>
                        <a:effectLst/>
                        <a:latin typeface="Arial"/>
                      </a:endParaRPr>
                    </a:p>
                  </a:txBody>
                  <a:tcPr marL="10103" marR="10103" marT="10103"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ctr"/>
                      <a:r>
                        <a:rPr lang="es-ES" sz="800" u="none" strike="noStrike" dirty="0">
                          <a:solidFill>
                            <a:srgbClr val="000000"/>
                          </a:solidFill>
                          <a:effectLst/>
                        </a:rPr>
                        <a:t>µs</a:t>
                      </a:r>
                      <a:endParaRPr lang="es-ES" sz="800" b="0" i="0" u="none" strike="noStrike" dirty="0">
                        <a:solidFill>
                          <a:srgbClr val="000000"/>
                        </a:solidFill>
                        <a:effectLst/>
                        <a:latin typeface="Arial"/>
                      </a:endParaRPr>
                    </a:p>
                  </a:txBody>
                  <a:tcPr marL="10103" marR="10103" marT="10103"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fontAlgn="ctr"/>
                      <a:r>
                        <a:rPr lang="es-ES" sz="800" u="none" strike="noStrike" dirty="0">
                          <a:solidFill>
                            <a:srgbClr val="000000"/>
                          </a:solidFill>
                          <a:effectLst/>
                        </a:rPr>
                        <a:t>192</a:t>
                      </a:r>
                      <a:endParaRPr lang="es-ES" sz="800" b="0" i="0" u="none" strike="noStrike" dirty="0">
                        <a:solidFill>
                          <a:srgbClr val="000000"/>
                        </a:solidFill>
                        <a:effectLst/>
                        <a:latin typeface="Arial"/>
                      </a:endParaRPr>
                    </a:p>
                  </a:txBody>
                  <a:tcPr marL="10103" marR="10103" marT="10103"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fontAlgn="ctr"/>
                      <a:r>
                        <a:rPr lang="es-ES" sz="800" u="none" strike="noStrike" dirty="0">
                          <a:solidFill>
                            <a:srgbClr val="000000"/>
                          </a:solidFill>
                          <a:effectLst/>
                        </a:rPr>
                        <a:t>20</a:t>
                      </a:r>
                      <a:endParaRPr lang="es-ES" sz="800" b="0" i="0" u="none" strike="noStrike" dirty="0">
                        <a:solidFill>
                          <a:srgbClr val="000000"/>
                        </a:solidFill>
                        <a:effectLst/>
                        <a:latin typeface="Arial"/>
                      </a:endParaRPr>
                    </a:p>
                  </a:txBody>
                  <a:tcPr marL="10103" marR="10103" marT="10103"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37427">
                <a:tc>
                  <a:txBody>
                    <a:bodyPr/>
                    <a:lstStyle/>
                    <a:p>
                      <a:pPr algn="l" fontAlgn="ctr"/>
                      <a:r>
                        <a:rPr lang="es-ES" sz="800" u="none" strike="noStrike" dirty="0">
                          <a:solidFill>
                            <a:srgbClr val="000000"/>
                          </a:solidFill>
                          <a:effectLst/>
                        </a:rPr>
                        <a:t>T</a:t>
                      </a:r>
                      <a:r>
                        <a:rPr lang="es-ES" sz="800" u="none" strike="noStrike" baseline="-25000" dirty="0">
                          <a:solidFill>
                            <a:srgbClr val="000000"/>
                          </a:solidFill>
                          <a:effectLst/>
                        </a:rPr>
                        <a:t>PHYS</a:t>
                      </a:r>
                      <a:endParaRPr lang="es-ES" sz="800" b="0" i="0" u="none" strike="noStrike" dirty="0">
                        <a:solidFill>
                          <a:srgbClr val="000000"/>
                        </a:solidFill>
                        <a:effectLst/>
                        <a:latin typeface="Arial"/>
                      </a:endParaRPr>
                    </a:p>
                  </a:txBody>
                  <a:tcPr marL="10103" marR="10103" marT="10103"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ctr"/>
                      <a:r>
                        <a:rPr lang="es-ES" sz="800" u="none" strike="noStrike" dirty="0">
                          <a:solidFill>
                            <a:srgbClr val="000000"/>
                          </a:solidFill>
                          <a:effectLst/>
                        </a:rPr>
                        <a:t>Tiempo encabezado físico corto</a:t>
                      </a:r>
                      <a:endParaRPr lang="es-ES" sz="800" b="0" i="0" u="none" strike="noStrike" dirty="0">
                        <a:solidFill>
                          <a:srgbClr val="000000"/>
                        </a:solidFill>
                        <a:effectLst/>
                        <a:latin typeface="Arial"/>
                      </a:endParaRPr>
                    </a:p>
                  </a:txBody>
                  <a:tcPr marL="10103" marR="10103" marT="10103"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ctr"/>
                      <a:r>
                        <a:rPr lang="es-ES" sz="800" u="none" strike="noStrike" dirty="0">
                          <a:solidFill>
                            <a:srgbClr val="000000"/>
                          </a:solidFill>
                          <a:effectLst/>
                        </a:rPr>
                        <a:t>µs</a:t>
                      </a:r>
                      <a:endParaRPr lang="es-ES" sz="800" b="0" i="0" u="none" strike="noStrike" dirty="0">
                        <a:solidFill>
                          <a:srgbClr val="000000"/>
                        </a:solidFill>
                        <a:effectLst/>
                        <a:latin typeface="Arial"/>
                      </a:endParaRPr>
                    </a:p>
                  </a:txBody>
                  <a:tcPr marL="10103" marR="10103" marT="10103"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fontAlgn="ctr"/>
                      <a:r>
                        <a:rPr lang="es-ES" sz="800" u="none" strike="noStrike" dirty="0">
                          <a:solidFill>
                            <a:srgbClr val="000000"/>
                          </a:solidFill>
                          <a:effectLst/>
                        </a:rPr>
                        <a:t>96</a:t>
                      </a:r>
                      <a:endParaRPr lang="es-ES" sz="800" b="0" i="0" u="none" strike="noStrike" dirty="0">
                        <a:solidFill>
                          <a:srgbClr val="000000"/>
                        </a:solidFill>
                        <a:effectLst/>
                        <a:latin typeface="Arial"/>
                      </a:endParaRPr>
                    </a:p>
                  </a:txBody>
                  <a:tcPr marL="10103" marR="10103" marT="10103"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fontAlgn="ctr"/>
                      <a:r>
                        <a:rPr lang="es-ES" sz="800" u="none" strike="noStrike" dirty="0">
                          <a:solidFill>
                            <a:srgbClr val="000000"/>
                          </a:solidFill>
                          <a:effectLst/>
                        </a:rPr>
                        <a:t>-</a:t>
                      </a:r>
                      <a:endParaRPr lang="es-ES" sz="800" b="0" i="0" u="none" strike="noStrike" dirty="0">
                        <a:solidFill>
                          <a:srgbClr val="000000"/>
                        </a:solidFill>
                        <a:effectLst/>
                        <a:latin typeface="Arial"/>
                      </a:endParaRPr>
                    </a:p>
                  </a:txBody>
                  <a:tcPr marL="10103" marR="10103" marT="10103"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28319">
                <a:tc>
                  <a:txBody>
                    <a:bodyPr/>
                    <a:lstStyle/>
                    <a:p>
                      <a:pPr algn="l" fontAlgn="ctr"/>
                      <a:r>
                        <a:rPr lang="es-ES" sz="800" u="none" strike="noStrike" dirty="0">
                          <a:solidFill>
                            <a:srgbClr val="000000"/>
                          </a:solidFill>
                          <a:effectLst/>
                        </a:rPr>
                        <a:t>T</a:t>
                      </a:r>
                      <a:r>
                        <a:rPr lang="es-ES" sz="800" u="none" strike="noStrike" baseline="-25000" dirty="0">
                          <a:solidFill>
                            <a:srgbClr val="000000"/>
                          </a:solidFill>
                          <a:effectLst/>
                        </a:rPr>
                        <a:t>SIFS</a:t>
                      </a:r>
                      <a:endParaRPr lang="es-ES" sz="800" b="0" i="0" u="none" strike="noStrike" dirty="0">
                        <a:solidFill>
                          <a:srgbClr val="000000"/>
                        </a:solidFill>
                        <a:effectLst/>
                        <a:latin typeface="Arial"/>
                      </a:endParaRPr>
                    </a:p>
                  </a:txBody>
                  <a:tcPr marL="10103" marR="10103" marT="10103"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ctr"/>
                      <a:r>
                        <a:rPr lang="es-ES" sz="800" u="none" strike="noStrike" dirty="0">
                          <a:solidFill>
                            <a:srgbClr val="000000"/>
                          </a:solidFill>
                          <a:effectLst/>
                        </a:rPr>
                        <a:t>Duración tiempo SIFS</a:t>
                      </a:r>
                      <a:endParaRPr lang="es-ES" sz="800" b="0" i="0" u="none" strike="noStrike" dirty="0">
                        <a:solidFill>
                          <a:srgbClr val="000000"/>
                        </a:solidFill>
                        <a:effectLst/>
                        <a:latin typeface="Arial"/>
                      </a:endParaRPr>
                    </a:p>
                  </a:txBody>
                  <a:tcPr marL="10103" marR="10103" marT="10103"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ctr"/>
                      <a:r>
                        <a:rPr lang="es-ES" sz="800" u="none" strike="noStrike" dirty="0">
                          <a:solidFill>
                            <a:srgbClr val="000000"/>
                          </a:solidFill>
                          <a:effectLst/>
                        </a:rPr>
                        <a:t>µs</a:t>
                      </a:r>
                      <a:endParaRPr lang="es-ES" sz="800" b="0" i="0" u="none" strike="noStrike" dirty="0">
                        <a:solidFill>
                          <a:srgbClr val="000000"/>
                        </a:solidFill>
                        <a:effectLst/>
                        <a:latin typeface="Arial"/>
                      </a:endParaRPr>
                    </a:p>
                  </a:txBody>
                  <a:tcPr marL="10103" marR="10103" marT="10103"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fontAlgn="ctr"/>
                      <a:r>
                        <a:rPr lang="es-ES" sz="800" u="none" strike="noStrike" dirty="0">
                          <a:solidFill>
                            <a:srgbClr val="000000"/>
                          </a:solidFill>
                          <a:effectLst/>
                        </a:rPr>
                        <a:t>20</a:t>
                      </a:r>
                      <a:endParaRPr lang="es-ES" sz="800" b="0" i="0" u="none" strike="noStrike" dirty="0">
                        <a:solidFill>
                          <a:srgbClr val="000000"/>
                        </a:solidFill>
                        <a:effectLst/>
                        <a:latin typeface="Arial"/>
                      </a:endParaRPr>
                    </a:p>
                  </a:txBody>
                  <a:tcPr marL="10103" marR="10103" marT="10103"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fontAlgn="ctr"/>
                      <a:r>
                        <a:rPr lang="es-ES" sz="800" u="none" strike="noStrike" dirty="0">
                          <a:solidFill>
                            <a:srgbClr val="000000"/>
                          </a:solidFill>
                          <a:effectLst/>
                        </a:rPr>
                        <a:t>20</a:t>
                      </a:r>
                      <a:endParaRPr lang="es-ES" sz="800" b="0" i="0" u="none" strike="noStrike" dirty="0">
                        <a:solidFill>
                          <a:srgbClr val="000000"/>
                        </a:solidFill>
                        <a:effectLst/>
                        <a:latin typeface="Arial"/>
                      </a:endParaRPr>
                    </a:p>
                  </a:txBody>
                  <a:tcPr marL="10103" marR="10103" marT="10103"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28319">
                <a:tc>
                  <a:txBody>
                    <a:bodyPr/>
                    <a:lstStyle/>
                    <a:p>
                      <a:pPr algn="l" fontAlgn="ctr"/>
                      <a:r>
                        <a:rPr lang="es-ES" sz="800" u="none" strike="noStrike" dirty="0">
                          <a:solidFill>
                            <a:srgbClr val="000000"/>
                          </a:solidFill>
                          <a:effectLst/>
                        </a:rPr>
                        <a:t>T</a:t>
                      </a:r>
                      <a:r>
                        <a:rPr lang="es-ES" sz="800" u="none" strike="noStrike" baseline="-25000" dirty="0">
                          <a:solidFill>
                            <a:srgbClr val="000000"/>
                          </a:solidFill>
                          <a:effectLst/>
                        </a:rPr>
                        <a:t>DIFS</a:t>
                      </a:r>
                      <a:endParaRPr lang="es-ES" sz="800" b="0" i="0" u="none" strike="noStrike" dirty="0">
                        <a:solidFill>
                          <a:srgbClr val="000000"/>
                        </a:solidFill>
                        <a:effectLst/>
                        <a:latin typeface="Arial"/>
                      </a:endParaRPr>
                    </a:p>
                  </a:txBody>
                  <a:tcPr marL="10103" marR="10103" marT="10103"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ctr"/>
                      <a:r>
                        <a:rPr lang="es-ES" sz="800" u="none" strike="noStrike" dirty="0">
                          <a:solidFill>
                            <a:srgbClr val="000000"/>
                          </a:solidFill>
                          <a:effectLst/>
                        </a:rPr>
                        <a:t>Duración tiempo DIFS</a:t>
                      </a:r>
                      <a:endParaRPr lang="es-ES" sz="800" b="0" i="0" u="none" strike="noStrike" dirty="0">
                        <a:solidFill>
                          <a:srgbClr val="000000"/>
                        </a:solidFill>
                        <a:effectLst/>
                        <a:latin typeface="Arial"/>
                      </a:endParaRPr>
                    </a:p>
                  </a:txBody>
                  <a:tcPr marL="10103" marR="10103" marT="10103"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ctr"/>
                      <a:r>
                        <a:rPr lang="es-ES" sz="800" u="none" strike="noStrike" dirty="0">
                          <a:solidFill>
                            <a:srgbClr val="000000"/>
                          </a:solidFill>
                          <a:effectLst/>
                        </a:rPr>
                        <a:t>µs</a:t>
                      </a:r>
                      <a:endParaRPr lang="es-ES" sz="800" b="0" i="0" u="none" strike="noStrike" dirty="0">
                        <a:solidFill>
                          <a:srgbClr val="000000"/>
                        </a:solidFill>
                        <a:effectLst/>
                        <a:latin typeface="Arial"/>
                      </a:endParaRPr>
                    </a:p>
                  </a:txBody>
                  <a:tcPr marL="10103" marR="10103" marT="10103"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fontAlgn="ctr"/>
                      <a:r>
                        <a:rPr lang="es-ES" sz="800" u="none" strike="noStrike" dirty="0">
                          <a:solidFill>
                            <a:srgbClr val="000000"/>
                          </a:solidFill>
                          <a:effectLst/>
                        </a:rPr>
                        <a:t>50</a:t>
                      </a:r>
                      <a:endParaRPr lang="es-ES" sz="800" b="0" i="0" u="none" strike="noStrike" dirty="0">
                        <a:solidFill>
                          <a:srgbClr val="000000"/>
                        </a:solidFill>
                        <a:effectLst/>
                        <a:latin typeface="Arial"/>
                      </a:endParaRPr>
                    </a:p>
                  </a:txBody>
                  <a:tcPr marL="10103" marR="10103" marT="10103"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fontAlgn="ctr"/>
                      <a:r>
                        <a:rPr lang="es-ES" sz="800" u="none" strike="noStrike" dirty="0">
                          <a:solidFill>
                            <a:srgbClr val="000000"/>
                          </a:solidFill>
                          <a:effectLst/>
                        </a:rPr>
                        <a:t>28</a:t>
                      </a:r>
                      <a:endParaRPr lang="es-ES" sz="800" b="0" i="0" u="none" strike="noStrike" dirty="0">
                        <a:solidFill>
                          <a:srgbClr val="000000"/>
                        </a:solidFill>
                        <a:effectLst/>
                        <a:latin typeface="Arial"/>
                      </a:endParaRPr>
                    </a:p>
                  </a:txBody>
                  <a:tcPr marL="10103" marR="10103" marT="10103"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28319">
                <a:tc>
                  <a:txBody>
                    <a:bodyPr/>
                    <a:lstStyle/>
                    <a:p>
                      <a:pPr algn="l" fontAlgn="ctr"/>
                      <a:r>
                        <a:rPr lang="el-GR" sz="800" u="none" strike="noStrike">
                          <a:solidFill>
                            <a:srgbClr val="000000"/>
                          </a:solidFill>
                          <a:effectLst/>
                        </a:rPr>
                        <a:t>α</a:t>
                      </a:r>
                      <a:endParaRPr lang="el-GR" sz="800" b="0" i="0" u="none" strike="noStrike">
                        <a:solidFill>
                          <a:srgbClr val="000000"/>
                        </a:solidFill>
                        <a:effectLst/>
                        <a:latin typeface="Arial"/>
                      </a:endParaRPr>
                    </a:p>
                  </a:txBody>
                  <a:tcPr marL="10103" marR="10103" marT="10103"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ctr"/>
                      <a:r>
                        <a:rPr lang="es-ES" sz="800" u="none" strike="noStrike" dirty="0">
                          <a:solidFill>
                            <a:srgbClr val="000000"/>
                          </a:solidFill>
                          <a:effectLst/>
                        </a:rPr>
                        <a:t>Duración de slot time</a:t>
                      </a:r>
                      <a:endParaRPr lang="es-ES" sz="800" b="0" i="0" u="none" strike="noStrike" dirty="0">
                        <a:solidFill>
                          <a:srgbClr val="000000"/>
                        </a:solidFill>
                        <a:effectLst/>
                        <a:latin typeface="Arial"/>
                      </a:endParaRPr>
                    </a:p>
                  </a:txBody>
                  <a:tcPr marL="10103" marR="10103" marT="10103"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ctr"/>
                      <a:r>
                        <a:rPr lang="es-ES" sz="800" u="none" strike="noStrike" dirty="0">
                          <a:solidFill>
                            <a:srgbClr val="000000"/>
                          </a:solidFill>
                          <a:effectLst/>
                        </a:rPr>
                        <a:t>µs</a:t>
                      </a:r>
                      <a:endParaRPr lang="es-ES" sz="800" b="0" i="0" u="none" strike="noStrike" dirty="0">
                        <a:solidFill>
                          <a:srgbClr val="000000"/>
                        </a:solidFill>
                        <a:effectLst/>
                        <a:latin typeface="Arial"/>
                      </a:endParaRPr>
                    </a:p>
                  </a:txBody>
                  <a:tcPr marL="10103" marR="10103" marT="10103"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fontAlgn="ctr"/>
                      <a:r>
                        <a:rPr lang="es-ES" sz="800" u="none" strike="noStrike" dirty="0">
                          <a:solidFill>
                            <a:srgbClr val="000000"/>
                          </a:solidFill>
                          <a:effectLst/>
                        </a:rPr>
                        <a:t>20</a:t>
                      </a:r>
                      <a:endParaRPr lang="es-ES" sz="800" b="0" i="0" u="none" strike="noStrike" dirty="0">
                        <a:solidFill>
                          <a:srgbClr val="000000"/>
                        </a:solidFill>
                        <a:effectLst/>
                        <a:latin typeface="Arial"/>
                      </a:endParaRPr>
                    </a:p>
                  </a:txBody>
                  <a:tcPr marL="10103" marR="10103" marT="10103"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fontAlgn="ctr"/>
                      <a:r>
                        <a:rPr lang="es-ES" sz="800" u="none" strike="noStrike" dirty="0">
                          <a:solidFill>
                            <a:srgbClr val="000000"/>
                          </a:solidFill>
                          <a:effectLst/>
                        </a:rPr>
                        <a:t>9</a:t>
                      </a:r>
                      <a:endParaRPr lang="es-ES" sz="800" b="0" i="0" u="none" strike="noStrike" dirty="0">
                        <a:solidFill>
                          <a:srgbClr val="000000"/>
                        </a:solidFill>
                        <a:effectLst/>
                        <a:latin typeface="Arial"/>
                      </a:endParaRPr>
                    </a:p>
                  </a:txBody>
                  <a:tcPr marL="10103" marR="10103" marT="10103"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28319">
                <a:tc>
                  <a:txBody>
                    <a:bodyPr/>
                    <a:lstStyle/>
                    <a:p>
                      <a:pPr algn="l" fontAlgn="ctr"/>
                      <a:r>
                        <a:rPr lang="es-ES" sz="800" u="none" strike="noStrike" dirty="0">
                          <a:solidFill>
                            <a:srgbClr val="000000"/>
                          </a:solidFill>
                          <a:effectLst/>
                        </a:rPr>
                        <a:t>∂</a:t>
                      </a:r>
                      <a:endParaRPr lang="es-ES" sz="800" b="0" i="0" u="none" strike="noStrike" dirty="0">
                        <a:solidFill>
                          <a:srgbClr val="000000"/>
                        </a:solidFill>
                        <a:effectLst/>
                        <a:latin typeface="Arial"/>
                      </a:endParaRPr>
                    </a:p>
                  </a:txBody>
                  <a:tcPr marL="10103" marR="10103" marT="10103"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ctr"/>
                      <a:r>
                        <a:rPr lang="es-ES" sz="800" u="none" strike="noStrike" dirty="0">
                          <a:solidFill>
                            <a:srgbClr val="000000"/>
                          </a:solidFill>
                          <a:effectLst/>
                        </a:rPr>
                        <a:t>Tiempo de procesamiento</a:t>
                      </a:r>
                      <a:endParaRPr lang="es-ES" sz="800" b="0" i="0" u="none" strike="noStrike" dirty="0">
                        <a:solidFill>
                          <a:srgbClr val="000000"/>
                        </a:solidFill>
                        <a:effectLst/>
                        <a:latin typeface="Arial"/>
                      </a:endParaRPr>
                    </a:p>
                  </a:txBody>
                  <a:tcPr marL="10103" marR="10103" marT="10103"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ctr"/>
                      <a:r>
                        <a:rPr lang="es-ES" sz="800" u="none" strike="noStrike" dirty="0">
                          <a:solidFill>
                            <a:srgbClr val="000000"/>
                          </a:solidFill>
                          <a:effectLst/>
                        </a:rPr>
                        <a:t>µs</a:t>
                      </a:r>
                      <a:endParaRPr lang="es-ES" sz="800" b="0" i="0" u="none" strike="noStrike" dirty="0">
                        <a:solidFill>
                          <a:srgbClr val="000000"/>
                        </a:solidFill>
                        <a:effectLst/>
                        <a:latin typeface="Arial"/>
                      </a:endParaRPr>
                    </a:p>
                  </a:txBody>
                  <a:tcPr marL="10103" marR="10103" marT="10103"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fontAlgn="ctr"/>
                      <a:r>
                        <a:rPr lang="es-ES" sz="800" u="none" strike="noStrike" dirty="0">
                          <a:solidFill>
                            <a:srgbClr val="000000"/>
                          </a:solidFill>
                          <a:effectLst/>
                        </a:rPr>
                        <a:t>1</a:t>
                      </a:r>
                      <a:endParaRPr lang="es-ES" sz="800" b="0" i="0" u="none" strike="noStrike" dirty="0">
                        <a:solidFill>
                          <a:srgbClr val="000000"/>
                        </a:solidFill>
                        <a:effectLst/>
                        <a:latin typeface="Arial"/>
                      </a:endParaRPr>
                    </a:p>
                  </a:txBody>
                  <a:tcPr marL="10103" marR="10103" marT="10103"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fontAlgn="ctr"/>
                      <a:r>
                        <a:rPr lang="es-ES" sz="800" u="none" strike="noStrike" dirty="0">
                          <a:solidFill>
                            <a:srgbClr val="000000"/>
                          </a:solidFill>
                          <a:effectLst/>
                        </a:rPr>
                        <a:t>1</a:t>
                      </a:r>
                      <a:endParaRPr lang="es-ES" sz="800" b="0" i="0" u="none" strike="noStrike" dirty="0">
                        <a:solidFill>
                          <a:srgbClr val="000000"/>
                        </a:solidFill>
                        <a:effectLst/>
                        <a:latin typeface="Arial"/>
                      </a:endParaRPr>
                    </a:p>
                  </a:txBody>
                  <a:tcPr marL="10103" marR="10103" marT="10103"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6081657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checkerboard(across)">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P spid="1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cells.jpg"/>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6481" t="12346" r="20791"/>
          <a:stretch/>
        </p:blipFill>
        <p:spPr>
          <a:xfrm>
            <a:off x="-1" y="1"/>
            <a:ext cx="9144001" cy="6887920"/>
          </a:xfrm>
          <a:prstGeom prst="rect">
            <a:avLst/>
          </a:prstGeom>
        </p:spPr>
      </p:pic>
      <p:sp>
        <p:nvSpPr>
          <p:cNvPr id="7" name="Rectángulo redondeado 6"/>
          <p:cNvSpPr/>
          <p:nvPr/>
        </p:nvSpPr>
        <p:spPr>
          <a:xfrm>
            <a:off x="508001" y="303855"/>
            <a:ext cx="4385732" cy="627478"/>
          </a:xfrm>
          <a:prstGeom prst="roundRect">
            <a:avLst/>
          </a:prstGeom>
          <a:solidFill>
            <a:srgbClr val="21F519"/>
          </a:solidFill>
          <a:ln>
            <a:solidFill>
              <a:srgbClr val="FFFFFF"/>
            </a:solidFill>
          </a:ln>
          <a:scene3d>
            <a:camera prst="orthographicFront"/>
            <a:lightRig rig="threePt" dir="t"/>
          </a:scene3d>
          <a:sp3d>
            <a:bevelT prst="angle"/>
          </a:sp3d>
        </p:spPr>
        <p:style>
          <a:lnRef idx="1">
            <a:schemeClr val="accent2"/>
          </a:lnRef>
          <a:fillRef idx="3">
            <a:schemeClr val="accent2"/>
          </a:fillRef>
          <a:effectRef idx="2">
            <a:schemeClr val="accent2"/>
          </a:effectRef>
          <a:fontRef idx="minor">
            <a:schemeClr val="lt1"/>
          </a:fontRef>
        </p:style>
        <p:txBody>
          <a:bodyPr rtlCol="0" anchor="ctr"/>
          <a:lstStyle/>
          <a:p>
            <a:pPr algn="ctr">
              <a:lnSpc>
                <a:spcPct val="80000"/>
              </a:lnSpc>
            </a:pPr>
            <a:r>
              <a:rPr lang="es-ES" sz="3200" dirty="0" smtClean="0"/>
              <a:t>DISEÑO DE LA RED</a:t>
            </a:r>
            <a:endParaRPr lang="es-ES" sz="3200" dirty="0"/>
          </a:p>
        </p:txBody>
      </p:sp>
      <p:sp>
        <p:nvSpPr>
          <p:cNvPr id="17" name="Rectángulo redondeado 16"/>
          <p:cNvSpPr/>
          <p:nvPr/>
        </p:nvSpPr>
        <p:spPr>
          <a:xfrm>
            <a:off x="508001" y="1032932"/>
            <a:ext cx="4385732" cy="474133"/>
          </a:xfrm>
          <a:prstGeom prst="roundRect">
            <a:avLst/>
          </a:prstGeom>
          <a:solidFill>
            <a:srgbClr val="5DF517"/>
          </a:solidFill>
          <a:ln>
            <a:solidFill>
              <a:srgbClr val="F2F2F2"/>
            </a:solidFill>
          </a:ln>
          <a:scene3d>
            <a:camera prst="orthographicFront"/>
            <a:lightRig rig="threePt" dir="t"/>
          </a:scene3d>
          <a:sp3d>
            <a:bevelT prst="angle"/>
          </a:sp3d>
        </p:spPr>
        <p:style>
          <a:lnRef idx="1">
            <a:schemeClr val="dk1"/>
          </a:lnRef>
          <a:fillRef idx="2">
            <a:schemeClr val="dk1"/>
          </a:fillRef>
          <a:effectRef idx="1">
            <a:schemeClr val="dk1"/>
          </a:effectRef>
          <a:fontRef idx="minor">
            <a:schemeClr val="dk1"/>
          </a:fontRef>
        </p:style>
        <p:txBody>
          <a:bodyPr rtlCol="0" anchor="ctr"/>
          <a:lstStyle/>
          <a:p>
            <a:pPr algn="ctr">
              <a:lnSpc>
                <a:spcPct val="80000"/>
              </a:lnSpc>
            </a:pPr>
            <a:r>
              <a:rPr lang="es-ES" b="1" dirty="0" smtClean="0">
                <a:solidFill>
                  <a:srgbClr val="000000"/>
                </a:solidFill>
              </a:rPr>
              <a:t>EXPANSIÓN DE LA RED</a:t>
            </a:r>
            <a:endParaRPr lang="es-ES" b="1" dirty="0">
              <a:solidFill>
                <a:srgbClr val="000000"/>
              </a:solidFill>
            </a:endParaRPr>
          </a:p>
        </p:txBody>
      </p:sp>
      <p:sp>
        <p:nvSpPr>
          <p:cNvPr id="8" name="CuadroTexto 7"/>
          <p:cNvSpPr txBox="1"/>
          <p:nvPr/>
        </p:nvSpPr>
        <p:spPr>
          <a:xfrm>
            <a:off x="3251200" y="1762832"/>
            <a:ext cx="2658533" cy="646331"/>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s-ES" b="1" dirty="0" smtClean="0"/>
              <a:t>RESULTADOS DE LAS SIMULACIONES</a:t>
            </a:r>
            <a:endParaRPr lang="es-ES" b="1" dirty="0"/>
          </a:p>
        </p:txBody>
      </p:sp>
      <p:graphicFrame>
        <p:nvGraphicFramePr>
          <p:cNvPr id="2" name="Tabla 1"/>
          <p:cNvGraphicFramePr>
            <a:graphicFrameLocks noGrp="1"/>
          </p:cNvGraphicFramePr>
          <p:nvPr>
            <p:extLst>
              <p:ext uri="{D42A27DB-BD31-4B8C-83A1-F6EECF244321}">
                <p14:modId xmlns:p14="http://schemas.microsoft.com/office/powerpoint/2010/main" val="3126901257"/>
              </p:ext>
            </p:extLst>
          </p:nvPr>
        </p:nvGraphicFramePr>
        <p:xfrm>
          <a:off x="118533" y="2612363"/>
          <a:ext cx="8856135" cy="3877283"/>
        </p:xfrm>
        <a:graphic>
          <a:graphicData uri="http://schemas.openxmlformats.org/drawingml/2006/table">
            <a:tbl>
              <a:tblPr>
                <a:tableStyleId>{3C2FFA5D-87B4-456A-9821-1D502468CF0F}</a:tableStyleId>
              </a:tblPr>
              <a:tblGrid>
                <a:gridCol w="1349175"/>
                <a:gridCol w="2193279"/>
                <a:gridCol w="1771227"/>
                <a:gridCol w="1771227"/>
                <a:gridCol w="1771227"/>
              </a:tblGrid>
              <a:tr h="413641">
                <a:tc>
                  <a:txBody>
                    <a:bodyPr/>
                    <a:lstStyle/>
                    <a:p>
                      <a:pPr algn="ctr" fontAlgn="ctr"/>
                      <a:r>
                        <a:rPr lang="en-US" sz="1000" b="1" u="none" strike="noStrike" dirty="0">
                          <a:effectLst/>
                        </a:rPr>
                        <a:t>Grupo de enlaces</a:t>
                      </a:r>
                      <a:endParaRPr lang="en-US" sz="1000" b="1" i="0" u="none" strike="noStrike" dirty="0">
                        <a:solidFill>
                          <a:srgbClr val="000000"/>
                        </a:solidFill>
                        <a:effectLst/>
                        <a:latin typeface="Arial"/>
                      </a:endParaRPr>
                    </a:p>
                  </a:txBody>
                  <a:tcPr marL="7982" marR="7982" marT="7982" marB="0" anchor="ctr"/>
                </a:tc>
                <a:tc>
                  <a:txBody>
                    <a:bodyPr/>
                    <a:lstStyle/>
                    <a:p>
                      <a:pPr algn="ctr" fontAlgn="ctr"/>
                      <a:r>
                        <a:rPr lang="en-US" sz="1000" b="1" u="none" strike="noStrike" dirty="0">
                          <a:effectLst/>
                        </a:rPr>
                        <a:t>Enlaces</a:t>
                      </a:r>
                      <a:endParaRPr lang="en-US" sz="1000" b="1" i="0" u="none" strike="noStrike" dirty="0">
                        <a:solidFill>
                          <a:srgbClr val="000000"/>
                        </a:solidFill>
                        <a:effectLst/>
                        <a:latin typeface="Arial"/>
                      </a:endParaRPr>
                    </a:p>
                  </a:txBody>
                  <a:tcPr marL="7982" marR="7982" marT="7982" marB="0" anchor="ctr"/>
                </a:tc>
                <a:tc>
                  <a:txBody>
                    <a:bodyPr/>
                    <a:lstStyle/>
                    <a:p>
                      <a:pPr algn="ctr" fontAlgn="ctr"/>
                      <a:r>
                        <a:rPr lang="en-US" sz="1000" b="1" u="none" strike="noStrike" dirty="0">
                          <a:effectLst/>
                        </a:rPr>
                        <a:t>Raw Bit Rate teórico (Mbps)</a:t>
                      </a:r>
                      <a:endParaRPr lang="en-US" sz="1000" b="1" i="0" u="none" strike="noStrike" dirty="0">
                        <a:solidFill>
                          <a:srgbClr val="000000"/>
                        </a:solidFill>
                        <a:effectLst/>
                        <a:latin typeface="Arial"/>
                      </a:endParaRPr>
                    </a:p>
                  </a:txBody>
                  <a:tcPr marL="7982" marR="7982" marT="7982" marB="0" anchor="ctr"/>
                </a:tc>
                <a:tc>
                  <a:txBody>
                    <a:bodyPr/>
                    <a:lstStyle/>
                    <a:p>
                      <a:pPr algn="ctr" fontAlgn="ctr"/>
                      <a:r>
                        <a:rPr lang="en-US" sz="1000" b="1" u="none" strike="noStrike" dirty="0">
                          <a:effectLst/>
                        </a:rPr>
                        <a:t>Tráfico cursado (Mbps)</a:t>
                      </a:r>
                      <a:endParaRPr lang="en-US" sz="1000" b="1" i="0" u="none" strike="noStrike" dirty="0">
                        <a:solidFill>
                          <a:srgbClr val="000000"/>
                        </a:solidFill>
                        <a:effectLst/>
                        <a:latin typeface="Arial"/>
                      </a:endParaRPr>
                    </a:p>
                  </a:txBody>
                  <a:tcPr marL="7982" marR="7982" marT="7982" marB="0" anchor="ctr"/>
                </a:tc>
                <a:tc>
                  <a:txBody>
                    <a:bodyPr/>
                    <a:lstStyle/>
                    <a:p>
                      <a:pPr algn="ctr" fontAlgn="ctr"/>
                      <a:r>
                        <a:rPr lang="en-US" sz="1000" b="1" u="none" strike="noStrike" dirty="0">
                          <a:effectLst/>
                        </a:rPr>
                        <a:t>Ancho de banda teórico disponible (Mbps)</a:t>
                      </a:r>
                      <a:endParaRPr lang="en-US" sz="1000" b="1" i="0" u="none" strike="noStrike" dirty="0">
                        <a:solidFill>
                          <a:srgbClr val="000000"/>
                        </a:solidFill>
                        <a:effectLst/>
                        <a:latin typeface="Arial"/>
                      </a:endParaRPr>
                    </a:p>
                  </a:txBody>
                  <a:tcPr marL="7982" marR="7982" marT="7982" marB="0" anchor="ctr"/>
                </a:tc>
              </a:tr>
              <a:tr h="250898">
                <a:tc rowSpan="8">
                  <a:txBody>
                    <a:bodyPr/>
                    <a:lstStyle/>
                    <a:p>
                      <a:pPr algn="ctr" fontAlgn="ctr"/>
                      <a:r>
                        <a:rPr lang="en-US" sz="1000" u="none" strike="noStrike" dirty="0">
                          <a:effectLst/>
                        </a:rPr>
                        <a:t>Enlaces Troncales</a:t>
                      </a:r>
                      <a:endParaRPr lang="en-US" sz="1000" b="0" i="0" u="none" strike="noStrike" dirty="0">
                        <a:solidFill>
                          <a:srgbClr val="000000"/>
                        </a:solidFill>
                        <a:effectLst/>
                        <a:latin typeface="Arial"/>
                      </a:endParaRPr>
                    </a:p>
                  </a:txBody>
                  <a:tcPr marL="7982" marR="7982" marT="7982" marB="0" anchor="ctr"/>
                </a:tc>
                <a:tc>
                  <a:txBody>
                    <a:bodyPr/>
                    <a:lstStyle/>
                    <a:p>
                      <a:pPr algn="l" fontAlgn="ctr"/>
                      <a:r>
                        <a:rPr lang="en-US" sz="1000" u="none" strike="noStrike" dirty="0">
                          <a:effectLst/>
                        </a:rPr>
                        <a:t>Rep. El retorno - Rep. Carshau</a:t>
                      </a:r>
                      <a:endParaRPr lang="en-US" sz="1000" b="0" i="0" u="none" strike="noStrike" dirty="0">
                        <a:solidFill>
                          <a:srgbClr val="000000"/>
                        </a:solidFill>
                        <a:effectLst/>
                        <a:latin typeface="Arial"/>
                      </a:endParaRPr>
                    </a:p>
                  </a:txBody>
                  <a:tcPr marL="7982" marR="7982" marT="7982" marB="0" anchor="ctr"/>
                </a:tc>
                <a:tc>
                  <a:txBody>
                    <a:bodyPr/>
                    <a:lstStyle/>
                    <a:p>
                      <a:pPr algn="ctr" fontAlgn="ctr"/>
                      <a:r>
                        <a:rPr lang="en-US" sz="1000" u="none" strike="noStrike" dirty="0">
                          <a:effectLst/>
                        </a:rPr>
                        <a:t>24</a:t>
                      </a:r>
                      <a:endParaRPr lang="en-US" sz="1000" b="0" i="0" u="none" strike="noStrike" dirty="0">
                        <a:solidFill>
                          <a:srgbClr val="000000"/>
                        </a:solidFill>
                        <a:effectLst/>
                        <a:latin typeface="Arial"/>
                      </a:endParaRPr>
                    </a:p>
                  </a:txBody>
                  <a:tcPr marL="7982" marR="7982" marT="7982" marB="0" anchor="ctr"/>
                </a:tc>
                <a:tc>
                  <a:txBody>
                    <a:bodyPr/>
                    <a:lstStyle/>
                    <a:p>
                      <a:pPr algn="ctr" fontAlgn="ctr"/>
                      <a:r>
                        <a:rPr lang="en-US" sz="1000" b="0" i="0" u="none" strike="noStrike" dirty="0" smtClean="0">
                          <a:solidFill>
                            <a:schemeClr val="dk1"/>
                          </a:solidFill>
                          <a:effectLst/>
                          <a:latin typeface="+mn-lt"/>
                        </a:rPr>
                        <a:t>2.48</a:t>
                      </a:r>
                      <a:endParaRPr lang="en-US" sz="1000" b="0" i="0" u="none" strike="noStrike" dirty="0">
                        <a:solidFill>
                          <a:srgbClr val="000000"/>
                        </a:solidFill>
                        <a:effectLst/>
                        <a:latin typeface="Arial"/>
                      </a:endParaRPr>
                    </a:p>
                  </a:txBody>
                  <a:tcPr marL="7982" marR="7982" marT="7982" marB="0" anchor="ctr"/>
                </a:tc>
                <a:tc>
                  <a:txBody>
                    <a:bodyPr/>
                    <a:lstStyle/>
                    <a:p>
                      <a:pPr algn="ctr" fontAlgn="b"/>
                      <a:r>
                        <a:rPr lang="es-ES" sz="1100" b="0" i="0" u="none" strike="noStrike" dirty="0">
                          <a:solidFill>
                            <a:srgbClr val="000000"/>
                          </a:solidFill>
                          <a:effectLst/>
                          <a:latin typeface="Calibri"/>
                        </a:rPr>
                        <a:t>21.52</a:t>
                      </a:r>
                    </a:p>
                  </a:txBody>
                  <a:tcPr marL="12700" marR="12700" marT="12700" marB="0" anchor="ctr"/>
                </a:tc>
              </a:tr>
              <a:tr h="178948">
                <a:tc vMerge="1">
                  <a:txBody>
                    <a:bodyPr/>
                    <a:lstStyle/>
                    <a:p>
                      <a:endParaRPr lang="es-ES"/>
                    </a:p>
                  </a:txBody>
                  <a:tcPr/>
                </a:tc>
                <a:tc>
                  <a:txBody>
                    <a:bodyPr/>
                    <a:lstStyle/>
                    <a:p>
                      <a:pPr algn="l" fontAlgn="ctr"/>
                      <a:r>
                        <a:rPr lang="en-US" sz="1000" u="none" strike="noStrike" dirty="0">
                          <a:effectLst/>
                        </a:rPr>
                        <a:t>Rep. Carshau - Rep. Ayurco</a:t>
                      </a:r>
                      <a:endParaRPr lang="en-US" sz="1000" b="0" i="0" u="none" strike="noStrike" dirty="0">
                        <a:solidFill>
                          <a:srgbClr val="000000"/>
                        </a:solidFill>
                        <a:effectLst/>
                        <a:latin typeface="Arial"/>
                      </a:endParaRPr>
                    </a:p>
                  </a:txBody>
                  <a:tcPr marL="7982" marR="7982" marT="7982" marB="0" anchor="ctr"/>
                </a:tc>
                <a:tc>
                  <a:txBody>
                    <a:bodyPr/>
                    <a:lstStyle/>
                    <a:p>
                      <a:pPr algn="ctr" fontAlgn="ctr"/>
                      <a:r>
                        <a:rPr lang="en-US" sz="1000" u="none" strike="noStrike" dirty="0">
                          <a:effectLst/>
                        </a:rPr>
                        <a:t>36</a:t>
                      </a:r>
                      <a:endParaRPr lang="en-US" sz="1000" b="0" i="0" u="none" strike="noStrike" dirty="0">
                        <a:solidFill>
                          <a:srgbClr val="000000"/>
                        </a:solidFill>
                        <a:effectLst/>
                        <a:latin typeface="Arial"/>
                      </a:endParaRPr>
                    </a:p>
                  </a:txBody>
                  <a:tcPr marL="7982" marR="7982" marT="7982" marB="0" anchor="ctr"/>
                </a:tc>
                <a:tc>
                  <a:txBody>
                    <a:bodyPr/>
                    <a:lstStyle/>
                    <a:p>
                      <a:pPr algn="ctr" fontAlgn="ctr"/>
                      <a:r>
                        <a:rPr lang="en-US" sz="1000" b="0" i="0" u="none" strike="noStrike" dirty="0" smtClean="0">
                          <a:solidFill>
                            <a:schemeClr val="dk1"/>
                          </a:solidFill>
                          <a:effectLst/>
                          <a:latin typeface="+mn-lt"/>
                        </a:rPr>
                        <a:t>2.48</a:t>
                      </a:r>
                      <a:endParaRPr lang="en-US" sz="1000" b="0" i="0" u="none" strike="noStrike" dirty="0">
                        <a:solidFill>
                          <a:srgbClr val="000000"/>
                        </a:solidFill>
                        <a:effectLst/>
                        <a:latin typeface="Arial"/>
                      </a:endParaRPr>
                    </a:p>
                  </a:txBody>
                  <a:tcPr marL="7982" marR="7982" marT="7982" marB="0" anchor="ctr"/>
                </a:tc>
                <a:tc>
                  <a:txBody>
                    <a:bodyPr/>
                    <a:lstStyle/>
                    <a:p>
                      <a:pPr algn="ctr" fontAlgn="b"/>
                      <a:r>
                        <a:rPr lang="es-ES" sz="1100" b="0" i="0" u="none" strike="noStrike" dirty="0">
                          <a:solidFill>
                            <a:srgbClr val="000000"/>
                          </a:solidFill>
                          <a:effectLst/>
                          <a:latin typeface="Calibri"/>
                        </a:rPr>
                        <a:t>33.52</a:t>
                      </a:r>
                    </a:p>
                  </a:txBody>
                  <a:tcPr marL="12700" marR="12700" marT="12700" marB="0" anchor="ctr"/>
                </a:tc>
              </a:tr>
              <a:tr h="250898">
                <a:tc vMerge="1">
                  <a:txBody>
                    <a:bodyPr/>
                    <a:lstStyle/>
                    <a:p>
                      <a:endParaRPr lang="es-ES"/>
                    </a:p>
                  </a:txBody>
                  <a:tcPr/>
                </a:tc>
                <a:tc>
                  <a:txBody>
                    <a:bodyPr/>
                    <a:lstStyle/>
                    <a:p>
                      <a:pPr algn="l" fontAlgn="ctr"/>
                      <a:r>
                        <a:rPr lang="en-US" sz="1000" u="none" strike="noStrike" dirty="0">
                          <a:effectLst/>
                        </a:rPr>
                        <a:t>Rep. Ayurco - Rep. Tamborpungo</a:t>
                      </a:r>
                      <a:endParaRPr lang="en-US" sz="1000" b="0" i="0" u="none" strike="noStrike" dirty="0">
                        <a:solidFill>
                          <a:srgbClr val="000000"/>
                        </a:solidFill>
                        <a:effectLst/>
                        <a:latin typeface="Arial"/>
                      </a:endParaRPr>
                    </a:p>
                  </a:txBody>
                  <a:tcPr marL="7982" marR="7982" marT="7982" marB="0" anchor="ctr"/>
                </a:tc>
                <a:tc>
                  <a:txBody>
                    <a:bodyPr/>
                    <a:lstStyle/>
                    <a:p>
                      <a:pPr algn="ctr" fontAlgn="ctr"/>
                      <a:r>
                        <a:rPr lang="en-US" sz="1000" u="none" strike="noStrike" dirty="0">
                          <a:effectLst/>
                        </a:rPr>
                        <a:t>54</a:t>
                      </a:r>
                      <a:endParaRPr lang="en-US" sz="1000" b="0" i="0" u="none" strike="noStrike" dirty="0">
                        <a:solidFill>
                          <a:srgbClr val="000000"/>
                        </a:solidFill>
                        <a:effectLst/>
                        <a:latin typeface="Arial"/>
                      </a:endParaRPr>
                    </a:p>
                  </a:txBody>
                  <a:tcPr marL="7982" marR="7982" marT="7982" marB="0" anchor="ctr"/>
                </a:tc>
                <a:tc>
                  <a:txBody>
                    <a:bodyPr/>
                    <a:lstStyle/>
                    <a:p>
                      <a:pPr algn="ctr" fontAlgn="ctr"/>
                      <a:r>
                        <a:rPr lang="en-US" sz="1000" b="0" i="0" u="none" strike="noStrike" dirty="0" smtClean="0">
                          <a:solidFill>
                            <a:schemeClr val="dk1"/>
                          </a:solidFill>
                          <a:effectLst/>
                          <a:latin typeface="+mn-lt"/>
                        </a:rPr>
                        <a:t>2.48</a:t>
                      </a:r>
                      <a:endParaRPr lang="en-US" sz="1000" b="0" i="0" u="none" strike="noStrike" dirty="0">
                        <a:solidFill>
                          <a:srgbClr val="000000"/>
                        </a:solidFill>
                        <a:effectLst/>
                        <a:latin typeface="Arial"/>
                      </a:endParaRPr>
                    </a:p>
                  </a:txBody>
                  <a:tcPr marL="7982" marR="7982" marT="7982" marB="0" anchor="ctr"/>
                </a:tc>
                <a:tc>
                  <a:txBody>
                    <a:bodyPr/>
                    <a:lstStyle/>
                    <a:p>
                      <a:pPr algn="ctr" fontAlgn="b"/>
                      <a:r>
                        <a:rPr lang="es-ES" sz="1100" b="0" i="0" u="none" strike="noStrike" dirty="0">
                          <a:solidFill>
                            <a:srgbClr val="000000"/>
                          </a:solidFill>
                          <a:effectLst/>
                          <a:latin typeface="Calibri"/>
                        </a:rPr>
                        <a:t>51.52</a:t>
                      </a:r>
                    </a:p>
                  </a:txBody>
                  <a:tcPr marL="12700" marR="12700" marT="12700" marB="0" anchor="ctr"/>
                </a:tc>
              </a:tr>
              <a:tr h="332270">
                <a:tc vMerge="1">
                  <a:txBody>
                    <a:bodyPr/>
                    <a:lstStyle/>
                    <a:p>
                      <a:endParaRPr lang="es-ES"/>
                    </a:p>
                  </a:txBody>
                  <a:tcPr/>
                </a:tc>
                <a:tc>
                  <a:txBody>
                    <a:bodyPr/>
                    <a:lstStyle/>
                    <a:p>
                      <a:pPr algn="l" fontAlgn="ctr"/>
                      <a:r>
                        <a:rPr lang="en-US" sz="1000" u="none" strike="noStrike" dirty="0">
                          <a:effectLst/>
                        </a:rPr>
                        <a:t>Rep. Tamborpungo - Rep. Gualinag</a:t>
                      </a:r>
                      <a:endParaRPr lang="en-US" sz="1000" b="0" i="0" u="none" strike="noStrike" dirty="0">
                        <a:solidFill>
                          <a:srgbClr val="000000"/>
                        </a:solidFill>
                        <a:effectLst/>
                        <a:latin typeface="Arial"/>
                      </a:endParaRPr>
                    </a:p>
                  </a:txBody>
                  <a:tcPr marL="7982" marR="7982" marT="7982" marB="0" anchor="ctr"/>
                </a:tc>
                <a:tc>
                  <a:txBody>
                    <a:bodyPr/>
                    <a:lstStyle/>
                    <a:p>
                      <a:pPr algn="ctr" fontAlgn="ctr"/>
                      <a:r>
                        <a:rPr lang="en-US" sz="1000" u="none" strike="noStrike" dirty="0">
                          <a:effectLst/>
                        </a:rPr>
                        <a:t>36</a:t>
                      </a:r>
                      <a:endParaRPr lang="en-US" sz="1000" b="0" i="0" u="none" strike="noStrike" dirty="0">
                        <a:solidFill>
                          <a:srgbClr val="000000"/>
                        </a:solidFill>
                        <a:effectLst/>
                        <a:latin typeface="Arial"/>
                      </a:endParaRPr>
                    </a:p>
                  </a:txBody>
                  <a:tcPr marL="7982" marR="7982" marT="7982" marB="0" anchor="ctr"/>
                </a:tc>
                <a:tc>
                  <a:txBody>
                    <a:bodyPr/>
                    <a:lstStyle/>
                    <a:p>
                      <a:pPr algn="ctr" fontAlgn="ctr"/>
                      <a:r>
                        <a:rPr lang="en-US" sz="1000" b="0" i="0" u="none" strike="noStrike" dirty="0" smtClean="0">
                          <a:solidFill>
                            <a:schemeClr val="dk1"/>
                          </a:solidFill>
                          <a:effectLst/>
                          <a:latin typeface="+mn-lt"/>
                        </a:rPr>
                        <a:t>4.48</a:t>
                      </a:r>
                      <a:endParaRPr lang="en-US" sz="1000" b="0" i="0" u="none" strike="noStrike" dirty="0">
                        <a:solidFill>
                          <a:srgbClr val="000000"/>
                        </a:solidFill>
                        <a:effectLst/>
                        <a:latin typeface="Arial"/>
                      </a:endParaRPr>
                    </a:p>
                  </a:txBody>
                  <a:tcPr marL="7982" marR="7982" marT="7982" marB="0" anchor="ctr"/>
                </a:tc>
                <a:tc>
                  <a:txBody>
                    <a:bodyPr/>
                    <a:lstStyle/>
                    <a:p>
                      <a:pPr algn="ctr" fontAlgn="b"/>
                      <a:r>
                        <a:rPr lang="es-ES" sz="1100" b="0" i="0" u="none" strike="noStrike" dirty="0">
                          <a:solidFill>
                            <a:srgbClr val="000000"/>
                          </a:solidFill>
                          <a:effectLst/>
                          <a:latin typeface="Calibri"/>
                        </a:rPr>
                        <a:t>31.52</a:t>
                      </a:r>
                    </a:p>
                  </a:txBody>
                  <a:tcPr marL="12700" marR="12700" marT="12700" marB="0" anchor="ctr"/>
                </a:tc>
              </a:tr>
              <a:tr h="332270">
                <a:tc vMerge="1">
                  <a:txBody>
                    <a:bodyPr/>
                    <a:lstStyle/>
                    <a:p>
                      <a:endParaRPr lang="es-ES"/>
                    </a:p>
                  </a:txBody>
                  <a:tcPr/>
                </a:tc>
                <a:tc>
                  <a:txBody>
                    <a:bodyPr/>
                    <a:lstStyle/>
                    <a:p>
                      <a:pPr algn="l" fontAlgn="ctr"/>
                      <a:r>
                        <a:rPr lang="en-US" sz="1000" u="none" strike="noStrike" dirty="0">
                          <a:effectLst/>
                        </a:rPr>
                        <a:t>Rep. Gualinag -Rep. Guamote</a:t>
                      </a:r>
                      <a:endParaRPr lang="en-US" sz="1000" b="0" i="0" u="none" strike="noStrike" dirty="0">
                        <a:solidFill>
                          <a:srgbClr val="000000"/>
                        </a:solidFill>
                        <a:effectLst/>
                        <a:latin typeface="Arial"/>
                      </a:endParaRPr>
                    </a:p>
                  </a:txBody>
                  <a:tcPr marL="7982" marR="7982" marT="7982" marB="0" anchor="ctr"/>
                </a:tc>
                <a:tc>
                  <a:txBody>
                    <a:bodyPr/>
                    <a:lstStyle/>
                    <a:p>
                      <a:pPr algn="ctr" fontAlgn="ctr"/>
                      <a:r>
                        <a:rPr lang="en-US" sz="1000" u="none" strike="noStrike" dirty="0">
                          <a:effectLst/>
                        </a:rPr>
                        <a:t>48</a:t>
                      </a:r>
                      <a:endParaRPr lang="en-US" sz="1000" b="0" i="0" u="none" strike="noStrike" dirty="0">
                        <a:solidFill>
                          <a:srgbClr val="000000"/>
                        </a:solidFill>
                        <a:effectLst/>
                        <a:latin typeface="Arial"/>
                      </a:endParaRPr>
                    </a:p>
                  </a:txBody>
                  <a:tcPr marL="7982" marR="7982" marT="7982" marB="0" anchor="ctr"/>
                </a:tc>
                <a:tc>
                  <a:txBody>
                    <a:bodyPr/>
                    <a:lstStyle/>
                    <a:p>
                      <a:pPr algn="ctr" fontAlgn="ctr"/>
                      <a:r>
                        <a:rPr lang="en-US" sz="1000" b="0" i="0" u="none" strike="noStrike" dirty="0" smtClean="0">
                          <a:solidFill>
                            <a:schemeClr val="dk1"/>
                          </a:solidFill>
                          <a:effectLst/>
                          <a:latin typeface="+mn-lt"/>
                        </a:rPr>
                        <a:t>6.72</a:t>
                      </a:r>
                      <a:endParaRPr lang="en-US" sz="1000" b="0" i="0" u="none" strike="noStrike" dirty="0">
                        <a:solidFill>
                          <a:srgbClr val="000000"/>
                        </a:solidFill>
                        <a:effectLst/>
                        <a:latin typeface="Arial"/>
                      </a:endParaRPr>
                    </a:p>
                  </a:txBody>
                  <a:tcPr marL="7982" marR="7982" marT="7982" marB="0" anchor="ctr"/>
                </a:tc>
                <a:tc>
                  <a:txBody>
                    <a:bodyPr/>
                    <a:lstStyle/>
                    <a:p>
                      <a:pPr algn="ctr" fontAlgn="b"/>
                      <a:r>
                        <a:rPr lang="es-ES" sz="1100" b="0" i="0" u="none" strike="noStrike" dirty="0">
                          <a:solidFill>
                            <a:srgbClr val="000000"/>
                          </a:solidFill>
                          <a:effectLst/>
                          <a:latin typeface="Calibri"/>
                        </a:rPr>
                        <a:t>41.28</a:t>
                      </a:r>
                    </a:p>
                  </a:txBody>
                  <a:tcPr marL="12700" marR="12700" marT="12700" marB="0" anchor="ctr"/>
                </a:tc>
              </a:tr>
              <a:tr h="250898">
                <a:tc vMerge="1">
                  <a:txBody>
                    <a:bodyPr/>
                    <a:lstStyle/>
                    <a:p>
                      <a:endParaRPr lang="es-ES"/>
                    </a:p>
                  </a:txBody>
                  <a:tcPr/>
                </a:tc>
                <a:tc>
                  <a:txBody>
                    <a:bodyPr/>
                    <a:lstStyle/>
                    <a:p>
                      <a:pPr algn="l" fontAlgn="ctr"/>
                      <a:r>
                        <a:rPr lang="en-US" sz="1000" u="none" strike="noStrike" dirty="0">
                          <a:effectLst/>
                        </a:rPr>
                        <a:t>Rep. Guamote - Rep. Sindiajiri</a:t>
                      </a:r>
                      <a:endParaRPr lang="en-US" sz="1000" b="0" i="0" u="none" strike="noStrike" dirty="0">
                        <a:solidFill>
                          <a:srgbClr val="000000"/>
                        </a:solidFill>
                        <a:effectLst/>
                        <a:latin typeface="Arial"/>
                      </a:endParaRPr>
                    </a:p>
                  </a:txBody>
                  <a:tcPr marL="7982" marR="7982" marT="7982" marB="0" anchor="ctr"/>
                </a:tc>
                <a:tc>
                  <a:txBody>
                    <a:bodyPr/>
                    <a:lstStyle/>
                    <a:p>
                      <a:pPr algn="ctr" fontAlgn="ctr"/>
                      <a:r>
                        <a:rPr lang="en-US" sz="1000" u="none" strike="noStrike" dirty="0">
                          <a:effectLst/>
                        </a:rPr>
                        <a:t>36</a:t>
                      </a:r>
                      <a:endParaRPr lang="en-US" sz="1000" b="0" i="0" u="none" strike="noStrike" dirty="0">
                        <a:solidFill>
                          <a:srgbClr val="000000"/>
                        </a:solidFill>
                        <a:effectLst/>
                        <a:latin typeface="Arial"/>
                      </a:endParaRPr>
                    </a:p>
                  </a:txBody>
                  <a:tcPr marL="7982" marR="7982" marT="7982" marB="0" anchor="ctr"/>
                </a:tc>
                <a:tc>
                  <a:txBody>
                    <a:bodyPr/>
                    <a:lstStyle/>
                    <a:p>
                      <a:pPr algn="ctr" fontAlgn="ctr"/>
                      <a:r>
                        <a:rPr lang="en-US" sz="1000" b="0" i="0" u="none" strike="noStrike" dirty="0" smtClean="0">
                          <a:solidFill>
                            <a:schemeClr val="dk1"/>
                          </a:solidFill>
                          <a:effectLst/>
                          <a:latin typeface="+mn-lt"/>
                        </a:rPr>
                        <a:t>9.2</a:t>
                      </a:r>
                      <a:endParaRPr lang="en-US" sz="1000" b="0" i="0" u="none" strike="noStrike" dirty="0">
                        <a:solidFill>
                          <a:srgbClr val="000000"/>
                        </a:solidFill>
                        <a:effectLst/>
                        <a:latin typeface="Arial"/>
                      </a:endParaRPr>
                    </a:p>
                  </a:txBody>
                  <a:tcPr marL="7982" marR="7982" marT="7982" marB="0" anchor="ctr"/>
                </a:tc>
                <a:tc>
                  <a:txBody>
                    <a:bodyPr/>
                    <a:lstStyle/>
                    <a:p>
                      <a:pPr algn="ctr" fontAlgn="b"/>
                      <a:r>
                        <a:rPr lang="es-ES" sz="1100" b="0" i="0" u="none" strike="noStrike" dirty="0">
                          <a:solidFill>
                            <a:srgbClr val="000000"/>
                          </a:solidFill>
                          <a:effectLst/>
                          <a:latin typeface="Calibri"/>
                        </a:rPr>
                        <a:t>26.8</a:t>
                      </a:r>
                    </a:p>
                  </a:txBody>
                  <a:tcPr marL="12700" marR="12700" marT="12700" marB="0" anchor="ctr"/>
                </a:tc>
              </a:tr>
              <a:tr h="250898">
                <a:tc vMerge="1">
                  <a:txBody>
                    <a:bodyPr/>
                    <a:lstStyle/>
                    <a:p>
                      <a:endParaRPr lang="es-ES"/>
                    </a:p>
                  </a:txBody>
                  <a:tcPr/>
                </a:tc>
                <a:tc>
                  <a:txBody>
                    <a:bodyPr/>
                    <a:lstStyle/>
                    <a:p>
                      <a:pPr algn="l" fontAlgn="ctr"/>
                      <a:r>
                        <a:rPr lang="en-US" sz="1000" u="none" strike="noStrike" dirty="0">
                          <a:effectLst/>
                        </a:rPr>
                        <a:t>Rep. Sindiajiri - Rep. Puruhuai</a:t>
                      </a:r>
                      <a:endParaRPr lang="en-US" sz="1000" b="0" i="0" u="none" strike="noStrike" dirty="0">
                        <a:solidFill>
                          <a:srgbClr val="000000"/>
                        </a:solidFill>
                        <a:effectLst/>
                        <a:latin typeface="Arial"/>
                      </a:endParaRPr>
                    </a:p>
                  </a:txBody>
                  <a:tcPr marL="7982" marR="7982" marT="7982" marB="0" anchor="ctr"/>
                </a:tc>
                <a:tc>
                  <a:txBody>
                    <a:bodyPr/>
                    <a:lstStyle/>
                    <a:p>
                      <a:pPr algn="ctr" fontAlgn="ctr"/>
                      <a:r>
                        <a:rPr lang="en-US" sz="1000" u="none" strike="noStrike" dirty="0">
                          <a:effectLst/>
                        </a:rPr>
                        <a:t>54</a:t>
                      </a:r>
                      <a:endParaRPr lang="en-US" sz="1000" b="0" i="0" u="none" strike="noStrike" dirty="0">
                        <a:solidFill>
                          <a:srgbClr val="000000"/>
                        </a:solidFill>
                        <a:effectLst/>
                        <a:latin typeface="Arial"/>
                      </a:endParaRPr>
                    </a:p>
                  </a:txBody>
                  <a:tcPr marL="7982" marR="7982" marT="7982" marB="0" anchor="ctr"/>
                </a:tc>
                <a:tc>
                  <a:txBody>
                    <a:bodyPr/>
                    <a:lstStyle/>
                    <a:p>
                      <a:pPr algn="ctr" fontAlgn="ctr"/>
                      <a:r>
                        <a:rPr lang="en-US" sz="1000" b="0" i="0" u="none" strike="noStrike" dirty="0" smtClean="0">
                          <a:solidFill>
                            <a:schemeClr val="dk1"/>
                          </a:solidFill>
                          <a:effectLst/>
                          <a:latin typeface="+mn-lt"/>
                        </a:rPr>
                        <a:t>2</a:t>
                      </a:r>
                      <a:endParaRPr lang="en-US" sz="1000" b="0" i="0" u="none" strike="noStrike" dirty="0">
                        <a:solidFill>
                          <a:srgbClr val="000000"/>
                        </a:solidFill>
                        <a:effectLst/>
                        <a:latin typeface="Arial"/>
                      </a:endParaRPr>
                    </a:p>
                  </a:txBody>
                  <a:tcPr marL="7982" marR="7982" marT="7982" marB="0" anchor="ctr"/>
                </a:tc>
                <a:tc>
                  <a:txBody>
                    <a:bodyPr/>
                    <a:lstStyle/>
                    <a:p>
                      <a:pPr algn="ctr" fontAlgn="b"/>
                      <a:r>
                        <a:rPr lang="es-ES" sz="1100" b="0" i="0" u="none" strike="noStrike" dirty="0">
                          <a:solidFill>
                            <a:srgbClr val="000000"/>
                          </a:solidFill>
                          <a:effectLst/>
                          <a:latin typeface="Calibri"/>
                        </a:rPr>
                        <a:t>52</a:t>
                      </a:r>
                    </a:p>
                  </a:txBody>
                  <a:tcPr marL="12700" marR="12700" marT="12700" marB="0" anchor="ctr"/>
                </a:tc>
              </a:tr>
              <a:tr h="178948">
                <a:tc vMerge="1">
                  <a:txBody>
                    <a:bodyPr/>
                    <a:lstStyle/>
                    <a:p>
                      <a:endParaRPr lang="es-ES"/>
                    </a:p>
                  </a:txBody>
                  <a:tcPr/>
                </a:tc>
                <a:tc>
                  <a:txBody>
                    <a:bodyPr/>
                    <a:lstStyle/>
                    <a:p>
                      <a:pPr algn="l" fontAlgn="ctr"/>
                      <a:r>
                        <a:rPr lang="en-US" sz="1000" b="1" u="none" strike="noStrike" dirty="0">
                          <a:effectLst/>
                        </a:rPr>
                        <a:t>Rep. Sindiajiri - Riobamba</a:t>
                      </a:r>
                      <a:endParaRPr lang="en-US" sz="1000" b="1" i="0" u="none" strike="noStrike" dirty="0">
                        <a:solidFill>
                          <a:srgbClr val="000000"/>
                        </a:solidFill>
                        <a:effectLst/>
                        <a:latin typeface="Arial"/>
                      </a:endParaRPr>
                    </a:p>
                  </a:txBody>
                  <a:tcPr marL="7982" marR="7982" marT="7982" marB="0" anchor="ctr"/>
                </a:tc>
                <a:tc>
                  <a:txBody>
                    <a:bodyPr/>
                    <a:lstStyle/>
                    <a:p>
                      <a:pPr algn="ctr" fontAlgn="ctr"/>
                      <a:r>
                        <a:rPr lang="en-US" sz="1000" b="1" u="none" strike="noStrike" dirty="0">
                          <a:effectLst/>
                        </a:rPr>
                        <a:t>54</a:t>
                      </a:r>
                      <a:endParaRPr lang="en-US" sz="1000" b="1" i="0" u="none" strike="noStrike" dirty="0">
                        <a:solidFill>
                          <a:srgbClr val="000000"/>
                        </a:solidFill>
                        <a:effectLst/>
                        <a:latin typeface="Arial"/>
                      </a:endParaRPr>
                    </a:p>
                  </a:txBody>
                  <a:tcPr marL="7982" marR="7982" marT="7982" marB="0" anchor="ctr"/>
                </a:tc>
                <a:tc>
                  <a:txBody>
                    <a:bodyPr/>
                    <a:lstStyle/>
                    <a:p>
                      <a:pPr algn="ctr" fontAlgn="ctr"/>
                      <a:r>
                        <a:rPr lang="en-US" sz="1000" b="1" i="0" u="none" strike="noStrike" dirty="0" smtClean="0">
                          <a:solidFill>
                            <a:schemeClr val="dk1"/>
                          </a:solidFill>
                          <a:effectLst/>
                          <a:latin typeface="+mn-lt"/>
                        </a:rPr>
                        <a:t>13.44</a:t>
                      </a:r>
                      <a:endParaRPr lang="en-US" sz="1000" b="1" i="0" u="none" strike="noStrike" dirty="0">
                        <a:solidFill>
                          <a:srgbClr val="000000"/>
                        </a:solidFill>
                        <a:effectLst/>
                        <a:latin typeface="Arial"/>
                      </a:endParaRPr>
                    </a:p>
                  </a:txBody>
                  <a:tcPr marL="7982" marR="7982" marT="7982" marB="0" anchor="ctr"/>
                </a:tc>
                <a:tc>
                  <a:txBody>
                    <a:bodyPr/>
                    <a:lstStyle/>
                    <a:p>
                      <a:pPr algn="ctr" fontAlgn="b"/>
                      <a:r>
                        <a:rPr lang="es-ES" sz="1100" b="1" i="0" u="none" strike="noStrike" dirty="0">
                          <a:solidFill>
                            <a:srgbClr val="000000"/>
                          </a:solidFill>
                          <a:effectLst/>
                          <a:latin typeface="Calibri"/>
                        </a:rPr>
                        <a:t>40.56</a:t>
                      </a:r>
                    </a:p>
                  </a:txBody>
                  <a:tcPr marL="12700" marR="12700" marT="12700" marB="0" anchor="ctr"/>
                </a:tc>
              </a:tr>
              <a:tr h="250898">
                <a:tc rowSpan="6">
                  <a:txBody>
                    <a:bodyPr/>
                    <a:lstStyle/>
                    <a:p>
                      <a:pPr algn="ctr" fontAlgn="ctr"/>
                      <a:r>
                        <a:rPr lang="en-US" sz="1000" u="none" strike="noStrike" dirty="0">
                          <a:effectLst/>
                        </a:rPr>
                        <a:t>Enlaces hacia los Telecentros</a:t>
                      </a:r>
                      <a:endParaRPr lang="en-US" sz="1000" b="0" i="0" u="none" strike="noStrike" dirty="0">
                        <a:solidFill>
                          <a:srgbClr val="000000"/>
                        </a:solidFill>
                        <a:effectLst/>
                        <a:latin typeface="Arial"/>
                      </a:endParaRPr>
                    </a:p>
                  </a:txBody>
                  <a:tcPr marL="7982" marR="7982" marT="7982" marB="0" anchor="ctr"/>
                </a:tc>
                <a:tc>
                  <a:txBody>
                    <a:bodyPr/>
                    <a:lstStyle/>
                    <a:p>
                      <a:pPr algn="l" fontAlgn="ctr"/>
                      <a:r>
                        <a:rPr lang="en-US" sz="1000" u="none" strike="noStrike" dirty="0">
                          <a:effectLst/>
                        </a:rPr>
                        <a:t>PALLATANGA - Rep. El Retorno</a:t>
                      </a:r>
                      <a:endParaRPr lang="en-US" sz="1000" b="0" i="0" u="none" strike="noStrike" dirty="0">
                        <a:solidFill>
                          <a:srgbClr val="000000"/>
                        </a:solidFill>
                        <a:effectLst/>
                        <a:latin typeface="Arial"/>
                      </a:endParaRPr>
                    </a:p>
                  </a:txBody>
                  <a:tcPr marL="7982" marR="7982" marT="7982" marB="0" anchor="ctr"/>
                </a:tc>
                <a:tc>
                  <a:txBody>
                    <a:bodyPr/>
                    <a:lstStyle/>
                    <a:p>
                      <a:pPr algn="ctr" fontAlgn="ctr"/>
                      <a:r>
                        <a:rPr lang="en-US" sz="1000" u="none" strike="noStrike" dirty="0">
                          <a:effectLst/>
                        </a:rPr>
                        <a:t>24</a:t>
                      </a:r>
                      <a:endParaRPr lang="en-US" sz="1000" b="0" i="0" u="none" strike="noStrike" dirty="0">
                        <a:solidFill>
                          <a:srgbClr val="000000"/>
                        </a:solidFill>
                        <a:effectLst/>
                        <a:latin typeface="Arial"/>
                      </a:endParaRPr>
                    </a:p>
                  </a:txBody>
                  <a:tcPr marL="7982" marR="7982" marT="7982" marB="0" anchor="ctr"/>
                </a:tc>
                <a:tc>
                  <a:txBody>
                    <a:bodyPr/>
                    <a:lstStyle/>
                    <a:p>
                      <a:pPr algn="ctr" fontAlgn="ctr"/>
                      <a:r>
                        <a:rPr lang="en-US" sz="1000" b="0" i="0" u="none" strike="noStrike" dirty="0" smtClean="0">
                          <a:solidFill>
                            <a:schemeClr val="dk1"/>
                          </a:solidFill>
                          <a:effectLst/>
                          <a:latin typeface="+mn-lt"/>
                        </a:rPr>
                        <a:t>2.48</a:t>
                      </a:r>
                      <a:endParaRPr lang="en-US" sz="1000" b="0" i="0" u="none" strike="noStrike" dirty="0">
                        <a:solidFill>
                          <a:srgbClr val="000000"/>
                        </a:solidFill>
                        <a:effectLst/>
                        <a:latin typeface="Arial"/>
                      </a:endParaRPr>
                    </a:p>
                  </a:txBody>
                  <a:tcPr marL="7982" marR="7982" marT="7982" marB="0" anchor="ctr"/>
                </a:tc>
                <a:tc>
                  <a:txBody>
                    <a:bodyPr/>
                    <a:lstStyle/>
                    <a:p>
                      <a:pPr algn="ctr" fontAlgn="b"/>
                      <a:r>
                        <a:rPr lang="es-ES" sz="1100" b="0" i="0" u="none" strike="noStrike" dirty="0">
                          <a:solidFill>
                            <a:srgbClr val="000000"/>
                          </a:solidFill>
                          <a:effectLst/>
                          <a:latin typeface="Calibri"/>
                        </a:rPr>
                        <a:t>21.52</a:t>
                      </a:r>
                    </a:p>
                  </a:txBody>
                  <a:tcPr marL="12700" marR="12700" marT="12700" marB="0" anchor="ctr"/>
                </a:tc>
              </a:tr>
              <a:tr h="250898">
                <a:tc vMerge="1">
                  <a:txBody>
                    <a:bodyPr/>
                    <a:lstStyle/>
                    <a:p>
                      <a:endParaRPr lang="es-ES"/>
                    </a:p>
                  </a:txBody>
                  <a:tcPr/>
                </a:tc>
                <a:tc>
                  <a:txBody>
                    <a:bodyPr/>
                    <a:lstStyle/>
                    <a:p>
                      <a:pPr algn="l" fontAlgn="ctr"/>
                      <a:r>
                        <a:rPr lang="en-US" sz="1000" u="none" strike="noStrike" dirty="0">
                          <a:effectLst/>
                        </a:rPr>
                        <a:t>ACHUPALLAS - Rep. Tamborpungo</a:t>
                      </a:r>
                      <a:endParaRPr lang="en-US" sz="1000" b="0" i="0" u="none" strike="noStrike" dirty="0">
                        <a:solidFill>
                          <a:srgbClr val="000000"/>
                        </a:solidFill>
                        <a:effectLst/>
                        <a:latin typeface="Arial"/>
                      </a:endParaRPr>
                    </a:p>
                  </a:txBody>
                  <a:tcPr marL="7982" marR="7982" marT="7982" marB="0" anchor="ctr"/>
                </a:tc>
                <a:tc>
                  <a:txBody>
                    <a:bodyPr/>
                    <a:lstStyle/>
                    <a:p>
                      <a:pPr algn="ctr" fontAlgn="ctr"/>
                      <a:r>
                        <a:rPr lang="en-US" sz="1000" u="none" strike="noStrike" dirty="0">
                          <a:effectLst/>
                        </a:rPr>
                        <a:t>54</a:t>
                      </a:r>
                      <a:endParaRPr lang="en-US" sz="1000" b="0" i="0" u="none" strike="noStrike" dirty="0">
                        <a:solidFill>
                          <a:srgbClr val="000000"/>
                        </a:solidFill>
                        <a:effectLst/>
                        <a:latin typeface="Arial"/>
                      </a:endParaRPr>
                    </a:p>
                  </a:txBody>
                  <a:tcPr marL="7982" marR="7982" marT="7982" marB="0" anchor="ctr"/>
                </a:tc>
                <a:tc>
                  <a:txBody>
                    <a:bodyPr/>
                    <a:lstStyle/>
                    <a:p>
                      <a:pPr algn="ctr" fontAlgn="ctr"/>
                      <a:r>
                        <a:rPr lang="en-US" sz="1000" b="0" i="0" u="none" strike="noStrike" dirty="0" smtClean="0">
                          <a:solidFill>
                            <a:schemeClr val="dk1"/>
                          </a:solidFill>
                          <a:effectLst/>
                          <a:latin typeface="+mn-lt"/>
                        </a:rPr>
                        <a:t>2</a:t>
                      </a:r>
                      <a:endParaRPr lang="en-US" sz="1000" b="0" i="0" u="none" strike="noStrike" dirty="0">
                        <a:solidFill>
                          <a:srgbClr val="000000"/>
                        </a:solidFill>
                        <a:effectLst/>
                        <a:latin typeface="Arial"/>
                      </a:endParaRPr>
                    </a:p>
                  </a:txBody>
                  <a:tcPr marL="7982" marR="7982" marT="7982" marB="0" anchor="ctr"/>
                </a:tc>
                <a:tc>
                  <a:txBody>
                    <a:bodyPr/>
                    <a:lstStyle/>
                    <a:p>
                      <a:pPr algn="ctr" fontAlgn="b"/>
                      <a:r>
                        <a:rPr lang="es-ES" sz="1100" b="0" i="0" u="none" strike="noStrike" dirty="0">
                          <a:solidFill>
                            <a:srgbClr val="000000"/>
                          </a:solidFill>
                          <a:effectLst/>
                          <a:latin typeface="Calibri"/>
                        </a:rPr>
                        <a:t>52</a:t>
                      </a:r>
                    </a:p>
                  </a:txBody>
                  <a:tcPr marL="12700" marR="12700" marT="12700" marB="0" anchor="ctr"/>
                </a:tc>
              </a:tr>
              <a:tr h="250898">
                <a:tc vMerge="1">
                  <a:txBody>
                    <a:bodyPr/>
                    <a:lstStyle/>
                    <a:p>
                      <a:endParaRPr lang="es-ES"/>
                    </a:p>
                  </a:txBody>
                  <a:tcPr/>
                </a:tc>
                <a:tc>
                  <a:txBody>
                    <a:bodyPr/>
                    <a:lstStyle/>
                    <a:p>
                      <a:pPr algn="l" fontAlgn="ctr"/>
                      <a:r>
                        <a:rPr lang="en-US" sz="1000" u="none" strike="noStrike" dirty="0">
                          <a:effectLst/>
                        </a:rPr>
                        <a:t>PALMIRA - Rep. Gualinag</a:t>
                      </a:r>
                      <a:endParaRPr lang="en-US" sz="1000" b="0" i="0" u="none" strike="noStrike" dirty="0">
                        <a:solidFill>
                          <a:srgbClr val="000000"/>
                        </a:solidFill>
                        <a:effectLst/>
                        <a:latin typeface="Arial"/>
                      </a:endParaRPr>
                    </a:p>
                  </a:txBody>
                  <a:tcPr marL="7982" marR="7982" marT="7982" marB="0" anchor="ctr"/>
                </a:tc>
                <a:tc>
                  <a:txBody>
                    <a:bodyPr/>
                    <a:lstStyle/>
                    <a:p>
                      <a:pPr algn="ctr" fontAlgn="ctr"/>
                      <a:r>
                        <a:rPr lang="en-US" sz="1000" u="none" strike="noStrike" dirty="0">
                          <a:effectLst/>
                        </a:rPr>
                        <a:t>54</a:t>
                      </a:r>
                      <a:endParaRPr lang="en-US" sz="1000" b="0" i="0" u="none" strike="noStrike" dirty="0">
                        <a:solidFill>
                          <a:srgbClr val="000000"/>
                        </a:solidFill>
                        <a:effectLst/>
                        <a:latin typeface="Arial"/>
                      </a:endParaRPr>
                    </a:p>
                  </a:txBody>
                  <a:tcPr marL="7982" marR="7982" marT="7982" marB="0" anchor="ctr"/>
                </a:tc>
                <a:tc>
                  <a:txBody>
                    <a:bodyPr/>
                    <a:lstStyle/>
                    <a:p>
                      <a:pPr algn="ctr" fontAlgn="ctr"/>
                      <a:r>
                        <a:rPr lang="en-US" sz="1000" b="0" i="0" u="none" strike="noStrike" dirty="0" smtClean="0">
                          <a:solidFill>
                            <a:schemeClr val="dk1"/>
                          </a:solidFill>
                          <a:effectLst/>
                          <a:latin typeface="+mn-lt"/>
                        </a:rPr>
                        <a:t>2.24</a:t>
                      </a:r>
                      <a:endParaRPr lang="en-US" sz="1000" b="0" i="0" u="none" strike="noStrike" dirty="0">
                        <a:solidFill>
                          <a:srgbClr val="000000"/>
                        </a:solidFill>
                        <a:effectLst/>
                        <a:latin typeface="Arial"/>
                      </a:endParaRPr>
                    </a:p>
                  </a:txBody>
                  <a:tcPr marL="7982" marR="7982" marT="7982" marB="0" anchor="ctr"/>
                </a:tc>
                <a:tc>
                  <a:txBody>
                    <a:bodyPr/>
                    <a:lstStyle/>
                    <a:p>
                      <a:pPr algn="ctr" fontAlgn="b"/>
                      <a:r>
                        <a:rPr lang="es-ES" sz="1100" b="0" i="0" u="none" strike="noStrike" dirty="0">
                          <a:solidFill>
                            <a:srgbClr val="000000"/>
                          </a:solidFill>
                          <a:effectLst/>
                          <a:latin typeface="Calibri"/>
                        </a:rPr>
                        <a:t>51.76</a:t>
                      </a:r>
                    </a:p>
                  </a:txBody>
                  <a:tcPr marL="12700" marR="12700" marT="12700" marB="0" anchor="ctr"/>
                </a:tc>
              </a:tr>
              <a:tr h="250898">
                <a:tc vMerge="1">
                  <a:txBody>
                    <a:bodyPr/>
                    <a:lstStyle/>
                    <a:p>
                      <a:endParaRPr lang="es-ES"/>
                    </a:p>
                  </a:txBody>
                  <a:tcPr/>
                </a:tc>
                <a:tc>
                  <a:txBody>
                    <a:bodyPr/>
                    <a:lstStyle/>
                    <a:p>
                      <a:pPr algn="l" fontAlgn="ctr"/>
                      <a:r>
                        <a:rPr lang="en-US" sz="1000" u="none" strike="noStrike" dirty="0">
                          <a:effectLst/>
                        </a:rPr>
                        <a:t>GUAMOTE - Rep. Guamote</a:t>
                      </a:r>
                      <a:endParaRPr lang="en-US" sz="1000" b="0" i="0" u="none" strike="noStrike" dirty="0">
                        <a:solidFill>
                          <a:srgbClr val="000000"/>
                        </a:solidFill>
                        <a:effectLst/>
                        <a:latin typeface="Arial"/>
                      </a:endParaRPr>
                    </a:p>
                  </a:txBody>
                  <a:tcPr marL="7982" marR="7982" marT="7982" marB="0" anchor="ctr"/>
                </a:tc>
                <a:tc>
                  <a:txBody>
                    <a:bodyPr/>
                    <a:lstStyle/>
                    <a:p>
                      <a:pPr algn="ctr" fontAlgn="ctr"/>
                      <a:r>
                        <a:rPr lang="en-US" sz="1000" u="none" strike="noStrike" dirty="0">
                          <a:effectLst/>
                        </a:rPr>
                        <a:t>54</a:t>
                      </a:r>
                      <a:endParaRPr lang="en-US" sz="1000" b="0" i="0" u="none" strike="noStrike" dirty="0">
                        <a:solidFill>
                          <a:srgbClr val="000000"/>
                        </a:solidFill>
                        <a:effectLst/>
                        <a:latin typeface="Arial"/>
                      </a:endParaRPr>
                    </a:p>
                  </a:txBody>
                  <a:tcPr marL="7982" marR="7982" marT="7982" marB="0" anchor="ctr"/>
                </a:tc>
                <a:tc>
                  <a:txBody>
                    <a:bodyPr/>
                    <a:lstStyle/>
                    <a:p>
                      <a:pPr algn="ctr" fontAlgn="ctr"/>
                      <a:r>
                        <a:rPr lang="en-US" sz="1000" b="0" i="0" u="none" strike="noStrike" dirty="0" smtClean="0">
                          <a:solidFill>
                            <a:schemeClr val="dk1"/>
                          </a:solidFill>
                          <a:effectLst/>
                          <a:latin typeface="+mn-lt"/>
                        </a:rPr>
                        <a:t>2.48</a:t>
                      </a:r>
                      <a:endParaRPr lang="en-US" sz="1000" b="0" i="0" u="none" strike="noStrike" dirty="0">
                        <a:solidFill>
                          <a:srgbClr val="000000"/>
                        </a:solidFill>
                        <a:effectLst/>
                        <a:latin typeface="Arial"/>
                      </a:endParaRPr>
                    </a:p>
                  </a:txBody>
                  <a:tcPr marL="7982" marR="7982" marT="7982" marB="0" anchor="ctr"/>
                </a:tc>
                <a:tc>
                  <a:txBody>
                    <a:bodyPr/>
                    <a:lstStyle/>
                    <a:p>
                      <a:pPr algn="ctr" fontAlgn="b"/>
                      <a:r>
                        <a:rPr lang="es-ES" sz="1100" b="0" i="0" u="none" strike="noStrike" dirty="0">
                          <a:solidFill>
                            <a:srgbClr val="000000"/>
                          </a:solidFill>
                          <a:effectLst/>
                          <a:latin typeface="Calibri"/>
                        </a:rPr>
                        <a:t>51.52</a:t>
                      </a:r>
                    </a:p>
                  </a:txBody>
                  <a:tcPr marL="12700" marR="12700" marT="12700" marB="0" anchor="ctr"/>
                </a:tc>
              </a:tr>
              <a:tr h="250898">
                <a:tc vMerge="1">
                  <a:txBody>
                    <a:bodyPr/>
                    <a:lstStyle/>
                    <a:p>
                      <a:endParaRPr lang="es-ES"/>
                    </a:p>
                  </a:txBody>
                  <a:tcPr/>
                </a:tc>
                <a:tc>
                  <a:txBody>
                    <a:bodyPr/>
                    <a:lstStyle/>
                    <a:p>
                      <a:pPr algn="l" fontAlgn="ctr"/>
                      <a:r>
                        <a:rPr lang="en-US" sz="1000" u="none" strike="noStrike" dirty="0">
                          <a:effectLst/>
                        </a:rPr>
                        <a:t>PUNGALA - Rep. Puruhuai</a:t>
                      </a:r>
                      <a:endParaRPr lang="en-US" sz="1000" b="0" i="0" u="none" strike="noStrike" dirty="0">
                        <a:solidFill>
                          <a:srgbClr val="000000"/>
                        </a:solidFill>
                        <a:effectLst/>
                        <a:latin typeface="Arial"/>
                      </a:endParaRPr>
                    </a:p>
                  </a:txBody>
                  <a:tcPr marL="7982" marR="7982" marT="7982" marB="0" anchor="ctr"/>
                </a:tc>
                <a:tc>
                  <a:txBody>
                    <a:bodyPr/>
                    <a:lstStyle/>
                    <a:p>
                      <a:pPr algn="ctr" fontAlgn="ctr"/>
                      <a:r>
                        <a:rPr lang="en-US" sz="1000" u="none" strike="noStrike" dirty="0">
                          <a:effectLst/>
                        </a:rPr>
                        <a:t>54</a:t>
                      </a:r>
                      <a:endParaRPr lang="en-US" sz="1000" b="0" i="0" u="none" strike="noStrike" dirty="0">
                        <a:solidFill>
                          <a:srgbClr val="000000"/>
                        </a:solidFill>
                        <a:effectLst/>
                        <a:latin typeface="Arial"/>
                      </a:endParaRPr>
                    </a:p>
                  </a:txBody>
                  <a:tcPr marL="7982" marR="7982" marT="7982" marB="0" anchor="ctr"/>
                </a:tc>
                <a:tc>
                  <a:txBody>
                    <a:bodyPr/>
                    <a:lstStyle/>
                    <a:p>
                      <a:pPr algn="ctr" fontAlgn="ctr"/>
                      <a:r>
                        <a:rPr lang="en-US" sz="1000" b="0" i="0" u="none" strike="noStrike" dirty="0" smtClean="0">
                          <a:solidFill>
                            <a:schemeClr val="dk1"/>
                          </a:solidFill>
                          <a:effectLst/>
                          <a:latin typeface="+mn-lt"/>
                        </a:rPr>
                        <a:t>2</a:t>
                      </a:r>
                      <a:endParaRPr lang="en-US" sz="1000" b="0" i="0" u="none" strike="noStrike" dirty="0">
                        <a:solidFill>
                          <a:srgbClr val="000000"/>
                        </a:solidFill>
                        <a:effectLst/>
                        <a:latin typeface="Arial"/>
                      </a:endParaRPr>
                    </a:p>
                  </a:txBody>
                  <a:tcPr marL="7982" marR="7982" marT="7982" marB="0" anchor="ctr"/>
                </a:tc>
                <a:tc>
                  <a:txBody>
                    <a:bodyPr/>
                    <a:lstStyle/>
                    <a:p>
                      <a:pPr algn="ctr" fontAlgn="b"/>
                      <a:r>
                        <a:rPr lang="es-ES" sz="1100" b="0" i="0" u="none" strike="noStrike" dirty="0">
                          <a:solidFill>
                            <a:srgbClr val="000000"/>
                          </a:solidFill>
                          <a:effectLst/>
                          <a:latin typeface="Calibri"/>
                        </a:rPr>
                        <a:t>52</a:t>
                      </a:r>
                    </a:p>
                  </a:txBody>
                  <a:tcPr marL="12700" marR="12700" marT="12700" marB="0" anchor="ctr"/>
                </a:tc>
              </a:tr>
              <a:tr h="178948">
                <a:tc vMerge="1">
                  <a:txBody>
                    <a:bodyPr/>
                    <a:lstStyle/>
                    <a:p>
                      <a:endParaRPr lang="es-ES"/>
                    </a:p>
                  </a:txBody>
                  <a:tcPr/>
                </a:tc>
                <a:tc>
                  <a:txBody>
                    <a:bodyPr/>
                    <a:lstStyle/>
                    <a:p>
                      <a:pPr algn="l" fontAlgn="ctr"/>
                      <a:r>
                        <a:rPr lang="en-US" sz="1000" u="none" strike="noStrike" dirty="0">
                          <a:effectLst/>
                        </a:rPr>
                        <a:t>SAN JUAN - Rep. Sindiajiri</a:t>
                      </a:r>
                      <a:endParaRPr lang="en-US" sz="1000" b="0" i="0" u="none" strike="noStrike" dirty="0">
                        <a:solidFill>
                          <a:srgbClr val="000000"/>
                        </a:solidFill>
                        <a:effectLst/>
                        <a:latin typeface="Arial"/>
                      </a:endParaRPr>
                    </a:p>
                  </a:txBody>
                  <a:tcPr marL="7982" marR="7982" marT="7982" marB="0" anchor="ctr"/>
                </a:tc>
                <a:tc>
                  <a:txBody>
                    <a:bodyPr/>
                    <a:lstStyle/>
                    <a:p>
                      <a:pPr algn="ctr" fontAlgn="ctr"/>
                      <a:r>
                        <a:rPr lang="en-US" sz="1000" u="none" strike="noStrike" dirty="0">
                          <a:effectLst/>
                        </a:rPr>
                        <a:t>24</a:t>
                      </a:r>
                      <a:endParaRPr lang="en-US" sz="1000" b="0" i="0" u="none" strike="noStrike" dirty="0">
                        <a:solidFill>
                          <a:srgbClr val="000000"/>
                        </a:solidFill>
                        <a:effectLst/>
                        <a:latin typeface="Arial"/>
                      </a:endParaRPr>
                    </a:p>
                  </a:txBody>
                  <a:tcPr marL="7982" marR="7982" marT="7982" marB="0" anchor="ctr"/>
                </a:tc>
                <a:tc>
                  <a:txBody>
                    <a:bodyPr/>
                    <a:lstStyle/>
                    <a:p>
                      <a:pPr algn="ctr" fontAlgn="ctr"/>
                      <a:r>
                        <a:rPr lang="en-US" sz="1000" b="0" i="0" u="none" strike="noStrike" dirty="0" smtClean="0">
                          <a:solidFill>
                            <a:schemeClr val="dk1"/>
                          </a:solidFill>
                          <a:effectLst/>
                          <a:latin typeface="+mn-lt"/>
                        </a:rPr>
                        <a:t>2.24</a:t>
                      </a:r>
                      <a:endParaRPr lang="en-US" sz="1000" b="0" i="0" u="none" strike="noStrike" dirty="0">
                        <a:solidFill>
                          <a:srgbClr val="000000"/>
                        </a:solidFill>
                        <a:effectLst/>
                        <a:latin typeface="Arial"/>
                      </a:endParaRPr>
                    </a:p>
                  </a:txBody>
                  <a:tcPr marL="7982" marR="7982" marT="7982" marB="0" anchor="ctr"/>
                </a:tc>
                <a:tc>
                  <a:txBody>
                    <a:bodyPr/>
                    <a:lstStyle/>
                    <a:p>
                      <a:pPr algn="ctr" fontAlgn="b"/>
                      <a:r>
                        <a:rPr lang="es-ES" sz="1100" b="0" i="0" u="none" strike="noStrike" dirty="0">
                          <a:solidFill>
                            <a:srgbClr val="000000"/>
                          </a:solidFill>
                          <a:effectLst/>
                          <a:latin typeface="Calibri"/>
                        </a:rPr>
                        <a:t>21.76</a:t>
                      </a:r>
                    </a:p>
                  </a:txBody>
                  <a:tcPr marL="12700" marR="12700" marT="12700" marB="0" anchor="ctr"/>
                </a:tc>
              </a:tr>
            </a:tbl>
          </a:graphicData>
        </a:graphic>
      </p:graphicFrame>
    </p:spTree>
    <p:extLst>
      <p:ext uri="{BB962C8B-B14F-4D97-AF65-F5344CB8AC3E}">
        <p14:creationId xmlns:p14="http://schemas.microsoft.com/office/powerpoint/2010/main" val="21241719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cells.jpg"/>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6481" t="12346" r="20791"/>
          <a:stretch/>
        </p:blipFill>
        <p:spPr>
          <a:xfrm>
            <a:off x="-1" y="1"/>
            <a:ext cx="9144001" cy="6887920"/>
          </a:xfrm>
          <a:prstGeom prst="rect">
            <a:avLst/>
          </a:prstGeom>
        </p:spPr>
      </p:pic>
      <p:sp>
        <p:nvSpPr>
          <p:cNvPr id="7" name="Rectángulo redondeado 6"/>
          <p:cNvSpPr/>
          <p:nvPr/>
        </p:nvSpPr>
        <p:spPr>
          <a:xfrm>
            <a:off x="508001" y="303855"/>
            <a:ext cx="4385732" cy="627478"/>
          </a:xfrm>
          <a:prstGeom prst="roundRect">
            <a:avLst/>
          </a:prstGeom>
          <a:solidFill>
            <a:srgbClr val="21F519"/>
          </a:solidFill>
          <a:ln>
            <a:solidFill>
              <a:srgbClr val="FFFFFF"/>
            </a:solidFill>
          </a:ln>
          <a:scene3d>
            <a:camera prst="orthographicFront"/>
            <a:lightRig rig="threePt" dir="t"/>
          </a:scene3d>
          <a:sp3d>
            <a:bevelT prst="angle"/>
          </a:sp3d>
        </p:spPr>
        <p:style>
          <a:lnRef idx="1">
            <a:schemeClr val="accent2"/>
          </a:lnRef>
          <a:fillRef idx="3">
            <a:schemeClr val="accent2"/>
          </a:fillRef>
          <a:effectRef idx="2">
            <a:schemeClr val="accent2"/>
          </a:effectRef>
          <a:fontRef idx="minor">
            <a:schemeClr val="lt1"/>
          </a:fontRef>
        </p:style>
        <p:txBody>
          <a:bodyPr rtlCol="0" anchor="ctr"/>
          <a:lstStyle/>
          <a:p>
            <a:pPr algn="ctr">
              <a:lnSpc>
                <a:spcPct val="80000"/>
              </a:lnSpc>
            </a:pPr>
            <a:r>
              <a:rPr lang="es-ES" sz="3200" dirty="0" smtClean="0"/>
              <a:t>DISEÑO DE LA RED</a:t>
            </a:r>
            <a:endParaRPr lang="es-ES" sz="3200" dirty="0"/>
          </a:p>
        </p:txBody>
      </p:sp>
      <p:sp>
        <p:nvSpPr>
          <p:cNvPr id="3" name="CuadroTexto 2"/>
          <p:cNvSpPr txBox="1"/>
          <p:nvPr/>
        </p:nvSpPr>
        <p:spPr>
          <a:xfrm>
            <a:off x="372532" y="1912034"/>
            <a:ext cx="2404535" cy="646331"/>
          </a:xfrm>
          <a:prstGeom prst="rect">
            <a:avLst/>
          </a:prstGeom>
          <a:noFill/>
        </p:spPr>
        <p:txBody>
          <a:bodyPr wrap="square" rtlCol="0">
            <a:spAutoFit/>
          </a:bodyPr>
          <a:lstStyle/>
          <a:p>
            <a:pPr algn="ctr"/>
            <a:r>
              <a:rPr lang="es-ES" b="1" dirty="0" smtClean="0"/>
              <a:t>CAPACIDAD DE EXPANSIÓN DE LA RED</a:t>
            </a:r>
            <a:endParaRPr lang="es-ES" b="1" dirty="0"/>
          </a:p>
        </p:txBody>
      </p:sp>
      <p:sp>
        <p:nvSpPr>
          <p:cNvPr id="5" name="Rectángulo redondeado 4"/>
          <p:cNvSpPr/>
          <p:nvPr/>
        </p:nvSpPr>
        <p:spPr>
          <a:xfrm>
            <a:off x="423332" y="4868333"/>
            <a:ext cx="2099734" cy="897467"/>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s-ES" b="1" dirty="0" smtClean="0">
                <a:solidFill>
                  <a:srgbClr val="000000"/>
                </a:solidFill>
              </a:rPr>
              <a:t>Expansión en 141% en enlace cuello de botella</a:t>
            </a:r>
            <a:endParaRPr lang="es-ES" b="1" dirty="0">
              <a:solidFill>
                <a:srgbClr val="000000"/>
              </a:solidFill>
            </a:endParaRPr>
          </a:p>
        </p:txBody>
      </p:sp>
      <p:sp>
        <p:nvSpPr>
          <p:cNvPr id="8" name="CuadroTexto 7"/>
          <p:cNvSpPr txBox="1"/>
          <p:nvPr/>
        </p:nvSpPr>
        <p:spPr>
          <a:xfrm>
            <a:off x="389464" y="3081866"/>
            <a:ext cx="2573869" cy="1200329"/>
          </a:xfrm>
          <a:prstGeom prst="rect">
            <a:avLst/>
          </a:prstGeom>
          <a:noFill/>
        </p:spPr>
        <p:txBody>
          <a:bodyPr wrap="square" rtlCol="0">
            <a:spAutoFit/>
          </a:bodyPr>
          <a:lstStyle/>
          <a:p>
            <a:r>
              <a:rPr lang="es-ES" dirty="0" smtClean="0"/>
              <a:t>Video estándar:</a:t>
            </a:r>
          </a:p>
          <a:p>
            <a:r>
              <a:rPr lang="es-ES" dirty="0" smtClean="0"/>
              <a:t>320 x 240 @ 30fps</a:t>
            </a:r>
          </a:p>
          <a:p>
            <a:r>
              <a:rPr lang="es-ES" dirty="0" smtClean="0"/>
              <a:t>Video de alta definición:</a:t>
            </a:r>
          </a:p>
          <a:p>
            <a:r>
              <a:rPr lang="es-ES" dirty="0" smtClean="0"/>
              <a:t>1280 x 720 @ 30fps</a:t>
            </a:r>
            <a:endParaRPr lang="es-ES" dirty="0"/>
          </a:p>
        </p:txBody>
      </p:sp>
      <p:sp>
        <p:nvSpPr>
          <p:cNvPr id="9" name="Rectángulo redondeado 8"/>
          <p:cNvSpPr/>
          <p:nvPr/>
        </p:nvSpPr>
        <p:spPr>
          <a:xfrm>
            <a:off x="508001" y="1032932"/>
            <a:ext cx="4385732" cy="474133"/>
          </a:xfrm>
          <a:prstGeom prst="roundRect">
            <a:avLst/>
          </a:prstGeom>
          <a:solidFill>
            <a:srgbClr val="5DF517"/>
          </a:solidFill>
          <a:ln>
            <a:solidFill>
              <a:srgbClr val="F2F2F2"/>
            </a:solidFill>
          </a:ln>
          <a:scene3d>
            <a:camera prst="orthographicFront"/>
            <a:lightRig rig="threePt" dir="t"/>
          </a:scene3d>
          <a:sp3d>
            <a:bevelT prst="angle"/>
          </a:sp3d>
        </p:spPr>
        <p:style>
          <a:lnRef idx="1">
            <a:schemeClr val="dk1"/>
          </a:lnRef>
          <a:fillRef idx="2">
            <a:schemeClr val="dk1"/>
          </a:fillRef>
          <a:effectRef idx="1">
            <a:schemeClr val="dk1"/>
          </a:effectRef>
          <a:fontRef idx="minor">
            <a:schemeClr val="dk1"/>
          </a:fontRef>
        </p:style>
        <p:txBody>
          <a:bodyPr rtlCol="0" anchor="ctr"/>
          <a:lstStyle/>
          <a:p>
            <a:pPr algn="ctr">
              <a:lnSpc>
                <a:spcPct val="80000"/>
              </a:lnSpc>
            </a:pPr>
            <a:r>
              <a:rPr lang="es-ES" b="1" dirty="0" smtClean="0">
                <a:solidFill>
                  <a:srgbClr val="000000"/>
                </a:solidFill>
              </a:rPr>
              <a:t>EXPANSIÓN DE LA RED</a:t>
            </a:r>
            <a:endParaRPr lang="es-ES" b="1" dirty="0">
              <a:solidFill>
                <a:srgbClr val="000000"/>
              </a:solidFill>
            </a:endParaRPr>
          </a:p>
        </p:txBody>
      </p:sp>
      <p:graphicFrame>
        <p:nvGraphicFramePr>
          <p:cNvPr id="2" name="Tabla 1"/>
          <p:cNvGraphicFramePr>
            <a:graphicFrameLocks noGrp="1"/>
          </p:cNvGraphicFramePr>
          <p:nvPr>
            <p:extLst>
              <p:ext uri="{D42A27DB-BD31-4B8C-83A1-F6EECF244321}">
                <p14:modId xmlns:p14="http://schemas.microsoft.com/office/powerpoint/2010/main" val="2571259936"/>
              </p:ext>
            </p:extLst>
          </p:nvPr>
        </p:nvGraphicFramePr>
        <p:xfrm>
          <a:off x="2861734" y="1584560"/>
          <a:ext cx="6163736" cy="5017517"/>
        </p:xfrm>
        <a:graphic>
          <a:graphicData uri="http://schemas.openxmlformats.org/drawingml/2006/table">
            <a:tbl>
              <a:tblPr>
                <a:tableStyleId>{125E5076-3810-47DD-B79F-674D7AD40C01}</a:tableStyleId>
              </a:tblPr>
              <a:tblGrid>
                <a:gridCol w="711199"/>
                <a:gridCol w="1202267"/>
                <a:gridCol w="694267"/>
                <a:gridCol w="829733"/>
                <a:gridCol w="711200"/>
                <a:gridCol w="711200"/>
                <a:gridCol w="694267"/>
                <a:gridCol w="609603"/>
              </a:tblGrid>
              <a:tr h="495413">
                <a:tc>
                  <a:txBody>
                    <a:bodyPr/>
                    <a:lstStyle/>
                    <a:p>
                      <a:pPr algn="ctr" fontAlgn="ctr"/>
                      <a:r>
                        <a:rPr lang="en-US" sz="900" b="1" u="none" strike="noStrike" dirty="0">
                          <a:solidFill>
                            <a:srgbClr val="000000"/>
                          </a:solidFill>
                          <a:effectLst/>
                        </a:rPr>
                        <a:t>Grupo de enlaces</a:t>
                      </a:r>
                      <a:endParaRPr lang="en-US" sz="900" b="1"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c>
                  <a:txBody>
                    <a:bodyPr/>
                    <a:lstStyle/>
                    <a:p>
                      <a:pPr algn="ctr" fontAlgn="ctr"/>
                      <a:r>
                        <a:rPr lang="en-US" sz="900" b="1" u="none" strike="noStrike" dirty="0">
                          <a:solidFill>
                            <a:srgbClr val="000000"/>
                          </a:solidFill>
                          <a:effectLst/>
                        </a:rPr>
                        <a:t>Enlaces</a:t>
                      </a:r>
                      <a:endParaRPr lang="en-US" sz="900" b="1"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c>
                  <a:txBody>
                    <a:bodyPr/>
                    <a:lstStyle/>
                    <a:p>
                      <a:pPr algn="ctr" fontAlgn="ctr"/>
                      <a:r>
                        <a:rPr lang="en-US" sz="900" b="1" u="none" strike="noStrike" dirty="0">
                          <a:solidFill>
                            <a:srgbClr val="000000"/>
                          </a:solidFill>
                          <a:effectLst/>
                        </a:rPr>
                        <a:t>Raw Bit Rate teórico (Mbps)</a:t>
                      </a:r>
                      <a:endParaRPr lang="en-US" sz="900" b="1"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c>
                  <a:txBody>
                    <a:bodyPr/>
                    <a:lstStyle/>
                    <a:p>
                      <a:pPr algn="ctr" fontAlgn="ctr"/>
                      <a:r>
                        <a:rPr lang="en-US" sz="900" b="1" u="none" strike="noStrike" dirty="0" smtClean="0">
                          <a:solidFill>
                            <a:srgbClr val="000000"/>
                          </a:solidFill>
                          <a:effectLst/>
                        </a:rPr>
                        <a:t>Estimación </a:t>
                      </a:r>
                      <a:r>
                        <a:rPr lang="en-US" sz="900" b="1" u="none" strike="noStrike" dirty="0">
                          <a:solidFill>
                            <a:srgbClr val="000000"/>
                          </a:solidFill>
                          <a:effectLst/>
                        </a:rPr>
                        <a:t>de Raw Bit Rate real (Mbps)</a:t>
                      </a:r>
                      <a:endParaRPr lang="en-US" sz="900" b="1"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c>
                  <a:txBody>
                    <a:bodyPr/>
                    <a:lstStyle/>
                    <a:p>
                      <a:pPr algn="ctr" fontAlgn="ctr"/>
                      <a:r>
                        <a:rPr lang="en-US" sz="900" b="1" u="none" strike="noStrike" dirty="0">
                          <a:solidFill>
                            <a:srgbClr val="000000"/>
                          </a:solidFill>
                          <a:effectLst/>
                        </a:rPr>
                        <a:t>Tráfico cursado (Mbps)</a:t>
                      </a:r>
                      <a:endParaRPr lang="en-US" sz="900" b="1"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c>
                  <a:txBody>
                    <a:bodyPr/>
                    <a:lstStyle/>
                    <a:p>
                      <a:pPr algn="ctr" fontAlgn="ctr"/>
                      <a:r>
                        <a:rPr lang="en-US" sz="900" b="1" u="none" strike="noStrike" dirty="0" smtClean="0">
                          <a:solidFill>
                            <a:srgbClr val="000000"/>
                          </a:solidFill>
                          <a:effectLst/>
                        </a:rPr>
                        <a:t>Capacidad </a:t>
                      </a:r>
                      <a:r>
                        <a:rPr lang="en-US" sz="900" b="1" u="none" strike="noStrike" dirty="0">
                          <a:solidFill>
                            <a:srgbClr val="000000"/>
                          </a:solidFill>
                          <a:effectLst/>
                        </a:rPr>
                        <a:t>a expandir (Mbps)</a:t>
                      </a:r>
                      <a:endParaRPr lang="en-US" sz="900" b="1"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c>
                  <a:txBody>
                    <a:bodyPr/>
                    <a:lstStyle/>
                    <a:p>
                      <a:pPr algn="ctr" fontAlgn="ctr"/>
                      <a:r>
                        <a:rPr lang="en-US" sz="900" b="1" u="none" strike="noStrike" dirty="0">
                          <a:solidFill>
                            <a:srgbClr val="000000"/>
                          </a:solidFill>
                          <a:effectLst/>
                        </a:rPr>
                        <a:t>Canales de video básico </a:t>
                      </a:r>
                      <a:r>
                        <a:rPr lang="en-US" sz="900" b="1" u="none" strike="noStrike" dirty="0" smtClean="0">
                          <a:solidFill>
                            <a:srgbClr val="000000"/>
                          </a:solidFill>
                          <a:effectLst/>
                        </a:rPr>
                        <a:t>disponibles</a:t>
                      </a:r>
                      <a:endParaRPr lang="en-US" sz="900" b="1"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c>
                  <a:txBody>
                    <a:bodyPr/>
                    <a:lstStyle/>
                    <a:p>
                      <a:pPr algn="ctr" fontAlgn="ctr"/>
                      <a:r>
                        <a:rPr lang="en-US" sz="900" b="1" u="none" strike="noStrike" dirty="0">
                          <a:solidFill>
                            <a:srgbClr val="000000"/>
                          </a:solidFill>
                          <a:effectLst/>
                        </a:rPr>
                        <a:t>Canales de video de alta defini-ción disponi-bles</a:t>
                      </a:r>
                      <a:endParaRPr lang="en-US" sz="900" b="1"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r>
              <a:tr h="253310">
                <a:tc rowSpan="8">
                  <a:txBody>
                    <a:bodyPr/>
                    <a:lstStyle/>
                    <a:p>
                      <a:pPr algn="ctr" fontAlgn="ctr"/>
                      <a:r>
                        <a:rPr lang="en-US" sz="900" b="0" u="none" strike="noStrike" dirty="0">
                          <a:solidFill>
                            <a:srgbClr val="000000"/>
                          </a:solidFill>
                          <a:effectLst/>
                        </a:rPr>
                        <a:t>Enlaces Troncales</a:t>
                      </a:r>
                      <a:endParaRPr lang="en-US" sz="900" b="0"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c>
                  <a:txBody>
                    <a:bodyPr/>
                    <a:lstStyle/>
                    <a:p>
                      <a:pPr algn="l" fontAlgn="ctr"/>
                      <a:r>
                        <a:rPr lang="en-US" sz="900" b="0" u="none" strike="noStrike" dirty="0">
                          <a:solidFill>
                            <a:srgbClr val="000000"/>
                          </a:solidFill>
                          <a:effectLst/>
                        </a:rPr>
                        <a:t>Rep. El retorno - Rep. Carshau</a:t>
                      </a:r>
                      <a:endParaRPr lang="en-US" sz="900" b="0"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c>
                  <a:txBody>
                    <a:bodyPr/>
                    <a:lstStyle/>
                    <a:p>
                      <a:pPr algn="ctr" fontAlgn="ctr"/>
                      <a:r>
                        <a:rPr lang="en-US" sz="900" b="0" u="none" strike="noStrike" dirty="0">
                          <a:solidFill>
                            <a:srgbClr val="000000"/>
                          </a:solidFill>
                          <a:effectLst/>
                        </a:rPr>
                        <a:t>24</a:t>
                      </a:r>
                      <a:endParaRPr lang="en-US" sz="900" b="0"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c>
                  <a:txBody>
                    <a:bodyPr/>
                    <a:lstStyle/>
                    <a:p>
                      <a:pPr algn="ctr" fontAlgn="ctr"/>
                      <a:r>
                        <a:rPr lang="en-US" sz="900" b="0" u="none" strike="noStrike" dirty="0">
                          <a:solidFill>
                            <a:srgbClr val="000000"/>
                          </a:solidFill>
                          <a:effectLst/>
                        </a:rPr>
                        <a:t>14.4</a:t>
                      </a:r>
                      <a:endParaRPr lang="en-US" sz="900" b="0"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c>
                  <a:txBody>
                    <a:bodyPr/>
                    <a:lstStyle/>
                    <a:p>
                      <a:pPr algn="ctr" fontAlgn="ctr"/>
                      <a:r>
                        <a:rPr lang="en-US" sz="900" b="0" u="none" strike="noStrike" dirty="0">
                          <a:solidFill>
                            <a:srgbClr val="000000"/>
                          </a:solidFill>
                          <a:effectLst/>
                        </a:rPr>
                        <a:t>2.48</a:t>
                      </a:r>
                      <a:endParaRPr lang="en-US" sz="900" b="0"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c>
                  <a:txBody>
                    <a:bodyPr/>
                    <a:lstStyle/>
                    <a:p>
                      <a:pPr algn="ctr" fontAlgn="ctr"/>
                      <a:r>
                        <a:rPr lang="en-US" sz="900" b="0" u="none" strike="noStrike" dirty="0">
                          <a:solidFill>
                            <a:srgbClr val="000000"/>
                          </a:solidFill>
                          <a:effectLst/>
                        </a:rPr>
                        <a:t>11.92</a:t>
                      </a:r>
                      <a:endParaRPr lang="en-US" sz="900" b="0"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c>
                  <a:txBody>
                    <a:bodyPr/>
                    <a:lstStyle/>
                    <a:p>
                      <a:pPr algn="ctr" fontAlgn="ctr"/>
                      <a:r>
                        <a:rPr lang="en-US" sz="900" b="0" u="none" strike="noStrike" dirty="0">
                          <a:solidFill>
                            <a:srgbClr val="000000"/>
                          </a:solidFill>
                          <a:effectLst/>
                        </a:rPr>
                        <a:t>49</a:t>
                      </a:r>
                      <a:endParaRPr lang="en-US" sz="900" b="0"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c>
                  <a:txBody>
                    <a:bodyPr/>
                    <a:lstStyle/>
                    <a:p>
                      <a:pPr algn="ctr" fontAlgn="ctr"/>
                      <a:r>
                        <a:rPr lang="en-US" sz="900" b="0" u="none" strike="noStrike" dirty="0">
                          <a:solidFill>
                            <a:srgbClr val="000000"/>
                          </a:solidFill>
                          <a:effectLst/>
                        </a:rPr>
                        <a:t>9</a:t>
                      </a:r>
                      <a:endParaRPr lang="en-US" sz="900" b="0"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r>
              <a:tr h="253310">
                <a:tc vMerge="1">
                  <a:txBody>
                    <a:bodyPr/>
                    <a:lstStyle/>
                    <a:p>
                      <a:endParaRPr lang="es-ES"/>
                    </a:p>
                  </a:txBody>
                  <a:tcPr/>
                </a:tc>
                <a:tc>
                  <a:txBody>
                    <a:bodyPr/>
                    <a:lstStyle/>
                    <a:p>
                      <a:pPr algn="l" fontAlgn="ctr"/>
                      <a:r>
                        <a:rPr lang="en-US" sz="900" b="0" u="none" strike="noStrike" dirty="0">
                          <a:solidFill>
                            <a:srgbClr val="000000"/>
                          </a:solidFill>
                          <a:effectLst/>
                        </a:rPr>
                        <a:t>Rep. Carshau - Rep. Ayurco</a:t>
                      </a:r>
                      <a:endParaRPr lang="en-US" sz="900" b="0"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c>
                  <a:txBody>
                    <a:bodyPr/>
                    <a:lstStyle/>
                    <a:p>
                      <a:pPr algn="ctr" fontAlgn="ctr"/>
                      <a:r>
                        <a:rPr lang="en-US" sz="900" b="0" u="none" strike="noStrike" dirty="0">
                          <a:solidFill>
                            <a:srgbClr val="000000"/>
                          </a:solidFill>
                          <a:effectLst/>
                        </a:rPr>
                        <a:t>36</a:t>
                      </a:r>
                      <a:endParaRPr lang="en-US" sz="900" b="0"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c>
                  <a:txBody>
                    <a:bodyPr/>
                    <a:lstStyle/>
                    <a:p>
                      <a:pPr algn="ctr" fontAlgn="ctr"/>
                      <a:r>
                        <a:rPr lang="en-US" sz="900" b="0" u="none" strike="noStrike" dirty="0">
                          <a:solidFill>
                            <a:srgbClr val="000000"/>
                          </a:solidFill>
                          <a:effectLst/>
                        </a:rPr>
                        <a:t>21.6</a:t>
                      </a:r>
                      <a:endParaRPr lang="en-US" sz="900" b="0"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c>
                  <a:txBody>
                    <a:bodyPr/>
                    <a:lstStyle/>
                    <a:p>
                      <a:pPr algn="ctr" fontAlgn="ctr"/>
                      <a:r>
                        <a:rPr lang="en-US" sz="900" b="0" u="none" strike="noStrike" dirty="0">
                          <a:solidFill>
                            <a:srgbClr val="000000"/>
                          </a:solidFill>
                          <a:effectLst/>
                        </a:rPr>
                        <a:t>2.48</a:t>
                      </a:r>
                      <a:endParaRPr lang="en-US" sz="900" b="0"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c>
                  <a:txBody>
                    <a:bodyPr/>
                    <a:lstStyle/>
                    <a:p>
                      <a:pPr algn="ctr" fontAlgn="ctr"/>
                      <a:r>
                        <a:rPr lang="en-US" sz="900" b="0" u="none" strike="noStrike" dirty="0">
                          <a:solidFill>
                            <a:srgbClr val="000000"/>
                          </a:solidFill>
                          <a:effectLst/>
                        </a:rPr>
                        <a:t>19.12</a:t>
                      </a:r>
                      <a:endParaRPr lang="en-US" sz="900" b="0"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c>
                  <a:txBody>
                    <a:bodyPr/>
                    <a:lstStyle/>
                    <a:p>
                      <a:pPr algn="ctr" fontAlgn="ctr"/>
                      <a:r>
                        <a:rPr lang="en-US" sz="900" b="0" u="none" strike="noStrike" dirty="0">
                          <a:solidFill>
                            <a:srgbClr val="000000"/>
                          </a:solidFill>
                          <a:effectLst/>
                        </a:rPr>
                        <a:t>79</a:t>
                      </a:r>
                      <a:endParaRPr lang="en-US" sz="900" b="0"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c>
                  <a:txBody>
                    <a:bodyPr/>
                    <a:lstStyle/>
                    <a:p>
                      <a:pPr algn="ctr" fontAlgn="ctr"/>
                      <a:r>
                        <a:rPr lang="en-US" sz="900" b="0" u="none" strike="noStrike" dirty="0">
                          <a:solidFill>
                            <a:srgbClr val="000000"/>
                          </a:solidFill>
                          <a:effectLst/>
                        </a:rPr>
                        <a:t>14</a:t>
                      </a:r>
                      <a:endParaRPr lang="en-US" sz="900" b="0"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r>
              <a:tr h="374362">
                <a:tc vMerge="1">
                  <a:txBody>
                    <a:bodyPr/>
                    <a:lstStyle/>
                    <a:p>
                      <a:endParaRPr lang="es-ES"/>
                    </a:p>
                  </a:txBody>
                  <a:tcPr/>
                </a:tc>
                <a:tc>
                  <a:txBody>
                    <a:bodyPr/>
                    <a:lstStyle/>
                    <a:p>
                      <a:pPr algn="l" fontAlgn="ctr"/>
                      <a:r>
                        <a:rPr lang="en-US" sz="900" b="0" u="none" strike="noStrike" dirty="0">
                          <a:solidFill>
                            <a:srgbClr val="000000"/>
                          </a:solidFill>
                          <a:effectLst/>
                        </a:rPr>
                        <a:t>Rep. Ayurco - Rep. Tamborpungo</a:t>
                      </a:r>
                      <a:endParaRPr lang="en-US" sz="900" b="0"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c>
                  <a:txBody>
                    <a:bodyPr/>
                    <a:lstStyle/>
                    <a:p>
                      <a:pPr algn="ctr" fontAlgn="ctr"/>
                      <a:r>
                        <a:rPr lang="en-US" sz="900" b="0" u="none" strike="noStrike" dirty="0">
                          <a:solidFill>
                            <a:srgbClr val="000000"/>
                          </a:solidFill>
                          <a:effectLst/>
                        </a:rPr>
                        <a:t>54</a:t>
                      </a:r>
                      <a:endParaRPr lang="en-US" sz="900" b="0"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c>
                  <a:txBody>
                    <a:bodyPr/>
                    <a:lstStyle/>
                    <a:p>
                      <a:pPr algn="ctr" fontAlgn="ctr"/>
                      <a:r>
                        <a:rPr lang="en-US" sz="900" b="0" u="none" strike="noStrike" dirty="0">
                          <a:solidFill>
                            <a:srgbClr val="000000"/>
                          </a:solidFill>
                          <a:effectLst/>
                        </a:rPr>
                        <a:t>32.4</a:t>
                      </a:r>
                      <a:endParaRPr lang="en-US" sz="900" b="0"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c>
                  <a:txBody>
                    <a:bodyPr/>
                    <a:lstStyle/>
                    <a:p>
                      <a:pPr algn="ctr" fontAlgn="ctr"/>
                      <a:r>
                        <a:rPr lang="en-US" sz="900" b="0" u="none" strike="noStrike" dirty="0">
                          <a:solidFill>
                            <a:srgbClr val="000000"/>
                          </a:solidFill>
                          <a:effectLst/>
                        </a:rPr>
                        <a:t>2.48</a:t>
                      </a:r>
                      <a:endParaRPr lang="en-US" sz="900" b="0"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c>
                  <a:txBody>
                    <a:bodyPr/>
                    <a:lstStyle/>
                    <a:p>
                      <a:pPr algn="ctr" fontAlgn="ctr"/>
                      <a:r>
                        <a:rPr lang="en-US" sz="900" b="0" u="none" strike="noStrike" dirty="0">
                          <a:solidFill>
                            <a:srgbClr val="000000"/>
                          </a:solidFill>
                          <a:effectLst/>
                        </a:rPr>
                        <a:t>29.92</a:t>
                      </a:r>
                      <a:endParaRPr lang="en-US" sz="900" b="0"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c>
                  <a:txBody>
                    <a:bodyPr/>
                    <a:lstStyle/>
                    <a:p>
                      <a:pPr algn="ctr" fontAlgn="ctr"/>
                      <a:r>
                        <a:rPr lang="en-US" sz="900" b="0" u="none" strike="noStrike" dirty="0">
                          <a:solidFill>
                            <a:srgbClr val="000000"/>
                          </a:solidFill>
                          <a:effectLst/>
                        </a:rPr>
                        <a:t>124</a:t>
                      </a:r>
                      <a:endParaRPr lang="en-US" sz="900" b="0"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c>
                  <a:txBody>
                    <a:bodyPr/>
                    <a:lstStyle/>
                    <a:p>
                      <a:pPr algn="ctr" fontAlgn="ctr"/>
                      <a:r>
                        <a:rPr lang="en-US" sz="900" b="0" u="none" strike="noStrike" dirty="0">
                          <a:solidFill>
                            <a:srgbClr val="000000"/>
                          </a:solidFill>
                          <a:effectLst/>
                        </a:rPr>
                        <a:t>23</a:t>
                      </a:r>
                      <a:endParaRPr lang="en-US" sz="900" b="0"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r>
              <a:tr h="374362">
                <a:tc vMerge="1">
                  <a:txBody>
                    <a:bodyPr/>
                    <a:lstStyle/>
                    <a:p>
                      <a:endParaRPr lang="es-ES"/>
                    </a:p>
                  </a:txBody>
                  <a:tcPr/>
                </a:tc>
                <a:tc>
                  <a:txBody>
                    <a:bodyPr/>
                    <a:lstStyle/>
                    <a:p>
                      <a:pPr algn="l" fontAlgn="ctr"/>
                      <a:r>
                        <a:rPr lang="en-US" sz="900" b="0" u="none" strike="noStrike" dirty="0">
                          <a:solidFill>
                            <a:srgbClr val="000000"/>
                          </a:solidFill>
                          <a:effectLst/>
                        </a:rPr>
                        <a:t>Rep. Tamborpungo - Rep. Gualinag</a:t>
                      </a:r>
                      <a:endParaRPr lang="en-US" sz="900" b="0"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c>
                  <a:txBody>
                    <a:bodyPr/>
                    <a:lstStyle/>
                    <a:p>
                      <a:pPr algn="ctr" fontAlgn="ctr"/>
                      <a:r>
                        <a:rPr lang="en-US" sz="900" b="0" u="none" strike="noStrike" dirty="0">
                          <a:solidFill>
                            <a:srgbClr val="000000"/>
                          </a:solidFill>
                          <a:effectLst/>
                        </a:rPr>
                        <a:t>36</a:t>
                      </a:r>
                      <a:endParaRPr lang="en-US" sz="900" b="0"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c>
                  <a:txBody>
                    <a:bodyPr/>
                    <a:lstStyle/>
                    <a:p>
                      <a:pPr algn="ctr" fontAlgn="ctr"/>
                      <a:r>
                        <a:rPr lang="en-US" sz="900" b="0" u="none" strike="noStrike" dirty="0">
                          <a:solidFill>
                            <a:srgbClr val="000000"/>
                          </a:solidFill>
                          <a:effectLst/>
                        </a:rPr>
                        <a:t>21.6</a:t>
                      </a:r>
                      <a:endParaRPr lang="en-US" sz="900" b="0"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c>
                  <a:txBody>
                    <a:bodyPr/>
                    <a:lstStyle/>
                    <a:p>
                      <a:pPr algn="ctr" fontAlgn="ctr"/>
                      <a:r>
                        <a:rPr lang="en-US" sz="900" b="0" u="none" strike="noStrike" dirty="0">
                          <a:solidFill>
                            <a:srgbClr val="000000"/>
                          </a:solidFill>
                          <a:effectLst/>
                        </a:rPr>
                        <a:t>4.48</a:t>
                      </a:r>
                      <a:endParaRPr lang="en-US" sz="900" b="0"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c>
                  <a:txBody>
                    <a:bodyPr/>
                    <a:lstStyle/>
                    <a:p>
                      <a:pPr algn="ctr" fontAlgn="ctr"/>
                      <a:r>
                        <a:rPr lang="en-US" sz="900" b="0" u="none" strike="noStrike" dirty="0">
                          <a:solidFill>
                            <a:srgbClr val="000000"/>
                          </a:solidFill>
                          <a:effectLst/>
                        </a:rPr>
                        <a:t>17.12</a:t>
                      </a:r>
                      <a:endParaRPr lang="en-US" sz="900" b="0"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c>
                  <a:txBody>
                    <a:bodyPr/>
                    <a:lstStyle/>
                    <a:p>
                      <a:pPr algn="ctr" fontAlgn="ctr"/>
                      <a:r>
                        <a:rPr lang="en-US" sz="900" b="0" u="none" strike="noStrike" dirty="0">
                          <a:solidFill>
                            <a:srgbClr val="000000"/>
                          </a:solidFill>
                          <a:effectLst/>
                        </a:rPr>
                        <a:t>71</a:t>
                      </a:r>
                      <a:endParaRPr lang="en-US" sz="900" b="0"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c>
                  <a:txBody>
                    <a:bodyPr/>
                    <a:lstStyle/>
                    <a:p>
                      <a:pPr algn="ctr" fontAlgn="ctr"/>
                      <a:r>
                        <a:rPr lang="en-US" sz="900" b="0" u="none" strike="noStrike" dirty="0">
                          <a:solidFill>
                            <a:srgbClr val="000000"/>
                          </a:solidFill>
                          <a:effectLst/>
                        </a:rPr>
                        <a:t>13</a:t>
                      </a:r>
                      <a:endParaRPr lang="en-US" sz="900" b="0"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r>
              <a:tr h="253310">
                <a:tc vMerge="1">
                  <a:txBody>
                    <a:bodyPr/>
                    <a:lstStyle/>
                    <a:p>
                      <a:endParaRPr lang="es-ES"/>
                    </a:p>
                  </a:txBody>
                  <a:tcPr/>
                </a:tc>
                <a:tc>
                  <a:txBody>
                    <a:bodyPr/>
                    <a:lstStyle/>
                    <a:p>
                      <a:pPr algn="l" fontAlgn="ctr"/>
                      <a:r>
                        <a:rPr lang="en-US" sz="900" b="0" u="none" strike="noStrike" dirty="0">
                          <a:solidFill>
                            <a:srgbClr val="000000"/>
                          </a:solidFill>
                          <a:effectLst/>
                        </a:rPr>
                        <a:t>Rep. Gualinag -Rep. Guamote</a:t>
                      </a:r>
                      <a:endParaRPr lang="en-US" sz="900" b="0"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c>
                  <a:txBody>
                    <a:bodyPr/>
                    <a:lstStyle/>
                    <a:p>
                      <a:pPr algn="ctr" fontAlgn="ctr"/>
                      <a:r>
                        <a:rPr lang="en-US" sz="900" b="0" u="none" strike="noStrike" dirty="0">
                          <a:solidFill>
                            <a:srgbClr val="000000"/>
                          </a:solidFill>
                          <a:effectLst/>
                        </a:rPr>
                        <a:t>48</a:t>
                      </a:r>
                      <a:endParaRPr lang="en-US" sz="900" b="0"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c>
                  <a:txBody>
                    <a:bodyPr/>
                    <a:lstStyle/>
                    <a:p>
                      <a:pPr algn="ctr" fontAlgn="ctr"/>
                      <a:r>
                        <a:rPr lang="en-US" sz="900" b="0" u="none" strike="noStrike" dirty="0">
                          <a:solidFill>
                            <a:srgbClr val="000000"/>
                          </a:solidFill>
                          <a:effectLst/>
                        </a:rPr>
                        <a:t>28.8</a:t>
                      </a:r>
                      <a:endParaRPr lang="en-US" sz="900" b="0"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c>
                  <a:txBody>
                    <a:bodyPr/>
                    <a:lstStyle/>
                    <a:p>
                      <a:pPr algn="ctr" fontAlgn="ctr"/>
                      <a:r>
                        <a:rPr lang="en-US" sz="900" b="0" u="none" strike="noStrike" dirty="0">
                          <a:solidFill>
                            <a:srgbClr val="000000"/>
                          </a:solidFill>
                          <a:effectLst/>
                        </a:rPr>
                        <a:t>6.72</a:t>
                      </a:r>
                      <a:endParaRPr lang="en-US" sz="900" b="0"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c>
                  <a:txBody>
                    <a:bodyPr/>
                    <a:lstStyle/>
                    <a:p>
                      <a:pPr algn="ctr" fontAlgn="ctr"/>
                      <a:r>
                        <a:rPr lang="en-US" sz="900" b="0" u="none" strike="noStrike" dirty="0">
                          <a:solidFill>
                            <a:srgbClr val="000000"/>
                          </a:solidFill>
                          <a:effectLst/>
                        </a:rPr>
                        <a:t>22.08</a:t>
                      </a:r>
                      <a:endParaRPr lang="en-US" sz="900" b="0"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c>
                  <a:txBody>
                    <a:bodyPr/>
                    <a:lstStyle/>
                    <a:p>
                      <a:pPr algn="ctr" fontAlgn="ctr"/>
                      <a:r>
                        <a:rPr lang="en-US" sz="900" b="0" u="none" strike="noStrike" dirty="0">
                          <a:solidFill>
                            <a:srgbClr val="000000"/>
                          </a:solidFill>
                          <a:effectLst/>
                        </a:rPr>
                        <a:t>92</a:t>
                      </a:r>
                      <a:endParaRPr lang="en-US" sz="900" b="0"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c>
                  <a:txBody>
                    <a:bodyPr/>
                    <a:lstStyle/>
                    <a:p>
                      <a:pPr algn="ctr" fontAlgn="ctr"/>
                      <a:r>
                        <a:rPr lang="en-US" sz="900" b="0" u="none" strike="noStrike" dirty="0">
                          <a:solidFill>
                            <a:srgbClr val="000000"/>
                          </a:solidFill>
                          <a:effectLst/>
                        </a:rPr>
                        <a:t>17</a:t>
                      </a:r>
                      <a:endParaRPr lang="en-US" sz="900" b="0"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r>
              <a:tr h="253310">
                <a:tc vMerge="1">
                  <a:txBody>
                    <a:bodyPr/>
                    <a:lstStyle/>
                    <a:p>
                      <a:endParaRPr lang="es-ES"/>
                    </a:p>
                  </a:txBody>
                  <a:tcPr/>
                </a:tc>
                <a:tc>
                  <a:txBody>
                    <a:bodyPr/>
                    <a:lstStyle/>
                    <a:p>
                      <a:pPr algn="l" fontAlgn="ctr"/>
                      <a:r>
                        <a:rPr lang="en-US" sz="900" b="0" u="none" strike="noStrike" dirty="0">
                          <a:solidFill>
                            <a:srgbClr val="000000"/>
                          </a:solidFill>
                          <a:effectLst/>
                        </a:rPr>
                        <a:t>Rep. Guamote - Rep. Sindiajiri</a:t>
                      </a:r>
                      <a:endParaRPr lang="en-US" sz="900" b="0"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c>
                  <a:txBody>
                    <a:bodyPr/>
                    <a:lstStyle/>
                    <a:p>
                      <a:pPr algn="ctr" fontAlgn="ctr"/>
                      <a:r>
                        <a:rPr lang="en-US" sz="900" b="0" u="none" strike="noStrike" dirty="0">
                          <a:solidFill>
                            <a:srgbClr val="000000"/>
                          </a:solidFill>
                          <a:effectLst/>
                        </a:rPr>
                        <a:t>36</a:t>
                      </a:r>
                      <a:endParaRPr lang="en-US" sz="900" b="0"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c>
                  <a:txBody>
                    <a:bodyPr/>
                    <a:lstStyle/>
                    <a:p>
                      <a:pPr algn="ctr" fontAlgn="ctr"/>
                      <a:r>
                        <a:rPr lang="en-US" sz="900" b="0" u="none" strike="noStrike" dirty="0">
                          <a:solidFill>
                            <a:srgbClr val="000000"/>
                          </a:solidFill>
                          <a:effectLst/>
                        </a:rPr>
                        <a:t>21.6</a:t>
                      </a:r>
                      <a:endParaRPr lang="en-US" sz="900" b="0"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c>
                  <a:txBody>
                    <a:bodyPr/>
                    <a:lstStyle/>
                    <a:p>
                      <a:pPr algn="ctr" fontAlgn="ctr"/>
                      <a:r>
                        <a:rPr lang="en-US" sz="900" b="0" u="none" strike="noStrike" dirty="0">
                          <a:solidFill>
                            <a:srgbClr val="000000"/>
                          </a:solidFill>
                          <a:effectLst/>
                        </a:rPr>
                        <a:t>9.2</a:t>
                      </a:r>
                      <a:endParaRPr lang="en-US" sz="900" b="0"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c>
                  <a:txBody>
                    <a:bodyPr/>
                    <a:lstStyle/>
                    <a:p>
                      <a:pPr algn="ctr" fontAlgn="ctr"/>
                      <a:r>
                        <a:rPr lang="en-US" sz="900" b="0" u="none" strike="noStrike" dirty="0">
                          <a:solidFill>
                            <a:srgbClr val="000000"/>
                          </a:solidFill>
                          <a:effectLst/>
                        </a:rPr>
                        <a:t>12.4</a:t>
                      </a:r>
                      <a:endParaRPr lang="en-US" sz="900" b="0"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c>
                  <a:txBody>
                    <a:bodyPr/>
                    <a:lstStyle/>
                    <a:p>
                      <a:pPr algn="ctr" fontAlgn="ctr"/>
                      <a:r>
                        <a:rPr lang="en-US" sz="900" b="0" u="none" strike="noStrike" dirty="0">
                          <a:solidFill>
                            <a:srgbClr val="000000"/>
                          </a:solidFill>
                          <a:effectLst/>
                        </a:rPr>
                        <a:t>51</a:t>
                      </a:r>
                      <a:endParaRPr lang="en-US" sz="900" b="0"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c>
                  <a:txBody>
                    <a:bodyPr/>
                    <a:lstStyle/>
                    <a:p>
                      <a:pPr algn="ctr" fontAlgn="ctr"/>
                      <a:r>
                        <a:rPr lang="en-US" sz="900" b="0" u="none" strike="noStrike" dirty="0">
                          <a:solidFill>
                            <a:srgbClr val="000000"/>
                          </a:solidFill>
                          <a:effectLst/>
                        </a:rPr>
                        <a:t>9</a:t>
                      </a:r>
                      <a:endParaRPr lang="en-US" sz="900" b="0"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r>
              <a:tr h="253310">
                <a:tc vMerge="1">
                  <a:txBody>
                    <a:bodyPr/>
                    <a:lstStyle/>
                    <a:p>
                      <a:endParaRPr lang="es-ES"/>
                    </a:p>
                  </a:txBody>
                  <a:tcPr/>
                </a:tc>
                <a:tc>
                  <a:txBody>
                    <a:bodyPr/>
                    <a:lstStyle/>
                    <a:p>
                      <a:pPr algn="l" fontAlgn="ctr"/>
                      <a:r>
                        <a:rPr lang="en-US" sz="900" b="0" u="none" strike="noStrike" dirty="0">
                          <a:solidFill>
                            <a:srgbClr val="000000"/>
                          </a:solidFill>
                          <a:effectLst/>
                        </a:rPr>
                        <a:t>Rep. Sindiajiri - Rep. Puruhuai</a:t>
                      </a:r>
                      <a:endParaRPr lang="en-US" sz="900" b="0"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c>
                  <a:txBody>
                    <a:bodyPr/>
                    <a:lstStyle/>
                    <a:p>
                      <a:pPr algn="ctr" fontAlgn="ctr"/>
                      <a:r>
                        <a:rPr lang="en-US" sz="900" b="0" u="none" strike="noStrike" dirty="0">
                          <a:solidFill>
                            <a:srgbClr val="000000"/>
                          </a:solidFill>
                          <a:effectLst/>
                        </a:rPr>
                        <a:t>54</a:t>
                      </a:r>
                      <a:endParaRPr lang="en-US" sz="900" b="0"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c>
                  <a:txBody>
                    <a:bodyPr/>
                    <a:lstStyle/>
                    <a:p>
                      <a:pPr algn="ctr" fontAlgn="ctr"/>
                      <a:r>
                        <a:rPr lang="en-US" sz="900" b="0" u="none" strike="noStrike" dirty="0">
                          <a:solidFill>
                            <a:srgbClr val="000000"/>
                          </a:solidFill>
                          <a:effectLst/>
                        </a:rPr>
                        <a:t>32.4</a:t>
                      </a:r>
                      <a:endParaRPr lang="en-US" sz="900" b="0"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c>
                  <a:txBody>
                    <a:bodyPr/>
                    <a:lstStyle/>
                    <a:p>
                      <a:pPr algn="ctr" fontAlgn="ctr"/>
                      <a:r>
                        <a:rPr lang="en-US" sz="900" b="0" u="none" strike="noStrike" dirty="0">
                          <a:solidFill>
                            <a:srgbClr val="000000"/>
                          </a:solidFill>
                          <a:effectLst/>
                        </a:rPr>
                        <a:t>2</a:t>
                      </a:r>
                      <a:endParaRPr lang="en-US" sz="900" b="0"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c>
                  <a:txBody>
                    <a:bodyPr/>
                    <a:lstStyle/>
                    <a:p>
                      <a:pPr algn="ctr" fontAlgn="ctr"/>
                      <a:r>
                        <a:rPr lang="en-US" sz="900" b="0" u="none" strike="noStrike" dirty="0">
                          <a:solidFill>
                            <a:srgbClr val="000000"/>
                          </a:solidFill>
                          <a:effectLst/>
                        </a:rPr>
                        <a:t>30.4</a:t>
                      </a:r>
                      <a:endParaRPr lang="en-US" sz="900" b="0"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c>
                  <a:txBody>
                    <a:bodyPr/>
                    <a:lstStyle/>
                    <a:p>
                      <a:pPr algn="ctr" fontAlgn="ctr"/>
                      <a:r>
                        <a:rPr lang="en-US" sz="900" b="0" u="none" strike="noStrike" dirty="0">
                          <a:solidFill>
                            <a:srgbClr val="000000"/>
                          </a:solidFill>
                          <a:effectLst/>
                        </a:rPr>
                        <a:t>126</a:t>
                      </a:r>
                      <a:endParaRPr lang="en-US" sz="900" b="0"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c>
                  <a:txBody>
                    <a:bodyPr/>
                    <a:lstStyle/>
                    <a:p>
                      <a:pPr algn="ctr" fontAlgn="ctr"/>
                      <a:r>
                        <a:rPr lang="en-US" sz="900" b="0" u="none" strike="noStrike" dirty="0">
                          <a:solidFill>
                            <a:srgbClr val="000000"/>
                          </a:solidFill>
                          <a:effectLst/>
                        </a:rPr>
                        <a:t>23</a:t>
                      </a:r>
                      <a:endParaRPr lang="en-US" sz="900" b="0"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r>
              <a:tr h="253310">
                <a:tc vMerge="1">
                  <a:txBody>
                    <a:bodyPr/>
                    <a:lstStyle/>
                    <a:p>
                      <a:endParaRPr lang="es-ES"/>
                    </a:p>
                  </a:txBody>
                  <a:tcPr/>
                </a:tc>
                <a:tc>
                  <a:txBody>
                    <a:bodyPr/>
                    <a:lstStyle/>
                    <a:p>
                      <a:pPr algn="l" fontAlgn="ctr"/>
                      <a:r>
                        <a:rPr lang="en-US" sz="900" b="1" u="none" strike="noStrike" dirty="0">
                          <a:solidFill>
                            <a:srgbClr val="000000"/>
                          </a:solidFill>
                          <a:effectLst/>
                        </a:rPr>
                        <a:t>Rep. Sindiajiri - Riobamba</a:t>
                      </a:r>
                      <a:endParaRPr lang="en-US" sz="900" b="1"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c>
                  <a:txBody>
                    <a:bodyPr/>
                    <a:lstStyle/>
                    <a:p>
                      <a:pPr algn="ctr" fontAlgn="ctr"/>
                      <a:r>
                        <a:rPr lang="en-US" sz="900" b="1" u="none" strike="noStrike" dirty="0">
                          <a:solidFill>
                            <a:srgbClr val="000000"/>
                          </a:solidFill>
                          <a:effectLst/>
                        </a:rPr>
                        <a:t>54</a:t>
                      </a:r>
                      <a:endParaRPr lang="en-US" sz="900" b="1"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c>
                  <a:txBody>
                    <a:bodyPr/>
                    <a:lstStyle/>
                    <a:p>
                      <a:pPr algn="ctr" fontAlgn="ctr"/>
                      <a:r>
                        <a:rPr lang="en-US" sz="900" b="1" u="none" strike="noStrike" dirty="0">
                          <a:solidFill>
                            <a:srgbClr val="000000"/>
                          </a:solidFill>
                          <a:effectLst/>
                        </a:rPr>
                        <a:t>32.4</a:t>
                      </a:r>
                      <a:endParaRPr lang="en-US" sz="900" b="1"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c>
                  <a:txBody>
                    <a:bodyPr/>
                    <a:lstStyle/>
                    <a:p>
                      <a:pPr algn="ctr" fontAlgn="ctr"/>
                      <a:r>
                        <a:rPr lang="en-US" sz="900" b="1" u="none" strike="noStrike" dirty="0">
                          <a:solidFill>
                            <a:srgbClr val="000000"/>
                          </a:solidFill>
                          <a:effectLst/>
                        </a:rPr>
                        <a:t>13.44</a:t>
                      </a:r>
                      <a:endParaRPr lang="en-US" sz="900" b="1"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c>
                  <a:txBody>
                    <a:bodyPr/>
                    <a:lstStyle/>
                    <a:p>
                      <a:pPr algn="ctr" fontAlgn="ctr"/>
                      <a:r>
                        <a:rPr lang="en-US" sz="900" b="1" u="none" strike="noStrike" dirty="0">
                          <a:solidFill>
                            <a:srgbClr val="000000"/>
                          </a:solidFill>
                          <a:effectLst/>
                        </a:rPr>
                        <a:t>18.96</a:t>
                      </a:r>
                      <a:endParaRPr lang="en-US" sz="900" b="1"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c>
                  <a:txBody>
                    <a:bodyPr/>
                    <a:lstStyle/>
                    <a:p>
                      <a:pPr algn="ctr" fontAlgn="ctr"/>
                      <a:r>
                        <a:rPr lang="en-US" sz="900" b="1" u="none" strike="noStrike" dirty="0">
                          <a:solidFill>
                            <a:srgbClr val="000000"/>
                          </a:solidFill>
                          <a:effectLst/>
                        </a:rPr>
                        <a:t>79</a:t>
                      </a:r>
                      <a:endParaRPr lang="en-US" sz="900" b="1"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c>
                  <a:txBody>
                    <a:bodyPr/>
                    <a:lstStyle/>
                    <a:p>
                      <a:pPr algn="ctr" fontAlgn="ctr"/>
                      <a:r>
                        <a:rPr lang="en-US" sz="900" b="1" u="none" strike="noStrike" dirty="0">
                          <a:solidFill>
                            <a:srgbClr val="000000"/>
                          </a:solidFill>
                          <a:effectLst/>
                        </a:rPr>
                        <a:t>14</a:t>
                      </a:r>
                      <a:endParaRPr lang="en-US" sz="900" b="1"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r>
              <a:tr h="374362">
                <a:tc rowSpan="6">
                  <a:txBody>
                    <a:bodyPr/>
                    <a:lstStyle/>
                    <a:p>
                      <a:pPr algn="ctr" fontAlgn="ctr"/>
                      <a:r>
                        <a:rPr lang="en-US" sz="900" b="0" u="none" strike="noStrike" dirty="0">
                          <a:solidFill>
                            <a:srgbClr val="000000"/>
                          </a:solidFill>
                          <a:effectLst/>
                        </a:rPr>
                        <a:t>Enlaces hacia los Telecentros</a:t>
                      </a:r>
                      <a:endParaRPr lang="en-US" sz="900" b="0"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c>
                  <a:txBody>
                    <a:bodyPr/>
                    <a:lstStyle/>
                    <a:p>
                      <a:pPr algn="l" fontAlgn="ctr"/>
                      <a:r>
                        <a:rPr lang="en-US" sz="900" b="0" u="none" strike="noStrike" dirty="0">
                          <a:solidFill>
                            <a:srgbClr val="000000"/>
                          </a:solidFill>
                          <a:effectLst/>
                        </a:rPr>
                        <a:t>PALLATANGA - Rep. El Retorno</a:t>
                      </a:r>
                      <a:endParaRPr lang="en-US" sz="900" b="0"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c>
                  <a:txBody>
                    <a:bodyPr/>
                    <a:lstStyle/>
                    <a:p>
                      <a:pPr algn="ctr" fontAlgn="ctr"/>
                      <a:r>
                        <a:rPr lang="en-US" sz="900" b="0" u="none" strike="noStrike" dirty="0">
                          <a:solidFill>
                            <a:srgbClr val="000000"/>
                          </a:solidFill>
                          <a:effectLst/>
                        </a:rPr>
                        <a:t>24</a:t>
                      </a:r>
                      <a:endParaRPr lang="en-US" sz="900" b="0"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c>
                  <a:txBody>
                    <a:bodyPr/>
                    <a:lstStyle/>
                    <a:p>
                      <a:pPr algn="ctr" fontAlgn="ctr"/>
                      <a:r>
                        <a:rPr lang="en-US" sz="900" b="0" u="none" strike="noStrike" dirty="0">
                          <a:solidFill>
                            <a:srgbClr val="000000"/>
                          </a:solidFill>
                          <a:effectLst/>
                        </a:rPr>
                        <a:t>14.4</a:t>
                      </a:r>
                      <a:endParaRPr lang="en-US" sz="900" b="0"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c>
                  <a:txBody>
                    <a:bodyPr/>
                    <a:lstStyle/>
                    <a:p>
                      <a:pPr algn="ctr" fontAlgn="ctr"/>
                      <a:r>
                        <a:rPr lang="en-US" sz="900" b="0" u="none" strike="noStrike" dirty="0">
                          <a:solidFill>
                            <a:srgbClr val="000000"/>
                          </a:solidFill>
                          <a:effectLst/>
                        </a:rPr>
                        <a:t>2.48</a:t>
                      </a:r>
                      <a:endParaRPr lang="en-US" sz="900" b="0"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c>
                  <a:txBody>
                    <a:bodyPr/>
                    <a:lstStyle/>
                    <a:p>
                      <a:pPr algn="ctr" fontAlgn="ctr"/>
                      <a:r>
                        <a:rPr lang="en-US" sz="900" b="0" u="none" strike="noStrike" dirty="0">
                          <a:solidFill>
                            <a:srgbClr val="000000"/>
                          </a:solidFill>
                          <a:effectLst/>
                        </a:rPr>
                        <a:t>11.92</a:t>
                      </a:r>
                      <a:endParaRPr lang="en-US" sz="900" b="0"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c>
                  <a:txBody>
                    <a:bodyPr/>
                    <a:lstStyle/>
                    <a:p>
                      <a:pPr algn="ctr" fontAlgn="ctr"/>
                      <a:r>
                        <a:rPr lang="en-US" sz="900" b="0" u="none" strike="noStrike" dirty="0">
                          <a:solidFill>
                            <a:srgbClr val="000000"/>
                          </a:solidFill>
                          <a:effectLst/>
                        </a:rPr>
                        <a:t>49</a:t>
                      </a:r>
                      <a:endParaRPr lang="en-US" sz="900" b="0"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c>
                  <a:txBody>
                    <a:bodyPr/>
                    <a:lstStyle/>
                    <a:p>
                      <a:pPr algn="ctr" fontAlgn="ctr"/>
                      <a:r>
                        <a:rPr lang="en-US" sz="900" b="0" u="none" strike="noStrike" dirty="0">
                          <a:solidFill>
                            <a:srgbClr val="000000"/>
                          </a:solidFill>
                          <a:effectLst/>
                        </a:rPr>
                        <a:t>9</a:t>
                      </a:r>
                      <a:endParaRPr lang="en-US" sz="900" b="0"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r>
              <a:tr h="374362">
                <a:tc vMerge="1">
                  <a:txBody>
                    <a:bodyPr/>
                    <a:lstStyle/>
                    <a:p>
                      <a:endParaRPr lang="es-ES"/>
                    </a:p>
                  </a:txBody>
                  <a:tcPr/>
                </a:tc>
                <a:tc>
                  <a:txBody>
                    <a:bodyPr/>
                    <a:lstStyle/>
                    <a:p>
                      <a:pPr algn="l" fontAlgn="ctr"/>
                      <a:r>
                        <a:rPr lang="en-US" sz="900" b="0" u="none" strike="noStrike" dirty="0">
                          <a:solidFill>
                            <a:srgbClr val="000000"/>
                          </a:solidFill>
                          <a:effectLst/>
                        </a:rPr>
                        <a:t>ACHUPALLAS - Rep. Tamborpungo</a:t>
                      </a:r>
                      <a:endParaRPr lang="en-US" sz="900" b="0"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c>
                  <a:txBody>
                    <a:bodyPr/>
                    <a:lstStyle/>
                    <a:p>
                      <a:pPr algn="ctr" fontAlgn="ctr"/>
                      <a:r>
                        <a:rPr lang="en-US" sz="900" b="0" u="none" strike="noStrike" dirty="0">
                          <a:solidFill>
                            <a:srgbClr val="000000"/>
                          </a:solidFill>
                          <a:effectLst/>
                        </a:rPr>
                        <a:t>54</a:t>
                      </a:r>
                      <a:endParaRPr lang="en-US" sz="900" b="0"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c>
                  <a:txBody>
                    <a:bodyPr/>
                    <a:lstStyle/>
                    <a:p>
                      <a:pPr algn="ctr" fontAlgn="ctr"/>
                      <a:r>
                        <a:rPr lang="en-US" sz="900" b="0" u="none" strike="noStrike" dirty="0">
                          <a:solidFill>
                            <a:srgbClr val="000000"/>
                          </a:solidFill>
                          <a:effectLst/>
                        </a:rPr>
                        <a:t>32.4</a:t>
                      </a:r>
                      <a:endParaRPr lang="en-US" sz="900" b="0"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c>
                  <a:txBody>
                    <a:bodyPr/>
                    <a:lstStyle/>
                    <a:p>
                      <a:pPr algn="ctr" fontAlgn="ctr"/>
                      <a:r>
                        <a:rPr lang="en-US" sz="900" b="0" u="none" strike="noStrike" dirty="0">
                          <a:solidFill>
                            <a:srgbClr val="000000"/>
                          </a:solidFill>
                          <a:effectLst/>
                        </a:rPr>
                        <a:t>2</a:t>
                      </a:r>
                      <a:endParaRPr lang="en-US" sz="900" b="0"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c>
                  <a:txBody>
                    <a:bodyPr/>
                    <a:lstStyle/>
                    <a:p>
                      <a:pPr algn="ctr" fontAlgn="ctr"/>
                      <a:r>
                        <a:rPr lang="en-US" sz="900" b="0" u="none" strike="noStrike" dirty="0">
                          <a:solidFill>
                            <a:srgbClr val="000000"/>
                          </a:solidFill>
                          <a:effectLst/>
                        </a:rPr>
                        <a:t>30.4</a:t>
                      </a:r>
                      <a:endParaRPr lang="en-US" sz="900" b="0"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c>
                  <a:txBody>
                    <a:bodyPr/>
                    <a:lstStyle/>
                    <a:p>
                      <a:pPr algn="ctr" fontAlgn="ctr"/>
                      <a:r>
                        <a:rPr lang="en-US" sz="900" b="0" u="none" strike="noStrike" dirty="0">
                          <a:solidFill>
                            <a:srgbClr val="000000"/>
                          </a:solidFill>
                          <a:effectLst/>
                        </a:rPr>
                        <a:t>126</a:t>
                      </a:r>
                      <a:endParaRPr lang="en-US" sz="900" b="0"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c>
                  <a:txBody>
                    <a:bodyPr/>
                    <a:lstStyle/>
                    <a:p>
                      <a:pPr algn="ctr" fontAlgn="ctr"/>
                      <a:r>
                        <a:rPr lang="en-US" sz="900" b="0" u="none" strike="noStrike" dirty="0">
                          <a:solidFill>
                            <a:srgbClr val="000000"/>
                          </a:solidFill>
                          <a:effectLst/>
                        </a:rPr>
                        <a:t>23</a:t>
                      </a:r>
                      <a:endParaRPr lang="en-US" sz="900" b="0"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r>
              <a:tr h="253310">
                <a:tc vMerge="1">
                  <a:txBody>
                    <a:bodyPr/>
                    <a:lstStyle/>
                    <a:p>
                      <a:endParaRPr lang="es-ES"/>
                    </a:p>
                  </a:txBody>
                  <a:tcPr/>
                </a:tc>
                <a:tc>
                  <a:txBody>
                    <a:bodyPr/>
                    <a:lstStyle/>
                    <a:p>
                      <a:pPr algn="l" fontAlgn="ctr"/>
                      <a:r>
                        <a:rPr lang="en-US" sz="900" b="0" u="none" strike="noStrike" dirty="0">
                          <a:solidFill>
                            <a:srgbClr val="000000"/>
                          </a:solidFill>
                          <a:effectLst/>
                        </a:rPr>
                        <a:t>PALMIRA - Rep. Gualinag</a:t>
                      </a:r>
                      <a:endParaRPr lang="en-US" sz="900" b="0"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c>
                  <a:txBody>
                    <a:bodyPr/>
                    <a:lstStyle/>
                    <a:p>
                      <a:pPr algn="ctr" fontAlgn="ctr"/>
                      <a:r>
                        <a:rPr lang="en-US" sz="900" b="0" u="none" strike="noStrike" dirty="0">
                          <a:solidFill>
                            <a:srgbClr val="000000"/>
                          </a:solidFill>
                          <a:effectLst/>
                        </a:rPr>
                        <a:t>54</a:t>
                      </a:r>
                      <a:endParaRPr lang="en-US" sz="900" b="0"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c>
                  <a:txBody>
                    <a:bodyPr/>
                    <a:lstStyle/>
                    <a:p>
                      <a:pPr algn="ctr" fontAlgn="ctr"/>
                      <a:r>
                        <a:rPr lang="en-US" sz="900" b="0" u="none" strike="noStrike" dirty="0">
                          <a:solidFill>
                            <a:srgbClr val="000000"/>
                          </a:solidFill>
                          <a:effectLst/>
                        </a:rPr>
                        <a:t>32.4</a:t>
                      </a:r>
                      <a:endParaRPr lang="en-US" sz="900" b="0"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c>
                  <a:txBody>
                    <a:bodyPr/>
                    <a:lstStyle/>
                    <a:p>
                      <a:pPr algn="ctr" fontAlgn="ctr"/>
                      <a:r>
                        <a:rPr lang="en-US" sz="900" b="0" u="none" strike="noStrike" dirty="0">
                          <a:solidFill>
                            <a:srgbClr val="000000"/>
                          </a:solidFill>
                          <a:effectLst/>
                        </a:rPr>
                        <a:t>2.24</a:t>
                      </a:r>
                      <a:endParaRPr lang="en-US" sz="900" b="0"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c>
                  <a:txBody>
                    <a:bodyPr/>
                    <a:lstStyle/>
                    <a:p>
                      <a:pPr algn="ctr" fontAlgn="ctr"/>
                      <a:r>
                        <a:rPr lang="en-US" sz="900" b="0" u="none" strike="noStrike" dirty="0">
                          <a:solidFill>
                            <a:srgbClr val="000000"/>
                          </a:solidFill>
                          <a:effectLst/>
                        </a:rPr>
                        <a:t>30.16</a:t>
                      </a:r>
                      <a:endParaRPr lang="en-US" sz="900" b="0"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c>
                  <a:txBody>
                    <a:bodyPr/>
                    <a:lstStyle/>
                    <a:p>
                      <a:pPr algn="ctr" fontAlgn="ctr"/>
                      <a:r>
                        <a:rPr lang="en-US" sz="900" b="0" u="none" strike="noStrike" dirty="0">
                          <a:solidFill>
                            <a:srgbClr val="000000"/>
                          </a:solidFill>
                          <a:effectLst/>
                        </a:rPr>
                        <a:t>125</a:t>
                      </a:r>
                      <a:endParaRPr lang="en-US" sz="900" b="0"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c>
                  <a:txBody>
                    <a:bodyPr/>
                    <a:lstStyle/>
                    <a:p>
                      <a:pPr algn="ctr" fontAlgn="ctr"/>
                      <a:r>
                        <a:rPr lang="en-US" sz="900" b="0" u="none" strike="noStrike" dirty="0">
                          <a:solidFill>
                            <a:srgbClr val="000000"/>
                          </a:solidFill>
                          <a:effectLst/>
                        </a:rPr>
                        <a:t>23</a:t>
                      </a:r>
                      <a:endParaRPr lang="en-US" sz="900" b="0"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r>
              <a:tr h="253310">
                <a:tc vMerge="1">
                  <a:txBody>
                    <a:bodyPr/>
                    <a:lstStyle/>
                    <a:p>
                      <a:endParaRPr lang="es-ES"/>
                    </a:p>
                  </a:txBody>
                  <a:tcPr/>
                </a:tc>
                <a:tc>
                  <a:txBody>
                    <a:bodyPr/>
                    <a:lstStyle/>
                    <a:p>
                      <a:pPr algn="l" fontAlgn="ctr"/>
                      <a:r>
                        <a:rPr lang="en-US" sz="900" b="0" u="none" strike="noStrike" dirty="0">
                          <a:solidFill>
                            <a:srgbClr val="000000"/>
                          </a:solidFill>
                          <a:effectLst/>
                        </a:rPr>
                        <a:t>GUAMOTE - Rep. Guamote</a:t>
                      </a:r>
                      <a:endParaRPr lang="en-US" sz="900" b="0"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c>
                  <a:txBody>
                    <a:bodyPr/>
                    <a:lstStyle/>
                    <a:p>
                      <a:pPr algn="ctr" fontAlgn="ctr"/>
                      <a:r>
                        <a:rPr lang="en-US" sz="900" b="0" u="none" strike="noStrike" dirty="0">
                          <a:solidFill>
                            <a:srgbClr val="000000"/>
                          </a:solidFill>
                          <a:effectLst/>
                        </a:rPr>
                        <a:t>54</a:t>
                      </a:r>
                      <a:endParaRPr lang="en-US" sz="900" b="0"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c>
                  <a:txBody>
                    <a:bodyPr/>
                    <a:lstStyle/>
                    <a:p>
                      <a:pPr algn="ctr" fontAlgn="ctr"/>
                      <a:r>
                        <a:rPr lang="en-US" sz="900" b="0" u="none" strike="noStrike" dirty="0">
                          <a:solidFill>
                            <a:srgbClr val="000000"/>
                          </a:solidFill>
                          <a:effectLst/>
                        </a:rPr>
                        <a:t>32.4</a:t>
                      </a:r>
                      <a:endParaRPr lang="en-US" sz="900" b="0"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c>
                  <a:txBody>
                    <a:bodyPr/>
                    <a:lstStyle/>
                    <a:p>
                      <a:pPr algn="ctr" fontAlgn="ctr"/>
                      <a:r>
                        <a:rPr lang="en-US" sz="900" b="0" u="none" strike="noStrike" dirty="0">
                          <a:solidFill>
                            <a:srgbClr val="000000"/>
                          </a:solidFill>
                          <a:effectLst/>
                        </a:rPr>
                        <a:t>2.48</a:t>
                      </a:r>
                      <a:endParaRPr lang="en-US" sz="900" b="0"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c>
                  <a:txBody>
                    <a:bodyPr/>
                    <a:lstStyle/>
                    <a:p>
                      <a:pPr algn="ctr" fontAlgn="ctr"/>
                      <a:r>
                        <a:rPr lang="en-US" sz="900" b="0" u="none" strike="noStrike" dirty="0">
                          <a:solidFill>
                            <a:srgbClr val="000000"/>
                          </a:solidFill>
                          <a:effectLst/>
                        </a:rPr>
                        <a:t>29.92</a:t>
                      </a:r>
                      <a:endParaRPr lang="en-US" sz="900" b="0"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c>
                  <a:txBody>
                    <a:bodyPr/>
                    <a:lstStyle/>
                    <a:p>
                      <a:pPr algn="ctr" fontAlgn="ctr"/>
                      <a:r>
                        <a:rPr lang="en-US" sz="900" b="0" u="none" strike="noStrike" dirty="0">
                          <a:solidFill>
                            <a:srgbClr val="000000"/>
                          </a:solidFill>
                          <a:effectLst/>
                        </a:rPr>
                        <a:t>124</a:t>
                      </a:r>
                      <a:endParaRPr lang="en-US" sz="900" b="0"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c>
                  <a:txBody>
                    <a:bodyPr/>
                    <a:lstStyle/>
                    <a:p>
                      <a:pPr algn="ctr" fontAlgn="ctr"/>
                      <a:r>
                        <a:rPr lang="en-US" sz="900" b="0" u="none" strike="noStrike" dirty="0">
                          <a:solidFill>
                            <a:srgbClr val="000000"/>
                          </a:solidFill>
                          <a:effectLst/>
                        </a:rPr>
                        <a:t>23</a:t>
                      </a:r>
                      <a:endParaRPr lang="en-US" sz="900" b="0"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r>
              <a:tr h="253310">
                <a:tc vMerge="1">
                  <a:txBody>
                    <a:bodyPr/>
                    <a:lstStyle/>
                    <a:p>
                      <a:endParaRPr lang="es-ES"/>
                    </a:p>
                  </a:txBody>
                  <a:tcPr/>
                </a:tc>
                <a:tc>
                  <a:txBody>
                    <a:bodyPr/>
                    <a:lstStyle/>
                    <a:p>
                      <a:pPr algn="l" fontAlgn="ctr"/>
                      <a:r>
                        <a:rPr lang="en-US" sz="900" b="0" u="none" strike="noStrike" dirty="0">
                          <a:solidFill>
                            <a:srgbClr val="000000"/>
                          </a:solidFill>
                          <a:effectLst/>
                        </a:rPr>
                        <a:t>PUNGALA - Rep. Puruhuai</a:t>
                      </a:r>
                      <a:endParaRPr lang="en-US" sz="900" b="0"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c>
                  <a:txBody>
                    <a:bodyPr/>
                    <a:lstStyle/>
                    <a:p>
                      <a:pPr algn="ctr" fontAlgn="ctr"/>
                      <a:r>
                        <a:rPr lang="en-US" sz="900" b="0" u="none" strike="noStrike" dirty="0">
                          <a:solidFill>
                            <a:srgbClr val="000000"/>
                          </a:solidFill>
                          <a:effectLst/>
                        </a:rPr>
                        <a:t>54</a:t>
                      </a:r>
                      <a:endParaRPr lang="en-US" sz="900" b="0"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c>
                  <a:txBody>
                    <a:bodyPr/>
                    <a:lstStyle/>
                    <a:p>
                      <a:pPr algn="ctr" fontAlgn="ctr"/>
                      <a:r>
                        <a:rPr lang="en-US" sz="900" b="0" u="none" strike="noStrike" dirty="0">
                          <a:solidFill>
                            <a:srgbClr val="000000"/>
                          </a:solidFill>
                          <a:effectLst/>
                        </a:rPr>
                        <a:t>32.4</a:t>
                      </a:r>
                      <a:endParaRPr lang="en-US" sz="900" b="0"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c>
                  <a:txBody>
                    <a:bodyPr/>
                    <a:lstStyle/>
                    <a:p>
                      <a:pPr algn="ctr" fontAlgn="ctr"/>
                      <a:r>
                        <a:rPr lang="en-US" sz="900" b="0" u="none" strike="noStrike" dirty="0">
                          <a:solidFill>
                            <a:srgbClr val="000000"/>
                          </a:solidFill>
                          <a:effectLst/>
                        </a:rPr>
                        <a:t>2</a:t>
                      </a:r>
                      <a:endParaRPr lang="en-US" sz="900" b="0"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c>
                  <a:txBody>
                    <a:bodyPr/>
                    <a:lstStyle/>
                    <a:p>
                      <a:pPr algn="ctr" fontAlgn="ctr"/>
                      <a:r>
                        <a:rPr lang="en-US" sz="900" b="0" u="none" strike="noStrike" dirty="0">
                          <a:solidFill>
                            <a:srgbClr val="000000"/>
                          </a:solidFill>
                          <a:effectLst/>
                        </a:rPr>
                        <a:t>30.4</a:t>
                      </a:r>
                      <a:endParaRPr lang="en-US" sz="900" b="0"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c>
                  <a:txBody>
                    <a:bodyPr/>
                    <a:lstStyle/>
                    <a:p>
                      <a:pPr algn="ctr" fontAlgn="ctr"/>
                      <a:r>
                        <a:rPr lang="en-US" sz="900" b="0" u="none" strike="noStrike" dirty="0">
                          <a:solidFill>
                            <a:srgbClr val="000000"/>
                          </a:solidFill>
                          <a:effectLst/>
                        </a:rPr>
                        <a:t>126</a:t>
                      </a:r>
                      <a:endParaRPr lang="en-US" sz="900" b="0"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c>
                  <a:txBody>
                    <a:bodyPr/>
                    <a:lstStyle/>
                    <a:p>
                      <a:pPr algn="ctr" fontAlgn="ctr"/>
                      <a:r>
                        <a:rPr lang="en-US" sz="900" b="0" u="none" strike="noStrike" dirty="0">
                          <a:solidFill>
                            <a:srgbClr val="000000"/>
                          </a:solidFill>
                          <a:effectLst/>
                        </a:rPr>
                        <a:t>23</a:t>
                      </a:r>
                      <a:endParaRPr lang="en-US" sz="900" b="0"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r>
              <a:tr h="253310">
                <a:tc vMerge="1">
                  <a:txBody>
                    <a:bodyPr/>
                    <a:lstStyle/>
                    <a:p>
                      <a:endParaRPr lang="es-ES"/>
                    </a:p>
                  </a:txBody>
                  <a:tcPr/>
                </a:tc>
                <a:tc>
                  <a:txBody>
                    <a:bodyPr/>
                    <a:lstStyle/>
                    <a:p>
                      <a:pPr algn="l" fontAlgn="ctr"/>
                      <a:r>
                        <a:rPr lang="en-US" sz="900" b="0" u="none" strike="noStrike" dirty="0">
                          <a:solidFill>
                            <a:srgbClr val="000000"/>
                          </a:solidFill>
                          <a:effectLst/>
                        </a:rPr>
                        <a:t>SAN JUAN - Rep. Sindiajiri</a:t>
                      </a:r>
                      <a:endParaRPr lang="en-US" sz="900" b="0"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c>
                  <a:txBody>
                    <a:bodyPr/>
                    <a:lstStyle/>
                    <a:p>
                      <a:pPr algn="ctr" fontAlgn="ctr"/>
                      <a:r>
                        <a:rPr lang="en-US" sz="900" b="0" u="none" strike="noStrike" dirty="0">
                          <a:solidFill>
                            <a:srgbClr val="000000"/>
                          </a:solidFill>
                          <a:effectLst/>
                        </a:rPr>
                        <a:t>24</a:t>
                      </a:r>
                      <a:endParaRPr lang="en-US" sz="900" b="0"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c>
                  <a:txBody>
                    <a:bodyPr/>
                    <a:lstStyle/>
                    <a:p>
                      <a:pPr algn="ctr" fontAlgn="ctr"/>
                      <a:r>
                        <a:rPr lang="en-US" sz="900" b="0" u="none" strike="noStrike" dirty="0">
                          <a:solidFill>
                            <a:srgbClr val="000000"/>
                          </a:solidFill>
                          <a:effectLst/>
                        </a:rPr>
                        <a:t>14.4</a:t>
                      </a:r>
                      <a:endParaRPr lang="en-US" sz="900" b="0"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c>
                  <a:txBody>
                    <a:bodyPr/>
                    <a:lstStyle/>
                    <a:p>
                      <a:pPr algn="ctr" fontAlgn="ctr"/>
                      <a:r>
                        <a:rPr lang="en-US" sz="900" b="0" u="none" strike="noStrike" dirty="0">
                          <a:solidFill>
                            <a:srgbClr val="000000"/>
                          </a:solidFill>
                          <a:effectLst/>
                        </a:rPr>
                        <a:t>2.24</a:t>
                      </a:r>
                      <a:endParaRPr lang="en-US" sz="900" b="0"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c>
                  <a:txBody>
                    <a:bodyPr/>
                    <a:lstStyle/>
                    <a:p>
                      <a:pPr algn="ctr" fontAlgn="ctr"/>
                      <a:r>
                        <a:rPr lang="en-US" sz="900" b="0" u="none" strike="noStrike" dirty="0">
                          <a:solidFill>
                            <a:srgbClr val="000000"/>
                          </a:solidFill>
                          <a:effectLst/>
                        </a:rPr>
                        <a:t>12.16</a:t>
                      </a:r>
                      <a:endParaRPr lang="en-US" sz="900" b="0"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c>
                  <a:txBody>
                    <a:bodyPr/>
                    <a:lstStyle/>
                    <a:p>
                      <a:pPr algn="ctr" fontAlgn="ctr"/>
                      <a:r>
                        <a:rPr lang="en-US" sz="900" b="0" u="none" strike="noStrike" dirty="0">
                          <a:solidFill>
                            <a:srgbClr val="000000"/>
                          </a:solidFill>
                          <a:effectLst/>
                        </a:rPr>
                        <a:t>50</a:t>
                      </a:r>
                      <a:endParaRPr lang="en-US" sz="900" b="0"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c>
                  <a:txBody>
                    <a:bodyPr/>
                    <a:lstStyle/>
                    <a:p>
                      <a:pPr algn="ctr" fontAlgn="ctr"/>
                      <a:r>
                        <a:rPr lang="en-US" sz="900" b="0" u="none" strike="noStrike" dirty="0">
                          <a:solidFill>
                            <a:srgbClr val="000000"/>
                          </a:solidFill>
                          <a:effectLst/>
                        </a:rPr>
                        <a:t>9</a:t>
                      </a:r>
                      <a:endParaRPr lang="en-US" sz="900" b="0" i="0" u="none" strike="noStrike" dirty="0">
                        <a:solidFill>
                          <a:srgbClr val="000000"/>
                        </a:solidFill>
                        <a:effectLst/>
                        <a:latin typeface="Arial"/>
                      </a:endParaRPr>
                    </a:p>
                  </a:txBody>
                  <a:tcPr marL="11208" marR="11208" marT="11208"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r>
            </a:tbl>
          </a:graphicData>
        </a:graphic>
      </p:graphicFrame>
    </p:spTree>
    <p:extLst>
      <p:ext uri="{BB962C8B-B14F-4D97-AF65-F5344CB8AC3E}">
        <p14:creationId xmlns:p14="http://schemas.microsoft.com/office/powerpoint/2010/main" val="4601878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heckerboard(across)">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ssolve">
                                      <p:cBhvr>
                                        <p:cTn id="2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cells.jpg"/>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6481" t="12346" r="20791"/>
          <a:stretch/>
        </p:blipFill>
        <p:spPr>
          <a:xfrm>
            <a:off x="-1" y="1"/>
            <a:ext cx="9144001" cy="6887920"/>
          </a:xfrm>
          <a:prstGeom prst="rect">
            <a:avLst/>
          </a:prstGeom>
        </p:spPr>
      </p:pic>
      <p:sp>
        <p:nvSpPr>
          <p:cNvPr id="7" name="Rectángulo redondeado 6"/>
          <p:cNvSpPr/>
          <p:nvPr/>
        </p:nvSpPr>
        <p:spPr>
          <a:xfrm>
            <a:off x="508001" y="303855"/>
            <a:ext cx="4385732" cy="627478"/>
          </a:xfrm>
          <a:prstGeom prst="roundRect">
            <a:avLst/>
          </a:prstGeom>
          <a:solidFill>
            <a:srgbClr val="21F519"/>
          </a:solidFill>
          <a:ln>
            <a:solidFill>
              <a:srgbClr val="FFFFFF"/>
            </a:solidFill>
          </a:ln>
          <a:scene3d>
            <a:camera prst="orthographicFront"/>
            <a:lightRig rig="threePt" dir="t"/>
          </a:scene3d>
          <a:sp3d>
            <a:bevelT prst="angle"/>
          </a:sp3d>
        </p:spPr>
        <p:style>
          <a:lnRef idx="1">
            <a:schemeClr val="accent2"/>
          </a:lnRef>
          <a:fillRef idx="3">
            <a:schemeClr val="accent2"/>
          </a:fillRef>
          <a:effectRef idx="2">
            <a:schemeClr val="accent2"/>
          </a:effectRef>
          <a:fontRef idx="minor">
            <a:schemeClr val="lt1"/>
          </a:fontRef>
        </p:style>
        <p:txBody>
          <a:bodyPr rtlCol="0" anchor="ctr"/>
          <a:lstStyle/>
          <a:p>
            <a:pPr algn="ctr">
              <a:lnSpc>
                <a:spcPct val="80000"/>
              </a:lnSpc>
            </a:pPr>
            <a:r>
              <a:rPr lang="es-ES" sz="3200" dirty="0" smtClean="0"/>
              <a:t>DISEÑO DE LA RED</a:t>
            </a:r>
            <a:endParaRPr lang="es-ES" sz="3200" dirty="0"/>
          </a:p>
        </p:txBody>
      </p:sp>
      <p:sp>
        <p:nvSpPr>
          <p:cNvPr id="3" name="CuadroTexto 2"/>
          <p:cNvSpPr txBox="1"/>
          <p:nvPr/>
        </p:nvSpPr>
        <p:spPr>
          <a:xfrm>
            <a:off x="186265" y="1895101"/>
            <a:ext cx="2404535" cy="923330"/>
          </a:xfrm>
          <a:prstGeom prst="rect">
            <a:avLst/>
          </a:prstGeom>
          <a:noFill/>
        </p:spPr>
        <p:txBody>
          <a:bodyPr wrap="square" rtlCol="0">
            <a:spAutoFit/>
          </a:bodyPr>
          <a:lstStyle/>
          <a:p>
            <a:pPr algn="ctr"/>
            <a:r>
              <a:rPr lang="es-ES" b="1" dirty="0" smtClean="0"/>
              <a:t>EXPANSIÓN DE LA RED CON MODALIDAD DE VIDEO:</a:t>
            </a:r>
            <a:endParaRPr lang="es-ES" b="1" dirty="0"/>
          </a:p>
        </p:txBody>
      </p:sp>
      <p:sp>
        <p:nvSpPr>
          <p:cNvPr id="5" name="Rectángulo redondeado 4"/>
          <p:cNvSpPr/>
          <p:nvPr/>
        </p:nvSpPr>
        <p:spPr>
          <a:xfrm>
            <a:off x="186265" y="4868333"/>
            <a:ext cx="2252135" cy="897467"/>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s-ES" b="1" dirty="0" smtClean="0">
                <a:solidFill>
                  <a:srgbClr val="000000"/>
                </a:solidFill>
              </a:rPr>
              <a:t>Expansión en 33% en enlace cuello de botella</a:t>
            </a:r>
            <a:endParaRPr lang="es-ES" b="1" dirty="0">
              <a:solidFill>
                <a:srgbClr val="000000"/>
              </a:solidFill>
            </a:endParaRPr>
          </a:p>
        </p:txBody>
      </p:sp>
      <p:sp>
        <p:nvSpPr>
          <p:cNvPr id="4" name="CuadroTexto 3"/>
          <p:cNvSpPr txBox="1"/>
          <p:nvPr/>
        </p:nvSpPr>
        <p:spPr>
          <a:xfrm>
            <a:off x="203198" y="3064933"/>
            <a:ext cx="2573869" cy="1200329"/>
          </a:xfrm>
          <a:prstGeom prst="rect">
            <a:avLst/>
          </a:prstGeom>
          <a:noFill/>
        </p:spPr>
        <p:txBody>
          <a:bodyPr wrap="square" rtlCol="0">
            <a:spAutoFit/>
          </a:bodyPr>
          <a:lstStyle/>
          <a:p>
            <a:r>
              <a:rPr lang="es-ES" dirty="0" smtClean="0"/>
              <a:t>Video estándar:</a:t>
            </a:r>
          </a:p>
          <a:p>
            <a:r>
              <a:rPr lang="es-ES" dirty="0" smtClean="0"/>
              <a:t>640 x 480 @ 30fps</a:t>
            </a:r>
          </a:p>
          <a:p>
            <a:r>
              <a:rPr lang="es-ES" dirty="0" smtClean="0"/>
              <a:t>Video de alta definición:</a:t>
            </a:r>
          </a:p>
          <a:p>
            <a:r>
              <a:rPr lang="es-ES" dirty="0" smtClean="0"/>
              <a:t>1280 x 720 @ 30fps</a:t>
            </a:r>
            <a:endParaRPr lang="es-ES" dirty="0"/>
          </a:p>
        </p:txBody>
      </p:sp>
      <p:sp>
        <p:nvSpPr>
          <p:cNvPr id="10" name="Rectángulo redondeado 9"/>
          <p:cNvSpPr/>
          <p:nvPr/>
        </p:nvSpPr>
        <p:spPr>
          <a:xfrm>
            <a:off x="508001" y="1032932"/>
            <a:ext cx="4385732" cy="474133"/>
          </a:xfrm>
          <a:prstGeom prst="roundRect">
            <a:avLst/>
          </a:prstGeom>
          <a:solidFill>
            <a:srgbClr val="5DF517"/>
          </a:solidFill>
          <a:ln>
            <a:solidFill>
              <a:srgbClr val="F2F2F2"/>
            </a:solidFill>
          </a:ln>
          <a:scene3d>
            <a:camera prst="orthographicFront"/>
            <a:lightRig rig="threePt" dir="t"/>
          </a:scene3d>
          <a:sp3d>
            <a:bevelT prst="angle"/>
          </a:sp3d>
        </p:spPr>
        <p:style>
          <a:lnRef idx="1">
            <a:schemeClr val="dk1"/>
          </a:lnRef>
          <a:fillRef idx="2">
            <a:schemeClr val="dk1"/>
          </a:fillRef>
          <a:effectRef idx="1">
            <a:schemeClr val="dk1"/>
          </a:effectRef>
          <a:fontRef idx="minor">
            <a:schemeClr val="dk1"/>
          </a:fontRef>
        </p:style>
        <p:txBody>
          <a:bodyPr rtlCol="0" anchor="ctr"/>
          <a:lstStyle/>
          <a:p>
            <a:pPr algn="ctr">
              <a:lnSpc>
                <a:spcPct val="80000"/>
              </a:lnSpc>
            </a:pPr>
            <a:r>
              <a:rPr lang="es-ES" b="1" dirty="0" smtClean="0">
                <a:solidFill>
                  <a:srgbClr val="000000"/>
                </a:solidFill>
              </a:rPr>
              <a:t>EXPANSIÓN DE LA RED</a:t>
            </a:r>
            <a:endParaRPr lang="es-ES" b="1" dirty="0">
              <a:solidFill>
                <a:srgbClr val="000000"/>
              </a:solidFill>
            </a:endParaRPr>
          </a:p>
        </p:txBody>
      </p:sp>
      <p:graphicFrame>
        <p:nvGraphicFramePr>
          <p:cNvPr id="2" name="Tabla 1"/>
          <p:cNvGraphicFramePr>
            <a:graphicFrameLocks noGrp="1"/>
          </p:cNvGraphicFramePr>
          <p:nvPr>
            <p:extLst>
              <p:ext uri="{D42A27DB-BD31-4B8C-83A1-F6EECF244321}">
                <p14:modId xmlns:p14="http://schemas.microsoft.com/office/powerpoint/2010/main" val="2498590716"/>
              </p:ext>
            </p:extLst>
          </p:nvPr>
        </p:nvGraphicFramePr>
        <p:xfrm>
          <a:off x="2590802" y="1749573"/>
          <a:ext cx="6333064" cy="5111292"/>
        </p:xfrm>
        <a:graphic>
          <a:graphicData uri="http://schemas.openxmlformats.org/drawingml/2006/table">
            <a:tbl>
              <a:tblPr>
                <a:tableStyleId>{35758FB7-9AC5-4552-8A53-C91805E547FA}</a:tableStyleId>
              </a:tblPr>
              <a:tblGrid>
                <a:gridCol w="609598"/>
                <a:gridCol w="1574800"/>
                <a:gridCol w="711200"/>
                <a:gridCol w="863600"/>
                <a:gridCol w="541867"/>
                <a:gridCol w="660400"/>
                <a:gridCol w="677333"/>
                <a:gridCol w="694266"/>
              </a:tblGrid>
              <a:tr h="533275">
                <a:tc>
                  <a:txBody>
                    <a:bodyPr/>
                    <a:lstStyle/>
                    <a:p>
                      <a:pPr algn="ctr" fontAlgn="ctr"/>
                      <a:r>
                        <a:rPr lang="en-US" sz="1000" b="1" u="none" strike="noStrike" dirty="0">
                          <a:effectLst/>
                        </a:rPr>
                        <a:t>Grupo de enlaces</a:t>
                      </a:r>
                      <a:endParaRPr lang="en-US" sz="1000" b="1" i="0" u="none" strike="noStrike" dirty="0">
                        <a:solidFill>
                          <a:srgbClr val="000000"/>
                        </a:solidFill>
                        <a:effectLst/>
                        <a:latin typeface="Arial"/>
                      </a:endParaRPr>
                    </a:p>
                  </a:txBody>
                  <a:tcPr marL="11208" marR="11208" marT="11208" marB="0" anchor="ctr"/>
                </a:tc>
                <a:tc>
                  <a:txBody>
                    <a:bodyPr/>
                    <a:lstStyle/>
                    <a:p>
                      <a:pPr algn="ctr" fontAlgn="ctr"/>
                      <a:r>
                        <a:rPr lang="en-US" sz="1000" b="1" u="none" strike="noStrike" dirty="0">
                          <a:effectLst/>
                        </a:rPr>
                        <a:t>Enlaces</a:t>
                      </a:r>
                      <a:endParaRPr lang="en-US" sz="1000" b="1" i="0" u="none" strike="noStrike" dirty="0">
                        <a:solidFill>
                          <a:srgbClr val="000000"/>
                        </a:solidFill>
                        <a:effectLst/>
                        <a:latin typeface="Arial"/>
                      </a:endParaRPr>
                    </a:p>
                  </a:txBody>
                  <a:tcPr marL="11208" marR="11208" marT="11208" marB="0" anchor="ctr"/>
                </a:tc>
                <a:tc>
                  <a:txBody>
                    <a:bodyPr/>
                    <a:lstStyle/>
                    <a:p>
                      <a:pPr algn="ctr" fontAlgn="ctr"/>
                      <a:r>
                        <a:rPr lang="en-US" sz="1000" b="1" u="none" strike="noStrike" dirty="0">
                          <a:effectLst/>
                        </a:rPr>
                        <a:t>Raw Bit Rate teórico (Mbps)</a:t>
                      </a:r>
                      <a:endParaRPr lang="en-US" sz="1000" b="1" i="0" u="none" strike="noStrike" dirty="0">
                        <a:solidFill>
                          <a:srgbClr val="000000"/>
                        </a:solidFill>
                        <a:effectLst/>
                        <a:latin typeface="Arial"/>
                      </a:endParaRPr>
                    </a:p>
                  </a:txBody>
                  <a:tcPr marL="11208" marR="11208" marT="11208" marB="0" anchor="ctr"/>
                </a:tc>
                <a:tc>
                  <a:txBody>
                    <a:bodyPr/>
                    <a:lstStyle/>
                    <a:p>
                      <a:pPr algn="ctr" fontAlgn="ctr"/>
                      <a:r>
                        <a:rPr lang="en-US" sz="1000" b="1" u="none" strike="noStrike" dirty="0" smtClean="0">
                          <a:effectLst/>
                        </a:rPr>
                        <a:t>Estimación </a:t>
                      </a:r>
                      <a:r>
                        <a:rPr lang="en-US" sz="1000" b="1" u="none" strike="noStrike" dirty="0">
                          <a:effectLst/>
                        </a:rPr>
                        <a:t>de Raw Bit Rate real (Mbps)</a:t>
                      </a:r>
                      <a:endParaRPr lang="en-US" sz="1000" b="1" i="0" u="none" strike="noStrike" dirty="0">
                        <a:solidFill>
                          <a:srgbClr val="000000"/>
                        </a:solidFill>
                        <a:effectLst/>
                        <a:latin typeface="Arial"/>
                      </a:endParaRPr>
                    </a:p>
                  </a:txBody>
                  <a:tcPr marL="11208" marR="11208" marT="11208" marB="0" anchor="ctr"/>
                </a:tc>
                <a:tc>
                  <a:txBody>
                    <a:bodyPr/>
                    <a:lstStyle/>
                    <a:p>
                      <a:pPr algn="ctr" fontAlgn="ctr"/>
                      <a:r>
                        <a:rPr lang="en-US" sz="1000" b="1" u="none" strike="noStrike" dirty="0">
                          <a:effectLst/>
                        </a:rPr>
                        <a:t>Tráfico cursado (Mbps)</a:t>
                      </a:r>
                      <a:endParaRPr lang="en-US" sz="1000" b="1" i="0" u="none" strike="noStrike" dirty="0">
                        <a:solidFill>
                          <a:srgbClr val="000000"/>
                        </a:solidFill>
                        <a:effectLst/>
                        <a:latin typeface="Arial"/>
                      </a:endParaRPr>
                    </a:p>
                  </a:txBody>
                  <a:tcPr marL="11208" marR="11208" marT="11208" marB="0" anchor="ctr"/>
                </a:tc>
                <a:tc>
                  <a:txBody>
                    <a:bodyPr/>
                    <a:lstStyle/>
                    <a:p>
                      <a:pPr algn="ctr" fontAlgn="ctr"/>
                      <a:r>
                        <a:rPr lang="en-US" sz="1000" b="1" u="none" strike="noStrike" dirty="0" smtClean="0">
                          <a:effectLst/>
                        </a:rPr>
                        <a:t>Capacidad </a:t>
                      </a:r>
                      <a:r>
                        <a:rPr lang="en-US" sz="1000" b="1" u="none" strike="noStrike" dirty="0">
                          <a:effectLst/>
                        </a:rPr>
                        <a:t>a expandir (Mbps)</a:t>
                      </a:r>
                      <a:endParaRPr lang="en-US" sz="1000" b="1" i="0" u="none" strike="noStrike" dirty="0">
                        <a:solidFill>
                          <a:srgbClr val="000000"/>
                        </a:solidFill>
                        <a:effectLst/>
                        <a:latin typeface="Arial"/>
                      </a:endParaRPr>
                    </a:p>
                  </a:txBody>
                  <a:tcPr marL="11208" marR="11208" marT="11208" marB="0" anchor="ctr"/>
                </a:tc>
                <a:tc>
                  <a:txBody>
                    <a:bodyPr/>
                    <a:lstStyle/>
                    <a:p>
                      <a:pPr algn="ctr" fontAlgn="ctr"/>
                      <a:r>
                        <a:rPr lang="en-US" sz="1000" b="1" u="none" strike="noStrike" dirty="0">
                          <a:effectLst/>
                        </a:rPr>
                        <a:t>Canales de video básico </a:t>
                      </a:r>
                      <a:r>
                        <a:rPr lang="en-US" sz="1000" b="1" u="none" strike="noStrike" dirty="0" smtClean="0">
                          <a:effectLst/>
                        </a:rPr>
                        <a:t>disponibles</a:t>
                      </a:r>
                      <a:endParaRPr lang="en-US" sz="1000" b="1" i="0" u="none" strike="noStrike" dirty="0">
                        <a:solidFill>
                          <a:srgbClr val="000000"/>
                        </a:solidFill>
                        <a:effectLst/>
                        <a:latin typeface="Arial"/>
                      </a:endParaRPr>
                    </a:p>
                  </a:txBody>
                  <a:tcPr marL="11208" marR="11208" marT="11208" marB="0" anchor="ctr"/>
                </a:tc>
                <a:tc>
                  <a:txBody>
                    <a:bodyPr/>
                    <a:lstStyle/>
                    <a:p>
                      <a:pPr algn="ctr" fontAlgn="ctr"/>
                      <a:r>
                        <a:rPr lang="en-US" sz="1000" b="1" u="none" strike="noStrike" dirty="0">
                          <a:effectLst/>
                        </a:rPr>
                        <a:t>Canales de video de alta defini-ción disponi-bles</a:t>
                      </a:r>
                      <a:endParaRPr lang="en-US" sz="1000" b="1" i="0" u="none" strike="noStrike" dirty="0">
                        <a:solidFill>
                          <a:srgbClr val="000000"/>
                        </a:solidFill>
                        <a:effectLst/>
                        <a:latin typeface="Arial"/>
                      </a:endParaRPr>
                    </a:p>
                  </a:txBody>
                  <a:tcPr marL="11208" marR="11208" marT="11208" marB="0" anchor="ctr"/>
                </a:tc>
              </a:tr>
              <a:tr h="272628">
                <a:tc rowSpan="8">
                  <a:txBody>
                    <a:bodyPr/>
                    <a:lstStyle/>
                    <a:p>
                      <a:pPr algn="ctr" fontAlgn="ctr"/>
                      <a:r>
                        <a:rPr lang="en-US" sz="1000" u="none" strike="noStrike" dirty="0">
                          <a:effectLst/>
                        </a:rPr>
                        <a:t>Enlaces Troncales</a:t>
                      </a:r>
                      <a:endParaRPr lang="en-US" sz="1000" b="0" i="0" u="none" strike="noStrike" dirty="0">
                        <a:solidFill>
                          <a:srgbClr val="000000"/>
                        </a:solidFill>
                        <a:effectLst/>
                        <a:latin typeface="Arial"/>
                      </a:endParaRPr>
                    </a:p>
                  </a:txBody>
                  <a:tcPr marL="11208" marR="11208" marT="11208" marB="0" anchor="ctr"/>
                </a:tc>
                <a:tc>
                  <a:txBody>
                    <a:bodyPr/>
                    <a:lstStyle/>
                    <a:p>
                      <a:pPr algn="l" fontAlgn="ctr"/>
                      <a:r>
                        <a:rPr lang="en-US" sz="1000" u="none" strike="noStrike" dirty="0">
                          <a:effectLst/>
                        </a:rPr>
                        <a:t>Rep. El retorno - Rep. Carshau</a:t>
                      </a:r>
                      <a:endParaRPr lang="en-US" sz="1000" b="0" i="0" u="none" strike="noStrike" dirty="0">
                        <a:solidFill>
                          <a:srgbClr val="000000"/>
                        </a:solidFill>
                        <a:effectLst/>
                        <a:latin typeface="Arial"/>
                      </a:endParaRPr>
                    </a:p>
                  </a:txBody>
                  <a:tcPr marL="11208" marR="11208" marT="11208" marB="0" anchor="ctr"/>
                </a:tc>
                <a:tc>
                  <a:txBody>
                    <a:bodyPr/>
                    <a:lstStyle/>
                    <a:p>
                      <a:pPr algn="ctr" fontAlgn="ctr"/>
                      <a:r>
                        <a:rPr lang="en-US" sz="1000" u="none" strike="noStrike" dirty="0">
                          <a:effectLst/>
                        </a:rPr>
                        <a:t>24</a:t>
                      </a:r>
                      <a:endParaRPr lang="en-US" sz="1000" b="0" i="0" u="none" strike="noStrike" dirty="0">
                        <a:solidFill>
                          <a:srgbClr val="000000"/>
                        </a:solidFill>
                        <a:effectLst/>
                        <a:latin typeface="Arial"/>
                      </a:endParaRPr>
                    </a:p>
                  </a:txBody>
                  <a:tcPr marL="11208" marR="11208" marT="11208" marB="0" anchor="ctr"/>
                </a:tc>
                <a:tc>
                  <a:txBody>
                    <a:bodyPr/>
                    <a:lstStyle/>
                    <a:p>
                      <a:pPr algn="ctr" fontAlgn="ctr"/>
                      <a:r>
                        <a:rPr lang="en-US" sz="1000" u="none" strike="noStrike" dirty="0">
                          <a:effectLst/>
                        </a:rPr>
                        <a:t>14.4</a:t>
                      </a:r>
                      <a:endParaRPr lang="en-US" sz="1000" b="0" i="0" u="none" strike="noStrike" dirty="0">
                        <a:solidFill>
                          <a:srgbClr val="000000"/>
                        </a:solidFill>
                        <a:effectLst/>
                        <a:latin typeface="Arial"/>
                      </a:endParaRPr>
                    </a:p>
                  </a:txBody>
                  <a:tcPr marL="11208" marR="11208" marT="11208" marB="0" anchor="ctr"/>
                </a:tc>
                <a:tc>
                  <a:txBody>
                    <a:bodyPr/>
                    <a:lstStyle/>
                    <a:p>
                      <a:pPr algn="ctr" fontAlgn="ctr"/>
                      <a:r>
                        <a:rPr lang="en-US" sz="1000" u="none" strike="noStrike" dirty="0">
                          <a:effectLst/>
                        </a:rPr>
                        <a:t>4.73</a:t>
                      </a:r>
                      <a:endParaRPr lang="en-US" sz="1000" b="0" i="0" u="none" strike="noStrike" dirty="0">
                        <a:solidFill>
                          <a:srgbClr val="000000"/>
                        </a:solidFill>
                        <a:effectLst/>
                        <a:latin typeface="Arial"/>
                      </a:endParaRPr>
                    </a:p>
                  </a:txBody>
                  <a:tcPr marL="11208" marR="11208" marT="11208" marB="0" anchor="ctr"/>
                </a:tc>
                <a:tc>
                  <a:txBody>
                    <a:bodyPr/>
                    <a:lstStyle/>
                    <a:p>
                      <a:pPr algn="ctr" fontAlgn="ctr"/>
                      <a:r>
                        <a:rPr lang="en-US" sz="1000" u="none" strike="noStrike" dirty="0">
                          <a:effectLst/>
                        </a:rPr>
                        <a:t>9.67</a:t>
                      </a:r>
                      <a:endParaRPr lang="en-US" sz="1000" b="0" i="0" u="none" strike="noStrike" dirty="0">
                        <a:solidFill>
                          <a:srgbClr val="000000"/>
                        </a:solidFill>
                        <a:effectLst/>
                        <a:latin typeface="Arial"/>
                      </a:endParaRPr>
                    </a:p>
                  </a:txBody>
                  <a:tcPr marL="11208" marR="11208" marT="11208" marB="0" anchor="ctr"/>
                </a:tc>
                <a:tc>
                  <a:txBody>
                    <a:bodyPr/>
                    <a:lstStyle/>
                    <a:p>
                      <a:pPr algn="ctr" fontAlgn="ctr"/>
                      <a:r>
                        <a:rPr lang="en-US" sz="1000" u="none" strike="noStrike" dirty="0">
                          <a:effectLst/>
                        </a:rPr>
                        <a:t>14</a:t>
                      </a:r>
                      <a:endParaRPr lang="en-US" sz="1000" b="0" i="0" u="none" strike="noStrike" dirty="0">
                        <a:solidFill>
                          <a:srgbClr val="000000"/>
                        </a:solidFill>
                        <a:effectLst/>
                        <a:latin typeface="Arial"/>
                      </a:endParaRPr>
                    </a:p>
                  </a:txBody>
                  <a:tcPr marL="11208" marR="11208" marT="11208" marB="0" anchor="ctr"/>
                </a:tc>
                <a:tc>
                  <a:txBody>
                    <a:bodyPr/>
                    <a:lstStyle/>
                    <a:p>
                      <a:pPr algn="ctr" fontAlgn="ctr"/>
                      <a:r>
                        <a:rPr lang="en-US" sz="1000" u="none" strike="noStrike" dirty="0">
                          <a:effectLst/>
                        </a:rPr>
                        <a:t>7</a:t>
                      </a:r>
                      <a:endParaRPr lang="en-US" sz="1000" b="0" i="0" u="none" strike="noStrike" dirty="0">
                        <a:solidFill>
                          <a:srgbClr val="000000"/>
                        </a:solidFill>
                        <a:effectLst/>
                        <a:latin typeface="Arial"/>
                      </a:endParaRPr>
                    </a:p>
                  </a:txBody>
                  <a:tcPr marL="11208" marR="11208" marT="11208" marB="0" anchor="ctr"/>
                </a:tc>
              </a:tr>
              <a:tr h="272628">
                <a:tc vMerge="1">
                  <a:txBody>
                    <a:bodyPr/>
                    <a:lstStyle/>
                    <a:p>
                      <a:endParaRPr lang="es-ES"/>
                    </a:p>
                  </a:txBody>
                  <a:tcPr/>
                </a:tc>
                <a:tc>
                  <a:txBody>
                    <a:bodyPr/>
                    <a:lstStyle/>
                    <a:p>
                      <a:pPr algn="l" fontAlgn="ctr"/>
                      <a:r>
                        <a:rPr lang="en-US" sz="1000" u="none" strike="noStrike" dirty="0">
                          <a:effectLst/>
                        </a:rPr>
                        <a:t>Rep. Carshau - Rep. Ayurco</a:t>
                      </a:r>
                      <a:endParaRPr lang="en-US" sz="1000" b="0" i="0" u="none" strike="noStrike" dirty="0">
                        <a:solidFill>
                          <a:srgbClr val="000000"/>
                        </a:solidFill>
                        <a:effectLst/>
                        <a:latin typeface="Arial"/>
                      </a:endParaRPr>
                    </a:p>
                  </a:txBody>
                  <a:tcPr marL="11208" marR="11208" marT="11208" marB="0" anchor="ctr"/>
                </a:tc>
                <a:tc>
                  <a:txBody>
                    <a:bodyPr/>
                    <a:lstStyle/>
                    <a:p>
                      <a:pPr algn="ctr" fontAlgn="ctr"/>
                      <a:r>
                        <a:rPr lang="en-US" sz="1000" u="none" strike="noStrike" dirty="0">
                          <a:effectLst/>
                        </a:rPr>
                        <a:t>36</a:t>
                      </a:r>
                      <a:endParaRPr lang="en-US" sz="1000" b="0" i="0" u="none" strike="noStrike" dirty="0">
                        <a:solidFill>
                          <a:srgbClr val="000000"/>
                        </a:solidFill>
                        <a:effectLst/>
                        <a:latin typeface="Arial"/>
                      </a:endParaRPr>
                    </a:p>
                  </a:txBody>
                  <a:tcPr marL="11208" marR="11208" marT="11208" marB="0" anchor="ctr"/>
                </a:tc>
                <a:tc>
                  <a:txBody>
                    <a:bodyPr/>
                    <a:lstStyle/>
                    <a:p>
                      <a:pPr algn="ctr" fontAlgn="ctr"/>
                      <a:r>
                        <a:rPr lang="en-US" sz="1000" u="none" strike="noStrike" dirty="0">
                          <a:effectLst/>
                        </a:rPr>
                        <a:t>21.6</a:t>
                      </a:r>
                      <a:endParaRPr lang="en-US" sz="1000" b="0" i="0" u="none" strike="noStrike" dirty="0">
                        <a:solidFill>
                          <a:srgbClr val="000000"/>
                        </a:solidFill>
                        <a:effectLst/>
                        <a:latin typeface="Arial"/>
                      </a:endParaRPr>
                    </a:p>
                  </a:txBody>
                  <a:tcPr marL="11208" marR="11208" marT="11208" marB="0" anchor="ctr"/>
                </a:tc>
                <a:tc>
                  <a:txBody>
                    <a:bodyPr/>
                    <a:lstStyle/>
                    <a:p>
                      <a:pPr algn="ctr" fontAlgn="ctr"/>
                      <a:r>
                        <a:rPr lang="en-US" sz="1000" u="none" strike="noStrike" dirty="0">
                          <a:effectLst/>
                        </a:rPr>
                        <a:t>4.73</a:t>
                      </a:r>
                      <a:endParaRPr lang="en-US" sz="1000" b="0" i="0" u="none" strike="noStrike" dirty="0">
                        <a:solidFill>
                          <a:srgbClr val="000000"/>
                        </a:solidFill>
                        <a:effectLst/>
                        <a:latin typeface="Arial"/>
                      </a:endParaRPr>
                    </a:p>
                  </a:txBody>
                  <a:tcPr marL="11208" marR="11208" marT="11208" marB="0" anchor="ctr"/>
                </a:tc>
                <a:tc>
                  <a:txBody>
                    <a:bodyPr/>
                    <a:lstStyle/>
                    <a:p>
                      <a:pPr algn="ctr" fontAlgn="ctr"/>
                      <a:r>
                        <a:rPr lang="en-US" sz="1000" u="none" strike="noStrike" dirty="0">
                          <a:effectLst/>
                        </a:rPr>
                        <a:t>16.87</a:t>
                      </a:r>
                      <a:endParaRPr lang="en-US" sz="1000" b="0" i="0" u="none" strike="noStrike" dirty="0">
                        <a:solidFill>
                          <a:srgbClr val="000000"/>
                        </a:solidFill>
                        <a:effectLst/>
                        <a:latin typeface="Arial"/>
                      </a:endParaRPr>
                    </a:p>
                  </a:txBody>
                  <a:tcPr marL="11208" marR="11208" marT="11208" marB="0" anchor="ctr"/>
                </a:tc>
                <a:tc>
                  <a:txBody>
                    <a:bodyPr/>
                    <a:lstStyle/>
                    <a:p>
                      <a:pPr algn="ctr" fontAlgn="ctr"/>
                      <a:r>
                        <a:rPr lang="en-US" sz="1000" u="none" strike="noStrike" dirty="0">
                          <a:effectLst/>
                        </a:rPr>
                        <a:t>24</a:t>
                      </a:r>
                      <a:endParaRPr lang="en-US" sz="1000" b="0" i="0" u="none" strike="noStrike" dirty="0">
                        <a:solidFill>
                          <a:srgbClr val="000000"/>
                        </a:solidFill>
                        <a:effectLst/>
                        <a:latin typeface="Arial"/>
                      </a:endParaRPr>
                    </a:p>
                  </a:txBody>
                  <a:tcPr marL="11208" marR="11208" marT="11208" marB="0" anchor="ctr"/>
                </a:tc>
                <a:tc>
                  <a:txBody>
                    <a:bodyPr/>
                    <a:lstStyle/>
                    <a:p>
                      <a:pPr algn="ctr" fontAlgn="ctr"/>
                      <a:r>
                        <a:rPr lang="en-US" sz="1000" u="none" strike="noStrike" dirty="0">
                          <a:effectLst/>
                        </a:rPr>
                        <a:t>13</a:t>
                      </a:r>
                      <a:endParaRPr lang="en-US" sz="1000" b="0" i="0" u="none" strike="noStrike" dirty="0">
                        <a:solidFill>
                          <a:srgbClr val="000000"/>
                        </a:solidFill>
                        <a:effectLst/>
                        <a:latin typeface="Arial"/>
                      </a:endParaRPr>
                    </a:p>
                  </a:txBody>
                  <a:tcPr marL="11208" marR="11208" marT="11208" marB="0" anchor="ctr"/>
                </a:tc>
              </a:tr>
              <a:tr h="402951">
                <a:tc vMerge="1">
                  <a:txBody>
                    <a:bodyPr/>
                    <a:lstStyle/>
                    <a:p>
                      <a:endParaRPr lang="es-ES"/>
                    </a:p>
                  </a:txBody>
                  <a:tcPr/>
                </a:tc>
                <a:tc>
                  <a:txBody>
                    <a:bodyPr/>
                    <a:lstStyle/>
                    <a:p>
                      <a:pPr algn="l" fontAlgn="ctr"/>
                      <a:r>
                        <a:rPr lang="en-US" sz="1000" u="none" strike="noStrike" dirty="0">
                          <a:effectLst/>
                        </a:rPr>
                        <a:t>Rep. Ayurco - Rep. Tamborpungo</a:t>
                      </a:r>
                      <a:endParaRPr lang="en-US" sz="1000" b="0" i="0" u="none" strike="noStrike" dirty="0">
                        <a:solidFill>
                          <a:srgbClr val="000000"/>
                        </a:solidFill>
                        <a:effectLst/>
                        <a:latin typeface="Arial"/>
                      </a:endParaRPr>
                    </a:p>
                  </a:txBody>
                  <a:tcPr marL="11208" marR="11208" marT="11208" marB="0" anchor="ctr"/>
                </a:tc>
                <a:tc>
                  <a:txBody>
                    <a:bodyPr/>
                    <a:lstStyle/>
                    <a:p>
                      <a:pPr algn="ctr" fontAlgn="ctr"/>
                      <a:r>
                        <a:rPr lang="en-US" sz="1000" u="none" strike="noStrike" dirty="0">
                          <a:effectLst/>
                        </a:rPr>
                        <a:t>54</a:t>
                      </a:r>
                      <a:endParaRPr lang="en-US" sz="1000" b="0" i="0" u="none" strike="noStrike" dirty="0">
                        <a:solidFill>
                          <a:srgbClr val="000000"/>
                        </a:solidFill>
                        <a:effectLst/>
                        <a:latin typeface="Arial"/>
                      </a:endParaRPr>
                    </a:p>
                  </a:txBody>
                  <a:tcPr marL="11208" marR="11208" marT="11208" marB="0" anchor="ctr"/>
                </a:tc>
                <a:tc>
                  <a:txBody>
                    <a:bodyPr/>
                    <a:lstStyle/>
                    <a:p>
                      <a:pPr algn="ctr" fontAlgn="ctr"/>
                      <a:r>
                        <a:rPr lang="en-US" sz="1000" u="none" strike="noStrike" dirty="0">
                          <a:effectLst/>
                        </a:rPr>
                        <a:t>32.4</a:t>
                      </a:r>
                      <a:endParaRPr lang="en-US" sz="1000" b="0" i="0" u="none" strike="noStrike" dirty="0">
                        <a:solidFill>
                          <a:srgbClr val="000000"/>
                        </a:solidFill>
                        <a:effectLst/>
                        <a:latin typeface="Arial"/>
                      </a:endParaRPr>
                    </a:p>
                  </a:txBody>
                  <a:tcPr marL="11208" marR="11208" marT="11208" marB="0" anchor="ctr"/>
                </a:tc>
                <a:tc>
                  <a:txBody>
                    <a:bodyPr/>
                    <a:lstStyle/>
                    <a:p>
                      <a:pPr algn="ctr" fontAlgn="ctr"/>
                      <a:r>
                        <a:rPr lang="en-US" sz="1000" u="none" strike="noStrike" dirty="0">
                          <a:effectLst/>
                        </a:rPr>
                        <a:t>4.73</a:t>
                      </a:r>
                      <a:endParaRPr lang="en-US" sz="1000" b="0" i="0" u="none" strike="noStrike" dirty="0">
                        <a:solidFill>
                          <a:srgbClr val="000000"/>
                        </a:solidFill>
                        <a:effectLst/>
                        <a:latin typeface="Arial"/>
                      </a:endParaRPr>
                    </a:p>
                  </a:txBody>
                  <a:tcPr marL="11208" marR="11208" marT="11208" marB="0" anchor="ctr"/>
                </a:tc>
                <a:tc>
                  <a:txBody>
                    <a:bodyPr/>
                    <a:lstStyle/>
                    <a:p>
                      <a:pPr algn="ctr" fontAlgn="ctr"/>
                      <a:r>
                        <a:rPr lang="en-US" sz="1000" u="none" strike="noStrike" dirty="0">
                          <a:effectLst/>
                        </a:rPr>
                        <a:t>27.67</a:t>
                      </a:r>
                      <a:endParaRPr lang="en-US" sz="1000" b="0" i="0" u="none" strike="noStrike" dirty="0">
                        <a:solidFill>
                          <a:srgbClr val="000000"/>
                        </a:solidFill>
                        <a:effectLst/>
                        <a:latin typeface="Arial"/>
                      </a:endParaRPr>
                    </a:p>
                  </a:txBody>
                  <a:tcPr marL="11208" marR="11208" marT="11208" marB="0" anchor="ctr"/>
                </a:tc>
                <a:tc>
                  <a:txBody>
                    <a:bodyPr/>
                    <a:lstStyle/>
                    <a:p>
                      <a:pPr algn="ctr" fontAlgn="ctr"/>
                      <a:r>
                        <a:rPr lang="en-US" sz="1000" u="none" strike="noStrike" dirty="0">
                          <a:effectLst/>
                        </a:rPr>
                        <a:t>40</a:t>
                      </a:r>
                      <a:endParaRPr lang="en-US" sz="1000" b="0" i="0" u="none" strike="noStrike" dirty="0">
                        <a:solidFill>
                          <a:srgbClr val="000000"/>
                        </a:solidFill>
                        <a:effectLst/>
                        <a:latin typeface="Arial"/>
                      </a:endParaRPr>
                    </a:p>
                  </a:txBody>
                  <a:tcPr marL="11208" marR="11208" marT="11208" marB="0" anchor="ctr"/>
                </a:tc>
                <a:tc>
                  <a:txBody>
                    <a:bodyPr/>
                    <a:lstStyle/>
                    <a:p>
                      <a:pPr algn="ctr" fontAlgn="ctr"/>
                      <a:r>
                        <a:rPr lang="en-US" sz="1000" u="none" strike="noStrike" dirty="0">
                          <a:effectLst/>
                        </a:rPr>
                        <a:t>21</a:t>
                      </a:r>
                      <a:endParaRPr lang="en-US" sz="1000" b="0" i="0" u="none" strike="noStrike" dirty="0">
                        <a:solidFill>
                          <a:srgbClr val="000000"/>
                        </a:solidFill>
                        <a:effectLst/>
                        <a:latin typeface="Arial"/>
                      </a:endParaRPr>
                    </a:p>
                  </a:txBody>
                  <a:tcPr marL="11208" marR="11208" marT="11208" marB="0" anchor="ctr"/>
                </a:tc>
              </a:tr>
              <a:tr h="402951">
                <a:tc vMerge="1">
                  <a:txBody>
                    <a:bodyPr/>
                    <a:lstStyle/>
                    <a:p>
                      <a:endParaRPr lang="es-ES"/>
                    </a:p>
                  </a:txBody>
                  <a:tcPr/>
                </a:tc>
                <a:tc>
                  <a:txBody>
                    <a:bodyPr/>
                    <a:lstStyle/>
                    <a:p>
                      <a:pPr algn="l" fontAlgn="ctr"/>
                      <a:r>
                        <a:rPr lang="en-US" sz="1000" u="none" strike="noStrike" dirty="0">
                          <a:effectLst/>
                        </a:rPr>
                        <a:t>Rep. Tamborpungo - Rep. Gualinag</a:t>
                      </a:r>
                      <a:endParaRPr lang="en-US" sz="1000" b="0" i="0" u="none" strike="noStrike" dirty="0">
                        <a:solidFill>
                          <a:srgbClr val="000000"/>
                        </a:solidFill>
                        <a:effectLst/>
                        <a:latin typeface="Arial"/>
                      </a:endParaRPr>
                    </a:p>
                  </a:txBody>
                  <a:tcPr marL="11208" marR="11208" marT="11208" marB="0" anchor="ctr"/>
                </a:tc>
                <a:tc>
                  <a:txBody>
                    <a:bodyPr/>
                    <a:lstStyle/>
                    <a:p>
                      <a:pPr algn="ctr" fontAlgn="ctr"/>
                      <a:r>
                        <a:rPr lang="en-US" sz="1000" u="none" strike="noStrike" dirty="0">
                          <a:effectLst/>
                        </a:rPr>
                        <a:t>36</a:t>
                      </a:r>
                      <a:endParaRPr lang="en-US" sz="1000" b="0" i="0" u="none" strike="noStrike" dirty="0">
                        <a:solidFill>
                          <a:srgbClr val="000000"/>
                        </a:solidFill>
                        <a:effectLst/>
                        <a:latin typeface="Arial"/>
                      </a:endParaRPr>
                    </a:p>
                  </a:txBody>
                  <a:tcPr marL="11208" marR="11208" marT="11208" marB="0" anchor="ctr"/>
                </a:tc>
                <a:tc>
                  <a:txBody>
                    <a:bodyPr/>
                    <a:lstStyle/>
                    <a:p>
                      <a:pPr algn="ctr" fontAlgn="ctr"/>
                      <a:r>
                        <a:rPr lang="en-US" sz="1000" u="none" strike="noStrike" dirty="0">
                          <a:effectLst/>
                        </a:rPr>
                        <a:t>21.6</a:t>
                      </a:r>
                      <a:endParaRPr lang="en-US" sz="1000" b="0" i="0" u="none" strike="noStrike" dirty="0">
                        <a:solidFill>
                          <a:srgbClr val="000000"/>
                        </a:solidFill>
                        <a:effectLst/>
                        <a:latin typeface="Arial"/>
                      </a:endParaRPr>
                    </a:p>
                  </a:txBody>
                  <a:tcPr marL="11208" marR="11208" marT="11208" marB="0" anchor="ctr"/>
                </a:tc>
                <a:tc>
                  <a:txBody>
                    <a:bodyPr/>
                    <a:lstStyle/>
                    <a:p>
                      <a:pPr algn="ctr" fontAlgn="ctr"/>
                      <a:r>
                        <a:rPr lang="en-US" sz="1000" u="none" strike="noStrike" dirty="0">
                          <a:effectLst/>
                        </a:rPr>
                        <a:t>8.08</a:t>
                      </a:r>
                      <a:endParaRPr lang="en-US" sz="1000" b="0" i="0" u="none" strike="noStrike" dirty="0">
                        <a:solidFill>
                          <a:srgbClr val="000000"/>
                        </a:solidFill>
                        <a:effectLst/>
                        <a:latin typeface="Arial"/>
                      </a:endParaRPr>
                    </a:p>
                  </a:txBody>
                  <a:tcPr marL="11208" marR="11208" marT="11208" marB="0" anchor="ctr"/>
                </a:tc>
                <a:tc>
                  <a:txBody>
                    <a:bodyPr/>
                    <a:lstStyle/>
                    <a:p>
                      <a:pPr algn="ctr" fontAlgn="ctr"/>
                      <a:r>
                        <a:rPr lang="en-US" sz="1000" u="none" strike="noStrike" dirty="0">
                          <a:effectLst/>
                        </a:rPr>
                        <a:t>13.52</a:t>
                      </a:r>
                      <a:endParaRPr lang="en-US" sz="1000" b="0" i="0" u="none" strike="noStrike" dirty="0">
                        <a:solidFill>
                          <a:srgbClr val="000000"/>
                        </a:solidFill>
                        <a:effectLst/>
                        <a:latin typeface="Arial"/>
                      </a:endParaRPr>
                    </a:p>
                  </a:txBody>
                  <a:tcPr marL="11208" marR="11208" marT="11208" marB="0" anchor="ctr"/>
                </a:tc>
                <a:tc>
                  <a:txBody>
                    <a:bodyPr/>
                    <a:lstStyle/>
                    <a:p>
                      <a:pPr algn="ctr" fontAlgn="ctr"/>
                      <a:r>
                        <a:rPr lang="en-US" sz="1000" u="none" strike="noStrike" dirty="0">
                          <a:effectLst/>
                        </a:rPr>
                        <a:t>19</a:t>
                      </a:r>
                      <a:endParaRPr lang="en-US" sz="1000" b="0" i="0" u="none" strike="noStrike" dirty="0">
                        <a:solidFill>
                          <a:srgbClr val="000000"/>
                        </a:solidFill>
                        <a:effectLst/>
                        <a:latin typeface="Arial"/>
                      </a:endParaRPr>
                    </a:p>
                  </a:txBody>
                  <a:tcPr marL="11208" marR="11208" marT="11208" marB="0" anchor="ctr"/>
                </a:tc>
                <a:tc>
                  <a:txBody>
                    <a:bodyPr/>
                    <a:lstStyle/>
                    <a:p>
                      <a:pPr algn="ctr" fontAlgn="ctr"/>
                      <a:r>
                        <a:rPr lang="en-US" sz="1000" u="none" strike="noStrike" dirty="0">
                          <a:effectLst/>
                        </a:rPr>
                        <a:t>10</a:t>
                      </a:r>
                      <a:endParaRPr lang="en-US" sz="1000" b="0" i="0" u="none" strike="noStrike" dirty="0">
                        <a:solidFill>
                          <a:srgbClr val="000000"/>
                        </a:solidFill>
                        <a:effectLst/>
                        <a:latin typeface="Arial"/>
                      </a:endParaRPr>
                    </a:p>
                  </a:txBody>
                  <a:tcPr marL="11208" marR="11208" marT="11208" marB="0" anchor="ctr"/>
                </a:tc>
              </a:tr>
              <a:tr h="272628">
                <a:tc vMerge="1">
                  <a:txBody>
                    <a:bodyPr/>
                    <a:lstStyle/>
                    <a:p>
                      <a:endParaRPr lang="es-ES"/>
                    </a:p>
                  </a:txBody>
                  <a:tcPr/>
                </a:tc>
                <a:tc>
                  <a:txBody>
                    <a:bodyPr/>
                    <a:lstStyle/>
                    <a:p>
                      <a:pPr algn="l" fontAlgn="ctr"/>
                      <a:r>
                        <a:rPr lang="en-US" sz="1000" u="none" strike="noStrike" dirty="0">
                          <a:effectLst/>
                        </a:rPr>
                        <a:t>Rep. Gualinag -Rep. Guamote</a:t>
                      </a:r>
                      <a:endParaRPr lang="en-US" sz="1000" b="0" i="0" u="none" strike="noStrike" dirty="0">
                        <a:solidFill>
                          <a:srgbClr val="000000"/>
                        </a:solidFill>
                        <a:effectLst/>
                        <a:latin typeface="Arial"/>
                      </a:endParaRPr>
                    </a:p>
                  </a:txBody>
                  <a:tcPr marL="11208" marR="11208" marT="11208" marB="0" anchor="ctr"/>
                </a:tc>
                <a:tc>
                  <a:txBody>
                    <a:bodyPr/>
                    <a:lstStyle/>
                    <a:p>
                      <a:pPr algn="ctr" fontAlgn="ctr"/>
                      <a:r>
                        <a:rPr lang="en-US" sz="1000" u="none" strike="noStrike" dirty="0">
                          <a:effectLst/>
                        </a:rPr>
                        <a:t>48</a:t>
                      </a:r>
                      <a:endParaRPr lang="en-US" sz="1000" b="0" i="0" u="none" strike="noStrike" dirty="0">
                        <a:solidFill>
                          <a:srgbClr val="000000"/>
                        </a:solidFill>
                        <a:effectLst/>
                        <a:latin typeface="Arial"/>
                      </a:endParaRPr>
                    </a:p>
                  </a:txBody>
                  <a:tcPr marL="11208" marR="11208" marT="11208" marB="0" anchor="ctr"/>
                </a:tc>
                <a:tc>
                  <a:txBody>
                    <a:bodyPr/>
                    <a:lstStyle/>
                    <a:p>
                      <a:pPr algn="ctr" fontAlgn="ctr"/>
                      <a:r>
                        <a:rPr lang="en-US" sz="1000" u="none" strike="noStrike" dirty="0">
                          <a:effectLst/>
                        </a:rPr>
                        <a:t>28.8</a:t>
                      </a:r>
                      <a:endParaRPr lang="en-US" sz="1000" b="0" i="0" u="none" strike="noStrike" dirty="0">
                        <a:solidFill>
                          <a:srgbClr val="000000"/>
                        </a:solidFill>
                        <a:effectLst/>
                        <a:latin typeface="Arial"/>
                      </a:endParaRPr>
                    </a:p>
                  </a:txBody>
                  <a:tcPr marL="11208" marR="11208" marT="11208" marB="0" anchor="ctr"/>
                </a:tc>
                <a:tc>
                  <a:txBody>
                    <a:bodyPr/>
                    <a:lstStyle/>
                    <a:p>
                      <a:pPr algn="ctr" fontAlgn="ctr"/>
                      <a:r>
                        <a:rPr lang="en-US" sz="1000" u="none" strike="noStrike" dirty="0">
                          <a:effectLst/>
                        </a:rPr>
                        <a:t>12.12</a:t>
                      </a:r>
                      <a:endParaRPr lang="en-US" sz="1000" b="0" i="0" u="none" strike="noStrike" dirty="0">
                        <a:solidFill>
                          <a:srgbClr val="000000"/>
                        </a:solidFill>
                        <a:effectLst/>
                        <a:latin typeface="Arial"/>
                      </a:endParaRPr>
                    </a:p>
                  </a:txBody>
                  <a:tcPr marL="11208" marR="11208" marT="11208" marB="0" anchor="ctr"/>
                </a:tc>
                <a:tc>
                  <a:txBody>
                    <a:bodyPr/>
                    <a:lstStyle/>
                    <a:p>
                      <a:pPr algn="ctr" fontAlgn="ctr"/>
                      <a:r>
                        <a:rPr lang="en-US" sz="1000" u="none" strike="noStrike" dirty="0">
                          <a:effectLst/>
                        </a:rPr>
                        <a:t>16.68</a:t>
                      </a:r>
                      <a:endParaRPr lang="en-US" sz="1000" b="0" i="0" u="none" strike="noStrike" dirty="0">
                        <a:solidFill>
                          <a:srgbClr val="000000"/>
                        </a:solidFill>
                        <a:effectLst/>
                        <a:latin typeface="Arial"/>
                      </a:endParaRPr>
                    </a:p>
                  </a:txBody>
                  <a:tcPr marL="11208" marR="11208" marT="11208" marB="0" anchor="ctr"/>
                </a:tc>
                <a:tc>
                  <a:txBody>
                    <a:bodyPr/>
                    <a:lstStyle/>
                    <a:p>
                      <a:pPr algn="ctr" fontAlgn="ctr"/>
                      <a:r>
                        <a:rPr lang="en-US" sz="1000" u="none" strike="noStrike" dirty="0">
                          <a:effectLst/>
                        </a:rPr>
                        <a:t>24</a:t>
                      </a:r>
                      <a:endParaRPr lang="en-US" sz="1000" b="0" i="0" u="none" strike="noStrike" dirty="0">
                        <a:solidFill>
                          <a:srgbClr val="000000"/>
                        </a:solidFill>
                        <a:effectLst/>
                        <a:latin typeface="Arial"/>
                      </a:endParaRPr>
                    </a:p>
                  </a:txBody>
                  <a:tcPr marL="11208" marR="11208" marT="11208" marB="0" anchor="ctr"/>
                </a:tc>
                <a:tc>
                  <a:txBody>
                    <a:bodyPr/>
                    <a:lstStyle/>
                    <a:p>
                      <a:pPr algn="ctr" fontAlgn="ctr"/>
                      <a:r>
                        <a:rPr lang="en-US" sz="1000" u="none" strike="noStrike" dirty="0">
                          <a:effectLst/>
                        </a:rPr>
                        <a:t>13</a:t>
                      </a:r>
                      <a:endParaRPr lang="en-US" sz="1000" b="0" i="0" u="none" strike="noStrike" dirty="0">
                        <a:solidFill>
                          <a:srgbClr val="000000"/>
                        </a:solidFill>
                        <a:effectLst/>
                        <a:latin typeface="Arial"/>
                      </a:endParaRPr>
                    </a:p>
                  </a:txBody>
                  <a:tcPr marL="11208" marR="11208" marT="11208" marB="0" anchor="ctr"/>
                </a:tc>
              </a:tr>
              <a:tr h="272628">
                <a:tc vMerge="1">
                  <a:txBody>
                    <a:bodyPr/>
                    <a:lstStyle/>
                    <a:p>
                      <a:endParaRPr lang="es-ES"/>
                    </a:p>
                  </a:txBody>
                  <a:tcPr/>
                </a:tc>
                <a:tc>
                  <a:txBody>
                    <a:bodyPr/>
                    <a:lstStyle/>
                    <a:p>
                      <a:pPr algn="l" fontAlgn="ctr"/>
                      <a:r>
                        <a:rPr lang="en-US" sz="1000" u="none" strike="noStrike" dirty="0">
                          <a:effectLst/>
                        </a:rPr>
                        <a:t>Rep. Guamote - Rep. Sindiajiri</a:t>
                      </a:r>
                      <a:endParaRPr lang="en-US" sz="1000" b="0" i="0" u="none" strike="noStrike" dirty="0">
                        <a:solidFill>
                          <a:srgbClr val="000000"/>
                        </a:solidFill>
                        <a:effectLst/>
                        <a:latin typeface="Arial"/>
                      </a:endParaRPr>
                    </a:p>
                  </a:txBody>
                  <a:tcPr marL="11208" marR="11208" marT="11208" marB="0" anchor="ctr"/>
                </a:tc>
                <a:tc>
                  <a:txBody>
                    <a:bodyPr/>
                    <a:lstStyle/>
                    <a:p>
                      <a:pPr algn="ctr" fontAlgn="ctr"/>
                      <a:r>
                        <a:rPr lang="en-US" sz="1000" u="none" strike="noStrike" dirty="0">
                          <a:effectLst/>
                        </a:rPr>
                        <a:t>36</a:t>
                      </a:r>
                      <a:endParaRPr lang="en-US" sz="1000" b="0" i="0" u="none" strike="noStrike" dirty="0">
                        <a:solidFill>
                          <a:srgbClr val="000000"/>
                        </a:solidFill>
                        <a:effectLst/>
                        <a:latin typeface="Arial"/>
                      </a:endParaRPr>
                    </a:p>
                  </a:txBody>
                  <a:tcPr marL="11208" marR="11208" marT="11208" marB="0" anchor="ctr"/>
                </a:tc>
                <a:tc>
                  <a:txBody>
                    <a:bodyPr/>
                    <a:lstStyle/>
                    <a:p>
                      <a:pPr algn="ctr" fontAlgn="ctr"/>
                      <a:r>
                        <a:rPr lang="en-US" sz="1000" u="none" strike="noStrike" dirty="0">
                          <a:effectLst/>
                        </a:rPr>
                        <a:t>21.6</a:t>
                      </a:r>
                      <a:endParaRPr lang="en-US" sz="1000" b="0" i="0" u="none" strike="noStrike" dirty="0">
                        <a:solidFill>
                          <a:srgbClr val="000000"/>
                        </a:solidFill>
                        <a:effectLst/>
                        <a:latin typeface="Arial"/>
                      </a:endParaRPr>
                    </a:p>
                  </a:txBody>
                  <a:tcPr marL="11208" marR="11208" marT="11208" marB="0" anchor="ctr"/>
                </a:tc>
                <a:tc>
                  <a:txBody>
                    <a:bodyPr/>
                    <a:lstStyle/>
                    <a:p>
                      <a:pPr algn="ctr" fontAlgn="ctr"/>
                      <a:r>
                        <a:rPr lang="en-US" sz="1000" u="none" strike="noStrike" dirty="0">
                          <a:effectLst/>
                        </a:rPr>
                        <a:t>16.85</a:t>
                      </a:r>
                      <a:endParaRPr lang="en-US" sz="1000" b="0" i="0" u="none" strike="noStrike" dirty="0">
                        <a:solidFill>
                          <a:srgbClr val="000000"/>
                        </a:solidFill>
                        <a:effectLst/>
                        <a:latin typeface="Arial"/>
                      </a:endParaRPr>
                    </a:p>
                  </a:txBody>
                  <a:tcPr marL="11208" marR="11208" marT="11208" marB="0" anchor="ctr"/>
                </a:tc>
                <a:tc>
                  <a:txBody>
                    <a:bodyPr/>
                    <a:lstStyle/>
                    <a:p>
                      <a:pPr algn="ctr" fontAlgn="ctr"/>
                      <a:r>
                        <a:rPr lang="en-US" sz="1000" u="none" strike="noStrike" dirty="0">
                          <a:effectLst/>
                        </a:rPr>
                        <a:t>4.75</a:t>
                      </a:r>
                      <a:endParaRPr lang="en-US" sz="1000" b="0" i="0" u="none" strike="noStrike" dirty="0">
                        <a:solidFill>
                          <a:srgbClr val="000000"/>
                        </a:solidFill>
                        <a:effectLst/>
                        <a:latin typeface="Arial"/>
                      </a:endParaRPr>
                    </a:p>
                  </a:txBody>
                  <a:tcPr marL="11208" marR="11208" marT="11208" marB="0" anchor="ctr"/>
                </a:tc>
                <a:tc>
                  <a:txBody>
                    <a:bodyPr/>
                    <a:lstStyle/>
                    <a:p>
                      <a:pPr algn="ctr" fontAlgn="ctr"/>
                      <a:r>
                        <a:rPr lang="en-US" sz="1000" u="none" strike="noStrike" dirty="0">
                          <a:effectLst/>
                        </a:rPr>
                        <a:t>6</a:t>
                      </a:r>
                      <a:endParaRPr lang="en-US" sz="1000" b="0" i="0" u="none" strike="noStrike" dirty="0">
                        <a:solidFill>
                          <a:srgbClr val="000000"/>
                        </a:solidFill>
                        <a:effectLst/>
                        <a:latin typeface="Arial"/>
                      </a:endParaRPr>
                    </a:p>
                  </a:txBody>
                  <a:tcPr marL="11208" marR="11208" marT="11208" marB="0" anchor="ctr"/>
                </a:tc>
                <a:tc>
                  <a:txBody>
                    <a:bodyPr/>
                    <a:lstStyle/>
                    <a:p>
                      <a:pPr algn="ctr" fontAlgn="ctr"/>
                      <a:r>
                        <a:rPr lang="en-US" sz="1000" u="none" strike="noStrike" dirty="0">
                          <a:effectLst/>
                        </a:rPr>
                        <a:t>3</a:t>
                      </a:r>
                      <a:endParaRPr lang="en-US" sz="1000" b="0" i="0" u="none" strike="noStrike" dirty="0">
                        <a:solidFill>
                          <a:srgbClr val="000000"/>
                        </a:solidFill>
                        <a:effectLst/>
                        <a:latin typeface="Arial"/>
                      </a:endParaRPr>
                    </a:p>
                  </a:txBody>
                  <a:tcPr marL="11208" marR="11208" marT="11208" marB="0" anchor="ctr"/>
                </a:tc>
              </a:tr>
              <a:tr h="272628">
                <a:tc vMerge="1">
                  <a:txBody>
                    <a:bodyPr/>
                    <a:lstStyle/>
                    <a:p>
                      <a:endParaRPr lang="es-ES"/>
                    </a:p>
                  </a:txBody>
                  <a:tcPr/>
                </a:tc>
                <a:tc>
                  <a:txBody>
                    <a:bodyPr/>
                    <a:lstStyle/>
                    <a:p>
                      <a:pPr algn="l" fontAlgn="ctr"/>
                      <a:r>
                        <a:rPr lang="en-US" sz="1000" u="none" strike="noStrike" dirty="0">
                          <a:effectLst/>
                        </a:rPr>
                        <a:t>Rep. Sindiajiri - Rep. Puruhuai</a:t>
                      </a:r>
                      <a:endParaRPr lang="en-US" sz="1000" b="0" i="0" u="none" strike="noStrike" dirty="0">
                        <a:solidFill>
                          <a:srgbClr val="000000"/>
                        </a:solidFill>
                        <a:effectLst/>
                        <a:latin typeface="Arial"/>
                      </a:endParaRPr>
                    </a:p>
                  </a:txBody>
                  <a:tcPr marL="11208" marR="11208" marT="11208" marB="0" anchor="ctr"/>
                </a:tc>
                <a:tc>
                  <a:txBody>
                    <a:bodyPr/>
                    <a:lstStyle/>
                    <a:p>
                      <a:pPr algn="ctr" fontAlgn="ctr"/>
                      <a:r>
                        <a:rPr lang="en-US" sz="1000" u="none" strike="noStrike" dirty="0">
                          <a:effectLst/>
                        </a:rPr>
                        <a:t>54</a:t>
                      </a:r>
                      <a:endParaRPr lang="en-US" sz="1000" b="0" i="0" u="none" strike="noStrike" dirty="0">
                        <a:solidFill>
                          <a:srgbClr val="000000"/>
                        </a:solidFill>
                        <a:effectLst/>
                        <a:latin typeface="Arial"/>
                      </a:endParaRPr>
                    </a:p>
                  </a:txBody>
                  <a:tcPr marL="11208" marR="11208" marT="11208" marB="0" anchor="ctr"/>
                </a:tc>
                <a:tc>
                  <a:txBody>
                    <a:bodyPr/>
                    <a:lstStyle/>
                    <a:p>
                      <a:pPr algn="ctr" fontAlgn="ctr"/>
                      <a:r>
                        <a:rPr lang="en-US" sz="1000" u="none" strike="noStrike" dirty="0">
                          <a:effectLst/>
                        </a:rPr>
                        <a:t>32.4</a:t>
                      </a:r>
                      <a:endParaRPr lang="en-US" sz="1000" b="0" i="0" u="none" strike="noStrike" dirty="0">
                        <a:solidFill>
                          <a:srgbClr val="000000"/>
                        </a:solidFill>
                        <a:effectLst/>
                        <a:latin typeface="Arial"/>
                      </a:endParaRPr>
                    </a:p>
                  </a:txBody>
                  <a:tcPr marL="11208" marR="11208" marT="11208" marB="0" anchor="ctr"/>
                </a:tc>
                <a:tc>
                  <a:txBody>
                    <a:bodyPr/>
                    <a:lstStyle/>
                    <a:p>
                      <a:pPr algn="ctr" fontAlgn="ctr"/>
                      <a:r>
                        <a:rPr lang="en-US" sz="1000" u="none" strike="noStrike" dirty="0">
                          <a:effectLst/>
                        </a:rPr>
                        <a:t>3.35</a:t>
                      </a:r>
                      <a:endParaRPr lang="en-US" sz="1000" b="0" i="0" u="none" strike="noStrike" dirty="0">
                        <a:solidFill>
                          <a:srgbClr val="000000"/>
                        </a:solidFill>
                        <a:effectLst/>
                        <a:latin typeface="Arial"/>
                      </a:endParaRPr>
                    </a:p>
                  </a:txBody>
                  <a:tcPr marL="11208" marR="11208" marT="11208" marB="0" anchor="ctr"/>
                </a:tc>
                <a:tc>
                  <a:txBody>
                    <a:bodyPr/>
                    <a:lstStyle/>
                    <a:p>
                      <a:pPr algn="ctr" fontAlgn="ctr"/>
                      <a:r>
                        <a:rPr lang="en-US" sz="1000" u="none" strike="noStrike" dirty="0">
                          <a:effectLst/>
                        </a:rPr>
                        <a:t>29.05</a:t>
                      </a:r>
                      <a:endParaRPr lang="en-US" sz="1000" b="0" i="0" u="none" strike="noStrike" dirty="0">
                        <a:solidFill>
                          <a:srgbClr val="000000"/>
                        </a:solidFill>
                        <a:effectLst/>
                        <a:latin typeface="Arial"/>
                      </a:endParaRPr>
                    </a:p>
                  </a:txBody>
                  <a:tcPr marL="11208" marR="11208" marT="11208" marB="0" anchor="ctr"/>
                </a:tc>
                <a:tc>
                  <a:txBody>
                    <a:bodyPr/>
                    <a:lstStyle/>
                    <a:p>
                      <a:pPr algn="ctr" fontAlgn="ctr"/>
                      <a:r>
                        <a:rPr lang="en-US" sz="1000" u="none" strike="noStrike" dirty="0">
                          <a:effectLst/>
                        </a:rPr>
                        <a:t>42</a:t>
                      </a:r>
                      <a:endParaRPr lang="en-US" sz="1000" b="0" i="0" u="none" strike="noStrike" dirty="0">
                        <a:solidFill>
                          <a:srgbClr val="000000"/>
                        </a:solidFill>
                        <a:effectLst/>
                        <a:latin typeface="Arial"/>
                      </a:endParaRPr>
                    </a:p>
                  </a:txBody>
                  <a:tcPr marL="11208" marR="11208" marT="11208" marB="0" anchor="ctr"/>
                </a:tc>
                <a:tc>
                  <a:txBody>
                    <a:bodyPr/>
                    <a:lstStyle/>
                    <a:p>
                      <a:pPr algn="ctr" fontAlgn="ctr"/>
                      <a:r>
                        <a:rPr lang="en-US" sz="1000" u="none" strike="noStrike" dirty="0">
                          <a:effectLst/>
                        </a:rPr>
                        <a:t>22</a:t>
                      </a:r>
                      <a:endParaRPr lang="en-US" sz="1000" b="0" i="0" u="none" strike="noStrike" dirty="0">
                        <a:solidFill>
                          <a:srgbClr val="000000"/>
                        </a:solidFill>
                        <a:effectLst/>
                        <a:latin typeface="Arial"/>
                      </a:endParaRPr>
                    </a:p>
                  </a:txBody>
                  <a:tcPr marL="11208" marR="11208" marT="11208" marB="0" anchor="ctr"/>
                </a:tc>
              </a:tr>
              <a:tr h="272628">
                <a:tc vMerge="1">
                  <a:txBody>
                    <a:bodyPr/>
                    <a:lstStyle/>
                    <a:p>
                      <a:endParaRPr lang="es-ES"/>
                    </a:p>
                  </a:txBody>
                  <a:tcPr/>
                </a:tc>
                <a:tc>
                  <a:txBody>
                    <a:bodyPr/>
                    <a:lstStyle/>
                    <a:p>
                      <a:pPr algn="l" fontAlgn="ctr"/>
                      <a:r>
                        <a:rPr lang="en-US" sz="1000" b="1" u="none" strike="noStrike" dirty="0">
                          <a:effectLst/>
                        </a:rPr>
                        <a:t>Rep. Sindiajiri - Riobamba</a:t>
                      </a:r>
                      <a:endParaRPr lang="en-US" sz="1000" b="1" i="0" u="none" strike="noStrike" dirty="0">
                        <a:solidFill>
                          <a:srgbClr val="000000"/>
                        </a:solidFill>
                        <a:effectLst/>
                        <a:latin typeface="Arial"/>
                      </a:endParaRPr>
                    </a:p>
                  </a:txBody>
                  <a:tcPr marL="11208" marR="11208" marT="11208" marB="0" anchor="ctr"/>
                </a:tc>
                <a:tc>
                  <a:txBody>
                    <a:bodyPr/>
                    <a:lstStyle/>
                    <a:p>
                      <a:pPr algn="ctr" fontAlgn="ctr"/>
                      <a:r>
                        <a:rPr lang="en-US" sz="1000" b="1" u="none" strike="noStrike" dirty="0">
                          <a:effectLst/>
                        </a:rPr>
                        <a:t>54</a:t>
                      </a:r>
                      <a:endParaRPr lang="en-US" sz="1000" b="1" i="0" u="none" strike="noStrike" dirty="0">
                        <a:solidFill>
                          <a:srgbClr val="000000"/>
                        </a:solidFill>
                        <a:effectLst/>
                        <a:latin typeface="Arial"/>
                      </a:endParaRPr>
                    </a:p>
                  </a:txBody>
                  <a:tcPr marL="11208" marR="11208" marT="11208" marB="0" anchor="ctr"/>
                </a:tc>
                <a:tc>
                  <a:txBody>
                    <a:bodyPr/>
                    <a:lstStyle/>
                    <a:p>
                      <a:pPr algn="ctr" fontAlgn="ctr"/>
                      <a:r>
                        <a:rPr lang="en-US" sz="1000" b="1" u="none" strike="noStrike" dirty="0">
                          <a:effectLst/>
                        </a:rPr>
                        <a:t>32.4</a:t>
                      </a:r>
                      <a:endParaRPr lang="en-US" sz="1000" b="1" i="0" u="none" strike="noStrike" dirty="0">
                        <a:solidFill>
                          <a:srgbClr val="000000"/>
                        </a:solidFill>
                        <a:effectLst/>
                        <a:latin typeface="Arial"/>
                      </a:endParaRPr>
                    </a:p>
                  </a:txBody>
                  <a:tcPr marL="11208" marR="11208" marT="11208" marB="0" anchor="ctr"/>
                </a:tc>
                <a:tc>
                  <a:txBody>
                    <a:bodyPr/>
                    <a:lstStyle/>
                    <a:p>
                      <a:pPr algn="ctr" fontAlgn="ctr"/>
                      <a:r>
                        <a:rPr lang="en-US" sz="1000" b="1" u="none" strike="noStrike" dirty="0">
                          <a:effectLst/>
                        </a:rPr>
                        <a:t>24.24</a:t>
                      </a:r>
                      <a:endParaRPr lang="en-US" sz="1000" b="1" i="0" u="none" strike="noStrike" dirty="0">
                        <a:solidFill>
                          <a:srgbClr val="000000"/>
                        </a:solidFill>
                        <a:effectLst/>
                        <a:latin typeface="Arial"/>
                      </a:endParaRPr>
                    </a:p>
                  </a:txBody>
                  <a:tcPr marL="11208" marR="11208" marT="11208" marB="0" anchor="ctr"/>
                </a:tc>
                <a:tc>
                  <a:txBody>
                    <a:bodyPr/>
                    <a:lstStyle/>
                    <a:p>
                      <a:pPr algn="ctr" fontAlgn="ctr"/>
                      <a:r>
                        <a:rPr lang="en-US" sz="1000" b="1" u="none" strike="noStrike" dirty="0">
                          <a:effectLst/>
                        </a:rPr>
                        <a:t>8.16</a:t>
                      </a:r>
                      <a:endParaRPr lang="en-US" sz="1000" b="1" i="0" u="none" strike="noStrike" dirty="0">
                        <a:solidFill>
                          <a:srgbClr val="000000"/>
                        </a:solidFill>
                        <a:effectLst/>
                        <a:latin typeface="Arial"/>
                      </a:endParaRPr>
                    </a:p>
                  </a:txBody>
                  <a:tcPr marL="11208" marR="11208" marT="11208" marB="0" anchor="ctr"/>
                </a:tc>
                <a:tc>
                  <a:txBody>
                    <a:bodyPr/>
                    <a:lstStyle/>
                    <a:p>
                      <a:pPr algn="ctr" fontAlgn="ctr"/>
                      <a:r>
                        <a:rPr lang="en-US" sz="1000" b="1" u="none" strike="noStrike" dirty="0">
                          <a:effectLst/>
                        </a:rPr>
                        <a:t>11</a:t>
                      </a:r>
                      <a:endParaRPr lang="en-US" sz="1000" b="1" i="0" u="none" strike="noStrike" dirty="0">
                        <a:solidFill>
                          <a:srgbClr val="000000"/>
                        </a:solidFill>
                        <a:effectLst/>
                        <a:latin typeface="Arial"/>
                      </a:endParaRPr>
                    </a:p>
                  </a:txBody>
                  <a:tcPr marL="11208" marR="11208" marT="11208" marB="0" anchor="ctr"/>
                </a:tc>
                <a:tc>
                  <a:txBody>
                    <a:bodyPr/>
                    <a:lstStyle/>
                    <a:p>
                      <a:pPr algn="ctr" fontAlgn="ctr"/>
                      <a:r>
                        <a:rPr lang="en-US" sz="1000" b="1" u="none" strike="noStrike" dirty="0">
                          <a:effectLst/>
                        </a:rPr>
                        <a:t>6</a:t>
                      </a:r>
                      <a:endParaRPr lang="en-US" sz="1000" b="1" i="0" u="none" strike="noStrike" dirty="0">
                        <a:solidFill>
                          <a:srgbClr val="000000"/>
                        </a:solidFill>
                        <a:effectLst/>
                        <a:latin typeface="Arial"/>
                      </a:endParaRPr>
                    </a:p>
                  </a:txBody>
                  <a:tcPr marL="11208" marR="11208" marT="11208" marB="0" anchor="ctr"/>
                </a:tc>
              </a:tr>
              <a:tr h="402951">
                <a:tc rowSpan="6">
                  <a:txBody>
                    <a:bodyPr/>
                    <a:lstStyle/>
                    <a:p>
                      <a:pPr algn="ctr" fontAlgn="ctr"/>
                      <a:r>
                        <a:rPr lang="en-US" sz="1000" u="none" strike="noStrike" dirty="0">
                          <a:effectLst/>
                        </a:rPr>
                        <a:t>Enlaces hacia los Telecentros</a:t>
                      </a:r>
                      <a:endParaRPr lang="en-US" sz="1000" b="0" i="0" u="none" strike="noStrike" dirty="0">
                        <a:solidFill>
                          <a:srgbClr val="000000"/>
                        </a:solidFill>
                        <a:effectLst/>
                        <a:latin typeface="Arial"/>
                      </a:endParaRPr>
                    </a:p>
                  </a:txBody>
                  <a:tcPr marL="11208" marR="11208" marT="11208" marB="0" anchor="ctr"/>
                </a:tc>
                <a:tc>
                  <a:txBody>
                    <a:bodyPr/>
                    <a:lstStyle/>
                    <a:p>
                      <a:pPr algn="l" fontAlgn="ctr"/>
                      <a:r>
                        <a:rPr lang="en-US" sz="1000" u="none" strike="noStrike" dirty="0">
                          <a:effectLst/>
                        </a:rPr>
                        <a:t>PALLATANGA - Rep. El Retorno</a:t>
                      </a:r>
                      <a:endParaRPr lang="en-US" sz="1000" b="0" i="0" u="none" strike="noStrike" dirty="0">
                        <a:solidFill>
                          <a:srgbClr val="000000"/>
                        </a:solidFill>
                        <a:effectLst/>
                        <a:latin typeface="Arial"/>
                      </a:endParaRPr>
                    </a:p>
                  </a:txBody>
                  <a:tcPr marL="11208" marR="11208" marT="11208" marB="0" anchor="ctr"/>
                </a:tc>
                <a:tc>
                  <a:txBody>
                    <a:bodyPr/>
                    <a:lstStyle/>
                    <a:p>
                      <a:pPr algn="ctr" fontAlgn="ctr"/>
                      <a:r>
                        <a:rPr lang="en-US" sz="1000" u="none" strike="noStrike" dirty="0">
                          <a:effectLst/>
                        </a:rPr>
                        <a:t>24</a:t>
                      </a:r>
                      <a:endParaRPr lang="en-US" sz="1000" b="0" i="0" u="none" strike="noStrike" dirty="0">
                        <a:solidFill>
                          <a:srgbClr val="000000"/>
                        </a:solidFill>
                        <a:effectLst/>
                        <a:latin typeface="Arial"/>
                      </a:endParaRPr>
                    </a:p>
                  </a:txBody>
                  <a:tcPr marL="11208" marR="11208" marT="11208" marB="0" anchor="ctr"/>
                </a:tc>
                <a:tc>
                  <a:txBody>
                    <a:bodyPr/>
                    <a:lstStyle/>
                    <a:p>
                      <a:pPr algn="ctr" fontAlgn="ctr"/>
                      <a:r>
                        <a:rPr lang="en-US" sz="1000" u="none" strike="noStrike" dirty="0">
                          <a:effectLst/>
                        </a:rPr>
                        <a:t>14.4</a:t>
                      </a:r>
                      <a:endParaRPr lang="en-US" sz="1000" b="0" i="0" u="none" strike="noStrike" dirty="0">
                        <a:solidFill>
                          <a:srgbClr val="000000"/>
                        </a:solidFill>
                        <a:effectLst/>
                        <a:latin typeface="Arial"/>
                      </a:endParaRPr>
                    </a:p>
                  </a:txBody>
                  <a:tcPr marL="11208" marR="11208" marT="11208" marB="0" anchor="ctr"/>
                </a:tc>
                <a:tc>
                  <a:txBody>
                    <a:bodyPr/>
                    <a:lstStyle/>
                    <a:p>
                      <a:pPr algn="ctr" fontAlgn="ctr"/>
                      <a:r>
                        <a:rPr lang="en-US" sz="1000" u="none" strike="noStrike" dirty="0">
                          <a:effectLst/>
                        </a:rPr>
                        <a:t>4.73</a:t>
                      </a:r>
                      <a:endParaRPr lang="en-US" sz="1000" b="0" i="0" u="none" strike="noStrike" dirty="0">
                        <a:solidFill>
                          <a:srgbClr val="000000"/>
                        </a:solidFill>
                        <a:effectLst/>
                        <a:latin typeface="Arial"/>
                      </a:endParaRPr>
                    </a:p>
                  </a:txBody>
                  <a:tcPr marL="11208" marR="11208" marT="11208" marB="0" anchor="ctr"/>
                </a:tc>
                <a:tc>
                  <a:txBody>
                    <a:bodyPr/>
                    <a:lstStyle/>
                    <a:p>
                      <a:pPr algn="ctr" fontAlgn="ctr"/>
                      <a:r>
                        <a:rPr lang="en-US" sz="1000" u="none" strike="noStrike" dirty="0">
                          <a:effectLst/>
                        </a:rPr>
                        <a:t>9.67</a:t>
                      </a:r>
                      <a:endParaRPr lang="en-US" sz="1000" b="0" i="0" u="none" strike="noStrike" dirty="0">
                        <a:solidFill>
                          <a:srgbClr val="000000"/>
                        </a:solidFill>
                        <a:effectLst/>
                        <a:latin typeface="Arial"/>
                      </a:endParaRPr>
                    </a:p>
                  </a:txBody>
                  <a:tcPr marL="11208" marR="11208" marT="11208" marB="0" anchor="ctr"/>
                </a:tc>
                <a:tc>
                  <a:txBody>
                    <a:bodyPr/>
                    <a:lstStyle/>
                    <a:p>
                      <a:pPr algn="ctr" fontAlgn="ctr"/>
                      <a:r>
                        <a:rPr lang="en-US" sz="1000" u="none" strike="noStrike" dirty="0">
                          <a:effectLst/>
                        </a:rPr>
                        <a:t>14</a:t>
                      </a:r>
                      <a:endParaRPr lang="en-US" sz="1000" b="0" i="0" u="none" strike="noStrike" dirty="0">
                        <a:solidFill>
                          <a:srgbClr val="000000"/>
                        </a:solidFill>
                        <a:effectLst/>
                        <a:latin typeface="Arial"/>
                      </a:endParaRPr>
                    </a:p>
                  </a:txBody>
                  <a:tcPr marL="11208" marR="11208" marT="11208" marB="0" anchor="ctr"/>
                </a:tc>
                <a:tc>
                  <a:txBody>
                    <a:bodyPr/>
                    <a:lstStyle/>
                    <a:p>
                      <a:pPr algn="ctr" fontAlgn="ctr"/>
                      <a:r>
                        <a:rPr lang="en-US" sz="1000" u="none" strike="noStrike" dirty="0">
                          <a:effectLst/>
                        </a:rPr>
                        <a:t>7</a:t>
                      </a:r>
                      <a:endParaRPr lang="en-US" sz="1000" b="0" i="0" u="none" strike="noStrike" dirty="0">
                        <a:solidFill>
                          <a:srgbClr val="000000"/>
                        </a:solidFill>
                        <a:effectLst/>
                        <a:latin typeface="Arial"/>
                      </a:endParaRPr>
                    </a:p>
                  </a:txBody>
                  <a:tcPr marL="11208" marR="11208" marT="11208" marB="0" anchor="ctr"/>
                </a:tc>
              </a:tr>
              <a:tr h="402951">
                <a:tc vMerge="1">
                  <a:txBody>
                    <a:bodyPr/>
                    <a:lstStyle/>
                    <a:p>
                      <a:endParaRPr lang="es-ES"/>
                    </a:p>
                  </a:txBody>
                  <a:tcPr/>
                </a:tc>
                <a:tc>
                  <a:txBody>
                    <a:bodyPr/>
                    <a:lstStyle/>
                    <a:p>
                      <a:pPr algn="l" fontAlgn="ctr"/>
                      <a:r>
                        <a:rPr lang="en-US" sz="1000" u="none" strike="noStrike" dirty="0">
                          <a:effectLst/>
                        </a:rPr>
                        <a:t>ACHUPALLAS - Rep. Tamborpungo</a:t>
                      </a:r>
                      <a:endParaRPr lang="en-US" sz="1000" b="0" i="0" u="none" strike="noStrike" dirty="0">
                        <a:solidFill>
                          <a:srgbClr val="000000"/>
                        </a:solidFill>
                        <a:effectLst/>
                        <a:latin typeface="Arial"/>
                      </a:endParaRPr>
                    </a:p>
                  </a:txBody>
                  <a:tcPr marL="11208" marR="11208" marT="11208" marB="0" anchor="ctr"/>
                </a:tc>
                <a:tc>
                  <a:txBody>
                    <a:bodyPr/>
                    <a:lstStyle/>
                    <a:p>
                      <a:pPr algn="ctr" fontAlgn="ctr"/>
                      <a:r>
                        <a:rPr lang="en-US" sz="1000" u="none" strike="noStrike" dirty="0">
                          <a:effectLst/>
                        </a:rPr>
                        <a:t>54</a:t>
                      </a:r>
                      <a:endParaRPr lang="en-US" sz="1000" b="0" i="0" u="none" strike="noStrike" dirty="0">
                        <a:solidFill>
                          <a:srgbClr val="000000"/>
                        </a:solidFill>
                        <a:effectLst/>
                        <a:latin typeface="Arial"/>
                      </a:endParaRPr>
                    </a:p>
                  </a:txBody>
                  <a:tcPr marL="11208" marR="11208" marT="11208" marB="0" anchor="ctr"/>
                </a:tc>
                <a:tc>
                  <a:txBody>
                    <a:bodyPr/>
                    <a:lstStyle/>
                    <a:p>
                      <a:pPr algn="ctr" fontAlgn="ctr"/>
                      <a:r>
                        <a:rPr lang="en-US" sz="1000" u="none" strike="noStrike" dirty="0">
                          <a:effectLst/>
                        </a:rPr>
                        <a:t>32.4</a:t>
                      </a:r>
                      <a:endParaRPr lang="en-US" sz="1000" b="0" i="0" u="none" strike="noStrike" dirty="0">
                        <a:solidFill>
                          <a:srgbClr val="000000"/>
                        </a:solidFill>
                        <a:effectLst/>
                        <a:latin typeface="Arial"/>
                      </a:endParaRPr>
                    </a:p>
                  </a:txBody>
                  <a:tcPr marL="11208" marR="11208" marT="11208" marB="0" anchor="ctr"/>
                </a:tc>
                <a:tc>
                  <a:txBody>
                    <a:bodyPr/>
                    <a:lstStyle/>
                    <a:p>
                      <a:pPr algn="ctr" fontAlgn="ctr"/>
                      <a:r>
                        <a:rPr lang="en-US" sz="1000" u="none" strike="noStrike" dirty="0">
                          <a:effectLst/>
                        </a:rPr>
                        <a:t>3.35</a:t>
                      </a:r>
                      <a:endParaRPr lang="en-US" sz="1000" b="0" i="0" u="none" strike="noStrike" dirty="0">
                        <a:solidFill>
                          <a:srgbClr val="000000"/>
                        </a:solidFill>
                        <a:effectLst/>
                        <a:latin typeface="Arial"/>
                      </a:endParaRPr>
                    </a:p>
                  </a:txBody>
                  <a:tcPr marL="11208" marR="11208" marT="11208" marB="0" anchor="ctr"/>
                </a:tc>
                <a:tc>
                  <a:txBody>
                    <a:bodyPr/>
                    <a:lstStyle/>
                    <a:p>
                      <a:pPr algn="ctr" fontAlgn="ctr"/>
                      <a:r>
                        <a:rPr lang="en-US" sz="1000" u="none" strike="noStrike" dirty="0">
                          <a:effectLst/>
                        </a:rPr>
                        <a:t>29.05</a:t>
                      </a:r>
                      <a:endParaRPr lang="en-US" sz="1000" b="0" i="0" u="none" strike="noStrike" dirty="0">
                        <a:solidFill>
                          <a:srgbClr val="000000"/>
                        </a:solidFill>
                        <a:effectLst/>
                        <a:latin typeface="Arial"/>
                      </a:endParaRPr>
                    </a:p>
                  </a:txBody>
                  <a:tcPr marL="11208" marR="11208" marT="11208" marB="0" anchor="ctr"/>
                </a:tc>
                <a:tc>
                  <a:txBody>
                    <a:bodyPr/>
                    <a:lstStyle/>
                    <a:p>
                      <a:pPr algn="ctr" fontAlgn="ctr"/>
                      <a:r>
                        <a:rPr lang="en-US" sz="1000" u="none" strike="noStrike" dirty="0">
                          <a:effectLst/>
                        </a:rPr>
                        <a:t>42</a:t>
                      </a:r>
                      <a:endParaRPr lang="en-US" sz="1000" b="0" i="0" u="none" strike="noStrike" dirty="0">
                        <a:solidFill>
                          <a:srgbClr val="000000"/>
                        </a:solidFill>
                        <a:effectLst/>
                        <a:latin typeface="Arial"/>
                      </a:endParaRPr>
                    </a:p>
                  </a:txBody>
                  <a:tcPr marL="11208" marR="11208" marT="11208" marB="0" anchor="ctr"/>
                </a:tc>
                <a:tc>
                  <a:txBody>
                    <a:bodyPr/>
                    <a:lstStyle/>
                    <a:p>
                      <a:pPr algn="ctr" fontAlgn="ctr"/>
                      <a:r>
                        <a:rPr lang="en-US" sz="1000" u="none" strike="noStrike" dirty="0">
                          <a:effectLst/>
                        </a:rPr>
                        <a:t>22</a:t>
                      </a:r>
                      <a:endParaRPr lang="en-US" sz="1000" b="0" i="0" u="none" strike="noStrike" dirty="0">
                        <a:solidFill>
                          <a:srgbClr val="000000"/>
                        </a:solidFill>
                        <a:effectLst/>
                        <a:latin typeface="Arial"/>
                      </a:endParaRPr>
                    </a:p>
                  </a:txBody>
                  <a:tcPr marL="11208" marR="11208" marT="11208" marB="0" anchor="ctr"/>
                </a:tc>
              </a:tr>
              <a:tr h="272628">
                <a:tc vMerge="1">
                  <a:txBody>
                    <a:bodyPr/>
                    <a:lstStyle/>
                    <a:p>
                      <a:endParaRPr lang="es-ES"/>
                    </a:p>
                  </a:txBody>
                  <a:tcPr/>
                </a:tc>
                <a:tc>
                  <a:txBody>
                    <a:bodyPr/>
                    <a:lstStyle/>
                    <a:p>
                      <a:pPr algn="l" fontAlgn="ctr"/>
                      <a:r>
                        <a:rPr lang="en-US" sz="1000" u="none" strike="noStrike" dirty="0">
                          <a:effectLst/>
                        </a:rPr>
                        <a:t>PALMIRA - Rep. Gualinag</a:t>
                      </a:r>
                      <a:endParaRPr lang="en-US" sz="1000" b="0" i="0" u="none" strike="noStrike" dirty="0">
                        <a:solidFill>
                          <a:srgbClr val="000000"/>
                        </a:solidFill>
                        <a:effectLst/>
                        <a:latin typeface="Arial"/>
                      </a:endParaRPr>
                    </a:p>
                  </a:txBody>
                  <a:tcPr marL="11208" marR="11208" marT="11208" marB="0" anchor="ctr"/>
                </a:tc>
                <a:tc>
                  <a:txBody>
                    <a:bodyPr/>
                    <a:lstStyle/>
                    <a:p>
                      <a:pPr algn="ctr" fontAlgn="ctr"/>
                      <a:r>
                        <a:rPr lang="en-US" sz="1000" u="none" strike="noStrike" dirty="0">
                          <a:effectLst/>
                        </a:rPr>
                        <a:t>54</a:t>
                      </a:r>
                      <a:endParaRPr lang="en-US" sz="1000" b="0" i="0" u="none" strike="noStrike" dirty="0">
                        <a:solidFill>
                          <a:srgbClr val="000000"/>
                        </a:solidFill>
                        <a:effectLst/>
                        <a:latin typeface="Arial"/>
                      </a:endParaRPr>
                    </a:p>
                  </a:txBody>
                  <a:tcPr marL="11208" marR="11208" marT="11208" marB="0" anchor="ctr"/>
                </a:tc>
                <a:tc>
                  <a:txBody>
                    <a:bodyPr/>
                    <a:lstStyle/>
                    <a:p>
                      <a:pPr algn="ctr" fontAlgn="ctr"/>
                      <a:r>
                        <a:rPr lang="en-US" sz="1000" u="none" strike="noStrike" dirty="0">
                          <a:effectLst/>
                        </a:rPr>
                        <a:t>32.4</a:t>
                      </a:r>
                      <a:endParaRPr lang="en-US" sz="1000" b="0" i="0" u="none" strike="noStrike" dirty="0">
                        <a:solidFill>
                          <a:srgbClr val="000000"/>
                        </a:solidFill>
                        <a:effectLst/>
                        <a:latin typeface="Arial"/>
                      </a:endParaRPr>
                    </a:p>
                  </a:txBody>
                  <a:tcPr marL="11208" marR="11208" marT="11208" marB="0" anchor="ctr"/>
                </a:tc>
                <a:tc>
                  <a:txBody>
                    <a:bodyPr/>
                    <a:lstStyle/>
                    <a:p>
                      <a:pPr algn="ctr" fontAlgn="ctr"/>
                      <a:r>
                        <a:rPr lang="en-US" sz="1000" u="none" strike="noStrike" dirty="0">
                          <a:effectLst/>
                        </a:rPr>
                        <a:t>4.04</a:t>
                      </a:r>
                      <a:endParaRPr lang="en-US" sz="1000" b="0" i="0" u="none" strike="noStrike" dirty="0">
                        <a:solidFill>
                          <a:srgbClr val="000000"/>
                        </a:solidFill>
                        <a:effectLst/>
                        <a:latin typeface="Arial"/>
                      </a:endParaRPr>
                    </a:p>
                  </a:txBody>
                  <a:tcPr marL="11208" marR="11208" marT="11208" marB="0" anchor="ctr"/>
                </a:tc>
                <a:tc>
                  <a:txBody>
                    <a:bodyPr/>
                    <a:lstStyle/>
                    <a:p>
                      <a:pPr algn="ctr" fontAlgn="ctr"/>
                      <a:r>
                        <a:rPr lang="en-US" sz="1000" u="none" strike="noStrike" dirty="0">
                          <a:effectLst/>
                        </a:rPr>
                        <a:t>28.36</a:t>
                      </a:r>
                      <a:endParaRPr lang="en-US" sz="1000" b="0" i="0" u="none" strike="noStrike" dirty="0">
                        <a:solidFill>
                          <a:srgbClr val="000000"/>
                        </a:solidFill>
                        <a:effectLst/>
                        <a:latin typeface="Arial"/>
                      </a:endParaRPr>
                    </a:p>
                  </a:txBody>
                  <a:tcPr marL="11208" marR="11208" marT="11208" marB="0" anchor="ctr"/>
                </a:tc>
                <a:tc>
                  <a:txBody>
                    <a:bodyPr/>
                    <a:lstStyle/>
                    <a:p>
                      <a:pPr algn="ctr" fontAlgn="ctr"/>
                      <a:r>
                        <a:rPr lang="en-US" sz="1000" u="none" strike="noStrike" dirty="0">
                          <a:effectLst/>
                        </a:rPr>
                        <a:t>41</a:t>
                      </a:r>
                      <a:endParaRPr lang="en-US" sz="1000" b="0" i="0" u="none" strike="noStrike" dirty="0">
                        <a:solidFill>
                          <a:srgbClr val="000000"/>
                        </a:solidFill>
                        <a:effectLst/>
                        <a:latin typeface="Arial"/>
                      </a:endParaRPr>
                    </a:p>
                  </a:txBody>
                  <a:tcPr marL="11208" marR="11208" marT="11208" marB="0" anchor="ctr"/>
                </a:tc>
                <a:tc>
                  <a:txBody>
                    <a:bodyPr/>
                    <a:lstStyle/>
                    <a:p>
                      <a:pPr algn="ctr" fontAlgn="ctr"/>
                      <a:r>
                        <a:rPr lang="en-US" sz="1000" u="none" strike="noStrike" dirty="0">
                          <a:effectLst/>
                        </a:rPr>
                        <a:t>22</a:t>
                      </a:r>
                      <a:endParaRPr lang="en-US" sz="1000" b="0" i="0" u="none" strike="noStrike" dirty="0">
                        <a:solidFill>
                          <a:srgbClr val="000000"/>
                        </a:solidFill>
                        <a:effectLst/>
                        <a:latin typeface="Arial"/>
                      </a:endParaRPr>
                    </a:p>
                  </a:txBody>
                  <a:tcPr marL="11208" marR="11208" marT="11208" marB="0" anchor="ctr"/>
                </a:tc>
              </a:tr>
              <a:tr h="272628">
                <a:tc vMerge="1">
                  <a:txBody>
                    <a:bodyPr/>
                    <a:lstStyle/>
                    <a:p>
                      <a:endParaRPr lang="es-ES"/>
                    </a:p>
                  </a:txBody>
                  <a:tcPr/>
                </a:tc>
                <a:tc>
                  <a:txBody>
                    <a:bodyPr/>
                    <a:lstStyle/>
                    <a:p>
                      <a:pPr algn="l" fontAlgn="ctr"/>
                      <a:r>
                        <a:rPr lang="en-US" sz="1000" u="none" strike="noStrike" dirty="0">
                          <a:effectLst/>
                        </a:rPr>
                        <a:t>GUAMOTE - Rep. Guamote</a:t>
                      </a:r>
                      <a:endParaRPr lang="en-US" sz="1000" b="0" i="0" u="none" strike="noStrike" dirty="0">
                        <a:solidFill>
                          <a:srgbClr val="000000"/>
                        </a:solidFill>
                        <a:effectLst/>
                        <a:latin typeface="Arial"/>
                      </a:endParaRPr>
                    </a:p>
                  </a:txBody>
                  <a:tcPr marL="11208" marR="11208" marT="11208" marB="0" anchor="ctr"/>
                </a:tc>
                <a:tc>
                  <a:txBody>
                    <a:bodyPr/>
                    <a:lstStyle/>
                    <a:p>
                      <a:pPr algn="ctr" fontAlgn="ctr"/>
                      <a:r>
                        <a:rPr lang="en-US" sz="1000" u="none" strike="noStrike" dirty="0">
                          <a:effectLst/>
                        </a:rPr>
                        <a:t>54</a:t>
                      </a:r>
                      <a:endParaRPr lang="en-US" sz="1000" b="0" i="0" u="none" strike="noStrike" dirty="0">
                        <a:solidFill>
                          <a:srgbClr val="000000"/>
                        </a:solidFill>
                        <a:effectLst/>
                        <a:latin typeface="Arial"/>
                      </a:endParaRPr>
                    </a:p>
                  </a:txBody>
                  <a:tcPr marL="11208" marR="11208" marT="11208" marB="0" anchor="ctr"/>
                </a:tc>
                <a:tc>
                  <a:txBody>
                    <a:bodyPr/>
                    <a:lstStyle/>
                    <a:p>
                      <a:pPr algn="ctr" fontAlgn="ctr"/>
                      <a:r>
                        <a:rPr lang="en-US" sz="1000" u="none" strike="noStrike" dirty="0">
                          <a:effectLst/>
                        </a:rPr>
                        <a:t>32.4</a:t>
                      </a:r>
                      <a:endParaRPr lang="en-US" sz="1000" b="0" i="0" u="none" strike="noStrike" dirty="0">
                        <a:solidFill>
                          <a:srgbClr val="000000"/>
                        </a:solidFill>
                        <a:effectLst/>
                        <a:latin typeface="Arial"/>
                      </a:endParaRPr>
                    </a:p>
                  </a:txBody>
                  <a:tcPr marL="11208" marR="11208" marT="11208" marB="0" anchor="ctr"/>
                </a:tc>
                <a:tc>
                  <a:txBody>
                    <a:bodyPr/>
                    <a:lstStyle/>
                    <a:p>
                      <a:pPr algn="ctr" fontAlgn="ctr"/>
                      <a:r>
                        <a:rPr lang="en-US" sz="1000" u="none" strike="noStrike" dirty="0">
                          <a:effectLst/>
                        </a:rPr>
                        <a:t>4.73</a:t>
                      </a:r>
                      <a:endParaRPr lang="en-US" sz="1000" b="0" i="0" u="none" strike="noStrike" dirty="0">
                        <a:solidFill>
                          <a:srgbClr val="000000"/>
                        </a:solidFill>
                        <a:effectLst/>
                        <a:latin typeface="Arial"/>
                      </a:endParaRPr>
                    </a:p>
                  </a:txBody>
                  <a:tcPr marL="11208" marR="11208" marT="11208" marB="0" anchor="ctr"/>
                </a:tc>
                <a:tc>
                  <a:txBody>
                    <a:bodyPr/>
                    <a:lstStyle/>
                    <a:p>
                      <a:pPr algn="ctr" fontAlgn="ctr"/>
                      <a:r>
                        <a:rPr lang="en-US" sz="1000" u="none" strike="noStrike" dirty="0">
                          <a:effectLst/>
                        </a:rPr>
                        <a:t>27.67</a:t>
                      </a:r>
                      <a:endParaRPr lang="en-US" sz="1000" b="0" i="0" u="none" strike="noStrike" dirty="0">
                        <a:solidFill>
                          <a:srgbClr val="000000"/>
                        </a:solidFill>
                        <a:effectLst/>
                        <a:latin typeface="Arial"/>
                      </a:endParaRPr>
                    </a:p>
                  </a:txBody>
                  <a:tcPr marL="11208" marR="11208" marT="11208" marB="0" anchor="ctr"/>
                </a:tc>
                <a:tc>
                  <a:txBody>
                    <a:bodyPr/>
                    <a:lstStyle/>
                    <a:p>
                      <a:pPr algn="ctr" fontAlgn="ctr"/>
                      <a:r>
                        <a:rPr lang="en-US" sz="1000" u="none" strike="noStrike" dirty="0">
                          <a:effectLst/>
                        </a:rPr>
                        <a:t>40</a:t>
                      </a:r>
                      <a:endParaRPr lang="en-US" sz="1000" b="0" i="0" u="none" strike="noStrike" dirty="0">
                        <a:solidFill>
                          <a:srgbClr val="000000"/>
                        </a:solidFill>
                        <a:effectLst/>
                        <a:latin typeface="Arial"/>
                      </a:endParaRPr>
                    </a:p>
                  </a:txBody>
                  <a:tcPr marL="11208" marR="11208" marT="11208" marB="0" anchor="ctr"/>
                </a:tc>
                <a:tc>
                  <a:txBody>
                    <a:bodyPr/>
                    <a:lstStyle/>
                    <a:p>
                      <a:pPr algn="ctr" fontAlgn="ctr"/>
                      <a:r>
                        <a:rPr lang="en-US" sz="1000" u="none" strike="noStrike" dirty="0">
                          <a:effectLst/>
                        </a:rPr>
                        <a:t>21</a:t>
                      </a:r>
                      <a:endParaRPr lang="en-US" sz="1000" b="0" i="0" u="none" strike="noStrike" dirty="0">
                        <a:solidFill>
                          <a:srgbClr val="000000"/>
                        </a:solidFill>
                        <a:effectLst/>
                        <a:latin typeface="Arial"/>
                      </a:endParaRPr>
                    </a:p>
                  </a:txBody>
                  <a:tcPr marL="11208" marR="11208" marT="11208" marB="0" anchor="ctr"/>
                </a:tc>
              </a:tr>
              <a:tr h="272628">
                <a:tc vMerge="1">
                  <a:txBody>
                    <a:bodyPr/>
                    <a:lstStyle/>
                    <a:p>
                      <a:endParaRPr lang="es-ES"/>
                    </a:p>
                  </a:txBody>
                  <a:tcPr/>
                </a:tc>
                <a:tc>
                  <a:txBody>
                    <a:bodyPr/>
                    <a:lstStyle/>
                    <a:p>
                      <a:pPr algn="l" fontAlgn="ctr"/>
                      <a:r>
                        <a:rPr lang="en-US" sz="1000" u="none" strike="noStrike" dirty="0">
                          <a:effectLst/>
                        </a:rPr>
                        <a:t>PUNGALA - Rep. Puruhuai</a:t>
                      </a:r>
                      <a:endParaRPr lang="en-US" sz="1000" b="0" i="0" u="none" strike="noStrike" dirty="0">
                        <a:solidFill>
                          <a:srgbClr val="000000"/>
                        </a:solidFill>
                        <a:effectLst/>
                        <a:latin typeface="Arial"/>
                      </a:endParaRPr>
                    </a:p>
                  </a:txBody>
                  <a:tcPr marL="11208" marR="11208" marT="11208" marB="0" anchor="ctr"/>
                </a:tc>
                <a:tc>
                  <a:txBody>
                    <a:bodyPr/>
                    <a:lstStyle/>
                    <a:p>
                      <a:pPr algn="ctr" fontAlgn="ctr"/>
                      <a:r>
                        <a:rPr lang="en-US" sz="1000" u="none" strike="noStrike" dirty="0">
                          <a:effectLst/>
                        </a:rPr>
                        <a:t>54</a:t>
                      </a:r>
                      <a:endParaRPr lang="en-US" sz="1000" b="0" i="0" u="none" strike="noStrike" dirty="0">
                        <a:solidFill>
                          <a:srgbClr val="000000"/>
                        </a:solidFill>
                        <a:effectLst/>
                        <a:latin typeface="Arial"/>
                      </a:endParaRPr>
                    </a:p>
                  </a:txBody>
                  <a:tcPr marL="11208" marR="11208" marT="11208" marB="0" anchor="ctr"/>
                </a:tc>
                <a:tc>
                  <a:txBody>
                    <a:bodyPr/>
                    <a:lstStyle/>
                    <a:p>
                      <a:pPr algn="ctr" fontAlgn="ctr"/>
                      <a:r>
                        <a:rPr lang="en-US" sz="1000" u="none" strike="noStrike" dirty="0">
                          <a:effectLst/>
                        </a:rPr>
                        <a:t>32.4</a:t>
                      </a:r>
                      <a:endParaRPr lang="en-US" sz="1000" b="0" i="0" u="none" strike="noStrike" dirty="0">
                        <a:solidFill>
                          <a:srgbClr val="000000"/>
                        </a:solidFill>
                        <a:effectLst/>
                        <a:latin typeface="Arial"/>
                      </a:endParaRPr>
                    </a:p>
                  </a:txBody>
                  <a:tcPr marL="11208" marR="11208" marT="11208" marB="0" anchor="ctr"/>
                </a:tc>
                <a:tc>
                  <a:txBody>
                    <a:bodyPr/>
                    <a:lstStyle/>
                    <a:p>
                      <a:pPr algn="ctr" fontAlgn="ctr"/>
                      <a:r>
                        <a:rPr lang="en-US" sz="1000" u="none" strike="noStrike" dirty="0">
                          <a:effectLst/>
                        </a:rPr>
                        <a:t>3.35</a:t>
                      </a:r>
                      <a:endParaRPr lang="en-US" sz="1000" b="0" i="0" u="none" strike="noStrike" dirty="0">
                        <a:solidFill>
                          <a:srgbClr val="000000"/>
                        </a:solidFill>
                        <a:effectLst/>
                        <a:latin typeface="Arial"/>
                      </a:endParaRPr>
                    </a:p>
                  </a:txBody>
                  <a:tcPr marL="11208" marR="11208" marT="11208" marB="0" anchor="ctr"/>
                </a:tc>
                <a:tc>
                  <a:txBody>
                    <a:bodyPr/>
                    <a:lstStyle/>
                    <a:p>
                      <a:pPr algn="ctr" fontAlgn="ctr"/>
                      <a:r>
                        <a:rPr lang="en-US" sz="1000" u="none" strike="noStrike" dirty="0">
                          <a:effectLst/>
                        </a:rPr>
                        <a:t>29.05</a:t>
                      </a:r>
                      <a:endParaRPr lang="en-US" sz="1000" b="0" i="0" u="none" strike="noStrike" dirty="0">
                        <a:solidFill>
                          <a:srgbClr val="000000"/>
                        </a:solidFill>
                        <a:effectLst/>
                        <a:latin typeface="Arial"/>
                      </a:endParaRPr>
                    </a:p>
                  </a:txBody>
                  <a:tcPr marL="11208" marR="11208" marT="11208" marB="0" anchor="ctr"/>
                </a:tc>
                <a:tc>
                  <a:txBody>
                    <a:bodyPr/>
                    <a:lstStyle/>
                    <a:p>
                      <a:pPr algn="ctr" fontAlgn="ctr"/>
                      <a:r>
                        <a:rPr lang="en-US" sz="1000" u="none" strike="noStrike" dirty="0">
                          <a:effectLst/>
                        </a:rPr>
                        <a:t>42</a:t>
                      </a:r>
                      <a:endParaRPr lang="en-US" sz="1000" b="0" i="0" u="none" strike="noStrike" dirty="0">
                        <a:solidFill>
                          <a:srgbClr val="000000"/>
                        </a:solidFill>
                        <a:effectLst/>
                        <a:latin typeface="Arial"/>
                      </a:endParaRPr>
                    </a:p>
                  </a:txBody>
                  <a:tcPr marL="11208" marR="11208" marT="11208" marB="0" anchor="ctr"/>
                </a:tc>
                <a:tc>
                  <a:txBody>
                    <a:bodyPr/>
                    <a:lstStyle/>
                    <a:p>
                      <a:pPr algn="ctr" fontAlgn="ctr"/>
                      <a:r>
                        <a:rPr lang="en-US" sz="1000" u="none" strike="noStrike" dirty="0">
                          <a:effectLst/>
                        </a:rPr>
                        <a:t>22</a:t>
                      </a:r>
                      <a:endParaRPr lang="en-US" sz="1000" b="0" i="0" u="none" strike="noStrike" dirty="0">
                        <a:solidFill>
                          <a:srgbClr val="000000"/>
                        </a:solidFill>
                        <a:effectLst/>
                        <a:latin typeface="Arial"/>
                      </a:endParaRPr>
                    </a:p>
                  </a:txBody>
                  <a:tcPr marL="11208" marR="11208" marT="11208" marB="0" anchor="ctr"/>
                </a:tc>
              </a:tr>
              <a:tr h="272628">
                <a:tc vMerge="1">
                  <a:txBody>
                    <a:bodyPr/>
                    <a:lstStyle/>
                    <a:p>
                      <a:endParaRPr lang="es-ES"/>
                    </a:p>
                  </a:txBody>
                  <a:tcPr/>
                </a:tc>
                <a:tc>
                  <a:txBody>
                    <a:bodyPr/>
                    <a:lstStyle/>
                    <a:p>
                      <a:pPr algn="l" fontAlgn="ctr"/>
                      <a:r>
                        <a:rPr lang="en-US" sz="1000" u="none" strike="noStrike" dirty="0">
                          <a:effectLst/>
                        </a:rPr>
                        <a:t>SAN JUAN - Rep. Sindiajiri</a:t>
                      </a:r>
                      <a:endParaRPr lang="en-US" sz="1000" b="0" i="0" u="none" strike="noStrike" dirty="0">
                        <a:solidFill>
                          <a:srgbClr val="000000"/>
                        </a:solidFill>
                        <a:effectLst/>
                        <a:latin typeface="Arial"/>
                      </a:endParaRPr>
                    </a:p>
                  </a:txBody>
                  <a:tcPr marL="11208" marR="11208" marT="11208" marB="0" anchor="ctr"/>
                </a:tc>
                <a:tc>
                  <a:txBody>
                    <a:bodyPr/>
                    <a:lstStyle/>
                    <a:p>
                      <a:pPr algn="ctr" fontAlgn="ctr"/>
                      <a:r>
                        <a:rPr lang="en-US" sz="1000" u="none" strike="noStrike" dirty="0">
                          <a:effectLst/>
                        </a:rPr>
                        <a:t>24</a:t>
                      </a:r>
                      <a:endParaRPr lang="en-US" sz="1000" b="0" i="0" u="none" strike="noStrike" dirty="0">
                        <a:solidFill>
                          <a:srgbClr val="000000"/>
                        </a:solidFill>
                        <a:effectLst/>
                        <a:latin typeface="Arial"/>
                      </a:endParaRPr>
                    </a:p>
                  </a:txBody>
                  <a:tcPr marL="11208" marR="11208" marT="11208" marB="0" anchor="ctr"/>
                </a:tc>
                <a:tc>
                  <a:txBody>
                    <a:bodyPr/>
                    <a:lstStyle/>
                    <a:p>
                      <a:pPr algn="ctr" fontAlgn="ctr"/>
                      <a:r>
                        <a:rPr lang="en-US" sz="1000" u="none" strike="noStrike" dirty="0">
                          <a:effectLst/>
                        </a:rPr>
                        <a:t>14.4</a:t>
                      </a:r>
                      <a:endParaRPr lang="en-US" sz="1000" b="0" i="0" u="none" strike="noStrike" dirty="0">
                        <a:solidFill>
                          <a:srgbClr val="000000"/>
                        </a:solidFill>
                        <a:effectLst/>
                        <a:latin typeface="Arial"/>
                      </a:endParaRPr>
                    </a:p>
                  </a:txBody>
                  <a:tcPr marL="11208" marR="11208" marT="11208" marB="0" anchor="ctr"/>
                </a:tc>
                <a:tc>
                  <a:txBody>
                    <a:bodyPr/>
                    <a:lstStyle/>
                    <a:p>
                      <a:pPr algn="ctr" fontAlgn="ctr"/>
                      <a:r>
                        <a:rPr lang="en-US" sz="1000" u="none" strike="noStrike" dirty="0">
                          <a:effectLst/>
                        </a:rPr>
                        <a:t>4.04</a:t>
                      </a:r>
                      <a:endParaRPr lang="en-US" sz="1000" b="0" i="0" u="none" strike="noStrike" dirty="0">
                        <a:solidFill>
                          <a:srgbClr val="000000"/>
                        </a:solidFill>
                        <a:effectLst/>
                        <a:latin typeface="Arial"/>
                      </a:endParaRPr>
                    </a:p>
                  </a:txBody>
                  <a:tcPr marL="11208" marR="11208" marT="11208" marB="0" anchor="ctr"/>
                </a:tc>
                <a:tc>
                  <a:txBody>
                    <a:bodyPr/>
                    <a:lstStyle/>
                    <a:p>
                      <a:pPr algn="ctr" fontAlgn="ctr"/>
                      <a:r>
                        <a:rPr lang="en-US" sz="1000" u="none" strike="noStrike" dirty="0">
                          <a:effectLst/>
                        </a:rPr>
                        <a:t>10.36</a:t>
                      </a:r>
                      <a:endParaRPr lang="en-US" sz="1000" b="0" i="0" u="none" strike="noStrike" dirty="0">
                        <a:solidFill>
                          <a:srgbClr val="000000"/>
                        </a:solidFill>
                        <a:effectLst/>
                        <a:latin typeface="Arial"/>
                      </a:endParaRPr>
                    </a:p>
                  </a:txBody>
                  <a:tcPr marL="11208" marR="11208" marT="11208" marB="0" anchor="ctr"/>
                </a:tc>
                <a:tc>
                  <a:txBody>
                    <a:bodyPr/>
                    <a:lstStyle/>
                    <a:p>
                      <a:pPr algn="ctr" fontAlgn="ctr"/>
                      <a:r>
                        <a:rPr lang="en-US" sz="1000" u="none" strike="noStrike" dirty="0">
                          <a:effectLst/>
                        </a:rPr>
                        <a:t>15</a:t>
                      </a:r>
                      <a:endParaRPr lang="en-US" sz="1000" b="0" i="0" u="none" strike="noStrike" dirty="0">
                        <a:solidFill>
                          <a:srgbClr val="000000"/>
                        </a:solidFill>
                        <a:effectLst/>
                        <a:latin typeface="Arial"/>
                      </a:endParaRPr>
                    </a:p>
                  </a:txBody>
                  <a:tcPr marL="11208" marR="11208" marT="11208" marB="0" anchor="ctr"/>
                </a:tc>
                <a:tc>
                  <a:txBody>
                    <a:bodyPr/>
                    <a:lstStyle/>
                    <a:p>
                      <a:pPr algn="ctr" fontAlgn="ctr"/>
                      <a:r>
                        <a:rPr lang="en-US" sz="1000" u="none" strike="noStrike" dirty="0">
                          <a:effectLst/>
                        </a:rPr>
                        <a:t>8</a:t>
                      </a:r>
                      <a:endParaRPr lang="en-US" sz="1000" b="0" i="0" u="none" strike="noStrike" dirty="0">
                        <a:solidFill>
                          <a:srgbClr val="000000"/>
                        </a:solidFill>
                        <a:effectLst/>
                        <a:latin typeface="Arial"/>
                      </a:endParaRPr>
                    </a:p>
                  </a:txBody>
                  <a:tcPr marL="11208" marR="11208" marT="11208" marB="0" anchor="ctr"/>
                </a:tc>
              </a:tr>
            </a:tbl>
          </a:graphicData>
        </a:graphic>
      </p:graphicFrame>
    </p:spTree>
    <p:extLst>
      <p:ext uri="{BB962C8B-B14F-4D97-AF65-F5344CB8AC3E}">
        <p14:creationId xmlns:p14="http://schemas.microsoft.com/office/powerpoint/2010/main" val="13572556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heckerboard(across)">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1"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ssolv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1" animBg="1"/>
      <p:bldP spid="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cells.jpg"/>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6481" t="12346" r="20791"/>
          <a:stretch/>
        </p:blipFill>
        <p:spPr>
          <a:xfrm>
            <a:off x="-1" y="1"/>
            <a:ext cx="9144001" cy="6887920"/>
          </a:xfrm>
          <a:prstGeom prst="rect">
            <a:avLst/>
          </a:prstGeom>
        </p:spPr>
      </p:pic>
      <p:sp>
        <p:nvSpPr>
          <p:cNvPr id="7" name="Rectángulo redondeado 6"/>
          <p:cNvSpPr/>
          <p:nvPr/>
        </p:nvSpPr>
        <p:spPr>
          <a:xfrm>
            <a:off x="508001" y="303855"/>
            <a:ext cx="4385732" cy="627478"/>
          </a:xfrm>
          <a:prstGeom prst="roundRect">
            <a:avLst/>
          </a:prstGeom>
          <a:solidFill>
            <a:srgbClr val="21F519"/>
          </a:solidFill>
          <a:ln>
            <a:solidFill>
              <a:srgbClr val="FFFFFF"/>
            </a:solidFill>
          </a:ln>
          <a:scene3d>
            <a:camera prst="orthographicFront"/>
            <a:lightRig rig="threePt" dir="t"/>
          </a:scene3d>
          <a:sp3d>
            <a:bevelT prst="angle"/>
          </a:sp3d>
        </p:spPr>
        <p:style>
          <a:lnRef idx="1">
            <a:schemeClr val="accent2"/>
          </a:lnRef>
          <a:fillRef idx="3">
            <a:schemeClr val="accent2"/>
          </a:fillRef>
          <a:effectRef idx="2">
            <a:schemeClr val="accent2"/>
          </a:effectRef>
          <a:fontRef idx="minor">
            <a:schemeClr val="lt1"/>
          </a:fontRef>
        </p:style>
        <p:txBody>
          <a:bodyPr rtlCol="0" anchor="ctr"/>
          <a:lstStyle/>
          <a:p>
            <a:pPr algn="ctr">
              <a:lnSpc>
                <a:spcPct val="80000"/>
              </a:lnSpc>
            </a:pPr>
            <a:r>
              <a:rPr lang="es-ES" sz="3200" dirty="0" smtClean="0"/>
              <a:t>DISEÑO DE LA RED</a:t>
            </a:r>
            <a:endParaRPr lang="es-ES" sz="3200" dirty="0"/>
          </a:p>
        </p:txBody>
      </p:sp>
      <p:sp>
        <p:nvSpPr>
          <p:cNvPr id="3" name="CuadroTexto 2"/>
          <p:cNvSpPr txBox="1"/>
          <p:nvPr/>
        </p:nvSpPr>
        <p:spPr>
          <a:xfrm>
            <a:off x="220133" y="2379715"/>
            <a:ext cx="2709335" cy="646331"/>
          </a:xfrm>
          <a:prstGeom prst="rect">
            <a:avLst/>
          </a:prstGeom>
          <a:noFill/>
        </p:spPr>
        <p:txBody>
          <a:bodyPr wrap="square" rtlCol="0">
            <a:spAutoFit/>
          </a:bodyPr>
          <a:lstStyle/>
          <a:p>
            <a:pPr algn="ctr"/>
            <a:r>
              <a:rPr lang="es-ES" b="1" dirty="0" smtClean="0"/>
              <a:t>EXPANSIÓN CON MODALIDAD DE VIDEO:</a:t>
            </a:r>
            <a:endParaRPr lang="es-ES" b="1" dirty="0"/>
          </a:p>
        </p:txBody>
      </p:sp>
      <p:sp>
        <p:nvSpPr>
          <p:cNvPr id="5" name="Rectángulo redondeado 4"/>
          <p:cNvSpPr/>
          <p:nvPr/>
        </p:nvSpPr>
        <p:spPr>
          <a:xfrm>
            <a:off x="3098801" y="3647864"/>
            <a:ext cx="1794932" cy="897467"/>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S" b="1" dirty="0" smtClean="0">
                <a:solidFill>
                  <a:srgbClr val="000000"/>
                </a:solidFill>
              </a:rPr>
              <a:t>33% Capacidad de expansión</a:t>
            </a:r>
            <a:endParaRPr lang="es-ES" b="1" dirty="0">
              <a:solidFill>
                <a:srgbClr val="000000"/>
              </a:solidFill>
            </a:endParaRPr>
          </a:p>
        </p:txBody>
      </p:sp>
      <p:sp>
        <p:nvSpPr>
          <p:cNvPr id="4" name="CuadroTexto 3"/>
          <p:cNvSpPr txBox="1"/>
          <p:nvPr/>
        </p:nvSpPr>
        <p:spPr>
          <a:xfrm>
            <a:off x="355599" y="3551699"/>
            <a:ext cx="2573869" cy="120032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s-ES" dirty="0" smtClean="0"/>
              <a:t>Video estándar:</a:t>
            </a:r>
          </a:p>
          <a:p>
            <a:r>
              <a:rPr lang="es-ES" dirty="0" smtClean="0"/>
              <a:t>640 x 480 @ 30fps</a:t>
            </a:r>
          </a:p>
          <a:p>
            <a:r>
              <a:rPr lang="es-ES" dirty="0" smtClean="0"/>
              <a:t>Video de alta definición:</a:t>
            </a:r>
          </a:p>
          <a:p>
            <a:r>
              <a:rPr lang="es-ES" dirty="0" smtClean="0"/>
              <a:t>1280 x 720 @ 30fps</a:t>
            </a:r>
            <a:endParaRPr lang="es-ES" dirty="0"/>
          </a:p>
        </p:txBody>
      </p:sp>
      <p:sp>
        <p:nvSpPr>
          <p:cNvPr id="2" name="Abrir llave 1"/>
          <p:cNvSpPr/>
          <p:nvPr/>
        </p:nvSpPr>
        <p:spPr>
          <a:xfrm>
            <a:off x="5046133" y="2047498"/>
            <a:ext cx="474133" cy="4353301"/>
          </a:xfrm>
          <a:prstGeom prst="leftBrace">
            <a:avLst/>
          </a:prstGeom>
        </p:spPr>
        <p:style>
          <a:lnRef idx="3">
            <a:schemeClr val="accent3"/>
          </a:lnRef>
          <a:fillRef idx="0">
            <a:schemeClr val="accent3"/>
          </a:fillRef>
          <a:effectRef idx="2">
            <a:schemeClr val="accent3"/>
          </a:effectRef>
          <a:fontRef idx="minor">
            <a:schemeClr val="tx1"/>
          </a:fontRef>
        </p:style>
        <p:txBody>
          <a:bodyPr rtlCol="0" anchor="ctr"/>
          <a:lstStyle/>
          <a:p>
            <a:pPr algn="ctr"/>
            <a:endParaRPr lang="es-ES" dirty="0"/>
          </a:p>
        </p:txBody>
      </p:sp>
      <p:sp>
        <p:nvSpPr>
          <p:cNvPr id="6" name="Rectángulo 5"/>
          <p:cNvSpPr/>
          <p:nvPr/>
        </p:nvSpPr>
        <p:spPr>
          <a:xfrm>
            <a:off x="5977466" y="2521632"/>
            <a:ext cx="2370666" cy="909766"/>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ES" dirty="0" smtClean="0">
                <a:solidFill>
                  <a:schemeClr val="tx1"/>
                </a:solidFill>
              </a:rPr>
              <a:t>1 canal video estándar +</a:t>
            </a:r>
          </a:p>
          <a:p>
            <a:pPr algn="ctr"/>
            <a:r>
              <a:rPr lang="es-ES" dirty="0" smtClean="0">
                <a:solidFill>
                  <a:schemeClr val="tx1"/>
                </a:solidFill>
              </a:rPr>
              <a:t>1 canal video HD</a:t>
            </a:r>
            <a:endParaRPr lang="es-ES" dirty="0">
              <a:solidFill>
                <a:schemeClr val="tx1"/>
              </a:solidFill>
            </a:endParaRPr>
          </a:p>
        </p:txBody>
      </p:sp>
      <p:sp>
        <p:nvSpPr>
          <p:cNvPr id="12" name="Rectángulo 11"/>
          <p:cNvSpPr/>
          <p:nvPr/>
        </p:nvSpPr>
        <p:spPr>
          <a:xfrm>
            <a:off x="5960534" y="4937115"/>
            <a:ext cx="2370666" cy="909766"/>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ES" dirty="0" smtClean="0">
                <a:solidFill>
                  <a:schemeClr val="tx1"/>
                </a:solidFill>
              </a:rPr>
              <a:t>+2 Telecentros: 4 canales video estándar y 1 canal HD</a:t>
            </a:r>
            <a:endParaRPr lang="es-ES" dirty="0">
              <a:solidFill>
                <a:schemeClr val="tx1"/>
              </a:solidFill>
            </a:endParaRPr>
          </a:p>
        </p:txBody>
      </p:sp>
      <p:sp>
        <p:nvSpPr>
          <p:cNvPr id="8" name="CuadroTexto 7"/>
          <p:cNvSpPr txBox="1"/>
          <p:nvPr/>
        </p:nvSpPr>
        <p:spPr>
          <a:xfrm>
            <a:off x="5808131" y="2047499"/>
            <a:ext cx="2743201" cy="369332"/>
          </a:xfrm>
          <a:prstGeom prst="rect">
            <a:avLst/>
          </a:prstGeom>
          <a:noFill/>
        </p:spPr>
        <p:txBody>
          <a:bodyPr wrap="square" rtlCol="0">
            <a:spAutoFit/>
          </a:bodyPr>
          <a:lstStyle/>
          <a:p>
            <a:pPr algn="ctr"/>
            <a:r>
              <a:rPr lang="es-ES" b="1" dirty="0" smtClean="0"/>
              <a:t>Expansión en capacidad</a:t>
            </a:r>
            <a:endParaRPr lang="es-ES" b="1" dirty="0"/>
          </a:p>
        </p:txBody>
      </p:sp>
      <p:sp>
        <p:nvSpPr>
          <p:cNvPr id="13" name="CuadroTexto 12"/>
          <p:cNvSpPr txBox="1"/>
          <p:nvPr/>
        </p:nvSpPr>
        <p:spPr>
          <a:xfrm>
            <a:off x="5791199" y="4493181"/>
            <a:ext cx="2743201" cy="369332"/>
          </a:xfrm>
          <a:prstGeom prst="rect">
            <a:avLst/>
          </a:prstGeom>
          <a:noFill/>
        </p:spPr>
        <p:txBody>
          <a:bodyPr wrap="square" rtlCol="0">
            <a:spAutoFit/>
          </a:bodyPr>
          <a:lstStyle/>
          <a:p>
            <a:pPr algn="ctr"/>
            <a:r>
              <a:rPr lang="es-ES" b="1" dirty="0" smtClean="0"/>
              <a:t>Expansión en ampliación</a:t>
            </a:r>
            <a:endParaRPr lang="es-ES" b="1" dirty="0"/>
          </a:p>
        </p:txBody>
      </p:sp>
      <p:sp>
        <p:nvSpPr>
          <p:cNvPr id="14" name="Rectángulo redondeado 13"/>
          <p:cNvSpPr/>
          <p:nvPr/>
        </p:nvSpPr>
        <p:spPr>
          <a:xfrm>
            <a:off x="508001" y="1032932"/>
            <a:ext cx="4385732" cy="474133"/>
          </a:xfrm>
          <a:prstGeom prst="roundRect">
            <a:avLst/>
          </a:prstGeom>
          <a:solidFill>
            <a:srgbClr val="5DF517"/>
          </a:solidFill>
          <a:ln>
            <a:solidFill>
              <a:srgbClr val="F2F2F2"/>
            </a:solidFill>
          </a:ln>
          <a:scene3d>
            <a:camera prst="orthographicFront"/>
            <a:lightRig rig="threePt" dir="t"/>
          </a:scene3d>
          <a:sp3d>
            <a:bevelT prst="angle"/>
          </a:sp3d>
        </p:spPr>
        <p:style>
          <a:lnRef idx="1">
            <a:schemeClr val="dk1"/>
          </a:lnRef>
          <a:fillRef idx="2">
            <a:schemeClr val="dk1"/>
          </a:fillRef>
          <a:effectRef idx="1">
            <a:schemeClr val="dk1"/>
          </a:effectRef>
          <a:fontRef idx="minor">
            <a:schemeClr val="dk1"/>
          </a:fontRef>
        </p:style>
        <p:txBody>
          <a:bodyPr rtlCol="0" anchor="ctr"/>
          <a:lstStyle/>
          <a:p>
            <a:pPr algn="ctr">
              <a:lnSpc>
                <a:spcPct val="80000"/>
              </a:lnSpc>
            </a:pPr>
            <a:r>
              <a:rPr lang="es-ES" b="1" dirty="0" smtClean="0">
                <a:solidFill>
                  <a:srgbClr val="000000"/>
                </a:solidFill>
              </a:rPr>
              <a:t>EXPANSIÓN DE LA RED</a:t>
            </a:r>
            <a:endParaRPr lang="es-ES" b="1" dirty="0">
              <a:solidFill>
                <a:srgbClr val="000000"/>
              </a:solidFill>
            </a:endParaRPr>
          </a:p>
        </p:txBody>
      </p:sp>
    </p:spTree>
    <p:extLst>
      <p:ext uri="{BB962C8B-B14F-4D97-AF65-F5344CB8AC3E}">
        <p14:creationId xmlns:p14="http://schemas.microsoft.com/office/powerpoint/2010/main" val="25755963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1"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animBg="1"/>
      <p:bldP spid="4" grpId="0" animBg="1"/>
      <p:bldP spid="2" grpId="0" animBg="1"/>
      <p:bldP spid="6" grpId="0" animBg="1"/>
      <p:bldP spid="12" grpId="0" animBg="1"/>
      <p:bldP spid="8"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cells.jpg"/>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l="6481" t="12346" r="20791"/>
          <a:stretch/>
        </p:blipFill>
        <p:spPr>
          <a:xfrm>
            <a:off x="-1" y="1"/>
            <a:ext cx="9144001" cy="6887920"/>
          </a:xfrm>
          <a:prstGeom prst="rect">
            <a:avLst/>
          </a:prstGeom>
        </p:spPr>
      </p:pic>
      <p:sp>
        <p:nvSpPr>
          <p:cNvPr id="8" name="CuadroTexto 7"/>
          <p:cNvSpPr txBox="1"/>
          <p:nvPr/>
        </p:nvSpPr>
        <p:spPr>
          <a:xfrm>
            <a:off x="592667" y="3121968"/>
            <a:ext cx="3200400" cy="1200329"/>
          </a:xfrm>
          <a:prstGeom prst="rect">
            <a:avLst/>
          </a:prstGeom>
          <a:noFill/>
        </p:spPr>
        <p:txBody>
          <a:bodyPr wrap="square" rtlCol="0">
            <a:spAutoFit/>
          </a:bodyPr>
          <a:lstStyle/>
          <a:p>
            <a:r>
              <a:rPr lang="es-ES" sz="3600" b="1" dirty="0" smtClean="0"/>
              <a:t>OBJETIVO GENERAL</a:t>
            </a:r>
            <a:endParaRPr lang="es-ES" sz="3600" b="1" dirty="0"/>
          </a:p>
        </p:txBody>
      </p:sp>
      <p:sp>
        <p:nvSpPr>
          <p:cNvPr id="9" name="Rectángulo redondeado 8"/>
          <p:cNvSpPr/>
          <p:nvPr/>
        </p:nvSpPr>
        <p:spPr>
          <a:xfrm>
            <a:off x="3471333" y="2133600"/>
            <a:ext cx="4690534" cy="387773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nSpc>
                <a:spcPct val="120000"/>
              </a:lnSpc>
            </a:pPr>
            <a:r>
              <a:rPr lang="es-ES_tradnl" sz="2000" dirty="0"/>
              <a:t>Diseñar un sistema de videoconferencia para aplicaciones de Telemedicina en las localidades Guamote, Pallatanga, San Juan, Achupallas, Palmira y Pungalá, pertenecientes a la provincia de Chimborazo basado en el Programa Nacional de Telemedicina Telesalud del Ministerio de Salud Pública del Ecuador</a:t>
            </a:r>
            <a:r>
              <a:rPr lang="en-US" sz="2000" dirty="0"/>
              <a:t> </a:t>
            </a:r>
            <a:endParaRPr lang="es-ES" sz="2000" dirty="0"/>
          </a:p>
        </p:txBody>
      </p:sp>
      <p:sp>
        <p:nvSpPr>
          <p:cNvPr id="13" name="Rectángulo redondeado 12"/>
          <p:cNvSpPr/>
          <p:nvPr/>
        </p:nvSpPr>
        <p:spPr>
          <a:xfrm>
            <a:off x="508001" y="303855"/>
            <a:ext cx="3589866" cy="712146"/>
          </a:xfrm>
          <a:prstGeom prst="roundRect">
            <a:avLst/>
          </a:prstGeom>
          <a:scene3d>
            <a:camera prst="orthographicFront"/>
            <a:lightRig rig="threePt" dir="t"/>
          </a:scene3d>
          <a:sp3d>
            <a:bevelT prst="angle"/>
          </a:sp3d>
        </p:spPr>
        <p:style>
          <a:lnRef idx="1">
            <a:schemeClr val="accent6"/>
          </a:lnRef>
          <a:fillRef idx="3">
            <a:schemeClr val="accent6"/>
          </a:fillRef>
          <a:effectRef idx="2">
            <a:schemeClr val="accent6"/>
          </a:effectRef>
          <a:fontRef idx="minor">
            <a:schemeClr val="lt1"/>
          </a:fontRef>
        </p:style>
        <p:txBody>
          <a:bodyPr rtlCol="0" anchor="ctr"/>
          <a:lstStyle/>
          <a:p>
            <a:pPr algn="ctr"/>
            <a:r>
              <a:rPr lang="es-ES" sz="3200" dirty="0" smtClean="0"/>
              <a:t>INTRODUCCIÓN</a:t>
            </a:r>
            <a:endParaRPr lang="es-ES" sz="3200" dirty="0"/>
          </a:p>
        </p:txBody>
      </p:sp>
    </p:spTree>
    <p:extLst>
      <p:ext uri="{BB962C8B-B14F-4D97-AF65-F5344CB8AC3E}">
        <p14:creationId xmlns:p14="http://schemas.microsoft.com/office/powerpoint/2010/main" val="1675874732"/>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cells.jpg"/>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6481" t="12346" r="20791"/>
          <a:stretch/>
        </p:blipFill>
        <p:spPr>
          <a:xfrm>
            <a:off x="-1" y="1"/>
            <a:ext cx="9144001" cy="6887920"/>
          </a:xfrm>
          <a:prstGeom prst="rect">
            <a:avLst/>
          </a:prstGeom>
        </p:spPr>
      </p:pic>
      <p:sp>
        <p:nvSpPr>
          <p:cNvPr id="7" name="Rectángulo redondeado 6"/>
          <p:cNvSpPr/>
          <p:nvPr/>
        </p:nvSpPr>
        <p:spPr>
          <a:xfrm>
            <a:off x="508001" y="303855"/>
            <a:ext cx="4385732" cy="627478"/>
          </a:xfrm>
          <a:prstGeom prst="roundRect">
            <a:avLst/>
          </a:prstGeom>
          <a:solidFill>
            <a:srgbClr val="21F519"/>
          </a:solidFill>
          <a:ln>
            <a:solidFill>
              <a:srgbClr val="FFFFFF"/>
            </a:solidFill>
          </a:ln>
          <a:scene3d>
            <a:camera prst="orthographicFront"/>
            <a:lightRig rig="threePt" dir="t"/>
          </a:scene3d>
          <a:sp3d>
            <a:bevelT prst="angle"/>
          </a:sp3d>
        </p:spPr>
        <p:style>
          <a:lnRef idx="1">
            <a:schemeClr val="accent2"/>
          </a:lnRef>
          <a:fillRef idx="3">
            <a:schemeClr val="accent2"/>
          </a:fillRef>
          <a:effectRef idx="2">
            <a:schemeClr val="accent2"/>
          </a:effectRef>
          <a:fontRef idx="minor">
            <a:schemeClr val="lt1"/>
          </a:fontRef>
        </p:style>
        <p:txBody>
          <a:bodyPr rtlCol="0" anchor="ctr"/>
          <a:lstStyle/>
          <a:p>
            <a:pPr algn="ctr">
              <a:lnSpc>
                <a:spcPct val="80000"/>
              </a:lnSpc>
            </a:pPr>
            <a:r>
              <a:rPr lang="es-ES" sz="3200" dirty="0" smtClean="0"/>
              <a:t>DISEÑO DE LA RED</a:t>
            </a:r>
            <a:endParaRPr lang="es-ES" sz="3200" dirty="0"/>
          </a:p>
        </p:txBody>
      </p:sp>
      <p:sp>
        <p:nvSpPr>
          <p:cNvPr id="3" name="CuadroTexto 2"/>
          <p:cNvSpPr txBox="1"/>
          <p:nvPr/>
        </p:nvSpPr>
        <p:spPr>
          <a:xfrm>
            <a:off x="355599" y="3025632"/>
            <a:ext cx="2404535" cy="369332"/>
          </a:xfrm>
          <a:prstGeom prst="rect">
            <a:avLst/>
          </a:prstGeom>
          <a:noFill/>
        </p:spPr>
        <p:txBody>
          <a:bodyPr wrap="square" rtlCol="0">
            <a:spAutoFit/>
          </a:bodyPr>
          <a:lstStyle/>
          <a:p>
            <a:pPr algn="ctr"/>
            <a:r>
              <a:rPr lang="es-ES" b="1" dirty="0" smtClean="0"/>
              <a:t>PROPUESTA ACTUAL</a:t>
            </a:r>
            <a:endParaRPr lang="es-ES" b="1" dirty="0"/>
          </a:p>
        </p:txBody>
      </p:sp>
      <p:sp>
        <p:nvSpPr>
          <p:cNvPr id="5" name="Rectángulo redondeado 4"/>
          <p:cNvSpPr/>
          <p:nvPr/>
        </p:nvSpPr>
        <p:spPr>
          <a:xfrm>
            <a:off x="3098801" y="3647864"/>
            <a:ext cx="1794932" cy="89746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s-ES" b="1" dirty="0" smtClean="0">
                <a:solidFill>
                  <a:srgbClr val="000000"/>
                </a:solidFill>
              </a:rPr>
              <a:t>141% Capacidad de expansión</a:t>
            </a:r>
            <a:endParaRPr lang="es-ES" b="1" dirty="0">
              <a:solidFill>
                <a:srgbClr val="000000"/>
              </a:solidFill>
            </a:endParaRPr>
          </a:p>
        </p:txBody>
      </p:sp>
      <p:sp>
        <p:nvSpPr>
          <p:cNvPr id="4" name="CuadroTexto 3"/>
          <p:cNvSpPr txBox="1"/>
          <p:nvPr/>
        </p:nvSpPr>
        <p:spPr>
          <a:xfrm>
            <a:off x="355599" y="3551699"/>
            <a:ext cx="2573869" cy="120032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s-ES" dirty="0" smtClean="0"/>
              <a:t>Video estándar:</a:t>
            </a:r>
          </a:p>
          <a:p>
            <a:r>
              <a:rPr lang="es-ES" dirty="0" smtClean="0"/>
              <a:t>320 x 240 @ 30fps</a:t>
            </a:r>
          </a:p>
          <a:p>
            <a:r>
              <a:rPr lang="es-ES" dirty="0" smtClean="0"/>
              <a:t>Video de alta definición:</a:t>
            </a:r>
          </a:p>
          <a:p>
            <a:r>
              <a:rPr lang="es-ES" dirty="0" smtClean="0"/>
              <a:t>1280 x 720 @ 30fps</a:t>
            </a:r>
            <a:endParaRPr lang="es-ES" dirty="0"/>
          </a:p>
        </p:txBody>
      </p:sp>
      <p:sp>
        <p:nvSpPr>
          <p:cNvPr id="2" name="Abrir llave 1"/>
          <p:cNvSpPr/>
          <p:nvPr/>
        </p:nvSpPr>
        <p:spPr>
          <a:xfrm>
            <a:off x="5046133" y="1402264"/>
            <a:ext cx="474133" cy="4998536"/>
          </a:xfrm>
          <a:prstGeom prst="leftBrace">
            <a:avLst/>
          </a:prstGeom>
        </p:spPr>
        <p:style>
          <a:lnRef idx="3">
            <a:schemeClr val="accent3"/>
          </a:lnRef>
          <a:fillRef idx="0">
            <a:schemeClr val="accent3"/>
          </a:fillRef>
          <a:effectRef idx="2">
            <a:schemeClr val="accent3"/>
          </a:effectRef>
          <a:fontRef idx="minor">
            <a:schemeClr val="tx1"/>
          </a:fontRef>
        </p:style>
        <p:txBody>
          <a:bodyPr rtlCol="0" anchor="ctr"/>
          <a:lstStyle/>
          <a:p>
            <a:pPr algn="ctr"/>
            <a:endParaRPr lang="es-ES" dirty="0"/>
          </a:p>
        </p:txBody>
      </p:sp>
      <p:sp>
        <p:nvSpPr>
          <p:cNvPr id="6" name="Rectángulo 5"/>
          <p:cNvSpPr/>
          <p:nvPr/>
        </p:nvSpPr>
        <p:spPr>
          <a:xfrm>
            <a:off x="5926667" y="1507065"/>
            <a:ext cx="2370666" cy="909766"/>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s-ES" dirty="0" smtClean="0">
                <a:solidFill>
                  <a:schemeClr val="tx1"/>
                </a:solidFill>
              </a:rPr>
              <a:t>13 canales video estándar</a:t>
            </a:r>
            <a:endParaRPr lang="es-ES" dirty="0">
              <a:solidFill>
                <a:schemeClr val="tx1"/>
              </a:solidFill>
            </a:endParaRPr>
          </a:p>
          <a:p>
            <a:pPr algn="ctr"/>
            <a:r>
              <a:rPr lang="es-ES" dirty="0" smtClean="0">
                <a:solidFill>
                  <a:schemeClr val="tx1"/>
                </a:solidFill>
              </a:rPr>
              <a:t>+ 2 canales de HD </a:t>
            </a:r>
            <a:endParaRPr lang="es-ES" dirty="0">
              <a:solidFill>
                <a:schemeClr val="tx1"/>
              </a:solidFill>
            </a:endParaRPr>
          </a:p>
        </p:txBody>
      </p:sp>
      <p:sp>
        <p:nvSpPr>
          <p:cNvPr id="12" name="Rectángulo 11"/>
          <p:cNvSpPr/>
          <p:nvPr/>
        </p:nvSpPr>
        <p:spPr>
          <a:xfrm>
            <a:off x="5926667" y="3192981"/>
            <a:ext cx="2370666" cy="909766"/>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s-ES" dirty="0" smtClean="0">
                <a:solidFill>
                  <a:schemeClr val="tx1"/>
                </a:solidFill>
              </a:rPr>
              <a:t>+7 Telecentros: 5 canales video estándar y 1 canal HD</a:t>
            </a:r>
            <a:endParaRPr lang="es-ES" dirty="0">
              <a:solidFill>
                <a:schemeClr val="tx1"/>
              </a:solidFill>
            </a:endParaRPr>
          </a:p>
        </p:txBody>
      </p:sp>
      <p:sp>
        <p:nvSpPr>
          <p:cNvPr id="8" name="CuadroTexto 7"/>
          <p:cNvSpPr txBox="1"/>
          <p:nvPr/>
        </p:nvSpPr>
        <p:spPr>
          <a:xfrm>
            <a:off x="5757332" y="1032932"/>
            <a:ext cx="2743201" cy="369332"/>
          </a:xfrm>
          <a:prstGeom prst="rect">
            <a:avLst/>
          </a:prstGeom>
          <a:noFill/>
        </p:spPr>
        <p:txBody>
          <a:bodyPr wrap="square" rtlCol="0">
            <a:spAutoFit/>
          </a:bodyPr>
          <a:lstStyle/>
          <a:p>
            <a:pPr algn="ctr"/>
            <a:r>
              <a:rPr lang="es-ES" b="1" dirty="0" smtClean="0"/>
              <a:t>Expansión en capacidad</a:t>
            </a:r>
            <a:endParaRPr lang="es-ES" b="1" dirty="0"/>
          </a:p>
        </p:txBody>
      </p:sp>
      <p:sp>
        <p:nvSpPr>
          <p:cNvPr id="13" name="CuadroTexto 12"/>
          <p:cNvSpPr txBox="1"/>
          <p:nvPr/>
        </p:nvSpPr>
        <p:spPr>
          <a:xfrm>
            <a:off x="5757332" y="2749047"/>
            <a:ext cx="2743201" cy="369332"/>
          </a:xfrm>
          <a:prstGeom prst="rect">
            <a:avLst/>
          </a:prstGeom>
          <a:noFill/>
        </p:spPr>
        <p:txBody>
          <a:bodyPr wrap="square" rtlCol="0">
            <a:spAutoFit/>
          </a:bodyPr>
          <a:lstStyle/>
          <a:p>
            <a:pPr algn="ctr"/>
            <a:r>
              <a:rPr lang="es-ES" b="1" dirty="0" smtClean="0"/>
              <a:t>Expansión en ampliación</a:t>
            </a:r>
            <a:endParaRPr lang="es-ES" b="1" dirty="0"/>
          </a:p>
        </p:txBody>
      </p:sp>
      <p:sp>
        <p:nvSpPr>
          <p:cNvPr id="18" name="Rectángulo 17"/>
          <p:cNvSpPr/>
          <p:nvPr/>
        </p:nvSpPr>
        <p:spPr>
          <a:xfrm>
            <a:off x="5926667" y="4856828"/>
            <a:ext cx="2370666" cy="1543971"/>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marL="285750" indent="-285750">
              <a:buFont typeface="Lucida Grande"/>
              <a:buChar char="✓"/>
            </a:pPr>
            <a:r>
              <a:rPr lang="es-ES" dirty="0" smtClean="0">
                <a:solidFill>
                  <a:schemeClr val="tx1"/>
                </a:solidFill>
              </a:rPr>
              <a:t>Internet</a:t>
            </a:r>
          </a:p>
          <a:p>
            <a:pPr marL="285750" indent="-285750">
              <a:buFont typeface="Lucida Grande"/>
              <a:buChar char="✓"/>
            </a:pPr>
            <a:r>
              <a:rPr lang="es-ES" dirty="0" smtClean="0">
                <a:solidFill>
                  <a:schemeClr val="tx1"/>
                </a:solidFill>
              </a:rPr>
              <a:t>Base de datos</a:t>
            </a:r>
          </a:p>
          <a:p>
            <a:pPr marL="285750" indent="-285750">
              <a:buFont typeface="Lucida Grande"/>
              <a:buChar char="✓"/>
            </a:pPr>
            <a:r>
              <a:rPr lang="es-ES" dirty="0" smtClean="0">
                <a:solidFill>
                  <a:schemeClr val="tx1"/>
                </a:solidFill>
              </a:rPr>
              <a:t>Señales ECG</a:t>
            </a:r>
          </a:p>
          <a:p>
            <a:pPr marL="285750" indent="-285750">
              <a:buFont typeface="Lucida Grande"/>
              <a:buChar char="✓"/>
            </a:pPr>
            <a:r>
              <a:rPr lang="es-ES" dirty="0" smtClean="0">
                <a:solidFill>
                  <a:schemeClr val="tx1"/>
                </a:solidFill>
              </a:rPr>
              <a:t>Nuevos servicios Tele médicos</a:t>
            </a:r>
          </a:p>
        </p:txBody>
      </p:sp>
      <p:sp>
        <p:nvSpPr>
          <p:cNvPr id="19" name="CuadroTexto 18"/>
          <p:cNvSpPr txBox="1"/>
          <p:nvPr/>
        </p:nvSpPr>
        <p:spPr>
          <a:xfrm>
            <a:off x="5757332" y="4382696"/>
            <a:ext cx="2743201" cy="369332"/>
          </a:xfrm>
          <a:prstGeom prst="rect">
            <a:avLst/>
          </a:prstGeom>
          <a:noFill/>
        </p:spPr>
        <p:txBody>
          <a:bodyPr wrap="square" rtlCol="0">
            <a:spAutoFit/>
          </a:bodyPr>
          <a:lstStyle/>
          <a:p>
            <a:pPr algn="ctr"/>
            <a:r>
              <a:rPr lang="es-ES" b="1" dirty="0" smtClean="0"/>
              <a:t>Expansión en servicios</a:t>
            </a:r>
            <a:endParaRPr lang="es-ES" b="1" dirty="0"/>
          </a:p>
        </p:txBody>
      </p:sp>
      <p:sp>
        <p:nvSpPr>
          <p:cNvPr id="15" name="Rectángulo redondeado 14"/>
          <p:cNvSpPr/>
          <p:nvPr/>
        </p:nvSpPr>
        <p:spPr>
          <a:xfrm>
            <a:off x="508001" y="1032932"/>
            <a:ext cx="4385732" cy="474133"/>
          </a:xfrm>
          <a:prstGeom prst="roundRect">
            <a:avLst/>
          </a:prstGeom>
          <a:solidFill>
            <a:srgbClr val="5DF517"/>
          </a:solidFill>
          <a:ln>
            <a:solidFill>
              <a:srgbClr val="F2F2F2"/>
            </a:solidFill>
          </a:ln>
          <a:scene3d>
            <a:camera prst="orthographicFront"/>
            <a:lightRig rig="threePt" dir="t"/>
          </a:scene3d>
          <a:sp3d>
            <a:bevelT prst="angle"/>
          </a:sp3d>
        </p:spPr>
        <p:style>
          <a:lnRef idx="1">
            <a:schemeClr val="dk1"/>
          </a:lnRef>
          <a:fillRef idx="2">
            <a:schemeClr val="dk1"/>
          </a:fillRef>
          <a:effectRef idx="1">
            <a:schemeClr val="dk1"/>
          </a:effectRef>
          <a:fontRef idx="minor">
            <a:schemeClr val="dk1"/>
          </a:fontRef>
        </p:style>
        <p:txBody>
          <a:bodyPr rtlCol="0" anchor="ctr"/>
          <a:lstStyle/>
          <a:p>
            <a:pPr algn="ctr">
              <a:lnSpc>
                <a:spcPct val="80000"/>
              </a:lnSpc>
            </a:pPr>
            <a:r>
              <a:rPr lang="es-ES" b="1" dirty="0" smtClean="0">
                <a:solidFill>
                  <a:srgbClr val="000000"/>
                </a:solidFill>
              </a:rPr>
              <a:t>EXPANSIÓN DE LA RED</a:t>
            </a:r>
            <a:endParaRPr lang="es-ES" b="1" dirty="0">
              <a:solidFill>
                <a:srgbClr val="000000"/>
              </a:solidFill>
            </a:endParaRPr>
          </a:p>
        </p:txBody>
      </p:sp>
    </p:spTree>
    <p:extLst>
      <p:ext uri="{BB962C8B-B14F-4D97-AF65-F5344CB8AC3E}">
        <p14:creationId xmlns:p14="http://schemas.microsoft.com/office/powerpoint/2010/main" val="39639536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5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1"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1" animBg="1"/>
      <p:bldP spid="4" grpId="0" animBg="1"/>
      <p:bldP spid="2" grpId="0" animBg="1"/>
      <p:bldP spid="6" grpId="0" animBg="1"/>
      <p:bldP spid="12" grpId="0" animBg="1"/>
      <p:bldP spid="8" grpId="0"/>
      <p:bldP spid="13" grpId="0"/>
      <p:bldP spid="18" grpId="0" animBg="1"/>
      <p:bldP spid="19"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cells.jpg"/>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6481" t="12346" r="20791"/>
          <a:stretch/>
        </p:blipFill>
        <p:spPr>
          <a:xfrm>
            <a:off x="-1" y="1"/>
            <a:ext cx="9144001" cy="6887920"/>
          </a:xfrm>
          <a:prstGeom prst="rect">
            <a:avLst/>
          </a:prstGeom>
        </p:spPr>
      </p:pic>
      <p:sp>
        <p:nvSpPr>
          <p:cNvPr id="7" name="Rectángulo redondeado 6"/>
          <p:cNvSpPr/>
          <p:nvPr/>
        </p:nvSpPr>
        <p:spPr>
          <a:xfrm>
            <a:off x="2150533" y="836090"/>
            <a:ext cx="4876800" cy="955317"/>
          </a:xfrm>
          <a:prstGeom prst="roundRect">
            <a:avLst/>
          </a:prstGeom>
          <a:solidFill>
            <a:srgbClr val="21F519"/>
          </a:solidFill>
          <a:ln>
            <a:solidFill>
              <a:srgbClr val="FFFFFF"/>
            </a:solidFill>
          </a:ln>
          <a:scene3d>
            <a:camera prst="orthographicFront"/>
            <a:lightRig rig="threePt" dir="t"/>
          </a:scene3d>
          <a:sp3d>
            <a:bevelT prst="angle"/>
          </a:sp3d>
        </p:spPr>
        <p:style>
          <a:lnRef idx="1">
            <a:schemeClr val="accent2"/>
          </a:lnRef>
          <a:fillRef idx="3">
            <a:schemeClr val="accent2"/>
          </a:fillRef>
          <a:effectRef idx="2">
            <a:schemeClr val="accent2"/>
          </a:effectRef>
          <a:fontRef idx="minor">
            <a:schemeClr val="lt1"/>
          </a:fontRef>
        </p:style>
        <p:txBody>
          <a:bodyPr rtlCol="0" anchor="ctr"/>
          <a:lstStyle/>
          <a:p>
            <a:pPr algn="ctr">
              <a:lnSpc>
                <a:spcPct val="80000"/>
              </a:lnSpc>
            </a:pPr>
            <a:r>
              <a:rPr lang="es-ES" sz="4000" dirty="0" smtClean="0"/>
              <a:t>DISEÑO DE LA RED</a:t>
            </a:r>
            <a:endParaRPr lang="es-ES" sz="4000" dirty="0"/>
          </a:p>
        </p:txBody>
      </p:sp>
      <p:sp>
        <p:nvSpPr>
          <p:cNvPr id="2" name="Rectángulo 1"/>
          <p:cNvSpPr/>
          <p:nvPr/>
        </p:nvSpPr>
        <p:spPr>
          <a:xfrm>
            <a:off x="1243408" y="2265078"/>
            <a:ext cx="6657216" cy="923330"/>
          </a:xfrm>
          <a:prstGeom prst="rect">
            <a:avLst/>
          </a:prstGeom>
          <a:noFill/>
        </p:spPr>
        <p:txBody>
          <a:bodyPr wrap="none" lIns="91440" tIns="45720" rIns="91440" bIns="45720">
            <a:spAutoFit/>
          </a:bodyPr>
          <a:lstStyle/>
          <a:p>
            <a:pPr algn="ctr"/>
            <a:r>
              <a:rPr lang="en-US" sz="5400" b="1" dirty="0" smtClean="0">
                <a:ln w="12700">
                  <a:solidFill>
                    <a:srgbClr val="93FF38"/>
                  </a:solidFill>
                  <a:prstDash val="solid"/>
                </a:ln>
                <a:solidFill>
                  <a:srgbClr val="000000"/>
                </a:solidFill>
                <a:effectLst>
                  <a:outerShdw blurRad="41275" dist="20320" dir="1800000" algn="tl" rotWithShape="0">
                    <a:srgbClr val="000000">
                      <a:alpha val="40000"/>
                    </a:srgbClr>
                  </a:outerShdw>
                </a:effectLst>
              </a:rPr>
              <a:t>Diseño de la red lógica</a:t>
            </a:r>
          </a:p>
        </p:txBody>
      </p:sp>
      <p:sp>
        <p:nvSpPr>
          <p:cNvPr id="5" name="CuadroTexto 4"/>
          <p:cNvSpPr txBox="1"/>
          <p:nvPr/>
        </p:nvSpPr>
        <p:spPr>
          <a:xfrm>
            <a:off x="1761066" y="4262399"/>
            <a:ext cx="5638800" cy="369332"/>
          </a:xfrm>
          <a:prstGeom prst="rect">
            <a:avLst/>
          </a:prstGeom>
          <a:ln>
            <a:solidFill>
              <a:srgbClr val="21F519"/>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s-ES" b="1" dirty="0" smtClean="0"/>
              <a:t>Segmentación de la red</a:t>
            </a:r>
          </a:p>
        </p:txBody>
      </p:sp>
      <p:sp>
        <p:nvSpPr>
          <p:cNvPr id="6" name="CuadroTexto 5"/>
          <p:cNvSpPr txBox="1"/>
          <p:nvPr/>
        </p:nvSpPr>
        <p:spPr>
          <a:xfrm>
            <a:off x="1761066" y="5058266"/>
            <a:ext cx="5638800" cy="369332"/>
          </a:xfrm>
          <a:prstGeom prst="rect">
            <a:avLst/>
          </a:prstGeom>
          <a:ln>
            <a:solidFill>
              <a:srgbClr val="21F519"/>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s-ES" b="1" dirty="0" smtClean="0"/>
              <a:t>Topología de la red</a:t>
            </a:r>
          </a:p>
        </p:txBody>
      </p:sp>
      <p:sp>
        <p:nvSpPr>
          <p:cNvPr id="9" name="Flecha abajo 8"/>
          <p:cNvSpPr/>
          <p:nvPr/>
        </p:nvSpPr>
        <p:spPr>
          <a:xfrm>
            <a:off x="4436533" y="4631731"/>
            <a:ext cx="304800" cy="426535"/>
          </a:xfrm>
          <a:prstGeom prst="downArrow">
            <a:avLst/>
          </a:prstGeom>
          <a:solidFill>
            <a:schemeClr val="tx1"/>
          </a:solidFill>
          <a:ln w="38100" cmpd="sng">
            <a:solidFill>
              <a:srgbClr val="21F51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21516721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6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600"/>
                                        <p:tgtEl>
                                          <p:spTgt spid="9"/>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6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cells.jpg"/>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6481" t="12346" r="20791"/>
          <a:stretch/>
        </p:blipFill>
        <p:spPr>
          <a:xfrm>
            <a:off x="-1" y="1"/>
            <a:ext cx="9144001" cy="6887920"/>
          </a:xfrm>
          <a:prstGeom prst="rect">
            <a:avLst/>
          </a:prstGeom>
        </p:spPr>
      </p:pic>
      <p:sp>
        <p:nvSpPr>
          <p:cNvPr id="7" name="Rectángulo redondeado 6"/>
          <p:cNvSpPr/>
          <p:nvPr/>
        </p:nvSpPr>
        <p:spPr>
          <a:xfrm>
            <a:off x="508001" y="303855"/>
            <a:ext cx="4385732" cy="627478"/>
          </a:xfrm>
          <a:prstGeom prst="roundRect">
            <a:avLst/>
          </a:prstGeom>
          <a:solidFill>
            <a:srgbClr val="21F519"/>
          </a:solidFill>
          <a:ln>
            <a:solidFill>
              <a:srgbClr val="FFFFFF"/>
            </a:solidFill>
          </a:ln>
          <a:scene3d>
            <a:camera prst="orthographicFront"/>
            <a:lightRig rig="threePt" dir="t"/>
          </a:scene3d>
          <a:sp3d>
            <a:bevelT prst="angle"/>
          </a:sp3d>
        </p:spPr>
        <p:style>
          <a:lnRef idx="1">
            <a:schemeClr val="accent2"/>
          </a:lnRef>
          <a:fillRef idx="3">
            <a:schemeClr val="accent2"/>
          </a:fillRef>
          <a:effectRef idx="2">
            <a:schemeClr val="accent2"/>
          </a:effectRef>
          <a:fontRef idx="minor">
            <a:schemeClr val="lt1"/>
          </a:fontRef>
        </p:style>
        <p:txBody>
          <a:bodyPr rtlCol="0" anchor="ctr"/>
          <a:lstStyle/>
          <a:p>
            <a:pPr algn="ctr">
              <a:lnSpc>
                <a:spcPct val="80000"/>
              </a:lnSpc>
            </a:pPr>
            <a:r>
              <a:rPr lang="es-ES" sz="3200" dirty="0" smtClean="0"/>
              <a:t>DISEÑO DE LA RED</a:t>
            </a:r>
            <a:endParaRPr lang="es-ES" sz="3200" dirty="0"/>
          </a:p>
        </p:txBody>
      </p:sp>
      <p:sp>
        <p:nvSpPr>
          <p:cNvPr id="17" name="Rectángulo redondeado 16"/>
          <p:cNvSpPr/>
          <p:nvPr/>
        </p:nvSpPr>
        <p:spPr>
          <a:xfrm>
            <a:off x="508001" y="1032932"/>
            <a:ext cx="4385732" cy="474133"/>
          </a:xfrm>
          <a:prstGeom prst="roundRect">
            <a:avLst/>
          </a:prstGeom>
          <a:solidFill>
            <a:srgbClr val="5DF517"/>
          </a:solidFill>
          <a:ln>
            <a:solidFill>
              <a:srgbClr val="F2F2F2"/>
            </a:solidFill>
          </a:ln>
          <a:scene3d>
            <a:camera prst="orthographicFront"/>
            <a:lightRig rig="threePt" dir="t"/>
          </a:scene3d>
          <a:sp3d>
            <a:bevelT prst="angle"/>
          </a:sp3d>
        </p:spPr>
        <p:style>
          <a:lnRef idx="1">
            <a:schemeClr val="dk1"/>
          </a:lnRef>
          <a:fillRef idx="2">
            <a:schemeClr val="dk1"/>
          </a:fillRef>
          <a:effectRef idx="1">
            <a:schemeClr val="dk1"/>
          </a:effectRef>
          <a:fontRef idx="minor">
            <a:schemeClr val="dk1"/>
          </a:fontRef>
        </p:style>
        <p:txBody>
          <a:bodyPr rtlCol="0" anchor="ctr"/>
          <a:lstStyle/>
          <a:p>
            <a:pPr algn="ctr">
              <a:lnSpc>
                <a:spcPct val="80000"/>
              </a:lnSpc>
            </a:pPr>
            <a:r>
              <a:rPr lang="es-ES" b="1" dirty="0" smtClean="0">
                <a:solidFill>
                  <a:srgbClr val="000000"/>
                </a:solidFill>
              </a:rPr>
              <a:t>DISEÑO DE LA RED LÓGICA</a:t>
            </a:r>
            <a:endParaRPr lang="es-ES" b="1" dirty="0">
              <a:solidFill>
                <a:srgbClr val="000000"/>
              </a:solidFill>
            </a:endParaRPr>
          </a:p>
        </p:txBody>
      </p:sp>
      <p:sp>
        <p:nvSpPr>
          <p:cNvPr id="3" name="CuadroTexto 2"/>
          <p:cNvSpPr txBox="1"/>
          <p:nvPr/>
        </p:nvSpPr>
        <p:spPr>
          <a:xfrm>
            <a:off x="304801" y="2008031"/>
            <a:ext cx="2844799" cy="369332"/>
          </a:xfrm>
          <a:prstGeom prst="rect">
            <a:avLst/>
          </a:prstGeom>
          <a:noFill/>
        </p:spPr>
        <p:txBody>
          <a:bodyPr wrap="square" rtlCol="0">
            <a:spAutoFit/>
          </a:bodyPr>
          <a:lstStyle/>
          <a:p>
            <a:pPr algn="ctr"/>
            <a:r>
              <a:rPr lang="es-ES" b="1" dirty="0" smtClean="0"/>
              <a:t>GESTIÓN POR SUBREDES</a:t>
            </a:r>
            <a:endParaRPr lang="es-ES" b="1" dirty="0"/>
          </a:p>
        </p:txBody>
      </p:sp>
      <p:sp>
        <p:nvSpPr>
          <p:cNvPr id="16" name="Rectángulo redondeado 15"/>
          <p:cNvSpPr/>
          <p:nvPr/>
        </p:nvSpPr>
        <p:spPr>
          <a:xfrm>
            <a:off x="677334" y="3200400"/>
            <a:ext cx="2252133" cy="778933"/>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ES" dirty="0" smtClean="0"/>
              <a:t>RED TRONCAL DE DATOS</a:t>
            </a:r>
            <a:endParaRPr lang="es-ES" dirty="0"/>
          </a:p>
        </p:txBody>
      </p:sp>
      <p:sp>
        <p:nvSpPr>
          <p:cNvPr id="20" name="Rectángulo redondeado 19"/>
          <p:cNvSpPr/>
          <p:nvPr/>
        </p:nvSpPr>
        <p:spPr>
          <a:xfrm>
            <a:off x="677334" y="4301066"/>
            <a:ext cx="2252133" cy="778933"/>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ES" dirty="0" smtClean="0"/>
              <a:t>REDES LAN TELECENTROS</a:t>
            </a:r>
            <a:endParaRPr lang="es-ES" dirty="0"/>
          </a:p>
        </p:txBody>
      </p:sp>
      <p:sp>
        <p:nvSpPr>
          <p:cNvPr id="21" name="Rectángulo redondeado 20"/>
          <p:cNvSpPr/>
          <p:nvPr/>
        </p:nvSpPr>
        <p:spPr>
          <a:xfrm>
            <a:off x="677334" y="5418666"/>
            <a:ext cx="2252133" cy="778933"/>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ES" dirty="0" smtClean="0"/>
              <a:t>RED DE ADMINISTRACIÓN</a:t>
            </a:r>
            <a:endParaRPr lang="es-ES" dirty="0"/>
          </a:p>
        </p:txBody>
      </p:sp>
      <p:sp>
        <p:nvSpPr>
          <p:cNvPr id="10" name="Rectángulo redondeado 9"/>
          <p:cNvSpPr/>
          <p:nvPr/>
        </p:nvSpPr>
        <p:spPr>
          <a:xfrm>
            <a:off x="4368800" y="1666163"/>
            <a:ext cx="1930400" cy="1049867"/>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S" dirty="0" smtClean="0"/>
              <a:t>Fácil administración y mantenimiento</a:t>
            </a:r>
            <a:endParaRPr lang="es-ES" dirty="0"/>
          </a:p>
        </p:txBody>
      </p:sp>
      <p:sp>
        <p:nvSpPr>
          <p:cNvPr id="22" name="Rectángulo redondeado 21"/>
          <p:cNvSpPr/>
          <p:nvPr/>
        </p:nvSpPr>
        <p:spPr>
          <a:xfrm>
            <a:off x="6553199" y="1666163"/>
            <a:ext cx="1896533" cy="1049867"/>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S" dirty="0" smtClean="0"/>
              <a:t>Contención de dominios de Broadcast</a:t>
            </a:r>
            <a:endParaRPr lang="es-ES" dirty="0"/>
          </a:p>
        </p:txBody>
      </p:sp>
      <p:sp>
        <p:nvSpPr>
          <p:cNvPr id="14" name="Flecha derecha 13"/>
          <p:cNvSpPr/>
          <p:nvPr/>
        </p:nvSpPr>
        <p:spPr>
          <a:xfrm>
            <a:off x="3318933" y="1987896"/>
            <a:ext cx="778933" cy="389467"/>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ES" dirty="0"/>
          </a:p>
        </p:txBody>
      </p:sp>
      <p:sp>
        <p:nvSpPr>
          <p:cNvPr id="15" name="Rectángulo redondeado 14"/>
          <p:cNvSpPr/>
          <p:nvPr/>
        </p:nvSpPr>
        <p:spPr>
          <a:xfrm>
            <a:off x="4368800" y="3200400"/>
            <a:ext cx="4080932" cy="778933"/>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285750" indent="-285750">
              <a:buFont typeface="Arial"/>
              <a:buChar char="•"/>
            </a:pPr>
            <a:r>
              <a:rPr lang="es-ES" dirty="0" smtClean="0"/>
              <a:t>Enrutamiento de paquetes</a:t>
            </a:r>
          </a:p>
          <a:p>
            <a:pPr marL="285750" indent="-285750">
              <a:buFont typeface="Arial"/>
              <a:buChar char="•"/>
            </a:pPr>
            <a:r>
              <a:rPr lang="es-ES" dirty="0" smtClean="0"/>
              <a:t>Transporte de datos</a:t>
            </a:r>
            <a:endParaRPr lang="es-ES" dirty="0"/>
          </a:p>
        </p:txBody>
      </p:sp>
      <p:sp>
        <p:nvSpPr>
          <p:cNvPr id="24" name="Rectángulo redondeado 23"/>
          <p:cNvSpPr/>
          <p:nvPr/>
        </p:nvSpPr>
        <p:spPr>
          <a:xfrm>
            <a:off x="4351867" y="4301066"/>
            <a:ext cx="4080932" cy="778933"/>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285750" indent="-285750">
              <a:buFont typeface="Arial"/>
              <a:buChar char="•"/>
            </a:pPr>
            <a:r>
              <a:rPr lang="es-ES" dirty="0" smtClean="0"/>
              <a:t>Origen de información</a:t>
            </a:r>
          </a:p>
          <a:p>
            <a:pPr marL="285750" indent="-285750">
              <a:buFont typeface="Arial"/>
              <a:buChar char="•"/>
            </a:pPr>
            <a:r>
              <a:rPr lang="es-ES" dirty="0" smtClean="0"/>
              <a:t>Administración propia</a:t>
            </a:r>
            <a:endParaRPr lang="es-ES" dirty="0"/>
          </a:p>
        </p:txBody>
      </p:sp>
      <p:sp>
        <p:nvSpPr>
          <p:cNvPr id="25" name="Rectángulo redondeado 24"/>
          <p:cNvSpPr/>
          <p:nvPr/>
        </p:nvSpPr>
        <p:spPr>
          <a:xfrm>
            <a:off x="4368800" y="5418666"/>
            <a:ext cx="4080932" cy="778933"/>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285750" indent="-285750">
              <a:buFont typeface="Arial"/>
              <a:buChar char="•"/>
            </a:pPr>
            <a:r>
              <a:rPr lang="es-ES" dirty="0" smtClean="0"/>
              <a:t>Monitorización de la red</a:t>
            </a:r>
          </a:p>
          <a:p>
            <a:pPr marL="285750" indent="-285750">
              <a:buFont typeface="Arial"/>
              <a:buChar char="•"/>
            </a:pPr>
            <a:r>
              <a:rPr lang="es-ES" dirty="0" smtClean="0"/>
              <a:t>Permisos totales</a:t>
            </a:r>
            <a:endParaRPr lang="es-ES" dirty="0"/>
          </a:p>
        </p:txBody>
      </p:sp>
      <p:sp>
        <p:nvSpPr>
          <p:cNvPr id="26" name="Flecha derecha 25"/>
          <p:cNvSpPr/>
          <p:nvPr/>
        </p:nvSpPr>
        <p:spPr>
          <a:xfrm>
            <a:off x="3318933" y="3410296"/>
            <a:ext cx="778933" cy="389467"/>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ES" dirty="0"/>
          </a:p>
        </p:txBody>
      </p:sp>
      <p:sp>
        <p:nvSpPr>
          <p:cNvPr id="27" name="Flecha derecha 26"/>
          <p:cNvSpPr/>
          <p:nvPr/>
        </p:nvSpPr>
        <p:spPr>
          <a:xfrm>
            <a:off x="3318933" y="4510963"/>
            <a:ext cx="778933" cy="389467"/>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ES" dirty="0"/>
          </a:p>
        </p:txBody>
      </p:sp>
      <p:sp>
        <p:nvSpPr>
          <p:cNvPr id="28" name="Flecha derecha 27"/>
          <p:cNvSpPr/>
          <p:nvPr/>
        </p:nvSpPr>
        <p:spPr>
          <a:xfrm>
            <a:off x="3318933" y="5611629"/>
            <a:ext cx="778933" cy="389467"/>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12578370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21" grpId="0" animBg="1"/>
      <p:bldP spid="10" grpId="0" animBg="1"/>
      <p:bldP spid="22" grpId="0" animBg="1"/>
      <p:bldP spid="14" grpId="0" animBg="1"/>
      <p:bldP spid="15" grpId="0" animBg="1"/>
      <p:bldP spid="24" grpId="0" animBg="1"/>
      <p:bldP spid="25" grpId="0" animBg="1"/>
      <p:bldP spid="26" grpId="0" animBg="1"/>
      <p:bldP spid="27" grpId="0" animBg="1"/>
      <p:bldP spid="2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cells.jpg"/>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6481" t="12346" r="20791"/>
          <a:stretch/>
        </p:blipFill>
        <p:spPr>
          <a:xfrm>
            <a:off x="-1" y="1"/>
            <a:ext cx="9144001" cy="6887920"/>
          </a:xfrm>
          <a:prstGeom prst="rect">
            <a:avLst/>
          </a:prstGeom>
        </p:spPr>
      </p:pic>
      <p:sp>
        <p:nvSpPr>
          <p:cNvPr id="7" name="Rectángulo redondeado 6"/>
          <p:cNvSpPr/>
          <p:nvPr/>
        </p:nvSpPr>
        <p:spPr>
          <a:xfrm>
            <a:off x="508001" y="303855"/>
            <a:ext cx="4385732" cy="627478"/>
          </a:xfrm>
          <a:prstGeom prst="roundRect">
            <a:avLst/>
          </a:prstGeom>
          <a:solidFill>
            <a:srgbClr val="21F519"/>
          </a:solidFill>
          <a:ln>
            <a:solidFill>
              <a:srgbClr val="FFFFFF"/>
            </a:solidFill>
          </a:ln>
          <a:scene3d>
            <a:camera prst="orthographicFront"/>
            <a:lightRig rig="threePt" dir="t"/>
          </a:scene3d>
          <a:sp3d>
            <a:bevelT prst="angle"/>
          </a:sp3d>
        </p:spPr>
        <p:style>
          <a:lnRef idx="1">
            <a:schemeClr val="accent2"/>
          </a:lnRef>
          <a:fillRef idx="3">
            <a:schemeClr val="accent2"/>
          </a:fillRef>
          <a:effectRef idx="2">
            <a:schemeClr val="accent2"/>
          </a:effectRef>
          <a:fontRef idx="minor">
            <a:schemeClr val="lt1"/>
          </a:fontRef>
        </p:style>
        <p:txBody>
          <a:bodyPr rtlCol="0" anchor="ctr"/>
          <a:lstStyle/>
          <a:p>
            <a:pPr algn="ctr">
              <a:lnSpc>
                <a:spcPct val="80000"/>
              </a:lnSpc>
            </a:pPr>
            <a:r>
              <a:rPr lang="es-ES" sz="3200" dirty="0" smtClean="0"/>
              <a:t>DISEÑO DE LA RED</a:t>
            </a:r>
            <a:endParaRPr lang="es-ES" sz="3200" dirty="0"/>
          </a:p>
        </p:txBody>
      </p:sp>
      <p:sp>
        <p:nvSpPr>
          <p:cNvPr id="17" name="Rectángulo redondeado 16"/>
          <p:cNvSpPr/>
          <p:nvPr/>
        </p:nvSpPr>
        <p:spPr>
          <a:xfrm>
            <a:off x="508001" y="1032932"/>
            <a:ext cx="4385732" cy="474133"/>
          </a:xfrm>
          <a:prstGeom prst="roundRect">
            <a:avLst/>
          </a:prstGeom>
          <a:solidFill>
            <a:srgbClr val="5DF517"/>
          </a:solidFill>
          <a:ln>
            <a:solidFill>
              <a:srgbClr val="F2F2F2"/>
            </a:solidFill>
          </a:ln>
          <a:scene3d>
            <a:camera prst="orthographicFront"/>
            <a:lightRig rig="threePt" dir="t"/>
          </a:scene3d>
          <a:sp3d>
            <a:bevelT prst="angle"/>
          </a:sp3d>
        </p:spPr>
        <p:style>
          <a:lnRef idx="1">
            <a:schemeClr val="dk1"/>
          </a:lnRef>
          <a:fillRef idx="2">
            <a:schemeClr val="dk1"/>
          </a:fillRef>
          <a:effectRef idx="1">
            <a:schemeClr val="dk1"/>
          </a:effectRef>
          <a:fontRef idx="minor">
            <a:schemeClr val="dk1"/>
          </a:fontRef>
        </p:style>
        <p:txBody>
          <a:bodyPr rtlCol="0" anchor="ctr"/>
          <a:lstStyle/>
          <a:p>
            <a:pPr algn="ctr">
              <a:lnSpc>
                <a:spcPct val="80000"/>
              </a:lnSpc>
            </a:pPr>
            <a:r>
              <a:rPr lang="es-ES" b="1" dirty="0" smtClean="0">
                <a:solidFill>
                  <a:srgbClr val="000000"/>
                </a:solidFill>
              </a:rPr>
              <a:t>TOPOLOGÍA DE RED</a:t>
            </a:r>
            <a:endParaRPr lang="es-ES" b="1" dirty="0">
              <a:solidFill>
                <a:srgbClr val="000000"/>
              </a:solidFill>
            </a:endParaRPr>
          </a:p>
        </p:txBody>
      </p:sp>
      <p:sp>
        <p:nvSpPr>
          <p:cNvPr id="20" name="Rectángulo redondeado 19"/>
          <p:cNvSpPr/>
          <p:nvPr/>
        </p:nvSpPr>
        <p:spPr>
          <a:xfrm>
            <a:off x="931335" y="3645218"/>
            <a:ext cx="1676399" cy="778933"/>
          </a:xfrm>
          <a:prstGeom prst="roundRect">
            <a:avLst/>
          </a:prstGeom>
          <a:solidFill>
            <a:srgbClr val="21F519"/>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s-ES" b="1" dirty="0" smtClean="0">
                <a:solidFill>
                  <a:schemeClr val="tx1"/>
                </a:solidFill>
              </a:rPr>
              <a:t>REDES LAN TELECENTROS</a:t>
            </a:r>
            <a:endParaRPr lang="es-ES" b="1" dirty="0">
              <a:solidFill>
                <a:schemeClr val="tx1"/>
              </a:solidFill>
            </a:endParaRPr>
          </a:p>
        </p:txBody>
      </p:sp>
      <p:pic>
        <p:nvPicPr>
          <p:cNvPr id="18" name="Imagen 17"/>
          <p:cNvPicPr/>
          <p:nvPr/>
        </p:nvPicPr>
        <p:blipFill>
          <a:blip r:embed="rId5">
            <a:extLst>
              <a:ext uri="{28A0092B-C50C-407E-A947-70E740481C1C}">
                <a14:useLocalDpi xmlns:a14="http://schemas.microsoft.com/office/drawing/2010/main" val="0"/>
              </a:ext>
            </a:extLst>
          </a:blip>
          <a:stretch>
            <a:fillRect/>
          </a:stretch>
        </p:blipFill>
        <p:spPr>
          <a:xfrm>
            <a:off x="4055533" y="3645218"/>
            <a:ext cx="4177771" cy="2857183"/>
          </a:xfrm>
          <a:prstGeom prst="rect">
            <a:avLst/>
          </a:prstGeom>
        </p:spPr>
      </p:pic>
      <p:sp>
        <p:nvSpPr>
          <p:cNvPr id="19" name="Rectángulo redondeado 18"/>
          <p:cNvSpPr/>
          <p:nvPr/>
        </p:nvSpPr>
        <p:spPr>
          <a:xfrm>
            <a:off x="4055533" y="1676392"/>
            <a:ext cx="1676399" cy="778933"/>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S" b="1" dirty="0" smtClean="0">
                <a:solidFill>
                  <a:srgbClr val="000000"/>
                </a:solidFill>
              </a:rPr>
              <a:t>TOPOLOGÍA DE LA RED</a:t>
            </a:r>
            <a:endParaRPr lang="es-ES" b="1" dirty="0">
              <a:solidFill>
                <a:srgbClr val="000000"/>
              </a:solidFill>
            </a:endParaRPr>
          </a:p>
        </p:txBody>
      </p:sp>
      <p:sp>
        <p:nvSpPr>
          <p:cNvPr id="2" name="CuadroTexto 1"/>
          <p:cNvSpPr txBox="1"/>
          <p:nvPr/>
        </p:nvSpPr>
        <p:spPr>
          <a:xfrm>
            <a:off x="1938866" y="2657092"/>
            <a:ext cx="5909734" cy="646331"/>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L="285750" indent="-285750">
              <a:buFont typeface="Arial"/>
              <a:buChar char="•"/>
            </a:pPr>
            <a:r>
              <a:rPr lang="es-ES" dirty="0" smtClean="0"/>
              <a:t>Descripción lógica de la interconexión de los nodos.</a:t>
            </a:r>
          </a:p>
          <a:p>
            <a:pPr marL="285750" indent="-285750">
              <a:buFont typeface="Arial"/>
              <a:buChar char="•"/>
            </a:pPr>
            <a:r>
              <a:rPr lang="es-ES" dirty="0" smtClean="0"/>
              <a:t>Facilidad de visualización de elementos y rutas en la red.</a:t>
            </a:r>
            <a:endParaRPr lang="es-ES" dirty="0"/>
          </a:p>
        </p:txBody>
      </p:sp>
      <p:sp>
        <p:nvSpPr>
          <p:cNvPr id="3" name="Rectángulo redondeado 2"/>
          <p:cNvSpPr/>
          <p:nvPr/>
        </p:nvSpPr>
        <p:spPr>
          <a:xfrm>
            <a:off x="389467" y="4859867"/>
            <a:ext cx="2997200" cy="1490133"/>
          </a:xfrm>
          <a:prstGeom prst="roundRect">
            <a:avLst/>
          </a:prstGeom>
          <a:ln>
            <a:solidFill>
              <a:srgbClr val="21F519"/>
            </a:solidFill>
          </a:ln>
        </p:spPr>
        <p:style>
          <a:lnRef idx="2">
            <a:schemeClr val="accent3"/>
          </a:lnRef>
          <a:fillRef idx="1">
            <a:schemeClr val="lt1"/>
          </a:fillRef>
          <a:effectRef idx="0">
            <a:schemeClr val="accent3"/>
          </a:effectRef>
          <a:fontRef idx="minor">
            <a:schemeClr val="dk1"/>
          </a:fontRef>
        </p:style>
        <p:txBody>
          <a:bodyPr rtlCol="0" anchor="ctr"/>
          <a:lstStyle/>
          <a:p>
            <a:pPr marL="285750" indent="-285750">
              <a:buFont typeface="Arial"/>
              <a:buChar char="•"/>
            </a:pPr>
            <a:r>
              <a:rPr lang="es-ES" dirty="0" smtClean="0"/>
              <a:t>Computadoras conectadas a un Switch</a:t>
            </a:r>
          </a:p>
          <a:p>
            <a:pPr marL="285750" indent="-285750">
              <a:buFont typeface="Arial"/>
              <a:buChar char="•"/>
            </a:pPr>
            <a:r>
              <a:rPr lang="es-ES" dirty="0" smtClean="0"/>
              <a:t>Switch conectado a Router para encaminar datos a otras redes.</a:t>
            </a:r>
            <a:endParaRPr lang="es-ES" dirty="0"/>
          </a:p>
        </p:txBody>
      </p:sp>
    </p:spTree>
    <p:extLst>
      <p:ext uri="{BB962C8B-B14F-4D97-AF65-F5344CB8AC3E}">
        <p14:creationId xmlns:p14="http://schemas.microsoft.com/office/powerpoint/2010/main" val="855380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9" grpId="0" animBg="1"/>
      <p:bldP spid="2" grpId="0" animBg="1"/>
      <p:bldP spid="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cells.jpg"/>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6481" t="12346" r="20791"/>
          <a:stretch/>
        </p:blipFill>
        <p:spPr>
          <a:xfrm>
            <a:off x="-1" y="1"/>
            <a:ext cx="9144001" cy="6887920"/>
          </a:xfrm>
          <a:prstGeom prst="rect">
            <a:avLst/>
          </a:prstGeom>
        </p:spPr>
      </p:pic>
      <p:sp>
        <p:nvSpPr>
          <p:cNvPr id="7" name="Rectángulo redondeado 6"/>
          <p:cNvSpPr/>
          <p:nvPr/>
        </p:nvSpPr>
        <p:spPr>
          <a:xfrm>
            <a:off x="508001" y="303855"/>
            <a:ext cx="4385732" cy="627478"/>
          </a:xfrm>
          <a:prstGeom prst="roundRect">
            <a:avLst/>
          </a:prstGeom>
          <a:solidFill>
            <a:srgbClr val="21F519"/>
          </a:solidFill>
          <a:ln>
            <a:solidFill>
              <a:srgbClr val="FFFFFF"/>
            </a:solidFill>
          </a:ln>
          <a:scene3d>
            <a:camera prst="orthographicFront"/>
            <a:lightRig rig="threePt" dir="t"/>
          </a:scene3d>
          <a:sp3d>
            <a:bevelT prst="angle"/>
          </a:sp3d>
        </p:spPr>
        <p:style>
          <a:lnRef idx="1">
            <a:schemeClr val="accent2"/>
          </a:lnRef>
          <a:fillRef idx="3">
            <a:schemeClr val="accent2"/>
          </a:fillRef>
          <a:effectRef idx="2">
            <a:schemeClr val="accent2"/>
          </a:effectRef>
          <a:fontRef idx="minor">
            <a:schemeClr val="lt1"/>
          </a:fontRef>
        </p:style>
        <p:txBody>
          <a:bodyPr rtlCol="0" anchor="ctr"/>
          <a:lstStyle/>
          <a:p>
            <a:pPr algn="ctr">
              <a:lnSpc>
                <a:spcPct val="80000"/>
              </a:lnSpc>
            </a:pPr>
            <a:r>
              <a:rPr lang="es-ES" sz="3200" dirty="0" smtClean="0"/>
              <a:t>DISEÑO DE LA RED</a:t>
            </a:r>
            <a:endParaRPr lang="es-ES" sz="3200" dirty="0"/>
          </a:p>
        </p:txBody>
      </p:sp>
      <p:sp>
        <p:nvSpPr>
          <p:cNvPr id="20" name="Rectángulo redondeado 19"/>
          <p:cNvSpPr/>
          <p:nvPr/>
        </p:nvSpPr>
        <p:spPr>
          <a:xfrm>
            <a:off x="1083734" y="2347594"/>
            <a:ext cx="1676399" cy="778933"/>
          </a:xfrm>
          <a:prstGeom prst="roundRect">
            <a:avLst/>
          </a:prstGeom>
          <a:solidFill>
            <a:srgbClr val="21F519"/>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s-ES" dirty="0" smtClean="0"/>
              <a:t>RED TRONCAL DE DATOS</a:t>
            </a:r>
            <a:endParaRPr lang="es-ES" dirty="0"/>
          </a:p>
        </p:txBody>
      </p:sp>
      <p:pic>
        <p:nvPicPr>
          <p:cNvPr id="9" name="Imagen 8" descr="Macintosh HD:Users:Alejandro:Desktop:Picture 2.png"/>
          <p:cNvPicPr/>
          <p:nvPr/>
        </p:nvPicPr>
        <p:blipFill>
          <a:blip r:embed="rId4">
            <a:extLst>
              <a:ext uri="{28A0092B-C50C-407E-A947-70E740481C1C}">
                <a14:useLocalDpi xmlns:a14="http://schemas.microsoft.com/office/drawing/2010/main" val="0"/>
              </a:ext>
            </a:extLst>
          </a:blip>
          <a:srcRect/>
          <a:stretch>
            <a:fillRect/>
          </a:stretch>
        </p:blipFill>
        <p:spPr bwMode="auto">
          <a:xfrm>
            <a:off x="3922713" y="2025861"/>
            <a:ext cx="4730221" cy="4307205"/>
          </a:xfrm>
          <a:prstGeom prst="rect">
            <a:avLst/>
          </a:prstGeom>
          <a:noFill/>
          <a:ln>
            <a:noFill/>
          </a:ln>
        </p:spPr>
      </p:pic>
      <p:sp>
        <p:nvSpPr>
          <p:cNvPr id="8" name="Rectángulo redondeado 7"/>
          <p:cNvSpPr/>
          <p:nvPr/>
        </p:nvSpPr>
        <p:spPr>
          <a:xfrm>
            <a:off x="508001" y="1032932"/>
            <a:ext cx="4385732" cy="474133"/>
          </a:xfrm>
          <a:prstGeom prst="roundRect">
            <a:avLst/>
          </a:prstGeom>
          <a:solidFill>
            <a:srgbClr val="5DF517"/>
          </a:solidFill>
          <a:ln>
            <a:solidFill>
              <a:srgbClr val="F2F2F2"/>
            </a:solidFill>
          </a:ln>
          <a:scene3d>
            <a:camera prst="orthographicFront"/>
            <a:lightRig rig="threePt" dir="t"/>
          </a:scene3d>
          <a:sp3d>
            <a:bevelT prst="angle"/>
          </a:sp3d>
        </p:spPr>
        <p:style>
          <a:lnRef idx="1">
            <a:schemeClr val="dk1"/>
          </a:lnRef>
          <a:fillRef idx="2">
            <a:schemeClr val="dk1"/>
          </a:fillRef>
          <a:effectRef idx="1">
            <a:schemeClr val="dk1"/>
          </a:effectRef>
          <a:fontRef idx="minor">
            <a:schemeClr val="dk1"/>
          </a:fontRef>
        </p:style>
        <p:txBody>
          <a:bodyPr rtlCol="0" anchor="ctr"/>
          <a:lstStyle/>
          <a:p>
            <a:pPr algn="ctr">
              <a:lnSpc>
                <a:spcPct val="80000"/>
              </a:lnSpc>
            </a:pPr>
            <a:r>
              <a:rPr lang="es-ES" b="1" dirty="0" smtClean="0">
                <a:solidFill>
                  <a:srgbClr val="000000"/>
                </a:solidFill>
              </a:rPr>
              <a:t>TOPOLOGÍA DE RED</a:t>
            </a:r>
            <a:endParaRPr lang="es-ES" b="1" dirty="0">
              <a:solidFill>
                <a:srgbClr val="000000"/>
              </a:solidFill>
            </a:endParaRPr>
          </a:p>
        </p:txBody>
      </p:sp>
      <p:sp>
        <p:nvSpPr>
          <p:cNvPr id="2" name="Rectángulo redondeado 1"/>
          <p:cNvSpPr/>
          <p:nvPr/>
        </p:nvSpPr>
        <p:spPr>
          <a:xfrm>
            <a:off x="220133" y="3403600"/>
            <a:ext cx="3335867" cy="2929465"/>
          </a:xfrm>
          <a:prstGeom prst="roundRect">
            <a:avLst/>
          </a:prstGeom>
          <a:ln>
            <a:solidFill>
              <a:srgbClr val="21F519"/>
            </a:solidFill>
          </a:ln>
        </p:spPr>
        <p:style>
          <a:lnRef idx="2">
            <a:schemeClr val="accent3"/>
          </a:lnRef>
          <a:fillRef idx="1">
            <a:schemeClr val="lt1"/>
          </a:fillRef>
          <a:effectRef idx="0">
            <a:schemeClr val="accent3"/>
          </a:effectRef>
          <a:fontRef idx="minor">
            <a:schemeClr val="dk1"/>
          </a:fontRef>
        </p:style>
        <p:txBody>
          <a:bodyPr rtlCol="0" anchor="ctr"/>
          <a:lstStyle/>
          <a:p>
            <a:pPr marL="285750" indent="-285750">
              <a:buFont typeface="Arial"/>
              <a:buChar char="•"/>
            </a:pPr>
            <a:r>
              <a:rPr lang="es-ES" dirty="0" smtClean="0"/>
              <a:t>Radios en Telecentros actúan como Routers.</a:t>
            </a:r>
          </a:p>
          <a:p>
            <a:pPr marL="285750" indent="-285750">
              <a:buFont typeface="Arial"/>
              <a:buChar char="•"/>
            </a:pPr>
            <a:r>
              <a:rPr lang="es-ES" dirty="0" smtClean="0"/>
              <a:t>Radios en Repetidores funcionan en modo Bridge.</a:t>
            </a:r>
          </a:p>
          <a:p>
            <a:pPr marL="285750" indent="-285750">
              <a:buFont typeface="Arial"/>
              <a:buChar char="•"/>
            </a:pPr>
            <a:r>
              <a:rPr lang="es-ES" dirty="0" smtClean="0"/>
              <a:t>Modo Bridge permite el paso de tráfico en capa de Enlace de Datos, sin necesidad de enrutamiento</a:t>
            </a:r>
            <a:endParaRPr lang="es-ES" dirty="0"/>
          </a:p>
        </p:txBody>
      </p:sp>
    </p:spTree>
    <p:extLst>
      <p:ext uri="{BB962C8B-B14F-4D97-AF65-F5344CB8AC3E}">
        <p14:creationId xmlns:p14="http://schemas.microsoft.com/office/powerpoint/2010/main" val="10944959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cells.jpg"/>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6481" t="12346" r="20791"/>
          <a:stretch/>
        </p:blipFill>
        <p:spPr>
          <a:xfrm>
            <a:off x="-1" y="1"/>
            <a:ext cx="9144001" cy="6887920"/>
          </a:xfrm>
          <a:prstGeom prst="rect">
            <a:avLst/>
          </a:prstGeom>
        </p:spPr>
      </p:pic>
      <p:sp>
        <p:nvSpPr>
          <p:cNvPr id="7" name="Rectángulo redondeado 6"/>
          <p:cNvSpPr/>
          <p:nvPr/>
        </p:nvSpPr>
        <p:spPr>
          <a:xfrm>
            <a:off x="508001" y="303855"/>
            <a:ext cx="4385732" cy="627478"/>
          </a:xfrm>
          <a:prstGeom prst="roundRect">
            <a:avLst/>
          </a:prstGeom>
          <a:solidFill>
            <a:srgbClr val="21F519"/>
          </a:solidFill>
          <a:ln>
            <a:solidFill>
              <a:srgbClr val="FFFFFF"/>
            </a:solidFill>
          </a:ln>
          <a:scene3d>
            <a:camera prst="orthographicFront"/>
            <a:lightRig rig="threePt" dir="t"/>
          </a:scene3d>
          <a:sp3d>
            <a:bevelT prst="angle"/>
          </a:sp3d>
        </p:spPr>
        <p:style>
          <a:lnRef idx="1">
            <a:schemeClr val="accent2"/>
          </a:lnRef>
          <a:fillRef idx="3">
            <a:schemeClr val="accent2"/>
          </a:fillRef>
          <a:effectRef idx="2">
            <a:schemeClr val="accent2"/>
          </a:effectRef>
          <a:fontRef idx="minor">
            <a:schemeClr val="lt1"/>
          </a:fontRef>
        </p:style>
        <p:txBody>
          <a:bodyPr rtlCol="0" anchor="ctr"/>
          <a:lstStyle/>
          <a:p>
            <a:pPr algn="ctr">
              <a:lnSpc>
                <a:spcPct val="80000"/>
              </a:lnSpc>
            </a:pPr>
            <a:r>
              <a:rPr lang="es-ES" sz="3200" dirty="0" smtClean="0"/>
              <a:t>DISEÑO DE LA RED</a:t>
            </a:r>
            <a:endParaRPr lang="es-ES" sz="3200" dirty="0"/>
          </a:p>
        </p:txBody>
      </p:sp>
      <p:sp>
        <p:nvSpPr>
          <p:cNvPr id="20" name="Rectángulo redondeado 19"/>
          <p:cNvSpPr/>
          <p:nvPr/>
        </p:nvSpPr>
        <p:spPr>
          <a:xfrm>
            <a:off x="795867" y="2305045"/>
            <a:ext cx="1676399" cy="778933"/>
          </a:xfrm>
          <a:prstGeom prst="roundRect">
            <a:avLst/>
          </a:prstGeom>
          <a:solidFill>
            <a:srgbClr val="21F519"/>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s-ES" dirty="0" smtClean="0"/>
              <a:t>ENLACES ARRENDADOS</a:t>
            </a:r>
            <a:endParaRPr lang="es-ES" dirty="0"/>
          </a:p>
        </p:txBody>
      </p:sp>
      <p:pic>
        <p:nvPicPr>
          <p:cNvPr id="8" name="Imagen 7" descr="Macintosh HD:Users:Alejandro:Desktop:Picture 3.png"/>
          <p:cNvPicPr/>
          <p:nvPr/>
        </p:nvPicPr>
        <p:blipFill>
          <a:blip r:embed="rId5">
            <a:extLst>
              <a:ext uri="{28A0092B-C50C-407E-A947-70E740481C1C}">
                <a14:useLocalDpi xmlns:a14="http://schemas.microsoft.com/office/drawing/2010/main" val="0"/>
              </a:ext>
            </a:extLst>
          </a:blip>
          <a:srcRect/>
          <a:stretch>
            <a:fillRect/>
          </a:stretch>
        </p:blipFill>
        <p:spPr bwMode="auto">
          <a:xfrm>
            <a:off x="3481811" y="2305045"/>
            <a:ext cx="5272722" cy="3655487"/>
          </a:xfrm>
          <a:prstGeom prst="rect">
            <a:avLst/>
          </a:prstGeom>
          <a:noFill/>
          <a:ln>
            <a:noFill/>
          </a:ln>
        </p:spPr>
      </p:pic>
      <p:sp>
        <p:nvSpPr>
          <p:cNvPr id="9" name="Rectángulo redondeado 8"/>
          <p:cNvSpPr/>
          <p:nvPr/>
        </p:nvSpPr>
        <p:spPr>
          <a:xfrm>
            <a:off x="508001" y="1032932"/>
            <a:ext cx="4385732" cy="474133"/>
          </a:xfrm>
          <a:prstGeom prst="roundRect">
            <a:avLst/>
          </a:prstGeom>
          <a:solidFill>
            <a:srgbClr val="5DF517"/>
          </a:solidFill>
          <a:ln>
            <a:solidFill>
              <a:srgbClr val="F2F2F2"/>
            </a:solidFill>
          </a:ln>
          <a:scene3d>
            <a:camera prst="orthographicFront"/>
            <a:lightRig rig="threePt" dir="t"/>
          </a:scene3d>
          <a:sp3d>
            <a:bevelT prst="angle"/>
          </a:sp3d>
        </p:spPr>
        <p:style>
          <a:lnRef idx="1">
            <a:schemeClr val="dk1"/>
          </a:lnRef>
          <a:fillRef idx="2">
            <a:schemeClr val="dk1"/>
          </a:fillRef>
          <a:effectRef idx="1">
            <a:schemeClr val="dk1"/>
          </a:effectRef>
          <a:fontRef idx="minor">
            <a:schemeClr val="dk1"/>
          </a:fontRef>
        </p:style>
        <p:txBody>
          <a:bodyPr rtlCol="0" anchor="ctr"/>
          <a:lstStyle/>
          <a:p>
            <a:pPr algn="ctr">
              <a:lnSpc>
                <a:spcPct val="80000"/>
              </a:lnSpc>
            </a:pPr>
            <a:r>
              <a:rPr lang="es-ES" b="1" dirty="0" smtClean="0">
                <a:solidFill>
                  <a:srgbClr val="000000"/>
                </a:solidFill>
              </a:rPr>
              <a:t>TOPOLOGÍA DE RED</a:t>
            </a:r>
            <a:endParaRPr lang="es-ES" b="1" dirty="0">
              <a:solidFill>
                <a:srgbClr val="000000"/>
              </a:solidFill>
            </a:endParaRPr>
          </a:p>
        </p:txBody>
      </p:sp>
      <p:sp>
        <p:nvSpPr>
          <p:cNvPr id="10" name="Rectángulo redondeado 9"/>
          <p:cNvSpPr/>
          <p:nvPr/>
        </p:nvSpPr>
        <p:spPr>
          <a:xfrm>
            <a:off x="220133" y="3403600"/>
            <a:ext cx="3132667" cy="3149600"/>
          </a:xfrm>
          <a:prstGeom prst="roundRect">
            <a:avLst/>
          </a:prstGeom>
          <a:ln>
            <a:solidFill>
              <a:srgbClr val="21F519"/>
            </a:solidFill>
          </a:ln>
        </p:spPr>
        <p:style>
          <a:lnRef idx="2">
            <a:schemeClr val="accent3"/>
          </a:lnRef>
          <a:fillRef idx="1">
            <a:schemeClr val="lt1"/>
          </a:fillRef>
          <a:effectRef idx="0">
            <a:schemeClr val="accent3"/>
          </a:effectRef>
          <a:fontRef idx="minor">
            <a:schemeClr val="dk1"/>
          </a:fontRef>
        </p:style>
        <p:txBody>
          <a:bodyPr rtlCol="0" anchor="ctr"/>
          <a:lstStyle/>
          <a:p>
            <a:pPr marL="285750" indent="-285750">
              <a:buFont typeface="Arial"/>
              <a:buChar char="•"/>
            </a:pPr>
            <a:r>
              <a:rPr lang="es-ES" dirty="0" smtClean="0"/>
              <a:t>Centro de coordinación se ubica </a:t>
            </a:r>
            <a:r>
              <a:rPr lang="es-ES" dirty="0"/>
              <a:t>R</a:t>
            </a:r>
            <a:r>
              <a:rPr lang="es-ES" dirty="0" smtClean="0"/>
              <a:t>outer de Borde.</a:t>
            </a:r>
          </a:p>
          <a:p>
            <a:pPr marL="285750" indent="-285750">
              <a:buFont typeface="Arial"/>
              <a:buChar char="•"/>
            </a:pPr>
            <a:r>
              <a:rPr lang="es-ES" dirty="0" smtClean="0"/>
              <a:t>Router de borde tiene alta capacidad de Backplane, Soporta ACLs</a:t>
            </a:r>
            <a:r>
              <a:rPr lang="es-ES" dirty="0"/>
              <a:t> </a:t>
            </a:r>
            <a:r>
              <a:rPr lang="es-ES" dirty="0" smtClean="0"/>
              <a:t>y políticas de acceso.</a:t>
            </a:r>
          </a:p>
          <a:p>
            <a:pPr marL="285750" indent="-285750">
              <a:buFont typeface="Arial"/>
              <a:buChar char="•"/>
            </a:pPr>
            <a:r>
              <a:rPr lang="es-ES" dirty="0" smtClean="0"/>
              <a:t>Interconexión con proveedores de datos hacia Centros de nivel 3.</a:t>
            </a:r>
            <a:endParaRPr lang="es-ES" dirty="0"/>
          </a:p>
        </p:txBody>
      </p:sp>
    </p:spTree>
    <p:extLst>
      <p:ext uri="{BB962C8B-B14F-4D97-AF65-F5344CB8AC3E}">
        <p14:creationId xmlns:p14="http://schemas.microsoft.com/office/powerpoint/2010/main" val="37068125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Macintosh HD:Users:Alejandro:Desktop:Network topology3.jpeg"/>
          <p:cNvPicPr/>
          <p:nvPr/>
        </p:nvPicPr>
        <p:blipFill rotWithShape="1">
          <a:blip r:embed="rId2">
            <a:extLst>
              <a:ext uri="{28A0092B-C50C-407E-A947-70E740481C1C}">
                <a14:useLocalDpi xmlns:a14="http://schemas.microsoft.com/office/drawing/2010/main" val="0"/>
              </a:ext>
            </a:extLst>
          </a:blip>
          <a:srcRect l="7468" t="8309" r="2003" b="10563"/>
          <a:stretch/>
        </p:blipFill>
        <p:spPr bwMode="auto">
          <a:xfrm>
            <a:off x="1947333" y="0"/>
            <a:ext cx="5808133" cy="68580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22810749"/>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cells.jpg"/>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6481" t="12346" r="20791"/>
          <a:stretch/>
        </p:blipFill>
        <p:spPr>
          <a:xfrm>
            <a:off x="-1" y="1"/>
            <a:ext cx="9144001" cy="6887920"/>
          </a:xfrm>
          <a:prstGeom prst="rect">
            <a:avLst/>
          </a:prstGeom>
        </p:spPr>
      </p:pic>
      <p:sp>
        <p:nvSpPr>
          <p:cNvPr id="7" name="Rectángulo redondeado 6"/>
          <p:cNvSpPr/>
          <p:nvPr/>
        </p:nvSpPr>
        <p:spPr>
          <a:xfrm>
            <a:off x="2150533" y="852084"/>
            <a:ext cx="4876800" cy="955317"/>
          </a:xfrm>
          <a:prstGeom prst="roundRect">
            <a:avLst/>
          </a:prstGeom>
          <a:solidFill>
            <a:srgbClr val="21F519"/>
          </a:solidFill>
          <a:ln>
            <a:solidFill>
              <a:srgbClr val="FFFFFF"/>
            </a:solidFill>
          </a:ln>
          <a:scene3d>
            <a:camera prst="orthographicFront"/>
            <a:lightRig rig="threePt" dir="t"/>
          </a:scene3d>
          <a:sp3d>
            <a:bevelT prst="angle"/>
          </a:sp3d>
        </p:spPr>
        <p:style>
          <a:lnRef idx="1">
            <a:schemeClr val="accent2"/>
          </a:lnRef>
          <a:fillRef idx="3">
            <a:schemeClr val="accent2"/>
          </a:fillRef>
          <a:effectRef idx="2">
            <a:schemeClr val="accent2"/>
          </a:effectRef>
          <a:fontRef idx="minor">
            <a:schemeClr val="lt1"/>
          </a:fontRef>
        </p:style>
        <p:txBody>
          <a:bodyPr rtlCol="0" anchor="ctr"/>
          <a:lstStyle/>
          <a:p>
            <a:pPr algn="ctr">
              <a:lnSpc>
                <a:spcPct val="80000"/>
              </a:lnSpc>
            </a:pPr>
            <a:r>
              <a:rPr lang="es-ES" sz="4000" dirty="0" smtClean="0"/>
              <a:t>DISEÑO DE LA RED</a:t>
            </a:r>
            <a:endParaRPr lang="es-ES" sz="4000" dirty="0"/>
          </a:p>
        </p:txBody>
      </p:sp>
      <p:sp>
        <p:nvSpPr>
          <p:cNvPr id="2" name="Rectángulo 1"/>
          <p:cNvSpPr/>
          <p:nvPr/>
        </p:nvSpPr>
        <p:spPr>
          <a:xfrm>
            <a:off x="559032" y="2505670"/>
            <a:ext cx="8025981"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rPr>
              <a:t>Análisis de indisponibilidad</a:t>
            </a:r>
            <a:endParaRPr lang="en-US" sz="5400" b="1" cap="none" spc="0" dirty="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endParaRPr>
          </a:p>
        </p:txBody>
      </p:sp>
      <p:sp>
        <p:nvSpPr>
          <p:cNvPr id="5" name="CuadroTexto 4"/>
          <p:cNvSpPr txBox="1"/>
          <p:nvPr/>
        </p:nvSpPr>
        <p:spPr>
          <a:xfrm>
            <a:off x="1761066" y="4077733"/>
            <a:ext cx="5638800" cy="369332"/>
          </a:xfrm>
          <a:prstGeom prst="rect">
            <a:avLst/>
          </a:prstGeom>
          <a:ln>
            <a:solidFill>
              <a:srgbClr val="21F519"/>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s-ES" b="1" dirty="0" smtClean="0"/>
              <a:t>Margen de desvanecimiento</a:t>
            </a:r>
          </a:p>
        </p:txBody>
      </p:sp>
      <p:sp>
        <p:nvSpPr>
          <p:cNvPr id="6" name="CuadroTexto 5"/>
          <p:cNvSpPr txBox="1"/>
          <p:nvPr/>
        </p:nvSpPr>
        <p:spPr>
          <a:xfrm>
            <a:off x="1761066" y="4873600"/>
            <a:ext cx="5638800" cy="369332"/>
          </a:xfrm>
          <a:prstGeom prst="rect">
            <a:avLst/>
          </a:prstGeom>
          <a:ln>
            <a:solidFill>
              <a:srgbClr val="21F519"/>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s-ES" b="1" dirty="0" smtClean="0"/>
              <a:t>Indisponibilidad de enlaces</a:t>
            </a:r>
          </a:p>
        </p:txBody>
      </p:sp>
      <p:sp>
        <p:nvSpPr>
          <p:cNvPr id="8" name="CuadroTexto 7"/>
          <p:cNvSpPr txBox="1"/>
          <p:nvPr/>
        </p:nvSpPr>
        <p:spPr>
          <a:xfrm>
            <a:off x="1761066" y="5737200"/>
            <a:ext cx="5638800" cy="369332"/>
          </a:xfrm>
          <a:prstGeom prst="rect">
            <a:avLst/>
          </a:prstGeom>
          <a:ln>
            <a:solidFill>
              <a:srgbClr val="21F519"/>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s-ES" b="1" dirty="0" smtClean="0"/>
              <a:t>Indisponibilidad de equipos</a:t>
            </a:r>
          </a:p>
        </p:txBody>
      </p:sp>
      <p:sp>
        <p:nvSpPr>
          <p:cNvPr id="9" name="Flecha abajo 8"/>
          <p:cNvSpPr/>
          <p:nvPr/>
        </p:nvSpPr>
        <p:spPr>
          <a:xfrm>
            <a:off x="4436533" y="4447065"/>
            <a:ext cx="304800" cy="426535"/>
          </a:xfrm>
          <a:prstGeom prst="downArrow">
            <a:avLst/>
          </a:prstGeom>
          <a:solidFill>
            <a:schemeClr val="tx1"/>
          </a:solidFill>
          <a:ln w="38100" cmpd="sng">
            <a:solidFill>
              <a:srgbClr val="21F51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10" name="Flecha abajo 9"/>
          <p:cNvSpPr/>
          <p:nvPr/>
        </p:nvSpPr>
        <p:spPr>
          <a:xfrm>
            <a:off x="4436533" y="5310665"/>
            <a:ext cx="304800" cy="426535"/>
          </a:xfrm>
          <a:prstGeom prst="downArrow">
            <a:avLst/>
          </a:prstGeom>
          <a:solidFill>
            <a:schemeClr val="tx1"/>
          </a:solidFill>
          <a:ln w="38100" cmpd="sng">
            <a:solidFill>
              <a:srgbClr val="21F51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21516721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6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600"/>
                                        <p:tgtEl>
                                          <p:spTgt spid="9"/>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6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ircle(in)">
                                      <p:cBhvr>
                                        <p:cTn id="20" dur="600"/>
                                        <p:tgtEl>
                                          <p:spTgt spid="10"/>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ircle(in)">
                                      <p:cBhvr>
                                        <p:cTn id="23" dur="6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0"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cells.jpg"/>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6481" t="12346" r="20791"/>
          <a:stretch/>
        </p:blipFill>
        <p:spPr>
          <a:xfrm>
            <a:off x="-1" y="1"/>
            <a:ext cx="9144001" cy="6887920"/>
          </a:xfrm>
          <a:prstGeom prst="rect">
            <a:avLst/>
          </a:prstGeom>
        </p:spPr>
      </p:pic>
      <p:sp>
        <p:nvSpPr>
          <p:cNvPr id="7" name="Rectángulo redondeado 6"/>
          <p:cNvSpPr/>
          <p:nvPr/>
        </p:nvSpPr>
        <p:spPr>
          <a:xfrm>
            <a:off x="508001" y="303855"/>
            <a:ext cx="4385732" cy="627478"/>
          </a:xfrm>
          <a:prstGeom prst="roundRect">
            <a:avLst/>
          </a:prstGeom>
          <a:solidFill>
            <a:srgbClr val="21F519"/>
          </a:solidFill>
          <a:ln>
            <a:solidFill>
              <a:srgbClr val="FFFFFF"/>
            </a:solidFill>
          </a:ln>
          <a:scene3d>
            <a:camera prst="orthographicFront"/>
            <a:lightRig rig="threePt" dir="t"/>
          </a:scene3d>
          <a:sp3d>
            <a:bevelT prst="angle"/>
          </a:sp3d>
        </p:spPr>
        <p:style>
          <a:lnRef idx="1">
            <a:schemeClr val="accent2"/>
          </a:lnRef>
          <a:fillRef idx="3">
            <a:schemeClr val="accent2"/>
          </a:fillRef>
          <a:effectRef idx="2">
            <a:schemeClr val="accent2"/>
          </a:effectRef>
          <a:fontRef idx="minor">
            <a:schemeClr val="lt1"/>
          </a:fontRef>
        </p:style>
        <p:txBody>
          <a:bodyPr rtlCol="0" anchor="ctr"/>
          <a:lstStyle/>
          <a:p>
            <a:pPr algn="ctr">
              <a:lnSpc>
                <a:spcPct val="80000"/>
              </a:lnSpc>
            </a:pPr>
            <a:r>
              <a:rPr lang="es-ES" sz="3200" dirty="0" smtClean="0"/>
              <a:t>DISEÑO DE LA RED</a:t>
            </a:r>
            <a:endParaRPr lang="es-ES" sz="3200" dirty="0"/>
          </a:p>
        </p:txBody>
      </p:sp>
      <p:sp>
        <p:nvSpPr>
          <p:cNvPr id="17" name="Rectángulo redondeado 16"/>
          <p:cNvSpPr/>
          <p:nvPr/>
        </p:nvSpPr>
        <p:spPr>
          <a:xfrm>
            <a:off x="508001" y="1032932"/>
            <a:ext cx="4385732" cy="474133"/>
          </a:xfrm>
          <a:prstGeom prst="roundRect">
            <a:avLst/>
          </a:prstGeom>
          <a:solidFill>
            <a:srgbClr val="5DF517"/>
          </a:solidFill>
          <a:ln>
            <a:solidFill>
              <a:srgbClr val="F2F2F2"/>
            </a:solidFill>
          </a:ln>
          <a:scene3d>
            <a:camera prst="orthographicFront"/>
            <a:lightRig rig="threePt" dir="t"/>
          </a:scene3d>
          <a:sp3d>
            <a:bevelT prst="angle"/>
          </a:sp3d>
        </p:spPr>
        <p:style>
          <a:lnRef idx="1">
            <a:schemeClr val="dk1"/>
          </a:lnRef>
          <a:fillRef idx="2">
            <a:schemeClr val="dk1"/>
          </a:fillRef>
          <a:effectRef idx="1">
            <a:schemeClr val="dk1"/>
          </a:effectRef>
          <a:fontRef idx="minor">
            <a:schemeClr val="dk1"/>
          </a:fontRef>
        </p:style>
        <p:txBody>
          <a:bodyPr rtlCol="0" anchor="ctr"/>
          <a:lstStyle/>
          <a:p>
            <a:pPr algn="ctr">
              <a:lnSpc>
                <a:spcPct val="80000"/>
              </a:lnSpc>
            </a:pPr>
            <a:r>
              <a:rPr lang="es-ES" b="1" dirty="0" smtClean="0">
                <a:solidFill>
                  <a:srgbClr val="000000"/>
                </a:solidFill>
              </a:rPr>
              <a:t>ANALISIS DE INDISPONIBILIDAD</a:t>
            </a:r>
            <a:endParaRPr lang="es-ES" b="1" dirty="0">
              <a:solidFill>
                <a:srgbClr val="000000"/>
              </a:solidFill>
            </a:endParaRPr>
          </a:p>
        </p:txBody>
      </p:sp>
      <p:sp>
        <p:nvSpPr>
          <p:cNvPr id="4" name="Rectángulo redondeado 3"/>
          <p:cNvSpPr/>
          <p:nvPr/>
        </p:nvSpPr>
        <p:spPr>
          <a:xfrm>
            <a:off x="508001" y="2184403"/>
            <a:ext cx="2167466" cy="1083734"/>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S" dirty="0" smtClean="0"/>
              <a:t>MARGEN DE DESVANECIMIENTO</a:t>
            </a:r>
            <a:endParaRPr lang="es-ES" dirty="0"/>
          </a:p>
        </p:txBody>
      </p:sp>
      <p:sp>
        <p:nvSpPr>
          <p:cNvPr id="10" name="Rectángulo redondeado 9"/>
          <p:cNvSpPr/>
          <p:nvPr/>
        </p:nvSpPr>
        <p:spPr>
          <a:xfrm>
            <a:off x="508001" y="3793069"/>
            <a:ext cx="2167466" cy="1083734"/>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S" dirty="0" smtClean="0"/>
              <a:t>INDISPONIBILIDAD DE ENLACES</a:t>
            </a:r>
            <a:endParaRPr lang="es-ES" dirty="0"/>
          </a:p>
        </p:txBody>
      </p:sp>
      <p:sp>
        <p:nvSpPr>
          <p:cNvPr id="12" name="Rectángulo redondeado 11"/>
          <p:cNvSpPr/>
          <p:nvPr/>
        </p:nvSpPr>
        <p:spPr>
          <a:xfrm>
            <a:off x="508001" y="5350934"/>
            <a:ext cx="2167466" cy="1083734"/>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S" dirty="0" smtClean="0"/>
              <a:t>INDISPONIBILIDAD DE EQUIPOS</a:t>
            </a:r>
            <a:endParaRPr lang="es-ES" dirty="0"/>
          </a:p>
        </p:txBody>
      </p:sp>
      <p:sp>
        <p:nvSpPr>
          <p:cNvPr id="13" name="Rectángulo redondeado 12"/>
          <p:cNvSpPr/>
          <p:nvPr/>
        </p:nvSpPr>
        <p:spPr>
          <a:xfrm>
            <a:off x="3200401" y="2184403"/>
            <a:ext cx="2455331" cy="1083734"/>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ES_tradnl" sz="1400" dirty="0"/>
              <a:t>P</a:t>
            </a:r>
            <a:r>
              <a:rPr lang="es-ES_tradnl" sz="1400" dirty="0" smtClean="0"/>
              <a:t>arámetro </a:t>
            </a:r>
            <a:r>
              <a:rPr lang="es-ES_tradnl" sz="1400" dirty="0"/>
              <a:t>que considera un nivel de señal percibida por debajo del umbral mínimo de recepción del radio en un periodo de tiempo finito</a:t>
            </a:r>
            <a:r>
              <a:rPr lang="en-US" sz="1400" dirty="0"/>
              <a:t> </a:t>
            </a:r>
            <a:endParaRPr lang="es-ES" sz="1400" dirty="0"/>
          </a:p>
        </p:txBody>
      </p:sp>
      <p:pic>
        <p:nvPicPr>
          <p:cNvPr id="14" name="Imagen 13" descr="Macintosh HD:Users:Alejandro:Desktop:Picture 3.png"/>
          <p:cNvPicPr/>
          <p:nvPr/>
        </p:nvPicPr>
        <p:blipFill>
          <a:blip r:embed="rId5">
            <a:extLst>
              <a:ext uri="{28A0092B-C50C-407E-A947-70E740481C1C}">
                <a14:useLocalDpi xmlns:a14="http://schemas.microsoft.com/office/drawing/2010/main" val="0"/>
              </a:ext>
            </a:extLst>
          </a:blip>
          <a:srcRect/>
          <a:stretch>
            <a:fillRect/>
          </a:stretch>
        </p:blipFill>
        <p:spPr bwMode="auto">
          <a:xfrm>
            <a:off x="5917034" y="1693333"/>
            <a:ext cx="2702031" cy="1574804"/>
          </a:xfrm>
          <a:prstGeom prst="rect">
            <a:avLst/>
          </a:prstGeom>
          <a:noFill/>
          <a:ln>
            <a:noFill/>
          </a:ln>
        </p:spPr>
      </p:pic>
      <p:pic>
        <p:nvPicPr>
          <p:cNvPr id="5" name="Imagen 4"/>
          <p:cNvPicPr>
            <a:picLocks noChangeAspect="1"/>
          </p:cNvPicPr>
          <p:nvPr/>
        </p:nvPicPr>
        <p:blipFill>
          <a:blip r:embed="rId6"/>
          <a:stretch>
            <a:fillRect/>
          </a:stretch>
        </p:blipFill>
        <p:spPr>
          <a:xfrm>
            <a:off x="6323434" y="3505201"/>
            <a:ext cx="1902931" cy="1557866"/>
          </a:xfrm>
          <a:prstGeom prst="rect">
            <a:avLst/>
          </a:prstGeom>
        </p:spPr>
      </p:pic>
      <p:sp>
        <p:nvSpPr>
          <p:cNvPr id="16" name="Rectángulo redondeado 15"/>
          <p:cNvSpPr/>
          <p:nvPr/>
        </p:nvSpPr>
        <p:spPr>
          <a:xfrm>
            <a:off x="3200402" y="5350934"/>
            <a:ext cx="2455330" cy="1083734"/>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ES_tradnl" sz="1400" dirty="0"/>
              <a:t>C</a:t>
            </a:r>
            <a:r>
              <a:rPr lang="es-ES_tradnl" sz="1400" dirty="0" smtClean="0"/>
              <a:t>uantifica </a:t>
            </a:r>
            <a:r>
              <a:rPr lang="es-ES_tradnl" sz="1400" dirty="0"/>
              <a:t>la probabilidad de que </a:t>
            </a:r>
            <a:r>
              <a:rPr lang="es-ES_tradnl" sz="1400" dirty="0" smtClean="0"/>
              <a:t>los equipos </a:t>
            </a:r>
            <a:r>
              <a:rPr lang="es-ES_tradnl" sz="1400" dirty="0"/>
              <a:t>se </a:t>
            </a:r>
            <a:r>
              <a:rPr lang="es-ES_tradnl" sz="1400" dirty="0" smtClean="0"/>
              <a:t>encuentren </a:t>
            </a:r>
            <a:r>
              <a:rPr lang="es-ES_tradnl" sz="1400" dirty="0"/>
              <a:t>en condiciones de malfuncionamiento en un periodo determinado</a:t>
            </a:r>
            <a:r>
              <a:rPr lang="en-US" sz="1400" dirty="0"/>
              <a:t> </a:t>
            </a:r>
            <a:endParaRPr lang="es-ES" sz="1400" dirty="0"/>
          </a:p>
        </p:txBody>
      </p:sp>
      <p:pic>
        <p:nvPicPr>
          <p:cNvPr id="18" name="Imagen 17" descr="Macintosh HD:Users:Alejandro:Desktop:Picture 2.png"/>
          <p:cNvPicPr/>
          <p:nvPr/>
        </p:nvPicPr>
        <p:blipFill>
          <a:blip r:embed="rId7">
            <a:extLst>
              <a:ext uri="{28A0092B-C50C-407E-A947-70E740481C1C}">
                <a14:useLocalDpi xmlns:a14="http://schemas.microsoft.com/office/drawing/2010/main" val="0"/>
              </a:ext>
            </a:extLst>
          </a:blip>
          <a:srcRect/>
          <a:stretch>
            <a:fillRect/>
          </a:stretch>
        </p:blipFill>
        <p:spPr bwMode="auto">
          <a:xfrm>
            <a:off x="5917034" y="5350933"/>
            <a:ext cx="3012965" cy="1263439"/>
          </a:xfrm>
          <a:prstGeom prst="rect">
            <a:avLst/>
          </a:prstGeom>
          <a:noFill/>
          <a:ln>
            <a:noFill/>
          </a:ln>
        </p:spPr>
      </p:pic>
      <p:sp>
        <p:nvSpPr>
          <p:cNvPr id="19" name="Rectángulo redondeado 18"/>
          <p:cNvSpPr/>
          <p:nvPr/>
        </p:nvSpPr>
        <p:spPr>
          <a:xfrm>
            <a:off x="3200401" y="3793069"/>
            <a:ext cx="2455331" cy="1083734"/>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ES" sz="1400" dirty="0" smtClean="0"/>
              <a:t>Basado en probabilidad de desvanecimiento, considera condiciones anómalas en la propagación troposférica</a:t>
            </a:r>
            <a:endParaRPr lang="es-ES" sz="1400" dirty="0"/>
          </a:p>
        </p:txBody>
      </p:sp>
    </p:spTree>
    <p:extLst>
      <p:ext uri="{BB962C8B-B14F-4D97-AF65-F5344CB8AC3E}">
        <p14:creationId xmlns:p14="http://schemas.microsoft.com/office/powerpoint/2010/main" val="18851836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2" grpId="0" animBg="1"/>
      <p:bldP spid="13" grpId="0" animBg="1"/>
      <p:bldP spid="16" grpId="0" animBg="1"/>
      <p:bldP spid="19"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cells.jpg"/>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6481" t="12346" r="20791"/>
          <a:stretch/>
        </p:blipFill>
        <p:spPr>
          <a:xfrm>
            <a:off x="-1" y="1"/>
            <a:ext cx="9144001" cy="6887920"/>
          </a:xfrm>
          <a:prstGeom prst="rect">
            <a:avLst/>
          </a:prstGeom>
        </p:spPr>
      </p:pic>
      <p:sp>
        <p:nvSpPr>
          <p:cNvPr id="7" name="Rectángulo redondeado 6"/>
          <p:cNvSpPr/>
          <p:nvPr/>
        </p:nvSpPr>
        <p:spPr>
          <a:xfrm>
            <a:off x="508001" y="303855"/>
            <a:ext cx="4385732" cy="627478"/>
          </a:xfrm>
          <a:prstGeom prst="roundRect">
            <a:avLst/>
          </a:prstGeom>
          <a:solidFill>
            <a:srgbClr val="21F519"/>
          </a:solidFill>
          <a:ln>
            <a:solidFill>
              <a:srgbClr val="FFFFFF"/>
            </a:solidFill>
          </a:ln>
          <a:scene3d>
            <a:camera prst="orthographicFront"/>
            <a:lightRig rig="threePt" dir="t"/>
          </a:scene3d>
          <a:sp3d>
            <a:bevelT prst="angle"/>
          </a:sp3d>
        </p:spPr>
        <p:style>
          <a:lnRef idx="1">
            <a:schemeClr val="accent2"/>
          </a:lnRef>
          <a:fillRef idx="3">
            <a:schemeClr val="accent2"/>
          </a:fillRef>
          <a:effectRef idx="2">
            <a:schemeClr val="accent2"/>
          </a:effectRef>
          <a:fontRef idx="minor">
            <a:schemeClr val="lt1"/>
          </a:fontRef>
        </p:style>
        <p:txBody>
          <a:bodyPr rtlCol="0" anchor="ctr"/>
          <a:lstStyle/>
          <a:p>
            <a:pPr algn="ctr">
              <a:lnSpc>
                <a:spcPct val="80000"/>
              </a:lnSpc>
            </a:pPr>
            <a:r>
              <a:rPr lang="es-ES" sz="3200" dirty="0" smtClean="0"/>
              <a:t>DISEÑO DE LA RED</a:t>
            </a:r>
            <a:endParaRPr lang="es-ES" sz="3200" dirty="0"/>
          </a:p>
        </p:txBody>
      </p:sp>
      <p:sp>
        <p:nvSpPr>
          <p:cNvPr id="17" name="Rectángulo redondeado 16"/>
          <p:cNvSpPr/>
          <p:nvPr/>
        </p:nvSpPr>
        <p:spPr>
          <a:xfrm>
            <a:off x="508001" y="1032932"/>
            <a:ext cx="4385732" cy="474133"/>
          </a:xfrm>
          <a:prstGeom prst="roundRect">
            <a:avLst/>
          </a:prstGeom>
          <a:solidFill>
            <a:srgbClr val="5DF517"/>
          </a:solidFill>
          <a:ln>
            <a:solidFill>
              <a:srgbClr val="F2F2F2"/>
            </a:solidFill>
          </a:ln>
          <a:scene3d>
            <a:camera prst="orthographicFront"/>
            <a:lightRig rig="threePt" dir="t"/>
          </a:scene3d>
          <a:sp3d>
            <a:bevelT prst="angle"/>
          </a:sp3d>
        </p:spPr>
        <p:style>
          <a:lnRef idx="1">
            <a:schemeClr val="dk1"/>
          </a:lnRef>
          <a:fillRef idx="2">
            <a:schemeClr val="dk1"/>
          </a:fillRef>
          <a:effectRef idx="1">
            <a:schemeClr val="dk1"/>
          </a:effectRef>
          <a:fontRef idx="minor">
            <a:schemeClr val="dk1"/>
          </a:fontRef>
        </p:style>
        <p:txBody>
          <a:bodyPr rtlCol="0" anchor="ctr"/>
          <a:lstStyle/>
          <a:p>
            <a:pPr algn="ctr">
              <a:lnSpc>
                <a:spcPct val="80000"/>
              </a:lnSpc>
            </a:pPr>
            <a:r>
              <a:rPr lang="es-ES" b="1" dirty="0" smtClean="0">
                <a:solidFill>
                  <a:srgbClr val="000000"/>
                </a:solidFill>
              </a:rPr>
              <a:t>ANALISIS DE INDISPONIBILIDAD</a:t>
            </a:r>
            <a:endParaRPr lang="es-ES" b="1" dirty="0">
              <a:solidFill>
                <a:srgbClr val="000000"/>
              </a:solidFill>
            </a:endParaRPr>
          </a:p>
        </p:txBody>
      </p:sp>
      <p:sp>
        <p:nvSpPr>
          <p:cNvPr id="4" name="Rectángulo redondeado 3"/>
          <p:cNvSpPr/>
          <p:nvPr/>
        </p:nvSpPr>
        <p:spPr>
          <a:xfrm>
            <a:off x="508001" y="2184403"/>
            <a:ext cx="2167466" cy="1083734"/>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S" dirty="0" smtClean="0"/>
              <a:t>MARGEN DE DESVANECIMIENTO</a:t>
            </a:r>
            <a:endParaRPr lang="es-ES" dirty="0"/>
          </a:p>
        </p:txBody>
      </p:sp>
      <p:sp>
        <p:nvSpPr>
          <p:cNvPr id="10" name="Rectángulo redondeado 9"/>
          <p:cNvSpPr/>
          <p:nvPr/>
        </p:nvSpPr>
        <p:spPr>
          <a:xfrm>
            <a:off x="508001" y="3793069"/>
            <a:ext cx="2167466" cy="1083734"/>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S" dirty="0" smtClean="0"/>
              <a:t>INDISPONIBILIDAD DE ENLACES</a:t>
            </a:r>
            <a:endParaRPr lang="es-ES" dirty="0"/>
          </a:p>
        </p:txBody>
      </p:sp>
      <p:sp>
        <p:nvSpPr>
          <p:cNvPr id="12" name="Rectángulo redondeado 11"/>
          <p:cNvSpPr/>
          <p:nvPr/>
        </p:nvSpPr>
        <p:spPr>
          <a:xfrm>
            <a:off x="508001" y="5350934"/>
            <a:ext cx="2167466" cy="1083734"/>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S" dirty="0" smtClean="0"/>
              <a:t>INDISPONIBILIDAD DE EQUIPOS</a:t>
            </a:r>
            <a:endParaRPr lang="es-ES" dirty="0"/>
          </a:p>
        </p:txBody>
      </p:sp>
      <p:sp>
        <p:nvSpPr>
          <p:cNvPr id="13" name="Rectángulo redondeado 12"/>
          <p:cNvSpPr/>
          <p:nvPr/>
        </p:nvSpPr>
        <p:spPr>
          <a:xfrm>
            <a:off x="3048002" y="2184403"/>
            <a:ext cx="1693331" cy="1083734"/>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ES_tradnl" b="1" dirty="0"/>
              <a:t>Barnett-Vigant</a:t>
            </a:r>
            <a:r>
              <a:rPr lang="en-US" b="1" dirty="0"/>
              <a:t> </a:t>
            </a:r>
            <a:endParaRPr lang="es-ES" b="1" dirty="0"/>
          </a:p>
        </p:txBody>
      </p:sp>
      <p:sp>
        <p:nvSpPr>
          <p:cNvPr id="15" name="Rectángulo redondeado 14"/>
          <p:cNvSpPr/>
          <p:nvPr/>
        </p:nvSpPr>
        <p:spPr>
          <a:xfrm>
            <a:off x="3048002" y="3793069"/>
            <a:ext cx="1693331" cy="1083734"/>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ES" b="1" dirty="0" smtClean="0"/>
              <a:t>Mojoli</a:t>
            </a:r>
            <a:endParaRPr lang="es-ES" b="1" dirty="0"/>
          </a:p>
        </p:txBody>
      </p:sp>
      <p:sp>
        <p:nvSpPr>
          <p:cNvPr id="16" name="Rectángulo redondeado 15"/>
          <p:cNvSpPr/>
          <p:nvPr/>
        </p:nvSpPr>
        <p:spPr>
          <a:xfrm>
            <a:off x="3048002" y="5350934"/>
            <a:ext cx="1693331" cy="1083734"/>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ES" b="1" dirty="0" smtClean="0"/>
              <a:t>MTBF</a:t>
            </a:r>
          </a:p>
          <a:p>
            <a:pPr algn="ctr"/>
            <a:r>
              <a:rPr lang="es-ES" b="1" dirty="0" smtClean="0"/>
              <a:t>MTTF</a:t>
            </a:r>
          </a:p>
          <a:p>
            <a:pPr algn="ctr"/>
            <a:r>
              <a:rPr lang="es-ES" b="1" dirty="0" smtClean="0"/>
              <a:t>MTTR</a:t>
            </a:r>
            <a:endParaRPr lang="es-ES" b="1" dirty="0"/>
          </a:p>
        </p:txBody>
      </p:sp>
      <p:pic>
        <p:nvPicPr>
          <p:cNvPr id="2" name="Imagen 1" descr="Picture 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3733" y="2352894"/>
            <a:ext cx="4250267" cy="281906"/>
          </a:xfrm>
          <a:prstGeom prst="rect">
            <a:avLst/>
          </a:prstGeom>
        </p:spPr>
      </p:pic>
      <p:pic>
        <p:nvPicPr>
          <p:cNvPr id="3" name="Imagen 2" descr="Picture 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5067" y="3526944"/>
            <a:ext cx="2196946" cy="532249"/>
          </a:xfrm>
          <a:prstGeom prst="rect">
            <a:avLst/>
          </a:prstGeom>
        </p:spPr>
      </p:pic>
      <p:pic>
        <p:nvPicPr>
          <p:cNvPr id="6" name="Imagen 5" descr="Picture 2.png"/>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a:off x="6045200" y="4059193"/>
            <a:ext cx="1837130" cy="363154"/>
          </a:xfrm>
          <a:prstGeom prst="rect">
            <a:avLst/>
          </a:prstGeom>
        </p:spPr>
      </p:pic>
      <p:pic>
        <p:nvPicPr>
          <p:cNvPr id="8" name="Imagen 7" descr="Picture 3.png"/>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a:off x="6180666" y="4382905"/>
            <a:ext cx="1557746" cy="430429"/>
          </a:xfrm>
          <a:prstGeom prst="rect">
            <a:avLst/>
          </a:prstGeom>
        </p:spPr>
      </p:pic>
      <p:pic>
        <p:nvPicPr>
          <p:cNvPr id="19" name="Imagen 18" descr="Picture 5.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97060" y="5574191"/>
            <a:ext cx="1985270" cy="636057"/>
          </a:xfrm>
          <a:prstGeom prst="rect">
            <a:avLst/>
          </a:prstGeom>
        </p:spPr>
      </p:pic>
    </p:spTree>
    <p:extLst>
      <p:ext uri="{BB962C8B-B14F-4D97-AF65-F5344CB8AC3E}">
        <p14:creationId xmlns:p14="http://schemas.microsoft.com/office/powerpoint/2010/main" val="41806937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2" grpId="0" animBg="1"/>
      <p:bldP spid="13" grpId="0" animBg="1"/>
      <p:bldP spid="15"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descr="cells.jpg"/>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l="6481" t="12346" r="20791"/>
          <a:stretch/>
        </p:blipFill>
        <p:spPr>
          <a:xfrm>
            <a:off x="-1" y="1"/>
            <a:ext cx="9144001" cy="6887920"/>
          </a:xfrm>
          <a:prstGeom prst="rect">
            <a:avLst/>
          </a:prstGeom>
        </p:spPr>
      </p:pic>
      <p:sp>
        <p:nvSpPr>
          <p:cNvPr id="8" name="CuadroTexto 7"/>
          <p:cNvSpPr txBox="1"/>
          <p:nvPr/>
        </p:nvSpPr>
        <p:spPr>
          <a:xfrm>
            <a:off x="592667" y="3003435"/>
            <a:ext cx="3200400" cy="1200329"/>
          </a:xfrm>
          <a:prstGeom prst="rect">
            <a:avLst/>
          </a:prstGeom>
          <a:noFill/>
        </p:spPr>
        <p:txBody>
          <a:bodyPr wrap="square" rtlCol="0">
            <a:spAutoFit/>
          </a:bodyPr>
          <a:lstStyle/>
          <a:p>
            <a:r>
              <a:rPr lang="es-ES" sz="3600" b="1" dirty="0" smtClean="0"/>
              <a:t>OBJETIVOS ESPECIFICOS</a:t>
            </a:r>
            <a:endParaRPr lang="es-ES" sz="3600" b="1" dirty="0"/>
          </a:p>
        </p:txBody>
      </p:sp>
      <p:sp>
        <p:nvSpPr>
          <p:cNvPr id="9" name="Rectángulo redondeado 8"/>
          <p:cNvSpPr/>
          <p:nvPr/>
        </p:nvSpPr>
        <p:spPr>
          <a:xfrm>
            <a:off x="3471333" y="1155763"/>
            <a:ext cx="5181600" cy="85306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S_tradnl" dirty="0"/>
              <a:t>Determinar el estado de </a:t>
            </a:r>
            <a:r>
              <a:rPr lang="es-ES_tradnl" dirty="0" smtClean="0"/>
              <a:t>salud y </a:t>
            </a:r>
            <a:r>
              <a:rPr lang="es-ES_tradnl" dirty="0"/>
              <a:t>conectividad en la provincia de Chimborazo.</a:t>
            </a:r>
            <a:r>
              <a:rPr lang="en-US" dirty="0"/>
              <a:t> </a:t>
            </a:r>
            <a:endParaRPr lang="es-ES" dirty="0"/>
          </a:p>
        </p:txBody>
      </p:sp>
      <p:sp>
        <p:nvSpPr>
          <p:cNvPr id="6" name="Rectángulo redondeado 5"/>
          <p:cNvSpPr/>
          <p:nvPr/>
        </p:nvSpPr>
        <p:spPr>
          <a:xfrm>
            <a:off x="3471333" y="2330397"/>
            <a:ext cx="5181600" cy="85306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ctr"/>
            <a:r>
              <a:rPr lang="es-ES_tradnl" dirty="0"/>
              <a:t>Establecer parámetros de interconexión de los </a:t>
            </a:r>
            <a:r>
              <a:rPr lang="es-ES_tradnl" dirty="0" smtClean="0"/>
              <a:t>Telecentros </a:t>
            </a:r>
            <a:r>
              <a:rPr lang="es-ES_tradnl" dirty="0"/>
              <a:t>sobre </a:t>
            </a:r>
            <a:r>
              <a:rPr lang="es-ES_tradnl" dirty="0" smtClean="0"/>
              <a:t>un </a:t>
            </a:r>
            <a:r>
              <a:rPr lang="es-ES_tradnl" dirty="0"/>
              <a:t>sistema de videoconferencia</a:t>
            </a:r>
            <a:r>
              <a:rPr lang="es-ES_tradnl" dirty="0" smtClean="0"/>
              <a:t>.</a:t>
            </a:r>
            <a:endParaRPr lang="en-US" dirty="0"/>
          </a:p>
        </p:txBody>
      </p:sp>
      <p:sp>
        <p:nvSpPr>
          <p:cNvPr id="10" name="Rectángulo redondeado 9"/>
          <p:cNvSpPr/>
          <p:nvPr/>
        </p:nvSpPr>
        <p:spPr>
          <a:xfrm>
            <a:off x="3471333" y="3557097"/>
            <a:ext cx="5181600" cy="85306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S_tradnl" dirty="0"/>
              <a:t>Estipular los parámetros para la calidad de video necesarios para el servicio de </a:t>
            </a:r>
            <a:r>
              <a:rPr lang="es-ES_tradnl" dirty="0" smtClean="0"/>
              <a:t>Telemedicina</a:t>
            </a:r>
            <a:r>
              <a:rPr lang="en-US" dirty="0"/>
              <a:t>.</a:t>
            </a:r>
            <a:endParaRPr lang="es-ES" dirty="0"/>
          </a:p>
        </p:txBody>
      </p:sp>
      <p:sp>
        <p:nvSpPr>
          <p:cNvPr id="12" name="Rectángulo redondeado 11"/>
          <p:cNvSpPr/>
          <p:nvPr/>
        </p:nvSpPr>
        <p:spPr>
          <a:xfrm>
            <a:off x="3471333" y="4734931"/>
            <a:ext cx="5181600" cy="85306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S_tradnl" dirty="0"/>
              <a:t>Dimensionar los canales de comunicaciones que soporten el número determinado de sesiones de videoconferencia establecidas por </a:t>
            </a:r>
            <a:r>
              <a:rPr lang="es-ES_tradnl" dirty="0" smtClean="0"/>
              <a:t>Telecentro</a:t>
            </a:r>
            <a:r>
              <a:rPr lang="en-US" dirty="0"/>
              <a:t>.</a:t>
            </a:r>
            <a:endParaRPr lang="es-ES" dirty="0"/>
          </a:p>
        </p:txBody>
      </p:sp>
      <p:sp>
        <p:nvSpPr>
          <p:cNvPr id="14" name="Rectángulo redondeado 13"/>
          <p:cNvSpPr/>
          <p:nvPr/>
        </p:nvSpPr>
        <p:spPr>
          <a:xfrm>
            <a:off x="508001" y="303855"/>
            <a:ext cx="3589866" cy="712146"/>
          </a:xfrm>
          <a:prstGeom prst="roundRect">
            <a:avLst/>
          </a:prstGeom>
          <a:scene3d>
            <a:camera prst="orthographicFront"/>
            <a:lightRig rig="threePt" dir="t"/>
          </a:scene3d>
          <a:sp3d>
            <a:bevelT prst="angle"/>
          </a:sp3d>
        </p:spPr>
        <p:style>
          <a:lnRef idx="1">
            <a:schemeClr val="accent6"/>
          </a:lnRef>
          <a:fillRef idx="3">
            <a:schemeClr val="accent6"/>
          </a:fillRef>
          <a:effectRef idx="2">
            <a:schemeClr val="accent6"/>
          </a:effectRef>
          <a:fontRef idx="minor">
            <a:schemeClr val="lt1"/>
          </a:fontRef>
        </p:style>
        <p:txBody>
          <a:bodyPr rtlCol="0" anchor="ctr"/>
          <a:lstStyle/>
          <a:p>
            <a:pPr algn="ctr"/>
            <a:r>
              <a:rPr lang="es-ES" sz="3200" dirty="0" smtClean="0"/>
              <a:t>INTRODUCCIÓN</a:t>
            </a:r>
            <a:endParaRPr lang="es-ES" sz="3200" dirty="0"/>
          </a:p>
        </p:txBody>
      </p:sp>
      <p:sp>
        <p:nvSpPr>
          <p:cNvPr id="13" name="Rectángulo redondeado 12"/>
          <p:cNvSpPr/>
          <p:nvPr/>
        </p:nvSpPr>
        <p:spPr>
          <a:xfrm>
            <a:off x="3471333" y="5917995"/>
            <a:ext cx="5181600" cy="85306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S_tradnl" dirty="0"/>
              <a:t>Emprender un análisis de costos basado en los requerimientos técnicos del proyecto.</a:t>
            </a:r>
            <a:r>
              <a:rPr lang="en-US" dirty="0"/>
              <a:t> </a:t>
            </a:r>
            <a:endParaRPr lang="es-ES" dirty="0"/>
          </a:p>
        </p:txBody>
      </p:sp>
    </p:spTree>
    <p:extLst>
      <p:ext uri="{BB962C8B-B14F-4D97-AF65-F5344CB8AC3E}">
        <p14:creationId xmlns:p14="http://schemas.microsoft.com/office/powerpoint/2010/main" val="39978072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Effect transition="in" filter="fade">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P spid="10" grpId="0" animBg="1"/>
      <p:bldP spid="12" grpId="0" animBg="1"/>
      <p:bldP spid="13"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cells.jpg"/>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6481" t="12346" r="20791"/>
          <a:stretch/>
        </p:blipFill>
        <p:spPr>
          <a:xfrm>
            <a:off x="-1" y="1"/>
            <a:ext cx="9144001" cy="6887920"/>
          </a:xfrm>
          <a:prstGeom prst="rect">
            <a:avLst/>
          </a:prstGeom>
        </p:spPr>
      </p:pic>
      <p:sp>
        <p:nvSpPr>
          <p:cNvPr id="7" name="Rectángulo redondeado 6"/>
          <p:cNvSpPr/>
          <p:nvPr/>
        </p:nvSpPr>
        <p:spPr>
          <a:xfrm>
            <a:off x="508001" y="303855"/>
            <a:ext cx="4385732" cy="627478"/>
          </a:xfrm>
          <a:prstGeom prst="roundRect">
            <a:avLst/>
          </a:prstGeom>
          <a:solidFill>
            <a:srgbClr val="21F519"/>
          </a:solidFill>
          <a:ln>
            <a:solidFill>
              <a:srgbClr val="FFFFFF"/>
            </a:solidFill>
          </a:ln>
          <a:scene3d>
            <a:camera prst="orthographicFront"/>
            <a:lightRig rig="threePt" dir="t"/>
          </a:scene3d>
          <a:sp3d>
            <a:bevelT prst="angle"/>
          </a:sp3d>
        </p:spPr>
        <p:style>
          <a:lnRef idx="1">
            <a:schemeClr val="accent2"/>
          </a:lnRef>
          <a:fillRef idx="3">
            <a:schemeClr val="accent2"/>
          </a:fillRef>
          <a:effectRef idx="2">
            <a:schemeClr val="accent2"/>
          </a:effectRef>
          <a:fontRef idx="minor">
            <a:schemeClr val="lt1"/>
          </a:fontRef>
        </p:style>
        <p:txBody>
          <a:bodyPr rtlCol="0" anchor="ctr"/>
          <a:lstStyle/>
          <a:p>
            <a:pPr algn="ctr">
              <a:lnSpc>
                <a:spcPct val="80000"/>
              </a:lnSpc>
            </a:pPr>
            <a:r>
              <a:rPr lang="es-ES" sz="3200" dirty="0" smtClean="0"/>
              <a:t>DISEÑO DE LA RED</a:t>
            </a:r>
            <a:endParaRPr lang="es-ES" sz="3200" dirty="0"/>
          </a:p>
        </p:txBody>
      </p:sp>
      <p:sp>
        <p:nvSpPr>
          <p:cNvPr id="17" name="Rectángulo redondeado 16"/>
          <p:cNvSpPr/>
          <p:nvPr/>
        </p:nvSpPr>
        <p:spPr>
          <a:xfrm>
            <a:off x="508001" y="1032932"/>
            <a:ext cx="4385732" cy="474133"/>
          </a:xfrm>
          <a:prstGeom prst="roundRect">
            <a:avLst/>
          </a:prstGeom>
          <a:solidFill>
            <a:srgbClr val="5DF517"/>
          </a:solidFill>
          <a:ln>
            <a:solidFill>
              <a:srgbClr val="F2F2F2"/>
            </a:solidFill>
          </a:ln>
          <a:scene3d>
            <a:camera prst="orthographicFront"/>
            <a:lightRig rig="threePt" dir="t"/>
          </a:scene3d>
          <a:sp3d>
            <a:bevelT prst="angle"/>
          </a:sp3d>
        </p:spPr>
        <p:style>
          <a:lnRef idx="1">
            <a:schemeClr val="dk1"/>
          </a:lnRef>
          <a:fillRef idx="2">
            <a:schemeClr val="dk1"/>
          </a:fillRef>
          <a:effectRef idx="1">
            <a:schemeClr val="dk1"/>
          </a:effectRef>
          <a:fontRef idx="minor">
            <a:schemeClr val="dk1"/>
          </a:fontRef>
        </p:style>
        <p:txBody>
          <a:bodyPr rtlCol="0" anchor="ctr"/>
          <a:lstStyle/>
          <a:p>
            <a:pPr algn="ctr">
              <a:lnSpc>
                <a:spcPct val="80000"/>
              </a:lnSpc>
            </a:pPr>
            <a:r>
              <a:rPr lang="es-ES" b="1" dirty="0" smtClean="0">
                <a:solidFill>
                  <a:srgbClr val="000000"/>
                </a:solidFill>
              </a:rPr>
              <a:t>RESULTADOS DE INDISPONIBILIDAD</a:t>
            </a:r>
            <a:endParaRPr lang="es-ES" b="1" dirty="0">
              <a:solidFill>
                <a:srgbClr val="000000"/>
              </a:solidFill>
            </a:endParaRPr>
          </a:p>
        </p:txBody>
      </p:sp>
      <p:graphicFrame>
        <p:nvGraphicFramePr>
          <p:cNvPr id="5" name="Tabla 4"/>
          <p:cNvGraphicFramePr>
            <a:graphicFrameLocks noGrp="1"/>
          </p:cNvGraphicFramePr>
          <p:nvPr>
            <p:extLst>
              <p:ext uri="{D42A27DB-BD31-4B8C-83A1-F6EECF244321}">
                <p14:modId xmlns:p14="http://schemas.microsoft.com/office/powerpoint/2010/main" val="3486311539"/>
              </p:ext>
            </p:extLst>
          </p:nvPr>
        </p:nvGraphicFramePr>
        <p:xfrm>
          <a:off x="372532" y="2226734"/>
          <a:ext cx="4334934" cy="3942080"/>
        </p:xfrm>
        <a:graphic>
          <a:graphicData uri="http://schemas.openxmlformats.org/drawingml/2006/table">
            <a:tbl>
              <a:tblPr firstRow="1" bandRow="1">
                <a:tableStyleId>{D03447BB-5D67-496B-8E87-E561075AD55C}</a:tableStyleId>
              </a:tblPr>
              <a:tblGrid>
                <a:gridCol w="2167467"/>
                <a:gridCol w="2167467"/>
              </a:tblGrid>
              <a:tr h="370840">
                <a:tc>
                  <a:txBody>
                    <a:bodyPr/>
                    <a:lstStyle/>
                    <a:p>
                      <a:r>
                        <a:rPr lang="es-ES" dirty="0" smtClean="0"/>
                        <a:t>Parámetro</a:t>
                      </a:r>
                      <a:endParaRPr lang="es-ES" dirty="0"/>
                    </a:p>
                  </a:txBody>
                  <a:tcPr/>
                </a:tc>
                <a:tc>
                  <a:txBody>
                    <a:bodyPr/>
                    <a:lstStyle/>
                    <a:p>
                      <a:pPr algn="r"/>
                      <a:r>
                        <a:rPr lang="es-ES" dirty="0" smtClean="0"/>
                        <a:t>Valor</a:t>
                      </a:r>
                      <a:endParaRPr lang="es-ES" dirty="0"/>
                    </a:p>
                  </a:txBody>
                  <a:tcPr/>
                </a:tc>
              </a:tr>
              <a:tr h="370840">
                <a:tc>
                  <a:txBody>
                    <a:bodyPr/>
                    <a:lstStyle/>
                    <a:p>
                      <a:r>
                        <a:rPr lang="es-ES" dirty="0" smtClean="0"/>
                        <a:t>Rep.</a:t>
                      </a:r>
                      <a:r>
                        <a:rPr lang="es-ES" baseline="0" dirty="0" smtClean="0"/>
                        <a:t> Retorno – Rep. Carshau</a:t>
                      </a:r>
                      <a:endParaRPr lang="es-ES" dirty="0"/>
                    </a:p>
                  </a:txBody>
                  <a:tcPr/>
                </a:tc>
                <a:tc>
                  <a:txBody>
                    <a:bodyPr/>
                    <a:lstStyle/>
                    <a:p>
                      <a:pPr algn="r"/>
                      <a:r>
                        <a:rPr lang="es-ES" dirty="0" smtClean="0"/>
                        <a:t>Enlace más largo</a:t>
                      </a:r>
                      <a:endParaRPr lang="es-ES" dirty="0"/>
                    </a:p>
                  </a:txBody>
                  <a:tcPr/>
                </a:tc>
              </a:tr>
              <a:tr h="370840">
                <a:tc>
                  <a:txBody>
                    <a:bodyPr/>
                    <a:lstStyle/>
                    <a:p>
                      <a:r>
                        <a:rPr lang="es-ES" dirty="0" smtClean="0"/>
                        <a:t>Margen de desvanecimiento</a:t>
                      </a:r>
                      <a:endParaRPr lang="es-ES" dirty="0"/>
                    </a:p>
                  </a:txBody>
                  <a:tcPr/>
                </a:tc>
                <a:tc>
                  <a:txBody>
                    <a:bodyPr/>
                    <a:lstStyle/>
                    <a:p>
                      <a:pPr algn="r"/>
                      <a:r>
                        <a:rPr lang="es-ES" dirty="0" smtClean="0"/>
                        <a:t>23.11 dB</a:t>
                      </a:r>
                      <a:endParaRPr lang="es-ES" dirty="0"/>
                    </a:p>
                  </a:txBody>
                  <a:tcPr/>
                </a:tc>
              </a:tr>
              <a:tr h="370840">
                <a:tc>
                  <a:txBody>
                    <a:bodyPr/>
                    <a:lstStyle/>
                    <a:p>
                      <a:r>
                        <a:rPr lang="es-ES" dirty="0" smtClean="0"/>
                        <a:t>Indisponibilidad de enlace</a:t>
                      </a:r>
                      <a:endParaRPr lang="es-ES" dirty="0"/>
                    </a:p>
                  </a:txBody>
                  <a:tcPr/>
                </a:tc>
                <a:tc>
                  <a:txBody>
                    <a:bodyPr/>
                    <a:lstStyle/>
                    <a:p>
                      <a:pPr algn="r"/>
                      <a:r>
                        <a:rPr lang="es-ES" dirty="0" smtClean="0"/>
                        <a:t>9.7%</a:t>
                      </a:r>
                      <a:endParaRPr lang="es-ES" dirty="0"/>
                    </a:p>
                  </a:txBody>
                  <a:tcPr/>
                </a:tc>
              </a:tr>
              <a:tr h="370840">
                <a:tc>
                  <a:txBody>
                    <a:bodyPr/>
                    <a:lstStyle/>
                    <a:p>
                      <a:r>
                        <a:rPr lang="es-ES" dirty="0" smtClean="0"/>
                        <a:t>Indisponibilidad de equipos</a:t>
                      </a:r>
                      <a:endParaRPr lang="es-ES" dirty="0"/>
                    </a:p>
                  </a:txBody>
                  <a:tcPr/>
                </a:tc>
                <a:tc>
                  <a:txBody>
                    <a:bodyPr/>
                    <a:lstStyle/>
                    <a:p>
                      <a:pPr algn="r"/>
                      <a:r>
                        <a:rPr lang="es-ES" dirty="0" smtClean="0"/>
                        <a:t>0.0066%</a:t>
                      </a:r>
                      <a:endParaRPr lang="es-ES" dirty="0"/>
                    </a:p>
                  </a:txBody>
                  <a:tcPr/>
                </a:tc>
              </a:tr>
              <a:tr h="370840">
                <a:tc>
                  <a:txBody>
                    <a:bodyPr/>
                    <a:lstStyle/>
                    <a:p>
                      <a:r>
                        <a:rPr lang="es-ES" dirty="0" smtClean="0"/>
                        <a:t>Indisponibilidad total</a:t>
                      </a:r>
                      <a:endParaRPr lang="es-ES" dirty="0"/>
                    </a:p>
                  </a:txBody>
                  <a:tcPr/>
                </a:tc>
                <a:tc>
                  <a:txBody>
                    <a:bodyPr/>
                    <a:lstStyle/>
                    <a:p>
                      <a:pPr algn="r"/>
                      <a:r>
                        <a:rPr lang="es-ES" dirty="0" smtClean="0"/>
                        <a:t>9.706%</a:t>
                      </a:r>
                      <a:endParaRPr lang="es-ES" dirty="0"/>
                    </a:p>
                  </a:txBody>
                  <a:tcPr/>
                </a:tc>
              </a:tr>
              <a:tr h="370840">
                <a:tc>
                  <a:txBody>
                    <a:bodyPr/>
                    <a:lstStyle/>
                    <a:p>
                      <a:r>
                        <a:rPr lang="es-ES" dirty="0" smtClean="0"/>
                        <a:t>Disponibilidad</a:t>
                      </a:r>
                      <a:r>
                        <a:rPr lang="es-ES" baseline="0" dirty="0" smtClean="0"/>
                        <a:t> de enlace</a:t>
                      </a:r>
                      <a:endParaRPr lang="es-ES" dirty="0"/>
                    </a:p>
                  </a:txBody>
                  <a:tcPr/>
                </a:tc>
                <a:tc>
                  <a:txBody>
                    <a:bodyPr/>
                    <a:lstStyle/>
                    <a:p>
                      <a:pPr algn="r"/>
                      <a:r>
                        <a:rPr lang="es-ES" dirty="0" smtClean="0"/>
                        <a:t>90.29%</a:t>
                      </a:r>
                      <a:endParaRPr lang="es-ES" dirty="0"/>
                    </a:p>
                  </a:txBody>
                  <a:tcPr/>
                </a:tc>
              </a:tr>
            </a:tbl>
          </a:graphicData>
        </a:graphic>
      </p:graphicFrame>
      <p:sp>
        <p:nvSpPr>
          <p:cNvPr id="9" name="CuadroTexto 8"/>
          <p:cNvSpPr txBox="1"/>
          <p:nvPr/>
        </p:nvSpPr>
        <p:spPr>
          <a:xfrm>
            <a:off x="5384800" y="2016498"/>
            <a:ext cx="3048000" cy="646331"/>
          </a:xfrm>
          <a:prstGeom prst="rect">
            <a:avLst/>
          </a:prstGeom>
          <a:noFill/>
        </p:spPr>
        <p:txBody>
          <a:bodyPr wrap="square" rtlCol="0">
            <a:spAutoFit/>
          </a:bodyPr>
          <a:lstStyle/>
          <a:p>
            <a:pPr algn="ctr"/>
            <a:r>
              <a:rPr lang="es-ES" b="1" dirty="0" smtClean="0"/>
              <a:t>INDISPONIBILIDAD DE EQUIPOS EN CASCADA</a:t>
            </a:r>
            <a:endParaRPr lang="es-ES" b="1" dirty="0"/>
          </a:p>
        </p:txBody>
      </p:sp>
      <p:pic>
        <p:nvPicPr>
          <p:cNvPr id="18" name="Imagen 17" descr="Macintosh HD:Users:Alejandro:Desktop:Picture 1.png"/>
          <p:cNvPicPr/>
          <p:nvPr/>
        </p:nvPicPr>
        <p:blipFill>
          <a:blip r:embed="rId4">
            <a:extLst>
              <a:ext uri="{28A0092B-C50C-407E-A947-70E740481C1C}">
                <a14:useLocalDpi xmlns:a14="http://schemas.microsoft.com/office/drawing/2010/main" val="0"/>
              </a:ext>
            </a:extLst>
          </a:blip>
          <a:srcRect/>
          <a:stretch>
            <a:fillRect/>
          </a:stretch>
        </p:blipFill>
        <p:spPr bwMode="auto">
          <a:xfrm>
            <a:off x="5047193" y="2929467"/>
            <a:ext cx="4096807" cy="1203430"/>
          </a:xfrm>
          <a:prstGeom prst="rect">
            <a:avLst/>
          </a:prstGeom>
          <a:noFill/>
          <a:ln>
            <a:noFill/>
          </a:ln>
        </p:spPr>
      </p:pic>
      <p:sp>
        <p:nvSpPr>
          <p:cNvPr id="14" name="Rectángulo redondeado 13"/>
          <p:cNvSpPr/>
          <p:nvPr/>
        </p:nvSpPr>
        <p:spPr>
          <a:xfrm>
            <a:off x="5825067" y="5305214"/>
            <a:ext cx="2286000" cy="8636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S" dirty="0" smtClean="0"/>
              <a:t>DISPONIBILIDAD</a:t>
            </a:r>
          </a:p>
          <a:p>
            <a:pPr algn="ctr"/>
            <a:r>
              <a:rPr lang="es-ES" b="1" dirty="0" smtClean="0"/>
              <a:t>99.95%</a:t>
            </a:r>
            <a:endParaRPr lang="es-ES" b="1" dirty="0"/>
          </a:p>
        </p:txBody>
      </p:sp>
      <p:sp>
        <p:nvSpPr>
          <p:cNvPr id="20" name="CuadroTexto 19"/>
          <p:cNvSpPr txBox="1"/>
          <p:nvPr/>
        </p:nvSpPr>
        <p:spPr>
          <a:xfrm>
            <a:off x="5825067" y="4357058"/>
            <a:ext cx="2150534" cy="646331"/>
          </a:xfrm>
          <a:prstGeom prst="rect">
            <a:avLst/>
          </a:prstGeom>
          <a:noFill/>
        </p:spPr>
        <p:txBody>
          <a:bodyPr wrap="square" rtlCol="0">
            <a:spAutoFit/>
          </a:bodyPr>
          <a:lstStyle/>
          <a:p>
            <a:pPr algn="ctr"/>
            <a:r>
              <a:rPr lang="es-ES" b="1" dirty="0" smtClean="0"/>
              <a:t>INDISPONIBILIDAD</a:t>
            </a:r>
          </a:p>
          <a:p>
            <a:pPr algn="ctr"/>
            <a:r>
              <a:rPr lang="es-ES" b="1" dirty="0" smtClean="0"/>
              <a:t>0.05%</a:t>
            </a:r>
            <a:endParaRPr lang="es-ES" b="1" dirty="0"/>
          </a:p>
        </p:txBody>
      </p:sp>
    </p:spTree>
    <p:extLst>
      <p:ext uri="{BB962C8B-B14F-4D97-AF65-F5344CB8AC3E}">
        <p14:creationId xmlns:p14="http://schemas.microsoft.com/office/powerpoint/2010/main" val="25713935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dissolv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animBg="1"/>
      <p:bldP spid="20"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cells.jpg"/>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6481" t="12346" r="20791"/>
          <a:stretch/>
        </p:blipFill>
        <p:spPr>
          <a:xfrm>
            <a:off x="-1" y="1"/>
            <a:ext cx="9144001" cy="6887920"/>
          </a:xfrm>
          <a:prstGeom prst="rect">
            <a:avLst/>
          </a:prstGeom>
        </p:spPr>
      </p:pic>
      <p:sp>
        <p:nvSpPr>
          <p:cNvPr id="7" name="Rectángulo redondeado 6"/>
          <p:cNvSpPr/>
          <p:nvPr/>
        </p:nvSpPr>
        <p:spPr>
          <a:xfrm>
            <a:off x="2150533" y="771883"/>
            <a:ext cx="4876800" cy="955317"/>
          </a:xfrm>
          <a:prstGeom prst="roundRect">
            <a:avLst/>
          </a:prstGeom>
          <a:solidFill>
            <a:srgbClr val="21F519"/>
          </a:solidFill>
          <a:ln>
            <a:solidFill>
              <a:srgbClr val="FFFFFF"/>
            </a:solidFill>
          </a:ln>
          <a:scene3d>
            <a:camera prst="orthographicFront"/>
            <a:lightRig rig="threePt" dir="t"/>
          </a:scene3d>
          <a:sp3d>
            <a:bevelT prst="angle"/>
          </a:sp3d>
        </p:spPr>
        <p:style>
          <a:lnRef idx="1">
            <a:schemeClr val="accent2"/>
          </a:lnRef>
          <a:fillRef idx="3">
            <a:schemeClr val="accent2"/>
          </a:fillRef>
          <a:effectRef idx="2">
            <a:schemeClr val="accent2"/>
          </a:effectRef>
          <a:fontRef idx="minor">
            <a:schemeClr val="lt1"/>
          </a:fontRef>
        </p:style>
        <p:txBody>
          <a:bodyPr rtlCol="0" anchor="ctr"/>
          <a:lstStyle/>
          <a:p>
            <a:pPr algn="ctr">
              <a:lnSpc>
                <a:spcPct val="80000"/>
              </a:lnSpc>
            </a:pPr>
            <a:r>
              <a:rPr lang="es-ES" sz="4000" dirty="0" smtClean="0"/>
              <a:t>DISEÑO DE LA RED</a:t>
            </a:r>
            <a:endParaRPr lang="es-ES" sz="4000" dirty="0"/>
          </a:p>
        </p:txBody>
      </p:sp>
      <p:sp>
        <p:nvSpPr>
          <p:cNvPr id="2" name="Rectángulo 1"/>
          <p:cNvSpPr/>
          <p:nvPr/>
        </p:nvSpPr>
        <p:spPr>
          <a:xfrm>
            <a:off x="762000" y="1954074"/>
            <a:ext cx="7670800" cy="1446550"/>
          </a:xfrm>
          <a:prstGeom prst="rect">
            <a:avLst/>
          </a:prstGeom>
          <a:noFill/>
        </p:spPr>
        <p:txBody>
          <a:bodyPr wrap="square" lIns="91440" tIns="45720" rIns="91440" bIns="45720">
            <a:spAutoFit/>
          </a:bodyPr>
          <a:lstStyle/>
          <a:p>
            <a:pPr algn="ctr"/>
            <a:r>
              <a:rPr lang="en-US" sz="4400" b="1" cap="none" spc="0" dirty="0" smtClean="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rPr>
              <a:t>Diseño de nueva</a:t>
            </a:r>
            <a:r>
              <a:rPr lang="en-US" sz="4400" b="1" dirty="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rPr>
              <a:t> </a:t>
            </a:r>
            <a:r>
              <a:rPr lang="en-US" sz="4400" b="1" cap="none" spc="0" dirty="0" smtClean="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rPr>
              <a:t>estación repetidora</a:t>
            </a:r>
            <a:endParaRPr lang="en-US" sz="4400" b="1" cap="none" spc="0" dirty="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endParaRPr>
          </a:p>
        </p:txBody>
      </p:sp>
      <p:sp>
        <p:nvSpPr>
          <p:cNvPr id="5" name="CuadroTexto 4"/>
          <p:cNvSpPr txBox="1"/>
          <p:nvPr/>
        </p:nvSpPr>
        <p:spPr>
          <a:xfrm>
            <a:off x="1761066" y="3708401"/>
            <a:ext cx="5638800" cy="369332"/>
          </a:xfrm>
          <a:prstGeom prst="rect">
            <a:avLst/>
          </a:prstGeom>
          <a:ln>
            <a:solidFill>
              <a:srgbClr val="21F519"/>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s-ES" b="1" dirty="0" smtClean="0"/>
              <a:t>Diseño de la torre</a:t>
            </a:r>
          </a:p>
        </p:txBody>
      </p:sp>
      <p:sp>
        <p:nvSpPr>
          <p:cNvPr id="6" name="CuadroTexto 5"/>
          <p:cNvSpPr txBox="1"/>
          <p:nvPr/>
        </p:nvSpPr>
        <p:spPr>
          <a:xfrm>
            <a:off x="1761066" y="4504268"/>
            <a:ext cx="5638800" cy="369332"/>
          </a:xfrm>
          <a:prstGeom prst="rect">
            <a:avLst/>
          </a:prstGeom>
          <a:ln>
            <a:solidFill>
              <a:srgbClr val="21F519"/>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s-ES" b="1" dirty="0" smtClean="0"/>
              <a:t>Diseño del sistema de pararrayos</a:t>
            </a:r>
          </a:p>
        </p:txBody>
      </p:sp>
      <p:sp>
        <p:nvSpPr>
          <p:cNvPr id="8" name="CuadroTexto 7"/>
          <p:cNvSpPr txBox="1"/>
          <p:nvPr/>
        </p:nvSpPr>
        <p:spPr>
          <a:xfrm>
            <a:off x="1761066" y="5367868"/>
            <a:ext cx="5638800" cy="369332"/>
          </a:xfrm>
          <a:prstGeom prst="rect">
            <a:avLst/>
          </a:prstGeom>
          <a:ln>
            <a:solidFill>
              <a:srgbClr val="21F519"/>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s-ES" b="1" dirty="0" smtClean="0"/>
              <a:t>Diseño del sistema de puesta a tierra</a:t>
            </a:r>
          </a:p>
        </p:txBody>
      </p:sp>
      <p:sp>
        <p:nvSpPr>
          <p:cNvPr id="9" name="CuadroTexto 8"/>
          <p:cNvSpPr txBox="1"/>
          <p:nvPr/>
        </p:nvSpPr>
        <p:spPr>
          <a:xfrm>
            <a:off x="1761066" y="6231468"/>
            <a:ext cx="5638800" cy="369332"/>
          </a:xfrm>
          <a:prstGeom prst="rect">
            <a:avLst/>
          </a:prstGeom>
          <a:ln>
            <a:solidFill>
              <a:srgbClr val="21F519"/>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s-ES" b="1" dirty="0" smtClean="0"/>
              <a:t>Diseño del sistema de elegía ininterrumpida</a:t>
            </a:r>
          </a:p>
        </p:txBody>
      </p:sp>
      <p:sp>
        <p:nvSpPr>
          <p:cNvPr id="10" name="Flecha abajo 9"/>
          <p:cNvSpPr/>
          <p:nvPr/>
        </p:nvSpPr>
        <p:spPr>
          <a:xfrm>
            <a:off x="4436533" y="4077733"/>
            <a:ext cx="304800" cy="426535"/>
          </a:xfrm>
          <a:prstGeom prst="downArrow">
            <a:avLst/>
          </a:prstGeom>
          <a:solidFill>
            <a:schemeClr val="tx1"/>
          </a:solidFill>
          <a:ln w="38100" cmpd="sng">
            <a:solidFill>
              <a:srgbClr val="21F51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12" name="Flecha abajo 11"/>
          <p:cNvSpPr/>
          <p:nvPr/>
        </p:nvSpPr>
        <p:spPr>
          <a:xfrm>
            <a:off x="4436533" y="4941333"/>
            <a:ext cx="304800" cy="426535"/>
          </a:xfrm>
          <a:prstGeom prst="downArrow">
            <a:avLst/>
          </a:prstGeom>
          <a:solidFill>
            <a:schemeClr val="tx1"/>
          </a:solidFill>
          <a:ln w="38100" cmpd="sng">
            <a:solidFill>
              <a:srgbClr val="21F51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13" name="Flecha abajo 12"/>
          <p:cNvSpPr/>
          <p:nvPr/>
        </p:nvSpPr>
        <p:spPr>
          <a:xfrm>
            <a:off x="4453466" y="5804933"/>
            <a:ext cx="304800" cy="426535"/>
          </a:xfrm>
          <a:prstGeom prst="downArrow">
            <a:avLst/>
          </a:prstGeom>
          <a:solidFill>
            <a:schemeClr val="tx1"/>
          </a:solidFill>
          <a:ln w="38100" cmpd="sng">
            <a:solidFill>
              <a:srgbClr val="21F51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21516721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6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600"/>
                                        <p:tgtEl>
                                          <p:spTgt spid="10"/>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6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600"/>
                                        <p:tgtEl>
                                          <p:spTgt spid="12"/>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ircle(in)">
                                      <p:cBhvr>
                                        <p:cTn id="23" dur="6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circle(in)">
                                      <p:cBhvr>
                                        <p:cTn id="28" dur="600"/>
                                        <p:tgtEl>
                                          <p:spTgt spid="13"/>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circle(in)">
                                      <p:cBhvr>
                                        <p:cTn id="31" dur="6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0" grpId="0" animBg="1"/>
      <p:bldP spid="12" grpId="0" animBg="1"/>
      <p:bldP spid="13"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cells.jpg"/>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6481" t="12346" r="20791"/>
          <a:stretch/>
        </p:blipFill>
        <p:spPr>
          <a:xfrm>
            <a:off x="-1" y="1"/>
            <a:ext cx="9144001" cy="6887920"/>
          </a:xfrm>
          <a:prstGeom prst="rect">
            <a:avLst/>
          </a:prstGeom>
        </p:spPr>
      </p:pic>
      <p:sp>
        <p:nvSpPr>
          <p:cNvPr id="7" name="Rectángulo redondeado 6"/>
          <p:cNvSpPr/>
          <p:nvPr/>
        </p:nvSpPr>
        <p:spPr>
          <a:xfrm>
            <a:off x="508001" y="303855"/>
            <a:ext cx="4385732" cy="627478"/>
          </a:xfrm>
          <a:prstGeom prst="roundRect">
            <a:avLst/>
          </a:prstGeom>
          <a:solidFill>
            <a:srgbClr val="21F519"/>
          </a:solidFill>
          <a:ln>
            <a:solidFill>
              <a:srgbClr val="FFFFFF"/>
            </a:solidFill>
          </a:ln>
          <a:scene3d>
            <a:camera prst="orthographicFront"/>
            <a:lightRig rig="threePt" dir="t"/>
          </a:scene3d>
          <a:sp3d>
            <a:bevelT prst="angle"/>
          </a:sp3d>
        </p:spPr>
        <p:style>
          <a:lnRef idx="1">
            <a:schemeClr val="accent2"/>
          </a:lnRef>
          <a:fillRef idx="3">
            <a:schemeClr val="accent2"/>
          </a:fillRef>
          <a:effectRef idx="2">
            <a:schemeClr val="accent2"/>
          </a:effectRef>
          <a:fontRef idx="minor">
            <a:schemeClr val="lt1"/>
          </a:fontRef>
        </p:style>
        <p:txBody>
          <a:bodyPr rtlCol="0" anchor="ctr"/>
          <a:lstStyle/>
          <a:p>
            <a:pPr algn="ctr">
              <a:lnSpc>
                <a:spcPct val="80000"/>
              </a:lnSpc>
            </a:pPr>
            <a:r>
              <a:rPr lang="es-ES" sz="3200" dirty="0" smtClean="0"/>
              <a:t>DISEÑO DE LA RED</a:t>
            </a:r>
            <a:endParaRPr lang="es-ES" sz="3200" dirty="0"/>
          </a:p>
        </p:txBody>
      </p:sp>
      <p:sp>
        <p:nvSpPr>
          <p:cNvPr id="17" name="Rectángulo redondeado 16"/>
          <p:cNvSpPr/>
          <p:nvPr/>
        </p:nvSpPr>
        <p:spPr>
          <a:xfrm>
            <a:off x="508001" y="1032932"/>
            <a:ext cx="4385732" cy="474133"/>
          </a:xfrm>
          <a:prstGeom prst="roundRect">
            <a:avLst/>
          </a:prstGeom>
          <a:solidFill>
            <a:srgbClr val="5DF517"/>
          </a:solidFill>
          <a:ln>
            <a:solidFill>
              <a:srgbClr val="F2F2F2"/>
            </a:solidFill>
          </a:ln>
          <a:scene3d>
            <a:camera prst="orthographicFront"/>
            <a:lightRig rig="threePt" dir="t"/>
          </a:scene3d>
          <a:sp3d>
            <a:bevelT prst="angle"/>
          </a:sp3d>
        </p:spPr>
        <p:style>
          <a:lnRef idx="1">
            <a:schemeClr val="dk1"/>
          </a:lnRef>
          <a:fillRef idx="2">
            <a:schemeClr val="dk1"/>
          </a:fillRef>
          <a:effectRef idx="1">
            <a:schemeClr val="dk1"/>
          </a:effectRef>
          <a:fontRef idx="minor">
            <a:schemeClr val="dk1"/>
          </a:fontRef>
        </p:style>
        <p:txBody>
          <a:bodyPr rtlCol="0" anchor="ctr"/>
          <a:lstStyle/>
          <a:p>
            <a:pPr algn="ctr">
              <a:lnSpc>
                <a:spcPct val="80000"/>
              </a:lnSpc>
            </a:pPr>
            <a:r>
              <a:rPr lang="es-ES" b="1" dirty="0" smtClean="0">
                <a:solidFill>
                  <a:srgbClr val="000000"/>
                </a:solidFill>
              </a:rPr>
              <a:t>DISEÑO DE NUEVA ESTACIÓN REPETIDORA</a:t>
            </a:r>
            <a:endParaRPr lang="es-ES" b="1" dirty="0">
              <a:solidFill>
                <a:srgbClr val="000000"/>
              </a:solidFill>
            </a:endParaRPr>
          </a:p>
        </p:txBody>
      </p:sp>
      <p:pic>
        <p:nvPicPr>
          <p:cNvPr id="10" name="Imagen 9" descr="Macintosh HD:Users:Alejandro:Desktop:Repetidor.jpeg"/>
          <p:cNvPicPr/>
          <p:nvPr/>
        </p:nvPicPr>
        <p:blipFill rotWithShape="1">
          <a:blip r:embed="rId5">
            <a:extLst>
              <a:ext uri="{28A0092B-C50C-407E-A947-70E740481C1C}">
                <a14:useLocalDpi xmlns:a14="http://schemas.microsoft.com/office/drawing/2010/main" val="0"/>
              </a:ext>
            </a:extLst>
          </a:blip>
          <a:srcRect l="16308" t="19945" r="18638" b="38227"/>
          <a:stretch/>
        </p:blipFill>
        <p:spPr bwMode="auto">
          <a:xfrm>
            <a:off x="1751013" y="1962256"/>
            <a:ext cx="5648855" cy="457401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47547467"/>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cells.jpg"/>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6481" t="12346" r="20791"/>
          <a:stretch/>
        </p:blipFill>
        <p:spPr>
          <a:xfrm>
            <a:off x="-1" y="1"/>
            <a:ext cx="9144001" cy="6887920"/>
          </a:xfrm>
          <a:prstGeom prst="rect">
            <a:avLst/>
          </a:prstGeom>
        </p:spPr>
      </p:pic>
      <p:sp>
        <p:nvSpPr>
          <p:cNvPr id="7" name="Rectángulo redondeado 6"/>
          <p:cNvSpPr/>
          <p:nvPr/>
        </p:nvSpPr>
        <p:spPr>
          <a:xfrm>
            <a:off x="508001" y="303855"/>
            <a:ext cx="4385732" cy="627478"/>
          </a:xfrm>
          <a:prstGeom prst="roundRect">
            <a:avLst/>
          </a:prstGeom>
          <a:solidFill>
            <a:srgbClr val="21F519"/>
          </a:solidFill>
          <a:ln>
            <a:solidFill>
              <a:srgbClr val="FFFFFF"/>
            </a:solidFill>
          </a:ln>
          <a:scene3d>
            <a:camera prst="orthographicFront"/>
            <a:lightRig rig="threePt" dir="t"/>
          </a:scene3d>
          <a:sp3d>
            <a:bevelT prst="angle"/>
          </a:sp3d>
        </p:spPr>
        <p:style>
          <a:lnRef idx="1">
            <a:schemeClr val="accent2"/>
          </a:lnRef>
          <a:fillRef idx="3">
            <a:schemeClr val="accent2"/>
          </a:fillRef>
          <a:effectRef idx="2">
            <a:schemeClr val="accent2"/>
          </a:effectRef>
          <a:fontRef idx="minor">
            <a:schemeClr val="lt1"/>
          </a:fontRef>
        </p:style>
        <p:txBody>
          <a:bodyPr rtlCol="0" anchor="ctr"/>
          <a:lstStyle/>
          <a:p>
            <a:pPr algn="ctr">
              <a:lnSpc>
                <a:spcPct val="80000"/>
              </a:lnSpc>
            </a:pPr>
            <a:r>
              <a:rPr lang="es-ES" sz="3200" dirty="0" smtClean="0"/>
              <a:t>DISEÑO DE LA RED</a:t>
            </a:r>
            <a:endParaRPr lang="es-ES" sz="3200" dirty="0"/>
          </a:p>
        </p:txBody>
      </p:sp>
      <p:sp>
        <p:nvSpPr>
          <p:cNvPr id="17" name="Rectángulo redondeado 16"/>
          <p:cNvSpPr/>
          <p:nvPr/>
        </p:nvSpPr>
        <p:spPr>
          <a:xfrm>
            <a:off x="508001" y="1032932"/>
            <a:ext cx="4385732" cy="474133"/>
          </a:xfrm>
          <a:prstGeom prst="roundRect">
            <a:avLst/>
          </a:prstGeom>
          <a:solidFill>
            <a:srgbClr val="5DF517"/>
          </a:solidFill>
          <a:ln>
            <a:solidFill>
              <a:srgbClr val="F2F2F2"/>
            </a:solidFill>
          </a:ln>
          <a:scene3d>
            <a:camera prst="orthographicFront"/>
            <a:lightRig rig="threePt" dir="t"/>
          </a:scene3d>
          <a:sp3d>
            <a:bevelT prst="angle"/>
          </a:sp3d>
        </p:spPr>
        <p:style>
          <a:lnRef idx="1">
            <a:schemeClr val="dk1"/>
          </a:lnRef>
          <a:fillRef idx="2">
            <a:schemeClr val="dk1"/>
          </a:fillRef>
          <a:effectRef idx="1">
            <a:schemeClr val="dk1"/>
          </a:effectRef>
          <a:fontRef idx="minor">
            <a:schemeClr val="dk1"/>
          </a:fontRef>
        </p:style>
        <p:txBody>
          <a:bodyPr rtlCol="0" anchor="ctr"/>
          <a:lstStyle/>
          <a:p>
            <a:pPr algn="ctr">
              <a:lnSpc>
                <a:spcPct val="80000"/>
              </a:lnSpc>
            </a:pPr>
            <a:r>
              <a:rPr lang="es-ES" b="1" dirty="0" smtClean="0">
                <a:solidFill>
                  <a:srgbClr val="000000"/>
                </a:solidFill>
              </a:rPr>
              <a:t>DISEÑO DE LA TORRE</a:t>
            </a:r>
            <a:endParaRPr lang="es-ES" b="1" dirty="0">
              <a:solidFill>
                <a:srgbClr val="000000"/>
              </a:solidFill>
            </a:endParaRPr>
          </a:p>
        </p:txBody>
      </p:sp>
      <p:pic>
        <p:nvPicPr>
          <p:cNvPr id="3" name="Imagen 2" descr="Picture 6.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4344" y="2533053"/>
            <a:ext cx="3123923" cy="2181360"/>
          </a:xfrm>
          <a:prstGeom prst="rect">
            <a:avLst/>
          </a:prstGeom>
        </p:spPr>
      </p:pic>
      <p:sp>
        <p:nvSpPr>
          <p:cNvPr id="4" name="CuadroTexto 3"/>
          <p:cNvSpPr txBox="1"/>
          <p:nvPr/>
        </p:nvSpPr>
        <p:spPr>
          <a:xfrm>
            <a:off x="694267" y="1906600"/>
            <a:ext cx="2336800" cy="369332"/>
          </a:xfrm>
          <a:prstGeom prst="rect">
            <a:avLst/>
          </a:prstGeom>
          <a:noFill/>
        </p:spPr>
        <p:txBody>
          <a:bodyPr wrap="square" rtlCol="0">
            <a:spAutoFit/>
          </a:bodyPr>
          <a:lstStyle/>
          <a:p>
            <a:r>
              <a:rPr lang="es-ES" b="1" dirty="0" smtClean="0"/>
              <a:t>TORRE ATIRANTADA</a:t>
            </a:r>
            <a:endParaRPr lang="es-ES" b="1" dirty="0"/>
          </a:p>
        </p:txBody>
      </p:sp>
      <p:sp>
        <p:nvSpPr>
          <p:cNvPr id="5" name="CuadroTexto 4"/>
          <p:cNvSpPr txBox="1"/>
          <p:nvPr/>
        </p:nvSpPr>
        <p:spPr>
          <a:xfrm>
            <a:off x="118533" y="5132366"/>
            <a:ext cx="4080934" cy="1200329"/>
          </a:xfrm>
          <a:prstGeom prst="rect">
            <a:avLst/>
          </a:prstGeom>
          <a:noFill/>
        </p:spPr>
        <p:txBody>
          <a:bodyPr wrap="square" rtlCol="0">
            <a:spAutoFit/>
          </a:bodyPr>
          <a:lstStyle/>
          <a:p>
            <a:pPr marL="285750" indent="-285750">
              <a:buFont typeface="Arial"/>
              <a:buChar char="•"/>
            </a:pPr>
            <a:r>
              <a:rPr lang="es-ES" dirty="0" smtClean="0"/>
              <a:t>Menor impacto con viento</a:t>
            </a:r>
          </a:p>
          <a:p>
            <a:pPr marL="285750" indent="-285750">
              <a:buFont typeface="Arial"/>
              <a:buChar char="•"/>
            </a:pPr>
            <a:r>
              <a:rPr lang="es-ES" dirty="0" smtClean="0"/>
              <a:t>Área total de la torre, no es limitante</a:t>
            </a:r>
          </a:p>
          <a:p>
            <a:pPr marL="285750" indent="-285750">
              <a:buFont typeface="Arial"/>
              <a:buChar char="•"/>
            </a:pPr>
            <a:r>
              <a:rPr lang="es-ES" dirty="0" smtClean="0"/>
              <a:t>Soporte para pocos elementos</a:t>
            </a:r>
          </a:p>
          <a:p>
            <a:pPr marL="285750" indent="-285750">
              <a:buFont typeface="Arial"/>
              <a:buChar char="•"/>
            </a:pPr>
            <a:r>
              <a:rPr lang="es-ES" dirty="0" smtClean="0"/>
              <a:t>Inversión más baja</a:t>
            </a:r>
            <a:endParaRPr lang="es-ES" dirty="0"/>
          </a:p>
        </p:txBody>
      </p:sp>
      <p:pic>
        <p:nvPicPr>
          <p:cNvPr id="12" name="Imagen 11" descr="Macintosh HD:Users:Alejandro:Desktop:Picture 4.png"/>
          <p:cNvPicPr/>
          <p:nvPr/>
        </p:nvPicPr>
        <p:blipFill rotWithShape="1">
          <a:blip r:embed="rId6">
            <a:extLst>
              <a:ext uri="{28A0092B-C50C-407E-A947-70E740481C1C}">
                <a14:useLocalDpi xmlns:a14="http://schemas.microsoft.com/office/drawing/2010/main" val="0"/>
              </a:ext>
            </a:extLst>
          </a:blip>
          <a:srcRect t="12647" r="53517"/>
          <a:stretch/>
        </p:blipFill>
        <p:spPr bwMode="auto">
          <a:xfrm>
            <a:off x="4037753" y="2362378"/>
            <a:ext cx="1711960" cy="4070350"/>
          </a:xfrm>
          <a:prstGeom prst="rect">
            <a:avLst/>
          </a:prstGeom>
          <a:noFill/>
          <a:ln>
            <a:noFill/>
          </a:ln>
          <a:extLst>
            <a:ext uri="{53640926-AAD7-44d8-BBD7-CCE9431645EC}">
              <a14:shadowObscured xmlns:a14="http://schemas.microsoft.com/office/drawing/2010/main"/>
            </a:ext>
          </a:extLst>
        </p:spPr>
      </p:pic>
      <p:sp>
        <p:nvSpPr>
          <p:cNvPr id="6" name="CuadroTexto 5"/>
          <p:cNvSpPr txBox="1"/>
          <p:nvPr/>
        </p:nvSpPr>
        <p:spPr>
          <a:xfrm>
            <a:off x="6096000" y="2362378"/>
            <a:ext cx="2929467" cy="3970318"/>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L="285750" lvl="0" indent="-285750">
              <a:buFont typeface="Arial"/>
              <a:buChar char="•"/>
            </a:pPr>
            <a:r>
              <a:rPr lang="es-ES_tradnl" sz="1400" dirty="0"/>
              <a:t>Material base: acero ASTM A36.</a:t>
            </a:r>
            <a:endParaRPr lang="en-US" sz="1400" dirty="0"/>
          </a:p>
          <a:p>
            <a:pPr marL="285750" lvl="0" indent="-285750">
              <a:buFont typeface="Arial"/>
              <a:buChar char="•"/>
            </a:pPr>
            <a:r>
              <a:rPr lang="es-ES_tradnl" sz="1400" dirty="0"/>
              <a:t>Acabado: galvanizado en caliente ASTM A 123, 550 gr/m</a:t>
            </a:r>
            <a:r>
              <a:rPr lang="es-ES_tradnl" sz="1400" baseline="30000" dirty="0"/>
              <a:t>2</a:t>
            </a:r>
            <a:r>
              <a:rPr lang="es-ES_tradnl" sz="1400" dirty="0"/>
              <a:t>.</a:t>
            </a:r>
            <a:endParaRPr lang="en-US" sz="1400" dirty="0"/>
          </a:p>
          <a:p>
            <a:pPr marL="285750" lvl="0" indent="-285750">
              <a:buFont typeface="Arial"/>
              <a:buChar char="•"/>
            </a:pPr>
            <a:r>
              <a:rPr lang="es-ES_tradnl" sz="1400" dirty="0"/>
              <a:t>Altura por segmento de 3m.</a:t>
            </a:r>
            <a:endParaRPr lang="en-US" sz="1400" dirty="0"/>
          </a:p>
          <a:p>
            <a:pPr marL="285750" lvl="0" indent="-285750">
              <a:buFont typeface="Arial"/>
              <a:buChar char="•"/>
            </a:pPr>
            <a:r>
              <a:rPr lang="es-ES_tradnl" sz="1400" dirty="0"/>
              <a:t>Sección: triangular.</a:t>
            </a:r>
            <a:endParaRPr lang="en-US" sz="1400" dirty="0"/>
          </a:p>
          <a:p>
            <a:pPr marL="285750" lvl="0" indent="-285750">
              <a:buFont typeface="Arial"/>
              <a:buChar char="•"/>
            </a:pPr>
            <a:r>
              <a:rPr lang="es-ES_tradnl" sz="1400" dirty="0"/>
              <a:t>Distancia entre centros de 300mm.</a:t>
            </a:r>
            <a:endParaRPr lang="en-US" sz="1400" dirty="0"/>
          </a:p>
          <a:p>
            <a:pPr marL="285750" lvl="0" indent="-285750">
              <a:buFont typeface="Arial"/>
              <a:buChar char="•"/>
            </a:pPr>
            <a:r>
              <a:rPr lang="es-ES_tradnl" sz="1400" dirty="0"/>
              <a:t>7 pasos por tramo.</a:t>
            </a:r>
            <a:endParaRPr lang="en-US" sz="1400" dirty="0"/>
          </a:p>
          <a:p>
            <a:pPr marL="285750" lvl="0" indent="-285750">
              <a:buFont typeface="Arial"/>
              <a:buChar char="•"/>
            </a:pPr>
            <a:r>
              <a:rPr lang="es-ES_tradnl" sz="1400" dirty="0"/>
              <a:t>6 uniones entre tramos.</a:t>
            </a:r>
            <a:endParaRPr lang="en-US" sz="1400" dirty="0"/>
          </a:p>
          <a:p>
            <a:pPr marL="285750" lvl="0" indent="-285750">
              <a:buFont typeface="Arial"/>
              <a:buChar char="•"/>
            </a:pPr>
            <a:r>
              <a:rPr lang="es-ES_tradnl" sz="1400" dirty="0"/>
              <a:t>Pernos de unión: de 5/8’’x 2.5’’, grado 5 ASTM A325.</a:t>
            </a:r>
            <a:endParaRPr lang="en-US" sz="1400" dirty="0"/>
          </a:p>
          <a:p>
            <a:pPr marL="285750" lvl="0" indent="-285750">
              <a:buFont typeface="Arial"/>
              <a:buChar char="•"/>
            </a:pPr>
            <a:r>
              <a:rPr lang="es-ES_tradnl" sz="1400" dirty="0"/>
              <a:t>Tubo redondo estándar de Φ1’’.</a:t>
            </a:r>
            <a:endParaRPr lang="en-US" sz="1400" dirty="0"/>
          </a:p>
          <a:p>
            <a:pPr marL="285750" lvl="0" indent="-285750">
              <a:buFont typeface="Arial"/>
              <a:buChar char="•"/>
            </a:pPr>
            <a:r>
              <a:rPr lang="es-ES_tradnl" sz="1400" dirty="0"/>
              <a:t>Cartelas horizontales platinas de 1’’x 3/16’’.</a:t>
            </a:r>
            <a:endParaRPr lang="en-US" sz="1400" dirty="0"/>
          </a:p>
          <a:p>
            <a:pPr marL="285750" lvl="0" indent="-285750">
              <a:buFont typeface="Arial"/>
              <a:buChar char="•"/>
            </a:pPr>
            <a:r>
              <a:rPr lang="es-ES_tradnl" sz="1400" dirty="0"/>
              <a:t>Cartelas diagonales redondas lisas de Φ3/8’’.</a:t>
            </a:r>
            <a:endParaRPr lang="en-US" sz="1400" dirty="0"/>
          </a:p>
          <a:p>
            <a:pPr marL="285750" lvl="0" indent="-285750">
              <a:buFont typeface="Arial"/>
              <a:buChar char="•"/>
            </a:pPr>
            <a:r>
              <a:rPr lang="es-ES_tradnl" sz="1400" dirty="0"/>
              <a:t>Bases superiores en inferiores de 1.5’’x 3/16’’</a:t>
            </a:r>
            <a:r>
              <a:rPr lang="es-ES_tradnl" sz="1400" dirty="0" smtClean="0"/>
              <a:t>.</a:t>
            </a:r>
            <a:endParaRPr lang="en-US" sz="1400" dirty="0"/>
          </a:p>
        </p:txBody>
      </p:sp>
      <p:sp>
        <p:nvSpPr>
          <p:cNvPr id="10" name="CuadroTexto 9"/>
          <p:cNvSpPr txBox="1"/>
          <p:nvPr/>
        </p:nvSpPr>
        <p:spPr>
          <a:xfrm>
            <a:off x="4893733" y="1874334"/>
            <a:ext cx="2336800" cy="369332"/>
          </a:xfrm>
          <a:prstGeom prst="rect">
            <a:avLst/>
          </a:prstGeom>
          <a:noFill/>
        </p:spPr>
        <p:txBody>
          <a:bodyPr wrap="square" rtlCol="0">
            <a:spAutoFit/>
          </a:bodyPr>
          <a:lstStyle/>
          <a:p>
            <a:pPr algn="ctr"/>
            <a:r>
              <a:rPr lang="es-ES" b="1" dirty="0" smtClean="0"/>
              <a:t>Detalle de torre</a:t>
            </a:r>
            <a:endParaRPr lang="es-ES" b="1" dirty="0"/>
          </a:p>
        </p:txBody>
      </p:sp>
    </p:spTree>
    <p:extLst>
      <p:ext uri="{BB962C8B-B14F-4D97-AF65-F5344CB8AC3E}">
        <p14:creationId xmlns:p14="http://schemas.microsoft.com/office/powerpoint/2010/main" val="9004199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linds(horizontal)">
                                      <p:cBhvr>
                                        <p:cTn id="15" dur="500"/>
                                        <p:tgtEl>
                                          <p:spTgt spid="1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linds(horizontal)">
                                      <p:cBhvr>
                                        <p:cTn id="18" dur="500"/>
                                        <p:tgtEl>
                                          <p:spTgt spid="10"/>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linds(horizont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10"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cells.jpg"/>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6481" t="12346" r="20791"/>
          <a:stretch/>
        </p:blipFill>
        <p:spPr>
          <a:xfrm>
            <a:off x="-1" y="1"/>
            <a:ext cx="9144001" cy="6887920"/>
          </a:xfrm>
          <a:prstGeom prst="rect">
            <a:avLst/>
          </a:prstGeom>
        </p:spPr>
      </p:pic>
      <p:sp>
        <p:nvSpPr>
          <p:cNvPr id="7" name="Rectángulo redondeado 6"/>
          <p:cNvSpPr/>
          <p:nvPr/>
        </p:nvSpPr>
        <p:spPr>
          <a:xfrm>
            <a:off x="508001" y="303855"/>
            <a:ext cx="4385732" cy="627478"/>
          </a:xfrm>
          <a:prstGeom prst="roundRect">
            <a:avLst/>
          </a:prstGeom>
          <a:solidFill>
            <a:srgbClr val="21F519"/>
          </a:solidFill>
          <a:ln>
            <a:solidFill>
              <a:srgbClr val="FFFFFF"/>
            </a:solidFill>
          </a:ln>
          <a:scene3d>
            <a:camera prst="orthographicFront"/>
            <a:lightRig rig="threePt" dir="t"/>
          </a:scene3d>
          <a:sp3d>
            <a:bevelT prst="angle"/>
          </a:sp3d>
        </p:spPr>
        <p:style>
          <a:lnRef idx="1">
            <a:schemeClr val="accent2"/>
          </a:lnRef>
          <a:fillRef idx="3">
            <a:schemeClr val="accent2"/>
          </a:fillRef>
          <a:effectRef idx="2">
            <a:schemeClr val="accent2"/>
          </a:effectRef>
          <a:fontRef idx="minor">
            <a:schemeClr val="lt1"/>
          </a:fontRef>
        </p:style>
        <p:txBody>
          <a:bodyPr rtlCol="0" anchor="ctr"/>
          <a:lstStyle/>
          <a:p>
            <a:pPr algn="ctr">
              <a:lnSpc>
                <a:spcPct val="80000"/>
              </a:lnSpc>
            </a:pPr>
            <a:r>
              <a:rPr lang="es-ES" sz="3200" dirty="0" smtClean="0"/>
              <a:t>DISEÑO DE LA RED</a:t>
            </a:r>
            <a:endParaRPr lang="es-ES" sz="3200" dirty="0"/>
          </a:p>
        </p:txBody>
      </p:sp>
      <p:sp>
        <p:nvSpPr>
          <p:cNvPr id="17" name="Rectángulo redondeado 16"/>
          <p:cNvSpPr/>
          <p:nvPr/>
        </p:nvSpPr>
        <p:spPr>
          <a:xfrm>
            <a:off x="508001" y="1032932"/>
            <a:ext cx="4385732" cy="685803"/>
          </a:xfrm>
          <a:prstGeom prst="roundRect">
            <a:avLst/>
          </a:prstGeom>
          <a:solidFill>
            <a:srgbClr val="5DF517"/>
          </a:solidFill>
          <a:ln>
            <a:solidFill>
              <a:srgbClr val="F2F2F2"/>
            </a:solidFill>
          </a:ln>
          <a:scene3d>
            <a:camera prst="orthographicFront"/>
            <a:lightRig rig="threePt" dir="t"/>
          </a:scene3d>
          <a:sp3d>
            <a:bevelT prst="angle"/>
          </a:sp3d>
        </p:spPr>
        <p:style>
          <a:lnRef idx="1">
            <a:schemeClr val="dk1"/>
          </a:lnRef>
          <a:fillRef idx="2">
            <a:schemeClr val="dk1"/>
          </a:fillRef>
          <a:effectRef idx="1">
            <a:schemeClr val="dk1"/>
          </a:effectRef>
          <a:fontRef idx="minor">
            <a:schemeClr val="dk1"/>
          </a:fontRef>
        </p:style>
        <p:txBody>
          <a:bodyPr rtlCol="0" anchor="ctr"/>
          <a:lstStyle/>
          <a:p>
            <a:pPr algn="ctr">
              <a:lnSpc>
                <a:spcPct val="80000"/>
              </a:lnSpc>
            </a:pPr>
            <a:r>
              <a:rPr lang="es-ES" b="1" dirty="0" smtClean="0">
                <a:solidFill>
                  <a:srgbClr val="000000"/>
                </a:solidFill>
              </a:rPr>
              <a:t>DISEÑO DEL SISTEMA DE PROTECCIÓN ANTE DESCARGAS ATMOSFERCIAS</a:t>
            </a:r>
            <a:endParaRPr lang="es-ES" b="1" dirty="0">
              <a:solidFill>
                <a:srgbClr val="000000"/>
              </a:solidFill>
            </a:endParaRPr>
          </a:p>
        </p:txBody>
      </p:sp>
      <p:sp>
        <p:nvSpPr>
          <p:cNvPr id="4" name="CuadroTexto 3"/>
          <p:cNvSpPr txBox="1"/>
          <p:nvPr/>
        </p:nvSpPr>
        <p:spPr>
          <a:xfrm>
            <a:off x="355600" y="2037602"/>
            <a:ext cx="2794000" cy="646331"/>
          </a:xfrm>
          <a:prstGeom prst="rect">
            <a:avLst/>
          </a:prstGeom>
          <a:noFill/>
        </p:spPr>
        <p:txBody>
          <a:bodyPr wrap="square" rtlCol="0">
            <a:spAutoFit/>
          </a:bodyPr>
          <a:lstStyle/>
          <a:p>
            <a:pPr algn="ctr"/>
            <a:r>
              <a:rPr lang="es-ES" b="1" dirty="0" smtClean="0"/>
              <a:t>PARARRAYOS IONIZANTE PASIVO </a:t>
            </a:r>
            <a:endParaRPr lang="es-ES" b="1" dirty="0"/>
          </a:p>
        </p:txBody>
      </p:sp>
      <p:sp>
        <p:nvSpPr>
          <p:cNvPr id="5" name="CuadroTexto 4"/>
          <p:cNvSpPr txBox="1"/>
          <p:nvPr/>
        </p:nvSpPr>
        <p:spPr>
          <a:xfrm>
            <a:off x="118533" y="4806202"/>
            <a:ext cx="4080934" cy="1200329"/>
          </a:xfrm>
          <a:prstGeom prst="rect">
            <a:avLst/>
          </a:prstGeom>
          <a:noFill/>
        </p:spPr>
        <p:txBody>
          <a:bodyPr wrap="square" rtlCol="0">
            <a:spAutoFit/>
          </a:bodyPr>
          <a:lstStyle/>
          <a:p>
            <a:r>
              <a:rPr lang="es-ES" dirty="0" smtClean="0"/>
              <a:t>Transporta el potencial encontrado en tierra, hacia la punta del pararrayos ionizando el aire para atraer las cargas de manera controlada hacia tierra.</a:t>
            </a:r>
            <a:endParaRPr lang="es-ES" dirty="0"/>
          </a:p>
        </p:txBody>
      </p:sp>
      <p:pic>
        <p:nvPicPr>
          <p:cNvPr id="8" name="Imagen 7" descr="Picture 8.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001" y="2815777"/>
            <a:ext cx="2491130" cy="1770292"/>
          </a:xfrm>
          <a:prstGeom prst="rect">
            <a:avLst/>
          </a:prstGeom>
        </p:spPr>
      </p:pic>
      <p:pic>
        <p:nvPicPr>
          <p:cNvPr id="13" name="Imagen 12" descr="Macintosh HD:Users:Alejandro:Desktop:Picture 4.png"/>
          <p:cNvPicPr/>
          <p:nvPr/>
        </p:nvPicPr>
        <p:blipFill>
          <a:blip r:embed="rId6">
            <a:extLst>
              <a:ext uri="{28A0092B-C50C-407E-A947-70E740481C1C}">
                <a14:useLocalDpi xmlns:a14="http://schemas.microsoft.com/office/drawing/2010/main" val="0"/>
              </a:ext>
            </a:extLst>
          </a:blip>
          <a:srcRect/>
          <a:stretch>
            <a:fillRect/>
          </a:stretch>
        </p:blipFill>
        <p:spPr bwMode="auto">
          <a:xfrm>
            <a:off x="5463329" y="3495138"/>
            <a:ext cx="2693034" cy="1311064"/>
          </a:xfrm>
          <a:prstGeom prst="rect">
            <a:avLst/>
          </a:prstGeom>
          <a:noFill/>
          <a:ln>
            <a:noFill/>
          </a:ln>
        </p:spPr>
      </p:pic>
      <p:pic>
        <p:nvPicPr>
          <p:cNvPr id="15" name="Imagen 14" descr="Macintosh HD:Users:Alejandro:Desktop:Picture 6.png"/>
          <p:cNvPicPr/>
          <p:nvPr/>
        </p:nvPicPr>
        <p:blipFill>
          <a:blip r:embed="rId7">
            <a:extLst>
              <a:ext uri="{28A0092B-C50C-407E-A947-70E740481C1C}">
                <a14:useLocalDpi xmlns:a14="http://schemas.microsoft.com/office/drawing/2010/main" val="0"/>
              </a:ext>
            </a:extLst>
          </a:blip>
          <a:srcRect/>
          <a:stretch>
            <a:fillRect/>
          </a:stretch>
        </p:blipFill>
        <p:spPr bwMode="auto">
          <a:xfrm>
            <a:off x="4617296" y="4919847"/>
            <a:ext cx="4307205" cy="1804035"/>
          </a:xfrm>
          <a:prstGeom prst="rect">
            <a:avLst/>
          </a:prstGeom>
          <a:noFill/>
          <a:ln>
            <a:noFill/>
          </a:ln>
        </p:spPr>
      </p:pic>
      <p:pic>
        <p:nvPicPr>
          <p:cNvPr id="9" name="Imagen 8" descr="Picture 1.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63330" y="2815776"/>
            <a:ext cx="2693034" cy="409809"/>
          </a:xfrm>
          <a:prstGeom prst="rect">
            <a:avLst/>
          </a:prstGeom>
        </p:spPr>
      </p:pic>
      <p:sp>
        <p:nvSpPr>
          <p:cNvPr id="12" name="CuadroTexto 11"/>
          <p:cNvSpPr txBox="1"/>
          <p:nvPr/>
        </p:nvSpPr>
        <p:spPr>
          <a:xfrm>
            <a:off x="4893732" y="2037602"/>
            <a:ext cx="3826935" cy="646331"/>
          </a:xfrm>
          <a:prstGeom prst="rect">
            <a:avLst/>
          </a:prstGeom>
          <a:noFill/>
        </p:spPr>
        <p:txBody>
          <a:bodyPr wrap="square" rtlCol="0">
            <a:spAutoFit/>
          </a:bodyPr>
          <a:lstStyle/>
          <a:p>
            <a:pPr algn="ctr"/>
            <a:r>
              <a:rPr lang="es-ES" dirty="0" smtClean="0"/>
              <a:t>Norma </a:t>
            </a:r>
            <a:r>
              <a:rPr lang="es-ES_tradnl" dirty="0"/>
              <a:t>UNE-</a:t>
            </a:r>
            <a:r>
              <a:rPr lang="es-ES_tradnl" dirty="0" smtClean="0"/>
              <a:t>21.186, diseño de pararrayos y área de protección.</a:t>
            </a:r>
            <a:r>
              <a:rPr lang="en-US" dirty="0" smtClean="0"/>
              <a:t> </a:t>
            </a:r>
            <a:endParaRPr lang="es-ES" dirty="0"/>
          </a:p>
        </p:txBody>
      </p:sp>
    </p:spTree>
    <p:extLst>
      <p:ext uri="{BB962C8B-B14F-4D97-AF65-F5344CB8AC3E}">
        <p14:creationId xmlns:p14="http://schemas.microsoft.com/office/powerpoint/2010/main" val="38598041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500"/>
                                        <p:tgtEl>
                                          <p:spTgt spid="4"/>
                                        </p:tgtEl>
                                      </p:cBhvr>
                                    </p:animEffect>
                                  </p:childTnLst>
                                </p:cTn>
                              </p:par>
                              <p:par>
                                <p:cTn id="8" presetID="16" presetClass="entr" presetSubtype="4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outHorizontal)">
                                      <p:cBhvr>
                                        <p:cTn id="10" dur="500"/>
                                        <p:tgtEl>
                                          <p:spTgt spid="8"/>
                                        </p:tgtEl>
                                      </p:cBhvr>
                                    </p:animEffect>
                                  </p:childTnLst>
                                </p:cTn>
                              </p:par>
                              <p:par>
                                <p:cTn id="11" presetID="16" presetClass="entr" presetSubtype="42"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out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0"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edge">
                                      <p:cBhvr>
                                        <p:cTn id="18" dur="400"/>
                                        <p:tgtEl>
                                          <p:spTgt spid="12"/>
                                        </p:tgtEl>
                                      </p:cBhvr>
                                    </p:animEffect>
                                  </p:childTnLst>
                                </p:cTn>
                              </p:par>
                              <p:par>
                                <p:cTn id="19" presetID="2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edge">
                                      <p:cBhvr>
                                        <p:cTn id="21" dur="400"/>
                                        <p:tgtEl>
                                          <p:spTgt spid="9"/>
                                        </p:tgtEl>
                                      </p:cBhvr>
                                    </p:animEffect>
                                  </p:childTnLst>
                                </p:cTn>
                              </p:par>
                              <p:par>
                                <p:cTn id="22" presetID="20"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edge">
                                      <p:cBhvr>
                                        <p:cTn id="24" dur="400"/>
                                        <p:tgtEl>
                                          <p:spTgt spid="13"/>
                                        </p:tgtEl>
                                      </p:cBhvr>
                                    </p:animEffect>
                                  </p:childTnLst>
                                </p:cTn>
                              </p:par>
                              <p:par>
                                <p:cTn id="25" presetID="20"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edge">
                                      <p:cBhvr>
                                        <p:cTn id="27" dur="4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2"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cells.jpg"/>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6481" t="12346" r="20791"/>
          <a:stretch/>
        </p:blipFill>
        <p:spPr>
          <a:xfrm>
            <a:off x="-1" y="1"/>
            <a:ext cx="9144001" cy="6887920"/>
          </a:xfrm>
          <a:prstGeom prst="rect">
            <a:avLst/>
          </a:prstGeom>
        </p:spPr>
      </p:pic>
      <p:sp>
        <p:nvSpPr>
          <p:cNvPr id="7" name="Rectángulo redondeado 6"/>
          <p:cNvSpPr/>
          <p:nvPr/>
        </p:nvSpPr>
        <p:spPr>
          <a:xfrm>
            <a:off x="508001" y="303855"/>
            <a:ext cx="4385732" cy="627478"/>
          </a:xfrm>
          <a:prstGeom prst="roundRect">
            <a:avLst/>
          </a:prstGeom>
          <a:solidFill>
            <a:srgbClr val="21F519"/>
          </a:solidFill>
          <a:ln>
            <a:solidFill>
              <a:srgbClr val="FFFFFF"/>
            </a:solidFill>
          </a:ln>
          <a:scene3d>
            <a:camera prst="orthographicFront"/>
            <a:lightRig rig="threePt" dir="t"/>
          </a:scene3d>
          <a:sp3d>
            <a:bevelT prst="angle"/>
          </a:sp3d>
        </p:spPr>
        <p:style>
          <a:lnRef idx="1">
            <a:schemeClr val="accent2"/>
          </a:lnRef>
          <a:fillRef idx="3">
            <a:schemeClr val="accent2"/>
          </a:fillRef>
          <a:effectRef idx="2">
            <a:schemeClr val="accent2"/>
          </a:effectRef>
          <a:fontRef idx="minor">
            <a:schemeClr val="lt1"/>
          </a:fontRef>
        </p:style>
        <p:txBody>
          <a:bodyPr rtlCol="0" anchor="ctr"/>
          <a:lstStyle/>
          <a:p>
            <a:pPr algn="ctr">
              <a:lnSpc>
                <a:spcPct val="80000"/>
              </a:lnSpc>
            </a:pPr>
            <a:r>
              <a:rPr lang="es-ES" sz="3200" dirty="0" smtClean="0"/>
              <a:t>DISEÑO DE LA RED</a:t>
            </a:r>
            <a:endParaRPr lang="es-ES" sz="3200" dirty="0"/>
          </a:p>
        </p:txBody>
      </p:sp>
      <p:sp>
        <p:nvSpPr>
          <p:cNvPr id="17" name="Rectángulo redondeado 16"/>
          <p:cNvSpPr/>
          <p:nvPr/>
        </p:nvSpPr>
        <p:spPr>
          <a:xfrm>
            <a:off x="508001" y="1032932"/>
            <a:ext cx="4385732" cy="474133"/>
          </a:xfrm>
          <a:prstGeom prst="roundRect">
            <a:avLst/>
          </a:prstGeom>
          <a:solidFill>
            <a:srgbClr val="5DF517"/>
          </a:solidFill>
          <a:ln>
            <a:solidFill>
              <a:srgbClr val="F2F2F2"/>
            </a:solidFill>
          </a:ln>
          <a:scene3d>
            <a:camera prst="orthographicFront"/>
            <a:lightRig rig="threePt" dir="t"/>
          </a:scene3d>
          <a:sp3d>
            <a:bevelT prst="angle"/>
          </a:sp3d>
        </p:spPr>
        <p:style>
          <a:lnRef idx="1">
            <a:schemeClr val="dk1"/>
          </a:lnRef>
          <a:fillRef idx="2">
            <a:schemeClr val="dk1"/>
          </a:fillRef>
          <a:effectRef idx="1">
            <a:schemeClr val="dk1"/>
          </a:effectRef>
          <a:fontRef idx="minor">
            <a:schemeClr val="dk1"/>
          </a:fontRef>
        </p:style>
        <p:txBody>
          <a:bodyPr rtlCol="0" anchor="ctr"/>
          <a:lstStyle/>
          <a:p>
            <a:pPr algn="ctr">
              <a:lnSpc>
                <a:spcPct val="80000"/>
              </a:lnSpc>
            </a:pPr>
            <a:r>
              <a:rPr lang="es-ES" b="1" dirty="0" smtClean="0">
                <a:solidFill>
                  <a:srgbClr val="000000"/>
                </a:solidFill>
              </a:rPr>
              <a:t>DISEÑO DEL SISTEMA DE PUESTA A TIERRA</a:t>
            </a:r>
            <a:endParaRPr lang="es-ES" b="1" dirty="0">
              <a:solidFill>
                <a:srgbClr val="000000"/>
              </a:solidFill>
            </a:endParaRPr>
          </a:p>
        </p:txBody>
      </p:sp>
      <p:sp>
        <p:nvSpPr>
          <p:cNvPr id="4" name="CuadroTexto 3"/>
          <p:cNvSpPr txBox="1"/>
          <p:nvPr/>
        </p:nvSpPr>
        <p:spPr>
          <a:xfrm>
            <a:off x="118533" y="2158278"/>
            <a:ext cx="3309379" cy="369332"/>
          </a:xfrm>
          <a:prstGeom prst="rect">
            <a:avLst/>
          </a:prstGeom>
          <a:noFill/>
        </p:spPr>
        <p:txBody>
          <a:bodyPr wrap="square" rtlCol="0">
            <a:spAutoFit/>
          </a:bodyPr>
          <a:lstStyle/>
          <a:p>
            <a:pPr algn="ctr"/>
            <a:r>
              <a:rPr lang="es-ES" b="1" dirty="0" smtClean="0"/>
              <a:t>SISTEMA DE PUESTA A TIERRA</a:t>
            </a:r>
            <a:endParaRPr lang="es-ES" b="1" dirty="0"/>
          </a:p>
        </p:txBody>
      </p:sp>
      <p:pic>
        <p:nvPicPr>
          <p:cNvPr id="12" name="Imagen 11"/>
          <p:cNvPicPr/>
          <p:nvPr/>
        </p:nvPicPr>
        <p:blipFill rotWithShape="1">
          <a:blip r:embed="rId5">
            <a:extLst>
              <a:ext uri="{28A0092B-C50C-407E-A947-70E740481C1C}">
                <a14:useLocalDpi xmlns:a14="http://schemas.microsoft.com/office/drawing/2010/main" val="0"/>
              </a:ext>
            </a:extLst>
          </a:blip>
          <a:srcRect r="27022"/>
          <a:stretch/>
        </p:blipFill>
        <p:spPr bwMode="auto">
          <a:xfrm>
            <a:off x="118534" y="2841650"/>
            <a:ext cx="1744134" cy="1475629"/>
          </a:xfrm>
          <a:prstGeom prst="rect">
            <a:avLst/>
          </a:prstGeom>
          <a:noFill/>
          <a:ln>
            <a:noFill/>
          </a:ln>
          <a:extLst>
            <a:ext uri="{53640926-AAD7-44d8-BBD7-CCE9431645EC}">
              <a14:shadowObscured xmlns:a14="http://schemas.microsoft.com/office/drawing/2010/main"/>
            </a:ext>
          </a:extLst>
        </p:spPr>
      </p:pic>
      <p:pic>
        <p:nvPicPr>
          <p:cNvPr id="14" name="Imagen 13"/>
          <p:cNvPicPr/>
          <p:nvPr/>
        </p:nvPicPr>
        <p:blipFill>
          <a:blip r:embed="rId6">
            <a:extLst>
              <a:ext uri="{28A0092B-C50C-407E-A947-70E740481C1C}">
                <a14:useLocalDpi xmlns:a14="http://schemas.microsoft.com/office/drawing/2010/main" val="0"/>
              </a:ext>
            </a:extLst>
          </a:blip>
          <a:srcRect/>
          <a:stretch>
            <a:fillRect/>
          </a:stretch>
        </p:blipFill>
        <p:spPr bwMode="auto">
          <a:xfrm>
            <a:off x="2035916" y="2841651"/>
            <a:ext cx="1587818" cy="1475628"/>
          </a:xfrm>
          <a:prstGeom prst="rect">
            <a:avLst/>
          </a:prstGeom>
          <a:noFill/>
          <a:ln>
            <a:noFill/>
          </a:ln>
        </p:spPr>
      </p:pic>
      <p:sp>
        <p:nvSpPr>
          <p:cNvPr id="3" name="CuadroTexto 2"/>
          <p:cNvSpPr txBox="1"/>
          <p:nvPr/>
        </p:nvSpPr>
        <p:spPr>
          <a:xfrm>
            <a:off x="918317" y="4684132"/>
            <a:ext cx="2235198" cy="92333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s-ES" dirty="0" smtClean="0"/>
              <a:t>Alcanzar resistencia del sistema de puesta a tierra &lt; 10Ω</a:t>
            </a:r>
            <a:endParaRPr lang="es-ES" dirty="0"/>
          </a:p>
        </p:txBody>
      </p:sp>
      <p:sp>
        <p:nvSpPr>
          <p:cNvPr id="6" name="Rectángulo 5"/>
          <p:cNvSpPr/>
          <p:nvPr/>
        </p:nvSpPr>
        <p:spPr>
          <a:xfrm>
            <a:off x="4306993" y="2918544"/>
            <a:ext cx="1456267" cy="646331"/>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es-ES" dirty="0" smtClean="0"/>
              <a:t>Medición con Telurómetro</a:t>
            </a:r>
            <a:endParaRPr lang="es-ES" dirty="0"/>
          </a:p>
        </p:txBody>
      </p:sp>
      <p:pic>
        <p:nvPicPr>
          <p:cNvPr id="16" name="Imagen 15" descr="Macintosh HD:Users:Alejandro:Desktop:Picture 2.png"/>
          <p:cNvPicPr/>
          <p:nvPr/>
        </p:nvPicPr>
        <p:blipFill>
          <a:blip r:embed="rId7">
            <a:extLst>
              <a:ext uri="{28A0092B-C50C-407E-A947-70E740481C1C}">
                <a14:useLocalDpi xmlns:a14="http://schemas.microsoft.com/office/drawing/2010/main" val="0"/>
              </a:ext>
            </a:extLst>
          </a:blip>
          <a:srcRect/>
          <a:stretch>
            <a:fillRect/>
          </a:stretch>
        </p:blipFill>
        <p:spPr bwMode="auto">
          <a:xfrm>
            <a:off x="5988897" y="2342944"/>
            <a:ext cx="2774526" cy="2048722"/>
          </a:xfrm>
          <a:prstGeom prst="rect">
            <a:avLst/>
          </a:prstGeom>
          <a:noFill/>
          <a:ln>
            <a:noFill/>
          </a:ln>
        </p:spPr>
      </p:pic>
      <p:sp>
        <p:nvSpPr>
          <p:cNvPr id="18" name="Rectángulo 17"/>
          <p:cNvSpPr/>
          <p:nvPr/>
        </p:nvSpPr>
        <p:spPr>
          <a:xfrm>
            <a:off x="5096933" y="4678866"/>
            <a:ext cx="2709334" cy="646331"/>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es-ES" dirty="0" smtClean="0"/>
              <a:t>Dimensionamiento de la fosa (método Hallmark)</a:t>
            </a:r>
            <a:endParaRPr lang="es-ES" dirty="0"/>
          </a:p>
        </p:txBody>
      </p:sp>
      <p:pic>
        <p:nvPicPr>
          <p:cNvPr id="10" name="Imagen 9" descr="Picture 2.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79613" y="5573233"/>
            <a:ext cx="2234921" cy="774603"/>
          </a:xfrm>
          <a:prstGeom prst="rect">
            <a:avLst/>
          </a:prstGeom>
        </p:spPr>
      </p:pic>
      <p:pic>
        <p:nvPicPr>
          <p:cNvPr id="19" name="Imagen 18" descr="Macintosh HD:Users:Alejandro:Desktop:Picture 3.png"/>
          <p:cNvPicPr/>
          <p:nvPr/>
        </p:nvPicPr>
        <p:blipFill>
          <a:blip r:embed="rId9">
            <a:extLst>
              <a:ext uri="{28A0092B-C50C-407E-A947-70E740481C1C}">
                <a14:useLocalDpi xmlns:a14="http://schemas.microsoft.com/office/drawing/2010/main" val="0"/>
              </a:ext>
            </a:extLst>
          </a:blip>
          <a:srcRect/>
          <a:stretch>
            <a:fillRect/>
          </a:stretch>
        </p:blipFill>
        <p:spPr bwMode="auto">
          <a:xfrm>
            <a:off x="6471922" y="5573233"/>
            <a:ext cx="2432473" cy="963034"/>
          </a:xfrm>
          <a:prstGeom prst="rect">
            <a:avLst/>
          </a:prstGeom>
          <a:noFill/>
          <a:ln>
            <a:noFill/>
          </a:ln>
        </p:spPr>
      </p:pic>
    </p:spTree>
    <p:extLst>
      <p:ext uri="{BB962C8B-B14F-4D97-AF65-F5344CB8AC3E}">
        <p14:creationId xmlns:p14="http://schemas.microsoft.com/office/powerpoint/2010/main" val="9146543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upRight)">
                                      <p:cBhvr>
                                        <p:cTn id="7" dur="500"/>
                                        <p:tgtEl>
                                          <p:spTgt spid="4"/>
                                        </p:tgtEl>
                                      </p:cBhvr>
                                    </p:animEffect>
                                  </p:childTnLst>
                                </p:cTn>
                              </p:par>
                              <p:par>
                                <p:cTn id="8" presetID="18" presetClass="entr" presetSubtype="3"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strips(upRight)">
                                      <p:cBhvr>
                                        <p:cTn id="10" dur="500"/>
                                        <p:tgtEl>
                                          <p:spTgt spid="12"/>
                                        </p:tgtEl>
                                      </p:cBhvr>
                                    </p:animEffect>
                                  </p:childTnLst>
                                </p:cTn>
                              </p:par>
                              <p:par>
                                <p:cTn id="11" presetID="18" presetClass="entr" presetSubtype="3"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strips(upRight)">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strips(downLeft)">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300"/>
                                        <p:tgtEl>
                                          <p:spTgt spid="6"/>
                                        </p:tgtEl>
                                      </p:cBhvr>
                                    </p:animEffect>
                                  </p:childTnLst>
                                </p:cTn>
                              </p:par>
                              <p:par>
                                <p:cTn id="24" presetID="16" presetClass="entr" presetSubtype="21"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3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p:cTn id="31" dur="300" fill="hold"/>
                                        <p:tgtEl>
                                          <p:spTgt spid="18"/>
                                        </p:tgtEl>
                                        <p:attrNameLst>
                                          <p:attrName>ppt_w</p:attrName>
                                        </p:attrNameLst>
                                      </p:cBhvr>
                                      <p:tavLst>
                                        <p:tav tm="0">
                                          <p:val>
                                            <p:fltVal val="0"/>
                                          </p:val>
                                        </p:tav>
                                        <p:tav tm="100000">
                                          <p:val>
                                            <p:strVal val="#ppt_w"/>
                                          </p:val>
                                        </p:tav>
                                      </p:tavLst>
                                    </p:anim>
                                    <p:anim calcmode="lin" valueType="num">
                                      <p:cBhvr>
                                        <p:cTn id="32" dur="300" fill="hold"/>
                                        <p:tgtEl>
                                          <p:spTgt spid="18"/>
                                        </p:tgtEl>
                                        <p:attrNameLst>
                                          <p:attrName>ppt_h</p:attrName>
                                        </p:attrNameLst>
                                      </p:cBhvr>
                                      <p:tavLst>
                                        <p:tav tm="0">
                                          <p:val>
                                            <p:flt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300" fill="hold"/>
                                        <p:tgtEl>
                                          <p:spTgt spid="10"/>
                                        </p:tgtEl>
                                        <p:attrNameLst>
                                          <p:attrName>ppt_w</p:attrName>
                                        </p:attrNameLst>
                                      </p:cBhvr>
                                      <p:tavLst>
                                        <p:tav tm="0">
                                          <p:val>
                                            <p:fltVal val="0"/>
                                          </p:val>
                                        </p:tav>
                                        <p:tav tm="100000">
                                          <p:val>
                                            <p:strVal val="#ppt_w"/>
                                          </p:val>
                                        </p:tav>
                                      </p:tavLst>
                                    </p:anim>
                                    <p:anim calcmode="lin" valueType="num">
                                      <p:cBhvr>
                                        <p:cTn id="36" dur="300" fill="hold"/>
                                        <p:tgtEl>
                                          <p:spTgt spid="10"/>
                                        </p:tgtEl>
                                        <p:attrNameLst>
                                          <p:attrName>ppt_h</p:attrName>
                                        </p:attrNameLst>
                                      </p:cBhvr>
                                      <p:tavLst>
                                        <p:tav tm="0">
                                          <p:val>
                                            <p:flt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p:cTn id="39" dur="300" fill="hold"/>
                                        <p:tgtEl>
                                          <p:spTgt spid="19"/>
                                        </p:tgtEl>
                                        <p:attrNameLst>
                                          <p:attrName>ppt_w</p:attrName>
                                        </p:attrNameLst>
                                      </p:cBhvr>
                                      <p:tavLst>
                                        <p:tav tm="0">
                                          <p:val>
                                            <p:fltVal val="0"/>
                                          </p:val>
                                        </p:tav>
                                        <p:tav tm="100000">
                                          <p:val>
                                            <p:strVal val="#ppt_w"/>
                                          </p:val>
                                        </p:tav>
                                      </p:tavLst>
                                    </p:anim>
                                    <p:anim calcmode="lin" valueType="num">
                                      <p:cBhvr>
                                        <p:cTn id="40" dur="300" fill="hold"/>
                                        <p:tgtEl>
                                          <p:spTgt spid="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6" grpId="0" animBg="1"/>
      <p:bldP spid="18"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cells.jpg"/>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6481" t="12346" r="20791"/>
          <a:stretch/>
        </p:blipFill>
        <p:spPr>
          <a:xfrm>
            <a:off x="-1" y="1"/>
            <a:ext cx="9144001" cy="6887920"/>
          </a:xfrm>
          <a:prstGeom prst="rect">
            <a:avLst/>
          </a:prstGeom>
        </p:spPr>
      </p:pic>
      <p:sp>
        <p:nvSpPr>
          <p:cNvPr id="7" name="Rectángulo redondeado 6"/>
          <p:cNvSpPr/>
          <p:nvPr/>
        </p:nvSpPr>
        <p:spPr>
          <a:xfrm>
            <a:off x="508001" y="303855"/>
            <a:ext cx="4385732" cy="627478"/>
          </a:xfrm>
          <a:prstGeom prst="roundRect">
            <a:avLst/>
          </a:prstGeom>
          <a:solidFill>
            <a:srgbClr val="21F519"/>
          </a:solidFill>
          <a:ln>
            <a:solidFill>
              <a:srgbClr val="FFFFFF"/>
            </a:solidFill>
          </a:ln>
          <a:scene3d>
            <a:camera prst="orthographicFront"/>
            <a:lightRig rig="threePt" dir="t"/>
          </a:scene3d>
          <a:sp3d>
            <a:bevelT prst="angle"/>
          </a:sp3d>
        </p:spPr>
        <p:style>
          <a:lnRef idx="1">
            <a:schemeClr val="accent2"/>
          </a:lnRef>
          <a:fillRef idx="3">
            <a:schemeClr val="accent2"/>
          </a:fillRef>
          <a:effectRef idx="2">
            <a:schemeClr val="accent2"/>
          </a:effectRef>
          <a:fontRef idx="minor">
            <a:schemeClr val="lt1"/>
          </a:fontRef>
        </p:style>
        <p:txBody>
          <a:bodyPr rtlCol="0" anchor="ctr"/>
          <a:lstStyle/>
          <a:p>
            <a:pPr algn="ctr">
              <a:lnSpc>
                <a:spcPct val="80000"/>
              </a:lnSpc>
            </a:pPr>
            <a:r>
              <a:rPr lang="es-ES" sz="3200" dirty="0" smtClean="0"/>
              <a:t>DISEÑO DE LA RED</a:t>
            </a:r>
            <a:endParaRPr lang="es-ES" sz="3200" dirty="0"/>
          </a:p>
        </p:txBody>
      </p:sp>
      <p:sp>
        <p:nvSpPr>
          <p:cNvPr id="17" name="Rectángulo redondeado 16"/>
          <p:cNvSpPr/>
          <p:nvPr/>
        </p:nvSpPr>
        <p:spPr>
          <a:xfrm>
            <a:off x="508001" y="1032932"/>
            <a:ext cx="4385732" cy="685803"/>
          </a:xfrm>
          <a:prstGeom prst="roundRect">
            <a:avLst/>
          </a:prstGeom>
          <a:solidFill>
            <a:srgbClr val="5DF517"/>
          </a:solidFill>
          <a:ln>
            <a:solidFill>
              <a:srgbClr val="F2F2F2"/>
            </a:solidFill>
          </a:ln>
          <a:scene3d>
            <a:camera prst="orthographicFront"/>
            <a:lightRig rig="threePt" dir="t"/>
          </a:scene3d>
          <a:sp3d>
            <a:bevelT prst="angle"/>
          </a:sp3d>
        </p:spPr>
        <p:style>
          <a:lnRef idx="1">
            <a:schemeClr val="dk1"/>
          </a:lnRef>
          <a:fillRef idx="2">
            <a:schemeClr val="dk1"/>
          </a:fillRef>
          <a:effectRef idx="1">
            <a:schemeClr val="dk1"/>
          </a:effectRef>
          <a:fontRef idx="minor">
            <a:schemeClr val="dk1"/>
          </a:fontRef>
        </p:style>
        <p:txBody>
          <a:bodyPr rtlCol="0" anchor="ctr"/>
          <a:lstStyle/>
          <a:p>
            <a:pPr algn="ctr">
              <a:lnSpc>
                <a:spcPct val="80000"/>
              </a:lnSpc>
            </a:pPr>
            <a:r>
              <a:rPr lang="es-ES" b="1" dirty="0" smtClean="0">
                <a:solidFill>
                  <a:srgbClr val="000000"/>
                </a:solidFill>
              </a:rPr>
              <a:t>DISEÑO DEL SISTEMA DE ENERGÍA ININTERRUMPIDA</a:t>
            </a:r>
            <a:endParaRPr lang="es-ES" b="1" dirty="0">
              <a:solidFill>
                <a:srgbClr val="000000"/>
              </a:solidFill>
            </a:endParaRPr>
          </a:p>
        </p:txBody>
      </p:sp>
      <p:pic>
        <p:nvPicPr>
          <p:cNvPr id="12" name="Imagen 11" descr="Macintosh HD:Users:Alejandro:Desktop:Picture 1.png"/>
          <p:cNvPicPr/>
          <p:nvPr/>
        </p:nvPicPr>
        <p:blipFill>
          <a:blip r:embed="rId5">
            <a:extLst>
              <a:ext uri="{28A0092B-C50C-407E-A947-70E740481C1C}">
                <a14:useLocalDpi xmlns:a14="http://schemas.microsoft.com/office/drawing/2010/main" val="0"/>
              </a:ext>
            </a:extLst>
          </a:blip>
          <a:srcRect/>
          <a:stretch>
            <a:fillRect/>
          </a:stretch>
        </p:blipFill>
        <p:spPr bwMode="auto">
          <a:xfrm>
            <a:off x="296335" y="2692288"/>
            <a:ext cx="3541395" cy="996316"/>
          </a:xfrm>
          <a:prstGeom prst="rect">
            <a:avLst/>
          </a:prstGeom>
          <a:noFill/>
          <a:ln>
            <a:noFill/>
          </a:ln>
        </p:spPr>
      </p:pic>
      <p:sp>
        <p:nvSpPr>
          <p:cNvPr id="5" name="CuadroTexto 4"/>
          <p:cNvSpPr txBox="1"/>
          <p:nvPr/>
        </p:nvSpPr>
        <p:spPr>
          <a:xfrm>
            <a:off x="1388535" y="2045957"/>
            <a:ext cx="965200" cy="400110"/>
          </a:xfrm>
          <a:prstGeom prst="rect">
            <a:avLst/>
          </a:prstGeom>
          <a:noFill/>
        </p:spPr>
        <p:txBody>
          <a:bodyPr wrap="square" rtlCol="0">
            <a:spAutoFit/>
          </a:bodyPr>
          <a:lstStyle/>
          <a:p>
            <a:pPr algn="ctr"/>
            <a:r>
              <a:rPr lang="es-ES" sz="2000" b="1" dirty="0" smtClean="0"/>
              <a:t>UPS</a:t>
            </a:r>
            <a:endParaRPr lang="es-ES" sz="2000" b="1" dirty="0"/>
          </a:p>
        </p:txBody>
      </p:sp>
      <p:pic>
        <p:nvPicPr>
          <p:cNvPr id="9" name="Imagen 8" descr="Picture 1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47927" y="3294818"/>
            <a:ext cx="2171428" cy="558730"/>
          </a:xfrm>
          <a:prstGeom prst="rect">
            <a:avLst/>
          </a:prstGeom>
        </p:spPr>
      </p:pic>
      <p:sp>
        <p:nvSpPr>
          <p:cNvPr id="10" name="CuadroTexto 9"/>
          <p:cNvSpPr txBox="1"/>
          <p:nvPr/>
        </p:nvSpPr>
        <p:spPr>
          <a:xfrm>
            <a:off x="5847927" y="2369122"/>
            <a:ext cx="2421467" cy="646331"/>
          </a:xfrm>
          <a:prstGeom prst="rect">
            <a:avLst/>
          </a:prstGeom>
          <a:noFill/>
        </p:spPr>
        <p:txBody>
          <a:bodyPr wrap="square" rtlCol="0">
            <a:spAutoFit/>
          </a:bodyPr>
          <a:lstStyle/>
          <a:p>
            <a:pPr algn="ctr"/>
            <a:r>
              <a:rPr lang="es-ES" b="1" dirty="0" smtClean="0"/>
              <a:t>Dimensionamiento de la capacidad de un UPS</a:t>
            </a:r>
            <a:endParaRPr lang="es-ES" b="1" dirty="0"/>
          </a:p>
        </p:txBody>
      </p:sp>
      <p:pic>
        <p:nvPicPr>
          <p:cNvPr id="16" name="Imagen 15" descr="Macintosh HD:Users:Alejandro:Desktop:Picture 5.png"/>
          <p:cNvPicPr/>
          <p:nvPr/>
        </p:nvPicPr>
        <p:blipFill>
          <a:blip r:embed="rId7">
            <a:extLst>
              <a:ext uri="{28A0092B-C50C-407E-A947-70E740481C1C}">
                <a14:useLocalDpi xmlns:a14="http://schemas.microsoft.com/office/drawing/2010/main" val="0"/>
              </a:ext>
            </a:extLst>
          </a:blip>
          <a:srcRect/>
          <a:stretch>
            <a:fillRect/>
          </a:stretch>
        </p:blipFill>
        <p:spPr bwMode="auto">
          <a:xfrm>
            <a:off x="4741334" y="4316569"/>
            <a:ext cx="4080933" cy="1728631"/>
          </a:xfrm>
          <a:prstGeom prst="rect">
            <a:avLst/>
          </a:prstGeom>
          <a:noFill/>
          <a:ln>
            <a:noFill/>
          </a:ln>
        </p:spPr>
      </p:pic>
      <p:sp>
        <p:nvSpPr>
          <p:cNvPr id="13" name="CuadroTexto 12"/>
          <p:cNvSpPr txBox="1"/>
          <p:nvPr/>
        </p:nvSpPr>
        <p:spPr>
          <a:xfrm>
            <a:off x="4538133" y="3294818"/>
            <a:ext cx="1151467" cy="369332"/>
          </a:xfrm>
          <a:prstGeom prst="rect">
            <a:avLst/>
          </a:prstGeom>
          <a:noFill/>
        </p:spPr>
        <p:txBody>
          <a:bodyPr wrap="square" rtlCol="0">
            <a:spAutoFit/>
          </a:bodyPr>
          <a:lstStyle/>
          <a:p>
            <a:r>
              <a:rPr lang="es-ES" dirty="0" smtClean="0"/>
              <a:t>Fórmulas</a:t>
            </a:r>
            <a:endParaRPr lang="es-ES" dirty="0"/>
          </a:p>
        </p:txBody>
      </p:sp>
      <p:sp>
        <p:nvSpPr>
          <p:cNvPr id="19" name="CuadroTexto 18"/>
          <p:cNvSpPr txBox="1"/>
          <p:nvPr/>
        </p:nvSpPr>
        <p:spPr>
          <a:xfrm>
            <a:off x="6214533" y="3989086"/>
            <a:ext cx="1151467" cy="369332"/>
          </a:xfrm>
          <a:prstGeom prst="rect">
            <a:avLst/>
          </a:prstGeom>
          <a:noFill/>
        </p:spPr>
        <p:txBody>
          <a:bodyPr wrap="square" rtlCol="0">
            <a:spAutoFit/>
          </a:bodyPr>
          <a:lstStyle/>
          <a:p>
            <a:r>
              <a:rPr lang="es-ES" dirty="0" smtClean="0"/>
              <a:t>Tablas</a:t>
            </a:r>
            <a:endParaRPr lang="es-ES" dirty="0"/>
          </a:p>
        </p:txBody>
      </p:sp>
      <p:pic>
        <p:nvPicPr>
          <p:cNvPr id="20" name="Imagen 19"/>
          <p:cNvPicPr/>
          <p:nvPr/>
        </p:nvPicPr>
        <p:blipFill>
          <a:blip r:embed="rId8">
            <a:extLst>
              <a:ext uri="{28A0092B-C50C-407E-A947-70E740481C1C}">
                <a14:useLocalDpi xmlns:a14="http://schemas.microsoft.com/office/drawing/2010/main" val="0"/>
              </a:ext>
            </a:extLst>
          </a:blip>
          <a:srcRect/>
          <a:stretch>
            <a:fillRect/>
          </a:stretch>
        </p:blipFill>
        <p:spPr bwMode="auto">
          <a:xfrm>
            <a:off x="861772" y="4047591"/>
            <a:ext cx="2509837" cy="2108947"/>
          </a:xfrm>
          <a:prstGeom prst="rect">
            <a:avLst/>
          </a:prstGeom>
          <a:noFill/>
          <a:ln>
            <a:noFill/>
          </a:ln>
        </p:spPr>
      </p:pic>
      <p:sp>
        <p:nvSpPr>
          <p:cNvPr id="21" name="Rectángulo redondeado 20"/>
          <p:cNvSpPr/>
          <p:nvPr/>
        </p:nvSpPr>
        <p:spPr>
          <a:xfrm>
            <a:off x="5181600" y="6156538"/>
            <a:ext cx="3437467" cy="66040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s-ES" dirty="0" smtClean="0">
                <a:solidFill>
                  <a:srgbClr val="000000"/>
                </a:solidFill>
              </a:rPr>
              <a:t>Energía ininterrumpida por 5 horas con carga de 29.5W</a:t>
            </a:r>
            <a:endParaRPr lang="es-ES" dirty="0">
              <a:solidFill>
                <a:srgbClr val="000000"/>
              </a:solidFill>
            </a:endParaRPr>
          </a:p>
        </p:txBody>
      </p:sp>
    </p:spTree>
    <p:extLst>
      <p:ext uri="{BB962C8B-B14F-4D97-AF65-F5344CB8AC3E}">
        <p14:creationId xmlns:p14="http://schemas.microsoft.com/office/powerpoint/2010/main" val="37942361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dissolve">
                                      <p:cBhvr>
                                        <p:cTn id="13" dur="3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dissolve">
                                      <p:cBhvr>
                                        <p:cTn id="18" dur="300"/>
                                        <p:tgtEl>
                                          <p:spTgt spid="10"/>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dissolve">
                                      <p:cBhvr>
                                        <p:cTn id="21" dur="300"/>
                                        <p:tgtEl>
                                          <p:spTgt spid="13"/>
                                        </p:tgtEl>
                                      </p:cBhvr>
                                    </p:animEffect>
                                  </p:childTnLst>
                                </p:cTn>
                              </p:par>
                              <p:par>
                                <p:cTn id="22" presetID="9"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dissolve">
                                      <p:cBhvr>
                                        <p:cTn id="24" dur="3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dissolve">
                                      <p:cBhvr>
                                        <p:cTn id="29" dur="300"/>
                                        <p:tgtEl>
                                          <p:spTgt spid="16"/>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dissolve">
                                      <p:cBhvr>
                                        <p:cTn id="32" dur="3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dissolve">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3" grpId="0"/>
      <p:bldP spid="19" grpId="0"/>
      <p:bldP spid="21"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cells.jpg"/>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6481" t="12346" r="20791"/>
          <a:stretch/>
        </p:blipFill>
        <p:spPr>
          <a:xfrm>
            <a:off x="-1" y="1"/>
            <a:ext cx="9144001" cy="6887920"/>
          </a:xfrm>
          <a:prstGeom prst="rect">
            <a:avLst/>
          </a:prstGeom>
        </p:spPr>
      </p:pic>
      <p:sp>
        <p:nvSpPr>
          <p:cNvPr id="7" name="Rectángulo redondeado 6"/>
          <p:cNvSpPr/>
          <p:nvPr/>
        </p:nvSpPr>
        <p:spPr>
          <a:xfrm>
            <a:off x="2150533" y="1313749"/>
            <a:ext cx="4876800" cy="955317"/>
          </a:xfrm>
          <a:prstGeom prst="roundRect">
            <a:avLst/>
          </a:prstGeom>
          <a:solidFill>
            <a:srgbClr val="21F519"/>
          </a:solidFill>
          <a:ln>
            <a:solidFill>
              <a:srgbClr val="FFFFFF"/>
            </a:solidFill>
          </a:ln>
          <a:scene3d>
            <a:camera prst="orthographicFront"/>
            <a:lightRig rig="threePt" dir="t"/>
          </a:scene3d>
          <a:sp3d>
            <a:bevelT prst="angle"/>
          </a:sp3d>
        </p:spPr>
        <p:style>
          <a:lnRef idx="1">
            <a:schemeClr val="accent2"/>
          </a:lnRef>
          <a:fillRef idx="3">
            <a:schemeClr val="accent2"/>
          </a:fillRef>
          <a:effectRef idx="2">
            <a:schemeClr val="accent2"/>
          </a:effectRef>
          <a:fontRef idx="minor">
            <a:schemeClr val="lt1"/>
          </a:fontRef>
        </p:style>
        <p:txBody>
          <a:bodyPr rtlCol="0" anchor="ctr"/>
          <a:lstStyle/>
          <a:p>
            <a:pPr algn="ctr">
              <a:lnSpc>
                <a:spcPct val="80000"/>
              </a:lnSpc>
            </a:pPr>
            <a:r>
              <a:rPr lang="es-ES" sz="4000" dirty="0" smtClean="0"/>
              <a:t>DISEÑO DE LA RED</a:t>
            </a:r>
            <a:endParaRPr lang="es-ES" sz="4000" dirty="0"/>
          </a:p>
        </p:txBody>
      </p:sp>
      <p:sp>
        <p:nvSpPr>
          <p:cNvPr id="2" name="Rectángulo 1"/>
          <p:cNvSpPr/>
          <p:nvPr/>
        </p:nvSpPr>
        <p:spPr>
          <a:xfrm>
            <a:off x="513218" y="3204402"/>
            <a:ext cx="8117614" cy="923330"/>
          </a:xfrm>
          <a:prstGeom prst="rect">
            <a:avLst/>
          </a:prstGeom>
          <a:noFill/>
        </p:spPr>
        <p:txBody>
          <a:bodyPr wrap="none" lIns="91440" tIns="45720" rIns="91440" bIns="45720">
            <a:spAutoFit/>
          </a:bodyPr>
          <a:lstStyle/>
          <a:p>
            <a:pPr algn="ctr"/>
            <a:r>
              <a:rPr lang="en-US" sz="5400" b="1" dirty="0" smtClean="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rPr>
              <a:t>Selección del equipamiento</a:t>
            </a:r>
            <a:endParaRPr lang="en-US" sz="5400" b="1" cap="none" spc="0" dirty="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1516721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cells.jpg"/>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l="6481" t="12346" r="20791"/>
          <a:stretch/>
        </p:blipFill>
        <p:spPr>
          <a:xfrm>
            <a:off x="-1" y="1"/>
            <a:ext cx="9144001" cy="6887920"/>
          </a:xfrm>
          <a:prstGeom prst="rect">
            <a:avLst/>
          </a:prstGeom>
        </p:spPr>
      </p:pic>
      <p:sp>
        <p:nvSpPr>
          <p:cNvPr id="7" name="Rectángulo redondeado 6"/>
          <p:cNvSpPr/>
          <p:nvPr/>
        </p:nvSpPr>
        <p:spPr>
          <a:xfrm>
            <a:off x="508001" y="303855"/>
            <a:ext cx="4385732" cy="627478"/>
          </a:xfrm>
          <a:prstGeom prst="roundRect">
            <a:avLst/>
          </a:prstGeom>
          <a:solidFill>
            <a:srgbClr val="21F519"/>
          </a:solidFill>
          <a:ln>
            <a:solidFill>
              <a:srgbClr val="FFFFFF"/>
            </a:solidFill>
          </a:ln>
          <a:scene3d>
            <a:camera prst="orthographicFront"/>
            <a:lightRig rig="threePt" dir="t"/>
          </a:scene3d>
          <a:sp3d>
            <a:bevelT prst="angle"/>
          </a:sp3d>
        </p:spPr>
        <p:style>
          <a:lnRef idx="1">
            <a:schemeClr val="accent2"/>
          </a:lnRef>
          <a:fillRef idx="3">
            <a:schemeClr val="accent2"/>
          </a:fillRef>
          <a:effectRef idx="2">
            <a:schemeClr val="accent2"/>
          </a:effectRef>
          <a:fontRef idx="minor">
            <a:schemeClr val="lt1"/>
          </a:fontRef>
        </p:style>
        <p:txBody>
          <a:bodyPr rtlCol="0" anchor="ctr"/>
          <a:lstStyle/>
          <a:p>
            <a:pPr algn="ctr">
              <a:lnSpc>
                <a:spcPct val="80000"/>
              </a:lnSpc>
            </a:pPr>
            <a:r>
              <a:rPr lang="es-ES" sz="3200" dirty="0" smtClean="0"/>
              <a:t>DISEÑO DE LA RED</a:t>
            </a:r>
            <a:endParaRPr lang="es-ES" sz="3200" dirty="0"/>
          </a:p>
        </p:txBody>
      </p:sp>
      <p:sp>
        <p:nvSpPr>
          <p:cNvPr id="17" name="Rectángulo redondeado 16"/>
          <p:cNvSpPr/>
          <p:nvPr/>
        </p:nvSpPr>
        <p:spPr>
          <a:xfrm>
            <a:off x="508001" y="1032932"/>
            <a:ext cx="4385732" cy="474133"/>
          </a:xfrm>
          <a:prstGeom prst="roundRect">
            <a:avLst/>
          </a:prstGeom>
          <a:solidFill>
            <a:srgbClr val="5DF517"/>
          </a:solidFill>
          <a:ln>
            <a:solidFill>
              <a:srgbClr val="F2F2F2"/>
            </a:solidFill>
          </a:ln>
          <a:scene3d>
            <a:camera prst="orthographicFront"/>
            <a:lightRig rig="threePt" dir="t"/>
          </a:scene3d>
          <a:sp3d>
            <a:bevelT prst="angle"/>
          </a:sp3d>
        </p:spPr>
        <p:style>
          <a:lnRef idx="1">
            <a:schemeClr val="dk1"/>
          </a:lnRef>
          <a:fillRef idx="2">
            <a:schemeClr val="dk1"/>
          </a:fillRef>
          <a:effectRef idx="1">
            <a:schemeClr val="dk1"/>
          </a:effectRef>
          <a:fontRef idx="minor">
            <a:schemeClr val="dk1"/>
          </a:fontRef>
        </p:style>
        <p:txBody>
          <a:bodyPr rtlCol="0" anchor="ctr"/>
          <a:lstStyle/>
          <a:p>
            <a:pPr algn="ctr">
              <a:lnSpc>
                <a:spcPct val="80000"/>
              </a:lnSpc>
            </a:pPr>
            <a:r>
              <a:rPr lang="es-ES" b="1" dirty="0" smtClean="0">
                <a:solidFill>
                  <a:srgbClr val="000000"/>
                </a:solidFill>
              </a:rPr>
              <a:t>SELECCIÓN DEL EQUIPAMIENTO</a:t>
            </a:r>
            <a:endParaRPr lang="es-ES" b="1" dirty="0">
              <a:solidFill>
                <a:srgbClr val="000000"/>
              </a:solidFill>
            </a:endParaRPr>
          </a:p>
        </p:txBody>
      </p:sp>
      <p:pic>
        <p:nvPicPr>
          <p:cNvPr id="15" name="Imagen 14"/>
          <p:cNvPicPr/>
          <p:nvPr/>
        </p:nvPicPr>
        <p:blipFill rotWithShape="1">
          <a:blip r:embed="rId4">
            <a:extLst>
              <a:ext uri="{28A0092B-C50C-407E-A947-70E740481C1C}">
                <a14:useLocalDpi xmlns:a14="http://schemas.microsoft.com/office/drawing/2010/main" val="0"/>
              </a:ext>
            </a:extLst>
          </a:blip>
          <a:srcRect t="14697" b="13419"/>
          <a:stretch/>
        </p:blipFill>
        <p:spPr bwMode="auto">
          <a:xfrm>
            <a:off x="1828799" y="2442864"/>
            <a:ext cx="2099733" cy="1405468"/>
          </a:xfrm>
          <a:prstGeom prst="rect">
            <a:avLst/>
          </a:prstGeom>
          <a:noFill/>
          <a:ln>
            <a:noFill/>
          </a:ln>
          <a:extLst>
            <a:ext uri="{53640926-AAD7-44d8-BBD7-CCE9431645EC}">
              <a14:shadowObscured xmlns:a14="http://schemas.microsoft.com/office/drawing/2010/main"/>
            </a:ext>
          </a:extLst>
        </p:spPr>
      </p:pic>
      <p:pic>
        <p:nvPicPr>
          <p:cNvPr id="6" name="Imagen 5"/>
          <p:cNvPicPr/>
          <p:nvPr/>
        </p:nvPicPr>
        <p:blipFill rotWithShape="1">
          <a:blip r:embed="rId5">
            <a:extLst>
              <a:ext uri="{28A0092B-C50C-407E-A947-70E740481C1C}">
                <a14:useLocalDpi xmlns:a14="http://schemas.microsoft.com/office/drawing/2010/main" val="0"/>
              </a:ext>
            </a:extLst>
          </a:blip>
          <a:srcRect l="4972" t="18913" r="2629" b="18046"/>
          <a:stretch/>
        </p:blipFill>
        <p:spPr bwMode="auto">
          <a:xfrm>
            <a:off x="4893733" y="2945836"/>
            <a:ext cx="2556933" cy="1270000"/>
          </a:xfrm>
          <a:prstGeom prst="rect">
            <a:avLst/>
          </a:prstGeom>
          <a:noFill/>
          <a:ln>
            <a:noFill/>
          </a:ln>
          <a:extLst>
            <a:ext uri="{53640926-AAD7-44d8-BBD7-CCE9431645EC}">
              <a14:shadowObscured xmlns:a14="http://schemas.microsoft.com/office/drawing/2010/main"/>
            </a:ext>
          </a:extLst>
        </p:spPr>
      </p:pic>
      <p:sp>
        <p:nvSpPr>
          <p:cNvPr id="3" name="CuadroTexto 2"/>
          <p:cNvSpPr txBox="1"/>
          <p:nvPr/>
        </p:nvSpPr>
        <p:spPr>
          <a:xfrm>
            <a:off x="287866" y="2578332"/>
            <a:ext cx="1540933" cy="923330"/>
          </a:xfrm>
          <a:prstGeom prst="rect">
            <a:avLst/>
          </a:prstGeom>
          <a:noFill/>
        </p:spPr>
        <p:txBody>
          <a:bodyPr wrap="square" rtlCol="0">
            <a:spAutoFit/>
          </a:bodyPr>
          <a:lstStyle/>
          <a:p>
            <a:r>
              <a:rPr lang="es-ES" b="1" dirty="0" smtClean="0"/>
              <a:t>Mikrotik Nstreme con RouterOS</a:t>
            </a:r>
            <a:endParaRPr lang="es-ES" b="1" dirty="0"/>
          </a:p>
        </p:txBody>
      </p:sp>
      <p:pic>
        <p:nvPicPr>
          <p:cNvPr id="9" name="Imagen 8" descr="Macintosh HD:Users:Alejandro:Desktop:Picture 4.png"/>
          <p:cNvPicPr/>
          <p:nvPr/>
        </p:nvPicPr>
        <p:blipFill>
          <a:blip r:embed="rId6">
            <a:extLst>
              <a:ext uri="{28A0092B-C50C-407E-A947-70E740481C1C}">
                <a14:useLocalDpi xmlns:a14="http://schemas.microsoft.com/office/drawing/2010/main" val="0"/>
              </a:ext>
            </a:extLst>
          </a:blip>
          <a:srcRect/>
          <a:stretch>
            <a:fillRect/>
          </a:stretch>
        </p:blipFill>
        <p:spPr bwMode="auto">
          <a:xfrm>
            <a:off x="1913464" y="4000732"/>
            <a:ext cx="2573338" cy="923330"/>
          </a:xfrm>
          <a:prstGeom prst="rect">
            <a:avLst/>
          </a:prstGeom>
          <a:noFill/>
          <a:ln>
            <a:noFill/>
          </a:ln>
        </p:spPr>
      </p:pic>
      <p:sp>
        <p:nvSpPr>
          <p:cNvPr id="10" name="CuadroTexto 9"/>
          <p:cNvSpPr txBox="1"/>
          <p:nvPr/>
        </p:nvSpPr>
        <p:spPr>
          <a:xfrm>
            <a:off x="287866" y="4000732"/>
            <a:ext cx="1540933" cy="923330"/>
          </a:xfrm>
          <a:prstGeom prst="rect">
            <a:avLst/>
          </a:prstGeom>
          <a:noFill/>
        </p:spPr>
        <p:txBody>
          <a:bodyPr wrap="square" rtlCol="0">
            <a:spAutoFit/>
          </a:bodyPr>
          <a:lstStyle/>
          <a:p>
            <a:r>
              <a:rPr lang="es-ES" b="1" dirty="0" smtClean="0"/>
              <a:t>Pigtails, cable RG8, conectores N</a:t>
            </a:r>
            <a:endParaRPr lang="es-ES" b="1" dirty="0"/>
          </a:p>
        </p:txBody>
      </p:sp>
      <p:pic>
        <p:nvPicPr>
          <p:cNvPr id="12" name="Imagen 11"/>
          <p:cNvPicPr/>
          <p:nvPr/>
        </p:nvPicPr>
        <p:blipFill rotWithShape="1">
          <a:blip r:embed="rId7">
            <a:extLst>
              <a:ext uri="{28A0092B-C50C-407E-A947-70E740481C1C}">
                <a14:useLocalDpi xmlns:a14="http://schemas.microsoft.com/office/drawing/2010/main" val="0"/>
              </a:ext>
            </a:extLst>
          </a:blip>
          <a:srcRect t="9033"/>
          <a:stretch/>
        </p:blipFill>
        <p:spPr bwMode="auto">
          <a:xfrm>
            <a:off x="1913464" y="5200883"/>
            <a:ext cx="1236665" cy="1136650"/>
          </a:xfrm>
          <a:prstGeom prst="rect">
            <a:avLst/>
          </a:prstGeom>
          <a:noFill/>
          <a:ln>
            <a:noFill/>
          </a:ln>
          <a:extLst>
            <a:ext uri="{53640926-AAD7-44d8-BBD7-CCE9431645EC}">
              <a14:shadowObscured xmlns:a14="http://schemas.microsoft.com/office/drawing/2010/main"/>
            </a:ext>
          </a:extLst>
        </p:spPr>
      </p:pic>
      <p:sp>
        <p:nvSpPr>
          <p:cNvPr id="13" name="CuadroTexto 12"/>
          <p:cNvSpPr txBox="1"/>
          <p:nvPr/>
        </p:nvSpPr>
        <p:spPr>
          <a:xfrm>
            <a:off x="287866" y="5209813"/>
            <a:ext cx="1540933" cy="1200329"/>
          </a:xfrm>
          <a:prstGeom prst="rect">
            <a:avLst/>
          </a:prstGeom>
          <a:noFill/>
        </p:spPr>
        <p:txBody>
          <a:bodyPr wrap="square" rtlCol="0">
            <a:spAutoFit/>
          </a:bodyPr>
          <a:lstStyle/>
          <a:p>
            <a:r>
              <a:rPr lang="es-ES" b="1" dirty="0" smtClean="0"/>
              <a:t>Antenas Grid 24dBi, antenas panel 18dBi</a:t>
            </a:r>
            <a:endParaRPr lang="es-ES" b="1" dirty="0"/>
          </a:p>
        </p:txBody>
      </p:sp>
      <p:pic>
        <p:nvPicPr>
          <p:cNvPr id="4" name="Imagen 3"/>
          <p:cNvPicPr>
            <a:picLocks noChangeAspect="1"/>
          </p:cNvPicPr>
          <p:nvPr/>
        </p:nvPicPr>
        <p:blipFill>
          <a:blip r:embed="rId8"/>
          <a:stretch>
            <a:fillRect/>
          </a:stretch>
        </p:blipFill>
        <p:spPr>
          <a:xfrm>
            <a:off x="3150129" y="5200883"/>
            <a:ext cx="980876" cy="982132"/>
          </a:xfrm>
          <a:prstGeom prst="rect">
            <a:avLst/>
          </a:prstGeom>
        </p:spPr>
      </p:pic>
      <p:sp>
        <p:nvSpPr>
          <p:cNvPr id="5" name="CuadroTexto 4"/>
          <p:cNvSpPr txBox="1"/>
          <p:nvPr/>
        </p:nvSpPr>
        <p:spPr>
          <a:xfrm>
            <a:off x="7721600" y="2945836"/>
            <a:ext cx="1219200" cy="923330"/>
          </a:xfrm>
          <a:prstGeom prst="rect">
            <a:avLst/>
          </a:prstGeom>
          <a:noFill/>
        </p:spPr>
        <p:txBody>
          <a:bodyPr wrap="square" rtlCol="0">
            <a:spAutoFit/>
          </a:bodyPr>
          <a:lstStyle/>
          <a:p>
            <a:r>
              <a:rPr lang="es-ES" b="1" dirty="0" smtClean="0"/>
              <a:t>Router de borde Cisco 1800</a:t>
            </a:r>
            <a:endParaRPr lang="es-ES" b="1" dirty="0"/>
          </a:p>
        </p:txBody>
      </p:sp>
      <p:pic>
        <p:nvPicPr>
          <p:cNvPr id="16" name="Imagen 15"/>
          <p:cNvPicPr/>
          <p:nvPr/>
        </p:nvPicPr>
        <p:blipFill rotWithShape="1">
          <a:blip r:embed="rId9">
            <a:extLst>
              <a:ext uri="{28A0092B-C50C-407E-A947-70E740481C1C}">
                <a14:useLocalDpi xmlns:a14="http://schemas.microsoft.com/office/drawing/2010/main" val="0"/>
              </a:ext>
            </a:extLst>
          </a:blip>
          <a:srcRect l="3077" t="26852" r="4923" b="27160"/>
          <a:stretch/>
        </p:blipFill>
        <p:spPr bwMode="auto">
          <a:xfrm>
            <a:off x="5299404" y="4647063"/>
            <a:ext cx="1959915" cy="968587"/>
          </a:xfrm>
          <a:prstGeom prst="rect">
            <a:avLst/>
          </a:prstGeom>
          <a:noFill/>
          <a:ln>
            <a:noFill/>
          </a:ln>
          <a:extLst>
            <a:ext uri="{53640926-AAD7-44d8-BBD7-CCE9431645EC}">
              <a14:shadowObscured xmlns:a14="http://schemas.microsoft.com/office/drawing/2010/main"/>
            </a:ext>
          </a:extLst>
        </p:spPr>
      </p:pic>
      <p:sp>
        <p:nvSpPr>
          <p:cNvPr id="18" name="CuadroTexto 17"/>
          <p:cNvSpPr txBox="1"/>
          <p:nvPr/>
        </p:nvSpPr>
        <p:spPr>
          <a:xfrm>
            <a:off x="7721600" y="4503704"/>
            <a:ext cx="1693334" cy="646331"/>
          </a:xfrm>
          <a:prstGeom prst="rect">
            <a:avLst/>
          </a:prstGeom>
          <a:noFill/>
        </p:spPr>
        <p:txBody>
          <a:bodyPr wrap="square" rtlCol="0">
            <a:spAutoFit/>
          </a:bodyPr>
          <a:lstStyle/>
          <a:p>
            <a:r>
              <a:rPr lang="es-ES" b="1" dirty="0" smtClean="0"/>
              <a:t>Switch administrable</a:t>
            </a:r>
            <a:endParaRPr lang="es-ES" b="1" dirty="0"/>
          </a:p>
        </p:txBody>
      </p:sp>
      <p:sp>
        <p:nvSpPr>
          <p:cNvPr id="8" name="Rectángulo 7"/>
          <p:cNvSpPr/>
          <p:nvPr/>
        </p:nvSpPr>
        <p:spPr>
          <a:xfrm>
            <a:off x="1100667" y="1879600"/>
            <a:ext cx="2523066" cy="389467"/>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ES" b="1" dirty="0" smtClean="0"/>
              <a:t>Equipos de radio</a:t>
            </a:r>
            <a:endParaRPr lang="es-ES" b="1" dirty="0"/>
          </a:p>
        </p:txBody>
      </p:sp>
      <p:sp>
        <p:nvSpPr>
          <p:cNvPr id="19" name="Rectángulo 18"/>
          <p:cNvSpPr/>
          <p:nvPr/>
        </p:nvSpPr>
        <p:spPr>
          <a:xfrm>
            <a:off x="5604934" y="1879600"/>
            <a:ext cx="2523066" cy="389467"/>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ES" b="1" dirty="0" smtClean="0"/>
              <a:t>Equipos de red</a:t>
            </a:r>
            <a:endParaRPr lang="es-ES" b="1" dirty="0"/>
          </a:p>
        </p:txBody>
      </p:sp>
    </p:spTree>
    <p:extLst>
      <p:ext uri="{BB962C8B-B14F-4D97-AF65-F5344CB8AC3E}">
        <p14:creationId xmlns:p14="http://schemas.microsoft.com/office/powerpoint/2010/main" val="37942361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300" fill="hold"/>
                                        <p:tgtEl>
                                          <p:spTgt spid="8"/>
                                        </p:tgtEl>
                                        <p:attrNameLst>
                                          <p:attrName>ppt_w</p:attrName>
                                        </p:attrNameLst>
                                      </p:cBhvr>
                                      <p:tavLst>
                                        <p:tav tm="0">
                                          <p:val>
                                            <p:strVal val="#ppt_w*0.70"/>
                                          </p:val>
                                        </p:tav>
                                        <p:tav tm="100000">
                                          <p:val>
                                            <p:strVal val="#ppt_w"/>
                                          </p:val>
                                        </p:tav>
                                      </p:tavLst>
                                    </p:anim>
                                    <p:anim calcmode="lin" valueType="num">
                                      <p:cBhvr>
                                        <p:cTn id="8" dur="300" fill="hold"/>
                                        <p:tgtEl>
                                          <p:spTgt spid="8"/>
                                        </p:tgtEl>
                                        <p:attrNameLst>
                                          <p:attrName>ppt_h</p:attrName>
                                        </p:attrNameLst>
                                      </p:cBhvr>
                                      <p:tavLst>
                                        <p:tav tm="0">
                                          <p:val>
                                            <p:strVal val="#ppt_h"/>
                                          </p:val>
                                        </p:tav>
                                        <p:tav tm="100000">
                                          <p:val>
                                            <p:strVal val="#ppt_h"/>
                                          </p:val>
                                        </p:tav>
                                      </p:tavLst>
                                    </p:anim>
                                    <p:animEffect transition="in" filter="fade">
                                      <p:cBhvr>
                                        <p:cTn id="9" dur="3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300" fill="hold"/>
                                        <p:tgtEl>
                                          <p:spTgt spid="3"/>
                                        </p:tgtEl>
                                        <p:attrNameLst>
                                          <p:attrName>ppt_w</p:attrName>
                                        </p:attrNameLst>
                                      </p:cBhvr>
                                      <p:tavLst>
                                        <p:tav tm="0">
                                          <p:val>
                                            <p:strVal val="#ppt_w*0.70"/>
                                          </p:val>
                                        </p:tav>
                                        <p:tav tm="100000">
                                          <p:val>
                                            <p:strVal val="#ppt_w"/>
                                          </p:val>
                                        </p:tav>
                                      </p:tavLst>
                                    </p:anim>
                                    <p:anim calcmode="lin" valueType="num">
                                      <p:cBhvr>
                                        <p:cTn id="15" dur="300" fill="hold"/>
                                        <p:tgtEl>
                                          <p:spTgt spid="3"/>
                                        </p:tgtEl>
                                        <p:attrNameLst>
                                          <p:attrName>ppt_h</p:attrName>
                                        </p:attrNameLst>
                                      </p:cBhvr>
                                      <p:tavLst>
                                        <p:tav tm="0">
                                          <p:val>
                                            <p:strVal val="#ppt_h"/>
                                          </p:val>
                                        </p:tav>
                                        <p:tav tm="100000">
                                          <p:val>
                                            <p:strVal val="#ppt_h"/>
                                          </p:val>
                                        </p:tav>
                                      </p:tavLst>
                                    </p:anim>
                                    <p:animEffect transition="in" filter="fade">
                                      <p:cBhvr>
                                        <p:cTn id="16" dur="300"/>
                                        <p:tgtEl>
                                          <p:spTgt spid="3"/>
                                        </p:tgtEl>
                                      </p:cBhvr>
                                    </p:animEffect>
                                  </p:childTnLst>
                                </p:cTn>
                              </p:par>
                              <p:par>
                                <p:cTn id="17" presetID="55"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300" fill="hold"/>
                                        <p:tgtEl>
                                          <p:spTgt spid="15"/>
                                        </p:tgtEl>
                                        <p:attrNameLst>
                                          <p:attrName>ppt_w</p:attrName>
                                        </p:attrNameLst>
                                      </p:cBhvr>
                                      <p:tavLst>
                                        <p:tav tm="0">
                                          <p:val>
                                            <p:strVal val="#ppt_w*0.70"/>
                                          </p:val>
                                        </p:tav>
                                        <p:tav tm="100000">
                                          <p:val>
                                            <p:strVal val="#ppt_w"/>
                                          </p:val>
                                        </p:tav>
                                      </p:tavLst>
                                    </p:anim>
                                    <p:anim calcmode="lin" valueType="num">
                                      <p:cBhvr>
                                        <p:cTn id="20" dur="300" fill="hold"/>
                                        <p:tgtEl>
                                          <p:spTgt spid="15"/>
                                        </p:tgtEl>
                                        <p:attrNameLst>
                                          <p:attrName>ppt_h</p:attrName>
                                        </p:attrNameLst>
                                      </p:cBhvr>
                                      <p:tavLst>
                                        <p:tav tm="0">
                                          <p:val>
                                            <p:strVal val="#ppt_h"/>
                                          </p:val>
                                        </p:tav>
                                        <p:tav tm="100000">
                                          <p:val>
                                            <p:strVal val="#ppt_h"/>
                                          </p:val>
                                        </p:tav>
                                      </p:tavLst>
                                    </p:anim>
                                    <p:animEffect transition="in" filter="fade">
                                      <p:cBhvr>
                                        <p:cTn id="21" dur="3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300" fill="hold"/>
                                        <p:tgtEl>
                                          <p:spTgt spid="10"/>
                                        </p:tgtEl>
                                        <p:attrNameLst>
                                          <p:attrName>ppt_w</p:attrName>
                                        </p:attrNameLst>
                                      </p:cBhvr>
                                      <p:tavLst>
                                        <p:tav tm="0">
                                          <p:val>
                                            <p:strVal val="#ppt_w*0.70"/>
                                          </p:val>
                                        </p:tav>
                                        <p:tav tm="100000">
                                          <p:val>
                                            <p:strVal val="#ppt_w"/>
                                          </p:val>
                                        </p:tav>
                                      </p:tavLst>
                                    </p:anim>
                                    <p:anim calcmode="lin" valueType="num">
                                      <p:cBhvr>
                                        <p:cTn id="27" dur="300" fill="hold"/>
                                        <p:tgtEl>
                                          <p:spTgt spid="10"/>
                                        </p:tgtEl>
                                        <p:attrNameLst>
                                          <p:attrName>ppt_h</p:attrName>
                                        </p:attrNameLst>
                                      </p:cBhvr>
                                      <p:tavLst>
                                        <p:tav tm="0">
                                          <p:val>
                                            <p:strVal val="#ppt_h"/>
                                          </p:val>
                                        </p:tav>
                                        <p:tav tm="100000">
                                          <p:val>
                                            <p:strVal val="#ppt_h"/>
                                          </p:val>
                                        </p:tav>
                                      </p:tavLst>
                                    </p:anim>
                                    <p:animEffect transition="in" filter="fade">
                                      <p:cBhvr>
                                        <p:cTn id="28" dur="300"/>
                                        <p:tgtEl>
                                          <p:spTgt spid="10"/>
                                        </p:tgtEl>
                                      </p:cBhvr>
                                    </p:animEffect>
                                  </p:childTnLst>
                                </p:cTn>
                              </p:par>
                              <p:par>
                                <p:cTn id="29" presetID="55"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300" fill="hold"/>
                                        <p:tgtEl>
                                          <p:spTgt spid="9"/>
                                        </p:tgtEl>
                                        <p:attrNameLst>
                                          <p:attrName>ppt_w</p:attrName>
                                        </p:attrNameLst>
                                      </p:cBhvr>
                                      <p:tavLst>
                                        <p:tav tm="0">
                                          <p:val>
                                            <p:strVal val="#ppt_w*0.70"/>
                                          </p:val>
                                        </p:tav>
                                        <p:tav tm="100000">
                                          <p:val>
                                            <p:strVal val="#ppt_w"/>
                                          </p:val>
                                        </p:tav>
                                      </p:tavLst>
                                    </p:anim>
                                    <p:anim calcmode="lin" valueType="num">
                                      <p:cBhvr>
                                        <p:cTn id="32" dur="300" fill="hold"/>
                                        <p:tgtEl>
                                          <p:spTgt spid="9"/>
                                        </p:tgtEl>
                                        <p:attrNameLst>
                                          <p:attrName>ppt_h</p:attrName>
                                        </p:attrNameLst>
                                      </p:cBhvr>
                                      <p:tavLst>
                                        <p:tav tm="0">
                                          <p:val>
                                            <p:strVal val="#ppt_h"/>
                                          </p:val>
                                        </p:tav>
                                        <p:tav tm="100000">
                                          <p:val>
                                            <p:strVal val="#ppt_h"/>
                                          </p:val>
                                        </p:tav>
                                      </p:tavLst>
                                    </p:anim>
                                    <p:animEffect transition="in" filter="fade">
                                      <p:cBhvr>
                                        <p:cTn id="33" dur="3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55"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300" fill="hold"/>
                                        <p:tgtEl>
                                          <p:spTgt spid="13"/>
                                        </p:tgtEl>
                                        <p:attrNameLst>
                                          <p:attrName>ppt_w</p:attrName>
                                        </p:attrNameLst>
                                      </p:cBhvr>
                                      <p:tavLst>
                                        <p:tav tm="0">
                                          <p:val>
                                            <p:strVal val="#ppt_w*0.70"/>
                                          </p:val>
                                        </p:tav>
                                        <p:tav tm="100000">
                                          <p:val>
                                            <p:strVal val="#ppt_w"/>
                                          </p:val>
                                        </p:tav>
                                      </p:tavLst>
                                    </p:anim>
                                    <p:anim calcmode="lin" valueType="num">
                                      <p:cBhvr>
                                        <p:cTn id="39" dur="300" fill="hold"/>
                                        <p:tgtEl>
                                          <p:spTgt spid="13"/>
                                        </p:tgtEl>
                                        <p:attrNameLst>
                                          <p:attrName>ppt_h</p:attrName>
                                        </p:attrNameLst>
                                      </p:cBhvr>
                                      <p:tavLst>
                                        <p:tav tm="0">
                                          <p:val>
                                            <p:strVal val="#ppt_h"/>
                                          </p:val>
                                        </p:tav>
                                        <p:tav tm="100000">
                                          <p:val>
                                            <p:strVal val="#ppt_h"/>
                                          </p:val>
                                        </p:tav>
                                      </p:tavLst>
                                    </p:anim>
                                    <p:animEffect transition="in" filter="fade">
                                      <p:cBhvr>
                                        <p:cTn id="40" dur="300"/>
                                        <p:tgtEl>
                                          <p:spTgt spid="13"/>
                                        </p:tgtEl>
                                      </p:cBhvr>
                                    </p:animEffect>
                                  </p:childTnLst>
                                </p:cTn>
                              </p:par>
                              <p:par>
                                <p:cTn id="41" presetID="55"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300" fill="hold"/>
                                        <p:tgtEl>
                                          <p:spTgt spid="12"/>
                                        </p:tgtEl>
                                        <p:attrNameLst>
                                          <p:attrName>ppt_w</p:attrName>
                                        </p:attrNameLst>
                                      </p:cBhvr>
                                      <p:tavLst>
                                        <p:tav tm="0">
                                          <p:val>
                                            <p:strVal val="#ppt_w*0.70"/>
                                          </p:val>
                                        </p:tav>
                                        <p:tav tm="100000">
                                          <p:val>
                                            <p:strVal val="#ppt_w"/>
                                          </p:val>
                                        </p:tav>
                                      </p:tavLst>
                                    </p:anim>
                                    <p:anim calcmode="lin" valueType="num">
                                      <p:cBhvr>
                                        <p:cTn id="44" dur="300" fill="hold"/>
                                        <p:tgtEl>
                                          <p:spTgt spid="12"/>
                                        </p:tgtEl>
                                        <p:attrNameLst>
                                          <p:attrName>ppt_h</p:attrName>
                                        </p:attrNameLst>
                                      </p:cBhvr>
                                      <p:tavLst>
                                        <p:tav tm="0">
                                          <p:val>
                                            <p:strVal val="#ppt_h"/>
                                          </p:val>
                                        </p:tav>
                                        <p:tav tm="100000">
                                          <p:val>
                                            <p:strVal val="#ppt_h"/>
                                          </p:val>
                                        </p:tav>
                                      </p:tavLst>
                                    </p:anim>
                                    <p:animEffect transition="in" filter="fade">
                                      <p:cBhvr>
                                        <p:cTn id="45" dur="300"/>
                                        <p:tgtEl>
                                          <p:spTgt spid="12"/>
                                        </p:tgtEl>
                                      </p:cBhvr>
                                    </p:animEffect>
                                  </p:childTnLst>
                                </p:cTn>
                              </p:par>
                              <p:par>
                                <p:cTn id="46" presetID="55" presetClass="entr" presetSubtype="0" fill="hold" nodeType="withEffect">
                                  <p:stCondLst>
                                    <p:cond delay="0"/>
                                  </p:stCondLst>
                                  <p:childTnLst>
                                    <p:set>
                                      <p:cBhvr>
                                        <p:cTn id="47" dur="1" fill="hold">
                                          <p:stCondLst>
                                            <p:cond delay="0"/>
                                          </p:stCondLst>
                                        </p:cTn>
                                        <p:tgtEl>
                                          <p:spTgt spid="4"/>
                                        </p:tgtEl>
                                        <p:attrNameLst>
                                          <p:attrName>style.visibility</p:attrName>
                                        </p:attrNameLst>
                                      </p:cBhvr>
                                      <p:to>
                                        <p:strVal val="visible"/>
                                      </p:to>
                                    </p:set>
                                    <p:anim calcmode="lin" valueType="num">
                                      <p:cBhvr>
                                        <p:cTn id="48" dur="300" fill="hold"/>
                                        <p:tgtEl>
                                          <p:spTgt spid="4"/>
                                        </p:tgtEl>
                                        <p:attrNameLst>
                                          <p:attrName>ppt_w</p:attrName>
                                        </p:attrNameLst>
                                      </p:cBhvr>
                                      <p:tavLst>
                                        <p:tav tm="0">
                                          <p:val>
                                            <p:strVal val="#ppt_w*0.70"/>
                                          </p:val>
                                        </p:tav>
                                        <p:tav tm="100000">
                                          <p:val>
                                            <p:strVal val="#ppt_w"/>
                                          </p:val>
                                        </p:tav>
                                      </p:tavLst>
                                    </p:anim>
                                    <p:anim calcmode="lin" valueType="num">
                                      <p:cBhvr>
                                        <p:cTn id="49" dur="300" fill="hold"/>
                                        <p:tgtEl>
                                          <p:spTgt spid="4"/>
                                        </p:tgtEl>
                                        <p:attrNameLst>
                                          <p:attrName>ppt_h</p:attrName>
                                        </p:attrNameLst>
                                      </p:cBhvr>
                                      <p:tavLst>
                                        <p:tav tm="0">
                                          <p:val>
                                            <p:strVal val="#ppt_h"/>
                                          </p:val>
                                        </p:tav>
                                        <p:tav tm="100000">
                                          <p:val>
                                            <p:strVal val="#ppt_h"/>
                                          </p:val>
                                        </p:tav>
                                      </p:tavLst>
                                    </p:anim>
                                    <p:animEffect transition="in" filter="fade">
                                      <p:cBhvr>
                                        <p:cTn id="50" dur="300"/>
                                        <p:tgtEl>
                                          <p:spTgt spid="4"/>
                                        </p:tgtEl>
                                      </p:cBhvr>
                                    </p:animEffect>
                                  </p:childTnLst>
                                </p:cTn>
                              </p:par>
                            </p:childTnLst>
                          </p:cTn>
                        </p:par>
                      </p:childTnLst>
                    </p:cTn>
                  </p:par>
                  <p:par>
                    <p:cTn id="51" fill="hold">
                      <p:stCondLst>
                        <p:cond delay="indefinite"/>
                      </p:stCondLst>
                      <p:childTnLst>
                        <p:par>
                          <p:cTn id="52" fill="hold">
                            <p:stCondLst>
                              <p:cond delay="0"/>
                            </p:stCondLst>
                            <p:childTnLst>
                              <p:par>
                                <p:cTn id="53" presetID="55"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p:cTn id="55" dur="300" fill="hold"/>
                                        <p:tgtEl>
                                          <p:spTgt spid="19"/>
                                        </p:tgtEl>
                                        <p:attrNameLst>
                                          <p:attrName>ppt_w</p:attrName>
                                        </p:attrNameLst>
                                      </p:cBhvr>
                                      <p:tavLst>
                                        <p:tav tm="0">
                                          <p:val>
                                            <p:strVal val="#ppt_w*0.70"/>
                                          </p:val>
                                        </p:tav>
                                        <p:tav tm="100000">
                                          <p:val>
                                            <p:strVal val="#ppt_w"/>
                                          </p:val>
                                        </p:tav>
                                      </p:tavLst>
                                    </p:anim>
                                    <p:anim calcmode="lin" valueType="num">
                                      <p:cBhvr>
                                        <p:cTn id="56" dur="300" fill="hold"/>
                                        <p:tgtEl>
                                          <p:spTgt spid="19"/>
                                        </p:tgtEl>
                                        <p:attrNameLst>
                                          <p:attrName>ppt_h</p:attrName>
                                        </p:attrNameLst>
                                      </p:cBhvr>
                                      <p:tavLst>
                                        <p:tav tm="0">
                                          <p:val>
                                            <p:strVal val="#ppt_h"/>
                                          </p:val>
                                        </p:tav>
                                        <p:tav tm="100000">
                                          <p:val>
                                            <p:strVal val="#ppt_h"/>
                                          </p:val>
                                        </p:tav>
                                      </p:tavLst>
                                    </p:anim>
                                    <p:animEffect transition="in" filter="fade">
                                      <p:cBhvr>
                                        <p:cTn id="57" dur="3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55" presetClass="entr" presetSubtype="0" fill="hold" nodeType="clickEffect">
                                  <p:stCondLst>
                                    <p:cond delay="0"/>
                                  </p:stCondLst>
                                  <p:childTnLst>
                                    <p:set>
                                      <p:cBhvr>
                                        <p:cTn id="61" dur="1" fill="hold">
                                          <p:stCondLst>
                                            <p:cond delay="0"/>
                                          </p:stCondLst>
                                        </p:cTn>
                                        <p:tgtEl>
                                          <p:spTgt spid="6"/>
                                        </p:tgtEl>
                                        <p:attrNameLst>
                                          <p:attrName>style.visibility</p:attrName>
                                        </p:attrNameLst>
                                      </p:cBhvr>
                                      <p:to>
                                        <p:strVal val="visible"/>
                                      </p:to>
                                    </p:set>
                                    <p:anim calcmode="lin" valueType="num">
                                      <p:cBhvr>
                                        <p:cTn id="62" dur="300" fill="hold"/>
                                        <p:tgtEl>
                                          <p:spTgt spid="6"/>
                                        </p:tgtEl>
                                        <p:attrNameLst>
                                          <p:attrName>ppt_w</p:attrName>
                                        </p:attrNameLst>
                                      </p:cBhvr>
                                      <p:tavLst>
                                        <p:tav tm="0">
                                          <p:val>
                                            <p:strVal val="#ppt_w*0.70"/>
                                          </p:val>
                                        </p:tav>
                                        <p:tav tm="100000">
                                          <p:val>
                                            <p:strVal val="#ppt_w"/>
                                          </p:val>
                                        </p:tav>
                                      </p:tavLst>
                                    </p:anim>
                                    <p:anim calcmode="lin" valueType="num">
                                      <p:cBhvr>
                                        <p:cTn id="63" dur="300" fill="hold"/>
                                        <p:tgtEl>
                                          <p:spTgt spid="6"/>
                                        </p:tgtEl>
                                        <p:attrNameLst>
                                          <p:attrName>ppt_h</p:attrName>
                                        </p:attrNameLst>
                                      </p:cBhvr>
                                      <p:tavLst>
                                        <p:tav tm="0">
                                          <p:val>
                                            <p:strVal val="#ppt_h"/>
                                          </p:val>
                                        </p:tav>
                                        <p:tav tm="100000">
                                          <p:val>
                                            <p:strVal val="#ppt_h"/>
                                          </p:val>
                                        </p:tav>
                                      </p:tavLst>
                                    </p:anim>
                                    <p:animEffect transition="in" filter="fade">
                                      <p:cBhvr>
                                        <p:cTn id="64" dur="300"/>
                                        <p:tgtEl>
                                          <p:spTgt spid="6"/>
                                        </p:tgtEl>
                                      </p:cBhvr>
                                    </p:animEffect>
                                  </p:childTnLst>
                                </p:cTn>
                              </p:par>
                              <p:par>
                                <p:cTn id="65" presetID="55" presetClass="entr" presetSubtype="0" fill="hold" grpId="0" nodeType="withEffect">
                                  <p:stCondLst>
                                    <p:cond delay="0"/>
                                  </p:stCondLst>
                                  <p:childTnLst>
                                    <p:set>
                                      <p:cBhvr>
                                        <p:cTn id="66" dur="1" fill="hold">
                                          <p:stCondLst>
                                            <p:cond delay="0"/>
                                          </p:stCondLst>
                                        </p:cTn>
                                        <p:tgtEl>
                                          <p:spTgt spid="5"/>
                                        </p:tgtEl>
                                        <p:attrNameLst>
                                          <p:attrName>style.visibility</p:attrName>
                                        </p:attrNameLst>
                                      </p:cBhvr>
                                      <p:to>
                                        <p:strVal val="visible"/>
                                      </p:to>
                                    </p:set>
                                    <p:anim calcmode="lin" valueType="num">
                                      <p:cBhvr>
                                        <p:cTn id="67" dur="300" fill="hold"/>
                                        <p:tgtEl>
                                          <p:spTgt spid="5"/>
                                        </p:tgtEl>
                                        <p:attrNameLst>
                                          <p:attrName>ppt_w</p:attrName>
                                        </p:attrNameLst>
                                      </p:cBhvr>
                                      <p:tavLst>
                                        <p:tav tm="0">
                                          <p:val>
                                            <p:strVal val="#ppt_w*0.70"/>
                                          </p:val>
                                        </p:tav>
                                        <p:tav tm="100000">
                                          <p:val>
                                            <p:strVal val="#ppt_w"/>
                                          </p:val>
                                        </p:tav>
                                      </p:tavLst>
                                    </p:anim>
                                    <p:anim calcmode="lin" valueType="num">
                                      <p:cBhvr>
                                        <p:cTn id="68" dur="300" fill="hold"/>
                                        <p:tgtEl>
                                          <p:spTgt spid="5"/>
                                        </p:tgtEl>
                                        <p:attrNameLst>
                                          <p:attrName>ppt_h</p:attrName>
                                        </p:attrNameLst>
                                      </p:cBhvr>
                                      <p:tavLst>
                                        <p:tav tm="0">
                                          <p:val>
                                            <p:strVal val="#ppt_h"/>
                                          </p:val>
                                        </p:tav>
                                        <p:tav tm="100000">
                                          <p:val>
                                            <p:strVal val="#ppt_h"/>
                                          </p:val>
                                        </p:tav>
                                      </p:tavLst>
                                    </p:anim>
                                    <p:animEffect transition="in" filter="fade">
                                      <p:cBhvr>
                                        <p:cTn id="69" dur="300"/>
                                        <p:tgtEl>
                                          <p:spTgt spid="5"/>
                                        </p:tgtEl>
                                      </p:cBhvr>
                                    </p:animEffect>
                                  </p:childTnLst>
                                </p:cTn>
                              </p:par>
                            </p:childTnLst>
                          </p:cTn>
                        </p:par>
                      </p:childTnLst>
                    </p:cTn>
                  </p:par>
                  <p:par>
                    <p:cTn id="70" fill="hold">
                      <p:stCondLst>
                        <p:cond delay="indefinite"/>
                      </p:stCondLst>
                      <p:childTnLst>
                        <p:par>
                          <p:cTn id="71" fill="hold">
                            <p:stCondLst>
                              <p:cond delay="0"/>
                            </p:stCondLst>
                            <p:childTnLst>
                              <p:par>
                                <p:cTn id="72" presetID="55" presetClass="entr" presetSubtype="0" fill="hold" nodeType="clickEffect">
                                  <p:stCondLst>
                                    <p:cond delay="0"/>
                                  </p:stCondLst>
                                  <p:childTnLst>
                                    <p:set>
                                      <p:cBhvr>
                                        <p:cTn id="73" dur="1" fill="hold">
                                          <p:stCondLst>
                                            <p:cond delay="0"/>
                                          </p:stCondLst>
                                        </p:cTn>
                                        <p:tgtEl>
                                          <p:spTgt spid="16"/>
                                        </p:tgtEl>
                                        <p:attrNameLst>
                                          <p:attrName>style.visibility</p:attrName>
                                        </p:attrNameLst>
                                      </p:cBhvr>
                                      <p:to>
                                        <p:strVal val="visible"/>
                                      </p:to>
                                    </p:set>
                                    <p:anim calcmode="lin" valueType="num">
                                      <p:cBhvr>
                                        <p:cTn id="74" dur="300" fill="hold"/>
                                        <p:tgtEl>
                                          <p:spTgt spid="16"/>
                                        </p:tgtEl>
                                        <p:attrNameLst>
                                          <p:attrName>ppt_w</p:attrName>
                                        </p:attrNameLst>
                                      </p:cBhvr>
                                      <p:tavLst>
                                        <p:tav tm="0">
                                          <p:val>
                                            <p:strVal val="#ppt_w*0.70"/>
                                          </p:val>
                                        </p:tav>
                                        <p:tav tm="100000">
                                          <p:val>
                                            <p:strVal val="#ppt_w"/>
                                          </p:val>
                                        </p:tav>
                                      </p:tavLst>
                                    </p:anim>
                                    <p:anim calcmode="lin" valueType="num">
                                      <p:cBhvr>
                                        <p:cTn id="75" dur="300" fill="hold"/>
                                        <p:tgtEl>
                                          <p:spTgt spid="16"/>
                                        </p:tgtEl>
                                        <p:attrNameLst>
                                          <p:attrName>ppt_h</p:attrName>
                                        </p:attrNameLst>
                                      </p:cBhvr>
                                      <p:tavLst>
                                        <p:tav tm="0">
                                          <p:val>
                                            <p:strVal val="#ppt_h"/>
                                          </p:val>
                                        </p:tav>
                                        <p:tav tm="100000">
                                          <p:val>
                                            <p:strVal val="#ppt_h"/>
                                          </p:val>
                                        </p:tav>
                                      </p:tavLst>
                                    </p:anim>
                                    <p:animEffect transition="in" filter="fade">
                                      <p:cBhvr>
                                        <p:cTn id="76" dur="300"/>
                                        <p:tgtEl>
                                          <p:spTgt spid="16"/>
                                        </p:tgtEl>
                                      </p:cBhvr>
                                    </p:animEffect>
                                  </p:childTnLst>
                                </p:cTn>
                              </p:par>
                              <p:par>
                                <p:cTn id="77" presetID="55" presetClass="entr" presetSubtype="0" fill="hold" grpId="0" nodeType="withEffect">
                                  <p:stCondLst>
                                    <p:cond delay="0"/>
                                  </p:stCondLst>
                                  <p:childTnLst>
                                    <p:set>
                                      <p:cBhvr>
                                        <p:cTn id="78" dur="1" fill="hold">
                                          <p:stCondLst>
                                            <p:cond delay="0"/>
                                          </p:stCondLst>
                                        </p:cTn>
                                        <p:tgtEl>
                                          <p:spTgt spid="18"/>
                                        </p:tgtEl>
                                        <p:attrNameLst>
                                          <p:attrName>style.visibility</p:attrName>
                                        </p:attrNameLst>
                                      </p:cBhvr>
                                      <p:to>
                                        <p:strVal val="visible"/>
                                      </p:to>
                                    </p:set>
                                    <p:anim calcmode="lin" valueType="num">
                                      <p:cBhvr>
                                        <p:cTn id="79" dur="300" fill="hold"/>
                                        <p:tgtEl>
                                          <p:spTgt spid="18"/>
                                        </p:tgtEl>
                                        <p:attrNameLst>
                                          <p:attrName>ppt_w</p:attrName>
                                        </p:attrNameLst>
                                      </p:cBhvr>
                                      <p:tavLst>
                                        <p:tav tm="0">
                                          <p:val>
                                            <p:strVal val="#ppt_w*0.70"/>
                                          </p:val>
                                        </p:tav>
                                        <p:tav tm="100000">
                                          <p:val>
                                            <p:strVal val="#ppt_w"/>
                                          </p:val>
                                        </p:tav>
                                      </p:tavLst>
                                    </p:anim>
                                    <p:anim calcmode="lin" valueType="num">
                                      <p:cBhvr>
                                        <p:cTn id="80" dur="300" fill="hold"/>
                                        <p:tgtEl>
                                          <p:spTgt spid="18"/>
                                        </p:tgtEl>
                                        <p:attrNameLst>
                                          <p:attrName>ppt_h</p:attrName>
                                        </p:attrNameLst>
                                      </p:cBhvr>
                                      <p:tavLst>
                                        <p:tav tm="0">
                                          <p:val>
                                            <p:strVal val="#ppt_h"/>
                                          </p:val>
                                        </p:tav>
                                        <p:tav tm="100000">
                                          <p:val>
                                            <p:strVal val="#ppt_h"/>
                                          </p:val>
                                        </p:tav>
                                      </p:tavLst>
                                    </p:anim>
                                    <p:animEffect transition="in" filter="fade">
                                      <p:cBhvr>
                                        <p:cTn id="81" dur="3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3" grpId="0"/>
      <p:bldP spid="5" grpId="0"/>
      <p:bldP spid="18" grpId="0"/>
      <p:bldP spid="8" grpId="0" animBg="1"/>
      <p:bldP spid="19"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cells.jpg"/>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l="6481" t="12346" r="20791"/>
          <a:stretch/>
        </p:blipFill>
        <p:spPr>
          <a:xfrm>
            <a:off x="-1" y="1"/>
            <a:ext cx="9144001" cy="6887920"/>
          </a:xfrm>
          <a:prstGeom prst="rect">
            <a:avLst/>
          </a:prstGeom>
        </p:spPr>
      </p:pic>
      <p:sp>
        <p:nvSpPr>
          <p:cNvPr id="7" name="Rectángulo redondeado 6"/>
          <p:cNvSpPr/>
          <p:nvPr/>
        </p:nvSpPr>
        <p:spPr>
          <a:xfrm>
            <a:off x="508001" y="303855"/>
            <a:ext cx="4385732" cy="627478"/>
          </a:xfrm>
          <a:prstGeom prst="roundRect">
            <a:avLst/>
          </a:prstGeom>
          <a:solidFill>
            <a:srgbClr val="21F519"/>
          </a:solidFill>
          <a:ln>
            <a:solidFill>
              <a:srgbClr val="FFFFFF"/>
            </a:solidFill>
          </a:ln>
          <a:scene3d>
            <a:camera prst="orthographicFront"/>
            <a:lightRig rig="threePt" dir="t"/>
          </a:scene3d>
          <a:sp3d>
            <a:bevelT prst="angle"/>
          </a:sp3d>
        </p:spPr>
        <p:style>
          <a:lnRef idx="1">
            <a:schemeClr val="accent2"/>
          </a:lnRef>
          <a:fillRef idx="3">
            <a:schemeClr val="accent2"/>
          </a:fillRef>
          <a:effectRef idx="2">
            <a:schemeClr val="accent2"/>
          </a:effectRef>
          <a:fontRef idx="minor">
            <a:schemeClr val="lt1"/>
          </a:fontRef>
        </p:style>
        <p:txBody>
          <a:bodyPr rtlCol="0" anchor="ctr"/>
          <a:lstStyle/>
          <a:p>
            <a:pPr algn="ctr">
              <a:lnSpc>
                <a:spcPct val="80000"/>
              </a:lnSpc>
            </a:pPr>
            <a:r>
              <a:rPr lang="es-ES" sz="3200" dirty="0" smtClean="0"/>
              <a:t>DISEÑO DE LA RED</a:t>
            </a:r>
            <a:endParaRPr lang="es-ES" sz="3200" dirty="0"/>
          </a:p>
        </p:txBody>
      </p:sp>
      <p:sp>
        <p:nvSpPr>
          <p:cNvPr id="17" name="Rectángulo redondeado 16"/>
          <p:cNvSpPr/>
          <p:nvPr/>
        </p:nvSpPr>
        <p:spPr>
          <a:xfrm>
            <a:off x="508001" y="1032932"/>
            <a:ext cx="4385732" cy="474133"/>
          </a:xfrm>
          <a:prstGeom prst="roundRect">
            <a:avLst/>
          </a:prstGeom>
          <a:solidFill>
            <a:srgbClr val="5DF517"/>
          </a:solidFill>
          <a:ln>
            <a:solidFill>
              <a:srgbClr val="F2F2F2"/>
            </a:solidFill>
          </a:ln>
          <a:scene3d>
            <a:camera prst="orthographicFront"/>
            <a:lightRig rig="threePt" dir="t"/>
          </a:scene3d>
          <a:sp3d>
            <a:bevelT prst="angle"/>
          </a:sp3d>
        </p:spPr>
        <p:style>
          <a:lnRef idx="1">
            <a:schemeClr val="dk1"/>
          </a:lnRef>
          <a:fillRef idx="2">
            <a:schemeClr val="dk1"/>
          </a:fillRef>
          <a:effectRef idx="1">
            <a:schemeClr val="dk1"/>
          </a:effectRef>
          <a:fontRef idx="minor">
            <a:schemeClr val="dk1"/>
          </a:fontRef>
        </p:style>
        <p:txBody>
          <a:bodyPr rtlCol="0" anchor="ctr"/>
          <a:lstStyle/>
          <a:p>
            <a:pPr algn="ctr">
              <a:lnSpc>
                <a:spcPct val="80000"/>
              </a:lnSpc>
            </a:pPr>
            <a:r>
              <a:rPr lang="es-ES" b="1" dirty="0" smtClean="0">
                <a:solidFill>
                  <a:srgbClr val="000000"/>
                </a:solidFill>
              </a:rPr>
              <a:t>SELECCIÓN DEL EQUIPAMIENTO</a:t>
            </a:r>
            <a:endParaRPr lang="es-ES" b="1" dirty="0">
              <a:solidFill>
                <a:srgbClr val="000000"/>
              </a:solidFill>
            </a:endParaRPr>
          </a:p>
        </p:txBody>
      </p:sp>
      <p:sp>
        <p:nvSpPr>
          <p:cNvPr id="3" name="CuadroTexto 2"/>
          <p:cNvSpPr txBox="1"/>
          <p:nvPr/>
        </p:nvSpPr>
        <p:spPr>
          <a:xfrm>
            <a:off x="287866" y="2578332"/>
            <a:ext cx="1676401" cy="923330"/>
          </a:xfrm>
          <a:prstGeom prst="rect">
            <a:avLst/>
          </a:prstGeom>
          <a:noFill/>
        </p:spPr>
        <p:txBody>
          <a:bodyPr wrap="square" rtlCol="0">
            <a:spAutoFit/>
          </a:bodyPr>
          <a:lstStyle/>
          <a:p>
            <a:r>
              <a:rPr lang="es-ES" b="1" dirty="0" smtClean="0"/>
              <a:t>Cámara con estándar H.264 MPEG AV</a:t>
            </a:r>
            <a:endParaRPr lang="es-ES" b="1" dirty="0"/>
          </a:p>
        </p:txBody>
      </p:sp>
      <p:sp>
        <p:nvSpPr>
          <p:cNvPr id="10" name="CuadroTexto 9"/>
          <p:cNvSpPr txBox="1"/>
          <p:nvPr/>
        </p:nvSpPr>
        <p:spPr>
          <a:xfrm>
            <a:off x="287866" y="4688370"/>
            <a:ext cx="1540933" cy="923330"/>
          </a:xfrm>
          <a:prstGeom prst="rect">
            <a:avLst/>
          </a:prstGeom>
          <a:noFill/>
        </p:spPr>
        <p:txBody>
          <a:bodyPr wrap="square" rtlCol="0">
            <a:spAutoFit/>
          </a:bodyPr>
          <a:lstStyle/>
          <a:p>
            <a:r>
              <a:rPr lang="es-ES" b="1" dirty="0" smtClean="0"/>
              <a:t>Servidor INTEL XEON, Quad</a:t>
            </a:r>
            <a:r>
              <a:rPr lang="es-ES" b="1" dirty="0"/>
              <a:t>-</a:t>
            </a:r>
            <a:r>
              <a:rPr lang="es-ES" b="1" dirty="0" smtClean="0"/>
              <a:t>core</a:t>
            </a:r>
            <a:endParaRPr lang="es-ES" b="1" dirty="0"/>
          </a:p>
        </p:txBody>
      </p:sp>
      <p:sp>
        <p:nvSpPr>
          <p:cNvPr id="5" name="CuadroTexto 4"/>
          <p:cNvSpPr txBox="1"/>
          <p:nvPr/>
        </p:nvSpPr>
        <p:spPr>
          <a:xfrm>
            <a:off x="7721600" y="2945836"/>
            <a:ext cx="1422400" cy="646331"/>
          </a:xfrm>
          <a:prstGeom prst="rect">
            <a:avLst/>
          </a:prstGeom>
          <a:noFill/>
        </p:spPr>
        <p:txBody>
          <a:bodyPr wrap="square" rtlCol="0">
            <a:spAutoFit/>
          </a:bodyPr>
          <a:lstStyle/>
          <a:p>
            <a:r>
              <a:rPr lang="es-ES" b="1" dirty="0" smtClean="0"/>
              <a:t>Asterisk versión 1.4 </a:t>
            </a:r>
            <a:endParaRPr lang="es-ES" b="1" dirty="0"/>
          </a:p>
        </p:txBody>
      </p:sp>
      <p:sp>
        <p:nvSpPr>
          <p:cNvPr id="18" name="CuadroTexto 17"/>
          <p:cNvSpPr txBox="1"/>
          <p:nvPr/>
        </p:nvSpPr>
        <p:spPr>
          <a:xfrm>
            <a:off x="7721600" y="4319038"/>
            <a:ext cx="1693334" cy="369332"/>
          </a:xfrm>
          <a:prstGeom prst="rect">
            <a:avLst/>
          </a:prstGeom>
          <a:noFill/>
        </p:spPr>
        <p:txBody>
          <a:bodyPr wrap="square" rtlCol="0">
            <a:spAutoFit/>
          </a:bodyPr>
          <a:lstStyle/>
          <a:p>
            <a:r>
              <a:rPr lang="es-ES" b="1" dirty="0" smtClean="0"/>
              <a:t>Ekiga</a:t>
            </a:r>
            <a:endParaRPr lang="es-ES" b="1" dirty="0"/>
          </a:p>
        </p:txBody>
      </p:sp>
      <p:sp>
        <p:nvSpPr>
          <p:cNvPr id="8" name="Rectángulo 7"/>
          <p:cNvSpPr/>
          <p:nvPr/>
        </p:nvSpPr>
        <p:spPr>
          <a:xfrm>
            <a:off x="1100667" y="1879600"/>
            <a:ext cx="2523066" cy="389467"/>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ES" b="1" dirty="0" smtClean="0"/>
              <a:t>Equipos de video</a:t>
            </a:r>
            <a:endParaRPr lang="es-ES" b="1" dirty="0"/>
          </a:p>
        </p:txBody>
      </p:sp>
      <p:sp>
        <p:nvSpPr>
          <p:cNvPr id="19" name="Rectángulo 18"/>
          <p:cNvSpPr/>
          <p:nvPr/>
        </p:nvSpPr>
        <p:spPr>
          <a:xfrm>
            <a:off x="5604934" y="1879600"/>
            <a:ext cx="2523066" cy="389467"/>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ES" b="1" dirty="0" smtClean="0"/>
              <a:t>Software</a:t>
            </a:r>
            <a:endParaRPr lang="es-ES" b="1" dirty="0"/>
          </a:p>
        </p:txBody>
      </p:sp>
      <p:pic>
        <p:nvPicPr>
          <p:cNvPr id="20" name="Imagen 19" descr="Macintosh HD:Users:Alejandro:Desktop:Picture 1.png"/>
          <p:cNvPicPr/>
          <p:nvPr/>
        </p:nvPicPr>
        <p:blipFill>
          <a:blip r:embed="rId4">
            <a:extLst>
              <a:ext uri="{28A0092B-C50C-407E-A947-70E740481C1C}">
                <a14:useLocalDpi xmlns:a14="http://schemas.microsoft.com/office/drawing/2010/main" val="0"/>
              </a:ext>
            </a:extLst>
          </a:blip>
          <a:srcRect/>
          <a:stretch>
            <a:fillRect/>
          </a:stretch>
        </p:blipFill>
        <p:spPr bwMode="auto">
          <a:xfrm>
            <a:off x="2155825" y="2578332"/>
            <a:ext cx="1247775" cy="1218968"/>
          </a:xfrm>
          <a:prstGeom prst="rect">
            <a:avLst/>
          </a:prstGeom>
          <a:noFill/>
          <a:ln>
            <a:noFill/>
          </a:ln>
        </p:spPr>
      </p:pic>
      <p:pic>
        <p:nvPicPr>
          <p:cNvPr id="21" name="Imagen 20"/>
          <p:cNvPicPr/>
          <p:nvPr/>
        </p:nvPicPr>
        <p:blipFill rotWithShape="1">
          <a:blip r:embed="rId5">
            <a:extLst>
              <a:ext uri="{28A0092B-C50C-407E-A947-70E740481C1C}">
                <a14:useLocalDpi xmlns:a14="http://schemas.microsoft.com/office/drawing/2010/main" val="0"/>
              </a:ext>
            </a:extLst>
          </a:blip>
          <a:srcRect l="22133" r="25867" b="14933"/>
          <a:stretch/>
        </p:blipFill>
        <p:spPr bwMode="auto">
          <a:xfrm>
            <a:off x="2155824" y="4521200"/>
            <a:ext cx="1247775" cy="2002677"/>
          </a:xfrm>
          <a:prstGeom prst="rect">
            <a:avLst/>
          </a:prstGeom>
          <a:noFill/>
          <a:ln>
            <a:noFill/>
          </a:ln>
          <a:extLst>
            <a:ext uri="{53640926-AAD7-44d8-BBD7-CCE9431645EC}">
              <a14:shadowObscured xmlns:a14="http://schemas.microsoft.com/office/drawing/2010/main"/>
            </a:ext>
          </a:extLst>
        </p:spPr>
      </p:pic>
      <p:sp>
        <p:nvSpPr>
          <p:cNvPr id="22" name="CuadroTexto 21"/>
          <p:cNvSpPr txBox="1"/>
          <p:nvPr/>
        </p:nvSpPr>
        <p:spPr>
          <a:xfrm>
            <a:off x="7721600" y="5651573"/>
            <a:ext cx="1303867" cy="646331"/>
          </a:xfrm>
          <a:prstGeom prst="rect">
            <a:avLst/>
          </a:prstGeom>
          <a:noFill/>
        </p:spPr>
        <p:txBody>
          <a:bodyPr wrap="square" rtlCol="0">
            <a:spAutoFit/>
          </a:bodyPr>
          <a:lstStyle/>
          <a:p>
            <a:r>
              <a:rPr lang="es-ES" b="1" dirty="0" smtClean="0"/>
              <a:t>WhatsUP Gold</a:t>
            </a:r>
            <a:endParaRPr lang="es-ES" b="1" dirty="0"/>
          </a:p>
        </p:txBody>
      </p:sp>
      <p:pic>
        <p:nvPicPr>
          <p:cNvPr id="2" name="Imagen 1"/>
          <p:cNvPicPr>
            <a:picLocks noChangeAspect="1"/>
          </p:cNvPicPr>
          <p:nvPr/>
        </p:nvPicPr>
        <p:blipFill>
          <a:blip r:embed="rId6"/>
          <a:stretch>
            <a:fillRect/>
          </a:stretch>
        </p:blipFill>
        <p:spPr>
          <a:xfrm>
            <a:off x="5486399" y="2743200"/>
            <a:ext cx="1981199" cy="1112252"/>
          </a:xfrm>
          <a:prstGeom prst="rect">
            <a:avLst/>
          </a:prstGeom>
        </p:spPr>
      </p:pic>
      <p:pic>
        <p:nvPicPr>
          <p:cNvPr id="14" name="Imagen 13"/>
          <p:cNvPicPr>
            <a:picLocks noChangeAspect="1"/>
          </p:cNvPicPr>
          <p:nvPr/>
        </p:nvPicPr>
        <p:blipFill>
          <a:blip r:embed="rId7"/>
          <a:stretch>
            <a:fillRect/>
          </a:stretch>
        </p:blipFill>
        <p:spPr>
          <a:xfrm>
            <a:off x="5486399" y="4126821"/>
            <a:ext cx="2006600" cy="1123097"/>
          </a:xfrm>
          <a:prstGeom prst="rect">
            <a:avLst/>
          </a:prstGeom>
        </p:spPr>
      </p:pic>
      <p:pic>
        <p:nvPicPr>
          <p:cNvPr id="23" name="Imagen 22"/>
          <p:cNvPicPr>
            <a:picLocks noChangeAspect="1"/>
          </p:cNvPicPr>
          <p:nvPr/>
        </p:nvPicPr>
        <p:blipFill>
          <a:blip r:embed="rId8"/>
          <a:stretch>
            <a:fillRect/>
          </a:stretch>
        </p:blipFill>
        <p:spPr>
          <a:xfrm>
            <a:off x="6336612" y="5408933"/>
            <a:ext cx="936253" cy="1217129"/>
          </a:xfrm>
          <a:prstGeom prst="rect">
            <a:avLst/>
          </a:prstGeom>
        </p:spPr>
      </p:pic>
    </p:spTree>
    <p:extLst>
      <p:ext uri="{BB962C8B-B14F-4D97-AF65-F5344CB8AC3E}">
        <p14:creationId xmlns:p14="http://schemas.microsoft.com/office/powerpoint/2010/main" val="3119702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400" fill="hold"/>
                                        <p:tgtEl>
                                          <p:spTgt spid="8"/>
                                        </p:tgtEl>
                                        <p:attrNameLst>
                                          <p:attrName>ppt_w</p:attrName>
                                        </p:attrNameLst>
                                      </p:cBhvr>
                                      <p:tavLst>
                                        <p:tav tm="0">
                                          <p:val>
                                            <p:strVal val="#ppt_w*0.70"/>
                                          </p:val>
                                        </p:tav>
                                        <p:tav tm="100000">
                                          <p:val>
                                            <p:strVal val="#ppt_w"/>
                                          </p:val>
                                        </p:tav>
                                      </p:tavLst>
                                    </p:anim>
                                    <p:anim calcmode="lin" valueType="num">
                                      <p:cBhvr>
                                        <p:cTn id="8" dur="400" fill="hold"/>
                                        <p:tgtEl>
                                          <p:spTgt spid="8"/>
                                        </p:tgtEl>
                                        <p:attrNameLst>
                                          <p:attrName>ppt_h</p:attrName>
                                        </p:attrNameLst>
                                      </p:cBhvr>
                                      <p:tavLst>
                                        <p:tav tm="0">
                                          <p:val>
                                            <p:strVal val="#ppt_h"/>
                                          </p:val>
                                        </p:tav>
                                        <p:tav tm="100000">
                                          <p:val>
                                            <p:strVal val="#ppt_h"/>
                                          </p:val>
                                        </p:tav>
                                      </p:tavLst>
                                    </p:anim>
                                    <p:animEffect transition="in" filter="fade">
                                      <p:cBhvr>
                                        <p:cTn id="9" dur="4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400" fill="hold"/>
                                        <p:tgtEl>
                                          <p:spTgt spid="3"/>
                                        </p:tgtEl>
                                        <p:attrNameLst>
                                          <p:attrName>ppt_w</p:attrName>
                                        </p:attrNameLst>
                                      </p:cBhvr>
                                      <p:tavLst>
                                        <p:tav tm="0">
                                          <p:val>
                                            <p:strVal val="#ppt_w*0.70"/>
                                          </p:val>
                                        </p:tav>
                                        <p:tav tm="100000">
                                          <p:val>
                                            <p:strVal val="#ppt_w"/>
                                          </p:val>
                                        </p:tav>
                                      </p:tavLst>
                                    </p:anim>
                                    <p:anim calcmode="lin" valueType="num">
                                      <p:cBhvr>
                                        <p:cTn id="15" dur="400" fill="hold"/>
                                        <p:tgtEl>
                                          <p:spTgt spid="3"/>
                                        </p:tgtEl>
                                        <p:attrNameLst>
                                          <p:attrName>ppt_h</p:attrName>
                                        </p:attrNameLst>
                                      </p:cBhvr>
                                      <p:tavLst>
                                        <p:tav tm="0">
                                          <p:val>
                                            <p:strVal val="#ppt_h"/>
                                          </p:val>
                                        </p:tav>
                                        <p:tav tm="100000">
                                          <p:val>
                                            <p:strVal val="#ppt_h"/>
                                          </p:val>
                                        </p:tav>
                                      </p:tavLst>
                                    </p:anim>
                                    <p:animEffect transition="in" filter="fade">
                                      <p:cBhvr>
                                        <p:cTn id="16" dur="400"/>
                                        <p:tgtEl>
                                          <p:spTgt spid="3"/>
                                        </p:tgtEl>
                                      </p:cBhvr>
                                    </p:animEffect>
                                  </p:childTnLst>
                                </p:cTn>
                              </p:par>
                              <p:par>
                                <p:cTn id="17" presetID="55"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400" fill="hold"/>
                                        <p:tgtEl>
                                          <p:spTgt spid="20"/>
                                        </p:tgtEl>
                                        <p:attrNameLst>
                                          <p:attrName>ppt_w</p:attrName>
                                        </p:attrNameLst>
                                      </p:cBhvr>
                                      <p:tavLst>
                                        <p:tav tm="0">
                                          <p:val>
                                            <p:strVal val="#ppt_w*0.70"/>
                                          </p:val>
                                        </p:tav>
                                        <p:tav tm="100000">
                                          <p:val>
                                            <p:strVal val="#ppt_w"/>
                                          </p:val>
                                        </p:tav>
                                      </p:tavLst>
                                    </p:anim>
                                    <p:anim calcmode="lin" valueType="num">
                                      <p:cBhvr>
                                        <p:cTn id="20" dur="400" fill="hold"/>
                                        <p:tgtEl>
                                          <p:spTgt spid="20"/>
                                        </p:tgtEl>
                                        <p:attrNameLst>
                                          <p:attrName>ppt_h</p:attrName>
                                        </p:attrNameLst>
                                      </p:cBhvr>
                                      <p:tavLst>
                                        <p:tav tm="0">
                                          <p:val>
                                            <p:strVal val="#ppt_h"/>
                                          </p:val>
                                        </p:tav>
                                        <p:tav tm="100000">
                                          <p:val>
                                            <p:strVal val="#ppt_h"/>
                                          </p:val>
                                        </p:tav>
                                      </p:tavLst>
                                    </p:anim>
                                    <p:animEffect transition="in" filter="fade">
                                      <p:cBhvr>
                                        <p:cTn id="21" dur="4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400" fill="hold"/>
                                        <p:tgtEl>
                                          <p:spTgt spid="10"/>
                                        </p:tgtEl>
                                        <p:attrNameLst>
                                          <p:attrName>ppt_w</p:attrName>
                                        </p:attrNameLst>
                                      </p:cBhvr>
                                      <p:tavLst>
                                        <p:tav tm="0">
                                          <p:val>
                                            <p:strVal val="#ppt_w*0.70"/>
                                          </p:val>
                                        </p:tav>
                                        <p:tav tm="100000">
                                          <p:val>
                                            <p:strVal val="#ppt_w"/>
                                          </p:val>
                                        </p:tav>
                                      </p:tavLst>
                                    </p:anim>
                                    <p:anim calcmode="lin" valueType="num">
                                      <p:cBhvr>
                                        <p:cTn id="27" dur="400" fill="hold"/>
                                        <p:tgtEl>
                                          <p:spTgt spid="10"/>
                                        </p:tgtEl>
                                        <p:attrNameLst>
                                          <p:attrName>ppt_h</p:attrName>
                                        </p:attrNameLst>
                                      </p:cBhvr>
                                      <p:tavLst>
                                        <p:tav tm="0">
                                          <p:val>
                                            <p:strVal val="#ppt_h"/>
                                          </p:val>
                                        </p:tav>
                                        <p:tav tm="100000">
                                          <p:val>
                                            <p:strVal val="#ppt_h"/>
                                          </p:val>
                                        </p:tav>
                                      </p:tavLst>
                                    </p:anim>
                                    <p:animEffect transition="in" filter="fade">
                                      <p:cBhvr>
                                        <p:cTn id="28" dur="400"/>
                                        <p:tgtEl>
                                          <p:spTgt spid="10"/>
                                        </p:tgtEl>
                                      </p:cBhvr>
                                    </p:animEffect>
                                  </p:childTnLst>
                                </p:cTn>
                              </p:par>
                              <p:par>
                                <p:cTn id="29" presetID="55"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400" fill="hold"/>
                                        <p:tgtEl>
                                          <p:spTgt spid="21"/>
                                        </p:tgtEl>
                                        <p:attrNameLst>
                                          <p:attrName>ppt_w</p:attrName>
                                        </p:attrNameLst>
                                      </p:cBhvr>
                                      <p:tavLst>
                                        <p:tav tm="0">
                                          <p:val>
                                            <p:strVal val="#ppt_w*0.70"/>
                                          </p:val>
                                        </p:tav>
                                        <p:tav tm="100000">
                                          <p:val>
                                            <p:strVal val="#ppt_w"/>
                                          </p:val>
                                        </p:tav>
                                      </p:tavLst>
                                    </p:anim>
                                    <p:anim calcmode="lin" valueType="num">
                                      <p:cBhvr>
                                        <p:cTn id="32" dur="400" fill="hold"/>
                                        <p:tgtEl>
                                          <p:spTgt spid="21"/>
                                        </p:tgtEl>
                                        <p:attrNameLst>
                                          <p:attrName>ppt_h</p:attrName>
                                        </p:attrNameLst>
                                      </p:cBhvr>
                                      <p:tavLst>
                                        <p:tav tm="0">
                                          <p:val>
                                            <p:strVal val="#ppt_h"/>
                                          </p:val>
                                        </p:tav>
                                        <p:tav tm="100000">
                                          <p:val>
                                            <p:strVal val="#ppt_h"/>
                                          </p:val>
                                        </p:tav>
                                      </p:tavLst>
                                    </p:anim>
                                    <p:animEffect transition="in" filter="fade">
                                      <p:cBhvr>
                                        <p:cTn id="33" dur="4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55" presetClass="entr" presetSubtype="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400" fill="hold"/>
                                        <p:tgtEl>
                                          <p:spTgt spid="19"/>
                                        </p:tgtEl>
                                        <p:attrNameLst>
                                          <p:attrName>ppt_w</p:attrName>
                                        </p:attrNameLst>
                                      </p:cBhvr>
                                      <p:tavLst>
                                        <p:tav tm="0">
                                          <p:val>
                                            <p:strVal val="#ppt_w*0.70"/>
                                          </p:val>
                                        </p:tav>
                                        <p:tav tm="100000">
                                          <p:val>
                                            <p:strVal val="#ppt_w"/>
                                          </p:val>
                                        </p:tav>
                                      </p:tavLst>
                                    </p:anim>
                                    <p:anim calcmode="lin" valueType="num">
                                      <p:cBhvr>
                                        <p:cTn id="39" dur="400" fill="hold"/>
                                        <p:tgtEl>
                                          <p:spTgt spid="19"/>
                                        </p:tgtEl>
                                        <p:attrNameLst>
                                          <p:attrName>ppt_h</p:attrName>
                                        </p:attrNameLst>
                                      </p:cBhvr>
                                      <p:tavLst>
                                        <p:tav tm="0">
                                          <p:val>
                                            <p:strVal val="#ppt_h"/>
                                          </p:val>
                                        </p:tav>
                                        <p:tav tm="100000">
                                          <p:val>
                                            <p:strVal val="#ppt_h"/>
                                          </p:val>
                                        </p:tav>
                                      </p:tavLst>
                                    </p:anim>
                                    <p:animEffect transition="in" filter="fade">
                                      <p:cBhvr>
                                        <p:cTn id="40" dur="4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55" presetClass="entr" presetSubtype="0"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anim calcmode="lin" valueType="num">
                                      <p:cBhvr>
                                        <p:cTn id="45" dur="400" fill="hold"/>
                                        <p:tgtEl>
                                          <p:spTgt spid="2"/>
                                        </p:tgtEl>
                                        <p:attrNameLst>
                                          <p:attrName>ppt_w</p:attrName>
                                        </p:attrNameLst>
                                      </p:cBhvr>
                                      <p:tavLst>
                                        <p:tav tm="0">
                                          <p:val>
                                            <p:strVal val="#ppt_w*0.70"/>
                                          </p:val>
                                        </p:tav>
                                        <p:tav tm="100000">
                                          <p:val>
                                            <p:strVal val="#ppt_w"/>
                                          </p:val>
                                        </p:tav>
                                      </p:tavLst>
                                    </p:anim>
                                    <p:anim calcmode="lin" valueType="num">
                                      <p:cBhvr>
                                        <p:cTn id="46" dur="400" fill="hold"/>
                                        <p:tgtEl>
                                          <p:spTgt spid="2"/>
                                        </p:tgtEl>
                                        <p:attrNameLst>
                                          <p:attrName>ppt_h</p:attrName>
                                        </p:attrNameLst>
                                      </p:cBhvr>
                                      <p:tavLst>
                                        <p:tav tm="0">
                                          <p:val>
                                            <p:strVal val="#ppt_h"/>
                                          </p:val>
                                        </p:tav>
                                        <p:tav tm="100000">
                                          <p:val>
                                            <p:strVal val="#ppt_h"/>
                                          </p:val>
                                        </p:tav>
                                      </p:tavLst>
                                    </p:anim>
                                    <p:animEffect transition="in" filter="fade">
                                      <p:cBhvr>
                                        <p:cTn id="47" dur="400"/>
                                        <p:tgtEl>
                                          <p:spTgt spid="2"/>
                                        </p:tgtEl>
                                      </p:cBhvr>
                                    </p:animEffect>
                                  </p:childTnLst>
                                </p:cTn>
                              </p:par>
                              <p:par>
                                <p:cTn id="48" presetID="55" presetClass="entr" presetSubtype="0" fill="hold" grpId="0" nodeType="withEffect">
                                  <p:stCondLst>
                                    <p:cond delay="0"/>
                                  </p:stCondLst>
                                  <p:childTnLst>
                                    <p:set>
                                      <p:cBhvr>
                                        <p:cTn id="49" dur="1" fill="hold">
                                          <p:stCondLst>
                                            <p:cond delay="0"/>
                                          </p:stCondLst>
                                        </p:cTn>
                                        <p:tgtEl>
                                          <p:spTgt spid="5"/>
                                        </p:tgtEl>
                                        <p:attrNameLst>
                                          <p:attrName>style.visibility</p:attrName>
                                        </p:attrNameLst>
                                      </p:cBhvr>
                                      <p:to>
                                        <p:strVal val="visible"/>
                                      </p:to>
                                    </p:set>
                                    <p:anim calcmode="lin" valueType="num">
                                      <p:cBhvr>
                                        <p:cTn id="50" dur="400" fill="hold"/>
                                        <p:tgtEl>
                                          <p:spTgt spid="5"/>
                                        </p:tgtEl>
                                        <p:attrNameLst>
                                          <p:attrName>ppt_w</p:attrName>
                                        </p:attrNameLst>
                                      </p:cBhvr>
                                      <p:tavLst>
                                        <p:tav tm="0">
                                          <p:val>
                                            <p:strVal val="#ppt_w*0.70"/>
                                          </p:val>
                                        </p:tav>
                                        <p:tav tm="100000">
                                          <p:val>
                                            <p:strVal val="#ppt_w"/>
                                          </p:val>
                                        </p:tav>
                                      </p:tavLst>
                                    </p:anim>
                                    <p:anim calcmode="lin" valueType="num">
                                      <p:cBhvr>
                                        <p:cTn id="51" dur="400" fill="hold"/>
                                        <p:tgtEl>
                                          <p:spTgt spid="5"/>
                                        </p:tgtEl>
                                        <p:attrNameLst>
                                          <p:attrName>ppt_h</p:attrName>
                                        </p:attrNameLst>
                                      </p:cBhvr>
                                      <p:tavLst>
                                        <p:tav tm="0">
                                          <p:val>
                                            <p:strVal val="#ppt_h"/>
                                          </p:val>
                                        </p:tav>
                                        <p:tav tm="100000">
                                          <p:val>
                                            <p:strVal val="#ppt_h"/>
                                          </p:val>
                                        </p:tav>
                                      </p:tavLst>
                                    </p:anim>
                                    <p:animEffect transition="in" filter="fade">
                                      <p:cBhvr>
                                        <p:cTn id="52" dur="400"/>
                                        <p:tgtEl>
                                          <p:spTgt spid="5"/>
                                        </p:tgtEl>
                                      </p:cBhvr>
                                    </p:animEffect>
                                  </p:childTnLst>
                                </p:cTn>
                              </p:par>
                            </p:childTnLst>
                          </p:cTn>
                        </p:par>
                      </p:childTnLst>
                    </p:cTn>
                  </p:par>
                  <p:par>
                    <p:cTn id="53" fill="hold">
                      <p:stCondLst>
                        <p:cond delay="indefinite"/>
                      </p:stCondLst>
                      <p:childTnLst>
                        <p:par>
                          <p:cTn id="54" fill="hold">
                            <p:stCondLst>
                              <p:cond delay="0"/>
                            </p:stCondLst>
                            <p:childTnLst>
                              <p:par>
                                <p:cTn id="55" presetID="55" presetClass="entr" presetSubtype="0" fill="hold" nodeType="click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p:cTn id="57" dur="400" fill="hold"/>
                                        <p:tgtEl>
                                          <p:spTgt spid="14"/>
                                        </p:tgtEl>
                                        <p:attrNameLst>
                                          <p:attrName>ppt_w</p:attrName>
                                        </p:attrNameLst>
                                      </p:cBhvr>
                                      <p:tavLst>
                                        <p:tav tm="0">
                                          <p:val>
                                            <p:strVal val="#ppt_w*0.70"/>
                                          </p:val>
                                        </p:tav>
                                        <p:tav tm="100000">
                                          <p:val>
                                            <p:strVal val="#ppt_w"/>
                                          </p:val>
                                        </p:tav>
                                      </p:tavLst>
                                    </p:anim>
                                    <p:anim calcmode="lin" valueType="num">
                                      <p:cBhvr>
                                        <p:cTn id="58" dur="400" fill="hold"/>
                                        <p:tgtEl>
                                          <p:spTgt spid="14"/>
                                        </p:tgtEl>
                                        <p:attrNameLst>
                                          <p:attrName>ppt_h</p:attrName>
                                        </p:attrNameLst>
                                      </p:cBhvr>
                                      <p:tavLst>
                                        <p:tav tm="0">
                                          <p:val>
                                            <p:strVal val="#ppt_h"/>
                                          </p:val>
                                        </p:tav>
                                        <p:tav tm="100000">
                                          <p:val>
                                            <p:strVal val="#ppt_h"/>
                                          </p:val>
                                        </p:tav>
                                      </p:tavLst>
                                    </p:anim>
                                    <p:animEffect transition="in" filter="fade">
                                      <p:cBhvr>
                                        <p:cTn id="59" dur="400"/>
                                        <p:tgtEl>
                                          <p:spTgt spid="14"/>
                                        </p:tgtEl>
                                      </p:cBhvr>
                                    </p:animEffect>
                                  </p:childTnLst>
                                </p:cTn>
                              </p:par>
                              <p:par>
                                <p:cTn id="60" presetID="55" presetClass="entr" presetSubtype="0" fill="hold" grpId="0" nodeType="withEffect">
                                  <p:stCondLst>
                                    <p:cond delay="0"/>
                                  </p:stCondLst>
                                  <p:childTnLst>
                                    <p:set>
                                      <p:cBhvr>
                                        <p:cTn id="61" dur="1" fill="hold">
                                          <p:stCondLst>
                                            <p:cond delay="0"/>
                                          </p:stCondLst>
                                        </p:cTn>
                                        <p:tgtEl>
                                          <p:spTgt spid="18"/>
                                        </p:tgtEl>
                                        <p:attrNameLst>
                                          <p:attrName>style.visibility</p:attrName>
                                        </p:attrNameLst>
                                      </p:cBhvr>
                                      <p:to>
                                        <p:strVal val="visible"/>
                                      </p:to>
                                    </p:set>
                                    <p:anim calcmode="lin" valueType="num">
                                      <p:cBhvr>
                                        <p:cTn id="62" dur="400" fill="hold"/>
                                        <p:tgtEl>
                                          <p:spTgt spid="18"/>
                                        </p:tgtEl>
                                        <p:attrNameLst>
                                          <p:attrName>ppt_w</p:attrName>
                                        </p:attrNameLst>
                                      </p:cBhvr>
                                      <p:tavLst>
                                        <p:tav tm="0">
                                          <p:val>
                                            <p:strVal val="#ppt_w*0.70"/>
                                          </p:val>
                                        </p:tav>
                                        <p:tav tm="100000">
                                          <p:val>
                                            <p:strVal val="#ppt_w"/>
                                          </p:val>
                                        </p:tav>
                                      </p:tavLst>
                                    </p:anim>
                                    <p:anim calcmode="lin" valueType="num">
                                      <p:cBhvr>
                                        <p:cTn id="63" dur="400" fill="hold"/>
                                        <p:tgtEl>
                                          <p:spTgt spid="18"/>
                                        </p:tgtEl>
                                        <p:attrNameLst>
                                          <p:attrName>ppt_h</p:attrName>
                                        </p:attrNameLst>
                                      </p:cBhvr>
                                      <p:tavLst>
                                        <p:tav tm="0">
                                          <p:val>
                                            <p:strVal val="#ppt_h"/>
                                          </p:val>
                                        </p:tav>
                                        <p:tav tm="100000">
                                          <p:val>
                                            <p:strVal val="#ppt_h"/>
                                          </p:val>
                                        </p:tav>
                                      </p:tavLst>
                                    </p:anim>
                                    <p:animEffect transition="in" filter="fade">
                                      <p:cBhvr>
                                        <p:cTn id="64" dur="400"/>
                                        <p:tgtEl>
                                          <p:spTgt spid="18"/>
                                        </p:tgtEl>
                                      </p:cBhvr>
                                    </p:animEffect>
                                  </p:childTnLst>
                                </p:cTn>
                              </p:par>
                            </p:childTnLst>
                          </p:cTn>
                        </p:par>
                      </p:childTnLst>
                    </p:cTn>
                  </p:par>
                  <p:par>
                    <p:cTn id="65" fill="hold">
                      <p:stCondLst>
                        <p:cond delay="indefinite"/>
                      </p:stCondLst>
                      <p:childTnLst>
                        <p:par>
                          <p:cTn id="66" fill="hold">
                            <p:stCondLst>
                              <p:cond delay="0"/>
                            </p:stCondLst>
                            <p:childTnLst>
                              <p:par>
                                <p:cTn id="67" presetID="55" presetClass="entr" presetSubtype="0" fill="hold" nodeType="clickEffect">
                                  <p:stCondLst>
                                    <p:cond delay="0"/>
                                  </p:stCondLst>
                                  <p:childTnLst>
                                    <p:set>
                                      <p:cBhvr>
                                        <p:cTn id="68" dur="1" fill="hold">
                                          <p:stCondLst>
                                            <p:cond delay="0"/>
                                          </p:stCondLst>
                                        </p:cTn>
                                        <p:tgtEl>
                                          <p:spTgt spid="23"/>
                                        </p:tgtEl>
                                        <p:attrNameLst>
                                          <p:attrName>style.visibility</p:attrName>
                                        </p:attrNameLst>
                                      </p:cBhvr>
                                      <p:to>
                                        <p:strVal val="visible"/>
                                      </p:to>
                                    </p:set>
                                    <p:anim calcmode="lin" valueType="num">
                                      <p:cBhvr>
                                        <p:cTn id="69" dur="400" fill="hold"/>
                                        <p:tgtEl>
                                          <p:spTgt spid="23"/>
                                        </p:tgtEl>
                                        <p:attrNameLst>
                                          <p:attrName>ppt_w</p:attrName>
                                        </p:attrNameLst>
                                      </p:cBhvr>
                                      <p:tavLst>
                                        <p:tav tm="0">
                                          <p:val>
                                            <p:strVal val="#ppt_w*0.70"/>
                                          </p:val>
                                        </p:tav>
                                        <p:tav tm="100000">
                                          <p:val>
                                            <p:strVal val="#ppt_w"/>
                                          </p:val>
                                        </p:tav>
                                      </p:tavLst>
                                    </p:anim>
                                    <p:anim calcmode="lin" valueType="num">
                                      <p:cBhvr>
                                        <p:cTn id="70" dur="400" fill="hold"/>
                                        <p:tgtEl>
                                          <p:spTgt spid="23"/>
                                        </p:tgtEl>
                                        <p:attrNameLst>
                                          <p:attrName>ppt_h</p:attrName>
                                        </p:attrNameLst>
                                      </p:cBhvr>
                                      <p:tavLst>
                                        <p:tav tm="0">
                                          <p:val>
                                            <p:strVal val="#ppt_h"/>
                                          </p:val>
                                        </p:tav>
                                        <p:tav tm="100000">
                                          <p:val>
                                            <p:strVal val="#ppt_h"/>
                                          </p:val>
                                        </p:tav>
                                      </p:tavLst>
                                    </p:anim>
                                    <p:animEffect transition="in" filter="fade">
                                      <p:cBhvr>
                                        <p:cTn id="71" dur="400"/>
                                        <p:tgtEl>
                                          <p:spTgt spid="23"/>
                                        </p:tgtEl>
                                      </p:cBhvr>
                                    </p:animEffect>
                                  </p:childTnLst>
                                </p:cTn>
                              </p:par>
                              <p:par>
                                <p:cTn id="72" presetID="55" presetClass="entr" presetSubtype="0" fill="hold" grpId="0" nodeType="withEffect">
                                  <p:stCondLst>
                                    <p:cond delay="0"/>
                                  </p:stCondLst>
                                  <p:childTnLst>
                                    <p:set>
                                      <p:cBhvr>
                                        <p:cTn id="73" dur="1" fill="hold">
                                          <p:stCondLst>
                                            <p:cond delay="0"/>
                                          </p:stCondLst>
                                        </p:cTn>
                                        <p:tgtEl>
                                          <p:spTgt spid="22"/>
                                        </p:tgtEl>
                                        <p:attrNameLst>
                                          <p:attrName>style.visibility</p:attrName>
                                        </p:attrNameLst>
                                      </p:cBhvr>
                                      <p:to>
                                        <p:strVal val="visible"/>
                                      </p:to>
                                    </p:set>
                                    <p:anim calcmode="lin" valueType="num">
                                      <p:cBhvr>
                                        <p:cTn id="74" dur="400" fill="hold"/>
                                        <p:tgtEl>
                                          <p:spTgt spid="22"/>
                                        </p:tgtEl>
                                        <p:attrNameLst>
                                          <p:attrName>ppt_w</p:attrName>
                                        </p:attrNameLst>
                                      </p:cBhvr>
                                      <p:tavLst>
                                        <p:tav tm="0">
                                          <p:val>
                                            <p:strVal val="#ppt_w*0.70"/>
                                          </p:val>
                                        </p:tav>
                                        <p:tav tm="100000">
                                          <p:val>
                                            <p:strVal val="#ppt_w"/>
                                          </p:val>
                                        </p:tav>
                                      </p:tavLst>
                                    </p:anim>
                                    <p:anim calcmode="lin" valueType="num">
                                      <p:cBhvr>
                                        <p:cTn id="75" dur="400" fill="hold"/>
                                        <p:tgtEl>
                                          <p:spTgt spid="22"/>
                                        </p:tgtEl>
                                        <p:attrNameLst>
                                          <p:attrName>ppt_h</p:attrName>
                                        </p:attrNameLst>
                                      </p:cBhvr>
                                      <p:tavLst>
                                        <p:tav tm="0">
                                          <p:val>
                                            <p:strVal val="#ppt_h"/>
                                          </p:val>
                                        </p:tav>
                                        <p:tav tm="100000">
                                          <p:val>
                                            <p:strVal val="#ppt_h"/>
                                          </p:val>
                                        </p:tav>
                                      </p:tavLst>
                                    </p:anim>
                                    <p:animEffect transition="in" filter="fade">
                                      <p:cBhvr>
                                        <p:cTn id="76" dur="4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5" grpId="0"/>
      <p:bldP spid="18" grpId="0"/>
      <p:bldP spid="8" grpId="0" animBg="1"/>
      <p:bldP spid="19" grpId="0" animBg="1"/>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cells.jpg"/>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6481" t="12346" r="20791"/>
          <a:stretch/>
        </p:blipFill>
        <p:spPr>
          <a:xfrm>
            <a:off x="-1" y="1"/>
            <a:ext cx="9144001" cy="6887920"/>
          </a:xfrm>
          <a:prstGeom prst="rect">
            <a:avLst/>
          </a:prstGeom>
        </p:spPr>
      </p:pic>
      <p:graphicFrame>
        <p:nvGraphicFramePr>
          <p:cNvPr id="4" name="Diagrama 3"/>
          <p:cNvGraphicFramePr/>
          <p:nvPr>
            <p:extLst>
              <p:ext uri="{D42A27DB-BD31-4B8C-83A1-F6EECF244321}">
                <p14:modId xmlns:p14="http://schemas.microsoft.com/office/powerpoint/2010/main" val="3425642688"/>
              </p:ext>
            </p:extLst>
          </p:nvPr>
        </p:nvGraphicFramePr>
        <p:xfrm>
          <a:off x="0" y="0"/>
          <a:ext cx="9143999" cy="6858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225126293"/>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cells.jpg"/>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6481" t="12346" r="20791"/>
          <a:stretch/>
        </p:blipFill>
        <p:spPr>
          <a:xfrm>
            <a:off x="-1" y="1"/>
            <a:ext cx="9144001" cy="6887920"/>
          </a:xfrm>
          <a:prstGeom prst="rect">
            <a:avLst/>
          </a:prstGeom>
        </p:spPr>
      </p:pic>
      <p:sp>
        <p:nvSpPr>
          <p:cNvPr id="7" name="Rectángulo redondeado 6"/>
          <p:cNvSpPr/>
          <p:nvPr/>
        </p:nvSpPr>
        <p:spPr>
          <a:xfrm>
            <a:off x="2150533" y="1313749"/>
            <a:ext cx="4876800" cy="955317"/>
          </a:xfrm>
          <a:prstGeom prst="roundRect">
            <a:avLst/>
          </a:prstGeom>
          <a:solidFill>
            <a:srgbClr val="21F519"/>
          </a:solidFill>
          <a:ln>
            <a:solidFill>
              <a:srgbClr val="FFFFFF"/>
            </a:solidFill>
          </a:ln>
          <a:scene3d>
            <a:camera prst="orthographicFront"/>
            <a:lightRig rig="threePt" dir="t"/>
          </a:scene3d>
          <a:sp3d>
            <a:bevelT prst="angle"/>
          </a:sp3d>
        </p:spPr>
        <p:style>
          <a:lnRef idx="1">
            <a:schemeClr val="accent2"/>
          </a:lnRef>
          <a:fillRef idx="3">
            <a:schemeClr val="accent2"/>
          </a:fillRef>
          <a:effectRef idx="2">
            <a:schemeClr val="accent2"/>
          </a:effectRef>
          <a:fontRef idx="minor">
            <a:schemeClr val="lt1"/>
          </a:fontRef>
        </p:style>
        <p:txBody>
          <a:bodyPr rtlCol="0" anchor="ctr"/>
          <a:lstStyle/>
          <a:p>
            <a:pPr algn="ctr">
              <a:lnSpc>
                <a:spcPct val="80000"/>
              </a:lnSpc>
            </a:pPr>
            <a:r>
              <a:rPr lang="es-ES" sz="4000" dirty="0" smtClean="0"/>
              <a:t>DISEÑO DE LA RED</a:t>
            </a:r>
            <a:endParaRPr lang="es-ES" sz="4000" dirty="0"/>
          </a:p>
        </p:txBody>
      </p:sp>
      <p:sp>
        <p:nvSpPr>
          <p:cNvPr id="2" name="Rectángulo 1"/>
          <p:cNvSpPr/>
          <p:nvPr/>
        </p:nvSpPr>
        <p:spPr>
          <a:xfrm>
            <a:off x="170853" y="3204402"/>
            <a:ext cx="8802335" cy="923330"/>
          </a:xfrm>
          <a:prstGeom prst="rect">
            <a:avLst/>
          </a:prstGeom>
          <a:noFill/>
        </p:spPr>
        <p:txBody>
          <a:bodyPr wrap="none" lIns="91440" tIns="45720" rIns="91440" bIns="45720">
            <a:spAutoFit/>
          </a:bodyPr>
          <a:lstStyle/>
          <a:p>
            <a:pPr algn="ctr"/>
            <a:r>
              <a:rPr lang="en-US" sz="5400" b="1" cap="none" spc="0" dirty="0" smtClean="0">
                <a:ln w="12700">
                  <a:solidFill>
                    <a:srgbClr val="93FF38"/>
                  </a:solidFill>
                  <a:prstDash val="solid"/>
                </a:ln>
                <a:solidFill>
                  <a:srgbClr val="000000"/>
                </a:solidFill>
                <a:effectLst>
                  <a:outerShdw blurRad="41275" dist="20320" dir="1800000" algn="tl" rotWithShape="0">
                    <a:srgbClr val="000000">
                      <a:alpha val="40000"/>
                    </a:srgbClr>
                  </a:outerShdw>
                </a:effectLst>
              </a:rPr>
              <a:t>Infraestructura del Telecentro</a:t>
            </a:r>
            <a:endParaRPr lang="en-US" sz="5400" b="1" cap="none" spc="0" dirty="0">
              <a:ln w="12700">
                <a:solidFill>
                  <a:srgbClr val="93FF38"/>
                </a:solidFill>
                <a:prstDash val="solid"/>
              </a:ln>
              <a:solidFill>
                <a:srgbClr val="00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1516721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cells.jpg"/>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6481" t="12346" r="20791"/>
          <a:stretch/>
        </p:blipFill>
        <p:spPr>
          <a:xfrm>
            <a:off x="-1" y="1"/>
            <a:ext cx="9144001" cy="6887920"/>
          </a:xfrm>
          <a:prstGeom prst="rect">
            <a:avLst/>
          </a:prstGeom>
        </p:spPr>
      </p:pic>
      <p:sp>
        <p:nvSpPr>
          <p:cNvPr id="7" name="Rectángulo redondeado 6"/>
          <p:cNvSpPr/>
          <p:nvPr/>
        </p:nvSpPr>
        <p:spPr>
          <a:xfrm>
            <a:off x="508001" y="303855"/>
            <a:ext cx="4385732" cy="627478"/>
          </a:xfrm>
          <a:prstGeom prst="roundRect">
            <a:avLst/>
          </a:prstGeom>
          <a:solidFill>
            <a:srgbClr val="21F519"/>
          </a:solidFill>
          <a:ln>
            <a:solidFill>
              <a:srgbClr val="FFFFFF"/>
            </a:solidFill>
          </a:ln>
          <a:scene3d>
            <a:camera prst="orthographicFront"/>
            <a:lightRig rig="threePt" dir="t"/>
          </a:scene3d>
          <a:sp3d>
            <a:bevelT prst="angle"/>
          </a:sp3d>
        </p:spPr>
        <p:style>
          <a:lnRef idx="1">
            <a:schemeClr val="accent2"/>
          </a:lnRef>
          <a:fillRef idx="3">
            <a:schemeClr val="accent2"/>
          </a:fillRef>
          <a:effectRef idx="2">
            <a:schemeClr val="accent2"/>
          </a:effectRef>
          <a:fontRef idx="minor">
            <a:schemeClr val="lt1"/>
          </a:fontRef>
        </p:style>
        <p:txBody>
          <a:bodyPr rtlCol="0" anchor="ctr"/>
          <a:lstStyle/>
          <a:p>
            <a:pPr algn="ctr">
              <a:lnSpc>
                <a:spcPct val="80000"/>
              </a:lnSpc>
            </a:pPr>
            <a:r>
              <a:rPr lang="es-ES" sz="3200" dirty="0" smtClean="0"/>
              <a:t>DISEÑO DE LA RED</a:t>
            </a:r>
            <a:endParaRPr lang="es-ES" sz="3200" dirty="0"/>
          </a:p>
        </p:txBody>
      </p:sp>
      <p:pic>
        <p:nvPicPr>
          <p:cNvPr id="6" name="Imagen 5" descr="Macintosh HD:Users:Alejandro:Desktop:Telecenntenna.jpeg"/>
          <p:cNvPicPr/>
          <p:nvPr/>
        </p:nvPicPr>
        <p:blipFill rotWithShape="1">
          <a:blip r:embed="rId4">
            <a:extLst>
              <a:ext uri="{28A0092B-C50C-407E-A947-70E740481C1C}">
                <a14:useLocalDpi xmlns:a14="http://schemas.microsoft.com/office/drawing/2010/main" val="0"/>
              </a:ext>
            </a:extLst>
          </a:blip>
          <a:srcRect l="11470" t="12882" r="32795" b="35595"/>
          <a:stretch/>
        </p:blipFill>
        <p:spPr bwMode="auto">
          <a:xfrm>
            <a:off x="2725049" y="1715528"/>
            <a:ext cx="4337368" cy="5172393"/>
          </a:xfrm>
          <a:prstGeom prst="rect">
            <a:avLst/>
          </a:prstGeom>
          <a:noFill/>
          <a:ln>
            <a:noFill/>
          </a:ln>
          <a:extLst>
            <a:ext uri="{53640926-AAD7-44d8-BBD7-CCE9431645EC}">
              <a14:shadowObscured xmlns:a14="http://schemas.microsoft.com/office/drawing/2010/main"/>
            </a:ext>
          </a:extLst>
        </p:spPr>
      </p:pic>
      <p:sp>
        <p:nvSpPr>
          <p:cNvPr id="17" name="Rectángulo redondeado 16"/>
          <p:cNvSpPr/>
          <p:nvPr/>
        </p:nvSpPr>
        <p:spPr>
          <a:xfrm>
            <a:off x="508001" y="1032932"/>
            <a:ext cx="4385732" cy="652674"/>
          </a:xfrm>
          <a:prstGeom prst="roundRect">
            <a:avLst/>
          </a:prstGeom>
          <a:solidFill>
            <a:srgbClr val="5DF517"/>
          </a:solidFill>
          <a:ln>
            <a:solidFill>
              <a:srgbClr val="F2F2F2"/>
            </a:solidFill>
          </a:ln>
          <a:scene3d>
            <a:camera prst="orthographicFront"/>
            <a:lightRig rig="threePt" dir="t"/>
          </a:scene3d>
          <a:sp3d>
            <a:bevelT prst="angle"/>
          </a:sp3d>
        </p:spPr>
        <p:style>
          <a:lnRef idx="1">
            <a:schemeClr val="dk1"/>
          </a:lnRef>
          <a:fillRef idx="2">
            <a:schemeClr val="dk1"/>
          </a:fillRef>
          <a:effectRef idx="1">
            <a:schemeClr val="dk1"/>
          </a:effectRef>
          <a:fontRef idx="minor">
            <a:schemeClr val="dk1"/>
          </a:fontRef>
        </p:style>
        <p:txBody>
          <a:bodyPr rtlCol="0" anchor="ctr"/>
          <a:lstStyle/>
          <a:p>
            <a:pPr algn="ctr">
              <a:lnSpc>
                <a:spcPct val="80000"/>
              </a:lnSpc>
            </a:pPr>
            <a:r>
              <a:rPr lang="es-ES" b="1" dirty="0" smtClean="0">
                <a:solidFill>
                  <a:srgbClr val="000000"/>
                </a:solidFill>
              </a:rPr>
              <a:t>INFRAESTRUCTURA EXTERNA DE UN TELECENTRO</a:t>
            </a:r>
            <a:endParaRPr lang="es-ES" b="1" dirty="0">
              <a:solidFill>
                <a:srgbClr val="000000"/>
              </a:solidFill>
            </a:endParaRPr>
          </a:p>
        </p:txBody>
      </p:sp>
    </p:spTree>
    <p:extLst>
      <p:ext uri="{BB962C8B-B14F-4D97-AF65-F5344CB8AC3E}">
        <p14:creationId xmlns:p14="http://schemas.microsoft.com/office/powerpoint/2010/main" val="98407399"/>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cells.jpg"/>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6481" t="12346" r="20791"/>
          <a:stretch/>
        </p:blipFill>
        <p:spPr>
          <a:xfrm>
            <a:off x="-1" y="1"/>
            <a:ext cx="9144001" cy="6887920"/>
          </a:xfrm>
          <a:prstGeom prst="rect">
            <a:avLst/>
          </a:prstGeom>
        </p:spPr>
      </p:pic>
      <p:sp>
        <p:nvSpPr>
          <p:cNvPr id="7" name="Rectángulo redondeado 6"/>
          <p:cNvSpPr/>
          <p:nvPr/>
        </p:nvSpPr>
        <p:spPr>
          <a:xfrm>
            <a:off x="508001" y="303855"/>
            <a:ext cx="4385732" cy="627478"/>
          </a:xfrm>
          <a:prstGeom prst="roundRect">
            <a:avLst/>
          </a:prstGeom>
          <a:solidFill>
            <a:srgbClr val="21F519"/>
          </a:solidFill>
          <a:ln>
            <a:solidFill>
              <a:srgbClr val="FFFFFF"/>
            </a:solidFill>
          </a:ln>
          <a:scene3d>
            <a:camera prst="orthographicFront"/>
            <a:lightRig rig="threePt" dir="t"/>
          </a:scene3d>
          <a:sp3d>
            <a:bevelT prst="angle"/>
          </a:sp3d>
        </p:spPr>
        <p:style>
          <a:lnRef idx="1">
            <a:schemeClr val="accent2"/>
          </a:lnRef>
          <a:fillRef idx="3">
            <a:schemeClr val="accent2"/>
          </a:fillRef>
          <a:effectRef idx="2">
            <a:schemeClr val="accent2"/>
          </a:effectRef>
          <a:fontRef idx="minor">
            <a:schemeClr val="lt1"/>
          </a:fontRef>
        </p:style>
        <p:txBody>
          <a:bodyPr rtlCol="0" anchor="ctr"/>
          <a:lstStyle/>
          <a:p>
            <a:pPr algn="ctr">
              <a:lnSpc>
                <a:spcPct val="80000"/>
              </a:lnSpc>
            </a:pPr>
            <a:r>
              <a:rPr lang="es-ES" sz="3200" dirty="0" smtClean="0"/>
              <a:t>DISEÑO DE LA RED</a:t>
            </a:r>
            <a:endParaRPr lang="es-ES" sz="3200" dirty="0"/>
          </a:p>
        </p:txBody>
      </p:sp>
      <p:sp>
        <p:nvSpPr>
          <p:cNvPr id="17" name="Rectángulo redondeado 16"/>
          <p:cNvSpPr/>
          <p:nvPr/>
        </p:nvSpPr>
        <p:spPr>
          <a:xfrm>
            <a:off x="508001" y="1032932"/>
            <a:ext cx="4385732" cy="609601"/>
          </a:xfrm>
          <a:prstGeom prst="roundRect">
            <a:avLst/>
          </a:prstGeom>
          <a:solidFill>
            <a:srgbClr val="5DF517"/>
          </a:solidFill>
          <a:ln>
            <a:solidFill>
              <a:srgbClr val="F2F2F2"/>
            </a:solidFill>
          </a:ln>
          <a:scene3d>
            <a:camera prst="orthographicFront"/>
            <a:lightRig rig="threePt" dir="t"/>
          </a:scene3d>
          <a:sp3d>
            <a:bevelT prst="angle"/>
          </a:sp3d>
        </p:spPr>
        <p:style>
          <a:lnRef idx="1">
            <a:schemeClr val="dk1"/>
          </a:lnRef>
          <a:fillRef idx="2">
            <a:schemeClr val="dk1"/>
          </a:fillRef>
          <a:effectRef idx="1">
            <a:schemeClr val="dk1"/>
          </a:effectRef>
          <a:fontRef idx="minor">
            <a:schemeClr val="dk1"/>
          </a:fontRef>
        </p:style>
        <p:txBody>
          <a:bodyPr rtlCol="0" anchor="ctr"/>
          <a:lstStyle/>
          <a:p>
            <a:pPr algn="ctr">
              <a:lnSpc>
                <a:spcPct val="80000"/>
              </a:lnSpc>
            </a:pPr>
            <a:r>
              <a:rPr lang="es-ES" b="1" dirty="0" smtClean="0">
                <a:solidFill>
                  <a:srgbClr val="000000"/>
                </a:solidFill>
              </a:rPr>
              <a:t>INFRAESTRUCTURA INTERNA DEL TELECENTRO</a:t>
            </a:r>
            <a:endParaRPr lang="es-ES" b="1" dirty="0">
              <a:solidFill>
                <a:srgbClr val="000000"/>
              </a:solidFill>
            </a:endParaRPr>
          </a:p>
        </p:txBody>
      </p:sp>
      <p:pic>
        <p:nvPicPr>
          <p:cNvPr id="8" name="Imagen 7" descr="Macintosh HD:Users:Alejandro:Desktop:Telecentre within.jpeg"/>
          <p:cNvPicPr/>
          <p:nvPr/>
        </p:nvPicPr>
        <p:blipFill rotWithShape="1">
          <a:blip r:embed="rId4">
            <a:extLst>
              <a:ext uri="{28A0092B-C50C-407E-A947-70E740481C1C}">
                <a14:useLocalDpi xmlns:a14="http://schemas.microsoft.com/office/drawing/2010/main" val="0"/>
              </a:ext>
            </a:extLst>
          </a:blip>
          <a:srcRect l="2330" t="29501" r="28853" b="31441"/>
          <a:stretch/>
        </p:blipFill>
        <p:spPr bwMode="auto">
          <a:xfrm>
            <a:off x="1258676" y="1953154"/>
            <a:ext cx="6632257" cy="465084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41775299"/>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descr="cells.jpg"/>
          <p:cNvPicPr>
            <a:picLocks noChangeAspect="1"/>
          </p:cNvPicPr>
          <p:nvPr/>
        </p:nvPicPr>
        <p:blipFill rotWithShape="1">
          <a:blip r:embed="rId2">
            <a:extLst>
              <a:ext uri="{28A0092B-C50C-407E-A947-70E740481C1C}">
                <a14:useLocalDpi xmlns:a14="http://schemas.microsoft.com/office/drawing/2010/main" val="0"/>
              </a:ext>
            </a:extLst>
          </a:blip>
          <a:srcRect l="6481" t="12346" r="20791"/>
          <a:stretch/>
        </p:blipFill>
        <p:spPr>
          <a:xfrm>
            <a:off x="-1" y="1"/>
            <a:ext cx="9144001" cy="6887920"/>
          </a:xfrm>
          <a:prstGeom prst="rect">
            <a:avLst/>
          </a:prstGeom>
        </p:spPr>
      </p:pic>
      <p:sp>
        <p:nvSpPr>
          <p:cNvPr id="5" name="Rectángulo redondeado 4"/>
          <p:cNvSpPr/>
          <p:nvPr/>
        </p:nvSpPr>
        <p:spPr>
          <a:xfrm>
            <a:off x="973161" y="1129943"/>
            <a:ext cx="7438907" cy="775288"/>
          </a:xfrm>
          <a:prstGeom prst="roundRect">
            <a:avLst/>
          </a:prstGeom>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3200" dirty="0" smtClean="0"/>
              <a:t>INTRODUCCIÓN</a:t>
            </a:r>
            <a:endParaRPr lang="es-ES" sz="3200" dirty="0"/>
          </a:p>
        </p:txBody>
      </p:sp>
      <p:sp>
        <p:nvSpPr>
          <p:cNvPr id="6" name="Rectángulo redondeado 5"/>
          <p:cNvSpPr/>
          <p:nvPr/>
        </p:nvSpPr>
        <p:spPr>
          <a:xfrm>
            <a:off x="973161" y="2065879"/>
            <a:ext cx="7438907" cy="775288"/>
          </a:xfrm>
          <a:prstGeom prst="roundRect">
            <a:avLst/>
          </a:prstGeom>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3200" dirty="0" smtClean="0"/>
              <a:t>IDENTIFICACIÓN DEL PROBLEMA</a:t>
            </a:r>
            <a:endParaRPr lang="es-ES" sz="3200" dirty="0"/>
          </a:p>
        </p:txBody>
      </p:sp>
      <p:sp>
        <p:nvSpPr>
          <p:cNvPr id="8" name="Rectángulo redondeado 7"/>
          <p:cNvSpPr/>
          <p:nvPr/>
        </p:nvSpPr>
        <p:spPr>
          <a:xfrm>
            <a:off x="973161" y="3026557"/>
            <a:ext cx="7438907" cy="775288"/>
          </a:xfrm>
          <a:prstGeom prst="roundRect">
            <a:avLst/>
          </a:prstGeom>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3200" dirty="0" smtClean="0"/>
              <a:t>CRITERIOS PARA EL DISEÑO</a:t>
            </a:r>
            <a:endParaRPr lang="es-ES" sz="3200" dirty="0"/>
          </a:p>
        </p:txBody>
      </p:sp>
      <p:sp>
        <p:nvSpPr>
          <p:cNvPr id="9" name="Rectángulo redondeado 8"/>
          <p:cNvSpPr/>
          <p:nvPr/>
        </p:nvSpPr>
        <p:spPr>
          <a:xfrm>
            <a:off x="973161" y="3966068"/>
            <a:ext cx="7438907" cy="775288"/>
          </a:xfrm>
          <a:prstGeom prst="roundRect">
            <a:avLst/>
          </a:prstGeom>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3200" dirty="0" smtClean="0"/>
              <a:t>DISEÑO DE LA RED</a:t>
            </a:r>
            <a:endParaRPr lang="es-ES" sz="3200" dirty="0"/>
          </a:p>
        </p:txBody>
      </p:sp>
      <p:sp>
        <p:nvSpPr>
          <p:cNvPr id="10" name="Rectángulo redondeado 9"/>
          <p:cNvSpPr/>
          <p:nvPr/>
        </p:nvSpPr>
        <p:spPr>
          <a:xfrm>
            <a:off x="973161" y="4893756"/>
            <a:ext cx="7438907" cy="775288"/>
          </a:xfrm>
          <a:prstGeom prst="roundRect">
            <a:avLst/>
          </a:prstGeom>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3200" dirty="0" smtClean="0"/>
              <a:t>PROPUESTA ECONÓMICA</a:t>
            </a:r>
            <a:endParaRPr lang="es-ES" sz="3200" dirty="0"/>
          </a:p>
        </p:txBody>
      </p:sp>
      <p:sp>
        <p:nvSpPr>
          <p:cNvPr id="12" name="Rectángulo redondeado 11"/>
          <p:cNvSpPr/>
          <p:nvPr/>
        </p:nvSpPr>
        <p:spPr>
          <a:xfrm>
            <a:off x="973161" y="5860023"/>
            <a:ext cx="7438907" cy="775288"/>
          </a:xfrm>
          <a:prstGeom prst="roundRect">
            <a:avLst/>
          </a:prstGeom>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3200" dirty="0" smtClean="0"/>
              <a:t>CONCLUSIONES Y RECOMENDACIONES</a:t>
            </a:r>
            <a:endParaRPr lang="es-ES" sz="3200" dirty="0"/>
          </a:p>
        </p:txBody>
      </p:sp>
      <p:sp>
        <p:nvSpPr>
          <p:cNvPr id="11" name="CuadroTexto 10"/>
          <p:cNvSpPr txBox="1"/>
          <p:nvPr/>
        </p:nvSpPr>
        <p:spPr>
          <a:xfrm>
            <a:off x="725747" y="251963"/>
            <a:ext cx="6218332" cy="584776"/>
          </a:xfrm>
          <a:prstGeom prst="rect">
            <a:avLst/>
          </a:prstGeom>
          <a:noFill/>
        </p:spPr>
        <p:txBody>
          <a:bodyPr wrap="square" rtlCol="0">
            <a:spAutoFit/>
          </a:bodyPr>
          <a:lstStyle/>
          <a:p>
            <a:r>
              <a:rPr lang="es-ES" sz="3200" b="1" dirty="0" smtClean="0"/>
              <a:t>CONTENIDO DE LA PRESENTACIÓN:</a:t>
            </a:r>
            <a:endParaRPr lang="es-ES" sz="3200" b="1" dirty="0"/>
          </a:p>
        </p:txBody>
      </p:sp>
    </p:spTree>
    <p:extLst>
      <p:ext uri="{BB962C8B-B14F-4D97-AF65-F5344CB8AC3E}">
        <p14:creationId xmlns:p14="http://schemas.microsoft.com/office/powerpoint/2010/main" val="381475192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descr="cells.jpg"/>
          <p:cNvPicPr>
            <a:picLocks noChangeAspect="1"/>
          </p:cNvPicPr>
          <p:nvPr/>
        </p:nvPicPr>
        <p:blipFill rotWithShape="1">
          <a:blip r:embed="rId2">
            <a:extLst>
              <a:ext uri="{28A0092B-C50C-407E-A947-70E740481C1C}">
                <a14:useLocalDpi xmlns:a14="http://schemas.microsoft.com/office/drawing/2010/main" val="0"/>
              </a:ext>
            </a:extLst>
          </a:blip>
          <a:srcRect l="6481" t="12346" r="20791"/>
          <a:stretch/>
        </p:blipFill>
        <p:spPr>
          <a:xfrm>
            <a:off x="-1" y="1"/>
            <a:ext cx="9144001" cy="6887920"/>
          </a:xfrm>
          <a:prstGeom prst="rect">
            <a:avLst/>
          </a:prstGeom>
        </p:spPr>
      </p:pic>
      <p:sp>
        <p:nvSpPr>
          <p:cNvPr id="5" name="Rectángulo redondeado 4"/>
          <p:cNvSpPr/>
          <p:nvPr/>
        </p:nvSpPr>
        <p:spPr>
          <a:xfrm>
            <a:off x="973161" y="1129943"/>
            <a:ext cx="7438907" cy="775288"/>
          </a:xfrm>
          <a:prstGeom prst="roundRect">
            <a:avLst/>
          </a:prstGeom>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3200" dirty="0" smtClean="0"/>
              <a:t>INTRODUCCIÓN</a:t>
            </a:r>
            <a:endParaRPr lang="es-ES" sz="3200" dirty="0"/>
          </a:p>
        </p:txBody>
      </p:sp>
      <p:sp>
        <p:nvSpPr>
          <p:cNvPr id="6" name="Rectángulo redondeado 5"/>
          <p:cNvSpPr/>
          <p:nvPr/>
        </p:nvSpPr>
        <p:spPr>
          <a:xfrm>
            <a:off x="973161" y="2065879"/>
            <a:ext cx="7438907" cy="775288"/>
          </a:xfrm>
          <a:prstGeom prst="roundRect">
            <a:avLst/>
          </a:prstGeom>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3200" dirty="0" smtClean="0"/>
              <a:t>IDENTIFICACIÓN DEL PROBLEMA</a:t>
            </a:r>
            <a:endParaRPr lang="es-ES" sz="3200" dirty="0"/>
          </a:p>
        </p:txBody>
      </p:sp>
      <p:sp>
        <p:nvSpPr>
          <p:cNvPr id="8" name="Rectángulo redondeado 7"/>
          <p:cNvSpPr/>
          <p:nvPr/>
        </p:nvSpPr>
        <p:spPr>
          <a:xfrm>
            <a:off x="973161" y="3026557"/>
            <a:ext cx="7438907" cy="775288"/>
          </a:xfrm>
          <a:prstGeom prst="roundRect">
            <a:avLst/>
          </a:prstGeom>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3200" dirty="0" smtClean="0"/>
              <a:t>CRITERIOS PARA EL DISEÑO</a:t>
            </a:r>
            <a:endParaRPr lang="es-ES" sz="3200" dirty="0"/>
          </a:p>
        </p:txBody>
      </p:sp>
      <p:sp>
        <p:nvSpPr>
          <p:cNvPr id="9" name="Rectángulo redondeado 8"/>
          <p:cNvSpPr/>
          <p:nvPr/>
        </p:nvSpPr>
        <p:spPr>
          <a:xfrm>
            <a:off x="973161" y="3966068"/>
            <a:ext cx="7438907" cy="775288"/>
          </a:xfrm>
          <a:prstGeom prst="roundRect">
            <a:avLst/>
          </a:prstGeom>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3200" dirty="0" smtClean="0"/>
              <a:t>DISEÑO DE LA RED</a:t>
            </a:r>
            <a:endParaRPr lang="es-ES" sz="3200" dirty="0"/>
          </a:p>
        </p:txBody>
      </p:sp>
      <p:sp>
        <p:nvSpPr>
          <p:cNvPr id="10" name="Rectángulo redondeado 9"/>
          <p:cNvSpPr/>
          <p:nvPr/>
        </p:nvSpPr>
        <p:spPr>
          <a:xfrm>
            <a:off x="973161" y="4893756"/>
            <a:ext cx="7438907" cy="775288"/>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s-ES" sz="3200" dirty="0" smtClean="0"/>
              <a:t>PROPUESTA ECONÓMICA</a:t>
            </a:r>
            <a:endParaRPr lang="es-ES" sz="3200" dirty="0"/>
          </a:p>
        </p:txBody>
      </p:sp>
      <p:sp>
        <p:nvSpPr>
          <p:cNvPr id="12" name="Rectángulo redondeado 11"/>
          <p:cNvSpPr/>
          <p:nvPr/>
        </p:nvSpPr>
        <p:spPr>
          <a:xfrm>
            <a:off x="973161" y="5860023"/>
            <a:ext cx="7438907" cy="775288"/>
          </a:xfrm>
          <a:prstGeom prst="roundRect">
            <a:avLst/>
          </a:prstGeom>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3200" dirty="0" smtClean="0"/>
              <a:t>CONCLUSIONES Y RECOMENDACIONES</a:t>
            </a:r>
            <a:endParaRPr lang="es-ES" sz="3200" dirty="0"/>
          </a:p>
        </p:txBody>
      </p:sp>
      <p:sp>
        <p:nvSpPr>
          <p:cNvPr id="11" name="CuadroTexto 10"/>
          <p:cNvSpPr txBox="1"/>
          <p:nvPr/>
        </p:nvSpPr>
        <p:spPr>
          <a:xfrm>
            <a:off x="725747" y="251963"/>
            <a:ext cx="6218332" cy="584776"/>
          </a:xfrm>
          <a:prstGeom prst="rect">
            <a:avLst/>
          </a:prstGeom>
          <a:noFill/>
        </p:spPr>
        <p:txBody>
          <a:bodyPr wrap="square" rtlCol="0">
            <a:spAutoFit/>
          </a:bodyPr>
          <a:lstStyle/>
          <a:p>
            <a:r>
              <a:rPr lang="es-ES" sz="3200" b="1" dirty="0" smtClean="0"/>
              <a:t>CONTENIDO DE LA PRESENTACIÓN:</a:t>
            </a:r>
            <a:endParaRPr lang="es-ES" sz="3200" b="1" dirty="0"/>
          </a:p>
        </p:txBody>
      </p:sp>
    </p:spTree>
    <p:extLst>
      <p:ext uri="{BB962C8B-B14F-4D97-AF65-F5344CB8AC3E}">
        <p14:creationId xmlns:p14="http://schemas.microsoft.com/office/powerpoint/2010/main" val="327048723"/>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cells.jpg"/>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6481" t="12346" r="20791"/>
          <a:stretch/>
        </p:blipFill>
        <p:spPr>
          <a:xfrm>
            <a:off x="-1" y="1"/>
            <a:ext cx="9144001" cy="6887920"/>
          </a:xfrm>
          <a:prstGeom prst="rect">
            <a:avLst/>
          </a:prstGeom>
        </p:spPr>
      </p:pic>
      <p:sp>
        <p:nvSpPr>
          <p:cNvPr id="8" name="Rectángulo redondeado 7"/>
          <p:cNvSpPr/>
          <p:nvPr/>
        </p:nvSpPr>
        <p:spPr>
          <a:xfrm>
            <a:off x="507999" y="303855"/>
            <a:ext cx="4724401" cy="712146"/>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s-ES" sz="2800" dirty="0" smtClean="0"/>
              <a:t>PROPUESTA ECONÓMICA</a:t>
            </a:r>
          </a:p>
        </p:txBody>
      </p:sp>
      <p:sp>
        <p:nvSpPr>
          <p:cNvPr id="3" name="Rectángulo redondeado 2"/>
          <p:cNvSpPr/>
          <p:nvPr/>
        </p:nvSpPr>
        <p:spPr>
          <a:xfrm>
            <a:off x="829733" y="1557865"/>
            <a:ext cx="2116667" cy="125306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ES" b="1" dirty="0"/>
              <a:t>C</a:t>
            </a:r>
            <a:r>
              <a:rPr lang="es-ES" b="1" dirty="0" smtClean="0"/>
              <a:t>osto de instalación de </a:t>
            </a:r>
            <a:r>
              <a:rPr lang="es-ES" b="1" dirty="0"/>
              <a:t>T</a:t>
            </a:r>
            <a:r>
              <a:rPr lang="es-ES" b="1" dirty="0" smtClean="0"/>
              <a:t>elecentro</a:t>
            </a:r>
            <a:endParaRPr lang="es-ES" b="1" dirty="0"/>
          </a:p>
        </p:txBody>
      </p:sp>
      <p:sp>
        <p:nvSpPr>
          <p:cNvPr id="10" name="Rectángulo redondeado 9"/>
          <p:cNvSpPr/>
          <p:nvPr/>
        </p:nvSpPr>
        <p:spPr>
          <a:xfrm>
            <a:off x="3539066" y="2455332"/>
            <a:ext cx="2055315" cy="123613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ES" b="1" dirty="0" smtClean="0"/>
              <a:t>Costo de estaciones repetidoras arrendadas</a:t>
            </a:r>
            <a:endParaRPr lang="es-ES" b="1" dirty="0"/>
          </a:p>
        </p:txBody>
      </p:sp>
      <p:sp>
        <p:nvSpPr>
          <p:cNvPr id="12" name="Rectángulo redondeado 11"/>
          <p:cNvSpPr/>
          <p:nvPr/>
        </p:nvSpPr>
        <p:spPr>
          <a:xfrm>
            <a:off x="3539066" y="4131734"/>
            <a:ext cx="2055315" cy="123613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ES" b="1" dirty="0" smtClean="0"/>
              <a:t>Costo de nueva estación repetidora</a:t>
            </a:r>
            <a:endParaRPr lang="es-ES" b="1" dirty="0"/>
          </a:p>
        </p:txBody>
      </p:sp>
      <p:sp>
        <p:nvSpPr>
          <p:cNvPr id="13" name="Rectángulo redondeado 12"/>
          <p:cNvSpPr/>
          <p:nvPr/>
        </p:nvSpPr>
        <p:spPr>
          <a:xfrm>
            <a:off x="829733" y="5181601"/>
            <a:ext cx="2116667" cy="125306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ES" b="1" dirty="0" smtClean="0"/>
              <a:t>Costos de operación de los enlaces</a:t>
            </a:r>
            <a:endParaRPr lang="es-ES" b="1" dirty="0"/>
          </a:p>
        </p:txBody>
      </p:sp>
      <p:sp>
        <p:nvSpPr>
          <p:cNvPr id="4" name="Rectángulo redondeado 3"/>
          <p:cNvSpPr/>
          <p:nvPr/>
        </p:nvSpPr>
        <p:spPr>
          <a:xfrm>
            <a:off x="6350000" y="2810933"/>
            <a:ext cx="2150533" cy="1049867"/>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s-ES" b="1" dirty="0" smtClean="0"/>
              <a:t>PRESUPUESTO TOTAL</a:t>
            </a:r>
            <a:endParaRPr lang="es-ES" b="1" dirty="0"/>
          </a:p>
        </p:txBody>
      </p:sp>
      <p:sp>
        <p:nvSpPr>
          <p:cNvPr id="15" name="Rectángulo redondeado 14"/>
          <p:cNvSpPr/>
          <p:nvPr/>
        </p:nvSpPr>
        <p:spPr>
          <a:xfrm>
            <a:off x="6350000" y="3962402"/>
            <a:ext cx="2150533" cy="1049867"/>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s-ES" b="1" dirty="0" smtClean="0"/>
              <a:t>PRESUPUESTO DE LA CONSULTORIA DEL PROYECTO</a:t>
            </a:r>
            <a:endParaRPr lang="es-ES" b="1" dirty="0"/>
          </a:p>
        </p:txBody>
      </p:sp>
      <p:sp>
        <p:nvSpPr>
          <p:cNvPr id="16" name="Rectángulo redondeado 15"/>
          <p:cNvSpPr/>
          <p:nvPr/>
        </p:nvSpPr>
        <p:spPr>
          <a:xfrm>
            <a:off x="829733" y="3386666"/>
            <a:ext cx="2116667" cy="125306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ES" b="1" dirty="0" smtClean="0"/>
              <a:t>Costos de mantenimiento</a:t>
            </a:r>
            <a:endParaRPr lang="es-ES" b="1" dirty="0"/>
          </a:p>
        </p:txBody>
      </p:sp>
    </p:spTree>
    <p:extLst>
      <p:ext uri="{BB962C8B-B14F-4D97-AF65-F5344CB8AC3E}">
        <p14:creationId xmlns:p14="http://schemas.microsoft.com/office/powerpoint/2010/main" val="37289178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dissolve">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dissolve">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animBg="1"/>
      <p:bldP spid="10" grpId="0" animBg="1"/>
      <p:bldP spid="12" grpId="0" animBg="1"/>
      <p:bldP spid="13" grpId="0" animBg="1"/>
      <p:bldP spid="4" grpId="0" animBg="1"/>
      <p:bldP spid="15" grpId="0" animBg="1"/>
      <p:bldP spid="16"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cells.jpg"/>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6481" t="12346" r="20791"/>
          <a:stretch/>
        </p:blipFill>
        <p:spPr>
          <a:xfrm>
            <a:off x="-1" y="1"/>
            <a:ext cx="9144001" cy="6887920"/>
          </a:xfrm>
          <a:prstGeom prst="rect">
            <a:avLst/>
          </a:prstGeom>
        </p:spPr>
      </p:pic>
      <p:sp>
        <p:nvSpPr>
          <p:cNvPr id="8" name="Rectángulo redondeado 7"/>
          <p:cNvSpPr/>
          <p:nvPr/>
        </p:nvSpPr>
        <p:spPr>
          <a:xfrm>
            <a:off x="507999" y="303855"/>
            <a:ext cx="4724401" cy="712146"/>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s-ES" sz="2800" dirty="0" smtClean="0"/>
              <a:t>PROPUESTA ECONÓMICA</a:t>
            </a:r>
          </a:p>
        </p:txBody>
      </p:sp>
      <p:sp>
        <p:nvSpPr>
          <p:cNvPr id="3" name="Rectángulo redondeado 2"/>
          <p:cNvSpPr/>
          <p:nvPr/>
        </p:nvSpPr>
        <p:spPr>
          <a:xfrm>
            <a:off x="507998" y="1557865"/>
            <a:ext cx="2963335" cy="82973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ES" b="1" dirty="0" smtClean="0"/>
              <a:t>Costos de operación de los enlaces</a:t>
            </a:r>
            <a:endParaRPr lang="es-ES" b="1" dirty="0"/>
          </a:p>
        </p:txBody>
      </p:sp>
      <p:sp>
        <p:nvSpPr>
          <p:cNvPr id="5" name="CuadroTexto 4"/>
          <p:cNvSpPr txBox="1"/>
          <p:nvPr/>
        </p:nvSpPr>
        <p:spPr>
          <a:xfrm>
            <a:off x="4148666" y="2540000"/>
            <a:ext cx="4758267" cy="3046988"/>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indent="-285750">
              <a:buFont typeface="Arial"/>
              <a:buChar char="•"/>
            </a:pPr>
            <a:r>
              <a:rPr lang="es-ES_tradnl" sz="1600" i="1" dirty="0"/>
              <a:t>TA</a:t>
            </a:r>
            <a:r>
              <a:rPr lang="es-ES_tradnl" sz="1600" dirty="0"/>
              <a:t> = Tarifa anual en dólares de los Estados Unidos de América</a:t>
            </a:r>
            <a:endParaRPr lang="en-US" sz="1600" dirty="0"/>
          </a:p>
          <a:p>
            <a:pPr marL="285750" indent="-285750">
              <a:buFont typeface="Arial"/>
              <a:buChar char="•"/>
            </a:pPr>
            <a:r>
              <a:rPr lang="es-ES_tradnl" sz="1600" i="1" dirty="0"/>
              <a:t>K</a:t>
            </a:r>
            <a:r>
              <a:rPr lang="es-ES_tradnl" sz="1600" i="1" baseline="-25000" dirty="0"/>
              <a:t>a</a:t>
            </a:r>
            <a:r>
              <a:rPr lang="es-ES_tradnl" sz="1600" i="1" dirty="0"/>
              <a:t> </a:t>
            </a:r>
            <a:r>
              <a:rPr lang="es-ES_tradnl" sz="1600" dirty="0"/>
              <a:t>= Ajuste por inflación, valor normalmente 1. </a:t>
            </a:r>
            <a:endParaRPr lang="en-US" sz="1600" dirty="0"/>
          </a:p>
          <a:p>
            <a:pPr marL="285750" indent="-285750">
              <a:buFont typeface="Arial"/>
              <a:buChar char="•"/>
            </a:pPr>
            <a:r>
              <a:rPr lang="es-ES_tradnl" sz="1600" i="1" dirty="0"/>
              <a:t>α</a:t>
            </a:r>
            <a:r>
              <a:rPr lang="es-ES_tradnl" sz="1600" i="1" baseline="-25000" dirty="0"/>
              <a:t>6</a:t>
            </a:r>
            <a:r>
              <a:rPr lang="es-ES_tradnl" sz="1600" baseline="-25000" dirty="0"/>
              <a:t> </a:t>
            </a:r>
            <a:r>
              <a:rPr lang="es-ES_tradnl" sz="1600" dirty="0"/>
              <a:t>= Coeficiente de valoración del espectro para los Sistemas de Espectro Ensanchado, valor tabulado de 0.5333 [80]</a:t>
            </a:r>
            <a:endParaRPr lang="en-US" sz="1600" dirty="0"/>
          </a:p>
          <a:p>
            <a:pPr marL="285750" indent="-285750">
              <a:buFont typeface="Arial"/>
              <a:buChar char="•"/>
            </a:pPr>
            <a:r>
              <a:rPr lang="es-ES_tradnl" sz="1600" i="1" dirty="0"/>
              <a:t>β</a:t>
            </a:r>
            <a:r>
              <a:rPr lang="es-ES_tradnl" sz="1600" i="1" baseline="-25000" dirty="0"/>
              <a:t>6</a:t>
            </a:r>
            <a:r>
              <a:rPr lang="es-ES_tradnl" sz="1600" dirty="0"/>
              <a:t> = Coeficiente de corrección para los sistemas de espectro ensanchado, valor normalmente 1.</a:t>
            </a:r>
            <a:endParaRPr lang="en-US" sz="1600" dirty="0"/>
          </a:p>
          <a:p>
            <a:pPr marL="285750" indent="-285750">
              <a:buFont typeface="Arial"/>
              <a:buChar char="•"/>
            </a:pPr>
            <a:r>
              <a:rPr lang="es-ES_tradnl" sz="1600" i="1" dirty="0"/>
              <a:t>B </a:t>
            </a:r>
            <a:r>
              <a:rPr lang="es-ES_tradnl" sz="1600" dirty="0"/>
              <a:t>= Constante de servicio para los Sistemas de Modulación Digital de Banda Ancha, valor tabulado de 12. [80]</a:t>
            </a:r>
            <a:endParaRPr lang="en-US" sz="1600" dirty="0"/>
          </a:p>
          <a:p>
            <a:pPr marL="285750" indent="-285750">
              <a:buFont typeface="Arial"/>
              <a:buChar char="•"/>
            </a:pPr>
            <a:r>
              <a:rPr lang="es-ES_tradnl" sz="1600" i="1" dirty="0"/>
              <a:t>NTE</a:t>
            </a:r>
            <a:r>
              <a:rPr lang="es-ES_tradnl" sz="1600" dirty="0"/>
              <a:t> = Número total de Estaciones fijas</a:t>
            </a:r>
            <a:r>
              <a:rPr lang="en-US" sz="1600" dirty="0"/>
              <a:t> </a:t>
            </a:r>
            <a:endParaRPr lang="es-ES" sz="1600" dirty="0"/>
          </a:p>
        </p:txBody>
      </p:sp>
      <p:sp>
        <p:nvSpPr>
          <p:cNvPr id="6" name="CuadroTexto 5"/>
          <p:cNvSpPr txBox="1"/>
          <p:nvPr/>
        </p:nvSpPr>
        <p:spPr>
          <a:xfrm>
            <a:off x="1337733" y="2998801"/>
            <a:ext cx="1286933"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ES" dirty="0" smtClean="0"/>
              <a:t>Banda ICM</a:t>
            </a:r>
            <a:endParaRPr lang="es-ES" dirty="0"/>
          </a:p>
        </p:txBody>
      </p:sp>
      <p:sp>
        <p:nvSpPr>
          <p:cNvPr id="14" name="CuadroTexto 13"/>
          <p:cNvSpPr txBox="1"/>
          <p:nvPr/>
        </p:nvSpPr>
        <p:spPr>
          <a:xfrm>
            <a:off x="965200" y="3904524"/>
            <a:ext cx="2032000" cy="92333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ES" dirty="0" smtClean="0"/>
              <a:t>CONATEL sistemas de modulación de banda digital</a:t>
            </a:r>
            <a:endParaRPr lang="es-ES" dirty="0"/>
          </a:p>
        </p:txBody>
      </p:sp>
      <p:sp>
        <p:nvSpPr>
          <p:cNvPr id="7" name="Rectángulo redondeado 6"/>
          <p:cNvSpPr/>
          <p:nvPr/>
        </p:nvSpPr>
        <p:spPr>
          <a:xfrm>
            <a:off x="507998" y="5586988"/>
            <a:ext cx="2946400" cy="1101679"/>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s-ES" sz="2000" dirty="0" smtClean="0"/>
              <a:t>69.95 usd/5años</a:t>
            </a:r>
            <a:endParaRPr lang="es-ES" sz="2000" dirty="0"/>
          </a:p>
        </p:txBody>
      </p:sp>
      <p:sp>
        <p:nvSpPr>
          <p:cNvPr id="4" name="CuadroTexto 3"/>
          <p:cNvSpPr txBox="1"/>
          <p:nvPr/>
        </p:nvSpPr>
        <p:spPr>
          <a:xfrm>
            <a:off x="4758267" y="1970555"/>
            <a:ext cx="3486878" cy="400110"/>
          </a:xfrm>
          <a:prstGeom prst="rect">
            <a:avLst/>
          </a:prstGeom>
          <a:ln>
            <a:solidFill>
              <a:srgbClr val="FF0000"/>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s-ES" sz="2000" i="1" dirty="0" smtClean="0"/>
              <a:t>TA = K</a:t>
            </a:r>
            <a:r>
              <a:rPr lang="es-ES" sz="2000" i="1" baseline="-25000" dirty="0" smtClean="0"/>
              <a:t>a</a:t>
            </a:r>
            <a:r>
              <a:rPr lang="es-ES" sz="2000" i="1" dirty="0" smtClean="0"/>
              <a:t>* α</a:t>
            </a:r>
            <a:r>
              <a:rPr lang="es-ES" sz="2000" i="1" baseline="-25000" dirty="0" smtClean="0"/>
              <a:t>6</a:t>
            </a:r>
            <a:r>
              <a:rPr lang="es-ES" sz="2000" i="1" dirty="0" smtClean="0"/>
              <a:t> *</a:t>
            </a:r>
            <a:r>
              <a:rPr lang="es-ES" sz="2000" i="1" dirty="0"/>
              <a:t>β</a:t>
            </a:r>
            <a:r>
              <a:rPr lang="es-ES" sz="2000" i="1" baseline="-25000" dirty="0" smtClean="0"/>
              <a:t>6</a:t>
            </a:r>
            <a:r>
              <a:rPr lang="es-ES" sz="2000" i="1" dirty="0" smtClean="0"/>
              <a:t> *B *NTE</a:t>
            </a:r>
            <a:endParaRPr lang="es-ES" sz="2000" i="1" dirty="0"/>
          </a:p>
        </p:txBody>
      </p:sp>
    </p:spTree>
    <p:extLst>
      <p:ext uri="{BB962C8B-B14F-4D97-AF65-F5344CB8AC3E}">
        <p14:creationId xmlns:p14="http://schemas.microsoft.com/office/powerpoint/2010/main" val="29530838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dissolv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14" grpId="0" animBg="1"/>
      <p:bldP spid="7" grpId="0" animBg="1"/>
      <p:bldP spid="4"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cells.jpg"/>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6481" t="12346" r="20791"/>
          <a:stretch/>
        </p:blipFill>
        <p:spPr>
          <a:xfrm>
            <a:off x="-1" y="1"/>
            <a:ext cx="9144001" cy="6887920"/>
          </a:xfrm>
          <a:prstGeom prst="rect">
            <a:avLst/>
          </a:prstGeom>
        </p:spPr>
      </p:pic>
      <p:sp>
        <p:nvSpPr>
          <p:cNvPr id="8" name="Rectángulo redondeado 7"/>
          <p:cNvSpPr/>
          <p:nvPr/>
        </p:nvSpPr>
        <p:spPr>
          <a:xfrm>
            <a:off x="389467" y="303855"/>
            <a:ext cx="2573868" cy="1084678"/>
          </a:xfrm>
          <a:prstGeom prst="roundRect">
            <a:avLst/>
          </a:prstGeom>
          <a:scene3d>
            <a:camera prst="orthographicFront"/>
            <a:lightRig rig="threePt" dir="t"/>
          </a:scene3d>
          <a:sp3d>
            <a:bevelT prst="angle"/>
          </a:sp3d>
        </p:spPr>
        <p:style>
          <a:lnRef idx="1">
            <a:schemeClr val="accent2"/>
          </a:lnRef>
          <a:fillRef idx="3">
            <a:schemeClr val="accent2"/>
          </a:fillRef>
          <a:effectRef idx="2">
            <a:schemeClr val="accent2"/>
          </a:effectRef>
          <a:fontRef idx="minor">
            <a:schemeClr val="lt1"/>
          </a:fontRef>
        </p:style>
        <p:txBody>
          <a:bodyPr rtlCol="0" anchor="ctr"/>
          <a:lstStyle/>
          <a:p>
            <a:pPr algn="ctr"/>
            <a:r>
              <a:rPr lang="es-ES" sz="2800" dirty="0" smtClean="0"/>
              <a:t>PROPUESTA ECONÓMICA</a:t>
            </a:r>
          </a:p>
        </p:txBody>
      </p:sp>
      <p:sp>
        <p:nvSpPr>
          <p:cNvPr id="3" name="Rectángulo redondeado 2"/>
          <p:cNvSpPr/>
          <p:nvPr/>
        </p:nvSpPr>
        <p:spPr>
          <a:xfrm>
            <a:off x="118533" y="3539065"/>
            <a:ext cx="2963335" cy="82973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ES" b="1" dirty="0" smtClean="0"/>
              <a:t>Costos de instalación de un Telecentro</a:t>
            </a:r>
            <a:endParaRPr lang="es-ES" b="1" dirty="0"/>
          </a:p>
        </p:txBody>
      </p:sp>
      <p:pic>
        <p:nvPicPr>
          <p:cNvPr id="4" name="Imagen 3" descr="Picture 1.png"/>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3317169" y="534178"/>
            <a:ext cx="5625397" cy="6222222"/>
          </a:xfrm>
          <a:prstGeom prst="rect">
            <a:avLst/>
          </a:prstGeom>
        </p:spPr>
      </p:pic>
    </p:spTree>
    <p:extLst>
      <p:ext uri="{BB962C8B-B14F-4D97-AF65-F5344CB8AC3E}">
        <p14:creationId xmlns:p14="http://schemas.microsoft.com/office/powerpoint/2010/main" val="225872124"/>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cells.jpg"/>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6481" t="12346" r="20791"/>
          <a:stretch/>
        </p:blipFill>
        <p:spPr>
          <a:xfrm>
            <a:off x="-1" y="1"/>
            <a:ext cx="9144001" cy="6887920"/>
          </a:xfrm>
          <a:prstGeom prst="rect">
            <a:avLst/>
          </a:prstGeom>
        </p:spPr>
      </p:pic>
      <p:sp>
        <p:nvSpPr>
          <p:cNvPr id="8" name="Rectángulo redondeado 7"/>
          <p:cNvSpPr/>
          <p:nvPr/>
        </p:nvSpPr>
        <p:spPr>
          <a:xfrm>
            <a:off x="389467" y="303855"/>
            <a:ext cx="2573868" cy="1084678"/>
          </a:xfrm>
          <a:prstGeom prst="roundRect">
            <a:avLst/>
          </a:prstGeom>
          <a:scene3d>
            <a:camera prst="orthographicFront"/>
            <a:lightRig rig="threePt" dir="t"/>
          </a:scene3d>
          <a:sp3d>
            <a:bevelT prst="angle"/>
          </a:sp3d>
        </p:spPr>
        <p:style>
          <a:lnRef idx="1">
            <a:schemeClr val="accent2"/>
          </a:lnRef>
          <a:fillRef idx="3">
            <a:schemeClr val="accent2"/>
          </a:fillRef>
          <a:effectRef idx="2">
            <a:schemeClr val="accent2"/>
          </a:effectRef>
          <a:fontRef idx="minor">
            <a:schemeClr val="lt1"/>
          </a:fontRef>
        </p:style>
        <p:txBody>
          <a:bodyPr rtlCol="0" anchor="ctr"/>
          <a:lstStyle/>
          <a:p>
            <a:pPr algn="ctr"/>
            <a:r>
              <a:rPr lang="es-ES" sz="2800" dirty="0" smtClean="0"/>
              <a:t>PROPUESTA ECONÓMICA</a:t>
            </a:r>
          </a:p>
        </p:txBody>
      </p:sp>
      <p:sp>
        <p:nvSpPr>
          <p:cNvPr id="3" name="Rectángulo redondeado 2"/>
          <p:cNvSpPr/>
          <p:nvPr/>
        </p:nvSpPr>
        <p:spPr>
          <a:xfrm>
            <a:off x="118533" y="3539065"/>
            <a:ext cx="2963335" cy="113453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ES" b="1" dirty="0" smtClean="0"/>
              <a:t>Costos de instalación de una estación repetidora alquilada</a:t>
            </a:r>
            <a:endParaRPr lang="es-ES" b="1" dirty="0"/>
          </a:p>
        </p:txBody>
      </p:sp>
      <p:pic>
        <p:nvPicPr>
          <p:cNvPr id="5" name="Imagen 4" descr="Picture 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5568" y="1388533"/>
            <a:ext cx="5625397" cy="5092063"/>
          </a:xfrm>
          <a:prstGeom prst="rect">
            <a:avLst/>
          </a:prstGeom>
        </p:spPr>
      </p:pic>
    </p:spTree>
    <p:extLst>
      <p:ext uri="{BB962C8B-B14F-4D97-AF65-F5344CB8AC3E}">
        <p14:creationId xmlns:p14="http://schemas.microsoft.com/office/powerpoint/2010/main" val="2444279171"/>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cells.jpg"/>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6481" t="12346" r="20791"/>
          <a:stretch/>
        </p:blipFill>
        <p:spPr>
          <a:xfrm>
            <a:off x="-1" y="1"/>
            <a:ext cx="9144001" cy="6887920"/>
          </a:xfrm>
          <a:prstGeom prst="rect">
            <a:avLst/>
          </a:prstGeom>
        </p:spPr>
      </p:pic>
      <p:sp>
        <p:nvSpPr>
          <p:cNvPr id="8" name="Rectángulo redondeado 7"/>
          <p:cNvSpPr/>
          <p:nvPr/>
        </p:nvSpPr>
        <p:spPr>
          <a:xfrm>
            <a:off x="389467" y="303855"/>
            <a:ext cx="2573868" cy="1084678"/>
          </a:xfrm>
          <a:prstGeom prst="roundRect">
            <a:avLst/>
          </a:prstGeom>
          <a:scene3d>
            <a:camera prst="orthographicFront"/>
            <a:lightRig rig="threePt" dir="t"/>
          </a:scene3d>
          <a:sp3d>
            <a:bevelT prst="angle"/>
          </a:sp3d>
        </p:spPr>
        <p:style>
          <a:lnRef idx="1">
            <a:schemeClr val="accent2"/>
          </a:lnRef>
          <a:fillRef idx="3">
            <a:schemeClr val="accent2"/>
          </a:fillRef>
          <a:effectRef idx="2">
            <a:schemeClr val="accent2"/>
          </a:effectRef>
          <a:fontRef idx="minor">
            <a:schemeClr val="lt1"/>
          </a:fontRef>
        </p:style>
        <p:txBody>
          <a:bodyPr rtlCol="0" anchor="ctr"/>
          <a:lstStyle/>
          <a:p>
            <a:pPr algn="ctr"/>
            <a:r>
              <a:rPr lang="es-ES" sz="2800" dirty="0" smtClean="0"/>
              <a:t>PROPUESTA ECONÓMICA</a:t>
            </a:r>
          </a:p>
        </p:txBody>
      </p:sp>
      <p:sp>
        <p:nvSpPr>
          <p:cNvPr id="3" name="Rectángulo redondeado 2"/>
          <p:cNvSpPr/>
          <p:nvPr/>
        </p:nvSpPr>
        <p:spPr>
          <a:xfrm>
            <a:off x="118533" y="3539065"/>
            <a:ext cx="2963335" cy="113453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ES" b="1" dirty="0" smtClean="0"/>
              <a:t>Costos de instalación de nueva estación repetidora</a:t>
            </a:r>
            <a:endParaRPr lang="es-ES" b="1" dirty="0"/>
          </a:p>
        </p:txBody>
      </p:sp>
      <p:pic>
        <p:nvPicPr>
          <p:cNvPr id="2" name="Imagen 1" descr="Picture 4.png"/>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3323518" y="440652"/>
            <a:ext cx="5612698" cy="6196825"/>
          </a:xfrm>
          <a:prstGeom prst="rect">
            <a:avLst/>
          </a:prstGeom>
        </p:spPr>
      </p:pic>
    </p:spTree>
    <p:extLst>
      <p:ext uri="{BB962C8B-B14F-4D97-AF65-F5344CB8AC3E}">
        <p14:creationId xmlns:p14="http://schemas.microsoft.com/office/powerpoint/2010/main" val="255817602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cells.jpg"/>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l="6481" t="12346" r="20791"/>
          <a:stretch/>
        </p:blipFill>
        <p:spPr>
          <a:xfrm>
            <a:off x="-1" y="1"/>
            <a:ext cx="9144001" cy="6887920"/>
          </a:xfrm>
          <a:prstGeom prst="rect">
            <a:avLst/>
          </a:prstGeom>
        </p:spPr>
      </p:pic>
      <p:pic>
        <p:nvPicPr>
          <p:cNvPr id="3" name="Imagen 2"/>
          <p:cNvPicPr>
            <a:picLocks noChangeAspect="1"/>
          </p:cNvPicPr>
          <p:nvPr/>
        </p:nvPicPr>
        <p:blipFill rotWithShape="1">
          <a:blip r:embed="rId5"/>
          <a:srcRect b="20208"/>
          <a:stretch/>
        </p:blipFill>
        <p:spPr>
          <a:xfrm>
            <a:off x="3572933" y="2789768"/>
            <a:ext cx="2175245" cy="17356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Elipse 3"/>
          <p:cNvSpPr/>
          <p:nvPr/>
        </p:nvSpPr>
        <p:spPr>
          <a:xfrm>
            <a:off x="6620933" y="1816101"/>
            <a:ext cx="2032000" cy="1947333"/>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_tradnl" sz="1400" dirty="0" smtClean="0"/>
              <a:t>Es el esparcimiento </a:t>
            </a:r>
            <a:r>
              <a:rPr lang="es-ES_tradnl" sz="1400" dirty="0"/>
              <a:t>de educación y atención médica, sin necesidad de un contacto físico entre paciente – médico</a:t>
            </a:r>
            <a:r>
              <a:rPr lang="en-US" sz="1400" dirty="0"/>
              <a:t> </a:t>
            </a:r>
            <a:endParaRPr lang="es-ES" sz="1400" dirty="0"/>
          </a:p>
        </p:txBody>
      </p:sp>
      <p:sp>
        <p:nvSpPr>
          <p:cNvPr id="10" name="Elipse 9"/>
          <p:cNvSpPr/>
          <p:nvPr/>
        </p:nvSpPr>
        <p:spPr>
          <a:xfrm>
            <a:off x="592667" y="1816101"/>
            <a:ext cx="2032000" cy="1947333"/>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_tradnl" sz="1400" dirty="0" smtClean="0"/>
              <a:t>Es la práctica </a:t>
            </a:r>
            <a:r>
              <a:rPr lang="es-ES_tradnl" sz="1400" dirty="0"/>
              <a:t>de la medicina y de sus actividades convexas</a:t>
            </a:r>
            <a:r>
              <a:rPr lang="es-ES_tradnl" sz="1400" dirty="0" smtClean="0"/>
              <a:t>, </a:t>
            </a:r>
            <a:r>
              <a:rPr lang="es-ES_tradnl" sz="1400" dirty="0"/>
              <a:t>a distancia, por medio de sistemas de </a:t>
            </a:r>
            <a:r>
              <a:rPr lang="es-ES_tradnl" sz="1400" dirty="0" smtClean="0"/>
              <a:t>comunicación</a:t>
            </a:r>
            <a:r>
              <a:rPr lang="en-US" sz="1400" dirty="0" smtClean="0"/>
              <a:t>.</a:t>
            </a:r>
            <a:endParaRPr lang="es-ES" sz="1400" dirty="0"/>
          </a:p>
        </p:txBody>
      </p:sp>
      <p:sp>
        <p:nvSpPr>
          <p:cNvPr id="12" name="Elipse 11"/>
          <p:cNvSpPr/>
          <p:nvPr/>
        </p:nvSpPr>
        <p:spPr>
          <a:xfrm>
            <a:off x="3725333" y="4842934"/>
            <a:ext cx="1794934" cy="17272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_tradnl" sz="1400" dirty="0" smtClean="0"/>
              <a:t>Es la </a:t>
            </a:r>
            <a:r>
              <a:rPr lang="es-ES_tradnl" sz="1400" dirty="0"/>
              <a:t>medicina practicada a distancia, incluyendo diagnóstico y tratamiento.</a:t>
            </a:r>
            <a:r>
              <a:rPr lang="en-US" sz="1400" dirty="0"/>
              <a:t> </a:t>
            </a:r>
            <a:endParaRPr lang="es-ES" sz="1400" dirty="0"/>
          </a:p>
        </p:txBody>
      </p:sp>
      <p:sp>
        <p:nvSpPr>
          <p:cNvPr id="14" name="CuadroTexto 13"/>
          <p:cNvSpPr txBox="1"/>
          <p:nvPr/>
        </p:nvSpPr>
        <p:spPr>
          <a:xfrm>
            <a:off x="3081867" y="1664100"/>
            <a:ext cx="2963334" cy="954107"/>
          </a:xfrm>
          <a:prstGeom prst="rect">
            <a:avLst/>
          </a:prstGeom>
          <a:noFill/>
        </p:spPr>
        <p:txBody>
          <a:bodyPr wrap="square" rtlCol="0">
            <a:spAutoFit/>
          </a:bodyPr>
          <a:lstStyle/>
          <a:p>
            <a:pPr algn="ctr"/>
            <a:r>
              <a:rPr lang="es-ES" sz="2800" b="1" dirty="0" smtClean="0"/>
              <a:t>¿QUÉ ES LA TELEMEDICINA?</a:t>
            </a:r>
            <a:endParaRPr lang="es-ES" sz="2800" b="1" dirty="0"/>
          </a:p>
        </p:txBody>
      </p:sp>
      <p:sp>
        <p:nvSpPr>
          <p:cNvPr id="15" name="Rectángulo redondeado 14"/>
          <p:cNvSpPr/>
          <p:nvPr/>
        </p:nvSpPr>
        <p:spPr>
          <a:xfrm>
            <a:off x="508001" y="303855"/>
            <a:ext cx="3589866" cy="712146"/>
          </a:xfrm>
          <a:prstGeom prst="roundRect">
            <a:avLst/>
          </a:prstGeom>
          <a:scene3d>
            <a:camera prst="orthographicFront"/>
            <a:lightRig rig="threePt" dir="t"/>
          </a:scene3d>
          <a:sp3d>
            <a:bevelT prst="angle"/>
          </a:sp3d>
        </p:spPr>
        <p:style>
          <a:lnRef idx="1">
            <a:schemeClr val="accent6"/>
          </a:lnRef>
          <a:fillRef idx="3">
            <a:schemeClr val="accent6"/>
          </a:fillRef>
          <a:effectRef idx="2">
            <a:schemeClr val="accent6"/>
          </a:effectRef>
          <a:fontRef idx="minor">
            <a:schemeClr val="lt1"/>
          </a:fontRef>
        </p:style>
        <p:txBody>
          <a:bodyPr rtlCol="0" anchor="ctr"/>
          <a:lstStyle/>
          <a:p>
            <a:pPr algn="ctr"/>
            <a:r>
              <a:rPr lang="es-ES" sz="3200" dirty="0" smtClean="0"/>
              <a:t>INTRODUCCIÓN</a:t>
            </a:r>
            <a:endParaRPr lang="es-ES" sz="3200" dirty="0"/>
          </a:p>
        </p:txBody>
      </p:sp>
    </p:spTree>
    <p:extLst>
      <p:ext uri="{BB962C8B-B14F-4D97-AF65-F5344CB8AC3E}">
        <p14:creationId xmlns:p14="http://schemas.microsoft.com/office/powerpoint/2010/main" val="24337768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par>
                                <p:cTn id="8" presetID="5"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2" grpId="0" animBg="1"/>
      <p:bldP spid="14"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cells.jpg"/>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6481" t="12346" r="20791"/>
          <a:stretch/>
        </p:blipFill>
        <p:spPr>
          <a:xfrm>
            <a:off x="-1" y="1"/>
            <a:ext cx="9144001" cy="6887920"/>
          </a:xfrm>
          <a:prstGeom prst="rect">
            <a:avLst/>
          </a:prstGeom>
        </p:spPr>
      </p:pic>
      <p:sp>
        <p:nvSpPr>
          <p:cNvPr id="8" name="Rectángulo redondeado 7"/>
          <p:cNvSpPr/>
          <p:nvPr/>
        </p:nvSpPr>
        <p:spPr>
          <a:xfrm>
            <a:off x="389467" y="303855"/>
            <a:ext cx="2573868" cy="1084678"/>
          </a:xfrm>
          <a:prstGeom prst="roundRect">
            <a:avLst/>
          </a:prstGeom>
          <a:scene3d>
            <a:camera prst="orthographicFront"/>
            <a:lightRig rig="threePt" dir="t"/>
          </a:scene3d>
          <a:sp3d>
            <a:bevelT prst="angle"/>
          </a:sp3d>
        </p:spPr>
        <p:style>
          <a:lnRef idx="1">
            <a:schemeClr val="accent2"/>
          </a:lnRef>
          <a:fillRef idx="3">
            <a:schemeClr val="accent2"/>
          </a:fillRef>
          <a:effectRef idx="2">
            <a:schemeClr val="accent2"/>
          </a:effectRef>
          <a:fontRef idx="minor">
            <a:schemeClr val="lt1"/>
          </a:fontRef>
        </p:style>
        <p:txBody>
          <a:bodyPr rtlCol="0" anchor="ctr"/>
          <a:lstStyle/>
          <a:p>
            <a:pPr algn="ctr"/>
            <a:r>
              <a:rPr lang="es-ES" sz="2800" dirty="0" smtClean="0"/>
              <a:t>PROPUESTA ECONÓMICA</a:t>
            </a:r>
          </a:p>
        </p:txBody>
      </p:sp>
      <p:sp>
        <p:nvSpPr>
          <p:cNvPr id="3" name="Rectángulo redondeado 2"/>
          <p:cNvSpPr/>
          <p:nvPr/>
        </p:nvSpPr>
        <p:spPr>
          <a:xfrm>
            <a:off x="118533" y="3539065"/>
            <a:ext cx="2472267" cy="113453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ES" b="1" dirty="0" smtClean="0"/>
              <a:t>Costos de instalación de centro de coordinación.</a:t>
            </a:r>
            <a:endParaRPr lang="es-ES" b="1" dirty="0"/>
          </a:p>
        </p:txBody>
      </p:sp>
      <p:pic>
        <p:nvPicPr>
          <p:cNvPr id="4" name="Imagen 3" descr="Picture 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1868" y="1388533"/>
            <a:ext cx="5930159" cy="4939682"/>
          </a:xfrm>
          <a:prstGeom prst="rect">
            <a:avLst/>
          </a:prstGeom>
        </p:spPr>
      </p:pic>
    </p:spTree>
    <p:extLst>
      <p:ext uri="{BB962C8B-B14F-4D97-AF65-F5344CB8AC3E}">
        <p14:creationId xmlns:p14="http://schemas.microsoft.com/office/powerpoint/2010/main" val="1726571219"/>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cells.jpg"/>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6481" t="12346" r="20791"/>
          <a:stretch/>
        </p:blipFill>
        <p:spPr>
          <a:xfrm>
            <a:off x="-1" y="1"/>
            <a:ext cx="9144001" cy="6887920"/>
          </a:xfrm>
          <a:prstGeom prst="rect">
            <a:avLst/>
          </a:prstGeom>
        </p:spPr>
      </p:pic>
      <p:sp>
        <p:nvSpPr>
          <p:cNvPr id="8" name="Rectángulo redondeado 7"/>
          <p:cNvSpPr/>
          <p:nvPr/>
        </p:nvSpPr>
        <p:spPr>
          <a:xfrm>
            <a:off x="389467" y="303855"/>
            <a:ext cx="2573868" cy="1084678"/>
          </a:xfrm>
          <a:prstGeom prst="roundRect">
            <a:avLst/>
          </a:prstGeom>
          <a:scene3d>
            <a:camera prst="orthographicFront"/>
            <a:lightRig rig="threePt" dir="t"/>
          </a:scene3d>
          <a:sp3d>
            <a:bevelT prst="angle"/>
          </a:sp3d>
        </p:spPr>
        <p:style>
          <a:lnRef idx="1">
            <a:schemeClr val="accent2"/>
          </a:lnRef>
          <a:fillRef idx="3">
            <a:schemeClr val="accent2"/>
          </a:fillRef>
          <a:effectRef idx="2">
            <a:schemeClr val="accent2"/>
          </a:effectRef>
          <a:fontRef idx="minor">
            <a:schemeClr val="lt1"/>
          </a:fontRef>
        </p:style>
        <p:txBody>
          <a:bodyPr rtlCol="0" anchor="ctr"/>
          <a:lstStyle/>
          <a:p>
            <a:pPr algn="ctr"/>
            <a:r>
              <a:rPr lang="es-ES" sz="2800" dirty="0" smtClean="0"/>
              <a:t>PROPUESTA ECONÓMICA</a:t>
            </a:r>
          </a:p>
        </p:txBody>
      </p:sp>
      <p:sp>
        <p:nvSpPr>
          <p:cNvPr id="7" name="Rectángulo redondeado 6"/>
          <p:cNvSpPr/>
          <p:nvPr/>
        </p:nvSpPr>
        <p:spPr>
          <a:xfrm>
            <a:off x="3674533" y="1591733"/>
            <a:ext cx="2150533" cy="104986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ES" b="1" dirty="0" smtClean="0"/>
              <a:t>Costos de mantenimiento</a:t>
            </a:r>
          </a:p>
        </p:txBody>
      </p:sp>
      <p:graphicFrame>
        <p:nvGraphicFramePr>
          <p:cNvPr id="2" name="Objeto 1"/>
          <p:cNvGraphicFramePr>
            <a:graphicFrameLocks noChangeAspect="1"/>
          </p:cNvGraphicFramePr>
          <p:nvPr>
            <p:extLst>
              <p:ext uri="{D42A27DB-BD31-4B8C-83A1-F6EECF244321}">
                <p14:modId xmlns:p14="http://schemas.microsoft.com/office/powerpoint/2010/main" val="1798212455"/>
              </p:ext>
            </p:extLst>
          </p:nvPr>
        </p:nvGraphicFramePr>
        <p:xfrm>
          <a:off x="823384" y="3361266"/>
          <a:ext cx="7675828" cy="1701800"/>
        </p:xfrm>
        <a:graphic>
          <a:graphicData uri="http://schemas.openxmlformats.org/presentationml/2006/ole">
            <mc:AlternateContent xmlns:mc="http://schemas.openxmlformats.org/markup-compatibility/2006">
              <mc:Choice xmlns:v="urn:schemas-microsoft-com:vml" Requires="v">
                <p:oleObj spid="_x0000_s4313" name="Documento" r:id="rId5" imgW="5499100" imgH="1219200" progId="Word.Document.12">
                  <p:embed/>
                </p:oleObj>
              </mc:Choice>
              <mc:Fallback>
                <p:oleObj name="Documento" r:id="rId5" imgW="5499100" imgH="1219200" progId="Word.Document.12">
                  <p:embed/>
                  <p:pic>
                    <p:nvPicPr>
                      <p:cNvPr id="0" name=""/>
                      <p:cNvPicPr/>
                      <p:nvPr/>
                    </p:nvPicPr>
                    <p:blipFill>
                      <a:blip r:embed="rId6"/>
                      <a:stretch>
                        <a:fillRect/>
                      </a:stretch>
                    </p:blipFill>
                    <p:spPr>
                      <a:xfrm>
                        <a:off x="823384" y="3361266"/>
                        <a:ext cx="7675828" cy="1701800"/>
                      </a:xfrm>
                      <a:prstGeom prst="rect">
                        <a:avLst/>
                      </a:prstGeom>
                    </p:spPr>
                  </p:pic>
                </p:oleObj>
              </mc:Fallback>
            </mc:AlternateContent>
          </a:graphicData>
        </a:graphic>
      </p:graphicFrame>
    </p:spTree>
    <p:extLst>
      <p:ext uri="{BB962C8B-B14F-4D97-AF65-F5344CB8AC3E}">
        <p14:creationId xmlns:p14="http://schemas.microsoft.com/office/powerpoint/2010/main" val="2085519695"/>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cells.jpg"/>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6481" t="12346" r="20791"/>
          <a:stretch/>
        </p:blipFill>
        <p:spPr>
          <a:xfrm>
            <a:off x="-1" y="1"/>
            <a:ext cx="9144001" cy="6887920"/>
          </a:xfrm>
          <a:prstGeom prst="rect">
            <a:avLst/>
          </a:prstGeom>
        </p:spPr>
      </p:pic>
      <p:sp>
        <p:nvSpPr>
          <p:cNvPr id="8" name="Rectángulo redondeado 7"/>
          <p:cNvSpPr/>
          <p:nvPr/>
        </p:nvSpPr>
        <p:spPr>
          <a:xfrm>
            <a:off x="389467" y="303855"/>
            <a:ext cx="2573868" cy="1084678"/>
          </a:xfrm>
          <a:prstGeom prst="roundRect">
            <a:avLst/>
          </a:prstGeom>
          <a:scene3d>
            <a:camera prst="orthographicFront"/>
            <a:lightRig rig="threePt" dir="t"/>
          </a:scene3d>
          <a:sp3d>
            <a:bevelT prst="angle"/>
          </a:sp3d>
        </p:spPr>
        <p:style>
          <a:lnRef idx="1">
            <a:schemeClr val="accent2"/>
          </a:lnRef>
          <a:fillRef idx="3">
            <a:schemeClr val="accent2"/>
          </a:fillRef>
          <a:effectRef idx="2">
            <a:schemeClr val="accent2"/>
          </a:effectRef>
          <a:fontRef idx="minor">
            <a:schemeClr val="lt1"/>
          </a:fontRef>
        </p:style>
        <p:txBody>
          <a:bodyPr rtlCol="0" anchor="ctr"/>
          <a:lstStyle/>
          <a:p>
            <a:pPr algn="ctr"/>
            <a:r>
              <a:rPr lang="es-ES" sz="2800" dirty="0" smtClean="0"/>
              <a:t>PROPUESTA ECONÓMICA</a:t>
            </a:r>
          </a:p>
        </p:txBody>
      </p:sp>
      <p:sp>
        <p:nvSpPr>
          <p:cNvPr id="9" name="Rectángulo redondeado 8"/>
          <p:cNvSpPr/>
          <p:nvPr/>
        </p:nvSpPr>
        <p:spPr>
          <a:xfrm>
            <a:off x="3674533" y="1591733"/>
            <a:ext cx="2150533" cy="1049867"/>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s-ES" b="1" dirty="0" smtClean="0"/>
              <a:t>PRESUPUESTO TOTAL DEL PROYECTO</a:t>
            </a:r>
          </a:p>
        </p:txBody>
      </p:sp>
      <p:sp>
        <p:nvSpPr>
          <p:cNvPr id="2" name="CuadroTexto 1"/>
          <p:cNvSpPr txBox="1"/>
          <p:nvPr/>
        </p:nvSpPr>
        <p:spPr>
          <a:xfrm>
            <a:off x="660399" y="6322083"/>
            <a:ext cx="6180667" cy="307777"/>
          </a:xfrm>
          <a:prstGeom prst="rect">
            <a:avLst/>
          </a:prstGeom>
          <a:noFill/>
        </p:spPr>
        <p:txBody>
          <a:bodyPr wrap="square" rtlCol="0">
            <a:spAutoFit/>
          </a:bodyPr>
          <a:lstStyle/>
          <a:p>
            <a:r>
              <a:rPr lang="es-ES" sz="1400" b="1" dirty="0" smtClean="0"/>
              <a:t>† </a:t>
            </a:r>
            <a:r>
              <a:rPr lang="es-ES" sz="1400" dirty="0" smtClean="0"/>
              <a:t>Indirectos del 15%, monto sugerido por INCOP para gastos emergentes.  </a:t>
            </a:r>
            <a:endParaRPr lang="es-ES" sz="1400" b="1" dirty="0"/>
          </a:p>
        </p:txBody>
      </p:sp>
      <p:graphicFrame>
        <p:nvGraphicFramePr>
          <p:cNvPr id="4" name="Tabla 3"/>
          <p:cNvGraphicFramePr>
            <a:graphicFrameLocks noGrp="1"/>
          </p:cNvGraphicFramePr>
          <p:nvPr>
            <p:extLst>
              <p:ext uri="{D42A27DB-BD31-4B8C-83A1-F6EECF244321}">
                <p14:modId xmlns:p14="http://schemas.microsoft.com/office/powerpoint/2010/main" val="212127542"/>
              </p:ext>
            </p:extLst>
          </p:nvPr>
        </p:nvGraphicFramePr>
        <p:xfrm>
          <a:off x="1134532" y="2961965"/>
          <a:ext cx="7145869" cy="3165389"/>
        </p:xfrm>
        <a:graphic>
          <a:graphicData uri="http://schemas.openxmlformats.org/drawingml/2006/table">
            <a:tbl>
              <a:tblPr>
                <a:tableStyleId>{18603FDC-E32A-4AB5-989C-0864C3EAD2B8}</a:tableStyleId>
              </a:tblPr>
              <a:tblGrid>
                <a:gridCol w="435956"/>
                <a:gridCol w="2422391"/>
                <a:gridCol w="1429174"/>
                <a:gridCol w="1429174"/>
                <a:gridCol w="1429174"/>
              </a:tblGrid>
              <a:tr h="272597">
                <a:tc>
                  <a:txBody>
                    <a:bodyPr/>
                    <a:lstStyle/>
                    <a:p>
                      <a:pPr algn="ctr" fontAlgn="ctr"/>
                      <a:r>
                        <a:rPr lang="en-US" sz="1400" u="none" strike="noStrike" dirty="0">
                          <a:effectLst/>
                          <a:latin typeface="+mj-lt"/>
                        </a:rPr>
                        <a:t>R</a:t>
                      </a:r>
                      <a:endParaRPr lang="en-US" sz="1400" b="1" i="0" u="none" strike="noStrike" dirty="0">
                        <a:solidFill>
                          <a:srgbClr val="FFFFFF"/>
                        </a:solidFill>
                        <a:effectLst/>
                        <a:latin typeface="+mj-lt"/>
                      </a:endParaRPr>
                    </a:p>
                  </a:txBody>
                  <a:tcPr marL="12700" marR="12700" marT="12700" marB="0" anchor="ctr">
                    <a:lnL w="12700" cap="flat" cmpd="sng" algn="ctr">
                      <a:solidFill>
                        <a:prstClr val="black"/>
                      </a:solidFill>
                      <a:prstDash val="solid"/>
                      <a:round/>
                      <a:headEnd type="none" w="med" len="med"/>
                      <a:tailEnd type="none" w="med" len="med"/>
                    </a:lnL>
                    <a:lnT w="12700" cap="flat" cmpd="sng" algn="ctr">
                      <a:solidFill>
                        <a:prstClr val="black"/>
                      </a:solidFill>
                      <a:prstDash val="solid"/>
                      <a:round/>
                      <a:headEnd type="none" w="med" len="med"/>
                      <a:tailEnd type="none" w="med" len="med"/>
                    </a:lnT>
                  </a:tcPr>
                </a:tc>
                <a:tc>
                  <a:txBody>
                    <a:bodyPr/>
                    <a:lstStyle/>
                    <a:p>
                      <a:pPr algn="ctr" fontAlgn="ctr"/>
                      <a:r>
                        <a:rPr lang="en-US" sz="1400" u="none" strike="noStrike" dirty="0">
                          <a:effectLst/>
                          <a:latin typeface="+mj-lt"/>
                        </a:rPr>
                        <a:t>PRESUPUESTO POR AREA</a:t>
                      </a:r>
                      <a:endParaRPr lang="en-US" sz="1400" b="1" i="0" u="none" strike="noStrike" dirty="0">
                        <a:solidFill>
                          <a:srgbClr val="FFFFFF"/>
                        </a:solidFill>
                        <a:effectLst/>
                        <a:latin typeface="+mj-lt"/>
                      </a:endParaRPr>
                    </a:p>
                  </a:txBody>
                  <a:tcPr marL="12700" marR="12700" marT="12700" marB="0" anchor="ctr">
                    <a:lnT w="12700" cap="flat" cmpd="sng" algn="ctr">
                      <a:solidFill>
                        <a:prstClr val="black"/>
                      </a:solidFill>
                      <a:prstDash val="solid"/>
                      <a:round/>
                      <a:headEnd type="none" w="med" len="med"/>
                      <a:tailEnd type="none" w="med" len="med"/>
                    </a:lnT>
                  </a:tcPr>
                </a:tc>
                <a:tc>
                  <a:txBody>
                    <a:bodyPr/>
                    <a:lstStyle/>
                    <a:p>
                      <a:pPr algn="ctr" fontAlgn="ctr"/>
                      <a:r>
                        <a:rPr lang="en-US" sz="1400" u="none" strike="noStrike" dirty="0">
                          <a:effectLst/>
                          <a:latin typeface="+mj-lt"/>
                        </a:rPr>
                        <a:t>CANTIDAD</a:t>
                      </a:r>
                      <a:endParaRPr lang="en-US" sz="1400" b="1" i="0" u="none" strike="noStrike" dirty="0">
                        <a:solidFill>
                          <a:srgbClr val="FFFFFF"/>
                        </a:solidFill>
                        <a:effectLst/>
                        <a:latin typeface="+mj-lt"/>
                      </a:endParaRPr>
                    </a:p>
                  </a:txBody>
                  <a:tcPr marL="12700" marR="12700" marT="12700" marB="0" anchor="ctr">
                    <a:lnT w="12700" cap="flat" cmpd="sng" algn="ctr">
                      <a:solidFill>
                        <a:prstClr val="black"/>
                      </a:solidFill>
                      <a:prstDash val="solid"/>
                      <a:round/>
                      <a:headEnd type="none" w="med" len="med"/>
                      <a:tailEnd type="none" w="med" len="med"/>
                    </a:lnT>
                  </a:tcPr>
                </a:tc>
                <a:tc>
                  <a:txBody>
                    <a:bodyPr/>
                    <a:lstStyle/>
                    <a:p>
                      <a:pPr algn="ctr" fontAlgn="ctr"/>
                      <a:r>
                        <a:rPr lang="en-US" sz="1400" u="none" strike="noStrike" dirty="0">
                          <a:effectLst/>
                          <a:latin typeface="+mj-lt"/>
                        </a:rPr>
                        <a:t>P.UNIT</a:t>
                      </a:r>
                      <a:endParaRPr lang="en-US" sz="1400" b="1" i="0" u="none" strike="noStrike" dirty="0">
                        <a:solidFill>
                          <a:srgbClr val="FFFFFF"/>
                        </a:solidFill>
                        <a:effectLst/>
                        <a:latin typeface="+mj-lt"/>
                      </a:endParaRPr>
                    </a:p>
                  </a:txBody>
                  <a:tcPr marL="12700" marR="12700" marT="12700" marB="0" anchor="ctr">
                    <a:lnT w="12700" cap="flat" cmpd="sng" algn="ctr">
                      <a:solidFill>
                        <a:prstClr val="black"/>
                      </a:solidFill>
                      <a:prstDash val="solid"/>
                      <a:round/>
                      <a:headEnd type="none" w="med" len="med"/>
                      <a:tailEnd type="none" w="med" len="med"/>
                    </a:lnT>
                  </a:tcPr>
                </a:tc>
                <a:tc>
                  <a:txBody>
                    <a:bodyPr/>
                    <a:lstStyle/>
                    <a:p>
                      <a:pPr algn="ctr" fontAlgn="ctr"/>
                      <a:r>
                        <a:rPr lang="en-US" sz="1400" u="none" strike="noStrike" dirty="0">
                          <a:effectLst/>
                          <a:latin typeface="+mj-lt"/>
                        </a:rPr>
                        <a:t>P.TOTAL</a:t>
                      </a:r>
                      <a:endParaRPr lang="en-US" sz="1400" b="1" i="0" u="none" strike="noStrike" dirty="0">
                        <a:solidFill>
                          <a:srgbClr val="FFFFFF"/>
                        </a:solidFill>
                        <a:effectLst/>
                        <a:latin typeface="+mj-lt"/>
                      </a:endParaRPr>
                    </a:p>
                  </a:txBody>
                  <a:tcPr marL="12700" marR="12700" marT="12700" marB="0" anchor="ctr">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tcPr>
                </a:tc>
              </a:tr>
              <a:tr h="272597">
                <a:tc>
                  <a:txBody>
                    <a:bodyPr/>
                    <a:lstStyle/>
                    <a:p>
                      <a:pPr algn="ctr" fontAlgn="ctr"/>
                      <a:r>
                        <a:rPr lang="en-US" sz="1400" u="none" strike="noStrike" dirty="0">
                          <a:effectLst/>
                          <a:latin typeface="+mj-lt"/>
                        </a:rPr>
                        <a:t>1</a:t>
                      </a:r>
                      <a:endParaRPr lang="en-US" sz="1400" b="0" i="0" u="none" strike="noStrike" dirty="0">
                        <a:solidFill>
                          <a:srgbClr val="000000"/>
                        </a:solidFill>
                        <a:effectLst/>
                        <a:latin typeface="+mj-lt"/>
                      </a:endParaRPr>
                    </a:p>
                  </a:txBody>
                  <a:tcPr marL="12700" marR="12700" marT="12700" marB="0" anchor="ctr">
                    <a:lnL w="12700" cap="flat" cmpd="sng" algn="ctr">
                      <a:solidFill>
                        <a:prstClr val="black"/>
                      </a:solidFill>
                      <a:prstDash val="solid"/>
                      <a:round/>
                      <a:headEnd type="none" w="med" len="med"/>
                      <a:tailEnd type="none" w="med" len="med"/>
                    </a:lnL>
                  </a:tcPr>
                </a:tc>
                <a:tc>
                  <a:txBody>
                    <a:bodyPr/>
                    <a:lstStyle/>
                    <a:p>
                      <a:pPr algn="l" fontAlgn="ctr"/>
                      <a:r>
                        <a:rPr lang="en-US" sz="1400" u="none" strike="noStrike" dirty="0">
                          <a:effectLst/>
                          <a:latin typeface="+mj-lt"/>
                        </a:rPr>
                        <a:t>Operación de radio enlaces</a:t>
                      </a:r>
                      <a:endParaRPr lang="en-US" sz="1400" b="0" i="0" u="none" strike="noStrike" dirty="0">
                        <a:solidFill>
                          <a:srgbClr val="000000"/>
                        </a:solidFill>
                        <a:effectLst/>
                        <a:latin typeface="+mj-lt"/>
                      </a:endParaRPr>
                    </a:p>
                  </a:txBody>
                  <a:tcPr marL="12700" marR="12700" marT="12700" marB="0" anchor="ctr"/>
                </a:tc>
                <a:tc>
                  <a:txBody>
                    <a:bodyPr/>
                    <a:lstStyle/>
                    <a:p>
                      <a:pPr algn="ctr" fontAlgn="ctr"/>
                      <a:r>
                        <a:rPr lang="en-US" sz="1400" u="none" strike="noStrike" dirty="0">
                          <a:effectLst/>
                          <a:latin typeface="+mj-lt"/>
                        </a:rPr>
                        <a:t>14</a:t>
                      </a:r>
                      <a:endParaRPr lang="en-US" sz="1400" b="0" i="0" u="none" strike="noStrike" dirty="0">
                        <a:solidFill>
                          <a:srgbClr val="000000"/>
                        </a:solidFill>
                        <a:effectLst/>
                        <a:latin typeface="+mj-lt"/>
                      </a:endParaRPr>
                    </a:p>
                  </a:txBody>
                  <a:tcPr marL="12700" marR="12700" marT="12700" marB="0" anchor="ctr"/>
                </a:tc>
                <a:tc>
                  <a:txBody>
                    <a:bodyPr/>
                    <a:lstStyle/>
                    <a:p>
                      <a:pPr algn="r" fontAlgn="ctr"/>
                      <a:r>
                        <a:rPr lang="en-US" sz="1400" u="none" strike="noStrike" dirty="0">
                          <a:effectLst/>
                          <a:latin typeface="+mj-lt"/>
                        </a:rPr>
                        <a:t>63.95</a:t>
                      </a:r>
                      <a:endParaRPr lang="en-US" sz="1400" b="0" i="0" u="none" strike="noStrike" dirty="0">
                        <a:solidFill>
                          <a:srgbClr val="000000"/>
                        </a:solidFill>
                        <a:effectLst/>
                        <a:latin typeface="+mj-lt"/>
                      </a:endParaRPr>
                    </a:p>
                  </a:txBody>
                  <a:tcPr marL="12700" marR="12700" marT="12700" marB="0" anchor="ctr"/>
                </a:tc>
                <a:tc>
                  <a:txBody>
                    <a:bodyPr/>
                    <a:lstStyle/>
                    <a:p>
                      <a:pPr algn="r" fontAlgn="ctr"/>
                      <a:r>
                        <a:rPr lang="en-US" sz="1400" u="none" strike="noStrike" dirty="0">
                          <a:effectLst/>
                          <a:latin typeface="+mj-lt"/>
                        </a:rPr>
                        <a:t>895.3</a:t>
                      </a:r>
                      <a:endParaRPr lang="en-US" sz="1400" b="0" i="0" u="none" strike="noStrike" dirty="0">
                        <a:solidFill>
                          <a:srgbClr val="000000"/>
                        </a:solidFill>
                        <a:effectLst/>
                        <a:latin typeface="+mj-lt"/>
                      </a:endParaRPr>
                    </a:p>
                  </a:txBody>
                  <a:tcPr marL="12700" marR="12700" marT="12700" marB="0" anchor="ctr">
                    <a:lnR w="12700" cap="flat" cmpd="sng" algn="ctr">
                      <a:solidFill>
                        <a:prstClr val="black"/>
                      </a:solidFill>
                      <a:prstDash val="solid"/>
                      <a:round/>
                      <a:headEnd type="none" w="med" len="med"/>
                      <a:tailEnd type="none" w="med" len="med"/>
                    </a:lnR>
                  </a:tcPr>
                </a:tc>
              </a:tr>
              <a:tr h="272597">
                <a:tc>
                  <a:txBody>
                    <a:bodyPr/>
                    <a:lstStyle/>
                    <a:p>
                      <a:pPr algn="ctr" fontAlgn="ctr"/>
                      <a:r>
                        <a:rPr lang="en-US" sz="1400" u="none" strike="noStrike" dirty="0">
                          <a:effectLst/>
                          <a:latin typeface="+mj-lt"/>
                        </a:rPr>
                        <a:t>2</a:t>
                      </a:r>
                      <a:endParaRPr lang="en-US" sz="1400" b="0" i="0" u="none" strike="noStrike" dirty="0">
                        <a:solidFill>
                          <a:srgbClr val="000000"/>
                        </a:solidFill>
                        <a:effectLst/>
                        <a:latin typeface="+mj-lt"/>
                      </a:endParaRPr>
                    </a:p>
                  </a:txBody>
                  <a:tcPr marL="12700" marR="12700" marT="12700" marB="0" anchor="ctr">
                    <a:lnL w="12700" cap="flat" cmpd="sng" algn="ctr">
                      <a:solidFill>
                        <a:prstClr val="black"/>
                      </a:solidFill>
                      <a:prstDash val="solid"/>
                      <a:round/>
                      <a:headEnd type="none" w="med" len="med"/>
                      <a:tailEnd type="none" w="med" len="med"/>
                    </a:lnL>
                  </a:tcPr>
                </a:tc>
                <a:tc>
                  <a:txBody>
                    <a:bodyPr/>
                    <a:lstStyle/>
                    <a:p>
                      <a:pPr algn="l" fontAlgn="ctr"/>
                      <a:r>
                        <a:rPr lang="en-US" sz="1400" u="none" strike="noStrike" dirty="0">
                          <a:effectLst/>
                          <a:latin typeface="+mj-lt"/>
                        </a:rPr>
                        <a:t>Telecentros</a:t>
                      </a:r>
                      <a:endParaRPr lang="en-US" sz="1400" b="0" i="0" u="none" strike="noStrike" dirty="0">
                        <a:solidFill>
                          <a:srgbClr val="000000"/>
                        </a:solidFill>
                        <a:effectLst/>
                        <a:latin typeface="+mj-lt"/>
                      </a:endParaRPr>
                    </a:p>
                  </a:txBody>
                  <a:tcPr marL="12700" marR="12700" marT="12700" marB="0" anchor="ctr"/>
                </a:tc>
                <a:tc>
                  <a:txBody>
                    <a:bodyPr/>
                    <a:lstStyle/>
                    <a:p>
                      <a:pPr algn="ctr" fontAlgn="ctr"/>
                      <a:r>
                        <a:rPr lang="en-US" sz="1400" u="none" strike="noStrike" dirty="0">
                          <a:effectLst/>
                          <a:latin typeface="+mj-lt"/>
                        </a:rPr>
                        <a:t>6</a:t>
                      </a:r>
                      <a:endParaRPr lang="en-US" sz="1400" b="0" i="0" u="none" strike="noStrike" dirty="0">
                        <a:solidFill>
                          <a:srgbClr val="000000"/>
                        </a:solidFill>
                        <a:effectLst/>
                        <a:latin typeface="+mj-lt"/>
                      </a:endParaRPr>
                    </a:p>
                  </a:txBody>
                  <a:tcPr marL="12700" marR="12700" marT="12700" marB="0" anchor="ctr"/>
                </a:tc>
                <a:tc>
                  <a:txBody>
                    <a:bodyPr/>
                    <a:lstStyle/>
                    <a:p>
                      <a:pPr algn="r" fontAlgn="ctr"/>
                      <a:r>
                        <a:rPr lang="en-US" sz="1400" u="none" strike="noStrike" dirty="0">
                          <a:effectLst/>
                          <a:latin typeface="+mj-lt"/>
                        </a:rPr>
                        <a:t>31,426.52</a:t>
                      </a:r>
                      <a:endParaRPr lang="en-US" sz="1400" b="0" i="0" u="none" strike="noStrike" dirty="0">
                        <a:solidFill>
                          <a:srgbClr val="000000"/>
                        </a:solidFill>
                        <a:effectLst/>
                        <a:latin typeface="+mj-lt"/>
                      </a:endParaRPr>
                    </a:p>
                  </a:txBody>
                  <a:tcPr marL="12700" marR="12700" marT="12700" marB="0" anchor="ctr"/>
                </a:tc>
                <a:tc>
                  <a:txBody>
                    <a:bodyPr/>
                    <a:lstStyle/>
                    <a:p>
                      <a:pPr algn="r" fontAlgn="ctr"/>
                      <a:r>
                        <a:rPr lang="en-US" sz="1400" u="none" strike="noStrike" dirty="0">
                          <a:effectLst/>
                          <a:latin typeface="+mj-lt"/>
                        </a:rPr>
                        <a:t>188,559.12</a:t>
                      </a:r>
                      <a:endParaRPr lang="en-US" sz="1400" b="0" i="0" u="none" strike="noStrike" dirty="0">
                        <a:solidFill>
                          <a:srgbClr val="000000"/>
                        </a:solidFill>
                        <a:effectLst/>
                        <a:latin typeface="+mj-lt"/>
                      </a:endParaRPr>
                    </a:p>
                  </a:txBody>
                  <a:tcPr marL="12700" marR="12700" marT="12700" marB="0" anchor="ctr">
                    <a:lnR w="12700" cap="flat" cmpd="sng" algn="ctr">
                      <a:solidFill>
                        <a:prstClr val="black"/>
                      </a:solidFill>
                      <a:prstDash val="solid"/>
                      <a:round/>
                      <a:headEnd type="none" w="med" len="med"/>
                      <a:tailEnd type="none" w="med" len="med"/>
                    </a:lnR>
                  </a:tcPr>
                </a:tc>
              </a:tr>
              <a:tr h="272597">
                <a:tc>
                  <a:txBody>
                    <a:bodyPr/>
                    <a:lstStyle/>
                    <a:p>
                      <a:pPr algn="ctr" fontAlgn="ctr"/>
                      <a:r>
                        <a:rPr lang="en-US" sz="1400" u="none" strike="noStrike" dirty="0">
                          <a:effectLst/>
                          <a:latin typeface="+mj-lt"/>
                        </a:rPr>
                        <a:t>3</a:t>
                      </a:r>
                      <a:endParaRPr lang="en-US" sz="1400" b="0" i="0" u="none" strike="noStrike" dirty="0">
                        <a:solidFill>
                          <a:srgbClr val="000000"/>
                        </a:solidFill>
                        <a:effectLst/>
                        <a:latin typeface="+mj-lt"/>
                      </a:endParaRPr>
                    </a:p>
                  </a:txBody>
                  <a:tcPr marL="12700" marR="12700" marT="12700" marB="0" anchor="ctr">
                    <a:lnL w="12700" cap="flat" cmpd="sng" algn="ctr">
                      <a:solidFill>
                        <a:prstClr val="black"/>
                      </a:solidFill>
                      <a:prstDash val="solid"/>
                      <a:round/>
                      <a:headEnd type="none" w="med" len="med"/>
                      <a:tailEnd type="none" w="med" len="med"/>
                    </a:lnL>
                  </a:tcPr>
                </a:tc>
                <a:tc>
                  <a:txBody>
                    <a:bodyPr/>
                    <a:lstStyle/>
                    <a:p>
                      <a:pPr algn="l" fontAlgn="ctr"/>
                      <a:r>
                        <a:rPr lang="en-US" sz="1400" u="none" strike="noStrike" dirty="0">
                          <a:effectLst/>
                          <a:latin typeface="+mj-lt"/>
                        </a:rPr>
                        <a:t>Estaciones repetidoras alquiladas</a:t>
                      </a:r>
                      <a:endParaRPr lang="en-US" sz="1400" b="0" i="0" u="none" strike="noStrike" dirty="0">
                        <a:solidFill>
                          <a:srgbClr val="000000"/>
                        </a:solidFill>
                        <a:effectLst/>
                        <a:latin typeface="+mj-lt"/>
                      </a:endParaRPr>
                    </a:p>
                  </a:txBody>
                  <a:tcPr marL="12700" marR="12700" marT="12700" marB="0" anchor="ctr"/>
                </a:tc>
                <a:tc>
                  <a:txBody>
                    <a:bodyPr/>
                    <a:lstStyle/>
                    <a:p>
                      <a:pPr algn="ctr" fontAlgn="ctr"/>
                      <a:r>
                        <a:rPr lang="en-US" sz="1400" u="none" strike="noStrike" dirty="0">
                          <a:effectLst/>
                          <a:latin typeface="+mj-lt"/>
                        </a:rPr>
                        <a:t>7</a:t>
                      </a:r>
                      <a:endParaRPr lang="en-US" sz="1400" b="0" i="0" u="none" strike="noStrike" dirty="0">
                        <a:solidFill>
                          <a:srgbClr val="000000"/>
                        </a:solidFill>
                        <a:effectLst/>
                        <a:latin typeface="+mj-lt"/>
                      </a:endParaRPr>
                    </a:p>
                  </a:txBody>
                  <a:tcPr marL="12700" marR="12700" marT="12700" marB="0" anchor="ctr"/>
                </a:tc>
                <a:tc>
                  <a:txBody>
                    <a:bodyPr/>
                    <a:lstStyle/>
                    <a:p>
                      <a:pPr algn="r" fontAlgn="ctr"/>
                      <a:r>
                        <a:rPr lang="en-US" sz="1400" u="none" strike="noStrike" dirty="0">
                          <a:effectLst/>
                          <a:latin typeface="+mj-lt"/>
                        </a:rPr>
                        <a:t>8,618.20</a:t>
                      </a:r>
                      <a:endParaRPr lang="en-US" sz="1400" b="0" i="0" u="none" strike="noStrike" dirty="0">
                        <a:solidFill>
                          <a:srgbClr val="000000"/>
                        </a:solidFill>
                        <a:effectLst/>
                        <a:latin typeface="+mj-lt"/>
                      </a:endParaRPr>
                    </a:p>
                  </a:txBody>
                  <a:tcPr marL="12700" marR="12700" marT="12700" marB="0" anchor="ctr"/>
                </a:tc>
                <a:tc>
                  <a:txBody>
                    <a:bodyPr/>
                    <a:lstStyle/>
                    <a:p>
                      <a:pPr algn="r" fontAlgn="ctr"/>
                      <a:r>
                        <a:rPr lang="en-US" sz="1400" u="none" strike="noStrike" dirty="0">
                          <a:effectLst/>
                          <a:latin typeface="+mj-lt"/>
                        </a:rPr>
                        <a:t>60,327.40</a:t>
                      </a:r>
                      <a:endParaRPr lang="en-US" sz="1400" b="0" i="0" u="none" strike="noStrike" dirty="0">
                        <a:solidFill>
                          <a:srgbClr val="000000"/>
                        </a:solidFill>
                        <a:effectLst/>
                        <a:latin typeface="+mj-lt"/>
                      </a:endParaRPr>
                    </a:p>
                  </a:txBody>
                  <a:tcPr marL="12700" marR="12700" marT="12700" marB="0" anchor="ctr">
                    <a:lnR w="12700" cap="flat" cmpd="sng" algn="ctr">
                      <a:solidFill>
                        <a:prstClr val="black"/>
                      </a:solidFill>
                      <a:prstDash val="solid"/>
                      <a:round/>
                      <a:headEnd type="none" w="med" len="med"/>
                      <a:tailEnd type="none" w="med" len="med"/>
                    </a:lnR>
                  </a:tcPr>
                </a:tc>
              </a:tr>
              <a:tr h="272597">
                <a:tc>
                  <a:txBody>
                    <a:bodyPr/>
                    <a:lstStyle/>
                    <a:p>
                      <a:pPr algn="ctr" fontAlgn="ctr"/>
                      <a:r>
                        <a:rPr lang="en-US" sz="1400" u="none" strike="noStrike" dirty="0">
                          <a:effectLst/>
                          <a:latin typeface="+mj-lt"/>
                        </a:rPr>
                        <a:t>4</a:t>
                      </a:r>
                      <a:endParaRPr lang="en-US" sz="1400" b="0" i="0" u="none" strike="noStrike" dirty="0">
                        <a:solidFill>
                          <a:srgbClr val="000000"/>
                        </a:solidFill>
                        <a:effectLst/>
                        <a:latin typeface="+mj-lt"/>
                      </a:endParaRPr>
                    </a:p>
                  </a:txBody>
                  <a:tcPr marL="12700" marR="12700" marT="12700" marB="0" anchor="ctr">
                    <a:lnL w="12700" cap="flat" cmpd="sng" algn="ctr">
                      <a:solidFill>
                        <a:prstClr val="black"/>
                      </a:solidFill>
                      <a:prstDash val="solid"/>
                      <a:round/>
                      <a:headEnd type="none" w="med" len="med"/>
                      <a:tailEnd type="none" w="med" len="med"/>
                    </a:lnL>
                  </a:tcPr>
                </a:tc>
                <a:tc>
                  <a:txBody>
                    <a:bodyPr/>
                    <a:lstStyle/>
                    <a:p>
                      <a:pPr algn="l" fontAlgn="ctr"/>
                      <a:r>
                        <a:rPr lang="en-US" sz="1400" u="none" strike="noStrike" dirty="0">
                          <a:effectLst/>
                          <a:latin typeface="+mj-lt"/>
                        </a:rPr>
                        <a:t>Estación repetidora nueva</a:t>
                      </a:r>
                      <a:endParaRPr lang="en-US" sz="1400" b="0" i="0" u="none" strike="noStrike" dirty="0">
                        <a:solidFill>
                          <a:srgbClr val="000000"/>
                        </a:solidFill>
                        <a:effectLst/>
                        <a:latin typeface="+mj-lt"/>
                      </a:endParaRPr>
                    </a:p>
                  </a:txBody>
                  <a:tcPr marL="12700" marR="12700" marT="12700" marB="0" anchor="ctr"/>
                </a:tc>
                <a:tc>
                  <a:txBody>
                    <a:bodyPr/>
                    <a:lstStyle/>
                    <a:p>
                      <a:pPr algn="ctr" fontAlgn="ctr"/>
                      <a:r>
                        <a:rPr lang="en-US" sz="1400" u="none" strike="noStrike" dirty="0">
                          <a:effectLst/>
                          <a:latin typeface="+mj-lt"/>
                        </a:rPr>
                        <a:t>1</a:t>
                      </a:r>
                      <a:endParaRPr lang="en-US" sz="1400" b="0" i="0" u="none" strike="noStrike" dirty="0">
                        <a:solidFill>
                          <a:srgbClr val="000000"/>
                        </a:solidFill>
                        <a:effectLst/>
                        <a:latin typeface="+mj-lt"/>
                      </a:endParaRPr>
                    </a:p>
                  </a:txBody>
                  <a:tcPr marL="12700" marR="12700" marT="12700" marB="0" anchor="ctr"/>
                </a:tc>
                <a:tc>
                  <a:txBody>
                    <a:bodyPr/>
                    <a:lstStyle/>
                    <a:p>
                      <a:pPr algn="r" fontAlgn="ctr"/>
                      <a:r>
                        <a:rPr lang="en-US" sz="1400" u="none" strike="noStrike" dirty="0">
                          <a:effectLst/>
                          <a:latin typeface="+mj-lt"/>
                        </a:rPr>
                        <a:t>14,947.60</a:t>
                      </a:r>
                      <a:endParaRPr lang="en-US" sz="1400" b="0" i="0" u="none" strike="noStrike" dirty="0">
                        <a:solidFill>
                          <a:srgbClr val="000000"/>
                        </a:solidFill>
                        <a:effectLst/>
                        <a:latin typeface="+mj-lt"/>
                      </a:endParaRPr>
                    </a:p>
                  </a:txBody>
                  <a:tcPr marL="12700" marR="12700" marT="12700" marB="0" anchor="ctr"/>
                </a:tc>
                <a:tc>
                  <a:txBody>
                    <a:bodyPr/>
                    <a:lstStyle/>
                    <a:p>
                      <a:pPr algn="r" fontAlgn="ctr"/>
                      <a:r>
                        <a:rPr lang="en-US" sz="1400" u="none" strike="noStrike" dirty="0">
                          <a:effectLst/>
                          <a:latin typeface="+mj-lt"/>
                        </a:rPr>
                        <a:t>14,947.60</a:t>
                      </a:r>
                      <a:endParaRPr lang="en-US" sz="1400" b="0" i="0" u="none" strike="noStrike" dirty="0">
                        <a:solidFill>
                          <a:srgbClr val="000000"/>
                        </a:solidFill>
                        <a:effectLst/>
                        <a:latin typeface="+mj-lt"/>
                      </a:endParaRPr>
                    </a:p>
                  </a:txBody>
                  <a:tcPr marL="12700" marR="12700" marT="12700" marB="0" anchor="ctr">
                    <a:lnR w="12700" cap="flat" cmpd="sng" algn="ctr">
                      <a:solidFill>
                        <a:prstClr val="black"/>
                      </a:solidFill>
                      <a:prstDash val="solid"/>
                      <a:round/>
                      <a:headEnd type="none" w="med" len="med"/>
                      <a:tailEnd type="none" w="med" len="med"/>
                    </a:lnR>
                  </a:tcPr>
                </a:tc>
              </a:tr>
              <a:tr h="272597">
                <a:tc>
                  <a:txBody>
                    <a:bodyPr/>
                    <a:lstStyle/>
                    <a:p>
                      <a:pPr algn="ctr" fontAlgn="ctr"/>
                      <a:r>
                        <a:rPr lang="en-US" sz="1400" u="none" strike="noStrike" dirty="0">
                          <a:effectLst/>
                          <a:latin typeface="+mj-lt"/>
                        </a:rPr>
                        <a:t>5</a:t>
                      </a:r>
                      <a:endParaRPr lang="en-US" sz="1400" b="0" i="0" u="none" strike="noStrike" dirty="0">
                        <a:solidFill>
                          <a:srgbClr val="000000"/>
                        </a:solidFill>
                        <a:effectLst/>
                        <a:latin typeface="+mj-lt"/>
                      </a:endParaRPr>
                    </a:p>
                  </a:txBody>
                  <a:tcPr marL="12700" marR="12700" marT="12700" marB="0" anchor="ctr">
                    <a:lnL w="12700" cap="flat" cmpd="sng" algn="ctr">
                      <a:solidFill>
                        <a:prstClr val="black"/>
                      </a:solidFill>
                      <a:prstDash val="solid"/>
                      <a:round/>
                      <a:headEnd type="none" w="med" len="med"/>
                      <a:tailEnd type="none" w="med" len="med"/>
                    </a:lnL>
                  </a:tcPr>
                </a:tc>
                <a:tc>
                  <a:txBody>
                    <a:bodyPr/>
                    <a:lstStyle/>
                    <a:p>
                      <a:pPr algn="l" fontAlgn="ctr"/>
                      <a:r>
                        <a:rPr lang="en-US" sz="1400" u="none" strike="noStrike" dirty="0">
                          <a:effectLst/>
                          <a:latin typeface="+mj-lt"/>
                        </a:rPr>
                        <a:t>Estación de coordinación</a:t>
                      </a:r>
                      <a:endParaRPr lang="en-US" sz="1400" b="0" i="0" u="none" strike="noStrike" dirty="0">
                        <a:solidFill>
                          <a:srgbClr val="000000"/>
                        </a:solidFill>
                        <a:effectLst/>
                        <a:latin typeface="+mj-lt"/>
                      </a:endParaRPr>
                    </a:p>
                  </a:txBody>
                  <a:tcPr marL="12700" marR="12700" marT="12700" marB="0" anchor="ctr"/>
                </a:tc>
                <a:tc>
                  <a:txBody>
                    <a:bodyPr/>
                    <a:lstStyle/>
                    <a:p>
                      <a:pPr algn="ctr" fontAlgn="ctr"/>
                      <a:r>
                        <a:rPr lang="en-US" sz="1400" u="none" strike="noStrike" dirty="0">
                          <a:effectLst/>
                          <a:latin typeface="+mj-lt"/>
                        </a:rPr>
                        <a:t>1</a:t>
                      </a:r>
                      <a:endParaRPr lang="en-US" sz="1400" b="0" i="0" u="none" strike="noStrike" dirty="0">
                        <a:solidFill>
                          <a:srgbClr val="000000"/>
                        </a:solidFill>
                        <a:effectLst/>
                        <a:latin typeface="+mj-lt"/>
                      </a:endParaRPr>
                    </a:p>
                  </a:txBody>
                  <a:tcPr marL="12700" marR="12700" marT="12700" marB="0" anchor="ctr"/>
                </a:tc>
                <a:tc>
                  <a:txBody>
                    <a:bodyPr/>
                    <a:lstStyle/>
                    <a:p>
                      <a:pPr algn="r" fontAlgn="ctr"/>
                      <a:r>
                        <a:rPr lang="en-US" sz="1400" u="none" strike="noStrike" dirty="0">
                          <a:effectLst/>
                          <a:latin typeface="+mj-lt"/>
                        </a:rPr>
                        <a:t>10,912.00</a:t>
                      </a:r>
                      <a:endParaRPr lang="en-US" sz="1400" b="0" i="0" u="none" strike="noStrike" dirty="0">
                        <a:solidFill>
                          <a:srgbClr val="000000"/>
                        </a:solidFill>
                        <a:effectLst/>
                        <a:latin typeface="+mj-lt"/>
                      </a:endParaRPr>
                    </a:p>
                  </a:txBody>
                  <a:tcPr marL="12700" marR="12700" marT="12700" marB="0" anchor="ctr"/>
                </a:tc>
                <a:tc>
                  <a:txBody>
                    <a:bodyPr/>
                    <a:lstStyle/>
                    <a:p>
                      <a:pPr algn="r" fontAlgn="ctr"/>
                      <a:r>
                        <a:rPr lang="en-US" sz="1400" u="none" strike="noStrike" dirty="0">
                          <a:effectLst/>
                          <a:latin typeface="+mj-lt"/>
                        </a:rPr>
                        <a:t>10,912.00</a:t>
                      </a:r>
                      <a:endParaRPr lang="en-US" sz="1400" b="0" i="0" u="none" strike="noStrike" dirty="0">
                        <a:solidFill>
                          <a:srgbClr val="000000"/>
                        </a:solidFill>
                        <a:effectLst/>
                        <a:latin typeface="+mj-lt"/>
                      </a:endParaRPr>
                    </a:p>
                  </a:txBody>
                  <a:tcPr marL="12700" marR="12700" marT="12700" marB="0" anchor="ctr">
                    <a:lnR w="12700" cap="flat" cmpd="sng" algn="ctr">
                      <a:solidFill>
                        <a:prstClr val="black"/>
                      </a:solidFill>
                      <a:prstDash val="solid"/>
                      <a:round/>
                      <a:headEnd type="none" w="med" len="med"/>
                      <a:tailEnd type="none" w="med" len="med"/>
                    </a:lnR>
                  </a:tcPr>
                </a:tc>
              </a:tr>
              <a:tr h="272597">
                <a:tc>
                  <a:txBody>
                    <a:bodyPr/>
                    <a:lstStyle/>
                    <a:p>
                      <a:pPr algn="ctr" fontAlgn="ctr"/>
                      <a:r>
                        <a:rPr lang="en-US" sz="1400" u="none" strike="noStrike" dirty="0">
                          <a:effectLst/>
                          <a:latin typeface="+mj-lt"/>
                        </a:rPr>
                        <a:t>6</a:t>
                      </a:r>
                      <a:endParaRPr lang="en-US" sz="1400" b="0" i="0" u="none" strike="noStrike" dirty="0">
                        <a:solidFill>
                          <a:srgbClr val="000000"/>
                        </a:solidFill>
                        <a:effectLst/>
                        <a:latin typeface="+mj-lt"/>
                      </a:endParaRPr>
                    </a:p>
                  </a:txBody>
                  <a:tcPr marL="12700" marR="12700" marT="12700" marB="0" anchor="ctr">
                    <a:lnL w="12700" cap="flat" cmpd="sng" algn="ctr">
                      <a:solidFill>
                        <a:prstClr val="black"/>
                      </a:solidFill>
                      <a:prstDash val="solid"/>
                      <a:round/>
                      <a:headEnd type="none" w="med" len="med"/>
                      <a:tailEnd type="none" w="med" len="med"/>
                    </a:lnL>
                  </a:tcPr>
                </a:tc>
                <a:tc>
                  <a:txBody>
                    <a:bodyPr/>
                    <a:lstStyle/>
                    <a:p>
                      <a:pPr algn="l" fontAlgn="ctr"/>
                      <a:r>
                        <a:rPr lang="en-US" sz="1400" u="none" strike="noStrike" dirty="0">
                          <a:effectLst/>
                          <a:latin typeface="+mj-lt"/>
                        </a:rPr>
                        <a:t>Costos de mantenimiento</a:t>
                      </a:r>
                      <a:endParaRPr lang="en-US" sz="1400" b="0" i="0" u="none" strike="noStrike" dirty="0">
                        <a:solidFill>
                          <a:srgbClr val="000000"/>
                        </a:solidFill>
                        <a:effectLst/>
                        <a:latin typeface="+mj-lt"/>
                      </a:endParaRPr>
                    </a:p>
                  </a:txBody>
                  <a:tcPr marL="12700" marR="12700" marT="12700" marB="0" anchor="ctr"/>
                </a:tc>
                <a:tc>
                  <a:txBody>
                    <a:bodyPr/>
                    <a:lstStyle/>
                    <a:p>
                      <a:pPr algn="ctr" fontAlgn="ctr"/>
                      <a:r>
                        <a:rPr lang="en-US" sz="1400" u="none" strike="noStrike" dirty="0">
                          <a:effectLst/>
                          <a:latin typeface="+mj-lt"/>
                        </a:rPr>
                        <a:t>7</a:t>
                      </a:r>
                      <a:endParaRPr lang="en-US" sz="1400" b="0" i="0" u="none" strike="noStrike" dirty="0">
                        <a:solidFill>
                          <a:srgbClr val="000000"/>
                        </a:solidFill>
                        <a:effectLst/>
                        <a:latin typeface="+mj-lt"/>
                      </a:endParaRPr>
                    </a:p>
                  </a:txBody>
                  <a:tcPr marL="12700" marR="12700" marT="12700" marB="0" anchor="ctr"/>
                </a:tc>
                <a:tc>
                  <a:txBody>
                    <a:bodyPr/>
                    <a:lstStyle/>
                    <a:p>
                      <a:pPr algn="r" fontAlgn="ctr"/>
                      <a:r>
                        <a:rPr lang="en-US" sz="1400" u="none" strike="noStrike" dirty="0">
                          <a:effectLst/>
                          <a:latin typeface="+mj-lt"/>
                        </a:rPr>
                        <a:t>4,950.00</a:t>
                      </a:r>
                      <a:endParaRPr lang="en-US" sz="1400" b="0" i="0" u="none" strike="noStrike" dirty="0">
                        <a:solidFill>
                          <a:srgbClr val="000000"/>
                        </a:solidFill>
                        <a:effectLst/>
                        <a:latin typeface="+mj-lt"/>
                      </a:endParaRPr>
                    </a:p>
                  </a:txBody>
                  <a:tcPr marL="12700" marR="12700" marT="12700" marB="0" anchor="ctr"/>
                </a:tc>
                <a:tc>
                  <a:txBody>
                    <a:bodyPr/>
                    <a:lstStyle/>
                    <a:p>
                      <a:pPr algn="r" fontAlgn="ctr"/>
                      <a:r>
                        <a:rPr lang="en-US" sz="1400" u="none" strike="noStrike" dirty="0">
                          <a:effectLst/>
                          <a:latin typeface="+mj-lt"/>
                        </a:rPr>
                        <a:t>34,650.00</a:t>
                      </a:r>
                      <a:endParaRPr lang="en-US" sz="1400" b="0" i="0" u="none" strike="noStrike" dirty="0">
                        <a:solidFill>
                          <a:srgbClr val="000000"/>
                        </a:solidFill>
                        <a:effectLst/>
                        <a:latin typeface="+mj-lt"/>
                      </a:endParaRPr>
                    </a:p>
                  </a:txBody>
                  <a:tcPr marL="12700" marR="12700" marT="12700" marB="0" anchor="ctr">
                    <a:lnR w="12700" cap="flat" cmpd="sng" algn="ctr">
                      <a:solidFill>
                        <a:prstClr val="black"/>
                      </a:solidFill>
                      <a:prstDash val="solid"/>
                      <a:round/>
                      <a:headEnd type="none" w="med" len="med"/>
                      <a:tailEnd type="none" w="med" len="med"/>
                    </a:lnR>
                  </a:tcPr>
                </a:tc>
              </a:tr>
              <a:tr h="272597">
                <a:tc>
                  <a:txBody>
                    <a:bodyPr/>
                    <a:lstStyle/>
                    <a:p>
                      <a:pPr algn="l" fontAlgn="b"/>
                      <a:endParaRPr lang="en-US" sz="1400" b="0" i="0" u="none" strike="noStrike" dirty="0">
                        <a:solidFill>
                          <a:srgbClr val="000000"/>
                        </a:solidFill>
                        <a:effectLst/>
                        <a:latin typeface="+mj-lt"/>
                      </a:endParaRPr>
                    </a:p>
                  </a:txBody>
                  <a:tcPr marL="12700" marR="12700" marT="12700" marB="0" anchor="b">
                    <a:lnL w="12700" cap="flat" cmpd="sng" algn="ctr">
                      <a:solidFill>
                        <a:prstClr val="black"/>
                      </a:solidFill>
                      <a:prstDash val="solid"/>
                      <a:round/>
                      <a:headEnd type="none" w="med" len="med"/>
                      <a:tailEnd type="none" w="med" len="med"/>
                    </a:lnL>
                  </a:tcPr>
                </a:tc>
                <a:tc>
                  <a:txBody>
                    <a:bodyPr/>
                    <a:lstStyle/>
                    <a:p>
                      <a:pPr algn="l" fontAlgn="b"/>
                      <a:r>
                        <a:rPr lang="en-US" sz="1400" u="none" strike="noStrike" dirty="0">
                          <a:effectLst/>
                          <a:latin typeface="+mj-lt"/>
                        </a:rPr>
                        <a:t> </a:t>
                      </a:r>
                      <a:endParaRPr lang="en-US" sz="1400" b="0" i="0" u="none" strike="noStrike" dirty="0">
                        <a:solidFill>
                          <a:srgbClr val="000000"/>
                        </a:solidFill>
                        <a:effectLst/>
                        <a:latin typeface="+mj-lt"/>
                      </a:endParaRPr>
                    </a:p>
                  </a:txBody>
                  <a:tcPr marL="12700" marR="12700" marT="12700" marB="0" anchor="b"/>
                </a:tc>
                <a:tc>
                  <a:txBody>
                    <a:bodyPr/>
                    <a:lstStyle/>
                    <a:p>
                      <a:pPr algn="ctr" fontAlgn="ctr"/>
                      <a:r>
                        <a:rPr lang="en-US" sz="1400" u="none" strike="noStrike" dirty="0">
                          <a:effectLst/>
                          <a:latin typeface="+mj-lt"/>
                        </a:rPr>
                        <a:t>SUBTOTAL</a:t>
                      </a:r>
                      <a:endParaRPr lang="en-US" sz="1400" b="1" i="0" u="none" strike="noStrike" dirty="0">
                        <a:solidFill>
                          <a:srgbClr val="000000"/>
                        </a:solidFill>
                        <a:effectLst/>
                        <a:latin typeface="+mj-lt"/>
                      </a:endParaRPr>
                    </a:p>
                  </a:txBody>
                  <a:tcPr marL="12700" marR="12700" marT="12700" marB="0" anchor="ctr"/>
                </a:tc>
                <a:tc>
                  <a:txBody>
                    <a:bodyPr/>
                    <a:lstStyle/>
                    <a:p>
                      <a:pPr algn="l" fontAlgn="b"/>
                      <a:r>
                        <a:rPr lang="en-US" sz="1400" u="none" strike="noStrike" dirty="0">
                          <a:effectLst/>
                          <a:latin typeface="+mj-lt"/>
                        </a:rPr>
                        <a:t> </a:t>
                      </a:r>
                      <a:endParaRPr lang="en-US" sz="1400" b="0" i="0" u="none" strike="noStrike" dirty="0">
                        <a:solidFill>
                          <a:srgbClr val="000000"/>
                        </a:solidFill>
                        <a:effectLst/>
                        <a:latin typeface="+mj-lt"/>
                      </a:endParaRPr>
                    </a:p>
                  </a:txBody>
                  <a:tcPr marL="12700" marR="12700" marT="12700" marB="0" anchor="b"/>
                </a:tc>
                <a:tc>
                  <a:txBody>
                    <a:bodyPr/>
                    <a:lstStyle/>
                    <a:p>
                      <a:pPr algn="r" fontAlgn="ctr"/>
                      <a:r>
                        <a:rPr lang="en-US" sz="1400" u="none" strike="noStrike" dirty="0">
                          <a:effectLst/>
                          <a:latin typeface="+mj-lt"/>
                        </a:rPr>
                        <a:t>310,291.42</a:t>
                      </a:r>
                      <a:endParaRPr lang="en-US" sz="1400" b="0" i="0" u="none" strike="noStrike" dirty="0">
                        <a:solidFill>
                          <a:srgbClr val="000000"/>
                        </a:solidFill>
                        <a:effectLst/>
                        <a:latin typeface="+mj-lt"/>
                      </a:endParaRPr>
                    </a:p>
                  </a:txBody>
                  <a:tcPr marL="12700" marR="12700" marT="12700" marB="0" anchor="ctr">
                    <a:lnR w="12700" cap="flat" cmpd="sng" algn="ctr">
                      <a:solidFill>
                        <a:prstClr val="black"/>
                      </a:solidFill>
                      <a:prstDash val="solid"/>
                      <a:round/>
                      <a:headEnd type="none" w="med" len="med"/>
                      <a:tailEnd type="none" w="med" len="med"/>
                    </a:lnR>
                  </a:tcPr>
                </a:tc>
              </a:tr>
              <a:tr h="272597">
                <a:tc>
                  <a:txBody>
                    <a:bodyPr/>
                    <a:lstStyle/>
                    <a:p>
                      <a:pPr algn="l" fontAlgn="b"/>
                      <a:endParaRPr lang="en-US" sz="1400" b="0" i="0" u="none" strike="noStrike" dirty="0">
                        <a:solidFill>
                          <a:srgbClr val="000000"/>
                        </a:solidFill>
                        <a:effectLst/>
                        <a:latin typeface="+mj-lt"/>
                      </a:endParaRPr>
                    </a:p>
                  </a:txBody>
                  <a:tcPr marL="12700" marR="12700" marT="12700" marB="0" anchor="b">
                    <a:lnL w="12700" cap="flat" cmpd="sng" algn="ctr">
                      <a:solidFill>
                        <a:prstClr val="black"/>
                      </a:solidFill>
                      <a:prstDash val="solid"/>
                      <a:round/>
                      <a:headEnd type="none" w="med" len="med"/>
                      <a:tailEnd type="none" w="med" len="med"/>
                    </a:lnL>
                  </a:tcPr>
                </a:tc>
                <a:tc>
                  <a:txBody>
                    <a:bodyPr/>
                    <a:lstStyle/>
                    <a:p>
                      <a:pPr algn="l" fontAlgn="b"/>
                      <a:r>
                        <a:rPr lang="en-US" sz="1400" u="none" strike="noStrike" dirty="0">
                          <a:effectLst/>
                          <a:latin typeface="+mj-lt"/>
                        </a:rPr>
                        <a:t> </a:t>
                      </a:r>
                      <a:endParaRPr lang="en-US" sz="1400" b="0" i="0" u="none" strike="noStrike" dirty="0">
                        <a:solidFill>
                          <a:srgbClr val="000000"/>
                        </a:solidFill>
                        <a:effectLst/>
                        <a:latin typeface="+mj-lt"/>
                      </a:endParaRPr>
                    </a:p>
                  </a:txBody>
                  <a:tcPr marL="12700" marR="12700" marT="12700" marB="0" anchor="b"/>
                </a:tc>
                <a:tc>
                  <a:txBody>
                    <a:bodyPr/>
                    <a:lstStyle/>
                    <a:p>
                      <a:pPr algn="ctr" fontAlgn="ctr"/>
                      <a:r>
                        <a:rPr lang="en-US" sz="1400" u="none" strike="noStrike" dirty="0">
                          <a:effectLst/>
                          <a:latin typeface="+mj-lt"/>
                        </a:rPr>
                        <a:t>INDIRECTOS 15%</a:t>
                      </a:r>
                      <a:endParaRPr lang="en-US" sz="1400" b="1" i="0" u="none" strike="noStrike" dirty="0">
                        <a:solidFill>
                          <a:srgbClr val="000000"/>
                        </a:solidFill>
                        <a:effectLst/>
                        <a:latin typeface="+mj-lt"/>
                      </a:endParaRPr>
                    </a:p>
                  </a:txBody>
                  <a:tcPr marL="12700" marR="12700" marT="12700" marB="0" anchor="ctr"/>
                </a:tc>
                <a:tc>
                  <a:txBody>
                    <a:bodyPr/>
                    <a:lstStyle/>
                    <a:p>
                      <a:pPr algn="l" fontAlgn="b"/>
                      <a:r>
                        <a:rPr lang="en-US" sz="1400" u="none" strike="noStrike" dirty="0">
                          <a:effectLst/>
                          <a:latin typeface="+mj-lt"/>
                        </a:rPr>
                        <a:t> </a:t>
                      </a:r>
                      <a:endParaRPr lang="en-US" sz="1400" b="0" i="0" u="none" strike="noStrike" dirty="0">
                        <a:solidFill>
                          <a:srgbClr val="000000"/>
                        </a:solidFill>
                        <a:effectLst/>
                        <a:latin typeface="+mj-lt"/>
                      </a:endParaRPr>
                    </a:p>
                  </a:txBody>
                  <a:tcPr marL="12700" marR="12700" marT="12700" marB="0" anchor="b"/>
                </a:tc>
                <a:tc>
                  <a:txBody>
                    <a:bodyPr/>
                    <a:lstStyle/>
                    <a:p>
                      <a:pPr algn="r" fontAlgn="ctr"/>
                      <a:r>
                        <a:rPr lang="en-US" sz="1400" u="none" strike="noStrike" dirty="0">
                          <a:effectLst/>
                          <a:latin typeface="+mj-lt"/>
                        </a:rPr>
                        <a:t>46,543.71</a:t>
                      </a:r>
                      <a:endParaRPr lang="en-US" sz="1400" b="0" i="0" u="none" strike="noStrike" dirty="0">
                        <a:solidFill>
                          <a:srgbClr val="000000"/>
                        </a:solidFill>
                        <a:effectLst/>
                        <a:latin typeface="+mj-lt"/>
                      </a:endParaRPr>
                    </a:p>
                  </a:txBody>
                  <a:tcPr marL="12700" marR="12700" marT="12700" marB="0" anchor="ctr">
                    <a:lnR w="12700" cap="flat" cmpd="sng" algn="ctr">
                      <a:solidFill>
                        <a:prstClr val="black"/>
                      </a:solidFill>
                      <a:prstDash val="solid"/>
                      <a:round/>
                      <a:headEnd type="none" w="med" len="med"/>
                      <a:tailEnd type="none" w="med" len="med"/>
                    </a:lnR>
                  </a:tcPr>
                </a:tc>
              </a:tr>
              <a:tr h="272597">
                <a:tc>
                  <a:txBody>
                    <a:bodyPr/>
                    <a:lstStyle/>
                    <a:p>
                      <a:pPr algn="l" fontAlgn="b"/>
                      <a:endParaRPr lang="en-US" sz="1400" b="0" i="0" u="none" strike="noStrike" dirty="0">
                        <a:solidFill>
                          <a:srgbClr val="000000"/>
                        </a:solidFill>
                        <a:effectLst/>
                        <a:latin typeface="+mj-lt"/>
                      </a:endParaRPr>
                    </a:p>
                  </a:txBody>
                  <a:tcPr marL="12700" marR="12700" marT="12700" marB="0" anchor="b">
                    <a:lnL w="12700" cap="flat" cmpd="sng" algn="ctr">
                      <a:solidFill>
                        <a:prstClr val="black"/>
                      </a:solidFill>
                      <a:prstDash val="solid"/>
                      <a:round/>
                      <a:headEnd type="none" w="med" len="med"/>
                      <a:tailEnd type="none" w="med" len="med"/>
                    </a:lnL>
                  </a:tcPr>
                </a:tc>
                <a:tc>
                  <a:txBody>
                    <a:bodyPr/>
                    <a:lstStyle/>
                    <a:p>
                      <a:pPr algn="l" fontAlgn="b"/>
                      <a:r>
                        <a:rPr lang="en-US" sz="1400" u="none" strike="noStrike" dirty="0">
                          <a:effectLst/>
                          <a:latin typeface="+mj-lt"/>
                        </a:rPr>
                        <a:t> </a:t>
                      </a:r>
                      <a:endParaRPr lang="en-US" sz="1400" b="0" i="0" u="none" strike="noStrike" dirty="0">
                        <a:solidFill>
                          <a:srgbClr val="000000"/>
                        </a:solidFill>
                        <a:effectLst/>
                        <a:latin typeface="+mj-lt"/>
                      </a:endParaRPr>
                    </a:p>
                  </a:txBody>
                  <a:tcPr marL="12700" marR="12700" marT="12700" marB="0" anchor="b"/>
                </a:tc>
                <a:tc>
                  <a:txBody>
                    <a:bodyPr/>
                    <a:lstStyle/>
                    <a:p>
                      <a:pPr algn="ctr" fontAlgn="ctr"/>
                      <a:r>
                        <a:rPr lang="en-US" sz="1400" u="none" strike="noStrike" dirty="0">
                          <a:effectLst/>
                          <a:latin typeface="+mj-lt"/>
                        </a:rPr>
                        <a:t>I.V.A.</a:t>
                      </a:r>
                      <a:endParaRPr lang="en-US" sz="1400" b="1" i="0" u="none" strike="noStrike" dirty="0">
                        <a:solidFill>
                          <a:srgbClr val="000000"/>
                        </a:solidFill>
                        <a:effectLst/>
                        <a:latin typeface="+mj-lt"/>
                      </a:endParaRPr>
                    </a:p>
                  </a:txBody>
                  <a:tcPr marL="12700" marR="12700" marT="12700" marB="0" anchor="ctr"/>
                </a:tc>
                <a:tc>
                  <a:txBody>
                    <a:bodyPr/>
                    <a:lstStyle/>
                    <a:p>
                      <a:pPr algn="l" fontAlgn="b"/>
                      <a:r>
                        <a:rPr lang="en-US" sz="1400" u="none" strike="noStrike" dirty="0">
                          <a:effectLst/>
                          <a:latin typeface="+mj-lt"/>
                        </a:rPr>
                        <a:t> </a:t>
                      </a:r>
                      <a:endParaRPr lang="en-US" sz="1400" b="0" i="0" u="none" strike="noStrike" dirty="0">
                        <a:solidFill>
                          <a:srgbClr val="000000"/>
                        </a:solidFill>
                        <a:effectLst/>
                        <a:latin typeface="+mj-lt"/>
                      </a:endParaRPr>
                    </a:p>
                  </a:txBody>
                  <a:tcPr marL="12700" marR="12700" marT="12700" marB="0" anchor="b"/>
                </a:tc>
                <a:tc>
                  <a:txBody>
                    <a:bodyPr/>
                    <a:lstStyle/>
                    <a:p>
                      <a:pPr algn="r" fontAlgn="ctr"/>
                      <a:r>
                        <a:rPr lang="en-US" sz="1400" u="none" strike="noStrike" dirty="0">
                          <a:effectLst/>
                          <a:latin typeface="+mj-lt"/>
                        </a:rPr>
                        <a:t>42,820.22</a:t>
                      </a:r>
                      <a:endParaRPr lang="en-US" sz="1400" b="0" i="0" u="none" strike="noStrike" dirty="0">
                        <a:solidFill>
                          <a:srgbClr val="000000"/>
                        </a:solidFill>
                        <a:effectLst/>
                        <a:latin typeface="+mj-lt"/>
                      </a:endParaRPr>
                    </a:p>
                  </a:txBody>
                  <a:tcPr marL="12700" marR="12700" marT="12700" marB="0" anchor="ctr">
                    <a:lnR w="12700" cap="flat" cmpd="sng" algn="ctr">
                      <a:solidFill>
                        <a:prstClr val="black"/>
                      </a:solidFill>
                      <a:prstDash val="solid"/>
                      <a:round/>
                      <a:headEnd type="none" w="med" len="med"/>
                      <a:tailEnd type="none" w="med" len="med"/>
                    </a:lnR>
                  </a:tcPr>
                </a:tc>
              </a:tr>
              <a:tr h="272597">
                <a:tc>
                  <a:txBody>
                    <a:bodyPr/>
                    <a:lstStyle/>
                    <a:p>
                      <a:pPr algn="l" fontAlgn="b"/>
                      <a:endParaRPr lang="en-US" sz="1400" b="0" i="0" u="none" strike="noStrike" dirty="0">
                        <a:solidFill>
                          <a:srgbClr val="000000"/>
                        </a:solidFill>
                        <a:effectLst/>
                        <a:latin typeface="+mj-lt"/>
                      </a:endParaRPr>
                    </a:p>
                  </a:txBody>
                  <a:tcPr marL="12700" marR="12700" marT="12700" marB="0" anchor="b">
                    <a:lnL w="12700" cap="flat" cmpd="sng" algn="ctr">
                      <a:solidFill>
                        <a:prstClr val="black"/>
                      </a:solidFill>
                      <a:prstDash val="solid"/>
                      <a:round/>
                      <a:headEnd type="none" w="med" len="med"/>
                      <a:tailEnd type="none" w="med" len="med"/>
                    </a:lnL>
                    <a:lnB w="12700" cap="flat" cmpd="sng" algn="ctr">
                      <a:solidFill>
                        <a:prstClr val="black"/>
                      </a:solidFill>
                      <a:prstDash val="solid"/>
                      <a:round/>
                      <a:headEnd type="none" w="med" len="med"/>
                      <a:tailEnd type="none" w="med" len="med"/>
                    </a:lnB>
                  </a:tcPr>
                </a:tc>
                <a:tc>
                  <a:txBody>
                    <a:bodyPr/>
                    <a:lstStyle/>
                    <a:p>
                      <a:pPr algn="l" fontAlgn="b"/>
                      <a:r>
                        <a:rPr lang="en-US" sz="1400" u="none" strike="noStrike" dirty="0">
                          <a:effectLst/>
                          <a:latin typeface="+mj-lt"/>
                        </a:rPr>
                        <a:t> </a:t>
                      </a:r>
                      <a:endParaRPr lang="en-US" sz="1400" b="0" i="0" u="none" strike="noStrike" dirty="0">
                        <a:solidFill>
                          <a:srgbClr val="000000"/>
                        </a:solidFill>
                        <a:effectLst/>
                        <a:latin typeface="+mj-lt"/>
                      </a:endParaRPr>
                    </a:p>
                  </a:txBody>
                  <a:tcPr marL="12700" marR="12700" marT="12700" marB="0" anchor="b">
                    <a:lnB w="12700" cap="flat" cmpd="sng" algn="ctr">
                      <a:solidFill>
                        <a:prstClr val="black"/>
                      </a:solidFill>
                      <a:prstDash val="solid"/>
                      <a:round/>
                      <a:headEnd type="none" w="med" len="med"/>
                      <a:tailEnd type="none" w="med" len="med"/>
                    </a:lnB>
                  </a:tcPr>
                </a:tc>
                <a:tc>
                  <a:txBody>
                    <a:bodyPr/>
                    <a:lstStyle/>
                    <a:p>
                      <a:pPr algn="ctr" fontAlgn="ctr"/>
                      <a:r>
                        <a:rPr lang="en-US" sz="1400" u="none" strike="noStrike" dirty="0">
                          <a:effectLst/>
                          <a:latin typeface="+mj-lt"/>
                        </a:rPr>
                        <a:t>TOTAL</a:t>
                      </a:r>
                      <a:endParaRPr lang="en-US" sz="1400" b="1" i="0" u="none" strike="noStrike" dirty="0">
                        <a:solidFill>
                          <a:srgbClr val="000000"/>
                        </a:solidFill>
                        <a:effectLst/>
                        <a:latin typeface="+mj-lt"/>
                      </a:endParaRPr>
                    </a:p>
                  </a:txBody>
                  <a:tcPr marL="12700" marR="12700" marT="12700" marB="0" anchor="ctr">
                    <a:lnB w="12700" cap="flat" cmpd="sng" algn="ctr">
                      <a:solidFill>
                        <a:prstClr val="black"/>
                      </a:solidFill>
                      <a:prstDash val="solid"/>
                      <a:round/>
                      <a:headEnd type="none" w="med" len="med"/>
                      <a:tailEnd type="none" w="med" len="med"/>
                    </a:lnB>
                  </a:tcPr>
                </a:tc>
                <a:tc>
                  <a:txBody>
                    <a:bodyPr/>
                    <a:lstStyle/>
                    <a:p>
                      <a:pPr algn="l" fontAlgn="b"/>
                      <a:r>
                        <a:rPr lang="en-US" sz="1400" u="none" strike="noStrike" dirty="0">
                          <a:effectLst/>
                          <a:latin typeface="+mj-lt"/>
                        </a:rPr>
                        <a:t> </a:t>
                      </a:r>
                      <a:endParaRPr lang="en-US" sz="1400" b="0" i="0" u="none" strike="noStrike" dirty="0">
                        <a:solidFill>
                          <a:srgbClr val="000000"/>
                        </a:solidFill>
                        <a:effectLst/>
                        <a:latin typeface="+mj-lt"/>
                      </a:endParaRPr>
                    </a:p>
                  </a:txBody>
                  <a:tcPr marL="12700" marR="12700" marT="12700" marB="0" anchor="b">
                    <a:lnB w="12700" cap="flat" cmpd="sng" algn="ctr">
                      <a:solidFill>
                        <a:prstClr val="black"/>
                      </a:solidFill>
                      <a:prstDash val="solid"/>
                      <a:round/>
                      <a:headEnd type="none" w="med" len="med"/>
                      <a:tailEnd type="none" w="med" len="med"/>
                    </a:lnB>
                  </a:tcPr>
                </a:tc>
                <a:tc>
                  <a:txBody>
                    <a:bodyPr/>
                    <a:lstStyle/>
                    <a:p>
                      <a:pPr algn="r" fontAlgn="ctr"/>
                      <a:r>
                        <a:rPr lang="en-US" sz="1400" b="1" u="none" strike="noStrike" dirty="0">
                          <a:effectLst/>
                          <a:latin typeface="+mj-lt"/>
                        </a:rPr>
                        <a:t>399,655.35</a:t>
                      </a:r>
                      <a:endParaRPr lang="en-US" sz="1400" b="1" i="0" u="none" strike="noStrike" dirty="0">
                        <a:solidFill>
                          <a:srgbClr val="000000"/>
                        </a:solidFill>
                        <a:effectLst/>
                        <a:latin typeface="+mj-lt"/>
                      </a:endParaRPr>
                    </a:p>
                  </a:txBody>
                  <a:tcPr marL="12700" marR="12700" marT="12700" marB="0" anchor="ctr">
                    <a:lnR w="12700" cap="flat" cmpd="sng" algn="ctr">
                      <a:solidFill>
                        <a:prstClr val="black"/>
                      </a:solidFill>
                      <a:prstDash val="solid"/>
                      <a:round/>
                      <a:headEnd type="none" w="med" len="med"/>
                      <a:tailEnd type="none" w="med" len="med"/>
                    </a:lnR>
                    <a:lnB w="12700" cap="flat" cmpd="sng" algn="ctr">
                      <a:solidFill>
                        <a:prstClr val="black"/>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570080593"/>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cells.jpg"/>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6481" t="12346" r="20791"/>
          <a:stretch/>
        </p:blipFill>
        <p:spPr>
          <a:xfrm>
            <a:off x="-1" y="1"/>
            <a:ext cx="9144001" cy="6887920"/>
          </a:xfrm>
          <a:prstGeom prst="rect">
            <a:avLst/>
          </a:prstGeom>
        </p:spPr>
      </p:pic>
      <p:sp>
        <p:nvSpPr>
          <p:cNvPr id="8" name="Rectángulo redondeado 7"/>
          <p:cNvSpPr/>
          <p:nvPr/>
        </p:nvSpPr>
        <p:spPr>
          <a:xfrm>
            <a:off x="389467" y="303855"/>
            <a:ext cx="2573868" cy="1084678"/>
          </a:xfrm>
          <a:prstGeom prst="roundRect">
            <a:avLst/>
          </a:prstGeom>
          <a:scene3d>
            <a:camera prst="orthographicFront"/>
            <a:lightRig rig="threePt" dir="t"/>
          </a:scene3d>
          <a:sp3d>
            <a:bevelT prst="angle"/>
          </a:sp3d>
        </p:spPr>
        <p:style>
          <a:lnRef idx="1">
            <a:schemeClr val="accent2"/>
          </a:lnRef>
          <a:fillRef idx="3">
            <a:schemeClr val="accent2"/>
          </a:fillRef>
          <a:effectRef idx="2">
            <a:schemeClr val="accent2"/>
          </a:effectRef>
          <a:fontRef idx="minor">
            <a:schemeClr val="lt1"/>
          </a:fontRef>
        </p:style>
        <p:txBody>
          <a:bodyPr rtlCol="0" anchor="ctr"/>
          <a:lstStyle/>
          <a:p>
            <a:pPr algn="ctr"/>
            <a:r>
              <a:rPr lang="es-ES" sz="2800" dirty="0" smtClean="0"/>
              <a:t>PROPUESTA ECONÓMICA</a:t>
            </a:r>
          </a:p>
        </p:txBody>
      </p:sp>
      <p:sp>
        <p:nvSpPr>
          <p:cNvPr id="9" name="Rectángulo redondeado 8"/>
          <p:cNvSpPr/>
          <p:nvPr/>
        </p:nvSpPr>
        <p:spPr>
          <a:xfrm>
            <a:off x="3674533" y="1591733"/>
            <a:ext cx="2150533" cy="1049867"/>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s-ES" b="1" dirty="0" smtClean="0"/>
              <a:t>PRESUPUESTO DE LA CONSULTORIA DEL PROYECTO</a:t>
            </a:r>
          </a:p>
        </p:txBody>
      </p:sp>
      <p:graphicFrame>
        <p:nvGraphicFramePr>
          <p:cNvPr id="4" name="Tabla 3"/>
          <p:cNvGraphicFramePr>
            <a:graphicFrameLocks noGrp="1"/>
          </p:cNvGraphicFramePr>
          <p:nvPr>
            <p:extLst>
              <p:ext uri="{D42A27DB-BD31-4B8C-83A1-F6EECF244321}">
                <p14:modId xmlns:p14="http://schemas.microsoft.com/office/powerpoint/2010/main" val="2453192153"/>
              </p:ext>
            </p:extLst>
          </p:nvPr>
        </p:nvGraphicFramePr>
        <p:xfrm>
          <a:off x="626532" y="3051020"/>
          <a:ext cx="7958668" cy="3538371"/>
        </p:xfrm>
        <a:graphic>
          <a:graphicData uri="http://schemas.openxmlformats.org/drawingml/2006/table">
            <a:tbl>
              <a:tblPr>
                <a:tableStyleId>{284E427A-3D55-4303-BF80-6455036E1DE7}</a:tableStyleId>
              </a:tblPr>
              <a:tblGrid>
                <a:gridCol w="474135"/>
                <a:gridCol w="4639733"/>
                <a:gridCol w="1608667"/>
                <a:gridCol w="1236133"/>
              </a:tblGrid>
              <a:tr h="199938">
                <a:tc>
                  <a:txBody>
                    <a:bodyPr/>
                    <a:lstStyle/>
                    <a:p>
                      <a:pPr algn="ctr" fontAlgn="ctr"/>
                      <a:r>
                        <a:rPr lang="en-US" sz="1200" b="1" u="none" strike="noStrike" dirty="0">
                          <a:effectLst/>
                        </a:rPr>
                        <a:t>R</a:t>
                      </a:r>
                      <a:endParaRPr lang="en-US" sz="1200" b="1" i="0" u="none" strike="noStrike" dirty="0">
                        <a:solidFill>
                          <a:srgbClr val="FFFFFF"/>
                        </a:solidFill>
                        <a:effectLst/>
                        <a:latin typeface="+mj-lt"/>
                      </a:endParaRPr>
                    </a:p>
                  </a:txBody>
                  <a:tcPr marL="9839" marR="9839" marT="9839" marB="0" anchor="ctr"/>
                </a:tc>
                <a:tc>
                  <a:txBody>
                    <a:bodyPr/>
                    <a:lstStyle/>
                    <a:p>
                      <a:pPr algn="ctr" fontAlgn="ctr"/>
                      <a:r>
                        <a:rPr lang="en-US" sz="1200" b="1" u="none" strike="noStrike" dirty="0">
                          <a:effectLst/>
                        </a:rPr>
                        <a:t>DESCRIPCION</a:t>
                      </a:r>
                      <a:endParaRPr lang="en-US" sz="1200" b="1" i="0" u="none" strike="noStrike" dirty="0">
                        <a:solidFill>
                          <a:srgbClr val="FFFFFF"/>
                        </a:solidFill>
                        <a:effectLst/>
                        <a:latin typeface="+mj-lt"/>
                      </a:endParaRPr>
                    </a:p>
                  </a:txBody>
                  <a:tcPr marL="9839" marR="9839" marT="9839" marB="0" anchor="ctr"/>
                </a:tc>
                <a:tc>
                  <a:txBody>
                    <a:bodyPr/>
                    <a:lstStyle/>
                    <a:p>
                      <a:pPr algn="ctr" fontAlgn="ctr"/>
                      <a:r>
                        <a:rPr lang="en-US" sz="1200" b="1" u="none" strike="noStrike" dirty="0">
                          <a:effectLst/>
                        </a:rPr>
                        <a:t>CANT.</a:t>
                      </a:r>
                      <a:endParaRPr lang="en-US" sz="1200" b="1" i="0" u="none" strike="noStrike" dirty="0">
                        <a:solidFill>
                          <a:srgbClr val="FFFFFF"/>
                        </a:solidFill>
                        <a:effectLst/>
                        <a:latin typeface="+mj-lt"/>
                      </a:endParaRPr>
                    </a:p>
                  </a:txBody>
                  <a:tcPr marL="9839" marR="9839" marT="9839" marB="0" anchor="ctr"/>
                </a:tc>
                <a:tc>
                  <a:txBody>
                    <a:bodyPr/>
                    <a:lstStyle/>
                    <a:p>
                      <a:pPr algn="ctr" fontAlgn="ctr"/>
                      <a:r>
                        <a:rPr lang="en-US" sz="1200" b="1" u="none" strike="noStrike" dirty="0">
                          <a:effectLst/>
                        </a:rPr>
                        <a:t>P.UNIT</a:t>
                      </a:r>
                      <a:endParaRPr lang="en-US" sz="1200" b="1" i="0" u="none" strike="noStrike" dirty="0">
                        <a:solidFill>
                          <a:srgbClr val="FFFFFF"/>
                        </a:solidFill>
                        <a:effectLst/>
                        <a:latin typeface="+mj-lt"/>
                      </a:endParaRPr>
                    </a:p>
                  </a:txBody>
                  <a:tcPr marL="9839" marR="9839" marT="9839" marB="0" anchor="ctr"/>
                </a:tc>
              </a:tr>
              <a:tr h="525175">
                <a:tc>
                  <a:txBody>
                    <a:bodyPr/>
                    <a:lstStyle/>
                    <a:p>
                      <a:pPr algn="ctr" fontAlgn="ctr"/>
                      <a:r>
                        <a:rPr lang="en-US" sz="1200" u="none" strike="noStrike" dirty="0">
                          <a:effectLst/>
                        </a:rPr>
                        <a:t>1</a:t>
                      </a:r>
                      <a:endParaRPr lang="en-US" sz="1200" b="0" i="0" u="none" strike="noStrike" dirty="0">
                        <a:solidFill>
                          <a:srgbClr val="000000"/>
                        </a:solidFill>
                        <a:effectLst/>
                        <a:latin typeface="+mj-lt"/>
                      </a:endParaRPr>
                    </a:p>
                  </a:txBody>
                  <a:tcPr marL="9839" marR="9839" marT="9839" marB="0" anchor="ctr"/>
                </a:tc>
                <a:tc>
                  <a:txBody>
                    <a:bodyPr/>
                    <a:lstStyle/>
                    <a:p>
                      <a:pPr algn="l" fontAlgn="ctr"/>
                      <a:r>
                        <a:rPr lang="en-US" sz="1200" u="none" strike="noStrike" dirty="0">
                          <a:effectLst/>
                        </a:rPr>
                        <a:t>Diseño Arquitectónico de obra civil, diseño estructural, diseño de ingenierías sanitarias</a:t>
                      </a:r>
                      <a:endParaRPr lang="en-US" sz="1200" b="0" i="0" u="none" strike="noStrike" dirty="0">
                        <a:solidFill>
                          <a:srgbClr val="000000"/>
                        </a:solidFill>
                        <a:effectLst/>
                        <a:latin typeface="+mj-lt"/>
                      </a:endParaRPr>
                    </a:p>
                  </a:txBody>
                  <a:tcPr marL="9839" marR="9839" marT="9839" marB="0" anchor="ctr"/>
                </a:tc>
                <a:tc>
                  <a:txBody>
                    <a:bodyPr/>
                    <a:lstStyle/>
                    <a:p>
                      <a:pPr algn="ctr" fontAlgn="ctr"/>
                      <a:r>
                        <a:rPr lang="en-US" sz="1200" u="none" strike="noStrike" dirty="0">
                          <a:effectLst/>
                        </a:rPr>
                        <a:t>1</a:t>
                      </a:r>
                      <a:endParaRPr lang="en-US" sz="1200" b="0" i="0" u="none" strike="noStrike" dirty="0">
                        <a:solidFill>
                          <a:srgbClr val="000000"/>
                        </a:solidFill>
                        <a:effectLst/>
                        <a:latin typeface="+mj-lt"/>
                      </a:endParaRPr>
                    </a:p>
                  </a:txBody>
                  <a:tcPr marL="9839" marR="9839" marT="9839" marB="0" anchor="ctr"/>
                </a:tc>
                <a:tc>
                  <a:txBody>
                    <a:bodyPr/>
                    <a:lstStyle/>
                    <a:p>
                      <a:pPr algn="r" fontAlgn="ctr"/>
                      <a:r>
                        <a:rPr lang="en-US" sz="1200" u="none" strike="noStrike" dirty="0">
                          <a:effectLst/>
                        </a:rPr>
                        <a:t>2,100.00</a:t>
                      </a:r>
                      <a:endParaRPr lang="en-US" sz="1200" b="0" i="0" u="none" strike="noStrike" dirty="0">
                        <a:solidFill>
                          <a:srgbClr val="000000"/>
                        </a:solidFill>
                        <a:effectLst/>
                        <a:latin typeface="+mj-lt"/>
                      </a:endParaRPr>
                    </a:p>
                  </a:txBody>
                  <a:tcPr marL="9839" marR="9839" marT="9839" marB="0" anchor="ctr"/>
                </a:tc>
              </a:tr>
              <a:tr h="389467">
                <a:tc>
                  <a:txBody>
                    <a:bodyPr/>
                    <a:lstStyle/>
                    <a:p>
                      <a:pPr algn="ctr" fontAlgn="ctr"/>
                      <a:r>
                        <a:rPr lang="en-US" sz="1200" u="none" strike="noStrike" dirty="0">
                          <a:effectLst/>
                        </a:rPr>
                        <a:t>2</a:t>
                      </a:r>
                      <a:endParaRPr lang="en-US" sz="1200" b="0" i="0" u="none" strike="noStrike" dirty="0">
                        <a:solidFill>
                          <a:srgbClr val="000000"/>
                        </a:solidFill>
                        <a:effectLst/>
                        <a:latin typeface="+mj-lt"/>
                      </a:endParaRPr>
                    </a:p>
                  </a:txBody>
                  <a:tcPr marL="9839" marR="9839" marT="9839" marB="0" anchor="ctr"/>
                </a:tc>
                <a:tc>
                  <a:txBody>
                    <a:bodyPr/>
                    <a:lstStyle/>
                    <a:p>
                      <a:pPr algn="l" fontAlgn="ctr"/>
                      <a:r>
                        <a:rPr lang="en-US" sz="1200" u="none" strike="noStrike" dirty="0">
                          <a:effectLst/>
                        </a:rPr>
                        <a:t>Diseño Mecánico de estructuras o torres para enlaces</a:t>
                      </a:r>
                      <a:endParaRPr lang="en-US" sz="1200" b="0" i="0" u="none" strike="noStrike" dirty="0">
                        <a:solidFill>
                          <a:srgbClr val="000000"/>
                        </a:solidFill>
                        <a:effectLst/>
                        <a:latin typeface="+mj-lt"/>
                      </a:endParaRPr>
                    </a:p>
                  </a:txBody>
                  <a:tcPr marL="9839" marR="9839" marT="9839" marB="0" anchor="ctr"/>
                </a:tc>
                <a:tc>
                  <a:txBody>
                    <a:bodyPr/>
                    <a:lstStyle/>
                    <a:p>
                      <a:pPr algn="ctr" fontAlgn="ctr"/>
                      <a:r>
                        <a:rPr lang="en-US" sz="1200" u="none" strike="noStrike" dirty="0">
                          <a:effectLst/>
                        </a:rPr>
                        <a:t>1</a:t>
                      </a:r>
                      <a:endParaRPr lang="en-US" sz="1200" b="0" i="0" u="none" strike="noStrike" dirty="0">
                        <a:solidFill>
                          <a:srgbClr val="000000"/>
                        </a:solidFill>
                        <a:effectLst/>
                        <a:latin typeface="+mj-lt"/>
                      </a:endParaRPr>
                    </a:p>
                  </a:txBody>
                  <a:tcPr marL="9839" marR="9839" marT="9839" marB="0" anchor="ctr"/>
                </a:tc>
                <a:tc>
                  <a:txBody>
                    <a:bodyPr/>
                    <a:lstStyle/>
                    <a:p>
                      <a:pPr algn="r" fontAlgn="ctr"/>
                      <a:r>
                        <a:rPr lang="en-US" sz="1200" u="none" strike="noStrike" dirty="0">
                          <a:effectLst/>
                        </a:rPr>
                        <a:t>500</a:t>
                      </a:r>
                      <a:endParaRPr lang="en-US" sz="1200" b="0" i="0" u="none" strike="noStrike" dirty="0">
                        <a:solidFill>
                          <a:srgbClr val="000000"/>
                        </a:solidFill>
                        <a:effectLst/>
                        <a:latin typeface="+mj-lt"/>
                      </a:endParaRPr>
                    </a:p>
                  </a:txBody>
                  <a:tcPr marL="9839" marR="9839" marT="9839" marB="0" anchor="ctr"/>
                </a:tc>
              </a:tr>
              <a:tr h="372533">
                <a:tc>
                  <a:txBody>
                    <a:bodyPr/>
                    <a:lstStyle/>
                    <a:p>
                      <a:pPr algn="ctr" fontAlgn="ctr"/>
                      <a:r>
                        <a:rPr lang="en-US" sz="1200" u="none" strike="noStrike" dirty="0">
                          <a:effectLst/>
                        </a:rPr>
                        <a:t>3</a:t>
                      </a:r>
                      <a:endParaRPr lang="en-US" sz="1200" b="0" i="0" u="none" strike="noStrike" dirty="0">
                        <a:solidFill>
                          <a:srgbClr val="000000"/>
                        </a:solidFill>
                        <a:effectLst/>
                        <a:latin typeface="+mj-lt"/>
                      </a:endParaRPr>
                    </a:p>
                  </a:txBody>
                  <a:tcPr marL="9839" marR="9839" marT="9839" marB="0" anchor="ctr"/>
                </a:tc>
                <a:tc>
                  <a:txBody>
                    <a:bodyPr/>
                    <a:lstStyle/>
                    <a:p>
                      <a:pPr algn="l" fontAlgn="ctr"/>
                      <a:r>
                        <a:rPr lang="en-US" sz="1200" u="none" strike="noStrike" dirty="0">
                          <a:effectLst/>
                        </a:rPr>
                        <a:t>Diseño eléctrico de alimentación primaria y secundaria</a:t>
                      </a:r>
                      <a:endParaRPr lang="en-US" sz="1200" b="0" i="0" u="none" strike="noStrike" dirty="0">
                        <a:solidFill>
                          <a:srgbClr val="000000"/>
                        </a:solidFill>
                        <a:effectLst/>
                        <a:latin typeface="+mj-lt"/>
                      </a:endParaRPr>
                    </a:p>
                  </a:txBody>
                  <a:tcPr marL="9839" marR="9839" marT="9839" marB="0" anchor="ctr"/>
                </a:tc>
                <a:tc>
                  <a:txBody>
                    <a:bodyPr/>
                    <a:lstStyle/>
                    <a:p>
                      <a:pPr algn="ctr" fontAlgn="ctr"/>
                      <a:r>
                        <a:rPr lang="en-US" sz="1200" u="none" strike="noStrike" dirty="0">
                          <a:effectLst/>
                        </a:rPr>
                        <a:t>1</a:t>
                      </a:r>
                      <a:endParaRPr lang="en-US" sz="1200" b="0" i="0" u="none" strike="noStrike" dirty="0">
                        <a:solidFill>
                          <a:srgbClr val="000000"/>
                        </a:solidFill>
                        <a:effectLst/>
                        <a:latin typeface="+mj-lt"/>
                      </a:endParaRPr>
                    </a:p>
                  </a:txBody>
                  <a:tcPr marL="9839" marR="9839" marT="9839" marB="0" anchor="ctr"/>
                </a:tc>
                <a:tc>
                  <a:txBody>
                    <a:bodyPr/>
                    <a:lstStyle/>
                    <a:p>
                      <a:pPr algn="r" fontAlgn="ctr"/>
                      <a:r>
                        <a:rPr lang="en-US" sz="1200" u="none" strike="noStrike" dirty="0">
                          <a:effectLst/>
                        </a:rPr>
                        <a:t>800</a:t>
                      </a:r>
                      <a:endParaRPr lang="en-US" sz="1200" b="0" i="0" u="none" strike="noStrike" dirty="0">
                        <a:solidFill>
                          <a:srgbClr val="000000"/>
                        </a:solidFill>
                        <a:effectLst/>
                        <a:latin typeface="+mj-lt"/>
                      </a:endParaRPr>
                    </a:p>
                  </a:txBody>
                  <a:tcPr marL="9839" marR="9839" marT="9839" marB="0" anchor="ctr"/>
                </a:tc>
              </a:tr>
              <a:tr h="295909">
                <a:tc>
                  <a:txBody>
                    <a:bodyPr/>
                    <a:lstStyle/>
                    <a:p>
                      <a:pPr algn="ctr" fontAlgn="ctr"/>
                      <a:r>
                        <a:rPr lang="en-US" sz="1200" u="none" strike="noStrike" dirty="0">
                          <a:effectLst/>
                        </a:rPr>
                        <a:t>4</a:t>
                      </a:r>
                      <a:endParaRPr lang="en-US" sz="1200" b="0" i="0" u="none" strike="noStrike" dirty="0">
                        <a:solidFill>
                          <a:srgbClr val="000000"/>
                        </a:solidFill>
                        <a:effectLst/>
                        <a:latin typeface="+mj-lt"/>
                      </a:endParaRPr>
                    </a:p>
                  </a:txBody>
                  <a:tcPr marL="9839" marR="9839" marT="9839" marB="0" anchor="ctr"/>
                </a:tc>
                <a:tc>
                  <a:txBody>
                    <a:bodyPr/>
                    <a:lstStyle/>
                    <a:p>
                      <a:pPr algn="l" fontAlgn="ctr"/>
                      <a:r>
                        <a:rPr lang="en-US" sz="1200" u="none" strike="noStrike" dirty="0">
                          <a:effectLst/>
                        </a:rPr>
                        <a:t>Diseño de enlaces y redes</a:t>
                      </a:r>
                      <a:endParaRPr lang="en-US" sz="1200" b="0" i="0" u="none" strike="noStrike" dirty="0">
                        <a:solidFill>
                          <a:srgbClr val="000000"/>
                        </a:solidFill>
                        <a:effectLst/>
                        <a:latin typeface="+mj-lt"/>
                      </a:endParaRPr>
                    </a:p>
                  </a:txBody>
                  <a:tcPr marL="9839" marR="9839" marT="9839" marB="0" anchor="ctr"/>
                </a:tc>
                <a:tc>
                  <a:txBody>
                    <a:bodyPr/>
                    <a:lstStyle/>
                    <a:p>
                      <a:pPr algn="ctr" fontAlgn="ctr"/>
                      <a:r>
                        <a:rPr lang="en-US" sz="1200" u="none" strike="noStrike" dirty="0">
                          <a:effectLst/>
                        </a:rPr>
                        <a:t>1</a:t>
                      </a:r>
                      <a:endParaRPr lang="en-US" sz="1200" b="0" i="0" u="none" strike="noStrike" dirty="0">
                        <a:solidFill>
                          <a:srgbClr val="000000"/>
                        </a:solidFill>
                        <a:effectLst/>
                        <a:latin typeface="+mj-lt"/>
                      </a:endParaRPr>
                    </a:p>
                  </a:txBody>
                  <a:tcPr marL="9839" marR="9839" marT="9839" marB="0" anchor="ctr"/>
                </a:tc>
                <a:tc>
                  <a:txBody>
                    <a:bodyPr/>
                    <a:lstStyle/>
                    <a:p>
                      <a:pPr algn="r" fontAlgn="ctr"/>
                      <a:r>
                        <a:rPr lang="en-US" sz="1200" u="none" strike="noStrike" dirty="0">
                          <a:effectLst/>
                        </a:rPr>
                        <a:t>6,000.00</a:t>
                      </a:r>
                      <a:endParaRPr lang="en-US" sz="1200" b="0" i="0" u="none" strike="noStrike" dirty="0">
                        <a:solidFill>
                          <a:srgbClr val="000000"/>
                        </a:solidFill>
                        <a:effectLst/>
                        <a:latin typeface="+mj-lt"/>
                      </a:endParaRPr>
                    </a:p>
                  </a:txBody>
                  <a:tcPr marL="9839" marR="9839" marT="9839" marB="0" anchor="ctr"/>
                </a:tc>
              </a:tr>
              <a:tr h="391879">
                <a:tc>
                  <a:txBody>
                    <a:bodyPr/>
                    <a:lstStyle/>
                    <a:p>
                      <a:pPr algn="ctr" fontAlgn="ctr"/>
                      <a:r>
                        <a:rPr lang="en-US" sz="1200" u="none" strike="noStrike" dirty="0">
                          <a:effectLst/>
                        </a:rPr>
                        <a:t>5</a:t>
                      </a:r>
                      <a:endParaRPr lang="en-US" sz="1200" b="0" i="0" u="none" strike="noStrike" dirty="0">
                        <a:solidFill>
                          <a:srgbClr val="000000"/>
                        </a:solidFill>
                        <a:effectLst/>
                        <a:latin typeface="+mj-lt"/>
                      </a:endParaRPr>
                    </a:p>
                  </a:txBody>
                  <a:tcPr marL="9839" marR="9839" marT="9839" marB="0" anchor="ctr"/>
                </a:tc>
                <a:tc>
                  <a:txBody>
                    <a:bodyPr/>
                    <a:lstStyle/>
                    <a:p>
                      <a:pPr algn="l" fontAlgn="ctr"/>
                      <a:r>
                        <a:rPr lang="en-US" sz="1200" u="none" strike="noStrike" dirty="0">
                          <a:effectLst/>
                        </a:rPr>
                        <a:t>Calificación de planos a diferentes entidades</a:t>
                      </a:r>
                      <a:endParaRPr lang="en-US" sz="1200" b="0" i="0" u="none" strike="noStrike" dirty="0">
                        <a:solidFill>
                          <a:srgbClr val="000000"/>
                        </a:solidFill>
                        <a:effectLst/>
                        <a:latin typeface="+mj-lt"/>
                      </a:endParaRPr>
                    </a:p>
                  </a:txBody>
                  <a:tcPr marL="9839" marR="9839" marT="9839" marB="0" anchor="ctr"/>
                </a:tc>
                <a:tc>
                  <a:txBody>
                    <a:bodyPr/>
                    <a:lstStyle/>
                    <a:p>
                      <a:pPr algn="ctr" fontAlgn="ctr"/>
                      <a:r>
                        <a:rPr lang="en-US" sz="1200" u="none" strike="noStrike" dirty="0">
                          <a:effectLst/>
                        </a:rPr>
                        <a:t>1</a:t>
                      </a:r>
                      <a:endParaRPr lang="en-US" sz="1200" b="0" i="0" u="none" strike="noStrike" dirty="0">
                        <a:solidFill>
                          <a:srgbClr val="000000"/>
                        </a:solidFill>
                        <a:effectLst/>
                        <a:latin typeface="+mj-lt"/>
                      </a:endParaRPr>
                    </a:p>
                  </a:txBody>
                  <a:tcPr marL="9839" marR="9839" marT="9839" marB="0" anchor="ctr"/>
                </a:tc>
                <a:tc>
                  <a:txBody>
                    <a:bodyPr/>
                    <a:lstStyle/>
                    <a:p>
                      <a:pPr algn="r" fontAlgn="ctr"/>
                      <a:r>
                        <a:rPr lang="en-US" sz="1200" u="none" strike="noStrike" dirty="0">
                          <a:effectLst/>
                        </a:rPr>
                        <a:t>300</a:t>
                      </a:r>
                      <a:endParaRPr lang="en-US" sz="1200" b="0" i="0" u="none" strike="noStrike" dirty="0">
                        <a:solidFill>
                          <a:srgbClr val="000000"/>
                        </a:solidFill>
                        <a:effectLst/>
                        <a:latin typeface="+mj-lt"/>
                      </a:endParaRPr>
                    </a:p>
                  </a:txBody>
                  <a:tcPr marL="9839" marR="9839" marT="9839" marB="0" anchor="ctr"/>
                </a:tc>
              </a:tr>
              <a:tr h="127961">
                <a:tc>
                  <a:txBody>
                    <a:bodyPr/>
                    <a:lstStyle/>
                    <a:p>
                      <a:pPr algn="ctr" fontAlgn="ctr"/>
                      <a:r>
                        <a:rPr lang="en-US" sz="1200" u="none" strike="noStrike" dirty="0">
                          <a:effectLst/>
                        </a:rPr>
                        <a:t>6</a:t>
                      </a:r>
                      <a:endParaRPr lang="en-US" sz="1200" b="0" i="0" u="none" strike="noStrike" dirty="0">
                        <a:solidFill>
                          <a:srgbClr val="000000"/>
                        </a:solidFill>
                        <a:effectLst/>
                        <a:latin typeface="+mj-lt"/>
                      </a:endParaRPr>
                    </a:p>
                  </a:txBody>
                  <a:tcPr marL="9839" marR="9839" marT="9839" marB="0" anchor="ctr"/>
                </a:tc>
                <a:tc>
                  <a:txBody>
                    <a:bodyPr/>
                    <a:lstStyle/>
                    <a:p>
                      <a:pPr algn="l" fontAlgn="ctr"/>
                      <a:r>
                        <a:rPr lang="en-US" sz="1200" u="none" strike="noStrike" dirty="0">
                          <a:effectLst/>
                        </a:rPr>
                        <a:t>Secretaria</a:t>
                      </a:r>
                      <a:endParaRPr lang="en-US" sz="1200" b="0" i="0" u="none" strike="noStrike" dirty="0">
                        <a:solidFill>
                          <a:srgbClr val="000000"/>
                        </a:solidFill>
                        <a:effectLst/>
                        <a:latin typeface="+mj-lt"/>
                      </a:endParaRPr>
                    </a:p>
                  </a:txBody>
                  <a:tcPr marL="9839" marR="9839" marT="9839" marB="0" anchor="ctr"/>
                </a:tc>
                <a:tc>
                  <a:txBody>
                    <a:bodyPr/>
                    <a:lstStyle/>
                    <a:p>
                      <a:pPr algn="ctr" fontAlgn="ctr"/>
                      <a:r>
                        <a:rPr lang="en-US" sz="1200" u="none" strike="noStrike" dirty="0">
                          <a:effectLst/>
                        </a:rPr>
                        <a:t>1</a:t>
                      </a:r>
                      <a:endParaRPr lang="en-US" sz="1200" b="0" i="0" u="none" strike="noStrike" dirty="0">
                        <a:solidFill>
                          <a:srgbClr val="000000"/>
                        </a:solidFill>
                        <a:effectLst/>
                        <a:latin typeface="+mj-lt"/>
                      </a:endParaRPr>
                    </a:p>
                  </a:txBody>
                  <a:tcPr marL="9839" marR="9839" marT="9839" marB="0" anchor="ctr"/>
                </a:tc>
                <a:tc>
                  <a:txBody>
                    <a:bodyPr/>
                    <a:lstStyle/>
                    <a:p>
                      <a:pPr algn="r" fontAlgn="ctr"/>
                      <a:r>
                        <a:rPr lang="en-US" sz="1200" u="none" strike="noStrike" dirty="0">
                          <a:effectLst/>
                        </a:rPr>
                        <a:t>600</a:t>
                      </a:r>
                      <a:endParaRPr lang="en-US" sz="1200" b="0" i="0" u="none" strike="noStrike" dirty="0">
                        <a:solidFill>
                          <a:srgbClr val="000000"/>
                        </a:solidFill>
                        <a:effectLst/>
                        <a:latin typeface="+mj-lt"/>
                      </a:endParaRPr>
                    </a:p>
                  </a:txBody>
                  <a:tcPr marL="9839" marR="9839" marT="9839" marB="0" anchor="ctr"/>
                </a:tc>
              </a:tr>
              <a:tr h="127961">
                <a:tc>
                  <a:txBody>
                    <a:bodyPr/>
                    <a:lstStyle/>
                    <a:p>
                      <a:pPr algn="ctr" fontAlgn="ctr"/>
                      <a:r>
                        <a:rPr lang="en-US" sz="1200" u="none" strike="noStrike" dirty="0">
                          <a:effectLst/>
                        </a:rPr>
                        <a:t>7</a:t>
                      </a:r>
                      <a:endParaRPr lang="en-US" sz="1200" b="0" i="0" u="none" strike="noStrike" dirty="0">
                        <a:solidFill>
                          <a:srgbClr val="000000"/>
                        </a:solidFill>
                        <a:effectLst/>
                        <a:latin typeface="+mj-lt"/>
                      </a:endParaRPr>
                    </a:p>
                  </a:txBody>
                  <a:tcPr marL="9839" marR="9839" marT="9839" marB="0" anchor="ctr"/>
                </a:tc>
                <a:tc>
                  <a:txBody>
                    <a:bodyPr/>
                    <a:lstStyle/>
                    <a:p>
                      <a:pPr algn="l" fontAlgn="ctr"/>
                      <a:r>
                        <a:rPr lang="en-US" sz="1200" u="none" strike="noStrike" dirty="0">
                          <a:effectLst/>
                        </a:rPr>
                        <a:t>Mensajero</a:t>
                      </a:r>
                      <a:endParaRPr lang="en-US" sz="1200" b="0" i="0" u="none" strike="noStrike" dirty="0">
                        <a:solidFill>
                          <a:srgbClr val="000000"/>
                        </a:solidFill>
                        <a:effectLst/>
                        <a:latin typeface="+mj-lt"/>
                      </a:endParaRPr>
                    </a:p>
                  </a:txBody>
                  <a:tcPr marL="9839" marR="9839" marT="9839" marB="0" anchor="ctr"/>
                </a:tc>
                <a:tc>
                  <a:txBody>
                    <a:bodyPr/>
                    <a:lstStyle/>
                    <a:p>
                      <a:pPr algn="ctr" fontAlgn="ctr"/>
                      <a:r>
                        <a:rPr lang="en-US" sz="1200" u="none" strike="noStrike" dirty="0">
                          <a:effectLst/>
                        </a:rPr>
                        <a:t>1</a:t>
                      </a:r>
                      <a:endParaRPr lang="en-US" sz="1200" b="0" i="0" u="none" strike="noStrike" dirty="0">
                        <a:solidFill>
                          <a:srgbClr val="000000"/>
                        </a:solidFill>
                        <a:effectLst/>
                        <a:latin typeface="+mj-lt"/>
                      </a:endParaRPr>
                    </a:p>
                  </a:txBody>
                  <a:tcPr marL="9839" marR="9839" marT="9839" marB="0" anchor="ctr"/>
                </a:tc>
                <a:tc>
                  <a:txBody>
                    <a:bodyPr/>
                    <a:lstStyle/>
                    <a:p>
                      <a:pPr algn="r" fontAlgn="ctr"/>
                      <a:r>
                        <a:rPr lang="en-US" sz="1200" u="none" strike="noStrike" dirty="0">
                          <a:effectLst/>
                        </a:rPr>
                        <a:t>600</a:t>
                      </a:r>
                      <a:endParaRPr lang="en-US" sz="1200" b="0" i="0" u="none" strike="noStrike" dirty="0">
                        <a:solidFill>
                          <a:srgbClr val="000000"/>
                        </a:solidFill>
                        <a:effectLst/>
                        <a:latin typeface="+mj-lt"/>
                      </a:endParaRPr>
                    </a:p>
                  </a:txBody>
                  <a:tcPr marL="9839" marR="9839" marT="9839" marB="0" anchor="ctr"/>
                </a:tc>
              </a:tr>
              <a:tr h="199938">
                <a:tc>
                  <a:txBody>
                    <a:bodyPr/>
                    <a:lstStyle/>
                    <a:p>
                      <a:pPr algn="ctr" fontAlgn="ctr"/>
                      <a:r>
                        <a:rPr lang="en-US" sz="1200" u="none" strike="noStrike" dirty="0">
                          <a:effectLst/>
                        </a:rPr>
                        <a:t>8</a:t>
                      </a:r>
                      <a:endParaRPr lang="en-US" sz="1200" b="0" i="0" u="none" strike="noStrike" dirty="0">
                        <a:solidFill>
                          <a:srgbClr val="000000"/>
                        </a:solidFill>
                        <a:effectLst/>
                        <a:latin typeface="+mj-lt"/>
                      </a:endParaRPr>
                    </a:p>
                  </a:txBody>
                  <a:tcPr marL="9839" marR="9839" marT="9839" marB="0" anchor="ctr"/>
                </a:tc>
                <a:tc>
                  <a:txBody>
                    <a:bodyPr/>
                    <a:lstStyle/>
                    <a:p>
                      <a:pPr algn="l" fontAlgn="ctr"/>
                      <a:r>
                        <a:rPr lang="en-US" sz="1200" u="none" strike="noStrike" dirty="0">
                          <a:effectLst/>
                        </a:rPr>
                        <a:t>Gastos de oficina</a:t>
                      </a:r>
                      <a:endParaRPr lang="en-US" sz="1200" b="0" i="0" u="none" strike="noStrike" dirty="0">
                        <a:solidFill>
                          <a:srgbClr val="000000"/>
                        </a:solidFill>
                        <a:effectLst/>
                        <a:latin typeface="+mj-lt"/>
                      </a:endParaRPr>
                    </a:p>
                  </a:txBody>
                  <a:tcPr marL="9839" marR="9839" marT="9839" marB="0" anchor="ctr"/>
                </a:tc>
                <a:tc>
                  <a:txBody>
                    <a:bodyPr/>
                    <a:lstStyle/>
                    <a:p>
                      <a:pPr algn="ctr" fontAlgn="ctr"/>
                      <a:r>
                        <a:rPr lang="en-US" sz="1200" u="none" strike="noStrike" dirty="0">
                          <a:effectLst/>
                        </a:rPr>
                        <a:t>1</a:t>
                      </a:r>
                      <a:endParaRPr lang="en-US" sz="1200" b="0" i="0" u="none" strike="noStrike" dirty="0">
                        <a:solidFill>
                          <a:srgbClr val="000000"/>
                        </a:solidFill>
                        <a:effectLst/>
                        <a:latin typeface="+mj-lt"/>
                      </a:endParaRPr>
                    </a:p>
                  </a:txBody>
                  <a:tcPr marL="9839" marR="9839" marT="9839" marB="0" anchor="ctr"/>
                </a:tc>
                <a:tc>
                  <a:txBody>
                    <a:bodyPr/>
                    <a:lstStyle/>
                    <a:p>
                      <a:pPr algn="r" fontAlgn="ctr"/>
                      <a:r>
                        <a:rPr lang="en-US" sz="1200" u="none" strike="noStrike" dirty="0">
                          <a:effectLst/>
                        </a:rPr>
                        <a:t>500</a:t>
                      </a:r>
                      <a:endParaRPr lang="en-US" sz="1200" b="0" i="0" u="none" strike="noStrike" dirty="0">
                        <a:solidFill>
                          <a:srgbClr val="000000"/>
                        </a:solidFill>
                        <a:effectLst/>
                        <a:latin typeface="+mj-lt"/>
                      </a:endParaRPr>
                    </a:p>
                  </a:txBody>
                  <a:tcPr marL="9839" marR="9839" marT="9839" marB="0" anchor="ctr"/>
                </a:tc>
              </a:tr>
              <a:tr h="127961">
                <a:tc>
                  <a:txBody>
                    <a:bodyPr/>
                    <a:lstStyle/>
                    <a:p>
                      <a:pPr algn="l" fontAlgn="b"/>
                      <a:r>
                        <a:rPr lang="en-US" sz="1200" u="none" strike="noStrike" dirty="0">
                          <a:effectLst/>
                        </a:rPr>
                        <a:t> </a:t>
                      </a:r>
                      <a:endParaRPr lang="en-US" sz="1200" b="0" i="0" u="none" strike="noStrike" dirty="0">
                        <a:solidFill>
                          <a:srgbClr val="000000"/>
                        </a:solidFill>
                        <a:effectLst/>
                        <a:latin typeface="+mj-lt"/>
                      </a:endParaRPr>
                    </a:p>
                  </a:txBody>
                  <a:tcPr marL="9839" marR="9839" marT="9839" marB="0" anchor="b"/>
                </a:tc>
                <a:tc>
                  <a:txBody>
                    <a:bodyPr/>
                    <a:lstStyle/>
                    <a:p>
                      <a:pPr algn="l" fontAlgn="ctr"/>
                      <a:r>
                        <a:rPr lang="en-US" sz="1200" u="none" strike="noStrike" dirty="0">
                          <a:effectLst/>
                        </a:rPr>
                        <a:t>SUBTOTAL</a:t>
                      </a:r>
                      <a:endParaRPr lang="en-US" sz="1200" b="1" i="0" u="none" strike="noStrike" dirty="0">
                        <a:solidFill>
                          <a:srgbClr val="000000"/>
                        </a:solidFill>
                        <a:effectLst/>
                        <a:latin typeface="+mj-lt"/>
                      </a:endParaRPr>
                    </a:p>
                  </a:txBody>
                  <a:tcPr marL="9839" marR="9839" marT="9839" marB="0" anchor="ctr"/>
                </a:tc>
                <a:tc>
                  <a:txBody>
                    <a:bodyPr/>
                    <a:lstStyle/>
                    <a:p>
                      <a:pPr algn="l" fontAlgn="b"/>
                      <a:endParaRPr lang="en-US" sz="1200" b="0" i="0" u="none" strike="noStrike" dirty="0">
                        <a:solidFill>
                          <a:srgbClr val="000000"/>
                        </a:solidFill>
                        <a:effectLst/>
                        <a:latin typeface="+mj-lt"/>
                      </a:endParaRPr>
                    </a:p>
                  </a:txBody>
                  <a:tcPr marL="9839" marR="9839" marT="9839" marB="0" anchor="b"/>
                </a:tc>
                <a:tc>
                  <a:txBody>
                    <a:bodyPr/>
                    <a:lstStyle/>
                    <a:p>
                      <a:pPr algn="r" fontAlgn="ctr"/>
                      <a:r>
                        <a:rPr lang="en-US" sz="1200" u="none" strike="noStrike" dirty="0">
                          <a:effectLst/>
                        </a:rPr>
                        <a:t>11,400.00</a:t>
                      </a:r>
                      <a:endParaRPr lang="en-US" sz="1200" b="1" i="0" u="none" strike="noStrike" dirty="0">
                        <a:solidFill>
                          <a:srgbClr val="000000"/>
                        </a:solidFill>
                        <a:effectLst/>
                        <a:latin typeface="+mj-lt"/>
                      </a:endParaRPr>
                    </a:p>
                  </a:txBody>
                  <a:tcPr marL="9839" marR="9839" marT="9839" marB="0" anchor="ctr"/>
                </a:tc>
              </a:tr>
              <a:tr h="199938">
                <a:tc>
                  <a:txBody>
                    <a:bodyPr/>
                    <a:lstStyle/>
                    <a:p>
                      <a:pPr algn="l" fontAlgn="b"/>
                      <a:r>
                        <a:rPr lang="en-US" sz="1200" u="none" strike="noStrike" dirty="0">
                          <a:effectLst/>
                        </a:rPr>
                        <a:t> </a:t>
                      </a:r>
                      <a:endParaRPr lang="en-US" sz="1200" b="0" i="0" u="none" strike="noStrike" dirty="0">
                        <a:solidFill>
                          <a:srgbClr val="000000"/>
                        </a:solidFill>
                        <a:effectLst/>
                        <a:latin typeface="+mj-lt"/>
                      </a:endParaRPr>
                    </a:p>
                  </a:txBody>
                  <a:tcPr marL="9839" marR="9839" marT="9839" marB="0" anchor="b"/>
                </a:tc>
                <a:tc>
                  <a:txBody>
                    <a:bodyPr/>
                    <a:lstStyle/>
                    <a:p>
                      <a:pPr algn="l" fontAlgn="ctr"/>
                      <a:r>
                        <a:rPr lang="en-US" sz="1200" u="none" strike="noStrike" dirty="0">
                          <a:effectLst/>
                        </a:rPr>
                        <a:t>INDIRECTOS 15%</a:t>
                      </a:r>
                      <a:endParaRPr lang="en-US" sz="1200" b="1" i="0" u="none" strike="noStrike" dirty="0">
                        <a:solidFill>
                          <a:srgbClr val="000000"/>
                        </a:solidFill>
                        <a:effectLst/>
                        <a:latin typeface="+mj-lt"/>
                      </a:endParaRPr>
                    </a:p>
                  </a:txBody>
                  <a:tcPr marL="9839" marR="9839" marT="9839" marB="0" anchor="ctr"/>
                </a:tc>
                <a:tc>
                  <a:txBody>
                    <a:bodyPr/>
                    <a:lstStyle/>
                    <a:p>
                      <a:pPr algn="l" fontAlgn="b"/>
                      <a:endParaRPr lang="en-US" sz="1200" b="0" i="0" u="none" strike="noStrike" dirty="0">
                        <a:solidFill>
                          <a:srgbClr val="000000"/>
                        </a:solidFill>
                        <a:effectLst/>
                        <a:latin typeface="+mj-lt"/>
                      </a:endParaRPr>
                    </a:p>
                  </a:txBody>
                  <a:tcPr marL="9839" marR="9839" marT="9839" marB="0" anchor="b"/>
                </a:tc>
                <a:tc>
                  <a:txBody>
                    <a:bodyPr/>
                    <a:lstStyle/>
                    <a:p>
                      <a:pPr algn="r" fontAlgn="ctr"/>
                      <a:r>
                        <a:rPr lang="en-US" sz="1200" u="none" strike="noStrike" dirty="0">
                          <a:effectLst/>
                        </a:rPr>
                        <a:t>1,710.00</a:t>
                      </a:r>
                      <a:endParaRPr lang="en-US" sz="1200" b="1" i="0" u="none" strike="noStrike" dirty="0">
                        <a:solidFill>
                          <a:srgbClr val="000000"/>
                        </a:solidFill>
                        <a:effectLst/>
                        <a:latin typeface="+mj-lt"/>
                      </a:endParaRPr>
                    </a:p>
                  </a:txBody>
                  <a:tcPr marL="9839" marR="9839" marT="9839" marB="0" anchor="ctr"/>
                </a:tc>
              </a:tr>
              <a:tr h="127961">
                <a:tc>
                  <a:txBody>
                    <a:bodyPr/>
                    <a:lstStyle/>
                    <a:p>
                      <a:pPr algn="l" fontAlgn="b"/>
                      <a:r>
                        <a:rPr lang="en-US" sz="1200" u="none" strike="noStrike" dirty="0">
                          <a:effectLst/>
                        </a:rPr>
                        <a:t> </a:t>
                      </a:r>
                      <a:endParaRPr lang="en-US" sz="1200" b="0" i="0" u="none" strike="noStrike" dirty="0">
                        <a:solidFill>
                          <a:srgbClr val="000000"/>
                        </a:solidFill>
                        <a:effectLst/>
                        <a:latin typeface="+mj-lt"/>
                      </a:endParaRPr>
                    </a:p>
                  </a:txBody>
                  <a:tcPr marL="9839" marR="9839" marT="9839" marB="0" anchor="b"/>
                </a:tc>
                <a:tc>
                  <a:txBody>
                    <a:bodyPr/>
                    <a:lstStyle/>
                    <a:p>
                      <a:pPr algn="l" fontAlgn="ctr"/>
                      <a:r>
                        <a:rPr lang="en-US" sz="1200" u="none" strike="noStrike" dirty="0">
                          <a:effectLst/>
                        </a:rPr>
                        <a:t>I.V.A.:</a:t>
                      </a:r>
                      <a:endParaRPr lang="en-US" sz="1200" b="1" i="0" u="none" strike="noStrike" dirty="0">
                        <a:solidFill>
                          <a:srgbClr val="000000"/>
                        </a:solidFill>
                        <a:effectLst/>
                        <a:latin typeface="+mj-lt"/>
                      </a:endParaRPr>
                    </a:p>
                  </a:txBody>
                  <a:tcPr marL="9839" marR="9839" marT="9839" marB="0" anchor="ctr"/>
                </a:tc>
                <a:tc>
                  <a:txBody>
                    <a:bodyPr/>
                    <a:lstStyle/>
                    <a:p>
                      <a:pPr algn="l" fontAlgn="b"/>
                      <a:endParaRPr lang="en-US" sz="1200" b="0" i="0" u="none" strike="noStrike" dirty="0">
                        <a:solidFill>
                          <a:srgbClr val="000000"/>
                        </a:solidFill>
                        <a:effectLst/>
                        <a:latin typeface="+mj-lt"/>
                      </a:endParaRPr>
                    </a:p>
                  </a:txBody>
                  <a:tcPr marL="9839" marR="9839" marT="9839" marB="0" anchor="b"/>
                </a:tc>
                <a:tc>
                  <a:txBody>
                    <a:bodyPr/>
                    <a:lstStyle/>
                    <a:p>
                      <a:pPr algn="r" fontAlgn="ctr"/>
                      <a:r>
                        <a:rPr lang="en-US" sz="1200" u="none" strike="noStrike" dirty="0">
                          <a:effectLst/>
                        </a:rPr>
                        <a:t>1,573.20</a:t>
                      </a:r>
                      <a:endParaRPr lang="en-US" sz="1200" b="1" i="0" u="none" strike="noStrike" dirty="0">
                        <a:solidFill>
                          <a:srgbClr val="000000"/>
                        </a:solidFill>
                        <a:effectLst/>
                        <a:latin typeface="+mj-lt"/>
                      </a:endParaRPr>
                    </a:p>
                  </a:txBody>
                  <a:tcPr marL="9839" marR="9839" marT="9839" marB="0" anchor="ctr"/>
                </a:tc>
              </a:tr>
              <a:tr h="127961">
                <a:tc>
                  <a:txBody>
                    <a:bodyPr/>
                    <a:lstStyle/>
                    <a:p>
                      <a:pPr algn="l" fontAlgn="b"/>
                      <a:r>
                        <a:rPr lang="en-US" sz="1200" u="none" strike="noStrike" dirty="0">
                          <a:effectLst/>
                        </a:rPr>
                        <a:t> </a:t>
                      </a:r>
                      <a:endParaRPr lang="en-US" sz="1200" b="0" i="0" u="none" strike="noStrike" dirty="0">
                        <a:solidFill>
                          <a:srgbClr val="000000"/>
                        </a:solidFill>
                        <a:effectLst/>
                        <a:latin typeface="+mj-lt"/>
                      </a:endParaRPr>
                    </a:p>
                  </a:txBody>
                  <a:tcPr marL="9839" marR="9839" marT="9839" marB="0" anchor="b"/>
                </a:tc>
                <a:tc>
                  <a:txBody>
                    <a:bodyPr/>
                    <a:lstStyle/>
                    <a:p>
                      <a:pPr algn="l" fontAlgn="ctr"/>
                      <a:r>
                        <a:rPr lang="en-US" sz="1200" u="none" strike="noStrike" dirty="0">
                          <a:effectLst/>
                        </a:rPr>
                        <a:t>TOTAL:</a:t>
                      </a:r>
                      <a:endParaRPr lang="en-US" sz="1200" b="1" i="0" u="none" strike="noStrike" dirty="0">
                        <a:solidFill>
                          <a:srgbClr val="000000"/>
                        </a:solidFill>
                        <a:effectLst/>
                        <a:latin typeface="+mj-lt"/>
                      </a:endParaRPr>
                    </a:p>
                  </a:txBody>
                  <a:tcPr marL="9839" marR="9839" marT="9839" marB="0" anchor="ctr"/>
                </a:tc>
                <a:tc>
                  <a:txBody>
                    <a:bodyPr/>
                    <a:lstStyle/>
                    <a:p>
                      <a:pPr algn="l" fontAlgn="b"/>
                      <a:r>
                        <a:rPr lang="en-US" sz="1200" u="none" strike="noStrike" dirty="0">
                          <a:effectLst/>
                        </a:rPr>
                        <a:t> </a:t>
                      </a:r>
                      <a:endParaRPr lang="en-US" sz="1200" b="0" i="0" u="none" strike="noStrike" dirty="0">
                        <a:solidFill>
                          <a:srgbClr val="000000"/>
                        </a:solidFill>
                        <a:effectLst/>
                        <a:latin typeface="+mj-lt"/>
                      </a:endParaRPr>
                    </a:p>
                  </a:txBody>
                  <a:tcPr marL="9839" marR="9839" marT="9839" marB="0" anchor="b"/>
                </a:tc>
                <a:tc>
                  <a:txBody>
                    <a:bodyPr/>
                    <a:lstStyle/>
                    <a:p>
                      <a:pPr algn="r" fontAlgn="ctr"/>
                      <a:r>
                        <a:rPr lang="en-US" sz="1200" b="1" u="none" strike="noStrike" dirty="0">
                          <a:effectLst/>
                        </a:rPr>
                        <a:t>14,683.20</a:t>
                      </a:r>
                      <a:endParaRPr lang="en-US" sz="1200" b="1" i="0" u="none" strike="noStrike" dirty="0">
                        <a:solidFill>
                          <a:srgbClr val="000000"/>
                        </a:solidFill>
                        <a:effectLst/>
                        <a:latin typeface="+mj-lt"/>
                      </a:endParaRPr>
                    </a:p>
                  </a:txBody>
                  <a:tcPr marL="9839" marR="9839" marT="9839" marB="0" anchor="ctr"/>
                </a:tc>
              </a:tr>
            </a:tbl>
          </a:graphicData>
        </a:graphic>
      </p:graphicFrame>
    </p:spTree>
    <p:extLst>
      <p:ext uri="{BB962C8B-B14F-4D97-AF65-F5344CB8AC3E}">
        <p14:creationId xmlns:p14="http://schemas.microsoft.com/office/powerpoint/2010/main" val="225747951"/>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descr="cells.jpg"/>
          <p:cNvPicPr>
            <a:picLocks noChangeAspect="1"/>
          </p:cNvPicPr>
          <p:nvPr/>
        </p:nvPicPr>
        <p:blipFill rotWithShape="1">
          <a:blip r:embed="rId2">
            <a:extLst>
              <a:ext uri="{28A0092B-C50C-407E-A947-70E740481C1C}">
                <a14:useLocalDpi xmlns:a14="http://schemas.microsoft.com/office/drawing/2010/main" val="0"/>
              </a:ext>
            </a:extLst>
          </a:blip>
          <a:srcRect l="6481" t="12346" r="20791"/>
          <a:stretch/>
        </p:blipFill>
        <p:spPr>
          <a:xfrm>
            <a:off x="-1" y="1"/>
            <a:ext cx="9144001" cy="6887920"/>
          </a:xfrm>
          <a:prstGeom prst="rect">
            <a:avLst/>
          </a:prstGeom>
        </p:spPr>
      </p:pic>
      <p:sp>
        <p:nvSpPr>
          <p:cNvPr id="5" name="Rectángulo redondeado 4"/>
          <p:cNvSpPr/>
          <p:nvPr/>
        </p:nvSpPr>
        <p:spPr>
          <a:xfrm>
            <a:off x="973161" y="1129943"/>
            <a:ext cx="7438907" cy="775288"/>
          </a:xfrm>
          <a:prstGeom prst="roundRect">
            <a:avLst/>
          </a:prstGeom>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3200" dirty="0" smtClean="0"/>
              <a:t>INTRODUCCIÓN</a:t>
            </a:r>
            <a:endParaRPr lang="es-ES" sz="3200" dirty="0"/>
          </a:p>
        </p:txBody>
      </p:sp>
      <p:sp>
        <p:nvSpPr>
          <p:cNvPr id="6" name="Rectángulo redondeado 5"/>
          <p:cNvSpPr/>
          <p:nvPr/>
        </p:nvSpPr>
        <p:spPr>
          <a:xfrm>
            <a:off x="973161" y="2065879"/>
            <a:ext cx="7438907" cy="775288"/>
          </a:xfrm>
          <a:prstGeom prst="roundRect">
            <a:avLst/>
          </a:prstGeom>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3200" dirty="0" smtClean="0"/>
              <a:t>IDENTIFICACIÓN DEL PROBLEMA</a:t>
            </a:r>
            <a:endParaRPr lang="es-ES" sz="3200" dirty="0"/>
          </a:p>
        </p:txBody>
      </p:sp>
      <p:sp>
        <p:nvSpPr>
          <p:cNvPr id="8" name="Rectángulo redondeado 7"/>
          <p:cNvSpPr/>
          <p:nvPr/>
        </p:nvSpPr>
        <p:spPr>
          <a:xfrm>
            <a:off x="973161" y="3026557"/>
            <a:ext cx="7438907" cy="775288"/>
          </a:xfrm>
          <a:prstGeom prst="roundRect">
            <a:avLst/>
          </a:prstGeom>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3200" dirty="0" smtClean="0"/>
              <a:t>CRITERIOS PARA EL DISEÑO</a:t>
            </a:r>
            <a:endParaRPr lang="es-ES" sz="3200" dirty="0"/>
          </a:p>
        </p:txBody>
      </p:sp>
      <p:sp>
        <p:nvSpPr>
          <p:cNvPr id="9" name="Rectángulo redondeado 8"/>
          <p:cNvSpPr/>
          <p:nvPr/>
        </p:nvSpPr>
        <p:spPr>
          <a:xfrm>
            <a:off x="973161" y="3966068"/>
            <a:ext cx="7438907" cy="775288"/>
          </a:xfrm>
          <a:prstGeom prst="roundRect">
            <a:avLst/>
          </a:prstGeom>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3200" dirty="0" smtClean="0"/>
              <a:t>DISEÑO DE LA RED</a:t>
            </a:r>
            <a:endParaRPr lang="es-ES" sz="3200" dirty="0"/>
          </a:p>
        </p:txBody>
      </p:sp>
      <p:sp>
        <p:nvSpPr>
          <p:cNvPr id="10" name="Rectángulo redondeado 9"/>
          <p:cNvSpPr/>
          <p:nvPr/>
        </p:nvSpPr>
        <p:spPr>
          <a:xfrm>
            <a:off x="973161" y="4893756"/>
            <a:ext cx="7438907" cy="775288"/>
          </a:xfrm>
          <a:prstGeom prst="roundRect">
            <a:avLst/>
          </a:prstGeom>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3200" dirty="0" smtClean="0"/>
              <a:t>PROPUESTA ECONÓMICA</a:t>
            </a:r>
            <a:endParaRPr lang="es-ES" sz="3200" dirty="0"/>
          </a:p>
        </p:txBody>
      </p:sp>
      <p:sp>
        <p:nvSpPr>
          <p:cNvPr id="12" name="Rectángulo redondeado 11"/>
          <p:cNvSpPr/>
          <p:nvPr/>
        </p:nvSpPr>
        <p:spPr>
          <a:xfrm>
            <a:off x="973161" y="5860023"/>
            <a:ext cx="7438907" cy="775288"/>
          </a:xfrm>
          <a:prstGeom prst="roundRect">
            <a:avLst/>
          </a:prstGeom>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3200" dirty="0" smtClean="0"/>
              <a:t>CONCLUSIONES Y RECOMENDACIONES</a:t>
            </a:r>
            <a:endParaRPr lang="es-ES" sz="3200" dirty="0"/>
          </a:p>
        </p:txBody>
      </p:sp>
      <p:sp>
        <p:nvSpPr>
          <p:cNvPr id="14" name="CuadroTexto 13"/>
          <p:cNvSpPr txBox="1"/>
          <p:nvPr/>
        </p:nvSpPr>
        <p:spPr>
          <a:xfrm>
            <a:off x="725747" y="251963"/>
            <a:ext cx="6218332" cy="584776"/>
          </a:xfrm>
          <a:prstGeom prst="rect">
            <a:avLst/>
          </a:prstGeom>
          <a:noFill/>
        </p:spPr>
        <p:txBody>
          <a:bodyPr wrap="square" rtlCol="0">
            <a:spAutoFit/>
          </a:bodyPr>
          <a:lstStyle/>
          <a:p>
            <a:r>
              <a:rPr lang="es-ES" sz="3200" b="1" dirty="0" smtClean="0"/>
              <a:t>CONTENIDO DE LA PRESENTACIÓN:</a:t>
            </a:r>
            <a:endParaRPr lang="es-ES" sz="3200" b="1" dirty="0"/>
          </a:p>
        </p:txBody>
      </p:sp>
    </p:spTree>
    <p:extLst>
      <p:ext uri="{BB962C8B-B14F-4D97-AF65-F5344CB8AC3E}">
        <p14:creationId xmlns:p14="http://schemas.microsoft.com/office/powerpoint/2010/main" val="1992317283"/>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descr="cells.jpg"/>
          <p:cNvPicPr>
            <a:picLocks noChangeAspect="1"/>
          </p:cNvPicPr>
          <p:nvPr/>
        </p:nvPicPr>
        <p:blipFill rotWithShape="1">
          <a:blip r:embed="rId2">
            <a:extLst>
              <a:ext uri="{28A0092B-C50C-407E-A947-70E740481C1C}">
                <a14:useLocalDpi xmlns:a14="http://schemas.microsoft.com/office/drawing/2010/main" val="0"/>
              </a:ext>
            </a:extLst>
          </a:blip>
          <a:srcRect l="6481" t="12346" r="20791"/>
          <a:stretch/>
        </p:blipFill>
        <p:spPr>
          <a:xfrm>
            <a:off x="-1" y="1"/>
            <a:ext cx="9144001" cy="6887920"/>
          </a:xfrm>
          <a:prstGeom prst="rect">
            <a:avLst/>
          </a:prstGeom>
        </p:spPr>
      </p:pic>
      <p:sp>
        <p:nvSpPr>
          <p:cNvPr id="5" name="Rectángulo redondeado 4"/>
          <p:cNvSpPr/>
          <p:nvPr/>
        </p:nvSpPr>
        <p:spPr>
          <a:xfrm>
            <a:off x="973161" y="1129943"/>
            <a:ext cx="7438907" cy="77528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S" sz="3200" dirty="0" smtClean="0"/>
              <a:t>INTRODUCCIÓN</a:t>
            </a:r>
            <a:endParaRPr lang="es-ES" sz="3200" dirty="0"/>
          </a:p>
        </p:txBody>
      </p:sp>
      <p:sp>
        <p:nvSpPr>
          <p:cNvPr id="6" name="Rectángulo redondeado 5"/>
          <p:cNvSpPr/>
          <p:nvPr/>
        </p:nvSpPr>
        <p:spPr>
          <a:xfrm>
            <a:off x="973161" y="2065879"/>
            <a:ext cx="7438907" cy="77528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S" sz="3200" dirty="0" smtClean="0"/>
              <a:t>IDENTIFICACIÓN DEL PROBLEMA</a:t>
            </a:r>
            <a:endParaRPr lang="es-ES" sz="3200" dirty="0"/>
          </a:p>
        </p:txBody>
      </p:sp>
      <p:sp>
        <p:nvSpPr>
          <p:cNvPr id="8" name="Rectángulo redondeado 7"/>
          <p:cNvSpPr/>
          <p:nvPr/>
        </p:nvSpPr>
        <p:spPr>
          <a:xfrm>
            <a:off x="973161" y="3026557"/>
            <a:ext cx="7438907" cy="77528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S" sz="3200" dirty="0" smtClean="0"/>
              <a:t>CRITERIOS PARA EL DISEÑO</a:t>
            </a:r>
            <a:endParaRPr lang="es-ES" sz="3200" dirty="0"/>
          </a:p>
        </p:txBody>
      </p:sp>
      <p:sp>
        <p:nvSpPr>
          <p:cNvPr id="9" name="Rectángulo redondeado 8"/>
          <p:cNvSpPr/>
          <p:nvPr/>
        </p:nvSpPr>
        <p:spPr>
          <a:xfrm>
            <a:off x="973161" y="3966068"/>
            <a:ext cx="7438907" cy="77528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S" sz="3200" dirty="0" smtClean="0"/>
              <a:t>DISEÑO DE LA RED</a:t>
            </a:r>
            <a:endParaRPr lang="es-ES" sz="3200" dirty="0"/>
          </a:p>
        </p:txBody>
      </p:sp>
      <p:sp>
        <p:nvSpPr>
          <p:cNvPr id="10" name="Rectángulo redondeado 9"/>
          <p:cNvSpPr/>
          <p:nvPr/>
        </p:nvSpPr>
        <p:spPr>
          <a:xfrm>
            <a:off x="973161" y="4893756"/>
            <a:ext cx="7438907" cy="77528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S" sz="3200" dirty="0" smtClean="0"/>
              <a:t>PROPUESTA ECONÓMICA</a:t>
            </a:r>
            <a:endParaRPr lang="es-ES" sz="3200" dirty="0"/>
          </a:p>
        </p:txBody>
      </p:sp>
      <p:sp>
        <p:nvSpPr>
          <p:cNvPr id="12" name="Rectángulo redondeado 11"/>
          <p:cNvSpPr/>
          <p:nvPr/>
        </p:nvSpPr>
        <p:spPr>
          <a:xfrm>
            <a:off x="973161" y="5860023"/>
            <a:ext cx="7438907" cy="775288"/>
          </a:xfrm>
          <a:prstGeom prst="roundRect">
            <a:avLst/>
          </a:prstGeom>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3200" dirty="0" smtClean="0"/>
              <a:t>CONCLUSIONES Y RECOMENDACIONES</a:t>
            </a:r>
            <a:endParaRPr lang="es-ES" sz="3200" dirty="0"/>
          </a:p>
        </p:txBody>
      </p:sp>
      <p:sp>
        <p:nvSpPr>
          <p:cNvPr id="11" name="CuadroTexto 10"/>
          <p:cNvSpPr txBox="1"/>
          <p:nvPr/>
        </p:nvSpPr>
        <p:spPr>
          <a:xfrm>
            <a:off x="725747" y="251963"/>
            <a:ext cx="6218332" cy="584776"/>
          </a:xfrm>
          <a:prstGeom prst="rect">
            <a:avLst/>
          </a:prstGeom>
          <a:noFill/>
        </p:spPr>
        <p:txBody>
          <a:bodyPr wrap="square" rtlCol="0">
            <a:spAutoFit/>
          </a:bodyPr>
          <a:lstStyle/>
          <a:p>
            <a:r>
              <a:rPr lang="es-ES" sz="3200" b="1" dirty="0" smtClean="0"/>
              <a:t>CONTENIDO DE LA PRESENTACIÓN:</a:t>
            </a:r>
            <a:endParaRPr lang="es-ES" sz="3200" b="1" dirty="0"/>
          </a:p>
        </p:txBody>
      </p:sp>
    </p:spTree>
    <p:extLst>
      <p:ext uri="{BB962C8B-B14F-4D97-AF65-F5344CB8AC3E}">
        <p14:creationId xmlns:p14="http://schemas.microsoft.com/office/powerpoint/2010/main" val="1329997417"/>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cells.jpg"/>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6481" t="12346" r="20791"/>
          <a:stretch/>
        </p:blipFill>
        <p:spPr>
          <a:xfrm>
            <a:off x="-1" y="1"/>
            <a:ext cx="9144001" cy="6887920"/>
          </a:xfrm>
          <a:prstGeom prst="rect">
            <a:avLst/>
          </a:prstGeom>
        </p:spPr>
      </p:pic>
      <p:sp>
        <p:nvSpPr>
          <p:cNvPr id="8" name="Rectángulo redondeado 7"/>
          <p:cNvSpPr/>
          <p:nvPr/>
        </p:nvSpPr>
        <p:spPr>
          <a:xfrm>
            <a:off x="2285999" y="303855"/>
            <a:ext cx="4605867" cy="762945"/>
          </a:xfrm>
          <a:prstGeom prst="roundRect">
            <a:avLst/>
          </a:prstGeom>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2800" dirty="0" smtClean="0"/>
              <a:t>CONCLUSIONES</a:t>
            </a:r>
          </a:p>
        </p:txBody>
      </p:sp>
      <p:sp>
        <p:nvSpPr>
          <p:cNvPr id="3" name="Rectángulo redondeado 2"/>
          <p:cNvSpPr/>
          <p:nvPr/>
        </p:nvSpPr>
        <p:spPr>
          <a:xfrm>
            <a:off x="2285999" y="1845733"/>
            <a:ext cx="6570134" cy="1761067"/>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just"/>
            <a:r>
              <a:rPr lang="es-ES_tradnl" dirty="0">
                <a:solidFill>
                  <a:schemeClr val="tx1"/>
                </a:solidFill>
              </a:rPr>
              <a:t>En la actualidad las Telecomunicaciones potencializan y complementan diversos campos de estudio, </a:t>
            </a:r>
            <a:r>
              <a:rPr lang="es-ES_tradnl" dirty="0" smtClean="0">
                <a:solidFill>
                  <a:schemeClr val="tx1"/>
                </a:solidFill>
              </a:rPr>
              <a:t>como </a:t>
            </a:r>
            <a:r>
              <a:rPr lang="es-ES_tradnl" dirty="0">
                <a:solidFill>
                  <a:schemeClr val="tx1"/>
                </a:solidFill>
              </a:rPr>
              <a:t>la medicina y la salud</a:t>
            </a:r>
            <a:r>
              <a:rPr lang="es-ES_tradnl" dirty="0" smtClean="0">
                <a:solidFill>
                  <a:schemeClr val="tx1"/>
                </a:solidFill>
              </a:rPr>
              <a:t>. Esta investigación aporta </a:t>
            </a:r>
            <a:r>
              <a:rPr lang="es-ES_tradnl" dirty="0">
                <a:solidFill>
                  <a:schemeClr val="tx1"/>
                </a:solidFill>
              </a:rPr>
              <a:t>conocimientos </a:t>
            </a:r>
            <a:r>
              <a:rPr lang="es-ES_tradnl" dirty="0" smtClean="0">
                <a:solidFill>
                  <a:schemeClr val="tx1"/>
                </a:solidFill>
              </a:rPr>
              <a:t>científicos, que a su vez, generarán </a:t>
            </a:r>
            <a:r>
              <a:rPr lang="es-ES_tradnl" dirty="0">
                <a:solidFill>
                  <a:schemeClr val="tx1"/>
                </a:solidFill>
              </a:rPr>
              <a:t>soluciones modernas de gran impacto en el mejoramiento de la calidad de vida de los habitantes del área rural</a:t>
            </a:r>
            <a:r>
              <a:rPr lang="es-ES_tradnl" dirty="0" smtClean="0">
                <a:solidFill>
                  <a:schemeClr val="tx1"/>
                </a:solidFill>
              </a:rPr>
              <a:t>.</a:t>
            </a:r>
            <a:endParaRPr lang="en-US" dirty="0">
              <a:solidFill>
                <a:schemeClr val="tx1"/>
              </a:solidFill>
            </a:endParaRPr>
          </a:p>
        </p:txBody>
      </p:sp>
      <p:sp>
        <p:nvSpPr>
          <p:cNvPr id="10" name="Rectángulo redondeado 9"/>
          <p:cNvSpPr/>
          <p:nvPr/>
        </p:nvSpPr>
        <p:spPr>
          <a:xfrm>
            <a:off x="169333" y="1845733"/>
            <a:ext cx="1794934" cy="1761067"/>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600" b="1" dirty="0" smtClean="0">
                <a:solidFill>
                  <a:schemeClr val="tx1"/>
                </a:solidFill>
              </a:rPr>
              <a:t>IMPORTANCIA DE LA INVESTIGACIÓN</a:t>
            </a:r>
          </a:p>
        </p:txBody>
      </p:sp>
      <p:sp>
        <p:nvSpPr>
          <p:cNvPr id="12" name="Rectángulo redondeado 11"/>
          <p:cNvSpPr/>
          <p:nvPr/>
        </p:nvSpPr>
        <p:spPr>
          <a:xfrm>
            <a:off x="2285999" y="4030134"/>
            <a:ext cx="6570134" cy="1761067"/>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just"/>
            <a:r>
              <a:rPr lang="es-ES_tradnl" dirty="0">
                <a:solidFill>
                  <a:srgbClr val="000000"/>
                </a:solidFill>
              </a:rPr>
              <a:t>El sistema de Telemedicina para aplicaciones de videoconferencia </a:t>
            </a:r>
            <a:r>
              <a:rPr lang="es-ES_tradnl" dirty="0" smtClean="0">
                <a:solidFill>
                  <a:srgbClr val="000000"/>
                </a:solidFill>
              </a:rPr>
              <a:t>proporcionará </a:t>
            </a:r>
            <a:r>
              <a:rPr lang="es-ES_tradnl" dirty="0">
                <a:solidFill>
                  <a:srgbClr val="000000"/>
                </a:solidFill>
              </a:rPr>
              <a:t>un refuerzo en la atención médica de los centros rurales de salud, recuperando la confianza de la calidad de consulta médica en áreas marginales, con el fin de </a:t>
            </a:r>
            <a:r>
              <a:rPr lang="es-ES_tradnl" dirty="0" smtClean="0">
                <a:solidFill>
                  <a:srgbClr val="000000"/>
                </a:solidFill>
              </a:rPr>
              <a:t>brindar atención personalizada a un grupo social que se encuentra excluidos de los beneficios sanitarios.</a:t>
            </a:r>
            <a:endParaRPr lang="es-ES_tradnl" dirty="0" smtClean="0">
              <a:solidFill>
                <a:schemeClr val="tx1"/>
              </a:solidFill>
            </a:endParaRPr>
          </a:p>
        </p:txBody>
      </p:sp>
      <p:sp>
        <p:nvSpPr>
          <p:cNvPr id="13" name="Rectángulo redondeado 12"/>
          <p:cNvSpPr/>
          <p:nvPr/>
        </p:nvSpPr>
        <p:spPr>
          <a:xfrm>
            <a:off x="169333" y="4030134"/>
            <a:ext cx="1794934" cy="1761067"/>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600" b="1" dirty="0" smtClean="0">
                <a:solidFill>
                  <a:schemeClr val="tx1"/>
                </a:solidFill>
              </a:rPr>
              <a:t>APORTE A LA PROBLEMATICA ACTUAL</a:t>
            </a:r>
          </a:p>
        </p:txBody>
      </p:sp>
    </p:spTree>
    <p:extLst>
      <p:ext uri="{BB962C8B-B14F-4D97-AF65-F5344CB8AC3E}">
        <p14:creationId xmlns:p14="http://schemas.microsoft.com/office/powerpoint/2010/main" val="35883035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2" grpId="0" animBg="1"/>
      <p:bldP spid="13"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cells.jpg"/>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6481" t="12346" r="20791"/>
          <a:stretch/>
        </p:blipFill>
        <p:spPr>
          <a:xfrm>
            <a:off x="-1" y="1"/>
            <a:ext cx="9144001" cy="6887920"/>
          </a:xfrm>
          <a:prstGeom prst="rect">
            <a:avLst/>
          </a:prstGeom>
        </p:spPr>
      </p:pic>
      <p:sp>
        <p:nvSpPr>
          <p:cNvPr id="8" name="Rectángulo redondeado 7"/>
          <p:cNvSpPr/>
          <p:nvPr/>
        </p:nvSpPr>
        <p:spPr>
          <a:xfrm>
            <a:off x="2285999" y="303855"/>
            <a:ext cx="4605867" cy="762945"/>
          </a:xfrm>
          <a:prstGeom prst="roundRect">
            <a:avLst/>
          </a:prstGeom>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2800" dirty="0" smtClean="0"/>
              <a:t>CONCLUSIONES</a:t>
            </a:r>
          </a:p>
        </p:txBody>
      </p:sp>
      <p:sp>
        <p:nvSpPr>
          <p:cNvPr id="3" name="Rectángulo redondeado 2"/>
          <p:cNvSpPr/>
          <p:nvPr/>
        </p:nvSpPr>
        <p:spPr>
          <a:xfrm>
            <a:off x="2285999" y="1845733"/>
            <a:ext cx="6570134" cy="1761067"/>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just"/>
            <a:r>
              <a:rPr lang="es-ES_tradnl" dirty="0">
                <a:solidFill>
                  <a:srgbClr val="000000"/>
                </a:solidFill>
              </a:rPr>
              <a:t>Una inspección de los hechos en el área rural de la provincia de Chimborazo fue </a:t>
            </a:r>
            <a:r>
              <a:rPr lang="es-ES_tradnl" dirty="0" smtClean="0">
                <a:solidFill>
                  <a:srgbClr val="000000"/>
                </a:solidFill>
              </a:rPr>
              <a:t>una herramienta </a:t>
            </a:r>
            <a:r>
              <a:rPr lang="es-ES_tradnl" dirty="0">
                <a:solidFill>
                  <a:srgbClr val="000000"/>
                </a:solidFill>
              </a:rPr>
              <a:t>fundamental para la determinación de necesidades y alcance del proyecto</a:t>
            </a:r>
            <a:r>
              <a:rPr lang="es-ES_tradnl" dirty="0" smtClean="0">
                <a:solidFill>
                  <a:srgbClr val="000000"/>
                </a:solidFill>
              </a:rPr>
              <a:t>. En la cual se obtuvo </a:t>
            </a:r>
            <a:r>
              <a:rPr lang="es-ES_tradnl" dirty="0">
                <a:solidFill>
                  <a:srgbClr val="000000"/>
                </a:solidFill>
              </a:rPr>
              <a:t>datos </a:t>
            </a:r>
            <a:r>
              <a:rPr lang="es-ES_tradnl" dirty="0" smtClean="0">
                <a:solidFill>
                  <a:srgbClr val="000000"/>
                </a:solidFill>
              </a:rPr>
              <a:t>relevantes, determinando </a:t>
            </a:r>
            <a:r>
              <a:rPr lang="es-ES_tradnl" dirty="0">
                <a:solidFill>
                  <a:srgbClr val="000000"/>
                </a:solidFill>
              </a:rPr>
              <a:t>una carencia de profesionales e infraestructura de salud respecto a la cantidad de habitantes que claman por servicios de mejor </a:t>
            </a:r>
            <a:r>
              <a:rPr lang="es-ES_tradnl" dirty="0" smtClean="0">
                <a:solidFill>
                  <a:srgbClr val="000000"/>
                </a:solidFill>
              </a:rPr>
              <a:t>calidad.</a:t>
            </a:r>
            <a:endParaRPr lang="en-US" dirty="0">
              <a:solidFill>
                <a:srgbClr val="000000"/>
              </a:solidFill>
            </a:endParaRPr>
          </a:p>
        </p:txBody>
      </p:sp>
      <p:sp>
        <p:nvSpPr>
          <p:cNvPr id="10" name="Rectángulo redondeado 9"/>
          <p:cNvSpPr/>
          <p:nvPr/>
        </p:nvSpPr>
        <p:spPr>
          <a:xfrm>
            <a:off x="169333" y="1845733"/>
            <a:ext cx="1794934" cy="1761067"/>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600" b="1" dirty="0" smtClean="0">
                <a:solidFill>
                  <a:schemeClr val="tx1"/>
                </a:solidFill>
              </a:rPr>
              <a:t>INSPECCIÓN IN SITU</a:t>
            </a:r>
          </a:p>
        </p:txBody>
      </p:sp>
      <p:sp>
        <p:nvSpPr>
          <p:cNvPr id="12" name="Rectángulo redondeado 11"/>
          <p:cNvSpPr/>
          <p:nvPr/>
        </p:nvSpPr>
        <p:spPr>
          <a:xfrm>
            <a:off x="2285999" y="4030134"/>
            <a:ext cx="6570134" cy="1761067"/>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r>
              <a:rPr lang="es-ES_tradnl" dirty="0" smtClean="0">
                <a:solidFill>
                  <a:srgbClr val="000000"/>
                </a:solidFill>
              </a:rPr>
              <a:t>La modalidad de video propuesta se basó en la optimización recursos y disponer video de alta calidad. Especialistas de la salud la catalogan como una calidad de video apropiada para servicio de Teleconsulta. Resultando un flujo de información </a:t>
            </a:r>
            <a:r>
              <a:rPr lang="es-ES_tradnl" dirty="0">
                <a:solidFill>
                  <a:srgbClr val="000000"/>
                </a:solidFill>
              </a:rPr>
              <a:t>manejable para los radioenlaces con cabida a expansión futura.</a:t>
            </a:r>
            <a:endParaRPr lang="en-US" dirty="0">
              <a:solidFill>
                <a:srgbClr val="000000"/>
              </a:solidFill>
            </a:endParaRPr>
          </a:p>
        </p:txBody>
      </p:sp>
      <p:sp>
        <p:nvSpPr>
          <p:cNvPr id="13" name="Rectángulo redondeado 12"/>
          <p:cNvSpPr/>
          <p:nvPr/>
        </p:nvSpPr>
        <p:spPr>
          <a:xfrm>
            <a:off x="169333" y="4030134"/>
            <a:ext cx="1794934" cy="1761067"/>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600" b="1" dirty="0" smtClean="0">
                <a:solidFill>
                  <a:schemeClr val="tx1"/>
                </a:solidFill>
              </a:rPr>
              <a:t>VIDEO EN APLICACIONES MEDICAS</a:t>
            </a:r>
          </a:p>
        </p:txBody>
      </p:sp>
    </p:spTree>
    <p:extLst>
      <p:ext uri="{BB962C8B-B14F-4D97-AF65-F5344CB8AC3E}">
        <p14:creationId xmlns:p14="http://schemas.microsoft.com/office/powerpoint/2010/main" val="22296186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dissolve">
                                      <p:cBhvr>
                                        <p:cTn id="13" dur="500"/>
                                        <p:tgtEl>
                                          <p:spTgt spid="13"/>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dissolv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2" grpId="0" animBg="1"/>
      <p:bldP spid="13"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cells.jpg"/>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6481" t="12346" r="20791"/>
          <a:stretch/>
        </p:blipFill>
        <p:spPr>
          <a:xfrm>
            <a:off x="-1" y="1"/>
            <a:ext cx="9144001" cy="6887920"/>
          </a:xfrm>
          <a:prstGeom prst="rect">
            <a:avLst/>
          </a:prstGeom>
        </p:spPr>
      </p:pic>
      <p:sp>
        <p:nvSpPr>
          <p:cNvPr id="8" name="Rectángulo redondeado 7"/>
          <p:cNvSpPr/>
          <p:nvPr/>
        </p:nvSpPr>
        <p:spPr>
          <a:xfrm>
            <a:off x="2285999" y="303855"/>
            <a:ext cx="4605867" cy="762945"/>
          </a:xfrm>
          <a:prstGeom prst="roundRect">
            <a:avLst/>
          </a:prstGeom>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2800" dirty="0" smtClean="0"/>
              <a:t>CONCLUSIONES</a:t>
            </a:r>
          </a:p>
        </p:txBody>
      </p:sp>
      <p:sp>
        <p:nvSpPr>
          <p:cNvPr id="3" name="Rectángulo redondeado 2"/>
          <p:cNvSpPr/>
          <p:nvPr/>
        </p:nvSpPr>
        <p:spPr>
          <a:xfrm>
            <a:off x="2285999" y="1845733"/>
            <a:ext cx="6570134" cy="1761067"/>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just"/>
            <a:r>
              <a:rPr lang="es-ES_tradnl" dirty="0" smtClean="0">
                <a:solidFill>
                  <a:srgbClr val="000000"/>
                </a:solidFill>
              </a:rPr>
              <a:t>Por medio simulaciones de radio enlaces se comprobó la conectividad de los puntos de interés aplicando tecnología WiFi, logrando una reducción de costos al emplear emplazamientos existentes, </a:t>
            </a:r>
            <a:r>
              <a:rPr lang="es-ES_tradnl" dirty="0">
                <a:solidFill>
                  <a:srgbClr val="000000"/>
                </a:solidFill>
              </a:rPr>
              <a:t>c</a:t>
            </a:r>
            <a:r>
              <a:rPr lang="es-ES_tradnl" dirty="0" smtClean="0">
                <a:solidFill>
                  <a:srgbClr val="000000"/>
                </a:solidFill>
              </a:rPr>
              <a:t>on proyección suficiente para expansión en capacidad de los Telecentros, ampliación de Telecentros y adición de servicios</a:t>
            </a:r>
            <a:endParaRPr lang="en-US" dirty="0">
              <a:solidFill>
                <a:srgbClr val="000000"/>
              </a:solidFill>
            </a:endParaRPr>
          </a:p>
        </p:txBody>
      </p:sp>
      <p:sp>
        <p:nvSpPr>
          <p:cNvPr id="10" name="Rectángulo redondeado 9"/>
          <p:cNvSpPr/>
          <p:nvPr/>
        </p:nvSpPr>
        <p:spPr>
          <a:xfrm>
            <a:off x="169333" y="1845733"/>
            <a:ext cx="1794934" cy="1761067"/>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600" b="1" dirty="0" smtClean="0">
                <a:solidFill>
                  <a:schemeClr val="tx1"/>
                </a:solidFill>
              </a:rPr>
              <a:t>RADIO ENLACES</a:t>
            </a:r>
          </a:p>
        </p:txBody>
      </p:sp>
      <p:sp>
        <p:nvSpPr>
          <p:cNvPr id="12" name="Rectángulo redondeado 11"/>
          <p:cNvSpPr/>
          <p:nvPr/>
        </p:nvSpPr>
        <p:spPr>
          <a:xfrm>
            <a:off x="2285999" y="4030134"/>
            <a:ext cx="6570134" cy="1761067"/>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r>
              <a:rPr lang="es-ES_tradnl" dirty="0" smtClean="0">
                <a:solidFill>
                  <a:srgbClr val="000000"/>
                </a:solidFill>
              </a:rPr>
              <a:t>La orografía irregular de la provincia de Chimborazo no permitió diseñar enlaces de respaldo. Sin embargo se tomaron medidas para asegurar las comunicaciones considerando desvanecimientos, caídas eléctricas, entre otros. Adicionalmente, un plan de mantenimiento y gestión de la red complementa la confiabilidad de la misma.</a:t>
            </a:r>
            <a:endParaRPr lang="en-US" dirty="0">
              <a:solidFill>
                <a:srgbClr val="000000"/>
              </a:solidFill>
            </a:endParaRPr>
          </a:p>
        </p:txBody>
      </p:sp>
      <p:sp>
        <p:nvSpPr>
          <p:cNvPr id="13" name="Rectángulo redondeado 12"/>
          <p:cNvSpPr/>
          <p:nvPr/>
        </p:nvSpPr>
        <p:spPr>
          <a:xfrm>
            <a:off x="169333" y="4030134"/>
            <a:ext cx="1794934" cy="1761067"/>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600" b="1" dirty="0" smtClean="0">
                <a:solidFill>
                  <a:schemeClr val="tx1"/>
                </a:solidFill>
              </a:rPr>
              <a:t>SISTEMAS DE RESPALDO</a:t>
            </a:r>
          </a:p>
        </p:txBody>
      </p:sp>
    </p:spTree>
    <p:extLst>
      <p:ext uri="{BB962C8B-B14F-4D97-AF65-F5344CB8AC3E}">
        <p14:creationId xmlns:p14="http://schemas.microsoft.com/office/powerpoint/2010/main" val="33199177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2" grpId="0" animBg="1"/>
      <p:bldP spid="13"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cells.jpg"/>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6481" t="12346" r="20791"/>
          <a:stretch/>
        </p:blipFill>
        <p:spPr>
          <a:xfrm>
            <a:off x="-1" y="1"/>
            <a:ext cx="9144001" cy="6887920"/>
          </a:xfrm>
          <a:prstGeom prst="rect">
            <a:avLst/>
          </a:prstGeom>
        </p:spPr>
      </p:pic>
      <p:sp>
        <p:nvSpPr>
          <p:cNvPr id="8" name="Rectángulo redondeado 7"/>
          <p:cNvSpPr/>
          <p:nvPr/>
        </p:nvSpPr>
        <p:spPr>
          <a:xfrm>
            <a:off x="2285999" y="303855"/>
            <a:ext cx="4605867" cy="762945"/>
          </a:xfrm>
          <a:prstGeom prst="roundRect">
            <a:avLst/>
          </a:prstGeom>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2800" dirty="0" smtClean="0"/>
              <a:t>CONCLUSIONES</a:t>
            </a:r>
          </a:p>
        </p:txBody>
      </p:sp>
      <p:sp>
        <p:nvSpPr>
          <p:cNvPr id="3" name="Rectángulo redondeado 2"/>
          <p:cNvSpPr/>
          <p:nvPr/>
        </p:nvSpPr>
        <p:spPr>
          <a:xfrm>
            <a:off x="2285999" y="1845733"/>
            <a:ext cx="6570134" cy="1761067"/>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just"/>
            <a:r>
              <a:rPr lang="es-ES_tradnl" dirty="0" smtClean="0">
                <a:solidFill>
                  <a:srgbClr val="000000"/>
                </a:solidFill>
              </a:rPr>
              <a:t>Según mi criterio, en el tiempo presente, la población en estudio, esta preparada para recibir este tipo de servicio. El personal que maneja el Telecentro, está en capacidad y tiene el compromiso de instruir a la comunidad, dando un efecto de credibilidad al sistema.</a:t>
            </a:r>
            <a:endParaRPr lang="en-US" dirty="0">
              <a:solidFill>
                <a:srgbClr val="000000"/>
              </a:solidFill>
            </a:endParaRPr>
          </a:p>
        </p:txBody>
      </p:sp>
      <p:sp>
        <p:nvSpPr>
          <p:cNvPr id="10" name="Rectángulo redondeado 9"/>
          <p:cNvSpPr/>
          <p:nvPr/>
        </p:nvSpPr>
        <p:spPr>
          <a:xfrm>
            <a:off x="169333" y="1845733"/>
            <a:ext cx="1794934" cy="1761067"/>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600" b="1" dirty="0" smtClean="0">
                <a:solidFill>
                  <a:schemeClr val="tx1"/>
                </a:solidFill>
              </a:rPr>
              <a:t>ACEPTACIÓN DEL PROYECTO</a:t>
            </a:r>
          </a:p>
        </p:txBody>
      </p:sp>
      <p:sp>
        <p:nvSpPr>
          <p:cNvPr id="12" name="Rectángulo redondeado 11"/>
          <p:cNvSpPr/>
          <p:nvPr/>
        </p:nvSpPr>
        <p:spPr>
          <a:xfrm>
            <a:off x="2285999" y="4030134"/>
            <a:ext cx="6570134" cy="1761067"/>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r>
              <a:rPr lang="es-ES_tradnl" dirty="0">
                <a:solidFill>
                  <a:srgbClr val="000000"/>
                </a:solidFill>
              </a:rPr>
              <a:t>El proyecto al tener un enfoque social no retribuirá directamente su inversión en un factor económico, sino que este se verá reflejado en los beneficios médicos que ofrecen a los </a:t>
            </a:r>
            <a:r>
              <a:rPr lang="es-ES_tradnl" dirty="0" smtClean="0">
                <a:solidFill>
                  <a:srgbClr val="000000"/>
                </a:solidFill>
              </a:rPr>
              <a:t>habitantes y médicos residentes </a:t>
            </a:r>
            <a:r>
              <a:rPr lang="es-ES_tradnl" dirty="0">
                <a:solidFill>
                  <a:srgbClr val="000000"/>
                </a:solidFill>
              </a:rPr>
              <a:t>del área marginal de la provincia de </a:t>
            </a:r>
            <a:r>
              <a:rPr lang="es-ES_tradnl" dirty="0" smtClean="0">
                <a:solidFill>
                  <a:srgbClr val="000000"/>
                </a:solidFill>
              </a:rPr>
              <a:t>Chimborazo.</a:t>
            </a:r>
            <a:r>
              <a:rPr lang="en-US" dirty="0" smtClean="0">
                <a:solidFill>
                  <a:srgbClr val="000000"/>
                </a:solidFill>
              </a:rPr>
              <a:t> </a:t>
            </a:r>
            <a:endParaRPr lang="en-US" dirty="0">
              <a:solidFill>
                <a:srgbClr val="000000"/>
              </a:solidFill>
            </a:endParaRPr>
          </a:p>
        </p:txBody>
      </p:sp>
      <p:sp>
        <p:nvSpPr>
          <p:cNvPr id="13" name="Rectángulo redondeado 12"/>
          <p:cNvSpPr/>
          <p:nvPr/>
        </p:nvSpPr>
        <p:spPr>
          <a:xfrm>
            <a:off x="169333" y="4030134"/>
            <a:ext cx="1794934" cy="1761067"/>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600" b="1" dirty="0" smtClean="0">
                <a:solidFill>
                  <a:schemeClr val="tx1"/>
                </a:solidFill>
              </a:rPr>
              <a:t>RETRIBUCION DE LA INVERSIÓN</a:t>
            </a:r>
          </a:p>
        </p:txBody>
      </p:sp>
    </p:spTree>
    <p:extLst>
      <p:ext uri="{BB962C8B-B14F-4D97-AF65-F5344CB8AC3E}">
        <p14:creationId xmlns:p14="http://schemas.microsoft.com/office/powerpoint/2010/main" val="34285408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dissolve">
                                      <p:cBhvr>
                                        <p:cTn id="13" dur="500"/>
                                        <p:tgtEl>
                                          <p:spTgt spid="13"/>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dissolv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2" grpId="0" animBg="1"/>
      <p:bldP spid="13" grpId="0" animBg="1"/>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5031</TotalTime>
  <Words>6972</Words>
  <Application>Microsoft Macintosh PowerPoint</Application>
  <PresentationFormat>Presentación en pantalla (4:3)</PresentationFormat>
  <Paragraphs>1659</Paragraphs>
  <Slides>110</Slides>
  <Notes>53</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110</vt:i4>
      </vt:variant>
    </vt:vector>
  </HeadingPairs>
  <TitlesOfParts>
    <vt:vector size="112" baseType="lpstr">
      <vt:lpstr>Tema de Office</vt:lpstr>
      <vt:lpstr>Documento</vt:lpstr>
      <vt:lpstr>PROYECTO DE GRADO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ESPE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Alejandro Beltran Prado</dc:creator>
  <cp:lastModifiedBy>Alejandro Beltran Prado</cp:lastModifiedBy>
  <cp:revision>328</cp:revision>
  <dcterms:created xsi:type="dcterms:W3CDTF">2012-03-30T18:13:37Z</dcterms:created>
  <dcterms:modified xsi:type="dcterms:W3CDTF">2012-04-29T23:41:01Z</dcterms:modified>
</cp:coreProperties>
</file>